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12192000" cy="6858000"/>
  <p:notesSz cx="7559675" cy="10691813"/>
  <p:embeddedFontLst>
    <p:embeddedFont>
      <p:font typeface="Calibri" panose="020F0502020204030204" pitchFamily="34" charset="0"/>
      <p:regular r:id="rId37"/>
      <p:bold r:id="rId38"/>
      <p:italic r:id="rId39"/>
      <p:boldItalic r:id="rId40"/>
    </p:embeddedFont>
    <p:embeddedFont>
      <p:font typeface="Century Gothic" panose="020B0502020202020204" pitchFamily="34" charset="0"/>
      <p:regular r:id="rId41"/>
      <p:bold r:id="rId42"/>
      <p:italic r:id="rId43"/>
      <p:boldItalic r:id="rId44"/>
    </p:embeddedFont>
    <p:embeddedFont>
      <p:font typeface="Oxygen" panose="02000503000000000000" pitchFamily="2" charset="0"/>
      <p:regular r:id="rId45"/>
      <p:bold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gxTuqCnDriju2dNh/+IDK68scy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07D486-5A71-4260-8FA4-346CFEE4F02D}">
  <a:tblStyle styleId="{E807D486-5A71-4260-8FA4-346CFEE4F02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1: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7dbe8cb7e9_0_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3" name="Google Shape;363;g17dbe8cb7e9_0_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9d164b436d_0_236: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4" name="Google Shape;384;g19d164b436d_0_236: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9d164b436d_0_283: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8" name="Google Shape;408;g19d164b436d_0_28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9d164b436d_0_309: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9" name="Google Shape;429;g19d164b436d_0_309: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bebd2e5064_0_45: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0" name="Google Shape;440;g1bebd2e5064_0_45: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9d164b436d_0_8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0" name="Google Shape;450;g19d164b436d_0_8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5: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8" name="Google Shape;468;p15: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9d164b436d_0_331: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1" name="Google Shape;481;g19d164b436d_0_331: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9d164b436d_0_382: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8" name="Google Shape;498;g19d164b436d_0_38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9d164b436d_0_338: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9" name="Google Shape;509;g19d164b436d_0_33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9d164b436d_0_344: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1" name="Google Shape;521;g19d164b436d_0_34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a5a4e823de_0_3: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1" name="Google Shape;531;g1a5a4e823de_0_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9d164b436d_0_117: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0" name="Google Shape;540;g19d164b436d_0_117: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ab1224ca6c_0_694: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5" name="Google Shape;555;g1ab1224ca6c_0_69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ab1224ca6c_0_27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8" name="Google Shape;578;g1ab1224ca6c_0_27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ab1224ca6c_0_277: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9" name="Google Shape;589;g1ab1224ca6c_0_277: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bebd2e5064_0_6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9" name="Google Shape;599;g1bebd2e5064_0_6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9d164b436d_0_128: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0" name="Google Shape;610;g19d164b436d_0_12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9d164b436d_0_146: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1" name="Google Shape;621;g19d164b436d_0_146: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0" name="Google Shape;630;p2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4: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2" name="Google Shape;642;p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25: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7" name="Google Shape;657;p25: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6: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9" name="Google Shape;679;p26: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27: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1" name="Google Shape;701;p27: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p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7dbe8cb7e9_0_13: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7" name="Google Shape;207;g17dbe8cb7e9_0_1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1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8c830645d5_0_18: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g18c830645d5_0_1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ab1224ca6c_0_9: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g1ab1224ca6c_0_9: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bebd2e5064_0_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2" name="Google Shape;342;g1bebd2e5064_0_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1"/>
        <p:cNvGrpSpPr/>
        <p:nvPr/>
      </p:nvGrpSpPr>
      <p:grpSpPr>
        <a:xfrm>
          <a:off x="0" y="0"/>
          <a:ext cx="0" cy="0"/>
          <a:chOff x="0" y="0"/>
          <a:chExt cx="0" cy="0"/>
        </a:xfrm>
      </p:grpSpPr>
      <p:sp>
        <p:nvSpPr>
          <p:cNvPr id="12" name="Google Shape;12;p29"/>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9"/>
          <p:cNvSpPr txBox="1">
            <a:spLocks noGrp="1"/>
          </p:cNvSpPr>
          <p:nvPr>
            <p:ph type="subTitle" idx="1"/>
          </p:nvPr>
        </p:nvSpPr>
        <p:spPr>
          <a:xfrm>
            <a:off x="838080" y="1825560"/>
            <a:ext cx="10515240" cy="43509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1"/>
        <p:cNvGrpSpPr/>
        <p:nvPr/>
      </p:nvGrpSpPr>
      <p:grpSpPr>
        <a:xfrm>
          <a:off x="0" y="0"/>
          <a:ext cx="0" cy="0"/>
          <a:chOff x="0" y="0"/>
          <a:chExt cx="0" cy="0"/>
        </a:xfrm>
      </p:grpSpPr>
      <p:sp>
        <p:nvSpPr>
          <p:cNvPr id="42" name="Google Shape;42;p40"/>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0"/>
          <p:cNvSpPr txBox="1">
            <a:spLocks noGrp="1"/>
          </p:cNvSpPr>
          <p:nvPr>
            <p:ph type="body" idx="1"/>
          </p:nvPr>
        </p:nvSpPr>
        <p:spPr>
          <a:xfrm>
            <a:off x="838080" y="182556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4" name="Google Shape;44;p40"/>
          <p:cNvSpPr txBox="1">
            <a:spLocks noGrp="1"/>
          </p:cNvSpPr>
          <p:nvPr>
            <p:ph type="body" idx="2"/>
          </p:nvPr>
        </p:nvSpPr>
        <p:spPr>
          <a:xfrm>
            <a:off x="838080" y="409824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5"/>
        <p:cNvGrpSpPr/>
        <p:nvPr/>
      </p:nvGrpSpPr>
      <p:grpSpPr>
        <a:xfrm>
          <a:off x="0" y="0"/>
          <a:ext cx="0" cy="0"/>
          <a:chOff x="0" y="0"/>
          <a:chExt cx="0" cy="0"/>
        </a:xfrm>
      </p:grpSpPr>
      <p:sp>
        <p:nvSpPr>
          <p:cNvPr id="46" name="Google Shape;46;p41"/>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1"/>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8" name="Google Shape;48;p41"/>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9" name="Google Shape;49;p41"/>
          <p:cNvSpPr txBox="1">
            <a:spLocks noGrp="1"/>
          </p:cNvSpPr>
          <p:nvPr>
            <p:ph type="body" idx="3"/>
          </p:nvPr>
        </p:nvSpPr>
        <p:spPr>
          <a:xfrm>
            <a:off x="83808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0" name="Google Shape;50;p41"/>
          <p:cNvSpPr txBox="1">
            <a:spLocks noGrp="1"/>
          </p:cNvSpPr>
          <p:nvPr>
            <p:ph type="body" idx="4"/>
          </p:nvPr>
        </p:nvSpPr>
        <p:spPr>
          <a:xfrm>
            <a:off x="622620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1"/>
        <p:cNvGrpSpPr/>
        <p:nvPr/>
      </p:nvGrpSpPr>
      <p:grpSpPr>
        <a:xfrm>
          <a:off x="0" y="0"/>
          <a:ext cx="0" cy="0"/>
          <a:chOff x="0" y="0"/>
          <a:chExt cx="0" cy="0"/>
        </a:xfrm>
      </p:grpSpPr>
      <p:sp>
        <p:nvSpPr>
          <p:cNvPr id="52" name="Google Shape;52;p42"/>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2"/>
          <p:cNvSpPr txBox="1">
            <a:spLocks noGrp="1"/>
          </p:cNvSpPr>
          <p:nvPr>
            <p:ph type="body" idx="1"/>
          </p:nvPr>
        </p:nvSpPr>
        <p:spPr>
          <a:xfrm>
            <a:off x="83808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4" name="Google Shape;54;p42"/>
          <p:cNvSpPr txBox="1">
            <a:spLocks noGrp="1"/>
          </p:cNvSpPr>
          <p:nvPr>
            <p:ph type="body" idx="2"/>
          </p:nvPr>
        </p:nvSpPr>
        <p:spPr>
          <a:xfrm>
            <a:off x="439344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5" name="Google Shape;55;p42"/>
          <p:cNvSpPr txBox="1">
            <a:spLocks noGrp="1"/>
          </p:cNvSpPr>
          <p:nvPr>
            <p:ph type="body" idx="3"/>
          </p:nvPr>
        </p:nvSpPr>
        <p:spPr>
          <a:xfrm>
            <a:off x="794916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body" idx="4"/>
          </p:nvPr>
        </p:nvSpPr>
        <p:spPr>
          <a:xfrm>
            <a:off x="83808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7" name="Google Shape;57;p42"/>
          <p:cNvSpPr txBox="1">
            <a:spLocks noGrp="1"/>
          </p:cNvSpPr>
          <p:nvPr>
            <p:ph type="body" idx="5"/>
          </p:nvPr>
        </p:nvSpPr>
        <p:spPr>
          <a:xfrm>
            <a:off x="439344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8" name="Google Shape;58;p42"/>
          <p:cNvSpPr txBox="1">
            <a:spLocks noGrp="1"/>
          </p:cNvSpPr>
          <p:nvPr>
            <p:ph type="body" idx="6"/>
          </p:nvPr>
        </p:nvSpPr>
        <p:spPr>
          <a:xfrm>
            <a:off x="794916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6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66"/>
        <p:cNvGrpSpPr/>
        <p:nvPr/>
      </p:nvGrpSpPr>
      <p:grpSpPr>
        <a:xfrm>
          <a:off x="0" y="0"/>
          <a:ext cx="0" cy="0"/>
          <a:chOff x="0" y="0"/>
          <a:chExt cx="0" cy="0"/>
        </a:xfrm>
      </p:grpSpPr>
      <p:sp>
        <p:nvSpPr>
          <p:cNvPr id="67" name="Google Shape;67;p43"/>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3"/>
          <p:cNvSpPr txBox="1">
            <a:spLocks noGrp="1"/>
          </p:cNvSpPr>
          <p:nvPr>
            <p:ph type="subTitle" idx="1"/>
          </p:nvPr>
        </p:nvSpPr>
        <p:spPr>
          <a:xfrm>
            <a:off x="838080" y="1825560"/>
            <a:ext cx="10515240" cy="43509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9"/>
        <p:cNvGrpSpPr/>
        <p:nvPr/>
      </p:nvGrpSpPr>
      <p:grpSpPr>
        <a:xfrm>
          <a:off x="0" y="0"/>
          <a:ext cx="0" cy="0"/>
          <a:chOff x="0" y="0"/>
          <a:chExt cx="0" cy="0"/>
        </a:xfrm>
      </p:grpSpPr>
      <p:sp>
        <p:nvSpPr>
          <p:cNvPr id="70" name="Google Shape;70;p44"/>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4"/>
          <p:cNvSpPr txBox="1">
            <a:spLocks noGrp="1"/>
          </p:cNvSpPr>
          <p:nvPr>
            <p:ph type="body" idx="1"/>
          </p:nvPr>
        </p:nvSpPr>
        <p:spPr>
          <a:xfrm>
            <a:off x="838080" y="1825560"/>
            <a:ext cx="1051524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5"/>
          <p:cNvSpPr txBox="1">
            <a:spLocks noGrp="1"/>
          </p:cNvSpPr>
          <p:nvPr>
            <p:ph type="body" idx="1"/>
          </p:nvPr>
        </p:nvSpPr>
        <p:spPr>
          <a:xfrm>
            <a:off x="83808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5" name="Google Shape;75;p45"/>
          <p:cNvSpPr txBox="1">
            <a:spLocks noGrp="1"/>
          </p:cNvSpPr>
          <p:nvPr>
            <p:ph type="body" idx="2"/>
          </p:nvPr>
        </p:nvSpPr>
        <p:spPr>
          <a:xfrm>
            <a:off x="622620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46"/>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78"/>
        <p:cNvGrpSpPr/>
        <p:nvPr/>
      </p:nvGrpSpPr>
      <p:grpSpPr>
        <a:xfrm>
          <a:off x="0" y="0"/>
          <a:ext cx="0" cy="0"/>
          <a:chOff x="0" y="0"/>
          <a:chExt cx="0" cy="0"/>
        </a:xfrm>
      </p:grpSpPr>
      <p:sp>
        <p:nvSpPr>
          <p:cNvPr id="79" name="Google Shape;79;p47"/>
          <p:cNvSpPr txBox="1">
            <a:spLocks noGrp="1"/>
          </p:cNvSpPr>
          <p:nvPr>
            <p:ph type="subTitle" idx="1"/>
          </p:nvPr>
        </p:nvSpPr>
        <p:spPr>
          <a:xfrm>
            <a:off x="838080" y="365040"/>
            <a:ext cx="10515240" cy="61441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0"/>
        <p:cNvGrpSpPr/>
        <p:nvPr/>
      </p:nvGrpSpPr>
      <p:grpSpPr>
        <a:xfrm>
          <a:off x="0" y="0"/>
          <a:ext cx="0" cy="0"/>
          <a:chOff x="0" y="0"/>
          <a:chExt cx="0" cy="0"/>
        </a:xfrm>
      </p:grpSpPr>
      <p:sp>
        <p:nvSpPr>
          <p:cNvPr id="81" name="Google Shape;81;p48"/>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8"/>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3" name="Google Shape;83;p48"/>
          <p:cNvSpPr txBox="1">
            <a:spLocks noGrp="1"/>
          </p:cNvSpPr>
          <p:nvPr>
            <p:ph type="body" idx="2"/>
          </p:nvPr>
        </p:nvSpPr>
        <p:spPr>
          <a:xfrm>
            <a:off x="622620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4" name="Google Shape;84;p48"/>
          <p:cNvSpPr txBox="1">
            <a:spLocks noGrp="1"/>
          </p:cNvSpPr>
          <p:nvPr>
            <p:ph type="body" idx="3"/>
          </p:nvPr>
        </p:nvSpPr>
        <p:spPr>
          <a:xfrm>
            <a:off x="83808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4"/>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85"/>
        <p:cNvGrpSpPr/>
        <p:nvPr/>
      </p:nvGrpSpPr>
      <p:grpSpPr>
        <a:xfrm>
          <a:off x="0" y="0"/>
          <a:ext cx="0" cy="0"/>
          <a:chOff x="0" y="0"/>
          <a:chExt cx="0" cy="0"/>
        </a:xfrm>
      </p:grpSpPr>
      <p:sp>
        <p:nvSpPr>
          <p:cNvPr id="86" name="Google Shape;86;p49"/>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9"/>
          <p:cNvSpPr txBox="1">
            <a:spLocks noGrp="1"/>
          </p:cNvSpPr>
          <p:nvPr>
            <p:ph type="body" idx="1"/>
          </p:nvPr>
        </p:nvSpPr>
        <p:spPr>
          <a:xfrm>
            <a:off x="83808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8" name="Google Shape;88;p49"/>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9" name="Google Shape;89;p49"/>
          <p:cNvSpPr txBox="1">
            <a:spLocks noGrp="1"/>
          </p:cNvSpPr>
          <p:nvPr>
            <p:ph type="body" idx="3"/>
          </p:nvPr>
        </p:nvSpPr>
        <p:spPr>
          <a:xfrm>
            <a:off x="622620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0"/>
        <p:cNvGrpSpPr/>
        <p:nvPr/>
      </p:nvGrpSpPr>
      <p:grpSpPr>
        <a:xfrm>
          <a:off x="0" y="0"/>
          <a:ext cx="0" cy="0"/>
          <a:chOff x="0" y="0"/>
          <a:chExt cx="0" cy="0"/>
        </a:xfrm>
      </p:grpSpPr>
      <p:sp>
        <p:nvSpPr>
          <p:cNvPr id="91" name="Google Shape;91;p50"/>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50"/>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3" name="Google Shape;93;p50"/>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4" name="Google Shape;94;p50"/>
          <p:cNvSpPr txBox="1">
            <a:spLocks noGrp="1"/>
          </p:cNvSpPr>
          <p:nvPr>
            <p:ph type="body" idx="3"/>
          </p:nvPr>
        </p:nvSpPr>
        <p:spPr>
          <a:xfrm>
            <a:off x="838080" y="409824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95"/>
        <p:cNvGrpSpPr/>
        <p:nvPr/>
      </p:nvGrpSpPr>
      <p:grpSpPr>
        <a:xfrm>
          <a:off x="0" y="0"/>
          <a:ext cx="0" cy="0"/>
          <a:chOff x="0" y="0"/>
          <a:chExt cx="0" cy="0"/>
        </a:xfrm>
      </p:grpSpPr>
      <p:sp>
        <p:nvSpPr>
          <p:cNvPr id="96" name="Google Shape;96;p51"/>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51"/>
          <p:cNvSpPr txBox="1">
            <a:spLocks noGrp="1"/>
          </p:cNvSpPr>
          <p:nvPr>
            <p:ph type="body" idx="1"/>
          </p:nvPr>
        </p:nvSpPr>
        <p:spPr>
          <a:xfrm>
            <a:off x="838080" y="182556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8" name="Google Shape;98;p51"/>
          <p:cNvSpPr txBox="1">
            <a:spLocks noGrp="1"/>
          </p:cNvSpPr>
          <p:nvPr>
            <p:ph type="body" idx="2"/>
          </p:nvPr>
        </p:nvSpPr>
        <p:spPr>
          <a:xfrm>
            <a:off x="838080" y="409824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9"/>
        <p:cNvGrpSpPr/>
        <p:nvPr/>
      </p:nvGrpSpPr>
      <p:grpSpPr>
        <a:xfrm>
          <a:off x="0" y="0"/>
          <a:ext cx="0" cy="0"/>
          <a:chOff x="0" y="0"/>
          <a:chExt cx="0" cy="0"/>
        </a:xfrm>
      </p:grpSpPr>
      <p:sp>
        <p:nvSpPr>
          <p:cNvPr id="100" name="Google Shape;100;p52"/>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52"/>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2" name="Google Shape;102;p52"/>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3" name="Google Shape;103;p52"/>
          <p:cNvSpPr txBox="1">
            <a:spLocks noGrp="1"/>
          </p:cNvSpPr>
          <p:nvPr>
            <p:ph type="body" idx="3"/>
          </p:nvPr>
        </p:nvSpPr>
        <p:spPr>
          <a:xfrm>
            <a:off x="83808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4" name="Google Shape;104;p52"/>
          <p:cNvSpPr txBox="1">
            <a:spLocks noGrp="1"/>
          </p:cNvSpPr>
          <p:nvPr>
            <p:ph type="body" idx="4"/>
          </p:nvPr>
        </p:nvSpPr>
        <p:spPr>
          <a:xfrm>
            <a:off x="622620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5"/>
        <p:cNvGrpSpPr/>
        <p:nvPr/>
      </p:nvGrpSpPr>
      <p:grpSpPr>
        <a:xfrm>
          <a:off x="0" y="0"/>
          <a:ext cx="0" cy="0"/>
          <a:chOff x="0" y="0"/>
          <a:chExt cx="0" cy="0"/>
        </a:xfrm>
      </p:grpSpPr>
      <p:sp>
        <p:nvSpPr>
          <p:cNvPr id="106" name="Google Shape;106;p53"/>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53"/>
          <p:cNvSpPr txBox="1">
            <a:spLocks noGrp="1"/>
          </p:cNvSpPr>
          <p:nvPr>
            <p:ph type="body" idx="1"/>
          </p:nvPr>
        </p:nvSpPr>
        <p:spPr>
          <a:xfrm>
            <a:off x="83808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8" name="Google Shape;108;p53"/>
          <p:cNvSpPr txBox="1">
            <a:spLocks noGrp="1"/>
          </p:cNvSpPr>
          <p:nvPr>
            <p:ph type="body" idx="2"/>
          </p:nvPr>
        </p:nvSpPr>
        <p:spPr>
          <a:xfrm>
            <a:off x="439344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9" name="Google Shape;109;p53"/>
          <p:cNvSpPr txBox="1">
            <a:spLocks noGrp="1"/>
          </p:cNvSpPr>
          <p:nvPr>
            <p:ph type="body" idx="3"/>
          </p:nvPr>
        </p:nvSpPr>
        <p:spPr>
          <a:xfrm>
            <a:off x="794916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10" name="Google Shape;110;p53"/>
          <p:cNvSpPr txBox="1">
            <a:spLocks noGrp="1"/>
          </p:cNvSpPr>
          <p:nvPr>
            <p:ph type="body" idx="4"/>
          </p:nvPr>
        </p:nvSpPr>
        <p:spPr>
          <a:xfrm>
            <a:off x="83808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11" name="Google Shape;111;p53"/>
          <p:cNvSpPr txBox="1">
            <a:spLocks noGrp="1"/>
          </p:cNvSpPr>
          <p:nvPr>
            <p:ph type="body" idx="5"/>
          </p:nvPr>
        </p:nvSpPr>
        <p:spPr>
          <a:xfrm>
            <a:off x="439344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12" name="Google Shape;112;p53"/>
          <p:cNvSpPr txBox="1">
            <a:spLocks noGrp="1"/>
          </p:cNvSpPr>
          <p:nvPr>
            <p:ph type="body" idx="6"/>
          </p:nvPr>
        </p:nvSpPr>
        <p:spPr>
          <a:xfrm>
            <a:off x="794916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838080" y="1825560"/>
            <a:ext cx="1051524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8"/>
        <p:cNvGrpSpPr/>
        <p:nvPr/>
      </p:nvGrpSpPr>
      <p:grpSpPr>
        <a:xfrm>
          <a:off x="0" y="0"/>
          <a:ext cx="0" cy="0"/>
          <a:chOff x="0" y="0"/>
          <a:chExt cx="0" cy="0"/>
        </a:xfrm>
      </p:grpSpPr>
      <p:sp>
        <p:nvSpPr>
          <p:cNvPr id="19" name="Google Shape;19;p34"/>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4"/>
          <p:cNvSpPr txBox="1">
            <a:spLocks noGrp="1"/>
          </p:cNvSpPr>
          <p:nvPr>
            <p:ph type="body" idx="1"/>
          </p:nvPr>
        </p:nvSpPr>
        <p:spPr>
          <a:xfrm>
            <a:off x="83808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body" idx="2"/>
          </p:nvPr>
        </p:nvSpPr>
        <p:spPr>
          <a:xfrm>
            <a:off x="622620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35"/>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4"/>
        <p:cNvGrpSpPr/>
        <p:nvPr/>
      </p:nvGrpSpPr>
      <p:grpSpPr>
        <a:xfrm>
          <a:off x="0" y="0"/>
          <a:ext cx="0" cy="0"/>
          <a:chOff x="0" y="0"/>
          <a:chExt cx="0" cy="0"/>
        </a:xfrm>
      </p:grpSpPr>
      <p:sp>
        <p:nvSpPr>
          <p:cNvPr id="25" name="Google Shape;25;p36"/>
          <p:cNvSpPr txBox="1">
            <a:spLocks noGrp="1"/>
          </p:cNvSpPr>
          <p:nvPr>
            <p:ph type="subTitle" idx="1"/>
          </p:nvPr>
        </p:nvSpPr>
        <p:spPr>
          <a:xfrm>
            <a:off x="838080" y="365040"/>
            <a:ext cx="10515240" cy="61441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6"/>
        <p:cNvGrpSpPr/>
        <p:nvPr/>
      </p:nvGrpSpPr>
      <p:grpSpPr>
        <a:xfrm>
          <a:off x="0" y="0"/>
          <a:ext cx="0" cy="0"/>
          <a:chOff x="0" y="0"/>
          <a:chExt cx="0" cy="0"/>
        </a:xfrm>
      </p:grpSpPr>
      <p:sp>
        <p:nvSpPr>
          <p:cNvPr id="27" name="Google Shape;27;p37"/>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7"/>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9" name="Google Shape;29;p37"/>
          <p:cNvSpPr txBox="1">
            <a:spLocks noGrp="1"/>
          </p:cNvSpPr>
          <p:nvPr>
            <p:ph type="body" idx="2"/>
          </p:nvPr>
        </p:nvSpPr>
        <p:spPr>
          <a:xfrm>
            <a:off x="622620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0" name="Google Shape;30;p37"/>
          <p:cNvSpPr txBox="1">
            <a:spLocks noGrp="1"/>
          </p:cNvSpPr>
          <p:nvPr>
            <p:ph type="body" idx="3"/>
          </p:nvPr>
        </p:nvSpPr>
        <p:spPr>
          <a:xfrm>
            <a:off x="83808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8"/>
          <p:cNvSpPr txBox="1">
            <a:spLocks noGrp="1"/>
          </p:cNvSpPr>
          <p:nvPr>
            <p:ph type="body" idx="1"/>
          </p:nvPr>
        </p:nvSpPr>
        <p:spPr>
          <a:xfrm>
            <a:off x="83808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4" name="Google Shape;34;p38"/>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5" name="Google Shape;35;p38"/>
          <p:cNvSpPr txBox="1">
            <a:spLocks noGrp="1"/>
          </p:cNvSpPr>
          <p:nvPr>
            <p:ph type="body" idx="3"/>
          </p:nvPr>
        </p:nvSpPr>
        <p:spPr>
          <a:xfrm>
            <a:off x="622620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6"/>
        <p:cNvGrpSpPr/>
        <p:nvPr/>
      </p:nvGrpSpPr>
      <p:grpSpPr>
        <a:xfrm>
          <a:off x="0" y="0"/>
          <a:ext cx="0" cy="0"/>
          <a:chOff x="0" y="0"/>
          <a:chExt cx="0" cy="0"/>
        </a:xfrm>
      </p:grpSpPr>
      <p:sp>
        <p:nvSpPr>
          <p:cNvPr id="37" name="Google Shape;37;p39"/>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0" name="Google Shape;40;p39"/>
          <p:cNvSpPr txBox="1">
            <a:spLocks noGrp="1"/>
          </p:cNvSpPr>
          <p:nvPr>
            <p:ph type="body" idx="3"/>
          </p:nvPr>
        </p:nvSpPr>
        <p:spPr>
          <a:xfrm>
            <a:off x="838080" y="409824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1523880" y="1122480"/>
            <a:ext cx="9143640" cy="238716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8"/>
          <p:cNvSpPr txBox="1">
            <a:spLocks noGrp="1"/>
          </p:cNvSpPr>
          <p:nvPr>
            <p:ph type="dt" idx="10"/>
          </p:nvPr>
        </p:nvSpPr>
        <p:spPr>
          <a:xfrm>
            <a:off x="838080" y="6356520"/>
            <a:ext cx="27428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28"/>
          <p:cNvSpPr txBox="1">
            <a:spLocks noGrp="1"/>
          </p:cNvSpPr>
          <p:nvPr>
            <p:ph type="ftr" idx="11"/>
          </p:nvPr>
        </p:nvSpPr>
        <p:spPr>
          <a:xfrm>
            <a:off x="4038480" y="6356520"/>
            <a:ext cx="41144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28"/>
          <p:cNvSpPr txBox="1">
            <a:spLocks noGrp="1"/>
          </p:cNvSpPr>
          <p:nvPr>
            <p:ph type="sldNum" idx="12"/>
          </p:nvPr>
        </p:nvSpPr>
        <p:spPr>
          <a:xfrm>
            <a:off x="8610480" y="6356520"/>
            <a:ext cx="274284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solidFill>
                <a:srgbClr val="000000"/>
              </a:solidFill>
              <a:latin typeface="Times New Roman"/>
              <a:ea typeface="Times New Roman"/>
              <a:cs typeface="Times New Roman"/>
              <a:sym typeface="Times New Roman"/>
            </a:endParaRPr>
          </a:p>
        </p:txBody>
      </p:sp>
      <p:sp>
        <p:nvSpPr>
          <p:cNvPr id="10" name="Google Shape;10;p28"/>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
        <p:cNvGrpSpPr/>
        <p:nvPr/>
      </p:nvGrpSpPr>
      <p:grpSpPr>
        <a:xfrm>
          <a:off x="0" y="0"/>
          <a:ext cx="0" cy="0"/>
          <a:chOff x="0" y="0"/>
          <a:chExt cx="0" cy="0"/>
        </a:xfrm>
      </p:grpSpPr>
      <p:sp>
        <p:nvSpPr>
          <p:cNvPr id="60" name="Google Shape;60;p30"/>
          <p:cNvSpPr txBox="1">
            <a:spLocks noGrp="1"/>
          </p:cNvSpPr>
          <p:nvPr>
            <p:ph type="title"/>
          </p:nvPr>
        </p:nvSpPr>
        <p:spPr>
          <a:xfrm>
            <a:off x="838080" y="365040"/>
            <a:ext cx="10515240" cy="132516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30"/>
          <p:cNvSpPr txBox="1">
            <a:spLocks noGrp="1"/>
          </p:cNvSpPr>
          <p:nvPr>
            <p:ph type="body" idx="1"/>
          </p:nvPr>
        </p:nvSpPr>
        <p:spPr>
          <a:xfrm>
            <a:off x="838080" y="1825560"/>
            <a:ext cx="10515240" cy="43509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30"/>
          <p:cNvSpPr txBox="1">
            <a:spLocks noGrp="1"/>
          </p:cNvSpPr>
          <p:nvPr>
            <p:ph type="dt" idx="10"/>
          </p:nvPr>
        </p:nvSpPr>
        <p:spPr>
          <a:xfrm>
            <a:off x="838080" y="6356520"/>
            <a:ext cx="27428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30"/>
          <p:cNvSpPr txBox="1">
            <a:spLocks noGrp="1"/>
          </p:cNvSpPr>
          <p:nvPr>
            <p:ph type="ftr" idx="11"/>
          </p:nvPr>
        </p:nvSpPr>
        <p:spPr>
          <a:xfrm>
            <a:off x="4038480" y="6356520"/>
            <a:ext cx="41144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30"/>
          <p:cNvSpPr txBox="1">
            <a:spLocks noGrp="1"/>
          </p:cNvSpPr>
          <p:nvPr>
            <p:ph type="sldNum" idx="12"/>
          </p:nvPr>
        </p:nvSpPr>
        <p:spPr>
          <a:xfrm>
            <a:off x="8610480" y="6356520"/>
            <a:ext cx="274284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hyperlink" Target="https://join.clickoala.com/empleos-verdes-que-son-que-tipos/" TargetMode="External"/><Relationship Id="rId13" Type="http://schemas.openxmlformats.org/officeDocument/2006/relationships/hyperlink" Target="https://efeverde.com/mujer-apicultora-fabrica-envoltorios-cera-abeja-contra-plastico/" TargetMode="External"/><Relationship Id="rId18" Type="http://schemas.openxmlformats.org/officeDocument/2006/relationships/hyperlink" Target="https://www.meetwork.es/negocio-verde-sustentabilidad-de-tu-empresa/" TargetMode="External"/><Relationship Id="rId3" Type="http://schemas.openxmlformats.org/officeDocument/2006/relationships/image" Target="../media/image4.png"/><Relationship Id="rId7" Type="http://schemas.openxmlformats.org/officeDocument/2006/relationships/hyperlink" Target="https://www.empleaverde.es/sites/default/files/informe_empleo_verde.pdf" TargetMode="External"/><Relationship Id="rId12" Type="http://schemas.openxmlformats.org/officeDocument/2006/relationships/hyperlink" Target="https://argentinambiental.com/wp-content/uploads/pdf/AA49-28-Turismo_Rural_Politica_Agropecuaria_Multifuncionalidad_Y_Turismo_Rural_Van_De_La_Mano.pdf" TargetMode="External"/><Relationship Id="rId17" Type="http://schemas.openxmlformats.org/officeDocument/2006/relationships/hyperlink" Target="file:///C:\Users\Usuario\Downloads\38364-Texto%20del%20art&#195;&#173;culo-100313-1-10-20220301.pdf" TargetMode="External"/><Relationship Id="rId2" Type="http://schemas.openxmlformats.org/officeDocument/2006/relationships/notesSlide" Target="../notesSlides/notesSlide29.xml"/><Relationship Id="rId16" Type="http://schemas.openxmlformats.org/officeDocument/2006/relationships/hyperlink" Target="https://www.uv.mx/blogs/uvi/2009/01/15/el-turismo-rural-sostenible-como-una-oportunidad-de-desarrollo-de-las-pequenas-comunidades-de-los-paises-en-desarrollo/" TargetMode="External"/><Relationship Id="rId1" Type="http://schemas.openxmlformats.org/officeDocument/2006/relationships/slideLayout" Target="../slideLayouts/slideLayout13.xml"/><Relationship Id="rId6" Type="http://schemas.openxmlformats.org/officeDocument/2006/relationships/hyperlink" Target="https://publications.iadb.org/publications/spanish/document/Genero-e-inclusion-en-la-agenda-verde-donde-estamos-y-como-avanzar.pdf" TargetMode="External"/><Relationship Id="rId11" Type="http://schemas.openxmlformats.org/officeDocument/2006/relationships/hyperlink" Target="http://nulan.mdp.edu.ar/320/1/Apo2006a10v2pp25-35.pdf" TargetMode="External"/><Relationship Id="rId5" Type="http://schemas.openxmlformats.org/officeDocument/2006/relationships/hyperlink" Target="https://www.miteco.gob.es/es/ceneam/articulos-de-opinion/2014-07-08-daniel-lopez_tcm30-163552.pdf" TargetMode="External"/><Relationship Id="rId15" Type="http://schemas.openxmlformats.org/officeDocument/2006/relationships/hyperlink" Target="https://www.redalyc.org/journal/290/29069612016/29069612016.pdf" TargetMode="External"/><Relationship Id="rId10" Type="http://schemas.openxmlformats.org/officeDocument/2006/relationships/hyperlink" Target="https://www.redalyc.org/pdf/1934/193414420001.pdf" TargetMode="External"/><Relationship Id="rId19" Type="http://schemas.openxmlformats.org/officeDocument/2006/relationships/hyperlink" Target="file:///C:\Users\Usuario\Downloads\1633-Texto%20del%20art&#195;&#173;culo-7830-1-10-20210323.pdf" TargetMode="External"/><Relationship Id="rId4" Type="http://schemas.openxmlformats.org/officeDocument/2006/relationships/hyperlink" Target="https://www.ecologiaverde.com/que-es-la-agroecologia-y-su-importancia-452.html" TargetMode="External"/><Relationship Id="rId9" Type="http://schemas.openxmlformats.org/officeDocument/2006/relationships/hyperlink" Target="https://www.ceupe.com/blog/turismo-sostenible-y-turismo-rural.html" TargetMode="External"/><Relationship Id="rId14" Type="http://schemas.openxmlformats.org/officeDocument/2006/relationships/hyperlink" Target="https://theconversation.com/digitalizacion-de-las-areas-rurales-si-pero-no-a-cualquier-precio-16287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pic>
        <p:nvPicPr>
          <p:cNvPr id="117" name="Google Shape;117;p1"/>
          <p:cNvPicPr preferRelativeResize="0"/>
          <p:nvPr/>
        </p:nvPicPr>
        <p:blipFill rotWithShape="1">
          <a:blip r:embed="rId4">
            <a:alphaModFix/>
          </a:blip>
          <a:srcRect l="17327" t="38446" r="19051" b="33333"/>
          <a:stretch/>
        </p:blipFill>
        <p:spPr>
          <a:xfrm>
            <a:off x="3912120" y="1074240"/>
            <a:ext cx="4367520" cy="1935000"/>
          </a:xfrm>
          <a:prstGeom prst="rect">
            <a:avLst/>
          </a:prstGeom>
          <a:noFill/>
          <a:ln>
            <a:noFill/>
          </a:ln>
        </p:spPr>
      </p:pic>
      <p:sp>
        <p:nvSpPr>
          <p:cNvPr id="118" name="Google Shape;118;p1"/>
          <p:cNvSpPr/>
          <p:nvPr/>
        </p:nvSpPr>
        <p:spPr>
          <a:xfrm>
            <a:off x="1056240" y="4253040"/>
            <a:ext cx="10343880" cy="10652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3200">
                <a:solidFill>
                  <a:srgbClr val="EA4E46"/>
                </a:solidFill>
                <a:latin typeface="Calibri"/>
                <a:ea typeface="Calibri"/>
                <a:cs typeface="Calibri"/>
                <a:sym typeface="Calibri"/>
              </a:rPr>
              <a:t>Către o economie verde: Oportunități de antreprenoriat în zonele rurale.</a:t>
            </a:r>
            <a:endParaRPr sz="3200" b="0" i="0" u="none" strike="noStrike" cap="none">
              <a:solidFill>
                <a:srgbClr val="000000"/>
              </a:solidFill>
              <a:latin typeface="Arial"/>
              <a:ea typeface="Arial"/>
              <a:cs typeface="Arial"/>
              <a:sym typeface="Arial"/>
            </a:endParaRPr>
          </a:p>
        </p:txBody>
      </p:sp>
      <p:sp>
        <p:nvSpPr>
          <p:cNvPr id="119" name="Google Shape;119;p1"/>
          <p:cNvSpPr/>
          <p:nvPr/>
        </p:nvSpPr>
        <p:spPr>
          <a:xfrm>
            <a:off x="1056240" y="5284623"/>
            <a:ext cx="6094200" cy="364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o-RO" sz="1800" b="1" dirty="0">
                <a:latin typeface="Calibri"/>
                <a:ea typeface="Calibri"/>
                <a:cs typeface="Calibri"/>
                <a:sym typeface="Calibri"/>
              </a:rPr>
              <a:t>Furnizat de</a:t>
            </a:r>
            <a:r>
              <a:rPr lang="en-GB" sz="1800" b="1" dirty="0">
                <a:latin typeface="Calibri"/>
                <a:ea typeface="Calibri"/>
                <a:cs typeface="Calibri"/>
                <a:sym typeface="Calibri"/>
              </a:rPr>
              <a:t> </a:t>
            </a:r>
            <a:r>
              <a:rPr lang="en-GB" sz="1800" b="0" i="0" u="none" strike="noStrike" cap="none" dirty="0">
                <a:solidFill>
                  <a:srgbClr val="000000"/>
                </a:solidFill>
                <a:latin typeface="Calibri"/>
                <a:ea typeface="Calibri"/>
                <a:cs typeface="Calibri"/>
                <a:sym typeface="Calibri"/>
              </a:rPr>
              <a:t>Radio </a:t>
            </a:r>
            <a:r>
              <a:rPr lang="en-GB" sz="1800" b="0" i="0" u="none" strike="noStrike" cap="none" dirty="0" err="1">
                <a:solidFill>
                  <a:srgbClr val="000000"/>
                </a:solidFill>
                <a:latin typeface="Calibri"/>
                <a:ea typeface="Calibri"/>
                <a:cs typeface="Calibri"/>
                <a:sym typeface="Calibri"/>
              </a:rPr>
              <a:t>Ecca</a:t>
            </a:r>
            <a:endParaRPr sz="1800" b="0" i="0" u="none" strike="noStrike" cap="none" dirty="0">
              <a:solidFill>
                <a:srgbClr val="000000"/>
              </a:solidFill>
              <a:latin typeface="Arial"/>
              <a:ea typeface="Arial"/>
              <a:cs typeface="Arial"/>
              <a:sym typeface="Arial"/>
            </a:endParaRPr>
          </a:p>
        </p:txBody>
      </p:sp>
      <p:sp>
        <p:nvSpPr>
          <p:cNvPr id="120" name="Google Shape;120;p1"/>
          <p:cNvSpPr/>
          <p:nvPr/>
        </p:nvSpPr>
        <p:spPr>
          <a:xfrm>
            <a:off x="461520" y="486360"/>
            <a:ext cx="709920" cy="942480"/>
          </a:xfrm>
          <a:prstGeom prst="halfFrame">
            <a:avLst>
              <a:gd name="adj1" fmla="val 33333"/>
              <a:gd name="adj2" fmla="val 33333"/>
            </a:avLst>
          </a:prstGeom>
          <a:solidFill>
            <a:srgbClr val="EA4E46"/>
          </a:solid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
          <p:cNvSpPr/>
          <p:nvPr/>
        </p:nvSpPr>
        <p:spPr>
          <a:xfrm rot="10800000">
            <a:off x="10780920" y="4995720"/>
            <a:ext cx="709920" cy="942480"/>
          </a:xfrm>
          <a:prstGeom prst="halfFrame">
            <a:avLst>
              <a:gd name="adj1" fmla="val 33333"/>
              <a:gd name="adj2" fmla="val 33333"/>
            </a:avLst>
          </a:prstGeom>
          <a:solidFill>
            <a:srgbClr val="EA4E46"/>
          </a:solid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2" name="Google Shape;122;p1" descr="Texto&#10;&#10;Descripción generada automáticamente"/>
          <p:cNvPicPr preferRelativeResize="0"/>
          <p:nvPr/>
        </p:nvPicPr>
        <p:blipFill rotWithShape="1">
          <a:blip r:embed="rId5">
            <a:alphaModFix/>
          </a:blip>
          <a:srcRect/>
          <a:stretch/>
        </p:blipFill>
        <p:spPr>
          <a:xfrm>
            <a:off x="199080" y="6234480"/>
            <a:ext cx="2303640" cy="483120"/>
          </a:xfrm>
          <a:prstGeom prst="rect">
            <a:avLst/>
          </a:prstGeom>
          <a:noFill/>
          <a:ln>
            <a:noFill/>
          </a:ln>
        </p:spPr>
      </p:pic>
      <p:sp>
        <p:nvSpPr>
          <p:cNvPr id="3" name="Google Shape;90;p1">
            <a:extLst>
              <a:ext uri="{FF2B5EF4-FFF2-40B4-BE49-F238E27FC236}">
                <a16:creationId xmlns:a16="http://schemas.microsoft.com/office/drawing/2014/main" id="{0ADA3DD4-5912-2CC4-B7C4-44A4004EAB25}"/>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
        <p:nvSpPr>
          <p:cNvPr id="366" name="Google Shape;366;g17dbe8cb7e9_0_0"/>
          <p:cNvSpPr/>
          <p:nvPr/>
        </p:nvSpPr>
        <p:spPr>
          <a:xfrm>
            <a:off x="850005" y="5"/>
            <a:ext cx="8208600" cy="639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GB" sz="3600" b="1">
                <a:solidFill>
                  <a:srgbClr val="FAB632"/>
                </a:solidFill>
                <a:latin typeface="Calibri"/>
                <a:ea typeface="Calibri"/>
                <a:cs typeface="Calibri"/>
                <a:sym typeface="Calibri"/>
              </a:rPr>
              <a:t>Unitatea </a:t>
            </a:r>
            <a:r>
              <a:rPr lang="en-GB" sz="3600" b="1" i="0" u="none" strike="noStrike" cap="none">
                <a:solidFill>
                  <a:srgbClr val="FAB632"/>
                </a:solidFill>
                <a:latin typeface="Calibri"/>
                <a:ea typeface="Calibri"/>
                <a:cs typeface="Calibri"/>
                <a:sym typeface="Calibri"/>
              </a:rPr>
              <a:t>2: </a:t>
            </a:r>
            <a:r>
              <a:rPr lang="en-GB" sz="3600" b="1">
                <a:solidFill>
                  <a:srgbClr val="FAB632"/>
                </a:solidFill>
                <a:latin typeface="Calibri"/>
                <a:ea typeface="Calibri"/>
                <a:cs typeface="Calibri"/>
                <a:sym typeface="Calibri"/>
              </a:rPr>
              <a:t>Locuri de muncă ecologice</a:t>
            </a:r>
            <a:endParaRPr sz="3600" b="0" i="0" u="none" strike="noStrike" cap="none">
              <a:solidFill>
                <a:srgbClr val="000000"/>
              </a:solidFill>
              <a:latin typeface="Arial"/>
              <a:ea typeface="Arial"/>
              <a:cs typeface="Arial"/>
              <a:sym typeface="Arial"/>
            </a:endParaRPr>
          </a:p>
        </p:txBody>
      </p:sp>
      <p:sp>
        <p:nvSpPr>
          <p:cNvPr id="367" name="Google Shape;367;g17dbe8cb7e9_0_0"/>
          <p:cNvSpPr/>
          <p:nvPr/>
        </p:nvSpPr>
        <p:spPr>
          <a:xfrm>
            <a:off x="849999" y="742225"/>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a:solidFill>
                  <a:srgbClr val="21B4A9"/>
                </a:solidFill>
                <a:latin typeface="Calibri"/>
                <a:ea typeface="Calibri"/>
                <a:cs typeface="Calibri"/>
                <a:sym typeface="Calibri"/>
              </a:rPr>
              <a:t>Secțiunea </a:t>
            </a:r>
            <a:r>
              <a:rPr lang="en-GB" sz="2400" b="0" i="0" u="none" strike="noStrike" cap="none">
                <a:solidFill>
                  <a:srgbClr val="21B4A9"/>
                </a:solidFill>
                <a:latin typeface="Calibri"/>
                <a:ea typeface="Calibri"/>
                <a:cs typeface="Calibri"/>
                <a:sym typeface="Calibri"/>
              </a:rPr>
              <a:t>1: </a:t>
            </a:r>
            <a:r>
              <a:rPr lang="en-GB" sz="2400">
                <a:solidFill>
                  <a:srgbClr val="21B4A9"/>
                </a:solidFill>
                <a:latin typeface="Calibri"/>
                <a:ea typeface="Calibri"/>
                <a:cs typeface="Calibri"/>
                <a:sym typeface="Calibri"/>
              </a:rPr>
              <a:t>Ce sunt locurile de muncă ecologice?</a:t>
            </a:r>
            <a:endParaRPr sz="2400" b="0" i="0" u="none" strike="noStrike" cap="none">
              <a:solidFill>
                <a:srgbClr val="000000"/>
              </a:solidFill>
              <a:latin typeface="Arial"/>
              <a:ea typeface="Arial"/>
              <a:cs typeface="Arial"/>
              <a:sym typeface="Arial"/>
            </a:endParaRPr>
          </a:p>
        </p:txBody>
      </p:sp>
      <p:sp>
        <p:nvSpPr>
          <p:cNvPr id="368" name="Google Shape;368;g17dbe8cb7e9_0_0"/>
          <p:cNvSpPr/>
          <p:nvPr/>
        </p:nvSpPr>
        <p:spPr>
          <a:xfrm rot="5400000">
            <a:off x="865749" y="2917488"/>
            <a:ext cx="1589100" cy="16176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g17dbe8cb7e9_0_0"/>
          <p:cNvSpPr/>
          <p:nvPr/>
        </p:nvSpPr>
        <p:spPr>
          <a:xfrm>
            <a:off x="850749" y="3270850"/>
            <a:ext cx="1619100" cy="11043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b="1" dirty="0" err="1">
                <a:latin typeface="Calibri"/>
                <a:ea typeface="Calibri"/>
                <a:cs typeface="Calibri"/>
                <a:sym typeface="Calibri"/>
              </a:rPr>
              <a:t>Creșterea</a:t>
            </a:r>
            <a:r>
              <a:rPr lang="en-GB" b="1" dirty="0">
                <a:latin typeface="Calibri"/>
                <a:ea typeface="Calibri"/>
                <a:cs typeface="Calibri"/>
                <a:sym typeface="Calibri"/>
              </a:rPr>
              <a:t> </a:t>
            </a:r>
            <a:r>
              <a:rPr lang="en-GB" b="1" dirty="0" err="1">
                <a:latin typeface="Calibri"/>
                <a:ea typeface="Calibri"/>
                <a:cs typeface="Calibri"/>
                <a:sym typeface="Calibri"/>
              </a:rPr>
              <a:t>eficienței</a:t>
            </a:r>
            <a:r>
              <a:rPr lang="en-GB" b="1" dirty="0">
                <a:latin typeface="Calibri"/>
                <a:ea typeface="Calibri"/>
                <a:cs typeface="Calibri"/>
                <a:sym typeface="Calibri"/>
              </a:rPr>
              <a:t> </a:t>
            </a:r>
            <a:r>
              <a:rPr lang="en-GB" b="1" dirty="0" err="1">
                <a:latin typeface="Calibri"/>
                <a:ea typeface="Calibri"/>
                <a:cs typeface="Calibri"/>
                <a:sym typeface="Calibri"/>
              </a:rPr>
              <a:t>consumului</a:t>
            </a:r>
            <a:r>
              <a:rPr lang="en-GB" b="1" dirty="0">
                <a:latin typeface="Calibri"/>
                <a:ea typeface="Calibri"/>
                <a:cs typeface="Calibri"/>
                <a:sym typeface="Calibri"/>
              </a:rPr>
              <a:t> de </a:t>
            </a:r>
            <a:r>
              <a:rPr lang="en-GB" b="1" dirty="0" err="1">
                <a:latin typeface="Calibri"/>
                <a:ea typeface="Calibri"/>
                <a:cs typeface="Calibri"/>
                <a:sym typeface="Calibri"/>
              </a:rPr>
              <a:t>energie</a:t>
            </a:r>
            <a:r>
              <a:rPr lang="en-GB" b="1" dirty="0">
                <a:latin typeface="Calibri"/>
                <a:ea typeface="Calibri"/>
                <a:cs typeface="Calibri"/>
                <a:sym typeface="Calibri"/>
              </a:rPr>
              <a:t> </a:t>
            </a:r>
            <a:r>
              <a:rPr lang="en-GB" b="1" dirty="0" err="1">
                <a:latin typeface="Calibri"/>
                <a:ea typeface="Calibri"/>
                <a:cs typeface="Calibri"/>
                <a:sym typeface="Calibri"/>
              </a:rPr>
              <a:t>și</a:t>
            </a:r>
            <a:r>
              <a:rPr lang="en-GB" b="1" dirty="0">
                <a:latin typeface="Calibri"/>
                <a:ea typeface="Calibri"/>
                <a:cs typeface="Calibri"/>
                <a:sym typeface="Calibri"/>
              </a:rPr>
              <a:t> de </a:t>
            </a:r>
            <a:r>
              <a:rPr lang="en-GB" b="1" dirty="0" err="1">
                <a:latin typeface="Calibri"/>
                <a:ea typeface="Calibri"/>
                <a:cs typeface="Calibri"/>
                <a:sym typeface="Calibri"/>
              </a:rPr>
              <a:t>materii</a:t>
            </a:r>
            <a:r>
              <a:rPr lang="en-GB" b="1" dirty="0">
                <a:latin typeface="Calibri"/>
                <a:ea typeface="Calibri"/>
                <a:cs typeface="Calibri"/>
                <a:sym typeface="Calibri"/>
              </a:rPr>
              <a:t> prime.</a:t>
            </a:r>
            <a:endParaRPr b="1" dirty="0">
              <a:latin typeface="Calibri"/>
              <a:ea typeface="Calibri"/>
              <a:cs typeface="Calibri"/>
              <a:sym typeface="Calibri"/>
            </a:endParaRPr>
          </a:p>
        </p:txBody>
      </p:sp>
      <p:sp>
        <p:nvSpPr>
          <p:cNvPr id="370" name="Google Shape;370;g17dbe8cb7e9_0_0"/>
          <p:cNvSpPr/>
          <p:nvPr/>
        </p:nvSpPr>
        <p:spPr>
          <a:xfrm>
            <a:off x="850750" y="1297900"/>
            <a:ext cx="10463700" cy="1522800"/>
          </a:xfrm>
          <a:prstGeom prst="rect">
            <a:avLst/>
          </a:prstGeom>
          <a:noFill/>
          <a:ln w="9525" cap="flat" cmpd="sng">
            <a:solidFill>
              <a:srgbClr val="C00000"/>
            </a:solidFill>
            <a:prstDash val="solid"/>
            <a:round/>
            <a:headEnd type="none" w="sm" len="sm"/>
            <a:tailEnd type="none" w="sm" len="sm"/>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rgbClr val="000000"/>
              </a:buClr>
              <a:buSzPts val="1900"/>
              <a:buFont typeface="Arial"/>
              <a:buNone/>
            </a:pPr>
            <a:r>
              <a:rPr lang="en-GB" sz="1900">
                <a:latin typeface="Calibri"/>
                <a:ea typeface="Calibri"/>
                <a:cs typeface="Calibri"/>
                <a:sym typeface="Calibri"/>
              </a:rPr>
              <a:t>Potrivit Organizației Internaționale a Muncii (OIM), locurile de muncă ecologice sunt locuri de muncă </a:t>
            </a:r>
            <a:r>
              <a:rPr lang="en-GB" sz="1900" b="1" i="1">
                <a:latin typeface="Calibri"/>
                <a:ea typeface="Calibri"/>
                <a:cs typeface="Calibri"/>
                <a:sym typeface="Calibri"/>
              </a:rPr>
              <a:t>decente </a:t>
            </a:r>
            <a:r>
              <a:rPr lang="en-GB" sz="1900">
                <a:latin typeface="Calibri"/>
                <a:ea typeface="Calibri"/>
                <a:cs typeface="Calibri"/>
                <a:sym typeface="Calibri"/>
              </a:rPr>
              <a:t>care contribuie la conservarea și refacerea mediului, fie în sectoare tradiționale, cum ar fi industria prelucrătoare și construcțiile, fie în noi sectoare emergente, cum ar fi energia regenerabilă și eficiența energetică. Principalele obiective ale locurilor de muncă ecologice sunt specificate mai jos:</a:t>
            </a:r>
            <a:endParaRPr sz="1900" b="0" i="0" u="none" strike="noStrike" cap="none">
              <a:solidFill>
                <a:srgbClr val="000000"/>
              </a:solidFill>
              <a:latin typeface="Calibri"/>
              <a:ea typeface="Calibri"/>
              <a:cs typeface="Calibri"/>
              <a:sym typeface="Calibri"/>
            </a:endParaRPr>
          </a:p>
        </p:txBody>
      </p:sp>
      <p:sp>
        <p:nvSpPr>
          <p:cNvPr id="371" name="Google Shape;371;g17dbe8cb7e9_0_0"/>
          <p:cNvSpPr/>
          <p:nvPr/>
        </p:nvSpPr>
        <p:spPr>
          <a:xfrm rot="5400000">
            <a:off x="2779349" y="2917488"/>
            <a:ext cx="1589100" cy="1617600"/>
          </a:xfrm>
          <a:prstGeom prst="hexagon">
            <a:avLst>
              <a:gd name="adj" fmla="val 25000"/>
              <a:gd name="vf" fmla="val 115470"/>
            </a:avLst>
          </a:prstGeom>
          <a:noFill/>
          <a:ln w="25400" cap="flat" cmpd="sng">
            <a:solidFill>
              <a:srgbClr val="F29B2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17dbe8cb7e9_0_0"/>
          <p:cNvSpPr/>
          <p:nvPr/>
        </p:nvSpPr>
        <p:spPr>
          <a:xfrm>
            <a:off x="2764350" y="3265949"/>
            <a:ext cx="1619100" cy="1012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b="1">
                <a:latin typeface="Calibri"/>
                <a:ea typeface="Calibri"/>
                <a:cs typeface="Calibri"/>
                <a:sym typeface="Calibri"/>
              </a:rPr>
              <a:t>Limitarea emisiilor de gaze cu efect de seră.</a:t>
            </a:r>
            <a:endParaRPr b="1">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b="1">
              <a:latin typeface="Calibri"/>
              <a:ea typeface="Calibri"/>
              <a:cs typeface="Calibri"/>
              <a:sym typeface="Calibri"/>
            </a:endParaRPr>
          </a:p>
        </p:txBody>
      </p:sp>
      <p:sp>
        <p:nvSpPr>
          <p:cNvPr id="373" name="Google Shape;373;g17dbe8cb7e9_0_0"/>
          <p:cNvSpPr/>
          <p:nvPr/>
        </p:nvSpPr>
        <p:spPr>
          <a:xfrm rot="5400000">
            <a:off x="4692949" y="2917488"/>
            <a:ext cx="1589100" cy="16176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g17dbe8cb7e9_0_0"/>
          <p:cNvSpPr/>
          <p:nvPr/>
        </p:nvSpPr>
        <p:spPr>
          <a:xfrm>
            <a:off x="4677950" y="3265974"/>
            <a:ext cx="1619100" cy="1012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b="1">
                <a:latin typeface="Calibri"/>
                <a:ea typeface="Calibri"/>
                <a:cs typeface="Calibri"/>
                <a:sym typeface="Calibri"/>
              </a:rPr>
              <a:t>Reducerea la minimum a deșeurilor și a poluării.</a:t>
            </a:r>
            <a:endParaRPr b="1">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b="1">
              <a:latin typeface="Calibri"/>
              <a:ea typeface="Calibri"/>
              <a:cs typeface="Calibri"/>
              <a:sym typeface="Calibri"/>
            </a:endParaRPr>
          </a:p>
        </p:txBody>
      </p:sp>
      <p:sp>
        <p:nvSpPr>
          <p:cNvPr id="375" name="Google Shape;375;g17dbe8cb7e9_0_0"/>
          <p:cNvSpPr/>
          <p:nvPr/>
        </p:nvSpPr>
        <p:spPr>
          <a:xfrm rot="5400000">
            <a:off x="1822549" y="4457600"/>
            <a:ext cx="1589100" cy="16176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g17dbe8cb7e9_0_0"/>
          <p:cNvSpPr/>
          <p:nvPr/>
        </p:nvSpPr>
        <p:spPr>
          <a:xfrm>
            <a:off x="1807550" y="4806202"/>
            <a:ext cx="1619100" cy="1012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b="1">
                <a:latin typeface="Calibri"/>
                <a:ea typeface="Calibri"/>
                <a:cs typeface="Calibri"/>
                <a:sym typeface="Calibri"/>
              </a:rPr>
              <a:t>Protejarea și refacerea ecosistemelor.</a:t>
            </a:r>
            <a:endParaRPr b="1">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b="1">
              <a:latin typeface="Calibri"/>
              <a:ea typeface="Calibri"/>
              <a:cs typeface="Calibri"/>
              <a:sym typeface="Calibri"/>
            </a:endParaRPr>
          </a:p>
        </p:txBody>
      </p:sp>
      <p:sp>
        <p:nvSpPr>
          <p:cNvPr id="377" name="Google Shape;377;g17dbe8cb7e9_0_0"/>
          <p:cNvSpPr/>
          <p:nvPr/>
        </p:nvSpPr>
        <p:spPr>
          <a:xfrm rot="5400000">
            <a:off x="3736149" y="4457600"/>
            <a:ext cx="1589100" cy="16176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17dbe8cb7e9_0_0"/>
          <p:cNvSpPr/>
          <p:nvPr/>
        </p:nvSpPr>
        <p:spPr>
          <a:xfrm>
            <a:off x="3721150" y="4806200"/>
            <a:ext cx="1619100" cy="1012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b="1">
                <a:latin typeface="Calibri"/>
                <a:ea typeface="Calibri"/>
                <a:cs typeface="Calibri"/>
                <a:sym typeface="Calibri"/>
              </a:rPr>
              <a:t>Contribuie la adaptarea la schimbările climatice.</a:t>
            </a:r>
            <a:endParaRPr b="1">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b="1">
              <a:latin typeface="Calibri"/>
              <a:ea typeface="Calibri"/>
              <a:cs typeface="Calibri"/>
              <a:sym typeface="Calibri"/>
            </a:endParaRPr>
          </a:p>
        </p:txBody>
      </p:sp>
      <p:sp>
        <p:nvSpPr>
          <p:cNvPr id="379" name="Google Shape;379;g17dbe8cb7e9_0_0"/>
          <p:cNvSpPr txBox="1"/>
          <p:nvPr/>
        </p:nvSpPr>
        <p:spPr>
          <a:xfrm>
            <a:off x="7914250" y="3265975"/>
            <a:ext cx="3400200" cy="2074374"/>
          </a:xfrm>
          <a:prstGeom prst="rect">
            <a:avLst/>
          </a:prstGeom>
          <a:solidFill>
            <a:srgbClr val="1C8C7F"/>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GB" sz="1600" b="1" dirty="0" err="1">
                <a:solidFill>
                  <a:schemeClr val="lt1"/>
                </a:solidFill>
                <a:latin typeface="Calibri"/>
                <a:ea typeface="Calibri"/>
                <a:cs typeface="Calibri"/>
                <a:sym typeface="Calibri"/>
              </a:rPr>
              <a:t>Locuri</a:t>
            </a:r>
            <a:r>
              <a:rPr lang="en-GB" sz="1600" b="1" dirty="0">
                <a:solidFill>
                  <a:schemeClr val="lt1"/>
                </a:solidFill>
                <a:latin typeface="Calibri"/>
                <a:ea typeface="Calibri"/>
                <a:cs typeface="Calibri"/>
                <a:sym typeface="Calibri"/>
              </a:rPr>
              <a:t> de </a:t>
            </a:r>
            <a:r>
              <a:rPr lang="en-GB" sz="1600" b="1" dirty="0" err="1">
                <a:solidFill>
                  <a:schemeClr val="lt1"/>
                </a:solidFill>
                <a:latin typeface="Calibri"/>
                <a:ea typeface="Calibri"/>
                <a:cs typeface="Calibri"/>
                <a:sym typeface="Calibri"/>
              </a:rPr>
              <a:t>muncă</a:t>
            </a:r>
            <a:r>
              <a:rPr lang="en-GB" sz="1600" b="1" dirty="0">
                <a:solidFill>
                  <a:schemeClr val="lt1"/>
                </a:solidFill>
                <a:latin typeface="Calibri"/>
                <a:ea typeface="Calibri"/>
                <a:cs typeface="Calibri"/>
                <a:sym typeface="Calibri"/>
              </a:rPr>
              <a:t> </a:t>
            </a:r>
            <a:r>
              <a:rPr lang="en-GB" sz="1600" b="1" dirty="0" err="1">
                <a:solidFill>
                  <a:schemeClr val="lt1"/>
                </a:solidFill>
                <a:latin typeface="Calibri"/>
                <a:ea typeface="Calibri"/>
                <a:cs typeface="Calibri"/>
                <a:sym typeface="Calibri"/>
              </a:rPr>
              <a:t>decente</a:t>
            </a:r>
            <a:r>
              <a:rPr lang="en-GB" sz="1600" b="1" dirty="0">
                <a:solidFill>
                  <a:schemeClr val="lt1"/>
                </a:solidFill>
                <a:latin typeface="Calibri"/>
                <a:ea typeface="Calibri"/>
                <a:cs typeface="Calibri"/>
                <a:sym typeface="Calibri"/>
              </a:rPr>
              <a:t>:</a:t>
            </a:r>
            <a:endParaRPr sz="1600" b="1" dirty="0">
              <a:solidFill>
                <a:schemeClr val="lt1"/>
              </a:solidFill>
              <a:latin typeface="Calibri"/>
              <a:ea typeface="Calibri"/>
              <a:cs typeface="Calibri"/>
              <a:sym typeface="Calibri"/>
            </a:endParaRPr>
          </a:p>
          <a:p>
            <a:pPr marL="457200" marR="0" lvl="0" indent="-330200" algn="just" rtl="0">
              <a:lnSpc>
                <a:spcPct val="115000"/>
              </a:lnSpc>
              <a:spcBef>
                <a:spcPts val="0"/>
              </a:spcBef>
              <a:spcAft>
                <a:spcPts val="0"/>
              </a:spcAft>
              <a:buClr>
                <a:schemeClr val="lt1"/>
              </a:buClr>
              <a:buSzPts val="1600"/>
              <a:buFont typeface="Calibri"/>
              <a:buChar char="●"/>
            </a:pPr>
            <a:r>
              <a:rPr lang="en-GB" sz="1600" dirty="0" err="1">
                <a:solidFill>
                  <a:schemeClr val="lt1"/>
                </a:solidFill>
                <a:latin typeface="Calibri"/>
                <a:ea typeface="Calibri"/>
                <a:cs typeface="Calibri"/>
                <a:sym typeface="Calibri"/>
              </a:rPr>
              <a:t>Muncă</a:t>
            </a:r>
            <a:r>
              <a:rPr lang="en-GB" sz="1600" dirty="0">
                <a:solidFill>
                  <a:schemeClr val="lt1"/>
                </a:solidFill>
                <a:latin typeface="Calibri"/>
                <a:ea typeface="Calibri"/>
                <a:cs typeface="Calibri"/>
                <a:sym typeface="Calibri"/>
              </a:rPr>
              <a:t> </a:t>
            </a:r>
            <a:r>
              <a:rPr lang="en-GB" sz="1600" dirty="0" err="1">
                <a:solidFill>
                  <a:schemeClr val="lt1"/>
                </a:solidFill>
                <a:latin typeface="Calibri"/>
                <a:ea typeface="Calibri"/>
                <a:cs typeface="Calibri"/>
                <a:sym typeface="Calibri"/>
              </a:rPr>
              <a:t>productivă</a:t>
            </a:r>
            <a:r>
              <a:rPr lang="en-GB"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a:p>
            <a:pPr marL="457200" marR="0" lvl="0" indent="-330200" algn="just" rtl="0">
              <a:lnSpc>
                <a:spcPct val="115000"/>
              </a:lnSpc>
              <a:spcBef>
                <a:spcPts val="0"/>
              </a:spcBef>
              <a:spcAft>
                <a:spcPts val="0"/>
              </a:spcAft>
              <a:buClr>
                <a:schemeClr val="lt1"/>
              </a:buClr>
              <a:buSzPts val="1600"/>
              <a:buFont typeface="Calibri"/>
              <a:buChar char="●"/>
            </a:pPr>
            <a:r>
              <a:rPr lang="en-GB" sz="1600" dirty="0" err="1">
                <a:solidFill>
                  <a:schemeClr val="lt1"/>
                </a:solidFill>
                <a:latin typeface="Calibri"/>
                <a:ea typeface="Calibri"/>
                <a:cs typeface="Calibri"/>
                <a:sym typeface="Calibri"/>
              </a:rPr>
              <a:t>Venituri</a:t>
            </a:r>
            <a:r>
              <a:rPr lang="en-GB" sz="1600" dirty="0">
                <a:solidFill>
                  <a:schemeClr val="lt1"/>
                </a:solidFill>
                <a:latin typeface="Calibri"/>
                <a:ea typeface="Calibri"/>
                <a:cs typeface="Calibri"/>
                <a:sym typeface="Calibri"/>
              </a:rPr>
              <a:t> </a:t>
            </a:r>
            <a:r>
              <a:rPr lang="en-GB" sz="1600" dirty="0" err="1">
                <a:solidFill>
                  <a:schemeClr val="lt1"/>
                </a:solidFill>
                <a:latin typeface="Calibri"/>
                <a:ea typeface="Calibri"/>
                <a:cs typeface="Calibri"/>
                <a:sym typeface="Calibri"/>
              </a:rPr>
              <a:t>decente</a:t>
            </a:r>
            <a:r>
              <a:rPr lang="en-GB"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a:p>
            <a:pPr marL="457200" marR="0" lvl="0" indent="-330200" algn="just" rtl="0">
              <a:lnSpc>
                <a:spcPct val="115000"/>
              </a:lnSpc>
              <a:spcBef>
                <a:spcPts val="0"/>
              </a:spcBef>
              <a:spcAft>
                <a:spcPts val="0"/>
              </a:spcAft>
              <a:buClr>
                <a:schemeClr val="lt1"/>
              </a:buClr>
              <a:buSzPts val="1600"/>
              <a:buFont typeface="Calibri"/>
              <a:buChar char="●"/>
            </a:pPr>
            <a:r>
              <a:rPr lang="en-GB" sz="1600" dirty="0" err="1">
                <a:solidFill>
                  <a:schemeClr val="lt1"/>
                </a:solidFill>
                <a:latin typeface="Calibri"/>
                <a:ea typeface="Calibri"/>
                <a:cs typeface="Calibri"/>
                <a:sym typeface="Calibri"/>
              </a:rPr>
              <a:t>Securitatea</a:t>
            </a:r>
            <a:r>
              <a:rPr lang="en-GB" sz="1600" dirty="0">
                <a:solidFill>
                  <a:schemeClr val="lt1"/>
                </a:solidFill>
                <a:latin typeface="Calibri"/>
                <a:ea typeface="Calibri"/>
                <a:cs typeface="Calibri"/>
                <a:sym typeface="Calibri"/>
              </a:rPr>
              <a:t> la </a:t>
            </a:r>
            <a:r>
              <a:rPr lang="en-GB" sz="1600" dirty="0" err="1">
                <a:solidFill>
                  <a:schemeClr val="lt1"/>
                </a:solidFill>
                <a:latin typeface="Calibri"/>
                <a:ea typeface="Calibri"/>
                <a:cs typeface="Calibri"/>
                <a:sym typeface="Calibri"/>
              </a:rPr>
              <a:t>locul</a:t>
            </a:r>
            <a:r>
              <a:rPr lang="en-GB" sz="1600" dirty="0">
                <a:solidFill>
                  <a:schemeClr val="lt1"/>
                </a:solidFill>
                <a:latin typeface="Calibri"/>
                <a:ea typeface="Calibri"/>
                <a:cs typeface="Calibri"/>
                <a:sym typeface="Calibri"/>
              </a:rPr>
              <a:t> de </a:t>
            </a:r>
            <a:r>
              <a:rPr lang="en-GB" sz="1600" dirty="0" err="1">
                <a:solidFill>
                  <a:schemeClr val="lt1"/>
                </a:solidFill>
                <a:latin typeface="Calibri"/>
                <a:ea typeface="Calibri"/>
                <a:cs typeface="Calibri"/>
                <a:sym typeface="Calibri"/>
              </a:rPr>
              <a:t>muncă</a:t>
            </a:r>
            <a:r>
              <a:rPr lang="en-GB"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a:p>
            <a:pPr marL="457200" marR="0" lvl="0" indent="-330200" algn="just" rtl="0">
              <a:lnSpc>
                <a:spcPct val="115000"/>
              </a:lnSpc>
              <a:spcBef>
                <a:spcPts val="0"/>
              </a:spcBef>
              <a:spcAft>
                <a:spcPts val="0"/>
              </a:spcAft>
              <a:buClr>
                <a:schemeClr val="lt1"/>
              </a:buClr>
              <a:buSzPts val="1600"/>
              <a:buFont typeface="Calibri"/>
              <a:buChar char="●"/>
            </a:pPr>
            <a:r>
              <a:rPr lang="en-GB" sz="1600" dirty="0" err="1">
                <a:solidFill>
                  <a:schemeClr val="lt1"/>
                </a:solidFill>
                <a:latin typeface="Calibri"/>
                <a:ea typeface="Calibri"/>
                <a:cs typeface="Calibri"/>
                <a:sym typeface="Calibri"/>
              </a:rPr>
              <a:t>Protecția</a:t>
            </a:r>
            <a:r>
              <a:rPr lang="en-GB" sz="1600" dirty="0">
                <a:solidFill>
                  <a:schemeClr val="lt1"/>
                </a:solidFill>
                <a:latin typeface="Calibri"/>
                <a:ea typeface="Calibri"/>
                <a:cs typeface="Calibri"/>
                <a:sym typeface="Calibri"/>
              </a:rPr>
              <a:t> </a:t>
            </a:r>
            <a:r>
              <a:rPr lang="en-GB" sz="1600" dirty="0" err="1">
                <a:solidFill>
                  <a:schemeClr val="lt1"/>
                </a:solidFill>
                <a:latin typeface="Calibri"/>
                <a:ea typeface="Calibri"/>
                <a:cs typeface="Calibri"/>
                <a:sym typeface="Calibri"/>
              </a:rPr>
              <a:t>socială</a:t>
            </a:r>
            <a:r>
              <a:rPr lang="en-GB" sz="1600" dirty="0">
                <a:solidFill>
                  <a:schemeClr val="lt1"/>
                </a:solidFill>
                <a:latin typeface="Calibri"/>
                <a:ea typeface="Calibri"/>
                <a:cs typeface="Calibri"/>
                <a:sym typeface="Calibri"/>
              </a:rPr>
              <a:t> </a:t>
            </a:r>
            <a:r>
              <a:rPr lang="en-GB" sz="1600" dirty="0" err="1">
                <a:solidFill>
                  <a:schemeClr val="lt1"/>
                </a:solidFill>
                <a:latin typeface="Calibri"/>
                <a:ea typeface="Calibri"/>
                <a:cs typeface="Calibri"/>
                <a:sym typeface="Calibri"/>
              </a:rPr>
              <a:t>pentru</a:t>
            </a:r>
            <a:r>
              <a:rPr lang="en-GB" sz="1600" dirty="0">
                <a:solidFill>
                  <a:schemeClr val="lt1"/>
                </a:solidFill>
                <a:latin typeface="Calibri"/>
                <a:ea typeface="Calibri"/>
                <a:cs typeface="Calibri"/>
                <a:sym typeface="Calibri"/>
              </a:rPr>
              <a:t> </a:t>
            </a:r>
            <a:r>
              <a:rPr lang="en-GB" sz="1600" dirty="0" err="1">
                <a:solidFill>
                  <a:schemeClr val="lt1"/>
                </a:solidFill>
                <a:latin typeface="Calibri"/>
                <a:ea typeface="Calibri"/>
                <a:cs typeface="Calibri"/>
                <a:sym typeface="Calibri"/>
              </a:rPr>
              <a:t>familii</a:t>
            </a:r>
            <a:r>
              <a:rPr lang="en-GB"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a:p>
            <a:pPr marL="457200" marR="0" lvl="0" indent="-330200" rtl="0">
              <a:lnSpc>
                <a:spcPct val="115000"/>
              </a:lnSpc>
              <a:spcBef>
                <a:spcPts val="0"/>
              </a:spcBef>
              <a:spcAft>
                <a:spcPts val="0"/>
              </a:spcAft>
              <a:buClr>
                <a:schemeClr val="lt1"/>
              </a:buClr>
              <a:buSzPts val="1600"/>
              <a:buFont typeface="Calibri"/>
              <a:buChar char="●"/>
            </a:pPr>
            <a:r>
              <a:rPr lang="en-GB" sz="1600" dirty="0" err="1">
                <a:solidFill>
                  <a:schemeClr val="lt1"/>
                </a:solidFill>
                <a:latin typeface="Calibri"/>
                <a:ea typeface="Calibri"/>
                <a:cs typeface="Calibri"/>
                <a:sym typeface="Calibri"/>
              </a:rPr>
              <a:t>Dezvoltare</a:t>
            </a:r>
            <a:r>
              <a:rPr lang="en-GB" sz="1600" dirty="0">
                <a:solidFill>
                  <a:schemeClr val="lt1"/>
                </a:solidFill>
                <a:latin typeface="Calibri"/>
                <a:ea typeface="Calibri"/>
                <a:cs typeface="Calibri"/>
                <a:sym typeface="Calibri"/>
              </a:rPr>
              <a:t> </a:t>
            </a:r>
            <a:r>
              <a:rPr lang="en-GB" sz="1600" dirty="0" err="1">
                <a:solidFill>
                  <a:schemeClr val="lt1"/>
                </a:solidFill>
                <a:latin typeface="Calibri"/>
                <a:ea typeface="Calibri"/>
                <a:cs typeface="Calibri"/>
                <a:sym typeface="Calibri"/>
              </a:rPr>
              <a:t>personală</a:t>
            </a:r>
            <a:r>
              <a:rPr lang="en-GB" sz="1600" dirty="0">
                <a:solidFill>
                  <a:schemeClr val="lt1"/>
                </a:solidFill>
                <a:latin typeface="Calibri"/>
                <a:ea typeface="Calibri"/>
                <a:cs typeface="Calibri"/>
                <a:sym typeface="Calibri"/>
              </a:rPr>
              <a:t> </a:t>
            </a:r>
            <a:r>
              <a:rPr lang="en-GB" sz="1600" dirty="0" err="1">
                <a:solidFill>
                  <a:schemeClr val="lt1"/>
                </a:solidFill>
                <a:latin typeface="Calibri"/>
                <a:ea typeface="Calibri"/>
                <a:cs typeface="Calibri"/>
                <a:sym typeface="Calibri"/>
              </a:rPr>
              <a:t>și</a:t>
            </a:r>
            <a:r>
              <a:rPr lang="en-GB" sz="1600" dirty="0">
                <a:solidFill>
                  <a:schemeClr val="lt1"/>
                </a:solidFill>
                <a:latin typeface="Calibri"/>
                <a:ea typeface="Calibri"/>
                <a:cs typeface="Calibri"/>
                <a:sym typeface="Calibri"/>
              </a:rPr>
              <a:t> </a:t>
            </a:r>
            <a:r>
              <a:rPr lang="en-GB" sz="1600" dirty="0" err="1">
                <a:solidFill>
                  <a:schemeClr val="lt1"/>
                </a:solidFill>
                <a:latin typeface="Calibri"/>
                <a:ea typeface="Calibri"/>
                <a:cs typeface="Calibri"/>
                <a:sym typeface="Calibri"/>
              </a:rPr>
              <a:t>oportunități</a:t>
            </a:r>
            <a:r>
              <a:rPr lang="en-GB" sz="1600" dirty="0">
                <a:solidFill>
                  <a:schemeClr val="lt1"/>
                </a:solidFill>
                <a:latin typeface="Calibri"/>
                <a:ea typeface="Calibri"/>
                <a:cs typeface="Calibri"/>
                <a:sym typeface="Calibri"/>
              </a:rPr>
              <a:t> </a:t>
            </a:r>
            <a:r>
              <a:rPr lang="en-GB" sz="1600" dirty="0" err="1">
                <a:solidFill>
                  <a:schemeClr val="lt1"/>
                </a:solidFill>
                <a:latin typeface="Calibri"/>
                <a:ea typeface="Calibri"/>
                <a:cs typeface="Calibri"/>
                <a:sym typeface="Calibri"/>
              </a:rPr>
              <a:t>egale</a:t>
            </a:r>
            <a:r>
              <a:rPr lang="en-GB" sz="1600" dirty="0">
                <a:solidFill>
                  <a:schemeClr val="lt1"/>
                </a:solidFill>
                <a:latin typeface="Calibri"/>
                <a:ea typeface="Calibri"/>
                <a:cs typeface="Calibri"/>
                <a:sym typeface="Calibri"/>
              </a:rPr>
              <a:t> </a:t>
            </a:r>
            <a:r>
              <a:rPr lang="en-GB" sz="1600" dirty="0" err="1">
                <a:solidFill>
                  <a:schemeClr val="lt1"/>
                </a:solidFill>
                <a:latin typeface="Calibri"/>
                <a:ea typeface="Calibri"/>
                <a:cs typeface="Calibri"/>
                <a:sym typeface="Calibri"/>
              </a:rPr>
              <a:t>pentru</a:t>
            </a:r>
            <a:r>
              <a:rPr lang="en-GB" sz="1600" dirty="0">
                <a:solidFill>
                  <a:schemeClr val="lt1"/>
                </a:solidFill>
                <a:latin typeface="Calibri"/>
                <a:ea typeface="Calibri"/>
                <a:cs typeface="Calibri"/>
                <a:sym typeface="Calibri"/>
              </a:rPr>
              <a:t> </a:t>
            </a:r>
            <a:r>
              <a:rPr lang="en-GB" sz="1600" dirty="0" err="1">
                <a:solidFill>
                  <a:schemeClr val="lt1"/>
                </a:solidFill>
                <a:latin typeface="Calibri"/>
                <a:ea typeface="Calibri"/>
                <a:cs typeface="Calibri"/>
                <a:sym typeface="Calibri"/>
              </a:rPr>
              <a:t>toți</a:t>
            </a:r>
            <a:r>
              <a:rPr lang="en-GB"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sp>
        <p:nvSpPr>
          <p:cNvPr id="380" name="Google Shape;380;g17dbe8cb7e9_0_0"/>
          <p:cNvSpPr/>
          <p:nvPr/>
        </p:nvSpPr>
        <p:spPr>
          <a:xfrm rot="5400000">
            <a:off x="5649749" y="4457588"/>
            <a:ext cx="1589100" cy="1617600"/>
          </a:xfrm>
          <a:prstGeom prst="hexagon">
            <a:avLst>
              <a:gd name="adj" fmla="val 25000"/>
              <a:gd name="vf" fmla="val 115470"/>
            </a:avLst>
          </a:prstGeom>
          <a:noFill/>
          <a:ln w="25400" cap="flat" cmpd="sng">
            <a:solidFill>
              <a:srgbClr val="F29B2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17dbe8cb7e9_0_0"/>
          <p:cNvSpPr/>
          <p:nvPr/>
        </p:nvSpPr>
        <p:spPr>
          <a:xfrm>
            <a:off x="5634749" y="4712650"/>
            <a:ext cx="1619100" cy="1012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b="1" dirty="0" err="1">
                <a:latin typeface="Calibri"/>
                <a:ea typeface="Calibri"/>
                <a:cs typeface="Calibri"/>
                <a:sym typeface="Calibri"/>
              </a:rPr>
              <a:t>Conștientizarea</a:t>
            </a:r>
            <a:r>
              <a:rPr lang="en-GB" b="1" dirty="0">
                <a:latin typeface="Calibri"/>
                <a:ea typeface="Calibri"/>
                <a:cs typeface="Calibri"/>
                <a:sym typeface="Calibri"/>
              </a:rPr>
              <a:t> </a:t>
            </a:r>
            <a:r>
              <a:rPr lang="en-GB" b="1" dirty="0" err="1">
                <a:latin typeface="Calibri"/>
                <a:ea typeface="Calibri"/>
                <a:cs typeface="Calibri"/>
                <a:sym typeface="Calibri"/>
              </a:rPr>
              <a:t>progreselor</a:t>
            </a:r>
            <a:r>
              <a:rPr lang="en-GB" b="1" dirty="0">
                <a:latin typeface="Calibri"/>
                <a:ea typeface="Calibri"/>
                <a:cs typeface="Calibri"/>
                <a:sym typeface="Calibri"/>
              </a:rPr>
              <a:t> </a:t>
            </a:r>
            <a:r>
              <a:rPr lang="en-GB" b="1" dirty="0" err="1">
                <a:latin typeface="Calibri"/>
                <a:ea typeface="Calibri"/>
                <a:cs typeface="Calibri"/>
                <a:sym typeface="Calibri"/>
              </a:rPr>
              <a:t>în</a:t>
            </a:r>
            <a:r>
              <a:rPr lang="en-GB" b="1" dirty="0">
                <a:latin typeface="Calibri"/>
                <a:ea typeface="Calibri"/>
                <a:cs typeface="Calibri"/>
                <a:sym typeface="Calibri"/>
              </a:rPr>
              <a:t> </a:t>
            </a:r>
            <a:r>
              <a:rPr lang="en-GB" b="1" dirty="0" err="1">
                <a:latin typeface="Calibri"/>
                <a:ea typeface="Calibri"/>
                <a:cs typeface="Calibri"/>
                <a:sym typeface="Calibri"/>
              </a:rPr>
              <a:t>direcția</a:t>
            </a:r>
            <a:r>
              <a:rPr lang="en-GB" b="1" dirty="0">
                <a:latin typeface="Calibri"/>
                <a:ea typeface="Calibri"/>
                <a:cs typeface="Calibri"/>
                <a:sym typeface="Calibri"/>
              </a:rPr>
              <a:t> </a:t>
            </a:r>
            <a:r>
              <a:rPr lang="en-GB" b="1" dirty="0" err="1">
                <a:latin typeface="Calibri"/>
                <a:ea typeface="Calibri"/>
                <a:cs typeface="Calibri"/>
                <a:sym typeface="Calibri"/>
              </a:rPr>
              <a:t>sustenabilității</a:t>
            </a:r>
            <a:r>
              <a:rPr lang="en-GB" b="1" dirty="0">
                <a:latin typeface="Calibri"/>
                <a:ea typeface="Calibri"/>
                <a:cs typeface="Calibri"/>
                <a:sym typeface="Calibri"/>
              </a:rPr>
              <a:t> la </a:t>
            </a:r>
            <a:r>
              <a:rPr lang="en-GB" b="1" dirty="0" err="1">
                <a:latin typeface="Calibri"/>
                <a:ea typeface="Calibri"/>
                <a:cs typeface="Calibri"/>
                <a:sym typeface="Calibri"/>
              </a:rPr>
              <a:t>toate</a:t>
            </a:r>
            <a:r>
              <a:rPr lang="en-GB" b="1" dirty="0">
                <a:latin typeface="Calibri"/>
                <a:ea typeface="Calibri"/>
                <a:cs typeface="Calibri"/>
                <a:sym typeface="Calibri"/>
              </a:rPr>
              <a:t> </a:t>
            </a:r>
            <a:r>
              <a:rPr lang="en-GB" b="1" dirty="0" err="1">
                <a:latin typeface="Calibri"/>
                <a:ea typeface="Calibri"/>
                <a:cs typeface="Calibri"/>
                <a:sym typeface="Calibri"/>
              </a:rPr>
              <a:t>nivelurile</a:t>
            </a:r>
            <a:r>
              <a:rPr lang="en-GB" b="1" dirty="0">
                <a:latin typeface="Calibri"/>
                <a:ea typeface="Calibri"/>
                <a:cs typeface="Calibri"/>
                <a:sym typeface="Calibri"/>
              </a:rPr>
              <a:t>.</a:t>
            </a:r>
            <a:endParaRPr b="1"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b="1" dirty="0">
              <a:latin typeface="Calibri"/>
              <a:ea typeface="Calibri"/>
              <a:cs typeface="Calibri"/>
              <a:sym typeface="Calibri"/>
            </a:endParaRPr>
          </a:p>
        </p:txBody>
      </p:sp>
      <p:sp>
        <p:nvSpPr>
          <p:cNvPr id="2" name="Google Shape;90;p1">
            <a:extLst>
              <a:ext uri="{FF2B5EF4-FFF2-40B4-BE49-F238E27FC236}">
                <a16:creationId xmlns:a16="http://schemas.microsoft.com/office/drawing/2014/main" id="{8D314906-44B6-FE6A-FCC1-BE980C2F5D49}"/>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5"/>
        <p:cNvGrpSpPr/>
        <p:nvPr/>
      </p:nvGrpSpPr>
      <p:grpSpPr>
        <a:xfrm>
          <a:off x="0" y="0"/>
          <a:ext cx="0" cy="0"/>
          <a:chOff x="0" y="0"/>
          <a:chExt cx="0" cy="0"/>
        </a:xfrm>
      </p:grpSpPr>
      <p:sp>
        <p:nvSpPr>
          <p:cNvPr id="386" name="Google Shape;386;g19d164b436d_0_236"/>
          <p:cNvSpPr/>
          <p:nvPr/>
        </p:nvSpPr>
        <p:spPr>
          <a:xfrm>
            <a:off x="1223100" y="1464575"/>
            <a:ext cx="4669800" cy="1566900"/>
          </a:xfrm>
          <a:prstGeom prst="round1Rect">
            <a:avLst>
              <a:gd name="adj" fmla="val 16667"/>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19d164b436d_0_236"/>
          <p:cNvSpPr/>
          <p:nvPr/>
        </p:nvSpPr>
        <p:spPr>
          <a:xfrm>
            <a:off x="850005" y="1032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en-GB" sz="3600" b="1">
                <a:solidFill>
                  <a:srgbClr val="FAB632"/>
                </a:solidFill>
                <a:latin typeface="Calibri"/>
                <a:ea typeface="Calibri"/>
                <a:cs typeface="Calibri"/>
                <a:sym typeface="Calibri"/>
              </a:rPr>
              <a:t>Unitatea 2: Locuri de muncă ecologice</a:t>
            </a:r>
            <a:endParaRPr sz="3600" b="0" i="0" u="none" strike="noStrike" cap="none">
              <a:solidFill>
                <a:srgbClr val="000000"/>
              </a:solidFill>
              <a:latin typeface="Arial"/>
              <a:ea typeface="Arial"/>
              <a:cs typeface="Arial"/>
              <a:sym typeface="Arial"/>
            </a:endParaRPr>
          </a:p>
        </p:txBody>
      </p:sp>
      <p:sp>
        <p:nvSpPr>
          <p:cNvPr id="389" name="Google Shape;389;g19d164b436d_0_236"/>
          <p:cNvSpPr/>
          <p:nvPr/>
        </p:nvSpPr>
        <p:spPr>
          <a:xfrm>
            <a:off x="849999" y="742225"/>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a:solidFill>
                  <a:srgbClr val="21B4A9"/>
                </a:solidFill>
                <a:latin typeface="Calibri"/>
                <a:ea typeface="Calibri"/>
                <a:cs typeface="Calibri"/>
                <a:sym typeface="Calibri"/>
              </a:rPr>
              <a:t>Secțiunea </a:t>
            </a:r>
            <a:r>
              <a:rPr lang="en-GB" sz="2400" b="0" i="0" u="none" strike="noStrike" cap="none">
                <a:solidFill>
                  <a:srgbClr val="21B4A9"/>
                </a:solidFill>
                <a:latin typeface="Calibri"/>
                <a:ea typeface="Calibri"/>
                <a:cs typeface="Calibri"/>
                <a:sym typeface="Calibri"/>
              </a:rPr>
              <a:t>2: </a:t>
            </a:r>
            <a:r>
              <a:rPr lang="en-GB" sz="2400">
                <a:solidFill>
                  <a:srgbClr val="21B4A9"/>
                </a:solidFill>
                <a:latin typeface="Calibri"/>
                <a:ea typeface="Calibri"/>
                <a:cs typeface="Calibri"/>
                <a:sym typeface="Calibri"/>
              </a:rPr>
              <a:t>Domenii de acțiune pentru locuri de muncă ecologice </a:t>
            </a:r>
            <a:endParaRPr sz="2400" b="0" i="0" u="none" strike="noStrike" cap="none">
              <a:solidFill>
                <a:srgbClr val="000000"/>
              </a:solidFill>
              <a:latin typeface="Arial"/>
              <a:ea typeface="Arial"/>
              <a:cs typeface="Arial"/>
              <a:sym typeface="Arial"/>
            </a:endParaRPr>
          </a:p>
        </p:txBody>
      </p:sp>
      <p:sp>
        <p:nvSpPr>
          <p:cNvPr id="390" name="Google Shape;390;g19d164b436d_0_236"/>
          <p:cNvSpPr/>
          <p:nvPr/>
        </p:nvSpPr>
        <p:spPr>
          <a:xfrm rot="5400000">
            <a:off x="429500" y="1367800"/>
            <a:ext cx="1680900" cy="1773900"/>
          </a:xfrm>
          <a:prstGeom prst="hexagon">
            <a:avLst>
              <a:gd name="adj" fmla="val 25000"/>
              <a:gd name="vf" fmla="val 115470"/>
            </a:avLst>
          </a:prstGeom>
          <a:solidFill>
            <a:srgbClr val="1C8C7F"/>
          </a:solid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g19d164b436d_0_236"/>
          <p:cNvSpPr txBox="1"/>
          <p:nvPr/>
        </p:nvSpPr>
        <p:spPr>
          <a:xfrm>
            <a:off x="2157000" y="1503625"/>
            <a:ext cx="3562500" cy="1492686"/>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n-GB" sz="1700" dirty="0" err="1">
                <a:latin typeface="Calibri"/>
                <a:ea typeface="Calibri"/>
                <a:cs typeface="Calibri"/>
                <a:sym typeface="Calibri"/>
              </a:rPr>
              <a:t>Acest</a:t>
            </a:r>
            <a:r>
              <a:rPr lang="en-GB" sz="1700" dirty="0">
                <a:latin typeface="Calibri"/>
                <a:ea typeface="Calibri"/>
                <a:cs typeface="Calibri"/>
                <a:sym typeface="Calibri"/>
              </a:rPr>
              <a:t> </a:t>
            </a:r>
            <a:r>
              <a:rPr lang="en-GB" sz="1700" dirty="0" err="1">
                <a:latin typeface="Calibri"/>
                <a:ea typeface="Calibri"/>
                <a:cs typeface="Calibri"/>
                <a:sym typeface="Calibri"/>
              </a:rPr>
              <a:t>domeniu</a:t>
            </a:r>
            <a:r>
              <a:rPr lang="en-GB" sz="1700" dirty="0">
                <a:latin typeface="Calibri"/>
                <a:ea typeface="Calibri"/>
                <a:cs typeface="Calibri"/>
                <a:sym typeface="Calibri"/>
              </a:rPr>
              <a:t> include </a:t>
            </a:r>
            <a:r>
              <a:rPr lang="en-GB" sz="1700" dirty="0" err="1">
                <a:latin typeface="Calibri"/>
                <a:ea typeface="Calibri"/>
                <a:cs typeface="Calibri"/>
                <a:sym typeface="Calibri"/>
              </a:rPr>
              <a:t>locuri</a:t>
            </a:r>
            <a:r>
              <a:rPr lang="en-GB" sz="1700" dirty="0">
                <a:latin typeface="Calibri"/>
                <a:ea typeface="Calibri"/>
                <a:cs typeface="Calibri"/>
                <a:sym typeface="Calibri"/>
              </a:rPr>
              <a:t> de </a:t>
            </a:r>
            <a:r>
              <a:rPr lang="en-GB" sz="1700" dirty="0" err="1">
                <a:latin typeface="Calibri"/>
                <a:ea typeface="Calibri"/>
                <a:cs typeface="Calibri"/>
                <a:sym typeface="Calibri"/>
              </a:rPr>
              <a:t>muncă</a:t>
            </a:r>
            <a:r>
              <a:rPr lang="en-GB" sz="1700" dirty="0">
                <a:latin typeface="Calibri"/>
                <a:ea typeface="Calibri"/>
                <a:cs typeface="Calibri"/>
                <a:sym typeface="Calibri"/>
              </a:rPr>
              <a:t>, cum </a:t>
            </a:r>
            <a:r>
              <a:rPr lang="en-GB" sz="1700" dirty="0" err="1">
                <a:latin typeface="Calibri"/>
                <a:ea typeface="Calibri"/>
                <a:cs typeface="Calibri"/>
                <a:sym typeface="Calibri"/>
              </a:rPr>
              <a:t>ar</a:t>
            </a:r>
            <a:r>
              <a:rPr lang="en-GB" sz="1700" dirty="0">
                <a:latin typeface="Calibri"/>
                <a:ea typeface="Calibri"/>
                <a:cs typeface="Calibri"/>
                <a:sym typeface="Calibri"/>
              </a:rPr>
              <a:t> fi:</a:t>
            </a:r>
            <a:endParaRPr sz="1700" dirty="0">
              <a:latin typeface="Calibri"/>
              <a:ea typeface="Calibri"/>
              <a:cs typeface="Calibri"/>
              <a:sym typeface="Calibri"/>
            </a:endParaRPr>
          </a:p>
          <a:p>
            <a:pPr marL="457200" marR="0" lvl="0" indent="-317500" algn="just" rtl="0">
              <a:lnSpc>
                <a:spcPct val="100000"/>
              </a:lnSpc>
              <a:spcBef>
                <a:spcPts val="0"/>
              </a:spcBef>
              <a:spcAft>
                <a:spcPts val="0"/>
              </a:spcAft>
              <a:buSzPts val="1400"/>
              <a:buChar char="●"/>
            </a:pPr>
            <a:r>
              <a:rPr lang="en-GB" sz="1700" dirty="0" err="1">
                <a:latin typeface="Calibri"/>
                <a:ea typeface="Calibri"/>
                <a:cs typeface="Calibri"/>
                <a:sym typeface="Calibri"/>
              </a:rPr>
              <a:t>Șef</a:t>
            </a:r>
            <a:r>
              <a:rPr lang="en-GB" sz="1700" dirty="0">
                <a:latin typeface="Calibri"/>
                <a:ea typeface="Calibri"/>
                <a:cs typeface="Calibri"/>
                <a:sym typeface="Calibri"/>
              </a:rPr>
              <a:t> al </a:t>
            </a:r>
            <a:r>
              <a:rPr lang="en-GB" sz="1700" dirty="0" err="1">
                <a:latin typeface="Calibri"/>
                <a:ea typeface="Calibri"/>
                <a:cs typeface="Calibri"/>
                <a:sym typeface="Calibri"/>
              </a:rPr>
              <a:t>Departamentului</a:t>
            </a:r>
            <a:r>
              <a:rPr lang="en-GB" sz="1700" dirty="0">
                <a:latin typeface="Calibri"/>
                <a:ea typeface="Calibri"/>
                <a:cs typeface="Calibri"/>
                <a:sym typeface="Calibri"/>
              </a:rPr>
              <a:t> de </a:t>
            </a:r>
            <a:r>
              <a:rPr lang="en-GB" sz="1700" dirty="0" err="1">
                <a:latin typeface="Calibri"/>
                <a:ea typeface="Calibri"/>
                <a:cs typeface="Calibri"/>
                <a:sym typeface="Calibri"/>
              </a:rPr>
              <a:t>gestionare</a:t>
            </a:r>
            <a:r>
              <a:rPr lang="en-GB" sz="1700" dirty="0">
                <a:latin typeface="Calibri"/>
                <a:ea typeface="Calibri"/>
                <a:cs typeface="Calibri"/>
                <a:sym typeface="Calibri"/>
              </a:rPr>
              <a:t> a </a:t>
            </a:r>
            <a:r>
              <a:rPr lang="en-GB" sz="1700" dirty="0" err="1">
                <a:latin typeface="Calibri"/>
                <a:ea typeface="Calibri"/>
                <a:cs typeface="Calibri"/>
                <a:sym typeface="Calibri"/>
              </a:rPr>
              <a:t>deșeurilor</a:t>
            </a: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317500" algn="just" rtl="0">
              <a:lnSpc>
                <a:spcPct val="100000"/>
              </a:lnSpc>
              <a:spcBef>
                <a:spcPts val="0"/>
              </a:spcBef>
              <a:spcAft>
                <a:spcPts val="0"/>
              </a:spcAft>
              <a:buSzPts val="1400"/>
              <a:buChar char="●"/>
            </a:pPr>
            <a:r>
              <a:rPr lang="ro-RO" sz="1700" dirty="0">
                <a:latin typeface="Calibri"/>
                <a:ea typeface="Calibri"/>
                <a:cs typeface="Calibri"/>
                <a:sym typeface="Calibri"/>
              </a:rPr>
              <a:t>Laborant în analiza apei.</a:t>
            </a:r>
            <a:endParaRPr sz="1700" dirty="0">
              <a:latin typeface="Calibri"/>
              <a:ea typeface="Calibri"/>
              <a:cs typeface="Calibri"/>
              <a:sym typeface="Calibri"/>
            </a:endParaRPr>
          </a:p>
        </p:txBody>
      </p:sp>
      <p:sp>
        <p:nvSpPr>
          <p:cNvPr id="392" name="Google Shape;392;g19d164b436d_0_236"/>
          <p:cNvSpPr txBox="1"/>
          <p:nvPr/>
        </p:nvSpPr>
        <p:spPr>
          <a:xfrm>
            <a:off x="383100" y="1669408"/>
            <a:ext cx="1773900" cy="1231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GB" sz="1700">
                <a:solidFill>
                  <a:schemeClr val="lt1"/>
                </a:solidFill>
                <a:latin typeface="Calibri"/>
                <a:ea typeface="Calibri"/>
                <a:cs typeface="Calibri"/>
                <a:sym typeface="Calibri"/>
              </a:rPr>
              <a:t>Prevenirea și controlul poluării</a:t>
            </a:r>
            <a:endParaRPr sz="17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a:solidFill>
                <a:schemeClr val="lt1"/>
              </a:solidFill>
              <a:latin typeface="Calibri"/>
              <a:ea typeface="Calibri"/>
              <a:cs typeface="Calibri"/>
              <a:sym typeface="Calibri"/>
            </a:endParaRPr>
          </a:p>
        </p:txBody>
      </p:sp>
      <p:sp>
        <p:nvSpPr>
          <p:cNvPr id="393" name="Google Shape;393;g19d164b436d_0_236"/>
          <p:cNvSpPr/>
          <p:nvPr/>
        </p:nvSpPr>
        <p:spPr>
          <a:xfrm>
            <a:off x="1223200" y="3431550"/>
            <a:ext cx="4669800" cy="1566900"/>
          </a:xfrm>
          <a:prstGeom prst="round1Rect">
            <a:avLst>
              <a:gd name="adj" fmla="val 16667"/>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g19d164b436d_0_236"/>
          <p:cNvSpPr/>
          <p:nvPr/>
        </p:nvSpPr>
        <p:spPr>
          <a:xfrm rot="5400000">
            <a:off x="366750" y="3271825"/>
            <a:ext cx="1737900" cy="1842600"/>
          </a:xfrm>
          <a:prstGeom prst="hexagon">
            <a:avLst>
              <a:gd name="adj" fmla="val 25000"/>
              <a:gd name="vf" fmla="val 115470"/>
            </a:avLst>
          </a:prstGeom>
          <a:solidFill>
            <a:srgbClr val="C00000"/>
          </a:solidFill>
          <a:ln w="25400" cap="flat" cmpd="sng">
            <a:solidFill>
              <a:srgbClr val="DD47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g19d164b436d_0_236"/>
          <p:cNvSpPr txBox="1"/>
          <p:nvPr/>
        </p:nvSpPr>
        <p:spPr>
          <a:xfrm>
            <a:off x="2157100" y="3477325"/>
            <a:ext cx="3562500" cy="9696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n-GB" sz="1700">
                <a:latin typeface="Calibri"/>
                <a:ea typeface="Calibri"/>
                <a:cs typeface="Calibri"/>
                <a:sym typeface="Calibri"/>
              </a:rPr>
              <a:t>În acest domeniu veți găsi locuri de muncă precum:</a:t>
            </a:r>
            <a:endParaRPr sz="1700">
              <a:latin typeface="Calibri"/>
              <a:ea typeface="Calibri"/>
              <a:cs typeface="Calibri"/>
              <a:sym typeface="Calibri"/>
            </a:endParaRPr>
          </a:p>
          <a:p>
            <a:pPr marL="457200" marR="0" lvl="0" indent="-317500" algn="just" rtl="0">
              <a:lnSpc>
                <a:spcPct val="100000"/>
              </a:lnSpc>
              <a:spcBef>
                <a:spcPts val="0"/>
              </a:spcBef>
              <a:spcAft>
                <a:spcPts val="0"/>
              </a:spcAft>
              <a:buSzPts val="1400"/>
              <a:buChar char="●"/>
            </a:pPr>
            <a:r>
              <a:rPr lang="en-GB" sz="1700">
                <a:latin typeface="Calibri"/>
                <a:ea typeface="Calibri"/>
                <a:cs typeface="Calibri"/>
                <a:sym typeface="Calibri"/>
              </a:rPr>
              <a:t>Managerul de sustenabilitate al companiei.</a:t>
            </a:r>
            <a:endParaRPr sz="1700">
              <a:latin typeface="Calibri"/>
              <a:ea typeface="Calibri"/>
              <a:cs typeface="Calibri"/>
              <a:sym typeface="Calibri"/>
            </a:endParaRPr>
          </a:p>
          <a:p>
            <a:pPr marL="457200" marR="0" lvl="0" indent="-317500" algn="just" rtl="0">
              <a:lnSpc>
                <a:spcPct val="100000"/>
              </a:lnSpc>
              <a:spcBef>
                <a:spcPts val="0"/>
              </a:spcBef>
              <a:spcAft>
                <a:spcPts val="0"/>
              </a:spcAft>
              <a:buSzPts val="1400"/>
              <a:buChar char="●"/>
            </a:pPr>
            <a:r>
              <a:rPr lang="en-GB" sz="1700">
                <a:latin typeface="Calibri"/>
                <a:ea typeface="Calibri"/>
                <a:cs typeface="Calibri"/>
                <a:sym typeface="Calibri"/>
              </a:rPr>
              <a:t>Auditor de mediu.</a:t>
            </a:r>
            <a:endParaRPr sz="1700">
              <a:latin typeface="Calibri"/>
              <a:ea typeface="Calibri"/>
              <a:cs typeface="Calibri"/>
              <a:sym typeface="Calibri"/>
            </a:endParaRPr>
          </a:p>
        </p:txBody>
      </p:sp>
      <p:sp>
        <p:nvSpPr>
          <p:cNvPr id="396" name="Google Shape;396;g19d164b436d_0_236"/>
          <p:cNvSpPr txBox="1"/>
          <p:nvPr/>
        </p:nvSpPr>
        <p:spPr>
          <a:xfrm>
            <a:off x="383000" y="3445525"/>
            <a:ext cx="1773900" cy="2016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GB" sz="1700">
                <a:solidFill>
                  <a:schemeClr val="lt1"/>
                </a:solidFill>
                <a:latin typeface="Calibri"/>
                <a:ea typeface="Calibri"/>
                <a:cs typeface="Calibri"/>
                <a:sym typeface="Calibri"/>
              </a:rPr>
              <a:t>Managementul mediului, durabilitate și responsabilitate socială</a:t>
            </a:r>
            <a:endParaRPr sz="17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7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00"/>
              <a:buFont typeface="Arial"/>
              <a:buNone/>
            </a:pPr>
            <a:endParaRPr sz="1700">
              <a:solidFill>
                <a:schemeClr val="lt1"/>
              </a:solidFill>
              <a:latin typeface="Calibri"/>
              <a:ea typeface="Calibri"/>
              <a:cs typeface="Calibri"/>
              <a:sym typeface="Calibri"/>
            </a:endParaRPr>
          </a:p>
        </p:txBody>
      </p:sp>
      <p:sp>
        <p:nvSpPr>
          <p:cNvPr id="397" name="Google Shape;397;g19d164b436d_0_236"/>
          <p:cNvSpPr/>
          <p:nvPr/>
        </p:nvSpPr>
        <p:spPr>
          <a:xfrm>
            <a:off x="7139500" y="1457850"/>
            <a:ext cx="4669800" cy="1566900"/>
          </a:xfrm>
          <a:prstGeom prst="round1Rect">
            <a:avLst>
              <a:gd name="adj" fmla="val 16667"/>
            </a:avLst>
          </a:prstGeom>
          <a:noFill/>
          <a:ln w="28575"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19d164b436d_0_236"/>
          <p:cNvSpPr/>
          <p:nvPr/>
        </p:nvSpPr>
        <p:spPr>
          <a:xfrm rot="5400000">
            <a:off x="6305100" y="1376375"/>
            <a:ext cx="1797000" cy="1739400"/>
          </a:xfrm>
          <a:prstGeom prst="hexagon">
            <a:avLst>
              <a:gd name="adj" fmla="val 25000"/>
              <a:gd name="vf" fmla="val 115470"/>
            </a:avLst>
          </a:prstGeom>
          <a:solidFill>
            <a:srgbClr val="F29B26"/>
          </a:solidFill>
          <a:ln w="25400" cap="flat" cmpd="sng">
            <a:solidFill>
              <a:srgbClr val="FFD96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g19d164b436d_0_236"/>
          <p:cNvSpPr txBox="1"/>
          <p:nvPr/>
        </p:nvSpPr>
        <p:spPr>
          <a:xfrm>
            <a:off x="8107800" y="1393250"/>
            <a:ext cx="3562500" cy="12315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n-GB" sz="1700" dirty="0" err="1">
                <a:latin typeface="Calibri"/>
                <a:ea typeface="Calibri"/>
                <a:cs typeface="Calibri"/>
                <a:sym typeface="Calibri"/>
              </a:rPr>
              <a:t>În</a:t>
            </a:r>
            <a:r>
              <a:rPr lang="en-GB" sz="1700" dirty="0">
                <a:latin typeface="Calibri"/>
                <a:ea typeface="Calibri"/>
                <a:cs typeface="Calibri"/>
                <a:sym typeface="Calibri"/>
              </a:rPr>
              <a:t> </a:t>
            </a:r>
            <a:r>
              <a:rPr lang="en-GB" sz="1700" dirty="0" err="1">
                <a:latin typeface="Calibri"/>
                <a:ea typeface="Calibri"/>
                <a:cs typeface="Calibri"/>
                <a:sym typeface="Calibri"/>
              </a:rPr>
              <a:t>acest</a:t>
            </a:r>
            <a:r>
              <a:rPr lang="en-GB" sz="1700" dirty="0">
                <a:latin typeface="Calibri"/>
                <a:ea typeface="Calibri"/>
                <a:cs typeface="Calibri"/>
                <a:sym typeface="Calibri"/>
              </a:rPr>
              <a:t> </a:t>
            </a:r>
            <a:r>
              <a:rPr lang="en-GB" sz="1700" dirty="0" err="1">
                <a:latin typeface="Calibri"/>
                <a:ea typeface="Calibri"/>
                <a:cs typeface="Calibri"/>
                <a:sym typeface="Calibri"/>
              </a:rPr>
              <a:t>domeniu</a:t>
            </a:r>
            <a:r>
              <a:rPr lang="en-GB" sz="1700" dirty="0">
                <a:latin typeface="Calibri"/>
                <a:ea typeface="Calibri"/>
                <a:cs typeface="Calibri"/>
                <a:sym typeface="Calibri"/>
              </a:rPr>
              <a:t> </a:t>
            </a:r>
            <a:r>
              <a:rPr lang="en-GB" sz="1700" dirty="0" err="1">
                <a:latin typeface="Calibri"/>
                <a:ea typeface="Calibri"/>
                <a:cs typeface="Calibri"/>
                <a:sym typeface="Calibri"/>
              </a:rPr>
              <a:t>veți</a:t>
            </a:r>
            <a:r>
              <a:rPr lang="en-GB" sz="1700" dirty="0">
                <a:latin typeface="Calibri"/>
                <a:ea typeface="Calibri"/>
                <a:cs typeface="Calibri"/>
                <a:sym typeface="Calibri"/>
              </a:rPr>
              <a:t> </a:t>
            </a:r>
            <a:r>
              <a:rPr lang="en-GB" sz="1700" dirty="0" err="1">
                <a:latin typeface="Calibri"/>
                <a:ea typeface="Calibri"/>
                <a:cs typeface="Calibri"/>
                <a:sym typeface="Calibri"/>
              </a:rPr>
              <a:t>găsi</a:t>
            </a:r>
            <a:r>
              <a:rPr lang="en-GB" sz="1700" dirty="0">
                <a:latin typeface="Calibri"/>
                <a:ea typeface="Calibri"/>
                <a:cs typeface="Calibri"/>
                <a:sym typeface="Calibri"/>
              </a:rPr>
              <a:t> </a:t>
            </a:r>
            <a:r>
              <a:rPr lang="en-GB" sz="1700" dirty="0" err="1">
                <a:latin typeface="Calibri"/>
                <a:ea typeface="Calibri"/>
                <a:cs typeface="Calibri"/>
                <a:sym typeface="Calibri"/>
              </a:rPr>
              <a:t>locuri</a:t>
            </a:r>
            <a:r>
              <a:rPr lang="en-GB" sz="1700" dirty="0">
                <a:latin typeface="Calibri"/>
                <a:ea typeface="Calibri"/>
                <a:cs typeface="Calibri"/>
                <a:sym typeface="Calibri"/>
              </a:rPr>
              <a:t> de </a:t>
            </a:r>
            <a:r>
              <a:rPr lang="en-GB" sz="1700" dirty="0" err="1">
                <a:latin typeface="Calibri"/>
                <a:ea typeface="Calibri"/>
                <a:cs typeface="Calibri"/>
                <a:sym typeface="Calibri"/>
              </a:rPr>
              <a:t>muncă</a:t>
            </a:r>
            <a:r>
              <a:rPr lang="en-GB" sz="1700" dirty="0">
                <a:latin typeface="Calibri"/>
                <a:ea typeface="Calibri"/>
                <a:cs typeface="Calibri"/>
                <a:sym typeface="Calibri"/>
              </a:rPr>
              <a:t> precum:</a:t>
            </a:r>
            <a:endParaRPr sz="1700" dirty="0">
              <a:latin typeface="Calibri"/>
              <a:ea typeface="Calibri"/>
              <a:cs typeface="Calibri"/>
              <a:sym typeface="Calibri"/>
            </a:endParaRPr>
          </a:p>
          <a:p>
            <a:pPr marL="457200" marR="0" lvl="0" indent="-317500" algn="just" rtl="0">
              <a:lnSpc>
                <a:spcPct val="100000"/>
              </a:lnSpc>
              <a:spcBef>
                <a:spcPts val="0"/>
              </a:spcBef>
              <a:spcAft>
                <a:spcPts val="0"/>
              </a:spcAft>
              <a:buSzPts val="1400"/>
              <a:buChar char="●"/>
            </a:pPr>
            <a:r>
              <a:rPr lang="en-GB" sz="1700" dirty="0" err="1">
                <a:latin typeface="Calibri"/>
                <a:ea typeface="Calibri"/>
                <a:cs typeface="Calibri"/>
                <a:sym typeface="Calibri"/>
              </a:rPr>
              <a:t>Tehnician</a:t>
            </a:r>
            <a:r>
              <a:rPr lang="en-GB" sz="1700" dirty="0">
                <a:latin typeface="Calibri"/>
                <a:ea typeface="Calibri"/>
                <a:cs typeface="Calibri"/>
                <a:sym typeface="Calibri"/>
              </a:rPr>
              <a:t> </a:t>
            </a:r>
            <a:r>
              <a:rPr lang="en-GB" sz="1700" dirty="0" err="1">
                <a:latin typeface="Calibri"/>
                <a:ea typeface="Calibri"/>
                <a:cs typeface="Calibri"/>
                <a:sym typeface="Calibri"/>
              </a:rPr>
              <a:t>în</a:t>
            </a:r>
            <a:r>
              <a:rPr lang="en-GB" sz="1700" dirty="0">
                <a:latin typeface="Calibri"/>
                <a:ea typeface="Calibri"/>
                <a:cs typeface="Calibri"/>
                <a:sym typeface="Calibri"/>
              </a:rPr>
              <a:t> </a:t>
            </a:r>
            <a:r>
              <a:rPr lang="en-GB" sz="1700" dirty="0" err="1">
                <a:latin typeface="Calibri"/>
                <a:ea typeface="Calibri"/>
                <a:cs typeface="Calibri"/>
                <a:sym typeface="Calibri"/>
              </a:rPr>
              <a:t>managementul</a:t>
            </a:r>
            <a:r>
              <a:rPr lang="en-GB" sz="1700" dirty="0">
                <a:latin typeface="Calibri"/>
                <a:ea typeface="Calibri"/>
                <a:cs typeface="Calibri"/>
                <a:sym typeface="Calibri"/>
              </a:rPr>
              <a:t> </a:t>
            </a:r>
            <a:r>
              <a:rPr lang="en-GB" sz="1700" dirty="0" err="1">
                <a:latin typeface="Calibri"/>
                <a:ea typeface="Calibri"/>
                <a:cs typeface="Calibri"/>
                <a:sym typeface="Calibri"/>
              </a:rPr>
              <a:t>faunei</a:t>
            </a: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317500" algn="just" rtl="0">
              <a:lnSpc>
                <a:spcPct val="100000"/>
              </a:lnSpc>
              <a:spcBef>
                <a:spcPts val="0"/>
              </a:spcBef>
              <a:spcAft>
                <a:spcPts val="0"/>
              </a:spcAft>
              <a:buSzPts val="1400"/>
              <a:buChar char="●"/>
            </a:pPr>
            <a:r>
              <a:rPr lang="en-GB" sz="1700" dirty="0" err="1">
                <a:latin typeface="Calibri"/>
                <a:ea typeface="Calibri"/>
                <a:cs typeface="Calibri"/>
                <a:sym typeface="Calibri"/>
              </a:rPr>
              <a:t>Tehnician</a:t>
            </a:r>
            <a:r>
              <a:rPr lang="en-GB" sz="1700" dirty="0">
                <a:latin typeface="Calibri"/>
                <a:ea typeface="Calibri"/>
                <a:cs typeface="Calibri"/>
                <a:sym typeface="Calibri"/>
              </a:rPr>
              <a:t> de </a:t>
            </a:r>
            <a:r>
              <a:rPr lang="en-GB" sz="1700" dirty="0" err="1">
                <a:latin typeface="Calibri"/>
                <a:ea typeface="Calibri"/>
                <a:cs typeface="Calibri"/>
                <a:sym typeface="Calibri"/>
              </a:rPr>
              <a:t>restaurare</a:t>
            </a:r>
            <a:r>
              <a:rPr lang="en-GB" sz="1700" dirty="0">
                <a:latin typeface="Calibri"/>
                <a:ea typeface="Calibri"/>
                <a:cs typeface="Calibri"/>
                <a:sym typeface="Calibri"/>
              </a:rPr>
              <a:t> a </a:t>
            </a:r>
            <a:r>
              <a:rPr lang="en-GB" sz="1700" dirty="0" err="1">
                <a:latin typeface="Calibri"/>
                <a:ea typeface="Calibri"/>
                <a:cs typeface="Calibri"/>
                <a:sym typeface="Calibri"/>
              </a:rPr>
              <a:t>mediului</a:t>
            </a:r>
            <a:r>
              <a:rPr lang="en-GB" sz="1700" dirty="0">
                <a:latin typeface="Calibri"/>
                <a:ea typeface="Calibri"/>
                <a:cs typeface="Calibri"/>
                <a:sym typeface="Calibri"/>
              </a:rPr>
              <a:t>.</a:t>
            </a:r>
            <a:endParaRPr sz="1700" dirty="0">
              <a:latin typeface="Calibri"/>
              <a:ea typeface="Calibri"/>
              <a:cs typeface="Calibri"/>
              <a:sym typeface="Calibri"/>
            </a:endParaRPr>
          </a:p>
        </p:txBody>
      </p:sp>
      <p:sp>
        <p:nvSpPr>
          <p:cNvPr id="400" name="Google Shape;400;g19d164b436d_0_236"/>
          <p:cNvSpPr txBox="1"/>
          <p:nvPr/>
        </p:nvSpPr>
        <p:spPr>
          <a:xfrm>
            <a:off x="6316650" y="1477773"/>
            <a:ext cx="1773900" cy="2016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GB" sz="1700" dirty="0" err="1">
                <a:solidFill>
                  <a:schemeClr val="lt1"/>
                </a:solidFill>
                <a:latin typeface="Calibri"/>
                <a:ea typeface="Calibri"/>
                <a:cs typeface="Calibri"/>
                <a:sym typeface="Calibri"/>
              </a:rPr>
              <a:t>Evaluarea</a:t>
            </a:r>
            <a:r>
              <a:rPr lang="en-GB" sz="1700" dirty="0">
                <a:solidFill>
                  <a:schemeClr val="lt1"/>
                </a:solidFill>
                <a:latin typeface="Calibri"/>
                <a:ea typeface="Calibri"/>
                <a:cs typeface="Calibri"/>
                <a:sym typeface="Calibri"/>
              </a:rPr>
              <a:t> </a:t>
            </a:r>
            <a:r>
              <a:rPr lang="en-GB" sz="1700" dirty="0" err="1">
                <a:solidFill>
                  <a:schemeClr val="lt1"/>
                </a:solidFill>
                <a:latin typeface="Calibri"/>
                <a:ea typeface="Calibri"/>
                <a:cs typeface="Calibri"/>
                <a:sym typeface="Calibri"/>
              </a:rPr>
              <a:t>impactului</a:t>
            </a:r>
            <a:r>
              <a:rPr lang="en-GB" sz="1700" dirty="0">
                <a:solidFill>
                  <a:schemeClr val="lt1"/>
                </a:solidFill>
                <a:latin typeface="Calibri"/>
                <a:ea typeface="Calibri"/>
                <a:cs typeface="Calibri"/>
                <a:sym typeface="Calibri"/>
              </a:rPr>
              <a:t> </a:t>
            </a:r>
            <a:r>
              <a:rPr lang="en-GB" sz="1700" dirty="0" err="1">
                <a:solidFill>
                  <a:schemeClr val="lt1"/>
                </a:solidFill>
                <a:latin typeface="Calibri"/>
                <a:ea typeface="Calibri"/>
                <a:cs typeface="Calibri"/>
                <a:sym typeface="Calibri"/>
              </a:rPr>
              <a:t>și</a:t>
            </a:r>
            <a:r>
              <a:rPr lang="en-GB" sz="1700" dirty="0">
                <a:solidFill>
                  <a:schemeClr val="lt1"/>
                </a:solidFill>
                <a:latin typeface="Calibri"/>
                <a:ea typeface="Calibri"/>
                <a:cs typeface="Calibri"/>
                <a:sym typeface="Calibri"/>
              </a:rPr>
              <a:t> </a:t>
            </a:r>
            <a:r>
              <a:rPr lang="en-GB" sz="1700" dirty="0" err="1">
                <a:solidFill>
                  <a:schemeClr val="lt1"/>
                </a:solidFill>
                <a:latin typeface="Calibri"/>
                <a:ea typeface="Calibri"/>
                <a:cs typeface="Calibri"/>
                <a:sym typeface="Calibri"/>
              </a:rPr>
              <a:t>gestionarea</a:t>
            </a:r>
            <a:r>
              <a:rPr lang="en-GB" sz="1700" dirty="0">
                <a:solidFill>
                  <a:schemeClr val="lt1"/>
                </a:solidFill>
                <a:latin typeface="Calibri"/>
                <a:ea typeface="Calibri"/>
                <a:cs typeface="Calibri"/>
                <a:sym typeface="Calibri"/>
              </a:rPr>
              <a:t> </a:t>
            </a:r>
            <a:r>
              <a:rPr lang="en-GB" sz="1700" dirty="0" err="1">
                <a:solidFill>
                  <a:schemeClr val="lt1"/>
                </a:solidFill>
                <a:latin typeface="Calibri"/>
                <a:ea typeface="Calibri"/>
                <a:cs typeface="Calibri"/>
                <a:sym typeface="Calibri"/>
              </a:rPr>
              <a:t>mediului</a:t>
            </a:r>
            <a:r>
              <a:rPr lang="en-GB" sz="1700" dirty="0">
                <a:solidFill>
                  <a:schemeClr val="lt1"/>
                </a:solidFill>
                <a:latin typeface="Calibri"/>
                <a:ea typeface="Calibri"/>
                <a:cs typeface="Calibri"/>
                <a:sym typeface="Calibri"/>
              </a:rPr>
              <a:t> natural </a:t>
            </a:r>
            <a:r>
              <a:rPr lang="en-GB" sz="1700" dirty="0" err="1">
                <a:solidFill>
                  <a:schemeClr val="lt1"/>
                </a:solidFill>
                <a:latin typeface="Calibri"/>
                <a:ea typeface="Calibri"/>
                <a:cs typeface="Calibri"/>
                <a:sym typeface="Calibri"/>
              </a:rPr>
              <a:t>și</a:t>
            </a:r>
            <a:r>
              <a:rPr lang="en-GB" sz="1700" dirty="0">
                <a:solidFill>
                  <a:schemeClr val="lt1"/>
                </a:solidFill>
                <a:latin typeface="Calibri"/>
                <a:ea typeface="Calibri"/>
                <a:cs typeface="Calibri"/>
                <a:sym typeface="Calibri"/>
              </a:rPr>
              <a:t> rural</a:t>
            </a:r>
            <a:endParaRPr sz="1700"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700"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00"/>
              <a:buFont typeface="Arial"/>
              <a:buNone/>
            </a:pPr>
            <a:endParaRPr sz="1700" dirty="0">
              <a:solidFill>
                <a:schemeClr val="lt1"/>
              </a:solidFill>
              <a:latin typeface="Calibri"/>
              <a:ea typeface="Calibri"/>
              <a:cs typeface="Calibri"/>
              <a:sym typeface="Calibri"/>
            </a:endParaRPr>
          </a:p>
        </p:txBody>
      </p:sp>
      <p:sp>
        <p:nvSpPr>
          <p:cNvPr id="401" name="Google Shape;401;g19d164b436d_0_236"/>
          <p:cNvSpPr/>
          <p:nvPr/>
        </p:nvSpPr>
        <p:spPr>
          <a:xfrm>
            <a:off x="7139500" y="3399750"/>
            <a:ext cx="4669800" cy="1566900"/>
          </a:xfrm>
          <a:prstGeom prst="round1Rect">
            <a:avLst>
              <a:gd name="adj" fmla="val 16667"/>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g19d164b436d_0_236"/>
          <p:cNvSpPr/>
          <p:nvPr/>
        </p:nvSpPr>
        <p:spPr>
          <a:xfrm rot="5400000">
            <a:off x="6345900" y="3302975"/>
            <a:ext cx="1680900" cy="1773900"/>
          </a:xfrm>
          <a:prstGeom prst="hexagon">
            <a:avLst>
              <a:gd name="adj" fmla="val 25000"/>
              <a:gd name="vf" fmla="val 115470"/>
            </a:avLst>
          </a:prstGeom>
          <a:solidFill>
            <a:srgbClr val="1C8C7F"/>
          </a:solid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g19d164b436d_0_236"/>
          <p:cNvSpPr txBox="1"/>
          <p:nvPr/>
        </p:nvSpPr>
        <p:spPr>
          <a:xfrm>
            <a:off x="8073400" y="3445525"/>
            <a:ext cx="3562500" cy="12315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n-GB" sz="1700">
                <a:latin typeface="Calibri"/>
                <a:ea typeface="Calibri"/>
                <a:cs typeface="Calibri"/>
                <a:sym typeface="Calibri"/>
              </a:rPr>
              <a:t>În acest domeniu didactic veți găsi locuri de muncă cum ar fi:</a:t>
            </a:r>
            <a:endParaRPr sz="1700">
              <a:latin typeface="Calibri"/>
              <a:ea typeface="Calibri"/>
              <a:cs typeface="Calibri"/>
              <a:sym typeface="Calibri"/>
            </a:endParaRPr>
          </a:p>
          <a:p>
            <a:pPr marL="457200" marR="0" lvl="0" indent="-317500" algn="just" rtl="0">
              <a:lnSpc>
                <a:spcPct val="100000"/>
              </a:lnSpc>
              <a:spcBef>
                <a:spcPts val="0"/>
              </a:spcBef>
              <a:spcAft>
                <a:spcPts val="0"/>
              </a:spcAft>
              <a:buSzPts val="1400"/>
              <a:buChar char="●"/>
            </a:pPr>
            <a:r>
              <a:rPr lang="en-GB" sz="1700">
                <a:latin typeface="Calibri"/>
                <a:ea typeface="Calibri"/>
                <a:cs typeface="Calibri"/>
                <a:sym typeface="Calibri"/>
              </a:rPr>
              <a:t>Comunicator de mediu</a:t>
            </a:r>
            <a:endParaRPr sz="1700">
              <a:latin typeface="Calibri"/>
              <a:ea typeface="Calibri"/>
              <a:cs typeface="Calibri"/>
              <a:sym typeface="Calibri"/>
            </a:endParaRPr>
          </a:p>
          <a:p>
            <a:pPr marL="457200" marR="0" lvl="0" indent="-317500" algn="just" rtl="0">
              <a:lnSpc>
                <a:spcPct val="100000"/>
              </a:lnSpc>
              <a:spcBef>
                <a:spcPts val="0"/>
              </a:spcBef>
              <a:spcAft>
                <a:spcPts val="0"/>
              </a:spcAft>
              <a:buSzPts val="1400"/>
              <a:buChar char="●"/>
            </a:pPr>
            <a:r>
              <a:rPr lang="en-GB" sz="1700">
                <a:latin typeface="Calibri"/>
                <a:ea typeface="Calibri"/>
                <a:cs typeface="Calibri"/>
                <a:sym typeface="Calibri"/>
              </a:rPr>
              <a:t>Jurnalist de mediu.</a:t>
            </a:r>
            <a:endParaRPr sz="1700">
              <a:latin typeface="Calibri"/>
              <a:ea typeface="Calibri"/>
              <a:cs typeface="Calibri"/>
              <a:sym typeface="Calibri"/>
            </a:endParaRPr>
          </a:p>
        </p:txBody>
      </p:sp>
      <p:sp>
        <p:nvSpPr>
          <p:cNvPr id="404" name="Google Shape;404;g19d164b436d_0_236"/>
          <p:cNvSpPr txBox="1"/>
          <p:nvPr/>
        </p:nvSpPr>
        <p:spPr>
          <a:xfrm>
            <a:off x="6299500" y="3604583"/>
            <a:ext cx="1773900" cy="149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GB" sz="1700">
                <a:solidFill>
                  <a:schemeClr val="lt1"/>
                </a:solidFill>
                <a:latin typeface="Calibri"/>
                <a:ea typeface="Calibri"/>
                <a:cs typeface="Calibri"/>
                <a:sym typeface="Calibri"/>
              </a:rPr>
              <a:t>Informare și educație în domeniul mediului</a:t>
            </a:r>
            <a:endParaRPr sz="17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7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00"/>
              <a:buFont typeface="Arial"/>
              <a:buNone/>
            </a:pPr>
            <a:endParaRPr sz="1700">
              <a:solidFill>
                <a:schemeClr val="lt1"/>
              </a:solidFill>
              <a:latin typeface="Calibri"/>
              <a:ea typeface="Calibri"/>
              <a:cs typeface="Calibri"/>
              <a:sym typeface="Calibri"/>
            </a:endParaRPr>
          </a:p>
        </p:txBody>
      </p:sp>
      <p:pic>
        <p:nvPicPr>
          <p:cNvPr id="405" name="Google Shape;405;g19d164b436d_0_236"/>
          <p:cNvPicPr preferRelativeResize="0"/>
          <p:nvPr/>
        </p:nvPicPr>
        <p:blipFill rotWithShape="1">
          <a:blip r:embed="rId4">
            <a:alphaModFix/>
          </a:blip>
          <a:srcRect/>
          <a:stretch/>
        </p:blipFill>
        <p:spPr>
          <a:xfrm>
            <a:off x="5824517" y="4677025"/>
            <a:ext cx="1717220" cy="1776675"/>
          </a:xfrm>
          <a:prstGeom prst="rect">
            <a:avLst/>
          </a:prstGeom>
          <a:noFill/>
          <a:ln>
            <a:noFill/>
          </a:ln>
        </p:spPr>
      </p:pic>
      <p:sp>
        <p:nvSpPr>
          <p:cNvPr id="2" name="Google Shape;90;p1">
            <a:extLst>
              <a:ext uri="{FF2B5EF4-FFF2-40B4-BE49-F238E27FC236}">
                <a16:creationId xmlns:a16="http://schemas.microsoft.com/office/drawing/2014/main" id="{5DFEAED9-0694-299B-6AF8-1F52F3B1BEEC}"/>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9"/>
        <p:cNvGrpSpPr/>
        <p:nvPr/>
      </p:nvGrpSpPr>
      <p:grpSpPr>
        <a:xfrm>
          <a:off x="0" y="0"/>
          <a:ext cx="0" cy="0"/>
          <a:chOff x="0" y="0"/>
          <a:chExt cx="0" cy="0"/>
        </a:xfrm>
      </p:grpSpPr>
      <p:sp>
        <p:nvSpPr>
          <p:cNvPr id="410" name="Google Shape;410;g19d164b436d_0_283"/>
          <p:cNvSpPr/>
          <p:nvPr/>
        </p:nvSpPr>
        <p:spPr>
          <a:xfrm>
            <a:off x="1263125" y="3645425"/>
            <a:ext cx="5768400" cy="1566900"/>
          </a:xfrm>
          <a:prstGeom prst="round1Rect">
            <a:avLst>
              <a:gd name="adj" fmla="val 16667"/>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g19d164b436d_0_283"/>
          <p:cNvSpPr/>
          <p:nvPr/>
        </p:nvSpPr>
        <p:spPr>
          <a:xfrm>
            <a:off x="850005" y="1551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en-GB" sz="3600" b="1">
                <a:solidFill>
                  <a:srgbClr val="FAB632"/>
                </a:solidFill>
                <a:latin typeface="Calibri"/>
                <a:ea typeface="Calibri"/>
                <a:cs typeface="Calibri"/>
                <a:sym typeface="Calibri"/>
              </a:rPr>
              <a:t>Unitatea 2: Locuri de muncă ecologice</a:t>
            </a:r>
            <a:endParaRPr sz="3600" b="0" i="0" u="none" strike="noStrike" cap="none">
              <a:solidFill>
                <a:srgbClr val="000000"/>
              </a:solidFill>
              <a:latin typeface="Arial"/>
              <a:ea typeface="Arial"/>
              <a:cs typeface="Arial"/>
              <a:sym typeface="Arial"/>
            </a:endParaRPr>
          </a:p>
        </p:txBody>
      </p:sp>
      <p:sp>
        <p:nvSpPr>
          <p:cNvPr id="413" name="Google Shape;413;g19d164b436d_0_283"/>
          <p:cNvSpPr/>
          <p:nvPr/>
        </p:nvSpPr>
        <p:spPr>
          <a:xfrm>
            <a:off x="849999" y="7941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a:solidFill>
                  <a:srgbClr val="21B4A9"/>
                </a:solidFill>
                <a:latin typeface="Calibri"/>
                <a:ea typeface="Calibri"/>
                <a:cs typeface="Calibri"/>
                <a:sym typeface="Calibri"/>
              </a:rPr>
              <a:t>Secțiunea </a:t>
            </a:r>
            <a:r>
              <a:rPr lang="en-GB" sz="2400" b="0" i="0" u="none" strike="noStrike" cap="none">
                <a:solidFill>
                  <a:srgbClr val="21B4A9"/>
                </a:solidFill>
                <a:latin typeface="Calibri"/>
                <a:ea typeface="Calibri"/>
                <a:cs typeface="Calibri"/>
                <a:sym typeface="Calibri"/>
              </a:rPr>
              <a:t>2: </a:t>
            </a:r>
            <a:r>
              <a:rPr lang="en-GB" sz="2400">
                <a:solidFill>
                  <a:srgbClr val="21B4A9"/>
                </a:solidFill>
                <a:latin typeface="Calibri"/>
                <a:ea typeface="Calibri"/>
                <a:cs typeface="Calibri"/>
                <a:sym typeface="Calibri"/>
              </a:rPr>
              <a:t>Domenii de acțiune pentru locuri de muncă ecologice </a:t>
            </a:r>
            <a:endParaRPr sz="2400" b="0" i="0" u="none" strike="noStrike" cap="none">
              <a:solidFill>
                <a:srgbClr val="000000"/>
              </a:solidFill>
              <a:latin typeface="Arial"/>
              <a:ea typeface="Arial"/>
              <a:cs typeface="Arial"/>
              <a:sym typeface="Arial"/>
            </a:endParaRPr>
          </a:p>
        </p:txBody>
      </p:sp>
      <p:sp>
        <p:nvSpPr>
          <p:cNvPr id="414" name="Google Shape;414;g19d164b436d_0_283"/>
          <p:cNvSpPr/>
          <p:nvPr/>
        </p:nvSpPr>
        <p:spPr>
          <a:xfrm rot="5400000">
            <a:off x="469525" y="3548650"/>
            <a:ext cx="1680900" cy="1773900"/>
          </a:xfrm>
          <a:prstGeom prst="hexagon">
            <a:avLst>
              <a:gd name="adj" fmla="val 25000"/>
              <a:gd name="vf" fmla="val 115470"/>
            </a:avLst>
          </a:prstGeom>
          <a:solidFill>
            <a:srgbClr val="1C8C7F"/>
          </a:solid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19d164b436d_0_283"/>
          <p:cNvSpPr txBox="1"/>
          <p:nvPr/>
        </p:nvSpPr>
        <p:spPr>
          <a:xfrm>
            <a:off x="2139275" y="3709150"/>
            <a:ext cx="4669800" cy="1231076"/>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n-GB" sz="1700" dirty="0" err="1">
                <a:latin typeface="Calibri"/>
                <a:ea typeface="Calibri"/>
                <a:cs typeface="Calibri"/>
                <a:sym typeface="Calibri"/>
              </a:rPr>
              <a:t>Acest</a:t>
            </a:r>
            <a:r>
              <a:rPr lang="en-GB" sz="1700" dirty="0">
                <a:latin typeface="Calibri"/>
                <a:ea typeface="Calibri"/>
                <a:cs typeface="Calibri"/>
                <a:sym typeface="Calibri"/>
              </a:rPr>
              <a:t> </a:t>
            </a:r>
            <a:r>
              <a:rPr lang="en-GB" sz="1700" dirty="0" err="1">
                <a:latin typeface="Calibri"/>
                <a:ea typeface="Calibri"/>
                <a:cs typeface="Calibri"/>
                <a:sym typeface="Calibri"/>
              </a:rPr>
              <a:t>domeniu</a:t>
            </a:r>
            <a:r>
              <a:rPr lang="en-GB" sz="1700" dirty="0">
                <a:latin typeface="Calibri"/>
                <a:ea typeface="Calibri"/>
                <a:cs typeface="Calibri"/>
                <a:sym typeface="Calibri"/>
              </a:rPr>
              <a:t> include </a:t>
            </a:r>
            <a:r>
              <a:rPr lang="en-GB" sz="1700" dirty="0" err="1">
                <a:latin typeface="Calibri"/>
                <a:ea typeface="Calibri"/>
                <a:cs typeface="Calibri"/>
                <a:sym typeface="Calibri"/>
              </a:rPr>
              <a:t>locuri</a:t>
            </a:r>
            <a:r>
              <a:rPr lang="en-GB" sz="1700" dirty="0">
                <a:latin typeface="Calibri"/>
                <a:ea typeface="Calibri"/>
                <a:cs typeface="Calibri"/>
                <a:sym typeface="Calibri"/>
              </a:rPr>
              <a:t> de </a:t>
            </a:r>
            <a:r>
              <a:rPr lang="en-GB" sz="1700" dirty="0" err="1">
                <a:latin typeface="Calibri"/>
                <a:ea typeface="Calibri"/>
                <a:cs typeface="Calibri"/>
                <a:sym typeface="Calibri"/>
              </a:rPr>
              <a:t>muncă</a:t>
            </a:r>
            <a:r>
              <a:rPr lang="en-GB" sz="1700" dirty="0">
                <a:latin typeface="Calibri"/>
                <a:ea typeface="Calibri"/>
                <a:cs typeface="Calibri"/>
                <a:sym typeface="Calibri"/>
              </a:rPr>
              <a:t>, cum </a:t>
            </a:r>
            <a:r>
              <a:rPr lang="en-GB" sz="1700" dirty="0" err="1">
                <a:latin typeface="Calibri"/>
                <a:ea typeface="Calibri"/>
                <a:cs typeface="Calibri"/>
                <a:sym typeface="Calibri"/>
              </a:rPr>
              <a:t>ar</a:t>
            </a:r>
            <a:r>
              <a:rPr lang="en-GB" sz="1700" dirty="0">
                <a:latin typeface="Calibri"/>
                <a:ea typeface="Calibri"/>
                <a:cs typeface="Calibri"/>
                <a:sym typeface="Calibri"/>
              </a:rPr>
              <a:t> fi:</a:t>
            </a:r>
            <a:endParaRPr sz="1700" dirty="0">
              <a:latin typeface="Calibri"/>
              <a:ea typeface="Calibri"/>
              <a:cs typeface="Calibri"/>
              <a:sym typeface="Calibri"/>
            </a:endParaRPr>
          </a:p>
          <a:p>
            <a:pPr marL="457200" marR="0" lvl="0" indent="-317500" algn="just" rtl="0">
              <a:lnSpc>
                <a:spcPct val="100000"/>
              </a:lnSpc>
              <a:spcBef>
                <a:spcPts val="0"/>
              </a:spcBef>
              <a:spcAft>
                <a:spcPts val="0"/>
              </a:spcAft>
              <a:buSzPts val="1400"/>
              <a:buChar char="●"/>
            </a:pPr>
            <a:r>
              <a:rPr lang="en-GB" sz="1700" dirty="0" err="1">
                <a:latin typeface="Calibri"/>
                <a:ea typeface="Calibri"/>
                <a:cs typeface="Calibri"/>
                <a:sym typeface="Calibri"/>
              </a:rPr>
              <a:t>Tehnician</a:t>
            </a:r>
            <a:r>
              <a:rPr lang="en-GB" sz="1700" dirty="0">
                <a:latin typeface="Calibri"/>
                <a:ea typeface="Calibri"/>
                <a:cs typeface="Calibri"/>
                <a:sym typeface="Calibri"/>
              </a:rPr>
              <a:t> </a:t>
            </a:r>
            <a:r>
              <a:rPr lang="en-GB" sz="1700" dirty="0" err="1">
                <a:latin typeface="Calibri"/>
                <a:ea typeface="Calibri"/>
                <a:cs typeface="Calibri"/>
                <a:sym typeface="Calibri"/>
              </a:rPr>
              <a:t>în</a:t>
            </a:r>
            <a:r>
              <a:rPr lang="en-GB" sz="1700" dirty="0">
                <a:latin typeface="Calibri"/>
                <a:ea typeface="Calibri"/>
                <a:cs typeface="Calibri"/>
                <a:sym typeface="Calibri"/>
              </a:rPr>
              <a:t> </a:t>
            </a:r>
            <a:r>
              <a:rPr lang="en-GB" sz="1700" dirty="0" err="1">
                <a:latin typeface="Calibri"/>
                <a:ea typeface="Calibri"/>
                <a:cs typeface="Calibri"/>
                <a:sym typeface="Calibri"/>
              </a:rPr>
              <a:t>sisteme</a:t>
            </a:r>
            <a:r>
              <a:rPr lang="en-GB" sz="1700" dirty="0">
                <a:latin typeface="Calibri"/>
                <a:ea typeface="Calibri"/>
                <a:cs typeface="Calibri"/>
                <a:sym typeface="Calibri"/>
              </a:rPr>
              <a:t> </a:t>
            </a:r>
            <a:r>
              <a:rPr lang="en-GB" sz="1700" dirty="0" err="1">
                <a:latin typeface="Calibri"/>
                <a:ea typeface="Calibri"/>
                <a:cs typeface="Calibri"/>
                <a:sym typeface="Calibri"/>
              </a:rPr>
              <a:t>informaționale</a:t>
            </a:r>
            <a:r>
              <a:rPr lang="en-GB" sz="1700" dirty="0">
                <a:latin typeface="Calibri"/>
                <a:ea typeface="Calibri"/>
                <a:cs typeface="Calibri"/>
                <a:sym typeface="Calibri"/>
              </a:rPr>
              <a:t> </a:t>
            </a:r>
            <a:r>
              <a:rPr lang="en-GB" sz="1700" dirty="0" err="1">
                <a:latin typeface="Calibri"/>
                <a:ea typeface="Calibri"/>
                <a:cs typeface="Calibri"/>
                <a:sym typeface="Calibri"/>
              </a:rPr>
              <a:t>geografice</a:t>
            </a:r>
            <a:r>
              <a:rPr lang="en-GB" sz="1700" dirty="0">
                <a:latin typeface="Calibri"/>
                <a:ea typeface="Calibri"/>
                <a:cs typeface="Calibri"/>
                <a:sym typeface="Calibri"/>
              </a:rPr>
              <a:t> (GIS) </a:t>
            </a:r>
            <a:r>
              <a:rPr lang="en-GB" sz="1700" dirty="0" err="1">
                <a:latin typeface="Calibri"/>
                <a:ea typeface="Calibri"/>
                <a:cs typeface="Calibri"/>
                <a:sym typeface="Calibri"/>
              </a:rPr>
              <a:t>și</a:t>
            </a:r>
            <a:r>
              <a:rPr lang="en-GB" sz="1700" dirty="0">
                <a:latin typeface="Calibri"/>
                <a:ea typeface="Calibri"/>
                <a:cs typeface="Calibri"/>
                <a:sym typeface="Calibri"/>
              </a:rPr>
              <a:t> </a:t>
            </a:r>
            <a:r>
              <a:rPr lang="en-GB" sz="1700" dirty="0" err="1">
                <a:latin typeface="Calibri"/>
                <a:ea typeface="Calibri"/>
                <a:cs typeface="Calibri"/>
                <a:sym typeface="Calibri"/>
              </a:rPr>
              <a:t>teledetecție</a:t>
            </a: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317500" algn="just" rtl="0">
              <a:lnSpc>
                <a:spcPct val="100000"/>
              </a:lnSpc>
              <a:spcBef>
                <a:spcPts val="0"/>
              </a:spcBef>
              <a:spcAft>
                <a:spcPts val="0"/>
              </a:spcAft>
              <a:buSzPts val="1400"/>
              <a:buChar char="●"/>
            </a:pPr>
            <a:r>
              <a:rPr lang="en-GB" sz="1700" dirty="0">
                <a:latin typeface="Calibri"/>
                <a:ea typeface="Calibri"/>
                <a:cs typeface="Calibri"/>
                <a:sym typeface="Calibri"/>
              </a:rPr>
              <a:t>Consultant </a:t>
            </a:r>
            <a:r>
              <a:rPr lang="en-GB" sz="1700" dirty="0" err="1">
                <a:latin typeface="Calibri"/>
                <a:ea typeface="Calibri"/>
                <a:cs typeface="Calibri"/>
                <a:sym typeface="Calibri"/>
              </a:rPr>
              <a:t>în</a:t>
            </a:r>
            <a:r>
              <a:rPr lang="en-GB" sz="1700" dirty="0">
                <a:latin typeface="Calibri"/>
                <a:ea typeface="Calibri"/>
                <a:cs typeface="Calibri"/>
                <a:sym typeface="Calibri"/>
              </a:rPr>
              <a:t> </a:t>
            </a:r>
            <a:r>
              <a:rPr lang="en-GB" sz="1700" dirty="0" err="1">
                <a:latin typeface="Calibri"/>
                <a:ea typeface="Calibri"/>
                <a:cs typeface="Calibri"/>
                <a:sym typeface="Calibri"/>
              </a:rPr>
              <a:t>sisteme</a:t>
            </a:r>
            <a:r>
              <a:rPr lang="en-GB" sz="1700" dirty="0">
                <a:latin typeface="Calibri"/>
                <a:ea typeface="Calibri"/>
                <a:cs typeface="Calibri"/>
                <a:sym typeface="Calibri"/>
              </a:rPr>
              <a:t> </a:t>
            </a:r>
            <a:r>
              <a:rPr lang="en-GB" sz="1700" dirty="0" err="1">
                <a:latin typeface="Calibri"/>
                <a:ea typeface="Calibri"/>
                <a:cs typeface="Calibri"/>
                <a:sym typeface="Calibri"/>
              </a:rPr>
              <a:t>informatice</a:t>
            </a:r>
            <a:r>
              <a:rPr lang="en-GB" sz="1700" dirty="0">
                <a:latin typeface="Calibri"/>
                <a:ea typeface="Calibri"/>
                <a:cs typeface="Calibri"/>
                <a:sym typeface="Calibri"/>
              </a:rPr>
              <a:t> </a:t>
            </a:r>
            <a:r>
              <a:rPr lang="en-GB" sz="1700" dirty="0" err="1">
                <a:latin typeface="Calibri"/>
                <a:ea typeface="Calibri"/>
                <a:cs typeface="Calibri"/>
                <a:sym typeface="Calibri"/>
              </a:rPr>
              <a:t>geografice</a:t>
            </a:r>
            <a:r>
              <a:rPr lang="en-GB" sz="1700" dirty="0">
                <a:latin typeface="Calibri"/>
                <a:ea typeface="Calibri"/>
                <a:cs typeface="Calibri"/>
                <a:sym typeface="Calibri"/>
              </a:rPr>
              <a:t>.</a:t>
            </a:r>
            <a:endParaRPr sz="1700" dirty="0">
              <a:latin typeface="Calibri"/>
              <a:ea typeface="Calibri"/>
              <a:cs typeface="Calibri"/>
              <a:sym typeface="Calibri"/>
            </a:endParaRPr>
          </a:p>
        </p:txBody>
      </p:sp>
      <p:sp>
        <p:nvSpPr>
          <p:cNvPr id="416" name="Google Shape;416;g19d164b436d_0_283"/>
          <p:cNvSpPr txBox="1"/>
          <p:nvPr/>
        </p:nvSpPr>
        <p:spPr>
          <a:xfrm>
            <a:off x="423125" y="3912350"/>
            <a:ext cx="1773900" cy="969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GB" sz="1700">
                <a:solidFill>
                  <a:schemeClr val="lt1"/>
                </a:solidFill>
                <a:latin typeface="Calibri"/>
                <a:ea typeface="Calibri"/>
                <a:cs typeface="Calibri"/>
                <a:sym typeface="Calibri"/>
              </a:rPr>
              <a:t>Instrumente IT aplicate la managementul de mediu</a:t>
            </a:r>
            <a:endParaRPr sz="1700">
              <a:solidFill>
                <a:schemeClr val="lt1"/>
              </a:solidFill>
              <a:latin typeface="Calibri"/>
              <a:ea typeface="Calibri"/>
              <a:cs typeface="Calibri"/>
              <a:sym typeface="Calibri"/>
            </a:endParaRPr>
          </a:p>
        </p:txBody>
      </p:sp>
      <p:sp>
        <p:nvSpPr>
          <p:cNvPr id="417" name="Google Shape;417;g19d164b436d_0_283"/>
          <p:cNvSpPr/>
          <p:nvPr/>
        </p:nvSpPr>
        <p:spPr>
          <a:xfrm>
            <a:off x="1263125" y="1485500"/>
            <a:ext cx="4669800" cy="1566900"/>
          </a:xfrm>
          <a:prstGeom prst="round1Rect">
            <a:avLst>
              <a:gd name="adj" fmla="val 16667"/>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g19d164b436d_0_283"/>
          <p:cNvSpPr/>
          <p:nvPr/>
        </p:nvSpPr>
        <p:spPr>
          <a:xfrm rot="5400000">
            <a:off x="469525" y="1388725"/>
            <a:ext cx="1680900" cy="1773900"/>
          </a:xfrm>
          <a:prstGeom prst="hexagon">
            <a:avLst>
              <a:gd name="adj" fmla="val 25000"/>
              <a:gd name="vf" fmla="val 115470"/>
            </a:avLst>
          </a:prstGeom>
          <a:solidFill>
            <a:srgbClr val="C00000"/>
          </a:solidFill>
          <a:ln w="25400" cap="flat" cmpd="sng">
            <a:solidFill>
              <a:srgbClr val="DD47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19d164b436d_0_283"/>
          <p:cNvSpPr txBox="1"/>
          <p:nvPr/>
        </p:nvSpPr>
        <p:spPr>
          <a:xfrm>
            <a:off x="2197025" y="1680300"/>
            <a:ext cx="3562500" cy="9696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n-GB" sz="1700">
                <a:latin typeface="Calibri"/>
                <a:ea typeface="Calibri"/>
                <a:cs typeface="Calibri"/>
                <a:sym typeface="Calibri"/>
              </a:rPr>
              <a:t>Acest domeniu include locuri de muncă, cum ar fi:</a:t>
            </a:r>
            <a:endParaRPr sz="1700">
              <a:latin typeface="Calibri"/>
              <a:ea typeface="Calibri"/>
              <a:cs typeface="Calibri"/>
              <a:sym typeface="Calibri"/>
            </a:endParaRPr>
          </a:p>
          <a:p>
            <a:pPr marL="457200" marR="0" lvl="0" indent="-317500" algn="just" rtl="0">
              <a:lnSpc>
                <a:spcPct val="100000"/>
              </a:lnSpc>
              <a:spcBef>
                <a:spcPts val="0"/>
              </a:spcBef>
              <a:spcAft>
                <a:spcPts val="0"/>
              </a:spcAft>
              <a:buSzPts val="1400"/>
              <a:buChar char="●"/>
            </a:pPr>
            <a:r>
              <a:rPr lang="en-GB" sz="1700">
                <a:latin typeface="Calibri"/>
                <a:ea typeface="Calibri"/>
                <a:cs typeface="Calibri"/>
                <a:sym typeface="Calibri"/>
              </a:rPr>
              <a:t>Specialist în etichetare ecologică.</a:t>
            </a:r>
            <a:endParaRPr sz="1700">
              <a:latin typeface="Calibri"/>
              <a:ea typeface="Calibri"/>
              <a:cs typeface="Calibri"/>
              <a:sym typeface="Calibri"/>
            </a:endParaRPr>
          </a:p>
          <a:p>
            <a:pPr marL="0" marR="0" lvl="0" indent="0" algn="just" rtl="0">
              <a:lnSpc>
                <a:spcPct val="100000"/>
              </a:lnSpc>
              <a:spcBef>
                <a:spcPts val="0"/>
              </a:spcBef>
              <a:spcAft>
                <a:spcPts val="0"/>
              </a:spcAft>
              <a:buNone/>
            </a:pPr>
            <a:endParaRPr sz="1700">
              <a:latin typeface="Calibri"/>
              <a:ea typeface="Calibri"/>
              <a:cs typeface="Calibri"/>
              <a:sym typeface="Calibri"/>
            </a:endParaRPr>
          </a:p>
        </p:txBody>
      </p:sp>
      <p:sp>
        <p:nvSpPr>
          <p:cNvPr id="420" name="Google Shape;420;g19d164b436d_0_283"/>
          <p:cNvSpPr txBox="1"/>
          <p:nvPr/>
        </p:nvSpPr>
        <p:spPr>
          <a:xfrm>
            <a:off x="480875" y="1937838"/>
            <a:ext cx="1658400" cy="969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GB" sz="1700">
                <a:solidFill>
                  <a:schemeClr val="lt1"/>
                </a:solidFill>
                <a:latin typeface="Calibri"/>
                <a:ea typeface="Calibri"/>
                <a:cs typeface="Calibri"/>
                <a:sym typeface="Calibri"/>
              </a:rPr>
              <a:t>Analiza ciclului de viață</a:t>
            </a:r>
            <a:endParaRPr sz="17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a:solidFill>
                <a:schemeClr val="lt1"/>
              </a:solidFill>
              <a:latin typeface="Calibri"/>
              <a:ea typeface="Calibri"/>
              <a:cs typeface="Calibri"/>
              <a:sym typeface="Calibri"/>
            </a:endParaRPr>
          </a:p>
        </p:txBody>
      </p:sp>
      <p:sp>
        <p:nvSpPr>
          <p:cNvPr id="421" name="Google Shape;421;g19d164b436d_0_283"/>
          <p:cNvSpPr/>
          <p:nvPr/>
        </p:nvSpPr>
        <p:spPr>
          <a:xfrm>
            <a:off x="6935125" y="1515500"/>
            <a:ext cx="4669800" cy="1566900"/>
          </a:xfrm>
          <a:prstGeom prst="round1Rect">
            <a:avLst>
              <a:gd name="adj" fmla="val 16667"/>
            </a:avLst>
          </a:prstGeom>
          <a:noFill/>
          <a:ln w="28575"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g19d164b436d_0_283"/>
          <p:cNvSpPr/>
          <p:nvPr/>
        </p:nvSpPr>
        <p:spPr>
          <a:xfrm rot="5400000">
            <a:off x="6111525" y="1388725"/>
            <a:ext cx="1740900" cy="1773900"/>
          </a:xfrm>
          <a:prstGeom prst="hexagon">
            <a:avLst>
              <a:gd name="adj" fmla="val 25000"/>
              <a:gd name="vf" fmla="val 115470"/>
            </a:avLst>
          </a:prstGeom>
          <a:solidFill>
            <a:srgbClr val="F29B26"/>
          </a:solidFill>
          <a:ln w="25400" cap="flat" cmpd="sng">
            <a:solidFill>
              <a:srgbClr val="FFD96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g19d164b436d_0_283"/>
          <p:cNvSpPr txBox="1"/>
          <p:nvPr/>
        </p:nvSpPr>
        <p:spPr>
          <a:xfrm>
            <a:off x="7869025" y="1680300"/>
            <a:ext cx="3562500" cy="9696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n-GB" sz="1700">
                <a:latin typeface="Calibri"/>
                <a:ea typeface="Calibri"/>
                <a:cs typeface="Calibri"/>
                <a:sym typeface="Calibri"/>
              </a:rPr>
              <a:t>În acest domeniu veți găsi locuri de muncă precum:</a:t>
            </a:r>
            <a:endParaRPr sz="1700">
              <a:latin typeface="Calibri"/>
              <a:ea typeface="Calibri"/>
              <a:cs typeface="Calibri"/>
              <a:sym typeface="Calibri"/>
            </a:endParaRPr>
          </a:p>
          <a:p>
            <a:pPr marL="457200" marR="0" lvl="0" indent="-317500" algn="just" rtl="0">
              <a:lnSpc>
                <a:spcPct val="100000"/>
              </a:lnSpc>
              <a:spcBef>
                <a:spcPts val="0"/>
              </a:spcBef>
              <a:spcAft>
                <a:spcPts val="0"/>
              </a:spcAft>
              <a:buSzPts val="1400"/>
              <a:buChar char="●"/>
            </a:pPr>
            <a:r>
              <a:rPr lang="en-GB" sz="1700">
                <a:latin typeface="Calibri"/>
                <a:ea typeface="Calibri"/>
                <a:cs typeface="Calibri"/>
                <a:sym typeface="Calibri"/>
              </a:rPr>
              <a:t>Manager energetic.</a:t>
            </a:r>
            <a:endParaRPr sz="1700">
              <a:latin typeface="Calibri"/>
              <a:ea typeface="Calibri"/>
              <a:cs typeface="Calibri"/>
              <a:sym typeface="Calibri"/>
            </a:endParaRPr>
          </a:p>
          <a:p>
            <a:pPr marL="457200" marR="0" lvl="0" indent="-317500" algn="just" rtl="0">
              <a:lnSpc>
                <a:spcPct val="100000"/>
              </a:lnSpc>
              <a:spcBef>
                <a:spcPts val="0"/>
              </a:spcBef>
              <a:spcAft>
                <a:spcPts val="0"/>
              </a:spcAft>
              <a:buSzPts val="1400"/>
              <a:buChar char="●"/>
            </a:pPr>
            <a:r>
              <a:rPr lang="en-GB" sz="1700">
                <a:latin typeface="Calibri"/>
                <a:ea typeface="Calibri"/>
                <a:cs typeface="Calibri"/>
                <a:sym typeface="Calibri"/>
              </a:rPr>
              <a:t>Tehnician în domeniul energiei regenerabile.</a:t>
            </a:r>
            <a:endParaRPr sz="1700">
              <a:latin typeface="Calibri"/>
              <a:ea typeface="Calibri"/>
              <a:cs typeface="Calibri"/>
              <a:sym typeface="Calibri"/>
            </a:endParaRPr>
          </a:p>
        </p:txBody>
      </p:sp>
      <p:sp>
        <p:nvSpPr>
          <p:cNvPr id="424" name="Google Shape;424;g19d164b436d_0_283"/>
          <p:cNvSpPr txBox="1"/>
          <p:nvPr/>
        </p:nvSpPr>
        <p:spPr>
          <a:xfrm>
            <a:off x="6095025" y="1908850"/>
            <a:ext cx="1773900" cy="1231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GB" sz="1700">
                <a:solidFill>
                  <a:schemeClr val="lt1"/>
                </a:solidFill>
                <a:latin typeface="Calibri"/>
                <a:ea typeface="Calibri"/>
                <a:cs typeface="Calibri"/>
                <a:sym typeface="Calibri"/>
              </a:rPr>
              <a:t>Energie și schimbări climatice</a:t>
            </a:r>
            <a:endParaRPr sz="17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7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a:solidFill>
                <a:schemeClr val="lt1"/>
              </a:solidFill>
              <a:latin typeface="Calibri"/>
              <a:ea typeface="Calibri"/>
              <a:cs typeface="Calibri"/>
              <a:sym typeface="Calibri"/>
            </a:endParaRPr>
          </a:p>
        </p:txBody>
      </p:sp>
      <p:sp>
        <p:nvSpPr>
          <p:cNvPr id="425" name="Google Shape;425;g19d164b436d_0_283"/>
          <p:cNvSpPr txBox="1"/>
          <p:nvPr/>
        </p:nvSpPr>
        <p:spPr>
          <a:xfrm>
            <a:off x="7950175" y="3504613"/>
            <a:ext cx="3654750" cy="1897402"/>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600"/>
              <a:buFont typeface="Arial"/>
              <a:buNone/>
            </a:pPr>
            <a:r>
              <a:rPr lang="en-GB" sz="1700" dirty="0">
                <a:solidFill>
                  <a:schemeClr val="dk1"/>
                </a:solidFill>
                <a:latin typeface="Calibri"/>
                <a:ea typeface="Calibri"/>
                <a:cs typeface="Calibri"/>
                <a:sym typeface="Calibri"/>
              </a:rPr>
              <a:t>Lista </a:t>
            </a:r>
            <a:r>
              <a:rPr lang="en-GB" sz="1700" dirty="0" err="1">
                <a:solidFill>
                  <a:schemeClr val="dk1"/>
                </a:solidFill>
                <a:latin typeface="Calibri"/>
                <a:ea typeface="Calibri"/>
                <a:cs typeface="Calibri"/>
                <a:sym typeface="Calibri"/>
              </a:rPr>
              <a:t>locurilor</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muncă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ecologice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este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foarte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lungă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dar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principalii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promotori</a:t>
            </a:r>
            <a:r>
              <a:rPr lang="en-GB" sz="1700" dirty="0">
                <a:solidFill>
                  <a:schemeClr val="dk1"/>
                </a:solidFill>
                <a:latin typeface="Calibri"/>
                <a:ea typeface="Calibri"/>
                <a:cs typeface="Calibri"/>
                <a:sym typeface="Calibri"/>
              </a:rPr>
              <a:t> ai </a:t>
            </a:r>
            <a:r>
              <a:rPr lang="en-GB" sz="1700" dirty="0" err="1">
                <a:solidFill>
                  <a:schemeClr val="dk1"/>
                </a:solidFill>
                <a:latin typeface="Calibri"/>
                <a:ea typeface="Calibri"/>
                <a:cs typeface="Calibri"/>
                <a:sym typeface="Calibri"/>
              </a:rPr>
              <a:t>locurilor</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muncă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ecologice</a:t>
            </a:r>
            <a:r>
              <a:rPr lang="en-GB" sz="1700" dirty="0">
                <a:solidFill>
                  <a:schemeClr val="dk1"/>
                </a:solidFill>
                <a:latin typeface="Calibri"/>
                <a:ea typeface="Calibri"/>
                <a:cs typeface="Calibri"/>
                <a:sym typeface="Calibri"/>
              </a:rPr>
              <a:t> sunt </a:t>
            </a:r>
            <a:r>
              <a:rPr lang="en-GB" sz="1700" dirty="0" err="1">
                <a:solidFill>
                  <a:schemeClr val="dk1"/>
                </a:solidFill>
                <a:latin typeface="Calibri"/>
                <a:ea typeface="Calibri"/>
                <a:cs typeface="Calibri"/>
                <a:sym typeface="Calibri"/>
              </a:rPr>
              <a:t>chiar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companiile</a:t>
            </a:r>
            <a:r>
              <a:rPr lang="en-GB" sz="1700" dirty="0">
                <a:solidFill>
                  <a:schemeClr val="dk1"/>
                </a:solidFill>
                <a:latin typeface="Calibri"/>
                <a:ea typeface="Calibri"/>
                <a:cs typeface="Calibri"/>
                <a:sym typeface="Calibri"/>
              </a:rPr>
              <a:t>, care </a:t>
            </a:r>
            <a:r>
              <a:rPr lang="en-GB" sz="1700" dirty="0" err="1">
                <a:solidFill>
                  <a:schemeClr val="dk1"/>
                </a:solidFill>
                <a:latin typeface="Calibri"/>
                <a:ea typeface="Calibri"/>
                <a:cs typeface="Calibri"/>
                <a:sym typeface="Calibri"/>
              </a:rPr>
              <a:t>ar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trebui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să</a:t>
            </a:r>
            <a:r>
              <a:rPr lang="en-GB" sz="1700" dirty="0">
                <a:solidFill>
                  <a:schemeClr val="dk1"/>
                </a:solidFill>
                <a:latin typeface="Calibri"/>
                <a:ea typeface="Calibri"/>
                <a:cs typeface="Calibri"/>
                <a:sym typeface="Calibri"/>
              </a:rPr>
              <a:t> se </a:t>
            </a:r>
            <a:r>
              <a:rPr lang="en-GB" sz="1700" dirty="0" err="1">
                <a:solidFill>
                  <a:schemeClr val="dk1"/>
                </a:solidFill>
                <a:latin typeface="Calibri"/>
                <a:ea typeface="Calibri"/>
                <a:cs typeface="Calibri"/>
                <a:sym typeface="Calibri"/>
              </a:rPr>
              <a:t>orienteze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mai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ferm</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către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crearea</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departamente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specifice</a:t>
            </a:r>
            <a:r>
              <a:rPr lang="en-GB" sz="1700" dirty="0">
                <a:solidFill>
                  <a:schemeClr val="dk1"/>
                </a:solidFill>
                <a:latin typeface="Calibri"/>
                <a:ea typeface="Calibri"/>
                <a:cs typeface="Calibri"/>
                <a:sym typeface="Calibri"/>
              </a:rPr>
              <a:t>.</a:t>
            </a:r>
            <a:endParaRPr sz="1500" b="0" i="0" u="none" strike="noStrike" cap="none" dirty="0">
              <a:solidFill>
                <a:schemeClr val="dk1"/>
              </a:solidFill>
              <a:latin typeface="Calibri"/>
              <a:ea typeface="Calibri"/>
              <a:cs typeface="Calibri"/>
              <a:sym typeface="Calibri"/>
            </a:endParaRPr>
          </a:p>
        </p:txBody>
      </p:sp>
      <p:pic>
        <p:nvPicPr>
          <p:cNvPr id="426" name="Google Shape;426;g19d164b436d_0_283"/>
          <p:cNvPicPr preferRelativeResize="0"/>
          <p:nvPr/>
        </p:nvPicPr>
        <p:blipFill rotWithShape="1">
          <a:blip r:embed="rId4">
            <a:alphaModFix/>
          </a:blip>
          <a:srcRect/>
          <a:stretch/>
        </p:blipFill>
        <p:spPr>
          <a:xfrm>
            <a:off x="6307128" y="4837678"/>
            <a:ext cx="1349689" cy="1566901"/>
          </a:xfrm>
          <a:prstGeom prst="rect">
            <a:avLst/>
          </a:prstGeom>
          <a:noFill/>
          <a:ln>
            <a:noFill/>
          </a:ln>
        </p:spPr>
      </p:pic>
      <p:sp>
        <p:nvSpPr>
          <p:cNvPr id="2" name="Google Shape;90;p1">
            <a:extLst>
              <a:ext uri="{FF2B5EF4-FFF2-40B4-BE49-F238E27FC236}">
                <a16:creationId xmlns:a16="http://schemas.microsoft.com/office/drawing/2014/main" id="{3578393B-BC1A-7F75-81F4-759E2383C3C9}"/>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0"/>
        <p:cNvGrpSpPr/>
        <p:nvPr/>
      </p:nvGrpSpPr>
      <p:grpSpPr>
        <a:xfrm>
          <a:off x="0" y="0"/>
          <a:ext cx="0" cy="0"/>
          <a:chOff x="0" y="0"/>
          <a:chExt cx="0" cy="0"/>
        </a:xfrm>
      </p:grpSpPr>
      <p:sp>
        <p:nvSpPr>
          <p:cNvPr id="432" name="Google Shape;432;g19d164b436d_0_309"/>
          <p:cNvSpPr/>
          <p:nvPr/>
        </p:nvSpPr>
        <p:spPr>
          <a:xfrm>
            <a:off x="850005" y="932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en-GB" sz="3600" b="1">
                <a:solidFill>
                  <a:srgbClr val="FAB632"/>
                </a:solidFill>
                <a:latin typeface="Calibri"/>
                <a:ea typeface="Calibri"/>
                <a:cs typeface="Calibri"/>
                <a:sym typeface="Calibri"/>
              </a:rPr>
              <a:t>Unitatea 2: Locuri de muncă ecologice</a:t>
            </a:r>
            <a:endParaRPr sz="3600" b="0" i="0" u="none" strike="noStrike" cap="none">
              <a:solidFill>
                <a:srgbClr val="000000"/>
              </a:solidFill>
              <a:latin typeface="Arial"/>
              <a:ea typeface="Arial"/>
              <a:cs typeface="Arial"/>
              <a:sym typeface="Arial"/>
            </a:endParaRPr>
          </a:p>
        </p:txBody>
      </p:sp>
      <p:sp>
        <p:nvSpPr>
          <p:cNvPr id="433" name="Google Shape;433;g19d164b436d_0_309"/>
          <p:cNvSpPr/>
          <p:nvPr/>
        </p:nvSpPr>
        <p:spPr>
          <a:xfrm>
            <a:off x="849999" y="7322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a:solidFill>
                  <a:srgbClr val="21B4A9"/>
                </a:solidFill>
                <a:latin typeface="Calibri"/>
                <a:ea typeface="Calibri"/>
                <a:cs typeface="Calibri"/>
                <a:sym typeface="Calibri"/>
              </a:rPr>
              <a:t>Secțiunea </a:t>
            </a:r>
            <a:r>
              <a:rPr lang="en-GB" sz="2400" b="0" i="0" u="none" strike="noStrike" cap="none">
                <a:solidFill>
                  <a:srgbClr val="21B4A9"/>
                </a:solidFill>
                <a:latin typeface="Calibri"/>
                <a:ea typeface="Calibri"/>
                <a:cs typeface="Calibri"/>
                <a:sym typeface="Calibri"/>
              </a:rPr>
              <a:t>3: </a:t>
            </a:r>
            <a:r>
              <a:rPr lang="en-GB" sz="2400">
                <a:solidFill>
                  <a:srgbClr val="21B4A9"/>
                </a:solidFill>
                <a:latin typeface="Calibri"/>
                <a:ea typeface="Calibri"/>
                <a:cs typeface="Calibri"/>
                <a:sym typeface="Calibri"/>
              </a:rPr>
              <a:t>Locuri de muncă ecologice în zonele rurale</a:t>
            </a:r>
            <a:endParaRPr sz="2400" b="0" i="0" u="none" strike="noStrike" cap="none">
              <a:solidFill>
                <a:srgbClr val="000000"/>
              </a:solidFill>
              <a:latin typeface="Arial"/>
              <a:ea typeface="Arial"/>
              <a:cs typeface="Arial"/>
              <a:sym typeface="Arial"/>
            </a:endParaRPr>
          </a:p>
        </p:txBody>
      </p:sp>
      <p:sp>
        <p:nvSpPr>
          <p:cNvPr id="434" name="Google Shape;434;g19d164b436d_0_309"/>
          <p:cNvSpPr/>
          <p:nvPr/>
        </p:nvSpPr>
        <p:spPr>
          <a:xfrm>
            <a:off x="4290400" y="1534475"/>
            <a:ext cx="7317600" cy="3242100"/>
          </a:xfrm>
          <a:prstGeom prst="rect">
            <a:avLst/>
          </a:prstGeom>
          <a:noFill/>
          <a:ln w="28575" cap="flat" cmpd="sng">
            <a:solidFill>
              <a:srgbClr val="C00000"/>
            </a:solidFill>
            <a:prstDash val="solid"/>
            <a:round/>
            <a:headEnd type="none" w="sm" len="sm"/>
            <a:tailEnd type="none" w="sm" len="sm"/>
          </a:ln>
        </p:spPr>
        <p:txBody>
          <a:bodyPr spcFirstLastPara="1" wrap="square" lIns="90000" tIns="45000" rIns="90000" bIns="45000" anchor="t" anchorCtr="0">
            <a:noAutofit/>
          </a:bodyPr>
          <a:lstStyle/>
          <a:p>
            <a:pPr marL="457200" marR="0" lvl="0" indent="-342900" algn="just" rtl="0">
              <a:lnSpc>
                <a:spcPct val="100000"/>
              </a:lnSpc>
              <a:spcBef>
                <a:spcPts val="0"/>
              </a:spcBef>
              <a:spcAft>
                <a:spcPts val="0"/>
              </a:spcAft>
              <a:buSzPts val="1800"/>
              <a:buFont typeface="Calibri"/>
              <a:buChar char="●"/>
            </a:pPr>
            <a:r>
              <a:rPr lang="en-GB" sz="1800">
                <a:latin typeface="Calibri"/>
                <a:ea typeface="Calibri"/>
                <a:cs typeface="Calibri"/>
                <a:sym typeface="Calibri"/>
              </a:rPr>
              <a:t>Tratarea și epurarea apelor reziduale.</a:t>
            </a:r>
            <a:endParaRPr sz="1800">
              <a:latin typeface="Calibri"/>
              <a:ea typeface="Calibri"/>
              <a:cs typeface="Calibri"/>
              <a:sym typeface="Calibri"/>
            </a:endParaRPr>
          </a:p>
          <a:p>
            <a:pPr marL="457200" marR="0" lvl="0" indent="-342900" algn="just" rtl="0">
              <a:lnSpc>
                <a:spcPct val="100000"/>
              </a:lnSpc>
              <a:spcBef>
                <a:spcPts val="0"/>
              </a:spcBef>
              <a:spcAft>
                <a:spcPts val="0"/>
              </a:spcAft>
              <a:buSzPts val="1800"/>
              <a:buFont typeface="Calibri"/>
              <a:buChar char="●"/>
            </a:pPr>
            <a:r>
              <a:rPr lang="en-GB" sz="1800">
                <a:latin typeface="Calibri"/>
                <a:ea typeface="Calibri"/>
                <a:cs typeface="Calibri"/>
                <a:sym typeface="Calibri"/>
              </a:rPr>
              <a:t>Gestionarea deșeurilor: Producerea de biocombustibili, cum ar fi biodiesel sau bioetanol.</a:t>
            </a:r>
            <a:endParaRPr sz="1800">
              <a:latin typeface="Calibri"/>
              <a:ea typeface="Calibri"/>
              <a:cs typeface="Calibri"/>
              <a:sym typeface="Calibri"/>
            </a:endParaRPr>
          </a:p>
          <a:p>
            <a:pPr marL="457200" marR="0" lvl="0" indent="-342900" algn="just" rtl="0">
              <a:lnSpc>
                <a:spcPct val="100000"/>
              </a:lnSpc>
              <a:spcBef>
                <a:spcPts val="0"/>
              </a:spcBef>
              <a:spcAft>
                <a:spcPts val="0"/>
              </a:spcAft>
              <a:buSzPts val="1800"/>
              <a:buFont typeface="Calibri"/>
              <a:buChar char="●"/>
            </a:pPr>
            <a:r>
              <a:rPr lang="en-GB" sz="1800">
                <a:latin typeface="Calibri"/>
                <a:ea typeface="Calibri"/>
                <a:cs typeface="Calibri"/>
                <a:sym typeface="Calibri"/>
              </a:rPr>
              <a:t>Producerea de energii regenerabile.</a:t>
            </a:r>
            <a:endParaRPr sz="1800">
              <a:latin typeface="Calibri"/>
              <a:ea typeface="Calibri"/>
              <a:cs typeface="Calibri"/>
              <a:sym typeface="Calibri"/>
            </a:endParaRPr>
          </a:p>
          <a:p>
            <a:pPr marL="457200" marR="0" lvl="0" indent="-342900" algn="just" rtl="0">
              <a:lnSpc>
                <a:spcPct val="100000"/>
              </a:lnSpc>
              <a:spcBef>
                <a:spcPts val="0"/>
              </a:spcBef>
              <a:spcAft>
                <a:spcPts val="0"/>
              </a:spcAft>
              <a:buSzPts val="1800"/>
              <a:buFont typeface="Calibri"/>
              <a:buChar char="●"/>
            </a:pPr>
            <a:r>
              <a:rPr lang="en-GB" sz="1800">
                <a:latin typeface="Calibri"/>
                <a:ea typeface="Calibri"/>
                <a:cs typeface="Calibri"/>
                <a:sym typeface="Calibri"/>
              </a:rPr>
              <a:t>Gestionarea zonelor forestiere și a spațiilor naturale protejate.</a:t>
            </a:r>
            <a:endParaRPr sz="1800">
              <a:latin typeface="Calibri"/>
              <a:ea typeface="Calibri"/>
              <a:cs typeface="Calibri"/>
              <a:sym typeface="Calibri"/>
            </a:endParaRPr>
          </a:p>
          <a:p>
            <a:pPr marL="457200" marR="0" lvl="0" indent="-342900" algn="just" rtl="0">
              <a:lnSpc>
                <a:spcPct val="100000"/>
              </a:lnSpc>
              <a:spcBef>
                <a:spcPts val="0"/>
              </a:spcBef>
              <a:spcAft>
                <a:spcPts val="0"/>
              </a:spcAft>
              <a:buSzPts val="1800"/>
              <a:buFont typeface="Calibri"/>
              <a:buChar char="●"/>
            </a:pPr>
            <a:r>
              <a:rPr lang="en-GB" sz="1800">
                <a:latin typeface="Calibri"/>
                <a:ea typeface="Calibri"/>
                <a:cs typeface="Calibri"/>
                <a:sym typeface="Calibri"/>
              </a:rPr>
              <a:t>Servicii de mediu pentru companii și entități (inclusiv servicii de protecție și control al poluării fonice, al poluării atmosferice și de recuperare a solurilor contaminate).</a:t>
            </a:r>
            <a:endParaRPr sz="1800">
              <a:latin typeface="Calibri"/>
              <a:ea typeface="Calibri"/>
              <a:cs typeface="Calibri"/>
              <a:sym typeface="Calibri"/>
            </a:endParaRPr>
          </a:p>
          <a:p>
            <a:pPr marL="457200" marR="0" lvl="0" indent="-342900" algn="just" rtl="0">
              <a:lnSpc>
                <a:spcPct val="100000"/>
              </a:lnSpc>
              <a:spcBef>
                <a:spcPts val="0"/>
              </a:spcBef>
              <a:spcAft>
                <a:spcPts val="0"/>
              </a:spcAft>
              <a:buSzPts val="1800"/>
              <a:buFont typeface="Calibri"/>
              <a:buChar char="●"/>
            </a:pPr>
            <a:r>
              <a:rPr lang="en-GB" sz="1800">
                <a:latin typeface="Calibri"/>
                <a:ea typeface="Calibri"/>
                <a:cs typeface="Calibri"/>
                <a:sym typeface="Calibri"/>
              </a:rPr>
              <a:t>Educație și informare în domeniul mediului.</a:t>
            </a:r>
            <a:endParaRPr sz="1800">
              <a:latin typeface="Calibri"/>
              <a:ea typeface="Calibri"/>
              <a:cs typeface="Calibri"/>
              <a:sym typeface="Calibri"/>
            </a:endParaRPr>
          </a:p>
          <a:p>
            <a:pPr marL="457200" marR="0" lvl="0" indent="-342900" algn="just" rtl="0">
              <a:lnSpc>
                <a:spcPct val="100000"/>
              </a:lnSpc>
              <a:spcBef>
                <a:spcPts val="0"/>
              </a:spcBef>
              <a:spcAft>
                <a:spcPts val="0"/>
              </a:spcAft>
              <a:buSzPts val="1800"/>
              <a:buFont typeface="Calibri"/>
              <a:buChar char="●"/>
            </a:pPr>
            <a:r>
              <a:rPr lang="en-GB" sz="1800">
                <a:latin typeface="Calibri"/>
                <a:ea typeface="Calibri"/>
                <a:cs typeface="Calibri"/>
                <a:sym typeface="Calibri"/>
              </a:rPr>
              <a:t>Producția ecologică: Agricultură și zootehnie ecologice.</a:t>
            </a:r>
            <a:endParaRPr sz="1800">
              <a:latin typeface="Calibri"/>
              <a:ea typeface="Calibri"/>
              <a:cs typeface="Calibri"/>
              <a:sym typeface="Calibri"/>
            </a:endParaRPr>
          </a:p>
          <a:p>
            <a:pPr marL="457200" marR="0" lvl="0" indent="-342900" algn="just" rtl="0">
              <a:lnSpc>
                <a:spcPct val="100000"/>
              </a:lnSpc>
              <a:spcBef>
                <a:spcPts val="0"/>
              </a:spcBef>
              <a:spcAft>
                <a:spcPts val="0"/>
              </a:spcAft>
              <a:buSzPts val="1800"/>
              <a:buFont typeface="Calibri"/>
              <a:buChar char="●"/>
            </a:pPr>
            <a:r>
              <a:rPr lang="en-GB" sz="1800">
                <a:latin typeface="Calibri"/>
                <a:ea typeface="Calibri"/>
                <a:cs typeface="Calibri"/>
                <a:sym typeface="Calibri"/>
              </a:rPr>
              <a:t>Funcțiile de protecție a mediului în industrie și servicii.</a:t>
            </a:r>
            <a:endParaRPr sz="1800">
              <a:latin typeface="Calibri"/>
              <a:ea typeface="Calibri"/>
              <a:cs typeface="Calibri"/>
              <a:sym typeface="Calibri"/>
            </a:endParaRPr>
          </a:p>
          <a:p>
            <a:pPr marL="0" marR="0" lvl="0" indent="0" algn="just" rtl="0">
              <a:lnSpc>
                <a:spcPct val="100000"/>
              </a:lnSpc>
              <a:spcBef>
                <a:spcPts val="0"/>
              </a:spcBef>
              <a:spcAft>
                <a:spcPts val="0"/>
              </a:spcAft>
              <a:buNone/>
            </a:pPr>
            <a:endParaRPr sz="1800">
              <a:latin typeface="Calibri"/>
              <a:ea typeface="Calibri"/>
              <a:cs typeface="Calibri"/>
              <a:sym typeface="Calibri"/>
            </a:endParaRPr>
          </a:p>
        </p:txBody>
      </p:sp>
      <p:sp>
        <p:nvSpPr>
          <p:cNvPr id="435" name="Google Shape;435;g19d164b436d_0_309"/>
          <p:cNvSpPr/>
          <p:nvPr/>
        </p:nvSpPr>
        <p:spPr>
          <a:xfrm rot="5400000">
            <a:off x="471625" y="1386475"/>
            <a:ext cx="3341400" cy="3438900"/>
          </a:xfrm>
          <a:prstGeom prst="hexagon">
            <a:avLst>
              <a:gd name="adj" fmla="val 25000"/>
              <a:gd name="vf" fmla="val 115470"/>
            </a:avLst>
          </a:prstGeom>
          <a:noFill/>
          <a:ln w="28575"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19d164b436d_0_309"/>
          <p:cNvSpPr txBox="1"/>
          <p:nvPr/>
        </p:nvSpPr>
        <p:spPr>
          <a:xfrm>
            <a:off x="782875" y="2282425"/>
            <a:ext cx="2718900" cy="1416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GB" sz="2000" b="1">
                <a:solidFill>
                  <a:schemeClr val="dk1"/>
                </a:solidFill>
                <a:latin typeface="Calibri"/>
                <a:ea typeface="Calibri"/>
                <a:cs typeface="Calibri"/>
                <a:sym typeface="Calibri"/>
              </a:rPr>
              <a:t>Iată câteva exemple de locuri de muncă ecologice - de câte dintre ele știați?</a:t>
            </a:r>
            <a:endParaRPr sz="1700" b="1" i="0" u="none" strike="noStrike" cap="none">
              <a:solidFill>
                <a:schemeClr val="dk1"/>
              </a:solidFill>
              <a:latin typeface="Arial"/>
              <a:ea typeface="Arial"/>
              <a:cs typeface="Arial"/>
              <a:sym typeface="Arial"/>
            </a:endParaRPr>
          </a:p>
        </p:txBody>
      </p:sp>
      <p:pic>
        <p:nvPicPr>
          <p:cNvPr id="437" name="Google Shape;437;g19d164b436d_0_309"/>
          <p:cNvPicPr preferRelativeResize="0"/>
          <p:nvPr/>
        </p:nvPicPr>
        <p:blipFill rotWithShape="1">
          <a:blip r:embed="rId4">
            <a:alphaModFix/>
          </a:blip>
          <a:srcRect/>
          <a:stretch/>
        </p:blipFill>
        <p:spPr>
          <a:xfrm>
            <a:off x="1766906" y="4249850"/>
            <a:ext cx="2199025" cy="1833175"/>
          </a:xfrm>
          <a:prstGeom prst="rect">
            <a:avLst/>
          </a:prstGeom>
          <a:noFill/>
          <a:ln>
            <a:noFill/>
          </a:ln>
        </p:spPr>
      </p:pic>
      <p:sp>
        <p:nvSpPr>
          <p:cNvPr id="2" name="Google Shape;90;p1">
            <a:extLst>
              <a:ext uri="{FF2B5EF4-FFF2-40B4-BE49-F238E27FC236}">
                <a16:creationId xmlns:a16="http://schemas.microsoft.com/office/drawing/2014/main" id="{6F3BFE49-6681-EA6A-9DB2-428688EA3D31}"/>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1"/>
        <p:cNvGrpSpPr/>
        <p:nvPr/>
      </p:nvGrpSpPr>
      <p:grpSpPr>
        <a:xfrm>
          <a:off x="0" y="0"/>
          <a:ext cx="0" cy="0"/>
          <a:chOff x="0" y="0"/>
          <a:chExt cx="0" cy="0"/>
        </a:xfrm>
      </p:grpSpPr>
      <p:sp>
        <p:nvSpPr>
          <p:cNvPr id="443" name="Google Shape;443;g1bebd2e5064_0_45"/>
          <p:cNvSpPr/>
          <p:nvPr/>
        </p:nvSpPr>
        <p:spPr>
          <a:xfrm>
            <a:off x="850005" y="932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en-GB" sz="3600" b="1">
                <a:solidFill>
                  <a:srgbClr val="FAB632"/>
                </a:solidFill>
                <a:latin typeface="Calibri"/>
                <a:ea typeface="Calibri"/>
                <a:cs typeface="Calibri"/>
                <a:sym typeface="Calibri"/>
              </a:rPr>
              <a:t>Unitatea 2: Locuri de muncă ecologice</a:t>
            </a:r>
            <a:endParaRPr sz="3600" b="0" i="0" u="none" strike="noStrike" cap="none">
              <a:solidFill>
                <a:srgbClr val="000000"/>
              </a:solidFill>
              <a:latin typeface="Arial"/>
              <a:ea typeface="Arial"/>
              <a:cs typeface="Arial"/>
              <a:sym typeface="Arial"/>
            </a:endParaRPr>
          </a:p>
        </p:txBody>
      </p:sp>
      <p:sp>
        <p:nvSpPr>
          <p:cNvPr id="444" name="Google Shape;444;g1bebd2e5064_0_45"/>
          <p:cNvSpPr/>
          <p:nvPr/>
        </p:nvSpPr>
        <p:spPr>
          <a:xfrm>
            <a:off x="849999" y="8405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rgbClr val="21B4A9"/>
                </a:solidFill>
                <a:latin typeface="Calibri"/>
                <a:ea typeface="Calibri"/>
                <a:cs typeface="Calibri"/>
                <a:sym typeface="Calibri"/>
              </a:rPr>
              <a:t>Secțiunea 3: Analiza </a:t>
            </a:r>
            <a:r>
              <a:rPr lang="en-GB" sz="2400">
                <a:solidFill>
                  <a:srgbClr val="21B4A9"/>
                </a:solidFill>
                <a:latin typeface="Calibri"/>
                <a:ea typeface="Calibri"/>
                <a:cs typeface="Calibri"/>
                <a:sym typeface="Calibri"/>
              </a:rPr>
              <a:t>cazului "Feltai"</a:t>
            </a:r>
            <a:endParaRPr sz="2400" b="0" i="0" u="none" strike="noStrike" cap="none">
              <a:solidFill>
                <a:srgbClr val="000000"/>
              </a:solidFill>
              <a:latin typeface="Arial"/>
              <a:ea typeface="Arial"/>
              <a:cs typeface="Arial"/>
              <a:sym typeface="Arial"/>
            </a:endParaRPr>
          </a:p>
        </p:txBody>
      </p:sp>
      <p:sp>
        <p:nvSpPr>
          <p:cNvPr id="445" name="Google Shape;445;g1bebd2e5064_0_45"/>
          <p:cNvSpPr txBox="1"/>
          <p:nvPr/>
        </p:nvSpPr>
        <p:spPr>
          <a:xfrm>
            <a:off x="910175" y="1564825"/>
            <a:ext cx="9917100" cy="1200600"/>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lvl="0" indent="0" algn="just" rtl="0">
              <a:spcBef>
                <a:spcPts val="0"/>
              </a:spcBef>
              <a:spcAft>
                <a:spcPts val="0"/>
              </a:spcAft>
              <a:buNone/>
            </a:pPr>
            <a:r>
              <a:rPr lang="en-GB" sz="1800" b="1">
                <a:latin typeface="Calibri"/>
                <a:ea typeface="Calibri"/>
                <a:cs typeface="Calibri"/>
                <a:sym typeface="Calibri"/>
              </a:rPr>
              <a:t>"Feltai" </a:t>
            </a:r>
            <a:r>
              <a:rPr lang="en-GB" sz="1800">
                <a:latin typeface="Calibri"/>
                <a:ea typeface="Calibri"/>
                <a:cs typeface="Calibri"/>
                <a:sym typeface="Calibri"/>
              </a:rPr>
              <a:t>este un proiect condus de Inés Heredia, care se desfășoară în nordul Spaniei. Acest proiect pune în valoare lâna de oaie prin realizarea de produse textile din aceasta. Se fac papuci, umplutură pentru perne, haine pentru designeri etc. Atunci când produsele nu mai sunt utile sau lâna rămâne nefolosită, Inés și echipa sa de femei o folosesc pentru compostare.</a:t>
            </a:r>
            <a:endParaRPr sz="1800">
              <a:solidFill>
                <a:srgbClr val="000000"/>
              </a:solidFill>
              <a:latin typeface="Calibri"/>
              <a:ea typeface="Calibri"/>
              <a:cs typeface="Calibri"/>
              <a:sym typeface="Calibri"/>
            </a:endParaRPr>
          </a:p>
        </p:txBody>
      </p:sp>
      <p:sp>
        <p:nvSpPr>
          <p:cNvPr id="446" name="Google Shape;446;g1bebd2e5064_0_45"/>
          <p:cNvSpPr/>
          <p:nvPr/>
        </p:nvSpPr>
        <p:spPr>
          <a:xfrm>
            <a:off x="910175" y="2948138"/>
            <a:ext cx="5975100" cy="29310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None/>
            </a:pPr>
            <a:r>
              <a:rPr lang="en-GB" sz="1700" b="1" dirty="0" err="1">
                <a:latin typeface="Calibri"/>
                <a:ea typeface="Calibri"/>
                <a:cs typeface="Calibri"/>
                <a:sym typeface="Calibri"/>
              </a:rPr>
              <a:t>Vă</a:t>
            </a:r>
            <a:r>
              <a:rPr lang="en-GB" sz="1700" b="1" dirty="0">
                <a:latin typeface="Calibri"/>
                <a:ea typeface="Calibri"/>
                <a:cs typeface="Calibri"/>
                <a:sym typeface="Calibri"/>
              </a:rPr>
              <a:t> </a:t>
            </a:r>
            <a:r>
              <a:rPr lang="en-GB" sz="1700" b="1" dirty="0" err="1">
                <a:latin typeface="Calibri"/>
                <a:ea typeface="Calibri"/>
                <a:cs typeface="Calibri"/>
                <a:sym typeface="Calibri"/>
              </a:rPr>
              <a:t>rugăm</a:t>
            </a:r>
            <a:r>
              <a:rPr lang="en-GB" sz="1700" b="1" dirty="0">
                <a:latin typeface="Calibri"/>
                <a:ea typeface="Calibri"/>
                <a:cs typeface="Calibri"/>
                <a:sym typeface="Calibri"/>
              </a:rPr>
              <a:t> </a:t>
            </a:r>
            <a:r>
              <a:rPr lang="en-GB" sz="1700" b="1" dirty="0" err="1">
                <a:latin typeface="Calibri"/>
                <a:ea typeface="Calibri"/>
                <a:cs typeface="Calibri"/>
                <a:sym typeface="Calibri"/>
              </a:rPr>
              <a:t>să</a:t>
            </a:r>
            <a:r>
              <a:rPr lang="en-GB" sz="1700" b="1" dirty="0">
                <a:latin typeface="Calibri"/>
                <a:ea typeface="Calibri"/>
                <a:cs typeface="Calibri"/>
                <a:sym typeface="Calibri"/>
              </a:rPr>
              <a:t> </a:t>
            </a:r>
            <a:r>
              <a:rPr lang="en-GB" sz="1700" b="1" dirty="0" err="1">
                <a:latin typeface="Calibri"/>
                <a:ea typeface="Calibri"/>
                <a:cs typeface="Calibri"/>
                <a:sym typeface="Calibri"/>
              </a:rPr>
              <a:t>reflectați</a:t>
            </a:r>
            <a:r>
              <a:rPr lang="en-GB" sz="1700" b="1" dirty="0">
                <a:latin typeface="Calibri"/>
                <a:ea typeface="Calibri"/>
                <a:cs typeface="Calibri"/>
                <a:sym typeface="Calibri"/>
              </a:rPr>
              <a:t> la </a:t>
            </a:r>
            <a:r>
              <a:rPr lang="en-GB" sz="1700" b="1" dirty="0" err="1">
                <a:latin typeface="Calibri"/>
                <a:ea typeface="Calibri"/>
                <a:cs typeface="Calibri"/>
                <a:sym typeface="Calibri"/>
              </a:rPr>
              <a:t>următoarele</a:t>
            </a:r>
            <a:r>
              <a:rPr lang="en-GB" sz="1700" b="1" dirty="0">
                <a:latin typeface="Calibri"/>
                <a:ea typeface="Calibri"/>
                <a:cs typeface="Calibri"/>
                <a:sym typeface="Calibri"/>
              </a:rPr>
              <a:t> </a:t>
            </a:r>
            <a:r>
              <a:rPr lang="en-GB" sz="1700" b="1" dirty="0" err="1">
                <a:latin typeface="Calibri"/>
                <a:ea typeface="Calibri"/>
                <a:cs typeface="Calibri"/>
                <a:sym typeface="Calibri"/>
              </a:rPr>
              <a:t>întrebări</a:t>
            </a:r>
            <a:r>
              <a:rPr lang="en-GB" sz="1700" b="1" dirty="0">
                <a:latin typeface="Calibri"/>
                <a:ea typeface="Calibri"/>
                <a:cs typeface="Calibri"/>
                <a:sym typeface="Calibri"/>
              </a:rPr>
              <a:t>:</a:t>
            </a:r>
            <a:endParaRPr sz="1700" b="1" dirty="0">
              <a:latin typeface="Calibri"/>
              <a:ea typeface="Calibri"/>
              <a:cs typeface="Calibri"/>
              <a:sym typeface="Calibri"/>
            </a:endParaRPr>
          </a:p>
          <a:p>
            <a:pPr marL="457200" marR="0" lvl="0" indent="0" algn="just" rtl="0">
              <a:lnSpc>
                <a:spcPct val="100000"/>
              </a:lnSpc>
              <a:spcBef>
                <a:spcPts val="0"/>
              </a:spcBef>
              <a:spcAft>
                <a:spcPts val="0"/>
              </a:spcAft>
              <a:buNone/>
            </a:pPr>
            <a:endParaRPr sz="1700" b="1"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AutoNum type="arabicPeriod"/>
            </a:pPr>
            <a:r>
              <a:rPr lang="en-GB" sz="1700" dirty="0" err="1">
                <a:latin typeface="Calibri"/>
                <a:ea typeface="Calibri"/>
                <a:cs typeface="Calibri"/>
                <a:sym typeface="Calibri"/>
              </a:rPr>
              <a:t>Credeți</a:t>
            </a:r>
            <a:r>
              <a:rPr lang="en-GB" sz="1700" dirty="0">
                <a:latin typeface="Calibri"/>
                <a:ea typeface="Calibri"/>
                <a:cs typeface="Calibri"/>
                <a:sym typeface="Calibri"/>
              </a:rPr>
              <a:t> </a:t>
            </a:r>
            <a:r>
              <a:rPr lang="en-GB" sz="1700" dirty="0" err="1">
                <a:latin typeface="Calibri"/>
                <a:ea typeface="Calibri"/>
                <a:cs typeface="Calibri"/>
                <a:sym typeface="Calibri"/>
              </a:rPr>
              <a:t>că</a:t>
            </a:r>
            <a:r>
              <a:rPr lang="en-GB" sz="1700" dirty="0">
                <a:latin typeface="Calibri"/>
                <a:ea typeface="Calibri"/>
                <a:cs typeface="Calibri"/>
                <a:sym typeface="Calibri"/>
              </a:rPr>
              <a:t> </a:t>
            </a:r>
            <a:r>
              <a:rPr lang="en-GB" sz="1700" dirty="0" err="1">
                <a:latin typeface="Calibri"/>
                <a:ea typeface="Calibri"/>
                <a:cs typeface="Calibri"/>
                <a:sym typeface="Calibri"/>
              </a:rPr>
              <a:t>Feltai</a:t>
            </a:r>
            <a:r>
              <a:rPr lang="en-GB" sz="1700" dirty="0">
                <a:latin typeface="Calibri"/>
                <a:ea typeface="Calibri"/>
                <a:cs typeface="Calibri"/>
                <a:sym typeface="Calibri"/>
              </a:rPr>
              <a:t> </a:t>
            </a:r>
            <a:r>
              <a:rPr lang="en-GB" sz="1700" dirty="0" err="1">
                <a:latin typeface="Calibri"/>
                <a:ea typeface="Calibri"/>
                <a:cs typeface="Calibri"/>
                <a:sym typeface="Calibri"/>
              </a:rPr>
              <a:t>este</a:t>
            </a:r>
            <a:r>
              <a:rPr lang="en-GB" sz="1700" dirty="0">
                <a:latin typeface="Calibri"/>
                <a:ea typeface="Calibri"/>
                <a:cs typeface="Calibri"/>
                <a:sym typeface="Calibri"/>
              </a:rPr>
              <a:t> o </a:t>
            </a:r>
            <a:r>
              <a:rPr lang="en-GB" sz="1700" dirty="0" err="1">
                <a:latin typeface="Calibri"/>
                <a:ea typeface="Calibri"/>
                <a:cs typeface="Calibri"/>
                <a:sym typeface="Calibri"/>
              </a:rPr>
              <a:t>companie</a:t>
            </a:r>
            <a:r>
              <a:rPr lang="en-GB" sz="1700" dirty="0">
                <a:latin typeface="Calibri"/>
                <a:ea typeface="Calibri"/>
                <a:cs typeface="Calibri"/>
                <a:sym typeface="Calibri"/>
              </a:rPr>
              <a:t> </a:t>
            </a:r>
            <a:r>
              <a:rPr lang="en-GB" sz="1700" dirty="0" err="1">
                <a:latin typeface="Calibri"/>
                <a:ea typeface="Calibri"/>
                <a:cs typeface="Calibri"/>
                <a:sym typeface="Calibri"/>
              </a:rPr>
              <a:t>prietenoasă</a:t>
            </a:r>
            <a:r>
              <a:rPr lang="en-GB" sz="1700" dirty="0">
                <a:latin typeface="Calibri"/>
                <a:ea typeface="Calibri"/>
                <a:cs typeface="Calibri"/>
                <a:sym typeface="Calibri"/>
              </a:rPr>
              <a:t> cu </a:t>
            </a:r>
            <a:r>
              <a:rPr lang="en-GB" sz="1700" dirty="0" err="1">
                <a:latin typeface="Calibri"/>
                <a:ea typeface="Calibri"/>
                <a:cs typeface="Calibri"/>
                <a:sym typeface="Calibri"/>
              </a:rPr>
              <a:t>mediul</a:t>
            </a: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0" algn="just" rtl="0">
              <a:lnSpc>
                <a:spcPct val="100000"/>
              </a:lnSpc>
              <a:spcBef>
                <a:spcPts val="0"/>
              </a:spcBef>
              <a:spcAft>
                <a:spcPts val="0"/>
              </a:spcAft>
              <a:buNone/>
            </a:pPr>
            <a:endParaRPr sz="1700" dirty="0">
              <a:latin typeface="Calibri"/>
              <a:ea typeface="Calibri"/>
              <a:cs typeface="Calibri"/>
              <a:sym typeface="Calibri"/>
            </a:endParaRPr>
          </a:p>
          <a:p>
            <a:pPr marL="120650" marR="0" lvl="0" algn="just" rtl="0">
              <a:lnSpc>
                <a:spcPct val="100000"/>
              </a:lnSpc>
              <a:spcBef>
                <a:spcPts val="0"/>
              </a:spcBef>
              <a:spcAft>
                <a:spcPts val="0"/>
              </a:spcAft>
              <a:buSzPts val="1700"/>
            </a:pPr>
            <a:r>
              <a:rPr lang="ro-RO" sz="1700" dirty="0">
                <a:latin typeface="Calibri"/>
                <a:ea typeface="Calibri"/>
                <a:cs typeface="Calibri"/>
                <a:sym typeface="Calibri"/>
              </a:rPr>
              <a:t>2. </a:t>
            </a:r>
            <a:r>
              <a:rPr lang="en-GB" sz="1700" dirty="0">
                <a:latin typeface="Calibri"/>
                <a:ea typeface="Calibri"/>
                <a:cs typeface="Calibri"/>
                <a:sym typeface="Calibri"/>
              </a:rPr>
              <a:t>Ce </a:t>
            </a:r>
            <a:r>
              <a:rPr lang="en-GB" sz="1700" dirty="0" err="1">
                <a:latin typeface="Calibri"/>
                <a:ea typeface="Calibri"/>
                <a:cs typeface="Calibri"/>
                <a:sym typeface="Calibri"/>
              </a:rPr>
              <a:t>practici</a:t>
            </a:r>
            <a:r>
              <a:rPr lang="en-GB" sz="1700" dirty="0">
                <a:latin typeface="Calibri"/>
                <a:ea typeface="Calibri"/>
                <a:cs typeface="Calibri"/>
                <a:sym typeface="Calibri"/>
              </a:rPr>
              <a:t> sunt </a:t>
            </a:r>
            <a:r>
              <a:rPr lang="en-GB" sz="1700" dirty="0" err="1">
                <a:latin typeface="Calibri"/>
                <a:ea typeface="Calibri"/>
                <a:cs typeface="Calibri"/>
                <a:sym typeface="Calibri"/>
              </a:rPr>
              <a:t>aplicate</a:t>
            </a:r>
            <a:r>
              <a:rPr lang="en-GB" sz="1700" dirty="0">
                <a:latin typeface="Calibri"/>
                <a:ea typeface="Calibri"/>
                <a:cs typeface="Calibri"/>
                <a:sym typeface="Calibri"/>
              </a:rPr>
              <a:t> la </a:t>
            </a:r>
            <a:r>
              <a:rPr lang="en-GB" sz="1700" dirty="0" err="1">
                <a:latin typeface="Calibri"/>
                <a:ea typeface="Calibri"/>
                <a:cs typeface="Calibri"/>
                <a:sym typeface="Calibri"/>
              </a:rPr>
              <a:t>Feltai</a:t>
            </a:r>
            <a:r>
              <a:rPr lang="en-GB" sz="1700" dirty="0">
                <a:latin typeface="Calibri"/>
                <a:ea typeface="Calibri"/>
                <a:cs typeface="Calibri"/>
                <a:sym typeface="Calibri"/>
              </a:rPr>
              <a:t> care sunt </a:t>
            </a:r>
            <a:r>
              <a:rPr lang="en-GB" sz="1700" dirty="0" err="1">
                <a:latin typeface="Calibri"/>
                <a:ea typeface="Calibri"/>
                <a:cs typeface="Calibri"/>
                <a:sym typeface="Calibri"/>
              </a:rPr>
              <a:t>în</a:t>
            </a:r>
            <a:r>
              <a:rPr lang="en-GB" sz="1700" dirty="0">
                <a:latin typeface="Calibri"/>
                <a:ea typeface="Calibri"/>
                <a:cs typeface="Calibri"/>
                <a:sym typeface="Calibri"/>
              </a:rPr>
              <a:t> </a:t>
            </a:r>
            <a:r>
              <a:rPr lang="en-GB" sz="1700" dirty="0" err="1">
                <a:latin typeface="Calibri"/>
                <a:ea typeface="Calibri"/>
                <a:cs typeface="Calibri"/>
                <a:sym typeface="Calibri"/>
              </a:rPr>
              <a:t>concordanță</a:t>
            </a:r>
            <a:r>
              <a:rPr lang="en-GB" sz="1700" dirty="0">
                <a:latin typeface="Calibri"/>
                <a:ea typeface="Calibri"/>
                <a:cs typeface="Calibri"/>
                <a:sym typeface="Calibri"/>
              </a:rPr>
              <a:t> cu </a:t>
            </a:r>
            <a:r>
              <a:rPr lang="en-GB" sz="1700" dirty="0" err="1">
                <a:latin typeface="Calibri"/>
                <a:ea typeface="Calibri"/>
                <a:cs typeface="Calibri"/>
                <a:sym typeface="Calibri"/>
              </a:rPr>
              <a:t>principiile</a:t>
            </a:r>
            <a:r>
              <a:rPr lang="en-GB" sz="1700" dirty="0">
                <a:latin typeface="Calibri"/>
                <a:ea typeface="Calibri"/>
                <a:cs typeface="Calibri"/>
                <a:sym typeface="Calibri"/>
              </a:rPr>
              <a:t> </a:t>
            </a:r>
            <a:r>
              <a:rPr lang="en-GB" sz="1700" dirty="0" err="1">
                <a:latin typeface="Calibri"/>
                <a:ea typeface="Calibri"/>
                <a:cs typeface="Calibri"/>
                <a:sym typeface="Calibri"/>
              </a:rPr>
              <a:t>economiei</a:t>
            </a:r>
            <a:r>
              <a:rPr lang="en-GB" sz="1700" dirty="0">
                <a:latin typeface="Calibri"/>
                <a:ea typeface="Calibri"/>
                <a:cs typeface="Calibri"/>
                <a:sym typeface="Calibri"/>
              </a:rPr>
              <a:t> </a:t>
            </a:r>
            <a:r>
              <a:rPr lang="en-GB" sz="1700" dirty="0" err="1">
                <a:latin typeface="Calibri"/>
                <a:ea typeface="Calibri"/>
                <a:cs typeface="Calibri"/>
                <a:sym typeface="Calibri"/>
              </a:rPr>
              <a:t>verzi</a:t>
            </a: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0" algn="just" rtl="0">
              <a:lnSpc>
                <a:spcPct val="100000"/>
              </a:lnSpc>
              <a:spcBef>
                <a:spcPts val="0"/>
              </a:spcBef>
              <a:spcAft>
                <a:spcPts val="0"/>
              </a:spcAft>
              <a:buNone/>
            </a:pPr>
            <a:endParaRPr sz="1700" dirty="0">
              <a:latin typeface="Calibri"/>
              <a:ea typeface="Calibri"/>
              <a:cs typeface="Calibri"/>
              <a:sym typeface="Calibri"/>
            </a:endParaRPr>
          </a:p>
          <a:p>
            <a:pPr marL="120650" marR="0" lvl="0" algn="just" rtl="0">
              <a:lnSpc>
                <a:spcPct val="100000"/>
              </a:lnSpc>
              <a:spcBef>
                <a:spcPts val="0"/>
              </a:spcBef>
              <a:spcAft>
                <a:spcPts val="0"/>
              </a:spcAft>
              <a:buSzPts val="1700"/>
            </a:pPr>
            <a:r>
              <a:rPr lang="ro-RO" sz="1700" dirty="0">
                <a:latin typeface="Calibri"/>
                <a:ea typeface="Calibri"/>
                <a:cs typeface="Calibri"/>
                <a:sym typeface="Calibri"/>
              </a:rPr>
              <a:t>3. </a:t>
            </a:r>
            <a:r>
              <a:rPr lang="en-GB" sz="1700" dirty="0">
                <a:latin typeface="Calibri"/>
                <a:ea typeface="Calibri"/>
                <a:cs typeface="Calibri"/>
                <a:sym typeface="Calibri"/>
              </a:rPr>
              <a:t>Ce </a:t>
            </a:r>
            <a:r>
              <a:rPr lang="en-GB" sz="1700" dirty="0" err="1">
                <a:latin typeface="Calibri"/>
                <a:ea typeface="Calibri"/>
                <a:cs typeface="Calibri"/>
                <a:sym typeface="Calibri"/>
              </a:rPr>
              <a:t>strategii</a:t>
            </a:r>
            <a:r>
              <a:rPr lang="en-GB" sz="1700" dirty="0">
                <a:latin typeface="Calibri"/>
                <a:ea typeface="Calibri"/>
                <a:cs typeface="Calibri"/>
                <a:sym typeface="Calibri"/>
              </a:rPr>
              <a:t> </a:t>
            </a:r>
            <a:r>
              <a:rPr lang="en-GB" sz="1700" dirty="0" err="1">
                <a:latin typeface="Calibri"/>
                <a:ea typeface="Calibri"/>
                <a:cs typeface="Calibri"/>
                <a:sym typeface="Calibri"/>
              </a:rPr>
              <a:t>ar</a:t>
            </a:r>
            <a:r>
              <a:rPr lang="en-GB" sz="1700" dirty="0">
                <a:latin typeface="Calibri"/>
                <a:ea typeface="Calibri"/>
                <a:cs typeface="Calibri"/>
                <a:sym typeface="Calibri"/>
              </a:rPr>
              <a:t> </a:t>
            </a:r>
            <a:r>
              <a:rPr lang="en-GB" sz="1700" dirty="0" err="1">
                <a:latin typeface="Calibri"/>
                <a:ea typeface="Calibri"/>
                <a:cs typeface="Calibri"/>
                <a:sym typeface="Calibri"/>
              </a:rPr>
              <a:t>putea</a:t>
            </a:r>
            <a:r>
              <a:rPr lang="en-GB" sz="1700" dirty="0">
                <a:latin typeface="Calibri"/>
                <a:ea typeface="Calibri"/>
                <a:cs typeface="Calibri"/>
                <a:sym typeface="Calibri"/>
              </a:rPr>
              <a:t> fi </a:t>
            </a:r>
            <a:r>
              <a:rPr lang="en-GB" sz="1700" dirty="0" err="1">
                <a:latin typeface="Calibri"/>
                <a:ea typeface="Calibri"/>
                <a:cs typeface="Calibri"/>
                <a:sym typeface="Calibri"/>
              </a:rPr>
              <a:t>implementate</a:t>
            </a:r>
            <a:r>
              <a:rPr lang="en-GB" sz="1700" dirty="0">
                <a:latin typeface="Calibri"/>
                <a:ea typeface="Calibri"/>
                <a:cs typeface="Calibri"/>
                <a:sym typeface="Calibri"/>
              </a:rPr>
              <a:t> </a:t>
            </a:r>
            <a:r>
              <a:rPr lang="en-GB" sz="1700" dirty="0" err="1">
                <a:latin typeface="Calibri"/>
                <a:ea typeface="Calibri"/>
                <a:cs typeface="Calibri"/>
                <a:sym typeface="Calibri"/>
              </a:rPr>
              <a:t>pentru</a:t>
            </a:r>
            <a:r>
              <a:rPr lang="en-GB" sz="1700" dirty="0">
                <a:latin typeface="Calibri"/>
                <a:ea typeface="Calibri"/>
                <a:cs typeface="Calibri"/>
                <a:sym typeface="Calibri"/>
              </a:rPr>
              <a:t> ca </a:t>
            </a:r>
            <a:r>
              <a:rPr lang="en-GB" sz="1700" dirty="0" err="1">
                <a:latin typeface="Calibri"/>
                <a:ea typeface="Calibri"/>
                <a:cs typeface="Calibri"/>
                <a:sym typeface="Calibri"/>
              </a:rPr>
              <a:t>Feltai</a:t>
            </a:r>
            <a:r>
              <a:rPr lang="en-GB" sz="1700" dirty="0">
                <a:latin typeface="Calibri"/>
                <a:ea typeface="Calibri"/>
                <a:cs typeface="Calibri"/>
                <a:sym typeface="Calibri"/>
              </a:rPr>
              <a:t> </a:t>
            </a:r>
            <a:r>
              <a:rPr lang="en-GB" sz="1700" dirty="0" err="1">
                <a:latin typeface="Calibri"/>
                <a:ea typeface="Calibri"/>
                <a:cs typeface="Calibri"/>
                <a:sym typeface="Calibri"/>
              </a:rPr>
              <a:t>să</a:t>
            </a:r>
            <a:r>
              <a:rPr lang="en-GB" sz="1700" dirty="0">
                <a:latin typeface="Calibri"/>
                <a:ea typeface="Calibri"/>
                <a:cs typeface="Calibri"/>
                <a:sym typeface="Calibri"/>
              </a:rPr>
              <a:t> </a:t>
            </a:r>
            <a:r>
              <a:rPr lang="en-GB" sz="1700" dirty="0" err="1">
                <a:latin typeface="Calibri"/>
                <a:ea typeface="Calibri"/>
                <a:cs typeface="Calibri"/>
                <a:sym typeface="Calibri"/>
              </a:rPr>
              <a:t>aibă</a:t>
            </a:r>
            <a:r>
              <a:rPr lang="en-GB" sz="1700" dirty="0">
                <a:latin typeface="Calibri"/>
                <a:ea typeface="Calibri"/>
                <a:cs typeface="Calibri"/>
                <a:sym typeface="Calibri"/>
              </a:rPr>
              <a:t> un impact </a:t>
            </a:r>
            <a:r>
              <a:rPr lang="en-GB" sz="1700" dirty="0" err="1">
                <a:latin typeface="Calibri"/>
                <a:ea typeface="Calibri"/>
                <a:cs typeface="Calibri"/>
                <a:sym typeface="Calibri"/>
              </a:rPr>
              <a:t>mai</a:t>
            </a:r>
            <a:r>
              <a:rPr lang="en-GB" sz="1700" dirty="0">
                <a:latin typeface="Calibri"/>
                <a:ea typeface="Calibri"/>
                <a:cs typeface="Calibri"/>
                <a:sym typeface="Calibri"/>
              </a:rPr>
              <a:t> mic </a:t>
            </a:r>
            <a:r>
              <a:rPr lang="en-GB" sz="1700" dirty="0" err="1">
                <a:latin typeface="Calibri"/>
                <a:ea typeface="Calibri"/>
                <a:cs typeface="Calibri"/>
                <a:sym typeface="Calibri"/>
              </a:rPr>
              <a:t>asupra</a:t>
            </a:r>
            <a:r>
              <a:rPr lang="en-GB" sz="1700" dirty="0">
                <a:latin typeface="Calibri"/>
                <a:ea typeface="Calibri"/>
                <a:cs typeface="Calibri"/>
                <a:sym typeface="Calibri"/>
              </a:rPr>
              <a:t> </a:t>
            </a:r>
            <a:r>
              <a:rPr lang="en-GB" sz="1700" dirty="0" err="1">
                <a:latin typeface="Calibri"/>
                <a:ea typeface="Calibri"/>
                <a:cs typeface="Calibri"/>
                <a:sym typeface="Calibri"/>
              </a:rPr>
              <a:t>mediului</a:t>
            </a:r>
            <a:r>
              <a:rPr lang="en-GB" sz="1700" dirty="0">
                <a:latin typeface="Calibri"/>
                <a:ea typeface="Calibri"/>
                <a:cs typeface="Calibri"/>
                <a:sym typeface="Calibri"/>
              </a:rPr>
              <a:t>?</a:t>
            </a:r>
            <a:endParaRPr sz="1700" dirty="0">
              <a:latin typeface="Calibri"/>
              <a:ea typeface="Calibri"/>
              <a:cs typeface="Calibri"/>
              <a:sym typeface="Calibri"/>
            </a:endParaRPr>
          </a:p>
          <a:p>
            <a:pPr marL="0" lvl="0" indent="0" algn="just" rtl="0">
              <a:spcBef>
                <a:spcPts val="0"/>
              </a:spcBef>
              <a:spcAft>
                <a:spcPts val="0"/>
              </a:spcAft>
              <a:buClr>
                <a:srgbClr val="000000"/>
              </a:buClr>
              <a:buSzPts val="1800"/>
              <a:buFont typeface="Arial"/>
              <a:buNone/>
            </a:pPr>
            <a:endParaRPr sz="1700" dirty="0">
              <a:solidFill>
                <a:srgbClr val="000000"/>
              </a:solidFill>
              <a:latin typeface="Calibri"/>
              <a:ea typeface="Calibri"/>
              <a:cs typeface="Calibri"/>
              <a:sym typeface="Calibri"/>
            </a:endParaRPr>
          </a:p>
          <a:p>
            <a:pPr marL="0" lvl="0" indent="0" algn="just" rtl="0">
              <a:spcBef>
                <a:spcPts val="0"/>
              </a:spcBef>
              <a:spcAft>
                <a:spcPts val="0"/>
              </a:spcAft>
              <a:buClr>
                <a:srgbClr val="000000"/>
              </a:buClr>
              <a:buSzPts val="1800"/>
              <a:buFont typeface="Arial"/>
              <a:buNone/>
            </a:pPr>
            <a:endParaRPr sz="1700" dirty="0">
              <a:solidFill>
                <a:srgbClr val="000000"/>
              </a:solidFill>
              <a:latin typeface="Calibri"/>
              <a:ea typeface="Calibri"/>
              <a:cs typeface="Calibri"/>
              <a:sym typeface="Calibri"/>
            </a:endParaRPr>
          </a:p>
          <a:p>
            <a:pPr marL="0" lvl="0" indent="0" algn="just" rtl="0">
              <a:spcBef>
                <a:spcPts val="0"/>
              </a:spcBef>
              <a:spcAft>
                <a:spcPts val="0"/>
              </a:spcAft>
              <a:buClr>
                <a:srgbClr val="000000"/>
              </a:buClr>
              <a:buSzPts val="1800"/>
              <a:buFont typeface="Arial"/>
              <a:buNone/>
            </a:pPr>
            <a:endParaRPr sz="1700" dirty="0">
              <a:solidFill>
                <a:srgbClr val="000000"/>
              </a:solidFill>
              <a:latin typeface="Calibri"/>
              <a:ea typeface="Calibri"/>
              <a:cs typeface="Calibri"/>
              <a:sym typeface="Calibri"/>
            </a:endParaRPr>
          </a:p>
        </p:txBody>
      </p:sp>
      <p:pic>
        <p:nvPicPr>
          <p:cNvPr id="447" name="Google Shape;447;g1bebd2e5064_0_45"/>
          <p:cNvPicPr preferRelativeResize="0"/>
          <p:nvPr/>
        </p:nvPicPr>
        <p:blipFill>
          <a:blip r:embed="rId4">
            <a:alphaModFix/>
          </a:blip>
          <a:stretch>
            <a:fillRect/>
          </a:stretch>
        </p:blipFill>
        <p:spPr>
          <a:xfrm>
            <a:off x="7644525" y="3453838"/>
            <a:ext cx="2424850" cy="2112100"/>
          </a:xfrm>
          <a:prstGeom prst="rect">
            <a:avLst/>
          </a:prstGeom>
          <a:noFill/>
          <a:ln>
            <a:noFill/>
          </a:ln>
        </p:spPr>
      </p:pic>
      <p:sp>
        <p:nvSpPr>
          <p:cNvPr id="2" name="Google Shape;90;p1">
            <a:extLst>
              <a:ext uri="{FF2B5EF4-FFF2-40B4-BE49-F238E27FC236}">
                <a16:creationId xmlns:a16="http://schemas.microsoft.com/office/drawing/2014/main" id="{F4395FD8-A115-00A0-5D41-D15E31617319}"/>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1"/>
        <p:cNvGrpSpPr/>
        <p:nvPr/>
      </p:nvGrpSpPr>
      <p:grpSpPr>
        <a:xfrm>
          <a:off x="0" y="0"/>
          <a:ext cx="0" cy="0"/>
          <a:chOff x="0" y="0"/>
          <a:chExt cx="0" cy="0"/>
        </a:xfrm>
      </p:grpSpPr>
      <p:sp>
        <p:nvSpPr>
          <p:cNvPr id="452" name="Google Shape;452;g19d164b436d_0_80"/>
          <p:cNvSpPr/>
          <p:nvPr/>
        </p:nvSpPr>
        <p:spPr>
          <a:xfrm>
            <a:off x="905755" y="293030"/>
            <a:ext cx="8208600" cy="639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3: Antreprenoriat </a:t>
            </a:r>
            <a:r>
              <a:rPr lang="ro-RO" sz="3600" b="1" dirty="0">
                <a:solidFill>
                  <a:srgbClr val="FAB632"/>
                </a:solidFill>
                <a:latin typeface="Calibri"/>
                <a:ea typeface="Calibri"/>
                <a:cs typeface="Calibri"/>
                <a:sym typeface="Calibri"/>
              </a:rPr>
              <a:t>ecologic</a:t>
            </a:r>
            <a:endParaRPr sz="3600" b="0" i="0" u="none" strike="noStrike" cap="none" dirty="0">
              <a:solidFill>
                <a:srgbClr val="000000"/>
              </a:solidFill>
              <a:latin typeface="Arial"/>
              <a:ea typeface="Arial"/>
              <a:cs typeface="Arial"/>
              <a:sym typeface="Arial"/>
            </a:endParaRPr>
          </a:p>
        </p:txBody>
      </p:sp>
      <p:sp>
        <p:nvSpPr>
          <p:cNvPr id="453" name="Google Shape;453;g19d164b436d_0_80"/>
          <p:cNvSpPr/>
          <p:nvPr/>
        </p:nvSpPr>
        <p:spPr>
          <a:xfrm>
            <a:off x="905750" y="1014100"/>
            <a:ext cx="10014300" cy="460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GB" sz="2400" dirty="0" err="1">
                <a:solidFill>
                  <a:srgbClr val="21B4A9"/>
                </a:solidFill>
                <a:latin typeface="Calibri"/>
                <a:ea typeface="Calibri"/>
                <a:cs typeface="Calibri"/>
                <a:sym typeface="Calibri"/>
              </a:rPr>
              <a:t>Secțiunea</a:t>
            </a:r>
            <a:r>
              <a:rPr lang="en-GB" sz="2400" dirty="0">
                <a:solidFill>
                  <a:srgbClr val="21B4A9"/>
                </a:solidFill>
                <a:latin typeface="Calibri"/>
                <a:ea typeface="Calibri"/>
                <a:cs typeface="Calibri"/>
                <a:sym typeface="Calibri"/>
              </a:rPr>
              <a:t> </a:t>
            </a:r>
            <a:r>
              <a:rPr lang="en-GB" sz="2400" b="0" i="0" u="none" strike="noStrike" cap="none" dirty="0">
                <a:solidFill>
                  <a:srgbClr val="21B4A9"/>
                </a:solidFill>
                <a:latin typeface="Calibri"/>
                <a:ea typeface="Calibri"/>
                <a:cs typeface="Calibri"/>
                <a:sym typeface="Calibri"/>
              </a:rPr>
              <a:t>1: </a:t>
            </a:r>
            <a:r>
              <a:rPr lang="en-GB" sz="2400" dirty="0">
                <a:solidFill>
                  <a:srgbClr val="21B4A9"/>
                </a:solidFill>
                <a:latin typeface="Calibri"/>
                <a:ea typeface="Calibri"/>
                <a:cs typeface="Calibri"/>
                <a:sym typeface="Calibri"/>
              </a:rPr>
              <a:t>Ce </a:t>
            </a:r>
            <a:r>
              <a:rPr lang="en-GB" sz="2400" dirty="0" err="1">
                <a:solidFill>
                  <a:srgbClr val="21B4A9"/>
                </a:solidFill>
                <a:latin typeface="Calibri"/>
                <a:ea typeface="Calibri"/>
                <a:cs typeface="Calibri"/>
                <a:sym typeface="Calibri"/>
              </a:rPr>
              <a:t>este</a:t>
            </a:r>
            <a:r>
              <a:rPr lang="en-GB" sz="2400" dirty="0">
                <a:solidFill>
                  <a:srgbClr val="21B4A9"/>
                </a:solidFill>
                <a:latin typeface="Calibri"/>
                <a:ea typeface="Calibri"/>
                <a:cs typeface="Calibri"/>
                <a:sym typeface="Calibri"/>
              </a:rPr>
              <a:t> antreprenoriatul </a:t>
            </a:r>
            <a:r>
              <a:rPr lang="ro-RO" sz="2400" dirty="0">
                <a:solidFill>
                  <a:srgbClr val="21B4A9"/>
                </a:solidFill>
                <a:latin typeface="Calibri"/>
                <a:ea typeface="Calibri"/>
                <a:cs typeface="Calibri"/>
                <a:sym typeface="Calibri"/>
              </a:rPr>
              <a:t>ecologic</a:t>
            </a:r>
            <a:r>
              <a:rPr lang="en-GB" sz="2400" dirty="0">
                <a:solidFill>
                  <a:srgbClr val="21B4A9"/>
                </a:solidFill>
                <a:latin typeface="Calibri"/>
                <a:ea typeface="Calibri"/>
                <a:cs typeface="Calibri"/>
                <a:sym typeface="Calibri"/>
              </a:rPr>
              <a:t>?</a:t>
            </a:r>
            <a:endParaRPr sz="2400" b="0" i="0" u="none" strike="noStrike" cap="none" dirty="0">
              <a:solidFill>
                <a:srgbClr val="000000"/>
              </a:solidFill>
              <a:latin typeface="Arial"/>
              <a:ea typeface="Arial"/>
              <a:cs typeface="Arial"/>
              <a:sym typeface="Arial"/>
            </a:endParaRPr>
          </a:p>
        </p:txBody>
      </p:sp>
      <p:sp>
        <p:nvSpPr>
          <p:cNvPr id="455" name="Google Shape;455;g19d164b436d_0_80"/>
          <p:cNvSpPr txBox="1"/>
          <p:nvPr/>
        </p:nvSpPr>
        <p:spPr>
          <a:xfrm>
            <a:off x="8554700" y="2310020"/>
            <a:ext cx="3352800" cy="4905918"/>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chemeClr val="dk1"/>
              </a:buClr>
              <a:buSzPts val="1100"/>
              <a:buFont typeface="Arial"/>
              <a:buNone/>
            </a:pPr>
            <a:r>
              <a:rPr lang="en-GB" sz="1700" b="1" dirty="0" err="1">
                <a:solidFill>
                  <a:schemeClr val="dk1"/>
                </a:solidFill>
                <a:latin typeface="Calibri"/>
                <a:ea typeface="Calibri"/>
                <a:cs typeface="Calibri"/>
                <a:sym typeface="Calibri"/>
              </a:rPr>
              <a:t>Domenii</a:t>
            </a:r>
            <a:r>
              <a:rPr lang="en-GB" sz="1700" b="1" dirty="0">
                <a:solidFill>
                  <a:schemeClr val="dk1"/>
                </a:solidFill>
                <a:latin typeface="Calibri"/>
                <a:ea typeface="Calibri"/>
                <a:cs typeface="Calibri"/>
                <a:sym typeface="Calibri"/>
              </a:rPr>
              <a:t> de antreprenoriat </a:t>
            </a:r>
            <a:r>
              <a:rPr lang="ro-RO" sz="1700" b="1" dirty="0">
                <a:solidFill>
                  <a:schemeClr val="dk1"/>
                </a:solidFill>
                <a:latin typeface="Calibri"/>
                <a:ea typeface="Calibri"/>
                <a:cs typeface="Calibri"/>
                <a:sym typeface="Calibri"/>
              </a:rPr>
              <a:t>ecologic</a:t>
            </a:r>
            <a:r>
              <a:rPr lang="en-GB" sz="1700" b="1" dirty="0">
                <a:solidFill>
                  <a:schemeClr val="dk1"/>
                </a:solidFill>
                <a:latin typeface="Calibri"/>
                <a:ea typeface="Calibri"/>
                <a:cs typeface="Calibri"/>
                <a:sym typeface="Calibri"/>
              </a:rPr>
              <a:t>:</a:t>
            </a:r>
            <a:endParaRPr sz="1700" b="1" dirty="0">
              <a:solidFill>
                <a:schemeClr val="dk1"/>
              </a:solidFill>
              <a:latin typeface="Calibri"/>
              <a:ea typeface="Calibri"/>
              <a:cs typeface="Calibri"/>
              <a:sym typeface="Calibri"/>
            </a:endParaRPr>
          </a:p>
          <a:p>
            <a:pPr marL="457200" marR="0" lvl="0" indent="-336550" algn="just" rtl="0">
              <a:lnSpc>
                <a:spcPct val="115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Surse</a:t>
            </a:r>
            <a:r>
              <a:rPr lang="en-GB" sz="1700" dirty="0">
                <a:solidFill>
                  <a:schemeClr val="dk1"/>
                </a:solidFill>
                <a:latin typeface="Calibri"/>
                <a:ea typeface="Calibri"/>
                <a:cs typeface="Calibri"/>
                <a:sym typeface="Calibri"/>
              </a:rPr>
              <a:t> alternative de </a:t>
            </a:r>
            <a:r>
              <a:rPr lang="en-GB" sz="1700" dirty="0" err="1">
                <a:solidFill>
                  <a:schemeClr val="dk1"/>
                </a:solidFill>
                <a:latin typeface="Calibri"/>
                <a:ea typeface="Calibri"/>
                <a:cs typeface="Calibri"/>
                <a:sym typeface="Calibri"/>
              </a:rPr>
              <a:t>energie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regenerabilă</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15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Transportul</a:t>
            </a:r>
            <a:r>
              <a:rPr lang="en-GB" sz="1700" dirty="0">
                <a:solidFill>
                  <a:schemeClr val="dk1"/>
                </a:solidFill>
                <a:latin typeface="Calibri"/>
                <a:ea typeface="Calibri"/>
                <a:cs typeface="Calibri"/>
                <a:sym typeface="Calibri"/>
              </a:rPr>
              <a:t> ecologic.</a:t>
            </a:r>
            <a:endParaRPr sz="1700" dirty="0">
              <a:solidFill>
                <a:schemeClr val="dk1"/>
              </a:solidFill>
              <a:latin typeface="Calibri"/>
              <a:ea typeface="Calibri"/>
              <a:cs typeface="Calibri"/>
              <a:sym typeface="Calibri"/>
            </a:endParaRPr>
          </a:p>
          <a:p>
            <a:pPr marL="457200" marR="0" lvl="0" indent="-336550" algn="just" rtl="0">
              <a:lnSpc>
                <a:spcPct val="115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Servicii</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consultanță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ecologică</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15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Îmbrăcăminte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organică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sau</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reciclată</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15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Ambalaje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biodegradabile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15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Supermarketuri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ecologice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15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Produse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cosmetice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ecologice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1100"/>
              <a:buFont typeface="Arial"/>
              <a:buNone/>
            </a:pPr>
            <a:endParaRPr sz="1700"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1100"/>
              <a:buFont typeface="Arial"/>
              <a:buNone/>
            </a:pPr>
            <a:r>
              <a:rPr lang="en-GB" sz="1700" dirty="0" err="1">
                <a:solidFill>
                  <a:schemeClr val="dk1"/>
                </a:solidFill>
                <a:latin typeface="Calibri"/>
                <a:ea typeface="Calibri"/>
                <a:cs typeface="Calibri"/>
                <a:sym typeface="Calibri"/>
              </a:rPr>
              <a:t>Acestea</a:t>
            </a:r>
            <a:r>
              <a:rPr lang="en-GB" sz="1700" dirty="0">
                <a:solidFill>
                  <a:schemeClr val="dk1"/>
                </a:solidFill>
                <a:latin typeface="Calibri"/>
                <a:ea typeface="Calibri"/>
                <a:cs typeface="Calibri"/>
                <a:sym typeface="Calibri"/>
              </a:rPr>
              <a:t> sunt </a:t>
            </a:r>
            <a:r>
              <a:rPr lang="en-GB" sz="1700" dirty="0" err="1">
                <a:solidFill>
                  <a:schemeClr val="dk1"/>
                </a:solidFill>
                <a:latin typeface="Calibri"/>
                <a:ea typeface="Calibri"/>
                <a:cs typeface="Calibri"/>
                <a:sym typeface="Calibri"/>
              </a:rPr>
              <a:t>doar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câteva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exemple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1100"/>
              <a:buFont typeface="Arial"/>
              <a:buNone/>
            </a:pPr>
            <a:endParaRPr sz="1700" b="1"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700"/>
              <a:buFont typeface="Arial"/>
              <a:buNone/>
            </a:pPr>
            <a:endParaRPr sz="1700" b="1" dirty="0">
              <a:solidFill>
                <a:schemeClr val="dk1"/>
              </a:solidFill>
              <a:latin typeface="Calibri"/>
              <a:ea typeface="Calibri"/>
              <a:cs typeface="Calibri"/>
              <a:sym typeface="Calibri"/>
            </a:endParaRPr>
          </a:p>
        </p:txBody>
      </p:sp>
      <p:sp>
        <p:nvSpPr>
          <p:cNvPr id="456" name="Google Shape;456;g19d164b436d_0_80"/>
          <p:cNvSpPr txBox="1"/>
          <p:nvPr/>
        </p:nvSpPr>
        <p:spPr>
          <a:xfrm>
            <a:off x="905750" y="1556375"/>
            <a:ext cx="109821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a:solidFill>
                  <a:schemeClr val="dk1"/>
                </a:solidFill>
                <a:latin typeface="Calibri"/>
                <a:ea typeface="Calibri"/>
                <a:cs typeface="Calibri"/>
                <a:sym typeface="Calibri"/>
              </a:rPr>
              <a:t>Prin antreprenoriat ecologic se înțeleg acele întreprinderi al căror obiectiv este de a obține creștere economică, ținând cont în același timp de utilizarea optimă și respectuoasă a resurselor naturale și de evitarea poluării.</a:t>
            </a:r>
            <a:endParaRPr sz="1500" b="1" i="0" u="none" strike="noStrike" cap="none">
              <a:solidFill>
                <a:schemeClr val="dk1"/>
              </a:solidFill>
              <a:latin typeface="Arial"/>
              <a:ea typeface="Arial"/>
              <a:cs typeface="Arial"/>
              <a:sym typeface="Arial"/>
            </a:endParaRPr>
          </a:p>
        </p:txBody>
      </p:sp>
      <p:sp>
        <p:nvSpPr>
          <p:cNvPr id="457" name="Google Shape;457;g19d164b436d_0_80"/>
          <p:cNvSpPr/>
          <p:nvPr/>
        </p:nvSpPr>
        <p:spPr>
          <a:xfrm>
            <a:off x="3603625" y="4083230"/>
            <a:ext cx="2183100" cy="2069100"/>
          </a:xfrm>
          <a:prstGeom prst="ellipse">
            <a:avLst/>
          </a:prstGeom>
          <a:solidFill>
            <a:srgbClr val="F4CCCC"/>
          </a:solid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g19d164b436d_0_80"/>
          <p:cNvSpPr/>
          <p:nvPr/>
        </p:nvSpPr>
        <p:spPr>
          <a:xfrm>
            <a:off x="5363205" y="4083230"/>
            <a:ext cx="2183100" cy="2069100"/>
          </a:xfrm>
          <a:prstGeom prst="ellipse">
            <a:avLst/>
          </a:prstGeom>
          <a:solidFill>
            <a:srgbClr val="FFF2CC"/>
          </a:solidFill>
          <a:ln w="38100"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19d164b436d_0_80"/>
          <p:cNvSpPr/>
          <p:nvPr/>
        </p:nvSpPr>
        <p:spPr>
          <a:xfrm>
            <a:off x="4413422" y="2654250"/>
            <a:ext cx="2183100" cy="2069100"/>
          </a:xfrm>
          <a:prstGeom prst="ellipse">
            <a:avLst/>
          </a:prstGeom>
          <a:solidFill>
            <a:srgbClr val="A2C4C9"/>
          </a:solidFill>
          <a:ln w="38100"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0" name="Google Shape;460;g19d164b436d_0_80"/>
          <p:cNvGrpSpPr/>
          <p:nvPr/>
        </p:nvGrpSpPr>
        <p:grpSpPr>
          <a:xfrm>
            <a:off x="3678488" y="3112999"/>
            <a:ext cx="3825840" cy="3039495"/>
            <a:chOff x="5043102" y="2070737"/>
            <a:chExt cx="4313235" cy="3542122"/>
          </a:xfrm>
        </p:grpSpPr>
        <p:sp>
          <p:nvSpPr>
            <p:cNvPr id="461" name="Google Shape;461;g19d164b436d_0_80"/>
            <p:cNvSpPr/>
            <p:nvPr/>
          </p:nvSpPr>
          <p:spPr>
            <a:xfrm>
              <a:off x="5947922" y="2070737"/>
              <a:ext cx="2308500" cy="1025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en-GB" sz="1700" b="1">
                  <a:solidFill>
                    <a:schemeClr val="dk1"/>
                  </a:solidFill>
                  <a:latin typeface="Calibri"/>
                  <a:ea typeface="Calibri"/>
                  <a:cs typeface="Calibri"/>
                  <a:sym typeface="Calibri"/>
                </a:rPr>
                <a:t>Axa de mediu</a:t>
              </a:r>
              <a:endParaRPr sz="17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sz="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r>
                <a:rPr lang="en-GB" sz="1300">
                  <a:solidFill>
                    <a:schemeClr val="dk1"/>
                  </a:solidFill>
                  <a:latin typeface="Calibri"/>
                  <a:ea typeface="Calibri"/>
                  <a:cs typeface="Calibri"/>
                  <a:sym typeface="Calibri"/>
                </a:rPr>
                <a:t>Acesta se concentrează pe autenticitate, conservare și prezervarea resurselor.</a:t>
              </a:r>
              <a:endParaRPr sz="1300" b="0" i="0" u="none" strike="noStrike" cap="none">
                <a:solidFill>
                  <a:schemeClr val="dk1"/>
                </a:solidFill>
                <a:latin typeface="Calibri"/>
                <a:ea typeface="Calibri"/>
                <a:cs typeface="Calibri"/>
                <a:sym typeface="Calibri"/>
              </a:endParaRPr>
            </a:p>
          </p:txBody>
        </p:sp>
        <p:sp>
          <p:nvSpPr>
            <p:cNvPr id="462" name="Google Shape;462;g19d164b436d_0_80"/>
            <p:cNvSpPr/>
            <p:nvPr/>
          </p:nvSpPr>
          <p:spPr>
            <a:xfrm>
              <a:off x="7047837" y="3716000"/>
              <a:ext cx="2308500" cy="166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en-GB" sz="1700" b="1" dirty="0" err="1">
                  <a:solidFill>
                    <a:schemeClr val="dk1"/>
                  </a:solidFill>
                  <a:latin typeface="Calibri"/>
                  <a:ea typeface="Calibri"/>
                  <a:cs typeface="Calibri"/>
                  <a:sym typeface="Calibri"/>
                </a:rPr>
                <a:t>Axa</a:t>
              </a:r>
              <a:r>
                <a:rPr lang="en-GB" sz="1700" b="1" dirty="0">
                  <a:solidFill>
                    <a:schemeClr val="dk1"/>
                  </a:solidFill>
                  <a:latin typeface="Calibri"/>
                  <a:ea typeface="Calibri"/>
                  <a:cs typeface="Calibri"/>
                  <a:sym typeface="Calibri"/>
                </a:rPr>
                <a:t> </a:t>
              </a:r>
              <a:r>
                <a:rPr lang="en-GB" sz="1700" b="1" dirty="0" err="1">
                  <a:solidFill>
                    <a:schemeClr val="dk1"/>
                  </a:solidFill>
                  <a:latin typeface="Calibri"/>
                  <a:ea typeface="Calibri"/>
                  <a:cs typeface="Calibri"/>
                  <a:sym typeface="Calibri"/>
                </a:rPr>
                <a:t>socială</a:t>
              </a:r>
              <a:endParaRPr sz="17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sz="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r>
                <a:rPr lang="en-GB" sz="1300" dirty="0" err="1">
                  <a:solidFill>
                    <a:schemeClr val="dk1"/>
                  </a:solidFill>
                  <a:latin typeface="Calibri"/>
                  <a:ea typeface="Calibri"/>
                  <a:cs typeface="Calibri"/>
                  <a:sym typeface="Calibri"/>
                </a:rPr>
                <a:t>Acesta</a:t>
              </a:r>
              <a:r>
                <a:rPr lang="en-GB" sz="1300" dirty="0">
                  <a:solidFill>
                    <a:schemeClr val="dk1"/>
                  </a:solidFill>
                  <a:latin typeface="Calibri"/>
                  <a:ea typeface="Calibri"/>
                  <a:cs typeface="Calibri"/>
                  <a:sym typeface="Calibri"/>
                </a:rPr>
                <a:t> se </a:t>
              </a:r>
              <a:r>
                <a:rPr lang="en-GB" sz="1300" dirty="0" err="1">
                  <a:solidFill>
                    <a:schemeClr val="dk1"/>
                  </a:solidFill>
                  <a:latin typeface="Calibri"/>
                  <a:ea typeface="Calibri"/>
                  <a:cs typeface="Calibri"/>
                  <a:sym typeface="Calibri"/>
                </a:rPr>
                <a:t>concentrează</a:t>
              </a:r>
              <a:r>
                <a:rPr lang="en-GB" sz="1300" dirty="0">
                  <a:solidFill>
                    <a:schemeClr val="dk1"/>
                  </a:solidFill>
                  <a:latin typeface="Calibri"/>
                  <a:ea typeface="Calibri"/>
                  <a:cs typeface="Calibri"/>
                  <a:sym typeface="Calibri"/>
                </a:rPr>
                <a:t> pe </a:t>
              </a:r>
              <a:r>
                <a:rPr lang="en-GB" sz="1300" dirty="0" err="1">
                  <a:solidFill>
                    <a:schemeClr val="dk1"/>
                  </a:solidFill>
                  <a:latin typeface="Calibri"/>
                  <a:ea typeface="Calibri"/>
                  <a:cs typeface="Calibri"/>
                  <a:sym typeface="Calibri"/>
                </a:rPr>
                <a:t>bunăstarea</a:t>
              </a:r>
              <a:r>
                <a:rPr lang="en-GB" sz="1300" dirty="0">
                  <a:solidFill>
                    <a:schemeClr val="dk1"/>
                  </a:solidFill>
                  <a:latin typeface="Calibri"/>
                  <a:ea typeface="Calibri"/>
                  <a:cs typeface="Calibri"/>
                  <a:sym typeface="Calibri"/>
                </a:rPr>
                <a:t> </a:t>
              </a:r>
              <a:r>
                <a:rPr lang="en-GB" sz="1300" dirty="0" err="1">
                  <a:solidFill>
                    <a:schemeClr val="dk1"/>
                  </a:solidFill>
                  <a:latin typeface="Calibri"/>
                  <a:ea typeface="Calibri"/>
                  <a:cs typeface="Calibri"/>
                  <a:sym typeface="Calibri"/>
                </a:rPr>
                <a:t>comunității</a:t>
              </a:r>
              <a:r>
                <a:rPr lang="en-GB" sz="1300" dirty="0">
                  <a:solidFill>
                    <a:schemeClr val="dk1"/>
                  </a:solidFill>
                  <a:latin typeface="Calibri"/>
                  <a:ea typeface="Calibri"/>
                  <a:cs typeface="Calibri"/>
                  <a:sym typeface="Calibri"/>
                </a:rPr>
                <a:t> locale, precum </a:t>
              </a:r>
              <a:r>
                <a:rPr lang="en-GB" sz="1300" dirty="0" err="1">
                  <a:solidFill>
                    <a:schemeClr val="dk1"/>
                  </a:solidFill>
                  <a:latin typeface="Calibri"/>
                  <a:ea typeface="Calibri"/>
                  <a:cs typeface="Calibri"/>
                  <a:sym typeface="Calibri"/>
                </a:rPr>
                <a:t>și</a:t>
              </a:r>
              <a:r>
                <a:rPr lang="en-GB" sz="1300" dirty="0">
                  <a:solidFill>
                    <a:schemeClr val="dk1"/>
                  </a:solidFill>
                  <a:latin typeface="Calibri"/>
                  <a:ea typeface="Calibri"/>
                  <a:cs typeface="Calibri"/>
                  <a:sym typeface="Calibri"/>
                </a:rPr>
                <a:t> pe </a:t>
              </a:r>
              <a:r>
                <a:rPr lang="en-GB" sz="1300" dirty="0" err="1">
                  <a:solidFill>
                    <a:schemeClr val="dk1"/>
                  </a:solidFill>
                  <a:latin typeface="Calibri"/>
                  <a:ea typeface="Calibri"/>
                  <a:cs typeface="Calibri"/>
                  <a:sym typeface="Calibri"/>
                </a:rPr>
                <a:t>interrelațiile</a:t>
              </a:r>
              <a:r>
                <a:rPr lang="en-GB" sz="1300" dirty="0">
                  <a:solidFill>
                    <a:schemeClr val="dk1"/>
                  </a:solidFill>
                  <a:latin typeface="Calibri"/>
                  <a:ea typeface="Calibri"/>
                  <a:cs typeface="Calibri"/>
                  <a:sym typeface="Calibri"/>
                </a:rPr>
                <a:t> cu </a:t>
              </a:r>
              <a:r>
                <a:rPr lang="en-GB" sz="1300" dirty="0" err="1">
                  <a:solidFill>
                    <a:schemeClr val="dk1"/>
                  </a:solidFill>
                  <a:latin typeface="Calibri"/>
                  <a:ea typeface="Calibri"/>
                  <a:cs typeface="Calibri"/>
                  <a:sym typeface="Calibri"/>
                </a:rPr>
                <a:t>diferite</a:t>
              </a:r>
              <a:r>
                <a:rPr lang="en-GB" sz="1300" dirty="0">
                  <a:solidFill>
                    <a:schemeClr val="dk1"/>
                  </a:solidFill>
                  <a:latin typeface="Calibri"/>
                  <a:ea typeface="Calibri"/>
                  <a:cs typeface="Calibri"/>
                  <a:sym typeface="Calibri"/>
                </a:rPr>
                <a:t> </a:t>
              </a:r>
              <a:r>
                <a:rPr lang="en-GB" sz="1300" dirty="0" err="1">
                  <a:solidFill>
                    <a:schemeClr val="dk1"/>
                  </a:solidFill>
                  <a:latin typeface="Calibri"/>
                  <a:ea typeface="Calibri"/>
                  <a:cs typeface="Calibri"/>
                  <a:sym typeface="Calibri"/>
                </a:rPr>
                <a:t>grupuri</a:t>
              </a:r>
              <a:r>
                <a:rPr lang="en-GB" sz="1300" dirty="0">
                  <a:solidFill>
                    <a:schemeClr val="dk1"/>
                  </a:solidFill>
                  <a:latin typeface="Calibri"/>
                  <a:ea typeface="Calibri"/>
                  <a:cs typeface="Calibri"/>
                  <a:sym typeface="Calibri"/>
                </a:rPr>
                <a:t>.</a:t>
              </a:r>
              <a:endParaRPr sz="1300" b="0" i="0" u="none" strike="noStrike" cap="none" dirty="0">
                <a:solidFill>
                  <a:schemeClr val="dk1"/>
                </a:solidFill>
                <a:latin typeface="Calibri"/>
                <a:ea typeface="Calibri"/>
                <a:cs typeface="Calibri"/>
                <a:sym typeface="Calibri"/>
              </a:endParaRPr>
            </a:p>
          </p:txBody>
        </p:sp>
        <p:sp>
          <p:nvSpPr>
            <p:cNvPr id="463" name="Google Shape;463;g19d164b436d_0_80"/>
            <p:cNvSpPr/>
            <p:nvPr/>
          </p:nvSpPr>
          <p:spPr>
            <a:xfrm>
              <a:off x="5043102" y="3850659"/>
              <a:ext cx="2089200" cy="1762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en-GB" sz="1700" b="1">
                  <a:solidFill>
                    <a:schemeClr val="dk1"/>
                  </a:solidFill>
                  <a:latin typeface="Calibri"/>
                  <a:ea typeface="Calibri"/>
                  <a:cs typeface="Calibri"/>
                  <a:sym typeface="Calibri"/>
                </a:rPr>
                <a:t>Axa economică</a:t>
              </a:r>
              <a:endParaRPr sz="17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sz="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r>
                <a:rPr lang="en-GB" sz="1300">
                  <a:solidFill>
                    <a:schemeClr val="dk1"/>
                  </a:solidFill>
                  <a:latin typeface="Calibri"/>
                  <a:ea typeface="Calibri"/>
                  <a:cs typeface="Calibri"/>
                  <a:sym typeface="Calibri"/>
                </a:rPr>
                <a:t>Acesta se concentrează pe dezvoltarea economică din punct de vedere durabil.</a:t>
              </a:r>
              <a:endParaRPr sz="1300" b="0" i="0" u="none" strike="noStrike" cap="none">
                <a:solidFill>
                  <a:schemeClr val="dk1"/>
                </a:solidFill>
                <a:latin typeface="Calibri"/>
                <a:ea typeface="Calibri"/>
                <a:cs typeface="Calibri"/>
                <a:sym typeface="Calibri"/>
              </a:endParaRPr>
            </a:p>
          </p:txBody>
        </p:sp>
      </p:grpSp>
      <p:sp>
        <p:nvSpPr>
          <p:cNvPr id="464" name="Google Shape;464;g19d164b436d_0_80"/>
          <p:cNvSpPr/>
          <p:nvPr/>
        </p:nvSpPr>
        <p:spPr>
          <a:xfrm>
            <a:off x="3035550" y="2613264"/>
            <a:ext cx="280200" cy="3625200"/>
          </a:xfrm>
          <a:prstGeom prst="leftBrace">
            <a:avLst>
              <a:gd name="adj1" fmla="val 50000"/>
              <a:gd name="adj2" fmla="val 50000"/>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19d164b436d_0_80"/>
          <p:cNvSpPr txBox="1"/>
          <p:nvPr/>
        </p:nvSpPr>
        <p:spPr>
          <a:xfrm>
            <a:off x="284500" y="3589350"/>
            <a:ext cx="2621400" cy="1492686"/>
          </a:xfrm>
          <a:prstGeom prst="rect">
            <a:avLst/>
          </a:prstGeom>
          <a:noFill/>
          <a:ln w="9525" cap="flat" cmpd="sng">
            <a:solidFill>
              <a:srgbClr val="1C8C7F"/>
            </a:solidFill>
            <a:prstDash val="solid"/>
            <a:round/>
            <a:headEnd type="none" w="sm" len="sm"/>
            <a:tailEnd type="none" w="sm" len="sm"/>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1700"/>
              <a:buFont typeface="Arial"/>
              <a:buNone/>
            </a:pPr>
            <a:r>
              <a:rPr lang="en-GB" sz="1700" dirty="0" err="1">
                <a:solidFill>
                  <a:schemeClr val="dk1"/>
                </a:solidFill>
                <a:latin typeface="Calibri"/>
                <a:ea typeface="Calibri"/>
                <a:cs typeface="Calibri"/>
                <a:sym typeface="Calibri"/>
              </a:rPr>
              <a:t>Integrarea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celor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trei</a:t>
            </a:r>
            <a:r>
              <a:rPr lang="en-GB" sz="1700" dirty="0">
                <a:solidFill>
                  <a:schemeClr val="dk1"/>
                </a:solidFill>
                <a:latin typeface="Calibri"/>
                <a:ea typeface="Calibri"/>
                <a:cs typeface="Calibri"/>
                <a:sym typeface="Calibri"/>
              </a:rPr>
              <a:t> axe ale </a:t>
            </a:r>
            <a:r>
              <a:rPr lang="en-GB" sz="1700" dirty="0" err="1">
                <a:solidFill>
                  <a:schemeClr val="dk1"/>
                </a:solidFill>
                <a:latin typeface="Calibri"/>
                <a:ea typeface="Calibri"/>
                <a:cs typeface="Calibri"/>
                <a:sym typeface="Calibri"/>
              </a:rPr>
              <a:t>dezvoltării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durabile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garantează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succesul</a:t>
            </a:r>
            <a:r>
              <a:rPr lang="en-GB" sz="1700" dirty="0">
                <a:solidFill>
                  <a:schemeClr val="dk1"/>
                </a:solidFill>
                <a:latin typeface="Calibri"/>
                <a:ea typeface="Calibri"/>
                <a:cs typeface="Calibri"/>
                <a:sym typeface="Calibri"/>
              </a:rPr>
              <a:t> antreprenoriatului </a:t>
            </a:r>
            <a:r>
              <a:rPr lang="ro-RO" sz="1700" dirty="0">
                <a:solidFill>
                  <a:schemeClr val="dk1"/>
                </a:solidFill>
                <a:latin typeface="Calibri"/>
                <a:ea typeface="Calibri"/>
                <a:cs typeface="Calibri"/>
                <a:sym typeface="Calibri"/>
              </a:rPr>
              <a:t>ecologic</a:t>
            </a:r>
            <a:r>
              <a:rPr lang="en-GB" sz="1700" dirty="0">
                <a:solidFill>
                  <a:schemeClr val="dk1"/>
                </a:solidFill>
                <a:latin typeface="Calibri"/>
                <a:ea typeface="Calibri"/>
                <a:cs typeface="Calibri"/>
                <a:sym typeface="Calibri"/>
              </a:rPr>
              <a:t>.</a:t>
            </a:r>
            <a:endParaRPr sz="1700" b="0" i="0" u="none" strike="noStrike" cap="none" dirty="0">
              <a:solidFill>
                <a:schemeClr val="dk1"/>
              </a:solidFill>
              <a:latin typeface="Arial"/>
              <a:ea typeface="Arial"/>
              <a:cs typeface="Arial"/>
              <a:sym typeface="Arial"/>
            </a:endParaRPr>
          </a:p>
        </p:txBody>
      </p:sp>
      <p:sp>
        <p:nvSpPr>
          <p:cNvPr id="2" name="Google Shape;90;p1">
            <a:extLst>
              <a:ext uri="{FF2B5EF4-FFF2-40B4-BE49-F238E27FC236}">
                <a16:creationId xmlns:a16="http://schemas.microsoft.com/office/drawing/2014/main" id="{92F564CC-E4D6-FA01-E910-15E2E37C714F}"/>
              </a:ext>
            </a:extLst>
          </p:cNvPr>
          <p:cNvSpPr txBox="1"/>
          <p:nvPr/>
        </p:nvSpPr>
        <p:spPr>
          <a:xfrm>
            <a:off x="2503374" y="6307159"/>
            <a:ext cx="5570584"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9"/>
        <p:cNvGrpSpPr/>
        <p:nvPr/>
      </p:nvGrpSpPr>
      <p:grpSpPr>
        <a:xfrm>
          <a:off x="0" y="0"/>
          <a:ext cx="0" cy="0"/>
          <a:chOff x="0" y="0"/>
          <a:chExt cx="0" cy="0"/>
        </a:xfrm>
      </p:grpSpPr>
      <p:sp>
        <p:nvSpPr>
          <p:cNvPr id="470" name="Google Shape;470;p15"/>
          <p:cNvSpPr/>
          <p:nvPr/>
        </p:nvSpPr>
        <p:spPr>
          <a:xfrm>
            <a:off x="875874" y="305700"/>
            <a:ext cx="91647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3: Antreprenoriat </a:t>
            </a:r>
            <a:r>
              <a:rPr lang="ro-RO" sz="3600" b="1" dirty="0">
                <a:solidFill>
                  <a:srgbClr val="FAB632"/>
                </a:solidFill>
                <a:latin typeface="Calibri"/>
                <a:ea typeface="Calibri"/>
                <a:cs typeface="Calibri"/>
                <a:sym typeface="Calibri"/>
              </a:rPr>
              <a:t>ecologic</a:t>
            </a:r>
            <a:endParaRPr sz="3600" dirty="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p:txBody>
      </p:sp>
      <p:sp>
        <p:nvSpPr>
          <p:cNvPr id="472" name="Google Shape;472;p15"/>
          <p:cNvSpPr/>
          <p:nvPr/>
        </p:nvSpPr>
        <p:spPr>
          <a:xfrm>
            <a:off x="875880" y="1056149"/>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a:solidFill>
                  <a:srgbClr val="21B4A9"/>
                </a:solidFill>
                <a:latin typeface="Calibri"/>
                <a:ea typeface="Calibri"/>
                <a:cs typeface="Calibri"/>
                <a:sym typeface="Calibri"/>
              </a:rPr>
              <a:t>Secțiunea </a:t>
            </a:r>
            <a:r>
              <a:rPr lang="en-GB" sz="2400" b="0" i="0" u="none" strike="noStrike" cap="none">
                <a:solidFill>
                  <a:srgbClr val="21B4A9"/>
                </a:solidFill>
                <a:latin typeface="Calibri"/>
                <a:ea typeface="Calibri"/>
                <a:cs typeface="Calibri"/>
                <a:sym typeface="Calibri"/>
              </a:rPr>
              <a:t>2: </a:t>
            </a:r>
            <a:r>
              <a:rPr lang="en-GB" sz="2400">
                <a:solidFill>
                  <a:srgbClr val="21B4A9"/>
                </a:solidFill>
                <a:latin typeface="Calibri"/>
                <a:ea typeface="Calibri"/>
                <a:cs typeface="Calibri"/>
                <a:sym typeface="Calibri"/>
              </a:rPr>
              <a:t>Sectorul agroecologic</a:t>
            </a:r>
            <a:endParaRPr sz="2400" b="0" i="0" u="none" strike="noStrike" cap="none">
              <a:solidFill>
                <a:srgbClr val="000000"/>
              </a:solidFill>
              <a:latin typeface="Arial"/>
              <a:ea typeface="Arial"/>
              <a:cs typeface="Arial"/>
              <a:sym typeface="Arial"/>
            </a:endParaRPr>
          </a:p>
        </p:txBody>
      </p:sp>
      <p:sp>
        <p:nvSpPr>
          <p:cNvPr id="473" name="Google Shape;473;p15"/>
          <p:cNvSpPr txBox="1"/>
          <p:nvPr/>
        </p:nvSpPr>
        <p:spPr>
          <a:xfrm>
            <a:off x="875875" y="1718913"/>
            <a:ext cx="5715900" cy="3874200"/>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chemeClr val="dk1"/>
              </a:buClr>
              <a:buSzPts val="1100"/>
              <a:buFont typeface="Arial"/>
              <a:buNone/>
            </a:pPr>
            <a:r>
              <a:rPr lang="en-GB" sz="1800">
                <a:solidFill>
                  <a:schemeClr val="dk1"/>
                </a:solidFill>
                <a:latin typeface="Calibri"/>
                <a:ea typeface="Calibri"/>
                <a:cs typeface="Calibri"/>
                <a:sym typeface="Calibri"/>
              </a:rPr>
              <a:t>Potrivit OCDE, agroecologia este "studiul relației dintre culturile agricole și mediul înconjurător".</a:t>
            </a:r>
            <a:endParaRPr sz="1800">
              <a:solidFill>
                <a:schemeClr val="dk1"/>
              </a:solidFill>
              <a:latin typeface="Calibri"/>
              <a:ea typeface="Calibri"/>
              <a:cs typeface="Calibri"/>
              <a:sym typeface="Calibri"/>
            </a:endParaRPr>
          </a:p>
          <a:p>
            <a:pPr marL="457200" marR="0" lvl="0" indent="-342900" algn="just" rtl="0">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Unele dintre principiile care stau la baza agroecologiei sunt:</a:t>
            </a:r>
            <a:endParaRPr sz="1800">
              <a:solidFill>
                <a:schemeClr val="dk1"/>
              </a:solidFill>
              <a:latin typeface="Calibri"/>
              <a:ea typeface="Calibri"/>
              <a:cs typeface="Calibri"/>
              <a:sym typeface="Calibri"/>
            </a:endParaRPr>
          </a:p>
          <a:p>
            <a:pPr marL="457200" marR="0" lvl="0" indent="-342900" algn="just" rtl="0">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Reciclarea nutrienților</a:t>
            </a:r>
            <a:endParaRPr sz="1800">
              <a:solidFill>
                <a:schemeClr val="dk1"/>
              </a:solidFill>
              <a:latin typeface="Calibri"/>
              <a:ea typeface="Calibri"/>
              <a:cs typeface="Calibri"/>
              <a:sym typeface="Calibri"/>
            </a:endParaRPr>
          </a:p>
          <a:p>
            <a:pPr marL="457200" marR="0" lvl="0" indent="-342900" algn="just" rtl="0">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Diversitate</a:t>
            </a:r>
            <a:endParaRPr sz="1800">
              <a:solidFill>
                <a:schemeClr val="dk1"/>
              </a:solidFill>
              <a:latin typeface="Calibri"/>
              <a:ea typeface="Calibri"/>
              <a:cs typeface="Calibri"/>
              <a:sym typeface="Calibri"/>
            </a:endParaRPr>
          </a:p>
          <a:p>
            <a:pPr marL="457200" marR="0" lvl="0" indent="-342900" algn="just" rtl="0">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Sinergii</a:t>
            </a:r>
            <a:endParaRPr sz="1800">
              <a:solidFill>
                <a:schemeClr val="dk1"/>
              </a:solidFill>
              <a:latin typeface="Calibri"/>
              <a:ea typeface="Calibri"/>
              <a:cs typeface="Calibri"/>
              <a:sym typeface="Calibri"/>
            </a:endParaRPr>
          </a:p>
          <a:p>
            <a:pPr marL="457200" marR="0" lvl="0" indent="-342900" algn="just" rtl="0">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Integrare</a:t>
            </a:r>
            <a:endParaRPr sz="1800">
              <a:solidFill>
                <a:schemeClr val="dk1"/>
              </a:solidFill>
              <a:latin typeface="Calibri"/>
              <a:ea typeface="Calibri"/>
              <a:cs typeface="Calibri"/>
              <a:sym typeface="Calibri"/>
            </a:endParaRPr>
          </a:p>
          <a:p>
            <a:pPr marL="457200" marR="0" lvl="0" indent="-342900" algn="just" rtl="0">
              <a:lnSpc>
                <a:spcPct val="115000"/>
              </a:lnSpc>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Spațiul de cultivare ca o valoare în sine.</a:t>
            </a:r>
            <a:endParaRPr sz="180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1100"/>
              <a:buFont typeface="Arial"/>
              <a:buNone/>
            </a:pPr>
            <a:r>
              <a:rPr lang="en-GB" sz="1800">
                <a:solidFill>
                  <a:schemeClr val="dk1"/>
                </a:solidFill>
                <a:latin typeface="Calibri"/>
                <a:ea typeface="Calibri"/>
                <a:cs typeface="Calibri"/>
                <a:sym typeface="Calibri"/>
              </a:rPr>
              <a:t>Agroecologia este un sector care, în prezent, oferă multiple oportunități pentru crearea de locuri de muncă ecologice. </a:t>
            </a:r>
            <a:endParaRPr sz="1800">
              <a:solidFill>
                <a:schemeClr val="dk1"/>
              </a:solidFill>
              <a:latin typeface="Calibri"/>
              <a:ea typeface="Calibri"/>
              <a:cs typeface="Calibri"/>
              <a:sym typeface="Calibri"/>
            </a:endParaRPr>
          </a:p>
        </p:txBody>
      </p:sp>
      <p:sp>
        <p:nvSpPr>
          <p:cNvPr id="474" name="Google Shape;474;p15"/>
          <p:cNvSpPr/>
          <p:nvPr/>
        </p:nvSpPr>
        <p:spPr>
          <a:xfrm>
            <a:off x="6859150" y="3773624"/>
            <a:ext cx="4941900" cy="1819500"/>
          </a:xfrm>
          <a:prstGeom prst="rect">
            <a:avLst/>
          </a:prstGeom>
          <a:noFill/>
          <a:ln w="9525" cap="flat" cmpd="sng">
            <a:solidFill>
              <a:srgbClr val="1C8C7F"/>
            </a:solidFill>
            <a:prstDash val="solid"/>
            <a:round/>
            <a:headEnd type="none" w="sm" len="sm"/>
            <a:tailEnd type="none" w="sm" len="sm"/>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GB" sz="1700">
                <a:latin typeface="Calibri"/>
                <a:ea typeface="Calibri"/>
                <a:cs typeface="Calibri"/>
                <a:sym typeface="Calibri"/>
              </a:rPr>
              <a:t>Agroecologia înlocuiește viziunea convențională a agriculturii cu o viziune mai ecologică, care include, printre altele:</a:t>
            </a:r>
            <a:endParaRPr sz="1700">
              <a:latin typeface="Calibri"/>
              <a:ea typeface="Calibri"/>
              <a:cs typeface="Calibri"/>
              <a:sym typeface="Calibri"/>
            </a:endParaRPr>
          </a:p>
          <a:p>
            <a:pPr marL="457200" marR="0" lvl="0" indent="0" algn="just" rtl="0">
              <a:lnSpc>
                <a:spcPct val="100000"/>
              </a:lnSpc>
              <a:spcBef>
                <a:spcPts val="0"/>
              </a:spcBef>
              <a:spcAft>
                <a:spcPts val="0"/>
              </a:spcAft>
              <a:buClr>
                <a:schemeClr val="dk1"/>
              </a:buClr>
              <a:buSzPts val="1100"/>
              <a:buFont typeface="Arial"/>
              <a:buNone/>
            </a:pPr>
            <a:r>
              <a:rPr lang="en-GB" sz="1700">
                <a:latin typeface="Calibri"/>
                <a:ea typeface="Calibri"/>
                <a:cs typeface="Calibri"/>
                <a:sym typeface="Calibri"/>
              </a:rPr>
              <a:t>Utilizarea optimă a apei</a:t>
            </a:r>
            <a:endParaRPr sz="1700">
              <a:latin typeface="Calibri"/>
              <a:ea typeface="Calibri"/>
              <a:cs typeface="Calibri"/>
              <a:sym typeface="Calibri"/>
            </a:endParaRPr>
          </a:p>
          <a:p>
            <a:pPr marL="457200" marR="0" lvl="0" indent="0" algn="just" rtl="0">
              <a:lnSpc>
                <a:spcPct val="100000"/>
              </a:lnSpc>
              <a:spcBef>
                <a:spcPts val="0"/>
              </a:spcBef>
              <a:spcAft>
                <a:spcPts val="0"/>
              </a:spcAft>
              <a:buClr>
                <a:schemeClr val="dk1"/>
              </a:buClr>
              <a:buSzPts val="1100"/>
              <a:buFont typeface="Arial"/>
              <a:buNone/>
            </a:pPr>
            <a:r>
              <a:rPr lang="en-GB" sz="1700">
                <a:latin typeface="Calibri"/>
                <a:ea typeface="Calibri"/>
                <a:cs typeface="Calibri"/>
                <a:sym typeface="Calibri"/>
              </a:rPr>
              <a:t>Conservarea biodiversității</a:t>
            </a:r>
            <a:endParaRPr sz="1700">
              <a:latin typeface="Calibri"/>
              <a:ea typeface="Calibri"/>
              <a:cs typeface="Calibri"/>
              <a:sym typeface="Calibri"/>
            </a:endParaRPr>
          </a:p>
          <a:p>
            <a:pPr marL="457200" marR="0" lvl="0" indent="0" algn="just" rtl="0">
              <a:lnSpc>
                <a:spcPct val="100000"/>
              </a:lnSpc>
              <a:spcBef>
                <a:spcPts val="0"/>
              </a:spcBef>
              <a:spcAft>
                <a:spcPts val="0"/>
              </a:spcAft>
              <a:buClr>
                <a:schemeClr val="dk1"/>
              </a:buClr>
              <a:buSzPts val="1100"/>
              <a:buFont typeface="Arial"/>
              <a:buNone/>
            </a:pPr>
            <a:r>
              <a:rPr lang="en-GB" sz="1700">
                <a:latin typeface="Calibri"/>
                <a:ea typeface="Calibri"/>
                <a:cs typeface="Calibri"/>
                <a:sym typeface="Calibri"/>
              </a:rPr>
              <a:t>Utilizarea pesticidelor și a îngrășămintelor verzi</a:t>
            </a:r>
            <a:endParaRPr sz="1700">
              <a:latin typeface="Calibri"/>
              <a:ea typeface="Calibri"/>
              <a:cs typeface="Calibri"/>
              <a:sym typeface="Calibri"/>
            </a:endParaRPr>
          </a:p>
          <a:p>
            <a:pPr marL="457200" marR="0" lvl="0" indent="0" algn="just" rtl="0">
              <a:lnSpc>
                <a:spcPct val="100000"/>
              </a:lnSpc>
              <a:spcBef>
                <a:spcPts val="0"/>
              </a:spcBef>
              <a:spcAft>
                <a:spcPts val="0"/>
              </a:spcAft>
              <a:buClr>
                <a:schemeClr val="dk1"/>
              </a:buClr>
              <a:buSzPts val="1100"/>
              <a:buFont typeface="Arial"/>
              <a:buNone/>
            </a:pPr>
            <a:endParaRPr sz="1700">
              <a:latin typeface="Calibri"/>
              <a:ea typeface="Calibri"/>
              <a:cs typeface="Calibri"/>
              <a:sym typeface="Calibri"/>
            </a:endParaRPr>
          </a:p>
          <a:p>
            <a:pPr marL="457200" marR="0" lvl="0" indent="0" algn="just" rtl="0">
              <a:lnSpc>
                <a:spcPct val="100000"/>
              </a:lnSpc>
              <a:spcBef>
                <a:spcPts val="0"/>
              </a:spcBef>
              <a:spcAft>
                <a:spcPts val="0"/>
              </a:spcAft>
              <a:buClr>
                <a:srgbClr val="000000"/>
              </a:buClr>
              <a:buSzPts val="1700"/>
              <a:buFont typeface="Arial"/>
              <a:buNone/>
            </a:pPr>
            <a:endParaRPr sz="1700">
              <a:latin typeface="Calibri"/>
              <a:ea typeface="Calibri"/>
              <a:cs typeface="Calibri"/>
              <a:sym typeface="Calibri"/>
            </a:endParaRPr>
          </a:p>
        </p:txBody>
      </p:sp>
      <p:sp>
        <p:nvSpPr>
          <p:cNvPr id="475" name="Google Shape;475;p15"/>
          <p:cNvSpPr/>
          <p:nvPr/>
        </p:nvSpPr>
        <p:spPr>
          <a:xfrm>
            <a:off x="7181192" y="4915206"/>
            <a:ext cx="179700" cy="16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476" name="Google Shape;476;p15"/>
          <p:cNvSpPr/>
          <p:nvPr/>
        </p:nvSpPr>
        <p:spPr>
          <a:xfrm>
            <a:off x="7181192" y="4665725"/>
            <a:ext cx="179700" cy="1695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477" name="Google Shape;477;p15"/>
          <p:cNvSpPr/>
          <p:nvPr/>
        </p:nvSpPr>
        <p:spPr>
          <a:xfrm>
            <a:off x="7181212" y="5164675"/>
            <a:ext cx="179700" cy="1695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478" name="Google Shape;478;p15"/>
          <p:cNvSpPr txBox="1"/>
          <p:nvPr/>
        </p:nvSpPr>
        <p:spPr>
          <a:xfrm>
            <a:off x="6859150" y="1719338"/>
            <a:ext cx="4941900" cy="1847100"/>
          </a:xfrm>
          <a:prstGeom prst="rect">
            <a:avLst/>
          </a:prstGeom>
          <a:noFill/>
          <a:ln w="19050" cap="flat" cmpd="sng">
            <a:solidFill>
              <a:srgbClr val="F29B26"/>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700"/>
              <a:buFont typeface="Arial"/>
              <a:buNone/>
            </a:pPr>
            <a:r>
              <a:rPr lang="en-GB" sz="1800">
                <a:latin typeface="Calibri"/>
                <a:ea typeface="Calibri"/>
                <a:cs typeface="Calibri"/>
                <a:sym typeface="Calibri"/>
              </a:rPr>
              <a:t>Sectorul agroecologiei poate fi înțeles ca o mișcare socială, în sensul că dezvoltă acțiuni care fac parte dintr-un proces social care vizează consolidarea economiei sociale, dar care, pe parcurs, creează sinergii pozitive care promovează dezvoltarea umană.</a:t>
            </a:r>
            <a:endParaRPr sz="1800" b="0" i="0" u="none" strike="noStrike" cap="none">
              <a:solidFill>
                <a:srgbClr val="000000"/>
              </a:solidFill>
              <a:latin typeface="Arial"/>
              <a:ea typeface="Arial"/>
              <a:cs typeface="Arial"/>
              <a:sym typeface="Arial"/>
            </a:endParaRPr>
          </a:p>
        </p:txBody>
      </p:sp>
      <p:sp>
        <p:nvSpPr>
          <p:cNvPr id="2" name="Google Shape;90;p1">
            <a:extLst>
              <a:ext uri="{FF2B5EF4-FFF2-40B4-BE49-F238E27FC236}">
                <a16:creationId xmlns:a16="http://schemas.microsoft.com/office/drawing/2014/main" id="{934BEDCB-A5FC-341A-E6DF-28F194EDD631}"/>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2"/>
        <p:cNvGrpSpPr/>
        <p:nvPr/>
      </p:nvGrpSpPr>
      <p:grpSpPr>
        <a:xfrm>
          <a:off x="0" y="0"/>
          <a:ext cx="0" cy="0"/>
          <a:chOff x="0" y="0"/>
          <a:chExt cx="0" cy="0"/>
        </a:xfrm>
      </p:grpSpPr>
      <p:sp>
        <p:nvSpPr>
          <p:cNvPr id="483" name="Google Shape;483;g19d164b436d_0_331"/>
          <p:cNvSpPr/>
          <p:nvPr/>
        </p:nvSpPr>
        <p:spPr>
          <a:xfrm>
            <a:off x="4016700" y="1986975"/>
            <a:ext cx="1707900" cy="1214100"/>
          </a:xfrm>
          <a:prstGeom prst="ellipse">
            <a:avLst/>
          </a:prstGeom>
          <a:solidFill>
            <a:srgbClr val="F9CB9C"/>
          </a:solidFill>
          <a:ln w="28575"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a:t>Ecologic - Productiv</a:t>
            </a:r>
            <a:endParaRPr sz="1400" b="0" i="0" u="none" strike="noStrike" cap="none">
              <a:solidFill>
                <a:srgbClr val="000000"/>
              </a:solidFill>
              <a:latin typeface="Arial"/>
              <a:ea typeface="Arial"/>
              <a:cs typeface="Arial"/>
              <a:sym typeface="Arial"/>
            </a:endParaRPr>
          </a:p>
        </p:txBody>
      </p:sp>
      <p:sp>
        <p:nvSpPr>
          <p:cNvPr id="484" name="Google Shape;484;g19d164b436d_0_331"/>
          <p:cNvSpPr/>
          <p:nvPr/>
        </p:nvSpPr>
        <p:spPr>
          <a:xfrm>
            <a:off x="6070800" y="1986975"/>
            <a:ext cx="1707900" cy="1214100"/>
          </a:xfrm>
          <a:prstGeom prst="ellipse">
            <a:avLst/>
          </a:prstGeom>
          <a:solidFill>
            <a:srgbClr val="F4CCCC"/>
          </a:solid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Socio - Politic</a:t>
            </a:r>
            <a:endParaRPr sz="1400" b="0" i="0" u="none" strike="noStrike" cap="none">
              <a:solidFill>
                <a:srgbClr val="000000"/>
              </a:solidFill>
              <a:latin typeface="Arial"/>
              <a:ea typeface="Arial"/>
              <a:cs typeface="Arial"/>
              <a:sym typeface="Arial"/>
            </a:endParaRPr>
          </a:p>
        </p:txBody>
      </p:sp>
      <p:sp>
        <p:nvSpPr>
          <p:cNvPr id="485" name="Google Shape;485;g19d164b436d_0_331"/>
          <p:cNvSpPr/>
          <p:nvPr/>
        </p:nvSpPr>
        <p:spPr>
          <a:xfrm>
            <a:off x="4922975" y="3201075"/>
            <a:ext cx="1707900" cy="1214100"/>
          </a:xfrm>
          <a:prstGeom prst="ellipse">
            <a:avLst/>
          </a:prstGeom>
          <a:solidFill>
            <a:srgbClr val="21B4A9"/>
          </a:solid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a:t>Socio -</a:t>
            </a:r>
            <a:endParaRPr/>
          </a:p>
          <a:p>
            <a:pPr marL="0" marR="0" lvl="0" indent="0" algn="ctr" rtl="0">
              <a:lnSpc>
                <a:spcPct val="100000"/>
              </a:lnSpc>
              <a:spcBef>
                <a:spcPts val="0"/>
              </a:spcBef>
              <a:spcAft>
                <a:spcPts val="0"/>
              </a:spcAft>
              <a:buClr>
                <a:schemeClr val="dk1"/>
              </a:buClr>
              <a:buSzPts val="1100"/>
              <a:buFont typeface="Arial"/>
              <a:buNone/>
            </a:pPr>
            <a:r>
              <a:rPr lang="en-GB"/>
              <a:t>Economic și cultural</a:t>
            </a:r>
            <a:endParaRPr/>
          </a:p>
        </p:txBody>
      </p:sp>
      <p:sp>
        <p:nvSpPr>
          <p:cNvPr id="486" name="Google Shape;486;g19d164b436d_0_331"/>
          <p:cNvSpPr/>
          <p:nvPr/>
        </p:nvSpPr>
        <p:spPr>
          <a:xfrm>
            <a:off x="3736500" y="1837588"/>
            <a:ext cx="280200" cy="1512900"/>
          </a:xfrm>
          <a:prstGeom prst="leftBrace">
            <a:avLst>
              <a:gd name="adj1" fmla="val 50000"/>
              <a:gd name="adj2" fmla="val 50000"/>
            </a:avLst>
          </a:prstGeom>
          <a:noFill/>
          <a:ln w="28575"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g19d164b436d_0_331"/>
          <p:cNvSpPr/>
          <p:nvPr/>
        </p:nvSpPr>
        <p:spPr>
          <a:xfrm rot="10800000">
            <a:off x="7778688" y="1837563"/>
            <a:ext cx="280200" cy="1512900"/>
          </a:xfrm>
          <a:prstGeom prst="leftBrace">
            <a:avLst>
              <a:gd name="adj1" fmla="val 50000"/>
              <a:gd name="adj2" fmla="val 50000"/>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g19d164b436d_0_331"/>
          <p:cNvSpPr/>
          <p:nvPr/>
        </p:nvSpPr>
        <p:spPr>
          <a:xfrm rot="-5400000">
            <a:off x="5636813" y="3907013"/>
            <a:ext cx="280200" cy="1512900"/>
          </a:xfrm>
          <a:prstGeom prst="leftBrace">
            <a:avLst>
              <a:gd name="adj1" fmla="val 50000"/>
              <a:gd name="adj2" fmla="val 50000"/>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g19d164b436d_0_331"/>
          <p:cNvSpPr txBox="1"/>
          <p:nvPr/>
        </p:nvSpPr>
        <p:spPr>
          <a:xfrm>
            <a:off x="8282463" y="1631850"/>
            <a:ext cx="3262200" cy="3243900"/>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457200" marR="0" lvl="0" indent="-323850" algn="just" rtl="0">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Procesul decizional în sistemul agroalimentar:</a:t>
            </a:r>
            <a:endParaRPr sz="1500">
              <a:solidFill>
                <a:schemeClr val="dk1"/>
              </a:solidFill>
              <a:latin typeface="Calibri"/>
              <a:ea typeface="Calibri"/>
              <a:cs typeface="Calibri"/>
              <a:sym typeface="Calibri"/>
            </a:endParaRPr>
          </a:p>
          <a:p>
            <a:pPr marL="914400" marR="0" lvl="1" indent="-323850" algn="just" rtl="0">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De la nivel local la nivel global</a:t>
            </a:r>
            <a:endParaRPr sz="1500">
              <a:solidFill>
                <a:schemeClr val="dk1"/>
              </a:solidFill>
              <a:latin typeface="Calibri"/>
              <a:ea typeface="Calibri"/>
              <a:cs typeface="Calibri"/>
              <a:sym typeface="Calibri"/>
            </a:endParaRPr>
          </a:p>
          <a:p>
            <a:pPr marL="914400" marR="0" lvl="1" indent="-323850" algn="just" rtl="0">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Contestarea politicilor care împiedică proiectele locale de dezvoltare durabilă.</a:t>
            </a:r>
            <a:endParaRPr sz="1500">
              <a:solidFill>
                <a:schemeClr val="dk1"/>
              </a:solidFill>
              <a:latin typeface="Calibri"/>
              <a:ea typeface="Calibri"/>
              <a:cs typeface="Calibri"/>
              <a:sym typeface="Calibri"/>
            </a:endParaRPr>
          </a:p>
          <a:p>
            <a:pPr marL="914400" marR="0" lvl="1" indent="-323850" algn="just" rtl="0">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Susținerea politicilor.</a:t>
            </a:r>
            <a:endParaRPr sz="1500">
              <a:solidFill>
                <a:schemeClr val="dk1"/>
              </a:solidFill>
              <a:latin typeface="Calibri"/>
              <a:ea typeface="Calibri"/>
              <a:cs typeface="Calibri"/>
              <a:sym typeface="Calibri"/>
            </a:endParaRPr>
          </a:p>
          <a:p>
            <a:pPr marL="457200" marR="0" lvl="0" indent="-323850" algn="just" rtl="0">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Alianțe cu alte grupuri sociale legate de ecologie dintr-o perspectivă globală.</a:t>
            </a:r>
            <a:endParaRPr sz="1500">
              <a:solidFill>
                <a:schemeClr val="dk1"/>
              </a:solidFill>
              <a:latin typeface="Calibri"/>
              <a:ea typeface="Calibri"/>
              <a:cs typeface="Calibri"/>
              <a:sym typeface="Calibri"/>
            </a:endParaRPr>
          </a:p>
          <a:p>
            <a:pPr marL="457200" marR="0" lvl="0" indent="-323850" algn="just" rtl="0">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Mișcări sociale și politice.</a:t>
            </a:r>
            <a:endParaRPr sz="1500">
              <a:solidFill>
                <a:schemeClr val="dk1"/>
              </a:solidFill>
              <a:latin typeface="Calibri"/>
              <a:ea typeface="Calibri"/>
              <a:cs typeface="Calibri"/>
              <a:sym typeface="Calibri"/>
            </a:endParaRPr>
          </a:p>
        </p:txBody>
      </p:sp>
      <p:sp>
        <p:nvSpPr>
          <p:cNvPr id="490" name="Google Shape;490;g19d164b436d_0_331"/>
          <p:cNvSpPr txBox="1"/>
          <p:nvPr/>
        </p:nvSpPr>
        <p:spPr>
          <a:xfrm>
            <a:off x="3153552" y="5069325"/>
            <a:ext cx="5167500" cy="1119900"/>
          </a:xfrm>
          <a:prstGeom prst="rect">
            <a:avLst/>
          </a:prstGeom>
          <a:noFill/>
          <a:ln w="28575" cap="flat" cmpd="sng">
            <a:solidFill>
              <a:srgbClr val="1C8C7F"/>
            </a:solidFill>
            <a:prstDash val="solid"/>
            <a:round/>
            <a:headEnd type="none" w="sm" len="sm"/>
            <a:tailEnd type="none" w="sm" len="sm"/>
          </a:ln>
        </p:spPr>
        <p:txBody>
          <a:bodyPr spcFirstLastPara="1" wrap="square" lIns="91425" tIns="45700" rIns="91425" bIns="45700" anchor="t" anchorCtr="0">
            <a:spAutoFit/>
          </a:bodyPr>
          <a:lstStyle/>
          <a:p>
            <a:pPr marL="457200" marR="0" lvl="0" indent="-323850" algn="just" rtl="0">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Viziune integrală și sistemică a procesului de producție:</a:t>
            </a:r>
            <a:endParaRPr sz="1500">
              <a:solidFill>
                <a:schemeClr val="dk1"/>
              </a:solidFill>
              <a:latin typeface="Calibri"/>
              <a:ea typeface="Calibri"/>
              <a:cs typeface="Calibri"/>
              <a:sym typeface="Calibri"/>
            </a:endParaRPr>
          </a:p>
          <a:p>
            <a:pPr marL="914400" marR="0" lvl="1" indent="-323850" algn="just" rtl="0">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Reorganizarea agroecosistemului</a:t>
            </a:r>
            <a:endParaRPr sz="1500">
              <a:solidFill>
                <a:schemeClr val="dk1"/>
              </a:solidFill>
              <a:latin typeface="Calibri"/>
              <a:ea typeface="Calibri"/>
              <a:cs typeface="Calibri"/>
              <a:sym typeface="Calibri"/>
            </a:endParaRPr>
          </a:p>
          <a:p>
            <a:pPr marL="457200" marR="0" lvl="0" indent="-323850" algn="just" rtl="0">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Aspecte legate de eficiența energetică</a:t>
            </a:r>
            <a:endParaRPr sz="1500">
              <a:solidFill>
                <a:schemeClr val="dk1"/>
              </a:solidFill>
              <a:latin typeface="Calibri"/>
              <a:ea typeface="Calibri"/>
              <a:cs typeface="Calibri"/>
              <a:sym typeface="Calibri"/>
            </a:endParaRPr>
          </a:p>
          <a:p>
            <a:pPr marL="457200" marR="0" lvl="0" indent="-323850" algn="just" rtl="0">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Fluxuri de alte resurse fizice productive.</a:t>
            </a:r>
            <a:endParaRPr sz="1500">
              <a:solidFill>
                <a:schemeClr val="dk1"/>
              </a:solidFill>
              <a:latin typeface="Calibri"/>
              <a:ea typeface="Calibri"/>
              <a:cs typeface="Calibri"/>
              <a:sym typeface="Calibri"/>
            </a:endParaRPr>
          </a:p>
        </p:txBody>
      </p:sp>
      <p:sp>
        <p:nvSpPr>
          <p:cNvPr id="491" name="Google Shape;491;g19d164b436d_0_331"/>
          <p:cNvSpPr txBox="1"/>
          <p:nvPr/>
        </p:nvSpPr>
        <p:spPr>
          <a:xfrm>
            <a:off x="164275" y="1986975"/>
            <a:ext cx="3107100" cy="1578853"/>
          </a:xfrm>
          <a:prstGeom prst="rect">
            <a:avLst/>
          </a:prstGeom>
          <a:noFill/>
          <a:ln w="28575" cap="flat" cmpd="sng">
            <a:solidFill>
              <a:srgbClr val="F29B26"/>
            </a:solidFill>
            <a:prstDash val="solid"/>
            <a:round/>
            <a:headEnd type="none" w="sm" len="sm"/>
            <a:tailEnd type="none" w="sm" len="sm"/>
          </a:ln>
        </p:spPr>
        <p:txBody>
          <a:bodyPr spcFirstLastPara="1" wrap="square" lIns="91425" tIns="45700" rIns="91425" bIns="45700" anchor="t" anchorCtr="0">
            <a:spAutoFit/>
          </a:bodyPr>
          <a:lstStyle/>
          <a:p>
            <a:pPr marL="457200" marR="0" lvl="0" indent="-323850" algn="just" rtl="0">
              <a:lnSpc>
                <a:spcPct val="115000"/>
              </a:lnSpc>
              <a:spcBef>
                <a:spcPts val="0"/>
              </a:spcBef>
              <a:spcAft>
                <a:spcPts val="0"/>
              </a:spcAft>
              <a:buClr>
                <a:schemeClr val="dk1"/>
              </a:buClr>
              <a:buSzPts val="1500"/>
              <a:buFont typeface="Calibri"/>
              <a:buChar char="●"/>
            </a:pPr>
            <a:r>
              <a:rPr lang="en-GB" dirty="0" err="1">
                <a:solidFill>
                  <a:schemeClr val="dk1"/>
                </a:solidFill>
                <a:latin typeface="Calibri"/>
                <a:ea typeface="Calibri"/>
                <a:cs typeface="Calibri"/>
                <a:sym typeface="Calibri"/>
              </a:rPr>
              <a:t>Procesul</a:t>
            </a:r>
            <a:r>
              <a:rPr lang="en-GB" dirty="0">
                <a:solidFill>
                  <a:schemeClr val="dk1"/>
                </a:solidFill>
                <a:latin typeface="Calibri"/>
                <a:ea typeface="Calibri"/>
                <a:cs typeface="Calibri"/>
                <a:sym typeface="Calibri"/>
              </a:rPr>
              <a:t> </a:t>
            </a:r>
            <a:r>
              <a:rPr lang="en-GB" dirty="0" err="1">
                <a:solidFill>
                  <a:schemeClr val="dk1"/>
                </a:solidFill>
                <a:latin typeface="Calibri"/>
                <a:ea typeface="Calibri"/>
                <a:cs typeface="Calibri"/>
                <a:sym typeface="Calibri"/>
              </a:rPr>
              <a:t>decizional</a:t>
            </a:r>
            <a:r>
              <a:rPr lang="en-GB" dirty="0">
                <a:solidFill>
                  <a:schemeClr val="dk1"/>
                </a:solidFill>
                <a:latin typeface="Calibri"/>
                <a:ea typeface="Calibri"/>
                <a:cs typeface="Calibri"/>
                <a:sym typeface="Calibri"/>
              </a:rPr>
              <a:t> </a:t>
            </a:r>
            <a:r>
              <a:rPr lang="en-GB" dirty="0" err="1">
                <a:solidFill>
                  <a:schemeClr val="dk1"/>
                </a:solidFill>
                <a:latin typeface="Calibri"/>
                <a:ea typeface="Calibri"/>
                <a:cs typeface="Calibri"/>
                <a:sym typeface="Calibri"/>
              </a:rPr>
              <a:t>în</a:t>
            </a:r>
            <a:r>
              <a:rPr lang="en-GB" dirty="0">
                <a:solidFill>
                  <a:schemeClr val="dk1"/>
                </a:solidFill>
                <a:latin typeface="Calibri"/>
                <a:ea typeface="Calibri"/>
                <a:cs typeface="Calibri"/>
                <a:sym typeface="Calibri"/>
              </a:rPr>
              <a:t> </a:t>
            </a:r>
            <a:r>
              <a:rPr lang="en-GB" dirty="0" err="1">
                <a:solidFill>
                  <a:schemeClr val="dk1"/>
                </a:solidFill>
                <a:latin typeface="Calibri"/>
                <a:ea typeface="Calibri"/>
                <a:cs typeface="Calibri"/>
                <a:sym typeface="Calibri"/>
              </a:rPr>
              <a:t>sistemul</a:t>
            </a:r>
            <a:r>
              <a:rPr lang="en-GB" dirty="0">
                <a:solidFill>
                  <a:schemeClr val="dk1"/>
                </a:solidFill>
                <a:latin typeface="Calibri"/>
                <a:ea typeface="Calibri"/>
                <a:cs typeface="Calibri"/>
                <a:sym typeface="Calibri"/>
              </a:rPr>
              <a:t> </a:t>
            </a:r>
            <a:r>
              <a:rPr lang="en-GB" dirty="0" err="1">
                <a:solidFill>
                  <a:schemeClr val="dk1"/>
                </a:solidFill>
                <a:latin typeface="Calibri"/>
                <a:ea typeface="Calibri"/>
                <a:cs typeface="Calibri"/>
                <a:sym typeface="Calibri"/>
              </a:rPr>
              <a:t>agroalimentar</a:t>
            </a:r>
            <a:r>
              <a:rPr lang="en-GB"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914400" marR="0" lvl="1" indent="-323850" algn="just" rtl="0">
              <a:lnSpc>
                <a:spcPct val="115000"/>
              </a:lnSpc>
              <a:spcBef>
                <a:spcPts val="0"/>
              </a:spcBef>
              <a:spcAft>
                <a:spcPts val="0"/>
              </a:spcAft>
              <a:buClr>
                <a:schemeClr val="dk1"/>
              </a:buClr>
              <a:buSzPts val="1500"/>
              <a:buFont typeface="Calibri"/>
              <a:buChar char="○"/>
            </a:pPr>
            <a:r>
              <a:rPr lang="en-GB" dirty="0">
                <a:solidFill>
                  <a:schemeClr val="dk1"/>
                </a:solidFill>
                <a:latin typeface="Calibri"/>
                <a:ea typeface="Calibri"/>
                <a:cs typeface="Calibri"/>
                <a:sym typeface="Calibri"/>
              </a:rPr>
              <a:t>De la </a:t>
            </a:r>
            <a:r>
              <a:rPr lang="en-GB" dirty="0" err="1">
                <a:solidFill>
                  <a:schemeClr val="dk1"/>
                </a:solidFill>
                <a:latin typeface="Calibri"/>
                <a:ea typeface="Calibri"/>
                <a:cs typeface="Calibri"/>
                <a:sym typeface="Calibri"/>
              </a:rPr>
              <a:t>nivel</a:t>
            </a:r>
            <a:r>
              <a:rPr lang="en-GB" dirty="0">
                <a:solidFill>
                  <a:schemeClr val="dk1"/>
                </a:solidFill>
                <a:latin typeface="Calibri"/>
                <a:ea typeface="Calibri"/>
                <a:cs typeface="Calibri"/>
                <a:sym typeface="Calibri"/>
              </a:rPr>
              <a:t> local la </a:t>
            </a:r>
            <a:r>
              <a:rPr lang="en-GB" dirty="0" err="1">
                <a:solidFill>
                  <a:schemeClr val="dk1"/>
                </a:solidFill>
                <a:latin typeface="Calibri"/>
                <a:ea typeface="Calibri"/>
                <a:cs typeface="Calibri"/>
                <a:sym typeface="Calibri"/>
              </a:rPr>
              <a:t>nivel</a:t>
            </a:r>
            <a:r>
              <a:rPr lang="en-GB" dirty="0">
                <a:solidFill>
                  <a:schemeClr val="dk1"/>
                </a:solidFill>
                <a:latin typeface="Calibri"/>
                <a:ea typeface="Calibri"/>
                <a:cs typeface="Calibri"/>
                <a:sym typeface="Calibri"/>
              </a:rPr>
              <a:t> global</a:t>
            </a:r>
            <a:endParaRPr dirty="0">
              <a:solidFill>
                <a:schemeClr val="dk1"/>
              </a:solidFill>
              <a:latin typeface="Calibri"/>
              <a:ea typeface="Calibri"/>
              <a:cs typeface="Calibri"/>
              <a:sym typeface="Calibri"/>
            </a:endParaRPr>
          </a:p>
          <a:p>
            <a:pPr marL="914400" marR="0" lvl="1" indent="-323850" algn="just" rtl="0">
              <a:lnSpc>
                <a:spcPct val="115000"/>
              </a:lnSpc>
              <a:spcBef>
                <a:spcPts val="0"/>
              </a:spcBef>
              <a:spcAft>
                <a:spcPts val="0"/>
              </a:spcAft>
              <a:buClr>
                <a:schemeClr val="dk1"/>
              </a:buClr>
              <a:buSzPts val="1500"/>
              <a:buFont typeface="Calibri"/>
              <a:buChar char="○"/>
            </a:pPr>
            <a:r>
              <a:rPr lang="en-GB" dirty="0" err="1">
                <a:solidFill>
                  <a:schemeClr val="dk1"/>
                </a:solidFill>
                <a:latin typeface="Calibri"/>
                <a:ea typeface="Calibri"/>
                <a:cs typeface="Calibri"/>
                <a:sym typeface="Calibri"/>
              </a:rPr>
              <a:t>Contestarea</a:t>
            </a:r>
            <a:r>
              <a:rPr lang="en-GB" dirty="0">
                <a:solidFill>
                  <a:schemeClr val="dk1"/>
                </a:solidFill>
                <a:latin typeface="Calibri"/>
                <a:ea typeface="Calibri"/>
                <a:cs typeface="Calibri"/>
                <a:sym typeface="Calibri"/>
              </a:rPr>
              <a:t> </a:t>
            </a:r>
            <a:r>
              <a:rPr lang="en-GB" dirty="0" err="1">
                <a:solidFill>
                  <a:schemeClr val="dk1"/>
                </a:solidFill>
                <a:latin typeface="Calibri"/>
                <a:ea typeface="Calibri"/>
                <a:cs typeface="Calibri"/>
                <a:sym typeface="Calibri"/>
              </a:rPr>
              <a:t>politicilor</a:t>
            </a:r>
            <a:r>
              <a:rPr lang="en-GB" dirty="0">
                <a:solidFill>
                  <a:schemeClr val="dk1"/>
                </a:solidFill>
                <a:latin typeface="Calibri"/>
                <a:ea typeface="Calibri"/>
                <a:cs typeface="Calibri"/>
                <a:sym typeface="Calibri"/>
              </a:rPr>
              <a:t> care </a:t>
            </a:r>
            <a:r>
              <a:rPr lang="en-GB" dirty="0" err="1">
                <a:solidFill>
                  <a:schemeClr val="dk1"/>
                </a:solidFill>
                <a:latin typeface="Calibri"/>
                <a:ea typeface="Calibri"/>
                <a:cs typeface="Calibri"/>
                <a:sym typeface="Calibri"/>
              </a:rPr>
              <a:t>îngreunează</a:t>
            </a:r>
            <a:r>
              <a:rPr lang="en-GB" dirty="0">
                <a:solidFill>
                  <a:schemeClr val="dk1"/>
                </a:solidFill>
                <a:latin typeface="Calibri"/>
                <a:ea typeface="Calibri"/>
                <a:cs typeface="Calibri"/>
                <a:sym typeface="Calibri"/>
              </a:rPr>
              <a:t> </a:t>
            </a:r>
            <a:r>
              <a:rPr lang="en-GB" dirty="0" err="1">
                <a:solidFill>
                  <a:schemeClr val="dk1"/>
                </a:solidFill>
                <a:latin typeface="Calibri"/>
                <a:ea typeface="Calibri"/>
                <a:cs typeface="Calibri"/>
                <a:sym typeface="Calibri"/>
              </a:rPr>
              <a:t>proiectele</a:t>
            </a:r>
            <a:r>
              <a:rPr lang="en-GB"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p:txBody>
      </p:sp>
      <p:sp>
        <p:nvSpPr>
          <p:cNvPr id="493" name="Google Shape;493;g19d164b436d_0_331"/>
          <p:cNvSpPr/>
          <p:nvPr/>
        </p:nvSpPr>
        <p:spPr>
          <a:xfrm>
            <a:off x="1040399" y="66600"/>
            <a:ext cx="9164700" cy="639000"/>
          </a:xfrm>
          <a:prstGeom prst="rect">
            <a:avLst/>
          </a:prstGeom>
          <a:noFill/>
          <a:ln>
            <a:noFill/>
          </a:ln>
        </p:spPr>
        <p:txBody>
          <a:bodyPr spcFirstLastPara="1" wrap="square" lIns="90000" tIns="45000" rIns="90000" bIns="45000" anchor="t" anchorCtr="0">
            <a:noAutofit/>
          </a:bodyPr>
          <a:lstStyle/>
          <a:p>
            <a:pPr>
              <a:buClr>
                <a:schemeClr val="dk1"/>
              </a:buClr>
              <a:buSzPts val="3600"/>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3: Antreprenoriat </a:t>
            </a:r>
            <a:r>
              <a:rPr lang="ro-RO" sz="3600" b="1" dirty="0">
                <a:solidFill>
                  <a:srgbClr val="FAB632"/>
                </a:solidFill>
                <a:latin typeface="Calibri"/>
                <a:ea typeface="Calibri"/>
                <a:cs typeface="Calibri"/>
                <a:sym typeface="Calibri"/>
              </a:rPr>
              <a:t>ecologic</a:t>
            </a:r>
            <a:endParaRPr lang="ro-RO" sz="3600" dirty="0">
              <a:solidFill>
                <a:schemeClr val="dk1"/>
              </a:solidFill>
            </a:endParaRPr>
          </a:p>
          <a:p>
            <a:pPr marL="0" lvl="0" indent="0" algn="l" rtl="0">
              <a:spcBef>
                <a:spcPts val="0"/>
              </a:spcBef>
              <a:spcAft>
                <a:spcPts val="0"/>
              </a:spcAft>
              <a:buClr>
                <a:schemeClr val="dk1"/>
              </a:buClr>
              <a:buSzPts val="3600"/>
              <a:buFont typeface="Arial"/>
              <a:buNone/>
            </a:pPr>
            <a:endParaRPr sz="3600" dirty="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p:txBody>
      </p:sp>
      <p:sp>
        <p:nvSpPr>
          <p:cNvPr id="494" name="Google Shape;494;g19d164b436d_0_331"/>
          <p:cNvSpPr/>
          <p:nvPr/>
        </p:nvSpPr>
        <p:spPr>
          <a:xfrm>
            <a:off x="1024205" y="705599"/>
            <a:ext cx="7692900" cy="456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2400"/>
              <a:buFont typeface="Arial"/>
              <a:buNone/>
            </a:pPr>
            <a:r>
              <a:rPr lang="en-GB" sz="2400">
                <a:solidFill>
                  <a:srgbClr val="21B4A9"/>
                </a:solidFill>
                <a:latin typeface="Calibri"/>
                <a:ea typeface="Calibri"/>
                <a:cs typeface="Calibri"/>
                <a:sym typeface="Calibri"/>
              </a:rPr>
              <a:t>Secțiunea 2: Sectorul agroecologic</a:t>
            </a:r>
            <a:endParaRPr sz="2400" b="0" i="0" u="none" strike="noStrike" cap="none">
              <a:solidFill>
                <a:srgbClr val="000000"/>
              </a:solidFill>
              <a:latin typeface="Arial"/>
              <a:ea typeface="Arial"/>
              <a:cs typeface="Arial"/>
              <a:sym typeface="Arial"/>
            </a:endParaRPr>
          </a:p>
        </p:txBody>
      </p:sp>
      <p:sp>
        <p:nvSpPr>
          <p:cNvPr id="495" name="Google Shape;495;g19d164b436d_0_331"/>
          <p:cNvSpPr/>
          <p:nvPr/>
        </p:nvSpPr>
        <p:spPr>
          <a:xfrm>
            <a:off x="1192805" y="1327324"/>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1900" b="1">
                <a:solidFill>
                  <a:srgbClr val="C00000"/>
                </a:solidFill>
                <a:latin typeface="Calibri"/>
                <a:ea typeface="Calibri"/>
                <a:cs typeface="Calibri"/>
                <a:sym typeface="Calibri"/>
              </a:rPr>
              <a:t>Dimensiuni ale agroecologiei:</a:t>
            </a:r>
            <a:endParaRPr sz="1900" b="1" i="0" u="none" strike="noStrike" cap="none">
              <a:solidFill>
                <a:srgbClr val="C00000"/>
              </a:solidFill>
              <a:latin typeface="Arial"/>
              <a:ea typeface="Arial"/>
              <a:cs typeface="Arial"/>
              <a:sym typeface="Arial"/>
            </a:endParaRPr>
          </a:p>
        </p:txBody>
      </p:sp>
      <p:sp>
        <p:nvSpPr>
          <p:cNvPr id="2" name="Google Shape;90;p1">
            <a:extLst>
              <a:ext uri="{FF2B5EF4-FFF2-40B4-BE49-F238E27FC236}">
                <a16:creationId xmlns:a16="http://schemas.microsoft.com/office/drawing/2014/main" id="{03154F40-F8D1-C085-7C40-F028B177C8A2}"/>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9"/>
        <p:cNvGrpSpPr/>
        <p:nvPr/>
      </p:nvGrpSpPr>
      <p:grpSpPr>
        <a:xfrm>
          <a:off x="0" y="0"/>
          <a:ext cx="0" cy="0"/>
          <a:chOff x="0" y="0"/>
          <a:chExt cx="0" cy="0"/>
        </a:xfrm>
      </p:grpSpPr>
      <p:graphicFrame>
        <p:nvGraphicFramePr>
          <p:cNvPr id="501" name="Google Shape;501;g19d164b436d_0_382"/>
          <p:cNvGraphicFramePr/>
          <p:nvPr>
            <p:extLst>
              <p:ext uri="{D42A27DB-BD31-4B8C-83A1-F6EECF244321}">
                <p14:modId xmlns:p14="http://schemas.microsoft.com/office/powerpoint/2010/main" val="3274297475"/>
              </p:ext>
            </p:extLst>
          </p:nvPr>
        </p:nvGraphicFramePr>
        <p:xfrm>
          <a:off x="1040399" y="1646076"/>
          <a:ext cx="5852575" cy="2678575"/>
        </p:xfrm>
        <a:graphic>
          <a:graphicData uri="http://schemas.openxmlformats.org/drawingml/2006/table">
            <a:tbl>
              <a:tblPr>
                <a:noFill/>
                <a:tableStyleId>{E807D486-5A71-4260-8FA4-346CFEE4F02D}</a:tableStyleId>
              </a:tblPr>
              <a:tblGrid>
                <a:gridCol w="957150">
                  <a:extLst>
                    <a:ext uri="{9D8B030D-6E8A-4147-A177-3AD203B41FA5}">
                      <a16:colId xmlns:a16="http://schemas.microsoft.com/office/drawing/2014/main" val="20000"/>
                    </a:ext>
                  </a:extLst>
                </a:gridCol>
                <a:gridCol w="4895425">
                  <a:extLst>
                    <a:ext uri="{9D8B030D-6E8A-4147-A177-3AD203B41FA5}">
                      <a16:colId xmlns:a16="http://schemas.microsoft.com/office/drawing/2014/main" val="20001"/>
                    </a:ext>
                  </a:extLst>
                </a:gridCol>
              </a:tblGrid>
              <a:tr h="822925">
                <a:tc>
                  <a:txBody>
                    <a:bodyPr/>
                    <a:lstStyle/>
                    <a:p>
                      <a:pPr marL="0" marR="0" lvl="0" indent="0" algn="ctr" rtl="0">
                        <a:lnSpc>
                          <a:spcPct val="100000"/>
                        </a:lnSpc>
                        <a:spcBef>
                          <a:spcPts val="0"/>
                        </a:spcBef>
                        <a:spcAft>
                          <a:spcPts val="0"/>
                        </a:spcAft>
                        <a:buClr>
                          <a:srgbClr val="000000"/>
                        </a:buClr>
                        <a:buSzPts val="1400"/>
                        <a:buFont typeface="Arial"/>
                        <a:buNone/>
                      </a:pPr>
                      <a:r>
                        <a:rPr lang="en-GB" b="1">
                          <a:solidFill>
                            <a:srgbClr val="C00000"/>
                          </a:solidFill>
                        </a:rPr>
                        <a:t>Nivelul </a:t>
                      </a:r>
                      <a:r>
                        <a:rPr lang="en-GB" sz="1400" b="1" u="none" strike="noStrike" cap="none">
                          <a:solidFill>
                            <a:srgbClr val="C00000"/>
                          </a:solidFill>
                        </a:rPr>
                        <a:t>1</a:t>
                      </a:r>
                      <a:endParaRPr sz="1400" b="1" u="none" strike="noStrike" cap="none">
                        <a:solidFill>
                          <a:srgbClr val="C00000"/>
                        </a:solidFill>
                      </a:endParaRPr>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400"/>
                        <a:buFont typeface="Arial"/>
                        <a:buNone/>
                      </a:pPr>
                      <a:r>
                        <a:rPr lang="ro-RO" dirty="0"/>
                        <a:t>Aplicarea unei perspective eficiente </a:t>
                      </a:r>
                      <a:r>
                        <a:rPr lang="en-GB" dirty="0" err="1"/>
                        <a:t>practicilor</a:t>
                      </a:r>
                      <a:r>
                        <a:rPr lang="en-GB" dirty="0"/>
                        <a:t> </a:t>
                      </a:r>
                      <a:r>
                        <a:rPr lang="en-GB" dirty="0" err="1"/>
                        <a:t>agricole</a:t>
                      </a:r>
                      <a:r>
                        <a:rPr lang="en-GB" dirty="0"/>
                        <a:t> </a:t>
                      </a:r>
                      <a:r>
                        <a:rPr lang="en-GB" dirty="0" err="1"/>
                        <a:t>tradiționale</a:t>
                      </a:r>
                      <a:r>
                        <a:rPr lang="en-GB" dirty="0"/>
                        <a:t> (de </a:t>
                      </a:r>
                      <a:r>
                        <a:rPr lang="en-GB" dirty="0" err="1"/>
                        <a:t>exemplu</a:t>
                      </a:r>
                      <a:r>
                        <a:rPr lang="en-GB" dirty="0"/>
                        <a:t>, </a:t>
                      </a:r>
                      <a:r>
                        <a:rPr lang="ro-RO" dirty="0"/>
                        <a:t>reducerea </a:t>
                      </a:r>
                      <a:r>
                        <a:rPr lang="en-GB" dirty="0" err="1"/>
                        <a:t>consumul</a:t>
                      </a:r>
                      <a:r>
                        <a:rPr lang="ro-RO" dirty="0"/>
                        <a:t>ui</a:t>
                      </a:r>
                      <a:r>
                        <a:rPr lang="en-GB" dirty="0"/>
                        <a:t> </a:t>
                      </a:r>
                      <a:r>
                        <a:rPr lang="en-GB" dirty="0" err="1"/>
                        <a:t>și</a:t>
                      </a:r>
                      <a:r>
                        <a:rPr lang="en-GB" dirty="0"/>
                        <a:t> </a:t>
                      </a:r>
                      <a:r>
                        <a:rPr lang="en-GB" dirty="0" err="1"/>
                        <a:t>utiliz</a:t>
                      </a:r>
                      <a:r>
                        <a:rPr lang="ro-RO" dirty="0"/>
                        <a:t>ării d</a:t>
                      </a:r>
                      <a:r>
                        <a:rPr lang="en-GB" dirty="0"/>
                        <a:t>e </a:t>
                      </a:r>
                      <a:r>
                        <a:rPr lang="en-GB" dirty="0" err="1"/>
                        <a:t>produse</a:t>
                      </a:r>
                      <a:r>
                        <a:rPr lang="en-GB" dirty="0"/>
                        <a:t> </a:t>
                      </a:r>
                      <a:r>
                        <a:rPr lang="en-GB" dirty="0" err="1"/>
                        <a:t>externe</a:t>
                      </a:r>
                      <a:r>
                        <a:rPr lang="en-GB" dirty="0"/>
                        <a:t> </a:t>
                      </a:r>
                      <a:r>
                        <a:rPr lang="en-GB" dirty="0" err="1"/>
                        <a:t>scumpe</a:t>
                      </a:r>
                      <a:r>
                        <a:rPr lang="en-GB" dirty="0"/>
                        <a:t>, rare </a:t>
                      </a:r>
                      <a:r>
                        <a:rPr lang="en-GB" dirty="0" err="1"/>
                        <a:t>sau</a:t>
                      </a:r>
                      <a:r>
                        <a:rPr lang="en-GB" dirty="0"/>
                        <a:t> </a:t>
                      </a:r>
                      <a:r>
                        <a:rPr lang="en-GB" dirty="0" err="1"/>
                        <a:t>dăunătoare</a:t>
                      </a:r>
                      <a:r>
                        <a:rPr lang="en-GB" dirty="0"/>
                        <a:t> </a:t>
                      </a:r>
                      <a:r>
                        <a:rPr lang="en-GB" dirty="0" err="1"/>
                        <a:t>mediului</a:t>
                      </a:r>
                      <a:r>
                        <a:rPr lang="en-GB" dirty="0"/>
                        <a:t>).</a:t>
                      </a:r>
                      <a:endParaRPr sz="1400" u="none" strike="noStrike" cap="none" dirty="0"/>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extLst>
                  <a:ext uri="{0D108BD9-81ED-4DB2-BD59-A6C34878D82A}">
                    <a16:rowId xmlns:a16="http://schemas.microsoft.com/office/drawing/2014/main" val="10000"/>
                  </a:ext>
                </a:extLst>
              </a:tr>
              <a:tr h="609575">
                <a:tc>
                  <a:txBody>
                    <a:bodyPr/>
                    <a:lstStyle/>
                    <a:p>
                      <a:pPr marL="0" marR="0" lvl="0" indent="0" algn="ctr" rtl="0">
                        <a:lnSpc>
                          <a:spcPct val="100000"/>
                        </a:lnSpc>
                        <a:spcBef>
                          <a:spcPts val="0"/>
                        </a:spcBef>
                        <a:spcAft>
                          <a:spcPts val="0"/>
                        </a:spcAft>
                        <a:buClr>
                          <a:srgbClr val="000000"/>
                        </a:buClr>
                        <a:buSzPts val="1400"/>
                        <a:buFont typeface="Arial"/>
                        <a:buNone/>
                      </a:pPr>
                      <a:r>
                        <a:rPr lang="en-GB" b="1">
                          <a:solidFill>
                            <a:srgbClr val="C00000"/>
                          </a:solidFill>
                        </a:rPr>
                        <a:t>Nivelul </a:t>
                      </a:r>
                      <a:r>
                        <a:rPr lang="en-GB" sz="1400" b="1" u="none" strike="noStrike" cap="none">
                          <a:solidFill>
                            <a:srgbClr val="C00000"/>
                          </a:solidFill>
                        </a:rPr>
                        <a:t>2</a:t>
                      </a:r>
                      <a:endParaRPr sz="1400" b="1" u="none" strike="noStrike" cap="none">
                        <a:solidFill>
                          <a:srgbClr val="C00000"/>
                        </a:solidFill>
                      </a:endParaRPr>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400"/>
                        <a:buFont typeface="Arial"/>
                        <a:buNone/>
                      </a:pPr>
                      <a:r>
                        <a:rPr lang="en-GB" dirty="0" err="1"/>
                        <a:t>Aplicarea</a:t>
                      </a:r>
                      <a:r>
                        <a:rPr lang="en-GB" dirty="0"/>
                        <a:t> de </a:t>
                      </a:r>
                      <a:r>
                        <a:rPr lang="en-GB" dirty="0" err="1"/>
                        <a:t>practici</a:t>
                      </a:r>
                      <a:r>
                        <a:rPr lang="en-GB" dirty="0"/>
                        <a:t> alternative/</a:t>
                      </a:r>
                      <a:r>
                        <a:rPr lang="en-GB" dirty="0" err="1"/>
                        <a:t>ecologice</a:t>
                      </a:r>
                      <a:r>
                        <a:rPr lang="en-GB" dirty="0"/>
                        <a:t> care </a:t>
                      </a:r>
                      <a:r>
                        <a:rPr lang="en-GB" dirty="0" err="1"/>
                        <a:t>să</a:t>
                      </a:r>
                      <a:r>
                        <a:rPr lang="en-GB" dirty="0"/>
                        <a:t> le </a:t>
                      </a:r>
                      <a:r>
                        <a:rPr lang="en-GB" dirty="0" err="1"/>
                        <a:t>înlocuiască</a:t>
                      </a:r>
                      <a:r>
                        <a:rPr lang="en-GB" dirty="0"/>
                        <a:t> pe </a:t>
                      </a:r>
                      <a:r>
                        <a:rPr lang="en-GB" dirty="0" err="1"/>
                        <a:t>cele</a:t>
                      </a:r>
                      <a:r>
                        <a:rPr lang="en-GB" dirty="0"/>
                        <a:t> </a:t>
                      </a:r>
                      <a:r>
                        <a:rPr lang="en-GB" dirty="0" err="1"/>
                        <a:t>convenționale</a:t>
                      </a:r>
                      <a:r>
                        <a:rPr lang="en-GB" dirty="0"/>
                        <a:t>.</a:t>
                      </a:r>
                      <a:endParaRPr sz="1400" u="none" strike="noStrike" cap="none" dirty="0"/>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extLst>
                  <a:ext uri="{0D108BD9-81ED-4DB2-BD59-A6C34878D82A}">
                    <a16:rowId xmlns:a16="http://schemas.microsoft.com/office/drawing/2014/main" val="10001"/>
                  </a:ext>
                </a:extLst>
              </a:tr>
              <a:tr h="556600">
                <a:tc>
                  <a:txBody>
                    <a:bodyPr/>
                    <a:lstStyle/>
                    <a:p>
                      <a:pPr marL="0" marR="0" lvl="0" indent="0" algn="ctr" rtl="0">
                        <a:lnSpc>
                          <a:spcPct val="100000"/>
                        </a:lnSpc>
                        <a:spcBef>
                          <a:spcPts val="0"/>
                        </a:spcBef>
                        <a:spcAft>
                          <a:spcPts val="0"/>
                        </a:spcAft>
                        <a:buClr>
                          <a:srgbClr val="000000"/>
                        </a:buClr>
                        <a:buSzPts val="1400"/>
                        <a:buFont typeface="Arial"/>
                        <a:buNone/>
                      </a:pPr>
                      <a:r>
                        <a:rPr lang="en-GB" b="1">
                          <a:solidFill>
                            <a:srgbClr val="C00000"/>
                          </a:solidFill>
                        </a:rPr>
                        <a:t>Nivelul </a:t>
                      </a:r>
                      <a:r>
                        <a:rPr lang="en-GB" sz="1400" b="1" u="none" strike="noStrike" cap="none">
                          <a:solidFill>
                            <a:srgbClr val="C00000"/>
                          </a:solidFill>
                        </a:rPr>
                        <a:t>3</a:t>
                      </a:r>
                      <a:endParaRPr sz="1400" b="1" u="none" strike="noStrike" cap="none">
                        <a:solidFill>
                          <a:srgbClr val="C00000"/>
                        </a:solidFill>
                      </a:endParaRPr>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400"/>
                        <a:buFont typeface="Arial"/>
                        <a:buNone/>
                      </a:pPr>
                      <a:r>
                        <a:rPr lang="en-GB"/>
                        <a:t>Reproiectarea agroecosistemului prin aplicarea unor procese și relații ecologice durabile.</a:t>
                      </a:r>
                      <a:endParaRPr sz="1400" u="none" strike="noStrike" cap="none"/>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extLst>
                  <a:ext uri="{0D108BD9-81ED-4DB2-BD59-A6C34878D82A}">
                    <a16:rowId xmlns:a16="http://schemas.microsoft.com/office/drawing/2014/main" val="10002"/>
                  </a:ext>
                </a:extLst>
              </a:tr>
              <a:tr h="636500">
                <a:tc>
                  <a:txBody>
                    <a:bodyPr/>
                    <a:lstStyle/>
                    <a:p>
                      <a:pPr marL="0" marR="0" lvl="0" indent="0" algn="ctr" rtl="0">
                        <a:lnSpc>
                          <a:spcPct val="100000"/>
                        </a:lnSpc>
                        <a:spcBef>
                          <a:spcPts val="0"/>
                        </a:spcBef>
                        <a:spcAft>
                          <a:spcPts val="0"/>
                        </a:spcAft>
                        <a:buClr>
                          <a:srgbClr val="000000"/>
                        </a:buClr>
                        <a:buSzPts val="1400"/>
                        <a:buFont typeface="Arial"/>
                        <a:buNone/>
                      </a:pPr>
                      <a:r>
                        <a:rPr lang="en-GB" b="1">
                          <a:solidFill>
                            <a:srgbClr val="C00000"/>
                          </a:solidFill>
                        </a:rPr>
                        <a:t>Nivelul </a:t>
                      </a:r>
                      <a:r>
                        <a:rPr lang="en-GB" sz="1400" b="1" u="none" strike="noStrike" cap="none">
                          <a:solidFill>
                            <a:srgbClr val="C00000"/>
                          </a:solidFill>
                        </a:rPr>
                        <a:t>4</a:t>
                      </a:r>
                      <a:endParaRPr sz="1400" b="1" u="none" strike="noStrike" cap="none">
                        <a:solidFill>
                          <a:srgbClr val="C00000"/>
                        </a:solidFill>
                      </a:endParaRPr>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400"/>
                        <a:buFont typeface="Arial"/>
                        <a:buNone/>
                      </a:pPr>
                      <a:r>
                        <a:rPr lang="en-GB" dirty="0" err="1"/>
                        <a:t>Reorganizarea</a:t>
                      </a:r>
                      <a:r>
                        <a:rPr lang="en-GB" dirty="0"/>
                        <a:t> </a:t>
                      </a:r>
                      <a:r>
                        <a:rPr lang="en-GB" dirty="0" err="1"/>
                        <a:t>socială</a:t>
                      </a:r>
                      <a:r>
                        <a:rPr lang="en-GB" dirty="0"/>
                        <a:t> </a:t>
                      </a:r>
                      <a:r>
                        <a:rPr lang="en-GB" dirty="0" err="1"/>
                        <a:t>în</a:t>
                      </a:r>
                      <a:r>
                        <a:rPr lang="en-GB" dirty="0"/>
                        <a:t> </a:t>
                      </a:r>
                      <a:r>
                        <a:rPr lang="en-GB" dirty="0" err="1"/>
                        <a:t>agroecosistem</a:t>
                      </a:r>
                      <a:r>
                        <a:rPr lang="en-GB" dirty="0"/>
                        <a:t>, </a:t>
                      </a:r>
                      <a:r>
                        <a:rPr lang="en-GB" dirty="0" err="1"/>
                        <a:t>schimbarea</a:t>
                      </a:r>
                      <a:r>
                        <a:rPr lang="en-GB" dirty="0"/>
                        <a:t> </a:t>
                      </a:r>
                      <a:r>
                        <a:rPr lang="en-GB" dirty="0" err="1"/>
                        <a:t>valorilor</a:t>
                      </a:r>
                      <a:r>
                        <a:rPr lang="en-GB" dirty="0"/>
                        <a:t> </a:t>
                      </a:r>
                      <a:r>
                        <a:rPr lang="en-GB" dirty="0" err="1"/>
                        <a:t>spre</a:t>
                      </a:r>
                      <a:r>
                        <a:rPr lang="en-GB" dirty="0"/>
                        <a:t> o </a:t>
                      </a:r>
                      <a:r>
                        <a:rPr lang="en-GB" dirty="0" err="1"/>
                        <a:t>cultură</a:t>
                      </a:r>
                      <a:r>
                        <a:rPr lang="en-GB" dirty="0"/>
                        <a:t> </a:t>
                      </a:r>
                      <a:r>
                        <a:rPr lang="en-GB" dirty="0" err="1"/>
                        <a:t>mai</a:t>
                      </a:r>
                      <a:r>
                        <a:rPr lang="en-GB" dirty="0"/>
                        <a:t> </a:t>
                      </a:r>
                      <a:r>
                        <a:rPr lang="en-GB" dirty="0" err="1"/>
                        <a:t>durabilă</a:t>
                      </a:r>
                      <a:r>
                        <a:rPr lang="en-GB" dirty="0"/>
                        <a:t>.</a:t>
                      </a:r>
                      <a:endParaRPr sz="1400" u="none" strike="noStrike" cap="none" dirty="0"/>
                    </a:p>
                  </a:txBody>
                  <a:tcPr marL="91425" marR="91425" marT="91425" marB="91425">
                    <a:lnL w="9525" cap="flat" cmpd="sng">
                      <a:solidFill>
                        <a:srgbClr val="F29B26"/>
                      </a:solidFill>
                      <a:prstDash val="solid"/>
                      <a:round/>
                      <a:headEnd type="none" w="sm" len="sm"/>
                      <a:tailEnd type="none" w="sm" len="sm"/>
                    </a:lnL>
                    <a:lnR w="9525" cap="flat" cmpd="sng">
                      <a:solidFill>
                        <a:srgbClr val="F29B26"/>
                      </a:solidFill>
                      <a:prstDash val="solid"/>
                      <a:round/>
                      <a:headEnd type="none" w="sm" len="sm"/>
                      <a:tailEnd type="none" w="sm" len="sm"/>
                    </a:lnR>
                    <a:lnT w="9525" cap="flat" cmpd="sng">
                      <a:solidFill>
                        <a:srgbClr val="F29B26"/>
                      </a:solidFill>
                      <a:prstDash val="solid"/>
                      <a:round/>
                      <a:headEnd type="none" w="sm" len="sm"/>
                      <a:tailEnd type="none" w="sm" len="sm"/>
                    </a:lnT>
                    <a:lnB w="9525" cap="flat" cmpd="sng">
                      <a:solidFill>
                        <a:srgbClr val="F29B2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02" name="Google Shape;502;g19d164b436d_0_382"/>
          <p:cNvSpPr txBox="1"/>
          <p:nvPr/>
        </p:nvSpPr>
        <p:spPr>
          <a:xfrm>
            <a:off x="7150975" y="1576650"/>
            <a:ext cx="4674300" cy="401644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700" dirty="0" err="1">
                <a:solidFill>
                  <a:srgbClr val="C00000"/>
                </a:solidFill>
                <a:latin typeface="Calibri"/>
                <a:ea typeface="Calibri"/>
                <a:cs typeface="Calibri"/>
                <a:sym typeface="Calibri"/>
              </a:rPr>
              <a:t>Agroecologia</a:t>
            </a:r>
            <a:r>
              <a:rPr lang="en-GB" sz="1700" dirty="0">
                <a:solidFill>
                  <a:srgbClr val="C00000"/>
                </a:solidFill>
                <a:latin typeface="Calibri"/>
                <a:ea typeface="Calibri"/>
                <a:cs typeface="Calibri"/>
                <a:sym typeface="Calibri"/>
              </a:rPr>
              <a:t> </a:t>
            </a:r>
            <a:r>
              <a:rPr lang="en-GB" sz="1700" dirty="0" err="1">
                <a:solidFill>
                  <a:srgbClr val="C00000"/>
                </a:solidFill>
                <a:latin typeface="Calibri"/>
                <a:ea typeface="Calibri"/>
                <a:cs typeface="Calibri"/>
                <a:sym typeface="Calibri"/>
              </a:rPr>
              <a:t>este</a:t>
            </a:r>
            <a:r>
              <a:rPr lang="en-GB" sz="1700" dirty="0">
                <a:solidFill>
                  <a:srgbClr val="C00000"/>
                </a:solidFill>
                <a:latin typeface="Calibri"/>
                <a:ea typeface="Calibri"/>
                <a:cs typeface="Calibri"/>
                <a:sym typeface="Calibri"/>
              </a:rPr>
              <a:t> un sector care, </a:t>
            </a:r>
            <a:r>
              <a:rPr lang="en-GB" sz="1700" dirty="0" err="1">
                <a:solidFill>
                  <a:srgbClr val="C00000"/>
                </a:solidFill>
                <a:latin typeface="Calibri"/>
                <a:ea typeface="Calibri"/>
                <a:cs typeface="Calibri"/>
                <a:sym typeface="Calibri"/>
              </a:rPr>
              <a:t>în</a:t>
            </a:r>
            <a:r>
              <a:rPr lang="en-GB" sz="1700" dirty="0">
                <a:solidFill>
                  <a:srgbClr val="C00000"/>
                </a:solidFill>
                <a:latin typeface="Calibri"/>
                <a:ea typeface="Calibri"/>
                <a:cs typeface="Calibri"/>
                <a:sym typeface="Calibri"/>
              </a:rPr>
              <a:t> </a:t>
            </a:r>
            <a:r>
              <a:rPr lang="en-GB" sz="1700" dirty="0" err="1">
                <a:solidFill>
                  <a:srgbClr val="C00000"/>
                </a:solidFill>
                <a:latin typeface="Calibri"/>
                <a:ea typeface="Calibri"/>
                <a:cs typeface="Calibri"/>
                <a:sym typeface="Calibri"/>
              </a:rPr>
              <a:t>prezent</a:t>
            </a:r>
            <a:r>
              <a:rPr lang="en-GB" sz="1700" dirty="0">
                <a:solidFill>
                  <a:srgbClr val="C00000"/>
                </a:solidFill>
                <a:latin typeface="Calibri"/>
                <a:ea typeface="Calibri"/>
                <a:cs typeface="Calibri"/>
                <a:sym typeface="Calibri"/>
              </a:rPr>
              <a:t>, </a:t>
            </a:r>
            <a:r>
              <a:rPr lang="en-GB" sz="1700" dirty="0" err="1">
                <a:solidFill>
                  <a:srgbClr val="C00000"/>
                </a:solidFill>
                <a:latin typeface="Calibri"/>
                <a:ea typeface="Calibri"/>
                <a:cs typeface="Calibri"/>
                <a:sym typeface="Calibri"/>
              </a:rPr>
              <a:t>oferă</a:t>
            </a:r>
            <a:r>
              <a:rPr lang="en-GB" sz="1700" dirty="0">
                <a:solidFill>
                  <a:srgbClr val="C00000"/>
                </a:solidFill>
                <a:latin typeface="Calibri"/>
                <a:ea typeface="Calibri"/>
                <a:cs typeface="Calibri"/>
                <a:sym typeface="Calibri"/>
              </a:rPr>
              <a:t> multiple </a:t>
            </a:r>
            <a:r>
              <a:rPr lang="en-GB" sz="1700" dirty="0" err="1">
                <a:solidFill>
                  <a:srgbClr val="C00000"/>
                </a:solidFill>
                <a:latin typeface="Calibri"/>
                <a:ea typeface="Calibri"/>
                <a:cs typeface="Calibri"/>
                <a:sym typeface="Calibri"/>
              </a:rPr>
              <a:t>oportunități</a:t>
            </a:r>
            <a:r>
              <a:rPr lang="en-GB" sz="1700" dirty="0">
                <a:solidFill>
                  <a:srgbClr val="C00000"/>
                </a:solidFill>
                <a:latin typeface="Calibri"/>
                <a:ea typeface="Calibri"/>
                <a:cs typeface="Calibri"/>
                <a:sym typeface="Calibri"/>
              </a:rPr>
              <a:t> </a:t>
            </a:r>
            <a:r>
              <a:rPr lang="en-GB" sz="1700" dirty="0" err="1">
                <a:solidFill>
                  <a:srgbClr val="C00000"/>
                </a:solidFill>
                <a:latin typeface="Calibri"/>
                <a:ea typeface="Calibri"/>
                <a:cs typeface="Calibri"/>
                <a:sym typeface="Calibri"/>
              </a:rPr>
              <a:t>pentru</a:t>
            </a:r>
            <a:r>
              <a:rPr lang="en-GB" sz="1700" dirty="0">
                <a:solidFill>
                  <a:srgbClr val="C00000"/>
                </a:solidFill>
                <a:latin typeface="Calibri"/>
                <a:ea typeface="Calibri"/>
                <a:cs typeface="Calibri"/>
                <a:sym typeface="Calibri"/>
              </a:rPr>
              <a:t> </a:t>
            </a:r>
            <a:r>
              <a:rPr lang="en-GB" sz="1700" dirty="0" err="1">
                <a:solidFill>
                  <a:srgbClr val="C00000"/>
                </a:solidFill>
                <a:latin typeface="Calibri"/>
                <a:ea typeface="Calibri"/>
                <a:cs typeface="Calibri"/>
                <a:sym typeface="Calibri"/>
              </a:rPr>
              <a:t>crearea</a:t>
            </a:r>
            <a:r>
              <a:rPr lang="en-GB" sz="1700" dirty="0">
                <a:solidFill>
                  <a:srgbClr val="C00000"/>
                </a:solidFill>
                <a:latin typeface="Calibri"/>
                <a:ea typeface="Calibri"/>
                <a:cs typeface="Calibri"/>
                <a:sym typeface="Calibri"/>
              </a:rPr>
              <a:t> de </a:t>
            </a:r>
            <a:r>
              <a:rPr lang="en-GB" sz="1700" dirty="0" err="1">
                <a:solidFill>
                  <a:srgbClr val="C00000"/>
                </a:solidFill>
                <a:latin typeface="Calibri"/>
                <a:ea typeface="Calibri"/>
                <a:cs typeface="Calibri"/>
                <a:sym typeface="Calibri"/>
              </a:rPr>
              <a:t>locuri</a:t>
            </a:r>
            <a:r>
              <a:rPr lang="en-GB" sz="1700" dirty="0">
                <a:solidFill>
                  <a:srgbClr val="C00000"/>
                </a:solidFill>
                <a:latin typeface="Calibri"/>
                <a:ea typeface="Calibri"/>
                <a:cs typeface="Calibri"/>
                <a:sym typeface="Calibri"/>
              </a:rPr>
              <a:t> de </a:t>
            </a:r>
            <a:r>
              <a:rPr lang="en-GB" sz="1700" dirty="0" err="1">
                <a:solidFill>
                  <a:srgbClr val="C00000"/>
                </a:solidFill>
                <a:latin typeface="Calibri"/>
                <a:ea typeface="Calibri"/>
                <a:cs typeface="Calibri"/>
                <a:sym typeface="Calibri"/>
              </a:rPr>
              <a:t>muncă</a:t>
            </a:r>
            <a:r>
              <a:rPr lang="en-GB" sz="1700" dirty="0">
                <a:solidFill>
                  <a:srgbClr val="C00000"/>
                </a:solidFill>
                <a:latin typeface="Calibri"/>
                <a:ea typeface="Calibri"/>
                <a:cs typeface="Calibri"/>
                <a:sym typeface="Calibri"/>
              </a:rPr>
              <a:t> </a:t>
            </a:r>
            <a:r>
              <a:rPr lang="en-GB" sz="1700" dirty="0" err="1">
                <a:solidFill>
                  <a:srgbClr val="C00000"/>
                </a:solidFill>
                <a:latin typeface="Calibri"/>
                <a:ea typeface="Calibri"/>
                <a:cs typeface="Calibri"/>
                <a:sym typeface="Calibri"/>
              </a:rPr>
              <a:t>ecologice</a:t>
            </a:r>
            <a:r>
              <a:rPr lang="en-GB" sz="1700" dirty="0">
                <a:solidFill>
                  <a:srgbClr val="C00000"/>
                </a:solidFill>
                <a:latin typeface="Calibri"/>
                <a:ea typeface="Calibri"/>
                <a:cs typeface="Calibri"/>
                <a:sym typeface="Calibri"/>
              </a:rPr>
              <a:t>. </a:t>
            </a:r>
            <a:r>
              <a:rPr lang="en-GB" sz="1700" dirty="0" err="1">
                <a:solidFill>
                  <a:srgbClr val="C00000"/>
                </a:solidFill>
                <a:latin typeface="Calibri"/>
                <a:ea typeface="Calibri"/>
                <a:cs typeface="Calibri"/>
                <a:sym typeface="Calibri"/>
              </a:rPr>
              <a:t>Unele</a:t>
            </a:r>
            <a:r>
              <a:rPr lang="en-GB" sz="1700" dirty="0">
                <a:solidFill>
                  <a:srgbClr val="C00000"/>
                </a:solidFill>
                <a:latin typeface="Calibri"/>
                <a:ea typeface="Calibri"/>
                <a:cs typeface="Calibri"/>
                <a:sym typeface="Calibri"/>
              </a:rPr>
              <a:t> </a:t>
            </a:r>
            <a:r>
              <a:rPr lang="en-GB" sz="1700" dirty="0" err="1">
                <a:solidFill>
                  <a:srgbClr val="C00000"/>
                </a:solidFill>
                <a:latin typeface="Calibri"/>
                <a:ea typeface="Calibri"/>
                <a:cs typeface="Calibri"/>
                <a:sym typeface="Calibri"/>
              </a:rPr>
              <a:t>dintre</a:t>
            </a:r>
            <a:r>
              <a:rPr lang="en-GB" sz="1700" dirty="0">
                <a:solidFill>
                  <a:srgbClr val="C00000"/>
                </a:solidFill>
                <a:latin typeface="Calibri"/>
                <a:ea typeface="Calibri"/>
                <a:cs typeface="Calibri"/>
                <a:sym typeface="Calibri"/>
              </a:rPr>
              <a:t> </a:t>
            </a:r>
            <a:r>
              <a:rPr lang="en-GB" sz="1700" dirty="0" err="1">
                <a:solidFill>
                  <a:srgbClr val="C00000"/>
                </a:solidFill>
                <a:latin typeface="Calibri"/>
                <a:ea typeface="Calibri"/>
                <a:cs typeface="Calibri"/>
                <a:sym typeface="Calibri"/>
              </a:rPr>
              <a:t>aceste</a:t>
            </a:r>
            <a:r>
              <a:rPr lang="en-GB" sz="1700" dirty="0">
                <a:solidFill>
                  <a:srgbClr val="C00000"/>
                </a:solidFill>
                <a:latin typeface="Calibri"/>
                <a:ea typeface="Calibri"/>
                <a:cs typeface="Calibri"/>
                <a:sym typeface="Calibri"/>
              </a:rPr>
              <a:t> </a:t>
            </a:r>
            <a:r>
              <a:rPr lang="en-GB" sz="1700" dirty="0" err="1">
                <a:solidFill>
                  <a:srgbClr val="C00000"/>
                </a:solidFill>
                <a:latin typeface="Calibri"/>
                <a:ea typeface="Calibri"/>
                <a:cs typeface="Calibri"/>
                <a:sym typeface="Calibri"/>
              </a:rPr>
              <a:t>lucrări</a:t>
            </a:r>
            <a:r>
              <a:rPr lang="en-GB" sz="1700" dirty="0">
                <a:solidFill>
                  <a:srgbClr val="C00000"/>
                </a:solidFill>
                <a:latin typeface="Calibri"/>
                <a:ea typeface="Calibri"/>
                <a:cs typeface="Calibri"/>
                <a:sym typeface="Calibri"/>
              </a:rPr>
              <a:t> sunt legate de:</a:t>
            </a:r>
            <a:endParaRPr sz="1700" dirty="0">
              <a:solidFill>
                <a:srgbClr val="C00000"/>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Reciclarea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reutilizarea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deșeurilor</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ro-RO" sz="1700" dirty="0">
                <a:solidFill>
                  <a:schemeClr val="dk1"/>
                </a:solidFill>
                <a:latin typeface="Calibri"/>
                <a:ea typeface="Calibri"/>
                <a:cs typeface="Calibri"/>
                <a:sym typeface="Calibri"/>
              </a:rPr>
              <a:t>C</a:t>
            </a:r>
            <a:r>
              <a:rPr lang="en-GB" sz="1700" dirty="0" err="1">
                <a:solidFill>
                  <a:schemeClr val="dk1"/>
                </a:solidFill>
                <a:latin typeface="Calibri"/>
                <a:ea typeface="Calibri"/>
                <a:cs typeface="Calibri"/>
                <a:sym typeface="Calibri"/>
              </a:rPr>
              <a:t>onservarea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produselor</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Crearea</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produse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agricole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alimentare</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Bioconstrucția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reabilitarea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eficientă</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Energi</a:t>
            </a:r>
            <a:r>
              <a:rPr lang="ro-RO" sz="1700" dirty="0">
                <a:solidFill>
                  <a:schemeClr val="dk1"/>
                </a:solidFill>
                <a:latin typeface="Calibri"/>
                <a:ea typeface="Calibri"/>
                <a:cs typeface="Calibri"/>
                <a:sym typeface="Calibri"/>
              </a:rPr>
              <a:t>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regenerabilă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eficiență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energetică</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a:solidFill>
                  <a:schemeClr val="dk1"/>
                </a:solidFill>
                <a:latin typeface="Calibri"/>
                <a:ea typeface="Calibri"/>
                <a:cs typeface="Calibri"/>
                <a:sym typeface="Calibri"/>
              </a:rPr>
              <a:t>Magazine</a:t>
            </a:r>
            <a:r>
              <a:rPr lang="ro-RO" sz="1700" dirty="0">
                <a:solidFill>
                  <a:schemeClr val="dk1"/>
                </a:solidFill>
                <a:latin typeface="Calibri"/>
                <a:ea typeface="Calibri"/>
                <a:cs typeface="Calibri"/>
                <a:sym typeface="Calibri"/>
              </a:rPr>
              <a:t>le</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produse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ecologice</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a:solidFill>
                  <a:schemeClr val="dk1"/>
                </a:solidFill>
                <a:latin typeface="Calibri"/>
                <a:ea typeface="Calibri"/>
                <a:cs typeface="Calibri"/>
                <a:sym typeface="Calibri"/>
              </a:rPr>
              <a:t>Centre</a:t>
            </a:r>
            <a:r>
              <a:rPr lang="ro-RO" sz="1700" dirty="0">
                <a:solidFill>
                  <a:schemeClr val="dk1"/>
                </a:solidFill>
                <a:latin typeface="Calibri"/>
                <a:ea typeface="Calibri"/>
                <a:cs typeface="Calibri"/>
                <a:sym typeface="Calibri"/>
              </a:rPr>
              <a:t>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specializate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pentru</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tratarea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deșeurilor</a:t>
            </a:r>
            <a:r>
              <a:rPr lang="en-GB" sz="1700" dirty="0">
                <a:solidFill>
                  <a:schemeClr val="dk1"/>
                </a:solidFill>
                <a:latin typeface="Calibri"/>
                <a:ea typeface="Calibri"/>
                <a:cs typeface="Calibri"/>
                <a:sym typeface="Calibri"/>
              </a:rPr>
              <a:t> din </a:t>
            </a:r>
            <a:r>
              <a:rPr lang="en-GB" sz="1700" dirty="0" err="1">
                <a:solidFill>
                  <a:schemeClr val="dk1"/>
                </a:solidFill>
                <a:latin typeface="Calibri"/>
                <a:ea typeface="Calibri"/>
                <a:cs typeface="Calibri"/>
                <a:sym typeface="Calibri"/>
              </a:rPr>
              <a:t>punctele</a:t>
            </a:r>
            <a:r>
              <a:rPr lang="en-GB" sz="1700" dirty="0">
                <a:solidFill>
                  <a:schemeClr val="dk1"/>
                </a:solidFill>
                <a:latin typeface="Calibri"/>
                <a:ea typeface="Calibri"/>
                <a:cs typeface="Calibri"/>
                <a:sym typeface="Calibri"/>
              </a:rPr>
              <a:t> curate</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Fabricarea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vânzarea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sau</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distribuția</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ambalaje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biodegradabile</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ro-RO" sz="1700" dirty="0">
                <a:solidFill>
                  <a:schemeClr val="dk1"/>
                </a:solidFill>
                <a:latin typeface="Calibri"/>
                <a:ea typeface="Calibri"/>
                <a:cs typeface="Calibri"/>
                <a:sym typeface="Calibri"/>
              </a:rPr>
              <a:t>C</a:t>
            </a:r>
            <a:r>
              <a:rPr lang="en-GB" sz="1700" dirty="0" err="1">
                <a:solidFill>
                  <a:schemeClr val="dk1"/>
                </a:solidFill>
                <a:latin typeface="Calibri"/>
                <a:ea typeface="Calibri"/>
                <a:cs typeface="Calibri"/>
                <a:sym typeface="Calibri"/>
              </a:rPr>
              <a:t>onsultanț</a:t>
            </a:r>
            <a:r>
              <a:rPr lang="ro-RO" sz="1700" dirty="0">
                <a:solidFill>
                  <a:schemeClr val="dk1"/>
                </a:solidFill>
                <a:latin typeface="Calibri"/>
                <a:ea typeface="Calibri"/>
                <a:cs typeface="Calibri"/>
                <a:sym typeface="Calibri"/>
              </a:rPr>
              <a:t>a</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mediu</a:t>
            </a:r>
            <a:endParaRPr sz="1700" dirty="0">
              <a:solidFill>
                <a:schemeClr val="dk1"/>
              </a:solidFill>
              <a:latin typeface="Calibri"/>
              <a:ea typeface="Calibri"/>
              <a:cs typeface="Calibri"/>
              <a:sym typeface="Calibri"/>
            </a:endParaRPr>
          </a:p>
        </p:txBody>
      </p:sp>
      <p:sp>
        <p:nvSpPr>
          <p:cNvPr id="503" name="Google Shape;503;g19d164b436d_0_382"/>
          <p:cNvSpPr txBox="1"/>
          <p:nvPr/>
        </p:nvSpPr>
        <p:spPr>
          <a:xfrm>
            <a:off x="1115787" y="4718621"/>
            <a:ext cx="5701800" cy="803400"/>
          </a:xfrm>
          <a:prstGeom prst="rect">
            <a:avLst/>
          </a:prstGeom>
          <a:solidFill>
            <a:srgbClr val="1C8C7F"/>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chemeClr val="dk1"/>
              </a:buClr>
              <a:buSzPts val="1100"/>
              <a:buFont typeface="Arial"/>
              <a:buNone/>
            </a:pPr>
            <a:r>
              <a:rPr lang="en-GB" b="1" dirty="0">
                <a:solidFill>
                  <a:schemeClr val="lt1"/>
                </a:solidFill>
                <a:latin typeface="Calibri"/>
                <a:ea typeface="Calibri"/>
                <a:cs typeface="Calibri"/>
                <a:sym typeface="Calibri"/>
              </a:rPr>
              <a:t>Nu </a:t>
            </a:r>
            <a:r>
              <a:rPr lang="en-GB" b="1" dirty="0" err="1">
                <a:solidFill>
                  <a:schemeClr val="lt1"/>
                </a:solidFill>
                <a:latin typeface="Calibri"/>
                <a:ea typeface="Calibri"/>
                <a:cs typeface="Calibri"/>
                <a:sym typeface="Calibri"/>
              </a:rPr>
              <a:t>trebuie</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să</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confundăm</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termenul</a:t>
            </a:r>
            <a:r>
              <a:rPr lang="en-GB" b="1" dirty="0">
                <a:solidFill>
                  <a:schemeClr val="lt1"/>
                </a:solidFill>
                <a:latin typeface="Calibri"/>
                <a:ea typeface="Calibri"/>
                <a:cs typeface="Calibri"/>
                <a:sym typeface="Calibri"/>
              </a:rPr>
              <a:t> de </a:t>
            </a:r>
            <a:r>
              <a:rPr lang="en-GB" b="1" dirty="0" err="1">
                <a:solidFill>
                  <a:schemeClr val="lt1"/>
                </a:solidFill>
                <a:latin typeface="Calibri"/>
                <a:ea typeface="Calibri"/>
                <a:cs typeface="Calibri"/>
                <a:sym typeface="Calibri"/>
              </a:rPr>
              <a:t>agroecologie</a:t>
            </a:r>
            <a:r>
              <a:rPr lang="en-GB" b="1" dirty="0">
                <a:solidFill>
                  <a:schemeClr val="lt1"/>
                </a:solidFill>
                <a:latin typeface="Calibri"/>
                <a:ea typeface="Calibri"/>
                <a:cs typeface="Calibri"/>
                <a:sym typeface="Calibri"/>
              </a:rPr>
              <a:t> cu </a:t>
            </a:r>
            <a:r>
              <a:rPr lang="en-GB" b="1" dirty="0" err="1">
                <a:solidFill>
                  <a:schemeClr val="lt1"/>
                </a:solidFill>
                <a:latin typeface="Calibri"/>
                <a:ea typeface="Calibri"/>
                <a:cs typeface="Calibri"/>
                <a:sym typeface="Calibri"/>
              </a:rPr>
              <a:t>cel</a:t>
            </a:r>
            <a:r>
              <a:rPr lang="en-GB" b="1" dirty="0">
                <a:solidFill>
                  <a:schemeClr val="lt1"/>
                </a:solidFill>
                <a:latin typeface="Calibri"/>
                <a:ea typeface="Calibri"/>
                <a:cs typeface="Calibri"/>
                <a:sym typeface="Calibri"/>
              </a:rPr>
              <a:t> de </a:t>
            </a:r>
            <a:r>
              <a:rPr lang="en-GB" b="1" dirty="0" err="1">
                <a:solidFill>
                  <a:schemeClr val="lt1"/>
                </a:solidFill>
                <a:latin typeface="Calibri"/>
                <a:ea typeface="Calibri"/>
                <a:cs typeface="Calibri"/>
                <a:sym typeface="Calibri"/>
              </a:rPr>
              <a:t>agricultură</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ecologică</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Obiectivul</a:t>
            </a:r>
            <a:r>
              <a:rPr lang="en-GB" b="1" dirty="0">
                <a:solidFill>
                  <a:schemeClr val="lt1"/>
                </a:solidFill>
                <a:latin typeface="Calibri"/>
                <a:ea typeface="Calibri"/>
                <a:cs typeface="Calibri"/>
                <a:sym typeface="Calibri"/>
              </a:rPr>
              <a:t> principal al </a:t>
            </a:r>
            <a:r>
              <a:rPr lang="en-GB" b="1" dirty="0" err="1">
                <a:solidFill>
                  <a:schemeClr val="lt1"/>
                </a:solidFill>
                <a:latin typeface="Calibri"/>
                <a:ea typeface="Calibri"/>
                <a:cs typeface="Calibri"/>
                <a:sym typeface="Calibri"/>
              </a:rPr>
              <a:t>agroecologiei</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este</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productivitatea</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alimentară</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respectând</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cât</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mai</a:t>
            </a: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mult</a:t>
            </a:r>
            <a:r>
              <a:rPr lang="en-GB" b="1" dirty="0">
                <a:solidFill>
                  <a:schemeClr val="lt1"/>
                </a:solidFill>
                <a:latin typeface="Calibri"/>
                <a:ea typeface="Calibri"/>
                <a:cs typeface="Calibri"/>
                <a:sym typeface="Calibri"/>
              </a:rPr>
              <a:t> natura.</a:t>
            </a:r>
            <a:endParaRPr sz="1400" b="1" i="0" u="none" strike="noStrike" cap="none" dirty="0">
              <a:solidFill>
                <a:schemeClr val="lt1"/>
              </a:solidFill>
              <a:latin typeface="Calibri"/>
              <a:ea typeface="Calibri"/>
              <a:cs typeface="Calibri"/>
              <a:sym typeface="Calibri"/>
            </a:endParaRPr>
          </a:p>
        </p:txBody>
      </p:sp>
      <p:sp>
        <p:nvSpPr>
          <p:cNvPr id="504" name="Google Shape;504;g19d164b436d_0_382"/>
          <p:cNvSpPr/>
          <p:nvPr/>
        </p:nvSpPr>
        <p:spPr>
          <a:xfrm>
            <a:off x="1040399" y="66600"/>
            <a:ext cx="9164700" cy="639000"/>
          </a:xfrm>
          <a:prstGeom prst="rect">
            <a:avLst/>
          </a:prstGeom>
          <a:noFill/>
          <a:ln>
            <a:noFill/>
          </a:ln>
        </p:spPr>
        <p:txBody>
          <a:bodyPr spcFirstLastPara="1" wrap="square" lIns="90000" tIns="45000" rIns="90000" bIns="45000" anchor="t" anchorCtr="0">
            <a:noAutofit/>
          </a:bodyPr>
          <a:lstStyle/>
          <a:p>
            <a:pPr>
              <a:buClr>
                <a:schemeClr val="dk1"/>
              </a:buClr>
              <a:buSzPts val="3600"/>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3: Antreprenoriat </a:t>
            </a:r>
            <a:r>
              <a:rPr lang="ro-RO" sz="3600" b="1" dirty="0">
                <a:solidFill>
                  <a:srgbClr val="FAB632"/>
                </a:solidFill>
                <a:latin typeface="Calibri"/>
                <a:ea typeface="Calibri"/>
                <a:cs typeface="Calibri"/>
                <a:sym typeface="Calibri"/>
              </a:rPr>
              <a:t>ecologic</a:t>
            </a:r>
            <a:endParaRPr lang="ro-RO" sz="3600" dirty="0">
              <a:solidFill>
                <a:schemeClr val="dk1"/>
              </a:solidFill>
            </a:endParaRPr>
          </a:p>
          <a:p>
            <a:pPr marL="0" lvl="0" indent="0" algn="l" rtl="0">
              <a:spcBef>
                <a:spcPts val="0"/>
              </a:spcBef>
              <a:spcAft>
                <a:spcPts val="0"/>
              </a:spcAft>
              <a:buClr>
                <a:schemeClr val="dk1"/>
              </a:buClr>
              <a:buSzPts val="3600"/>
              <a:buFont typeface="Arial"/>
              <a:buNone/>
            </a:pPr>
            <a:endParaRPr sz="3600" dirty="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p:txBody>
      </p:sp>
      <p:sp>
        <p:nvSpPr>
          <p:cNvPr id="505" name="Google Shape;505;g19d164b436d_0_382"/>
          <p:cNvSpPr/>
          <p:nvPr/>
        </p:nvSpPr>
        <p:spPr>
          <a:xfrm>
            <a:off x="1024205" y="705599"/>
            <a:ext cx="7692900" cy="456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2400"/>
              <a:buFont typeface="Arial"/>
              <a:buNone/>
            </a:pPr>
            <a:r>
              <a:rPr lang="en-GB" sz="2400">
                <a:solidFill>
                  <a:srgbClr val="21B4A9"/>
                </a:solidFill>
                <a:latin typeface="Calibri"/>
                <a:ea typeface="Calibri"/>
                <a:cs typeface="Calibri"/>
                <a:sym typeface="Calibri"/>
              </a:rPr>
              <a:t>Secțiunea 2: Sectorul agroecologic</a:t>
            </a:r>
            <a:endParaRPr sz="2400" b="0" i="0" u="none" strike="noStrike" cap="none">
              <a:solidFill>
                <a:srgbClr val="000000"/>
              </a:solidFill>
              <a:latin typeface="Arial"/>
              <a:ea typeface="Arial"/>
              <a:cs typeface="Arial"/>
              <a:sym typeface="Arial"/>
            </a:endParaRPr>
          </a:p>
        </p:txBody>
      </p:sp>
      <p:sp>
        <p:nvSpPr>
          <p:cNvPr id="506" name="Google Shape;506;g19d164b436d_0_382"/>
          <p:cNvSpPr/>
          <p:nvPr/>
        </p:nvSpPr>
        <p:spPr>
          <a:xfrm>
            <a:off x="1040405" y="1161599"/>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1900" b="1">
                <a:solidFill>
                  <a:srgbClr val="C00000"/>
                </a:solidFill>
                <a:latin typeface="Calibri"/>
                <a:ea typeface="Calibri"/>
                <a:cs typeface="Calibri"/>
                <a:sym typeface="Calibri"/>
              </a:rPr>
              <a:t>Pași către tranziția agroecologică:</a:t>
            </a:r>
            <a:endParaRPr sz="1900" b="1" i="0" u="none" strike="noStrike" cap="none">
              <a:solidFill>
                <a:srgbClr val="C00000"/>
              </a:solidFill>
              <a:latin typeface="Arial"/>
              <a:ea typeface="Arial"/>
              <a:cs typeface="Arial"/>
              <a:sym typeface="Arial"/>
            </a:endParaRPr>
          </a:p>
        </p:txBody>
      </p:sp>
      <p:sp>
        <p:nvSpPr>
          <p:cNvPr id="2" name="Google Shape;90;p1">
            <a:extLst>
              <a:ext uri="{FF2B5EF4-FFF2-40B4-BE49-F238E27FC236}">
                <a16:creationId xmlns:a16="http://schemas.microsoft.com/office/drawing/2014/main" id="{111EF2B5-BE95-C4FB-D9F6-1AEC336C233C}"/>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0"/>
        <p:cNvGrpSpPr/>
        <p:nvPr/>
      </p:nvGrpSpPr>
      <p:grpSpPr>
        <a:xfrm>
          <a:off x="0" y="0"/>
          <a:ext cx="0" cy="0"/>
          <a:chOff x="0" y="0"/>
          <a:chExt cx="0" cy="0"/>
        </a:xfrm>
      </p:grpSpPr>
      <p:sp>
        <p:nvSpPr>
          <p:cNvPr id="511" name="Google Shape;511;g19d164b436d_0_338"/>
          <p:cNvSpPr/>
          <p:nvPr/>
        </p:nvSpPr>
        <p:spPr>
          <a:xfrm>
            <a:off x="949900" y="1353075"/>
            <a:ext cx="5443800" cy="4387200"/>
          </a:xfrm>
          <a:prstGeom prst="rect">
            <a:avLst/>
          </a:prstGeom>
          <a:noFill/>
          <a:ln w="19050"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g19d164b436d_0_338"/>
          <p:cNvSpPr/>
          <p:nvPr/>
        </p:nvSpPr>
        <p:spPr>
          <a:xfrm>
            <a:off x="850000" y="52175"/>
            <a:ext cx="8368500" cy="639000"/>
          </a:xfrm>
          <a:prstGeom prst="rect">
            <a:avLst/>
          </a:prstGeom>
          <a:noFill/>
          <a:ln>
            <a:noFill/>
          </a:ln>
        </p:spPr>
        <p:txBody>
          <a:bodyPr spcFirstLastPara="1" wrap="square" lIns="90000" tIns="45000" rIns="90000" bIns="45000" anchor="t" anchorCtr="0">
            <a:noAutofit/>
          </a:bodyPr>
          <a:lstStyle/>
          <a:p>
            <a:pPr>
              <a:buClr>
                <a:schemeClr val="dk1"/>
              </a:buClr>
              <a:buSzPts val="3600"/>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3: Antreprenoriat </a:t>
            </a:r>
            <a:r>
              <a:rPr lang="ro-RO" sz="3600" b="1" dirty="0">
                <a:solidFill>
                  <a:srgbClr val="FAB632"/>
                </a:solidFill>
                <a:latin typeface="Calibri"/>
                <a:ea typeface="Calibri"/>
                <a:cs typeface="Calibri"/>
                <a:sym typeface="Calibri"/>
              </a:rPr>
              <a:t>ecologic</a:t>
            </a:r>
            <a:endParaRPr lang="ro-RO" sz="3600" dirty="0">
              <a:solidFill>
                <a:schemeClr val="dk1"/>
              </a:solidFill>
            </a:endParaRPr>
          </a:p>
          <a:p>
            <a:pPr marL="0" lvl="0" indent="0" algn="l" rtl="0">
              <a:spcBef>
                <a:spcPts val="0"/>
              </a:spcBef>
              <a:spcAft>
                <a:spcPts val="0"/>
              </a:spcAft>
              <a:buClr>
                <a:schemeClr val="dk1"/>
              </a:buClr>
              <a:buSzPts val="3600"/>
              <a:buFont typeface="Arial"/>
              <a:buNone/>
            </a:pPr>
            <a:endParaRPr sz="3600" dirty="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p:txBody>
      </p:sp>
      <p:sp>
        <p:nvSpPr>
          <p:cNvPr id="514" name="Google Shape;514;g19d164b436d_0_338"/>
          <p:cNvSpPr/>
          <p:nvPr/>
        </p:nvSpPr>
        <p:spPr>
          <a:xfrm>
            <a:off x="849999" y="7941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a:solidFill>
                  <a:srgbClr val="21B4A9"/>
                </a:solidFill>
                <a:latin typeface="Calibri"/>
                <a:ea typeface="Calibri"/>
                <a:cs typeface="Calibri"/>
                <a:sym typeface="Calibri"/>
              </a:rPr>
              <a:t>Secțiunea </a:t>
            </a:r>
            <a:r>
              <a:rPr lang="en-GB" sz="2400" b="0" i="0" u="none" strike="noStrike" cap="none">
                <a:solidFill>
                  <a:srgbClr val="21B4A9"/>
                </a:solidFill>
                <a:latin typeface="Calibri"/>
                <a:ea typeface="Calibri"/>
                <a:cs typeface="Calibri"/>
                <a:sym typeface="Calibri"/>
              </a:rPr>
              <a:t>3: </a:t>
            </a:r>
            <a:r>
              <a:rPr lang="en-GB" sz="2400">
                <a:solidFill>
                  <a:srgbClr val="21B4A9"/>
                </a:solidFill>
                <a:latin typeface="Calibri"/>
                <a:ea typeface="Calibri"/>
                <a:cs typeface="Calibri"/>
                <a:sym typeface="Calibri"/>
              </a:rPr>
              <a:t>Turismul rural durabil</a:t>
            </a:r>
            <a:endParaRPr sz="2400" b="0" i="0" u="none" strike="noStrike" cap="none">
              <a:solidFill>
                <a:srgbClr val="000000"/>
              </a:solidFill>
              <a:latin typeface="Arial"/>
              <a:ea typeface="Arial"/>
              <a:cs typeface="Arial"/>
              <a:sym typeface="Arial"/>
            </a:endParaRPr>
          </a:p>
        </p:txBody>
      </p:sp>
      <p:sp>
        <p:nvSpPr>
          <p:cNvPr id="515" name="Google Shape;515;g19d164b436d_0_338"/>
          <p:cNvSpPr txBox="1"/>
          <p:nvPr/>
        </p:nvSpPr>
        <p:spPr>
          <a:xfrm>
            <a:off x="1009800" y="1405250"/>
            <a:ext cx="5309100" cy="4417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GB" sz="2000" b="1" dirty="0" err="1">
                <a:solidFill>
                  <a:srgbClr val="C00000"/>
                </a:solidFill>
                <a:latin typeface="Calibri"/>
                <a:ea typeface="Calibri"/>
                <a:cs typeface="Calibri"/>
                <a:sym typeface="Calibri"/>
              </a:rPr>
              <a:t>Turismul</a:t>
            </a:r>
            <a:r>
              <a:rPr lang="en-GB" sz="2000" b="1" dirty="0">
                <a:solidFill>
                  <a:srgbClr val="C00000"/>
                </a:solidFill>
                <a:latin typeface="Calibri"/>
                <a:ea typeface="Calibri"/>
                <a:cs typeface="Calibri"/>
                <a:sym typeface="Calibri"/>
              </a:rPr>
              <a:t> rural </a:t>
            </a:r>
            <a:r>
              <a:rPr lang="en-GB" sz="2000" b="1" dirty="0" err="1">
                <a:solidFill>
                  <a:srgbClr val="C00000"/>
                </a:solidFill>
                <a:latin typeface="Calibri"/>
                <a:ea typeface="Calibri"/>
                <a:cs typeface="Calibri"/>
                <a:sym typeface="Calibri"/>
              </a:rPr>
              <a:t>este</a:t>
            </a:r>
            <a:r>
              <a:rPr lang="en-GB" sz="2000" b="1" dirty="0">
                <a:solidFill>
                  <a:srgbClr val="C00000"/>
                </a:solidFill>
                <a:latin typeface="Calibri"/>
                <a:ea typeface="Calibri"/>
                <a:cs typeface="Calibri"/>
                <a:sym typeface="Calibri"/>
              </a:rPr>
              <a:t> </a:t>
            </a:r>
            <a:r>
              <a:rPr lang="en-GB" sz="2000" b="1" dirty="0" err="1">
                <a:solidFill>
                  <a:srgbClr val="C00000"/>
                </a:solidFill>
                <a:latin typeface="Calibri"/>
                <a:ea typeface="Calibri"/>
                <a:cs typeface="Calibri"/>
                <a:sym typeface="Calibri"/>
              </a:rPr>
              <a:t>asociat</a:t>
            </a:r>
            <a:r>
              <a:rPr lang="en-GB" sz="2000" b="1" dirty="0">
                <a:solidFill>
                  <a:srgbClr val="C00000"/>
                </a:solidFill>
                <a:latin typeface="Calibri"/>
                <a:ea typeface="Calibri"/>
                <a:cs typeface="Calibri"/>
                <a:sym typeface="Calibri"/>
              </a:rPr>
              <a:t> cu multiple </a:t>
            </a:r>
            <a:r>
              <a:rPr lang="en-GB" sz="2000" b="1" dirty="0" err="1">
                <a:solidFill>
                  <a:srgbClr val="C00000"/>
                </a:solidFill>
                <a:latin typeface="Calibri"/>
                <a:ea typeface="Calibri"/>
                <a:cs typeface="Calibri"/>
                <a:sym typeface="Calibri"/>
              </a:rPr>
              <a:t>concepte</a:t>
            </a:r>
            <a:r>
              <a:rPr lang="en-GB" sz="2000" b="1" dirty="0">
                <a:solidFill>
                  <a:srgbClr val="C00000"/>
                </a:solidFill>
                <a:latin typeface="Calibri"/>
                <a:ea typeface="Calibri"/>
                <a:cs typeface="Calibri"/>
                <a:sym typeface="Calibri"/>
              </a:rPr>
              <a:t> </a:t>
            </a:r>
            <a:r>
              <a:rPr lang="en-GB" sz="2000" b="1" dirty="0" err="1">
                <a:solidFill>
                  <a:srgbClr val="C00000"/>
                </a:solidFill>
                <a:latin typeface="Calibri"/>
                <a:ea typeface="Calibri"/>
                <a:cs typeface="Calibri"/>
                <a:sym typeface="Calibri"/>
              </a:rPr>
              <a:t>și</a:t>
            </a:r>
            <a:r>
              <a:rPr lang="en-GB" sz="2000" b="1" dirty="0">
                <a:solidFill>
                  <a:srgbClr val="C00000"/>
                </a:solidFill>
                <a:latin typeface="Calibri"/>
                <a:ea typeface="Calibri"/>
                <a:cs typeface="Calibri"/>
                <a:sym typeface="Calibri"/>
              </a:rPr>
              <a:t> </a:t>
            </a:r>
            <a:r>
              <a:rPr lang="en-GB" sz="2000" b="1" dirty="0" err="1">
                <a:solidFill>
                  <a:srgbClr val="C00000"/>
                </a:solidFill>
                <a:latin typeface="Calibri"/>
                <a:ea typeface="Calibri"/>
                <a:cs typeface="Calibri"/>
                <a:sym typeface="Calibri"/>
              </a:rPr>
              <a:t>activități</a:t>
            </a:r>
            <a:r>
              <a:rPr lang="en-GB" sz="2000" b="1" dirty="0">
                <a:solidFill>
                  <a:srgbClr val="C00000"/>
                </a:solidFill>
                <a:latin typeface="Calibri"/>
                <a:ea typeface="Calibri"/>
                <a:cs typeface="Calibri"/>
                <a:sym typeface="Calibri"/>
              </a:rPr>
              <a:t> </a:t>
            </a:r>
            <a:r>
              <a:rPr lang="en-GB" sz="2000" b="1" dirty="0" err="1">
                <a:solidFill>
                  <a:srgbClr val="C00000"/>
                </a:solidFill>
                <a:latin typeface="Calibri"/>
                <a:ea typeface="Calibri"/>
                <a:cs typeface="Calibri"/>
                <a:sym typeface="Calibri"/>
              </a:rPr>
              <a:t>turistice</a:t>
            </a:r>
            <a:r>
              <a:rPr lang="en-GB" sz="2000" b="1" dirty="0">
                <a:solidFill>
                  <a:srgbClr val="C00000"/>
                </a:solidFill>
                <a:latin typeface="Calibri"/>
                <a:ea typeface="Calibri"/>
                <a:cs typeface="Calibri"/>
                <a:sym typeface="Calibri"/>
              </a:rPr>
              <a:t> care se </a:t>
            </a:r>
            <a:r>
              <a:rPr lang="en-GB" sz="2000" b="1" dirty="0" err="1">
                <a:solidFill>
                  <a:srgbClr val="C00000"/>
                </a:solidFill>
                <a:latin typeface="Calibri"/>
                <a:ea typeface="Calibri"/>
                <a:cs typeface="Calibri"/>
                <a:sym typeface="Calibri"/>
              </a:rPr>
              <a:t>desfășoară</a:t>
            </a:r>
            <a:r>
              <a:rPr lang="en-GB" sz="2000" b="1" dirty="0">
                <a:solidFill>
                  <a:srgbClr val="C00000"/>
                </a:solidFill>
                <a:latin typeface="Calibri"/>
                <a:ea typeface="Calibri"/>
                <a:cs typeface="Calibri"/>
                <a:sym typeface="Calibri"/>
              </a:rPr>
              <a:t> </a:t>
            </a:r>
            <a:r>
              <a:rPr lang="en-GB" sz="2000" b="1" dirty="0" err="1">
                <a:solidFill>
                  <a:srgbClr val="C00000"/>
                </a:solidFill>
                <a:latin typeface="Calibri"/>
                <a:ea typeface="Calibri"/>
                <a:cs typeface="Calibri"/>
                <a:sym typeface="Calibri"/>
              </a:rPr>
              <a:t>în</a:t>
            </a:r>
            <a:r>
              <a:rPr lang="en-GB" sz="2000" b="1" dirty="0">
                <a:solidFill>
                  <a:srgbClr val="C00000"/>
                </a:solidFill>
                <a:latin typeface="Calibri"/>
                <a:ea typeface="Calibri"/>
                <a:cs typeface="Calibri"/>
                <a:sym typeface="Calibri"/>
              </a:rPr>
              <a:t> </a:t>
            </a:r>
            <a:r>
              <a:rPr lang="en-GB" sz="2000" b="1" dirty="0" err="1">
                <a:solidFill>
                  <a:srgbClr val="C00000"/>
                </a:solidFill>
                <a:latin typeface="Calibri"/>
                <a:ea typeface="Calibri"/>
                <a:cs typeface="Calibri"/>
                <a:sym typeface="Calibri"/>
              </a:rPr>
              <a:t>zonele</a:t>
            </a:r>
            <a:r>
              <a:rPr lang="en-GB" sz="2000" b="1" dirty="0">
                <a:solidFill>
                  <a:srgbClr val="C00000"/>
                </a:solidFill>
                <a:latin typeface="Calibri"/>
                <a:ea typeface="Calibri"/>
                <a:cs typeface="Calibri"/>
                <a:sym typeface="Calibri"/>
              </a:rPr>
              <a:t> </a:t>
            </a:r>
            <a:r>
              <a:rPr lang="en-GB" sz="2000" b="1" dirty="0" err="1">
                <a:solidFill>
                  <a:srgbClr val="C00000"/>
                </a:solidFill>
                <a:latin typeface="Calibri"/>
                <a:ea typeface="Calibri"/>
                <a:cs typeface="Calibri"/>
                <a:sym typeface="Calibri"/>
              </a:rPr>
              <a:t>rurale</a:t>
            </a:r>
            <a:r>
              <a:rPr lang="en-GB" sz="2000" b="1" dirty="0">
                <a:solidFill>
                  <a:srgbClr val="C00000"/>
                </a:solidFill>
                <a:latin typeface="Calibri"/>
                <a:ea typeface="Calibri"/>
                <a:cs typeface="Calibri"/>
                <a:sym typeface="Calibri"/>
              </a:rPr>
              <a:t>:</a:t>
            </a:r>
            <a:endParaRPr sz="2000" b="1" i="0" u="none" strike="noStrike" cap="none" dirty="0">
              <a:solidFill>
                <a:srgbClr val="C00000"/>
              </a:solidFill>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err="1">
                <a:latin typeface="Calibri"/>
                <a:ea typeface="Calibri"/>
                <a:cs typeface="Calibri"/>
                <a:sym typeface="Calibri"/>
              </a:rPr>
              <a:t>Ecoturism</a:t>
            </a:r>
            <a:endParaRPr sz="1700"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err="1">
                <a:latin typeface="Calibri"/>
                <a:ea typeface="Calibri"/>
                <a:cs typeface="Calibri"/>
                <a:sym typeface="Calibri"/>
              </a:rPr>
              <a:t>Agroturism</a:t>
            </a:r>
            <a:endParaRPr sz="1700"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err="1">
                <a:latin typeface="Calibri"/>
                <a:ea typeface="Calibri"/>
                <a:cs typeface="Calibri"/>
                <a:sym typeface="Calibri"/>
              </a:rPr>
              <a:t>Turismul</a:t>
            </a:r>
            <a:r>
              <a:rPr lang="en-GB" sz="1700" dirty="0">
                <a:latin typeface="Calibri"/>
                <a:ea typeface="Calibri"/>
                <a:cs typeface="Calibri"/>
                <a:sym typeface="Calibri"/>
              </a:rPr>
              <a:t> </a:t>
            </a:r>
            <a:r>
              <a:rPr lang="en-GB" sz="1700" dirty="0" err="1">
                <a:latin typeface="Calibri"/>
                <a:ea typeface="Calibri"/>
                <a:cs typeface="Calibri"/>
                <a:sym typeface="Calibri"/>
              </a:rPr>
              <a:t>în</a:t>
            </a:r>
            <a:r>
              <a:rPr lang="en-GB" sz="1700" dirty="0">
                <a:latin typeface="Calibri"/>
                <a:ea typeface="Calibri"/>
                <a:cs typeface="Calibri"/>
                <a:sym typeface="Calibri"/>
              </a:rPr>
              <a:t> </a:t>
            </a:r>
            <a:r>
              <a:rPr lang="en-GB" sz="1700" dirty="0" err="1">
                <a:latin typeface="Calibri"/>
                <a:ea typeface="Calibri"/>
                <a:cs typeface="Calibri"/>
                <a:sym typeface="Calibri"/>
              </a:rPr>
              <a:t>natură</a:t>
            </a:r>
            <a:endParaRPr sz="1700"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err="1">
                <a:latin typeface="Calibri"/>
                <a:ea typeface="Calibri"/>
                <a:cs typeface="Calibri"/>
                <a:sym typeface="Calibri"/>
              </a:rPr>
              <a:t>Excursie</a:t>
            </a:r>
            <a:r>
              <a:rPr lang="en-GB" sz="1700" dirty="0">
                <a:latin typeface="Calibri"/>
                <a:ea typeface="Calibri"/>
                <a:cs typeface="Calibri"/>
                <a:sym typeface="Calibri"/>
              </a:rPr>
              <a:t> de </a:t>
            </a:r>
            <a:r>
              <a:rPr lang="en-GB" sz="1700" dirty="0" err="1">
                <a:latin typeface="Calibri"/>
                <a:ea typeface="Calibri"/>
                <a:cs typeface="Calibri"/>
                <a:sym typeface="Calibri"/>
              </a:rPr>
              <a:t>aventură</a:t>
            </a:r>
            <a:endParaRPr sz="1700"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err="1">
                <a:latin typeface="Calibri"/>
                <a:ea typeface="Calibri"/>
                <a:cs typeface="Calibri"/>
                <a:sym typeface="Calibri"/>
              </a:rPr>
              <a:t>Turism</a:t>
            </a:r>
            <a:r>
              <a:rPr lang="en-GB" sz="1700" dirty="0">
                <a:latin typeface="Calibri"/>
                <a:ea typeface="Calibri"/>
                <a:cs typeface="Calibri"/>
                <a:sym typeface="Calibri"/>
              </a:rPr>
              <a:t> </a:t>
            </a:r>
            <a:r>
              <a:rPr lang="ro-RO" sz="1700" dirty="0">
                <a:latin typeface="Calibri"/>
                <a:ea typeface="Calibri"/>
                <a:cs typeface="Calibri"/>
                <a:sym typeface="Calibri"/>
              </a:rPr>
              <a:t>ecologic</a:t>
            </a:r>
            <a:endParaRPr sz="1700"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err="1">
                <a:latin typeface="Calibri"/>
                <a:ea typeface="Calibri"/>
                <a:cs typeface="Calibri"/>
                <a:sym typeface="Calibri"/>
              </a:rPr>
              <a:t>Activități</a:t>
            </a:r>
            <a:r>
              <a:rPr lang="en-GB" sz="1700" dirty="0">
                <a:latin typeface="Calibri"/>
                <a:ea typeface="Calibri"/>
                <a:cs typeface="Calibri"/>
                <a:sym typeface="Calibri"/>
              </a:rPr>
              <a:t> cum </a:t>
            </a:r>
            <a:r>
              <a:rPr lang="en-GB" sz="1700" dirty="0" err="1">
                <a:latin typeface="Calibri"/>
                <a:ea typeface="Calibri"/>
                <a:cs typeface="Calibri"/>
                <a:sym typeface="Calibri"/>
              </a:rPr>
              <a:t>ar</a:t>
            </a:r>
            <a:r>
              <a:rPr lang="en-GB" sz="1700" dirty="0">
                <a:latin typeface="Calibri"/>
                <a:ea typeface="Calibri"/>
                <a:cs typeface="Calibri"/>
                <a:sym typeface="Calibri"/>
              </a:rPr>
              <a:t> fi:</a:t>
            </a:r>
            <a:endParaRPr sz="1700" dirty="0">
              <a:latin typeface="Calibri"/>
              <a:ea typeface="Calibri"/>
              <a:cs typeface="Calibri"/>
              <a:sym typeface="Calibri"/>
            </a:endParaRPr>
          </a:p>
          <a:p>
            <a:pPr marL="914400" marR="0" lvl="1" indent="-336550" algn="just" rtl="0">
              <a:lnSpc>
                <a:spcPct val="100000"/>
              </a:lnSpc>
              <a:spcBef>
                <a:spcPts val="0"/>
              </a:spcBef>
              <a:spcAft>
                <a:spcPts val="0"/>
              </a:spcAft>
              <a:buSzPts val="1700"/>
              <a:buFont typeface="Calibri"/>
              <a:buChar char="○"/>
            </a:pPr>
            <a:r>
              <a:rPr lang="en-GB" sz="1700" dirty="0" err="1">
                <a:latin typeface="Calibri"/>
                <a:ea typeface="Calibri"/>
                <a:cs typeface="Calibri"/>
                <a:sym typeface="Calibri"/>
              </a:rPr>
              <a:t>Gastronomie</a:t>
            </a:r>
            <a:endParaRPr sz="1700" dirty="0">
              <a:latin typeface="Calibri"/>
              <a:ea typeface="Calibri"/>
              <a:cs typeface="Calibri"/>
              <a:sym typeface="Calibri"/>
            </a:endParaRPr>
          </a:p>
          <a:p>
            <a:pPr marL="914400" marR="0" lvl="1" indent="-336550" algn="just" rtl="0">
              <a:lnSpc>
                <a:spcPct val="100000"/>
              </a:lnSpc>
              <a:spcBef>
                <a:spcPts val="0"/>
              </a:spcBef>
              <a:spcAft>
                <a:spcPts val="0"/>
              </a:spcAft>
              <a:buSzPts val="1700"/>
              <a:buFont typeface="Calibri"/>
              <a:buChar char="○"/>
            </a:pPr>
            <a:r>
              <a:rPr lang="en-GB" sz="1700" dirty="0" err="1">
                <a:latin typeface="Calibri"/>
                <a:ea typeface="Calibri"/>
                <a:cs typeface="Calibri"/>
                <a:sym typeface="Calibri"/>
              </a:rPr>
              <a:t>Echitație</a:t>
            </a:r>
            <a:endParaRPr sz="1700" dirty="0">
              <a:latin typeface="Calibri"/>
              <a:ea typeface="Calibri"/>
              <a:cs typeface="Calibri"/>
              <a:sym typeface="Calibri"/>
            </a:endParaRPr>
          </a:p>
          <a:p>
            <a:pPr marL="914400" marR="0" lvl="1" indent="-336550" algn="just" rtl="0">
              <a:lnSpc>
                <a:spcPct val="100000"/>
              </a:lnSpc>
              <a:spcBef>
                <a:spcPts val="0"/>
              </a:spcBef>
              <a:spcAft>
                <a:spcPts val="0"/>
              </a:spcAft>
              <a:buSzPts val="1700"/>
              <a:buFont typeface="Calibri"/>
              <a:buChar char="○"/>
            </a:pPr>
            <a:r>
              <a:rPr lang="en-GB" sz="1700" dirty="0">
                <a:latin typeface="Calibri"/>
                <a:ea typeface="Calibri"/>
                <a:cs typeface="Calibri"/>
                <a:sym typeface="Calibri"/>
              </a:rPr>
              <a:t>Hunt</a:t>
            </a:r>
            <a:endParaRPr sz="1700" dirty="0">
              <a:latin typeface="Calibri"/>
              <a:ea typeface="Calibri"/>
              <a:cs typeface="Calibri"/>
              <a:sym typeface="Calibri"/>
            </a:endParaRPr>
          </a:p>
          <a:p>
            <a:pPr marL="914400" marR="0" lvl="1" indent="-336550" algn="just" rtl="0">
              <a:lnSpc>
                <a:spcPct val="100000"/>
              </a:lnSpc>
              <a:spcBef>
                <a:spcPts val="0"/>
              </a:spcBef>
              <a:spcAft>
                <a:spcPts val="0"/>
              </a:spcAft>
              <a:buSzPts val="1700"/>
              <a:buFont typeface="Calibri"/>
              <a:buChar char="○"/>
            </a:pPr>
            <a:r>
              <a:rPr lang="en-GB" sz="1700" dirty="0" err="1">
                <a:latin typeface="Calibri"/>
                <a:ea typeface="Calibri"/>
                <a:cs typeface="Calibri"/>
                <a:sym typeface="Calibri"/>
              </a:rPr>
              <a:t>Pescuit</a:t>
            </a:r>
            <a:endParaRPr sz="1700" dirty="0">
              <a:latin typeface="Calibri"/>
              <a:ea typeface="Calibri"/>
              <a:cs typeface="Calibri"/>
              <a:sym typeface="Calibri"/>
            </a:endParaRPr>
          </a:p>
          <a:p>
            <a:pPr marL="914400" marR="0" lvl="1" indent="-336550" algn="just" rtl="0">
              <a:lnSpc>
                <a:spcPct val="100000"/>
              </a:lnSpc>
              <a:spcBef>
                <a:spcPts val="0"/>
              </a:spcBef>
              <a:spcAft>
                <a:spcPts val="0"/>
              </a:spcAft>
              <a:buSzPts val="1700"/>
              <a:buFont typeface="Calibri"/>
              <a:buChar char="○"/>
            </a:pPr>
            <a:r>
              <a:rPr lang="ro-RO" sz="1700" dirty="0">
                <a:latin typeface="Calibri"/>
                <a:ea typeface="Calibri"/>
                <a:cs typeface="Calibri"/>
                <a:sym typeface="Calibri"/>
              </a:rPr>
              <a:t>Alte sporturi</a:t>
            </a:r>
            <a:endParaRPr sz="1700" dirty="0">
              <a:latin typeface="Calibri"/>
              <a:ea typeface="Calibri"/>
              <a:cs typeface="Calibri"/>
              <a:sym typeface="Calibri"/>
            </a:endParaRPr>
          </a:p>
          <a:p>
            <a:pPr marL="914400" marR="0" lvl="1" indent="-336550" algn="just" rtl="0">
              <a:lnSpc>
                <a:spcPct val="100000"/>
              </a:lnSpc>
              <a:spcBef>
                <a:spcPts val="0"/>
              </a:spcBef>
              <a:spcAft>
                <a:spcPts val="0"/>
              </a:spcAft>
              <a:buSzPts val="1700"/>
              <a:buFont typeface="Calibri"/>
              <a:buChar char="○"/>
            </a:pPr>
            <a:r>
              <a:rPr lang="en-GB" sz="1700" dirty="0" err="1">
                <a:latin typeface="Calibri"/>
                <a:ea typeface="Calibri"/>
                <a:cs typeface="Calibri"/>
                <a:sym typeface="Calibri"/>
              </a:rPr>
              <a:t>Obiective</a:t>
            </a:r>
            <a:r>
              <a:rPr lang="en-GB" sz="1700" dirty="0">
                <a:latin typeface="Calibri"/>
                <a:ea typeface="Calibri"/>
                <a:cs typeface="Calibri"/>
                <a:sym typeface="Calibri"/>
              </a:rPr>
              <a:t> </a:t>
            </a:r>
            <a:r>
              <a:rPr lang="en-GB" sz="1700" dirty="0" err="1">
                <a:latin typeface="Calibri"/>
                <a:ea typeface="Calibri"/>
                <a:cs typeface="Calibri"/>
                <a:sym typeface="Calibri"/>
              </a:rPr>
              <a:t>culturale</a:t>
            </a:r>
            <a:r>
              <a:rPr lang="en-GB" sz="1700" dirty="0">
                <a:latin typeface="Calibri"/>
                <a:ea typeface="Calibri"/>
                <a:cs typeface="Calibri"/>
                <a:sym typeface="Calibri"/>
              </a:rPr>
              <a:t> </a:t>
            </a:r>
            <a:r>
              <a:rPr lang="en-GB" sz="1700" dirty="0" err="1">
                <a:latin typeface="Calibri"/>
                <a:ea typeface="Calibri"/>
                <a:cs typeface="Calibri"/>
                <a:sym typeface="Calibri"/>
              </a:rPr>
              <a:t>și</a:t>
            </a:r>
            <a:r>
              <a:rPr lang="en-GB" sz="1700" dirty="0">
                <a:latin typeface="Calibri"/>
                <a:ea typeface="Calibri"/>
                <a:cs typeface="Calibri"/>
                <a:sym typeface="Calibri"/>
              </a:rPr>
              <a:t> </a:t>
            </a:r>
            <a:r>
              <a:rPr lang="en-GB" sz="1700" dirty="0" err="1">
                <a:latin typeface="Calibri"/>
                <a:ea typeface="Calibri"/>
                <a:cs typeface="Calibri"/>
                <a:sym typeface="Calibri"/>
              </a:rPr>
              <a:t>istorice</a:t>
            </a:r>
            <a:endParaRPr sz="1700" dirty="0">
              <a:latin typeface="Calibri"/>
              <a:ea typeface="Calibri"/>
              <a:cs typeface="Calibri"/>
              <a:sym typeface="Calibri"/>
            </a:endParaRPr>
          </a:p>
          <a:p>
            <a:pPr marL="914400" marR="0" lvl="1" indent="-336550" algn="just" rtl="0">
              <a:lnSpc>
                <a:spcPct val="100000"/>
              </a:lnSpc>
              <a:spcBef>
                <a:spcPts val="0"/>
              </a:spcBef>
              <a:spcAft>
                <a:spcPts val="0"/>
              </a:spcAft>
              <a:buSzPts val="1700"/>
              <a:buFont typeface="Calibri"/>
              <a:buChar char="○"/>
            </a:pPr>
            <a:r>
              <a:rPr lang="en-GB" sz="1700" dirty="0" err="1">
                <a:latin typeface="Calibri"/>
                <a:ea typeface="Calibri"/>
                <a:cs typeface="Calibri"/>
                <a:sym typeface="Calibri"/>
              </a:rPr>
              <a:t>Altele</a:t>
            </a:r>
            <a:endParaRPr sz="1700" dirty="0">
              <a:latin typeface="Calibri"/>
              <a:ea typeface="Calibri"/>
              <a:cs typeface="Calibri"/>
              <a:sym typeface="Calibri"/>
            </a:endParaRPr>
          </a:p>
        </p:txBody>
      </p:sp>
      <p:sp>
        <p:nvSpPr>
          <p:cNvPr id="516" name="Google Shape;516;g19d164b436d_0_338"/>
          <p:cNvSpPr txBox="1"/>
          <p:nvPr/>
        </p:nvSpPr>
        <p:spPr>
          <a:xfrm>
            <a:off x="6761650" y="1353075"/>
            <a:ext cx="4674300" cy="341627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800" b="1" dirty="0" err="1">
                <a:solidFill>
                  <a:schemeClr val="dk1"/>
                </a:solidFill>
                <a:latin typeface="Calibri"/>
                <a:ea typeface="Calibri"/>
                <a:cs typeface="Calibri"/>
                <a:sym typeface="Calibri"/>
              </a:rPr>
              <a:t>Unele</a:t>
            </a:r>
            <a:r>
              <a:rPr lang="en-GB" sz="1800" b="1" dirty="0">
                <a:solidFill>
                  <a:schemeClr val="dk1"/>
                </a:solidFill>
                <a:latin typeface="Calibri"/>
                <a:ea typeface="Calibri"/>
                <a:cs typeface="Calibri"/>
                <a:sym typeface="Calibri"/>
              </a:rPr>
              <a:t> </a:t>
            </a:r>
            <a:r>
              <a:rPr lang="en-GB" sz="1800" b="1" dirty="0" err="1">
                <a:solidFill>
                  <a:schemeClr val="dk1"/>
                </a:solidFill>
                <a:latin typeface="Calibri"/>
                <a:ea typeface="Calibri"/>
                <a:cs typeface="Calibri"/>
                <a:sym typeface="Calibri"/>
              </a:rPr>
              <a:t>dintre</a:t>
            </a:r>
            <a:r>
              <a:rPr lang="en-GB" sz="1800" b="1" dirty="0">
                <a:solidFill>
                  <a:schemeClr val="dk1"/>
                </a:solidFill>
                <a:latin typeface="Calibri"/>
                <a:ea typeface="Calibri"/>
                <a:cs typeface="Calibri"/>
                <a:sym typeface="Calibri"/>
              </a:rPr>
              <a:t> </a:t>
            </a:r>
            <a:r>
              <a:rPr lang="en-GB" sz="1800" b="1" dirty="0" err="1">
                <a:solidFill>
                  <a:schemeClr val="dk1"/>
                </a:solidFill>
                <a:latin typeface="Calibri"/>
                <a:ea typeface="Calibri"/>
                <a:cs typeface="Calibri"/>
                <a:sym typeface="Calibri"/>
              </a:rPr>
              <a:t>beneficiile</a:t>
            </a:r>
            <a:r>
              <a:rPr lang="en-GB" sz="1800" b="1" dirty="0">
                <a:solidFill>
                  <a:schemeClr val="dk1"/>
                </a:solidFill>
                <a:latin typeface="Calibri"/>
                <a:ea typeface="Calibri"/>
                <a:cs typeface="Calibri"/>
                <a:sym typeface="Calibri"/>
              </a:rPr>
              <a:t> pe care le </a:t>
            </a:r>
            <a:r>
              <a:rPr lang="en-GB" sz="1800" b="1" dirty="0" err="1">
                <a:solidFill>
                  <a:schemeClr val="dk1"/>
                </a:solidFill>
                <a:latin typeface="Calibri"/>
                <a:ea typeface="Calibri"/>
                <a:cs typeface="Calibri"/>
                <a:sym typeface="Calibri"/>
              </a:rPr>
              <a:t>promovează</a:t>
            </a:r>
            <a:r>
              <a:rPr lang="en-GB" sz="1800" b="1" dirty="0">
                <a:solidFill>
                  <a:schemeClr val="dk1"/>
                </a:solidFill>
                <a:latin typeface="Calibri"/>
                <a:ea typeface="Calibri"/>
                <a:cs typeface="Calibri"/>
                <a:sym typeface="Calibri"/>
              </a:rPr>
              <a:t> </a:t>
            </a:r>
            <a:r>
              <a:rPr lang="en-GB" sz="1800" b="1" dirty="0" err="1">
                <a:solidFill>
                  <a:schemeClr val="dk1"/>
                </a:solidFill>
                <a:latin typeface="Calibri"/>
                <a:ea typeface="Calibri"/>
                <a:cs typeface="Calibri"/>
                <a:sym typeface="Calibri"/>
              </a:rPr>
              <a:t>această</a:t>
            </a:r>
            <a:r>
              <a:rPr lang="en-GB" sz="1800" b="1" dirty="0">
                <a:solidFill>
                  <a:schemeClr val="dk1"/>
                </a:solidFill>
                <a:latin typeface="Calibri"/>
                <a:ea typeface="Calibri"/>
                <a:cs typeface="Calibri"/>
                <a:sym typeface="Calibri"/>
              </a:rPr>
              <a:t> </a:t>
            </a:r>
            <a:r>
              <a:rPr lang="en-GB" sz="1800" b="1" dirty="0" err="1">
                <a:solidFill>
                  <a:schemeClr val="dk1"/>
                </a:solidFill>
                <a:latin typeface="Calibri"/>
                <a:ea typeface="Calibri"/>
                <a:cs typeface="Calibri"/>
                <a:sym typeface="Calibri"/>
              </a:rPr>
              <a:t>abordare</a:t>
            </a:r>
            <a:r>
              <a:rPr lang="en-GB" sz="1800" b="1" dirty="0">
                <a:solidFill>
                  <a:schemeClr val="dk1"/>
                </a:solidFill>
                <a:latin typeface="Calibri"/>
                <a:ea typeface="Calibri"/>
                <a:cs typeface="Calibri"/>
                <a:sym typeface="Calibri"/>
              </a:rPr>
              <a:t> </a:t>
            </a:r>
            <a:r>
              <a:rPr lang="en-GB" sz="1800" b="1" dirty="0" err="1">
                <a:solidFill>
                  <a:schemeClr val="dk1"/>
                </a:solidFill>
                <a:latin typeface="Calibri"/>
                <a:ea typeface="Calibri"/>
                <a:cs typeface="Calibri"/>
                <a:sym typeface="Calibri"/>
              </a:rPr>
              <a:t>turistică</a:t>
            </a:r>
            <a:r>
              <a:rPr lang="en-GB" sz="1800" b="1" dirty="0">
                <a:solidFill>
                  <a:schemeClr val="dk1"/>
                </a:solidFill>
                <a:latin typeface="Calibri"/>
                <a:ea typeface="Calibri"/>
                <a:cs typeface="Calibri"/>
                <a:sym typeface="Calibri"/>
              </a:rPr>
              <a:t> </a:t>
            </a:r>
            <a:r>
              <a:rPr lang="ro-RO" sz="1800" b="1" dirty="0">
                <a:solidFill>
                  <a:schemeClr val="dk1"/>
                </a:solidFill>
                <a:latin typeface="Calibri"/>
                <a:ea typeface="Calibri"/>
                <a:cs typeface="Calibri"/>
                <a:sym typeface="Calibri"/>
              </a:rPr>
              <a:t>constau în faptul că</a:t>
            </a:r>
            <a:r>
              <a:rPr lang="en-GB" sz="1800" b="1" dirty="0">
                <a:solidFill>
                  <a:schemeClr val="dk1"/>
                </a:solidFill>
                <a:latin typeface="Calibri"/>
                <a:ea typeface="Calibri"/>
                <a:cs typeface="Calibri"/>
                <a:sym typeface="Calibri"/>
              </a:rPr>
              <a:t>:</a:t>
            </a:r>
            <a:endParaRPr sz="1800" b="1"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800" dirty="0" err="1">
                <a:solidFill>
                  <a:schemeClr val="dk1"/>
                </a:solidFill>
                <a:latin typeface="Calibri"/>
                <a:ea typeface="Calibri"/>
                <a:cs typeface="Calibri"/>
                <a:sym typeface="Calibri"/>
              </a:rPr>
              <a:t>Perpetuează</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patrimoniul</a:t>
            </a:r>
            <a:r>
              <a:rPr lang="en-GB" sz="1800" dirty="0">
                <a:solidFill>
                  <a:schemeClr val="dk1"/>
                </a:solidFill>
                <a:latin typeface="Calibri"/>
                <a:ea typeface="Calibri"/>
                <a:cs typeface="Calibri"/>
                <a:sym typeface="Calibri"/>
              </a:rPr>
              <a:t> cultural local.</a:t>
            </a:r>
            <a:endParaRPr sz="18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800" dirty="0" err="1">
                <a:solidFill>
                  <a:schemeClr val="dk1"/>
                </a:solidFill>
                <a:latin typeface="Calibri"/>
                <a:ea typeface="Calibri"/>
                <a:cs typeface="Calibri"/>
                <a:sym typeface="Calibri"/>
              </a:rPr>
              <a:t>Aceasta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conferă</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populației</a:t>
            </a:r>
            <a:r>
              <a:rPr lang="en-GB" sz="1800" dirty="0">
                <a:solidFill>
                  <a:schemeClr val="dk1"/>
                </a:solidFill>
                <a:latin typeface="Calibri"/>
                <a:ea typeface="Calibri"/>
                <a:cs typeface="Calibri"/>
                <a:sym typeface="Calibri"/>
              </a:rPr>
              <a:t> locale </a:t>
            </a:r>
            <a:r>
              <a:rPr lang="en-GB" sz="1800" dirty="0" err="1">
                <a:solidFill>
                  <a:schemeClr val="dk1"/>
                </a:solidFill>
                <a:latin typeface="Calibri"/>
                <a:ea typeface="Calibri"/>
                <a:cs typeface="Calibri"/>
                <a:sym typeface="Calibri"/>
              </a:rPr>
              <a:t>autoritatea</a:t>
            </a:r>
            <a:r>
              <a:rPr lang="en-GB" sz="1800" dirty="0">
                <a:solidFill>
                  <a:schemeClr val="dk1"/>
                </a:solidFill>
                <a:latin typeface="Calibri"/>
                <a:ea typeface="Calibri"/>
                <a:cs typeface="Calibri"/>
                <a:sym typeface="Calibri"/>
              </a:rPr>
              <a:t> de a </a:t>
            </a:r>
            <a:r>
              <a:rPr lang="en-GB" sz="1800" dirty="0" err="1">
                <a:solidFill>
                  <a:schemeClr val="dk1"/>
                </a:solidFill>
                <a:latin typeface="Calibri"/>
                <a:ea typeface="Calibri"/>
                <a:cs typeface="Calibri"/>
                <a:sym typeface="Calibri"/>
              </a:rPr>
              <a:t>interpreta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și</a:t>
            </a:r>
            <a:r>
              <a:rPr lang="en-GB" sz="1800" dirty="0">
                <a:solidFill>
                  <a:schemeClr val="dk1"/>
                </a:solidFill>
                <a:latin typeface="Calibri"/>
                <a:ea typeface="Calibri"/>
                <a:cs typeface="Calibri"/>
                <a:sym typeface="Calibri"/>
              </a:rPr>
              <a:t> de a </a:t>
            </a:r>
            <a:r>
              <a:rPr lang="en-GB" sz="1800" dirty="0" err="1">
                <a:solidFill>
                  <a:schemeClr val="dk1"/>
                </a:solidFill>
                <a:latin typeface="Calibri"/>
                <a:ea typeface="Calibri"/>
                <a:cs typeface="Calibri"/>
                <a:sym typeface="Calibri"/>
              </a:rPr>
              <a:t>transfera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cultura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locală</a:t>
            </a:r>
            <a:r>
              <a:rPr lang="en-GB"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800" dirty="0" err="1">
                <a:solidFill>
                  <a:schemeClr val="dk1"/>
                </a:solidFill>
                <a:latin typeface="Calibri"/>
                <a:ea typeface="Calibri"/>
                <a:cs typeface="Calibri"/>
                <a:sym typeface="Calibri"/>
              </a:rPr>
              <a:t>Creșterea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economică</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locală</a:t>
            </a:r>
            <a:r>
              <a:rPr lang="en-GB"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800" dirty="0" err="1">
                <a:solidFill>
                  <a:schemeClr val="dk1"/>
                </a:solidFill>
                <a:latin typeface="Calibri"/>
                <a:ea typeface="Calibri"/>
                <a:cs typeface="Calibri"/>
                <a:sym typeface="Calibri"/>
              </a:rPr>
              <a:t>Schimbul</a:t>
            </a:r>
            <a:r>
              <a:rPr lang="en-GB" sz="1800" dirty="0">
                <a:solidFill>
                  <a:schemeClr val="dk1"/>
                </a:solidFill>
                <a:latin typeface="Calibri"/>
                <a:ea typeface="Calibri"/>
                <a:cs typeface="Calibri"/>
                <a:sym typeface="Calibri"/>
              </a:rPr>
              <a:t> intercultural.</a:t>
            </a:r>
            <a:endParaRPr sz="18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800" dirty="0" err="1">
                <a:solidFill>
                  <a:schemeClr val="dk1"/>
                </a:solidFill>
                <a:latin typeface="Calibri"/>
                <a:ea typeface="Calibri"/>
                <a:cs typeface="Calibri"/>
                <a:sym typeface="Calibri"/>
              </a:rPr>
              <a:t>Îmbună</a:t>
            </a:r>
            <a:r>
              <a:rPr lang="ro-RO" sz="1800" dirty="0">
                <a:solidFill>
                  <a:schemeClr val="dk1"/>
                </a:solidFill>
                <a:latin typeface="Calibri"/>
                <a:ea typeface="Calibri"/>
                <a:cs typeface="Calibri"/>
                <a:sym typeface="Calibri"/>
              </a:rPr>
              <a:t>tățirea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condițiil</a:t>
            </a:r>
            <a:r>
              <a:rPr lang="ro-RO" sz="1800" dirty="0">
                <a:solidFill>
                  <a:schemeClr val="dk1"/>
                </a:solidFill>
                <a:latin typeface="Calibri"/>
                <a:ea typeface="Calibri"/>
                <a:cs typeface="Calibri"/>
                <a:sym typeface="Calibri"/>
              </a:rPr>
              <a:t>or</a:t>
            </a:r>
            <a:r>
              <a:rPr lang="en-GB" sz="1800" dirty="0">
                <a:solidFill>
                  <a:schemeClr val="dk1"/>
                </a:solidFill>
                <a:latin typeface="Calibri"/>
                <a:ea typeface="Calibri"/>
                <a:cs typeface="Calibri"/>
                <a:sym typeface="Calibri"/>
              </a:rPr>
              <a:t> de </a:t>
            </a:r>
            <a:r>
              <a:rPr lang="en-GB" sz="1800" dirty="0" err="1">
                <a:solidFill>
                  <a:schemeClr val="dk1"/>
                </a:solidFill>
                <a:latin typeface="Calibri"/>
                <a:ea typeface="Calibri"/>
                <a:cs typeface="Calibri"/>
                <a:sym typeface="Calibri"/>
              </a:rPr>
              <a:t>viață</a:t>
            </a:r>
            <a:r>
              <a:rPr lang="en-GB" sz="1800" dirty="0">
                <a:solidFill>
                  <a:schemeClr val="dk1"/>
                </a:solidFill>
                <a:latin typeface="Calibri"/>
                <a:ea typeface="Calibri"/>
                <a:cs typeface="Calibri"/>
                <a:sym typeface="Calibri"/>
              </a:rPr>
              <a:t> ale </a:t>
            </a:r>
            <a:r>
              <a:rPr lang="en-GB" sz="1800" dirty="0" err="1">
                <a:solidFill>
                  <a:schemeClr val="dk1"/>
                </a:solidFill>
                <a:latin typeface="Calibri"/>
                <a:ea typeface="Calibri"/>
                <a:cs typeface="Calibri"/>
                <a:sym typeface="Calibri"/>
              </a:rPr>
              <a:t>locuitorilor</a:t>
            </a:r>
            <a:r>
              <a:rPr lang="en-GB" sz="1800" dirty="0">
                <a:solidFill>
                  <a:schemeClr val="dk1"/>
                </a:solidFill>
                <a:latin typeface="Calibri"/>
                <a:ea typeface="Calibri"/>
                <a:cs typeface="Calibri"/>
                <a:sym typeface="Calibri"/>
              </a:rPr>
              <a:t> din </a:t>
            </a:r>
            <a:r>
              <a:rPr lang="en-GB" sz="1800" dirty="0" err="1">
                <a:solidFill>
                  <a:schemeClr val="dk1"/>
                </a:solidFill>
                <a:latin typeface="Calibri"/>
                <a:ea typeface="Calibri"/>
                <a:cs typeface="Calibri"/>
                <a:sym typeface="Calibri"/>
              </a:rPr>
              <a:t>zonele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rurale</a:t>
            </a:r>
            <a:r>
              <a:rPr lang="en-GB"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800" dirty="0" err="1">
                <a:solidFill>
                  <a:schemeClr val="dk1"/>
                </a:solidFill>
                <a:latin typeface="Calibri"/>
                <a:ea typeface="Calibri"/>
                <a:cs typeface="Calibri"/>
                <a:sym typeface="Calibri"/>
              </a:rPr>
              <a:t>Crește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capacitatea</a:t>
            </a:r>
            <a:r>
              <a:rPr lang="en-GB" sz="1800" dirty="0">
                <a:solidFill>
                  <a:schemeClr val="dk1"/>
                </a:solidFill>
                <a:latin typeface="Calibri"/>
                <a:ea typeface="Calibri"/>
                <a:cs typeface="Calibri"/>
                <a:sym typeface="Calibri"/>
              </a:rPr>
              <a:t> de </a:t>
            </a:r>
            <a:r>
              <a:rPr lang="en-GB" sz="1800" dirty="0" err="1">
                <a:solidFill>
                  <a:schemeClr val="dk1"/>
                </a:solidFill>
                <a:latin typeface="Calibri"/>
                <a:ea typeface="Calibri"/>
                <a:cs typeface="Calibri"/>
                <a:sym typeface="Calibri"/>
              </a:rPr>
              <a:t>inserție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profesională</a:t>
            </a:r>
            <a:r>
              <a:rPr lang="en-GB" sz="1800" dirty="0">
                <a:solidFill>
                  <a:schemeClr val="dk1"/>
                </a:solidFill>
                <a:latin typeface="Calibri"/>
                <a:ea typeface="Calibri"/>
                <a:cs typeface="Calibri"/>
                <a:sym typeface="Calibri"/>
              </a:rPr>
              <a:t> a </a:t>
            </a:r>
            <a:r>
              <a:rPr lang="en-GB" sz="1800" dirty="0" err="1">
                <a:solidFill>
                  <a:schemeClr val="dk1"/>
                </a:solidFill>
                <a:latin typeface="Calibri"/>
                <a:ea typeface="Calibri"/>
                <a:cs typeface="Calibri"/>
                <a:sym typeface="Calibri"/>
              </a:rPr>
              <a:t>zonelor</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rurale</a:t>
            </a:r>
            <a:r>
              <a:rPr lang="en-GB"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sp>
        <p:nvSpPr>
          <p:cNvPr id="517" name="Google Shape;517;g19d164b436d_0_338"/>
          <p:cNvSpPr txBox="1"/>
          <p:nvPr/>
        </p:nvSpPr>
        <p:spPr>
          <a:xfrm>
            <a:off x="7037561" y="4866895"/>
            <a:ext cx="4458300" cy="1119900"/>
          </a:xfrm>
          <a:prstGeom prst="rect">
            <a:avLst/>
          </a:prstGeom>
          <a:solidFill>
            <a:srgbClr val="1C8C7F"/>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chemeClr val="dk1"/>
              </a:buClr>
              <a:buSzPts val="1100"/>
              <a:buFont typeface="Arial"/>
              <a:buNone/>
            </a:pPr>
            <a:r>
              <a:rPr lang="en-GB" sz="1500" b="1">
                <a:solidFill>
                  <a:schemeClr val="lt1"/>
                </a:solidFill>
                <a:latin typeface="Calibri"/>
                <a:ea typeface="Calibri"/>
                <a:cs typeface="Calibri"/>
                <a:sym typeface="Calibri"/>
              </a:rPr>
              <a:t>După perioada de pandemie cauzată de COVID-19, numeroase studii au constatat o creștere a interesului și a predispoziției călătorului sau a turistului pentru peisajele rurale și cultura locală.</a:t>
            </a:r>
            <a:endParaRPr sz="1500" b="1" i="0" u="none" strike="noStrike" cap="none">
              <a:solidFill>
                <a:schemeClr val="lt1"/>
              </a:solidFill>
              <a:latin typeface="Calibri"/>
              <a:ea typeface="Calibri"/>
              <a:cs typeface="Calibri"/>
              <a:sym typeface="Calibri"/>
            </a:endParaRPr>
          </a:p>
        </p:txBody>
      </p:sp>
      <p:pic>
        <p:nvPicPr>
          <p:cNvPr id="518" name="Google Shape;518;g19d164b436d_0_338"/>
          <p:cNvPicPr preferRelativeResize="0"/>
          <p:nvPr/>
        </p:nvPicPr>
        <p:blipFill rotWithShape="1">
          <a:blip r:embed="rId4">
            <a:alphaModFix/>
          </a:blip>
          <a:srcRect/>
          <a:stretch/>
        </p:blipFill>
        <p:spPr>
          <a:xfrm>
            <a:off x="4630311" y="3863225"/>
            <a:ext cx="2407250" cy="2271457"/>
          </a:xfrm>
          <a:prstGeom prst="rect">
            <a:avLst/>
          </a:prstGeom>
          <a:noFill/>
          <a:ln>
            <a:noFill/>
          </a:ln>
        </p:spPr>
      </p:pic>
      <p:sp>
        <p:nvSpPr>
          <p:cNvPr id="2" name="Google Shape;90;p1">
            <a:extLst>
              <a:ext uri="{FF2B5EF4-FFF2-40B4-BE49-F238E27FC236}">
                <a16:creationId xmlns:a16="http://schemas.microsoft.com/office/drawing/2014/main" id="{AAA6D019-E5BF-401A-6A2F-04418919019F}"/>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
          <p:cNvSpPr/>
          <p:nvPr/>
        </p:nvSpPr>
        <p:spPr>
          <a:xfrm>
            <a:off x="1409562" y="1718479"/>
            <a:ext cx="5588700" cy="364800"/>
          </a:xfrm>
          <a:prstGeom prst="rect">
            <a:avLst/>
          </a:prstGeom>
          <a:noFill/>
          <a:ln>
            <a:noFill/>
          </a:ln>
        </p:spPr>
        <p:txBody>
          <a:bodyPr spcFirstLastPara="1" wrap="square" lIns="90000" tIns="45000" rIns="90000" bIns="45000" anchor="t" anchorCtr="0">
            <a:spAutoFit/>
          </a:bodyPr>
          <a:lstStyle/>
          <a:p>
            <a:pPr marL="0" lvl="0" indent="0" algn="just" rtl="0">
              <a:spcBef>
                <a:spcPts val="0"/>
              </a:spcBef>
              <a:spcAft>
                <a:spcPts val="0"/>
              </a:spcAft>
              <a:buClr>
                <a:schemeClr val="dk1"/>
              </a:buClr>
              <a:buFont typeface="Arial"/>
              <a:buNone/>
            </a:pPr>
            <a:r>
              <a:rPr lang="en-GB" sz="1800" dirty="0">
                <a:solidFill>
                  <a:schemeClr val="dk1"/>
                </a:solidFill>
                <a:latin typeface="Calibri"/>
                <a:ea typeface="Calibri"/>
                <a:cs typeface="Calibri"/>
                <a:sym typeface="Calibri"/>
              </a:rPr>
              <a:t>La </a:t>
            </a:r>
            <a:r>
              <a:rPr lang="en-GB" sz="1800" dirty="0" err="1">
                <a:solidFill>
                  <a:schemeClr val="dk1"/>
                </a:solidFill>
                <a:latin typeface="Calibri"/>
                <a:ea typeface="Calibri"/>
                <a:cs typeface="Calibri"/>
                <a:sym typeface="Calibri"/>
              </a:rPr>
              <a:t>sfârșitul</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acestui</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modul</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veți</a:t>
            </a:r>
            <a:r>
              <a:rPr lang="en-GB" sz="1800" dirty="0">
                <a:solidFill>
                  <a:schemeClr val="dk1"/>
                </a:solidFill>
                <a:latin typeface="Calibri"/>
                <a:ea typeface="Calibri"/>
                <a:cs typeface="Calibri"/>
                <a:sym typeface="Calibri"/>
              </a:rPr>
              <a:t> fi </a:t>
            </a:r>
            <a:r>
              <a:rPr lang="en-GB" sz="1800" dirty="0" err="1">
                <a:solidFill>
                  <a:schemeClr val="dk1"/>
                </a:solidFill>
                <a:latin typeface="Calibri"/>
                <a:ea typeface="Calibri"/>
                <a:cs typeface="Calibri"/>
                <a:sym typeface="Calibri"/>
              </a:rPr>
              <a:t>capabil</a:t>
            </a:r>
            <a:r>
              <a:rPr lang="ro-RO" sz="1800" dirty="0">
                <a:solidFill>
                  <a:schemeClr val="dk1"/>
                </a:solidFill>
                <a:latin typeface="Calibri"/>
                <a:ea typeface="Calibri"/>
                <a:cs typeface="Calibri"/>
                <a:sym typeface="Calibri"/>
              </a:rPr>
              <a:t>/ă</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să</a:t>
            </a:r>
            <a:r>
              <a:rPr lang="en-GB" sz="1800" dirty="0">
                <a:solidFill>
                  <a:schemeClr val="dk1"/>
                </a:solidFill>
                <a:latin typeface="Calibri"/>
                <a:ea typeface="Calibri"/>
                <a:cs typeface="Calibri"/>
                <a:sym typeface="Calibri"/>
              </a:rPr>
              <a:t>:</a:t>
            </a:r>
            <a:endParaRPr dirty="0">
              <a:solidFill>
                <a:schemeClr val="dk1"/>
              </a:solidFill>
            </a:endParaRPr>
          </a:p>
        </p:txBody>
      </p:sp>
      <p:sp>
        <p:nvSpPr>
          <p:cNvPr id="129" name="Google Shape;129;p2"/>
          <p:cNvSpPr/>
          <p:nvPr/>
        </p:nvSpPr>
        <p:spPr>
          <a:xfrm>
            <a:off x="1904412" y="2469111"/>
            <a:ext cx="8602500" cy="414044"/>
          </a:xfrm>
          <a:prstGeom prst="rect">
            <a:avLst/>
          </a:prstGeom>
          <a:noFill/>
          <a:ln>
            <a:noFill/>
          </a:ln>
        </p:spPr>
        <p:txBody>
          <a:bodyPr spcFirstLastPara="1" wrap="square" lIns="90000" tIns="45000" rIns="90000" bIns="450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2100" dirty="0" err="1">
                <a:solidFill>
                  <a:srgbClr val="21B4A9"/>
                </a:solidFill>
                <a:latin typeface="Calibri"/>
                <a:ea typeface="Calibri"/>
                <a:cs typeface="Calibri"/>
                <a:sym typeface="Calibri"/>
              </a:rPr>
              <a:t>Obiectivul</a:t>
            </a:r>
            <a:r>
              <a:rPr lang="en-GB" sz="2100" dirty="0">
                <a:solidFill>
                  <a:srgbClr val="21B4A9"/>
                </a:solidFill>
                <a:latin typeface="Calibri"/>
                <a:ea typeface="Calibri"/>
                <a:cs typeface="Calibri"/>
                <a:sym typeface="Calibri"/>
              </a:rPr>
              <a:t> </a:t>
            </a:r>
            <a:r>
              <a:rPr lang="en-GB" sz="2100" b="0" i="0" u="none" strike="noStrike" cap="none" dirty="0">
                <a:solidFill>
                  <a:srgbClr val="21B4A9"/>
                </a:solidFill>
                <a:latin typeface="Calibri"/>
                <a:ea typeface="Calibri"/>
                <a:cs typeface="Calibri"/>
                <a:sym typeface="Calibri"/>
              </a:rPr>
              <a:t>1: </a:t>
            </a:r>
            <a:r>
              <a:rPr lang="en-GB" sz="2100" dirty="0" err="1">
                <a:solidFill>
                  <a:srgbClr val="21B4A9"/>
                </a:solidFill>
                <a:latin typeface="Calibri"/>
                <a:ea typeface="Calibri"/>
                <a:cs typeface="Calibri"/>
                <a:sym typeface="Calibri"/>
              </a:rPr>
              <a:t>Înțele</a:t>
            </a:r>
            <a:r>
              <a:rPr lang="ro-RO" sz="2100" dirty="0">
                <a:solidFill>
                  <a:srgbClr val="21B4A9"/>
                </a:solidFill>
                <a:latin typeface="Calibri"/>
                <a:ea typeface="Calibri"/>
                <a:cs typeface="Calibri"/>
                <a:sym typeface="Calibri"/>
              </a:rPr>
              <a:t>geți</a:t>
            </a:r>
            <a:r>
              <a:rPr lang="en-GB" sz="2100" dirty="0">
                <a:solidFill>
                  <a:srgbClr val="21B4A9"/>
                </a:solidFill>
                <a:latin typeface="Calibri"/>
                <a:ea typeface="Calibri"/>
                <a:cs typeface="Calibri"/>
                <a:sym typeface="Calibri"/>
              </a:rPr>
              <a:t> </a:t>
            </a:r>
            <a:r>
              <a:rPr lang="en-GB" sz="2100" dirty="0" err="1">
                <a:solidFill>
                  <a:srgbClr val="21B4A9"/>
                </a:solidFill>
                <a:latin typeface="Calibri"/>
                <a:ea typeface="Calibri"/>
                <a:cs typeface="Calibri"/>
                <a:sym typeface="Calibri"/>
              </a:rPr>
              <a:t>concepte</a:t>
            </a:r>
            <a:r>
              <a:rPr lang="en-GB" sz="2100" dirty="0">
                <a:solidFill>
                  <a:srgbClr val="21B4A9"/>
                </a:solidFill>
                <a:latin typeface="Calibri"/>
                <a:ea typeface="Calibri"/>
                <a:cs typeface="Calibri"/>
                <a:sym typeface="Calibri"/>
              </a:rPr>
              <a:t> legate de </a:t>
            </a:r>
            <a:r>
              <a:rPr lang="en-GB" sz="2100" dirty="0" err="1">
                <a:solidFill>
                  <a:srgbClr val="21B4A9"/>
                </a:solidFill>
                <a:latin typeface="Calibri"/>
                <a:ea typeface="Calibri"/>
                <a:cs typeface="Calibri"/>
                <a:sym typeface="Calibri"/>
              </a:rPr>
              <a:t>economia</a:t>
            </a:r>
            <a:r>
              <a:rPr lang="en-GB" sz="2100" dirty="0">
                <a:solidFill>
                  <a:srgbClr val="21B4A9"/>
                </a:solidFill>
                <a:latin typeface="Calibri"/>
                <a:ea typeface="Calibri"/>
                <a:cs typeface="Calibri"/>
                <a:sym typeface="Calibri"/>
              </a:rPr>
              <a:t> </a:t>
            </a:r>
            <a:r>
              <a:rPr lang="en-GB" sz="2100" dirty="0" err="1">
                <a:solidFill>
                  <a:srgbClr val="21B4A9"/>
                </a:solidFill>
                <a:latin typeface="Calibri"/>
                <a:ea typeface="Calibri"/>
                <a:cs typeface="Calibri"/>
                <a:sym typeface="Calibri"/>
              </a:rPr>
              <a:t>verde</a:t>
            </a:r>
            <a:r>
              <a:rPr lang="en-GB" sz="2100" dirty="0">
                <a:solidFill>
                  <a:srgbClr val="21B4A9"/>
                </a:solidFill>
                <a:latin typeface="Calibri"/>
                <a:ea typeface="Calibri"/>
                <a:cs typeface="Calibri"/>
                <a:sym typeface="Calibri"/>
              </a:rPr>
              <a:t>.</a:t>
            </a:r>
            <a:endParaRPr sz="2100" b="0" i="0" u="none" strike="noStrike" cap="none" dirty="0">
              <a:solidFill>
                <a:srgbClr val="000000"/>
              </a:solidFill>
              <a:latin typeface="Arial"/>
              <a:ea typeface="Arial"/>
              <a:cs typeface="Arial"/>
              <a:sym typeface="Arial"/>
            </a:endParaRPr>
          </a:p>
        </p:txBody>
      </p:sp>
      <p:sp>
        <p:nvSpPr>
          <p:cNvPr id="130" name="Google Shape;130;p2"/>
          <p:cNvSpPr/>
          <p:nvPr/>
        </p:nvSpPr>
        <p:spPr>
          <a:xfrm>
            <a:off x="1861124" y="3038243"/>
            <a:ext cx="10074714" cy="414044"/>
          </a:xfrm>
          <a:prstGeom prst="rect">
            <a:avLst/>
          </a:prstGeom>
          <a:noFill/>
          <a:ln>
            <a:noFill/>
          </a:ln>
        </p:spPr>
        <p:txBody>
          <a:bodyPr spcFirstLastPara="1" wrap="square" lIns="90000" tIns="45000" rIns="90000" bIns="450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2100" dirty="0" err="1">
                <a:solidFill>
                  <a:srgbClr val="FAB632"/>
                </a:solidFill>
                <a:latin typeface="Calibri"/>
                <a:ea typeface="Calibri"/>
                <a:cs typeface="Calibri"/>
                <a:sym typeface="Calibri"/>
              </a:rPr>
              <a:t>Obiectivul</a:t>
            </a:r>
            <a:r>
              <a:rPr lang="en-GB" sz="2100" dirty="0">
                <a:solidFill>
                  <a:srgbClr val="FAB632"/>
                </a:solidFill>
                <a:latin typeface="Calibri"/>
                <a:ea typeface="Calibri"/>
                <a:cs typeface="Calibri"/>
                <a:sym typeface="Calibri"/>
              </a:rPr>
              <a:t> </a:t>
            </a:r>
            <a:r>
              <a:rPr lang="en-GB" sz="2100" b="0" i="0" u="none" strike="noStrike" cap="none" dirty="0">
                <a:solidFill>
                  <a:srgbClr val="FAB632"/>
                </a:solidFill>
                <a:latin typeface="Calibri"/>
                <a:ea typeface="Calibri"/>
                <a:cs typeface="Calibri"/>
                <a:sym typeface="Calibri"/>
              </a:rPr>
              <a:t>2: </a:t>
            </a:r>
            <a:r>
              <a:rPr lang="en-GB" sz="2100" dirty="0" err="1">
                <a:solidFill>
                  <a:srgbClr val="FAB632"/>
                </a:solidFill>
                <a:latin typeface="Calibri"/>
                <a:ea typeface="Calibri"/>
                <a:cs typeface="Calibri"/>
                <a:sym typeface="Calibri"/>
              </a:rPr>
              <a:t>Recu</a:t>
            </a:r>
            <a:r>
              <a:rPr lang="ro-RO" sz="2100" dirty="0">
                <a:solidFill>
                  <a:srgbClr val="FAB632"/>
                </a:solidFill>
                <a:latin typeface="Calibri"/>
                <a:ea typeface="Calibri"/>
                <a:cs typeface="Calibri"/>
                <a:sym typeface="Calibri"/>
              </a:rPr>
              <a:t>noașteți</a:t>
            </a:r>
            <a:r>
              <a:rPr lang="en-GB" sz="2100" dirty="0">
                <a:solidFill>
                  <a:srgbClr val="FAB632"/>
                </a:solidFill>
                <a:latin typeface="Calibri"/>
                <a:ea typeface="Calibri"/>
                <a:cs typeface="Calibri"/>
                <a:sym typeface="Calibri"/>
              </a:rPr>
              <a:t> </a:t>
            </a:r>
            <a:r>
              <a:rPr lang="en-GB" sz="2100" dirty="0" err="1">
                <a:solidFill>
                  <a:srgbClr val="FAB632"/>
                </a:solidFill>
                <a:latin typeface="Calibri"/>
                <a:ea typeface="Calibri"/>
                <a:cs typeface="Calibri"/>
                <a:sym typeface="Calibri"/>
              </a:rPr>
              <a:t>oportunitățil</a:t>
            </a:r>
            <a:r>
              <a:rPr lang="ro-RO" sz="2100" dirty="0">
                <a:solidFill>
                  <a:srgbClr val="FAB632"/>
                </a:solidFill>
                <a:latin typeface="Calibri"/>
                <a:ea typeface="Calibri"/>
                <a:cs typeface="Calibri"/>
                <a:sym typeface="Calibri"/>
              </a:rPr>
              <a:t>e </a:t>
            </a:r>
            <a:r>
              <a:rPr lang="en-GB" sz="2100" dirty="0">
                <a:solidFill>
                  <a:srgbClr val="FAB632"/>
                </a:solidFill>
                <a:latin typeface="Calibri"/>
                <a:ea typeface="Calibri"/>
                <a:cs typeface="Calibri"/>
                <a:sym typeface="Calibri"/>
              </a:rPr>
              <a:t>de </a:t>
            </a:r>
            <a:r>
              <a:rPr lang="en-GB" sz="2100" dirty="0" err="1">
                <a:solidFill>
                  <a:srgbClr val="FAB632"/>
                </a:solidFill>
                <a:latin typeface="Calibri"/>
                <a:ea typeface="Calibri"/>
                <a:cs typeface="Calibri"/>
                <a:sym typeface="Calibri"/>
              </a:rPr>
              <a:t>locuri</a:t>
            </a:r>
            <a:r>
              <a:rPr lang="en-GB" sz="2100" dirty="0">
                <a:solidFill>
                  <a:srgbClr val="FAB632"/>
                </a:solidFill>
                <a:latin typeface="Calibri"/>
                <a:ea typeface="Calibri"/>
                <a:cs typeface="Calibri"/>
                <a:sym typeface="Calibri"/>
              </a:rPr>
              <a:t> de </a:t>
            </a:r>
            <a:r>
              <a:rPr lang="en-GB" sz="2100" dirty="0" err="1">
                <a:solidFill>
                  <a:srgbClr val="FAB632"/>
                </a:solidFill>
                <a:latin typeface="Calibri"/>
                <a:ea typeface="Calibri"/>
                <a:cs typeface="Calibri"/>
                <a:sym typeface="Calibri"/>
              </a:rPr>
              <a:t>muncă</a:t>
            </a:r>
            <a:r>
              <a:rPr lang="en-GB" sz="2100" dirty="0">
                <a:solidFill>
                  <a:srgbClr val="FAB632"/>
                </a:solidFill>
                <a:latin typeface="Calibri"/>
                <a:ea typeface="Calibri"/>
                <a:cs typeface="Calibri"/>
                <a:sym typeface="Calibri"/>
              </a:rPr>
              <a:t> </a:t>
            </a:r>
            <a:r>
              <a:rPr lang="en-GB" sz="2100" dirty="0" err="1">
                <a:solidFill>
                  <a:srgbClr val="FAB632"/>
                </a:solidFill>
                <a:latin typeface="Calibri"/>
                <a:ea typeface="Calibri"/>
                <a:cs typeface="Calibri"/>
                <a:sym typeface="Calibri"/>
              </a:rPr>
              <a:t>ecologice</a:t>
            </a:r>
            <a:r>
              <a:rPr lang="en-GB" sz="2100" dirty="0">
                <a:solidFill>
                  <a:srgbClr val="FAB632"/>
                </a:solidFill>
                <a:latin typeface="Calibri"/>
                <a:ea typeface="Calibri"/>
                <a:cs typeface="Calibri"/>
                <a:sym typeface="Calibri"/>
              </a:rPr>
              <a:t> </a:t>
            </a:r>
            <a:r>
              <a:rPr lang="en-GB" sz="2100" dirty="0" err="1">
                <a:solidFill>
                  <a:srgbClr val="FAB632"/>
                </a:solidFill>
                <a:latin typeface="Calibri"/>
                <a:ea typeface="Calibri"/>
                <a:cs typeface="Calibri"/>
                <a:sym typeface="Calibri"/>
              </a:rPr>
              <a:t>în</a:t>
            </a:r>
            <a:r>
              <a:rPr lang="en-GB" sz="2100" dirty="0">
                <a:solidFill>
                  <a:srgbClr val="FAB632"/>
                </a:solidFill>
                <a:latin typeface="Calibri"/>
                <a:ea typeface="Calibri"/>
                <a:cs typeface="Calibri"/>
                <a:sym typeface="Calibri"/>
              </a:rPr>
              <a:t> context rural.</a:t>
            </a:r>
            <a:endParaRPr sz="2100" b="0" i="0" u="none" strike="noStrike" cap="none" dirty="0">
              <a:solidFill>
                <a:srgbClr val="000000"/>
              </a:solidFill>
              <a:latin typeface="Arial"/>
              <a:ea typeface="Arial"/>
              <a:cs typeface="Arial"/>
              <a:sym typeface="Arial"/>
            </a:endParaRPr>
          </a:p>
        </p:txBody>
      </p:sp>
      <p:sp>
        <p:nvSpPr>
          <p:cNvPr id="131" name="Google Shape;131;p2"/>
          <p:cNvSpPr/>
          <p:nvPr/>
        </p:nvSpPr>
        <p:spPr>
          <a:xfrm>
            <a:off x="1409550" y="788825"/>
            <a:ext cx="5093100" cy="645000"/>
          </a:xfrm>
          <a:prstGeom prst="rect">
            <a:avLst/>
          </a:prstGeom>
          <a:noFill/>
          <a:ln>
            <a:noFill/>
          </a:ln>
        </p:spPr>
        <p:txBody>
          <a:bodyPr spcFirstLastPara="1" wrap="square" lIns="90000" tIns="45000" rIns="90000" bIns="45000" anchor="t" anchorCtr="0">
            <a:spAutoFit/>
          </a:bodyPr>
          <a:lstStyle/>
          <a:p>
            <a:pPr marL="0" lvl="0" indent="0" algn="l" rtl="0">
              <a:lnSpc>
                <a:spcPct val="166666"/>
              </a:lnSpc>
              <a:spcBef>
                <a:spcPts val="0"/>
              </a:spcBef>
              <a:spcAft>
                <a:spcPts val="0"/>
              </a:spcAft>
              <a:buClr>
                <a:schemeClr val="dk1"/>
              </a:buClr>
              <a:buFont typeface="Arial"/>
              <a:buNone/>
            </a:pPr>
            <a:r>
              <a:rPr lang="en-GB" sz="3600" b="1">
                <a:solidFill>
                  <a:srgbClr val="FAB632"/>
                </a:solidFill>
                <a:latin typeface="Calibri"/>
                <a:ea typeface="Calibri"/>
                <a:cs typeface="Calibri"/>
                <a:sym typeface="Calibri"/>
              </a:rPr>
              <a:t>Obiective și scopuri:</a:t>
            </a:r>
            <a:endParaRPr sz="3900" b="1">
              <a:solidFill>
                <a:srgbClr val="FAB632"/>
              </a:solidFill>
              <a:latin typeface="Calibri"/>
              <a:ea typeface="Calibri"/>
              <a:cs typeface="Calibri"/>
              <a:sym typeface="Calibri"/>
            </a:endParaRPr>
          </a:p>
        </p:txBody>
      </p:sp>
      <p:sp>
        <p:nvSpPr>
          <p:cNvPr id="132" name="Google Shape;132;p2"/>
          <p:cNvSpPr/>
          <p:nvPr/>
        </p:nvSpPr>
        <p:spPr>
          <a:xfrm>
            <a:off x="1474822" y="3159325"/>
            <a:ext cx="262800" cy="2334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133" name="Google Shape;133;p2"/>
          <p:cNvSpPr/>
          <p:nvPr/>
        </p:nvSpPr>
        <p:spPr>
          <a:xfrm>
            <a:off x="1474822" y="2600500"/>
            <a:ext cx="262800" cy="2334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pic>
        <p:nvPicPr>
          <p:cNvPr id="134" name="Google Shape;134;p2" descr="Texto&#10;&#10;Descripción generada automáticamente"/>
          <p:cNvPicPr preferRelativeResize="0"/>
          <p:nvPr/>
        </p:nvPicPr>
        <p:blipFill rotWithShape="1">
          <a:blip r:embed="rId4">
            <a:alphaModFix/>
          </a:blip>
          <a:srcRect/>
          <a:stretch/>
        </p:blipFill>
        <p:spPr>
          <a:xfrm>
            <a:off x="199080" y="6234480"/>
            <a:ext cx="2303640" cy="483120"/>
          </a:xfrm>
          <a:prstGeom prst="rect">
            <a:avLst/>
          </a:prstGeom>
          <a:noFill/>
          <a:ln>
            <a:noFill/>
          </a:ln>
        </p:spPr>
      </p:pic>
      <p:sp>
        <p:nvSpPr>
          <p:cNvPr id="136" name="Google Shape;136;p2"/>
          <p:cNvSpPr/>
          <p:nvPr/>
        </p:nvSpPr>
        <p:spPr>
          <a:xfrm>
            <a:off x="1474824" y="3886813"/>
            <a:ext cx="262800" cy="2334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137" name="Google Shape;137;p2"/>
          <p:cNvSpPr txBox="1"/>
          <p:nvPr/>
        </p:nvSpPr>
        <p:spPr>
          <a:xfrm>
            <a:off x="1861124" y="3737462"/>
            <a:ext cx="9899616" cy="507801"/>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2100" dirty="0" err="1">
                <a:solidFill>
                  <a:srgbClr val="C00000"/>
                </a:solidFill>
                <a:latin typeface="Calibri"/>
                <a:ea typeface="Calibri"/>
                <a:cs typeface="Calibri"/>
                <a:sym typeface="Calibri"/>
              </a:rPr>
              <a:t>Obiectivul</a:t>
            </a:r>
            <a:r>
              <a:rPr lang="en-GB" sz="2100" dirty="0">
                <a:solidFill>
                  <a:srgbClr val="C00000"/>
                </a:solidFill>
                <a:latin typeface="Calibri"/>
                <a:ea typeface="Calibri"/>
                <a:cs typeface="Calibri"/>
                <a:sym typeface="Calibri"/>
              </a:rPr>
              <a:t> 3: </a:t>
            </a:r>
            <a:r>
              <a:rPr lang="en-GB" sz="2100" dirty="0" err="1">
                <a:solidFill>
                  <a:srgbClr val="C00000"/>
                </a:solidFill>
                <a:latin typeface="Calibri"/>
                <a:ea typeface="Calibri"/>
                <a:cs typeface="Calibri"/>
                <a:sym typeface="Calibri"/>
              </a:rPr>
              <a:t>Cunoaște</a:t>
            </a:r>
            <a:r>
              <a:rPr lang="ro-RO" sz="2100" dirty="0">
                <a:solidFill>
                  <a:srgbClr val="C00000"/>
                </a:solidFill>
                <a:latin typeface="Calibri"/>
                <a:ea typeface="Calibri"/>
                <a:cs typeface="Calibri"/>
                <a:sym typeface="Calibri"/>
              </a:rPr>
              <a:t>ți</a:t>
            </a:r>
            <a:r>
              <a:rPr lang="en-GB" sz="2100" dirty="0">
                <a:solidFill>
                  <a:srgbClr val="C00000"/>
                </a:solidFill>
                <a:latin typeface="Calibri"/>
                <a:ea typeface="Calibri"/>
                <a:cs typeface="Calibri"/>
                <a:sym typeface="Calibri"/>
              </a:rPr>
              <a:t> </a:t>
            </a:r>
            <a:r>
              <a:rPr lang="en-GB" sz="2100" dirty="0" err="1">
                <a:solidFill>
                  <a:srgbClr val="C00000"/>
                </a:solidFill>
                <a:latin typeface="Calibri"/>
                <a:ea typeface="Calibri"/>
                <a:cs typeface="Calibri"/>
                <a:sym typeface="Calibri"/>
              </a:rPr>
              <a:t>diferite</a:t>
            </a:r>
            <a:r>
              <a:rPr lang="en-GB" sz="2100" dirty="0">
                <a:solidFill>
                  <a:srgbClr val="C00000"/>
                </a:solidFill>
                <a:latin typeface="Calibri"/>
                <a:ea typeface="Calibri"/>
                <a:cs typeface="Calibri"/>
                <a:sym typeface="Calibri"/>
              </a:rPr>
              <a:t> </a:t>
            </a:r>
            <a:r>
              <a:rPr lang="en-GB" sz="2100" dirty="0" err="1">
                <a:solidFill>
                  <a:srgbClr val="C00000"/>
                </a:solidFill>
                <a:latin typeface="Calibri"/>
                <a:ea typeface="Calibri"/>
                <a:cs typeface="Calibri"/>
                <a:sym typeface="Calibri"/>
              </a:rPr>
              <a:t>sectoare</a:t>
            </a:r>
            <a:r>
              <a:rPr lang="en-GB" sz="2100" dirty="0">
                <a:solidFill>
                  <a:srgbClr val="C00000"/>
                </a:solidFill>
                <a:latin typeface="Calibri"/>
                <a:ea typeface="Calibri"/>
                <a:cs typeface="Calibri"/>
                <a:sym typeface="Calibri"/>
              </a:rPr>
              <a:t> ale antreprenoriatului ecologic </a:t>
            </a:r>
            <a:r>
              <a:rPr lang="en-GB" sz="2100" dirty="0" err="1">
                <a:solidFill>
                  <a:srgbClr val="C00000"/>
                </a:solidFill>
                <a:latin typeface="Calibri"/>
                <a:ea typeface="Calibri"/>
                <a:cs typeface="Calibri"/>
                <a:sym typeface="Calibri"/>
              </a:rPr>
              <a:t>în</a:t>
            </a:r>
            <a:r>
              <a:rPr lang="en-GB" sz="2100" dirty="0">
                <a:solidFill>
                  <a:srgbClr val="C00000"/>
                </a:solidFill>
                <a:latin typeface="Calibri"/>
                <a:ea typeface="Calibri"/>
                <a:cs typeface="Calibri"/>
                <a:sym typeface="Calibri"/>
              </a:rPr>
              <a:t> context rural. </a:t>
            </a:r>
            <a:endParaRPr sz="2100" dirty="0">
              <a:solidFill>
                <a:srgbClr val="C00000"/>
              </a:solidFill>
            </a:endParaRPr>
          </a:p>
        </p:txBody>
      </p:sp>
      <p:sp>
        <p:nvSpPr>
          <p:cNvPr id="3" name="Google Shape;90;p1">
            <a:extLst>
              <a:ext uri="{FF2B5EF4-FFF2-40B4-BE49-F238E27FC236}">
                <a16:creationId xmlns:a16="http://schemas.microsoft.com/office/drawing/2014/main" id="{80EC5C3D-377C-69F5-5B8C-50860ACF4A9B}"/>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2"/>
        <p:cNvGrpSpPr/>
        <p:nvPr/>
      </p:nvGrpSpPr>
      <p:grpSpPr>
        <a:xfrm>
          <a:off x="0" y="0"/>
          <a:ext cx="0" cy="0"/>
          <a:chOff x="0" y="0"/>
          <a:chExt cx="0" cy="0"/>
        </a:xfrm>
      </p:grpSpPr>
      <p:sp>
        <p:nvSpPr>
          <p:cNvPr id="524" name="Google Shape;524;g19d164b436d_0_344"/>
          <p:cNvSpPr/>
          <p:nvPr/>
        </p:nvSpPr>
        <p:spPr>
          <a:xfrm>
            <a:off x="850005" y="93230"/>
            <a:ext cx="8208600" cy="639000"/>
          </a:xfrm>
          <a:prstGeom prst="rect">
            <a:avLst/>
          </a:prstGeom>
          <a:noFill/>
          <a:ln>
            <a:noFill/>
          </a:ln>
        </p:spPr>
        <p:txBody>
          <a:bodyPr spcFirstLastPara="1" wrap="square" lIns="90000" tIns="45000" rIns="90000" bIns="45000" anchor="t" anchorCtr="0">
            <a:noAutofit/>
          </a:bodyPr>
          <a:lstStyle/>
          <a:p>
            <a:pPr>
              <a:buClr>
                <a:schemeClr val="dk1"/>
              </a:buClr>
              <a:buSzPts val="3600"/>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3: Antreprenoriat </a:t>
            </a:r>
            <a:r>
              <a:rPr lang="ro-RO" sz="3600" b="1" dirty="0">
                <a:solidFill>
                  <a:srgbClr val="FAB632"/>
                </a:solidFill>
                <a:latin typeface="Calibri"/>
                <a:ea typeface="Calibri"/>
                <a:cs typeface="Calibri"/>
                <a:sym typeface="Calibri"/>
              </a:rPr>
              <a:t>ecologic</a:t>
            </a:r>
            <a:endParaRPr lang="ro-RO" sz="3600" dirty="0">
              <a:solidFill>
                <a:schemeClr val="dk1"/>
              </a:solidFill>
            </a:endParaRPr>
          </a:p>
          <a:p>
            <a:pPr marL="0" lvl="0" indent="0" algn="l" rtl="0">
              <a:spcBef>
                <a:spcPts val="0"/>
              </a:spcBef>
              <a:spcAft>
                <a:spcPts val="0"/>
              </a:spcAft>
              <a:buClr>
                <a:schemeClr val="dk1"/>
              </a:buClr>
              <a:buSzPts val="3600"/>
              <a:buFont typeface="Arial"/>
              <a:buNone/>
            </a:pPr>
            <a:endParaRPr sz="3600" dirty="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p:txBody>
      </p:sp>
      <p:sp>
        <p:nvSpPr>
          <p:cNvPr id="525" name="Google Shape;525;g19d164b436d_0_344"/>
          <p:cNvSpPr/>
          <p:nvPr/>
        </p:nvSpPr>
        <p:spPr>
          <a:xfrm>
            <a:off x="849999" y="7941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err="1">
                <a:solidFill>
                  <a:srgbClr val="21B4A9"/>
                </a:solidFill>
                <a:latin typeface="Calibri"/>
                <a:ea typeface="Calibri"/>
                <a:cs typeface="Calibri"/>
                <a:sym typeface="Calibri"/>
              </a:rPr>
              <a:t>Secțiunea</a:t>
            </a:r>
            <a:r>
              <a:rPr lang="en-GB" sz="2400" b="0" i="0" u="none" strike="noStrike" cap="none" dirty="0">
                <a:solidFill>
                  <a:srgbClr val="21B4A9"/>
                </a:solidFill>
                <a:latin typeface="Calibri"/>
                <a:ea typeface="Calibri"/>
                <a:cs typeface="Calibri"/>
                <a:sym typeface="Calibri"/>
              </a:rPr>
              <a:t> 4: </a:t>
            </a:r>
            <a:r>
              <a:rPr lang="en-GB" sz="2400" dirty="0">
                <a:solidFill>
                  <a:srgbClr val="21B4A9"/>
                </a:solidFill>
                <a:latin typeface="Calibri"/>
                <a:ea typeface="Calibri"/>
                <a:cs typeface="Calibri"/>
                <a:sym typeface="Calibri"/>
              </a:rPr>
              <a:t>Digit</a:t>
            </a:r>
            <a:r>
              <a:rPr lang="ro-RO" sz="2400" dirty="0" err="1">
                <a:solidFill>
                  <a:srgbClr val="21B4A9"/>
                </a:solidFill>
                <a:latin typeface="Calibri"/>
                <a:ea typeface="Calibri"/>
                <a:cs typeface="Calibri"/>
                <a:sym typeface="Calibri"/>
              </a:rPr>
              <a:t>ali</a:t>
            </a:r>
            <a:r>
              <a:rPr lang="en-GB" sz="2400" dirty="0" err="1">
                <a:solidFill>
                  <a:srgbClr val="21B4A9"/>
                </a:solidFill>
                <a:latin typeface="Calibri"/>
                <a:ea typeface="Calibri"/>
                <a:cs typeface="Calibri"/>
                <a:sym typeface="Calibri"/>
              </a:rPr>
              <a:t>zarea</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rurală</a:t>
            </a:r>
            <a:endParaRPr sz="2400" b="0" i="0" u="none" strike="noStrike" cap="none" dirty="0">
              <a:solidFill>
                <a:srgbClr val="000000"/>
              </a:solidFill>
              <a:latin typeface="Arial"/>
              <a:ea typeface="Arial"/>
              <a:cs typeface="Arial"/>
              <a:sym typeface="Arial"/>
            </a:endParaRPr>
          </a:p>
        </p:txBody>
      </p:sp>
      <p:sp>
        <p:nvSpPr>
          <p:cNvPr id="526" name="Google Shape;526;g19d164b436d_0_344"/>
          <p:cNvSpPr/>
          <p:nvPr/>
        </p:nvSpPr>
        <p:spPr>
          <a:xfrm>
            <a:off x="4900475" y="1250125"/>
            <a:ext cx="6884700" cy="48957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GB" sz="1700" b="1" dirty="0" err="1">
                <a:solidFill>
                  <a:schemeClr val="dk1"/>
                </a:solidFill>
                <a:latin typeface="Calibri"/>
                <a:ea typeface="Calibri"/>
                <a:cs typeface="Calibri"/>
                <a:sym typeface="Calibri"/>
              </a:rPr>
              <a:t>Pentru</a:t>
            </a:r>
            <a:r>
              <a:rPr lang="en-GB" sz="1700" b="1" dirty="0">
                <a:solidFill>
                  <a:schemeClr val="dk1"/>
                </a:solidFill>
                <a:latin typeface="Calibri"/>
                <a:ea typeface="Calibri"/>
                <a:cs typeface="Calibri"/>
                <a:sym typeface="Calibri"/>
              </a:rPr>
              <a:t> ca digit</a:t>
            </a:r>
            <a:r>
              <a:rPr lang="ro-RO" sz="1700" b="1" dirty="0" err="1">
                <a:solidFill>
                  <a:schemeClr val="dk1"/>
                </a:solidFill>
                <a:latin typeface="Calibri"/>
                <a:ea typeface="Calibri"/>
                <a:cs typeface="Calibri"/>
                <a:sym typeface="Calibri"/>
              </a:rPr>
              <a:t>ali</a:t>
            </a:r>
            <a:r>
              <a:rPr lang="en-GB" sz="1700" b="1" dirty="0" err="1">
                <a:solidFill>
                  <a:schemeClr val="dk1"/>
                </a:solidFill>
                <a:latin typeface="Calibri"/>
                <a:ea typeface="Calibri"/>
                <a:cs typeface="Calibri"/>
                <a:sym typeface="Calibri"/>
              </a:rPr>
              <a:t>zarea</a:t>
            </a:r>
            <a:r>
              <a:rPr lang="en-GB" sz="1700" b="1" dirty="0">
                <a:solidFill>
                  <a:schemeClr val="dk1"/>
                </a:solidFill>
                <a:latin typeface="Calibri"/>
                <a:ea typeface="Calibri"/>
                <a:cs typeface="Calibri"/>
                <a:sym typeface="Calibri"/>
              </a:rPr>
              <a:t> </a:t>
            </a:r>
            <a:r>
              <a:rPr lang="en-GB" sz="1700" b="1" dirty="0" err="1">
                <a:solidFill>
                  <a:schemeClr val="dk1"/>
                </a:solidFill>
                <a:latin typeface="Calibri"/>
                <a:ea typeface="Calibri"/>
                <a:cs typeface="Calibri"/>
                <a:sym typeface="Calibri"/>
              </a:rPr>
              <a:t>rurală</a:t>
            </a:r>
            <a:r>
              <a:rPr lang="en-GB" sz="1700" b="1" dirty="0">
                <a:solidFill>
                  <a:schemeClr val="dk1"/>
                </a:solidFill>
                <a:latin typeface="Calibri"/>
                <a:ea typeface="Calibri"/>
                <a:cs typeface="Calibri"/>
                <a:sym typeface="Calibri"/>
              </a:rPr>
              <a:t> </a:t>
            </a:r>
            <a:r>
              <a:rPr lang="en-GB" sz="1700" b="1" dirty="0" err="1">
                <a:solidFill>
                  <a:schemeClr val="dk1"/>
                </a:solidFill>
                <a:latin typeface="Calibri"/>
                <a:ea typeface="Calibri"/>
                <a:cs typeface="Calibri"/>
                <a:sym typeface="Calibri"/>
              </a:rPr>
              <a:t>să</a:t>
            </a:r>
            <a:r>
              <a:rPr lang="en-GB" sz="1700" b="1" dirty="0">
                <a:solidFill>
                  <a:schemeClr val="dk1"/>
                </a:solidFill>
                <a:latin typeface="Calibri"/>
                <a:ea typeface="Calibri"/>
                <a:cs typeface="Calibri"/>
                <a:sym typeface="Calibri"/>
              </a:rPr>
              <a:t> fie </a:t>
            </a:r>
            <a:r>
              <a:rPr lang="en-GB" sz="1700" b="1" dirty="0" err="1">
                <a:solidFill>
                  <a:schemeClr val="dk1"/>
                </a:solidFill>
                <a:latin typeface="Calibri"/>
                <a:ea typeface="Calibri"/>
                <a:cs typeface="Calibri"/>
                <a:sym typeface="Calibri"/>
              </a:rPr>
              <a:t>incluzivă</a:t>
            </a:r>
            <a:r>
              <a:rPr lang="en-GB" sz="1700" b="1" dirty="0">
                <a:solidFill>
                  <a:schemeClr val="dk1"/>
                </a:solidFill>
                <a:latin typeface="Calibri"/>
                <a:ea typeface="Calibri"/>
                <a:cs typeface="Calibri"/>
                <a:sym typeface="Calibri"/>
              </a:rPr>
              <a:t>, se </a:t>
            </a:r>
            <a:r>
              <a:rPr lang="en-GB" sz="1700" b="1" dirty="0" err="1">
                <a:solidFill>
                  <a:schemeClr val="dk1"/>
                </a:solidFill>
                <a:latin typeface="Calibri"/>
                <a:ea typeface="Calibri"/>
                <a:cs typeface="Calibri"/>
                <a:sym typeface="Calibri"/>
              </a:rPr>
              <a:t>propun</a:t>
            </a:r>
            <a:r>
              <a:rPr lang="en-GB" sz="1700" b="1" dirty="0">
                <a:solidFill>
                  <a:schemeClr val="dk1"/>
                </a:solidFill>
                <a:latin typeface="Calibri"/>
                <a:ea typeface="Calibri"/>
                <a:cs typeface="Calibri"/>
                <a:sym typeface="Calibri"/>
              </a:rPr>
              <a:t> </a:t>
            </a:r>
            <a:r>
              <a:rPr lang="en-GB" sz="1700" b="1" dirty="0" err="1">
                <a:solidFill>
                  <a:schemeClr val="dk1"/>
                </a:solidFill>
                <a:latin typeface="Calibri"/>
                <a:ea typeface="Calibri"/>
                <a:cs typeface="Calibri"/>
                <a:sym typeface="Calibri"/>
              </a:rPr>
              <a:t>următoarele</a:t>
            </a:r>
            <a:r>
              <a:rPr lang="en-GB" sz="1700" b="1" dirty="0">
                <a:solidFill>
                  <a:schemeClr val="dk1"/>
                </a:solidFill>
                <a:latin typeface="Calibri"/>
                <a:ea typeface="Calibri"/>
                <a:cs typeface="Calibri"/>
                <a:sym typeface="Calibri"/>
              </a:rPr>
              <a:t> principii:</a:t>
            </a:r>
            <a:endParaRPr sz="1700" b="1"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1700" b="1"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rgbClr val="C00000"/>
              </a:buClr>
              <a:buSzPts val="1700"/>
              <a:buFont typeface="Calibri"/>
              <a:buAutoNum type="arabicPeriod"/>
            </a:pPr>
            <a:r>
              <a:rPr lang="en-GB" sz="1700" b="1" dirty="0" err="1">
                <a:solidFill>
                  <a:srgbClr val="C00000"/>
                </a:solidFill>
                <a:latin typeface="Calibri"/>
                <a:ea typeface="Calibri"/>
                <a:cs typeface="Calibri"/>
                <a:sym typeface="Calibri"/>
              </a:rPr>
              <a:t>Promovarea</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condițiilor</a:t>
            </a:r>
            <a:r>
              <a:rPr lang="en-GB" sz="1700" b="1" dirty="0">
                <a:solidFill>
                  <a:srgbClr val="C00000"/>
                </a:solidFill>
                <a:latin typeface="Calibri"/>
                <a:ea typeface="Calibri"/>
                <a:cs typeface="Calibri"/>
                <a:sym typeface="Calibri"/>
              </a:rPr>
              <a:t> de </a:t>
            </a:r>
            <a:r>
              <a:rPr lang="en-GB" sz="1700" b="1" dirty="0" err="1">
                <a:solidFill>
                  <a:srgbClr val="C00000"/>
                </a:solidFill>
                <a:latin typeface="Calibri"/>
                <a:ea typeface="Calibri"/>
                <a:cs typeface="Calibri"/>
                <a:sym typeface="Calibri"/>
              </a:rPr>
              <a:t>bază</a:t>
            </a:r>
            <a:r>
              <a:rPr lang="en-GB" sz="1700" b="1" dirty="0">
                <a:solidFill>
                  <a:srgbClr val="C00000"/>
                </a:solidFill>
                <a:latin typeface="Calibri"/>
                <a:ea typeface="Calibri"/>
                <a:cs typeface="Calibri"/>
                <a:sym typeface="Calibri"/>
              </a:rPr>
              <a:t>.</a:t>
            </a: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GB" sz="1700" dirty="0" err="1">
                <a:solidFill>
                  <a:schemeClr val="dk1"/>
                </a:solidFill>
                <a:latin typeface="Calibri"/>
                <a:ea typeface="Calibri"/>
                <a:cs typeface="Calibri"/>
                <a:sym typeface="Calibri"/>
              </a:rPr>
              <a:t>Aceasta</a:t>
            </a:r>
            <a:r>
              <a:rPr lang="en-GB" sz="1700" dirty="0">
                <a:solidFill>
                  <a:schemeClr val="dk1"/>
                </a:solidFill>
                <a:latin typeface="Calibri"/>
                <a:ea typeface="Calibri"/>
                <a:cs typeface="Calibri"/>
                <a:sym typeface="Calibri"/>
              </a:rPr>
              <a:t> se </a:t>
            </a:r>
            <a:r>
              <a:rPr lang="en-GB" sz="1700" dirty="0" err="1">
                <a:solidFill>
                  <a:schemeClr val="dk1"/>
                </a:solidFill>
                <a:latin typeface="Calibri"/>
                <a:ea typeface="Calibri"/>
                <a:cs typeface="Calibri"/>
                <a:sym typeface="Calibri"/>
              </a:rPr>
              <a:t>referă</a:t>
            </a:r>
            <a:r>
              <a:rPr lang="en-GB" sz="1700" dirty="0">
                <a:solidFill>
                  <a:schemeClr val="dk1"/>
                </a:solidFill>
                <a:latin typeface="Calibri"/>
                <a:ea typeface="Calibri"/>
                <a:cs typeface="Calibri"/>
                <a:sym typeface="Calibri"/>
              </a:rPr>
              <a:t> la </a:t>
            </a:r>
            <a:r>
              <a:rPr lang="en-GB" sz="1700" dirty="0" err="1">
                <a:solidFill>
                  <a:schemeClr val="dk1"/>
                </a:solidFill>
                <a:latin typeface="Calibri"/>
                <a:ea typeface="Calibri"/>
                <a:cs typeface="Calibri"/>
                <a:sym typeface="Calibri"/>
              </a:rPr>
              <a:t>abilitățile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competențele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digitale</a:t>
            </a:r>
            <a:r>
              <a:rPr lang="en-GB" sz="1700" dirty="0">
                <a:solidFill>
                  <a:schemeClr val="dk1"/>
                </a:solidFill>
                <a:latin typeface="Calibri"/>
                <a:ea typeface="Calibri"/>
                <a:cs typeface="Calibri"/>
                <a:sym typeface="Calibri"/>
              </a:rPr>
              <a:t> ale </a:t>
            </a:r>
            <a:r>
              <a:rPr lang="en-GB" sz="1700" dirty="0" err="1">
                <a:solidFill>
                  <a:schemeClr val="dk1"/>
                </a:solidFill>
                <a:latin typeface="Calibri"/>
                <a:ea typeface="Calibri"/>
                <a:cs typeface="Calibri"/>
                <a:sym typeface="Calibri"/>
              </a:rPr>
              <a:t>oamenilor</a:t>
            </a:r>
            <a:r>
              <a:rPr lang="en-GB" sz="1700" dirty="0">
                <a:solidFill>
                  <a:schemeClr val="dk1"/>
                </a:solidFill>
                <a:latin typeface="Calibri"/>
                <a:ea typeface="Calibri"/>
                <a:cs typeface="Calibri"/>
                <a:sym typeface="Calibri"/>
              </a:rPr>
              <a:t> din </a:t>
            </a:r>
            <a:r>
              <a:rPr lang="en-GB" sz="1700" dirty="0" err="1">
                <a:solidFill>
                  <a:schemeClr val="dk1"/>
                </a:solidFill>
                <a:latin typeface="Calibri"/>
                <a:ea typeface="Calibri"/>
                <a:cs typeface="Calibri"/>
                <a:sym typeface="Calibri"/>
              </a:rPr>
              <a:t>zonele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rurale</a:t>
            </a:r>
            <a:r>
              <a:rPr lang="en-GB" sz="1700" dirty="0">
                <a:solidFill>
                  <a:schemeClr val="dk1"/>
                </a:solidFill>
                <a:latin typeface="Calibri"/>
                <a:ea typeface="Calibri"/>
                <a:cs typeface="Calibri"/>
                <a:sym typeface="Calibri"/>
              </a:rPr>
              <a:t>, pe </a:t>
            </a:r>
            <a:r>
              <a:rPr lang="en-GB" sz="1700" dirty="0" err="1">
                <a:solidFill>
                  <a:schemeClr val="dk1"/>
                </a:solidFill>
                <a:latin typeface="Calibri"/>
                <a:ea typeface="Calibri"/>
                <a:cs typeface="Calibri"/>
                <a:sym typeface="Calibri"/>
              </a:rPr>
              <a:t>lângă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infrastructurile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necesare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Transformarea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digitală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trebuie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implice</a:t>
            </a:r>
            <a:r>
              <a:rPr lang="en-GB" sz="1700" dirty="0">
                <a:solidFill>
                  <a:schemeClr val="dk1"/>
                </a:solidFill>
                <a:latin typeface="Calibri"/>
                <a:ea typeface="Calibri"/>
                <a:cs typeface="Calibri"/>
                <a:sym typeface="Calibri"/>
              </a:rPr>
              <a:t> un </a:t>
            </a:r>
            <a:r>
              <a:rPr lang="en-GB" sz="1700" dirty="0" err="1">
                <a:solidFill>
                  <a:schemeClr val="dk1"/>
                </a:solidFill>
                <a:latin typeface="Calibri"/>
                <a:ea typeface="Calibri"/>
                <a:cs typeface="Calibri"/>
                <a:sym typeface="Calibri"/>
              </a:rPr>
              <a:t>beneficiu</a:t>
            </a:r>
            <a:r>
              <a:rPr lang="en-GB" sz="1700" dirty="0">
                <a:solidFill>
                  <a:schemeClr val="dk1"/>
                </a:solidFill>
                <a:latin typeface="Calibri"/>
                <a:ea typeface="Calibri"/>
                <a:cs typeface="Calibri"/>
                <a:sym typeface="Calibri"/>
              </a:rPr>
              <a:t> economic </a:t>
            </a:r>
            <a:r>
              <a:rPr lang="en-GB" sz="1700" dirty="0" err="1">
                <a:solidFill>
                  <a:schemeClr val="dk1"/>
                </a:solidFill>
                <a:latin typeface="Calibri"/>
                <a:ea typeface="Calibri"/>
                <a:cs typeface="Calibri"/>
                <a:sym typeface="Calibri"/>
              </a:rPr>
              <a:t>pentru</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populație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1700" b="1" dirty="0">
              <a:solidFill>
                <a:schemeClr val="dk1"/>
              </a:solidFill>
              <a:latin typeface="Calibri"/>
              <a:ea typeface="Calibri"/>
              <a:cs typeface="Calibri"/>
              <a:sym typeface="Calibri"/>
            </a:endParaRPr>
          </a:p>
          <a:p>
            <a:pPr marL="120650" marR="0" lvl="0" algn="just" rtl="0">
              <a:lnSpc>
                <a:spcPct val="100000"/>
              </a:lnSpc>
              <a:spcBef>
                <a:spcPts val="0"/>
              </a:spcBef>
              <a:spcAft>
                <a:spcPts val="0"/>
              </a:spcAft>
              <a:buClr>
                <a:srgbClr val="C00000"/>
              </a:buClr>
              <a:buSzPts val="1700"/>
            </a:pPr>
            <a:r>
              <a:rPr lang="ro-RO" sz="1700" b="1" dirty="0">
                <a:solidFill>
                  <a:srgbClr val="C00000"/>
                </a:solidFill>
                <a:latin typeface="Calibri"/>
                <a:ea typeface="Calibri"/>
                <a:cs typeface="Calibri"/>
                <a:sym typeface="Calibri"/>
              </a:rPr>
              <a:t>2.    </a:t>
            </a:r>
            <a:r>
              <a:rPr lang="en-GB" sz="1700" b="1" dirty="0">
                <a:solidFill>
                  <a:srgbClr val="C00000"/>
                </a:solidFill>
                <a:latin typeface="Calibri"/>
                <a:ea typeface="Calibri"/>
                <a:cs typeface="Calibri"/>
                <a:sym typeface="Calibri"/>
              </a:rPr>
              <a:t>Digit</a:t>
            </a:r>
            <a:r>
              <a:rPr lang="ro-RO" sz="1700" b="1" dirty="0" err="1">
                <a:solidFill>
                  <a:srgbClr val="C00000"/>
                </a:solidFill>
                <a:latin typeface="Calibri"/>
                <a:ea typeface="Calibri"/>
                <a:cs typeface="Calibri"/>
                <a:sym typeface="Calibri"/>
              </a:rPr>
              <a:t>ali</a:t>
            </a:r>
            <a:r>
              <a:rPr lang="en-GB" sz="1700" b="1" dirty="0" err="1">
                <a:solidFill>
                  <a:srgbClr val="C00000"/>
                </a:solidFill>
                <a:latin typeface="Calibri"/>
                <a:ea typeface="Calibri"/>
                <a:cs typeface="Calibri"/>
                <a:sym typeface="Calibri"/>
              </a:rPr>
              <a:t>zarea</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și</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dezvoltarea</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durabilă</a:t>
            </a:r>
            <a:r>
              <a:rPr lang="en-GB" sz="1700" b="1" dirty="0">
                <a:solidFill>
                  <a:srgbClr val="C00000"/>
                </a:solidFill>
                <a:latin typeface="Calibri"/>
                <a:ea typeface="Calibri"/>
                <a:cs typeface="Calibri"/>
                <a:sym typeface="Calibri"/>
              </a:rPr>
              <a:t>.</a:t>
            </a: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GB" sz="1700" dirty="0" err="1">
                <a:solidFill>
                  <a:schemeClr val="dk1"/>
                </a:solidFill>
                <a:latin typeface="Calibri"/>
                <a:ea typeface="Calibri"/>
                <a:cs typeface="Calibri"/>
                <a:sym typeface="Calibri"/>
              </a:rPr>
              <a:t>Acest</a:t>
            </a:r>
            <a:r>
              <a:rPr lang="ro-RO" sz="1700" dirty="0">
                <a:solidFill>
                  <a:schemeClr val="dk1"/>
                </a:solidFill>
                <a:latin typeface="Calibri"/>
                <a:ea typeface="Calibri"/>
                <a:cs typeface="Calibri"/>
                <a:sym typeface="Calibri"/>
              </a:rPr>
              <a:t>e</a:t>
            </a:r>
            <a:r>
              <a:rPr lang="en-GB" sz="1700" dirty="0">
                <a:solidFill>
                  <a:schemeClr val="dk1"/>
                </a:solidFill>
                <a:latin typeface="Calibri"/>
                <a:ea typeface="Calibri"/>
                <a:cs typeface="Calibri"/>
                <a:sym typeface="Calibri"/>
              </a:rPr>
              <a:t>a </a:t>
            </a:r>
            <a:r>
              <a:rPr lang="en-GB" sz="1700" dirty="0" err="1">
                <a:solidFill>
                  <a:schemeClr val="dk1"/>
                </a:solidFill>
                <a:latin typeface="Calibri"/>
                <a:ea typeface="Calibri"/>
                <a:cs typeface="Calibri"/>
                <a:sym typeface="Calibri"/>
              </a:rPr>
              <a:t>trebuie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să</a:t>
            </a:r>
            <a:r>
              <a:rPr lang="en-GB" sz="1700" dirty="0">
                <a:solidFill>
                  <a:schemeClr val="dk1"/>
                </a:solidFill>
                <a:latin typeface="Calibri"/>
                <a:ea typeface="Calibri"/>
                <a:cs typeface="Calibri"/>
                <a:sym typeface="Calibri"/>
              </a:rPr>
              <a:t> fie </a:t>
            </a:r>
            <a:r>
              <a:rPr lang="en-GB" sz="1700" dirty="0" err="1">
                <a:solidFill>
                  <a:schemeClr val="dk1"/>
                </a:solidFill>
                <a:latin typeface="Calibri"/>
                <a:ea typeface="Calibri"/>
                <a:cs typeface="Calibri"/>
                <a:sym typeface="Calibri"/>
              </a:rPr>
              <a:t>aliniat</a:t>
            </a:r>
            <a:r>
              <a:rPr lang="ro-RO" sz="1700" dirty="0">
                <a:solidFill>
                  <a:schemeClr val="dk1"/>
                </a:solidFill>
                <a:latin typeface="Calibri"/>
                <a:ea typeface="Calibri"/>
                <a:cs typeface="Calibri"/>
                <a:sym typeface="Calibri"/>
              </a:rPr>
              <a:t>e</a:t>
            </a:r>
            <a:r>
              <a:rPr lang="en-GB" sz="1700" dirty="0">
                <a:solidFill>
                  <a:schemeClr val="dk1"/>
                </a:solidFill>
                <a:latin typeface="Calibri"/>
                <a:ea typeface="Calibri"/>
                <a:cs typeface="Calibri"/>
                <a:sym typeface="Calibri"/>
              </a:rPr>
              <a:t> la </a:t>
            </a:r>
            <a:r>
              <a:rPr lang="en-GB" sz="1700" dirty="0" err="1">
                <a:solidFill>
                  <a:schemeClr val="dk1"/>
                </a:solidFill>
                <a:latin typeface="Calibri"/>
                <a:ea typeface="Calibri"/>
                <a:cs typeface="Calibri"/>
                <a:sym typeface="Calibri"/>
              </a:rPr>
              <a:t>obiectivele</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dezvoltare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durabilă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răspundă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nevoilor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comunităților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rurale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luând</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considerare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provocările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societății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europene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120650" marR="0" lvl="0" algn="just" rtl="0">
              <a:lnSpc>
                <a:spcPct val="100000"/>
              </a:lnSpc>
              <a:spcBef>
                <a:spcPts val="0"/>
              </a:spcBef>
              <a:spcAft>
                <a:spcPts val="0"/>
              </a:spcAft>
              <a:buClr>
                <a:srgbClr val="C00000"/>
              </a:buClr>
              <a:buSzPts val="1700"/>
            </a:pPr>
            <a:endParaRPr lang="ro-RO" sz="1700" b="1" dirty="0">
              <a:solidFill>
                <a:schemeClr val="dk1"/>
              </a:solidFill>
              <a:latin typeface="Calibri"/>
              <a:ea typeface="Calibri"/>
              <a:cs typeface="Calibri"/>
              <a:sym typeface="Calibri"/>
            </a:endParaRPr>
          </a:p>
          <a:p>
            <a:pPr marL="120650" marR="0" lvl="0" algn="just" rtl="0">
              <a:lnSpc>
                <a:spcPct val="100000"/>
              </a:lnSpc>
              <a:spcBef>
                <a:spcPts val="0"/>
              </a:spcBef>
              <a:spcAft>
                <a:spcPts val="0"/>
              </a:spcAft>
              <a:buClr>
                <a:srgbClr val="C00000"/>
              </a:buClr>
              <a:buSzPts val="1700"/>
            </a:pPr>
            <a:r>
              <a:rPr lang="ro-RO" sz="1700" b="1" dirty="0">
                <a:solidFill>
                  <a:srgbClr val="C00000"/>
                </a:solidFill>
                <a:latin typeface="Calibri"/>
                <a:ea typeface="Calibri"/>
                <a:cs typeface="Calibri"/>
                <a:sym typeface="Calibri"/>
              </a:rPr>
              <a:t>3.    A</a:t>
            </a:r>
            <a:r>
              <a:rPr lang="en-GB" sz="1700" b="1" dirty="0" err="1">
                <a:solidFill>
                  <a:srgbClr val="C00000"/>
                </a:solidFill>
                <a:latin typeface="Calibri"/>
                <a:ea typeface="Calibri"/>
                <a:cs typeface="Calibri"/>
                <a:sym typeface="Calibri"/>
              </a:rPr>
              <a:t>dapta</a:t>
            </a:r>
            <a:r>
              <a:rPr lang="ro-RO" sz="1700" b="1" dirty="0">
                <a:solidFill>
                  <a:srgbClr val="C00000"/>
                </a:solidFill>
                <a:latin typeface="Calibri"/>
                <a:ea typeface="Calibri"/>
                <a:cs typeface="Calibri"/>
                <a:sym typeface="Calibri"/>
              </a:rPr>
              <a:t>rea</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digi</a:t>
            </a:r>
            <a:r>
              <a:rPr lang="ro-RO" sz="1700" b="1" dirty="0">
                <a:solidFill>
                  <a:srgbClr val="C00000"/>
                </a:solidFill>
                <a:latin typeface="Calibri"/>
                <a:ea typeface="Calibri"/>
                <a:cs typeface="Calibri"/>
                <a:sym typeface="Calibri"/>
              </a:rPr>
              <a:t>talizării </a:t>
            </a:r>
            <a:r>
              <a:rPr lang="en-GB" sz="1700" b="1" dirty="0">
                <a:solidFill>
                  <a:srgbClr val="C00000"/>
                </a:solidFill>
                <a:latin typeface="Calibri"/>
                <a:ea typeface="Calibri"/>
                <a:cs typeface="Calibri"/>
                <a:sym typeface="Calibri"/>
              </a:rPr>
              <a:t>z</a:t>
            </a:r>
            <a:r>
              <a:rPr lang="ro-RO" sz="1700" b="1" dirty="0" err="1">
                <a:solidFill>
                  <a:srgbClr val="C00000"/>
                </a:solidFill>
                <a:latin typeface="Calibri"/>
                <a:ea typeface="Calibri"/>
                <a:cs typeface="Calibri"/>
                <a:sym typeface="Calibri"/>
              </a:rPr>
              <a:t>ării</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în</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funcție</a:t>
            </a:r>
            <a:r>
              <a:rPr lang="en-GB" sz="1700" b="1" dirty="0">
                <a:solidFill>
                  <a:srgbClr val="C00000"/>
                </a:solidFill>
                <a:latin typeface="Calibri"/>
                <a:ea typeface="Calibri"/>
                <a:cs typeface="Calibri"/>
                <a:sym typeface="Calibri"/>
              </a:rPr>
              <a:t> de context.</a:t>
            </a: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GB" sz="1700" dirty="0" err="1">
                <a:solidFill>
                  <a:schemeClr val="dk1"/>
                </a:solidFill>
                <a:latin typeface="Calibri"/>
                <a:ea typeface="Calibri"/>
                <a:cs typeface="Calibri"/>
                <a:sym typeface="Calibri"/>
              </a:rPr>
              <a:t>Digitalizarea</a:t>
            </a:r>
            <a:r>
              <a:rPr lang="en-GB" sz="1700" dirty="0">
                <a:solidFill>
                  <a:schemeClr val="dk1"/>
                </a:solidFill>
                <a:latin typeface="Calibri"/>
                <a:ea typeface="Calibri"/>
                <a:cs typeface="Calibri"/>
                <a:sym typeface="Calibri"/>
              </a:rPr>
              <a:t> nu </a:t>
            </a:r>
            <a:r>
              <a:rPr lang="en-GB" sz="1700" dirty="0" err="1">
                <a:solidFill>
                  <a:schemeClr val="dk1"/>
                </a:solidFill>
                <a:latin typeface="Calibri"/>
                <a:ea typeface="Calibri"/>
                <a:cs typeface="Calibri"/>
                <a:sym typeface="Calibri"/>
              </a:rPr>
              <a:t>ar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trebui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însemne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creșterea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șomajului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sau</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concentrarea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exploatațiilor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agricole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Ceea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poate</a:t>
            </a:r>
            <a:r>
              <a:rPr lang="en-GB" sz="1700" dirty="0">
                <a:solidFill>
                  <a:schemeClr val="dk1"/>
                </a:solidFill>
                <a:latin typeface="Calibri"/>
                <a:ea typeface="Calibri"/>
                <a:cs typeface="Calibri"/>
                <a:sym typeface="Calibri"/>
              </a:rPr>
              <a:t> fi util </a:t>
            </a:r>
            <a:r>
              <a:rPr lang="en-GB" sz="1700" dirty="0" err="1">
                <a:solidFill>
                  <a:schemeClr val="dk1"/>
                </a:solidFill>
                <a:latin typeface="Calibri"/>
                <a:ea typeface="Calibri"/>
                <a:cs typeface="Calibri"/>
                <a:sym typeface="Calibri"/>
              </a:rPr>
              <a:t>într</a:t>
            </a:r>
            <a:r>
              <a:rPr lang="en-GB" sz="1700" dirty="0">
                <a:solidFill>
                  <a:schemeClr val="dk1"/>
                </a:solidFill>
                <a:latin typeface="Calibri"/>
                <a:ea typeface="Calibri"/>
                <a:cs typeface="Calibri"/>
                <a:sym typeface="Calibri"/>
              </a:rPr>
              <a:t>-un context rural </a:t>
            </a:r>
            <a:r>
              <a:rPr lang="en-GB" sz="1700" dirty="0" err="1">
                <a:solidFill>
                  <a:schemeClr val="dk1"/>
                </a:solidFill>
                <a:latin typeface="Calibri"/>
                <a:ea typeface="Calibri"/>
                <a:cs typeface="Calibri"/>
                <a:sym typeface="Calibri"/>
              </a:rPr>
              <a:t>poate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să</a:t>
            </a:r>
            <a:r>
              <a:rPr lang="en-GB" sz="1700" dirty="0">
                <a:solidFill>
                  <a:schemeClr val="dk1"/>
                </a:solidFill>
                <a:latin typeface="Calibri"/>
                <a:ea typeface="Calibri"/>
                <a:cs typeface="Calibri"/>
                <a:sym typeface="Calibri"/>
              </a:rPr>
              <a:t> nu fie la </a:t>
            </a:r>
            <a:r>
              <a:rPr lang="en-GB" sz="1700" dirty="0" err="1">
                <a:solidFill>
                  <a:schemeClr val="dk1"/>
                </a:solidFill>
                <a:latin typeface="Calibri"/>
                <a:ea typeface="Calibri"/>
                <a:cs typeface="Calibri"/>
                <a:sym typeface="Calibri"/>
              </a:rPr>
              <a:t>fel</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a:t>
            </a:r>
            <a:r>
              <a:rPr lang="en-GB" sz="1700" dirty="0">
                <a:solidFill>
                  <a:schemeClr val="dk1"/>
                </a:solidFill>
                <a:latin typeface="Calibri"/>
                <a:ea typeface="Calibri"/>
                <a:cs typeface="Calibri"/>
                <a:sym typeface="Calibri"/>
              </a:rPr>
              <a:t> alt context. </a:t>
            </a:r>
            <a:r>
              <a:rPr lang="en-GB" sz="1700" dirty="0" err="1">
                <a:solidFill>
                  <a:schemeClr val="dk1"/>
                </a:solidFill>
                <a:latin typeface="Calibri"/>
                <a:ea typeface="Calibri"/>
                <a:cs typeface="Calibri"/>
                <a:sym typeface="Calibri"/>
              </a:rPr>
              <a:t>Fiecare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zonă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rurală</a:t>
            </a:r>
            <a:r>
              <a:rPr lang="en-GB" sz="1700" dirty="0">
                <a:solidFill>
                  <a:schemeClr val="dk1"/>
                </a:solidFill>
                <a:latin typeface="Calibri"/>
                <a:ea typeface="Calibri"/>
                <a:cs typeface="Calibri"/>
                <a:sym typeface="Calibri"/>
              </a:rPr>
              <a:t> are </a:t>
            </a:r>
            <a:r>
              <a:rPr lang="en-GB" sz="1700" dirty="0" err="1">
                <a:solidFill>
                  <a:schemeClr val="dk1"/>
                </a:solidFill>
                <a:latin typeface="Calibri"/>
                <a:ea typeface="Calibri"/>
                <a:cs typeface="Calibri"/>
                <a:sym typeface="Calibri"/>
              </a:rPr>
              <a:t>probleme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diferite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iar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digitalizarea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trebui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să</a:t>
            </a:r>
            <a:r>
              <a:rPr lang="en-GB" sz="1700" dirty="0">
                <a:solidFill>
                  <a:schemeClr val="dk1"/>
                </a:solidFill>
                <a:latin typeface="Calibri"/>
                <a:ea typeface="Calibri"/>
                <a:cs typeface="Calibri"/>
                <a:sym typeface="Calibri"/>
              </a:rPr>
              <a:t> </a:t>
            </a:r>
            <a:r>
              <a:rPr lang="ro-RO" sz="1700" dirty="0">
                <a:solidFill>
                  <a:schemeClr val="dk1"/>
                </a:solidFill>
                <a:latin typeface="Calibri"/>
                <a:ea typeface="Calibri"/>
                <a:cs typeface="Calibri"/>
                <a:sym typeface="Calibri"/>
              </a:rPr>
              <a:t>minimizeze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declinul</a:t>
            </a:r>
            <a:r>
              <a:rPr lang="en-GB" sz="1700" dirty="0">
                <a:solidFill>
                  <a:schemeClr val="dk1"/>
                </a:solidFill>
                <a:latin typeface="Calibri"/>
                <a:ea typeface="Calibri"/>
                <a:cs typeface="Calibri"/>
                <a:sym typeface="Calibri"/>
              </a:rPr>
              <a:t>, nu </a:t>
            </a:r>
            <a:r>
              <a:rPr lang="en-GB" sz="1700" dirty="0" err="1">
                <a:solidFill>
                  <a:schemeClr val="dk1"/>
                </a:solidFill>
                <a:latin typeface="Calibri"/>
                <a:ea typeface="Calibri"/>
                <a:cs typeface="Calibri"/>
                <a:sym typeface="Calibri"/>
              </a:rPr>
              <a:t>să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îl</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promoveze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1"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0" i="0" u="none" strike="noStrike" cap="none" dirty="0">
              <a:solidFill>
                <a:schemeClr val="dk1"/>
              </a:solidFill>
              <a:latin typeface="Calibri"/>
              <a:ea typeface="Calibri"/>
              <a:cs typeface="Calibri"/>
              <a:sym typeface="Calibri"/>
            </a:endParaRPr>
          </a:p>
        </p:txBody>
      </p:sp>
      <p:sp>
        <p:nvSpPr>
          <p:cNvPr id="527" name="Google Shape;527;g19d164b436d_0_344"/>
          <p:cNvSpPr txBox="1"/>
          <p:nvPr/>
        </p:nvSpPr>
        <p:spPr>
          <a:xfrm>
            <a:off x="850000" y="1418700"/>
            <a:ext cx="3810900" cy="4056455"/>
          </a:xfrm>
          <a:prstGeom prst="rect">
            <a:avLst/>
          </a:prstGeom>
          <a:noFill/>
          <a:ln w="28575" cap="flat" cmpd="sng">
            <a:solidFill>
              <a:srgbClr val="1C8C7F"/>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chemeClr val="dk1"/>
              </a:buClr>
              <a:buSzPts val="1100"/>
              <a:buFont typeface="Arial"/>
              <a:buNone/>
            </a:pPr>
            <a:r>
              <a:rPr lang="en-GB" sz="1600" dirty="0" err="1">
                <a:solidFill>
                  <a:schemeClr val="dk1"/>
                </a:solidFill>
                <a:latin typeface="Calibri"/>
                <a:ea typeface="Calibri"/>
                <a:cs typeface="Calibri"/>
                <a:sym typeface="Calibri"/>
              </a:rPr>
              <a:t>Digitalizarea</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rurală</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este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poziționată</a:t>
            </a:r>
            <a:r>
              <a:rPr lang="en-GB" sz="1600" dirty="0">
                <a:solidFill>
                  <a:schemeClr val="dk1"/>
                </a:solidFill>
                <a:latin typeface="Calibri"/>
                <a:ea typeface="Calibri"/>
                <a:cs typeface="Calibri"/>
                <a:sym typeface="Calibri"/>
              </a:rPr>
              <a:t> ca o </a:t>
            </a:r>
            <a:r>
              <a:rPr lang="en-GB" sz="1600" dirty="0" err="1">
                <a:solidFill>
                  <a:schemeClr val="dk1"/>
                </a:solidFill>
                <a:latin typeface="Calibri"/>
                <a:ea typeface="Calibri"/>
                <a:cs typeface="Calibri"/>
                <a:sym typeface="Calibri"/>
              </a:rPr>
              <a:t>modalitate</a:t>
            </a:r>
            <a:r>
              <a:rPr lang="en-GB" sz="1600" dirty="0">
                <a:solidFill>
                  <a:schemeClr val="dk1"/>
                </a:solidFill>
                <a:latin typeface="Calibri"/>
                <a:ea typeface="Calibri"/>
                <a:cs typeface="Calibri"/>
                <a:sym typeface="Calibri"/>
              </a:rPr>
              <a:t> de </a:t>
            </a:r>
            <a:r>
              <a:rPr lang="en-GB" sz="1600" dirty="0" err="1">
                <a:solidFill>
                  <a:schemeClr val="dk1"/>
                </a:solidFill>
                <a:latin typeface="Calibri"/>
                <a:ea typeface="Calibri"/>
                <a:cs typeface="Calibri"/>
                <a:sym typeface="Calibri"/>
              </a:rPr>
              <a:t>incluziune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socială</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mai</a:t>
            </a:r>
            <a:r>
              <a:rPr lang="en-GB" sz="1600" dirty="0">
                <a:solidFill>
                  <a:schemeClr val="dk1"/>
                </a:solidFill>
                <a:latin typeface="Calibri"/>
                <a:ea typeface="Calibri"/>
                <a:cs typeface="Calibri"/>
                <a:sym typeface="Calibri"/>
              </a:rPr>
              <a:t> ales </a:t>
            </a:r>
            <a:r>
              <a:rPr lang="en-GB" sz="1600" dirty="0" err="1">
                <a:solidFill>
                  <a:schemeClr val="dk1"/>
                </a:solidFill>
                <a:latin typeface="Calibri"/>
                <a:ea typeface="Calibri"/>
                <a:cs typeface="Calibri"/>
                <a:sym typeface="Calibri"/>
              </a:rPr>
              <a:t>după</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crizele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economice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și</a:t>
            </a:r>
            <a:r>
              <a:rPr lang="en-GB" sz="1600" dirty="0">
                <a:solidFill>
                  <a:schemeClr val="dk1"/>
                </a:solidFill>
                <a:latin typeface="Calibri"/>
                <a:ea typeface="Calibri"/>
                <a:cs typeface="Calibri"/>
                <a:sym typeface="Calibri"/>
              </a:rPr>
              <a:t> de </a:t>
            </a:r>
            <a:r>
              <a:rPr lang="en-GB" sz="1600" dirty="0" err="1">
                <a:solidFill>
                  <a:schemeClr val="dk1"/>
                </a:solidFill>
                <a:latin typeface="Calibri"/>
                <a:ea typeface="Calibri"/>
                <a:cs typeface="Calibri"/>
                <a:sym typeface="Calibri"/>
              </a:rPr>
              <a:t>sănătate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cauzate</a:t>
            </a:r>
            <a:r>
              <a:rPr lang="en-GB" sz="1600" dirty="0">
                <a:solidFill>
                  <a:schemeClr val="dk1"/>
                </a:solidFill>
                <a:latin typeface="Calibri"/>
                <a:ea typeface="Calibri"/>
                <a:cs typeface="Calibri"/>
                <a:sym typeface="Calibri"/>
              </a:rPr>
              <a:t> de COVID-19.</a:t>
            </a:r>
            <a:endParaRPr sz="1600"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1100"/>
              <a:buFont typeface="Arial"/>
              <a:buNone/>
            </a:pPr>
            <a:endParaRPr sz="1600"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ts val="1100"/>
              <a:buFont typeface="Arial"/>
              <a:buNone/>
            </a:pPr>
            <a:r>
              <a:rPr lang="en-GB" sz="1600" dirty="0" err="1">
                <a:solidFill>
                  <a:schemeClr val="dk1"/>
                </a:solidFill>
                <a:latin typeface="Calibri"/>
                <a:ea typeface="Calibri"/>
                <a:cs typeface="Calibri"/>
                <a:sym typeface="Calibri"/>
              </a:rPr>
              <a:t>Transformarea</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digitală</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realizată</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într</a:t>
            </a:r>
            <a:r>
              <a:rPr lang="en-GB" sz="1600" dirty="0">
                <a:solidFill>
                  <a:schemeClr val="dk1"/>
                </a:solidFill>
                <a:latin typeface="Calibri"/>
                <a:ea typeface="Calibri"/>
                <a:cs typeface="Calibri"/>
                <a:sym typeface="Calibri"/>
              </a:rPr>
              <a:t>-un mod </a:t>
            </a:r>
            <a:r>
              <a:rPr lang="en-GB" sz="1600" dirty="0" err="1">
                <a:solidFill>
                  <a:schemeClr val="dk1"/>
                </a:solidFill>
                <a:latin typeface="Calibri"/>
                <a:ea typeface="Calibri"/>
                <a:cs typeface="Calibri"/>
                <a:sym typeface="Calibri"/>
              </a:rPr>
              <a:t>inteligent</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și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respectuos</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față</a:t>
            </a:r>
            <a:r>
              <a:rPr lang="en-GB" sz="1600" dirty="0">
                <a:solidFill>
                  <a:schemeClr val="dk1"/>
                </a:solidFill>
                <a:latin typeface="Calibri"/>
                <a:ea typeface="Calibri"/>
                <a:cs typeface="Calibri"/>
                <a:sym typeface="Calibri"/>
              </a:rPr>
              <a:t> de </a:t>
            </a:r>
            <a:r>
              <a:rPr lang="en-GB" sz="1600" dirty="0" err="1">
                <a:solidFill>
                  <a:schemeClr val="dk1"/>
                </a:solidFill>
                <a:latin typeface="Calibri"/>
                <a:ea typeface="Calibri"/>
                <a:cs typeface="Calibri"/>
                <a:sym typeface="Calibri"/>
              </a:rPr>
              <a:t>localitate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implică</a:t>
            </a:r>
            <a:r>
              <a:rPr lang="en-GB" sz="1600" dirty="0">
                <a:solidFill>
                  <a:schemeClr val="dk1"/>
                </a:solidFill>
                <a:latin typeface="Calibri"/>
                <a:ea typeface="Calibri"/>
                <a:cs typeface="Calibri"/>
                <a:sym typeface="Calibri"/>
              </a:rPr>
              <a:t>: o </a:t>
            </a:r>
            <a:r>
              <a:rPr lang="en-GB" sz="1600" dirty="0" err="1">
                <a:solidFill>
                  <a:schemeClr val="dk1"/>
                </a:solidFill>
                <a:latin typeface="Calibri"/>
                <a:ea typeface="Calibri"/>
                <a:cs typeface="Calibri"/>
                <a:sym typeface="Calibri"/>
              </a:rPr>
              <a:t>utilizare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mai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eficientă</a:t>
            </a:r>
            <a:r>
              <a:rPr lang="en-GB" sz="1600" dirty="0">
                <a:solidFill>
                  <a:schemeClr val="dk1"/>
                </a:solidFill>
                <a:latin typeface="Calibri"/>
                <a:ea typeface="Calibri"/>
                <a:cs typeface="Calibri"/>
                <a:sym typeface="Calibri"/>
              </a:rPr>
              <a:t> a </a:t>
            </a:r>
            <a:r>
              <a:rPr lang="en-GB" sz="1600" dirty="0" err="1">
                <a:solidFill>
                  <a:schemeClr val="dk1"/>
                </a:solidFill>
                <a:latin typeface="Calibri"/>
                <a:ea typeface="Calibri"/>
                <a:cs typeface="Calibri"/>
                <a:sym typeface="Calibri"/>
              </a:rPr>
              <a:t>resurselor</a:t>
            </a:r>
            <a:r>
              <a:rPr lang="en-GB" sz="1600" dirty="0">
                <a:solidFill>
                  <a:schemeClr val="dk1"/>
                </a:solidFill>
                <a:latin typeface="Calibri"/>
                <a:ea typeface="Calibri"/>
                <a:cs typeface="Calibri"/>
                <a:sym typeface="Calibri"/>
              </a:rPr>
              <a:t>, o </a:t>
            </a:r>
            <a:r>
              <a:rPr lang="en-GB" sz="1600" dirty="0" err="1">
                <a:solidFill>
                  <a:schemeClr val="dk1"/>
                </a:solidFill>
                <a:latin typeface="Calibri"/>
                <a:ea typeface="Calibri"/>
                <a:cs typeface="Calibri"/>
                <a:sym typeface="Calibri"/>
              </a:rPr>
              <a:t>mai</a:t>
            </a:r>
            <a:r>
              <a:rPr lang="en-GB" sz="1600" dirty="0">
                <a:solidFill>
                  <a:schemeClr val="dk1"/>
                </a:solidFill>
                <a:latin typeface="Calibri"/>
                <a:ea typeface="Calibri"/>
                <a:cs typeface="Calibri"/>
                <a:sym typeface="Calibri"/>
              </a:rPr>
              <a:t> mare </a:t>
            </a:r>
            <a:r>
              <a:rPr lang="en-GB" sz="1600" dirty="0" err="1">
                <a:solidFill>
                  <a:schemeClr val="dk1"/>
                </a:solidFill>
                <a:latin typeface="Calibri"/>
                <a:ea typeface="Calibri"/>
                <a:cs typeface="Calibri"/>
                <a:sym typeface="Calibri"/>
              </a:rPr>
              <a:t>performanță</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producție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calitate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și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siguranță</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Aceasta</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promovează</a:t>
            </a:r>
            <a:r>
              <a:rPr lang="en-GB" sz="1600" dirty="0">
                <a:solidFill>
                  <a:schemeClr val="dk1"/>
                </a:solidFill>
                <a:latin typeface="Calibri"/>
                <a:ea typeface="Calibri"/>
                <a:cs typeface="Calibri"/>
                <a:sym typeface="Calibri"/>
              </a:rPr>
              <a:t> o </a:t>
            </a:r>
            <a:r>
              <a:rPr lang="en-GB" sz="1600" dirty="0" err="1">
                <a:solidFill>
                  <a:schemeClr val="dk1"/>
                </a:solidFill>
                <a:latin typeface="Calibri"/>
                <a:ea typeface="Calibri"/>
                <a:cs typeface="Calibri"/>
                <a:sym typeface="Calibri"/>
              </a:rPr>
              <a:t>îmbunătățire</a:t>
            </a:r>
            <a:r>
              <a:rPr lang="en-GB" sz="1600" dirty="0">
                <a:solidFill>
                  <a:schemeClr val="dk1"/>
                </a:solidFill>
                <a:latin typeface="Calibri"/>
                <a:ea typeface="Calibri"/>
                <a:cs typeface="Calibri"/>
                <a:sym typeface="Calibri"/>
              </a:rPr>
              <a:t> a </a:t>
            </a:r>
            <a:r>
              <a:rPr lang="en-GB" sz="1600" dirty="0" err="1">
                <a:solidFill>
                  <a:schemeClr val="dk1"/>
                </a:solidFill>
                <a:latin typeface="Calibri"/>
                <a:ea typeface="Calibri"/>
                <a:cs typeface="Calibri"/>
                <a:sym typeface="Calibri"/>
              </a:rPr>
              <a:t>beneficiilor</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companiilor</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reducerea</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emisiilor</a:t>
            </a:r>
            <a:r>
              <a:rPr lang="en-GB" sz="1600" dirty="0">
                <a:solidFill>
                  <a:schemeClr val="dk1"/>
                </a:solidFill>
                <a:latin typeface="Calibri"/>
                <a:ea typeface="Calibri"/>
                <a:cs typeface="Calibri"/>
                <a:sym typeface="Calibri"/>
              </a:rPr>
              <a:t> de gaze cu </a:t>
            </a:r>
            <a:r>
              <a:rPr lang="en-GB" sz="1600" dirty="0" err="1">
                <a:solidFill>
                  <a:schemeClr val="dk1"/>
                </a:solidFill>
                <a:latin typeface="Calibri"/>
                <a:ea typeface="Calibri"/>
                <a:cs typeface="Calibri"/>
                <a:sym typeface="Calibri"/>
              </a:rPr>
              <a:t>efect</a:t>
            </a:r>
            <a:r>
              <a:rPr lang="en-GB" sz="1600" dirty="0">
                <a:solidFill>
                  <a:schemeClr val="dk1"/>
                </a:solidFill>
                <a:latin typeface="Calibri"/>
                <a:ea typeface="Calibri"/>
                <a:cs typeface="Calibri"/>
                <a:sym typeface="Calibri"/>
              </a:rPr>
              <a:t> de </a:t>
            </a:r>
            <a:r>
              <a:rPr lang="en-GB" sz="1600" dirty="0" err="1">
                <a:solidFill>
                  <a:schemeClr val="dk1"/>
                </a:solidFill>
                <a:latin typeface="Calibri"/>
                <a:ea typeface="Calibri"/>
                <a:cs typeface="Calibri"/>
                <a:sym typeface="Calibri"/>
              </a:rPr>
              <a:t>seră</a:t>
            </a:r>
            <a:r>
              <a:rPr lang="en-GB" sz="1600" dirty="0">
                <a:solidFill>
                  <a:schemeClr val="dk1"/>
                </a:solidFill>
                <a:latin typeface="Calibri"/>
                <a:ea typeface="Calibri"/>
                <a:cs typeface="Calibri"/>
                <a:sym typeface="Calibri"/>
              </a:rPr>
              <a:t>, o </a:t>
            </a:r>
            <a:r>
              <a:rPr lang="en-GB" sz="1600" dirty="0" err="1">
                <a:solidFill>
                  <a:schemeClr val="dk1"/>
                </a:solidFill>
                <a:latin typeface="Calibri"/>
                <a:ea typeface="Calibri"/>
                <a:cs typeface="Calibri"/>
                <a:sym typeface="Calibri"/>
              </a:rPr>
              <a:t>mai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bună</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gestionare</a:t>
            </a:r>
            <a:r>
              <a:rPr lang="en-GB" sz="1600" dirty="0">
                <a:solidFill>
                  <a:schemeClr val="dk1"/>
                </a:solidFill>
                <a:latin typeface="Calibri"/>
                <a:ea typeface="Calibri"/>
                <a:cs typeface="Calibri"/>
                <a:sym typeface="Calibri"/>
              </a:rPr>
              <a:t> a </a:t>
            </a:r>
            <a:r>
              <a:rPr lang="en-GB" sz="1600" dirty="0" err="1">
                <a:solidFill>
                  <a:schemeClr val="dk1"/>
                </a:solidFill>
                <a:latin typeface="Calibri"/>
                <a:ea typeface="Calibri"/>
                <a:cs typeface="Calibri"/>
                <a:sym typeface="Calibri"/>
              </a:rPr>
              <a:t>exploatațiilor</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agricole</a:t>
            </a:r>
            <a:r>
              <a:rPr lang="en-GB" sz="1600" dirty="0">
                <a:solidFill>
                  <a:schemeClr val="dk1"/>
                </a:solidFill>
                <a:latin typeface="Calibri"/>
                <a:ea typeface="Calibri"/>
                <a:cs typeface="Calibri"/>
                <a:sym typeface="Calibri"/>
              </a:rPr>
              <a:t> etc.</a:t>
            </a:r>
            <a:endParaRPr sz="1600" dirty="0">
              <a:solidFill>
                <a:schemeClr val="dk1"/>
              </a:solidFill>
              <a:latin typeface="Calibri"/>
              <a:ea typeface="Calibri"/>
              <a:cs typeface="Calibri"/>
              <a:sym typeface="Calibri"/>
            </a:endParaRPr>
          </a:p>
        </p:txBody>
      </p:sp>
      <p:pic>
        <p:nvPicPr>
          <p:cNvPr id="528" name="Google Shape;528;g19d164b436d_0_344"/>
          <p:cNvPicPr preferRelativeResize="0"/>
          <p:nvPr/>
        </p:nvPicPr>
        <p:blipFill rotWithShape="1">
          <a:blip r:embed="rId4">
            <a:alphaModFix/>
          </a:blip>
          <a:srcRect/>
          <a:stretch/>
        </p:blipFill>
        <p:spPr>
          <a:xfrm>
            <a:off x="7630688" y="93225"/>
            <a:ext cx="1424276" cy="1156901"/>
          </a:xfrm>
          <a:prstGeom prst="rect">
            <a:avLst/>
          </a:prstGeom>
          <a:noFill/>
          <a:ln>
            <a:noFill/>
          </a:ln>
        </p:spPr>
      </p:pic>
      <p:sp>
        <p:nvSpPr>
          <p:cNvPr id="2" name="Google Shape;90;p1">
            <a:extLst>
              <a:ext uri="{FF2B5EF4-FFF2-40B4-BE49-F238E27FC236}">
                <a16:creationId xmlns:a16="http://schemas.microsoft.com/office/drawing/2014/main" id="{BB6D34D0-490A-95B3-6666-01695004D60A}"/>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2"/>
        <p:cNvGrpSpPr/>
        <p:nvPr/>
      </p:nvGrpSpPr>
      <p:grpSpPr>
        <a:xfrm>
          <a:off x="0" y="0"/>
          <a:ext cx="0" cy="0"/>
          <a:chOff x="0" y="0"/>
          <a:chExt cx="0" cy="0"/>
        </a:xfrm>
      </p:grpSpPr>
      <p:sp>
        <p:nvSpPr>
          <p:cNvPr id="534" name="Google Shape;534;g1a5a4e823de_0_3"/>
          <p:cNvSpPr/>
          <p:nvPr/>
        </p:nvSpPr>
        <p:spPr>
          <a:xfrm>
            <a:off x="3302500" y="1405250"/>
            <a:ext cx="7538400" cy="43866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GB" sz="1700" b="1" dirty="0">
                <a:solidFill>
                  <a:srgbClr val="C00000"/>
                </a:solidFill>
                <a:latin typeface="Calibri"/>
                <a:ea typeface="Calibri"/>
                <a:cs typeface="Calibri"/>
                <a:sym typeface="Calibri"/>
              </a:rPr>
              <a:t>4. Evita</a:t>
            </a:r>
            <a:r>
              <a:rPr lang="ro-RO" sz="1700" b="1" dirty="0">
                <a:solidFill>
                  <a:srgbClr val="C00000"/>
                </a:solidFill>
                <a:latin typeface="Calibri"/>
                <a:ea typeface="Calibri"/>
                <a:cs typeface="Calibri"/>
                <a:sym typeface="Calibri"/>
              </a:rPr>
              <a:t>rea</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marginaliz</a:t>
            </a:r>
            <a:r>
              <a:rPr lang="ro-RO" sz="1700" b="1" dirty="0" err="1">
                <a:solidFill>
                  <a:srgbClr val="C00000"/>
                </a:solidFill>
                <a:latin typeface="Calibri"/>
                <a:ea typeface="Calibri"/>
                <a:cs typeface="Calibri"/>
                <a:sym typeface="Calibri"/>
              </a:rPr>
              <a:t>ării</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și</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polariz</a:t>
            </a:r>
            <a:r>
              <a:rPr lang="ro-RO" sz="1700" b="1" dirty="0" err="1">
                <a:solidFill>
                  <a:srgbClr val="C00000"/>
                </a:solidFill>
                <a:latin typeface="Calibri"/>
                <a:ea typeface="Calibri"/>
                <a:cs typeface="Calibri"/>
                <a:sym typeface="Calibri"/>
              </a:rPr>
              <a:t>ării</a:t>
            </a:r>
            <a:r>
              <a:rPr lang="en-GB" sz="1700" b="1" dirty="0">
                <a:solidFill>
                  <a:srgbClr val="C00000"/>
                </a:solidFill>
                <a:latin typeface="Calibri"/>
                <a:ea typeface="Calibri"/>
                <a:cs typeface="Calibri"/>
                <a:sym typeface="Calibri"/>
              </a:rPr>
              <a:t>.</a:t>
            </a: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GB" sz="1700" dirty="0" err="1">
                <a:solidFill>
                  <a:schemeClr val="dk1"/>
                </a:solidFill>
                <a:latin typeface="Calibri"/>
                <a:ea typeface="Calibri"/>
                <a:cs typeface="Calibri"/>
                <a:sym typeface="Calibri"/>
              </a:rPr>
              <a:t>Acestea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trebuie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stabilească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politici</a:t>
            </a:r>
            <a:r>
              <a:rPr lang="en-GB" sz="1700" dirty="0">
                <a:solidFill>
                  <a:schemeClr val="dk1"/>
                </a:solidFill>
                <a:latin typeface="Calibri"/>
                <a:ea typeface="Calibri"/>
                <a:cs typeface="Calibri"/>
                <a:sym typeface="Calibri"/>
              </a:rPr>
              <a:t> active de </a:t>
            </a:r>
            <a:r>
              <a:rPr lang="en-GB" sz="1700" dirty="0" err="1">
                <a:solidFill>
                  <a:schemeClr val="dk1"/>
                </a:solidFill>
                <a:latin typeface="Calibri"/>
                <a:ea typeface="Calibri"/>
                <a:cs typeface="Calibri"/>
                <a:sym typeface="Calibri"/>
              </a:rPr>
              <a:t>incluziune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digitală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Pentru</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aceasta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trebuie</a:t>
            </a:r>
            <a:r>
              <a:rPr lang="en-GB" sz="1700" dirty="0">
                <a:solidFill>
                  <a:schemeClr val="dk1"/>
                </a:solidFill>
                <a:latin typeface="Calibri"/>
                <a:ea typeface="Calibri"/>
                <a:cs typeface="Calibri"/>
                <a:sym typeface="Calibri"/>
              </a:rPr>
              <a:t> implicate </a:t>
            </a:r>
            <a:r>
              <a:rPr lang="en-GB" sz="1700" dirty="0" err="1">
                <a:solidFill>
                  <a:schemeClr val="dk1"/>
                </a:solidFill>
                <a:latin typeface="Calibri"/>
                <a:ea typeface="Calibri"/>
                <a:cs typeface="Calibri"/>
                <a:sym typeface="Calibri"/>
              </a:rPr>
              <a:t>toate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grupurile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sociale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economice</a:t>
            </a:r>
            <a:r>
              <a:rPr lang="en-GB" sz="1700" dirty="0">
                <a:solidFill>
                  <a:schemeClr val="dk1"/>
                </a:solidFill>
                <a:latin typeface="Calibri"/>
                <a:ea typeface="Calibri"/>
                <a:cs typeface="Calibri"/>
                <a:sym typeface="Calibri"/>
              </a:rPr>
              <a:t> din </a:t>
            </a:r>
            <a:r>
              <a:rPr lang="en-GB" sz="1700" dirty="0" err="1">
                <a:solidFill>
                  <a:schemeClr val="dk1"/>
                </a:solidFill>
                <a:latin typeface="Calibri"/>
                <a:ea typeface="Calibri"/>
                <a:cs typeface="Calibri"/>
                <a:sym typeface="Calibri"/>
              </a:rPr>
              <a:t>zonele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rurale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a:t>
            </a:r>
            <a:r>
              <a:rPr lang="en-GB" sz="1700" dirty="0">
                <a:solidFill>
                  <a:schemeClr val="dk1"/>
                </a:solidFill>
                <a:latin typeface="Calibri"/>
                <a:ea typeface="Calibri"/>
                <a:cs typeface="Calibri"/>
                <a:sym typeface="Calibri"/>
              </a:rPr>
              <a:t> special </a:t>
            </a:r>
            <a:r>
              <a:rPr lang="en-GB" sz="1700" dirty="0" err="1">
                <a:solidFill>
                  <a:schemeClr val="dk1"/>
                </a:solidFill>
                <a:latin typeface="Calibri"/>
                <a:ea typeface="Calibri"/>
                <a:cs typeface="Calibri"/>
                <a:sym typeface="Calibri"/>
              </a:rPr>
              <a:t>cele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mai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vulnerabile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GB" sz="1700" b="1" dirty="0">
                <a:solidFill>
                  <a:srgbClr val="C00000"/>
                </a:solidFill>
                <a:latin typeface="Calibri"/>
                <a:ea typeface="Calibri"/>
                <a:cs typeface="Calibri"/>
                <a:sym typeface="Calibri"/>
              </a:rPr>
              <a:t>5. </a:t>
            </a:r>
            <a:r>
              <a:rPr lang="en-GB" sz="1700" b="1" dirty="0" err="1">
                <a:solidFill>
                  <a:srgbClr val="C00000"/>
                </a:solidFill>
                <a:latin typeface="Calibri"/>
                <a:ea typeface="Calibri"/>
                <a:cs typeface="Calibri"/>
                <a:sym typeface="Calibri"/>
              </a:rPr>
              <a:t>Ecosisteme</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digitale</a:t>
            </a:r>
            <a:r>
              <a:rPr lang="en-GB" sz="1700" b="1" dirty="0">
                <a:solidFill>
                  <a:srgbClr val="C00000"/>
                </a:solidFill>
                <a:latin typeface="Calibri"/>
                <a:ea typeface="Calibri"/>
                <a:cs typeface="Calibri"/>
                <a:sym typeface="Calibri"/>
              </a:rPr>
              <a:t> locale.</a:t>
            </a: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GB" sz="1700" dirty="0" err="1">
                <a:solidFill>
                  <a:schemeClr val="dk1"/>
                </a:solidFill>
                <a:latin typeface="Calibri"/>
                <a:ea typeface="Calibri"/>
                <a:cs typeface="Calibri"/>
                <a:sym typeface="Calibri"/>
              </a:rPr>
              <a:t>Integrarea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persoanelor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organizațiilor</a:t>
            </a:r>
            <a:r>
              <a:rPr lang="en-GB" sz="1700" dirty="0">
                <a:solidFill>
                  <a:schemeClr val="dk1"/>
                </a:solidFill>
                <a:latin typeface="Calibri"/>
                <a:ea typeface="Calibri"/>
                <a:cs typeface="Calibri"/>
                <a:sym typeface="Calibri"/>
              </a:rPr>
              <a:t> care </a:t>
            </a:r>
            <a:r>
              <a:rPr lang="en-GB" sz="1700" dirty="0" err="1">
                <a:solidFill>
                  <a:schemeClr val="dk1"/>
                </a:solidFill>
                <a:latin typeface="Calibri"/>
                <a:ea typeface="Calibri"/>
                <a:cs typeface="Calibri"/>
                <a:sym typeface="Calibri"/>
              </a:rPr>
              <a:t>promovează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tranziția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digitală</a:t>
            </a:r>
            <a:r>
              <a:rPr lang="en-GB" sz="1700" dirty="0">
                <a:solidFill>
                  <a:schemeClr val="dk1"/>
                </a:solidFill>
                <a:latin typeface="Calibri"/>
                <a:ea typeface="Calibri"/>
                <a:cs typeface="Calibri"/>
                <a:sym typeface="Calibri"/>
              </a:rPr>
              <a:t> la </a:t>
            </a:r>
            <a:r>
              <a:rPr lang="en-GB" sz="1700" dirty="0" err="1">
                <a:solidFill>
                  <a:schemeClr val="dk1"/>
                </a:solidFill>
                <a:latin typeface="Calibri"/>
                <a:ea typeface="Calibri"/>
                <a:cs typeface="Calibri"/>
                <a:sym typeface="Calibri"/>
              </a:rPr>
              <a:t>nivel</a:t>
            </a:r>
            <a:r>
              <a:rPr lang="en-GB" sz="1700" dirty="0">
                <a:solidFill>
                  <a:schemeClr val="dk1"/>
                </a:solidFill>
                <a:latin typeface="Calibri"/>
                <a:ea typeface="Calibri"/>
                <a:cs typeface="Calibri"/>
                <a:sym typeface="Calibri"/>
              </a:rPr>
              <a:t> local (</a:t>
            </a:r>
            <a:r>
              <a:rPr lang="en-GB" sz="1700" dirty="0" err="1">
                <a:solidFill>
                  <a:schemeClr val="dk1"/>
                </a:solidFill>
                <a:latin typeface="Calibri"/>
                <a:ea typeface="Calibri"/>
                <a:cs typeface="Calibri"/>
                <a:sym typeface="Calibri"/>
              </a:rPr>
              <a:t>agenți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infrastructură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aplicații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digitale</a:t>
            </a:r>
            <a:r>
              <a:rPr lang="en-GB" sz="1700" dirty="0">
                <a:solidFill>
                  <a:schemeClr val="dk1"/>
                </a:solidFill>
                <a:latin typeface="Calibri"/>
                <a:ea typeface="Calibri"/>
                <a:cs typeface="Calibri"/>
                <a:sym typeface="Calibri"/>
              </a:rPr>
              <a:t>, date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servicii</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GB" sz="1700" b="1" dirty="0">
                <a:solidFill>
                  <a:srgbClr val="C00000"/>
                </a:solidFill>
                <a:latin typeface="Calibri"/>
                <a:ea typeface="Calibri"/>
                <a:cs typeface="Calibri"/>
                <a:sym typeface="Calibri"/>
              </a:rPr>
              <a:t>6. </a:t>
            </a:r>
            <a:r>
              <a:rPr lang="en-GB" sz="1700" b="1" dirty="0" err="1">
                <a:solidFill>
                  <a:srgbClr val="C00000"/>
                </a:solidFill>
                <a:latin typeface="Calibri"/>
                <a:ea typeface="Calibri"/>
                <a:cs typeface="Calibri"/>
                <a:sym typeface="Calibri"/>
              </a:rPr>
              <a:t>Guvernanța</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digitalizării</a:t>
            </a:r>
            <a:r>
              <a:rPr lang="en-GB" sz="1700" b="1" dirty="0">
                <a:solidFill>
                  <a:srgbClr val="C00000"/>
                </a:solidFill>
                <a:latin typeface="Calibri"/>
                <a:ea typeface="Calibri"/>
                <a:cs typeface="Calibri"/>
                <a:sym typeface="Calibri"/>
              </a:rPr>
              <a:t>.</a:t>
            </a: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GB" sz="1700" dirty="0">
                <a:solidFill>
                  <a:schemeClr val="dk1"/>
                </a:solidFill>
                <a:latin typeface="Calibri"/>
                <a:ea typeface="Calibri"/>
                <a:cs typeface="Calibri"/>
                <a:sym typeface="Calibri"/>
              </a:rPr>
              <a:t>Este </a:t>
            </a:r>
            <a:r>
              <a:rPr lang="en-GB" sz="1700" dirty="0" err="1">
                <a:solidFill>
                  <a:schemeClr val="dk1"/>
                </a:solidFill>
                <a:latin typeface="Calibri"/>
                <a:ea typeface="Calibri"/>
                <a:cs typeface="Calibri"/>
                <a:sym typeface="Calibri"/>
              </a:rPr>
              <a:t>necesară</a:t>
            </a:r>
            <a:r>
              <a:rPr lang="en-GB" sz="1700" dirty="0">
                <a:solidFill>
                  <a:schemeClr val="dk1"/>
                </a:solidFill>
                <a:latin typeface="Calibri"/>
                <a:ea typeface="Calibri"/>
                <a:cs typeface="Calibri"/>
                <a:sym typeface="Calibri"/>
              </a:rPr>
              <a:t> o </a:t>
            </a:r>
            <a:r>
              <a:rPr lang="en-GB" sz="1700" dirty="0" err="1">
                <a:solidFill>
                  <a:schemeClr val="dk1"/>
                </a:solidFill>
                <a:latin typeface="Calibri"/>
                <a:ea typeface="Calibri"/>
                <a:cs typeface="Calibri"/>
                <a:sym typeface="Calibri"/>
              </a:rPr>
              <a:t>cunoaștere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aprofundată</a:t>
            </a:r>
            <a:r>
              <a:rPr lang="en-GB" sz="1700" dirty="0">
                <a:solidFill>
                  <a:schemeClr val="dk1"/>
                </a:solidFill>
                <a:latin typeface="Calibri"/>
                <a:ea typeface="Calibri"/>
                <a:cs typeface="Calibri"/>
                <a:sym typeface="Calibri"/>
              </a:rPr>
              <a:t> a </a:t>
            </a:r>
            <a:r>
              <a:rPr lang="en-GB" sz="1700" dirty="0" err="1">
                <a:solidFill>
                  <a:schemeClr val="dk1"/>
                </a:solidFill>
                <a:latin typeface="Calibri"/>
                <a:ea typeface="Calibri"/>
                <a:cs typeface="Calibri"/>
                <a:sym typeface="Calibri"/>
              </a:rPr>
              <a:t>contextului</a:t>
            </a:r>
            <a:r>
              <a:rPr lang="en-GB" sz="1700" dirty="0">
                <a:solidFill>
                  <a:schemeClr val="dk1"/>
                </a:solidFill>
                <a:latin typeface="Calibri"/>
                <a:ea typeface="Calibri"/>
                <a:cs typeface="Calibri"/>
                <a:sym typeface="Calibri"/>
              </a:rPr>
              <a:t> local </a:t>
            </a:r>
            <a:r>
              <a:rPr lang="en-GB" sz="1700" dirty="0" err="1">
                <a:solidFill>
                  <a:schemeClr val="dk1"/>
                </a:solidFill>
                <a:latin typeface="Calibri"/>
                <a:ea typeface="Calibri"/>
                <a:cs typeface="Calibri"/>
                <a:sym typeface="Calibri"/>
              </a:rPr>
              <a:t>pentru</a:t>
            </a:r>
            <a:r>
              <a:rPr lang="en-GB" sz="1700" dirty="0">
                <a:solidFill>
                  <a:schemeClr val="dk1"/>
                </a:solidFill>
                <a:latin typeface="Calibri"/>
                <a:ea typeface="Calibri"/>
                <a:cs typeface="Calibri"/>
                <a:sym typeface="Calibri"/>
              </a:rPr>
              <a:t> a </a:t>
            </a:r>
            <a:r>
              <a:rPr lang="en-GB" sz="1700" dirty="0" err="1">
                <a:solidFill>
                  <a:schemeClr val="dk1"/>
                </a:solidFill>
                <a:latin typeface="Calibri"/>
                <a:ea typeface="Calibri"/>
                <a:cs typeface="Calibri"/>
                <a:sym typeface="Calibri"/>
              </a:rPr>
              <a:t>recunoaște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oportunitățile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amenințările</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afaceri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pentru</a:t>
            </a:r>
            <a:r>
              <a:rPr lang="en-GB" sz="1700" dirty="0">
                <a:solidFill>
                  <a:schemeClr val="dk1"/>
                </a:solidFill>
                <a:latin typeface="Calibri"/>
                <a:ea typeface="Calibri"/>
                <a:cs typeface="Calibri"/>
                <a:sym typeface="Calibri"/>
              </a:rPr>
              <a:t> a </a:t>
            </a:r>
            <a:r>
              <a:rPr lang="en-GB" sz="1700" dirty="0" err="1">
                <a:solidFill>
                  <a:schemeClr val="dk1"/>
                </a:solidFill>
                <a:latin typeface="Calibri"/>
                <a:ea typeface="Calibri"/>
                <a:cs typeface="Calibri"/>
                <a:sym typeface="Calibri"/>
              </a:rPr>
              <a:t>aplica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oportunități</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dezvoltare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digitală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adaptate</a:t>
            </a:r>
            <a:r>
              <a:rPr lang="en-GB" sz="1700" dirty="0">
                <a:solidFill>
                  <a:schemeClr val="dk1"/>
                </a:solidFill>
                <a:latin typeface="Calibri"/>
                <a:ea typeface="Calibri"/>
                <a:cs typeface="Calibri"/>
                <a:sym typeface="Calibri"/>
              </a:rPr>
              <a:t> la </a:t>
            </a:r>
            <a:r>
              <a:rPr lang="en-GB" sz="1700" dirty="0" err="1">
                <a:solidFill>
                  <a:schemeClr val="dk1"/>
                </a:solidFill>
                <a:latin typeface="Calibri"/>
                <a:ea typeface="Calibri"/>
                <a:cs typeface="Calibri"/>
                <a:sym typeface="Calibri"/>
              </a:rPr>
              <a:t>realitățile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rurale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GB" sz="1700" b="1" dirty="0">
                <a:solidFill>
                  <a:srgbClr val="C00000"/>
                </a:solidFill>
                <a:latin typeface="Calibri"/>
                <a:ea typeface="Calibri"/>
                <a:cs typeface="Calibri"/>
                <a:sym typeface="Calibri"/>
              </a:rPr>
              <a:t>7. </a:t>
            </a:r>
            <a:r>
              <a:rPr lang="en-GB" sz="1700" b="1" dirty="0" err="1">
                <a:solidFill>
                  <a:srgbClr val="C00000"/>
                </a:solidFill>
                <a:latin typeface="Calibri"/>
                <a:ea typeface="Calibri"/>
                <a:cs typeface="Calibri"/>
                <a:sym typeface="Calibri"/>
              </a:rPr>
              <a:t>Politici</a:t>
            </a:r>
            <a:r>
              <a:rPr lang="en-GB" sz="1700" b="1" dirty="0">
                <a:solidFill>
                  <a:srgbClr val="C00000"/>
                </a:solidFill>
                <a:latin typeface="Calibri"/>
                <a:ea typeface="Calibri"/>
                <a:cs typeface="Calibri"/>
                <a:sym typeface="Calibri"/>
              </a:rPr>
              <a:t> de digit</a:t>
            </a:r>
            <a:r>
              <a:rPr lang="ro-RO" sz="1700" b="1" dirty="0" err="1">
                <a:solidFill>
                  <a:srgbClr val="C00000"/>
                </a:solidFill>
                <a:latin typeface="Calibri"/>
                <a:ea typeface="Calibri"/>
                <a:cs typeface="Calibri"/>
                <a:sym typeface="Calibri"/>
              </a:rPr>
              <a:t>ali</a:t>
            </a:r>
            <a:r>
              <a:rPr lang="en-GB" sz="1700" b="1" dirty="0" err="1">
                <a:solidFill>
                  <a:srgbClr val="C00000"/>
                </a:solidFill>
                <a:latin typeface="Calibri"/>
                <a:ea typeface="Calibri"/>
                <a:cs typeface="Calibri"/>
                <a:sym typeface="Calibri"/>
              </a:rPr>
              <a:t>zare</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durabilă</a:t>
            </a:r>
            <a:r>
              <a:rPr lang="en-GB" sz="1700" b="1" dirty="0">
                <a:solidFill>
                  <a:srgbClr val="C00000"/>
                </a:solidFill>
                <a:latin typeface="Calibri"/>
                <a:ea typeface="Calibri"/>
                <a:cs typeface="Calibri"/>
                <a:sym typeface="Calibri"/>
              </a:rPr>
              <a:t>.</a:t>
            </a: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GB" sz="1700" dirty="0">
                <a:solidFill>
                  <a:schemeClr val="dk1"/>
                </a:solidFill>
                <a:latin typeface="Calibri"/>
                <a:ea typeface="Calibri"/>
                <a:cs typeface="Calibri"/>
                <a:sym typeface="Calibri"/>
              </a:rPr>
              <a:t>Sunt </a:t>
            </a:r>
            <a:r>
              <a:rPr lang="en-GB" sz="1700" dirty="0" err="1">
                <a:solidFill>
                  <a:schemeClr val="dk1"/>
                </a:solidFill>
                <a:latin typeface="Calibri"/>
                <a:ea typeface="Calibri"/>
                <a:cs typeface="Calibri"/>
                <a:sym typeface="Calibri"/>
              </a:rPr>
              <a:t>necesare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noi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politici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pentru</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zonele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rurale</a:t>
            </a:r>
            <a:r>
              <a:rPr lang="en-GB" sz="1700" dirty="0">
                <a:solidFill>
                  <a:schemeClr val="dk1"/>
                </a:solidFill>
                <a:latin typeface="Calibri"/>
                <a:ea typeface="Calibri"/>
                <a:cs typeface="Calibri"/>
                <a:sym typeface="Calibri"/>
              </a:rPr>
              <a:t> care </a:t>
            </a:r>
            <a:r>
              <a:rPr lang="en-GB" sz="1700" dirty="0" err="1">
                <a:solidFill>
                  <a:schemeClr val="dk1"/>
                </a:solidFill>
                <a:latin typeface="Calibri"/>
                <a:ea typeface="Calibri"/>
                <a:cs typeface="Calibri"/>
                <a:sym typeface="Calibri"/>
              </a:rPr>
              <a:t>să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înțeleagă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importanța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digitalizării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modul</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a:t>
            </a:r>
            <a:r>
              <a:rPr lang="en-GB" sz="1700" dirty="0">
                <a:solidFill>
                  <a:schemeClr val="dk1"/>
                </a:solidFill>
                <a:latin typeface="Calibri"/>
                <a:ea typeface="Calibri"/>
                <a:cs typeface="Calibri"/>
                <a:sym typeface="Calibri"/>
              </a:rPr>
              <a:t> care </a:t>
            </a:r>
            <a:r>
              <a:rPr lang="en-GB" sz="1700" dirty="0" err="1">
                <a:solidFill>
                  <a:schemeClr val="dk1"/>
                </a:solidFill>
                <a:latin typeface="Calibri"/>
                <a:ea typeface="Calibri"/>
                <a:cs typeface="Calibri"/>
                <a:sym typeface="Calibri"/>
              </a:rPr>
              <a:t>acestea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afectează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a:t>
            </a:r>
            <a:r>
              <a:rPr lang="en-GB" sz="1700" dirty="0">
                <a:solidFill>
                  <a:schemeClr val="dk1"/>
                </a:solidFill>
                <a:latin typeface="Calibri"/>
                <a:ea typeface="Calibri"/>
                <a:cs typeface="Calibri"/>
                <a:sym typeface="Calibri"/>
              </a:rPr>
              <a:t> mod direct </a:t>
            </a:r>
            <a:r>
              <a:rPr lang="en-GB" sz="1700" dirty="0" err="1">
                <a:solidFill>
                  <a:schemeClr val="dk1"/>
                </a:solidFill>
                <a:latin typeface="Calibri"/>
                <a:ea typeface="Calibri"/>
                <a:cs typeface="Calibri"/>
                <a:sym typeface="Calibri"/>
              </a:rPr>
              <a:t>relațiile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sociale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economice</a:t>
            </a:r>
            <a:r>
              <a:rPr lang="en-GB" sz="1700" dirty="0">
                <a:solidFill>
                  <a:schemeClr val="dk1"/>
                </a:solidFill>
                <a:latin typeface="Calibri"/>
                <a:ea typeface="Calibri"/>
                <a:cs typeface="Calibri"/>
                <a:sym typeface="Calibri"/>
              </a:rPr>
              <a:t> ale </a:t>
            </a:r>
            <a:r>
              <a:rPr lang="en-GB" sz="1700" dirty="0" err="1">
                <a:solidFill>
                  <a:schemeClr val="dk1"/>
                </a:solidFill>
                <a:latin typeface="Calibri"/>
                <a:ea typeface="Calibri"/>
                <a:cs typeface="Calibri"/>
                <a:sym typeface="Calibri"/>
              </a:rPr>
              <a:t>locului</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0" i="0" u="none" strike="noStrike" cap="none" dirty="0">
              <a:solidFill>
                <a:schemeClr val="dk1"/>
              </a:solidFill>
              <a:latin typeface="Calibri"/>
              <a:ea typeface="Calibri"/>
              <a:cs typeface="Calibri"/>
              <a:sym typeface="Calibri"/>
            </a:endParaRPr>
          </a:p>
        </p:txBody>
      </p:sp>
      <p:sp>
        <p:nvSpPr>
          <p:cNvPr id="535" name="Google Shape;535;g1a5a4e823de_0_3"/>
          <p:cNvSpPr/>
          <p:nvPr/>
        </p:nvSpPr>
        <p:spPr>
          <a:xfrm>
            <a:off x="850005" y="932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en-GB" sz="3600" b="1">
                <a:solidFill>
                  <a:srgbClr val="FAB632"/>
                </a:solidFill>
                <a:latin typeface="Calibri"/>
                <a:ea typeface="Calibri"/>
                <a:cs typeface="Calibri"/>
                <a:sym typeface="Calibri"/>
              </a:rPr>
              <a:t>Unitatea 3: Antreprenoriat verde</a:t>
            </a:r>
            <a:endParaRPr sz="360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a:solidFill>
                <a:srgbClr val="FAB632"/>
              </a:solidFill>
              <a:latin typeface="Calibri"/>
              <a:ea typeface="Calibri"/>
              <a:cs typeface="Calibri"/>
              <a:sym typeface="Calibri"/>
            </a:endParaRPr>
          </a:p>
        </p:txBody>
      </p:sp>
      <p:sp>
        <p:nvSpPr>
          <p:cNvPr id="536" name="Google Shape;536;g1a5a4e823de_0_3"/>
          <p:cNvSpPr/>
          <p:nvPr/>
        </p:nvSpPr>
        <p:spPr>
          <a:xfrm>
            <a:off x="849999" y="794113"/>
            <a:ext cx="8740500" cy="456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2400"/>
              <a:buFont typeface="Arial"/>
              <a:buNone/>
            </a:pPr>
            <a:r>
              <a:rPr lang="en-GB" sz="2400">
                <a:solidFill>
                  <a:srgbClr val="21B4A9"/>
                </a:solidFill>
                <a:latin typeface="Calibri"/>
                <a:ea typeface="Calibri"/>
                <a:cs typeface="Calibri"/>
                <a:sym typeface="Calibri"/>
              </a:rPr>
              <a:t>Secțiunea 4: Digitizarea rurală</a:t>
            </a:r>
            <a:endParaRPr sz="2400" b="0" i="0" u="none" strike="noStrike" cap="none">
              <a:solidFill>
                <a:srgbClr val="000000"/>
              </a:solidFill>
              <a:latin typeface="Arial"/>
              <a:ea typeface="Arial"/>
              <a:cs typeface="Arial"/>
              <a:sym typeface="Arial"/>
            </a:endParaRPr>
          </a:p>
        </p:txBody>
      </p:sp>
      <p:pic>
        <p:nvPicPr>
          <p:cNvPr id="537" name="Google Shape;537;g1a5a4e823de_0_3"/>
          <p:cNvPicPr preferRelativeResize="0"/>
          <p:nvPr/>
        </p:nvPicPr>
        <p:blipFill rotWithShape="1">
          <a:blip r:embed="rId4">
            <a:alphaModFix/>
          </a:blip>
          <a:srcRect/>
          <a:stretch/>
        </p:blipFill>
        <p:spPr>
          <a:xfrm>
            <a:off x="959925" y="1963325"/>
            <a:ext cx="2196950" cy="3427250"/>
          </a:xfrm>
          <a:prstGeom prst="rect">
            <a:avLst/>
          </a:prstGeom>
          <a:noFill/>
          <a:ln>
            <a:noFill/>
          </a:ln>
        </p:spPr>
      </p:pic>
      <p:sp>
        <p:nvSpPr>
          <p:cNvPr id="2" name="Google Shape;90;p1">
            <a:extLst>
              <a:ext uri="{FF2B5EF4-FFF2-40B4-BE49-F238E27FC236}">
                <a16:creationId xmlns:a16="http://schemas.microsoft.com/office/drawing/2014/main" id="{9C8D4779-A798-A457-B439-841C51DBDD8A}"/>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1"/>
        <p:cNvGrpSpPr/>
        <p:nvPr/>
      </p:nvGrpSpPr>
      <p:grpSpPr>
        <a:xfrm>
          <a:off x="0" y="0"/>
          <a:ext cx="0" cy="0"/>
          <a:chOff x="0" y="0"/>
          <a:chExt cx="0" cy="0"/>
        </a:xfrm>
      </p:grpSpPr>
      <p:sp>
        <p:nvSpPr>
          <p:cNvPr id="542" name="Google Shape;542;g19d164b436d_0_117"/>
          <p:cNvSpPr/>
          <p:nvPr/>
        </p:nvSpPr>
        <p:spPr>
          <a:xfrm>
            <a:off x="902499" y="269225"/>
            <a:ext cx="91647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3: Antreprenoriat </a:t>
            </a:r>
            <a:r>
              <a:rPr lang="ro-RO" sz="3600" b="1" dirty="0">
                <a:solidFill>
                  <a:srgbClr val="FAB632"/>
                </a:solidFill>
                <a:latin typeface="Calibri"/>
                <a:ea typeface="Calibri"/>
                <a:cs typeface="Calibri"/>
                <a:sym typeface="Calibri"/>
              </a:rPr>
              <a:t>ecologic</a:t>
            </a:r>
            <a:endParaRPr sz="3600" dirty="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b="1" i="0" u="none" strike="noStrike" cap="none" dirty="0">
              <a:solidFill>
                <a:srgbClr val="FAB632"/>
              </a:solidFill>
              <a:latin typeface="Calibri"/>
              <a:ea typeface="Calibri"/>
              <a:cs typeface="Calibri"/>
              <a:sym typeface="Calibri"/>
            </a:endParaRPr>
          </a:p>
        </p:txBody>
      </p:sp>
      <p:sp>
        <p:nvSpPr>
          <p:cNvPr id="543" name="Google Shape;543;g19d164b436d_0_117"/>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Finanțat de Uniunea Europeană. Punctele de vedere și opiniile exprimate sunt însă numai ale autorilor și nu reflectă în mod necesar cele ale Uniunii Europene sau ale Agenției Executive Europene pentru Educație și Cultură (EACEA). Nici Uniunea Europeană și nici EACEA nu pot fi considerate responsabile pentru acestea.</a:t>
            </a:r>
            <a:endParaRPr sz="900" b="0" i="0" u="none" strike="noStrike" cap="none">
              <a:solidFill>
                <a:srgbClr val="000000"/>
              </a:solidFill>
              <a:latin typeface="Arial"/>
              <a:ea typeface="Arial"/>
              <a:cs typeface="Arial"/>
              <a:sym typeface="Arial"/>
            </a:endParaRPr>
          </a:p>
        </p:txBody>
      </p:sp>
      <p:sp>
        <p:nvSpPr>
          <p:cNvPr id="544" name="Google Shape;544;g19d164b436d_0_117"/>
          <p:cNvSpPr/>
          <p:nvPr/>
        </p:nvSpPr>
        <p:spPr>
          <a:xfrm>
            <a:off x="902505" y="1019674"/>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rgbClr val="21B4A9"/>
                </a:solidFill>
                <a:latin typeface="Calibri"/>
                <a:ea typeface="Calibri"/>
                <a:cs typeface="Calibri"/>
                <a:sym typeface="Calibri"/>
              </a:rPr>
              <a:t>Secțiunea 5: </a:t>
            </a:r>
            <a:r>
              <a:rPr lang="en-GB" sz="2400">
                <a:solidFill>
                  <a:srgbClr val="21B4A9"/>
                </a:solidFill>
                <a:latin typeface="Calibri"/>
                <a:ea typeface="Calibri"/>
                <a:cs typeface="Calibri"/>
                <a:sym typeface="Calibri"/>
              </a:rPr>
              <a:t>Moda durabilă sau "slow fashion"</a:t>
            </a:r>
            <a:endParaRPr sz="2400" b="0" i="0" u="none" strike="noStrike" cap="none">
              <a:solidFill>
                <a:srgbClr val="000000"/>
              </a:solidFill>
              <a:latin typeface="Arial"/>
              <a:ea typeface="Arial"/>
              <a:cs typeface="Arial"/>
              <a:sym typeface="Arial"/>
            </a:endParaRPr>
          </a:p>
        </p:txBody>
      </p:sp>
      <p:sp>
        <p:nvSpPr>
          <p:cNvPr id="545" name="Google Shape;545;g19d164b436d_0_117"/>
          <p:cNvSpPr txBox="1"/>
          <p:nvPr/>
        </p:nvSpPr>
        <p:spPr>
          <a:xfrm>
            <a:off x="949313" y="1813275"/>
            <a:ext cx="10507500" cy="1557600"/>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700"/>
              <a:buFont typeface="Arial"/>
              <a:buNone/>
            </a:pPr>
            <a:r>
              <a:rPr lang="en-GB" sz="1600" dirty="0">
                <a:solidFill>
                  <a:schemeClr val="dk1"/>
                </a:solidFill>
                <a:latin typeface="Calibri"/>
                <a:ea typeface="Calibri"/>
                <a:cs typeface="Calibri"/>
                <a:sym typeface="Calibri"/>
              </a:rPr>
              <a:t>Conform </a:t>
            </a:r>
            <a:r>
              <a:rPr lang="en-GB" sz="1600" dirty="0" err="1">
                <a:solidFill>
                  <a:schemeClr val="dk1"/>
                </a:solidFill>
                <a:latin typeface="Calibri"/>
                <a:ea typeface="Calibri"/>
                <a:cs typeface="Calibri"/>
                <a:sym typeface="Calibri"/>
              </a:rPr>
              <a:t>datelor</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colectate</a:t>
            </a:r>
            <a:r>
              <a:rPr lang="en-GB" sz="1600" dirty="0">
                <a:solidFill>
                  <a:schemeClr val="dk1"/>
                </a:solidFill>
                <a:latin typeface="Calibri"/>
                <a:ea typeface="Calibri"/>
                <a:cs typeface="Calibri"/>
                <a:sym typeface="Calibri"/>
              </a:rPr>
              <a:t> de ONU, </a:t>
            </a:r>
            <a:r>
              <a:rPr lang="en-GB" sz="1600" dirty="0" err="1">
                <a:solidFill>
                  <a:schemeClr val="dk1"/>
                </a:solidFill>
                <a:latin typeface="Calibri"/>
                <a:ea typeface="Calibri"/>
                <a:cs typeface="Calibri"/>
                <a:sym typeface="Calibri"/>
              </a:rPr>
              <a:t>moda</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este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unul</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dintre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sectoarele</a:t>
            </a:r>
            <a:r>
              <a:rPr lang="en-GB" sz="1600" dirty="0">
                <a:solidFill>
                  <a:schemeClr val="dk1"/>
                </a:solidFill>
                <a:latin typeface="Calibri"/>
                <a:ea typeface="Calibri"/>
                <a:cs typeface="Calibri"/>
                <a:sym typeface="Calibri"/>
              </a:rPr>
              <a:t> cu </a:t>
            </a:r>
            <a:r>
              <a:rPr lang="en-GB" sz="1600" dirty="0" err="1">
                <a:solidFill>
                  <a:schemeClr val="dk1"/>
                </a:solidFill>
                <a:latin typeface="Calibri"/>
                <a:ea typeface="Calibri"/>
                <a:cs typeface="Calibri"/>
                <a:sym typeface="Calibri"/>
              </a:rPr>
              <a:t>cel</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mai</a:t>
            </a:r>
            <a:r>
              <a:rPr lang="en-GB" sz="1600" dirty="0">
                <a:solidFill>
                  <a:schemeClr val="dk1"/>
                </a:solidFill>
                <a:latin typeface="Calibri"/>
                <a:ea typeface="Calibri"/>
                <a:cs typeface="Calibri"/>
                <a:sym typeface="Calibri"/>
              </a:rPr>
              <a:t> mare impact </a:t>
            </a:r>
            <a:r>
              <a:rPr lang="en-GB" sz="1600" dirty="0" err="1">
                <a:solidFill>
                  <a:schemeClr val="dk1"/>
                </a:solidFill>
                <a:latin typeface="Calibri"/>
                <a:ea typeface="Calibri"/>
                <a:cs typeface="Calibri"/>
                <a:sym typeface="Calibri"/>
              </a:rPr>
              <a:t>asupra</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mediului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producând</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până</a:t>
            </a:r>
            <a:r>
              <a:rPr lang="en-GB" sz="1600" dirty="0">
                <a:solidFill>
                  <a:schemeClr val="dk1"/>
                </a:solidFill>
                <a:latin typeface="Calibri"/>
                <a:ea typeface="Calibri"/>
                <a:cs typeface="Calibri"/>
                <a:sym typeface="Calibri"/>
              </a:rPr>
              <a:t> la 20% din </a:t>
            </a:r>
            <a:r>
              <a:rPr lang="en-GB" sz="1600" dirty="0" err="1">
                <a:solidFill>
                  <a:schemeClr val="dk1"/>
                </a:solidFill>
                <a:latin typeface="Calibri"/>
                <a:ea typeface="Calibri"/>
                <a:cs typeface="Calibri"/>
                <a:sym typeface="Calibri"/>
              </a:rPr>
              <a:t>apele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reziduale</a:t>
            </a:r>
            <a:r>
              <a:rPr lang="en-GB" sz="1600" dirty="0">
                <a:solidFill>
                  <a:schemeClr val="dk1"/>
                </a:solidFill>
                <a:latin typeface="Calibri"/>
                <a:ea typeface="Calibri"/>
                <a:cs typeface="Calibri"/>
                <a:sym typeface="Calibri"/>
              </a:rPr>
              <a:t> la </a:t>
            </a:r>
            <a:r>
              <a:rPr lang="en-GB" sz="1600" dirty="0" err="1">
                <a:solidFill>
                  <a:schemeClr val="dk1"/>
                </a:solidFill>
                <a:latin typeface="Calibri"/>
                <a:ea typeface="Calibri"/>
                <a:cs typeface="Calibri"/>
                <a:sym typeface="Calibri"/>
              </a:rPr>
              <a:t>nivel</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mondial</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și</a:t>
            </a:r>
            <a:r>
              <a:rPr lang="en-GB" sz="1600" dirty="0">
                <a:solidFill>
                  <a:schemeClr val="dk1"/>
                </a:solidFill>
                <a:latin typeface="Calibri"/>
                <a:ea typeface="Calibri"/>
                <a:cs typeface="Calibri"/>
                <a:sym typeface="Calibri"/>
              </a:rPr>
              <a:t> 10% din </a:t>
            </a:r>
            <a:r>
              <a:rPr lang="en-GB" sz="1600" dirty="0" err="1">
                <a:solidFill>
                  <a:schemeClr val="dk1"/>
                </a:solidFill>
                <a:latin typeface="Calibri"/>
                <a:ea typeface="Calibri"/>
                <a:cs typeface="Calibri"/>
                <a:sym typeface="Calibri"/>
              </a:rPr>
              <a:t>emisiile</a:t>
            </a:r>
            <a:r>
              <a:rPr lang="en-GB" sz="1600" dirty="0">
                <a:solidFill>
                  <a:schemeClr val="dk1"/>
                </a:solidFill>
                <a:latin typeface="Calibri"/>
                <a:ea typeface="Calibri"/>
                <a:cs typeface="Calibri"/>
                <a:sym typeface="Calibri"/>
              </a:rPr>
              <a:t> de carbon la </a:t>
            </a:r>
            <a:r>
              <a:rPr lang="en-GB" sz="1600" dirty="0" err="1">
                <a:solidFill>
                  <a:schemeClr val="dk1"/>
                </a:solidFill>
                <a:latin typeface="Calibri"/>
                <a:ea typeface="Calibri"/>
                <a:cs typeface="Calibri"/>
                <a:sym typeface="Calibri"/>
              </a:rPr>
              <a:t>nivel</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mondial</a:t>
            </a:r>
            <a:r>
              <a:rPr lang="en-GB" sz="1600" dirty="0">
                <a:solidFill>
                  <a:schemeClr val="dk1"/>
                </a:solidFill>
                <a:latin typeface="Calibri"/>
                <a:ea typeface="Calibri"/>
                <a:cs typeface="Calibri"/>
                <a:sym typeface="Calibri"/>
              </a:rPr>
              <a:t>. De </a:t>
            </a:r>
            <a:r>
              <a:rPr lang="en-GB" sz="1600" dirty="0" err="1">
                <a:solidFill>
                  <a:schemeClr val="dk1"/>
                </a:solidFill>
                <a:latin typeface="Calibri"/>
                <a:ea typeface="Calibri"/>
                <a:cs typeface="Calibri"/>
                <a:sym typeface="Calibri"/>
              </a:rPr>
              <a:t>aceea</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ia</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naștere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mișcarea</a:t>
            </a:r>
            <a:r>
              <a:rPr lang="en-GB" sz="1600" dirty="0">
                <a:solidFill>
                  <a:schemeClr val="dk1"/>
                </a:solidFill>
                <a:latin typeface="Calibri"/>
                <a:ea typeface="Calibri"/>
                <a:cs typeface="Calibri"/>
                <a:sym typeface="Calibri"/>
              </a:rPr>
              <a:t> "Slow Fashion", care </a:t>
            </a:r>
            <a:r>
              <a:rPr lang="en-GB" sz="1600" dirty="0" err="1">
                <a:solidFill>
                  <a:schemeClr val="dk1"/>
                </a:solidFill>
                <a:latin typeface="Calibri"/>
                <a:ea typeface="Calibri"/>
                <a:cs typeface="Calibri"/>
                <a:sym typeface="Calibri"/>
              </a:rPr>
              <a:t>încearcă</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să</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reducă</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impactul</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producției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asupra</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mediului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reducând</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poluarea</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mediului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și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amprenta</a:t>
            </a:r>
            <a:r>
              <a:rPr lang="en-GB" sz="1600" dirty="0">
                <a:solidFill>
                  <a:schemeClr val="dk1"/>
                </a:solidFill>
                <a:latin typeface="Calibri"/>
                <a:ea typeface="Calibri"/>
                <a:cs typeface="Calibri"/>
                <a:sym typeface="Calibri"/>
              </a:rPr>
              <a:t> de carbon a </a:t>
            </a:r>
            <a:r>
              <a:rPr lang="en-GB" sz="1600" dirty="0" err="1">
                <a:solidFill>
                  <a:schemeClr val="dk1"/>
                </a:solidFill>
                <a:latin typeface="Calibri"/>
                <a:ea typeface="Calibri"/>
                <a:cs typeface="Calibri"/>
                <a:sym typeface="Calibri"/>
              </a:rPr>
              <a:t>produselor</a:t>
            </a:r>
            <a:r>
              <a:rPr lang="en-GB" sz="1600" dirty="0">
                <a:solidFill>
                  <a:schemeClr val="dk1"/>
                </a:solidFill>
                <a:latin typeface="Calibri"/>
                <a:ea typeface="Calibri"/>
                <a:cs typeface="Calibri"/>
                <a:sym typeface="Calibri"/>
              </a:rPr>
              <a:t>, precum </a:t>
            </a:r>
            <a:r>
              <a:rPr lang="en-GB" sz="1600" dirty="0" err="1">
                <a:solidFill>
                  <a:schemeClr val="dk1"/>
                </a:solidFill>
                <a:latin typeface="Calibri"/>
                <a:ea typeface="Calibri"/>
                <a:cs typeface="Calibri"/>
                <a:sym typeface="Calibri"/>
              </a:rPr>
              <a:t>și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contribuind</a:t>
            </a:r>
            <a:r>
              <a:rPr lang="en-GB" sz="1600" dirty="0">
                <a:solidFill>
                  <a:schemeClr val="dk1"/>
                </a:solidFill>
                <a:latin typeface="Calibri"/>
                <a:ea typeface="Calibri"/>
                <a:cs typeface="Calibri"/>
                <a:sym typeface="Calibri"/>
              </a:rPr>
              <a:t> la </a:t>
            </a:r>
            <a:r>
              <a:rPr lang="en-GB" sz="1600" dirty="0" err="1">
                <a:solidFill>
                  <a:schemeClr val="dk1"/>
                </a:solidFill>
                <a:latin typeface="Calibri"/>
                <a:ea typeface="Calibri"/>
                <a:cs typeface="Calibri"/>
                <a:sym typeface="Calibri"/>
              </a:rPr>
              <a:t>crearea</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unui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comerț</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mai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echitabil</a:t>
            </a:r>
            <a:r>
              <a:rPr lang="en-GB" sz="1600" dirty="0">
                <a:solidFill>
                  <a:schemeClr val="dk1"/>
                </a:solidFill>
                <a:latin typeface="Calibri"/>
                <a:ea typeface="Calibri"/>
                <a:cs typeface="Calibri"/>
                <a:sym typeface="Calibri"/>
              </a:rPr>
              <a:t> din </a:t>
            </a:r>
            <a:r>
              <a:rPr lang="en-GB" sz="1600" dirty="0" err="1">
                <a:solidFill>
                  <a:schemeClr val="dk1"/>
                </a:solidFill>
                <a:latin typeface="Calibri"/>
                <a:ea typeface="Calibri"/>
                <a:cs typeface="Calibri"/>
                <a:sym typeface="Calibri"/>
              </a:rPr>
              <a:t>punct</a:t>
            </a:r>
            <a:r>
              <a:rPr lang="en-GB" sz="1600" dirty="0">
                <a:solidFill>
                  <a:schemeClr val="dk1"/>
                </a:solidFill>
                <a:latin typeface="Calibri"/>
                <a:ea typeface="Calibri"/>
                <a:cs typeface="Calibri"/>
                <a:sym typeface="Calibri"/>
              </a:rPr>
              <a:t> de </a:t>
            </a:r>
            <a:r>
              <a:rPr lang="en-GB" sz="1600" dirty="0" err="1">
                <a:solidFill>
                  <a:schemeClr val="dk1"/>
                </a:solidFill>
                <a:latin typeface="Calibri"/>
                <a:ea typeface="Calibri"/>
                <a:cs typeface="Calibri"/>
                <a:sym typeface="Calibri"/>
              </a:rPr>
              <a:t>vedere</a:t>
            </a:r>
            <a:r>
              <a:rPr lang="en-GB" sz="1600" dirty="0">
                <a:solidFill>
                  <a:schemeClr val="dk1"/>
                </a:solidFill>
                <a:latin typeface="Calibri"/>
                <a:ea typeface="Calibri"/>
                <a:cs typeface="Calibri"/>
                <a:sym typeface="Calibri"/>
              </a:rPr>
              <a:t> social. </a:t>
            </a:r>
            <a:r>
              <a:rPr lang="en-GB" sz="1600" dirty="0" err="1">
                <a:solidFill>
                  <a:schemeClr val="dk1"/>
                </a:solidFill>
                <a:latin typeface="Calibri"/>
                <a:ea typeface="Calibri"/>
                <a:cs typeface="Calibri"/>
                <a:sym typeface="Calibri"/>
              </a:rPr>
              <a:t>Pentru</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aceasta</a:t>
            </a:r>
            <a:r>
              <a:rPr lang="en-GB" sz="1600" dirty="0">
                <a:solidFill>
                  <a:schemeClr val="dk1"/>
                </a:solidFill>
                <a:latin typeface="Calibri"/>
                <a:ea typeface="Calibri"/>
                <a:cs typeface="Calibri"/>
                <a:sym typeface="Calibri"/>
              </a:rPr>
              <a:t>, se </a:t>
            </a:r>
            <a:r>
              <a:rPr lang="en-GB" sz="1600" dirty="0" err="1">
                <a:solidFill>
                  <a:schemeClr val="dk1"/>
                </a:solidFill>
                <a:latin typeface="Calibri"/>
                <a:ea typeface="Calibri"/>
                <a:cs typeface="Calibri"/>
                <a:sym typeface="Calibri"/>
              </a:rPr>
              <a:t>folosesc</a:t>
            </a:r>
            <a:r>
              <a:rPr lang="en-GB" sz="1600" dirty="0">
                <a:solidFill>
                  <a:schemeClr val="dk1"/>
                </a:solidFill>
                <a:latin typeface="Calibri"/>
                <a:ea typeface="Calibri"/>
                <a:cs typeface="Calibri"/>
                <a:sym typeface="Calibri"/>
              </a:rPr>
              <a:t> fibre </a:t>
            </a:r>
            <a:r>
              <a:rPr lang="en-GB" sz="1600" dirty="0" err="1">
                <a:solidFill>
                  <a:schemeClr val="dk1"/>
                </a:solidFill>
                <a:latin typeface="Calibri"/>
                <a:ea typeface="Calibri"/>
                <a:cs typeface="Calibri"/>
                <a:sym typeface="Calibri"/>
              </a:rPr>
              <a:t>naturale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organice</a:t>
            </a:r>
            <a:r>
              <a:rPr lang="en-GB" sz="1600" dirty="0">
                <a:solidFill>
                  <a:schemeClr val="dk1"/>
                </a:solidFill>
                <a:latin typeface="Calibri"/>
                <a:ea typeface="Calibri"/>
                <a:cs typeface="Calibri"/>
                <a:sym typeface="Calibri"/>
              </a:rPr>
              <a:t>, cum </a:t>
            </a:r>
            <a:r>
              <a:rPr lang="en-GB" sz="1600" dirty="0" err="1">
                <a:solidFill>
                  <a:schemeClr val="dk1"/>
                </a:solidFill>
                <a:latin typeface="Calibri"/>
                <a:ea typeface="Calibri"/>
                <a:cs typeface="Calibri"/>
                <a:sym typeface="Calibri"/>
              </a:rPr>
              <a:t>ar</a:t>
            </a:r>
            <a:r>
              <a:rPr lang="en-GB" sz="1600" dirty="0">
                <a:solidFill>
                  <a:schemeClr val="dk1"/>
                </a:solidFill>
                <a:latin typeface="Calibri"/>
                <a:ea typeface="Calibri"/>
                <a:cs typeface="Calibri"/>
                <a:sym typeface="Calibri"/>
              </a:rPr>
              <a:t> fi </a:t>
            </a:r>
            <a:r>
              <a:rPr lang="en-GB" sz="1600" dirty="0" err="1">
                <a:solidFill>
                  <a:schemeClr val="dk1"/>
                </a:solidFill>
                <a:latin typeface="Calibri"/>
                <a:ea typeface="Calibri"/>
                <a:cs typeface="Calibri"/>
                <a:sym typeface="Calibri"/>
              </a:rPr>
              <a:t>cânepa</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inul</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bambusul</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și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fibrele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reciclate</a:t>
            </a:r>
            <a:r>
              <a:rPr lang="en-GB" sz="1600" dirty="0">
                <a:solidFill>
                  <a:schemeClr val="dk1"/>
                </a:solidFill>
                <a:latin typeface="Calibri"/>
                <a:ea typeface="Calibri"/>
                <a:cs typeface="Calibri"/>
                <a:sym typeface="Calibri"/>
              </a:rPr>
              <a:t>.</a:t>
            </a:r>
            <a:endParaRPr sz="1600" b="0" i="0" u="none" strike="noStrike" cap="none" dirty="0">
              <a:solidFill>
                <a:schemeClr val="dk1"/>
              </a:solidFill>
              <a:latin typeface="Calibri"/>
              <a:ea typeface="Calibri"/>
              <a:cs typeface="Calibri"/>
              <a:sym typeface="Calibri"/>
            </a:endParaRPr>
          </a:p>
        </p:txBody>
      </p:sp>
      <p:sp>
        <p:nvSpPr>
          <p:cNvPr id="546" name="Google Shape;546;g19d164b436d_0_117"/>
          <p:cNvSpPr txBox="1"/>
          <p:nvPr/>
        </p:nvSpPr>
        <p:spPr>
          <a:xfrm>
            <a:off x="949325" y="4082775"/>
            <a:ext cx="4826400" cy="1493100"/>
          </a:xfrm>
          <a:prstGeom prst="rect">
            <a:avLst/>
          </a:prstGeom>
          <a:noFill/>
          <a:ln>
            <a:noFill/>
          </a:ln>
        </p:spPr>
        <p:txBody>
          <a:bodyPr spcFirstLastPara="1" wrap="square" lIns="91425" tIns="91425" rIns="91425" bIns="91425" anchor="t" anchorCtr="0">
            <a:spAutoFit/>
          </a:bodyPr>
          <a:lstStyle/>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Utilizarea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optimizată</a:t>
            </a:r>
            <a:r>
              <a:rPr lang="en-GB" sz="1700" dirty="0">
                <a:solidFill>
                  <a:schemeClr val="dk1"/>
                </a:solidFill>
                <a:latin typeface="Calibri"/>
                <a:ea typeface="Calibri"/>
                <a:cs typeface="Calibri"/>
                <a:sym typeface="Calibri"/>
              </a:rPr>
              <a:t> a </a:t>
            </a:r>
            <a:r>
              <a:rPr lang="en-GB" sz="1700" dirty="0" err="1">
                <a:solidFill>
                  <a:schemeClr val="dk1"/>
                </a:solidFill>
                <a:latin typeface="Calibri"/>
                <a:ea typeface="Calibri"/>
                <a:cs typeface="Calibri"/>
                <a:sym typeface="Calibri"/>
              </a:rPr>
              <a:t>resurselor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naturale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Surse</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energie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regenerabilă</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a:solidFill>
                  <a:schemeClr val="dk1"/>
                </a:solidFill>
                <a:latin typeface="Calibri"/>
                <a:ea typeface="Calibri"/>
                <a:cs typeface="Calibri"/>
                <a:sym typeface="Calibri"/>
              </a:rPr>
              <a:t>Acord</a:t>
            </a:r>
            <a:r>
              <a:rPr lang="ro-RO" sz="1700" dirty="0" err="1">
                <a:solidFill>
                  <a:schemeClr val="dk1"/>
                </a:solidFill>
                <a:latin typeface="Calibri"/>
                <a:ea typeface="Calibri"/>
                <a:cs typeface="Calibri"/>
                <a:sym typeface="Calibri"/>
              </a:rPr>
              <a:t>area</a:t>
            </a:r>
            <a:r>
              <a:rPr lang="ro-RO" sz="1700" dirty="0">
                <a:solidFill>
                  <a:schemeClr val="dk1"/>
                </a:solidFill>
                <a:latin typeface="Calibri"/>
                <a:ea typeface="Calibri"/>
                <a:cs typeface="Calibri"/>
                <a:sym typeface="Calibri"/>
              </a:rPr>
              <a:t> de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prioritate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reparării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reutilizării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reciclării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produsului</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Utiliza</a:t>
            </a:r>
            <a:r>
              <a:rPr lang="ro-RO" sz="1700" dirty="0">
                <a:solidFill>
                  <a:schemeClr val="dk1"/>
                </a:solidFill>
                <a:latin typeface="Calibri"/>
                <a:ea typeface="Calibri"/>
                <a:cs typeface="Calibri"/>
                <a:sym typeface="Calibri"/>
              </a:rPr>
              <a:t>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materiale</a:t>
            </a:r>
            <a:r>
              <a:rPr lang="ro-RO" sz="1700" dirty="0">
                <a:solidFill>
                  <a:schemeClr val="dk1"/>
                </a:solidFill>
                <a:latin typeface="Calibri"/>
                <a:ea typeface="Calibri"/>
                <a:cs typeface="Calibri"/>
                <a:sym typeface="Calibri"/>
              </a:rPr>
              <a:t>lor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mai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durabile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p:txBody>
      </p:sp>
      <p:sp>
        <p:nvSpPr>
          <p:cNvPr id="547" name="Google Shape;547;g19d164b436d_0_117"/>
          <p:cNvSpPr txBox="1"/>
          <p:nvPr/>
        </p:nvSpPr>
        <p:spPr>
          <a:xfrm>
            <a:off x="902500" y="3708475"/>
            <a:ext cx="10859700" cy="4464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700"/>
              <a:buFont typeface="Arial"/>
              <a:buNone/>
            </a:pPr>
            <a:r>
              <a:rPr lang="ro-RO" sz="1700" dirty="0">
                <a:solidFill>
                  <a:schemeClr val="dk1"/>
                </a:solidFill>
                <a:latin typeface="Calibri"/>
                <a:ea typeface="Calibri"/>
                <a:cs typeface="Calibri"/>
                <a:sym typeface="Calibri"/>
              </a:rPr>
              <a:t>O parte</a:t>
            </a:r>
            <a:r>
              <a:rPr lang="en-GB" sz="1700" dirty="0">
                <a:solidFill>
                  <a:schemeClr val="dk1"/>
                </a:solidFill>
                <a:latin typeface="Calibri"/>
                <a:ea typeface="Calibri"/>
                <a:cs typeface="Calibri"/>
                <a:sym typeface="Calibri"/>
              </a:rPr>
              <a:t> din </a:t>
            </a:r>
            <a:r>
              <a:rPr lang="en-GB" sz="1700" dirty="0" err="1">
                <a:solidFill>
                  <a:schemeClr val="dk1"/>
                </a:solidFill>
                <a:latin typeface="Calibri"/>
                <a:ea typeface="Calibri"/>
                <a:cs typeface="Calibri"/>
                <a:sym typeface="Calibri"/>
              </a:rPr>
              <a:t>măsurile</a:t>
            </a:r>
            <a:r>
              <a:rPr lang="en-GB" sz="1700" dirty="0">
                <a:solidFill>
                  <a:schemeClr val="dk1"/>
                </a:solidFill>
                <a:latin typeface="Calibri"/>
                <a:ea typeface="Calibri"/>
                <a:cs typeface="Calibri"/>
                <a:sym typeface="Calibri"/>
              </a:rPr>
              <a:t> </a:t>
            </a:r>
            <a:r>
              <a:rPr lang="ro-RO" sz="1700" dirty="0">
                <a:solidFill>
                  <a:schemeClr val="dk1"/>
                </a:solidFill>
                <a:latin typeface="Calibri"/>
                <a:ea typeface="Calibri"/>
                <a:cs typeface="Calibri"/>
                <a:sym typeface="Calibri"/>
              </a:rPr>
              <a:t>stabilite de moda durabilă </a:t>
            </a:r>
            <a:r>
              <a:rPr lang="en-GB" sz="1700" dirty="0" err="1">
                <a:solidFill>
                  <a:schemeClr val="dk1"/>
                </a:solidFill>
                <a:latin typeface="Calibri"/>
                <a:ea typeface="Calibri"/>
                <a:cs typeface="Calibri"/>
                <a:sym typeface="Calibri"/>
              </a:rPr>
              <a:t>pentru</a:t>
            </a:r>
            <a:r>
              <a:rPr lang="en-GB" sz="1700" dirty="0">
                <a:solidFill>
                  <a:schemeClr val="dk1"/>
                </a:solidFill>
                <a:latin typeface="Calibri"/>
                <a:ea typeface="Calibri"/>
                <a:cs typeface="Calibri"/>
                <a:sym typeface="Calibri"/>
              </a:rPr>
              <a:t> a </a:t>
            </a:r>
            <a:r>
              <a:rPr lang="en-GB" sz="1700" dirty="0" err="1">
                <a:solidFill>
                  <a:schemeClr val="dk1"/>
                </a:solidFill>
                <a:latin typeface="Calibri"/>
                <a:ea typeface="Calibri"/>
                <a:cs typeface="Calibri"/>
                <a:sym typeface="Calibri"/>
              </a:rPr>
              <a:t>îndeplini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obiectivul</a:t>
            </a:r>
            <a:r>
              <a:rPr lang="en-GB" sz="1700" dirty="0">
                <a:solidFill>
                  <a:schemeClr val="dk1"/>
                </a:solidFill>
                <a:latin typeface="Calibri"/>
                <a:ea typeface="Calibri"/>
                <a:cs typeface="Calibri"/>
                <a:sym typeface="Calibri"/>
              </a:rPr>
              <a:t> sunt:</a:t>
            </a:r>
            <a:endParaRPr sz="1400" b="0" i="0" u="none" strike="noStrike" cap="none" dirty="0">
              <a:solidFill>
                <a:srgbClr val="000000"/>
              </a:solidFill>
              <a:latin typeface="Arial"/>
              <a:ea typeface="Arial"/>
              <a:cs typeface="Arial"/>
              <a:sym typeface="Arial"/>
            </a:endParaRPr>
          </a:p>
        </p:txBody>
      </p:sp>
      <p:sp>
        <p:nvSpPr>
          <p:cNvPr id="548" name="Google Shape;548;g19d164b436d_0_117"/>
          <p:cNvSpPr txBox="1"/>
          <p:nvPr/>
        </p:nvSpPr>
        <p:spPr>
          <a:xfrm>
            <a:off x="6618375" y="4082775"/>
            <a:ext cx="4838400" cy="1493100"/>
          </a:xfrm>
          <a:prstGeom prst="rect">
            <a:avLst/>
          </a:prstGeom>
          <a:noFill/>
          <a:ln>
            <a:noFill/>
          </a:ln>
        </p:spPr>
        <p:txBody>
          <a:bodyPr spcFirstLastPara="1" wrap="square" lIns="91425" tIns="91425" rIns="91425" bIns="91425" anchor="t" anchorCtr="0">
            <a:spAutoFit/>
          </a:bodyPr>
          <a:lstStyle/>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Crește</a:t>
            </a:r>
            <a:r>
              <a:rPr lang="ro-RO" sz="1700" dirty="0">
                <a:solidFill>
                  <a:schemeClr val="dk1"/>
                </a:solidFill>
                <a:latin typeface="Calibri"/>
                <a:ea typeface="Calibri"/>
                <a:cs typeface="Calibri"/>
                <a:sym typeface="Calibri"/>
              </a:rPr>
              <a:t>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longevit</a:t>
            </a:r>
            <a:r>
              <a:rPr lang="ro-RO" sz="1700" dirty="0" err="1">
                <a:solidFill>
                  <a:schemeClr val="dk1"/>
                </a:solidFill>
                <a:latin typeface="Calibri"/>
                <a:ea typeface="Calibri"/>
                <a:cs typeface="Calibri"/>
                <a:sym typeface="Calibri"/>
              </a:rPr>
              <a:t>ății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calit</a:t>
            </a:r>
            <a:r>
              <a:rPr lang="ro-RO" sz="1700" dirty="0" err="1">
                <a:solidFill>
                  <a:schemeClr val="dk1"/>
                </a:solidFill>
                <a:latin typeface="Calibri"/>
                <a:ea typeface="Calibri"/>
                <a:cs typeface="Calibri"/>
                <a:sym typeface="Calibri"/>
              </a:rPr>
              <a:t>ății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produsului</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Garantarea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accesului</a:t>
            </a:r>
            <a:r>
              <a:rPr lang="en-GB" sz="1700" dirty="0">
                <a:solidFill>
                  <a:schemeClr val="dk1"/>
                </a:solidFill>
                <a:latin typeface="Calibri"/>
                <a:ea typeface="Calibri"/>
                <a:cs typeface="Calibri"/>
                <a:sym typeface="Calibri"/>
              </a:rPr>
              <a:t> la </a:t>
            </a:r>
            <a:r>
              <a:rPr lang="en-GB" sz="1700" dirty="0" err="1">
                <a:solidFill>
                  <a:schemeClr val="dk1"/>
                </a:solidFill>
                <a:latin typeface="Calibri"/>
                <a:ea typeface="Calibri"/>
                <a:cs typeface="Calibri"/>
                <a:sym typeface="Calibri"/>
              </a:rPr>
              <a:t>informații</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Reducerea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consumului</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apă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energie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produse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chimice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timpul</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procesului</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producție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p:txBody>
      </p:sp>
      <p:pic>
        <p:nvPicPr>
          <p:cNvPr id="549" name="Google Shape;549;g19d164b436d_0_117"/>
          <p:cNvPicPr preferRelativeResize="0"/>
          <p:nvPr/>
        </p:nvPicPr>
        <p:blipFill rotWithShape="1">
          <a:blip r:embed="rId4">
            <a:alphaModFix/>
          </a:blip>
          <a:srcRect/>
          <a:stretch/>
        </p:blipFill>
        <p:spPr>
          <a:xfrm rot="1728277">
            <a:off x="126527" y="745275"/>
            <a:ext cx="814375" cy="1231580"/>
          </a:xfrm>
          <a:prstGeom prst="rect">
            <a:avLst/>
          </a:prstGeom>
          <a:noFill/>
          <a:ln>
            <a:noFill/>
          </a:ln>
        </p:spPr>
      </p:pic>
      <p:pic>
        <p:nvPicPr>
          <p:cNvPr id="550" name="Google Shape;550;g19d164b436d_0_117"/>
          <p:cNvPicPr preferRelativeResize="0"/>
          <p:nvPr/>
        </p:nvPicPr>
        <p:blipFill rotWithShape="1">
          <a:blip r:embed="rId5">
            <a:alphaModFix/>
          </a:blip>
          <a:srcRect/>
          <a:stretch/>
        </p:blipFill>
        <p:spPr>
          <a:xfrm>
            <a:off x="8514818" y="169725"/>
            <a:ext cx="1889908" cy="1493100"/>
          </a:xfrm>
          <a:prstGeom prst="rect">
            <a:avLst/>
          </a:prstGeom>
          <a:noFill/>
          <a:ln>
            <a:noFill/>
          </a:ln>
        </p:spPr>
      </p:pic>
      <p:pic>
        <p:nvPicPr>
          <p:cNvPr id="551" name="Google Shape;551;g19d164b436d_0_117"/>
          <p:cNvPicPr preferRelativeResize="0"/>
          <p:nvPr/>
        </p:nvPicPr>
        <p:blipFill rotWithShape="1">
          <a:blip r:embed="rId6">
            <a:alphaModFix/>
          </a:blip>
          <a:srcRect/>
          <a:stretch/>
        </p:blipFill>
        <p:spPr>
          <a:xfrm>
            <a:off x="5772737" y="4245049"/>
            <a:ext cx="860675" cy="1944324"/>
          </a:xfrm>
          <a:prstGeom prst="rect">
            <a:avLst/>
          </a:prstGeom>
          <a:noFill/>
          <a:ln>
            <a:noFill/>
          </a:ln>
        </p:spPr>
      </p:pic>
      <p:pic>
        <p:nvPicPr>
          <p:cNvPr id="552" name="Google Shape;552;g19d164b436d_0_117"/>
          <p:cNvPicPr preferRelativeResize="0"/>
          <p:nvPr/>
        </p:nvPicPr>
        <p:blipFill rotWithShape="1">
          <a:blip r:embed="rId7">
            <a:alphaModFix/>
          </a:blip>
          <a:srcRect/>
          <a:stretch/>
        </p:blipFill>
        <p:spPr>
          <a:xfrm rot="-5238856">
            <a:off x="10529484" y="5084828"/>
            <a:ext cx="797235" cy="13969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6"/>
        <p:cNvGrpSpPr/>
        <p:nvPr/>
      </p:nvGrpSpPr>
      <p:grpSpPr>
        <a:xfrm>
          <a:off x="0" y="0"/>
          <a:ext cx="0" cy="0"/>
          <a:chOff x="0" y="0"/>
          <a:chExt cx="0" cy="0"/>
        </a:xfrm>
      </p:grpSpPr>
      <p:sp>
        <p:nvSpPr>
          <p:cNvPr id="558" name="Google Shape;558;g1ab1224ca6c_0_694"/>
          <p:cNvSpPr/>
          <p:nvPr/>
        </p:nvSpPr>
        <p:spPr>
          <a:xfrm>
            <a:off x="1172805" y="358880"/>
            <a:ext cx="8208600" cy="639000"/>
          </a:xfrm>
          <a:prstGeom prst="rect">
            <a:avLst/>
          </a:prstGeom>
          <a:noFill/>
          <a:ln>
            <a:noFill/>
          </a:ln>
        </p:spPr>
        <p:txBody>
          <a:bodyPr spcFirstLastPara="1" wrap="square" lIns="90000" tIns="45000" rIns="90000" bIns="45000" anchor="t" anchorCtr="0">
            <a:noAutofit/>
          </a:bodyPr>
          <a:lstStyle/>
          <a:p>
            <a:pPr>
              <a:buClr>
                <a:schemeClr val="dk1"/>
              </a:buClr>
              <a:buSzPts val="3600"/>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3: Antreprenoriat </a:t>
            </a:r>
            <a:r>
              <a:rPr lang="ro-RO" sz="3600" b="1" dirty="0">
                <a:solidFill>
                  <a:srgbClr val="FAB632"/>
                </a:solidFill>
                <a:latin typeface="Calibri"/>
                <a:ea typeface="Calibri"/>
                <a:cs typeface="Calibri"/>
                <a:sym typeface="Calibri"/>
              </a:rPr>
              <a:t>ecologic</a:t>
            </a:r>
            <a:endParaRPr lang="ro-RO" sz="3600" dirty="0">
              <a:solidFill>
                <a:schemeClr val="dk1"/>
              </a:solidFill>
            </a:endParaRPr>
          </a:p>
          <a:p>
            <a:pPr marL="0" lvl="0" indent="0" algn="l" rtl="0">
              <a:spcBef>
                <a:spcPts val="0"/>
              </a:spcBef>
              <a:spcAft>
                <a:spcPts val="0"/>
              </a:spcAft>
              <a:buClr>
                <a:schemeClr val="dk1"/>
              </a:buClr>
              <a:buSzPts val="3600"/>
              <a:buFont typeface="Arial"/>
              <a:buNone/>
            </a:pPr>
            <a:endParaRPr sz="3600" dirty="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p:txBody>
      </p:sp>
      <p:sp>
        <p:nvSpPr>
          <p:cNvPr id="559" name="Google Shape;559;g1ab1224ca6c_0_694"/>
          <p:cNvSpPr/>
          <p:nvPr/>
        </p:nvSpPr>
        <p:spPr>
          <a:xfrm>
            <a:off x="1172799" y="1035925"/>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a:solidFill>
                  <a:srgbClr val="21B4A9"/>
                </a:solidFill>
                <a:latin typeface="Calibri"/>
                <a:ea typeface="Calibri"/>
                <a:cs typeface="Calibri"/>
                <a:sym typeface="Calibri"/>
              </a:rPr>
              <a:t>Secțiunea 6: Modelul de management al antreprenoriatului verde</a:t>
            </a:r>
            <a:endParaRPr sz="2400" b="0" i="0" u="none" strike="noStrike" cap="none">
              <a:solidFill>
                <a:srgbClr val="000000"/>
              </a:solidFill>
              <a:latin typeface="Arial"/>
              <a:ea typeface="Arial"/>
              <a:cs typeface="Arial"/>
              <a:sym typeface="Arial"/>
            </a:endParaRPr>
          </a:p>
        </p:txBody>
      </p:sp>
      <p:sp>
        <p:nvSpPr>
          <p:cNvPr id="560" name="Google Shape;560;g1ab1224ca6c_0_694"/>
          <p:cNvSpPr txBox="1"/>
          <p:nvPr/>
        </p:nvSpPr>
        <p:spPr>
          <a:xfrm>
            <a:off x="1364349" y="1648350"/>
            <a:ext cx="5536071"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dirty="0">
                <a:solidFill>
                  <a:srgbClr val="C00000"/>
                </a:solidFill>
                <a:latin typeface="Calibri"/>
                <a:ea typeface="Calibri"/>
                <a:cs typeface="Calibri"/>
                <a:sym typeface="Calibri"/>
              </a:rPr>
              <a:t>Cele 5 principii ale antreprenoriatului </a:t>
            </a:r>
            <a:r>
              <a:rPr lang="en-GB" sz="2000" b="1" dirty="0" err="1">
                <a:solidFill>
                  <a:srgbClr val="C00000"/>
                </a:solidFill>
                <a:latin typeface="Calibri"/>
                <a:ea typeface="Calibri"/>
                <a:cs typeface="Calibri"/>
                <a:sym typeface="Calibri"/>
              </a:rPr>
              <a:t>verde</a:t>
            </a:r>
            <a:r>
              <a:rPr lang="en-GB" sz="2000" b="1" dirty="0">
                <a:solidFill>
                  <a:srgbClr val="C00000"/>
                </a:solidFill>
                <a:latin typeface="Calibri"/>
                <a:ea typeface="Calibri"/>
                <a:cs typeface="Calibri"/>
                <a:sym typeface="Calibri"/>
              </a:rPr>
              <a:t>:</a:t>
            </a:r>
            <a:endParaRPr sz="1000" b="1" i="0" u="none" strike="noStrike" cap="none" dirty="0">
              <a:solidFill>
                <a:srgbClr val="C00000"/>
              </a:solidFill>
              <a:latin typeface="Arial"/>
              <a:ea typeface="Arial"/>
              <a:cs typeface="Arial"/>
              <a:sym typeface="Arial"/>
            </a:endParaRPr>
          </a:p>
        </p:txBody>
      </p:sp>
      <p:grpSp>
        <p:nvGrpSpPr>
          <p:cNvPr id="561" name="Google Shape;561;g1ab1224ca6c_0_694"/>
          <p:cNvGrpSpPr/>
          <p:nvPr/>
        </p:nvGrpSpPr>
        <p:grpSpPr>
          <a:xfrm>
            <a:off x="643875" y="2281823"/>
            <a:ext cx="2797483" cy="3765829"/>
            <a:chOff x="0" y="1189989"/>
            <a:chExt cx="2214600" cy="3133491"/>
          </a:xfrm>
        </p:grpSpPr>
        <p:sp>
          <p:nvSpPr>
            <p:cNvPr id="562" name="Google Shape;562;g1ab1224ca6c_0_694"/>
            <p:cNvSpPr/>
            <p:nvPr/>
          </p:nvSpPr>
          <p:spPr>
            <a:xfrm>
              <a:off x="0" y="1189989"/>
              <a:ext cx="2214600" cy="669000"/>
            </a:xfrm>
            <a:prstGeom prst="homePlate">
              <a:avLst>
                <a:gd name="adj" fmla="val 50000"/>
              </a:avLst>
            </a:prstGeom>
            <a:solidFill>
              <a:srgbClr val="155B5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rgbClr val="FFFFFF"/>
                  </a:solidFill>
                  <a:latin typeface="Roboto"/>
                  <a:ea typeface="Roboto"/>
                  <a:cs typeface="Roboto"/>
                  <a:sym typeface="Roboto"/>
                </a:rPr>
                <a:t>Economia cu emisii reduse de carbon</a:t>
              </a:r>
              <a:endParaRPr sz="1800" b="0" i="0" u="none" strike="noStrike" cap="none">
                <a:solidFill>
                  <a:srgbClr val="FFFFFF"/>
                </a:solidFill>
                <a:latin typeface="Roboto"/>
                <a:ea typeface="Roboto"/>
                <a:cs typeface="Roboto"/>
                <a:sym typeface="Roboto"/>
              </a:endParaRPr>
            </a:p>
          </p:txBody>
        </p:sp>
        <p:sp>
          <p:nvSpPr>
            <p:cNvPr id="563" name="Google Shape;563;g1ab1224ca6c_0_694"/>
            <p:cNvSpPr txBox="1"/>
            <p:nvPr/>
          </p:nvSpPr>
          <p:spPr>
            <a:xfrm>
              <a:off x="295071" y="1858980"/>
              <a:ext cx="1624500" cy="24645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GB" sz="1600">
                  <a:latin typeface="Roboto"/>
                  <a:ea typeface="Roboto"/>
                  <a:cs typeface="Roboto"/>
                  <a:sym typeface="Roboto"/>
                </a:rPr>
                <a:t>Noi practici de afaceri angajate în tranziția către o economie cu emisii reduse de carbon.</a:t>
              </a:r>
              <a:endParaRPr sz="1600" b="0" i="0" u="none" strike="noStrike" cap="none">
                <a:solidFill>
                  <a:srgbClr val="000000"/>
                </a:solidFill>
                <a:latin typeface="Roboto"/>
                <a:ea typeface="Roboto"/>
                <a:cs typeface="Roboto"/>
                <a:sym typeface="Roboto"/>
              </a:endParaRPr>
            </a:p>
          </p:txBody>
        </p:sp>
      </p:grpSp>
      <p:grpSp>
        <p:nvGrpSpPr>
          <p:cNvPr id="564" name="Google Shape;564;g1ab1224ca6c_0_694"/>
          <p:cNvGrpSpPr/>
          <p:nvPr/>
        </p:nvGrpSpPr>
        <p:grpSpPr>
          <a:xfrm>
            <a:off x="2966047" y="2281566"/>
            <a:ext cx="2607245" cy="3867139"/>
            <a:chOff x="1838325" y="1189775"/>
            <a:chExt cx="2064000" cy="3217789"/>
          </a:xfrm>
        </p:grpSpPr>
        <p:sp>
          <p:nvSpPr>
            <p:cNvPr id="565" name="Google Shape;565;g1ab1224ca6c_0_694"/>
            <p:cNvSpPr/>
            <p:nvPr/>
          </p:nvSpPr>
          <p:spPr>
            <a:xfrm>
              <a:off x="1838325" y="1189775"/>
              <a:ext cx="2064000" cy="669000"/>
            </a:xfrm>
            <a:prstGeom prst="chevron">
              <a:avLst>
                <a:gd name="adj" fmla="val 50000"/>
              </a:avLst>
            </a:prstGeom>
            <a:solidFill>
              <a:srgbClr val="1B786E"/>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rgbClr val="FFFFFF"/>
                  </a:solidFill>
                  <a:latin typeface="Roboto"/>
                  <a:ea typeface="Roboto"/>
                  <a:cs typeface="Roboto"/>
                  <a:sym typeface="Roboto"/>
                </a:rPr>
                <a:t>Protecție</a:t>
              </a:r>
              <a:endParaRPr sz="1800" b="0" i="0" u="none" strike="noStrike" cap="none">
                <a:solidFill>
                  <a:srgbClr val="FFFFFF"/>
                </a:solidFill>
                <a:latin typeface="Roboto"/>
                <a:ea typeface="Roboto"/>
                <a:cs typeface="Roboto"/>
                <a:sym typeface="Roboto"/>
              </a:endParaRPr>
            </a:p>
          </p:txBody>
        </p:sp>
        <p:sp>
          <p:nvSpPr>
            <p:cNvPr id="566" name="Google Shape;566;g1ab1224ca6c_0_694"/>
            <p:cNvSpPr txBox="1"/>
            <p:nvPr/>
          </p:nvSpPr>
          <p:spPr>
            <a:xfrm>
              <a:off x="2017241" y="1858764"/>
              <a:ext cx="1624500" cy="25488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GB" sz="1600">
                  <a:latin typeface="Roboto"/>
                  <a:ea typeface="Roboto"/>
                  <a:cs typeface="Roboto"/>
                  <a:sym typeface="Roboto"/>
                </a:rPr>
                <a:t>Angajamentul față de acțiuni, proiecte sau investiții care au un impact pozitiv asupra mediului, precum și asupra societății și a practicilor de bună guvernanță.</a:t>
              </a:r>
              <a:endParaRPr sz="1400" b="0" i="0" u="none" strike="noStrike" cap="none">
                <a:solidFill>
                  <a:srgbClr val="000000"/>
                </a:solidFill>
                <a:latin typeface="Roboto"/>
                <a:ea typeface="Roboto"/>
                <a:cs typeface="Roboto"/>
                <a:sym typeface="Roboto"/>
              </a:endParaRPr>
            </a:p>
          </p:txBody>
        </p:sp>
      </p:grpSp>
      <p:grpSp>
        <p:nvGrpSpPr>
          <p:cNvPr id="567" name="Google Shape;567;g1ab1224ca6c_0_694"/>
          <p:cNvGrpSpPr/>
          <p:nvPr/>
        </p:nvGrpSpPr>
        <p:grpSpPr>
          <a:xfrm>
            <a:off x="5086233" y="2281566"/>
            <a:ext cx="2607245" cy="3867139"/>
            <a:chOff x="3516750" y="1189775"/>
            <a:chExt cx="2064000" cy="3217789"/>
          </a:xfrm>
        </p:grpSpPr>
        <p:sp>
          <p:nvSpPr>
            <p:cNvPr id="568" name="Google Shape;568;g1ab1224ca6c_0_694"/>
            <p:cNvSpPr/>
            <p:nvPr/>
          </p:nvSpPr>
          <p:spPr>
            <a:xfrm>
              <a:off x="3516750" y="1189775"/>
              <a:ext cx="2064000" cy="669000"/>
            </a:xfrm>
            <a:prstGeom prst="chevron">
              <a:avLst>
                <a:gd name="adj" fmla="val 50000"/>
              </a:avLst>
            </a:prstGeom>
            <a:solidFill>
              <a:srgbClr val="1D7E7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rgbClr val="FFFFFF"/>
                  </a:solidFill>
                  <a:latin typeface="Roboto"/>
                  <a:ea typeface="Roboto"/>
                  <a:cs typeface="Roboto"/>
                  <a:sym typeface="Roboto"/>
                </a:rPr>
                <a:t>Transparență</a:t>
              </a:r>
              <a:endParaRPr sz="1800" b="0" i="0" u="none" strike="noStrike" cap="none">
                <a:solidFill>
                  <a:srgbClr val="FFFFFF"/>
                </a:solidFill>
                <a:latin typeface="Roboto"/>
                <a:ea typeface="Roboto"/>
                <a:cs typeface="Roboto"/>
                <a:sym typeface="Roboto"/>
              </a:endParaRPr>
            </a:p>
          </p:txBody>
        </p:sp>
        <p:sp>
          <p:nvSpPr>
            <p:cNvPr id="569" name="Google Shape;569;g1ab1224ca6c_0_694"/>
            <p:cNvSpPr txBox="1"/>
            <p:nvPr/>
          </p:nvSpPr>
          <p:spPr>
            <a:xfrm>
              <a:off x="3739456" y="1858764"/>
              <a:ext cx="1624500" cy="25488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GB" sz="1600">
                  <a:latin typeface="Roboto"/>
                  <a:ea typeface="Roboto"/>
                  <a:cs typeface="Roboto"/>
                  <a:sym typeface="Roboto"/>
                </a:rPr>
                <a:t>Accesibilitatea rapoartelor de sustenabilitate ale întreprinderilor.</a:t>
              </a:r>
              <a:endParaRPr sz="1400" b="0" i="0" u="none" strike="noStrike" cap="none">
                <a:solidFill>
                  <a:srgbClr val="000000"/>
                </a:solidFill>
                <a:latin typeface="Roboto"/>
                <a:ea typeface="Roboto"/>
                <a:cs typeface="Roboto"/>
                <a:sym typeface="Roboto"/>
              </a:endParaRPr>
            </a:p>
          </p:txBody>
        </p:sp>
      </p:grpSp>
      <p:grpSp>
        <p:nvGrpSpPr>
          <p:cNvPr id="570" name="Google Shape;570;g1ab1224ca6c_0_694"/>
          <p:cNvGrpSpPr/>
          <p:nvPr/>
        </p:nvGrpSpPr>
        <p:grpSpPr>
          <a:xfrm>
            <a:off x="9327143" y="2281566"/>
            <a:ext cx="2607245" cy="3867139"/>
            <a:chOff x="6874025" y="1189775"/>
            <a:chExt cx="2064000" cy="3217789"/>
          </a:xfrm>
        </p:grpSpPr>
        <p:sp>
          <p:nvSpPr>
            <p:cNvPr id="571" name="Google Shape;571;g1ab1224ca6c_0_694"/>
            <p:cNvSpPr/>
            <p:nvPr/>
          </p:nvSpPr>
          <p:spPr>
            <a:xfrm>
              <a:off x="6874025" y="1189775"/>
              <a:ext cx="2064000" cy="669000"/>
            </a:xfrm>
            <a:prstGeom prst="chevron">
              <a:avLst>
                <a:gd name="adj" fmla="val 50000"/>
              </a:avLst>
            </a:prstGeom>
            <a:solidFill>
              <a:srgbClr val="249C9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rgbClr val="FFFFFF"/>
                  </a:solidFill>
                  <a:latin typeface="Roboto"/>
                  <a:ea typeface="Roboto"/>
                  <a:cs typeface="Roboto"/>
                  <a:sym typeface="Roboto"/>
                </a:rPr>
                <a:t>Alianțe</a:t>
              </a:r>
              <a:endParaRPr sz="1800" b="0" i="0" u="none" strike="noStrike" cap="none">
                <a:solidFill>
                  <a:srgbClr val="FFFFFF"/>
                </a:solidFill>
                <a:latin typeface="Roboto"/>
                <a:ea typeface="Roboto"/>
                <a:cs typeface="Roboto"/>
                <a:sym typeface="Roboto"/>
              </a:endParaRPr>
            </a:p>
          </p:txBody>
        </p:sp>
        <p:sp>
          <p:nvSpPr>
            <p:cNvPr id="572" name="Google Shape;572;g1ab1224ca6c_0_694"/>
            <p:cNvSpPr txBox="1"/>
            <p:nvPr/>
          </p:nvSpPr>
          <p:spPr>
            <a:xfrm>
              <a:off x="7183842" y="1858764"/>
              <a:ext cx="1624500" cy="25488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GB" sz="1600">
                  <a:latin typeface="Roboto"/>
                  <a:ea typeface="Roboto"/>
                  <a:cs typeface="Roboto"/>
                  <a:sym typeface="Roboto"/>
                </a:rPr>
                <a:t>Crearea de alianțe cu sectoarele public, privat și concertat pentru a promova dezvoltarea economiei verzi.</a:t>
              </a:r>
              <a:endParaRPr sz="1400" b="0" i="0" u="none" strike="noStrike" cap="none">
                <a:solidFill>
                  <a:srgbClr val="000000"/>
                </a:solidFill>
                <a:latin typeface="Roboto"/>
                <a:ea typeface="Roboto"/>
                <a:cs typeface="Roboto"/>
                <a:sym typeface="Roboto"/>
              </a:endParaRPr>
            </a:p>
          </p:txBody>
        </p:sp>
      </p:grpSp>
      <p:grpSp>
        <p:nvGrpSpPr>
          <p:cNvPr id="573" name="Google Shape;573;g1ab1224ca6c_0_694"/>
          <p:cNvGrpSpPr/>
          <p:nvPr/>
        </p:nvGrpSpPr>
        <p:grpSpPr>
          <a:xfrm>
            <a:off x="7206641" y="2281566"/>
            <a:ext cx="2607245" cy="3867139"/>
            <a:chOff x="5195350" y="1189775"/>
            <a:chExt cx="2064000" cy="3217789"/>
          </a:xfrm>
        </p:grpSpPr>
        <p:sp>
          <p:nvSpPr>
            <p:cNvPr id="574" name="Google Shape;574;g1ab1224ca6c_0_694"/>
            <p:cNvSpPr/>
            <p:nvPr/>
          </p:nvSpPr>
          <p:spPr>
            <a:xfrm>
              <a:off x="5195350" y="1189775"/>
              <a:ext cx="2064000" cy="669000"/>
            </a:xfrm>
            <a:prstGeom prst="chevron">
              <a:avLst>
                <a:gd name="adj" fmla="val 50000"/>
              </a:avLst>
            </a:prstGeom>
            <a:solidFill>
              <a:srgbClr val="1F887E"/>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rgbClr val="FFFFFF"/>
                  </a:solidFill>
                  <a:latin typeface="Roboto"/>
                  <a:ea typeface="Roboto"/>
                  <a:cs typeface="Roboto"/>
                  <a:sym typeface="Roboto"/>
                </a:rPr>
                <a:t>Cunoștințe</a:t>
              </a:r>
              <a:endParaRPr sz="1800" b="0" i="0" u="none" strike="noStrike" cap="none">
                <a:solidFill>
                  <a:srgbClr val="FFFFFF"/>
                </a:solidFill>
                <a:latin typeface="Roboto"/>
                <a:ea typeface="Roboto"/>
                <a:cs typeface="Roboto"/>
                <a:sym typeface="Roboto"/>
              </a:endParaRPr>
            </a:p>
          </p:txBody>
        </p:sp>
        <p:sp>
          <p:nvSpPr>
            <p:cNvPr id="575" name="Google Shape;575;g1ab1224ca6c_0_694"/>
            <p:cNvSpPr txBox="1"/>
            <p:nvPr/>
          </p:nvSpPr>
          <p:spPr>
            <a:xfrm>
              <a:off x="5461649" y="1858764"/>
              <a:ext cx="1624500" cy="25488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GB" sz="1600">
                  <a:latin typeface="Roboto"/>
                  <a:ea typeface="Roboto"/>
                  <a:cs typeface="Roboto"/>
                  <a:sym typeface="Roboto"/>
                </a:rPr>
                <a:t>Extinderea cunoștințelor, a competențelor și a capacităților în diferite domenii pentru a realiza o dezvoltare durabilă.</a:t>
              </a:r>
              <a:endParaRPr sz="1400" b="0" i="0" u="none" strike="noStrike" cap="none">
                <a:solidFill>
                  <a:srgbClr val="000000"/>
                </a:solidFill>
                <a:latin typeface="Roboto"/>
                <a:ea typeface="Roboto"/>
                <a:cs typeface="Roboto"/>
                <a:sym typeface="Roboto"/>
              </a:endParaRPr>
            </a:p>
          </p:txBody>
        </p:sp>
      </p:grpSp>
      <p:sp>
        <p:nvSpPr>
          <p:cNvPr id="2" name="Google Shape;90;p1">
            <a:extLst>
              <a:ext uri="{FF2B5EF4-FFF2-40B4-BE49-F238E27FC236}">
                <a16:creationId xmlns:a16="http://schemas.microsoft.com/office/drawing/2014/main" id="{54D8F1C2-BBA9-6494-7E9F-1745C9E2AF7A}"/>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9"/>
        <p:cNvGrpSpPr/>
        <p:nvPr/>
      </p:nvGrpSpPr>
      <p:grpSpPr>
        <a:xfrm>
          <a:off x="0" y="0"/>
          <a:ext cx="0" cy="0"/>
          <a:chOff x="0" y="0"/>
          <a:chExt cx="0" cy="0"/>
        </a:xfrm>
      </p:grpSpPr>
      <p:sp>
        <p:nvSpPr>
          <p:cNvPr id="581" name="Google Shape;581;g1ab1224ca6c_0_270"/>
          <p:cNvSpPr/>
          <p:nvPr/>
        </p:nvSpPr>
        <p:spPr>
          <a:xfrm>
            <a:off x="850000" y="2935200"/>
            <a:ext cx="5195700" cy="2252400"/>
          </a:xfrm>
          <a:prstGeom prst="rect">
            <a:avLst/>
          </a:prstGeom>
          <a:noFill/>
          <a:ln w="28575" cap="flat" cmpd="sng">
            <a:solidFill>
              <a:srgbClr val="249C90"/>
            </a:solidFill>
            <a:prstDash val="solid"/>
            <a:round/>
            <a:headEnd type="none" w="sm" len="sm"/>
            <a:tailEnd type="none" w="sm" len="sm"/>
          </a:ln>
        </p:spPr>
        <p:txBody>
          <a:bodyPr spcFirstLastPara="1" wrap="square" lIns="90000" tIns="45000" rIns="90000" bIns="45000" anchor="t" anchorCtr="0">
            <a:noAutofit/>
          </a:bodyPr>
          <a:lstStyle/>
          <a:p>
            <a:pPr marL="269999" marR="0" lvl="0" indent="-209550" algn="just" rtl="0">
              <a:lnSpc>
                <a:spcPct val="100000"/>
              </a:lnSpc>
              <a:spcBef>
                <a:spcPts val="1000"/>
              </a:spcBef>
              <a:spcAft>
                <a:spcPts val="0"/>
              </a:spcAft>
              <a:buClr>
                <a:srgbClr val="C00000"/>
              </a:buClr>
              <a:buSzPts val="1800"/>
              <a:buFont typeface="Calibri"/>
              <a:buAutoNum type="arabicPeriod"/>
            </a:pPr>
            <a:r>
              <a:rPr lang="en-GB" sz="1800" b="1" dirty="0" err="1">
                <a:solidFill>
                  <a:srgbClr val="C00000"/>
                </a:solidFill>
                <a:latin typeface="Calibri"/>
                <a:ea typeface="Calibri"/>
                <a:cs typeface="Calibri"/>
                <a:sym typeface="Calibri"/>
              </a:rPr>
              <a:t>Necesitate</a:t>
            </a:r>
            <a:r>
              <a:rPr lang="en-GB" sz="1800" b="1" dirty="0">
                <a:solidFill>
                  <a:srgbClr val="C00000"/>
                </a:solidFill>
                <a:latin typeface="Calibri"/>
                <a:ea typeface="Calibri"/>
                <a:cs typeface="Calibri"/>
                <a:sym typeface="Calibri"/>
              </a:rPr>
              <a:t> </a:t>
            </a:r>
            <a:r>
              <a:rPr lang="en-GB" sz="1800" b="1" dirty="0" err="1">
                <a:solidFill>
                  <a:srgbClr val="C00000"/>
                </a:solidFill>
                <a:latin typeface="Calibri"/>
                <a:ea typeface="Calibri"/>
                <a:cs typeface="Calibri"/>
                <a:sym typeface="Calibri"/>
              </a:rPr>
              <a:t>sau</a:t>
            </a:r>
            <a:r>
              <a:rPr lang="en-GB" sz="1800" b="1" dirty="0">
                <a:solidFill>
                  <a:srgbClr val="C00000"/>
                </a:solidFill>
                <a:latin typeface="Calibri"/>
                <a:ea typeface="Calibri"/>
                <a:cs typeface="Calibri"/>
                <a:sym typeface="Calibri"/>
              </a:rPr>
              <a:t> </a:t>
            </a:r>
            <a:r>
              <a:rPr lang="en-GB" sz="1800" b="1" dirty="0" err="1">
                <a:solidFill>
                  <a:srgbClr val="C00000"/>
                </a:solidFill>
                <a:latin typeface="Calibri"/>
                <a:ea typeface="Calibri"/>
                <a:cs typeface="Calibri"/>
                <a:sym typeface="Calibri"/>
              </a:rPr>
              <a:t>oportunitate</a:t>
            </a:r>
            <a:endParaRPr sz="1800" b="1" dirty="0">
              <a:solidFill>
                <a:srgbClr val="C00000"/>
              </a:solidFill>
              <a:latin typeface="Calibri"/>
              <a:ea typeface="Calibri"/>
              <a:cs typeface="Calibri"/>
              <a:sym typeface="Calibri"/>
            </a:endParaRPr>
          </a:p>
          <a:p>
            <a:pPr marL="0" marR="0" lvl="0" indent="0" algn="just" rtl="0">
              <a:lnSpc>
                <a:spcPct val="100000"/>
              </a:lnSpc>
              <a:spcBef>
                <a:spcPts val="1000"/>
              </a:spcBef>
              <a:spcAft>
                <a:spcPts val="0"/>
              </a:spcAft>
              <a:buClr>
                <a:schemeClr val="dk1"/>
              </a:buClr>
              <a:buSzPts val="1100"/>
              <a:buFont typeface="Arial"/>
              <a:buNone/>
            </a:pPr>
            <a:r>
              <a:rPr lang="en-GB" sz="1800" dirty="0" err="1">
                <a:solidFill>
                  <a:schemeClr val="dk1"/>
                </a:solidFill>
                <a:latin typeface="Calibri"/>
                <a:ea typeface="Calibri"/>
                <a:cs typeface="Calibri"/>
                <a:sym typeface="Calibri"/>
              </a:rPr>
              <a:t>Determinați</a:t>
            </a:r>
            <a:r>
              <a:rPr lang="en-GB" sz="1800" dirty="0">
                <a:solidFill>
                  <a:schemeClr val="dk1"/>
                </a:solidFill>
                <a:latin typeface="Calibri"/>
                <a:ea typeface="Calibri"/>
                <a:cs typeface="Calibri"/>
                <a:sym typeface="Calibri"/>
              </a:rPr>
              <a:t> o </a:t>
            </a:r>
            <a:r>
              <a:rPr lang="en-GB" sz="1800" dirty="0" err="1">
                <a:solidFill>
                  <a:schemeClr val="dk1"/>
                </a:solidFill>
                <a:latin typeface="Calibri"/>
                <a:ea typeface="Calibri"/>
                <a:cs typeface="Calibri"/>
                <a:sym typeface="Calibri"/>
              </a:rPr>
              <a:t>nevoie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sau</a:t>
            </a:r>
            <a:r>
              <a:rPr lang="en-GB" sz="1800" dirty="0">
                <a:solidFill>
                  <a:schemeClr val="dk1"/>
                </a:solidFill>
                <a:latin typeface="Calibri"/>
                <a:ea typeface="Calibri"/>
                <a:cs typeface="Calibri"/>
                <a:sym typeface="Calibri"/>
              </a:rPr>
              <a:t> o </a:t>
            </a:r>
            <a:r>
              <a:rPr lang="en-GB" sz="1800" dirty="0" err="1">
                <a:solidFill>
                  <a:schemeClr val="dk1"/>
                </a:solidFill>
                <a:latin typeface="Calibri"/>
                <a:ea typeface="Calibri"/>
                <a:cs typeface="Calibri"/>
                <a:sym typeface="Calibri"/>
              </a:rPr>
              <a:t>oportunitate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Chiar</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dacă</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este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vorba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despre</a:t>
            </a:r>
            <a:r>
              <a:rPr lang="en-GB" sz="1800" dirty="0">
                <a:solidFill>
                  <a:schemeClr val="dk1"/>
                </a:solidFill>
                <a:latin typeface="Calibri"/>
                <a:ea typeface="Calibri"/>
                <a:cs typeface="Calibri"/>
                <a:sym typeface="Calibri"/>
              </a:rPr>
              <a:t> o </a:t>
            </a:r>
            <a:r>
              <a:rPr lang="en-GB" sz="1800" dirty="0" err="1">
                <a:solidFill>
                  <a:schemeClr val="dk1"/>
                </a:solidFill>
                <a:latin typeface="Calibri"/>
                <a:ea typeface="Calibri"/>
                <a:cs typeface="Calibri"/>
                <a:sym typeface="Calibri"/>
              </a:rPr>
              <a:t>companie</a:t>
            </a:r>
            <a:r>
              <a:rPr lang="en-GB" sz="1800" dirty="0">
                <a:solidFill>
                  <a:schemeClr val="dk1"/>
                </a:solidFill>
                <a:latin typeface="Calibri"/>
                <a:ea typeface="Calibri"/>
                <a:cs typeface="Calibri"/>
                <a:sym typeface="Calibri"/>
              </a:rPr>
              <a:t> care </a:t>
            </a:r>
            <a:r>
              <a:rPr lang="en-GB" sz="1800" dirty="0" err="1">
                <a:solidFill>
                  <a:schemeClr val="dk1"/>
                </a:solidFill>
                <a:latin typeface="Calibri"/>
                <a:ea typeface="Calibri"/>
                <a:cs typeface="Calibri"/>
                <a:sym typeface="Calibri"/>
              </a:rPr>
              <a:t>este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deja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în</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funcțiune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dar</a:t>
            </a:r>
            <a:r>
              <a:rPr lang="en-GB" sz="1800" dirty="0">
                <a:solidFill>
                  <a:schemeClr val="dk1"/>
                </a:solidFill>
                <a:latin typeface="Calibri"/>
                <a:ea typeface="Calibri"/>
                <a:cs typeface="Calibri"/>
                <a:sym typeface="Calibri"/>
              </a:rPr>
              <a:t> care </a:t>
            </a:r>
            <a:r>
              <a:rPr lang="en-GB" sz="1800" dirty="0" err="1">
                <a:solidFill>
                  <a:schemeClr val="dk1"/>
                </a:solidFill>
                <a:latin typeface="Calibri"/>
                <a:ea typeface="Calibri"/>
                <a:cs typeface="Calibri"/>
                <a:sym typeface="Calibri"/>
              </a:rPr>
              <a:t>intenționează</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să</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devină</a:t>
            </a:r>
            <a:r>
              <a:rPr lang="en-GB" sz="1800" dirty="0">
                <a:solidFill>
                  <a:schemeClr val="dk1"/>
                </a:solidFill>
                <a:latin typeface="Calibri"/>
                <a:ea typeface="Calibri"/>
                <a:cs typeface="Calibri"/>
                <a:sym typeface="Calibri"/>
              </a:rPr>
              <a:t> o "</a:t>
            </a:r>
            <a:r>
              <a:rPr lang="en-GB" sz="1800" dirty="0" err="1">
                <a:solidFill>
                  <a:schemeClr val="dk1"/>
                </a:solidFill>
                <a:latin typeface="Calibri"/>
                <a:ea typeface="Calibri"/>
                <a:cs typeface="Calibri"/>
                <a:sym typeface="Calibri"/>
              </a:rPr>
              <a:t>companie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verde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această</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etapă</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este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momentul</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în</a:t>
            </a:r>
            <a:r>
              <a:rPr lang="en-GB" sz="1800" dirty="0">
                <a:solidFill>
                  <a:schemeClr val="dk1"/>
                </a:solidFill>
                <a:latin typeface="Calibri"/>
                <a:ea typeface="Calibri"/>
                <a:cs typeface="Calibri"/>
                <a:sym typeface="Calibri"/>
              </a:rPr>
              <a:t> care </a:t>
            </a:r>
            <a:r>
              <a:rPr lang="en-GB" sz="1800" dirty="0" err="1">
                <a:solidFill>
                  <a:schemeClr val="dk1"/>
                </a:solidFill>
                <a:latin typeface="Calibri"/>
                <a:ea typeface="Calibri"/>
                <a:cs typeface="Calibri"/>
                <a:sym typeface="Calibri"/>
              </a:rPr>
              <a:t>trebuie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să</a:t>
            </a:r>
            <a:r>
              <a:rPr lang="en-GB" sz="1800" dirty="0">
                <a:solidFill>
                  <a:schemeClr val="dk1"/>
                </a:solidFill>
                <a:latin typeface="Calibri"/>
                <a:ea typeface="Calibri"/>
                <a:cs typeface="Calibri"/>
                <a:sym typeface="Calibri"/>
              </a:rPr>
              <a:t> se determine </a:t>
            </a:r>
            <a:r>
              <a:rPr lang="en-GB" sz="1800" dirty="0" err="1">
                <a:solidFill>
                  <a:schemeClr val="dk1"/>
                </a:solidFill>
                <a:latin typeface="Calibri"/>
                <a:ea typeface="Calibri"/>
                <a:cs typeface="Calibri"/>
                <a:sym typeface="Calibri"/>
              </a:rPr>
              <a:t>ce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probleme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prezintă</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compania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în</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raport</a:t>
            </a:r>
            <a:r>
              <a:rPr lang="en-GB" sz="1800" dirty="0">
                <a:solidFill>
                  <a:schemeClr val="dk1"/>
                </a:solidFill>
                <a:latin typeface="Calibri"/>
                <a:ea typeface="Calibri"/>
                <a:cs typeface="Calibri"/>
                <a:sym typeface="Calibri"/>
              </a:rPr>
              <a:t> cu </a:t>
            </a:r>
            <a:r>
              <a:rPr lang="en-GB" sz="1800" dirty="0" err="1">
                <a:solidFill>
                  <a:schemeClr val="dk1"/>
                </a:solidFill>
                <a:latin typeface="Calibri"/>
                <a:ea typeface="Calibri"/>
                <a:cs typeface="Calibri"/>
                <a:sym typeface="Calibri"/>
              </a:rPr>
              <a:t>cele</a:t>
            </a:r>
            <a:r>
              <a:rPr lang="en-GB" sz="1800" dirty="0">
                <a:solidFill>
                  <a:schemeClr val="dk1"/>
                </a:solidFill>
                <a:latin typeface="Calibri"/>
                <a:ea typeface="Calibri"/>
                <a:cs typeface="Calibri"/>
                <a:sym typeface="Calibri"/>
              </a:rPr>
              <a:t> 5 principii </a:t>
            </a:r>
            <a:r>
              <a:rPr lang="en-GB" sz="1800" dirty="0" err="1">
                <a:solidFill>
                  <a:schemeClr val="dk1"/>
                </a:solidFill>
                <a:latin typeface="Calibri"/>
                <a:ea typeface="Calibri"/>
                <a:cs typeface="Calibri"/>
                <a:sym typeface="Calibri"/>
              </a:rPr>
              <a:t>verzi</a:t>
            </a:r>
            <a:r>
              <a:rPr lang="en-GB"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0" marR="0" lvl="0" indent="0" algn="just" rtl="0">
              <a:lnSpc>
                <a:spcPct val="100000"/>
              </a:lnSpc>
              <a:spcBef>
                <a:spcPts val="1000"/>
              </a:spcBef>
              <a:spcAft>
                <a:spcPts val="0"/>
              </a:spcAft>
              <a:buClr>
                <a:srgbClr val="000000"/>
              </a:buClr>
              <a:buSzPts val="1800"/>
              <a:buFont typeface="Arial"/>
              <a:buNone/>
            </a:pPr>
            <a:endParaRPr sz="18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582" name="Google Shape;582;g1ab1224ca6c_0_270"/>
          <p:cNvSpPr/>
          <p:nvPr/>
        </p:nvSpPr>
        <p:spPr>
          <a:xfrm>
            <a:off x="850005" y="430805"/>
            <a:ext cx="8208600" cy="639000"/>
          </a:xfrm>
          <a:prstGeom prst="rect">
            <a:avLst/>
          </a:prstGeom>
          <a:noFill/>
          <a:ln>
            <a:noFill/>
          </a:ln>
        </p:spPr>
        <p:txBody>
          <a:bodyPr spcFirstLastPara="1" wrap="square" lIns="90000" tIns="45000" rIns="90000" bIns="45000" anchor="t" anchorCtr="0">
            <a:noAutofit/>
          </a:bodyPr>
          <a:lstStyle/>
          <a:p>
            <a:pPr>
              <a:buClr>
                <a:schemeClr val="dk1"/>
              </a:buClr>
              <a:buSzPts val="3600"/>
            </a:pPr>
            <a:r>
              <a:rPr lang="en-GB" sz="3600" b="1" i="0" u="none" strike="noStrike" cap="none" dirty="0">
                <a:solidFill>
                  <a:srgbClr val="FAB632"/>
                </a:solidFill>
                <a:latin typeface="Calibri"/>
                <a:ea typeface="Calibri"/>
                <a:cs typeface="Calibri"/>
                <a:sym typeface="Calibri"/>
              </a:rPr>
              <a:t>Uni</a:t>
            </a:r>
            <a:r>
              <a:rPr lang="ro-RO" sz="3600" b="1" i="0" u="none" strike="noStrike" cap="none" dirty="0" err="1">
                <a:solidFill>
                  <a:srgbClr val="FAB632"/>
                </a:solidFill>
                <a:latin typeface="Calibri"/>
                <a:ea typeface="Calibri"/>
                <a:cs typeface="Calibri"/>
                <a:sym typeface="Calibri"/>
              </a:rPr>
              <a:t>tatea</a:t>
            </a:r>
            <a:r>
              <a:rPr lang="ro-RO" sz="3600" b="1" i="0" u="none" strike="noStrike" cap="none" dirty="0">
                <a:solidFill>
                  <a:srgbClr val="FAB632"/>
                </a:solidFill>
                <a:latin typeface="Calibri"/>
                <a:ea typeface="Calibri"/>
                <a:cs typeface="Calibri"/>
                <a:sym typeface="Calibri"/>
              </a:rPr>
              <a:t> 3: Antreprenoriat </a:t>
            </a:r>
            <a:r>
              <a:rPr lang="ro-RO" sz="3600" b="1" dirty="0">
                <a:solidFill>
                  <a:srgbClr val="FAB632"/>
                </a:solidFill>
                <a:latin typeface="Calibri"/>
                <a:ea typeface="Calibri"/>
                <a:cs typeface="Calibri"/>
                <a:sym typeface="Calibri"/>
              </a:rPr>
              <a:t>ecologic</a:t>
            </a:r>
            <a:endParaRPr lang="ro-RO" sz="3600" dirty="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0" i="0" u="none" strike="noStrike" cap="none" dirty="0">
              <a:solidFill>
                <a:srgbClr val="000000"/>
              </a:solidFill>
              <a:latin typeface="Arial"/>
              <a:ea typeface="Arial"/>
              <a:cs typeface="Arial"/>
              <a:sym typeface="Arial"/>
            </a:endParaRPr>
          </a:p>
        </p:txBody>
      </p:sp>
      <p:sp>
        <p:nvSpPr>
          <p:cNvPr id="583" name="Google Shape;583;g1ab1224ca6c_0_270"/>
          <p:cNvSpPr/>
          <p:nvPr/>
        </p:nvSpPr>
        <p:spPr>
          <a:xfrm>
            <a:off x="849999" y="122256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a:solidFill>
                  <a:srgbClr val="21B4A9"/>
                </a:solidFill>
                <a:latin typeface="Calibri"/>
                <a:ea typeface="Calibri"/>
                <a:cs typeface="Calibri"/>
                <a:sym typeface="Calibri"/>
              </a:rPr>
              <a:t>Secțiunea 6: Modelul de management al antreprenoriatului verde</a:t>
            </a:r>
            <a:endParaRPr sz="2400" b="0" i="0" u="none" strike="noStrike" cap="none">
              <a:solidFill>
                <a:srgbClr val="000000"/>
              </a:solidFill>
              <a:latin typeface="Arial"/>
              <a:ea typeface="Arial"/>
              <a:cs typeface="Arial"/>
              <a:sym typeface="Arial"/>
            </a:endParaRPr>
          </a:p>
        </p:txBody>
      </p:sp>
      <p:sp>
        <p:nvSpPr>
          <p:cNvPr id="584" name="Google Shape;584;g1ab1224ca6c_0_270"/>
          <p:cNvSpPr txBox="1"/>
          <p:nvPr/>
        </p:nvSpPr>
        <p:spPr>
          <a:xfrm>
            <a:off x="6616050" y="2935199"/>
            <a:ext cx="5195700" cy="2252400"/>
          </a:xfrm>
          <a:prstGeom prst="rect">
            <a:avLst/>
          </a:prstGeom>
          <a:noFill/>
          <a:ln w="28575" cap="flat" cmpd="sng">
            <a:solidFill>
              <a:srgbClr val="249C9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1000"/>
              </a:spcBef>
              <a:spcAft>
                <a:spcPts val="0"/>
              </a:spcAft>
              <a:buClr>
                <a:schemeClr val="dk1"/>
              </a:buClr>
              <a:buSzPts val="1100"/>
              <a:buFont typeface="Arial"/>
              <a:buNone/>
            </a:pPr>
            <a:r>
              <a:rPr lang="en-GB" sz="1800" b="1">
                <a:solidFill>
                  <a:srgbClr val="C00000"/>
                </a:solidFill>
                <a:latin typeface="Calibri"/>
                <a:ea typeface="Calibri"/>
                <a:cs typeface="Calibri"/>
                <a:sym typeface="Calibri"/>
              </a:rPr>
              <a:t>2. Proiectare</a:t>
            </a:r>
            <a:endParaRPr sz="1800" b="1">
              <a:solidFill>
                <a:srgbClr val="C00000"/>
              </a:solidFill>
              <a:latin typeface="Calibri"/>
              <a:ea typeface="Calibri"/>
              <a:cs typeface="Calibri"/>
              <a:sym typeface="Calibri"/>
            </a:endParaRPr>
          </a:p>
          <a:p>
            <a:pPr marL="0" marR="0" lvl="0" indent="0" algn="just" rtl="0">
              <a:lnSpc>
                <a:spcPct val="100000"/>
              </a:lnSpc>
              <a:spcBef>
                <a:spcPts val="1000"/>
              </a:spcBef>
              <a:spcAft>
                <a:spcPts val="0"/>
              </a:spcAft>
              <a:buClr>
                <a:schemeClr val="dk1"/>
              </a:buClr>
              <a:buSzPts val="1100"/>
              <a:buFont typeface="Arial"/>
              <a:buNone/>
            </a:pPr>
            <a:r>
              <a:rPr lang="en-GB" sz="1800">
                <a:solidFill>
                  <a:schemeClr val="dk1"/>
                </a:solidFill>
                <a:latin typeface="Calibri"/>
                <a:ea typeface="Calibri"/>
                <a:cs typeface="Calibri"/>
                <a:sym typeface="Calibri"/>
              </a:rPr>
              <a:t>În această etapă, strategiile care vor fi urmate pentru a construi o companie care să se îndepărteze de practicile tradiționale care nu sunt sustenabile sau sunt dăunătoare pentru mediu sunt concepute pe baza problemei, nevoii sau oportunității identificate în etapa anterioară, pe baza celor 5 principii verzi.</a:t>
            </a:r>
            <a:endParaRPr sz="1800">
              <a:solidFill>
                <a:schemeClr val="dk1"/>
              </a:solidFill>
              <a:latin typeface="Calibri"/>
              <a:ea typeface="Calibri"/>
              <a:cs typeface="Calibri"/>
              <a:sym typeface="Calibri"/>
            </a:endParaRPr>
          </a:p>
        </p:txBody>
      </p:sp>
      <p:sp>
        <p:nvSpPr>
          <p:cNvPr id="585" name="Google Shape;585;g1ab1224ca6c_0_270"/>
          <p:cNvSpPr txBox="1"/>
          <p:nvPr/>
        </p:nvSpPr>
        <p:spPr>
          <a:xfrm>
            <a:off x="850000" y="1922125"/>
            <a:ext cx="10961700" cy="7695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900" b="1" dirty="0" err="1">
                <a:solidFill>
                  <a:srgbClr val="C00000"/>
                </a:solidFill>
                <a:latin typeface="Calibri"/>
                <a:ea typeface="Calibri"/>
                <a:cs typeface="Calibri"/>
                <a:sym typeface="Calibri"/>
              </a:rPr>
              <a:t>Pentru</a:t>
            </a:r>
            <a:r>
              <a:rPr lang="en-GB" sz="1900" b="1" dirty="0">
                <a:solidFill>
                  <a:srgbClr val="C00000"/>
                </a:solidFill>
                <a:latin typeface="Calibri"/>
                <a:ea typeface="Calibri"/>
                <a:cs typeface="Calibri"/>
                <a:sym typeface="Calibri"/>
              </a:rPr>
              <a:t> a </a:t>
            </a:r>
            <a:r>
              <a:rPr lang="en-GB" sz="1900" b="1" dirty="0" err="1">
                <a:solidFill>
                  <a:srgbClr val="C00000"/>
                </a:solidFill>
                <a:latin typeface="Calibri"/>
                <a:ea typeface="Calibri"/>
                <a:cs typeface="Calibri"/>
                <a:sym typeface="Calibri"/>
              </a:rPr>
              <a:t>începe</a:t>
            </a:r>
            <a:r>
              <a:rPr lang="en-GB" sz="1900" b="1" dirty="0">
                <a:solidFill>
                  <a:srgbClr val="C00000"/>
                </a:solidFill>
                <a:latin typeface="Calibri"/>
                <a:ea typeface="Calibri"/>
                <a:cs typeface="Calibri"/>
                <a:sym typeface="Calibri"/>
              </a:rPr>
              <a:t> </a:t>
            </a:r>
            <a:r>
              <a:rPr lang="en-GB" sz="1900" b="1" dirty="0" err="1">
                <a:solidFill>
                  <a:srgbClr val="C00000"/>
                </a:solidFill>
                <a:latin typeface="Calibri"/>
                <a:ea typeface="Calibri"/>
                <a:cs typeface="Calibri"/>
                <a:sym typeface="Calibri"/>
              </a:rPr>
              <a:t>transformarea</a:t>
            </a:r>
            <a:r>
              <a:rPr lang="en-GB" sz="1900" b="1" dirty="0">
                <a:solidFill>
                  <a:srgbClr val="C00000"/>
                </a:solidFill>
                <a:latin typeface="Calibri"/>
                <a:ea typeface="Calibri"/>
                <a:cs typeface="Calibri"/>
                <a:sym typeface="Calibri"/>
              </a:rPr>
              <a:t> </a:t>
            </a:r>
            <a:r>
              <a:rPr lang="en-GB" sz="1900" b="1" dirty="0" err="1">
                <a:solidFill>
                  <a:srgbClr val="C00000"/>
                </a:solidFill>
                <a:latin typeface="Calibri"/>
                <a:ea typeface="Calibri"/>
                <a:cs typeface="Calibri"/>
                <a:sym typeface="Calibri"/>
              </a:rPr>
              <a:t>unei</a:t>
            </a:r>
            <a:r>
              <a:rPr lang="en-GB" sz="1900" b="1" dirty="0">
                <a:solidFill>
                  <a:srgbClr val="C00000"/>
                </a:solidFill>
                <a:latin typeface="Calibri"/>
                <a:ea typeface="Calibri"/>
                <a:cs typeface="Calibri"/>
                <a:sym typeface="Calibri"/>
              </a:rPr>
              <a:t> </a:t>
            </a:r>
            <a:r>
              <a:rPr lang="en-GB" sz="1900" b="1" dirty="0" err="1">
                <a:solidFill>
                  <a:srgbClr val="C00000"/>
                </a:solidFill>
                <a:latin typeface="Calibri"/>
                <a:ea typeface="Calibri"/>
                <a:cs typeface="Calibri"/>
                <a:sym typeface="Calibri"/>
              </a:rPr>
              <a:t>companii</a:t>
            </a:r>
            <a:r>
              <a:rPr lang="en-GB" sz="1900" b="1" dirty="0">
                <a:solidFill>
                  <a:srgbClr val="C00000"/>
                </a:solidFill>
                <a:latin typeface="Calibri"/>
                <a:ea typeface="Calibri"/>
                <a:cs typeface="Calibri"/>
                <a:sym typeface="Calibri"/>
              </a:rPr>
              <a:t> </a:t>
            </a:r>
            <a:r>
              <a:rPr lang="en-GB" sz="1900" b="1" dirty="0" err="1">
                <a:solidFill>
                  <a:srgbClr val="C00000"/>
                </a:solidFill>
                <a:latin typeface="Calibri"/>
                <a:ea typeface="Calibri"/>
                <a:cs typeface="Calibri"/>
                <a:sym typeface="Calibri"/>
              </a:rPr>
              <a:t>într</a:t>
            </a:r>
            <a:r>
              <a:rPr lang="en-GB" sz="1900" b="1" dirty="0">
                <a:solidFill>
                  <a:srgbClr val="C00000"/>
                </a:solidFill>
                <a:latin typeface="Calibri"/>
                <a:ea typeface="Calibri"/>
                <a:cs typeface="Calibri"/>
                <a:sym typeface="Calibri"/>
              </a:rPr>
              <a:t>-o "</a:t>
            </a:r>
            <a:r>
              <a:rPr lang="en-GB" sz="1900" b="1" dirty="0" err="1">
                <a:solidFill>
                  <a:srgbClr val="C00000"/>
                </a:solidFill>
                <a:latin typeface="Calibri"/>
                <a:ea typeface="Calibri"/>
                <a:cs typeface="Calibri"/>
                <a:sym typeface="Calibri"/>
              </a:rPr>
              <a:t>companie</a:t>
            </a:r>
            <a:r>
              <a:rPr lang="en-GB" sz="1900" b="1" dirty="0">
                <a:solidFill>
                  <a:srgbClr val="C00000"/>
                </a:solidFill>
                <a:latin typeface="Calibri"/>
                <a:ea typeface="Calibri"/>
                <a:cs typeface="Calibri"/>
                <a:sym typeface="Calibri"/>
              </a:rPr>
              <a:t> </a:t>
            </a:r>
            <a:r>
              <a:rPr lang="en-GB" sz="1900" b="1" dirty="0" err="1">
                <a:solidFill>
                  <a:srgbClr val="C00000"/>
                </a:solidFill>
                <a:latin typeface="Calibri"/>
                <a:ea typeface="Calibri"/>
                <a:cs typeface="Calibri"/>
                <a:sym typeface="Calibri"/>
              </a:rPr>
              <a:t>verde</a:t>
            </a:r>
            <a:r>
              <a:rPr lang="en-GB" sz="1900" b="1" dirty="0">
                <a:solidFill>
                  <a:srgbClr val="C00000"/>
                </a:solidFill>
                <a:latin typeface="Calibri"/>
                <a:ea typeface="Calibri"/>
                <a:cs typeface="Calibri"/>
                <a:sym typeface="Calibri"/>
              </a:rPr>
              <a:t>" </a:t>
            </a:r>
            <a:r>
              <a:rPr lang="en-GB" sz="1900" b="1" dirty="0" err="1">
                <a:solidFill>
                  <a:srgbClr val="C00000"/>
                </a:solidFill>
                <a:latin typeface="Calibri"/>
                <a:ea typeface="Calibri"/>
                <a:cs typeface="Calibri"/>
                <a:sym typeface="Calibri"/>
              </a:rPr>
              <a:t>sau</a:t>
            </a:r>
            <a:r>
              <a:rPr lang="en-GB" sz="1900" b="1" dirty="0">
                <a:solidFill>
                  <a:srgbClr val="C00000"/>
                </a:solidFill>
                <a:latin typeface="Calibri"/>
                <a:ea typeface="Calibri"/>
                <a:cs typeface="Calibri"/>
                <a:sym typeface="Calibri"/>
              </a:rPr>
              <a:t> </a:t>
            </a:r>
            <a:r>
              <a:rPr lang="en-GB" sz="1900" b="1" dirty="0" err="1">
                <a:solidFill>
                  <a:srgbClr val="C00000"/>
                </a:solidFill>
                <a:latin typeface="Calibri"/>
                <a:ea typeface="Calibri"/>
                <a:cs typeface="Calibri"/>
                <a:sym typeface="Calibri"/>
              </a:rPr>
              <a:t>pentru</a:t>
            </a:r>
            <a:r>
              <a:rPr lang="en-GB" sz="1900" b="1" dirty="0">
                <a:solidFill>
                  <a:srgbClr val="C00000"/>
                </a:solidFill>
                <a:latin typeface="Calibri"/>
                <a:ea typeface="Calibri"/>
                <a:cs typeface="Calibri"/>
                <a:sym typeface="Calibri"/>
              </a:rPr>
              <a:t> a </a:t>
            </a:r>
            <a:r>
              <a:rPr lang="en-GB" sz="1900" b="1" dirty="0" err="1">
                <a:solidFill>
                  <a:srgbClr val="C00000"/>
                </a:solidFill>
                <a:latin typeface="Calibri"/>
                <a:ea typeface="Calibri"/>
                <a:cs typeface="Calibri"/>
                <a:sym typeface="Calibri"/>
              </a:rPr>
              <a:t>întreprinde</a:t>
            </a:r>
            <a:r>
              <a:rPr lang="en-GB" sz="1900" b="1" dirty="0">
                <a:solidFill>
                  <a:srgbClr val="C00000"/>
                </a:solidFill>
                <a:latin typeface="Calibri"/>
                <a:ea typeface="Calibri"/>
                <a:cs typeface="Calibri"/>
                <a:sym typeface="Calibri"/>
              </a:rPr>
              <a:t> </a:t>
            </a:r>
            <a:r>
              <a:rPr lang="en-GB" sz="1900" b="1" dirty="0" err="1">
                <a:solidFill>
                  <a:srgbClr val="C00000"/>
                </a:solidFill>
                <a:latin typeface="Calibri"/>
                <a:ea typeface="Calibri"/>
                <a:cs typeface="Calibri"/>
                <a:sym typeface="Calibri"/>
              </a:rPr>
              <a:t>în</a:t>
            </a:r>
            <a:r>
              <a:rPr lang="en-GB" sz="1900" b="1" dirty="0">
                <a:solidFill>
                  <a:srgbClr val="C00000"/>
                </a:solidFill>
                <a:latin typeface="Calibri"/>
                <a:ea typeface="Calibri"/>
                <a:cs typeface="Calibri"/>
                <a:sym typeface="Calibri"/>
              </a:rPr>
              <a:t> mod </a:t>
            </a:r>
            <a:r>
              <a:rPr lang="en-GB" sz="1900" b="1" dirty="0" err="1">
                <a:solidFill>
                  <a:srgbClr val="C00000"/>
                </a:solidFill>
                <a:latin typeface="Calibri"/>
                <a:ea typeface="Calibri"/>
                <a:cs typeface="Calibri"/>
                <a:sym typeface="Calibri"/>
              </a:rPr>
              <a:t>durabil</a:t>
            </a:r>
            <a:r>
              <a:rPr lang="en-GB" sz="1900" b="1" dirty="0">
                <a:solidFill>
                  <a:srgbClr val="C00000"/>
                </a:solidFill>
                <a:latin typeface="Calibri"/>
                <a:ea typeface="Calibri"/>
                <a:cs typeface="Calibri"/>
                <a:sym typeface="Calibri"/>
              </a:rPr>
              <a:t>, sunt </a:t>
            </a:r>
            <a:r>
              <a:rPr lang="en-GB" sz="1900" b="1" dirty="0" err="1">
                <a:solidFill>
                  <a:srgbClr val="C00000"/>
                </a:solidFill>
                <a:latin typeface="Calibri"/>
                <a:ea typeface="Calibri"/>
                <a:cs typeface="Calibri"/>
                <a:sym typeface="Calibri"/>
              </a:rPr>
              <a:t>identificate</a:t>
            </a:r>
            <a:r>
              <a:rPr lang="en-GB" sz="1900" b="1" dirty="0">
                <a:solidFill>
                  <a:srgbClr val="C00000"/>
                </a:solidFill>
                <a:latin typeface="Calibri"/>
                <a:ea typeface="Calibri"/>
                <a:cs typeface="Calibri"/>
                <a:sym typeface="Calibri"/>
              </a:rPr>
              <a:t> </a:t>
            </a:r>
            <a:r>
              <a:rPr lang="en-GB" sz="1900" b="1" dirty="0" err="1">
                <a:solidFill>
                  <a:srgbClr val="C00000"/>
                </a:solidFill>
                <a:latin typeface="Calibri"/>
                <a:ea typeface="Calibri"/>
                <a:cs typeface="Calibri"/>
                <a:sym typeface="Calibri"/>
              </a:rPr>
              <a:t>patru</a:t>
            </a:r>
            <a:r>
              <a:rPr lang="en-GB" sz="1900" b="1" dirty="0">
                <a:solidFill>
                  <a:srgbClr val="C00000"/>
                </a:solidFill>
                <a:latin typeface="Calibri"/>
                <a:ea typeface="Calibri"/>
                <a:cs typeface="Calibri"/>
                <a:sym typeface="Calibri"/>
              </a:rPr>
              <a:t> </a:t>
            </a:r>
            <a:r>
              <a:rPr lang="en-GB" sz="1900" b="1" dirty="0" err="1">
                <a:solidFill>
                  <a:srgbClr val="C00000"/>
                </a:solidFill>
                <a:latin typeface="Calibri"/>
                <a:ea typeface="Calibri"/>
                <a:cs typeface="Calibri"/>
                <a:sym typeface="Calibri"/>
              </a:rPr>
              <a:t>etape</a:t>
            </a:r>
            <a:r>
              <a:rPr lang="en-GB" sz="1900" b="1" dirty="0">
                <a:solidFill>
                  <a:srgbClr val="C00000"/>
                </a:solidFill>
                <a:latin typeface="Calibri"/>
                <a:ea typeface="Calibri"/>
                <a:cs typeface="Calibri"/>
                <a:sym typeface="Calibri"/>
              </a:rPr>
              <a:t>:</a:t>
            </a:r>
            <a:endParaRPr sz="1600" b="0" i="0" u="none" strike="noStrike" cap="none" dirty="0">
              <a:solidFill>
                <a:srgbClr val="000000"/>
              </a:solidFill>
              <a:latin typeface="Arial"/>
              <a:ea typeface="Arial"/>
              <a:cs typeface="Arial"/>
              <a:sym typeface="Arial"/>
            </a:endParaRPr>
          </a:p>
        </p:txBody>
      </p:sp>
      <p:pic>
        <p:nvPicPr>
          <p:cNvPr id="586" name="Google Shape;586;g1ab1224ca6c_0_270"/>
          <p:cNvPicPr preferRelativeResize="0"/>
          <p:nvPr/>
        </p:nvPicPr>
        <p:blipFill rotWithShape="1">
          <a:blip r:embed="rId4">
            <a:alphaModFix/>
          </a:blip>
          <a:srcRect/>
          <a:stretch/>
        </p:blipFill>
        <p:spPr>
          <a:xfrm>
            <a:off x="9213900" y="750305"/>
            <a:ext cx="1950615" cy="1066375"/>
          </a:xfrm>
          <a:prstGeom prst="rect">
            <a:avLst/>
          </a:prstGeom>
          <a:noFill/>
          <a:ln>
            <a:noFill/>
          </a:ln>
        </p:spPr>
      </p:pic>
      <p:sp>
        <p:nvSpPr>
          <p:cNvPr id="2" name="Google Shape;90;p1">
            <a:extLst>
              <a:ext uri="{FF2B5EF4-FFF2-40B4-BE49-F238E27FC236}">
                <a16:creationId xmlns:a16="http://schemas.microsoft.com/office/drawing/2014/main" id="{782C779E-5A31-6461-A620-3B754902C92D}"/>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0"/>
        <p:cNvGrpSpPr/>
        <p:nvPr/>
      </p:nvGrpSpPr>
      <p:grpSpPr>
        <a:xfrm>
          <a:off x="0" y="0"/>
          <a:ext cx="0" cy="0"/>
          <a:chOff x="0" y="0"/>
          <a:chExt cx="0" cy="0"/>
        </a:xfrm>
      </p:grpSpPr>
      <p:sp>
        <p:nvSpPr>
          <p:cNvPr id="592" name="Google Shape;592;g1ab1224ca6c_0_277"/>
          <p:cNvSpPr/>
          <p:nvPr/>
        </p:nvSpPr>
        <p:spPr>
          <a:xfrm>
            <a:off x="918850" y="1391950"/>
            <a:ext cx="5646300" cy="4221900"/>
          </a:xfrm>
          <a:prstGeom prst="rect">
            <a:avLst/>
          </a:prstGeom>
          <a:noFill/>
          <a:ln w="28575" cap="flat" cmpd="sng">
            <a:solidFill>
              <a:srgbClr val="249C90"/>
            </a:solidFill>
            <a:prstDash val="solid"/>
            <a:round/>
            <a:headEnd type="none" w="sm" len="sm"/>
            <a:tailEnd type="none" w="sm" len="sm"/>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None/>
            </a:pPr>
            <a:r>
              <a:rPr lang="en-GB" sz="1700" b="1" dirty="0">
                <a:solidFill>
                  <a:srgbClr val="C00000"/>
                </a:solidFill>
                <a:latin typeface="Calibri"/>
                <a:ea typeface="Calibri"/>
                <a:cs typeface="Calibri"/>
                <a:sym typeface="Calibri"/>
              </a:rPr>
              <a:t>3. </a:t>
            </a:r>
            <a:r>
              <a:rPr lang="en-GB" sz="1700" b="1" dirty="0" err="1">
                <a:solidFill>
                  <a:srgbClr val="C00000"/>
                </a:solidFill>
                <a:latin typeface="Calibri"/>
                <a:ea typeface="Calibri"/>
                <a:cs typeface="Calibri"/>
                <a:sym typeface="Calibri"/>
              </a:rPr>
              <a:t>Execuție</a:t>
            </a: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GB" sz="1700" dirty="0" err="1">
                <a:solidFill>
                  <a:schemeClr val="dk1"/>
                </a:solidFill>
                <a:latin typeface="Calibri"/>
                <a:ea typeface="Calibri"/>
                <a:cs typeface="Calibri"/>
                <a:sym typeface="Calibri"/>
              </a:rPr>
              <a:t>Trebuie</a:t>
            </a:r>
            <a:r>
              <a:rPr lang="en-GB" sz="1700" dirty="0">
                <a:solidFill>
                  <a:schemeClr val="dk1"/>
                </a:solidFill>
                <a:latin typeface="Calibri"/>
                <a:ea typeface="Calibri"/>
                <a:cs typeface="Calibri"/>
                <a:sym typeface="Calibri"/>
              </a:rPr>
              <a:t> definite </a:t>
            </a:r>
            <a:r>
              <a:rPr lang="en-GB" sz="1700" dirty="0" err="1">
                <a:solidFill>
                  <a:schemeClr val="dk1"/>
                </a:solidFill>
                <a:latin typeface="Calibri"/>
                <a:ea typeface="Calibri"/>
                <a:cs typeface="Calibri"/>
                <a:sym typeface="Calibri"/>
              </a:rPr>
              <a:t>toate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secțiunile</a:t>
            </a:r>
            <a:r>
              <a:rPr lang="en-GB" sz="1700" dirty="0">
                <a:solidFill>
                  <a:schemeClr val="dk1"/>
                </a:solidFill>
                <a:latin typeface="Calibri"/>
                <a:ea typeface="Calibri"/>
                <a:cs typeface="Calibri"/>
                <a:sym typeface="Calibri"/>
              </a:rPr>
              <a:t> care </a:t>
            </a:r>
            <a:r>
              <a:rPr lang="en-GB" sz="1700" dirty="0" err="1">
                <a:solidFill>
                  <a:schemeClr val="dk1"/>
                </a:solidFill>
                <a:latin typeface="Calibri"/>
                <a:ea typeface="Calibri"/>
                <a:cs typeface="Calibri"/>
                <a:sym typeface="Calibri"/>
              </a:rPr>
              <a:t>alcătuiesc</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planificarea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strategiilor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direcția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sustenabilității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Printre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acestea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trebui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luați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considerare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Strategie</a:t>
            </a:r>
            <a:r>
              <a:rPr lang="en-GB" sz="1700" dirty="0">
                <a:solidFill>
                  <a:schemeClr val="dk1"/>
                </a:solidFill>
                <a:latin typeface="Calibri"/>
                <a:ea typeface="Calibri"/>
                <a:cs typeface="Calibri"/>
                <a:sym typeface="Calibri"/>
              </a:rPr>
              <a:t>: se </a:t>
            </a:r>
            <a:r>
              <a:rPr lang="en-GB" sz="1700" dirty="0" err="1">
                <a:solidFill>
                  <a:schemeClr val="dk1"/>
                </a:solidFill>
                <a:latin typeface="Calibri"/>
                <a:ea typeface="Calibri"/>
                <a:cs typeface="Calibri"/>
                <a:sym typeface="Calibri"/>
              </a:rPr>
              <a:t>vor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lua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considerare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cele</a:t>
            </a:r>
            <a:r>
              <a:rPr lang="en-GB" sz="1700" dirty="0">
                <a:solidFill>
                  <a:schemeClr val="dk1"/>
                </a:solidFill>
                <a:latin typeface="Calibri"/>
                <a:ea typeface="Calibri"/>
                <a:cs typeface="Calibri"/>
                <a:sym typeface="Calibri"/>
              </a:rPr>
              <a:t> 5 principii </a:t>
            </a:r>
            <a:r>
              <a:rPr lang="en-GB" sz="1700" dirty="0" err="1">
                <a:solidFill>
                  <a:schemeClr val="dk1"/>
                </a:solidFill>
                <a:latin typeface="Calibri"/>
                <a:ea typeface="Calibri"/>
                <a:cs typeface="Calibri"/>
                <a:sym typeface="Calibri"/>
              </a:rPr>
              <a:t>ecologice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Activități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acțiuni</a:t>
            </a:r>
            <a:r>
              <a:rPr lang="en-GB" sz="1700" dirty="0">
                <a:solidFill>
                  <a:schemeClr val="dk1"/>
                </a:solidFill>
                <a:latin typeface="Calibri"/>
                <a:ea typeface="Calibri"/>
                <a:cs typeface="Calibri"/>
                <a:sym typeface="Calibri"/>
              </a:rPr>
              <a:t> care </a:t>
            </a:r>
            <a:r>
              <a:rPr lang="en-GB" sz="1700" dirty="0" err="1">
                <a:solidFill>
                  <a:schemeClr val="dk1"/>
                </a:solidFill>
                <a:latin typeface="Calibri"/>
                <a:ea typeface="Calibri"/>
                <a:cs typeface="Calibri"/>
                <a:sym typeface="Calibri"/>
              </a:rPr>
              <a:t>vor</a:t>
            </a:r>
            <a:r>
              <a:rPr lang="en-GB" sz="1700" dirty="0">
                <a:solidFill>
                  <a:schemeClr val="dk1"/>
                </a:solidFill>
                <a:latin typeface="Calibri"/>
                <a:ea typeface="Calibri"/>
                <a:cs typeface="Calibri"/>
                <a:sym typeface="Calibri"/>
              </a:rPr>
              <a:t> fi </a:t>
            </a:r>
            <a:r>
              <a:rPr lang="en-GB" sz="1700" dirty="0" err="1">
                <a:solidFill>
                  <a:schemeClr val="dk1"/>
                </a:solidFill>
                <a:latin typeface="Calibri"/>
                <a:ea typeface="Calibri"/>
                <a:cs typeface="Calibri"/>
                <a:sym typeface="Calibri"/>
              </a:rPr>
              <a:t>desfășurate</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către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întreprindere</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Scopul</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procentaj</a:t>
            </a:r>
            <a:r>
              <a:rPr lang="en-GB" sz="1700" dirty="0">
                <a:solidFill>
                  <a:schemeClr val="dk1"/>
                </a:solidFill>
                <a:latin typeface="Calibri"/>
                <a:ea typeface="Calibri"/>
                <a:cs typeface="Calibri"/>
                <a:sym typeface="Calibri"/>
              </a:rPr>
              <a:t> care </a:t>
            </a:r>
            <a:r>
              <a:rPr lang="en-GB" sz="1700" dirty="0" err="1">
                <a:solidFill>
                  <a:schemeClr val="dk1"/>
                </a:solidFill>
                <a:latin typeface="Calibri"/>
                <a:ea typeface="Calibri"/>
                <a:cs typeface="Calibri"/>
                <a:sym typeface="Calibri"/>
              </a:rPr>
              <a:t>măsoară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succesul</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companiei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al </a:t>
            </a:r>
            <a:r>
              <a:rPr lang="en-GB" sz="1700" dirty="0" err="1">
                <a:solidFill>
                  <a:schemeClr val="dk1"/>
                </a:solidFill>
                <a:latin typeface="Calibri"/>
                <a:ea typeface="Calibri"/>
                <a:cs typeface="Calibri"/>
                <a:sym typeface="Calibri"/>
              </a:rPr>
              <a:t>activităților</a:t>
            </a:r>
            <a:r>
              <a:rPr lang="en-GB" sz="1700" dirty="0">
                <a:solidFill>
                  <a:schemeClr val="dk1"/>
                </a:solidFill>
                <a:latin typeface="Calibri"/>
                <a:ea typeface="Calibri"/>
                <a:cs typeface="Calibri"/>
                <a:sym typeface="Calibri"/>
              </a:rPr>
              <a:t> sale.</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a:solidFill>
                  <a:schemeClr val="dk1"/>
                </a:solidFill>
                <a:latin typeface="Calibri"/>
                <a:ea typeface="Calibri"/>
                <a:cs typeface="Calibri"/>
                <a:sym typeface="Calibri"/>
              </a:rPr>
              <a:t>Indicator: </a:t>
            </a:r>
            <a:r>
              <a:rPr lang="en-GB" sz="1700" dirty="0" err="1">
                <a:solidFill>
                  <a:schemeClr val="dk1"/>
                </a:solidFill>
                <a:latin typeface="Calibri"/>
                <a:ea typeface="Calibri"/>
                <a:cs typeface="Calibri"/>
                <a:sym typeface="Calibri"/>
              </a:rPr>
              <a:t>măsoară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îndeplinirea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obiectivelor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funcție</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timpul</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dorit</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Timp</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estimarea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îndeplinirii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obiectivelor</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Responsabil</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responsabil</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pentru</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activitățile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societății</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Buget</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resursele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monetare</a:t>
            </a:r>
            <a:r>
              <a:rPr lang="en-GB" sz="1700" dirty="0">
                <a:solidFill>
                  <a:schemeClr val="dk1"/>
                </a:solidFill>
                <a:latin typeface="Calibri"/>
                <a:ea typeface="Calibri"/>
                <a:cs typeface="Calibri"/>
                <a:sym typeface="Calibri"/>
              </a:rPr>
              <a:t> de care </a:t>
            </a:r>
            <a:r>
              <a:rPr lang="en-GB" sz="1700" dirty="0" err="1">
                <a:solidFill>
                  <a:schemeClr val="dk1"/>
                </a:solidFill>
                <a:latin typeface="Calibri"/>
                <a:ea typeface="Calibri"/>
                <a:cs typeface="Calibri"/>
                <a:sym typeface="Calibri"/>
              </a:rPr>
              <a:t>dispune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întreprinderea</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800"/>
              <a:buFont typeface="Arial"/>
              <a:buNone/>
            </a:pPr>
            <a:endParaRPr sz="1700" b="0" i="0" u="none" strike="noStrike" cap="none" dirty="0">
              <a:solidFill>
                <a:schemeClr val="dk1"/>
              </a:solidFill>
              <a:latin typeface="Calibri"/>
              <a:ea typeface="Calibri"/>
              <a:cs typeface="Calibri"/>
              <a:sym typeface="Calibri"/>
            </a:endParaRPr>
          </a:p>
        </p:txBody>
      </p:sp>
      <p:sp>
        <p:nvSpPr>
          <p:cNvPr id="593" name="Google Shape;593;g1ab1224ca6c_0_277"/>
          <p:cNvSpPr/>
          <p:nvPr/>
        </p:nvSpPr>
        <p:spPr>
          <a:xfrm>
            <a:off x="850005" y="93230"/>
            <a:ext cx="8208600" cy="639000"/>
          </a:xfrm>
          <a:prstGeom prst="rect">
            <a:avLst/>
          </a:prstGeom>
          <a:noFill/>
          <a:ln>
            <a:noFill/>
          </a:ln>
        </p:spPr>
        <p:txBody>
          <a:bodyPr spcFirstLastPara="1" wrap="square" lIns="90000" tIns="45000" rIns="90000" bIns="45000" anchor="t" anchorCtr="0">
            <a:noAutofit/>
          </a:bodyPr>
          <a:lstStyle/>
          <a:p>
            <a:pPr>
              <a:buClr>
                <a:schemeClr val="dk1"/>
              </a:buClr>
              <a:buSzPts val="3600"/>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3: Antreprenoriat </a:t>
            </a:r>
            <a:r>
              <a:rPr lang="ro-RO" sz="3600" b="1" dirty="0">
                <a:solidFill>
                  <a:srgbClr val="FAB632"/>
                </a:solidFill>
                <a:latin typeface="Calibri"/>
                <a:ea typeface="Calibri"/>
                <a:cs typeface="Calibri"/>
                <a:sym typeface="Calibri"/>
              </a:rPr>
              <a:t>ecologic</a:t>
            </a:r>
            <a:endParaRPr lang="ro-RO" sz="3600" dirty="0">
              <a:solidFill>
                <a:schemeClr val="dk1"/>
              </a:solidFill>
            </a:endParaRPr>
          </a:p>
          <a:p>
            <a:pPr marL="0" lvl="0" indent="0" algn="l" rtl="0">
              <a:spcBef>
                <a:spcPts val="0"/>
              </a:spcBef>
              <a:spcAft>
                <a:spcPts val="0"/>
              </a:spcAft>
              <a:buClr>
                <a:schemeClr val="dk1"/>
              </a:buClr>
              <a:buSzPts val="3600"/>
              <a:buFont typeface="Arial"/>
              <a:buNone/>
            </a:pPr>
            <a:endParaRPr sz="3600" dirty="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p:txBody>
      </p:sp>
      <p:sp>
        <p:nvSpPr>
          <p:cNvPr id="594" name="Google Shape;594;g1ab1224ca6c_0_277"/>
          <p:cNvSpPr/>
          <p:nvPr/>
        </p:nvSpPr>
        <p:spPr>
          <a:xfrm>
            <a:off x="849999" y="7941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err="1">
                <a:solidFill>
                  <a:srgbClr val="21B4A9"/>
                </a:solidFill>
                <a:latin typeface="Calibri"/>
                <a:ea typeface="Calibri"/>
                <a:cs typeface="Calibri"/>
                <a:sym typeface="Calibri"/>
              </a:rPr>
              <a:t>Secțiunea</a:t>
            </a:r>
            <a:r>
              <a:rPr lang="en-GB" sz="2400" dirty="0">
                <a:solidFill>
                  <a:srgbClr val="21B4A9"/>
                </a:solidFill>
                <a:latin typeface="Calibri"/>
                <a:ea typeface="Calibri"/>
                <a:cs typeface="Calibri"/>
                <a:sym typeface="Calibri"/>
              </a:rPr>
              <a:t> </a:t>
            </a:r>
            <a:r>
              <a:rPr lang="en-GB" sz="2400" b="0" i="0" u="none" strike="noStrike" cap="none" dirty="0">
                <a:solidFill>
                  <a:srgbClr val="21B4A9"/>
                </a:solidFill>
                <a:latin typeface="Calibri"/>
                <a:ea typeface="Calibri"/>
                <a:cs typeface="Calibri"/>
                <a:sym typeface="Calibri"/>
              </a:rPr>
              <a:t>6: </a:t>
            </a:r>
            <a:r>
              <a:rPr lang="en-GB" sz="2400" dirty="0" err="1">
                <a:solidFill>
                  <a:srgbClr val="21B4A9"/>
                </a:solidFill>
                <a:latin typeface="Calibri"/>
                <a:ea typeface="Calibri"/>
                <a:cs typeface="Calibri"/>
                <a:sym typeface="Calibri"/>
              </a:rPr>
              <a:t>Modelul</a:t>
            </a:r>
            <a:r>
              <a:rPr lang="en-GB" sz="2400" dirty="0">
                <a:solidFill>
                  <a:srgbClr val="21B4A9"/>
                </a:solidFill>
                <a:latin typeface="Calibri"/>
                <a:ea typeface="Calibri"/>
                <a:cs typeface="Calibri"/>
                <a:sym typeface="Calibri"/>
              </a:rPr>
              <a:t> de management al antreprenoriatului</a:t>
            </a:r>
            <a:r>
              <a:rPr lang="ro-RO" sz="2400" dirty="0">
                <a:solidFill>
                  <a:srgbClr val="21B4A9"/>
                </a:solidFill>
                <a:latin typeface="Calibri"/>
                <a:ea typeface="Calibri"/>
                <a:cs typeface="Calibri"/>
                <a:sym typeface="Calibri"/>
              </a:rPr>
              <a:t> ecologic</a:t>
            </a:r>
            <a:r>
              <a:rPr lang="en-GB" sz="2400" dirty="0">
                <a:solidFill>
                  <a:srgbClr val="21B4A9"/>
                </a:solidFill>
                <a:latin typeface="Calibri"/>
                <a:ea typeface="Calibri"/>
                <a:cs typeface="Calibri"/>
                <a:sym typeface="Calibri"/>
              </a:rPr>
              <a:t> </a:t>
            </a:r>
            <a:endParaRPr lang="en-GB" sz="2400" b="0" i="0" u="none" strike="noStrike" cap="none" dirty="0">
              <a:solidFill>
                <a:srgbClr val="000000"/>
              </a:solidFill>
              <a:latin typeface="Arial"/>
              <a:ea typeface="Arial"/>
              <a:cs typeface="Arial"/>
              <a:sym typeface="Arial"/>
            </a:endParaRPr>
          </a:p>
        </p:txBody>
      </p:sp>
      <p:sp>
        <p:nvSpPr>
          <p:cNvPr id="595" name="Google Shape;595;g1ab1224ca6c_0_277"/>
          <p:cNvSpPr txBox="1"/>
          <p:nvPr/>
        </p:nvSpPr>
        <p:spPr>
          <a:xfrm>
            <a:off x="6779088" y="1391950"/>
            <a:ext cx="4847100" cy="2539800"/>
          </a:xfrm>
          <a:prstGeom prst="rect">
            <a:avLst/>
          </a:prstGeom>
          <a:noFill/>
          <a:ln w="28575" cap="flat" cmpd="sng">
            <a:solidFill>
              <a:srgbClr val="249C9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en-GB" sz="1700" b="1" dirty="0">
                <a:solidFill>
                  <a:srgbClr val="C00000"/>
                </a:solidFill>
                <a:latin typeface="Calibri"/>
                <a:ea typeface="Calibri"/>
                <a:cs typeface="Calibri"/>
                <a:sym typeface="Calibri"/>
              </a:rPr>
              <a:t>4. </a:t>
            </a:r>
            <a:r>
              <a:rPr lang="en-GB" sz="1700" b="1" dirty="0" err="1">
                <a:solidFill>
                  <a:srgbClr val="C00000"/>
                </a:solidFill>
                <a:latin typeface="Calibri"/>
                <a:ea typeface="Calibri"/>
                <a:cs typeface="Calibri"/>
                <a:sym typeface="Calibri"/>
              </a:rPr>
              <a:t>Evaluare</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și</a:t>
            </a:r>
            <a:r>
              <a:rPr lang="en-GB" sz="1700" b="1" dirty="0">
                <a:solidFill>
                  <a:srgbClr val="C00000"/>
                </a:solidFill>
                <a:latin typeface="Calibri"/>
                <a:ea typeface="Calibri"/>
                <a:cs typeface="Calibri"/>
                <a:sym typeface="Calibri"/>
              </a:rPr>
              <a:t> </a:t>
            </a:r>
            <a:r>
              <a:rPr lang="en-GB" sz="1700" b="1" dirty="0" err="1">
                <a:solidFill>
                  <a:srgbClr val="C00000"/>
                </a:solidFill>
                <a:latin typeface="Calibri"/>
                <a:ea typeface="Calibri"/>
                <a:cs typeface="Calibri"/>
                <a:sym typeface="Calibri"/>
              </a:rPr>
              <a:t>monitorizare</a:t>
            </a:r>
            <a:endParaRPr sz="1700" b="1" dirty="0">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GB" sz="1700" dirty="0" err="1">
                <a:solidFill>
                  <a:schemeClr val="dk1"/>
                </a:solidFill>
                <a:latin typeface="Calibri"/>
                <a:ea typeface="Calibri"/>
                <a:cs typeface="Calibri"/>
                <a:sym typeface="Calibri"/>
              </a:rPr>
              <a:t>Ar</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trebui</a:t>
            </a:r>
            <a:r>
              <a:rPr lang="en-GB" sz="1700" dirty="0">
                <a:solidFill>
                  <a:schemeClr val="dk1"/>
                </a:solidFill>
                <a:latin typeface="Calibri"/>
                <a:ea typeface="Calibri"/>
                <a:cs typeface="Calibri"/>
                <a:sym typeface="Calibri"/>
              </a:rPr>
              <a:t> elaborate </a:t>
            </a:r>
            <a:r>
              <a:rPr lang="en-GB" sz="1700" dirty="0" err="1">
                <a:solidFill>
                  <a:schemeClr val="dk1"/>
                </a:solidFill>
                <a:latin typeface="Calibri"/>
                <a:ea typeface="Calibri"/>
                <a:cs typeface="Calibri"/>
                <a:sym typeface="Calibri"/>
              </a:rPr>
              <a:t>rapoarte</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evaluare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monitorizare</a:t>
            </a:r>
            <a:r>
              <a:rPr lang="en-GB" sz="1700" dirty="0">
                <a:solidFill>
                  <a:schemeClr val="dk1"/>
                </a:solidFill>
                <a:latin typeface="Calibri"/>
                <a:ea typeface="Calibri"/>
                <a:cs typeface="Calibri"/>
                <a:sym typeface="Calibri"/>
              </a:rPr>
              <a:t> care </a:t>
            </a:r>
            <a:r>
              <a:rPr lang="en-GB" sz="1700" dirty="0" err="1">
                <a:solidFill>
                  <a:schemeClr val="dk1"/>
                </a:solidFill>
                <a:latin typeface="Calibri"/>
                <a:ea typeface="Calibri"/>
                <a:cs typeface="Calibri"/>
                <a:sym typeface="Calibri"/>
              </a:rPr>
              <a:t>să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conțină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informații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despre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punerea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aplicare</a:t>
            </a:r>
            <a:r>
              <a:rPr lang="en-GB" sz="1700" dirty="0">
                <a:solidFill>
                  <a:schemeClr val="dk1"/>
                </a:solidFill>
                <a:latin typeface="Calibri"/>
                <a:ea typeface="Calibri"/>
                <a:cs typeface="Calibri"/>
                <a:sym typeface="Calibri"/>
              </a:rPr>
              <a:t> a </a:t>
            </a:r>
            <a:r>
              <a:rPr lang="en-GB" sz="1700" dirty="0" err="1">
                <a:solidFill>
                  <a:schemeClr val="dk1"/>
                </a:solidFill>
                <a:latin typeface="Calibri"/>
                <a:ea typeface="Calibri"/>
                <a:cs typeface="Calibri"/>
                <a:sym typeface="Calibri"/>
              </a:rPr>
              <a:t>activității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toate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etapele</a:t>
            </a:r>
            <a:r>
              <a:rPr lang="en-GB" sz="1700" dirty="0">
                <a:solidFill>
                  <a:schemeClr val="dk1"/>
                </a:solidFill>
                <a:latin typeface="Calibri"/>
                <a:ea typeface="Calibri"/>
                <a:cs typeface="Calibri"/>
                <a:sym typeface="Calibri"/>
              </a:rPr>
              <a:t> sale. </a:t>
            </a:r>
            <a:r>
              <a:rPr lang="en-GB" sz="1700" dirty="0" err="1">
                <a:solidFill>
                  <a:schemeClr val="dk1"/>
                </a:solidFill>
                <a:latin typeface="Calibri"/>
                <a:ea typeface="Calibri"/>
                <a:cs typeface="Calibri"/>
                <a:sym typeface="Calibri"/>
              </a:rPr>
              <a:t>Unele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informații</a:t>
            </a:r>
            <a:r>
              <a:rPr lang="en-GB" sz="1700" dirty="0">
                <a:solidFill>
                  <a:schemeClr val="dk1"/>
                </a:solidFill>
                <a:latin typeface="Calibri"/>
                <a:ea typeface="Calibri"/>
                <a:cs typeface="Calibri"/>
                <a:sym typeface="Calibri"/>
              </a:rPr>
              <a:t> pe care le </a:t>
            </a:r>
            <a:r>
              <a:rPr lang="en-GB" sz="1700" dirty="0" err="1">
                <a:solidFill>
                  <a:schemeClr val="dk1"/>
                </a:solidFill>
                <a:latin typeface="Calibri"/>
                <a:ea typeface="Calibri"/>
                <a:cs typeface="Calibri"/>
                <a:sym typeface="Calibri"/>
              </a:rPr>
              <a:t>puteți</a:t>
            </a:r>
            <a:r>
              <a:rPr lang="en-GB" sz="1700" dirty="0">
                <a:solidFill>
                  <a:schemeClr val="dk1"/>
                </a:solidFill>
                <a:latin typeface="Calibri"/>
                <a:ea typeface="Calibri"/>
                <a:cs typeface="Calibri"/>
                <a:sym typeface="Calibri"/>
              </a:rPr>
              <a:t> include sunt:</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Deficiențe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și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puncte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slabe</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Rezultatele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obținute</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ro-RO" sz="1700" dirty="0">
                <a:solidFill>
                  <a:schemeClr val="dk1"/>
                </a:solidFill>
                <a:latin typeface="Calibri"/>
                <a:ea typeface="Calibri"/>
                <a:cs typeface="Calibri"/>
                <a:sym typeface="Calibri"/>
              </a:rPr>
              <a:t>N</a:t>
            </a:r>
            <a:r>
              <a:rPr lang="en-GB" sz="1700" dirty="0">
                <a:solidFill>
                  <a:schemeClr val="dk1"/>
                </a:solidFill>
                <a:latin typeface="Calibri"/>
                <a:ea typeface="Calibri"/>
                <a:cs typeface="Calibri"/>
                <a:sym typeface="Calibri"/>
              </a:rPr>
              <a:t>oi </a:t>
            </a:r>
            <a:r>
              <a:rPr lang="en-GB" sz="1700" dirty="0" err="1">
                <a:solidFill>
                  <a:schemeClr val="dk1"/>
                </a:solidFill>
                <a:latin typeface="Calibri"/>
                <a:ea typeface="Calibri"/>
                <a:cs typeface="Calibri"/>
                <a:sym typeface="Calibri"/>
              </a:rPr>
              <a:t>constatări</a:t>
            </a:r>
            <a:endParaRPr sz="17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ro-RO" sz="1700" dirty="0">
                <a:solidFill>
                  <a:schemeClr val="dk1"/>
                </a:solidFill>
                <a:latin typeface="Calibri"/>
                <a:ea typeface="Calibri"/>
                <a:cs typeface="Calibri"/>
                <a:sym typeface="Calibri"/>
              </a:rPr>
              <a:t>D</a:t>
            </a:r>
            <a:r>
              <a:rPr lang="en-GB" sz="1700" dirty="0" err="1">
                <a:solidFill>
                  <a:schemeClr val="dk1"/>
                </a:solidFill>
                <a:latin typeface="Calibri"/>
                <a:ea typeface="Calibri"/>
                <a:cs typeface="Calibri"/>
                <a:sym typeface="Calibri"/>
              </a:rPr>
              <a:t>eciziile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luate</a:t>
            </a:r>
            <a:endParaRPr sz="1700" dirty="0">
              <a:solidFill>
                <a:schemeClr val="dk1"/>
              </a:solidFill>
              <a:latin typeface="Calibri"/>
              <a:ea typeface="Calibri"/>
              <a:cs typeface="Calibri"/>
              <a:sym typeface="Calibri"/>
            </a:endParaRPr>
          </a:p>
        </p:txBody>
      </p:sp>
      <p:pic>
        <p:nvPicPr>
          <p:cNvPr id="596" name="Google Shape;596;g1ab1224ca6c_0_277"/>
          <p:cNvPicPr preferRelativeResize="0"/>
          <p:nvPr/>
        </p:nvPicPr>
        <p:blipFill rotWithShape="1">
          <a:blip r:embed="rId4">
            <a:alphaModFix/>
          </a:blip>
          <a:srcRect/>
          <a:stretch/>
        </p:blipFill>
        <p:spPr>
          <a:xfrm>
            <a:off x="8155525" y="4005325"/>
            <a:ext cx="2094250" cy="2175449"/>
          </a:xfrm>
          <a:prstGeom prst="rect">
            <a:avLst/>
          </a:prstGeom>
          <a:noFill/>
          <a:ln>
            <a:noFill/>
          </a:ln>
        </p:spPr>
      </p:pic>
      <p:sp>
        <p:nvSpPr>
          <p:cNvPr id="2" name="Google Shape;90;p1">
            <a:extLst>
              <a:ext uri="{FF2B5EF4-FFF2-40B4-BE49-F238E27FC236}">
                <a16:creationId xmlns:a16="http://schemas.microsoft.com/office/drawing/2014/main" id="{FEE0B594-6EAD-440D-EFD7-A0879E6A3ED7}"/>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0"/>
        <p:cNvGrpSpPr/>
        <p:nvPr/>
      </p:nvGrpSpPr>
      <p:grpSpPr>
        <a:xfrm>
          <a:off x="0" y="0"/>
          <a:ext cx="0" cy="0"/>
          <a:chOff x="0" y="0"/>
          <a:chExt cx="0" cy="0"/>
        </a:xfrm>
      </p:grpSpPr>
      <p:sp>
        <p:nvSpPr>
          <p:cNvPr id="602" name="Google Shape;602;g1bebd2e5064_0_60"/>
          <p:cNvSpPr/>
          <p:nvPr/>
        </p:nvSpPr>
        <p:spPr>
          <a:xfrm>
            <a:off x="850005" y="93230"/>
            <a:ext cx="8208600" cy="639000"/>
          </a:xfrm>
          <a:prstGeom prst="rect">
            <a:avLst/>
          </a:prstGeom>
          <a:noFill/>
          <a:ln>
            <a:noFill/>
          </a:ln>
        </p:spPr>
        <p:txBody>
          <a:bodyPr spcFirstLastPara="1" wrap="square" lIns="90000" tIns="45000" rIns="90000" bIns="45000" anchor="t" anchorCtr="0">
            <a:noAutofit/>
          </a:bodyPr>
          <a:lstStyle/>
          <a:p>
            <a:pPr>
              <a:buClr>
                <a:schemeClr val="dk1"/>
              </a:buClr>
              <a:buSzPts val="3600"/>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3: Antreprenoriat </a:t>
            </a:r>
            <a:r>
              <a:rPr lang="ro-RO" sz="3600" b="1" dirty="0">
                <a:solidFill>
                  <a:srgbClr val="FAB632"/>
                </a:solidFill>
                <a:latin typeface="Calibri"/>
                <a:ea typeface="Calibri"/>
                <a:cs typeface="Calibri"/>
                <a:sym typeface="Calibri"/>
              </a:rPr>
              <a:t>ecologic</a:t>
            </a:r>
            <a:endParaRPr lang="ro-RO" sz="3600" dirty="0">
              <a:solidFill>
                <a:schemeClr val="dk1"/>
              </a:solidFill>
            </a:endParaRPr>
          </a:p>
          <a:p>
            <a:pPr marL="0" lvl="0" indent="0" algn="l" rtl="0">
              <a:spcBef>
                <a:spcPts val="0"/>
              </a:spcBef>
              <a:spcAft>
                <a:spcPts val="0"/>
              </a:spcAft>
              <a:buClr>
                <a:schemeClr val="dk1"/>
              </a:buClr>
              <a:buSzPts val="3600"/>
              <a:buFont typeface="Arial"/>
              <a:buNone/>
            </a:pPr>
            <a:endParaRPr sz="3600" dirty="0">
              <a:solidFill>
                <a:schemeClr val="dk1"/>
              </a:solidFill>
            </a:endParaRPr>
          </a:p>
          <a:p>
            <a:pPr marL="0" marR="0" lvl="0" indent="0" algn="l" rtl="0">
              <a:lnSpc>
                <a:spcPct val="100000"/>
              </a:lnSpc>
              <a:spcBef>
                <a:spcPts val="0"/>
              </a:spcBef>
              <a:spcAft>
                <a:spcPts val="0"/>
              </a:spcAft>
              <a:buClr>
                <a:schemeClr val="dk1"/>
              </a:buClr>
              <a:buSzPts val="3600"/>
              <a:buFont typeface="Arial"/>
              <a:buNone/>
            </a:pPr>
            <a:endParaRPr sz="3600" b="1" dirty="0">
              <a:solidFill>
                <a:srgbClr val="FAB632"/>
              </a:solidFill>
              <a:latin typeface="Calibri"/>
              <a:ea typeface="Calibri"/>
              <a:cs typeface="Calibri"/>
              <a:sym typeface="Calibri"/>
            </a:endParaRPr>
          </a:p>
        </p:txBody>
      </p:sp>
      <p:sp>
        <p:nvSpPr>
          <p:cNvPr id="603" name="Google Shape;603;g1bebd2e5064_0_60"/>
          <p:cNvSpPr/>
          <p:nvPr/>
        </p:nvSpPr>
        <p:spPr>
          <a:xfrm>
            <a:off x="849999" y="794113"/>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err="1">
                <a:solidFill>
                  <a:srgbClr val="21B4A9"/>
                </a:solidFill>
                <a:latin typeface="Calibri"/>
                <a:ea typeface="Calibri"/>
                <a:cs typeface="Calibri"/>
                <a:sym typeface="Calibri"/>
              </a:rPr>
              <a:t>Secțiunea</a:t>
            </a:r>
            <a:r>
              <a:rPr lang="en-GB" sz="2400" b="0" i="0" u="none" strike="noStrike" cap="none" dirty="0">
                <a:solidFill>
                  <a:srgbClr val="21B4A9"/>
                </a:solidFill>
                <a:latin typeface="Calibri"/>
                <a:ea typeface="Calibri"/>
                <a:cs typeface="Calibri"/>
                <a:sym typeface="Calibri"/>
              </a:rPr>
              <a:t> </a:t>
            </a:r>
            <a:r>
              <a:rPr lang="en-GB" sz="2400" dirty="0">
                <a:solidFill>
                  <a:srgbClr val="21B4A9"/>
                </a:solidFill>
                <a:latin typeface="Calibri"/>
                <a:ea typeface="Calibri"/>
                <a:cs typeface="Calibri"/>
                <a:sym typeface="Calibri"/>
              </a:rPr>
              <a:t>6</a:t>
            </a:r>
            <a:r>
              <a:rPr lang="en-GB" sz="2400" b="0" i="0" u="none" strike="noStrike" cap="none"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Modelul</a:t>
            </a:r>
            <a:r>
              <a:rPr lang="en-GB" sz="2400" dirty="0">
                <a:solidFill>
                  <a:srgbClr val="21B4A9"/>
                </a:solidFill>
                <a:latin typeface="Calibri"/>
                <a:ea typeface="Calibri"/>
                <a:cs typeface="Calibri"/>
                <a:sym typeface="Calibri"/>
              </a:rPr>
              <a:t> de management al antreprenoriatului </a:t>
            </a:r>
            <a:r>
              <a:rPr lang="ro-RO" sz="2400" dirty="0">
                <a:solidFill>
                  <a:srgbClr val="21B4A9"/>
                </a:solidFill>
                <a:latin typeface="Calibri"/>
                <a:ea typeface="Calibri"/>
                <a:cs typeface="Calibri"/>
                <a:sym typeface="Calibri"/>
              </a:rPr>
              <a:t>ecologic</a:t>
            </a:r>
            <a:endParaRPr sz="2400" b="0" i="0" u="none" strike="noStrike" cap="none" dirty="0">
              <a:solidFill>
                <a:srgbClr val="000000"/>
              </a:solidFill>
              <a:latin typeface="Arial"/>
              <a:ea typeface="Arial"/>
              <a:cs typeface="Arial"/>
              <a:sym typeface="Arial"/>
            </a:endParaRPr>
          </a:p>
        </p:txBody>
      </p:sp>
      <p:sp>
        <p:nvSpPr>
          <p:cNvPr id="604" name="Google Shape;604;g1bebd2e5064_0_60"/>
          <p:cNvSpPr txBox="1"/>
          <p:nvPr/>
        </p:nvSpPr>
        <p:spPr>
          <a:xfrm>
            <a:off x="850000" y="1370675"/>
            <a:ext cx="10961700" cy="969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1700">
                <a:latin typeface="Calibri"/>
                <a:ea typeface="Calibri"/>
                <a:cs typeface="Calibri"/>
                <a:sym typeface="Calibri"/>
              </a:rPr>
              <a:t>Pe baza conceptelor studiate în acest modul, vă propunem să vă gândiți la o idee de afacere în localitatea dumneavoastră. Vă sugerăm să reflectați la următoarele întrebări ca și cum ați plănui să începeți o afacere bazată pe principiile și ideile antreprenoriatului verde. </a:t>
            </a:r>
            <a:endParaRPr/>
          </a:p>
        </p:txBody>
      </p:sp>
      <p:sp>
        <p:nvSpPr>
          <p:cNvPr id="605" name="Google Shape;605;g1bebd2e5064_0_60"/>
          <p:cNvSpPr txBox="1"/>
          <p:nvPr/>
        </p:nvSpPr>
        <p:spPr>
          <a:xfrm>
            <a:off x="7002050" y="2387500"/>
            <a:ext cx="4543500" cy="654900"/>
          </a:xfrm>
          <a:prstGeom prst="rect">
            <a:avLst/>
          </a:prstGeom>
          <a:solidFill>
            <a:srgbClr val="1C8C7F"/>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700" b="1">
                <a:solidFill>
                  <a:srgbClr val="FFFFFF"/>
                </a:solidFill>
                <a:latin typeface="Calibri"/>
                <a:ea typeface="Calibri"/>
                <a:cs typeface="Calibri"/>
                <a:sym typeface="Calibri"/>
              </a:rPr>
              <a:t>Poate că acesta este începutul unei bune idei antreprenoriale!</a:t>
            </a:r>
            <a:endParaRPr sz="1700" b="1">
              <a:solidFill>
                <a:srgbClr val="FFFFFF"/>
              </a:solidFill>
              <a:latin typeface="Calibri"/>
              <a:ea typeface="Calibri"/>
              <a:cs typeface="Calibri"/>
              <a:sym typeface="Calibri"/>
            </a:endParaRPr>
          </a:p>
        </p:txBody>
      </p:sp>
      <p:sp>
        <p:nvSpPr>
          <p:cNvPr id="606" name="Google Shape;606;g1bebd2e5064_0_60"/>
          <p:cNvSpPr txBox="1"/>
          <p:nvPr/>
        </p:nvSpPr>
        <p:spPr>
          <a:xfrm>
            <a:off x="936774" y="2387500"/>
            <a:ext cx="5804493" cy="2499105"/>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457200" marR="0" lvl="0" indent="-336550" algn="just" rtl="0">
              <a:lnSpc>
                <a:spcPct val="115000"/>
              </a:lnSpc>
              <a:spcBef>
                <a:spcPts val="0"/>
              </a:spcBef>
              <a:spcAft>
                <a:spcPts val="0"/>
              </a:spcAft>
              <a:buClr>
                <a:schemeClr val="dk1"/>
              </a:buClr>
              <a:buSzPts val="1700"/>
              <a:buFont typeface="Calibri"/>
              <a:buChar char="●"/>
            </a:pPr>
            <a:r>
              <a:rPr lang="en-GB" sz="1700" dirty="0">
                <a:solidFill>
                  <a:schemeClr val="dk1"/>
                </a:solidFill>
                <a:latin typeface="Calibri"/>
                <a:ea typeface="Calibri"/>
                <a:cs typeface="Calibri"/>
                <a:sym typeface="Calibri"/>
              </a:rPr>
              <a:t>Care </a:t>
            </a:r>
            <a:r>
              <a:rPr lang="en-GB" sz="1700" dirty="0" err="1">
                <a:solidFill>
                  <a:schemeClr val="dk1"/>
                </a:solidFill>
                <a:latin typeface="Calibri"/>
                <a:ea typeface="Calibri"/>
                <a:cs typeface="Calibri"/>
                <a:sym typeface="Calibri"/>
              </a:rPr>
              <a:t>este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ideea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mea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pentru</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afacerea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mea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ecologică</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15000"/>
              </a:lnSpc>
              <a:spcBef>
                <a:spcPts val="0"/>
              </a:spcBef>
              <a:spcAft>
                <a:spcPts val="0"/>
              </a:spcAft>
              <a:buClr>
                <a:schemeClr val="dk1"/>
              </a:buClr>
              <a:buSzPts val="1700"/>
              <a:buFont typeface="Calibri"/>
              <a:buChar char="●"/>
            </a:pPr>
            <a:r>
              <a:rPr lang="en-GB" sz="1700" dirty="0">
                <a:solidFill>
                  <a:schemeClr val="dk1"/>
                </a:solidFill>
                <a:latin typeface="Calibri"/>
                <a:ea typeface="Calibri"/>
                <a:cs typeface="Calibri"/>
                <a:sym typeface="Calibri"/>
              </a:rPr>
              <a:t>Ce </a:t>
            </a:r>
            <a:r>
              <a:rPr lang="en-GB" sz="1700" dirty="0" err="1">
                <a:solidFill>
                  <a:schemeClr val="dk1"/>
                </a:solidFill>
                <a:latin typeface="Calibri"/>
                <a:ea typeface="Calibri"/>
                <a:cs typeface="Calibri"/>
                <a:sym typeface="Calibri"/>
              </a:rPr>
              <a:t>serviciu</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voi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oferi</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15000"/>
              </a:lnSpc>
              <a:spcBef>
                <a:spcPts val="0"/>
              </a:spcBef>
              <a:spcAft>
                <a:spcPts val="0"/>
              </a:spcAft>
              <a:buClr>
                <a:schemeClr val="dk1"/>
              </a:buClr>
              <a:buSzPts val="1700"/>
              <a:buFont typeface="Calibri"/>
              <a:buChar char="●"/>
            </a:pPr>
            <a:r>
              <a:rPr lang="en-GB" sz="1700" dirty="0">
                <a:solidFill>
                  <a:schemeClr val="dk1"/>
                </a:solidFill>
                <a:latin typeface="Calibri"/>
                <a:ea typeface="Calibri"/>
                <a:cs typeface="Calibri"/>
                <a:sym typeface="Calibri"/>
              </a:rPr>
              <a:t>Cui se </a:t>
            </a:r>
            <a:r>
              <a:rPr lang="en-GB" sz="1700" dirty="0" err="1">
                <a:solidFill>
                  <a:schemeClr val="dk1"/>
                </a:solidFill>
                <a:latin typeface="Calibri"/>
                <a:ea typeface="Calibri"/>
                <a:cs typeface="Calibri"/>
                <a:sym typeface="Calibri"/>
              </a:rPr>
              <a:t>adresează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serviciul</a:t>
            </a:r>
            <a:r>
              <a:rPr lang="en-GB" sz="1700" dirty="0">
                <a:solidFill>
                  <a:schemeClr val="dk1"/>
                </a:solidFill>
                <a:latin typeface="Calibri"/>
                <a:ea typeface="Calibri"/>
                <a:cs typeface="Calibri"/>
                <a:sym typeface="Calibri"/>
              </a:rPr>
              <a:t> meu?</a:t>
            </a:r>
            <a:endParaRPr sz="1700" dirty="0">
              <a:solidFill>
                <a:schemeClr val="dk1"/>
              </a:solidFill>
              <a:latin typeface="Calibri"/>
              <a:ea typeface="Calibri"/>
              <a:cs typeface="Calibri"/>
              <a:sym typeface="Calibri"/>
            </a:endParaRPr>
          </a:p>
          <a:p>
            <a:pPr marL="457200" marR="0" lvl="0" indent="-336550" algn="just" rtl="0">
              <a:lnSpc>
                <a:spcPct val="115000"/>
              </a:lnSpc>
              <a:spcBef>
                <a:spcPts val="0"/>
              </a:spcBef>
              <a:spcAft>
                <a:spcPts val="0"/>
              </a:spcAft>
              <a:buClr>
                <a:schemeClr val="dk1"/>
              </a:buClr>
              <a:buSzPts val="1700"/>
              <a:buFont typeface="Calibri"/>
              <a:buChar char="●"/>
            </a:pPr>
            <a:r>
              <a:rPr lang="en-GB" sz="1700" dirty="0">
                <a:solidFill>
                  <a:schemeClr val="dk1"/>
                </a:solidFill>
                <a:latin typeface="Calibri"/>
                <a:ea typeface="Calibri"/>
                <a:cs typeface="Calibri"/>
                <a:sym typeface="Calibri"/>
              </a:rPr>
              <a:t>De </a:t>
            </a:r>
            <a:r>
              <a:rPr lang="en-GB" sz="1700" dirty="0" err="1">
                <a:solidFill>
                  <a:schemeClr val="dk1"/>
                </a:solidFill>
                <a:latin typeface="Calibri"/>
                <a:ea typeface="Calibri"/>
                <a:cs typeface="Calibri"/>
                <a:sym typeface="Calibri"/>
              </a:rPr>
              <a:t>ce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este</a:t>
            </a:r>
            <a:r>
              <a:rPr lang="en-GB" sz="1700" dirty="0">
                <a:solidFill>
                  <a:schemeClr val="dk1"/>
                </a:solidFill>
                <a:latin typeface="Calibri"/>
                <a:ea typeface="Calibri"/>
                <a:cs typeface="Calibri"/>
                <a:sym typeface="Calibri"/>
              </a:rPr>
              <a:t> relevant </a:t>
            </a:r>
            <a:r>
              <a:rPr lang="en-GB" sz="1700" dirty="0" err="1">
                <a:solidFill>
                  <a:schemeClr val="dk1"/>
                </a:solidFill>
                <a:latin typeface="Calibri"/>
                <a:ea typeface="Calibri"/>
                <a:cs typeface="Calibri"/>
                <a:sym typeface="Calibri"/>
              </a:rPr>
              <a:t>să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începi</a:t>
            </a:r>
            <a:r>
              <a:rPr lang="en-GB" sz="1700" dirty="0">
                <a:solidFill>
                  <a:schemeClr val="dk1"/>
                </a:solidFill>
                <a:latin typeface="Calibri"/>
                <a:ea typeface="Calibri"/>
                <a:cs typeface="Calibri"/>
                <a:sym typeface="Calibri"/>
              </a:rPr>
              <a:t> o </a:t>
            </a:r>
            <a:r>
              <a:rPr lang="en-GB" sz="1700" dirty="0" err="1">
                <a:solidFill>
                  <a:schemeClr val="dk1"/>
                </a:solidFill>
                <a:latin typeface="Calibri"/>
                <a:ea typeface="Calibri"/>
                <a:cs typeface="Calibri"/>
                <a:sym typeface="Calibri"/>
              </a:rPr>
              <a:t>afacere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în</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acest</a:t>
            </a:r>
            <a:r>
              <a:rPr lang="en-GB" sz="1700" dirty="0">
                <a:solidFill>
                  <a:schemeClr val="dk1"/>
                </a:solidFill>
                <a:latin typeface="Calibri"/>
                <a:ea typeface="Calibri"/>
                <a:cs typeface="Calibri"/>
                <a:sym typeface="Calibri"/>
              </a:rPr>
              <a:t> sector?</a:t>
            </a:r>
            <a:endParaRPr sz="1700" dirty="0">
              <a:solidFill>
                <a:schemeClr val="dk1"/>
              </a:solidFill>
              <a:latin typeface="Calibri"/>
              <a:ea typeface="Calibri"/>
              <a:cs typeface="Calibri"/>
              <a:sym typeface="Calibri"/>
            </a:endParaRPr>
          </a:p>
          <a:p>
            <a:pPr marL="457200" marR="0" lvl="0" indent="-336550" algn="just" rtl="0">
              <a:lnSpc>
                <a:spcPct val="115000"/>
              </a:lnSpc>
              <a:spcBef>
                <a:spcPts val="0"/>
              </a:spcBef>
              <a:spcAft>
                <a:spcPts val="0"/>
              </a:spcAft>
              <a:buClr>
                <a:schemeClr val="dk1"/>
              </a:buClr>
              <a:buSzPts val="1700"/>
              <a:buFont typeface="Calibri"/>
              <a:buChar char="●"/>
            </a:pPr>
            <a:r>
              <a:rPr lang="en-GB" sz="1700" dirty="0">
                <a:solidFill>
                  <a:schemeClr val="dk1"/>
                </a:solidFill>
                <a:latin typeface="Calibri"/>
                <a:ea typeface="Calibri"/>
                <a:cs typeface="Calibri"/>
                <a:sym typeface="Calibri"/>
              </a:rPr>
              <a:t>Cum </a:t>
            </a:r>
            <a:r>
              <a:rPr lang="en-GB" sz="1700" dirty="0" err="1">
                <a:solidFill>
                  <a:schemeClr val="dk1"/>
                </a:solidFill>
                <a:latin typeface="Calibri"/>
                <a:ea typeface="Calibri"/>
                <a:cs typeface="Calibri"/>
                <a:sym typeface="Calibri"/>
              </a:rPr>
              <a:t>răspunde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afacerea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mea</a:t>
            </a:r>
            <a:r>
              <a:rPr lang="en-GB" sz="1700" dirty="0">
                <a:solidFill>
                  <a:schemeClr val="dk1"/>
                </a:solidFill>
                <a:latin typeface="Calibri"/>
                <a:ea typeface="Calibri"/>
                <a:cs typeface="Calibri"/>
                <a:sym typeface="Calibri"/>
              </a:rPr>
              <a:t> la </a:t>
            </a:r>
            <a:r>
              <a:rPr lang="en-GB" sz="1700" dirty="0" err="1">
                <a:solidFill>
                  <a:schemeClr val="dk1"/>
                </a:solidFill>
                <a:latin typeface="Calibri"/>
                <a:ea typeface="Calibri"/>
                <a:cs typeface="Calibri"/>
                <a:sym typeface="Calibri"/>
              </a:rPr>
              <a:t>principiile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economiei</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verzi</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just" rtl="0">
              <a:lnSpc>
                <a:spcPct val="115000"/>
              </a:lnSpc>
              <a:spcBef>
                <a:spcPts val="0"/>
              </a:spcBef>
              <a:spcAft>
                <a:spcPts val="0"/>
              </a:spcAft>
              <a:buClr>
                <a:schemeClr val="dk1"/>
              </a:buClr>
              <a:buSzPts val="1700"/>
              <a:buFont typeface="Calibri"/>
              <a:buChar char="●"/>
            </a:pPr>
            <a:r>
              <a:rPr lang="en-GB" sz="1700" dirty="0">
                <a:solidFill>
                  <a:schemeClr val="dk1"/>
                </a:solidFill>
                <a:latin typeface="Calibri"/>
                <a:ea typeface="Calibri"/>
                <a:cs typeface="Calibri"/>
                <a:sym typeface="Calibri"/>
              </a:rPr>
              <a:t>C</a:t>
            </a:r>
            <a:r>
              <a:rPr lang="ro-RO" sz="1700" dirty="0">
                <a:solidFill>
                  <a:schemeClr val="dk1"/>
                </a:solidFill>
                <a:latin typeface="Calibri"/>
                <a:ea typeface="Calibri"/>
                <a:cs typeface="Calibri"/>
                <a:sym typeface="Calibri"/>
              </a:rPr>
              <a:t>u ce se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diferențiază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afacerea</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mea</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alte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companii</a:t>
            </a:r>
            <a:r>
              <a:rPr lang="en-GB" sz="1700" dirty="0">
                <a:solidFill>
                  <a:schemeClr val="dk1"/>
                </a:solidFill>
                <a:latin typeface="Calibri"/>
                <a:ea typeface="Calibri"/>
                <a:cs typeface="Calibri"/>
                <a:sym typeface="Calibri"/>
              </a:rPr>
              <a:t> din </a:t>
            </a:r>
            <a:r>
              <a:rPr lang="en-GB" sz="1700" dirty="0" err="1">
                <a:solidFill>
                  <a:schemeClr val="dk1"/>
                </a:solidFill>
                <a:latin typeface="Calibri"/>
                <a:ea typeface="Calibri"/>
                <a:cs typeface="Calibri"/>
                <a:sym typeface="Calibri"/>
              </a:rPr>
              <a:t>același</a:t>
            </a:r>
            <a:r>
              <a:rPr lang="en-GB" sz="1700" dirty="0">
                <a:solidFill>
                  <a:schemeClr val="dk1"/>
                </a:solidFill>
                <a:latin typeface="Calibri"/>
                <a:ea typeface="Calibri"/>
                <a:cs typeface="Calibri"/>
                <a:sym typeface="Calibri"/>
              </a:rPr>
              <a:t> sector?</a:t>
            </a:r>
            <a:endParaRPr sz="1700" dirty="0">
              <a:solidFill>
                <a:schemeClr val="dk1"/>
              </a:solidFill>
              <a:latin typeface="Calibri"/>
              <a:ea typeface="Calibri"/>
              <a:cs typeface="Calibri"/>
              <a:sym typeface="Calibri"/>
            </a:endParaRPr>
          </a:p>
          <a:p>
            <a:pPr marL="457200" marR="0" lvl="0" indent="-336550" algn="just" rtl="0">
              <a:lnSpc>
                <a:spcPct val="115000"/>
              </a:lnSpc>
              <a:spcBef>
                <a:spcPts val="0"/>
              </a:spcBef>
              <a:spcAft>
                <a:spcPts val="0"/>
              </a:spcAft>
              <a:buClr>
                <a:schemeClr val="dk1"/>
              </a:buClr>
              <a:buSzPts val="1700"/>
              <a:buFont typeface="Calibri"/>
              <a:buChar char="●"/>
            </a:pPr>
            <a:r>
              <a:rPr lang="en-GB" sz="1700" dirty="0" err="1">
                <a:solidFill>
                  <a:schemeClr val="dk1"/>
                </a:solidFill>
                <a:latin typeface="Calibri"/>
                <a:ea typeface="Calibri"/>
                <a:cs typeface="Calibri"/>
                <a:sym typeface="Calibri"/>
              </a:rPr>
              <a:t>Voi</a:t>
            </a:r>
            <a:r>
              <a:rPr lang="en-GB" sz="1700" dirty="0">
                <a:solidFill>
                  <a:schemeClr val="dk1"/>
                </a:solidFill>
                <a:latin typeface="Calibri"/>
                <a:ea typeface="Calibri"/>
                <a:cs typeface="Calibri"/>
                <a:sym typeface="Calibri"/>
              </a:rPr>
              <a:t> include </a:t>
            </a:r>
            <a:r>
              <a:rPr lang="en-GB" sz="1700" dirty="0" err="1">
                <a:solidFill>
                  <a:schemeClr val="dk1"/>
                </a:solidFill>
                <a:latin typeface="Calibri"/>
                <a:ea typeface="Calibri"/>
                <a:cs typeface="Calibri"/>
                <a:sym typeface="Calibri"/>
              </a:rPr>
              <a:t>orice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inovație</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tehnologică</a:t>
            </a:r>
            <a:r>
              <a:rPr lang="en-GB" sz="1700" dirty="0">
                <a:solidFill>
                  <a:schemeClr val="dk1"/>
                </a:solidFill>
                <a:latin typeface="Calibri"/>
                <a:ea typeface="Calibri"/>
                <a:cs typeface="Calibri"/>
                <a:sym typeface="Calibri"/>
              </a:rPr>
              <a:t> </a:t>
            </a:r>
            <a:r>
              <a:rPr lang="en-GB" sz="1700" dirty="0" err="1">
                <a:solidFill>
                  <a:schemeClr val="dk1"/>
                </a:solidFill>
                <a:latin typeface="Calibri"/>
                <a:ea typeface="Calibri"/>
                <a:cs typeface="Calibri"/>
                <a:sym typeface="Calibri"/>
              </a:rPr>
              <a:t>sau</a:t>
            </a:r>
            <a:r>
              <a:rPr lang="en-GB" sz="1700" dirty="0">
                <a:solidFill>
                  <a:schemeClr val="dk1"/>
                </a:solidFill>
                <a:latin typeface="Calibri"/>
                <a:ea typeface="Calibri"/>
                <a:cs typeface="Calibri"/>
                <a:sym typeface="Calibri"/>
              </a:rPr>
              <a:t> de </a:t>
            </a:r>
            <a:r>
              <a:rPr lang="en-GB" sz="1700" dirty="0" err="1">
                <a:solidFill>
                  <a:schemeClr val="dk1"/>
                </a:solidFill>
                <a:latin typeface="Calibri"/>
                <a:ea typeface="Calibri"/>
                <a:cs typeface="Calibri"/>
                <a:sym typeface="Calibri"/>
              </a:rPr>
              <a:t>afaceri</a:t>
            </a:r>
            <a:r>
              <a:rPr lang="en-GB"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p:txBody>
      </p:sp>
      <p:sp>
        <p:nvSpPr>
          <p:cNvPr id="607" name="Google Shape;607;g1bebd2e5064_0_60"/>
          <p:cNvSpPr/>
          <p:nvPr/>
        </p:nvSpPr>
        <p:spPr>
          <a:xfrm>
            <a:off x="7363400" y="3330250"/>
            <a:ext cx="3820800" cy="2427300"/>
          </a:xfrm>
          <a:prstGeom prst="cloudCallout">
            <a:avLst>
              <a:gd name="adj1" fmla="val -20833"/>
              <a:gd name="adj2" fmla="val 62500"/>
            </a:avLst>
          </a:prstGeom>
          <a:noFill/>
          <a:ln w="9525" cap="flat" cmpd="sng">
            <a:solidFill>
              <a:srgbClr val="21B4A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b="1"/>
              <a:t>Vă gândiți să începeți o afacere ecologică? Aceste întrebări vă pot ajuta să începeți să vă gândiți la ideea dvs. de afacere ecologică.</a:t>
            </a:r>
            <a:endParaRPr b="1" i="0" u="sng" strike="noStrike" cap="none">
              <a:solidFill>
                <a:srgbClr val="000000"/>
              </a:solidFill>
              <a:latin typeface="Arial"/>
              <a:ea typeface="Arial"/>
              <a:cs typeface="Arial"/>
              <a:sym typeface="Arial"/>
            </a:endParaRPr>
          </a:p>
        </p:txBody>
      </p:sp>
      <p:sp>
        <p:nvSpPr>
          <p:cNvPr id="2" name="Google Shape;90;p1">
            <a:extLst>
              <a:ext uri="{FF2B5EF4-FFF2-40B4-BE49-F238E27FC236}">
                <a16:creationId xmlns:a16="http://schemas.microsoft.com/office/drawing/2014/main" id="{B841FB0F-C0E8-6B26-5089-05F5BFCB1728}"/>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1"/>
        <p:cNvGrpSpPr/>
        <p:nvPr/>
      </p:nvGrpSpPr>
      <p:grpSpPr>
        <a:xfrm>
          <a:off x="0" y="0"/>
          <a:ext cx="0" cy="0"/>
          <a:chOff x="0" y="0"/>
          <a:chExt cx="0" cy="0"/>
        </a:xfrm>
      </p:grpSpPr>
      <p:sp>
        <p:nvSpPr>
          <p:cNvPr id="612" name="Google Shape;612;g19d164b436d_0_128"/>
          <p:cNvSpPr/>
          <p:nvPr/>
        </p:nvSpPr>
        <p:spPr>
          <a:xfrm>
            <a:off x="875880" y="532080"/>
            <a:ext cx="8208600" cy="639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GB" sz="3600" b="1">
                <a:solidFill>
                  <a:srgbClr val="FAB632"/>
                </a:solidFill>
                <a:latin typeface="Calibri"/>
                <a:ea typeface="Calibri"/>
                <a:cs typeface="Calibri"/>
                <a:sym typeface="Calibri"/>
              </a:rPr>
              <a:t>Unitatea </a:t>
            </a:r>
            <a:r>
              <a:rPr lang="en-GB" sz="3600" b="1" i="0" u="none" strike="noStrike" cap="none">
                <a:solidFill>
                  <a:srgbClr val="FAB632"/>
                </a:solidFill>
                <a:latin typeface="Calibri"/>
                <a:ea typeface="Calibri"/>
                <a:cs typeface="Calibri"/>
                <a:sym typeface="Calibri"/>
              </a:rPr>
              <a:t>4: </a:t>
            </a:r>
            <a:r>
              <a:rPr lang="en-GB" sz="3600" b="1">
                <a:solidFill>
                  <a:srgbClr val="FAB632"/>
                </a:solidFill>
                <a:latin typeface="Calibri"/>
                <a:ea typeface="Calibri"/>
                <a:cs typeface="Calibri"/>
                <a:sym typeface="Calibri"/>
              </a:rPr>
              <a:t>Bune practici</a:t>
            </a:r>
            <a:endParaRPr sz="3600" b="0" i="0" u="none" strike="noStrike" cap="none">
              <a:solidFill>
                <a:srgbClr val="000000"/>
              </a:solidFill>
              <a:latin typeface="Arial"/>
              <a:ea typeface="Arial"/>
              <a:cs typeface="Arial"/>
              <a:sym typeface="Arial"/>
            </a:endParaRPr>
          </a:p>
        </p:txBody>
      </p:sp>
      <p:sp>
        <p:nvSpPr>
          <p:cNvPr id="614" name="Google Shape;614;g19d164b436d_0_128"/>
          <p:cNvSpPr/>
          <p:nvPr/>
        </p:nvSpPr>
        <p:spPr>
          <a:xfrm>
            <a:off x="875880" y="1282524"/>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a:solidFill>
                  <a:srgbClr val="21B4A9"/>
                </a:solidFill>
                <a:latin typeface="Calibri"/>
                <a:ea typeface="Calibri"/>
                <a:cs typeface="Calibri"/>
                <a:sym typeface="Calibri"/>
              </a:rPr>
              <a:t>Secțiunea </a:t>
            </a:r>
            <a:r>
              <a:rPr lang="en-GB" sz="2400" b="0" i="0" u="none" strike="noStrike" cap="none">
                <a:solidFill>
                  <a:srgbClr val="21B4A9"/>
                </a:solidFill>
                <a:latin typeface="Calibri"/>
                <a:ea typeface="Calibri"/>
                <a:cs typeface="Calibri"/>
                <a:sym typeface="Calibri"/>
              </a:rPr>
              <a:t>1: Trasdeza Natur (Galicia, Spania)</a:t>
            </a:r>
            <a:endParaRPr sz="2400" b="0" i="0" u="none" strike="noStrike" cap="none">
              <a:solidFill>
                <a:srgbClr val="000000"/>
              </a:solidFill>
              <a:latin typeface="Arial"/>
              <a:ea typeface="Arial"/>
              <a:cs typeface="Arial"/>
              <a:sym typeface="Arial"/>
            </a:endParaRPr>
          </a:p>
        </p:txBody>
      </p:sp>
      <p:sp>
        <p:nvSpPr>
          <p:cNvPr id="615" name="Google Shape;615;g19d164b436d_0_128"/>
          <p:cNvSpPr txBox="1"/>
          <p:nvPr/>
        </p:nvSpPr>
        <p:spPr>
          <a:xfrm>
            <a:off x="875874" y="1955162"/>
            <a:ext cx="5515197" cy="313928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800" b="1" dirty="0" err="1">
                <a:solidFill>
                  <a:srgbClr val="C00000"/>
                </a:solidFill>
                <a:latin typeface="Calibri"/>
                <a:ea typeface="Calibri"/>
                <a:cs typeface="Calibri"/>
                <a:sym typeface="Calibri"/>
              </a:rPr>
              <a:t>Trasdeza</a:t>
            </a:r>
            <a:r>
              <a:rPr lang="en-GB" sz="1800" b="1" dirty="0">
                <a:solidFill>
                  <a:srgbClr val="C00000"/>
                </a:solidFill>
                <a:latin typeface="Calibri"/>
                <a:ea typeface="Calibri"/>
                <a:cs typeface="Calibri"/>
                <a:sym typeface="Calibri"/>
              </a:rPr>
              <a:t> </a:t>
            </a:r>
            <a:r>
              <a:rPr lang="en-GB" sz="1800" b="1" dirty="0" err="1">
                <a:solidFill>
                  <a:srgbClr val="C00000"/>
                </a:solidFill>
                <a:latin typeface="Calibri"/>
                <a:ea typeface="Calibri"/>
                <a:cs typeface="Calibri"/>
                <a:sym typeface="Calibri"/>
              </a:rPr>
              <a:t>Natur</a:t>
            </a:r>
            <a:r>
              <a:rPr lang="en-GB" sz="1800" b="1" dirty="0">
                <a:solidFill>
                  <a:srgbClr val="C00000"/>
                </a:solidFill>
                <a:latin typeface="Calibri"/>
                <a:ea typeface="Calibri"/>
                <a:cs typeface="Calibri"/>
                <a:sym typeface="Calibri"/>
              </a:rPr>
              <a:t> </a:t>
            </a:r>
            <a:r>
              <a:rPr lang="en-GB" sz="1800" b="1" dirty="0" err="1">
                <a:solidFill>
                  <a:srgbClr val="C00000"/>
                </a:solidFill>
                <a:latin typeface="Calibri"/>
                <a:ea typeface="Calibri"/>
                <a:cs typeface="Calibri"/>
                <a:sym typeface="Calibri"/>
              </a:rPr>
              <a:t>este</a:t>
            </a:r>
            <a:r>
              <a:rPr lang="en-GB" sz="1800" b="1" dirty="0">
                <a:solidFill>
                  <a:srgbClr val="C00000"/>
                </a:solidFill>
                <a:latin typeface="Calibri"/>
                <a:ea typeface="Calibri"/>
                <a:cs typeface="Calibri"/>
                <a:sym typeface="Calibri"/>
              </a:rPr>
              <a:t> o </a:t>
            </a:r>
            <a:r>
              <a:rPr lang="en-GB" sz="1800" b="1" dirty="0" err="1">
                <a:solidFill>
                  <a:srgbClr val="C00000"/>
                </a:solidFill>
                <a:latin typeface="Calibri"/>
                <a:ea typeface="Calibri"/>
                <a:cs typeface="Calibri"/>
                <a:sym typeface="Calibri"/>
              </a:rPr>
              <a:t>grădină</a:t>
            </a:r>
            <a:r>
              <a:rPr lang="en-GB" sz="1800" b="1" dirty="0">
                <a:solidFill>
                  <a:srgbClr val="C00000"/>
                </a:solidFill>
                <a:latin typeface="Calibri"/>
                <a:ea typeface="Calibri"/>
                <a:cs typeface="Calibri"/>
                <a:sym typeface="Calibri"/>
              </a:rPr>
              <a:t> </a:t>
            </a:r>
            <a:r>
              <a:rPr lang="en-GB" sz="1800" b="1" dirty="0" err="1">
                <a:solidFill>
                  <a:srgbClr val="C00000"/>
                </a:solidFill>
                <a:latin typeface="Calibri"/>
                <a:ea typeface="Calibri"/>
                <a:cs typeface="Calibri"/>
                <a:sym typeface="Calibri"/>
              </a:rPr>
              <a:t>ecologică</a:t>
            </a:r>
            <a:r>
              <a:rPr lang="en-GB" sz="1800" b="1" dirty="0">
                <a:solidFill>
                  <a:srgbClr val="C00000"/>
                </a:solidFill>
                <a:latin typeface="Calibri"/>
                <a:ea typeface="Calibri"/>
                <a:cs typeface="Calibri"/>
                <a:sym typeface="Calibri"/>
              </a:rPr>
              <a:t> </a:t>
            </a:r>
            <a:r>
              <a:rPr lang="en-GB" sz="1800" b="1" dirty="0" err="1">
                <a:solidFill>
                  <a:srgbClr val="C00000"/>
                </a:solidFill>
                <a:latin typeface="Calibri"/>
                <a:ea typeface="Calibri"/>
                <a:cs typeface="Calibri"/>
                <a:sym typeface="Calibri"/>
              </a:rPr>
              <a:t>situată</a:t>
            </a:r>
            <a:r>
              <a:rPr lang="en-GB" sz="1800" b="1" dirty="0">
                <a:solidFill>
                  <a:srgbClr val="C00000"/>
                </a:solidFill>
                <a:latin typeface="Calibri"/>
                <a:ea typeface="Calibri"/>
                <a:cs typeface="Calibri"/>
                <a:sym typeface="Calibri"/>
              </a:rPr>
              <a:t> </a:t>
            </a:r>
            <a:r>
              <a:rPr lang="en-GB" sz="1800" b="1" dirty="0" err="1">
                <a:solidFill>
                  <a:srgbClr val="C00000"/>
                </a:solidFill>
                <a:latin typeface="Calibri"/>
                <a:ea typeface="Calibri"/>
                <a:cs typeface="Calibri"/>
                <a:sym typeface="Calibri"/>
              </a:rPr>
              <a:t>în</a:t>
            </a:r>
            <a:r>
              <a:rPr lang="en-GB" sz="1800" b="1" dirty="0">
                <a:solidFill>
                  <a:srgbClr val="C00000"/>
                </a:solidFill>
                <a:latin typeface="Calibri"/>
                <a:ea typeface="Calibri"/>
                <a:cs typeface="Calibri"/>
                <a:sym typeface="Calibri"/>
              </a:rPr>
              <a:t> </a:t>
            </a:r>
            <a:r>
              <a:rPr lang="en-GB" sz="1800" b="1" dirty="0" err="1">
                <a:solidFill>
                  <a:srgbClr val="C00000"/>
                </a:solidFill>
                <a:latin typeface="Calibri"/>
                <a:ea typeface="Calibri"/>
                <a:cs typeface="Calibri"/>
                <a:sym typeface="Calibri"/>
              </a:rPr>
              <a:t>Cortega</a:t>
            </a:r>
            <a:r>
              <a:rPr lang="en-GB" sz="1800" b="1" dirty="0">
                <a:solidFill>
                  <a:srgbClr val="C00000"/>
                </a:solidFill>
                <a:latin typeface="Calibri"/>
                <a:ea typeface="Calibri"/>
                <a:cs typeface="Calibri"/>
                <a:sym typeface="Calibri"/>
              </a:rPr>
              <a:t> </a:t>
            </a:r>
            <a:r>
              <a:rPr lang="en-GB" sz="1800" b="1" dirty="0" err="1">
                <a:solidFill>
                  <a:srgbClr val="C00000"/>
                </a:solidFill>
                <a:latin typeface="Calibri"/>
                <a:ea typeface="Calibri"/>
                <a:cs typeface="Calibri"/>
                <a:sym typeface="Calibri"/>
              </a:rPr>
              <a:t>Silleda</a:t>
            </a:r>
            <a:r>
              <a:rPr lang="en-GB" sz="1800" b="1" dirty="0">
                <a:solidFill>
                  <a:srgbClr val="C00000"/>
                </a:solidFill>
                <a:latin typeface="Calibri"/>
                <a:ea typeface="Calibri"/>
                <a:cs typeface="Calibri"/>
                <a:sym typeface="Calibri"/>
              </a:rPr>
              <a:t> (Galicia). </a:t>
            </a:r>
            <a:r>
              <a:rPr lang="en-GB" sz="1800" b="1" dirty="0" err="1">
                <a:solidFill>
                  <a:srgbClr val="C00000"/>
                </a:solidFill>
                <a:latin typeface="Calibri"/>
                <a:ea typeface="Calibri"/>
                <a:cs typeface="Calibri"/>
                <a:sym typeface="Calibri"/>
              </a:rPr>
              <a:t>Printre</a:t>
            </a:r>
            <a:r>
              <a:rPr lang="en-GB" sz="1800" b="1" dirty="0">
                <a:solidFill>
                  <a:srgbClr val="C00000"/>
                </a:solidFill>
                <a:latin typeface="Calibri"/>
                <a:ea typeface="Calibri"/>
                <a:cs typeface="Calibri"/>
                <a:sym typeface="Calibri"/>
              </a:rPr>
              <a:t> </a:t>
            </a:r>
            <a:r>
              <a:rPr lang="en-GB" sz="1800" b="1" dirty="0" err="1">
                <a:solidFill>
                  <a:srgbClr val="C00000"/>
                </a:solidFill>
                <a:latin typeface="Calibri"/>
                <a:ea typeface="Calibri"/>
                <a:cs typeface="Calibri"/>
                <a:sym typeface="Calibri"/>
              </a:rPr>
              <a:t>activitățile</a:t>
            </a:r>
            <a:r>
              <a:rPr lang="en-GB" sz="1800" b="1" dirty="0">
                <a:solidFill>
                  <a:srgbClr val="C00000"/>
                </a:solidFill>
                <a:latin typeface="Calibri"/>
                <a:ea typeface="Calibri"/>
                <a:cs typeface="Calibri"/>
                <a:sym typeface="Calibri"/>
              </a:rPr>
              <a:t> pe care le </a:t>
            </a:r>
            <a:r>
              <a:rPr lang="en-GB" sz="1800" b="1" dirty="0" err="1">
                <a:solidFill>
                  <a:srgbClr val="C00000"/>
                </a:solidFill>
                <a:latin typeface="Calibri"/>
                <a:ea typeface="Calibri"/>
                <a:cs typeface="Calibri"/>
                <a:sym typeface="Calibri"/>
              </a:rPr>
              <a:t>desfășoară</a:t>
            </a:r>
            <a:r>
              <a:rPr lang="en-GB" sz="1800" b="1" dirty="0">
                <a:solidFill>
                  <a:srgbClr val="C00000"/>
                </a:solidFill>
                <a:latin typeface="Calibri"/>
                <a:ea typeface="Calibri"/>
                <a:cs typeface="Calibri"/>
                <a:sym typeface="Calibri"/>
              </a:rPr>
              <a:t> se </a:t>
            </a:r>
            <a:r>
              <a:rPr lang="en-GB" sz="1800" b="1" dirty="0" err="1">
                <a:solidFill>
                  <a:srgbClr val="C00000"/>
                </a:solidFill>
                <a:latin typeface="Calibri"/>
                <a:ea typeface="Calibri"/>
                <a:cs typeface="Calibri"/>
                <a:sym typeface="Calibri"/>
              </a:rPr>
              <a:t>numără</a:t>
            </a:r>
            <a:r>
              <a:rPr lang="en-GB" sz="1800" b="1" dirty="0">
                <a:solidFill>
                  <a:srgbClr val="C00000"/>
                </a:solidFill>
                <a:latin typeface="Calibri"/>
                <a:ea typeface="Calibri"/>
                <a:cs typeface="Calibri"/>
                <a:sym typeface="Calibri"/>
              </a:rPr>
              <a:t>:</a:t>
            </a:r>
            <a:endParaRPr sz="1800" b="1" dirty="0">
              <a:solidFill>
                <a:srgbClr val="C00000"/>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800" dirty="0" err="1">
                <a:solidFill>
                  <a:schemeClr val="dk1"/>
                </a:solidFill>
                <a:latin typeface="Calibri"/>
                <a:ea typeface="Calibri"/>
                <a:cs typeface="Calibri"/>
                <a:sym typeface="Calibri"/>
              </a:rPr>
              <a:t>Recuperarea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legumelor</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și</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fructelor</a:t>
            </a:r>
            <a:r>
              <a:rPr lang="en-GB" sz="1800" dirty="0">
                <a:solidFill>
                  <a:schemeClr val="dk1"/>
                </a:solidFill>
                <a:latin typeface="Calibri"/>
                <a:ea typeface="Calibri"/>
                <a:cs typeface="Calibri"/>
                <a:sym typeface="Calibri"/>
              </a:rPr>
              <a:t> locale.</a:t>
            </a:r>
            <a:endParaRPr sz="18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800" dirty="0" err="1">
                <a:solidFill>
                  <a:schemeClr val="dk1"/>
                </a:solidFill>
                <a:latin typeface="Calibri"/>
                <a:ea typeface="Calibri"/>
                <a:cs typeface="Calibri"/>
                <a:sym typeface="Calibri"/>
              </a:rPr>
              <a:t>Transformarea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alimentelor</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în</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produse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deshidratate</a:t>
            </a:r>
            <a:r>
              <a:rPr lang="en-GB"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800" dirty="0" err="1">
                <a:solidFill>
                  <a:schemeClr val="dk1"/>
                </a:solidFill>
                <a:latin typeface="Calibri"/>
                <a:ea typeface="Calibri"/>
                <a:cs typeface="Calibri"/>
                <a:sym typeface="Calibri"/>
              </a:rPr>
              <a:t>Utilizarea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energiei</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solare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pentru</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procesul</a:t>
            </a:r>
            <a:r>
              <a:rPr lang="en-GB" sz="1800" dirty="0">
                <a:solidFill>
                  <a:schemeClr val="dk1"/>
                </a:solidFill>
                <a:latin typeface="Calibri"/>
                <a:ea typeface="Calibri"/>
                <a:cs typeface="Calibri"/>
                <a:sym typeface="Calibri"/>
              </a:rPr>
              <a:t> de </a:t>
            </a:r>
            <a:r>
              <a:rPr lang="en-GB" sz="1800" dirty="0" err="1">
                <a:solidFill>
                  <a:schemeClr val="dk1"/>
                </a:solidFill>
                <a:latin typeface="Calibri"/>
                <a:ea typeface="Calibri"/>
                <a:cs typeface="Calibri"/>
                <a:sym typeface="Calibri"/>
              </a:rPr>
              <a:t>deshidratare</a:t>
            </a:r>
            <a:r>
              <a:rPr lang="en-GB"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800" dirty="0" err="1">
                <a:solidFill>
                  <a:schemeClr val="dk1"/>
                </a:solidFill>
                <a:latin typeface="Calibri"/>
                <a:ea typeface="Calibri"/>
                <a:cs typeface="Calibri"/>
                <a:sym typeface="Calibri"/>
              </a:rPr>
              <a:t>Utilizarea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apelor</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reziduale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iaz</a:t>
            </a:r>
            <a:r>
              <a:rPr lang="en-GB" sz="1800" dirty="0">
                <a:solidFill>
                  <a:schemeClr val="dk1"/>
                </a:solidFill>
                <a:latin typeface="Calibri"/>
                <a:ea typeface="Calibri"/>
                <a:cs typeface="Calibri"/>
                <a:sym typeface="Calibri"/>
              </a:rPr>
              <a:t> de legume, </a:t>
            </a:r>
            <a:r>
              <a:rPr lang="en-GB" sz="1800" dirty="0" err="1">
                <a:solidFill>
                  <a:schemeClr val="dk1"/>
                </a:solidFill>
                <a:latin typeface="Calibri"/>
                <a:ea typeface="Calibri"/>
                <a:cs typeface="Calibri"/>
                <a:sym typeface="Calibri"/>
              </a:rPr>
              <a:t>filtru</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verde</a:t>
            </a:r>
            <a:r>
              <a:rPr lang="en-GB"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800" dirty="0" err="1">
                <a:solidFill>
                  <a:schemeClr val="dk1"/>
                </a:solidFill>
                <a:latin typeface="Calibri"/>
                <a:ea typeface="Calibri"/>
                <a:cs typeface="Calibri"/>
                <a:sym typeface="Calibri"/>
              </a:rPr>
              <a:t>Apa</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este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refolosită</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pentru</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irigații</a:t>
            </a:r>
            <a:r>
              <a:rPr lang="en-GB"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457200" marR="0" lvl="0" indent="-336550" algn="just" rtl="0">
              <a:lnSpc>
                <a:spcPct val="100000"/>
              </a:lnSpc>
              <a:spcBef>
                <a:spcPts val="0"/>
              </a:spcBef>
              <a:spcAft>
                <a:spcPts val="0"/>
              </a:spcAft>
              <a:buClr>
                <a:schemeClr val="dk1"/>
              </a:buClr>
              <a:buSzPts val="1700"/>
              <a:buFont typeface="Calibri"/>
              <a:buChar char="●"/>
            </a:pPr>
            <a:r>
              <a:rPr lang="en-GB" sz="1800" dirty="0" err="1">
                <a:solidFill>
                  <a:schemeClr val="dk1"/>
                </a:solidFill>
                <a:latin typeface="Calibri"/>
                <a:ea typeface="Calibri"/>
                <a:cs typeface="Calibri"/>
                <a:sym typeface="Calibri"/>
              </a:rPr>
              <a:t>Ambalate</a:t>
            </a:r>
            <a:r>
              <a:rPr lang="en-GB" sz="1800" dirty="0">
                <a:solidFill>
                  <a:schemeClr val="dk1"/>
                </a:solidFill>
                <a:latin typeface="Calibri"/>
                <a:ea typeface="Calibri"/>
                <a:cs typeface="Calibri"/>
                <a:sym typeface="Calibri"/>
              </a:rPr>
              <a:t> cu </a:t>
            </a:r>
            <a:r>
              <a:rPr lang="en-GB" sz="1800" dirty="0" err="1">
                <a:solidFill>
                  <a:schemeClr val="dk1"/>
                </a:solidFill>
                <a:latin typeface="Calibri"/>
                <a:ea typeface="Calibri"/>
                <a:cs typeface="Calibri"/>
                <a:sym typeface="Calibri"/>
              </a:rPr>
              <a:t>materiale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reciclabile</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și</a:t>
            </a:r>
            <a:r>
              <a:rPr lang="en-GB" sz="1800" dirty="0">
                <a:solidFill>
                  <a:schemeClr val="dk1"/>
                </a:solidFill>
                <a:latin typeface="Calibri"/>
                <a:ea typeface="Calibri"/>
                <a:cs typeface="Calibri"/>
                <a:sym typeface="Calibri"/>
              </a:rPr>
              <a:t> </a:t>
            </a:r>
            <a:r>
              <a:rPr lang="en-GB" sz="1800" dirty="0" err="1">
                <a:solidFill>
                  <a:schemeClr val="dk1"/>
                </a:solidFill>
                <a:latin typeface="Calibri"/>
                <a:ea typeface="Calibri"/>
                <a:cs typeface="Calibri"/>
                <a:sym typeface="Calibri"/>
              </a:rPr>
              <a:t>compostabile</a:t>
            </a:r>
            <a:r>
              <a:rPr lang="en-GB"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sp>
        <p:nvSpPr>
          <p:cNvPr id="616" name="Google Shape;616;g19d164b436d_0_128"/>
          <p:cNvSpPr txBox="1"/>
          <p:nvPr/>
        </p:nvSpPr>
        <p:spPr>
          <a:xfrm>
            <a:off x="6829500" y="1955175"/>
            <a:ext cx="5167500" cy="1791219"/>
          </a:xfrm>
          <a:prstGeom prst="rect">
            <a:avLst/>
          </a:prstGeom>
          <a:noFill/>
          <a:ln w="28575" cap="flat" cmpd="sng">
            <a:solidFill>
              <a:srgbClr val="1C8C7F"/>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500"/>
              <a:buFont typeface="Arial"/>
              <a:buNone/>
            </a:pPr>
            <a:r>
              <a:rPr lang="en-GB" sz="1600" dirty="0" err="1">
                <a:solidFill>
                  <a:schemeClr val="dk1"/>
                </a:solidFill>
                <a:latin typeface="Calibri"/>
                <a:ea typeface="Calibri"/>
                <a:cs typeface="Calibri"/>
                <a:sym typeface="Calibri"/>
              </a:rPr>
              <a:t>Acest</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proiect</a:t>
            </a:r>
            <a:r>
              <a:rPr lang="en-GB" sz="1600" dirty="0">
                <a:solidFill>
                  <a:schemeClr val="dk1"/>
                </a:solidFill>
                <a:latin typeface="Calibri"/>
                <a:ea typeface="Calibri"/>
                <a:cs typeface="Calibri"/>
                <a:sym typeface="Calibri"/>
              </a:rPr>
              <a:t> de </a:t>
            </a:r>
            <a:r>
              <a:rPr lang="en-GB" sz="1600" dirty="0" err="1">
                <a:solidFill>
                  <a:schemeClr val="dk1"/>
                </a:solidFill>
                <a:latin typeface="Calibri"/>
                <a:ea typeface="Calibri"/>
                <a:cs typeface="Calibri"/>
                <a:sym typeface="Calibri"/>
              </a:rPr>
              <a:t>pionierat</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este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regizat</a:t>
            </a:r>
            <a:r>
              <a:rPr lang="en-GB" sz="1600" dirty="0">
                <a:solidFill>
                  <a:schemeClr val="dk1"/>
                </a:solidFill>
                <a:latin typeface="Calibri"/>
                <a:ea typeface="Calibri"/>
                <a:cs typeface="Calibri"/>
                <a:sym typeface="Calibri"/>
              </a:rPr>
              <a:t> de María José </a:t>
            </a:r>
            <a:r>
              <a:rPr lang="en-GB" sz="1600" dirty="0" err="1">
                <a:solidFill>
                  <a:schemeClr val="dk1"/>
                </a:solidFill>
                <a:latin typeface="Calibri"/>
                <a:ea typeface="Calibri"/>
                <a:cs typeface="Calibri"/>
                <a:sym typeface="Calibri"/>
              </a:rPr>
              <a:t>Tallón</a:t>
            </a:r>
            <a:r>
              <a:rPr lang="en-GB" sz="1600" dirty="0">
                <a:solidFill>
                  <a:schemeClr val="dk1"/>
                </a:solidFill>
                <a:latin typeface="Calibri"/>
                <a:ea typeface="Calibri"/>
                <a:cs typeface="Calibri"/>
                <a:sym typeface="Calibri"/>
              </a:rPr>
              <a:t> García. </a:t>
            </a:r>
            <a:r>
              <a:rPr lang="en-GB" sz="1600" dirty="0" err="1">
                <a:solidFill>
                  <a:schemeClr val="dk1"/>
                </a:solidFill>
                <a:latin typeface="Calibri"/>
                <a:ea typeface="Calibri"/>
                <a:cs typeface="Calibri"/>
                <a:sym typeface="Calibri"/>
              </a:rPr>
              <a:t>Acest</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proiect</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este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specializat</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în</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tehnica</a:t>
            </a:r>
            <a:r>
              <a:rPr lang="en-GB" sz="1600" dirty="0">
                <a:solidFill>
                  <a:schemeClr val="dk1"/>
                </a:solidFill>
                <a:latin typeface="Calibri"/>
                <a:ea typeface="Calibri"/>
                <a:cs typeface="Calibri"/>
                <a:sym typeface="Calibri"/>
              </a:rPr>
              <a:t> de </a:t>
            </a:r>
            <a:r>
              <a:rPr lang="en-GB" sz="1600" dirty="0" err="1">
                <a:solidFill>
                  <a:schemeClr val="dk1"/>
                </a:solidFill>
                <a:latin typeface="Calibri"/>
                <a:ea typeface="Calibri"/>
                <a:cs typeface="Calibri"/>
                <a:sym typeface="Calibri"/>
              </a:rPr>
              <a:t>deshidratare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solară</a:t>
            </a:r>
            <a:r>
              <a:rPr lang="en-GB" sz="1600" dirty="0">
                <a:solidFill>
                  <a:schemeClr val="dk1"/>
                </a:solidFill>
                <a:latin typeface="Calibri"/>
                <a:ea typeface="Calibri"/>
                <a:cs typeface="Calibri"/>
                <a:sym typeface="Calibri"/>
              </a:rPr>
              <a:t> a </a:t>
            </a:r>
            <a:r>
              <a:rPr lang="en-GB" sz="1600" dirty="0" err="1">
                <a:solidFill>
                  <a:schemeClr val="dk1"/>
                </a:solidFill>
                <a:latin typeface="Calibri"/>
                <a:ea typeface="Calibri"/>
                <a:cs typeface="Calibri"/>
                <a:sym typeface="Calibri"/>
              </a:rPr>
              <a:t>fructelor</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și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legumelor</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recoltate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în</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grădina</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sa</a:t>
            </a:r>
            <a:r>
              <a:rPr lang="en-GB" sz="1600" dirty="0">
                <a:solidFill>
                  <a:schemeClr val="dk1"/>
                </a:solidFill>
                <a:latin typeface="Calibri"/>
                <a:ea typeface="Calibri"/>
                <a:cs typeface="Calibri"/>
                <a:sym typeface="Calibri"/>
              </a:rPr>
              <a:t>. Ace</a:t>
            </a:r>
            <a:r>
              <a:rPr lang="ro-RO" sz="1600" dirty="0">
                <a:solidFill>
                  <a:schemeClr val="dk1"/>
                </a:solidFill>
                <a:latin typeface="Calibri"/>
                <a:ea typeface="Calibri"/>
                <a:cs typeface="Calibri"/>
                <a:sym typeface="Calibri"/>
              </a:rPr>
              <a:t>astă </a:t>
            </a:r>
            <a:r>
              <a:rPr lang="en-GB" sz="1600" dirty="0" err="1">
                <a:solidFill>
                  <a:schemeClr val="dk1"/>
                </a:solidFill>
                <a:latin typeface="Calibri"/>
                <a:ea typeface="Calibri"/>
                <a:cs typeface="Calibri"/>
                <a:sym typeface="Calibri"/>
              </a:rPr>
              <a:t>tehnică</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oferă</a:t>
            </a:r>
            <a:r>
              <a:rPr lang="en-GB" sz="1600" dirty="0">
                <a:solidFill>
                  <a:schemeClr val="dk1"/>
                </a:solidFill>
                <a:latin typeface="Calibri"/>
                <a:ea typeface="Calibri"/>
                <a:cs typeface="Calibri"/>
                <a:sym typeface="Calibri"/>
              </a:rPr>
              <a:t> o </a:t>
            </a:r>
            <a:r>
              <a:rPr lang="en-GB" sz="1600" dirty="0" err="1">
                <a:solidFill>
                  <a:schemeClr val="dk1"/>
                </a:solidFill>
                <a:latin typeface="Calibri"/>
                <a:ea typeface="Calibri"/>
                <a:cs typeface="Calibri"/>
                <a:sym typeface="Calibri"/>
              </a:rPr>
              <a:t>nouă</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modalitate</a:t>
            </a:r>
            <a:r>
              <a:rPr lang="en-GB" sz="1600" dirty="0">
                <a:solidFill>
                  <a:schemeClr val="dk1"/>
                </a:solidFill>
                <a:latin typeface="Calibri"/>
                <a:ea typeface="Calibri"/>
                <a:cs typeface="Calibri"/>
                <a:sym typeface="Calibri"/>
              </a:rPr>
              <a:t> de </a:t>
            </a:r>
            <a:r>
              <a:rPr lang="en-GB" sz="1600" dirty="0" err="1">
                <a:solidFill>
                  <a:schemeClr val="dk1"/>
                </a:solidFill>
                <a:latin typeface="Calibri"/>
                <a:ea typeface="Calibri"/>
                <a:cs typeface="Calibri"/>
                <a:sym typeface="Calibri"/>
              </a:rPr>
              <a:t>depozitare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și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garantează</a:t>
            </a:r>
            <a:r>
              <a:rPr lang="en-GB" sz="1600" dirty="0">
                <a:solidFill>
                  <a:schemeClr val="dk1"/>
                </a:solidFill>
                <a:latin typeface="Calibri"/>
                <a:ea typeface="Calibri"/>
                <a:cs typeface="Calibri"/>
                <a:sym typeface="Calibri"/>
              </a:rPr>
              <a:t> o </a:t>
            </a:r>
            <a:r>
              <a:rPr lang="en-GB" sz="1600" dirty="0" err="1">
                <a:solidFill>
                  <a:schemeClr val="dk1"/>
                </a:solidFill>
                <a:latin typeface="Calibri"/>
                <a:ea typeface="Calibri"/>
                <a:cs typeface="Calibri"/>
                <a:sym typeface="Calibri"/>
              </a:rPr>
              <a:t>mai</a:t>
            </a:r>
            <a:r>
              <a:rPr lang="en-GB" sz="1600" dirty="0">
                <a:solidFill>
                  <a:schemeClr val="dk1"/>
                </a:solidFill>
                <a:latin typeface="Calibri"/>
                <a:ea typeface="Calibri"/>
                <a:cs typeface="Calibri"/>
                <a:sym typeface="Calibri"/>
              </a:rPr>
              <a:t> mare </a:t>
            </a:r>
            <a:r>
              <a:rPr lang="en-GB" sz="1600" dirty="0" err="1">
                <a:solidFill>
                  <a:schemeClr val="dk1"/>
                </a:solidFill>
                <a:latin typeface="Calibri"/>
                <a:ea typeface="Calibri"/>
                <a:cs typeface="Calibri"/>
                <a:sym typeface="Calibri"/>
              </a:rPr>
              <a:t>durabilitate</a:t>
            </a:r>
            <a:r>
              <a:rPr lang="en-GB" sz="1600" dirty="0">
                <a:solidFill>
                  <a:schemeClr val="dk1"/>
                </a:solidFill>
                <a:latin typeface="Calibri"/>
                <a:ea typeface="Calibri"/>
                <a:cs typeface="Calibri"/>
                <a:sym typeface="Calibri"/>
              </a:rPr>
              <a:t> a </a:t>
            </a:r>
            <a:r>
              <a:rPr lang="en-GB" sz="1600" dirty="0" err="1">
                <a:solidFill>
                  <a:schemeClr val="dk1"/>
                </a:solidFill>
                <a:latin typeface="Calibri"/>
                <a:ea typeface="Calibri"/>
                <a:cs typeface="Calibri"/>
                <a:sym typeface="Calibri"/>
              </a:rPr>
              <a:t>produsului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fără</a:t>
            </a:r>
            <a:r>
              <a:rPr lang="en-GB" sz="1600" dirty="0">
                <a:solidFill>
                  <a:schemeClr val="dk1"/>
                </a:solidFill>
                <a:latin typeface="Calibri"/>
                <a:ea typeface="Calibri"/>
                <a:cs typeface="Calibri"/>
                <a:sym typeface="Calibri"/>
              </a:rPr>
              <a:t> a-</a:t>
            </a:r>
            <a:r>
              <a:rPr lang="en-GB" sz="1600" dirty="0" err="1">
                <a:solidFill>
                  <a:schemeClr val="dk1"/>
                </a:solidFill>
                <a:latin typeface="Calibri"/>
                <a:ea typeface="Calibri"/>
                <a:cs typeface="Calibri"/>
                <a:sym typeface="Calibri"/>
              </a:rPr>
              <a:t>și</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pierde</a:t>
            </a: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proprietățile</a:t>
            </a:r>
            <a:r>
              <a:rPr lang="en-GB" sz="1600" dirty="0">
                <a:solidFill>
                  <a:schemeClr val="dk1"/>
                </a:solidFill>
                <a:latin typeface="Calibri"/>
                <a:ea typeface="Calibri"/>
                <a:cs typeface="Calibri"/>
                <a:sym typeface="Calibri"/>
              </a:rPr>
              <a:t> nutritive.</a:t>
            </a:r>
            <a:endParaRPr sz="1600" b="0" i="0" u="none" strike="noStrike" cap="none" dirty="0">
              <a:solidFill>
                <a:schemeClr val="dk1"/>
              </a:solidFill>
              <a:latin typeface="Calibri"/>
              <a:ea typeface="Calibri"/>
              <a:cs typeface="Calibri"/>
              <a:sym typeface="Calibri"/>
            </a:endParaRPr>
          </a:p>
        </p:txBody>
      </p:sp>
      <p:sp>
        <p:nvSpPr>
          <p:cNvPr id="617" name="Google Shape;617;g19d164b436d_0_128"/>
          <p:cNvSpPr txBox="1"/>
          <p:nvPr/>
        </p:nvSpPr>
        <p:spPr>
          <a:xfrm>
            <a:off x="6829500" y="3985224"/>
            <a:ext cx="5156400" cy="1493100"/>
          </a:xfrm>
          <a:prstGeom prst="rect">
            <a:avLst/>
          </a:prstGeom>
          <a:solidFill>
            <a:srgbClr val="F4CCCC"/>
          </a:solidFill>
          <a:ln w="28575" cap="flat" cmpd="sng">
            <a:solidFill>
              <a:srgbClr val="DD473F"/>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700"/>
              <a:buFont typeface="Arial"/>
              <a:buNone/>
            </a:pPr>
            <a:r>
              <a:rPr lang="en-GB" sz="1700">
                <a:solidFill>
                  <a:schemeClr val="dk1"/>
                </a:solidFill>
                <a:latin typeface="Calibri"/>
                <a:ea typeface="Calibri"/>
                <a:cs typeface="Calibri"/>
                <a:sym typeface="Calibri"/>
              </a:rPr>
              <a:t>Printre premiile pe care le-a primit această inițiativă se numără premiul primit de Tallón García în cadrul programului TalentA 2021 pentru antreprenoriat rural organizat de Corteva Agrisciencie și de Federația Asociațiilor de Femei Rurale din Spania (Fademur).</a:t>
            </a:r>
            <a:endParaRPr sz="1700" b="0" i="0" u="none" strike="noStrike" cap="none">
              <a:solidFill>
                <a:schemeClr val="dk1"/>
              </a:solidFill>
              <a:latin typeface="Calibri"/>
              <a:ea typeface="Calibri"/>
              <a:cs typeface="Calibri"/>
              <a:sym typeface="Calibri"/>
            </a:endParaRPr>
          </a:p>
        </p:txBody>
      </p:sp>
      <p:pic>
        <p:nvPicPr>
          <p:cNvPr id="618" name="Google Shape;618;g19d164b436d_0_128"/>
          <p:cNvPicPr preferRelativeResize="0"/>
          <p:nvPr/>
        </p:nvPicPr>
        <p:blipFill rotWithShape="1">
          <a:blip r:embed="rId4">
            <a:alphaModFix/>
          </a:blip>
          <a:srcRect/>
          <a:stretch/>
        </p:blipFill>
        <p:spPr>
          <a:xfrm>
            <a:off x="6744100" y="374275"/>
            <a:ext cx="1654218" cy="1650900"/>
          </a:xfrm>
          <a:prstGeom prst="rect">
            <a:avLst/>
          </a:prstGeom>
          <a:noFill/>
          <a:ln>
            <a:noFill/>
          </a:ln>
        </p:spPr>
      </p:pic>
      <p:sp>
        <p:nvSpPr>
          <p:cNvPr id="2" name="Google Shape;90;p1">
            <a:extLst>
              <a:ext uri="{FF2B5EF4-FFF2-40B4-BE49-F238E27FC236}">
                <a16:creationId xmlns:a16="http://schemas.microsoft.com/office/drawing/2014/main" id="{A1540EAC-CDA2-C4C9-29CF-4DE653444C77}"/>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2"/>
        <p:cNvGrpSpPr/>
        <p:nvPr/>
      </p:nvGrpSpPr>
      <p:grpSpPr>
        <a:xfrm>
          <a:off x="0" y="0"/>
          <a:ext cx="0" cy="0"/>
          <a:chOff x="0" y="0"/>
          <a:chExt cx="0" cy="0"/>
        </a:xfrm>
      </p:grpSpPr>
      <p:sp>
        <p:nvSpPr>
          <p:cNvPr id="623" name="Google Shape;623;g19d164b436d_0_146"/>
          <p:cNvSpPr/>
          <p:nvPr/>
        </p:nvSpPr>
        <p:spPr>
          <a:xfrm>
            <a:off x="1057830" y="2524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en-GB" sz="3600" b="1">
                <a:solidFill>
                  <a:srgbClr val="FAB632"/>
                </a:solidFill>
                <a:latin typeface="Calibri"/>
                <a:ea typeface="Calibri"/>
                <a:cs typeface="Calibri"/>
                <a:sym typeface="Calibri"/>
              </a:rPr>
              <a:t>Unitatea 4: Bune practici</a:t>
            </a:r>
            <a:endParaRPr sz="3600" b="0" i="0" u="none" strike="noStrike" cap="none">
              <a:solidFill>
                <a:srgbClr val="000000"/>
              </a:solidFill>
              <a:latin typeface="Arial"/>
              <a:ea typeface="Arial"/>
              <a:cs typeface="Arial"/>
              <a:sym typeface="Arial"/>
            </a:endParaRPr>
          </a:p>
        </p:txBody>
      </p:sp>
      <p:sp>
        <p:nvSpPr>
          <p:cNvPr id="625" name="Google Shape;625;g19d164b436d_0_146"/>
          <p:cNvSpPr/>
          <p:nvPr/>
        </p:nvSpPr>
        <p:spPr>
          <a:xfrm>
            <a:off x="1057830" y="1002874"/>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a:solidFill>
                  <a:srgbClr val="21B4A9"/>
                </a:solidFill>
                <a:latin typeface="Calibri"/>
                <a:ea typeface="Calibri"/>
                <a:cs typeface="Calibri"/>
                <a:sym typeface="Calibri"/>
              </a:rPr>
              <a:t>Secțiunea </a:t>
            </a:r>
            <a:r>
              <a:rPr lang="en-GB" sz="2400" b="0" i="0" u="none" strike="noStrike" cap="none">
                <a:solidFill>
                  <a:srgbClr val="21B4A9"/>
                </a:solidFill>
                <a:latin typeface="Calibri"/>
                <a:ea typeface="Calibri"/>
                <a:cs typeface="Calibri"/>
                <a:sym typeface="Calibri"/>
              </a:rPr>
              <a:t>2: EcoAlpispa (Insulele Canare, Spania</a:t>
            </a:r>
            <a:r>
              <a:rPr lang="en-GB" sz="2400">
                <a:solidFill>
                  <a:srgbClr val="21B4A9"/>
                </a:solidFill>
                <a:latin typeface="Calibri"/>
                <a:ea typeface="Calibri"/>
                <a:cs typeface="Calibri"/>
                <a:sym typeface="Calibri"/>
              </a:rPr>
              <a:t>)</a:t>
            </a:r>
            <a:endParaRPr sz="2400" b="0" i="0" u="none" strike="noStrike" cap="none">
              <a:solidFill>
                <a:srgbClr val="000000"/>
              </a:solidFill>
              <a:latin typeface="Arial"/>
              <a:ea typeface="Arial"/>
              <a:cs typeface="Arial"/>
              <a:sym typeface="Arial"/>
            </a:endParaRPr>
          </a:p>
        </p:txBody>
      </p:sp>
      <p:sp>
        <p:nvSpPr>
          <p:cNvPr id="626" name="Google Shape;626;g19d164b436d_0_146"/>
          <p:cNvSpPr/>
          <p:nvPr/>
        </p:nvSpPr>
        <p:spPr>
          <a:xfrm>
            <a:off x="1057825" y="1624825"/>
            <a:ext cx="8208600" cy="39213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GB" sz="1800" b="1">
                <a:solidFill>
                  <a:srgbClr val="C00000"/>
                </a:solidFill>
                <a:latin typeface="Calibri"/>
                <a:ea typeface="Calibri"/>
                <a:cs typeface="Calibri"/>
                <a:sym typeface="Calibri"/>
              </a:rPr>
              <a:t>Apicultura ca sector antreprenorial...</a:t>
            </a:r>
            <a:endParaRPr sz="1800" b="1">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GB" sz="1800">
                <a:solidFill>
                  <a:schemeClr val="dk1"/>
                </a:solidFill>
                <a:latin typeface="Calibri"/>
                <a:ea typeface="Calibri"/>
                <a:cs typeface="Calibri"/>
                <a:sym typeface="Calibri"/>
              </a:rPr>
              <a:t>Natalia Díaz, o apicultoare care trăiește pe insula Tenerife (Spania), a fondat EcoAlpispa, o companie dedicată îngrijirii albinelor nu numai ca polenizatoare ale grădinii sale de legume și producătoare de miere, ci și fabricării de ambalaje ecologice. Ceara produsă de albine le permite acestora să realizeze ambalaje pentru a-și conserva alimentele. În scopul de a combate producția de plastic, aceasta lansează producția de alte materiale, cum ar fi pungile din bumbac organic.</a:t>
            </a:r>
            <a:endParaRPr sz="18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1">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GB" sz="1800" b="1">
                <a:solidFill>
                  <a:srgbClr val="C00000"/>
                </a:solidFill>
                <a:latin typeface="Calibri"/>
                <a:ea typeface="Calibri"/>
                <a:cs typeface="Calibri"/>
                <a:sym typeface="Calibri"/>
              </a:rPr>
              <a:t>Cercul eco-sustenabil...</a:t>
            </a:r>
            <a:endParaRPr sz="1800" b="1">
              <a:solidFill>
                <a:srgbClr val="C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GB" sz="1800">
                <a:solidFill>
                  <a:schemeClr val="dk1"/>
                </a:solidFill>
                <a:latin typeface="Calibri"/>
                <a:ea typeface="Calibri"/>
                <a:cs typeface="Calibri"/>
                <a:sym typeface="Calibri"/>
              </a:rPr>
              <a:t>Această femeie întreprinzătoare și-a propus să nu mai genereze deșeuri, motiv pentru care folosește energie regenerabilă. Ferma ei este alimentată cu energie eoliană și panouri solare. Grădina sa de legume este irigată cu apă naturală care trece printr-un sistem de purificare creat chiar de ea. În plus, această grădină este polenizată de albinele ei, Natalia având deja peste 200 de stupi.</a:t>
            </a:r>
            <a:endParaRPr sz="18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1">
              <a:solidFill>
                <a:srgbClr val="C00000"/>
              </a:solidFill>
              <a:latin typeface="Calibri"/>
              <a:ea typeface="Calibri"/>
              <a:cs typeface="Calibri"/>
              <a:sym typeface="Calibri"/>
            </a:endParaRPr>
          </a:p>
        </p:txBody>
      </p:sp>
      <p:pic>
        <p:nvPicPr>
          <p:cNvPr id="627" name="Google Shape;627;g19d164b436d_0_146"/>
          <p:cNvPicPr preferRelativeResize="0"/>
          <p:nvPr/>
        </p:nvPicPr>
        <p:blipFill rotWithShape="1">
          <a:blip r:embed="rId4">
            <a:alphaModFix/>
          </a:blip>
          <a:srcRect/>
          <a:stretch/>
        </p:blipFill>
        <p:spPr>
          <a:xfrm>
            <a:off x="9266425" y="1170524"/>
            <a:ext cx="3035075" cy="2697200"/>
          </a:xfrm>
          <a:prstGeom prst="rect">
            <a:avLst/>
          </a:prstGeom>
          <a:noFill/>
          <a:ln>
            <a:noFill/>
          </a:ln>
        </p:spPr>
      </p:pic>
      <p:sp>
        <p:nvSpPr>
          <p:cNvPr id="2" name="Google Shape;90;p1">
            <a:extLst>
              <a:ext uri="{FF2B5EF4-FFF2-40B4-BE49-F238E27FC236}">
                <a16:creationId xmlns:a16="http://schemas.microsoft.com/office/drawing/2014/main" id="{00B2F3C9-130A-1D88-B6C9-B79BBE78B0AC}"/>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1"/>
        <p:cNvGrpSpPr/>
        <p:nvPr/>
      </p:nvGrpSpPr>
      <p:grpSpPr>
        <a:xfrm>
          <a:off x="0" y="0"/>
          <a:ext cx="0" cy="0"/>
          <a:chOff x="0" y="0"/>
          <a:chExt cx="0" cy="0"/>
        </a:xfrm>
      </p:grpSpPr>
      <p:sp>
        <p:nvSpPr>
          <p:cNvPr id="633" name="Google Shape;633;p20"/>
          <p:cNvSpPr txBox="1"/>
          <p:nvPr/>
        </p:nvSpPr>
        <p:spPr>
          <a:xfrm>
            <a:off x="1818446" y="1719068"/>
            <a:ext cx="8293800" cy="3126900"/>
          </a:xfrm>
          <a:prstGeom prst="rect">
            <a:avLst/>
          </a:prstGeom>
          <a:noFill/>
          <a:ln>
            <a:noFill/>
          </a:ln>
        </p:spPr>
        <p:txBody>
          <a:bodyPr spcFirstLastPara="1" wrap="square" lIns="0" tIns="0" rIns="0" bIns="0" anchor="t" anchorCtr="0">
            <a:noAutofit/>
          </a:bodyPr>
          <a:lstStyle/>
          <a:p>
            <a:pPr marL="0" marR="0" lvl="0" indent="0" algn="l" rtl="0">
              <a:lnSpc>
                <a:spcPct val="2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4999"/>
              </a:lnSpc>
              <a:spcBef>
                <a:spcPts val="0"/>
              </a:spcBef>
              <a:spcAft>
                <a:spcPts val="0"/>
              </a:spcAft>
              <a:buClr>
                <a:srgbClr val="000000"/>
              </a:buClr>
              <a:buSzPts val="1400"/>
              <a:buFont typeface="Arial"/>
              <a:buNone/>
            </a:pPr>
            <a:br>
              <a:rPr lang="en-GB"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634" name="Google Shape;634;p20"/>
          <p:cNvSpPr txBox="1"/>
          <p:nvPr/>
        </p:nvSpPr>
        <p:spPr>
          <a:xfrm>
            <a:off x="2030638" y="332675"/>
            <a:ext cx="8081700" cy="4252500"/>
          </a:xfrm>
          <a:prstGeom prst="rect">
            <a:avLst/>
          </a:prstGeom>
          <a:noFill/>
          <a:ln>
            <a:noFill/>
          </a:ln>
        </p:spPr>
        <p:txBody>
          <a:bodyPr spcFirstLastPara="1" wrap="square" lIns="91425" tIns="45700" rIns="91425" bIns="45700" anchor="t" anchorCtr="0">
            <a:noAutofit/>
          </a:bodyPr>
          <a:lstStyle/>
          <a:p>
            <a:pPr marL="457200" marR="0" lvl="0" indent="0" algn="l" rtl="0">
              <a:lnSpc>
                <a:spcPct val="150000"/>
              </a:lnSpc>
              <a:spcBef>
                <a:spcPts val="0"/>
              </a:spcBef>
              <a:spcAft>
                <a:spcPts val="0"/>
              </a:spcAft>
              <a:buClr>
                <a:srgbClr val="000000"/>
              </a:buClr>
              <a:buSzPts val="1000"/>
              <a:buFont typeface="Arial"/>
              <a:buNone/>
            </a:pPr>
            <a:endParaRPr sz="1000" b="0" i="0" u="sng" strike="noStrike" cap="none" dirty="0">
              <a:solidFill>
                <a:srgbClr val="000000"/>
              </a:solidFill>
              <a:latin typeface="Arial"/>
              <a:ea typeface="Arial"/>
              <a:cs typeface="Arial"/>
              <a:sym typeface="Arial"/>
            </a:endParaRPr>
          </a:p>
          <a:p>
            <a:pPr marL="457200" marR="0" lvl="0" indent="0" algn="l" rtl="0">
              <a:lnSpc>
                <a:spcPct val="150000"/>
              </a:lnSpc>
              <a:spcBef>
                <a:spcPts val="0"/>
              </a:spcBef>
              <a:spcAft>
                <a:spcPts val="0"/>
              </a:spcAft>
              <a:buClr>
                <a:srgbClr val="000000"/>
              </a:buClr>
              <a:buSzPts val="1000"/>
              <a:buFont typeface="Arial"/>
              <a:buNone/>
            </a:pPr>
            <a:r>
              <a:rPr lang="en-GB" sz="1000" u="sng" dirty="0"/>
              <a:t>BIBLIOGRAFIE: </a:t>
            </a:r>
            <a:endParaRPr sz="1000" b="0" i="0" u="sng"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4"/>
              </a:rPr>
              <a:t>https://www.ecologiaverde.com/que-es-la-agroecologia-y-su-importancia-452.html</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5"/>
              </a:rPr>
              <a:t>https://www.miteco.gob.es/es/ceneam/articulos-de-opinion/2014-07-08-daniel-lopez_tcm30-163552.pdf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6"/>
              </a:rPr>
              <a:t>https://publications.iadb.org/publications/spanish/document/Genero-e-inclusion-en-la-agenda-verde-donde-estamos-y-como-avanzar.pdf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7"/>
              </a:rPr>
              <a:t>https://www.empleaverde.es/sites/default/files/informe_empleo_verde.pdf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8"/>
              </a:rPr>
              <a:t>https://join.clickoala.com/empleos-verdes-que-son-que-tipos/</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9"/>
              </a:rPr>
              <a:t>https://www.ceupe.com/blog/turismo-sostenible-y-turismo-rural.html</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0"/>
              </a:rPr>
              <a:t>https://www.redalyc.org/pdf/1934/193414420001.pdf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1"/>
              </a:rPr>
              <a:t>http://nulan.mdp.edu.ar/320/1/Apo2006a10v2pp25-35.pdf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2"/>
              </a:rPr>
              <a:t>https://argentinambiental.com/wp-content/uploads/pdf/AA49-28-Turismo_Rural_Politica_Agropecuaria_Multifuncionalidad_Y_Turismo_Rural_Van_De_La_Mano.pdf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3"/>
              </a:rPr>
              <a:t>https://efeverde.com/mujer-apicultora-fabrica-envoltorios-cera-abeja-contra-plastico/</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4"/>
              </a:rPr>
              <a:t>https://theconversation.com/digitalizacion-de-las-areas-rurales-si-pero-no-a-cualquier-precio-162877</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5"/>
              </a:rPr>
              <a:t>https://www.redalyc.org/journal/290/29069612016/29069612016.pdf</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6"/>
              </a:rPr>
              <a:t>https://www.uv.mx/blogs/uvi/2009/01/15/el-turismo-rural-sostenible-como-una-oportunidad-de-desarrollo-de-las-pequenas-comunidades-de-los-paises-en-desarrollo/</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none" strike="noStrike" cap="none" dirty="0">
                <a:solidFill>
                  <a:srgbClr val="000000"/>
                </a:solidFill>
                <a:latin typeface="Arial"/>
                <a:ea typeface="Arial"/>
                <a:cs typeface="Arial"/>
                <a:sym typeface="Arial"/>
                <a:hlinkClick r:id="rId17" action="ppaction://hlinkfile"/>
              </a:rPr>
              <a:t>file:///C:/Users/Usuario/Downloads/38364-Texto%20del%20art%C3%ADculo-100313-1-10-20220301.pdf</a:t>
            </a:r>
            <a:endParaRPr lang="ro-RO"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sng" strike="noStrike" cap="none" dirty="0">
                <a:solidFill>
                  <a:schemeClr val="hlink"/>
                </a:solidFill>
                <a:latin typeface="Arial"/>
                <a:ea typeface="Arial"/>
                <a:cs typeface="Arial"/>
                <a:sym typeface="Arial"/>
                <a:hlinkClick r:id="rId18"/>
              </a:rPr>
              <a:t>https://www.meetwork.es/negocio-verde-sustentabilidad-de-tu-empresa/</a:t>
            </a:r>
            <a:endParaRPr sz="1000" b="0" i="0" u="none"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Clr>
                <a:srgbClr val="000000"/>
              </a:buClr>
              <a:buSzPts val="1000"/>
              <a:buFont typeface="Arial"/>
              <a:buChar char="●"/>
            </a:pPr>
            <a:r>
              <a:rPr lang="en-GB" sz="1000" b="0" i="0" u="none" strike="noStrike" cap="none" dirty="0">
                <a:solidFill>
                  <a:srgbClr val="000000"/>
                </a:solidFill>
                <a:latin typeface="Arial"/>
                <a:ea typeface="Arial"/>
                <a:cs typeface="Arial"/>
                <a:sym typeface="Arial"/>
                <a:hlinkClick r:id="rId19" action="ppaction://hlinkfile"/>
              </a:rPr>
              <a:t>file:///C:/Users/Usuario/Downloads/1633-Texto%20del%20art%C3%ADculo-7830-1-10-20210323.pdf</a:t>
            </a:r>
            <a:endParaRPr lang="ro-RO" sz="10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grpSp>
        <p:nvGrpSpPr>
          <p:cNvPr id="635" name="Google Shape;635;p20"/>
          <p:cNvGrpSpPr/>
          <p:nvPr/>
        </p:nvGrpSpPr>
        <p:grpSpPr>
          <a:xfrm>
            <a:off x="952526" y="227870"/>
            <a:ext cx="10286940" cy="5495329"/>
            <a:chOff x="1177450" y="241631"/>
            <a:chExt cx="6173152" cy="3616776"/>
          </a:xfrm>
        </p:grpSpPr>
        <p:sp>
          <p:nvSpPr>
            <p:cNvPr id="636" name="Google Shape;636;p20"/>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37" name="Google Shape;637;p20"/>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8" name="Google Shape;638;p20"/>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9" name="Google Shape;639;p20"/>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1A1135">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 name="Google Shape;90;p1">
            <a:extLst>
              <a:ext uri="{FF2B5EF4-FFF2-40B4-BE49-F238E27FC236}">
                <a16:creationId xmlns:a16="http://schemas.microsoft.com/office/drawing/2014/main" id="{72BDB215-06DF-FE8B-CA46-92CD96AACE14}"/>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p3"/>
          <p:cNvSpPr/>
          <p:nvPr/>
        </p:nvSpPr>
        <p:spPr>
          <a:xfrm rot="5400000">
            <a:off x="5747925" y="882056"/>
            <a:ext cx="3471900" cy="2866800"/>
          </a:xfrm>
          <a:prstGeom prst="hexagon">
            <a:avLst>
              <a:gd name="adj" fmla="val 25000"/>
              <a:gd name="vf" fmla="val 115470"/>
            </a:avLst>
          </a:prstGeom>
          <a:noFill/>
          <a:ln w="12700" cap="flat" cmpd="sng">
            <a:solidFill>
              <a:srgbClr val="FAB6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3" name="Google Shape;143;p3"/>
          <p:cNvSpPr/>
          <p:nvPr/>
        </p:nvSpPr>
        <p:spPr>
          <a:xfrm rot="5400000">
            <a:off x="2799757" y="2131425"/>
            <a:ext cx="3471900" cy="2866800"/>
          </a:xfrm>
          <a:prstGeom prst="hexagon">
            <a:avLst>
              <a:gd name="adj" fmla="val 25000"/>
              <a:gd name="vf" fmla="val 115470"/>
            </a:avLst>
          </a:prstGeom>
          <a:noFill/>
          <a:ln w="12700" cap="flat" cmpd="sng">
            <a:solidFill>
              <a:srgbClr val="EA4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3"/>
          <p:cNvSpPr/>
          <p:nvPr/>
        </p:nvSpPr>
        <p:spPr>
          <a:xfrm rot="5400000">
            <a:off x="-148401" y="882056"/>
            <a:ext cx="3471900" cy="2866800"/>
          </a:xfrm>
          <a:prstGeom prst="hexagon">
            <a:avLst>
              <a:gd name="adj" fmla="val 25000"/>
              <a:gd name="vf" fmla="val 115470"/>
            </a:avLst>
          </a:prstGeom>
          <a:noFill/>
          <a:ln w="12700" cap="flat" cmpd="sng">
            <a:solidFill>
              <a:srgbClr val="FAB6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3"/>
          <p:cNvSpPr/>
          <p:nvPr/>
        </p:nvSpPr>
        <p:spPr>
          <a:xfrm rot="5400000">
            <a:off x="8696107" y="2025300"/>
            <a:ext cx="3471900" cy="2866800"/>
          </a:xfrm>
          <a:prstGeom prst="hexagon">
            <a:avLst>
              <a:gd name="adj" fmla="val 25000"/>
              <a:gd name="vf" fmla="val 115470"/>
            </a:avLst>
          </a:prstGeom>
          <a:noFill/>
          <a:ln w="12700" cap="flat" cmpd="sng">
            <a:solidFill>
              <a:srgbClr val="EA4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46" name="Google Shape;146;p3" descr="Texto&#10;&#10;Descripción generada automáticamente"/>
          <p:cNvPicPr preferRelativeResize="0"/>
          <p:nvPr/>
        </p:nvPicPr>
        <p:blipFill rotWithShape="1">
          <a:blip r:embed="rId4">
            <a:alphaModFix/>
          </a:blip>
          <a:srcRect/>
          <a:stretch/>
        </p:blipFill>
        <p:spPr>
          <a:xfrm>
            <a:off x="199080" y="6234480"/>
            <a:ext cx="2303640" cy="483120"/>
          </a:xfrm>
          <a:prstGeom prst="rect">
            <a:avLst/>
          </a:prstGeom>
          <a:noFill/>
          <a:ln>
            <a:noFill/>
          </a:ln>
        </p:spPr>
      </p:pic>
      <p:sp>
        <p:nvSpPr>
          <p:cNvPr id="148" name="Google Shape;148;p3"/>
          <p:cNvSpPr txBox="1"/>
          <p:nvPr/>
        </p:nvSpPr>
        <p:spPr>
          <a:xfrm>
            <a:off x="6439425" y="1444079"/>
            <a:ext cx="2569500" cy="202102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en-GB" sz="1300" dirty="0">
                <a:latin typeface="Calibri"/>
                <a:ea typeface="Calibri"/>
                <a:cs typeface="Calibri"/>
                <a:sym typeface="Calibri"/>
              </a:rPr>
              <a:t>Ce </a:t>
            </a:r>
            <a:r>
              <a:rPr lang="en-GB" sz="1300" dirty="0" err="1">
                <a:latin typeface="Calibri"/>
                <a:ea typeface="Calibri"/>
                <a:cs typeface="Calibri"/>
                <a:sym typeface="Calibri"/>
              </a:rPr>
              <a:t>este</a:t>
            </a:r>
            <a:r>
              <a:rPr lang="en-GB" sz="1300" dirty="0">
                <a:latin typeface="Calibri"/>
                <a:ea typeface="Calibri"/>
                <a:cs typeface="Calibri"/>
                <a:sym typeface="Calibri"/>
              </a:rPr>
              <a:t> antreprenoriatul </a:t>
            </a:r>
            <a:r>
              <a:rPr lang="en-GB" sz="1300" dirty="0" err="1">
                <a:latin typeface="Calibri"/>
                <a:ea typeface="Calibri"/>
                <a:cs typeface="Calibri"/>
                <a:sym typeface="Calibri"/>
              </a:rPr>
              <a:t>verde</a:t>
            </a:r>
            <a:r>
              <a:rPr lang="en-GB" sz="1300" dirty="0">
                <a:latin typeface="Calibri"/>
                <a:ea typeface="Calibri"/>
                <a:cs typeface="Calibri"/>
                <a:sym typeface="Calibri"/>
              </a:rPr>
              <a:t>?</a:t>
            </a:r>
            <a:endParaRPr sz="1300" dirty="0">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300"/>
              <a:buFont typeface="Arial"/>
              <a:buNone/>
            </a:pPr>
            <a:r>
              <a:rPr lang="en-GB" sz="1300" dirty="0" err="1">
                <a:latin typeface="Calibri"/>
                <a:ea typeface="Calibri"/>
                <a:cs typeface="Calibri"/>
                <a:sym typeface="Calibri"/>
              </a:rPr>
              <a:t>Sectorul</a:t>
            </a:r>
            <a:r>
              <a:rPr lang="en-GB" sz="1300" dirty="0">
                <a:latin typeface="Calibri"/>
                <a:ea typeface="Calibri"/>
                <a:cs typeface="Calibri"/>
                <a:sym typeface="Calibri"/>
              </a:rPr>
              <a:t> </a:t>
            </a:r>
            <a:r>
              <a:rPr lang="en-GB" sz="1300" dirty="0" err="1">
                <a:latin typeface="Calibri"/>
                <a:ea typeface="Calibri"/>
                <a:cs typeface="Calibri"/>
                <a:sym typeface="Calibri"/>
              </a:rPr>
              <a:t>agroecologic</a:t>
            </a:r>
            <a:r>
              <a:rPr lang="en-GB" sz="1300" dirty="0">
                <a:latin typeface="Calibri"/>
                <a:ea typeface="Calibri"/>
                <a:cs typeface="Calibri"/>
                <a:sym typeface="Calibri"/>
              </a:rPr>
              <a:t>.</a:t>
            </a:r>
            <a:endParaRPr sz="1300" dirty="0">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300"/>
              <a:buFont typeface="Arial"/>
              <a:buNone/>
            </a:pPr>
            <a:r>
              <a:rPr lang="en-GB" sz="1300" dirty="0" err="1">
                <a:latin typeface="Calibri"/>
                <a:ea typeface="Calibri"/>
                <a:cs typeface="Calibri"/>
                <a:sym typeface="Calibri"/>
              </a:rPr>
              <a:t>Turismul</a:t>
            </a:r>
            <a:r>
              <a:rPr lang="en-GB" sz="1300" dirty="0">
                <a:latin typeface="Calibri"/>
                <a:ea typeface="Calibri"/>
                <a:cs typeface="Calibri"/>
                <a:sym typeface="Calibri"/>
              </a:rPr>
              <a:t> rural </a:t>
            </a:r>
            <a:r>
              <a:rPr lang="en-GB" sz="1300" dirty="0" err="1">
                <a:latin typeface="Calibri"/>
                <a:ea typeface="Calibri"/>
                <a:cs typeface="Calibri"/>
                <a:sym typeface="Calibri"/>
              </a:rPr>
              <a:t>durabil</a:t>
            </a:r>
            <a:r>
              <a:rPr lang="en-GB" sz="1300" dirty="0">
                <a:latin typeface="Calibri"/>
                <a:ea typeface="Calibri"/>
                <a:cs typeface="Calibri"/>
                <a:sym typeface="Calibri"/>
              </a:rPr>
              <a:t>.</a:t>
            </a:r>
            <a:endParaRPr sz="1300" dirty="0">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300"/>
              <a:buFont typeface="Arial"/>
              <a:buNone/>
            </a:pPr>
            <a:r>
              <a:rPr lang="en-GB" sz="1300" dirty="0">
                <a:latin typeface="Calibri"/>
                <a:ea typeface="Calibri"/>
                <a:cs typeface="Calibri"/>
                <a:sym typeface="Calibri"/>
              </a:rPr>
              <a:t>Digit</a:t>
            </a:r>
            <a:r>
              <a:rPr lang="ro-RO" sz="1300" dirty="0" err="1">
                <a:latin typeface="Calibri"/>
                <a:ea typeface="Calibri"/>
                <a:cs typeface="Calibri"/>
                <a:sym typeface="Calibri"/>
              </a:rPr>
              <a:t>alizarea</a:t>
            </a:r>
            <a:r>
              <a:rPr lang="en-GB" sz="1300" dirty="0">
                <a:latin typeface="Calibri"/>
                <a:ea typeface="Calibri"/>
                <a:cs typeface="Calibri"/>
                <a:sym typeface="Calibri"/>
              </a:rPr>
              <a:t> </a:t>
            </a:r>
            <a:r>
              <a:rPr lang="en-GB" sz="1300" dirty="0" err="1">
                <a:latin typeface="Calibri"/>
                <a:ea typeface="Calibri"/>
                <a:cs typeface="Calibri"/>
                <a:sym typeface="Calibri"/>
              </a:rPr>
              <a:t>rurală</a:t>
            </a:r>
            <a:r>
              <a:rPr lang="en-GB" sz="1300" dirty="0">
                <a:latin typeface="Calibri"/>
                <a:ea typeface="Calibri"/>
                <a:cs typeface="Calibri"/>
                <a:sym typeface="Calibri"/>
              </a:rPr>
              <a:t>.</a:t>
            </a:r>
            <a:endParaRPr sz="13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en-GB" sz="1300" dirty="0" err="1">
                <a:latin typeface="Calibri"/>
                <a:ea typeface="Calibri"/>
                <a:cs typeface="Calibri"/>
                <a:sym typeface="Calibri"/>
              </a:rPr>
              <a:t>Moda</a:t>
            </a:r>
            <a:r>
              <a:rPr lang="en-GB" sz="1300" dirty="0">
                <a:latin typeface="Calibri"/>
                <a:ea typeface="Calibri"/>
                <a:cs typeface="Calibri"/>
                <a:sym typeface="Calibri"/>
              </a:rPr>
              <a:t> </a:t>
            </a:r>
            <a:r>
              <a:rPr lang="en-GB" sz="1300" dirty="0" err="1">
                <a:latin typeface="Calibri"/>
                <a:ea typeface="Calibri"/>
                <a:cs typeface="Calibri"/>
                <a:sym typeface="Calibri"/>
              </a:rPr>
              <a:t>durabilă</a:t>
            </a:r>
            <a:r>
              <a:rPr lang="en-GB" sz="1300" dirty="0">
                <a:latin typeface="Calibri"/>
                <a:ea typeface="Calibri"/>
                <a:cs typeface="Calibri"/>
                <a:sym typeface="Calibri"/>
              </a:rPr>
              <a:t> </a:t>
            </a:r>
            <a:r>
              <a:rPr lang="en-GB" sz="1300" dirty="0" err="1">
                <a:latin typeface="Calibri"/>
                <a:ea typeface="Calibri"/>
                <a:cs typeface="Calibri"/>
                <a:sym typeface="Calibri"/>
              </a:rPr>
              <a:t>sau</a:t>
            </a:r>
            <a:r>
              <a:rPr lang="en-GB" sz="1300" dirty="0">
                <a:latin typeface="Calibri"/>
                <a:ea typeface="Calibri"/>
                <a:cs typeface="Calibri"/>
                <a:sym typeface="Calibri"/>
              </a:rPr>
              <a:t> "Slow Fashion"</a:t>
            </a:r>
            <a:endParaRPr sz="1300" dirty="0">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300"/>
              <a:buFont typeface="Arial"/>
              <a:buNone/>
            </a:pPr>
            <a:r>
              <a:rPr lang="en-GB" sz="1300" dirty="0" err="1">
                <a:latin typeface="Calibri"/>
                <a:ea typeface="Calibri"/>
                <a:cs typeface="Calibri"/>
                <a:sym typeface="Calibri"/>
              </a:rPr>
              <a:t>Modelul</a:t>
            </a:r>
            <a:r>
              <a:rPr lang="en-GB" sz="1300" dirty="0">
                <a:latin typeface="Calibri"/>
                <a:ea typeface="Calibri"/>
                <a:cs typeface="Calibri"/>
                <a:sym typeface="Calibri"/>
              </a:rPr>
              <a:t> de management al antreprenoriatului </a:t>
            </a:r>
            <a:r>
              <a:rPr lang="en-GB" sz="1300" dirty="0" err="1">
                <a:latin typeface="Calibri"/>
                <a:ea typeface="Calibri"/>
                <a:cs typeface="Calibri"/>
                <a:sym typeface="Calibri"/>
              </a:rPr>
              <a:t>verde</a:t>
            </a:r>
            <a:r>
              <a:rPr lang="en-GB" sz="1300" dirty="0">
                <a:latin typeface="Calibri"/>
                <a:ea typeface="Calibri"/>
                <a:cs typeface="Calibri"/>
                <a:sym typeface="Calibri"/>
              </a:rPr>
              <a:t>.</a:t>
            </a:r>
            <a:endParaRPr sz="1300" dirty="0">
              <a:latin typeface="Calibri"/>
              <a:ea typeface="Calibri"/>
              <a:cs typeface="Calibri"/>
              <a:sym typeface="Calibri"/>
            </a:endParaRPr>
          </a:p>
        </p:txBody>
      </p:sp>
      <p:sp>
        <p:nvSpPr>
          <p:cNvPr id="149" name="Google Shape;149;p3"/>
          <p:cNvSpPr txBox="1"/>
          <p:nvPr/>
        </p:nvSpPr>
        <p:spPr>
          <a:xfrm>
            <a:off x="6439425" y="999711"/>
            <a:ext cx="22029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dirty="0">
                <a:solidFill>
                  <a:srgbClr val="EA4E46"/>
                </a:solidFill>
                <a:latin typeface="Oxygen"/>
                <a:ea typeface="Oxygen"/>
                <a:cs typeface="Oxygen"/>
                <a:sym typeface="Oxygen"/>
              </a:rPr>
              <a:t>Antreprenoriat </a:t>
            </a:r>
            <a:r>
              <a:rPr lang="ro-RO" sz="1600" b="1" dirty="0">
                <a:solidFill>
                  <a:srgbClr val="EA4E46"/>
                </a:solidFill>
                <a:latin typeface="Oxygen"/>
                <a:ea typeface="Oxygen"/>
                <a:cs typeface="Oxygen"/>
                <a:sym typeface="Oxygen"/>
              </a:rPr>
              <a:t>ecologic</a:t>
            </a:r>
            <a:endParaRPr sz="1600" b="1" i="0" u="none" strike="noStrike" cap="none" dirty="0">
              <a:solidFill>
                <a:srgbClr val="EA4E46"/>
              </a:solidFill>
              <a:latin typeface="Oxygen"/>
              <a:ea typeface="Oxygen"/>
              <a:cs typeface="Oxygen"/>
              <a:sym typeface="Oxygen"/>
            </a:endParaRPr>
          </a:p>
        </p:txBody>
      </p:sp>
      <p:sp>
        <p:nvSpPr>
          <p:cNvPr id="150" name="Google Shape;150;p3"/>
          <p:cNvSpPr txBox="1"/>
          <p:nvPr/>
        </p:nvSpPr>
        <p:spPr>
          <a:xfrm>
            <a:off x="431025" y="1532950"/>
            <a:ext cx="2616300" cy="17931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en-GB" sz="1300">
                <a:latin typeface="Calibri"/>
                <a:ea typeface="Calibri"/>
                <a:cs typeface="Calibri"/>
                <a:sym typeface="Calibri"/>
              </a:rPr>
              <a:t>Ce este economia verde?</a:t>
            </a:r>
            <a:endParaRPr sz="1300">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300"/>
              <a:buFont typeface="Arial"/>
              <a:buNone/>
            </a:pPr>
            <a:r>
              <a:rPr lang="en-GB" sz="1300">
                <a:latin typeface="Calibri"/>
                <a:ea typeface="Calibri"/>
                <a:cs typeface="Calibri"/>
                <a:sym typeface="Calibri"/>
              </a:rPr>
              <a:t>Principiile economiei verzi.</a:t>
            </a:r>
            <a:endParaRPr sz="1300">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300"/>
              <a:buFont typeface="Arial"/>
              <a:buNone/>
            </a:pPr>
            <a:r>
              <a:rPr lang="en-GB" sz="1300">
                <a:latin typeface="Calibri"/>
                <a:ea typeface="Calibri"/>
                <a:cs typeface="Calibri"/>
                <a:sym typeface="Calibri"/>
              </a:rPr>
              <a:t>Beneficiile economiei verzi.</a:t>
            </a:r>
            <a:endParaRPr sz="1300">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300"/>
              <a:buFont typeface="Arial"/>
              <a:buNone/>
            </a:pPr>
            <a:r>
              <a:rPr lang="en-GB" sz="1300">
                <a:latin typeface="Calibri"/>
                <a:ea typeface="Calibri"/>
                <a:cs typeface="Calibri"/>
                <a:sym typeface="Calibri"/>
              </a:rPr>
              <a:t>Tendințele economiei ecologice.</a:t>
            </a:r>
            <a:endParaRPr sz="1300">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300"/>
              <a:buFont typeface="Arial"/>
              <a:buNone/>
            </a:pPr>
            <a:r>
              <a:rPr lang="en-GB" sz="1300">
                <a:latin typeface="Calibri"/>
                <a:ea typeface="Calibri"/>
                <a:cs typeface="Calibri"/>
                <a:sym typeface="Calibri"/>
              </a:rPr>
              <a:t>Sfaturi pentru ca afacerea să fie sustenabilă și ecologică. </a:t>
            </a:r>
            <a:endParaRPr sz="1300">
              <a:latin typeface="Calibri"/>
              <a:ea typeface="Calibri"/>
              <a:cs typeface="Calibri"/>
              <a:sym typeface="Calibri"/>
            </a:endParaRPr>
          </a:p>
        </p:txBody>
      </p:sp>
      <p:sp>
        <p:nvSpPr>
          <p:cNvPr id="151" name="Google Shape;151;p3"/>
          <p:cNvSpPr txBox="1"/>
          <p:nvPr/>
        </p:nvSpPr>
        <p:spPr>
          <a:xfrm>
            <a:off x="680914" y="1162185"/>
            <a:ext cx="2616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dirty="0">
                <a:solidFill>
                  <a:srgbClr val="21B4A9"/>
                </a:solidFill>
                <a:latin typeface="Oxygen"/>
                <a:ea typeface="Oxygen"/>
                <a:cs typeface="Oxygen"/>
                <a:sym typeface="Oxygen"/>
              </a:rPr>
              <a:t>Economia </a:t>
            </a:r>
            <a:r>
              <a:rPr lang="ro-RO" sz="1600" b="1" dirty="0">
                <a:solidFill>
                  <a:srgbClr val="21B4A9"/>
                </a:solidFill>
                <a:latin typeface="Oxygen"/>
                <a:ea typeface="Oxygen"/>
                <a:cs typeface="Oxygen"/>
                <a:sym typeface="Oxygen"/>
              </a:rPr>
              <a:t>ecologică</a:t>
            </a:r>
            <a:endParaRPr sz="1600" b="1" i="0" u="none" strike="noStrike" cap="none" dirty="0">
              <a:solidFill>
                <a:srgbClr val="21B4A9"/>
              </a:solidFill>
              <a:latin typeface="Oxygen"/>
              <a:ea typeface="Oxygen"/>
              <a:cs typeface="Oxygen"/>
              <a:sym typeface="Oxygen"/>
            </a:endParaRPr>
          </a:p>
        </p:txBody>
      </p:sp>
      <p:sp>
        <p:nvSpPr>
          <p:cNvPr id="152" name="Google Shape;152;p3"/>
          <p:cNvSpPr txBox="1"/>
          <p:nvPr/>
        </p:nvSpPr>
        <p:spPr>
          <a:xfrm>
            <a:off x="3552520" y="2982600"/>
            <a:ext cx="2303700" cy="892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en-GB" sz="1300" dirty="0">
                <a:latin typeface="Calibri"/>
                <a:ea typeface="Calibri"/>
                <a:cs typeface="Calibri"/>
                <a:sym typeface="Calibri"/>
              </a:rPr>
              <a:t>Ce sunt </a:t>
            </a:r>
            <a:r>
              <a:rPr lang="en-GB" sz="1300" dirty="0" err="1">
                <a:latin typeface="Calibri"/>
                <a:ea typeface="Calibri"/>
                <a:cs typeface="Calibri"/>
                <a:sym typeface="Calibri"/>
              </a:rPr>
              <a:t>locurile</a:t>
            </a:r>
            <a:r>
              <a:rPr lang="en-GB" sz="1300" dirty="0">
                <a:latin typeface="Calibri"/>
                <a:ea typeface="Calibri"/>
                <a:cs typeface="Calibri"/>
                <a:sym typeface="Calibri"/>
              </a:rPr>
              <a:t> de </a:t>
            </a:r>
            <a:r>
              <a:rPr lang="en-GB" sz="1300" dirty="0" err="1">
                <a:latin typeface="Calibri"/>
                <a:ea typeface="Calibri"/>
                <a:cs typeface="Calibri"/>
                <a:sym typeface="Calibri"/>
              </a:rPr>
              <a:t>muncă</a:t>
            </a:r>
            <a:r>
              <a:rPr lang="en-GB" sz="1300" dirty="0">
                <a:latin typeface="Calibri"/>
                <a:ea typeface="Calibri"/>
                <a:cs typeface="Calibri"/>
                <a:sym typeface="Calibri"/>
              </a:rPr>
              <a:t> </a:t>
            </a:r>
            <a:r>
              <a:rPr lang="en-GB" sz="1300" dirty="0" err="1">
                <a:latin typeface="Calibri"/>
                <a:ea typeface="Calibri"/>
                <a:cs typeface="Calibri"/>
                <a:sym typeface="Calibri"/>
              </a:rPr>
              <a:t>ecologice</a:t>
            </a:r>
            <a:r>
              <a:rPr lang="en-GB" sz="1300" dirty="0">
                <a:latin typeface="Calibri"/>
                <a:ea typeface="Calibri"/>
                <a:cs typeface="Calibri"/>
                <a:sym typeface="Calibri"/>
              </a:rPr>
              <a:t>?</a:t>
            </a:r>
            <a:endParaRPr sz="1300" dirty="0">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300"/>
              <a:buFont typeface="Arial"/>
              <a:buNone/>
            </a:pPr>
            <a:r>
              <a:rPr lang="en-GB" sz="1300" dirty="0" err="1">
                <a:latin typeface="Calibri"/>
                <a:ea typeface="Calibri"/>
                <a:cs typeface="Calibri"/>
                <a:sym typeface="Calibri"/>
              </a:rPr>
              <a:t>Domeniul</a:t>
            </a:r>
            <a:r>
              <a:rPr lang="en-GB" sz="1300" dirty="0">
                <a:latin typeface="Calibri"/>
                <a:ea typeface="Calibri"/>
                <a:cs typeface="Calibri"/>
                <a:sym typeface="Calibri"/>
              </a:rPr>
              <a:t> de </a:t>
            </a:r>
            <a:r>
              <a:rPr lang="en-GB" sz="1300" dirty="0" err="1">
                <a:latin typeface="Calibri"/>
                <a:ea typeface="Calibri"/>
                <a:cs typeface="Calibri"/>
                <a:sym typeface="Calibri"/>
              </a:rPr>
              <a:t>acțiune</a:t>
            </a:r>
            <a:r>
              <a:rPr lang="en-GB" sz="1300" dirty="0">
                <a:latin typeface="Calibri"/>
                <a:ea typeface="Calibri"/>
                <a:cs typeface="Calibri"/>
                <a:sym typeface="Calibri"/>
              </a:rPr>
              <a:t> </a:t>
            </a:r>
            <a:r>
              <a:rPr lang="en-GB" sz="1300" dirty="0" err="1">
                <a:latin typeface="Calibri"/>
                <a:ea typeface="Calibri"/>
                <a:cs typeface="Calibri"/>
                <a:sym typeface="Calibri"/>
              </a:rPr>
              <a:t>pentru</a:t>
            </a:r>
            <a:r>
              <a:rPr lang="en-GB" sz="1300" dirty="0">
                <a:latin typeface="Calibri"/>
                <a:ea typeface="Calibri"/>
                <a:cs typeface="Calibri"/>
                <a:sym typeface="Calibri"/>
              </a:rPr>
              <a:t> </a:t>
            </a:r>
            <a:r>
              <a:rPr lang="en-GB" sz="1300" dirty="0" err="1">
                <a:latin typeface="Calibri"/>
                <a:ea typeface="Calibri"/>
                <a:cs typeface="Calibri"/>
                <a:sym typeface="Calibri"/>
              </a:rPr>
              <a:t>locuri</a:t>
            </a:r>
            <a:r>
              <a:rPr lang="en-GB" sz="1300" dirty="0">
                <a:latin typeface="Calibri"/>
                <a:ea typeface="Calibri"/>
                <a:cs typeface="Calibri"/>
                <a:sym typeface="Calibri"/>
              </a:rPr>
              <a:t> de </a:t>
            </a:r>
            <a:r>
              <a:rPr lang="en-GB" sz="1300" dirty="0" err="1">
                <a:latin typeface="Calibri"/>
                <a:ea typeface="Calibri"/>
                <a:cs typeface="Calibri"/>
                <a:sym typeface="Calibri"/>
              </a:rPr>
              <a:t>muncă</a:t>
            </a:r>
            <a:r>
              <a:rPr lang="en-GB" sz="1300" dirty="0">
                <a:latin typeface="Calibri"/>
                <a:ea typeface="Calibri"/>
                <a:cs typeface="Calibri"/>
                <a:sym typeface="Calibri"/>
              </a:rPr>
              <a:t> </a:t>
            </a:r>
            <a:r>
              <a:rPr lang="en-GB" sz="1300" dirty="0" err="1">
                <a:latin typeface="Calibri"/>
                <a:ea typeface="Calibri"/>
                <a:cs typeface="Calibri"/>
                <a:sym typeface="Calibri"/>
              </a:rPr>
              <a:t>ecologice</a:t>
            </a:r>
            <a:r>
              <a:rPr lang="en-GB" sz="1300" dirty="0">
                <a:latin typeface="Calibri"/>
                <a:ea typeface="Calibri"/>
                <a:cs typeface="Calibri"/>
                <a:sym typeface="Calibri"/>
              </a:rPr>
              <a:t>.</a:t>
            </a:r>
            <a:endParaRPr sz="1300" dirty="0">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300"/>
              <a:buFont typeface="Arial"/>
              <a:buNone/>
            </a:pPr>
            <a:r>
              <a:rPr lang="en-GB" sz="1300" dirty="0" err="1">
                <a:latin typeface="Calibri"/>
                <a:ea typeface="Calibri"/>
                <a:cs typeface="Calibri"/>
                <a:sym typeface="Calibri"/>
              </a:rPr>
              <a:t>Locuri</a:t>
            </a:r>
            <a:r>
              <a:rPr lang="en-GB" sz="1300" dirty="0">
                <a:latin typeface="Calibri"/>
                <a:ea typeface="Calibri"/>
                <a:cs typeface="Calibri"/>
                <a:sym typeface="Calibri"/>
              </a:rPr>
              <a:t> de </a:t>
            </a:r>
            <a:r>
              <a:rPr lang="en-GB" sz="1300" dirty="0" err="1">
                <a:latin typeface="Calibri"/>
                <a:ea typeface="Calibri"/>
                <a:cs typeface="Calibri"/>
                <a:sym typeface="Calibri"/>
              </a:rPr>
              <a:t>muncă</a:t>
            </a:r>
            <a:r>
              <a:rPr lang="en-GB" sz="1300" dirty="0">
                <a:latin typeface="Calibri"/>
                <a:ea typeface="Calibri"/>
                <a:cs typeface="Calibri"/>
                <a:sym typeface="Calibri"/>
              </a:rPr>
              <a:t> </a:t>
            </a:r>
            <a:r>
              <a:rPr lang="en-GB" sz="1300" dirty="0" err="1">
                <a:latin typeface="Calibri"/>
                <a:ea typeface="Calibri"/>
                <a:cs typeface="Calibri"/>
                <a:sym typeface="Calibri"/>
              </a:rPr>
              <a:t>ecologice</a:t>
            </a:r>
            <a:r>
              <a:rPr lang="en-GB" sz="1300" dirty="0">
                <a:latin typeface="Calibri"/>
                <a:ea typeface="Calibri"/>
                <a:cs typeface="Calibri"/>
                <a:sym typeface="Calibri"/>
              </a:rPr>
              <a:t> </a:t>
            </a:r>
            <a:r>
              <a:rPr lang="en-GB" sz="1300" dirty="0" err="1">
                <a:latin typeface="Calibri"/>
                <a:ea typeface="Calibri"/>
                <a:cs typeface="Calibri"/>
                <a:sym typeface="Calibri"/>
              </a:rPr>
              <a:t>în</a:t>
            </a:r>
            <a:r>
              <a:rPr lang="en-GB" sz="1300" dirty="0">
                <a:latin typeface="Calibri"/>
                <a:ea typeface="Calibri"/>
                <a:cs typeface="Calibri"/>
                <a:sym typeface="Calibri"/>
              </a:rPr>
              <a:t> </a:t>
            </a:r>
            <a:r>
              <a:rPr lang="en-GB" sz="1300" dirty="0" err="1">
                <a:latin typeface="Calibri"/>
                <a:ea typeface="Calibri"/>
                <a:cs typeface="Calibri"/>
                <a:sym typeface="Calibri"/>
              </a:rPr>
              <a:t>zonele</a:t>
            </a:r>
            <a:r>
              <a:rPr lang="en-GB" sz="1300" dirty="0">
                <a:latin typeface="Calibri"/>
                <a:ea typeface="Calibri"/>
                <a:cs typeface="Calibri"/>
                <a:sym typeface="Calibri"/>
              </a:rPr>
              <a:t> </a:t>
            </a:r>
            <a:r>
              <a:rPr lang="en-GB" sz="1300" dirty="0" err="1">
                <a:latin typeface="Calibri"/>
                <a:ea typeface="Calibri"/>
                <a:cs typeface="Calibri"/>
                <a:sym typeface="Calibri"/>
              </a:rPr>
              <a:t>rurale</a:t>
            </a:r>
            <a:r>
              <a:rPr lang="en-GB" sz="1300" dirty="0">
                <a:latin typeface="Calibri"/>
                <a:ea typeface="Calibri"/>
                <a:cs typeface="Calibri"/>
                <a:sym typeface="Calibri"/>
              </a:rPr>
              <a:t>.</a:t>
            </a:r>
            <a:endParaRPr sz="1300" dirty="0">
              <a:latin typeface="Calibri"/>
              <a:ea typeface="Calibri"/>
              <a:cs typeface="Calibri"/>
              <a:sym typeface="Calibri"/>
            </a:endParaRPr>
          </a:p>
        </p:txBody>
      </p:sp>
      <p:sp>
        <p:nvSpPr>
          <p:cNvPr id="153" name="Google Shape;153;p3"/>
          <p:cNvSpPr txBox="1"/>
          <p:nvPr/>
        </p:nvSpPr>
        <p:spPr>
          <a:xfrm>
            <a:off x="3816254" y="2272353"/>
            <a:ext cx="1671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600" b="1" dirty="0" err="1">
                <a:solidFill>
                  <a:srgbClr val="FAB632"/>
                </a:solidFill>
                <a:latin typeface="Oxygen"/>
                <a:ea typeface="Oxygen"/>
                <a:cs typeface="Oxygen"/>
                <a:sym typeface="Oxygen"/>
              </a:rPr>
              <a:t>Locuri</a:t>
            </a:r>
            <a:r>
              <a:rPr lang="en-GB" sz="1600" b="1" dirty="0">
                <a:solidFill>
                  <a:srgbClr val="FAB632"/>
                </a:solidFill>
                <a:latin typeface="Oxygen"/>
                <a:ea typeface="Oxygen"/>
                <a:cs typeface="Oxygen"/>
                <a:sym typeface="Oxygen"/>
              </a:rPr>
              <a:t> de </a:t>
            </a:r>
            <a:r>
              <a:rPr lang="en-GB" sz="1600" b="1" dirty="0" err="1">
                <a:solidFill>
                  <a:srgbClr val="FAB632"/>
                </a:solidFill>
                <a:latin typeface="Oxygen"/>
                <a:ea typeface="Oxygen"/>
                <a:cs typeface="Oxygen"/>
                <a:sym typeface="Oxygen"/>
              </a:rPr>
              <a:t>muncă</a:t>
            </a:r>
            <a:r>
              <a:rPr lang="en-GB" sz="1600" b="1" dirty="0">
                <a:solidFill>
                  <a:srgbClr val="FAB632"/>
                </a:solidFill>
                <a:latin typeface="Oxygen"/>
                <a:ea typeface="Oxygen"/>
                <a:cs typeface="Oxygen"/>
                <a:sym typeface="Oxygen"/>
              </a:rPr>
              <a:t> </a:t>
            </a:r>
            <a:r>
              <a:rPr lang="en-GB" sz="1600" b="1" dirty="0" err="1">
                <a:solidFill>
                  <a:srgbClr val="FAB632"/>
                </a:solidFill>
                <a:latin typeface="Oxygen"/>
                <a:ea typeface="Oxygen"/>
                <a:cs typeface="Oxygen"/>
                <a:sym typeface="Oxygen"/>
              </a:rPr>
              <a:t>ecologice</a:t>
            </a:r>
            <a:endParaRPr sz="1600" b="1" dirty="0">
              <a:solidFill>
                <a:srgbClr val="FAB632"/>
              </a:solidFill>
              <a:latin typeface="Oxygen"/>
              <a:ea typeface="Oxygen"/>
              <a:cs typeface="Oxygen"/>
              <a:sym typeface="Oxygen"/>
            </a:endParaRPr>
          </a:p>
        </p:txBody>
      </p:sp>
      <p:sp>
        <p:nvSpPr>
          <p:cNvPr id="154" name="Google Shape;154;p3"/>
          <p:cNvSpPr/>
          <p:nvPr/>
        </p:nvSpPr>
        <p:spPr>
          <a:xfrm>
            <a:off x="3552520" y="2437979"/>
            <a:ext cx="284100" cy="233700"/>
          </a:xfrm>
          <a:prstGeom prst="hexagon">
            <a:avLst>
              <a:gd name="adj" fmla="val 25000"/>
              <a:gd name="vf" fmla="val 115470"/>
            </a:avLst>
          </a:prstGeom>
          <a:noFill/>
          <a:ln w="12700" cap="flat" cmpd="sng">
            <a:solidFill>
              <a:srgbClr val="FAB6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3"/>
          <p:cNvSpPr/>
          <p:nvPr/>
        </p:nvSpPr>
        <p:spPr>
          <a:xfrm>
            <a:off x="431013" y="1214678"/>
            <a:ext cx="284100" cy="233700"/>
          </a:xfrm>
          <a:prstGeom prst="hexagon">
            <a:avLst>
              <a:gd name="adj" fmla="val 25000"/>
              <a:gd name="vf" fmla="val 115470"/>
            </a:avLst>
          </a:prstGeom>
          <a:noFill/>
          <a:ln w="12700" cap="flat" cmpd="sng">
            <a:solidFill>
              <a:srgbClr val="21B4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3"/>
          <p:cNvSpPr/>
          <p:nvPr/>
        </p:nvSpPr>
        <p:spPr>
          <a:xfrm>
            <a:off x="6184690" y="1253950"/>
            <a:ext cx="284100" cy="233700"/>
          </a:xfrm>
          <a:prstGeom prst="hexagon">
            <a:avLst>
              <a:gd name="adj" fmla="val 25000"/>
              <a:gd name="vf" fmla="val 115470"/>
            </a:avLst>
          </a:prstGeom>
          <a:noFill/>
          <a:ln w="12700" cap="flat" cmpd="sng">
            <a:solidFill>
              <a:srgbClr val="EA4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 name="Google Shape;157;p3"/>
          <p:cNvSpPr txBox="1"/>
          <p:nvPr/>
        </p:nvSpPr>
        <p:spPr>
          <a:xfrm>
            <a:off x="199075" y="1463675"/>
            <a:ext cx="270300" cy="163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21B4A9"/>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endParaRPr sz="2000" b="0" i="0" u="none" strike="noStrike" cap="none">
              <a:solidFill>
                <a:srgbClr val="EA4E4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GB" sz="2000" b="0" i="0" u="none" strike="noStrike" cap="none">
                <a:solidFill>
                  <a:srgbClr val="FAB632"/>
                </a:solidFill>
                <a:latin typeface="Calibri"/>
                <a:ea typeface="Calibri"/>
                <a:cs typeface="Calibri"/>
                <a:sym typeface="Calibri"/>
              </a:rPr>
              <a:t>+</a:t>
            </a:r>
            <a:endParaRPr sz="2000" b="0" i="0" u="none" strike="noStrike" cap="none">
              <a:solidFill>
                <a:srgbClr val="EA4E46"/>
              </a:solidFill>
              <a:latin typeface="Calibri"/>
              <a:ea typeface="Calibri"/>
              <a:cs typeface="Calibri"/>
              <a:sym typeface="Calibri"/>
            </a:endParaRPr>
          </a:p>
        </p:txBody>
      </p:sp>
      <p:sp>
        <p:nvSpPr>
          <p:cNvPr id="158" name="Google Shape;158;p3"/>
          <p:cNvSpPr txBox="1"/>
          <p:nvPr/>
        </p:nvSpPr>
        <p:spPr>
          <a:xfrm>
            <a:off x="3319225" y="2736600"/>
            <a:ext cx="270300" cy="114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FAB632"/>
                </a:solidFill>
                <a:latin typeface="Calibri"/>
                <a:ea typeface="Calibri"/>
                <a:cs typeface="Calibri"/>
                <a:sym typeface="Calibri"/>
              </a:rPr>
              <a:t>++</a:t>
            </a:r>
            <a:endParaRPr sz="2000" b="0" i="0" u="none" strike="noStrike" cap="none">
              <a:solidFill>
                <a:srgbClr val="FAB632"/>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2000"/>
              <a:buFont typeface="Arial"/>
              <a:buNone/>
            </a:pPr>
            <a:r>
              <a:rPr lang="en-GB" sz="2000" b="0" i="0" u="none" strike="noStrike" cap="none">
                <a:solidFill>
                  <a:srgbClr val="21B4A9"/>
                </a:solidFill>
                <a:latin typeface="Calibri"/>
                <a:ea typeface="Calibri"/>
                <a:cs typeface="Calibri"/>
                <a:sym typeface="Calibri"/>
              </a:rPr>
              <a:t>+</a:t>
            </a:r>
            <a:endParaRPr sz="2000" b="0" i="0" u="none" strike="noStrike" cap="none">
              <a:solidFill>
                <a:srgbClr val="21B4A9"/>
              </a:solidFill>
              <a:latin typeface="Calibri"/>
              <a:ea typeface="Calibri"/>
              <a:cs typeface="Calibri"/>
              <a:sym typeface="Calibri"/>
            </a:endParaRPr>
          </a:p>
        </p:txBody>
      </p:sp>
      <p:sp>
        <p:nvSpPr>
          <p:cNvPr id="159" name="Google Shape;159;p3"/>
          <p:cNvSpPr txBox="1"/>
          <p:nvPr/>
        </p:nvSpPr>
        <p:spPr>
          <a:xfrm rot="-3696419">
            <a:off x="2244560" y="240703"/>
            <a:ext cx="391153" cy="10158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21B4A9"/>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0" name="Google Shape;160;p3"/>
          <p:cNvSpPr txBox="1"/>
          <p:nvPr/>
        </p:nvSpPr>
        <p:spPr>
          <a:xfrm rot="-6891297">
            <a:off x="8120107" y="3286801"/>
            <a:ext cx="391128" cy="10158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21B4A9"/>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1" name="Google Shape;161;p3"/>
          <p:cNvSpPr txBox="1"/>
          <p:nvPr/>
        </p:nvSpPr>
        <p:spPr>
          <a:xfrm rot="-3696419">
            <a:off x="3552359" y="4591533"/>
            <a:ext cx="391153" cy="10158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21B4A9"/>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2" name="Google Shape;162;p3"/>
          <p:cNvSpPr txBox="1"/>
          <p:nvPr/>
        </p:nvSpPr>
        <p:spPr>
          <a:xfrm>
            <a:off x="9637553" y="2898250"/>
            <a:ext cx="2400300" cy="605100"/>
          </a:xfrm>
          <a:prstGeom prst="rect">
            <a:avLst/>
          </a:prstGeom>
          <a:noFill/>
          <a:ln>
            <a:noFill/>
          </a:ln>
        </p:spPr>
        <p:txBody>
          <a:bodyPr spcFirstLastPara="1" wrap="square" lIns="91425" tIns="45700" rIns="91425" bIns="45700" anchor="t" anchorCtr="0">
            <a:spAutoFit/>
          </a:bodyPr>
          <a:lstStyle/>
          <a:p>
            <a:pPr marL="0" marR="0" lvl="0" indent="0" algn="l" rtl="0">
              <a:lnSpc>
                <a:spcPct val="156250"/>
              </a:lnSpc>
              <a:spcBef>
                <a:spcPts val="0"/>
              </a:spcBef>
              <a:spcAft>
                <a:spcPts val="0"/>
              </a:spcAft>
              <a:buClr>
                <a:srgbClr val="000000"/>
              </a:buClr>
              <a:buSzPts val="1300"/>
              <a:buFont typeface="Arial"/>
              <a:buNone/>
            </a:pPr>
            <a:r>
              <a:rPr lang="en-GB" sz="1300" b="0" i="0" u="none" strike="noStrike" cap="none">
                <a:solidFill>
                  <a:srgbClr val="000000"/>
                </a:solidFill>
                <a:latin typeface="Calibri"/>
                <a:ea typeface="Calibri"/>
                <a:cs typeface="Calibri"/>
                <a:sym typeface="Calibri"/>
              </a:rPr>
              <a:t>Trasdeza Natur</a:t>
            </a:r>
            <a:endParaRPr sz="1300" b="0" i="0" u="none" strike="noStrike" cap="none">
              <a:solidFill>
                <a:srgbClr val="000000"/>
              </a:solidFill>
              <a:latin typeface="Calibri"/>
              <a:ea typeface="Calibri"/>
              <a:cs typeface="Calibri"/>
              <a:sym typeface="Calibri"/>
            </a:endParaRPr>
          </a:p>
          <a:p>
            <a:pPr marL="0" marR="0" lvl="0" indent="0" algn="l" rtl="0">
              <a:lnSpc>
                <a:spcPct val="156250"/>
              </a:lnSpc>
              <a:spcBef>
                <a:spcPts val="0"/>
              </a:spcBef>
              <a:spcAft>
                <a:spcPts val="0"/>
              </a:spcAft>
              <a:buClr>
                <a:srgbClr val="000000"/>
              </a:buClr>
              <a:buSzPts val="1300"/>
              <a:buFont typeface="Arial"/>
              <a:buNone/>
            </a:pPr>
            <a:r>
              <a:rPr lang="en-GB" sz="1300" b="0" i="0" u="none" strike="noStrike" cap="none">
                <a:solidFill>
                  <a:srgbClr val="000000"/>
                </a:solidFill>
                <a:latin typeface="Calibri"/>
                <a:ea typeface="Calibri"/>
                <a:cs typeface="Calibri"/>
                <a:sym typeface="Calibri"/>
              </a:rPr>
              <a:t>EcoAlpispa</a:t>
            </a:r>
            <a:endParaRPr sz="1300" b="0" i="0" u="none" strike="noStrike" cap="none">
              <a:solidFill>
                <a:srgbClr val="000000"/>
              </a:solidFill>
              <a:latin typeface="Calibri"/>
              <a:ea typeface="Calibri"/>
              <a:cs typeface="Calibri"/>
              <a:sym typeface="Calibri"/>
            </a:endParaRPr>
          </a:p>
        </p:txBody>
      </p:sp>
      <p:sp>
        <p:nvSpPr>
          <p:cNvPr id="163" name="Google Shape;163;p3"/>
          <p:cNvSpPr txBox="1"/>
          <p:nvPr/>
        </p:nvSpPr>
        <p:spPr>
          <a:xfrm>
            <a:off x="9737757" y="2371103"/>
            <a:ext cx="2199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a:solidFill>
                  <a:srgbClr val="21B4A9"/>
                </a:solidFill>
                <a:latin typeface="Oxygen"/>
                <a:ea typeface="Oxygen"/>
                <a:cs typeface="Oxygen"/>
                <a:sym typeface="Oxygen"/>
              </a:rPr>
              <a:t>Bune practici</a:t>
            </a:r>
            <a:endParaRPr sz="1600" b="1" i="0" u="none" strike="noStrike" cap="none">
              <a:solidFill>
                <a:srgbClr val="21B4A9"/>
              </a:solidFill>
              <a:latin typeface="Oxygen"/>
              <a:ea typeface="Oxygen"/>
              <a:cs typeface="Oxygen"/>
              <a:sym typeface="Oxygen"/>
            </a:endParaRPr>
          </a:p>
        </p:txBody>
      </p:sp>
      <p:sp>
        <p:nvSpPr>
          <p:cNvPr id="164" name="Google Shape;164;p3"/>
          <p:cNvSpPr/>
          <p:nvPr/>
        </p:nvSpPr>
        <p:spPr>
          <a:xfrm>
            <a:off x="9479258" y="2423604"/>
            <a:ext cx="284100" cy="233700"/>
          </a:xfrm>
          <a:prstGeom prst="hexagon">
            <a:avLst>
              <a:gd name="adj" fmla="val 25000"/>
              <a:gd name="vf" fmla="val 115470"/>
            </a:avLst>
          </a:prstGeom>
          <a:noFill/>
          <a:ln w="12700" cap="flat" cmpd="sng">
            <a:solidFill>
              <a:srgbClr val="21B4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 name="Google Shape;165;p3"/>
          <p:cNvSpPr txBox="1"/>
          <p:nvPr/>
        </p:nvSpPr>
        <p:spPr>
          <a:xfrm>
            <a:off x="9361112" y="2851608"/>
            <a:ext cx="270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FAB632"/>
                </a:solidFill>
                <a:latin typeface="Calibri"/>
                <a:ea typeface="Calibri"/>
                <a:cs typeface="Calibri"/>
                <a:sym typeface="Calibri"/>
              </a:rPr>
              <a:t>++</a:t>
            </a:r>
            <a:endParaRPr sz="2000" b="0" i="0" u="none" strike="noStrike" cap="none">
              <a:solidFill>
                <a:srgbClr val="21B4A9"/>
              </a:solidFill>
              <a:latin typeface="Calibri"/>
              <a:ea typeface="Calibri"/>
              <a:cs typeface="Calibri"/>
              <a:sym typeface="Calibri"/>
            </a:endParaRPr>
          </a:p>
        </p:txBody>
      </p:sp>
      <p:sp>
        <p:nvSpPr>
          <p:cNvPr id="166" name="Google Shape;166;p3"/>
          <p:cNvSpPr txBox="1"/>
          <p:nvPr/>
        </p:nvSpPr>
        <p:spPr>
          <a:xfrm rot="-3696419">
            <a:off x="9448709" y="4485408"/>
            <a:ext cx="391153" cy="10158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21B4A9"/>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7" name="Google Shape;167;p3"/>
          <p:cNvSpPr txBox="1"/>
          <p:nvPr/>
        </p:nvSpPr>
        <p:spPr>
          <a:xfrm>
            <a:off x="6193739" y="1387143"/>
            <a:ext cx="270300" cy="2067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21B4A9"/>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EA4E46"/>
                </a:solidFill>
                <a:latin typeface="Calibri"/>
                <a:ea typeface="Calibri"/>
                <a:cs typeface="Calibri"/>
                <a:sym typeface="Calibri"/>
              </a:rPr>
              <a:t>+</a:t>
            </a:r>
            <a:endParaRPr sz="2000" b="0" i="0" u="none" strike="noStrike" cap="none" dirty="0">
              <a:solidFill>
                <a:srgbClr val="EA4E4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FAB632"/>
                </a:solidFill>
                <a:latin typeface="Calibri"/>
                <a:ea typeface="Calibri"/>
                <a:cs typeface="Calibri"/>
                <a:sym typeface="Calibri"/>
              </a:rPr>
              <a:t>+</a:t>
            </a:r>
            <a:endParaRPr sz="2000" b="0" i="0" u="none" strike="noStrike" cap="none" dirty="0">
              <a:solidFill>
                <a:srgbClr val="FAB632"/>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2000"/>
              <a:buFont typeface="Arial"/>
              <a:buNone/>
            </a:pPr>
            <a:r>
              <a:rPr lang="en-GB" sz="2000" b="0" i="0" u="none" strike="noStrike" cap="none" dirty="0">
                <a:solidFill>
                  <a:srgbClr val="EA4E46"/>
                </a:solidFill>
                <a:latin typeface="Calibri"/>
                <a:ea typeface="Calibri"/>
                <a:cs typeface="Calibri"/>
                <a:sym typeface="Calibri"/>
              </a:rPr>
              <a:t>+</a:t>
            </a:r>
            <a:endParaRPr sz="2000" b="0" i="0" u="none" strike="noStrike" cap="none" dirty="0">
              <a:solidFill>
                <a:srgbClr val="FAB632"/>
              </a:solidFill>
              <a:latin typeface="Calibri"/>
              <a:ea typeface="Calibri"/>
              <a:cs typeface="Calibri"/>
              <a:sym typeface="Calibri"/>
            </a:endParaRPr>
          </a:p>
        </p:txBody>
      </p:sp>
      <p:sp>
        <p:nvSpPr>
          <p:cNvPr id="3" name="Google Shape;90;p1">
            <a:extLst>
              <a:ext uri="{FF2B5EF4-FFF2-40B4-BE49-F238E27FC236}">
                <a16:creationId xmlns:a16="http://schemas.microsoft.com/office/drawing/2014/main" id="{F76E19C0-A2E7-478D-ACAF-CB9DF4694739}"/>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3"/>
        <p:cNvGrpSpPr/>
        <p:nvPr/>
      </p:nvGrpSpPr>
      <p:grpSpPr>
        <a:xfrm>
          <a:off x="0" y="0"/>
          <a:ext cx="0" cy="0"/>
          <a:chOff x="0" y="0"/>
          <a:chExt cx="0" cy="0"/>
        </a:xfrm>
      </p:grpSpPr>
      <p:sp>
        <p:nvSpPr>
          <p:cNvPr id="644" name="Google Shape;644;p24"/>
          <p:cNvSpPr/>
          <p:nvPr/>
        </p:nvSpPr>
        <p:spPr>
          <a:xfrm>
            <a:off x="2035408" y="2083679"/>
            <a:ext cx="2473200" cy="2344800"/>
          </a:xfrm>
          <a:prstGeom prst="rect">
            <a:avLst/>
          </a:prstGeom>
          <a:noFill/>
          <a:ln>
            <a:noFill/>
          </a:ln>
        </p:spPr>
        <p:txBody>
          <a:bodyPr spcFirstLastPara="1" wrap="square" lIns="90000" tIns="45000" rIns="90000" bIns="45000" anchor="t" anchorCtr="0">
            <a:spAutoFit/>
          </a:bodyPr>
          <a:lstStyle/>
          <a:p>
            <a:pPr marL="0" marR="0" lvl="0" indent="0" algn="ctr" rtl="0">
              <a:lnSpc>
                <a:spcPct val="123333"/>
              </a:lnSpc>
              <a:spcBef>
                <a:spcPts val="0"/>
              </a:spcBef>
              <a:spcAft>
                <a:spcPts val="0"/>
              </a:spcAft>
              <a:buClr>
                <a:srgbClr val="000000"/>
              </a:buClr>
              <a:buSzPts val="1800"/>
              <a:buFont typeface="Arial"/>
              <a:buNone/>
            </a:pPr>
            <a:r>
              <a:rPr lang="en-GB" sz="1600">
                <a:latin typeface="Calibri"/>
                <a:ea typeface="Calibri"/>
                <a:cs typeface="Calibri"/>
                <a:sym typeface="Calibri"/>
              </a:rPr>
              <a:t>Economia verde este un model care generează o schimbare în interacțiunea dintre progresul economic și durabilitatea mediului natural. Conform principiilor sale, bogăția nu se măsoară doar în productivitate, ci și în active naturale.</a:t>
            </a:r>
            <a:endParaRPr sz="1600" b="0" i="0" u="none" strike="noStrike" cap="none">
              <a:solidFill>
                <a:srgbClr val="000000"/>
              </a:solidFill>
              <a:latin typeface="Arial"/>
              <a:ea typeface="Arial"/>
              <a:cs typeface="Arial"/>
              <a:sym typeface="Arial"/>
            </a:endParaRPr>
          </a:p>
        </p:txBody>
      </p:sp>
      <p:sp>
        <p:nvSpPr>
          <p:cNvPr id="645" name="Google Shape;645;p24"/>
          <p:cNvSpPr/>
          <p:nvPr/>
        </p:nvSpPr>
        <p:spPr>
          <a:xfrm>
            <a:off x="2397463" y="1494375"/>
            <a:ext cx="1748700" cy="644877"/>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1800" b="1" dirty="0" err="1">
                <a:solidFill>
                  <a:srgbClr val="FAB632"/>
                </a:solidFill>
                <a:latin typeface="Calibri"/>
                <a:ea typeface="Calibri"/>
                <a:cs typeface="Calibri"/>
                <a:sym typeface="Calibri"/>
              </a:rPr>
              <a:t>Economie</a:t>
            </a:r>
            <a:r>
              <a:rPr lang="en-GB" sz="1800" b="1" dirty="0">
                <a:solidFill>
                  <a:srgbClr val="FAB632"/>
                </a:solidFill>
                <a:latin typeface="Calibri"/>
                <a:ea typeface="Calibri"/>
                <a:cs typeface="Calibri"/>
                <a:sym typeface="Calibri"/>
              </a:rPr>
              <a:t> </a:t>
            </a:r>
            <a:r>
              <a:rPr lang="ro-RO" sz="1800" b="1" dirty="0">
                <a:solidFill>
                  <a:srgbClr val="FAB632"/>
                </a:solidFill>
                <a:latin typeface="Calibri"/>
                <a:ea typeface="Calibri"/>
                <a:cs typeface="Calibri"/>
                <a:sym typeface="Calibri"/>
              </a:rPr>
              <a:t>ecologică</a:t>
            </a:r>
            <a:endParaRPr sz="1800" b="0" i="0" u="none" strike="noStrike" cap="none" dirty="0">
              <a:solidFill>
                <a:srgbClr val="000000"/>
              </a:solidFill>
              <a:latin typeface="Arial"/>
              <a:ea typeface="Arial"/>
              <a:cs typeface="Arial"/>
              <a:sym typeface="Arial"/>
            </a:endParaRPr>
          </a:p>
        </p:txBody>
      </p:sp>
      <p:sp>
        <p:nvSpPr>
          <p:cNvPr id="646" name="Google Shape;646;p24"/>
          <p:cNvSpPr/>
          <p:nvPr/>
        </p:nvSpPr>
        <p:spPr>
          <a:xfrm>
            <a:off x="550800" y="565560"/>
            <a:ext cx="8245080" cy="54936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err="1">
                <a:solidFill>
                  <a:srgbClr val="EA4E46"/>
                </a:solidFill>
                <a:latin typeface="Calibri"/>
                <a:ea typeface="Calibri"/>
                <a:cs typeface="Calibri"/>
                <a:sym typeface="Calibri"/>
              </a:rPr>
              <a:t>Rezum</a:t>
            </a:r>
            <a:r>
              <a:rPr lang="ro-RO" sz="3600" b="1" i="0" u="none" strike="noStrike" cap="none" dirty="0">
                <a:solidFill>
                  <a:srgbClr val="EA4E46"/>
                </a:solidFill>
                <a:latin typeface="Calibri"/>
                <a:ea typeface="Calibri"/>
                <a:cs typeface="Calibri"/>
                <a:sym typeface="Calibri"/>
              </a:rPr>
              <a:t>at</a:t>
            </a:r>
            <a:endParaRPr sz="3600" b="0" i="0" u="none" strike="noStrike" cap="none" dirty="0">
              <a:solidFill>
                <a:srgbClr val="000000"/>
              </a:solidFill>
              <a:latin typeface="Arial"/>
              <a:ea typeface="Arial"/>
              <a:cs typeface="Arial"/>
              <a:sym typeface="Arial"/>
            </a:endParaRPr>
          </a:p>
        </p:txBody>
      </p:sp>
      <p:sp>
        <p:nvSpPr>
          <p:cNvPr id="647" name="Google Shape;647;p24"/>
          <p:cNvSpPr/>
          <p:nvPr/>
        </p:nvSpPr>
        <p:spPr>
          <a:xfrm>
            <a:off x="1797188" y="1494375"/>
            <a:ext cx="238200" cy="1005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1800" b="0" i="0" u="none" strike="noStrike" cap="none">
                <a:solidFill>
                  <a:srgbClr val="21B4A9"/>
                </a:solidFill>
                <a:latin typeface="Calibri"/>
                <a:ea typeface="Calibri"/>
                <a:cs typeface="Calibri"/>
                <a:sym typeface="Calibri"/>
              </a:rPr>
              <a:t>+++</a:t>
            </a:r>
            <a:endParaRPr sz="1800" b="0" i="0" u="none" strike="noStrike" cap="none">
              <a:solidFill>
                <a:srgbClr val="000000"/>
              </a:solidFill>
              <a:latin typeface="Arial"/>
              <a:ea typeface="Arial"/>
              <a:cs typeface="Arial"/>
              <a:sym typeface="Arial"/>
            </a:endParaRPr>
          </a:p>
        </p:txBody>
      </p:sp>
      <p:sp>
        <p:nvSpPr>
          <p:cNvPr id="648" name="Google Shape;648;p24"/>
          <p:cNvSpPr/>
          <p:nvPr/>
        </p:nvSpPr>
        <p:spPr>
          <a:xfrm>
            <a:off x="5084021" y="2083679"/>
            <a:ext cx="2473200" cy="2062800"/>
          </a:xfrm>
          <a:prstGeom prst="rect">
            <a:avLst/>
          </a:prstGeom>
          <a:noFill/>
          <a:ln>
            <a:noFill/>
          </a:ln>
        </p:spPr>
        <p:txBody>
          <a:bodyPr spcFirstLastPara="1" wrap="square" lIns="90000" tIns="45000" rIns="90000" bIns="45000" anchor="t" anchorCtr="0">
            <a:spAutoFit/>
          </a:bodyPr>
          <a:lstStyle/>
          <a:p>
            <a:pPr marL="0" marR="0" lvl="0" indent="0" algn="ctr" rtl="0">
              <a:lnSpc>
                <a:spcPct val="123333"/>
              </a:lnSpc>
              <a:spcBef>
                <a:spcPts val="0"/>
              </a:spcBef>
              <a:spcAft>
                <a:spcPts val="0"/>
              </a:spcAft>
              <a:buClr>
                <a:srgbClr val="000000"/>
              </a:buClr>
              <a:buSzPts val="1800"/>
              <a:buFont typeface="Arial"/>
              <a:buNone/>
            </a:pPr>
            <a:r>
              <a:rPr lang="en-GB" sz="1600">
                <a:latin typeface="Calibri"/>
                <a:ea typeface="Calibri"/>
                <a:cs typeface="Calibri"/>
                <a:sym typeface="Calibri"/>
              </a:rPr>
              <a:t>Acest model promovează creșterea economică, crearea de venituri și de locuri de muncă. Acest lucru are un efect direct asupra reducerii inegalității sociale și a sărăciei.</a:t>
            </a:r>
            <a:endParaRPr sz="1600" b="0" i="0" u="none" strike="noStrike" cap="none">
              <a:solidFill>
                <a:srgbClr val="000000"/>
              </a:solidFill>
              <a:latin typeface="Arial"/>
              <a:ea typeface="Arial"/>
              <a:cs typeface="Arial"/>
              <a:sym typeface="Arial"/>
            </a:endParaRPr>
          </a:p>
        </p:txBody>
      </p:sp>
      <p:sp>
        <p:nvSpPr>
          <p:cNvPr id="649" name="Google Shape;649;p24"/>
          <p:cNvSpPr/>
          <p:nvPr/>
        </p:nvSpPr>
        <p:spPr>
          <a:xfrm>
            <a:off x="5446271" y="1494375"/>
            <a:ext cx="1748700" cy="39540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1800" b="1">
                <a:solidFill>
                  <a:srgbClr val="FAB632"/>
                </a:solidFill>
                <a:latin typeface="Calibri"/>
                <a:ea typeface="Calibri"/>
                <a:cs typeface="Calibri"/>
                <a:sym typeface="Calibri"/>
              </a:rPr>
              <a:t>Locuri de muncă ecologice</a:t>
            </a:r>
            <a:endParaRPr sz="1800" b="0" i="0" u="none" strike="noStrike" cap="none">
              <a:solidFill>
                <a:srgbClr val="000000"/>
              </a:solidFill>
              <a:latin typeface="Arial"/>
              <a:ea typeface="Arial"/>
              <a:cs typeface="Arial"/>
              <a:sym typeface="Arial"/>
            </a:endParaRPr>
          </a:p>
        </p:txBody>
      </p:sp>
      <p:sp>
        <p:nvSpPr>
          <p:cNvPr id="650" name="Google Shape;650;p24"/>
          <p:cNvSpPr/>
          <p:nvPr/>
        </p:nvSpPr>
        <p:spPr>
          <a:xfrm>
            <a:off x="4813638" y="1494380"/>
            <a:ext cx="238200" cy="1005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1800" b="0" i="0" u="none" strike="noStrike" cap="none">
                <a:solidFill>
                  <a:srgbClr val="21B4A9"/>
                </a:solidFill>
                <a:latin typeface="Calibri"/>
                <a:ea typeface="Calibri"/>
                <a:cs typeface="Calibri"/>
                <a:sym typeface="Calibri"/>
              </a:rPr>
              <a:t>+++</a:t>
            </a:r>
            <a:endParaRPr sz="1800" b="0" i="0" u="none" strike="noStrike" cap="none">
              <a:solidFill>
                <a:srgbClr val="000000"/>
              </a:solidFill>
              <a:latin typeface="Arial"/>
              <a:ea typeface="Arial"/>
              <a:cs typeface="Arial"/>
              <a:sym typeface="Arial"/>
            </a:endParaRPr>
          </a:p>
        </p:txBody>
      </p:sp>
      <p:sp>
        <p:nvSpPr>
          <p:cNvPr id="652" name="Google Shape;652;p24"/>
          <p:cNvSpPr/>
          <p:nvPr/>
        </p:nvSpPr>
        <p:spPr>
          <a:xfrm>
            <a:off x="8260586" y="2083677"/>
            <a:ext cx="2473200" cy="2344800"/>
          </a:xfrm>
          <a:prstGeom prst="rect">
            <a:avLst/>
          </a:prstGeom>
          <a:noFill/>
          <a:ln>
            <a:noFill/>
          </a:ln>
        </p:spPr>
        <p:txBody>
          <a:bodyPr spcFirstLastPara="1" wrap="square" lIns="90000" tIns="45000" rIns="90000" bIns="45000" anchor="t" anchorCtr="0">
            <a:noAutofit/>
          </a:bodyPr>
          <a:lstStyle/>
          <a:p>
            <a:pPr marL="0" marR="0" lvl="0" indent="0" algn="ctr" rtl="0">
              <a:lnSpc>
                <a:spcPct val="123333"/>
              </a:lnSpc>
              <a:spcBef>
                <a:spcPts val="0"/>
              </a:spcBef>
              <a:spcAft>
                <a:spcPts val="0"/>
              </a:spcAft>
              <a:buClr>
                <a:srgbClr val="000000"/>
              </a:buClr>
              <a:buSzPts val="1800"/>
              <a:buFont typeface="Arial"/>
              <a:buNone/>
            </a:pPr>
            <a:r>
              <a:rPr lang="en-GB" sz="1600">
                <a:latin typeface="Calibri"/>
                <a:ea typeface="Calibri"/>
                <a:cs typeface="Calibri"/>
                <a:sym typeface="Calibri"/>
              </a:rPr>
              <a:t>Antreprenoriatul ecologic este un concept emergent a cărui importanță crește progresiv în contextul UE. Există din ce în ce mai multe nișe de piață orientate spre durabilitatea mediului.</a:t>
            </a:r>
            <a:endParaRPr sz="1600" b="0" i="0" u="none" strike="noStrike" cap="none">
              <a:solidFill>
                <a:srgbClr val="000000"/>
              </a:solidFill>
              <a:latin typeface="Arial"/>
              <a:ea typeface="Arial"/>
              <a:cs typeface="Arial"/>
              <a:sym typeface="Arial"/>
            </a:endParaRPr>
          </a:p>
        </p:txBody>
      </p:sp>
      <p:sp>
        <p:nvSpPr>
          <p:cNvPr id="653" name="Google Shape;653;p24"/>
          <p:cNvSpPr/>
          <p:nvPr/>
        </p:nvSpPr>
        <p:spPr>
          <a:xfrm>
            <a:off x="8394525" y="1494375"/>
            <a:ext cx="2205300" cy="3954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1800" b="1" dirty="0">
                <a:solidFill>
                  <a:srgbClr val="FAB632"/>
                </a:solidFill>
                <a:latin typeface="Calibri"/>
                <a:ea typeface="Calibri"/>
                <a:cs typeface="Calibri"/>
                <a:sym typeface="Calibri"/>
              </a:rPr>
              <a:t>Antreprenoriat </a:t>
            </a:r>
            <a:r>
              <a:rPr lang="ro-RO" sz="1800" b="1" dirty="0">
                <a:solidFill>
                  <a:srgbClr val="FAB632"/>
                </a:solidFill>
                <a:latin typeface="Calibri"/>
                <a:ea typeface="Calibri"/>
                <a:cs typeface="Calibri"/>
                <a:sym typeface="Calibri"/>
              </a:rPr>
              <a:t>ecologic</a:t>
            </a:r>
            <a:endParaRPr sz="1800" b="0" i="0" u="none" strike="noStrike" cap="none" dirty="0">
              <a:solidFill>
                <a:srgbClr val="000000"/>
              </a:solidFill>
              <a:latin typeface="Arial"/>
              <a:ea typeface="Arial"/>
              <a:cs typeface="Arial"/>
              <a:sym typeface="Arial"/>
            </a:endParaRPr>
          </a:p>
        </p:txBody>
      </p:sp>
      <p:sp>
        <p:nvSpPr>
          <p:cNvPr id="654" name="Google Shape;654;p24"/>
          <p:cNvSpPr/>
          <p:nvPr/>
        </p:nvSpPr>
        <p:spPr>
          <a:xfrm>
            <a:off x="7683590" y="1494373"/>
            <a:ext cx="238200" cy="1005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1800" b="0" i="0" u="none" strike="noStrike" cap="none">
                <a:solidFill>
                  <a:srgbClr val="21B4A9"/>
                </a:solidFill>
                <a:latin typeface="Calibri"/>
                <a:ea typeface="Calibri"/>
                <a:cs typeface="Calibri"/>
                <a:sym typeface="Calibri"/>
              </a:rPr>
              <a:t>+++</a:t>
            </a:r>
            <a:endParaRPr sz="1800" b="0" i="0" u="none" strike="noStrike" cap="none">
              <a:solidFill>
                <a:srgbClr val="000000"/>
              </a:solidFill>
              <a:latin typeface="Arial"/>
              <a:ea typeface="Arial"/>
              <a:cs typeface="Arial"/>
              <a:sym typeface="Arial"/>
            </a:endParaRPr>
          </a:p>
        </p:txBody>
      </p:sp>
      <p:sp>
        <p:nvSpPr>
          <p:cNvPr id="2" name="Google Shape;90;p1">
            <a:extLst>
              <a:ext uri="{FF2B5EF4-FFF2-40B4-BE49-F238E27FC236}">
                <a16:creationId xmlns:a16="http://schemas.microsoft.com/office/drawing/2014/main" id="{ABB021DE-28AD-6C3A-FCBE-CAFF171CD174}"/>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8"/>
        <p:cNvGrpSpPr/>
        <p:nvPr/>
      </p:nvGrpSpPr>
      <p:grpSpPr>
        <a:xfrm>
          <a:off x="0" y="0"/>
          <a:ext cx="0" cy="0"/>
          <a:chOff x="0" y="0"/>
          <a:chExt cx="0" cy="0"/>
        </a:xfrm>
      </p:grpSpPr>
      <p:sp>
        <p:nvSpPr>
          <p:cNvPr id="659" name="Google Shape;659;p25"/>
          <p:cNvSpPr/>
          <p:nvPr/>
        </p:nvSpPr>
        <p:spPr>
          <a:xfrm>
            <a:off x="523450" y="924475"/>
            <a:ext cx="4518000" cy="1975500"/>
          </a:xfrm>
          <a:prstGeom prst="rect">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25"/>
          <p:cNvSpPr/>
          <p:nvPr/>
        </p:nvSpPr>
        <p:spPr>
          <a:xfrm>
            <a:off x="531360" y="924480"/>
            <a:ext cx="4510080" cy="615960"/>
          </a:xfrm>
          <a:prstGeom prst="roundRect">
            <a:avLst>
              <a:gd name="adj" fmla="val 16667"/>
            </a:avLst>
          </a:prstGeom>
          <a:solidFill>
            <a:srgbClr val="21B4A9"/>
          </a:solidFill>
          <a:ln w="25400" cap="flat" cmpd="sng">
            <a:solidFill>
              <a:srgbClr val="21B4A9"/>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dirty="0">
                <a:solidFill>
                  <a:srgbClr val="FFFFFF"/>
                </a:solidFill>
                <a:latin typeface="Calibri"/>
                <a:ea typeface="Calibri"/>
                <a:cs typeface="Calibri"/>
                <a:sym typeface="Calibri"/>
              </a:rPr>
              <a:t>Care sunt </a:t>
            </a:r>
            <a:r>
              <a:rPr lang="en-GB" sz="1800" dirty="0" err="1">
                <a:solidFill>
                  <a:srgbClr val="FFFFFF"/>
                </a:solidFill>
                <a:latin typeface="Calibri"/>
                <a:ea typeface="Calibri"/>
                <a:cs typeface="Calibri"/>
                <a:sym typeface="Calibri"/>
              </a:rPr>
              <a:t>pilonii</a:t>
            </a:r>
            <a:r>
              <a:rPr lang="en-GB" sz="1800" dirty="0">
                <a:solidFill>
                  <a:srgbClr val="FFFFFF"/>
                </a:solidFill>
                <a:latin typeface="Calibri"/>
                <a:ea typeface="Calibri"/>
                <a:cs typeface="Calibri"/>
                <a:sym typeface="Calibri"/>
              </a:rPr>
              <a:t> pe care </a:t>
            </a:r>
            <a:r>
              <a:rPr lang="en-GB" sz="1800" dirty="0" err="1">
                <a:solidFill>
                  <a:srgbClr val="FFFFFF"/>
                </a:solidFill>
                <a:latin typeface="Calibri"/>
                <a:ea typeface="Calibri"/>
                <a:cs typeface="Calibri"/>
                <a:sym typeface="Calibri"/>
              </a:rPr>
              <a:t>îi</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evaluează</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economia</a:t>
            </a:r>
            <a:r>
              <a:rPr lang="en-GB" sz="1800" dirty="0">
                <a:solidFill>
                  <a:srgbClr val="FFFFFF"/>
                </a:solidFill>
                <a:latin typeface="Calibri"/>
                <a:ea typeface="Calibri"/>
                <a:cs typeface="Calibri"/>
                <a:sym typeface="Calibri"/>
              </a:rPr>
              <a:t> </a:t>
            </a:r>
            <a:r>
              <a:rPr lang="ro-RO" sz="1800" dirty="0">
                <a:solidFill>
                  <a:srgbClr val="FFFFFF"/>
                </a:solidFill>
                <a:latin typeface="Calibri"/>
                <a:ea typeface="Calibri"/>
                <a:cs typeface="Calibri"/>
                <a:sym typeface="Calibri"/>
              </a:rPr>
              <a:t>ecologică</a:t>
            </a:r>
            <a:r>
              <a:rPr lang="en-GB" sz="1800" dirty="0">
                <a:solidFill>
                  <a:srgbClr val="FFFFFF"/>
                </a:solidFill>
                <a:latin typeface="Calibri"/>
                <a:ea typeface="Calibri"/>
                <a:cs typeface="Calibri"/>
                <a:sym typeface="Calibri"/>
              </a:rPr>
              <a:t>?</a:t>
            </a:r>
            <a:endParaRPr sz="1800" b="0" i="0" u="none" strike="noStrike" cap="none" dirty="0">
              <a:solidFill>
                <a:srgbClr val="000000"/>
              </a:solidFill>
              <a:latin typeface="Arial"/>
              <a:ea typeface="Arial"/>
              <a:cs typeface="Arial"/>
              <a:sym typeface="Arial"/>
            </a:endParaRPr>
          </a:p>
        </p:txBody>
      </p:sp>
      <p:sp>
        <p:nvSpPr>
          <p:cNvPr id="661" name="Google Shape;661;p25"/>
          <p:cNvSpPr/>
          <p:nvPr/>
        </p:nvSpPr>
        <p:spPr>
          <a:xfrm>
            <a:off x="550800" y="270000"/>
            <a:ext cx="8245080" cy="54936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a:solidFill>
                  <a:srgbClr val="21B4A9"/>
                </a:solidFill>
                <a:latin typeface="Calibri"/>
                <a:ea typeface="Calibri"/>
                <a:cs typeface="Calibri"/>
                <a:sym typeface="Calibri"/>
              </a:rPr>
              <a:t>Test de autoevaluare:</a:t>
            </a:r>
            <a:endParaRPr sz="3600" b="0" i="0" u="none" strike="noStrike" cap="none">
              <a:solidFill>
                <a:srgbClr val="000000"/>
              </a:solidFill>
              <a:latin typeface="Arial"/>
              <a:ea typeface="Arial"/>
              <a:cs typeface="Arial"/>
              <a:sym typeface="Arial"/>
            </a:endParaRPr>
          </a:p>
        </p:txBody>
      </p:sp>
      <p:sp>
        <p:nvSpPr>
          <p:cNvPr id="662" name="Google Shape;662;p25"/>
          <p:cNvSpPr/>
          <p:nvPr/>
        </p:nvSpPr>
        <p:spPr>
          <a:xfrm>
            <a:off x="5331600" y="924480"/>
            <a:ext cx="4518000" cy="1837440"/>
          </a:xfrm>
          <a:prstGeom prst="rect">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25"/>
          <p:cNvSpPr/>
          <p:nvPr/>
        </p:nvSpPr>
        <p:spPr>
          <a:xfrm>
            <a:off x="5331600" y="924473"/>
            <a:ext cx="4518000" cy="585000"/>
          </a:xfrm>
          <a:prstGeom prst="roundRect">
            <a:avLst>
              <a:gd name="adj" fmla="val 16667"/>
            </a:avLst>
          </a:prstGeom>
          <a:solidFill>
            <a:srgbClr val="FAB632"/>
          </a:solidFill>
          <a:ln w="25400" cap="flat" cmpd="sng">
            <a:solidFill>
              <a:srgbClr val="FAB632"/>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dirty="0" err="1">
                <a:solidFill>
                  <a:srgbClr val="FFFFFF"/>
                </a:solidFill>
                <a:latin typeface="Calibri"/>
                <a:ea typeface="Calibri"/>
                <a:cs typeface="Calibri"/>
                <a:sym typeface="Calibri"/>
              </a:rPr>
              <a:t>Beneficiile</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economiei</a:t>
            </a:r>
            <a:r>
              <a:rPr lang="en-GB" sz="1800" dirty="0">
                <a:solidFill>
                  <a:srgbClr val="FFFFFF"/>
                </a:solidFill>
                <a:latin typeface="Calibri"/>
                <a:ea typeface="Calibri"/>
                <a:cs typeface="Calibri"/>
                <a:sym typeface="Calibri"/>
              </a:rPr>
              <a:t> </a:t>
            </a:r>
            <a:r>
              <a:rPr lang="ro-RO" sz="1800" dirty="0">
                <a:solidFill>
                  <a:srgbClr val="FFFFFF"/>
                </a:solidFill>
                <a:latin typeface="Calibri"/>
                <a:ea typeface="Calibri"/>
                <a:cs typeface="Calibri"/>
                <a:sym typeface="Calibri"/>
              </a:rPr>
              <a:t>ecologice</a:t>
            </a:r>
            <a:r>
              <a:rPr lang="en-GB" sz="1800" dirty="0">
                <a:solidFill>
                  <a:srgbClr val="FFFFFF"/>
                </a:solidFill>
                <a:latin typeface="Calibri"/>
                <a:ea typeface="Calibri"/>
                <a:cs typeface="Calibri"/>
                <a:sym typeface="Calibri"/>
              </a:rPr>
              <a:t> sunt...</a:t>
            </a:r>
            <a:endParaRPr sz="1800" b="0" i="0" u="none" strike="noStrike" cap="none" dirty="0">
              <a:solidFill>
                <a:srgbClr val="000000"/>
              </a:solidFill>
              <a:latin typeface="Arial"/>
              <a:ea typeface="Arial"/>
              <a:cs typeface="Arial"/>
              <a:sym typeface="Arial"/>
            </a:endParaRPr>
          </a:p>
        </p:txBody>
      </p:sp>
      <p:sp>
        <p:nvSpPr>
          <p:cNvPr id="664" name="Google Shape;664;p25"/>
          <p:cNvSpPr/>
          <p:nvPr/>
        </p:nvSpPr>
        <p:spPr>
          <a:xfrm>
            <a:off x="523440" y="3002040"/>
            <a:ext cx="4518000" cy="1837440"/>
          </a:xfrm>
          <a:prstGeom prst="rect">
            <a:avLst/>
          </a:prstGeom>
          <a:no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25"/>
          <p:cNvSpPr/>
          <p:nvPr/>
        </p:nvSpPr>
        <p:spPr>
          <a:xfrm>
            <a:off x="523450" y="3002050"/>
            <a:ext cx="4518000" cy="615900"/>
          </a:xfrm>
          <a:prstGeom prst="roundRect">
            <a:avLst>
              <a:gd name="adj" fmla="val 16667"/>
            </a:avLst>
          </a:prstGeom>
          <a:solidFill>
            <a:srgbClr val="EA4E46"/>
          </a:solidFill>
          <a:ln w="25400" cap="flat" cmpd="sng">
            <a:solidFill>
              <a:srgbClr val="EA4E46"/>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dirty="0" err="1">
                <a:solidFill>
                  <a:srgbClr val="FFFFFF"/>
                </a:solidFill>
                <a:latin typeface="Calibri"/>
                <a:ea typeface="Calibri"/>
                <a:cs typeface="Calibri"/>
                <a:sym typeface="Calibri"/>
              </a:rPr>
              <a:t>Locuri</a:t>
            </a:r>
            <a:r>
              <a:rPr lang="ro-RO" sz="1800" dirty="0">
                <a:solidFill>
                  <a:srgbClr val="FFFFFF"/>
                </a:solidFill>
                <a:latin typeface="Calibri"/>
                <a:ea typeface="Calibri"/>
                <a:cs typeface="Calibri"/>
                <a:sym typeface="Calibri"/>
              </a:rPr>
              <a:t>le</a:t>
            </a:r>
            <a:r>
              <a:rPr lang="en-GB" sz="1800" dirty="0">
                <a:solidFill>
                  <a:srgbClr val="FFFFFF"/>
                </a:solidFill>
                <a:latin typeface="Calibri"/>
                <a:ea typeface="Calibri"/>
                <a:cs typeface="Calibri"/>
                <a:sym typeface="Calibri"/>
              </a:rPr>
              <a:t> de </a:t>
            </a:r>
            <a:r>
              <a:rPr lang="en-GB" sz="1800" dirty="0" err="1">
                <a:solidFill>
                  <a:srgbClr val="FFFFFF"/>
                </a:solidFill>
                <a:latin typeface="Calibri"/>
                <a:ea typeface="Calibri"/>
                <a:cs typeface="Calibri"/>
                <a:sym typeface="Calibri"/>
              </a:rPr>
              <a:t>muncă</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ecologice</a:t>
            </a:r>
            <a:r>
              <a:rPr lang="en-GB" sz="1800" dirty="0">
                <a:solidFill>
                  <a:srgbClr val="FFFFFF"/>
                </a:solidFill>
                <a:latin typeface="Calibri"/>
                <a:ea typeface="Calibri"/>
                <a:cs typeface="Calibri"/>
                <a:sym typeface="Calibri"/>
              </a:rPr>
              <a:t>...</a:t>
            </a:r>
            <a:endParaRPr sz="1800" b="0" i="0" u="none" strike="noStrike" cap="none" dirty="0">
              <a:solidFill>
                <a:srgbClr val="000000"/>
              </a:solidFill>
              <a:latin typeface="Arial"/>
              <a:ea typeface="Arial"/>
              <a:cs typeface="Arial"/>
              <a:sym typeface="Arial"/>
            </a:endParaRPr>
          </a:p>
        </p:txBody>
      </p:sp>
      <p:sp>
        <p:nvSpPr>
          <p:cNvPr id="666" name="Google Shape;666;p25"/>
          <p:cNvSpPr/>
          <p:nvPr/>
        </p:nvSpPr>
        <p:spPr>
          <a:xfrm>
            <a:off x="531350" y="3724375"/>
            <a:ext cx="4518000" cy="1014209"/>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ro-RO" sz="1500" b="1" dirty="0">
                <a:latin typeface="Calibri"/>
                <a:ea typeface="Calibri"/>
                <a:cs typeface="Calibri"/>
                <a:sym typeface="Calibri"/>
              </a:rPr>
              <a:t>P</a:t>
            </a:r>
            <a:r>
              <a:rPr lang="en-GB" sz="1500" b="1" dirty="0" err="1">
                <a:latin typeface="Calibri"/>
                <a:ea typeface="Calibri"/>
                <a:cs typeface="Calibri"/>
                <a:sym typeface="Calibri"/>
              </a:rPr>
              <a:t>rotejează</a:t>
            </a:r>
            <a:r>
              <a:rPr lang="en-GB" sz="1500" b="1" dirty="0">
                <a:latin typeface="Calibri"/>
                <a:ea typeface="Calibri"/>
                <a:cs typeface="Calibri"/>
                <a:sym typeface="Calibri"/>
              </a:rPr>
              <a:t> </a:t>
            </a:r>
            <a:r>
              <a:rPr lang="en-GB" sz="1500" b="1" dirty="0" err="1">
                <a:latin typeface="Calibri"/>
                <a:ea typeface="Calibri"/>
                <a:cs typeface="Calibri"/>
                <a:sym typeface="Calibri"/>
              </a:rPr>
              <a:t>și</a:t>
            </a:r>
            <a:r>
              <a:rPr lang="en-GB" sz="1500" b="1" dirty="0">
                <a:latin typeface="Calibri"/>
                <a:ea typeface="Calibri"/>
                <a:cs typeface="Calibri"/>
                <a:sym typeface="Calibri"/>
              </a:rPr>
              <a:t> </a:t>
            </a:r>
            <a:r>
              <a:rPr lang="en-GB" sz="1500" b="1" dirty="0" err="1">
                <a:latin typeface="Calibri"/>
                <a:ea typeface="Calibri"/>
                <a:cs typeface="Calibri"/>
                <a:sym typeface="Calibri"/>
              </a:rPr>
              <a:t>restaurează</a:t>
            </a:r>
            <a:r>
              <a:rPr lang="en-GB" sz="1500" b="1" dirty="0">
                <a:latin typeface="Calibri"/>
                <a:ea typeface="Calibri"/>
                <a:cs typeface="Calibri"/>
                <a:sym typeface="Calibri"/>
              </a:rPr>
              <a:t> </a:t>
            </a:r>
            <a:r>
              <a:rPr lang="en-GB" sz="1500" b="1" dirty="0" err="1">
                <a:latin typeface="Calibri"/>
                <a:ea typeface="Calibri"/>
                <a:cs typeface="Calibri"/>
                <a:sym typeface="Calibri"/>
              </a:rPr>
              <a:t>ecosistemul</a:t>
            </a:r>
            <a:r>
              <a:rPr lang="en-GB" sz="1500" b="1" dirty="0">
                <a:latin typeface="Calibri"/>
                <a:ea typeface="Calibri"/>
                <a:cs typeface="Calibri"/>
                <a:sym typeface="Calibri"/>
              </a:rPr>
              <a:t>.</a:t>
            </a:r>
            <a:endParaRPr sz="1500" b="1" dirty="0">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ro-RO" sz="1500" dirty="0">
                <a:latin typeface="Calibri"/>
                <a:ea typeface="Calibri"/>
                <a:cs typeface="Calibri"/>
                <a:sym typeface="Calibri"/>
              </a:rPr>
              <a:t>Duc la creșterea</a:t>
            </a:r>
            <a:r>
              <a:rPr lang="en-GB" sz="1500" dirty="0">
                <a:latin typeface="Calibri"/>
                <a:ea typeface="Calibri"/>
                <a:cs typeface="Calibri"/>
                <a:sym typeface="Calibri"/>
              </a:rPr>
              <a:t> </a:t>
            </a:r>
            <a:r>
              <a:rPr lang="en-GB" sz="1500" dirty="0" err="1">
                <a:latin typeface="Calibri"/>
                <a:ea typeface="Calibri"/>
                <a:cs typeface="Calibri"/>
                <a:sym typeface="Calibri"/>
              </a:rPr>
              <a:t>cantității</a:t>
            </a:r>
            <a:r>
              <a:rPr lang="en-GB" sz="1500" dirty="0">
                <a:latin typeface="Calibri"/>
                <a:ea typeface="Calibri"/>
                <a:cs typeface="Calibri"/>
                <a:sym typeface="Calibri"/>
              </a:rPr>
              <a:t> de </a:t>
            </a:r>
            <a:r>
              <a:rPr lang="en-GB" sz="1500" dirty="0" err="1">
                <a:latin typeface="Calibri"/>
                <a:ea typeface="Calibri"/>
                <a:cs typeface="Calibri"/>
                <a:sym typeface="Calibri"/>
              </a:rPr>
              <a:t>deșeuri</a:t>
            </a:r>
            <a:r>
              <a:rPr lang="en-GB" sz="1500" dirty="0">
                <a:latin typeface="Calibri"/>
                <a:ea typeface="Calibri"/>
                <a:cs typeface="Calibri"/>
                <a:sym typeface="Calibri"/>
              </a:rPr>
              <a:t>.</a:t>
            </a:r>
            <a:endParaRPr sz="1500" dirty="0">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ro-RO" sz="1500" dirty="0">
                <a:latin typeface="Calibri"/>
                <a:ea typeface="Calibri"/>
                <a:cs typeface="Calibri"/>
                <a:sym typeface="Calibri"/>
              </a:rPr>
              <a:t>P</a:t>
            </a:r>
            <a:r>
              <a:rPr lang="en-GB" sz="1500" dirty="0" err="1">
                <a:latin typeface="Calibri"/>
                <a:ea typeface="Calibri"/>
                <a:cs typeface="Calibri"/>
                <a:sym typeface="Calibri"/>
              </a:rPr>
              <a:t>romovează</a:t>
            </a:r>
            <a:r>
              <a:rPr lang="en-GB" sz="1500" dirty="0">
                <a:latin typeface="Calibri"/>
                <a:ea typeface="Calibri"/>
                <a:cs typeface="Calibri"/>
                <a:sym typeface="Calibri"/>
              </a:rPr>
              <a:t> </a:t>
            </a:r>
            <a:r>
              <a:rPr lang="en-GB" sz="1500" dirty="0" err="1">
                <a:latin typeface="Calibri"/>
                <a:ea typeface="Calibri"/>
                <a:cs typeface="Calibri"/>
                <a:sym typeface="Calibri"/>
              </a:rPr>
              <a:t>excluziunea</a:t>
            </a:r>
            <a:r>
              <a:rPr lang="en-GB" sz="1500" dirty="0">
                <a:latin typeface="Calibri"/>
                <a:ea typeface="Calibri"/>
                <a:cs typeface="Calibri"/>
                <a:sym typeface="Calibri"/>
              </a:rPr>
              <a:t> </a:t>
            </a:r>
            <a:r>
              <a:rPr lang="en-GB" sz="1500" dirty="0" err="1">
                <a:latin typeface="Calibri"/>
                <a:ea typeface="Calibri"/>
                <a:cs typeface="Calibri"/>
                <a:sym typeface="Calibri"/>
              </a:rPr>
              <a:t>socială</a:t>
            </a:r>
            <a:r>
              <a:rPr lang="en-GB" sz="1500" dirty="0">
                <a:latin typeface="Calibri"/>
                <a:ea typeface="Calibri"/>
                <a:cs typeface="Calibri"/>
                <a:sym typeface="Calibri"/>
              </a:rPr>
              <a:t>.</a:t>
            </a:r>
            <a:endParaRPr sz="15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667" name="Google Shape;667;p25"/>
          <p:cNvSpPr/>
          <p:nvPr/>
        </p:nvSpPr>
        <p:spPr>
          <a:xfrm>
            <a:off x="5331600" y="3021840"/>
            <a:ext cx="4518000" cy="1837440"/>
          </a:xfrm>
          <a:prstGeom prst="rect">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25"/>
          <p:cNvSpPr/>
          <p:nvPr/>
        </p:nvSpPr>
        <p:spPr>
          <a:xfrm>
            <a:off x="5331600" y="3021840"/>
            <a:ext cx="4518000" cy="585000"/>
          </a:xfrm>
          <a:prstGeom prst="roundRect">
            <a:avLst>
              <a:gd name="adj" fmla="val 16667"/>
            </a:avLst>
          </a:prstGeom>
          <a:solidFill>
            <a:srgbClr val="21B4A9"/>
          </a:solidFill>
          <a:ln w="25400" cap="flat" cmpd="sng">
            <a:solidFill>
              <a:srgbClr val="21B4A9"/>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Cele 3 axe ale antreprenoriatului verde sunt...</a:t>
            </a:r>
            <a:endParaRPr sz="1800" b="0" i="0" u="none" strike="noStrike" cap="none">
              <a:solidFill>
                <a:srgbClr val="000000"/>
              </a:solidFill>
              <a:latin typeface="Arial"/>
              <a:ea typeface="Arial"/>
              <a:cs typeface="Arial"/>
              <a:sym typeface="Arial"/>
            </a:endParaRPr>
          </a:p>
        </p:txBody>
      </p:sp>
      <p:sp>
        <p:nvSpPr>
          <p:cNvPr id="669" name="Google Shape;669;p25"/>
          <p:cNvSpPr/>
          <p:nvPr/>
        </p:nvSpPr>
        <p:spPr>
          <a:xfrm>
            <a:off x="2743200" y="4949280"/>
            <a:ext cx="4730040" cy="1837440"/>
          </a:xfrm>
          <a:prstGeom prst="rect">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25"/>
          <p:cNvSpPr/>
          <p:nvPr/>
        </p:nvSpPr>
        <p:spPr>
          <a:xfrm>
            <a:off x="2749675" y="4950000"/>
            <a:ext cx="4730100" cy="805800"/>
          </a:xfrm>
          <a:prstGeom prst="roundRect">
            <a:avLst>
              <a:gd name="adj" fmla="val 16667"/>
            </a:avLst>
          </a:prstGeom>
          <a:solidFill>
            <a:srgbClr val="FAB632"/>
          </a:solidFill>
          <a:ln w="25400" cap="flat" cmpd="sng">
            <a:solidFill>
              <a:srgbClr val="FAB632"/>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Studiul relației dintre culturile agricole și mediul înconjurător reprezintă definiția</a:t>
            </a:r>
            <a:endParaRPr sz="1800" b="0" i="0" u="none" strike="noStrike" cap="none">
              <a:solidFill>
                <a:srgbClr val="000000"/>
              </a:solidFill>
              <a:latin typeface="Arial"/>
              <a:ea typeface="Arial"/>
              <a:cs typeface="Arial"/>
              <a:sym typeface="Arial"/>
            </a:endParaRPr>
          </a:p>
        </p:txBody>
      </p:sp>
      <p:pic>
        <p:nvPicPr>
          <p:cNvPr id="671" name="Google Shape;671;p25" descr="Texto&#10;&#10;Descripción generada automáticamente"/>
          <p:cNvPicPr preferRelativeResize="0"/>
          <p:nvPr/>
        </p:nvPicPr>
        <p:blipFill rotWithShape="1">
          <a:blip r:embed="rId4">
            <a:alphaModFix/>
          </a:blip>
          <a:srcRect/>
          <a:stretch/>
        </p:blipFill>
        <p:spPr>
          <a:xfrm>
            <a:off x="7882560" y="6251040"/>
            <a:ext cx="2303640" cy="483120"/>
          </a:xfrm>
          <a:prstGeom prst="rect">
            <a:avLst/>
          </a:prstGeom>
          <a:noFill/>
          <a:ln>
            <a:noFill/>
          </a:ln>
        </p:spPr>
      </p:pic>
      <p:sp>
        <p:nvSpPr>
          <p:cNvPr id="673" name="Google Shape;673;p25"/>
          <p:cNvSpPr/>
          <p:nvPr/>
        </p:nvSpPr>
        <p:spPr>
          <a:xfrm>
            <a:off x="5338440" y="3695760"/>
            <a:ext cx="4518000" cy="1003320"/>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Ecologic, cultural, politic.</a:t>
            </a:r>
            <a:endParaRPr sz="1500">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Ecologic, economic, politic.</a:t>
            </a:r>
            <a:endParaRPr sz="1500">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b="1">
                <a:latin typeface="Calibri"/>
                <a:ea typeface="Calibri"/>
                <a:cs typeface="Calibri"/>
                <a:sym typeface="Calibri"/>
              </a:rPr>
              <a:t>De mediu, economic, social.</a:t>
            </a:r>
            <a:endParaRPr sz="1500" b="1">
              <a:latin typeface="Calibri"/>
              <a:ea typeface="Calibri"/>
              <a:cs typeface="Calibri"/>
              <a:sym typeface="Calibri"/>
            </a:endParaRPr>
          </a:p>
        </p:txBody>
      </p:sp>
      <p:sp>
        <p:nvSpPr>
          <p:cNvPr id="674" name="Google Shape;674;p25"/>
          <p:cNvSpPr/>
          <p:nvPr/>
        </p:nvSpPr>
        <p:spPr>
          <a:xfrm>
            <a:off x="2743200" y="5857875"/>
            <a:ext cx="4730100" cy="927300"/>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Agricultură</a:t>
            </a:r>
            <a:endParaRPr sz="1500">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b="1">
                <a:latin typeface="Calibri"/>
                <a:ea typeface="Calibri"/>
                <a:cs typeface="Calibri"/>
                <a:sym typeface="Calibri"/>
              </a:rPr>
              <a:t>Agroecologie</a:t>
            </a:r>
            <a:endParaRPr sz="1500" b="1">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Agricultura ecologică.</a:t>
            </a:r>
            <a:endParaRPr sz="1500">
              <a:latin typeface="Calibri"/>
              <a:ea typeface="Calibri"/>
              <a:cs typeface="Calibri"/>
              <a:sym typeface="Calibri"/>
            </a:endParaRPr>
          </a:p>
        </p:txBody>
      </p:sp>
      <p:sp>
        <p:nvSpPr>
          <p:cNvPr id="675" name="Google Shape;675;p25"/>
          <p:cNvSpPr/>
          <p:nvPr/>
        </p:nvSpPr>
        <p:spPr>
          <a:xfrm>
            <a:off x="525600" y="1489201"/>
            <a:ext cx="4518000" cy="1231500"/>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en-GB" sz="1500" b="1">
                <a:latin typeface="Calibri"/>
                <a:ea typeface="Calibri"/>
                <a:cs typeface="Calibri"/>
                <a:sym typeface="Calibri"/>
              </a:rPr>
              <a:t>Impact social, impact asupra dezvoltării, transformare economică.</a:t>
            </a:r>
            <a:endParaRPr sz="1500" b="1">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Dezvoltarea cu emisii reduse de carbon, impactul social și impactul asupra dezvoltării.</a:t>
            </a:r>
            <a:endParaRPr sz="1500">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Eficiența energetică, impactul social și impactul asupra dezvoltării.</a:t>
            </a:r>
            <a:endParaRPr sz="1500" b="1">
              <a:latin typeface="Calibri"/>
              <a:ea typeface="Calibri"/>
              <a:cs typeface="Calibri"/>
              <a:sym typeface="Calibri"/>
            </a:endParaRPr>
          </a:p>
        </p:txBody>
      </p:sp>
      <p:sp>
        <p:nvSpPr>
          <p:cNvPr id="676" name="Google Shape;676;p25"/>
          <p:cNvSpPr/>
          <p:nvPr/>
        </p:nvSpPr>
        <p:spPr>
          <a:xfrm>
            <a:off x="5331600" y="1529640"/>
            <a:ext cx="4518000" cy="783376"/>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en-GB" sz="1500" dirty="0">
                <a:latin typeface="Calibri"/>
                <a:ea typeface="Calibri"/>
                <a:cs typeface="Calibri"/>
                <a:sym typeface="Calibri"/>
              </a:rPr>
              <a:t>P</a:t>
            </a:r>
            <a:r>
              <a:rPr lang="ro-RO" sz="1500" dirty="0">
                <a:latin typeface="Calibri"/>
                <a:ea typeface="Calibri"/>
                <a:cs typeface="Calibri"/>
                <a:sym typeface="Calibri"/>
              </a:rPr>
              <a:t>romovarea dezvoltării economice.</a:t>
            </a:r>
            <a:endParaRPr sz="1500" dirty="0">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dirty="0" err="1">
                <a:latin typeface="Calibri"/>
                <a:ea typeface="Calibri"/>
                <a:cs typeface="Calibri"/>
                <a:sym typeface="Calibri"/>
              </a:rPr>
              <a:t>Promovarea</a:t>
            </a:r>
            <a:r>
              <a:rPr lang="en-GB" sz="1500" dirty="0">
                <a:latin typeface="Calibri"/>
                <a:ea typeface="Calibri"/>
                <a:cs typeface="Calibri"/>
                <a:sym typeface="Calibri"/>
              </a:rPr>
              <a:t> </a:t>
            </a:r>
            <a:r>
              <a:rPr lang="en-GB" sz="1500" dirty="0" err="1">
                <a:latin typeface="Calibri"/>
                <a:ea typeface="Calibri"/>
                <a:cs typeface="Calibri"/>
                <a:sym typeface="Calibri"/>
              </a:rPr>
              <a:t>bunăstării</a:t>
            </a:r>
            <a:r>
              <a:rPr lang="en-GB" sz="1500" dirty="0">
                <a:latin typeface="Calibri"/>
                <a:ea typeface="Calibri"/>
                <a:cs typeface="Calibri"/>
                <a:sym typeface="Calibri"/>
              </a:rPr>
              <a:t> </a:t>
            </a:r>
            <a:r>
              <a:rPr lang="en-GB" sz="1500" dirty="0" err="1">
                <a:latin typeface="Calibri"/>
                <a:ea typeface="Calibri"/>
                <a:cs typeface="Calibri"/>
                <a:sym typeface="Calibri"/>
              </a:rPr>
              <a:t>sociale</a:t>
            </a:r>
            <a:r>
              <a:rPr lang="en-GB" sz="1500" dirty="0">
                <a:latin typeface="Calibri"/>
                <a:ea typeface="Calibri"/>
                <a:cs typeface="Calibri"/>
                <a:sym typeface="Calibri"/>
              </a:rPr>
              <a:t>.</a:t>
            </a:r>
            <a:endParaRPr sz="1500" dirty="0">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b="1" dirty="0" err="1">
                <a:latin typeface="Calibri"/>
                <a:ea typeface="Calibri"/>
                <a:cs typeface="Calibri"/>
                <a:sym typeface="Calibri"/>
              </a:rPr>
              <a:t>Toate</a:t>
            </a:r>
            <a:r>
              <a:rPr lang="en-GB" sz="1500" b="1" dirty="0">
                <a:latin typeface="Calibri"/>
                <a:ea typeface="Calibri"/>
                <a:cs typeface="Calibri"/>
                <a:sym typeface="Calibri"/>
              </a:rPr>
              <a:t> sunt </a:t>
            </a:r>
            <a:r>
              <a:rPr lang="en-GB" sz="1500" b="1" dirty="0" err="1">
                <a:latin typeface="Calibri"/>
                <a:ea typeface="Calibri"/>
                <a:cs typeface="Calibri"/>
                <a:sym typeface="Calibri"/>
              </a:rPr>
              <a:t>corecte</a:t>
            </a:r>
            <a:r>
              <a:rPr lang="en-GB" sz="1500" b="1" dirty="0">
                <a:latin typeface="Calibri"/>
                <a:ea typeface="Calibri"/>
                <a:cs typeface="Calibri"/>
                <a:sym typeface="Calibri"/>
              </a:rPr>
              <a:t>.</a:t>
            </a:r>
            <a:endParaRPr sz="1500" b="1" dirty="0">
              <a:latin typeface="Calibri"/>
              <a:ea typeface="Calibri"/>
              <a:cs typeface="Calibri"/>
              <a:sym typeface="Calibri"/>
            </a:endParaRPr>
          </a:p>
        </p:txBody>
      </p:sp>
      <p:sp>
        <p:nvSpPr>
          <p:cNvPr id="2" name="Google Shape;90;p1">
            <a:extLst>
              <a:ext uri="{FF2B5EF4-FFF2-40B4-BE49-F238E27FC236}">
                <a16:creationId xmlns:a16="http://schemas.microsoft.com/office/drawing/2014/main" id="{BE3212F3-87D2-48B4-820F-CD27C1732CC9}"/>
              </a:ext>
            </a:extLst>
          </p:cNvPr>
          <p:cNvSpPr txBox="1"/>
          <p:nvPr/>
        </p:nvSpPr>
        <p:spPr>
          <a:xfrm>
            <a:off x="7882560" y="5340238"/>
            <a:ext cx="438367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0"/>
        <p:cNvGrpSpPr/>
        <p:nvPr/>
      </p:nvGrpSpPr>
      <p:grpSpPr>
        <a:xfrm>
          <a:off x="0" y="0"/>
          <a:ext cx="0" cy="0"/>
          <a:chOff x="0" y="0"/>
          <a:chExt cx="0" cy="0"/>
        </a:xfrm>
      </p:grpSpPr>
      <p:sp>
        <p:nvSpPr>
          <p:cNvPr id="681" name="Google Shape;681;p26"/>
          <p:cNvSpPr/>
          <p:nvPr/>
        </p:nvSpPr>
        <p:spPr>
          <a:xfrm>
            <a:off x="523440" y="924480"/>
            <a:ext cx="4518000" cy="1837440"/>
          </a:xfrm>
          <a:prstGeom prst="rect">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26"/>
          <p:cNvSpPr/>
          <p:nvPr/>
        </p:nvSpPr>
        <p:spPr>
          <a:xfrm>
            <a:off x="523550" y="924475"/>
            <a:ext cx="4518000" cy="775200"/>
          </a:xfrm>
          <a:prstGeom prst="roundRect">
            <a:avLst>
              <a:gd name="adj" fmla="val 16667"/>
            </a:avLst>
          </a:prstGeom>
          <a:solidFill>
            <a:srgbClr val="21B4A9"/>
          </a:solidFill>
          <a:ln w="25400" cap="flat" cmpd="sng">
            <a:solidFill>
              <a:srgbClr val="21B4A9"/>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dirty="0" err="1">
                <a:solidFill>
                  <a:srgbClr val="FFFFFF"/>
                </a:solidFill>
                <a:latin typeface="Calibri"/>
                <a:ea typeface="Calibri"/>
                <a:cs typeface="Calibri"/>
                <a:sym typeface="Calibri"/>
              </a:rPr>
              <a:t>Cea</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mai</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importantă</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tendință</a:t>
            </a:r>
            <a:r>
              <a:rPr lang="en-GB" sz="1800" dirty="0">
                <a:solidFill>
                  <a:srgbClr val="FFFFFF"/>
                </a:solidFill>
                <a:latin typeface="Calibri"/>
                <a:ea typeface="Calibri"/>
                <a:cs typeface="Calibri"/>
                <a:sym typeface="Calibri"/>
              </a:rPr>
              <a:t> a </a:t>
            </a:r>
            <a:r>
              <a:rPr lang="en-GB" sz="1800" dirty="0" err="1">
                <a:solidFill>
                  <a:srgbClr val="FFFFFF"/>
                </a:solidFill>
                <a:latin typeface="Calibri"/>
                <a:ea typeface="Calibri"/>
                <a:cs typeface="Calibri"/>
                <a:sym typeface="Calibri"/>
              </a:rPr>
              <a:t>economiei</a:t>
            </a:r>
            <a:r>
              <a:rPr lang="en-GB" sz="1800" dirty="0">
                <a:solidFill>
                  <a:srgbClr val="FFFFFF"/>
                </a:solidFill>
                <a:latin typeface="Calibri"/>
                <a:ea typeface="Calibri"/>
                <a:cs typeface="Calibri"/>
                <a:sym typeface="Calibri"/>
              </a:rPr>
              <a:t> </a:t>
            </a:r>
            <a:r>
              <a:rPr lang="ro-RO" sz="1800" dirty="0">
                <a:solidFill>
                  <a:srgbClr val="FFFFFF"/>
                </a:solidFill>
                <a:latin typeface="Calibri"/>
                <a:ea typeface="Calibri"/>
                <a:cs typeface="Calibri"/>
                <a:sym typeface="Calibri"/>
              </a:rPr>
              <a:t>ecologice</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este</a:t>
            </a:r>
            <a:r>
              <a:rPr lang="en-GB" sz="1800" dirty="0">
                <a:solidFill>
                  <a:srgbClr val="FFFFFF"/>
                </a:solidFill>
                <a:latin typeface="Calibri"/>
                <a:ea typeface="Calibri"/>
                <a:cs typeface="Calibri"/>
                <a:sym typeface="Calibri"/>
              </a:rPr>
              <a:t>...</a:t>
            </a:r>
            <a:endParaRPr sz="1800" b="0" i="0" u="none" strike="noStrike" cap="none" dirty="0">
              <a:solidFill>
                <a:srgbClr val="000000"/>
              </a:solidFill>
              <a:latin typeface="Arial"/>
              <a:ea typeface="Arial"/>
              <a:cs typeface="Arial"/>
              <a:sym typeface="Arial"/>
            </a:endParaRPr>
          </a:p>
        </p:txBody>
      </p:sp>
      <p:sp>
        <p:nvSpPr>
          <p:cNvPr id="683" name="Google Shape;683;p26"/>
          <p:cNvSpPr/>
          <p:nvPr/>
        </p:nvSpPr>
        <p:spPr>
          <a:xfrm>
            <a:off x="550800" y="270000"/>
            <a:ext cx="8245080" cy="54936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err="1">
                <a:solidFill>
                  <a:srgbClr val="21B4A9"/>
                </a:solidFill>
                <a:latin typeface="Calibri"/>
                <a:ea typeface="Calibri"/>
                <a:cs typeface="Calibri"/>
                <a:sym typeface="Calibri"/>
              </a:rPr>
              <a:t>Soluții</a:t>
            </a:r>
            <a:r>
              <a:rPr lang="en-GB" sz="3600" b="1" i="0" u="none" strike="noStrike" cap="none" dirty="0">
                <a:solidFill>
                  <a:srgbClr val="21B4A9"/>
                </a:solidFill>
                <a:latin typeface="Calibri"/>
                <a:ea typeface="Calibri"/>
                <a:cs typeface="Calibri"/>
                <a:sym typeface="Calibri"/>
              </a:rPr>
              <a:t> </a:t>
            </a:r>
            <a:r>
              <a:rPr lang="en-GB" sz="3600" b="1" i="0" u="none" strike="noStrike" cap="none" dirty="0" err="1">
                <a:solidFill>
                  <a:srgbClr val="21B4A9"/>
                </a:solidFill>
                <a:latin typeface="Calibri"/>
                <a:ea typeface="Calibri"/>
                <a:cs typeface="Calibri"/>
                <a:sym typeface="Calibri"/>
              </a:rPr>
              <a:t>pentru</a:t>
            </a:r>
            <a:r>
              <a:rPr lang="en-GB" sz="3600" b="1" i="0" u="none" strike="noStrike" cap="none" dirty="0">
                <a:solidFill>
                  <a:srgbClr val="21B4A9"/>
                </a:solidFill>
                <a:latin typeface="Calibri"/>
                <a:ea typeface="Calibri"/>
                <a:cs typeface="Calibri"/>
                <a:sym typeface="Calibri"/>
              </a:rPr>
              <a:t> test</a:t>
            </a:r>
            <a:r>
              <a:rPr lang="ro-RO" sz="3600" b="1" i="0" u="none" strike="noStrike" cap="none" dirty="0">
                <a:solidFill>
                  <a:srgbClr val="21B4A9"/>
                </a:solidFill>
                <a:latin typeface="Calibri"/>
                <a:ea typeface="Calibri"/>
                <a:cs typeface="Calibri"/>
                <a:sym typeface="Calibri"/>
              </a:rPr>
              <a:t>ul</a:t>
            </a:r>
            <a:r>
              <a:rPr lang="en-GB" sz="3600" b="1" i="0" u="none" strike="noStrike" cap="none" dirty="0">
                <a:solidFill>
                  <a:srgbClr val="21B4A9"/>
                </a:solidFill>
                <a:latin typeface="Calibri"/>
                <a:ea typeface="Calibri"/>
                <a:cs typeface="Calibri"/>
                <a:sym typeface="Calibri"/>
              </a:rPr>
              <a:t> de </a:t>
            </a:r>
            <a:r>
              <a:rPr lang="en-GB" sz="3600" b="1" i="0" u="none" strike="noStrike" cap="none" dirty="0" err="1">
                <a:solidFill>
                  <a:srgbClr val="21B4A9"/>
                </a:solidFill>
                <a:latin typeface="Calibri"/>
                <a:ea typeface="Calibri"/>
                <a:cs typeface="Calibri"/>
                <a:sym typeface="Calibri"/>
              </a:rPr>
              <a:t>autoevaluare</a:t>
            </a:r>
            <a:r>
              <a:rPr lang="en-GB" sz="3600" b="1" i="0" u="none" strike="noStrike" cap="none" dirty="0">
                <a:solidFill>
                  <a:srgbClr val="21B4A9"/>
                </a:solidFill>
                <a:latin typeface="Calibri"/>
                <a:ea typeface="Calibri"/>
                <a:cs typeface="Calibri"/>
                <a:sym typeface="Calibri"/>
              </a:rPr>
              <a:t>:</a:t>
            </a:r>
            <a:endParaRPr sz="3600" b="0" i="0" u="none" strike="noStrike" cap="none" dirty="0">
              <a:solidFill>
                <a:srgbClr val="000000"/>
              </a:solidFill>
              <a:latin typeface="Arial"/>
              <a:ea typeface="Arial"/>
              <a:cs typeface="Arial"/>
              <a:sym typeface="Arial"/>
            </a:endParaRPr>
          </a:p>
        </p:txBody>
      </p:sp>
      <p:sp>
        <p:nvSpPr>
          <p:cNvPr id="684" name="Google Shape;684;p26"/>
          <p:cNvSpPr/>
          <p:nvPr/>
        </p:nvSpPr>
        <p:spPr>
          <a:xfrm>
            <a:off x="5331600" y="924480"/>
            <a:ext cx="4518000" cy="1837440"/>
          </a:xfrm>
          <a:prstGeom prst="rect">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26"/>
          <p:cNvSpPr/>
          <p:nvPr/>
        </p:nvSpPr>
        <p:spPr>
          <a:xfrm>
            <a:off x="5331600" y="924480"/>
            <a:ext cx="4518000" cy="421560"/>
          </a:xfrm>
          <a:prstGeom prst="roundRect">
            <a:avLst>
              <a:gd name="adj" fmla="val 16667"/>
            </a:avLst>
          </a:prstGeom>
          <a:solidFill>
            <a:srgbClr val="FAB632"/>
          </a:solidFill>
          <a:ln w="25400" cap="flat" cmpd="sng">
            <a:solidFill>
              <a:srgbClr val="FAB632"/>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Turismul rural durabil...</a:t>
            </a:r>
            <a:endParaRPr sz="1800" b="0" i="0" u="none" strike="noStrike" cap="none">
              <a:solidFill>
                <a:srgbClr val="000000"/>
              </a:solidFill>
              <a:latin typeface="Arial"/>
              <a:ea typeface="Arial"/>
              <a:cs typeface="Arial"/>
              <a:sym typeface="Arial"/>
            </a:endParaRPr>
          </a:p>
        </p:txBody>
      </p:sp>
      <p:sp>
        <p:nvSpPr>
          <p:cNvPr id="686" name="Google Shape;686;p26"/>
          <p:cNvSpPr/>
          <p:nvPr/>
        </p:nvSpPr>
        <p:spPr>
          <a:xfrm>
            <a:off x="523440" y="3002040"/>
            <a:ext cx="4518000" cy="1837440"/>
          </a:xfrm>
          <a:prstGeom prst="rect">
            <a:avLst/>
          </a:prstGeom>
          <a:no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26"/>
          <p:cNvSpPr/>
          <p:nvPr/>
        </p:nvSpPr>
        <p:spPr>
          <a:xfrm>
            <a:off x="523450" y="2907850"/>
            <a:ext cx="4518000" cy="927300"/>
          </a:xfrm>
          <a:prstGeom prst="roundRect">
            <a:avLst>
              <a:gd name="adj" fmla="val 16667"/>
            </a:avLst>
          </a:prstGeom>
          <a:solidFill>
            <a:srgbClr val="EA4E46"/>
          </a:solidFill>
          <a:ln w="25400" cap="flat" cmpd="sng">
            <a:solidFill>
              <a:srgbClr val="EA4E46"/>
            </a:solidFill>
            <a:prstDash val="solid"/>
            <a:miter lim="8000"/>
            <a:headEnd type="none" w="sm" len="sm"/>
            <a:tailEnd type="none" w="sm" len="sm"/>
          </a:ln>
        </p:spPr>
        <p:txBody>
          <a:bodyPr spcFirstLastPara="1" wrap="square" lIns="90000" tIns="45000" rIns="90000" bIns="45000" anchor="ctr" anchorCtr="0">
            <a:noAutofit/>
          </a:bodyPr>
          <a:lstStyle/>
          <a:p>
            <a:pPr marL="457200" marR="0" lvl="0" indent="0" algn="ctr" rtl="0">
              <a:lnSpc>
                <a:spcPct val="100000"/>
              </a:lnSpc>
              <a:spcBef>
                <a:spcPts val="0"/>
              </a:spcBef>
              <a:spcAft>
                <a:spcPts val="0"/>
              </a:spcAft>
              <a:buClr>
                <a:srgbClr val="000000"/>
              </a:buClr>
              <a:buSzPts val="1800"/>
              <a:buFont typeface="Arial"/>
              <a:buNone/>
            </a:pPr>
            <a:r>
              <a:rPr lang="ro-RO" sz="1800" dirty="0">
                <a:solidFill>
                  <a:srgbClr val="FFFFFF"/>
                </a:solidFill>
                <a:latin typeface="Calibri"/>
                <a:ea typeface="Calibri"/>
                <a:cs typeface="Calibri"/>
                <a:sym typeface="Calibri"/>
              </a:rPr>
              <a:t>Cu</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ce</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principiu</a:t>
            </a:r>
            <a:r>
              <a:rPr lang="en-GB" sz="1800" dirty="0">
                <a:solidFill>
                  <a:srgbClr val="FFFFFF"/>
                </a:solidFill>
                <a:latin typeface="Calibri"/>
                <a:ea typeface="Calibri"/>
                <a:cs typeface="Calibri"/>
                <a:sym typeface="Calibri"/>
              </a:rPr>
              <a:t> al antreprenoriatului </a:t>
            </a:r>
            <a:r>
              <a:rPr lang="ro-RO" sz="1800" dirty="0">
                <a:solidFill>
                  <a:srgbClr val="FFFFFF"/>
                </a:solidFill>
                <a:latin typeface="Calibri"/>
                <a:ea typeface="Calibri"/>
                <a:cs typeface="Calibri"/>
                <a:sym typeface="Calibri"/>
              </a:rPr>
              <a:t>ecologic</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corespund</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practicile</a:t>
            </a:r>
            <a:r>
              <a:rPr lang="en-GB" sz="1800" dirty="0">
                <a:solidFill>
                  <a:srgbClr val="FFFFFF"/>
                </a:solidFill>
                <a:latin typeface="Calibri"/>
                <a:ea typeface="Calibri"/>
                <a:cs typeface="Calibri"/>
                <a:sym typeface="Calibri"/>
              </a:rPr>
              <a:t> de </a:t>
            </a:r>
            <a:r>
              <a:rPr lang="en-GB" sz="1800" dirty="0" err="1">
                <a:solidFill>
                  <a:srgbClr val="FFFFFF"/>
                </a:solidFill>
                <a:latin typeface="Calibri"/>
                <a:ea typeface="Calibri"/>
                <a:cs typeface="Calibri"/>
                <a:sym typeface="Calibri"/>
              </a:rPr>
              <a:t>bună</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guvernanță</a:t>
            </a:r>
            <a:r>
              <a:rPr lang="en-GB" sz="1800" dirty="0">
                <a:solidFill>
                  <a:srgbClr val="FFFFFF"/>
                </a:solidFill>
                <a:latin typeface="Calibri"/>
                <a:ea typeface="Calibri"/>
                <a:cs typeface="Calibri"/>
                <a:sym typeface="Calibri"/>
              </a:rPr>
              <a:t>?</a:t>
            </a:r>
            <a:endParaRPr sz="1800" b="0" i="0" u="none" strike="noStrike" cap="none" dirty="0">
              <a:solidFill>
                <a:srgbClr val="000000"/>
              </a:solidFill>
              <a:latin typeface="Arial"/>
              <a:ea typeface="Arial"/>
              <a:cs typeface="Arial"/>
              <a:sym typeface="Arial"/>
            </a:endParaRPr>
          </a:p>
        </p:txBody>
      </p:sp>
      <p:sp>
        <p:nvSpPr>
          <p:cNvPr id="688" name="Google Shape;688;p26"/>
          <p:cNvSpPr/>
          <p:nvPr/>
        </p:nvSpPr>
        <p:spPr>
          <a:xfrm>
            <a:off x="531350" y="3835150"/>
            <a:ext cx="4518000" cy="1262100"/>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Economia cu emisii reduse de carbon.</a:t>
            </a:r>
            <a:endParaRPr sz="1500">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b="1">
                <a:latin typeface="Calibri"/>
                <a:ea typeface="Calibri"/>
                <a:cs typeface="Calibri"/>
                <a:sym typeface="Calibri"/>
              </a:rPr>
              <a:t>Protecție.</a:t>
            </a:r>
            <a:endParaRPr sz="1500" b="1">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Transparență.</a:t>
            </a:r>
            <a:endParaRPr sz="1500">
              <a:latin typeface="Calibri"/>
              <a:ea typeface="Calibri"/>
              <a:cs typeface="Calibri"/>
              <a:sym typeface="Calibri"/>
            </a:endParaRPr>
          </a:p>
          <a:p>
            <a:pPr marL="0" marR="0" lvl="0" indent="0" algn="l" rtl="0">
              <a:lnSpc>
                <a:spcPct val="100000"/>
              </a:lnSpc>
              <a:spcBef>
                <a:spcPts val="0"/>
              </a:spcBef>
              <a:spcAft>
                <a:spcPts val="0"/>
              </a:spcAft>
              <a:buNone/>
            </a:pPr>
            <a:endParaRPr sz="15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689" name="Google Shape;689;p26"/>
          <p:cNvSpPr/>
          <p:nvPr/>
        </p:nvSpPr>
        <p:spPr>
          <a:xfrm>
            <a:off x="5331600" y="3021840"/>
            <a:ext cx="4518000" cy="1837440"/>
          </a:xfrm>
          <a:prstGeom prst="rect">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26"/>
          <p:cNvSpPr/>
          <p:nvPr/>
        </p:nvSpPr>
        <p:spPr>
          <a:xfrm>
            <a:off x="5331600" y="3021840"/>
            <a:ext cx="4518000" cy="585000"/>
          </a:xfrm>
          <a:prstGeom prst="roundRect">
            <a:avLst>
              <a:gd name="adj" fmla="val 16667"/>
            </a:avLst>
          </a:prstGeom>
          <a:solidFill>
            <a:srgbClr val="21B4A9"/>
          </a:solidFill>
          <a:ln w="25400" cap="flat" cmpd="sng">
            <a:solidFill>
              <a:srgbClr val="21B4A9"/>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Transformarea digitală favorizează...</a:t>
            </a:r>
            <a:endParaRPr sz="1800" b="0" i="0" u="none" strike="noStrike" cap="none">
              <a:solidFill>
                <a:srgbClr val="000000"/>
              </a:solidFill>
              <a:latin typeface="Arial"/>
              <a:ea typeface="Arial"/>
              <a:cs typeface="Arial"/>
              <a:sym typeface="Arial"/>
            </a:endParaRPr>
          </a:p>
        </p:txBody>
      </p:sp>
      <p:sp>
        <p:nvSpPr>
          <p:cNvPr id="691" name="Google Shape;691;p26"/>
          <p:cNvSpPr/>
          <p:nvPr/>
        </p:nvSpPr>
        <p:spPr>
          <a:xfrm>
            <a:off x="2743200" y="4949280"/>
            <a:ext cx="4730040" cy="1837440"/>
          </a:xfrm>
          <a:prstGeom prst="rect">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26"/>
          <p:cNvSpPr/>
          <p:nvPr/>
        </p:nvSpPr>
        <p:spPr>
          <a:xfrm>
            <a:off x="2749675" y="4950000"/>
            <a:ext cx="4730100" cy="927300"/>
          </a:xfrm>
          <a:prstGeom prst="roundRect">
            <a:avLst>
              <a:gd name="adj" fmla="val 16667"/>
            </a:avLst>
          </a:prstGeom>
          <a:solidFill>
            <a:srgbClr val="FAB632"/>
          </a:solidFill>
          <a:ln w="25400" cap="flat" cmpd="sng">
            <a:solidFill>
              <a:srgbClr val="FAB632"/>
            </a:solidFill>
            <a:prstDash val="solid"/>
            <a:miter lim="8000"/>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Unul dintre obiectivele "slow fashion" este de a reduce utilizarea apei, energiei și a produselor chimice în timpul procesului de producție.</a:t>
            </a:r>
            <a:endParaRPr sz="1800" b="0" i="0" u="none" strike="noStrike" cap="none">
              <a:solidFill>
                <a:srgbClr val="000000"/>
              </a:solidFill>
              <a:latin typeface="Arial"/>
              <a:ea typeface="Arial"/>
              <a:cs typeface="Arial"/>
              <a:sym typeface="Arial"/>
            </a:endParaRPr>
          </a:p>
        </p:txBody>
      </p:sp>
      <p:pic>
        <p:nvPicPr>
          <p:cNvPr id="693" name="Google Shape;693;p26" descr="Texto&#10;&#10;Descripción generada automáticamente"/>
          <p:cNvPicPr preferRelativeResize="0"/>
          <p:nvPr/>
        </p:nvPicPr>
        <p:blipFill rotWithShape="1">
          <a:blip r:embed="rId4">
            <a:alphaModFix/>
          </a:blip>
          <a:srcRect/>
          <a:stretch/>
        </p:blipFill>
        <p:spPr>
          <a:xfrm>
            <a:off x="7882560" y="6251040"/>
            <a:ext cx="2303640" cy="483120"/>
          </a:xfrm>
          <a:prstGeom prst="rect">
            <a:avLst/>
          </a:prstGeom>
          <a:noFill/>
          <a:ln>
            <a:noFill/>
          </a:ln>
        </p:spPr>
      </p:pic>
      <p:sp>
        <p:nvSpPr>
          <p:cNvPr id="695" name="Google Shape;695;p26"/>
          <p:cNvSpPr/>
          <p:nvPr/>
        </p:nvSpPr>
        <p:spPr>
          <a:xfrm>
            <a:off x="5338440" y="3695760"/>
            <a:ext cx="4518000" cy="1003320"/>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Utilizarea eficientă a resurselor.</a:t>
            </a:r>
            <a:endParaRPr sz="1500">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Incluziunea socială.</a:t>
            </a:r>
            <a:endParaRPr sz="1500">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b="1">
                <a:latin typeface="Calibri"/>
                <a:ea typeface="Calibri"/>
                <a:cs typeface="Calibri"/>
                <a:sym typeface="Calibri"/>
              </a:rPr>
              <a:t>Toate sunt corecte.</a:t>
            </a:r>
            <a:endParaRPr sz="1500" b="1">
              <a:latin typeface="Calibri"/>
              <a:ea typeface="Calibri"/>
              <a:cs typeface="Calibri"/>
              <a:sym typeface="Calibri"/>
            </a:endParaRPr>
          </a:p>
        </p:txBody>
      </p:sp>
      <p:sp>
        <p:nvSpPr>
          <p:cNvPr id="696" name="Google Shape;696;p26"/>
          <p:cNvSpPr/>
          <p:nvPr/>
        </p:nvSpPr>
        <p:spPr>
          <a:xfrm>
            <a:off x="2743200" y="6009900"/>
            <a:ext cx="4730100" cy="775200"/>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en-GB" sz="1500" b="1">
                <a:latin typeface="Calibri"/>
                <a:ea typeface="Calibri"/>
                <a:cs typeface="Calibri"/>
                <a:sym typeface="Calibri"/>
              </a:rPr>
              <a:t>Adevărat.</a:t>
            </a:r>
            <a:endParaRPr sz="1500" b="1">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Fals.</a:t>
            </a:r>
            <a:endParaRPr sz="1500" b="1">
              <a:latin typeface="Calibri"/>
              <a:ea typeface="Calibri"/>
              <a:cs typeface="Calibri"/>
              <a:sym typeface="Calibri"/>
            </a:endParaRPr>
          </a:p>
        </p:txBody>
      </p:sp>
      <p:sp>
        <p:nvSpPr>
          <p:cNvPr id="697" name="Google Shape;697;p26"/>
          <p:cNvSpPr/>
          <p:nvPr/>
        </p:nvSpPr>
        <p:spPr>
          <a:xfrm>
            <a:off x="525600" y="1783172"/>
            <a:ext cx="4518000" cy="927300"/>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Economia colaborativă.</a:t>
            </a:r>
            <a:endParaRPr sz="1500">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b="1">
                <a:latin typeface="Calibri"/>
                <a:ea typeface="Calibri"/>
                <a:cs typeface="Calibri"/>
                <a:sym typeface="Calibri"/>
              </a:rPr>
              <a:t>Economia circulară.</a:t>
            </a:r>
            <a:endParaRPr sz="1500" b="1">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Cultura corporativă.</a:t>
            </a:r>
            <a:endParaRPr sz="1500">
              <a:latin typeface="Calibri"/>
              <a:ea typeface="Calibri"/>
              <a:cs typeface="Calibri"/>
              <a:sym typeface="Calibri"/>
            </a:endParaRPr>
          </a:p>
        </p:txBody>
      </p:sp>
      <p:sp>
        <p:nvSpPr>
          <p:cNvPr id="698" name="Google Shape;698;p26"/>
          <p:cNvSpPr/>
          <p:nvPr/>
        </p:nvSpPr>
        <p:spPr>
          <a:xfrm>
            <a:off x="5331600" y="1529640"/>
            <a:ext cx="4518000" cy="1003320"/>
          </a:xfrm>
          <a:prstGeom prst="rect">
            <a:avLst/>
          </a:prstGeom>
          <a:noFill/>
          <a:ln>
            <a:noFill/>
          </a:ln>
        </p:spPr>
        <p:txBody>
          <a:bodyPr spcFirstLastPara="1" wrap="square" lIns="90000" tIns="45000" rIns="90000" bIns="45000" anchor="t" anchorCtr="0">
            <a:spAutoFit/>
          </a:bodyPr>
          <a:lstStyle/>
          <a:p>
            <a:pPr marL="343080" marR="0" lvl="0" indent="-343080" algn="l" rtl="0">
              <a:lnSpc>
                <a:spcPct val="100000"/>
              </a:lnSpc>
              <a:spcBef>
                <a:spcPts val="0"/>
              </a:spcBef>
              <a:spcAft>
                <a:spcPts val="0"/>
              </a:spcAft>
              <a:buSzPts val="1500"/>
              <a:buFont typeface="Calibri"/>
              <a:buAutoNum type="alphaLcParenR"/>
            </a:pPr>
            <a:r>
              <a:rPr lang="en-GB" sz="1500" b="1">
                <a:latin typeface="Calibri"/>
                <a:ea typeface="Calibri"/>
                <a:cs typeface="Calibri"/>
                <a:sym typeface="Calibri"/>
              </a:rPr>
              <a:t>Promovează creșterea economică locală.</a:t>
            </a:r>
            <a:endParaRPr sz="1500" b="1">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Schimburile culturale scad.</a:t>
            </a:r>
            <a:endParaRPr sz="1500">
              <a:latin typeface="Calibri"/>
              <a:ea typeface="Calibri"/>
              <a:cs typeface="Calibri"/>
              <a:sym typeface="Calibri"/>
            </a:endParaRPr>
          </a:p>
          <a:p>
            <a:pPr marL="343080" marR="0" lvl="0" indent="-343080" algn="l" rtl="0">
              <a:lnSpc>
                <a:spcPct val="100000"/>
              </a:lnSpc>
              <a:spcBef>
                <a:spcPts val="0"/>
              </a:spcBef>
              <a:spcAft>
                <a:spcPts val="0"/>
              </a:spcAft>
              <a:buSzPts val="1500"/>
              <a:buFont typeface="Calibri"/>
              <a:buAutoNum type="alphaLcParenR"/>
            </a:pPr>
            <a:r>
              <a:rPr lang="en-GB" sz="1500">
                <a:latin typeface="Calibri"/>
                <a:ea typeface="Calibri"/>
                <a:cs typeface="Calibri"/>
                <a:sym typeface="Calibri"/>
              </a:rPr>
              <a:t>Îmbunătățește condițiile de viață ale vizitatorilor.</a:t>
            </a:r>
            <a:endParaRPr sz="1500">
              <a:latin typeface="Calibri"/>
              <a:ea typeface="Calibri"/>
              <a:cs typeface="Calibri"/>
              <a:sym typeface="Calibri"/>
            </a:endParaRPr>
          </a:p>
        </p:txBody>
      </p:sp>
      <p:sp>
        <p:nvSpPr>
          <p:cNvPr id="2" name="Google Shape;90;p1">
            <a:extLst>
              <a:ext uri="{FF2B5EF4-FFF2-40B4-BE49-F238E27FC236}">
                <a16:creationId xmlns:a16="http://schemas.microsoft.com/office/drawing/2014/main" id="{04BC8D9D-DFC3-8B17-5E63-EC9FD58D03DC}"/>
              </a:ext>
            </a:extLst>
          </p:cNvPr>
          <p:cNvSpPr txBox="1"/>
          <p:nvPr/>
        </p:nvSpPr>
        <p:spPr>
          <a:xfrm>
            <a:off x="7785492" y="5432643"/>
            <a:ext cx="430598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2"/>
        <p:cNvGrpSpPr/>
        <p:nvPr/>
      </p:nvGrpSpPr>
      <p:grpSpPr>
        <a:xfrm>
          <a:off x="0" y="0"/>
          <a:ext cx="0" cy="0"/>
          <a:chOff x="0" y="0"/>
          <a:chExt cx="0" cy="0"/>
        </a:xfrm>
      </p:grpSpPr>
      <p:sp>
        <p:nvSpPr>
          <p:cNvPr id="703" name="Google Shape;703;p27"/>
          <p:cNvSpPr/>
          <p:nvPr/>
        </p:nvSpPr>
        <p:spPr>
          <a:xfrm>
            <a:off x="4849560" y="4214160"/>
            <a:ext cx="1950480" cy="3952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EA4E46"/>
                </a:solidFill>
                <a:latin typeface="Calibri"/>
                <a:ea typeface="Calibri"/>
                <a:cs typeface="Calibri"/>
                <a:sym typeface="Calibri"/>
              </a:rPr>
              <a:t>moreproject.eu</a:t>
            </a:r>
            <a:endParaRPr sz="2000" b="0" i="0" u="none" strike="noStrike" cap="none">
              <a:solidFill>
                <a:srgbClr val="000000"/>
              </a:solidFill>
              <a:latin typeface="Arial"/>
              <a:ea typeface="Arial"/>
              <a:cs typeface="Arial"/>
              <a:sym typeface="Arial"/>
            </a:endParaRPr>
          </a:p>
        </p:txBody>
      </p:sp>
      <p:pic>
        <p:nvPicPr>
          <p:cNvPr id="704" name="Google Shape;704;p27"/>
          <p:cNvPicPr preferRelativeResize="0"/>
          <p:nvPr/>
        </p:nvPicPr>
        <p:blipFill rotWithShape="1">
          <a:blip r:embed="rId4">
            <a:alphaModFix/>
          </a:blip>
          <a:srcRect l="17327" t="38446" r="19051" b="33333"/>
          <a:stretch/>
        </p:blipFill>
        <p:spPr>
          <a:xfrm>
            <a:off x="9123840" y="327960"/>
            <a:ext cx="2765880" cy="1225440"/>
          </a:xfrm>
          <a:prstGeom prst="rect">
            <a:avLst/>
          </a:prstGeom>
          <a:noFill/>
          <a:ln>
            <a:noFill/>
          </a:ln>
        </p:spPr>
      </p:pic>
      <p:pic>
        <p:nvPicPr>
          <p:cNvPr id="705" name="Google Shape;705;p27" descr="Texto&#10;&#10;Descripción generada automáticamente"/>
          <p:cNvPicPr preferRelativeResize="0"/>
          <p:nvPr/>
        </p:nvPicPr>
        <p:blipFill rotWithShape="1">
          <a:blip r:embed="rId5">
            <a:alphaModFix/>
          </a:blip>
          <a:srcRect/>
          <a:stretch/>
        </p:blipFill>
        <p:spPr>
          <a:xfrm>
            <a:off x="199080" y="6234480"/>
            <a:ext cx="2303640" cy="483120"/>
          </a:xfrm>
          <a:prstGeom prst="rect">
            <a:avLst/>
          </a:prstGeom>
          <a:noFill/>
          <a:ln>
            <a:noFill/>
          </a:ln>
        </p:spPr>
      </p:pic>
      <p:sp>
        <p:nvSpPr>
          <p:cNvPr id="2" name="Google Shape;90;p1">
            <a:extLst>
              <a:ext uri="{FF2B5EF4-FFF2-40B4-BE49-F238E27FC236}">
                <a16:creationId xmlns:a16="http://schemas.microsoft.com/office/drawing/2014/main" id="{E1E6F833-D3AA-6C08-DB1E-6D1802634611}"/>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sp>
        <p:nvSpPr>
          <p:cNvPr id="172" name="Google Shape;172;p4"/>
          <p:cNvSpPr/>
          <p:nvPr/>
        </p:nvSpPr>
        <p:spPr>
          <a:xfrm>
            <a:off x="850805" y="251430"/>
            <a:ext cx="8208600" cy="639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a:t>
            </a:r>
            <a:r>
              <a:rPr lang="en-GB" sz="3600" b="1" i="0" u="none" strike="noStrike" cap="none" dirty="0">
                <a:solidFill>
                  <a:srgbClr val="FAB632"/>
                </a:solidFill>
                <a:latin typeface="Calibri"/>
                <a:ea typeface="Calibri"/>
                <a:cs typeface="Calibri"/>
                <a:sym typeface="Calibri"/>
              </a:rPr>
              <a:t>1: Economia</a:t>
            </a:r>
            <a:r>
              <a:rPr lang="en-GB" sz="3600" b="1" dirty="0">
                <a:solidFill>
                  <a:srgbClr val="FAB632"/>
                </a:solidFill>
                <a:latin typeface="Calibri"/>
                <a:ea typeface="Calibri"/>
                <a:cs typeface="Calibri"/>
                <a:sym typeface="Calibri"/>
              </a:rPr>
              <a:t> </a:t>
            </a:r>
            <a:r>
              <a:rPr lang="ro-RO" sz="3600" b="1" dirty="0">
                <a:solidFill>
                  <a:srgbClr val="FAB632"/>
                </a:solidFill>
                <a:latin typeface="Calibri"/>
                <a:ea typeface="Calibri"/>
                <a:cs typeface="Calibri"/>
                <a:sym typeface="Calibri"/>
              </a:rPr>
              <a:t>ecologică</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173" name="Google Shape;173;p4"/>
          <p:cNvSpPr/>
          <p:nvPr/>
        </p:nvSpPr>
        <p:spPr>
          <a:xfrm>
            <a:off x="850805" y="830670"/>
            <a:ext cx="7692900" cy="456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dirty="0" err="1">
                <a:solidFill>
                  <a:srgbClr val="21B4A9"/>
                </a:solidFill>
                <a:latin typeface="Calibri"/>
                <a:ea typeface="Calibri"/>
                <a:cs typeface="Calibri"/>
                <a:sym typeface="Calibri"/>
              </a:rPr>
              <a:t>Secțiunea</a:t>
            </a:r>
            <a:r>
              <a:rPr lang="en-GB" sz="2400" dirty="0">
                <a:solidFill>
                  <a:srgbClr val="21B4A9"/>
                </a:solidFill>
                <a:latin typeface="Calibri"/>
                <a:ea typeface="Calibri"/>
                <a:cs typeface="Calibri"/>
                <a:sym typeface="Calibri"/>
              </a:rPr>
              <a:t> </a:t>
            </a:r>
            <a:r>
              <a:rPr lang="en-GB" sz="2400" b="0" i="0" u="none" strike="noStrike" cap="none" dirty="0">
                <a:solidFill>
                  <a:srgbClr val="21B4A9"/>
                </a:solidFill>
                <a:latin typeface="Calibri"/>
                <a:ea typeface="Calibri"/>
                <a:cs typeface="Calibri"/>
                <a:sym typeface="Calibri"/>
              </a:rPr>
              <a:t>1: </a:t>
            </a:r>
            <a:r>
              <a:rPr lang="en-GB" sz="2400" dirty="0">
                <a:solidFill>
                  <a:srgbClr val="21B4A9"/>
                </a:solidFill>
                <a:latin typeface="Calibri"/>
                <a:ea typeface="Calibri"/>
                <a:cs typeface="Calibri"/>
                <a:sym typeface="Calibri"/>
              </a:rPr>
              <a:t>Ce </a:t>
            </a:r>
            <a:r>
              <a:rPr lang="en-GB" sz="2400" dirty="0" err="1">
                <a:solidFill>
                  <a:srgbClr val="21B4A9"/>
                </a:solidFill>
                <a:latin typeface="Calibri"/>
                <a:ea typeface="Calibri"/>
                <a:cs typeface="Calibri"/>
                <a:sym typeface="Calibri"/>
              </a:rPr>
              <a:t>este</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economia</a:t>
            </a:r>
            <a:r>
              <a:rPr lang="en-GB" sz="2400" dirty="0">
                <a:solidFill>
                  <a:srgbClr val="21B4A9"/>
                </a:solidFill>
                <a:latin typeface="Calibri"/>
                <a:ea typeface="Calibri"/>
                <a:cs typeface="Calibri"/>
                <a:sym typeface="Calibri"/>
              </a:rPr>
              <a:t> </a:t>
            </a:r>
            <a:r>
              <a:rPr lang="ro-RO" sz="2400" dirty="0">
                <a:solidFill>
                  <a:srgbClr val="21B4A9"/>
                </a:solidFill>
                <a:latin typeface="Calibri"/>
                <a:ea typeface="Calibri"/>
                <a:cs typeface="Calibri"/>
                <a:sym typeface="Calibri"/>
              </a:rPr>
              <a:t>ecologică</a:t>
            </a:r>
            <a:r>
              <a:rPr lang="en-GB" sz="2400" dirty="0">
                <a:solidFill>
                  <a:srgbClr val="21B4A9"/>
                </a:solidFill>
                <a:latin typeface="Calibri"/>
                <a:ea typeface="Calibri"/>
                <a:cs typeface="Calibri"/>
                <a:sym typeface="Calibri"/>
              </a:rPr>
              <a:t>?</a:t>
            </a:r>
            <a:endParaRPr sz="2400" b="0" i="0" u="none" strike="noStrike" cap="none" dirty="0">
              <a:solidFill>
                <a:srgbClr val="000000"/>
              </a:solidFill>
              <a:latin typeface="Arial"/>
              <a:ea typeface="Arial"/>
              <a:cs typeface="Arial"/>
              <a:sym typeface="Arial"/>
            </a:endParaRPr>
          </a:p>
        </p:txBody>
      </p:sp>
      <p:sp>
        <p:nvSpPr>
          <p:cNvPr id="174" name="Google Shape;174;p4"/>
          <p:cNvSpPr/>
          <p:nvPr/>
        </p:nvSpPr>
        <p:spPr>
          <a:xfrm>
            <a:off x="850799" y="1458550"/>
            <a:ext cx="5852651" cy="1845205"/>
          </a:xfrm>
          <a:prstGeom prst="rect">
            <a:avLst/>
          </a:prstGeom>
          <a:noFill/>
          <a:ln w="9525" cap="flat" cmpd="sng">
            <a:solidFill>
              <a:srgbClr val="C00000"/>
            </a:solidFill>
            <a:prstDash val="solid"/>
            <a:round/>
            <a:headEnd type="none" w="sm" len="sm"/>
            <a:tailEnd type="none" w="sm" len="sm"/>
          </a:ln>
        </p:spPr>
        <p:txBody>
          <a:bodyPr spcFirstLastPara="1" wrap="square" lIns="90000" tIns="45000" rIns="90000" bIns="450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1900" dirty="0" err="1">
                <a:latin typeface="Calibri"/>
                <a:ea typeface="Calibri"/>
                <a:cs typeface="Calibri"/>
                <a:sym typeface="Calibri"/>
              </a:rPr>
              <a:t>Programul</a:t>
            </a:r>
            <a:r>
              <a:rPr lang="en-GB" sz="1900" dirty="0">
                <a:latin typeface="Calibri"/>
                <a:ea typeface="Calibri"/>
                <a:cs typeface="Calibri"/>
                <a:sym typeface="Calibri"/>
              </a:rPr>
              <a:t> </a:t>
            </a:r>
            <a:r>
              <a:rPr lang="en-GB" sz="1900" dirty="0" err="1">
                <a:latin typeface="Calibri"/>
                <a:ea typeface="Calibri"/>
                <a:cs typeface="Calibri"/>
                <a:sym typeface="Calibri"/>
              </a:rPr>
              <a:t>Națiunilor</a:t>
            </a:r>
            <a:r>
              <a:rPr lang="en-GB" sz="1900" dirty="0">
                <a:latin typeface="Calibri"/>
                <a:ea typeface="Calibri"/>
                <a:cs typeface="Calibri"/>
                <a:sym typeface="Calibri"/>
              </a:rPr>
              <a:t> Unite </a:t>
            </a:r>
            <a:r>
              <a:rPr lang="en-GB" sz="1900" dirty="0" err="1">
                <a:latin typeface="Calibri"/>
                <a:ea typeface="Calibri"/>
                <a:cs typeface="Calibri"/>
                <a:sym typeface="Calibri"/>
              </a:rPr>
              <a:t>pentru</a:t>
            </a:r>
            <a:r>
              <a:rPr lang="en-GB" sz="1900" dirty="0">
                <a:latin typeface="Calibri"/>
                <a:ea typeface="Calibri"/>
                <a:cs typeface="Calibri"/>
                <a:sym typeface="Calibri"/>
              </a:rPr>
              <a:t> </a:t>
            </a:r>
            <a:r>
              <a:rPr lang="en-GB" sz="1900" dirty="0" err="1">
                <a:latin typeface="Calibri"/>
                <a:ea typeface="Calibri"/>
                <a:cs typeface="Calibri"/>
                <a:sym typeface="Calibri"/>
              </a:rPr>
              <a:t>Mediu</a:t>
            </a:r>
            <a:r>
              <a:rPr lang="en-GB" sz="1900" dirty="0">
                <a:latin typeface="Calibri"/>
                <a:ea typeface="Calibri"/>
                <a:cs typeface="Calibri"/>
                <a:sym typeface="Calibri"/>
              </a:rPr>
              <a:t> (UNEP) </a:t>
            </a:r>
            <a:r>
              <a:rPr lang="en-GB" sz="1900" dirty="0" err="1">
                <a:latin typeface="Calibri"/>
                <a:ea typeface="Calibri"/>
                <a:cs typeface="Calibri"/>
                <a:sym typeface="Calibri"/>
              </a:rPr>
              <a:t>definește</a:t>
            </a:r>
            <a:r>
              <a:rPr lang="en-GB" sz="1900" dirty="0">
                <a:latin typeface="Calibri"/>
                <a:ea typeface="Calibri"/>
                <a:cs typeface="Calibri"/>
                <a:sym typeface="Calibri"/>
              </a:rPr>
              <a:t> o </a:t>
            </a:r>
            <a:r>
              <a:rPr lang="en-GB" sz="1900" dirty="0" err="1">
                <a:latin typeface="Calibri"/>
                <a:ea typeface="Calibri"/>
                <a:cs typeface="Calibri"/>
                <a:sym typeface="Calibri"/>
              </a:rPr>
              <a:t>economie</a:t>
            </a:r>
            <a:r>
              <a:rPr lang="en-GB" sz="1900" dirty="0">
                <a:latin typeface="Calibri"/>
                <a:ea typeface="Calibri"/>
                <a:cs typeface="Calibri"/>
                <a:sym typeface="Calibri"/>
              </a:rPr>
              <a:t> </a:t>
            </a:r>
            <a:r>
              <a:rPr lang="en-GB" sz="1900" dirty="0" err="1">
                <a:latin typeface="Calibri"/>
                <a:ea typeface="Calibri"/>
                <a:cs typeface="Calibri"/>
                <a:sym typeface="Calibri"/>
              </a:rPr>
              <a:t>verde</a:t>
            </a:r>
            <a:r>
              <a:rPr lang="en-GB" sz="1900" dirty="0">
                <a:latin typeface="Calibri"/>
                <a:ea typeface="Calibri"/>
                <a:cs typeface="Calibri"/>
                <a:sym typeface="Calibri"/>
              </a:rPr>
              <a:t> ca </a:t>
            </a:r>
            <a:r>
              <a:rPr lang="en-GB" sz="1900" dirty="0" err="1">
                <a:latin typeface="Calibri"/>
                <a:ea typeface="Calibri"/>
                <a:cs typeface="Calibri"/>
                <a:sym typeface="Calibri"/>
              </a:rPr>
              <a:t>fiind</a:t>
            </a:r>
            <a:r>
              <a:rPr lang="en-GB" sz="1900" dirty="0">
                <a:latin typeface="Calibri"/>
                <a:ea typeface="Calibri"/>
                <a:cs typeface="Calibri"/>
                <a:sym typeface="Calibri"/>
              </a:rPr>
              <a:t> "o </a:t>
            </a:r>
            <a:r>
              <a:rPr lang="en-GB" sz="1900" dirty="0" err="1">
                <a:latin typeface="Calibri"/>
                <a:ea typeface="Calibri"/>
                <a:cs typeface="Calibri"/>
                <a:sym typeface="Calibri"/>
              </a:rPr>
              <a:t>economie</a:t>
            </a:r>
            <a:r>
              <a:rPr lang="en-GB" sz="1900" dirty="0">
                <a:latin typeface="Calibri"/>
                <a:ea typeface="Calibri"/>
                <a:cs typeface="Calibri"/>
                <a:sym typeface="Calibri"/>
              </a:rPr>
              <a:t> care are ca </a:t>
            </a:r>
            <a:r>
              <a:rPr lang="en-GB" sz="1900" dirty="0" err="1">
                <a:latin typeface="Calibri"/>
                <a:ea typeface="Calibri"/>
                <a:cs typeface="Calibri"/>
                <a:sym typeface="Calibri"/>
              </a:rPr>
              <a:t>rezultat</a:t>
            </a:r>
            <a:r>
              <a:rPr lang="en-GB" sz="1900" dirty="0">
                <a:latin typeface="Calibri"/>
                <a:ea typeface="Calibri"/>
                <a:cs typeface="Calibri"/>
                <a:sym typeface="Calibri"/>
              </a:rPr>
              <a:t> </a:t>
            </a:r>
            <a:r>
              <a:rPr lang="en-GB" sz="1900" dirty="0" err="1">
                <a:latin typeface="Calibri"/>
                <a:ea typeface="Calibri"/>
                <a:cs typeface="Calibri"/>
                <a:sym typeface="Calibri"/>
              </a:rPr>
              <a:t>îmbunătățirea</a:t>
            </a:r>
            <a:r>
              <a:rPr lang="en-GB" sz="1900" dirty="0">
                <a:latin typeface="Calibri"/>
                <a:ea typeface="Calibri"/>
                <a:cs typeface="Calibri"/>
                <a:sym typeface="Calibri"/>
              </a:rPr>
              <a:t> </a:t>
            </a:r>
            <a:r>
              <a:rPr lang="en-GB" sz="1900" dirty="0" err="1">
                <a:latin typeface="Calibri"/>
                <a:ea typeface="Calibri"/>
                <a:cs typeface="Calibri"/>
                <a:sym typeface="Calibri"/>
              </a:rPr>
              <a:t>bunăstării</a:t>
            </a:r>
            <a:r>
              <a:rPr lang="en-GB" sz="1900" dirty="0">
                <a:latin typeface="Calibri"/>
                <a:ea typeface="Calibri"/>
                <a:cs typeface="Calibri"/>
                <a:sym typeface="Calibri"/>
              </a:rPr>
              <a:t> </a:t>
            </a:r>
            <a:r>
              <a:rPr lang="en-GB" sz="1900" dirty="0" err="1">
                <a:latin typeface="Calibri"/>
                <a:ea typeface="Calibri"/>
                <a:cs typeface="Calibri"/>
                <a:sym typeface="Calibri"/>
              </a:rPr>
              <a:t>umane</a:t>
            </a:r>
            <a:r>
              <a:rPr lang="en-GB" sz="1900" dirty="0">
                <a:latin typeface="Calibri"/>
                <a:ea typeface="Calibri"/>
                <a:cs typeface="Calibri"/>
                <a:sym typeface="Calibri"/>
              </a:rPr>
              <a:t> </a:t>
            </a:r>
            <a:r>
              <a:rPr lang="en-GB" sz="1900" dirty="0" err="1">
                <a:latin typeface="Calibri"/>
                <a:ea typeface="Calibri"/>
                <a:cs typeface="Calibri"/>
                <a:sym typeface="Calibri"/>
              </a:rPr>
              <a:t>și</a:t>
            </a:r>
            <a:r>
              <a:rPr lang="en-GB" sz="1900" dirty="0">
                <a:latin typeface="Calibri"/>
                <a:ea typeface="Calibri"/>
                <a:cs typeface="Calibri"/>
                <a:sym typeface="Calibri"/>
              </a:rPr>
              <a:t> a </a:t>
            </a:r>
            <a:r>
              <a:rPr lang="en-GB" sz="1900" dirty="0" err="1">
                <a:latin typeface="Calibri"/>
                <a:ea typeface="Calibri"/>
                <a:cs typeface="Calibri"/>
                <a:sym typeface="Calibri"/>
              </a:rPr>
              <a:t>echității</a:t>
            </a:r>
            <a:r>
              <a:rPr lang="en-GB" sz="1900" dirty="0">
                <a:latin typeface="Calibri"/>
                <a:ea typeface="Calibri"/>
                <a:cs typeface="Calibri"/>
                <a:sym typeface="Calibri"/>
              </a:rPr>
              <a:t> </a:t>
            </a:r>
            <a:r>
              <a:rPr lang="en-GB" sz="1900" dirty="0" err="1">
                <a:latin typeface="Calibri"/>
                <a:ea typeface="Calibri"/>
                <a:cs typeface="Calibri"/>
                <a:sym typeface="Calibri"/>
              </a:rPr>
              <a:t>sociale</a:t>
            </a:r>
            <a:r>
              <a:rPr lang="en-GB" sz="1900" dirty="0">
                <a:latin typeface="Calibri"/>
                <a:ea typeface="Calibri"/>
                <a:cs typeface="Calibri"/>
                <a:sym typeface="Calibri"/>
              </a:rPr>
              <a:t>, </a:t>
            </a:r>
            <a:r>
              <a:rPr lang="en-GB" sz="1900" dirty="0" err="1">
                <a:latin typeface="Calibri"/>
                <a:ea typeface="Calibri"/>
                <a:cs typeface="Calibri"/>
                <a:sym typeface="Calibri"/>
              </a:rPr>
              <a:t>reducând</a:t>
            </a:r>
            <a:r>
              <a:rPr lang="en-GB" sz="1900" dirty="0">
                <a:latin typeface="Calibri"/>
                <a:ea typeface="Calibri"/>
                <a:cs typeface="Calibri"/>
                <a:sym typeface="Calibri"/>
              </a:rPr>
              <a:t> </a:t>
            </a:r>
            <a:r>
              <a:rPr lang="en-GB" sz="1900" dirty="0" err="1">
                <a:latin typeface="Calibri"/>
                <a:ea typeface="Calibri"/>
                <a:cs typeface="Calibri"/>
                <a:sym typeface="Calibri"/>
              </a:rPr>
              <a:t>în</a:t>
            </a:r>
            <a:r>
              <a:rPr lang="en-GB" sz="1900" dirty="0">
                <a:latin typeface="Calibri"/>
                <a:ea typeface="Calibri"/>
                <a:cs typeface="Calibri"/>
                <a:sym typeface="Calibri"/>
              </a:rPr>
              <a:t> </a:t>
            </a:r>
            <a:r>
              <a:rPr lang="en-GB" sz="1900" dirty="0" err="1">
                <a:latin typeface="Calibri"/>
                <a:ea typeface="Calibri"/>
                <a:cs typeface="Calibri"/>
                <a:sym typeface="Calibri"/>
              </a:rPr>
              <a:t>același</a:t>
            </a:r>
            <a:r>
              <a:rPr lang="en-GB" sz="1900" dirty="0">
                <a:latin typeface="Calibri"/>
                <a:ea typeface="Calibri"/>
                <a:cs typeface="Calibri"/>
                <a:sym typeface="Calibri"/>
              </a:rPr>
              <a:t> </a:t>
            </a:r>
            <a:r>
              <a:rPr lang="en-GB" sz="1900" dirty="0" err="1">
                <a:latin typeface="Calibri"/>
                <a:ea typeface="Calibri"/>
                <a:cs typeface="Calibri"/>
                <a:sym typeface="Calibri"/>
              </a:rPr>
              <a:t>timp</a:t>
            </a:r>
            <a:r>
              <a:rPr lang="en-GB" sz="1900" dirty="0">
                <a:latin typeface="Calibri"/>
                <a:ea typeface="Calibri"/>
                <a:cs typeface="Calibri"/>
                <a:sym typeface="Calibri"/>
              </a:rPr>
              <a:t> </a:t>
            </a:r>
            <a:r>
              <a:rPr lang="en-GB" sz="1900" dirty="0" err="1">
                <a:latin typeface="Calibri"/>
                <a:ea typeface="Calibri"/>
                <a:cs typeface="Calibri"/>
                <a:sym typeface="Calibri"/>
              </a:rPr>
              <a:t>în</a:t>
            </a:r>
            <a:r>
              <a:rPr lang="en-GB" sz="1900" dirty="0">
                <a:latin typeface="Calibri"/>
                <a:ea typeface="Calibri"/>
                <a:cs typeface="Calibri"/>
                <a:sym typeface="Calibri"/>
              </a:rPr>
              <a:t> mod </a:t>
            </a:r>
            <a:r>
              <a:rPr lang="en-GB" sz="1900" dirty="0" err="1">
                <a:latin typeface="Calibri"/>
                <a:ea typeface="Calibri"/>
                <a:cs typeface="Calibri"/>
                <a:sym typeface="Calibri"/>
              </a:rPr>
              <a:t>semnificativ</a:t>
            </a:r>
            <a:r>
              <a:rPr lang="en-GB" sz="1900" dirty="0">
                <a:latin typeface="Calibri"/>
                <a:ea typeface="Calibri"/>
                <a:cs typeface="Calibri"/>
                <a:sym typeface="Calibri"/>
              </a:rPr>
              <a:t> </a:t>
            </a:r>
            <a:r>
              <a:rPr lang="en-GB" sz="1900" dirty="0" err="1">
                <a:latin typeface="Calibri"/>
                <a:ea typeface="Calibri"/>
                <a:cs typeface="Calibri"/>
                <a:sym typeface="Calibri"/>
              </a:rPr>
              <a:t>riscurile</a:t>
            </a:r>
            <a:r>
              <a:rPr lang="en-GB" sz="1900" dirty="0">
                <a:latin typeface="Calibri"/>
                <a:ea typeface="Calibri"/>
                <a:cs typeface="Calibri"/>
                <a:sym typeface="Calibri"/>
              </a:rPr>
              <a:t> de </a:t>
            </a:r>
            <a:r>
              <a:rPr lang="en-GB" sz="1900" dirty="0" err="1">
                <a:latin typeface="Calibri"/>
                <a:ea typeface="Calibri"/>
                <a:cs typeface="Calibri"/>
                <a:sym typeface="Calibri"/>
              </a:rPr>
              <a:t>mediu</a:t>
            </a:r>
            <a:r>
              <a:rPr lang="en-GB" sz="1900" dirty="0">
                <a:latin typeface="Calibri"/>
                <a:ea typeface="Calibri"/>
                <a:cs typeface="Calibri"/>
                <a:sym typeface="Calibri"/>
              </a:rPr>
              <a:t> </a:t>
            </a:r>
            <a:r>
              <a:rPr lang="en-GB" sz="1900" dirty="0" err="1">
                <a:latin typeface="Calibri"/>
                <a:ea typeface="Calibri"/>
                <a:cs typeface="Calibri"/>
                <a:sym typeface="Calibri"/>
              </a:rPr>
              <a:t>și</a:t>
            </a:r>
            <a:r>
              <a:rPr lang="en-GB" sz="1900" dirty="0">
                <a:latin typeface="Calibri"/>
                <a:ea typeface="Calibri"/>
                <a:cs typeface="Calibri"/>
                <a:sym typeface="Calibri"/>
              </a:rPr>
              <a:t> </a:t>
            </a:r>
            <a:r>
              <a:rPr lang="en-GB" sz="1900" dirty="0" err="1">
                <a:latin typeface="Calibri"/>
                <a:ea typeface="Calibri"/>
                <a:cs typeface="Calibri"/>
                <a:sym typeface="Calibri"/>
              </a:rPr>
              <a:t>penuria</a:t>
            </a:r>
            <a:r>
              <a:rPr lang="en-GB" sz="1900" dirty="0">
                <a:latin typeface="Calibri"/>
                <a:ea typeface="Calibri"/>
                <a:cs typeface="Calibri"/>
                <a:sym typeface="Calibri"/>
              </a:rPr>
              <a:t> </a:t>
            </a:r>
            <a:r>
              <a:rPr lang="en-GB" sz="1900" dirty="0" err="1">
                <a:latin typeface="Calibri"/>
                <a:ea typeface="Calibri"/>
                <a:cs typeface="Calibri"/>
                <a:sym typeface="Calibri"/>
              </a:rPr>
              <a:t>ecologică</a:t>
            </a:r>
            <a:r>
              <a:rPr lang="en-GB" sz="1900" dirty="0">
                <a:latin typeface="Calibri"/>
                <a:ea typeface="Calibri"/>
                <a:cs typeface="Calibri"/>
                <a:sym typeface="Calibri"/>
              </a:rPr>
              <a:t> </a:t>
            </a:r>
            <a:r>
              <a:rPr lang="en-GB" sz="1900" dirty="0" err="1">
                <a:latin typeface="Calibri"/>
                <a:ea typeface="Calibri"/>
                <a:cs typeface="Calibri"/>
                <a:sym typeface="Calibri"/>
              </a:rPr>
              <a:t>și</a:t>
            </a:r>
            <a:r>
              <a:rPr lang="en-GB" sz="1900" dirty="0">
                <a:latin typeface="Calibri"/>
                <a:ea typeface="Calibri"/>
                <a:cs typeface="Calibri"/>
                <a:sym typeface="Calibri"/>
              </a:rPr>
              <a:t> </a:t>
            </a:r>
            <a:r>
              <a:rPr lang="en-GB" sz="1900" dirty="0" err="1">
                <a:latin typeface="Calibri"/>
                <a:ea typeface="Calibri"/>
                <a:cs typeface="Calibri"/>
                <a:sym typeface="Calibri"/>
              </a:rPr>
              <a:t>realizând</a:t>
            </a:r>
            <a:r>
              <a:rPr lang="en-GB" sz="1900" dirty="0">
                <a:latin typeface="Calibri"/>
                <a:ea typeface="Calibri"/>
                <a:cs typeface="Calibri"/>
                <a:sym typeface="Calibri"/>
              </a:rPr>
              <a:t> </a:t>
            </a:r>
            <a:r>
              <a:rPr lang="en-GB" sz="1900" dirty="0" err="1">
                <a:latin typeface="Calibri"/>
                <a:ea typeface="Calibri"/>
                <a:cs typeface="Calibri"/>
                <a:sym typeface="Calibri"/>
              </a:rPr>
              <a:t>dezvoltarea</a:t>
            </a:r>
            <a:r>
              <a:rPr lang="en-GB" sz="1900" dirty="0">
                <a:latin typeface="Calibri"/>
                <a:ea typeface="Calibri"/>
                <a:cs typeface="Calibri"/>
                <a:sym typeface="Calibri"/>
              </a:rPr>
              <a:t> </a:t>
            </a:r>
            <a:r>
              <a:rPr lang="en-GB" sz="1900" dirty="0" err="1">
                <a:latin typeface="Calibri"/>
                <a:ea typeface="Calibri"/>
                <a:cs typeface="Calibri"/>
                <a:sym typeface="Calibri"/>
              </a:rPr>
              <a:t>economică</a:t>
            </a:r>
            <a:r>
              <a:rPr lang="en-GB" sz="1900" dirty="0">
                <a:latin typeface="Calibri"/>
                <a:ea typeface="Calibri"/>
                <a:cs typeface="Calibri"/>
                <a:sym typeface="Calibri"/>
              </a:rPr>
              <a:t> </a:t>
            </a:r>
            <a:r>
              <a:rPr lang="en-GB" sz="1900" dirty="0" err="1">
                <a:latin typeface="Calibri"/>
                <a:ea typeface="Calibri"/>
                <a:cs typeface="Calibri"/>
                <a:sym typeface="Calibri"/>
              </a:rPr>
              <a:t>și</a:t>
            </a:r>
            <a:r>
              <a:rPr lang="en-GB" sz="1900" dirty="0">
                <a:latin typeface="Calibri"/>
                <a:ea typeface="Calibri"/>
                <a:cs typeface="Calibri"/>
                <a:sym typeface="Calibri"/>
              </a:rPr>
              <a:t> </a:t>
            </a:r>
            <a:r>
              <a:rPr lang="en-GB" sz="1900" dirty="0" err="1">
                <a:latin typeface="Calibri"/>
                <a:ea typeface="Calibri"/>
                <a:cs typeface="Calibri"/>
                <a:sym typeface="Calibri"/>
              </a:rPr>
              <a:t>eficiența</a:t>
            </a:r>
            <a:r>
              <a:rPr lang="en-GB" sz="1900" dirty="0">
                <a:latin typeface="Calibri"/>
                <a:ea typeface="Calibri"/>
                <a:cs typeface="Calibri"/>
                <a:sym typeface="Calibri"/>
              </a:rPr>
              <a:t> </a:t>
            </a:r>
            <a:r>
              <a:rPr lang="en-GB" sz="1900" dirty="0" err="1">
                <a:latin typeface="Calibri"/>
                <a:ea typeface="Calibri"/>
                <a:cs typeface="Calibri"/>
                <a:sym typeface="Calibri"/>
              </a:rPr>
              <a:t>resurselor</a:t>
            </a:r>
            <a:r>
              <a:rPr lang="en-GB" sz="1900" dirty="0">
                <a:latin typeface="Calibri"/>
                <a:ea typeface="Calibri"/>
                <a:cs typeface="Calibri"/>
                <a:sym typeface="Calibri"/>
              </a:rPr>
              <a:t>."</a:t>
            </a:r>
            <a:endParaRPr sz="1900" b="0" i="0" u="none" strike="noStrike" cap="none" dirty="0">
              <a:solidFill>
                <a:srgbClr val="000000"/>
              </a:solidFill>
              <a:latin typeface="Arial"/>
              <a:ea typeface="Arial"/>
              <a:cs typeface="Arial"/>
              <a:sym typeface="Arial"/>
            </a:endParaRPr>
          </a:p>
        </p:txBody>
      </p:sp>
      <p:sp>
        <p:nvSpPr>
          <p:cNvPr id="176" name="Google Shape;176;p4"/>
          <p:cNvSpPr/>
          <p:nvPr/>
        </p:nvSpPr>
        <p:spPr>
          <a:xfrm>
            <a:off x="850800" y="3807213"/>
            <a:ext cx="4941900" cy="1537800"/>
          </a:xfrm>
          <a:prstGeom prst="rect">
            <a:avLst/>
          </a:prstGeom>
          <a:noFill/>
          <a:ln w="9525" cap="flat" cmpd="sng">
            <a:solidFill>
              <a:srgbClr val="1C8C7F"/>
            </a:solidFill>
            <a:prstDash val="solid"/>
            <a:round/>
            <a:headEnd type="none" w="sm" len="sm"/>
            <a:tailEnd type="none" w="sm" len="sm"/>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rgbClr val="000000"/>
              </a:buClr>
              <a:buSzPts val="2000"/>
              <a:buFont typeface="Arial"/>
              <a:buNone/>
            </a:pPr>
            <a:r>
              <a:rPr lang="en-GB" sz="1700" dirty="0" err="1">
                <a:latin typeface="Calibri"/>
                <a:ea typeface="Calibri"/>
                <a:cs typeface="Calibri"/>
                <a:sym typeface="Calibri"/>
              </a:rPr>
              <a:t>Obiectivul</a:t>
            </a:r>
            <a:r>
              <a:rPr lang="en-GB" sz="1700" dirty="0">
                <a:latin typeface="Calibri"/>
                <a:ea typeface="Calibri"/>
                <a:cs typeface="Calibri"/>
                <a:sym typeface="Calibri"/>
              </a:rPr>
              <a:t> principal al </a:t>
            </a:r>
            <a:r>
              <a:rPr lang="en-GB" sz="1700" dirty="0" err="1">
                <a:latin typeface="Calibri"/>
                <a:ea typeface="Calibri"/>
                <a:cs typeface="Calibri"/>
                <a:sym typeface="Calibri"/>
              </a:rPr>
              <a:t>economiei</a:t>
            </a:r>
            <a:r>
              <a:rPr lang="en-GB" sz="1700" dirty="0">
                <a:latin typeface="Calibri"/>
                <a:ea typeface="Calibri"/>
                <a:cs typeface="Calibri"/>
                <a:sym typeface="Calibri"/>
              </a:rPr>
              <a:t> </a:t>
            </a:r>
            <a:r>
              <a:rPr lang="en-GB" sz="1700" dirty="0" err="1">
                <a:latin typeface="Calibri"/>
                <a:ea typeface="Calibri"/>
                <a:cs typeface="Calibri"/>
                <a:sym typeface="Calibri"/>
              </a:rPr>
              <a:t>verzi</a:t>
            </a:r>
            <a:r>
              <a:rPr lang="en-GB" sz="1700" dirty="0">
                <a:latin typeface="Calibri"/>
                <a:ea typeface="Calibri"/>
                <a:cs typeface="Calibri"/>
                <a:sym typeface="Calibri"/>
              </a:rPr>
              <a:t> </a:t>
            </a:r>
            <a:r>
              <a:rPr lang="ro-RO" sz="1700" dirty="0">
                <a:latin typeface="Calibri"/>
                <a:ea typeface="Calibri"/>
                <a:cs typeface="Calibri"/>
                <a:sym typeface="Calibri"/>
              </a:rPr>
              <a:t>constă în</a:t>
            </a:r>
            <a:r>
              <a:rPr lang="en-GB" sz="1700" dirty="0">
                <a:latin typeface="Calibri"/>
                <a:ea typeface="Calibri"/>
                <a:cs typeface="Calibri"/>
                <a:sym typeface="Calibri"/>
              </a:rPr>
              <a:t>:</a:t>
            </a:r>
            <a:endParaRPr sz="1700" b="0" i="0" u="none" strike="noStrike" cap="none" dirty="0">
              <a:solidFill>
                <a:srgbClr val="000000"/>
              </a:solidFill>
              <a:latin typeface="Calibri"/>
              <a:ea typeface="Calibri"/>
              <a:cs typeface="Calibri"/>
              <a:sym typeface="Calibri"/>
            </a:endParaRPr>
          </a:p>
          <a:p>
            <a:pPr marL="457200" marR="0" lvl="0" indent="0" algn="just" rtl="0">
              <a:lnSpc>
                <a:spcPct val="100000"/>
              </a:lnSpc>
              <a:spcBef>
                <a:spcPts val="0"/>
              </a:spcBef>
              <a:spcAft>
                <a:spcPts val="0"/>
              </a:spcAft>
              <a:buClr>
                <a:schemeClr val="dk1"/>
              </a:buClr>
              <a:buSzPts val="1100"/>
              <a:buFont typeface="Arial"/>
              <a:buNone/>
            </a:pPr>
            <a:r>
              <a:rPr lang="en-GB" sz="1700" dirty="0" err="1">
                <a:latin typeface="Calibri"/>
                <a:ea typeface="Calibri"/>
                <a:cs typeface="Calibri"/>
                <a:sym typeface="Calibri"/>
              </a:rPr>
              <a:t>Producerea</a:t>
            </a:r>
            <a:r>
              <a:rPr lang="en-GB" sz="1700" dirty="0">
                <a:latin typeface="Calibri"/>
                <a:ea typeface="Calibri"/>
                <a:cs typeface="Calibri"/>
                <a:sym typeface="Calibri"/>
              </a:rPr>
              <a:t> de </a:t>
            </a:r>
            <a:r>
              <a:rPr lang="en-GB" sz="1700" dirty="0" err="1">
                <a:latin typeface="Calibri"/>
                <a:ea typeface="Calibri"/>
                <a:cs typeface="Calibri"/>
                <a:sym typeface="Calibri"/>
              </a:rPr>
              <a:t>bunuri</a:t>
            </a:r>
            <a:r>
              <a:rPr lang="en-GB" sz="1700" dirty="0">
                <a:latin typeface="Calibri"/>
                <a:ea typeface="Calibri"/>
                <a:cs typeface="Calibri"/>
                <a:sym typeface="Calibri"/>
              </a:rPr>
              <a:t> </a:t>
            </a:r>
            <a:r>
              <a:rPr lang="en-GB" sz="1700" dirty="0" err="1">
                <a:latin typeface="Calibri"/>
                <a:ea typeface="Calibri"/>
                <a:cs typeface="Calibri"/>
                <a:sym typeface="Calibri"/>
              </a:rPr>
              <a:t>și</a:t>
            </a:r>
            <a:r>
              <a:rPr lang="en-GB" sz="1700" dirty="0">
                <a:latin typeface="Calibri"/>
                <a:ea typeface="Calibri"/>
                <a:cs typeface="Calibri"/>
                <a:sym typeface="Calibri"/>
              </a:rPr>
              <a:t> </a:t>
            </a:r>
            <a:r>
              <a:rPr lang="en-GB" sz="1700" dirty="0" err="1">
                <a:latin typeface="Calibri"/>
                <a:ea typeface="Calibri"/>
                <a:cs typeface="Calibri"/>
                <a:sym typeface="Calibri"/>
              </a:rPr>
              <a:t>servicii</a:t>
            </a:r>
            <a:r>
              <a:rPr lang="en-GB" sz="1700" dirty="0">
                <a:latin typeface="Calibri"/>
                <a:ea typeface="Calibri"/>
                <a:cs typeface="Calibri"/>
                <a:sym typeface="Calibri"/>
              </a:rPr>
              <a:t> </a:t>
            </a:r>
            <a:r>
              <a:rPr lang="en-GB" sz="1700" dirty="0" err="1">
                <a:latin typeface="Calibri"/>
                <a:ea typeface="Calibri"/>
                <a:cs typeface="Calibri"/>
                <a:sym typeface="Calibri"/>
              </a:rPr>
              <a:t>ecologice</a:t>
            </a:r>
            <a:r>
              <a:rPr lang="en-GB" sz="1700" dirty="0">
                <a:latin typeface="Calibri"/>
                <a:ea typeface="Calibri"/>
                <a:cs typeface="Calibri"/>
                <a:sym typeface="Calibri"/>
              </a:rPr>
              <a:t>,</a:t>
            </a:r>
            <a:endParaRPr lang="ro-RO" sz="1700" dirty="0">
              <a:latin typeface="Calibri"/>
              <a:ea typeface="Calibri"/>
              <a:cs typeface="Calibri"/>
              <a:sym typeface="Calibri"/>
            </a:endParaRPr>
          </a:p>
          <a:p>
            <a:pPr marL="457200" marR="0" lvl="0" indent="0" algn="just" rtl="0">
              <a:lnSpc>
                <a:spcPct val="100000"/>
              </a:lnSpc>
              <a:spcBef>
                <a:spcPts val="0"/>
              </a:spcBef>
              <a:spcAft>
                <a:spcPts val="0"/>
              </a:spcAft>
              <a:buClr>
                <a:schemeClr val="dk1"/>
              </a:buClr>
              <a:buSzPts val="1100"/>
              <a:buFont typeface="Arial"/>
              <a:buNone/>
            </a:pPr>
            <a:r>
              <a:rPr lang="en-GB" sz="1700" dirty="0" err="1">
                <a:latin typeface="Calibri"/>
                <a:ea typeface="Calibri"/>
                <a:cs typeface="Calibri"/>
                <a:sym typeface="Calibri"/>
              </a:rPr>
              <a:t>Promovarea</a:t>
            </a:r>
            <a:r>
              <a:rPr lang="en-GB" sz="1700" dirty="0">
                <a:latin typeface="Calibri"/>
                <a:ea typeface="Calibri"/>
                <a:cs typeface="Calibri"/>
                <a:sym typeface="Calibri"/>
              </a:rPr>
              <a:t> </a:t>
            </a:r>
            <a:r>
              <a:rPr lang="en-GB" sz="1700" dirty="0" err="1">
                <a:latin typeface="Calibri"/>
                <a:ea typeface="Calibri"/>
                <a:cs typeface="Calibri"/>
                <a:sym typeface="Calibri"/>
              </a:rPr>
              <a:t>creșterii</a:t>
            </a:r>
            <a:r>
              <a:rPr lang="en-GB" sz="1700" dirty="0">
                <a:latin typeface="Calibri"/>
                <a:ea typeface="Calibri"/>
                <a:cs typeface="Calibri"/>
                <a:sym typeface="Calibri"/>
              </a:rPr>
              <a:t> </a:t>
            </a:r>
            <a:r>
              <a:rPr lang="en-GB" sz="1700" dirty="0" err="1">
                <a:latin typeface="Calibri"/>
                <a:ea typeface="Calibri"/>
                <a:cs typeface="Calibri"/>
                <a:sym typeface="Calibri"/>
              </a:rPr>
              <a:t>produsului</a:t>
            </a:r>
            <a:r>
              <a:rPr lang="en-GB" sz="1700" dirty="0">
                <a:latin typeface="Calibri"/>
                <a:ea typeface="Calibri"/>
                <a:cs typeface="Calibri"/>
                <a:sym typeface="Calibri"/>
              </a:rPr>
              <a:t> </a:t>
            </a:r>
            <a:r>
              <a:rPr lang="en-GB" sz="1700" dirty="0" err="1">
                <a:latin typeface="Calibri"/>
                <a:ea typeface="Calibri"/>
                <a:cs typeface="Calibri"/>
                <a:sym typeface="Calibri"/>
              </a:rPr>
              <a:t>național</a:t>
            </a: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0" algn="just" rtl="0">
              <a:lnSpc>
                <a:spcPct val="100000"/>
              </a:lnSpc>
              <a:spcBef>
                <a:spcPts val="0"/>
              </a:spcBef>
              <a:spcAft>
                <a:spcPts val="0"/>
              </a:spcAft>
              <a:buClr>
                <a:schemeClr val="dk1"/>
              </a:buClr>
              <a:buSzPts val="1100"/>
              <a:buFont typeface="Arial"/>
              <a:buNone/>
            </a:pPr>
            <a:r>
              <a:rPr lang="en-GB" sz="1700" dirty="0" err="1">
                <a:latin typeface="Calibri"/>
                <a:ea typeface="Calibri"/>
                <a:cs typeface="Calibri"/>
                <a:sym typeface="Calibri"/>
              </a:rPr>
              <a:t>Creșterea</a:t>
            </a:r>
            <a:r>
              <a:rPr lang="en-GB" sz="1700" dirty="0">
                <a:latin typeface="Calibri"/>
                <a:ea typeface="Calibri"/>
                <a:cs typeface="Calibri"/>
                <a:sym typeface="Calibri"/>
              </a:rPr>
              <a:t> </a:t>
            </a:r>
            <a:r>
              <a:rPr lang="en-GB" sz="1700" dirty="0" err="1">
                <a:latin typeface="Calibri"/>
                <a:ea typeface="Calibri"/>
                <a:cs typeface="Calibri"/>
                <a:sym typeface="Calibri"/>
              </a:rPr>
              <a:t>inovării</a:t>
            </a:r>
            <a:r>
              <a:rPr lang="en-GB" sz="1700" dirty="0">
                <a:latin typeface="Calibri"/>
                <a:ea typeface="Calibri"/>
                <a:cs typeface="Calibri"/>
                <a:sym typeface="Calibri"/>
              </a:rPr>
              <a:t> </a:t>
            </a:r>
            <a:endParaRPr sz="1700" dirty="0">
              <a:latin typeface="Calibri"/>
              <a:ea typeface="Calibri"/>
              <a:cs typeface="Calibri"/>
              <a:sym typeface="Calibri"/>
            </a:endParaRPr>
          </a:p>
          <a:p>
            <a:pPr marL="457200" marR="0" lvl="0" indent="0" algn="just" rtl="0">
              <a:lnSpc>
                <a:spcPct val="100000"/>
              </a:lnSpc>
              <a:spcBef>
                <a:spcPts val="0"/>
              </a:spcBef>
              <a:spcAft>
                <a:spcPts val="0"/>
              </a:spcAft>
              <a:buClr>
                <a:schemeClr val="dk1"/>
              </a:buClr>
              <a:buSzPts val="1100"/>
              <a:buFont typeface="Arial"/>
              <a:buNone/>
            </a:pPr>
            <a:endParaRPr sz="1700" dirty="0">
              <a:latin typeface="Calibri"/>
              <a:ea typeface="Calibri"/>
              <a:cs typeface="Calibri"/>
              <a:sym typeface="Calibri"/>
            </a:endParaRPr>
          </a:p>
          <a:p>
            <a:pPr marL="457200" marR="0" lvl="0" indent="0" algn="just" rtl="0">
              <a:lnSpc>
                <a:spcPct val="100000"/>
              </a:lnSpc>
              <a:spcBef>
                <a:spcPts val="0"/>
              </a:spcBef>
              <a:spcAft>
                <a:spcPts val="0"/>
              </a:spcAft>
              <a:buClr>
                <a:srgbClr val="000000"/>
              </a:buClr>
              <a:buSzPts val="1700"/>
              <a:buFont typeface="Arial"/>
              <a:buNone/>
            </a:pPr>
            <a:endParaRPr sz="1700" dirty="0">
              <a:latin typeface="Calibri"/>
              <a:ea typeface="Calibri"/>
              <a:cs typeface="Calibri"/>
              <a:sym typeface="Calibri"/>
            </a:endParaRPr>
          </a:p>
        </p:txBody>
      </p:sp>
      <p:grpSp>
        <p:nvGrpSpPr>
          <p:cNvPr id="177" name="Google Shape;177;p4"/>
          <p:cNvGrpSpPr/>
          <p:nvPr/>
        </p:nvGrpSpPr>
        <p:grpSpPr>
          <a:xfrm>
            <a:off x="6703475" y="1216275"/>
            <a:ext cx="5148900" cy="5082300"/>
            <a:chOff x="6690150" y="1907550"/>
            <a:chExt cx="5148900" cy="5082300"/>
          </a:xfrm>
        </p:grpSpPr>
        <p:sp>
          <p:nvSpPr>
            <p:cNvPr id="178" name="Google Shape;178;p4"/>
            <p:cNvSpPr/>
            <p:nvPr/>
          </p:nvSpPr>
          <p:spPr>
            <a:xfrm>
              <a:off x="6690150" y="1907550"/>
              <a:ext cx="5148900" cy="5082300"/>
            </a:xfrm>
            <a:prstGeom prst="ellipse">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4"/>
            <p:cNvSpPr/>
            <p:nvPr/>
          </p:nvSpPr>
          <p:spPr>
            <a:xfrm>
              <a:off x="7365450" y="2876375"/>
              <a:ext cx="3798300" cy="3860700"/>
            </a:xfrm>
            <a:prstGeom prst="ellipse">
              <a:avLst/>
            </a:prstGeom>
            <a:solidFill>
              <a:srgbClr val="F29B2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0" name="Google Shape;180;p4"/>
            <p:cNvGrpSpPr/>
            <p:nvPr/>
          </p:nvGrpSpPr>
          <p:grpSpPr>
            <a:xfrm>
              <a:off x="7907825" y="3677122"/>
              <a:ext cx="2652030" cy="2396485"/>
              <a:chOff x="4766977" y="1849464"/>
              <a:chExt cx="4467706" cy="4313328"/>
            </a:xfrm>
          </p:grpSpPr>
          <p:sp>
            <p:nvSpPr>
              <p:cNvPr id="181" name="Google Shape;181;p4"/>
              <p:cNvSpPr/>
              <p:nvPr/>
            </p:nvSpPr>
            <p:spPr>
              <a:xfrm>
                <a:off x="5191429" y="1849464"/>
                <a:ext cx="3734208" cy="2110486"/>
              </a:xfrm>
              <a:custGeom>
                <a:avLst/>
                <a:gdLst/>
                <a:ahLst/>
                <a:cxnLst/>
                <a:rect l="l" t="t" r="r" b="b"/>
                <a:pathLst>
                  <a:path w="4160677" h="2384730" extrusionOk="0">
                    <a:moveTo>
                      <a:pt x="4115355" y="1224198"/>
                    </a:moveTo>
                    <a:cubicBezTo>
                      <a:pt x="3918414" y="1338439"/>
                      <a:pt x="3721323" y="1452377"/>
                      <a:pt x="3524232" y="1566165"/>
                    </a:cubicBezTo>
                    <a:cubicBezTo>
                      <a:pt x="3518045" y="1569787"/>
                      <a:pt x="3511707" y="1573107"/>
                      <a:pt x="3505368" y="1576276"/>
                    </a:cubicBezTo>
                    <a:cubicBezTo>
                      <a:pt x="3448625" y="1606458"/>
                      <a:pt x="3432930" y="1598913"/>
                      <a:pt x="3423574" y="1536888"/>
                    </a:cubicBezTo>
                    <a:cubicBezTo>
                      <a:pt x="3403955" y="1406349"/>
                      <a:pt x="3278246" y="1299956"/>
                      <a:pt x="3147405" y="1303276"/>
                    </a:cubicBezTo>
                    <a:cubicBezTo>
                      <a:pt x="3002379" y="1306898"/>
                      <a:pt x="2882253" y="1417215"/>
                      <a:pt x="2871387" y="1556356"/>
                    </a:cubicBezTo>
                    <a:cubicBezTo>
                      <a:pt x="2859012" y="1715568"/>
                      <a:pt x="2968273" y="1846409"/>
                      <a:pt x="3127183" y="1862707"/>
                    </a:cubicBezTo>
                    <a:cubicBezTo>
                      <a:pt x="3243385" y="1874629"/>
                      <a:pt x="3326085" y="1964573"/>
                      <a:pt x="3323368" y="2075946"/>
                    </a:cubicBezTo>
                    <a:cubicBezTo>
                      <a:pt x="3320803" y="2187017"/>
                      <a:pt x="3232821" y="2274546"/>
                      <a:pt x="3117374" y="2281035"/>
                    </a:cubicBezTo>
                    <a:cubicBezTo>
                      <a:pt x="2999813" y="2287524"/>
                      <a:pt x="2888440" y="2164078"/>
                      <a:pt x="2908210" y="2047121"/>
                    </a:cubicBezTo>
                    <a:cubicBezTo>
                      <a:pt x="2913190" y="2018146"/>
                      <a:pt x="2927677" y="1990831"/>
                      <a:pt x="2935072" y="1962158"/>
                    </a:cubicBezTo>
                    <a:cubicBezTo>
                      <a:pt x="2938996" y="1947218"/>
                      <a:pt x="2937034" y="1930768"/>
                      <a:pt x="2937788" y="1915074"/>
                    </a:cubicBezTo>
                    <a:cubicBezTo>
                      <a:pt x="2923603" y="1917790"/>
                      <a:pt x="2907304" y="1916884"/>
                      <a:pt x="2895231" y="1923676"/>
                    </a:cubicBezTo>
                    <a:cubicBezTo>
                      <a:pt x="2826868" y="1961705"/>
                      <a:pt x="2759561" y="2001697"/>
                      <a:pt x="2691802" y="2040934"/>
                    </a:cubicBezTo>
                    <a:cubicBezTo>
                      <a:pt x="2503464" y="2150044"/>
                      <a:pt x="2314673" y="2258247"/>
                      <a:pt x="2126938" y="2368715"/>
                    </a:cubicBezTo>
                    <a:cubicBezTo>
                      <a:pt x="2090719" y="2390145"/>
                      <a:pt x="2062499" y="2390145"/>
                      <a:pt x="2025374" y="2368262"/>
                    </a:cubicBezTo>
                    <a:cubicBezTo>
                      <a:pt x="1827982" y="2251909"/>
                      <a:pt x="1629079" y="2138725"/>
                      <a:pt x="1430479" y="2024334"/>
                    </a:cubicBezTo>
                    <a:cubicBezTo>
                      <a:pt x="1424292" y="2020863"/>
                      <a:pt x="1417954" y="2017543"/>
                      <a:pt x="1412068" y="2013770"/>
                    </a:cubicBezTo>
                    <a:cubicBezTo>
                      <a:pt x="1373887" y="1989322"/>
                      <a:pt x="1372680" y="1971062"/>
                      <a:pt x="1408899" y="1942238"/>
                    </a:cubicBezTo>
                    <a:cubicBezTo>
                      <a:pt x="1465944" y="1897115"/>
                      <a:pt x="1501710" y="1839316"/>
                      <a:pt x="1514990" y="1767632"/>
                    </a:cubicBezTo>
                    <a:cubicBezTo>
                      <a:pt x="1543060" y="1614759"/>
                      <a:pt x="1438478" y="1472449"/>
                      <a:pt x="1277455" y="1444228"/>
                    </a:cubicBezTo>
                    <a:cubicBezTo>
                      <a:pt x="1135446" y="1419478"/>
                      <a:pt x="991174" y="1525268"/>
                      <a:pt x="965369" y="1671049"/>
                    </a:cubicBezTo>
                    <a:cubicBezTo>
                      <a:pt x="954503" y="1732621"/>
                      <a:pt x="966123" y="1789213"/>
                      <a:pt x="989514" y="1845805"/>
                    </a:cubicBezTo>
                    <a:cubicBezTo>
                      <a:pt x="1026790" y="1935597"/>
                      <a:pt x="1007926" y="2028710"/>
                      <a:pt x="942128" y="2088773"/>
                    </a:cubicBezTo>
                    <a:cubicBezTo>
                      <a:pt x="875274" y="2150044"/>
                      <a:pt x="775370" y="2160758"/>
                      <a:pt x="696292" y="2115032"/>
                    </a:cubicBezTo>
                    <a:cubicBezTo>
                      <a:pt x="617667" y="2069607"/>
                      <a:pt x="576921" y="1979060"/>
                      <a:pt x="596540" y="1893191"/>
                    </a:cubicBezTo>
                    <a:cubicBezTo>
                      <a:pt x="617969" y="1799022"/>
                      <a:pt x="690709" y="1735337"/>
                      <a:pt x="783671" y="1725981"/>
                    </a:cubicBezTo>
                    <a:cubicBezTo>
                      <a:pt x="805855" y="1723717"/>
                      <a:pt x="827133" y="1712550"/>
                      <a:pt x="848864" y="1705457"/>
                    </a:cubicBezTo>
                    <a:cubicBezTo>
                      <a:pt x="832113" y="1689762"/>
                      <a:pt x="817777" y="1670143"/>
                      <a:pt x="798309" y="1658976"/>
                    </a:cubicBezTo>
                    <a:cubicBezTo>
                      <a:pt x="548550" y="1513798"/>
                      <a:pt x="298036" y="1369979"/>
                      <a:pt x="47824" y="1225858"/>
                    </a:cubicBezTo>
                    <a:cubicBezTo>
                      <a:pt x="-10428" y="1192356"/>
                      <a:pt x="-12390" y="1185112"/>
                      <a:pt x="25338" y="1127011"/>
                    </a:cubicBezTo>
                    <a:cubicBezTo>
                      <a:pt x="328671" y="661749"/>
                      <a:pt x="739604" y="331856"/>
                      <a:pt x="1262212" y="143366"/>
                    </a:cubicBezTo>
                    <a:cubicBezTo>
                      <a:pt x="1483148" y="63685"/>
                      <a:pt x="1711176" y="17506"/>
                      <a:pt x="1946146" y="7546"/>
                    </a:cubicBezTo>
                    <a:cubicBezTo>
                      <a:pt x="1990061" y="5735"/>
                      <a:pt x="2034127" y="2566"/>
                      <a:pt x="2078194" y="0"/>
                    </a:cubicBezTo>
                    <a:cubicBezTo>
                      <a:pt x="2562772" y="7847"/>
                      <a:pt x="3008113" y="141103"/>
                      <a:pt x="3416481" y="404142"/>
                    </a:cubicBezTo>
                    <a:cubicBezTo>
                      <a:pt x="3711363" y="594141"/>
                      <a:pt x="3947842" y="839071"/>
                      <a:pt x="4138142" y="1131538"/>
                    </a:cubicBezTo>
                    <a:cubicBezTo>
                      <a:pt x="4172097" y="1183905"/>
                      <a:pt x="4170135" y="1192356"/>
                      <a:pt x="4115355" y="1224198"/>
                    </a:cubicBezTo>
                    <a:close/>
                  </a:path>
                </a:pathLst>
              </a:custGeom>
              <a:solidFill>
                <a:srgbClr val="21B4A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 name="Google Shape;182;p4"/>
              <p:cNvSpPr/>
              <p:nvPr/>
            </p:nvSpPr>
            <p:spPr>
              <a:xfrm>
                <a:off x="6691374" y="2968805"/>
                <a:ext cx="2543309" cy="3193987"/>
              </a:xfrm>
              <a:custGeom>
                <a:avLst/>
                <a:gdLst/>
                <a:ahLst/>
                <a:cxnLst/>
                <a:rect l="l" t="t" r="r" b="b"/>
                <a:pathLst>
                  <a:path w="2833770" h="3609025" extrusionOk="0">
                    <a:moveTo>
                      <a:pt x="449902" y="3543039"/>
                    </a:moveTo>
                    <a:cubicBezTo>
                      <a:pt x="447789" y="3316067"/>
                      <a:pt x="446129" y="3089095"/>
                      <a:pt x="444469" y="2862124"/>
                    </a:cubicBezTo>
                    <a:cubicBezTo>
                      <a:pt x="444318" y="2855031"/>
                      <a:pt x="444620" y="2847787"/>
                      <a:pt x="444922" y="2840845"/>
                    </a:cubicBezTo>
                    <a:cubicBezTo>
                      <a:pt x="446733" y="2776707"/>
                      <a:pt x="461069" y="2766898"/>
                      <a:pt x="519472" y="2789534"/>
                    </a:cubicBezTo>
                    <a:cubicBezTo>
                      <a:pt x="642616" y="2837223"/>
                      <a:pt x="797000" y="2781235"/>
                      <a:pt x="858722" y="2666240"/>
                    </a:cubicBezTo>
                    <a:cubicBezTo>
                      <a:pt x="927086" y="2538870"/>
                      <a:pt x="890716" y="2380261"/>
                      <a:pt x="775117" y="2301938"/>
                    </a:cubicBezTo>
                    <a:cubicBezTo>
                      <a:pt x="642918" y="2212296"/>
                      <a:pt x="475406" y="2242026"/>
                      <a:pt x="382746" y="2371509"/>
                    </a:cubicBezTo>
                    <a:cubicBezTo>
                      <a:pt x="314987" y="2466130"/>
                      <a:pt x="196068" y="2493144"/>
                      <a:pt x="100691" y="2435646"/>
                    </a:cubicBezTo>
                    <a:cubicBezTo>
                      <a:pt x="5466" y="2378450"/>
                      <a:pt x="-27131" y="2258928"/>
                      <a:pt x="24179" y="2155855"/>
                    </a:cubicBezTo>
                    <a:cubicBezTo>
                      <a:pt x="76546" y="2050971"/>
                      <a:pt x="238776" y="2015658"/>
                      <a:pt x="330530" y="2090661"/>
                    </a:cubicBezTo>
                    <a:cubicBezTo>
                      <a:pt x="353318" y="2109374"/>
                      <a:pt x="369767" y="2135331"/>
                      <a:pt x="391046" y="2156006"/>
                    </a:cubicBezTo>
                    <a:cubicBezTo>
                      <a:pt x="402214" y="2166721"/>
                      <a:pt x="417305" y="2173210"/>
                      <a:pt x="430585" y="2181661"/>
                    </a:cubicBezTo>
                    <a:cubicBezTo>
                      <a:pt x="435263" y="2168079"/>
                      <a:pt x="444016" y="2154346"/>
                      <a:pt x="444167" y="2140462"/>
                    </a:cubicBezTo>
                    <a:cubicBezTo>
                      <a:pt x="444922" y="2062440"/>
                      <a:pt x="443262" y="1984419"/>
                      <a:pt x="442658" y="1906398"/>
                    </a:cubicBezTo>
                    <a:cubicBezTo>
                      <a:pt x="440847" y="1689386"/>
                      <a:pt x="439942" y="1472375"/>
                      <a:pt x="436622" y="1255212"/>
                    </a:cubicBezTo>
                    <a:cubicBezTo>
                      <a:pt x="435867" y="1213259"/>
                      <a:pt x="449751" y="1188962"/>
                      <a:pt x="487177" y="1167532"/>
                    </a:cubicBezTo>
                    <a:cubicBezTo>
                      <a:pt x="685626" y="1054348"/>
                      <a:pt x="882114" y="938297"/>
                      <a:pt x="1079507" y="823151"/>
                    </a:cubicBezTo>
                    <a:cubicBezTo>
                      <a:pt x="1085543" y="819529"/>
                      <a:pt x="1091580" y="815605"/>
                      <a:pt x="1097918" y="812436"/>
                    </a:cubicBezTo>
                    <a:cubicBezTo>
                      <a:pt x="1138061" y="791611"/>
                      <a:pt x="1154510" y="799609"/>
                      <a:pt x="1161603" y="845184"/>
                    </a:cubicBezTo>
                    <a:cubicBezTo>
                      <a:pt x="1172770" y="916868"/>
                      <a:pt x="1205216" y="976478"/>
                      <a:pt x="1260903" y="1023411"/>
                    </a:cubicBezTo>
                    <a:cubicBezTo>
                      <a:pt x="1379822" y="1123466"/>
                      <a:pt x="1555181" y="1103395"/>
                      <a:pt x="1659009" y="977987"/>
                    </a:cubicBezTo>
                    <a:cubicBezTo>
                      <a:pt x="1750612" y="867368"/>
                      <a:pt x="1729937" y="690047"/>
                      <a:pt x="1615999" y="595576"/>
                    </a:cubicBezTo>
                    <a:cubicBezTo>
                      <a:pt x="1567858" y="555735"/>
                      <a:pt x="1512926" y="537626"/>
                      <a:pt x="1452259" y="529929"/>
                    </a:cubicBezTo>
                    <a:cubicBezTo>
                      <a:pt x="1355827" y="517705"/>
                      <a:pt x="1284445" y="455228"/>
                      <a:pt x="1264525" y="368604"/>
                    </a:cubicBezTo>
                    <a:cubicBezTo>
                      <a:pt x="1244303" y="280321"/>
                      <a:pt x="1284294" y="188566"/>
                      <a:pt x="1362920" y="142840"/>
                    </a:cubicBezTo>
                    <a:cubicBezTo>
                      <a:pt x="1441092" y="97264"/>
                      <a:pt x="1539939" y="106923"/>
                      <a:pt x="1604831" y="166382"/>
                    </a:cubicBezTo>
                    <a:cubicBezTo>
                      <a:pt x="1676062" y="231576"/>
                      <a:pt x="1695529" y="326047"/>
                      <a:pt x="1657801" y="411161"/>
                    </a:cubicBezTo>
                    <a:cubicBezTo>
                      <a:pt x="1655387" y="416745"/>
                      <a:pt x="1653425" y="422631"/>
                      <a:pt x="1651916" y="428667"/>
                    </a:cubicBezTo>
                    <a:cubicBezTo>
                      <a:pt x="1646030" y="452511"/>
                      <a:pt x="1668365" y="472733"/>
                      <a:pt x="1691606" y="464584"/>
                    </a:cubicBezTo>
                    <a:cubicBezTo>
                      <a:pt x="1697491" y="462471"/>
                      <a:pt x="1703226" y="460057"/>
                      <a:pt x="1708659" y="457038"/>
                    </a:cubicBezTo>
                    <a:cubicBezTo>
                      <a:pt x="1957965" y="312616"/>
                      <a:pt x="2206366" y="167137"/>
                      <a:pt x="2455070" y="21959"/>
                    </a:cubicBezTo>
                    <a:cubicBezTo>
                      <a:pt x="2513020" y="-11845"/>
                      <a:pt x="2520264" y="-10034"/>
                      <a:pt x="2552106" y="51538"/>
                    </a:cubicBezTo>
                    <a:cubicBezTo>
                      <a:pt x="2806544" y="544417"/>
                      <a:pt x="2890451" y="1063403"/>
                      <a:pt x="2796281" y="1608950"/>
                    </a:cubicBezTo>
                    <a:cubicBezTo>
                      <a:pt x="2756592" y="1839544"/>
                      <a:pt x="2684154" y="2059724"/>
                      <a:pt x="2576856" y="2268134"/>
                    </a:cubicBezTo>
                    <a:cubicBezTo>
                      <a:pt x="2556784" y="2307069"/>
                      <a:pt x="2537769" y="2346608"/>
                      <a:pt x="2518302" y="2385996"/>
                    </a:cubicBezTo>
                    <a:cubicBezTo>
                      <a:pt x="2272315" y="2801457"/>
                      <a:pt x="1936838" y="3120787"/>
                      <a:pt x="1506739" y="3343986"/>
                    </a:cubicBezTo>
                    <a:cubicBezTo>
                      <a:pt x="1196162" y="3505159"/>
                      <a:pt x="866721" y="3588312"/>
                      <a:pt x="518718" y="3608082"/>
                    </a:cubicBezTo>
                    <a:cubicBezTo>
                      <a:pt x="456844" y="3612005"/>
                      <a:pt x="450505" y="3606120"/>
                      <a:pt x="449902" y="3543039"/>
                    </a:cubicBezTo>
                    <a:close/>
                  </a:path>
                </a:pathLst>
              </a:custGeom>
              <a:solidFill>
                <a:srgbClr val="21B4A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D473F"/>
                  </a:solidFill>
                  <a:latin typeface="Calibri"/>
                  <a:ea typeface="Calibri"/>
                  <a:cs typeface="Calibri"/>
                  <a:sym typeface="Calibri"/>
                </a:endParaRPr>
              </a:p>
            </p:txBody>
          </p:sp>
          <p:sp>
            <p:nvSpPr>
              <p:cNvPr id="183" name="Google Shape;183;p4"/>
              <p:cNvSpPr/>
              <p:nvPr/>
            </p:nvSpPr>
            <p:spPr>
              <a:xfrm>
                <a:off x="4876505" y="2968805"/>
                <a:ext cx="2547599" cy="3185530"/>
              </a:xfrm>
              <a:custGeom>
                <a:avLst/>
                <a:gdLst/>
                <a:ahLst/>
                <a:cxnLst/>
                <a:rect l="l" t="t" r="r" b="b"/>
                <a:pathLst>
                  <a:path w="2838550" h="3599469" extrusionOk="0">
                    <a:moveTo>
                      <a:pt x="366310" y="20199"/>
                    </a:moveTo>
                    <a:cubicBezTo>
                      <a:pt x="563250" y="133232"/>
                      <a:pt x="759888" y="246416"/>
                      <a:pt x="956677" y="359751"/>
                    </a:cubicBezTo>
                    <a:cubicBezTo>
                      <a:pt x="962865" y="363222"/>
                      <a:pt x="968901" y="367146"/>
                      <a:pt x="974787" y="370918"/>
                    </a:cubicBezTo>
                    <a:cubicBezTo>
                      <a:pt x="1029115" y="404874"/>
                      <a:pt x="1030322" y="422229"/>
                      <a:pt x="981276" y="461164"/>
                    </a:cubicBezTo>
                    <a:cubicBezTo>
                      <a:pt x="877901" y="543260"/>
                      <a:pt x="848323" y="704887"/>
                      <a:pt x="916233" y="816260"/>
                    </a:cubicBezTo>
                    <a:cubicBezTo>
                      <a:pt x="991538" y="939706"/>
                      <a:pt x="1146827" y="988299"/>
                      <a:pt x="1272838" y="928237"/>
                    </a:cubicBezTo>
                    <a:cubicBezTo>
                      <a:pt x="1416959" y="859572"/>
                      <a:pt x="1475966" y="699756"/>
                      <a:pt x="1411073" y="554427"/>
                    </a:cubicBezTo>
                    <a:cubicBezTo>
                      <a:pt x="1363687" y="448185"/>
                      <a:pt x="1400510" y="331832"/>
                      <a:pt x="1498301" y="278560"/>
                    </a:cubicBezTo>
                    <a:cubicBezTo>
                      <a:pt x="1595790" y="225288"/>
                      <a:pt x="1715463" y="257583"/>
                      <a:pt x="1778393" y="354016"/>
                    </a:cubicBezTo>
                    <a:cubicBezTo>
                      <a:pt x="1842531" y="452109"/>
                      <a:pt x="1791070" y="609963"/>
                      <a:pt x="1679697" y="651313"/>
                    </a:cubicBezTo>
                    <a:cubicBezTo>
                      <a:pt x="1652080" y="661575"/>
                      <a:pt x="1621294" y="662631"/>
                      <a:pt x="1592621" y="670479"/>
                    </a:cubicBezTo>
                    <a:cubicBezTo>
                      <a:pt x="1577680" y="674553"/>
                      <a:pt x="1564400" y="684513"/>
                      <a:pt x="1550516" y="691757"/>
                    </a:cubicBezTo>
                    <a:cubicBezTo>
                      <a:pt x="1559873" y="702774"/>
                      <a:pt x="1567267" y="717262"/>
                      <a:pt x="1579189" y="724203"/>
                    </a:cubicBezTo>
                    <a:cubicBezTo>
                      <a:pt x="1646194" y="764195"/>
                      <a:pt x="1714256" y="802376"/>
                      <a:pt x="1781864" y="841160"/>
                    </a:cubicBezTo>
                    <a:cubicBezTo>
                      <a:pt x="1970051" y="949364"/>
                      <a:pt x="2157786" y="1058172"/>
                      <a:pt x="2346728" y="1165018"/>
                    </a:cubicBezTo>
                    <a:cubicBezTo>
                      <a:pt x="2383249" y="1185542"/>
                      <a:pt x="2397283" y="1209838"/>
                      <a:pt x="2396831" y="1252848"/>
                    </a:cubicBezTo>
                    <a:cubicBezTo>
                      <a:pt x="2394265" y="1481178"/>
                      <a:pt x="2395020" y="1709508"/>
                      <a:pt x="2394718" y="1937989"/>
                    </a:cubicBezTo>
                    <a:cubicBezTo>
                      <a:pt x="2394718" y="1945082"/>
                      <a:pt x="2395171" y="1952174"/>
                      <a:pt x="2394718" y="1959267"/>
                    </a:cubicBezTo>
                    <a:cubicBezTo>
                      <a:pt x="2392454" y="2004390"/>
                      <a:pt x="2377212" y="2014652"/>
                      <a:pt x="2334353" y="1997599"/>
                    </a:cubicBezTo>
                    <a:cubicBezTo>
                      <a:pt x="2266896" y="1970888"/>
                      <a:pt x="2198985" y="1968775"/>
                      <a:pt x="2130320" y="1993223"/>
                    </a:cubicBezTo>
                    <a:cubicBezTo>
                      <a:pt x="1983935" y="2045287"/>
                      <a:pt x="1912554" y="2206763"/>
                      <a:pt x="1968240" y="2359788"/>
                    </a:cubicBezTo>
                    <a:cubicBezTo>
                      <a:pt x="2017438" y="2494703"/>
                      <a:pt x="2180875" y="2566537"/>
                      <a:pt x="2320016" y="2515831"/>
                    </a:cubicBezTo>
                    <a:cubicBezTo>
                      <a:pt x="2378721" y="2494401"/>
                      <a:pt x="2422033" y="2456221"/>
                      <a:pt x="2459459" y="2407778"/>
                    </a:cubicBezTo>
                    <a:cubicBezTo>
                      <a:pt x="2518767" y="2330662"/>
                      <a:pt x="2608711" y="2300631"/>
                      <a:pt x="2693524" y="2327342"/>
                    </a:cubicBezTo>
                    <a:cubicBezTo>
                      <a:pt x="2779845" y="2354506"/>
                      <a:pt x="2838852" y="2435395"/>
                      <a:pt x="2838550" y="2526244"/>
                    </a:cubicBezTo>
                    <a:cubicBezTo>
                      <a:pt x="2838248" y="2616791"/>
                      <a:pt x="2780147" y="2697076"/>
                      <a:pt x="2695938" y="2723033"/>
                    </a:cubicBezTo>
                    <a:cubicBezTo>
                      <a:pt x="2603580" y="2751556"/>
                      <a:pt x="2512278" y="2720468"/>
                      <a:pt x="2457950" y="2645012"/>
                    </a:cubicBezTo>
                    <a:cubicBezTo>
                      <a:pt x="2454328" y="2640031"/>
                      <a:pt x="2450253" y="2635504"/>
                      <a:pt x="2445726" y="2631128"/>
                    </a:cubicBezTo>
                    <a:cubicBezTo>
                      <a:pt x="2428069" y="2613924"/>
                      <a:pt x="2399396" y="2623129"/>
                      <a:pt x="2394567" y="2647275"/>
                    </a:cubicBezTo>
                    <a:cubicBezTo>
                      <a:pt x="2393360" y="2653463"/>
                      <a:pt x="2392605" y="2659650"/>
                      <a:pt x="2392605" y="2665837"/>
                    </a:cubicBezTo>
                    <a:cubicBezTo>
                      <a:pt x="2391247" y="2953929"/>
                      <a:pt x="2391247" y="3241869"/>
                      <a:pt x="2390794" y="3529809"/>
                    </a:cubicBezTo>
                    <a:cubicBezTo>
                      <a:pt x="2390643" y="3596814"/>
                      <a:pt x="2385361" y="3602247"/>
                      <a:pt x="2316244" y="3598625"/>
                    </a:cubicBezTo>
                    <a:cubicBezTo>
                      <a:pt x="1762397" y="3569197"/>
                      <a:pt x="1272084" y="3379199"/>
                      <a:pt x="848926" y="3022292"/>
                    </a:cubicBezTo>
                    <a:cubicBezTo>
                      <a:pt x="669945" y="2871380"/>
                      <a:pt x="516618" y="2697680"/>
                      <a:pt x="391059" y="2499834"/>
                    </a:cubicBezTo>
                    <a:cubicBezTo>
                      <a:pt x="367668" y="2462861"/>
                      <a:pt x="343069" y="2426491"/>
                      <a:pt x="318923" y="2389668"/>
                    </a:cubicBezTo>
                    <a:cubicBezTo>
                      <a:pt x="84708" y="1967417"/>
                      <a:pt x="-21232" y="1516642"/>
                      <a:pt x="3517" y="1032668"/>
                    </a:cubicBezTo>
                    <a:cubicBezTo>
                      <a:pt x="21476" y="683306"/>
                      <a:pt x="116098" y="356884"/>
                      <a:pt x="274857" y="46608"/>
                    </a:cubicBezTo>
                    <a:cubicBezTo>
                      <a:pt x="303379" y="-8625"/>
                      <a:pt x="311529" y="-11191"/>
                      <a:pt x="366310" y="20199"/>
                    </a:cubicBezTo>
                    <a:close/>
                  </a:path>
                </a:pathLst>
              </a:custGeom>
              <a:solidFill>
                <a:srgbClr val="21B4A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4"/>
              <p:cNvSpPr/>
              <p:nvPr/>
            </p:nvSpPr>
            <p:spPr>
              <a:xfrm>
                <a:off x="6185667" y="2322606"/>
                <a:ext cx="17457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b="1">
                    <a:solidFill>
                      <a:srgbClr val="FFFFFF"/>
                    </a:solidFill>
                    <a:latin typeface="Calibri"/>
                    <a:ea typeface="Calibri"/>
                    <a:cs typeface="Calibri"/>
                    <a:sym typeface="Calibri"/>
                  </a:rPr>
                  <a:t>Echilibru social</a:t>
                </a:r>
                <a:endParaRPr b="1">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b="1">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b="1">
                  <a:solidFill>
                    <a:srgbClr val="FFFFFF"/>
                  </a:solidFill>
                  <a:latin typeface="Calibri"/>
                  <a:ea typeface="Calibri"/>
                  <a:cs typeface="Calibri"/>
                  <a:sym typeface="Calibri"/>
                </a:endParaRPr>
              </a:p>
            </p:txBody>
          </p:sp>
          <p:sp>
            <p:nvSpPr>
              <p:cNvPr id="185" name="Google Shape;185;p4"/>
              <p:cNvSpPr/>
              <p:nvPr/>
            </p:nvSpPr>
            <p:spPr>
              <a:xfrm>
                <a:off x="7288670" y="4161763"/>
                <a:ext cx="17457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en-GB" b="1">
                    <a:solidFill>
                      <a:srgbClr val="FFFFFF"/>
                    </a:solidFill>
                    <a:latin typeface="Calibri"/>
                    <a:ea typeface="Calibri"/>
                    <a:cs typeface="Calibri"/>
                    <a:sym typeface="Calibri"/>
                  </a:rPr>
                  <a:t>Echilibrul economic</a:t>
                </a:r>
                <a:endParaRPr sz="1400" b="1" i="0" u="none" strike="noStrike" cap="none">
                  <a:solidFill>
                    <a:srgbClr val="FFFFFF"/>
                  </a:solidFill>
                  <a:latin typeface="Calibri"/>
                  <a:ea typeface="Calibri"/>
                  <a:cs typeface="Calibri"/>
                  <a:sym typeface="Calibri"/>
                </a:endParaRPr>
              </a:p>
            </p:txBody>
          </p:sp>
          <p:sp>
            <p:nvSpPr>
              <p:cNvPr id="186" name="Google Shape;186;p4"/>
              <p:cNvSpPr/>
              <p:nvPr/>
            </p:nvSpPr>
            <p:spPr>
              <a:xfrm>
                <a:off x="4766977" y="4161744"/>
                <a:ext cx="22266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b="1">
                    <a:solidFill>
                      <a:srgbClr val="FFFFFF"/>
                    </a:solidFill>
                    <a:latin typeface="Calibri"/>
                    <a:ea typeface="Calibri"/>
                    <a:cs typeface="Calibri"/>
                    <a:sym typeface="Calibri"/>
                  </a:rPr>
                  <a:t>Echilibrul de mediu</a:t>
                </a:r>
                <a:endParaRPr b="1">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b="1">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b="1">
                  <a:solidFill>
                    <a:srgbClr val="FFFFFF"/>
                  </a:solidFill>
                  <a:latin typeface="Calibri"/>
                  <a:ea typeface="Calibri"/>
                  <a:cs typeface="Calibri"/>
                  <a:sym typeface="Calibri"/>
                </a:endParaRPr>
              </a:p>
            </p:txBody>
          </p:sp>
        </p:grpSp>
        <p:sp>
          <p:nvSpPr>
            <p:cNvPr id="187" name="Google Shape;187;p4"/>
            <p:cNvSpPr/>
            <p:nvPr/>
          </p:nvSpPr>
          <p:spPr>
            <a:xfrm>
              <a:off x="8363250" y="3043763"/>
              <a:ext cx="1802700" cy="45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en-GB" b="1">
                  <a:solidFill>
                    <a:srgbClr val="FFFFFF"/>
                  </a:solidFill>
                  <a:latin typeface="Calibri"/>
                  <a:ea typeface="Calibri"/>
                  <a:cs typeface="Calibri"/>
                  <a:sym typeface="Calibri"/>
                </a:rPr>
                <a:t>Promovarea bogăției în societăți</a:t>
              </a:r>
              <a:endParaRPr sz="1400" b="1" i="0" u="none" strike="noStrike" cap="none">
                <a:solidFill>
                  <a:srgbClr val="FFFFFF"/>
                </a:solidFill>
                <a:latin typeface="Calibri"/>
                <a:ea typeface="Calibri"/>
                <a:cs typeface="Calibri"/>
                <a:sym typeface="Calibri"/>
              </a:endParaRPr>
            </a:p>
          </p:txBody>
        </p:sp>
        <p:sp>
          <p:nvSpPr>
            <p:cNvPr id="188" name="Google Shape;188;p4"/>
            <p:cNvSpPr/>
            <p:nvPr/>
          </p:nvSpPr>
          <p:spPr>
            <a:xfrm>
              <a:off x="8162863" y="6118250"/>
              <a:ext cx="2210400" cy="35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o-RO" b="1" dirty="0">
                  <a:solidFill>
                    <a:srgbClr val="FFFFFF"/>
                  </a:solidFill>
                  <a:latin typeface="Calibri"/>
                  <a:ea typeface="Calibri"/>
                  <a:cs typeface="Calibri"/>
                  <a:sym typeface="Calibri"/>
                </a:rPr>
                <a:t>Protejarea </a:t>
              </a:r>
              <a:r>
                <a:rPr lang="en-GB" b="1" dirty="0" err="1">
                  <a:solidFill>
                    <a:srgbClr val="FFFFFF"/>
                  </a:solidFill>
                  <a:latin typeface="Calibri"/>
                  <a:ea typeface="Calibri"/>
                  <a:cs typeface="Calibri"/>
                  <a:sym typeface="Calibri"/>
                </a:rPr>
                <a:t>mediului</a:t>
              </a:r>
              <a:endParaRPr b="1"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b="1"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b="1" dirty="0">
                <a:solidFill>
                  <a:srgbClr val="FFFFFF"/>
                </a:solidFill>
                <a:latin typeface="Calibri"/>
                <a:ea typeface="Calibri"/>
                <a:cs typeface="Calibri"/>
                <a:sym typeface="Calibri"/>
              </a:endParaRPr>
            </a:p>
          </p:txBody>
        </p:sp>
        <p:sp>
          <p:nvSpPr>
            <p:cNvPr id="189" name="Google Shape;189;p4"/>
            <p:cNvSpPr/>
            <p:nvPr/>
          </p:nvSpPr>
          <p:spPr>
            <a:xfrm>
              <a:off x="8159388" y="2149825"/>
              <a:ext cx="2210400" cy="35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en-GB" sz="1500" b="1">
                  <a:solidFill>
                    <a:srgbClr val="FFFFFF"/>
                  </a:solidFill>
                  <a:latin typeface="Calibri"/>
                  <a:ea typeface="Calibri"/>
                  <a:cs typeface="Calibri"/>
                  <a:sym typeface="Calibri"/>
                </a:rPr>
                <a:t>O nouă paradigmă în modelul economic actual</a:t>
              </a:r>
              <a:endParaRPr sz="1500" b="1" i="0" u="none" strike="noStrike" cap="none">
                <a:solidFill>
                  <a:srgbClr val="FFFFFF"/>
                </a:solidFill>
                <a:latin typeface="Calibri"/>
                <a:ea typeface="Calibri"/>
                <a:cs typeface="Calibri"/>
                <a:sym typeface="Calibri"/>
              </a:endParaRPr>
            </a:p>
          </p:txBody>
        </p:sp>
      </p:grpSp>
      <p:sp>
        <p:nvSpPr>
          <p:cNvPr id="190" name="Google Shape;190;p4"/>
          <p:cNvSpPr/>
          <p:nvPr/>
        </p:nvSpPr>
        <p:spPr>
          <a:xfrm>
            <a:off x="1192867" y="4427724"/>
            <a:ext cx="179700" cy="16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191" name="Google Shape;191;p4"/>
          <p:cNvSpPr/>
          <p:nvPr/>
        </p:nvSpPr>
        <p:spPr>
          <a:xfrm>
            <a:off x="1192867" y="4171850"/>
            <a:ext cx="179700" cy="1695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192" name="Google Shape;192;p4"/>
          <p:cNvSpPr/>
          <p:nvPr/>
        </p:nvSpPr>
        <p:spPr>
          <a:xfrm>
            <a:off x="1192867" y="4684337"/>
            <a:ext cx="179700" cy="1695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pic>
        <p:nvPicPr>
          <p:cNvPr id="193" name="Google Shape;193;p4"/>
          <p:cNvPicPr preferRelativeResize="0"/>
          <p:nvPr/>
        </p:nvPicPr>
        <p:blipFill rotWithShape="1">
          <a:blip r:embed="rId4">
            <a:alphaModFix/>
          </a:blip>
          <a:srcRect/>
          <a:stretch/>
        </p:blipFill>
        <p:spPr>
          <a:xfrm>
            <a:off x="2001425" y="5126875"/>
            <a:ext cx="1005649" cy="1225149"/>
          </a:xfrm>
          <a:prstGeom prst="rect">
            <a:avLst/>
          </a:prstGeom>
          <a:noFill/>
          <a:ln>
            <a:noFill/>
          </a:ln>
        </p:spPr>
      </p:pic>
      <p:pic>
        <p:nvPicPr>
          <p:cNvPr id="194" name="Google Shape;194;p4"/>
          <p:cNvPicPr preferRelativeResize="0"/>
          <p:nvPr/>
        </p:nvPicPr>
        <p:blipFill rotWithShape="1">
          <a:blip r:embed="rId4">
            <a:alphaModFix/>
          </a:blip>
          <a:srcRect/>
          <a:stretch/>
        </p:blipFill>
        <p:spPr>
          <a:xfrm>
            <a:off x="2468276" y="5126875"/>
            <a:ext cx="1005649" cy="1225149"/>
          </a:xfrm>
          <a:prstGeom prst="rect">
            <a:avLst/>
          </a:prstGeom>
          <a:noFill/>
          <a:ln>
            <a:noFill/>
          </a:ln>
        </p:spPr>
      </p:pic>
      <p:pic>
        <p:nvPicPr>
          <p:cNvPr id="195" name="Google Shape;195;p4"/>
          <p:cNvPicPr preferRelativeResize="0"/>
          <p:nvPr/>
        </p:nvPicPr>
        <p:blipFill rotWithShape="1">
          <a:blip r:embed="rId4">
            <a:alphaModFix/>
          </a:blip>
          <a:srcRect/>
          <a:stretch/>
        </p:blipFill>
        <p:spPr>
          <a:xfrm>
            <a:off x="2984950" y="5126875"/>
            <a:ext cx="1005649" cy="1225149"/>
          </a:xfrm>
          <a:prstGeom prst="rect">
            <a:avLst/>
          </a:prstGeom>
          <a:noFill/>
          <a:ln>
            <a:noFill/>
          </a:ln>
        </p:spPr>
      </p:pic>
      <p:pic>
        <p:nvPicPr>
          <p:cNvPr id="196" name="Google Shape;196;p4"/>
          <p:cNvPicPr preferRelativeResize="0"/>
          <p:nvPr/>
        </p:nvPicPr>
        <p:blipFill rotWithShape="1">
          <a:blip r:embed="rId4">
            <a:alphaModFix/>
          </a:blip>
          <a:srcRect/>
          <a:stretch/>
        </p:blipFill>
        <p:spPr>
          <a:xfrm>
            <a:off x="3451801" y="5126875"/>
            <a:ext cx="1005649" cy="1225149"/>
          </a:xfrm>
          <a:prstGeom prst="rect">
            <a:avLst/>
          </a:prstGeom>
          <a:noFill/>
          <a:ln>
            <a:noFill/>
          </a:ln>
        </p:spPr>
      </p:pic>
      <p:pic>
        <p:nvPicPr>
          <p:cNvPr id="197" name="Google Shape;197;p4"/>
          <p:cNvPicPr preferRelativeResize="0"/>
          <p:nvPr/>
        </p:nvPicPr>
        <p:blipFill rotWithShape="1">
          <a:blip r:embed="rId4">
            <a:alphaModFix/>
          </a:blip>
          <a:srcRect/>
          <a:stretch/>
        </p:blipFill>
        <p:spPr>
          <a:xfrm>
            <a:off x="3990600" y="5126875"/>
            <a:ext cx="1005649" cy="1225149"/>
          </a:xfrm>
          <a:prstGeom prst="rect">
            <a:avLst/>
          </a:prstGeom>
          <a:noFill/>
          <a:ln>
            <a:noFill/>
          </a:ln>
        </p:spPr>
      </p:pic>
      <p:pic>
        <p:nvPicPr>
          <p:cNvPr id="198" name="Google Shape;198;p4"/>
          <p:cNvPicPr preferRelativeResize="0"/>
          <p:nvPr/>
        </p:nvPicPr>
        <p:blipFill rotWithShape="1">
          <a:blip r:embed="rId4">
            <a:alphaModFix/>
          </a:blip>
          <a:srcRect/>
          <a:stretch/>
        </p:blipFill>
        <p:spPr>
          <a:xfrm>
            <a:off x="4457451" y="5126875"/>
            <a:ext cx="1005649" cy="1225149"/>
          </a:xfrm>
          <a:prstGeom prst="rect">
            <a:avLst/>
          </a:prstGeom>
          <a:noFill/>
          <a:ln>
            <a:noFill/>
          </a:ln>
        </p:spPr>
      </p:pic>
      <p:pic>
        <p:nvPicPr>
          <p:cNvPr id="199" name="Google Shape;199;p4"/>
          <p:cNvPicPr preferRelativeResize="0"/>
          <p:nvPr/>
        </p:nvPicPr>
        <p:blipFill rotWithShape="1">
          <a:blip r:embed="rId4">
            <a:alphaModFix/>
          </a:blip>
          <a:srcRect/>
          <a:stretch/>
        </p:blipFill>
        <p:spPr>
          <a:xfrm>
            <a:off x="1512451" y="5126875"/>
            <a:ext cx="1005649" cy="1225149"/>
          </a:xfrm>
          <a:prstGeom prst="rect">
            <a:avLst/>
          </a:prstGeom>
          <a:noFill/>
          <a:ln>
            <a:noFill/>
          </a:ln>
        </p:spPr>
      </p:pic>
      <p:pic>
        <p:nvPicPr>
          <p:cNvPr id="200" name="Google Shape;200;p4"/>
          <p:cNvPicPr preferRelativeResize="0"/>
          <p:nvPr/>
        </p:nvPicPr>
        <p:blipFill rotWithShape="1">
          <a:blip r:embed="rId4">
            <a:alphaModFix/>
          </a:blip>
          <a:srcRect/>
          <a:stretch/>
        </p:blipFill>
        <p:spPr>
          <a:xfrm>
            <a:off x="4844214" y="5126875"/>
            <a:ext cx="1005649" cy="1225149"/>
          </a:xfrm>
          <a:prstGeom prst="rect">
            <a:avLst/>
          </a:prstGeom>
          <a:noFill/>
          <a:ln>
            <a:noFill/>
          </a:ln>
        </p:spPr>
      </p:pic>
      <p:pic>
        <p:nvPicPr>
          <p:cNvPr id="201" name="Google Shape;201;p4"/>
          <p:cNvPicPr preferRelativeResize="0"/>
          <p:nvPr/>
        </p:nvPicPr>
        <p:blipFill rotWithShape="1">
          <a:blip r:embed="rId4">
            <a:alphaModFix/>
          </a:blip>
          <a:srcRect/>
          <a:stretch/>
        </p:blipFill>
        <p:spPr>
          <a:xfrm>
            <a:off x="5318276" y="5126875"/>
            <a:ext cx="1005649" cy="1225149"/>
          </a:xfrm>
          <a:prstGeom prst="rect">
            <a:avLst/>
          </a:prstGeom>
          <a:noFill/>
          <a:ln>
            <a:noFill/>
          </a:ln>
        </p:spPr>
      </p:pic>
      <p:pic>
        <p:nvPicPr>
          <p:cNvPr id="202" name="Google Shape;202;p4"/>
          <p:cNvPicPr preferRelativeResize="0"/>
          <p:nvPr/>
        </p:nvPicPr>
        <p:blipFill rotWithShape="1">
          <a:blip r:embed="rId4">
            <a:alphaModFix/>
          </a:blip>
          <a:srcRect/>
          <a:stretch/>
        </p:blipFill>
        <p:spPr>
          <a:xfrm>
            <a:off x="5857075" y="5126875"/>
            <a:ext cx="1005649" cy="1225149"/>
          </a:xfrm>
          <a:prstGeom prst="rect">
            <a:avLst/>
          </a:prstGeom>
          <a:noFill/>
          <a:ln>
            <a:noFill/>
          </a:ln>
        </p:spPr>
      </p:pic>
      <p:pic>
        <p:nvPicPr>
          <p:cNvPr id="203" name="Google Shape;203;p4"/>
          <p:cNvPicPr preferRelativeResize="0"/>
          <p:nvPr/>
        </p:nvPicPr>
        <p:blipFill rotWithShape="1">
          <a:blip r:embed="rId4">
            <a:alphaModFix/>
          </a:blip>
          <a:srcRect/>
          <a:stretch/>
        </p:blipFill>
        <p:spPr>
          <a:xfrm>
            <a:off x="6323926" y="5126875"/>
            <a:ext cx="1005649" cy="1225149"/>
          </a:xfrm>
          <a:prstGeom prst="rect">
            <a:avLst/>
          </a:prstGeom>
          <a:noFill/>
          <a:ln>
            <a:noFill/>
          </a:ln>
        </p:spPr>
      </p:pic>
      <p:pic>
        <p:nvPicPr>
          <p:cNvPr id="204" name="Google Shape;204;p4"/>
          <p:cNvPicPr preferRelativeResize="0"/>
          <p:nvPr/>
        </p:nvPicPr>
        <p:blipFill rotWithShape="1">
          <a:blip r:embed="rId4">
            <a:alphaModFix/>
          </a:blip>
          <a:srcRect/>
          <a:stretch/>
        </p:blipFill>
        <p:spPr>
          <a:xfrm>
            <a:off x="6710689" y="5126875"/>
            <a:ext cx="1005649" cy="1225149"/>
          </a:xfrm>
          <a:prstGeom prst="rect">
            <a:avLst/>
          </a:prstGeom>
          <a:noFill/>
          <a:ln>
            <a:noFill/>
          </a:ln>
        </p:spPr>
      </p:pic>
      <p:sp>
        <p:nvSpPr>
          <p:cNvPr id="2" name="Google Shape;90;p1">
            <a:extLst>
              <a:ext uri="{FF2B5EF4-FFF2-40B4-BE49-F238E27FC236}">
                <a16:creationId xmlns:a16="http://schemas.microsoft.com/office/drawing/2014/main" id="{753A2EFD-54C1-8038-D673-28F4BF006924}"/>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8"/>
        <p:cNvGrpSpPr/>
        <p:nvPr/>
      </p:nvGrpSpPr>
      <p:grpSpPr>
        <a:xfrm>
          <a:off x="0" y="0"/>
          <a:ext cx="0" cy="0"/>
          <a:chOff x="0" y="0"/>
          <a:chExt cx="0" cy="0"/>
        </a:xfrm>
      </p:grpSpPr>
      <p:sp>
        <p:nvSpPr>
          <p:cNvPr id="210" name="Google Shape;210;g17dbe8cb7e9_0_13"/>
          <p:cNvSpPr/>
          <p:nvPr/>
        </p:nvSpPr>
        <p:spPr>
          <a:xfrm>
            <a:off x="850805" y="2514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1: Economia </a:t>
            </a:r>
            <a:r>
              <a:rPr lang="ro-RO" sz="3600" b="1" dirty="0">
                <a:solidFill>
                  <a:srgbClr val="FAB632"/>
                </a:solidFill>
                <a:latin typeface="Calibri"/>
                <a:ea typeface="Calibri"/>
                <a:cs typeface="Calibri"/>
                <a:sym typeface="Calibri"/>
              </a:rPr>
              <a:t>ecologică</a:t>
            </a:r>
            <a:r>
              <a:rPr lang="en-GB" sz="3600" b="1" dirty="0">
                <a:solidFill>
                  <a:srgbClr val="FAB632"/>
                </a:solidFill>
                <a:latin typeface="Calibri"/>
                <a:ea typeface="Calibri"/>
                <a:cs typeface="Calibri"/>
                <a:sym typeface="Calibri"/>
              </a:rPr>
              <a:t> </a:t>
            </a:r>
            <a:endParaRPr sz="3600" dirty="0">
              <a:solidFill>
                <a:schemeClr val="dk1"/>
              </a:solidFill>
            </a:endParaRPr>
          </a:p>
          <a:p>
            <a:pPr marL="0" marR="0" lvl="0" indent="0" algn="l" rtl="0">
              <a:lnSpc>
                <a:spcPct val="100000"/>
              </a:lnSpc>
              <a:spcBef>
                <a:spcPts val="0"/>
              </a:spcBef>
              <a:spcAft>
                <a:spcPts val="0"/>
              </a:spcAft>
              <a:buClr>
                <a:srgbClr val="000000"/>
              </a:buClr>
              <a:buSzPts val="3600"/>
              <a:buFont typeface="Arial"/>
              <a:buNone/>
            </a:pPr>
            <a:endParaRPr sz="3600" b="1" dirty="0">
              <a:solidFill>
                <a:srgbClr val="FAB632"/>
              </a:solidFill>
              <a:latin typeface="Calibri"/>
              <a:ea typeface="Calibri"/>
              <a:cs typeface="Calibri"/>
              <a:sym typeface="Calibri"/>
            </a:endParaRPr>
          </a:p>
        </p:txBody>
      </p:sp>
      <p:sp>
        <p:nvSpPr>
          <p:cNvPr id="211" name="Google Shape;211;g17dbe8cb7e9_0_13"/>
          <p:cNvSpPr/>
          <p:nvPr/>
        </p:nvSpPr>
        <p:spPr>
          <a:xfrm>
            <a:off x="850799" y="890425"/>
            <a:ext cx="8740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a:solidFill>
                  <a:srgbClr val="21B4A9"/>
                </a:solidFill>
                <a:latin typeface="Calibri"/>
                <a:ea typeface="Calibri"/>
                <a:cs typeface="Calibri"/>
                <a:sym typeface="Calibri"/>
              </a:rPr>
              <a:t>Secțiunea </a:t>
            </a:r>
            <a:r>
              <a:rPr lang="en-GB" sz="2400" b="0" i="0" u="none" strike="noStrike" cap="none">
                <a:solidFill>
                  <a:srgbClr val="21B4A9"/>
                </a:solidFill>
                <a:latin typeface="Calibri"/>
                <a:ea typeface="Calibri"/>
                <a:cs typeface="Calibri"/>
                <a:sym typeface="Calibri"/>
              </a:rPr>
              <a:t>2: </a:t>
            </a:r>
            <a:r>
              <a:rPr lang="en-GB" sz="2400">
                <a:solidFill>
                  <a:srgbClr val="21B4A9"/>
                </a:solidFill>
                <a:latin typeface="Calibri"/>
                <a:ea typeface="Calibri"/>
                <a:cs typeface="Calibri"/>
                <a:sym typeface="Calibri"/>
              </a:rPr>
              <a:t>Principiile economiei ecologice</a:t>
            </a:r>
            <a:endParaRPr sz="2400" b="0" i="0" u="none" strike="noStrike" cap="none">
              <a:solidFill>
                <a:srgbClr val="000000"/>
              </a:solidFill>
              <a:latin typeface="Arial"/>
              <a:ea typeface="Arial"/>
              <a:cs typeface="Arial"/>
              <a:sym typeface="Arial"/>
            </a:endParaRPr>
          </a:p>
        </p:txBody>
      </p:sp>
      <p:sp>
        <p:nvSpPr>
          <p:cNvPr id="212" name="Google Shape;212;g17dbe8cb7e9_0_13"/>
          <p:cNvSpPr/>
          <p:nvPr/>
        </p:nvSpPr>
        <p:spPr>
          <a:xfrm>
            <a:off x="3008400" y="1710063"/>
            <a:ext cx="4780500" cy="4146900"/>
          </a:xfrm>
          <a:prstGeom prst="octagon">
            <a:avLst>
              <a:gd name="adj" fmla="val 29289"/>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3" name="Google Shape;213;g17dbe8cb7e9_0_13"/>
          <p:cNvCxnSpPr>
            <a:stCxn id="212" idx="6"/>
          </p:cNvCxnSpPr>
          <p:nvPr/>
        </p:nvCxnSpPr>
        <p:spPr>
          <a:xfrm>
            <a:off x="4222986" y="1710063"/>
            <a:ext cx="1169100" cy="2069100"/>
          </a:xfrm>
          <a:prstGeom prst="straightConnector1">
            <a:avLst/>
          </a:prstGeom>
          <a:noFill/>
          <a:ln w="19050" cap="flat" cmpd="sng">
            <a:solidFill>
              <a:srgbClr val="C00000"/>
            </a:solidFill>
            <a:prstDash val="solid"/>
            <a:round/>
            <a:headEnd type="none" w="sm" len="sm"/>
            <a:tailEnd type="none" w="sm" len="sm"/>
          </a:ln>
        </p:spPr>
      </p:cxnSp>
      <p:cxnSp>
        <p:nvCxnSpPr>
          <p:cNvPr id="214" name="Google Shape;214;g17dbe8cb7e9_0_13"/>
          <p:cNvCxnSpPr>
            <a:stCxn id="212" idx="5"/>
          </p:cNvCxnSpPr>
          <p:nvPr/>
        </p:nvCxnSpPr>
        <p:spPr>
          <a:xfrm>
            <a:off x="3008400" y="2924649"/>
            <a:ext cx="2410200" cy="881400"/>
          </a:xfrm>
          <a:prstGeom prst="straightConnector1">
            <a:avLst/>
          </a:prstGeom>
          <a:noFill/>
          <a:ln w="19050" cap="flat" cmpd="sng">
            <a:solidFill>
              <a:srgbClr val="C00000"/>
            </a:solidFill>
            <a:prstDash val="solid"/>
            <a:round/>
            <a:headEnd type="none" w="sm" len="sm"/>
            <a:tailEnd type="none" w="sm" len="sm"/>
          </a:ln>
        </p:spPr>
      </p:cxnSp>
      <p:cxnSp>
        <p:nvCxnSpPr>
          <p:cNvPr id="215" name="Google Shape;215;g17dbe8cb7e9_0_13"/>
          <p:cNvCxnSpPr/>
          <p:nvPr/>
        </p:nvCxnSpPr>
        <p:spPr>
          <a:xfrm rot="10800000" flipH="1">
            <a:off x="5398800" y="2924627"/>
            <a:ext cx="2390400" cy="856500"/>
          </a:xfrm>
          <a:prstGeom prst="straightConnector1">
            <a:avLst/>
          </a:prstGeom>
          <a:noFill/>
          <a:ln w="19050" cap="flat" cmpd="sng">
            <a:solidFill>
              <a:srgbClr val="F29B26"/>
            </a:solidFill>
            <a:prstDash val="solid"/>
            <a:round/>
            <a:headEnd type="none" w="sm" len="sm"/>
            <a:tailEnd type="none" w="sm" len="sm"/>
          </a:ln>
        </p:spPr>
      </p:cxnSp>
      <p:cxnSp>
        <p:nvCxnSpPr>
          <p:cNvPr id="216" name="Google Shape;216;g17dbe8cb7e9_0_13"/>
          <p:cNvCxnSpPr>
            <a:stCxn id="212" idx="3"/>
          </p:cNvCxnSpPr>
          <p:nvPr/>
        </p:nvCxnSpPr>
        <p:spPr>
          <a:xfrm rot="10800000" flipH="1">
            <a:off x="4222986" y="3792663"/>
            <a:ext cx="1175700" cy="2064300"/>
          </a:xfrm>
          <a:prstGeom prst="straightConnector1">
            <a:avLst/>
          </a:prstGeom>
          <a:noFill/>
          <a:ln w="19050" cap="flat" cmpd="sng">
            <a:solidFill>
              <a:srgbClr val="F29B26"/>
            </a:solidFill>
            <a:prstDash val="solid"/>
            <a:round/>
            <a:headEnd type="none" w="sm" len="sm"/>
            <a:tailEnd type="none" w="sm" len="sm"/>
          </a:ln>
        </p:spPr>
      </p:cxnSp>
      <p:cxnSp>
        <p:nvCxnSpPr>
          <p:cNvPr id="217" name="Google Shape;217;g17dbe8cb7e9_0_13"/>
          <p:cNvCxnSpPr>
            <a:stCxn id="212" idx="7"/>
            <a:endCxn id="212" idx="6"/>
          </p:cNvCxnSpPr>
          <p:nvPr/>
        </p:nvCxnSpPr>
        <p:spPr>
          <a:xfrm rot="10800000">
            <a:off x="4222914" y="1710063"/>
            <a:ext cx="2351400" cy="0"/>
          </a:xfrm>
          <a:prstGeom prst="straightConnector1">
            <a:avLst/>
          </a:prstGeom>
          <a:noFill/>
          <a:ln w="38100" cap="flat" cmpd="sng">
            <a:solidFill>
              <a:srgbClr val="C00000"/>
            </a:solidFill>
            <a:prstDash val="solid"/>
            <a:round/>
            <a:headEnd type="none" w="sm" len="sm"/>
            <a:tailEnd type="none" w="sm" len="sm"/>
          </a:ln>
        </p:spPr>
      </p:cxnSp>
      <p:cxnSp>
        <p:nvCxnSpPr>
          <p:cNvPr id="218" name="Google Shape;218;g17dbe8cb7e9_0_13"/>
          <p:cNvCxnSpPr>
            <a:stCxn id="212" idx="6"/>
            <a:endCxn id="212" idx="5"/>
          </p:cNvCxnSpPr>
          <p:nvPr/>
        </p:nvCxnSpPr>
        <p:spPr>
          <a:xfrm flipH="1">
            <a:off x="3008286" y="1710063"/>
            <a:ext cx="1214700" cy="1214700"/>
          </a:xfrm>
          <a:prstGeom prst="straightConnector1">
            <a:avLst/>
          </a:prstGeom>
          <a:noFill/>
          <a:ln w="38100" cap="flat" cmpd="sng">
            <a:solidFill>
              <a:srgbClr val="C00000"/>
            </a:solidFill>
            <a:prstDash val="solid"/>
            <a:round/>
            <a:headEnd type="none" w="sm" len="sm"/>
            <a:tailEnd type="none" w="sm" len="sm"/>
          </a:ln>
        </p:spPr>
      </p:cxnSp>
      <p:cxnSp>
        <p:nvCxnSpPr>
          <p:cNvPr id="219" name="Google Shape;219;g17dbe8cb7e9_0_13"/>
          <p:cNvCxnSpPr>
            <a:stCxn id="212" idx="5"/>
            <a:endCxn id="212" idx="4"/>
          </p:cNvCxnSpPr>
          <p:nvPr/>
        </p:nvCxnSpPr>
        <p:spPr>
          <a:xfrm>
            <a:off x="3008400" y="2924649"/>
            <a:ext cx="0" cy="1717800"/>
          </a:xfrm>
          <a:prstGeom prst="straightConnector1">
            <a:avLst/>
          </a:prstGeom>
          <a:noFill/>
          <a:ln w="38100" cap="flat" cmpd="sng">
            <a:solidFill>
              <a:srgbClr val="C00000"/>
            </a:solidFill>
            <a:prstDash val="solid"/>
            <a:round/>
            <a:headEnd type="none" w="sm" len="sm"/>
            <a:tailEnd type="none" w="sm" len="sm"/>
          </a:ln>
        </p:spPr>
      </p:cxnSp>
      <p:cxnSp>
        <p:nvCxnSpPr>
          <p:cNvPr id="220" name="Google Shape;220;g17dbe8cb7e9_0_13"/>
          <p:cNvCxnSpPr>
            <a:stCxn id="212" idx="7"/>
          </p:cNvCxnSpPr>
          <p:nvPr/>
        </p:nvCxnSpPr>
        <p:spPr>
          <a:xfrm>
            <a:off x="6574314" y="1710063"/>
            <a:ext cx="1214700" cy="1214700"/>
          </a:xfrm>
          <a:prstGeom prst="straightConnector1">
            <a:avLst/>
          </a:prstGeom>
          <a:noFill/>
          <a:ln w="38100" cap="flat" cmpd="sng">
            <a:solidFill>
              <a:srgbClr val="F29B26"/>
            </a:solidFill>
            <a:prstDash val="solid"/>
            <a:round/>
            <a:headEnd type="none" w="sm" len="sm"/>
            <a:tailEnd type="none" w="sm" len="sm"/>
          </a:ln>
        </p:spPr>
      </p:cxnSp>
      <p:cxnSp>
        <p:nvCxnSpPr>
          <p:cNvPr id="221" name="Google Shape;221;g17dbe8cb7e9_0_13"/>
          <p:cNvCxnSpPr>
            <a:stCxn id="212" idx="0"/>
            <a:endCxn id="212" idx="1"/>
          </p:cNvCxnSpPr>
          <p:nvPr/>
        </p:nvCxnSpPr>
        <p:spPr>
          <a:xfrm>
            <a:off x="7788900" y="2924649"/>
            <a:ext cx="0" cy="1717800"/>
          </a:xfrm>
          <a:prstGeom prst="straightConnector1">
            <a:avLst/>
          </a:prstGeom>
          <a:noFill/>
          <a:ln w="38100" cap="flat" cmpd="sng">
            <a:solidFill>
              <a:srgbClr val="F29B26"/>
            </a:solidFill>
            <a:prstDash val="solid"/>
            <a:round/>
            <a:headEnd type="none" w="sm" len="sm"/>
            <a:tailEnd type="none" w="sm" len="sm"/>
          </a:ln>
        </p:spPr>
      </p:cxnSp>
      <p:cxnSp>
        <p:nvCxnSpPr>
          <p:cNvPr id="222" name="Google Shape;222;g17dbe8cb7e9_0_13"/>
          <p:cNvCxnSpPr>
            <a:stCxn id="212" idx="1"/>
            <a:endCxn id="212" idx="2"/>
          </p:cNvCxnSpPr>
          <p:nvPr/>
        </p:nvCxnSpPr>
        <p:spPr>
          <a:xfrm flipH="1">
            <a:off x="6574200" y="4642377"/>
            <a:ext cx="1214700" cy="1214700"/>
          </a:xfrm>
          <a:prstGeom prst="straightConnector1">
            <a:avLst/>
          </a:prstGeom>
          <a:noFill/>
          <a:ln w="38100" cap="flat" cmpd="sng">
            <a:solidFill>
              <a:srgbClr val="F29B26"/>
            </a:solidFill>
            <a:prstDash val="solid"/>
            <a:round/>
            <a:headEnd type="none" w="sm" len="sm"/>
            <a:tailEnd type="none" w="sm" len="sm"/>
          </a:ln>
        </p:spPr>
      </p:cxnSp>
      <p:cxnSp>
        <p:nvCxnSpPr>
          <p:cNvPr id="223" name="Google Shape;223;g17dbe8cb7e9_0_13"/>
          <p:cNvCxnSpPr>
            <a:stCxn id="212" idx="2"/>
            <a:endCxn id="212" idx="3"/>
          </p:cNvCxnSpPr>
          <p:nvPr/>
        </p:nvCxnSpPr>
        <p:spPr>
          <a:xfrm rot="10800000">
            <a:off x="4222914" y="5856963"/>
            <a:ext cx="2351400" cy="0"/>
          </a:xfrm>
          <a:prstGeom prst="straightConnector1">
            <a:avLst/>
          </a:prstGeom>
          <a:noFill/>
          <a:ln w="38100" cap="flat" cmpd="sng">
            <a:solidFill>
              <a:srgbClr val="F29B26"/>
            </a:solidFill>
            <a:prstDash val="solid"/>
            <a:round/>
            <a:headEnd type="none" w="sm" len="sm"/>
            <a:tailEnd type="none" w="sm" len="sm"/>
          </a:ln>
        </p:spPr>
      </p:cxnSp>
      <p:cxnSp>
        <p:nvCxnSpPr>
          <p:cNvPr id="224" name="Google Shape;224;g17dbe8cb7e9_0_13"/>
          <p:cNvCxnSpPr>
            <a:stCxn id="212" idx="3"/>
            <a:endCxn id="212" idx="4"/>
          </p:cNvCxnSpPr>
          <p:nvPr/>
        </p:nvCxnSpPr>
        <p:spPr>
          <a:xfrm rot="10800000">
            <a:off x="3008286" y="4642263"/>
            <a:ext cx="1214700" cy="1214700"/>
          </a:xfrm>
          <a:prstGeom prst="straightConnector1">
            <a:avLst/>
          </a:prstGeom>
          <a:noFill/>
          <a:ln w="38100" cap="flat" cmpd="sng">
            <a:solidFill>
              <a:srgbClr val="F29B26"/>
            </a:solidFill>
            <a:prstDash val="solid"/>
            <a:round/>
            <a:headEnd type="none" w="sm" len="sm"/>
            <a:tailEnd type="none" w="sm" len="sm"/>
          </a:ln>
        </p:spPr>
      </p:cxnSp>
      <p:cxnSp>
        <p:nvCxnSpPr>
          <p:cNvPr id="225" name="Google Shape;225;g17dbe8cb7e9_0_13"/>
          <p:cNvCxnSpPr/>
          <p:nvPr/>
        </p:nvCxnSpPr>
        <p:spPr>
          <a:xfrm>
            <a:off x="5388900" y="3773448"/>
            <a:ext cx="2410200" cy="881400"/>
          </a:xfrm>
          <a:prstGeom prst="straightConnector1">
            <a:avLst/>
          </a:prstGeom>
          <a:noFill/>
          <a:ln w="19050" cap="flat" cmpd="sng">
            <a:solidFill>
              <a:srgbClr val="F29B26"/>
            </a:solidFill>
            <a:prstDash val="solid"/>
            <a:round/>
            <a:headEnd type="none" w="sm" len="sm"/>
            <a:tailEnd type="none" w="sm" len="sm"/>
          </a:ln>
        </p:spPr>
      </p:cxnSp>
      <p:cxnSp>
        <p:nvCxnSpPr>
          <p:cNvPr id="226" name="Google Shape;226;g17dbe8cb7e9_0_13"/>
          <p:cNvCxnSpPr/>
          <p:nvPr/>
        </p:nvCxnSpPr>
        <p:spPr>
          <a:xfrm>
            <a:off x="5401961" y="3787863"/>
            <a:ext cx="1169100" cy="2069100"/>
          </a:xfrm>
          <a:prstGeom prst="straightConnector1">
            <a:avLst/>
          </a:prstGeom>
          <a:noFill/>
          <a:ln w="19050" cap="flat" cmpd="sng">
            <a:solidFill>
              <a:srgbClr val="F29B26"/>
            </a:solidFill>
            <a:prstDash val="solid"/>
            <a:round/>
            <a:headEnd type="none" w="sm" len="sm"/>
            <a:tailEnd type="none" w="sm" len="sm"/>
          </a:ln>
        </p:spPr>
      </p:cxnSp>
      <p:cxnSp>
        <p:nvCxnSpPr>
          <p:cNvPr id="227" name="Google Shape;227;g17dbe8cb7e9_0_13"/>
          <p:cNvCxnSpPr>
            <a:stCxn id="212" idx="4"/>
          </p:cNvCxnSpPr>
          <p:nvPr/>
        </p:nvCxnSpPr>
        <p:spPr>
          <a:xfrm rot="10800000" flipH="1">
            <a:off x="3008400" y="3785877"/>
            <a:ext cx="2390400" cy="856500"/>
          </a:xfrm>
          <a:prstGeom prst="straightConnector1">
            <a:avLst/>
          </a:prstGeom>
          <a:noFill/>
          <a:ln w="38100" cap="flat" cmpd="sng">
            <a:solidFill>
              <a:srgbClr val="C00000"/>
            </a:solidFill>
            <a:prstDash val="solid"/>
            <a:round/>
            <a:headEnd type="none" w="sm" len="sm"/>
            <a:tailEnd type="none" w="sm" len="sm"/>
          </a:ln>
        </p:spPr>
      </p:cxnSp>
      <p:cxnSp>
        <p:nvCxnSpPr>
          <p:cNvPr id="228" name="Google Shape;228;g17dbe8cb7e9_0_13"/>
          <p:cNvCxnSpPr/>
          <p:nvPr/>
        </p:nvCxnSpPr>
        <p:spPr>
          <a:xfrm rot="10800000" flipH="1">
            <a:off x="5398675" y="1710063"/>
            <a:ext cx="1174200" cy="2089200"/>
          </a:xfrm>
          <a:prstGeom prst="straightConnector1">
            <a:avLst/>
          </a:prstGeom>
          <a:noFill/>
          <a:ln w="38100" cap="flat" cmpd="sng">
            <a:solidFill>
              <a:srgbClr val="C00000"/>
            </a:solidFill>
            <a:prstDash val="solid"/>
            <a:round/>
            <a:headEnd type="none" w="sm" len="sm"/>
            <a:tailEnd type="none" w="sm" len="sm"/>
          </a:ln>
        </p:spPr>
      </p:cxnSp>
      <p:sp>
        <p:nvSpPr>
          <p:cNvPr id="229" name="Google Shape;229;g17dbe8cb7e9_0_13"/>
          <p:cNvSpPr/>
          <p:nvPr/>
        </p:nvSpPr>
        <p:spPr>
          <a:xfrm>
            <a:off x="6142050" y="2520963"/>
            <a:ext cx="1169100" cy="4560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600" b="1">
                <a:latin typeface="Calibri"/>
                <a:ea typeface="Calibri"/>
                <a:cs typeface="Calibri"/>
                <a:sym typeface="Calibri"/>
              </a:rPr>
              <a:t>Asistență socială</a:t>
            </a:r>
            <a:endParaRPr sz="1600" b="1" i="0" u="none" strike="noStrike" cap="none">
              <a:solidFill>
                <a:srgbClr val="000000"/>
              </a:solidFill>
              <a:latin typeface="Arial"/>
              <a:ea typeface="Arial"/>
              <a:cs typeface="Arial"/>
              <a:sym typeface="Arial"/>
            </a:endParaRPr>
          </a:p>
        </p:txBody>
      </p:sp>
      <p:sp>
        <p:nvSpPr>
          <p:cNvPr id="230" name="Google Shape;230;g17dbe8cb7e9_0_13"/>
          <p:cNvSpPr/>
          <p:nvPr/>
        </p:nvSpPr>
        <p:spPr>
          <a:xfrm>
            <a:off x="6374100" y="3355335"/>
            <a:ext cx="1414800" cy="856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b="1">
                <a:latin typeface="Calibri"/>
                <a:ea typeface="Calibri"/>
                <a:cs typeface="Calibri"/>
                <a:sym typeface="Calibri"/>
              </a:rPr>
              <a:t>Justiție și bună guvernare</a:t>
            </a:r>
            <a:endParaRPr sz="1600" b="1">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600" b="1">
              <a:latin typeface="Calibri"/>
              <a:ea typeface="Calibri"/>
              <a:cs typeface="Calibri"/>
              <a:sym typeface="Calibri"/>
            </a:endParaRPr>
          </a:p>
        </p:txBody>
      </p:sp>
      <p:sp>
        <p:nvSpPr>
          <p:cNvPr id="231" name="Google Shape;231;g17dbe8cb7e9_0_13"/>
          <p:cNvSpPr/>
          <p:nvPr/>
        </p:nvSpPr>
        <p:spPr>
          <a:xfrm>
            <a:off x="6009300" y="4508613"/>
            <a:ext cx="1414800" cy="6390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b="1">
                <a:latin typeface="Calibri"/>
                <a:ea typeface="Calibri"/>
                <a:cs typeface="Calibri"/>
                <a:sym typeface="Calibri"/>
              </a:rPr>
              <a:t>Eradicarea sărăciei</a:t>
            </a:r>
            <a:endParaRPr sz="1600" b="1">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600" b="1">
              <a:latin typeface="Calibri"/>
              <a:ea typeface="Calibri"/>
              <a:cs typeface="Calibri"/>
              <a:sym typeface="Calibri"/>
            </a:endParaRPr>
          </a:p>
        </p:txBody>
      </p:sp>
      <p:sp>
        <p:nvSpPr>
          <p:cNvPr id="232" name="Google Shape;232;g17dbe8cb7e9_0_13"/>
          <p:cNvSpPr/>
          <p:nvPr/>
        </p:nvSpPr>
        <p:spPr>
          <a:xfrm>
            <a:off x="4814038" y="4909063"/>
            <a:ext cx="1169100" cy="4560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b="1">
                <a:latin typeface="Calibri"/>
                <a:ea typeface="Calibri"/>
                <a:cs typeface="Calibri"/>
                <a:sym typeface="Calibri"/>
              </a:rPr>
              <a:t>Eficiență energetică</a:t>
            </a:r>
            <a:endParaRPr sz="1600" b="1">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600" b="1">
              <a:latin typeface="Calibri"/>
              <a:ea typeface="Calibri"/>
              <a:cs typeface="Calibri"/>
              <a:sym typeface="Calibri"/>
            </a:endParaRPr>
          </a:p>
        </p:txBody>
      </p:sp>
      <p:sp>
        <p:nvSpPr>
          <p:cNvPr id="233" name="Google Shape;233;g17dbe8cb7e9_0_13"/>
          <p:cNvSpPr/>
          <p:nvPr/>
        </p:nvSpPr>
        <p:spPr>
          <a:xfrm>
            <a:off x="3542375" y="4403250"/>
            <a:ext cx="1339800" cy="856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b="1">
                <a:latin typeface="Calibri"/>
                <a:ea typeface="Calibri"/>
                <a:cs typeface="Calibri"/>
                <a:sym typeface="Calibri"/>
              </a:rPr>
              <a:t>Dezvoltarea cu emisii reduse de carbon</a:t>
            </a:r>
            <a:endParaRPr sz="1600" b="1">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600" b="1">
              <a:latin typeface="Calibri"/>
              <a:ea typeface="Calibri"/>
              <a:cs typeface="Calibri"/>
              <a:sym typeface="Calibri"/>
            </a:endParaRPr>
          </a:p>
        </p:txBody>
      </p:sp>
      <p:sp>
        <p:nvSpPr>
          <p:cNvPr id="234" name="Google Shape;234;g17dbe8cb7e9_0_13"/>
          <p:cNvSpPr/>
          <p:nvPr/>
        </p:nvSpPr>
        <p:spPr>
          <a:xfrm>
            <a:off x="4691249" y="1837488"/>
            <a:ext cx="1414800" cy="8565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500" b="1">
                <a:latin typeface="Calibri"/>
                <a:ea typeface="Calibri"/>
                <a:cs typeface="Calibri"/>
                <a:sym typeface="Calibri"/>
              </a:rPr>
              <a:t>Transformarea economică și creșterea întreprinderilor ecologice</a:t>
            </a:r>
            <a:endParaRPr sz="1500" b="1">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5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500" b="1">
              <a:latin typeface="Calibri"/>
              <a:ea typeface="Calibri"/>
              <a:cs typeface="Calibri"/>
              <a:sym typeface="Calibri"/>
            </a:endParaRPr>
          </a:p>
        </p:txBody>
      </p:sp>
      <p:sp>
        <p:nvSpPr>
          <p:cNvPr id="235" name="Google Shape;235;g17dbe8cb7e9_0_13"/>
          <p:cNvSpPr/>
          <p:nvPr/>
        </p:nvSpPr>
        <p:spPr>
          <a:xfrm>
            <a:off x="3296675" y="2431859"/>
            <a:ext cx="1414800" cy="6390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500" b="1">
                <a:latin typeface="Calibri"/>
                <a:ea typeface="Calibri"/>
                <a:cs typeface="Calibri"/>
                <a:sym typeface="Calibri"/>
              </a:rPr>
              <a:t>Impactul dezvoltării</a:t>
            </a:r>
            <a:endParaRPr sz="1500" b="1">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5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500" b="1">
              <a:latin typeface="Calibri"/>
              <a:ea typeface="Calibri"/>
              <a:cs typeface="Calibri"/>
              <a:sym typeface="Calibri"/>
            </a:endParaRPr>
          </a:p>
        </p:txBody>
      </p:sp>
      <p:sp>
        <p:nvSpPr>
          <p:cNvPr id="236" name="Google Shape;236;g17dbe8cb7e9_0_13"/>
          <p:cNvSpPr/>
          <p:nvPr/>
        </p:nvSpPr>
        <p:spPr>
          <a:xfrm>
            <a:off x="3089550" y="3600561"/>
            <a:ext cx="1414800" cy="4560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500" b="1">
                <a:latin typeface="Calibri"/>
                <a:ea typeface="Calibri"/>
                <a:cs typeface="Calibri"/>
                <a:sym typeface="Calibri"/>
              </a:rPr>
              <a:t>Impact social</a:t>
            </a:r>
            <a:endParaRPr sz="1500" b="1">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5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500" b="1">
              <a:latin typeface="Calibri"/>
              <a:ea typeface="Calibri"/>
              <a:cs typeface="Calibri"/>
              <a:sym typeface="Calibri"/>
            </a:endParaRPr>
          </a:p>
        </p:txBody>
      </p:sp>
      <p:sp>
        <p:nvSpPr>
          <p:cNvPr id="237" name="Google Shape;237;g17dbe8cb7e9_0_13"/>
          <p:cNvSpPr/>
          <p:nvPr/>
        </p:nvSpPr>
        <p:spPr>
          <a:xfrm>
            <a:off x="225225" y="2181288"/>
            <a:ext cx="2153100" cy="1214700"/>
          </a:xfrm>
          <a:prstGeom prst="roundRect">
            <a:avLst>
              <a:gd name="adj" fmla="val 16667"/>
            </a:avLst>
          </a:prstGeom>
          <a:solidFill>
            <a:srgbClr val="21B4A9"/>
          </a:solidFill>
          <a:ln w="38100" cap="flat" cmpd="sng">
            <a:solidFill>
              <a:srgbClr val="CA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b="1" dirty="0">
                <a:solidFill>
                  <a:schemeClr val="lt1"/>
                </a:solidFill>
              </a:rPr>
              <a:t>Economia </a:t>
            </a:r>
            <a:r>
              <a:rPr lang="ro-RO" b="1" dirty="0">
                <a:solidFill>
                  <a:schemeClr val="lt1"/>
                </a:solidFill>
              </a:rPr>
              <a:t>ecologică</a:t>
            </a:r>
            <a:r>
              <a:rPr lang="en-GB" b="1" dirty="0">
                <a:solidFill>
                  <a:schemeClr val="lt1"/>
                </a:solidFill>
              </a:rPr>
              <a:t> </a:t>
            </a:r>
            <a:r>
              <a:rPr lang="en-GB" b="1" dirty="0" err="1">
                <a:solidFill>
                  <a:schemeClr val="lt1"/>
                </a:solidFill>
              </a:rPr>
              <a:t>analizează</a:t>
            </a:r>
            <a:r>
              <a:rPr lang="en-GB" b="1" dirty="0">
                <a:solidFill>
                  <a:schemeClr val="lt1"/>
                </a:solidFill>
              </a:rPr>
              <a:t>, </a:t>
            </a:r>
            <a:r>
              <a:rPr lang="en-GB" b="1" dirty="0" err="1">
                <a:solidFill>
                  <a:schemeClr val="lt1"/>
                </a:solidFill>
              </a:rPr>
              <a:t>măsoară</a:t>
            </a:r>
            <a:r>
              <a:rPr lang="en-GB" b="1" dirty="0">
                <a:solidFill>
                  <a:schemeClr val="lt1"/>
                </a:solidFill>
              </a:rPr>
              <a:t> </a:t>
            </a:r>
            <a:r>
              <a:rPr lang="en-GB" b="1" dirty="0" err="1">
                <a:solidFill>
                  <a:schemeClr val="lt1"/>
                </a:solidFill>
              </a:rPr>
              <a:t>și</a:t>
            </a:r>
            <a:r>
              <a:rPr lang="en-GB" b="1" dirty="0">
                <a:solidFill>
                  <a:schemeClr val="lt1"/>
                </a:solidFill>
              </a:rPr>
              <a:t> </a:t>
            </a:r>
            <a:r>
              <a:rPr lang="en-GB" b="1" dirty="0" err="1">
                <a:solidFill>
                  <a:schemeClr val="lt1"/>
                </a:solidFill>
              </a:rPr>
              <a:t>evaluează</a:t>
            </a:r>
            <a:r>
              <a:rPr lang="en-GB" b="1" dirty="0">
                <a:solidFill>
                  <a:schemeClr val="lt1"/>
                </a:solidFill>
              </a:rPr>
              <a:t> </a:t>
            </a:r>
            <a:r>
              <a:rPr lang="en-GB" b="1" dirty="0" err="1">
                <a:solidFill>
                  <a:schemeClr val="lt1"/>
                </a:solidFill>
              </a:rPr>
              <a:t>acești</a:t>
            </a:r>
            <a:r>
              <a:rPr lang="en-GB" b="1" dirty="0">
                <a:solidFill>
                  <a:schemeClr val="lt1"/>
                </a:solidFill>
              </a:rPr>
              <a:t> </a:t>
            </a:r>
            <a:r>
              <a:rPr lang="en-GB" b="1" dirty="0" err="1">
                <a:solidFill>
                  <a:schemeClr val="lt1"/>
                </a:solidFill>
              </a:rPr>
              <a:t>trei</a:t>
            </a:r>
            <a:r>
              <a:rPr lang="en-GB" b="1" dirty="0">
                <a:solidFill>
                  <a:schemeClr val="lt1"/>
                </a:solidFill>
              </a:rPr>
              <a:t> </a:t>
            </a:r>
            <a:r>
              <a:rPr lang="en-GB" b="1" dirty="0" err="1">
                <a:solidFill>
                  <a:schemeClr val="lt1"/>
                </a:solidFill>
              </a:rPr>
              <a:t>piloni</a:t>
            </a:r>
            <a:r>
              <a:rPr lang="en-GB" b="1" dirty="0">
                <a:solidFill>
                  <a:schemeClr val="lt1"/>
                </a:solidFill>
              </a:rPr>
              <a:t>.</a:t>
            </a:r>
            <a:endParaRPr b="1" dirty="0">
              <a:solidFill>
                <a:schemeClr val="lt1"/>
              </a:solidFill>
            </a:endParaRPr>
          </a:p>
        </p:txBody>
      </p:sp>
      <p:sp>
        <p:nvSpPr>
          <p:cNvPr id="238" name="Google Shape;238;g17dbe8cb7e9_0_13"/>
          <p:cNvSpPr/>
          <p:nvPr/>
        </p:nvSpPr>
        <p:spPr>
          <a:xfrm flipH="1">
            <a:off x="2449750" y="1395613"/>
            <a:ext cx="415200" cy="3228900"/>
          </a:xfrm>
          <a:prstGeom prst="rightBrace">
            <a:avLst>
              <a:gd name="adj1" fmla="val 50000"/>
              <a:gd name="adj2" fmla="val 50809"/>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g17dbe8cb7e9_0_13"/>
          <p:cNvSpPr/>
          <p:nvPr/>
        </p:nvSpPr>
        <p:spPr>
          <a:xfrm>
            <a:off x="7873875" y="1695300"/>
            <a:ext cx="351300" cy="4176900"/>
          </a:xfrm>
          <a:prstGeom prst="rightBrace">
            <a:avLst>
              <a:gd name="adj1" fmla="val 50000"/>
              <a:gd name="adj2" fmla="val 51173"/>
            </a:avLst>
          </a:prstGeom>
          <a:noFill/>
          <a:ln w="28575" cap="flat" cmpd="sng">
            <a:solidFill>
              <a:srgbClr val="F29B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17dbe8cb7e9_0_13"/>
          <p:cNvSpPr/>
          <p:nvPr/>
        </p:nvSpPr>
        <p:spPr>
          <a:xfrm>
            <a:off x="8476525" y="2858250"/>
            <a:ext cx="3009300" cy="1851000"/>
          </a:xfrm>
          <a:prstGeom prst="roundRect">
            <a:avLst>
              <a:gd name="adj" fmla="val 16667"/>
            </a:avLst>
          </a:prstGeom>
          <a:solidFill>
            <a:srgbClr val="21B4A9"/>
          </a:solidFill>
          <a:ln w="38100" cap="flat" cmpd="sng">
            <a:solidFill>
              <a:srgbClr val="CA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b="1">
                <a:solidFill>
                  <a:schemeClr val="lt1"/>
                </a:solidFill>
              </a:rPr>
              <a:t>Principiile economiei ecologice se concentrează pe utilizarea resurselor care aduc valoare societății, promovând bunăstarea și reziliența pe termen scurt și lung. </a:t>
            </a:r>
            <a:endParaRPr b="1">
              <a:solidFill>
                <a:schemeClr val="lt1"/>
              </a:solidFill>
            </a:endParaRPr>
          </a:p>
        </p:txBody>
      </p:sp>
      <p:pic>
        <p:nvPicPr>
          <p:cNvPr id="241" name="Google Shape;241;g17dbe8cb7e9_0_13"/>
          <p:cNvPicPr preferRelativeResize="0"/>
          <p:nvPr/>
        </p:nvPicPr>
        <p:blipFill rotWithShape="1">
          <a:blip r:embed="rId4">
            <a:alphaModFix/>
          </a:blip>
          <a:srcRect/>
          <a:stretch/>
        </p:blipFill>
        <p:spPr>
          <a:xfrm>
            <a:off x="8971273" y="251423"/>
            <a:ext cx="1414800" cy="2271598"/>
          </a:xfrm>
          <a:prstGeom prst="rect">
            <a:avLst/>
          </a:prstGeom>
          <a:noFill/>
          <a:ln>
            <a:noFill/>
          </a:ln>
        </p:spPr>
      </p:pic>
      <p:pic>
        <p:nvPicPr>
          <p:cNvPr id="242" name="Google Shape;242;g17dbe8cb7e9_0_13"/>
          <p:cNvPicPr preferRelativeResize="0"/>
          <p:nvPr/>
        </p:nvPicPr>
        <p:blipFill rotWithShape="1">
          <a:blip r:embed="rId5">
            <a:alphaModFix/>
          </a:blip>
          <a:srcRect/>
          <a:stretch/>
        </p:blipFill>
        <p:spPr>
          <a:xfrm>
            <a:off x="460116" y="3806041"/>
            <a:ext cx="1445400" cy="1419589"/>
          </a:xfrm>
          <a:prstGeom prst="rect">
            <a:avLst/>
          </a:prstGeom>
          <a:noFill/>
          <a:ln>
            <a:noFill/>
          </a:ln>
        </p:spPr>
      </p:pic>
      <p:sp>
        <p:nvSpPr>
          <p:cNvPr id="3" name="Google Shape;90;p1">
            <a:extLst>
              <a:ext uri="{FF2B5EF4-FFF2-40B4-BE49-F238E27FC236}">
                <a16:creationId xmlns:a16="http://schemas.microsoft.com/office/drawing/2014/main" id="{21834F57-B40C-36EF-41E0-288970113911}"/>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47" name="Google Shape;247;p12"/>
          <p:cNvSpPr/>
          <p:nvPr/>
        </p:nvSpPr>
        <p:spPr>
          <a:xfrm>
            <a:off x="849280" y="115555"/>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1: Economia </a:t>
            </a:r>
            <a:r>
              <a:rPr lang="ro-RO" sz="3600" b="1" dirty="0">
                <a:solidFill>
                  <a:srgbClr val="FAB632"/>
                </a:solidFill>
                <a:latin typeface="Calibri"/>
                <a:ea typeface="Calibri"/>
                <a:cs typeface="Calibri"/>
                <a:sym typeface="Calibri"/>
              </a:rPr>
              <a:t>verde</a:t>
            </a:r>
            <a:r>
              <a:rPr lang="en-GB" sz="3600" b="1" dirty="0">
                <a:solidFill>
                  <a:srgbClr val="FAB632"/>
                </a:solidFill>
                <a:latin typeface="Calibri"/>
                <a:ea typeface="Calibri"/>
                <a:cs typeface="Calibri"/>
                <a:sym typeface="Calibri"/>
              </a:rPr>
              <a:t> </a:t>
            </a:r>
            <a:endParaRPr sz="3600" dirty="0">
              <a:solidFill>
                <a:schemeClr val="dk1"/>
              </a:solidFill>
            </a:endParaRPr>
          </a:p>
          <a:p>
            <a:pPr marL="0" marR="0" lvl="0" indent="0" algn="l" rtl="0">
              <a:lnSpc>
                <a:spcPct val="100000"/>
              </a:lnSpc>
              <a:spcBef>
                <a:spcPts val="0"/>
              </a:spcBef>
              <a:spcAft>
                <a:spcPts val="0"/>
              </a:spcAft>
              <a:buClr>
                <a:srgbClr val="000000"/>
              </a:buClr>
              <a:buSzPts val="3600"/>
              <a:buFont typeface="Arial"/>
              <a:buNone/>
            </a:pPr>
            <a:endParaRPr sz="3600" b="1" dirty="0">
              <a:solidFill>
                <a:srgbClr val="FAB632"/>
              </a:solidFill>
              <a:latin typeface="Calibri"/>
              <a:ea typeface="Calibri"/>
              <a:cs typeface="Calibri"/>
              <a:sym typeface="Calibri"/>
            </a:endParaRPr>
          </a:p>
        </p:txBody>
      </p:sp>
      <p:sp>
        <p:nvSpPr>
          <p:cNvPr id="249" name="Google Shape;249;p12"/>
          <p:cNvSpPr/>
          <p:nvPr/>
        </p:nvSpPr>
        <p:spPr>
          <a:xfrm>
            <a:off x="849280" y="754558"/>
            <a:ext cx="76929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err="1">
                <a:solidFill>
                  <a:srgbClr val="21B4A9"/>
                </a:solidFill>
                <a:latin typeface="Calibri"/>
                <a:ea typeface="Calibri"/>
                <a:cs typeface="Calibri"/>
                <a:sym typeface="Calibri"/>
              </a:rPr>
              <a:t>Secțiunea</a:t>
            </a:r>
            <a:r>
              <a:rPr lang="en-GB" sz="2400" dirty="0">
                <a:solidFill>
                  <a:srgbClr val="21B4A9"/>
                </a:solidFill>
                <a:latin typeface="Calibri"/>
                <a:ea typeface="Calibri"/>
                <a:cs typeface="Calibri"/>
                <a:sym typeface="Calibri"/>
              </a:rPr>
              <a:t> </a:t>
            </a:r>
            <a:r>
              <a:rPr lang="en-GB" sz="2400" b="0" i="0" u="none" strike="noStrike" cap="none" dirty="0">
                <a:solidFill>
                  <a:srgbClr val="21B4A9"/>
                </a:solidFill>
                <a:latin typeface="Calibri"/>
                <a:ea typeface="Calibri"/>
                <a:cs typeface="Calibri"/>
                <a:sym typeface="Calibri"/>
              </a:rPr>
              <a:t>3: </a:t>
            </a:r>
            <a:r>
              <a:rPr lang="en-GB" sz="2400" dirty="0" err="1">
                <a:solidFill>
                  <a:srgbClr val="21B4A9"/>
                </a:solidFill>
                <a:latin typeface="Calibri"/>
                <a:ea typeface="Calibri"/>
                <a:cs typeface="Calibri"/>
                <a:sym typeface="Calibri"/>
              </a:rPr>
              <a:t>Beneficiile</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economiei</a:t>
            </a:r>
            <a:r>
              <a:rPr lang="en-GB" sz="2400" dirty="0">
                <a:solidFill>
                  <a:srgbClr val="21B4A9"/>
                </a:solidFill>
                <a:latin typeface="Calibri"/>
                <a:ea typeface="Calibri"/>
                <a:cs typeface="Calibri"/>
                <a:sym typeface="Calibri"/>
              </a:rPr>
              <a:t> </a:t>
            </a:r>
            <a:r>
              <a:rPr lang="ro-RO" sz="2400" dirty="0">
                <a:solidFill>
                  <a:srgbClr val="21B4A9"/>
                </a:solidFill>
                <a:latin typeface="Calibri"/>
                <a:ea typeface="Calibri"/>
                <a:cs typeface="Calibri"/>
                <a:sym typeface="Calibri"/>
              </a:rPr>
              <a:t>verzi</a:t>
            </a:r>
            <a:endParaRPr sz="2400" b="0" i="0" u="none" strike="noStrike" cap="none" dirty="0">
              <a:solidFill>
                <a:srgbClr val="000000"/>
              </a:solidFill>
              <a:latin typeface="Arial"/>
              <a:ea typeface="Arial"/>
              <a:cs typeface="Arial"/>
              <a:sym typeface="Arial"/>
            </a:endParaRPr>
          </a:p>
        </p:txBody>
      </p:sp>
      <p:grpSp>
        <p:nvGrpSpPr>
          <p:cNvPr id="250" name="Google Shape;250;p12"/>
          <p:cNvGrpSpPr/>
          <p:nvPr/>
        </p:nvGrpSpPr>
        <p:grpSpPr>
          <a:xfrm>
            <a:off x="2158676" y="2942850"/>
            <a:ext cx="1999500" cy="1653300"/>
            <a:chOff x="4607574" y="1786037"/>
            <a:chExt cx="1999500" cy="1653300"/>
          </a:xfrm>
        </p:grpSpPr>
        <p:sp>
          <p:nvSpPr>
            <p:cNvPr id="251" name="Google Shape;251;p12"/>
            <p:cNvSpPr/>
            <p:nvPr/>
          </p:nvSpPr>
          <p:spPr>
            <a:xfrm rot="5400000">
              <a:off x="4780674" y="1612937"/>
              <a:ext cx="1653300" cy="199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52" name="Google Shape;252;p12"/>
            <p:cNvSpPr/>
            <p:nvPr/>
          </p:nvSpPr>
          <p:spPr>
            <a:xfrm>
              <a:off x="4836599" y="2108164"/>
              <a:ext cx="1541400" cy="9957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a:latin typeface="Calibri"/>
                  <a:ea typeface="Calibri"/>
                  <a:cs typeface="Calibri"/>
                  <a:sym typeface="Calibri"/>
                </a:rPr>
                <a:t>Promovarea bunăstării economice </a:t>
              </a:r>
              <a:endParaRPr sz="160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a:latin typeface="Calibri"/>
                <a:ea typeface="Calibri"/>
                <a:cs typeface="Calibri"/>
                <a:sym typeface="Calibri"/>
              </a:endParaRPr>
            </a:p>
          </p:txBody>
        </p:sp>
      </p:grpSp>
      <p:grpSp>
        <p:nvGrpSpPr>
          <p:cNvPr id="253" name="Google Shape;253;p12"/>
          <p:cNvGrpSpPr/>
          <p:nvPr/>
        </p:nvGrpSpPr>
        <p:grpSpPr>
          <a:xfrm>
            <a:off x="3752955" y="4403322"/>
            <a:ext cx="1999500" cy="1653300"/>
            <a:chOff x="4607574" y="1786037"/>
            <a:chExt cx="1999500" cy="1653300"/>
          </a:xfrm>
        </p:grpSpPr>
        <p:sp>
          <p:nvSpPr>
            <p:cNvPr id="254" name="Google Shape;254;p12"/>
            <p:cNvSpPr/>
            <p:nvPr/>
          </p:nvSpPr>
          <p:spPr>
            <a:xfrm rot="5400000">
              <a:off x="4780674" y="1612937"/>
              <a:ext cx="1653300" cy="19995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55" name="Google Shape;255;p12"/>
            <p:cNvSpPr/>
            <p:nvPr/>
          </p:nvSpPr>
          <p:spPr>
            <a:xfrm>
              <a:off x="4849595" y="2130140"/>
              <a:ext cx="1544700" cy="9966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dirty="0" err="1">
                  <a:latin typeface="Calibri"/>
                  <a:ea typeface="Calibri"/>
                  <a:cs typeface="Calibri"/>
                  <a:sym typeface="Calibri"/>
                </a:rPr>
                <a:t>Raționalizarea</a:t>
              </a:r>
              <a:r>
                <a:rPr lang="en-GB" sz="1600" dirty="0">
                  <a:latin typeface="Calibri"/>
                  <a:ea typeface="Calibri"/>
                  <a:cs typeface="Calibri"/>
                  <a:sym typeface="Calibri"/>
                </a:rPr>
                <a:t> </a:t>
              </a:r>
              <a:r>
                <a:rPr lang="en-GB" sz="1600" dirty="0" err="1">
                  <a:latin typeface="Calibri"/>
                  <a:ea typeface="Calibri"/>
                  <a:cs typeface="Calibri"/>
                  <a:sym typeface="Calibri"/>
                </a:rPr>
                <a:t>resurselor</a:t>
              </a:r>
              <a:r>
                <a:rPr lang="en-GB" sz="1600" dirty="0">
                  <a:latin typeface="Calibri"/>
                  <a:ea typeface="Calibri"/>
                  <a:cs typeface="Calibri"/>
                  <a:sym typeface="Calibri"/>
                </a:rPr>
                <a:t> </a:t>
              </a:r>
              <a:r>
                <a:rPr lang="en-GB" sz="1600" dirty="0" err="1">
                  <a:latin typeface="Calibri"/>
                  <a:ea typeface="Calibri"/>
                  <a:cs typeface="Calibri"/>
                  <a:sym typeface="Calibri"/>
                </a:rPr>
                <a:t>regenerabile</a:t>
              </a:r>
              <a:endParaRPr sz="1600"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dirty="0">
                <a:latin typeface="Calibri"/>
                <a:ea typeface="Calibri"/>
                <a:cs typeface="Calibri"/>
                <a:sym typeface="Calibri"/>
              </a:endParaRPr>
            </a:p>
          </p:txBody>
        </p:sp>
      </p:grpSp>
      <p:grpSp>
        <p:nvGrpSpPr>
          <p:cNvPr id="256" name="Google Shape;256;p12"/>
          <p:cNvGrpSpPr/>
          <p:nvPr/>
        </p:nvGrpSpPr>
        <p:grpSpPr>
          <a:xfrm>
            <a:off x="1256100" y="4373687"/>
            <a:ext cx="1681619" cy="1546331"/>
            <a:chOff x="4607527" y="1786037"/>
            <a:chExt cx="1999547" cy="1653300"/>
          </a:xfrm>
        </p:grpSpPr>
        <p:sp>
          <p:nvSpPr>
            <p:cNvPr id="257" name="Google Shape;257;p12"/>
            <p:cNvSpPr/>
            <p:nvPr/>
          </p:nvSpPr>
          <p:spPr>
            <a:xfrm rot="5400000">
              <a:off x="4780674" y="1612937"/>
              <a:ext cx="1653300" cy="1999500"/>
            </a:xfrm>
            <a:prstGeom prst="hexagon">
              <a:avLst>
                <a:gd name="adj" fmla="val 25000"/>
                <a:gd name="vf" fmla="val 115470"/>
              </a:avLst>
            </a:prstGeom>
            <a:noFill/>
            <a:ln w="25400" cap="flat" cmpd="sng">
              <a:solidFill>
                <a:srgbClr val="1C8C7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58" name="Google Shape;258;p12"/>
            <p:cNvSpPr/>
            <p:nvPr/>
          </p:nvSpPr>
          <p:spPr>
            <a:xfrm>
              <a:off x="4607527" y="2328925"/>
              <a:ext cx="1999500" cy="7977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dirty="0" err="1">
                  <a:latin typeface="Calibri"/>
                  <a:ea typeface="Calibri"/>
                  <a:cs typeface="Calibri"/>
                  <a:sym typeface="Calibri"/>
                </a:rPr>
                <a:t>Optimiz</a:t>
              </a:r>
              <a:r>
                <a:rPr lang="ro-RO" sz="1600" dirty="0" err="1">
                  <a:latin typeface="Calibri"/>
                  <a:ea typeface="Calibri"/>
                  <a:cs typeface="Calibri"/>
                  <a:sym typeface="Calibri"/>
                </a:rPr>
                <a:t>area</a:t>
              </a:r>
              <a:r>
                <a:rPr lang="en-GB" sz="1600" dirty="0">
                  <a:latin typeface="Calibri"/>
                  <a:ea typeface="Calibri"/>
                  <a:cs typeface="Calibri"/>
                  <a:sym typeface="Calibri"/>
                </a:rPr>
                <a:t> </a:t>
              </a:r>
              <a:r>
                <a:rPr lang="en-GB" sz="1600" dirty="0" err="1">
                  <a:latin typeface="Calibri"/>
                  <a:ea typeface="Calibri"/>
                  <a:cs typeface="Calibri"/>
                  <a:sym typeface="Calibri"/>
                </a:rPr>
                <a:t>resursele</a:t>
              </a:r>
              <a:r>
                <a:rPr lang="en-GB" sz="1600" dirty="0">
                  <a:latin typeface="Calibri"/>
                  <a:ea typeface="Calibri"/>
                  <a:cs typeface="Calibri"/>
                  <a:sym typeface="Calibri"/>
                </a:rPr>
                <a:t> </a:t>
              </a:r>
              <a:r>
                <a:rPr lang="en-GB" sz="1600" dirty="0" err="1">
                  <a:latin typeface="Calibri"/>
                  <a:ea typeface="Calibri"/>
                  <a:cs typeface="Calibri"/>
                  <a:sym typeface="Calibri"/>
                </a:rPr>
                <a:t>energetice</a:t>
              </a:r>
              <a:r>
                <a:rPr lang="en-GB" sz="1600" dirty="0">
                  <a:latin typeface="Calibri"/>
                  <a:ea typeface="Calibri"/>
                  <a:cs typeface="Calibri"/>
                  <a:sym typeface="Calibri"/>
                </a:rPr>
                <a:t> </a:t>
              </a:r>
              <a:endParaRPr sz="1600"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dirty="0">
                <a:latin typeface="Calibri"/>
                <a:ea typeface="Calibri"/>
                <a:cs typeface="Calibri"/>
                <a:sym typeface="Calibri"/>
              </a:endParaRPr>
            </a:p>
          </p:txBody>
        </p:sp>
      </p:grpSp>
      <p:grpSp>
        <p:nvGrpSpPr>
          <p:cNvPr id="259" name="Google Shape;259;p12"/>
          <p:cNvGrpSpPr/>
          <p:nvPr/>
        </p:nvGrpSpPr>
        <p:grpSpPr>
          <a:xfrm>
            <a:off x="7292923" y="2770589"/>
            <a:ext cx="1999500" cy="1653300"/>
            <a:chOff x="4516212" y="1813765"/>
            <a:chExt cx="1999500" cy="1653300"/>
          </a:xfrm>
        </p:grpSpPr>
        <p:sp>
          <p:nvSpPr>
            <p:cNvPr id="260" name="Google Shape;260;p12"/>
            <p:cNvSpPr/>
            <p:nvPr/>
          </p:nvSpPr>
          <p:spPr>
            <a:xfrm rot="5400000">
              <a:off x="4689312" y="1640665"/>
              <a:ext cx="1653300" cy="19995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61" name="Google Shape;261;p12"/>
            <p:cNvSpPr/>
            <p:nvPr/>
          </p:nvSpPr>
          <p:spPr>
            <a:xfrm>
              <a:off x="4753813" y="2125576"/>
              <a:ext cx="1527300" cy="1001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a:latin typeface="Calibri"/>
                  <a:ea typeface="Calibri"/>
                  <a:cs typeface="Calibri"/>
                  <a:sym typeface="Calibri"/>
                </a:rPr>
                <a:t>Stimularea dezvoltării economice</a:t>
              </a:r>
              <a:endParaRPr sz="160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grpSp>
      <p:grpSp>
        <p:nvGrpSpPr>
          <p:cNvPr id="262" name="Google Shape;262;p12"/>
          <p:cNvGrpSpPr/>
          <p:nvPr/>
        </p:nvGrpSpPr>
        <p:grpSpPr>
          <a:xfrm>
            <a:off x="6369142" y="4446988"/>
            <a:ext cx="1999500" cy="1653300"/>
            <a:chOff x="4607574" y="1786037"/>
            <a:chExt cx="1999500" cy="1653300"/>
          </a:xfrm>
        </p:grpSpPr>
        <p:sp>
          <p:nvSpPr>
            <p:cNvPr id="263" name="Google Shape;263;p12"/>
            <p:cNvSpPr/>
            <p:nvPr/>
          </p:nvSpPr>
          <p:spPr>
            <a:xfrm rot="5400000">
              <a:off x="4780674" y="1612937"/>
              <a:ext cx="1653300" cy="199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64" name="Google Shape;264;p12"/>
            <p:cNvSpPr/>
            <p:nvPr/>
          </p:nvSpPr>
          <p:spPr>
            <a:xfrm>
              <a:off x="4806107" y="2098724"/>
              <a:ext cx="1568700" cy="10278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dirty="0" err="1">
                  <a:latin typeface="Calibri"/>
                  <a:ea typeface="Calibri"/>
                  <a:cs typeface="Calibri"/>
                  <a:sym typeface="Calibri"/>
                </a:rPr>
                <a:t>Optimiz</a:t>
              </a:r>
              <a:r>
                <a:rPr lang="ro-RO" sz="1600" dirty="0" err="1">
                  <a:latin typeface="Calibri"/>
                  <a:ea typeface="Calibri"/>
                  <a:cs typeface="Calibri"/>
                  <a:sym typeface="Calibri"/>
                </a:rPr>
                <a:t>area</a:t>
              </a:r>
              <a:r>
                <a:rPr lang="en-GB" sz="1600" dirty="0">
                  <a:latin typeface="Calibri"/>
                  <a:ea typeface="Calibri"/>
                  <a:cs typeface="Calibri"/>
                  <a:sym typeface="Calibri"/>
                </a:rPr>
                <a:t> </a:t>
              </a:r>
              <a:r>
                <a:rPr lang="en-GB" sz="1600" dirty="0" err="1">
                  <a:latin typeface="Calibri"/>
                  <a:ea typeface="Calibri"/>
                  <a:cs typeface="Calibri"/>
                  <a:sym typeface="Calibri"/>
                </a:rPr>
                <a:t>resursel</a:t>
              </a:r>
              <a:r>
                <a:rPr lang="ro-RO" sz="1600" dirty="0">
                  <a:latin typeface="Calibri"/>
                  <a:ea typeface="Calibri"/>
                  <a:cs typeface="Calibri"/>
                  <a:sym typeface="Calibri"/>
                </a:rPr>
                <a:t>or</a:t>
              </a:r>
              <a:r>
                <a:rPr lang="en-GB" sz="1600" dirty="0">
                  <a:latin typeface="Calibri"/>
                  <a:ea typeface="Calibri"/>
                  <a:cs typeface="Calibri"/>
                  <a:sym typeface="Calibri"/>
                </a:rPr>
                <a:t> </a:t>
              </a:r>
              <a:r>
                <a:rPr lang="en-GB" sz="1600" dirty="0" err="1">
                  <a:latin typeface="Calibri"/>
                  <a:ea typeface="Calibri"/>
                  <a:cs typeface="Calibri"/>
                  <a:sym typeface="Calibri"/>
                </a:rPr>
                <a:t>naturale</a:t>
              </a:r>
              <a:endParaRPr sz="1600" dirty="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dirty="0">
                <a:latin typeface="Calibri"/>
                <a:ea typeface="Calibri"/>
                <a:cs typeface="Calibri"/>
                <a:sym typeface="Calibri"/>
              </a:endParaRPr>
            </a:p>
          </p:txBody>
        </p:sp>
      </p:grpSp>
      <p:grpSp>
        <p:nvGrpSpPr>
          <p:cNvPr id="265" name="Google Shape;265;p12"/>
          <p:cNvGrpSpPr/>
          <p:nvPr/>
        </p:nvGrpSpPr>
        <p:grpSpPr>
          <a:xfrm>
            <a:off x="4963583" y="3006431"/>
            <a:ext cx="2019167" cy="1653300"/>
            <a:chOff x="4607574" y="1786037"/>
            <a:chExt cx="2019167" cy="1653300"/>
          </a:xfrm>
        </p:grpSpPr>
        <p:sp>
          <p:nvSpPr>
            <p:cNvPr id="266" name="Google Shape;266;p12"/>
            <p:cNvSpPr/>
            <p:nvPr/>
          </p:nvSpPr>
          <p:spPr>
            <a:xfrm rot="5400000">
              <a:off x="4780674" y="1612937"/>
              <a:ext cx="1653300" cy="199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67" name="Google Shape;267;p12"/>
            <p:cNvSpPr/>
            <p:nvPr/>
          </p:nvSpPr>
          <p:spPr>
            <a:xfrm>
              <a:off x="4627241" y="2167956"/>
              <a:ext cx="1999500" cy="9588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dirty="0" err="1">
                  <a:latin typeface="Calibri"/>
                  <a:ea typeface="Calibri"/>
                  <a:cs typeface="Calibri"/>
                  <a:sym typeface="Calibri"/>
                </a:rPr>
                <a:t>Beneficiile</a:t>
              </a:r>
              <a:r>
                <a:rPr lang="en-GB" sz="2000" b="1" dirty="0">
                  <a:latin typeface="Calibri"/>
                  <a:ea typeface="Calibri"/>
                  <a:cs typeface="Calibri"/>
                  <a:sym typeface="Calibri"/>
                </a:rPr>
                <a:t> </a:t>
              </a:r>
              <a:r>
                <a:rPr lang="en-GB" sz="2000" b="1" dirty="0" err="1">
                  <a:latin typeface="Calibri"/>
                  <a:ea typeface="Calibri"/>
                  <a:cs typeface="Calibri"/>
                  <a:sym typeface="Calibri"/>
                </a:rPr>
                <a:t>economiei</a:t>
              </a:r>
              <a:r>
                <a:rPr lang="en-GB" sz="2000" b="1" dirty="0">
                  <a:latin typeface="Calibri"/>
                  <a:ea typeface="Calibri"/>
                  <a:cs typeface="Calibri"/>
                  <a:sym typeface="Calibri"/>
                </a:rPr>
                <a:t> </a:t>
              </a:r>
              <a:r>
                <a:rPr lang="ro-RO" sz="2000" b="1" dirty="0">
                  <a:latin typeface="Calibri"/>
                  <a:ea typeface="Calibri"/>
                  <a:cs typeface="Calibri"/>
                  <a:sym typeface="Calibri"/>
                </a:rPr>
                <a:t>verzi</a:t>
              </a:r>
              <a:endParaRPr sz="1400" b="0" i="0" u="none" strike="noStrike" cap="none" dirty="0">
                <a:solidFill>
                  <a:srgbClr val="000000"/>
                </a:solidFill>
                <a:latin typeface="Arial"/>
                <a:ea typeface="Arial"/>
                <a:cs typeface="Arial"/>
                <a:sym typeface="Arial"/>
              </a:endParaRPr>
            </a:p>
          </p:txBody>
        </p:sp>
      </p:grpSp>
      <p:grpSp>
        <p:nvGrpSpPr>
          <p:cNvPr id="268" name="Google Shape;268;p12"/>
          <p:cNvGrpSpPr/>
          <p:nvPr/>
        </p:nvGrpSpPr>
        <p:grpSpPr>
          <a:xfrm>
            <a:off x="8737689" y="4111062"/>
            <a:ext cx="1999500" cy="1653300"/>
            <a:chOff x="4607574" y="1786037"/>
            <a:chExt cx="1999500" cy="1653300"/>
          </a:xfrm>
        </p:grpSpPr>
        <p:sp>
          <p:nvSpPr>
            <p:cNvPr id="269" name="Google Shape;269;p12"/>
            <p:cNvSpPr/>
            <p:nvPr/>
          </p:nvSpPr>
          <p:spPr>
            <a:xfrm rot="5400000">
              <a:off x="4780674" y="1612937"/>
              <a:ext cx="1653300" cy="1999500"/>
            </a:xfrm>
            <a:prstGeom prst="hexagon">
              <a:avLst>
                <a:gd name="adj" fmla="val 25000"/>
                <a:gd name="vf" fmla="val 115470"/>
              </a:avLst>
            </a:prstGeom>
            <a:noFill/>
            <a:ln w="25400" cap="flat" cmpd="sng">
              <a:solidFill>
                <a:srgbClr val="1C8C7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70" name="Google Shape;270;p12"/>
            <p:cNvSpPr/>
            <p:nvPr/>
          </p:nvSpPr>
          <p:spPr>
            <a:xfrm>
              <a:off x="4855235" y="2163900"/>
              <a:ext cx="1508100" cy="9627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a:latin typeface="Calibri"/>
                  <a:ea typeface="Calibri"/>
                  <a:cs typeface="Calibri"/>
                  <a:sym typeface="Calibri"/>
                </a:rPr>
                <a:t>Promovarea bunăstării sociale</a:t>
              </a:r>
              <a:endParaRPr sz="1400" b="0" i="0" u="none" strike="noStrike" cap="none">
                <a:solidFill>
                  <a:srgbClr val="000000"/>
                </a:solidFill>
                <a:latin typeface="Arial"/>
                <a:ea typeface="Arial"/>
                <a:cs typeface="Arial"/>
                <a:sym typeface="Arial"/>
              </a:endParaRPr>
            </a:p>
          </p:txBody>
        </p:sp>
      </p:grpSp>
      <p:grpSp>
        <p:nvGrpSpPr>
          <p:cNvPr id="271" name="Google Shape;271;p12"/>
          <p:cNvGrpSpPr/>
          <p:nvPr/>
        </p:nvGrpSpPr>
        <p:grpSpPr>
          <a:xfrm>
            <a:off x="9873535" y="2500873"/>
            <a:ext cx="1999500" cy="1653300"/>
            <a:chOff x="4607574" y="1786037"/>
            <a:chExt cx="1999500" cy="1653300"/>
          </a:xfrm>
        </p:grpSpPr>
        <p:sp>
          <p:nvSpPr>
            <p:cNvPr id="272" name="Google Shape;272;p12"/>
            <p:cNvSpPr/>
            <p:nvPr/>
          </p:nvSpPr>
          <p:spPr>
            <a:xfrm rot="5400000">
              <a:off x="4780674" y="1612937"/>
              <a:ext cx="1653300" cy="199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73" name="Google Shape;273;p12"/>
            <p:cNvSpPr/>
            <p:nvPr/>
          </p:nvSpPr>
          <p:spPr>
            <a:xfrm>
              <a:off x="4841290" y="2001489"/>
              <a:ext cx="1571400" cy="10458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a:latin typeface="Calibri"/>
                  <a:ea typeface="Calibri"/>
                  <a:cs typeface="Calibri"/>
                  <a:sym typeface="Calibri"/>
                </a:rPr>
                <a:t>Reducerea poluării mediului</a:t>
              </a:r>
              <a:endParaRPr sz="160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a:latin typeface="Calibri"/>
                <a:ea typeface="Calibri"/>
                <a:cs typeface="Calibri"/>
                <a:sym typeface="Calibri"/>
              </a:endParaRPr>
            </a:p>
          </p:txBody>
        </p:sp>
      </p:grpSp>
      <p:grpSp>
        <p:nvGrpSpPr>
          <p:cNvPr id="274" name="Google Shape;274;p12"/>
          <p:cNvGrpSpPr/>
          <p:nvPr/>
        </p:nvGrpSpPr>
        <p:grpSpPr>
          <a:xfrm>
            <a:off x="1450339" y="1250047"/>
            <a:ext cx="1874131" cy="1653300"/>
            <a:chOff x="4607574" y="1786037"/>
            <a:chExt cx="1999500" cy="1653300"/>
          </a:xfrm>
        </p:grpSpPr>
        <p:sp>
          <p:nvSpPr>
            <p:cNvPr id="275" name="Google Shape;275;p12"/>
            <p:cNvSpPr/>
            <p:nvPr/>
          </p:nvSpPr>
          <p:spPr>
            <a:xfrm rot="5400000">
              <a:off x="4780674" y="1612937"/>
              <a:ext cx="1653300" cy="19995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76" name="Google Shape;276;p12"/>
            <p:cNvSpPr/>
            <p:nvPr/>
          </p:nvSpPr>
          <p:spPr>
            <a:xfrm>
              <a:off x="4738575" y="2283214"/>
              <a:ext cx="1689000" cy="8433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a:latin typeface="Calibri"/>
                  <a:ea typeface="Calibri"/>
                  <a:cs typeface="Calibri"/>
                  <a:sym typeface="Calibri"/>
                </a:rPr>
                <a:t>Reducerea sărăciei </a:t>
              </a:r>
              <a:endParaRPr sz="160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a:latin typeface="Calibri"/>
                <a:ea typeface="Calibri"/>
                <a:cs typeface="Calibri"/>
                <a:sym typeface="Calibri"/>
              </a:endParaRPr>
            </a:p>
          </p:txBody>
        </p:sp>
      </p:grpSp>
      <p:grpSp>
        <p:nvGrpSpPr>
          <p:cNvPr id="277" name="Google Shape;277;p12"/>
          <p:cNvGrpSpPr/>
          <p:nvPr/>
        </p:nvGrpSpPr>
        <p:grpSpPr>
          <a:xfrm>
            <a:off x="6071221" y="1303110"/>
            <a:ext cx="1999500" cy="1653300"/>
            <a:chOff x="4607574" y="1786037"/>
            <a:chExt cx="1999500" cy="1653300"/>
          </a:xfrm>
        </p:grpSpPr>
        <p:sp>
          <p:nvSpPr>
            <p:cNvPr id="278" name="Google Shape;278;p12"/>
            <p:cNvSpPr/>
            <p:nvPr/>
          </p:nvSpPr>
          <p:spPr>
            <a:xfrm rot="5400000">
              <a:off x="4780674" y="1612937"/>
              <a:ext cx="1653300" cy="19995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79" name="Google Shape;279;p12"/>
            <p:cNvSpPr/>
            <p:nvPr/>
          </p:nvSpPr>
          <p:spPr>
            <a:xfrm>
              <a:off x="4905454" y="2094602"/>
              <a:ext cx="1403700" cy="10320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a:latin typeface="Calibri"/>
                  <a:ea typeface="Calibri"/>
                  <a:cs typeface="Calibri"/>
                  <a:sym typeface="Calibri"/>
                </a:rPr>
                <a:t>Consolidarea dezvoltării economice umane</a:t>
              </a:r>
              <a:endParaRPr sz="160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a:latin typeface="Calibri"/>
                <a:ea typeface="Calibri"/>
                <a:cs typeface="Calibri"/>
                <a:sym typeface="Calibri"/>
              </a:endParaRPr>
            </a:p>
          </p:txBody>
        </p:sp>
      </p:grpSp>
      <p:grpSp>
        <p:nvGrpSpPr>
          <p:cNvPr id="280" name="Google Shape;280;p12"/>
          <p:cNvGrpSpPr/>
          <p:nvPr/>
        </p:nvGrpSpPr>
        <p:grpSpPr>
          <a:xfrm>
            <a:off x="8406209" y="1063000"/>
            <a:ext cx="1999544" cy="1653300"/>
            <a:chOff x="4607530" y="1786037"/>
            <a:chExt cx="1999544" cy="1653300"/>
          </a:xfrm>
        </p:grpSpPr>
        <p:sp>
          <p:nvSpPr>
            <p:cNvPr id="281" name="Google Shape;281;p12"/>
            <p:cNvSpPr/>
            <p:nvPr/>
          </p:nvSpPr>
          <p:spPr>
            <a:xfrm rot="5400000">
              <a:off x="4780674" y="1612937"/>
              <a:ext cx="1653300" cy="1999500"/>
            </a:xfrm>
            <a:prstGeom prst="hexagon">
              <a:avLst>
                <a:gd name="adj" fmla="val 25000"/>
                <a:gd name="vf" fmla="val 115470"/>
              </a:avLst>
            </a:prstGeom>
            <a:noFill/>
            <a:ln w="25400" cap="flat" cmpd="sng">
              <a:solidFill>
                <a:srgbClr val="1C8C7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2"/>
            <p:cNvSpPr/>
            <p:nvPr/>
          </p:nvSpPr>
          <p:spPr>
            <a:xfrm>
              <a:off x="4607530" y="2098735"/>
              <a:ext cx="1999500" cy="11127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a:latin typeface="Calibri"/>
                  <a:ea typeface="Calibri"/>
                  <a:cs typeface="Calibri"/>
                  <a:sym typeface="Calibri"/>
                </a:rPr>
                <a:t>Întreținerea și conservarea bunurilor comune ecologice</a:t>
              </a:r>
              <a:endParaRPr sz="16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a:latin typeface="Calibri"/>
                <a:ea typeface="Calibri"/>
                <a:cs typeface="Calibri"/>
                <a:sym typeface="Calibri"/>
              </a:endParaRPr>
            </a:p>
          </p:txBody>
        </p:sp>
      </p:grpSp>
      <p:pic>
        <p:nvPicPr>
          <p:cNvPr id="283" name="Google Shape;283;p12" descr="Imagen que contiene tabla&#10;&#10;Descripción generada automáticamente"/>
          <p:cNvPicPr preferRelativeResize="0"/>
          <p:nvPr/>
        </p:nvPicPr>
        <p:blipFill rotWithShape="1">
          <a:blip r:embed="rId4">
            <a:alphaModFix/>
          </a:blip>
          <a:srcRect l="3315" t="28729" r="58079" b="27935"/>
          <a:stretch/>
        </p:blipFill>
        <p:spPr>
          <a:xfrm>
            <a:off x="506512" y="2389303"/>
            <a:ext cx="1705970" cy="2711501"/>
          </a:xfrm>
          <a:prstGeom prst="rect">
            <a:avLst/>
          </a:prstGeom>
          <a:noFill/>
          <a:ln>
            <a:noFill/>
          </a:ln>
        </p:spPr>
      </p:pic>
      <p:pic>
        <p:nvPicPr>
          <p:cNvPr id="284" name="Google Shape;284;p12" descr="Imagen que contiene tabla&#10;&#10;Descripción generada automáticamente"/>
          <p:cNvPicPr preferRelativeResize="0"/>
          <p:nvPr/>
        </p:nvPicPr>
        <p:blipFill rotWithShape="1">
          <a:blip r:embed="rId4">
            <a:alphaModFix/>
          </a:blip>
          <a:srcRect l="3315" t="28729" r="58079" b="27935"/>
          <a:stretch/>
        </p:blipFill>
        <p:spPr>
          <a:xfrm>
            <a:off x="10486037" y="3791104"/>
            <a:ext cx="1705970" cy="2711501"/>
          </a:xfrm>
          <a:prstGeom prst="rect">
            <a:avLst/>
          </a:prstGeom>
          <a:noFill/>
          <a:ln>
            <a:noFill/>
          </a:ln>
        </p:spPr>
      </p:pic>
      <p:grpSp>
        <p:nvGrpSpPr>
          <p:cNvPr id="285" name="Google Shape;285;p12"/>
          <p:cNvGrpSpPr/>
          <p:nvPr/>
        </p:nvGrpSpPr>
        <p:grpSpPr>
          <a:xfrm>
            <a:off x="3592275" y="1611672"/>
            <a:ext cx="2008476" cy="1653300"/>
            <a:chOff x="4607574" y="1786037"/>
            <a:chExt cx="2008476" cy="1653300"/>
          </a:xfrm>
        </p:grpSpPr>
        <p:sp>
          <p:nvSpPr>
            <p:cNvPr id="286" name="Google Shape;286;p12"/>
            <p:cNvSpPr/>
            <p:nvPr/>
          </p:nvSpPr>
          <p:spPr>
            <a:xfrm rot="5400000">
              <a:off x="4780674" y="1612937"/>
              <a:ext cx="1653300" cy="1999500"/>
            </a:xfrm>
            <a:prstGeom prst="hexagon">
              <a:avLst>
                <a:gd name="adj" fmla="val 25000"/>
                <a:gd name="vf" fmla="val 115470"/>
              </a:avLst>
            </a:prstGeom>
            <a:noFill/>
            <a:ln w="25400" cap="flat" cmpd="sng">
              <a:solidFill>
                <a:srgbClr val="1C8C7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87" name="Google Shape;287;p12"/>
            <p:cNvSpPr/>
            <p:nvPr/>
          </p:nvSpPr>
          <p:spPr>
            <a:xfrm>
              <a:off x="4616550" y="2259402"/>
              <a:ext cx="1999500" cy="8673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a:latin typeface="Calibri"/>
                  <a:ea typeface="Calibri"/>
                  <a:cs typeface="Calibri"/>
                  <a:sym typeface="Calibri"/>
                </a:rPr>
                <a:t>Promovarea incluziunii sociale</a:t>
              </a:r>
              <a:endParaRPr sz="160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6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a:latin typeface="Calibri"/>
                <a:ea typeface="Calibri"/>
                <a:cs typeface="Calibri"/>
                <a:sym typeface="Calibri"/>
              </a:endParaRPr>
            </a:p>
          </p:txBody>
        </p:sp>
      </p:grpSp>
      <p:sp>
        <p:nvSpPr>
          <p:cNvPr id="3" name="Google Shape;90;p1">
            <a:extLst>
              <a:ext uri="{FF2B5EF4-FFF2-40B4-BE49-F238E27FC236}">
                <a16:creationId xmlns:a16="http://schemas.microsoft.com/office/drawing/2014/main" id="{02BCDE39-1C27-C9B0-BC9A-A6F6EFD0DF79}"/>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1"/>
        <p:cNvGrpSpPr/>
        <p:nvPr/>
      </p:nvGrpSpPr>
      <p:grpSpPr>
        <a:xfrm>
          <a:off x="0" y="0"/>
          <a:ext cx="0" cy="0"/>
          <a:chOff x="0" y="0"/>
          <a:chExt cx="0" cy="0"/>
        </a:xfrm>
      </p:grpSpPr>
      <p:sp>
        <p:nvSpPr>
          <p:cNvPr id="292" name="Google Shape;292;g18c830645d5_0_18"/>
          <p:cNvSpPr/>
          <p:nvPr/>
        </p:nvSpPr>
        <p:spPr>
          <a:xfrm>
            <a:off x="3795675" y="1616075"/>
            <a:ext cx="7537200" cy="1065300"/>
          </a:xfrm>
          <a:prstGeom prst="rect">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18c830645d5_0_18"/>
          <p:cNvSpPr/>
          <p:nvPr/>
        </p:nvSpPr>
        <p:spPr>
          <a:xfrm>
            <a:off x="905755" y="293030"/>
            <a:ext cx="82086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1: Economia </a:t>
            </a:r>
            <a:r>
              <a:rPr lang="ro-RO" sz="3600" b="1" dirty="0">
                <a:solidFill>
                  <a:srgbClr val="FAB632"/>
                </a:solidFill>
                <a:latin typeface="Calibri"/>
                <a:ea typeface="Calibri"/>
                <a:cs typeface="Calibri"/>
                <a:sym typeface="Calibri"/>
              </a:rPr>
              <a:t>verde</a:t>
            </a:r>
            <a:endParaRPr sz="3600" dirty="0">
              <a:solidFill>
                <a:schemeClr val="dk1"/>
              </a:solidFill>
            </a:endParaRPr>
          </a:p>
          <a:p>
            <a:pPr marL="0" marR="0" lvl="0" indent="0" algn="l" rtl="0">
              <a:lnSpc>
                <a:spcPct val="100000"/>
              </a:lnSpc>
              <a:spcBef>
                <a:spcPts val="0"/>
              </a:spcBef>
              <a:spcAft>
                <a:spcPts val="0"/>
              </a:spcAft>
              <a:buClr>
                <a:srgbClr val="000000"/>
              </a:buClr>
              <a:buSzPts val="3600"/>
              <a:buFont typeface="Arial"/>
              <a:buNone/>
            </a:pPr>
            <a:endParaRPr sz="3600" b="1" dirty="0">
              <a:solidFill>
                <a:srgbClr val="FAB632"/>
              </a:solidFill>
              <a:latin typeface="Calibri"/>
              <a:ea typeface="Calibri"/>
              <a:cs typeface="Calibri"/>
              <a:sym typeface="Calibri"/>
            </a:endParaRPr>
          </a:p>
        </p:txBody>
      </p:sp>
      <p:sp>
        <p:nvSpPr>
          <p:cNvPr id="294" name="Google Shape;294;g18c830645d5_0_18"/>
          <p:cNvSpPr/>
          <p:nvPr/>
        </p:nvSpPr>
        <p:spPr>
          <a:xfrm>
            <a:off x="905750" y="1014100"/>
            <a:ext cx="10014300" cy="460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GB" sz="2400" dirty="0" err="1">
                <a:solidFill>
                  <a:srgbClr val="21B4A9"/>
                </a:solidFill>
                <a:latin typeface="Calibri"/>
                <a:ea typeface="Calibri"/>
                <a:cs typeface="Calibri"/>
                <a:sym typeface="Calibri"/>
              </a:rPr>
              <a:t>Secțiunea</a:t>
            </a:r>
            <a:r>
              <a:rPr lang="en-GB" sz="2400" dirty="0">
                <a:solidFill>
                  <a:srgbClr val="21B4A9"/>
                </a:solidFill>
                <a:latin typeface="Calibri"/>
                <a:ea typeface="Calibri"/>
                <a:cs typeface="Calibri"/>
                <a:sym typeface="Calibri"/>
              </a:rPr>
              <a:t> </a:t>
            </a:r>
            <a:r>
              <a:rPr lang="en-GB" sz="2400" b="0" i="0" u="none" strike="noStrike" cap="none" dirty="0">
                <a:solidFill>
                  <a:srgbClr val="21B4A9"/>
                </a:solidFill>
                <a:latin typeface="Calibri"/>
                <a:ea typeface="Calibri"/>
                <a:cs typeface="Calibri"/>
                <a:sym typeface="Calibri"/>
              </a:rPr>
              <a:t>4: </a:t>
            </a:r>
            <a:r>
              <a:rPr lang="en-GB" sz="2400" dirty="0" err="1">
                <a:solidFill>
                  <a:srgbClr val="21B4A9"/>
                </a:solidFill>
                <a:latin typeface="Calibri"/>
                <a:ea typeface="Calibri"/>
                <a:cs typeface="Calibri"/>
                <a:sym typeface="Calibri"/>
              </a:rPr>
              <a:t>Tendințe</a:t>
            </a:r>
            <a:r>
              <a:rPr lang="en-GB" sz="2400" dirty="0">
                <a:solidFill>
                  <a:srgbClr val="21B4A9"/>
                </a:solidFill>
                <a:latin typeface="Calibri"/>
                <a:ea typeface="Calibri"/>
                <a:cs typeface="Calibri"/>
                <a:sym typeface="Calibri"/>
              </a:rPr>
              <a:t> ale </a:t>
            </a:r>
            <a:r>
              <a:rPr lang="en-GB" sz="2400" dirty="0" err="1">
                <a:solidFill>
                  <a:srgbClr val="21B4A9"/>
                </a:solidFill>
                <a:latin typeface="Calibri"/>
                <a:ea typeface="Calibri"/>
                <a:cs typeface="Calibri"/>
                <a:sym typeface="Calibri"/>
              </a:rPr>
              <a:t>economiei</a:t>
            </a:r>
            <a:r>
              <a:rPr lang="en-GB" sz="2400" dirty="0">
                <a:solidFill>
                  <a:srgbClr val="21B4A9"/>
                </a:solidFill>
                <a:latin typeface="Calibri"/>
                <a:ea typeface="Calibri"/>
                <a:cs typeface="Calibri"/>
                <a:sym typeface="Calibri"/>
              </a:rPr>
              <a:t> </a:t>
            </a:r>
            <a:r>
              <a:rPr lang="ro-RO" sz="2400" dirty="0">
                <a:solidFill>
                  <a:srgbClr val="21B4A9"/>
                </a:solidFill>
                <a:latin typeface="Calibri"/>
                <a:ea typeface="Calibri"/>
                <a:cs typeface="Calibri"/>
                <a:sym typeface="Calibri"/>
              </a:rPr>
              <a:t>verzi</a:t>
            </a:r>
            <a:endParaRPr sz="2400" dirty="0">
              <a:solidFill>
                <a:srgbClr val="21B4A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400" dirty="0">
              <a:solidFill>
                <a:srgbClr val="21B4A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sz="2400" dirty="0">
              <a:solidFill>
                <a:srgbClr val="21B4A9"/>
              </a:solidFill>
              <a:latin typeface="Calibri"/>
              <a:ea typeface="Calibri"/>
              <a:cs typeface="Calibri"/>
              <a:sym typeface="Calibri"/>
            </a:endParaRPr>
          </a:p>
        </p:txBody>
      </p:sp>
      <p:sp>
        <p:nvSpPr>
          <p:cNvPr id="296" name="Google Shape;296;g18c830645d5_0_18"/>
          <p:cNvSpPr/>
          <p:nvPr/>
        </p:nvSpPr>
        <p:spPr>
          <a:xfrm rot="-5400000">
            <a:off x="3316275" y="1238450"/>
            <a:ext cx="1145200" cy="1837650"/>
          </a:xfrm>
          <a:prstGeom prst="flowChartOffpageConnector">
            <a:avLst/>
          </a:prstGeom>
          <a:solidFill>
            <a:srgbClr val="1C8C7F"/>
          </a:solidFill>
          <a:ln w="19050" cap="flat" cmpd="sng">
            <a:solidFill>
              <a:srgbClr val="CA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18c830645d5_0_18"/>
          <p:cNvSpPr/>
          <p:nvPr/>
        </p:nvSpPr>
        <p:spPr>
          <a:xfrm>
            <a:off x="3001488" y="1777588"/>
            <a:ext cx="1513200" cy="67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800" b="1">
                <a:solidFill>
                  <a:schemeClr val="lt1"/>
                </a:solidFill>
                <a:latin typeface="Calibri"/>
                <a:ea typeface="Calibri"/>
                <a:cs typeface="Calibri"/>
                <a:sym typeface="Calibri"/>
              </a:rPr>
              <a:t>Economie circulară</a:t>
            </a:r>
            <a:endParaRPr sz="18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8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sz="1800" b="1">
              <a:solidFill>
                <a:schemeClr val="lt1"/>
              </a:solidFill>
              <a:latin typeface="Calibri"/>
              <a:ea typeface="Calibri"/>
              <a:cs typeface="Calibri"/>
              <a:sym typeface="Calibri"/>
            </a:endParaRPr>
          </a:p>
        </p:txBody>
      </p:sp>
      <p:sp>
        <p:nvSpPr>
          <p:cNvPr id="298" name="Google Shape;298;g18c830645d5_0_18"/>
          <p:cNvSpPr/>
          <p:nvPr/>
        </p:nvSpPr>
        <p:spPr>
          <a:xfrm>
            <a:off x="4807700" y="1600200"/>
            <a:ext cx="6351900" cy="999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GB" dirty="0">
                <a:solidFill>
                  <a:schemeClr val="dk1"/>
                </a:solidFill>
              </a:rPr>
              <a:t>Este </a:t>
            </a:r>
            <a:r>
              <a:rPr lang="en-GB" dirty="0" err="1">
                <a:solidFill>
                  <a:schemeClr val="dk1"/>
                </a:solidFill>
              </a:rPr>
              <a:t>cea</a:t>
            </a:r>
            <a:r>
              <a:rPr lang="en-GB" dirty="0">
                <a:solidFill>
                  <a:schemeClr val="dk1"/>
                </a:solidFill>
              </a:rPr>
              <a:t> </a:t>
            </a:r>
            <a:r>
              <a:rPr lang="en-GB" dirty="0" err="1">
                <a:solidFill>
                  <a:schemeClr val="dk1"/>
                </a:solidFill>
              </a:rPr>
              <a:t>mai</a:t>
            </a:r>
            <a:r>
              <a:rPr lang="en-GB" dirty="0">
                <a:solidFill>
                  <a:schemeClr val="dk1"/>
                </a:solidFill>
              </a:rPr>
              <a:t> </a:t>
            </a:r>
            <a:r>
              <a:rPr lang="en-GB" dirty="0" err="1">
                <a:solidFill>
                  <a:schemeClr val="dk1"/>
                </a:solidFill>
              </a:rPr>
              <a:t>importantă</a:t>
            </a:r>
            <a:r>
              <a:rPr lang="en-GB" dirty="0">
                <a:solidFill>
                  <a:schemeClr val="dk1"/>
                </a:solidFill>
              </a:rPr>
              <a:t> </a:t>
            </a:r>
            <a:r>
              <a:rPr lang="en-GB" dirty="0" err="1">
                <a:solidFill>
                  <a:schemeClr val="dk1"/>
                </a:solidFill>
              </a:rPr>
              <a:t>tendință</a:t>
            </a:r>
            <a:r>
              <a:rPr lang="en-GB" dirty="0">
                <a:solidFill>
                  <a:schemeClr val="dk1"/>
                </a:solidFill>
              </a:rPr>
              <a:t> din </a:t>
            </a:r>
            <a:r>
              <a:rPr lang="en-GB" dirty="0" err="1">
                <a:solidFill>
                  <a:schemeClr val="dk1"/>
                </a:solidFill>
              </a:rPr>
              <a:t>economia</a:t>
            </a:r>
            <a:r>
              <a:rPr lang="en-GB" dirty="0">
                <a:solidFill>
                  <a:schemeClr val="dk1"/>
                </a:solidFill>
              </a:rPr>
              <a:t> </a:t>
            </a:r>
            <a:r>
              <a:rPr lang="en-GB" dirty="0" err="1">
                <a:solidFill>
                  <a:schemeClr val="dk1"/>
                </a:solidFill>
              </a:rPr>
              <a:t>ecologică</a:t>
            </a:r>
            <a:r>
              <a:rPr lang="en-GB" dirty="0">
                <a:solidFill>
                  <a:schemeClr val="dk1"/>
                </a:solidFill>
              </a:rPr>
              <a:t>. </a:t>
            </a:r>
            <a:r>
              <a:rPr lang="en-GB" dirty="0" err="1">
                <a:solidFill>
                  <a:schemeClr val="dk1"/>
                </a:solidFill>
              </a:rPr>
              <a:t>Promovează</a:t>
            </a:r>
            <a:r>
              <a:rPr lang="en-GB" dirty="0">
                <a:solidFill>
                  <a:schemeClr val="dk1"/>
                </a:solidFill>
              </a:rPr>
              <a:t> </a:t>
            </a:r>
            <a:r>
              <a:rPr lang="en-GB" dirty="0" err="1">
                <a:solidFill>
                  <a:schemeClr val="dk1"/>
                </a:solidFill>
              </a:rPr>
              <a:t>utilizarea</a:t>
            </a:r>
            <a:r>
              <a:rPr lang="en-GB" dirty="0">
                <a:solidFill>
                  <a:schemeClr val="dk1"/>
                </a:solidFill>
              </a:rPr>
              <a:t> de </a:t>
            </a:r>
            <a:r>
              <a:rPr lang="en-GB" dirty="0" err="1">
                <a:solidFill>
                  <a:schemeClr val="dk1"/>
                </a:solidFill>
              </a:rPr>
              <a:t>materiale</a:t>
            </a:r>
            <a:r>
              <a:rPr lang="en-GB" dirty="0">
                <a:solidFill>
                  <a:schemeClr val="dk1"/>
                </a:solidFill>
              </a:rPr>
              <a:t> </a:t>
            </a:r>
            <a:r>
              <a:rPr lang="en-GB" dirty="0" err="1">
                <a:solidFill>
                  <a:schemeClr val="dk1"/>
                </a:solidFill>
              </a:rPr>
              <a:t>biodegradabile</a:t>
            </a:r>
            <a:r>
              <a:rPr lang="en-GB" dirty="0">
                <a:solidFill>
                  <a:schemeClr val="dk1"/>
                </a:solidFill>
              </a:rPr>
              <a:t> </a:t>
            </a:r>
            <a:r>
              <a:rPr lang="en-GB" dirty="0" err="1">
                <a:solidFill>
                  <a:schemeClr val="dk1"/>
                </a:solidFill>
              </a:rPr>
              <a:t>în</a:t>
            </a:r>
            <a:r>
              <a:rPr lang="en-GB" dirty="0">
                <a:solidFill>
                  <a:schemeClr val="dk1"/>
                </a:solidFill>
              </a:rPr>
              <a:t> </a:t>
            </a:r>
            <a:r>
              <a:rPr lang="en-GB" dirty="0" err="1">
                <a:solidFill>
                  <a:schemeClr val="dk1"/>
                </a:solidFill>
              </a:rPr>
              <a:t>producția</a:t>
            </a:r>
            <a:r>
              <a:rPr lang="en-GB" dirty="0">
                <a:solidFill>
                  <a:schemeClr val="dk1"/>
                </a:solidFill>
              </a:rPr>
              <a:t> de </a:t>
            </a:r>
            <a:r>
              <a:rPr lang="en-GB" dirty="0" err="1">
                <a:solidFill>
                  <a:schemeClr val="dk1"/>
                </a:solidFill>
              </a:rPr>
              <a:t>bunuri</a:t>
            </a:r>
            <a:r>
              <a:rPr lang="en-GB" dirty="0">
                <a:solidFill>
                  <a:schemeClr val="dk1"/>
                </a:solidFill>
              </a:rPr>
              <a:t> de </a:t>
            </a:r>
            <a:r>
              <a:rPr lang="en-GB" dirty="0" err="1">
                <a:solidFill>
                  <a:schemeClr val="dk1"/>
                </a:solidFill>
              </a:rPr>
              <a:t>consum</a:t>
            </a:r>
            <a:r>
              <a:rPr lang="en-GB" dirty="0">
                <a:solidFill>
                  <a:schemeClr val="dk1"/>
                </a:solidFill>
              </a:rPr>
              <a:t>, </a:t>
            </a:r>
            <a:r>
              <a:rPr lang="en-GB" dirty="0" err="1">
                <a:solidFill>
                  <a:schemeClr val="dk1"/>
                </a:solidFill>
              </a:rPr>
              <a:t>astfel</a:t>
            </a:r>
            <a:r>
              <a:rPr lang="en-GB" dirty="0">
                <a:solidFill>
                  <a:schemeClr val="dk1"/>
                </a:solidFill>
              </a:rPr>
              <a:t> </a:t>
            </a:r>
            <a:r>
              <a:rPr lang="en-GB" dirty="0" err="1">
                <a:solidFill>
                  <a:schemeClr val="dk1"/>
                </a:solidFill>
              </a:rPr>
              <a:t>încât</a:t>
            </a:r>
            <a:r>
              <a:rPr lang="en-GB" dirty="0">
                <a:solidFill>
                  <a:schemeClr val="dk1"/>
                </a:solidFill>
              </a:rPr>
              <a:t> </a:t>
            </a:r>
            <a:r>
              <a:rPr lang="en-GB" dirty="0" err="1">
                <a:solidFill>
                  <a:schemeClr val="dk1"/>
                </a:solidFill>
              </a:rPr>
              <a:t>acestea</a:t>
            </a:r>
            <a:r>
              <a:rPr lang="en-GB" dirty="0">
                <a:solidFill>
                  <a:schemeClr val="dk1"/>
                </a:solidFill>
              </a:rPr>
              <a:t> </a:t>
            </a:r>
            <a:r>
              <a:rPr lang="en-GB" dirty="0" err="1">
                <a:solidFill>
                  <a:schemeClr val="dk1"/>
                </a:solidFill>
              </a:rPr>
              <a:t>să</a:t>
            </a:r>
            <a:r>
              <a:rPr lang="en-GB" dirty="0">
                <a:solidFill>
                  <a:schemeClr val="dk1"/>
                </a:solidFill>
              </a:rPr>
              <a:t> </a:t>
            </a:r>
            <a:r>
              <a:rPr lang="en-GB" dirty="0" err="1">
                <a:solidFill>
                  <a:schemeClr val="dk1"/>
                </a:solidFill>
              </a:rPr>
              <a:t>poată</a:t>
            </a:r>
            <a:r>
              <a:rPr lang="en-GB" dirty="0">
                <a:solidFill>
                  <a:schemeClr val="dk1"/>
                </a:solidFill>
              </a:rPr>
              <a:t> fi </a:t>
            </a:r>
            <a:r>
              <a:rPr lang="en-GB" dirty="0" err="1">
                <a:solidFill>
                  <a:schemeClr val="dk1"/>
                </a:solidFill>
              </a:rPr>
              <a:t>returnate</a:t>
            </a:r>
            <a:r>
              <a:rPr lang="en-GB" dirty="0">
                <a:solidFill>
                  <a:schemeClr val="dk1"/>
                </a:solidFill>
              </a:rPr>
              <a:t> </a:t>
            </a:r>
            <a:r>
              <a:rPr lang="en-GB" dirty="0" err="1">
                <a:solidFill>
                  <a:schemeClr val="dk1"/>
                </a:solidFill>
              </a:rPr>
              <a:t>în</a:t>
            </a:r>
            <a:r>
              <a:rPr lang="en-GB" dirty="0">
                <a:solidFill>
                  <a:schemeClr val="dk1"/>
                </a:solidFill>
              </a:rPr>
              <a:t> </a:t>
            </a:r>
            <a:r>
              <a:rPr lang="en-GB" dirty="0" err="1">
                <a:solidFill>
                  <a:schemeClr val="dk1"/>
                </a:solidFill>
              </a:rPr>
              <a:t>natură</a:t>
            </a:r>
            <a:r>
              <a:rPr lang="en-GB" dirty="0">
                <a:solidFill>
                  <a:schemeClr val="dk1"/>
                </a:solidFill>
              </a:rPr>
              <a:t> </a:t>
            </a:r>
            <a:r>
              <a:rPr lang="en-GB" dirty="0" err="1">
                <a:solidFill>
                  <a:schemeClr val="dk1"/>
                </a:solidFill>
              </a:rPr>
              <a:t>fără</a:t>
            </a:r>
            <a:r>
              <a:rPr lang="en-GB" dirty="0">
                <a:solidFill>
                  <a:schemeClr val="dk1"/>
                </a:solidFill>
              </a:rPr>
              <a:t> a </a:t>
            </a:r>
            <a:r>
              <a:rPr lang="en-GB" dirty="0" err="1">
                <a:solidFill>
                  <a:schemeClr val="dk1"/>
                </a:solidFill>
              </a:rPr>
              <a:t>afecta</a:t>
            </a:r>
            <a:r>
              <a:rPr lang="en-GB" dirty="0">
                <a:solidFill>
                  <a:schemeClr val="dk1"/>
                </a:solidFill>
              </a:rPr>
              <a:t> </a:t>
            </a:r>
            <a:r>
              <a:rPr lang="en-GB" dirty="0" err="1">
                <a:solidFill>
                  <a:schemeClr val="dk1"/>
                </a:solidFill>
              </a:rPr>
              <a:t>mediul</a:t>
            </a:r>
            <a:r>
              <a:rPr lang="en-GB" dirty="0">
                <a:solidFill>
                  <a:schemeClr val="dk1"/>
                </a:solidFill>
              </a:rPr>
              <a:t> </a:t>
            </a:r>
            <a:r>
              <a:rPr lang="en-GB" dirty="0" err="1">
                <a:solidFill>
                  <a:schemeClr val="dk1"/>
                </a:solidFill>
              </a:rPr>
              <a:t>înconjurător</a:t>
            </a:r>
            <a:r>
              <a:rPr lang="en-GB" dirty="0">
                <a:solidFill>
                  <a:schemeClr val="dk1"/>
                </a:solidFill>
              </a:rPr>
              <a:t>. </a:t>
            </a:r>
            <a:r>
              <a:rPr lang="en-GB" dirty="0" err="1">
                <a:solidFill>
                  <a:schemeClr val="dk1"/>
                </a:solidFill>
              </a:rPr>
              <a:t>Prin</a:t>
            </a:r>
            <a:r>
              <a:rPr lang="en-GB" dirty="0">
                <a:solidFill>
                  <a:schemeClr val="dk1"/>
                </a:solidFill>
              </a:rPr>
              <a:t> </a:t>
            </a:r>
            <a:r>
              <a:rPr lang="en-GB" dirty="0" err="1">
                <a:solidFill>
                  <a:schemeClr val="dk1"/>
                </a:solidFill>
              </a:rPr>
              <a:t>acest</a:t>
            </a:r>
            <a:r>
              <a:rPr lang="en-GB" dirty="0">
                <a:solidFill>
                  <a:schemeClr val="dk1"/>
                </a:solidFill>
              </a:rPr>
              <a:t> model, </a:t>
            </a:r>
            <a:r>
              <a:rPr lang="en-GB" dirty="0" err="1">
                <a:solidFill>
                  <a:schemeClr val="dk1"/>
                </a:solidFill>
              </a:rPr>
              <a:t>resursele</a:t>
            </a:r>
            <a:r>
              <a:rPr lang="en-GB" dirty="0">
                <a:solidFill>
                  <a:schemeClr val="dk1"/>
                </a:solidFill>
              </a:rPr>
              <a:t> </a:t>
            </a:r>
            <a:r>
              <a:rPr lang="en-GB" dirty="0" err="1">
                <a:solidFill>
                  <a:schemeClr val="dk1"/>
                </a:solidFill>
              </a:rPr>
              <a:t>utilizate</a:t>
            </a:r>
            <a:r>
              <a:rPr lang="en-GB" dirty="0">
                <a:solidFill>
                  <a:schemeClr val="dk1"/>
                </a:solidFill>
              </a:rPr>
              <a:t> sunt </a:t>
            </a:r>
            <a:r>
              <a:rPr lang="en-GB" dirty="0" err="1">
                <a:solidFill>
                  <a:schemeClr val="dk1"/>
                </a:solidFill>
              </a:rPr>
              <a:t>reciclate</a:t>
            </a:r>
            <a:r>
              <a:rPr lang="en-GB" dirty="0">
                <a:solidFill>
                  <a:schemeClr val="dk1"/>
                </a:solidFill>
              </a:rPr>
              <a:t> </a:t>
            </a:r>
            <a:r>
              <a:rPr lang="en-GB" dirty="0" err="1">
                <a:solidFill>
                  <a:schemeClr val="dk1"/>
                </a:solidFill>
              </a:rPr>
              <a:t>pentru</a:t>
            </a:r>
            <a:r>
              <a:rPr lang="en-GB" dirty="0">
                <a:solidFill>
                  <a:schemeClr val="dk1"/>
                </a:solidFill>
              </a:rPr>
              <a:t> a </a:t>
            </a:r>
            <a:r>
              <a:rPr lang="en-GB" dirty="0" err="1">
                <a:solidFill>
                  <a:schemeClr val="dk1"/>
                </a:solidFill>
              </a:rPr>
              <a:t>evita</a:t>
            </a:r>
            <a:r>
              <a:rPr lang="en-GB" dirty="0">
                <a:solidFill>
                  <a:schemeClr val="dk1"/>
                </a:solidFill>
              </a:rPr>
              <a:t> </a:t>
            </a:r>
            <a:r>
              <a:rPr lang="en-GB" dirty="0" err="1">
                <a:solidFill>
                  <a:schemeClr val="dk1"/>
                </a:solidFill>
              </a:rPr>
              <a:t>generarea</a:t>
            </a:r>
            <a:r>
              <a:rPr lang="en-GB" dirty="0">
                <a:solidFill>
                  <a:schemeClr val="dk1"/>
                </a:solidFill>
              </a:rPr>
              <a:t> de </a:t>
            </a:r>
            <a:r>
              <a:rPr lang="en-GB" dirty="0" err="1">
                <a:solidFill>
                  <a:schemeClr val="dk1"/>
                </a:solidFill>
              </a:rPr>
              <a:t>deșeuri</a:t>
            </a:r>
            <a:r>
              <a:rPr lang="en-GB" dirty="0">
                <a:solidFill>
                  <a:schemeClr val="dk1"/>
                </a:solidFill>
              </a:rPr>
              <a:t>. </a:t>
            </a:r>
            <a:endParaRPr sz="14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100"/>
              <a:buFont typeface="Arial"/>
              <a:buNone/>
            </a:pPr>
            <a:endParaRPr sz="1400" b="0" i="0" u="none" strike="noStrike" cap="none" dirty="0">
              <a:solidFill>
                <a:srgbClr val="C00000"/>
              </a:solidFill>
              <a:latin typeface="Arial"/>
              <a:ea typeface="Arial"/>
              <a:cs typeface="Arial"/>
              <a:sym typeface="Arial"/>
            </a:endParaRPr>
          </a:p>
          <a:p>
            <a:pPr marL="0" marR="0" lvl="0" indent="0" algn="just" rtl="0">
              <a:lnSpc>
                <a:spcPct val="100000"/>
              </a:lnSpc>
              <a:spcBef>
                <a:spcPts val="0"/>
              </a:spcBef>
              <a:spcAft>
                <a:spcPts val="0"/>
              </a:spcAft>
              <a:buClr>
                <a:srgbClr val="FFFFFF"/>
              </a:buClr>
              <a:buSzPts val="1800"/>
              <a:buFont typeface="Arial"/>
              <a:buNone/>
            </a:pPr>
            <a:endParaRPr sz="1400" b="0" i="0" u="none" strike="noStrike" cap="none" dirty="0">
              <a:solidFill>
                <a:schemeClr val="dk1"/>
              </a:solidFill>
              <a:latin typeface="Calibri"/>
              <a:ea typeface="Calibri"/>
              <a:cs typeface="Calibri"/>
              <a:sym typeface="Calibri"/>
            </a:endParaRPr>
          </a:p>
        </p:txBody>
      </p:sp>
      <p:sp>
        <p:nvSpPr>
          <p:cNvPr id="299" name="Google Shape;299;g18c830645d5_0_18"/>
          <p:cNvSpPr/>
          <p:nvPr/>
        </p:nvSpPr>
        <p:spPr>
          <a:xfrm>
            <a:off x="3827133" y="2889994"/>
            <a:ext cx="7537200" cy="881700"/>
          </a:xfrm>
          <a:prstGeom prst="rect">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g18c830645d5_0_18"/>
          <p:cNvSpPr/>
          <p:nvPr/>
        </p:nvSpPr>
        <p:spPr>
          <a:xfrm rot="-5400000">
            <a:off x="3481000" y="2410400"/>
            <a:ext cx="878675" cy="1837675"/>
          </a:xfrm>
          <a:prstGeom prst="flowChartOffpageConnector">
            <a:avLst/>
          </a:prstGeom>
          <a:solidFill>
            <a:srgbClr val="1C8C7F"/>
          </a:solidFill>
          <a:ln w="19050" cap="flat" cmpd="sng">
            <a:solidFill>
              <a:srgbClr val="CA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18c830645d5_0_18"/>
          <p:cNvSpPr/>
          <p:nvPr/>
        </p:nvSpPr>
        <p:spPr>
          <a:xfrm>
            <a:off x="3001500" y="3011140"/>
            <a:ext cx="1513200" cy="639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800" b="1">
                <a:solidFill>
                  <a:schemeClr val="lt1"/>
                </a:solidFill>
                <a:latin typeface="Calibri"/>
                <a:ea typeface="Calibri"/>
                <a:cs typeface="Calibri"/>
                <a:sym typeface="Calibri"/>
              </a:rPr>
              <a:t>Cultura corporativă</a:t>
            </a:r>
            <a:endParaRPr sz="18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8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sz="1800" b="1">
              <a:solidFill>
                <a:schemeClr val="lt1"/>
              </a:solidFill>
              <a:latin typeface="Calibri"/>
              <a:ea typeface="Calibri"/>
              <a:cs typeface="Calibri"/>
              <a:sym typeface="Calibri"/>
            </a:endParaRPr>
          </a:p>
        </p:txBody>
      </p:sp>
      <p:sp>
        <p:nvSpPr>
          <p:cNvPr id="302" name="Google Shape;302;g18c830645d5_0_18"/>
          <p:cNvSpPr/>
          <p:nvPr/>
        </p:nvSpPr>
        <p:spPr>
          <a:xfrm>
            <a:off x="4839178" y="2929192"/>
            <a:ext cx="6351900" cy="810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GB" dirty="0" err="1">
                <a:solidFill>
                  <a:schemeClr val="dk1"/>
                </a:solidFill>
              </a:rPr>
              <a:t>Această</a:t>
            </a:r>
            <a:r>
              <a:rPr lang="en-GB" dirty="0">
                <a:solidFill>
                  <a:schemeClr val="dk1"/>
                </a:solidFill>
              </a:rPr>
              <a:t> </a:t>
            </a:r>
            <a:r>
              <a:rPr lang="en-GB" dirty="0" err="1">
                <a:solidFill>
                  <a:schemeClr val="dk1"/>
                </a:solidFill>
              </a:rPr>
              <a:t>tendință</a:t>
            </a:r>
            <a:r>
              <a:rPr lang="en-GB" dirty="0">
                <a:solidFill>
                  <a:schemeClr val="dk1"/>
                </a:solidFill>
              </a:rPr>
              <a:t> se </a:t>
            </a:r>
            <a:r>
              <a:rPr lang="en-GB" dirty="0" err="1">
                <a:solidFill>
                  <a:schemeClr val="dk1"/>
                </a:solidFill>
              </a:rPr>
              <a:t>bazează</a:t>
            </a:r>
            <a:r>
              <a:rPr lang="en-GB" dirty="0">
                <a:solidFill>
                  <a:schemeClr val="dk1"/>
                </a:solidFill>
              </a:rPr>
              <a:t> pe </a:t>
            </a:r>
            <a:r>
              <a:rPr lang="en-GB" dirty="0" err="1">
                <a:solidFill>
                  <a:schemeClr val="dk1"/>
                </a:solidFill>
              </a:rPr>
              <a:t>aducerea</a:t>
            </a:r>
            <a:r>
              <a:rPr lang="en-GB" dirty="0">
                <a:solidFill>
                  <a:schemeClr val="dk1"/>
                </a:solidFill>
              </a:rPr>
              <a:t> </a:t>
            </a:r>
            <a:r>
              <a:rPr lang="en-GB" dirty="0" err="1">
                <a:solidFill>
                  <a:schemeClr val="dk1"/>
                </a:solidFill>
              </a:rPr>
              <a:t>ideilor</a:t>
            </a:r>
            <a:r>
              <a:rPr lang="en-GB" dirty="0">
                <a:solidFill>
                  <a:schemeClr val="dk1"/>
                </a:solidFill>
              </a:rPr>
              <a:t> </a:t>
            </a:r>
            <a:r>
              <a:rPr lang="en-GB" dirty="0" err="1">
                <a:solidFill>
                  <a:schemeClr val="dk1"/>
                </a:solidFill>
              </a:rPr>
              <a:t>ecologice</a:t>
            </a:r>
            <a:r>
              <a:rPr lang="en-GB" dirty="0">
                <a:solidFill>
                  <a:schemeClr val="dk1"/>
                </a:solidFill>
              </a:rPr>
              <a:t> </a:t>
            </a:r>
            <a:r>
              <a:rPr lang="en-GB" dirty="0" err="1">
                <a:solidFill>
                  <a:schemeClr val="dk1"/>
                </a:solidFill>
              </a:rPr>
              <a:t>în</a:t>
            </a:r>
            <a:r>
              <a:rPr lang="en-GB" dirty="0">
                <a:solidFill>
                  <a:schemeClr val="dk1"/>
                </a:solidFill>
              </a:rPr>
              <a:t> </a:t>
            </a:r>
            <a:r>
              <a:rPr lang="en-GB" dirty="0" err="1">
                <a:solidFill>
                  <a:schemeClr val="dk1"/>
                </a:solidFill>
              </a:rPr>
              <a:t>contextul</a:t>
            </a:r>
            <a:r>
              <a:rPr lang="en-GB" dirty="0">
                <a:solidFill>
                  <a:schemeClr val="dk1"/>
                </a:solidFill>
              </a:rPr>
              <a:t> </a:t>
            </a:r>
            <a:r>
              <a:rPr lang="en-GB" dirty="0" err="1">
                <a:solidFill>
                  <a:schemeClr val="dk1"/>
                </a:solidFill>
              </a:rPr>
              <a:t>afacerilor</a:t>
            </a:r>
            <a:r>
              <a:rPr lang="en-GB" dirty="0">
                <a:solidFill>
                  <a:schemeClr val="dk1"/>
                </a:solidFill>
              </a:rPr>
              <a:t>. </a:t>
            </a:r>
            <a:r>
              <a:rPr lang="en-GB" dirty="0" err="1">
                <a:solidFill>
                  <a:schemeClr val="dk1"/>
                </a:solidFill>
              </a:rPr>
              <a:t>Angajații</a:t>
            </a:r>
            <a:r>
              <a:rPr lang="en-GB" dirty="0">
                <a:solidFill>
                  <a:schemeClr val="dk1"/>
                </a:solidFill>
              </a:rPr>
              <a:t> </a:t>
            </a:r>
            <a:r>
              <a:rPr lang="en-GB" dirty="0" err="1">
                <a:solidFill>
                  <a:schemeClr val="dk1"/>
                </a:solidFill>
              </a:rPr>
              <a:t>și</a:t>
            </a:r>
            <a:r>
              <a:rPr lang="en-GB" dirty="0">
                <a:solidFill>
                  <a:schemeClr val="dk1"/>
                </a:solidFill>
              </a:rPr>
              <a:t> </a:t>
            </a:r>
            <a:r>
              <a:rPr lang="en-GB" dirty="0" err="1">
                <a:solidFill>
                  <a:schemeClr val="dk1"/>
                </a:solidFill>
              </a:rPr>
              <a:t>grupurile-țintă</a:t>
            </a:r>
            <a:r>
              <a:rPr lang="en-GB" dirty="0">
                <a:solidFill>
                  <a:schemeClr val="dk1"/>
                </a:solidFill>
              </a:rPr>
              <a:t> ale </a:t>
            </a:r>
            <a:r>
              <a:rPr lang="en-GB" dirty="0" err="1">
                <a:solidFill>
                  <a:schemeClr val="dk1"/>
                </a:solidFill>
              </a:rPr>
              <a:t>companiilor</a:t>
            </a:r>
            <a:r>
              <a:rPr lang="en-GB" dirty="0">
                <a:solidFill>
                  <a:schemeClr val="dk1"/>
                </a:solidFill>
              </a:rPr>
              <a:t> cu o </a:t>
            </a:r>
            <a:r>
              <a:rPr lang="en-GB" dirty="0" err="1">
                <a:solidFill>
                  <a:schemeClr val="dk1"/>
                </a:solidFill>
              </a:rPr>
              <a:t>etichetă</a:t>
            </a:r>
            <a:r>
              <a:rPr lang="en-GB" dirty="0">
                <a:solidFill>
                  <a:schemeClr val="dk1"/>
                </a:solidFill>
              </a:rPr>
              <a:t> </a:t>
            </a:r>
            <a:r>
              <a:rPr lang="en-GB" dirty="0" err="1">
                <a:solidFill>
                  <a:schemeClr val="dk1"/>
                </a:solidFill>
              </a:rPr>
              <a:t>verde</a:t>
            </a:r>
            <a:r>
              <a:rPr lang="en-GB" dirty="0">
                <a:solidFill>
                  <a:schemeClr val="dk1"/>
                </a:solidFill>
              </a:rPr>
              <a:t> se </a:t>
            </a:r>
            <a:r>
              <a:rPr lang="en-GB" dirty="0" err="1">
                <a:solidFill>
                  <a:schemeClr val="dk1"/>
                </a:solidFill>
              </a:rPr>
              <a:t>identifică</a:t>
            </a:r>
            <a:r>
              <a:rPr lang="en-GB" dirty="0">
                <a:solidFill>
                  <a:schemeClr val="dk1"/>
                </a:solidFill>
              </a:rPr>
              <a:t> cu </a:t>
            </a:r>
            <a:r>
              <a:rPr lang="en-GB" dirty="0" err="1">
                <a:solidFill>
                  <a:schemeClr val="dk1"/>
                </a:solidFill>
              </a:rPr>
              <a:t>această</a:t>
            </a:r>
            <a:r>
              <a:rPr lang="en-GB" dirty="0">
                <a:solidFill>
                  <a:schemeClr val="dk1"/>
                </a:solidFill>
              </a:rPr>
              <a:t> </a:t>
            </a:r>
            <a:r>
              <a:rPr lang="en-GB" dirty="0" err="1">
                <a:solidFill>
                  <a:schemeClr val="dk1"/>
                </a:solidFill>
              </a:rPr>
              <a:t>tendință</a:t>
            </a:r>
            <a:r>
              <a:rPr lang="en-GB" dirty="0">
                <a:solidFill>
                  <a:schemeClr val="dk1"/>
                </a:solidFill>
              </a:rPr>
              <a:t> de respect </a:t>
            </a:r>
            <a:r>
              <a:rPr lang="en-GB" dirty="0" err="1">
                <a:solidFill>
                  <a:schemeClr val="dk1"/>
                </a:solidFill>
              </a:rPr>
              <a:t>pentru</a:t>
            </a:r>
            <a:r>
              <a:rPr lang="en-GB" dirty="0">
                <a:solidFill>
                  <a:schemeClr val="dk1"/>
                </a:solidFill>
              </a:rPr>
              <a:t> </a:t>
            </a:r>
            <a:r>
              <a:rPr lang="en-GB" dirty="0" err="1">
                <a:solidFill>
                  <a:schemeClr val="dk1"/>
                </a:solidFill>
              </a:rPr>
              <a:t>mediu</a:t>
            </a:r>
            <a:r>
              <a:rPr lang="en-GB" dirty="0">
                <a:solidFill>
                  <a:schemeClr val="dk1"/>
                </a:solidFill>
              </a:rPr>
              <a:t>. </a:t>
            </a:r>
            <a:endParaRPr sz="1400" b="0" i="0" u="none" strike="noStrike" cap="none" dirty="0">
              <a:solidFill>
                <a:srgbClr val="C00000"/>
              </a:solidFill>
              <a:latin typeface="Arial"/>
              <a:ea typeface="Arial"/>
              <a:cs typeface="Arial"/>
              <a:sym typeface="Arial"/>
            </a:endParaRPr>
          </a:p>
          <a:p>
            <a:pPr marL="0" marR="0" lvl="0" indent="0" algn="just" rtl="0">
              <a:lnSpc>
                <a:spcPct val="100000"/>
              </a:lnSpc>
              <a:spcBef>
                <a:spcPts val="0"/>
              </a:spcBef>
              <a:spcAft>
                <a:spcPts val="0"/>
              </a:spcAft>
              <a:buClr>
                <a:srgbClr val="FFFFFF"/>
              </a:buClr>
              <a:buSzPts val="1800"/>
              <a:buFont typeface="Arial"/>
              <a:buNone/>
            </a:pPr>
            <a:endParaRPr sz="1400" b="0" i="0" u="none" strike="noStrike" cap="none" dirty="0">
              <a:solidFill>
                <a:schemeClr val="dk1"/>
              </a:solidFill>
              <a:latin typeface="Calibri"/>
              <a:ea typeface="Calibri"/>
              <a:cs typeface="Calibri"/>
              <a:sym typeface="Calibri"/>
            </a:endParaRPr>
          </a:p>
        </p:txBody>
      </p:sp>
      <p:sp>
        <p:nvSpPr>
          <p:cNvPr id="303" name="Google Shape;303;g18c830645d5_0_18"/>
          <p:cNvSpPr/>
          <p:nvPr/>
        </p:nvSpPr>
        <p:spPr>
          <a:xfrm>
            <a:off x="3882300" y="4015650"/>
            <a:ext cx="7482000" cy="868500"/>
          </a:xfrm>
          <a:prstGeom prst="rect">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g18c830645d5_0_18"/>
          <p:cNvSpPr/>
          <p:nvPr/>
        </p:nvSpPr>
        <p:spPr>
          <a:xfrm rot="-5400000">
            <a:off x="3542275" y="3466950"/>
            <a:ext cx="878900" cy="1960450"/>
          </a:xfrm>
          <a:prstGeom prst="flowChartOffpageConnector">
            <a:avLst/>
          </a:prstGeom>
          <a:solidFill>
            <a:srgbClr val="1C8C7F"/>
          </a:solidFill>
          <a:ln w="19050" cap="flat" cmpd="sng">
            <a:solidFill>
              <a:srgbClr val="CA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18c830645d5_0_18"/>
          <p:cNvSpPr/>
          <p:nvPr/>
        </p:nvSpPr>
        <p:spPr>
          <a:xfrm>
            <a:off x="3001500" y="4141802"/>
            <a:ext cx="1614300" cy="61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800" b="1">
                <a:solidFill>
                  <a:schemeClr val="lt1"/>
                </a:solidFill>
                <a:latin typeface="Calibri"/>
                <a:ea typeface="Calibri"/>
                <a:cs typeface="Calibri"/>
                <a:sym typeface="Calibri"/>
              </a:rPr>
              <a:t>Economia colaborativă</a:t>
            </a:r>
            <a:endParaRPr sz="18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8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sz="1800" b="1">
              <a:solidFill>
                <a:schemeClr val="lt1"/>
              </a:solidFill>
              <a:latin typeface="Calibri"/>
              <a:ea typeface="Calibri"/>
              <a:cs typeface="Calibri"/>
              <a:sym typeface="Calibri"/>
            </a:endParaRPr>
          </a:p>
        </p:txBody>
      </p:sp>
      <p:sp>
        <p:nvSpPr>
          <p:cNvPr id="306" name="Google Shape;306;g18c830645d5_0_18"/>
          <p:cNvSpPr/>
          <p:nvPr/>
        </p:nvSpPr>
        <p:spPr>
          <a:xfrm>
            <a:off x="4894325" y="4069423"/>
            <a:ext cx="6351600" cy="801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GB">
                <a:solidFill>
                  <a:schemeClr val="dk1"/>
                </a:solidFill>
              </a:rPr>
              <a:t>Economia colaborativă constă în împrumutul, închirierea, cumpărarea sau vânzarea de produse pe baza unor nevoi specifice și nu pentru a obține un câștig financiar. </a:t>
            </a:r>
            <a:endParaRPr sz="14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100"/>
              <a:buFont typeface="Arial"/>
              <a:buNone/>
            </a:pPr>
            <a:endParaRPr sz="1400" b="0" i="0" u="none" strike="noStrike" cap="none">
              <a:solidFill>
                <a:srgbClr val="C00000"/>
              </a:solidFill>
              <a:latin typeface="Arial"/>
              <a:ea typeface="Arial"/>
              <a:cs typeface="Arial"/>
              <a:sym typeface="Arial"/>
            </a:endParaRPr>
          </a:p>
          <a:p>
            <a:pPr marL="0" marR="0" lvl="0" indent="0" algn="just" rtl="0">
              <a:lnSpc>
                <a:spcPct val="100000"/>
              </a:lnSpc>
              <a:spcBef>
                <a:spcPts val="0"/>
              </a:spcBef>
              <a:spcAft>
                <a:spcPts val="0"/>
              </a:spcAft>
              <a:buClr>
                <a:srgbClr val="FFFFFF"/>
              </a:buClr>
              <a:buSzPts val="1800"/>
              <a:buFont typeface="Arial"/>
              <a:buNone/>
            </a:pPr>
            <a:endParaRPr sz="1400" b="0" i="0" u="none" strike="noStrike" cap="none">
              <a:solidFill>
                <a:schemeClr val="dk1"/>
              </a:solidFill>
              <a:latin typeface="Calibri"/>
              <a:ea typeface="Calibri"/>
              <a:cs typeface="Calibri"/>
              <a:sym typeface="Calibri"/>
            </a:endParaRPr>
          </a:p>
        </p:txBody>
      </p:sp>
      <p:sp>
        <p:nvSpPr>
          <p:cNvPr id="307" name="Google Shape;307;g18c830645d5_0_18"/>
          <p:cNvSpPr/>
          <p:nvPr/>
        </p:nvSpPr>
        <p:spPr>
          <a:xfrm>
            <a:off x="3827125" y="5244275"/>
            <a:ext cx="7537200" cy="905400"/>
          </a:xfrm>
          <a:prstGeom prst="rect">
            <a:avLst/>
          </a:prstGeom>
          <a:noFill/>
          <a:ln w="28575" cap="flat" cmpd="sng">
            <a:solidFill>
              <a:srgbClr val="1C8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g18c830645d5_0_18"/>
          <p:cNvSpPr/>
          <p:nvPr/>
        </p:nvSpPr>
        <p:spPr>
          <a:xfrm rot="-5400000">
            <a:off x="3454250" y="4780625"/>
            <a:ext cx="932175" cy="1837675"/>
          </a:xfrm>
          <a:prstGeom prst="flowChartOffpageConnector">
            <a:avLst/>
          </a:prstGeom>
          <a:solidFill>
            <a:srgbClr val="1C8C7F"/>
          </a:solidFill>
          <a:ln w="19050" cap="flat" cmpd="sng">
            <a:solidFill>
              <a:srgbClr val="CAFCF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g18c830645d5_0_18"/>
          <p:cNvSpPr/>
          <p:nvPr/>
        </p:nvSpPr>
        <p:spPr>
          <a:xfrm>
            <a:off x="3001500" y="5329410"/>
            <a:ext cx="1513200" cy="80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800" b="1">
                <a:solidFill>
                  <a:schemeClr val="lt1"/>
                </a:solidFill>
                <a:latin typeface="Calibri"/>
                <a:ea typeface="Calibri"/>
                <a:cs typeface="Calibri"/>
                <a:sym typeface="Calibri"/>
              </a:rPr>
              <a:t>Energii regenerabile</a:t>
            </a:r>
            <a:endParaRPr sz="18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8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Arial"/>
              <a:buNone/>
            </a:pPr>
            <a:endParaRPr sz="1800" b="1">
              <a:solidFill>
                <a:schemeClr val="lt1"/>
              </a:solidFill>
              <a:latin typeface="Calibri"/>
              <a:ea typeface="Calibri"/>
              <a:cs typeface="Calibri"/>
              <a:sym typeface="Calibri"/>
            </a:endParaRPr>
          </a:p>
        </p:txBody>
      </p:sp>
      <p:sp>
        <p:nvSpPr>
          <p:cNvPr id="310" name="Google Shape;310;g18c830645d5_0_18"/>
          <p:cNvSpPr/>
          <p:nvPr/>
        </p:nvSpPr>
        <p:spPr>
          <a:xfrm>
            <a:off x="4839175" y="5348150"/>
            <a:ext cx="6406800" cy="801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GB">
                <a:solidFill>
                  <a:schemeClr val="dk1"/>
                </a:solidFill>
              </a:rPr>
              <a:t>Energiile regenerabile urmăresc să stimuleze energia curată și produsă la nivel local, reducând costurile importurilor și ale transportului de energie. </a:t>
            </a:r>
            <a:r>
              <a:rPr lang="en-GB"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100"/>
              <a:buFont typeface="Arial"/>
              <a:buNone/>
            </a:pPr>
            <a:endParaRPr sz="1400" b="0" i="0" u="none" strike="noStrike" cap="none">
              <a:solidFill>
                <a:srgbClr val="C00000"/>
              </a:solidFill>
              <a:latin typeface="Arial"/>
              <a:ea typeface="Arial"/>
              <a:cs typeface="Arial"/>
              <a:sym typeface="Arial"/>
            </a:endParaRPr>
          </a:p>
          <a:p>
            <a:pPr marL="0" marR="0" lvl="0" indent="0" algn="just" rtl="0">
              <a:lnSpc>
                <a:spcPct val="100000"/>
              </a:lnSpc>
              <a:spcBef>
                <a:spcPts val="0"/>
              </a:spcBef>
              <a:spcAft>
                <a:spcPts val="0"/>
              </a:spcAft>
              <a:buClr>
                <a:srgbClr val="FFFFFF"/>
              </a:buClr>
              <a:buSzPts val="1800"/>
              <a:buFont typeface="Arial"/>
              <a:buNone/>
            </a:pPr>
            <a:endParaRPr sz="1400" b="0" i="0" u="none" strike="noStrike" cap="none">
              <a:solidFill>
                <a:schemeClr val="dk1"/>
              </a:solidFill>
              <a:latin typeface="Calibri"/>
              <a:ea typeface="Calibri"/>
              <a:cs typeface="Calibri"/>
              <a:sym typeface="Calibri"/>
            </a:endParaRPr>
          </a:p>
        </p:txBody>
      </p:sp>
      <p:pic>
        <p:nvPicPr>
          <p:cNvPr id="311" name="Google Shape;311;g18c830645d5_0_18"/>
          <p:cNvPicPr preferRelativeResize="0"/>
          <p:nvPr/>
        </p:nvPicPr>
        <p:blipFill rotWithShape="1">
          <a:blip r:embed="rId4">
            <a:alphaModFix/>
          </a:blip>
          <a:srcRect/>
          <a:stretch/>
        </p:blipFill>
        <p:spPr>
          <a:xfrm>
            <a:off x="123250" y="2062100"/>
            <a:ext cx="2585225" cy="3358424"/>
          </a:xfrm>
          <a:prstGeom prst="rect">
            <a:avLst/>
          </a:prstGeom>
          <a:noFill/>
          <a:ln>
            <a:noFill/>
          </a:ln>
        </p:spPr>
      </p:pic>
      <p:sp>
        <p:nvSpPr>
          <p:cNvPr id="2" name="Google Shape;90;p1">
            <a:extLst>
              <a:ext uri="{FF2B5EF4-FFF2-40B4-BE49-F238E27FC236}">
                <a16:creationId xmlns:a16="http://schemas.microsoft.com/office/drawing/2014/main" id="{6876CD7B-BC98-4341-24A4-83D7B4BB6EEC}"/>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cxnSp>
        <p:nvCxnSpPr>
          <p:cNvPr id="316" name="Google Shape;316;g1ab1224ca6c_0_9"/>
          <p:cNvCxnSpPr/>
          <p:nvPr/>
        </p:nvCxnSpPr>
        <p:spPr>
          <a:xfrm rot="10800000" flipH="1">
            <a:off x="4390250" y="4557950"/>
            <a:ext cx="475500" cy="433500"/>
          </a:xfrm>
          <a:prstGeom prst="straightConnector1">
            <a:avLst/>
          </a:prstGeom>
          <a:noFill/>
          <a:ln w="19050" cap="flat" cmpd="sng">
            <a:solidFill>
              <a:schemeClr val="accent6"/>
            </a:solidFill>
            <a:prstDash val="solid"/>
            <a:round/>
            <a:headEnd type="oval" w="med" len="med"/>
            <a:tailEnd type="none" w="sm" len="sm"/>
          </a:ln>
        </p:spPr>
      </p:cxnSp>
      <p:cxnSp>
        <p:nvCxnSpPr>
          <p:cNvPr id="317" name="Google Shape;317;g1ab1224ca6c_0_9"/>
          <p:cNvCxnSpPr/>
          <p:nvPr/>
        </p:nvCxnSpPr>
        <p:spPr>
          <a:xfrm rot="10800000" flipH="1">
            <a:off x="3719125" y="3211375"/>
            <a:ext cx="784800" cy="10800"/>
          </a:xfrm>
          <a:prstGeom prst="straightConnector1">
            <a:avLst/>
          </a:prstGeom>
          <a:noFill/>
          <a:ln w="19050" cap="flat" cmpd="sng">
            <a:solidFill>
              <a:schemeClr val="accent6"/>
            </a:solidFill>
            <a:prstDash val="solid"/>
            <a:round/>
            <a:headEnd type="oval" w="med" len="med"/>
            <a:tailEnd type="none" w="sm" len="sm"/>
          </a:ln>
        </p:spPr>
      </p:cxnSp>
      <p:cxnSp>
        <p:nvCxnSpPr>
          <p:cNvPr id="318" name="Google Shape;318;g1ab1224ca6c_0_9"/>
          <p:cNvCxnSpPr/>
          <p:nvPr/>
        </p:nvCxnSpPr>
        <p:spPr>
          <a:xfrm rot="10800000">
            <a:off x="7570775" y="3455925"/>
            <a:ext cx="628800" cy="212400"/>
          </a:xfrm>
          <a:prstGeom prst="straightConnector1">
            <a:avLst/>
          </a:prstGeom>
          <a:noFill/>
          <a:ln w="19050" cap="flat" cmpd="sng">
            <a:solidFill>
              <a:schemeClr val="accent6"/>
            </a:solidFill>
            <a:prstDash val="solid"/>
            <a:round/>
            <a:headEnd type="oval" w="med" len="med"/>
            <a:tailEnd type="none" w="sm" len="sm"/>
          </a:ln>
        </p:spPr>
      </p:cxnSp>
      <p:sp>
        <p:nvSpPr>
          <p:cNvPr id="319" name="Google Shape;319;g1ab1224ca6c_0_9"/>
          <p:cNvSpPr/>
          <p:nvPr/>
        </p:nvSpPr>
        <p:spPr>
          <a:xfrm>
            <a:off x="903824" y="188575"/>
            <a:ext cx="91647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1: Economia </a:t>
            </a:r>
            <a:r>
              <a:rPr lang="ro-RO" sz="3600" b="1" dirty="0">
                <a:solidFill>
                  <a:srgbClr val="FAB632"/>
                </a:solidFill>
                <a:latin typeface="Calibri"/>
                <a:ea typeface="Calibri"/>
                <a:cs typeface="Calibri"/>
                <a:sym typeface="Calibri"/>
              </a:rPr>
              <a:t>verde</a:t>
            </a:r>
            <a:r>
              <a:rPr lang="en-GB" sz="3600" b="1" dirty="0">
                <a:solidFill>
                  <a:srgbClr val="FAB632"/>
                </a:solidFill>
                <a:latin typeface="Calibri"/>
                <a:ea typeface="Calibri"/>
                <a:cs typeface="Calibri"/>
                <a:sym typeface="Calibri"/>
              </a:rPr>
              <a:t> </a:t>
            </a:r>
            <a:endParaRPr sz="3600" dirty="0">
              <a:solidFill>
                <a:schemeClr val="dk1"/>
              </a:solidFill>
            </a:endParaRPr>
          </a:p>
          <a:p>
            <a:pPr marL="0" marR="0" lvl="0" indent="0" algn="l" rtl="0">
              <a:lnSpc>
                <a:spcPct val="100000"/>
              </a:lnSpc>
              <a:spcBef>
                <a:spcPts val="0"/>
              </a:spcBef>
              <a:spcAft>
                <a:spcPts val="0"/>
              </a:spcAft>
              <a:buClr>
                <a:srgbClr val="000000"/>
              </a:buClr>
              <a:buSzPts val="3600"/>
              <a:buFont typeface="Arial"/>
              <a:buNone/>
            </a:pPr>
            <a:endParaRPr sz="3600" b="1" dirty="0">
              <a:solidFill>
                <a:srgbClr val="FAB632"/>
              </a:solidFill>
              <a:latin typeface="Calibri"/>
              <a:ea typeface="Calibri"/>
              <a:cs typeface="Calibri"/>
              <a:sym typeface="Calibri"/>
            </a:endParaRPr>
          </a:p>
        </p:txBody>
      </p:sp>
      <p:sp>
        <p:nvSpPr>
          <p:cNvPr id="321" name="Google Shape;321;g1ab1224ca6c_0_9"/>
          <p:cNvSpPr/>
          <p:nvPr/>
        </p:nvSpPr>
        <p:spPr>
          <a:xfrm>
            <a:off x="903830" y="813774"/>
            <a:ext cx="966627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err="1">
                <a:solidFill>
                  <a:srgbClr val="21B4A9"/>
                </a:solidFill>
                <a:latin typeface="Calibri"/>
                <a:ea typeface="Calibri"/>
                <a:cs typeface="Calibri"/>
                <a:sym typeface="Calibri"/>
              </a:rPr>
              <a:t>Secțiunea</a:t>
            </a:r>
            <a:r>
              <a:rPr lang="en-GB" sz="2400" dirty="0">
                <a:solidFill>
                  <a:srgbClr val="21B4A9"/>
                </a:solidFill>
                <a:latin typeface="Calibri"/>
                <a:ea typeface="Calibri"/>
                <a:cs typeface="Calibri"/>
                <a:sym typeface="Calibri"/>
              </a:rPr>
              <a:t> </a:t>
            </a:r>
            <a:r>
              <a:rPr lang="en-GB" sz="2400" b="0" i="0" u="none" strike="noStrike" cap="none" dirty="0">
                <a:solidFill>
                  <a:srgbClr val="21B4A9"/>
                </a:solidFill>
                <a:latin typeface="Calibri"/>
                <a:ea typeface="Calibri"/>
                <a:cs typeface="Calibri"/>
                <a:sym typeface="Calibri"/>
              </a:rPr>
              <a:t>5: </a:t>
            </a:r>
            <a:r>
              <a:rPr lang="en-GB" sz="2400" dirty="0" err="1">
                <a:solidFill>
                  <a:srgbClr val="21B4A9"/>
                </a:solidFill>
                <a:latin typeface="Calibri"/>
                <a:ea typeface="Calibri"/>
                <a:cs typeface="Calibri"/>
                <a:sym typeface="Calibri"/>
              </a:rPr>
              <a:t>Sfaturi</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pentru</a:t>
            </a:r>
            <a:r>
              <a:rPr lang="en-GB" sz="2400" dirty="0">
                <a:solidFill>
                  <a:srgbClr val="21B4A9"/>
                </a:solidFill>
                <a:latin typeface="Calibri"/>
                <a:ea typeface="Calibri"/>
                <a:cs typeface="Calibri"/>
                <a:sym typeface="Calibri"/>
              </a:rPr>
              <a:t> ca </a:t>
            </a:r>
            <a:r>
              <a:rPr lang="en-GB" sz="2400" dirty="0" err="1">
                <a:solidFill>
                  <a:srgbClr val="21B4A9"/>
                </a:solidFill>
                <a:latin typeface="Calibri"/>
                <a:ea typeface="Calibri"/>
                <a:cs typeface="Calibri"/>
                <a:sym typeface="Calibri"/>
              </a:rPr>
              <a:t>afacerea</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dvs</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să</a:t>
            </a:r>
            <a:r>
              <a:rPr lang="en-GB" sz="2400" dirty="0">
                <a:solidFill>
                  <a:srgbClr val="21B4A9"/>
                </a:solidFill>
                <a:latin typeface="Calibri"/>
                <a:ea typeface="Calibri"/>
                <a:cs typeface="Calibri"/>
                <a:sym typeface="Calibri"/>
              </a:rPr>
              <a:t> fie </a:t>
            </a:r>
            <a:r>
              <a:rPr lang="en-GB" sz="2400" dirty="0" err="1">
                <a:solidFill>
                  <a:srgbClr val="21B4A9"/>
                </a:solidFill>
                <a:latin typeface="Calibri"/>
                <a:ea typeface="Calibri"/>
                <a:cs typeface="Calibri"/>
                <a:sym typeface="Calibri"/>
              </a:rPr>
              <a:t>sustenabilă</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și</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ecologică</a:t>
            </a:r>
            <a:endParaRPr sz="2400" dirty="0">
              <a:solidFill>
                <a:srgbClr val="21B4A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400" dirty="0">
              <a:solidFill>
                <a:srgbClr val="21B4A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dirty="0">
              <a:solidFill>
                <a:srgbClr val="21B4A9"/>
              </a:solidFill>
              <a:latin typeface="Calibri"/>
              <a:ea typeface="Calibri"/>
              <a:cs typeface="Calibri"/>
              <a:sym typeface="Calibri"/>
            </a:endParaRPr>
          </a:p>
        </p:txBody>
      </p:sp>
      <p:sp>
        <p:nvSpPr>
          <p:cNvPr id="322" name="Google Shape;322;g1ab1224ca6c_0_9"/>
          <p:cNvSpPr/>
          <p:nvPr/>
        </p:nvSpPr>
        <p:spPr>
          <a:xfrm>
            <a:off x="4404179" y="1741760"/>
            <a:ext cx="3386700" cy="3386700"/>
          </a:xfrm>
          <a:prstGeom prst="donut">
            <a:avLst>
              <a:gd name="adj" fmla="val 16067"/>
            </a:avLst>
          </a:prstGeom>
          <a:solidFill>
            <a:srgbClr val="0000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3" name="Google Shape;323;g1ab1224ca6c_0_9"/>
          <p:cNvCxnSpPr/>
          <p:nvPr/>
        </p:nvCxnSpPr>
        <p:spPr>
          <a:xfrm>
            <a:off x="4374557" y="1851320"/>
            <a:ext cx="578100" cy="336300"/>
          </a:xfrm>
          <a:prstGeom prst="straightConnector1">
            <a:avLst/>
          </a:prstGeom>
          <a:noFill/>
          <a:ln w="19050" cap="flat" cmpd="sng">
            <a:solidFill>
              <a:schemeClr val="accent6"/>
            </a:solidFill>
            <a:prstDash val="solid"/>
            <a:round/>
            <a:headEnd type="oval" w="med" len="med"/>
            <a:tailEnd type="none" w="sm" len="sm"/>
          </a:ln>
        </p:spPr>
      </p:cxnSp>
      <p:cxnSp>
        <p:nvCxnSpPr>
          <p:cNvPr id="324" name="Google Shape;324;g1ab1224ca6c_0_9"/>
          <p:cNvCxnSpPr/>
          <p:nvPr/>
        </p:nvCxnSpPr>
        <p:spPr>
          <a:xfrm flipH="1">
            <a:off x="7370002" y="2126745"/>
            <a:ext cx="578100" cy="336300"/>
          </a:xfrm>
          <a:prstGeom prst="straightConnector1">
            <a:avLst/>
          </a:prstGeom>
          <a:noFill/>
          <a:ln w="19050" cap="flat" cmpd="sng">
            <a:solidFill>
              <a:schemeClr val="accent6"/>
            </a:solidFill>
            <a:prstDash val="solid"/>
            <a:round/>
            <a:headEnd type="oval" w="med" len="med"/>
            <a:tailEnd type="none" w="sm" len="sm"/>
          </a:ln>
        </p:spPr>
      </p:cxnSp>
      <p:sp>
        <p:nvSpPr>
          <p:cNvPr id="325" name="Google Shape;325;g1ab1224ca6c_0_9"/>
          <p:cNvSpPr txBox="1"/>
          <p:nvPr/>
        </p:nvSpPr>
        <p:spPr>
          <a:xfrm>
            <a:off x="7948100" y="1851325"/>
            <a:ext cx="2622000" cy="1525200"/>
          </a:xfrm>
          <a:prstGeom prst="rect">
            <a:avLst/>
          </a:prstGeom>
          <a:noFill/>
          <a:ln>
            <a:noFill/>
          </a:ln>
        </p:spPr>
        <p:txBody>
          <a:bodyPr spcFirstLastPara="1" wrap="square" lIns="121900" tIns="121900" rIns="121900" bIns="121900"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en-GB" sz="1200" b="1" dirty="0" err="1">
                <a:latin typeface="Roboto"/>
                <a:ea typeface="Roboto"/>
                <a:cs typeface="Roboto"/>
                <a:sym typeface="Roboto"/>
              </a:rPr>
              <a:t>Lucrul</a:t>
            </a:r>
            <a:r>
              <a:rPr lang="en-GB" sz="1200" b="1" dirty="0">
                <a:latin typeface="Roboto"/>
                <a:ea typeface="Roboto"/>
                <a:cs typeface="Roboto"/>
                <a:sym typeface="Roboto"/>
              </a:rPr>
              <a:t> la </a:t>
            </a:r>
            <a:r>
              <a:rPr lang="en-GB" sz="1200" b="1" dirty="0" err="1">
                <a:latin typeface="Roboto"/>
                <a:ea typeface="Roboto"/>
                <a:cs typeface="Roboto"/>
                <a:sym typeface="Roboto"/>
              </a:rPr>
              <a:t>distanță</a:t>
            </a:r>
            <a:endParaRPr sz="1200" b="1"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r>
              <a:rPr lang="en-GB" sz="1200" dirty="0" err="1">
                <a:latin typeface="Roboto"/>
                <a:ea typeface="Roboto"/>
                <a:cs typeface="Roboto"/>
                <a:sym typeface="Roboto"/>
              </a:rPr>
              <a:t>În</a:t>
            </a:r>
            <a:r>
              <a:rPr lang="en-GB" sz="1200" dirty="0">
                <a:latin typeface="Roboto"/>
                <a:ea typeface="Roboto"/>
                <a:cs typeface="Roboto"/>
                <a:sym typeface="Roboto"/>
              </a:rPr>
              <a:t> </a:t>
            </a:r>
            <a:r>
              <a:rPr lang="en-GB" sz="1200" dirty="0" err="1">
                <a:latin typeface="Roboto"/>
                <a:ea typeface="Roboto"/>
                <a:cs typeface="Roboto"/>
                <a:sym typeface="Roboto"/>
              </a:rPr>
              <a:t>funcție</a:t>
            </a:r>
            <a:r>
              <a:rPr lang="en-GB" sz="1200" dirty="0">
                <a:latin typeface="Roboto"/>
                <a:ea typeface="Roboto"/>
                <a:cs typeface="Roboto"/>
                <a:sym typeface="Roboto"/>
              </a:rPr>
              <a:t> de </a:t>
            </a:r>
            <a:r>
              <a:rPr lang="en-GB" sz="1200" dirty="0" err="1">
                <a:latin typeface="Roboto"/>
                <a:ea typeface="Roboto"/>
                <a:cs typeface="Roboto"/>
                <a:sym typeface="Roboto"/>
              </a:rPr>
              <a:t>tipul</a:t>
            </a:r>
            <a:r>
              <a:rPr lang="en-GB" sz="1200" dirty="0">
                <a:latin typeface="Roboto"/>
                <a:ea typeface="Roboto"/>
                <a:cs typeface="Roboto"/>
                <a:sym typeface="Roboto"/>
              </a:rPr>
              <a:t> de </a:t>
            </a:r>
            <a:r>
              <a:rPr lang="en-GB" sz="1200" dirty="0" err="1">
                <a:latin typeface="Roboto"/>
                <a:ea typeface="Roboto"/>
                <a:cs typeface="Roboto"/>
                <a:sym typeface="Roboto"/>
              </a:rPr>
              <a:t>muncă</a:t>
            </a:r>
            <a:r>
              <a:rPr lang="en-GB" sz="1200" dirty="0">
                <a:latin typeface="Roboto"/>
                <a:ea typeface="Roboto"/>
                <a:cs typeface="Roboto"/>
                <a:sym typeface="Roboto"/>
              </a:rPr>
              <a:t>, </a:t>
            </a:r>
            <a:r>
              <a:rPr lang="en-GB" sz="1200" dirty="0" err="1">
                <a:latin typeface="Roboto"/>
                <a:ea typeface="Roboto"/>
                <a:cs typeface="Roboto"/>
                <a:sym typeface="Roboto"/>
              </a:rPr>
              <a:t>ați</a:t>
            </a:r>
            <a:r>
              <a:rPr lang="en-GB" sz="1200" dirty="0">
                <a:latin typeface="Roboto"/>
                <a:ea typeface="Roboto"/>
                <a:cs typeface="Roboto"/>
                <a:sym typeface="Roboto"/>
              </a:rPr>
              <a:t> </a:t>
            </a:r>
            <a:r>
              <a:rPr lang="en-GB" sz="1200" dirty="0" err="1">
                <a:latin typeface="Roboto"/>
                <a:ea typeface="Roboto"/>
                <a:cs typeface="Roboto"/>
                <a:sym typeface="Roboto"/>
              </a:rPr>
              <a:t>putea</a:t>
            </a:r>
            <a:r>
              <a:rPr lang="en-GB" sz="1200" dirty="0">
                <a:latin typeface="Roboto"/>
                <a:ea typeface="Roboto"/>
                <a:cs typeface="Roboto"/>
                <a:sym typeface="Roboto"/>
              </a:rPr>
              <a:t> </a:t>
            </a:r>
            <a:r>
              <a:rPr lang="en-GB" sz="1200" dirty="0" err="1">
                <a:latin typeface="Roboto"/>
                <a:ea typeface="Roboto"/>
                <a:cs typeface="Roboto"/>
                <a:sym typeface="Roboto"/>
              </a:rPr>
              <a:t>avea</a:t>
            </a:r>
            <a:r>
              <a:rPr lang="en-GB" sz="1200" dirty="0">
                <a:latin typeface="Roboto"/>
                <a:ea typeface="Roboto"/>
                <a:cs typeface="Roboto"/>
                <a:sym typeface="Roboto"/>
              </a:rPr>
              <a:t> </a:t>
            </a:r>
            <a:r>
              <a:rPr lang="en-GB" sz="1200" dirty="0" err="1">
                <a:latin typeface="Roboto"/>
                <a:ea typeface="Roboto"/>
                <a:cs typeface="Roboto"/>
                <a:sym typeface="Roboto"/>
              </a:rPr>
              <a:t>mai</a:t>
            </a:r>
            <a:r>
              <a:rPr lang="en-GB" sz="1200" dirty="0">
                <a:latin typeface="Roboto"/>
                <a:ea typeface="Roboto"/>
                <a:cs typeface="Roboto"/>
                <a:sym typeface="Roboto"/>
              </a:rPr>
              <a:t> </a:t>
            </a:r>
            <a:r>
              <a:rPr lang="en-GB" sz="1200" dirty="0" err="1">
                <a:latin typeface="Roboto"/>
                <a:ea typeface="Roboto"/>
                <a:cs typeface="Roboto"/>
                <a:sym typeface="Roboto"/>
              </a:rPr>
              <a:t>multă</a:t>
            </a:r>
            <a:r>
              <a:rPr lang="en-GB" sz="1200" dirty="0">
                <a:latin typeface="Roboto"/>
                <a:ea typeface="Roboto"/>
                <a:cs typeface="Roboto"/>
                <a:sym typeface="Roboto"/>
              </a:rPr>
              <a:t> </a:t>
            </a:r>
            <a:r>
              <a:rPr lang="en-GB" sz="1200" dirty="0" err="1">
                <a:latin typeface="Roboto"/>
                <a:ea typeface="Roboto"/>
                <a:cs typeface="Roboto"/>
                <a:sym typeface="Roboto"/>
              </a:rPr>
              <a:t>flexibilitate</a:t>
            </a:r>
            <a:r>
              <a:rPr lang="en-GB" sz="1200" dirty="0">
                <a:latin typeface="Roboto"/>
                <a:ea typeface="Roboto"/>
                <a:cs typeface="Roboto"/>
                <a:sym typeface="Roboto"/>
              </a:rPr>
              <a:t> </a:t>
            </a:r>
            <a:r>
              <a:rPr lang="ro-RO" sz="1200" dirty="0">
                <a:latin typeface="Roboto"/>
                <a:ea typeface="Roboto"/>
                <a:cs typeface="Roboto"/>
                <a:sym typeface="Roboto"/>
              </a:rPr>
              <a:t>de</a:t>
            </a:r>
            <a:r>
              <a:rPr lang="en-GB" sz="1200" dirty="0">
                <a:latin typeface="Roboto"/>
                <a:ea typeface="Roboto"/>
                <a:cs typeface="Roboto"/>
                <a:sym typeface="Roboto"/>
              </a:rPr>
              <a:t> a </a:t>
            </a:r>
            <a:r>
              <a:rPr lang="en-GB" sz="1200" dirty="0" err="1">
                <a:latin typeface="Roboto"/>
                <a:ea typeface="Roboto"/>
                <a:cs typeface="Roboto"/>
                <a:sym typeface="Roboto"/>
              </a:rPr>
              <a:t>lucra</a:t>
            </a:r>
            <a:r>
              <a:rPr lang="en-GB" sz="1200" dirty="0">
                <a:latin typeface="Roboto"/>
                <a:ea typeface="Roboto"/>
                <a:cs typeface="Roboto"/>
                <a:sym typeface="Roboto"/>
              </a:rPr>
              <a:t> de </a:t>
            </a:r>
            <a:r>
              <a:rPr lang="en-GB" sz="1200" dirty="0" err="1">
                <a:latin typeface="Roboto"/>
                <a:ea typeface="Roboto"/>
                <a:cs typeface="Roboto"/>
                <a:sym typeface="Roboto"/>
              </a:rPr>
              <a:t>acasă</a:t>
            </a:r>
            <a:r>
              <a:rPr lang="en-GB" sz="1200" dirty="0">
                <a:latin typeface="Roboto"/>
                <a:ea typeface="Roboto"/>
                <a:cs typeface="Roboto"/>
                <a:sym typeface="Roboto"/>
              </a:rPr>
              <a:t> </a:t>
            </a:r>
            <a:r>
              <a:rPr lang="en-GB" sz="1200" dirty="0" err="1">
                <a:latin typeface="Roboto"/>
                <a:ea typeface="Roboto"/>
                <a:cs typeface="Roboto"/>
                <a:sym typeface="Roboto"/>
              </a:rPr>
              <a:t>cel</a:t>
            </a:r>
            <a:r>
              <a:rPr lang="en-GB" sz="1200" dirty="0">
                <a:latin typeface="Roboto"/>
                <a:ea typeface="Roboto"/>
                <a:cs typeface="Roboto"/>
                <a:sym typeface="Roboto"/>
              </a:rPr>
              <a:t> </a:t>
            </a:r>
            <a:r>
              <a:rPr lang="en-GB" sz="1200" dirty="0" err="1">
                <a:latin typeface="Roboto"/>
                <a:ea typeface="Roboto"/>
                <a:cs typeface="Roboto"/>
                <a:sym typeface="Roboto"/>
              </a:rPr>
              <a:t>puțin</a:t>
            </a:r>
            <a:r>
              <a:rPr lang="en-GB" sz="1200" dirty="0">
                <a:latin typeface="Roboto"/>
                <a:ea typeface="Roboto"/>
                <a:cs typeface="Roboto"/>
                <a:sym typeface="Roboto"/>
              </a:rPr>
              <a:t> o zi pe </a:t>
            </a:r>
            <a:r>
              <a:rPr lang="en-GB" sz="1200" dirty="0" err="1">
                <a:latin typeface="Roboto"/>
                <a:ea typeface="Roboto"/>
                <a:cs typeface="Roboto"/>
                <a:sym typeface="Roboto"/>
              </a:rPr>
              <a:t>săptămână</a:t>
            </a:r>
            <a:r>
              <a:rPr lang="en-GB" sz="1200" dirty="0">
                <a:latin typeface="Roboto"/>
                <a:ea typeface="Roboto"/>
                <a:cs typeface="Roboto"/>
                <a:sym typeface="Roboto"/>
              </a:rPr>
              <a:t>.</a:t>
            </a:r>
            <a:endParaRPr sz="1200"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dirty="0">
              <a:latin typeface="Roboto"/>
              <a:ea typeface="Roboto"/>
              <a:cs typeface="Roboto"/>
              <a:sym typeface="Roboto"/>
            </a:endParaRPr>
          </a:p>
          <a:p>
            <a:pPr marL="0" marR="0" lvl="0" indent="0" algn="just" rtl="0">
              <a:lnSpc>
                <a:spcPct val="115000"/>
              </a:lnSpc>
              <a:spcBef>
                <a:spcPts val="0"/>
              </a:spcBef>
              <a:spcAft>
                <a:spcPts val="0"/>
              </a:spcAft>
              <a:buClr>
                <a:srgbClr val="000000"/>
              </a:buClr>
              <a:buSzPts val="1200"/>
              <a:buFont typeface="Arial"/>
              <a:buNone/>
            </a:pPr>
            <a:endParaRPr sz="1200" b="1" dirty="0">
              <a:latin typeface="Roboto"/>
              <a:ea typeface="Roboto"/>
              <a:cs typeface="Roboto"/>
              <a:sym typeface="Roboto"/>
            </a:endParaRPr>
          </a:p>
        </p:txBody>
      </p:sp>
      <p:cxnSp>
        <p:nvCxnSpPr>
          <p:cNvPr id="326" name="Google Shape;326;g1ab1224ca6c_0_9"/>
          <p:cNvCxnSpPr/>
          <p:nvPr/>
        </p:nvCxnSpPr>
        <p:spPr>
          <a:xfrm rot="10800000">
            <a:off x="7060022" y="4748337"/>
            <a:ext cx="296400" cy="458400"/>
          </a:xfrm>
          <a:prstGeom prst="straightConnector1">
            <a:avLst/>
          </a:prstGeom>
          <a:noFill/>
          <a:ln w="19050" cap="flat" cmpd="sng">
            <a:solidFill>
              <a:schemeClr val="accent6"/>
            </a:solidFill>
            <a:prstDash val="solid"/>
            <a:round/>
            <a:headEnd type="oval" w="med" len="med"/>
            <a:tailEnd type="none" w="sm" len="sm"/>
          </a:ln>
        </p:spPr>
      </p:cxnSp>
      <p:sp>
        <p:nvSpPr>
          <p:cNvPr id="327" name="Google Shape;327;g1ab1224ca6c_0_9"/>
          <p:cNvSpPr txBox="1"/>
          <p:nvPr/>
        </p:nvSpPr>
        <p:spPr>
          <a:xfrm>
            <a:off x="5135224" y="2929384"/>
            <a:ext cx="1924800" cy="1072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Clr>
                <a:srgbClr val="000000"/>
              </a:buClr>
              <a:buSzPts val="1600"/>
              <a:buFont typeface="Arial"/>
              <a:buNone/>
            </a:pPr>
            <a:r>
              <a:rPr lang="en-GB" sz="1600" b="1">
                <a:latin typeface="Roboto"/>
                <a:ea typeface="Roboto"/>
                <a:cs typeface="Roboto"/>
                <a:sym typeface="Roboto"/>
              </a:rPr>
              <a:t>Practici pentru a vă face afacerea mai ecologică.</a:t>
            </a:r>
            <a:endParaRPr sz="1600" b="0" i="0" u="none" strike="noStrike" cap="none">
              <a:solidFill>
                <a:srgbClr val="000000"/>
              </a:solidFill>
              <a:latin typeface="Arial"/>
              <a:ea typeface="Arial"/>
              <a:cs typeface="Arial"/>
              <a:sym typeface="Arial"/>
            </a:endParaRPr>
          </a:p>
        </p:txBody>
      </p:sp>
      <p:sp>
        <p:nvSpPr>
          <p:cNvPr id="328" name="Google Shape;328;g1ab1224ca6c_0_9"/>
          <p:cNvSpPr/>
          <p:nvPr/>
        </p:nvSpPr>
        <p:spPr>
          <a:xfrm rot="1800095">
            <a:off x="4300630" y="1636010"/>
            <a:ext cx="3587828" cy="3587828"/>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g1ab1224ca6c_0_9"/>
          <p:cNvSpPr/>
          <p:nvPr/>
        </p:nvSpPr>
        <p:spPr>
          <a:xfrm rot="-1800095" flipH="1">
            <a:off x="4303547" y="1636010"/>
            <a:ext cx="3587828" cy="3587828"/>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g1ab1224ca6c_0_9"/>
          <p:cNvSpPr/>
          <p:nvPr/>
        </p:nvSpPr>
        <p:spPr>
          <a:xfrm rot="-8100000">
            <a:off x="5851203" y="1557466"/>
            <a:ext cx="484085" cy="484085"/>
          </a:xfrm>
          <a:prstGeom prst="rtTriangle">
            <a:avLst/>
          </a:prstGeom>
          <a:solidFill>
            <a:srgbClr val="65F0A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1ab1224ca6c_0_9"/>
          <p:cNvSpPr/>
          <p:nvPr/>
        </p:nvSpPr>
        <p:spPr>
          <a:xfrm rot="-9000757" flipH="1">
            <a:off x="4302117" y="1633849"/>
            <a:ext cx="3586968" cy="3586968"/>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g1ab1224ca6c_0_9"/>
          <p:cNvSpPr/>
          <p:nvPr/>
        </p:nvSpPr>
        <p:spPr>
          <a:xfrm rot="-1027073">
            <a:off x="7314463" y="3799841"/>
            <a:ext cx="416867" cy="416867"/>
          </a:xfrm>
          <a:prstGeom prst="rtTriangle">
            <a:avLst/>
          </a:prstGeom>
          <a:solidFill>
            <a:srgbClr val="0856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g1ab1224ca6c_0_9"/>
          <p:cNvSpPr/>
          <p:nvPr/>
        </p:nvSpPr>
        <p:spPr>
          <a:xfrm rot="6359354">
            <a:off x="4421229" y="3797077"/>
            <a:ext cx="484649" cy="484649"/>
          </a:xfrm>
          <a:prstGeom prst="rtTriangle">
            <a:avLst/>
          </a:prstGeom>
          <a:solidFill>
            <a:srgbClr val="0E945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g1ab1224ca6c_0_9"/>
          <p:cNvSpPr txBox="1"/>
          <p:nvPr/>
        </p:nvSpPr>
        <p:spPr>
          <a:xfrm>
            <a:off x="1908350" y="4823938"/>
            <a:ext cx="2455500" cy="15252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n-GB" sz="1200" b="1" dirty="0" err="1">
                <a:latin typeface="Roboto"/>
                <a:ea typeface="Roboto"/>
                <a:cs typeface="Roboto"/>
                <a:sym typeface="Roboto"/>
              </a:rPr>
              <a:t>Digitizarea</a:t>
            </a:r>
            <a:r>
              <a:rPr lang="en-GB" sz="1200" b="1" dirty="0">
                <a:latin typeface="Roboto"/>
                <a:ea typeface="Roboto"/>
                <a:cs typeface="Roboto"/>
                <a:sym typeface="Roboto"/>
              </a:rPr>
              <a:t> </a:t>
            </a:r>
            <a:r>
              <a:rPr lang="en-GB" sz="1200" b="1" dirty="0" err="1">
                <a:latin typeface="Roboto"/>
                <a:ea typeface="Roboto"/>
                <a:cs typeface="Roboto"/>
                <a:sym typeface="Roboto"/>
              </a:rPr>
              <a:t>documentelor</a:t>
            </a:r>
            <a:endParaRPr sz="1200" b="1"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r>
              <a:rPr lang="en-GB" sz="1200" dirty="0" err="1">
                <a:latin typeface="Roboto"/>
                <a:ea typeface="Roboto"/>
                <a:cs typeface="Roboto"/>
                <a:sym typeface="Roboto"/>
              </a:rPr>
              <a:t>Acest</a:t>
            </a:r>
            <a:r>
              <a:rPr lang="en-GB" sz="1200" dirty="0">
                <a:latin typeface="Roboto"/>
                <a:ea typeface="Roboto"/>
                <a:cs typeface="Roboto"/>
                <a:sym typeface="Roboto"/>
              </a:rPr>
              <a:t> </a:t>
            </a:r>
            <a:r>
              <a:rPr lang="en-GB" sz="1200" dirty="0" err="1">
                <a:latin typeface="Roboto"/>
                <a:ea typeface="Roboto"/>
                <a:cs typeface="Roboto"/>
                <a:sym typeface="Roboto"/>
              </a:rPr>
              <a:t>lucru</a:t>
            </a:r>
            <a:r>
              <a:rPr lang="en-GB" sz="1200" dirty="0">
                <a:latin typeface="Roboto"/>
                <a:ea typeface="Roboto"/>
                <a:cs typeface="Roboto"/>
                <a:sym typeface="Roboto"/>
              </a:rPr>
              <a:t> nu </a:t>
            </a:r>
            <a:r>
              <a:rPr lang="en-GB" sz="1200" dirty="0" err="1">
                <a:latin typeface="Roboto"/>
                <a:ea typeface="Roboto"/>
                <a:cs typeface="Roboto"/>
                <a:sym typeface="Roboto"/>
              </a:rPr>
              <a:t>numai</a:t>
            </a:r>
            <a:r>
              <a:rPr lang="en-GB" sz="1200" dirty="0">
                <a:latin typeface="Roboto"/>
                <a:ea typeface="Roboto"/>
                <a:cs typeface="Roboto"/>
                <a:sym typeface="Roboto"/>
              </a:rPr>
              <a:t> </a:t>
            </a:r>
            <a:r>
              <a:rPr lang="en-GB" sz="1200" dirty="0" err="1">
                <a:latin typeface="Roboto"/>
                <a:ea typeface="Roboto"/>
                <a:cs typeface="Roboto"/>
                <a:sym typeface="Roboto"/>
              </a:rPr>
              <a:t>că</a:t>
            </a:r>
            <a:r>
              <a:rPr lang="en-GB" sz="1200" dirty="0">
                <a:latin typeface="Roboto"/>
                <a:ea typeface="Roboto"/>
                <a:cs typeface="Roboto"/>
                <a:sym typeface="Roboto"/>
              </a:rPr>
              <a:t> </a:t>
            </a:r>
            <a:r>
              <a:rPr lang="en-GB" sz="1200" dirty="0" err="1">
                <a:latin typeface="Roboto"/>
                <a:ea typeface="Roboto"/>
                <a:cs typeface="Roboto"/>
                <a:sym typeface="Roboto"/>
              </a:rPr>
              <a:t>îmbunătățește</a:t>
            </a:r>
            <a:r>
              <a:rPr lang="en-GB" sz="1200" dirty="0">
                <a:latin typeface="Roboto"/>
                <a:ea typeface="Roboto"/>
                <a:cs typeface="Roboto"/>
                <a:sym typeface="Roboto"/>
              </a:rPr>
              <a:t> </a:t>
            </a:r>
            <a:r>
              <a:rPr lang="en-GB" sz="1200" dirty="0" err="1">
                <a:latin typeface="Roboto"/>
                <a:ea typeface="Roboto"/>
                <a:cs typeface="Roboto"/>
                <a:sym typeface="Roboto"/>
              </a:rPr>
              <a:t>impactul</a:t>
            </a:r>
            <a:r>
              <a:rPr lang="en-GB" sz="1200" dirty="0">
                <a:latin typeface="Roboto"/>
                <a:ea typeface="Roboto"/>
                <a:cs typeface="Roboto"/>
                <a:sym typeface="Roboto"/>
              </a:rPr>
              <a:t> </a:t>
            </a:r>
            <a:r>
              <a:rPr lang="en-GB" sz="1200" dirty="0" err="1">
                <a:latin typeface="Roboto"/>
                <a:ea typeface="Roboto"/>
                <a:cs typeface="Roboto"/>
                <a:sym typeface="Roboto"/>
              </a:rPr>
              <a:t>asupra</a:t>
            </a:r>
            <a:r>
              <a:rPr lang="en-GB" sz="1200" dirty="0">
                <a:latin typeface="Roboto"/>
                <a:ea typeface="Roboto"/>
                <a:cs typeface="Roboto"/>
                <a:sym typeface="Roboto"/>
              </a:rPr>
              <a:t> </a:t>
            </a:r>
            <a:r>
              <a:rPr lang="en-GB" sz="1200" dirty="0" err="1">
                <a:latin typeface="Roboto"/>
                <a:ea typeface="Roboto"/>
                <a:cs typeface="Roboto"/>
                <a:sym typeface="Roboto"/>
              </a:rPr>
              <a:t>mediului</a:t>
            </a:r>
            <a:r>
              <a:rPr lang="en-GB" sz="1200" dirty="0">
                <a:latin typeface="Roboto"/>
                <a:ea typeface="Roboto"/>
                <a:cs typeface="Roboto"/>
                <a:sym typeface="Roboto"/>
              </a:rPr>
              <a:t>, ci </a:t>
            </a:r>
            <a:r>
              <a:rPr lang="en-GB" sz="1200" dirty="0" err="1">
                <a:latin typeface="Roboto"/>
                <a:ea typeface="Roboto"/>
                <a:cs typeface="Roboto"/>
                <a:sym typeface="Roboto"/>
              </a:rPr>
              <a:t>și</a:t>
            </a:r>
            <a:r>
              <a:rPr lang="en-GB" sz="1200" dirty="0">
                <a:latin typeface="Roboto"/>
                <a:ea typeface="Roboto"/>
                <a:cs typeface="Roboto"/>
                <a:sym typeface="Roboto"/>
              </a:rPr>
              <a:t> </a:t>
            </a:r>
            <a:r>
              <a:rPr lang="en-GB" sz="1200" dirty="0" err="1">
                <a:latin typeface="Roboto"/>
                <a:ea typeface="Roboto"/>
                <a:cs typeface="Roboto"/>
                <a:sym typeface="Roboto"/>
              </a:rPr>
              <a:t>organizarea</a:t>
            </a:r>
            <a:r>
              <a:rPr lang="en-GB" sz="1200" dirty="0">
                <a:latin typeface="Roboto"/>
                <a:ea typeface="Roboto"/>
                <a:cs typeface="Roboto"/>
                <a:sym typeface="Roboto"/>
              </a:rPr>
              <a:t> </a:t>
            </a:r>
            <a:r>
              <a:rPr lang="en-GB" sz="1200" dirty="0" err="1">
                <a:latin typeface="Roboto"/>
                <a:ea typeface="Roboto"/>
                <a:cs typeface="Roboto"/>
                <a:sym typeface="Roboto"/>
              </a:rPr>
              <a:t>și</a:t>
            </a:r>
            <a:r>
              <a:rPr lang="en-GB" sz="1200" dirty="0">
                <a:latin typeface="Roboto"/>
                <a:ea typeface="Roboto"/>
                <a:cs typeface="Roboto"/>
                <a:sym typeface="Roboto"/>
              </a:rPr>
              <a:t> </a:t>
            </a:r>
            <a:r>
              <a:rPr lang="en-GB" sz="1200" dirty="0" err="1">
                <a:latin typeface="Roboto"/>
                <a:ea typeface="Roboto"/>
                <a:cs typeface="Roboto"/>
                <a:sym typeface="Roboto"/>
              </a:rPr>
              <a:t>transferul</a:t>
            </a:r>
            <a:r>
              <a:rPr lang="en-GB" sz="1200" dirty="0">
                <a:latin typeface="Roboto"/>
                <a:ea typeface="Roboto"/>
                <a:cs typeface="Roboto"/>
                <a:sym typeface="Roboto"/>
              </a:rPr>
              <a:t> de </a:t>
            </a:r>
            <a:r>
              <a:rPr lang="en-GB" sz="1200" dirty="0" err="1">
                <a:latin typeface="Roboto"/>
                <a:ea typeface="Roboto"/>
                <a:cs typeface="Roboto"/>
                <a:sym typeface="Roboto"/>
              </a:rPr>
              <a:t>informații</a:t>
            </a:r>
            <a:r>
              <a:rPr lang="en-GB" sz="1200" dirty="0">
                <a:latin typeface="Roboto"/>
                <a:ea typeface="Roboto"/>
                <a:cs typeface="Roboto"/>
                <a:sym typeface="Roboto"/>
              </a:rPr>
              <a:t>.</a:t>
            </a:r>
            <a:endParaRPr sz="1200"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dirty="0">
              <a:latin typeface="Roboto"/>
              <a:ea typeface="Roboto"/>
              <a:cs typeface="Roboto"/>
              <a:sym typeface="Roboto"/>
            </a:endParaRPr>
          </a:p>
          <a:p>
            <a:pPr marL="0" marR="0" lvl="0" indent="0" algn="just" rtl="0">
              <a:lnSpc>
                <a:spcPct val="115000"/>
              </a:lnSpc>
              <a:spcBef>
                <a:spcPts val="0"/>
              </a:spcBef>
              <a:spcAft>
                <a:spcPts val="0"/>
              </a:spcAft>
              <a:buClr>
                <a:srgbClr val="000000"/>
              </a:buClr>
              <a:buSzPts val="1200"/>
              <a:buFont typeface="Arial"/>
              <a:buNone/>
            </a:pPr>
            <a:endParaRPr sz="1200" b="1" dirty="0">
              <a:latin typeface="Roboto"/>
              <a:ea typeface="Roboto"/>
              <a:cs typeface="Roboto"/>
              <a:sym typeface="Roboto"/>
            </a:endParaRPr>
          </a:p>
        </p:txBody>
      </p:sp>
      <p:sp>
        <p:nvSpPr>
          <p:cNvPr id="335" name="Google Shape;335;g1ab1224ca6c_0_9"/>
          <p:cNvSpPr txBox="1"/>
          <p:nvPr/>
        </p:nvSpPr>
        <p:spPr>
          <a:xfrm>
            <a:off x="7262350" y="5086250"/>
            <a:ext cx="3658500" cy="1193400"/>
          </a:xfrm>
          <a:prstGeom prst="rect">
            <a:avLst/>
          </a:prstGeom>
          <a:noFill/>
          <a:ln>
            <a:noFill/>
          </a:ln>
        </p:spPr>
        <p:txBody>
          <a:bodyPr spcFirstLastPara="1" wrap="square" lIns="121900" tIns="121900" rIns="121900" bIns="121900"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en-GB" sz="1200" b="1" dirty="0" err="1">
                <a:latin typeface="Roboto"/>
                <a:ea typeface="Roboto"/>
                <a:cs typeface="Roboto"/>
                <a:sym typeface="Roboto"/>
              </a:rPr>
              <a:t>Reutilizarea</a:t>
            </a:r>
            <a:r>
              <a:rPr lang="en-GB" sz="1200" b="1" dirty="0">
                <a:latin typeface="Roboto"/>
                <a:ea typeface="Roboto"/>
                <a:cs typeface="Roboto"/>
                <a:sym typeface="Roboto"/>
              </a:rPr>
              <a:t> </a:t>
            </a:r>
            <a:r>
              <a:rPr lang="en-GB" sz="1200" b="1" dirty="0" err="1">
                <a:latin typeface="Roboto"/>
                <a:ea typeface="Roboto"/>
                <a:cs typeface="Roboto"/>
                <a:sym typeface="Roboto"/>
              </a:rPr>
              <a:t>și</a:t>
            </a:r>
            <a:r>
              <a:rPr lang="en-GB" sz="1200" b="1" dirty="0">
                <a:latin typeface="Roboto"/>
                <a:ea typeface="Roboto"/>
                <a:cs typeface="Roboto"/>
                <a:sym typeface="Roboto"/>
              </a:rPr>
              <a:t>/</a:t>
            </a:r>
            <a:r>
              <a:rPr lang="en-GB" sz="1200" b="1" dirty="0" err="1">
                <a:latin typeface="Roboto"/>
                <a:ea typeface="Roboto"/>
                <a:cs typeface="Roboto"/>
                <a:sym typeface="Roboto"/>
              </a:rPr>
              <a:t>sau</a:t>
            </a:r>
            <a:r>
              <a:rPr lang="en-GB" sz="1200" b="1" dirty="0">
                <a:latin typeface="Roboto"/>
                <a:ea typeface="Roboto"/>
                <a:cs typeface="Roboto"/>
                <a:sym typeface="Roboto"/>
              </a:rPr>
              <a:t> </a:t>
            </a:r>
            <a:r>
              <a:rPr lang="en-GB" sz="1200" b="1" dirty="0" err="1">
                <a:latin typeface="Roboto"/>
                <a:ea typeface="Roboto"/>
                <a:cs typeface="Roboto"/>
                <a:sym typeface="Roboto"/>
              </a:rPr>
              <a:t>reciclarea</a:t>
            </a:r>
            <a:endParaRPr sz="1200" b="1"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r>
              <a:rPr lang="en-GB" sz="1200" dirty="0" err="1">
                <a:latin typeface="Roboto"/>
                <a:ea typeface="Roboto"/>
                <a:cs typeface="Roboto"/>
                <a:sym typeface="Roboto"/>
              </a:rPr>
              <a:t>Încurajați</a:t>
            </a:r>
            <a:r>
              <a:rPr lang="en-GB" sz="1200" dirty="0">
                <a:latin typeface="Roboto"/>
                <a:ea typeface="Roboto"/>
                <a:cs typeface="Roboto"/>
                <a:sym typeface="Roboto"/>
              </a:rPr>
              <a:t> </a:t>
            </a:r>
            <a:r>
              <a:rPr lang="en-GB" sz="1200" dirty="0" err="1">
                <a:latin typeface="Roboto"/>
                <a:ea typeface="Roboto"/>
                <a:cs typeface="Roboto"/>
                <a:sym typeface="Roboto"/>
              </a:rPr>
              <a:t>durabilitatea</a:t>
            </a:r>
            <a:r>
              <a:rPr lang="en-GB" sz="1200" dirty="0">
                <a:latin typeface="Roboto"/>
                <a:ea typeface="Roboto"/>
                <a:cs typeface="Roboto"/>
                <a:sym typeface="Roboto"/>
              </a:rPr>
              <a:t>, </a:t>
            </a:r>
            <a:r>
              <a:rPr lang="en-GB" sz="1200" dirty="0" err="1">
                <a:latin typeface="Roboto"/>
                <a:ea typeface="Roboto"/>
                <a:cs typeface="Roboto"/>
                <a:sym typeface="Roboto"/>
              </a:rPr>
              <a:t>inclusiv</a:t>
            </a:r>
            <a:r>
              <a:rPr lang="en-GB" sz="1200" dirty="0">
                <a:latin typeface="Roboto"/>
                <a:ea typeface="Roboto"/>
                <a:cs typeface="Roboto"/>
                <a:sym typeface="Roboto"/>
              </a:rPr>
              <a:t> </a:t>
            </a:r>
            <a:r>
              <a:rPr lang="en-GB" sz="1200" dirty="0" err="1">
                <a:latin typeface="Roboto"/>
                <a:ea typeface="Roboto"/>
                <a:cs typeface="Roboto"/>
                <a:sym typeface="Roboto"/>
              </a:rPr>
              <a:t>prin</a:t>
            </a:r>
            <a:r>
              <a:rPr lang="en-GB" sz="1200" dirty="0">
                <a:latin typeface="Roboto"/>
                <a:ea typeface="Roboto"/>
                <a:cs typeface="Roboto"/>
                <a:sym typeface="Roboto"/>
              </a:rPr>
              <a:t> </a:t>
            </a:r>
            <a:r>
              <a:rPr lang="en-GB" sz="1200" dirty="0" err="1">
                <a:latin typeface="Roboto"/>
                <a:ea typeface="Roboto"/>
                <a:cs typeface="Roboto"/>
                <a:sym typeface="Roboto"/>
              </a:rPr>
              <a:t>inc</a:t>
            </a:r>
            <a:r>
              <a:rPr lang="ro-RO" sz="1200" dirty="0" err="1">
                <a:latin typeface="Roboto"/>
                <a:ea typeface="Roboto"/>
                <a:cs typeface="Roboto"/>
                <a:sym typeface="Roboto"/>
              </a:rPr>
              <a:t>luderea</a:t>
            </a:r>
            <a:r>
              <a:rPr lang="en-GB" sz="1200" dirty="0">
                <a:latin typeface="Roboto"/>
                <a:ea typeface="Roboto"/>
                <a:cs typeface="Roboto"/>
                <a:sym typeface="Roboto"/>
              </a:rPr>
              <a:t> </a:t>
            </a:r>
            <a:r>
              <a:rPr lang="en-GB" sz="1200" dirty="0" err="1">
                <a:latin typeface="Roboto"/>
                <a:ea typeface="Roboto"/>
                <a:cs typeface="Roboto"/>
                <a:sym typeface="Roboto"/>
              </a:rPr>
              <a:t>unor</a:t>
            </a:r>
            <a:r>
              <a:rPr lang="en-GB" sz="1200" dirty="0">
                <a:latin typeface="Roboto"/>
                <a:ea typeface="Roboto"/>
                <a:cs typeface="Roboto"/>
                <a:sym typeface="Roboto"/>
              </a:rPr>
              <a:t> </a:t>
            </a:r>
            <a:r>
              <a:rPr lang="en-GB" sz="1200" dirty="0" err="1">
                <a:latin typeface="Roboto"/>
                <a:ea typeface="Roboto"/>
                <a:cs typeface="Roboto"/>
                <a:sym typeface="Roboto"/>
              </a:rPr>
              <a:t>obiceiuri</a:t>
            </a:r>
            <a:r>
              <a:rPr lang="en-GB" sz="1200" dirty="0">
                <a:latin typeface="Roboto"/>
                <a:ea typeface="Roboto"/>
                <a:cs typeface="Roboto"/>
                <a:sym typeface="Roboto"/>
              </a:rPr>
              <a:t> simple </a:t>
            </a:r>
            <a:r>
              <a:rPr lang="en-GB" sz="1200" dirty="0" err="1">
                <a:latin typeface="Roboto"/>
                <a:ea typeface="Roboto"/>
                <a:cs typeface="Roboto"/>
                <a:sym typeface="Roboto"/>
              </a:rPr>
              <a:t>în</a:t>
            </a:r>
            <a:r>
              <a:rPr lang="en-GB" sz="1200" dirty="0">
                <a:latin typeface="Roboto"/>
                <a:ea typeface="Roboto"/>
                <a:cs typeface="Roboto"/>
                <a:sym typeface="Roboto"/>
              </a:rPr>
              <a:t> </a:t>
            </a:r>
            <a:r>
              <a:rPr lang="en-GB" sz="1200" dirty="0" err="1">
                <a:latin typeface="Roboto"/>
                <a:ea typeface="Roboto"/>
                <a:cs typeface="Roboto"/>
                <a:sym typeface="Roboto"/>
              </a:rPr>
              <a:t>rândul</a:t>
            </a:r>
            <a:r>
              <a:rPr lang="en-GB" sz="1200" dirty="0">
                <a:latin typeface="Roboto"/>
                <a:ea typeface="Roboto"/>
                <a:cs typeface="Roboto"/>
                <a:sym typeface="Roboto"/>
              </a:rPr>
              <a:t> </a:t>
            </a:r>
            <a:r>
              <a:rPr lang="en-GB" sz="1200" dirty="0" err="1">
                <a:latin typeface="Roboto"/>
                <a:ea typeface="Roboto"/>
                <a:cs typeface="Roboto"/>
                <a:sym typeface="Roboto"/>
              </a:rPr>
              <a:t>lucrătorilor</a:t>
            </a:r>
            <a:r>
              <a:rPr lang="en-GB" sz="1200" dirty="0">
                <a:latin typeface="Roboto"/>
                <a:ea typeface="Roboto"/>
                <a:cs typeface="Roboto"/>
                <a:sym typeface="Roboto"/>
              </a:rPr>
              <a:t>, cum </a:t>
            </a:r>
            <a:r>
              <a:rPr lang="en-GB" sz="1200" dirty="0" err="1">
                <a:latin typeface="Roboto"/>
                <a:ea typeface="Roboto"/>
                <a:cs typeface="Roboto"/>
                <a:sym typeface="Roboto"/>
              </a:rPr>
              <a:t>ar</a:t>
            </a:r>
            <a:r>
              <a:rPr lang="en-GB" sz="1200" dirty="0">
                <a:latin typeface="Roboto"/>
                <a:ea typeface="Roboto"/>
                <a:cs typeface="Roboto"/>
                <a:sym typeface="Roboto"/>
              </a:rPr>
              <a:t> fi </a:t>
            </a:r>
            <a:r>
              <a:rPr lang="en-GB" sz="1200" dirty="0" err="1">
                <a:latin typeface="Roboto"/>
                <a:ea typeface="Roboto"/>
                <a:cs typeface="Roboto"/>
                <a:sym typeface="Roboto"/>
              </a:rPr>
              <a:t>utilizarea</a:t>
            </a:r>
            <a:r>
              <a:rPr lang="en-GB" sz="1200" dirty="0">
                <a:latin typeface="Roboto"/>
                <a:ea typeface="Roboto"/>
                <a:cs typeface="Roboto"/>
                <a:sym typeface="Roboto"/>
              </a:rPr>
              <a:t> de </a:t>
            </a:r>
            <a:r>
              <a:rPr lang="en-GB" sz="1200" dirty="0" err="1">
                <a:latin typeface="Roboto"/>
                <a:ea typeface="Roboto"/>
                <a:cs typeface="Roboto"/>
                <a:sym typeface="Roboto"/>
              </a:rPr>
              <a:t>containere</a:t>
            </a:r>
            <a:r>
              <a:rPr lang="en-GB" sz="1200" dirty="0">
                <a:latin typeface="Roboto"/>
                <a:ea typeface="Roboto"/>
                <a:cs typeface="Roboto"/>
                <a:sym typeface="Roboto"/>
              </a:rPr>
              <a:t> separate.</a:t>
            </a:r>
            <a:endParaRPr sz="1200"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dirty="0">
              <a:latin typeface="Roboto"/>
              <a:ea typeface="Roboto"/>
              <a:cs typeface="Roboto"/>
              <a:sym typeface="Roboto"/>
            </a:endParaRPr>
          </a:p>
          <a:p>
            <a:pPr marL="0" marR="0" lvl="0" indent="0" algn="just" rtl="0">
              <a:lnSpc>
                <a:spcPct val="115000"/>
              </a:lnSpc>
              <a:spcBef>
                <a:spcPts val="0"/>
              </a:spcBef>
              <a:spcAft>
                <a:spcPts val="0"/>
              </a:spcAft>
              <a:buClr>
                <a:srgbClr val="000000"/>
              </a:buClr>
              <a:buSzPts val="1200"/>
              <a:buFont typeface="Arial"/>
              <a:buNone/>
            </a:pPr>
            <a:endParaRPr sz="1200" b="1" dirty="0">
              <a:latin typeface="Roboto"/>
              <a:ea typeface="Roboto"/>
              <a:cs typeface="Roboto"/>
              <a:sym typeface="Roboto"/>
            </a:endParaRPr>
          </a:p>
        </p:txBody>
      </p:sp>
      <p:sp>
        <p:nvSpPr>
          <p:cNvPr id="336" name="Google Shape;336;g1ab1224ca6c_0_9"/>
          <p:cNvSpPr txBox="1"/>
          <p:nvPr/>
        </p:nvSpPr>
        <p:spPr>
          <a:xfrm>
            <a:off x="1565950" y="1643875"/>
            <a:ext cx="2740200" cy="11934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n-GB" sz="1200" b="1">
                <a:latin typeface="Roboto"/>
                <a:ea typeface="Roboto"/>
                <a:cs typeface="Roboto"/>
                <a:sym typeface="Roboto"/>
              </a:rPr>
              <a:t>Eliminarea produselor de unică folosință</a:t>
            </a:r>
            <a:endParaRPr sz="1200" b="1">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r>
              <a:rPr lang="en-GB" sz="1200">
                <a:latin typeface="Roboto"/>
                <a:ea typeface="Roboto"/>
                <a:cs typeface="Roboto"/>
                <a:sym typeface="Roboto"/>
              </a:rPr>
              <a:t>Înlocuiți aceste produse (de exemplu, paharele de plastic) cu produse ecologice.</a:t>
            </a:r>
            <a:endParaRPr sz="120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a:latin typeface="Roboto"/>
              <a:ea typeface="Roboto"/>
              <a:cs typeface="Roboto"/>
              <a:sym typeface="Roboto"/>
            </a:endParaRPr>
          </a:p>
          <a:p>
            <a:pPr marL="0" marR="0" lvl="0" indent="0" algn="just" rtl="0">
              <a:lnSpc>
                <a:spcPct val="115000"/>
              </a:lnSpc>
              <a:spcBef>
                <a:spcPts val="0"/>
              </a:spcBef>
              <a:spcAft>
                <a:spcPts val="0"/>
              </a:spcAft>
              <a:buClr>
                <a:srgbClr val="000000"/>
              </a:buClr>
              <a:buSzPts val="1200"/>
              <a:buFont typeface="Arial"/>
              <a:buNone/>
            </a:pPr>
            <a:endParaRPr sz="1200" b="1">
              <a:latin typeface="Roboto"/>
              <a:ea typeface="Roboto"/>
              <a:cs typeface="Roboto"/>
              <a:sym typeface="Roboto"/>
            </a:endParaRPr>
          </a:p>
        </p:txBody>
      </p:sp>
      <p:sp>
        <p:nvSpPr>
          <p:cNvPr id="337" name="Google Shape;337;g1ab1224ca6c_0_9"/>
          <p:cNvSpPr txBox="1"/>
          <p:nvPr/>
        </p:nvSpPr>
        <p:spPr>
          <a:xfrm>
            <a:off x="903825" y="2989417"/>
            <a:ext cx="2740200" cy="15705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n-GB" sz="1200" b="1" dirty="0" err="1">
                <a:latin typeface="Roboto"/>
                <a:ea typeface="Roboto"/>
                <a:cs typeface="Roboto"/>
                <a:sym typeface="Roboto"/>
              </a:rPr>
              <a:t>Produse</a:t>
            </a:r>
            <a:r>
              <a:rPr lang="en-GB" sz="1200" b="1" dirty="0">
                <a:latin typeface="Roboto"/>
                <a:ea typeface="Roboto"/>
                <a:cs typeface="Roboto"/>
                <a:sym typeface="Roboto"/>
              </a:rPr>
              <a:t> </a:t>
            </a:r>
            <a:r>
              <a:rPr lang="en-GB" sz="1200" b="1" dirty="0" err="1">
                <a:latin typeface="Roboto"/>
                <a:ea typeface="Roboto"/>
                <a:cs typeface="Roboto"/>
                <a:sym typeface="Roboto"/>
              </a:rPr>
              <a:t>prietenoase</a:t>
            </a:r>
            <a:r>
              <a:rPr lang="en-GB" sz="1200" b="1" dirty="0">
                <a:latin typeface="Roboto"/>
                <a:ea typeface="Roboto"/>
                <a:cs typeface="Roboto"/>
                <a:sym typeface="Roboto"/>
              </a:rPr>
              <a:t> cu </a:t>
            </a:r>
            <a:r>
              <a:rPr lang="en-GB" sz="1200" b="1" dirty="0" err="1">
                <a:latin typeface="Roboto"/>
                <a:ea typeface="Roboto"/>
                <a:cs typeface="Roboto"/>
                <a:sym typeface="Roboto"/>
              </a:rPr>
              <a:t>mediul</a:t>
            </a:r>
            <a:r>
              <a:rPr lang="en-GB" sz="1200" b="1" dirty="0">
                <a:latin typeface="Roboto"/>
                <a:ea typeface="Roboto"/>
                <a:cs typeface="Roboto"/>
                <a:sym typeface="Roboto"/>
              </a:rPr>
              <a:t> </a:t>
            </a:r>
            <a:r>
              <a:rPr lang="en-GB" sz="1200" b="1" dirty="0" err="1">
                <a:latin typeface="Roboto"/>
                <a:ea typeface="Roboto"/>
                <a:cs typeface="Roboto"/>
                <a:sym typeface="Roboto"/>
              </a:rPr>
              <a:t>înconjurător</a:t>
            </a:r>
            <a:endParaRPr sz="1200" b="1"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r>
              <a:rPr lang="en-GB" sz="1200" dirty="0" err="1">
                <a:latin typeface="Roboto"/>
                <a:ea typeface="Roboto"/>
                <a:cs typeface="Roboto"/>
                <a:sym typeface="Roboto"/>
              </a:rPr>
              <a:t>Utilizați</a:t>
            </a:r>
            <a:r>
              <a:rPr lang="en-GB" sz="1200" dirty="0">
                <a:latin typeface="Roboto"/>
                <a:ea typeface="Roboto"/>
                <a:cs typeface="Roboto"/>
                <a:sym typeface="Roboto"/>
              </a:rPr>
              <a:t> </a:t>
            </a:r>
            <a:r>
              <a:rPr lang="en-GB" sz="1200" dirty="0" err="1">
                <a:latin typeface="Roboto"/>
                <a:ea typeface="Roboto"/>
                <a:cs typeface="Roboto"/>
                <a:sym typeface="Roboto"/>
              </a:rPr>
              <a:t>produse</a:t>
            </a:r>
            <a:r>
              <a:rPr lang="en-GB" sz="1200" dirty="0">
                <a:latin typeface="Roboto"/>
                <a:ea typeface="Roboto"/>
                <a:cs typeface="Roboto"/>
                <a:sym typeface="Roboto"/>
              </a:rPr>
              <a:t> </a:t>
            </a:r>
            <a:r>
              <a:rPr lang="en-GB" sz="1200" dirty="0" err="1">
                <a:latin typeface="Roboto"/>
                <a:ea typeface="Roboto"/>
                <a:cs typeface="Roboto"/>
                <a:sym typeface="Roboto"/>
              </a:rPr>
              <a:t>ecologice</a:t>
            </a:r>
            <a:r>
              <a:rPr lang="en-GB" sz="1200" dirty="0">
                <a:latin typeface="Roboto"/>
                <a:ea typeface="Roboto"/>
                <a:cs typeface="Roboto"/>
                <a:sym typeface="Roboto"/>
              </a:rPr>
              <a:t>, de </a:t>
            </a:r>
            <a:r>
              <a:rPr lang="en-GB" sz="1200" dirty="0" err="1">
                <a:latin typeface="Roboto"/>
                <a:ea typeface="Roboto"/>
                <a:cs typeface="Roboto"/>
                <a:sym typeface="Roboto"/>
              </a:rPr>
              <a:t>exemplu</a:t>
            </a:r>
            <a:r>
              <a:rPr lang="en-GB" sz="1200" dirty="0">
                <a:latin typeface="Roboto"/>
                <a:ea typeface="Roboto"/>
                <a:cs typeface="Roboto"/>
                <a:sym typeface="Roboto"/>
              </a:rPr>
              <a:t>, </a:t>
            </a:r>
            <a:r>
              <a:rPr lang="en-GB" sz="1200" dirty="0" err="1">
                <a:latin typeface="Roboto"/>
                <a:ea typeface="Roboto"/>
                <a:cs typeface="Roboto"/>
                <a:sym typeface="Roboto"/>
              </a:rPr>
              <a:t>înlocuiți</a:t>
            </a:r>
            <a:r>
              <a:rPr lang="en-GB" sz="1200" dirty="0">
                <a:latin typeface="Roboto"/>
                <a:ea typeface="Roboto"/>
                <a:cs typeface="Roboto"/>
                <a:sym typeface="Roboto"/>
              </a:rPr>
              <a:t> </a:t>
            </a:r>
            <a:r>
              <a:rPr lang="en-GB" sz="1200" dirty="0" err="1">
                <a:latin typeface="Roboto"/>
                <a:ea typeface="Roboto"/>
                <a:cs typeface="Roboto"/>
                <a:sym typeface="Roboto"/>
              </a:rPr>
              <a:t>săpunurile</a:t>
            </a:r>
            <a:r>
              <a:rPr lang="en-GB" sz="1200" dirty="0">
                <a:latin typeface="Roboto"/>
                <a:ea typeface="Roboto"/>
                <a:cs typeface="Roboto"/>
                <a:sym typeface="Roboto"/>
              </a:rPr>
              <a:t> </a:t>
            </a:r>
            <a:r>
              <a:rPr lang="en-GB" sz="1200" dirty="0" err="1">
                <a:latin typeface="Roboto"/>
                <a:ea typeface="Roboto"/>
                <a:cs typeface="Roboto"/>
                <a:sym typeface="Roboto"/>
              </a:rPr>
              <a:t>cosmetice</a:t>
            </a:r>
            <a:r>
              <a:rPr lang="en-GB" sz="1200" dirty="0">
                <a:latin typeface="Roboto"/>
                <a:ea typeface="Roboto"/>
                <a:cs typeface="Roboto"/>
                <a:sym typeface="Roboto"/>
              </a:rPr>
              <a:t> din </a:t>
            </a:r>
            <a:r>
              <a:rPr lang="en-GB" sz="1200" dirty="0" err="1">
                <a:latin typeface="Roboto"/>
                <a:ea typeface="Roboto"/>
                <a:cs typeface="Roboto"/>
                <a:sym typeface="Roboto"/>
              </a:rPr>
              <a:t>zonele</a:t>
            </a:r>
            <a:r>
              <a:rPr lang="en-GB" sz="1200" dirty="0">
                <a:latin typeface="Roboto"/>
                <a:ea typeface="Roboto"/>
                <a:cs typeface="Roboto"/>
                <a:sym typeface="Roboto"/>
              </a:rPr>
              <a:t> </a:t>
            </a:r>
            <a:r>
              <a:rPr lang="en-GB" sz="1200" dirty="0" err="1">
                <a:latin typeface="Roboto"/>
                <a:ea typeface="Roboto"/>
                <a:cs typeface="Roboto"/>
                <a:sym typeface="Roboto"/>
              </a:rPr>
              <a:t>comune</a:t>
            </a:r>
            <a:r>
              <a:rPr lang="en-GB" sz="1200" dirty="0">
                <a:latin typeface="Roboto"/>
                <a:ea typeface="Roboto"/>
                <a:cs typeface="Roboto"/>
                <a:sym typeface="Roboto"/>
              </a:rPr>
              <a:t> cu </a:t>
            </a:r>
            <a:r>
              <a:rPr lang="en-GB" sz="1200" dirty="0" err="1">
                <a:latin typeface="Roboto"/>
                <a:ea typeface="Roboto"/>
                <a:cs typeface="Roboto"/>
                <a:sym typeface="Roboto"/>
              </a:rPr>
              <a:t>săpunuri</a:t>
            </a:r>
            <a:r>
              <a:rPr lang="en-GB" sz="1200" dirty="0">
                <a:latin typeface="Roboto"/>
                <a:ea typeface="Roboto"/>
                <a:cs typeface="Roboto"/>
                <a:sym typeface="Roboto"/>
              </a:rPr>
              <a:t> care nu au la </a:t>
            </a:r>
            <a:r>
              <a:rPr lang="en-GB" sz="1200" dirty="0" err="1">
                <a:latin typeface="Roboto"/>
                <a:ea typeface="Roboto"/>
                <a:cs typeface="Roboto"/>
                <a:sym typeface="Roboto"/>
              </a:rPr>
              <a:t>bază</a:t>
            </a:r>
            <a:r>
              <a:rPr lang="en-GB" sz="1200" dirty="0">
                <a:latin typeface="Roboto"/>
                <a:ea typeface="Roboto"/>
                <a:cs typeface="Roboto"/>
                <a:sym typeface="Roboto"/>
              </a:rPr>
              <a:t> </a:t>
            </a:r>
            <a:r>
              <a:rPr lang="en-GB" sz="1200" dirty="0" err="1">
                <a:latin typeface="Roboto"/>
                <a:ea typeface="Roboto"/>
                <a:cs typeface="Roboto"/>
                <a:sym typeface="Roboto"/>
              </a:rPr>
              <a:t>animale</a:t>
            </a:r>
            <a:r>
              <a:rPr lang="en-GB" sz="1200" dirty="0">
                <a:latin typeface="Roboto"/>
                <a:ea typeface="Roboto"/>
                <a:cs typeface="Roboto"/>
                <a:sym typeface="Roboto"/>
              </a:rPr>
              <a:t>.</a:t>
            </a:r>
            <a:endParaRPr sz="1200"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dirty="0">
              <a:latin typeface="Roboto"/>
              <a:ea typeface="Roboto"/>
              <a:cs typeface="Roboto"/>
              <a:sym typeface="Roboto"/>
            </a:endParaRPr>
          </a:p>
          <a:p>
            <a:pPr marL="0" marR="0" lvl="0" indent="0" algn="just" rtl="0">
              <a:lnSpc>
                <a:spcPct val="115000"/>
              </a:lnSpc>
              <a:spcBef>
                <a:spcPts val="0"/>
              </a:spcBef>
              <a:spcAft>
                <a:spcPts val="0"/>
              </a:spcAft>
              <a:buClr>
                <a:srgbClr val="000000"/>
              </a:buClr>
              <a:buSzPts val="1200"/>
              <a:buFont typeface="Arial"/>
              <a:buNone/>
            </a:pPr>
            <a:endParaRPr sz="1200" b="1" dirty="0">
              <a:latin typeface="Roboto"/>
              <a:ea typeface="Roboto"/>
              <a:cs typeface="Roboto"/>
              <a:sym typeface="Roboto"/>
            </a:endParaRPr>
          </a:p>
        </p:txBody>
      </p:sp>
      <p:sp>
        <p:nvSpPr>
          <p:cNvPr id="338" name="Google Shape;338;g1ab1224ca6c_0_9"/>
          <p:cNvSpPr txBox="1"/>
          <p:nvPr/>
        </p:nvSpPr>
        <p:spPr>
          <a:xfrm>
            <a:off x="8199575" y="3501338"/>
            <a:ext cx="3854400" cy="1460100"/>
          </a:xfrm>
          <a:prstGeom prst="rect">
            <a:avLst/>
          </a:prstGeom>
          <a:noFill/>
          <a:ln>
            <a:noFill/>
          </a:ln>
        </p:spPr>
        <p:txBody>
          <a:bodyPr spcFirstLastPara="1" wrap="square" lIns="121900" tIns="121900" rIns="121900" bIns="121900"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en-GB" sz="1200" b="1" dirty="0" err="1">
                <a:latin typeface="Roboto"/>
                <a:ea typeface="Roboto"/>
                <a:cs typeface="Roboto"/>
                <a:sym typeface="Roboto"/>
              </a:rPr>
              <a:t>Furnizori</a:t>
            </a:r>
            <a:r>
              <a:rPr lang="en-GB" sz="1200" b="1" dirty="0">
                <a:latin typeface="Roboto"/>
                <a:ea typeface="Roboto"/>
                <a:cs typeface="Roboto"/>
                <a:sym typeface="Roboto"/>
              </a:rPr>
              <a:t> </a:t>
            </a:r>
            <a:r>
              <a:rPr lang="en-GB" sz="1200" b="1" dirty="0" err="1">
                <a:latin typeface="Roboto"/>
                <a:ea typeface="Roboto"/>
                <a:cs typeface="Roboto"/>
                <a:sym typeface="Roboto"/>
              </a:rPr>
              <a:t>locali</a:t>
            </a:r>
            <a:endParaRPr sz="1200" b="1"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r>
              <a:rPr lang="en-GB" sz="1200" dirty="0" err="1">
                <a:latin typeface="Roboto"/>
                <a:ea typeface="Roboto"/>
                <a:cs typeface="Roboto"/>
                <a:sym typeface="Roboto"/>
              </a:rPr>
              <a:t>Stabilirea</a:t>
            </a:r>
            <a:r>
              <a:rPr lang="en-GB" sz="1200" dirty="0">
                <a:latin typeface="Roboto"/>
                <a:ea typeface="Roboto"/>
                <a:cs typeface="Roboto"/>
                <a:sym typeface="Roboto"/>
              </a:rPr>
              <a:t> </a:t>
            </a:r>
            <a:r>
              <a:rPr lang="en-GB" sz="1200" dirty="0" err="1">
                <a:latin typeface="Roboto"/>
                <a:ea typeface="Roboto"/>
                <a:cs typeface="Roboto"/>
                <a:sym typeface="Roboto"/>
              </a:rPr>
              <a:t>unor</a:t>
            </a:r>
            <a:r>
              <a:rPr lang="en-GB" sz="1200" dirty="0">
                <a:latin typeface="Roboto"/>
                <a:ea typeface="Roboto"/>
                <a:cs typeface="Roboto"/>
                <a:sym typeface="Roboto"/>
              </a:rPr>
              <a:t> </a:t>
            </a:r>
            <a:r>
              <a:rPr lang="en-GB" sz="1200" dirty="0" err="1">
                <a:latin typeface="Roboto"/>
                <a:ea typeface="Roboto"/>
                <a:cs typeface="Roboto"/>
                <a:sym typeface="Roboto"/>
              </a:rPr>
              <a:t>relații</a:t>
            </a:r>
            <a:r>
              <a:rPr lang="en-GB" sz="1200" dirty="0">
                <a:latin typeface="Roboto"/>
                <a:ea typeface="Roboto"/>
                <a:cs typeface="Roboto"/>
                <a:sym typeface="Roboto"/>
              </a:rPr>
              <a:t> </a:t>
            </a:r>
            <a:r>
              <a:rPr lang="en-GB" sz="1200" dirty="0" err="1">
                <a:latin typeface="Roboto"/>
                <a:ea typeface="Roboto"/>
                <a:cs typeface="Roboto"/>
                <a:sym typeface="Roboto"/>
              </a:rPr>
              <a:t>bune</a:t>
            </a:r>
            <a:r>
              <a:rPr lang="en-GB" sz="1200" dirty="0">
                <a:latin typeface="Roboto"/>
                <a:ea typeface="Roboto"/>
                <a:cs typeface="Roboto"/>
                <a:sym typeface="Roboto"/>
              </a:rPr>
              <a:t> cu </a:t>
            </a:r>
            <a:r>
              <a:rPr lang="en-GB" sz="1200" dirty="0" err="1">
                <a:latin typeface="Roboto"/>
                <a:ea typeface="Roboto"/>
                <a:cs typeface="Roboto"/>
                <a:sym typeface="Roboto"/>
              </a:rPr>
              <a:t>furnizorii</a:t>
            </a:r>
            <a:r>
              <a:rPr lang="en-GB" sz="1200" dirty="0">
                <a:latin typeface="Roboto"/>
                <a:ea typeface="Roboto"/>
                <a:cs typeface="Roboto"/>
                <a:sym typeface="Roboto"/>
              </a:rPr>
              <a:t> </a:t>
            </a:r>
            <a:r>
              <a:rPr lang="en-GB" sz="1200" dirty="0" err="1">
                <a:latin typeface="Roboto"/>
                <a:ea typeface="Roboto"/>
                <a:cs typeface="Roboto"/>
                <a:sym typeface="Roboto"/>
              </a:rPr>
              <a:t>locali</a:t>
            </a:r>
            <a:r>
              <a:rPr lang="en-GB" sz="1200" dirty="0">
                <a:latin typeface="Roboto"/>
                <a:ea typeface="Roboto"/>
                <a:cs typeface="Roboto"/>
                <a:sym typeface="Roboto"/>
              </a:rPr>
              <a:t> </a:t>
            </a:r>
            <a:r>
              <a:rPr lang="en-GB" sz="1200" dirty="0" err="1">
                <a:latin typeface="Roboto"/>
                <a:ea typeface="Roboto"/>
                <a:cs typeface="Roboto"/>
                <a:sym typeface="Roboto"/>
              </a:rPr>
              <a:t>poate</a:t>
            </a:r>
            <a:r>
              <a:rPr lang="en-GB" sz="1200" dirty="0">
                <a:latin typeface="Roboto"/>
                <a:ea typeface="Roboto"/>
                <a:cs typeface="Roboto"/>
                <a:sym typeface="Roboto"/>
              </a:rPr>
              <a:t> </a:t>
            </a:r>
            <a:r>
              <a:rPr lang="en-GB" sz="1200" dirty="0" err="1">
                <a:latin typeface="Roboto"/>
                <a:ea typeface="Roboto"/>
                <a:cs typeface="Roboto"/>
                <a:sym typeface="Roboto"/>
              </a:rPr>
              <a:t>duce</a:t>
            </a:r>
            <a:r>
              <a:rPr lang="en-GB" sz="1200" dirty="0">
                <a:latin typeface="Roboto"/>
                <a:ea typeface="Roboto"/>
                <a:cs typeface="Roboto"/>
                <a:sym typeface="Roboto"/>
              </a:rPr>
              <a:t> la </a:t>
            </a:r>
            <a:r>
              <a:rPr lang="en-GB" sz="1200" dirty="0" err="1">
                <a:latin typeface="Roboto"/>
                <a:ea typeface="Roboto"/>
                <a:cs typeface="Roboto"/>
                <a:sym typeface="Roboto"/>
              </a:rPr>
              <a:t>reduceri</a:t>
            </a:r>
            <a:r>
              <a:rPr lang="en-GB" sz="1200" dirty="0">
                <a:latin typeface="Roboto"/>
                <a:ea typeface="Roboto"/>
                <a:cs typeface="Roboto"/>
                <a:sym typeface="Roboto"/>
              </a:rPr>
              <a:t> </a:t>
            </a:r>
            <a:r>
              <a:rPr lang="en-GB" sz="1200" dirty="0" err="1">
                <a:latin typeface="Roboto"/>
                <a:ea typeface="Roboto"/>
                <a:cs typeface="Roboto"/>
                <a:sym typeface="Roboto"/>
              </a:rPr>
              <a:t>bune</a:t>
            </a:r>
            <a:r>
              <a:rPr lang="en-GB" sz="1200" dirty="0">
                <a:latin typeface="Roboto"/>
                <a:ea typeface="Roboto"/>
                <a:cs typeface="Roboto"/>
                <a:sym typeface="Roboto"/>
              </a:rPr>
              <a:t>, care sunt </a:t>
            </a:r>
            <a:r>
              <a:rPr lang="en-GB" sz="1200" dirty="0" err="1">
                <a:latin typeface="Roboto"/>
                <a:ea typeface="Roboto"/>
                <a:cs typeface="Roboto"/>
                <a:sym typeface="Roboto"/>
              </a:rPr>
              <a:t>similare</a:t>
            </a:r>
            <a:r>
              <a:rPr lang="en-GB" sz="1200" dirty="0">
                <a:latin typeface="Roboto"/>
                <a:ea typeface="Roboto"/>
                <a:cs typeface="Roboto"/>
                <a:sym typeface="Roboto"/>
              </a:rPr>
              <a:t> cu </a:t>
            </a:r>
            <a:r>
              <a:rPr lang="en-GB" sz="1200" dirty="0" err="1">
                <a:latin typeface="Roboto"/>
                <a:ea typeface="Roboto"/>
                <a:cs typeface="Roboto"/>
                <a:sym typeface="Roboto"/>
              </a:rPr>
              <a:t>prețurile</a:t>
            </a:r>
            <a:r>
              <a:rPr lang="en-GB" sz="1200" dirty="0">
                <a:latin typeface="Roboto"/>
                <a:ea typeface="Roboto"/>
                <a:cs typeface="Roboto"/>
                <a:sym typeface="Roboto"/>
              </a:rPr>
              <a:t> </a:t>
            </a:r>
            <a:r>
              <a:rPr lang="en-GB" sz="1200" dirty="0" err="1">
                <a:latin typeface="Roboto"/>
                <a:ea typeface="Roboto"/>
                <a:cs typeface="Roboto"/>
                <a:sym typeface="Roboto"/>
              </a:rPr>
              <a:t>mici</a:t>
            </a:r>
            <a:r>
              <a:rPr lang="en-GB" sz="1200" dirty="0">
                <a:latin typeface="Roboto"/>
                <a:ea typeface="Roboto"/>
                <a:cs typeface="Roboto"/>
                <a:sym typeface="Roboto"/>
              </a:rPr>
              <a:t> ale </a:t>
            </a:r>
            <a:r>
              <a:rPr lang="en-GB" sz="1200" dirty="0" err="1">
                <a:latin typeface="Roboto"/>
                <a:ea typeface="Roboto"/>
                <a:cs typeface="Roboto"/>
                <a:sym typeface="Roboto"/>
              </a:rPr>
              <a:t>marilor</a:t>
            </a:r>
            <a:r>
              <a:rPr lang="en-GB" sz="1200" dirty="0">
                <a:latin typeface="Roboto"/>
                <a:ea typeface="Roboto"/>
                <a:cs typeface="Roboto"/>
                <a:sym typeface="Roboto"/>
              </a:rPr>
              <a:t> </a:t>
            </a:r>
            <a:r>
              <a:rPr lang="en-GB" sz="1200" dirty="0" err="1">
                <a:latin typeface="Roboto"/>
                <a:ea typeface="Roboto"/>
                <a:cs typeface="Roboto"/>
                <a:sym typeface="Roboto"/>
              </a:rPr>
              <a:t>lanțuri</a:t>
            </a:r>
            <a:r>
              <a:rPr lang="en-GB" sz="1200" dirty="0">
                <a:latin typeface="Roboto"/>
                <a:ea typeface="Roboto"/>
                <a:cs typeface="Roboto"/>
                <a:sym typeface="Roboto"/>
              </a:rPr>
              <a:t> de </a:t>
            </a:r>
            <a:r>
              <a:rPr lang="en-GB" sz="1200" dirty="0" err="1">
                <a:latin typeface="Roboto"/>
                <a:ea typeface="Roboto"/>
                <a:cs typeface="Roboto"/>
                <a:sym typeface="Roboto"/>
              </a:rPr>
              <a:t>furnizori</a:t>
            </a:r>
            <a:r>
              <a:rPr lang="en-GB" sz="1200" dirty="0">
                <a:latin typeface="Roboto"/>
                <a:ea typeface="Roboto"/>
                <a:cs typeface="Roboto"/>
                <a:sym typeface="Roboto"/>
              </a:rPr>
              <a:t>.  </a:t>
            </a:r>
            <a:r>
              <a:rPr lang="en-GB" sz="1200" dirty="0" err="1">
                <a:latin typeface="Roboto"/>
                <a:ea typeface="Roboto"/>
                <a:cs typeface="Roboto"/>
                <a:sym typeface="Roboto"/>
              </a:rPr>
              <a:t>În</a:t>
            </a:r>
            <a:r>
              <a:rPr lang="en-GB" sz="1200" dirty="0">
                <a:latin typeface="Roboto"/>
                <a:ea typeface="Roboto"/>
                <a:cs typeface="Roboto"/>
                <a:sym typeface="Roboto"/>
              </a:rPr>
              <a:t> </a:t>
            </a:r>
            <a:r>
              <a:rPr lang="en-GB" sz="1200" dirty="0" err="1">
                <a:latin typeface="Roboto"/>
                <a:ea typeface="Roboto"/>
                <a:cs typeface="Roboto"/>
                <a:sym typeface="Roboto"/>
              </a:rPr>
              <a:t>acest</a:t>
            </a:r>
            <a:r>
              <a:rPr lang="en-GB" sz="1200" dirty="0">
                <a:latin typeface="Roboto"/>
                <a:ea typeface="Roboto"/>
                <a:cs typeface="Roboto"/>
                <a:sym typeface="Roboto"/>
              </a:rPr>
              <a:t> </a:t>
            </a:r>
            <a:r>
              <a:rPr lang="en-GB" sz="1200" dirty="0" err="1">
                <a:latin typeface="Roboto"/>
                <a:ea typeface="Roboto"/>
                <a:cs typeface="Roboto"/>
                <a:sym typeface="Roboto"/>
              </a:rPr>
              <a:t>fel</a:t>
            </a:r>
            <a:r>
              <a:rPr lang="en-GB" sz="1200" dirty="0">
                <a:latin typeface="Roboto"/>
                <a:ea typeface="Roboto"/>
                <a:cs typeface="Roboto"/>
                <a:sym typeface="Roboto"/>
              </a:rPr>
              <a:t>, </a:t>
            </a:r>
            <a:r>
              <a:rPr lang="en-GB" sz="1200" dirty="0" err="1">
                <a:latin typeface="Roboto"/>
                <a:ea typeface="Roboto"/>
                <a:cs typeface="Roboto"/>
                <a:sym typeface="Roboto"/>
              </a:rPr>
              <a:t>contribuiți</a:t>
            </a:r>
            <a:r>
              <a:rPr lang="en-GB" sz="1200" dirty="0">
                <a:latin typeface="Roboto"/>
                <a:ea typeface="Roboto"/>
                <a:cs typeface="Roboto"/>
                <a:sym typeface="Roboto"/>
              </a:rPr>
              <a:t> la </a:t>
            </a:r>
            <a:r>
              <a:rPr lang="en-GB" sz="1200" dirty="0" err="1">
                <a:latin typeface="Roboto"/>
                <a:ea typeface="Roboto"/>
                <a:cs typeface="Roboto"/>
                <a:sym typeface="Roboto"/>
              </a:rPr>
              <a:t>reducerea</a:t>
            </a:r>
            <a:r>
              <a:rPr lang="en-GB" sz="1200" dirty="0">
                <a:latin typeface="Roboto"/>
                <a:ea typeface="Roboto"/>
                <a:cs typeface="Roboto"/>
                <a:sym typeface="Roboto"/>
              </a:rPr>
              <a:t> </a:t>
            </a:r>
            <a:r>
              <a:rPr lang="en-GB" sz="1200" dirty="0" err="1">
                <a:latin typeface="Roboto"/>
                <a:ea typeface="Roboto"/>
                <a:cs typeface="Roboto"/>
                <a:sym typeface="Roboto"/>
              </a:rPr>
              <a:t>emisiilor</a:t>
            </a:r>
            <a:r>
              <a:rPr lang="en-GB" sz="1200" dirty="0">
                <a:latin typeface="Roboto"/>
                <a:ea typeface="Roboto"/>
                <a:cs typeface="Roboto"/>
                <a:sym typeface="Roboto"/>
              </a:rPr>
              <a:t> de CO2.</a:t>
            </a:r>
            <a:endParaRPr sz="1200" dirty="0">
              <a:latin typeface="Roboto"/>
              <a:ea typeface="Roboto"/>
              <a:cs typeface="Roboto"/>
              <a:sym typeface="Roboto"/>
            </a:endParaRPr>
          </a:p>
          <a:p>
            <a:pPr marL="0" marR="0" lvl="0" indent="0" algn="just" rtl="0">
              <a:lnSpc>
                <a:spcPct val="115000"/>
              </a:lnSpc>
              <a:spcBef>
                <a:spcPts val="0"/>
              </a:spcBef>
              <a:spcAft>
                <a:spcPts val="0"/>
              </a:spcAft>
              <a:buClr>
                <a:schemeClr val="dk1"/>
              </a:buClr>
              <a:buSzPts val="1100"/>
              <a:buFont typeface="Arial"/>
              <a:buNone/>
            </a:pPr>
            <a:endParaRPr sz="1200" b="1" dirty="0">
              <a:latin typeface="Roboto"/>
              <a:ea typeface="Roboto"/>
              <a:cs typeface="Roboto"/>
              <a:sym typeface="Roboto"/>
            </a:endParaRPr>
          </a:p>
          <a:p>
            <a:pPr marL="0" marR="0" lvl="0" indent="0" algn="just" rtl="0">
              <a:lnSpc>
                <a:spcPct val="115000"/>
              </a:lnSpc>
              <a:spcBef>
                <a:spcPts val="0"/>
              </a:spcBef>
              <a:spcAft>
                <a:spcPts val="0"/>
              </a:spcAft>
              <a:buClr>
                <a:srgbClr val="000000"/>
              </a:buClr>
              <a:buSzPts val="1200"/>
              <a:buFont typeface="Arial"/>
              <a:buNone/>
            </a:pPr>
            <a:endParaRPr sz="1200" b="1" dirty="0">
              <a:latin typeface="Roboto"/>
              <a:ea typeface="Roboto"/>
              <a:cs typeface="Roboto"/>
              <a:sym typeface="Roboto"/>
            </a:endParaRPr>
          </a:p>
        </p:txBody>
      </p:sp>
      <p:pic>
        <p:nvPicPr>
          <p:cNvPr id="339" name="Google Shape;339;g1ab1224ca6c_0_9"/>
          <p:cNvPicPr preferRelativeResize="0"/>
          <p:nvPr/>
        </p:nvPicPr>
        <p:blipFill rotWithShape="1">
          <a:blip r:embed="rId4">
            <a:alphaModFix/>
          </a:blip>
          <a:srcRect/>
          <a:stretch/>
        </p:blipFill>
        <p:spPr>
          <a:xfrm>
            <a:off x="4742426" y="5210300"/>
            <a:ext cx="2317591" cy="1193400"/>
          </a:xfrm>
          <a:prstGeom prst="rect">
            <a:avLst/>
          </a:prstGeom>
          <a:noFill/>
          <a:ln>
            <a:noFill/>
          </a:ln>
        </p:spPr>
      </p:pic>
      <p:sp>
        <p:nvSpPr>
          <p:cNvPr id="2" name="Google Shape;90;p1">
            <a:extLst>
              <a:ext uri="{FF2B5EF4-FFF2-40B4-BE49-F238E27FC236}">
                <a16:creationId xmlns:a16="http://schemas.microsoft.com/office/drawing/2014/main" id="{1B4639C4-4770-1192-30AB-4AF6B9B8F50C}"/>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3"/>
        <p:cNvGrpSpPr/>
        <p:nvPr/>
      </p:nvGrpSpPr>
      <p:grpSpPr>
        <a:xfrm>
          <a:off x="0" y="0"/>
          <a:ext cx="0" cy="0"/>
          <a:chOff x="0" y="0"/>
          <a:chExt cx="0" cy="0"/>
        </a:xfrm>
      </p:grpSpPr>
      <p:sp>
        <p:nvSpPr>
          <p:cNvPr id="345" name="Google Shape;345;g1bebd2e5064_0_0"/>
          <p:cNvSpPr/>
          <p:nvPr/>
        </p:nvSpPr>
        <p:spPr>
          <a:xfrm>
            <a:off x="934800" y="1299775"/>
            <a:ext cx="10322400" cy="1135800"/>
          </a:xfrm>
          <a:prstGeom prst="rect">
            <a:avLst/>
          </a:prstGeom>
          <a:noFill/>
          <a:ln w="9525" cap="flat" cmpd="sng">
            <a:solidFill>
              <a:srgbClr val="C00000"/>
            </a:solidFill>
            <a:prstDash val="solid"/>
            <a:round/>
            <a:headEnd type="none" w="sm" len="sm"/>
            <a:tailEnd type="none" w="sm" len="sm"/>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None/>
            </a:pPr>
            <a:r>
              <a:rPr lang="en-GB" sz="1600" dirty="0">
                <a:latin typeface="Calibri"/>
                <a:ea typeface="Calibri"/>
                <a:cs typeface="Calibri"/>
                <a:sym typeface="Calibri"/>
              </a:rPr>
              <a:t>Cum </a:t>
            </a:r>
            <a:r>
              <a:rPr lang="en-GB" sz="1600" dirty="0" err="1">
                <a:latin typeface="Calibri"/>
                <a:ea typeface="Calibri"/>
                <a:cs typeface="Calibri"/>
                <a:sym typeface="Calibri"/>
              </a:rPr>
              <a:t>îmi</a:t>
            </a:r>
            <a:r>
              <a:rPr lang="en-GB" sz="1600" dirty="0">
                <a:latin typeface="Calibri"/>
                <a:ea typeface="Calibri"/>
                <a:cs typeface="Calibri"/>
                <a:sym typeface="Calibri"/>
              </a:rPr>
              <a:t> pot </a:t>
            </a:r>
            <a:r>
              <a:rPr lang="en-GB" sz="1600" dirty="0" err="1">
                <a:latin typeface="Calibri"/>
                <a:ea typeface="Calibri"/>
                <a:cs typeface="Calibri"/>
                <a:sym typeface="Calibri"/>
              </a:rPr>
              <a:t>transforma</a:t>
            </a:r>
            <a:r>
              <a:rPr lang="en-GB" sz="1600" dirty="0">
                <a:latin typeface="Calibri"/>
                <a:ea typeface="Calibri"/>
                <a:cs typeface="Calibri"/>
                <a:sym typeface="Calibri"/>
              </a:rPr>
              <a:t> </a:t>
            </a:r>
            <a:r>
              <a:rPr lang="en-GB" sz="1600" dirty="0" err="1">
                <a:latin typeface="Calibri"/>
                <a:ea typeface="Calibri"/>
                <a:cs typeface="Calibri"/>
                <a:sym typeface="Calibri"/>
              </a:rPr>
              <a:t>afacerea</a:t>
            </a:r>
            <a:r>
              <a:rPr lang="en-GB" sz="1600" dirty="0">
                <a:latin typeface="Calibri"/>
                <a:ea typeface="Calibri"/>
                <a:cs typeface="Calibri"/>
                <a:sym typeface="Calibri"/>
              </a:rPr>
              <a:t> </a:t>
            </a:r>
            <a:r>
              <a:rPr lang="en-GB" sz="1600" dirty="0" err="1">
                <a:latin typeface="Calibri"/>
                <a:ea typeface="Calibri"/>
                <a:cs typeface="Calibri"/>
                <a:sym typeface="Calibri"/>
              </a:rPr>
              <a:t>astfel</a:t>
            </a:r>
            <a:r>
              <a:rPr lang="en-GB" sz="1600" dirty="0">
                <a:latin typeface="Calibri"/>
                <a:ea typeface="Calibri"/>
                <a:cs typeface="Calibri"/>
                <a:sym typeface="Calibri"/>
              </a:rPr>
              <a:t> </a:t>
            </a:r>
            <a:r>
              <a:rPr lang="en-GB" sz="1600" dirty="0" err="1">
                <a:latin typeface="Calibri"/>
                <a:ea typeface="Calibri"/>
                <a:cs typeface="Calibri"/>
                <a:sym typeface="Calibri"/>
              </a:rPr>
              <a:t>încât</a:t>
            </a:r>
            <a:r>
              <a:rPr lang="en-GB" sz="1600" dirty="0">
                <a:latin typeface="Calibri"/>
                <a:ea typeface="Calibri"/>
                <a:cs typeface="Calibri"/>
                <a:sym typeface="Calibri"/>
              </a:rPr>
              <a:t> </a:t>
            </a:r>
            <a:r>
              <a:rPr lang="en-GB" sz="1600" dirty="0" err="1">
                <a:latin typeface="Calibri"/>
                <a:ea typeface="Calibri"/>
                <a:cs typeface="Calibri"/>
                <a:sym typeface="Calibri"/>
              </a:rPr>
              <a:t>să</a:t>
            </a:r>
            <a:r>
              <a:rPr lang="en-GB" sz="1600" dirty="0">
                <a:latin typeface="Calibri"/>
                <a:ea typeface="Calibri"/>
                <a:cs typeface="Calibri"/>
                <a:sym typeface="Calibri"/>
              </a:rPr>
              <a:t> </a:t>
            </a:r>
            <a:r>
              <a:rPr lang="en-GB" sz="1600" dirty="0" err="1">
                <a:latin typeface="Calibri"/>
                <a:ea typeface="Calibri"/>
                <a:cs typeface="Calibri"/>
                <a:sym typeface="Calibri"/>
              </a:rPr>
              <a:t>aibă</a:t>
            </a:r>
            <a:r>
              <a:rPr lang="en-GB" sz="1600" dirty="0">
                <a:latin typeface="Calibri"/>
                <a:ea typeface="Calibri"/>
                <a:cs typeface="Calibri"/>
                <a:sym typeface="Calibri"/>
              </a:rPr>
              <a:t> un impact </a:t>
            </a:r>
            <a:r>
              <a:rPr lang="en-GB" sz="1600" dirty="0" err="1">
                <a:latin typeface="Calibri"/>
                <a:ea typeface="Calibri"/>
                <a:cs typeface="Calibri"/>
                <a:sym typeface="Calibri"/>
              </a:rPr>
              <a:t>mai</a:t>
            </a:r>
            <a:r>
              <a:rPr lang="en-GB" sz="1600" dirty="0">
                <a:latin typeface="Calibri"/>
                <a:ea typeface="Calibri"/>
                <a:cs typeface="Calibri"/>
                <a:sym typeface="Calibri"/>
              </a:rPr>
              <a:t> mic </a:t>
            </a:r>
            <a:r>
              <a:rPr lang="en-GB" sz="1600" dirty="0" err="1">
                <a:latin typeface="Calibri"/>
                <a:ea typeface="Calibri"/>
                <a:cs typeface="Calibri"/>
                <a:sym typeface="Calibri"/>
              </a:rPr>
              <a:t>asupra</a:t>
            </a:r>
            <a:r>
              <a:rPr lang="en-GB" sz="1600" dirty="0">
                <a:latin typeface="Calibri"/>
                <a:ea typeface="Calibri"/>
                <a:cs typeface="Calibri"/>
                <a:sym typeface="Calibri"/>
              </a:rPr>
              <a:t> </a:t>
            </a:r>
            <a:r>
              <a:rPr lang="en-GB" sz="1600" dirty="0" err="1">
                <a:latin typeface="Calibri"/>
                <a:ea typeface="Calibri"/>
                <a:cs typeface="Calibri"/>
                <a:sym typeface="Calibri"/>
              </a:rPr>
              <a:t>mediului</a:t>
            </a:r>
            <a:r>
              <a:rPr lang="en-GB" sz="1600" dirty="0">
                <a:latin typeface="Calibri"/>
                <a:ea typeface="Calibri"/>
                <a:cs typeface="Calibri"/>
                <a:sym typeface="Calibri"/>
              </a:rPr>
              <a:t>? Ce </a:t>
            </a:r>
            <a:r>
              <a:rPr lang="en-GB" sz="1600" dirty="0" err="1">
                <a:latin typeface="Calibri"/>
                <a:ea typeface="Calibri"/>
                <a:cs typeface="Calibri"/>
                <a:sym typeface="Calibri"/>
              </a:rPr>
              <a:t>criterii</a:t>
            </a:r>
            <a:r>
              <a:rPr lang="en-GB" sz="1600" dirty="0">
                <a:latin typeface="Calibri"/>
                <a:ea typeface="Calibri"/>
                <a:cs typeface="Calibri"/>
                <a:sym typeface="Calibri"/>
              </a:rPr>
              <a:t> </a:t>
            </a:r>
            <a:r>
              <a:rPr lang="en-GB" sz="1600" dirty="0" err="1">
                <a:latin typeface="Calibri"/>
                <a:ea typeface="Calibri"/>
                <a:cs typeface="Calibri"/>
                <a:sym typeface="Calibri"/>
              </a:rPr>
              <a:t>sau</a:t>
            </a:r>
            <a:r>
              <a:rPr lang="en-GB" sz="1600" dirty="0">
                <a:latin typeface="Calibri"/>
                <a:ea typeface="Calibri"/>
                <a:cs typeface="Calibri"/>
                <a:sym typeface="Calibri"/>
              </a:rPr>
              <a:t> </a:t>
            </a:r>
            <a:r>
              <a:rPr lang="en-GB" sz="1600" dirty="0" err="1">
                <a:latin typeface="Calibri"/>
                <a:ea typeface="Calibri"/>
                <a:cs typeface="Calibri"/>
                <a:sym typeface="Calibri"/>
              </a:rPr>
              <a:t>strategii</a:t>
            </a:r>
            <a:r>
              <a:rPr lang="en-GB" sz="1600" dirty="0">
                <a:latin typeface="Calibri"/>
                <a:ea typeface="Calibri"/>
                <a:cs typeface="Calibri"/>
                <a:sym typeface="Calibri"/>
              </a:rPr>
              <a:t> </a:t>
            </a:r>
            <a:r>
              <a:rPr lang="en-GB" sz="1600" dirty="0" err="1">
                <a:latin typeface="Calibri"/>
                <a:ea typeface="Calibri"/>
                <a:cs typeface="Calibri"/>
                <a:sym typeface="Calibri"/>
              </a:rPr>
              <a:t>trebuie</a:t>
            </a:r>
            <a:r>
              <a:rPr lang="en-GB" sz="1600" dirty="0">
                <a:latin typeface="Calibri"/>
                <a:ea typeface="Calibri"/>
                <a:cs typeface="Calibri"/>
                <a:sym typeface="Calibri"/>
              </a:rPr>
              <a:t> </a:t>
            </a:r>
            <a:r>
              <a:rPr lang="en-GB" sz="1600" dirty="0" err="1">
                <a:latin typeface="Calibri"/>
                <a:ea typeface="Calibri"/>
                <a:cs typeface="Calibri"/>
                <a:sym typeface="Calibri"/>
              </a:rPr>
              <a:t>să</a:t>
            </a:r>
            <a:r>
              <a:rPr lang="en-GB" sz="1600" dirty="0">
                <a:latin typeface="Calibri"/>
                <a:ea typeface="Calibri"/>
                <a:cs typeface="Calibri"/>
                <a:sym typeface="Calibri"/>
              </a:rPr>
              <a:t> </a:t>
            </a:r>
            <a:r>
              <a:rPr lang="en-GB" sz="1600" dirty="0" err="1">
                <a:latin typeface="Calibri"/>
                <a:ea typeface="Calibri"/>
                <a:cs typeface="Calibri"/>
                <a:sym typeface="Calibri"/>
              </a:rPr>
              <a:t>urmez</a:t>
            </a:r>
            <a:r>
              <a:rPr lang="en-GB" sz="1600" dirty="0">
                <a:latin typeface="Calibri"/>
                <a:ea typeface="Calibri"/>
                <a:cs typeface="Calibri"/>
                <a:sym typeface="Calibri"/>
              </a:rPr>
              <a:t> </a:t>
            </a:r>
            <a:r>
              <a:rPr lang="en-GB" sz="1600" dirty="0" err="1">
                <a:latin typeface="Calibri"/>
                <a:ea typeface="Calibri"/>
                <a:cs typeface="Calibri"/>
                <a:sym typeface="Calibri"/>
              </a:rPr>
              <a:t>pentru</a:t>
            </a:r>
            <a:r>
              <a:rPr lang="en-GB" sz="1600" dirty="0">
                <a:latin typeface="Calibri"/>
                <a:ea typeface="Calibri"/>
                <a:cs typeface="Calibri"/>
                <a:sym typeface="Calibri"/>
              </a:rPr>
              <a:t> a </a:t>
            </a:r>
            <a:r>
              <a:rPr lang="en-GB" sz="1600" dirty="0" err="1">
                <a:latin typeface="Calibri"/>
                <a:ea typeface="Calibri"/>
                <a:cs typeface="Calibri"/>
                <a:sym typeface="Calibri"/>
              </a:rPr>
              <a:t>deveni</a:t>
            </a:r>
            <a:r>
              <a:rPr lang="en-GB" sz="1600" dirty="0">
                <a:latin typeface="Calibri"/>
                <a:ea typeface="Calibri"/>
                <a:cs typeface="Calibri"/>
                <a:sym typeface="Calibri"/>
              </a:rPr>
              <a:t> o </a:t>
            </a:r>
            <a:r>
              <a:rPr lang="en-GB" sz="1600" dirty="0" err="1">
                <a:latin typeface="Calibri"/>
                <a:ea typeface="Calibri"/>
                <a:cs typeface="Calibri"/>
                <a:sym typeface="Calibri"/>
              </a:rPr>
              <a:t>afacere</a:t>
            </a:r>
            <a:r>
              <a:rPr lang="en-GB" sz="1600" dirty="0">
                <a:latin typeface="Calibri"/>
                <a:ea typeface="Calibri"/>
                <a:cs typeface="Calibri"/>
                <a:sym typeface="Calibri"/>
              </a:rPr>
              <a:t> </a:t>
            </a:r>
            <a:r>
              <a:rPr lang="en-GB" sz="1600" dirty="0" err="1">
                <a:latin typeface="Calibri"/>
                <a:ea typeface="Calibri"/>
                <a:cs typeface="Calibri"/>
                <a:sym typeface="Calibri"/>
              </a:rPr>
              <a:t>ecologică</a:t>
            </a:r>
            <a:r>
              <a:rPr lang="en-GB" sz="1600" dirty="0">
                <a:latin typeface="Calibri"/>
                <a:ea typeface="Calibri"/>
                <a:cs typeface="Calibri"/>
                <a:sym typeface="Calibri"/>
              </a:rPr>
              <a:t>? </a:t>
            </a:r>
            <a:r>
              <a:rPr lang="en-GB" sz="1600" dirty="0" err="1">
                <a:latin typeface="Calibri"/>
                <a:ea typeface="Calibri"/>
                <a:cs typeface="Calibri"/>
                <a:sym typeface="Calibri"/>
              </a:rPr>
              <a:t>Iată</a:t>
            </a:r>
            <a:r>
              <a:rPr lang="en-GB" sz="1600" dirty="0">
                <a:latin typeface="Calibri"/>
                <a:ea typeface="Calibri"/>
                <a:cs typeface="Calibri"/>
                <a:sym typeface="Calibri"/>
              </a:rPr>
              <a:t> o </a:t>
            </a:r>
            <a:r>
              <a:rPr lang="en-GB" sz="1600" dirty="0" err="1">
                <a:latin typeface="Calibri"/>
                <a:ea typeface="Calibri"/>
                <a:cs typeface="Calibri"/>
                <a:sym typeface="Calibri"/>
              </a:rPr>
              <a:t>listă</a:t>
            </a:r>
            <a:r>
              <a:rPr lang="en-GB" sz="1600" dirty="0">
                <a:latin typeface="Calibri"/>
                <a:ea typeface="Calibri"/>
                <a:cs typeface="Calibri"/>
                <a:sym typeface="Calibri"/>
              </a:rPr>
              <a:t> de </a:t>
            </a:r>
            <a:r>
              <a:rPr lang="en-GB" sz="1600" dirty="0" err="1">
                <a:latin typeface="Calibri"/>
                <a:ea typeface="Calibri"/>
                <a:cs typeface="Calibri"/>
                <a:sym typeface="Calibri"/>
              </a:rPr>
              <a:t>întrebări</a:t>
            </a:r>
            <a:r>
              <a:rPr lang="en-GB" sz="1600" dirty="0">
                <a:latin typeface="Calibri"/>
                <a:ea typeface="Calibri"/>
                <a:cs typeface="Calibri"/>
                <a:sym typeface="Calibri"/>
              </a:rPr>
              <a:t> la care </a:t>
            </a:r>
            <a:r>
              <a:rPr lang="en-GB" sz="1600" dirty="0" err="1">
                <a:latin typeface="Calibri"/>
                <a:ea typeface="Calibri"/>
                <a:cs typeface="Calibri"/>
                <a:sym typeface="Calibri"/>
              </a:rPr>
              <a:t>să</a:t>
            </a:r>
            <a:r>
              <a:rPr lang="en-GB" sz="1600" dirty="0">
                <a:latin typeface="Calibri"/>
                <a:ea typeface="Calibri"/>
                <a:cs typeface="Calibri"/>
                <a:sym typeface="Calibri"/>
              </a:rPr>
              <a:t> </a:t>
            </a:r>
            <a:r>
              <a:rPr lang="en-GB" sz="1600" dirty="0" err="1">
                <a:latin typeface="Calibri"/>
                <a:ea typeface="Calibri"/>
                <a:cs typeface="Calibri"/>
                <a:sym typeface="Calibri"/>
              </a:rPr>
              <a:t>vă</a:t>
            </a:r>
            <a:r>
              <a:rPr lang="en-GB" sz="1600" dirty="0">
                <a:latin typeface="Calibri"/>
                <a:ea typeface="Calibri"/>
                <a:cs typeface="Calibri"/>
                <a:sym typeface="Calibri"/>
              </a:rPr>
              <a:t> </a:t>
            </a:r>
            <a:r>
              <a:rPr lang="en-GB" sz="1600" dirty="0" err="1">
                <a:latin typeface="Calibri"/>
                <a:ea typeface="Calibri"/>
                <a:cs typeface="Calibri"/>
                <a:sym typeface="Calibri"/>
              </a:rPr>
              <a:t>gândiți</a:t>
            </a:r>
            <a:r>
              <a:rPr lang="en-GB" sz="1600" dirty="0">
                <a:latin typeface="Calibri"/>
                <a:ea typeface="Calibri"/>
                <a:cs typeface="Calibri"/>
                <a:sym typeface="Calibri"/>
              </a:rPr>
              <a:t>. </a:t>
            </a:r>
            <a:r>
              <a:rPr lang="en-GB" sz="1600" dirty="0" err="1">
                <a:latin typeface="Calibri"/>
                <a:ea typeface="Calibri"/>
                <a:cs typeface="Calibri"/>
                <a:sym typeface="Calibri"/>
              </a:rPr>
              <a:t>Acestea</a:t>
            </a:r>
            <a:r>
              <a:rPr lang="en-GB" sz="1600" dirty="0">
                <a:latin typeface="Calibri"/>
                <a:ea typeface="Calibri"/>
                <a:cs typeface="Calibri"/>
                <a:sym typeface="Calibri"/>
              </a:rPr>
              <a:t> </a:t>
            </a:r>
            <a:r>
              <a:rPr lang="en-GB" sz="1600" dirty="0" err="1">
                <a:latin typeface="Calibri"/>
                <a:ea typeface="Calibri"/>
                <a:cs typeface="Calibri"/>
                <a:sym typeface="Calibri"/>
              </a:rPr>
              <a:t>vă</a:t>
            </a:r>
            <a:r>
              <a:rPr lang="en-GB" sz="1600" dirty="0">
                <a:latin typeface="Calibri"/>
                <a:ea typeface="Calibri"/>
                <a:cs typeface="Calibri"/>
                <a:sym typeface="Calibri"/>
              </a:rPr>
              <a:t> </a:t>
            </a:r>
            <a:r>
              <a:rPr lang="en-GB" sz="1600" dirty="0" err="1">
                <a:latin typeface="Calibri"/>
                <a:ea typeface="Calibri"/>
                <a:cs typeface="Calibri"/>
                <a:sym typeface="Calibri"/>
              </a:rPr>
              <a:t>vor</a:t>
            </a:r>
            <a:r>
              <a:rPr lang="en-GB" sz="1600" dirty="0">
                <a:latin typeface="Calibri"/>
                <a:ea typeface="Calibri"/>
                <a:cs typeface="Calibri"/>
                <a:sym typeface="Calibri"/>
              </a:rPr>
              <a:t> </a:t>
            </a:r>
            <a:r>
              <a:rPr lang="en-GB" sz="1600" dirty="0" err="1">
                <a:latin typeface="Calibri"/>
                <a:ea typeface="Calibri"/>
                <a:cs typeface="Calibri"/>
                <a:sym typeface="Calibri"/>
              </a:rPr>
              <a:t>ajuta</a:t>
            </a:r>
            <a:r>
              <a:rPr lang="en-GB" sz="1600" dirty="0">
                <a:latin typeface="Calibri"/>
                <a:ea typeface="Calibri"/>
                <a:cs typeface="Calibri"/>
                <a:sym typeface="Calibri"/>
              </a:rPr>
              <a:t> </a:t>
            </a:r>
            <a:r>
              <a:rPr lang="en-GB" sz="1600" dirty="0" err="1">
                <a:latin typeface="Calibri"/>
                <a:ea typeface="Calibri"/>
                <a:cs typeface="Calibri"/>
                <a:sym typeface="Calibri"/>
              </a:rPr>
              <a:t>să</a:t>
            </a:r>
            <a:r>
              <a:rPr lang="en-GB" sz="1600" dirty="0">
                <a:latin typeface="Calibri"/>
                <a:ea typeface="Calibri"/>
                <a:cs typeface="Calibri"/>
                <a:sym typeface="Calibri"/>
              </a:rPr>
              <a:t> </a:t>
            </a:r>
            <a:r>
              <a:rPr lang="en-GB" sz="1600" dirty="0" err="1">
                <a:latin typeface="Calibri"/>
                <a:ea typeface="Calibri"/>
                <a:cs typeface="Calibri"/>
                <a:sym typeface="Calibri"/>
              </a:rPr>
              <a:t>vă</a:t>
            </a:r>
            <a:r>
              <a:rPr lang="en-GB" sz="1600" dirty="0">
                <a:latin typeface="Calibri"/>
                <a:ea typeface="Calibri"/>
                <a:cs typeface="Calibri"/>
                <a:sym typeface="Calibri"/>
              </a:rPr>
              <a:t> </a:t>
            </a:r>
            <a:r>
              <a:rPr lang="en-GB" sz="1600" dirty="0" err="1">
                <a:latin typeface="Calibri"/>
                <a:ea typeface="Calibri"/>
                <a:cs typeface="Calibri"/>
                <a:sym typeface="Calibri"/>
              </a:rPr>
              <a:t>gândiți</a:t>
            </a:r>
            <a:r>
              <a:rPr lang="en-GB" sz="1600" dirty="0">
                <a:latin typeface="Calibri"/>
                <a:ea typeface="Calibri"/>
                <a:cs typeface="Calibri"/>
                <a:sym typeface="Calibri"/>
              </a:rPr>
              <a:t> la </a:t>
            </a:r>
            <a:r>
              <a:rPr lang="en-GB" sz="1600" dirty="0" err="1">
                <a:latin typeface="Calibri"/>
                <a:ea typeface="Calibri"/>
                <a:cs typeface="Calibri"/>
                <a:sym typeface="Calibri"/>
              </a:rPr>
              <a:t>modul</a:t>
            </a:r>
            <a:r>
              <a:rPr lang="en-GB" sz="1600" dirty="0">
                <a:latin typeface="Calibri"/>
                <a:ea typeface="Calibri"/>
                <a:cs typeface="Calibri"/>
                <a:sym typeface="Calibri"/>
              </a:rPr>
              <a:t> </a:t>
            </a:r>
            <a:r>
              <a:rPr lang="en-GB" sz="1600" dirty="0" err="1">
                <a:latin typeface="Calibri"/>
                <a:ea typeface="Calibri"/>
                <a:cs typeface="Calibri"/>
                <a:sym typeface="Calibri"/>
              </a:rPr>
              <a:t>în</a:t>
            </a:r>
            <a:r>
              <a:rPr lang="en-GB" sz="1600" dirty="0">
                <a:latin typeface="Calibri"/>
                <a:ea typeface="Calibri"/>
                <a:cs typeface="Calibri"/>
                <a:sym typeface="Calibri"/>
              </a:rPr>
              <a:t> care o </a:t>
            </a:r>
            <a:r>
              <a:rPr lang="en-GB" sz="1600" dirty="0" err="1">
                <a:latin typeface="Calibri"/>
                <a:ea typeface="Calibri"/>
                <a:cs typeface="Calibri"/>
                <a:sym typeface="Calibri"/>
              </a:rPr>
              <a:t>afacere</a:t>
            </a:r>
            <a:r>
              <a:rPr lang="en-GB" sz="1600" dirty="0">
                <a:latin typeface="Calibri"/>
                <a:ea typeface="Calibri"/>
                <a:cs typeface="Calibri"/>
                <a:sym typeface="Calibri"/>
              </a:rPr>
              <a:t> </a:t>
            </a:r>
            <a:r>
              <a:rPr lang="en-GB" sz="1600" dirty="0" err="1">
                <a:latin typeface="Calibri"/>
                <a:ea typeface="Calibri"/>
                <a:cs typeface="Calibri"/>
                <a:sym typeface="Calibri"/>
              </a:rPr>
              <a:t>ar</a:t>
            </a:r>
            <a:r>
              <a:rPr lang="en-GB" sz="1600" dirty="0">
                <a:latin typeface="Calibri"/>
                <a:ea typeface="Calibri"/>
                <a:cs typeface="Calibri"/>
                <a:sym typeface="Calibri"/>
              </a:rPr>
              <a:t> </a:t>
            </a:r>
            <a:r>
              <a:rPr lang="en-GB" sz="1600" dirty="0" err="1">
                <a:latin typeface="Calibri"/>
                <a:ea typeface="Calibri"/>
                <a:cs typeface="Calibri"/>
                <a:sym typeface="Calibri"/>
              </a:rPr>
              <a:t>putea</a:t>
            </a:r>
            <a:r>
              <a:rPr lang="en-GB" sz="1600" dirty="0">
                <a:latin typeface="Calibri"/>
                <a:ea typeface="Calibri"/>
                <a:cs typeface="Calibri"/>
                <a:sym typeface="Calibri"/>
              </a:rPr>
              <a:t> </a:t>
            </a:r>
            <a:r>
              <a:rPr lang="en-GB" sz="1600" dirty="0" err="1">
                <a:latin typeface="Calibri"/>
                <a:ea typeface="Calibri"/>
                <a:cs typeface="Calibri"/>
                <a:sym typeface="Calibri"/>
              </a:rPr>
              <a:t>deveni</a:t>
            </a:r>
            <a:r>
              <a:rPr lang="en-GB" sz="1600" dirty="0">
                <a:latin typeface="Calibri"/>
                <a:ea typeface="Calibri"/>
                <a:cs typeface="Calibri"/>
                <a:sym typeface="Calibri"/>
              </a:rPr>
              <a:t> o </a:t>
            </a:r>
            <a:r>
              <a:rPr lang="en-GB" sz="1600" dirty="0" err="1">
                <a:latin typeface="Calibri"/>
                <a:ea typeface="Calibri"/>
                <a:cs typeface="Calibri"/>
                <a:sym typeface="Calibri"/>
              </a:rPr>
              <a:t>afacere</a:t>
            </a:r>
            <a:r>
              <a:rPr lang="en-GB" sz="1600" dirty="0">
                <a:latin typeface="Calibri"/>
                <a:ea typeface="Calibri"/>
                <a:cs typeface="Calibri"/>
                <a:sym typeface="Calibri"/>
              </a:rPr>
              <a:t> </a:t>
            </a:r>
            <a:r>
              <a:rPr lang="en-GB" sz="1600" dirty="0" err="1">
                <a:latin typeface="Calibri"/>
                <a:ea typeface="Calibri"/>
                <a:cs typeface="Calibri"/>
                <a:sym typeface="Calibri"/>
              </a:rPr>
              <a:t>mai</a:t>
            </a:r>
            <a:r>
              <a:rPr lang="en-GB" sz="1600" dirty="0">
                <a:latin typeface="Calibri"/>
                <a:ea typeface="Calibri"/>
                <a:cs typeface="Calibri"/>
                <a:sym typeface="Calibri"/>
              </a:rPr>
              <a:t> </a:t>
            </a:r>
            <a:r>
              <a:rPr lang="en-GB" sz="1600" dirty="0" err="1">
                <a:latin typeface="Calibri"/>
                <a:ea typeface="Calibri"/>
                <a:cs typeface="Calibri"/>
                <a:sym typeface="Calibri"/>
              </a:rPr>
              <a:t>durabilă</a:t>
            </a:r>
            <a:r>
              <a:rPr lang="en-GB" sz="1600" dirty="0">
                <a:latin typeface="Calibri"/>
                <a:ea typeface="Calibri"/>
                <a:cs typeface="Calibri"/>
                <a:sym typeface="Calibri"/>
              </a:rPr>
              <a:t> </a:t>
            </a:r>
            <a:r>
              <a:rPr lang="en-GB" sz="1600" dirty="0" err="1">
                <a:latin typeface="Calibri"/>
                <a:ea typeface="Calibri"/>
                <a:cs typeface="Calibri"/>
                <a:sym typeface="Calibri"/>
              </a:rPr>
              <a:t>și</a:t>
            </a:r>
            <a:r>
              <a:rPr lang="en-GB" sz="1600" dirty="0">
                <a:latin typeface="Calibri"/>
                <a:ea typeface="Calibri"/>
                <a:cs typeface="Calibri"/>
                <a:sym typeface="Calibri"/>
              </a:rPr>
              <a:t> </a:t>
            </a:r>
            <a:r>
              <a:rPr lang="en-GB" sz="1600" dirty="0" err="1">
                <a:latin typeface="Calibri"/>
                <a:ea typeface="Calibri"/>
                <a:cs typeface="Calibri"/>
                <a:sym typeface="Calibri"/>
              </a:rPr>
              <a:t>mai</a:t>
            </a:r>
            <a:r>
              <a:rPr lang="en-GB" sz="1600" dirty="0">
                <a:latin typeface="Calibri"/>
                <a:ea typeface="Calibri"/>
                <a:cs typeface="Calibri"/>
                <a:sym typeface="Calibri"/>
              </a:rPr>
              <a:t> </a:t>
            </a:r>
            <a:r>
              <a:rPr lang="en-GB" sz="1600" dirty="0" err="1">
                <a:latin typeface="Calibri"/>
                <a:ea typeface="Calibri"/>
                <a:cs typeface="Calibri"/>
                <a:sym typeface="Calibri"/>
              </a:rPr>
              <a:t>ecologică</a:t>
            </a:r>
            <a:r>
              <a:rPr lang="en-GB" sz="1600" dirty="0">
                <a:latin typeface="Calibri"/>
                <a:ea typeface="Calibri"/>
                <a:cs typeface="Calibri"/>
                <a:sym typeface="Calibri"/>
              </a:rPr>
              <a:t>. </a:t>
            </a:r>
            <a:r>
              <a:rPr lang="en-GB" sz="1600" dirty="0" err="1">
                <a:latin typeface="Calibri"/>
                <a:ea typeface="Calibri"/>
                <a:cs typeface="Calibri"/>
                <a:sym typeface="Calibri"/>
              </a:rPr>
              <a:t>Dacă</a:t>
            </a:r>
            <a:r>
              <a:rPr lang="en-GB" sz="1600" dirty="0">
                <a:latin typeface="Calibri"/>
                <a:ea typeface="Calibri"/>
                <a:cs typeface="Calibri"/>
                <a:sym typeface="Calibri"/>
              </a:rPr>
              <a:t> nu </a:t>
            </a:r>
            <a:r>
              <a:rPr lang="en-GB" sz="1600" dirty="0" err="1">
                <a:latin typeface="Calibri"/>
                <a:ea typeface="Calibri"/>
                <a:cs typeface="Calibri"/>
                <a:sym typeface="Calibri"/>
              </a:rPr>
              <a:t>aveți</a:t>
            </a:r>
            <a:r>
              <a:rPr lang="en-GB" sz="1600" dirty="0">
                <a:latin typeface="Calibri"/>
                <a:ea typeface="Calibri"/>
                <a:cs typeface="Calibri"/>
                <a:sym typeface="Calibri"/>
              </a:rPr>
              <a:t> o </a:t>
            </a:r>
            <a:r>
              <a:rPr lang="en-GB" sz="1600" dirty="0" err="1">
                <a:latin typeface="Calibri"/>
                <a:ea typeface="Calibri"/>
                <a:cs typeface="Calibri"/>
                <a:sym typeface="Calibri"/>
              </a:rPr>
              <a:t>afacere</a:t>
            </a:r>
            <a:r>
              <a:rPr lang="en-GB" sz="1600" dirty="0">
                <a:latin typeface="Calibri"/>
                <a:ea typeface="Calibri"/>
                <a:cs typeface="Calibri"/>
                <a:sym typeface="Calibri"/>
              </a:rPr>
              <a:t>, </a:t>
            </a:r>
            <a:r>
              <a:rPr lang="en-GB" sz="1600" dirty="0" err="1">
                <a:latin typeface="Calibri"/>
                <a:ea typeface="Calibri"/>
                <a:cs typeface="Calibri"/>
                <a:sym typeface="Calibri"/>
              </a:rPr>
              <a:t>puteți</a:t>
            </a:r>
            <a:r>
              <a:rPr lang="en-GB" sz="1600" dirty="0">
                <a:latin typeface="Calibri"/>
                <a:ea typeface="Calibri"/>
                <a:cs typeface="Calibri"/>
                <a:sym typeface="Calibri"/>
              </a:rPr>
              <a:t> </a:t>
            </a:r>
            <a:r>
              <a:rPr lang="en-GB" sz="1600" dirty="0" err="1">
                <a:latin typeface="Calibri"/>
                <a:ea typeface="Calibri"/>
                <a:cs typeface="Calibri"/>
                <a:sym typeface="Calibri"/>
              </a:rPr>
              <a:t>inventa</a:t>
            </a:r>
            <a:r>
              <a:rPr lang="en-GB" sz="1600" dirty="0">
                <a:latin typeface="Calibri"/>
                <a:ea typeface="Calibri"/>
                <a:cs typeface="Calibri"/>
                <a:sym typeface="Calibri"/>
              </a:rPr>
              <a:t> </a:t>
            </a:r>
            <a:r>
              <a:rPr lang="en-GB" sz="1600" dirty="0" err="1">
                <a:latin typeface="Calibri"/>
                <a:ea typeface="Calibri"/>
                <a:cs typeface="Calibri"/>
                <a:sym typeface="Calibri"/>
              </a:rPr>
              <a:t>una</a:t>
            </a:r>
            <a:r>
              <a:rPr lang="en-GB" sz="1600" dirty="0">
                <a:latin typeface="Calibri"/>
                <a:ea typeface="Calibri"/>
                <a:cs typeface="Calibri"/>
                <a:sym typeface="Calibri"/>
              </a:rPr>
              <a:t> </a:t>
            </a:r>
            <a:r>
              <a:rPr lang="en-GB" sz="1600" dirty="0" err="1">
                <a:latin typeface="Calibri"/>
                <a:ea typeface="Calibri"/>
                <a:cs typeface="Calibri"/>
                <a:sym typeface="Calibri"/>
              </a:rPr>
              <a:t>pentru</a:t>
            </a:r>
            <a:r>
              <a:rPr lang="en-GB" sz="1600" dirty="0">
                <a:latin typeface="Calibri"/>
                <a:ea typeface="Calibri"/>
                <a:cs typeface="Calibri"/>
                <a:sym typeface="Calibri"/>
              </a:rPr>
              <a:t> a </a:t>
            </a:r>
            <a:r>
              <a:rPr lang="en-GB" sz="1600" dirty="0" err="1">
                <a:latin typeface="Calibri"/>
                <a:ea typeface="Calibri"/>
                <a:cs typeface="Calibri"/>
                <a:sym typeface="Calibri"/>
              </a:rPr>
              <a:t>răspunde</a:t>
            </a:r>
            <a:r>
              <a:rPr lang="en-GB" sz="1600" dirty="0">
                <a:latin typeface="Calibri"/>
                <a:ea typeface="Calibri"/>
                <a:cs typeface="Calibri"/>
                <a:sym typeface="Calibri"/>
              </a:rPr>
              <a:t> la </a:t>
            </a:r>
            <a:r>
              <a:rPr lang="en-GB" sz="1600" dirty="0" err="1">
                <a:latin typeface="Calibri"/>
                <a:ea typeface="Calibri"/>
                <a:cs typeface="Calibri"/>
                <a:sym typeface="Calibri"/>
              </a:rPr>
              <a:t>aceste</a:t>
            </a:r>
            <a:r>
              <a:rPr lang="en-GB" sz="1600" dirty="0">
                <a:latin typeface="Calibri"/>
                <a:ea typeface="Calibri"/>
                <a:cs typeface="Calibri"/>
                <a:sym typeface="Calibri"/>
              </a:rPr>
              <a:t> </a:t>
            </a:r>
            <a:r>
              <a:rPr lang="en-GB" sz="1600" dirty="0" err="1">
                <a:latin typeface="Calibri"/>
                <a:ea typeface="Calibri"/>
                <a:cs typeface="Calibri"/>
                <a:sym typeface="Calibri"/>
              </a:rPr>
              <a:t>întrebări</a:t>
            </a:r>
            <a:r>
              <a:rPr lang="en-GB" sz="1600" dirty="0">
                <a:latin typeface="Calibri"/>
                <a:ea typeface="Calibri"/>
                <a:cs typeface="Calibri"/>
                <a:sym typeface="Calibri"/>
              </a:rPr>
              <a:t>:</a:t>
            </a:r>
            <a:endParaRPr sz="1600" dirty="0">
              <a:latin typeface="Calibri"/>
              <a:ea typeface="Calibri"/>
              <a:cs typeface="Calibri"/>
              <a:sym typeface="Calibri"/>
            </a:endParaRPr>
          </a:p>
        </p:txBody>
      </p:sp>
      <p:sp>
        <p:nvSpPr>
          <p:cNvPr id="346" name="Google Shape;346;g1bebd2e5064_0_0"/>
          <p:cNvSpPr/>
          <p:nvPr/>
        </p:nvSpPr>
        <p:spPr>
          <a:xfrm>
            <a:off x="903825" y="2618875"/>
            <a:ext cx="3125400" cy="1714200"/>
          </a:xfrm>
          <a:prstGeom prst="roundRect">
            <a:avLst>
              <a:gd name="adj" fmla="val 16667"/>
            </a:avLst>
          </a:prstGeom>
          <a:solidFill>
            <a:srgbClr val="E7E6E6"/>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47" name="Google Shape;347;g1bebd2e5064_0_0"/>
          <p:cNvSpPr/>
          <p:nvPr/>
        </p:nvSpPr>
        <p:spPr>
          <a:xfrm>
            <a:off x="981544" y="2618875"/>
            <a:ext cx="2911200" cy="8046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GB" dirty="0">
                <a:latin typeface="Calibri"/>
                <a:ea typeface="Calibri"/>
                <a:cs typeface="Calibri"/>
                <a:sym typeface="Calibri"/>
              </a:rPr>
              <a:t>Cum pot reduce </a:t>
            </a:r>
            <a:r>
              <a:rPr lang="en-GB" dirty="0" err="1">
                <a:latin typeface="Calibri"/>
                <a:ea typeface="Calibri"/>
                <a:cs typeface="Calibri"/>
                <a:sym typeface="Calibri"/>
              </a:rPr>
              <a:t>consumul</a:t>
            </a:r>
            <a:r>
              <a:rPr lang="en-GB" dirty="0">
                <a:latin typeface="Calibri"/>
                <a:ea typeface="Calibri"/>
                <a:cs typeface="Calibri"/>
                <a:sym typeface="Calibri"/>
              </a:rPr>
              <a:t> de </a:t>
            </a:r>
            <a:r>
              <a:rPr lang="en-GB" dirty="0" err="1">
                <a:latin typeface="Calibri"/>
                <a:ea typeface="Calibri"/>
                <a:cs typeface="Calibri"/>
                <a:sym typeface="Calibri"/>
              </a:rPr>
              <a:t>energie</a:t>
            </a:r>
            <a:r>
              <a:rPr lang="en-GB" dirty="0">
                <a:latin typeface="Calibri"/>
                <a:ea typeface="Calibri"/>
                <a:cs typeface="Calibri"/>
                <a:sym typeface="Calibri"/>
              </a:rPr>
              <a:t> </a:t>
            </a:r>
            <a:r>
              <a:rPr lang="en-GB" dirty="0" err="1">
                <a:latin typeface="Calibri"/>
                <a:ea typeface="Calibri"/>
                <a:cs typeface="Calibri"/>
                <a:sym typeface="Calibri"/>
              </a:rPr>
              <a:t>în</a:t>
            </a:r>
            <a:r>
              <a:rPr lang="en-GB" dirty="0">
                <a:latin typeface="Calibri"/>
                <a:ea typeface="Calibri"/>
                <a:cs typeface="Calibri"/>
                <a:sym typeface="Calibri"/>
              </a:rPr>
              <a:t> </a:t>
            </a:r>
            <a:r>
              <a:rPr lang="en-GB" dirty="0" err="1">
                <a:latin typeface="Calibri"/>
                <a:ea typeface="Calibri"/>
                <a:cs typeface="Calibri"/>
                <a:sym typeface="Calibri"/>
              </a:rPr>
              <a:t>afacerea</a:t>
            </a:r>
            <a:r>
              <a:rPr lang="en-GB" dirty="0">
                <a:latin typeface="Calibri"/>
                <a:ea typeface="Calibri"/>
                <a:cs typeface="Calibri"/>
                <a:sym typeface="Calibri"/>
              </a:rPr>
              <a:t> </a:t>
            </a:r>
            <a:r>
              <a:rPr lang="en-GB" dirty="0" err="1">
                <a:latin typeface="Calibri"/>
                <a:ea typeface="Calibri"/>
                <a:cs typeface="Calibri"/>
                <a:sym typeface="Calibri"/>
              </a:rPr>
              <a:t>mea</a:t>
            </a:r>
            <a:r>
              <a:rPr lang="en-GB" dirty="0">
                <a:latin typeface="Calibri"/>
                <a:ea typeface="Calibri"/>
                <a:cs typeface="Calibri"/>
                <a:sym typeface="Calibri"/>
              </a:rPr>
              <a:t>? </a:t>
            </a:r>
            <a:endParaRPr dirty="0">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dirty="0">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700"/>
              <a:buFont typeface="Arial"/>
              <a:buNone/>
            </a:pPr>
            <a:endParaRPr dirty="0">
              <a:latin typeface="Calibri"/>
              <a:ea typeface="Calibri"/>
              <a:cs typeface="Calibri"/>
              <a:sym typeface="Calibri"/>
            </a:endParaRPr>
          </a:p>
          <a:p>
            <a:pPr marL="457200" marR="0" lvl="0" indent="0" algn="just" rtl="0">
              <a:lnSpc>
                <a:spcPct val="100000"/>
              </a:lnSpc>
              <a:spcBef>
                <a:spcPts val="0"/>
              </a:spcBef>
              <a:spcAft>
                <a:spcPts val="0"/>
              </a:spcAft>
              <a:buNone/>
            </a:pPr>
            <a:endParaRPr sz="1300" b="0" i="0" u="none" strike="noStrike" cap="none" dirty="0">
              <a:solidFill>
                <a:srgbClr val="000000"/>
              </a:solidFill>
              <a:latin typeface="Calibri"/>
              <a:ea typeface="Calibri"/>
              <a:cs typeface="Calibri"/>
              <a:sym typeface="Calibri"/>
            </a:endParaRPr>
          </a:p>
        </p:txBody>
      </p:sp>
      <p:sp>
        <p:nvSpPr>
          <p:cNvPr id="348" name="Google Shape;348;g1bebd2e5064_0_0"/>
          <p:cNvSpPr/>
          <p:nvPr/>
        </p:nvSpPr>
        <p:spPr>
          <a:xfrm>
            <a:off x="4201798" y="2618863"/>
            <a:ext cx="3955500" cy="2223000"/>
          </a:xfrm>
          <a:prstGeom prst="roundRect">
            <a:avLst>
              <a:gd name="adj" fmla="val 16667"/>
            </a:avLst>
          </a:prstGeom>
          <a:solidFill>
            <a:srgbClr val="E7E6E6"/>
          </a:solidFill>
          <a:ln w="28575" cap="flat" cmpd="sng">
            <a:solidFill>
              <a:srgbClr val="FAB6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49" name="Google Shape;349;g1bebd2e5064_0_0"/>
          <p:cNvSpPr/>
          <p:nvPr/>
        </p:nvSpPr>
        <p:spPr>
          <a:xfrm>
            <a:off x="4371585" y="2618863"/>
            <a:ext cx="3615900" cy="8046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None/>
            </a:pPr>
            <a:r>
              <a:rPr lang="en-GB" dirty="0">
                <a:latin typeface="Calibri"/>
                <a:ea typeface="Calibri"/>
                <a:cs typeface="Calibri"/>
                <a:sym typeface="Calibri"/>
              </a:rPr>
              <a:t>Am o </a:t>
            </a:r>
            <a:r>
              <a:rPr lang="en-GB" dirty="0" err="1">
                <a:latin typeface="Calibri"/>
                <a:ea typeface="Calibri"/>
                <a:cs typeface="Calibri"/>
                <a:sym typeface="Calibri"/>
              </a:rPr>
              <a:t>influență</a:t>
            </a:r>
            <a:r>
              <a:rPr lang="en-GB" dirty="0">
                <a:latin typeface="Calibri"/>
                <a:ea typeface="Calibri"/>
                <a:cs typeface="Calibri"/>
                <a:sym typeface="Calibri"/>
              </a:rPr>
              <a:t> </a:t>
            </a:r>
            <a:r>
              <a:rPr lang="en-GB" dirty="0" err="1">
                <a:latin typeface="Calibri"/>
                <a:ea typeface="Calibri"/>
                <a:cs typeface="Calibri"/>
                <a:sym typeface="Calibri"/>
              </a:rPr>
              <a:t>asupra</a:t>
            </a:r>
            <a:r>
              <a:rPr lang="en-GB" dirty="0">
                <a:latin typeface="Calibri"/>
                <a:ea typeface="Calibri"/>
                <a:cs typeface="Calibri"/>
                <a:sym typeface="Calibri"/>
              </a:rPr>
              <a:t> </a:t>
            </a:r>
            <a:r>
              <a:rPr lang="en-GB" dirty="0" err="1">
                <a:latin typeface="Calibri"/>
                <a:ea typeface="Calibri"/>
                <a:cs typeface="Calibri"/>
                <a:sym typeface="Calibri"/>
              </a:rPr>
              <a:t>angajaților</a:t>
            </a:r>
            <a:r>
              <a:rPr lang="en-GB" dirty="0">
                <a:latin typeface="Calibri"/>
                <a:ea typeface="Calibri"/>
                <a:cs typeface="Calibri"/>
                <a:sym typeface="Calibri"/>
              </a:rPr>
              <a:t>, </a:t>
            </a:r>
            <a:r>
              <a:rPr lang="en-GB" dirty="0" err="1">
                <a:latin typeface="Calibri"/>
                <a:ea typeface="Calibri"/>
                <a:cs typeface="Calibri"/>
                <a:sym typeface="Calibri"/>
              </a:rPr>
              <a:t>părților</a:t>
            </a:r>
            <a:r>
              <a:rPr lang="en-GB" dirty="0">
                <a:latin typeface="Calibri"/>
                <a:ea typeface="Calibri"/>
                <a:cs typeface="Calibri"/>
                <a:sym typeface="Calibri"/>
              </a:rPr>
              <a:t> </a:t>
            </a:r>
            <a:r>
              <a:rPr lang="en-GB" dirty="0" err="1">
                <a:latin typeface="Calibri"/>
                <a:ea typeface="Calibri"/>
                <a:cs typeface="Calibri"/>
                <a:sym typeface="Calibri"/>
              </a:rPr>
              <a:t>interesate</a:t>
            </a:r>
            <a:r>
              <a:rPr lang="en-GB" dirty="0">
                <a:latin typeface="Calibri"/>
                <a:ea typeface="Calibri"/>
                <a:cs typeface="Calibri"/>
                <a:sym typeface="Calibri"/>
              </a:rPr>
              <a:t> </a:t>
            </a:r>
            <a:r>
              <a:rPr lang="en-GB" dirty="0" err="1">
                <a:latin typeface="Calibri"/>
                <a:ea typeface="Calibri"/>
                <a:cs typeface="Calibri"/>
                <a:sym typeface="Calibri"/>
              </a:rPr>
              <a:t>și</a:t>
            </a:r>
            <a:r>
              <a:rPr lang="en-GB" dirty="0">
                <a:latin typeface="Calibri"/>
                <a:ea typeface="Calibri"/>
                <a:cs typeface="Calibri"/>
                <a:sym typeface="Calibri"/>
              </a:rPr>
              <a:t> </a:t>
            </a:r>
            <a:r>
              <a:rPr lang="en-GB" dirty="0" err="1">
                <a:latin typeface="Calibri"/>
                <a:ea typeface="Calibri"/>
                <a:cs typeface="Calibri"/>
                <a:sym typeface="Calibri"/>
              </a:rPr>
              <a:t>clienților</a:t>
            </a:r>
            <a:r>
              <a:rPr lang="en-GB" dirty="0">
                <a:latin typeface="Calibri"/>
                <a:ea typeface="Calibri"/>
                <a:cs typeface="Calibri"/>
                <a:sym typeface="Calibri"/>
              </a:rPr>
              <a:t>? Pot </a:t>
            </a:r>
            <a:r>
              <a:rPr lang="en-GB" dirty="0" err="1">
                <a:latin typeface="Calibri"/>
                <a:ea typeface="Calibri"/>
                <a:cs typeface="Calibri"/>
                <a:sym typeface="Calibri"/>
              </a:rPr>
              <a:t>desfășura</a:t>
            </a:r>
            <a:r>
              <a:rPr lang="en-GB" dirty="0">
                <a:latin typeface="Calibri"/>
                <a:ea typeface="Calibri"/>
                <a:cs typeface="Calibri"/>
                <a:sym typeface="Calibri"/>
              </a:rPr>
              <a:t> </a:t>
            </a:r>
            <a:r>
              <a:rPr lang="en-GB" dirty="0" err="1">
                <a:latin typeface="Calibri"/>
                <a:ea typeface="Calibri"/>
                <a:cs typeface="Calibri"/>
                <a:sym typeface="Calibri"/>
              </a:rPr>
              <a:t>acțiuni</a:t>
            </a:r>
            <a:r>
              <a:rPr lang="en-GB" dirty="0">
                <a:latin typeface="Calibri"/>
                <a:ea typeface="Calibri"/>
                <a:cs typeface="Calibri"/>
                <a:sym typeface="Calibri"/>
              </a:rPr>
              <a:t> de </a:t>
            </a:r>
            <a:r>
              <a:rPr lang="en-GB" dirty="0" err="1">
                <a:latin typeface="Calibri"/>
                <a:ea typeface="Calibri"/>
                <a:cs typeface="Calibri"/>
                <a:sym typeface="Calibri"/>
              </a:rPr>
              <a:t>conștientizare</a:t>
            </a:r>
            <a:r>
              <a:rPr lang="en-GB" dirty="0">
                <a:latin typeface="Calibri"/>
                <a:ea typeface="Calibri"/>
                <a:cs typeface="Calibri"/>
                <a:sym typeface="Calibri"/>
              </a:rPr>
              <a:t> a </a:t>
            </a:r>
            <a:r>
              <a:rPr lang="en-GB" dirty="0" err="1">
                <a:latin typeface="Calibri"/>
                <a:ea typeface="Calibri"/>
                <a:cs typeface="Calibri"/>
                <a:sym typeface="Calibri"/>
              </a:rPr>
              <a:t>problemelor</a:t>
            </a:r>
            <a:r>
              <a:rPr lang="en-GB" dirty="0">
                <a:latin typeface="Calibri"/>
                <a:ea typeface="Calibri"/>
                <a:cs typeface="Calibri"/>
                <a:sym typeface="Calibri"/>
              </a:rPr>
              <a:t> de </a:t>
            </a:r>
            <a:r>
              <a:rPr lang="en-GB" dirty="0" err="1">
                <a:latin typeface="Calibri"/>
                <a:ea typeface="Calibri"/>
                <a:cs typeface="Calibri"/>
                <a:sym typeface="Calibri"/>
              </a:rPr>
              <a:t>mediu</a:t>
            </a:r>
            <a:r>
              <a:rPr lang="en-GB" dirty="0">
                <a:latin typeface="Calibri"/>
                <a:ea typeface="Calibri"/>
                <a:cs typeface="Calibri"/>
                <a:sym typeface="Calibri"/>
              </a:rPr>
              <a:t>?</a:t>
            </a:r>
            <a:endParaRPr sz="1300" b="0" i="0" u="none" strike="noStrike" cap="none" dirty="0">
              <a:solidFill>
                <a:srgbClr val="000000"/>
              </a:solidFill>
              <a:latin typeface="Calibri"/>
              <a:ea typeface="Calibri"/>
              <a:cs typeface="Calibri"/>
              <a:sym typeface="Calibri"/>
            </a:endParaRPr>
          </a:p>
        </p:txBody>
      </p:sp>
      <p:sp>
        <p:nvSpPr>
          <p:cNvPr id="350" name="Google Shape;350;g1bebd2e5064_0_0"/>
          <p:cNvSpPr/>
          <p:nvPr/>
        </p:nvSpPr>
        <p:spPr>
          <a:xfrm>
            <a:off x="8329750" y="2618875"/>
            <a:ext cx="2927400" cy="1522500"/>
          </a:xfrm>
          <a:prstGeom prst="roundRect">
            <a:avLst>
              <a:gd name="adj" fmla="val 16667"/>
            </a:avLst>
          </a:prstGeom>
          <a:solidFill>
            <a:srgbClr val="E7E6E6"/>
          </a:solidFill>
          <a:ln w="28575" cap="flat" cmpd="sng">
            <a:solidFill>
              <a:srgbClr val="21B4A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51" name="Google Shape;351;g1bebd2e5064_0_0"/>
          <p:cNvSpPr/>
          <p:nvPr/>
        </p:nvSpPr>
        <p:spPr>
          <a:xfrm>
            <a:off x="8439149" y="2618875"/>
            <a:ext cx="2676300" cy="8046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None/>
            </a:pPr>
            <a:r>
              <a:rPr lang="en-GB">
                <a:latin typeface="Calibri"/>
                <a:ea typeface="Calibri"/>
                <a:cs typeface="Calibri"/>
                <a:sym typeface="Calibri"/>
              </a:rPr>
              <a:t>Cum pot să reduc deșeurile? Cum pot valorifica deșeurile?</a:t>
            </a:r>
            <a:endParaRPr sz="1300" b="0" i="0" u="none" strike="noStrike" cap="none">
              <a:solidFill>
                <a:srgbClr val="000000"/>
              </a:solidFill>
              <a:latin typeface="Calibri"/>
              <a:ea typeface="Calibri"/>
              <a:cs typeface="Calibri"/>
              <a:sym typeface="Calibri"/>
            </a:endParaRPr>
          </a:p>
        </p:txBody>
      </p:sp>
      <p:sp>
        <p:nvSpPr>
          <p:cNvPr id="352" name="Google Shape;352;g1bebd2e5064_0_0"/>
          <p:cNvSpPr/>
          <p:nvPr/>
        </p:nvSpPr>
        <p:spPr>
          <a:xfrm>
            <a:off x="8329750" y="4235025"/>
            <a:ext cx="2927400" cy="1620300"/>
          </a:xfrm>
          <a:prstGeom prst="roundRect">
            <a:avLst>
              <a:gd name="adj" fmla="val 16667"/>
            </a:avLst>
          </a:prstGeom>
          <a:solidFill>
            <a:srgbClr val="E7E6E6"/>
          </a:solidFill>
          <a:ln w="28575" cap="flat" cmpd="sng">
            <a:solidFill>
              <a:srgbClr val="FAB6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53" name="Google Shape;353;g1bebd2e5064_0_0"/>
          <p:cNvSpPr/>
          <p:nvPr/>
        </p:nvSpPr>
        <p:spPr>
          <a:xfrm>
            <a:off x="8439149" y="4235025"/>
            <a:ext cx="2676300" cy="8565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Clr>
                <a:srgbClr val="000000"/>
              </a:buClr>
              <a:buSzPts val="1700"/>
              <a:buFont typeface="Arial"/>
              <a:buNone/>
            </a:pPr>
            <a:r>
              <a:rPr lang="en-GB">
                <a:latin typeface="Calibri"/>
                <a:ea typeface="Calibri"/>
                <a:cs typeface="Calibri"/>
                <a:sym typeface="Calibri"/>
              </a:rPr>
              <a:t>Cunosc amprenta ecologică a produselor mele? </a:t>
            </a:r>
            <a:endParaRPr sz="13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endParaRPr sz="1300" b="0" i="0" u="none" strike="noStrike" cap="none">
              <a:solidFill>
                <a:srgbClr val="000000"/>
              </a:solidFill>
              <a:latin typeface="Calibri"/>
              <a:ea typeface="Calibri"/>
              <a:cs typeface="Calibri"/>
              <a:sym typeface="Calibri"/>
            </a:endParaRPr>
          </a:p>
        </p:txBody>
      </p:sp>
      <p:sp>
        <p:nvSpPr>
          <p:cNvPr id="354" name="Google Shape;354;g1bebd2e5064_0_0"/>
          <p:cNvSpPr/>
          <p:nvPr/>
        </p:nvSpPr>
        <p:spPr>
          <a:xfrm>
            <a:off x="903825" y="4415175"/>
            <a:ext cx="3172500" cy="1522500"/>
          </a:xfrm>
          <a:prstGeom prst="roundRect">
            <a:avLst>
              <a:gd name="adj" fmla="val 16667"/>
            </a:avLst>
          </a:prstGeom>
          <a:solidFill>
            <a:srgbClr val="E7E6E6"/>
          </a:solidFill>
          <a:ln w="28575" cap="flat" cmpd="sng">
            <a:solidFill>
              <a:srgbClr val="21B4A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55" name="Google Shape;355;g1bebd2e5064_0_0"/>
          <p:cNvSpPr/>
          <p:nvPr/>
        </p:nvSpPr>
        <p:spPr>
          <a:xfrm>
            <a:off x="1040011" y="4415175"/>
            <a:ext cx="2900400" cy="8046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None/>
            </a:pPr>
            <a:r>
              <a:rPr lang="en-GB">
                <a:latin typeface="Calibri"/>
                <a:ea typeface="Calibri"/>
                <a:cs typeface="Calibri"/>
                <a:sym typeface="Calibri"/>
              </a:rPr>
              <a:t>Cum gestionăm consumul de apă și pot să mă gândesc la modalități de gestionare mai responsabilă?</a:t>
            </a:r>
            <a:endParaRPr b="0" i="0" u="none" strike="noStrike" cap="none">
              <a:solidFill>
                <a:srgbClr val="000000"/>
              </a:solidFill>
              <a:latin typeface="Calibri"/>
              <a:ea typeface="Calibri"/>
              <a:cs typeface="Calibri"/>
              <a:sym typeface="Calibri"/>
            </a:endParaRPr>
          </a:p>
        </p:txBody>
      </p:sp>
      <p:sp>
        <p:nvSpPr>
          <p:cNvPr id="356" name="Google Shape;356;g1bebd2e5064_0_0"/>
          <p:cNvSpPr/>
          <p:nvPr/>
        </p:nvSpPr>
        <p:spPr>
          <a:xfrm>
            <a:off x="4201808" y="4924151"/>
            <a:ext cx="3955500" cy="1013700"/>
          </a:xfrm>
          <a:prstGeom prst="roundRect">
            <a:avLst>
              <a:gd name="adj" fmla="val 16667"/>
            </a:avLst>
          </a:prstGeom>
          <a:solidFill>
            <a:srgbClr val="E7E6E6"/>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57" name="Google Shape;357;g1bebd2e5064_0_0"/>
          <p:cNvSpPr/>
          <p:nvPr/>
        </p:nvSpPr>
        <p:spPr>
          <a:xfrm>
            <a:off x="4371593" y="4924151"/>
            <a:ext cx="3615900" cy="804600"/>
          </a:xfrm>
          <a:prstGeom prst="rect">
            <a:avLst/>
          </a:prstGeom>
          <a:noFill/>
          <a:ln>
            <a:noFill/>
          </a:ln>
        </p:spPr>
        <p:txBody>
          <a:bodyPr spcFirstLastPara="1" wrap="square" lIns="90000" tIns="45000" rIns="90000" bIns="45000" anchor="t" anchorCtr="0">
            <a:noAutofit/>
          </a:bodyPr>
          <a:lstStyle/>
          <a:p>
            <a:pPr marL="0" lvl="0" indent="0" algn="just" rtl="0">
              <a:spcBef>
                <a:spcPts val="0"/>
              </a:spcBef>
              <a:spcAft>
                <a:spcPts val="0"/>
              </a:spcAft>
              <a:buNone/>
            </a:pPr>
            <a:r>
              <a:rPr lang="en-GB">
                <a:latin typeface="Calibri"/>
                <a:ea typeface="Calibri"/>
                <a:cs typeface="Calibri"/>
                <a:sym typeface="Calibri"/>
              </a:rPr>
              <a:t>Pot folosi furnizorii din apropiere? Cu ce furnizori din apropiere pot lucra? </a:t>
            </a:r>
            <a:endParaRPr b="0" i="0" u="none" strike="noStrike" cap="none">
              <a:solidFill>
                <a:srgbClr val="000000"/>
              </a:solidFill>
              <a:latin typeface="Calibri"/>
              <a:ea typeface="Calibri"/>
              <a:cs typeface="Calibri"/>
              <a:sym typeface="Calibri"/>
            </a:endParaRPr>
          </a:p>
        </p:txBody>
      </p:sp>
      <p:pic>
        <p:nvPicPr>
          <p:cNvPr id="358" name="Google Shape;358;g1bebd2e5064_0_0"/>
          <p:cNvPicPr preferRelativeResize="0"/>
          <p:nvPr/>
        </p:nvPicPr>
        <p:blipFill>
          <a:blip r:embed="rId4">
            <a:alphaModFix/>
          </a:blip>
          <a:stretch>
            <a:fillRect/>
          </a:stretch>
        </p:blipFill>
        <p:spPr>
          <a:xfrm rot="-627054">
            <a:off x="10615667" y="3405973"/>
            <a:ext cx="2064090" cy="2514628"/>
          </a:xfrm>
          <a:prstGeom prst="rect">
            <a:avLst/>
          </a:prstGeom>
          <a:noFill/>
          <a:ln>
            <a:noFill/>
          </a:ln>
        </p:spPr>
      </p:pic>
      <p:sp>
        <p:nvSpPr>
          <p:cNvPr id="359" name="Google Shape;359;g1bebd2e5064_0_0"/>
          <p:cNvSpPr/>
          <p:nvPr/>
        </p:nvSpPr>
        <p:spPr>
          <a:xfrm>
            <a:off x="903824" y="188575"/>
            <a:ext cx="9164700" cy="639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Clr>
                <a:schemeClr val="dk1"/>
              </a:buClr>
              <a:buSzPts val="3600"/>
              <a:buFont typeface="Arial"/>
              <a:buNone/>
            </a:pPr>
            <a:r>
              <a:rPr lang="en-GB" sz="3600" b="1" dirty="0" err="1">
                <a:solidFill>
                  <a:srgbClr val="FAB632"/>
                </a:solidFill>
                <a:latin typeface="Calibri"/>
                <a:ea typeface="Calibri"/>
                <a:cs typeface="Calibri"/>
                <a:sym typeface="Calibri"/>
              </a:rPr>
              <a:t>Unitatea</a:t>
            </a:r>
            <a:r>
              <a:rPr lang="en-GB" sz="3600" b="1" dirty="0">
                <a:solidFill>
                  <a:srgbClr val="FAB632"/>
                </a:solidFill>
                <a:latin typeface="Calibri"/>
                <a:ea typeface="Calibri"/>
                <a:cs typeface="Calibri"/>
                <a:sym typeface="Calibri"/>
              </a:rPr>
              <a:t> 1: Economia </a:t>
            </a:r>
            <a:r>
              <a:rPr lang="ro-RO" sz="3600" b="1" dirty="0">
                <a:solidFill>
                  <a:srgbClr val="FAB632"/>
                </a:solidFill>
                <a:latin typeface="Calibri"/>
                <a:ea typeface="Calibri"/>
                <a:cs typeface="Calibri"/>
                <a:sym typeface="Calibri"/>
              </a:rPr>
              <a:t>verde</a:t>
            </a:r>
            <a:r>
              <a:rPr lang="en-GB" sz="3600" b="1" dirty="0">
                <a:solidFill>
                  <a:srgbClr val="FAB632"/>
                </a:solidFill>
                <a:latin typeface="Calibri"/>
                <a:ea typeface="Calibri"/>
                <a:cs typeface="Calibri"/>
                <a:sym typeface="Calibri"/>
              </a:rPr>
              <a:t> </a:t>
            </a:r>
            <a:endParaRPr sz="3600" dirty="0">
              <a:solidFill>
                <a:schemeClr val="dk1"/>
              </a:solidFill>
            </a:endParaRPr>
          </a:p>
          <a:p>
            <a:pPr marL="0" marR="0" lvl="0" indent="0" algn="l" rtl="0">
              <a:lnSpc>
                <a:spcPct val="100000"/>
              </a:lnSpc>
              <a:spcBef>
                <a:spcPts val="0"/>
              </a:spcBef>
              <a:spcAft>
                <a:spcPts val="0"/>
              </a:spcAft>
              <a:buClr>
                <a:srgbClr val="000000"/>
              </a:buClr>
              <a:buSzPts val="3600"/>
              <a:buFont typeface="Arial"/>
              <a:buNone/>
            </a:pPr>
            <a:endParaRPr sz="3600" b="1" dirty="0">
              <a:solidFill>
                <a:srgbClr val="FAB632"/>
              </a:solidFill>
              <a:latin typeface="Calibri"/>
              <a:ea typeface="Calibri"/>
              <a:cs typeface="Calibri"/>
              <a:sym typeface="Calibri"/>
            </a:endParaRPr>
          </a:p>
        </p:txBody>
      </p:sp>
      <p:sp>
        <p:nvSpPr>
          <p:cNvPr id="360" name="Google Shape;360;g1bebd2e5064_0_0"/>
          <p:cNvSpPr/>
          <p:nvPr/>
        </p:nvSpPr>
        <p:spPr>
          <a:xfrm>
            <a:off x="903829" y="749899"/>
            <a:ext cx="10125531"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err="1">
                <a:solidFill>
                  <a:srgbClr val="21B4A9"/>
                </a:solidFill>
                <a:latin typeface="Calibri"/>
                <a:ea typeface="Calibri"/>
                <a:cs typeface="Calibri"/>
                <a:sym typeface="Calibri"/>
              </a:rPr>
              <a:t>Secțiunea</a:t>
            </a:r>
            <a:r>
              <a:rPr lang="en-GB" sz="2400" dirty="0">
                <a:solidFill>
                  <a:srgbClr val="21B4A9"/>
                </a:solidFill>
                <a:latin typeface="Calibri"/>
                <a:ea typeface="Calibri"/>
                <a:cs typeface="Calibri"/>
                <a:sym typeface="Calibri"/>
              </a:rPr>
              <a:t> </a:t>
            </a:r>
            <a:r>
              <a:rPr lang="en-GB" sz="2400" b="0" i="0" u="none" strike="noStrike" cap="none" dirty="0">
                <a:solidFill>
                  <a:srgbClr val="21B4A9"/>
                </a:solidFill>
                <a:latin typeface="Calibri"/>
                <a:ea typeface="Calibri"/>
                <a:cs typeface="Calibri"/>
                <a:sym typeface="Calibri"/>
              </a:rPr>
              <a:t>5: </a:t>
            </a:r>
            <a:r>
              <a:rPr lang="en-GB" sz="2400" dirty="0" err="1">
                <a:solidFill>
                  <a:srgbClr val="21B4A9"/>
                </a:solidFill>
                <a:latin typeface="Calibri"/>
                <a:ea typeface="Calibri"/>
                <a:cs typeface="Calibri"/>
                <a:sym typeface="Calibri"/>
              </a:rPr>
              <a:t>Sfaturi</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pentru</a:t>
            </a:r>
            <a:r>
              <a:rPr lang="en-GB" sz="2400" dirty="0">
                <a:solidFill>
                  <a:srgbClr val="21B4A9"/>
                </a:solidFill>
                <a:latin typeface="Calibri"/>
                <a:ea typeface="Calibri"/>
                <a:cs typeface="Calibri"/>
                <a:sym typeface="Calibri"/>
              </a:rPr>
              <a:t> ca </a:t>
            </a:r>
            <a:r>
              <a:rPr lang="en-GB" sz="2400" dirty="0" err="1">
                <a:solidFill>
                  <a:srgbClr val="21B4A9"/>
                </a:solidFill>
                <a:latin typeface="Calibri"/>
                <a:ea typeface="Calibri"/>
                <a:cs typeface="Calibri"/>
                <a:sym typeface="Calibri"/>
              </a:rPr>
              <a:t>afacerea</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dvs</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să</a:t>
            </a:r>
            <a:r>
              <a:rPr lang="en-GB" sz="2400" dirty="0">
                <a:solidFill>
                  <a:srgbClr val="21B4A9"/>
                </a:solidFill>
                <a:latin typeface="Calibri"/>
                <a:ea typeface="Calibri"/>
                <a:cs typeface="Calibri"/>
                <a:sym typeface="Calibri"/>
              </a:rPr>
              <a:t> fie </a:t>
            </a:r>
            <a:r>
              <a:rPr lang="en-GB" sz="2400" dirty="0" err="1">
                <a:solidFill>
                  <a:srgbClr val="21B4A9"/>
                </a:solidFill>
                <a:latin typeface="Calibri"/>
                <a:ea typeface="Calibri"/>
                <a:cs typeface="Calibri"/>
                <a:sym typeface="Calibri"/>
              </a:rPr>
              <a:t>sustenabilă</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și</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ecologică</a:t>
            </a:r>
            <a:endParaRPr sz="2400" dirty="0">
              <a:solidFill>
                <a:srgbClr val="21B4A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400" dirty="0">
              <a:solidFill>
                <a:srgbClr val="21B4A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dirty="0">
              <a:solidFill>
                <a:srgbClr val="21B4A9"/>
              </a:solidFill>
              <a:latin typeface="Calibri"/>
              <a:ea typeface="Calibri"/>
              <a:cs typeface="Calibri"/>
              <a:sym typeface="Calibri"/>
            </a:endParaRPr>
          </a:p>
        </p:txBody>
      </p:sp>
      <p:sp>
        <p:nvSpPr>
          <p:cNvPr id="4" name="Google Shape;90;p1">
            <a:extLst>
              <a:ext uri="{FF2B5EF4-FFF2-40B4-BE49-F238E27FC236}">
                <a16:creationId xmlns:a16="http://schemas.microsoft.com/office/drawing/2014/main" id="{D873019F-B5B3-75AD-54A7-E33BE8041A56}"/>
              </a:ext>
            </a:extLst>
          </p:cNvPr>
          <p:cNvSpPr txBox="1"/>
          <p:nvPr/>
        </p:nvSpPr>
        <p:spPr>
          <a:xfrm>
            <a:off x="2503373" y="6307159"/>
            <a:ext cx="790172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Realizat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cu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sprijinul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Erasmus+ 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Uniunii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Europene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prezentului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material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reprezintă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responsabilitatea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exclusivă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autorilor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iar</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Agenţia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Naţională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şi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Comisia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Europeană</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 sunt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responsabile</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pentru</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în</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care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fi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folosit</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conţinutul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informaţiei</a:t>
            </a:r>
            <a:r>
              <a:rPr lang="ro-RO"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s-ES" sz="1000" dirty="0">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5740</Words>
  <Application>Microsoft Office PowerPoint</Application>
  <PresentationFormat>Widescreen</PresentationFormat>
  <Paragraphs>512</Paragraphs>
  <Slides>33</Slides>
  <Notes>33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Century Gothic</vt:lpstr>
      <vt:lpstr>Roboto</vt:lpstr>
      <vt:lpstr>Times New Roman</vt:lpstr>
      <vt:lpstr>Calibri</vt:lpstr>
      <vt:lpstr>Arial</vt:lpstr>
      <vt:lpstr>Oxygen</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Gabriela Álvarez Bordón</dc:creator>
  <cp:keywords>, docId:610A003BE0B7FF2E27C6916BA0793439</cp:keywords>
  <cp:lastModifiedBy>OFFICE KLN</cp:lastModifiedBy>
  <cp:revision>13</cp:revision>
  <dcterms:created xsi:type="dcterms:W3CDTF">2022-05-18T10:18:40Z</dcterms:created>
  <dcterms:modified xsi:type="dcterms:W3CDTF">2023-02-19T20:57:11Z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Panorámica</vt:lpwstr>
  </property>
  <property fmtid="{D5CDD505-2E9C-101B-9397-08002B2CF9AE}" pid="3" name="Slides">
    <vt:i4>27</vt:i4>
  </property>
</Properties>
</file>