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7559675" cy="10691813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n4pItADDbbR+MI/WJhf26l6k6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032f37d30e_0_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2032f37d30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e04fbac8dc_0_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g1e04fbac8d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e04fbac8dc_0_3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g1e04fbac8d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032f37d30e_0_1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g2032f37d30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04863c8411_0_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4" name="Google Shape;304;g204863c841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e04fbac8dc_0_4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g1e04fbac8d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032f37d30e_0_13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2" name="Google Shape;322;g2032f37d30e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032f37d30e_0_14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1" name="Google Shape;331;g2032f37d30e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032f37d30e_0_17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1" name="Google Shape;341;g2032f37d30e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032f37d30e_0_15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2" name="Google Shape;352;g2032f37d30e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04863c8411_0_9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2" name="Google Shape;362;g204863c841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4863c8411_0_10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g204863c841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04863c8411_0_1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6" name="Google Shape;386;g204863c841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04863c8411_0_3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5" name="Google Shape;405;g204863c841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04863c8411_0_5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5" name="Google Shape;415;g204863c841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04863c8411_0_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5" name="Google Shape;425;g204863c841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4" name="Google Shape;4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6" name="Google Shape;4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1" name="Google Shape;4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05b7be5211_0_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83" name="Google Shape;483;g205b7be521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5" name="Google Shape;5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32f37d30e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g2032f37d30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032f37d30e_0_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g2032f37d30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032f37d30e_0_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g2032f37d30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032f37d30e_0_9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g2032f37d30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04863c8411_0_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204863c84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body" idx="4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2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body" idx="3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5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body" idx="6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8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body" idx="3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0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0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1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1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2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2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2"/>
          <p:cNvSpPr txBox="1">
            <a:spLocks noGrp="1"/>
          </p:cNvSpPr>
          <p:nvPr>
            <p:ph type="body" idx="4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3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3"/>
          <p:cNvSpPr txBox="1">
            <a:spLocks noGrp="1"/>
          </p:cNvSpPr>
          <p:nvPr>
            <p:ph type="body" idx="2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3"/>
          <p:cNvSpPr txBox="1">
            <a:spLocks noGrp="1"/>
          </p:cNvSpPr>
          <p:nvPr>
            <p:ph type="body" idx="3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3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3"/>
          <p:cNvSpPr txBox="1">
            <a:spLocks noGrp="1"/>
          </p:cNvSpPr>
          <p:nvPr>
            <p:ph type="body" idx="5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3"/>
          <p:cNvSpPr txBox="1">
            <a:spLocks noGrp="1"/>
          </p:cNvSpPr>
          <p:nvPr>
            <p:ph type="body" idx="6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3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2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globalnegotiator.com/files/plan-de-internacionalizacion-empresa.pdf" TargetMode="External"/><Relationship Id="rId5" Type="http://schemas.openxmlformats.org/officeDocument/2006/relationships/hyperlink" Target="https://www.irekia.euskadi.eus/uploads/attachments/11056/Plan_Internacionalizacion_2017-2020_Pais_Vasco_(Final).pdf?1518084809" TargetMode="External"/><Relationship Id="rId4" Type="http://schemas.openxmlformats.org/officeDocument/2006/relationships/hyperlink" Target="https://books.google.es/books?hl=es&amp;lr=&amp;id=9KjkBgAAQBAJ&amp;oi=fnd&amp;pg=PA11&amp;dq=internacionalizaci%C3%B3n+empresarial&amp;ots=BKNA1jFw5M&amp;sig=ekOa9f4SHV8DsHuBjorHiVbu-s8#v=onepage&amp;q=internacionalizaci%C3%B3n%20empresarial&amp;f=fals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7327" t="38446" r="19051" b="33333"/>
          <a:stretch/>
        </p:blipFill>
        <p:spPr>
          <a:xfrm>
            <a:off x="3912120" y="1074240"/>
            <a:ext cx="4367520" cy="19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/>
          <p:nvPr/>
        </p:nvSpPr>
        <p:spPr>
          <a:xfrm>
            <a:off x="1056240" y="4253040"/>
            <a:ext cx="10343880" cy="10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rPr>
              <a:t>Afaceri internaționale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056240" y="5284623"/>
            <a:ext cx="60942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ro-RO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ezvoltat de 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SEERC &amp; Radio </a:t>
            </a:r>
            <a:r>
              <a:rPr lang="en-GB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Ecca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461520" y="486360"/>
            <a:ext cx="709920" cy="94248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EA4E46"/>
          </a:solidFill>
          <a:ln w="25400" cap="flat" cmpd="sng">
            <a:solidFill>
              <a:srgbClr val="EA4E4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/>
          <p:nvPr/>
        </p:nvSpPr>
        <p:spPr>
          <a:xfrm rot="10800000">
            <a:off x="10780920" y="4995720"/>
            <a:ext cx="709920" cy="94248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EA4E46"/>
          </a:solidFill>
          <a:ln w="25400" cap="flat" cmpd="sng">
            <a:solidFill>
              <a:srgbClr val="EA4E4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" descr="Text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080" y="6234480"/>
            <a:ext cx="2303640" cy="483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3;p1">
            <a:extLst>
              <a:ext uri="{FF2B5EF4-FFF2-40B4-BE49-F238E27FC236}">
                <a16:creationId xmlns:a16="http://schemas.microsoft.com/office/drawing/2014/main" id="{A1086BD9-0FFD-4A5D-244A-84F60842D722}"/>
              </a:ext>
            </a:extLst>
          </p:cNvPr>
          <p:cNvSpPr/>
          <p:nvPr/>
        </p:nvSpPr>
        <p:spPr>
          <a:xfrm>
            <a:off x="2502720" y="6292101"/>
            <a:ext cx="8409138" cy="36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sprijinul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Erasmus+ 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Uniunii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Europene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responsabilitatea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autorilor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Agenţia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Naţională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sunt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folosit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informaţiei</a:t>
            </a:r>
            <a:r>
              <a:rPr lang="ro-RO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032f37d30e_0_23"/>
          <p:cNvSpPr/>
          <p:nvPr/>
        </p:nvSpPr>
        <p:spPr>
          <a:xfrm>
            <a:off x="850805" y="1004595"/>
            <a:ext cx="89715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</a:t>
            </a:r>
            <a:r>
              <a:rPr lang="en-GB" sz="24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 2: </a:t>
            </a:r>
            <a:r>
              <a:rPr lang="en-GB" sz="24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Acțiuni</a:t>
            </a:r>
            <a:r>
              <a:rPr lang="en-GB" sz="24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GB" sz="24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internaționalizarea</a:t>
            </a:r>
            <a:r>
              <a:rPr lang="en-GB" sz="24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întreprinderilor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032f37d30e_0_23"/>
          <p:cNvSpPr txBox="1"/>
          <p:nvPr/>
        </p:nvSpPr>
        <p:spPr>
          <a:xfrm>
            <a:off x="2323325" y="1743375"/>
            <a:ext cx="8971500" cy="437039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GB" sz="1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preconizează</a:t>
            </a:r>
            <a:r>
              <a:rPr lang="en-GB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următoarele</a:t>
            </a:r>
            <a:r>
              <a:rPr lang="en-GB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acțiuni</a:t>
            </a:r>
            <a:r>
              <a:rPr lang="en-GB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Export: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acțiunea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vinde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livra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încasa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plăți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produse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către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clienți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din afara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granițelor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pieței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interne.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Import: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acțiunea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cumpăra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 a introduce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plăti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produse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se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află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afara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granițelor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pieței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interne,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piața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noastră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Reloc</a:t>
            </a:r>
            <a:r>
              <a:rPr lang="ro-R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producției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într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-o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țară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terță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mutarea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centrului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producție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întreprinderi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într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-o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țară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terță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scopul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utilizării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economiilor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scară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reducerii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costurilor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forța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muncă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localizării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forței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muncă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calificate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primirii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ajutoare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stimulente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printre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altele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Transferul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internațional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know-how: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măsura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societatea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informațiile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generează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profituri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acest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transfer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măsura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societățile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primesc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informațiile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sunt situate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țări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terțe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Investiții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directe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străinătate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crearea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filiale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sucursale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sedii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permanente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societăți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mixte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etc.):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societatea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caută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prezentă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piață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într-o formă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fizică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g2032f37d30e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50772"/>
            <a:ext cx="2376775" cy="26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032f37d30e_0_23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3;p1">
            <a:extLst>
              <a:ext uri="{FF2B5EF4-FFF2-40B4-BE49-F238E27FC236}">
                <a16:creationId xmlns:a16="http://schemas.microsoft.com/office/drawing/2014/main" id="{A8A25F6D-3FE1-417A-82F9-5FAC4CBC1D0D}"/>
              </a:ext>
            </a:extLst>
          </p:cNvPr>
          <p:cNvSpPr/>
          <p:nvPr/>
        </p:nvSpPr>
        <p:spPr>
          <a:xfrm>
            <a:off x="2155100" y="6396552"/>
            <a:ext cx="8409138" cy="36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sprijinul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Erasmus+ 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Uniunii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Europene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responsabilitatea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autorilor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Agenţia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Naţională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sunt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folosit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informaţiei</a:t>
            </a:r>
            <a:r>
              <a:rPr lang="ro-RO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e04fbac8dc_0_14"/>
          <p:cNvSpPr/>
          <p:nvPr/>
        </p:nvSpPr>
        <p:spPr>
          <a:xfrm>
            <a:off x="850805" y="1004595"/>
            <a:ext cx="7692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Factorii de internaționalizare a afacerilor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1e04fbac8dc_0_14"/>
          <p:cNvSpPr/>
          <p:nvPr/>
        </p:nvSpPr>
        <p:spPr>
          <a:xfrm>
            <a:off x="5651716" y="1460601"/>
            <a:ext cx="5416500" cy="4632300"/>
          </a:xfrm>
          <a:prstGeom prst="heptagon">
            <a:avLst>
              <a:gd name="hf" fmla="val 102572"/>
              <a:gd name="vf" fmla="val 105210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4" name="Google Shape;264;g1e04fbac8dc_0_14"/>
          <p:cNvCxnSpPr>
            <a:stCxn id="263" idx="6"/>
          </p:cNvCxnSpPr>
          <p:nvPr/>
        </p:nvCxnSpPr>
        <p:spPr>
          <a:xfrm>
            <a:off x="8359966" y="1460601"/>
            <a:ext cx="8100" cy="2340300"/>
          </a:xfrm>
          <a:prstGeom prst="straightConnector1">
            <a:avLst/>
          </a:prstGeom>
          <a:noFill/>
          <a:ln w="9525" cap="flat" cmpd="sng">
            <a:solidFill>
              <a:srgbClr val="1C8C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g1e04fbac8dc_0_14"/>
          <p:cNvCxnSpPr>
            <a:stCxn id="263" idx="4"/>
          </p:cNvCxnSpPr>
          <p:nvPr/>
        </p:nvCxnSpPr>
        <p:spPr>
          <a:xfrm rot="10800000" flipH="1">
            <a:off x="5651701" y="3785664"/>
            <a:ext cx="2721900" cy="654000"/>
          </a:xfrm>
          <a:prstGeom prst="straightConnector1">
            <a:avLst/>
          </a:prstGeom>
          <a:noFill/>
          <a:ln w="9525" cap="flat" cmpd="sng">
            <a:solidFill>
              <a:srgbClr val="1C8C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g1e04fbac8dc_0_14"/>
          <p:cNvCxnSpPr>
            <a:stCxn id="263" idx="5"/>
          </p:cNvCxnSpPr>
          <p:nvPr/>
        </p:nvCxnSpPr>
        <p:spPr>
          <a:xfrm>
            <a:off x="6188115" y="2378088"/>
            <a:ext cx="2179800" cy="1410300"/>
          </a:xfrm>
          <a:prstGeom prst="straightConnector1">
            <a:avLst/>
          </a:prstGeom>
          <a:noFill/>
          <a:ln w="9525" cap="flat" cmpd="sng">
            <a:solidFill>
              <a:srgbClr val="1C8C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g1e04fbac8dc_0_14"/>
          <p:cNvCxnSpPr>
            <a:endCxn id="263" idx="0"/>
          </p:cNvCxnSpPr>
          <p:nvPr/>
        </p:nvCxnSpPr>
        <p:spPr>
          <a:xfrm rot="10800000" flipH="1">
            <a:off x="8360116" y="2378088"/>
            <a:ext cx="2171700" cy="1417500"/>
          </a:xfrm>
          <a:prstGeom prst="straightConnector1">
            <a:avLst/>
          </a:prstGeom>
          <a:noFill/>
          <a:ln w="9525" cap="flat" cmpd="sng">
            <a:solidFill>
              <a:srgbClr val="1C8C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g1e04fbac8dc_0_14"/>
          <p:cNvCxnSpPr>
            <a:endCxn id="263" idx="1"/>
          </p:cNvCxnSpPr>
          <p:nvPr/>
        </p:nvCxnSpPr>
        <p:spPr>
          <a:xfrm>
            <a:off x="8370930" y="3790764"/>
            <a:ext cx="2697300" cy="648900"/>
          </a:xfrm>
          <a:prstGeom prst="straightConnector1">
            <a:avLst/>
          </a:prstGeom>
          <a:noFill/>
          <a:ln w="9525" cap="flat" cmpd="sng">
            <a:solidFill>
              <a:srgbClr val="1C8C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g1e04fbac8dc_0_14"/>
          <p:cNvCxnSpPr>
            <a:endCxn id="263" idx="2"/>
          </p:cNvCxnSpPr>
          <p:nvPr/>
        </p:nvCxnSpPr>
        <p:spPr>
          <a:xfrm>
            <a:off x="8373343" y="3795825"/>
            <a:ext cx="1191900" cy="2297100"/>
          </a:xfrm>
          <a:prstGeom prst="straightConnector1">
            <a:avLst/>
          </a:prstGeom>
          <a:noFill/>
          <a:ln w="9525" cap="flat" cmpd="sng">
            <a:solidFill>
              <a:srgbClr val="1C8C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g1e04fbac8dc_0_14"/>
          <p:cNvCxnSpPr>
            <a:endCxn id="263" idx="3"/>
          </p:cNvCxnSpPr>
          <p:nvPr/>
        </p:nvCxnSpPr>
        <p:spPr>
          <a:xfrm flipH="1">
            <a:off x="7154688" y="3780525"/>
            <a:ext cx="1218900" cy="2312400"/>
          </a:xfrm>
          <a:prstGeom prst="straightConnector1">
            <a:avLst/>
          </a:prstGeom>
          <a:noFill/>
          <a:ln w="9525" cap="flat" cmpd="sng">
            <a:solidFill>
              <a:srgbClr val="1C8C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1" name="Google Shape;271;g1e04fbac8dc_0_14"/>
          <p:cNvSpPr txBox="1"/>
          <p:nvPr/>
        </p:nvSpPr>
        <p:spPr>
          <a:xfrm>
            <a:off x="6014018" y="3295581"/>
            <a:ext cx="16875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500" b="1" dirty="0">
                <a:latin typeface="Calibri"/>
                <a:ea typeface="Calibri"/>
                <a:cs typeface="Calibri"/>
                <a:sym typeface="Calibri"/>
              </a:rPr>
              <a:t>Saturarea pieței interne</a:t>
            </a:r>
            <a:endParaRPr sz="15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1e04fbac8dc_0_14"/>
          <p:cNvSpPr txBox="1"/>
          <p:nvPr/>
        </p:nvSpPr>
        <p:spPr>
          <a:xfrm>
            <a:off x="6647550" y="1944625"/>
            <a:ext cx="1795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 err="1">
                <a:latin typeface="Calibri"/>
                <a:ea typeface="Calibri"/>
                <a:cs typeface="Calibri"/>
                <a:sym typeface="Calibri"/>
              </a:rPr>
              <a:t>Confruntarea</a:t>
            </a:r>
            <a:r>
              <a:rPr lang="en-GB" sz="1500" b="1" dirty="0"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GB" sz="1500" b="1" dirty="0" err="1">
                <a:latin typeface="Calibri"/>
                <a:ea typeface="Calibri"/>
                <a:cs typeface="Calibri"/>
                <a:sym typeface="Calibri"/>
              </a:rPr>
              <a:t>noii</a:t>
            </a:r>
            <a:r>
              <a:rPr lang="en-GB" sz="1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b="1" dirty="0" err="1">
                <a:latin typeface="Calibri"/>
                <a:ea typeface="Calibri"/>
                <a:cs typeface="Calibri"/>
                <a:sym typeface="Calibri"/>
              </a:rPr>
              <a:t>concurenți</a:t>
            </a:r>
            <a:r>
              <a:rPr lang="en-GB" sz="1500" b="1" dirty="0">
                <a:latin typeface="Calibri"/>
                <a:ea typeface="Calibri"/>
                <a:cs typeface="Calibri"/>
                <a:sym typeface="Calibri"/>
              </a:rPr>
              <a:t> din exterior</a:t>
            </a:r>
            <a:endParaRPr sz="1500" b="1" dirty="0"/>
          </a:p>
        </p:txBody>
      </p:sp>
      <p:sp>
        <p:nvSpPr>
          <p:cNvPr id="273" name="Google Shape;273;g1e04fbac8dc_0_14"/>
          <p:cNvSpPr txBox="1"/>
          <p:nvPr/>
        </p:nvSpPr>
        <p:spPr>
          <a:xfrm>
            <a:off x="6092200" y="4366050"/>
            <a:ext cx="1795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 err="1">
                <a:latin typeface="Calibri"/>
                <a:ea typeface="Calibri"/>
                <a:cs typeface="Calibri"/>
                <a:sym typeface="Calibri"/>
              </a:rPr>
              <a:t>Căutarea</a:t>
            </a:r>
            <a:r>
              <a:rPr lang="en-GB" sz="1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b="1" dirty="0" err="1">
                <a:latin typeface="Calibri"/>
                <a:ea typeface="Calibri"/>
                <a:cs typeface="Calibri"/>
                <a:sym typeface="Calibri"/>
              </a:rPr>
              <a:t>unor</a:t>
            </a:r>
            <a:r>
              <a:rPr lang="en-GB" sz="1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b="1" dirty="0" err="1">
                <a:latin typeface="Calibri"/>
                <a:ea typeface="Calibri"/>
                <a:cs typeface="Calibri"/>
                <a:sym typeface="Calibri"/>
              </a:rPr>
              <a:t>piețe</a:t>
            </a:r>
            <a:r>
              <a:rPr lang="en-GB" sz="1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b="1" dirty="0" err="1"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GB" sz="1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b="1" dirty="0" err="1">
                <a:latin typeface="Calibri"/>
                <a:ea typeface="Calibri"/>
                <a:cs typeface="Calibri"/>
                <a:sym typeface="Calibri"/>
              </a:rPr>
              <a:t>puțin</a:t>
            </a:r>
            <a:r>
              <a:rPr lang="en-GB" sz="1500" b="1" dirty="0">
                <a:latin typeface="Calibri"/>
                <a:ea typeface="Calibri"/>
                <a:cs typeface="Calibri"/>
                <a:sym typeface="Calibri"/>
              </a:rPr>
              <a:t> competitive</a:t>
            </a:r>
            <a:endParaRPr sz="1500" b="1" dirty="0"/>
          </a:p>
        </p:txBody>
      </p:sp>
      <p:sp>
        <p:nvSpPr>
          <p:cNvPr id="274" name="Google Shape;274;g1e04fbac8dc_0_14"/>
          <p:cNvSpPr txBox="1"/>
          <p:nvPr/>
        </p:nvSpPr>
        <p:spPr>
          <a:xfrm>
            <a:off x="7266819" y="4596883"/>
            <a:ext cx="1858255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500" b="1" dirty="0">
                <a:latin typeface="Calibri"/>
                <a:ea typeface="Calibri"/>
                <a:cs typeface="Calibri"/>
                <a:sym typeface="Calibri"/>
              </a:rPr>
              <a:t>Deficituri comerciale și legate de stimulentele existenet</a:t>
            </a:r>
            <a:endParaRPr sz="1500" b="1" dirty="0"/>
          </a:p>
        </p:txBody>
      </p:sp>
      <p:sp>
        <p:nvSpPr>
          <p:cNvPr id="275" name="Google Shape;275;g1e04fbac8dc_0_14"/>
          <p:cNvSpPr txBox="1"/>
          <p:nvPr/>
        </p:nvSpPr>
        <p:spPr>
          <a:xfrm>
            <a:off x="8890850" y="4481400"/>
            <a:ext cx="1795200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500" b="1" dirty="0">
                <a:latin typeface="Calibri"/>
                <a:ea typeface="Calibri"/>
                <a:cs typeface="Calibri"/>
                <a:sym typeface="Calibri"/>
              </a:rPr>
              <a:t>Avantaje privind costurile legate de salarii</a:t>
            </a:r>
            <a:endParaRPr sz="1500" b="1" dirty="0"/>
          </a:p>
        </p:txBody>
      </p:sp>
      <p:sp>
        <p:nvSpPr>
          <p:cNvPr id="276" name="Google Shape;276;g1e04fbac8dc_0_14"/>
          <p:cNvSpPr txBox="1"/>
          <p:nvPr/>
        </p:nvSpPr>
        <p:spPr>
          <a:xfrm>
            <a:off x="9043000" y="3200925"/>
            <a:ext cx="179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dirty="0" err="1">
                <a:latin typeface="Calibri"/>
                <a:ea typeface="Calibri"/>
                <a:cs typeface="Calibri"/>
                <a:sym typeface="Calibri"/>
              </a:rPr>
              <a:t>Pr</a:t>
            </a:r>
            <a:r>
              <a:rPr lang="ro-RO" sz="1500" b="1" dirty="0">
                <a:latin typeface="Calibri"/>
                <a:ea typeface="Calibri"/>
                <a:cs typeface="Calibri"/>
                <a:sym typeface="Calibri"/>
              </a:rPr>
              <a:t>ofitarea</a:t>
            </a:r>
            <a:r>
              <a:rPr lang="en-GB" sz="1500" b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500" b="1" dirty="0" err="1">
                <a:latin typeface="Calibri"/>
                <a:ea typeface="Calibri"/>
                <a:cs typeface="Calibri"/>
                <a:sym typeface="Calibri"/>
              </a:rPr>
              <a:t>producția</a:t>
            </a:r>
            <a:r>
              <a:rPr lang="en-GB" sz="1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b="1" dirty="0" err="1">
                <a:latin typeface="Calibri"/>
                <a:ea typeface="Calibri"/>
                <a:cs typeface="Calibri"/>
                <a:sym typeface="Calibri"/>
              </a:rPr>
              <a:t>inactivă</a:t>
            </a:r>
            <a:endParaRPr sz="1500" b="1" dirty="0"/>
          </a:p>
        </p:txBody>
      </p:sp>
      <p:sp>
        <p:nvSpPr>
          <p:cNvPr id="277" name="Google Shape;277;g1e04fbac8dc_0_14"/>
          <p:cNvSpPr txBox="1"/>
          <p:nvPr/>
        </p:nvSpPr>
        <p:spPr>
          <a:xfrm>
            <a:off x="8359950" y="2060125"/>
            <a:ext cx="17952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500" b="1" dirty="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GB" sz="1500" b="1" dirty="0" err="1">
                <a:latin typeface="Calibri"/>
                <a:ea typeface="Calibri"/>
                <a:cs typeface="Calibri"/>
                <a:sym typeface="Calibri"/>
              </a:rPr>
              <a:t>anagement</a:t>
            </a:r>
            <a:r>
              <a:rPr lang="en-GB" sz="15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500" b="1" dirty="0" err="1">
                <a:latin typeface="Calibri"/>
                <a:ea typeface="Calibri"/>
                <a:cs typeface="Calibri"/>
                <a:sym typeface="Calibri"/>
              </a:rPr>
              <a:t>internațional</a:t>
            </a:r>
            <a:endParaRPr sz="1500" b="1" dirty="0"/>
          </a:p>
        </p:txBody>
      </p:sp>
      <p:sp>
        <p:nvSpPr>
          <p:cNvPr id="278" name="Google Shape;278;g1e04fbac8dc_0_14"/>
          <p:cNvSpPr txBox="1"/>
          <p:nvPr/>
        </p:nvSpPr>
        <p:spPr>
          <a:xfrm>
            <a:off x="975250" y="1727925"/>
            <a:ext cx="4537800" cy="3786600"/>
          </a:xfrm>
          <a:prstGeom prst="rect">
            <a:avLst/>
          </a:prstGeom>
          <a:noFill/>
          <a:ln w="19050" cap="flat" cmpd="sng">
            <a:solidFill>
              <a:srgbClr val="1C8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internaționalizează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firmele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fontAlgn="base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a-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diversifica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activitatea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se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proteja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astfel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împotriva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riscurilor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incertitudinilor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legate de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ciclul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economic intern.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fontAlgn="base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</a:pP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 să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profite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piața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mondială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creștere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bunuri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servicii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fontAlgn="base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</a:pP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răspuns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concurența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străină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fontAlgn="base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reduce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costurile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fontAlgn="base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În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vederea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depășirii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barierelor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intrare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piețele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străine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fontAlgn="base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●"/>
            </a:pP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profita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expertiza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tehnologică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fabricarea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directă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bunurilor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Google Shape;279;g1e04fbac8dc_0_14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3;p1">
            <a:extLst>
              <a:ext uri="{FF2B5EF4-FFF2-40B4-BE49-F238E27FC236}">
                <a16:creationId xmlns:a16="http://schemas.microsoft.com/office/drawing/2014/main" id="{DB84CB3C-36B7-FB08-727E-7F2AE00C0F23}"/>
              </a:ext>
            </a:extLst>
          </p:cNvPr>
          <p:cNvSpPr/>
          <p:nvPr/>
        </p:nvSpPr>
        <p:spPr>
          <a:xfrm>
            <a:off x="2155100" y="6422636"/>
            <a:ext cx="8409138" cy="36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sprijinul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Erasmus+ 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Uniunii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Europene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responsabilitatea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autorilor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Agenţia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Naţională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sunt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folosit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informaţiei</a:t>
            </a:r>
            <a:r>
              <a:rPr lang="ro-RO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e04fbac8dc_0_31"/>
          <p:cNvSpPr/>
          <p:nvPr/>
        </p:nvSpPr>
        <p:spPr>
          <a:xfrm>
            <a:off x="850799" y="1004600"/>
            <a:ext cx="98235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4: Avantajele și dezavantajele internaționalizării afacerilor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1e04fbac8dc_0_31"/>
          <p:cNvSpPr txBox="1"/>
          <p:nvPr/>
        </p:nvSpPr>
        <p:spPr>
          <a:xfrm>
            <a:off x="3693675" y="1939575"/>
            <a:ext cx="7939800" cy="340166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Diversificarea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riscurilor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comerciale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Vânzări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mari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înseamnă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cifră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afaceri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mare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un profit net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mare.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Utilizarea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economiilor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scară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consecință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reducerea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costurilor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unitare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producție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ro-RO" sz="1700" dirty="0">
                <a:latin typeface="Calibri"/>
                <a:ea typeface="Calibri"/>
                <a:cs typeface="Calibri"/>
                <a:sym typeface="Calibri"/>
              </a:rPr>
              <a:t>Identificarea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noi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piețe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oportunități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Durată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viață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lungă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produsului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Recunoașterea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mărcii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condensarea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prestigiului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companie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conducerea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personalul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investitorii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acesteia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Poziționarea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raport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concurența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Revitalizarea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economică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zonei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influență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companiei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Recunoașterea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mărcii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pe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acele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piețe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pe care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produsul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pătrunde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succes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1e04fbac8dc_0_31"/>
          <p:cNvSpPr/>
          <p:nvPr/>
        </p:nvSpPr>
        <p:spPr>
          <a:xfrm rot="5400000">
            <a:off x="591375" y="2190538"/>
            <a:ext cx="2795700" cy="2861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0E0E3"/>
          </a:solidFill>
          <a:ln w="28575" cap="flat" cmpd="sng">
            <a:solidFill>
              <a:srgbClr val="1C8C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1e04fbac8dc_0_31"/>
          <p:cNvSpPr txBox="1"/>
          <p:nvPr/>
        </p:nvSpPr>
        <p:spPr>
          <a:xfrm>
            <a:off x="857947" y="2946059"/>
            <a:ext cx="2262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Avantaje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g1e04fbac8dc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6263" y="3438638"/>
            <a:ext cx="1685925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1e04fbac8dc_0_31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3;p1">
            <a:extLst>
              <a:ext uri="{FF2B5EF4-FFF2-40B4-BE49-F238E27FC236}">
                <a16:creationId xmlns:a16="http://schemas.microsoft.com/office/drawing/2014/main" id="{0819C136-255C-3572-3F8D-23A08824E33E}"/>
              </a:ext>
            </a:extLst>
          </p:cNvPr>
          <p:cNvSpPr/>
          <p:nvPr/>
        </p:nvSpPr>
        <p:spPr>
          <a:xfrm>
            <a:off x="2155100" y="6238697"/>
            <a:ext cx="8409138" cy="36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sprijinul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Erasmus+ 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Uniunii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Europene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responsabilitatea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autorilor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Agenţia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Naţională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sunt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folosit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informaţiei</a:t>
            </a:r>
            <a:r>
              <a:rPr lang="ro-RO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032f37d30e_0_126"/>
          <p:cNvSpPr txBox="1"/>
          <p:nvPr/>
        </p:nvSpPr>
        <p:spPr>
          <a:xfrm>
            <a:off x="3665775" y="2048249"/>
            <a:ext cx="7686404" cy="2799957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Diferitele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culturi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obiceiuri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consum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limbi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necesită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modificarea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produselor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logistică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complexă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transport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distribuție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Recrutarea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personal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nou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format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domeniul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comerțului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exterior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serviciilor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externalizate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Adaptări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ale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produsului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conformitate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reglementările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Cheltuieli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studii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piață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călătorii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târguri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comerciale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promovarea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publicitatea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produselor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pe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piețele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externe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etc.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Creșterea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formalităților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administrative.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Asumarea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riscuri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politice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socio-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economice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2032f37d30e_0_126"/>
          <p:cNvSpPr/>
          <p:nvPr/>
        </p:nvSpPr>
        <p:spPr>
          <a:xfrm rot="5400000">
            <a:off x="668925" y="2024263"/>
            <a:ext cx="2795700" cy="28614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0E0E3"/>
          </a:solidFill>
          <a:ln w="28575" cap="flat" cmpd="sng">
            <a:solidFill>
              <a:srgbClr val="1C8C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032f37d30e_0_126"/>
          <p:cNvSpPr txBox="1"/>
          <p:nvPr/>
        </p:nvSpPr>
        <p:spPr>
          <a:xfrm>
            <a:off x="935485" y="2779784"/>
            <a:ext cx="2262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Dezavantaje</a:t>
            </a: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g2032f37d30e_0_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4011" y="3270986"/>
            <a:ext cx="1465523" cy="12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032f37d30e_0_126"/>
          <p:cNvSpPr/>
          <p:nvPr/>
        </p:nvSpPr>
        <p:spPr>
          <a:xfrm>
            <a:off x="850799" y="1004600"/>
            <a:ext cx="98235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4: Avantajele și dezavantajele internaționalizării afacerilor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032f37d30e_0_126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14914-5F5F-C07F-6ED8-CBAD4BB1517B}"/>
              </a:ext>
            </a:extLst>
          </p:cNvPr>
          <p:cNvSpPr txBox="1"/>
          <p:nvPr/>
        </p:nvSpPr>
        <p:spPr>
          <a:xfrm>
            <a:off x="2210610" y="6326847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04863c8411_0_24"/>
          <p:cNvSpPr/>
          <p:nvPr/>
        </p:nvSpPr>
        <p:spPr>
          <a:xfrm>
            <a:off x="850805" y="1004595"/>
            <a:ext cx="7692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5</a:t>
            </a: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Procesul de internaționalizare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04863c8411_0_24"/>
          <p:cNvSpPr txBox="1"/>
          <p:nvPr/>
        </p:nvSpPr>
        <p:spPr>
          <a:xfrm>
            <a:off x="4356047" y="1861118"/>
            <a:ext cx="7200412" cy="3323957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latin typeface="Calibri"/>
                <a:ea typeface="Calibri"/>
                <a:cs typeface="Calibri"/>
                <a:sym typeface="Calibri"/>
              </a:rPr>
              <a:t>Procesul de afaceri internațional: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Inițial, firma ar putea acorda licențe pentru brevete, mărci comerciale sau tehnologie unei companii străine în schimbul unei taxe sau redevențe.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Firma vede un potențial de vânzări suplimentare prin export și folosește un agent sau un distribuitor local pentru a intra pe o piață străină.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Este posibil ca întreprinderea să folosească exportul pentru producția excedentară și să nu aibă un angajament pe termen lung față de piața internațională.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Pe măsură ce exporturile devin mai importante, societatea poate înființa un birou pentru reprezentantul său de vânzări sau o filială de vânzări.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Firma ar putea înființa operațiuni locale de ambalare și/sau asamblare.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În cele din urmă, firma va înființa o filială deținută integral (FDI).</a:t>
            </a:r>
            <a:endParaRPr/>
          </a:p>
        </p:txBody>
      </p:sp>
      <p:pic>
        <p:nvPicPr>
          <p:cNvPr id="309" name="Google Shape;309;g204863c8411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4161" y="1460600"/>
            <a:ext cx="2383664" cy="37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04863c8411_0_24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4BDF2-EB99-15A4-EBCE-414CB178D10A}"/>
              </a:ext>
            </a:extLst>
          </p:cNvPr>
          <p:cNvSpPr txBox="1"/>
          <p:nvPr/>
        </p:nvSpPr>
        <p:spPr>
          <a:xfrm>
            <a:off x="2210610" y="6326847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e04fbac8dc_0_43"/>
          <p:cNvSpPr/>
          <p:nvPr/>
        </p:nvSpPr>
        <p:spPr>
          <a:xfrm>
            <a:off x="850805" y="1004595"/>
            <a:ext cx="7692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6</a:t>
            </a: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Fazele internaționalizării afacerilor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1e04fbac8dc_0_43"/>
          <p:cNvSpPr txBox="1"/>
          <p:nvPr/>
        </p:nvSpPr>
        <p:spPr>
          <a:xfrm>
            <a:off x="1357949" y="1897200"/>
            <a:ext cx="9412476" cy="1693200"/>
          </a:xfrm>
          <a:prstGeom prst="rect">
            <a:avLst/>
          </a:prstGeom>
          <a:noFill/>
          <a:ln w="19050" cap="flat" cmpd="sng">
            <a:solidFill>
              <a:srgbClr val="1C8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Faza 1</a:t>
            </a:r>
            <a:endParaRPr sz="19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Compania adoptă o atitudine pasivă și primește comenzi din străinătate.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Aceasta efectuează exporturi sporadice care nu sunt urmărite în mod deliberat, dar care sunt încurajate de agenți externi și de câțiva clienți.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Nu urmează o strategie de afaceri implementată anterior.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Investiții mici sau deloc din partea companiei.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1e04fbac8dc_0_43"/>
          <p:cNvSpPr txBox="1"/>
          <p:nvPr/>
        </p:nvSpPr>
        <p:spPr>
          <a:xfrm>
            <a:off x="1357948" y="3893275"/>
            <a:ext cx="9412475" cy="1431121"/>
          </a:xfrm>
          <a:prstGeom prst="rect">
            <a:avLst/>
          </a:prstGeom>
          <a:noFill/>
          <a:ln w="19050" cap="flat" cmpd="sng">
            <a:solidFill>
              <a:srgbClr val="1C8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Faza 2</a:t>
            </a:r>
            <a:endParaRPr sz="19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Compania adoptă o atitudine activă în căutarea de parteneri de afaceri și clienți pe piețele externe.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Există exporturi regulate prin intermediul importatorilor-distribuitori locali, al comercianților cu amănuntul sau al micilor angrosiști din țările de destinație.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Investiții minime din partea societății în promovarea comerțului exterior.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1e04fbac8dc_0_43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AC0A53-364D-724D-C0FA-506F23E5DCDA}"/>
              </a:ext>
            </a:extLst>
          </p:cNvPr>
          <p:cNvSpPr txBox="1"/>
          <p:nvPr/>
        </p:nvSpPr>
        <p:spPr>
          <a:xfrm>
            <a:off x="2210610" y="6326847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032f37d30e_0_139"/>
          <p:cNvSpPr/>
          <p:nvPr/>
        </p:nvSpPr>
        <p:spPr>
          <a:xfrm>
            <a:off x="850805" y="1004595"/>
            <a:ext cx="7692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6</a:t>
            </a: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Fazele internaționalizării afacerilor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rgbClr val="21B4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2032f37d30e_0_139"/>
          <p:cNvSpPr txBox="1"/>
          <p:nvPr/>
        </p:nvSpPr>
        <p:spPr>
          <a:xfrm>
            <a:off x="1064700" y="1727275"/>
            <a:ext cx="9705600" cy="2216400"/>
          </a:xfrm>
          <a:prstGeom prst="rect">
            <a:avLst/>
          </a:prstGeom>
          <a:noFill/>
          <a:ln w="19050" cap="flat" cmpd="sng">
            <a:solidFill>
              <a:srgbClr val="1C8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Faza 3</a:t>
            </a:r>
            <a:endParaRPr sz="19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Compania își consolidează vânzările pe piețele internaționale pe care operează.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Exporturile sunt regulate și fac parte din strategia societății, având o contribuție importantă la cifra de afaceri a societății.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Compania investește masiv în călătorii de prospectare, propriul departament de comerț exterior, cu propriul plan de vânzări și marketing.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Are personal propriu pe piețele externe sau mai mulți agenți, distribuitori-importatori care promovează afacerea.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2032f37d30e_0_139"/>
          <p:cNvSpPr txBox="1"/>
          <p:nvPr/>
        </p:nvSpPr>
        <p:spPr>
          <a:xfrm>
            <a:off x="1064700" y="4210350"/>
            <a:ext cx="9705600" cy="1431600"/>
          </a:xfrm>
          <a:prstGeom prst="rect">
            <a:avLst/>
          </a:prstGeom>
          <a:noFill/>
          <a:ln w="19050" cap="flat" cmpd="sng">
            <a:solidFill>
              <a:srgbClr val="1C8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Faza 4</a:t>
            </a:r>
            <a:endParaRPr sz="19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Compania are propriile filiale, sucursale, sedii permanente, depozite etc. în țările vizate, dezvoltând propriile activități comerciale și de marketing.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Compania investește resurse economice semnificative în infrastructura și personalul din țările vizate. Prezența companiei în străinătate este semnificativă și de lungă durată.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2032f37d30e_0_139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8F3CD-EA4E-5895-A14B-C37864CEF158}"/>
              </a:ext>
            </a:extLst>
          </p:cNvPr>
          <p:cNvSpPr txBox="1"/>
          <p:nvPr/>
        </p:nvSpPr>
        <p:spPr>
          <a:xfrm>
            <a:off x="2210610" y="6326847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032f37d30e_0_147"/>
          <p:cNvSpPr/>
          <p:nvPr/>
        </p:nvSpPr>
        <p:spPr>
          <a:xfrm>
            <a:off x="8335575" y="2366750"/>
            <a:ext cx="2630700" cy="2295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1C8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2032f37d30e_0_147"/>
          <p:cNvSpPr/>
          <p:nvPr/>
        </p:nvSpPr>
        <p:spPr>
          <a:xfrm>
            <a:off x="850805" y="1004595"/>
            <a:ext cx="7692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6</a:t>
            </a: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Fazele internaționalizării afacerilor</a:t>
            </a: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rgbClr val="21B4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2032f37d30e_0_147"/>
          <p:cNvSpPr txBox="1"/>
          <p:nvPr/>
        </p:nvSpPr>
        <p:spPr>
          <a:xfrm>
            <a:off x="1130724" y="2129000"/>
            <a:ext cx="6758407" cy="2769949"/>
          </a:xfrm>
          <a:prstGeom prst="rect">
            <a:avLst/>
          </a:prstGeom>
          <a:noFill/>
          <a:ln w="19050" cap="flat" cmpd="sng">
            <a:solidFill>
              <a:srgbClr val="1C8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Faza 5</a:t>
            </a:r>
            <a:endParaRPr sz="19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În această fază, care reprezintă cel mai înalt nivel de internaționalizare a afacerilor, întreprinderea are propriul centru de producție în străinătate pentru a profita de economiile de scară, de forța de muncă ieftină și/sau calificată și de alte avantaje ale relocalizării industriale.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Scopul este de a se adapta la piața locală, de a economisi costurile de producție și de transport, de a realiza obiective strategice etc. Investițiile necesare sunt mari și constante.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g2032f37d30e_0_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2150" y="2443100"/>
            <a:ext cx="2714100" cy="2106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2032f37d30e_0_147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750A21-9B39-CE8F-2BDC-86CDAE0494AC}"/>
              </a:ext>
            </a:extLst>
          </p:cNvPr>
          <p:cNvSpPr txBox="1"/>
          <p:nvPr/>
        </p:nvSpPr>
        <p:spPr>
          <a:xfrm>
            <a:off x="2210610" y="6326847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032f37d30e_0_172"/>
          <p:cNvSpPr/>
          <p:nvPr/>
        </p:nvSpPr>
        <p:spPr>
          <a:xfrm>
            <a:off x="850799" y="1004600"/>
            <a:ext cx="90492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7</a:t>
            </a: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Evaluarea internă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2032f37d30e_0_172"/>
          <p:cNvSpPr/>
          <p:nvPr/>
        </p:nvSpPr>
        <p:spPr>
          <a:xfrm>
            <a:off x="6158200" y="1828925"/>
            <a:ext cx="5446898" cy="4309228"/>
          </a:xfrm>
          <a:prstGeom prst="rect">
            <a:avLst/>
          </a:prstGeom>
          <a:noFill/>
          <a:ln w="19050" cap="flat" cmpd="sng">
            <a:solidFill>
              <a:srgbClr val="FAB6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  <a:buFont typeface="Calibri"/>
              <a:buAutoNum type="arabicPeriod"/>
            </a:pPr>
            <a:r>
              <a:rPr lang="en-GB" sz="17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Analiza</a:t>
            </a:r>
            <a:r>
              <a:rPr lang="en-GB" sz="17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capacității</a:t>
            </a:r>
            <a:r>
              <a:rPr lang="en-GB" sz="17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noastre</a:t>
            </a:r>
            <a:r>
              <a:rPr lang="en-GB" sz="17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producție</a:t>
            </a:r>
            <a:r>
              <a:rPr lang="en-GB" sz="17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producția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noastră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actuală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Care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putea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capacitatea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noastră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maximă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producție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trebui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țineți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costurile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fixe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variabile</a:t>
            </a:r>
            <a:r>
              <a:rPr lang="en-GB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1206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</a:pPr>
            <a:r>
              <a:rPr lang="ro-RO" sz="17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GB" sz="17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Respectarea</a:t>
            </a:r>
            <a:r>
              <a:rPr lang="en-GB" sz="17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angajamentelor</a:t>
            </a:r>
            <a:endParaRPr sz="17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Respectă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compania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termenele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fabricație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livrare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produselor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perioada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fabricație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strictețea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respectarea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acestora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capacitatea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reacție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evenimente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neprevăzute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abaterea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termenele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estimate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efective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precum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satisfacția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clienților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cel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puțin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ultimii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trei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ani?</a:t>
            </a:r>
            <a:endParaRPr lang="ro-RO" sz="17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12065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700"/>
            </a:pPr>
            <a:r>
              <a:rPr lang="ro-RO" sz="17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 A</a:t>
            </a:r>
            <a:r>
              <a:rPr lang="en-GB" sz="17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naliza</a:t>
            </a:r>
            <a:r>
              <a:rPr lang="en-GB" sz="17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produsului</a:t>
            </a:r>
            <a:r>
              <a:rPr lang="en-GB" sz="17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produsul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serviciul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o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calitate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minimă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acceptabilă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2032f37d30e_0_172"/>
          <p:cNvSpPr/>
          <p:nvPr/>
        </p:nvSpPr>
        <p:spPr>
          <a:xfrm>
            <a:off x="2909575" y="1651725"/>
            <a:ext cx="3083400" cy="17961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19050" cap="flat" cmpd="sng">
            <a:solidFill>
              <a:srgbClr val="1C8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Ce ne propunem să realizăm prin internaționalizarea afacerilor?</a:t>
            </a:r>
            <a:endParaRPr/>
          </a:p>
        </p:txBody>
      </p:sp>
      <p:sp>
        <p:nvSpPr>
          <p:cNvPr id="347" name="Google Shape;347;g2032f37d30e_0_172"/>
          <p:cNvSpPr/>
          <p:nvPr/>
        </p:nvSpPr>
        <p:spPr>
          <a:xfrm>
            <a:off x="306350" y="3008263"/>
            <a:ext cx="2828700" cy="17961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19050" cap="flat" cmpd="sng">
            <a:solidFill>
              <a:srgbClr val="FAB6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Avem competențele necesare pentru a reuși în străinătate?</a:t>
            </a:r>
            <a:endParaRPr/>
          </a:p>
        </p:txBody>
      </p:sp>
      <p:sp>
        <p:nvSpPr>
          <p:cNvPr id="348" name="Google Shape;348;g2032f37d30e_0_172"/>
          <p:cNvSpPr/>
          <p:nvPr/>
        </p:nvSpPr>
        <p:spPr>
          <a:xfrm>
            <a:off x="3037825" y="3751650"/>
            <a:ext cx="2700600" cy="17961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Avem resursele tehnice și umane necesare pentru a gestiona extinderea?</a:t>
            </a:r>
            <a:endParaRPr/>
          </a:p>
        </p:txBody>
      </p:sp>
      <p:sp>
        <p:nvSpPr>
          <p:cNvPr id="349" name="Google Shape;349;g2032f37d30e_0_172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0B12EC-7424-0129-B925-1417FC63BF9D}"/>
              </a:ext>
            </a:extLst>
          </p:cNvPr>
          <p:cNvSpPr txBox="1"/>
          <p:nvPr/>
        </p:nvSpPr>
        <p:spPr>
          <a:xfrm>
            <a:off x="2210610" y="6326847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032f37d30e_0_155"/>
          <p:cNvSpPr/>
          <p:nvPr/>
        </p:nvSpPr>
        <p:spPr>
          <a:xfrm>
            <a:off x="783775" y="1934775"/>
            <a:ext cx="3107100" cy="33729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1C8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2032f37d30e_0_155"/>
          <p:cNvSpPr/>
          <p:nvPr/>
        </p:nvSpPr>
        <p:spPr>
          <a:xfrm>
            <a:off x="850799" y="1004600"/>
            <a:ext cx="90492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7</a:t>
            </a: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Evaluarea internă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032f37d30e_0_155"/>
          <p:cNvSpPr/>
          <p:nvPr/>
        </p:nvSpPr>
        <p:spPr>
          <a:xfrm>
            <a:off x="4198225" y="1726875"/>
            <a:ext cx="7222500" cy="4388100"/>
          </a:xfrm>
          <a:prstGeom prst="rect">
            <a:avLst/>
          </a:prstGeom>
          <a:noFill/>
          <a:ln w="19050" cap="flat" cmpd="sng">
            <a:solidFill>
              <a:srgbClr val="FAB6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4.  Forța pe piața internă.</a:t>
            </a:r>
            <a:endParaRPr sz="17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Este recomandabil să fii puternic pe piața internă, mai ales în timpul procesului de internaționalizare?  Ne vom pierde concentrarea pe piața internă?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5.  Resurse umane.  </a:t>
            </a:r>
            <a:endParaRPr sz="17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Dispunem de resursele umane necesare pentru a ne externaliza produsul sau serviciul?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6.  Resurse financiare.</a:t>
            </a:r>
            <a:endParaRPr sz="17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Dispunem de resursele minime pentru a plăti deplasările de prospectare, acțiunile comerciale și de marketing, recrutarea de personal, adaptarea produselor etc.?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7.  Managementul angajat în favoarea internaționalizării.</a:t>
            </a:r>
            <a:endParaRPr sz="17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Avem mentalitatea și atitudinea necesare pentru a face față procesului de internaționalizare?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8" name="Google Shape;358;g2032f37d30e_0_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213" y="2110125"/>
            <a:ext cx="2618225" cy="302218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2032f37d30e_0_155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8A2795-F756-87A3-3FDA-C431BA4540A7}"/>
              </a:ext>
            </a:extLst>
          </p:cNvPr>
          <p:cNvSpPr txBox="1"/>
          <p:nvPr/>
        </p:nvSpPr>
        <p:spPr>
          <a:xfrm>
            <a:off x="2210610" y="6326847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/>
          <p:nvPr/>
        </p:nvSpPr>
        <p:spPr>
          <a:xfrm>
            <a:off x="1409562" y="1718479"/>
            <a:ext cx="5588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GB" sz="2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sfârșitul</a:t>
            </a:r>
            <a:r>
              <a:rPr lang="en-GB" sz="2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acestui</a:t>
            </a:r>
            <a:r>
              <a:rPr lang="en-GB" sz="2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modul</a:t>
            </a:r>
            <a:r>
              <a:rPr lang="en-GB" sz="2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veți</a:t>
            </a:r>
            <a:r>
              <a:rPr lang="en-GB" sz="2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fi </a:t>
            </a:r>
            <a:r>
              <a:rPr lang="en-GB" sz="2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capabil</a:t>
            </a:r>
            <a:r>
              <a:rPr lang="en-GB" sz="2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GB" sz="2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1904412" y="2469111"/>
            <a:ext cx="8602500" cy="138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100" b="0" i="0" u="none" strike="noStrike" cap="none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Obiectivul</a:t>
            </a:r>
            <a:r>
              <a:rPr lang="en-GB" sz="2100" b="0" i="0" u="none" strike="noStrike" cap="none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 1: </a:t>
            </a:r>
            <a:r>
              <a:rPr lang="en-GB" sz="21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Înțeleg</a:t>
            </a:r>
            <a:r>
              <a:rPr lang="ro-RO" sz="21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eți</a:t>
            </a:r>
            <a:r>
              <a:rPr lang="en-GB" sz="21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conceptul</a:t>
            </a:r>
            <a:r>
              <a:rPr lang="en-GB" sz="21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1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globalizare</a:t>
            </a:r>
            <a:r>
              <a:rPr lang="en-GB" sz="21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21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21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relației</a:t>
            </a:r>
            <a:r>
              <a:rPr lang="en-GB" sz="21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 sale cu </a:t>
            </a:r>
            <a:r>
              <a:rPr lang="en-GB" sz="21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afacerile</a:t>
            </a:r>
            <a:r>
              <a:rPr lang="en-GB" sz="21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internaționale</a:t>
            </a:r>
            <a:r>
              <a:rPr lang="en-GB" sz="21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 b="0" i="0" u="none" strike="noStrike" cap="none" dirty="0">
              <a:solidFill>
                <a:srgbClr val="21B4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0" i="0" u="none" strike="noStrike" cap="none" dirty="0">
              <a:solidFill>
                <a:srgbClr val="21B4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0" b="0" i="0" u="none" strike="noStrike" cap="none" dirty="0">
              <a:solidFill>
                <a:srgbClr val="21B4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1861137" y="3219722"/>
            <a:ext cx="8602500" cy="41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100" b="0" i="0" u="none" strike="noStrike" cap="none" dirty="0" err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Obiectivul</a:t>
            </a:r>
            <a:r>
              <a:rPr lang="en-GB" sz="2100" b="0" i="0" u="none" strike="noStrike" cap="none" dirty="0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 2: </a:t>
            </a:r>
            <a:r>
              <a:rPr lang="en-GB" sz="2100" dirty="0" err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Înțeleg</a:t>
            </a:r>
            <a:r>
              <a:rPr lang="ro-RO" sz="2100" dirty="0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eți</a:t>
            </a:r>
            <a:r>
              <a:rPr lang="en-GB" sz="2100" dirty="0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dirty="0" err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conceptului</a:t>
            </a:r>
            <a:r>
              <a:rPr lang="en-GB" sz="2100" dirty="0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100" dirty="0" err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afaceri</a:t>
            </a:r>
            <a:r>
              <a:rPr lang="en-GB" sz="2100" dirty="0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dirty="0" err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internaționale</a:t>
            </a:r>
            <a:r>
              <a:rPr lang="en-GB" sz="2100" dirty="0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1409550" y="788825"/>
            <a:ext cx="5093100" cy="8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666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9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Obiective și scopuri:</a:t>
            </a:r>
            <a:endParaRPr sz="3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1421572" y="3328477"/>
            <a:ext cx="315900" cy="2334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1421571" y="2600501"/>
            <a:ext cx="315900" cy="2334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21B4A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1849112" y="4013647"/>
            <a:ext cx="86025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100" b="0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Obiectivul</a:t>
            </a:r>
            <a:r>
              <a:rPr lang="en-GB" sz="21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3: </a:t>
            </a:r>
            <a:r>
              <a:rPr lang="ro-RO" sz="21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Înțelege</a:t>
            </a:r>
            <a:r>
              <a:rPr lang="ro-RO" sz="21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ți</a:t>
            </a:r>
            <a:r>
              <a:rPr lang="en-GB" sz="21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oportunitățile</a:t>
            </a:r>
            <a:r>
              <a:rPr lang="en-GB" sz="21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oferite</a:t>
            </a:r>
            <a:r>
              <a:rPr lang="en-GB" sz="21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21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afacerile</a:t>
            </a:r>
            <a:r>
              <a:rPr lang="en-GB" sz="21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1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internaționale</a:t>
            </a:r>
            <a:r>
              <a:rPr lang="en-GB" sz="21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1409547" y="4122402"/>
            <a:ext cx="315900" cy="2334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3;p1">
            <a:extLst>
              <a:ext uri="{FF2B5EF4-FFF2-40B4-BE49-F238E27FC236}">
                <a16:creationId xmlns:a16="http://schemas.microsoft.com/office/drawing/2014/main" id="{BC8A2F12-8F3C-D131-95FE-51E023247E2E}"/>
              </a:ext>
            </a:extLst>
          </p:cNvPr>
          <p:cNvSpPr/>
          <p:nvPr/>
        </p:nvSpPr>
        <p:spPr>
          <a:xfrm>
            <a:off x="2203738" y="6315631"/>
            <a:ext cx="8409138" cy="36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sprijinul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Erasmus+ 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Uniunii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Europene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responsabilitatea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autorilor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Agenţia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Naţională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sunt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folosit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informaţiei</a:t>
            </a:r>
            <a:r>
              <a:rPr lang="ro-RO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04863c8411_0_90"/>
          <p:cNvSpPr/>
          <p:nvPr/>
        </p:nvSpPr>
        <p:spPr>
          <a:xfrm>
            <a:off x="850799" y="1004600"/>
            <a:ext cx="90492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8</a:t>
            </a: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Strategii generice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204863c8411_0_90"/>
          <p:cNvSpPr txBox="1"/>
          <p:nvPr/>
        </p:nvSpPr>
        <p:spPr>
          <a:xfrm>
            <a:off x="832700" y="1709175"/>
            <a:ext cx="422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latin typeface="Calibri"/>
                <a:ea typeface="Calibri"/>
                <a:cs typeface="Calibri"/>
                <a:sym typeface="Calibri"/>
              </a:rPr>
              <a:t>Trei strategii generice:</a:t>
            </a:r>
            <a:endParaRPr b="1"/>
          </a:p>
        </p:txBody>
      </p:sp>
      <p:sp>
        <p:nvSpPr>
          <p:cNvPr id="367" name="Google Shape;367;g204863c8411_0_90"/>
          <p:cNvSpPr/>
          <p:nvPr/>
        </p:nvSpPr>
        <p:spPr>
          <a:xfrm rot="5400000">
            <a:off x="1837028" y="2636775"/>
            <a:ext cx="3042600" cy="26919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204863c8411_0_90"/>
          <p:cNvSpPr/>
          <p:nvPr/>
        </p:nvSpPr>
        <p:spPr>
          <a:xfrm>
            <a:off x="2012666" y="3206736"/>
            <a:ext cx="2691900" cy="1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700" b="1">
                <a:latin typeface="Calibri"/>
                <a:ea typeface="Calibri"/>
                <a:cs typeface="Calibri"/>
                <a:sym typeface="Calibri"/>
              </a:rPr>
              <a:t>Strategia de cost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strategie care se bazează pe un preț scăzut prin urmărirea reducerii costurilor.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204863c8411_0_90"/>
          <p:cNvSpPr/>
          <p:nvPr/>
        </p:nvSpPr>
        <p:spPr>
          <a:xfrm rot="5400000">
            <a:off x="4574555" y="2636775"/>
            <a:ext cx="3042600" cy="26919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204863c8411_0_90"/>
          <p:cNvSpPr/>
          <p:nvPr/>
        </p:nvSpPr>
        <p:spPr>
          <a:xfrm>
            <a:off x="4750194" y="3206736"/>
            <a:ext cx="2691900" cy="1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Strategia de diferențiere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strategie orientată spre crearea a ceva care este perceput ca fiind unic.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204863c8411_0_90"/>
          <p:cNvSpPr/>
          <p:nvPr/>
        </p:nvSpPr>
        <p:spPr>
          <a:xfrm rot="5400000">
            <a:off x="7312083" y="2636775"/>
            <a:ext cx="3042600" cy="26919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1C8C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204863c8411_0_90"/>
          <p:cNvSpPr/>
          <p:nvPr/>
        </p:nvSpPr>
        <p:spPr>
          <a:xfrm>
            <a:off x="7487722" y="3206736"/>
            <a:ext cx="2691900" cy="1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Strategia de focalizare 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strategie care se concentrează pe un anumit grup și segmente de cumpărători.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204863c8411_0_90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D04AD3-D825-BFF7-71A9-0BF55B215428}"/>
              </a:ext>
            </a:extLst>
          </p:cNvPr>
          <p:cNvSpPr txBox="1"/>
          <p:nvPr/>
        </p:nvSpPr>
        <p:spPr>
          <a:xfrm>
            <a:off x="2210610" y="6326847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04863c8411_0_101"/>
          <p:cNvSpPr/>
          <p:nvPr/>
        </p:nvSpPr>
        <p:spPr>
          <a:xfrm>
            <a:off x="850799" y="1004600"/>
            <a:ext cx="90492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9</a:t>
            </a: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Strategia internațională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04863c8411_0_101"/>
          <p:cNvSpPr txBox="1"/>
          <p:nvPr/>
        </p:nvSpPr>
        <p:spPr>
          <a:xfrm>
            <a:off x="1026325" y="1639650"/>
            <a:ext cx="3863400" cy="3586500"/>
          </a:xfrm>
          <a:prstGeom prst="rect">
            <a:avLst/>
          </a:prstGeom>
          <a:noFill/>
          <a:ln w="28575" cap="flat" cmpd="sng">
            <a:solidFill>
              <a:srgbClr val="FAB6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latin typeface="Calibri"/>
                <a:ea typeface="Calibri"/>
                <a:cs typeface="Calibri"/>
                <a:sym typeface="Calibri"/>
              </a:rPr>
              <a:t>Formularea strategică: </a:t>
            </a: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procesul de evaluare a mediului în care se află întreprinderea (oportunități) și a punctelor sale forte interne (resurse).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latin typeface="Calibri"/>
                <a:ea typeface="Calibri"/>
                <a:cs typeface="Calibri"/>
                <a:sym typeface="Calibri"/>
              </a:rPr>
              <a:t>Evaluarea externă de mediu: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colectarea de informații; evaluarea informațiilor.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latin typeface="Calibri"/>
                <a:ea typeface="Calibri"/>
                <a:cs typeface="Calibri"/>
                <a:sym typeface="Calibri"/>
              </a:rPr>
              <a:t>Evaluarea internă de mediu: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resursele fizice și competențele personalului; analiza lanțului valoric.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204863c8411_0_101"/>
          <p:cNvSpPr txBox="1"/>
          <p:nvPr/>
        </p:nvSpPr>
        <p:spPr>
          <a:xfrm>
            <a:off x="6444300" y="1639650"/>
            <a:ext cx="4326000" cy="25398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latin typeface="Calibri"/>
                <a:ea typeface="Calibri"/>
                <a:cs typeface="Calibri"/>
                <a:sym typeface="Calibri"/>
              </a:rPr>
              <a:t>Efectuarea unei analize de mediu: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Cele mai frecvente metode de realizare a unei analize de mediu sunt următoarele: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Solicitarea experților din domeniu să discute tendințele din industrie și să facă proiecții privind viitorul.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Întrebați persoanele bine informate despre ceea ce prevăd pentru industrie în următorii doi-trei ani.</a:t>
            </a:r>
            <a:endParaRPr/>
          </a:p>
        </p:txBody>
      </p:sp>
      <p:pic>
        <p:nvPicPr>
          <p:cNvPr id="382" name="Google Shape;382;g204863c8411_0_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3967" y="4231550"/>
            <a:ext cx="3546679" cy="1907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204863c8411_0_101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D58E75-F36D-5048-3565-F9085542487B}"/>
              </a:ext>
            </a:extLst>
          </p:cNvPr>
          <p:cNvSpPr txBox="1"/>
          <p:nvPr/>
        </p:nvSpPr>
        <p:spPr>
          <a:xfrm>
            <a:off x="2210610" y="6326847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04863c8411_0_112"/>
          <p:cNvSpPr/>
          <p:nvPr/>
        </p:nvSpPr>
        <p:spPr>
          <a:xfrm>
            <a:off x="850800" y="1004600"/>
            <a:ext cx="100695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10</a:t>
            </a: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Cinci forțe care determină competitivitatea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204863c8411_0_112"/>
          <p:cNvSpPr txBox="1"/>
          <p:nvPr/>
        </p:nvSpPr>
        <p:spPr>
          <a:xfrm>
            <a:off x="952849" y="1639650"/>
            <a:ext cx="9451875" cy="7080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Una dintre cele mai comune abordări pentru a face o evaluare globală se bazează pe cele cinci forțe care determină competitivitatea industriei: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204863c8411_0_112"/>
          <p:cNvSpPr/>
          <p:nvPr/>
        </p:nvSpPr>
        <p:spPr>
          <a:xfrm rot="5400000">
            <a:off x="3564786" y="4401228"/>
            <a:ext cx="1778737" cy="2122855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1C8C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204863c8411_0_112"/>
          <p:cNvSpPr/>
          <p:nvPr/>
        </p:nvSpPr>
        <p:spPr>
          <a:xfrm rot="5400000">
            <a:off x="2174528" y="2621463"/>
            <a:ext cx="1653300" cy="19995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204863c8411_0_112"/>
          <p:cNvSpPr/>
          <p:nvPr/>
        </p:nvSpPr>
        <p:spPr>
          <a:xfrm rot="5400000">
            <a:off x="6481728" y="4400188"/>
            <a:ext cx="1653300" cy="19995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204863c8411_0_112"/>
          <p:cNvSpPr/>
          <p:nvPr/>
        </p:nvSpPr>
        <p:spPr>
          <a:xfrm>
            <a:off x="2001438" y="3199563"/>
            <a:ext cx="19995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>
                <a:latin typeface="Calibri"/>
                <a:ea typeface="Calibri"/>
                <a:cs typeface="Calibri"/>
                <a:sym typeface="Calibri"/>
              </a:rPr>
              <a:t>Cumpărători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204863c8411_0_112"/>
          <p:cNvSpPr/>
          <p:nvPr/>
        </p:nvSpPr>
        <p:spPr>
          <a:xfrm rot="5400000">
            <a:off x="5058891" y="2621463"/>
            <a:ext cx="1653300" cy="19995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204863c8411_0_112"/>
          <p:cNvSpPr/>
          <p:nvPr/>
        </p:nvSpPr>
        <p:spPr>
          <a:xfrm>
            <a:off x="3635930" y="4995468"/>
            <a:ext cx="1675373" cy="72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Disponibilitatea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unor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bunuri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servicii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substituție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204863c8411_0_112"/>
          <p:cNvSpPr/>
          <p:nvPr/>
        </p:nvSpPr>
        <p:spPr>
          <a:xfrm>
            <a:off x="4885800" y="3199563"/>
            <a:ext cx="19995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>
                <a:latin typeface="Calibri"/>
                <a:ea typeface="Calibri"/>
                <a:cs typeface="Calibri"/>
                <a:sym typeface="Calibri"/>
              </a:rPr>
              <a:t>Furnizori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204863c8411_0_112"/>
          <p:cNvSpPr/>
          <p:nvPr/>
        </p:nvSpPr>
        <p:spPr>
          <a:xfrm>
            <a:off x="6308638" y="4978288"/>
            <a:ext cx="19995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>
                <a:latin typeface="Calibri"/>
                <a:ea typeface="Calibri"/>
                <a:cs typeface="Calibri"/>
                <a:sym typeface="Calibri"/>
              </a:rPr>
              <a:t>Rivalitatea între concurenți.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204863c8411_0_112"/>
          <p:cNvSpPr/>
          <p:nvPr/>
        </p:nvSpPr>
        <p:spPr>
          <a:xfrm rot="5400000">
            <a:off x="7815728" y="2621463"/>
            <a:ext cx="1653300" cy="19995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1C8C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204863c8411_0_112"/>
          <p:cNvSpPr/>
          <p:nvPr/>
        </p:nvSpPr>
        <p:spPr>
          <a:xfrm>
            <a:off x="7642638" y="3199563"/>
            <a:ext cx="19995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 b="1">
                <a:latin typeface="Calibri"/>
                <a:ea typeface="Calibri"/>
                <a:cs typeface="Calibri"/>
                <a:sym typeface="Calibri"/>
              </a:rPr>
              <a:t>Potențiali noi intrați în industrie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g204863c8411_0_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0053" y="4146413"/>
            <a:ext cx="200025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204863c8411_0_112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B5D25D-9922-C10D-8F98-1019DB67A52E}"/>
              </a:ext>
            </a:extLst>
          </p:cNvPr>
          <p:cNvSpPr txBox="1"/>
          <p:nvPr/>
        </p:nvSpPr>
        <p:spPr>
          <a:xfrm>
            <a:off x="2210610" y="6326847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04863c8411_0_35"/>
          <p:cNvSpPr/>
          <p:nvPr/>
        </p:nvSpPr>
        <p:spPr>
          <a:xfrm>
            <a:off x="850799" y="1004600"/>
            <a:ext cx="90492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11</a:t>
            </a: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Gestionarea și performanța exporturilor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04863c8411_0_35"/>
          <p:cNvSpPr txBox="1"/>
          <p:nvPr/>
        </p:nvSpPr>
        <p:spPr>
          <a:xfrm>
            <a:off x="850800" y="1722750"/>
            <a:ext cx="5593450" cy="2800736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Încrederea furnizorilor, a clienților și a părților interesate joacă un rol esențial în performanța noastră la export.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În unele țări, încrederea este ELEMENTUL CHEIE care ne va ajuta să avem succes sau chiar ne va permite să facem afaceri acolo (de exemplu, China - guanxi).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Încrederea vine în mod absolut din ceea ce suntem, din ceea ce facem, din reacțiile noastre la solicitări etc. DAR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Ea germinează (intangibil) cu locul de unde suntem!  Țara noastră de origine!!!</a:t>
            </a:r>
            <a:endParaRPr sz="1500"/>
          </a:p>
        </p:txBody>
      </p:sp>
      <p:sp>
        <p:nvSpPr>
          <p:cNvPr id="410" name="Google Shape;410;g204863c8411_0_35"/>
          <p:cNvSpPr txBox="1"/>
          <p:nvPr/>
        </p:nvSpPr>
        <p:spPr>
          <a:xfrm>
            <a:off x="6444250" y="1722750"/>
            <a:ext cx="4896950" cy="4269488"/>
          </a:xfrm>
          <a:prstGeom prst="rect">
            <a:avLst/>
          </a:prstGeom>
          <a:solidFill>
            <a:srgbClr val="1C8C7F"/>
          </a:solidFill>
          <a:ln w="2857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Înțelegerea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tradițională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imaginii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Impresiile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stereotipurile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înțelegerea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noastră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despre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țară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regiune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zonă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rurală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influențează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opiniile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noastre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față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oamenii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produsele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din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acea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zonă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de </a:t>
            </a:r>
            <a:r>
              <a:rPr lang="en-GB" sz="17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exemplu</a:t>
            </a:r>
            <a:r>
              <a:rPr lang="en-GB" sz="17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7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Italienii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sunt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eleganți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urmare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trebuie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priceapă la design</a:t>
            </a:r>
            <a:endParaRPr sz="1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Germanii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sunt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foarte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orientați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spre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inginerie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așa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că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trebuie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producă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produse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sofisticate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din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punct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vedere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tehnologic</a:t>
            </a:r>
            <a:endParaRPr sz="1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</a:pP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Spaniolii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sunt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cunoscuți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dieta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mediteraneană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excelentă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sănătoasă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așa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că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trebuie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să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producă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produse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gastronomice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calitate</a:t>
            </a:r>
            <a:r>
              <a:rPr lang="en-GB"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411" name="Google Shape;411;g204863c8411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6200" y="4502413"/>
            <a:ext cx="1771650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204863c8411_0_35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6D47E-4468-7A31-7DFA-7CC2C160B61E}"/>
              </a:ext>
            </a:extLst>
          </p:cNvPr>
          <p:cNvSpPr txBox="1"/>
          <p:nvPr/>
        </p:nvSpPr>
        <p:spPr>
          <a:xfrm>
            <a:off x="2210610" y="6326847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04863c8411_0_55"/>
          <p:cNvSpPr/>
          <p:nvPr/>
        </p:nvSpPr>
        <p:spPr>
          <a:xfrm>
            <a:off x="850799" y="1004600"/>
            <a:ext cx="90492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12</a:t>
            </a: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Integrarea economică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204863c8411_0_55"/>
          <p:cNvSpPr txBox="1"/>
          <p:nvPr/>
        </p:nvSpPr>
        <p:spPr>
          <a:xfrm>
            <a:off x="965375" y="1717650"/>
            <a:ext cx="4125000" cy="9696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Stabilirea de norme și reglementări transnaționale care sporesc sau împiedică comerțul și cooperarea economică între țări.</a:t>
            </a:r>
            <a:endParaRPr/>
          </a:p>
        </p:txBody>
      </p:sp>
      <p:sp>
        <p:nvSpPr>
          <p:cNvPr id="420" name="Google Shape;420;g204863c8411_0_55"/>
          <p:cNvSpPr txBox="1"/>
          <p:nvPr/>
        </p:nvSpPr>
        <p:spPr>
          <a:xfrm>
            <a:off x="5403649" y="1717650"/>
            <a:ext cx="6230631" cy="4632007"/>
          </a:xfrm>
          <a:prstGeom prst="rect">
            <a:avLst/>
          </a:prstGeom>
          <a:noFill/>
          <a:ln w="28575" cap="flat" cmpd="sng">
            <a:solidFill>
              <a:srgbClr val="FAB6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latin typeface="Calibri"/>
                <a:ea typeface="Calibri"/>
                <a:cs typeface="Calibri"/>
                <a:sym typeface="Calibri"/>
              </a:rPr>
              <a:t>Nivelurile</a:t>
            </a:r>
            <a:r>
              <a:rPr lang="en-GB" sz="1700" b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b="1" dirty="0" err="1">
                <a:latin typeface="Calibri"/>
                <a:ea typeface="Calibri"/>
                <a:cs typeface="Calibri"/>
                <a:sym typeface="Calibri"/>
              </a:rPr>
              <a:t>integrare</a:t>
            </a:r>
            <a:r>
              <a:rPr lang="en-GB" sz="1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latin typeface="Calibri"/>
                <a:ea typeface="Calibri"/>
                <a:cs typeface="Calibri"/>
                <a:sym typeface="Calibri"/>
              </a:rPr>
              <a:t>economică</a:t>
            </a:r>
            <a:r>
              <a:rPr lang="en-GB" sz="17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7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 b="1" dirty="0">
                <a:latin typeface="Calibri"/>
                <a:ea typeface="Calibri"/>
                <a:cs typeface="Calibri"/>
                <a:sym typeface="Calibri"/>
              </a:rPr>
              <a:t>Zona de liber </a:t>
            </a:r>
            <a:r>
              <a:rPr lang="en-GB" sz="1700" b="1" dirty="0" err="1">
                <a:latin typeface="Calibri"/>
                <a:ea typeface="Calibri"/>
                <a:cs typeface="Calibri"/>
                <a:sym typeface="Calibri"/>
              </a:rPr>
              <a:t>schimb</a:t>
            </a:r>
            <a:r>
              <a:rPr lang="en-GB" sz="170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sunt eliminate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barierele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din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calea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comerțului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(cum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fi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tarifele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vamale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între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țările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membre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(de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exemplu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NAFTA).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 b="1" dirty="0" err="1">
                <a:latin typeface="Calibri"/>
                <a:ea typeface="Calibri"/>
                <a:cs typeface="Calibri"/>
                <a:sym typeface="Calibri"/>
              </a:rPr>
              <a:t>Uniunea</a:t>
            </a:r>
            <a:r>
              <a:rPr lang="en-GB" sz="1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latin typeface="Calibri"/>
                <a:ea typeface="Calibri"/>
                <a:cs typeface="Calibri"/>
                <a:sym typeface="Calibri"/>
              </a:rPr>
              <a:t>vamală</a:t>
            </a:r>
            <a:r>
              <a:rPr lang="en-GB" sz="1700" b="1" dirty="0">
                <a:latin typeface="Calibri"/>
                <a:ea typeface="Calibri"/>
                <a:cs typeface="Calibri"/>
                <a:sym typeface="Calibri"/>
              </a:rPr>
              <a:t>: se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elimină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tarifele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vamale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între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țările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membre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stabilește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politică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comercială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comună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față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țările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nemembre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 b="1" dirty="0" err="1">
                <a:latin typeface="Calibri"/>
                <a:ea typeface="Calibri"/>
                <a:cs typeface="Calibri"/>
                <a:sym typeface="Calibri"/>
              </a:rPr>
              <a:t>Piața</a:t>
            </a:r>
            <a:r>
              <a:rPr lang="en-GB" sz="1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latin typeface="Calibri"/>
                <a:ea typeface="Calibri"/>
                <a:cs typeface="Calibri"/>
                <a:sym typeface="Calibri"/>
              </a:rPr>
              <a:t>comună</a:t>
            </a:r>
            <a:r>
              <a:rPr lang="en-GB" sz="170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eliminarea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barierelor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comerciale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dintre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țările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membre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politică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comercială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externă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comună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mobilitatea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factorilor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producție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între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țările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membre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 b="1" dirty="0" err="1">
                <a:latin typeface="Calibri"/>
                <a:ea typeface="Calibri"/>
                <a:cs typeface="Calibri"/>
                <a:sym typeface="Calibri"/>
              </a:rPr>
              <a:t>Uniunea</a:t>
            </a:r>
            <a:r>
              <a:rPr lang="en-GB" sz="1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latin typeface="Calibri"/>
                <a:ea typeface="Calibri"/>
                <a:cs typeface="Calibri"/>
                <a:sym typeface="Calibri"/>
              </a:rPr>
              <a:t>economică</a:t>
            </a:r>
            <a:r>
              <a:rPr lang="en-GB" sz="17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formă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profundă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integrare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caracterizată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libera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circulație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bunurilor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serviciilor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factorilor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producție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între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țările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membre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integrarea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deplină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politicilor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economice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 b="1" dirty="0" err="1">
                <a:latin typeface="Calibri"/>
                <a:ea typeface="Calibri"/>
                <a:cs typeface="Calibri"/>
                <a:sym typeface="Calibri"/>
              </a:rPr>
              <a:t>Uniunea</a:t>
            </a:r>
            <a:r>
              <a:rPr lang="en-GB" sz="17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b="1" dirty="0" err="1">
                <a:latin typeface="Calibri"/>
                <a:ea typeface="Calibri"/>
                <a:cs typeface="Calibri"/>
                <a:sym typeface="Calibri"/>
              </a:rPr>
              <a:t>politică</a:t>
            </a:r>
            <a:r>
              <a:rPr lang="en-GB" sz="17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uniune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economică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există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integrare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economică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completă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unificare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politicilor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economice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guvern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unic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421" name="Google Shape;421;g204863c8411_0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3128" y="3090400"/>
            <a:ext cx="2349484" cy="230966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204863c8411_0_55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3B3FD3-2B6B-C6E0-BB6A-88793AC4B3BA}"/>
              </a:ext>
            </a:extLst>
          </p:cNvPr>
          <p:cNvSpPr txBox="1"/>
          <p:nvPr/>
        </p:nvSpPr>
        <p:spPr>
          <a:xfrm>
            <a:off x="2210610" y="6326847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04863c8411_0_78"/>
          <p:cNvSpPr/>
          <p:nvPr/>
        </p:nvSpPr>
        <p:spPr>
          <a:xfrm>
            <a:off x="850799" y="1004600"/>
            <a:ext cx="90492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12</a:t>
            </a: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Integrarea economică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04863c8411_0_78"/>
          <p:cNvSpPr txBox="1"/>
          <p:nvPr/>
        </p:nvSpPr>
        <p:spPr>
          <a:xfrm>
            <a:off x="850800" y="1814450"/>
            <a:ext cx="4463400" cy="37557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latin typeface="Calibri"/>
                <a:ea typeface="Calibri"/>
                <a:cs typeface="Calibri"/>
                <a:sym typeface="Calibri"/>
              </a:rPr>
              <a:t>Exemple de integrare economică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Comunitatea ANDEAN: O uniune economică formată din Bolivia, Columbia, Ecuador, Peru și Venezuela.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MERCOSUR: Un grup de liber schimb format din Argentina, Brazilia, Paraguay și Uruguay.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ASEAN: Fondată de Indonezia, Malaezia, Filipine, Singapore și Thailanda.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ALCA: Un acord de liber schimb al Americilor care nu a fost încă pus în aplicare.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204863c8411_0_78"/>
          <p:cNvSpPr txBox="1"/>
          <p:nvPr/>
        </p:nvSpPr>
        <p:spPr>
          <a:xfrm>
            <a:off x="6106500" y="1814450"/>
            <a:ext cx="4663800" cy="34941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latin typeface="Calibri"/>
                <a:ea typeface="Calibri"/>
                <a:cs typeface="Calibri"/>
                <a:sym typeface="Calibri"/>
              </a:rPr>
              <a:t>Integrare economică și management strategic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O alianță strategică este o relație de afaceri în care două sau mai multe companii colaborează pentru a obține un avantaj colectiv.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Aceste alianțe pot lua mai multe forme: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cooperarea în domeniul cercetării;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cooperare în domeniul marketingului;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acordarea de licențe pentru un produs sau o tehnologie pentru o anumită regiune de piață.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204863c8411_0_78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1BF89-ABD5-6753-33FF-C4FA8B1C41AD}"/>
              </a:ext>
            </a:extLst>
          </p:cNvPr>
          <p:cNvSpPr txBox="1"/>
          <p:nvPr/>
        </p:nvSpPr>
        <p:spPr>
          <a:xfrm>
            <a:off x="2210610" y="6326847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0"/>
          <p:cNvSpPr txBox="1"/>
          <p:nvPr/>
        </p:nvSpPr>
        <p:spPr>
          <a:xfrm>
            <a:off x="1565758" y="1366268"/>
            <a:ext cx="8293800" cy="31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 txBox="1"/>
          <p:nvPr/>
        </p:nvSpPr>
        <p:spPr>
          <a:xfrm>
            <a:off x="2625600" y="742850"/>
            <a:ext cx="6940800" cy="3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BIBLIOGRAFIE: </a:t>
            </a:r>
            <a:endParaRPr sz="10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spcBef>
                <a:spcPts val="1200"/>
              </a:spcBef>
              <a:spcAft>
                <a:spcPts val="0"/>
              </a:spcAft>
              <a:buSzPts val="1000"/>
              <a:buChar char="●"/>
            </a:pPr>
            <a:r>
              <a:rPr lang="en-GB" sz="1100" u="sng">
                <a:solidFill>
                  <a:schemeClr val="hlink"/>
                </a:solidFill>
                <a:hlinkClick r:id="rId4"/>
              </a:rPr>
              <a:t>https://books.google.es/books?hl=es&amp;lr=&amp;id=9KjkBgAAQBAJ&amp;oi=fnd&amp;pg=PA11&amp;dq=internacionalizaci%C3%B3n+empresarial&amp;ots=BKNA1jFw5M&amp;sig=ekOa9f4SHV8DsHuBjorHiVbu-s8#v=onepage&amp;q=internacionalizaci%C3%B3n%20empresarial&amp;f=false</a:t>
            </a:r>
            <a:endParaRPr sz="110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100" u="sng">
                <a:solidFill>
                  <a:schemeClr val="hlink"/>
                </a:solidFill>
                <a:hlinkClick r:id="rId5"/>
              </a:rPr>
              <a:t>https://www.irekia.euskadi.eus/uploads/attachments/11056/Plan_Internacionalizacion_2017-2020_Pais_Vasco_(Final).pdf?1518084809</a:t>
            </a:r>
            <a:endParaRPr sz="1100">
              <a:solidFill>
                <a:schemeClr val="dk1"/>
              </a:solidFill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100" u="sng">
                <a:solidFill>
                  <a:schemeClr val="hlink"/>
                </a:solidFill>
                <a:hlinkClick r:id="rId6"/>
              </a:rPr>
              <a:t>https://globalnegotiator.com/files/plan-de-internacionalizacion-empresa.pdf</a:t>
            </a:r>
            <a:endParaRPr sz="1100" u="sng">
              <a:solidFill>
                <a:schemeClr val="hlink"/>
              </a:solidFill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20"/>
          <p:cNvGrpSpPr/>
          <p:nvPr/>
        </p:nvGrpSpPr>
        <p:grpSpPr>
          <a:xfrm>
            <a:off x="1517992" y="285232"/>
            <a:ext cx="9156019" cy="4557499"/>
            <a:chOff x="1177450" y="241631"/>
            <a:chExt cx="6173152" cy="3616776"/>
          </a:xfrm>
        </p:grpSpPr>
        <p:sp>
          <p:nvSpPr>
            <p:cNvPr id="440" name="Google Shape;440;p20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1135">
                <a:alpha val="6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D9C08C-B321-75CD-2791-845FE1C26DF0}"/>
              </a:ext>
            </a:extLst>
          </p:cNvPr>
          <p:cNvSpPr txBox="1"/>
          <p:nvPr/>
        </p:nvSpPr>
        <p:spPr>
          <a:xfrm>
            <a:off x="2210610" y="6326847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4"/>
          <p:cNvSpPr/>
          <p:nvPr/>
        </p:nvSpPr>
        <p:spPr>
          <a:xfrm>
            <a:off x="3436861" y="1560975"/>
            <a:ext cx="14418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4"/>
          <p:cNvSpPr/>
          <p:nvPr/>
        </p:nvSpPr>
        <p:spPr>
          <a:xfrm>
            <a:off x="550800" y="565560"/>
            <a:ext cx="8245080" cy="54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 err="1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rPr>
              <a:t>Sumar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4"/>
          <p:cNvSpPr/>
          <p:nvPr/>
        </p:nvSpPr>
        <p:spPr>
          <a:xfrm>
            <a:off x="7516703" y="1494370"/>
            <a:ext cx="16230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4"/>
          <p:cNvSpPr/>
          <p:nvPr/>
        </p:nvSpPr>
        <p:spPr>
          <a:xfrm>
            <a:off x="2035398" y="2083675"/>
            <a:ext cx="2952300" cy="23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Tehnologia, accesul facil la cunoștințe și mobilitatea între țări au favorizat fenomenul de globalizare. Aceasta a avut ca o consecință directă: posibilitatea internaționalizării companiilor pe o piață mai competitivă.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4"/>
          <p:cNvSpPr/>
          <p:nvPr/>
        </p:nvSpPr>
        <p:spPr>
          <a:xfrm>
            <a:off x="2397478" y="1494375"/>
            <a:ext cx="21804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Globalizarea și consecințele sale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4"/>
          <p:cNvSpPr/>
          <p:nvPr/>
        </p:nvSpPr>
        <p:spPr>
          <a:xfrm>
            <a:off x="1797188" y="1494375"/>
            <a:ext cx="2382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+++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4"/>
          <p:cNvSpPr/>
          <p:nvPr/>
        </p:nvSpPr>
        <p:spPr>
          <a:xfrm>
            <a:off x="7504661" y="1610650"/>
            <a:ext cx="14418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4"/>
          <p:cNvSpPr/>
          <p:nvPr/>
        </p:nvSpPr>
        <p:spPr>
          <a:xfrm>
            <a:off x="6103200" y="2133350"/>
            <a:ext cx="3462600" cy="23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2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Procesul de internaționalizare a întreprinderilor permite organizațiilor să își dezvolte capacitățile și să își extindă afacerile dincolo de granițele țării în care și-au început activitatea. Acest lucru oferă numeroase avantaje și oportunități.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4"/>
          <p:cNvSpPr/>
          <p:nvPr/>
        </p:nvSpPr>
        <p:spPr>
          <a:xfrm>
            <a:off x="6465274" y="1544050"/>
            <a:ext cx="25902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4"/>
          <p:cNvSpPr/>
          <p:nvPr/>
        </p:nvSpPr>
        <p:spPr>
          <a:xfrm>
            <a:off x="5864988" y="1544050"/>
            <a:ext cx="2382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+++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FC574-2C24-3B97-CB8E-431BEB344D81}"/>
              </a:ext>
            </a:extLst>
          </p:cNvPr>
          <p:cNvSpPr txBox="1"/>
          <p:nvPr/>
        </p:nvSpPr>
        <p:spPr>
          <a:xfrm>
            <a:off x="2210610" y="6326847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"/>
          <p:cNvSpPr/>
          <p:nvPr/>
        </p:nvSpPr>
        <p:spPr>
          <a:xfrm>
            <a:off x="523440" y="924480"/>
            <a:ext cx="4518000" cy="1837440"/>
          </a:xfrm>
          <a:prstGeom prst="rect">
            <a:avLst/>
          </a:prstGeom>
          <a:noFill/>
          <a:ln w="25400" cap="flat" cmpd="sng">
            <a:solidFill>
              <a:srgbClr val="21B4A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5"/>
          <p:cNvSpPr/>
          <p:nvPr/>
        </p:nvSpPr>
        <p:spPr>
          <a:xfrm>
            <a:off x="531360" y="924480"/>
            <a:ext cx="4510080" cy="615960"/>
          </a:xfrm>
          <a:prstGeom prst="roundRect">
            <a:avLst>
              <a:gd name="adj" fmla="val 16667"/>
            </a:avLst>
          </a:prstGeom>
          <a:solidFill>
            <a:srgbClr val="21B4A9"/>
          </a:solidFill>
          <a:ln w="25400" cap="flat" cmpd="sng">
            <a:solidFill>
              <a:srgbClr val="21B4A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Care este un efect al globalizării?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5"/>
          <p:cNvSpPr/>
          <p:nvPr/>
        </p:nvSpPr>
        <p:spPr>
          <a:xfrm>
            <a:off x="550800" y="270000"/>
            <a:ext cx="8245080" cy="54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Test de autoevaluare: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5"/>
          <p:cNvSpPr/>
          <p:nvPr/>
        </p:nvSpPr>
        <p:spPr>
          <a:xfrm>
            <a:off x="5331600" y="924480"/>
            <a:ext cx="4518000" cy="1837440"/>
          </a:xfrm>
          <a:prstGeom prst="rect">
            <a:avLst/>
          </a:prstGeom>
          <a:noFill/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5"/>
          <p:cNvSpPr/>
          <p:nvPr/>
        </p:nvSpPr>
        <p:spPr>
          <a:xfrm>
            <a:off x="5331600" y="924473"/>
            <a:ext cx="4518000" cy="585000"/>
          </a:xfrm>
          <a:prstGeom prst="roundRect">
            <a:avLst>
              <a:gd name="adj" fmla="val 16667"/>
            </a:avLst>
          </a:prstGeom>
          <a:solidFill>
            <a:srgbClr val="FAB632"/>
          </a:solidFill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Care </a:t>
            </a:r>
            <a:r>
              <a:rPr lang="en-GB" sz="18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GB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 acțiune specifică afacerilor internaționale?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5"/>
          <p:cNvSpPr/>
          <p:nvPr/>
        </p:nvSpPr>
        <p:spPr>
          <a:xfrm>
            <a:off x="523440" y="3002040"/>
            <a:ext cx="4518000" cy="1837440"/>
          </a:xfrm>
          <a:prstGeom prst="rect">
            <a:avLst/>
          </a:prstGeom>
          <a:noFill/>
          <a:ln w="25400" cap="flat" cmpd="sng">
            <a:solidFill>
              <a:srgbClr val="EA4E4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5"/>
          <p:cNvSpPr/>
          <p:nvPr/>
        </p:nvSpPr>
        <p:spPr>
          <a:xfrm>
            <a:off x="523450" y="3002050"/>
            <a:ext cx="4518000" cy="615900"/>
          </a:xfrm>
          <a:prstGeom prst="roundRect">
            <a:avLst>
              <a:gd name="adj" fmla="val 16667"/>
            </a:avLst>
          </a:prstGeom>
          <a:solidFill>
            <a:srgbClr val="EA4E46"/>
          </a:solidFill>
          <a:ln w="25400" cap="flat" cmpd="sng">
            <a:solidFill>
              <a:srgbClr val="EA4E4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fază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corespunde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următoarea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definiție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 "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Societatea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își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consolidează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vânzările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piața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internațională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 care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operează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5"/>
          <p:cNvSpPr/>
          <p:nvPr/>
        </p:nvSpPr>
        <p:spPr>
          <a:xfrm>
            <a:off x="531350" y="3724375"/>
            <a:ext cx="45180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Faza 1.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Faza 3.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Faza 4.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5"/>
          <p:cNvSpPr/>
          <p:nvPr/>
        </p:nvSpPr>
        <p:spPr>
          <a:xfrm>
            <a:off x="5331600" y="3021840"/>
            <a:ext cx="4518000" cy="1837440"/>
          </a:xfrm>
          <a:prstGeom prst="rect">
            <a:avLst/>
          </a:prstGeom>
          <a:noFill/>
          <a:ln w="25400" cap="flat" cmpd="sng">
            <a:solidFill>
              <a:srgbClr val="21B4A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5"/>
          <p:cNvSpPr/>
          <p:nvPr/>
        </p:nvSpPr>
        <p:spPr>
          <a:xfrm>
            <a:off x="5119560" y="3021840"/>
            <a:ext cx="4730040" cy="585000"/>
          </a:xfrm>
          <a:prstGeom prst="roundRect">
            <a:avLst>
              <a:gd name="adj" fmla="val 16667"/>
            </a:avLst>
          </a:prstGeom>
          <a:solidFill>
            <a:srgbClr val="21B4A9"/>
          </a:solidFill>
          <a:ln w="25400" cap="flat" cmpd="sng">
            <a:solidFill>
              <a:srgbClr val="21B4A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dintre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strategii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generice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corespunde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următoarei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definiții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 "O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care se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concentrează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 un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anumit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segmente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cumpărători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5"/>
          <p:cNvSpPr/>
          <p:nvPr/>
        </p:nvSpPr>
        <p:spPr>
          <a:xfrm>
            <a:off x="2743200" y="4949280"/>
            <a:ext cx="4730040" cy="1837440"/>
          </a:xfrm>
          <a:prstGeom prst="rect">
            <a:avLst/>
          </a:prstGeom>
          <a:noFill/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5"/>
          <p:cNvSpPr/>
          <p:nvPr/>
        </p:nvSpPr>
        <p:spPr>
          <a:xfrm>
            <a:off x="2749680" y="4950000"/>
            <a:ext cx="4730040" cy="601200"/>
          </a:xfrm>
          <a:prstGeom prst="roundRect">
            <a:avLst>
              <a:gd name="adj" fmla="val 16667"/>
            </a:avLst>
          </a:prstGeom>
          <a:solidFill>
            <a:srgbClr val="FAB632"/>
          </a:solidFill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 nu este o forță care determină competitivitatea industriei?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5" name="Google Shape;475;p25" descr="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2560" y="6251040"/>
            <a:ext cx="2303640" cy="48312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5"/>
          <p:cNvSpPr/>
          <p:nvPr/>
        </p:nvSpPr>
        <p:spPr>
          <a:xfrm>
            <a:off x="5338440" y="3695760"/>
            <a:ext cx="4518000" cy="100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Cost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Diferențiere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Focus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5"/>
          <p:cNvSpPr/>
          <p:nvPr/>
        </p:nvSpPr>
        <p:spPr>
          <a:xfrm>
            <a:off x="2743200" y="5553720"/>
            <a:ext cx="4730040" cy="123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Furnizori.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Rivalitatea între concurenți.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Saturarea pieței interne.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5"/>
          <p:cNvSpPr/>
          <p:nvPr/>
        </p:nvSpPr>
        <p:spPr>
          <a:xfrm>
            <a:off x="525600" y="1717546"/>
            <a:ext cx="45180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Mobilitate redusă.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Cererea de produse fabricate pe piețele interne.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Relocarea companiei.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5"/>
          <p:cNvSpPr/>
          <p:nvPr/>
        </p:nvSpPr>
        <p:spPr>
          <a:xfrm>
            <a:off x="5331600" y="1614590"/>
            <a:ext cx="45180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Export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Transferul internațional de "know how".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Ambele sunt acțiuni.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C96BBB-7239-1C5E-360C-9972CBDD47D4}"/>
              </a:ext>
            </a:extLst>
          </p:cNvPr>
          <p:cNvSpPr txBox="1"/>
          <p:nvPr/>
        </p:nvSpPr>
        <p:spPr>
          <a:xfrm>
            <a:off x="7882560" y="5288456"/>
            <a:ext cx="3489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05b7be5211_0_8"/>
          <p:cNvSpPr/>
          <p:nvPr/>
        </p:nvSpPr>
        <p:spPr>
          <a:xfrm>
            <a:off x="523440" y="924480"/>
            <a:ext cx="4518000" cy="1837500"/>
          </a:xfrm>
          <a:prstGeom prst="rect">
            <a:avLst/>
          </a:prstGeom>
          <a:noFill/>
          <a:ln w="25400" cap="flat" cmpd="sng">
            <a:solidFill>
              <a:srgbClr val="21B4A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205b7be5211_0_8"/>
          <p:cNvSpPr/>
          <p:nvPr/>
        </p:nvSpPr>
        <p:spPr>
          <a:xfrm>
            <a:off x="531360" y="924480"/>
            <a:ext cx="4510200" cy="615900"/>
          </a:xfrm>
          <a:prstGeom prst="roundRect">
            <a:avLst>
              <a:gd name="adj" fmla="val 16667"/>
            </a:avLst>
          </a:prstGeom>
          <a:solidFill>
            <a:srgbClr val="21B4A9"/>
          </a:solidFill>
          <a:ln w="25400" cap="flat" cmpd="sng">
            <a:solidFill>
              <a:srgbClr val="21B4A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Care este un efect al globalizării?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205b7be5211_0_8"/>
          <p:cNvSpPr/>
          <p:nvPr/>
        </p:nvSpPr>
        <p:spPr>
          <a:xfrm>
            <a:off x="550800" y="270000"/>
            <a:ext cx="8245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GB" sz="3600" b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Soluții pentru teste de autoevaluare: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205b7be5211_0_8"/>
          <p:cNvSpPr/>
          <p:nvPr/>
        </p:nvSpPr>
        <p:spPr>
          <a:xfrm>
            <a:off x="5331600" y="924480"/>
            <a:ext cx="4518000" cy="1837500"/>
          </a:xfrm>
          <a:prstGeom prst="rect">
            <a:avLst/>
          </a:prstGeom>
          <a:noFill/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205b7be5211_0_8"/>
          <p:cNvSpPr/>
          <p:nvPr/>
        </p:nvSpPr>
        <p:spPr>
          <a:xfrm>
            <a:off x="5331600" y="924473"/>
            <a:ext cx="4518000" cy="585000"/>
          </a:xfrm>
          <a:prstGeom prst="roundRect">
            <a:avLst>
              <a:gd name="adj" fmla="val 16667"/>
            </a:avLst>
          </a:prstGeom>
          <a:solidFill>
            <a:srgbClr val="FAB632"/>
          </a:solidFill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Care este o acțiune a afacerilor internaționale?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g205b7be5211_0_8"/>
          <p:cNvSpPr/>
          <p:nvPr/>
        </p:nvSpPr>
        <p:spPr>
          <a:xfrm>
            <a:off x="523440" y="3002040"/>
            <a:ext cx="4518000" cy="1837500"/>
          </a:xfrm>
          <a:prstGeom prst="rect">
            <a:avLst/>
          </a:prstGeom>
          <a:noFill/>
          <a:ln w="25400" cap="flat" cmpd="sng">
            <a:solidFill>
              <a:srgbClr val="EA4E4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g205b7be5211_0_8"/>
          <p:cNvSpPr/>
          <p:nvPr/>
        </p:nvSpPr>
        <p:spPr>
          <a:xfrm>
            <a:off x="523450" y="3002050"/>
            <a:ext cx="4518000" cy="615900"/>
          </a:xfrm>
          <a:prstGeom prst="roundRect">
            <a:avLst>
              <a:gd name="adj" fmla="val 16667"/>
            </a:avLst>
          </a:prstGeom>
          <a:solidFill>
            <a:srgbClr val="EA4E46"/>
          </a:solidFill>
          <a:ln w="25400" cap="flat" cmpd="sng">
            <a:solidFill>
              <a:srgbClr val="EA4E4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ce fază corespunde următoarea definiție? "Societatea își consolidează vânzările pe piața internațională pe care operează".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205b7be5211_0_8"/>
          <p:cNvSpPr/>
          <p:nvPr/>
        </p:nvSpPr>
        <p:spPr>
          <a:xfrm>
            <a:off x="531350" y="3724375"/>
            <a:ext cx="45180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Faza 1.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 b="1">
                <a:latin typeface="Calibri"/>
                <a:ea typeface="Calibri"/>
                <a:cs typeface="Calibri"/>
                <a:sym typeface="Calibri"/>
              </a:rPr>
              <a:t>Faza 3.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Faza 4.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205b7be5211_0_8"/>
          <p:cNvSpPr/>
          <p:nvPr/>
        </p:nvSpPr>
        <p:spPr>
          <a:xfrm>
            <a:off x="5331600" y="3021840"/>
            <a:ext cx="4518000" cy="1837500"/>
          </a:xfrm>
          <a:prstGeom prst="rect">
            <a:avLst/>
          </a:prstGeom>
          <a:noFill/>
          <a:ln w="25400" cap="flat" cmpd="sng">
            <a:solidFill>
              <a:srgbClr val="21B4A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205b7be5211_0_8"/>
          <p:cNvSpPr/>
          <p:nvPr/>
        </p:nvSpPr>
        <p:spPr>
          <a:xfrm>
            <a:off x="5041440" y="3021840"/>
            <a:ext cx="4808160" cy="585000"/>
          </a:xfrm>
          <a:prstGeom prst="roundRect">
            <a:avLst>
              <a:gd name="adj" fmla="val 16667"/>
            </a:avLst>
          </a:prstGeom>
          <a:solidFill>
            <a:srgbClr val="21B4A9"/>
          </a:solidFill>
          <a:ln w="25400" cap="flat" cmpd="sng">
            <a:solidFill>
              <a:srgbClr val="21B4A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dintre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strategii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generice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corespunde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următoarei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definiții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 "O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care se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concentrează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 un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anumit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segmente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cumpărători</a:t>
            </a: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g205b7be5211_0_8"/>
          <p:cNvSpPr/>
          <p:nvPr/>
        </p:nvSpPr>
        <p:spPr>
          <a:xfrm>
            <a:off x="2743200" y="4949280"/>
            <a:ext cx="4730100" cy="1837500"/>
          </a:xfrm>
          <a:prstGeom prst="rect">
            <a:avLst/>
          </a:prstGeom>
          <a:noFill/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05b7be5211_0_8"/>
          <p:cNvSpPr/>
          <p:nvPr/>
        </p:nvSpPr>
        <p:spPr>
          <a:xfrm>
            <a:off x="2749680" y="4950000"/>
            <a:ext cx="4730100" cy="601200"/>
          </a:xfrm>
          <a:prstGeom prst="roundRect">
            <a:avLst>
              <a:gd name="adj" fmla="val 16667"/>
            </a:avLst>
          </a:prstGeom>
          <a:solidFill>
            <a:srgbClr val="FAB632"/>
          </a:solidFill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 nu este o forță care determină competitivitatea industriei?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g205b7be5211_0_8" descr="Tex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2560" y="6251040"/>
            <a:ext cx="2303638" cy="483119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g205b7be5211_0_8"/>
          <p:cNvSpPr/>
          <p:nvPr/>
        </p:nvSpPr>
        <p:spPr>
          <a:xfrm>
            <a:off x="5338440" y="3695760"/>
            <a:ext cx="45180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Cost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Diferențiere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 b="1">
                <a:latin typeface="Calibri"/>
                <a:ea typeface="Calibri"/>
                <a:cs typeface="Calibri"/>
                <a:sym typeface="Calibri"/>
              </a:rPr>
              <a:t>Focus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205b7be5211_0_8"/>
          <p:cNvSpPr/>
          <p:nvPr/>
        </p:nvSpPr>
        <p:spPr>
          <a:xfrm>
            <a:off x="2743200" y="5553720"/>
            <a:ext cx="47301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Furnizori.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Rivalitatea între concurenți.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 b="1">
                <a:latin typeface="Calibri"/>
                <a:ea typeface="Calibri"/>
                <a:cs typeface="Calibri"/>
                <a:sym typeface="Calibri"/>
              </a:rPr>
              <a:t>Saturarea pieței interne.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205b7be5211_0_8"/>
          <p:cNvSpPr/>
          <p:nvPr/>
        </p:nvSpPr>
        <p:spPr>
          <a:xfrm>
            <a:off x="525600" y="1717546"/>
            <a:ext cx="45180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Mobilitate redusă.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Cererea de produse fabricate pe piețele interne.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 b="1">
                <a:latin typeface="Calibri"/>
                <a:ea typeface="Calibri"/>
                <a:cs typeface="Calibri"/>
                <a:sym typeface="Calibri"/>
              </a:rPr>
              <a:t>Relocarea companiei.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g205b7be5211_0_8"/>
          <p:cNvSpPr/>
          <p:nvPr/>
        </p:nvSpPr>
        <p:spPr>
          <a:xfrm>
            <a:off x="5331600" y="1614590"/>
            <a:ext cx="45180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Export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>
                <a:latin typeface="Calibri"/>
                <a:ea typeface="Calibri"/>
                <a:cs typeface="Calibri"/>
                <a:sym typeface="Calibri"/>
              </a:rPr>
              <a:t>Transferul internațional de "know how".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343080" marR="0" lvl="0" indent="-343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lphaLcParenR"/>
            </a:pPr>
            <a:r>
              <a:rPr lang="en-GB" sz="1500" b="1">
                <a:latin typeface="Calibri"/>
                <a:ea typeface="Calibri"/>
                <a:cs typeface="Calibri"/>
                <a:sym typeface="Calibri"/>
              </a:rPr>
              <a:t>Ambele sunt acțiuni. 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9F3BDA-A3C5-5DB7-787F-D87F72847CE0}"/>
              </a:ext>
            </a:extLst>
          </p:cNvPr>
          <p:cNvSpPr txBox="1"/>
          <p:nvPr/>
        </p:nvSpPr>
        <p:spPr>
          <a:xfrm>
            <a:off x="7801177" y="5330124"/>
            <a:ext cx="4095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/>
          <p:nvPr/>
        </p:nvSpPr>
        <p:spPr>
          <a:xfrm rot="5400000">
            <a:off x="1098875" y="-16925"/>
            <a:ext cx="3162600" cy="38421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EA4E4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/>
          <p:nvPr/>
        </p:nvSpPr>
        <p:spPr>
          <a:xfrm rot="5400000">
            <a:off x="4933625" y="409125"/>
            <a:ext cx="5757000" cy="51849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269950" y="1675875"/>
            <a:ext cx="36699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Ce înțelegem prin globalizare?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Efectele globalizării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1640475" y="913100"/>
            <a:ext cx="23037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/>
              <a:t>Globalizarea și consecințele sale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6039725" y="1653899"/>
            <a:ext cx="4365000" cy="3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Ce este internaționalizarea afacerilor?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Acțiuni pentru internaționalizarea afacerilor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Factori de internaționalizare a afacerilor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Avantaje și dezavantaje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Procesul de internaționalizare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Fazele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Evaluarea internă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Strategii generice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Strategia internațională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Cinci forțe care determină competitivitatea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Gestionarea și performanța exporturilor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Integrarea economică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1356685" y="978788"/>
            <a:ext cx="283800" cy="2334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6432720" y="1055710"/>
            <a:ext cx="283800" cy="2334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21B4A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5769725" y="1653900"/>
            <a:ext cx="270000" cy="30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++</a:t>
            </a:r>
            <a:endParaRPr sz="2000" b="0" i="0" u="none" strike="noStrike" cap="none">
              <a:solidFill>
                <a:srgbClr val="FAB6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++</a:t>
            </a:r>
            <a:endParaRPr sz="2000" b="0" i="0" u="none" strike="noStrike" cap="none">
              <a:solidFill>
                <a:srgbClr val="FAB6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000" b="0" i="0" u="none" strike="noStrike" cap="none">
              <a:solidFill>
                <a:srgbClr val="21B4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++</a:t>
            </a:r>
            <a:endParaRPr sz="2000" b="0" i="0" u="none" strike="noStrike" cap="none">
              <a:solidFill>
                <a:srgbClr val="FAB6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000" b="0" i="0" u="none" strike="noStrike" cap="none">
              <a:solidFill>
                <a:srgbClr val="21B4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999960" y="1563025"/>
            <a:ext cx="2700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++</a:t>
            </a:r>
            <a:endParaRPr sz="2000" b="0" i="0" u="none" strike="noStrike" cap="none">
              <a:solidFill>
                <a:srgbClr val="EA4E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"/>
          <p:cNvSpPr/>
          <p:nvPr/>
        </p:nvSpPr>
        <p:spPr>
          <a:xfrm rot="-3776564">
            <a:off x="9054631" y="73890"/>
            <a:ext cx="390432" cy="1004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+++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/>
          <p:nvPr/>
        </p:nvSpPr>
        <p:spPr>
          <a:xfrm rot="-4120865">
            <a:off x="1303414" y="2720452"/>
            <a:ext cx="390308" cy="100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+++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6458375" y="990000"/>
            <a:ext cx="270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/>
              <a:t>Ce înțelegem prin afaceri internaționale?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23;p1">
            <a:extLst>
              <a:ext uri="{FF2B5EF4-FFF2-40B4-BE49-F238E27FC236}">
                <a16:creationId xmlns:a16="http://schemas.microsoft.com/office/drawing/2014/main" id="{5E91F130-7349-C01B-F434-49CBA6A4AA2C}"/>
              </a:ext>
            </a:extLst>
          </p:cNvPr>
          <p:cNvSpPr/>
          <p:nvPr/>
        </p:nvSpPr>
        <p:spPr>
          <a:xfrm>
            <a:off x="2155100" y="6351236"/>
            <a:ext cx="8409138" cy="36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sprijinul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Erasmus+ 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Uniunii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Europene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responsabilitatea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autorilor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Agenţia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Naţională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sunt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folosit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informaţiei</a:t>
            </a:r>
            <a:r>
              <a:rPr lang="ro-RO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7"/>
          <p:cNvSpPr/>
          <p:nvPr/>
        </p:nvSpPr>
        <p:spPr>
          <a:xfrm>
            <a:off x="4849560" y="4214160"/>
            <a:ext cx="1950480" cy="39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EA4E46"/>
                </a:solidFill>
                <a:latin typeface="Calibri"/>
                <a:ea typeface="Calibri"/>
                <a:cs typeface="Calibri"/>
                <a:sym typeface="Calibri"/>
              </a:rPr>
              <a:t>moreproject.eu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27"/>
          <p:cNvPicPr preferRelativeResize="0"/>
          <p:nvPr/>
        </p:nvPicPr>
        <p:blipFill rotWithShape="1">
          <a:blip r:embed="rId4">
            <a:alphaModFix/>
          </a:blip>
          <a:srcRect l="17327" t="38446" r="19051" b="33333"/>
          <a:stretch/>
        </p:blipFill>
        <p:spPr>
          <a:xfrm>
            <a:off x="9123840" y="327960"/>
            <a:ext cx="2765880" cy="122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7" descr="Text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080" y="6234480"/>
            <a:ext cx="2303640" cy="483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C7BF08-9B75-3CFB-FE06-E31ED79684C8}"/>
              </a:ext>
            </a:extLst>
          </p:cNvPr>
          <p:cNvSpPr txBox="1"/>
          <p:nvPr/>
        </p:nvSpPr>
        <p:spPr>
          <a:xfrm>
            <a:off x="2502720" y="6291374"/>
            <a:ext cx="812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cu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sprijinul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programului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Erasmus+ 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Uniunii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prezentului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material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reprezintă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responsabilitatea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exclusivă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autorilor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iar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Agenţia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Naţională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şi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Comisia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Europeană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nu sunt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responsabile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pentru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în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care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fi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folosit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conţinutul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informaţiei</a:t>
            </a:r>
            <a:r>
              <a:rPr kumimoji="0" lang="ro-R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32f37d30e_0_3"/>
          <p:cNvSpPr/>
          <p:nvPr/>
        </p:nvSpPr>
        <p:spPr>
          <a:xfrm>
            <a:off x="850800" y="251425"/>
            <a:ext cx="99195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1: Globalizarea și consecințele sale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032f37d30e_0_3"/>
          <p:cNvSpPr/>
          <p:nvPr/>
        </p:nvSpPr>
        <p:spPr>
          <a:xfrm>
            <a:off x="850805" y="1004595"/>
            <a:ext cx="7692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1: Ce înțelegem prin globalizare?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032f37d30e_0_3"/>
          <p:cNvSpPr txBox="1"/>
          <p:nvPr/>
        </p:nvSpPr>
        <p:spPr>
          <a:xfrm>
            <a:off x="850800" y="1829425"/>
            <a:ext cx="6199500" cy="677100"/>
          </a:xfrm>
          <a:prstGeom prst="rect">
            <a:avLst/>
          </a:prstGeom>
          <a:noFill/>
          <a:ln w="28575" cap="flat" cmpd="sng">
            <a:solidFill>
              <a:srgbClr val="1C8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"Tendința spre o mai mare integrare și interdependență între țările și regiunile lumii".</a:t>
            </a:r>
            <a:endParaRPr sz="1600"/>
          </a:p>
        </p:txBody>
      </p:sp>
      <p:sp>
        <p:nvSpPr>
          <p:cNvPr id="164" name="Google Shape;164;g2032f37d30e_0_3"/>
          <p:cNvSpPr txBox="1"/>
          <p:nvPr/>
        </p:nvSpPr>
        <p:spPr>
          <a:xfrm>
            <a:off x="850800" y="2982300"/>
            <a:ext cx="6199500" cy="1661963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zilele</a:t>
            </a:r>
            <a:r>
              <a:rPr lang="en-GB" sz="1600" dirty="0"/>
              <a:t> </a:t>
            </a:r>
            <a:r>
              <a:rPr lang="en-GB" sz="1600" dirty="0" err="1"/>
              <a:t>noastre</a:t>
            </a:r>
            <a:r>
              <a:rPr lang="en-GB" sz="1600" dirty="0"/>
              <a:t>, </a:t>
            </a:r>
            <a:r>
              <a:rPr lang="en-GB" sz="1600" dirty="0" err="1"/>
              <a:t>comunicarea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atât</a:t>
            </a:r>
            <a:r>
              <a:rPr lang="en-GB" sz="1600" dirty="0"/>
              <a:t> de </a:t>
            </a:r>
            <a:r>
              <a:rPr lang="en-GB" sz="1600" dirty="0" err="1"/>
              <a:t>rapidă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eficientă</a:t>
            </a:r>
            <a:r>
              <a:rPr lang="en-GB" sz="1600" dirty="0"/>
              <a:t> </a:t>
            </a:r>
            <a:r>
              <a:rPr lang="en-GB" sz="1600" dirty="0" err="1"/>
              <a:t>încât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posibil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:</a:t>
            </a:r>
            <a:endParaRPr sz="1600" dirty="0"/>
          </a:p>
          <a:p>
            <a:pPr marL="127000" lvl="0" algn="just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GB" sz="1600" dirty="0"/>
              <a:t>●</a:t>
            </a:r>
            <a:r>
              <a:rPr lang="ro-RO" sz="1600" dirty="0"/>
              <a:t> </a:t>
            </a:r>
            <a:r>
              <a:rPr lang="en-GB" sz="1600" dirty="0" err="1"/>
              <a:t>fim</a:t>
            </a:r>
            <a:r>
              <a:rPr lang="en-GB" sz="1600" dirty="0"/>
              <a:t> </a:t>
            </a:r>
            <a:r>
              <a:rPr lang="en-GB" sz="1600" dirty="0" err="1"/>
              <a:t>conștienți</a:t>
            </a:r>
            <a:r>
              <a:rPr lang="en-GB" sz="1600" dirty="0"/>
              <a:t> de </a:t>
            </a:r>
            <a:r>
              <a:rPr lang="en-GB" sz="1600" dirty="0" err="1"/>
              <a:t>ceea</a:t>
            </a:r>
            <a:r>
              <a:rPr lang="en-GB" sz="1600" dirty="0"/>
              <a:t> </a:t>
            </a:r>
            <a:r>
              <a:rPr lang="en-GB" sz="1600" dirty="0" err="1"/>
              <a:t>ce</a:t>
            </a:r>
            <a:r>
              <a:rPr lang="en-GB" sz="1600" dirty="0"/>
              <a:t> se </a:t>
            </a:r>
            <a:r>
              <a:rPr lang="en-GB" sz="1600" dirty="0" err="1"/>
              <a:t>întâmplă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altă</a:t>
            </a:r>
            <a:r>
              <a:rPr lang="en-GB" sz="1600" dirty="0"/>
              <a:t> </a:t>
            </a:r>
            <a:r>
              <a:rPr lang="en-GB" sz="1600" dirty="0" err="1"/>
              <a:t>parte</a:t>
            </a:r>
            <a:r>
              <a:rPr lang="en-GB" sz="1600" dirty="0"/>
              <a:t>,</a:t>
            </a:r>
          </a:p>
          <a:p>
            <a:pPr marL="127000" lvl="0" algn="just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GB" sz="1600" dirty="0"/>
              <a:t>●</a:t>
            </a:r>
            <a:r>
              <a:rPr lang="ro-RO" sz="1600" dirty="0"/>
              <a:t> </a:t>
            </a:r>
            <a:r>
              <a:rPr lang="en-GB" sz="1600" dirty="0" err="1"/>
              <a:t>comunicăm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timp</a:t>
            </a:r>
            <a:r>
              <a:rPr lang="en-GB" sz="1600" dirty="0"/>
              <a:t> real, </a:t>
            </a:r>
            <a:r>
              <a:rPr lang="en-GB" sz="1600" dirty="0" err="1"/>
              <a:t>fără</a:t>
            </a:r>
            <a:r>
              <a:rPr lang="en-GB" sz="1600" dirty="0"/>
              <a:t> </a:t>
            </a:r>
            <a:r>
              <a:rPr lang="en-GB" sz="1600" dirty="0" err="1"/>
              <a:t>angajarea</a:t>
            </a:r>
            <a:r>
              <a:rPr lang="en-GB" sz="1600" dirty="0"/>
              <a:t> de </a:t>
            </a:r>
            <a:r>
              <a:rPr lang="en-GB" sz="1600" dirty="0" err="1"/>
              <a:t>costuri</a:t>
            </a:r>
            <a:r>
              <a:rPr lang="en-GB" sz="1600" dirty="0"/>
              <a:t> </a:t>
            </a:r>
            <a:r>
              <a:rPr lang="en-GB" sz="1600" dirty="0" err="1"/>
              <a:t>mari</a:t>
            </a:r>
            <a:endParaRPr lang="en-GB" sz="1600" dirty="0"/>
          </a:p>
          <a:p>
            <a:pPr marL="127000" lvl="0" algn="just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GB" sz="1600" dirty="0"/>
              <a:t>●</a:t>
            </a:r>
            <a:r>
              <a:rPr lang="en-GB" sz="1600" dirty="0" err="1"/>
              <a:t>consumăm</a:t>
            </a:r>
            <a:r>
              <a:rPr lang="en-GB" sz="1600" dirty="0"/>
              <a:t> </a:t>
            </a:r>
            <a:r>
              <a:rPr lang="en-GB" sz="1600" dirty="0" err="1"/>
              <a:t>produse</a:t>
            </a:r>
            <a:r>
              <a:rPr lang="en-GB" sz="1600" dirty="0"/>
              <a:t> care au </a:t>
            </a:r>
            <a:r>
              <a:rPr lang="en-GB" sz="1600" dirty="0" err="1"/>
              <a:t>fost</a:t>
            </a:r>
            <a:r>
              <a:rPr lang="en-GB" sz="1600" dirty="0"/>
              <a:t> fabricate </a:t>
            </a:r>
            <a:r>
              <a:rPr lang="en-GB" sz="1600" dirty="0" err="1"/>
              <a:t>oriunde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lume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le </a:t>
            </a:r>
            <a:r>
              <a:rPr lang="en-GB" sz="1600" dirty="0" err="1"/>
              <a:t>cumpărăm</a:t>
            </a:r>
            <a:r>
              <a:rPr lang="en-GB" sz="1600" dirty="0"/>
              <a:t> din </a:t>
            </a:r>
            <a:r>
              <a:rPr lang="en-GB" sz="1600" dirty="0" err="1"/>
              <a:t>magazinul</a:t>
            </a:r>
            <a:r>
              <a:rPr lang="en-GB" sz="1600" dirty="0"/>
              <a:t> </a:t>
            </a:r>
            <a:r>
              <a:rPr lang="en-GB" sz="1600" dirty="0" err="1"/>
              <a:t>nostru</a:t>
            </a:r>
            <a:r>
              <a:rPr lang="en-GB" sz="1600" dirty="0"/>
              <a:t> de cartier.</a:t>
            </a:r>
          </a:p>
        </p:txBody>
      </p:sp>
      <p:sp>
        <p:nvSpPr>
          <p:cNvPr id="165" name="Google Shape;165;g2032f37d30e_0_3"/>
          <p:cNvSpPr/>
          <p:nvPr/>
        </p:nvSpPr>
        <p:spPr>
          <a:xfrm>
            <a:off x="8054725" y="1319075"/>
            <a:ext cx="2967084" cy="2092176"/>
          </a:xfrm>
          <a:prstGeom prst="cloud">
            <a:avLst/>
          </a:prstGeom>
          <a:solidFill>
            <a:srgbClr val="D0E0E3"/>
          </a:solidFill>
          <a:ln w="28575" cap="flat" cmpd="sng">
            <a:solidFill>
              <a:srgbClr val="1C8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</a:rPr>
              <a:t>Cu un simplu clic pe un buton, știm ce se întâmplă în întreaga lume.</a:t>
            </a:r>
            <a:endParaRPr b="1"/>
          </a:p>
        </p:txBody>
      </p:sp>
      <p:pic>
        <p:nvPicPr>
          <p:cNvPr id="166" name="Google Shape;166;g2032f37d30e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6575" y="3035876"/>
            <a:ext cx="161925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032f37d30e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3100" y="3709850"/>
            <a:ext cx="2348454" cy="215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3;p1">
            <a:extLst>
              <a:ext uri="{FF2B5EF4-FFF2-40B4-BE49-F238E27FC236}">
                <a16:creationId xmlns:a16="http://schemas.microsoft.com/office/drawing/2014/main" id="{F8641B73-D41C-2482-B549-60F1BDF605A9}"/>
              </a:ext>
            </a:extLst>
          </p:cNvPr>
          <p:cNvSpPr/>
          <p:nvPr/>
        </p:nvSpPr>
        <p:spPr>
          <a:xfrm>
            <a:off x="2125917" y="6238697"/>
            <a:ext cx="8409138" cy="36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sprijinul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Erasmus+ 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Uniunii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Europene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responsabilitatea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autorilor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Agenţia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Naţională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sunt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folosit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informaţiei</a:t>
            </a:r>
            <a:r>
              <a:rPr lang="ro-RO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032f37d30e_0_11"/>
          <p:cNvSpPr txBox="1"/>
          <p:nvPr/>
        </p:nvSpPr>
        <p:spPr>
          <a:xfrm>
            <a:off x="850800" y="1460600"/>
            <a:ext cx="6199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Globalizarea apare și se perpetuează datorită acestor factori:</a:t>
            </a:r>
            <a:endParaRPr sz="1700"/>
          </a:p>
        </p:txBody>
      </p:sp>
      <p:sp>
        <p:nvSpPr>
          <p:cNvPr id="174" name="Google Shape;174;g2032f37d30e_0_11"/>
          <p:cNvSpPr/>
          <p:nvPr/>
        </p:nvSpPr>
        <p:spPr>
          <a:xfrm>
            <a:off x="2107875" y="1921413"/>
            <a:ext cx="9161700" cy="1231500"/>
          </a:xfrm>
          <a:prstGeom prst="round1Rect">
            <a:avLst>
              <a:gd name="adj" fmla="val 16667"/>
            </a:avLst>
          </a:prstGeom>
          <a:noFill/>
          <a:ln w="28575" cap="flat" cmpd="sng">
            <a:solidFill>
              <a:srgbClr val="1C8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032f37d30e_0_11"/>
          <p:cNvSpPr/>
          <p:nvPr/>
        </p:nvSpPr>
        <p:spPr>
          <a:xfrm rot="5400000">
            <a:off x="1489100" y="1836188"/>
            <a:ext cx="1276200" cy="1417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8C7F"/>
          </a:solidFill>
          <a:ln w="25400" cap="flat" cmpd="sng">
            <a:solidFill>
              <a:srgbClr val="21B4A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032f37d30e_0_11"/>
          <p:cNvSpPr txBox="1"/>
          <p:nvPr/>
        </p:nvSpPr>
        <p:spPr>
          <a:xfrm>
            <a:off x="3061338" y="2034275"/>
            <a:ext cx="7867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Unul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dintre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motoarele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acestui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fenomen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ro-RO" sz="1700" dirty="0">
                <a:latin typeface="Calibri"/>
                <a:ea typeface="Calibri"/>
                <a:cs typeface="Calibri"/>
                <a:sym typeface="Calibri"/>
              </a:rPr>
              <a:t> reprezentat de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tehnologi</a:t>
            </a:r>
            <a:r>
              <a:rPr lang="ro-RO" sz="1700" dirty="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, care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facilitează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comunicarea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între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diferite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locații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din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întreaga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lume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face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posibilă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omogenizare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anumitor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comportamente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comportamente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consum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GB" sz="1700" dirty="0" err="1">
                <a:latin typeface="Calibri"/>
                <a:ea typeface="Calibri"/>
                <a:cs typeface="Calibri"/>
                <a:sym typeface="Calibri"/>
              </a:rPr>
              <a:t>nivel</a:t>
            </a:r>
            <a:r>
              <a:rPr lang="en-GB" sz="1700" dirty="0">
                <a:latin typeface="Calibri"/>
                <a:ea typeface="Calibri"/>
                <a:cs typeface="Calibri"/>
                <a:sym typeface="Calibri"/>
              </a:rPr>
              <a:t> global.</a:t>
            </a: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032f37d30e_0_11"/>
          <p:cNvSpPr txBox="1"/>
          <p:nvPr/>
        </p:nvSpPr>
        <p:spPr>
          <a:xfrm>
            <a:off x="1564400" y="2321900"/>
            <a:ext cx="118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Tehnologie</a:t>
            </a:r>
            <a:endParaRPr sz="1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032f37d30e_0_11"/>
          <p:cNvSpPr/>
          <p:nvPr/>
        </p:nvSpPr>
        <p:spPr>
          <a:xfrm>
            <a:off x="2107875" y="3317605"/>
            <a:ext cx="9161700" cy="1231500"/>
          </a:xfrm>
          <a:prstGeom prst="round1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032f37d30e_0_11"/>
          <p:cNvSpPr txBox="1"/>
          <p:nvPr/>
        </p:nvSpPr>
        <p:spPr>
          <a:xfrm>
            <a:off x="3061360" y="3597068"/>
            <a:ext cx="7867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Ușurința transmiterii cunoștințelor: telecomunicațiile fac posibile schimbul și transferul rapid și eficient de cunoștințe.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032f37d30e_0_11"/>
          <p:cNvSpPr/>
          <p:nvPr/>
        </p:nvSpPr>
        <p:spPr>
          <a:xfrm rot="5400000">
            <a:off x="1489100" y="3224450"/>
            <a:ext cx="1276200" cy="1417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032f37d30e_0_11"/>
          <p:cNvSpPr txBox="1"/>
          <p:nvPr/>
        </p:nvSpPr>
        <p:spPr>
          <a:xfrm>
            <a:off x="1418300" y="3717800"/>
            <a:ext cx="1417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Cunoștințe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032f37d30e_0_11"/>
          <p:cNvSpPr/>
          <p:nvPr/>
        </p:nvSpPr>
        <p:spPr>
          <a:xfrm>
            <a:off x="2107875" y="4749236"/>
            <a:ext cx="9161700" cy="1231500"/>
          </a:xfrm>
          <a:prstGeom prst="round1Rect">
            <a:avLst>
              <a:gd name="adj" fmla="val 16667"/>
            </a:avLst>
          </a:prstGeom>
          <a:noFill/>
          <a:ln w="28575" cap="flat" cmpd="sng">
            <a:solidFill>
              <a:srgbClr val="FAB6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032f37d30e_0_11"/>
          <p:cNvSpPr txBox="1"/>
          <p:nvPr/>
        </p:nvSpPr>
        <p:spPr>
          <a:xfrm>
            <a:off x="3061360" y="4788286"/>
            <a:ext cx="7867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alibri"/>
                <a:ea typeface="Calibri"/>
                <a:cs typeface="Calibri"/>
                <a:sym typeface="Calibri"/>
              </a:rPr>
              <a:t>Mijloacele de transport și mobilitatea persoanelor între țări: reducerea costurilor sistemelor de transport de bunuri și persoane a favorizat schimbul rapid de produse și servicii, facilitând mobilitatea și contactul între diferitele naționalități.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032f37d30e_0_11"/>
          <p:cNvSpPr/>
          <p:nvPr/>
        </p:nvSpPr>
        <p:spPr>
          <a:xfrm rot="5400000">
            <a:off x="1489100" y="4656075"/>
            <a:ext cx="1276200" cy="14178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AB632"/>
          </a:solidFill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032f37d30e_0_11"/>
          <p:cNvSpPr txBox="1"/>
          <p:nvPr/>
        </p:nvSpPr>
        <p:spPr>
          <a:xfrm>
            <a:off x="1418300" y="5026425"/>
            <a:ext cx="1417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Transport și mobilitate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032f37d30e_0_11"/>
          <p:cNvSpPr/>
          <p:nvPr/>
        </p:nvSpPr>
        <p:spPr>
          <a:xfrm>
            <a:off x="850800" y="251425"/>
            <a:ext cx="99195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1: Globalizarea și consecințele sale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2032f37d30e_0_11"/>
          <p:cNvSpPr/>
          <p:nvPr/>
        </p:nvSpPr>
        <p:spPr>
          <a:xfrm>
            <a:off x="850805" y="1004595"/>
            <a:ext cx="7692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1: Ce înțelegem prin globalizare?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23;p1">
            <a:extLst>
              <a:ext uri="{FF2B5EF4-FFF2-40B4-BE49-F238E27FC236}">
                <a16:creationId xmlns:a16="http://schemas.microsoft.com/office/drawing/2014/main" id="{A4569E55-C858-F69E-7B71-F20D106AC711}"/>
              </a:ext>
            </a:extLst>
          </p:cNvPr>
          <p:cNvSpPr/>
          <p:nvPr/>
        </p:nvSpPr>
        <p:spPr>
          <a:xfrm>
            <a:off x="2155100" y="6422636"/>
            <a:ext cx="8409138" cy="36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sprijinul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Erasmus+ 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Uniunii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Europene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responsabilitatea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autorilor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Agenţia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Naţională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sunt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folosit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informaţiei</a:t>
            </a:r>
            <a:r>
              <a:rPr lang="ro-RO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32f37d30e_0_17"/>
          <p:cNvSpPr/>
          <p:nvPr/>
        </p:nvSpPr>
        <p:spPr>
          <a:xfrm rot="5400000">
            <a:off x="5496703" y="4185288"/>
            <a:ext cx="1653300" cy="19995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032f37d30e_0_17"/>
          <p:cNvSpPr/>
          <p:nvPr/>
        </p:nvSpPr>
        <p:spPr>
          <a:xfrm rot="5400000">
            <a:off x="3463128" y="4185288"/>
            <a:ext cx="1653300" cy="19995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032f37d30e_0_17"/>
          <p:cNvSpPr/>
          <p:nvPr/>
        </p:nvSpPr>
        <p:spPr>
          <a:xfrm rot="5400000">
            <a:off x="6514003" y="2914813"/>
            <a:ext cx="1653300" cy="19995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g2032f37d30e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7075" y="3533363"/>
            <a:ext cx="2582350" cy="233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032f37d30e_0_17"/>
          <p:cNvSpPr/>
          <p:nvPr/>
        </p:nvSpPr>
        <p:spPr>
          <a:xfrm>
            <a:off x="6340913" y="3394338"/>
            <a:ext cx="19995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Cererea de produse fabricate și fabricate în afara piețelor interne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032f37d30e_0_17"/>
          <p:cNvSpPr/>
          <p:nvPr/>
        </p:nvSpPr>
        <p:spPr>
          <a:xfrm>
            <a:off x="5323613" y="4681438"/>
            <a:ext cx="19995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Tendința de a adopta comportamente de consum din alte țări.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2032f37d30e_0_17"/>
          <p:cNvSpPr/>
          <p:nvPr/>
        </p:nvSpPr>
        <p:spPr>
          <a:xfrm>
            <a:off x="3290038" y="4664688"/>
            <a:ext cx="19995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Transmiterea de "know-how" și evoluții tehnologice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032f37d30e_0_17"/>
          <p:cNvSpPr/>
          <p:nvPr/>
        </p:nvSpPr>
        <p:spPr>
          <a:xfrm rot="5400000">
            <a:off x="2437453" y="2914813"/>
            <a:ext cx="1653300" cy="19995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032f37d30e_0_17"/>
          <p:cNvSpPr/>
          <p:nvPr/>
        </p:nvSpPr>
        <p:spPr>
          <a:xfrm rot="5400000">
            <a:off x="3463128" y="1627838"/>
            <a:ext cx="1653300" cy="19995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FAB63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032f37d30e_0_17"/>
          <p:cNvSpPr/>
          <p:nvPr/>
        </p:nvSpPr>
        <p:spPr>
          <a:xfrm rot="5400000">
            <a:off x="4475728" y="2914813"/>
            <a:ext cx="1653300" cy="19995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1C8C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032f37d30e_0_17"/>
          <p:cNvSpPr/>
          <p:nvPr/>
        </p:nvSpPr>
        <p:spPr>
          <a:xfrm>
            <a:off x="850800" y="251425"/>
            <a:ext cx="99195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1: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Globalizarea și 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consecințele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 sale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032f37d30e_0_17"/>
          <p:cNvSpPr/>
          <p:nvPr/>
        </p:nvSpPr>
        <p:spPr>
          <a:xfrm>
            <a:off x="850805" y="1004595"/>
            <a:ext cx="7692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2</a:t>
            </a: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Efectele globalizării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032f37d30e_0_17"/>
          <p:cNvSpPr/>
          <p:nvPr/>
        </p:nvSpPr>
        <p:spPr>
          <a:xfrm>
            <a:off x="3290038" y="2205938"/>
            <a:ext cx="19995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Căutarea de noi piețe.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032f37d30e_0_17"/>
          <p:cNvSpPr/>
          <p:nvPr/>
        </p:nvSpPr>
        <p:spPr>
          <a:xfrm rot="5400000">
            <a:off x="5496728" y="1627838"/>
            <a:ext cx="1653300" cy="19995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C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2032f37d30e_0_17"/>
          <p:cNvSpPr/>
          <p:nvPr/>
        </p:nvSpPr>
        <p:spPr>
          <a:xfrm>
            <a:off x="2264363" y="3492913"/>
            <a:ext cx="19995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o-RO" sz="1600" dirty="0">
                <a:latin typeface="Calibri"/>
                <a:ea typeface="Calibri"/>
                <a:cs typeface="Calibri"/>
                <a:sym typeface="Calibri"/>
              </a:rPr>
              <a:t>Căutarea de noi clienți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032f37d30e_0_17"/>
          <p:cNvSpPr/>
          <p:nvPr/>
        </p:nvSpPr>
        <p:spPr>
          <a:xfrm>
            <a:off x="5323638" y="2205938"/>
            <a:ext cx="19995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Relocarea companiei.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2032f37d30e_0_17"/>
          <p:cNvSpPr/>
          <p:nvPr/>
        </p:nvSpPr>
        <p:spPr>
          <a:xfrm>
            <a:off x="4302638" y="3492913"/>
            <a:ext cx="19995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Acces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1600" dirty="0">
                <a:latin typeface="Calibri"/>
                <a:ea typeface="Calibri"/>
                <a:cs typeface="Calibri"/>
                <a:sym typeface="Calibri"/>
              </a:rPr>
              <a:t>facil</a:t>
            </a:r>
            <a:r>
              <a:rPr lang="en-GB" sz="16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GB" sz="1600" dirty="0" err="1">
                <a:latin typeface="Calibri"/>
                <a:ea typeface="Calibri"/>
                <a:cs typeface="Calibri"/>
                <a:sym typeface="Calibri"/>
              </a:rPr>
              <a:t>informații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032f37d30e_0_17"/>
          <p:cNvSpPr/>
          <p:nvPr/>
        </p:nvSpPr>
        <p:spPr>
          <a:xfrm rot="5400000">
            <a:off x="7530328" y="1627838"/>
            <a:ext cx="1653300" cy="1999500"/>
          </a:xfrm>
          <a:prstGeom prst="hexagon">
            <a:avLst>
              <a:gd name="adj" fmla="val 25000"/>
              <a:gd name="vf" fmla="val 115470"/>
            </a:avLst>
          </a:prstGeom>
          <a:noFill/>
          <a:ln w="25400" cap="flat" cmpd="sng">
            <a:solidFill>
              <a:srgbClr val="1C8C7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032f37d30e_0_17"/>
          <p:cNvSpPr/>
          <p:nvPr/>
        </p:nvSpPr>
        <p:spPr>
          <a:xfrm>
            <a:off x="7357238" y="2205938"/>
            <a:ext cx="19995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Mobilitate ridicată.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g2032f37d30e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0713" y="2809073"/>
            <a:ext cx="1999500" cy="135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2032f37d30e_0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100" y="1727288"/>
            <a:ext cx="1999475" cy="18006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3;p1">
            <a:extLst>
              <a:ext uri="{FF2B5EF4-FFF2-40B4-BE49-F238E27FC236}">
                <a16:creationId xmlns:a16="http://schemas.microsoft.com/office/drawing/2014/main" id="{EA6A98DF-986F-048E-C024-069545B4FBF5}"/>
              </a:ext>
            </a:extLst>
          </p:cNvPr>
          <p:cNvSpPr/>
          <p:nvPr/>
        </p:nvSpPr>
        <p:spPr>
          <a:xfrm>
            <a:off x="2136334" y="6368530"/>
            <a:ext cx="8409138" cy="36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sprijinul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Erasmus+ 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Uniunii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Europene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responsabilitatea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autorilor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Agenţia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Naţională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sunt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folosit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informaţiei</a:t>
            </a:r>
            <a:r>
              <a:rPr lang="ro-RO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2032f37d30e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0150" y="2886838"/>
            <a:ext cx="2654400" cy="26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032f37d30e_0_90"/>
          <p:cNvSpPr/>
          <p:nvPr/>
        </p:nvSpPr>
        <p:spPr>
          <a:xfrm>
            <a:off x="2038368" y="6315017"/>
            <a:ext cx="8403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Finanțat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Uniunea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Europeană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Punctele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vedere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opiniile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exprimate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sunt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însă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numai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ale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autorilor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nu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reflectă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mod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necesar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cele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ale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Uniunii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Europene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ale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Agenției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Executive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Europene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Educație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Cultură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(EACEA).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Nici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Uniunea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Europeană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nici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EACEA nu pot fi considerate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responsabile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acestea</a:t>
            </a:r>
            <a:r>
              <a:rPr lang="en-GB" sz="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032f37d30e_0_90"/>
          <p:cNvSpPr/>
          <p:nvPr/>
        </p:nvSpPr>
        <p:spPr>
          <a:xfrm>
            <a:off x="850800" y="251425"/>
            <a:ext cx="101196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2032f37d30e_0_90"/>
          <p:cNvSpPr/>
          <p:nvPr/>
        </p:nvSpPr>
        <p:spPr>
          <a:xfrm>
            <a:off x="695852" y="1316762"/>
            <a:ext cx="7692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</a:t>
            </a:r>
            <a:r>
              <a:rPr lang="en-GB" sz="24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lang="en-GB" sz="2400" b="0" i="0" u="none" strike="noStrike" cap="none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Ce </a:t>
            </a:r>
            <a:r>
              <a:rPr lang="en-GB" sz="24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GB" sz="24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internaționalizarea</a:t>
            </a:r>
            <a:r>
              <a:rPr lang="en-GB" sz="24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afacerilor</a:t>
            </a:r>
            <a:r>
              <a:rPr lang="en-GB" sz="2400" dirty="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032f37d30e_0_90"/>
          <p:cNvSpPr txBox="1"/>
          <p:nvPr/>
        </p:nvSpPr>
        <p:spPr>
          <a:xfrm>
            <a:off x="850800" y="1924850"/>
            <a:ext cx="6847200" cy="1504150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Globalizarea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economică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promovat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concurența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între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companii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există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tendință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omogenizare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piețelor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internaționale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Aceasta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constă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exporturi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importuri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investiții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străinătate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stabilirea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producției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într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-o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altă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țară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decât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cea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proprie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032f37d30e_0_90"/>
          <p:cNvSpPr txBox="1"/>
          <p:nvPr/>
        </p:nvSpPr>
        <p:spPr>
          <a:xfrm>
            <a:off x="850800" y="3895583"/>
            <a:ext cx="6847200" cy="1600408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1C8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Procesul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cultural la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nivel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întreprindere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companiile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își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dezvoltă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capacitățile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de a face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afaceri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într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-o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varietate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țări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constituie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alte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piețe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decât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mediul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lor </a:t>
            </a:r>
            <a:r>
              <a:rPr lang="en-GB" sz="1800" b="1" i="1" dirty="0" err="1">
                <a:latin typeface="Calibri"/>
                <a:ea typeface="Calibri"/>
                <a:cs typeface="Calibri"/>
                <a:sym typeface="Calibri"/>
              </a:rPr>
              <a:t>geografic</a:t>
            </a:r>
            <a:r>
              <a:rPr lang="en-GB" sz="1800" b="1" i="1" dirty="0">
                <a:latin typeface="Calibri"/>
                <a:ea typeface="Calibri"/>
                <a:cs typeface="Calibri"/>
                <a:sym typeface="Calibri"/>
              </a:rPr>
              <a:t> natural.</a:t>
            </a:r>
            <a:endParaRPr lang="ro-RO" sz="1800" b="1" i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g2032f37d30e_0_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8752" y="3921264"/>
            <a:ext cx="3050225" cy="17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04863c8411_0_5"/>
          <p:cNvSpPr/>
          <p:nvPr/>
        </p:nvSpPr>
        <p:spPr>
          <a:xfrm>
            <a:off x="850800" y="251425"/>
            <a:ext cx="102072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04863c8411_0_5"/>
          <p:cNvSpPr/>
          <p:nvPr/>
        </p:nvSpPr>
        <p:spPr>
          <a:xfrm>
            <a:off x="850805" y="1004595"/>
            <a:ext cx="7692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1</a:t>
            </a: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Ce este internaționalizarea afacerilor?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04863c8411_0_5"/>
          <p:cNvSpPr txBox="1"/>
          <p:nvPr/>
        </p:nvSpPr>
        <p:spPr>
          <a:xfrm>
            <a:off x="850799" y="1452691"/>
            <a:ext cx="10490395" cy="892522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Întreprinderi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latin typeface="Calibri"/>
                <a:ea typeface="Calibri"/>
                <a:cs typeface="Calibri"/>
                <a:sym typeface="Calibri"/>
              </a:rPr>
              <a:t>multinaționale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societate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cu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sediul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principal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într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-o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țară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desfășoară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activități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RO" sz="1800" dirty="0">
                <a:latin typeface="Calibri"/>
                <a:ea typeface="Calibri"/>
                <a:cs typeface="Calibri"/>
                <a:sym typeface="Calibri"/>
              </a:rPr>
              <a:t>în mai multe state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04863c8411_0_5"/>
          <p:cNvSpPr txBox="1"/>
          <p:nvPr/>
        </p:nvSpPr>
        <p:spPr>
          <a:xfrm>
            <a:off x="850799" y="2314273"/>
            <a:ext cx="547218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Cea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mare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activității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întreprinderilor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multinaționale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poate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fi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clasificată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două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categorii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majore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Comerț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exporturi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importuri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): Mai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mult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de 50% din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totalul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schimburilor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comerciale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sunt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realizate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cele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500 de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întreprinderi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multinaționale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din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lume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Investiții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străine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directe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(ISD): 80% din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totalul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ISD sunt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realizate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cele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mari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500 de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întreprinderi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multinaționale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din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lume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34" name="Google Shape;234;g204863c8411_0_5"/>
          <p:cNvSpPr txBox="1"/>
          <p:nvPr/>
        </p:nvSpPr>
        <p:spPr>
          <a:xfrm>
            <a:off x="6431725" y="2617925"/>
            <a:ext cx="5027400" cy="2401200"/>
          </a:xfrm>
          <a:prstGeom prst="rect">
            <a:avLst/>
          </a:prstGeom>
          <a:solidFill>
            <a:srgbClr val="1C8C7F"/>
          </a:solidFill>
          <a:ln w="28575" cap="flat" cmpd="sng">
            <a:solidFill>
              <a:srgbClr val="21B4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Comerțul</a:t>
            </a:r>
            <a:r>
              <a:rPr lang="en-GB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constă</a:t>
            </a:r>
            <a:r>
              <a:rPr lang="en-GB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exporturi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importuri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Exporturi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bunuri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servicii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produse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într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-o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țară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apoi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trimise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altă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țară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Importuri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bunuri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servicii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produse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într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-o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țară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aduse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ro-RO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într-o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altă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țară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Investiții</a:t>
            </a:r>
            <a:r>
              <a:rPr lang="en-GB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străine</a:t>
            </a:r>
            <a:r>
              <a:rPr lang="en-GB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constau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investiții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ale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companiilor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investesc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fonduri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pentru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începe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îmbunătăți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operațiunile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într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-o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altă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țară</a:t>
            </a: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35" name="Google Shape;235;g204863c8411_0_5"/>
          <p:cNvSpPr/>
          <p:nvPr/>
        </p:nvSpPr>
        <p:spPr>
          <a:xfrm>
            <a:off x="3374054" y="4897237"/>
            <a:ext cx="4017492" cy="1520964"/>
          </a:xfrm>
          <a:prstGeom prst="cloud">
            <a:avLst/>
          </a:prstGeom>
          <a:solidFill>
            <a:srgbClr val="FAB6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/>
              <a:t>Interesant</a:t>
            </a:r>
            <a:r>
              <a:rPr lang="en-GB" b="1" dirty="0"/>
              <a:t>!</a:t>
            </a:r>
            <a:r>
              <a:rPr lang="en-GB" dirty="0"/>
              <a:t> </a:t>
            </a:r>
            <a:r>
              <a:rPr lang="en-GB" dirty="0" err="1"/>
              <a:t>Știați</a:t>
            </a:r>
            <a:r>
              <a:rPr lang="en-GB" dirty="0"/>
              <a:t> </a:t>
            </a:r>
            <a:r>
              <a:rPr lang="en-GB" dirty="0" err="1"/>
              <a:t>că</a:t>
            </a:r>
            <a:r>
              <a:rPr lang="en-GB" dirty="0"/>
              <a:t> </a:t>
            </a:r>
            <a:r>
              <a:rPr lang="en-GB" dirty="0" err="1"/>
              <a:t>Japonia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al </a:t>
            </a:r>
            <a:r>
              <a:rPr lang="en-GB" dirty="0" err="1"/>
              <a:t>patrulea</a:t>
            </a:r>
            <a:r>
              <a:rPr lang="en-GB" dirty="0"/>
              <a:t> </a:t>
            </a:r>
            <a:r>
              <a:rPr lang="en-GB" dirty="0" err="1"/>
              <a:t>cel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mare </a:t>
            </a:r>
            <a:r>
              <a:rPr lang="en-GB" dirty="0" err="1"/>
              <a:t>importator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al </a:t>
            </a:r>
            <a:r>
              <a:rPr lang="en-GB" dirty="0" err="1"/>
              <a:t>patrulea</a:t>
            </a:r>
            <a:r>
              <a:rPr lang="en-GB" dirty="0"/>
              <a:t> </a:t>
            </a:r>
            <a:r>
              <a:rPr lang="en-GB" dirty="0" err="1"/>
              <a:t>cel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mare </a:t>
            </a:r>
            <a:r>
              <a:rPr lang="en-GB" dirty="0" err="1"/>
              <a:t>exportator</a:t>
            </a:r>
            <a:r>
              <a:rPr lang="en-GB" dirty="0"/>
              <a:t> din </a:t>
            </a:r>
            <a:r>
              <a:rPr lang="en-GB" dirty="0" err="1"/>
              <a:t>lume</a:t>
            </a:r>
            <a:r>
              <a:rPr lang="en-GB" dirty="0"/>
              <a:t>?</a:t>
            </a:r>
            <a:endParaRPr dirty="0"/>
          </a:p>
        </p:txBody>
      </p:sp>
      <p:sp>
        <p:nvSpPr>
          <p:cNvPr id="2" name="Google Shape;123;p1">
            <a:extLst>
              <a:ext uri="{FF2B5EF4-FFF2-40B4-BE49-F238E27FC236}">
                <a16:creationId xmlns:a16="http://schemas.microsoft.com/office/drawing/2014/main" id="{8505F8A6-337A-6469-53E9-9815643E2F1D}"/>
              </a:ext>
            </a:extLst>
          </p:cNvPr>
          <p:cNvSpPr/>
          <p:nvPr/>
        </p:nvSpPr>
        <p:spPr>
          <a:xfrm>
            <a:off x="2155100" y="6422636"/>
            <a:ext cx="8409138" cy="36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sprijinul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Erasmus+ 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Uniunii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Europene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responsabilitatea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autorilor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Agenţia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Naţională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sunt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folosit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informaţiei</a:t>
            </a:r>
            <a:r>
              <a:rPr lang="ro-RO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"/>
          <p:cNvSpPr/>
          <p:nvPr/>
        </p:nvSpPr>
        <p:spPr>
          <a:xfrm>
            <a:off x="7663750" y="2575413"/>
            <a:ext cx="3107100" cy="26757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1C8C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"/>
          <p:cNvSpPr/>
          <p:nvPr/>
        </p:nvSpPr>
        <p:spPr>
          <a:xfrm>
            <a:off x="301025" y="251425"/>
            <a:ext cx="10469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Unitatea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600" b="1" i="0" u="none" strike="noStrike" cap="none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3600" b="1">
                <a:solidFill>
                  <a:srgbClr val="FAB632"/>
                </a:solidFill>
                <a:latin typeface="Calibri"/>
                <a:ea typeface="Calibri"/>
                <a:cs typeface="Calibri"/>
                <a:sym typeface="Calibri"/>
              </a:rPr>
              <a:t>Ce înțelegem prin afaceri internaționale?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"/>
          <p:cNvSpPr/>
          <p:nvPr/>
        </p:nvSpPr>
        <p:spPr>
          <a:xfrm>
            <a:off x="850805" y="1004595"/>
            <a:ext cx="7692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Secțiunea 1: </a:t>
            </a:r>
            <a:r>
              <a:rPr lang="en-GB" sz="2400">
                <a:solidFill>
                  <a:srgbClr val="21B4A9"/>
                </a:solidFill>
                <a:latin typeface="Calibri"/>
                <a:ea typeface="Calibri"/>
                <a:cs typeface="Calibri"/>
                <a:sym typeface="Calibri"/>
              </a:rPr>
              <a:t>Ce este internaționalizarea afacerilor?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"/>
          <p:cNvSpPr txBox="1"/>
          <p:nvPr/>
        </p:nvSpPr>
        <p:spPr>
          <a:xfrm>
            <a:off x="947524" y="1801425"/>
            <a:ext cx="7963011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 err="1">
                <a:latin typeface="Calibri"/>
                <a:ea typeface="Calibri"/>
                <a:cs typeface="Calibri"/>
                <a:sym typeface="Calibri"/>
              </a:rPr>
              <a:t>Mediul</a:t>
            </a:r>
            <a:r>
              <a:rPr lang="en-GB" sz="1900" b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sz="1900" b="1" dirty="0" err="1">
                <a:latin typeface="Calibri"/>
                <a:ea typeface="Calibri"/>
                <a:cs typeface="Calibri"/>
                <a:sym typeface="Calibri"/>
              </a:rPr>
              <a:t>afaceri</a:t>
            </a:r>
            <a:r>
              <a:rPr lang="en-GB" sz="19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 b="1" dirty="0" err="1">
                <a:latin typeface="Calibri"/>
                <a:ea typeface="Calibri"/>
                <a:cs typeface="Calibri"/>
                <a:sym typeface="Calibri"/>
              </a:rPr>
              <a:t>internațional</a:t>
            </a:r>
            <a:r>
              <a:rPr lang="en-GB" sz="1900" b="1" dirty="0">
                <a:latin typeface="Calibri"/>
                <a:ea typeface="Calibri"/>
                <a:cs typeface="Calibri"/>
                <a:sym typeface="Calibri"/>
              </a:rPr>
              <a:t> s-a </a:t>
            </a:r>
            <a:r>
              <a:rPr lang="en-GB" sz="1900" b="1" dirty="0" err="1">
                <a:latin typeface="Calibri"/>
                <a:ea typeface="Calibri"/>
                <a:cs typeface="Calibri"/>
                <a:sym typeface="Calibri"/>
              </a:rPr>
              <a:t>schimbat</a:t>
            </a:r>
            <a:r>
              <a:rPr lang="en-GB" sz="1900" b="1" dirty="0">
                <a:latin typeface="Calibri"/>
                <a:ea typeface="Calibri"/>
                <a:cs typeface="Calibri"/>
                <a:sym typeface="Calibri"/>
              </a:rPr>
              <a:t> rapid </a:t>
            </a:r>
            <a:r>
              <a:rPr lang="en-GB" sz="1900" b="1" dirty="0" err="1"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9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 b="1" dirty="0" err="1">
                <a:latin typeface="Calibri"/>
                <a:ea typeface="Calibri"/>
                <a:cs typeface="Calibri"/>
                <a:sym typeface="Calibri"/>
              </a:rPr>
              <a:t>ultimii</a:t>
            </a:r>
            <a:r>
              <a:rPr lang="en-GB" sz="1900" b="1" dirty="0">
                <a:latin typeface="Calibri"/>
                <a:ea typeface="Calibri"/>
                <a:cs typeface="Calibri"/>
                <a:sym typeface="Calibri"/>
              </a:rPr>
              <a:t> ani, ca </a:t>
            </a:r>
            <a:r>
              <a:rPr lang="en-GB" sz="1900" b="1" dirty="0" err="1">
                <a:latin typeface="Calibri"/>
                <a:ea typeface="Calibri"/>
                <a:cs typeface="Calibri"/>
                <a:sym typeface="Calibri"/>
              </a:rPr>
              <a:t>urmare</a:t>
            </a:r>
            <a:r>
              <a:rPr lang="en-GB" sz="1900" b="1" dirty="0">
                <a:latin typeface="Calibri"/>
                <a:ea typeface="Calibri"/>
                <a:cs typeface="Calibri"/>
                <a:sym typeface="Calibri"/>
              </a:rPr>
              <a:t> a:</a:t>
            </a:r>
            <a:endParaRPr sz="19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dirty="0" err="1">
                <a:latin typeface="Calibri"/>
                <a:ea typeface="Calibri"/>
                <a:cs typeface="Calibri"/>
                <a:sym typeface="Calibri"/>
              </a:rPr>
              <a:t>creșterea</a:t>
            </a: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  <a:sym typeface="Calibri"/>
              </a:rPr>
              <a:t>liberalizării</a:t>
            </a: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  <a:sym typeface="Calibri"/>
              </a:rPr>
              <a:t>comerțului</a:t>
            </a: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  <a:sym typeface="Calibri"/>
              </a:rPr>
              <a:t>prin</a:t>
            </a: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  <a:sym typeface="Calibri"/>
              </a:rPr>
              <a:t>acorduri</a:t>
            </a: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  <a:sym typeface="Calibri"/>
              </a:rPr>
              <a:t>comerciale</a:t>
            </a: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,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dirty="0" err="1">
                <a:latin typeface="Calibri"/>
                <a:ea typeface="Calibri"/>
                <a:cs typeface="Calibri"/>
                <a:sym typeface="Calibri"/>
              </a:rPr>
              <a:t>Îmbunătățiri</a:t>
            </a: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  <a:sym typeface="Calibri"/>
              </a:rPr>
              <a:t>domeniul</a:t>
            </a: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900" dirty="0" err="1">
                <a:latin typeface="Calibri"/>
                <a:ea typeface="Calibri"/>
                <a:cs typeface="Calibri"/>
                <a:sym typeface="Calibri"/>
              </a:rPr>
              <a:t>tehnologiei</a:t>
            </a: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,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 dirty="0" err="1">
                <a:latin typeface="Calibri"/>
                <a:ea typeface="Calibri"/>
                <a:cs typeface="Calibri"/>
                <a:sym typeface="Calibri"/>
              </a:rPr>
              <a:t>Apariția</a:t>
            </a:r>
            <a:r>
              <a:rPr lang="en-GB" sz="1900" dirty="0">
                <a:latin typeface="Calibri"/>
                <a:ea typeface="Calibri"/>
                <a:cs typeface="Calibri"/>
                <a:sym typeface="Calibri"/>
              </a:rPr>
              <a:t> IMM-</a:t>
            </a:r>
            <a:r>
              <a:rPr lang="en-GB" sz="1900" dirty="0" err="1">
                <a:latin typeface="Calibri"/>
                <a:ea typeface="Calibri"/>
                <a:cs typeface="Calibri"/>
                <a:sym typeface="Calibri"/>
              </a:rPr>
              <a:t>urilor</a:t>
            </a:r>
            <a:endParaRPr sz="1900" dirty="0"/>
          </a:p>
        </p:txBody>
      </p:sp>
      <p:sp>
        <p:nvSpPr>
          <p:cNvPr id="245" name="Google Shape;245;p4"/>
          <p:cNvSpPr txBox="1"/>
          <p:nvPr/>
        </p:nvSpPr>
        <p:spPr>
          <a:xfrm>
            <a:off x="947523" y="3413689"/>
            <a:ext cx="6114757" cy="156963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IMM: întreprinderi mici și mijlocii. Companiile mai mari (inclusiv multinaționalele) cumpără adesea de la IMM-uri. Acest lucru se datorează faptului că forța de muncă specializată, inovația și tehnologia le permit IMM-urilor să furnizeze bunuri și servicii mai eficient decât dacă ar trebui să se aprovizioneze intern.</a:t>
            </a:r>
            <a:endParaRPr sz="1800"/>
          </a:p>
        </p:txBody>
      </p:sp>
      <p:pic>
        <p:nvPicPr>
          <p:cNvPr id="246" name="Google Shape;24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4300" y="3435287"/>
            <a:ext cx="3106000" cy="18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78416">
            <a:off x="9257917" y="2593434"/>
            <a:ext cx="918391" cy="12422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3;p1">
            <a:extLst>
              <a:ext uri="{FF2B5EF4-FFF2-40B4-BE49-F238E27FC236}">
                <a16:creationId xmlns:a16="http://schemas.microsoft.com/office/drawing/2014/main" id="{453168C3-40C9-0C21-723C-9D35423120FE}"/>
              </a:ext>
            </a:extLst>
          </p:cNvPr>
          <p:cNvSpPr/>
          <p:nvPr/>
        </p:nvSpPr>
        <p:spPr>
          <a:xfrm>
            <a:off x="2194011" y="6238697"/>
            <a:ext cx="8409138" cy="36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sprijinul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Erasmus+ 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Uniunii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Europene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prezentului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material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reprezintă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responsabilitatea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autorilor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iar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Agenţia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Naţională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Europeană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 sunt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responsabile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folosit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conţinutul</a:t>
            </a:r>
            <a:r>
              <a:rPr lang="en-US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informaţiei</a:t>
            </a:r>
            <a:r>
              <a:rPr lang="ro-RO" sz="9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4390</Words>
  <Application>Microsoft Office PowerPoint</Application>
  <PresentationFormat>Widescreen</PresentationFormat>
  <Paragraphs>352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Times New Roman</vt:lpstr>
      <vt:lpstr>Century Gothic</vt:lpstr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Álvarez Bordón</dc:creator>
  <cp:keywords>, docId:2D973414E71FF4ED17FA9DC46530D06E</cp:keywords>
  <cp:lastModifiedBy>OFFICE KLN</cp:lastModifiedBy>
  <cp:revision>7</cp:revision>
  <dcterms:created xsi:type="dcterms:W3CDTF">2022-05-18T10:18:40Z</dcterms:created>
  <dcterms:modified xsi:type="dcterms:W3CDTF">2023-03-31T00:41:56Z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27</vt:i4>
  </property>
</Properties>
</file>