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82" r:id="rId5"/>
    <p:sldId id="283" r:id="rId6"/>
    <p:sldId id="284" r:id="rId7"/>
    <p:sldId id="285" r:id="rId8"/>
    <p:sldId id="286" r:id="rId9"/>
    <p:sldId id="288" r:id="rId10"/>
    <p:sldId id="287" r:id="rId11"/>
    <p:sldId id="269" r:id="rId12"/>
    <p:sldId id="268" r:id="rId13"/>
    <p:sldId id="272" r:id="rId14"/>
    <p:sldId id="273" r:id="rId15"/>
    <p:sldId id="270" r:id="rId16"/>
    <p:sldId id="271" r:id="rId17"/>
    <p:sldId id="274" r:id="rId18"/>
    <p:sldId id="277" r:id="rId19"/>
    <p:sldId id="281" r:id="rId20"/>
    <p:sldId id="279" r:id="rId21"/>
    <p:sldId id="280" r:id="rId22"/>
    <p:sldId id="275" r:id="rId23"/>
    <p:sldId id="276" r:id="rId24"/>
    <p:sldId id="263" r:id="rId25"/>
    <p:sldId id="264" r:id="rId26"/>
    <p:sldId id="289" r:id="rId27"/>
    <p:sldId id="258" r:id="rId2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B632"/>
    <a:srgbClr val="21B4A9"/>
    <a:srgbClr val="EA4E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D81FF41-CD1A-8140-38A8-572B0505D07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5C7E8A41-8D12-4539-35E4-635E19424B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9FA9EFB6-6F28-2CE7-DA39-9FFB932F7E53}"/>
              </a:ext>
            </a:extLst>
          </p:cNvPr>
          <p:cNvSpPr>
            <a:spLocks noGrp="1"/>
          </p:cNvSpPr>
          <p:nvPr>
            <p:ph type="dt" sz="half" idx="10"/>
          </p:nvPr>
        </p:nvSpPr>
        <p:spPr/>
        <p:txBody>
          <a:bodyPr/>
          <a:lstStyle/>
          <a:p>
            <a:fld id="{42C1B662-0D75-408A-B909-E625DE7528A1}" type="datetimeFigureOut">
              <a:rPr lang="es-ES" smtClean="0"/>
              <a:t>21/02/2023</a:t>
            </a:fld>
            <a:endParaRPr lang="es-ES"/>
          </a:p>
        </p:txBody>
      </p:sp>
      <p:sp>
        <p:nvSpPr>
          <p:cNvPr id="5" name="Marcador de pie de página 4">
            <a:extLst>
              <a:ext uri="{FF2B5EF4-FFF2-40B4-BE49-F238E27FC236}">
                <a16:creationId xmlns:a16="http://schemas.microsoft.com/office/drawing/2014/main" xmlns="" id="{D7156F0B-2503-DACE-9A78-B7717E954CD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2A23397C-7557-BA3D-4CCD-330BF8225DE7}"/>
              </a:ext>
            </a:extLst>
          </p:cNvPr>
          <p:cNvSpPr>
            <a:spLocks noGrp="1"/>
          </p:cNvSpPr>
          <p:nvPr>
            <p:ph type="sldNum" sz="quarter" idx="12"/>
          </p:nvPr>
        </p:nvSpPr>
        <p:spPr/>
        <p:txBody>
          <a:bodyPr/>
          <a:lstStyle/>
          <a:p>
            <a:fld id="{74EE8679-D357-4C18-9F7A-49E39F9DFD3F}" type="slidenum">
              <a:rPr lang="es-ES" smtClean="0"/>
              <a:t>‹N›</a:t>
            </a:fld>
            <a:endParaRPr lang="es-ES"/>
          </a:p>
        </p:txBody>
      </p:sp>
    </p:spTree>
    <p:extLst>
      <p:ext uri="{BB962C8B-B14F-4D97-AF65-F5344CB8AC3E}">
        <p14:creationId xmlns:p14="http://schemas.microsoft.com/office/powerpoint/2010/main" val="689809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ACE56A9-3A7D-837B-E334-C06309C88E7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5B3C8221-C4EC-C575-DDBD-3012EF7EBC2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15EB7EB1-E743-1CCC-C888-344B6C1B1E74}"/>
              </a:ext>
            </a:extLst>
          </p:cNvPr>
          <p:cNvSpPr>
            <a:spLocks noGrp="1"/>
          </p:cNvSpPr>
          <p:nvPr>
            <p:ph type="dt" sz="half" idx="10"/>
          </p:nvPr>
        </p:nvSpPr>
        <p:spPr/>
        <p:txBody>
          <a:bodyPr/>
          <a:lstStyle/>
          <a:p>
            <a:fld id="{42C1B662-0D75-408A-B909-E625DE7528A1}" type="datetimeFigureOut">
              <a:rPr lang="es-ES" smtClean="0"/>
              <a:t>21/02/2023</a:t>
            </a:fld>
            <a:endParaRPr lang="es-ES"/>
          </a:p>
        </p:txBody>
      </p:sp>
      <p:sp>
        <p:nvSpPr>
          <p:cNvPr id="5" name="Marcador de pie de página 4">
            <a:extLst>
              <a:ext uri="{FF2B5EF4-FFF2-40B4-BE49-F238E27FC236}">
                <a16:creationId xmlns:a16="http://schemas.microsoft.com/office/drawing/2014/main" xmlns="" id="{C2A10AFD-106C-213A-7F13-0EDE7BE16DC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8FD57F49-D922-1509-32DB-005AC297AC69}"/>
              </a:ext>
            </a:extLst>
          </p:cNvPr>
          <p:cNvSpPr>
            <a:spLocks noGrp="1"/>
          </p:cNvSpPr>
          <p:nvPr>
            <p:ph type="sldNum" sz="quarter" idx="12"/>
          </p:nvPr>
        </p:nvSpPr>
        <p:spPr/>
        <p:txBody>
          <a:bodyPr/>
          <a:lstStyle/>
          <a:p>
            <a:fld id="{74EE8679-D357-4C18-9F7A-49E39F9DFD3F}" type="slidenum">
              <a:rPr lang="es-ES" smtClean="0"/>
              <a:t>‹N›</a:t>
            </a:fld>
            <a:endParaRPr lang="es-ES"/>
          </a:p>
        </p:txBody>
      </p:sp>
    </p:spTree>
    <p:extLst>
      <p:ext uri="{BB962C8B-B14F-4D97-AF65-F5344CB8AC3E}">
        <p14:creationId xmlns:p14="http://schemas.microsoft.com/office/powerpoint/2010/main" val="3976354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2CF18F1B-5E1B-B194-76D9-C18C263FCDD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48520537-3A41-9DAD-C8AE-3565DE29A5E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A6062325-E1F6-2444-08BE-1A5B241CB7D1}"/>
              </a:ext>
            </a:extLst>
          </p:cNvPr>
          <p:cNvSpPr>
            <a:spLocks noGrp="1"/>
          </p:cNvSpPr>
          <p:nvPr>
            <p:ph type="dt" sz="half" idx="10"/>
          </p:nvPr>
        </p:nvSpPr>
        <p:spPr/>
        <p:txBody>
          <a:bodyPr/>
          <a:lstStyle/>
          <a:p>
            <a:fld id="{42C1B662-0D75-408A-B909-E625DE7528A1}" type="datetimeFigureOut">
              <a:rPr lang="es-ES" smtClean="0"/>
              <a:t>21/02/2023</a:t>
            </a:fld>
            <a:endParaRPr lang="es-ES"/>
          </a:p>
        </p:txBody>
      </p:sp>
      <p:sp>
        <p:nvSpPr>
          <p:cNvPr id="5" name="Marcador de pie de página 4">
            <a:extLst>
              <a:ext uri="{FF2B5EF4-FFF2-40B4-BE49-F238E27FC236}">
                <a16:creationId xmlns:a16="http://schemas.microsoft.com/office/drawing/2014/main" xmlns="" id="{0965E179-655C-55CF-FD8E-321C0BE69B0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CA7EBE69-3E0A-4C22-3987-9A0310171530}"/>
              </a:ext>
            </a:extLst>
          </p:cNvPr>
          <p:cNvSpPr>
            <a:spLocks noGrp="1"/>
          </p:cNvSpPr>
          <p:nvPr>
            <p:ph type="sldNum" sz="quarter" idx="12"/>
          </p:nvPr>
        </p:nvSpPr>
        <p:spPr/>
        <p:txBody>
          <a:bodyPr/>
          <a:lstStyle/>
          <a:p>
            <a:fld id="{74EE8679-D357-4C18-9F7A-49E39F9DFD3F}" type="slidenum">
              <a:rPr lang="es-ES" smtClean="0"/>
              <a:t>‹N›</a:t>
            </a:fld>
            <a:endParaRPr lang="es-ES"/>
          </a:p>
        </p:txBody>
      </p:sp>
    </p:spTree>
    <p:extLst>
      <p:ext uri="{BB962C8B-B14F-4D97-AF65-F5344CB8AC3E}">
        <p14:creationId xmlns:p14="http://schemas.microsoft.com/office/powerpoint/2010/main" val="4047213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C0EF0D9-250D-B173-CA20-513647115EC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9FA249E9-112F-85CE-D7F7-93C1BA2216D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C73E16C8-EB9E-D857-3C35-AECC06B643D7}"/>
              </a:ext>
            </a:extLst>
          </p:cNvPr>
          <p:cNvSpPr>
            <a:spLocks noGrp="1"/>
          </p:cNvSpPr>
          <p:nvPr>
            <p:ph type="dt" sz="half" idx="10"/>
          </p:nvPr>
        </p:nvSpPr>
        <p:spPr/>
        <p:txBody>
          <a:bodyPr/>
          <a:lstStyle/>
          <a:p>
            <a:fld id="{42C1B662-0D75-408A-B909-E625DE7528A1}" type="datetimeFigureOut">
              <a:rPr lang="es-ES" smtClean="0"/>
              <a:t>21/02/2023</a:t>
            </a:fld>
            <a:endParaRPr lang="es-ES"/>
          </a:p>
        </p:txBody>
      </p:sp>
      <p:sp>
        <p:nvSpPr>
          <p:cNvPr id="5" name="Marcador de pie de página 4">
            <a:extLst>
              <a:ext uri="{FF2B5EF4-FFF2-40B4-BE49-F238E27FC236}">
                <a16:creationId xmlns:a16="http://schemas.microsoft.com/office/drawing/2014/main" xmlns="" id="{1A00D4AA-8E48-6479-2182-4CB677EBCD4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9E5CA5DE-D531-5C96-8B8B-70826F5B0DD4}"/>
              </a:ext>
            </a:extLst>
          </p:cNvPr>
          <p:cNvSpPr>
            <a:spLocks noGrp="1"/>
          </p:cNvSpPr>
          <p:nvPr>
            <p:ph type="sldNum" sz="quarter" idx="12"/>
          </p:nvPr>
        </p:nvSpPr>
        <p:spPr/>
        <p:txBody>
          <a:bodyPr/>
          <a:lstStyle/>
          <a:p>
            <a:fld id="{74EE8679-D357-4C18-9F7A-49E39F9DFD3F}" type="slidenum">
              <a:rPr lang="es-ES" smtClean="0"/>
              <a:t>‹N›</a:t>
            </a:fld>
            <a:endParaRPr lang="es-ES"/>
          </a:p>
        </p:txBody>
      </p:sp>
    </p:spTree>
    <p:extLst>
      <p:ext uri="{BB962C8B-B14F-4D97-AF65-F5344CB8AC3E}">
        <p14:creationId xmlns:p14="http://schemas.microsoft.com/office/powerpoint/2010/main" val="3116461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A750390-62C4-734D-4F29-FFB0E699F5A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89AA7923-5505-9F8E-462B-ACAB1BA233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89A4B2E3-5ABD-E26F-E1FA-5E9F17FC0C34}"/>
              </a:ext>
            </a:extLst>
          </p:cNvPr>
          <p:cNvSpPr>
            <a:spLocks noGrp="1"/>
          </p:cNvSpPr>
          <p:nvPr>
            <p:ph type="dt" sz="half" idx="10"/>
          </p:nvPr>
        </p:nvSpPr>
        <p:spPr/>
        <p:txBody>
          <a:bodyPr/>
          <a:lstStyle/>
          <a:p>
            <a:fld id="{42C1B662-0D75-408A-B909-E625DE7528A1}" type="datetimeFigureOut">
              <a:rPr lang="es-ES" smtClean="0"/>
              <a:t>21/02/2023</a:t>
            </a:fld>
            <a:endParaRPr lang="es-ES"/>
          </a:p>
        </p:txBody>
      </p:sp>
      <p:sp>
        <p:nvSpPr>
          <p:cNvPr id="5" name="Marcador de pie de página 4">
            <a:extLst>
              <a:ext uri="{FF2B5EF4-FFF2-40B4-BE49-F238E27FC236}">
                <a16:creationId xmlns:a16="http://schemas.microsoft.com/office/drawing/2014/main" xmlns="" id="{82222184-63A7-631D-8138-92E801AEBFA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3FA11C42-6B8A-B438-CA1F-5AFC653FE76C}"/>
              </a:ext>
            </a:extLst>
          </p:cNvPr>
          <p:cNvSpPr>
            <a:spLocks noGrp="1"/>
          </p:cNvSpPr>
          <p:nvPr>
            <p:ph type="sldNum" sz="quarter" idx="12"/>
          </p:nvPr>
        </p:nvSpPr>
        <p:spPr/>
        <p:txBody>
          <a:bodyPr/>
          <a:lstStyle/>
          <a:p>
            <a:fld id="{74EE8679-D357-4C18-9F7A-49E39F9DFD3F}" type="slidenum">
              <a:rPr lang="es-ES" smtClean="0"/>
              <a:t>‹N›</a:t>
            </a:fld>
            <a:endParaRPr lang="es-ES"/>
          </a:p>
        </p:txBody>
      </p:sp>
    </p:spTree>
    <p:extLst>
      <p:ext uri="{BB962C8B-B14F-4D97-AF65-F5344CB8AC3E}">
        <p14:creationId xmlns:p14="http://schemas.microsoft.com/office/powerpoint/2010/main" val="3590854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DBE0AF0-E528-1E31-6A16-C7D01A207DB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AAD0778F-A471-4E5B-3BA1-04DD0588CD7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D0A77CB8-6FD1-FA4B-C1ED-7190CFD9D82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156CC7DE-FDC1-FB71-FAAB-7AB3971965AE}"/>
              </a:ext>
            </a:extLst>
          </p:cNvPr>
          <p:cNvSpPr>
            <a:spLocks noGrp="1"/>
          </p:cNvSpPr>
          <p:nvPr>
            <p:ph type="dt" sz="half" idx="10"/>
          </p:nvPr>
        </p:nvSpPr>
        <p:spPr/>
        <p:txBody>
          <a:bodyPr/>
          <a:lstStyle/>
          <a:p>
            <a:fld id="{42C1B662-0D75-408A-B909-E625DE7528A1}" type="datetimeFigureOut">
              <a:rPr lang="es-ES" smtClean="0"/>
              <a:t>21/02/2023</a:t>
            </a:fld>
            <a:endParaRPr lang="es-ES"/>
          </a:p>
        </p:txBody>
      </p:sp>
      <p:sp>
        <p:nvSpPr>
          <p:cNvPr id="6" name="Marcador de pie de página 5">
            <a:extLst>
              <a:ext uri="{FF2B5EF4-FFF2-40B4-BE49-F238E27FC236}">
                <a16:creationId xmlns:a16="http://schemas.microsoft.com/office/drawing/2014/main" xmlns="" id="{6EB6352F-02B0-AC04-FEFE-BC4629022AE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1D59EBA2-1FB1-18A6-8343-8D1355025613}"/>
              </a:ext>
            </a:extLst>
          </p:cNvPr>
          <p:cNvSpPr>
            <a:spLocks noGrp="1"/>
          </p:cNvSpPr>
          <p:nvPr>
            <p:ph type="sldNum" sz="quarter" idx="12"/>
          </p:nvPr>
        </p:nvSpPr>
        <p:spPr/>
        <p:txBody>
          <a:bodyPr/>
          <a:lstStyle/>
          <a:p>
            <a:fld id="{74EE8679-D357-4C18-9F7A-49E39F9DFD3F}" type="slidenum">
              <a:rPr lang="es-ES" smtClean="0"/>
              <a:t>‹N›</a:t>
            </a:fld>
            <a:endParaRPr lang="es-ES"/>
          </a:p>
        </p:txBody>
      </p:sp>
    </p:spTree>
    <p:extLst>
      <p:ext uri="{BB962C8B-B14F-4D97-AF65-F5344CB8AC3E}">
        <p14:creationId xmlns:p14="http://schemas.microsoft.com/office/powerpoint/2010/main" val="3151804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984FBD4-C478-AEAE-721F-AD6C27DB6B6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CA8A5093-657F-AA02-BA4D-D5009BF0F4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5B62F366-F4FA-B081-DA47-044D0101013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45E9DF89-4E73-E541-8346-180BAEFA18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6E0C52CF-BFAA-2E2A-245F-BF3A83FA41D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499816C6-8177-13EA-13E7-CC7E9518E8A6}"/>
              </a:ext>
            </a:extLst>
          </p:cNvPr>
          <p:cNvSpPr>
            <a:spLocks noGrp="1"/>
          </p:cNvSpPr>
          <p:nvPr>
            <p:ph type="dt" sz="half" idx="10"/>
          </p:nvPr>
        </p:nvSpPr>
        <p:spPr/>
        <p:txBody>
          <a:bodyPr/>
          <a:lstStyle/>
          <a:p>
            <a:fld id="{42C1B662-0D75-408A-B909-E625DE7528A1}" type="datetimeFigureOut">
              <a:rPr lang="es-ES" smtClean="0"/>
              <a:t>21/02/2023</a:t>
            </a:fld>
            <a:endParaRPr lang="es-ES"/>
          </a:p>
        </p:txBody>
      </p:sp>
      <p:sp>
        <p:nvSpPr>
          <p:cNvPr id="8" name="Marcador de pie de página 7">
            <a:extLst>
              <a:ext uri="{FF2B5EF4-FFF2-40B4-BE49-F238E27FC236}">
                <a16:creationId xmlns:a16="http://schemas.microsoft.com/office/drawing/2014/main" xmlns="" id="{B4431091-B52F-3975-06DC-56D7827A6D5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xmlns="" id="{AA207E81-7918-9E06-E62A-FF8563CB05F9}"/>
              </a:ext>
            </a:extLst>
          </p:cNvPr>
          <p:cNvSpPr>
            <a:spLocks noGrp="1"/>
          </p:cNvSpPr>
          <p:nvPr>
            <p:ph type="sldNum" sz="quarter" idx="12"/>
          </p:nvPr>
        </p:nvSpPr>
        <p:spPr/>
        <p:txBody>
          <a:bodyPr/>
          <a:lstStyle/>
          <a:p>
            <a:fld id="{74EE8679-D357-4C18-9F7A-49E39F9DFD3F}" type="slidenum">
              <a:rPr lang="es-ES" smtClean="0"/>
              <a:t>‹N›</a:t>
            </a:fld>
            <a:endParaRPr lang="es-ES"/>
          </a:p>
        </p:txBody>
      </p:sp>
    </p:spTree>
    <p:extLst>
      <p:ext uri="{BB962C8B-B14F-4D97-AF65-F5344CB8AC3E}">
        <p14:creationId xmlns:p14="http://schemas.microsoft.com/office/powerpoint/2010/main" val="1714444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CEB3FDE-6754-7569-C0C2-851C9815A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8D933CE4-76CD-41E4-CF39-CC81ED549BCA}"/>
              </a:ext>
            </a:extLst>
          </p:cNvPr>
          <p:cNvSpPr>
            <a:spLocks noGrp="1"/>
          </p:cNvSpPr>
          <p:nvPr>
            <p:ph type="dt" sz="half" idx="10"/>
          </p:nvPr>
        </p:nvSpPr>
        <p:spPr/>
        <p:txBody>
          <a:bodyPr/>
          <a:lstStyle/>
          <a:p>
            <a:fld id="{42C1B662-0D75-408A-B909-E625DE7528A1}" type="datetimeFigureOut">
              <a:rPr lang="es-ES" smtClean="0"/>
              <a:t>21/02/2023</a:t>
            </a:fld>
            <a:endParaRPr lang="es-ES"/>
          </a:p>
        </p:txBody>
      </p:sp>
      <p:sp>
        <p:nvSpPr>
          <p:cNvPr id="4" name="Marcador de pie de página 3">
            <a:extLst>
              <a:ext uri="{FF2B5EF4-FFF2-40B4-BE49-F238E27FC236}">
                <a16:creationId xmlns:a16="http://schemas.microsoft.com/office/drawing/2014/main" xmlns="" id="{D16E2EA3-8C4A-4F2C-D155-DC2ADD9A2DA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xmlns="" id="{A8DBB076-1F4F-9D8A-AABF-E8431C364F29}"/>
              </a:ext>
            </a:extLst>
          </p:cNvPr>
          <p:cNvSpPr>
            <a:spLocks noGrp="1"/>
          </p:cNvSpPr>
          <p:nvPr>
            <p:ph type="sldNum" sz="quarter" idx="12"/>
          </p:nvPr>
        </p:nvSpPr>
        <p:spPr/>
        <p:txBody>
          <a:bodyPr/>
          <a:lstStyle/>
          <a:p>
            <a:fld id="{74EE8679-D357-4C18-9F7A-49E39F9DFD3F}" type="slidenum">
              <a:rPr lang="es-ES" smtClean="0"/>
              <a:t>‹N›</a:t>
            </a:fld>
            <a:endParaRPr lang="es-ES"/>
          </a:p>
        </p:txBody>
      </p:sp>
    </p:spTree>
    <p:extLst>
      <p:ext uri="{BB962C8B-B14F-4D97-AF65-F5344CB8AC3E}">
        <p14:creationId xmlns:p14="http://schemas.microsoft.com/office/powerpoint/2010/main" val="333325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5AB3B8DA-C1E6-104C-83BC-13F150067A2D}"/>
              </a:ext>
            </a:extLst>
          </p:cNvPr>
          <p:cNvSpPr>
            <a:spLocks noGrp="1"/>
          </p:cNvSpPr>
          <p:nvPr>
            <p:ph type="dt" sz="half" idx="10"/>
          </p:nvPr>
        </p:nvSpPr>
        <p:spPr/>
        <p:txBody>
          <a:bodyPr/>
          <a:lstStyle/>
          <a:p>
            <a:fld id="{42C1B662-0D75-408A-B909-E625DE7528A1}" type="datetimeFigureOut">
              <a:rPr lang="es-ES" smtClean="0"/>
              <a:t>21/02/2023</a:t>
            </a:fld>
            <a:endParaRPr lang="es-ES"/>
          </a:p>
        </p:txBody>
      </p:sp>
      <p:sp>
        <p:nvSpPr>
          <p:cNvPr id="3" name="Marcador de pie de página 2">
            <a:extLst>
              <a:ext uri="{FF2B5EF4-FFF2-40B4-BE49-F238E27FC236}">
                <a16:creationId xmlns:a16="http://schemas.microsoft.com/office/drawing/2014/main" xmlns="" id="{CEA57610-854E-FB9D-60E9-1B8C090668F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xmlns="" id="{EC1F6286-88AC-F677-86E9-4534E35A5518}"/>
              </a:ext>
            </a:extLst>
          </p:cNvPr>
          <p:cNvSpPr>
            <a:spLocks noGrp="1"/>
          </p:cNvSpPr>
          <p:nvPr>
            <p:ph type="sldNum" sz="quarter" idx="12"/>
          </p:nvPr>
        </p:nvSpPr>
        <p:spPr/>
        <p:txBody>
          <a:bodyPr/>
          <a:lstStyle/>
          <a:p>
            <a:fld id="{74EE8679-D357-4C18-9F7A-49E39F9DFD3F}" type="slidenum">
              <a:rPr lang="es-ES" smtClean="0"/>
              <a:t>‹N›</a:t>
            </a:fld>
            <a:endParaRPr lang="es-ES"/>
          </a:p>
        </p:txBody>
      </p:sp>
    </p:spTree>
    <p:extLst>
      <p:ext uri="{BB962C8B-B14F-4D97-AF65-F5344CB8AC3E}">
        <p14:creationId xmlns:p14="http://schemas.microsoft.com/office/powerpoint/2010/main" val="2007967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DB4088E-1158-6A83-EF0D-373F27B5D77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9F15DE7E-F3BE-9513-0A5C-AA4AC2E479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6794873D-EADE-016F-8045-F0D38C5815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73C24C1D-7304-1205-B58E-CB30CC5319C8}"/>
              </a:ext>
            </a:extLst>
          </p:cNvPr>
          <p:cNvSpPr>
            <a:spLocks noGrp="1"/>
          </p:cNvSpPr>
          <p:nvPr>
            <p:ph type="dt" sz="half" idx="10"/>
          </p:nvPr>
        </p:nvSpPr>
        <p:spPr/>
        <p:txBody>
          <a:bodyPr/>
          <a:lstStyle/>
          <a:p>
            <a:fld id="{42C1B662-0D75-408A-B909-E625DE7528A1}" type="datetimeFigureOut">
              <a:rPr lang="es-ES" smtClean="0"/>
              <a:t>21/02/2023</a:t>
            </a:fld>
            <a:endParaRPr lang="es-ES"/>
          </a:p>
        </p:txBody>
      </p:sp>
      <p:sp>
        <p:nvSpPr>
          <p:cNvPr id="6" name="Marcador de pie de página 5">
            <a:extLst>
              <a:ext uri="{FF2B5EF4-FFF2-40B4-BE49-F238E27FC236}">
                <a16:creationId xmlns:a16="http://schemas.microsoft.com/office/drawing/2014/main" xmlns="" id="{F9B59429-599C-0D64-61D8-2EB3A9E2627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AB363417-DB7C-0722-2DFE-9B633EB625A1}"/>
              </a:ext>
            </a:extLst>
          </p:cNvPr>
          <p:cNvSpPr>
            <a:spLocks noGrp="1"/>
          </p:cNvSpPr>
          <p:nvPr>
            <p:ph type="sldNum" sz="quarter" idx="12"/>
          </p:nvPr>
        </p:nvSpPr>
        <p:spPr/>
        <p:txBody>
          <a:bodyPr/>
          <a:lstStyle/>
          <a:p>
            <a:fld id="{74EE8679-D357-4C18-9F7A-49E39F9DFD3F}" type="slidenum">
              <a:rPr lang="es-ES" smtClean="0"/>
              <a:t>‹N›</a:t>
            </a:fld>
            <a:endParaRPr lang="es-ES"/>
          </a:p>
        </p:txBody>
      </p:sp>
    </p:spTree>
    <p:extLst>
      <p:ext uri="{BB962C8B-B14F-4D97-AF65-F5344CB8AC3E}">
        <p14:creationId xmlns:p14="http://schemas.microsoft.com/office/powerpoint/2010/main" val="63037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71DF33C-1354-3A0C-3F14-50010CA93FB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7164D6AA-2847-F54E-3837-627D806CC8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xmlns="" id="{2135EABF-0BAE-ABC3-4927-8A27E272C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44161638-C472-B280-513F-C14C24CF5CCC}"/>
              </a:ext>
            </a:extLst>
          </p:cNvPr>
          <p:cNvSpPr>
            <a:spLocks noGrp="1"/>
          </p:cNvSpPr>
          <p:nvPr>
            <p:ph type="dt" sz="half" idx="10"/>
          </p:nvPr>
        </p:nvSpPr>
        <p:spPr/>
        <p:txBody>
          <a:bodyPr/>
          <a:lstStyle/>
          <a:p>
            <a:fld id="{42C1B662-0D75-408A-B909-E625DE7528A1}" type="datetimeFigureOut">
              <a:rPr lang="es-ES" smtClean="0"/>
              <a:t>21/02/2023</a:t>
            </a:fld>
            <a:endParaRPr lang="es-ES"/>
          </a:p>
        </p:txBody>
      </p:sp>
      <p:sp>
        <p:nvSpPr>
          <p:cNvPr id="6" name="Marcador de pie de página 5">
            <a:extLst>
              <a:ext uri="{FF2B5EF4-FFF2-40B4-BE49-F238E27FC236}">
                <a16:creationId xmlns:a16="http://schemas.microsoft.com/office/drawing/2014/main" xmlns="" id="{B8B740C8-1EB5-246C-52C0-C53F4D95E8A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F5CDD635-69EE-ED03-E4FE-72C43CDD7007}"/>
              </a:ext>
            </a:extLst>
          </p:cNvPr>
          <p:cNvSpPr>
            <a:spLocks noGrp="1"/>
          </p:cNvSpPr>
          <p:nvPr>
            <p:ph type="sldNum" sz="quarter" idx="12"/>
          </p:nvPr>
        </p:nvSpPr>
        <p:spPr/>
        <p:txBody>
          <a:bodyPr/>
          <a:lstStyle/>
          <a:p>
            <a:fld id="{74EE8679-D357-4C18-9F7A-49E39F9DFD3F}" type="slidenum">
              <a:rPr lang="es-ES" smtClean="0"/>
              <a:t>‹N›</a:t>
            </a:fld>
            <a:endParaRPr lang="es-ES"/>
          </a:p>
        </p:txBody>
      </p:sp>
    </p:spTree>
    <p:extLst>
      <p:ext uri="{BB962C8B-B14F-4D97-AF65-F5344CB8AC3E}">
        <p14:creationId xmlns:p14="http://schemas.microsoft.com/office/powerpoint/2010/main" val="1988005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195F1F94-1803-93D3-800C-629F062AA3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Faceți clic pentru a modifica stilul de titlu al patronului</a:t>
            </a:r>
          </a:p>
        </p:txBody>
      </p:sp>
      <p:sp>
        <p:nvSpPr>
          <p:cNvPr id="3" name="Marcador de texto 2">
            <a:extLst>
              <a:ext uri="{FF2B5EF4-FFF2-40B4-BE49-F238E27FC236}">
                <a16:creationId xmlns:a16="http://schemas.microsoft.com/office/drawing/2014/main" xmlns="" id="{9B75A4B6-58CB-1944-3657-914A85C71E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Faceți clic pentru a modifica stilurile de text ale patronului</a:t>
            </a:r>
          </a:p>
          <a:p>
            <a:pPr lvl="1"/>
            <a:r>
              <a:rPr lang="es-ES"/>
              <a:t>Al doilea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B6486349-1140-5853-0BA4-9B46551BB5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C1B662-0D75-408A-B909-E625DE7528A1}" type="datetimeFigureOut">
              <a:rPr lang="es-ES" smtClean="0"/>
              <a:t>21/02/2023</a:t>
            </a:fld>
            <a:endParaRPr lang="es-ES"/>
          </a:p>
        </p:txBody>
      </p:sp>
      <p:sp>
        <p:nvSpPr>
          <p:cNvPr id="5" name="Marcador de pie de página 4">
            <a:extLst>
              <a:ext uri="{FF2B5EF4-FFF2-40B4-BE49-F238E27FC236}">
                <a16:creationId xmlns:a16="http://schemas.microsoft.com/office/drawing/2014/main" xmlns="" id="{B5B98254-A69D-45D8-7EDA-1CDF7A8714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xmlns="" id="{4BB3F86D-EDE9-9542-1E5A-9A896EC06A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EE8679-D357-4C18-9F7A-49E39F9DFD3F}" type="slidenum">
              <a:rPr lang="es-ES" smtClean="0"/>
              <a:t>‹N›</a:t>
            </a:fld>
            <a:endParaRPr lang="es-ES"/>
          </a:p>
        </p:txBody>
      </p:sp>
    </p:spTree>
    <p:extLst>
      <p:ext uri="{BB962C8B-B14F-4D97-AF65-F5344CB8AC3E}">
        <p14:creationId xmlns:p14="http://schemas.microsoft.com/office/powerpoint/2010/main" val="3432570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svg"/><Relationship Id="rId3" Type="http://schemas.openxmlformats.org/officeDocument/2006/relationships/image" Target="../media/image3.png"/><Relationship Id="rId7" Type="http://schemas.openxmlformats.org/officeDocument/2006/relationships/image" Target="../media/image25.png"/><Relationship Id="rId12"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www.shopify.com/" TargetMode="External"/><Relationship Id="rId11" Type="http://schemas.openxmlformats.org/officeDocument/2006/relationships/image" Target="../media/image27.png"/><Relationship Id="rId5" Type="http://schemas.openxmlformats.org/officeDocument/2006/relationships/hyperlink" Target="https://woocommerce.com/" TargetMode="External"/><Relationship Id="rId10" Type="http://schemas.openxmlformats.org/officeDocument/2006/relationships/image" Target="../media/image32.svg"/><Relationship Id="rId4" Type="http://schemas.openxmlformats.org/officeDocument/2006/relationships/hyperlink" Target="https://www.prestashop.com/" TargetMode="External"/><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5.sv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password.kaspersky.com/"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png"/><Relationship Id="rId4" Type="http://schemas.openxmlformats.org/officeDocument/2006/relationships/hyperlink" Target="https://passwords.google.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4.svg"/><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46.sv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png"/><Relationship Id="rId7" Type="http://schemas.openxmlformats.org/officeDocument/2006/relationships/image" Target="../media/image4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10.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2.svg"/></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hyperlink" Target="https://es.wix.com/logo/maker" TargetMode="External"/><Relationship Id="rId3" Type="http://schemas.openxmlformats.org/officeDocument/2006/relationships/image" Target="../media/image3.png"/><Relationship Id="rId7" Type="http://schemas.openxmlformats.org/officeDocument/2006/relationships/image" Target="../media/image14.png"/><Relationship Id="rId12" Type="http://schemas.openxmlformats.org/officeDocument/2006/relationships/hyperlink" Target="https://looka.com/logo-maker/"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6.svg"/><Relationship Id="rId11" Type="http://schemas.openxmlformats.org/officeDocument/2006/relationships/hyperlink" Target="https://www.logomaker.com/es/" TargetMode="External"/><Relationship Id="rId5" Type="http://schemas.openxmlformats.org/officeDocument/2006/relationships/image" Target="../media/image13.png"/><Relationship Id="rId10" Type="http://schemas.openxmlformats.org/officeDocument/2006/relationships/hyperlink" Target="https://www.canva.com/" TargetMode="External"/><Relationship Id="rId4" Type="http://schemas.openxmlformats.org/officeDocument/2006/relationships/image" Target="../media/image12.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evernote.com/" TargetMode="External"/><Relationship Id="rId5" Type="http://schemas.openxmlformats.org/officeDocument/2006/relationships/hyperlink" Target="https://trello.com/" TargetMode="External"/><Relationship Id="rId4" Type="http://schemas.openxmlformats.org/officeDocument/2006/relationships/hyperlink" Target="https://calendar.google.com/calendar/" TargetMode="External"/><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www.skype.com/" TargetMode="External"/><Relationship Id="rId11" Type="http://schemas.openxmlformats.org/officeDocument/2006/relationships/image" Target="../media/image23.png"/><Relationship Id="rId5" Type="http://schemas.openxmlformats.org/officeDocument/2006/relationships/hyperlink" Target="https://slack.com/" TargetMode="External"/><Relationship Id="rId10" Type="http://schemas.openxmlformats.org/officeDocument/2006/relationships/image" Target="../media/image22.png"/><Relationship Id="rId4" Type="http://schemas.openxmlformats.org/officeDocument/2006/relationships/hyperlink" Target="https://business.whatsapp.com/" TargetMode="External"/><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CFAA5355-FA6D-9289-CF05-E411C729EFE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12093" y="1074198"/>
            <a:ext cx="4367813" cy="1935331"/>
          </a:xfrm>
          <a:prstGeom prst="rect">
            <a:avLst/>
          </a:prstGeom>
        </p:spPr>
      </p:pic>
      <p:sp>
        <p:nvSpPr>
          <p:cNvPr id="6" name="CuadroTexto 5">
            <a:extLst>
              <a:ext uri="{FF2B5EF4-FFF2-40B4-BE49-F238E27FC236}">
                <a16:creationId xmlns:a16="http://schemas.microsoft.com/office/drawing/2014/main" xmlns="" id="{24D1AB93-D818-3BBD-F46C-A8E4FA4304AE}"/>
              </a:ext>
            </a:extLst>
          </p:cNvPr>
          <p:cNvSpPr txBox="1"/>
          <p:nvPr/>
        </p:nvSpPr>
        <p:spPr>
          <a:xfrm>
            <a:off x="1056323" y="3834843"/>
            <a:ext cx="10775459" cy="1569660"/>
          </a:xfrm>
          <a:prstGeom prst="rect">
            <a:avLst/>
          </a:prstGeom>
          <a:noFill/>
        </p:spPr>
        <p:txBody>
          <a:bodyPr wrap="square" rtlCol="0">
            <a:spAutoFit/>
          </a:bodyPr>
          <a:lstStyle/>
          <a:p>
            <a:r>
              <a:rPr lang="es-ES" sz="3200" b="1" dirty="0" err="1">
                <a:solidFill>
                  <a:srgbClr val="EA4E46"/>
                </a:solidFill>
              </a:rPr>
              <a:t>Titlul</a:t>
            </a:r>
            <a:r>
              <a:rPr lang="es-ES" sz="3200" b="1" dirty="0">
                <a:solidFill>
                  <a:srgbClr val="EA4E46"/>
                </a:solidFill>
              </a:rPr>
              <a:t> modulului de formare</a:t>
            </a:r>
            <a:r>
              <a:rPr lang="es-ES" sz="3200" dirty="0">
                <a:solidFill>
                  <a:srgbClr val="EA4E46"/>
                </a:solidFill>
              </a:rPr>
              <a:t>: </a:t>
            </a:r>
            <a:r>
              <a:rPr lang="es-ES" sz="3200" dirty="0" err="1">
                <a:solidFill>
                  <a:srgbClr val="EA4E46"/>
                </a:solidFill>
              </a:rPr>
              <a:t>Competențe</a:t>
            </a:r>
            <a:r>
              <a:rPr lang="es-ES" sz="3200" dirty="0">
                <a:solidFill>
                  <a:srgbClr val="EA4E46"/>
                </a:solidFill>
              </a:rPr>
              <a:t> </a:t>
            </a:r>
            <a:r>
              <a:rPr lang="es-ES" sz="3200" dirty="0" err="1">
                <a:solidFill>
                  <a:srgbClr val="EA4E46"/>
                </a:solidFill>
              </a:rPr>
              <a:t>digitale</a:t>
            </a:r>
            <a:r>
              <a:rPr lang="es-ES" sz="3200" dirty="0">
                <a:solidFill>
                  <a:srgbClr val="EA4E46"/>
                </a:solidFill>
              </a:rPr>
              <a:t> </a:t>
            </a:r>
            <a:r>
              <a:rPr lang="es-ES" sz="3200" dirty="0" err="1">
                <a:solidFill>
                  <a:srgbClr val="EA4E46"/>
                </a:solidFill>
              </a:rPr>
              <a:t>pentru</a:t>
            </a:r>
            <a:r>
              <a:rPr lang="es-ES" sz="3200" dirty="0">
                <a:solidFill>
                  <a:srgbClr val="EA4E46"/>
                </a:solidFill>
              </a:rPr>
              <a:t> antreprenoriatul </a:t>
            </a:r>
            <a:r>
              <a:rPr lang="es-ES" sz="3200" dirty="0" err="1">
                <a:solidFill>
                  <a:srgbClr val="EA4E46"/>
                </a:solidFill>
              </a:rPr>
              <a:t>femeilor</a:t>
            </a:r>
            <a:r>
              <a:rPr lang="es-ES" sz="3200" dirty="0">
                <a:solidFill>
                  <a:srgbClr val="EA4E46"/>
                </a:solidFill>
              </a:rPr>
              <a:t> din </a:t>
            </a:r>
            <a:r>
              <a:rPr lang="es-ES" sz="3200" dirty="0" err="1">
                <a:solidFill>
                  <a:srgbClr val="EA4E46"/>
                </a:solidFill>
              </a:rPr>
              <a:t>mediul</a:t>
            </a:r>
            <a:r>
              <a:rPr lang="es-ES" sz="3200" dirty="0">
                <a:solidFill>
                  <a:srgbClr val="EA4E46"/>
                </a:solidFill>
              </a:rPr>
              <a:t> rural. </a:t>
            </a:r>
            <a:r>
              <a:rPr lang="es-ES" sz="3200" dirty="0" err="1">
                <a:solidFill>
                  <a:srgbClr val="EA4E46"/>
                </a:solidFill>
              </a:rPr>
              <a:t>Reducerea</a:t>
            </a:r>
            <a:r>
              <a:rPr lang="es-ES" sz="3200" dirty="0">
                <a:solidFill>
                  <a:srgbClr val="EA4E46"/>
                </a:solidFill>
              </a:rPr>
              <a:t> </a:t>
            </a:r>
            <a:r>
              <a:rPr lang="es-ES" sz="3200" dirty="0" err="1">
                <a:solidFill>
                  <a:srgbClr val="EA4E46"/>
                </a:solidFill>
              </a:rPr>
              <a:t>decalajului</a:t>
            </a:r>
            <a:r>
              <a:rPr lang="es-ES" sz="3200" dirty="0">
                <a:solidFill>
                  <a:srgbClr val="EA4E46"/>
                </a:solidFill>
              </a:rPr>
              <a:t> digital.</a:t>
            </a:r>
          </a:p>
        </p:txBody>
      </p:sp>
      <p:sp>
        <p:nvSpPr>
          <p:cNvPr id="8" name="CuadroTexto 7">
            <a:extLst>
              <a:ext uri="{FF2B5EF4-FFF2-40B4-BE49-F238E27FC236}">
                <a16:creationId xmlns:a16="http://schemas.microsoft.com/office/drawing/2014/main" xmlns="" id="{76511FC4-99E8-5FDC-25E3-0930F60300A2}"/>
              </a:ext>
            </a:extLst>
          </p:cNvPr>
          <p:cNvSpPr txBox="1"/>
          <p:nvPr/>
        </p:nvSpPr>
        <p:spPr>
          <a:xfrm>
            <a:off x="1056323" y="5330231"/>
            <a:ext cx="6094520" cy="369332"/>
          </a:xfrm>
          <a:prstGeom prst="rect">
            <a:avLst/>
          </a:prstGeom>
          <a:noFill/>
        </p:spPr>
        <p:txBody>
          <a:bodyPr wrap="square">
            <a:spAutoFit/>
          </a:bodyPr>
          <a:lstStyle/>
          <a:p>
            <a:r>
              <a:rPr lang="ro-RO" b="1" dirty="0"/>
              <a:t>Furnizat de</a:t>
            </a:r>
            <a:r>
              <a:rPr lang="es-ES" b="1" dirty="0"/>
              <a:t> </a:t>
            </a:r>
            <a:r>
              <a:rPr lang="es-ES" dirty="0"/>
              <a:t>IT </a:t>
            </a:r>
            <a:r>
              <a:rPr lang="es-ES" dirty="0" err="1"/>
              <a:t>Solutions</a:t>
            </a:r>
            <a:r>
              <a:rPr lang="es-ES" dirty="0"/>
              <a:t> </a:t>
            </a:r>
            <a:r>
              <a:rPr lang="es-ES" dirty="0" err="1"/>
              <a:t>for</a:t>
            </a:r>
            <a:r>
              <a:rPr lang="es-ES" dirty="0"/>
              <a:t> </a:t>
            </a:r>
            <a:r>
              <a:rPr lang="es-ES" dirty="0" err="1"/>
              <a:t>All</a:t>
            </a:r>
            <a:endParaRPr lang="en-GB" dirty="0"/>
          </a:p>
        </p:txBody>
      </p:sp>
      <p:sp>
        <p:nvSpPr>
          <p:cNvPr id="9" name="Medio marco 8">
            <a:extLst>
              <a:ext uri="{FF2B5EF4-FFF2-40B4-BE49-F238E27FC236}">
                <a16:creationId xmlns:a16="http://schemas.microsoft.com/office/drawing/2014/main" xmlns="" id="{7E7B1CC3-4856-87EE-DB35-5BB408D9C833}"/>
              </a:ext>
            </a:extLst>
          </p:cNvPr>
          <p:cNvSpPr/>
          <p:nvPr/>
        </p:nvSpPr>
        <p:spPr>
          <a:xfrm>
            <a:off x="461521" y="486455"/>
            <a:ext cx="710332" cy="942850"/>
          </a:xfrm>
          <a:prstGeom prst="halfFrame">
            <a:avLst/>
          </a:prstGeom>
          <a:solidFill>
            <a:srgbClr val="EA4E46"/>
          </a:solidFill>
          <a:ln>
            <a:solidFill>
              <a:srgbClr val="EA4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0" name="Medio marco 9">
            <a:extLst>
              <a:ext uri="{FF2B5EF4-FFF2-40B4-BE49-F238E27FC236}">
                <a16:creationId xmlns:a16="http://schemas.microsoft.com/office/drawing/2014/main" xmlns="" id="{A9462FBD-9F54-4535-B29A-F526FFD614BA}"/>
              </a:ext>
            </a:extLst>
          </p:cNvPr>
          <p:cNvSpPr/>
          <p:nvPr/>
        </p:nvSpPr>
        <p:spPr>
          <a:xfrm rot="10800000">
            <a:off x="10780510" y="4995454"/>
            <a:ext cx="710332" cy="942850"/>
          </a:xfrm>
          <a:prstGeom prst="halfFrame">
            <a:avLst/>
          </a:prstGeom>
          <a:solidFill>
            <a:srgbClr val="EA4E46"/>
          </a:solidFill>
          <a:ln>
            <a:solidFill>
              <a:srgbClr val="EA4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7" name="Imagen 6" descr="Texto&#10;&#10;Descripción generada automáticamente">
            <a:extLst>
              <a:ext uri="{FF2B5EF4-FFF2-40B4-BE49-F238E27FC236}">
                <a16:creationId xmlns:a16="http://schemas.microsoft.com/office/drawing/2014/main" xmlns="" id="{2083C33E-D33E-5FE5-E3ED-4DF3B8D3106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2" name="Google Shape;90;p1">
            <a:extLst>
              <a:ext uri="{FF2B5EF4-FFF2-40B4-BE49-F238E27FC236}">
                <a16:creationId xmlns:a16="http://schemas.microsoft.com/office/drawing/2014/main" xmlns="" id="{4AFA3E04-4B88-E71B-5C34-98E077C622EE}"/>
              </a:ext>
            </a:extLst>
          </p:cNvPr>
          <p:cNvSpPr txBox="1"/>
          <p:nvPr/>
        </p:nvSpPr>
        <p:spPr>
          <a:xfrm>
            <a:off x="2727031" y="6276159"/>
            <a:ext cx="7901721" cy="400069"/>
          </a:xfrm>
          <a:prstGeom prst="rect">
            <a:avLst/>
          </a:prstGeom>
          <a:noFill/>
          <a:ln>
            <a:noFill/>
          </a:ln>
        </p:spPr>
        <p:txBody>
          <a:bodyPr spcFirstLastPara="1" wrap="square" lIns="91425" tIns="45700" rIns="91425" bIns="45700" anchor="t" anchorCtr="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2859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xmlns="" id="{7261A5A3-CAA3-CEDF-3466-BC1D33EE677B}"/>
              </a:ext>
            </a:extLst>
          </p:cNvPr>
          <p:cNvSpPr txBox="1"/>
          <p:nvPr/>
        </p:nvSpPr>
        <p:spPr>
          <a:xfrm>
            <a:off x="875909" y="292395"/>
            <a:ext cx="9992947" cy="646331"/>
          </a:xfrm>
          <a:prstGeom prst="rect">
            <a:avLst/>
          </a:prstGeom>
          <a:noFill/>
        </p:spPr>
        <p:txBody>
          <a:bodyPr wrap="square" rtlCol="0">
            <a:spAutoFit/>
          </a:bodyPr>
          <a:lstStyle/>
          <a:p>
            <a:r>
              <a:rPr lang="en-US" sz="3600" b="1" dirty="0" err="1">
                <a:solidFill>
                  <a:srgbClr val="FAB632"/>
                </a:solidFill>
                <a:ea typeface="Nunito Bold" charset="0"/>
                <a:cs typeface="Arima Madurai Semi" pitchFamily="2" charset="77"/>
              </a:rPr>
              <a:t>Unitatea</a:t>
            </a:r>
            <a:r>
              <a:rPr lang="en-US" sz="3600" b="1" dirty="0">
                <a:solidFill>
                  <a:srgbClr val="FAB632"/>
                </a:solidFill>
                <a:ea typeface="Nunito Bold" charset="0"/>
                <a:cs typeface="Arima Madurai Semi" pitchFamily="2" charset="77"/>
              </a:rPr>
              <a:t> 1: </a:t>
            </a:r>
            <a:r>
              <a:rPr lang="en-US" sz="3600" b="1" dirty="0" err="1">
                <a:solidFill>
                  <a:srgbClr val="FAB632"/>
                </a:solidFill>
                <a:ea typeface="Nunito Bold" charset="0"/>
                <a:cs typeface="Arima Madurai Semi" pitchFamily="2" charset="77"/>
              </a:rPr>
              <a:t>Instrumente</a:t>
            </a:r>
            <a:r>
              <a:rPr lang="en-US" sz="3600" b="1" dirty="0">
                <a:solidFill>
                  <a:srgbClr val="FAB632"/>
                </a:solidFill>
                <a:ea typeface="Nunito Bold" charset="0"/>
                <a:cs typeface="Arima Madurai Semi" pitchFamily="2" charset="77"/>
              </a:rPr>
              <a:t> TIC </a:t>
            </a:r>
            <a:r>
              <a:rPr lang="en-US" sz="3600" b="1" dirty="0" err="1">
                <a:solidFill>
                  <a:srgbClr val="FAB632"/>
                </a:solidFill>
                <a:ea typeface="Nunito Bold" charset="0"/>
                <a:cs typeface="Arima Madurai Semi" pitchFamily="2" charset="77"/>
              </a:rPr>
              <a:t>pentru</a:t>
            </a:r>
            <a:r>
              <a:rPr lang="en-US" sz="3600" b="1" dirty="0">
                <a:solidFill>
                  <a:srgbClr val="FAB632"/>
                </a:solidFill>
                <a:ea typeface="Nunito Bold" charset="0"/>
                <a:cs typeface="Arima Madurai Semi" pitchFamily="2" charset="77"/>
              </a:rPr>
              <a:t> antreprenoriat</a:t>
            </a:r>
          </a:p>
        </p:txBody>
      </p:sp>
      <p:sp>
        <p:nvSpPr>
          <p:cNvPr id="3" name="CuadroTexto 2">
            <a:extLst>
              <a:ext uri="{FF2B5EF4-FFF2-40B4-BE49-F238E27FC236}">
                <a16:creationId xmlns:a16="http://schemas.microsoft.com/office/drawing/2014/main" xmlns="" id="{1A92504B-6CD9-4172-ED81-E62B5D0E2140}"/>
              </a:ext>
            </a:extLst>
          </p:cNvPr>
          <p:cNvSpPr txBox="1"/>
          <p:nvPr/>
        </p:nvSpPr>
        <p:spPr>
          <a:xfrm>
            <a:off x="875909" y="902752"/>
            <a:ext cx="8951671" cy="830997"/>
          </a:xfrm>
          <a:prstGeom prst="rect">
            <a:avLst/>
          </a:prstGeom>
          <a:noFill/>
        </p:spPr>
        <p:txBody>
          <a:bodyPr wrap="square" rtlCol="0">
            <a:spAutoFit/>
          </a:bodyPr>
          <a:lstStyle/>
          <a:p>
            <a:r>
              <a:rPr lang="es-ES" sz="2400" dirty="0" err="1">
                <a:solidFill>
                  <a:srgbClr val="21B4A9"/>
                </a:solidFill>
              </a:rPr>
              <a:t>Secțiunea</a:t>
            </a:r>
            <a:r>
              <a:rPr lang="es-ES" sz="2400" dirty="0">
                <a:solidFill>
                  <a:srgbClr val="21B4A9"/>
                </a:solidFill>
              </a:rPr>
              <a:t> 5: </a:t>
            </a:r>
            <a:r>
              <a:rPr lang="es-ES" sz="2400" dirty="0" err="1">
                <a:solidFill>
                  <a:srgbClr val="21B4A9"/>
                </a:solidFill>
              </a:rPr>
              <a:t>Comerț</a:t>
            </a:r>
            <a:r>
              <a:rPr lang="es-ES" sz="2400" dirty="0">
                <a:solidFill>
                  <a:srgbClr val="21B4A9"/>
                </a:solidFill>
              </a:rPr>
              <a:t> </a:t>
            </a:r>
            <a:r>
              <a:rPr lang="es-ES" sz="2400" dirty="0" err="1">
                <a:solidFill>
                  <a:srgbClr val="21B4A9"/>
                </a:solidFill>
              </a:rPr>
              <a:t>electronic</a:t>
            </a:r>
            <a:r>
              <a:rPr lang="es-ES" sz="2400" dirty="0">
                <a:solidFill>
                  <a:srgbClr val="21B4A9"/>
                </a:solidFill>
              </a:rPr>
              <a:t>. Instrumente de </a:t>
            </a:r>
            <a:r>
              <a:rPr lang="es-ES" sz="2400" dirty="0" err="1">
                <a:solidFill>
                  <a:srgbClr val="21B4A9"/>
                </a:solidFill>
              </a:rPr>
              <a:t>bază</a:t>
            </a:r>
            <a:r>
              <a:rPr lang="es-ES" sz="2400" dirty="0">
                <a:solidFill>
                  <a:srgbClr val="21B4A9"/>
                </a:solidFill>
              </a:rPr>
              <a:t> </a:t>
            </a:r>
            <a:r>
              <a:rPr lang="es-ES" sz="2400" dirty="0" err="1">
                <a:solidFill>
                  <a:srgbClr val="21B4A9"/>
                </a:solidFill>
              </a:rPr>
              <a:t>pentru</a:t>
            </a:r>
            <a:r>
              <a:rPr lang="es-ES" sz="2400" dirty="0">
                <a:solidFill>
                  <a:srgbClr val="21B4A9"/>
                </a:solidFill>
              </a:rPr>
              <a:t> </a:t>
            </a:r>
            <a:r>
              <a:rPr lang="es-ES" sz="2400" dirty="0" err="1">
                <a:solidFill>
                  <a:srgbClr val="21B4A9"/>
                </a:solidFill>
              </a:rPr>
              <a:t>vânzarea</a:t>
            </a:r>
            <a:r>
              <a:rPr lang="es-ES" sz="2400" dirty="0">
                <a:solidFill>
                  <a:srgbClr val="21B4A9"/>
                </a:solidFill>
              </a:rPr>
              <a:t> online.</a:t>
            </a:r>
            <a:endParaRPr lang="en-GB" sz="2400" dirty="0">
              <a:solidFill>
                <a:srgbClr val="21B4A9"/>
              </a:solidFill>
            </a:endParaRPr>
          </a:p>
        </p:txBody>
      </p:sp>
      <p:pic>
        <p:nvPicPr>
          <p:cNvPr id="15" name="Imagen 14" descr="Texto&#10;&#10;Descripción generada automáticamente">
            <a:extLst>
              <a:ext uri="{FF2B5EF4-FFF2-40B4-BE49-F238E27FC236}">
                <a16:creationId xmlns:a16="http://schemas.microsoft.com/office/drawing/2014/main" xmlns="" id="{C3F45EBF-3B8F-B8E3-0755-31B3D3A9FD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24" name="Rectángulo 23">
            <a:extLst>
              <a:ext uri="{FF2B5EF4-FFF2-40B4-BE49-F238E27FC236}">
                <a16:creationId xmlns:a16="http://schemas.microsoft.com/office/drawing/2014/main" xmlns="" id="{A57E8DF4-D10B-7012-EDE7-F886832443CB}"/>
              </a:ext>
            </a:extLst>
          </p:cNvPr>
          <p:cNvSpPr/>
          <p:nvPr/>
        </p:nvSpPr>
        <p:spPr>
          <a:xfrm>
            <a:off x="1065402" y="3623242"/>
            <a:ext cx="7531314" cy="923330"/>
          </a:xfrm>
          <a:prstGeom prst="rect">
            <a:avLst/>
          </a:prstGeom>
        </p:spPr>
        <p:txBody>
          <a:bodyPr wrap="square">
            <a:spAutoFit/>
          </a:bodyPr>
          <a:lstStyle/>
          <a:p>
            <a:pPr algn="r"/>
            <a:r>
              <a:rPr lang="en-US" sz="1800" dirty="0" err="1">
                <a:effectLst/>
                <a:ea typeface="Arial MT"/>
                <a:cs typeface="Calibri" panose="020F0502020204030204" pitchFamily="34" charset="0"/>
              </a:rPr>
              <a:t>Platformă</a:t>
            </a:r>
            <a:r>
              <a:rPr lang="en-US" sz="1800" dirty="0">
                <a:effectLst/>
                <a:ea typeface="Arial MT"/>
                <a:cs typeface="Calibri" panose="020F0502020204030204" pitchFamily="34" charset="0"/>
              </a:rPr>
              <a:t> open source </a:t>
            </a:r>
            <a:r>
              <a:rPr lang="en-US" sz="1800" dirty="0" err="1">
                <a:effectLst/>
                <a:ea typeface="Arial MT"/>
                <a:cs typeface="Calibri" panose="020F0502020204030204" pitchFamily="34" charset="0"/>
              </a:rPr>
              <a:t>pentru</a:t>
            </a:r>
            <a:r>
              <a:rPr lang="en-US" sz="1800" dirty="0">
                <a:effectLst/>
                <a:ea typeface="Arial MT"/>
                <a:cs typeface="Calibri" panose="020F0502020204030204" pitchFamily="34" charset="0"/>
              </a:rPr>
              <a:t> a </a:t>
            </a:r>
            <a:r>
              <a:rPr lang="en-US" sz="1800" dirty="0" err="1">
                <a:effectLst/>
                <a:ea typeface="Arial MT"/>
                <a:cs typeface="Calibri" panose="020F0502020204030204" pitchFamily="34" charset="0"/>
              </a:rPr>
              <a:t>crea</a:t>
            </a:r>
            <a:r>
              <a:rPr lang="en-US" sz="1800" dirty="0">
                <a:effectLst/>
                <a:ea typeface="Arial MT"/>
                <a:cs typeface="Calibri" panose="020F0502020204030204" pitchFamily="34" charset="0"/>
              </a:rPr>
              <a:t> </a:t>
            </a:r>
            <a:r>
              <a:rPr lang="en-US" sz="1800" dirty="0" err="1">
                <a:effectLst/>
                <a:ea typeface="Arial MT"/>
                <a:cs typeface="Calibri" panose="020F0502020204030204" pitchFamily="34" charset="0"/>
              </a:rPr>
              <a:t>și</a:t>
            </a:r>
            <a:r>
              <a:rPr lang="en-US" sz="1800" dirty="0">
                <a:effectLst/>
                <a:ea typeface="Arial MT"/>
                <a:cs typeface="Calibri" panose="020F0502020204030204" pitchFamily="34" charset="0"/>
              </a:rPr>
              <a:t> </a:t>
            </a:r>
            <a:r>
              <a:rPr lang="en-US" sz="1800" dirty="0" err="1">
                <a:effectLst/>
                <a:ea typeface="Arial MT"/>
                <a:cs typeface="Calibri" panose="020F0502020204030204" pitchFamily="34" charset="0"/>
              </a:rPr>
              <a:t>dezvolta</a:t>
            </a:r>
            <a:r>
              <a:rPr lang="en-US" sz="1800" dirty="0">
                <a:effectLst/>
                <a:ea typeface="Arial MT"/>
                <a:cs typeface="Calibri" panose="020F0502020204030204" pitchFamily="34" charset="0"/>
              </a:rPr>
              <a:t> un </a:t>
            </a:r>
            <a:r>
              <a:rPr lang="en-US" sz="1800" dirty="0" err="1">
                <a:effectLst/>
                <a:ea typeface="Arial MT"/>
                <a:cs typeface="Calibri" panose="020F0502020204030204" pitchFamily="34" charset="0"/>
              </a:rPr>
              <a:t>magazin</a:t>
            </a:r>
            <a:r>
              <a:rPr lang="en-US" sz="1800" dirty="0">
                <a:effectLst/>
                <a:ea typeface="Arial MT"/>
                <a:cs typeface="Calibri" panose="020F0502020204030204" pitchFamily="34" charset="0"/>
              </a:rPr>
              <a:t> de </a:t>
            </a:r>
            <a:r>
              <a:rPr lang="en-US" sz="1800" dirty="0" err="1">
                <a:effectLst/>
                <a:ea typeface="Arial MT"/>
                <a:cs typeface="Calibri" panose="020F0502020204030204" pitchFamily="34" charset="0"/>
              </a:rPr>
              <a:t>comerț</a:t>
            </a:r>
            <a:r>
              <a:rPr lang="en-US" sz="1800" dirty="0">
                <a:effectLst/>
                <a:ea typeface="Arial MT"/>
                <a:cs typeface="Calibri" panose="020F0502020204030204" pitchFamily="34" charset="0"/>
              </a:rPr>
              <a:t> electronic </a:t>
            </a:r>
            <a:r>
              <a:rPr lang="en-US" sz="1800" dirty="0" err="1">
                <a:effectLst/>
                <a:ea typeface="Arial MT"/>
                <a:cs typeface="Calibri" panose="020F0502020204030204" pitchFamily="34" charset="0"/>
              </a:rPr>
              <a:t>pentru</a:t>
            </a:r>
            <a:r>
              <a:rPr lang="en-US" sz="1800" dirty="0">
                <a:effectLst/>
                <a:ea typeface="Arial MT"/>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întreprinderi</a:t>
            </a:r>
            <a:r>
              <a:rPr lang="en-GB" sz="1800" dirty="0">
                <a:effectLst/>
                <a:ea typeface="Times New Roman" panose="02020603050405020304" pitchFamily="18" charset="0"/>
                <a:cs typeface="Calibri" panose="020F0502020204030204" pitchFamily="34" charset="0"/>
              </a:rPr>
              <a:t>. </a:t>
            </a:r>
            <a:r>
              <a:rPr lang="en-GB" sz="1800" u="sng" dirty="0">
                <a:solidFill>
                  <a:srgbClr val="0000FF"/>
                </a:solidFill>
                <a:effectLst/>
                <a:ea typeface="Times New Roman" panose="02020603050405020304" pitchFamily="18" charset="0"/>
                <a:cs typeface="Calibri" panose="020F0502020204030204" pitchFamily="34" charset="0"/>
                <a:hlinkClick r:id="rId4"/>
              </a:rPr>
              <a:t>https://www.prestashop.com/</a:t>
            </a:r>
            <a:endParaRPr lang="ro-RO" sz="1800" u="sng" dirty="0">
              <a:solidFill>
                <a:srgbClr val="0000FF"/>
              </a:solidFill>
              <a:effectLst/>
              <a:ea typeface="Times New Roman" panose="02020603050405020304" pitchFamily="18" charset="0"/>
              <a:cs typeface="Calibri" panose="020F0502020204030204" pitchFamily="34" charset="0"/>
            </a:endParaRPr>
          </a:p>
          <a:p>
            <a:pPr algn="r"/>
            <a:r>
              <a:rPr lang="en-GB" sz="1800" u="sng" dirty="0">
                <a:solidFill>
                  <a:srgbClr val="0000FF"/>
                </a:solidFill>
                <a:effectLst/>
                <a:ea typeface="Times New Roman" panose="02020603050405020304" pitchFamily="18" charset="0"/>
                <a:cs typeface="Calibri" panose="020F0502020204030204" pitchFamily="34" charset="0"/>
              </a:rPr>
              <a:t> </a:t>
            </a:r>
            <a:endParaRPr lang="en-GB" sz="1800" dirty="0">
              <a:effectLst/>
              <a:ea typeface="Arial MT"/>
              <a:cs typeface="Arial MT"/>
            </a:endParaRPr>
          </a:p>
        </p:txBody>
      </p:sp>
      <p:sp>
        <p:nvSpPr>
          <p:cNvPr id="25" name="Rectángulo 24">
            <a:extLst>
              <a:ext uri="{FF2B5EF4-FFF2-40B4-BE49-F238E27FC236}">
                <a16:creationId xmlns:a16="http://schemas.microsoft.com/office/drawing/2014/main" xmlns="" id="{C4EA4D30-2889-326E-9DFD-E37EC307CB95}"/>
              </a:ext>
            </a:extLst>
          </p:cNvPr>
          <p:cNvSpPr/>
          <p:nvPr/>
        </p:nvSpPr>
        <p:spPr>
          <a:xfrm>
            <a:off x="1065402" y="4409933"/>
            <a:ext cx="7531314" cy="923330"/>
          </a:xfrm>
          <a:prstGeom prst="rect">
            <a:avLst/>
          </a:prstGeom>
        </p:spPr>
        <p:txBody>
          <a:bodyPr wrap="square">
            <a:spAutoFit/>
          </a:bodyPr>
          <a:lstStyle/>
          <a:p>
            <a:pPr algn="r"/>
            <a:r>
              <a:rPr lang="en-US" sz="1800" dirty="0" err="1">
                <a:effectLst/>
                <a:ea typeface="Arial MT"/>
                <a:cs typeface="Calibri" panose="020F0502020204030204" pitchFamily="34" charset="0"/>
              </a:rPr>
              <a:t>Dacă</a:t>
            </a:r>
            <a:r>
              <a:rPr lang="en-US" sz="1800" dirty="0">
                <a:effectLst/>
                <a:ea typeface="Arial MT"/>
                <a:cs typeface="Calibri" panose="020F0502020204030204" pitchFamily="34" charset="0"/>
              </a:rPr>
              <a:t> </a:t>
            </a:r>
            <a:r>
              <a:rPr lang="en-US" sz="1800" dirty="0" err="1">
                <a:effectLst/>
                <a:ea typeface="Arial MT"/>
                <a:cs typeface="Calibri" panose="020F0502020204030204" pitchFamily="34" charset="0"/>
              </a:rPr>
              <a:t>aveți</a:t>
            </a:r>
            <a:r>
              <a:rPr lang="en-US" sz="1800" dirty="0">
                <a:effectLst/>
                <a:ea typeface="Arial MT"/>
                <a:cs typeface="Calibri" panose="020F0502020204030204" pitchFamily="34" charset="0"/>
              </a:rPr>
              <a:t> un site web </a:t>
            </a:r>
            <a:r>
              <a:rPr lang="en-US" sz="1800" dirty="0" err="1">
                <a:effectLst/>
                <a:ea typeface="Arial MT"/>
                <a:cs typeface="Calibri" panose="020F0502020204030204" pitchFamily="34" charset="0"/>
              </a:rPr>
              <a:t>creat</a:t>
            </a:r>
            <a:r>
              <a:rPr lang="en-US" sz="1800" dirty="0">
                <a:effectLst/>
                <a:ea typeface="Arial MT"/>
                <a:cs typeface="Calibri" panose="020F0502020204030204" pitchFamily="34" charset="0"/>
              </a:rPr>
              <a:t> cu WordPress, </a:t>
            </a:r>
            <a:r>
              <a:rPr lang="en-US" sz="1800" dirty="0" err="1">
                <a:effectLst/>
                <a:ea typeface="Arial MT"/>
                <a:cs typeface="Calibri" panose="020F0502020204030204" pitchFamily="34" charset="0"/>
              </a:rPr>
              <a:t>veți</a:t>
            </a:r>
            <a:r>
              <a:rPr lang="en-US" sz="1800" dirty="0">
                <a:effectLst/>
                <a:ea typeface="Arial MT"/>
                <a:cs typeface="Calibri" panose="020F0502020204030204" pitchFamily="34" charset="0"/>
              </a:rPr>
              <a:t> </a:t>
            </a:r>
            <a:r>
              <a:rPr lang="en-US" sz="1800" dirty="0" err="1">
                <a:effectLst/>
                <a:ea typeface="Arial MT"/>
                <a:cs typeface="Calibri" panose="020F0502020204030204" pitchFamily="34" charset="0"/>
              </a:rPr>
              <a:t>putea</a:t>
            </a:r>
            <a:r>
              <a:rPr lang="en-US" sz="1800" dirty="0">
                <a:effectLst/>
                <a:ea typeface="Arial MT"/>
                <a:cs typeface="Calibri" panose="020F0502020204030204" pitchFamily="34" charset="0"/>
              </a:rPr>
              <a:t> </a:t>
            </a:r>
            <a:r>
              <a:rPr lang="en-US" sz="1800" dirty="0" err="1">
                <a:effectLst/>
                <a:ea typeface="Arial MT"/>
                <a:cs typeface="Calibri" panose="020F0502020204030204" pitchFamily="34" charset="0"/>
              </a:rPr>
              <a:t>implementa</a:t>
            </a:r>
            <a:r>
              <a:rPr lang="en-US" sz="1800" dirty="0">
                <a:effectLst/>
                <a:ea typeface="Arial MT"/>
                <a:cs typeface="Calibri" panose="020F0502020204030204" pitchFamily="34" charset="0"/>
              </a:rPr>
              <a:t> un </a:t>
            </a:r>
            <a:r>
              <a:rPr lang="en-US" sz="1800" dirty="0" err="1">
                <a:effectLst/>
                <a:ea typeface="Arial MT"/>
                <a:cs typeface="Calibri" panose="020F0502020204030204" pitchFamily="34" charset="0"/>
              </a:rPr>
              <a:t>magazin</a:t>
            </a:r>
            <a:r>
              <a:rPr lang="en-US" sz="1800" dirty="0">
                <a:effectLst/>
                <a:ea typeface="Arial MT"/>
                <a:cs typeface="Calibri" panose="020F0502020204030204" pitchFamily="34" charset="0"/>
              </a:rPr>
              <a:t> online </a:t>
            </a:r>
            <a:r>
              <a:rPr lang="en-US" sz="1800" dirty="0" err="1">
                <a:effectLst/>
                <a:ea typeface="Arial MT"/>
                <a:cs typeface="Calibri" panose="020F0502020204030204" pitchFamily="34" charset="0"/>
              </a:rPr>
              <a:t>datorită</a:t>
            </a:r>
            <a:r>
              <a:rPr lang="en-US" sz="1800" dirty="0">
                <a:effectLst/>
                <a:ea typeface="Arial MT"/>
                <a:cs typeface="Calibri" panose="020F0502020204030204" pitchFamily="34" charset="0"/>
              </a:rPr>
              <a:t> </a:t>
            </a:r>
            <a:r>
              <a:rPr lang="en-US" sz="1800" dirty="0" err="1">
                <a:effectLst/>
                <a:ea typeface="Arial MT"/>
                <a:cs typeface="Calibri" panose="020F0502020204030204" pitchFamily="34" charset="0"/>
              </a:rPr>
              <a:t>acestui</a:t>
            </a:r>
            <a:r>
              <a:rPr lang="en-US" sz="1800" dirty="0">
                <a:effectLst/>
                <a:ea typeface="Arial MT"/>
                <a:cs typeface="Calibri" panose="020F0502020204030204" pitchFamily="34" charset="0"/>
              </a:rPr>
              <a:t> </a:t>
            </a:r>
            <a:r>
              <a:rPr lang="en-GB" sz="1800" dirty="0">
                <a:effectLst/>
                <a:ea typeface="Times New Roman" panose="02020603050405020304" pitchFamily="18" charset="0"/>
                <a:cs typeface="Calibri" panose="020F0502020204030204" pitchFamily="34" charset="0"/>
              </a:rPr>
              <a:t>plugin. </a:t>
            </a:r>
            <a:r>
              <a:rPr lang="en-GB" sz="1800" u="sng" dirty="0">
                <a:solidFill>
                  <a:srgbClr val="0000FF"/>
                </a:solidFill>
                <a:effectLst/>
                <a:ea typeface="Times New Roman" panose="02020603050405020304" pitchFamily="18" charset="0"/>
                <a:cs typeface="Calibri" panose="020F0502020204030204" pitchFamily="34" charset="0"/>
                <a:hlinkClick r:id="rId5"/>
              </a:rPr>
              <a:t>https://woocommerce.com/</a:t>
            </a:r>
            <a:endParaRPr lang="ro-RO" sz="1800" u="sng" dirty="0">
              <a:solidFill>
                <a:srgbClr val="0000FF"/>
              </a:solidFill>
              <a:effectLst/>
              <a:ea typeface="Times New Roman" panose="02020603050405020304" pitchFamily="18" charset="0"/>
              <a:cs typeface="Calibri" panose="020F0502020204030204" pitchFamily="34" charset="0"/>
            </a:endParaRPr>
          </a:p>
          <a:p>
            <a:pPr algn="r"/>
            <a:r>
              <a:rPr lang="en-GB" sz="1800" u="sng" dirty="0">
                <a:solidFill>
                  <a:srgbClr val="0000FF"/>
                </a:solidFill>
                <a:effectLst/>
                <a:ea typeface="Times New Roman" panose="02020603050405020304" pitchFamily="18" charset="0"/>
                <a:cs typeface="Calibri" panose="020F0502020204030204" pitchFamily="34" charset="0"/>
              </a:rPr>
              <a:t> </a:t>
            </a:r>
            <a:endParaRPr lang="en-GB" sz="1800" dirty="0">
              <a:effectLst/>
              <a:ea typeface="Arial MT"/>
              <a:cs typeface="Arial MT"/>
            </a:endParaRPr>
          </a:p>
        </p:txBody>
      </p:sp>
      <p:sp>
        <p:nvSpPr>
          <p:cNvPr id="26" name="Rectángulo 25">
            <a:extLst>
              <a:ext uri="{FF2B5EF4-FFF2-40B4-BE49-F238E27FC236}">
                <a16:creationId xmlns:a16="http://schemas.microsoft.com/office/drawing/2014/main" xmlns="" id="{1FC4C206-3684-3622-F15E-D84CD6BF4097}"/>
              </a:ext>
            </a:extLst>
          </p:cNvPr>
          <p:cNvSpPr/>
          <p:nvPr/>
        </p:nvSpPr>
        <p:spPr>
          <a:xfrm>
            <a:off x="2363379" y="5185490"/>
            <a:ext cx="6205855" cy="1200329"/>
          </a:xfrm>
          <a:prstGeom prst="rect">
            <a:avLst/>
          </a:prstGeom>
        </p:spPr>
        <p:txBody>
          <a:bodyPr wrap="square">
            <a:spAutoFit/>
          </a:bodyPr>
          <a:lstStyle/>
          <a:p>
            <a:pPr algn="r"/>
            <a:r>
              <a:rPr lang="en-US" sz="1800" dirty="0" err="1">
                <a:effectLst/>
                <a:ea typeface="Arial MT"/>
                <a:cs typeface="Calibri" panose="020F0502020204030204" pitchFamily="34" charset="0"/>
              </a:rPr>
              <a:t>Platforma</a:t>
            </a:r>
            <a:r>
              <a:rPr lang="en-US" sz="1800" dirty="0">
                <a:effectLst/>
                <a:ea typeface="Arial MT"/>
                <a:cs typeface="Calibri" panose="020F0502020204030204" pitchFamily="34" charset="0"/>
              </a:rPr>
              <a:t> de </a:t>
            </a:r>
            <a:r>
              <a:rPr lang="en-US" sz="1800" dirty="0" err="1">
                <a:effectLst/>
                <a:ea typeface="Arial MT"/>
                <a:cs typeface="Calibri" panose="020F0502020204030204" pitchFamily="34" charset="0"/>
              </a:rPr>
              <a:t>comerț</a:t>
            </a:r>
            <a:r>
              <a:rPr lang="en-US" sz="1800" dirty="0">
                <a:effectLst/>
                <a:ea typeface="Arial MT"/>
                <a:cs typeface="Calibri" panose="020F0502020204030204" pitchFamily="34" charset="0"/>
              </a:rPr>
              <a:t> electronic care </a:t>
            </a:r>
            <a:r>
              <a:rPr lang="en-US" sz="1800" dirty="0" err="1">
                <a:effectLst/>
                <a:ea typeface="Arial MT"/>
                <a:cs typeface="Calibri" panose="020F0502020204030204" pitchFamily="34" charset="0"/>
              </a:rPr>
              <a:t>vă</a:t>
            </a:r>
            <a:r>
              <a:rPr lang="en-US" sz="1800" dirty="0">
                <a:effectLst/>
                <a:ea typeface="Arial MT"/>
                <a:cs typeface="Calibri" panose="020F0502020204030204" pitchFamily="34" charset="0"/>
              </a:rPr>
              <a:t> </a:t>
            </a:r>
            <a:r>
              <a:rPr lang="en-US" sz="1800" dirty="0" err="1">
                <a:effectLst/>
                <a:ea typeface="Arial MT"/>
                <a:cs typeface="Calibri" panose="020F0502020204030204" pitchFamily="34" charset="0"/>
              </a:rPr>
              <a:t>permite</a:t>
            </a:r>
            <a:r>
              <a:rPr lang="en-US" sz="1800" dirty="0">
                <a:effectLst/>
                <a:ea typeface="Arial MT"/>
                <a:cs typeface="Calibri" panose="020F0502020204030204" pitchFamily="34" charset="0"/>
              </a:rPr>
              <a:t> </a:t>
            </a:r>
            <a:r>
              <a:rPr lang="en-US" sz="1800" dirty="0" err="1">
                <a:effectLst/>
                <a:ea typeface="Arial MT"/>
                <a:cs typeface="Calibri" panose="020F0502020204030204" pitchFamily="34" charset="0"/>
              </a:rPr>
              <a:t>să</a:t>
            </a:r>
            <a:r>
              <a:rPr lang="en-US" sz="1800" dirty="0">
                <a:effectLst/>
                <a:ea typeface="Arial MT"/>
                <a:cs typeface="Calibri" panose="020F0502020204030204" pitchFamily="34" charset="0"/>
              </a:rPr>
              <a:t> </a:t>
            </a:r>
            <a:r>
              <a:rPr lang="en-US" sz="1800" dirty="0" err="1">
                <a:effectLst/>
                <a:ea typeface="Arial MT"/>
                <a:cs typeface="Calibri" panose="020F0502020204030204" pitchFamily="34" charset="0"/>
              </a:rPr>
              <a:t>vă</a:t>
            </a:r>
            <a:r>
              <a:rPr lang="en-US" sz="1800" dirty="0">
                <a:effectLst/>
                <a:ea typeface="Arial MT"/>
                <a:cs typeface="Calibri" panose="020F0502020204030204" pitchFamily="34" charset="0"/>
              </a:rPr>
              <a:t> </a:t>
            </a:r>
            <a:r>
              <a:rPr lang="en-US" sz="1800" dirty="0" err="1">
                <a:effectLst/>
                <a:ea typeface="Arial MT"/>
                <a:cs typeface="Calibri" panose="020F0502020204030204" pitchFamily="34" charset="0"/>
              </a:rPr>
              <a:t>creați</a:t>
            </a:r>
            <a:r>
              <a:rPr lang="en-US" sz="1800" dirty="0">
                <a:effectLst/>
                <a:ea typeface="Arial MT"/>
                <a:cs typeface="Calibri" panose="020F0502020204030204" pitchFamily="34" charset="0"/>
              </a:rPr>
              <a:t> </a:t>
            </a:r>
            <a:r>
              <a:rPr lang="en-US" sz="1800" dirty="0" err="1">
                <a:effectLst/>
                <a:ea typeface="Arial MT"/>
                <a:cs typeface="Calibri" panose="020F0502020204030204" pitchFamily="34" charset="0"/>
              </a:rPr>
              <a:t>propriul</a:t>
            </a:r>
            <a:r>
              <a:rPr lang="en-US" sz="1800" dirty="0">
                <a:effectLst/>
                <a:ea typeface="Arial MT"/>
                <a:cs typeface="Calibri" panose="020F0502020204030204" pitchFamily="34" charset="0"/>
              </a:rPr>
              <a:t> </a:t>
            </a:r>
            <a:r>
              <a:rPr lang="en-US" sz="1800" dirty="0" err="1">
                <a:effectLst/>
                <a:ea typeface="Arial MT"/>
                <a:cs typeface="Calibri" panose="020F0502020204030204" pitchFamily="34" charset="0"/>
              </a:rPr>
              <a:t>magazin</a:t>
            </a:r>
            <a:r>
              <a:rPr lang="en-US" sz="1800" dirty="0">
                <a:effectLst/>
                <a:ea typeface="Arial MT"/>
                <a:cs typeface="Calibri" panose="020F0502020204030204" pitchFamily="34" charset="0"/>
              </a:rPr>
              <a:t> online. </a:t>
            </a:r>
            <a:r>
              <a:rPr lang="en-GB" sz="1800" u="sng" dirty="0">
                <a:solidFill>
                  <a:srgbClr val="0000FF"/>
                </a:solidFill>
                <a:effectLst/>
                <a:ea typeface="Times New Roman" panose="02020603050405020304" pitchFamily="18" charset="0"/>
                <a:cs typeface="Calibri" panose="020F0502020204030204" pitchFamily="34" charset="0"/>
                <a:hlinkClick r:id="rId6"/>
              </a:rPr>
              <a:t>https://www.shopify.com/</a:t>
            </a:r>
            <a:endParaRPr lang="ro-RO" sz="1800" u="sng" dirty="0">
              <a:solidFill>
                <a:srgbClr val="0000FF"/>
              </a:solidFill>
              <a:effectLst/>
              <a:ea typeface="Times New Roman" panose="02020603050405020304" pitchFamily="18" charset="0"/>
              <a:cs typeface="Calibri" panose="020F0502020204030204" pitchFamily="34" charset="0"/>
            </a:endParaRPr>
          </a:p>
          <a:p>
            <a:pPr algn="r"/>
            <a:r>
              <a:rPr lang="en-GB" sz="1800" u="sng" dirty="0">
                <a:solidFill>
                  <a:srgbClr val="0000FF"/>
                </a:solidFill>
                <a:effectLst/>
                <a:ea typeface="Times New Roman" panose="02020603050405020304" pitchFamily="18" charset="0"/>
                <a:cs typeface="Calibri" panose="020F0502020204030204" pitchFamily="34" charset="0"/>
              </a:rPr>
              <a:t> </a:t>
            </a:r>
            <a:endParaRPr lang="ro-RO" sz="1800" u="sng" dirty="0">
              <a:solidFill>
                <a:srgbClr val="0000FF"/>
              </a:solidFill>
              <a:effectLst/>
              <a:ea typeface="Times New Roman" panose="02020603050405020304" pitchFamily="18" charset="0"/>
              <a:cs typeface="Calibri" panose="020F0502020204030204" pitchFamily="34" charset="0"/>
            </a:endParaRPr>
          </a:p>
          <a:p>
            <a:pPr algn="r"/>
            <a:endParaRPr lang="en-GB" sz="1800" dirty="0">
              <a:effectLst/>
              <a:ea typeface="Arial MT"/>
              <a:cs typeface="Arial MT"/>
            </a:endParaRPr>
          </a:p>
        </p:txBody>
      </p:sp>
      <p:sp>
        <p:nvSpPr>
          <p:cNvPr id="17" name="Rectángulo 16">
            <a:extLst>
              <a:ext uri="{FF2B5EF4-FFF2-40B4-BE49-F238E27FC236}">
                <a16:creationId xmlns:a16="http://schemas.microsoft.com/office/drawing/2014/main" xmlns="" id="{714920EB-76AA-905A-0053-594A6DFBBDDF}"/>
              </a:ext>
            </a:extLst>
          </p:cNvPr>
          <p:cNvSpPr/>
          <p:nvPr/>
        </p:nvSpPr>
        <p:spPr>
          <a:xfrm>
            <a:off x="875909" y="1594138"/>
            <a:ext cx="9356661" cy="1477328"/>
          </a:xfrm>
          <a:prstGeom prst="rect">
            <a:avLst/>
          </a:prstGeom>
        </p:spPr>
        <p:txBody>
          <a:bodyPr wrap="square">
            <a:spAutoFit/>
          </a:bodyPr>
          <a:lstStyle/>
          <a:p>
            <a:pPr algn="just"/>
            <a:r>
              <a:rPr lang="en-GB" sz="1800">
                <a:effectLst/>
                <a:ea typeface="Times New Roman" panose="02020603050405020304" pitchFamily="18" charset="0"/>
                <a:cs typeface="Calibri" panose="020F0502020204030204" pitchFamily="34" charset="0"/>
              </a:rPr>
              <a:t>Comerțul electronic este o practică de cumpărare și vânzare de produse pe internet. Acest lucru se poate face în diferite moduri: vă puteți crea propriul magazin online, angajând o companie care să îl proiecteze, sau puteți folosi alte platforme pentru a vă crea magazinul, precum și o piață.</a:t>
            </a:r>
            <a:endParaRPr lang="en-GB" sz="1800">
              <a:effectLst/>
              <a:ea typeface="Arial MT"/>
              <a:cs typeface="Arial MT"/>
            </a:endParaRPr>
          </a:p>
          <a:p>
            <a:pPr algn="just"/>
            <a:r>
              <a:rPr lang="en-GB" sz="1800">
                <a:effectLst/>
                <a:ea typeface="Times New Roman" panose="02020603050405020304" pitchFamily="18" charset="0"/>
                <a:cs typeface="Calibri" panose="020F0502020204030204" pitchFamily="34" charset="0"/>
              </a:rPr>
              <a:t> </a:t>
            </a:r>
            <a:endParaRPr lang="en-GB" sz="1800">
              <a:effectLst/>
              <a:ea typeface="Arial MT"/>
              <a:cs typeface="Arial MT"/>
            </a:endParaRPr>
          </a:p>
          <a:p>
            <a:pPr algn="just"/>
            <a:r>
              <a:rPr lang="en-GB" sz="1800">
                <a:effectLst/>
                <a:ea typeface="Times New Roman" panose="02020603050405020304" pitchFamily="18" charset="0"/>
                <a:cs typeface="Calibri" panose="020F0502020204030204" pitchFamily="34" charset="0"/>
              </a:rPr>
              <a:t>Iată câteva exemple de instrumente pe care le puteți utiliza:</a:t>
            </a:r>
            <a:endParaRPr lang="en-GB" sz="1800">
              <a:effectLst/>
              <a:ea typeface="Arial MT"/>
              <a:cs typeface="Arial MT"/>
            </a:endParaRPr>
          </a:p>
        </p:txBody>
      </p:sp>
      <p:pic>
        <p:nvPicPr>
          <p:cNvPr id="5" name="Gráfico 4">
            <a:extLst>
              <a:ext uri="{FF2B5EF4-FFF2-40B4-BE49-F238E27FC236}">
                <a16:creationId xmlns:a16="http://schemas.microsoft.com/office/drawing/2014/main" xmlns="" id="{4864BD53-31D0-EBF2-55C2-06799DC18820}"/>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8788385" y="3771104"/>
            <a:ext cx="2489821" cy="409910"/>
          </a:xfrm>
          <a:prstGeom prst="rect">
            <a:avLst/>
          </a:prstGeom>
        </p:spPr>
      </p:pic>
      <p:pic>
        <p:nvPicPr>
          <p:cNvPr id="7" name="Gráfico 6">
            <a:extLst>
              <a:ext uri="{FF2B5EF4-FFF2-40B4-BE49-F238E27FC236}">
                <a16:creationId xmlns:a16="http://schemas.microsoft.com/office/drawing/2014/main" xmlns="" id="{DDE59DB5-C0CB-72AA-4344-EB3FF7797A94}"/>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8788386" y="4507595"/>
            <a:ext cx="2489821" cy="506778"/>
          </a:xfrm>
          <a:prstGeom prst="rect">
            <a:avLst/>
          </a:prstGeom>
        </p:spPr>
      </p:pic>
      <p:pic>
        <p:nvPicPr>
          <p:cNvPr id="9" name="Imagen 8" descr="Forma&#10;&#10;Descripción generada automáticamente con confianza media">
            <a:extLst>
              <a:ext uri="{FF2B5EF4-FFF2-40B4-BE49-F238E27FC236}">
                <a16:creationId xmlns:a16="http://schemas.microsoft.com/office/drawing/2014/main" xmlns="" id="{679FE46A-43B7-F931-4F03-A782ABB2380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788386" y="5185490"/>
            <a:ext cx="2080470" cy="590008"/>
          </a:xfrm>
          <a:prstGeom prst="rect">
            <a:avLst/>
          </a:prstGeom>
        </p:spPr>
      </p:pic>
      <p:sp>
        <p:nvSpPr>
          <p:cNvPr id="27" name="CuadroTexto 26">
            <a:extLst>
              <a:ext uri="{FF2B5EF4-FFF2-40B4-BE49-F238E27FC236}">
                <a16:creationId xmlns:a16="http://schemas.microsoft.com/office/drawing/2014/main" xmlns="" id="{ADC0CECE-2482-D47E-5504-A4FEC082C6CA}"/>
              </a:ext>
            </a:extLst>
          </p:cNvPr>
          <p:cNvSpPr txBox="1"/>
          <p:nvPr/>
        </p:nvSpPr>
        <p:spPr>
          <a:xfrm>
            <a:off x="9270516" y="2671397"/>
            <a:ext cx="2628783" cy="830997"/>
          </a:xfrm>
          <a:prstGeom prst="rect">
            <a:avLst/>
          </a:prstGeom>
          <a:noFill/>
        </p:spPr>
        <p:txBody>
          <a:bodyPr wrap="square">
            <a:spAutoFit/>
          </a:bodyPr>
          <a:lstStyle/>
          <a:p>
            <a:pPr algn="ctr"/>
            <a:r>
              <a:rPr lang="en-GB" sz="1600" dirty="0">
                <a:highlight>
                  <a:srgbClr val="FAB632"/>
                </a:highlight>
                <a:ea typeface="Lato Light" panose="020F0502020204030203" pitchFamily="34" charset="0"/>
              </a:rPr>
              <a:t>Nu </a:t>
            </a:r>
            <a:r>
              <a:rPr lang="en-GB" sz="1600" dirty="0" err="1">
                <a:highlight>
                  <a:srgbClr val="FAB632"/>
                </a:highlight>
                <a:ea typeface="Lato Light" panose="020F0502020204030203" pitchFamily="34" charset="0"/>
              </a:rPr>
              <a:t>uitați</a:t>
            </a:r>
            <a:r>
              <a:rPr lang="en-GB" sz="1600" dirty="0">
                <a:highlight>
                  <a:srgbClr val="FAB632"/>
                </a:highlight>
                <a:ea typeface="Lato Light" panose="020F0502020204030203" pitchFamily="34" charset="0"/>
              </a:rPr>
              <a:t> </a:t>
            </a:r>
            <a:r>
              <a:rPr lang="en-GB" sz="1600" dirty="0" err="1">
                <a:highlight>
                  <a:srgbClr val="FAB632"/>
                </a:highlight>
                <a:ea typeface="Lato Light" panose="020F0502020204030203" pitchFamily="34" charset="0"/>
              </a:rPr>
              <a:t>să</a:t>
            </a:r>
            <a:r>
              <a:rPr lang="en-GB" sz="1600" dirty="0">
                <a:highlight>
                  <a:srgbClr val="FAB632"/>
                </a:highlight>
                <a:ea typeface="Lato Light" panose="020F0502020204030203" pitchFamily="34" charset="0"/>
              </a:rPr>
              <a:t> </a:t>
            </a:r>
            <a:r>
              <a:rPr lang="en-GB" sz="1600" dirty="0" err="1">
                <a:highlight>
                  <a:srgbClr val="FAB632"/>
                </a:highlight>
                <a:ea typeface="Lato Light" panose="020F0502020204030203" pitchFamily="34" charset="0"/>
              </a:rPr>
              <a:t>cercetați</a:t>
            </a:r>
            <a:r>
              <a:rPr lang="en-GB" sz="1600" dirty="0">
                <a:highlight>
                  <a:srgbClr val="FAB632"/>
                </a:highlight>
                <a:ea typeface="Lato Light" panose="020F0502020204030203" pitchFamily="34" charset="0"/>
              </a:rPr>
              <a:t> </a:t>
            </a:r>
            <a:r>
              <a:rPr lang="en-GB" sz="1600" dirty="0" err="1">
                <a:highlight>
                  <a:srgbClr val="FAB632"/>
                </a:highlight>
                <a:ea typeface="Lato Light" panose="020F0502020204030203" pitchFamily="34" charset="0"/>
              </a:rPr>
              <a:t>tipurile</a:t>
            </a:r>
            <a:r>
              <a:rPr lang="en-GB" sz="1600" dirty="0">
                <a:highlight>
                  <a:srgbClr val="FAB632"/>
                </a:highlight>
                <a:ea typeface="Lato Light" panose="020F0502020204030203" pitchFamily="34" charset="0"/>
              </a:rPr>
              <a:t> de </a:t>
            </a:r>
            <a:r>
              <a:rPr lang="ro-RO" sz="1600" dirty="0">
                <a:highlight>
                  <a:srgbClr val="FAB632"/>
                </a:highlight>
                <a:ea typeface="Lato Light" panose="020F0502020204030203" pitchFamily="34" charset="0"/>
              </a:rPr>
              <a:t>transport</a:t>
            </a:r>
            <a:r>
              <a:rPr lang="en-GB" sz="1600" dirty="0">
                <a:highlight>
                  <a:srgbClr val="FAB632"/>
                </a:highlight>
                <a:ea typeface="Lato Light" panose="020F0502020204030203" pitchFamily="34" charset="0"/>
              </a:rPr>
              <a:t> pe care le </a:t>
            </a:r>
            <a:r>
              <a:rPr lang="en-GB" sz="1600" dirty="0" err="1">
                <a:highlight>
                  <a:srgbClr val="FAB632"/>
                </a:highlight>
                <a:ea typeface="Lato Light" panose="020F0502020204030203" pitchFamily="34" charset="0"/>
              </a:rPr>
              <a:t>puteți</a:t>
            </a:r>
            <a:r>
              <a:rPr lang="en-GB" sz="1600" dirty="0">
                <a:highlight>
                  <a:srgbClr val="FAB632"/>
                </a:highlight>
                <a:ea typeface="Lato Light" panose="020F0502020204030203" pitchFamily="34" charset="0"/>
              </a:rPr>
              <a:t> </a:t>
            </a:r>
            <a:r>
              <a:rPr lang="ro-RO" sz="1600" dirty="0">
                <a:highlight>
                  <a:srgbClr val="FAB632"/>
                </a:highlight>
                <a:ea typeface="Lato Light" panose="020F0502020204030203" pitchFamily="34" charset="0"/>
              </a:rPr>
              <a:t>utiliza!</a:t>
            </a:r>
            <a:endParaRPr lang="en-GB" sz="1600" dirty="0">
              <a:highlight>
                <a:srgbClr val="FAB632"/>
              </a:highlight>
              <a:ea typeface="Lato Light" panose="020F0502020204030203" pitchFamily="34" charset="0"/>
            </a:endParaRPr>
          </a:p>
        </p:txBody>
      </p:sp>
      <p:pic>
        <p:nvPicPr>
          <p:cNvPr id="28" name="Gráfico 27" descr="Atrás con relleno sólido">
            <a:extLst>
              <a:ext uri="{FF2B5EF4-FFF2-40B4-BE49-F238E27FC236}">
                <a16:creationId xmlns:a16="http://schemas.microsoft.com/office/drawing/2014/main" xmlns="" id="{ECEF5524-04DA-400B-B506-143432BDE948}"/>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xmlns="" r:embed="rId13"/>
              </a:ext>
            </a:extLst>
          </a:blip>
          <a:stretch>
            <a:fillRect/>
          </a:stretch>
        </p:blipFill>
        <p:spPr>
          <a:xfrm rot="11550114">
            <a:off x="8713599" y="2630411"/>
            <a:ext cx="742544" cy="742544"/>
          </a:xfrm>
          <a:prstGeom prst="rect">
            <a:avLst/>
          </a:prstGeom>
        </p:spPr>
      </p:pic>
      <p:sp>
        <p:nvSpPr>
          <p:cNvPr id="4" name="Google Shape;90;p1">
            <a:extLst>
              <a:ext uri="{FF2B5EF4-FFF2-40B4-BE49-F238E27FC236}">
                <a16:creationId xmlns:a16="http://schemas.microsoft.com/office/drawing/2014/main" xmlns="" id="{4AFA3E04-4B88-E71B-5C34-98E077C622EE}"/>
              </a:ext>
            </a:extLst>
          </p:cNvPr>
          <p:cNvSpPr txBox="1"/>
          <p:nvPr/>
        </p:nvSpPr>
        <p:spPr>
          <a:xfrm>
            <a:off x="2503373" y="6313491"/>
            <a:ext cx="7901721" cy="400069"/>
          </a:xfrm>
          <a:prstGeom prst="rect">
            <a:avLst/>
          </a:prstGeom>
          <a:noFill/>
          <a:ln>
            <a:noFill/>
          </a:ln>
        </p:spPr>
        <p:txBody>
          <a:bodyPr spcFirstLastPara="1" wrap="square" lIns="91425" tIns="45700" rIns="91425" bIns="45700" anchor="t" anchorCtr="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41002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xmlns="" id="{7261A5A3-CAA3-CEDF-3466-BC1D33EE677B}"/>
              </a:ext>
            </a:extLst>
          </p:cNvPr>
          <p:cNvSpPr txBox="1"/>
          <p:nvPr/>
        </p:nvSpPr>
        <p:spPr>
          <a:xfrm>
            <a:off x="875909" y="531936"/>
            <a:ext cx="8208962" cy="646331"/>
          </a:xfrm>
          <a:prstGeom prst="rect">
            <a:avLst/>
          </a:prstGeom>
          <a:noFill/>
        </p:spPr>
        <p:txBody>
          <a:bodyPr wrap="square" rtlCol="0">
            <a:spAutoFit/>
          </a:bodyPr>
          <a:lstStyle/>
          <a:p>
            <a:r>
              <a:rPr lang="en-US" sz="3600" b="1">
                <a:solidFill>
                  <a:srgbClr val="FAB632"/>
                </a:solidFill>
                <a:ea typeface="Nunito Bold" charset="0"/>
                <a:cs typeface="Arima Madurai Semi" pitchFamily="2" charset="77"/>
              </a:rPr>
              <a:t>Unitatea 2: Securitatea cibernetică</a:t>
            </a:r>
            <a:endParaRPr lang="en-US" sz="3600" b="1" dirty="0">
              <a:solidFill>
                <a:srgbClr val="FAB632"/>
              </a:solidFill>
              <a:ea typeface="Nunito Bold" charset="0"/>
              <a:cs typeface="Arima Madurai Semi" pitchFamily="2" charset="77"/>
            </a:endParaRPr>
          </a:p>
        </p:txBody>
      </p:sp>
      <p:sp>
        <p:nvSpPr>
          <p:cNvPr id="3" name="CuadroTexto 2">
            <a:extLst>
              <a:ext uri="{FF2B5EF4-FFF2-40B4-BE49-F238E27FC236}">
                <a16:creationId xmlns:a16="http://schemas.microsoft.com/office/drawing/2014/main" xmlns="" id="{1A92504B-6CD9-4172-ED81-E62B5D0E2140}"/>
              </a:ext>
            </a:extLst>
          </p:cNvPr>
          <p:cNvSpPr txBox="1"/>
          <p:nvPr/>
        </p:nvSpPr>
        <p:spPr>
          <a:xfrm>
            <a:off x="875910" y="1111415"/>
            <a:ext cx="7693324" cy="461665"/>
          </a:xfrm>
          <a:prstGeom prst="rect">
            <a:avLst/>
          </a:prstGeom>
          <a:noFill/>
        </p:spPr>
        <p:txBody>
          <a:bodyPr wrap="square" rtlCol="0">
            <a:spAutoFit/>
          </a:bodyPr>
          <a:lstStyle/>
          <a:p>
            <a:r>
              <a:rPr lang="es-ES" sz="2400" err="1">
                <a:solidFill>
                  <a:srgbClr val="21B4A9"/>
                </a:solidFill>
              </a:rPr>
              <a:t>Secțiunea </a:t>
            </a:r>
            <a:r>
              <a:rPr lang="es-ES" sz="2400">
                <a:solidFill>
                  <a:srgbClr val="21B4A9"/>
                </a:solidFill>
              </a:rPr>
              <a:t>1: Noțiuni de bază. Introducere.</a:t>
            </a:r>
            <a:endParaRPr lang="en-GB" sz="2400" dirty="0">
              <a:solidFill>
                <a:srgbClr val="21B4A9"/>
              </a:solidFill>
            </a:endParaRPr>
          </a:p>
        </p:txBody>
      </p:sp>
      <p:sp>
        <p:nvSpPr>
          <p:cNvPr id="4" name="Rectángulo 3">
            <a:extLst>
              <a:ext uri="{FF2B5EF4-FFF2-40B4-BE49-F238E27FC236}">
                <a16:creationId xmlns:a16="http://schemas.microsoft.com/office/drawing/2014/main" xmlns="" id="{C8ED6519-9891-6E26-A8B0-9E9119BF8D05}"/>
              </a:ext>
            </a:extLst>
          </p:cNvPr>
          <p:cNvSpPr/>
          <p:nvPr/>
        </p:nvSpPr>
        <p:spPr>
          <a:xfrm>
            <a:off x="875909" y="1629437"/>
            <a:ext cx="9356661" cy="3416320"/>
          </a:xfrm>
          <a:prstGeom prst="rect">
            <a:avLst/>
          </a:prstGeom>
        </p:spPr>
        <p:txBody>
          <a:bodyPr wrap="square">
            <a:spAutoFit/>
          </a:bodyPr>
          <a:lstStyle/>
          <a:p>
            <a:pPr algn="just"/>
            <a:r>
              <a:rPr lang="en-GB" sz="1800">
                <a:effectLst/>
                <a:ea typeface="Times New Roman" panose="02020603050405020304" pitchFamily="18" charset="0"/>
                <a:cs typeface="Calibri" panose="020F0502020204030204" pitchFamily="34" charset="0"/>
              </a:rPr>
              <a:t>Securitatea cibernetică este practica de </a:t>
            </a:r>
            <a:r>
              <a:rPr lang="en-GB" sz="1800" b="1">
                <a:effectLst/>
                <a:ea typeface="Times New Roman" panose="02020603050405020304" pitchFamily="18" charset="0"/>
                <a:cs typeface="Calibri" panose="020F0502020204030204" pitchFamily="34" charset="0"/>
              </a:rPr>
              <a:t>protejare a sistemelor și a informațiilor sensibile </a:t>
            </a:r>
            <a:r>
              <a:rPr lang="en-GB" sz="1800">
                <a:effectLst/>
                <a:ea typeface="Times New Roman" panose="02020603050405020304" pitchFamily="18" charset="0"/>
                <a:cs typeface="Calibri" panose="020F0502020204030204" pitchFamily="34" charset="0"/>
              </a:rPr>
              <a:t>împotriva atacurilor digitale. Securitatea cibernetică se aplică în mai multe domenii: infrastructuri, rețele, aplicații, cloud, informații, stocare...</a:t>
            </a:r>
            <a:endParaRPr lang="en-GB" sz="1800">
              <a:effectLst/>
              <a:ea typeface="Arial MT"/>
              <a:cs typeface="Arial MT"/>
            </a:endParaRPr>
          </a:p>
          <a:p>
            <a:pPr algn="just"/>
            <a:r>
              <a:rPr lang="en-GB" sz="1800">
                <a:effectLst/>
                <a:ea typeface="Times New Roman" panose="02020603050405020304" pitchFamily="18" charset="0"/>
                <a:cs typeface="Calibri" panose="020F0502020204030204" pitchFamily="34" charset="0"/>
              </a:rPr>
              <a:t> </a:t>
            </a:r>
            <a:endParaRPr lang="en-GB" sz="1800">
              <a:effectLst/>
              <a:ea typeface="Arial MT"/>
              <a:cs typeface="Arial MT"/>
            </a:endParaRPr>
          </a:p>
          <a:p>
            <a:pPr algn="just"/>
            <a:r>
              <a:rPr lang="en-GB" sz="1800">
                <a:effectLst/>
                <a:ea typeface="Times New Roman" panose="02020603050405020304" pitchFamily="18" charset="0"/>
                <a:cs typeface="Calibri" panose="020F0502020204030204" pitchFamily="34" charset="0"/>
              </a:rPr>
              <a:t>Aceasta este o practică care este astăzi </a:t>
            </a:r>
            <a:r>
              <a:rPr lang="en-GB" sz="1800" b="1">
                <a:effectLst/>
                <a:ea typeface="Times New Roman" panose="02020603050405020304" pitchFamily="18" charset="0"/>
                <a:cs typeface="Calibri" panose="020F0502020204030204" pitchFamily="34" charset="0"/>
              </a:rPr>
              <a:t>esențială atât la nivel de utilizator, cât și la nivel de întreprindere, </a:t>
            </a:r>
            <a:r>
              <a:rPr lang="en-GB" sz="1800">
                <a:effectLst/>
                <a:ea typeface="Times New Roman" panose="02020603050405020304" pitchFamily="18" charset="0"/>
                <a:cs typeface="Calibri" panose="020F0502020204030204" pitchFamily="34" charset="0"/>
              </a:rPr>
              <a:t>deoarece există numeroase riscuri care pot compromite informațiile confidențiale, cum ar fi cardurile de credit, actele de identitate etc.</a:t>
            </a:r>
            <a:endParaRPr lang="en-GB" sz="1800">
              <a:effectLst/>
              <a:ea typeface="Arial MT"/>
              <a:cs typeface="Arial MT"/>
            </a:endParaRPr>
          </a:p>
          <a:p>
            <a:pPr algn="just"/>
            <a:r>
              <a:rPr lang="en-GB" sz="1800">
                <a:effectLst/>
                <a:ea typeface="Times New Roman" panose="02020603050405020304" pitchFamily="18" charset="0"/>
                <a:cs typeface="Calibri" panose="020F0502020204030204" pitchFamily="34" charset="0"/>
              </a:rPr>
              <a:t> </a:t>
            </a:r>
            <a:endParaRPr lang="en-GB" sz="1800">
              <a:effectLst/>
              <a:ea typeface="Arial MT"/>
              <a:cs typeface="Arial MT"/>
            </a:endParaRPr>
          </a:p>
          <a:p>
            <a:pPr algn="just"/>
            <a:r>
              <a:rPr lang="en-GB" sz="1800">
                <a:effectLst/>
                <a:ea typeface="Times New Roman" panose="02020603050405020304" pitchFamily="18" charset="0"/>
                <a:cs typeface="Calibri" panose="020F0502020204030204" pitchFamily="34" charset="0"/>
              </a:rPr>
              <a:t>Mai jos veți afla care sunt cele mai frecvente riscuri atunci când navigați pe internet, veți învăța cum să creați o parolă puternică și veți găsi câteva recomandări pentru a vă păstra dispozitivele digitale și informațiile în siguranță.</a:t>
            </a:r>
            <a:endParaRPr lang="en-GB" sz="1800">
              <a:effectLst/>
              <a:ea typeface="Arial MT"/>
              <a:cs typeface="Arial MT"/>
            </a:endParaRPr>
          </a:p>
          <a:p>
            <a:pPr algn="just"/>
            <a:endParaRPr lang="en-GB" sz="1800">
              <a:effectLst/>
              <a:ea typeface="Arial MT"/>
              <a:cs typeface="Arial MT"/>
            </a:endParaRPr>
          </a:p>
          <a:p>
            <a:pPr algn="just"/>
            <a:r>
              <a:rPr lang="en-GB" sz="1800">
                <a:effectLst/>
                <a:ea typeface="Times New Roman" panose="02020603050405020304" pitchFamily="18" charset="0"/>
                <a:cs typeface="Calibri" panose="020F0502020204030204" pitchFamily="34" charset="0"/>
              </a:rPr>
              <a:t> </a:t>
            </a:r>
            <a:endParaRPr lang="en-GB" sz="1800">
              <a:effectLst/>
              <a:ea typeface="Arial MT"/>
              <a:cs typeface="Arial MT"/>
            </a:endParaRPr>
          </a:p>
        </p:txBody>
      </p:sp>
      <p:sp>
        <p:nvSpPr>
          <p:cNvPr id="8" name="TextBox 61">
            <a:extLst>
              <a:ext uri="{FF2B5EF4-FFF2-40B4-BE49-F238E27FC236}">
                <a16:creationId xmlns:a16="http://schemas.microsoft.com/office/drawing/2014/main" xmlns="" id="{F5EBEA0A-1CF9-3896-597E-1673B36F580C}"/>
              </a:ext>
            </a:extLst>
          </p:cNvPr>
          <p:cNvSpPr txBox="1"/>
          <p:nvPr/>
        </p:nvSpPr>
        <p:spPr>
          <a:xfrm>
            <a:off x="2349752" y="4997525"/>
            <a:ext cx="8208962" cy="707886"/>
          </a:xfrm>
          <a:prstGeom prst="rect">
            <a:avLst/>
          </a:prstGeom>
          <a:noFill/>
        </p:spPr>
        <p:txBody>
          <a:bodyPr wrap="square" rtlCol="0">
            <a:spAutoFit/>
          </a:bodyPr>
          <a:lstStyle/>
          <a:p>
            <a:pPr algn="just" fontAlgn="base"/>
            <a:r>
              <a:rPr lang="en-GB" sz="2000">
                <a:effectLst/>
                <a:ea typeface="Times New Roman" panose="02020603050405020304" pitchFamily="18" charset="0"/>
                <a:cs typeface="Calibri" panose="020F0502020204030204" pitchFamily="34" charset="0"/>
              </a:rPr>
              <a:t>Nu uitați să consultați secțiunea "</a:t>
            </a:r>
            <a:r>
              <a:rPr lang="en-GB" sz="2000" u="sng">
                <a:effectLst/>
                <a:ea typeface="Times New Roman" panose="02020603050405020304" pitchFamily="18" charset="0"/>
                <a:cs typeface="Calibri" panose="020F0502020204030204" pitchFamily="34" charset="0"/>
              </a:rPr>
              <a:t>materiale conexe</a:t>
            </a:r>
            <a:r>
              <a:rPr lang="en-GB" sz="2000">
                <a:effectLst/>
                <a:ea typeface="Times New Roman" panose="02020603050405020304" pitchFamily="18" charset="0"/>
                <a:cs typeface="Calibri" panose="020F0502020204030204" pitchFamily="34" charset="0"/>
              </a:rPr>
              <a:t>" pentru a afla mai multe despre securitatea cibernetică!</a:t>
            </a:r>
            <a:endParaRPr lang="en-GB" sz="2000">
              <a:effectLst/>
              <a:ea typeface="Arial MT"/>
              <a:cs typeface="Arial MT"/>
            </a:endParaRPr>
          </a:p>
        </p:txBody>
      </p:sp>
      <p:pic>
        <p:nvPicPr>
          <p:cNvPr id="15" name="Imagen 14" descr="Texto&#10;&#10;Descripción generada automáticamente">
            <a:extLst>
              <a:ext uri="{FF2B5EF4-FFF2-40B4-BE49-F238E27FC236}">
                <a16:creationId xmlns:a16="http://schemas.microsoft.com/office/drawing/2014/main" xmlns="" id="{C3F45EBF-3B8F-B8E3-0755-31B3D3A9FD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5" name="Google Shape;90;p1">
            <a:extLst>
              <a:ext uri="{FF2B5EF4-FFF2-40B4-BE49-F238E27FC236}">
                <a16:creationId xmlns:a16="http://schemas.microsoft.com/office/drawing/2014/main" xmlns="" id="{4AFA3E04-4B88-E71B-5C34-98E077C622EE}"/>
              </a:ext>
            </a:extLst>
          </p:cNvPr>
          <p:cNvSpPr txBox="1"/>
          <p:nvPr/>
        </p:nvSpPr>
        <p:spPr>
          <a:xfrm>
            <a:off x="2503372" y="6276159"/>
            <a:ext cx="7901721" cy="400069"/>
          </a:xfrm>
          <a:prstGeom prst="rect">
            <a:avLst/>
          </a:prstGeom>
          <a:noFill/>
          <a:ln>
            <a:noFill/>
          </a:ln>
        </p:spPr>
        <p:txBody>
          <a:bodyPr spcFirstLastPara="1" wrap="square" lIns="91425" tIns="45700" rIns="91425" bIns="45700" anchor="t" anchorCtr="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09836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2EDAF10E-ECEB-E652-DFDA-CA43D223D226}"/>
              </a:ext>
            </a:extLst>
          </p:cNvPr>
          <p:cNvSpPr txBox="1"/>
          <p:nvPr/>
        </p:nvSpPr>
        <p:spPr>
          <a:xfrm>
            <a:off x="875909" y="1111415"/>
            <a:ext cx="8360455" cy="830997"/>
          </a:xfrm>
          <a:prstGeom prst="rect">
            <a:avLst/>
          </a:prstGeom>
          <a:noFill/>
        </p:spPr>
        <p:txBody>
          <a:bodyPr wrap="square" rtlCol="0">
            <a:spAutoFit/>
          </a:bodyPr>
          <a:lstStyle/>
          <a:p>
            <a:r>
              <a:rPr lang="es-ES" sz="2400" dirty="0" err="1">
                <a:solidFill>
                  <a:srgbClr val="21B4A9"/>
                </a:solidFill>
              </a:rPr>
              <a:t>Secțiunea</a:t>
            </a:r>
            <a:r>
              <a:rPr lang="es-ES" sz="2400" dirty="0">
                <a:solidFill>
                  <a:srgbClr val="21B4A9"/>
                </a:solidFill>
              </a:rPr>
              <a:t> 2: </a:t>
            </a:r>
            <a:r>
              <a:rPr lang="es-ES" sz="2400" dirty="0" err="1">
                <a:solidFill>
                  <a:srgbClr val="21B4A9"/>
                </a:solidFill>
              </a:rPr>
              <a:t>Riscuri</a:t>
            </a:r>
            <a:r>
              <a:rPr lang="es-ES" sz="2400" dirty="0">
                <a:solidFill>
                  <a:srgbClr val="21B4A9"/>
                </a:solidFill>
              </a:rPr>
              <a:t> de </a:t>
            </a:r>
            <a:r>
              <a:rPr lang="es-ES" sz="2400" dirty="0" err="1">
                <a:solidFill>
                  <a:srgbClr val="21B4A9"/>
                </a:solidFill>
              </a:rPr>
              <a:t>securitate</a:t>
            </a:r>
            <a:r>
              <a:rPr lang="es-ES" sz="2400" dirty="0">
                <a:solidFill>
                  <a:srgbClr val="21B4A9"/>
                </a:solidFill>
              </a:rPr>
              <a:t> </a:t>
            </a:r>
            <a:r>
              <a:rPr lang="es-ES" sz="2400" dirty="0" err="1">
                <a:solidFill>
                  <a:srgbClr val="21B4A9"/>
                </a:solidFill>
              </a:rPr>
              <a:t>cibernetică</a:t>
            </a:r>
            <a:r>
              <a:rPr lang="es-ES" sz="2400" dirty="0">
                <a:solidFill>
                  <a:srgbClr val="21B4A9"/>
                </a:solidFill>
              </a:rPr>
              <a:t>. Cu ce </a:t>
            </a:r>
            <a:r>
              <a:rPr lang="es-ES" sz="2400" dirty="0" err="1">
                <a:solidFill>
                  <a:srgbClr val="21B4A9"/>
                </a:solidFill>
              </a:rPr>
              <a:t>vă</a:t>
            </a:r>
            <a:r>
              <a:rPr lang="es-ES" sz="2400" dirty="0">
                <a:solidFill>
                  <a:srgbClr val="21B4A9"/>
                </a:solidFill>
              </a:rPr>
              <a:t> </a:t>
            </a:r>
            <a:r>
              <a:rPr lang="es-ES" sz="2400" dirty="0" err="1">
                <a:solidFill>
                  <a:srgbClr val="21B4A9"/>
                </a:solidFill>
              </a:rPr>
              <a:t>confruntați</a:t>
            </a:r>
            <a:r>
              <a:rPr lang="es-ES" sz="2400" dirty="0">
                <a:solidFill>
                  <a:srgbClr val="21B4A9"/>
                </a:solidFill>
              </a:rPr>
              <a:t> </a:t>
            </a:r>
            <a:r>
              <a:rPr lang="es-ES" sz="2400" dirty="0" err="1">
                <a:solidFill>
                  <a:srgbClr val="21B4A9"/>
                </a:solidFill>
              </a:rPr>
              <a:t>atunci</a:t>
            </a:r>
            <a:r>
              <a:rPr lang="es-ES" sz="2400" dirty="0">
                <a:solidFill>
                  <a:srgbClr val="21B4A9"/>
                </a:solidFill>
              </a:rPr>
              <a:t> </a:t>
            </a:r>
            <a:r>
              <a:rPr lang="es-ES" sz="2400" dirty="0" err="1">
                <a:solidFill>
                  <a:srgbClr val="21B4A9"/>
                </a:solidFill>
              </a:rPr>
              <a:t>când</a:t>
            </a:r>
            <a:r>
              <a:rPr lang="es-ES" sz="2400" dirty="0">
                <a:solidFill>
                  <a:srgbClr val="21B4A9"/>
                </a:solidFill>
              </a:rPr>
              <a:t> </a:t>
            </a:r>
            <a:r>
              <a:rPr lang="es-ES" sz="2400" dirty="0" err="1">
                <a:solidFill>
                  <a:srgbClr val="21B4A9"/>
                </a:solidFill>
              </a:rPr>
              <a:t>navigați</a:t>
            </a:r>
            <a:r>
              <a:rPr lang="es-ES" sz="2400" dirty="0">
                <a:solidFill>
                  <a:srgbClr val="21B4A9"/>
                </a:solidFill>
              </a:rPr>
              <a:t> pe internet?</a:t>
            </a:r>
            <a:endParaRPr lang="en-GB" sz="2400" dirty="0">
              <a:solidFill>
                <a:srgbClr val="21B4A9"/>
              </a:solidFill>
            </a:endParaRPr>
          </a:p>
        </p:txBody>
      </p:sp>
      <p:sp>
        <p:nvSpPr>
          <p:cNvPr id="4" name="Rectángulo 3">
            <a:extLst>
              <a:ext uri="{FF2B5EF4-FFF2-40B4-BE49-F238E27FC236}">
                <a16:creationId xmlns:a16="http://schemas.microsoft.com/office/drawing/2014/main" xmlns="" id="{3C8080E5-A4E9-D862-5188-61F9F02B9A0C}"/>
              </a:ext>
            </a:extLst>
          </p:cNvPr>
          <p:cNvSpPr/>
          <p:nvPr/>
        </p:nvSpPr>
        <p:spPr>
          <a:xfrm>
            <a:off x="875909" y="1967245"/>
            <a:ext cx="9356661" cy="923330"/>
          </a:xfrm>
          <a:prstGeom prst="rect">
            <a:avLst/>
          </a:prstGeom>
        </p:spPr>
        <p:txBody>
          <a:bodyPr wrap="square">
            <a:spAutoFit/>
          </a:bodyPr>
          <a:lstStyle/>
          <a:p>
            <a:pPr algn="just"/>
            <a:r>
              <a:rPr lang="en-GB" sz="1800" dirty="0" err="1">
                <a:effectLst/>
                <a:ea typeface="Times New Roman" panose="02020603050405020304" pitchFamily="18" charset="0"/>
                <a:cs typeface="Calibri" panose="020F0502020204030204" pitchFamily="34" charset="0"/>
              </a:rPr>
              <a:t>Atunci</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când</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navigați</a:t>
            </a:r>
            <a:r>
              <a:rPr lang="en-GB" sz="1800" dirty="0">
                <a:effectLst/>
                <a:ea typeface="Times New Roman" panose="02020603050405020304" pitchFamily="18" charset="0"/>
                <a:cs typeface="Calibri" panose="020F0502020204030204" pitchFamily="34" charset="0"/>
              </a:rPr>
              <a:t> pe internet, </a:t>
            </a:r>
            <a:r>
              <a:rPr lang="en-GB" sz="1800" dirty="0" err="1">
                <a:effectLst/>
                <a:ea typeface="Times New Roman" panose="02020603050405020304" pitchFamily="18" charset="0"/>
                <a:cs typeface="Calibri" panose="020F0502020204030204" pitchFamily="34" charset="0"/>
              </a:rPr>
              <a:t>este</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obișnuit</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să</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vă</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expuneți</a:t>
            </a:r>
            <a:r>
              <a:rPr lang="en-GB" sz="1800" dirty="0">
                <a:effectLst/>
                <a:ea typeface="Times New Roman" panose="02020603050405020304" pitchFamily="18" charset="0"/>
                <a:cs typeface="Calibri" panose="020F0502020204030204" pitchFamily="34" charset="0"/>
              </a:rPr>
              <a:t> la </a:t>
            </a:r>
            <a:r>
              <a:rPr lang="en-GB" sz="1800" dirty="0" err="1">
                <a:effectLst/>
                <a:ea typeface="Times New Roman" panose="02020603050405020304" pitchFamily="18" charset="0"/>
                <a:cs typeface="Calibri" panose="020F0502020204030204" pitchFamily="34" charset="0"/>
              </a:rPr>
              <a:t>riscuri</a:t>
            </a:r>
            <a:r>
              <a:rPr lang="en-GB" sz="1800" dirty="0">
                <a:effectLst/>
                <a:ea typeface="Times New Roman" panose="02020603050405020304" pitchFamily="18" charset="0"/>
                <a:cs typeface="Calibri" panose="020F0502020204030204" pitchFamily="34" charset="0"/>
              </a:rPr>
              <a:t> care pot </a:t>
            </a:r>
            <a:r>
              <a:rPr lang="en-GB" sz="1800" dirty="0" err="1">
                <a:effectLst/>
                <a:ea typeface="Times New Roman" panose="02020603050405020304" pitchFamily="18" charset="0"/>
                <a:cs typeface="Calibri" panose="020F0502020204030204" pitchFamily="34" charset="0"/>
              </a:rPr>
              <a:t>compromite</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securitatea</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informațiilor</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și</a:t>
            </a:r>
            <a:r>
              <a:rPr lang="en-GB" sz="1800" dirty="0">
                <a:effectLst/>
                <a:ea typeface="Times New Roman" panose="02020603050405020304" pitchFamily="18" charset="0"/>
                <a:cs typeface="Calibri" panose="020F0502020204030204" pitchFamily="34" charset="0"/>
              </a:rPr>
              <a:t> a </a:t>
            </a:r>
            <a:r>
              <a:rPr lang="en-GB" sz="1800" dirty="0" err="1">
                <a:effectLst/>
                <a:ea typeface="Times New Roman" panose="02020603050405020304" pitchFamily="18" charset="0"/>
                <a:cs typeface="Calibri" panose="020F0502020204030204" pitchFamily="34" charset="0"/>
              </a:rPr>
              <a:t>dispozitivelor</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dumneavoastră</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Printre</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cele</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mai</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frecvente</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amenințări</a:t>
            </a:r>
            <a:r>
              <a:rPr lang="en-GB" sz="1800" dirty="0">
                <a:effectLst/>
                <a:ea typeface="Times New Roman" panose="02020603050405020304" pitchFamily="18" charset="0"/>
                <a:cs typeface="Calibri" panose="020F0502020204030204" pitchFamily="34" charset="0"/>
              </a:rPr>
              <a:t> cu care </a:t>
            </a:r>
            <a:r>
              <a:rPr lang="en-GB" sz="1800" dirty="0" err="1">
                <a:effectLst/>
                <a:ea typeface="Times New Roman" panose="02020603050405020304" pitchFamily="18" charset="0"/>
                <a:cs typeface="Calibri" panose="020F0502020204030204" pitchFamily="34" charset="0"/>
              </a:rPr>
              <a:t>este</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foarte</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probabil</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să</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vă</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confruntați</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atunci</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când</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navigați</a:t>
            </a:r>
            <a:r>
              <a:rPr lang="en-GB" sz="1800" dirty="0">
                <a:effectLst/>
                <a:ea typeface="Times New Roman" panose="02020603050405020304" pitchFamily="18" charset="0"/>
                <a:cs typeface="Calibri" panose="020F0502020204030204" pitchFamily="34" charset="0"/>
              </a:rPr>
              <a:t> pe internet se </a:t>
            </a:r>
            <a:r>
              <a:rPr lang="en-GB" sz="1800" dirty="0" err="1">
                <a:effectLst/>
                <a:ea typeface="Times New Roman" panose="02020603050405020304" pitchFamily="18" charset="0"/>
                <a:cs typeface="Calibri" panose="020F0502020204030204" pitchFamily="34" charset="0"/>
              </a:rPr>
              <a:t>numără</a:t>
            </a:r>
            <a:r>
              <a:rPr lang="en-GB" sz="1800" dirty="0">
                <a:effectLst/>
                <a:ea typeface="Times New Roman" panose="02020603050405020304" pitchFamily="18" charset="0"/>
                <a:cs typeface="Calibri" panose="020F0502020204030204" pitchFamily="34" charset="0"/>
              </a:rPr>
              <a:t>:</a:t>
            </a:r>
            <a:endParaRPr lang="en-GB" sz="1800" dirty="0">
              <a:effectLst/>
              <a:ea typeface="Arial MT"/>
              <a:cs typeface="Arial MT"/>
            </a:endParaRPr>
          </a:p>
        </p:txBody>
      </p:sp>
      <p:sp>
        <p:nvSpPr>
          <p:cNvPr id="6" name="TextBox 12">
            <a:extLst>
              <a:ext uri="{FF2B5EF4-FFF2-40B4-BE49-F238E27FC236}">
                <a16:creationId xmlns:a16="http://schemas.microsoft.com/office/drawing/2014/main" xmlns="" id="{EDE3760C-490F-A95D-ACDB-DD486230A3C5}"/>
              </a:ext>
            </a:extLst>
          </p:cNvPr>
          <p:cNvSpPr txBox="1"/>
          <p:nvPr/>
        </p:nvSpPr>
        <p:spPr>
          <a:xfrm>
            <a:off x="7759176" y="2985915"/>
            <a:ext cx="1806905" cy="461665"/>
          </a:xfrm>
          <a:prstGeom prst="rect">
            <a:avLst/>
          </a:prstGeom>
          <a:noFill/>
        </p:spPr>
        <p:txBody>
          <a:bodyPr wrap="none" rtlCol="0">
            <a:spAutoFit/>
          </a:bodyPr>
          <a:lstStyle/>
          <a:p>
            <a:r>
              <a:rPr lang="en-US" sz="2400">
                <a:solidFill>
                  <a:srgbClr val="EA4E46"/>
                </a:solidFill>
                <a:cs typeface="Abhaya Libre Medium" panose="02000603000000000000" pitchFamily="2" charset="77"/>
              </a:rPr>
              <a:t>Ransomware</a:t>
            </a:r>
            <a:endParaRPr lang="en-US" sz="2400" dirty="0">
              <a:solidFill>
                <a:srgbClr val="EA4E46"/>
              </a:solidFill>
              <a:cs typeface="Abhaya Libre Medium" panose="02000603000000000000" pitchFamily="2" charset="77"/>
            </a:endParaRPr>
          </a:p>
        </p:txBody>
      </p:sp>
      <p:sp>
        <p:nvSpPr>
          <p:cNvPr id="7" name="TextBox 14">
            <a:extLst>
              <a:ext uri="{FF2B5EF4-FFF2-40B4-BE49-F238E27FC236}">
                <a16:creationId xmlns:a16="http://schemas.microsoft.com/office/drawing/2014/main" xmlns="" id="{7D65BE56-ACC7-A08C-89FD-9C71E4392738}"/>
              </a:ext>
            </a:extLst>
          </p:cNvPr>
          <p:cNvSpPr txBox="1"/>
          <p:nvPr/>
        </p:nvSpPr>
        <p:spPr>
          <a:xfrm>
            <a:off x="1024986" y="3448338"/>
            <a:ext cx="3194104" cy="1754326"/>
          </a:xfrm>
          <a:prstGeom prst="rect">
            <a:avLst/>
          </a:prstGeom>
          <a:noFill/>
        </p:spPr>
        <p:txBody>
          <a:bodyPr wrap="square" rtlCol="0">
            <a:spAutoFit/>
          </a:bodyPr>
          <a:lstStyle/>
          <a:p>
            <a:pPr algn="just"/>
            <a:r>
              <a:rPr lang="en-US" sz="1800" dirty="0" err="1">
                <a:effectLst/>
                <a:ea typeface="Times New Roman" panose="02020603050405020304" pitchFamily="18" charset="0"/>
                <a:cs typeface="Calibri" panose="020F0502020204030204" pitchFamily="34" charset="0"/>
              </a:rPr>
              <a:t>Escrocherie</a:t>
            </a:r>
            <a:r>
              <a:rPr lang="en-US" sz="1800" dirty="0">
                <a:effectLst/>
                <a:ea typeface="Times New Roman" panose="02020603050405020304" pitchFamily="18" charset="0"/>
                <a:cs typeface="Calibri" panose="020F0502020204030204" pitchFamily="34" charset="0"/>
              </a:rPr>
              <a:t> de </a:t>
            </a:r>
            <a:r>
              <a:rPr lang="en-US" sz="1800" dirty="0" err="1">
                <a:effectLst/>
                <a:ea typeface="Times New Roman" panose="02020603050405020304" pitchFamily="18" charset="0"/>
                <a:cs typeface="Calibri" panose="020F0502020204030204" pitchFamily="34" charset="0"/>
              </a:rPr>
              <a:t>inginerie</a:t>
            </a:r>
            <a:r>
              <a:rPr lang="en-US" sz="1800" dirty="0">
                <a:effectLst/>
                <a:ea typeface="Times New Roman" panose="02020603050405020304" pitchFamily="18" charset="0"/>
                <a:cs typeface="Calibri" panose="020F0502020204030204" pitchFamily="34" charset="0"/>
              </a:rPr>
              <a:t> </a:t>
            </a:r>
            <a:r>
              <a:rPr lang="en-US" sz="1800" dirty="0" err="1">
                <a:effectLst/>
                <a:ea typeface="Times New Roman" panose="02020603050405020304" pitchFamily="18" charset="0"/>
                <a:cs typeface="Calibri" panose="020F0502020204030204" pitchFamily="34" charset="0"/>
              </a:rPr>
              <a:t>socială</a:t>
            </a:r>
            <a:r>
              <a:rPr lang="en-US" sz="1800" dirty="0">
                <a:effectLst/>
                <a:ea typeface="Times New Roman" panose="02020603050405020304" pitchFamily="18" charset="0"/>
                <a:cs typeface="Calibri" panose="020F0502020204030204" pitchFamily="34" charset="0"/>
              </a:rPr>
              <a:t>. </a:t>
            </a:r>
            <a:r>
              <a:rPr lang="en-US" sz="1800" dirty="0" err="1">
                <a:effectLst/>
                <a:ea typeface="Times New Roman" panose="02020603050405020304" pitchFamily="18" charset="0"/>
                <a:cs typeface="Calibri" panose="020F0502020204030204" pitchFamily="34" charset="0"/>
              </a:rPr>
              <a:t>Aceasta</a:t>
            </a:r>
            <a:r>
              <a:rPr lang="en-US" sz="1800" dirty="0">
                <a:effectLst/>
                <a:ea typeface="Times New Roman" panose="02020603050405020304" pitchFamily="18" charset="0"/>
                <a:cs typeface="Calibri" panose="020F0502020204030204" pitchFamily="34" charset="0"/>
              </a:rPr>
              <a:t> </a:t>
            </a:r>
            <a:r>
              <a:rPr lang="en-US" sz="1800" dirty="0" err="1">
                <a:effectLst/>
                <a:ea typeface="Times New Roman" panose="02020603050405020304" pitchFamily="18" charset="0"/>
                <a:cs typeface="Calibri" panose="020F0502020204030204" pitchFamily="34" charset="0"/>
              </a:rPr>
              <a:t>constă</a:t>
            </a:r>
            <a:r>
              <a:rPr lang="en-US" sz="1800" dirty="0">
                <a:effectLst/>
                <a:ea typeface="Times New Roman" panose="02020603050405020304" pitchFamily="18" charset="0"/>
                <a:cs typeface="Calibri" panose="020F0502020204030204" pitchFamily="34" charset="0"/>
              </a:rPr>
              <a:t> </a:t>
            </a:r>
            <a:r>
              <a:rPr lang="en-US" sz="1800" dirty="0" err="1">
                <a:effectLst/>
                <a:ea typeface="Times New Roman" panose="02020603050405020304" pitchFamily="18" charset="0"/>
                <a:cs typeface="Calibri" panose="020F0502020204030204" pitchFamily="34" charset="0"/>
              </a:rPr>
              <a:t>în</a:t>
            </a:r>
            <a:r>
              <a:rPr lang="en-US" sz="1800" dirty="0">
                <a:effectLst/>
                <a:ea typeface="Times New Roman" panose="02020603050405020304" pitchFamily="18" charset="0"/>
                <a:cs typeface="Calibri" panose="020F0502020204030204" pitchFamily="34" charset="0"/>
              </a:rPr>
              <a:t> a se da </a:t>
            </a:r>
            <a:r>
              <a:rPr lang="en-US" sz="1800" dirty="0" err="1">
                <a:effectLst/>
                <a:ea typeface="Times New Roman" panose="02020603050405020304" pitchFamily="18" charset="0"/>
                <a:cs typeface="Calibri" panose="020F0502020204030204" pitchFamily="34" charset="0"/>
              </a:rPr>
              <a:t>drept</a:t>
            </a:r>
            <a:r>
              <a:rPr lang="en-US" sz="1800" dirty="0">
                <a:effectLst/>
                <a:ea typeface="Times New Roman" panose="02020603050405020304" pitchFamily="18" charset="0"/>
                <a:cs typeface="Calibri" panose="020F0502020204030204" pitchFamily="34" charset="0"/>
              </a:rPr>
              <a:t> o </a:t>
            </a:r>
            <a:r>
              <a:rPr lang="en-US" sz="1800" dirty="0" err="1">
                <a:effectLst/>
                <a:ea typeface="Times New Roman" panose="02020603050405020304" pitchFamily="18" charset="0"/>
                <a:cs typeface="Calibri" panose="020F0502020204030204" pitchFamily="34" charset="0"/>
              </a:rPr>
              <a:t>altă</a:t>
            </a:r>
            <a:r>
              <a:rPr lang="en-US" sz="1800" dirty="0">
                <a:effectLst/>
                <a:ea typeface="Times New Roman" panose="02020603050405020304" pitchFamily="18" charset="0"/>
                <a:cs typeface="Calibri" panose="020F0502020204030204" pitchFamily="34" charset="0"/>
              </a:rPr>
              <a:t> </a:t>
            </a:r>
            <a:r>
              <a:rPr lang="en-US" sz="1800" dirty="0" err="1">
                <a:effectLst/>
                <a:ea typeface="Times New Roman" panose="02020603050405020304" pitchFamily="18" charset="0"/>
                <a:cs typeface="Calibri" panose="020F0502020204030204" pitchFamily="34" charset="0"/>
              </a:rPr>
              <a:t>persoană</a:t>
            </a:r>
            <a:r>
              <a:rPr lang="en-US" sz="1800" dirty="0">
                <a:effectLst/>
                <a:ea typeface="Times New Roman" panose="02020603050405020304" pitchFamily="18" charset="0"/>
                <a:cs typeface="Calibri" panose="020F0502020204030204" pitchFamily="34" charset="0"/>
              </a:rPr>
              <a:t> </a:t>
            </a:r>
            <a:r>
              <a:rPr lang="en-US" sz="1800" dirty="0" err="1">
                <a:effectLst/>
                <a:ea typeface="Times New Roman" panose="02020603050405020304" pitchFamily="18" charset="0"/>
                <a:cs typeface="Calibri" panose="020F0502020204030204" pitchFamily="34" charset="0"/>
              </a:rPr>
              <a:t>sau</a:t>
            </a:r>
            <a:r>
              <a:rPr lang="en-US" sz="1800" dirty="0">
                <a:effectLst/>
                <a:ea typeface="Times New Roman" panose="02020603050405020304" pitchFamily="18" charset="0"/>
                <a:cs typeface="Calibri" panose="020F0502020204030204" pitchFamily="34" charset="0"/>
              </a:rPr>
              <a:t> </a:t>
            </a:r>
            <a:r>
              <a:rPr lang="en-US" sz="1800" dirty="0" err="1">
                <a:effectLst/>
                <a:ea typeface="Times New Roman" panose="02020603050405020304" pitchFamily="18" charset="0"/>
                <a:cs typeface="Calibri" panose="020F0502020204030204" pitchFamily="34" charset="0"/>
              </a:rPr>
              <a:t>organizație</a:t>
            </a:r>
            <a:r>
              <a:rPr lang="en-US" sz="1800" dirty="0">
                <a:effectLst/>
                <a:ea typeface="Times New Roman" panose="02020603050405020304" pitchFamily="18" charset="0"/>
                <a:cs typeface="Calibri" panose="020F0502020204030204" pitchFamily="34" charset="0"/>
              </a:rPr>
              <a:t> </a:t>
            </a:r>
            <a:r>
              <a:rPr lang="en-US" sz="1800" dirty="0" err="1">
                <a:effectLst/>
                <a:ea typeface="Times New Roman" panose="02020603050405020304" pitchFamily="18" charset="0"/>
                <a:cs typeface="Calibri" panose="020F0502020204030204" pitchFamily="34" charset="0"/>
              </a:rPr>
              <a:t>prin</a:t>
            </a:r>
            <a:r>
              <a:rPr lang="en-US" sz="1800" dirty="0">
                <a:effectLst/>
                <a:ea typeface="Times New Roman" panose="02020603050405020304" pitchFamily="18" charset="0"/>
                <a:cs typeface="Calibri" panose="020F0502020204030204" pitchFamily="34" charset="0"/>
              </a:rPr>
              <a:t> e-mail, </a:t>
            </a:r>
            <a:r>
              <a:rPr lang="en-US" sz="1800" dirty="0" err="1">
                <a:effectLst/>
                <a:ea typeface="Times New Roman" panose="02020603050405020304" pitchFamily="18" charset="0"/>
                <a:cs typeface="Calibri" panose="020F0502020204030204" pitchFamily="34" charset="0"/>
              </a:rPr>
              <a:t>astfel</a:t>
            </a:r>
            <a:r>
              <a:rPr lang="en-US" sz="1800" dirty="0">
                <a:effectLst/>
                <a:ea typeface="Times New Roman" panose="02020603050405020304" pitchFamily="18" charset="0"/>
                <a:cs typeface="Calibri" panose="020F0502020204030204" pitchFamily="34" charset="0"/>
              </a:rPr>
              <a:t> </a:t>
            </a:r>
            <a:r>
              <a:rPr lang="en-US" sz="1800" dirty="0" err="1">
                <a:effectLst/>
                <a:ea typeface="Times New Roman" panose="02020603050405020304" pitchFamily="18" charset="0"/>
                <a:cs typeface="Calibri" panose="020F0502020204030204" pitchFamily="34" charset="0"/>
              </a:rPr>
              <a:t>încât</a:t>
            </a:r>
            <a:r>
              <a:rPr lang="en-US" sz="1800" dirty="0">
                <a:effectLst/>
                <a:ea typeface="Times New Roman" panose="02020603050405020304" pitchFamily="18" charset="0"/>
                <a:cs typeface="Calibri" panose="020F0502020204030204" pitchFamily="34" charset="0"/>
              </a:rPr>
              <a:t> </a:t>
            </a:r>
            <a:r>
              <a:rPr lang="en-US" sz="1800" dirty="0" err="1">
                <a:effectLst/>
                <a:ea typeface="Times New Roman" panose="02020603050405020304" pitchFamily="18" charset="0"/>
                <a:cs typeface="Calibri" panose="020F0502020204030204" pitchFamily="34" charset="0"/>
              </a:rPr>
              <a:t>utilizatorul</a:t>
            </a:r>
            <a:r>
              <a:rPr lang="en-US" sz="1800" dirty="0">
                <a:effectLst/>
                <a:ea typeface="Times New Roman" panose="02020603050405020304" pitchFamily="18" charset="0"/>
                <a:cs typeface="Calibri" panose="020F0502020204030204" pitchFamily="34" charset="0"/>
              </a:rPr>
              <a:t> </a:t>
            </a:r>
            <a:r>
              <a:rPr lang="en-US" sz="1800" dirty="0" err="1">
                <a:effectLst/>
                <a:ea typeface="Times New Roman" panose="02020603050405020304" pitchFamily="18" charset="0"/>
                <a:cs typeface="Calibri" panose="020F0502020204030204" pitchFamily="34" charset="0"/>
              </a:rPr>
              <a:t>să</a:t>
            </a:r>
            <a:r>
              <a:rPr lang="en-US" sz="1800" dirty="0">
                <a:effectLst/>
                <a:ea typeface="Times New Roman" panose="02020603050405020304" pitchFamily="18" charset="0"/>
                <a:cs typeface="Calibri" panose="020F0502020204030204" pitchFamily="34" charset="0"/>
              </a:rPr>
              <a:t> </a:t>
            </a:r>
            <a:r>
              <a:rPr lang="en-US" sz="1800" dirty="0" err="1">
                <a:effectLst/>
                <a:ea typeface="Times New Roman" panose="02020603050405020304" pitchFamily="18" charset="0"/>
                <a:cs typeface="Calibri" panose="020F0502020204030204" pitchFamily="34" charset="0"/>
              </a:rPr>
              <a:t>efectueze</a:t>
            </a:r>
            <a:r>
              <a:rPr lang="en-US" sz="1800" dirty="0">
                <a:effectLst/>
                <a:ea typeface="Times New Roman" panose="02020603050405020304" pitchFamily="18" charset="0"/>
                <a:cs typeface="Calibri" panose="020F0502020204030204" pitchFamily="34" charset="0"/>
              </a:rPr>
              <a:t> o </a:t>
            </a:r>
            <a:r>
              <a:rPr lang="en-US" sz="1800" dirty="0" err="1">
                <a:effectLst/>
                <a:ea typeface="Times New Roman" panose="02020603050405020304" pitchFamily="18" charset="0"/>
                <a:cs typeface="Calibri" panose="020F0502020204030204" pitchFamily="34" charset="0"/>
              </a:rPr>
              <a:t>anumită</a:t>
            </a:r>
            <a:r>
              <a:rPr lang="en-US" sz="1800" dirty="0">
                <a:effectLst/>
                <a:ea typeface="Times New Roman" panose="02020603050405020304" pitchFamily="18" charset="0"/>
                <a:cs typeface="Calibri" panose="020F0502020204030204" pitchFamily="34" charset="0"/>
              </a:rPr>
              <a:t> </a:t>
            </a:r>
            <a:r>
              <a:rPr lang="en-US" sz="1800" dirty="0" err="1">
                <a:effectLst/>
                <a:ea typeface="Times New Roman" panose="02020603050405020304" pitchFamily="18" charset="0"/>
                <a:cs typeface="Calibri" panose="020F0502020204030204" pitchFamily="34" charset="0"/>
              </a:rPr>
              <a:t>acțiune</a:t>
            </a:r>
            <a:r>
              <a:rPr lang="en-US" sz="1800" dirty="0">
                <a:effectLst/>
                <a:ea typeface="Times New Roman" panose="02020603050405020304" pitchFamily="18" charset="0"/>
                <a:cs typeface="Calibri" panose="020F0502020204030204" pitchFamily="34" charset="0"/>
              </a:rPr>
              <a:t> pe o </a:t>
            </a:r>
            <a:r>
              <a:rPr lang="en-US" sz="1800" dirty="0" err="1">
                <a:effectLst/>
                <a:ea typeface="Times New Roman" panose="02020603050405020304" pitchFamily="18" charset="0"/>
                <a:cs typeface="Calibri" panose="020F0502020204030204" pitchFamily="34" charset="0"/>
              </a:rPr>
              <a:t>pagină</a:t>
            </a:r>
            <a:r>
              <a:rPr lang="en-US" sz="1800" dirty="0">
                <a:effectLst/>
                <a:ea typeface="Times New Roman" panose="02020603050405020304" pitchFamily="18" charset="0"/>
                <a:cs typeface="Calibri" panose="020F0502020204030204" pitchFamily="34" charset="0"/>
              </a:rPr>
              <a:t> </a:t>
            </a:r>
            <a:r>
              <a:rPr lang="en-US" sz="1800" dirty="0" err="1">
                <a:effectLst/>
                <a:ea typeface="Times New Roman" panose="02020603050405020304" pitchFamily="18" charset="0"/>
                <a:cs typeface="Calibri" panose="020F0502020204030204" pitchFamily="34" charset="0"/>
              </a:rPr>
              <a:t>frauduloasă</a:t>
            </a:r>
            <a:r>
              <a:rPr lang="en-US" dirty="0">
                <a:ea typeface="Lato Light" panose="020F0502020204030203" pitchFamily="34" charset="0"/>
                <a:cs typeface="Abhaya Libre" panose="02000603000000000000" pitchFamily="2" charset="77"/>
              </a:rPr>
              <a:t>.</a:t>
            </a:r>
          </a:p>
        </p:txBody>
      </p:sp>
      <p:sp>
        <p:nvSpPr>
          <p:cNvPr id="8" name="TextBox 15">
            <a:extLst>
              <a:ext uri="{FF2B5EF4-FFF2-40B4-BE49-F238E27FC236}">
                <a16:creationId xmlns:a16="http://schemas.microsoft.com/office/drawing/2014/main" xmlns="" id="{67D3F2E3-D245-0D7C-A974-89813A5100F0}"/>
              </a:ext>
            </a:extLst>
          </p:cNvPr>
          <p:cNvSpPr txBox="1"/>
          <p:nvPr/>
        </p:nvSpPr>
        <p:spPr>
          <a:xfrm>
            <a:off x="1024986" y="2986909"/>
            <a:ext cx="1234633" cy="461665"/>
          </a:xfrm>
          <a:prstGeom prst="rect">
            <a:avLst/>
          </a:prstGeom>
          <a:noFill/>
        </p:spPr>
        <p:txBody>
          <a:bodyPr wrap="none" rtlCol="0">
            <a:spAutoFit/>
          </a:bodyPr>
          <a:lstStyle/>
          <a:p>
            <a:r>
              <a:rPr lang="en-US" sz="2400">
                <a:solidFill>
                  <a:srgbClr val="EA4E46"/>
                </a:solidFill>
                <a:cs typeface="Abhaya Libre Medium" panose="02000603000000000000" pitchFamily="2" charset="77"/>
              </a:rPr>
              <a:t>Phishing</a:t>
            </a:r>
            <a:endParaRPr lang="en-US" sz="2400" dirty="0">
              <a:solidFill>
                <a:srgbClr val="EA4E46"/>
              </a:solidFill>
              <a:cs typeface="Abhaya Libre Medium" panose="02000603000000000000" pitchFamily="2" charset="77"/>
            </a:endParaRPr>
          </a:p>
        </p:txBody>
      </p:sp>
      <p:sp>
        <p:nvSpPr>
          <p:cNvPr id="10" name="TextBox 18">
            <a:extLst>
              <a:ext uri="{FF2B5EF4-FFF2-40B4-BE49-F238E27FC236}">
                <a16:creationId xmlns:a16="http://schemas.microsoft.com/office/drawing/2014/main" xmlns="" id="{53F437CC-0B55-C564-A37C-C8A73792D12F}"/>
              </a:ext>
            </a:extLst>
          </p:cNvPr>
          <p:cNvSpPr txBox="1"/>
          <p:nvPr/>
        </p:nvSpPr>
        <p:spPr>
          <a:xfrm>
            <a:off x="4391040" y="2985916"/>
            <a:ext cx="1286442" cy="461665"/>
          </a:xfrm>
          <a:prstGeom prst="rect">
            <a:avLst/>
          </a:prstGeom>
          <a:noFill/>
        </p:spPr>
        <p:txBody>
          <a:bodyPr wrap="none" rtlCol="0">
            <a:spAutoFit/>
          </a:bodyPr>
          <a:lstStyle/>
          <a:p>
            <a:r>
              <a:rPr lang="en-US" sz="2400">
                <a:solidFill>
                  <a:srgbClr val="EA4E46"/>
                </a:solidFill>
                <a:cs typeface="Abhaya Libre Medium" panose="02000603000000000000" pitchFamily="2" charset="77"/>
              </a:rPr>
              <a:t>Malware</a:t>
            </a:r>
            <a:endParaRPr lang="en-US" sz="2400" dirty="0">
              <a:solidFill>
                <a:srgbClr val="EA4E46"/>
              </a:solidFill>
              <a:cs typeface="Abhaya Libre Medium" panose="02000603000000000000" pitchFamily="2" charset="77"/>
            </a:endParaRPr>
          </a:p>
        </p:txBody>
      </p:sp>
      <p:sp>
        <p:nvSpPr>
          <p:cNvPr id="11" name="TextBox 14">
            <a:extLst>
              <a:ext uri="{FF2B5EF4-FFF2-40B4-BE49-F238E27FC236}">
                <a16:creationId xmlns:a16="http://schemas.microsoft.com/office/drawing/2014/main" xmlns="" id="{56978C59-3A11-54F5-43AC-CC51BCC8DE66}"/>
              </a:ext>
            </a:extLst>
          </p:cNvPr>
          <p:cNvSpPr txBox="1"/>
          <p:nvPr/>
        </p:nvSpPr>
        <p:spPr>
          <a:xfrm>
            <a:off x="4392081" y="3437495"/>
            <a:ext cx="3194104" cy="1477328"/>
          </a:xfrm>
          <a:prstGeom prst="rect">
            <a:avLst/>
          </a:prstGeom>
          <a:noFill/>
        </p:spPr>
        <p:txBody>
          <a:bodyPr wrap="square" rtlCol="0">
            <a:spAutoFit/>
          </a:bodyPr>
          <a:lstStyle/>
          <a:p>
            <a:pPr algn="just"/>
            <a:r>
              <a:rPr lang="en-US" sz="1800">
                <a:effectLst/>
                <a:ea typeface="Times New Roman" panose="02020603050405020304" pitchFamily="18" charset="0"/>
                <a:cs typeface="Calibri" panose="020F0502020204030204" pitchFamily="34" charset="0"/>
              </a:rPr>
              <a:t>Software rău intenționat care poate efectua acțiuni precum ștergerea datelor sensibile sau modificarea funcțiilor de bază ale dispozitivului</a:t>
            </a:r>
            <a:r>
              <a:rPr lang="en-US">
                <a:ea typeface="Lato Light" panose="020F0502020204030203" pitchFamily="34" charset="0"/>
                <a:cs typeface="Abhaya Libre" panose="02000603000000000000" pitchFamily="2" charset="77"/>
              </a:rPr>
              <a:t>.</a:t>
            </a:r>
            <a:endParaRPr lang="en-US" dirty="0">
              <a:ea typeface="Lato Light" panose="020F0502020204030203" pitchFamily="34" charset="0"/>
              <a:cs typeface="Abhaya Libre" panose="02000603000000000000" pitchFamily="2" charset="77"/>
            </a:endParaRPr>
          </a:p>
        </p:txBody>
      </p:sp>
      <p:sp>
        <p:nvSpPr>
          <p:cNvPr id="12" name="TextBox 14">
            <a:extLst>
              <a:ext uri="{FF2B5EF4-FFF2-40B4-BE49-F238E27FC236}">
                <a16:creationId xmlns:a16="http://schemas.microsoft.com/office/drawing/2014/main" xmlns="" id="{23C81CA3-1142-D5AA-AE38-B11900058F68}"/>
              </a:ext>
            </a:extLst>
          </p:cNvPr>
          <p:cNvSpPr txBox="1"/>
          <p:nvPr/>
        </p:nvSpPr>
        <p:spPr>
          <a:xfrm>
            <a:off x="7773457" y="3429000"/>
            <a:ext cx="3194104" cy="1754326"/>
          </a:xfrm>
          <a:prstGeom prst="rect">
            <a:avLst/>
          </a:prstGeom>
          <a:noFill/>
        </p:spPr>
        <p:txBody>
          <a:bodyPr wrap="square" rtlCol="0">
            <a:spAutoFit/>
          </a:bodyPr>
          <a:lstStyle/>
          <a:p>
            <a:pPr algn="just"/>
            <a:r>
              <a:rPr lang="en-US" sz="1800">
                <a:effectLst/>
                <a:ea typeface="Times New Roman" panose="02020603050405020304" pitchFamily="18" charset="0"/>
                <a:cs typeface="Calibri" panose="020F0502020204030204" pitchFamily="34" charset="0"/>
              </a:rPr>
              <a:t>Un tip de malware care criptează fișierele de pe hard disk și restricționează accesul, cerând utilizatorului să plătească o răscumpărare în schimbul decriptării sau deblocării datelor</a:t>
            </a:r>
            <a:r>
              <a:rPr lang="en-US">
                <a:ea typeface="Lato Light" panose="020F0502020204030203" pitchFamily="34" charset="0"/>
                <a:cs typeface="Abhaya Libre" panose="02000603000000000000" pitchFamily="2" charset="77"/>
              </a:rPr>
              <a:t>.</a:t>
            </a:r>
            <a:endParaRPr lang="en-US" dirty="0">
              <a:ea typeface="Lato Light" panose="020F0502020204030203" pitchFamily="34" charset="0"/>
              <a:cs typeface="Abhaya Libre" panose="02000603000000000000" pitchFamily="2" charset="77"/>
            </a:endParaRPr>
          </a:p>
        </p:txBody>
      </p:sp>
      <p:pic>
        <p:nvPicPr>
          <p:cNvPr id="13" name="Imagen 12" descr="Texto&#10;&#10;Descripción generada automáticamente">
            <a:extLst>
              <a:ext uri="{FF2B5EF4-FFF2-40B4-BE49-F238E27FC236}">
                <a16:creationId xmlns:a16="http://schemas.microsoft.com/office/drawing/2014/main" xmlns="" id="{A1522318-FB7A-B513-6BC2-3B4B8ED125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15" name="TextBox 11">
            <a:extLst>
              <a:ext uri="{FF2B5EF4-FFF2-40B4-BE49-F238E27FC236}">
                <a16:creationId xmlns:a16="http://schemas.microsoft.com/office/drawing/2014/main" xmlns="" id="{9A711C37-3A3F-35B4-148C-40007E7A48B6}"/>
              </a:ext>
            </a:extLst>
          </p:cNvPr>
          <p:cNvSpPr txBox="1"/>
          <p:nvPr/>
        </p:nvSpPr>
        <p:spPr>
          <a:xfrm>
            <a:off x="875909" y="531936"/>
            <a:ext cx="8208962" cy="646331"/>
          </a:xfrm>
          <a:prstGeom prst="rect">
            <a:avLst/>
          </a:prstGeom>
          <a:noFill/>
        </p:spPr>
        <p:txBody>
          <a:bodyPr wrap="square" rtlCol="0">
            <a:spAutoFit/>
          </a:bodyPr>
          <a:lstStyle/>
          <a:p>
            <a:r>
              <a:rPr lang="en-US" sz="3600" b="1">
                <a:solidFill>
                  <a:srgbClr val="FAB632"/>
                </a:solidFill>
                <a:ea typeface="Nunito Bold" charset="0"/>
                <a:cs typeface="Arima Madurai Semi" pitchFamily="2" charset="77"/>
              </a:rPr>
              <a:t>Unitatea 2: Securitatea cibernetică</a:t>
            </a:r>
            <a:endParaRPr lang="en-US" sz="3600" b="1" dirty="0">
              <a:solidFill>
                <a:srgbClr val="FAB632"/>
              </a:solidFill>
              <a:ea typeface="Nunito Bold" charset="0"/>
              <a:cs typeface="Arima Madurai Semi" pitchFamily="2" charset="77"/>
            </a:endParaRPr>
          </a:p>
        </p:txBody>
      </p:sp>
      <p:sp>
        <p:nvSpPr>
          <p:cNvPr id="16" name="CuadroTexto 15">
            <a:extLst>
              <a:ext uri="{FF2B5EF4-FFF2-40B4-BE49-F238E27FC236}">
                <a16:creationId xmlns:a16="http://schemas.microsoft.com/office/drawing/2014/main" xmlns="" id="{2AE60572-12E7-62E1-AADE-537052C9F8E6}"/>
              </a:ext>
            </a:extLst>
          </p:cNvPr>
          <p:cNvSpPr txBox="1"/>
          <p:nvPr/>
        </p:nvSpPr>
        <p:spPr>
          <a:xfrm>
            <a:off x="5130393" y="5097938"/>
            <a:ext cx="2628783" cy="830997"/>
          </a:xfrm>
          <a:prstGeom prst="rect">
            <a:avLst/>
          </a:prstGeom>
          <a:noFill/>
        </p:spPr>
        <p:txBody>
          <a:bodyPr wrap="square">
            <a:spAutoFit/>
          </a:bodyPr>
          <a:lstStyle/>
          <a:p>
            <a:pPr algn="ctr"/>
            <a:r>
              <a:rPr lang="en-US" sz="1600">
                <a:highlight>
                  <a:srgbClr val="FAB632"/>
                </a:highlight>
                <a:ea typeface="Lato Light" panose="020F0502020204030203" pitchFamily="34" charset="0"/>
              </a:rPr>
              <a:t>Este important să folosiți anti-malware pe dispozitivele dumneavoastră pentru a le proteja</a:t>
            </a:r>
            <a:r>
              <a:rPr lang="en-US" sz="1600">
                <a:highlight>
                  <a:srgbClr val="FAB632"/>
                </a:highlight>
                <a:ea typeface="Lato Light" panose="020F0502020204030203" pitchFamily="34" charset="0"/>
                <a:cs typeface="Abhaya Libre" panose="02000603000000000000" pitchFamily="2" charset="77"/>
              </a:rPr>
              <a:t>!</a:t>
            </a:r>
            <a:endParaRPr lang="en-US" sz="1600" dirty="0">
              <a:highlight>
                <a:srgbClr val="FAB632"/>
              </a:highlight>
              <a:latin typeface="Oxygen" panose="02000503000000090004" pitchFamily="2" charset="77"/>
              <a:ea typeface="Lato Light" panose="020F0502020204030203" pitchFamily="34" charset="0"/>
              <a:cs typeface="Abhaya Libre" panose="02000603000000000000" pitchFamily="2" charset="77"/>
            </a:endParaRPr>
          </a:p>
        </p:txBody>
      </p:sp>
      <p:pic>
        <p:nvPicPr>
          <p:cNvPr id="17" name="Gráfico 16" descr="Atrás con relleno sólido">
            <a:extLst>
              <a:ext uri="{FF2B5EF4-FFF2-40B4-BE49-F238E27FC236}">
                <a16:creationId xmlns:a16="http://schemas.microsoft.com/office/drawing/2014/main" xmlns="" id="{4CB9E8DC-A9DB-8EC9-C950-3C36E478A2C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rot="11989343">
            <a:off x="4316793" y="5035218"/>
            <a:ext cx="914400" cy="914400"/>
          </a:xfrm>
          <a:prstGeom prst="rect">
            <a:avLst/>
          </a:prstGeom>
        </p:spPr>
      </p:pic>
      <p:sp>
        <p:nvSpPr>
          <p:cNvPr id="2" name="Google Shape;90;p1">
            <a:extLst>
              <a:ext uri="{FF2B5EF4-FFF2-40B4-BE49-F238E27FC236}">
                <a16:creationId xmlns:a16="http://schemas.microsoft.com/office/drawing/2014/main" xmlns="" id="{4AFA3E04-4B88-E71B-5C34-98E077C622EE}"/>
              </a:ext>
            </a:extLst>
          </p:cNvPr>
          <p:cNvSpPr txBox="1"/>
          <p:nvPr/>
        </p:nvSpPr>
        <p:spPr>
          <a:xfrm>
            <a:off x="2622038" y="6234492"/>
            <a:ext cx="7901721" cy="400069"/>
          </a:xfrm>
          <a:prstGeom prst="rect">
            <a:avLst/>
          </a:prstGeom>
          <a:noFill/>
          <a:ln>
            <a:noFill/>
          </a:ln>
        </p:spPr>
        <p:txBody>
          <a:bodyPr spcFirstLastPara="1" wrap="square" lIns="91425" tIns="45700" rIns="91425" bIns="45700" anchor="t" anchorCtr="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0763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xmlns="" id="{7261A5A3-CAA3-CEDF-3466-BC1D33EE677B}"/>
              </a:ext>
            </a:extLst>
          </p:cNvPr>
          <p:cNvSpPr txBox="1"/>
          <p:nvPr/>
        </p:nvSpPr>
        <p:spPr>
          <a:xfrm>
            <a:off x="875909" y="531936"/>
            <a:ext cx="8208962" cy="646331"/>
          </a:xfrm>
          <a:prstGeom prst="rect">
            <a:avLst/>
          </a:prstGeom>
          <a:noFill/>
        </p:spPr>
        <p:txBody>
          <a:bodyPr wrap="square" rtlCol="0">
            <a:spAutoFit/>
          </a:bodyPr>
          <a:lstStyle/>
          <a:p>
            <a:r>
              <a:rPr lang="en-US" sz="3600" b="1">
                <a:solidFill>
                  <a:srgbClr val="FAB632"/>
                </a:solidFill>
                <a:ea typeface="Nunito Bold" charset="0"/>
                <a:cs typeface="Arima Madurai Semi" pitchFamily="2" charset="77"/>
              </a:rPr>
              <a:t>Unitatea 2: Securitatea cibernetică</a:t>
            </a:r>
            <a:endParaRPr lang="en-US" sz="3600" b="1" dirty="0">
              <a:solidFill>
                <a:srgbClr val="FAB632"/>
              </a:solidFill>
              <a:ea typeface="Nunito Bold" charset="0"/>
              <a:cs typeface="Arima Madurai Semi" pitchFamily="2" charset="77"/>
            </a:endParaRPr>
          </a:p>
        </p:txBody>
      </p:sp>
      <p:sp>
        <p:nvSpPr>
          <p:cNvPr id="3" name="CuadroTexto 2">
            <a:extLst>
              <a:ext uri="{FF2B5EF4-FFF2-40B4-BE49-F238E27FC236}">
                <a16:creationId xmlns:a16="http://schemas.microsoft.com/office/drawing/2014/main" xmlns="" id="{1A92504B-6CD9-4172-ED81-E62B5D0E2140}"/>
              </a:ext>
            </a:extLst>
          </p:cNvPr>
          <p:cNvSpPr txBox="1"/>
          <p:nvPr/>
        </p:nvSpPr>
        <p:spPr>
          <a:xfrm>
            <a:off x="875910" y="1111415"/>
            <a:ext cx="7693324" cy="830997"/>
          </a:xfrm>
          <a:prstGeom prst="rect">
            <a:avLst/>
          </a:prstGeom>
          <a:noFill/>
        </p:spPr>
        <p:txBody>
          <a:bodyPr wrap="square" rtlCol="0">
            <a:spAutoFit/>
          </a:bodyPr>
          <a:lstStyle/>
          <a:p>
            <a:r>
              <a:rPr lang="es-ES" sz="2400">
                <a:solidFill>
                  <a:srgbClr val="21B4A9"/>
                </a:solidFill>
              </a:rPr>
              <a:t>Secțiunea 2: Riscuri de securitate cibernetică. Cu ce vă confruntați atunci când navigați pe internet?</a:t>
            </a:r>
            <a:endParaRPr lang="en-GB" sz="2400" dirty="0">
              <a:solidFill>
                <a:srgbClr val="21B4A9"/>
              </a:solidFill>
            </a:endParaRPr>
          </a:p>
        </p:txBody>
      </p:sp>
      <p:sp>
        <p:nvSpPr>
          <p:cNvPr id="4" name="Rectángulo 3">
            <a:extLst>
              <a:ext uri="{FF2B5EF4-FFF2-40B4-BE49-F238E27FC236}">
                <a16:creationId xmlns:a16="http://schemas.microsoft.com/office/drawing/2014/main" xmlns="" id="{C8ED6519-9891-6E26-A8B0-9E9119BF8D05}"/>
              </a:ext>
            </a:extLst>
          </p:cNvPr>
          <p:cNvSpPr/>
          <p:nvPr/>
        </p:nvSpPr>
        <p:spPr>
          <a:xfrm>
            <a:off x="875910" y="1956608"/>
            <a:ext cx="6883908" cy="646331"/>
          </a:xfrm>
          <a:prstGeom prst="rect">
            <a:avLst/>
          </a:prstGeom>
        </p:spPr>
        <p:txBody>
          <a:bodyPr wrap="square">
            <a:spAutoFit/>
          </a:bodyPr>
          <a:lstStyle/>
          <a:p>
            <a:pPr algn="just">
              <a:defRPr/>
            </a:pPr>
            <a:r>
              <a:rPr lang="en-GB" sz="1800">
                <a:effectLst/>
                <a:ea typeface="Times New Roman" panose="02020603050405020304" pitchFamily="18" charset="0"/>
                <a:cs typeface="Calibri" panose="020F0502020204030204" pitchFamily="34" charset="0"/>
              </a:rPr>
              <a:t>Cu toate acestea, există </a:t>
            </a:r>
            <a:r>
              <a:rPr lang="en-GB" sz="1800" b="1">
                <a:effectLst/>
                <a:ea typeface="Times New Roman" panose="02020603050405020304" pitchFamily="18" charset="0"/>
                <a:cs typeface="Calibri" panose="020F0502020204030204" pitchFamily="34" charset="0"/>
              </a:rPr>
              <a:t>mai multe amenințări pe care le </a:t>
            </a:r>
            <a:r>
              <a:rPr lang="en-GB" sz="1800">
                <a:effectLst/>
                <a:ea typeface="Times New Roman" panose="02020603050405020304" pitchFamily="18" charset="0"/>
                <a:cs typeface="Calibri" panose="020F0502020204030204" pitchFamily="34" charset="0"/>
              </a:rPr>
              <a:t>puteți cerceta dacă sunteți interesat de securitatea cibernetică: </a:t>
            </a:r>
            <a:endParaRPr lang="en-GB">
              <a:latin typeface="Calibri" panose="020F0502020204030204" pitchFamily="34" charset="0"/>
              <a:cs typeface="Calibri" panose="020F0502020204030204" pitchFamily="34" charset="0"/>
            </a:endParaRPr>
          </a:p>
        </p:txBody>
      </p:sp>
      <p:sp>
        <p:nvSpPr>
          <p:cNvPr id="5" name="TextBox 58">
            <a:extLst>
              <a:ext uri="{FF2B5EF4-FFF2-40B4-BE49-F238E27FC236}">
                <a16:creationId xmlns:a16="http://schemas.microsoft.com/office/drawing/2014/main" xmlns="" id="{B156EFF4-C57D-09AF-E510-2DB9D7F8FC45}"/>
              </a:ext>
            </a:extLst>
          </p:cNvPr>
          <p:cNvSpPr txBox="1"/>
          <p:nvPr/>
        </p:nvSpPr>
        <p:spPr>
          <a:xfrm>
            <a:off x="1304048" y="3776103"/>
            <a:ext cx="2848503" cy="369332"/>
          </a:xfrm>
          <a:prstGeom prst="rect">
            <a:avLst/>
          </a:prstGeom>
          <a:noFill/>
        </p:spPr>
        <p:txBody>
          <a:bodyPr wrap="square" rtlCol="0">
            <a:spAutoFit/>
          </a:bodyPr>
          <a:lstStyle/>
          <a:p>
            <a:pPr algn="just"/>
            <a:r>
              <a:rPr lang="en-US">
                <a:ea typeface="Lato Light" panose="020F0502020204030203" pitchFamily="34" charset="0"/>
                <a:cs typeface="Abhaya Libre" panose="02000603000000000000" pitchFamily="2" charset="77"/>
              </a:rPr>
              <a:t>Troian</a:t>
            </a:r>
            <a:endParaRPr lang="en-US" dirty="0">
              <a:ea typeface="Lato Light" panose="020F0502020204030203" pitchFamily="34" charset="0"/>
              <a:cs typeface="Abhaya Libre" panose="02000603000000000000" pitchFamily="2" charset="77"/>
            </a:endParaRPr>
          </a:p>
        </p:txBody>
      </p:sp>
      <p:sp>
        <p:nvSpPr>
          <p:cNvPr id="6" name="TextBox 59">
            <a:extLst>
              <a:ext uri="{FF2B5EF4-FFF2-40B4-BE49-F238E27FC236}">
                <a16:creationId xmlns:a16="http://schemas.microsoft.com/office/drawing/2014/main" xmlns="" id="{6CDB0ECE-20FD-7DB5-A748-B2D6841D86A8}"/>
              </a:ext>
            </a:extLst>
          </p:cNvPr>
          <p:cNvSpPr txBox="1"/>
          <p:nvPr/>
        </p:nvSpPr>
        <p:spPr>
          <a:xfrm>
            <a:off x="1326095" y="2802692"/>
            <a:ext cx="2826456" cy="369332"/>
          </a:xfrm>
          <a:prstGeom prst="rect">
            <a:avLst/>
          </a:prstGeom>
          <a:noFill/>
        </p:spPr>
        <p:txBody>
          <a:bodyPr wrap="square" rtlCol="0">
            <a:spAutoFit/>
          </a:bodyPr>
          <a:lstStyle/>
          <a:p>
            <a:pPr algn="just"/>
            <a:r>
              <a:rPr lang="en-US">
                <a:ea typeface="Lato Light" panose="020F0502020204030203" pitchFamily="34" charset="0"/>
                <a:cs typeface="Abhaya Libre" panose="02000603000000000000" pitchFamily="2" charset="77"/>
              </a:rPr>
              <a:t>Smishing / vishing</a:t>
            </a:r>
            <a:endParaRPr lang="en-US" dirty="0">
              <a:ea typeface="Lato Light" panose="020F0502020204030203" pitchFamily="34" charset="0"/>
              <a:cs typeface="Abhaya Libre" panose="02000603000000000000" pitchFamily="2" charset="77"/>
            </a:endParaRPr>
          </a:p>
        </p:txBody>
      </p:sp>
      <p:sp>
        <p:nvSpPr>
          <p:cNvPr id="7" name="TextBox 60">
            <a:extLst>
              <a:ext uri="{FF2B5EF4-FFF2-40B4-BE49-F238E27FC236}">
                <a16:creationId xmlns:a16="http://schemas.microsoft.com/office/drawing/2014/main" xmlns="" id="{9413F5BC-FC54-1F9B-499C-C779A84952CD}"/>
              </a:ext>
            </a:extLst>
          </p:cNvPr>
          <p:cNvSpPr txBox="1"/>
          <p:nvPr/>
        </p:nvSpPr>
        <p:spPr>
          <a:xfrm>
            <a:off x="1304048" y="3281399"/>
            <a:ext cx="2848503" cy="369332"/>
          </a:xfrm>
          <a:prstGeom prst="rect">
            <a:avLst/>
          </a:prstGeom>
          <a:noFill/>
        </p:spPr>
        <p:txBody>
          <a:bodyPr wrap="square" rtlCol="0">
            <a:spAutoFit/>
          </a:bodyPr>
          <a:lstStyle/>
          <a:p>
            <a:pPr algn="just"/>
            <a:r>
              <a:rPr lang="en-US">
                <a:ea typeface="Lato Light" panose="020F0502020204030203" pitchFamily="34" charset="0"/>
                <a:cs typeface="Abhaya Libre" panose="02000603000000000000" pitchFamily="2" charset="77"/>
              </a:rPr>
              <a:t>Atacuri bazate pe web</a:t>
            </a:r>
            <a:endParaRPr lang="en-US" dirty="0">
              <a:ea typeface="Lato Light" panose="020F0502020204030203" pitchFamily="34" charset="0"/>
              <a:cs typeface="Abhaya Libre" panose="02000603000000000000" pitchFamily="2" charset="77"/>
            </a:endParaRPr>
          </a:p>
        </p:txBody>
      </p:sp>
      <p:sp>
        <p:nvSpPr>
          <p:cNvPr id="12" name="Hexágono 11">
            <a:extLst>
              <a:ext uri="{FF2B5EF4-FFF2-40B4-BE49-F238E27FC236}">
                <a16:creationId xmlns:a16="http://schemas.microsoft.com/office/drawing/2014/main" xmlns="" id="{41F6B51B-774C-60B3-3D4A-AE78D9BE3416}"/>
              </a:ext>
            </a:extLst>
          </p:cNvPr>
          <p:cNvSpPr/>
          <p:nvPr/>
        </p:nvSpPr>
        <p:spPr>
          <a:xfrm>
            <a:off x="980656" y="2895699"/>
            <a:ext cx="284085" cy="233746"/>
          </a:xfrm>
          <a:prstGeom prst="hexagon">
            <a:avLst/>
          </a:prstGeom>
          <a:noFill/>
          <a:ln>
            <a:solidFill>
              <a:srgbClr val="FAB63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3" name="Hexágono 12">
            <a:extLst>
              <a:ext uri="{FF2B5EF4-FFF2-40B4-BE49-F238E27FC236}">
                <a16:creationId xmlns:a16="http://schemas.microsoft.com/office/drawing/2014/main" xmlns="" id="{5C3B2DE5-8E8B-040D-8D84-6492E7EA49AF}"/>
              </a:ext>
            </a:extLst>
          </p:cNvPr>
          <p:cNvSpPr/>
          <p:nvPr/>
        </p:nvSpPr>
        <p:spPr>
          <a:xfrm>
            <a:off x="980656" y="3399959"/>
            <a:ext cx="284085" cy="233746"/>
          </a:xfrm>
          <a:prstGeom prst="hexagon">
            <a:avLst/>
          </a:prstGeom>
          <a:noFill/>
          <a:ln>
            <a:solidFill>
              <a:srgbClr val="21B4A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4" name="Hexágono 13">
            <a:extLst>
              <a:ext uri="{FF2B5EF4-FFF2-40B4-BE49-F238E27FC236}">
                <a16:creationId xmlns:a16="http://schemas.microsoft.com/office/drawing/2014/main" xmlns="" id="{35D60FC1-BC04-1878-421C-0EFD4E46E4BA}"/>
              </a:ext>
            </a:extLst>
          </p:cNvPr>
          <p:cNvSpPr/>
          <p:nvPr/>
        </p:nvSpPr>
        <p:spPr>
          <a:xfrm>
            <a:off x="980656" y="3889584"/>
            <a:ext cx="284085" cy="233746"/>
          </a:xfrm>
          <a:prstGeom prst="hexagon">
            <a:avLst/>
          </a:prstGeom>
          <a:noFill/>
          <a:ln>
            <a:solidFill>
              <a:srgbClr val="EA4E4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15" name="Imagen 14" descr="Texto&#10;&#10;Descripción generada automáticamente">
            <a:extLst>
              <a:ext uri="{FF2B5EF4-FFF2-40B4-BE49-F238E27FC236}">
                <a16:creationId xmlns:a16="http://schemas.microsoft.com/office/drawing/2014/main" xmlns="" id="{C3F45EBF-3B8F-B8E3-0755-31B3D3A9FD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16" name="CuadroTexto 15">
            <a:extLst>
              <a:ext uri="{FF2B5EF4-FFF2-40B4-BE49-F238E27FC236}">
                <a16:creationId xmlns:a16="http://schemas.microsoft.com/office/drawing/2014/main" xmlns="" id="{CF8E232C-11B7-1922-ABF4-6EEC812E32CA}"/>
              </a:ext>
            </a:extLst>
          </p:cNvPr>
          <p:cNvSpPr txBox="1"/>
          <p:nvPr/>
        </p:nvSpPr>
        <p:spPr>
          <a:xfrm>
            <a:off x="2503373" y="6117733"/>
            <a:ext cx="7901721" cy="600164"/>
          </a:xfrm>
          <a:prstGeom prst="rect">
            <a:avLst/>
          </a:prstGeom>
          <a:noFill/>
        </p:spPr>
        <p:txBody>
          <a:bodyPr wrap="square">
            <a:spAutoFit/>
          </a:bodyPr>
          <a:lstStyle/>
          <a:p>
            <a:r>
              <a:rPr lang="en-GB" sz="1100"/>
              <a:t>Finanțat de Uniunea Europeană. Punctele de vedere și opiniile exprimate sunt însă numai ale autorilor și nu reflectă în mod necesar cele ale Uniunii Europene sau ale Agenției Executive Europene pentru Educație și Cultură (EACEA). Nici Uniunea Europeană și nici EACEA nu pot fi considerate responsabile pentru acestea.</a:t>
            </a:r>
          </a:p>
        </p:txBody>
      </p:sp>
      <p:sp>
        <p:nvSpPr>
          <p:cNvPr id="17" name="TextBox 58">
            <a:extLst>
              <a:ext uri="{FF2B5EF4-FFF2-40B4-BE49-F238E27FC236}">
                <a16:creationId xmlns:a16="http://schemas.microsoft.com/office/drawing/2014/main" xmlns="" id="{DA1B2D49-7919-8BB3-9A4C-978D7BFB7879}"/>
              </a:ext>
            </a:extLst>
          </p:cNvPr>
          <p:cNvSpPr txBox="1"/>
          <p:nvPr/>
        </p:nvSpPr>
        <p:spPr>
          <a:xfrm>
            <a:off x="1304047" y="4303786"/>
            <a:ext cx="2848503" cy="369332"/>
          </a:xfrm>
          <a:prstGeom prst="rect">
            <a:avLst/>
          </a:prstGeom>
          <a:noFill/>
        </p:spPr>
        <p:txBody>
          <a:bodyPr wrap="square" rtlCol="0">
            <a:spAutoFit/>
          </a:bodyPr>
          <a:lstStyle/>
          <a:p>
            <a:pPr algn="just"/>
            <a:r>
              <a:rPr lang="en-US" dirty="0">
                <a:ea typeface="Lato Light" panose="020F0502020204030203" pitchFamily="34" charset="0"/>
                <a:cs typeface="Abhaya Libre" panose="02000603000000000000" pitchFamily="2" charset="77"/>
              </a:rPr>
              <a:t>Virus de calculator</a:t>
            </a:r>
          </a:p>
        </p:txBody>
      </p:sp>
      <p:sp>
        <p:nvSpPr>
          <p:cNvPr id="21" name="Hexágono 20">
            <a:extLst>
              <a:ext uri="{FF2B5EF4-FFF2-40B4-BE49-F238E27FC236}">
                <a16:creationId xmlns:a16="http://schemas.microsoft.com/office/drawing/2014/main" xmlns="" id="{8B9858BE-2FC8-6F1C-DF4B-08DE75BC141D}"/>
              </a:ext>
            </a:extLst>
          </p:cNvPr>
          <p:cNvSpPr/>
          <p:nvPr/>
        </p:nvSpPr>
        <p:spPr>
          <a:xfrm>
            <a:off x="979467" y="4379209"/>
            <a:ext cx="284085" cy="233746"/>
          </a:xfrm>
          <a:prstGeom prst="hexagon">
            <a:avLst/>
          </a:prstGeom>
          <a:noFill/>
          <a:ln>
            <a:solidFill>
              <a:srgbClr val="FAB63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22" name="TextBox 58">
            <a:extLst>
              <a:ext uri="{FF2B5EF4-FFF2-40B4-BE49-F238E27FC236}">
                <a16:creationId xmlns:a16="http://schemas.microsoft.com/office/drawing/2014/main" xmlns="" id="{3A5A40F9-6779-5FB9-A16E-CEC44F19A1CC}"/>
              </a:ext>
            </a:extLst>
          </p:cNvPr>
          <p:cNvSpPr txBox="1"/>
          <p:nvPr/>
        </p:nvSpPr>
        <p:spPr>
          <a:xfrm>
            <a:off x="5072103" y="3778067"/>
            <a:ext cx="2848503" cy="369332"/>
          </a:xfrm>
          <a:prstGeom prst="rect">
            <a:avLst/>
          </a:prstGeom>
          <a:noFill/>
        </p:spPr>
        <p:txBody>
          <a:bodyPr wrap="square" rtlCol="0">
            <a:spAutoFit/>
          </a:bodyPr>
          <a:lstStyle/>
          <a:p>
            <a:pPr algn="just"/>
            <a:r>
              <a:rPr lang="en-US">
                <a:ea typeface="Lato Light" panose="020F0502020204030203" pitchFamily="34" charset="0"/>
                <a:cs typeface="Abhaya Libre" panose="02000603000000000000" pitchFamily="2" charset="77"/>
              </a:rPr>
              <a:t>Adware</a:t>
            </a:r>
            <a:endParaRPr lang="en-US" dirty="0">
              <a:ea typeface="Lato Light" panose="020F0502020204030203" pitchFamily="34" charset="0"/>
              <a:cs typeface="Abhaya Libre" panose="02000603000000000000" pitchFamily="2" charset="77"/>
            </a:endParaRPr>
          </a:p>
        </p:txBody>
      </p:sp>
      <p:sp>
        <p:nvSpPr>
          <p:cNvPr id="23" name="TextBox 59">
            <a:extLst>
              <a:ext uri="{FF2B5EF4-FFF2-40B4-BE49-F238E27FC236}">
                <a16:creationId xmlns:a16="http://schemas.microsoft.com/office/drawing/2014/main" xmlns="" id="{A9E81FF5-286D-9AD7-B00F-62D9B5C5F1E0}"/>
              </a:ext>
            </a:extLst>
          </p:cNvPr>
          <p:cNvSpPr txBox="1"/>
          <p:nvPr/>
        </p:nvSpPr>
        <p:spPr>
          <a:xfrm>
            <a:off x="5094150" y="2804656"/>
            <a:ext cx="2826456" cy="369332"/>
          </a:xfrm>
          <a:prstGeom prst="rect">
            <a:avLst/>
          </a:prstGeom>
          <a:noFill/>
        </p:spPr>
        <p:txBody>
          <a:bodyPr wrap="square" rtlCol="0">
            <a:spAutoFit/>
          </a:bodyPr>
          <a:lstStyle/>
          <a:p>
            <a:pPr algn="just"/>
            <a:r>
              <a:rPr lang="en-US">
                <a:ea typeface="Lato Light" panose="020F0502020204030203" pitchFamily="34" charset="0"/>
                <a:cs typeface="Abhaya Libre" panose="02000603000000000000" pitchFamily="2" charset="77"/>
              </a:rPr>
              <a:t>Vierme de calculator</a:t>
            </a:r>
            <a:endParaRPr lang="en-US" dirty="0">
              <a:ea typeface="Lato Light" panose="020F0502020204030203" pitchFamily="34" charset="0"/>
              <a:cs typeface="Abhaya Libre" panose="02000603000000000000" pitchFamily="2" charset="77"/>
            </a:endParaRPr>
          </a:p>
        </p:txBody>
      </p:sp>
      <p:sp>
        <p:nvSpPr>
          <p:cNvPr id="24" name="TextBox 60">
            <a:extLst>
              <a:ext uri="{FF2B5EF4-FFF2-40B4-BE49-F238E27FC236}">
                <a16:creationId xmlns:a16="http://schemas.microsoft.com/office/drawing/2014/main" xmlns="" id="{1B023F20-50E8-1FA2-50FF-76A5E01781E4}"/>
              </a:ext>
            </a:extLst>
          </p:cNvPr>
          <p:cNvSpPr txBox="1"/>
          <p:nvPr/>
        </p:nvSpPr>
        <p:spPr>
          <a:xfrm>
            <a:off x="5072103" y="3283363"/>
            <a:ext cx="2848503" cy="369332"/>
          </a:xfrm>
          <a:prstGeom prst="rect">
            <a:avLst/>
          </a:prstGeom>
          <a:noFill/>
        </p:spPr>
        <p:txBody>
          <a:bodyPr wrap="square" rtlCol="0">
            <a:spAutoFit/>
          </a:bodyPr>
          <a:lstStyle/>
          <a:p>
            <a:pPr algn="just"/>
            <a:r>
              <a:rPr lang="en-US">
                <a:ea typeface="Lato Light" panose="020F0502020204030203" pitchFamily="34" charset="0"/>
                <a:cs typeface="Abhaya Libre" panose="02000603000000000000" pitchFamily="2" charset="77"/>
              </a:rPr>
              <a:t>Spyware</a:t>
            </a:r>
            <a:endParaRPr lang="en-US" dirty="0">
              <a:ea typeface="Lato Light" panose="020F0502020204030203" pitchFamily="34" charset="0"/>
              <a:cs typeface="Abhaya Libre" panose="02000603000000000000" pitchFamily="2" charset="77"/>
            </a:endParaRPr>
          </a:p>
        </p:txBody>
      </p:sp>
      <p:sp>
        <p:nvSpPr>
          <p:cNvPr id="25" name="Hexágono 24">
            <a:extLst>
              <a:ext uri="{FF2B5EF4-FFF2-40B4-BE49-F238E27FC236}">
                <a16:creationId xmlns:a16="http://schemas.microsoft.com/office/drawing/2014/main" xmlns="" id="{096934DA-1AA4-1145-6C84-12D00F3748A0}"/>
              </a:ext>
            </a:extLst>
          </p:cNvPr>
          <p:cNvSpPr/>
          <p:nvPr/>
        </p:nvSpPr>
        <p:spPr>
          <a:xfrm>
            <a:off x="4748711" y="2897663"/>
            <a:ext cx="284085" cy="233746"/>
          </a:xfrm>
          <a:prstGeom prst="hexagon">
            <a:avLst/>
          </a:prstGeom>
          <a:noFill/>
          <a:ln>
            <a:solidFill>
              <a:srgbClr val="21B4A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26" name="Hexágono 25">
            <a:extLst>
              <a:ext uri="{FF2B5EF4-FFF2-40B4-BE49-F238E27FC236}">
                <a16:creationId xmlns:a16="http://schemas.microsoft.com/office/drawing/2014/main" xmlns="" id="{D15373CC-A0D6-9F12-FF9D-31A0490144CB}"/>
              </a:ext>
            </a:extLst>
          </p:cNvPr>
          <p:cNvSpPr/>
          <p:nvPr/>
        </p:nvSpPr>
        <p:spPr>
          <a:xfrm>
            <a:off x="4748711" y="3401923"/>
            <a:ext cx="284085" cy="233746"/>
          </a:xfrm>
          <a:prstGeom prst="hexagon">
            <a:avLst/>
          </a:prstGeom>
          <a:noFill/>
          <a:ln>
            <a:solidFill>
              <a:srgbClr val="EA4E4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27" name="Hexágono 26">
            <a:extLst>
              <a:ext uri="{FF2B5EF4-FFF2-40B4-BE49-F238E27FC236}">
                <a16:creationId xmlns:a16="http://schemas.microsoft.com/office/drawing/2014/main" xmlns="" id="{6D95DC72-ECAA-0C8B-1A8A-8373F34DED96}"/>
              </a:ext>
            </a:extLst>
          </p:cNvPr>
          <p:cNvSpPr/>
          <p:nvPr/>
        </p:nvSpPr>
        <p:spPr>
          <a:xfrm>
            <a:off x="4748711" y="3891548"/>
            <a:ext cx="284085" cy="233746"/>
          </a:xfrm>
          <a:prstGeom prst="hexagon">
            <a:avLst/>
          </a:prstGeom>
          <a:noFill/>
          <a:ln>
            <a:solidFill>
              <a:srgbClr val="FAB63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28" name="TextBox 58">
            <a:extLst>
              <a:ext uri="{FF2B5EF4-FFF2-40B4-BE49-F238E27FC236}">
                <a16:creationId xmlns:a16="http://schemas.microsoft.com/office/drawing/2014/main" xmlns="" id="{21601BA6-F9C2-F4F8-2826-06861869D592}"/>
              </a:ext>
            </a:extLst>
          </p:cNvPr>
          <p:cNvSpPr txBox="1"/>
          <p:nvPr/>
        </p:nvSpPr>
        <p:spPr>
          <a:xfrm>
            <a:off x="5072102" y="4305750"/>
            <a:ext cx="2848503" cy="369332"/>
          </a:xfrm>
          <a:prstGeom prst="rect">
            <a:avLst/>
          </a:prstGeom>
          <a:noFill/>
        </p:spPr>
        <p:txBody>
          <a:bodyPr wrap="square" rtlCol="0">
            <a:spAutoFit/>
          </a:bodyPr>
          <a:lstStyle/>
          <a:p>
            <a:pPr algn="just"/>
            <a:r>
              <a:rPr lang="en-US">
                <a:ea typeface="Lato Light" panose="020F0502020204030203" pitchFamily="34" charset="0"/>
                <a:cs typeface="Abhaya Libre" panose="02000603000000000000" pitchFamily="2" charset="77"/>
              </a:rPr>
              <a:t>Atacuri DDoS</a:t>
            </a:r>
            <a:endParaRPr lang="en-US" dirty="0">
              <a:ea typeface="Lato Light" panose="020F0502020204030203" pitchFamily="34" charset="0"/>
              <a:cs typeface="Abhaya Libre" panose="02000603000000000000" pitchFamily="2" charset="77"/>
            </a:endParaRPr>
          </a:p>
        </p:txBody>
      </p:sp>
      <p:sp>
        <p:nvSpPr>
          <p:cNvPr id="29" name="Hexágono 28">
            <a:extLst>
              <a:ext uri="{FF2B5EF4-FFF2-40B4-BE49-F238E27FC236}">
                <a16:creationId xmlns:a16="http://schemas.microsoft.com/office/drawing/2014/main" xmlns="" id="{00CC0839-EE53-29F6-0AB9-596535CB79EF}"/>
              </a:ext>
            </a:extLst>
          </p:cNvPr>
          <p:cNvSpPr/>
          <p:nvPr/>
        </p:nvSpPr>
        <p:spPr>
          <a:xfrm>
            <a:off x="4755911" y="4381173"/>
            <a:ext cx="284085" cy="233746"/>
          </a:xfrm>
          <a:prstGeom prst="hexagon">
            <a:avLst/>
          </a:prstGeom>
          <a:noFill/>
          <a:ln>
            <a:solidFill>
              <a:srgbClr val="21B4A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32" name="Imagen 31" descr="Imagen en blanco y negro&#10;&#10;Descripción generada automáticamente con confianza baja">
            <a:extLst>
              <a:ext uri="{FF2B5EF4-FFF2-40B4-BE49-F238E27FC236}">
                <a16:creationId xmlns:a16="http://schemas.microsoft.com/office/drawing/2014/main" xmlns="" id="{196D3B13-B027-CC69-2C28-433AEA379C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8015" y="2806228"/>
            <a:ext cx="3233712" cy="2496022"/>
          </a:xfrm>
          <a:prstGeom prst="rect">
            <a:avLst/>
          </a:prstGeom>
        </p:spPr>
      </p:pic>
    </p:spTree>
    <p:extLst>
      <p:ext uri="{BB962C8B-B14F-4D97-AF65-F5344CB8AC3E}">
        <p14:creationId xmlns:p14="http://schemas.microsoft.com/office/powerpoint/2010/main" val="2087657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xmlns="" id="{7261A5A3-CAA3-CEDF-3466-BC1D33EE677B}"/>
              </a:ext>
            </a:extLst>
          </p:cNvPr>
          <p:cNvSpPr txBox="1"/>
          <p:nvPr/>
        </p:nvSpPr>
        <p:spPr>
          <a:xfrm>
            <a:off x="875909" y="531936"/>
            <a:ext cx="8208962" cy="646331"/>
          </a:xfrm>
          <a:prstGeom prst="rect">
            <a:avLst/>
          </a:prstGeom>
          <a:noFill/>
        </p:spPr>
        <p:txBody>
          <a:bodyPr wrap="square" rtlCol="0">
            <a:spAutoFit/>
          </a:bodyPr>
          <a:lstStyle/>
          <a:p>
            <a:r>
              <a:rPr lang="en-US" sz="3600" b="1">
                <a:solidFill>
                  <a:srgbClr val="FAB632"/>
                </a:solidFill>
                <a:ea typeface="Nunito Bold" charset="0"/>
                <a:cs typeface="Arima Madurai Semi" pitchFamily="2" charset="77"/>
              </a:rPr>
              <a:t>Unitatea 2: Securitatea cibernetică</a:t>
            </a:r>
            <a:endParaRPr lang="en-US" sz="3600" b="1" dirty="0">
              <a:solidFill>
                <a:srgbClr val="FAB632"/>
              </a:solidFill>
              <a:ea typeface="Nunito Bold" charset="0"/>
              <a:cs typeface="Arima Madurai Semi" pitchFamily="2" charset="77"/>
            </a:endParaRPr>
          </a:p>
        </p:txBody>
      </p:sp>
      <p:sp>
        <p:nvSpPr>
          <p:cNvPr id="3" name="CuadroTexto 2">
            <a:extLst>
              <a:ext uri="{FF2B5EF4-FFF2-40B4-BE49-F238E27FC236}">
                <a16:creationId xmlns:a16="http://schemas.microsoft.com/office/drawing/2014/main" xmlns="" id="{1A92504B-6CD9-4172-ED81-E62B5D0E2140}"/>
              </a:ext>
            </a:extLst>
          </p:cNvPr>
          <p:cNvSpPr txBox="1"/>
          <p:nvPr/>
        </p:nvSpPr>
        <p:spPr>
          <a:xfrm>
            <a:off x="875910" y="1111415"/>
            <a:ext cx="7693324" cy="461665"/>
          </a:xfrm>
          <a:prstGeom prst="rect">
            <a:avLst/>
          </a:prstGeom>
          <a:noFill/>
        </p:spPr>
        <p:txBody>
          <a:bodyPr wrap="square" rtlCol="0">
            <a:spAutoFit/>
          </a:bodyPr>
          <a:lstStyle/>
          <a:p>
            <a:r>
              <a:rPr lang="es-ES" sz="2400" err="1">
                <a:solidFill>
                  <a:srgbClr val="21B4A9"/>
                </a:solidFill>
              </a:rPr>
              <a:t>Secțiunea </a:t>
            </a:r>
            <a:r>
              <a:rPr lang="es-ES" sz="2400">
                <a:solidFill>
                  <a:srgbClr val="21B4A9"/>
                </a:solidFill>
              </a:rPr>
              <a:t>3: Parole. Creați o parolă puternică.</a:t>
            </a:r>
            <a:endParaRPr lang="en-GB" sz="2400" dirty="0">
              <a:solidFill>
                <a:srgbClr val="21B4A9"/>
              </a:solidFill>
            </a:endParaRPr>
          </a:p>
        </p:txBody>
      </p:sp>
      <p:sp>
        <p:nvSpPr>
          <p:cNvPr id="4" name="Rectángulo 3">
            <a:extLst>
              <a:ext uri="{FF2B5EF4-FFF2-40B4-BE49-F238E27FC236}">
                <a16:creationId xmlns:a16="http://schemas.microsoft.com/office/drawing/2014/main" xmlns="" id="{C8ED6519-9891-6E26-A8B0-9E9119BF8D05}"/>
              </a:ext>
            </a:extLst>
          </p:cNvPr>
          <p:cNvSpPr/>
          <p:nvPr/>
        </p:nvSpPr>
        <p:spPr>
          <a:xfrm>
            <a:off x="875909" y="1629437"/>
            <a:ext cx="9356661" cy="1200329"/>
          </a:xfrm>
          <a:prstGeom prst="rect">
            <a:avLst/>
          </a:prstGeom>
        </p:spPr>
        <p:txBody>
          <a:bodyPr wrap="square">
            <a:spAutoFit/>
          </a:bodyPr>
          <a:lstStyle/>
          <a:p>
            <a:pPr algn="just"/>
            <a:r>
              <a:rPr lang="en-GB" sz="1800" b="1">
                <a:effectLst/>
                <a:ea typeface="Times New Roman" panose="02020603050405020304" pitchFamily="18" charset="0"/>
                <a:cs typeface="Calibri" panose="020F0502020204030204" pitchFamily="34" charset="0"/>
              </a:rPr>
              <a:t>Parolele sunt folosite pentru a vă proteja informațiile personale</a:t>
            </a:r>
            <a:r>
              <a:rPr lang="en-GB" sz="1800">
                <a:effectLst/>
                <a:ea typeface="Times New Roman" panose="02020603050405020304" pitchFamily="18" charset="0"/>
                <a:cs typeface="Calibri" panose="020F0502020204030204" pitchFamily="34" charset="0"/>
              </a:rPr>
              <a:t>, e-mailurile, fișierele, documentele importante, conturile etc., așa că este important ca acestea să fie puternice. Acestea trebuie să fie formate dintr-o combinație de litere, cifre și simboluri (nu pot fi incluse accente), urmând recomandările de mai jos:</a:t>
            </a:r>
            <a:endParaRPr lang="en-GB" sz="1800">
              <a:effectLst/>
              <a:ea typeface="Arial MT"/>
              <a:cs typeface="Arial MT"/>
            </a:endParaRPr>
          </a:p>
        </p:txBody>
      </p:sp>
      <p:sp>
        <p:nvSpPr>
          <p:cNvPr id="5" name="TextBox 58">
            <a:extLst>
              <a:ext uri="{FF2B5EF4-FFF2-40B4-BE49-F238E27FC236}">
                <a16:creationId xmlns:a16="http://schemas.microsoft.com/office/drawing/2014/main" xmlns="" id="{B156EFF4-C57D-09AF-E510-2DB9D7F8FC45}"/>
              </a:ext>
            </a:extLst>
          </p:cNvPr>
          <p:cNvSpPr txBox="1"/>
          <p:nvPr/>
        </p:nvSpPr>
        <p:spPr>
          <a:xfrm>
            <a:off x="1302650" y="4381874"/>
            <a:ext cx="9829541" cy="646331"/>
          </a:xfrm>
          <a:prstGeom prst="rect">
            <a:avLst/>
          </a:prstGeom>
          <a:noFill/>
        </p:spPr>
        <p:txBody>
          <a:bodyPr wrap="square" rtlCol="0">
            <a:spAutoFit/>
          </a:bodyPr>
          <a:lstStyle/>
          <a:p>
            <a:pPr algn="just"/>
            <a:r>
              <a:rPr lang="en-GB" sz="1800">
                <a:effectLst/>
                <a:ea typeface="Times New Roman" panose="02020603050405020304" pitchFamily="18" charset="0"/>
                <a:cs typeface="Calibri" panose="020F0502020204030204" pitchFamily="34" charset="0"/>
              </a:rPr>
              <a:t>Nu folosiți parole care includ </a:t>
            </a:r>
            <a:r>
              <a:rPr lang="en-GB" sz="1800" b="1">
                <a:effectLst/>
                <a:ea typeface="Times New Roman" panose="02020603050405020304" pitchFamily="18" charset="0"/>
                <a:cs typeface="Calibri" panose="020F0502020204030204" pitchFamily="34" charset="0"/>
              </a:rPr>
              <a:t>informații personale, </a:t>
            </a:r>
            <a:r>
              <a:rPr lang="en-GB" sz="1800">
                <a:effectLst/>
                <a:ea typeface="Times New Roman" panose="02020603050405020304" pitchFamily="18" charset="0"/>
                <a:cs typeface="Calibri" panose="020F0502020204030204" pitchFamily="34" charset="0"/>
              </a:rPr>
              <a:t>cum ar fi numele, ziua de naștere sau adresa dumneavoastră, deoarece oricine ar putea încerca să le ghicească.</a:t>
            </a:r>
            <a:endParaRPr lang="en-US" dirty="0">
              <a:ea typeface="Lato Light" panose="020F0502020204030203" pitchFamily="34" charset="0"/>
              <a:cs typeface="Abhaya Libre" panose="02000603000000000000" pitchFamily="2" charset="77"/>
            </a:endParaRPr>
          </a:p>
        </p:txBody>
      </p:sp>
      <p:sp>
        <p:nvSpPr>
          <p:cNvPr id="6" name="TextBox 59">
            <a:extLst>
              <a:ext uri="{FF2B5EF4-FFF2-40B4-BE49-F238E27FC236}">
                <a16:creationId xmlns:a16="http://schemas.microsoft.com/office/drawing/2014/main" xmlns="" id="{6CDB0ECE-20FD-7DB5-A748-B2D6841D86A8}"/>
              </a:ext>
            </a:extLst>
          </p:cNvPr>
          <p:cNvSpPr txBox="1"/>
          <p:nvPr/>
        </p:nvSpPr>
        <p:spPr>
          <a:xfrm>
            <a:off x="1291140" y="2905123"/>
            <a:ext cx="9841051" cy="646331"/>
          </a:xfrm>
          <a:prstGeom prst="rect">
            <a:avLst/>
          </a:prstGeom>
          <a:noFill/>
        </p:spPr>
        <p:txBody>
          <a:bodyPr wrap="square" rtlCol="0">
            <a:spAutoFit/>
          </a:bodyPr>
          <a:lstStyle/>
          <a:p>
            <a:pPr algn="just"/>
            <a:r>
              <a:rPr lang="en-GB" sz="1800">
                <a:effectLst/>
                <a:ea typeface="Times New Roman" panose="02020603050405020304" pitchFamily="18" charset="0"/>
                <a:cs typeface="Calibri" panose="020F0502020204030204" pitchFamily="34" charset="0"/>
              </a:rPr>
              <a:t>Folosiți o parolă </a:t>
            </a:r>
            <a:r>
              <a:rPr lang="en-GB" sz="1800" b="1">
                <a:effectLst/>
                <a:ea typeface="Times New Roman" panose="02020603050405020304" pitchFamily="18" charset="0"/>
                <a:cs typeface="Calibri" panose="020F0502020204030204" pitchFamily="34" charset="0"/>
              </a:rPr>
              <a:t>unică</a:t>
            </a:r>
            <a:r>
              <a:rPr lang="en-GB" sz="1800">
                <a:effectLst/>
                <a:ea typeface="Times New Roman" panose="02020603050405020304" pitchFamily="18" charset="0"/>
                <a:cs typeface="Calibri" panose="020F0502020204030204" pitchFamily="34" charset="0"/>
              </a:rPr>
              <a:t>, nu refolosiți parolele vechi. Dacă o parolă este divulgată, veți expune toate conturile care folosesc aceeași parolă</a:t>
            </a:r>
            <a:r>
              <a:rPr lang="en-US">
                <a:ea typeface="Lato Light" panose="020F0502020204030203" pitchFamily="34" charset="0"/>
                <a:cs typeface="Abhaya Libre" panose="02000603000000000000" pitchFamily="2" charset="77"/>
              </a:rPr>
              <a:t>.</a:t>
            </a:r>
            <a:endParaRPr lang="en-US" dirty="0">
              <a:ea typeface="Lato Light" panose="020F0502020204030203" pitchFamily="34" charset="0"/>
              <a:cs typeface="Abhaya Libre" panose="02000603000000000000" pitchFamily="2" charset="77"/>
            </a:endParaRPr>
          </a:p>
        </p:txBody>
      </p:sp>
      <p:sp>
        <p:nvSpPr>
          <p:cNvPr id="7" name="TextBox 60">
            <a:extLst>
              <a:ext uri="{FF2B5EF4-FFF2-40B4-BE49-F238E27FC236}">
                <a16:creationId xmlns:a16="http://schemas.microsoft.com/office/drawing/2014/main" xmlns="" id="{9413F5BC-FC54-1F9B-499C-C779A84952CD}"/>
              </a:ext>
            </a:extLst>
          </p:cNvPr>
          <p:cNvSpPr txBox="1"/>
          <p:nvPr/>
        </p:nvSpPr>
        <p:spPr>
          <a:xfrm>
            <a:off x="1302650" y="3643889"/>
            <a:ext cx="9829541" cy="646331"/>
          </a:xfrm>
          <a:prstGeom prst="rect">
            <a:avLst/>
          </a:prstGeom>
          <a:noFill/>
        </p:spPr>
        <p:txBody>
          <a:bodyPr wrap="square" rtlCol="0">
            <a:spAutoFit/>
          </a:bodyPr>
          <a:lstStyle/>
          <a:p>
            <a:pPr algn="just"/>
            <a:r>
              <a:rPr lang="en-GB" sz="1800">
                <a:effectLst/>
                <a:ea typeface="Times New Roman" panose="02020603050405020304" pitchFamily="18" charset="0"/>
                <a:cs typeface="Calibri" panose="020F0502020204030204" pitchFamily="34" charset="0"/>
              </a:rPr>
              <a:t>Parola trebuie să fie </a:t>
            </a:r>
            <a:r>
              <a:rPr lang="en-GB" sz="1800" b="1">
                <a:effectLst/>
                <a:ea typeface="Times New Roman" panose="02020603050405020304" pitchFamily="18" charset="0"/>
                <a:cs typeface="Calibri" panose="020F0502020204030204" pitchFamily="34" charset="0"/>
              </a:rPr>
              <a:t>lungă, dar ușor de reținut</a:t>
            </a:r>
            <a:r>
              <a:rPr lang="en-GB" sz="1800">
                <a:effectLst/>
                <a:ea typeface="Times New Roman" panose="02020603050405020304" pitchFamily="18" charset="0"/>
                <a:cs typeface="Calibri" panose="020F0502020204030204" pitchFamily="34" charset="0"/>
              </a:rPr>
              <a:t>. Este recomandabil să folosiți cel puțin 12 caractere. Poate fi un vers de cântec, un citat dintr-un film sau cuvinte pe care le puteți reține cu ușurință.</a:t>
            </a:r>
            <a:endParaRPr lang="en-US" dirty="0">
              <a:ea typeface="Lato Light" panose="020F0502020204030203" pitchFamily="34" charset="0"/>
              <a:cs typeface="Abhaya Libre" panose="02000603000000000000" pitchFamily="2" charset="77"/>
            </a:endParaRPr>
          </a:p>
        </p:txBody>
      </p:sp>
      <p:sp>
        <p:nvSpPr>
          <p:cNvPr id="8" name="TextBox 61">
            <a:extLst>
              <a:ext uri="{FF2B5EF4-FFF2-40B4-BE49-F238E27FC236}">
                <a16:creationId xmlns:a16="http://schemas.microsoft.com/office/drawing/2014/main" xmlns="" id="{F5EBEA0A-1CF9-3896-597E-1673B36F580C}"/>
              </a:ext>
            </a:extLst>
          </p:cNvPr>
          <p:cNvSpPr txBox="1"/>
          <p:nvPr/>
        </p:nvSpPr>
        <p:spPr>
          <a:xfrm>
            <a:off x="2266575" y="5357524"/>
            <a:ext cx="8208962" cy="369332"/>
          </a:xfrm>
          <a:prstGeom prst="rect">
            <a:avLst/>
          </a:prstGeom>
          <a:noFill/>
        </p:spPr>
        <p:txBody>
          <a:bodyPr wrap="square" rtlCol="0">
            <a:spAutoFit/>
          </a:bodyPr>
          <a:lstStyle/>
          <a:p>
            <a:pPr algn="just"/>
            <a:r>
              <a:rPr lang="en-GB" sz="1800">
                <a:effectLst/>
                <a:ea typeface="Times New Roman" panose="02020603050405020304" pitchFamily="18" charset="0"/>
                <a:cs typeface="Calibri" panose="020F0502020204030204" pitchFamily="34" charset="0"/>
              </a:rPr>
              <a:t>Câteva exemple de parole pe care </a:t>
            </a:r>
            <a:r>
              <a:rPr lang="en-GB" sz="1800" b="1">
                <a:effectLst/>
                <a:ea typeface="Times New Roman" panose="02020603050405020304" pitchFamily="18" charset="0"/>
                <a:cs typeface="Calibri" panose="020F0502020204030204" pitchFamily="34" charset="0"/>
              </a:rPr>
              <a:t>NU </a:t>
            </a:r>
            <a:r>
              <a:rPr lang="en-GB" sz="1800">
                <a:effectLst/>
                <a:ea typeface="Times New Roman" panose="02020603050405020304" pitchFamily="18" charset="0"/>
                <a:cs typeface="Calibri" panose="020F0502020204030204" pitchFamily="34" charset="0"/>
              </a:rPr>
              <a:t>ar trebui să le folosiți: password; qwerty; 1234...</a:t>
            </a:r>
            <a:endParaRPr lang="en-GB" sz="1800">
              <a:effectLst/>
              <a:ea typeface="Arial MT"/>
              <a:cs typeface="Arial MT"/>
            </a:endParaRPr>
          </a:p>
        </p:txBody>
      </p:sp>
      <p:sp>
        <p:nvSpPr>
          <p:cNvPr id="12" name="Hexágono 11">
            <a:extLst>
              <a:ext uri="{FF2B5EF4-FFF2-40B4-BE49-F238E27FC236}">
                <a16:creationId xmlns:a16="http://schemas.microsoft.com/office/drawing/2014/main" xmlns="" id="{41F6B51B-774C-60B3-3D4A-AE78D9BE3416}"/>
              </a:ext>
            </a:extLst>
          </p:cNvPr>
          <p:cNvSpPr/>
          <p:nvPr/>
        </p:nvSpPr>
        <p:spPr>
          <a:xfrm>
            <a:off x="979258" y="3031686"/>
            <a:ext cx="284085" cy="233746"/>
          </a:xfrm>
          <a:prstGeom prst="hexagon">
            <a:avLst/>
          </a:prstGeom>
          <a:noFill/>
          <a:ln>
            <a:solidFill>
              <a:srgbClr val="FAB63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3" name="Hexágono 12">
            <a:extLst>
              <a:ext uri="{FF2B5EF4-FFF2-40B4-BE49-F238E27FC236}">
                <a16:creationId xmlns:a16="http://schemas.microsoft.com/office/drawing/2014/main" xmlns="" id="{5C3B2DE5-8E8B-040D-8D84-6492E7EA49AF}"/>
              </a:ext>
            </a:extLst>
          </p:cNvPr>
          <p:cNvSpPr/>
          <p:nvPr/>
        </p:nvSpPr>
        <p:spPr>
          <a:xfrm>
            <a:off x="979258" y="3762449"/>
            <a:ext cx="284085" cy="233746"/>
          </a:xfrm>
          <a:prstGeom prst="hexagon">
            <a:avLst/>
          </a:prstGeom>
          <a:noFill/>
          <a:ln>
            <a:solidFill>
              <a:srgbClr val="21B4A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4" name="Hexágono 13">
            <a:extLst>
              <a:ext uri="{FF2B5EF4-FFF2-40B4-BE49-F238E27FC236}">
                <a16:creationId xmlns:a16="http://schemas.microsoft.com/office/drawing/2014/main" xmlns="" id="{35D60FC1-BC04-1878-421C-0EFD4E46E4BA}"/>
              </a:ext>
            </a:extLst>
          </p:cNvPr>
          <p:cNvSpPr/>
          <p:nvPr/>
        </p:nvSpPr>
        <p:spPr>
          <a:xfrm>
            <a:off x="979258" y="4495355"/>
            <a:ext cx="284085" cy="233746"/>
          </a:xfrm>
          <a:prstGeom prst="hexagon">
            <a:avLst/>
          </a:prstGeom>
          <a:noFill/>
          <a:ln>
            <a:solidFill>
              <a:srgbClr val="EA4E4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15" name="Imagen 14" descr="Texto&#10;&#10;Descripción generada automáticamente">
            <a:extLst>
              <a:ext uri="{FF2B5EF4-FFF2-40B4-BE49-F238E27FC236}">
                <a16:creationId xmlns:a16="http://schemas.microsoft.com/office/drawing/2014/main" xmlns="" id="{C3F45EBF-3B8F-B8E3-0755-31B3D3A9FD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16" name="CuadroTexto 15">
            <a:extLst>
              <a:ext uri="{FF2B5EF4-FFF2-40B4-BE49-F238E27FC236}">
                <a16:creationId xmlns:a16="http://schemas.microsoft.com/office/drawing/2014/main" xmlns="" id="{CF8E232C-11B7-1922-ABF4-6EEC812E32CA}"/>
              </a:ext>
            </a:extLst>
          </p:cNvPr>
          <p:cNvSpPr txBox="1"/>
          <p:nvPr/>
        </p:nvSpPr>
        <p:spPr>
          <a:xfrm>
            <a:off x="2503373" y="6117733"/>
            <a:ext cx="7901721" cy="600164"/>
          </a:xfrm>
          <a:prstGeom prst="rect">
            <a:avLst/>
          </a:prstGeom>
          <a:noFill/>
        </p:spPr>
        <p:txBody>
          <a:bodyPr wrap="square">
            <a:spAutoFit/>
          </a:bodyPr>
          <a:lstStyle/>
          <a:p>
            <a:r>
              <a:rPr lang="en-GB" sz="1100"/>
              <a:t>Finanțat de Uniunea Europeană. Punctele de vedere și opiniile exprimate sunt însă numai ale autorilor și nu reflectă în mod necesar cele ale Uniunii Europene sau ale Agenției Executive Europene pentru Educație și Cultură (EACEA). Nici Uniunea Europeană și nici EACEA nu pot fi considerate responsabile pentru acestea.</a:t>
            </a:r>
          </a:p>
        </p:txBody>
      </p:sp>
    </p:spTree>
    <p:extLst>
      <p:ext uri="{BB962C8B-B14F-4D97-AF65-F5344CB8AC3E}">
        <p14:creationId xmlns:p14="http://schemas.microsoft.com/office/powerpoint/2010/main" val="149526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xmlns="" id="{7261A5A3-CAA3-CEDF-3466-BC1D33EE677B}"/>
              </a:ext>
            </a:extLst>
          </p:cNvPr>
          <p:cNvSpPr txBox="1"/>
          <p:nvPr/>
        </p:nvSpPr>
        <p:spPr>
          <a:xfrm>
            <a:off x="875909" y="531936"/>
            <a:ext cx="8208962" cy="646331"/>
          </a:xfrm>
          <a:prstGeom prst="rect">
            <a:avLst/>
          </a:prstGeom>
          <a:noFill/>
        </p:spPr>
        <p:txBody>
          <a:bodyPr wrap="square" rtlCol="0">
            <a:spAutoFit/>
          </a:bodyPr>
          <a:lstStyle/>
          <a:p>
            <a:r>
              <a:rPr lang="en-US" sz="3600" b="1">
                <a:solidFill>
                  <a:srgbClr val="FAB632"/>
                </a:solidFill>
                <a:ea typeface="Nunito Bold" charset="0"/>
                <a:cs typeface="Arima Madurai Semi" pitchFamily="2" charset="77"/>
              </a:rPr>
              <a:t>Unitatea 2: Securitatea cibernetică</a:t>
            </a:r>
            <a:endParaRPr lang="en-US" sz="3600" b="1" dirty="0">
              <a:solidFill>
                <a:srgbClr val="FAB632"/>
              </a:solidFill>
              <a:ea typeface="Nunito Bold" charset="0"/>
              <a:cs typeface="Arima Madurai Semi" pitchFamily="2" charset="77"/>
            </a:endParaRPr>
          </a:p>
        </p:txBody>
      </p:sp>
      <p:sp>
        <p:nvSpPr>
          <p:cNvPr id="3" name="CuadroTexto 2">
            <a:extLst>
              <a:ext uri="{FF2B5EF4-FFF2-40B4-BE49-F238E27FC236}">
                <a16:creationId xmlns:a16="http://schemas.microsoft.com/office/drawing/2014/main" xmlns="" id="{1A92504B-6CD9-4172-ED81-E62B5D0E2140}"/>
              </a:ext>
            </a:extLst>
          </p:cNvPr>
          <p:cNvSpPr txBox="1"/>
          <p:nvPr/>
        </p:nvSpPr>
        <p:spPr>
          <a:xfrm>
            <a:off x="875910" y="1111415"/>
            <a:ext cx="7693324" cy="461665"/>
          </a:xfrm>
          <a:prstGeom prst="rect">
            <a:avLst/>
          </a:prstGeom>
          <a:noFill/>
        </p:spPr>
        <p:txBody>
          <a:bodyPr wrap="square" rtlCol="0">
            <a:spAutoFit/>
          </a:bodyPr>
          <a:lstStyle/>
          <a:p>
            <a:r>
              <a:rPr lang="es-ES" sz="2400" err="1">
                <a:solidFill>
                  <a:srgbClr val="21B4A9"/>
                </a:solidFill>
              </a:rPr>
              <a:t>Secțiunea </a:t>
            </a:r>
            <a:r>
              <a:rPr lang="es-ES" sz="2400">
                <a:solidFill>
                  <a:srgbClr val="21B4A9"/>
                </a:solidFill>
              </a:rPr>
              <a:t>3: Parole. Creați o parolă puternică.</a:t>
            </a:r>
            <a:endParaRPr lang="en-GB" sz="2400" dirty="0">
              <a:solidFill>
                <a:srgbClr val="21B4A9"/>
              </a:solidFill>
            </a:endParaRPr>
          </a:p>
        </p:txBody>
      </p:sp>
      <p:sp>
        <p:nvSpPr>
          <p:cNvPr id="6" name="TextBox 59">
            <a:extLst>
              <a:ext uri="{FF2B5EF4-FFF2-40B4-BE49-F238E27FC236}">
                <a16:creationId xmlns:a16="http://schemas.microsoft.com/office/drawing/2014/main" xmlns="" id="{6CDB0ECE-20FD-7DB5-A748-B2D6841D86A8}"/>
              </a:ext>
            </a:extLst>
          </p:cNvPr>
          <p:cNvSpPr txBox="1"/>
          <p:nvPr/>
        </p:nvSpPr>
        <p:spPr>
          <a:xfrm>
            <a:off x="4110605" y="1939840"/>
            <a:ext cx="5905850" cy="3416320"/>
          </a:xfrm>
          <a:prstGeom prst="rect">
            <a:avLst/>
          </a:prstGeom>
          <a:noFill/>
        </p:spPr>
        <p:txBody>
          <a:bodyPr wrap="square" rtlCol="0">
            <a:spAutoFit/>
          </a:bodyPr>
          <a:lstStyle/>
          <a:p>
            <a:pPr algn="just"/>
            <a:r>
              <a:rPr lang="en-GB" sz="1800" dirty="0" err="1">
                <a:effectLst/>
                <a:ea typeface="Times New Roman" panose="02020603050405020304" pitchFamily="18" charset="0"/>
                <a:cs typeface="Calibri" panose="020F0502020204030204" pitchFamily="34" charset="0"/>
              </a:rPr>
              <a:t>Puteți</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verifica</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dacă</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parolele</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dvs</a:t>
            </a:r>
            <a:r>
              <a:rPr lang="en-GB" sz="1800" dirty="0">
                <a:effectLst/>
                <a:ea typeface="Times New Roman" panose="02020603050405020304" pitchFamily="18" charset="0"/>
                <a:cs typeface="Calibri" panose="020F0502020204030204" pitchFamily="34" charset="0"/>
              </a:rPr>
              <a:t>. sunt </a:t>
            </a:r>
            <a:r>
              <a:rPr lang="en-GB" sz="1800" dirty="0" err="1">
                <a:effectLst/>
                <a:ea typeface="Times New Roman" panose="02020603050405020304" pitchFamily="18" charset="0"/>
                <a:cs typeface="Calibri" panose="020F0502020204030204" pitchFamily="34" charset="0"/>
              </a:rPr>
              <a:t>sigure</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folosind</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instrumente</a:t>
            </a:r>
            <a:r>
              <a:rPr lang="en-GB" sz="1800" dirty="0">
                <a:effectLst/>
                <a:ea typeface="Times New Roman" panose="02020603050405020304" pitchFamily="18" charset="0"/>
                <a:cs typeface="Calibri" panose="020F0502020204030204" pitchFamily="34" charset="0"/>
              </a:rPr>
              <a:t> precum </a:t>
            </a:r>
            <a:r>
              <a:rPr lang="en-GB" sz="1800" dirty="0" err="1">
                <a:effectLst/>
                <a:ea typeface="Times New Roman" panose="02020603050405020304" pitchFamily="18" charset="0"/>
                <a:cs typeface="Calibri" panose="020F0502020204030204" pitchFamily="34" charset="0"/>
              </a:rPr>
              <a:t>cel</a:t>
            </a:r>
            <a:r>
              <a:rPr lang="en-GB" sz="1800" dirty="0">
                <a:effectLst/>
                <a:ea typeface="Times New Roman" panose="02020603050405020304" pitchFamily="18" charset="0"/>
                <a:cs typeface="Calibri" panose="020F0502020204030204" pitchFamily="34" charset="0"/>
              </a:rPr>
              <a:t> pe care </a:t>
            </a:r>
            <a:r>
              <a:rPr lang="en-GB" sz="1800" dirty="0" err="1">
                <a:effectLst/>
                <a:ea typeface="Times New Roman" panose="02020603050405020304" pitchFamily="18" charset="0"/>
                <a:cs typeface="Calibri" panose="020F0502020204030204" pitchFamily="34" charset="0"/>
              </a:rPr>
              <a:t>îl</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găsiți</a:t>
            </a:r>
            <a:r>
              <a:rPr lang="en-GB" sz="1800" dirty="0">
                <a:effectLst/>
                <a:ea typeface="Times New Roman" panose="02020603050405020304" pitchFamily="18" charset="0"/>
                <a:cs typeface="Calibri" panose="020F0502020204030204" pitchFamily="34" charset="0"/>
              </a:rPr>
              <a:t> la </a:t>
            </a:r>
            <a:r>
              <a:rPr lang="en-GB" sz="1800" dirty="0" err="1">
                <a:effectLst/>
                <a:ea typeface="Times New Roman" panose="02020603050405020304" pitchFamily="18" charset="0"/>
                <a:cs typeface="Calibri" panose="020F0502020204030204" pitchFamily="34" charset="0"/>
              </a:rPr>
              <a:t>acest</a:t>
            </a:r>
            <a:r>
              <a:rPr lang="en-GB" sz="1800" dirty="0">
                <a:effectLst/>
                <a:ea typeface="Times New Roman" panose="02020603050405020304" pitchFamily="18" charset="0"/>
                <a:cs typeface="Calibri" panose="020F0502020204030204" pitchFamily="34" charset="0"/>
              </a:rPr>
              <a:t> link: </a:t>
            </a:r>
            <a:r>
              <a:rPr lang="en-GB" sz="1800" u="sng" dirty="0">
                <a:solidFill>
                  <a:srgbClr val="0000FF"/>
                </a:solidFill>
                <a:effectLst/>
                <a:ea typeface="Times New Roman" panose="02020603050405020304" pitchFamily="18" charset="0"/>
                <a:cs typeface="Calibri" panose="020F0502020204030204" pitchFamily="34" charset="0"/>
                <a:hlinkClick r:id="rId3"/>
              </a:rPr>
              <a:t>https:</a:t>
            </a:r>
            <a:r>
              <a:rPr lang="en-GB" sz="1800" dirty="0">
                <a:effectLst/>
                <a:ea typeface="Times New Roman" panose="02020603050405020304" pitchFamily="18" charset="0"/>
                <a:cs typeface="Calibri" panose="020F0502020204030204" pitchFamily="34" charset="0"/>
                <a:hlinkClick r:id="rId3"/>
              </a:rPr>
              <a:t>//password.kaspersky.com/</a:t>
            </a:r>
            <a:endParaRPr lang="ro-RO" sz="1800" dirty="0">
              <a:effectLst/>
              <a:ea typeface="Times New Roman" panose="02020603050405020304" pitchFamily="18" charset="0"/>
              <a:cs typeface="Calibri" panose="020F0502020204030204" pitchFamily="34" charset="0"/>
            </a:endParaRPr>
          </a:p>
          <a:p>
            <a:pPr algn="just"/>
            <a:r>
              <a:rPr lang="en-GB" sz="1800" dirty="0">
                <a:effectLst/>
                <a:ea typeface="Times New Roman" panose="02020603050405020304" pitchFamily="18" charset="0"/>
                <a:cs typeface="Calibri" panose="020F0502020204030204" pitchFamily="34" charset="0"/>
              </a:rPr>
              <a:t> </a:t>
            </a:r>
            <a:endParaRPr lang="en-GB" sz="1800" dirty="0">
              <a:effectLst/>
              <a:ea typeface="Arial MT"/>
              <a:cs typeface="Arial MT"/>
            </a:endParaRPr>
          </a:p>
          <a:p>
            <a:pPr algn="just"/>
            <a:r>
              <a:rPr lang="en-GB" sz="1800" dirty="0" err="1">
                <a:effectLst/>
                <a:ea typeface="Times New Roman" panose="02020603050405020304" pitchFamily="18" charset="0"/>
                <a:cs typeface="Calibri" panose="020F0502020204030204" pitchFamily="34" charset="0"/>
              </a:rPr>
              <a:t>În</a:t>
            </a:r>
            <a:r>
              <a:rPr lang="en-GB" sz="1800" dirty="0">
                <a:effectLst/>
                <a:ea typeface="Times New Roman" panose="02020603050405020304" pitchFamily="18" charset="0"/>
                <a:cs typeface="Calibri" panose="020F0502020204030204" pitchFamily="34" charset="0"/>
              </a:rPr>
              <a:t> plus, </a:t>
            </a:r>
            <a:r>
              <a:rPr lang="en-GB" sz="1800" dirty="0" err="1">
                <a:effectLst/>
                <a:ea typeface="Times New Roman" panose="02020603050405020304" pitchFamily="18" charset="0"/>
                <a:cs typeface="Calibri" panose="020F0502020204030204" pitchFamily="34" charset="0"/>
              </a:rPr>
              <a:t>există</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instrumente</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pentru</a:t>
            </a:r>
            <a:r>
              <a:rPr lang="en-GB" sz="1800" dirty="0">
                <a:effectLst/>
                <a:ea typeface="Times New Roman" panose="02020603050405020304" pitchFamily="18" charset="0"/>
                <a:cs typeface="Calibri" panose="020F0502020204030204" pitchFamily="34" charset="0"/>
              </a:rPr>
              <a:t> a </a:t>
            </a:r>
            <a:r>
              <a:rPr lang="en-GB" sz="1800" dirty="0" err="1">
                <a:effectLst/>
                <a:ea typeface="Times New Roman" panose="02020603050405020304" pitchFamily="18" charset="0"/>
                <a:cs typeface="Calibri" panose="020F0502020204030204" pitchFamily="34" charset="0"/>
              </a:rPr>
              <a:t>vă</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gestiona</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parolele</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în</a:t>
            </a:r>
            <a:r>
              <a:rPr lang="en-GB" sz="1800" dirty="0">
                <a:effectLst/>
                <a:ea typeface="Times New Roman" panose="02020603050405020304" pitchFamily="18" charset="0"/>
                <a:cs typeface="Calibri" panose="020F0502020204030204" pitchFamily="34" charset="0"/>
              </a:rPr>
              <a:t> mod </a:t>
            </a:r>
            <a:r>
              <a:rPr lang="en-GB" sz="1800" dirty="0" err="1">
                <a:effectLst/>
                <a:ea typeface="Times New Roman" panose="02020603050405020304" pitchFamily="18" charset="0"/>
                <a:cs typeface="Calibri" panose="020F0502020204030204" pitchFamily="34" charset="0"/>
              </a:rPr>
              <a:t>convenabil</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și</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sigur</a:t>
            </a:r>
            <a:r>
              <a:rPr lang="en-GB" sz="1800" dirty="0">
                <a:effectLst/>
                <a:ea typeface="Times New Roman" panose="02020603050405020304" pitchFamily="18" charset="0"/>
                <a:cs typeface="Calibri" panose="020F0502020204030204" pitchFamily="34" charset="0"/>
              </a:rPr>
              <a:t>, cum </a:t>
            </a:r>
            <a:r>
              <a:rPr lang="en-GB" sz="1800" dirty="0" err="1">
                <a:effectLst/>
                <a:ea typeface="Times New Roman" panose="02020603050405020304" pitchFamily="18" charset="0"/>
                <a:cs typeface="Calibri" panose="020F0502020204030204" pitchFamily="34" charset="0"/>
              </a:rPr>
              <a:t>ar</a:t>
            </a:r>
            <a:r>
              <a:rPr lang="en-GB" sz="1800" dirty="0">
                <a:effectLst/>
                <a:ea typeface="Times New Roman" panose="02020603050405020304" pitchFamily="18" charset="0"/>
                <a:cs typeface="Calibri" panose="020F0502020204030204" pitchFamily="34" charset="0"/>
              </a:rPr>
              <a:t> fi </a:t>
            </a:r>
            <a:r>
              <a:rPr lang="en-GB" sz="1800" dirty="0" err="1">
                <a:effectLst/>
                <a:ea typeface="Times New Roman" panose="02020603050405020304" pitchFamily="18" charset="0"/>
                <a:cs typeface="Calibri" panose="020F0502020204030204" pitchFamily="34" charset="0"/>
              </a:rPr>
              <a:t>managerul</a:t>
            </a:r>
            <a:r>
              <a:rPr lang="en-GB" sz="1800" dirty="0">
                <a:effectLst/>
                <a:ea typeface="Times New Roman" panose="02020603050405020304" pitchFamily="18" charset="0"/>
                <a:cs typeface="Calibri" panose="020F0502020204030204" pitchFamily="34" charset="0"/>
              </a:rPr>
              <a:t> de parole de la Google: </a:t>
            </a:r>
            <a:r>
              <a:rPr lang="en-GB" sz="1800" u="sng" dirty="0">
                <a:solidFill>
                  <a:srgbClr val="0000FF"/>
                </a:solidFill>
                <a:effectLst/>
                <a:ea typeface="Times New Roman" panose="02020603050405020304" pitchFamily="18" charset="0"/>
                <a:cs typeface="Calibri" panose="020F0502020204030204" pitchFamily="34" charset="0"/>
                <a:hlinkClick r:id="rId4"/>
              </a:rPr>
              <a:t>https:</a:t>
            </a:r>
            <a:r>
              <a:rPr lang="en-GB" sz="1800" dirty="0">
                <a:effectLst/>
                <a:ea typeface="Times New Roman" panose="02020603050405020304" pitchFamily="18" charset="0"/>
                <a:cs typeface="Calibri" panose="020F0502020204030204" pitchFamily="34" charset="0"/>
                <a:hlinkClick r:id="rId4"/>
              </a:rPr>
              <a:t>//passwords.google.com/</a:t>
            </a:r>
            <a:endParaRPr lang="ro-RO" sz="1800" dirty="0">
              <a:effectLst/>
              <a:ea typeface="Times New Roman" panose="02020603050405020304" pitchFamily="18" charset="0"/>
              <a:cs typeface="Calibri" panose="020F0502020204030204" pitchFamily="34" charset="0"/>
            </a:endParaRPr>
          </a:p>
          <a:p>
            <a:pPr algn="just"/>
            <a:r>
              <a:rPr lang="en-GB" sz="1800" dirty="0">
                <a:effectLst/>
                <a:ea typeface="Times New Roman" panose="02020603050405020304" pitchFamily="18" charset="0"/>
                <a:cs typeface="Calibri" panose="020F0502020204030204" pitchFamily="34" charset="0"/>
              </a:rPr>
              <a:t> </a:t>
            </a:r>
            <a:endParaRPr lang="en-GB" sz="1800" dirty="0">
              <a:effectLst/>
              <a:ea typeface="Arial MT"/>
              <a:cs typeface="Arial MT"/>
            </a:endParaRPr>
          </a:p>
          <a:p>
            <a:pPr algn="just"/>
            <a:r>
              <a:rPr lang="en-GB" sz="1800" dirty="0" err="1">
                <a:effectLst/>
                <a:ea typeface="Times New Roman" panose="02020603050405020304" pitchFamily="18" charset="0"/>
                <a:cs typeface="Calibri" panose="020F0502020204030204" pitchFamily="34" charset="0"/>
              </a:rPr>
              <a:t>Acest</a:t>
            </a:r>
            <a:r>
              <a:rPr lang="en-GB" sz="1800" dirty="0">
                <a:effectLst/>
                <a:ea typeface="Times New Roman" panose="02020603050405020304" pitchFamily="18" charset="0"/>
                <a:cs typeface="Calibri" panose="020F0502020204030204" pitchFamily="34" charset="0"/>
              </a:rPr>
              <a:t> tip de instrument </a:t>
            </a:r>
            <a:r>
              <a:rPr lang="en-GB" sz="1800" dirty="0" err="1">
                <a:effectLst/>
                <a:ea typeface="Times New Roman" panose="02020603050405020304" pitchFamily="18" charset="0"/>
                <a:cs typeface="Calibri" panose="020F0502020204030204" pitchFamily="34" charset="0"/>
              </a:rPr>
              <a:t>vă</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permite</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să</a:t>
            </a:r>
            <a:r>
              <a:rPr lang="en-GB" sz="1800" dirty="0">
                <a:effectLst/>
                <a:ea typeface="Times New Roman" panose="02020603050405020304" pitchFamily="18" charset="0"/>
                <a:cs typeface="Calibri" panose="020F0502020204030204" pitchFamily="34" charset="0"/>
              </a:rPr>
              <a:t> </a:t>
            </a:r>
            <a:r>
              <a:rPr lang="en-GB" sz="1800" b="1" dirty="0" err="1">
                <a:effectLst/>
                <a:ea typeface="Times New Roman" panose="02020603050405020304" pitchFamily="18" charset="0"/>
                <a:cs typeface="Calibri" panose="020F0502020204030204" pitchFamily="34" charset="0"/>
              </a:rPr>
              <a:t>stocați</a:t>
            </a:r>
            <a:r>
              <a:rPr lang="en-GB" sz="1800" b="1" dirty="0">
                <a:effectLst/>
                <a:ea typeface="Times New Roman" panose="02020603050405020304" pitchFamily="18" charset="0"/>
                <a:cs typeface="Calibri" panose="020F0502020204030204" pitchFamily="34" charset="0"/>
              </a:rPr>
              <a:t> </a:t>
            </a:r>
            <a:r>
              <a:rPr lang="en-GB" sz="1800" b="1" dirty="0" err="1">
                <a:effectLst/>
                <a:ea typeface="Times New Roman" panose="02020603050405020304" pitchFamily="18" charset="0"/>
                <a:cs typeface="Calibri" panose="020F0502020204030204" pitchFamily="34" charset="0"/>
              </a:rPr>
              <a:t>parolele</a:t>
            </a:r>
            <a:r>
              <a:rPr lang="en-GB" sz="1800" b="1" dirty="0">
                <a:effectLst/>
                <a:ea typeface="Times New Roman" panose="02020603050405020304" pitchFamily="18" charset="0"/>
                <a:cs typeface="Calibri" panose="020F0502020204030204" pitchFamily="34" charset="0"/>
              </a:rPr>
              <a:t> </a:t>
            </a:r>
            <a:r>
              <a:rPr lang="en-GB" sz="1800" b="1" dirty="0" err="1">
                <a:effectLst/>
                <a:ea typeface="Times New Roman" panose="02020603050405020304" pitchFamily="18" charset="0"/>
                <a:cs typeface="Calibri" panose="020F0502020204030204" pitchFamily="34" charset="0"/>
              </a:rPr>
              <a:t>și</a:t>
            </a:r>
            <a:r>
              <a:rPr lang="en-GB" sz="1800" b="1" dirty="0">
                <a:effectLst/>
                <a:ea typeface="Times New Roman" panose="02020603050405020304" pitchFamily="18" charset="0"/>
                <a:cs typeface="Calibri" panose="020F0502020204030204" pitchFamily="34" charset="0"/>
              </a:rPr>
              <a:t> </a:t>
            </a:r>
            <a:r>
              <a:rPr lang="en-GB" sz="1800" b="1" dirty="0" err="1">
                <a:effectLst/>
                <a:ea typeface="Times New Roman" panose="02020603050405020304" pitchFamily="18" charset="0"/>
                <a:cs typeface="Calibri" panose="020F0502020204030204" pitchFamily="34" charset="0"/>
              </a:rPr>
              <a:t>să</a:t>
            </a:r>
            <a:r>
              <a:rPr lang="en-GB" sz="1800" b="1" dirty="0">
                <a:effectLst/>
                <a:ea typeface="Times New Roman" panose="02020603050405020304" pitchFamily="18" charset="0"/>
                <a:cs typeface="Calibri" panose="020F0502020204030204" pitchFamily="34" charset="0"/>
              </a:rPr>
              <a:t> </a:t>
            </a:r>
            <a:r>
              <a:rPr lang="en-GB" sz="1800" b="1" dirty="0" err="1">
                <a:effectLst/>
                <a:ea typeface="Times New Roman" panose="02020603050405020304" pitchFamily="18" charset="0"/>
                <a:cs typeface="Calibri" panose="020F0502020204030204" pitchFamily="34" charset="0"/>
              </a:rPr>
              <a:t>creați</a:t>
            </a:r>
            <a:r>
              <a:rPr lang="en-GB" sz="1800" b="1" dirty="0">
                <a:effectLst/>
                <a:ea typeface="Times New Roman" panose="02020603050405020304" pitchFamily="18" charset="0"/>
                <a:cs typeface="Calibri" panose="020F0502020204030204" pitchFamily="34" charset="0"/>
              </a:rPr>
              <a:t> </a:t>
            </a:r>
            <a:r>
              <a:rPr lang="en-GB" sz="1800" b="1" dirty="0" err="1">
                <a:effectLst/>
                <a:ea typeface="Times New Roman" panose="02020603050405020304" pitchFamily="18" charset="0"/>
                <a:cs typeface="Calibri" panose="020F0502020204030204" pitchFamily="34" charset="0"/>
              </a:rPr>
              <a:t>altele</a:t>
            </a:r>
            <a:r>
              <a:rPr lang="en-GB" sz="1800" b="1" dirty="0">
                <a:effectLst/>
                <a:ea typeface="Times New Roman" panose="02020603050405020304" pitchFamily="18" charset="0"/>
                <a:cs typeface="Calibri" panose="020F0502020204030204" pitchFamily="34" charset="0"/>
              </a:rPr>
              <a:t> </a:t>
            </a:r>
            <a:r>
              <a:rPr lang="en-GB" sz="1800" b="1" dirty="0" err="1">
                <a:effectLst/>
                <a:ea typeface="Times New Roman" panose="02020603050405020304" pitchFamily="18" charset="0"/>
                <a:cs typeface="Calibri" panose="020F0502020204030204" pitchFamily="34" charset="0"/>
              </a:rPr>
              <a:t>noi</a:t>
            </a:r>
            <a:r>
              <a:rPr lang="en-GB" sz="1800" b="1" dirty="0">
                <a:effectLst/>
                <a:ea typeface="Times New Roman" panose="02020603050405020304" pitchFamily="18" charset="0"/>
                <a:cs typeface="Calibri" panose="020F0502020204030204" pitchFamily="34" charset="0"/>
              </a:rPr>
              <a:t> </a:t>
            </a:r>
            <a:r>
              <a:rPr lang="en-GB" sz="1800" b="1" dirty="0" err="1">
                <a:effectLst/>
                <a:ea typeface="Times New Roman" panose="02020603050405020304" pitchFamily="18" charset="0"/>
                <a:cs typeface="Calibri" panose="020F0502020204030204" pitchFamily="34" charset="0"/>
              </a:rPr>
              <a:t>în</a:t>
            </a:r>
            <a:r>
              <a:rPr lang="en-GB" sz="1800" b="1" dirty="0">
                <a:effectLst/>
                <a:ea typeface="Times New Roman" panose="02020603050405020304" pitchFamily="18" charset="0"/>
                <a:cs typeface="Calibri" panose="020F0502020204030204" pitchFamily="34" charset="0"/>
              </a:rPr>
              <a:t> </a:t>
            </a:r>
            <a:r>
              <a:rPr lang="en-GB" sz="1800" dirty="0">
                <a:effectLst/>
                <a:ea typeface="Times New Roman" panose="02020603050405020304" pitchFamily="18" charset="0"/>
                <a:cs typeface="Calibri" panose="020F0502020204030204" pitchFamily="34" charset="0"/>
              </a:rPr>
              <a:t>mod </a:t>
            </a:r>
            <a:r>
              <a:rPr lang="en-GB" sz="1800" dirty="0" err="1">
                <a:effectLst/>
                <a:ea typeface="Times New Roman" panose="02020603050405020304" pitchFamily="18" charset="0"/>
                <a:cs typeface="Calibri" panose="020F0502020204030204" pitchFamily="34" charset="0"/>
              </a:rPr>
              <a:t>aleatoriu</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iar</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pentru</a:t>
            </a:r>
            <a:r>
              <a:rPr lang="en-GB" sz="1800" dirty="0">
                <a:effectLst/>
                <a:ea typeface="Times New Roman" panose="02020603050405020304" pitchFamily="18" charset="0"/>
                <a:cs typeface="Calibri" panose="020F0502020204030204" pitchFamily="34" charset="0"/>
              </a:rPr>
              <a:t> a le </a:t>
            </a:r>
            <a:r>
              <a:rPr lang="en-GB" sz="1800" dirty="0" err="1">
                <a:effectLst/>
                <a:ea typeface="Times New Roman" panose="02020603050405020304" pitchFamily="18" charset="0"/>
                <a:cs typeface="Calibri" panose="020F0502020204030204" pitchFamily="34" charset="0"/>
              </a:rPr>
              <a:t>accesa</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trebuie</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să</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vă</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amintiți</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doar</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parola</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pentru</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managerul</a:t>
            </a:r>
            <a:r>
              <a:rPr lang="en-GB" sz="1800" dirty="0">
                <a:effectLst/>
                <a:ea typeface="Times New Roman" panose="02020603050405020304" pitchFamily="18" charset="0"/>
                <a:cs typeface="Calibri" panose="020F0502020204030204" pitchFamily="34" charset="0"/>
              </a:rPr>
              <a:t> de parole.</a:t>
            </a:r>
            <a:endParaRPr lang="en-GB" sz="1800" dirty="0">
              <a:effectLst/>
              <a:ea typeface="Arial MT"/>
              <a:cs typeface="Arial MT"/>
            </a:endParaRPr>
          </a:p>
        </p:txBody>
      </p:sp>
      <p:pic>
        <p:nvPicPr>
          <p:cNvPr id="15" name="Imagen 14" descr="Texto&#10;&#10;Descripción generada automáticamente">
            <a:extLst>
              <a:ext uri="{FF2B5EF4-FFF2-40B4-BE49-F238E27FC236}">
                <a16:creationId xmlns:a16="http://schemas.microsoft.com/office/drawing/2014/main" xmlns="" id="{C3F45EBF-3B8F-B8E3-0755-31B3D3A9FD9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pic>
        <p:nvPicPr>
          <p:cNvPr id="10" name="Imagen 9" descr="Icono&#10;&#10;Descripción generada automáticamente">
            <a:extLst>
              <a:ext uri="{FF2B5EF4-FFF2-40B4-BE49-F238E27FC236}">
                <a16:creationId xmlns:a16="http://schemas.microsoft.com/office/drawing/2014/main" xmlns="" id="{1877DBCB-EAAB-7074-0A1C-5B110399C59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60467" y="2334653"/>
            <a:ext cx="2705957" cy="2143626"/>
          </a:xfrm>
          <a:prstGeom prst="rect">
            <a:avLst/>
          </a:prstGeom>
        </p:spPr>
      </p:pic>
      <p:sp>
        <p:nvSpPr>
          <p:cNvPr id="4" name="Google Shape;90;p1">
            <a:extLst>
              <a:ext uri="{FF2B5EF4-FFF2-40B4-BE49-F238E27FC236}">
                <a16:creationId xmlns:a16="http://schemas.microsoft.com/office/drawing/2014/main" xmlns="" id="{4AFA3E04-4B88-E71B-5C34-98E077C622EE}"/>
              </a:ext>
            </a:extLst>
          </p:cNvPr>
          <p:cNvSpPr txBox="1"/>
          <p:nvPr/>
        </p:nvSpPr>
        <p:spPr>
          <a:xfrm>
            <a:off x="2503373" y="6276159"/>
            <a:ext cx="7901721" cy="400069"/>
          </a:xfrm>
          <a:prstGeom prst="rect">
            <a:avLst/>
          </a:prstGeom>
          <a:noFill/>
          <a:ln>
            <a:noFill/>
          </a:ln>
        </p:spPr>
        <p:txBody>
          <a:bodyPr spcFirstLastPara="1" wrap="square" lIns="91425" tIns="45700" rIns="91425" bIns="45700" anchor="t" anchorCtr="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0925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xmlns="" id="{7261A5A3-CAA3-CEDF-3466-BC1D33EE677B}"/>
              </a:ext>
            </a:extLst>
          </p:cNvPr>
          <p:cNvSpPr txBox="1"/>
          <p:nvPr/>
        </p:nvSpPr>
        <p:spPr>
          <a:xfrm>
            <a:off x="875909" y="531936"/>
            <a:ext cx="8208962" cy="646331"/>
          </a:xfrm>
          <a:prstGeom prst="rect">
            <a:avLst/>
          </a:prstGeom>
          <a:noFill/>
        </p:spPr>
        <p:txBody>
          <a:bodyPr wrap="square" rtlCol="0">
            <a:spAutoFit/>
          </a:bodyPr>
          <a:lstStyle/>
          <a:p>
            <a:r>
              <a:rPr lang="en-US" sz="3600" b="1">
                <a:solidFill>
                  <a:srgbClr val="FAB632"/>
                </a:solidFill>
                <a:ea typeface="Nunito Bold" charset="0"/>
                <a:cs typeface="Arima Madurai Semi" pitchFamily="2" charset="77"/>
              </a:rPr>
              <a:t>Unitatea 2: Securitatea cibernetică</a:t>
            </a:r>
            <a:endParaRPr lang="en-US" sz="3600" b="1" dirty="0">
              <a:solidFill>
                <a:srgbClr val="FAB632"/>
              </a:solidFill>
              <a:ea typeface="Nunito Bold" charset="0"/>
              <a:cs typeface="Arima Madurai Semi" pitchFamily="2" charset="77"/>
            </a:endParaRPr>
          </a:p>
        </p:txBody>
      </p:sp>
      <p:sp>
        <p:nvSpPr>
          <p:cNvPr id="3" name="CuadroTexto 2">
            <a:extLst>
              <a:ext uri="{FF2B5EF4-FFF2-40B4-BE49-F238E27FC236}">
                <a16:creationId xmlns:a16="http://schemas.microsoft.com/office/drawing/2014/main" xmlns="" id="{1A92504B-6CD9-4172-ED81-E62B5D0E2140}"/>
              </a:ext>
            </a:extLst>
          </p:cNvPr>
          <p:cNvSpPr txBox="1"/>
          <p:nvPr/>
        </p:nvSpPr>
        <p:spPr>
          <a:xfrm>
            <a:off x="875910" y="1111415"/>
            <a:ext cx="7693324" cy="461665"/>
          </a:xfrm>
          <a:prstGeom prst="rect">
            <a:avLst/>
          </a:prstGeom>
          <a:noFill/>
        </p:spPr>
        <p:txBody>
          <a:bodyPr wrap="square" rtlCol="0">
            <a:spAutoFit/>
          </a:bodyPr>
          <a:lstStyle/>
          <a:p>
            <a:r>
              <a:rPr lang="es-ES" sz="2400" err="1">
                <a:solidFill>
                  <a:srgbClr val="21B4A9"/>
                </a:solidFill>
              </a:rPr>
              <a:t>Secțiunea </a:t>
            </a:r>
            <a:r>
              <a:rPr lang="es-ES" sz="2400">
                <a:solidFill>
                  <a:srgbClr val="21B4A9"/>
                </a:solidFill>
              </a:rPr>
              <a:t>4: Recomandări.</a:t>
            </a:r>
            <a:endParaRPr lang="en-GB" sz="2400" dirty="0">
              <a:solidFill>
                <a:srgbClr val="21B4A9"/>
              </a:solidFill>
            </a:endParaRPr>
          </a:p>
        </p:txBody>
      </p:sp>
      <p:sp>
        <p:nvSpPr>
          <p:cNvPr id="4" name="Rectángulo 3">
            <a:extLst>
              <a:ext uri="{FF2B5EF4-FFF2-40B4-BE49-F238E27FC236}">
                <a16:creationId xmlns:a16="http://schemas.microsoft.com/office/drawing/2014/main" xmlns="" id="{C8ED6519-9891-6E26-A8B0-9E9119BF8D05}"/>
              </a:ext>
            </a:extLst>
          </p:cNvPr>
          <p:cNvSpPr/>
          <p:nvPr/>
        </p:nvSpPr>
        <p:spPr>
          <a:xfrm>
            <a:off x="875909" y="1629437"/>
            <a:ext cx="9356661" cy="369332"/>
          </a:xfrm>
          <a:prstGeom prst="rect">
            <a:avLst/>
          </a:prstGeom>
        </p:spPr>
        <p:txBody>
          <a:bodyPr wrap="square">
            <a:spAutoFit/>
          </a:bodyPr>
          <a:lstStyle/>
          <a:p>
            <a:pPr algn="just"/>
            <a:r>
              <a:rPr lang="en-GB" sz="1800">
                <a:effectLst/>
                <a:ea typeface="Times New Roman" panose="02020603050405020304" pitchFamily="18" charset="0"/>
                <a:cs typeface="Calibri" panose="020F0502020204030204" pitchFamily="34" charset="0"/>
              </a:rPr>
              <a:t>Mai jos veți găsi o serie de sfaturi și recomandări privind securitatea cibernetică:</a:t>
            </a:r>
            <a:endParaRPr lang="en-GB" sz="1800">
              <a:effectLst/>
              <a:ea typeface="Arial MT"/>
              <a:cs typeface="Arial MT"/>
            </a:endParaRPr>
          </a:p>
        </p:txBody>
      </p:sp>
      <p:sp>
        <p:nvSpPr>
          <p:cNvPr id="5" name="TextBox 58">
            <a:extLst>
              <a:ext uri="{FF2B5EF4-FFF2-40B4-BE49-F238E27FC236}">
                <a16:creationId xmlns:a16="http://schemas.microsoft.com/office/drawing/2014/main" xmlns="" id="{B156EFF4-C57D-09AF-E510-2DB9D7F8FC45}"/>
              </a:ext>
            </a:extLst>
          </p:cNvPr>
          <p:cNvSpPr txBox="1"/>
          <p:nvPr/>
        </p:nvSpPr>
        <p:spPr>
          <a:xfrm>
            <a:off x="1465794" y="3437614"/>
            <a:ext cx="7837597" cy="646331"/>
          </a:xfrm>
          <a:prstGeom prst="rect">
            <a:avLst/>
          </a:prstGeom>
          <a:noFill/>
        </p:spPr>
        <p:txBody>
          <a:bodyPr wrap="square" rtlCol="0">
            <a:spAutoFit/>
          </a:bodyPr>
          <a:lstStyle/>
          <a:p>
            <a:pPr lvl="0" algn="just"/>
            <a:r>
              <a:rPr lang="en-GB" sz="1800">
                <a:effectLst/>
                <a:ea typeface="Times New Roman" panose="02020603050405020304" pitchFamily="18" charset="0"/>
                <a:cs typeface="Calibri" panose="020F0502020204030204" pitchFamily="34" charset="0"/>
              </a:rPr>
              <a:t>Pe cât posibil, evitați să vă conectați la rețele wifi deschise, cum ar fi cele din cafenele sau muzee.</a:t>
            </a:r>
          </a:p>
        </p:txBody>
      </p:sp>
      <p:sp>
        <p:nvSpPr>
          <p:cNvPr id="6" name="TextBox 59">
            <a:extLst>
              <a:ext uri="{FF2B5EF4-FFF2-40B4-BE49-F238E27FC236}">
                <a16:creationId xmlns:a16="http://schemas.microsoft.com/office/drawing/2014/main" xmlns="" id="{6CDB0ECE-20FD-7DB5-A748-B2D6841D86A8}"/>
              </a:ext>
            </a:extLst>
          </p:cNvPr>
          <p:cNvSpPr txBox="1"/>
          <p:nvPr/>
        </p:nvSpPr>
        <p:spPr>
          <a:xfrm>
            <a:off x="1465794" y="2147487"/>
            <a:ext cx="7837597" cy="646331"/>
          </a:xfrm>
          <a:prstGeom prst="rect">
            <a:avLst/>
          </a:prstGeom>
          <a:noFill/>
        </p:spPr>
        <p:txBody>
          <a:bodyPr wrap="square" rtlCol="0">
            <a:spAutoFit/>
          </a:bodyPr>
          <a:lstStyle/>
          <a:p>
            <a:pPr lvl="0" algn="just"/>
            <a:r>
              <a:rPr lang="en-GB" sz="1800">
                <a:effectLst/>
                <a:ea typeface="Times New Roman" panose="02020603050405020304" pitchFamily="18" charset="0"/>
                <a:cs typeface="Calibri" panose="020F0502020204030204" pitchFamily="34" charset="0"/>
              </a:rPr>
              <a:t>Nu vă lăsați parolele scrise în locuri vizibile, cum ar fi post-it-uri, și nu le postați pe internet.</a:t>
            </a:r>
          </a:p>
        </p:txBody>
      </p:sp>
      <p:sp>
        <p:nvSpPr>
          <p:cNvPr id="7" name="TextBox 60">
            <a:extLst>
              <a:ext uri="{FF2B5EF4-FFF2-40B4-BE49-F238E27FC236}">
                <a16:creationId xmlns:a16="http://schemas.microsoft.com/office/drawing/2014/main" xmlns="" id="{9413F5BC-FC54-1F9B-499C-C779A84952CD}"/>
              </a:ext>
            </a:extLst>
          </p:cNvPr>
          <p:cNvSpPr txBox="1"/>
          <p:nvPr/>
        </p:nvSpPr>
        <p:spPr>
          <a:xfrm>
            <a:off x="1465794" y="2793818"/>
            <a:ext cx="7837597" cy="646331"/>
          </a:xfrm>
          <a:prstGeom prst="rect">
            <a:avLst/>
          </a:prstGeom>
          <a:noFill/>
        </p:spPr>
        <p:txBody>
          <a:bodyPr wrap="square" rtlCol="0">
            <a:spAutoFit/>
          </a:bodyPr>
          <a:lstStyle/>
          <a:p>
            <a:pPr lvl="0" algn="just"/>
            <a:r>
              <a:rPr lang="en-GB" sz="1800">
                <a:effectLst/>
                <a:ea typeface="Times New Roman" panose="02020603050405020304" pitchFamily="18" charset="0"/>
                <a:cs typeface="Calibri" panose="020F0502020204030204" pitchFamily="34" charset="0"/>
              </a:rPr>
              <a:t>Nu faceți clic pe linkuri din surse nesigure, cum ar fi e-mailurile spam sau site-urile web fără certificat de securitate.</a:t>
            </a:r>
          </a:p>
        </p:txBody>
      </p:sp>
      <p:sp>
        <p:nvSpPr>
          <p:cNvPr id="12" name="Hexágono 11">
            <a:extLst>
              <a:ext uri="{FF2B5EF4-FFF2-40B4-BE49-F238E27FC236}">
                <a16:creationId xmlns:a16="http://schemas.microsoft.com/office/drawing/2014/main" xmlns="" id="{41F6B51B-774C-60B3-3D4A-AE78D9BE3416}"/>
              </a:ext>
            </a:extLst>
          </p:cNvPr>
          <p:cNvSpPr/>
          <p:nvPr/>
        </p:nvSpPr>
        <p:spPr>
          <a:xfrm>
            <a:off x="1142401" y="2245296"/>
            <a:ext cx="284085" cy="233746"/>
          </a:xfrm>
          <a:prstGeom prst="hexagon">
            <a:avLst/>
          </a:prstGeom>
          <a:noFill/>
          <a:ln>
            <a:solidFill>
              <a:srgbClr val="FAB63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3" name="Hexágono 12">
            <a:extLst>
              <a:ext uri="{FF2B5EF4-FFF2-40B4-BE49-F238E27FC236}">
                <a16:creationId xmlns:a16="http://schemas.microsoft.com/office/drawing/2014/main" xmlns="" id="{5C3B2DE5-8E8B-040D-8D84-6492E7EA49AF}"/>
              </a:ext>
            </a:extLst>
          </p:cNvPr>
          <p:cNvSpPr/>
          <p:nvPr/>
        </p:nvSpPr>
        <p:spPr>
          <a:xfrm>
            <a:off x="1142401" y="2892169"/>
            <a:ext cx="284085" cy="233746"/>
          </a:xfrm>
          <a:prstGeom prst="hexagon">
            <a:avLst/>
          </a:prstGeom>
          <a:noFill/>
          <a:ln>
            <a:solidFill>
              <a:srgbClr val="21B4A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4" name="Hexágono 13">
            <a:extLst>
              <a:ext uri="{FF2B5EF4-FFF2-40B4-BE49-F238E27FC236}">
                <a16:creationId xmlns:a16="http://schemas.microsoft.com/office/drawing/2014/main" xmlns="" id="{35D60FC1-BC04-1878-421C-0EFD4E46E4BA}"/>
              </a:ext>
            </a:extLst>
          </p:cNvPr>
          <p:cNvSpPr/>
          <p:nvPr/>
        </p:nvSpPr>
        <p:spPr>
          <a:xfrm>
            <a:off x="1142401" y="3552717"/>
            <a:ext cx="284085" cy="233746"/>
          </a:xfrm>
          <a:prstGeom prst="hexagon">
            <a:avLst/>
          </a:prstGeom>
          <a:noFill/>
          <a:ln>
            <a:solidFill>
              <a:srgbClr val="EA4E4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15" name="Imagen 14" descr="Texto&#10;&#10;Descripción generada automáticamente">
            <a:extLst>
              <a:ext uri="{FF2B5EF4-FFF2-40B4-BE49-F238E27FC236}">
                <a16:creationId xmlns:a16="http://schemas.microsoft.com/office/drawing/2014/main" xmlns="" id="{C3F45EBF-3B8F-B8E3-0755-31B3D3A9FD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17" name="TextBox 58">
            <a:extLst>
              <a:ext uri="{FF2B5EF4-FFF2-40B4-BE49-F238E27FC236}">
                <a16:creationId xmlns:a16="http://schemas.microsoft.com/office/drawing/2014/main" xmlns="" id="{B4C618B3-AE02-E6A5-D67C-EB92E88AA2B9}"/>
              </a:ext>
            </a:extLst>
          </p:cNvPr>
          <p:cNvSpPr txBox="1"/>
          <p:nvPr/>
        </p:nvSpPr>
        <p:spPr>
          <a:xfrm>
            <a:off x="1465793" y="4038544"/>
            <a:ext cx="7837597" cy="646331"/>
          </a:xfrm>
          <a:prstGeom prst="rect">
            <a:avLst/>
          </a:prstGeom>
          <a:noFill/>
        </p:spPr>
        <p:txBody>
          <a:bodyPr wrap="square" rtlCol="0">
            <a:spAutoFit/>
          </a:bodyPr>
          <a:lstStyle/>
          <a:p>
            <a:pPr lvl="0" algn="just"/>
            <a:r>
              <a:rPr lang="en-GB" sz="1800">
                <a:effectLst/>
                <a:ea typeface="Times New Roman" panose="02020603050405020304" pitchFamily="18" charset="0"/>
                <a:cs typeface="Calibri" panose="020F0502020204030204" pitchFamily="34" charset="0"/>
              </a:rPr>
              <a:t>Nu cumpărați online de pe site-uri nesigure; verificați mai întâi recenziile pe care le puteți găsi, întrebați-vă prietenii și rudele dacă au cumpărat de la același magazin online...</a:t>
            </a:r>
          </a:p>
        </p:txBody>
      </p:sp>
      <p:sp>
        <p:nvSpPr>
          <p:cNvPr id="18" name="TextBox 58">
            <a:extLst>
              <a:ext uri="{FF2B5EF4-FFF2-40B4-BE49-F238E27FC236}">
                <a16:creationId xmlns:a16="http://schemas.microsoft.com/office/drawing/2014/main" xmlns="" id="{0CA22680-C55B-6726-AA70-E0F79BC5C172}"/>
              </a:ext>
            </a:extLst>
          </p:cNvPr>
          <p:cNvSpPr txBox="1"/>
          <p:nvPr/>
        </p:nvSpPr>
        <p:spPr>
          <a:xfrm>
            <a:off x="2415707" y="5250592"/>
            <a:ext cx="8766776" cy="461665"/>
          </a:xfrm>
          <a:prstGeom prst="rect">
            <a:avLst/>
          </a:prstGeom>
          <a:noFill/>
        </p:spPr>
        <p:txBody>
          <a:bodyPr wrap="square" rtlCol="0">
            <a:spAutoFit/>
          </a:bodyPr>
          <a:lstStyle/>
          <a:p>
            <a:pPr algn="just"/>
            <a:r>
              <a:rPr lang="en-GB" sz="2400" b="1">
                <a:highlight>
                  <a:srgbClr val="FAB632"/>
                </a:highlight>
                <a:cs typeface="Calibri" panose="020F0502020204030204" pitchFamily="34" charset="0"/>
              </a:rPr>
              <a:t>Feriți-vă de orice lucru suspect pe care îl vedeți pe Internet!</a:t>
            </a:r>
          </a:p>
        </p:txBody>
      </p:sp>
      <p:sp>
        <p:nvSpPr>
          <p:cNvPr id="19" name="Hexágono 18">
            <a:extLst>
              <a:ext uri="{FF2B5EF4-FFF2-40B4-BE49-F238E27FC236}">
                <a16:creationId xmlns:a16="http://schemas.microsoft.com/office/drawing/2014/main" xmlns="" id="{57348F7E-C479-05EA-51CF-663F3066A83E}"/>
              </a:ext>
            </a:extLst>
          </p:cNvPr>
          <p:cNvSpPr/>
          <p:nvPr/>
        </p:nvSpPr>
        <p:spPr>
          <a:xfrm>
            <a:off x="1142400" y="4127185"/>
            <a:ext cx="284085" cy="233746"/>
          </a:xfrm>
          <a:prstGeom prst="hexagon">
            <a:avLst/>
          </a:prstGeom>
          <a:noFill/>
          <a:ln>
            <a:solidFill>
              <a:srgbClr val="FAB63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8" name="Google Shape;90;p1">
            <a:extLst>
              <a:ext uri="{FF2B5EF4-FFF2-40B4-BE49-F238E27FC236}">
                <a16:creationId xmlns:a16="http://schemas.microsoft.com/office/drawing/2014/main" xmlns="" id="{4AFA3E04-4B88-E71B-5C34-98E077C622EE}"/>
              </a:ext>
            </a:extLst>
          </p:cNvPr>
          <p:cNvSpPr txBox="1"/>
          <p:nvPr/>
        </p:nvSpPr>
        <p:spPr>
          <a:xfrm>
            <a:off x="2523836" y="6276159"/>
            <a:ext cx="7901721" cy="400069"/>
          </a:xfrm>
          <a:prstGeom prst="rect">
            <a:avLst/>
          </a:prstGeom>
          <a:noFill/>
          <a:ln>
            <a:noFill/>
          </a:ln>
        </p:spPr>
        <p:txBody>
          <a:bodyPr spcFirstLastPara="1" wrap="square" lIns="91425" tIns="45700" rIns="91425" bIns="45700" anchor="t" anchorCtr="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01080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xmlns="" id="{7261A5A3-CAA3-CEDF-3466-BC1D33EE677B}"/>
              </a:ext>
            </a:extLst>
          </p:cNvPr>
          <p:cNvSpPr txBox="1"/>
          <p:nvPr/>
        </p:nvSpPr>
        <p:spPr>
          <a:xfrm>
            <a:off x="875909" y="531936"/>
            <a:ext cx="8208962" cy="646331"/>
          </a:xfrm>
          <a:prstGeom prst="rect">
            <a:avLst/>
          </a:prstGeom>
          <a:noFill/>
        </p:spPr>
        <p:txBody>
          <a:bodyPr wrap="square" rtlCol="0">
            <a:spAutoFit/>
          </a:bodyPr>
          <a:lstStyle/>
          <a:p>
            <a:r>
              <a:rPr lang="en-US" sz="3600" b="1">
                <a:solidFill>
                  <a:srgbClr val="FAB632"/>
                </a:solidFill>
                <a:ea typeface="Nunito Bold" charset="0"/>
                <a:cs typeface="Arima Madurai Semi" pitchFamily="2" charset="77"/>
              </a:rPr>
              <a:t>Unitatea 3: Rezolvarea problemelor</a:t>
            </a:r>
            <a:endParaRPr lang="en-US" sz="3600" b="1" dirty="0">
              <a:solidFill>
                <a:srgbClr val="FAB632"/>
              </a:solidFill>
              <a:ea typeface="Nunito Bold" charset="0"/>
              <a:cs typeface="Arima Madurai Semi" pitchFamily="2" charset="77"/>
            </a:endParaRPr>
          </a:p>
        </p:txBody>
      </p:sp>
      <p:sp>
        <p:nvSpPr>
          <p:cNvPr id="3" name="CuadroTexto 2">
            <a:extLst>
              <a:ext uri="{FF2B5EF4-FFF2-40B4-BE49-F238E27FC236}">
                <a16:creationId xmlns:a16="http://schemas.microsoft.com/office/drawing/2014/main" xmlns="" id="{1A92504B-6CD9-4172-ED81-E62B5D0E2140}"/>
              </a:ext>
            </a:extLst>
          </p:cNvPr>
          <p:cNvSpPr txBox="1"/>
          <p:nvPr/>
        </p:nvSpPr>
        <p:spPr>
          <a:xfrm>
            <a:off x="875910" y="1111415"/>
            <a:ext cx="7693324" cy="461665"/>
          </a:xfrm>
          <a:prstGeom prst="rect">
            <a:avLst/>
          </a:prstGeom>
          <a:noFill/>
        </p:spPr>
        <p:txBody>
          <a:bodyPr wrap="square" rtlCol="0">
            <a:spAutoFit/>
          </a:bodyPr>
          <a:lstStyle/>
          <a:p>
            <a:r>
              <a:rPr lang="es-ES" sz="2400" err="1">
                <a:solidFill>
                  <a:srgbClr val="21B4A9"/>
                </a:solidFill>
              </a:rPr>
              <a:t>Secțiunea </a:t>
            </a:r>
            <a:r>
              <a:rPr lang="es-ES" sz="2400">
                <a:solidFill>
                  <a:srgbClr val="21B4A9"/>
                </a:solidFill>
              </a:rPr>
              <a:t>1: Noțiuni de bază. Introducere.</a:t>
            </a:r>
            <a:endParaRPr lang="en-GB" sz="2400" dirty="0">
              <a:solidFill>
                <a:srgbClr val="21B4A9"/>
              </a:solidFill>
            </a:endParaRPr>
          </a:p>
        </p:txBody>
      </p:sp>
      <p:sp>
        <p:nvSpPr>
          <p:cNvPr id="4" name="Rectángulo 3">
            <a:extLst>
              <a:ext uri="{FF2B5EF4-FFF2-40B4-BE49-F238E27FC236}">
                <a16:creationId xmlns:a16="http://schemas.microsoft.com/office/drawing/2014/main" xmlns="" id="{C8ED6519-9891-6E26-A8B0-9E9119BF8D05}"/>
              </a:ext>
            </a:extLst>
          </p:cNvPr>
          <p:cNvSpPr/>
          <p:nvPr/>
        </p:nvSpPr>
        <p:spPr>
          <a:xfrm>
            <a:off x="875909" y="1629437"/>
            <a:ext cx="9356661" cy="4062651"/>
          </a:xfrm>
          <a:prstGeom prst="rect">
            <a:avLst/>
          </a:prstGeom>
        </p:spPr>
        <p:txBody>
          <a:bodyPr wrap="square">
            <a:spAutoFit/>
          </a:bodyPr>
          <a:lstStyle/>
          <a:p>
            <a:pPr algn="just"/>
            <a:r>
              <a:rPr lang="en-GB" sz="2000" dirty="0">
                <a:effectLst/>
                <a:ea typeface="Times New Roman" panose="02020603050405020304" pitchFamily="18" charset="0"/>
                <a:cs typeface="Calibri" panose="020F0502020204030204" pitchFamily="34" charset="0"/>
              </a:rPr>
              <a:t>A fi </a:t>
            </a:r>
            <a:r>
              <a:rPr lang="en-GB" sz="2000" b="1" dirty="0" err="1">
                <a:effectLst/>
                <a:ea typeface="Times New Roman" panose="02020603050405020304" pitchFamily="18" charset="0"/>
                <a:cs typeface="Calibri" panose="020F0502020204030204" pitchFamily="34" charset="0"/>
              </a:rPr>
              <a:t>decisiv</a:t>
            </a:r>
            <a:r>
              <a:rPr lang="en-GB" sz="2000" b="1" dirty="0">
                <a:effectLst/>
                <a:ea typeface="Times New Roman" panose="02020603050405020304" pitchFamily="18" charset="0"/>
                <a:cs typeface="Calibri" panose="020F0502020204030204" pitchFamily="34" charset="0"/>
              </a:rPr>
              <a:t> </a:t>
            </a:r>
            <a:r>
              <a:rPr lang="en-GB" sz="2000" dirty="0" err="1">
                <a:effectLst/>
                <a:ea typeface="Times New Roman" panose="02020603050405020304" pitchFamily="18" charset="0"/>
                <a:cs typeface="Calibri" panose="020F0502020204030204" pitchFamily="34" charset="0"/>
              </a:rPr>
              <a:t>este</a:t>
            </a:r>
            <a:r>
              <a:rPr lang="en-GB" sz="2000" dirty="0">
                <a:effectLst/>
                <a:ea typeface="Times New Roman" panose="02020603050405020304" pitchFamily="18" charset="0"/>
                <a:cs typeface="Calibri" panose="020F0502020204030204" pitchFamily="34" charset="0"/>
              </a:rPr>
              <a:t> o </a:t>
            </a:r>
            <a:r>
              <a:rPr lang="en-GB" sz="2000" dirty="0" err="1">
                <a:effectLst/>
                <a:ea typeface="Times New Roman" panose="02020603050405020304" pitchFamily="18" charset="0"/>
                <a:cs typeface="Calibri" panose="020F0502020204030204" pitchFamily="34" charset="0"/>
              </a:rPr>
              <a:t>calitate</a:t>
            </a:r>
            <a:r>
              <a:rPr lang="en-GB" sz="2000" dirty="0">
                <a:effectLst/>
                <a:ea typeface="Times New Roman" panose="02020603050405020304" pitchFamily="18" charset="0"/>
                <a:cs typeface="Calibri" panose="020F0502020204030204" pitchFamily="34" charset="0"/>
              </a:rPr>
              <a:t> </a:t>
            </a:r>
            <a:r>
              <a:rPr lang="en-GB" sz="2000" dirty="0" err="1">
                <a:effectLst/>
                <a:ea typeface="Times New Roman" panose="02020603050405020304" pitchFamily="18" charset="0"/>
                <a:cs typeface="Calibri" panose="020F0502020204030204" pitchFamily="34" charset="0"/>
              </a:rPr>
              <a:t>foarte</a:t>
            </a:r>
            <a:r>
              <a:rPr lang="en-GB" sz="2000" dirty="0">
                <a:effectLst/>
                <a:ea typeface="Times New Roman" panose="02020603050405020304" pitchFamily="18" charset="0"/>
                <a:cs typeface="Calibri" panose="020F0502020204030204" pitchFamily="34" charset="0"/>
              </a:rPr>
              <a:t> </a:t>
            </a:r>
            <a:r>
              <a:rPr lang="en-GB" sz="2000" dirty="0" err="1">
                <a:effectLst/>
                <a:ea typeface="Times New Roman" panose="02020603050405020304" pitchFamily="18" charset="0"/>
                <a:cs typeface="Calibri" panose="020F0502020204030204" pitchFamily="34" charset="0"/>
              </a:rPr>
              <a:t>necesară</a:t>
            </a:r>
            <a:r>
              <a:rPr lang="en-GB" sz="2000" dirty="0">
                <a:effectLst/>
                <a:ea typeface="Times New Roman" panose="02020603050405020304" pitchFamily="18" charset="0"/>
                <a:cs typeface="Calibri" panose="020F0502020204030204" pitchFamily="34" charset="0"/>
              </a:rPr>
              <a:t> </a:t>
            </a:r>
            <a:r>
              <a:rPr lang="en-GB" sz="2000" dirty="0" err="1">
                <a:effectLst/>
                <a:ea typeface="Times New Roman" panose="02020603050405020304" pitchFamily="18" charset="0"/>
                <a:cs typeface="Calibri" panose="020F0502020204030204" pitchFamily="34" charset="0"/>
              </a:rPr>
              <a:t>în</a:t>
            </a:r>
            <a:r>
              <a:rPr lang="en-GB" sz="2000" dirty="0">
                <a:effectLst/>
                <a:ea typeface="Times New Roman" panose="02020603050405020304" pitchFamily="18" charset="0"/>
                <a:cs typeface="Calibri" panose="020F0502020204030204" pitchFamily="34" charset="0"/>
              </a:rPr>
              <a:t> </a:t>
            </a:r>
            <a:r>
              <a:rPr lang="en-GB" sz="2000" dirty="0" err="1">
                <a:effectLst/>
                <a:ea typeface="Times New Roman" panose="02020603050405020304" pitchFamily="18" charset="0"/>
                <a:cs typeface="Calibri" panose="020F0502020204030204" pitchFamily="34" charset="0"/>
              </a:rPr>
              <a:t>zilele</a:t>
            </a:r>
            <a:r>
              <a:rPr lang="en-GB" sz="2000" dirty="0">
                <a:effectLst/>
                <a:ea typeface="Times New Roman" panose="02020603050405020304" pitchFamily="18" charset="0"/>
                <a:cs typeface="Calibri" panose="020F0502020204030204" pitchFamily="34" charset="0"/>
              </a:rPr>
              <a:t> </a:t>
            </a:r>
            <a:r>
              <a:rPr lang="en-GB" sz="2000" dirty="0" err="1">
                <a:effectLst/>
                <a:ea typeface="Times New Roman" panose="02020603050405020304" pitchFamily="18" charset="0"/>
                <a:cs typeface="Calibri" panose="020F0502020204030204" pitchFamily="34" charset="0"/>
              </a:rPr>
              <a:t>noastre</a:t>
            </a:r>
            <a:r>
              <a:rPr lang="en-GB" sz="2000" dirty="0">
                <a:effectLst/>
                <a:ea typeface="Times New Roman" panose="02020603050405020304" pitchFamily="18" charset="0"/>
                <a:cs typeface="Calibri" panose="020F0502020204030204" pitchFamily="34" charset="0"/>
              </a:rPr>
              <a:t>, </a:t>
            </a:r>
            <a:r>
              <a:rPr lang="en-GB" sz="2000" dirty="0" err="1">
                <a:effectLst/>
                <a:ea typeface="Times New Roman" panose="02020603050405020304" pitchFamily="18" charset="0"/>
                <a:cs typeface="Calibri" panose="020F0502020204030204" pitchFamily="34" charset="0"/>
              </a:rPr>
              <a:t>mai</a:t>
            </a:r>
            <a:r>
              <a:rPr lang="en-GB" sz="2000" dirty="0">
                <a:effectLst/>
                <a:ea typeface="Times New Roman" panose="02020603050405020304" pitchFamily="18" charset="0"/>
                <a:cs typeface="Calibri" panose="020F0502020204030204" pitchFamily="34" charset="0"/>
              </a:rPr>
              <a:t> ales </a:t>
            </a:r>
            <a:r>
              <a:rPr lang="en-GB" sz="2000" dirty="0" err="1">
                <a:effectLst/>
                <a:ea typeface="Times New Roman" panose="02020603050405020304" pitchFamily="18" charset="0"/>
                <a:cs typeface="Calibri" panose="020F0502020204030204" pitchFamily="34" charset="0"/>
              </a:rPr>
              <a:t>atunci</a:t>
            </a:r>
            <a:r>
              <a:rPr lang="en-GB" sz="2000" dirty="0">
                <a:effectLst/>
                <a:ea typeface="Times New Roman" panose="02020603050405020304" pitchFamily="18" charset="0"/>
                <a:cs typeface="Calibri" panose="020F0502020204030204" pitchFamily="34" charset="0"/>
              </a:rPr>
              <a:t> </a:t>
            </a:r>
            <a:r>
              <a:rPr lang="en-GB" sz="2000" dirty="0" err="1">
                <a:effectLst/>
                <a:ea typeface="Times New Roman" panose="02020603050405020304" pitchFamily="18" charset="0"/>
                <a:cs typeface="Calibri" panose="020F0502020204030204" pitchFamily="34" charset="0"/>
              </a:rPr>
              <a:t>când</a:t>
            </a:r>
            <a:r>
              <a:rPr lang="en-GB" sz="2000" dirty="0">
                <a:effectLst/>
                <a:ea typeface="Times New Roman" panose="02020603050405020304" pitchFamily="18" charset="0"/>
                <a:cs typeface="Calibri" panose="020F0502020204030204" pitchFamily="34" charset="0"/>
              </a:rPr>
              <a:t> vine </a:t>
            </a:r>
            <a:r>
              <a:rPr lang="en-GB" sz="2000" dirty="0" err="1">
                <a:effectLst/>
                <a:ea typeface="Times New Roman" panose="02020603050405020304" pitchFamily="18" charset="0"/>
                <a:cs typeface="Calibri" panose="020F0502020204030204" pitchFamily="34" charset="0"/>
              </a:rPr>
              <a:t>vorba</a:t>
            </a:r>
            <a:r>
              <a:rPr lang="en-GB" sz="2000" dirty="0">
                <a:effectLst/>
                <a:ea typeface="Times New Roman" panose="02020603050405020304" pitchFamily="18" charset="0"/>
                <a:cs typeface="Calibri" panose="020F0502020204030204" pitchFamily="34" charset="0"/>
              </a:rPr>
              <a:t> de </a:t>
            </a:r>
            <a:r>
              <a:rPr lang="en-GB" sz="2000" dirty="0" err="1">
                <a:effectLst/>
                <a:ea typeface="Times New Roman" panose="02020603050405020304" pitchFamily="18" charset="0"/>
                <a:cs typeface="Calibri" panose="020F0502020204030204" pitchFamily="34" charset="0"/>
              </a:rPr>
              <a:t>calculatoare</a:t>
            </a:r>
            <a:r>
              <a:rPr lang="en-GB" sz="2000" dirty="0">
                <a:effectLst/>
                <a:ea typeface="Times New Roman" panose="02020603050405020304" pitchFamily="18" charset="0"/>
                <a:cs typeface="Calibri" panose="020F0502020204030204" pitchFamily="34" charset="0"/>
              </a:rPr>
              <a:t> </a:t>
            </a:r>
            <a:r>
              <a:rPr lang="en-GB" sz="2000" dirty="0" err="1">
                <a:effectLst/>
                <a:ea typeface="Times New Roman" panose="02020603050405020304" pitchFamily="18" charset="0"/>
                <a:cs typeface="Calibri" panose="020F0502020204030204" pitchFamily="34" charset="0"/>
              </a:rPr>
              <a:t>și</a:t>
            </a:r>
            <a:r>
              <a:rPr lang="en-GB" sz="2000" dirty="0">
                <a:effectLst/>
                <a:ea typeface="Times New Roman" panose="02020603050405020304" pitchFamily="18" charset="0"/>
                <a:cs typeface="Calibri" panose="020F0502020204030204" pitchFamily="34" charset="0"/>
              </a:rPr>
              <a:t> </a:t>
            </a:r>
            <a:r>
              <a:rPr lang="en-GB" sz="2000" dirty="0" err="1">
                <a:effectLst/>
                <a:ea typeface="Times New Roman" panose="02020603050405020304" pitchFamily="18" charset="0"/>
                <a:cs typeface="Calibri" panose="020F0502020204030204" pitchFamily="34" charset="0"/>
              </a:rPr>
              <a:t>dispozitive</a:t>
            </a:r>
            <a:r>
              <a:rPr lang="en-GB" sz="2000" dirty="0">
                <a:effectLst/>
                <a:ea typeface="Times New Roman" panose="02020603050405020304" pitchFamily="18" charset="0"/>
                <a:cs typeface="Calibri" panose="020F0502020204030204" pitchFamily="34" charset="0"/>
              </a:rPr>
              <a:t> </a:t>
            </a:r>
            <a:r>
              <a:rPr lang="en-GB" sz="2000" dirty="0" err="1">
                <a:effectLst/>
                <a:ea typeface="Times New Roman" panose="02020603050405020304" pitchFamily="18" charset="0"/>
                <a:cs typeface="Calibri" panose="020F0502020204030204" pitchFamily="34" charset="0"/>
              </a:rPr>
              <a:t>digitale</a:t>
            </a:r>
            <a:r>
              <a:rPr lang="en-GB" sz="2000" dirty="0">
                <a:effectLst/>
                <a:ea typeface="Times New Roman" panose="02020603050405020304" pitchFamily="18" charset="0"/>
                <a:cs typeface="Calibri" panose="020F0502020204030204" pitchFamily="34" charset="0"/>
              </a:rPr>
              <a:t>. Ce se </a:t>
            </a:r>
            <a:r>
              <a:rPr lang="en-GB" sz="2000" dirty="0" err="1">
                <a:effectLst/>
                <a:ea typeface="Times New Roman" panose="02020603050405020304" pitchFamily="18" charset="0"/>
                <a:cs typeface="Calibri" panose="020F0502020204030204" pitchFamily="34" charset="0"/>
              </a:rPr>
              <a:t>întâmplă</a:t>
            </a:r>
            <a:r>
              <a:rPr lang="en-GB" sz="2000" dirty="0">
                <a:effectLst/>
                <a:ea typeface="Times New Roman" panose="02020603050405020304" pitchFamily="18" charset="0"/>
                <a:cs typeface="Calibri" panose="020F0502020204030204" pitchFamily="34" charset="0"/>
              </a:rPr>
              <a:t> </a:t>
            </a:r>
            <a:r>
              <a:rPr lang="en-GB" sz="2000" dirty="0" err="1">
                <a:effectLst/>
                <a:ea typeface="Times New Roman" panose="02020603050405020304" pitchFamily="18" charset="0"/>
                <a:cs typeface="Calibri" panose="020F0502020204030204" pitchFamily="34" charset="0"/>
              </a:rPr>
              <a:t>atunci</a:t>
            </a:r>
            <a:r>
              <a:rPr lang="en-GB" sz="2000" dirty="0">
                <a:effectLst/>
                <a:ea typeface="Times New Roman" panose="02020603050405020304" pitchFamily="18" charset="0"/>
                <a:cs typeface="Calibri" panose="020F0502020204030204" pitchFamily="34" charset="0"/>
              </a:rPr>
              <a:t> </a:t>
            </a:r>
            <a:r>
              <a:rPr lang="en-GB" sz="2000" dirty="0" err="1">
                <a:effectLst/>
                <a:ea typeface="Times New Roman" panose="02020603050405020304" pitchFamily="18" charset="0"/>
                <a:cs typeface="Calibri" panose="020F0502020204030204" pitchFamily="34" charset="0"/>
              </a:rPr>
              <a:t>când</a:t>
            </a:r>
            <a:r>
              <a:rPr lang="en-GB" sz="2000" dirty="0">
                <a:effectLst/>
                <a:ea typeface="Times New Roman" panose="02020603050405020304" pitchFamily="18" charset="0"/>
                <a:cs typeface="Calibri" panose="020F0502020204030204" pitchFamily="34" charset="0"/>
              </a:rPr>
              <a:t> </a:t>
            </a:r>
            <a:r>
              <a:rPr lang="en-GB" sz="2000" dirty="0" err="1">
                <a:effectLst/>
                <a:ea typeface="Times New Roman" panose="02020603050405020304" pitchFamily="18" charset="0"/>
                <a:cs typeface="Calibri" panose="020F0502020204030204" pitchFamily="34" charset="0"/>
              </a:rPr>
              <a:t>computerul</a:t>
            </a:r>
            <a:r>
              <a:rPr lang="en-GB" sz="2000" dirty="0">
                <a:effectLst/>
                <a:ea typeface="Times New Roman" panose="02020603050405020304" pitchFamily="18" charset="0"/>
                <a:cs typeface="Calibri" panose="020F0502020204030204" pitchFamily="34" charset="0"/>
              </a:rPr>
              <a:t> nu </a:t>
            </a:r>
            <a:r>
              <a:rPr lang="en-GB" sz="2000" dirty="0" err="1">
                <a:effectLst/>
                <a:ea typeface="Times New Roman" panose="02020603050405020304" pitchFamily="18" charset="0"/>
                <a:cs typeface="Calibri" panose="020F0502020204030204" pitchFamily="34" charset="0"/>
              </a:rPr>
              <a:t>pornește</a:t>
            </a:r>
            <a:r>
              <a:rPr lang="en-GB" sz="2000" dirty="0">
                <a:effectLst/>
                <a:ea typeface="Times New Roman" panose="02020603050405020304" pitchFamily="18" charset="0"/>
                <a:cs typeface="Calibri" panose="020F0502020204030204" pitchFamily="34" charset="0"/>
              </a:rPr>
              <a:t>? Sau </a:t>
            </a:r>
            <a:r>
              <a:rPr lang="en-GB" sz="2000" dirty="0" err="1">
                <a:effectLst/>
                <a:ea typeface="Times New Roman" panose="02020603050405020304" pitchFamily="18" charset="0"/>
                <a:cs typeface="Calibri" panose="020F0502020204030204" pitchFamily="34" charset="0"/>
              </a:rPr>
              <a:t>când</a:t>
            </a:r>
            <a:r>
              <a:rPr lang="en-GB" sz="2000" dirty="0">
                <a:effectLst/>
                <a:ea typeface="Times New Roman" panose="02020603050405020304" pitchFamily="18" charset="0"/>
                <a:cs typeface="Calibri" panose="020F0502020204030204" pitchFamily="34" charset="0"/>
              </a:rPr>
              <a:t> nu </a:t>
            </a:r>
            <a:r>
              <a:rPr lang="en-GB" sz="2000" dirty="0" err="1">
                <a:effectLst/>
                <a:ea typeface="Times New Roman" panose="02020603050405020304" pitchFamily="18" charset="0"/>
                <a:cs typeface="Calibri" panose="020F0502020204030204" pitchFamily="34" charset="0"/>
              </a:rPr>
              <a:t>puteți</a:t>
            </a:r>
            <a:r>
              <a:rPr lang="en-GB" sz="2000" dirty="0">
                <a:effectLst/>
                <a:ea typeface="Times New Roman" panose="02020603050405020304" pitchFamily="18" charset="0"/>
                <a:cs typeface="Calibri" panose="020F0502020204030204" pitchFamily="34" charset="0"/>
              </a:rPr>
              <a:t> </a:t>
            </a:r>
            <a:r>
              <a:rPr lang="en-GB" sz="2000" dirty="0" err="1">
                <a:effectLst/>
                <a:ea typeface="Times New Roman" panose="02020603050405020304" pitchFamily="18" charset="0"/>
                <a:cs typeface="Calibri" panose="020F0502020204030204" pitchFamily="34" charset="0"/>
              </a:rPr>
              <a:t>auzi</a:t>
            </a:r>
            <a:r>
              <a:rPr lang="en-GB" sz="2000" dirty="0">
                <a:effectLst/>
                <a:ea typeface="Times New Roman" panose="02020603050405020304" pitchFamily="18" charset="0"/>
                <a:cs typeface="Calibri" panose="020F0502020204030204" pitchFamily="34" charset="0"/>
              </a:rPr>
              <a:t> </a:t>
            </a:r>
            <a:r>
              <a:rPr lang="en-GB" sz="2000" dirty="0" err="1">
                <a:effectLst/>
                <a:ea typeface="Times New Roman" panose="02020603050405020304" pitchFamily="18" charset="0"/>
                <a:cs typeface="Calibri" panose="020F0502020204030204" pitchFamily="34" charset="0"/>
              </a:rPr>
              <a:t>apelurile</a:t>
            </a:r>
            <a:r>
              <a:rPr lang="en-GB" sz="2000" dirty="0">
                <a:effectLst/>
                <a:ea typeface="Times New Roman" panose="02020603050405020304" pitchFamily="18" charset="0"/>
                <a:cs typeface="Calibri" panose="020F0502020204030204" pitchFamily="34" charset="0"/>
              </a:rPr>
              <a:t> la </a:t>
            </a:r>
            <a:r>
              <a:rPr lang="en-GB" sz="2000" dirty="0" err="1">
                <a:effectLst/>
                <a:ea typeface="Times New Roman" panose="02020603050405020304" pitchFamily="18" charset="0"/>
                <a:cs typeface="Calibri" panose="020F0502020204030204" pitchFamily="34" charset="0"/>
              </a:rPr>
              <a:t>telefon</a:t>
            </a:r>
            <a:r>
              <a:rPr lang="en-GB" sz="2000" dirty="0">
                <a:effectLst/>
                <a:ea typeface="Times New Roman" panose="02020603050405020304" pitchFamily="18" charset="0"/>
                <a:cs typeface="Calibri" panose="020F0502020204030204" pitchFamily="34" charset="0"/>
              </a:rPr>
              <a:t>? </a:t>
            </a:r>
            <a:r>
              <a:rPr lang="en-GB" sz="2000" dirty="0" err="1">
                <a:effectLst/>
                <a:ea typeface="Times New Roman" panose="02020603050405020304" pitchFamily="18" charset="0"/>
                <a:cs typeface="Calibri" panose="020F0502020204030204" pitchFamily="34" charset="0"/>
              </a:rPr>
              <a:t>Chemați</a:t>
            </a:r>
            <a:r>
              <a:rPr lang="en-GB" sz="2000" dirty="0">
                <a:effectLst/>
                <a:ea typeface="Times New Roman" panose="02020603050405020304" pitchFamily="18" charset="0"/>
                <a:cs typeface="Calibri" panose="020F0502020204030204" pitchFamily="34" charset="0"/>
              </a:rPr>
              <a:t> un </a:t>
            </a:r>
            <a:r>
              <a:rPr lang="en-GB" sz="2000" dirty="0" err="1">
                <a:effectLst/>
                <a:ea typeface="Times New Roman" panose="02020603050405020304" pitchFamily="18" charset="0"/>
                <a:cs typeface="Calibri" panose="020F0502020204030204" pitchFamily="34" charset="0"/>
              </a:rPr>
              <a:t>tehnician</a:t>
            </a:r>
            <a:r>
              <a:rPr lang="en-GB" sz="2000" dirty="0">
                <a:effectLst/>
                <a:ea typeface="Times New Roman" panose="02020603050405020304" pitchFamily="18" charset="0"/>
                <a:cs typeface="Calibri" panose="020F0502020204030204" pitchFamily="34" charset="0"/>
              </a:rPr>
              <a:t> de service? Sau </a:t>
            </a:r>
            <a:r>
              <a:rPr lang="en-GB" sz="2000" dirty="0" err="1">
                <a:effectLst/>
                <a:ea typeface="Times New Roman" panose="02020603050405020304" pitchFamily="18" charset="0"/>
                <a:cs typeface="Calibri" panose="020F0502020204030204" pitchFamily="34" charset="0"/>
              </a:rPr>
              <a:t>poate</a:t>
            </a:r>
            <a:r>
              <a:rPr lang="en-GB" sz="2000" dirty="0">
                <a:effectLst/>
                <a:ea typeface="Times New Roman" panose="02020603050405020304" pitchFamily="18" charset="0"/>
                <a:cs typeface="Calibri" panose="020F0502020204030204" pitchFamily="34" charset="0"/>
              </a:rPr>
              <a:t> </a:t>
            </a:r>
            <a:r>
              <a:rPr lang="en-GB" sz="2000" dirty="0" err="1">
                <a:effectLst/>
                <a:ea typeface="Times New Roman" panose="02020603050405020304" pitchFamily="18" charset="0"/>
                <a:cs typeface="Calibri" panose="020F0502020204030204" pitchFamily="34" charset="0"/>
              </a:rPr>
              <a:t>încercați</a:t>
            </a:r>
            <a:r>
              <a:rPr lang="en-GB" sz="2000" dirty="0">
                <a:effectLst/>
                <a:ea typeface="Times New Roman" panose="02020603050405020304" pitchFamily="18" charset="0"/>
                <a:cs typeface="Calibri" panose="020F0502020204030204" pitchFamily="34" charset="0"/>
              </a:rPr>
              <a:t> </a:t>
            </a:r>
            <a:r>
              <a:rPr lang="en-GB" sz="2000" dirty="0" err="1">
                <a:effectLst/>
                <a:ea typeface="Times New Roman" panose="02020603050405020304" pitchFamily="18" charset="0"/>
                <a:cs typeface="Calibri" panose="020F0502020204030204" pitchFamily="34" charset="0"/>
              </a:rPr>
              <a:t>mai</a:t>
            </a:r>
            <a:r>
              <a:rPr lang="en-GB" sz="2000" dirty="0">
                <a:effectLst/>
                <a:ea typeface="Times New Roman" panose="02020603050405020304" pitchFamily="18" charset="0"/>
                <a:cs typeface="Calibri" panose="020F0502020204030204" pitchFamily="34" charset="0"/>
              </a:rPr>
              <a:t> </a:t>
            </a:r>
            <a:r>
              <a:rPr lang="en-GB" sz="2000" dirty="0" err="1">
                <a:effectLst/>
                <a:ea typeface="Times New Roman" panose="02020603050405020304" pitchFamily="18" charset="0"/>
                <a:cs typeface="Calibri" panose="020F0502020204030204" pitchFamily="34" charset="0"/>
              </a:rPr>
              <a:t>întâi</a:t>
            </a:r>
            <a:r>
              <a:rPr lang="en-GB" sz="2000" dirty="0">
                <a:effectLst/>
                <a:ea typeface="Times New Roman" panose="02020603050405020304" pitchFamily="18" charset="0"/>
                <a:cs typeface="Calibri" panose="020F0502020204030204" pitchFamily="34" charset="0"/>
              </a:rPr>
              <a:t> </a:t>
            </a:r>
            <a:r>
              <a:rPr lang="en-GB" sz="2000" dirty="0" err="1">
                <a:effectLst/>
                <a:ea typeface="Times New Roman" panose="02020603050405020304" pitchFamily="18" charset="0"/>
                <a:cs typeface="Calibri" panose="020F0502020204030204" pitchFamily="34" charset="0"/>
              </a:rPr>
              <a:t>să</a:t>
            </a:r>
            <a:r>
              <a:rPr lang="en-GB" sz="2000" dirty="0">
                <a:effectLst/>
                <a:ea typeface="Times New Roman" panose="02020603050405020304" pitchFamily="18" charset="0"/>
                <a:cs typeface="Calibri" panose="020F0502020204030204" pitchFamily="34" charset="0"/>
              </a:rPr>
              <a:t> </a:t>
            </a:r>
            <a:r>
              <a:rPr lang="en-GB" sz="2000" dirty="0" err="1">
                <a:effectLst/>
                <a:ea typeface="Times New Roman" panose="02020603050405020304" pitchFamily="18" charset="0"/>
                <a:cs typeface="Calibri" panose="020F0502020204030204" pitchFamily="34" charset="0"/>
              </a:rPr>
              <a:t>îl</a:t>
            </a:r>
            <a:r>
              <a:rPr lang="en-GB" sz="2000" dirty="0">
                <a:effectLst/>
                <a:ea typeface="Times New Roman" panose="02020603050405020304" pitchFamily="18" charset="0"/>
                <a:cs typeface="Calibri" panose="020F0502020204030204" pitchFamily="34" charset="0"/>
              </a:rPr>
              <a:t> </a:t>
            </a:r>
            <a:r>
              <a:rPr lang="en-GB" sz="2000" dirty="0" err="1">
                <a:effectLst/>
                <a:ea typeface="Times New Roman" panose="02020603050405020304" pitchFamily="18" charset="0"/>
                <a:cs typeface="Calibri" panose="020F0502020204030204" pitchFamily="34" charset="0"/>
              </a:rPr>
              <a:t>reparați</a:t>
            </a:r>
            <a:r>
              <a:rPr lang="en-GB" sz="2000" dirty="0">
                <a:effectLst/>
                <a:ea typeface="Times New Roman" panose="02020603050405020304" pitchFamily="18" charset="0"/>
                <a:cs typeface="Calibri" panose="020F0502020204030204" pitchFamily="34" charset="0"/>
              </a:rPr>
              <a:t> </a:t>
            </a:r>
            <a:r>
              <a:rPr lang="en-GB" sz="2000" dirty="0" err="1">
                <a:effectLst/>
                <a:ea typeface="Times New Roman" panose="02020603050405020304" pitchFamily="18" charset="0"/>
                <a:cs typeface="Calibri" panose="020F0502020204030204" pitchFamily="34" charset="0"/>
              </a:rPr>
              <a:t>singur</a:t>
            </a:r>
            <a:r>
              <a:rPr lang="en-GB" sz="2000" dirty="0">
                <a:effectLst/>
                <a:ea typeface="Times New Roman" panose="02020603050405020304" pitchFamily="18" charset="0"/>
                <a:cs typeface="Calibri" panose="020F0502020204030204" pitchFamily="34" charset="0"/>
              </a:rPr>
              <a:t>?</a:t>
            </a:r>
            <a:endParaRPr lang="en-GB" sz="2000" dirty="0">
              <a:effectLst/>
              <a:ea typeface="Arial MT"/>
              <a:cs typeface="Arial MT"/>
            </a:endParaRPr>
          </a:p>
          <a:p>
            <a:pPr algn="just"/>
            <a:r>
              <a:rPr lang="en-GB" sz="2000" dirty="0">
                <a:effectLst/>
                <a:ea typeface="Times New Roman" panose="02020603050405020304" pitchFamily="18" charset="0"/>
                <a:cs typeface="Calibri" panose="020F0502020204030204" pitchFamily="34" charset="0"/>
              </a:rPr>
              <a:t> </a:t>
            </a:r>
            <a:endParaRPr lang="en-GB" sz="2000" dirty="0">
              <a:effectLst/>
              <a:ea typeface="Arial MT"/>
              <a:cs typeface="Arial MT"/>
            </a:endParaRPr>
          </a:p>
          <a:p>
            <a:pPr algn="just"/>
            <a:r>
              <a:rPr lang="en-GB" sz="2000" dirty="0" err="1">
                <a:effectLst/>
                <a:ea typeface="Times New Roman" panose="02020603050405020304" pitchFamily="18" charset="0"/>
                <a:cs typeface="Calibri" panose="020F0502020204030204" pitchFamily="34" charset="0"/>
              </a:rPr>
              <a:t>Această</a:t>
            </a:r>
            <a:r>
              <a:rPr lang="en-GB" sz="2000" dirty="0">
                <a:effectLst/>
                <a:ea typeface="Times New Roman" panose="02020603050405020304" pitchFamily="18" charset="0"/>
                <a:cs typeface="Calibri" panose="020F0502020204030204" pitchFamily="34" charset="0"/>
              </a:rPr>
              <a:t> </a:t>
            </a:r>
            <a:r>
              <a:rPr lang="en-GB" sz="2000" dirty="0" err="1">
                <a:effectLst/>
                <a:ea typeface="Times New Roman" panose="02020603050405020304" pitchFamily="18" charset="0"/>
                <a:cs typeface="Calibri" panose="020F0502020204030204" pitchFamily="34" charset="0"/>
              </a:rPr>
              <a:t>unitate</a:t>
            </a:r>
            <a:r>
              <a:rPr lang="en-GB" sz="2000" dirty="0">
                <a:effectLst/>
                <a:ea typeface="Times New Roman" panose="02020603050405020304" pitchFamily="18" charset="0"/>
                <a:cs typeface="Calibri" panose="020F0502020204030204" pitchFamily="34" charset="0"/>
              </a:rPr>
              <a:t> </a:t>
            </a:r>
            <a:r>
              <a:rPr lang="en-GB" sz="2000" dirty="0" err="1">
                <a:effectLst/>
                <a:ea typeface="Times New Roman" panose="02020603050405020304" pitchFamily="18" charset="0"/>
                <a:cs typeface="Calibri" panose="020F0502020204030204" pitchFamily="34" charset="0"/>
              </a:rPr>
              <a:t>va</a:t>
            </a:r>
            <a:r>
              <a:rPr lang="en-GB" sz="2000" dirty="0">
                <a:effectLst/>
                <a:ea typeface="Times New Roman" panose="02020603050405020304" pitchFamily="18" charset="0"/>
                <a:cs typeface="Calibri" panose="020F0502020204030204" pitchFamily="34" charset="0"/>
              </a:rPr>
              <a:t> </a:t>
            </a:r>
            <a:r>
              <a:rPr lang="en-GB" sz="2000" dirty="0" err="1">
                <a:effectLst/>
                <a:ea typeface="Times New Roman" panose="02020603050405020304" pitchFamily="18" charset="0"/>
                <a:cs typeface="Calibri" panose="020F0502020204030204" pitchFamily="34" charset="0"/>
              </a:rPr>
              <a:t>explora</a:t>
            </a:r>
            <a:r>
              <a:rPr lang="en-GB" sz="2000" dirty="0">
                <a:effectLst/>
                <a:ea typeface="Times New Roman" panose="02020603050405020304" pitchFamily="18" charset="0"/>
                <a:cs typeface="Calibri" panose="020F0502020204030204" pitchFamily="34" charset="0"/>
              </a:rPr>
              <a:t> </a:t>
            </a:r>
            <a:r>
              <a:rPr lang="en-GB" sz="2000" b="1" dirty="0" err="1">
                <a:effectLst/>
                <a:ea typeface="Times New Roman" panose="02020603050405020304" pitchFamily="18" charset="0"/>
                <a:cs typeface="Calibri" panose="020F0502020204030204" pitchFamily="34" charset="0"/>
              </a:rPr>
              <a:t>cele</a:t>
            </a:r>
            <a:r>
              <a:rPr lang="en-GB" sz="2000" b="1" dirty="0">
                <a:effectLst/>
                <a:ea typeface="Times New Roman" panose="02020603050405020304" pitchFamily="18" charset="0"/>
                <a:cs typeface="Calibri" panose="020F0502020204030204" pitchFamily="34" charset="0"/>
              </a:rPr>
              <a:t> </a:t>
            </a:r>
            <a:r>
              <a:rPr lang="en-GB" sz="2000" b="1" dirty="0" err="1">
                <a:effectLst/>
                <a:ea typeface="Times New Roman" panose="02020603050405020304" pitchFamily="18" charset="0"/>
                <a:cs typeface="Calibri" panose="020F0502020204030204" pitchFamily="34" charset="0"/>
              </a:rPr>
              <a:t>mai</a:t>
            </a:r>
            <a:r>
              <a:rPr lang="en-GB" sz="2000" b="1" dirty="0">
                <a:effectLst/>
                <a:ea typeface="Times New Roman" panose="02020603050405020304" pitchFamily="18" charset="0"/>
                <a:cs typeface="Calibri" panose="020F0502020204030204" pitchFamily="34" charset="0"/>
              </a:rPr>
              <a:t> </a:t>
            </a:r>
            <a:r>
              <a:rPr lang="en-GB" sz="2000" b="1" dirty="0" err="1">
                <a:effectLst/>
                <a:ea typeface="Times New Roman" panose="02020603050405020304" pitchFamily="18" charset="0"/>
                <a:cs typeface="Calibri" panose="020F0502020204030204" pitchFamily="34" charset="0"/>
              </a:rPr>
              <a:t>frecvente</a:t>
            </a:r>
            <a:r>
              <a:rPr lang="en-GB" sz="2000" b="1" dirty="0">
                <a:effectLst/>
                <a:ea typeface="Times New Roman" panose="02020603050405020304" pitchFamily="18" charset="0"/>
                <a:cs typeface="Calibri" panose="020F0502020204030204" pitchFamily="34" charset="0"/>
              </a:rPr>
              <a:t> </a:t>
            </a:r>
            <a:r>
              <a:rPr lang="en-GB" sz="2000" b="1" dirty="0" err="1">
                <a:effectLst/>
                <a:ea typeface="Times New Roman" panose="02020603050405020304" pitchFamily="18" charset="0"/>
                <a:cs typeface="Calibri" panose="020F0502020204030204" pitchFamily="34" charset="0"/>
              </a:rPr>
              <a:t>probleme</a:t>
            </a:r>
            <a:r>
              <a:rPr lang="en-GB" sz="2000" b="1" dirty="0">
                <a:effectLst/>
                <a:ea typeface="Times New Roman" panose="02020603050405020304" pitchFamily="18" charset="0"/>
                <a:cs typeface="Calibri" panose="020F0502020204030204" pitchFamily="34" charset="0"/>
              </a:rPr>
              <a:t> </a:t>
            </a:r>
            <a:r>
              <a:rPr lang="en-GB" sz="2000" b="1" dirty="0" err="1">
                <a:effectLst/>
                <a:ea typeface="Times New Roman" panose="02020603050405020304" pitchFamily="18" charset="0"/>
                <a:cs typeface="Calibri" panose="020F0502020204030204" pitchFamily="34" charset="0"/>
              </a:rPr>
              <a:t>și</a:t>
            </a:r>
            <a:r>
              <a:rPr lang="en-GB" sz="2000" b="1" dirty="0">
                <a:effectLst/>
                <a:ea typeface="Times New Roman" panose="02020603050405020304" pitchFamily="18" charset="0"/>
                <a:cs typeface="Calibri" panose="020F0502020204030204" pitchFamily="34" charset="0"/>
              </a:rPr>
              <a:t> </a:t>
            </a:r>
            <a:r>
              <a:rPr lang="en-GB" sz="2000" b="1" dirty="0" err="1">
                <a:effectLst/>
                <a:ea typeface="Times New Roman" panose="02020603050405020304" pitchFamily="18" charset="0"/>
                <a:cs typeface="Calibri" panose="020F0502020204030204" pitchFamily="34" charset="0"/>
              </a:rPr>
              <a:t>soluțiile</a:t>
            </a:r>
            <a:r>
              <a:rPr lang="en-GB" sz="2000" b="1" dirty="0">
                <a:effectLst/>
                <a:ea typeface="Times New Roman" panose="02020603050405020304" pitchFamily="18" charset="0"/>
                <a:cs typeface="Calibri" panose="020F0502020204030204" pitchFamily="34" charset="0"/>
              </a:rPr>
              <a:t> </a:t>
            </a:r>
            <a:r>
              <a:rPr lang="en-GB" sz="2000" b="1" dirty="0" err="1">
                <a:effectLst/>
                <a:ea typeface="Times New Roman" panose="02020603050405020304" pitchFamily="18" charset="0"/>
                <a:cs typeface="Calibri" panose="020F0502020204030204" pitchFamily="34" charset="0"/>
              </a:rPr>
              <a:t>posibile</a:t>
            </a:r>
            <a:r>
              <a:rPr lang="en-GB" sz="2000" b="1" dirty="0">
                <a:effectLst/>
                <a:ea typeface="Times New Roman" panose="02020603050405020304" pitchFamily="18" charset="0"/>
                <a:cs typeface="Calibri" panose="020F0502020204030204" pitchFamily="34" charset="0"/>
              </a:rPr>
              <a:t> ale </a:t>
            </a:r>
            <a:r>
              <a:rPr lang="en-GB" sz="2000" b="1" dirty="0" err="1">
                <a:effectLst/>
                <a:ea typeface="Times New Roman" panose="02020603050405020304" pitchFamily="18" charset="0"/>
                <a:cs typeface="Calibri" panose="020F0502020204030204" pitchFamily="34" charset="0"/>
              </a:rPr>
              <a:t>acestora</a:t>
            </a:r>
            <a:r>
              <a:rPr lang="en-GB" sz="2000" b="1" dirty="0">
                <a:effectLst/>
                <a:ea typeface="Times New Roman" panose="02020603050405020304" pitchFamily="18" charset="0"/>
                <a:cs typeface="Calibri" panose="020F0502020204030204" pitchFamily="34" charset="0"/>
              </a:rPr>
              <a:t> </a:t>
            </a:r>
            <a:r>
              <a:rPr lang="en-GB" sz="2000" dirty="0" err="1">
                <a:effectLst/>
                <a:ea typeface="Times New Roman" panose="02020603050405020304" pitchFamily="18" charset="0"/>
                <a:cs typeface="Calibri" panose="020F0502020204030204" pitchFamily="34" charset="0"/>
              </a:rPr>
              <a:t>și</a:t>
            </a:r>
            <a:r>
              <a:rPr lang="en-GB" sz="2000" dirty="0">
                <a:effectLst/>
                <a:ea typeface="Times New Roman" panose="02020603050405020304" pitchFamily="18" charset="0"/>
                <a:cs typeface="Calibri" panose="020F0502020204030204" pitchFamily="34" charset="0"/>
              </a:rPr>
              <a:t> </a:t>
            </a:r>
            <a:r>
              <a:rPr lang="en-GB" sz="2000" dirty="0" err="1">
                <a:effectLst/>
                <a:ea typeface="Times New Roman" panose="02020603050405020304" pitchFamily="18" charset="0"/>
                <a:cs typeface="Calibri" panose="020F0502020204030204" pitchFamily="34" charset="0"/>
              </a:rPr>
              <a:t>va</a:t>
            </a:r>
            <a:r>
              <a:rPr lang="en-GB" sz="2000" dirty="0">
                <a:effectLst/>
                <a:ea typeface="Times New Roman" panose="02020603050405020304" pitchFamily="18" charset="0"/>
                <a:cs typeface="Calibri" panose="020F0502020204030204" pitchFamily="34" charset="0"/>
              </a:rPr>
              <a:t> </a:t>
            </a:r>
            <a:r>
              <a:rPr lang="en-GB" sz="2000" dirty="0" err="1">
                <a:effectLst/>
                <a:ea typeface="Times New Roman" panose="02020603050405020304" pitchFamily="18" charset="0"/>
                <a:cs typeface="Calibri" panose="020F0502020204030204" pitchFamily="34" charset="0"/>
              </a:rPr>
              <a:t>oferi</a:t>
            </a:r>
            <a:r>
              <a:rPr lang="en-GB" sz="2000" dirty="0">
                <a:effectLst/>
                <a:ea typeface="Times New Roman" panose="02020603050405020304" pitchFamily="18" charset="0"/>
                <a:cs typeface="Calibri" panose="020F0502020204030204" pitchFamily="34" charset="0"/>
              </a:rPr>
              <a:t> </a:t>
            </a:r>
            <a:r>
              <a:rPr lang="en-GB" sz="2000" dirty="0" err="1">
                <a:effectLst/>
                <a:ea typeface="Times New Roman" panose="02020603050405020304" pitchFamily="18" charset="0"/>
                <a:cs typeface="Calibri" panose="020F0502020204030204" pitchFamily="34" charset="0"/>
              </a:rPr>
              <a:t>instrumentele</a:t>
            </a:r>
            <a:r>
              <a:rPr lang="en-GB" sz="2000" dirty="0">
                <a:effectLst/>
                <a:ea typeface="Times New Roman" panose="02020603050405020304" pitchFamily="18" charset="0"/>
                <a:cs typeface="Calibri" panose="020F0502020204030204" pitchFamily="34" charset="0"/>
              </a:rPr>
              <a:t> </a:t>
            </a:r>
            <a:r>
              <a:rPr lang="en-GB" sz="2000" dirty="0" err="1">
                <a:effectLst/>
                <a:ea typeface="Times New Roman" panose="02020603050405020304" pitchFamily="18" charset="0"/>
                <a:cs typeface="Calibri" panose="020F0502020204030204" pitchFamily="34" charset="0"/>
              </a:rPr>
              <a:t>necesare</a:t>
            </a:r>
            <a:r>
              <a:rPr lang="en-GB" sz="2000" dirty="0">
                <a:effectLst/>
                <a:ea typeface="Times New Roman" panose="02020603050405020304" pitchFamily="18" charset="0"/>
                <a:cs typeface="Calibri" panose="020F0502020204030204" pitchFamily="34" charset="0"/>
              </a:rPr>
              <a:t> </a:t>
            </a:r>
            <a:r>
              <a:rPr lang="en-GB" sz="2000" dirty="0" err="1">
                <a:effectLst/>
                <a:ea typeface="Times New Roman" panose="02020603050405020304" pitchFamily="18" charset="0"/>
                <a:cs typeface="Calibri" panose="020F0502020204030204" pitchFamily="34" charset="0"/>
              </a:rPr>
              <a:t>pentru</a:t>
            </a:r>
            <a:r>
              <a:rPr lang="en-GB" sz="2000" dirty="0">
                <a:effectLst/>
                <a:ea typeface="Times New Roman" panose="02020603050405020304" pitchFamily="18" charset="0"/>
                <a:cs typeface="Calibri" panose="020F0502020204030204" pitchFamily="34" charset="0"/>
              </a:rPr>
              <a:t> a </a:t>
            </a:r>
            <a:r>
              <a:rPr lang="en-GB" sz="2000" dirty="0" err="1">
                <a:effectLst/>
                <a:ea typeface="Times New Roman" panose="02020603050405020304" pitchFamily="18" charset="0"/>
                <a:cs typeface="Calibri" panose="020F0502020204030204" pitchFamily="34" charset="0"/>
              </a:rPr>
              <a:t>efectua</a:t>
            </a:r>
            <a:r>
              <a:rPr lang="en-GB" sz="2000" dirty="0">
                <a:effectLst/>
                <a:ea typeface="Times New Roman" panose="02020603050405020304" pitchFamily="18" charset="0"/>
                <a:cs typeface="Calibri" panose="020F0502020204030204" pitchFamily="34" charset="0"/>
              </a:rPr>
              <a:t> </a:t>
            </a:r>
            <a:r>
              <a:rPr lang="en-GB" sz="2000" b="1" dirty="0" err="1">
                <a:effectLst/>
                <a:ea typeface="Times New Roman" panose="02020603050405020304" pitchFamily="18" charset="0"/>
                <a:cs typeface="Calibri" panose="020F0502020204030204" pitchFamily="34" charset="0"/>
              </a:rPr>
              <a:t>căutări</a:t>
            </a:r>
            <a:r>
              <a:rPr lang="en-GB" sz="2000" b="1" dirty="0">
                <a:effectLst/>
                <a:ea typeface="Times New Roman" panose="02020603050405020304" pitchFamily="18" charset="0"/>
                <a:cs typeface="Calibri" panose="020F0502020204030204" pitchFamily="34" charset="0"/>
              </a:rPr>
              <a:t> </a:t>
            </a:r>
            <a:r>
              <a:rPr lang="en-GB" sz="2000" b="1" dirty="0" err="1">
                <a:effectLst/>
                <a:ea typeface="Times New Roman" panose="02020603050405020304" pitchFamily="18" charset="0"/>
                <a:cs typeface="Calibri" panose="020F0502020204030204" pitchFamily="34" charset="0"/>
              </a:rPr>
              <a:t>eficiente</a:t>
            </a:r>
            <a:r>
              <a:rPr lang="en-GB" sz="2000" b="1" dirty="0">
                <a:effectLst/>
                <a:ea typeface="Times New Roman" panose="02020603050405020304" pitchFamily="18" charset="0"/>
                <a:cs typeface="Calibri" panose="020F0502020204030204" pitchFamily="34" charset="0"/>
              </a:rPr>
              <a:t> pe internet </a:t>
            </a:r>
            <a:r>
              <a:rPr lang="en-GB" sz="2000" dirty="0">
                <a:effectLst/>
                <a:ea typeface="Times New Roman" panose="02020603050405020304" pitchFamily="18" charset="0"/>
                <a:cs typeface="Calibri" panose="020F0502020204030204" pitchFamily="34" charset="0"/>
              </a:rPr>
              <a:t>care pot </a:t>
            </a:r>
            <a:r>
              <a:rPr lang="en-GB" sz="2000" dirty="0" err="1">
                <a:effectLst/>
                <a:ea typeface="Times New Roman" panose="02020603050405020304" pitchFamily="18" charset="0"/>
                <a:cs typeface="Calibri" panose="020F0502020204030204" pitchFamily="34" charset="0"/>
              </a:rPr>
              <a:t>ajuta</a:t>
            </a:r>
            <a:r>
              <a:rPr lang="en-GB" sz="2000" dirty="0">
                <a:effectLst/>
                <a:ea typeface="Times New Roman" panose="02020603050405020304" pitchFamily="18" charset="0"/>
                <a:cs typeface="Calibri" panose="020F0502020204030204" pitchFamily="34" charset="0"/>
              </a:rPr>
              <a:t> la </a:t>
            </a:r>
            <a:r>
              <a:rPr lang="en-GB" sz="2000" dirty="0" err="1">
                <a:effectLst/>
                <a:ea typeface="Times New Roman" panose="02020603050405020304" pitchFamily="18" charset="0"/>
                <a:cs typeface="Calibri" panose="020F0502020204030204" pitchFamily="34" charset="0"/>
              </a:rPr>
              <a:t>rezolvarea</a:t>
            </a:r>
            <a:r>
              <a:rPr lang="en-GB" sz="2000" dirty="0">
                <a:effectLst/>
                <a:ea typeface="Times New Roman" panose="02020603050405020304" pitchFamily="18" charset="0"/>
                <a:cs typeface="Calibri" panose="020F0502020204030204" pitchFamily="34" charset="0"/>
              </a:rPr>
              <a:t> </a:t>
            </a:r>
            <a:r>
              <a:rPr lang="en-GB" sz="2000" dirty="0" err="1">
                <a:effectLst/>
                <a:ea typeface="Times New Roman" panose="02020603050405020304" pitchFamily="18" charset="0"/>
                <a:cs typeface="Calibri" panose="020F0502020204030204" pitchFamily="34" charset="0"/>
              </a:rPr>
              <a:t>anumitor</a:t>
            </a:r>
            <a:r>
              <a:rPr lang="en-GB" sz="2000" dirty="0">
                <a:effectLst/>
                <a:ea typeface="Times New Roman" panose="02020603050405020304" pitchFamily="18" charset="0"/>
                <a:cs typeface="Calibri" panose="020F0502020204030204" pitchFamily="34" charset="0"/>
              </a:rPr>
              <a:t> </a:t>
            </a:r>
            <a:r>
              <a:rPr lang="en-GB" sz="2000" dirty="0" err="1">
                <a:effectLst/>
                <a:ea typeface="Times New Roman" panose="02020603050405020304" pitchFamily="18" charset="0"/>
                <a:cs typeface="Calibri" panose="020F0502020204030204" pitchFamily="34" charset="0"/>
              </a:rPr>
              <a:t>probleme</a:t>
            </a:r>
            <a:r>
              <a:rPr lang="en-GB" sz="2000" dirty="0">
                <a:effectLst/>
                <a:ea typeface="Times New Roman" panose="02020603050405020304" pitchFamily="18" charset="0"/>
                <a:cs typeface="Calibri" panose="020F0502020204030204" pitchFamily="34" charset="0"/>
              </a:rPr>
              <a:t>.</a:t>
            </a:r>
            <a:endParaRPr lang="en-GB" sz="2000" dirty="0">
              <a:effectLst/>
              <a:ea typeface="Arial MT"/>
              <a:cs typeface="Arial MT"/>
            </a:endParaRPr>
          </a:p>
          <a:p>
            <a:pPr algn="just"/>
            <a:r>
              <a:rPr lang="en-GB" sz="2000" dirty="0">
                <a:effectLst/>
                <a:ea typeface="Times New Roman" panose="02020603050405020304" pitchFamily="18" charset="0"/>
                <a:cs typeface="Calibri" panose="020F0502020204030204" pitchFamily="34" charset="0"/>
              </a:rPr>
              <a:t> </a:t>
            </a:r>
            <a:endParaRPr lang="en-GB" sz="2000" dirty="0">
              <a:effectLst/>
              <a:ea typeface="Arial MT"/>
              <a:cs typeface="Arial MT"/>
            </a:endParaRPr>
          </a:p>
          <a:p>
            <a:pPr algn="just" fontAlgn="base"/>
            <a:r>
              <a:rPr lang="en-GB" sz="2000" dirty="0">
                <a:effectLst/>
                <a:ea typeface="Times New Roman" panose="02020603050405020304" pitchFamily="18" charset="0"/>
                <a:cs typeface="Calibri" panose="020F0502020204030204" pitchFamily="34" charset="0"/>
              </a:rPr>
              <a:t>Nu </a:t>
            </a:r>
            <a:r>
              <a:rPr lang="en-GB" sz="2000" dirty="0" err="1">
                <a:effectLst/>
                <a:ea typeface="Times New Roman" panose="02020603050405020304" pitchFamily="18" charset="0"/>
                <a:cs typeface="Calibri" panose="020F0502020204030204" pitchFamily="34" charset="0"/>
              </a:rPr>
              <a:t>uitați</a:t>
            </a:r>
            <a:r>
              <a:rPr lang="en-GB" sz="2000" dirty="0">
                <a:effectLst/>
                <a:ea typeface="Times New Roman" panose="02020603050405020304" pitchFamily="18" charset="0"/>
                <a:cs typeface="Calibri" panose="020F0502020204030204" pitchFamily="34" charset="0"/>
              </a:rPr>
              <a:t> </a:t>
            </a:r>
            <a:r>
              <a:rPr lang="en-GB" sz="2000" dirty="0" err="1">
                <a:effectLst/>
                <a:ea typeface="Times New Roman" panose="02020603050405020304" pitchFamily="18" charset="0"/>
                <a:cs typeface="Calibri" panose="020F0502020204030204" pitchFamily="34" charset="0"/>
              </a:rPr>
              <a:t>să</a:t>
            </a:r>
            <a:r>
              <a:rPr lang="en-GB" sz="2000" dirty="0">
                <a:effectLst/>
                <a:ea typeface="Times New Roman" panose="02020603050405020304" pitchFamily="18" charset="0"/>
                <a:cs typeface="Calibri" panose="020F0502020204030204" pitchFamily="34" charset="0"/>
              </a:rPr>
              <a:t> </a:t>
            </a:r>
            <a:r>
              <a:rPr lang="en-GB" sz="2000" dirty="0" err="1">
                <a:effectLst/>
                <a:ea typeface="Times New Roman" panose="02020603050405020304" pitchFamily="18" charset="0"/>
                <a:cs typeface="Calibri" panose="020F0502020204030204" pitchFamily="34" charset="0"/>
              </a:rPr>
              <a:t>consultați</a:t>
            </a:r>
            <a:r>
              <a:rPr lang="en-GB" sz="2000" dirty="0">
                <a:effectLst/>
                <a:ea typeface="Times New Roman" panose="02020603050405020304" pitchFamily="18" charset="0"/>
                <a:cs typeface="Calibri" panose="020F0502020204030204" pitchFamily="34" charset="0"/>
              </a:rPr>
              <a:t> </a:t>
            </a:r>
            <a:r>
              <a:rPr lang="en-GB" sz="2000" dirty="0" err="1">
                <a:effectLst/>
                <a:ea typeface="Times New Roman" panose="02020603050405020304" pitchFamily="18" charset="0"/>
                <a:cs typeface="Calibri" panose="020F0502020204030204" pitchFamily="34" charset="0"/>
              </a:rPr>
              <a:t>secțiunea</a:t>
            </a:r>
            <a:r>
              <a:rPr lang="en-GB" sz="2000" dirty="0">
                <a:effectLst/>
                <a:ea typeface="Times New Roman" panose="02020603050405020304" pitchFamily="18" charset="0"/>
                <a:cs typeface="Calibri" panose="020F0502020204030204" pitchFamily="34" charset="0"/>
              </a:rPr>
              <a:t> "</a:t>
            </a:r>
            <a:r>
              <a:rPr lang="en-GB" sz="2000" u="sng" dirty="0" err="1">
                <a:effectLst/>
                <a:ea typeface="Times New Roman" panose="02020603050405020304" pitchFamily="18" charset="0"/>
                <a:cs typeface="Calibri" panose="020F0502020204030204" pitchFamily="34" charset="0"/>
              </a:rPr>
              <a:t>materiale</a:t>
            </a:r>
            <a:r>
              <a:rPr lang="en-GB" sz="2000" u="sng" dirty="0">
                <a:effectLst/>
                <a:ea typeface="Times New Roman" panose="02020603050405020304" pitchFamily="18" charset="0"/>
                <a:cs typeface="Calibri" panose="020F0502020204030204" pitchFamily="34" charset="0"/>
              </a:rPr>
              <a:t> </a:t>
            </a:r>
            <a:r>
              <a:rPr lang="en-GB" sz="2000" u="sng" dirty="0" err="1">
                <a:effectLst/>
                <a:ea typeface="Times New Roman" panose="02020603050405020304" pitchFamily="18" charset="0"/>
                <a:cs typeface="Calibri" panose="020F0502020204030204" pitchFamily="34" charset="0"/>
              </a:rPr>
              <a:t>conexe</a:t>
            </a:r>
            <a:r>
              <a:rPr lang="en-GB" sz="2000" dirty="0">
                <a:effectLst/>
                <a:ea typeface="Times New Roman" panose="02020603050405020304" pitchFamily="18" charset="0"/>
                <a:cs typeface="Calibri" panose="020F0502020204030204" pitchFamily="34" charset="0"/>
              </a:rPr>
              <a:t>" </a:t>
            </a:r>
            <a:r>
              <a:rPr lang="en-GB" sz="2000" dirty="0" err="1">
                <a:effectLst/>
                <a:ea typeface="Times New Roman" panose="02020603050405020304" pitchFamily="18" charset="0"/>
                <a:cs typeface="Calibri" panose="020F0502020204030204" pitchFamily="34" charset="0"/>
              </a:rPr>
              <a:t>pentru</a:t>
            </a:r>
            <a:r>
              <a:rPr lang="en-GB" sz="2000" dirty="0">
                <a:effectLst/>
                <a:ea typeface="Times New Roman" panose="02020603050405020304" pitchFamily="18" charset="0"/>
                <a:cs typeface="Calibri" panose="020F0502020204030204" pitchFamily="34" charset="0"/>
              </a:rPr>
              <a:t> a </a:t>
            </a:r>
            <a:r>
              <a:rPr lang="en-GB" sz="2000" dirty="0" err="1">
                <a:effectLst/>
                <a:ea typeface="Times New Roman" panose="02020603050405020304" pitchFamily="18" charset="0"/>
                <a:cs typeface="Calibri" panose="020F0502020204030204" pitchFamily="34" charset="0"/>
              </a:rPr>
              <a:t>afla</a:t>
            </a:r>
            <a:r>
              <a:rPr lang="en-GB" sz="2000" dirty="0">
                <a:effectLst/>
                <a:ea typeface="Times New Roman" panose="02020603050405020304" pitchFamily="18" charset="0"/>
                <a:cs typeface="Calibri" panose="020F0502020204030204" pitchFamily="34" charset="0"/>
              </a:rPr>
              <a:t> </a:t>
            </a:r>
            <a:r>
              <a:rPr lang="en-GB" sz="2000" dirty="0" err="1">
                <a:effectLst/>
                <a:ea typeface="Times New Roman" panose="02020603050405020304" pitchFamily="18" charset="0"/>
                <a:cs typeface="Calibri" panose="020F0502020204030204" pitchFamily="34" charset="0"/>
              </a:rPr>
              <a:t>mai</a:t>
            </a:r>
            <a:r>
              <a:rPr lang="en-GB" sz="2000" dirty="0">
                <a:effectLst/>
                <a:ea typeface="Times New Roman" panose="02020603050405020304" pitchFamily="18" charset="0"/>
                <a:cs typeface="Calibri" panose="020F0502020204030204" pitchFamily="34" charset="0"/>
              </a:rPr>
              <a:t> </a:t>
            </a:r>
            <a:r>
              <a:rPr lang="en-GB" sz="2000" dirty="0" err="1">
                <a:effectLst/>
                <a:ea typeface="Times New Roman" panose="02020603050405020304" pitchFamily="18" charset="0"/>
                <a:cs typeface="Calibri" panose="020F0502020204030204" pitchFamily="34" charset="0"/>
              </a:rPr>
              <a:t>multe</a:t>
            </a:r>
            <a:r>
              <a:rPr lang="en-GB" sz="2000" dirty="0">
                <a:effectLst/>
                <a:ea typeface="Times New Roman" panose="02020603050405020304" pitchFamily="18" charset="0"/>
                <a:cs typeface="Calibri" panose="020F0502020204030204" pitchFamily="34" charset="0"/>
              </a:rPr>
              <a:t> </a:t>
            </a:r>
            <a:r>
              <a:rPr lang="en-GB" sz="2000" dirty="0" err="1">
                <a:effectLst/>
                <a:ea typeface="Times New Roman" panose="02020603050405020304" pitchFamily="18" charset="0"/>
                <a:cs typeface="Calibri" panose="020F0502020204030204" pitchFamily="34" charset="0"/>
              </a:rPr>
              <a:t>despre</a:t>
            </a:r>
            <a:r>
              <a:rPr lang="en-GB" sz="2000" dirty="0">
                <a:effectLst/>
                <a:ea typeface="Times New Roman" panose="02020603050405020304" pitchFamily="18" charset="0"/>
                <a:cs typeface="Calibri" panose="020F0502020204030204" pitchFamily="34" charset="0"/>
              </a:rPr>
              <a:t> </a:t>
            </a:r>
            <a:r>
              <a:rPr lang="en-GB" sz="2000" dirty="0" err="1">
                <a:effectLst/>
                <a:ea typeface="Times New Roman" panose="02020603050405020304" pitchFamily="18" charset="0"/>
                <a:cs typeface="Calibri" panose="020F0502020204030204" pitchFamily="34" charset="0"/>
              </a:rPr>
              <a:t>rezolvarea</a:t>
            </a:r>
            <a:r>
              <a:rPr lang="en-GB" sz="2000" dirty="0">
                <a:effectLst/>
                <a:ea typeface="Times New Roman" panose="02020603050405020304" pitchFamily="18" charset="0"/>
                <a:cs typeface="Calibri" panose="020F0502020204030204" pitchFamily="34" charset="0"/>
              </a:rPr>
              <a:t> </a:t>
            </a:r>
            <a:r>
              <a:rPr lang="en-GB" sz="2000" dirty="0" err="1">
                <a:effectLst/>
                <a:ea typeface="Times New Roman" panose="02020603050405020304" pitchFamily="18" charset="0"/>
                <a:cs typeface="Calibri" panose="020F0502020204030204" pitchFamily="34" charset="0"/>
              </a:rPr>
              <a:t>problemelor</a:t>
            </a:r>
            <a:r>
              <a:rPr lang="en-GB" sz="2000" dirty="0">
                <a:effectLst/>
                <a:ea typeface="Times New Roman" panose="02020603050405020304" pitchFamily="18" charset="0"/>
                <a:cs typeface="Calibri" panose="020F0502020204030204" pitchFamily="34" charset="0"/>
              </a:rPr>
              <a:t>!</a:t>
            </a:r>
            <a:endParaRPr lang="en-GB" sz="2000" dirty="0">
              <a:effectLst/>
              <a:ea typeface="Arial MT"/>
              <a:cs typeface="Arial MT"/>
            </a:endParaRPr>
          </a:p>
          <a:p>
            <a:pPr algn="just"/>
            <a:endParaRPr lang="en-GB" sz="2000" dirty="0">
              <a:effectLst/>
              <a:ea typeface="Arial MT"/>
              <a:cs typeface="Arial MT"/>
            </a:endParaRPr>
          </a:p>
          <a:p>
            <a:pPr algn="just"/>
            <a:r>
              <a:rPr lang="en-GB" sz="1800" dirty="0">
                <a:effectLst/>
                <a:ea typeface="Times New Roman" panose="02020603050405020304" pitchFamily="18" charset="0"/>
                <a:cs typeface="Calibri" panose="020F0502020204030204" pitchFamily="34" charset="0"/>
              </a:rPr>
              <a:t> </a:t>
            </a:r>
            <a:endParaRPr lang="en-GB" sz="1800" dirty="0">
              <a:effectLst/>
              <a:ea typeface="Arial MT"/>
              <a:cs typeface="Arial MT"/>
            </a:endParaRPr>
          </a:p>
        </p:txBody>
      </p:sp>
      <p:pic>
        <p:nvPicPr>
          <p:cNvPr id="15" name="Imagen 14" descr="Texto&#10;&#10;Descripción generada automáticamente">
            <a:extLst>
              <a:ext uri="{FF2B5EF4-FFF2-40B4-BE49-F238E27FC236}">
                <a16:creationId xmlns:a16="http://schemas.microsoft.com/office/drawing/2014/main" xmlns="" id="{C3F45EBF-3B8F-B8E3-0755-31B3D3A9FD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5" name="Google Shape;90;p1">
            <a:extLst>
              <a:ext uri="{FF2B5EF4-FFF2-40B4-BE49-F238E27FC236}">
                <a16:creationId xmlns:a16="http://schemas.microsoft.com/office/drawing/2014/main" xmlns="" id="{4AFA3E04-4B88-E71B-5C34-98E077C622EE}"/>
              </a:ext>
            </a:extLst>
          </p:cNvPr>
          <p:cNvSpPr txBox="1"/>
          <p:nvPr/>
        </p:nvSpPr>
        <p:spPr>
          <a:xfrm>
            <a:off x="2625431" y="6317828"/>
            <a:ext cx="7901721" cy="400069"/>
          </a:xfrm>
          <a:prstGeom prst="rect">
            <a:avLst/>
          </a:prstGeom>
          <a:noFill/>
          <a:ln>
            <a:noFill/>
          </a:ln>
        </p:spPr>
        <p:txBody>
          <a:bodyPr spcFirstLastPara="1" wrap="square" lIns="91425" tIns="45700" rIns="91425" bIns="45700" anchor="t" anchorCtr="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83371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xmlns="" id="{7E4BEDC3-4004-C13B-086D-CBAC3D154015}"/>
              </a:ext>
            </a:extLst>
          </p:cNvPr>
          <p:cNvSpPr txBox="1"/>
          <p:nvPr/>
        </p:nvSpPr>
        <p:spPr>
          <a:xfrm>
            <a:off x="762529" y="579940"/>
            <a:ext cx="8208962" cy="646331"/>
          </a:xfrm>
          <a:prstGeom prst="rect">
            <a:avLst/>
          </a:prstGeom>
          <a:noFill/>
        </p:spPr>
        <p:txBody>
          <a:bodyPr wrap="square" rtlCol="0">
            <a:spAutoFit/>
          </a:bodyPr>
          <a:lstStyle/>
          <a:p>
            <a:r>
              <a:rPr lang="en-US" sz="3600" b="1">
                <a:solidFill>
                  <a:srgbClr val="FAB632"/>
                </a:solidFill>
                <a:ea typeface="Nunito Bold" charset="0"/>
                <a:cs typeface="Arima Madurai Semi" pitchFamily="2" charset="77"/>
              </a:rPr>
              <a:t>Unitatea 3: Rezolvarea problemelor</a:t>
            </a:r>
            <a:endParaRPr lang="en-US" sz="3600" b="1" dirty="0">
              <a:solidFill>
                <a:srgbClr val="FAB632"/>
              </a:solidFill>
              <a:ea typeface="Nunito Bold" charset="0"/>
              <a:cs typeface="Arima Madurai Semi" pitchFamily="2" charset="77"/>
            </a:endParaRPr>
          </a:p>
        </p:txBody>
      </p:sp>
      <p:sp>
        <p:nvSpPr>
          <p:cNvPr id="5" name="TextBox 12">
            <a:extLst>
              <a:ext uri="{FF2B5EF4-FFF2-40B4-BE49-F238E27FC236}">
                <a16:creationId xmlns:a16="http://schemas.microsoft.com/office/drawing/2014/main" xmlns="" id="{6A705AC7-3F58-A13E-5D51-63E78BED6146}"/>
              </a:ext>
            </a:extLst>
          </p:cNvPr>
          <p:cNvSpPr txBox="1"/>
          <p:nvPr/>
        </p:nvSpPr>
        <p:spPr>
          <a:xfrm>
            <a:off x="774860" y="3112290"/>
            <a:ext cx="8436252" cy="1477328"/>
          </a:xfrm>
          <a:prstGeom prst="rect">
            <a:avLst/>
          </a:prstGeom>
          <a:noFill/>
        </p:spPr>
        <p:txBody>
          <a:bodyPr wrap="square" rtlCol="0">
            <a:spAutoFit/>
          </a:bodyPr>
          <a:lstStyle/>
          <a:p>
            <a:pPr lvl="0" algn="just"/>
            <a:r>
              <a:rPr lang="en-GB">
                <a:effectLst/>
                <a:ea typeface="Times New Roman" panose="02020603050405020304" pitchFamily="18" charset="0"/>
                <a:cs typeface="Calibri" panose="020F0502020204030204" pitchFamily="34" charset="0"/>
              </a:rPr>
              <a:t>În cazul în care perifericele nu funcționează:</a:t>
            </a:r>
            <a:endParaRPr lang="en-GB">
              <a:effectLst/>
              <a:ea typeface="Arial MT"/>
              <a:cs typeface="Arial MT"/>
            </a:endParaRPr>
          </a:p>
          <a:p>
            <a:pPr marL="285750" indent="-285750" algn="just">
              <a:buFont typeface="Courier New" panose="02070309020205020404" pitchFamily="49" charset="0"/>
              <a:buChar char="o"/>
            </a:pPr>
            <a:r>
              <a:rPr lang="en-GB">
                <a:effectLst/>
                <a:ea typeface="Times New Roman" panose="02020603050405020304" pitchFamily="18" charset="0"/>
                <a:cs typeface="Calibri" panose="020F0502020204030204" pitchFamily="34" charset="0"/>
              </a:rPr>
              <a:t>Verificați dacă acestea sunt conectate corect la computer. În cazul în care sunt fără fir, verificați dacă sunt încărcate/baterii.</a:t>
            </a:r>
            <a:endParaRPr lang="en-GB">
              <a:effectLst/>
              <a:ea typeface="Arial MT"/>
              <a:cs typeface="Arial MT"/>
            </a:endParaRPr>
          </a:p>
          <a:p>
            <a:pPr marL="285750" indent="-285750" algn="just">
              <a:buFont typeface="Courier New" panose="02070309020205020404" pitchFamily="49" charset="0"/>
              <a:buChar char="o"/>
            </a:pPr>
            <a:r>
              <a:rPr lang="en-GB">
                <a:effectLst/>
                <a:ea typeface="Times New Roman" panose="02020603050405020304" pitchFamily="18" charset="0"/>
                <a:cs typeface="Calibri" panose="020F0502020204030204" pitchFamily="34" charset="0"/>
              </a:rPr>
              <a:t>Deconectați-le și reconectați-le.</a:t>
            </a:r>
            <a:endParaRPr lang="en-GB">
              <a:effectLst/>
              <a:ea typeface="Arial MT"/>
              <a:cs typeface="Arial MT"/>
            </a:endParaRPr>
          </a:p>
          <a:p>
            <a:pPr marL="285750" indent="-285750" algn="just">
              <a:buFont typeface="Courier New" panose="02070309020205020404" pitchFamily="49" charset="0"/>
              <a:buChar char="o"/>
            </a:pPr>
            <a:r>
              <a:rPr lang="en-GB">
                <a:effectLst/>
                <a:ea typeface="Times New Roman" panose="02020603050405020304" pitchFamily="18" charset="0"/>
                <a:cs typeface="Calibri" panose="020F0502020204030204" pitchFamily="34" charset="0"/>
              </a:rPr>
              <a:t>Verificați dacă driverele sunt actualizate.</a:t>
            </a:r>
            <a:endParaRPr lang="en-GB">
              <a:effectLst/>
              <a:ea typeface="Arial MT"/>
              <a:cs typeface="Arial MT"/>
            </a:endParaRPr>
          </a:p>
        </p:txBody>
      </p:sp>
      <p:sp>
        <p:nvSpPr>
          <p:cNvPr id="6" name="TextBox 13">
            <a:extLst>
              <a:ext uri="{FF2B5EF4-FFF2-40B4-BE49-F238E27FC236}">
                <a16:creationId xmlns:a16="http://schemas.microsoft.com/office/drawing/2014/main" xmlns="" id="{D902BCFB-C788-F285-2557-43D71B9BF434}"/>
              </a:ext>
            </a:extLst>
          </p:cNvPr>
          <p:cNvSpPr txBox="1"/>
          <p:nvPr/>
        </p:nvSpPr>
        <p:spPr>
          <a:xfrm>
            <a:off x="789136" y="2566235"/>
            <a:ext cx="4466544" cy="461665"/>
          </a:xfrm>
          <a:prstGeom prst="rect">
            <a:avLst/>
          </a:prstGeom>
          <a:noFill/>
        </p:spPr>
        <p:txBody>
          <a:bodyPr wrap="none" rtlCol="0">
            <a:spAutoFit/>
          </a:bodyPr>
          <a:lstStyle/>
          <a:p>
            <a:r>
              <a:rPr lang="en-GB" sz="2400">
                <a:solidFill>
                  <a:srgbClr val="EA4E46"/>
                </a:solidFill>
              </a:rPr>
              <a:t>Mouse-ul sau tastatura nu funcționează</a:t>
            </a:r>
            <a:endParaRPr lang="en-US" sz="2400" dirty="0">
              <a:solidFill>
                <a:srgbClr val="EA4E46"/>
              </a:solidFill>
            </a:endParaRPr>
          </a:p>
        </p:txBody>
      </p:sp>
      <p:sp>
        <p:nvSpPr>
          <p:cNvPr id="7" name="CuadroTexto 6">
            <a:extLst>
              <a:ext uri="{FF2B5EF4-FFF2-40B4-BE49-F238E27FC236}">
                <a16:creationId xmlns:a16="http://schemas.microsoft.com/office/drawing/2014/main" xmlns="" id="{B235D64A-702A-A7DC-A3D0-622708D15D7F}"/>
              </a:ext>
            </a:extLst>
          </p:cNvPr>
          <p:cNvSpPr txBox="1"/>
          <p:nvPr/>
        </p:nvSpPr>
        <p:spPr>
          <a:xfrm>
            <a:off x="774860" y="1103721"/>
            <a:ext cx="7693324" cy="461665"/>
          </a:xfrm>
          <a:prstGeom prst="rect">
            <a:avLst/>
          </a:prstGeom>
          <a:noFill/>
        </p:spPr>
        <p:txBody>
          <a:bodyPr wrap="square" rtlCol="0">
            <a:spAutoFit/>
          </a:bodyPr>
          <a:lstStyle/>
          <a:p>
            <a:r>
              <a:rPr lang="es-ES" sz="2400" dirty="0" err="1">
                <a:solidFill>
                  <a:srgbClr val="21B4A9"/>
                </a:solidFill>
              </a:rPr>
              <a:t>Secțiunea</a:t>
            </a:r>
            <a:r>
              <a:rPr lang="es-ES" sz="2400" dirty="0">
                <a:solidFill>
                  <a:srgbClr val="21B4A9"/>
                </a:solidFill>
              </a:rPr>
              <a:t> 2: </a:t>
            </a:r>
            <a:r>
              <a:rPr lang="es-ES" sz="2400" dirty="0" err="1">
                <a:solidFill>
                  <a:srgbClr val="21B4A9"/>
                </a:solidFill>
              </a:rPr>
              <a:t>Probleme</a:t>
            </a:r>
            <a:r>
              <a:rPr lang="es-ES" sz="2400" dirty="0">
                <a:solidFill>
                  <a:srgbClr val="21B4A9"/>
                </a:solidFill>
              </a:rPr>
              <a:t> </a:t>
            </a:r>
            <a:r>
              <a:rPr lang="es-ES" sz="2400" dirty="0" err="1">
                <a:solidFill>
                  <a:srgbClr val="21B4A9"/>
                </a:solidFill>
              </a:rPr>
              <a:t>comune</a:t>
            </a:r>
            <a:r>
              <a:rPr lang="es-ES" sz="2400" dirty="0">
                <a:solidFill>
                  <a:srgbClr val="21B4A9"/>
                </a:solidFill>
              </a:rPr>
              <a:t> </a:t>
            </a:r>
            <a:r>
              <a:rPr lang="es-ES" sz="2400" dirty="0" err="1">
                <a:solidFill>
                  <a:srgbClr val="21B4A9"/>
                </a:solidFill>
              </a:rPr>
              <a:t>și</a:t>
            </a:r>
            <a:r>
              <a:rPr lang="es-ES" sz="2400" dirty="0">
                <a:solidFill>
                  <a:srgbClr val="21B4A9"/>
                </a:solidFill>
              </a:rPr>
              <a:t> </a:t>
            </a:r>
            <a:r>
              <a:rPr lang="es-ES" sz="2400" dirty="0" err="1">
                <a:solidFill>
                  <a:srgbClr val="21B4A9"/>
                </a:solidFill>
              </a:rPr>
              <a:t>modul</a:t>
            </a:r>
            <a:r>
              <a:rPr lang="es-ES" sz="2400" dirty="0">
                <a:solidFill>
                  <a:srgbClr val="21B4A9"/>
                </a:solidFill>
              </a:rPr>
              <a:t> de </a:t>
            </a:r>
            <a:r>
              <a:rPr lang="es-ES" sz="2400" dirty="0" err="1">
                <a:solidFill>
                  <a:srgbClr val="21B4A9"/>
                </a:solidFill>
              </a:rPr>
              <a:t>rezolvare</a:t>
            </a:r>
            <a:r>
              <a:rPr lang="es-ES" sz="2400" dirty="0">
                <a:solidFill>
                  <a:srgbClr val="21B4A9"/>
                </a:solidFill>
              </a:rPr>
              <a:t> a </a:t>
            </a:r>
            <a:r>
              <a:rPr lang="es-ES" sz="2400" dirty="0" err="1">
                <a:solidFill>
                  <a:srgbClr val="21B4A9"/>
                </a:solidFill>
              </a:rPr>
              <a:t>acestora</a:t>
            </a:r>
            <a:r>
              <a:rPr lang="es-ES" sz="2400" dirty="0">
                <a:solidFill>
                  <a:srgbClr val="21B4A9"/>
                </a:solidFill>
              </a:rPr>
              <a:t>.</a:t>
            </a:r>
            <a:endParaRPr lang="en-GB" sz="2400" dirty="0">
              <a:solidFill>
                <a:srgbClr val="21B4A9"/>
              </a:solidFill>
            </a:endParaRPr>
          </a:p>
        </p:txBody>
      </p:sp>
      <p:sp>
        <p:nvSpPr>
          <p:cNvPr id="8" name="Rectángulo 7">
            <a:extLst>
              <a:ext uri="{FF2B5EF4-FFF2-40B4-BE49-F238E27FC236}">
                <a16:creationId xmlns:a16="http://schemas.microsoft.com/office/drawing/2014/main" xmlns="" id="{5542BDAC-D70D-C5EB-3F26-F9277DFF6C62}"/>
              </a:ext>
            </a:extLst>
          </p:cNvPr>
          <p:cNvSpPr/>
          <p:nvPr/>
        </p:nvSpPr>
        <p:spPr>
          <a:xfrm>
            <a:off x="762529" y="1871201"/>
            <a:ext cx="9356661" cy="646331"/>
          </a:xfrm>
          <a:prstGeom prst="rect">
            <a:avLst/>
          </a:prstGeom>
        </p:spPr>
        <p:txBody>
          <a:bodyPr wrap="square">
            <a:spAutoFit/>
          </a:bodyPr>
          <a:lstStyle/>
          <a:p>
            <a:pPr algn="just"/>
            <a:r>
              <a:rPr lang="en-GB" sz="1800">
                <a:effectLst/>
                <a:ea typeface="Times New Roman" panose="02020603050405020304" pitchFamily="18" charset="0"/>
                <a:cs typeface="Calibri" panose="020F0502020204030204" pitchFamily="34" charset="0"/>
              </a:rPr>
              <a:t>În cele ce urmează este prezentată o listă a celor mai frecvente probleme de funcționare a unui computer și a posibilelor soluții:</a:t>
            </a:r>
            <a:endParaRPr lang="en-GB" sz="1800">
              <a:effectLst/>
              <a:ea typeface="Arial MT"/>
              <a:cs typeface="Arial MT"/>
            </a:endParaRPr>
          </a:p>
        </p:txBody>
      </p:sp>
      <p:pic>
        <p:nvPicPr>
          <p:cNvPr id="9" name="Imagen 8" descr="Texto&#10;&#10;Descripción generada automáticamente">
            <a:extLst>
              <a:ext uri="{FF2B5EF4-FFF2-40B4-BE49-F238E27FC236}">
                <a16:creationId xmlns:a16="http://schemas.microsoft.com/office/drawing/2014/main" xmlns="" id="{F7E6B54D-2076-11FD-24F1-7B794ED517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pic>
        <p:nvPicPr>
          <p:cNvPr id="15" name="Imagen 14" descr="Un teclado de computadora&#10;&#10;Descripción generada automáticamente">
            <a:extLst>
              <a:ext uri="{FF2B5EF4-FFF2-40B4-BE49-F238E27FC236}">
                <a16:creationId xmlns:a16="http://schemas.microsoft.com/office/drawing/2014/main" xmlns="" id="{B99C3A6E-E938-7CA8-B2BB-F615A650917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0" y="3633940"/>
            <a:ext cx="4801299" cy="2400650"/>
          </a:xfrm>
          <a:prstGeom prst="rect">
            <a:avLst/>
          </a:prstGeom>
        </p:spPr>
      </p:pic>
      <p:sp>
        <p:nvSpPr>
          <p:cNvPr id="2" name="Google Shape;90;p1">
            <a:extLst>
              <a:ext uri="{FF2B5EF4-FFF2-40B4-BE49-F238E27FC236}">
                <a16:creationId xmlns:a16="http://schemas.microsoft.com/office/drawing/2014/main" xmlns="" id="{4AFA3E04-4B88-E71B-5C34-98E077C622EE}"/>
              </a:ext>
            </a:extLst>
          </p:cNvPr>
          <p:cNvSpPr txBox="1"/>
          <p:nvPr/>
        </p:nvSpPr>
        <p:spPr>
          <a:xfrm>
            <a:off x="2503373" y="6269393"/>
            <a:ext cx="7901721" cy="400069"/>
          </a:xfrm>
          <a:prstGeom prst="rect">
            <a:avLst/>
          </a:prstGeom>
          <a:noFill/>
          <a:ln>
            <a:noFill/>
          </a:ln>
        </p:spPr>
        <p:txBody>
          <a:bodyPr spcFirstLastPara="1" wrap="square" lIns="91425" tIns="45700" rIns="91425" bIns="45700" anchor="t" anchorCtr="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45889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TextBox 12">
            <a:extLst>
              <a:ext uri="{FF2B5EF4-FFF2-40B4-BE49-F238E27FC236}">
                <a16:creationId xmlns:a16="http://schemas.microsoft.com/office/drawing/2014/main" xmlns="" id="{6A855105-DFFB-104F-630C-B102FC67B5BE}"/>
              </a:ext>
            </a:extLst>
          </p:cNvPr>
          <p:cNvSpPr txBox="1"/>
          <p:nvPr/>
        </p:nvSpPr>
        <p:spPr>
          <a:xfrm>
            <a:off x="774860" y="2357280"/>
            <a:ext cx="8746645" cy="2308324"/>
          </a:xfrm>
          <a:prstGeom prst="rect">
            <a:avLst/>
          </a:prstGeom>
          <a:noFill/>
        </p:spPr>
        <p:txBody>
          <a:bodyPr wrap="square" rtlCol="0">
            <a:spAutoFit/>
          </a:bodyPr>
          <a:lstStyle/>
          <a:p>
            <a:pPr lvl="0" algn="just"/>
            <a:r>
              <a:rPr lang="en-GB" dirty="0" err="1">
                <a:effectLst/>
                <a:ea typeface="Times New Roman" panose="02020603050405020304" pitchFamily="18" charset="0"/>
                <a:cs typeface="Calibri" panose="020F0502020204030204" pitchFamily="34" charset="0"/>
              </a:rPr>
              <a:t>Dacă</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computerul</a:t>
            </a:r>
            <a:r>
              <a:rPr lang="en-GB" dirty="0">
                <a:effectLst/>
                <a:ea typeface="Times New Roman" panose="02020603050405020304" pitchFamily="18" charset="0"/>
                <a:cs typeface="Calibri" panose="020F0502020204030204" pitchFamily="34" charset="0"/>
              </a:rPr>
              <a:t> nu </a:t>
            </a:r>
            <a:r>
              <a:rPr lang="en-GB" dirty="0" err="1">
                <a:effectLst/>
                <a:ea typeface="Times New Roman" panose="02020603050405020304" pitchFamily="18" charset="0"/>
                <a:cs typeface="Calibri" panose="020F0502020204030204" pitchFamily="34" charset="0"/>
              </a:rPr>
              <a:t>dă</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nici</a:t>
            </a:r>
            <a:r>
              <a:rPr lang="en-GB" dirty="0">
                <a:effectLst/>
                <a:ea typeface="Times New Roman" panose="02020603050405020304" pitchFamily="18" charset="0"/>
                <a:cs typeface="Calibri" panose="020F0502020204030204" pitchFamily="34" charset="0"/>
              </a:rPr>
              <a:t> un </a:t>
            </a:r>
            <a:r>
              <a:rPr lang="en-GB" dirty="0" err="1">
                <a:effectLst/>
                <a:ea typeface="Times New Roman" panose="02020603050405020304" pitchFamily="18" charset="0"/>
                <a:cs typeface="Calibri" panose="020F0502020204030204" pitchFamily="34" charset="0"/>
              </a:rPr>
              <a:t>semn</a:t>
            </a:r>
            <a:r>
              <a:rPr lang="en-GB" dirty="0">
                <a:effectLst/>
                <a:ea typeface="Times New Roman" panose="02020603050405020304" pitchFamily="18" charset="0"/>
                <a:cs typeface="Calibri" panose="020F0502020204030204" pitchFamily="34" charset="0"/>
              </a:rPr>
              <a:t> de </a:t>
            </a:r>
            <a:r>
              <a:rPr lang="en-GB" dirty="0" err="1">
                <a:effectLst/>
                <a:ea typeface="Times New Roman" panose="02020603050405020304" pitchFamily="18" charset="0"/>
                <a:cs typeface="Calibri" panose="020F0502020204030204" pitchFamily="34" charset="0"/>
              </a:rPr>
              <a:t>viață</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atunci</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când</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apăsați</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butonul</a:t>
            </a:r>
            <a:r>
              <a:rPr lang="en-GB" dirty="0">
                <a:effectLst/>
                <a:ea typeface="Times New Roman" panose="02020603050405020304" pitchFamily="18" charset="0"/>
                <a:cs typeface="Calibri" panose="020F0502020204030204" pitchFamily="34" charset="0"/>
              </a:rPr>
              <a:t> de </a:t>
            </a:r>
            <a:r>
              <a:rPr lang="en-GB" dirty="0" err="1">
                <a:effectLst/>
                <a:ea typeface="Times New Roman" panose="02020603050405020304" pitchFamily="18" charset="0"/>
                <a:cs typeface="Calibri" panose="020F0502020204030204" pitchFamily="34" charset="0"/>
              </a:rPr>
              <a:t>alimentare</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încercați</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următoarele</a:t>
            </a:r>
            <a:r>
              <a:rPr lang="en-GB" dirty="0">
                <a:effectLst/>
                <a:ea typeface="Times New Roman" panose="02020603050405020304" pitchFamily="18" charset="0"/>
                <a:cs typeface="Calibri" panose="020F0502020204030204" pitchFamily="34" charset="0"/>
              </a:rPr>
              <a:t>:</a:t>
            </a:r>
            <a:endParaRPr lang="en-GB" dirty="0">
              <a:effectLst/>
              <a:ea typeface="Arial MT"/>
              <a:cs typeface="Arial MT"/>
            </a:endParaRPr>
          </a:p>
          <a:p>
            <a:pPr marL="285750" indent="-285750" algn="just">
              <a:buFont typeface="Courier New" panose="02070309020205020404" pitchFamily="49" charset="0"/>
              <a:buChar char="o"/>
            </a:pPr>
            <a:r>
              <a:rPr lang="en-GB" dirty="0" err="1">
                <a:effectLst/>
                <a:ea typeface="Times New Roman" panose="02020603050405020304" pitchFamily="18" charset="0"/>
                <a:cs typeface="Calibri" panose="020F0502020204030204" pitchFamily="34" charset="0"/>
              </a:rPr>
              <a:t>Dacă</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este</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vorba</a:t>
            </a:r>
            <a:r>
              <a:rPr lang="en-GB" dirty="0">
                <a:effectLst/>
                <a:ea typeface="Times New Roman" panose="02020603050405020304" pitchFamily="18" charset="0"/>
                <a:cs typeface="Calibri" panose="020F0502020204030204" pitchFamily="34" charset="0"/>
              </a:rPr>
              <a:t> de un laptop, </a:t>
            </a:r>
            <a:r>
              <a:rPr lang="en-GB" dirty="0" err="1">
                <a:effectLst/>
                <a:ea typeface="Times New Roman" panose="02020603050405020304" pitchFamily="18" charset="0"/>
                <a:cs typeface="Calibri" panose="020F0502020204030204" pitchFamily="34" charset="0"/>
              </a:rPr>
              <a:t>verificați</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dacă</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încărcătorul</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funcționează</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și</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dacă</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este</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conectat</a:t>
            </a:r>
            <a:r>
              <a:rPr lang="en-GB" dirty="0">
                <a:effectLst/>
                <a:ea typeface="Times New Roman" panose="02020603050405020304" pitchFamily="18" charset="0"/>
                <a:cs typeface="Calibri" panose="020F0502020204030204" pitchFamily="34" charset="0"/>
              </a:rPr>
              <a:t> la </a:t>
            </a:r>
            <a:r>
              <a:rPr lang="en-GB" dirty="0" err="1">
                <a:effectLst/>
                <a:ea typeface="Times New Roman" panose="02020603050405020304" pitchFamily="18" charset="0"/>
                <a:cs typeface="Calibri" panose="020F0502020204030204" pitchFamily="34" charset="0"/>
              </a:rPr>
              <a:t>priza</a:t>
            </a:r>
            <a:r>
              <a:rPr lang="en-GB" dirty="0">
                <a:effectLst/>
                <a:ea typeface="Times New Roman" panose="02020603050405020304" pitchFamily="18" charset="0"/>
                <a:cs typeface="Calibri" panose="020F0502020204030204" pitchFamily="34" charset="0"/>
              </a:rPr>
              <a:t> de </a:t>
            </a:r>
            <a:r>
              <a:rPr lang="en-GB" dirty="0" err="1">
                <a:effectLst/>
                <a:ea typeface="Times New Roman" panose="02020603050405020304" pitchFamily="18" charset="0"/>
                <a:cs typeface="Calibri" panose="020F0502020204030204" pitchFamily="34" charset="0"/>
              </a:rPr>
              <a:t>curent</a:t>
            </a:r>
            <a:r>
              <a:rPr lang="en-GB" dirty="0">
                <a:effectLst/>
                <a:ea typeface="Times New Roman" panose="02020603050405020304" pitchFamily="18" charset="0"/>
                <a:cs typeface="Calibri" panose="020F0502020204030204" pitchFamily="34" charset="0"/>
              </a:rPr>
              <a:t> (de </a:t>
            </a:r>
            <a:r>
              <a:rPr lang="en-GB" dirty="0" err="1">
                <a:effectLst/>
                <a:ea typeface="Times New Roman" panose="02020603050405020304" pitchFamily="18" charset="0"/>
                <a:cs typeface="Calibri" panose="020F0502020204030204" pitchFamily="34" charset="0"/>
              </a:rPr>
              <a:t>obicei</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apare</a:t>
            </a:r>
            <a:r>
              <a:rPr lang="en-GB" dirty="0">
                <a:effectLst/>
                <a:ea typeface="Times New Roman" panose="02020603050405020304" pitchFamily="18" charset="0"/>
                <a:cs typeface="Calibri" panose="020F0502020204030204" pitchFamily="34" charset="0"/>
              </a:rPr>
              <a:t> o </a:t>
            </a:r>
            <a:r>
              <a:rPr lang="en-GB" dirty="0" err="1">
                <a:effectLst/>
                <a:ea typeface="Times New Roman" panose="02020603050405020304" pitchFamily="18" charset="0"/>
                <a:cs typeface="Calibri" panose="020F0502020204030204" pitchFamily="34" charset="0"/>
              </a:rPr>
              <a:t>lumină</a:t>
            </a:r>
            <a:r>
              <a:rPr lang="en-GB" dirty="0">
                <a:effectLst/>
                <a:ea typeface="Times New Roman" panose="02020603050405020304" pitchFamily="18" charset="0"/>
                <a:cs typeface="Calibri" panose="020F0502020204030204" pitchFamily="34" charset="0"/>
              </a:rPr>
              <a:t> care </a:t>
            </a:r>
            <a:r>
              <a:rPr lang="en-GB" dirty="0" err="1">
                <a:effectLst/>
                <a:ea typeface="Times New Roman" panose="02020603050405020304" pitchFamily="18" charset="0"/>
                <a:cs typeface="Calibri" panose="020F0502020204030204" pitchFamily="34" charset="0"/>
              </a:rPr>
              <a:t>indică</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faptul</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că</a:t>
            </a:r>
            <a:r>
              <a:rPr lang="en-GB" dirty="0">
                <a:effectLst/>
                <a:ea typeface="Times New Roman" panose="02020603050405020304" pitchFamily="18" charset="0"/>
                <a:cs typeface="Calibri" panose="020F0502020204030204" pitchFamily="34" charset="0"/>
              </a:rPr>
              <a:t> se </a:t>
            </a:r>
            <a:r>
              <a:rPr lang="en-GB" dirty="0" err="1">
                <a:effectLst/>
                <a:ea typeface="Times New Roman" panose="02020603050405020304" pitchFamily="18" charset="0"/>
                <a:cs typeface="Calibri" panose="020F0502020204030204" pitchFamily="34" charset="0"/>
              </a:rPr>
              <a:t>încarcă</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În</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caz</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contrar</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este</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posibil</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să</a:t>
            </a:r>
            <a:r>
              <a:rPr lang="en-GB" dirty="0">
                <a:effectLst/>
                <a:ea typeface="Times New Roman" panose="02020603050405020304" pitchFamily="18" charset="0"/>
                <a:cs typeface="Calibri" panose="020F0502020204030204" pitchFamily="34" charset="0"/>
              </a:rPr>
              <a:t> fie </a:t>
            </a:r>
            <a:r>
              <a:rPr lang="en-GB" dirty="0" err="1">
                <a:effectLst/>
                <a:ea typeface="Times New Roman" panose="02020603050405020304" pitchFamily="18" charset="0"/>
                <a:cs typeface="Calibri" panose="020F0502020204030204" pitchFamily="34" charset="0"/>
              </a:rPr>
              <a:t>timpul</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să</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înlocuiți</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încărcătorul</a:t>
            </a:r>
            <a:r>
              <a:rPr lang="en-GB" dirty="0">
                <a:effectLst/>
                <a:ea typeface="Times New Roman" panose="02020603050405020304" pitchFamily="18" charset="0"/>
                <a:cs typeface="Calibri" panose="020F0502020204030204" pitchFamily="34" charset="0"/>
              </a:rPr>
              <a:t>.</a:t>
            </a:r>
            <a:endParaRPr lang="en-GB" dirty="0">
              <a:effectLst/>
              <a:ea typeface="Arial MT"/>
              <a:cs typeface="Arial MT"/>
            </a:endParaRPr>
          </a:p>
          <a:p>
            <a:pPr marL="285750" indent="-285750" algn="just">
              <a:buFont typeface="Courier New" panose="02070309020205020404" pitchFamily="49" charset="0"/>
              <a:buChar char="o"/>
            </a:pPr>
            <a:r>
              <a:rPr lang="en-GB" dirty="0" err="1">
                <a:effectLst/>
                <a:ea typeface="Times New Roman" panose="02020603050405020304" pitchFamily="18" charset="0"/>
                <a:cs typeface="Calibri" panose="020F0502020204030204" pitchFamily="34" charset="0"/>
              </a:rPr>
              <a:t>Dacă</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este</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vorba</a:t>
            </a:r>
            <a:r>
              <a:rPr lang="en-GB" dirty="0">
                <a:effectLst/>
                <a:ea typeface="Times New Roman" panose="02020603050405020304" pitchFamily="18" charset="0"/>
                <a:cs typeface="Calibri" panose="020F0502020204030204" pitchFamily="34" charset="0"/>
              </a:rPr>
              <a:t> de un computer de </a:t>
            </a:r>
            <a:r>
              <a:rPr lang="en-GB" dirty="0" err="1">
                <a:effectLst/>
                <a:ea typeface="Times New Roman" panose="02020603050405020304" pitchFamily="18" charset="0"/>
                <a:cs typeface="Calibri" panose="020F0502020204030204" pitchFamily="34" charset="0"/>
              </a:rPr>
              <a:t>birou</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verificați</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dacă</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sursa</a:t>
            </a:r>
            <a:r>
              <a:rPr lang="en-GB" dirty="0">
                <a:effectLst/>
                <a:ea typeface="Times New Roman" panose="02020603050405020304" pitchFamily="18" charset="0"/>
                <a:cs typeface="Calibri" panose="020F0502020204030204" pitchFamily="34" charset="0"/>
              </a:rPr>
              <a:t> de </a:t>
            </a:r>
            <a:r>
              <a:rPr lang="en-GB" dirty="0" err="1">
                <a:effectLst/>
                <a:ea typeface="Times New Roman" panose="02020603050405020304" pitchFamily="18" charset="0"/>
                <a:cs typeface="Calibri" panose="020F0502020204030204" pitchFamily="34" charset="0"/>
              </a:rPr>
              <a:t>alimentare</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este</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conectată</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corect</a:t>
            </a:r>
            <a:r>
              <a:rPr lang="en-GB" dirty="0">
                <a:effectLst/>
                <a:ea typeface="Times New Roman" panose="02020603050405020304" pitchFamily="18" charset="0"/>
                <a:cs typeface="Calibri" panose="020F0502020204030204" pitchFamily="34" charset="0"/>
              </a:rPr>
              <a:t> la </a:t>
            </a:r>
            <a:r>
              <a:rPr lang="en-GB" dirty="0" err="1">
                <a:effectLst/>
                <a:ea typeface="Times New Roman" panose="02020603050405020304" pitchFamily="18" charset="0"/>
                <a:cs typeface="Calibri" panose="020F0502020204030204" pitchFamily="34" charset="0"/>
              </a:rPr>
              <a:t>turnul</a:t>
            </a:r>
            <a:r>
              <a:rPr lang="en-GB" dirty="0">
                <a:effectLst/>
                <a:ea typeface="Times New Roman" panose="02020603050405020304" pitchFamily="18" charset="0"/>
                <a:cs typeface="Calibri" panose="020F0502020204030204" pitchFamily="34" charset="0"/>
              </a:rPr>
              <a:t> PC-</a:t>
            </a:r>
            <a:r>
              <a:rPr lang="en-GB" dirty="0" err="1">
                <a:effectLst/>
                <a:ea typeface="Times New Roman" panose="02020603050405020304" pitchFamily="18" charset="0"/>
                <a:cs typeface="Calibri" panose="020F0502020204030204" pitchFamily="34" charset="0"/>
              </a:rPr>
              <a:t>ului</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și</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dacă</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priza</a:t>
            </a:r>
            <a:r>
              <a:rPr lang="en-GB" dirty="0">
                <a:effectLst/>
                <a:ea typeface="Times New Roman" panose="02020603050405020304" pitchFamily="18" charset="0"/>
                <a:cs typeface="Calibri" panose="020F0502020204030204" pitchFamily="34" charset="0"/>
              </a:rPr>
              <a:t> de </a:t>
            </a:r>
            <a:r>
              <a:rPr lang="en-GB" dirty="0" err="1">
                <a:effectLst/>
                <a:ea typeface="Times New Roman" panose="02020603050405020304" pitchFamily="18" charset="0"/>
                <a:cs typeface="Calibri" panose="020F0502020204030204" pitchFamily="34" charset="0"/>
              </a:rPr>
              <a:t>alimentare</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funcționează</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puteți</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încerca</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să</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conectați</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încărcătorul</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telefonului</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mobil</a:t>
            </a:r>
            <a:r>
              <a:rPr lang="en-GB" dirty="0">
                <a:effectLst/>
                <a:ea typeface="Times New Roman" panose="02020603050405020304" pitchFamily="18" charset="0"/>
                <a:cs typeface="Calibri" panose="020F0502020204030204" pitchFamily="34" charset="0"/>
              </a:rPr>
              <a:t>).</a:t>
            </a:r>
            <a:endParaRPr lang="en-GB" dirty="0">
              <a:effectLst/>
              <a:ea typeface="Arial MT"/>
              <a:cs typeface="Arial MT"/>
            </a:endParaRPr>
          </a:p>
        </p:txBody>
      </p:sp>
      <p:sp>
        <p:nvSpPr>
          <p:cNvPr id="11" name="TextBox 13">
            <a:extLst>
              <a:ext uri="{FF2B5EF4-FFF2-40B4-BE49-F238E27FC236}">
                <a16:creationId xmlns:a16="http://schemas.microsoft.com/office/drawing/2014/main" xmlns="" id="{D5EE9F88-D837-C39B-E58D-FB8205FDCA7F}"/>
              </a:ext>
            </a:extLst>
          </p:cNvPr>
          <p:cNvSpPr txBox="1"/>
          <p:nvPr/>
        </p:nvSpPr>
        <p:spPr>
          <a:xfrm>
            <a:off x="789136" y="1811225"/>
            <a:ext cx="3713709" cy="461665"/>
          </a:xfrm>
          <a:prstGeom prst="rect">
            <a:avLst/>
          </a:prstGeom>
          <a:noFill/>
        </p:spPr>
        <p:txBody>
          <a:bodyPr wrap="none" rtlCol="0">
            <a:spAutoFit/>
          </a:bodyPr>
          <a:lstStyle/>
          <a:p>
            <a:r>
              <a:rPr lang="en-GB" sz="2400">
                <a:solidFill>
                  <a:srgbClr val="EA4E46"/>
                </a:solidFill>
              </a:rPr>
              <a:t>Computerul nu pornește</a:t>
            </a:r>
            <a:endParaRPr lang="en-US" sz="2400" dirty="0">
              <a:solidFill>
                <a:srgbClr val="EA4E46"/>
              </a:solidFill>
            </a:endParaRPr>
          </a:p>
        </p:txBody>
      </p:sp>
      <p:sp>
        <p:nvSpPr>
          <p:cNvPr id="4" name="TextBox 11">
            <a:extLst>
              <a:ext uri="{FF2B5EF4-FFF2-40B4-BE49-F238E27FC236}">
                <a16:creationId xmlns:a16="http://schemas.microsoft.com/office/drawing/2014/main" xmlns="" id="{7E4BEDC3-4004-C13B-086D-CBAC3D154015}"/>
              </a:ext>
            </a:extLst>
          </p:cNvPr>
          <p:cNvSpPr txBox="1"/>
          <p:nvPr/>
        </p:nvSpPr>
        <p:spPr>
          <a:xfrm>
            <a:off x="762529" y="579940"/>
            <a:ext cx="8208962" cy="646331"/>
          </a:xfrm>
          <a:prstGeom prst="rect">
            <a:avLst/>
          </a:prstGeom>
          <a:noFill/>
        </p:spPr>
        <p:txBody>
          <a:bodyPr wrap="square" rtlCol="0">
            <a:spAutoFit/>
          </a:bodyPr>
          <a:lstStyle/>
          <a:p>
            <a:r>
              <a:rPr lang="en-US" sz="3600" b="1">
                <a:solidFill>
                  <a:srgbClr val="FAB632"/>
                </a:solidFill>
                <a:ea typeface="Nunito Bold" charset="0"/>
                <a:cs typeface="Arima Madurai Semi" pitchFamily="2" charset="77"/>
              </a:rPr>
              <a:t>Unitatea 3: Rezolvarea problemelor</a:t>
            </a:r>
            <a:endParaRPr lang="en-US" sz="3600" b="1" dirty="0">
              <a:solidFill>
                <a:srgbClr val="FAB632"/>
              </a:solidFill>
              <a:ea typeface="Nunito Bold" charset="0"/>
              <a:cs typeface="Arima Madurai Semi" pitchFamily="2" charset="77"/>
            </a:endParaRPr>
          </a:p>
        </p:txBody>
      </p:sp>
      <p:sp>
        <p:nvSpPr>
          <p:cNvPr id="7" name="CuadroTexto 6">
            <a:extLst>
              <a:ext uri="{FF2B5EF4-FFF2-40B4-BE49-F238E27FC236}">
                <a16:creationId xmlns:a16="http://schemas.microsoft.com/office/drawing/2014/main" xmlns="" id="{B235D64A-702A-A7DC-A3D0-622708D15D7F}"/>
              </a:ext>
            </a:extLst>
          </p:cNvPr>
          <p:cNvSpPr txBox="1"/>
          <p:nvPr/>
        </p:nvSpPr>
        <p:spPr>
          <a:xfrm>
            <a:off x="762530" y="1246054"/>
            <a:ext cx="8326052" cy="461665"/>
          </a:xfrm>
          <a:prstGeom prst="rect">
            <a:avLst/>
          </a:prstGeom>
          <a:noFill/>
        </p:spPr>
        <p:txBody>
          <a:bodyPr wrap="square" rtlCol="0">
            <a:spAutoFit/>
          </a:bodyPr>
          <a:lstStyle/>
          <a:p>
            <a:r>
              <a:rPr lang="es-ES" sz="2400" dirty="0" err="1">
                <a:solidFill>
                  <a:srgbClr val="21B4A9"/>
                </a:solidFill>
              </a:rPr>
              <a:t>Secțiunea</a:t>
            </a:r>
            <a:r>
              <a:rPr lang="es-ES" sz="2400" dirty="0">
                <a:solidFill>
                  <a:srgbClr val="21B4A9"/>
                </a:solidFill>
              </a:rPr>
              <a:t> 2: </a:t>
            </a:r>
            <a:r>
              <a:rPr lang="es-ES" sz="2400" dirty="0" err="1">
                <a:solidFill>
                  <a:srgbClr val="21B4A9"/>
                </a:solidFill>
              </a:rPr>
              <a:t>Probleme</a:t>
            </a:r>
            <a:r>
              <a:rPr lang="es-ES" sz="2400" dirty="0">
                <a:solidFill>
                  <a:srgbClr val="21B4A9"/>
                </a:solidFill>
              </a:rPr>
              <a:t> </a:t>
            </a:r>
            <a:r>
              <a:rPr lang="es-ES" sz="2400" dirty="0" err="1">
                <a:solidFill>
                  <a:srgbClr val="21B4A9"/>
                </a:solidFill>
              </a:rPr>
              <a:t>comune</a:t>
            </a:r>
            <a:r>
              <a:rPr lang="es-ES" sz="2400" dirty="0">
                <a:solidFill>
                  <a:srgbClr val="21B4A9"/>
                </a:solidFill>
              </a:rPr>
              <a:t> </a:t>
            </a:r>
            <a:r>
              <a:rPr lang="es-ES" sz="2400" dirty="0" err="1">
                <a:solidFill>
                  <a:srgbClr val="21B4A9"/>
                </a:solidFill>
              </a:rPr>
              <a:t>și</a:t>
            </a:r>
            <a:r>
              <a:rPr lang="es-ES" sz="2400" dirty="0">
                <a:solidFill>
                  <a:srgbClr val="21B4A9"/>
                </a:solidFill>
              </a:rPr>
              <a:t> </a:t>
            </a:r>
            <a:r>
              <a:rPr lang="es-ES" sz="2400" dirty="0" err="1">
                <a:solidFill>
                  <a:srgbClr val="21B4A9"/>
                </a:solidFill>
              </a:rPr>
              <a:t>modul</a:t>
            </a:r>
            <a:r>
              <a:rPr lang="es-ES" sz="2400" dirty="0">
                <a:solidFill>
                  <a:srgbClr val="21B4A9"/>
                </a:solidFill>
              </a:rPr>
              <a:t> de </a:t>
            </a:r>
            <a:r>
              <a:rPr lang="es-ES" sz="2400" dirty="0" err="1">
                <a:solidFill>
                  <a:srgbClr val="21B4A9"/>
                </a:solidFill>
              </a:rPr>
              <a:t>rezolvare</a:t>
            </a:r>
            <a:r>
              <a:rPr lang="es-ES" sz="2400" dirty="0">
                <a:solidFill>
                  <a:srgbClr val="21B4A9"/>
                </a:solidFill>
              </a:rPr>
              <a:t> a </a:t>
            </a:r>
            <a:r>
              <a:rPr lang="es-ES" sz="2400" dirty="0" err="1">
                <a:solidFill>
                  <a:srgbClr val="21B4A9"/>
                </a:solidFill>
              </a:rPr>
              <a:t>acestora</a:t>
            </a:r>
            <a:r>
              <a:rPr lang="es-ES" sz="2400" dirty="0">
                <a:solidFill>
                  <a:srgbClr val="21B4A9"/>
                </a:solidFill>
              </a:rPr>
              <a:t>.</a:t>
            </a:r>
            <a:endParaRPr lang="en-GB" sz="2400" dirty="0">
              <a:solidFill>
                <a:srgbClr val="21B4A9"/>
              </a:solidFill>
            </a:endParaRPr>
          </a:p>
        </p:txBody>
      </p:sp>
      <p:pic>
        <p:nvPicPr>
          <p:cNvPr id="9" name="Imagen 8" descr="Texto&#10;&#10;Descripción generada automáticamente">
            <a:extLst>
              <a:ext uri="{FF2B5EF4-FFF2-40B4-BE49-F238E27FC236}">
                <a16:creationId xmlns:a16="http://schemas.microsoft.com/office/drawing/2014/main" xmlns="" id="{F7E6B54D-2076-11FD-24F1-7B794ED517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pic>
        <p:nvPicPr>
          <p:cNvPr id="14" name="Imagen 13" descr="Icono&#10;&#10;Descripción generada automáticamente">
            <a:extLst>
              <a:ext uri="{FF2B5EF4-FFF2-40B4-BE49-F238E27FC236}">
                <a16:creationId xmlns:a16="http://schemas.microsoft.com/office/drawing/2014/main" xmlns="" id="{E21E0092-0A93-4A92-7BFA-963A9C320C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71491" y="3665217"/>
            <a:ext cx="2157054" cy="2101442"/>
          </a:xfrm>
          <a:prstGeom prst="rect">
            <a:avLst/>
          </a:prstGeom>
        </p:spPr>
      </p:pic>
      <p:sp>
        <p:nvSpPr>
          <p:cNvPr id="2" name="Google Shape;90;p1">
            <a:extLst>
              <a:ext uri="{FF2B5EF4-FFF2-40B4-BE49-F238E27FC236}">
                <a16:creationId xmlns:a16="http://schemas.microsoft.com/office/drawing/2014/main" xmlns="" id="{4AFA3E04-4B88-E71B-5C34-98E077C622EE}"/>
              </a:ext>
            </a:extLst>
          </p:cNvPr>
          <p:cNvSpPr txBox="1"/>
          <p:nvPr/>
        </p:nvSpPr>
        <p:spPr>
          <a:xfrm>
            <a:off x="2503373" y="6259899"/>
            <a:ext cx="7901721" cy="400069"/>
          </a:xfrm>
          <a:prstGeom prst="rect">
            <a:avLst/>
          </a:prstGeom>
          <a:noFill/>
          <a:ln>
            <a:noFill/>
          </a:ln>
        </p:spPr>
        <p:txBody>
          <a:bodyPr spcFirstLastPara="1" wrap="square" lIns="91425" tIns="45700" rIns="91425" bIns="45700" anchor="t" anchorCtr="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9263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CA1A93D8-94C5-0D15-38A4-0363CD976E15}"/>
              </a:ext>
            </a:extLst>
          </p:cNvPr>
          <p:cNvSpPr/>
          <p:nvPr/>
        </p:nvSpPr>
        <p:spPr>
          <a:xfrm>
            <a:off x="652856" y="1428954"/>
            <a:ext cx="4416337" cy="369332"/>
          </a:xfrm>
          <a:prstGeom prst="rect">
            <a:avLst/>
          </a:prstGeom>
        </p:spPr>
        <p:txBody>
          <a:bodyPr wrap="none">
            <a:spAutoFit/>
          </a:bodyPr>
          <a:lstStyle/>
          <a:p>
            <a:pPr algn="just"/>
            <a:r>
              <a:rPr lang="en-GB" dirty="0">
                <a:ea typeface="Calibri" panose="020F0502020204030204" pitchFamily="34" charset="0"/>
                <a:cs typeface="Times New Roman" panose="02020603050405020304" pitchFamily="18" charset="0"/>
              </a:rPr>
              <a:t>La sfârșitul acestui modul, veți fi </a:t>
            </a:r>
            <a:r>
              <a:rPr lang="en-GB" dirty="0" err="1">
                <a:ea typeface="Calibri" panose="020F0502020204030204" pitchFamily="34" charset="0"/>
                <a:cs typeface="Times New Roman" panose="02020603050405020304" pitchFamily="18" charset="0"/>
              </a:rPr>
              <a:t>capabil</a:t>
            </a:r>
            <a:r>
              <a:rPr lang="ro-RO" dirty="0">
                <a:ea typeface="Calibri" panose="020F0502020204030204" pitchFamily="34" charset="0"/>
                <a:cs typeface="Times New Roman" panose="02020603050405020304" pitchFamily="18" charset="0"/>
              </a:rPr>
              <a:t>/ă</a:t>
            </a:r>
            <a:r>
              <a:rPr lang="en-GB" dirty="0">
                <a:ea typeface="Calibri" panose="020F0502020204030204" pitchFamily="34" charset="0"/>
                <a:cs typeface="Times New Roman" panose="02020603050405020304" pitchFamily="18" charset="0"/>
              </a:rPr>
              <a:t> să:</a:t>
            </a:r>
          </a:p>
        </p:txBody>
      </p:sp>
      <p:sp>
        <p:nvSpPr>
          <p:cNvPr id="7" name="CuadroTexto 6">
            <a:extLst>
              <a:ext uri="{FF2B5EF4-FFF2-40B4-BE49-F238E27FC236}">
                <a16:creationId xmlns:a16="http://schemas.microsoft.com/office/drawing/2014/main" xmlns="" id="{9075F4DA-1D2D-2E85-798B-2E20901FABB7}"/>
              </a:ext>
            </a:extLst>
          </p:cNvPr>
          <p:cNvSpPr txBox="1"/>
          <p:nvPr/>
        </p:nvSpPr>
        <p:spPr>
          <a:xfrm>
            <a:off x="925734" y="2073580"/>
            <a:ext cx="7449090" cy="369332"/>
          </a:xfrm>
          <a:prstGeom prst="rect">
            <a:avLst/>
          </a:prstGeom>
          <a:noFill/>
        </p:spPr>
        <p:txBody>
          <a:bodyPr wrap="none" rtlCol="0">
            <a:spAutoFit/>
          </a:bodyPr>
          <a:lstStyle/>
          <a:p>
            <a:r>
              <a:rPr lang="es-ES" dirty="0" err="1">
                <a:solidFill>
                  <a:srgbClr val="21B4A9"/>
                </a:solidFill>
              </a:rPr>
              <a:t>Obiectivul</a:t>
            </a:r>
            <a:r>
              <a:rPr lang="es-ES" dirty="0">
                <a:solidFill>
                  <a:srgbClr val="21B4A9"/>
                </a:solidFill>
              </a:rPr>
              <a:t> 1: </a:t>
            </a:r>
            <a:r>
              <a:rPr lang="en-GB" dirty="0" err="1">
                <a:solidFill>
                  <a:srgbClr val="21B4A9"/>
                </a:solidFill>
              </a:rPr>
              <a:t>Cunoaște</a:t>
            </a:r>
            <a:r>
              <a:rPr lang="ro-RO" dirty="0">
                <a:solidFill>
                  <a:srgbClr val="21B4A9"/>
                </a:solidFill>
              </a:rPr>
              <a:t>ți</a:t>
            </a:r>
            <a:r>
              <a:rPr lang="en-GB" dirty="0">
                <a:solidFill>
                  <a:srgbClr val="21B4A9"/>
                </a:solidFill>
              </a:rPr>
              <a:t> </a:t>
            </a:r>
            <a:r>
              <a:rPr lang="en-GB" dirty="0" err="1">
                <a:solidFill>
                  <a:srgbClr val="21B4A9"/>
                </a:solidFill>
              </a:rPr>
              <a:t>principalelor</a:t>
            </a:r>
            <a:r>
              <a:rPr lang="en-GB" dirty="0">
                <a:solidFill>
                  <a:srgbClr val="21B4A9"/>
                </a:solidFill>
              </a:rPr>
              <a:t> </a:t>
            </a:r>
            <a:r>
              <a:rPr lang="en-GB" dirty="0" err="1">
                <a:solidFill>
                  <a:srgbClr val="21B4A9"/>
                </a:solidFill>
              </a:rPr>
              <a:t>instrumente</a:t>
            </a:r>
            <a:r>
              <a:rPr lang="en-GB" dirty="0">
                <a:solidFill>
                  <a:srgbClr val="21B4A9"/>
                </a:solidFill>
              </a:rPr>
              <a:t> TIC </a:t>
            </a:r>
            <a:r>
              <a:rPr lang="en-GB" dirty="0" err="1">
                <a:solidFill>
                  <a:srgbClr val="21B4A9"/>
                </a:solidFill>
              </a:rPr>
              <a:t>pentru</a:t>
            </a:r>
            <a:r>
              <a:rPr lang="en-GB" dirty="0">
                <a:solidFill>
                  <a:srgbClr val="21B4A9"/>
                </a:solidFill>
              </a:rPr>
              <a:t> antreprenoriat</a:t>
            </a:r>
            <a:r>
              <a:rPr lang="es-ES" dirty="0">
                <a:solidFill>
                  <a:srgbClr val="21B4A9"/>
                </a:solidFill>
              </a:rPr>
              <a:t>.</a:t>
            </a:r>
            <a:endParaRPr lang="en-GB" dirty="0">
              <a:solidFill>
                <a:srgbClr val="21B4A9"/>
              </a:solidFill>
            </a:endParaRPr>
          </a:p>
        </p:txBody>
      </p:sp>
      <p:sp>
        <p:nvSpPr>
          <p:cNvPr id="8" name="CuadroTexto 7">
            <a:extLst>
              <a:ext uri="{FF2B5EF4-FFF2-40B4-BE49-F238E27FC236}">
                <a16:creationId xmlns:a16="http://schemas.microsoft.com/office/drawing/2014/main" xmlns="" id="{85ED44BF-40AF-2BEE-0357-B22F72454536}"/>
              </a:ext>
            </a:extLst>
          </p:cNvPr>
          <p:cNvSpPr txBox="1"/>
          <p:nvPr/>
        </p:nvSpPr>
        <p:spPr>
          <a:xfrm>
            <a:off x="925733" y="2705786"/>
            <a:ext cx="8394286" cy="646331"/>
          </a:xfrm>
          <a:prstGeom prst="rect">
            <a:avLst/>
          </a:prstGeom>
          <a:noFill/>
        </p:spPr>
        <p:txBody>
          <a:bodyPr wrap="none" rtlCol="0">
            <a:spAutoFit/>
          </a:bodyPr>
          <a:lstStyle/>
          <a:p>
            <a:r>
              <a:rPr lang="es-ES" dirty="0" err="1">
                <a:solidFill>
                  <a:srgbClr val="FAB632"/>
                </a:solidFill>
              </a:rPr>
              <a:t>Obiectivul</a:t>
            </a:r>
            <a:r>
              <a:rPr lang="es-ES" dirty="0">
                <a:solidFill>
                  <a:srgbClr val="FAB632"/>
                </a:solidFill>
              </a:rPr>
              <a:t> 2: </a:t>
            </a:r>
            <a:r>
              <a:rPr lang="es-ES" dirty="0" err="1">
                <a:solidFill>
                  <a:srgbClr val="FAB632"/>
                </a:solidFill>
              </a:rPr>
              <a:t>Să</a:t>
            </a:r>
            <a:r>
              <a:rPr lang="es-ES" dirty="0">
                <a:solidFill>
                  <a:srgbClr val="FAB632"/>
                </a:solidFill>
              </a:rPr>
              <a:t> </a:t>
            </a:r>
            <a:r>
              <a:rPr lang="ro-RO" dirty="0">
                <a:solidFill>
                  <a:srgbClr val="FAB632"/>
                </a:solidFill>
              </a:rPr>
              <a:t>aveți</a:t>
            </a:r>
            <a:r>
              <a:rPr lang="es-ES" dirty="0">
                <a:solidFill>
                  <a:srgbClr val="FAB632"/>
                </a:solidFill>
              </a:rPr>
              <a:t> </a:t>
            </a:r>
            <a:r>
              <a:rPr lang="es-ES" dirty="0" err="1">
                <a:solidFill>
                  <a:srgbClr val="FAB632"/>
                </a:solidFill>
              </a:rPr>
              <a:t>abilitățile</a:t>
            </a:r>
            <a:r>
              <a:rPr lang="es-ES" dirty="0">
                <a:solidFill>
                  <a:srgbClr val="FAB632"/>
                </a:solidFill>
              </a:rPr>
              <a:t> </a:t>
            </a:r>
            <a:r>
              <a:rPr lang="es-ES" dirty="0" err="1">
                <a:solidFill>
                  <a:srgbClr val="FAB632"/>
                </a:solidFill>
              </a:rPr>
              <a:t>necesare</a:t>
            </a:r>
            <a:r>
              <a:rPr lang="es-ES" dirty="0">
                <a:solidFill>
                  <a:srgbClr val="FAB632"/>
                </a:solidFill>
              </a:rPr>
              <a:t> </a:t>
            </a:r>
            <a:r>
              <a:rPr lang="es-ES" dirty="0" err="1">
                <a:solidFill>
                  <a:srgbClr val="FAB632"/>
                </a:solidFill>
              </a:rPr>
              <a:t>pentru</a:t>
            </a:r>
            <a:r>
              <a:rPr lang="es-ES" dirty="0">
                <a:solidFill>
                  <a:srgbClr val="FAB632"/>
                </a:solidFill>
              </a:rPr>
              <a:t> a </a:t>
            </a:r>
            <a:r>
              <a:rPr lang="es-ES" dirty="0" err="1">
                <a:solidFill>
                  <a:srgbClr val="FAB632"/>
                </a:solidFill>
              </a:rPr>
              <a:t>începe</a:t>
            </a:r>
            <a:r>
              <a:rPr lang="es-ES" dirty="0">
                <a:solidFill>
                  <a:srgbClr val="FAB632"/>
                </a:solidFill>
              </a:rPr>
              <a:t> </a:t>
            </a:r>
            <a:r>
              <a:rPr lang="es-ES" dirty="0" err="1">
                <a:solidFill>
                  <a:srgbClr val="FAB632"/>
                </a:solidFill>
              </a:rPr>
              <a:t>să</a:t>
            </a:r>
            <a:r>
              <a:rPr lang="es-ES" dirty="0">
                <a:solidFill>
                  <a:srgbClr val="FAB632"/>
                </a:solidFill>
              </a:rPr>
              <a:t> v</a:t>
            </a:r>
            <a:r>
              <a:rPr lang="ro-RO" dirty="0">
                <a:solidFill>
                  <a:srgbClr val="FAB632"/>
                </a:solidFill>
              </a:rPr>
              <a:t>indeți</a:t>
            </a:r>
            <a:r>
              <a:rPr lang="es-ES" dirty="0">
                <a:solidFill>
                  <a:srgbClr val="FAB632"/>
                </a:solidFill>
              </a:rPr>
              <a:t> </a:t>
            </a:r>
            <a:r>
              <a:rPr lang="es-ES" dirty="0" err="1">
                <a:solidFill>
                  <a:srgbClr val="FAB632"/>
                </a:solidFill>
              </a:rPr>
              <a:t>produse</a:t>
            </a:r>
            <a:r>
              <a:rPr lang="es-ES" dirty="0">
                <a:solidFill>
                  <a:srgbClr val="FAB632"/>
                </a:solidFill>
              </a:rPr>
              <a:t> </a:t>
            </a:r>
            <a:r>
              <a:rPr lang="es-ES" dirty="0" err="1">
                <a:solidFill>
                  <a:srgbClr val="FAB632"/>
                </a:solidFill>
              </a:rPr>
              <a:t>sau</a:t>
            </a:r>
            <a:r>
              <a:rPr lang="es-ES" dirty="0">
                <a:solidFill>
                  <a:srgbClr val="FAB632"/>
                </a:solidFill>
              </a:rPr>
              <a:t> </a:t>
            </a:r>
            <a:r>
              <a:rPr lang="es-ES" dirty="0" err="1">
                <a:solidFill>
                  <a:srgbClr val="FAB632"/>
                </a:solidFill>
              </a:rPr>
              <a:t>servicii</a:t>
            </a:r>
            <a:r>
              <a:rPr lang="es-ES" dirty="0">
                <a:solidFill>
                  <a:srgbClr val="FAB632"/>
                </a:solidFill>
              </a:rPr>
              <a:t> </a:t>
            </a:r>
            <a:br>
              <a:rPr lang="es-ES" dirty="0">
                <a:solidFill>
                  <a:srgbClr val="FAB632"/>
                </a:solidFill>
              </a:rPr>
            </a:br>
            <a:r>
              <a:rPr lang="es-ES" dirty="0" err="1">
                <a:solidFill>
                  <a:srgbClr val="FAB632"/>
                </a:solidFill>
              </a:rPr>
              <a:t>prin</a:t>
            </a:r>
            <a:r>
              <a:rPr lang="es-ES" dirty="0">
                <a:solidFill>
                  <a:srgbClr val="FAB632"/>
                </a:solidFill>
              </a:rPr>
              <a:t> </a:t>
            </a:r>
            <a:r>
              <a:rPr lang="es-ES" dirty="0" err="1">
                <a:solidFill>
                  <a:srgbClr val="FAB632"/>
                </a:solidFill>
              </a:rPr>
              <a:t>intermediul</a:t>
            </a:r>
            <a:r>
              <a:rPr lang="es-ES" dirty="0">
                <a:solidFill>
                  <a:srgbClr val="FAB632"/>
                </a:solidFill>
              </a:rPr>
              <a:t> </a:t>
            </a:r>
            <a:r>
              <a:rPr lang="es-ES" dirty="0" err="1">
                <a:solidFill>
                  <a:srgbClr val="FAB632"/>
                </a:solidFill>
              </a:rPr>
              <a:t>comerțului</a:t>
            </a:r>
            <a:r>
              <a:rPr lang="es-ES" dirty="0">
                <a:solidFill>
                  <a:srgbClr val="FAB632"/>
                </a:solidFill>
              </a:rPr>
              <a:t> </a:t>
            </a:r>
            <a:r>
              <a:rPr lang="es-ES" dirty="0" err="1">
                <a:solidFill>
                  <a:srgbClr val="FAB632"/>
                </a:solidFill>
              </a:rPr>
              <a:t>electronic</a:t>
            </a:r>
            <a:r>
              <a:rPr lang="es-ES" dirty="0">
                <a:solidFill>
                  <a:srgbClr val="FAB632"/>
                </a:solidFill>
              </a:rPr>
              <a:t>. </a:t>
            </a:r>
            <a:endParaRPr lang="en-GB" dirty="0">
              <a:solidFill>
                <a:srgbClr val="FAB632"/>
              </a:solidFill>
            </a:endParaRPr>
          </a:p>
        </p:txBody>
      </p:sp>
      <p:sp>
        <p:nvSpPr>
          <p:cNvPr id="9" name="CuadroTexto 8">
            <a:extLst>
              <a:ext uri="{FF2B5EF4-FFF2-40B4-BE49-F238E27FC236}">
                <a16:creationId xmlns:a16="http://schemas.microsoft.com/office/drawing/2014/main" xmlns="" id="{F344EB84-98E8-0309-1362-1627A0474B0A}"/>
              </a:ext>
            </a:extLst>
          </p:cNvPr>
          <p:cNvSpPr txBox="1"/>
          <p:nvPr/>
        </p:nvSpPr>
        <p:spPr>
          <a:xfrm>
            <a:off x="916116" y="3577389"/>
            <a:ext cx="4475777" cy="369332"/>
          </a:xfrm>
          <a:prstGeom prst="rect">
            <a:avLst/>
          </a:prstGeom>
          <a:noFill/>
        </p:spPr>
        <p:txBody>
          <a:bodyPr wrap="none" rtlCol="0">
            <a:spAutoFit/>
          </a:bodyPr>
          <a:lstStyle/>
          <a:p>
            <a:r>
              <a:rPr lang="es-ES" dirty="0" err="1">
                <a:solidFill>
                  <a:srgbClr val="EA4E46"/>
                </a:solidFill>
              </a:rPr>
              <a:t>Obiectivul</a:t>
            </a:r>
            <a:r>
              <a:rPr lang="es-ES" dirty="0">
                <a:solidFill>
                  <a:srgbClr val="EA4E46"/>
                </a:solidFill>
              </a:rPr>
              <a:t> 3: </a:t>
            </a:r>
            <a:r>
              <a:rPr lang="es-ES" dirty="0" err="1">
                <a:solidFill>
                  <a:srgbClr val="EA4E46"/>
                </a:solidFill>
              </a:rPr>
              <a:t>Navig</a:t>
            </a:r>
            <a:r>
              <a:rPr lang="ro-RO" dirty="0">
                <a:solidFill>
                  <a:srgbClr val="EA4E46"/>
                </a:solidFill>
              </a:rPr>
              <a:t>ați</a:t>
            </a:r>
            <a:r>
              <a:rPr lang="es-ES" dirty="0">
                <a:solidFill>
                  <a:srgbClr val="EA4E46"/>
                </a:solidFill>
              </a:rPr>
              <a:t> pe internet </a:t>
            </a:r>
            <a:r>
              <a:rPr lang="es-ES" dirty="0" err="1">
                <a:solidFill>
                  <a:srgbClr val="EA4E46"/>
                </a:solidFill>
              </a:rPr>
              <a:t>în</a:t>
            </a:r>
            <a:r>
              <a:rPr lang="es-ES" dirty="0">
                <a:solidFill>
                  <a:srgbClr val="EA4E46"/>
                </a:solidFill>
              </a:rPr>
              <a:t> </a:t>
            </a:r>
            <a:r>
              <a:rPr lang="es-ES" dirty="0" err="1">
                <a:solidFill>
                  <a:srgbClr val="EA4E46"/>
                </a:solidFill>
              </a:rPr>
              <a:t>siguranță</a:t>
            </a:r>
            <a:r>
              <a:rPr lang="es-ES" dirty="0">
                <a:solidFill>
                  <a:srgbClr val="EA4E46"/>
                </a:solidFill>
              </a:rPr>
              <a:t>.</a:t>
            </a:r>
            <a:endParaRPr lang="en-GB" dirty="0">
              <a:solidFill>
                <a:srgbClr val="EA4E46"/>
              </a:solidFill>
            </a:endParaRPr>
          </a:p>
        </p:txBody>
      </p:sp>
      <p:sp>
        <p:nvSpPr>
          <p:cNvPr id="10" name="CuadroTexto 9">
            <a:extLst>
              <a:ext uri="{FF2B5EF4-FFF2-40B4-BE49-F238E27FC236}">
                <a16:creationId xmlns:a16="http://schemas.microsoft.com/office/drawing/2014/main" xmlns="" id="{4F61543D-A22C-D627-13DC-7EE782381343}"/>
              </a:ext>
            </a:extLst>
          </p:cNvPr>
          <p:cNvSpPr txBox="1"/>
          <p:nvPr/>
        </p:nvSpPr>
        <p:spPr>
          <a:xfrm>
            <a:off x="889035" y="4178403"/>
            <a:ext cx="9522350" cy="646331"/>
          </a:xfrm>
          <a:prstGeom prst="rect">
            <a:avLst/>
          </a:prstGeom>
          <a:noFill/>
        </p:spPr>
        <p:txBody>
          <a:bodyPr wrap="none" rtlCol="0">
            <a:spAutoFit/>
          </a:bodyPr>
          <a:lstStyle/>
          <a:p>
            <a:r>
              <a:rPr lang="es-ES" dirty="0" err="1">
                <a:solidFill>
                  <a:srgbClr val="21B4A9"/>
                </a:solidFill>
              </a:rPr>
              <a:t>Obiectivul</a:t>
            </a:r>
            <a:r>
              <a:rPr lang="es-ES" dirty="0">
                <a:solidFill>
                  <a:srgbClr val="21B4A9"/>
                </a:solidFill>
              </a:rPr>
              <a:t> 4: Rezo</a:t>
            </a:r>
            <a:r>
              <a:rPr lang="ro-RO" dirty="0" err="1">
                <a:solidFill>
                  <a:srgbClr val="21B4A9"/>
                </a:solidFill>
              </a:rPr>
              <a:t>lvați</a:t>
            </a:r>
            <a:r>
              <a:rPr lang="es-ES" dirty="0">
                <a:solidFill>
                  <a:srgbClr val="21B4A9"/>
                </a:solidFill>
              </a:rPr>
              <a:t> </a:t>
            </a:r>
            <a:r>
              <a:rPr lang="es-ES" dirty="0" err="1">
                <a:solidFill>
                  <a:srgbClr val="21B4A9"/>
                </a:solidFill>
              </a:rPr>
              <a:t>cel</a:t>
            </a:r>
            <a:r>
              <a:rPr lang="ro-RO" dirty="0">
                <a:solidFill>
                  <a:srgbClr val="21B4A9"/>
                </a:solidFill>
              </a:rPr>
              <a:t>e</a:t>
            </a:r>
            <a:r>
              <a:rPr lang="es-ES" dirty="0">
                <a:solidFill>
                  <a:srgbClr val="21B4A9"/>
                </a:solidFill>
              </a:rPr>
              <a:t> </a:t>
            </a:r>
            <a:r>
              <a:rPr lang="es-ES" dirty="0" err="1">
                <a:solidFill>
                  <a:srgbClr val="21B4A9"/>
                </a:solidFill>
              </a:rPr>
              <a:t>mai</a:t>
            </a:r>
            <a:r>
              <a:rPr lang="es-ES" dirty="0">
                <a:solidFill>
                  <a:srgbClr val="21B4A9"/>
                </a:solidFill>
              </a:rPr>
              <a:t> </a:t>
            </a:r>
            <a:r>
              <a:rPr lang="es-ES" dirty="0" err="1">
                <a:solidFill>
                  <a:srgbClr val="21B4A9"/>
                </a:solidFill>
              </a:rPr>
              <a:t>frecvente</a:t>
            </a:r>
            <a:r>
              <a:rPr lang="es-ES" dirty="0">
                <a:solidFill>
                  <a:srgbClr val="21B4A9"/>
                </a:solidFill>
              </a:rPr>
              <a:t> </a:t>
            </a:r>
            <a:r>
              <a:rPr lang="es-ES" dirty="0" err="1">
                <a:solidFill>
                  <a:srgbClr val="21B4A9"/>
                </a:solidFill>
              </a:rPr>
              <a:t>probleme</a:t>
            </a:r>
            <a:r>
              <a:rPr lang="es-ES" dirty="0">
                <a:solidFill>
                  <a:srgbClr val="21B4A9"/>
                </a:solidFill>
              </a:rPr>
              <a:t> </a:t>
            </a:r>
            <a:r>
              <a:rPr lang="es-ES" dirty="0" err="1">
                <a:solidFill>
                  <a:srgbClr val="21B4A9"/>
                </a:solidFill>
              </a:rPr>
              <a:t>cu</a:t>
            </a:r>
            <a:r>
              <a:rPr lang="es-ES" dirty="0">
                <a:solidFill>
                  <a:srgbClr val="21B4A9"/>
                </a:solidFill>
              </a:rPr>
              <a:t> care </a:t>
            </a:r>
            <a:r>
              <a:rPr lang="es-ES" dirty="0" err="1">
                <a:solidFill>
                  <a:srgbClr val="21B4A9"/>
                </a:solidFill>
              </a:rPr>
              <a:t>vă</a:t>
            </a:r>
            <a:r>
              <a:rPr lang="es-ES" dirty="0">
                <a:solidFill>
                  <a:srgbClr val="21B4A9"/>
                </a:solidFill>
              </a:rPr>
              <a:t> </a:t>
            </a:r>
            <a:r>
              <a:rPr lang="es-ES" dirty="0" err="1">
                <a:solidFill>
                  <a:srgbClr val="21B4A9"/>
                </a:solidFill>
              </a:rPr>
              <a:t>puteți</a:t>
            </a:r>
            <a:r>
              <a:rPr lang="es-ES" dirty="0">
                <a:solidFill>
                  <a:srgbClr val="21B4A9"/>
                </a:solidFill>
              </a:rPr>
              <a:t> </a:t>
            </a:r>
            <a:r>
              <a:rPr lang="es-ES" dirty="0" err="1">
                <a:solidFill>
                  <a:srgbClr val="21B4A9"/>
                </a:solidFill>
              </a:rPr>
              <a:t>confrunta</a:t>
            </a:r>
            <a:r>
              <a:rPr lang="es-ES" dirty="0">
                <a:solidFill>
                  <a:srgbClr val="21B4A9"/>
                </a:solidFill>
              </a:rPr>
              <a:t> </a:t>
            </a:r>
            <a:r>
              <a:rPr lang="es-ES" dirty="0" err="1">
                <a:solidFill>
                  <a:srgbClr val="21B4A9"/>
                </a:solidFill>
              </a:rPr>
              <a:t>atunci</a:t>
            </a:r>
            <a:r>
              <a:rPr lang="es-ES" dirty="0">
                <a:solidFill>
                  <a:srgbClr val="21B4A9"/>
                </a:solidFill>
              </a:rPr>
              <a:t> </a:t>
            </a:r>
            <a:r>
              <a:rPr lang="es-ES" dirty="0" err="1">
                <a:solidFill>
                  <a:srgbClr val="21B4A9"/>
                </a:solidFill>
              </a:rPr>
              <a:t>când</a:t>
            </a:r>
            <a:r>
              <a:rPr lang="es-ES" dirty="0">
                <a:solidFill>
                  <a:srgbClr val="21B4A9"/>
                </a:solidFill>
              </a:rPr>
              <a:t> </a:t>
            </a:r>
            <a:r>
              <a:rPr lang="es-ES" dirty="0" err="1">
                <a:solidFill>
                  <a:srgbClr val="21B4A9"/>
                </a:solidFill>
              </a:rPr>
              <a:t>utilizați</a:t>
            </a:r>
            <a:r>
              <a:rPr lang="es-ES" dirty="0">
                <a:solidFill>
                  <a:srgbClr val="21B4A9"/>
                </a:solidFill>
              </a:rPr>
              <a:t/>
            </a:r>
            <a:br>
              <a:rPr lang="es-ES" dirty="0">
                <a:solidFill>
                  <a:srgbClr val="21B4A9"/>
                </a:solidFill>
              </a:rPr>
            </a:br>
            <a:r>
              <a:rPr lang="es-ES" dirty="0" err="1">
                <a:solidFill>
                  <a:srgbClr val="21B4A9"/>
                </a:solidFill>
              </a:rPr>
              <a:t>dispozitive</a:t>
            </a:r>
            <a:r>
              <a:rPr lang="es-ES" dirty="0">
                <a:solidFill>
                  <a:srgbClr val="21B4A9"/>
                </a:solidFill>
              </a:rPr>
              <a:t> </a:t>
            </a:r>
            <a:r>
              <a:rPr lang="es-ES" dirty="0" err="1">
                <a:solidFill>
                  <a:srgbClr val="21B4A9"/>
                </a:solidFill>
              </a:rPr>
              <a:t>digitale</a:t>
            </a:r>
            <a:r>
              <a:rPr lang="es-ES" dirty="0">
                <a:solidFill>
                  <a:srgbClr val="21B4A9"/>
                </a:solidFill>
              </a:rPr>
              <a:t>. </a:t>
            </a:r>
            <a:endParaRPr lang="en-GB" dirty="0">
              <a:solidFill>
                <a:srgbClr val="21B4A9"/>
              </a:solidFill>
            </a:endParaRPr>
          </a:p>
        </p:txBody>
      </p:sp>
      <p:sp>
        <p:nvSpPr>
          <p:cNvPr id="12" name="CuadroTexto 11">
            <a:extLst>
              <a:ext uri="{FF2B5EF4-FFF2-40B4-BE49-F238E27FC236}">
                <a16:creationId xmlns:a16="http://schemas.microsoft.com/office/drawing/2014/main" xmlns="" id="{09AB429A-ED9C-DFC4-79F0-9A10ADFDBA4D}"/>
              </a:ext>
            </a:extLst>
          </p:cNvPr>
          <p:cNvSpPr txBox="1"/>
          <p:nvPr/>
        </p:nvSpPr>
        <p:spPr>
          <a:xfrm>
            <a:off x="599478" y="585038"/>
            <a:ext cx="4576204" cy="791307"/>
          </a:xfrm>
          <a:prstGeom prst="rect">
            <a:avLst/>
          </a:prstGeom>
          <a:noFill/>
        </p:spPr>
        <p:txBody>
          <a:bodyPr wrap="square">
            <a:spAutoFit/>
          </a:bodyPr>
          <a:lstStyle/>
          <a:p>
            <a:pPr>
              <a:lnSpc>
                <a:spcPts val="6000"/>
              </a:lnSpc>
            </a:pPr>
            <a:r>
              <a:rPr lang="en-US" sz="3600" b="1" dirty="0">
                <a:solidFill>
                  <a:srgbClr val="FAB632"/>
                </a:solidFill>
                <a:cs typeface="Arima Madurai Semi" pitchFamily="2" charset="77"/>
              </a:rPr>
              <a:t>Obiective și scopuri:</a:t>
            </a:r>
            <a:endParaRPr lang="es-ES" sz="3600" dirty="0">
              <a:solidFill>
                <a:srgbClr val="FAB632"/>
              </a:solidFill>
            </a:endParaRPr>
          </a:p>
        </p:txBody>
      </p:sp>
      <p:sp>
        <p:nvSpPr>
          <p:cNvPr id="13" name="Hexágono 12">
            <a:extLst>
              <a:ext uri="{FF2B5EF4-FFF2-40B4-BE49-F238E27FC236}">
                <a16:creationId xmlns:a16="http://schemas.microsoft.com/office/drawing/2014/main" xmlns="" id="{7521E9B9-41CD-EB5B-D90B-8533A13A9125}"/>
              </a:ext>
            </a:extLst>
          </p:cNvPr>
          <p:cNvSpPr/>
          <p:nvPr/>
        </p:nvSpPr>
        <p:spPr>
          <a:xfrm>
            <a:off x="599478" y="4246196"/>
            <a:ext cx="284085" cy="233746"/>
          </a:xfrm>
          <a:prstGeom prst="hexagon">
            <a:avLst/>
          </a:prstGeom>
          <a:noFill/>
          <a:ln>
            <a:solidFill>
              <a:srgbClr val="21B4A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4" name="Hexágono 13">
            <a:extLst>
              <a:ext uri="{FF2B5EF4-FFF2-40B4-BE49-F238E27FC236}">
                <a16:creationId xmlns:a16="http://schemas.microsoft.com/office/drawing/2014/main" xmlns="" id="{0E8A8AD6-1489-684A-6482-F07AB13B34F3}"/>
              </a:ext>
            </a:extLst>
          </p:cNvPr>
          <p:cNvSpPr/>
          <p:nvPr/>
        </p:nvSpPr>
        <p:spPr>
          <a:xfrm>
            <a:off x="615376" y="2773579"/>
            <a:ext cx="284085" cy="233746"/>
          </a:xfrm>
          <a:prstGeom prst="hexagon">
            <a:avLst/>
          </a:prstGeom>
          <a:noFill/>
          <a:ln>
            <a:solidFill>
              <a:srgbClr val="FAB63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5" name="Hexágono 14">
            <a:extLst>
              <a:ext uri="{FF2B5EF4-FFF2-40B4-BE49-F238E27FC236}">
                <a16:creationId xmlns:a16="http://schemas.microsoft.com/office/drawing/2014/main" xmlns="" id="{7E426769-34E4-624B-CB35-98F1820F97A5}"/>
              </a:ext>
            </a:extLst>
          </p:cNvPr>
          <p:cNvSpPr/>
          <p:nvPr/>
        </p:nvSpPr>
        <p:spPr>
          <a:xfrm>
            <a:off x="615376" y="3645182"/>
            <a:ext cx="284085" cy="233746"/>
          </a:xfrm>
          <a:prstGeom prst="hexagon">
            <a:avLst/>
          </a:prstGeom>
          <a:noFill/>
          <a:ln>
            <a:solidFill>
              <a:srgbClr val="EA4E4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6" name="Hexágono 15">
            <a:extLst>
              <a:ext uri="{FF2B5EF4-FFF2-40B4-BE49-F238E27FC236}">
                <a16:creationId xmlns:a16="http://schemas.microsoft.com/office/drawing/2014/main" xmlns="" id="{1F308F90-D007-A240-4700-CA2C63F00806}"/>
              </a:ext>
            </a:extLst>
          </p:cNvPr>
          <p:cNvSpPr/>
          <p:nvPr/>
        </p:nvSpPr>
        <p:spPr>
          <a:xfrm>
            <a:off x="601557" y="2134439"/>
            <a:ext cx="284085" cy="233746"/>
          </a:xfrm>
          <a:prstGeom prst="hexagon">
            <a:avLst/>
          </a:prstGeom>
          <a:noFill/>
          <a:ln>
            <a:solidFill>
              <a:srgbClr val="21B4A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17" name="Imagen 16" descr="Texto&#10;&#10;Descripción generada automáticamente">
            <a:extLst>
              <a:ext uri="{FF2B5EF4-FFF2-40B4-BE49-F238E27FC236}">
                <a16:creationId xmlns:a16="http://schemas.microsoft.com/office/drawing/2014/main" xmlns="" id="{74F47C34-31C7-F5A7-3E16-49A31D2515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2" name="Google Shape;90;p1">
            <a:extLst>
              <a:ext uri="{FF2B5EF4-FFF2-40B4-BE49-F238E27FC236}">
                <a16:creationId xmlns:a16="http://schemas.microsoft.com/office/drawing/2014/main" xmlns="" id="{4AFA3E04-4B88-E71B-5C34-98E077C622EE}"/>
              </a:ext>
            </a:extLst>
          </p:cNvPr>
          <p:cNvSpPr txBox="1"/>
          <p:nvPr/>
        </p:nvSpPr>
        <p:spPr>
          <a:xfrm>
            <a:off x="2625431" y="6276159"/>
            <a:ext cx="7901721" cy="400069"/>
          </a:xfrm>
          <a:prstGeom prst="rect">
            <a:avLst/>
          </a:prstGeom>
          <a:noFill/>
          <a:ln>
            <a:noFill/>
          </a:ln>
        </p:spPr>
        <p:txBody>
          <a:bodyPr spcFirstLastPara="1" wrap="square" lIns="91425" tIns="45700" rIns="91425" bIns="45700" anchor="t" anchorCtr="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08914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xmlns="" id="{7E4BEDC3-4004-C13B-086D-CBAC3D154015}"/>
              </a:ext>
            </a:extLst>
          </p:cNvPr>
          <p:cNvSpPr txBox="1"/>
          <p:nvPr/>
        </p:nvSpPr>
        <p:spPr>
          <a:xfrm>
            <a:off x="762529" y="579940"/>
            <a:ext cx="8208962" cy="646331"/>
          </a:xfrm>
          <a:prstGeom prst="rect">
            <a:avLst/>
          </a:prstGeom>
          <a:noFill/>
        </p:spPr>
        <p:txBody>
          <a:bodyPr wrap="square" rtlCol="0">
            <a:spAutoFit/>
          </a:bodyPr>
          <a:lstStyle/>
          <a:p>
            <a:r>
              <a:rPr lang="en-US" sz="3600" b="1">
                <a:solidFill>
                  <a:srgbClr val="FAB632"/>
                </a:solidFill>
                <a:ea typeface="Nunito Bold" charset="0"/>
                <a:cs typeface="Arima Madurai Semi" pitchFamily="2" charset="77"/>
              </a:rPr>
              <a:t>Unitatea 3: Rezolvarea problemelor</a:t>
            </a:r>
            <a:endParaRPr lang="en-US" sz="3600" b="1" dirty="0">
              <a:solidFill>
                <a:srgbClr val="FAB632"/>
              </a:solidFill>
              <a:ea typeface="Nunito Bold" charset="0"/>
              <a:cs typeface="Arima Madurai Semi" pitchFamily="2" charset="77"/>
            </a:endParaRPr>
          </a:p>
        </p:txBody>
      </p:sp>
      <p:sp>
        <p:nvSpPr>
          <p:cNvPr id="5" name="TextBox 12">
            <a:extLst>
              <a:ext uri="{FF2B5EF4-FFF2-40B4-BE49-F238E27FC236}">
                <a16:creationId xmlns:a16="http://schemas.microsoft.com/office/drawing/2014/main" xmlns="" id="{6A705AC7-3F58-A13E-5D51-63E78BED6146}"/>
              </a:ext>
            </a:extLst>
          </p:cNvPr>
          <p:cNvSpPr txBox="1"/>
          <p:nvPr/>
        </p:nvSpPr>
        <p:spPr>
          <a:xfrm>
            <a:off x="774860" y="2357280"/>
            <a:ext cx="9963048" cy="1200329"/>
          </a:xfrm>
          <a:prstGeom prst="rect">
            <a:avLst/>
          </a:prstGeom>
          <a:noFill/>
        </p:spPr>
        <p:txBody>
          <a:bodyPr wrap="square" rtlCol="0">
            <a:spAutoFit/>
          </a:bodyPr>
          <a:lstStyle/>
          <a:p>
            <a:pPr lvl="0" algn="just"/>
            <a:r>
              <a:rPr lang="en-GB">
                <a:effectLst/>
                <a:ea typeface="Times New Roman" panose="02020603050405020304" pitchFamily="18" charset="0"/>
                <a:cs typeface="Calibri" panose="020F0502020204030204" pitchFamily="34" charset="0"/>
              </a:rPr>
              <a:t>Dacă computerul este pornit, dar ecranul este negru, încercați următoarele:</a:t>
            </a:r>
            <a:endParaRPr lang="en-GB">
              <a:effectLst/>
              <a:ea typeface="Arial MT"/>
              <a:cs typeface="Arial MT"/>
            </a:endParaRPr>
          </a:p>
          <a:p>
            <a:pPr marL="285750" indent="-285750" algn="just">
              <a:buFont typeface="Courier New" panose="02070309020205020404" pitchFamily="49" charset="0"/>
              <a:buChar char="o"/>
            </a:pPr>
            <a:r>
              <a:rPr lang="en-GB">
                <a:effectLst/>
                <a:ea typeface="Times New Roman" panose="02020603050405020304" pitchFamily="18" charset="0"/>
                <a:cs typeface="Calibri" panose="020F0502020204030204" pitchFamily="34" charset="0"/>
              </a:rPr>
              <a:t>Verificați dacă monitorul este conectat corect la sursa de alimentare și dacă este pornit.</a:t>
            </a:r>
            <a:endParaRPr lang="en-GB">
              <a:effectLst/>
              <a:ea typeface="Arial MT"/>
              <a:cs typeface="Arial MT"/>
            </a:endParaRPr>
          </a:p>
          <a:p>
            <a:pPr marL="285750" indent="-285750" algn="just">
              <a:buFont typeface="Courier New" panose="02070309020205020404" pitchFamily="49" charset="0"/>
              <a:buChar char="o"/>
            </a:pPr>
            <a:r>
              <a:rPr lang="en-GB">
                <a:effectLst/>
                <a:ea typeface="Times New Roman" panose="02020603050405020304" pitchFamily="18" charset="0"/>
                <a:cs typeface="Calibri" panose="020F0502020204030204" pitchFamily="34" charset="0"/>
              </a:rPr>
              <a:t>Verificați dacă conexiunea cu calculatorul este în regulă. Puteți să îl deconectați și să îl conectați din nou.</a:t>
            </a:r>
            <a:endParaRPr lang="en-GB">
              <a:effectLst/>
              <a:ea typeface="Arial MT"/>
              <a:cs typeface="Arial MT"/>
            </a:endParaRPr>
          </a:p>
          <a:p>
            <a:pPr marL="285750" indent="-285750" algn="just">
              <a:buFont typeface="Courier New" panose="02070309020205020404" pitchFamily="49" charset="0"/>
              <a:buChar char="o"/>
            </a:pPr>
            <a:r>
              <a:rPr lang="en-GB">
                <a:effectLst/>
                <a:ea typeface="Times New Roman" panose="02020603050405020304" pitchFamily="18" charset="0"/>
                <a:cs typeface="Calibri" panose="020F0502020204030204" pitchFamily="34" charset="0"/>
              </a:rPr>
              <a:t>Verificați dacă cablurile din spatele monitorului sunt bine fixate.</a:t>
            </a:r>
            <a:endParaRPr lang="en-GB">
              <a:effectLst/>
              <a:ea typeface="Arial MT"/>
              <a:cs typeface="Arial MT"/>
            </a:endParaRPr>
          </a:p>
        </p:txBody>
      </p:sp>
      <p:sp>
        <p:nvSpPr>
          <p:cNvPr id="6" name="TextBox 13">
            <a:extLst>
              <a:ext uri="{FF2B5EF4-FFF2-40B4-BE49-F238E27FC236}">
                <a16:creationId xmlns:a16="http://schemas.microsoft.com/office/drawing/2014/main" xmlns="" id="{D902BCFB-C788-F285-2557-43D71B9BF434}"/>
              </a:ext>
            </a:extLst>
          </p:cNvPr>
          <p:cNvSpPr txBox="1"/>
          <p:nvPr/>
        </p:nvSpPr>
        <p:spPr>
          <a:xfrm>
            <a:off x="789136" y="1811225"/>
            <a:ext cx="1902187" cy="461665"/>
          </a:xfrm>
          <a:prstGeom prst="rect">
            <a:avLst/>
          </a:prstGeom>
          <a:noFill/>
        </p:spPr>
        <p:txBody>
          <a:bodyPr wrap="none" rtlCol="0">
            <a:spAutoFit/>
          </a:bodyPr>
          <a:lstStyle/>
          <a:p>
            <a:r>
              <a:rPr lang="es-ES" sz="2400" dirty="0" err="1">
                <a:solidFill>
                  <a:srgbClr val="EA4E46"/>
                </a:solidFill>
              </a:rPr>
              <a:t>Ecranul</a:t>
            </a:r>
            <a:r>
              <a:rPr lang="es-ES" sz="2400" dirty="0">
                <a:solidFill>
                  <a:srgbClr val="EA4E46"/>
                </a:solidFill>
              </a:rPr>
              <a:t> </a:t>
            </a:r>
            <a:r>
              <a:rPr lang="es-ES" sz="2400" dirty="0" err="1">
                <a:solidFill>
                  <a:srgbClr val="EA4E46"/>
                </a:solidFill>
              </a:rPr>
              <a:t>negru</a:t>
            </a:r>
            <a:endParaRPr lang="en-US" sz="2400" dirty="0">
              <a:solidFill>
                <a:srgbClr val="EA4E46"/>
              </a:solidFill>
            </a:endParaRPr>
          </a:p>
        </p:txBody>
      </p:sp>
      <p:sp>
        <p:nvSpPr>
          <p:cNvPr id="7" name="CuadroTexto 6">
            <a:extLst>
              <a:ext uri="{FF2B5EF4-FFF2-40B4-BE49-F238E27FC236}">
                <a16:creationId xmlns:a16="http://schemas.microsoft.com/office/drawing/2014/main" xmlns="" id="{B235D64A-702A-A7DC-A3D0-622708D15D7F}"/>
              </a:ext>
            </a:extLst>
          </p:cNvPr>
          <p:cNvSpPr txBox="1"/>
          <p:nvPr/>
        </p:nvSpPr>
        <p:spPr>
          <a:xfrm>
            <a:off x="762530" y="1246054"/>
            <a:ext cx="8434736" cy="461665"/>
          </a:xfrm>
          <a:prstGeom prst="rect">
            <a:avLst/>
          </a:prstGeom>
          <a:noFill/>
        </p:spPr>
        <p:txBody>
          <a:bodyPr wrap="square" rtlCol="0">
            <a:spAutoFit/>
          </a:bodyPr>
          <a:lstStyle/>
          <a:p>
            <a:r>
              <a:rPr lang="es-ES" sz="2400" dirty="0" err="1">
                <a:solidFill>
                  <a:srgbClr val="21B4A9"/>
                </a:solidFill>
              </a:rPr>
              <a:t>Secțiunea</a:t>
            </a:r>
            <a:r>
              <a:rPr lang="es-ES" sz="2400" dirty="0">
                <a:solidFill>
                  <a:srgbClr val="21B4A9"/>
                </a:solidFill>
              </a:rPr>
              <a:t> 2: </a:t>
            </a:r>
            <a:r>
              <a:rPr lang="es-ES" sz="2400" dirty="0" err="1">
                <a:solidFill>
                  <a:srgbClr val="21B4A9"/>
                </a:solidFill>
              </a:rPr>
              <a:t>Probleme</a:t>
            </a:r>
            <a:r>
              <a:rPr lang="es-ES" sz="2400" dirty="0">
                <a:solidFill>
                  <a:srgbClr val="21B4A9"/>
                </a:solidFill>
              </a:rPr>
              <a:t> </a:t>
            </a:r>
            <a:r>
              <a:rPr lang="es-ES" sz="2400" dirty="0" err="1">
                <a:solidFill>
                  <a:srgbClr val="21B4A9"/>
                </a:solidFill>
              </a:rPr>
              <a:t>comune</a:t>
            </a:r>
            <a:r>
              <a:rPr lang="es-ES" sz="2400" dirty="0">
                <a:solidFill>
                  <a:srgbClr val="21B4A9"/>
                </a:solidFill>
              </a:rPr>
              <a:t> </a:t>
            </a:r>
            <a:r>
              <a:rPr lang="es-ES" sz="2400" dirty="0" err="1">
                <a:solidFill>
                  <a:srgbClr val="21B4A9"/>
                </a:solidFill>
              </a:rPr>
              <a:t>și</a:t>
            </a:r>
            <a:r>
              <a:rPr lang="es-ES" sz="2400" dirty="0">
                <a:solidFill>
                  <a:srgbClr val="21B4A9"/>
                </a:solidFill>
              </a:rPr>
              <a:t> </a:t>
            </a:r>
            <a:r>
              <a:rPr lang="es-ES" sz="2400" dirty="0" err="1">
                <a:solidFill>
                  <a:srgbClr val="21B4A9"/>
                </a:solidFill>
              </a:rPr>
              <a:t>modul</a:t>
            </a:r>
            <a:r>
              <a:rPr lang="es-ES" sz="2400" dirty="0">
                <a:solidFill>
                  <a:srgbClr val="21B4A9"/>
                </a:solidFill>
              </a:rPr>
              <a:t> de </a:t>
            </a:r>
            <a:r>
              <a:rPr lang="es-ES" sz="2400" dirty="0" err="1">
                <a:solidFill>
                  <a:srgbClr val="21B4A9"/>
                </a:solidFill>
              </a:rPr>
              <a:t>rezolvare</a:t>
            </a:r>
            <a:r>
              <a:rPr lang="es-ES" sz="2400" dirty="0">
                <a:solidFill>
                  <a:srgbClr val="21B4A9"/>
                </a:solidFill>
              </a:rPr>
              <a:t> a </a:t>
            </a:r>
            <a:r>
              <a:rPr lang="es-ES" sz="2400" dirty="0" err="1">
                <a:solidFill>
                  <a:srgbClr val="21B4A9"/>
                </a:solidFill>
              </a:rPr>
              <a:t>acestora</a:t>
            </a:r>
            <a:r>
              <a:rPr lang="es-ES" sz="2400" dirty="0">
                <a:solidFill>
                  <a:srgbClr val="21B4A9"/>
                </a:solidFill>
              </a:rPr>
              <a:t>.</a:t>
            </a:r>
            <a:endParaRPr lang="en-GB" sz="2400" dirty="0">
              <a:solidFill>
                <a:srgbClr val="21B4A9"/>
              </a:solidFill>
            </a:endParaRPr>
          </a:p>
        </p:txBody>
      </p:sp>
      <p:pic>
        <p:nvPicPr>
          <p:cNvPr id="9" name="Imagen 8" descr="Texto&#10;&#10;Descripción generada automáticamente">
            <a:extLst>
              <a:ext uri="{FF2B5EF4-FFF2-40B4-BE49-F238E27FC236}">
                <a16:creationId xmlns:a16="http://schemas.microsoft.com/office/drawing/2014/main" xmlns="" id="{F7E6B54D-2076-11FD-24F1-7B794ED517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pic>
        <p:nvPicPr>
          <p:cNvPr id="8" name="Imagen 7" descr="Pantalla de computadora con fondo negro&#10;&#10;Descripción generada automáticamente con confianza media">
            <a:extLst>
              <a:ext uri="{FF2B5EF4-FFF2-40B4-BE49-F238E27FC236}">
                <a16:creationId xmlns:a16="http://schemas.microsoft.com/office/drawing/2014/main" xmlns="" id="{E8727725-929E-8A9D-2C70-2E60265EF07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65563" y="3911221"/>
            <a:ext cx="2463609" cy="2024778"/>
          </a:xfrm>
          <a:prstGeom prst="rect">
            <a:avLst/>
          </a:prstGeom>
        </p:spPr>
      </p:pic>
      <p:pic>
        <p:nvPicPr>
          <p:cNvPr id="12" name="Imagen 11" descr="Un dibujo de un cable&#10;&#10;Descripción generada automáticamente con confianza baja">
            <a:extLst>
              <a:ext uri="{FF2B5EF4-FFF2-40B4-BE49-F238E27FC236}">
                <a16:creationId xmlns:a16="http://schemas.microsoft.com/office/drawing/2014/main" xmlns="" id="{58A9C8B1-088C-D7FD-7BFC-3AF5F60A432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29064" y="3911221"/>
            <a:ext cx="3216940" cy="1927651"/>
          </a:xfrm>
          <a:prstGeom prst="rect">
            <a:avLst/>
          </a:prstGeom>
        </p:spPr>
      </p:pic>
      <p:sp>
        <p:nvSpPr>
          <p:cNvPr id="2" name="Google Shape;90;p1">
            <a:extLst>
              <a:ext uri="{FF2B5EF4-FFF2-40B4-BE49-F238E27FC236}">
                <a16:creationId xmlns:a16="http://schemas.microsoft.com/office/drawing/2014/main" xmlns="" id="{4AFA3E04-4B88-E71B-5C34-98E077C622EE}"/>
              </a:ext>
            </a:extLst>
          </p:cNvPr>
          <p:cNvSpPr txBox="1"/>
          <p:nvPr/>
        </p:nvSpPr>
        <p:spPr>
          <a:xfrm>
            <a:off x="2691323" y="6289611"/>
            <a:ext cx="7901721" cy="400069"/>
          </a:xfrm>
          <a:prstGeom prst="rect">
            <a:avLst/>
          </a:prstGeom>
          <a:noFill/>
          <a:ln>
            <a:noFill/>
          </a:ln>
        </p:spPr>
        <p:txBody>
          <a:bodyPr spcFirstLastPara="1" wrap="square" lIns="91425" tIns="45700" rIns="91425" bIns="45700" anchor="t" anchorCtr="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275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xmlns="" id="{7E4BEDC3-4004-C13B-086D-CBAC3D154015}"/>
              </a:ext>
            </a:extLst>
          </p:cNvPr>
          <p:cNvSpPr txBox="1"/>
          <p:nvPr/>
        </p:nvSpPr>
        <p:spPr>
          <a:xfrm>
            <a:off x="762529" y="579940"/>
            <a:ext cx="8208962" cy="646331"/>
          </a:xfrm>
          <a:prstGeom prst="rect">
            <a:avLst/>
          </a:prstGeom>
          <a:noFill/>
        </p:spPr>
        <p:txBody>
          <a:bodyPr wrap="square" rtlCol="0">
            <a:spAutoFit/>
          </a:bodyPr>
          <a:lstStyle/>
          <a:p>
            <a:r>
              <a:rPr lang="en-US" sz="3600" b="1">
                <a:solidFill>
                  <a:srgbClr val="FAB632"/>
                </a:solidFill>
                <a:ea typeface="Nunito Bold" charset="0"/>
                <a:cs typeface="Arima Madurai Semi" pitchFamily="2" charset="77"/>
              </a:rPr>
              <a:t>Unitatea 3: Rezolvarea problemelor</a:t>
            </a:r>
            <a:endParaRPr lang="en-US" sz="3600" b="1" dirty="0">
              <a:solidFill>
                <a:srgbClr val="FAB632"/>
              </a:solidFill>
              <a:ea typeface="Nunito Bold" charset="0"/>
              <a:cs typeface="Arima Madurai Semi" pitchFamily="2" charset="77"/>
            </a:endParaRPr>
          </a:p>
        </p:txBody>
      </p:sp>
      <p:sp>
        <p:nvSpPr>
          <p:cNvPr id="5" name="TextBox 12">
            <a:extLst>
              <a:ext uri="{FF2B5EF4-FFF2-40B4-BE49-F238E27FC236}">
                <a16:creationId xmlns:a16="http://schemas.microsoft.com/office/drawing/2014/main" xmlns="" id="{6A705AC7-3F58-A13E-5D51-63E78BED6146}"/>
              </a:ext>
            </a:extLst>
          </p:cNvPr>
          <p:cNvSpPr txBox="1"/>
          <p:nvPr/>
        </p:nvSpPr>
        <p:spPr>
          <a:xfrm>
            <a:off x="774860" y="2357280"/>
            <a:ext cx="7680994" cy="2308324"/>
          </a:xfrm>
          <a:prstGeom prst="rect">
            <a:avLst/>
          </a:prstGeom>
          <a:noFill/>
        </p:spPr>
        <p:txBody>
          <a:bodyPr wrap="square" rtlCol="0">
            <a:spAutoFit/>
          </a:bodyPr>
          <a:lstStyle/>
          <a:p>
            <a:pPr lvl="0" algn="just"/>
            <a:r>
              <a:rPr lang="en-GB" dirty="0" err="1">
                <a:effectLst/>
                <a:ea typeface="Times New Roman" panose="02020603050405020304" pitchFamily="18" charset="0"/>
                <a:cs typeface="Calibri" panose="020F0502020204030204" pitchFamily="34" charset="0"/>
              </a:rPr>
              <a:t>Dacă</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conexiunea</a:t>
            </a:r>
            <a:r>
              <a:rPr lang="en-GB" dirty="0">
                <a:effectLst/>
                <a:ea typeface="Times New Roman" panose="02020603050405020304" pitchFamily="18" charset="0"/>
                <a:cs typeface="Calibri" panose="020F0502020204030204" pitchFamily="34" charset="0"/>
              </a:rPr>
              <a:t> la internet nu </a:t>
            </a:r>
            <a:r>
              <a:rPr lang="en-GB" dirty="0" err="1">
                <a:effectLst/>
                <a:ea typeface="Times New Roman" panose="02020603050405020304" pitchFamily="18" charset="0"/>
                <a:cs typeface="Calibri" panose="020F0502020204030204" pitchFamily="34" charset="0"/>
              </a:rPr>
              <a:t>funcționează</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încercați</a:t>
            </a:r>
            <a:r>
              <a:rPr lang="en-GB" dirty="0">
                <a:effectLst/>
                <a:ea typeface="Times New Roman" panose="02020603050405020304" pitchFamily="18" charset="0"/>
                <a:cs typeface="Calibri" panose="020F0502020204030204" pitchFamily="34" charset="0"/>
              </a:rPr>
              <a:t>:</a:t>
            </a:r>
            <a:endParaRPr lang="en-GB" dirty="0">
              <a:effectLst/>
              <a:ea typeface="Arial MT"/>
              <a:cs typeface="Arial MT"/>
            </a:endParaRPr>
          </a:p>
          <a:p>
            <a:pPr marL="285750" indent="-285750" algn="just">
              <a:buFont typeface="Courier New" panose="02070309020205020404" pitchFamily="49" charset="0"/>
              <a:buChar char="o"/>
            </a:pPr>
            <a:r>
              <a:rPr lang="en-GB" dirty="0" err="1">
                <a:effectLst/>
                <a:ea typeface="Times New Roman" panose="02020603050405020304" pitchFamily="18" charset="0"/>
                <a:cs typeface="Calibri" panose="020F0502020204030204" pitchFamily="34" charset="0"/>
              </a:rPr>
              <a:t>Faceți</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clic</a:t>
            </a:r>
            <a:r>
              <a:rPr lang="en-GB" dirty="0">
                <a:effectLst/>
                <a:ea typeface="Times New Roman" panose="02020603050405020304" pitchFamily="18" charset="0"/>
                <a:cs typeface="Calibri" panose="020F0502020204030204" pitchFamily="34" charset="0"/>
              </a:rPr>
              <a:t> pe </a:t>
            </a:r>
            <a:r>
              <a:rPr lang="en-GB" dirty="0" err="1">
                <a:effectLst/>
                <a:ea typeface="Times New Roman" panose="02020603050405020304" pitchFamily="18" charset="0"/>
                <a:cs typeface="Calibri" panose="020F0502020204030204" pitchFamily="34" charset="0"/>
              </a:rPr>
              <a:t>pictograma</a:t>
            </a:r>
            <a:r>
              <a:rPr lang="en-GB" dirty="0">
                <a:effectLst/>
                <a:ea typeface="Times New Roman" panose="02020603050405020304" pitchFamily="18" charset="0"/>
                <a:cs typeface="Calibri" panose="020F0502020204030204" pitchFamily="34" charset="0"/>
              </a:rPr>
              <a:t> de </a:t>
            </a:r>
            <a:r>
              <a:rPr lang="en-GB" dirty="0" err="1">
                <a:effectLst/>
                <a:ea typeface="Times New Roman" panose="02020603050405020304" pitchFamily="18" charset="0"/>
                <a:cs typeface="Calibri" panose="020F0502020204030204" pitchFamily="34" charset="0"/>
              </a:rPr>
              <a:t>rețea</a:t>
            </a:r>
            <a:r>
              <a:rPr lang="en-GB" dirty="0">
                <a:effectLst/>
                <a:ea typeface="Times New Roman" panose="02020603050405020304" pitchFamily="18" charset="0"/>
                <a:cs typeface="Calibri" panose="020F0502020204030204" pitchFamily="34" charset="0"/>
              </a:rPr>
              <a:t> a </a:t>
            </a:r>
            <a:r>
              <a:rPr lang="en-GB" dirty="0" err="1">
                <a:effectLst/>
                <a:ea typeface="Times New Roman" panose="02020603050405020304" pitchFamily="18" charset="0"/>
                <a:cs typeface="Calibri" panose="020F0502020204030204" pitchFamily="34" charset="0"/>
              </a:rPr>
              <a:t>computerului</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dumneavoastră</a:t>
            </a:r>
            <a:r>
              <a:rPr lang="en-GB" dirty="0">
                <a:effectLst/>
                <a:ea typeface="Times New Roman" panose="02020603050405020304" pitchFamily="18" charset="0"/>
                <a:cs typeface="Calibri" panose="020F0502020204030204" pitchFamily="34" charset="0"/>
              </a:rPr>
              <a:t> din bara de </a:t>
            </a:r>
            <a:r>
              <a:rPr lang="en-GB" dirty="0" err="1">
                <a:effectLst/>
                <a:ea typeface="Times New Roman" panose="02020603050405020304" pitchFamily="18" charset="0"/>
                <a:cs typeface="Calibri" panose="020F0502020204030204" pitchFamily="34" charset="0"/>
              </a:rPr>
              <a:t>activități</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și</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fiți</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atenți</a:t>
            </a:r>
            <a:r>
              <a:rPr lang="en-GB" dirty="0">
                <a:effectLst/>
                <a:ea typeface="Times New Roman" panose="02020603050405020304" pitchFamily="18" charset="0"/>
                <a:cs typeface="Calibri" panose="020F0502020204030204" pitchFamily="34" charset="0"/>
              </a:rPr>
              <a:t> la </a:t>
            </a:r>
            <a:r>
              <a:rPr lang="en-GB" dirty="0" err="1">
                <a:effectLst/>
                <a:ea typeface="Times New Roman" panose="02020603050405020304" pitchFamily="18" charset="0"/>
                <a:cs typeface="Calibri" panose="020F0502020204030204" pitchFamily="34" charset="0"/>
              </a:rPr>
              <a:t>ceea</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ce</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apare</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Acesta</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poate</a:t>
            </a:r>
            <a:r>
              <a:rPr lang="en-GB" dirty="0">
                <a:effectLst/>
                <a:ea typeface="Times New Roman" panose="02020603050405020304" pitchFamily="18" charset="0"/>
                <a:cs typeface="Calibri" panose="020F0502020204030204" pitchFamily="34" charset="0"/>
              </a:rPr>
              <a:t> fi un </a:t>
            </a:r>
            <a:r>
              <a:rPr lang="en-GB" dirty="0" err="1">
                <a:effectLst/>
                <a:ea typeface="Times New Roman" panose="02020603050405020304" pitchFamily="18" charset="0"/>
                <a:cs typeface="Calibri" panose="020F0502020204030204" pitchFamily="34" charset="0"/>
              </a:rPr>
              <a:t>indiciu</a:t>
            </a:r>
            <a:r>
              <a:rPr lang="en-GB" dirty="0">
                <a:effectLst/>
                <a:ea typeface="Times New Roman" panose="02020603050405020304" pitchFamily="18" charset="0"/>
                <a:cs typeface="Calibri" panose="020F0502020204030204" pitchFamily="34" charset="0"/>
              </a:rPr>
              <a:t>.</a:t>
            </a:r>
            <a:endParaRPr lang="en-GB" dirty="0">
              <a:effectLst/>
              <a:ea typeface="Arial MT"/>
              <a:cs typeface="Arial MT"/>
            </a:endParaRPr>
          </a:p>
          <a:p>
            <a:pPr marL="285750" indent="-285750" algn="just">
              <a:buFont typeface="Courier New" panose="02070309020205020404" pitchFamily="49" charset="0"/>
              <a:buChar char="o"/>
            </a:pPr>
            <a:r>
              <a:rPr lang="en-GB" dirty="0" err="1">
                <a:effectLst/>
                <a:ea typeface="Times New Roman" panose="02020603050405020304" pitchFamily="18" charset="0"/>
                <a:cs typeface="Calibri" panose="020F0502020204030204" pitchFamily="34" charset="0"/>
              </a:rPr>
              <a:t>Dacă</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conexiunea</a:t>
            </a:r>
            <a:r>
              <a:rPr lang="en-GB" dirty="0">
                <a:effectLst/>
                <a:ea typeface="Times New Roman" panose="02020603050405020304" pitchFamily="18" charset="0"/>
                <a:cs typeface="Calibri" panose="020F0502020204030204" pitchFamily="34" charset="0"/>
              </a:rPr>
              <a:t> nu </a:t>
            </a:r>
            <a:r>
              <a:rPr lang="en-GB" dirty="0" err="1">
                <a:effectLst/>
                <a:ea typeface="Times New Roman" panose="02020603050405020304" pitchFamily="18" charset="0"/>
                <a:cs typeface="Calibri" panose="020F0502020204030204" pitchFamily="34" charset="0"/>
              </a:rPr>
              <a:t>este</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listată</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este</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posibil</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să</a:t>
            </a:r>
            <a:r>
              <a:rPr lang="en-GB" dirty="0">
                <a:effectLst/>
                <a:ea typeface="Times New Roman" panose="02020603050405020304" pitchFamily="18" charset="0"/>
                <a:cs typeface="Calibri" panose="020F0502020204030204" pitchFamily="34" charset="0"/>
              </a:rPr>
              <a:t> fie o </a:t>
            </a:r>
            <a:r>
              <a:rPr lang="en-GB" dirty="0" err="1">
                <a:effectLst/>
                <a:ea typeface="Times New Roman" panose="02020603050405020304" pitchFamily="18" charset="0"/>
                <a:cs typeface="Calibri" panose="020F0502020204030204" pitchFamily="34" charset="0"/>
              </a:rPr>
              <a:t>problemă</a:t>
            </a:r>
            <a:r>
              <a:rPr lang="en-GB" dirty="0">
                <a:effectLst/>
                <a:ea typeface="Times New Roman" panose="02020603050405020304" pitchFamily="18" charset="0"/>
                <a:cs typeface="Calibri" panose="020F0502020204030204" pitchFamily="34" charset="0"/>
              </a:rPr>
              <a:t> cu </a:t>
            </a:r>
            <a:r>
              <a:rPr lang="en-GB" dirty="0" err="1">
                <a:effectLst/>
                <a:ea typeface="Times New Roman" panose="02020603050405020304" pitchFamily="18" charset="0"/>
                <a:cs typeface="Calibri" panose="020F0502020204030204" pitchFamily="34" charset="0"/>
              </a:rPr>
              <a:t>routerul</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Încercați</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să</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îl</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opriți</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și</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să</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îl</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porniți</a:t>
            </a:r>
            <a:r>
              <a:rPr lang="en-GB" dirty="0">
                <a:effectLst/>
                <a:ea typeface="Times New Roman" panose="02020603050405020304" pitchFamily="18" charset="0"/>
                <a:cs typeface="Calibri" panose="020F0502020204030204" pitchFamily="34" charset="0"/>
              </a:rPr>
              <a:t> din </a:t>
            </a:r>
            <a:r>
              <a:rPr lang="en-GB" dirty="0" err="1">
                <a:effectLst/>
                <a:ea typeface="Times New Roman" panose="02020603050405020304" pitchFamily="18" charset="0"/>
                <a:cs typeface="Calibri" panose="020F0502020204030204" pitchFamily="34" charset="0"/>
              </a:rPr>
              <a:t>nou</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Dacă</a:t>
            </a:r>
            <a:r>
              <a:rPr lang="en-GB" dirty="0">
                <a:effectLst/>
                <a:ea typeface="Times New Roman" panose="02020603050405020304" pitchFamily="18" charset="0"/>
                <a:cs typeface="Calibri" panose="020F0502020204030204" pitchFamily="34" charset="0"/>
              </a:rPr>
              <a:t> nu </a:t>
            </a:r>
            <a:r>
              <a:rPr lang="en-GB" dirty="0" err="1">
                <a:effectLst/>
                <a:ea typeface="Times New Roman" panose="02020603050405020304" pitchFamily="18" charset="0"/>
                <a:cs typeface="Calibri" panose="020F0502020204030204" pitchFamily="34" charset="0"/>
              </a:rPr>
              <a:t>funcționează</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este</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posibil</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să</a:t>
            </a:r>
            <a:r>
              <a:rPr lang="en-GB" dirty="0">
                <a:effectLst/>
                <a:ea typeface="Times New Roman" panose="02020603050405020304" pitchFamily="18" charset="0"/>
                <a:cs typeface="Calibri" panose="020F0502020204030204" pitchFamily="34" charset="0"/>
              </a:rPr>
              <a:t> fie o </a:t>
            </a:r>
            <a:r>
              <a:rPr lang="en-GB" dirty="0" err="1">
                <a:effectLst/>
                <a:ea typeface="Times New Roman" panose="02020603050405020304" pitchFamily="18" charset="0"/>
                <a:cs typeface="Calibri" panose="020F0502020204030204" pitchFamily="34" charset="0"/>
              </a:rPr>
              <a:t>problemă</a:t>
            </a:r>
            <a:r>
              <a:rPr lang="en-GB" dirty="0">
                <a:effectLst/>
                <a:ea typeface="Times New Roman" panose="02020603050405020304" pitchFamily="18" charset="0"/>
                <a:cs typeface="Calibri" panose="020F0502020204030204" pitchFamily="34" charset="0"/>
              </a:rPr>
              <a:t> cu </a:t>
            </a:r>
            <a:r>
              <a:rPr lang="en-GB" dirty="0" err="1">
                <a:effectLst/>
                <a:ea typeface="Times New Roman" panose="02020603050405020304" pitchFamily="18" charset="0"/>
                <a:cs typeface="Calibri" panose="020F0502020204030204" pitchFamily="34" charset="0"/>
              </a:rPr>
              <a:t>operatorul</a:t>
            </a:r>
            <a:r>
              <a:rPr lang="en-GB" dirty="0">
                <a:effectLst/>
                <a:ea typeface="Times New Roman" panose="02020603050405020304" pitchFamily="18" charset="0"/>
                <a:cs typeface="Calibri" panose="020F0502020204030204" pitchFamily="34" charset="0"/>
              </a:rPr>
              <a:t> de </a:t>
            </a:r>
            <a:r>
              <a:rPr lang="en-GB" dirty="0" err="1">
                <a:effectLst/>
                <a:ea typeface="Times New Roman" panose="02020603050405020304" pitchFamily="18" charset="0"/>
                <a:cs typeface="Calibri" panose="020F0502020204030204" pitchFamily="34" charset="0"/>
              </a:rPr>
              <a:t>rețea</a:t>
            </a:r>
            <a:r>
              <a:rPr lang="en-GB" dirty="0">
                <a:effectLst/>
                <a:ea typeface="Times New Roman" panose="02020603050405020304" pitchFamily="18" charset="0"/>
                <a:cs typeface="Calibri" panose="020F0502020204030204" pitchFamily="34" charset="0"/>
              </a:rPr>
              <a:t>.</a:t>
            </a:r>
            <a:endParaRPr lang="en-GB" dirty="0">
              <a:effectLst/>
              <a:ea typeface="Arial MT"/>
              <a:cs typeface="Arial MT"/>
            </a:endParaRPr>
          </a:p>
          <a:p>
            <a:pPr marL="285750" indent="-285750" algn="just">
              <a:buFont typeface="Courier New" panose="02070309020205020404" pitchFamily="49" charset="0"/>
              <a:buChar char="o"/>
            </a:pPr>
            <a:r>
              <a:rPr lang="en-GB" dirty="0" err="1">
                <a:effectLst/>
                <a:ea typeface="Times New Roman" panose="02020603050405020304" pitchFamily="18" charset="0"/>
                <a:cs typeface="Calibri" panose="020F0502020204030204" pitchFamily="34" charset="0"/>
              </a:rPr>
              <a:t>Încercați</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să</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vă</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conectați</a:t>
            </a:r>
            <a:r>
              <a:rPr lang="en-GB" dirty="0">
                <a:effectLst/>
                <a:ea typeface="Times New Roman" panose="02020603050405020304" pitchFamily="18" charset="0"/>
                <a:cs typeface="Calibri" panose="020F0502020204030204" pitchFamily="34" charset="0"/>
              </a:rPr>
              <a:t> la </a:t>
            </a:r>
            <a:r>
              <a:rPr lang="en-GB" dirty="0" err="1">
                <a:effectLst/>
                <a:ea typeface="Times New Roman" panose="02020603050405020304" pitchFamily="18" charset="0"/>
                <a:cs typeface="Calibri" panose="020F0502020204030204" pitchFamily="34" charset="0"/>
              </a:rPr>
              <a:t>rețea</a:t>
            </a:r>
            <a:r>
              <a:rPr lang="en-GB" dirty="0">
                <a:effectLst/>
                <a:ea typeface="Times New Roman" panose="02020603050405020304" pitchFamily="18" charset="0"/>
                <a:cs typeface="Calibri" panose="020F0502020204030204" pitchFamily="34" charset="0"/>
              </a:rPr>
              <a:t> de pe smartphone </a:t>
            </a:r>
            <a:r>
              <a:rPr lang="en-GB" dirty="0" err="1">
                <a:effectLst/>
                <a:ea typeface="Times New Roman" panose="02020603050405020304" pitchFamily="18" charset="0"/>
                <a:cs typeface="Calibri" panose="020F0502020204030204" pitchFamily="34" charset="0"/>
              </a:rPr>
              <a:t>pentru</a:t>
            </a:r>
            <a:r>
              <a:rPr lang="en-GB" dirty="0">
                <a:effectLst/>
                <a:ea typeface="Times New Roman" panose="02020603050405020304" pitchFamily="18" charset="0"/>
                <a:cs typeface="Calibri" panose="020F0502020204030204" pitchFamily="34" charset="0"/>
              </a:rPr>
              <a:t> a </a:t>
            </a:r>
            <a:r>
              <a:rPr lang="en-GB" dirty="0" err="1">
                <a:effectLst/>
                <a:ea typeface="Times New Roman" panose="02020603050405020304" pitchFamily="18" charset="0"/>
                <a:cs typeface="Calibri" panose="020F0502020204030204" pitchFamily="34" charset="0"/>
              </a:rPr>
              <a:t>vedea</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dacă</a:t>
            </a:r>
            <a:r>
              <a:rPr lang="en-GB" dirty="0">
                <a:effectLst/>
                <a:ea typeface="Times New Roman" panose="02020603050405020304" pitchFamily="18" charset="0"/>
                <a:cs typeface="Calibri" panose="020F0502020204030204" pitchFamily="34" charset="0"/>
              </a:rPr>
              <a:t> </a:t>
            </a:r>
            <a:r>
              <a:rPr lang="en-GB" dirty="0" err="1">
                <a:effectLst/>
                <a:ea typeface="Times New Roman" panose="02020603050405020304" pitchFamily="18" charset="0"/>
                <a:cs typeface="Calibri" panose="020F0502020204030204" pitchFamily="34" charset="0"/>
              </a:rPr>
              <a:t>este</a:t>
            </a:r>
            <a:r>
              <a:rPr lang="en-GB" dirty="0">
                <a:effectLst/>
                <a:ea typeface="Times New Roman" panose="02020603050405020304" pitchFamily="18" charset="0"/>
                <a:cs typeface="Calibri" panose="020F0502020204030204" pitchFamily="34" charset="0"/>
              </a:rPr>
              <a:t> o </a:t>
            </a:r>
            <a:r>
              <a:rPr lang="en-GB" dirty="0" err="1">
                <a:effectLst/>
                <a:ea typeface="Times New Roman" panose="02020603050405020304" pitchFamily="18" charset="0"/>
                <a:cs typeface="Calibri" panose="020F0502020204030204" pitchFamily="34" charset="0"/>
              </a:rPr>
              <a:t>problemă</a:t>
            </a:r>
            <a:r>
              <a:rPr lang="en-GB" dirty="0">
                <a:effectLst/>
                <a:ea typeface="Times New Roman" panose="02020603050405020304" pitchFamily="18" charset="0"/>
                <a:cs typeface="Calibri" panose="020F0502020204030204" pitchFamily="34" charset="0"/>
              </a:rPr>
              <a:t> de calculator </a:t>
            </a:r>
            <a:r>
              <a:rPr lang="en-GB" dirty="0" err="1">
                <a:effectLst/>
                <a:ea typeface="Times New Roman" panose="02020603050405020304" pitchFamily="18" charset="0"/>
                <a:cs typeface="Calibri" panose="020F0502020204030204" pitchFamily="34" charset="0"/>
              </a:rPr>
              <a:t>sau</a:t>
            </a:r>
            <a:r>
              <a:rPr lang="en-GB" dirty="0">
                <a:effectLst/>
                <a:ea typeface="Times New Roman" panose="02020603050405020304" pitchFamily="18" charset="0"/>
                <a:cs typeface="Calibri" panose="020F0502020204030204" pitchFamily="34" charset="0"/>
              </a:rPr>
              <a:t> de </a:t>
            </a:r>
            <a:r>
              <a:rPr lang="en-GB" dirty="0" err="1">
                <a:effectLst/>
                <a:ea typeface="Times New Roman" panose="02020603050405020304" pitchFamily="18" charset="0"/>
                <a:cs typeface="Calibri" panose="020F0502020204030204" pitchFamily="34" charset="0"/>
              </a:rPr>
              <a:t>rețea</a:t>
            </a:r>
            <a:r>
              <a:rPr lang="en-GB" dirty="0">
                <a:effectLst/>
                <a:ea typeface="Times New Roman" panose="02020603050405020304" pitchFamily="18" charset="0"/>
                <a:cs typeface="Calibri" panose="020F0502020204030204" pitchFamily="34" charset="0"/>
              </a:rPr>
              <a:t>.</a:t>
            </a:r>
            <a:endParaRPr lang="en-GB" dirty="0">
              <a:effectLst/>
              <a:ea typeface="Arial MT"/>
              <a:cs typeface="Arial MT"/>
            </a:endParaRPr>
          </a:p>
        </p:txBody>
      </p:sp>
      <p:sp>
        <p:nvSpPr>
          <p:cNvPr id="6" name="TextBox 13">
            <a:extLst>
              <a:ext uri="{FF2B5EF4-FFF2-40B4-BE49-F238E27FC236}">
                <a16:creationId xmlns:a16="http://schemas.microsoft.com/office/drawing/2014/main" xmlns="" id="{D902BCFB-C788-F285-2557-43D71B9BF434}"/>
              </a:ext>
            </a:extLst>
          </p:cNvPr>
          <p:cNvSpPr txBox="1"/>
          <p:nvPr/>
        </p:nvSpPr>
        <p:spPr>
          <a:xfrm>
            <a:off x="789136" y="1811225"/>
            <a:ext cx="3024033" cy="461665"/>
          </a:xfrm>
          <a:prstGeom prst="rect">
            <a:avLst/>
          </a:prstGeom>
          <a:noFill/>
        </p:spPr>
        <p:txBody>
          <a:bodyPr wrap="none" rtlCol="0">
            <a:spAutoFit/>
          </a:bodyPr>
          <a:lstStyle/>
          <a:p>
            <a:r>
              <a:rPr lang="es-ES" sz="2400">
                <a:solidFill>
                  <a:srgbClr val="EA4E46"/>
                </a:solidFill>
              </a:rPr>
              <a:t>Internetul nu funcționează</a:t>
            </a:r>
            <a:endParaRPr lang="en-US" sz="2400" dirty="0">
              <a:solidFill>
                <a:srgbClr val="EA4E46"/>
              </a:solidFill>
            </a:endParaRPr>
          </a:p>
        </p:txBody>
      </p:sp>
      <p:sp>
        <p:nvSpPr>
          <p:cNvPr id="7" name="CuadroTexto 6">
            <a:extLst>
              <a:ext uri="{FF2B5EF4-FFF2-40B4-BE49-F238E27FC236}">
                <a16:creationId xmlns:a16="http://schemas.microsoft.com/office/drawing/2014/main" xmlns="" id="{B235D64A-702A-A7DC-A3D0-622708D15D7F}"/>
              </a:ext>
            </a:extLst>
          </p:cNvPr>
          <p:cNvSpPr txBox="1"/>
          <p:nvPr/>
        </p:nvSpPr>
        <p:spPr>
          <a:xfrm>
            <a:off x="762530" y="1246054"/>
            <a:ext cx="8390348" cy="461665"/>
          </a:xfrm>
          <a:prstGeom prst="rect">
            <a:avLst/>
          </a:prstGeom>
          <a:noFill/>
        </p:spPr>
        <p:txBody>
          <a:bodyPr wrap="square" rtlCol="0">
            <a:spAutoFit/>
          </a:bodyPr>
          <a:lstStyle/>
          <a:p>
            <a:r>
              <a:rPr lang="es-ES" sz="2400" dirty="0" err="1">
                <a:solidFill>
                  <a:srgbClr val="21B4A9"/>
                </a:solidFill>
              </a:rPr>
              <a:t>Secțiunea</a:t>
            </a:r>
            <a:r>
              <a:rPr lang="es-ES" sz="2400" dirty="0">
                <a:solidFill>
                  <a:srgbClr val="21B4A9"/>
                </a:solidFill>
              </a:rPr>
              <a:t> 2: </a:t>
            </a:r>
            <a:r>
              <a:rPr lang="es-ES" sz="2400" dirty="0" err="1">
                <a:solidFill>
                  <a:srgbClr val="21B4A9"/>
                </a:solidFill>
              </a:rPr>
              <a:t>Probleme</a:t>
            </a:r>
            <a:r>
              <a:rPr lang="es-ES" sz="2400" dirty="0">
                <a:solidFill>
                  <a:srgbClr val="21B4A9"/>
                </a:solidFill>
              </a:rPr>
              <a:t> </a:t>
            </a:r>
            <a:r>
              <a:rPr lang="es-ES" sz="2400" dirty="0" err="1">
                <a:solidFill>
                  <a:srgbClr val="21B4A9"/>
                </a:solidFill>
              </a:rPr>
              <a:t>comune</a:t>
            </a:r>
            <a:r>
              <a:rPr lang="es-ES" sz="2400" dirty="0">
                <a:solidFill>
                  <a:srgbClr val="21B4A9"/>
                </a:solidFill>
              </a:rPr>
              <a:t> </a:t>
            </a:r>
            <a:r>
              <a:rPr lang="es-ES" sz="2400" dirty="0" err="1">
                <a:solidFill>
                  <a:srgbClr val="21B4A9"/>
                </a:solidFill>
              </a:rPr>
              <a:t>și</a:t>
            </a:r>
            <a:r>
              <a:rPr lang="es-ES" sz="2400" dirty="0">
                <a:solidFill>
                  <a:srgbClr val="21B4A9"/>
                </a:solidFill>
              </a:rPr>
              <a:t> </a:t>
            </a:r>
            <a:r>
              <a:rPr lang="es-ES" sz="2400" dirty="0" err="1">
                <a:solidFill>
                  <a:srgbClr val="21B4A9"/>
                </a:solidFill>
              </a:rPr>
              <a:t>modul</a:t>
            </a:r>
            <a:r>
              <a:rPr lang="es-ES" sz="2400" dirty="0">
                <a:solidFill>
                  <a:srgbClr val="21B4A9"/>
                </a:solidFill>
              </a:rPr>
              <a:t> de </a:t>
            </a:r>
            <a:r>
              <a:rPr lang="es-ES" sz="2400" dirty="0" err="1">
                <a:solidFill>
                  <a:srgbClr val="21B4A9"/>
                </a:solidFill>
              </a:rPr>
              <a:t>rezolvare</a:t>
            </a:r>
            <a:r>
              <a:rPr lang="es-ES" sz="2400" dirty="0">
                <a:solidFill>
                  <a:srgbClr val="21B4A9"/>
                </a:solidFill>
              </a:rPr>
              <a:t> a </a:t>
            </a:r>
            <a:r>
              <a:rPr lang="es-ES" sz="2400" dirty="0" err="1">
                <a:solidFill>
                  <a:srgbClr val="21B4A9"/>
                </a:solidFill>
              </a:rPr>
              <a:t>acestora</a:t>
            </a:r>
            <a:r>
              <a:rPr lang="es-ES" sz="2400" dirty="0">
                <a:solidFill>
                  <a:srgbClr val="21B4A9"/>
                </a:solidFill>
              </a:rPr>
              <a:t>.</a:t>
            </a:r>
            <a:endParaRPr lang="en-GB" sz="2400" dirty="0">
              <a:solidFill>
                <a:srgbClr val="21B4A9"/>
              </a:solidFill>
            </a:endParaRPr>
          </a:p>
        </p:txBody>
      </p:sp>
      <p:pic>
        <p:nvPicPr>
          <p:cNvPr id="9" name="Imagen 8" descr="Texto&#10;&#10;Descripción generada automáticamente">
            <a:extLst>
              <a:ext uri="{FF2B5EF4-FFF2-40B4-BE49-F238E27FC236}">
                <a16:creationId xmlns:a16="http://schemas.microsoft.com/office/drawing/2014/main" xmlns="" id="{F7E6B54D-2076-11FD-24F1-7B794ED517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pic>
        <p:nvPicPr>
          <p:cNvPr id="3" name="Imagen 2" descr="Interfaz de usuario gráfica&#10;&#10;Descripción generada automáticamente con confianza media">
            <a:extLst>
              <a:ext uri="{FF2B5EF4-FFF2-40B4-BE49-F238E27FC236}">
                <a16:creationId xmlns:a16="http://schemas.microsoft.com/office/drawing/2014/main" xmlns="" id="{D44820D6-F147-6C2D-BE22-34091B7B01F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69709" y="3083345"/>
            <a:ext cx="2553721" cy="2308324"/>
          </a:xfrm>
          <a:prstGeom prst="rect">
            <a:avLst/>
          </a:prstGeom>
        </p:spPr>
      </p:pic>
      <p:sp>
        <p:nvSpPr>
          <p:cNvPr id="13" name="TextBox 61">
            <a:extLst>
              <a:ext uri="{FF2B5EF4-FFF2-40B4-BE49-F238E27FC236}">
                <a16:creationId xmlns:a16="http://schemas.microsoft.com/office/drawing/2014/main" xmlns="" id="{903DDC41-E8B3-F120-ED88-27EB86563120}"/>
              </a:ext>
            </a:extLst>
          </p:cNvPr>
          <p:cNvSpPr txBox="1"/>
          <p:nvPr/>
        </p:nvSpPr>
        <p:spPr>
          <a:xfrm>
            <a:off x="3776592" y="5037725"/>
            <a:ext cx="4109059" cy="707886"/>
          </a:xfrm>
          <a:prstGeom prst="rect">
            <a:avLst/>
          </a:prstGeom>
          <a:noFill/>
        </p:spPr>
        <p:txBody>
          <a:bodyPr wrap="square" rtlCol="0">
            <a:spAutoFit/>
          </a:bodyPr>
          <a:lstStyle/>
          <a:p>
            <a:pPr algn="ctr"/>
            <a:r>
              <a:rPr lang="en-GB" sz="2000">
                <a:highlight>
                  <a:srgbClr val="FAB632"/>
                </a:highlight>
                <a:ea typeface="Lato Light" panose="020F0502020204030203" pitchFamily="34" charset="0"/>
              </a:rPr>
              <a:t>Uneori, simpla repornire a dispozitivelor este o soluție simplă și eficientă!</a:t>
            </a:r>
          </a:p>
        </p:txBody>
      </p:sp>
      <p:pic>
        <p:nvPicPr>
          <p:cNvPr id="14" name="Gráfico 13" descr="Flecha: curva ligera con relleno sólido">
            <a:extLst>
              <a:ext uri="{FF2B5EF4-FFF2-40B4-BE49-F238E27FC236}">
                <a16:creationId xmlns:a16="http://schemas.microsoft.com/office/drawing/2014/main" xmlns="" id="{62D2D951-137B-B6CF-2D38-E043E05809A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2862192" y="4934468"/>
            <a:ext cx="914400" cy="914400"/>
          </a:xfrm>
          <a:prstGeom prst="rect">
            <a:avLst/>
          </a:prstGeom>
        </p:spPr>
      </p:pic>
      <p:sp>
        <p:nvSpPr>
          <p:cNvPr id="2" name="Google Shape;90;p1">
            <a:extLst>
              <a:ext uri="{FF2B5EF4-FFF2-40B4-BE49-F238E27FC236}">
                <a16:creationId xmlns:a16="http://schemas.microsoft.com/office/drawing/2014/main" xmlns="" id="{4AFA3E04-4B88-E71B-5C34-98E077C622EE}"/>
              </a:ext>
            </a:extLst>
          </p:cNvPr>
          <p:cNvSpPr txBox="1"/>
          <p:nvPr/>
        </p:nvSpPr>
        <p:spPr>
          <a:xfrm>
            <a:off x="2503373" y="6234492"/>
            <a:ext cx="7901721" cy="400069"/>
          </a:xfrm>
          <a:prstGeom prst="rect">
            <a:avLst/>
          </a:prstGeom>
          <a:noFill/>
          <a:ln>
            <a:noFill/>
          </a:ln>
        </p:spPr>
        <p:txBody>
          <a:bodyPr spcFirstLastPara="1" wrap="square" lIns="91425" tIns="45700" rIns="91425" bIns="45700" anchor="t" anchorCtr="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40210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xmlns="" id="{7261A5A3-CAA3-CEDF-3466-BC1D33EE677B}"/>
              </a:ext>
            </a:extLst>
          </p:cNvPr>
          <p:cNvSpPr txBox="1"/>
          <p:nvPr/>
        </p:nvSpPr>
        <p:spPr>
          <a:xfrm>
            <a:off x="875909" y="531936"/>
            <a:ext cx="8208962" cy="646331"/>
          </a:xfrm>
          <a:prstGeom prst="rect">
            <a:avLst/>
          </a:prstGeom>
          <a:noFill/>
        </p:spPr>
        <p:txBody>
          <a:bodyPr wrap="square" rtlCol="0">
            <a:spAutoFit/>
          </a:bodyPr>
          <a:lstStyle/>
          <a:p>
            <a:r>
              <a:rPr lang="en-US" sz="3600" b="1">
                <a:solidFill>
                  <a:srgbClr val="FAB632"/>
                </a:solidFill>
                <a:ea typeface="Nunito Bold" charset="0"/>
                <a:cs typeface="Arima Madurai Semi" pitchFamily="2" charset="77"/>
              </a:rPr>
              <a:t>Unitatea 3: Rezolvarea problemelor</a:t>
            </a:r>
            <a:endParaRPr lang="en-US" sz="3600" b="1" dirty="0">
              <a:solidFill>
                <a:srgbClr val="FAB632"/>
              </a:solidFill>
              <a:ea typeface="Nunito Bold" charset="0"/>
              <a:cs typeface="Arima Madurai Semi" pitchFamily="2" charset="77"/>
            </a:endParaRPr>
          </a:p>
        </p:txBody>
      </p:sp>
      <p:sp>
        <p:nvSpPr>
          <p:cNvPr id="3" name="CuadroTexto 2">
            <a:extLst>
              <a:ext uri="{FF2B5EF4-FFF2-40B4-BE49-F238E27FC236}">
                <a16:creationId xmlns:a16="http://schemas.microsoft.com/office/drawing/2014/main" xmlns="" id="{1A92504B-6CD9-4172-ED81-E62B5D0E2140}"/>
              </a:ext>
            </a:extLst>
          </p:cNvPr>
          <p:cNvSpPr txBox="1"/>
          <p:nvPr/>
        </p:nvSpPr>
        <p:spPr>
          <a:xfrm>
            <a:off x="875910" y="1111415"/>
            <a:ext cx="7693324" cy="461665"/>
          </a:xfrm>
          <a:prstGeom prst="rect">
            <a:avLst/>
          </a:prstGeom>
          <a:noFill/>
        </p:spPr>
        <p:txBody>
          <a:bodyPr wrap="square" rtlCol="0">
            <a:spAutoFit/>
          </a:bodyPr>
          <a:lstStyle/>
          <a:p>
            <a:r>
              <a:rPr lang="es-ES" sz="2400" err="1">
                <a:solidFill>
                  <a:srgbClr val="21B4A9"/>
                </a:solidFill>
              </a:rPr>
              <a:t>Secțiunea </a:t>
            </a:r>
            <a:r>
              <a:rPr lang="es-ES" sz="2400">
                <a:solidFill>
                  <a:srgbClr val="21B4A9"/>
                </a:solidFill>
              </a:rPr>
              <a:t>3: Cum să căutați eficient pe internet.</a:t>
            </a:r>
            <a:endParaRPr lang="en-GB" sz="2400" dirty="0">
              <a:solidFill>
                <a:srgbClr val="21B4A9"/>
              </a:solidFill>
            </a:endParaRPr>
          </a:p>
        </p:txBody>
      </p:sp>
      <p:sp>
        <p:nvSpPr>
          <p:cNvPr id="4" name="Rectángulo 3">
            <a:extLst>
              <a:ext uri="{FF2B5EF4-FFF2-40B4-BE49-F238E27FC236}">
                <a16:creationId xmlns:a16="http://schemas.microsoft.com/office/drawing/2014/main" xmlns="" id="{C8ED6519-9891-6E26-A8B0-9E9119BF8D05}"/>
              </a:ext>
            </a:extLst>
          </p:cNvPr>
          <p:cNvSpPr/>
          <p:nvPr/>
        </p:nvSpPr>
        <p:spPr>
          <a:xfrm>
            <a:off x="875909" y="1629437"/>
            <a:ext cx="9356661" cy="923330"/>
          </a:xfrm>
          <a:prstGeom prst="rect">
            <a:avLst/>
          </a:prstGeom>
        </p:spPr>
        <p:txBody>
          <a:bodyPr wrap="square">
            <a:spAutoFit/>
          </a:bodyPr>
          <a:lstStyle/>
          <a:p>
            <a:pPr algn="just"/>
            <a:r>
              <a:rPr lang="en-GB" sz="1800">
                <a:effectLst/>
                <a:ea typeface="Times New Roman" panose="02020603050405020304" pitchFamily="18" charset="0"/>
                <a:cs typeface="Calibri" panose="020F0502020204030204" pitchFamily="34" charset="0"/>
              </a:rPr>
              <a:t>Poate că într-o zi veți avea o problemă pe care nu știți cum să o rezolvați, dar care poate fi ușor de rezolvat dacă aveți informațiile de care aveți nevoie. Prin urmare, iată câteva sfaturi și trucuri pentru a căuta eficient pe Google:</a:t>
            </a:r>
            <a:endParaRPr lang="en-GB" sz="1800">
              <a:effectLst/>
              <a:ea typeface="Arial MT"/>
              <a:cs typeface="Arial MT"/>
            </a:endParaRPr>
          </a:p>
        </p:txBody>
      </p:sp>
      <p:sp>
        <p:nvSpPr>
          <p:cNvPr id="5" name="TextBox 58">
            <a:extLst>
              <a:ext uri="{FF2B5EF4-FFF2-40B4-BE49-F238E27FC236}">
                <a16:creationId xmlns:a16="http://schemas.microsoft.com/office/drawing/2014/main" xmlns="" id="{B156EFF4-C57D-09AF-E510-2DB9D7F8FC45}"/>
              </a:ext>
            </a:extLst>
          </p:cNvPr>
          <p:cNvSpPr txBox="1"/>
          <p:nvPr/>
        </p:nvSpPr>
        <p:spPr>
          <a:xfrm>
            <a:off x="1475174" y="3796312"/>
            <a:ext cx="8929920" cy="646331"/>
          </a:xfrm>
          <a:prstGeom prst="rect">
            <a:avLst/>
          </a:prstGeom>
          <a:noFill/>
        </p:spPr>
        <p:txBody>
          <a:bodyPr wrap="square" rtlCol="0">
            <a:spAutoFit/>
          </a:bodyPr>
          <a:lstStyle/>
          <a:p>
            <a:pPr lvl="0" algn="just"/>
            <a:r>
              <a:rPr lang="en-GB" sz="1800" b="1">
                <a:effectLst/>
                <a:ea typeface="Times New Roman" panose="02020603050405020304" pitchFamily="18" charset="0"/>
                <a:cs typeface="Calibri" panose="020F0502020204030204" pitchFamily="34" charset="0"/>
              </a:rPr>
              <a:t>Căutați pe un anumit site web </a:t>
            </a:r>
            <a:r>
              <a:rPr lang="en-GB" sz="1800">
                <a:effectLst/>
                <a:ea typeface="Times New Roman" panose="02020603050405020304" pitchFamily="18" charset="0"/>
                <a:cs typeface="Calibri" panose="020F0502020204030204" pitchFamily="34" charset="0"/>
              </a:rPr>
              <a:t>folosind </a:t>
            </a:r>
            <a:r>
              <a:rPr lang="en-GB" sz="1800" b="1">
                <a:effectLst/>
                <a:ea typeface="Times New Roman" panose="02020603050405020304" pitchFamily="18" charset="0"/>
                <a:cs typeface="Calibri" panose="020F0502020204030204" pitchFamily="34" charset="0"/>
              </a:rPr>
              <a:t>site-ul:</a:t>
            </a:r>
            <a:r>
              <a:rPr lang="en-GB" sz="1800">
                <a:effectLst/>
                <a:ea typeface="Times New Roman" panose="02020603050405020304" pitchFamily="18" charset="0"/>
                <a:cs typeface="Calibri" panose="020F0502020204030204" pitchFamily="34" charset="0"/>
              </a:rPr>
              <a:t>, de exemplu: "rolul multifuncțional al femeilor" site:moreproject.eu</a:t>
            </a:r>
            <a:endParaRPr lang="en-GB" sz="1800">
              <a:effectLst/>
              <a:ea typeface="Arial MT"/>
              <a:cs typeface="Arial MT"/>
            </a:endParaRPr>
          </a:p>
        </p:txBody>
      </p:sp>
      <p:sp>
        <p:nvSpPr>
          <p:cNvPr id="6" name="TextBox 59">
            <a:extLst>
              <a:ext uri="{FF2B5EF4-FFF2-40B4-BE49-F238E27FC236}">
                <a16:creationId xmlns:a16="http://schemas.microsoft.com/office/drawing/2014/main" xmlns="" id="{6CDB0ECE-20FD-7DB5-A748-B2D6841D86A8}"/>
              </a:ext>
            </a:extLst>
          </p:cNvPr>
          <p:cNvSpPr txBox="1"/>
          <p:nvPr/>
        </p:nvSpPr>
        <p:spPr>
          <a:xfrm>
            <a:off x="1475175" y="2680932"/>
            <a:ext cx="8929920" cy="369332"/>
          </a:xfrm>
          <a:prstGeom prst="rect">
            <a:avLst/>
          </a:prstGeom>
          <a:noFill/>
        </p:spPr>
        <p:txBody>
          <a:bodyPr wrap="square" rtlCol="0">
            <a:spAutoFit/>
          </a:bodyPr>
          <a:lstStyle/>
          <a:p>
            <a:pPr lvl="0" algn="just"/>
            <a:r>
              <a:rPr lang="en-GB" sz="1800">
                <a:effectLst/>
                <a:ea typeface="Times New Roman" panose="02020603050405020304" pitchFamily="18" charset="0"/>
                <a:cs typeface="Calibri" panose="020F0502020204030204" pitchFamily="34" charset="0"/>
              </a:rPr>
              <a:t>Folosiți </a:t>
            </a:r>
            <a:r>
              <a:rPr lang="en-GB" sz="1800" b="1">
                <a:effectLst/>
                <a:ea typeface="Times New Roman" panose="02020603050405020304" pitchFamily="18" charset="0"/>
                <a:cs typeface="Calibri" panose="020F0502020204030204" pitchFamily="34" charset="0"/>
              </a:rPr>
              <a:t>"ghilimelele" pentru a </a:t>
            </a:r>
            <a:r>
              <a:rPr lang="en-GB" sz="1800">
                <a:effectLst/>
                <a:ea typeface="Times New Roman" panose="02020603050405020304" pitchFamily="18" charset="0"/>
                <a:cs typeface="Calibri" panose="020F0502020204030204" pitchFamily="34" charset="0"/>
              </a:rPr>
              <a:t>găsi </a:t>
            </a:r>
            <a:r>
              <a:rPr lang="en-GB" sz="1800" b="1">
                <a:effectLst/>
                <a:ea typeface="Times New Roman" panose="02020603050405020304" pitchFamily="18" charset="0"/>
                <a:cs typeface="Calibri" panose="020F0502020204030204" pitchFamily="34" charset="0"/>
              </a:rPr>
              <a:t>exact </a:t>
            </a:r>
            <a:r>
              <a:rPr lang="en-GB" sz="1800">
                <a:effectLst/>
                <a:ea typeface="Times New Roman" panose="02020603050405020304" pitchFamily="18" charset="0"/>
                <a:cs typeface="Calibri" panose="020F0502020204030204" pitchFamily="34" charset="0"/>
              </a:rPr>
              <a:t>cuvintele sau frazele pe care le doriți: "upgrade Windows"</a:t>
            </a:r>
            <a:endParaRPr lang="en-GB" sz="1800">
              <a:effectLst/>
              <a:ea typeface="Arial MT"/>
              <a:cs typeface="Arial MT"/>
            </a:endParaRPr>
          </a:p>
        </p:txBody>
      </p:sp>
      <p:sp>
        <p:nvSpPr>
          <p:cNvPr id="7" name="TextBox 60">
            <a:extLst>
              <a:ext uri="{FF2B5EF4-FFF2-40B4-BE49-F238E27FC236}">
                <a16:creationId xmlns:a16="http://schemas.microsoft.com/office/drawing/2014/main" xmlns="" id="{9413F5BC-FC54-1F9B-499C-C779A84952CD}"/>
              </a:ext>
            </a:extLst>
          </p:cNvPr>
          <p:cNvSpPr txBox="1"/>
          <p:nvPr/>
        </p:nvSpPr>
        <p:spPr>
          <a:xfrm>
            <a:off x="1486685" y="3235140"/>
            <a:ext cx="8918410" cy="369332"/>
          </a:xfrm>
          <a:prstGeom prst="rect">
            <a:avLst/>
          </a:prstGeom>
          <a:noFill/>
        </p:spPr>
        <p:txBody>
          <a:bodyPr wrap="square" rtlCol="0">
            <a:spAutoFit/>
          </a:bodyPr>
          <a:lstStyle/>
          <a:p>
            <a:pPr lvl="0" algn="just"/>
            <a:r>
              <a:rPr lang="en-GB" sz="1800" b="1">
                <a:effectLst/>
                <a:ea typeface="Times New Roman" panose="02020603050405020304" pitchFamily="18" charset="0"/>
                <a:cs typeface="Calibri" panose="020F0502020204030204" pitchFamily="34" charset="0"/>
              </a:rPr>
              <a:t>Excludeți termenii de căutare </a:t>
            </a:r>
            <a:r>
              <a:rPr lang="en-GB" sz="1800">
                <a:effectLst/>
                <a:ea typeface="Times New Roman" panose="02020603050405020304" pitchFamily="18" charset="0"/>
                <a:cs typeface="Calibri" panose="020F0502020204030204" pitchFamily="34" charset="0"/>
              </a:rPr>
              <a:t>utilizând </a:t>
            </a:r>
            <a:r>
              <a:rPr lang="en-GB" sz="1800" b="1">
                <a:effectLst/>
                <a:ea typeface="Times New Roman" panose="02020603050405020304" pitchFamily="18" charset="0"/>
                <a:cs typeface="Calibri" panose="020F0502020204030204" pitchFamily="34" charset="0"/>
              </a:rPr>
              <a:t>simbolul - </a:t>
            </a:r>
            <a:r>
              <a:rPr lang="en-GB" sz="1800">
                <a:effectLst/>
                <a:ea typeface="Times New Roman" panose="02020603050405020304" pitchFamily="18" charset="0"/>
                <a:cs typeface="Calibri" panose="020F0502020204030204" pitchFamily="34" charset="0"/>
              </a:rPr>
              <a:t>înaintea cuvântului: "upgrade Windows" -Linux</a:t>
            </a:r>
            <a:endParaRPr lang="en-GB" sz="1800">
              <a:effectLst/>
              <a:ea typeface="Arial MT"/>
              <a:cs typeface="Arial MT"/>
            </a:endParaRPr>
          </a:p>
        </p:txBody>
      </p:sp>
      <p:sp>
        <p:nvSpPr>
          <p:cNvPr id="8" name="TextBox 61">
            <a:extLst>
              <a:ext uri="{FF2B5EF4-FFF2-40B4-BE49-F238E27FC236}">
                <a16:creationId xmlns:a16="http://schemas.microsoft.com/office/drawing/2014/main" xmlns="" id="{F5EBEA0A-1CF9-3896-597E-1673B36F580C}"/>
              </a:ext>
            </a:extLst>
          </p:cNvPr>
          <p:cNvSpPr txBox="1"/>
          <p:nvPr/>
        </p:nvSpPr>
        <p:spPr>
          <a:xfrm>
            <a:off x="3793371" y="5440305"/>
            <a:ext cx="8208962" cy="400110"/>
          </a:xfrm>
          <a:prstGeom prst="rect">
            <a:avLst/>
          </a:prstGeom>
          <a:noFill/>
        </p:spPr>
        <p:txBody>
          <a:bodyPr wrap="square" rtlCol="0">
            <a:spAutoFit/>
          </a:bodyPr>
          <a:lstStyle/>
          <a:p>
            <a:r>
              <a:rPr lang="en-GB" sz="2000">
                <a:highlight>
                  <a:srgbClr val="FAB632"/>
                </a:highlight>
                <a:ea typeface="Lato Light" panose="020F0502020204030203" pitchFamily="34" charset="0"/>
              </a:rPr>
              <a:t>Nu uitați să folosiți cuvinte cheie pentru căutările dumneavoastră!</a:t>
            </a:r>
          </a:p>
        </p:txBody>
      </p:sp>
      <p:sp>
        <p:nvSpPr>
          <p:cNvPr id="12" name="Hexágono 11">
            <a:extLst>
              <a:ext uri="{FF2B5EF4-FFF2-40B4-BE49-F238E27FC236}">
                <a16:creationId xmlns:a16="http://schemas.microsoft.com/office/drawing/2014/main" xmlns="" id="{41F6B51B-774C-60B3-3D4A-AE78D9BE3416}"/>
              </a:ext>
            </a:extLst>
          </p:cNvPr>
          <p:cNvSpPr/>
          <p:nvPr/>
        </p:nvSpPr>
        <p:spPr>
          <a:xfrm>
            <a:off x="1163292" y="2753370"/>
            <a:ext cx="284085" cy="233746"/>
          </a:xfrm>
          <a:prstGeom prst="hexagon">
            <a:avLst/>
          </a:prstGeom>
          <a:noFill/>
          <a:ln>
            <a:solidFill>
              <a:srgbClr val="FAB63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3" name="Hexágono 12">
            <a:extLst>
              <a:ext uri="{FF2B5EF4-FFF2-40B4-BE49-F238E27FC236}">
                <a16:creationId xmlns:a16="http://schemas.microsoft.com/office/drawing/2014/main" xmlns="" id="{5C3B2DE5-8E8B-040D-8D84-6492E7EA49AF}"/>
              </a:ext>
            </a:extLst>
          </p:cNvPr>
          <p:cNvSpPr/>
          <p:nvPr/>
        </p:nvSpPr>
        <p:spPr>
          <a:xfrm>
            <a:off x="1163292" y="3324559"/>
            <a:ext cx="284085" cy="233746"/>
          </a:xfrm>
          <a:prstGeom prst="hexagon">
            <a:avLst/>
          </a:prstGeom>
          <a:noFill/>
          <a:ln>
            <a:solidFill>
              <a:srgbClr val="21B4A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4" name="Hexágono 13">
            <a:extLst>
              <a:ext uri="{FF2B5EF4-FFF2-40B4-BE49-F238E27FC236}">
                <a16:creationId xmlns:a16="http://schemas.microsoft.com/office/drawing/2014/main" xmlns="" id="{35D60FC1-BC04-1878-421C-0EFD4E46E4BA}"/>
              </a:ext>
            </a:extLst>
          </p:cNvPr>
          <p:cNvSpPr/>
          <p:nvPr/>
        </p:nvSpPr>
        <p:spPr>
          <a:xfrm>
            <a:off x="1152649" y="3891190"/>
            <a:ext cx="284085" cy="233746"/>
          </a:xfrm>
          <a:prstGeom prst="hexagon">
            <a:avLst/>
          </a:prstGeom>
          <a:noFill/>
          <a:ln>
            <a:solidFill>
              <a:srgbClr val="EA4E4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15" name="Imagen 14" descr="Texto&#10;&#10;Descripción generada automáticamente">
            <a:extLst>
              <a:ext uri="{FF2B5EF4-FFF2-40B4-BE49-F238E27FC236}">
                <a16:creationId xmlns:a16="http://schemas.microsoft.com/office/drawing/2014/main" xmlns="" id="{C3F45EBF-3B8F-B8E3-0755-31B3D3A9FD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17" name="TextBox 58">
            <a:extLst>
              <a:ext uri="{FF2B5EF4-FFF2-40B4-BE49-F238E27FC236}">
                <a16:creationId xmlns:a16="http://schemas.microsoft.com/office/drawing/2014/main" xmlns="" id="{40045DC3-1273-E568-A31C-27391DC799EC}"/>
              </a:ext>
            </a:extLst>
          </p:cNvPr>
          <p:cNvSpPr txBox="1"/>
          <p:nvPr/>
        </p:nvSpPr>
        <p:spPr>
          <a:xfrm>
            <a:off x="1447377" y="4553921"/>
            <a:ext cx="8957717" cy="369332"/>
          </a:xfrm>
          <a:prstGeom prst="rect">
            <a:avLst/>
          </a:prstGeom>
          <a:noFill/>
        </p:spPr>
        <p:txBody>
          <a:bodyPr wrap="square" rtlCol="0">
            <a:spAutoFit/>
          </a:bodyPr>
          <a:lstStyle/>
          <a:p>
            <a:pPr lvl="0" algn="just"/>
            <a:r>
              <a:rPr lang="en-GB" sz="1800">
                <a:effectLst/>
                <a:ea typeface="Times New Roman" panose="02020603050405020304" pitchFamily="18" charset="0"/>
                <a:cs typeface="Calibri" panose="020F0502020204030204" pitchFamily="34" charset="0"/>
              </a:rPr>
              <a:t>Utilizați </a:t>
            </a:r>
            <a:r>
              <a:rPr lang="en-GB" sz="1800" b="1">
                <a:effectLst/>
                <a:ea typeface="Times New Roman" panose="02020603050405020304" pitchFamily="18" charset="0"/>
                <a:cs typeface="Calibri" panose="020F0502020204030204" pitchFamily="34" charset="0"/>
              </a:rPr>
              <a:t>filetype: </a:t>
            </a:r>
            <a:r>
              <a:rPr lang="en-GB" sz="1800">
                <a:effectLst/>
                <a:ea typeface="Times New Roman" panose="02020603050405020304" pitchFamily="18" charset="0"/>
                <a:cs typeface="Calibri" panose="020F0502020204030204" pitchFamily="34" charset="0"/>
              </a:rPr>
              <a:t>pentru a găsi un </a:t>
            </a:r>
            <a:r>
              <a:rPr lang="en-GB" sz="1800" b="1">
                <a:effectLst/>
                <a:ea typeface="Times New Roman" panose="02020603050405020304" pitchFamily="18" charset="0"/>
                <a:cs typeface="Calibri" panose="020F0502020204030204" pitchFamily="34" charset="0"/>
              </a:rPr>
              <a:t>anumit tip de fișier</a:t>
            </a:r>
            <a:r>
              <a:rPr lang="en-GB" sz="1800">
                <a:effectLst/>
                <a:ea typeface="Times New Roman" panose="02020603050405020304" pitchFamily="18" charset="0"/>
                <a:cs typeface="Calibri" panose="020F0502020204030204" pitchFamily="34" charset="0"/>
              </a:rPr>
              <a:t>: "probleme de calculator" filetype:pdf</a:t>
            </a:r>
            <a:endParaRPr lang="en-GB" sz="1800">
              <a:effectLst/>
              <a:ea typeface="Arial MT"/>
              <a:cs typeface="Arial MT"/>
            </a:endParaRPr>
          </a:p>
        </p:txBody>
      </p:sp>
      <p:sp>
        <p:nvSpPr>
          <p:cNvPr id="18" name="Hexágono 17">
            <a:extLst>
              <a:ext uri="{FF2B5EF4-FFF2-40B4-BE49-F238E27FC236}">
                <a16:creationId xmlns:a16="http://schemas.microsoft.com/office/drawing/2014/main" xmlns="" id="{A5395511-0EBC-03A9-D568-F5B6FB468FC4}"/>
              </a:ext>
            </a:extLst>
          </p:cNvPr>
          <p:cNvSpPr/>
          <p:nvPr/>
        </p:nvSpPr>
        <p:spPr>
          <a:xfrm>
            <a:off x="1152648" y="4620059"/>
            <a:ext cx="284085" cy="233746"/>
          </a:xfrm>
          <a:prstGeom prst="hexagon">
            <a:avLst/>
          </a:prstGeom>
          <a:noFill/>
          <a:ln>
            <a:solidFill>
              <a:srgbClr val="FAB63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10" name="Gráfico 9" descr="Flecha: recto con relleno sólido">
            <a:extLst>
              <a:ext uri="{FF2B5EF4-FFF2-40B4-BE49-F238E27FC236}">
                <a16:creationId xmlns:a16="http://schemas.microsoft.com/office/drawing/2014/main" xmlns="" id="{2520EA41-9370-519F-ED91-EAD307AD342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rot="10800000">
            <a:off x="2752987" y="5183160"/>
            <a:ext cx="914400" cy="914400"/>
          </a:xfrm>
          <a:prstGeom prst="rect">
            <a:avLst/>
          </a:prstGeom>
        </p:spPr>
      </p:pic>
      <p:sp>
        <p:nvSpPr>
          <p:cNvPr id="9" name="Google Shape;90;p1">
            <a:extLst>
              <a:ext uri="{FF2B5EF4-FFF2-40B4-BE49-F238E27FC236}">
                <a16:creationId xmlns:a16="http://schemas.microsoft.com/office/drawing/2014/main" xmlns="" id="{4AFA3E04-4B88-E71B-5C34-98E077C622EE}"/>
              </a:ext>
            </a:extLst>
          </p:cNvPr>
          <p:cNvSpPr txBox="1"/>
          <p:nvPr/>
        </p:nvSpPr>
        <p:spPr>
          <a:xfrm>
            <a:off x="2422231" y="6271652"/>
            <a:ext cx="7901721" cy="400069"/>
          </a:xfrm>
          <a:prstGeom prst="rect">
            <a:avLst/>
          </a:prstGeom>
          <a:noFill/>
          <a:ln>
            <a:noFill/>
          </a:ln>
        </p:spPr>
        <p:txBody>
          <a:bodyPr spcFirstLastPara="1" wrap="square" lIns="91425" tIns="45700" rIns="91425" bIns="45700" anchor="t" anchorCtr="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9891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xmlns="" id="{7261A5A3-CAA3-CEDF-3466-BC1D33EE677B}"/>
              </a:ext>
            </a:extLst>
          </p:cNvPr>
          <p:cNvSpPr txBox="1"/>
          <p:nvPr/>
        </p:nvSpPr>
        <p:spPr>
          <a:xfrm>
            <a:off x="875909" y="531936"/>
            <a:ext cx="8208962" cy="646331"/>
          </a:xfrm>
          <a:prstGeom prst="rect">
            <a:avLst/>
          </a:prstGeom>
          <a:noFill/>
        </p:spPr>
        <p:txBody>
          <a:bodyPr wrap="square" rtlCol="0">
            <a:spAutoFit/>
          </a:bodyPr>
          <a:lstStyle/>
          <a:p>
            <a:r>
              <a:rPr lang="en-US" sz="3600" b="1">
                <a:solidFill>
                  <a:srgbClr val="FAB632"/>
                </a:solidFill>
                <a:ea typeface="Nunito Bold" charset="0"/>
                <a:cs typeface="Arima Madurai Semi" pitchFamily="2" charset="77"/>
              </a:rPr>
              <a:t>Unitatea 3: Rezolvarea problemelor</a:t>
            </a:r>
            <a:endParaRPr lang="en-US" sz="3600" b="1" dirty="0">
              <a:solidFill>
                <a:srgbClr val="FAB632"/>
              </a:solidFill>
              <a:ea typeface="Nunito Bold" charset="0"/>
              <a:cs typeface="Arima Madurai Semi" pitchFamily="2" charset="77"/>
            </a:endParaRPr>
          </a:p>
        </p:txBody>
      </p:sp>
      <p:sp>
        <p:nvSpPr>
          <p:cNvPr id="3" name="CuadroTexto 2">
            <a:extLst>
              <a:ext uri="{FF2B5EF4-FFF2-40B4-BE49-F238E27FC236}">
                <a16:creationId xmlns:a16="http://schemas.microsoft.com/office/drawing/2014/main" xmlns="" id="{1A92504B-6CD9-4172-ED81-E62B5D0E2140}"/>
              </a:ext>
            </a:extLst>
          </p:cNvPr>
          <p:cNvSpPr txBox="1"/>
          <p:nvPr/>
        </p:nvSpPr>
        <p:spPr>
          <a:xfrm>
            <a:off x="875910" y="1111415"/>
            <a:ext cx="7693324" cy="461665"/>
          </a:xfrm>
          <a:prstGeom prst="rect">
            <a:avLst/>
          </a:prstGeom>
          <a:noFill/>
        </p:spPr>
        <p:txBody>
          <a:bodyPr wrap="square" rtlCol="0">
            <a:spAutoFit/>
          </a:bodyPr>
          <a:lstStyle/>
          <a:p>
            <a:r>
              <a:rPr lang="es-ES" sz="2400">
                <a:solidFill>
                  <a:srgbClr val="21B4A9"/>
                </a:solidFill>
              </a:rPr>
              <a:t>Secțiunea 3: Cum să căutați eficient pe internet.</a:t>
            </a:r>
            <a:endParaRPr lang="en-GB" sz="2400" dirty="0">
              <a:solidFill>
                <a:srgbClr val="21B4A9"/>
              </a:solidFill>
            </a:endParaRPr>
          </a:p>
        </p:txBody>
      </p:sp>
      <p:sp>
        <p:nvSpPr>
          <p:cNvPr id="6" name="TextBox 59">
            <a:extLst>
              <a:ext uri="{FF2B5EF4-FFF2-40B4-BE49-F238E27FC236}">
                <a16:creationId xmlns:a16="http://schemas.microsoft.com/office/drawing/2014/main" xmlns="" id="{6CDB0ECE-20FD-7DB5-A748-B2D6841D86A8}"/>
              </a:ext>
            </a:extLst>
          </p:cNvPr>
          <p:cNvSpPr txBox="1"/>
          <p:nvPr/>
        </p:nvSpPr>
        <p:spPr>
          <a:xfrm>
            <a:off x="4110605" y="1845244"/>
            <a:ext cx="5905850" cy="2246769"/>
          </a:xfrm>
          <a:prstGeom prst="rect">
            <a:avLst/>
          </a:prstGeom>
          <a:noFill/>
        </p:spPr>
        <p:txBody>
          <a:bodyPr wrap="square" rtlCol="0">
            <a:spAutoFit/>
          </a:bodyPr>
          <a:lstStyle/>
          <a:p>
            <a:pPr algn="just"/>
            <a:r>
              <a:rPr lang="en-GB" sz="2000">
                <a:effectLst/>
                <a:ea typeface="Times New Roman" panose="02020603050405020304" pitchFamily="18" charset="0"/>
                <a:cs typeface="Calibri" panose="020F0502020204030204" pitchFamily="34" charset="0"/>
              </a:rPr>
              <a:t>De asemenea, puteți </a:t>
            </a:r>
            <a:r>
              <a:rPr lang="en-GB" sz="2000" b="1">
                <a:effectLst/>
                <a:ea typeface="Times New Roman" panose="02020603050405020304" pitchFamily="18" charset="0"/>
                <a:cs typeface="Calibri" panose="020F0502020204030204" pitchFamily="34" charset="0"/>
              </a:rPr>
              <a:t>filtra rezultatele în </a:t>
            </a:r>
            <a:r>
              <a:rPr lang="en-GB" sz="2000">
                <a:effectLst/>
                <a:ea typeface="Times New Roman" panose="02020603050405020304" pitchFamily="18" charset="0"/>
                <a:cs typeface="Calibri" panose="020F0502020204030204" pitchFamily="34" charset="0"/>
              </a:rPr>
              <a:t>funcție de limbă și de dată cu ajutorul instrumentelor Google.</a:t>
            </a:r>
            <a:endParaRPr lang="en-GB" sz="2000">
              <a:effectLst/>
              <a:ea typeface="Arial MT"/>
              <a:cs typeface="Arial MT"/>
            </a:endParaRPr>
          </a:p>
          <a:p>
            <a:pPr algn="just"/>
            <a:r>
              <a:rPr lang="en-GB" sz="2000">
                <a:effectLst/>
                <a:ea typeface="Times New Roman" panose="02020603050405020304" pitchFamily="18" charset="0"/>
                <a:cs typeface="Calibri" panose="020F0502020204030204" pitchFamily="34" charset="0"/>
              </a:rPr>
              <a:t> </a:t>
            </a:r>
            <a:endParaRPr lang="en-GB" sz="2000">
              <a:effectLst/>
              <a:ea typeface="Arial MT"/>
              <a:cs typeface="Arial MT"/>
            </a:endParaRPr>
          </a:p>
          <a:p>
            <a:r>
              <a:rPr lang="en-GB" sz="2000">
                <a:effectLst/>
                <a:ea typeface="Times New Roman" panose="02020603050405020304" pitchFamily="18" charset="0"/>
                <a:cs typeface="Calibri" panose="020F0502020204030204" pitchFamily="34" charset="0"/>
              </a:rPr>
              <a:t>Fiecare motor de căutare are propriile caracteristici, iar dacă Google nu vi se potrivește, puteți căuta un motor de căutare </a:t>
            </a:r>
            <a:r>
              <a:rPr lang="en-GB" sz="2000" b="1">
                <a:effectLst/>
                <a:ea typeface="Times New Roman" panose="02020603050405020304" pitchFamily="18" charset="0"/>
                <a:cs typeface="Calibri" panose="020F0502020204030204" pitchFamily="34" charset="0"/>
              </a:rPr>
              <a:t>alternativ </a:t>
            </a:r>
            <a:r>
              <a:rPr lang="en-GB" sz="2000">
                <a:effectLst/>
                <a:ea typeface="Times New Roman" panose="02020603050405020304" pitchFamily="18" charset="0"/>
                <a:cs typeface="Calibri" panose="020F0502020204030204" pitchFamily="34" charset="0"/>
              </a:rPr>
              <a:t>care să vi se potrivească mai bine, cum ar fi Bing sau Yahoo.</a:t>
            </a:r>
            <a:endParaRPr lang="en-GB" sz="2400">
              <a:effectLst/>
              <a:ea typeface="Arial MT"/>
              <a:cs typeface="Arial MT"/>
            </a:endParaRPr>
          </a:p>
        </p:txBody>
      </p:sp>
      <p:pic>
        <p:nvPicPr>
          <p:cNvPr id="15" name="Imagen 14" descr="Texto&#10;&#10;Descripción generada automáticamente">
            <a:extLst>
              <a:ext uri="{FF2B5EF4-FFF2-40B4-BE49-F238E27FC236}">
                <a16:creationId xmlns:a16="http://schemas.microsoft.com/office/drawing/2014/main" xmlns="" id="{C3F45EBF-3B8F-B8E3-0755-31B3D3A9FD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pic>
        <p:nvPicPr>
          <p:cNvPr id="5" name="Imagen 4" descr="Forma, Flecha, Rectángulo&#10;&#10;Descripción generada automáticamente">
            <a:extLst>
              <a:ext uri="{FF2B5EF4-FFF2-40B4-BE49-F238E27FC236}">
                <a16:creationId xmlns:a16="http://schemas.microsoft.com/office/drawing/2014/main" xmlns="" id="{B7AFBB5B-9517-1E6A-B206-84E58F38A05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4886" y="3476083"/>
            <a:ext cx="4657288" cy="2328644"/>
          </a:xfrm>
          <a:prstGeom prst="rect">
            <a:avLst/>
          </a:prstGeom>
        </p:spPr>
      </p:pic>
      <p:pic>
        <p:nvPicPr>
          <p:cNvPr id="8" name="Imagen 7" descr="Logotipo&#10;&#10;Descripción generada automáticamente">
            <a:extLst>
              <a:ext uri="{FF2B5EF4-FFF2-40B4-BE49-F238E27FC236}">
                <a16:creationId xmlns:a16="http://schemas.microsoft.com/office/drawing/2014/main" xmlns="" id="{0C324013-C44A-0A9C-4B81-DA6BB56C253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1164" y="1966667"/>
            <a:ext cx="1781266" cy="1001962"/>
          </a:xfrm>
          <a:prstGeom prst="rect">
            <a:avLst/>
          </a:prstGeom>
        </p:spPr>
      </p:pic>
      <p:pic>
        <p:nvPicPr>
          <p:cNvPr id="11" name="Imagen 10" descr="Interfaz de usuario gráfica&#10;&#10;Descripción generada automáticamente">
            <a:extLst>
              <a:ext uri="{FF2B5EF4-FFF2-40B4-BE49-F238E27FC236}">
                <a16:creationId xmlns:a16="http://schemas.microsoft.com/office/drawing/2014/main" xmlns="" id="{6DB38348-4E5C-39B8-52A3-15322D49104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37072" y="2361480"/>
            <a:ext cx="2622601" cy="1473901"/>
          </a:xfrm>
          <a:prstGeom prst="rect">
            <a:avLst/>
          </a:prstGeom>
        </p:spPr>
      </p:pic>
      <p:pic>
        <p:nvPicPr>
          <p:cNvPr id="13" name="Imagen 12" descr="Icono&#10;&#10;Descripción generada automáticamente con confianza baja">
            <a:extLst>
              <a:ext uri="{FF2B5EF4-FFF2-40B4-BE49-F238E27FC236}">
                <a16:creationId xmlns:a16="http://schemas.microsoft.com/office/drawing/2014/main" xmlns="" id="{B9B43C27-FCC7-6975-B011-E27AF02FA2F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40177" y="3374855"/>
            <a:ext cx="2563240" cy="612875"/>
          </a:xfrm>
          <a:prstGeom prst="rect">
            <a:avLst/>
          </a:prstGeom>
        </p:spPr>
      </p:pic>
      <p:pic>
        <p:nvPicPr>
          <p:cNvPr id="17" name="Imagen 16" descr="Forma&#10;&#10;Descripción generada automáticamente con confianza media">
            <a:extLst>
              <a:ext uri="{FF2B5EF4-FFF2-40B4-BE49-F238E27FC236}">
                <a16:creationId xmlns:a16="http://schemas.microsoft.com/office/drawing/2014/main" xmlns="" id="{E63DEADC-4A90-A42F-3F1D-D22C4FA83B6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676797" y="3994875"/>
            <a:ext cx="1653152" cy="399081"/>
          </a:xfrm>
          <a:prstGeom prst="rect">
            <a:avLst/>
          </a:prstGeom>
        </p:spPr>
      </p:pic>
      <p:sp>
        <p:nvSpPr>
          <p:cNvPr id="4" name="Google Shape;90;p1">
            <a:extLst>
              <a:ext uri="{FF2B5EF4-FFF2-40B4-BE49-F238E27FC236}">
                <a16:creationId xmlns:a16="http://schemas.microsoft.com/office/drawing/2014/main" xmlns="" id="{4AFA3E04-4B88-E71B-5C34-98E077C622EE}"/>
              </a:ext>
            </a:extLst>
          </p:cNvPr>
          <p:cNvSpPr txBox="1"/>
          <p:nvPr/>
        </p:nvSpPr>
        <p:spPr>
          <a:xfrm>
            <a:off x="2493010" y="6234492"/>
            <a:ext cx="7901721" cy="400069"/>
          </a:xfrm>
          <a:prstGeom prst="rect">
            <a:avLst/>
          </a:prstGeom>
          <a:noFill/>
          <a:ln>
            <a:noFill/>
          </a:ln>
        </p:spPr>
        <p:txBody>
          <a:bodyPr spcFirstLastPara="1" wrap="square" lIns="91425" tIns="45700" rIns="91425" bIns="45700" anchor="t" anchorCtr="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31305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57">
            <a:extLst>
              <a:ext uri="{FF2B5EF4-FFF2-40B4-BE49-F238E27FC236}">
                <a16:creationId xmlns:a16="http://schemas.microsoft.com/office/drawing/2014/main" xmlns="" id="{937ADA07-67DE-E5D0-B252-9995FF3ABB92}"/>
              </a:ext>
            </a:extLst>
          </p:cNvPr>
          <p:cNvSpPr txBox="1"/>
          <p:nvPr/>
        </p:nvSpPr>
        <p:spPr>
          <a:xfrm>
            <a:off x="1520173" y="1901024"/>
            <a:ext cx="2207858" cy="2339743"/>
          </a:xfrm>
          <a:prstGeom prst="rect">
            <a:avLst/>
          </a:prstGeom>
          <a:noFill/>
        </p:spPr>
        <p:txBody>
          <a:bodyPr wrap="square" rtlCol="0">
            <a:spAutoFit/>
          </a:bodyPr>
          <a:lstStyle/>
          <a:p>
            <a:pPr algn="ctr">
              <a:lnSpc>
                <a:spcPts val="2220"/>
              </a:lnSpc>
            </a:pPr>
            <a:r>
              <a:rPr lang="en-GB">
                <a:ea typeface="Lato Light" charset="0"/>
                <a:cs typeface="Poppins" pitchFamily="2" charset="77"/>
              </a:rPr>
              <a:t>Instrumentele TIC vă permit să îndepliniți diverse funcții în format digital, cum ar fi gestionarea proiectelor, organizarea, comunicarea și comerțul electronic.</a:t>
            </a:r>
          </a:p>
        </p:txBody>
      </p:sp>
      <p:sp>
        <p:nvSpPr>
          <p:cNvPr id="3" name="Rectangle 58">
            <a:extLst>
              <a:ext uri="{FF2B5EF4-FFF2-40B4-BE49-F238E27FC236}">
                <a16:creationId xmlns:a16="http://schemas.microsoft.com/office/drawing/2014/main" xmlns="" id="{6B319258-F16B-2EB0-0E29-9B57F9FAD53D}"/>
              </a:ext>
            </a:extLst>
          </p:cNvPr>
          <p:cNvSpPr/>
          <p:nvPr/>
        </p:nvSpPr>
        <p:spPr>
          <a:xfrm>
            <a:off x="1977558" y="1543099"/>
            <a:ext cx="1101968" cy="400110"/>
          </a:xfrm>
          <a:prstGeom prst="rect">
            <a:avLst/>
          </a:prstGeom>
        </p:spPr>
        <p:txBody>
          <a:bodyPr wrap="none">
            <a:spAutoFit/>
          </a:bodyPr>
          <a:lstStyle/>
          <a:p>
            <a:pPr algn="ctr"/>
            <a:r>
              <a:rPr lang="en-US" sz="2000" b="1">
                <a:solidFill>
                  <a:srgbClr val="FAB632"/>
                </a:solidFill>
                <a:ea typeface="Roboto" charset="0"/>
                <a:cs typeface="Poppins" pitchFamily="2" charset="77"/>
              </a:rPr>
              <a:t>Instrumente TIC</a:t>
            </a:r>
            <a:endParaRPr lang="en-US" sz="2000" b="1" dirty="0">
              <a:solidFill>
                <a:srgbClr val="FAB632"/>
              </a:solidFill>
              <a:ea typeface="Roboto" charset="0"/>
              <a:cs typeface="Poppins" pitchFamily="2" charset="77"/>
            </a:endParaRPr>
          </a:p>
        </p:txBody>
      </p:sp>
      <p:sp>
        <p:nvSpPr>
          <p:cNvPr id="4" name="Rectangle 28">
            <a:extLst>
              <a:ext uri="{FF2B5EF4-FFF2-40B4-BE49-F238E27FC236}">
                <a16:creationId xmlns:a16="http://schemas.microsoft.com/office/drawing/2014/main" xmlns="" id="{95B9E180-2BEC-1766-D9F4-930972205FFC}"/>
              </a:ext>
            </a:extLst>
          </p:cNvPr>
          <p:cNvSpPr>
            <a:spLocks/>
          </p:cNvSpPr>
          <p:nvPr/>
        </p:nvSpPr>
        <p:spPr bwMode="auto">
          <a:xfrm>
            <a:off x="550864" y="563441"/>
            <a:ext cx="8245474" cy="553998"/>
          </a:xfrm>
          <a:prstGeom prst="rect">
            <a:avLst/>
          </a:prstGeom>
          <a:noFill/>
          <a:ln>
            <a:noFill/>
          </a:ln>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 uri="{91240B29-F687-4f45-9708-019B960494DF}">
              <a14:hiddenLine xmlns:a14="http://schemas.microsoft.com/office/drawing/2010/main" xmlns:p14="http://schemas.microsoft.com/office/powerpoint/2010/main" xmlns:a16="http://schemas.microsoft.com/office/drawing/2014/main" xmlns="" w="12700">
                <a:solidFill>
                  <a:schemeClr val="tx1"/>
                </a:solidFill>
                <a:miter lim="800000"/>
                <a:headEnd/>
                <a:tailEnd/>
              </a14:hiddenLine>
            </a:ext>
          </a:extLst>
        </p:spPr>
        <p:txBody>
          <a:bodyPr wrap="square" lIns="0" tIns="0" rIns="0" bIns="0" anchor="ctr">
            <a:spAutoFit/>
          </a:bodyPr>
          <a:lstStyle/>
          <a:p>
            <a:r>
              <a:rPr lang="en-US" sz="3600" b="1" dirty="0" err="1">
                <a:solidFill>
                  <a:srgbClr val="EA4E46"/>
                </a:solidFill>
                <a:ea typeface="Roboto" charset="0"/>
                <a:cs typeface="Poppins" pitchFamily="2" charset="77"/>
                <a:sym typeface="Bebas Neue" charset="0"/>
              </a:rPr>
              <a:t>Rezum</a:t>
            </a:r>
            <a:r>
              <a:rPr lang="ro-RO" sz="3600" b="1" dirty="0">
                <a:solidFill>
                  <a:srgbClr val="EA4E46"/>
                </a:solidFill>
                <a:ea typeface="Roboto" charset="0"/>
                <a:cs typeface="Poppins" pitchFamily="2" charset="77"/>
                <a:sym typeface="Bebas Neue" charset="0"/>
              </a:rPr>
              <a:t>at</a:t>
            </a:r>
            <a:endParaRPr lang="en-US" sz="3600" b="1" dirty="0">
              <a:solidFill>
                <a:srgbClr val="EA4E46"/>
              </a:solidFill>
              <a:ea typeface="Roboto" charset="0"/>
              <a:cs typeface="Poppins" pitchFamily="2" charset="77"/>
              <a:sym typeface="Bebas Neue" charset="0"/>
            </a:endParaRPr>
          </a:p>
        </p:txBody>
      </p:sp>
      <p:sp>
        <p:nvSpPr>
          <p:cNvPr id="7" name="CuadroTexto 6">
            <a:extLst>
              <a:ext uri="{FF2B5EF4-FFF2-40B4-BE49-F238E27FC236}">
                <a16:creationId xmlns:a16="http://schemas.microsoft.com/office/drawing/2014/main" xmlns="" id="{3D1A44CC-5B66-0C31-488E-20E25E214311}"/>
              </a:ext>
            </a:extLst>
          </p:cNvPr>
          <p:cNvSpPr txBox="1"/>
          <p:nvPr/>
        </p:nvSpPr>
        <p:spPr>
          <a:xfrm>
            <a:off x="1211676" y="1311916"/>
            <a:ext cx="329551" cy="1015663"/>
          </a:xfrm>
          <a:prstGeom prst="rect">
            <a:avLst/>
          </a:prstGeom>
          <a:noFill/>
        </p:spPr>
        <p:txBody>
          <a:bodyPr wrap="square" rtlCol="0">
            <a:spAutoFit/>
          </a:bodyPr>
          <a:lstStyle/>
          <a:p>
            <a:r>
              <a:rPr lang="es-ES" sz="2000" dirty="0">
                <a:solidFill>
                  <a:srgbClr val="21B4A9"/>
                </a:solidFill>
              </a:rPr>
              <a:t>+++</a:t>
            </a:r>
          </a:p>
        </p:txBody>
      </p:sp>
      <p:sp>
        <p:nvSpPr>
          <p:cNvPr id="8" name="TextBox 57">
            <a:extLst>
              <a:ext uri="{FF2B5EF4-FFF2-40B4-BE49-F238E27FC236}">
                <a16:creationId xmlns:a16="http://schemas.microsoft.com/office/drawing/2014/main" xmlns="" id="{BAAEBED9-E80A-3482-6CBD-7DD6EAF70752}"/>
              </a:ext>
            </a:extLst>
          </p:cNvPr>
          <p:cNvSpPr txBox="1"/>
          <p:nvPr/>
        </p:nvSpPr>
        <p:spPr>
          <a:xfrm>
            <a:off x="4320135" y="2896678"/>
            <a:ext cx="2503181" cy="2057615"/>
          </a:xfrm>
          <a:prstGeom prst="rect">
            <a:avLst/>
          </a:prstGeom>
          <a:noFill/>
        </p:spPr>
        <p:txBody>
          <a:bodyPr wrap="square" rtlCol="0">
            <a:spAutoFit/>
          </a:bodyPr>
          <a:lstStyle/>
          <a:p>
            <a:pPr algn="ctr">
              <a:lnSpc>
                <a:spcPts val="2220"/>
              </a:lnSpc>
            </a:pPr>
            <a:r>
              <a:rPr lang="en-GB">
                <a:ea typeface="Lato Light" charset="0"/>
                <a:cs typeface="Poppins" pitchFamily="2" charset="77"/>
              </a:rPr>
              <a:t>Navigarea în siguranță este de o importanță vitală în zilele noastre, la fel ca și faptul de a avea parole sigure care să vă protejeze informațiile de potențialii infractori cibernetici.</a:t>
            </a:r>
            <a:endParaRPr lang="en-US" dirty="0">
              <a:ea typeface="Lato Light" charset="0"/>
              <a:cs typeface="Poppins" pitchFamily="2" charset="77"/>
            </a:endParaRPr>
          </a:p>
        </p:txBody>
      </p:sp>
      <p:sp>
        <p:nvSpPr>
          <p:cNvPr id="9" name="Rectangle 58">
            <a:extLst>
              <a:ext uri="{FF2B5EF4-FFF2-40B4-BE49-F238E27FC236}">
                <a16:creationId xmlns:a16="http://schemas.microsoft.com/office/drawing/2014/main" xmlns="" id="{0C877272-F220-4842-4D58-DD7C1CFC4750}"/>
              </a:ext>
            </a:extLst>
          </p:cNvPr>
          <p:cNvSpPr/>
          <p:nvPr/>
        </p:nvSpPr>
        <p:spPr>
          <a:xfrm>
            <a:off x="4654299" y="2544164"/>
            <a:ext cx="1640257" cy="400110"/>
          </a:xfrm>
          <a:prstGeom prst="rect">
            <a:avLst/>
          </a:prstGeom>
        </p:spPr>
        <p:txBody>
          <a:bodyPr wrap="none">
            <a:spAutoFit/>
          </a:bodyPr>
          <a:lstStyle/>
          <a:p>
            <a:pPr algn="ctr"/>
            <a:r>
              <a:rPr lang="en-US" sz="2000" b="1" dirty="0" err="1">
                <a:solidFill>
                  <a:srgbClr val="FAB632"/>
                </a:solidFill>
                <a:ea typeface="Roboto" charset="0"/>
                <a:cs typeface="Poppins" pitchFamily="2" charset="77"/>
              </a:rPr>
              <a:t>Securitatea</a:t>
            </a:r>
            <a:r>
              <a:rPr lang="en-US" sz="2000" b="1" dirty="0">
                <a:solidFill>
                  <a:srgbClr val="FAB632"/>
                </a:solidFill>
                <a:ea typeface="Roboto" charset="0"/>
                <a:cs typeface="Poppins" pitchFamily="2" charset="77"/>
              </a:rPr>
              <a:t> </a:t>
            </a:r>
            <a:r>
              <a:rPr lang="en-US" sz="2000" b="1" dirty="0" err="1">
                <a:solidFill>
                  <a:srgbClr val="FAB632"/>
                </a:solidFill>
                <a:ea typeface="Roboto" charset="0"/>
                <a:cs typeface="Poppins" pitchFamily="2" charset="77"/>
              </a:rPr>
              <a:t>cibernetică</a:t>
            </a:r>
            <a:endParaRPr lang="en-US" sz="2000" b="1" dirty="0">
              <a:solidFill>
                <a:srgbClr val="FAB632"/>
              </a:solidFill>
              <a:ea typeface="Roboto" charset="0"/>
              <a:cs typeface="Poppins" pitchFamily="2" charset="77"/>
            </a:endParaRPr>
          </a:p>
        </p:txBody>
      </p:sp>
      <p:sp>
        <p:nvSpPr>
          <p:cNvPr id="10" name="CuadroTexto 9">
            <a:extLst>
              <a:ext uri="{FF2B5EF4-FFF2-40B4-BE49-F238E27FC236}">
                <a16:creationId xmlns:a16="http://schemas.microsoft.com/office/drawing/2014/main" xmlns="" id="{4247263D-2F68-6194-71DF-873CAFA5448C}"/>
              </a:ext>
            </a:extLst>
          </p:cNvPr>
          <p:cNvSpPr txBox="1"/>
          <p:nvPr/>
        </p:nvSpPr>
        <p:spPr>
          <a:xfrm>
            <a:off x="3931971" y="2512243"/>
            <a:ext cx="329551" cy="1015663"/>
          </a:xfrm>
          <a:prstGeom prst="rect">
            <a:avLst/>
          </a:prstGeom>
          <a:noFill/>
        </p:spPr>
        <p:txBody>
          <a:bodyPr wrap="square" rtlCol="0">
            <a:spAutoFit/>
          </a:bodyPr>
          <a:lstStyle/>
          <a:p>
            <a:r>
              <a:rPr lang="es-ES" sz="2000" dirty="0">
                <a:solidFill>
                  <a:srgbClr val="21B4A9"/>
                </a:solidFill>
              </a:rPr>
              <a:t>+++</a:t>
            </a:r>
          </a:p>
        </p:txBody>
      </p:sp>
      <p:sp>
        <p:nvSpPr>
          <p:cNvPr id="17" name="TextBox 57">
            <a:extLst>
              <a:ext uri="{FF2B5EF4-FFF2-40B4-BE49-F238E27FC236}">
                <a16:creationId xmlns:a16="http://schemas.microsoft.com/office/drawing/2014/main" xmlns="" id="{3613FFA6-CD4C-3149-E2EC-25BA75B76A3E}"/>
              </a:ext>
            </a:extLst>
          </p:cNvPr>
          <p:cNvSpPr txBox="1"/>
          <p:nvPr/>
        </p:nvSpPr>
        <p:spPr>
          <a:xfrm>
            <a:off x="7327193" y="3779008"/>
            <a:ext cx="3175069" cy="1775486"/>
          </a:xfrm>
          <a:prstGeom prst="rect">
            <a:avLst/>
          </a:prstGeom>
          <a:noFill/>
        </p:spPr>
        <p:txBody>
          <a:bodyPr wrap="square" rtlCol="0">
            <a:spAutoFit/>
          </a:bodyPr>
          <a:lstStyle/>
          <a:p>
            <a:pPr algn="ctr">
              <a:lnSpc>
                <a:spcPts val="2220"/>
              </a:lnSpc>
            </a:pPr>
            <a:r>
              <a:rPr lang="en-GB">
                <a:ea typeface="Lato Light" charset="0"/>
                <a:cs typeface="Poppins" pitchFamily="2" charset="77"/>
              </a:rPr>
              <a:t>O calitate esențială este aceea de a fi capabil să rezolvăm probleme, iar internetul ne oferă un instrument foarte valoros în acest sens: cunoștințele, dar trebuie să știm cum să le găsim. </a:t>
            </a:r>
            <a:endParaRPr lang="en-US" dirty="0">
              <a:ea typeface="Lato Light" charset="0"/>
              <a:cs typeface="Poppins" pitchFamily="2" charset="77"/>
            </a:endParaRPr>
          </a:p>
        </p:txBody>
      </p:sp>
      <p:sp>
        <p:nvSpPr>
          <p:cNvPr id="18" name="Rectangle 58">
            <a:extLst>
              <a:ext uri="{FF2B5EF4-FFF2-40B4-BE49-F238E27FC236}">
                <a16:creationId xmlns:a16="http://schemas.microsoft.com/office/drawing/2014/main" xmlns="" id="{7FD63D42-58E3-1CA9-9C37-E9B4648A7975}"/>
              </a:ext>
            </a:extLst>
          </p:cNvPr>
          <p:cNvSpPr/>
          <p:nvPr/>
        </p:nvSpPr>
        <p:spPr>
          <a:xfrm>
            <a:off x="7885679" y="3378898"/>
            <a:ext cx="1890326" cy="400110"/>
          </a:xfrm>
          <a:prstGeom prst="rect">
            <a:avLst/>
          </a:prstGeom>
        </p:spPr>
        <p:txBody>
          <a:bodyPr wrap="none">
            <a:spAutoFit/>
          </a:bodyPr>
          <a:lstStyle/>
          <a:p>
            <a:pPr algn="ctr"/>
            <a:r>
              <a:rPr lang="en-US" sz="2000" b="1">
                <a:solidFill>
                  <a:srgbClr val="FAB632"/>
                </a:solidFill>
                <a:ea typeface="Roboto" charset="0"/>
                <a:cs typeface="Poppins" pitchFamily="2" charset="77"/>
              </a:rPr>
              <a:t>Rezolvarea problemelor</a:t>
            </a:r>
            <a:endParaRPr lang="en-US" sz="2000" b="1" dirty="0">
              <a:solidFill>
                <a:srgbClr val="FAB632"/>
              </a:solidFill>
              <a:ea typeface="Roboto" charset="0"/>
              <a:cs typeface="Poppins" pitchFamily="2" charset="77"/>
            </a:endParaRPr>
          </a:p>
        </p:txBody>
      </p:sp>
      <p:sp>
        <p:nvSpPr>
          <p:cNvPr id="19" name="CuadroTexto 18">
            <a:extLst>
              <a:ext uri="{FF2B5EF4-FFF2-40B4-BE49-F238E27FC236}">
                <a16:creationId xmlns:a16="http://schemas.microsoft.com/office/drawing/2014/main" xmlns="" id="{F83558B3-24CD-4182-C0A9-97857EB83CDA}"/>
              </a:ext>
            </a:extLst>
          </p:cNvPr>
          <p:cNvSpPr txBox="1"/>
          <p:nvPr/>
        </p:nvSpPr>
        <p:spPr>
          <a:xfrm>
            <a:off x="7067587" y="3240398"/>
            <a:ext cx="329551" cy="1015663"/>
          </a:xfrm>
          <a:prstGeom prst="rect">
            <a:avLst/>
          </a:prstGeom>
          <a:noFill/>
        </p:spPr>
        <p:txBody>
          <a:bodyPr wrap="square" rtlCol="0">
            <a:spAutoFit/>
          </a:bodyPr>
          <a:lstStyle/>
          <a:p>
            <a:r>
              <a:rPr lang="es-ES" sz="2000" dirty="0">
                <a:solidFill>
                  <a:srgbClr val="21B4A9"/>
                </a:solidFill>
              </a:rPr>
              <a:t>+++</a:t>
            </a:r>
          </a:p>
        </p:txBody>
      </p:sp>
      <p:pic>
        <p:nvPicPr>
          <p:cNvPr id="15" name="Imagen 14" descr="Texto&#10;&#10;Descripción generada automáticamente">
            <a:extLst>
              <a:ext uri="{FF2B5EF4-FFF2-40B4-BE49-F238E27FC236}">
                <a16:creationId xmlns:a16="http://schemas.microsoft.com/office/drawing/2014/main" xmlns="" id="{7FCBE6E8-063D-05D6-971D-0844923859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5" name="Google Shape;90;p1">
            <a:extLst>
              <a:ext uri="{FF2B5EF4-FFF2-40B4-BE49-F238E27FC236}">
                <a16:creationId xmlns:a16="http://schemas.microsoft.com/office/drawing/2014/main" xmlns="" id="{4AFA3E04-4B88-E71B-5C34-98E077C622EE}"/>
              </a:ext>
            </a:extLst>
          </p:cNvPr>
          <p:cNvSpPr txBox="1"/>
          <p:nvPr/>
        </p:nvSpPr>
        <p:spPr>
          <a:xfrm>
            <a:off x="2343695" y="6294559"/>
            <a:ext cx="7901721" cy="400069"/>
          </a:xfrm>
          <a:prstGeom prst="rect">
            <a:avLst/>
          </a:prstGeom>
          <a:noFill/>
          <a:ln>
            <a:noFill/>
          </a:ln>
        </p:spPr>
        <p:txBody>
          <a:bodyPr spcFirstLastPara="1" wrap="square" lIns="91425" tIns="45700" rIns="91425" bIns="45700" anchor="t" anchorCtr="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7483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xmlns="" id="{48BD6354-DAE3-FDD2-9126-269674E76A8A}"/>
              </a:ext>
            </a:extLst>
          </p:cNvPr>
          <p:cNvSpPr/>
          <p:nvPr/>
        </p:nvSpPr>
        <p:spPr>
          <a:xfrm>
            <a:off x="523348" y="924321"/>
            <a:ext cx="4518286" cy="1837678"/>
          </a:xfrm>
          <a:prstGeom prst="rect">
            <a:avLst/>
          </a:prstGeom>
          <a:noFill/>
          <a:ln>
            <a:solidFill>
              <a:srgbClr val="21B4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redondeado 2">
            <a:extLst>
              <a:ext uri="{FF2B5EF4-FFF2-40B4-BE49-F238E27FC236}">
                <a16:creationId xmlns:a16="http://schemas.microsoft.com/office/drawing/2014/main" xmlns="" id="{FD367A6C-EBA9-79A8-7837-B419AB6D5FF0}"/>
              </a:ext>
            </a:extLst>
          </p:cNvPr>
          <p:cNvSpPr/>
          <p:nvPr/>
        </p:nvSpPr>
        <p:spPr>
          <a:xfrm>
            <a:off x="531357" y="924321"/>
            <a:ext cx="4510277" cy="616476"/>
          </a:xfrm>
          <a:prstGeom prst="roundRect">
            <a:avLst/>
          </a:prstGeom>
          <a:solidFill>
            <a:srgbClr val="21B4A9"/>
          </a:solidFill>
          <a:ln>
            <a:solidFill>
              <a:srgbClr val="21B4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Ce ar trebui să luați în considerare atunci când proiectați un logo?</a:t>
            </a:r>
            <a:endParaRPr lang="en-GB" dirty="0"/>
          </a:p>
        </p:txBody>
      </p:sp>
      <p:sp>
        <p:nvSpPr>
          <p:cNvPr id="10" name="Rectangle 28">
            <a:extLst>
              <a:ext uri="{FF2B5EF4-FFF2-40B4-BE49-F238E27FC236}">
                <a16:creationId xmlns:a16="http://schemas.microsoft.com/office/drawing/2014/main" xmlns="" id="{A58BF713-33BB-FB57-9A14-44C3A15664BA}"/>
              </a:ext>
            </a:extLst>
          </p:cNvPr>
          <p:cNvSpPr>
            <a:spLocks/>
          </p:cNvSpPr>
          <p:nvPr/>
        </p:nvSpPr>
        <p:spPr bwMode="auto">
          <a:xfrm>
            <a:off x="550864" y="267874"/>
            <a:ext cx="8245474" cy="553998"/>
          </a:xfrm>
          <a:prstGeom prst="rect">
            <a:avLst/>
          </a:prstGeom>
          <a:noFill/>
          <a:ln>
            <a:noFill/>
          </a:ln>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 uri="{91240B29-F687-4f45-9708-019B960494DF}">
              <a14:hiddenLine xmlns:a14="http://schemas.microsoft.com/office/drawing/2010/main" xmlns:p14="http://schemas.microsoft.com/office/powerpoint/2010/main" xmlns:a16="http://schemas.microsoft.com/office/drawing/2014/main" xmlns="" w="12700">
                <a:solidFill>
                  <a:schemeClr val="tx1"/>
                </a:solidFill>
                <a:miter lim="800000"/>
                <a:headEnd/>
                <a:tailEnd/>
              </a14:hiddenLine>
            </a:ext>
          </a:extLst>
        </p:spPr>
        <p:txBody>
          <a:bodyPr wrap="square" lIns="0" tIns="0" rIns="0" bIns="0" anchor="ctr">
            <a:spAutoFit/>
          </a:bodyPr>
          <a:lstStyle/>
          <a:p>
            <a:r>
              <a:rPr lang="es-ES" sz="3600" b="1" dirty="0">
                <a:solidFill>
                  <a:srgbClr val="21B4A9"/>
                </a:solidFill>
              </a:rPr>
              <a:t>Test de </a:t>
            </a:r>
            <a:r>
              <a:rPr lang="es-ES" sz="3600" b="1" dirty="0" err="1">
                <a:solidFill>
                  <a:srgbClr val="21B4A9"/>
                </a:solidFill>
              </a:rPr>
              <a:t>autoevaluare:</a:t>
            </a:r>
            <a:endParaRPr lang="en-GB" sz="3600" b="1" dirty="0">
              <a:solidFill>
                <a:srgbClr val="21B4A9"/>
              </a:solidFill>
            </a:endParaRPr>
          </a:p>
        </p:txBody>
      </p:sp>
      <p:sp>
        <p:nvSpPr>
          <p:cNvPr id="12" name="Rectángulo 11">
            <a:extLst>
              <a:ext uri="{FF2B5EF4-FFF2-40B4-BE49-F238E27FC236}">
                <a16:creationId xmlns:a16="http://schemas.microsoft.com/office/drawing/2014/main" xmlns="" id="{4E9A5348-FCF9-A995-E603-4FC64C50A981}"/>
              </a:ext>
            </a:extLst>
          </p:cNvPr>
          <p:cNvSpPr/>
          <p:nvPr/>
        </p:nvSpPr>
        <p:spPr>
          <a:xfrm>
            <a:off x="5331590" y="924321"/>
            <a:ext cx="4518286" cy="1837678"/>
          </a:xfrm>
          <a:prstGeom prst="rect">
            <a:avLst/>
          </a:prstGeom>
          <a:noFill/>
          <a:ln>
            <a:solidFill>
              <a:srgbClr val="FAB6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redondeado 2">
            <a:extLst>
              <a:ext uri="{FF2B5EF4-FFF2-40B4-BE49-F238E27FC236}">
                <a16:creationId xmlns:a16="http://schemas.microsoft.com/office/drawing/2014/main" xmlns="" id="{1A53E313-0DC3-5B6E-338C-9BF294AE31D4}"/>
              </a:ext>
            </a:extLst>
          </p:cNvPr>
          <p:cNvSpPr/>
          <p:nvPr/>
        </p:nvSpPr>
        <p:spPr>
          <a:xfrm>
            <a:off x="5331590" y="924321"/>
            <a:ext cx="4518286" cy="422030"/>
          </a:xfrm>
          <a:prstGeom prst="roundRect">
            <a:avLst/>
          </a:prstGeom>
          <a:solidFill>
            <a:srgbClr val="FAB632"/>
          </a:solidFill>
          <a:ln>
            <a:solidFill>
              <a:srgbClr val="FAB6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Ce este comerțul electronic?</a:t>
            </a:r>
            <a:endParaRPr lang="en-GB" dirty="0"/>
          </a:p>
        </p:txBody>
      </p:sp>
      <p:sp>
        <p:nvSpPr>
          <p:cNvPr id="17" name="Rectángulo 16">
            <a:extLst>
              <a:ext uri="{FF2B5EF4-FFF2-40B4-BE49-F238E27FC236}">
                <a16:creationId xmlns:a16="http://schemas.microsoft.com/office/drawing/2014/main" xmlns="" id="{CBA2D687-85CD-D36B-FF71-A9FBE53280CA}"/>
              </a:ext>
            </a:extLst>
          </p:cNvPr>
          <p:cNvSpPr/>
          <p:nvPr/>
        </p:nvSpPr>
        <p:spPr>
          <a:xfrm>
            <a:off x="523348" y="3001874"/>
            <a:ext cx="4518286" cy="1837678"/>
          </a:xfrm>
          <a:prstGeom prst="rect">
            <a:avLst/>
          </a:prstGeom>
          <a:noFill/>
          <a:ln>
            <a:solidFill>
              <a:srgbClr val="EA4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redondeado 2">
            <a:extLst>
              <a:ext uri="{FF2B5EF4-FFF2-40B4-BE49-F238E27FC236}">
                <a16:creationId xmlns:a16="http://schemas.microsoft.com/office/drawing/2014/main" xmlns="" id="{9B376885-B5A0-0D84-31FF-068CA7DB7104}"/>
              </a:ext>
            </a:extLst>
          </p:cNvPr>
          <p:cNvSpPr/>
          <p:nvPr/>
        </p:nvSpPr>
        <p:spPr>
          <a:xfrm>
            <a:off x="523348" y="3001874"/>
            <a:ext cx="4518286" cy="422030"/>
          </a:xfrm>
          <a:prstGeom prst="roundRect">
            <a:avLst/>
          </a:prstGeom>
          <a:solidFill>
            <a:srgbClr val="EA4E46"/>
          </a:solidFill>
          <a:ln>
            <a:solidFill>
              <a:srgbClr val="EA4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Cum ar trebui să arate o parolă puternică?</a:t>
            </a:r>
            <a:endParaRPr lang="en-GB" dirty="0"/>
          </a:p>
        </p:txBody>
      </p:sp>
      <p:sp>
        <p:nvSpPr>
          <p:cNvPr id="20" name="TextBox 59">
            <a:extLst>
              <a:ext uri="{FF2B5EF4-FFF2-40B4-BE49-F238E27FC236}">
                <a16:creationId xmlns:a16="http://schemas.microsoft.com/office/drawing/2014/main" xmlns="" id="{4F0CB8F7-6904-7B27-42F0-BE74C5AF6A24}"/>
              </a:ext>
            </a:extLst>
          </p:cNvPr>
          <p:cNvSpPr txBox="1"/>
          <p:nvPr/>
        </p:nvSpPr>
        <p:spPr>
          <a:xfrm>
            <a:off x="531358" y="3409122"/>
            <a:ext cx="4518286" cy="1708160"/>
          </a:xfrm>
          <a:prstGeom prst="rect">
            <a:avLst/>
          </a:prstGeom>
          <a:noFill/>
        </p:spPr>
        <p:txBody>
          <a:bodyPr wrap="square" rtlCol="0">
            <a:spAutoFit/>
          </a:bodyPr>
          <a:lstStyle/>
          <a:p>
            <a:pPr marL="342900" indent="-342900">
              <a:buFont typeface="+mj-lt"/>
              <a:buAutoNum type="alphaLcParenR"/>
            </a:pPr>
            <a:r>
              <a:rPr lang="en-US" sz="1500">
                <a:ea typeface="Lato Light" panose="020F0502020204030203" pitchFamily="34" charset="0"/>
                <a:cs typeface="Abhaya Libre" panose="02000603000000000000" pitchFamily="2" charset="77"/>
              </a:rPr>
              <a:t>O parolă pe care o utilizați deja în mod regulat, indiferent de lungime.</a:t>
            </a:r>
          </a:p>
          <a:p>
            <a:pPr marL="342900" indent="-342900">
              <a:buFont typeface="+mj-lt"/>
              <a:buAutoNum type="alphaLcParenR"/>
            </a:pPr>
            <a:r>
              <a:rPr lang="en-US" sz="1500">
                <a:ea typeface="Lato Light" panose="020F0502020204030203" pitchFamily="34" charset="0"/>
                <a:cs typeface="Abhaya Libre" panose="02000603000000000000" pitchFamily="2" charset="77"/>
              </a:rPr>
              <a:t>Ceva ușor de reținut, cum ar fi ziua ta de naștere.</a:t>
            </a:r>
          </a:p>
          <a:p>
            <a:pPr marL="342900" indent="-342900">
              <a:buFont typeface="+mj-lt"/>
              <a:buAutoNum type="alphaLcParenR"/>
            </a:pPr>
            <a:r>
              <a:rPr lang="en-US" sz="1500">
                <a:ea typeface="Lato Light" panose="020F0502020204030203" pitchFamily="34" charset="0"/>
                <a:cs typeface="Abhaya Libre" panose="02000603000000000000" pitchFamily="2" charset="77"/>
              </a:rPr>
              <a:t>O combinație de litere, cifre și caractere speciale mai lungă de 12 caractere.</a:t>
            </a:r>
          </a:p>
          <a:p>
            <a:pPr marL="342900" indent="-342900">
              <a:buFont typeface="+mj-lt"/>
              <a:buAutoNum type="alphaLcParenR"/>
            </a:pPr>
            <a:endParaRPr lang="en-US" sz="1500" dirty="0">
              <a:ea typeface="Lato Light" panose="020F0502020204030203" pitchFamily="34" charset="0"/>
              <a:cs typeface="Abhaya Libre" panose="02000603000000000000" pitchFamily="2" charset="77"/>
            </a:endParaRPr>
          </a:p>
        </p:txBody>
      </p:sp>
      <p:sp>
        <p:nvSpPr>
          <p:cNvPr id="22" name="Rectángulo 21">
            <a:extLst>
              <a:ext uri="{FF2B5EF4-FFF2-40B4-BE49-F238E27FC236}">
                <a16:creationId xmlns:a16="http://schemas.microsoft.com/office/drawing/2014/main" xmlns="" id="{E3AFAB4E-158C-AA74-7C67-3431439FBF02}"/>
              </a:ext>
            </a:extLst>
          </p:cNvPr>
          <p:cNvSpPr/>
          <p:nvPr/>
        </p:nvSpPr>
        <p:spPr>
          <a:xfrm>
            <a:off x="5331590" y="3021670"/>
            <a:ext cx="4518286" cy="1837678"/>
          </a:xfrm>
          <a:prstGeom prst="rect">
            <a:avLst/>
          </a:prstGeom>
          <a:noFill/>
          <a:ln>
            <a:solidFill>
              <a:srgbClr val="21B4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redondeado 2">
            <a:extLst>
              <a:ext uri="{FF2B5EF4-FFF2-40B4-BE49-F238E27FC236}">
                <a16:creationId xmlns:a16="http://schemas.microsoft.com/office/drawing/2014/main" xmlns="" id="{7AA4056B-DE9C-25A0-B7EA-7CC004411C2D}"/>
              </a:ext>
            </a:extLst>
          </p:cNvPr>
          <p:cNvSpPr/>
          <p:nvPr/>
        </p:nvSpPr>
        <p:spPr>
          <a:xfrm>
            <a:off x="5331590" y="3021670"/>
            <a:ext cx="4518286" cy="585512"/>
          </a:xfrm>
          <a:prstGeom prst="roundRect">
            <a:avLst/>
          </a:prstGeom>
          <a:solidFill>
            <a:srgbClr val="21B4A9"/>
          </a:solidFill>
          <a:ln>
            <a:solidFill>
              <a:srgbClr val="21B4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Ce </a:t>
            </a:r>
            <a:r>
              <a:rPr lang="es-ES" dirty="0" err="1"/>
              <a:t>fac</a:t>
            </a:r>
            <a:r>
              <a:rPr lang="ro-RO" dirty="0"/>
              <a:t>eți</a:t>
            </a:r>
            <a:r>
              <a:rPr lang="es-ES" dirty="0"/>
              <a:t> </a:t>
            </a:r>
            <a:r>
              <a:rPr lang="es-ES" dirty="0" err="1"/>
              <a:t>dacă</a:t>
            </a:r>
            <a:r>
              <a:rPr lang="es-ES" dirty="0"/>
              <a:t> </a:t>
            </a:r>
            <a:r>
              <a:rPr lang="es-ES" dirty="0" err="1"/>
              <a:t>nu</a:t>
            </a:r>
            <a:r>
              <a:rPr lang="es-ES" dirty="0"/>
              <a:t> </a:t>
            </a:r>
            <a:r>
              <a:rPr lang="es-ES" dirty="0" err="1"/>
              <a:t>pornește</a:t>
            </a:r>
            <a:r>
              <a:rPr lang="ro-RO" dirty="0"/>
              <a:t> computerul</a:t>
            </a:r>
            <a:r>
              <a:rPr lang="es-ES" dirty="0"/>
              <a:t>?</a:t>
            </a:r>
            <a:endParaRPr lang="en-GB" dirty="0"/>
          </a:p>
        </p:txBody>
      </p:sp>
      <p:sp>
        <p:nvSpPr>
          <p:cNvPr id="32" name="Rectángulo 31">
            <a:extLst>
              <a:ext uri="{FF2B5EF4-FFF2-40B4-BE49-F238E27FC236}">
                <a16:creationId xmlns:a16="http://schemas.microsoft.com/office/drawing/2014/main" xmlns="" id="{7FD24C3A-1E71-1242-AB69-73DE74EC3031}"/>
              </a:ext>
            </a:extLst>
          </p:cNvPr>
          <p:cNvSpPr/>
          <p:nvPr/>
        </p:nvSpPr>
        <p:spPr>
          <a:xfrm>
            <a:off x="2743031" y="4949288"/>
            <a:ext cx="4730240" cy="1837678"/>
          </a:xfrm>
          <a:prstGeom prst="rect">
            <a:avLst/>
          </a:prstGeom>
          <a:noFill/>
          <a:ln>
            <a:solidFill>
              <a:srgbClr val="FAB6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ángulo redondeado 2">
            <a:extLst>
              <a:ext uri="{FF2B5EF4-FFF2-40B4-BE49-F238E27FC236}">
                <a16:creationId xmlns:a16="http://schemas.microsoft.com/office/drawing/2014/main" xmlns="" id="{F874651E-567B-3E48-135B-076292839DE2}"/>
              </a:ext>
            </a:extLst>
          </p:cNvPr>
          <p:cNvSpPr/>
          <p:nvPr/>
        </p:nvSpPr>
        <p:spPr>
          <a:xfrm>
            <a:off x="2749573" y="4950178"/>
            <a:ext cx="4730240" cy="601419"/>
          </a:xfrm>
          <a:prstGeom prst="roundRect">
            <a:avLst/>
          </a:prstGeom>
          <a:solidFill>
            <a:srgbClr val="FAB632"/>
          </a:solidFill>
          <a:ln>
            <a:solidFill>
              <a:srgbClr val="FAB6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Ce apare în căutare: "digital skills" -smartphone filetype:pdf?</a:t>
            </a:r>
            <a:endParaRPr lang="en-GB" dirty="0"/>
          </a:p>
        </p:txBody>
      </p:sp>
      <p:pic>
        <p:nvPicPr>
          <p:cNvPr id="28" name="Imagen 27" descr="Texto&#10;&#10;Descripción generada automáticamente">
            <a:extLst>
              <a:ext uri="{FF2B5EF4-FFF2-40B4-BE49-F238E27FC236}">
                <a16:creationId xmlns:a16="http://schemas.microsoft.com/office/drawing/2014/main" xmlns="" id="{57E7EBF6-6D35-9B44-C87D-7D4A18F1AB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82652" y="6251079"/>
            <a:ext cx="2304176" cy="483405"/>
          </a:xfrm>
          <a:prstGeom prst="rect">
            <a:avLst/>
          </a:prstGeom>
        </p:spPr>
      </p:pic>
      <p:sp>
        <p:nvSpPr>
          <p:cNvPr id="30" name="TextBox 59">
            <a:extLst>
              <a:ext uri="{FF2B5EF4-FFF2-40B4-BE49-F238E27FC236}">
                <a16:creationId xmlns:a16="http://schemas.microsoft.com/office/drawing/2014/main" xmlns="" id="{7AD9FEF5-A657-CB0A-DE07-BDEA64281161}"/>
              </a:ext>
            </a:extLst>
          </p:cNvPr>
          <p:cNvSpPr txBox="1"/>
          <p:nvPr/>
        </p:nvSpPr>
        <p:spPr>
          <a:xfrm>
            <a:off x="5331590" y="3655940"/>
            <a:ext cx="4518286" cy="1015663"/>
          </a:xfrm>
          <a:prstGeom prst="rect">
            <a:avLst/>
          </a:prstGeom>
          <a:noFill/>
        </p:spPr>
        <p:txBody>
          <a:bodyPr wrap="square" rtlCol="0">
            <a:spAutoFit/>
          </a:bodyPr>
          <a:lstStyle/>
          <a:p>
            <a:pPr marL="342900" indent="-342900">
              <a:buFont typeface="+mj-lt"/>
              <a:buAutoNum type="alphaLcParenR"/>
            </a:pPr>
            <a:r>
              <a:rPr lang="en-US" sz="1500" dirty="0" err="1">
                <a:ea typeface="Lato Light" panose="020F0502020204030203" pitchFamily="34" charset="0"/>
                <a:cs typeface="Abhaya Libre" panose="02000603000000000000" pitchFamily="2" charset="77"/>
              </a:rPr>
              <a:t>Cumpărați</a:t>
            </a:r>
            <a:r>
              <a:rPr lang="en-US" sz="1500" dirty="0">
                <a:ea typeface="Lato Light" panose="020F0502020204030203" pitchFamily="34" charset="0"/>
                <a:cs typeface="Abhaya Libre" panose="02000603000000000000" pitchFamily="2" charset="77"/>
              </a:rPr>
              <a:t> </a:t>
            </a:r>
            <a:r>
              <a:rPr lang="en-US" sz="1500" dirty="0" err="1">
                <a:ea typeface="Lato Light" panose="020F0502020204030203" pitchFamily="34" charset="0"/>
                <a:cs typeface="Abhaya Libre" panose="02000603000000000000" pitchFamily="2" charset="77"/>
              </a:rPr>
              <a:t>unul</a:t>
            </a:r>
            <a:r>
              <a:rPr lang="en-US" sz="1500" dirty="0">
                <a:ea typeface="Lato Light" panose="020F0502020204030203" pitchFamily="34" charset="0"/>
                <a:cs typeface="Abhaya Libre" panose="02000603000000000000" pitchFamily="2" charset="77"/>
              </a:rPr>
              <a:t> </a:t>
            </a:r>
            <a:r>
              <a:rPr lang="en-US" sz="1500" dirty="0" err="1">
                <a:ea typeface="Lato Light" panose="020F0502020204030203" pitchFamily="34" charset="0"/>
                <a:cs typeface="Abhaya Libre" panose="02000603000000000000" pitchFamily="2" charset="77"/>
              </a:rPr>
              <a:t>nou</a:t>
            </a:r>
            <a:r>
              <a:rPr lang="en-US" sz="1500" dirty="0">
                <a:ea typeface="Lato Light" panose="020F0502020204030203" pitchFamily="34" charset="0"/>
                <a:cs typeface="Abhaya Libre" panose="02000603000000000000" pitchFamily="2" charset="77"/>
              </a:rPr>
              <a:t> </a:t>
            </a:r>
            <a:r>
              <a:rPr lang="en-US" sz="1500" dirty="0" err="1">
                <a:ea typeface="Lato Light" panose="020F0502020204030203" pitchFamily="34" charset="0"/>
                <a:cs typeface="Abhaya Libre" panose="02000603000000000000" pitchFamily="2" charset="77"/>
              </a:rPr>
              <a:t>sau</a:t>
            </a:r>
            <a:r>
              <a:rPr lang="en-US" sz="1500" dirty="0">
                <a:ea typeface="Lato Light" panose="020F0502020204030203" pitchFamily="34" charset="0"/>
                <a:cs typeface="Abhaya Libre" panose="02000603000000000000" pitchFamily="2" charset="77"/>
              </a:rPr>
              <a:t> </a:t>
            </a:r>
            <a:r>
              <a:rPr lang="en-US" sz="1500" dirty="0" err="1">
                <a:ea typeface="Lato Light" panose="020F0502020204030203" pitchFamily="34" charset="0"/>
                <a:cs typeface="Abhaya Libre" panose="02000603000000000000" pitchFamily="2" charset="77"/>
              </a:rPr>
              <a:t>apelați</a:t>
            </a:r>
            <a:r>
              <a:rPr lang="en-US" sz="1500" dirty="0">
                <a:ea typeface="Lato Light" panose="020F0502020204030203" pitchFamily="34" charset="0"/>
                <a:cs typeface="Abhaya Libre" panose="02000603000000000000" pitchFamily="2" charset="77"/>
              </a:rPr>
              <a:t> la </a:t>
            </a:r>
            <a:r>
              <a:rPr lang="en-US" sz="1500" dirty="0" err="1">
                <a:ea typeface="Lato Light" panose="020F0502020204030203" pitchFamily="34" charset="0"/>
                <a:cs typeface="Abhaya Libre" panose="02000603000000000000" pitchFamily="2" charset="77"/>
              </a:rPr>
              <a:t>serviciul</a:t>
            </a:r>
            <a:r>
              <a:rPr lang="en-US" sz="1500" dirty="0">
                <a:ea typeface="Lato Light" panose="020F0502020204030203" pitchFamily="34" charset="0"/>
                <a:cs typeface="Abhaya Libre" panose="02000603000000000000" pitchFamily="2" charset="77"/>
              </a:rPr>
              <a:t> </a:t>
            </a:r>
            <a:r>
              <a:rPr lang="en-US" sz="1500" dirty="0" err="1">
                <a:ea typeface="Lato Light" panose="020F0502020204030203" pitchFamily="34" charset="0"/>
                <a:cs typeface="Abhaya Libre" panose="02000603000000000000" pitchFamily="2" charset="77"/>
              </a:rPr>
              <a:t>tehnic</a:t>
            </a:r>
            <a:r>
              <a:rPr lang="en-US" sz="1500" dirty="0">
                <a:ea typeface="Lato Light" panose="020F0502020204030203" pitchFamily="34" charset="0"/>
                <a:cs typeface="Abhaya Libre" panose="02000603000000000000" pitchFamily="2" charset="77"/>
              </a:rPr>
              <a:t>.</a:t>
            </a:r>
          </a:p>
          <a:p>
            <a:pPr marL="342900" indent="-342900">
              <a:buFont typeface="+mj-lt"/>
              <a:buAutoNum type="alphaLcParenR"/>
            </a:pPr>
            <a:r>
              <a:rPr lang="en-US" sz="1500" dirty="0" err="1">
                <a:ea typeface="Lato Light" panose="020F0502020204030203" pitchFamily="34" charset="0"/>
                <a:cs typeface="Abhaya Libre" panose="02000603000000000000" pitchFamily="2" charset="77"/>
              </a:rPr>
              <a:t>Verificați</a:t>
            </a:r>
            <a:r>
              <a:rPr lang="en-US" sz="1500" dirty="0">
                <a:ea typeface="Lato Light" panose="020F0502020204030203" pitchFamily="34" charset="0"/>
                <a:cs typeface="Abhaya Libre" panose="02000603000000000000" pitchFamily="2" charset="77"/>
              </a:rPr>
              <a:t> </a:t>
            </a:r>
            <a:r>
              <a:rPr lang="en-US" sz="1500" dirty="0" err="1">
                <a:ea typeface="Lato Light" panose="020F0502020204030203" pitchFamily="34" charset="0"/>
                <a:cs typeface="Abhaya Libre" panose="02000603000000000000" pitchFamily="2" charset="77"/>
              </a:rPr>
              <a:t>dacă</a:t>
            </a:r>
            <a:r>
              <a:rPr lang="en-US" sz="1500" dirty="0">
                <a:ea typeface="Lato Light" panose="020F0502020204030203" pitchFamily="34" charset="0"/>
                <a:cs typeface="Abhaya Libre" panose="02000603000000000000" pitchFamily="2" charset="77"/>
              </a:rPr>
              <a:t> </a:t>
            </a:r>
            <a:r>
              <a:rPr lang="en-US" sz="1500" dirty="0" err="1">
                <a:ea typeface="Lato Light" panose="020F0502020204030203" pitchFamily="34" charset="0"/>
                <a:cs typeface="Abhaya Libre" panose="02000603000000000000" pitchFamily="2" charset="77"/>
              </a:rPr>
              <a:t>bateria</a:t>
            </a:r>
            <a:r>
              <a:rPr lang="en-US" sz="1500" dirty="0">
                <a:ea typeface="Lato Light" panose="020F0502020204030203" pitchFamily="34" charset="0"/>
                <a:cs typeface="Abhaya Libre" panose="02000603000000000000" pitchFamily="2" charset="77"/>
              </a:rPr>
              <a:t> </a:t>
            </a:r>
            <a:r>
              <a:rPr lang="en-US" sz="1500" dirty="0" err="1">
                <a:ea typeface="Lato Light" panose="020F0502020204030203" pitchFamily="34" charset="0"/>
                <a:cs typeface="Abhaya Libre" panose="02000603000000000000" pitchFamily="2" charset="77"/>
              </a:rPr>
              <a:t>sau</a:t>
            </a:r>
            <a:r>
              <a:rPr lang="en-US" sz="1500" dirty="0">
                <a:ea typeface="Lato Light" panose="020F0502020204030203" pitchFamily="34" charset="0"/>
                <a:cs typeface="Abhaya Libre" panose="02000603000000000000" pitchFamily="2" charset="77"/>
              </a:rPr>
              <a:t> </a:t>
            </a:r>
            <a:r>
              <a:rPr lang="en-US" sz="1500" dirty="0" err="1">
                <a:ea typeface="Lato Light" panose="020F0502020204030203" pitchFamily="34" charset="0"/>
                <a:cs typeface="Abhaya Libre" panose="02000603000000000000" pitchFamily="2" charset="77"/>
              </a:rPr>
              <a:t>priza</a:t>
            </a:r>
            <a:r>
              <a:rPr lang="en-US" sz="1500" dirty="0">
                <a:ea typeface="Lato Light" panose="020F0502020204030203" pitchFamily="34" charset="0"/>
                <a:cs typeface="Abhaya Libre" panose="02000603000000000000" pitchFamily="2" charset="77"/>
              </a:rPr>
              <a:t> </a:t>
            </a:r>
            <a:r>
              <a:rPr lang="en-US" sz="1500" dirty="0" err="1">
                <a:ea typeface="Lato Light" panose="020F0502020204030203" pitchFamily="34" charset="0"/>
                <a:cs typeface="Abhaya Libre" panose="02000603000000000000" pitchFamily="2" charset="77"/>
              </a:rPr>
              <a:t>funcționează</a:t>
            </a:r>
            <a:r>
              <a:rPr lang="en-US" sz="1500" dirty="0">
                <a:ea typeface="Lato Light" panose="020F0502020204030203" pitchFamily="34" charset="0"/>
                <a:cs typeface="Abhaya Libre" panose="02000603000000000000" pitchFamily="2" charset="77"/>
              </a:rPr>
              <a:t> </a:t>
            </a:r>
            <a:r>
              <a:rPr lang="en-US" sz="1500" dirty="0" err="1">
                <a:ea typeface="Lato Light" panose="020F0502020204030203" pitchFamily="34" charset="0"/>
                <a:cs typeface="Abhaya Libre" panose="02000603000000000000" pitchFamily="2" charset="77"/>
              </a:rPr>
              <a:t>înainte</a:t>
            </a:r>
            <a:r>
              <a:rPr lang="en-US" sz="1500" dirty="0">
                <a:ea typeface="Lato Light" panose="020F0502020204030203" pitchFamily="34" charset="0"/>
                <a:cs typeface="Abhaya Libre" panose="02000603000000000000" pitchFamily="2" charset="77"/>
              </a:rPr>
              <a:t> de a face </a:t>
            </a:r>
            <a:r>
              <a:rPr lang="en-US" sz="1500" dirty="0" err="1">
                <a:ea typeface="Lato Light" panose="020F0502020204030203" pitchFamily="34" charset="0"/>
                <a:cs typeface="Abhaya Libre" panose="02000603000000000000" pitchFamily="2" charset="77"/>
              </a:rPr>
              <a:t>orice</a:t>
            </a:r>
            <a:r>
              <a:rPr lang="en-US" sz="1500" dirty="0">
                <a:ea typeface="Lato Light" panose="020F0502020204030203" pitchFamily="34" charset="0"/>
                <a:cs typeface="Abhaya Libre" panose="02000603000000000000" pitchFamily="2" charset="77"/>
              </a:rPr>
              <a:t> </a:t>
            </a:r>
            <a:r>
              <a:rPr lang="en-US" sz="1500" dirty="0" err="1">
                <a:ea typeface="Lato Light" panose="020F0502020204030203" pitchFamily="34" charset="0"/>
                <a:cs typeface="Abhaya Libre" panose="02000603000000000000" pitchFamily="2" charset="77"/>
              </a:rPr>
              <a:t>altceva</a:t>
            </a:r>
            <a:r>
              <a:rPr lang="en-US" sz="1500" dirty="0">
                <a:ea typeface="Lato Light" panose="020F0502020204030203" pitchFamily="34" charset="0"/>
                <a:cs typeface="Abhaya Libre" panose="02000603000000000000" pitchFamily="2" charset="77"/>
              </a:rPr>
              <a:t>.</a:t>
            </a:r>
          </a:p>
          <a:p>
            <a:pPr marL="342900" indent="-342900">
              <a:buFont typeface="+mj-lt"/>
              <a:buAutoNum type="alphaLcParenR"/>
            </a:pPr>
            <a:r>
              <a:rPr lang="en-US" sz="1500" dirty="0" err="1">
                <a:ea typeface="Lato Light" panose="020F0502020204030203" pitchFamily="34" charset="0"/>
                <a:cs typeface="Abhaya Libre" panose="02000603000000000000" pitchFamily="2" charset="77"/>
              </a:rPr>
              <a:t>Apăsați</a:t>
            </a:r>
            <a:r>
              <a:rPr lang="en-US" sz="1500" dirty="0">
                <a:ea typeface="Lato Light" panose="020F0502020204030203" pitchFamily="34" charset="0"/>
                <a:cs typeface="Abhaya Libre" panose="02000603000000000000" pitchFamily="2" charset="77"/>
              </a:rPr>
              <a:t> </a:t>
            </a:r>
            <a:r>
              <a:rPr lang="en-US" sz="1500" dirty="0" err="1">
                <a:ea typeface="Lato Light" panose="020F0502020204030203" pitchFamily="34" charset="0"/>
                <a:cs typeface="Abhaya Libre" panose="02000603000000000000" pitchFamily="2" charset="77"/>
              </a:rPr>
              <a:t>tastele</a:t>
            </a:r>
            <a:r>
              <a:rPr lang="en-US" sz="1500" dirty="0">
                <a:ea typeface="Lato Light" panose="020F0502020204030203" pitchFamily="34" charset="0"/>
                <a:cs typeface="Abhaya Libre" panose="02000603000000000000" pitchFamily="2" charset="77"/>
              </a:rPr>
              <a:t> la </a:t>
            </a:r>
            <a:r>
              <a:rPr lang="en-US" sz="1500" dirty="0" err="1">
                <a:ea typeface="Lato Light" panose="020F0502020204030203" pitchFamily="34" charset="0"/>
                <a:cs typeface="Abhaya Libre" panose="02000603000000000000" pitchFamily="2" charset="77"/>
              </a:rPr>
              <a:t>întâmplare</a:t>
            </a:r>
            <a:r>
              <a:rPr lang="en-US" sz="1500" dirty="0">
                <a:ea typeface="Lato Light" panose="020F0502020204030203" pitchFamily="34" charset="0"/>
                <a:cs typeface="Abhaya Libre" panose="02000603000000000000" pitchFamily="2" charset="77"/>
              </a:rPr>
              <a:t> </a:t>
            </a:r>
            <a:r>
              <a:rPr lang="en-US" sz="1500" dirty="0" err="1">
                <a:ea typeface="Lato Light" panose="020F0502020204030203" pitchFamily="34" charset="0"/>
                <a:cs typeface="Abhaya Libre" panose="02000603000000000000" pitchFamily="2" charset="77"/>
              </a:rPr>
              <a:t>până</a:t>
            </a:r>
            <a:r>
              <a:rPr lang="en-US" sz="1500" dirty="0">
                <a:ea typeface="Lato Light" panose="020F0502020204030203" pitchFamily="34" charset="0"/>
                <a:cs typeface="Abhaya Libre" panose="02000603000000000000" pitchFamily="2" charset="77"/>
              </a:rPr>
              <a:t> </a:t>
            </a:r>
            <a:r>
              <a:rPr lang="en-US" sz="1500" dirty="0" err="1">
                <a:ea typeface="Lato Light" panose="020F0502020204030203" pitchFamily="34" charset="0"/>
                <a:cs typeface="Abhaya Libre" panose="02000603000000000000" pitchFamily="2" charset="77"/>
              </a:rPr>
              <a:t>când</a:t>
            </a:r>
            <a:r>
              <a:rPr lang="en-US" sz="1500" dirty="0">
                <a:ea typeface="Lato Light" panose="020F0502020204030203" pitchFamily="34" charset="0"/>
                <a:cs typeface="Abhaya Libre" panose="02000603000000000000" pitchFamily="2" charset="77"/>
              </a:rPr>
              <a:t> </a:t>
            </a:r>
            <a:r>
              <a:rPr lang="en-US" sz="1500" dirty="0" err="1">
                <a:ea typeface="Lato Light" panose="020F0502020204030203" pitchFamily="34" charset="0"/>
                <a:cs typeface="Abhaya Libre" panose="02000603000000000000" pitchFamily="2" charset="77"/>
              </a:rPr>
              <a:t>acesta</a:t>
            </a:r>
            <a:r>
              <a:rPr lang="en-US" sz="1500" dirty="0">
                <a:ea typeface="Lato Light" panose="020F0502020204030203" pitchFamily="34" charset="0"/>
                <a:cs typeface="Abhaya Libre" panose="02000603000000000000" pitchFamily="2" charset="77"/>
              </a:rPr>
              <a:t> </a:t>
            </a:r>
            <a:r>
              <a:rPr lang="en-US" sz="1500" dirty="0" err="1">
                <a:ea typeface="Lato Light" panose="020F0502020204030203" pitchFamily="34" charset="0"/>
                <a:cs typeface="Abhaya Libre" panose="02000603000000000000" pitchFamily="2" charset="77"/>
              </a:rPr>
              <a:t>reacționează</a:t>
            </a:r>
            <a:r>
              <a:rPr lang="en-US" sz="1500" dirty="0">
                <a:ea typeface="Lato Light" panose="020F0502020204030203" pitchFamily="34" charset="0"/>
                <a:cs typeface="Abhaya Libre" panose="02000603000000000000" pitchFamily="2" charset="77"/>
              </a:rPr>
              <a:t>.</a:t>
            </a:r>
          </a:p>
        </p:txBody>
      </p:sp>
      <p:sp>
        <p:nvSpPr>
          <p:cNvPr id="31" name="TextBox 59">
            <a:extLst>
              <a:ext uri="{FF2B5EF4-FFF2-40B4-BE49-F238E27FC236}">
                <a16:creationId xmlns:a16="http://schemas.microsoft.com/office/drawing/2014/main" xmlns="" id="{8641BC69-D179-D170-3419-EC8F9C4FF327}"/>
              </a:ext>
            </a:extLst>
          </p:cNvPr>
          <p:cNvSpPr txBox="1"/>
          <p:nvPr/>
        </p:nvSpPr>
        <p:spPr>
          <a:xfrm>
            <a:off x="2743031" y="5553628"/>
            <a:ext cx="4730239" cy="1246495"/>
          </a:xfrm>
          <a:prstGeom prst="rect">
            <a:avLst/>
          </a:prstGeom>
          <a:noFill/>
        </p:spPr>
        <p:txBody>
          <a:bodyPr wrap="square" rtlCol="0">
            <a:spAutoFit/>
          </a:bodyPr>
          <a:lstStyle/>
          <a:p>
            <a:pPr marL="342900" indent="-342900">
              <a:buFont typeface="+mj-lt"/>
              <a:buAutoNum type="alphaLcParenR"/>
            </a:pPr>
            <a:r>
              <a:rPr lang="en-US" sz="1500" dirty="0" err="1">
                <a:ea typeface="Lato Light" panose="020F0502020204030203" pitchFamily="34" charset="0"/>
                <a:cs typeface="Abhaya Libre" panose="02000603000000000000" pitchFamily="2" charset="77"/>
              </a:rPr>
              <a:t>Fișiere</a:t>
            </a:r>
            <a:r>
              <a:rPr lang="en-US" sz="1500" dirty="0">
                <a:ea typeface="Lato Light" panose="020F0502020204030203" pitchFamily="34" charset="0"/>
                <a:cs typeface="Abhaya Libre" panose="02000603000000000000" pitchFamily="2" charset="77"/>
              </a:rPr>
              <a:t> pdf cu </a:t>
            </a:r>
            <a:r>
              <a:rPr lang="en-US" sz="1500" dirty="0" err="1">
                <a:ea typeface="Lato Light" panose="020F0502020204030203" pitchFamily="34" charset="0"/>
                <a:cs typeface="Abhaya Libre" panose="02000603000000000000" pitchFamily="2" charset="77"/>
              </a:rPr>
              <a:t>competențe</a:t>
            </a:r>
            <a:r>
              <a:rPr lang="en-US" sz="1500" dirty="0">
                <a:ea typeface="Lato Light" panose="020F0502020204030203" pitchFamily="34" charset="0"/>
                <a:cs typeface="Abhaya Libre" panose="02000603000000000000" pitchFamily="2" charset="77"/>
              </a:rPr>
              <a:t> </a:t>
            </a:r>
            <a:r>
              <a:rPr lang="en-US" sz="1500" dirty="0" err="1">
                <a:ea typeface="Lato Light" panose="020F0502020204030203" pitchFamily="34" charset="0"/>
                <a:cs typeface="Abhaya Libre" panose="02000603000000000000" pitchFamily="2" charset="77"/>
              </a:rPr>
              <a:t>digitale</a:t>
            </a:r>
            <a:r>
              <a:rPr lang="en-US" sz="1500" dirty="0">
                <a:ea typeface="Lato Light" panose="020F0502020204030203" pitchFamily="34" charset="0"/>
                <a:cs typeface="Abhaya Libre" panose="02000603000000000000" pitchFamily="2" charset="77"/>
              </a:rPr>
              <a:t> care nu </a:t>
            </a:r>
            <a:r>
              <a:rPr lang="en-US" sz="1500" dirty="0" err="1">
                <a:ea typeface="Lato Light" panose="020F0502020204030203" pitchFamily="34" charset="0"/>
                <a:cs typeface="Abhaya Libre" panose="02000603000000000000" pitchFamily="2" charset="77"/>
              </a:rPr>
              <a:t>includ</a:t>
            </a:r>
            <a:r>
              <a:rPr lang="en-US" sz="1500" dirty="0">
                <a:ea typeface="Lato Light" panose="020F0502020204030203" pitchFamily="34" charset="0"/>
                <a:cs typeface="Abhaya Libre" panose="02000603000000000000" pitchFamily="2" charset="77"/>
              </a:rPr>
              <a:t> </a:t>
            </a:r>
            <a:r>
              <a:rPr lang="en-US" sz="1500" dirty="0" err="1">
                <a:ea typeface="Lato Light" panose="020F0502020204030203" pitchFamily="34" charset="0"/>
                <a:cs typeface="Abhaya Libre" panose="02000603000000000000" pitchFamily="2" charset="77"/>
              </a:rPr>
              <a:t>cuvântul</a:t>
            </a:r>
            <a:r>
              <a:rPr lang="en-US" sz="1500" dirty="0">
                <a:ea typeface="Lato Light" panose="020F0502020204030203" pitchFamily="34" charset="0"/>
                <a:cs typeface="Abhaya Libre" panose="02000603000000000000" pitchFamily="2" charset="77"/>
              </a:rPr>
              <a:t> "smartphone".</a:t>
            </a:r>
          </a:p>
          <a:p>
            <a:pPr marL="342900" indent="-342900">
              <a:buFont typeface="+mj-lt"/>
              <a:buAutoNum type="alphaLcParenR"/>
            </a:pPr>
            <a:r>
              <a:rPr lang="en-US" sz="1500" dirty="0" err="1">
                <a:ea typeface="Lato Light" panose="020F0502020204030203" pitchFamily="34" charset="0"/>
                <a:cs typeface="Abhaya Libre" panose="02000603000000000000" pitchFamily="2" charset="77"/>
              </a:rPr>
              <a:t>Fișiere</a:t>
            </a:r>
            <a:r>
              <a:rPr lang="en-US" sz="1500" dirty="0">
                <a:ea typeface="Lato Light" panose="020F0502020204030203" pitchFamily="34" charset="0"/>
                <a:cs typeface="Abhaya Libre" panose="02000603000000000000" pitchFamily="2" charset="77"/>
              </a:rPr>
              <a:t> non-pdf </a:t>
            </a:r>
            <a:r>
              <a:rPr lang="en-US" sz="1500" dirty="0" err="1">
                <a:ea typeface="Lato Light" panose="020F0502020204030203" pitchFamily="34" charset="0"/>
                <a:cs typeface="Abhaya Libre" panose="02000603000000000000" pitchFamily="2" charset="77"/>
              </a:rPr>
              <a:t>privind</a:t>
            </a:r>
            <a:r>
              <a:rPr lang="en-US" sz="1500" dirty="0">
                <a:ea typeface="Lato Light" panose="020F0502020204030203" pitchFamily="34" charset="0"/>
                <a:cs typeface="Abhaya Libre" panose="02000603000000000000" pitchFamily="2" charset="77"/>
              </a:rPr>
              <a:t> </a:t>
            </a:r>
            <a:r>
              <a:rPr lang="en-US" sz="1500" dirty="0" err="1">
                <a:ea typeface="Lato Light" panose="020F0502020204030203" pitchFamily="34" charset="0"/>
                <a:cs typeface="Abhaya Libre" panose="02000603000000000000" pitchFamily="2" charset="77"/>
              </a:rPr>
              <a:t>competențele</a:t>
            </a:r>
            <a:r>
              <a:rPr lang="en-US" sz="1500" dirty="0">
                <a:ea typeface="Lato Light" panose="020F0502020204030203" pitchFamily="34" charset="0"/>
                <a:cs typeface="Abhaya Libre" panose="02000603000000000000" pitchFamily="2" charset="77"/>
              </a:rPr>
              <a:t> </a:t>
            </a:r>
            <a:r>
              <a:rPr lang="en-US" sz="1500" dirty="0" err="1">
                <a:ea typeface="Lato Light" panose="020F0502020204030203" pitchFamily="34" charset="0"/>
                <a:cs typeface="Abhaya Libre" panose="02000603000000000000" pitchFamily="2" charset="77"/>
              </a:rPr>
              <a:t>digitale</a:t>
            </a:r>
            <a:r>
              <a:rPr lang="en-US" sz="1500" dirty="0">
                <a:ea typeface="Lato Light" panose="020F0502020204030203" pitchFamily="34" charset="0"/>
                <a:cs typeface="Abhaya Libre" panose="02000603000000000000" pitchFamily="2" charset="77"/>
              </a:rPr>
              <a:t>.</a:t>
            </a:r>
          </a:p>
          <a:p>
            <a:pPr marL="342900" indent="-342900">
              <a:buFont typeface="+mj-lt"/>
              <a:buAutoNum type="alphaLcParenR"/>
            </a:pPr>
            <a:r>
              <a:rPr lang="en-US" sz="1500" dirty="0" err="1">
                <a:ea typeface="Lato Light" panose="020F0502020204030203" pitchFamily="34" charset="0"/>
                <a:cs typeface="Abhaya Libre" panose="02000603000000000000" pitchFamily="2" charset="77"/>
              </a:rPr>
              <a:t>Fișiere</a:t>
            </a:r>
            <a:r>
              <a:rPr lang="en-US" sz="1500" dirty="0">
                <a:ea typeface="Lato Light" panose="020F0502020204030203" pitchFamily="34" charset="0"/>
                <a:cs typeface="Abhaya Libre" panose="02000603000000000000" pitchFamily="2" charset="77"/>
              </a:rPr>
              <a:t> pdf pe smartphone-</a:t>
            </a:r>
            <a:r>
              <a:rPr lang="en-US" sz="1500" dirty="0" err="1">
                <a:ea typeface="Lato Light" panose="020F0502020204030203" pitchFamily="34" charset="0"/>
                <a:cs typeface="Abhaya Libre" panose="02000603000000000000" pitchFamily="2" charset="77"/>
              </a:rPr>
              <a:t>uri</a:t>
            </a:r>
            <a:r>
              <a:rPr lang="en-US" sz="1500" dirty="0">
                <a:ea typeface="Lato Light" panose="020F0502020204030203" pitchFamily="34" charset="0"/>
                <a:cs typeface="Abhaya Libre" panose="02000603000000000000" pitchFamily="2" charset="77"/>
              </a:rPr>
              <a:t> care nu </a:t>
            </a:r>
            <a:r>
              <a:rPr lang="en-US" sz="1500" dirty="0" err="1">
                <a:ea typeface="Lato Light" panose="020F0502020204030203" pitchFamily="34" charset="0"/>
                <a:cs typeface="Abhaya Libre" panose="02000603000000000000" pitchFamily="2" charset="77"/>
              </a:rPr>
              <a:t>includ</a:t>
            </a:r>
            <a:r>
              <a:rPr lang="en-US" sz="1500" dirty="0">
                <a:ea typeface="Lato Light" panose="020F0502020204030203" pitchFamily="34" charset="0"/>
                <a:cs typeface="Abhaya Libre" panose="02000603000000000000" pitchFamily="2" charset="77"/>
              </a:rPr>
              <a:t> </a:t>
            </a:r>
            <a:r>
              <a:rPr lang="en-US" sz="1500" dirty="0" err="1">
                <a:ea typeface="Lato Light" panose="020F0502020204030203" pitchFamily="34" charset="0"/>
                <a:cs typeface="Abhaya Libre" panose="02000603000000000000" pitchFamily="2" charset="77"/>
              </a:rPr>
              <a:t>termenul</a:t>
            </a:r>
            <a:r>
              <a:rPr lang="en-US" sz="1500" dirty="0">
                <a:ea typeface="Lato Light" panose="020F0502020204030203" pitchFamily="34" charset="0"/>
                <a:cs typeface="Abhaya Libre" panose="02000603000000000000" pitchFamily="2" charset="77"/>
              </a:rPr>
              <a:t> "</a:t>
            </a:r>
            <a:r>
              <a:rPr lang="en-US" sz="1500" dirty="0" err="1">
                <a:ea typeface="Lato Light" panose="020F0502020204030203" pitchFamily="34" charset="0"/>
                <a:cs typeface="Abhaya Libre" panose="02000603000000000000" pitchFamily="2" charset="77"/>
              </a:rPr>
              <a:t>competențe</a:t>
            </a:r>
            <a:r>
              <a:rPr lang="en-US" sz="1500" dirty="0">
                <a:ea typeface="Lato Light" panose="020F0502020204030203" pitchFamily="34" charset="0"/>
                <a:cs typeface="Abhaya Libre" panose="02000603000000000000" pitchFamily="2" charset="77"/>
              </a:rPr>
              <a:t> </a:t>
            </a:r>
            <a:r>
              <a:rPr lang="en-US" sz="1500" dirty="0" err="1">
                <a:ea typeface="Lato Light" panose="020F0502020204030203" pitchFamily="34" charset="0"/>
                <a:cs typeface="Abhaya Libre" panose="02000603000000000000" pitchFamily="2" charset="77"/>
              </a:rPr>
              <a:t>digitale</a:t>
            </a:r>
            <a:r>
              <a:rPr lang="en-US" sz="1500" dirty="0">
                <a:ea typeface="Lato Light" panose="020F0502020204030203" pitchFamily="34" charset="0"/>
                <a:cs typeface="Abhaya Libre" panose="02000603000000000000" pitchFamily="2" charset="77"/>
              </a:rPr>
              <a:t>".</a:t>
            </a:r>
          </a:p>
        </p:txBody>
      </p:sp>
      <p:sp>
        <p:nvSpPr>
          <p:cNvPr id="24" name="TextBox 59">
            <a:extLst>
              <a:ext uri="{FF2B5EF4-FFF2-40B4-BE49-F238E27FC236}">
                <a16:creationId xmlns:a16="http://schemas.microsoft.com/office/drawing/2014/main" xmlns="" id="{06A3566F-CE0A-DD14-26B2-98F81FAF0A3F}"/>
              </a:ext>
            </a:extLst>
          </p:cNvPr>
          <p:cNvSpPr txBox="1"/>
          <p:nvPr/>
        </p:nvSpPr>
        <p:spPr>
          <a:xfrm>
            <a:off x="525697" y="1717645"/>
            <a:ext cx="4518286" cy="784830"/>
          </a:xfrm>
          <a:prstGeom prst="rect">
            <a:avLst/>
          </a:prstGeom>
          <a:noFill/>
        </p:spPr>
        <p:txBody>
          <a:bodyPr wrap="square" rtlCol="0">
            <a:spAutoFit/>
          </a:bodyPr>
          <a:lstStyle/>
          <a:p>
            <a:pPr marL="342900" indent="-342900">
              <a:buFont typeface="+mj-lt"/>
              <a:buAutoNum type="alphaLcParenR"/>
            </a:pPr>
            <a:r>
              <a:rPr lang="en-US" sz="1500">
                <a:ea typeface="Lato Light" panose="020F0502020204030203" pitchFamily="34" charset="0"/>
                <a:cs typeface="Abhaya Libre" panose="02000603000000000000" pitchFamily="2" charset="77"/>
              </a:rPr>
              <a:t>Acesta trebuie să fie lizibil și să aibă legătură cu afacerea.</a:t>
            </a:r>
          </a:p>
          <a:p>
            <a:pPr marL="342900" indent="-342900">
              <a:buFont typeface="+mj-lt"/>
              <a:buAutoNum type="alphaLcParenR"/>
            </a:pPr>
            <a:r>
              <a:rPr lang="en-US" sz="1500">
                <a:ea typeface="Lato Light" panose="020F0502020204030203" pitchFamily="34" charset="0"/>
                <a:cs typeface="Abhaya Libre" panose="02000603000000000000" pitchFamily="2" charset="77"/>
              </a:rPr>
              <a:t>Că îmi place.</a:t>
            </a:r>
          </a:p>
          <a:p>
            <a:pPr marL="342900" indent="-342900">
              <a:buFont typeface="+mj-lt"/>
              <a:buAutoNum type="alphaLcParenR"/>
            </a:pPr>
            <a:r>
              <a:rPr lang="en-US" sz="1500">
                <a:ea typeface="Lato Light" panose="020F0502020204030203" pitchFamily="34" charset="0"/>
                <a:cs typeface="Abhaya Libre" panose="02000603000000000000" pitchFamily="2" charset="77"/>
              </a:rPr>
              <a:t>Să nu apară numele societății.</a:t>
            </a:r>
          </a:p>
        </p:txBody>
      </p:sp>
      <p:sp>
        <p:nvSpPr>
          <p:cNvPr id="25" name="TextBox 59">
            <a:extLst>
              <a:ext uri="{FF2B5EF4-FFF2-40B4-BE49-F238E27FC236}">
                <a16:creationId xmlns:a16="http://schemas.microsoft.com/office/drawing/2014/main" xmlns="" id="{76831814-9B49-F3E7-E8D8-F448B853F2B3}"/>
              </a:ext>
            </a:extLst>
          </p:cNvPr>
          <p:cNvSpPr txBox="1"/>
          <p:nvPr/>
        </p:nvSpPr>
        <p:spPr>
          <a:xfrm>
            <a:off x="5331590" y="1529684"/>
            <a:ext cx="4518286" cy="1015663"/>
          </a:xfrm>
          <a:prstGeom prst="rect">
            <a:avLst/>
          </a:prstGeom>
          <a:noFill/>
        </p:spPr>
        <p:txBody>
          <a:bodyPr wrap="square" rtlCol="0">
            <a:spAutoFit/>
          </a:bodyPr>
          <a:lstStyle/>
          <a:p>
            <a:pPr marL="342900" indent="-342900">
              <a:buFont typeface="+mj-lt"/>
              <a:buAutoNum type="alphaLcParenR"/>
            </a:pPr>
            <a:r>
              <a:rPr lang="ro-RO" sz="1500" dirty="0">
                <a:ea typeface="Lato Light" panose="020F0502020204030203" pitchFamily="34" charset="0"/>
                <a:cs typeface="Abhaya Libre" panose="02000603000000000000" pitchFamily="2" charset="77"/>
              </a:rPr>
              <a:t>A</a:t>
            </a:r>
            <a:r>
              <a:rPr lang="en-US" sz="1500" dirty="0">
                <a:ea typeface="Lato Light" panose="020F0502020204030203" pitchFamily="34" charset="0"/>
                <a:cs typeface="Abhaya Libre" panose="02000603000000000000" pitchFamily="2" charset="77"/>
              </a:rPr>
              <a:t> </a:t>
            </a:r>
            <a:r>
              <a:rPr lang="en-US" sz="1500" dirty="0" err="1">
                <a:ea typeface="Lato Light" panose="020F0502020204030203" pitchFamily="34" charset="0"/>
                <a:cs typeface="Abhaya Libre" panose="02000603000000000000" pitchFamily="2" charset="77"/>
              </a:rPr>
              <a:t>avea</a:t>
            </a:r>
            <a:r>
              <a:rPr lang="en-US" sz="1500" dirty="0">
                <a:ea typeface="Lato Light" panose="020F0502020204030203" pitchFamily="34" charset="0"/>
                <a:cs typeface="Abhaya Libre" panose="02000603000000000000" pitchFamily="2" charset="77"/>
              </a:rPr>
              <a:t> un site web.</a:t>
            </a:r>
          </a:p>
          <a:p>
            <a:pPr marL="342900" indent="-342900">
              <a:buFont typeface="+mj-lt"/>
              <a:buAutoNum type="alphaLcParenR"/>
            </a:pPr>
            <a:r>
              <a:rPr lang="en-US" sz="1500" dirty="0" err="1">
                <a:ea typeface="Lato Light" panose="020F0502020204030203" pitchFamily="34" charset="0"/>
                <a:cs typeface="Abhaya Libre" panose="02000603000000000000" pitchFamily="2" charset="77"/>
              </a:rPr>
              <a:t>Practica</a:t>
            </a:r>
            <a:r>
              <a:rPr lang="en-US" sz="1500" dirty="0">
                <a:ea typeface="Lato Light" panose="020F0502020204030203" pitchFamily="34" charset="0"/>
                <a:cs typeface="Abhaya Libre" panose="02000603000000000000" pitchFamily="2" charset="77"/>
              </a:rPr>
              <a:t> de a </a:t>
            </a:r>
            <a:r>
              <a:rPr lang="en-US" sz="1500" dirty="0" err="1">
                <a:ea typeface="Lato Light" panose="020F0502020204030203" pitchFamily="34" charset="0"/>
                <a:cs typeface="Abhaya Libre" panose="02000603000000000000" pitchFamily="2" charset="77"/>
              </a:rPr>
              <a:t>cumpăra</a:t>
            </a:r>
            <a:r>
              <a:rPr lang="en-US" sz="1500" dirty="0">
                <a:ea typeface="Lato Light" panose="020F0502020204030203" pitchFamily="34" charset="0"/>
                <a:cs typeface="Abhaya Libre" panose="02000603000000000000" pitchFamily="2" charset="77"/>
              </a:rPr>
              <a:t> </a:t>
            </a:r>
            <a:r>
              <a:rPr lang="en-US" sz="1500" dirty="0" err="1">
                <a:ea typeface="Lato Light" panose="020F0502020204030203" pitchFamily="34" charset="0"/>
                <a:cs typeface="Abhaya Libre" panose="02000603000000000000" pitchFamily="2" charset="77"/>
              </a:rPr>
              <a:t>și</a:t>
            </a:r>
            <a:r>
              <a:rPr lang="en-US" sz="1500" dirty="0">
                <a:ea typeface="Lato Light" panose="020F0502020204030203" pitchFamily="34" charset="0"/>
                <a:cs typeface="Abhaya Libre" panose="02000603000000000000" pitchFamily="2" charset="77"/>
              </a:rPr>
              <a:t> de a </a:t>
            </a:r>
            <a:r>
              <a:rPr lang="en-US" sz="1500" dirty="0" err="1">
                <a:ea typeface="Lato Light" panose="020F0502020204030203" pitchFamily="34" charset="0"/>
                <a:cs typeface="Abhaya Libre" panose="02000603000000000000" pitchFamily="2" charset="77"/>
              </a:rPr>
              <a:t>vinde</a:t>
            </a:r>
            <a:r>
              <a:rPr lang="en-US" sz="1500" dirty="0">
                <a:ea typeface="Lato Light" panose="020F0502020204030203" pitchFamily="34" charset="0"/>
                <a:cs typeface="Abhaya Libre" panose="02000603000000000000" pitchFamily="2" charset="77"/>
              </a:rPr>
              <a:t> </a:t>
            </a:r>
            <a:r>
              <a:rPr lang="en-US" sz="1500" dirty="0" err="1">
                <a:ea typeface="Lato Light" panose="020F0502020204030203" pitchFamily="34" charset="0"/>
                <a:cs typeface="Abhaya Libre" panose="02000603000000000000" pitchFamily="2" charset="77"/>
              </a:rPr>
              <a:t>produse</a:t>
            </a:r>
            <a:r>
              <a:rPr lang="en-US" sz="1500" dirty="0">
                <a:ea typeface="Lato Light" panose="020F0502020204030203" pitchFamily="34" charset="0"/>
                <a:cs typeface="Abhaya Libre" panose="02000603000000000000" pitchFamily="2" charset="77"/>
              </a:rPr>
              <a:t> pe internet.</a:t>
            </a:r>
          </a:p>
          <a:p>
            <a:pPr marL="342900" indent="-342900">
              <a:buFont typeface="+mj-lt"/>
              <a:buAutoNum type="alphaLcParenR"/>
            </a:pPr>
            <a:r>
              <a:rPr lang="ro-RO" sz="1500" dirty="0">
                <a:ea typeface="Lato Light" panose="020F0502020204030203" pitchFamily="34" charset="0"/>
                <a:cs typeface="Abhaya Libre" panose="02000603000000000000" pitchFamily="2" charset="77"/>
              </a:rPr>
              <a:t>Vânzarea de </a:t>
            </a:r>
            <a:r>
              <a:rPr lang="en-US" sz="1500" dirty="0" err="1">
                <a:ea typeface="Lato Light" panose="020F0502020204030203" pitchFamily="34" charset="0"/>
                <a:cs typeface="Abhaya Libre" panose="02000603000000000000" pitchFamily="2" charset="77"/>
              </a:rPr>
              <a:t>componente</a:t>
            </a:r>
            <a:r>
              <a:rPr lang="en-US" sz="1500" dirty="0">
                <a:ea typeface="Lato Light" panose="020F0502020204030203" pitchFamily="34" charset="0"/>
                <a:cs typeface="Abhaya Libre" panose="02000603000000000000" pitchFamily="2" charset="77"/>
              </a:rPr>
              <a:t> </a:t>
            </a:r>
            <a:r>
              <a:rPr lang="en-US" sz="1500" dirty="0" err="1">
                <a:ea typeface="Lato Light" panose="020F0502020204030203" pitchFamily="34" charset="0"/>
                <a:cs typeface="Abhaya Libre" panose="02000603000000000000" pitchFamily="2" charset="77"/>
              </a:rPr>
              <a:t>și</a:t>
            </a:r>
            <a:r>
              <a:rPr lang="en-US" sz="1500" dirty="0">
                <a:ea typeface="Lato Light" panose="020F0502020204030203" pitchFamily="34" charset="0"/>
                <a:cs typeface="Abhaya Libre" panose="02000603000000000000" pitchFamily="2" charset="77"/>
              </a:rPr>
              <a:t> </a:t>
            </a:r>
            <a:r>
              <a:rPr lang="en-US" sz="1500" dirty="0" err="1">
                <a:ea typeface="Lato Light" panose="020F0502020204030203" pitchFamily="34" charset="0"/>
                <a:cs typeface="Abhaya Libre" panose="02000603000000000000" pitchFamily="2" charset="77"/>
              </a:rPr>
              <a:t>dispozitive</a:t>
            </a:r>
            <a:r>
              <a:rPr lang="en-US" sz="1500" dirty="0">
                <a:ea typeface="Lato Light" panose="020F0502020204030203" pitchFamily="34" charset="0"/>
                <a:cs typeface="Abhaya Libre" panose="02000603000000000000" pitchFamily="2" charset="77"/>
              </a:rPr>
              <a:t> </a:t>
            </a:r>
            <a:r>
              <a:rPr lang="en-US" sz="1500" dirty="0" err="1">
                <a:ea typeface="Lato Light" panose="020F0502020204030203" pitchFamily="34" charset="0"/>
                <a:cs typeface="Abhaya Libre" panose="02000603000000000000" pitchFamily="2" charset="77"/>
              </a:rPr>
              <a:t>electronice</a:t>
            </a:r>
            <a:r>
              <a:rPr lang="en-US" sz="1500" dirty="0">
                <a:ea typeface="Lato Light" panose="020F0502020204030203" pitchFamily="34" charset="0"/>
                <a:cs typeface="Abhaya Libre" panose="02000603000000000000" pitchFamily="2" charset="77"/>
              </a:rPr>
              <a:t>.</a:t>
            </a:r>
          </a:p>
        </p:txBody>
      </p:sp>
      <p:sp>
        <p:nvSpPr>
          <p:cNvPr id="2" name="Google Shape;90;p1">
            <a:extLst>
              <a:ext uri="{FF2B5EF4-FFF2-40B4-BE49-F238E27FC236}">
                <a16:creationId xmlns:a16="http://schemas.microsoft.com/office/drawing/2014/main" xmlns="" id="{4AFA3E04-4B88-E71B-5C34-98E077C622EE}"/>
              </a:ext>
            </a:extLst>
          </p:cNvPr>
          <p:cNvSpPr txBox="1"/>
          <p:nvPr/>
        </p:nvSpPr>
        <p:spPr>
          <a:xfrm>
            <a:off x="7806495" y="5250887"/>
            <a:ext cx="4080705" cy="707846"/>
          </a:xfrm>
          <a:prstGeom prst="rect">
            <a:avLst/>
          </a:prstGeom>
          <a:noFill/>
          <a:ln>
            <a:noFill/>
          </a:ln>
        </p:spPr>
        <p:txBody>
          <a:bodyPr spcFirstLastPara="1" wrap="square" lIns="91425" tIns="45700" rIns="91425" bIns="45700" anchor="t" anchorCtr="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1436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xmlns="" id="{48BD6354-DAE3-FDD2-9126-269674E76A8A}"/>
              </a:ext>
            </a:extLst>
          </p:cNvPr>
          <p:cNvSpPr/>
          <p:nvPr/>
        </p:nvSpPr>
        <p:spPr>
          <a:xfrm>
            <a:off x="523348" y="924321"/>
            <a:ext cx="4518286" cy="1837678"/>
          </a:xfrm>
          <a:prstGeom prst="rect">
            <a:avLst/>
          </a:prstGeom>
          <a:noFill/>
          <a:ln>
            <a:solidFill>
              <a:srgbClr val="21B4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redondeado 2">
            <a:extLst>
              <a:ext uri="{FF2B5EF4-FFF2-40B4-BE49-F238E27FC236}">
                <a16:creationId xmlns:a16="http://schemas.microsoft.com/office/drawing/2014/main" xmlns="" id="{FD367A6C-EBA9-79A8-7837-B419AB6D5FF0}"/>
              </a:ext>
            </a:extLst>
          </p:cNvPr>
          <p:cNvSpPr/>
          <p:nvPr/>
        </p:nvSpPr>
        <p:spPr>
          <a:xfrm>
            <a:off x="531357" y="924321"/>
            <a:ext cx="4510277" cy="616476"/>
          </a:xfrm>
          <a:prstGeom prst="roundRect">
            <a:avLst/>
          </a:prstGeom>
          <a:solidFill>
            <a:srgbClr val="21B4A9"/>
          </a:solidFill>
          <a:ln>
            <a:solidFill>
              <a:srgbClr val="21B4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Ce ar trebui să luați în considerare atunci când proiectați un logo?</a:t>
            </a:r>
            <a:endParaRPr lang="en-GB" dirty="0"/>
          </a:p>
        </p:txBody>
      </p:sp>
      <p:sp>
        <p:nvSpPr>
          <p:cNvPr id="10" name="Rectangle 28">
            <a:extLst>
              <a:ext uri="{FF2B5EF4-FFF2-40B4-BE49-F238E27FC236}">
                <a16:creationId xmlns:a16="http://schemas.microsoft.com/office/drawing/2014/main" xmlns="" id="{A58BF713-33BB-FB57-9A14-44C3A15664BA}"/>
              </a:ext>
            </a:extLst>
          </p:cNvPr>
          <p:cNvSpPr>
            <a:spLocks/>
          </p:cNvSpPr>
          <p:nvPr/>
        </p:nvSpPr>
        <p:spPr bwMode="auto">
          <a:xfrm>
            <a:off x="550864" y="267874"/>
            <a:ext cx="8245474" cy="553998"/>
          </a:xfrm>
          <a:prstGeom prst="rect">
            <a:avLst/>
          </a:prstGeom>
          <a:noFill/>
          <a:ln>
            <a:noFill/>
          </a:ln>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 uri="{91240B29-F687-4f45-9708-019B960494DF}">
              <a14:hiddenLine xmlns:a14="http://schemas.microsoft.com/office/drawing/2010/main" xmlns:p14="http://schemas.microsoft.com/office/powerpoint/2010/main" xmlns:a16="http://schemas.microsoft.com/office/drawing/2014/main" xmlns="" w="12700">
                <a:solidFill>
                  <a:schemeClr val="tx1"/>
                </a:solidFill>
                <a:miter lim="800000"/>
                <a:headEnd/>
                <a:tailEnd/>
              </a14:hiddenLine>
            </a:ext>
          </a:extLst>
        </p:spPr>
        <p:txBody>
          <a:bodyPr wrap="square" lIns="0" tIns="0" rIns="0" bIns="0" anchor="ctr">
            <a:spAutoFit/>
          </a:bodyPr>
          <a:lstStyle/>
          <a:p>
            <a:r>
              <a:rPr lang="es-ES" sz="3600" b="1" dirty="0" err="1">
                <a:solidFill>
                  <a:srgbClr val="21B4A9"/>
                </a:solidFill>
              </a:rPr>
              <a:t>Soluții</a:t>
            </a:r>
            <a:r>
              <a:rPr lang="es-ES" sz="3600" b="1" dirty="0">
                <a:solidFill>
                  <a:srgbClr val="21B4A9"/>
                </a:solidFill>
              </a:rPr>
              <a:t> </a:t>
            </a:r>
            <a:r>
              <a:rPr lang="es-ES" sz="3600" b="1" dirty="0" err="1">
                <a:solidFill>
                  <a:srgbClr val="21B4A9"/>
                </a:solidFill>
              </a:rPr>
              <a:t>pentru</a:t>
            </a:r>
            <a:r>
              <a:rPr lang="es-ES" sz="3600" b="1" dirty="0">
                <a:solidFill>
                  <a:srgbClr val="21B4A9"/>
                </a:solidFill>
              </a:rPr>
              <a:t> test</a:t>
            </a:r>
            <a:r>
              <a:rPr lang="ro-RO" sz="3600" b="1" dirty="0">
                <a:solidFill>
                  <a:srgbClr val="21B4A9"/>
                </a:solidFill>
              </a:rPr>
              <a:t>ul</a:t>
            </a:r>
            <a:r>
              <a:rPr lang="es-ES" sz="3600" b="1" dirty="0">
                <a:solidFill>
                  <a:srgbClr val="21B4A9"/>
                </a:solidFill>
              </a:rPr>
              <a:t> de autoevaluare:</a:t>
            </a:r>
            <a:endParaRPr lang="en-GB" sz="3600" b="1" dirty="0">
              <a:solidFill>
                <a:srgbClr val="21B4A9"/>
              </a:solidFill>
            </a:endParaRPr>
          </a:p>
        </p:txBody>
      </p:sp>
      <p:sp>
        <p:nvSpPr>
          <p:cNvPr id="12" name="Rectángulo 11">
            <a:extLst>
              <a:ext uri="{FF2B5EF4-FFF2-40B4-BE49-F238E27FC236}">
                <a16:creationId xmlns:a16="http://schemas.microsoft.com/office/drawing/2014/main" xmlns="" id="{4E9A5348-FCF9-A995-E603-4FC64C50A981}"/>
              </a:ext>
            </a:extLst>
          </p:cNvPr>
          <p:cNvSpPr/>
          <p:nvPr/>
        </p:nvSpPr>
        <p:spPr>
          <a:xfrm>
            <a:off x="5331590" y="924321"/>
            <a:ext cx="4518286" cy="1837678"/>
          </a:xfrm>
          <a:prstGeom prst="rect">
            <a:avLst/>
          </a:prstGeom>
          <a:noFill/>
          <a:ln>
            <a:solidFill>
              <a:srgbClr val="FAB6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redondeado 2">
            <a:extLst>
              <a:ext uri="{FF2B5EF4-FFF2-40B4-BE49-F238E27FC236}">
                <a16:creationId xmlns:a16="http://schemas.microsoft.com/office/drawing/2014/main" xmlns="" id="{1A53E313-0DC3-5B6E-338C-9BF294AE31D4}"/>
              </a:ext>
            </a:extLst>
          </p:cNvPr>
          <p:cNvSpPr/>
          <p:nvPr/>
        </p:nvSpPr>
        <p:spPr>
          <a:xfrm>
            <a:off x="5331590" y="924321"/>
            <a:ext cx="4518286" cy="422030"/>
          </a:xfrm>
          <a:prstGeom prst="roundRect">
            <a:avLst/>
          </a:prstGeom>
          <a:solidFill>
            <a:srgbClr val="FAB632"/>
          </a:solidFill>
          <a:ln>
            <a:solidFill>
              <a:srgbClr val="FAB6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Ce este comerțul electronic?</a:t>
            </a:r>
            <a:endParaRPr lang="en-GB" dirty="0"/>
          </a:p>
        </p:txBody>
      </p:sp>
      <p:sp>
        <p:nvSpPr>
          <p:cNvPr id="17" name="Rectángulo 16">
            <a:extLst>
              <a:ext uri="{FF2B5EF4-FFF2-40B4-BE49-F238E27FC236}">
                <a16:creationId xmlns:a16="http://schemas.microsoft.com/office/drawing/2014/main" xmlns="" id="{CBA2D687-85CD-D36B-FF71-A9FBE53280CA}"/>
              </a:ext>
            </a:extLst>
          </p:cNvPr>
          <p:cNvSpPr/>
          <p:nvPr/>
        </p:nvSpPr>
        <p:spPr>
          <a:xfrm>
            <a:off x="523348" y="3001874"/>
            <a:ext cx="4518286" cy="1837678"/>
          </a:xfrm>
          <a:prstGeom prst="rect">
            <a:avLst/>
          </a:prstGeom>
          <a:noFill/>
          <a:ln>
            <a:solidFill>
              <a:srgbClr val="EA4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redondeado 2">
            <a:extLst>
              <a:ext uri="{FF2B5EF4-FFF2-40B4-BE49-F238E27FC236}">
                <a16:creationId xmlns:a16="http://schemas.microsoft.com/office/drawing/2014/main" xmlns="" id="{9B376885-B5A0-0D84-31FF-068CA7DB7104}"/>
              </a:ext>
            </a:extLst>
          </p:cNvPr>
          <p:cNvSpPr/>
          <p:nvPr/>
        </p:nvSpPr>
        <p:spPr>
          <a:xfrm>
            <a:off x="523348" y="3001874"/>
            <a:ext cx="4518286" cy="422030"/>
          </a:xfrm>
          <a:prstGeom prst="roundRect">
            <a:avLst/>
          </a:prstGeom>
          <a:solidFill>
            <a:srgbClr val="EA4E46"/>
          </a:solidFill>
          <a:ln>
            <a:solidFill>
              <a:srgbClr val="EA4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Cum ar trebui să arate o parolă puternică?</a:t>
            </a:r>
            <a:endParaRPr lang="en-GB" dirty="0"/>
          </a:p>
        </p:txBody>
      </p:sp>
      <p:sp>
        <p:nvSpPr>
          <p:cNvPr id="20" name="TextBox 59">
            <a:extLst>
              <a:ext uri="{FF2B5EF4-FFF2-40B4-BE49-F238E27FC236}">
                <a16:creationId xmlns:a16="http://schemas.microsoft.com/office/drawing/2014/main" xmlns="" id="{4F0CB8F7-6904-7B27-42F0-BE74C5AF6A24}"/>
              </a:ext>
            </a:extLst>
          </p:cNvPr>
          <p:cNvSpPr txBox="1"/>
          <p:nvPr/>
        </p:nvSpPr>
        <p:spPr>
          <a:xfrm>
            <a:off x="531358" y="3409122"/>
            <a:ext cx="4518286" cy="1708160"/>
          </a:xfrm>
          <a:prstGeom prst="rect">
            <a:avLst/>
          </a:prstGeom>
          <a:noFill/>
        </p:spPr>
        <p:txBody>
          <a:bodyPr wrap="square" rtlCol="0">
            <a:spAutoFit/>
          </a:bodyPr>
          <a:lstStyle/>
          <a:p>
            <a:pPr marL="342900" indent="-342900">
              <a:buFont typeface="+mj-lt"/>
              <a:buAutoNum type="alphaLcParenR"/>
            </a:pPr>
            <a:r>
              <a:rPr lang="en-US" sz="1500">
                <a:ea typeface="Lato Light" panose="020F0502020204030203" pitchFamily="34" charset="0"/>
                <a:cs typeface="Abhaya Libre" panose="02000603000000000000" pitchFamily="2" charset="77"/>
              </a:rPr>
              <a:t>O parolă pe care o utilizați deja în mod regulat, indiferent de lungime.</a:t>
            </a:r>
          </a:p>
          <a:p>
            <a:pPr marL="342900" indent="-342900">
              <a:buFont typeface="+mj-lt"/>
              <a:buAutoNum type="alphaLcParenR"/>
            </a:pPr>
            <a:r>
              <a:rPr lang="en-US" sz="1500">
                <a:ea typeface="Lato Light" panose="020F0502020204030203" pitchFamily="34" charset="0"/>
                <a:cs typeface="Abhaya Libre" panose="02000603000000000000" pitchFamily="2" charset="77"/>
              </a:rPr>
              <a:t>Ceva ușor de reținut, cum ar fi ziua ta de naștere.</a:t>
            </a:r>
          </a:p>
          <a:p>
            <a:pPr marL="342900" indent="-342900">
              <a:buFont typeface="+mj-lt"/>
              <a:buAutoNum type="alphaLcParenR"/>
            </a:pPr>
            <a:r>
              <a:rPr lang="en-US" sz="1500" b="1">
                <a:ea typeface="Lato Light" panose="020F0502020204030203" pitchFamily="34" charset="0"/>
                <a:cs typeface="Abhaya Libre" panose="02000603000000000000" pitchFamily="2" charset="77"/>
              </a:rPr>
              <a:t>O combinație de litere, cifre și caractere speciale mai lungă de 12 caractere.</a:t>
            </a:r>
          </a:p>
          <a:p>
            <a:pPr marL="342900" indent="-342900">
              <a:buFont typeface="+mj-lt"/>
              <a:buAutoNum type="alphaLcParenR"/>
            </a:pPr>
            <a:endParaRPr lang="en-US" sz="1500" dirty="0">
              <a:ea typeface="Lato Light" panose="020F0502020204030203" pitchFamily="34" charset="0"/>
              <a:cs typeface="Abhaya Libre" panose="02000603000000000000" pitchFamily="2" charset="77"/>
            </a:endParaRPr>
          </a:p>
        </p:txBody>
      </p:sp>
      <p:sp>
        <p:nvSpPr>
          <p:cNvPr id="22" name="Rectángulo 21">
            <a:extLst>
              <a:ext uri="{FF2B5EF4-FFF2-40B4-BE49-F238E27FC236}">
                <a16:creationId xmlns:a16="http://schemas.microsoft.com/office/drawing/2014/main" xmlns="" id="{E3AFAB4E-158C-AA74-7C67-3431439FBF02}"/>
              </a:ext>
            </a:extLst>
          </p:cNvPr>
          <p:cNvSpPr/>
          <p:nvPr/>
        </p:nvSpPr>
        <p:spPr>
          <a:xfrm>
            <a:off x="5331590" y="3021670"/>
            <a:ext cx="4518286" cy="1837678"/>
          </a:xfrm>
          <a:prstGeom prst="rect">
            <a:avLst/>
          </a:prstGeom>
          <a:noFill/>
          <a:ln>
            <a:solidFill>
              <a:srgbClr val="21B4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redondeado 2">
            <a:extLst>
              <a:ext uri="{FF2B5EF4-FFF2-40B4-BE49-F238E27FC236}">
                <a16:creationId xmlns:a16="http://schemas.microsoft.com/office/drawing/2014/main" xmlns="" id="{7AA4056B-DE9C-25A0-B7EA-7CC004411C2D}"/>
              </a:ext>
            </a:extLst>
          </p:cNvPr>
          <p:cNvSpPr/>
          <p:nvPr/>
        </p:nvSpPr>
        <p:spPr>
          <a:xfrm>
            <a:off x="5331590" y="3021670"/>
            <a:ext cx="4518286" cy="585512"/>
          </a:xfrm>
          <a:prstGeom prst="roundRect">
            <a:avLst/>
          </a:prstGeom>
          <a:solidFill>
            <a:srgbClr val="21B4A9"/>
          </a:solidFill>
          <a:ln>
            <a:solidFill>
              <a:srgbClr val="21B4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Ce </a:t>
            </a:r>
            <a:r>
              <a:rPr lang="es-ES" dirty="0" err="1"/>
              <a:t>fac</a:t>
            </a:r>
            <a:r>
              <a:rPr lang="ro-RO" dirty="0"/>
              <a:t>eți</a:t>
            </a:r>
            <a:r>
              <a:rPr lang="es-ES" dirty="0"/>
              <a:t> </a:t>
            </a:r>
            <a:r>
              <a:rPr lang="es-ES" dirty="0" err="1"/>
              <a:t>dacă</a:t>
            </a:r>
            <a:r>
              <a:rPr lang="es-ES" dirty="0"/>
              <a:t> </a:t>
            </a:r>
            <a:r>
              <a:rPr lang="ro-RO" dirty="0"/>
              <a:t>un pornește computerul</a:t>
            </a:r>
            <a:r>
              <a:rPr lang="es-ES" dirty="0"/>
              <a:t>?</a:t>
            </a:r>
            <a:endParaRPr lang="en-GB" dirty="0"/>
          </a:p>
        </p:txBody>
      </p:sp>
      <p:sp>
        <p:nvSpPr>
          <p:cNvPr id="32" name="Rectángulo 31">
            <a:extLst>
              <a:ext uri="{FF2B5EF4-FFF2-40B4-BE49-F238E27FC236}">
                <a16:creationId xmlns:a16="http://schemas.microsoft.com/office/drawing/2014/main" xmlns="" id="{7FD24C3A-1E71-1242-AB69-73DE74EC3031}"/>
              </a:ext>
            </a:extLst>
          </p:cNvPr>
          <p:cNvSpPr/>
          <p:nvPr/>
        </p:nvSpPr>
        <p:spPr>
          <a:xfrm>
            <a:off x="2743031" y="4949288"/>
            <a:ext cx="4730240" cy="1837678"/>
          </a:xfrm>
          <a:prstGeom prst="rect">
            <a:avLst/>
          </a:prstGeom>
          <a:noFill/>
          <a:ln>
            <a:solidFill>
              <a:srgbClr val="FAB6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ángulo redondeado 2">
            <a:extLst>
              <a:ext uri="{FF2B5EF4-FFF2-40B4-BE49-F238E27FC236}">
                <a16:creationId xmlns:a16="http://schemas.microsoft.com/office/drawing/2014/main" xmlns="" id="{F874651E-567B-3E48-135B-076292839DE2}"/>
              </a:ext>
            </a:extLst>
          </p:cNvPr>
          <p:cNvSpPr/>
          <p:nvPr/>
        </p:nvSpPr>
        <p:spPr>
          <a:xfrm>
            <a:off x="2749573" y="4950178"/>
            <a:ext cx="4730240" cy="601419"/>
          </a:xfrm>
          <a:prstGeom prst="roundRect">
            <a:avLst/>
          </a:prstGeom>
          <a:solidFill>
            <a:srgbClr val="FAB632"/>
          </a:solidFill>
          <a:ln>
            <a:solidFill>
              <a:srgbClr val="FAB6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Ce apare în căutare: "digital skills" -smartphone filetype:pdf?</a:t>
            </a:r>
            <a:endParaRPr lang="en-GB" dirty="0"/>
          </a:p>
        </p:txBody>
      </p:sp>
      <p:pic>
        <p:nvPicPr>
          <p:cNvPr id="28" name="Imagen 27" descr="Texto&#10;&#10;Descripción generada automáticamente">
            <a:extLst>
              <a:ext uri="{FF2B5EF4-FFF2-40B4-BE49-F238E27FC236}">
                <a16:creationId xmlns:a16="http://schemas.microsoft.com/office/drawing/2014/main" xmlns="" id="{57E7EBF6-6D35-9B44-C87D-7D4A18F1AB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82652" y="6251079"/>
            <a:ext cx="2304176" cy="483405"/>
          </a:xfrm>
          <a:prstGeom prst="rect">
            <a:avLst/>
          </a:prstGeom>
        </p:spPr>
      </p:pic>
      <p:sp>
        <p:nvSpPr>
          <p:cNvPr id="30" name="TextBox 59">
            <a:extLst>
              <a:ext uri="{FF2B5EF4-FFF2-40B4-BE49-F238E27FC236}">
                <a16:creationId xmlns:a16="http://schemas.microsoft.com/office/drawing/2014/main" xmlns="" id="{7AD9FEF5-A657-CB0A-DE07-BDEA64281161}"/>
              </a:ext>
            </a:extLst>
          </p:cNvPr>
          <p:cNvSpPr txBox="1"/>
          <p:nvPr/>
        </p:nvSpPr>
        <p:spPr>
          <a:xfrm>
            <a:off x="5338501" y="3695840"/>
            <a:ext cx="4518286" cy="1015663"/>
          </a:xfrm>
          <a:prstGeom prst="rect">
            <a:avLst/>
          </a:prstGeom>
          <a:noFill/>
        </p:spPr>
        <p:txBody>
          <a:bodyPr wrap="square" rtlCol="0">
            <a:spAutoFit/>
          </a:bodyPr>
          <a:lstStyle/>
          <a:p>
            <a:pPr marL="342900" indent="-342900">
              <a:buFont typeface="+mj-lt"/>
              <a:buAutoNum type="alphaLcParenR"/>
            </a:pPr>
            <a:r>
              <a:rPr lang="en-US" sz="1500">
                <a:ea typeface="Lato Light" panose="020F0502020204030203" pitchFamily="34" charset="0"/>
                <a:cs typeface="Abhaya Libre" panose="02000603000000000000" pitchFamily="2" charset="77"/>
              </a:rPr>
              <a:t>Cumpărați unul nou sau apelați la serviciul tehnic.</a:t>
            </a:r>
          </a:p>
          <a:p>
            <a:pPr marL="342900" indent="-342900">
              <a:buFont typeface="+mj-lt"/>
              <a:buAutoNum type="alphaLcParenR"/>
            </a:pPr>
            <a:r>
              <a:rPr lang="en-US" sz="1500" b="1">
                <a:ea typeface="Lato Light" panose="020F0502020204030203" pitchFamily="34" charset="0"/>
                <a:cs typeface="Abhaya Libre" panose="02000603000000000000" pitchFamily="2" charset="77"/>
              </a:rPr>
              <a:t>Verificați dacă bateria sau priza funcționează înainte de a face orice altceva.</a:t>
            </a:r>
          </a:p>
          <a:p>
            <a:pPr marL="342900" indent="-342900">
              <a:buFont typeface="+mj-lt"/>
              <a:buAutoNum type="alphaLcParenR"/>
            </a:pPr>
            <a:r>
              <a:rPr lang="en-US" sz="1500">
                <a:ea typeface="Lato Light" panose="020F0502020204030203" pitchFamily="34" charset="0"/>
                <a:cs typeface="Abhaya Libre" panose="02000603000000000000" pitchFamily="2" charset="77"/>
              </a:rPr>
              <a:t>Apăsați tastele la întâmplare până când acesta reacționează.</a:t>
            </a:r>
          </a:p>
        </p:txBody>
      </p:sp>
      <p:sp>
        <p:nvSpPr>
          <p:cNvPr id="31" name="TextBox 59">
            <a:extLst>
              <a:ext uri="{FF2B5EF4-FFF2-40B4-BE49-F238E27FC236}">
                <a16:creationId xmlns:a16="http://schemas.microsoft.com/office/drawing/2014/main" xmlns="" id="{8641BC69-D179-D170-3419-EC8F9C4FF327}"/>
              </a:ext>
            </a:extLst>
          </p:cNvPr>
          <p:cNvSpPr txBox="1"/>
          <p:nvPr/>
        </p:nvSpPr>
        <p:spPr>
          <a:xfrm>
            <a:off x="2743031" y="5553628"/>
            <a:ext cx="4730239" cy="1246495"/>
          </a:xfrm>
          <a:prstGeom prst="rect">
            <a:avLst/>
          </a:prstGeom>
          <a:noFill/>
        </p:spPr>
        <p:txBody>
          <a:bodyPr wrap="square" rtlCol="0">
            <a:spAutoFit/>
          </a:bodyPr>
          <a:lstStyle/>
          <a:p>
            <a:pPr marL="342900" indent="-342900">
              <a:buFont typeface="+mj-lt"/>
              <a:buAutoNum type="alphaLcParenR"/>
            </a:pPr>
            <a:r>
              <a:rPr lang="en-US" sz="1500" b="1">
                <a:ea typeface="Lato Light" panose="020F0502020204030203" pitchFamily="34" charset="0"/>
                <a:cs typeface="Abhaya Libre" panose="02000603000000000000" pitchFamily="2" charset="77"/>
              </a:rPr>
              <a:t>Fișiere pdf cu competențe digitale care nu includ cuvântul "smartphone".</a:t>
            </a:r>
          </a:p>
          <a:p>
            <a:pPr marL="342900" indent="-342900">
              <a:buFont typeface="+mj-lt"/>
              <a:buAutoNum type="alphaLcParenR"/>
            </a:pPr>
            <a:r>
              <a:rPr lang="en-US" sz="1500">
                <a:ea typeface="Lato Light" panose="020F0502020204030203" pitchFamily="34" charset="0"/>
                <a:cs typeface="Abhaya Libre" panose="02000603000000000000" pitchFamily="2" charset="77"/>
              </a:rPr>
              <a:t>Fișiere non-pdf privind competențele digitale.</a:t>
            </a:r>
          </a:p>
          <a:p>
            <a:pPr marL="342900" indent="-342900">
              <a:buFont typeface="+mj-lt"/>
              <a:buAutoNum type="alphaLcParenR"/>
            </a:pPr>
            <a:r>
              <a:rPr lang="en-US" sz="1500">
                <a:ea typeface="Lato Light" panose="020F0502020204030203" pitchFamily="34" charset="0"/>
                <a:cs typeface="Abhaya Libre" panose="02000603000000000000" pitchFamily="2" charset="77"/>
              </a:rPr>
              <a:t>Fișiere pdf pe smartphone-uri care nu includ termenul "competențe digitale".</a:t>
            </a:r>
          </a:p>
        </p:txBody>
      </p:sp>
      <p:sp>
        <p:nvSpPr>
          <p:cNvPr id="24" name="TextBox 59">
            <a:extLst>
              <a:ext uri="{FF2B5EF4-FFF2-40B4-BE49-F238E27FC236}">
                <a16:creationId xmlns:a16="http://schemas.microsoft.com/office/drawing/2014/main" xmlns="" id="{06A3566F-CE0A-DD14-26B2-98F81FAF0A3F}"/>
              </a:ext>
            </a:extLst>
          </p:cNvPr>
          <p:cNvSpPr txBox="1"/>
          <p:nvPr/>
        </p:nvSpPr>
        <p:spPr>
          <a:xfrm>
            <a:off x="525697" y="1717645"/>
            <a:ext cx="4518286" cy="784830"/>
          </a:xfrm>
          <a:prstGeom prst="rect">
            <a:avLst/>
          </a:prstGeom>
          <a:noFill/>
        </p:spPr>
        <p:txBody>
          <a:bodyPr wrap="square" rtlCol="0">
            <a:spAutoFit/>
          </a:bodyPr>
          <a:lstStyle/>
          <a:p>
            <a:pPr marL="342900" indent="-342900">
              <a:buFont typeface="+mj-lt"/>
              <a:buAutoNum type="alphaLcParenR"/>
            </a:pPr>
            <a:r>
              <a:rPr lang="en-US" sz="1500" b="1">
                <a:ea typeface="Lato Light" panose="020F0502020204030203" pitchFamily="34" charset="0"/>
                <a:cs typeface="Abhaya Libre" panose="02000603000000000000" pitchFamily="2" charset="77"/>
              </a:rPr>
              <a:t>Acesta trebuie să fie lizibil și să aibă legătură cu afacerea.</a:t>
            </a:r>
          </a:p>
          <a:p>
            <a:pPr marL="342900" indent="-342900">
              <a:buFont typeface="+mj-lt"/>
              <a:buAutoNum type="alphaLcParenR"/>
            </a:pPr>
            <a:r>
              <a:rPr lang="en-US" sz="1500">
                <a:ea typeface="Lato Light" panose="020F0502020204030203" pitchFamily="34" charset="0"/>
                <a:cs typeface="Abhaya Libre" panose="02000603000000000000" pitchFamily="2" charset="77"/>
              </a:rPr>
              <a:t>Că îmi place.</a:t>
            </a:r>
          </a:p>
          <a:p>
            <a:pPr marL="342900" indent="-342900">
              <a:buFont typeface="+mj-lt"/>
              <a:buAutoNum type="alphaLcParenR"/>
            </a:pPr>
            <a:r>
              <a:rPr lang="en-US" sz="1500">
                <a:ea typeface="Lato Light" panose="020F0502020204030203" pitchFamily="34" charset="0"/>
                <a:cs typeface="Abhaya Libre" panose="02000603000000000000" pitchFamily="2" charset="77"/>
              </a:rPr>
              <a:t>Să nu apară numele societății.</a:t>
            </a:r>
          </a:p>
        </p:txBody>
      </p:sp>
      <p:sp>
        <p:nvSpPr>
          <p:cNvPr id="25" name="TextBox 59">
            <a:extLst>
              <a:ext uri="{FF2B5EF4-FFF2-40B4-BE49-F238E27FC236}">
                <a16:creationId xmlns:a16="http://schemas.microsoft.com/office/drawing/2014/main" xmlns="" id="{76831814-9B49-F3E7-E8D8-F448B853F2B3}"/>
              </a:ext>
            </a:extLst>
          </p:cNvPr>
          <p:cNvSpPr txBox="1"/>
          <p:nvPr/>
        </p:nvSpPr>
        <p:spPr>
          <a:xfrm>
            <a:off x="5331590" y="1529684"/>
            <a:ext cx="4518286" cy="1015663"/>
          </a:xfrm>
          <a:prstGeom prst="rect">
            <a:avLst/>
          </a:prstGeom>
          <a:noFill/>
        </p:spPr>
        <p:txBody>
          <a:bodyPr wrap="square" rtlCol="0">
            <a:spAutoFit/>
          </a:bodyPr>
          <a:lstStyle/>
          <a:p>
            <a:pPr marL="342900" indent="-342900">
              <a:buFont typeface="+mj-lt"/>
              <a:buAutoNum type="alphaLcParenR"/>
            </a:pPr>
            <a:r>
              <a:rPr lang="ro-RO" sz="1500" dirty="0">
                <a:ea typeface="Lato Light" panose="020F0502020204030203" pitchFamily="34" charset="0"/>
                <a:cs typeface="Abhaya Libre" panose="02000603000000000000" pitchFamily="2" charset="77"/>
              </a:rPr>
              <a:t>A</a:t>
            </a:r>
            <a:r>
              <a:rPr lang="en-US" sz="1500" dirty="0">
                <a:ea typeface="Lato Light" panose="020F0502020204030203" pitchFamily="34" charset="0"/>
                <a:cs typeface="Abhaya Libre" panose="02000603000000000000" pitchFamily="2" charset="77"/>
              </a:rPr>
              <a:t> </a:t>
            </a:r>
            <a:r>
              <a:rPr lang="en-US" sz="1500" dirty="0" err="1">
                <a:ea typeface="Lato Light" panose="020F0502020204030203" pitchFamily="34" charset="0"/>
                <a:cs typeface="Abhaya Libre" panose="02000603000000000000" pitchFamily="2" charset="77"/>
              </a:rPr>
              <a:t>avea</a:t>
            </a:r>
            <a:r>
              <a:rPr lang="en-US" sz="1500" dirty="0">
                <a:ea typeface="Lato Light" panose="020F0502020204030203" pitchFamily="34" charset="0"/>
                <a:cs typeface="Abhaya Libre" panose="02000603000000000000" pitchFamily="2" charset="77"/>
              </a:rPr>
              <a:t> un site web.</a:t>
            </a:r>
          </a:p>
          <a:p>
            <a:pPr marL="342900" indent="-342900">
              <a:buFont typeface="+mj-lt"/>
              <a:buAutoNum type="alphaLcParenR"/>
            </a:pPr>
            <a:r>
              <a:rPr lang="en-US" sz="1500" b="1" dirty="0" err="1">
                <a:ea typeface="Lato Light" panose="020F0502020204030203" pitchFamily="34" charset="0"/>
                <a:cs typeface="Abhaya Libre" panose="02000603000000000000" pitchFamily="2" charset="77"/>
              </a:rPr>
              <a:t>Practica</a:t>
            </a:r>
            <a:r>
              <a:rPr lang="en-US" sz="1500" b="1" dirty="0">
                <a:ea typeface="Lato Light" panose="020F0502020204030203" pitchFamily="34" charset="0"/>
                <a:cs typeface="Abhaya Libre" panose="02000603000000000000" pitchFamily="2" charset="77"/>
              </a:rPr>
              <a:t> de a </a:t>
            </a:r>
            <a:r>
              <a:rPr lang="en-US" sz="1500" b="1" dirty="0" err="1">
                <a:ea typeface="Lato Light" panose="020F0502020204030203" pitchFamily="34" charset="0"/>
                <a:cs typeface="Abhaya Libre" panose="02000603000000000000" pitchFamily="2" charset="77"/>
              </a:rPr>
              <a:t>cumpăra</a:t>
            </a:r>
            <a:r>
              <a:rPr lang="en-US" sz="1500" b="1" dirty="0">
                <a:ea typeface="Lato Light" panose="020F0502020204030203" pitchFamily="34" charset="0"/>
                <a:cs typeface="Abhaya Libre" panose="02000603000000000000" pitchFamily="2" charset="77"/>
              </a:rPr>
              <a:t> </a:t>
            </a:r>
            <a:r>
              <a:rPr lang="en-US" sz="1500" b="1" dirty="0" err="1">
                <a:ea typeface="Lato Light" panose="020F0502020204030203" pitchFamily="34" charset="0"/>
                <a:cs typeface="Abhaya Libre" panose="02000603000000000000" pitchFamily="2" charset="77"/>
              </a:rPr>
              <a:t>și</a:t>
            </a:r>
            <a:r>
              <a:rPr lang="en-US" sz="1500" b="1" dirty="0">
                <a:ea typeface="Lato Light" panose="020F0502020204030203" pitchFamily="34" charset="0"/>
                <a:cs typeface="Abhaya Libre" panose="02000603000000000000" pitchFamily="2" charset="77"/>
              </a:rPr>
              <a:t> de a </a:t>
            </a:r>
            <a:r>
              <a:rPr lang="en-US" sz="1500" b="1" dirty="0" err="1">
                <a:ea typeface="Lato Light" panose="020F0502020204030203" pitchFamily="34" charset="0"/>
                <a:cs typeface="Abhaya Libre" panose="02000603000000000000" pitchFamily="2" charset="77"/>
              </a:rPr>
              <a:t>vinde</a:t>
            </a:r>
            <a:r>
              <a:rPr lang="en-US" sz="1500" b="1" dirty="0">
                <a:ea typeface="Lato Light" panose="020F0502020204030203" pitchFamily="34" charset="0"/>
                <a:cs typeface="Abhaya Libre" panose="02000603000000000000" pitchFamily="2" charset="77"/>
              </a:rPr>
              <a:t> </a:t>
            </a:r>
            <a:r>
              <a:rPr lang="en-US" sz="1500" b="1" dirty="0" err="1">
                <a:ea typeface="Lato Light" panose="020F0502020204030203" pitchFamily="34" charset="0"/>
                <a:cs typeface="Abhaya Libre" panose="02000603000000000000" pitchFamily="2" charset="77"/>
              </a:rPr>
              <a:t>produse</a:t>
            </a:r>
            <a:r>
              <a:rPr lang="en-US" sz="1500" b="1" dirty="0">
                <a:ea typeface="Lato Light" panose="020F0502020204030203" pitchFamily="34" charset="0"/>
                <a:cs typeface="Abhaya Libre" panose="02000603000000000000" pitchFamily="2" charset="77"/>
              </a:rPr>
              <a:t> pe internet.</a:t>
            </a:r>
          </a:p>
          <a:p>
            <a:pPr marL="342900" indent="-342900">
              <a:buFont typeface="+mj-lt"/>
              <a:buAutoNum type="alphaLcParenR"/>
            </a:pPr>
            <a:r>
              <a:rPr lang="ro-RO" sz="1500" dirty="0">
                <a:ea typeface="Lato Light" panose="020F0502020204030203" pitchFamily="34" charset="0"/>
                <a:cs typeface="Abhaya Libre" panose="02000603000000000000" pitchFamily="2" charset="77"/>
              </a:rPr>
              <a:t>Vânzarea de </a:t>
            </a:r>
            <a:r>
              <a:rPr lang="en-US" sz="1500" dirty="0" err="1">
                <a:ea typeface="Lato Light" panose="020F0502020204030203" pitchFamily="34" charset="0"/>
                <a:cs typeface="Abhaya Libre" panose="02000603000000000000" pitchFamily="2" charset="77"/>
              </a:rPr>
              <a:t>componente</a:t>
            </a:r>
            <a:r>
              <a:rPr lang="en-US" sz="1500" dirty="0">
                <a:ea typeface="Lato Light" panose="020F0502020204030203" pitchFamily="34" charset="0"/>
                <a:cs typeface="Abhaya Libre" panose="02000603000000000000" pitchFamily="2" charset="77"/>
              </a:rPr>
              <a:t> </a:t>
            </a:r>
            <a:r>
              <a:rPr lang="en-US" sz="1500" dirty="0" err="1">
                <a:ea typeface="Lato Light" panose="020F0502020204030203" pitchFamily="34" charset="0"/>
                <a:cs typeface="Abhaya Libre" panose="02000603000000000000" pitchFamily="2" charset="77"/>
              </a:rPr>
              <a:t>și</a:t>
            </a:r>
            <a:r>
              <a:rPr lang="en-US" sz="1500" dirty="0">
                <a:ea typeface="Lato Light" panose="020F0502020204030203" pitchFamily="34" charset="0"/>
                <a:cs typeface="Abhaya Libre" panose="02000603000000000000" pitchFamily="2" charset="77"/>
              </a:rPr>
              <a:t> </a:t>
            </a:r>
            <a:r>
              <a:rPr lang="en-US" sz="1500" dirty="0" err="1">
                <a:ea typeface="Lato Light" panose="020F0502020204030203" pitchFamily="34" charset="0"/>
                <a:cs typeface="Abhaya Libre" panose="02000603000000000000" pitchFamily="2" charset="77"/>
              </a:rPr>
              <a:t>dispozitive</a:t>
            </a:r>
            <a:r>
              <a:rPr lang="en-US" sz="1500" dirty="0">
                <a:ea typeface="Lato Light" panose="020F0502020204030203" pitchFamily="34" charset="0"/>
                <a:cs typeface="Abhaya Libre" panose="02000603000000000000" pitchFamily="2" charset="77"/>
              </a:rPr>
              <a:t> </a:t>
            </a:r>
            <a:r>
              <a:rPr lang="en-US" sz="1500" dirty="0" err="1">
                <a:ea typeface="Lato Light" panose="020F0502020204030203" pitchFamily="34" charset="0"/>
                <a:cs typeface="Abhaya Libre" panose="02000603000000000000" pitchFamily="2" charset="77"/>
              </a:rPr>
              <a:t>electronice</a:t>
            </a:r>
            <a:r>
              <a:rPr lang="en-US" sz="1500" dirty="0">
                <a:ea typeface="Lato Light" panose="020F0502020204030203" pitchFamily="34" charset="0"/>
                <a:cs typeface="Abhaya Libre" panose="02000603000000000000" pitchFamily="2" charset="77"/>
              </a:rPr>
              <a:t>.</a:t>
            </a:r>
          </a:p>
        </p:txBody>
      </p:sp>
      <p:sp>
        <p:nvSpPr>
          <p:cNvPr id="2" name="Google Shape;90;p1">
            <a:extLst>
              <a:ext uri="{FF2B5EF4-FFF2-40B4-BE49-F238E27FC236}">
                <a16:creationId xmlns:a16="http://schemas.microsoft.com/office/drawing/2014/main" xmlns="" id="{4AFA3E04-4B88-E71B-5C34-98E077C622EE}"/>
              </a:ext>
            </a:extLst>
          </p:cNvPr>
          <p:cNvSpPr txBox="1"/>
          <p:nvPr/>
        </p:nvSpPr>
        <p:spPr>
          <a:xfrm>
            <a:off x="7882652" y="5275213"/>
            <a:ext cx="4308410" cy="707846"/>
          </a:xfrm>
          <a:prstGeom prst="rect">
            <a:avLst/>
          </a:prstGeom>
          <a:noFill/>
          <a:ln>
            <a:noFill/>
          </a:ln>
        </p:spPr>
        <p:txBody>
          <a:bodyPr spcFirstLastPara="1" wrap="square" lIns="91425" tIns="45700" rIns="91425" bIns="45700" anchor="t" anchorCtr="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64910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5253372E-8299-CFC5-ECA7-F43CCA02F264}"/>
              </a:ext>
            </a:extLst>
          </p:cNvPr>
          <p:cNvSpPr txBox="1"/>
          <p:nvPr/>
        </p:nvSpPr>
        <p:spPr>
          <a:xfrm>
            <a:off x="4849426" y="4214219"/>
            <a:ext cx="1950869" cy="400110"/>
          </a:xfrm>
          <a:prstGeom prst="rect">
            <a:avLst/>
          </a:prstGeom>
          <a:noFill/>
        </p:spPr>
        <p:txBody>
          <a:bodyPr wrap="square">
            <a:spAutoFit/>
          </a:bodyPr>
          <a:lstStyle/>
          <a:p>
            <a:r>
              <a:rPr lang="es-ES" sz="2000" b="1" dirty="0">
                <a:solidFill>
                  <a:srgbClr val="EA4E46"/>
                </a:solidFill>
              </a:rPr>
              <a:t>moreproject.eu</a:t>
            </a:r>
          </a:p>
        </p:txBody>
      </p:sp>
      <p:pic>
        <p:nvPicPr>
          <p:cNvPr id="6" name="Imagen 5">
            <a:extLst>
              <a:ext uri="{FF2B5EF4-FFF2-40B4-BE49-F238E27FC236}">
                <a16:creationId xmlns:a16="http://schemas.microsoft.com/office/drawing/2014/main" xmlns="" id="{11ACDBC3-9678-20DC-880B-3CFA0228D87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123889" y="327888"/>
            <a:ext cx="2766269" cy="1225704"/>
          </a:xfrm>
          <a:prstGeom prst="rect">
            <a:avLst/>
          </a:prstGeom>
        </p:spPr>
      </p:pic>
      <p:pic>
        <p:nvPicPr>
          <p:cNvPr id="4" name="Imagen 3" descr="Texto&#10;&#10;Descripción generada automáticamente">
            <a:extLst>
              <a:ext uri="{FF2B5EF4-FFF2-40B4-BE49-F238E27FC236}">
                <a16:creationId xmlns:a16="http://schemas.microsoft.com/office/drawing/2014/main" xmlns="" id="{A0E0106F-C457-CCDC-606B-33AEB02D75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2" name="Google Shape;90;p1">
            <a:extLst>
              <a:ext uri="{FF2B5EF4-FFF2-40B4-BE49-F238E27FC236}">
                <a16:creationId xmlns:a16="http://schemas.microsoft.com/office/drawing/2014/main" xmlns="" id="{4AFA3E04-4B88-E71B-5C34-98E077C622EE}"/>
              </a:ext>
            </a:extLst>
          </p:cNvPr>
          <p:cNvSpPr txBox="1"/>
          <p:nvPr/>
        </p:nvSpPr>
        <p:spPr>
          <a:xfrm>
            <a:off x="2699322" y="6276159"/>
            <a:ext cx="7901721" cy="400069"/>
          </a:xfrm>
          <a:prstGeom prst="rect">
            <a:avLst/>
          </a:prstGeom>
          <a:noFill/>
          <a:ln>
            <a:noFill/>
          </a:ln>
        </p:spPr>
        <p:txBody>
          <a:bodyPr spcFirstLastPara="1" wrap="square" lIns="91425" tIns="45700" rIns="91425" bIns="45700" anchor="t" anchorCtr="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1914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28">
            <a:extLst>
              <a:ext uri="{FF2B5EF4-FFF2-40B4-BE49-F238E27FC236}">
                <a16:creationId xmlns:a16="http://schemas.microsoft.com/office/drawing/2014/main" xmlns="" id="{15D4EBB4-7594-65D3-8407-B174A6703D2F}"/>
              </a:ext>
            </a:extLst>
          </p:cNvPr>
          <p:cNvSpPr txBox="1"/>
          <p:nvPr/>
        </p:nvSpPr>
        <p:spPr>
          <a:xfrm>
            <a:off x="7388201" y="1800973"/>
            <a:ext cx="2472874" cy="1669303"/>
          </a:xfrm>
          <a:prstGeom prst="rect">
            <a:avLst/>
          </a:prstGeom>
          <a:noFill/>
        </p:spPr>
        <p:txBody>
          <a:bodyPr wrap="square" rtlCol="0">
            <a:spAutoFit/>
          </a:bodyPr>
          <a:lstStyle/>
          <a:p>
            <a:pPr>
              <a:lnSpc>
                <a:spcPts val="2500"/>
              </a:lnSpc>
            </a:pPr>
            <a:r>
              <a:rPr lang="en-US" sz="1400" dirty="0" err="1">
                <a:ea typeface="Lato Light" panose="020F0502020204030203" pitchFamily="34" charset="0"/>
                <a:cs typeface="Abhaya Libre" panose="02000603000000000000" pitchFamily="2" charset="77"/>
              </a:rPr>
              <a:t>Noțiuni</a:t>
            </a:r>
            <a:r>
              <a:rPr lang="en-US" sz="1400" dirty="0">
                <a:ea typeface="Lato Light" panose="020F0502020204030203" pitchFamily="34" charset="0"/>
                <a:cs typeface="Abhaya Libre" panose="02000603000000000000" pitchFamily="2" charset="77"/>
              </a:rPr>
              <a:t> de </a:t>
            </a:r>
            <a:r>
              <a:rPr lang="en-US" sz="1400" dirty="0" err="1">
                <a:ea typeface="Lato Light" panose="020F0502020204030203" pitchFamily="34" charset="0"/>
                <a:cs typeface="Abhaya Libre" panose="02000603000000000000" pitchFamily="2" charset="77"/>
              </a:rPr>
              <a:t>bază</a:t>
            </a:r>
            <a:r>
              <a:rPr lang="en-US" sz="1400" dirty="0">
                <a:ea typeface="Lato Light" panose="020F0502020204030203" pitchFamily="34" charset="0"/>
                <a:cs typeface="Abhaya Libre" panose="02000603000000000000" pitchFamily="2" charset="77"/>
              </a:rPr>
              <a:t>.</a:t>
            </a:r>
          </a:p>
          <a:p>
            <a:pPr>
              <a:lnSpc>
                <a:spcPts val="2500"/>
              </a:lnSpc>
            </a:pPr>
            <a:r>
              <a:rPr lang="en-US" sz="1400" dirty="0" err="1">
                <a:ea typeface="Lato Light" panose="020F0502020204030203" pitchFamily="34" charset="0"/>
                <a:cs typeface="Abhaya Libre" panose="02000603000000000000" pitchFamily="2" charset="77"/>
              </a:rPr>
              <a:t>Probleme</a:t>
            </a:r>
            <a:r>
              <a:rPr lang="en-US" sz="1400" dirty="0">
                <a:ea typeface="Lato Light" panose="020F0502020204030203" pitchFamily="34" charset="0"/>
                <a:cs typeface="Abhaya Libre" panose="02000603000000000000" pitchFamily="2" charset="77"/>
              </a:rPr>
              <a:t> </a:t>
            </a:r>
            <a:r>
              <a:rPr lang="en-US" sz="1400" dirty="0" err="1">
                <a:ea typeface="Lato Light" panose="020F0502020204030203" pitchFamily="34" charset="0"/>
                <a:cs typeface="Abhaya Libre" panose="02000603000000000000" pitchFamily="2" charset="77"/>
              </a:rPr>
              <a:t>comune</a:t>
            </a:r>
            <a:r>
              <a:rPr lang="en-US" sz="1400" dirty="0">
                <a:ea typeface="Lato Light" panose="020F0502020204030203" pitchFamily="34" charset="0"/>
                <a:cs typeface="Abhaya Libre" panose="02000603000000000000" pitchFamily="2" charset="77"/>
              </a:rPr>
              <a:t> </a:t>
            </a:r>
            <a:r>
              <a:rPr lang="en-US" sz="1400" dirty="0" err="1">
                <a:ea typeface="Lato Light" panose="020F0502020204030203" pitchFamily="34" charset="0"/>
                <a:cs typeface="Abhaya Libre" panose="02000603000000000000" pitchFamily="2" charset="77"/>
              </a:rPr>
              <a:t>și</a:t>
            </a:r>
            <a:r>
              <a:rPr lang="en-US" sz="1400" dirty="0">
                <a:ea typeface="Lato Light" panose="020F0502020204030203" pitchFamily="34" charset="0"/>
                <a:cs typeface="Abhaya Libre" panose="02000603000000000000" pitchFamily="2" charset="77"/>
              </a:rPr>
              <a:t> </a:t>
            </a:r>
            <a:r>
              <a:rPr lang="en-US" sz="1400" dirty="0" err="1">
                <a:ea typeface="Lato Light" panose="020F0502020204030203" pitchFamily="34" charset="0"/>
                <a:cs typeface="Abhaya Libre" panose="02000603000000000000" pitchFamily="2" charset="77"/>
              </a:rPr>
              <a:t>modul</a:t>
            </a:r>
            <a:r>
              <a:rPr lang="en-US" sz="1400" dirty="0">
                <a:ea typeface="Lato Light" panose="020F0502020204030203" pitchFamily="34" charset="0"/>
                <a:cs typeface="Abhaya Libre" panose="02000603000000000000" pitchFamily="2" charset="77"/>
              </a:rPr>
              <a:t> de </a:t>
            </a:r>
            <a:r>
              <a:rPr lang="en-US" sz="1400" dirty="0" err="1">
                <a:ea typeface="Lato Light" panose="020F0502020204030203" pitchFamily="34" charset="0"/>
                <a:cs typeface="Abhaya Libre" panose="02000603000000000000" pitchFamily="2" charset="77"/>
              </a:rPr>
              <a:t>rezolvare</a:t>
            </a:r>
            <a:r>
              <a:rPr lang="en-US" sz="1400" dirty="0">
                <a:ea typeface="Lato Light" panose="020F0502020204030203" pitchFamily="34" charset="0"/>
                <a:cs typeface="Abhaya Libre" panose="02000603000000000000" pitchFamily="2" charset="77"/>
              </a:rPr>
              <a:t> a </a:t>
            </a:r>
            <a:r>
              <a:rPr lang="en-US" sz="1400" dirty="0" err="1">
                <a:ea typeface="Lato Light" panose="020F0502020204030203" pitchFamily="34" charset="0"/>
                <a:cs typeface="Abhaya Libre" panose="02000603000000000000" pitchFamily="2" charset="77"/>
              </a:rPr>
              <a:t>acestora</a:t>
            </a:r>
            <a:r>
              <a:rPr lang="en-US" sz="1400" dirty="0">
                <a:ea typeface="Lato Light" panose="020F0502020204030203" pitchFamily="34" charset="0"/>
                <a:cs typeface="Abhaya Libre" panose="02000603000000000000" pitchFamily="2" charset="77"/>
              </a:rPr>
              <a:t>.</a:t>
            </a:r>
          </a:p>
          <a:p>
            <a:pPr>
              <a:lnSpc>
                <a:spcPts val="2500"/>
              </a:lnSpc>
            </a:pPr>
            <a:r>
              <a:rPr lang="en-US" sz="1400" dirty="0">
                <a:ea typeface="Lato Light" panose="020F0502020204030203" pitchFamily="34" charset="0"/>
                <a:cs typeface="Abhaya Libre" panose="02000603000000000000" pitchFamily="2" charset="77"/>
              </a:rPr>
              <a:t>Cum </a:t>
            </a:r>
            <a:r>
              <a:rPr lang="en-US" sz="1400" dirty="0" err="1">
                <a:ea typeface="Lato Light" panose="020F0502020204030203" pitchFamily="34" charset="0"/>
                <a:cs typeface="Abhaya Libre" panose="02000603000000000000" pitchFamily="2" charset="77"/>
              </a:rPr>
              <a:t>să</a:t>
            </a:r>
            <a:r>
              <a:rPr lang="en-US" sz="1400" dirty="0">
                <a:ea typeface="Lato Light" panose="020F0502020204030203" pitchFamily="34" charset="0"/>
                <a:cs typeface="Abhaya Libre" panose="02000603000000000000" pitchFamily="2" charset="77"/>
              </a:rPr>
              <a:t> </a:t>
            </a:r>
            <a:r>
              <a:rPr lang="en-US" sz="1400" dirty="0" err="1">
                <a:ea typeface="Lato Light" panose="020F0502020204030203" pitchFamily="34" charset="0"/>
                <a:cs typeface="Abhaya Libre" panose="02000603000000000000" pitchFamily="2" charset="77"/>
              </a:rPr>
              <a:t>căutați</a:t>
            </a:r>
            <a:r>
              <a:rPr lang="en-US" sz="1400" dirty="0">
                <a:ea typeface="Lato Light" panose="020F0502020204030203" pitchFamily="34" charset="0"/>
                <a:cs typeface="Abhaya Libre" panose="02000603000000000000" pitchFamily="2" charset="77"/>
              </a:rPr>
              <a:t> </a:t>
            </a:r>
            <a:r>
              <a:rPr lang="en-US" sz="1400" dirty="0" err="1">
                <a:ea typeface="Lato Light" panose="020F0502020204030203" pitchFamily="34" charset="0"/>
                <a:cs typeface="Abhaya Libre" panose="02000603000000000000" pitchFamily="2" charset="77"/>
              </a:rPr>
              <a:t>eficient</a:t>
            </a:r>
            <a:r>
              <a:rPr lang="en-US" sz="1400" dirty="0">
                <a:ea typeface="Lato Light" panose="020F0502020204030203" pitchFamily="34" charset="0"/>
                <a:cs typeface="Abhaya Libre" panose="02000603000000000000" pitchFamily="2" charset="77"/>
              </a:rPr>
              <a:t> pe internet.</a:t>
            </a:r>
          </a:p>
        </p:txBody>
      </p:sp>
      <p:sp>
        <p:nvSpPr>
          <p:cNvPr id="5" name="TextBox 29">
            <a:extLst>
              <a:ext uri="{FF2B5EF4-FFF2-40B4-BE49-F238E27FC236}">
                <a16:creationId xmlns:a16="http://schemas.microsoft.com/office/drawing/2014/main" xmlns="" id="{14DD4DEF-8DB4-6053-837A-71D9AFB0B9C1}"/>
              </a:ext>
            </a:extLst>
          </p:cNvPr>
          <p:cNvSpPr txBox="1"/>
          <p:nvPr/>
        </p:nvSpPr>
        <p:spPr>
          <a:xfrm>
            <a:off x="7580418" y="1274382"/>
            <a:ext cx="2202882" cy="369332"/>
          </a:xfrm>
          <a:prstGeom prst="rect">
            <a:avLst/>
          </a:prstGeom>
          <a:noFill/>
        </p:spPr>
        <p:txBody>
          <a:bodyPr wrap="square" rtlCol="0">
            <a:spAutoFit/>
          </a:bodyPr>
          <a:lstStyle/>
          <a:p>
            <a:r>
              <a:rPr lang="en-US" b="1" dirty="0" err="1">
                <a:solidFill>
                  <a:srgbClr val="EA4E46"/>
                </a:solidFill>
                <a:latin typeface="Oxygen" panose="02000503000000090004" pitchFamily="2" charset="77"/>
                <a:ea typeface="Nunito Bold" charset="0"/>
                <a:cs typeface="Abhaya Libre SemiBold" panose="02000603000000000000" pitchFamily="2" charset="77"/>
              </a:rPr>
              <a:t>Rezolvarea</a:t>
            </a:r>
            <a:r>
              <a:rPr lang="en-US" b="1" dirty="0">
                <a:solidFill>
                  <a:srgbClr val="EA4E46"/>
                </a:solidFill>
                <a:latin typeface="Oxygen" panose="02000503000000090004" pitchFamily="2" charset="77"/>
                <a:ea typeface="Nunito Bold" charset="0"/>
                <a:cs typeface="Abhaya Libre SemiBold" panose="02000603000000000000" pitchFamily="2" charset="77"/>
              </a:rPr>
              <a:t> </a:t>
            </a:r>
            <a:r>
              <a:rPr lang="en-US" b="1" dirty="0" err="1">
                <a:solidFill>
                  <a:srgbClr val="EA4E46"/>
                </a:solidFill>
                <a:latin typeface="Oxygen" panose="02000503000000090004" pitchFamily="2" charset="77"/>
                <a:ea typeface="Nunito Bold" charset="0"/>
                <a:cs typeface="Abhaya Libre SemiBold" panose="02000603000000000000" pitchFamily="2" charset="77"/>
              </a:rPr>
              <a:t>problemelor</a:t>
            </a:r>
            <a:endParaRPr lang="en-US" b="1" dirty="0">
              <a:solidFill>
                <a:srgbClr val="EA4E46"/>
              </a:solidFill>
              <a:latin typeface="Oxygen" panose="02000503000000090004" pitchFamily="2" charset="77"/>
              <a:ea typeface="Nunito Bold" charset="0"/>
              <a:cs typeface="Abhaya Libre SemiBold" panose="02000603000000000000" pitchFamily="2" charset="77"/>
            </a:endParaRPr>
          </a:p>
        </p:txBody>
      </p:sp>
      <p:sp>
        <p:nvSpPr>
          <p:cNvPr id="6" name="TextBox 30">
            <a:extLst>
              <a:ext uri="{FF2B5EF4-FFF2-40B4-BE49-F238E27FC236}">
                <a16:creationId xmlns:a16="http://schemas.microsoft.com/office/drawing/2014/main" xmlns="" id="{77A485F4-3CA6-79D5-696A-6130E70FADCD}"/>
              </a:ext>
            </a:extLst>
          </p:cNvPr>
          <p:cNvSpPr txBox="1"/>
          <p:nvPr/>
        </p:nvSpPr>
        <p:spPr>
          <a:xfrm>
            <a:off x="1267697" y="1677772"/>
            <a:ext cx="2683998" cy="2303772"/>
          </a:xfrm>
          <a:prstGeom prst="rect">
            <a:avLst/>
          </a:prstGeom>
          <a:noFill/>
        </p:spPr>
        <p:txBody>
          <a:bodyPr wrap="square" rtlCol="0">
            <a:spAutoFit/>
          </a:bodyPr>
          <a:lstStyle/>
          <a:p>
            <a:pPr>
              <a:lnSpc>
                <a:spcPts val="2500"/>
              </a:lnSpc>
            </a:pPr>
            <a:r>
              <a:rPr lang="en-US" sz="1400" dirty="0" err="1">
                <a:ea typeface="Lato Light" panose="020F0502020204030203" pitchFamily="34" charset="0"/>
                <a:cs typeface="Abhaya Libre" panose="02000603000000000000" pitchFamily="2" charset="77"/>
              </a:rPr>
              <a:t>Noțiuni</a:t>
            </a:r>
            <a:r>
              <a:rPr lang="en-US" sz="1400" dirty="0">
                <a:ea typeface="Lato Light" panose="020F0502020204030203" pitchFamily="34" charset="0"/>
                <a:cs typeface="Abhaya Libre" panose="02000603000000000000" pitchFamily="2" charset="77"/>
              </a:rPr>
              <a:t> de </a:t>
            </a:r>
            <a:r>
              <a:rPr lang="en-US" sz="1400" dirty="0" err="1">
                <a:ea typeface="Lato Light" panose="020F0502020204030203" pitchFamily="34" charset="0"/>
                <a:cs typeface="Abhaya Libre" panose="02000603000000000000" pitchFamily="2" charset="77"/>
              </a:rPr>
              <a:t>bază</a:t>
            </a:r>
            <a:r>
              <a:rPr lang="en-US" sz="1400" dirty="0">
                <a:ea typeface="Lato Light" panose="020F0502020204030203" pitchFamily="34" charset="0"/>
                <a:cs typeface="Abhaya Libre" panose="02000603000000000000" pitchFamily="2" charset="77"/>
              </a:rPr>
              <a:t>.</a:t>
            </a:r>
          </a:p>
          <a:p>
            <a:pPr>
              <a:lnSpc>
                <a:spcPts val="2500"/>
              </a:lnSpc>
            </a:pPr>
            <a:r>
              <a:rPr lang="en-US" sz="1400" dirty="0">
                <a:ea typeface="Lato Light" panose="020F0502020204030203" pitchFamily="34" charset="0"/>
                <a:cs typeface="Abhaya Libre" panose="02000603000000000000" pitchFamily="2" charset="77"/>
              </a:rPr>
              <a:t>Imagine </a:t>
            </a:r>
            <a:r>
              <a:rPr lang="en-US" sz="1400" dirty="0" err="1">
                <a:ea typeface="Lato Light" panose="020F0502020204030203" pitchFamily="34" charset="0"/>
                <a:cs typeface="Abhaya Libre" panose="02000603000000000000" pitchFamily="2" charset="77"/>
              </a:rPr>
              <a:t>corporativă</a:t>
            </a:r>
            <a:r>
              <a:rPr lang="en-US" sz="1400" dirty="0">
                <a:ea typeface="Lato Light" panose="020F0502020204030203" pitchFamily="34" charset="0"/>
                <a:cs typeface="Abhaya Libre" panose="02000603000000000000" pitchFamily="2" charset="77"/>
              </a:rPr>
              <a:t> </a:t>
            </a:r>
            <a:r>
              <a:rPr lang="en-US" sz="1400" dirty="0" err="1">
                <a:ea typeface="Lato Light" panose="020F0502020204030203" pitchFamily="34" charset="0"/>
                <a:cs typeface="Abhaya Libre" panose="02000603000000000000" pitchFamily="2" charset="77"/>
              </a:rPr>
              <a:t>și</a:t>
            </a:r>
            <a:r>
              <a:rPr lang="en-US" sz="1400" dirty="0">
                <a:ea typeface="Lato Light" panose="020F0502020204030203" pitchFamily="34" charset="0"/>
                <a:cs typeface="Abhaya Libre" panose="02000603000000000000" pitchFamily="2" charset="77"/>
              </a:rPr>
              <a:t> </a:t>
            </a:r>
            <a:r>
              <a:rPr lang="en-US" sz="1400" dirty="0" err="1">
                <a:ea typeface="Lato Light" panose="020F0502020204030203" pitchFamily="34" charset="0"/>
                <a:cs typeface="Abhaya Libre" panose="02000603000000000000" pitchFamily="2" charset="77"/>
              </a:rPr>
              <a:t>instrumente</a:t>
            </a:r>
            <a:r>
              <a:rPr lang="en-US" sz="1400" dirty="0">
                <a:ea typeface="Lato Light" panose="020F0502020204030203" pitchFamily="34" charset="0"/>
                <a:cs typeface="Abhaya Libre" panose="02000603000000000000" pitchFamily="2" charset="77"/>
              </a:rPr>
              <a:t>.</a:t>
            </a:r>
          </a:p>
          <a:p>
            <a:pPr>
              <a:lnSpc>
                <a:spcPts val="2500"/>
              </a:lnSpc>
            </a:pPr>
            <a:r>
              <a:rPr lang="en-US" sz="1400" dirty="0" err="1">
                <a:ea typeface="Lato Light" panose="020F0502020204030203" pitchFamily="34" charset="0"/>
                <a:cs typeface="Abhaya Libre" panose="02000603000000000000" pitchFamily="2" charset="77"/>
              </a:rPr>
              <a:t>Instrumente</a:t>
            </a:r>
            <a:r>
              <a:rPr lang="en-US" sz="1400" dirty="0">
                <a:ea typeface="Lato Light" panose="020F0502020204030203" pitchFamily="34" charset="0"/>
                <a:cs typeface="Abhaya Libre" panose="02000603000000000000" pitchFamily="2" charset="77"/>
              </a:rPr>
              <a:t> de </a:t>
            </a:r>
            <a:r>
              <a:rPr lang="en-US" sz="1400" dirty="0" err="1">
                <a:ea typeface="Lato Light" panose="020F0502020204030203" pitchFamily="34" charset="0"/>
                <a:cs typeface="Abhaya Libre" panose="02000603000000000000" pitchFamily="2" charset="77"/>
              </a:rPr>
              <a:t>gestionare</a:t>
            </a:r>
            <a:r>
              <a:rPr lang="en-US" sz="1400" dirty="0">
                <a:ea typeface="Lato Light" panose="020F0502020204030203" pitchFamily="34" charset="0"/>
                <a:cs typeface="Abhaya Libre" panose="02000603000000000000" pitchFamily="2" charset="77"/>
              </a:rPr>
              <a:t> a </a:t>
            </a:r>
            <a:r>
              <a:rPr lang="en-US" sz="1400" dirty="0" err="1">
                <a:ea typeface="Lato Light" panose="020F0502020204030203" pitchFamily="34" charset="0"/>
                <a:cs typeface="Abhaya Libre" panose="02000603000000000000" pitchFamily="2" charset="77"/>
              </a:rPr>
              <a:t>proiectelor</a:t>
            </a:r>
            <a:r>
              <a:rPr lang="en-US" sz="1400" dirty="0">
                <a:ea typeface="Lato Light" panose="020F0502020204030203" pitchFamily="34" charset="0"/>
                <a:cs typeface="Abhaya Libre" panose="02000603000000000000" pitchFamily="2" charset="77"/>
              </a:rPr>
              <a:t>.</a:t>
            </a:r>
          </a:p>
          <a:p>
            <a:pPr>
              <a:lnSpc>
                <a:spcPts val="2500"/>
              </a:lnSpc>
            </a:pPr>
            <a:r>
              <a:rPr lang="en-US" sz="1400" dirty="0" err="1">
                <a:ea typeface="Lato Light" panose="020F0502020204030203" pitchFamily="34" charset="0"/>
                <a:cs typeface="Abhaya Libre" panose="02000603000000000000" pitchFamily="2" charset="77"/>
              </a:rPr>
              <a:t>Instrumente</a:t>
            </a:r>
            <a:r>
              <a:rPr lang="en-US" sz="1400" dirty="0">
                <a:ea typeface="Lato Light" panose="020F0502020204030203" pitchFamily="34" charset="0"/>
                <a:cs typeface="Abhaya Libre" panose="02000603000000000000" pitchFamily="2" charset="77"/>
              </a:rPr>
              <a:t> de </a:t>
            </a:r>
            <a:r>
              <a:rPr lang="en-US" sz="1400" dirty="0" err="1">
                <a:ea typeface="Lato Light" panose="020F0502020204030203" pitchFamily="34" charset="0"/>
                <a:cs typeface="Abhaya Libre" panose="02000603000000000000" pitchFamily="2" charset="77"/>
              </a:rPr>
              <a:t>comunicare</a:t>
            </a:r>
            <a:r>
              <a:rPr lang="en-US" sz="1400" dirty="0">
                <a:ea typeface="Lato Light" panose="020F0502020204030203" pitchFamily="34" charset="0"/>
                <a:cs typeface="Abhaya Libre" panose="02000603000000000000" pitchFamily="2" charset="77"/>
              </a:rPr>
              <a:t>.</a:t>
            </a:r>
          </a:p>
          <a:p>
            <a:pPr>
              <a:lnSpc>
                <a:spcPts val="2500"/>
              </a:lnSpc>
            </a:pPr>
            <a:r>
              <a:rPr lang="en-US" sz="1400" dirty="0" err="1">
                <a:ea typeface="Lato Light" panose="020F0502020204030203" pitchFamily="34" charset="0"/>
                <a:cs typeface="Abhaya Libre" panose="02000603000000000000" pitchFamily="2" charset="77"/>
              </a:rPr>
              <a:t>Comerțul</a:t>
            </a:r>
            <a:r>
              <a:rPr lang="en-US" sz="1400" dirty="0">
                <a:ea typeface="Lato Light" panose="020F0502020204030203" pitchFamily="34" charset="0"/>
                <a:cs typeface="Abhaya Libre" panose="02000603000000000000" pitchFamily="2" charset="77"/>
              </a:rPr>
              <a:t> electronic.</a:t>
            </a:r>
          </a:p>
        </p:txBody>
      </p:sp>
      <p:sp>
        <p:nvSpPr>
          <p:cNvPr id="7" name="TextBox 31">
            <a:extLst>
              <a:ext uri="{FF2B5EF4-FFF2-40B4-BE49-F238E27FC236}">
                <a16:creationId xmlns:a16="http://schemas.microsoft.com/office/drawing/2014/main" xmlns="" id="{8E8AC566-283A-0A1B-78D2-D3D0C0AD36C3}"/>
              </a:ext>
            </a:extLst>
          </p:cNvPr>
          <p:cNvSpPr txBox="1"/>
          <p:nvPr/>
        </p:nvSpPr>
        <p:spPr>
          <a:xfrm>
            <a:off x="975973" y="1204374"/>
            <a:ext cx="2616320" cy="646331"/>
          </a:xfrm>
          <a:prstGeom prst="rect">
            <a:avLst/>
          </a:prstGeom>
          <a:noFill/>
        </p:spPr>
        <p:txBody>
          <a:bodyPr wrap="square" rtlCol="0">
            <a:spAutoFit/>
          </a:bodyPr>
          <a:lstStyle/>
          <a:p>
            <a:r>
              <a:rPr lang="en-US" b="1" dirty="0" err="1">
                <a:solidFill>
                  <a:srgbClr val="21B4A9"/>
                </a:solidFill>
                <a:latin typeface="Oxygen" panose="02000503000000090004" pitchFamily="2" charset="77"/>
                <a:ea typeface="Nunito Bold" charset="0"/>
                <a:cs typeface="Abhaya Libre SemiBold" panose="02000603000000000000" pitchFamily="2" charset="77"/>
              </a:rPr>
              <a:t>Instrumente</a:t>
            </a:r>
            <a:r>
              <a:rPr lang="en-US" b="1" dirty="0">
                <a:solidFill>
                  <a:srgbClr val="21B4A9"/>
                </a:solidFill>
                <a:latin typeface="Oxygen" panose="02000503000000090004" pitchFamily="2" charset="77"/>
                <a:ea typeface="Nunito Bold" charset="0"/>
                <a:cs typeface="Abhaya Libre SemiBold" panose="02000603000000000000" pitchFamily="2" charset="77"/>
              </a:rPr>
              <a:t> TIC </a:t>
            </a:r>
            <a:r>
              <a:rPr lang="en-US" b="1" dirty="0" err="1">
                <a:solidFill>
                  <a:srgbClr val="21B4A9"/>
                </a:solidFill>
                <a:latin typeface="Oxygen" panose="02000503000000090004" pitchFamily="2" charset="77"/>
                <a:ea typeface="Nunito Bold" charset="0"/>
                <a:cs typeface="Abhaya Libre SemiBold" panose="02000603000000000000" pitchFamily="2" charset="77"/>
              </a:rPr>
              <a:t>pentru</a:t>
            </a:r>
            <a:r>
              <a:rPr lang="en-US" b="1" dirty="0">
                <a:solidFill>
                  <a:srgbClr val="21B4A9"/>
                </a:solidFill>
                <a:latin typeface="Oxygen" panose="02000503000000090004" pitchFamily="2" charset="77"/>
                <a:ea typeface="Nunito Bold" charset="0"/>
                <a:cs typeface="Abhaya Libre SemiBold" panose="02000603000000000000" pitchFamily="2" charset="77"/>
              </a:rPr>
              <a:t> antreprenoriat</a:t>
            </a:r>
          </a:p>
        </p:txBody>
      </p:sp>
      <p:sp>
        <p:nvSpPr>
          <p:cNvPr id="8" name="TextBox 21">
            <a:extLst>
              <a:ext uri="{FF2B5EF4-FFF2-40B4-BE49-F238E27FC236}">
                <a16:creationId xmlns:a16="http://schemas.microsoft.com/office/drawing/2014/main" xmlns="" id="{C775DD3A-1C18-934A-44D8-CABE89914C88}"/>
              </a:ext>
            </a:extLst>
          </p:cNvPr>
          <p:cNvSpPr txBox="1"/>
          <p:nvPr/>
        </p:nvSpPr>
        <p:spPr>
          <a:xfrm>
            <a:off x="4498965" y="3177475"/>
            <a:ext cx="2400167" cy="1669303"/>
          </a:xfrm>
          <a:prstGeom prst="rect">
            <a:avLst/>
          </a:prstGeom>
          <a:noFill/>
        </p:spPr>
        <p:txBody>
          <a:bodyPr wrap="square" rtlCol="0">
            <a:spAutoFit/>
          </a:bodyPr>
          <a:lstStyle/>
          <a:p>
            <a:pPr>
              <a:lnSpc>
                <a:spcPts val="2500"/>
              </a:lnSpc>
            </a:pPr>
            <a:r>
              <a:rPr lang="en-US" sz="1400" dirty="0" err="1">
                <a:ea typeface="Lato Light" panose="020F0502020204030203" pitchFamily="34" charset="0"/>
                <a:cs typeface="Abhaya Libre" panose="02000603000000000000" pitchFamily="2" charset="77"/>
              </a:rPr>
              <a:t>Noțiuni</a:t>
            </a:r>
            <a:r>
              <a:rPr lang="en-US" sz="1400" dirty="0">
                <a:ea typeface="Lato Light" panose="020F0502020204030203" pitchFamily="34" charset="0"/>
                <a:cs typeface="Abhaya Libre" panose="02000603000000000000" pitchFamily="2" charset="77"/>
              </a:rPr>
              <a:t> de </a:t>
            </a:r>
            <a:r>
              <a:rPr lang="en-US" sz="1400" dirty="0" err="1">
                <a:ea typeface="Lato Light" panose="020F0502020204030203" pitchFamily="34" charset="0"/>
                <a:cs typeface="Abhaya Libre" panose="02000603000000000000" pitchFamily="2" charset="77"/>
              </a:rPr>
              <a:t>bază</a:t>
            </a:r>
            <a:r>
              <a:rPr lang="en-US" sz="1400" dirty="0">
                <a:ea typeface="Lato Light" panose="020F0502020204030203" pitchFamily="34" charset="0"/>
                <a:cs typeface="Abhaya Libre" panose="02000603000000000000" pitchFamily="2" charset="77"/>
              </a:rPr>
              <a:t>.</a:t>
            </a:r>
          </a:p>
          <a:p>
            <a:pPr>
              <a:lnSpc>
                <a:spcPts val="2500"/>
              </a:lnSpc>
            </a:pPr>
            <a:r>
              <a:rPr lang="en-US" sz="1400" dirty="0" err="1">
                <a:ea typeface="Lato Light" panose="020F0502020204030203" pitchFamily="34" charset="0"/>
                <a:cs typeface="Abhaya Libre" panose="02000603000000000000" pitchFamily="2" charset="77"/>
              </a:rPr>
              <a:t>Riscurile</a:t>
            </a:r>
            <a:r>
              <a:rPr lang="en-US" sz="1400" dirty="0">
                <a:ea typeface="Lato Light" panose="020F0502020204030203" pitchFamily="34" charset="0"/>
                <a:cs typeface="Abhaya Libre" panose="02000603000000000000" pitchFamily="2" charset="77"/>
              </a:rPr>
              <a:t> de </a:t>
            </a:r>
            <a:r>
              <a:rPr lang="en-US" sz="1400" dirty="0" err="1">
                <a:ea typeface="Lato Light" panose="020F0502020204030203" pitchFamily="34" charset="0"/>
                <a:cs typeface="Abhaya Libre" panose="02000603000000000000" pitchFamily="2" charset="77"/>
              </a:rPr>
              <a:t>securitate</a:t>
            </a:r>
            <a:r>
              <a:rPr lang="en-US" sz="1400" dirty="0">
                <a:ea typeface="Lato Light" panose="020F0502020204030203" pitchFamily="34" charset="0"/>
                <a:cs typeface="Abhaya Libre" panose="02000603000000000000" pitchFamily="2" charset="77"/>
              </a:rPr>
              <a:t> </a:t>
            </a:r>
            <a:r>
              <a:rPr lang="ro-RO" sz="1400" dirty="0">
                <a:ea typeface="Lato Light" panose="020F0502020204030203" pitchFamily="34" charset="0"/>
                <a:cs typeface="Abhaya Libre" panose="02000603000000000000" pitchFamily="2" charset="77"/>
              </a:rPr>
              <a:t>C</a:t>
            </a:r>
            <a:r>
              <a:rPr lang="en-US" sz="1400" dirty="0" err="1">
                <a:ea typeface="Lato Light" panose="020F0502020204030203" pitchFamily="34" charset="0"/>
                <a:cs typeface="Abhaya Libre" panose="02000603000000000000" pitchFamily="2" charset="77"/>
              </a:rPr>
              <a:t>ibernetică</a:t>
            </a:r>
            <a:r>
              <a:rPr lang="en-US" sz="1400" dirty="0">
                <a:ea typeface="Lato Light" panose="020F0502020204030203" pitchFamily="34" charset="0"/>
                <a:cs typeface="Abhaya Libre" panose="02000603000000000000" pitchFamily="2" charset="77"/>
              </a:rPr>
              <a:t>.</a:t>
            </a:r>
          </a:p>
          <a:p>
            <a:pPr>
              <a:lnSpc>
                <a:spcPts val="2500"/>
              </a:lnSpc>
            </a:pPr>
            <a:r>
              <a:rPr lang="en-US" sz="1400" dirty="0">
                <a:ea typeface="Lato Light" panose="020F0502020204030203" pitchFamily="34" charset="0"/>
                <a:cs typeface="Abhaya Libre" panose="02000603000000000000" pitchFamily="2" charset="77"/>
              </a:rPr>
              <a:t>Parole.</a:t>
            </a:r>
          </a:p>
          <a:p>
            <a:pPr>
              <a:lnSpc>
                <a:spcPts val="2500"/>
              </a:lnSpc>
            </a:pPr>
            <a:r>
              <a:rPr lang="en-US" sz="1400" dirty="0" err="1">
                <a:ea typeface="Lato Light" panose="020F0502020204030203" pitchFamily="34" charset="0"/>
                <a:cs typeface="Abhaya Libre" panose="02000603000000000000" pitchFamily="2" charset="77"/>
              </a:rPr>
              <a:t>Recomandări</a:t>
            </a:r>
            <a:r>
              <a:rPr lang="en-US" sz="1400" dirty="0">
                <a:ea typeface="Lato Light" panose="020F0502020204030203" pitchFamily="34" charset="0"/>
                <a:cs typeface="Abhaya Libre" panose="02000603000000000000" pitchFamily="2" charset="77"/>
              </a:rPr>
              <a:t>.</a:t>
            </a:r>
          </a:p>
        </p:txBody>
      </p:sp>
      <p:sp>
        <p:nvSpPr>
          <p:cNvPr id="9" name="TextBox 22">
            <a:extLst>
              <a:ext uri="{FF2B5EF4-FFF2-40B4-BE49-F238E27FC236}">
                <a16:creationId xmlns:a16="http://schemas.microsoft.com/office/drawing/2014/main" xmlns="" id="{C2F0F6C9-72D9-2CD8-3E03-942BD3E33F65}"/>
              </a:ext>
            </a:extLst>
          </p:cNvPr>
          <p:cNvSpPr txBox="1"/>
          <p:nvPr/>
        </p:nvSpPr>
        <p:spPr>
          <a:xfrm>
            <a:off x="4699224" y="2596006"/>
            <a:ext cx="2199908" cy="369332"/>
          </a:xfrm>
          <a:prstGeom prst="rect">
            <a:avLst/>
          </a:prstGeom>
          <a:noFill/>
        </p:spPr>
        <p:txBody>
          <a:bodyPr wrap="square" rtlCol="0">
            <a:spAutoFit/>
          </a:bodyPr>
          <a:lstStyle/>
          <a:p>
            <a:r>
              <a:rPr lang="en-US" b="1" dirty="0" err="1">
                <a:solidFill>
                  <a:srgbClr val="FAB632"/>
                </a:solidFill>
                <a:latin typeface="Oxygen" panose="02000503000000090004" pitchFamily="2" charset="77"/>
                <a:ea typeface="Nunito Bold" charset="0"/>
                <a:cs typeface="Abhaya Libre SemiBold" panose="02000603000000000000" pitchFamily="2" charset="77"/>
              </a:rPr>
              <a:t>Securitatea</a:t>
            </a:r>
            <a:r>
              <a:rPr lang="en-US" b="1" dirty="0">
                <a:solidFill>
                  <a:srgbClr val="FAB632"/>
                </a:solidFill>
                <a:latin typeface="Oxygen" panose="02000503000000090004" pitchFamily="2" charset="77"/>
                <a:ea typeface="Nunito Bold" charset="0"/>
                <a:cs typeface="Abhaya Libre SemiBold" panose="02000603000000000000" pitchFamily="2" charset="77"/>
              </a:rPr>
              <a:t> </a:t>
            </a:r>
            <a:r>
              <a:rPr lang="en-US" b="1" dirty="0" err="1">
                <a:solidFill>
                  <a:srgbClr val="FAB632"/>
                </a:solidFill>
                <a:latin typeface="Oxygen" panose="02000503000000090004" pitchFamily="2" charset="77"/>
                <a:ea typeface="Nunito Bold" charset="0"/>
                <a:cs typeface="Abhaya Libre SemiBold" panose="02000603000000000000" pitchFamily="2" charset="77"/>
              </a:rPr>
              <a:t>cibernetică</a:t>
            </a:r>
            <a:endParaRPr lang="en-US" b="1" dirty="0">
              <a:solidFill>
                <a:srgbClr val="FAB632"/>
              </a:solidFill>
              <a:latin typeface="Oxygen" panose="02000503000000090004" pitchFamily="2" charset="77"/>
              <a:ea typeface="Nunito Bold" charset="0"/>
              <a:cs typeface="Abhaya Libre SemiBold" panose="02000603000000000000" pitchFamily="2" charset="77"/>
            </a:endParaRPr>
          </a:p>
        </p:txBody>
      </p:sp>
      <p:sp>
        <p:nvSpPr>
          <p:cNvPr id="10" name="Hexágono 9">
            <a:extLst>
              <a:ext uri="{FF2B5EF4-FFF2-40B4-BE49-F238E27FC236}">
                <a16:creationId xmlns:a16="http://schemas.microsoft.com/office/drawing/2014/main" xmlns="" id="{700DD875-2451-F87D-A0F3-872600E8B8B5}"/>
              </a:ext>
            </a:extLst>
          </p:cNvPr>
          <p:cNvSpPr/>
          <p:nvPr/>
        </p:nvSpPr>
        <p:spPr>
          <a:xfrm>
            <a:off x="4350270" y="2772429"/>
            <a:ext cx="284085" cy="233746"/>
          </a:xfrm>
          <a:prstGeom prst="hexagon">
            <a:avLst/>
          </a:prstGeom>
          <a:noFill/>
          <a:ln>
            <a:solidFill>
              <a:srgbClr val="FAB63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2" name="Hexágono 11">
            <a:extLst>
              <a:ext uri="{FF2B5EF4-FFF2-40B4-BE49-F238E27FC236}">
                <a16:creationId xmlns:a16="http://schemas.microsoft.com/office/drawing/2014/main" xmlns="" id="{A1520AF7-7D75-4A99-4098-DF0F175E1FA0}"/>
              </a:ext>
            </a:extLst>
          </p:cNvPr>
          <p:cNvSpPr/>
          <p:nvPr/>
        </p:nvSpPr>
        <p:spPr>
          <a:xfrm>
            <a:off x="785493" y="1474946"/>
            <a:ext cx="284085" cy="233746"/>
          </a:xfrm>
          <a:prstGeom prst="hexagon">
            <a:avLst/>
          </a:prstGeom>
          <a:noFill/>
          <a:ln>
            <a:solidFill>
              <a:srgbClr val="21B4A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3" name="Hexágono 12">
            <a:extLst>
              <a:ext uri="{FF2B5EF4-FFF2-40B4-BE49-F238E27FC236}">
                <a16:creationId xmlns:a16="http://schemas.microsoft.com/office/drawing/2014/main" xmlns="" id="{8C5AC1FB-85F9-44B7-5B73-59A274771E61}"/>
              </a:ext>
            </a:extLst>
          </p:cNvPr>
          <p:cNvSpPr/>
          <p:nvPr/>
        </p:nvSpPr>
        <p:spPr>
          <a:xfrm>
            <a:off x="7266995" y="1459048"/>
            <a:ext cx="284085" cy="233746"/>
          </a:xfrm>
          <a:prstGeom prst="hexagon">
            <a:avLst/>
          </a:prstGeom>
          <a:noFill/>
          <a:ln>
            <a:solidFill>
              <a:srgbClr val="EA4E4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6" name="Hexágono 15">
            <a:extLst>
              <a:ext uri="{FF2B5EF4-FFF2-40B4-BE49-F238E27FC236}">
                <a16:creationId xmlns:a16="http://schemas.microsoft.com/office/drawing/2014/main" xmlns="" id="{2373009D-8EAD-DE54-C1F0-681E2DF05650}"/>
              </a:ext>
            </a:extLst>
          </p:cNvPr>
          <p:cNvSpPr/>
          <p:nvPr/>
        </p:nvSpPr>
        <p:spPr>
          <a:xfrm rot="5400000">
            <a:off x="3557512" y="2304590"/>
            <a:ext cx="3471972" cy="2866742"/>
          </a:xfrm>
          <a:prstGeom prst="hexagon">
            <a:avLst/>
          </a:prstGeom>
          <a:noFill/>
          <a:ln>
            <a:solidFill>
              <a:srgbClr val="EA4E4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7" name="Hexágono 16">
            <a:extLst>
              <a:ext uri="{FF2B5EF4-FFF2-40B4-BE49-F238E27FC236}">
                <a16:creationId xmlns:a16="http://schemas.microsoft.com/office/drawing/2014/main" xmlns="" id="{B46DE24D-9478-920F-864E-C09D9DEBE847}"/>
              </a:ext>
            </a:extLst>
          </p:cNvPr>
          <p:cNvSpPr/>
          <p:nvPr/>
        </p:nvSpPr>
        <p:spPr>
          <a:xfrm rot="5400000">
            <a:off x="407563" y="1024201"/>
            <a:ext cx="3605954" cy="3036163"/>
          </a:xfrm>
          <a:prstGeom prst="hexagon">
            <a:avLst/>
          </a:prstGeom>
          <a:noFill/>
          <a:ln>
            <a:solidFill>
              <a:srgbClr val="FAB63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8" name="Hexágono 17">
            <a:extLst>
              <a:ext uri="{FF2B5EF4-FFF2-40B4-BE49-F238E27FC236}">
                <a16:creationId xmlns:a16="http://schemas.microsoft.com/office/drawing/2014/main" xmlns="" id="{01FC57E3-FDD7-55C3-B04B-DAFB2B4D9907}"/>
              </a:ext>
            </a:extLst>
          </p:cNvPr>
          <p:cNvSpPr/>
          <p:nvPr/>
        </p:nvSpPr>
        <p:spPr>
          <a:xfrm rot="5400000">
            <a:off x="6643280" y="1041921"/>
            <a:ext cx="3471973" cy="2866742"/>
          </a:xfrm>
          <a:prstGeom prst="hexagon">
            <a:avLst/>
          </a:prstGeom>
          <a:noFill/>
          <a:ln>
            <a:solidFill>
              <a:srgbClr val="FAB63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20" name="CuadroTexto 19">
            <a:extLst>
              <a:ext uri="{FF2B5EF4-FFF2-40B4-BE49-F238E27FC236}">
                <a16:creationId xmlns:a16="http://schemas.microsoft.com/office/drawing/2014/main" xmlns="" id="{0A38A549-76FD-6E57-D291-B6EED3BA8E98}"/>
              </a:ext>
            </a:extLst>
          </p:cNvPr>
          <p:cNvSpPr txBox="1"/>
          <p:nvPr/>
        </p:nvSpPr>
        <p:spPr>
          <a:xfrm>
            <a:off x="936300" y="1895663"/>
            <a:ext cx="270419" cy="1631216"/>
          </a:xfrm>
          <a:prstGeom prst="rect">
            <a:avLst/>
          </a:prstGeom>
          <a:noFill/>
        </p:spPr>
        <p:txBody>
          <a:bodyPr wrap="square" rtlCol="0">
            <a:spAutoFit/>
          </a:bodyPr>
          <a:lstStyle/>
          <a:p>
            <a:r>
              <a:rPr lang="es-ES" sz="2000">
                <a:solidFill>
                  <a:srgbClr val="21B4A9"/>
                </a:solidFill>
              </a:rPr>
              <a:t>+++</a:t>
            </a:r>
          </a:p>
          <a:p>
            <a:r>
              <a:rPr lang="es-ES" sz="2000">
                <a:solidFill>
                  <a:srgbClr val="FAB632"/>
                </a:solidFill>
              </a:rPr>
              <a:t>++</a:t>
            </a:r>
            <a:endParaRPr lang="es-ES" sz="2000">
              <a:solidFill>
                <a:srgbClr val="21B4A9"/>
              </a:solidFill>
            </a:endParaRPr>
          </a:p>
        </p:txBody>
      </p:sp>
      <p:sp>
        <p:nvSpPr>
          <p:cNvPr id="21" name="CuadroTexto 20">
            <a:extLst>
              <a:ext uri="{FF2B5EF4-FFF2-40B4-BE49-F238E27FC236}">
                <a16:creationId xmlns:a16="http://schemas.microsoft.com/office/drawing/2014/main" xmlns="" id="{D2A906B8-07AF-E83A-010C-06828A587394}"/>
              </a:ext>
            </a:extLst>
          </p:cNvPr>
          <p:cNvSpPr txBox="1"/>
          <p:nvPr/>
        </p:nvSpPr>
        <p:spPr>
          <a:xfrm>
            <a:off x="7172711" y="1850705"/>
            <a:ext cx="270419" cy="1323439"/>
          </a:xfrm>
          <a:prstGeom prst="rect">
            <a:avLst/>
          </a:prstGeom>
          <a:noFill/>
        </p:spPr>
        <p:txBody>
          <a:bodyPr wrap="square" rtlCol="0">
            <a:spAutoFit/>
          </a:bodyPr>
          <a:lstStyle/>
          <a:p>
            <a:r>
              <a:rPr lang="es-ES" sz="2000">
                <a:solidFill>
                  <a:srgbClr val="FAB632"/>
                </a:solidFill>
              </a:rPr>
              <a:t>++</a:t>
            </a:r>
          </a:p>
          <a:p>
            <a:endParaRPr lang="es-ES" sz="2000">
              <a:solidFill>
                <a:srgbClr val="FAB632"/>
              </a:solidFill>
            </a:endParaRPr>
          </a:p>
          <a:p>
            <a:r>
              <a:rPr lang="es-ES" sz="2000">
                <a:solidFill>
                  <a:srgbClr val="21B4A9"/>
                </a:solidFill>
              </a:rPr>
              <a:t>+</a:t>
            </a:r>
            <a:endParaRPr lang="es-ES" sz="2000" dirty="0">
              <a:solidFill>
                <a:srgbClr val="21B4A9"/>
              </a:solidFill>
            </a:endParaRPr>
          </a:p>
        </p:txBody>
      </p:sp>
      <p:sp>
        <p:nvSpPr>
          <p:cNvPr id="22" name="CuadroTexto 21">
            <a:extLst>
              <a:ext uri="{FF2B5EF4-FFF2-40B4-BE49-F238E27FC236}">
                <a16:creationId xmlns:a16="http://schemas.microsoft.com/office/drawing/2014/main" xmlns="" id="{8A7A2897-4C93-375F-D330-11BDCA564025}"/>
              </a:ext>
            </a:extLst>
          </p:cNvPr>
          <p:cNvSpPr txBox="1"/>
          <p:nvPr/>
        </p:nvSpPr>
        <p:spPr>
          <a:xfrm>
            <a:off x="4222524" y="3190108"/>
            <a:ext cx="270419" cy="1323439"/>
          </a:xfrm>
          <a:prstGeom prst="rect">
            <a:avLst/>
          </a:prstGeom>
          <a:noFill/>
        </p:spPr>
        <p:txBody>
          <a:bodyPr wrap="square" rtlCol="0">
            <a:spAutoFit/>
          </a:bodyPr>
          <a:lstStyle/>
          <a:p>
            <a:r>
              <a:rPr lang="es-ES" sz="2000">
                <a:solidFill>
                  <a:srgbClr val="21B4A9"/>
                </a:solidFill>
              </a:rPr>
              <a:t>+++</a:t>
            </a:r>
          </a:p>
          <a:p>
            <a:r>
              <a:rPr lang="es-ES" sz="2000">
                <a:solidFill>
                  <a:srgbClr val="EA4E46"/>
                </a:solidFill>
              </a:rPr>
              <a:t>+</a:t>
            </a:r>
            <a:endParaRPr lang="es-ES" sz="2000" dirty="0">
              <a:solidFill>
                <a:srgbClr val="21B4A9"/>
              </a:solidFill>
            </a:endParaRPr>
          </a:p>
        </p:txBody>
      </p:sp>
      <p:sp>
        <p:nvSpPr>
          <p:cNvPr id="27" name="CuadroTexto 26">
            <a:extLst>
              <a:ext uri="{FF2B5EF4-FFF2-40B4-BE49-F238E27FC236}">
                <a16:creationId xmlns:a16="http://schemas.microsoft.com/office/drawing/2014/main" xmlns="" id="{776D0560-21FD-4276-CEF9-64B27A0DAB74}"/>
              </a:ext>
            </a:extLst>
          </p:cNvPr>
          <p:cNvSpPr txBox="1"/>
          <p:nvPr/>
        </p:nvSpPr>
        <p:spPr>
          <a:xfrm rot="17903584">
            <a:off x="2856999" y="400604"/>
            <a:ext cx="391119" cy="1015663"/>
          </a:xfrm>
          <a:prstGeom prst="rect">
            <a:avLst/>
          </a:prstGeom>
          <a:noFill/>
        </p:spPr>
        <p:txBody>
          <a:bodyPr wrap="square" rtlCol="0">
            <a:spAutoFit/>
          </a:bodyPr>
          <a:lstStyle/>
          <a:p>
            <a:r>
              <a:rPr lang="es-ES" sz="2000" dirty="0">
                <a:solidFill>
                  <a:srgbClr val="21B4A9"/>
                </a:solidFill>
              </a:rPr>
              <a:t>+++</a:t>
            </a:r>
          </a:p>
        </p:txBody>
      </p:sp>
      <p:sp>
        <p:nvSpPr>
          <p:cNvPr id="28" name="CuadroTexto 27">
            <a:extLst>
              <a:ext uri="{FF2B5EF4-FFF2-40B4-BE49-F238E27FC236}">
                <a16:creationId xmlns:a16="http://schemas.microsoft.com/office/drawing/2014/main" xmlns="" id="{ADB98AFC-723B-A99F-A41C-8D4F15196B24}"/>
              </a:ext>
            </a:extLst>
          </p:cNvPr>
          <p:cNvSpPr txBox="1"/>
          <p:nvPr/>
        </p:nvSpPr>
        <p:spPr>
          <a:xfrm rot="14709441">
            <a:off x="9015404" y="3446611"/>
            <a:ext cx="391119" cy="1015663"/>
          </a:xfrm>
          <a:prstGeom prst="rect">
            <a:avLst/>
          </a:prstGeom>
          <a:noFill/>
        </p:spPr>
        <p:txBody>
          <a:bodyPr wrap="square" rtlCol="0">
            <a:spAutoFit/>
          </a:bodyPr>
          <a:lstStyle/>
          <a:p>
            <a:r>
              <a:rPr lang="es-ES" sz="2000" dirty="0">
                <a:solidFill>
                  <a:srgbClr val="21B4A9"/>
                </a:solidFill>
              </a:rPr>
              <a:t>+++</a:t>
            </a:r>
          </a:p>
        </p:txBody>
      </p:sp>
      <p:sp>
        <p:nvSpPr>
          <p:cNvPr id="30" name="CuadroTexto 29">
            <a:extLst>
              <a:ext uri="{FF2B5EF4-FFF2-40B4-BE49-F238E27FC236}">
                <a16:creationId xmlns:a16="http://schemas.microsoft.com/office/drawing/2014/main" xmlns="" id="{7901F1E1-1534-B3D9-62CB-D79BF5A9D49F}"/>
              </a:ext>
            </a:extLst>
          </p:cNvPr>
          <p:cNvSpPr txBox="1"/>
          <p:nvPr/>
        </p:nvSpPr>
        <p:spPr>
          <a:xfrm rot="17903584">
            <a:off x="4310023" y="4764734"/>
            <a:ext cx="391119" cy="1015663"/>
          </a:xfrm>
          <a:prstGeom prst="rect">
            <a:avLst/>
          </a:prstGeom>
          <a:noFill/>
        </p:spPr>
        <p:txBody>
          <a:bodyPr wrap="square" rtlCol="0">
            <a:spAutoFit/>
          </a:bodyPr>
          <a:lstStyle/>
          <a:p>
            <a:r>
              <a:rPr lang="es-ES" sz="2000" dirty="0">
                <a:solidFill>
                  <a:srgbClr val="21B4A9"/>
                </a:solidFill>
              </a:rPr>
              <a:t>+++</a:t>
            </a:r>
          </a:p>
        </p:txBody>
      </p:sp>
      <p:pic>
        <p:nvPicPr>
          <p:cNvPr id="26" name="Imagen 25" descr="Texto&#10;&#10;Descripción generada automáticamente">
            <a:extLst>
              <a:ext uri="{FF2B5EF4-FFF2-40B4-BE49-F238E27FC236}">
                <a16:creationId xmlns:a16="http://schemas.microsoft.com/office/drawing/2014/main" xmlns="" id="{BDD8D453-8F75-5131-C40C-A222B7898E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2" name="Google Shape;90;p1">
            <a:extLst>
              <a:ext uri="{FF2B5EF4-FFF2-40B4-BE49-F238E27FC236}">
                <a16:creationId xmlns:a16="http://schemas.microsoft.com/office/drawing/2014/main" xmlns="" id="{4AFA3E04-4B88-E71B-5C34-98E077C622EE}"/>
              </a:ext>
            </a:extLst>
          </p:cNvPr>
          <p:cNvSpPr txBox="1"/>
          <p:nvPr/>
        </p:nvSpPr>
        <p:spPr>
          <a:xfrm>
            <a:off x="2512824" y="6297248"/>
            <a:ext cx="7901721" cy="400069"/>
          </a:xfrm>
          <a:prstGeom prst="rect">
            <a:avLst/>
          </a:prstGeom>
          <a:noFill/>
          <a:ln>
            <a:noFill/>
          </a:ln>
        </p:spPr>
        <p:txBody>
          <a:bodyPr spcFirstLastPara="1" wrap="square" lIns="91425" tIns="45700" rIns="91425" bIns="45700" anchor="t" anchorCtr="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6135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xmlns="" id="{7261A5A3-CAA3-CEDF-3466-BC1D33EE677B}"/>
              </a:ext>
            </a:extLst>
          </p:cNvPr>
          <p:cNvSpPr txBox="1"/>
          <p:nvPr/>
        </p:nvSpPr>
        <p:spPr>
          <a:xfrm>
            <a:off x="875909" y="363159"/>
            <a:ext cx="10727206" cy="646331"/>
          </a:xfrm>
          <a:prstGeom prst="rect">
            <a:avLst/>
          </a:prstGeom>
          <a:noFill/>
        </p:spPr>
        <p:txBody>
          <a:bodyPr wrap="square" rtlCol="0">
            <a:spAutoFit/>
          </a:bodyPr>
          <a:lstStyle/>
          <a:p>
            <a:r>
              <a:rPr lang="en-US" sz="3600" b="1" dirty="0" err="1">
                <a:solidFill>
                  <a:srgbClr val="FAB632"/>
                </a:solidFill>
                <a:ea typeface="Nunito Bold" charset="0"/>
                <a:cs typeface="Arima Madurai Semi" pitchFamily="2" charset="77"/>
              </a:rPr>
              <a:t>Unitatea</a:t>
            </a:r>
            <a:r>
              <a:rPr lang="en-US" sz="3600" b="1" dirty="0">
                <a:solidFill>
                  <a:srgbClr val="FAB632"/>
                </a:solidFill>
                <a:ea typeface="Nunito Bold" charset="0"/>
                <a:cs typeface="Arima Madurai Semi" pitchFamily="2" charset="77"/>
              </a:rPr>
              <a:t> 1: </a:t>
            </a:r>
            <a:r>
              <a:rPr lang="en-US" sz="3600" b="1" dirty="0" err="1">
                <a:solidFill>
                  <a:srgbClr val="FAB632"/>
                </a:solidFill>
                <a:ea typeface="Nunito Bold" charset="0"/>
                <a:cs typeface="Arima Madurai Semi" pitchFamily="2" charset="77"/>
              </a:rPr>
              <a:t>Instrumente</a:t>
            </a:r>
            <a:r>
              <a:rPr lang="en-US" sz="3600" b="1" dirty="0">
                <a:solidFill>
                  <a:srgbClr val="FAB632"/>
                </a:solidFill>
                <a:ea typeface="Nunito Bold" charset="0"/>
                <a:cs typeface="Arima Madurai Semi" pitchFamily="2" charset="77"/>
              </a:rPr>
              <a:t> TIC </a:t>
            </a:r>
            <a:r>
              <a:rPr lang="en-US" sz="3600" b="1" dirty="0" err="1">
                <a:solidFill>
                  <a:srgbClr val="FAB632"/>
                </a:solidFill>
                <a:ea typeface="Nunito Bold" charset="0"/>
                <a:cs typeface="Arima Madurai Semi" pitchFamily="2" charset="77"/>
              </a:rPr>
              <a:t>pentru</a:t>
            </a:r>
            <a:r>
              <a:rPr lang="en-US" sz="3600" b="1" dirty="0">
                <a:solidFill>
                  <a:srgbClr val="FAB632"/>
                </a:solidFill>
                <a:ea typeface="Nunito Bold" charset="0"/>
                <a:cs typeface="Arima Madurai Semi" pitchFamily="2" charset="77"/>
              </a:rPr>
              <a:t> antreprenoriat</a:t>
            </a:r>
          </a:p>
        </p:txBody>
      </p:sp>
      <p:sp>
        <p:nvSpPr>
          <p:cNvPr id="3" name="CuadroTexto 2">
            <a:extLst>
              <a:ext uri="{FF2B5EF4-FFF2-40B4-BE49-F238E27FC236}">
                <a16:creationId xmlns:a16="http://schemas.microsoft.com/office/drawing/2014/main" xmlns="" id="{1A92504B-6CD9-4172-ED81-E62B5D0E2140}"/>
              </a:ext>
            </a:extLst>
          </p:cNvPr>
          <p:cNvSpPr txBox="1"/>
          <p:nvPr/>
        </p:nvSpPr>
        <p:spPr>
          <a:xfrm>
            <a:off x="875910" y="1111415"/>
            <a:ext cx="7693324" cy="461665"/>
          </a:xfrm>
          <a:prstGeom prst="rect">
            <a:avLst/>
          </a:prstGeom>
          <a:noFill/>
        </p:spPr>
        <p:txBody>
          <a:bodyPr wrap="square" rtlCol="0">
            <a:spAutoFit/>
          </a:bodyPr>
          <a:lstStyle/>
          <a:p>
            <a:r>
              <a:rPr lang="es-ES" sz="2400" err="1">
                <a:solidFill>
                  <a:srgbClr val="21B4A9"/>
                </a:solidFill>
              </a:rPr>
              <a:t>Secțiunea </a:t>
            </a:r>
            <a:r>
              <a:rPr lang="es-ES" sz="2400">
                <a:solidFill>
                  <a:srgbClr val="21B4A9"/>
                </a:solidFill>
              </a:rPr>
              <a:t>1: Noțiuni de bază. Introducere.</a:t>
            </a:r>
            <a:endParaRPr lang="en-GB" sz="2400" dirty="0">
              <a:solidFill>
                <a:srgbClr val="21B4A9"/>
              </a:solidFill>
            </a:endParaRPr>
          </a:p>
        </p:txBody>
      </p:sp>
      <p:sp>
        <p:nvSpPr>
          <p:cNvPr id="4" name="Rectángulo 3">
            <a:extLst>
              <a:ext uri="{FF2B5EF4-FFF2-40B4-BE49-F238E27FC236}">
                <a16:creationId xmlns:a16="http://schemas.microsoft.com/office/drawing/2014/main" xmlns="" id="{C8ED6519-9891-6E26-A8B0-9E9119BF8D05}"/>
              </a:ext>
            </a:extLst>
          </p:cNvPr>
          <p:cNvSpPr/>
          <p:nvPr/>
        </p:nvSpPr>
        <p:spPr>
          <a:xfrm>
            <a:off x="875909" y="1629437"/>
            <a:ext cx="9356661" cy="3754874"/>
          </a:xfrm>
          <a:prstGeom prst="rect">
            <a:avLst/>
          </a:prstGeom>
        </p:spPr>
        <p:txBody>
          <a:bodyPr wrap="square">
            <a:spAutoFit/>
          </a:bodyPr>
          <a:lstStyle/>
          <a:p>
            <a:pPr algn="just" fontAlgn="base"/>
            <a:r>
              <a:rPr lang="en-GB" sz="2000" b="1" dirty="0" err="1">
                <a:cs typeface="Calibri" panose="020F0502020204030204" pitchFamily="34" charset="0"/>
              </a:rPr>
              <a:t>Instrumentele</a:t>
            </a:r>
            <a:r>
              <a:rPr lang="en-GB" sz="2000" b="1" dirty="0">
                <a:cs typeface="Calibri" panose="020F0502020204030204" pitchFamily="34" charset="0"/>
              </a:rPr>
              <a:t> </a:t>
            </a:r>
            <a:r>
              <a:rPr lang="en-GB" sz="2000" b="1" dirty="0" err="1">
                <a:cs typeface="Calibri" panose="020F0502020204030204" pitchFamily="34" charset="0"/>
              </a:rPr>
              <a:t>tehnologiei</a:t>
            </a:r>
            <a:r>
              <a:rPr lang="en-GB" sz="2000" b="1" dirty="0">
                <a:cs typeface="Calibri" panose="020F0502020204030204" pitchFamily="34" charset="0"/>
              </a:rPr>
              <a:t> </a:t>
            </a:r>
            <a:r>
              <a:rPr lang="en-GB" sz="2000" b="1" dirty="0" err="1">
                <a:cs typeface="Calibri" panose="020F0502020204030204" pitchFamily="34" charset="0"/>
              </a:rPr>
              <a:t>informației</a:t>
            </a:r>
            <a:r>
              <a:rPr lang="en-GB" sz="2000" b="1" dirty="0">
                <a:cs typeface="Calibri" panose="020F0502020204030204" pitchFamily="34" charset="0"/>
              </a:rPr>
              <a:t> </a:t>
            </a:r>
            <a:r>
              <a:rPr lang="en-GB" sz="2000" b="1" dirty="0" err="1">
                <a:cs typeface="Calibri" panose="020F0502020204030204" pitchFamily="34" charset="0"/>
              </a:rPr>
              <a:t>și</a:t>
            </a:r>
            <a:r>
              <a:rPr lang="en-GB" sz="2000" b="1" dirty="0">
                <a:cs typeface="Calibri" panose="020F0502020204030204" pitchFamily="34" charset="0"/>
              </a:rPr>
              <a:t> </a:t>
            </a:r>
            <a:r>
              <a:rPr lang="en-GB" sz="2000" b="1" dirty="0" err="1">
                <a:cs typeface="Calibri" panose="020F0502020204030204" pitchFamily="34" charset="0"/>
              </a:rPr>
              <a:t>comunicațiilor</a:t>
            </a:r>
            <a:r>
              <a:rPr lang="en-GB" sz="2000" b="1" dirty="0">
                <a:cs typeface="Calibri" panose="020F0502020204030204" pitchFamily="34" charset="0"/>
              </a:rPr>
              <a:t> </a:t>
            </a:r>
            <a:r>
              <a:rPr lang="en-GB" sz="2000" b="1" dirty="0" err="1">
                <a:cs typeface="Calibri" panose="020F0502020204030204" pitchFamily="34" charset="0"/>
              </a:rPr>
              <a:t>reprezintă</a:t>
            </a:r>
            <a:r>
              <a:rPr lang="en-GB" sz="2000" b="1" dirty="0">
                <a:cs typeface="Calibri" panose="020F0502020204030204" pitchFamily="34" charset="0"/>
              </a:rPr>
              <a:t> o </a:t>
            </a:r>
            <a:r>
              <a:rPr lang="en-GB" sz="2000" b="1" dirty="0" err="1">
                <a:cs typeface="Calibri" panose="020F0502020204030204" pitchFamily="34" charset="0"/>
              </a:rPr>
              <a:t>parte</a:t>
            </a:r>
            <a:r>
              <a:rPr lang="en-GB" sz="2000" b="1" dirty="0">
                <a:cs typeface="Calibri" panose="020F0502020204030204" pitchFamily="34" charset="0"/>
              </a:rPr>
              <a:t> </a:t>
            </a:r>
            <a:r>
              <a:rPr lang="en-GB" sz="2000" b="1" dirty="0" err="1">
                <a:cs typeface="Calibri" panose="020F0502020204030204" pitchFamily="34" charset="0"/>
              </a:rPr>
              <a:t>importantă</a:t>
            </a:r>
            <a:r>
              <a:rPr lang="en-GB" sz="2000" b="1" dirty="0">
                <a:cs typeface="Calibri" panose="020F0502020204030204" pitchFamily="34" charset="0"/>
              </a:rPr>
              <a:t> a </a:t>
            </a:r>
            <a:r>
              <a:rPr lang="en-GB" sz="2000" b="1" dirty="0" err="1">
                <a:cs typeface="Calibri" panose="020F0502020204030204" pitchFamily="34" charset="0"/>
              </a:rPr>
              <a:t>întreprinderilor</a:t>
            </a:r>
            <a:r>
              <a:rPr lang="en-GB" sz="2000" b="1" dirty="0">
                <a:cs typeface="Calibri" panose="020F0502020204030204" pitchFamily="34" charset="0"/>
              </a:rPr>
              <a:t> de </a:t>
            </a:r>
            <a:r>
              <a:rPr lang="en-GB" sz="2000" b="1" dirty="0" err="1">
                <a:cs typeface="Calibri" panose="020F0502020204030204" pitchFamily="34" charset="0"/>
              </a:rPr>
              <a:t>astăzi</a:t>
            </a:r>
            <a:r>
              <a:rPr lang="en-GB" sz="2000" b="1" dirty="0">
                <a:cs typeface="Calibri" panose="020F0502020204030204" pitchFamily="34" charset="0"/>
              </a:rPr>
              <a:t>.</a:t>
            </a:r>
            <a:r>
              <a:rPr lang="en-GB" sz="2000" dirty="0">
                <a:cs typeface="Calibri" panose="020F0502020204030204" pitchFamily="34" charset="0"/>
              </a:rPr>
              <a:t> De </a:t>
            </a:r>
            <a:r>
              <a:rPr lang="en-GB" sz="2000" dirty="0" err="1">
                <a:cs typeface="Calibri" panose="020F0502020204030204" pitchFamily="34" charset="0"/>
              </a:rPr>
              <a:t>aceea</a:t>
            </a:r>
            <a:r>
              <a:rPr lang="en-GB" sz="2000" dirty="0">
                <a:cs typeface="Calibri" panose="020F0502020204030204" pitchFamily="34" charset="0"/>
              </a:rPr>
              <a:t>, </a:t>
            </a:r>
            <a:r>
              <a:rPr lang="en-GB" sz="2000" dirty="0" err="1">
                <a:cs typeface="Calibri" panose="020F0502020204030204" pitchFamily="34" charset="0"/>
              </a:rPr>
              <a:t>în</a:t>
            </a:r>
            <a:r>
              <a:rPr lang="en-GB" sz="2000" dirty="0">
                <a:cs typeface="Calibri" panose="020F0502020204030204" pitchFamily="34" charset="0"/>
              </a:rPr>
              <a:t> </a:t>
            </a:r>
            <a:r>
              <a:rPr lang="en-GB" sz="2000" dirty="0" err="1">
                <a:cs typeface="Calibri" panose="020F0502020204030204" pitchFamily="34" charset="0"/>
              </a:rPr>
              <a:t>această</a:t>
            </a:r>
            <a:r>
              <a:rPr lang="en-GB" sz="2000" dirty="0">
                <a:cs typeface="Calibri" panose="020F0502020204030204" pitchFamily="34" charset="0"/>
              </a:rPr>
              <a:t> </a:t>
            </a:r>
            <a:r>
              <a:rPr lang="en-GB" sz="2000" dirty="0" err="1">
                <a:cs typeface="Calibri" panose="020F0502020204030204" pitchFamily="34" charset="0"/>
              </a:rPr>
              <a:t>unitate</a:t>
            </a:r>
            <a:r>
              <a:rPr lang="en-GB" sz="2000" dirty="0">
                <a:cs typeface="Calibri" panose="020F0502020204030204" pitchFamily="34" charset="0"/>
              </a:rPr>
              <a:t> </a:t>
            </a:r>
            <a:r>
              <a:rPr lang="en-GB" sz="2000" dirty="0" err="1">
                <a:cs typeface="Calibri" panose="020F0502020204030204" pitchFamily="34" charset="0"/>
              </a:rPr>
              <a:t>vom</a:t>
            </a:r>
            <a:r>
              <a:rPr lang="en-GB" sz="2000" dirty="0">
                <a:cs typeface="Calibri" panose="020F0502020204030204" pitchFamily="34" charset="0"/>
              </a:rPr>
              <a:t> </a:t>
            </a:r>
            <a:r>
              <a:rPr lang="en-GB" sz="2000" dirty="0" err="1">
                <a:cs typeface="Calibri" panose="020F0502020204030204" pitchFamily="34" charset="0"/>
              </a:rPr>
              <a:t>vedea</a:t>
            </a:r>
            <a:r>
              <a:rPr lang="en-GB" sz="2000" dirty="0">
                <a:cs typeface="Calibri" panose="020F0502020204030204" pitchFamily="34" charset="0"/>
              </a:rPr>
              <a:t> cum se pot </a:t>
            </a:r>
            <a:r>
              <a:rPr lang="en-GB" sz="2000" dirty="0" err="1">
                <a:cs typeface="Calibri" panose="020F0502020204030204" pitchFamily="34" charset="0"/>
              </a:rPr>
              <a:t>transfera</a:t>
            </a:r>
            <a:r>
              <a:rPr lang="en-GB" sz="2000" dirty="0">
                <a:cs typeface="Calibri" panose="020F0502020204030204" pitchFamily="34" charset="0"/>
              </a:rPr>
              <a:t> </a:t>
            </a:r>
            <a:r>
              <a:rPr lang="en-GB" sz="2000" dirty="0" err="1">
                <a:cs typeface="Calibri" panose="020F0502020204030204" pitchFamily="34" charset="0"/>
              </a:rPr>
              <a:t>beneficiile</a:t>
            </a:r>
            <a:r>
              <a:rPr lang="en-GB" sz="2000" dirty="0">
                <a:cs typeface="Calibri" panose="020F0502020204030204" pitchFamily="34" charset="0"/>
              </a:rPr>
              <a:t> </a:t>
            </a:r>
            <a:r>
              <a:rPr lang="en-GB" sz="2000" dirty="0" err="1">
                <a:cs typeface="Calibri" panose="020F0502020204030204" pitchFamily="34" charset="0"/>
              </a:rPr>
              <a:t>acestora</a:t>
            </a:r>
            <a:r>
              <a:rPr lang="en-GB" sz="2000" dirty="0">
                <a:cs typeface="Calibri" panose="020F0502020204030204" pitchFamily="34" charset="0"/>
              </a:rPr>
              <a:t> </a:t>
            </a:r>
            <a:r>
              <a:rPr lang="en-GB" sz="2000" dirty="0" err="1">
                <a:cs typeface="Calibri" panose="020F0502020204030204" pitchFamily="34" charset="0"/>
              </a:rPr>
              <a:t>în</a:t>
            </a:r>
            <a:r>
              <a:rPr lang="en-GB" sz="2000" dirty="0">
                <a:cs typeface="Calibri" panose="020F0502020204030204" pitchFamily="34" charset="0"/>
              </a:rPr>
              <a:t> </a:t>
            </a:r>
            <a:r>
              <a:rPr lang="en-GB" sz="2000" dirty="0" err="1">
                <a:cs typeface="Calibri" panose="020F0502020204030204" pitchFamily="34" charset="0"/>
              </a:rPr>
              <a:t>activitatea</a:t>
            </a:r>
            <a:r>
              <a:rPr lang="en-GB" sz="2000" dirty="0">
                <a:cs typeface="Calibri" panose="020F0502020204030204" pitchFamily="34" charset="0"/>
              </a:rPr>
              <a:t> </a:t>
            </a:r>
            <a:r>
              <a:rPr lang="en-GB" sz="2000" dirty="0" err="1">
                <a:cs typeface="Calibri" panose="020F0502020204030204" pitchFamily="34" charset="0"/>
              </a:rPr>
              <a:t>antreprenorială</a:t>
            </a:r>
            <a:r>
              <a:rPr lang="en-GB" sz="2000" dirty="0">
                <a:cs typeface="Calibri" panose="020F0502020204030204" pitchFamily="34" charset="0"/>
              </a:rPr>
              <a:t>.</a:t>
            </a:r>
          </a:p>
          <a:p>
            <a:pPr algn="just" fontAlgn="base"/>
            <a:r>
              <a:rPr lang="en-GB" sz="2000" dirty="0">
                <a:cs typeface="Calibri" panose="020F0502020204030204" pitchFamily="34" charset="0"/>
              </a:rPr>
              <a:t> </a:t>
            </a:r>
          </a:p>
          <a:p>
            <a:pPr algn="just" fontAlgn="base"/>
            <a:r>
              <a:rPr lang="en-GB" sz="2000" dirty="0">
                <a:cs typeface="Calibri" panose="020F0502020204030204" pitchFamily="34" charset="0"/>
              </a:rPr>
              <a:t>Este important ca, ca </a:t>
            </a:r>
            <a:r>
              <a:rPr lang="en-GB" sz="2000" dirty="0" err="1">
                <a:cs typeface="Calibri" panose="020F0502020204030204" pitchFamily="34" charset="0"/>
              </a:rPr>
              <a:t>etapă</a:t>
            </a:r>
            <a:r>
              <a:rPr lang="en-GB" sz="2000" dirty="0">
                <a:cs typeface="Calibri" panose="020F0502020204030204" pitchFamily="34" charset="0"/>
              </a:rPr>
              <a:t> </a:t>
            </a:r>
            <a:r>
              <a:rPr lang="en-GB" sz="2000" dirty="0" err="1">
                <a:cs typeface="Calibri" panose="020F0502020204030204" pitchFamily="34" charset="0"/>
              </a:rPr>
              <a:t>preliminară</a:t>
            </a:r>
            <a:r>
              <a:rPr lang="en-GB" sz="2000" dirty="0">
                <a:cs typeface="Calibri" panose="020F0502020204030204" pitchFamily="34" charset="0"/>
              </a:rPr>
              <a:t> a </a:t>
            </a:r>
            <a:r>
              <a:rPr lang="en-GB" sz="2000" dirty="0" err="1">
                <a:cs typeface="Calibri" panose="020F0502020204030204" pitchFamily="34" charset="0"/>
              </a:rPr>
              <a:t>antreprenoriatului</a:t>
            </a:r>
            <a:r>
              <a:rPr lang="en-GB" sz="2000" dirty="0">
                <a:cs typeface="Calibri" panose="020F0502020204030204" pitchFamily="34" charset="0"/>
              </a:rPr>
              <a:t>, </a:t>
            </a:r>
            <a:r>
              <a:rPr lang="en-GB" sz="2000" dirty="0" err="1">
                <a:cs typeface="Calibri" panose="020F0502020204030204" pitchFamily="34" charset="0"/>
              </a:rPr>
              <a:t>să</a:t>
            </a:r>
            <a:r>
              <a:rPr lang="en-GB" sz="2000" dirty="0">
                <a:cs typeface="Calibri" panose="020F0502020204030204" pitchFamily="34" charset="0"/>
              </a:rPr>
              <a:t> se </a:t>
            </a:r>
            <a:r>
              <a:rPr lang="en-GB" sz="2000" dirty="0" err="1">
                <a:cs typeface="Calibri" panose="020F0502020204030204" pitchFamily="34" charset="0"/>
              </a:rPr>
              <a:t>întocmească</a:t>
            </a:r>
            <a:r>
              <a:rPr lang="en-GB" sz="2000" dirty="0">
                <a:cs typeface="Calibri" panose="020F0502020204030204" pitchFamily="34" charset="0"/>
              </a:rPr>
              <a:t> un </a:t>
            </a:r>
            <a:r>
              <a:rPr lang="en-GB" sz="2000" b="1" dirty="0">
                <a:cs typeface="Calibri" panose="020F0502020204030204" pitchFamily="34" charset="0"/>
              </a:rPr>
              <a:t>plan de </a:t>
            </a:r>
            <a:r>
              <a:rPr lang="en-GB" sz="2000" b="1" dirty="0" err="1">
                <a:cs typeface="Calibri" panose="020F0502020204030204" pitchFamily="34" charset="0"/>
              </a:rPr>
              <a:t>afaceri</a:t>
            </a:r>
            <a:r>
              <a:rPr lang="en-GB" sz="2000" b="1" dirty="0">
                <a:cs typeface="Calibri" panose="020F0502020204030204" pitchFamily="34" charset="0"/>
              </a:rPr>
              <a:t> </a:t>
            </a:r>
            <a:r>
              <a:rPr lang="en-GB" sz="2000" dirty="0" err="1">
                <a:cs typeface="Calibri" panose="020F0502020204030204" pitchFamily="34" charset="0"/>
              </a:rPr>
              <a:t>și</a:t>
            </a:r>
            <a:r>
              <a:rPr lang="en-GB" sz="2000" dirty="0">
                <a:cs typeface="Calibri" panose="020F0502020204030204" pitchFamily="34" charset="0"/>
              </a:rPr>
              <a:t> </a:t>
            </a:r>
            <a:r>
              <a:rPr lang="en-GB" sz="2000" dirty="0" err="1">
                <a:cs typeface="Calibri" panose="020F0502020204030204" pitchFamily="34" charset="0"/>
              </a:rPr>
              <a:t>chiar</a:t>
            </a:r>
            <a:r>
              <a:rPr lang="en-GB" sz="2000" dirty="0">
                <a:cs typeface="Calibri" panose="020F0502020204030204" pitchFamily="34" charset="0"/>
              </a:rPr>
              <a:t> un </a:t>
            </a:r>
            <a:r>
              <a:rPr lang="en-GB" sz="2000" b="1" dirty="0">
                <a:cs typeface="Calibri" panose="020F0502020204030204" pitchFamily="34" charset="0"/>
              </a:rPr>
              <a:t>plan de marketing, </a:t>
            </a:r>
            <a:r>
              <a:rPr lang="en-GB" sz="2000" dirty="0" err="1">
                <a:cs typeface="Calibri" panose="020F0502020204030204" pitchFamily="34" charset="0"/>
              </a:rPr>
              <a:t>pentru</a:t>
            </a:r>
            <a:r>
              <a:rPr lang="en-GB" sz="2000" dirty="0">
                <a:cs typeface="Calibri" panose="020F0502020204030204" pitchFamily="34" charset="0"/>
              </a:rPr>
              <a:t> a </a:t>
            </a:r>
            <a:r>
              <a:rPr lang="en-GB" sz="2000" dirty="0" err="1">
                <a:cs typeface="Calibri" panose="020F0502020204030204" pitchFamily="34" charset="0"/>
              </a:rPr>
              <a:t>aborda</a:t>
            </a:r>
            <a:r>
              <a:rPr lang="en-GB" sz="2000" dirty="0">
                <a:cs typeface="Calibri" panose="020F0502020204030204" pitchFamily="34" charset="0"/>
              </a:rPr>
              <a:t> </a:t>
            </a:r>
            <a:r>
              <a:rPr lang="en-GB" sz="2000" dirty="0" err="1">
                <a:cs typeface="Calibri" panose="020F0502020204030204" pitchFamily="34" charset="0"/>
              </a:rPr>
              <a:t>toate</a:t>
            </a:r>
            <a:r>
              <a:rPr lang="en-GB" sz="2000" dirty="0">
                <a:cs typeface="Calibri" panose="020F0502020204030204" pitchFamily="34" charset="0"/>
              </a:rPr>
              <a:t> </a:t>
            </a:r>
            <a:r>
              <a:rPr lang="en-GB" sz="2000" dirty="0" err="1">
                <a:cs typeface="Calibri" panose="020F0502020204030204" pitchFamily="34" charset="0"/>
              </a:rPr>
              <a:t>aspectele</a:t>
            </a:r>
            <a:r>
              <a:rPr lang="en-GB" sz="2000" dirty="0">
                <a:cs typeface="Calibri" panose="020F0502020204030204" pitchFamily="34" charset="0"/>
              </a:rPr>
              <a:t> </a:t>
            </a:r>
            <a:r>
              <a:rPr lang="en-GB" sz="2000" dirty="0" err="1">
                <a:cs typeface="Calibri" panose="020F0502020204030204" pitchFamily="34" charset="0"/>
              </a:rPr>
              <a:t>importante</a:t>
            </a:r>
            <a:r>
              <a:rPr lang="en-GB" sz="2000" dirty="0">
                <a:cs typeface="Calibri" panose="020F0502020204030204" pitchFamily="34" charset="0"/>
              </a:rPr>
              <a:t> care </a:t>
            </a:r>
            <a:r>
              <a:rPr lang="en-GB" sz="2000" dirty="0" err="1">
                <a:cs typeface="Calibri" panose="020F0502020204030204" pitchFamily="34" charset="0"/>
              </a:rPr>
              <a:t>vor</a:t>
            </a:r>
            <a:r>
              <a:rPr lang="en-GB" sz="2000" dirty="0">
                <a:cs typeface="Calibri" panose="020F0502020204030204" pitchFamily="34" charset="0"/>
              </a:rPr>
              <a:t> </a:t>
            </a:r>
            <a:r>
              <a:rPr lang="en-GB" sz="2000" dirty="0" err="1">
                <a:cs typeface="Calibri" panose="020F0502020204030204" pitchFamily="34" charset="0"/>
              </a:rPr>
              <a:t>contribui</a:t>
            </a:r>
            <a:r>
              <a:rPr lang="en-GB" sz="2000" dirty="0">
                <a:cs typeface="Calibri" panose="020F0502020204030204" pitchFamily="34" charset="0"/>
              </a:rPr>
              <a:t> la </a:t>
            </a:r>
            <a:r>
              <a:rPr lang="en-GB" sz="2000" dirty="0" err="1">
                <a:cs typeface="Calibri" panose="020F0502020204030204" pitchFamily="34" charset="0"/>
              </a:rPr>
              <a:t>succesul</a:t>
            </a:r>
            <a:r>
              <a:rPr lang="en-GB" sz="2000" dirty="0">
                <a:cs typeface="Calibri" panose="020F0502020204030204" pitchFamily="34" charset="0"/>
              </a:rPr>
              <a:t> </a:t>
            </a:r>
            <a:r>
              <a:rPr lang="en-GB" sz="2000" dirty="0" err="1">
                <a:cs typeface="Calibri" panose="020F0502020204030204" pitchFamily="34" charset="0"/>
              </a:rPr>
              <a:t>afacerii</a:t>
            </a:r>
            <a:r>
              <a:rPr lang="en-GB" sz="2000" dirty="0">
                <a:cs typeface="Calibri" panose="020F0502020204030204" pitchFamily="34" charset="0"/>
              </a:rPr>
              <a:t>. </a:t>
            </a:r>
            <a:r>
              <a:rPr lang="en-GB" sz="2000" dirty="0" err="1">
                <a:cs typeface="Calibri" panose="020F0502020204030204" pitchFamily="34" charset="0"/>
              </a:rPr>
              <a:t>Prin</a:t>
            </a:r>
            <a:r>
              <a:rPr lang="en-GB" sz="2000" dirty="0">
                <a:cs typeface="Calibri" panose="020F0502020204030204" pitchFamily="34" charset="0"/>
              </a:rPr>
              <a:t> </a:t>
            </a:r>
            <a:r>
              <a:rPr lang="en-GB" sz="2000" dirty="0" err="1">
                <a:cs typeface="Calibri" panose="020F0502020204030204" pitchFamily="34" charset="0"/>
              </a:rPr>
              <a:t>urmare</a:t>
            </a:r>
            <a:r>
              <a:rPr lang="en-GB" sz="2000" dirty="0">
                <a:cs typeface="Calibri" panose="020F0502020204030204" pitchFamily="34" charset="0"/>
              </a:rPr>
              <a:t>, </a:t>
            </a:r>
            <a:r>
              <a:rPr lang="en-GB" sz="2000" dirty="0" err="1">
                <a:cs typeface="Calibri" panose="020F0502020204030204" pitchFamily="34" charset="0"/>
              </a:rPr>
              <a:t>în</a:t>
            </a:r>
            <a:r>
              <a:rPr lang="en-GB" sz="2000" dirty="0">
                <a:cs typeface="Calibri" panose="020F0502020204030204" pitchFamily="34" charset="0"/>
              </a:rPr>
              <a:t> </a:t>
            </a:r>
            <a:r>
              <a:rPr lang="en-GB" sz="2000" dirty="0" err="1">
                <a:cs typeface="Calibri" panose="020F0502020204030204" pitchFamily="34" charset="0"/>
              </a:rPr>
              <a:t>secțiunea</a:t>
            </a:r>
            <a:r>
              <a:rPr lang="en-GB" sz="2000" dirty="0">
                <a:cs typeface="Calibri" panose="020F0502020204030204" pitchFamily="34" charset="0"/>
              </a:rPr>
              <a:t> de </a:t>
            </a:r>
            <a:r>
              <a:rPr lang="en-GB" sz="2000" dirty="0" err="1">
                <a:cs typeface="Calibri" panose="020F0502020204030204" pitchFamily="34" charset="0"/>
              </a:rPr>
              <a:t>materiale</a:t>
            </a:r>
            <a:r>
              <a:rPr lang="en-GB" sz="2000" dirty="0">
                <a:cs typeface="Calibri" panose="020F0502020204030204" pitchFamily="34" charset="0"/>
              </a:rPr>
              <a:t> </a:t>
            </a:r>
            <a:r>
              <a:rPr lang="en-GB" sz="2000" dirty="0" err="1">
                <a:cs typeface="Calibri" panose="020F0502020204030204" pitchFamily="34" charset="0"/>
              </a:rPr>
              <a:t>conexe</a:t>
            </a:r>
            <a:r>
              <a:rPr lang="en-GB" sz="2000" dirty="0">
                <a:cs typeface="Calibri" panose="020F0502020204030204" pitchFamily="34" charset="0"/>
              </a:rPr>
              <a:t> </a:t>
            </a:r>
            <a:r>
              <a:rPr lang="en-GB" sz="2000" dirty="0" err="1">
                <a:cs typeface="Calibri" panose="020F0502020204030204" pitchFamily="34" charset="0"/>
              </a:rPr>
              <a:t>veți</a:t>
            </a:r>
            <a:r>
              <a:rPr lang="en-GB" sz="2000" dirty="0">
                <a:cs typeface="Calibri" panose="020F0502020204030204" pitchFamily="34" charset="0"/>
              </a:rPr>
              <a:t> </a:t>
            </a:r>
            <a:r>
              <a:rPr lang="en-GB" sz="2000" dirty="0" err="1">
                <a:cs typeface="Calibri" panose="020F0502020204030204" pitchFamily="34" charset="0"/>
              </a:rPr>
              <a:t>găsi</a:t>
            </a:r>
            <a:r>
              <a:rPr lang="en-GB" sz="2000" dirty="0">
                <a:cs typeface="Calibri" panose="020F0502020204030204" pitchFamily="34" charset="0"/>
              </a:rPr>
              <a:t> </a:t>
            </a:r>
            <a:r>
              <a:rPr lang="en-GB" sz="2000" dirty="0" err="1">
                <a:cs typeface="Calibri" panose="020F0502020204030204" pitchFamily="34" charset="0"/>
              </a:rPr>
              <a:t>informații</a:t>
            </a:r>
            <a:r>
              <a:rPr lang="en-GB" sz="2000" dirty="0">
                <a:cs typeface="Calibri" panose="020F0502020204030204" pitchFamily="34" charset="0"/>
              </a:rPr>
              <a:t> </a:t>
            </a:r>
            <a:r>
              <a:rPr lang="en-GB" sz="2000" dirty="0" err="1">
                <a:cs typeface="Calibri" panose="020F0502020204030204" pitchFamily="34" charset="0"/>
              </a:rPr>
              <a:t>despre</a:t>
            </a:r>
            <a:r>
              <a:rPr lang="en-GB" sz="2000" dirty="0">
                <a:cs typeface="Calibri" panose="020F0502020204030204" pitchFamily="34" charset="0"/>
              </a:rPr>
              <a:t> cum </a:t>
            </a:r>
            <a:r>
              <a:rPr lang="en-GB" sz="2000" dirty="0" err="1">
                <a:cs typeface="Calibri" panose="020F0502020204030204" pitchFamily="34" charset="0"/>
              </a:rPr>
              <a:t>să</a:t>
            </a:r>
            <a:r>
              <a:rPr lang="en-GB" sz="2000" dirty="0">
                <a:cs typeface="Calibri" panose="020F0502020204030204" pitchFamily="34" charset="0"/>
              </a:rPr>
              <a:t> </a:t>
            </a:r>
            <a:r>
              <a:rPr lang="en-GB" sz="2000" dirty="0" err="1">
                <a:cs typeface="Calibri" panose="020F0502020204030204" pitchFamily="34" charset="0"/>
              </a:rPr>
              <a:t>vă</a:t>
            </a:r>
            <a:r>
              <a:rPr lang="en-GB" sz="2000" dirty="0">
                <a:cs typeface="Calibri" panose="020F0502020204030204" pitchFamily="34" charset="0"/>
              </a:rPr>
              <a:t> </a:t>
            </a:r>
            <a:r>
              <a:rPr lang="en-GB" sz="2000" dirty="0" err="1">
                <a:cs typeface="Calibri" panose="020F0502020204030204" pitchFamily="34" charset="0"/>
              </a:rPr>
              <a:t>elaborați</a:t>
            </a:r>
            <a:r>
              <a:rPr lang="en-GB" sz="2000" dirty="0">
                <a:cs typeface="Calibri" panose="020F0502020204030204" pitchFamily="34" charset="0"/>
              </a:rPr>
              <a:t> </a:t>
            </a:r>
            <a:r>
              <a:rPr lang="en-GB" sz="2000" dirty="0" err="1">
                <a:cs typeface="Calibri" panose="020F0502020204030204" pitchFamily="34" charset="0"/>
              </a:rPr>
              <a:t>propriul</a:t>
            </a:r>
            <a:r>
              <a:rPr lang="en-GB" sz="2000" dirty="0">
                <a:cs typeface="Calibri" panose="020F0502020204030204" pitchFamily="34" charset="0"/>
              </a:rPr>
              <a:t> plan de </a:t>
            </a:r>
            <a:r>
              <a:rPr lang="en-GB" sz="2000" dirty="0" err="1">
                <a:cs typeface="Calibri" panose="020F0502020204030204" pitchFamily="34" charset="0"/>
              </a:rPr>
              <a:t>afaceri</a:t>
            </a:r>
            <a:r>
              <a:rPr lang="en-GB" sz="2000" dirty="0">
                <a:cs typeface="Calibri" panose="020F0502020204030204" pitchFamily="34" charset="0"/>
              </a:rPr>
              <a:t> </a:t>
            </a:r>
            <a:r>
              <a:rPr lang="en-GB" sz="2000" dirty="0" err="1">
                <a:cs typeface="Calibri" panose="020F0502020204030204" pitchFamily="34" charset="0"/>
              </a:rPr>
              <a:t>și</a:t>
            </a:r>
            <a:r>
              <a:rPr lang="en-GB" sz="2000" dirty="0">
                <a:cs typeface="Calibri" panose="020F0502020204030204" pitchFamily="34" charset="0"/>
              </a:rPr>
              <a:t> nu </a:t>
            </a:r>
            <a:r>
              <a:rPr lang="en-GB" sz="2000" dirty="0" err="1">
                <a:cs typeface="Calibri" panose="020F0502020204030204" pitchFamily="34" charset="0"/>
              </a:rPr>
              <a:t>numai</a:t>
            </a:r>
            <a:r>
              <a:rPr lang="en-GB" sz="2000" dirty="0">
                <a:cs typeface="Calibri" panose="020F0502020204030204" pitchFamily="34" charset="0"/>
              </a:rPr>
              <a:t>.</a:t>
            </a:r>
          </a:p>
          <a:p>
            <a:pPr algn="just" fontAlgn="base"/>
            <a:r>
              <a:rPr lang="en-GB" sz="2000" dirty="0">
                <a:cs typeface="Calibri" panose="020F0502020204030204" pitchFamily="34" charset="0"/>
              </a:rPr>
              <a:t> </a:t>
            </a:r>
          </a:p>
          <a:p>
            <a:pPr algn="just" fontAlgn="base"/>
            <a:r>
              <a:rPr lang="en-GB" sz="2000" dirty="0">
                <a:cs typeface="Calibri" panose="020F0502020204030204" pitchFamily="34" charset="0"/>
              </a:rPr>
              <a:t>Nu </a:t>
            </a:r>
            <a:r>
              <a:rPr lang="en-GB" sz="2000" dirty="0" err="1">
                <a:cs typeface="Calibri" panose="020F0502020204030204" pitchFamily="34" charset="0"/>
              </a:rPr>
              <a:t>uitați</a:t>
            </a:r>
            <a:r>
              <a:rPr lang="en-GB" sz="2000" dirty="0">
                <a:cs typeface="Calibri" panose="020F0502020204030204" pitchFamily="34" charset="0"/>
              </a:rPr>
              <a:t> </a:t>
            </a:r>
            <a:r>
              <a:rPr lang="en-GB" sz="2000" dirty="0" err="1">
                <a:cs typeface="Calibri" panose="020F0502020204030204" pitchFamily="34" charset="0"/>
              </a:rPr>
              <a:t>să</a:t>
            </a:r>
            <a:r>
              <a:rPr lang="en-GB" sz="2000" dirty="0">
                <a:cs typeface="Calibri" panose="020F0502020204030204" pitchFamily="34" charset="0"/>
              </a:rPr>
              <a:t> </a:t>
            </a:r>
            <a:r>
              <a:rPr lang="en-GB" sz="2000" dirty="0" err="1">
                <a:cs typeface="Calibri" panose="020F0502020204030204" pitchFamily="34" charset="0"/>
              </a:rPr>
              <a:t>consultați</a:t>
            </a:r>
            <a:r>
              <a:rPr lang="en-GB" sz="2000" dirty="0">
                <a:cs typeface="Calibri" panose="020F0502020204030204" pitchFamily="34" charset="0"/>
              </a:rPr>
              <a:t> </a:t>
            </a:r>
            <a:r>
              <a:rPr lang="en-GB" sz="2000" dirty="0" err="1">
                <a:cs typeface="Calibri" panose="020F0502020204030204" pitchFamily="34" charset="0"/>
              </a:rPr>
              <a:t>secțiunea</a:t>
            </a:r>
            <a:r>
              <a:rPr lang="en-GB" sz="2000" dirty="0">
                <a:cs typeface="Calibri" panose="020F0502020204030204" pitchFamily="34" charset="0"/>
              </a:rPr>
              <a:t> "</a:t>
            </a:r>
            <a:r>
              <a:rPr lang="en-GB" sz="2000" u="sng" dirty="0" err="1">
                <a:cs typeface="Calibri" panose="020F0502020204030204" pitchFamily="34" charset="0"/>
              </a:rPr>
              <a:t>materiale</a:t>
            </a:r>
            <a:r>
              <a:rPr lang="en-GB" sz="2000" u="sng" dirty="0">
                <a:cs typeface="Calibri" panose="020F0502020204030204" pitchFamily="34" charset="0"/>
              </a:rPr>
              <a:t> </a:t>
            </a:r>
            <a:r>
              <a:rPr lang="en-GB" sz="2000" u="sng" dirty="0" err="1">
                <a:cs typeface="Calibri" panose="020F0502020204030204" pitchFamily="34" charset="0"/>
              </a:rPr>
              <a:t>conexe</a:t>
            </a:r>
            <a:r>
              <a:rPr lang="en-GB" sz="2000" dirty="0">
                <a:cs typeface="Calibri" panose="020F0502020204030204" pitchFamily="34" charset="0"/>
              </a:rPr>
              <a:t>" </a:t>
            </a:r>
            <a:r>
              <a:rPr lang="en-GB" sz="2000" dirty="0" err="1">
                <a:cs typeface="Calibri" panose="020F0502020204030204" pitchFamily="34" charset="0"/>
              </a:rPr>
              <a:t>pentru</a:t>
            </a:r>
            <a:r>
              <a:rPr lang="en-GB" sz="2000" dirty="0">
                <a:cs typeface="Calibri" panose="020F0502020204030204" pitchFamily="34" charset="0"/>
              </a:rPr>
              <a:t> a </a:t>
            </a:r>
            <a:r>
              <a:rPr lang="en-GB" sz="2000" dirty="0" err="1">
                <a:cs typeface="Calibri" panose="020F0502020204030204" pitchFamily="34" charset="0"/>
              </a:rPr>
              <a:t>afla</a:t>
            </a:r>
            <a:r>
              <a:rPr lang="en-GB" sz="2000" dirty="0">
                <a:cs typeface="Calibri" panose="020F0502020204030204" pitchFamily="34" charset="0"/>
              </a:rPr>
              <a:t> </a:t>
            </a:r>
            <a:r>
              <a:rPr lang="en-GB" sz="2000" dirty="0" err="1">
                <a:cs typeface="Calibri" panose="020F0502020204030204" pitchFamily="34" charset="0"/>
              </a:rPr>
              <a:t>mai</a:t>
            </a:r>
            <a:r>
              <a:rPr lang="en-GB" sz="2000" dirty="0">
                <a:cs typeface="Calibri" panose="020F0502020204030204" pitchFamily="34" charset="0"/>
              </a:rPr>
              <a:t> </a:t>
            </a:r>
            <a:r>
              <a:rPr lang="en-GB" sz="2000" dirty="0" err="1">
                <a:cs typeface="Calibri" panose="020F0502020204030204" pitchFamily="34" charset="0"/>
              </a:rPr>
              <a:t>multe</a:t>
            </a:r>
            <a:r>
              <a:rPr lang="en-GB" sz="2000" dirty="0">
                <a:cs typeface="Calibri" panose="020F0502020204030204" pitchFamily="34" charset="0"/>
              </a:rPr>
              <a:t> </a:t>
            </a:r>
            <a:r>
              <a:rPr lang="en-GB" sz="2000" dirty="0" err="1">
                <a:cs typeface="Calibri" panose="020F0502020204030204" pitchFamily="34" charset="0"/>
              </a:rPr>
              <a:t>despre</a:t>
            </a:r>
            <a:r>
              <a:rPr lang="en-GB" sz="2000" dirty="0">
                <a:cs typeface="Calibri" panose="020F0502020204030204" pitchFamily="34" charset="0"/>
              </a:rPr>
              <a:t> </a:t>
            </a:r>
            <a:r>
              <a:rPr lang="en-GB" sz="2000" dirty="0" err="1">
                <a:cs typeface="Calibri" panose="020F0502020204030204" pitchFamily="34" charset="0"/>
              </a:rPr>
              <a:t>antreprenoriat</a:t>
            </a:r>
            <a:r>
              <a:rPr lang="en-GB" sz="2000" dirty="0">
                <a:cs typeface="Calibri" panose="020F0502020204030204" pitchFamily="34" charset="0"/>
              </a:rPr>
              <a:t> </a:t>
            </a:r>
            <a:r>
              <a:rPr lang="en-GB" sz="2000" dirty="0" err="1">
                <a:cs typeface="Calibri" panose="020F0502020204030204" pitchFamily="34" charset="0"/>
              </a:rPr>
              <a:t>și</a:t>
            </a:r>
            <a:r>
              <a:rPr lang="en-GB" sz="2000" dirty="0">
                <a:cs typeface="Calibri" panose="020F0502020204030204" pitchFamily="34" charset="0"/>
              </a:rPr>
              <a:t> </a:t>
            </a:r>
            <a:r>
              <a:rPr lang="en-GB" sz="2000" dirty="0" err="1">
                <a:cs typeface="Calibri" panose="020F0502020204030204" pitchFamily="34" charset="0"/>
              </a:rPr>
              <a:t>instrumentele</a:t>
            </a:r>
            <a:r>
              <a:rPr lang="en-GB" sz="2000" dirty="0">
                <a:cs typeface="Calibri" panose="020F0502020204030204" pitchFamily="34" charset="0"/>
              </a:rPr>
              <a:t> TIC!</a:t>
            </a:r>
          </a:p>
          <a:p>
            <a:pPr algn="just" fontAlgn="base"/>
            <a:endParaRPr lang="en-GB" sz="1800" dirty="0">
              <a:effectLst/>
              <a:ea typeface="Arial MT"/>
              <a:cs typeface="Arial MT"/>
            </a:endParaRPr>
          </a:p>
        </p:txBody>
      </p:sp>
      <p:pic>
        <p:nvPicPr>
          <p:cNvPr id="15" name="Imagen 14" descr="Texto&#10;&#10;Descripción generada automáticamente">
            <a:extLst>
              <a:ext uri="{FF2B5EF4-FFF2-40B4-BE49-F238E27FC236}">
                <a16:creationId xmlns:a16="http://schemas.microsoft.com/office/drawing/2014/main" xmlns="" id="{C3F45EBF-3B8F-B8E3-0755-31B3D3A9FD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5" name="Google Shape;90;p1">
            <a:extLst>
              <a:ext uri="{FF2B5EF4-FFF2-40B4-BE49-F238E27FC236}">
                <a16:creationId xmlns:a16="http://schemas.microsoft.com/office/drawing/2014/main" xmlns="" id="{4AFA3E04-4B88-E71B-5C34-98E077C622EE}"/>
              </a:ext>
            </a:extLst>
          </p:cNvPr>
          <p:cNvSpPr txBox="1"/>
          <p:nvPr/>
        </p:nvSpPr>
        <p:spPr>
          <a:xfrm>
            <a:off x="2643904" y="6234492"/>
            <a:ext cx="7901721" cy="400069"/>
          </a:xfrm>
          <a:prstGeom prst="rect">
            <a:avLst/>
          </a:prstGeom>
          <a:noFill/>
          <a:ln>
            <a:noFill/>
          </a:ln>
        </p:spPr>
        <p:txBody>
          <a:bodyPr spcFirstLastPara="1" wrap="square" lIns="91425" tIns="45700" rIns="91425" bIns="45700" anchor="t" anchorCtr="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22477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xmlns="" id="{7261A5A3-CAA3-CEDF-3466-BC1D33EE677B}"/>
              </a:ext>
            </a:extLst>
          </p:cNvPr>
          <p:cNvSpPr txBox="1"/>
          <p:nvPr/>
        </p:nvSpPr>
        <p:spPr>
          <a:xfrm>
            <a:off x="875909" y="315553"/>
            <a:ext cx="11046802" cy="646331"/>
          </a:xfrm>
          <a:prstGeom prst="rect">
            <a:avLst/>
          </a:prstGeom>
          <a:noFill/>
        </p:spPr>
        <p:txBody>
          <a:bodyPr wrap="square" rtlCol="0">
            <a:spAutoFit/>
          </a:bodyPr>
          <a:lstStyle/>
          <a:p>
            <a:r>
              <a:rPr lang="en-US" sz="3600" b="1" dirty="0" err="1">
                <a:solidFill>
                  <a:srgbClr val="FAB632"/>
                </a:solidFill>
                <a:ea typeface="Nunito Bold" charset="0"/>
                <a:cs typeface="Arima Madurai Semi" pitchFamily="2" charset="77"/>
              </a:rPr>
              <a:t>Unitatea</a:t>
            </a:r>
            <a:r>
              <a:rPr lang="en-US" sz="3600" b="1" dirty="0">
                <a:solidFill>
                  <a:srgbClr val="FAB632"/>
                </a:solidFill>
                <a:ea typeface="Nunito Bold" charset="0"/>
                <a:cs typeface="Arima Madurai Semi" pitchFamily="2" charset="77"/>
              </a:rPr>
              <a:t> 1: </a:t>
            </a:r>
            <a:r>
              <a:rPr lang="en-US" sz="3600" b="1" dirty="0" err="1">
                <a:solidFill>
                  <a:srgbClr val="FAB632"/>
                </a:solidFill>
                <a:ea typeface="Nunito Bold" charset="0"/>
                <a:cs typeface="Arima Madurai Semi" pitchFamily="2" charset="77"/>
              </a:rPr>
              <a:t>Instrumente</a:t>
            </a:r>
            <a:r>
              <a:rPr lang="en-US" sz="3600" b="1" dirty="0">
                <a:solidFill>
                  <a:srgbClr val="FAB632"/>
                </a:solidFill>
                <a:ea typeface="Nunito Bold" charset="0"/>
                <a:cs typeface="Arima Madurai Semi" pitchFamily="2" charset="77"/>
              </a:rPr>
              <a:t> TIC </a:t>
            </a:r>
            <a:r>
              <a:rPr lang="en-US" sz="3600" b="1" dirty="0" err="1">
                <a:solidFill>
                  <a:srgbClr val="FAB632"/>
                </a:solidFill>
                <a:ea typeface="Nunito Bold" charset="0"/>
                <a:cs typeface="Arima Madurai Semi" pitchFamily="2" charset="77"/>
              </a:rPr>
              <a:t>pentru</a:t>
            </a:r>
            <a:r>
              <a:rPr lang="en-US" sz="3600" b="1" dirty="0">
                <a:solidFill>
                  <a:srgbClr val="FAB632"/>
                </a:solidFill>
                <a:ea typeface="Nunito Bold" charset="0"/>
                <a:cs typeface="Arima Madurai Semi" pitchFamily="2" charset="77"/>
              </a:rPr>
              <a:t> antreprenoriat</a:t>
            </a:r>
          </a:p>
        </p:txBody>
      </p:sp>
      <p:sp>
        <p:nvSpPr>
          <p:cNvPr id="3" name="CuadroTexto 2">
            <a:extLst>
              <a:ext uri="{FF2B5EF4-FFF2-40B4-BE49-F238E27FC236}">
                <a16:creationId xmlns:a16="http://schemas.microsoft.com/office/drawing/2014/main" xmlns="" id="{1A92504B-6CD9-4172-ED81-E62B5D0E2140}"/>
              </a:ext>
            </a:extLst>
          </p:cNvPr>
          <p:cNvSpPr txBox="1"/>
          <p:nvPr/>
        </p:nvSpPr>
        <p:spPr>
          <a:xfrm>
            <a:off x="875910" y="1111415"/>
            <a:ext cx="7693324" cy="830997"/>
          </a:xfrm>
          <a:prstGeom prst="rect">
            <a:avLst/>
          </a:prstGeom>
          <a:noFill/>
        </p:spPr>
        <p:txBody>
          <a:bodyPr wrap="square" rtlCol="0">
            <a:spAutoFit/>
          </a:bodyPr>
          <a:lstStyle/>
          <a:p>
            <a:r>
              <a:rPr lang="es-ES" sz="2400" err="1">
                <a:solidFill>
                  <a:srgbClr val="21B4A9"/>
                </a:solidFill>
              </a:rPr>
              <a:t>Secțiunea </a:t>
            </a:r>
            <a:r>
              <a:rPr lang="es-ES" sz="2400">
                <a:solidFill>
                  <a:srgbClr val="21B4A9"/>
                </a:solidFill>
              </a:rPr>
              <a:t>2: Imaginea corporativă și instrumente. Cum vă prezentați clienților dumneavoastră?</a:t>
            </a:r>
            <a:endParaRPr lang="en-GB" sz="2400" dirty="0">
              <a:solidFill>
                <a:srgbClr val="21B4A9"/>
              </a:solidFill>
            </a:endParaRPr>
          </a:p>
        </p:txBody>
      </p:sp>
      <p:sp>
        <p:nvSpPr>
          <p:cNvPr id="4" name="Rectángulo 3">
            <a:extLst>
              <a:ext uri="{FF2B5EF4-FFF2-40B4-BE49-F238E27FC236}">
                <a16:creationId xmlns:a16="http://schemas.microsoft.com/office/drawing/2014/main" xmlns="" id="{C8ED6519-9891-6E26-A8B0-9E9119BF8D05}"/>
              </a:ext>
            </a:extLst>
          </p:cNvPr>
          <p:cNvSpPr/>
          <p:nvPr/>
        </p:nvSpPr>
        <p:spPr>
          <a:xfrm>
            <a:off x="875909" y="1982361"/>
            <a:ext cx="9356661" cy="2585323"/>
          </a:xfrm>
          <a:prstGeom prst="rect">
            <a:avLst/>
          </a:prstGeom>
        </p:spPr>
        <p:txBody>
          <a:bodyPr wrap="square">
            <a:spAutoFit/>
          </a:bodyPr>
          <a:lstStyle/>
          <a:p>
            <a:pPr algn="just"/>
            <a:r>
              <a:rPr lang="en-GB" sz="1800">
                <a:effectLst/>
                <a:ea typeface="Times New Roman" panose="02020603050405020304" pitchFamily="18" charset="0"/>
                <a:cs typeface="Calibri" panose="020F0502020204030204" pitchFamily="34" charset="0"/>
              </a:rPr>
              <a:t>Imaginea corporativă este reflectată în principal prin intermediul logo-ului companiei, astfel încât este necesar ca logo-ul dvs. să arate ceea ce doriți să vadă clienții dvs. despre compania dvs.</a:t>
            </a:r>
            <a:endParaRPr lang="en-GB" sz="1800">
              <a:effectLst/>
              <a:ea typeface="Arial MT"/>
              <a:cs typeface="Arial MT"/>
            </a:endParaRPr>
          </a:p>
          <a:p>
            <a:pPr algn="just"/>
            <a:r>
              <a:rPr lang="en-GB" sz="1800">
                <a:effectLst/>
                <a:ea typeface="Times New Roman" panose="02020603050405020304" pitchFamily="18" charset="0"/>
                <a:cs typeface="Calibri" panose="020F0502020204030204" pitchFamily="34" charset="0"/>
              </a:rPr>
              <a:t> </a:t>
            </a:r>
            <a:endParaRPr lang="en-GB" sz="1800">
              <a:effectLst/>
              <a:ea typeface="Arial MT"/>
              <a:cs typeface="Arial MT"/>
            </a:endParaRPr>
          </a:p>
          <a:p>
            <a:pPr algn="just"/>
            <a:r>
              <a:rPr lang="en-GB" sz="1800">
                <a:effectLst/>
                <a:ea typeface="Times New Roman" panose="02020603050405020304" pitchFamily="18" charset="0"/>
                <a:cs typeface="Calibri" panose="020F0502020204030204" pitchFamily="34" charset="0"/>
              </a:rPr>
              <a:t>Logo-ul dumneavoastră trebuie să fie unic, să aibă legătură cu activitatea dumneavoastră și să fie, de asemenea, plăcut din punct de vedere estetic. Să ne uităm la un exemplu:</a:t>
            </a:r>
            <a:endParaRPr lang="en-GB" sz="1800">
              <a:effectLst/>
              <a:ea typeface="Arial MT"/>
              <a:cs typeface="Arial MT"/>
            </a:endParaRPr>
          </a:p>
          <a:p>
            <a:pPr algn="just"/>
            <a:r>
              <a:rPr lang="en-GB" sz="1800">
                <a:effectLst/>
                <a:ea typeface="Times New Roman" panose="02020603050405020304" pitchFamily="18" charset="0"/>
                <a:cs typeface="Calibri" panose="020F0502020204030204" pitchFamily="34" charset="0"/>
              </a:rPr>
              <a:t> </a:t>
            </a:r>
            <a:endParaRPr lang="en-GB" sz="1800">
              <a:effectLst/>
              <a:ea typeface="Arial MT"/>
              <a:cs typeface="Arial MT"/>
            </a:endParaRPr>
          </a:p>
          <a:p>
            <a:pPr algn="just"/>
            <a:r>
              <a:rPr lang="en-GB" sz="1800">
                <a:effectLst/>
                <a:ea typeface="Times New Roman" panose="02020603050405020304" pitchFamily="18" charset="0"/>
                <a:cs typeface="Calibri" panose="020F0502020204030204" pitchFamily="34" charset="0"/>
              </a:rPr>
              <a:t>Imaginați-vă că aveți o afacere care închiriază case de vacanță rurale, numită "Ruraland", ce logo ar fi cel mai potrivit?</a:t>
            </a:r>
            <a:endParaRPr lang="en-GB" sz="1800">
              <a:effectLst/>
              <a:ea typeface="Arial MT"/>
              <a:cs typeface="Arial MT"/>
            </a:endParaRPr>
          </a:p>
          <a:p>
            <a:pPr algn="just"/>
            <a:endParaRPr lang="en-GB" sz="1800">
              <a:effectLst/>
              <a:ea typeface="Arial MT"/>
              <a:cs typeface="Arial MT"/>
            </a:endParaRPr>
          </a:p>
        </p:txBody>
      </p:sp>
      <p:pic>
        <p:nvPicPr>
          <p:cNvPr id="15" name="Imagen 14" descr="Texto&#10;&#10;Descripción generada automáticamente">
            <a:extLst>
              <a:ext uri="{FF2B5EF4-FFF2-40B4-BE49-F238E27FC236}">
                <a16:creationId xmlns:a16="http://schemas.microsoft.com/office/drawing/2014/main" xmlns="" id="{C3F45EBF-3B8F-B8E3-0755-31B3D3A9FD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pic>
        <p:nvPicPr>
          <p:cNvPr id="6" name="Imagen 5" descr="Imagen que contiene nombre de la empresa&#10;&#10;Descripción generada automáticamente">
            <a:extLst>
              <a:ext uri="{FF2B5EF4-FFF2-40B4-BE49-F238E27FC236}">
                <a16:creationId xmlns:a16="http://schemas.microsoft.com/office/drawing/2014/main" xmlns="" id="{7576BEE6-455A-79E4-DC32-5DD27CD3A2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96794" y="4223310"/>
            <a:ext cx="1712629" cy="1712629"/>
          </a:xfrm>
          <a:prstGeom prst="rect">
            <a:avLst/>
          </a:prstGeom>
        </p:spPr>
      </p:pic>
      <p:pic>
        <p:nvPicPr>
          <p:cNvPr id="8" name="Imagen 7" descr="Imagen que contiene nombre de la empresa&#10;&#10;Descripción generada automáticamente">
            <a:extLst>
              <a:ext uri="{FF2B5EF4-FFF2-40B4-BE49-F238E27FC236}">
                <a16:creationId xmlns:a16="http://schemas.microsoft.com/office/drawing/2014/main" xmlns="" id="{0EEFD91F-6E41-CA53-83C6-424E4FE781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77358" y="4224678"/>
            <a:ext cx="1712629" cy="1712629"/>
          </a:xfrm>
          <a:prstGeom prst="rect">
            <a:avLst/>
          </a:prstGeom>
        </p:spPr>
      </p:pic>
      <p:sp>
        <p:nvSpPr>
          <p:cNvPr id="5" name="Google Shape;90;p1">
            <a:extLst>
              <a:ext uri="{FF2B5EF4-FFF2-40B4-BE49-F238E27FC236}">
                <a16:creationId xmlns:a16="http://schemas.microsoft.com/office/drawing/2014/main" xmlns="" id="{4AFA3E04-4B88-E71B-5C34-98E077C622EE}"/>
              </a:ext>
            </a:extLst>
          </p:cNvPr>
          <p:cNvSpPr txBox="1"/>
          <p:nvPr/>
        </p:nvSpPr>
        <p:spPr>
          <a:xfrm>
            <a:off x="2503373" y="6234492"/>
            <a:ext cx="7901721" cy="400069"/>
          </a:xfrm>
          <a:prstGeom prst="rect">
            <a:avLst/>
          </a:prstGeom>
          <a:noFill/>
          <a:ln>
            <a:noFill/>
          </a:ln>
        </p:spPr>
        <p:txBody>
          <a:bodyPr spcFirstLastPara="1" wrap="square" lIns="91425" tIns="45700" rIns="91425" bIns="45700" anchor="t" anchorCtr="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91185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xmlns="" id="{7261A5A3-CAA3-CEDF-3466-BC1D33EE677B}"/>
              </a:ext>
            </a:extLst>
          </p:cNvPr>
          <p:cNvSpPr txBox="1"/>
          <p:nvPr/>
        </p:nvSpPr>
        <p:spPr>
          <a:xfrm>
            <a:off x="875909" y="301796"/>
            <a:ext cx="10440181" cy="646331"/>
          </a:xfrm>
          <a:prstGeom prst="rect">
            <a:avLst/>
          </a:prstGeom>
          <a:noFill/>
        </p:spPr>
        <p:txBody>
          <a:bodyPr wrap="square" rtlCol="0">
            <a:spAutoFit/>
          </a:bodyPr>
          <a:lstStyle/>
          <a:p>
            <a:r>
              <a:rPr lang="en-US" sz="3600" b="1" dirty="0" err="1">
                <a:solidFill>
                  <a:srgbClr val="FAB632"/>
                </a:solidFill>
                <a:ea typeface="Nunito Bold" charset="0"/>
                <a:cs typeface="Arima Madurai Semi" pitchFamily="2" charset="77"/>
              </a:rPr>
              <a:t>Unitatea</a:t>
            </a:r>
            <a:r>
              <a:rPr lang="en-US" sz="3600" b="1" dirty="0">
                <a:solidFill>
                  <a:srgbClr val="FAB632"/>
                </a:solidFill>
                <a:ea typeface="Nunito Bold" charset="0"/>
                <a:cs typeface="Arima Madurai Semi" pitchFamily="2" charset="77"/>
              </a:rPr>
              <a:t> 1: </a:t>
            </a:r>
            <a:r>
              <a:rPr lang="en-US" sz="3600" b="1" dirty="0" err="1">
                <a:solidFill>
                  <a:srgbClr val="FAB632"/>
                </a:solidFill>
                <a:ea typeface="Nunito Bold" charset="0"/>
                <a:cs typeface="Arima Madurai Semi" pitchFamily="2" charset="77"/>
              </a:rPr>
              <a:t>Instrumente</a:t>
            </a:r>
            <a:r>
              <a:rPr lang="en-US" sz="3600" b="1" dirty="0">
                <a:solidFill>
                  <a:srgbClr val="FAB632"/>
                </a:solidFill>
                <a:ea typeface="Nunito Bold" charset="0"/>
                <a:cs typeface="Arima Madurai Semi" pitchFamily="2" charset="77"/>
              </a:rPr>
              <a:t> TIC </a:t>
            </a:r>
            <a:r>
              <a:rPr lang="en-US" sz="3600" b="1" dirty="0" err="1">
                <a:solidFill>
                  <a:srgbClr val="FAB632"/>
                </a:solidFill>
                <a:ea typeface="Nunito Bold" charset="0"/>
                <a:cs typeface="Arima Madurai Semi" pitchFamily="2" charset="77"/>
              </a:rPr>
              <a:t>pentru</a:t>
            </a:r>
            <a:r>
              <a:rPr lang="en-US" sz="3600" b="1" dirty="0">
                <a:solidFill>
                  <a:srgbClr val="FAB632"/>
                </a:solidFill>
                <a:ea typeface="Nunito Bold" charset="0"/>
                <a:cs typeface="Arima Madurai Semi" pitchFamily="2" charset="77"/>
              </a:rPr>
              <a:t> antreprenoriat</a:t>
            </a:r>
          </a:p>
        </p:txBody>
      </p:sp>
      <p:sp>
        <p:nvSpPr>
          <p:cNvPr id="3" name="CuadroTexto 2">
            <a:extLst>
              <a:ext uri="{FF2B5EF4-FFF2-40B4-BE49-F238E27FC236}">
                <a16:creationId xmlns:a16="http://schemas.microsoft.com/office/drawing/2014/main" xmlns="" id="{1A92504B-6CD9-4172-ED81-E62B5D0E2140}"/>
              </a:ext>
            </a:extLst>
          </p:cNvPr>
          <p:cNvSpPr txBox="1"/>
          <p:nvPr/>
        </p:nvSpPr>
        <p:spPr>
          <a:xfrm>
            <a:off x="875910" y="1111415"/>
            <a:ext cx="7693324" cy="830997"/>
          </a:xfrm>
          <a:prstGeom prst="rect">
            <a:avLst/>
          </a:prstGeom>
          <a:noFill/>
        </p:spPr>
        <p:txBody>
          <a:bodyPr wrap="square" rtlCol="0">
            <a:spAutoFit/>
          </a:bodyPr>
          <a:lstStyle/>
          <a:p>
            <a:r>
              <a:rPr lang="es-ES" sz="2400" err="1">
                <a:solidFill>
                  <a:srgbClr val="21B4A9"/>
                </a:solidFill>
              </a:rPr>
              <a:t>Secțiunea </a:t>
            </a:r>
            <a:r>
              <a:rPr lang="es-ES" sz="2400">
                <a:solidFill>
                  <a:srgbClr val="21B4A9"/>
                </a:solidFill>
              </a:rPr>
              <a:t>2: Imaginea corporativă și instrumente. Cum vă prezentați clienților dumneavoastră?</a:t>
            </a:r>
            <a:endParaRPr lang="en-GB" sz="2400" dirty="0">
              <a:solidFill>
                <a:srgbClr val="21B4A9"/>
              </a:solidFill>
            </a:endParaRPr>
          </a:p>
        </p:txBody>
      </p:sp>
      <p:sp>
        <p:nvSpPr>
          <p:cNvPr id="4" name="Rectángulo 3">
            <a:extLst>
              <a:ext uri="{FF2B5EF4-FFF2-40B4-BE49-F238E27FC236}">
                <a16:creationId xmlns:a16="http://schemas.microsoft.com/office/drawing/2014/main" xmlns="" id="{C8ED6519-9891-6E26-A8B0-9E9119BF8D05}"/>
              </a:ext>
            </a:extLst>
          </p:cNvPr>
          <p:cNvSpPr/>
          <p:nvPr/>
        </p:nvSpPr>
        <p:spPr>
          <a:xfrm>
            <a:off x="3662089" y="2377114"/>
            <a:ext cx="6743474" cy="646331"/>
          </a:xfrm>
          <a:prstGeom prst="rect">
            <a:avLst/>
          </a:prstGeom>
        </p:spPr>
        <p:txBody>
          <a:bodyPr wrap="square">
            <a:spAutoFit/>
          </a:bodyPr>
          <a:lstStyle/>
          <a:p>
            <a:pPr algn="just"/>
            <a:r>
              <a:rPr lang="en-GB" sz="1800">
                <a:effectLst/>
                <a:ea typeface="Times New Roman" panose="02020603050405020304" pitchFamily="18" charset="0"/>
                <a:cs typeface="Calibri" panose="020F0502020204030204" pitchFamily="34" charset="0"/>
              </a:rPr>
              <a:t>Acest logo arată despre ce este vorba în cadrul companiei (elemente rurale), este lizibil, plăcut ochiului și are grijă de ortografia corectă.</a:t>
            </a:r>
            <a:endParaRPr lang="en-GB" sz="1800">
              <a:effectLst/>
              <a:ea typeface="Arial MT"/>
              <a:cs typeface="Arial MT"/>
            </a:endParaRPr>
          </a:p>
        </p:txBody>
      </p:sp>
      <p:pic>
        <p:nvPicPr>
          <p:cNvPr id="15" name="Imagen 14" descr="Texto&#10;&#10;Descripción generada automáticamente">
            <a:extLst>
              <a:ext uri="{FF2B5EF4-FFF2-40B4-BE49-F238E27FC236}">
                <a16:creationId xmlns:a16="http://schemas.microsoft.com/office/drawing/2014/main" xmlns="" id="{C3F45EBF-3B8F-B8E3-0755-31B3D3A9FD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pic>
        <p:nvPicPr>
          <p:cNvPr id="6" name="Imagen 5" descr="Imagen que contiene nombre de la empresa&#10;&#10;Descripción generada automáticamente">
            <a:extLst>
              <a:ext uri="{FF2B5EF4-FFF2-40B4-BE49-F238E27FC236}">
                <a16:creationId xmlns:a16="http://schemas.microsoft.com/office/drawing/2014/main" xmlns="" id="{7576BEE6-455A-79E4-DC32-5DD27CD3A25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376"/>
          <a:stretch/>
        </p:blipFill>
        <p:spPr>
          <a:xfrm>
            <a:off x="1634132" y="3397882"/>
            <a:ext cx="2027957" cy="1055034"/>
          </a:xfrm>
          <a:prstGeom prst="rect">
            <a:avLst/>
          </a:prstGeom>
        </p:spPr>
      </p:pic>
      <p:pic>
        <p:nvPicPr>
          <p:cNvPr id="8" name="Imagen 7" descr="Imagen que contiene nombre de la empresa&#10;&#10;Descripción generada automáticamente">
            <a:extLst>
              <a:ext uri="{FF2B5EF4-FFF2-40B4-BE49-F238E27FC236}">
                <a16:creationId xmlns:a16="http://schemas.microsoft.com/office/drawing/2014/main" xmlns="" id="{0EEFD91F-6E41-CA53-83C6-424E4FE781B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634133" y="2177639"/>
            <a:ext cx="2027957" cy="995666"/>
          </a:xfrm>
          <a:prstGeom prst="rect">
            <a:avLst/>
          </a:prstGeom>
        </p:spPr>
      </p:pic>
      <p:sp>
        <p:nvSpPr>
          <p:cNvPr id="9" name="Rectángulo 8">
            <a:extLst>
              <a:ext uri="{FF2B5EF4-FFF2-40B4-BE49-F238E27FC236}">
                <a16:creationId xmlns:a16="http://schemas.microsoft.com/office/drawing/2014/main" xmlns="" id="{750A5F72-6AFB-D315-318A-7180580FCAA4}"/>
              </a:ext>
            </a:extLst>
          </p:cNvPr>
          <p:cNvSpPr/>
          <p:nvPr/>
        </p:nvSpPr>
        <p:spPr>
          <a:xfrm>
            <a:off x="3738586" y="3546020"/>
            <a:ext cx="6590480" cy="646331"/>
          </a:xfrm>
          <a:prstGeom prst="rect">
            <a:avLst/>
          </a:prstGeom>
        </p:spPr>
        <p:txBody>
          <a:bodyPr wrap="square">
            <a:spAutoFit/>
          </a:bodyPr>
          <a:lstStyle/>
          <a:p>
            <a:pPr algn="just"/>
            <a:r>
              <a:rPr lang="en-GB" sz="1800">
                <a:effectLst/>
                <a:ea typeface="Times New Roman" panose="02020603050405020304" pitchFamily="18" charset="0"/>
                <a:cs typeface="Calibri" panose="020F0502020204030204" pitchFamily="34" charset="0"/>
              </a:rPr>
              <a:t>Totuși, aceasta neglijează ortografia, tipografia este greu de citit și este imposibil de intuit ce vrea să vândă compania.</a:t>
            </a:r>
            <a:endParaRPr lang="en-GB" sz="1800">
              <a:effectLst/>
              <a:ea typeface="Arial MT"/>
              <a:cs typeface="Arial MT"/>
            </a:endParaRPr>
          </a:p>
        </p:txBody>
      </p:sp>
      <p:pic>
        <p:nvPicPr>
          <p:cNvPr id="11" name="Gráfico 10" descr="Pulgar hacia abajo contorno">
            <a:extLst>
              <a:ext uri="{FF2B5EF4-FFF2-40B4-BE49-F238E27FC236}">
                <a16:creationId xmlns:a16="http://schemas.microsoft.com/office/drawing/2014/main" xmlns="" id="{CFE24A1A-2777-6C6D-EC4B-D4575077DFDC}"/>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724487" y="3458116"/>
            <a:ext cx="914400" cy="914400"/>
          </a:xfrm>
          <a:prstGeom prst="rect">
            <a:avLst/>
          </a:prstGeom>
        </p:spPr>
      </p:pic>
      <p:pic>
        <p:nvPicPr>
          <p:cNvPr id="17" name="Gráfico 16" descr="Señal de pulgar hacia arriba  contorno">
            <a:extLst>
              <a:ext uri="{FF2B5EF4-FFF2-40B4-BE49-F238E27FC236}">
                <a16:creationId xmlns:a16="http://schemas.microsoft.com/office/drawing/2014/main" xmlns="" id="{A5A45848-D62C-A24B-5085-443DB5B4196A}"/>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719315" y="2218272"/>
            <a:ext cx="914400" cy="914400"/>
          </a:xfrm>
          <a:prstGeom prst="rect">
            <a:avLst/>
          </a:prstGeom>
        </p:spPr>
      </p:pic>
      <p:pic>
        <p:nvPicPr>
          <p:cNvPr id="18" name="Imagen 17" descr="Imagen que contiene tabla&#10;&#10;Descripción generada automáticamente">
            <a:extLst>
              <a:ext uri="{FF2B5EF4-FFF2-40B4-BE49-F238E27FC236}">
                <a16:creationId xmlns:a16="http://schemas.microsoft.com/office/drawing/2014/main" xmlns="" id="{31C32F09-DD11-1631-5ADC-A39AD5F8C9C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543711" y="4605781"/>
            <a:ext cx="1350767" cy="1436031"/>
          </a:xfrm>
          <a:prstGeom prst="rect">
            <a:avLst/>
          </a:prstGeom>
        </p:spPr>
      </p:pic>
      <p:sp>
        <p:nvSpPr>
          <p:cNvPr id="19" name="Rectángulo 18">
            <a:extLst>
              <a:ext uri="{FF2B5EF4-FFF2-40B4-BE49-F238E27FC236}">
                <a16:creationId xmlns:a16="http://schemas.microsoft.com/office/drawing/2014/main" xmlns="" id="{C2E874AC-50E8-A38F-D873-EBFEE35501A9}"/>
              </a:ext>
            </a:extLst>
          </p:cNvPr>
          <p:cNvSpPr/>
          <p:nvPr/>
        </p:nvSpPr>
        <p:spPr>
          <a:xfrm>
            <a:off x="2503373" y="4917404"/>
            <a:ext cx="5706236" cy="923330"/>
          </a:xfrm>
          <a:prstGeom prst="rect">
            <a:avLst/>
          </a:prstGeom>
        </p:spPr>
        <p:txBody>
          <a:bodyPr wrap="square">
            <a:spAutoFit/>
          </a:bodyPr>
          <a:lstStyle/>
          <a:p>
            <a:pPr algn="just"/>
            <a:r>
              <a:rPr lang="en-GB" sz="1800" dirty="0">
                <a:effectLst/>
                <a:ea typeface="Times New Roman" panose="02020603050405020304" pitchFamily="18" charset="0"/>
                <a:cs typeface="Calibri" panose="020F0502020204030204" pitchFamily="34" charset="0"/>
              </a:rPr>
              <a:t>Logo-</a:t>
            </a:r>
            <a:r>
              <a:rPr lang="en-GB" sz="1800" dirty="0" err="1">
                <a:effectLst/>
                <a:ea typeface="Times New Roman" panose="02020603050405020304" pitchFamily="18" charset="0"/>
                <a:cs typeface="Calibri" panose="020F0502020204030204" pitchFamily="34" charset="0"/>
              </a:rPr>
              <a:t>ul</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ar</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trebui</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să</a:t>
            </a:r>
            <a:r>
              <a:rPr lang="en-GB" sz="1800" dirty="0">
                <a:effectLst/>
                <a:ea typeface="Times New Roman" panose="02020603050405020304" pitchFamily="18" charset="0"/>
                <a:cs typeface="Calibri" panose="020F0502020204030204" pitchFamily="34" charset="0"/>
              </a:rPr>
              <a:t> fie </a:t>
            </a:r>
            <a:r>
              <a:rPr lang="en-GB" sz="1800" dirty="0" err="1">
                <a:effectLst/>
                <a:ea typeface="Times New Roman" panose="02020603050405020304" pitchFamily="18" charset="0"/>
                <a:cs typeface="Calibri" panose="020F0502020204030204" pitchFamily="34" charset="0"/>
              </a:rPr>
              <a:t>inclus</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în</a:t>
            </a:r>
            <a:r>
              <a:rPr lang="en-GB" sz="1800" dirty="0">
                <a:effectLst/>
                <a:ea typeface="Times New Roman" panose="02020603050405020304" pitchFamily="18" charset="0"/>
                <a:cs typeface="Calibri" panose="020F0502020204030204" pitchFamily="34" charset="0"/>
              </a:rPr>
              <a:t> tot </a:t>
            </a:r>
            <a:r>
              <a:rPr lang="en-GB" sz="1800" dirty="0" err="1">
                <a:effectLst/>
                <a:ea typeface="Times New Roman" panose="02020603050405020304" pitchFamily="18" charset="0"/>
                <a:cs typeface="Calibri" panose="020F0502020204030204" pitchFamily="34" charset="0"/>
              </a:rPr>
              <a:t>ceea</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ce</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poate</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identifica</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compania</a:t>
            </a:r>
            <a:r>
              <a:rPr lang="en-GB" sz="1800" dirty="0">
                <a:effectLst/>
                <a:ea typeface="Times New Roman" panose="02020603050405020304" pitchFamily="18" charset="0"/>
                <a:cs typeface="Calibri" panose="020F0502020204030204" pitchFamily="34" charset="0"/>
              </a:rPr>
              <a:t>: social media, </a:t>
            </a:r>
            <a:r>
              <a:rPr lang="en-GB" sz="1800" dirty="0" err="1">
                <a:effectLst/>
                <a:ea typeface="Times New Roman" panose="02020603050405020304" pitchFamily="18" charset="0"/>
                <a:cs typeface="Calibri" panose="020F0502020204030204" pitchFamily="34" charset="0"/>
              </a:rPr>
              <a:t>pagina</a:t>
            </a:r>
            <a:r>
              <a:rPr lang="en-GB" sz="1800" dirty="0">
                <a:effectLst/>
                <a:ea typeface="Times New Roman" panose="02020603050405020304" pitchFamily="18" charset="0"/>
                <a:cs typeface="Calibri" panose="020F0502020204030204" pitchFamily="34" charset="0"/>
              </a:rPr>
              <a:t> web, </a:t>
            </a:r>
            <a:r>
              <a:rPr lang="en-GB" sz="1800" dirty="0" err="1">
                <a:effectLst/>
                <a:ea typeface="Times New Roman" panose="02020603050405020304" pitchFamily="18" charset="0"/>
                <a:cs typeface="Calibri" panose="020F0502020204030204" pitchFamily="34" charset="0"/>
              </a:rPr>
              <a:t>ambalaje</a:t>
            </a:r>
            <a:r>
              <a:rPr lang="en-GB" sz="1800" dirty="0">
                <a:effectLst/>
                <a:ea typeface="Times New Roman" panose="02020603050405020304" pitchFamily="18" charset="0"/>
                <a:cs typeface="Calibri" panose="020F0502020204030204" pitchFamily="34" charset="0"/>
              </a:rPr>
              <a:t>...</a:t>
            </a:r>
            <a:endParaRPr lang="en-GB" sz="1800" dirty="0">
              <a:effectLst/>
              <a:ea typeface="Arial MT"/>
              <a:cs typeface="Arial MT"/>
            </a:endParaRPr>
          </a:p>
          <a:p>
            <a:pPr algn="just"/>
            <a:endParaRPr lang="en-GB" sz="1800" dirty="0">
              <a:effectLst/>
              <a:ea typeface="Arial MT"/>
              <a:cs typeface="Arial MT"/>
            </a:endParaRPr>
          </a:p>
        </p:txBody>
      </p:sp>
      <p:sp>
        <p:nvSpPr>
          <p:cNvPr id="5" name="Google Shape;90;p1">
            <a:extLst>
              <a:ext uri="{FF2B5EF4-FFF2-40B4-BE49-F238E27FC236}">
                <a16:creationId xmlns:a16="http://schemas.microsoft.com/office/drawing/2014/main" xmlns="" id="{4AFA3E04-4B88-E71B-5C34-98E077C622EE}"/>
              </a:ext>
            </a:extLst>
          </p:cNvPr>
          <p:cNvSpPr txBox="1"/>
          <p:nvPr/>
        </p:nvSpPr>
        <p:spPr>
          <a:xfrm>
            <a:off x="2579249" y="6234492"/>
            <a:ext cx="7901721" cy="400069"/>
          </a:xfrm>
          <a:prstGeom prst="rect">
            <a:avLst/>
          </a:prstGeom>
          <a:noFill/>
          <a:ln>
            <a:noFill/>
          </a:ln>
        </p:spPr>
        <p:txBody>
          <a:bodyPr spcFirstLastPara="1" wrap="square" lIns="91425" tIns="45700" rIns="91425" bIns="45700" anchor="t" anchorCtr="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4965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xmlns="" id="{7261A5A3-CAA3-CEDF-3466-BC1D33EE677B}"/>
              </a:ext>
            </a:extLst>
          </p:cNvPr>
          <p:cNvSpPr txBox="1"/>
          <p:nvPr/>
        </p:nvSpPr>
        <p:spPr>
          <a:xfrm>
            <a:off x="813765" y="289370"/>
            <a:ext cx="10274444" cy="646331"/>
          </a:xfrm>
          <a:prstGeom prst="rect">
            <a:avLst/>
          </a:prstGeom>
          <a:noFill/>
        </p:spPr>
        <p:txBody>
          <a:bodyPr wrap="square" rtlCol="0">
            <a:spAutoFit/>
          </a:bodyPr>
          <a:lstStyle/>
          <a:p>
            <a:r>
              <a:rPr lang="en-US" sz="3600" b="1" dirty="0" err="1">
                <a:solidFill>
                  <a:srgbClr val="FAB632"/>
                </a:solidFill>
                <a:ea typeface="Nunito Bold" charset="0"/>
                <a:cs typeface="Arima Madurai Semi" pitchFamily="2" charset="77"/>
              </a:rPr>
              <a:t>Unitatea</a:t>
            </a:r>
            <a:r>
              <a:rPr lang="en-US" sz="3600" b="1" dirty="0">
                <a:solidFill>
                  <a:srgbClr val="FAB632"/>
                </a:solidFill>
                <a:ea typeface="Nunito Bold" charset="0"/>
                <a:cs typeface="Arima Madurai Semi" pitchFamily="2" charset="77"/>
              </a:rPr>
              <a:t> 1: </a:t>
            </a:r>
            <a:r>
              <a:rPr lang="en-US" sz="3600" b="1" dirty="0" err="1">
                <a:solidFill>
                  <a:srgbClr val="FAB632"/>
                </a:solidFill>
                <a:ea typeface="Nunito Bold" charset="0"/>
                <a:cs typeface="Arima Madurai Semi" pitchFamily="2" charset="77"/>
              </a:rPr>
              <a:t>Instrumente</a:t>
            </a:r>
            <a:r>
              <a:rPr lang="en-US" sz="3600" b="1" dirty="0">
                <a:solidFill>
                  <a:srgbClr val="FAB632"/>
                </a:solidFill>
                <a:ea typeface="Nunito Bold" charset="0"/>
                <a:cs typeface="Arima Madurai Semi" pitchFamily="2" charset="77"/>
              </a:rPr>
              <a:t> TIC </a:t>
            </a:r>
            <a:r>
              <a:rPr lang="en-US" sz="3600" b="1" dirty="0" err="1">
                <a:solidFill>
                  <a:srgbClr val="FAB632"/>
                </a:solidFill>
                <a:ea typeface="Nunito Bold" charset="0"/>
                <a:cs typeface="Arima Madurai Semi" pitchFamily="2" charset="77"/>
              </a:rPr>
              <a:t>pentru</a:t>
            </a:r>
            <a:r>
              <a:rPr lang="en-US" sz="3600" b="1" dirty="0">
                <a:solidFill>
                  <a:srgbClr val="FAB632"/>
                </a:solidFill>
                <a:ea typeface="Nunito Bold" charset="0"/>
                <a:cs typeface="Arima Madurai Semi" pitchFamily="2" charset="77"/>
              </a:rPr>
              <a:t> antreprenoriat</a:t>
            </a:r>
          </a:p>
        </p:txBody>
      </p:sp>
      <p:sp>
        <p:nvSpPr>
          <p:cNvPr id="3" name="CuadroTexto 2">
            <a:extLst>
              <a:ext uri="{FF2B5EF4-FFF2-40B4-BE49-F238E27FC236}">
                <a16:creationId xmlns:a16="http://schemas.microsoft.com/office/drawing/2014/main" xmlns="" id="{1A92504B-6CD9-4172-ED81-E62B5D0E2140}"/>
              </a:ext>
            </a:extLst>
          </p:cNvPr>
          <p:cNvSpPr txBox="1"/>
          <p:nvPr/>
        </p:nvSpPr>
        <p:spPr>
          <a:xfrm>
            <a:off x="875910" y="1111415"/>
            <a:ext cx="7693324" cy="830997"/>
          </a:xfrm>
          <a:prstGeom prst="rect">
            <a:avLst/>
          </a:prstGeom>
          <a:noFill/>
        </p:spPr>
        <p:txBody>
          <a:bodyPr wrap="square" rtlCol="0">
            <a:spAutoFit/>
          </a:bodyPr>
          <a:lstStyle/>
          <a:p>
            <a:r>
              <a:rPr lang="es-ES" sz="2400" err="1">
                <a:solidFill>
                  <a:srgbClr val="21B4A9"/>
                </a:solidFill>
              </a:rPr>
              <a:t>Secțiunea </a:t>
            </a:r>
            <a:r>
              <a:rPr lang="es-ES" sz="2400">
                <a:solidFill>
                  <a:srgbClr val="21B4A9"/>
                </a:solidFill>
              </a:rPr>
              <a:t>2: Imaginea corporativă și instrumente. Cum vă prezentați clienților dumneavoastră?</a:t>
            </a:r>
            <a:endParaRPr lang="en-GB" sz="2400" dirty="0">
              <a:solidFill>
                <a:srgbClr val="21B4A9"/>
              </a:solidFill>
            </a:endParaRPr>
          </a:p>
        </p:txBody>
      </p:sp>
      <p:pic>
        <p:nvPicPr>
          <p:cNvPr id="15" name="Imagen 14" descr="Texto&#10;&#10;Descripción generada automáticamente">
            <a:extLst>
              <a:ext uri="{FF2B5EF4-FFF2-40B4-BE49-F238E27FC236}">
                <a16:creationId xmlns:a16="http://schemas.microsoft.com/office/drawing/2014/main" xmlns="" id="{C3F45EBF-3B8F-B8E3-0755-31B3D3A9FD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12" name="Rectángulo 11">
            <a:extLst>
              <a:ext uri="{FF2B5EF4-FFF2-40B4-BE49-F238E27FC236}">
                <a16:creationId xmlns:a16="http://schemas.microsoft.com/office/drawing/2014/main" xmlns="" id="{75BEC35B-94D8-F780-57A4-FD21DE63668E}"/>
              </a:ext>
            </a:extLst>
          </p:cNvPr>
          <p:cNvSpPr/>
          <p:nvPr/>
        </p:nvSpPr>
        <p:spPr>
          <a:xfrm>
            <a:off x="875909" y="2015331"/>
            <a:ext cx="9356661" cy="646331"/>
          </a:xfrm>
          <a:prstGeom prst="rect">
            <a:avLst/>
          </a:prstGeom>
        </p:spPr>
        <p:txBody>
          <a:bodyPr wrap="square">
            <a:spAutoFit/>
          </a:bodyPr>
          <a:lstStyle/>
          <a:p>
            <a:pPr algn="just"/>
            <a:r>
              <a:rPr lang="en-GB" sz="1800">
                <a:effectLst/>
                <a:ea typeface="Times New Roman" panose="02020603050405020304" pitchFamily="18" charset="0"/>
                <a:cs typeface="Calibri" panose="020F0502020204030204" pitchFamily="34" charset="0"/>
              </a:rPr>
              <a:t>Ce instrumente puteți folosi pentru a vă proiecta imaginea corporativă?</a:t>
            </a:r>
            <a:endParaRPr lang="en-GB" sz="1800">
              <a:effectLst/>
              <a:ea typeface="Arial MT"/>
              <a:cs typeface="Arial MT"/>
            </a:endParaRPr>
          </a:p>
          <a:p>
            <a:pPr algn="just"/>
            <a:endParaRPr lang="en-GB" sz="1800">
              <a:effectLst/>
              <a:ea typeface="Arial MT"/>
              <a:cs typeface="Arial MT"/>
            </a:endParaRPr>
          </a:p>
        </p:txBody>
      </p:sp>
      <p:pic>
        <p:nvPicPr>
          <p:cNvPr id="13" name="Imagen 12">
            <a:extLst>
              <a:ext uri="{FF2B5EF4-FFF2-40B4-BE49-F238E27FC236}">
                <a16:creationId xmlns:a16="http://schemas.microsoft.com/office/drawing/2014/main" xmlns="" id="{7723A9F8-3FD0-1E78-17A6-F9AC0130EE4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90302" y="3611462"/>
            <a:ext cx="1914350" cy="372795"/>
          </a:xfrm>
          <a:prstGeom prst="rect">
            <a:avLst/>
          </a:prstGeom>
        </p:spPr>
      </p:pic>
      <p:pic>
        <p:nvPicPr>
          <p:cNvPr id="18" name="Gráfico 17">
            <a:extLst>
              <a:ext uri="{FF2B5EF4-FFF2-40B4-BE49-F238E27FC236}">
                <a16:creationId xmlns:a16="http://schemas.microsoft.com/office/drawing/2014/main" xmlns="" id="{40FA6C25-F892-48C9-3DDA-8D4EF1A5CC36}"/>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1518410" y="4369143"/>
            <a:ext cx="1786242" cy="393447"/>
          </a:xfrm>
          <a:prstGeom prst="rect">
            <a:avLst/>
          </a:prstGeom>
        </p:spPr>
      </p:pic>
      <p:pic>
        <p:nvPicPr>
          <p:cNvPr id="20" name="Gráfico 19">
            <a:extLst>
              <a:ext uri="{FF2B5EF4-FFF2-40B4-BE49-F238E27FC236}">
                <a16:creationId xmlns:a16="http://schemas.microsoft.com/office/drawing/2014/main" xmlns="" id="{1A8ECA3C-E9BA-36AC-2EA8-B915DE71D8C3}"/>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2575906" y="5339400"/>
            <a:ext cx="742950" cy="285750"/>
          </a:xfrm>
          <a:prstGeom prst="rect">
            <a:avLst/>
          </a:prstGeom>
        </p:spPr>
      </p:pic>
      <p:pic>
        <p:nvPicPr>
          <p:cNvPr id="22" name="Imagen 21" descr="Logotipo&#10;&#10;Descripción generada automáticamente">
            <a:extLst>
              <a:ext uri="{FF2B5EF4-FFF2-40B4-BE49-F238E27FC236}">
                <a16:creationId xmlns:a16="http://schemas.microsoft.com/office/drawing/2014/main" xmlns="" id="{08BCD2B5-CFBE-CBD3-6151-59C334206DE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847160" y="2496747"/>
            <a:ext cx="1457492" cy="819110"/>
          </a:xfrm>
          <a:prstGeom prst="rect">
            <a:avLst/>
          </a:prstGeom>
        </p:spPr>
      </p:pic>
      <p:sp>
        <p:nvSpPr>
          <p:cNvPr id="23" name="Rectángulo 22">
            <a:extLst>
              <a:ext uri="{FF2B5EF4-FFF2-40B4-BE49-F238E27FC236}">
                <a16:creationId xmlns:a16="http://schemas.microsoft.com/office/drawing/2014/main" xmlns="" id="{DB49914E-5AEB-A99D-9810-4590B5040395}"/>
              </a:ext>
            </a:extLst>
          </p:cNvPr>
          <p:cNvSpPr/>
          <p:nvPr/>
        </p:nvSpPr>
        <p:spPr>
          <a:xfrm>
            <a:off x="3469506" y="2709260"/>
            <a:ext cx="7224460" cy="646331"/>
          </a:xfrm>
          <a:prstGeom prst="rect">
            <a:avLst/>
          </a:prstGeom>
        </p:spPr>
        <p:txBody>
          <a:bodyPr wrap="square">
            <a:spAutoFit/>
          </a:bodyPr>
          <a:lstStyle/>
          <a:p>
            <a:r>
              <a:rPr lang="en-GB" sz="1800" dirty="0" err="1">
                <a:effectLst/>
                <a:ea typeface="Times New Roman" panose="02020603050405020304" pitchFamily="18" charset="0"/>
                <a:cs typeface="Calibri" panose="020F0502020204030204" pitchFamily="34" charset="0"/>
              </a:rPr>
              <a:t>Vă</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permite</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să</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vă</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creați</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propriul</a:t>
            </a:r>
            <a:r>
              <a:rPr lang="en-GB" sz="1800" dirty="0">
                <a:effectLst/>
                <a:ea typeface="Times New Roman" panose="02020603050405020304" pitchFamily="18" charset="0"/>
                <a:cs typeface="Calibri" panose="020F0502020204030204" pitchFamily="34" charset="0"/>
              </a:rPr>
              <a:t> logo </a:t>
            </a:r>
            <a:r>
              <a:rPr lang="ro-RO" dirty="0">
                <a:ea typeface="Times New Roman" panose="02020603050405020304" pitchFamily="18" charset="0"/>
                <a:cs typeface="Calibri" panose="020F0502020204030204" pitchFamily="34" charset="0"/>
              </a:rPr>
              <a:t>cu ajutorul a</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sute</a:t>
            </a:r>
            <a:r>
              <a:rPr lang="en-GB" sz="1800" dirty="0">
                <a:effectLst/>
                <a:ea typeface="Times New Roman" panose="02020603050405020304" pitchFamily="18" charset="0"/>
                <a:cs typeface="Calibri" panose="020F0502020204030204" pitchFamily="34" charset="0"/>
              </a:rPr>
              <a:t> de </a:t>
            </a:r>
            <a:r>
              <a:rPr lang="en-GB" sz="1800" dirty="0" err="1">
                <a:effectLst/>
                <a:ea typeface="Times New Roman" panose="02020603050405020304" pitchFamily="18" charset="0"/>
                <a:cs typeface="Calibri" panose="020F0502020204030204" pitchFamily="34" charset="0"/>
              </a:rPr>
              <a:t>șabloane</a:t>
            </a:r>
            <a:r>
              <a:rPr lang="en-GB" sz="1800" dirty="0">
                <a:effectLst/>
                <a:ea typeface="Times New Roman" panose="02020603050405020304" pitchFamily="18" charset="0"/>
                <a:cs typeface="Calibri" panose="020F0502020204030204" pitchFamily="34" charset="0"/>
              </a:rPr>
              <a:t>. </a:t>
            </a:r>
            <a:r>
              <a:rPr lang="en-GB" sz="1800" u="sng" dirty="0">
                <a:solidFill>
                  <a:srgbClr val="0563C1"/>
                </a:solidFill>
                <a:effectLst/>
                <a:ea typeface="Times New Roman" panose="02020603050405020304" pitchFamily="18" charset="0"/>
                <a:cs typeface="Calibri" panose="020F0502020204030204" pitchFamily="34" charset="0"/>
                <a:hlinkClick r:id="rId10">
                  <a:extLst>
                    <a:ext uri="{A12FA001-AC4F-418D-AE19-62706E023703}">
                      <ahyp:hlinkClr xmlns:ahyp="http://schemas.microsoft.com/office/drawing/2018/hyperlinkcolor" xmlns="" val="tx"/>
                    </a:ext>
                  </a:extLst>
                </a:hlinkClick>
              </a:rPr>
              <a:t>https://www.canva.com/</a:t>
            </a:r>
            <a:endParaRPr lang="en-GB" sz="1800" dirty="0">
              <a:effectLst/>
              <a:ea typeface="Arial MT"/>
              <a:cs typeface="Arial MT"/>
            </a:endParaRPr>
          </a:p>
        </p:txBody>
      </p:sp>
      <p:sp>
        <p:nvSpPr>
          <p:cNvPr id="24" name="Rectángulo 23">
            <a:extLst>
              <a:ext uri="{FF2B5EF4-FFF2-40B4-BE49-F238E27FC236}">
                <a16:creationId xmlns:a16="http://schemas.microsoft.com/office/drawing/2014/main" xmlns="" id="{A57E8DF4-D10B-7012-EDE7-F886832443CB}"/>
              </a:ext>
            </a:extLst>
          </p:cNvPr>
          <p:cNvSpPr/>
          <p:nvPr/>
        </p:nvSpPr>
        <p:spPr>
          <a:xfrm>
            <a:off x="3469506" y="3531035"/>
            <a:ext cx="7436182" cy="923330"/>
          </a:xfrm>
          <a:prstGeom prst="rect">
            <a:avLst/>
          </a:prstGeom>
        </p:spPr>
        <p:txBody>
          <a:bodyPr wrap="square">
            <a:spAutoFit/>
          </a:bodyPr>
          <a:lstStyle/>
          <a:p>
            <a:r>
              <a:rPr lang="en-GB" sz="1800" dirty="0" err="1">
                <a:effectLst/>
                <a:ea typeface="Times New Roman" panose="02020603050405020304" pitchFamily="18" charset="0"/>
                <a:cs typeface="Calibri" panose="020F0502020204030204" pitchFamily="34" charset="0"/>
              </a:rPr>
              <a:t>Alege</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sectorul</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numele</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tipografia</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și</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stilul</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companiei</a:t>
            </a:r>
            <a:r>
              <a:rPr lang="en-GB" sz="1800" dirty="0">
                <a:effectLst/>
                <a:ea typeface="Times New Roman" panose="02020603050405020304" pitchFamily="18" charset="0"/>
                <a:cs typeface="Calibri" panose="020F0502020204030204" pitchFamily="34" charset="0"/>
              </a:rPr>
              <a:t> tale </a:t>
            </a:r>
            <a:r>
              <a:rPr lang="en-GB" sz="1800" dirty="0" err="1">
                <a:effectLst/>
                <a:ea typeface="Times New Roman" panose="02020603050405020304" pitchFamily="18" charset="0"/>
                <a:cs typeface="Calibri" panose="020F0502020204030204" pitchFamily="34" charset="0"/>
              </a:rPr>
              <a:t>și</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creează</a:t>
            </a:r>
            <a:r>
              <a:rPr lang="en-GB" sz="1800" dirty="0">
                <a:effectLst/>
                <a:ea typeface="Times New Roman" panose="02020603050405020304" pitchFamily="18" charset="0"/>
                <a:cs typeface="Calibri" panose="020F0502020204030204" pitchFamily="34" charset="0"/>
              </a:rPr>
              <a:t> automat un logo la </a:t>
            </a:r>
            <a:r>
              <a:rPr lang="en-GB" sz="1800" dirty="0" err="1">
                <a:effectLst/>
                <a:ea typeface="Times New Roman" panose="02020603050405020304" pitchFamily="18" charset="0"/>
                <a:cs typeface="Calibri" panose="020F0502020204030204" pitchFamily="34" charset="0"/>
              </a:rPr>
              <a:t>alegere</a:t>
            </a:r>
            <a:r>
              <a:rPr lang="en-GB" sz="1800" dirty="0">
                <a:effectLst/>
                <a:ea typeface="Times New Roman" panose="02020603050405020304" pitchFamily="18" charset="0"/>
                <a:cs typeface="Calibri" panose="020F0502020204030204" pitchFamily="34" charset="0"/>
              </a:rPr>
              <a:t>. </a:t>
            </a:r>
            <a:r>
              <a:rPr lang="en-GB" sz="1800" u="sng" dirty="0">
                <a:solidFill>
                  <a:srgbClr val="0000FF"/>
                </a:solidFill>
                <a:effectLst/>
                <a:ea typeface="Times New Roman" panose="02020603050405020304" pitchFamily="18" charset="0"/>
                <a:cs typeface="Calibri" panose="020F0502020204030204" pitchFamily="34" charset="0"/>
                <a:hlinkClick r:id="rId11"/>
              </a:rPr>
              <a:t>https://www.</a:t>
            </a:r>
            <a:r>
              <a:rPr lang="en-GB" sz="1800" dirty="0">
                <a:effectLst/>
                <a:ea typeface="Times New Roman" panose="02020603050405020304" pitchFamily="18" charset="0"/>
                <a:cs typeface="Calibri" panose="020F0502020204030204" pitchFamily="34" charset="0"/>
                <a:hlinkClick r:id="rId11"/>
              </a:rPr>
              <a:t>logomaker.com/es/</a:t>
            </a:r>
            <a:endParaRPr lang="ro-RO" sz="1800" dirty="0">
              <a:effectLst/>
              <a:ea typeface="Times New Roman" panose="02020603050405020304" pitchFamily="18" charset="0"/>
              <a:cs typeface="Calibri" panose="020F0502020204030204" pitchFamily="34" charset="0"/>
            </a:endParaRPr>
          </a:p>
          <a:p>
            <a:r>
              <a:rPr lang="en-GB" sz="1800" dirty="0">
                <a:effectLst/>
                <a:ea typeface="Times New Roman" panose="02020603050405020304" pitchFamily="18" charset="0"/>
                <a:cs typeface="Calibri" panose="020F0502020204030204" pitchFamily="34" charset="0"/>
              </a:rPr>
              <a:t> </a:t>
            </a:r>
            <a:endParaRPr lang="en-GB" sz="1800" dirty="0">
              <a:effectLst/>
              <a:ea typeface="Arial MT"/>
              <a:cs typeface="Arial MT"/>
            </a:endParaRPr>
          </a:p>
        </p:txBody>
      </p:sp>
      <p:sp>
        <p:nvSpPr>
          <p:cNvPr id="25" name="Rectángulo 24">
            <a:extLst>
              <a:ext uri="{FF2B5EF4-FFF2-40B4-BE49-F238E27FC236}">
                <a16:creationId xmlns:a16="http://schemas.microsoft.com/office/drawing/2014/main" xmlns="" id="{C4EA4D30-2889-326E-9DFD-E37EC307CB95}"/>
              </a:ext>
            </a:extLst>
          </p:cNvPr>
          <p:cNvSpPr/>
          <p:nvPr/>
        </p:nvSpPr>
        <p:spPr>
          <a:xfrm>
            <a:off x="3469505" y="4275812"/>
            <a:ext cx="7224460" cy="1200329"/>
          </a:xfrm>
          <a:prstGeom prst="rect">
            <a:avLst/>
          </a:prstGeom>
        </p:spPr>
        <p:txBody>
          <a:bodyPr wrap="square">
            <a:spAutoFit/>
          </a:bodyPr>
          <a:lstStyle/>
          <a:p>
            <a:r>
              <a:rPr lang="en-GB" sz="1800" dirty="0" err="1">
                <a:effectLst/>
                <a:ea typeface="Times New Roman" panose="02020603050405020304" pitchFamily="18" charset="0"/>
                <a:cs typeface="Calibri" panose="020F0502020204030204" pitchFamily="34" charset="0"/>
              </a:rPr>
              <a:t>Creează</a:t>
            </a:r>
            <a:r>
              <a:rPr lang="en-GB" sz="1800" dirty="0">
                <a:effectLst/>
                <a:ea typeface="Times New Roman" panose="02020603050405020304" pitchFamily="18" charset="0"/>
                <a:cs typeface="Calibri" panose="020F0502020204030204" pitchFamily="34" charset="0"/>
              </a:rPr>
              <a:t> automat logo-</a:t>
            </a:r>
            <a:r>
              <a:rPr lang="en-GB" sz="1800" dirty="0" err="1">
                <a:effectLst/>
                <a:ea typeface="Times New Roman" panose="02020603050405020304" pitchFamily="18" charset="0"/>
                <a:cs typeface="Calibri" panose="020F0502020204030204" pitchFamily="34" charset="0"/>
              </a:rPr>
              <a:t>ul</a:t>
            </a:r>
            <a:r>
              <a:rPr lang="en-GB" sz="1800" dirty="0">
                <a:effectLst/>
                <a:ea typeface="Times New Roman" panose="02020603050405020304" pitchFamily="18" charset="0"/>
                <a:cs typeface="Calibri" panose="020F0502020204030204" pitchFamily="34" charset="0"/>
              </a:rPr>
              <a:t> pe </a:t>
            </a:r>
            <a:r>
              <a:rPr lang="en-GB" sz="1800" dirty="0" err="1">
                <a:effectLst/>
                <a:ea typeface="Times New Roman" panose="02020603050405020304" pitchFamily="18" charset="0"/>
                <a:cs typeface="Calibri" panose="020F0502020204030204" pitchFamily="34" charset="0"/>
              </a:rPr>
              <a:t>baza</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numelui</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și</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activității</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companiei</a:t>
            </a:r>
            <a:r>
              <a:rPr lang="en-GB" sz="1800" dirty="0">
                <a:effectLst/>
                <a:ea typeface="Times New Roman" panose="02020603050405020304" pitchFamily="18" charset="0"/>
                <a:cs typeface="Calibri" panose="020F0502020204030204" pitchFamily="34" charset="0"/>
              </a:rPr>
              <a:t>. </a:t>
            </a:r>
            <a:r>
              <a:rPr lang="en-GB" sz="1800" u="sng" dirty="0">
                <a:solidFill>
                  <a:srgbClr val="0000FF"/>
                </a:solidFill>
                <a:effectLst/>
                <a:ea typeface="Times New Roman" panose="02020603050405020304" pitchFamily="18" charset="0"/>
                <a:cs typeface="Calibri" panose="020F0502020204030204" pitchFamily="34" charset="0"/>
                <a:hlinkClick r:id="rId12"/>
              </a:rPr>
              <a:t>https://looka.</a:t>
            </a:r>
            <a:r>
              <a:rPr lang="en-GB" sz="1800" dirty="0">
                <a:effectLst/>
                <a:ea typeface="Times New Roman" panose="02020603050405020304" pitchFamily="18" charset="0"/>
                <a:cs typeface="Calibri" panose="020F0502020204030204" pitchFamily="34" charset="0"/>
                <a:hlinkClick r:id="rId12"/>
              </a:rPr>
              <a:t>com/logo-maker/</a:t>
            </a:r>
            <a:endParaRPr lang="ro-RO" sz="1800" dirty="0">
              <a:effectLst/>
              <a:ea typeface="Times New Roman" panose="02020603050405020304" pitchFamily="18" charset="0"/>
              <a:cs typeface="Calibri" panose="020F0502020204030204" pitchFamily="34" charset="0"/>
            </a:endParaRPr>
          </a:p>
          <a:p>
            <a:r>
              <a:rPr lang="en-GB" sz="1800" dirty="0">
                <a:effectLst/>
                <a:ea typeface="Times New Roman" panose="02020603050405020304" pitchFamily="18" charset="0"/>
                <a:cs typeface="Calibri" panose="020F0502020204030204" pitchFamily="34" charset="0"/>
              </a:rPr>
              <a:t> </a:t>
            </a:r>
            <a:endParaRPr lang="ro-RO" sz="1800" dirty="0">
              <a:effectLst/>
              <a:ea typeface="Times New Roman" panose="02020603050405020304" pitchFamily="18" charset="0"/>
              <a:cs typeface="Calibri" panose="020F0502020204030204" pitchFamily="34" charset="0"/>
            </a:endParaRPr>
          </a:p>
          <a:p>
            <a:endParaRPr lang="en-GB" sz="1800" dirty="0">
              <a:effectLst/>
              <a:ea typeface="Arial MT"/>
              <a:cs typeface="Arial MT"/>
            </a:endParaRPr>
          </a:p>
        </p:txBody>
      </p:sp>
      <p:sp>
        <p:nvSpPr>
          <p:cNvPr id="26" name="Rectángulo 25">
            <a:extLst>
              <a:ext uri="{FF2B5EF4-FFF2-40B4-BE49-F238E27FC236}">
                <a16:creationId xmlns:a16="http://schemas.microsoft.com/office/drawing/2014/main" xmlns="" id="{1FC4C206-3684-3622-F15E-D84CD6BF4097}"/>
              </a:ext>
            </a:extLst>
          </p:cNvPr>
          <p:cNvSpPr/>
          <p:nvPr/>
        </p:nvSpPr>
        <p:spPr>
          <a:xfrm>
            <a:off x="3494672" y="5123473"/>
            <a:ext cx="7224460" cy="646331"/>
          </a:xfrm>
          <a:prstGeom prst="rect">
            <a:avLst/>
          </a:prstGeom>
        </p:spPr>
        <p:txBody>
          <a:bodyPr wrap="square">
            <a:spAutoFit/>
          </a:bodyPr>
          <a:lstStyle/>
          <a:p>
            <a:r>
              <a:rPr lang="en-GB" sz="1800">
                <a:effectLst/>
                <a:ea typeface="Times New Roman" panose="02020603050405020304" pitchFamily="18" charset="0"/>
                <a:cs typeface="Calibri" panose="020F0502020204030204" pitchFamily="34" charset="0"/>
              </a:rPr>
              <a:t>Creați un logo pornind de la numele companiei, sectorul, stilul vizual și cuvintele cheie. </a:t>
            </a:r>
            <a:r>
              <a:rPr lang="en-GB" sz="1800" u="sng">
                <a:solidFill>
                  <a:srgbClr val="0000FF"/>
                </a:solidFill>
                <a:effectLst/>
                <a:ea typeface="Times New Roman" panose="02020603050405020304" pitchFamily="18" charset="0"/>
                <a:cs typeface="Calibri" panose="020F0502020204030204" pitchFamily="34" charset="0"/>
                <a:hlinkClick r:id="rId13"/>
              </a:rPr>
              <a:t>https://es.wix.com/logo/maker</a:t>
            </a:r>
            <a:endParaRPr lang="en-GB" sz="1800">
              <a:effectLst/>
              <a:ea typeface="Arial MT"/>
              <a:cs typeface="Arial MT"/>
            </a:endParaRPr>
          </a:p>
        </p:txBody>
      </p:sp>
      <p:sp>
        <p:nvSpPr>
          <p:cNvPr id="4" name="Google Shape;90;p1">
            <a:extLst>
              <a:ext uri="{FF2B5EF4-FFF2-40B4-BE49-F238E27FC236}">
                <a16:creationId xmlns:a16="http://schemas.microsoft.com/office/drawing/2014/main" xmlns="" id="{4AFA3E04-4B88-E71B-5C34-98E077C622EE}"/>
              </a:ext>
            </a:extLst>
          </p:cNvPr>
          <p:cNvSpPr txBox="1"/>
          <p:nvPr/>
        </p:nvSpPr>
        <p:spPr>
          <a:xfrm>
            <a:off x="2575906" y="6317828"/>
            <a:ext cx="7901721" cy="400069"/>
          </a:xfrm>
          <a:prstGeom prst="rect">
            <a:avLst/>
          </a:prstGeom>
          <a:noFill/>
          <a:ln>
            <a:noFill/>
          </a:ln>
        </p:spPr>
        <p:txBody>
          <a:bodyPr spcFirstLastPara="1" wrap="square" lIns="91425" tIns="45700" rIns="91425" bIns="45700" anchor="t" anchorCtr="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56905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xmlns="" id="{7261A5A3-CAA3-CEDF-3466-BC1D33EE677B}"/>
              </a:ext>
            </a:extLst>
          </p:cNvPr>
          <p:cNvSpPr txBox="1"/>
          <p:nvPr/>
        </p:nvSpPr>
        <p:spPr>
          <a:xfrm>
            <a:off x="875909" y="254698"/>
            <a:ext cx="9997020" cy="646331"/>
          </a:xfrm>
          <a:prstGeom prst="rect">
            <a:avLst/>
          </a:prstGeom>
          <a:noFill/>
        </p:spPr>
        <p:txBody>
          <a:bodyPr wrap="square" rtlCol="0">
            <a:spAutoFit/>
          </a:bodyPr>
          <a:lstStyle/>
          <a:p>
            <a:r>
              <a:rPr lang="en-US" sz="3600" b="1" dirty="0" err="1">
                <a:solidFill>
                  <a:srgbClr val="FAB632"/>
                </a:solidFill>
                <a:ea typeface="Nunito Bold" charset="0"/>
                <a:cs typeface="Arima Madurai Semi" pitchFamily="2" charset="77"/>
              </a:rPr>
              <a:t>Unitatea</a:t>
            </a:r>
            <a:r>
              <a:rPr lang="en-US" sz="3600" b="1" dirty="0">
                <a:solidFill>
                  <a:srgbClr val="FAB632"/>
                </a:solidFill>
                <a:ea typeface="Nunito Bold" charset="0"/>
                <a:cs typeface="Arima Madurai Semi" pitchFamily="2" charset="77"/>
              </a:rPr>
              <a:t> 1: </a:t>
            </a:r>
            <a:r>
              <a:rPr lang="en-US" sz="3600" b="1" dirty="0" err="1">
                <a:solidFill>
                  <a:srgbClr val="FAB632"/>
                </a:solidFill>
                <a:ea typeface="Nunito Bold" charset="0"/>
                <a:cs typeface="Arima Madurai Semi" pitchFamily="2" charset="77"/>
              </a:rPr>
              <a:t>Instrumente</a:t>
            </a:r>
            <a:r>
              <a:rPr lang="en-US" sz="3600" b="1" dirty="0">
                <a:solidFill>
                  <a:srgbClr val="FAB632"/>
                </a:solidFill>
                <a:ea typeface="Nunito Bold" charset="0"/>
                <a:cs typeface="Arima Madurai Semi" pitchFamily="2" charset="77"/>
              </a:rPr>
              <a:t> TIC </a:t>
            </a:r>
            <a:r>
              <a:rPr lang="en-US" sz="3600" b="1" dirty="0" err="1">
                <a:solidFill>
                  <a:srgbClr val="FAB632"/>
                </a:solidFill>
                <a:ea typeface="Nunito Bold" charset="0"/>
                <a:cs typeface="Arima Madurai Semi" pitchFamily="2" charset="77"/>
              </a:rPr>
              <a:t>pentru</a:t>
            </a:r>
            <a:r>
              <a:rPr lang="en-US" sz="3600" b="1" dirty="0">
                <a:solidFill>
                  <a:srgbClr val="FAB632"/>
                </a:solidFill>
                <a:ea typeface="Nunito Bold" charset="0"/>
                <a:cs typeface="Arima Madurai Semi" pitchFamily="2" charset="77"/>
              </a:rPr>
              <a:t> antreprenoriat</a:t>
            </a:r>
          </a:p>
        </p:txBody>
      </p:sp>
      <p:sp>
        <p:nvSpPr>
          <p:cNvPr id="3" name="CuadroTexto 2">
            <a:extLst>
              <a:ext uri="{FF2B5EF4-FFF2-40B4-BE49-F238E27FC236}">
                <a16:creationId xmlns:a16="http://schemas.microsoft.com/office/drawing/2014/main" xmlns="" id="{1A92504B-6CD9-4172-ED81-E62B5D0E2140}"/>
              </a:ext>
            </a:extLst>
          </p:cNvPr>
          <p:cNvSpPr txBox="1"/>
          <p:nvPr/>
        </p:nvSpPr>
        <p:spPr>
          <a:xfrm>
            <a:off x="875910" y="1111415"/>
            <a:ext cx="7693324" cy="830997"/>
          </a:xfrm>
          <a:prstGeom prst="rect">
            <a:avLst/>
          </a:prstGeom>
          <a:noFill/>
        </p:spPr>
        <p:txBody>
          <a:bodyPr wrap="square" rtlCol="0">
            <a:spAutoFit/>
          </a:bodyPr>
          <a:lstStyle/>
          <a:p>
            <a:r>
              <a:rPr lang="es-ES" sz="2400" err="1">
                <a:solidFill>
                  <a:srgbClr val="21B4A9"/>
                </a:solidFill>
              </a:rPr>
              <a:t>Secțiunea </a:t>
            </a:r>
            <a:r>
              <a:rPr lang="es-ES" sz="2400">
                <a:solidFill>
                  <a:srgbClr val="21B4A9"/>
                </a:solidFill>
              </a:rPr>
              <a:t>3: Instrumente de gestionare a proiectului. Cum să îmi organizez volumul de muncă?</a:t>
            </a:r>
            <a:endParaRPr lang="en-GB" sz="2400" dirty="0">
              <a:solidFill>
                <a:srgbClr val="21B4A9"/>
              </a:solidFill>
            </a:endParaRPr>
          </a:p>
        </p:txBody>
      </p:sp>
      <p:pic>
        <p:nvPicPr>
          <p:cNvPr id="15" name="Imagen 14" descr="Texto&#10;&#10;Descripción generada automáticamente">
            <a:extLst>
              <a:ext uri="{FF2B5EF4-FFF2-40B4-BE49-F238E27FC236}">
                <a16:creationId xmlns:a16="http://schemas.microsoft.com/office/drawing/2014/main" xmlns="" id="{C3F45EBF-3B8F-B8E3-0755-31B3D3A9FD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12" name="Rectángulo 11">
            <a:extLst>
              <a:ext uri="{FF2B5EF4-FFF2-40B4-BE49-F238E27FC236}">
                <a16:creationId xmlns:a16="http://schemas.microsoft.com/office/drawing/2014/main" xmlns="" id="{75BEC35B-94D8-F780-57A4-FD21DE63668E}"/>
              </a:ext>
            </a:extLst>
          </p:cNvPr>
          <p:cNvSpPr/>
          <p:nvPr/>
        </p:nvSpPr>
        <p:spPr>
          <a:xfrm>
            <a:off x="875909" y="2015331"/>
            <a:ext cx="9356661" cy="1477328"/>
          </a:xfrm>
          <a:prstGeom prst="rect">
            <a:avLst/>
          </a:prstGeom>
        </p:spPr>
        <p:txBody>
          <a:bodyPr wrap="square">
            <a:spAutoFit/>
          </a:bodyPr>
          <a:lstStyle/>
          <a:p>
            <a:pPr algn="just"/>
            <a:r>
              <a:rPr lang="en-GB" sz="1800">
                <a:effectLst/>
                <a:ea typeface="Times New Roman" panose="02020603050405020304" pitchFamily="18" charset="0"/>
                <a:cs typeface="Calibri" panose="020F0502020204030204" pitchFamily="34" charset="0"/>
              </a:rPr>
              <a:t>Organizarea muncii este vitală pentru buna funcționare a unei companii, deoarece vă permite să știți ce trebuie făcut în orice moment. Mai jos sunt prezentate instrumente de gestionare și organizare a proiectelor care vă vor permite să țineți totul sub control într-un mod sincronizat pe computer și pe smartphone sau tabletă:</a:t>
            </a:r>
            <a:endParaRPr lang="en-GB" sz="1800">
              <a:effectLst/>
              <a:ea typeface="Arial MT"/>
              <a:cs typeface="Arial MT"/>
            </a:endParaRPr>
          </a:p>
          <a:p>
            <a:pPr algn="just"/>
            <a:endParaRPr lang="en-GB" sz="1800">
              <a:effectLst/>
              <a:ea typeface="Arial MT"/>
              <a:cs typeface="Arial MT"/>
            </a:endParaRPr>
          </a:p>
        </p:txBody>
      </p:sp>
      <p:sp>
        <p:nvSpPr>
          <p:cNvPr id="24" name="Rectángulo 23">
            <a:extLst>
              <a:ext uri="{FF2B5EF4-FFF2-40B4-BE49-F238E27FC236}">
                <a16:creationId xmlns:a16="http://schemas.microsoft.com/office/drawing/2014/main" xmlns="" id="{A57E8DF4-D10B-7012-EDE7-F886832443CB}"/>
              </a:ext>
            </a:extLst>
          </p:cNvPr>
          <p:cNvSpPr/>
          <p:nvPr/>
        </p:nvSpPr>
        <p:spPr>
          <a:xfrm>
            <a:off x="773238" y="3395887"/>
            <a:ext cx="7726400" cy="923330"/>
          </a:xfrm>
          <a:prstGeom prst="rect">
            <a:avLst/>
          </a:prstGeom>
        </p:spPr>
        <p:txBody>
          <a:bodyPr wrap="square">
            <a:spAutoFit/>
          </a:bodyPr>
          <a:lstStyle/>
          <a:p>
            <a:pPr algn="r"/>
            <a:r>
              <a:rPr lang="en-US" sz="1800" dirty="0" err="1">
                <a:effectLst/>
                <a:ea typeface="Arial MT"/>
                <a:cs typeface="Calibri" panose="020F0502020204030204" pitchFamily="34" charset="0"/>
              </a:rPr>
              <a:t>Permite</a:t>
            </a:r>
            <a:r>
              <a:rPr lang="en-US" sz="1800" dirty="0">
                <a:effectLst/>
                <a:ea typeface="Arial MT"/>
                <a:cs typeface="Calibri" panose="020F0502020204030204" pitchFamily="34" charset="0"/>
              </a:rPr>
              <a:t> </a:t>
            </a:r>
            <a:r>
              <a:rPr lang="en-US" sz="1800" dirty="0" err="1">
                <a:effectLst/>
                <a:ea typeface="Arial MT"/>
                <a:cs typeface="Calibri" panose="020F0502020204030204" pitchFamily="34" charset="0"/>
              </a:rPr>
              <a:t>programarea</a:t>
            </a:r>
            <a:r>
              <a:rPr lang="en-US" sz="1800" dirty="0">
                <a:effectLst/>
                <a:ea typeface="Arial MT"/>
                <a:cs typeface="Calibri" panose="020F0502020204030204" pitchFamily="34" charset="0"/>
              </a:rPr>
              <a:t> de </a:t>
            </a:r>
            <a:r>
              <a:rPr lang="en-US" sz="1800" dirty="0" err="1">
                <a:effectLst/>
                <a:ea typeface="Arial MT"/>
                <a:cs typeface="Calibri" panose="020F0502020204030204" pitchFamily="34" charset="0"/>
              </a:rPr>
              <a:t>întâlniri</a:t>
            </a:r>
            <a:r>
              <a:rPr lang="en-US" sz="1800" dirty="0">
                <a:effectLst/>
                <a:ea typeface="Arial MT"/>
                <a:cs typeface="Calibri" panose="020F0502020204030204" pitchFamily="34" charset="0"/>
              </a:rPr>
              <a:t> </a:t>
            </a:r>
            <a:r>
              <a:rPr lang="en-US" sz="1800" dirty="0" err="1">
                <a:effectLst/>
                <a:ea typeface="Arial MT"/>
                <a:cs typeface="Calibri" panose="020F0502020204030204" pitchFamily="34" charset="0"/>
              </a:rPr>
              <a:t>și</a:t>
            </a:r>
            <a:r>
              <a:rPr lang="en-US" sz="1800" dirty="0">
                <a:effectLst/>
                <a:ea typeface="Arial MT"/>
                <a:cs typeface="Calibri" panose="020F0502020204030204" pitchFamily="34" charset="0"/>
              </a:rPr>
              <a:t> </a:t>
            </a:r>
            <a:r>
              <a:rPr lang="en-US" sz="1800" dirty="0" err="1">
                <a:effectLst/>
                <a:ea typeface="Arial MT"/>
                <a:cs typeface="Calibri" panose="020F0502020204030204" pitchFamily="34" charset="0"/>
              </a:rPr>
              <a:t>evenimente</a:t>
            </a:r>
            <a:r>
              <a:rPr lang="en-US" sz="1800" dirty="0">
                <a:effectLst/>
                <a:ea typeface="Arial MT"/>
                <a:cs typeface="Calibri" panose="020F0502020204030204" pitchFamily="34" charset="0"/>
              </a:rPr>
              <a:t> </a:t>
            </a:r>
            <a:r>
              <a:rPr lang="en-US" sz="1800" dirty="0" err="1">
                <a:effectLst/>
                <a:ea typeface="Arial MT"/>
                <a:cs typeface="Calibri" panose="020F0502020204030204" pitchFamily="34" charset="0"/>
              </a:rPr>
              <a:t>și</a:t>
            </a:r>
            <a:r>
              <a:rPr lang="en-US" sz="1800" dirty="0">
                <a:effectLst/>
                <a:ea typeface="Arial MT"/>
                <a:cs typeface="Calibri" panose="020F0502020204030204" pitchFamily="34" charset="0"/>
              </a:rPr>
              <a:t> </a:t>
            </a:r>
            <a:r>
              <a:rPr lang="en-US" sz="1800" dirty="0" err="1">
                <a:effectLst/>
                <a:ea typeface="Arial MT"/>
                <a:cs typeface="Calibri" panose="020F0502020204030204" pitchFamily="34" charset="0"/>
              </a:rPr>
              <a:t>primirea</a:t>
            </a:r>
            <a:r>
              <a:rPr lang="en-US" sz="1800" dirty="0">
                <a:effectLst/>
                <a:ea typeface="Arial MT"/>
                <a:cs typeface="Calibri" panose="020F0502020204030204" pitchFamily="34" charset="0"/>
              </a:rPr>
              <a:t> de memento-</a:t>
            </a:r>
            <a:r>
              <a:rPr lang="en-US" sz="1800" dirty="0" err="1">
                <a:effectLst/>
                <a:ea typeface="Arial MT"/>
                <a:cs typeface="Calibri" panose="020F0502020204030204" pitchFamily="34" charset="0"/>
              </a:rPr>
              <a:t>uri</a:t>
            </a:r>
            <a:r>
              <a:rPr lang="en-US" sz="1800" dirty="0">
                <a:effectLst/>
                <a:ea typeface="Arial MT"/>
                <a:cs typeface="Calibri" panose="020F0502020204030204" pitchFamily="34" charset="0"/>
              </a:rPr>
              <a:t> </a:t>
            </a:r>
            <a:r>
              <a:rPr lang="en-US" sz="1800" dirty="0" err="1">
                <a:effectLst/>
                <a:ea typeface="Arial MT"/>
                <a:cs typeface="Calibri" panose="020F0502020204030204" pitchFamily="34" charset="0"/>
              </a:rPr>
              <a:t>într</a:t>
            </a:r>
            <a:r>
              <a:rPr lang="en-US" sz="1800" dirty="0">
                <a:effectLst/>
                <a:ea typeface="Arial MT"/>
                <a:cs typeface="Calibri" panose="020F0502020204030204" pitchFamily="34" charset="0"/>
              </a:rPr>
              <a:t>-un </a:t>
            </a:r>
            <a:r>
              <a:rPr lang="en-GB" sz="1800" dirty="0">
                <a:effectLst/>
                <a:ea typeface="Times New Roman" panose="02020603050405020304" pitchFamily="18" charset="0"/>
                <a:cs typeface="Calibri" panose="020F0502020204030204" pitchFamily="34" charset="0"/>
              </a:rPr>
              <a:t>mod</a:t>
            </a:r>
            <a:r>
              <a:rPr lang="en-US" sz="1800" dirty="0">
                <a:effectLst/>
                <a:ea typeface="Arial MT"/>
                <a:cs typeface="Calibri" panose="020F0502020204030204" pitchFamily="34" charset="0"/>
              </a:rPr>
              <a:t> </a:t>
            </a:r>
            <a:r>
              <a:rPr lang="en-US" sz="1800" dirty="0" err="1">
                <a:effectLst/>
                <a:ea typeface="Arial MT"/>
                <a:cs typeface="Calibri" panose="020F0502020204030204" pitchFamily="34" charset="0"/>
              </a:rPr>
              <a:t>simplu</a:t>
            </a:r>
            <a:r>
              <a:rPr lang="en-US" sz="1800" dirty="0">
                <a:effectLst/>
                <a:ea typeface="Arial MT"/>
                <a:cs typeface="Calibri" panose="020F0502020204030204" pitchFamily="34" charset="0"/>
              </a:rPr>
              <a:t>. </a:t>
            </a:r>
            <a:r>
              <a:rPr lang="en-GB" sz="1800" u="sng" dirty="0">
                <a:solidFill>
                  <a:srgbClr val="0000FF"/>
                </a:solidFill>
                <a:effectLst/>
                <a:ea typeface="Times New Roman" panose="02020603050405020304" pitchFamily="18" charset="0"/>
                <a:cs typeface="Calibri" panose="020F0502020204030204" pitchFamily="34" charset="0"/>
                <a:hlinkClick r:id="rId4"/>
              </a:rPr>
              <a:t>https://calendar.google.com/calendar/</a:t>
            </a:r>
            <a:endParaRPr lang="ro-RO" sz="1800" u="sng" dirty="0">
              <a:solidFill>
                <a:srgbClr val="0000FF"/>
              </a:solidFill>
              <a:effectLst/>
              <a:ea typeface="Times New Roman" panose="02020603050405020304" pitchFamily="18" charset="0"/>
              <a:cs typeface="Calibri" panose="020F0502020204030204" pitchFamily="34" charset="0"/>
            </a:endParaRPr>
          </a:p>
          <a:p>
            <a:pPr algn="r"/>
            <a:r>
              <a:rPr lang="en-GB" sz="1800" u="sng" dirty="0">
                <a:solidFill>
                  <a:srgbClr val="0000FF"/>
                </a:solidFill>
                <a:effectLst/>
                <a:ea typeface="Times New Roman" panose="02020603050405020304" pitchFamily="18" charset="0"/>
                <a:cs typeface="Calibri" panose="020F0502020204030204" pitchFamily="34" charset="0"/>
              </a:rPr>
              <a:t> </a:t>
            </a:r>
            <a:endParaRPr lang="en-GB" sz="1800" dirty="0">
              <a:effectLst/>
              <a:ea typeface="Arial MT"/>
              <a:cs typeface="Arial MT"/>
            </a:endParaRPr>
          </a:p>
        </p:txBody>
      </p:sp>
      <p:sp>
        <p:nvSpPr>
          <p:cNvPr id="25" name="Rectángulo 24">
            <a:extLst>
              <a:ext uri="{FF2B5EF4-FFF2-40B4-BE49-F238E27FC236}">
                <a16:creationId xmlns:a16="http://schemas.microsoft.com/office/drawing/2014/main" xmlns="" id="{C4EA4D30-2889-326E-9DFD-E37EC307CB95}"/>
              </a:ext>
            </a:extLst>
          </p:cNvPr>
          <p:cNvSpPr/>
          <p:nvPr/>
        </p:nvSpPr>
        <p:spPr>
          <a:xfrm>
            <a:off x="1295355" y="4169033"/>
            <a:ext cx="7224460" cy="923330"/>
          </a:xfrm>
          <a:prstGeom prst="rect">
            <a:avLst/>
          </a:prstGeom>
        </p:spPr>
        <p:txBody>
          <a:bodyPr wrap="square">
            <a:spAutoFit/>
          </a:bodyPr>
          <a:lstStyle/>
          <a:p>
            <a:pPr algn="r"/>
            <a:r>
              <a:rPr lang="en-US" sz="1800" dirty="0" err="1">
                <a:effectLst/>
                <a:ea typeface="Arial MT"/>
                <a:cs typeface="Calibri" panose="020F0502020204030204" pitchFamily="34" charset="0"/>
              </a:rPr>
              <a:t>Funcționează</a:t>
            </a:r>
            <a:r>
              <a:rPr lang="en-US" sz="1800" dirty="0">
                <a:effectLst/>
                <a:ea typeface="Arial MT"/>
                <a:cs typeface="Calibri" panose="020F0502020204030204" pitchFamily="34" charset="0"/>
              </a:rPr>
              <a:t> cu </a:t>
            </a:r>
            <a:r>
              <a:rPr lang="en-US" sz="1800" dirty="0" err="1">
                <a:effectLst/>
                <a:ea typeface="Arial MT"/>
                <a:cs typeface="Calibri" panose="020F0502020204030204" pitchFamily="34" charset="0"/>
              </a:rPr>
              <a:t>carduri</a:t>
            </a:r>
            <a:r>
              <a:rPr lang="en-US" sz="1800" dirty="0">
                <a:effectLst/>
                <a:ea typeface="Arial MT"/>
                <a:cs typeface="Calibri" panose="020F0502020204030204" pitchFamily="34" charset="0"/>
              </a:rPr>
              <a:t> </a:t>
            </a:r>
            <a:r>
              <a:rPr lang="en-US" sz="1800" dirty="0" err="1">
                <a:effectLst/>
                <a:ea typeface="Arial MT"/>
                <a:cs typeface="Calibri" panose="020F0502020204030204" pitchFamily="34" charset="0"/>
              </a:rPr>
              <a:t>și</a:t>
            </a:r>
            <a:r>
              <a:rPr lang="en-US" sz="1800" dirty="0">
                <a:effectLst/>
                <a:ea typeface="Arial MT"/>
                <a:cs typeface="Calibri" panose="020F0502020204030204" pitchFamily="34" charset="0"/>
              </a:rPr>
              <a:t> </a:t>
            </a:r>
            <a:r>
              <a:rPr lang="en-US" sz="1800" dirty="0" err="1">
                <a:effectLst/>
                <a:ea typeface="Arial MT"/>
                <a:cs typeface="Calibri" panose="020F0502020204030204" pitchFamily="34" charset="0"/>
              </a:rPr>
              <a:t>vă</a:t>
            </a:r>
            <a:r>
              <a:rPr lang="en-US" sz="1800" dirty="0">
                <a:effectLst/>
                <a:ea typeface="Arial MT"/>
                <a:cs typeface="Calibri" panose="020F0502020204030204" pitchFamily="34" charset="0"/>
              </a:rPr>
              <a:t> </a:t>
            </a:r>
            <a:r>
              <a:rPr lang="en-US" sz="1800" dirty="0" err="1">
                <a:effectLst/>
                <a:ea typeface="Arial MT"/>
                <a:cs typeface="Calibri" panose="020F0502020204030204" pitchFamily="34" charset="0"/>
              </a:rPr>
              <a:t>permite</a:t>
            </a:r>
            <a:r>
              <a:rPr lang="en-US" sz="1800" dirty="0">
                <a:effectLst/>
                <a:ea typeface="Arial MT"/>
                <a:cs typeface="Calibri" panose="020F0502020204030204" pitchFamily="34" charset="0"/>
              </a:rPr>
              <a:t> </a:t>
            </a:r>
            <a:r>
              <a:rPr lang="en-US" sz="1800" dirty="0" err="1">
                <a:effectLst/>
                <a:ea typeface="Arial MT"/>
                <a:cs typeface="Calibri" panose="020F0502020204030204" pitchFamily="34" charset="0"/>
              </a:rPr>
              <a:t>să</a:t>
            </a:r>
            <a:r>
              <a:rPr lang="en-US" sz="1800" dirty="0">
                <a:effectLst/>
                <a:ea typeface="Arial MT"/>
                <a:cs typeface="Calibri" panose="020F0502020204030204" pitchFamily="34" charset="0"/>
              </a:rPr>
              <a:t> </a:t>
            </a:r>
            <a:r>
              <a:rPr lang="en-US" sz="1800" dirty="0" err="1">
                <a:effectLst/>
                <a:ea typeface="Arial MT"/>
                <a:cs typeface="Calibri" panose="020F0502020204030204" pitchFamily="34" charset="0"/>
              </a:rPr>
              <a:t>includeți</a:t>
            </a:r>
            <a:r>
              <a:rPr lang="en-US" sz="1800" dirty="0">
                <a:effectLst/>
                <a:ea typeface="Arial MT"/>
                <a:cs typeface="Calibri" panose="020F0502020204030204" pitchFamily="34" charset="0"/>
              </a:rPr>
              <a:t> note, </a:t>
            </a:r>
            <a:r>
              <a:rPr lang="en-US" sz="1800" dirty="0" err="1">
                <a:effectLst/>
                <a:ea typeface="Arial MT"/>
                <a:cs typeface="Calibri" panose="020F0502020204030204" pitchFamily="34" charset="0"/>
              </a:rPr>
              <a:t>fișiere</a:t>
            </a:r>
            <a:r>
              <a:rPr lang="en-US" sz="1800" dirty="0">
                <a:effectLst/>
                <a:ea typeface="Arial MT"/>
                <a:cs typeface="Calibri" panose="020F0502020204030204" pitchFamily="34" charset="0"/>
              </a:rPr>
              <a:t>, </a:t>
            </a:r>
            <a:r>
              <a:rPr lang="en-US" sz="1800" dirty="0" err="1">
                <a:effectLst/>
                <a:ea typeface="Arial MT"/>
                <a:cs typeface="Calibri" panose="020F0502020204030204" pitchFamily="34" charset="0"/>
              </a:rPr>
              <a:t>termene</a:t>
            </a:r>
            <a:r>
              <a:rPr lang="en-US" sz="1800" dirty="0">
                <a:effectLst/>
                <a:ea typeface="Arial MT"/>
                <a:cs typeface="Calibri" panose="020F0502020204030204" pitchFamily="34" charset="0"/>
              </a:rPr>
              <a:t> </a:t>
            </a:r>
            <a:r>
              <a:rPr lang="en-US" sz="1800" dirty="0" err="1">
                <a:effectLst/>
                <a:ea typeface="Arial MT"/>
                <a:cs typeface="Calibri" panose="020F0502020204030204" pitchFamily="34" charset="0"/>
              </a:rPr>
              <a:t>limită</a:t>
            </a:r>
            <a:r>
              <a:rPr lang="en-US" sz="1800" dirty="0">
                <a:effectLst/>
                <a:ea typeface="Arial MT"/>
                <a:cs typeface="Calibri" panose="020F0502020204030204" pitchFamily="34" charset="0"/>
              </a:rPr>
              <a:t> </a:t>
            </a:r>
            <a:r>
              <a:rPr lang="en-US" sz="1800" dirty="0" err="1">
                <a:effectLst/>
                <a:ea typeface="Arial MT"/>
                <a:cs typeface="Calibri" panose="020F0502020204030204" pitchFamily="34" charset="0"/>
              </a:rPr>
              <a:t>și</a:t>
            </a:r>
            <a:r>
              <a:rPr lang="en-US" sz="1800" dirty="0">
                <a:effectLst/>
                <a:ea typeface="Arial MT"/>
                <a:cs typeface="Calibri" panose="020F0502020204030204" pitchFamily="34" charset="0"/>
              </a:rPr>
              <a:t> </a:t>
            </a:r>
            <a:r>
              <a:rPr lang="en-US" sz="1800" dirty="0" err="1">
                <a:effectLst/>
                <a:ea typeface="Arial MT"/>
                <a:cs typeface="Calibri" panose="020F0502020204030204" pitchFamily="34" charset="0"/>
              </a:rPr>
              <a:t>alte</a:t>
            </a:r>
            <a:r>
              <a:rPr lang="en-US" sz="1800" dirty="0">
                <a:effectLst/>
                <a:ea typeface="Arial MT"/>
                <a:cs typeface="Calibri" panose="020F0502020204030204" pitchFamily="34" charset="0"/>
              </a:rPr>
              <a:t> </a:t>
            </a:r>
            <a:r>
              <a:rPr lang="en-US" sz="1800" dirty="0" err="1">
                <a:effectLst/>
                <a:ea typeface="Arial MT"/>
                <a:cs typeface="Calibri" panose="020F0502020204030204" pitchFamily="34" charset="0"/>
              </a:rPr>
              <a:t>elemente</a:t>
            </a:r>
            <a:r>
              <a:rPr lang="en-US" sz="1800" dirty="0">
                <a:effectLst/>
                <a:ea typeface="Arial MT"/>
                <a:cs typeface="Calibri" panose="020F0502020204030204" pitchFamily="34" charset="0"/>
              </a:rPr>
              <a:t>. </a:t>
            </a:r>
            <a:r>
              <a:rPr lang="en-GB" sz="1800" u="sng" dirty="0">
                <a:solidFill>
                  <a:srgbClr val="0000FF"/>
                </a:solidFill>
                <a:effectLst/>
                <a:ea typeface="Times New Roman" panose="02020603050405020304" pitchFamily="18" charset="0"/>
                <a:cs typeface="Calibri" panose="020F0502020204030204" pitchFamily="34" charset="0"/>
                <a:hlinkClick r:id="rId5"/>
              </a:rPr>
              <a:t>https://trello.com/</a:t>
            </a:r>
            <a:endParaRPr lang="ro-RO" sz="1800" u="sng" dirty="0">
              <a:solidFill>
                <a:srgbClr val="0000FF"/>
              </a:solidFill>
              <a:effectLst/>
              <a:ea typeface="Times New Roman" panose="02020603050405020304" pitchFamily="18" charset="0"/>
              <a:cs typeface="Calibri" panose="020F0502020204030204" pitchFamily="34" charset="0"/>
            </a:endParaRPr>
          </a:p>
          <a:p>
            <a:pPr algn="r"/>
            <a:r>
              <a:rPr lang="en-GB" sz="1800" u="sng" dirty="0">
                <a:solidFill>
                  <a:srgbClr val="0000FF"/>
                </a:solidFill>
                <a:effectLst/>
                <a:ea typeface="Times New Roman" panose="02020603050405020304" pitchFamily="18" charset="0"/>
                <a:cs typeface="Calibri" panose="020F0502020204030204" pitchFamily="34" charset="0"/>
              </a:rPr>
              <a:t> </a:t>
            </a:r>
            <a:endParaRPr lang="en-GB" sz="1800" dirty="0">
              <a:effectLst/>
              <a:ea typeface="Arial MT"/>
              <a:cs typeface="Arial MT"/>
            </a:endParaRPr>
          </a:p>
        </p:txBody>
      </p:sp>
      <p:sp>
        <p:nvSpPr>
          <p:cNvPr id="26" name="Rectángulo 25">
            <a:extLst>
              <a:ext uri="{FF2B5EF4-FFF2-40B4-BE49-F238E27FC236}">
                <a16:creationId xmlns:a16="http://schemas.microsoft.com/office/drawing/2014/main" xmlns="" id="{1FC4C206-3684-3622-F15E-D84CD6BF4097}"/>
              </a:ext>
            </a:extLst>
          </p:cNvPr>
          <p:cNvSpPr/>
          <p:nvPr/>
        </p:nvSpPr>
        <p:spPr>
          <a:xfrm>
            <a:off x="2043375" y="5072963"/>
            <a:ext cx="6476440" cy="923330"/>
          </a:xfrm>
          <a:prstGeom prst="rect">
            <a:avLst/>
          </a:prstGeom>
        </p:spPr>
        <p:txBody>
          <a:bodyPr wrap="square">
            <a:spAutoFit/>
          </a:bodyPr>
          <a:lstStyle/>
          <a:p>
            <a:pPr algn="r"/>
            <a:r>
              <a:rPr lang="en-US" sz="1800" dirty="0" err="1">
                <a:effectLst/>
                <a:ea typeface="Arial MT"/>
                <a:cs typeface="Calibri" panose="020F0502020204030204" pitchFamily="34" charset="0"/>
              </a:rPr>
              <a:t>Vă</a:t>
            </a:r>
            <a:r>
              <a:rPr lang="en-US" sz="1800" dirty="0">
                <a:effectLst/>
                <a:ea typeface="Arial MT"/>
                <a:cs typeface="Calibri" panose="020F0502020204030204" pitchFamily="34" charset="0"/>
              </a:rPr>
              <a:t> </a:t>
            </a:r>
            <a:r>
              <a:rPr lang="en-US" sz="1800" dirty="0" err="1">
                <a:effectLst/>
                <a:ea typeface="Arial MT"/>
                <a:cs typeface="Calibri" panose="020F0502020204030204" pitchFamily="34" charset="0"/>
              </a:rPr>
              <a:t>permite</a:t>
            </a:r>
            <a:r>
              <a:rPr lang="en-US" sz="1800" dirty="0">
                <a:effectLst/>
                <a:ea typeface="Arial MT"/>
                <a:cs typeface="Calibri" panose="020F0502020204030204" pitchFamily="34" charset="0"/>
              </a:rPr>
              <a:t> </a:t>
            </a:r>
            <a:r>
              <a:rPr lang="en-US" sz="1800" dirty="0" err="1">
                <a:effectLst/>
                <a:ea typeface="Arial MT"/>
                <a:cs typeface="Calibri" panose="020F0502020204030204" pitchFamily="34" charset="0"/>
              </a:rPr>
              <a:t>să</a:t>
            </a:r>
            <a:r>
              <a:rPr lang="en-US" sz="1800" dirty="0">
                <a:effectLst/>
                <a:ea typeface="Arial MT"/>
                <a:cs typeface="Calibri" panose="020F0502020204030204" pitchFamily="34" charset="0"/>
              </a:rPr>
              <a:t> </a:t>
            </a:r>
            <a:r>
              <a:rPr lang="en-US" sz="1800" dirty="0" err="1">
                <a:effectLst/>
                <a:ea typeface="Arial MT"/>
                <a:cs typeface="Calibri" panose="020F0502020204030204" pitchFamily="34" charset="0"/>
              </a:rPr>
              <a:t>stocați</a:t>
            </a:r>
            <a:r>
              <a:rPr lang="en-US" sz="1800" dirty="0">
                <a:effectLst/>
                <a:ea typeface="Arial MT"/>
                <a:cs typeface="Calibri" panose="020F0502020204030204" pitchFamily="34" charset="0"/>
              </a:rPr>
              <a:t> </a:t>
            </a:r>
            <a:r>
              <a:rPr lang="en-US" sz="1800" dirty="0" err="1">
                <a:effectLst/>
                <a:ea typeface="Arial MT"/>
                <a:cs typeface="Calibri" panose="020F0502020204030204" pitchFamily="34" charset="0"/>
              </a:rPr>
              <a:t>notițe</a:t>
            </a:r>
            <a:r>
              <a:rPr lang="en-US" sz="1800" dirty="0">
                <a:effectLst/>
                <a:ea typeface="Arial MT"/>
                <a:cs typeface="Calibri" panose="020F0502020204030204" pitchFamily="34" charset="0"/>
              </a:rPr>
              <a:t>, </a:t>
            </a:r>
            <a:r>
              <a:rPr lang="en-US" sz="1800" dirty="0" err="1">
                <a:effectLst/>
                <a:ea typeface="Arial MT"/>
                <a:cs typeface="Calibri" panose="020F0502020204030204" pitchFamily="34" charset="0"/>
              </a:rPr>
              <a:t>calendare</a:t>
            </a:r>
            <a:r>
              <a:rPr lang="en-US" sz="1800" dirty="0">
                <a:effectLst/>
                <a:ea typeface="Arial MT"/>
                <a:cs typeface="Calibri" panose="020F0502020204030204" pitchFamily="34" charset="0"/>
              </a:rPr>
              <a:t> </a:t>
            </a:r>
            <a:r>
              <a:rPr lang="en-US" sz="1800" dirty="0" err="1">
                <a:effectLst/>
                <a:ea typeface="Arial MT"/>
                <a:cs typeface="Calibri" panose="020F0502020204030204" pitchFamily="34" charset="0"/>
              </a:rPr>
              <a:t>și</a:t>
            </a:r>
            <a:r>
              <a:rPr lang="en-US" sz="1800" dirty="0">
                <a:effectLst/>
                <a:ea typeface="Arial MT"/>
                <a:cs typeface="Calibri" panose="020F0502020204030204" pitchFamily="34" charset="0"/>
              </a:rPr>
              <a:t> </a:t>
            </a:r>
            <a:r>
              <a:rPr lang="en-US" sz="1800" dirty="0" err="1">
                <a:effectLst/>
                <a:ea typeface="Arial MT"/>
                <a:cs typeface="Calibri" panose="020F0502020204030204" pitchFamily="34" charset="0"/>
              </a:rPr>
              <a:t>sarcini</a:t>
            </a:r>
            <a:r>
              <a:rPr lang="en-US" sz="1800" dirty="0">
                <a:effectLst/>
                <a:ea typeface="Arial MT"/>
                <a:cs typeface="Calibri" panose="020F0502020204030204" pitchFamily="34" charset="0"/>
              </a:rPr>
              <a:t> de </a:t>
            </a:r>
            <a:r>
              <a:rPr lang="en-US" sz="1800" dirty="0" err="1">
                <a:effectLst/>
                <a:ea typeface="Arial MT"/>
                <a:cs typeface="Calibri" panose="020F0502020204030204" pitchFamily="34" charset="0"/>
              </a:rPr>
              <a:t>toate</a:t>
            </a:r>
            <a:r>
              <a:rPr lang="en-US" sz="1800" dirty="0">
                <a:effectLst/>
                <a:ea typeface="Arial MT"/>
                <a:cs typeface="Calibri" panose="020F0502020204030204" pitchFamily="34" charset="0"/>
              </a:rPr>
              <a:t> </a:t>
            </a:r>
            <a:r>
              <a:rPr lang="en-US" sz="1800" dirty="0" err="1">
                <a:effectLst/>
                <a:ea typeface="Arial MT"/>
                <a:cs typeface="Calibri" panose="020F0502020204030204" pitchFamily="34" charset="0"/>
              </a:rPr>
              <a:t>tipurile</a:t>
            </a:r>
            <a:r>
              <a:rPr lang="en-US" sz="1800" dirty="0">
                <a:effectLst/>
                <a:ea typeface="Arial MT"/>
                <a:cs typeface="Calibri" panose="020F0502020204030204" pitchFamily="34" charset="0"/>
              </a:rPr>
              <a:t>. </a:t>
            </a:r>
            <a:r>
              <a:rPr lang="en-GB" sz="1800" u="sng" dirty="0">
                <a:solidFill>
                  <a:srgbClr val="0000FF"/>
                </a:solidFill>
                <a:effectLst/>
                <a:ea typeface="Times New Roman" panose="02020603050405020304" pitchFamily="18" charset="0"/>
                <a:cs typeface="Calibri" panose="020F0502020204030204" pitchFamily="34" charset="0"/>
                <a:hlinkClick r:id="rId6"/>
              </a:rPr>
              <a:t>https://evernote.com/</a:t>
            </a:r>
            <a:endParaRPr lang="ro-RO" sz="1800" u="sng" dirty="0">
              <a:solidFill>
                <a:srgbClr val="0000FF"/>
              </a:solidFill>
              <a:effectLst/>
              <a:ea typeface="Times New Roman" panose="02020603050405020304" pitchFamily="18" charset="0"/>
              <a:cs typeface="Calibri" panose="020F0502020204030204" pitchFamily="34" charset="0"/>
            </a:endParaRPr>
          </a:p>
          <a:p>
            <a:pPr algn="r"/>
            <a:r>
              <a:rPr lang="en-GB" sz="1800" u="sng" dirty="0">
                <a:solidFill>
                  <a:srgbClr val="0000FF"/>
                </a:solidFill>
                <a:effectLst/>
                <a:ea typeface="Times New Roman" panose="02020603050405020304" pitchFamily="18" charset="0"/>
                <a:cs typeface="Calibri" panose="020F0502020204030204" pitchFamily="34" charset="0"/>
              </a:rPr>
              <a:t> </a:t>
            </a:r>
            <a:endParaRPr lang="en-GB" sz="1800" dirty="0">
              <a:effectLst/>
              <a:ea typeface="Arial MT"/>
              <a:cs typeface="Arial MT"/>
            </a:endParaRPr>
          </a:p>
        </p:txBody>
      </p:sp>
      <p:pic>
        <p:nvPicPr>
          <p:cNvPr id="7" name="Imagen 6" descr="Logotipo&#10;&#10;Descripción generada automáticamente">
            <a:extLst>
              <a:ext uri="{FF2B5EF4-FFF2-40B4-BE49-F238E27FC236}">
                <a16:creationId xmlns:a16="http://schemas.microsoft.com/office/drawing/2014/main" xmlns="" id="{7D0A1E26-B18B-5559-B2B5-6468B8FA9CC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694588" y="4340136"/>
            <a:ext cx="1525538" cy="312854"/>
          </a:xfrm>
          <a:prstGeom prst="rect">
            <a:avLst/>
          </a:prstGeom>
        </p:spPr>
      </p:pic>
      <p:pic>
        <p:nvPicPr>
          <p:cNvPr id="11" name="Imagen 10" descr="Texto&#10;&#10;Descripción generada automáticamente">
            <a:extLst>
              <a:ext uri="{FF2B5EF4-FFF2-40B4-BE49-F238E27FC236}">
                <a16:creationId xmlns:a16="http://schemas.microsoft.com/office/drawing/2014/main" xmlns="" id="{8EC222BC-5F51-435F-F6FD-8602FA06526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568753" y="4989249"/>
            <a:ext cx="2304176" cy="707712"/>
          </a:xfrm>
          <a:prstGeom prst="rect">
            <a:avLst/>
          </a:prstGeom>
        </p:spPr>
      </p:pic>
      <p:pic>
        <p:nvPicPr>
          <p:cNvPr id="17" name="Imagen 16">
            <a:extLst>
              <a:ext uri="{FF2B5EF4-FFF2-40B4-BE49-F238E27FC236}">
                <a16:creationId xmlns:a16="http://schemas.microsoft.com/office/drawing/2014/main" xmlns="" id="{06213C08-A73A-4EF4-8CA2-CC5BF987F89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669421" y="3318383"/>
            <a:ext cx="1819013" cy="627062"/>
          </a:xfrm>
          <a:prstGeom prst="rect">
            <a:avLst/>
          </a:prstGeom>
        </p:spPr>
      </p:pic>
      <p:sp>
        <p:nvSpPr>
          <p:cNvPr id="4" name="Google Shape;90;p1">
            <a:extLst>
              <a:ext uri="{FF2B5EF4-FFF2-40B4-BE49-F238E27FC236}">
                <a16:creationId xmlns:a16="http://schemas.microsoft.com/office/drawing/2014/main" xmlns="" id="{4AFA3E04-4B88-E71B-5C34-98E077C622EE}"/>
              </a:ext>
            </a:extLst>
          </p:cNvPr>
          <p:cNvSpPr txBox="1"/>
          <p:nvPr/>
        </p:nvSpPr>
        <p:spPr>
          <a:xfrm>
            <a:off x="2503373" y="6317828"/>
            <a:ext cx="7901721" cy="400069"/>
          </a:xfrm>
          <a:prstGeom prst="rect">
            <a:avLst/>
          </a:prstGeom>
          <a:noFill/>
          <a:ln>
            <a:noFill/>
          </a:ln>
        </p:spPr>
        <p:txBody>
          <a:bodyPr spcFirstLastPara="1" wrap="square" lIns="91425" tIns="45700" rIns="91425" bIns="45700" anchor="t" anchorCtr="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6382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xmlns="" id="{7261A5A3-CAA3-CEDF-3466-BC1D33EE677B}"/>
              </a:ext>
            </a:extLst>
          </p:cNvPr>
          <p:cNvSpPr txBox="1"/>
          <p:nvPr/>
        </p:nvSpPr>
        <p:spPr>
          <a:xfrm>
            <a:off x="875909" y="290055"/>
            <a:ext cx="10762716" cy="646331"/>
          </a:xfrm>
          <a:prstGeom prst="rect">
            <a:avLst/>
          </a:prstGeom>
          <a:noFill/>
        </p:spPr>
        <p:txBody>
          <a:bodyPr wrap="square" rtlCol="0">
            <a:spAutoFit/>
          </a:bodyPr>
          <a:lstStyle/>
          <a:p>
            <a:r>
              <a:rPr lang="en-US" sz="3600" b="1" dirty="0" err="1">
                <a:solidFill>
                  <a:srgbClr val="FAB632"/>
                </a:solidFill>
                <a:ea typeface="Nunito Bold" charset="0"/>
                <a:cs typeface="Arima Madurai Semi" pitchFamily="2" charset="77"/>
              </a:rPr>
              <a:t>Unitatea</a:t>
            </a:r>
            <a:r>
              <a:rPr lang="en-US" sz="3600" b="1" dirty="0">
                <a:solidFill>
                  <a:srgbClr val="FAB632"/>
                </a:solidFill>
                <a:ea typeface="Nunito Bold" charset="0"/>
                <a:cs typeface="Arima Madurai Semi" pitchFamily="2" charset="77"/>
              </a:rPr>
              <a:t> 1: </a:t>
            </a:r>
            <a:r>
              <a:rPr lang="en-US" sz="3600" b="1" dirty="0" err="1">
                <a:solidFill>
                  <a:srgbClr val="FAB632"/>
                </a:solidFill>
                <a:ea typeface="Nunito Bold" charset="0"/>
                <a:cs typeface="Arima Madurai Semi" pitchFamily="2" charset="77"/>
              </a:rPr>
              <a:t>Instrumente</a:t>
            </a:r>
            <a:r>
              <a:rPr lang="en-US" sz="3600" b="1" dirty="0">
                <a:solidFill>
                  <a:srgbClr val="FAB632"/>
                </a:solidFill>
                <a:ea typeface="Nunito Bold" charset="0"/>
                <a:cs typeface="Arima Madurai Semi" pitchFamily="2" charset="77"/>
              </a:rPr>
              <a:t> TIC </a:t>
            </a:r>
            <a:r>
              <a:rPr lang="en-US" sz="3600" b="1" dirty="0" err="1">
                <a:solidFill>
                  <a:srgbClr val="FAB632"/>
                </a:solidFill>
                <a:ea typeface="Nunito Bold" charset="0"/>
                <a:cs typeface="Arima Madurai Semi" pitchFamily="2" charset="77"/>
              </a:rPr>
              <a:t>pentru</a:t>
            </a:r>
            <a:r>
              <a:rPr lang="en-US" sz="3600" b="1" dirty="0">
                <a:solidFill>
                  <a:srgbClr val="FAB632"/>
                </a:solidFill>
                <a:ea typeface="Nunito Bold" charset="0"/>
                <a:cs typeface="Arima Madurai Semi" pitchFamily="2" charset="77"/>
              </a:rPr>
              <a:t> antreprenoriat</a:t>
            </a:r>
          </a:p>
        </p:txBody>
      </p:sp>
      <p:sp>
        <p:nvSpPr>
          <p:cNvPr id="3" name="CuadroTexto 2">
            <a:extLst>
              <a:ext uri="{FF2B5EF4-FFF2-40B4-BE49-F238E27FC236}">
                <a16:creationId xmlns:a16="http://schemas.microsoft.com/office/drawing/2014/main" xmlns="" id="{1A92504B-6CD9-4172-ED81-E62B5D0E2140}"/>
              </a:ext>
            </a:extLst>
          </p:cNvPr>
          <p:cNvSpPr txBox="1"/>
          <p:nvPr/>
        </p:nvSpPr>
        <p:spPr>
          <a:xfrm>
            <a:off x="875910" y="1111415"/>
            <a:ext cx="8368758" cy="461665"/>
          </a:xfrm>
          <a:prstGeom prst="rect">
            <a:avLst/>
          </a:prstGeom>
          <a:noFill/>
        </p:spPr>
        <p:txBody>
          <a:bodyPr wrap="square" rtlCol="0">
            <a:spAutoFit/>
          </a:bodyPr>
          <a:lstStyle/>
          <a:p>
            <a:r>
              <a:rPr lang="es-ES" sz="2400" err="1">
                <a:solidFill>
                  <a:srgbClr val="21B4A9"/>
                </a:solidFill>
              </a:rPr>
              <a:t>Secțiunea </a:t>
            </a:r>
            <a:r>
              <a:rPr lang="es-ES" sz="2400">
                <a:solidFill>
                  <a:srgbClr val="21B4A9"/>
                </a:solidFill>
              </a:rPr>
              <a:t>4: Instrumente de comunicare. Coordonarea cu alții.</a:t>
            </a:r>
            <a:endParaRPr lang="en-GB" sz="2400" dirty="0">
              <a:solidFill>
                <a:srgbClr val="21B4A9"/>
              </a:solidFill>
            </a:endParaRPr>
          </a:p>
        </p:txBody>
      </p:sp>
      <p:pic>
        <p:nvPicPr>
          <p:cNvPr id="15" name="Imagen 14" descr="Texto&#10;&#10;Descripción generada automáticamente">
            <a:extLst>
              <a:ext uri="{FF2B5EF4-FFF2-40B4-BE49-F238E27FC236}">
                <a16:creationId xmlns:a16="http://schemas.microsoft.com/office/drawing/2014/main" xmlns="" id="{C3F45EBF-3B8F-B8E3-0755-31B3D3A9FD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23" name="Rectángulo 22">
            <a:extLst>
              <a:ext uri="{FF2B5EF4-FFF2-40B4-BE49-F238E27FC236}">
                <a16:creationId xmlns:a16="http://schemas.microsoft.com/office/drawing/2014/main" xmlns="" id="{DB49914E-5AEB-A99D-9810-4590B5040395}"/>
              </a:ext>
            </a:extLst>
          </p:cNvPr>
          <p:cNvSpPr/>
          <p:nvPr/>
        </p:nvSpPr>
        <p:spPr>
          <a:xfrm>
            <a:off x="3444339" y="2533623"/>
            <a:ext cx="7224460" cy="1754326"/>
          </a:xfrm>
          <a:prstGeom prst="rect">
            <a:avLst/>
          </a:prstGeom>
        </p:spPr>
        <p:txBody>
          <a:bodyPr wrap="square">
            <a:spAutoFit/>
          </a:bodyPr>
          <a:lstStyle/>
          <a:p>
            <a:pPr lvl="0" algn="just"/>
            <a:r>
              <a:rPr lang="en-GB" sz="1800" dirty="0" err="1">
                <a:effectLst/>
                <a:ea typeface="Times New Roman" panose="02020603050405020304" pitchFamily="18" charset="0"/>
                <a:cs typeface="Calibri" panose="020F0502020204030204" pitchFamily="34" charset="0"/>
              </a:rPr>
              <a:t>Whatsapp</a:t>
            </a:r>
            <a:r>
              <a:rPr lang="en-GB" sz="1800" dirty="0">
                <a:effectLst/>
                <a:ea typeface="Times New Roman" panose="02020603050405020304" pitchFamily="18" charset="0"/>
                <a:cs typeface="Calibri" panose="020F0502020204030204" pitchFamily="34" charset="0"/>
              </a:rPr>
              <a:t> Business. </a:t>
            </a:r>
            <a:r>
              <a:rPr lang="en-GB" sz="1800" dirty="0" err="1">
                <a:effectLst/>
                <a:ea typeface="Times New Roman" panose="02020603050405020304" pitchFamily="18" charset="0"/>
                <a:cs typeface="Calibri" panose="020F0502020204030204" pitchFamily="34" charset="0"/>
              </a:rPr>
              <a:t>Funcționează</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în</a:t>
            </a:r>
            <a:r>
              <a:rPr lang="en-GB" sz="1800" dirty="0">
                <a:effectLst/>
                <a:ea typeface="Times New Roman" panose="02020603050405020304" pitchFamily="18" charset="0"/>
                <a:cs typeface="Calibri" panose="020F0502020204030204" pitchFamily="34" charset="0"/>
              </a:rPr>
              <a:t> mod similar cu </a:t>
            </a:r>
            <a:r>
              <a:rPr lang="en-GB" sz="1800" dirty="0" err="1">
                <a:effectLst/>
                <a:ea typeface="Times New Roman" panose="02020603050405020304" pitchFamily="18" charset="0"/>
                <a:cs typeface="Calibri" panose="020F0502020204030204" pitchFamily="34" charset="0"/>
              </a:rPr>
              <a:t>Whatsapp</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dar</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vă</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permite</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să</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automatizați</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să</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organizați</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și</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să</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răspundeți</a:t>
            </a:r>
            <a:r>
              <a:rPr lang="en-GB" sz="1800" dirty="0">
                <a:effectLst/>
                <a:ea typeface="Times New Roman" panose="02020603050405020304" pitchFamily="18" charset="0"/>
                <a:cs typeface="Calibri" panose="020F0502020204030204" pitchFamily="34" charset="0"/>
              </a:rPr>
              <a:t> la </a:t>
            </a:r>
            <a:r>
              <a:rPr lang="en-GB" sz="1800" dirty="0" err="1">
                <a:effectLst/>
                <a:ea typeface="Times New Roman" panose="02020603050405020304" pitchFamily="18" charset="0"/>
                <a:cs typeface="Calibri" panose="020F0502020204030204" pitchFamily="34" charset="0"/>
              </a:rPr>
              <a:t>mesajele</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clienților</a:t>
            </a:r>
            <a:r>
              <a:rPr lang="en-GB" sz="1800" dirty="0">
                <a:effectLst/>
                <a:ea typeface="Times New Roman" panose="02020603050405020304" pitchFamily="18" charset="0"/>
                <a:cs typeface="Calibri" panose="020F0502020204030204" pitchFamily="34" charset="0"/>
              </a:rPr>
              <a:t>, precum </a:t>
            </a:r>
            <a:r>
              <a:rPr lang="en-GB" sz="1800" dirty="0" err="1">
                <a:effectLst/>
                <a:ea typeface="Times New Roman" panose="02020603050405020304" pitchFamily="18" charset="0"/>
                <a:cs typeface="Calibri" panose="020F0502020204030204" pitchFamily="34" charset="0"/>
              </a:rPr>
              <a:t>și</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să</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creați</a:t>
            </a:r>
            <a:r>
              <a:rPr lang="en-GB" sz="1800" dirty="0">
                <a:effectLst/>
                <a:ea typeface="Times New Roman" panose="02020603050405020304" pitchFamily="18" charset="0"/>
                <a:cs typeface="Calibri" panose="020F0502020204030204" pitchFamily="34" charset="0"/>
              </a:rPr>
              <a:t> un </a:t>
            </a:r>
            <a:r>
              <a:rPr lang="en-GB" sz="1800" dirty="0" err="1">
                <a:effectLst/>
                <a:ea typeface="Times New Roman" panose="02020603050405020304" pitchFamily="18" charset="0"/>
                <a:cs typeface="Calibri" panose="020F0502020204030204" pitchFamily="34" charset="0"/>
              </a:rPr>
              <a:t>profil</a:t>
            </a:r>
            <a:r>
              <a:rPr lang="en-GB" sz="1800" dirty="0">
                <a:effectLst/>
                <a:ea typeface="Times New Roman" panose="02020603050405020304" pitchFamily="18" charset="0"/>
                <a:cs typeface="Calibri" panose="020F0502020204030204" pitchFamily="34" charset="0"/>
              </a:rPr>
              <a:t> de </a:t>
            </a:r>
            <a:r>
              <a:rPr lang="en-GB" sz="1800" dirty="0" err="1">
                <a:effectLst/>
                <a:ea typeface="Times New Roman" panose="02020603050405020304" pitchFamily="18" charset="0"/>
                <a:cs typeface="Calibri" panose="020F0502020204030204" pitchFamily="34" charset="0"/>
              </a:rPr>
              <a:t>afaceri</a:t>
            </a:r>
            <a:r>
              <a:rPr lang="en-GB" sz="1800" dirty="0">
                <a:effectLst/>
                <a:ea typeface="Times New Roman" panose="02020603050405020304" pitchFamily="18" charset="0"/>
                <a:cs typeface="Calibri" panose="020F0502020204030204" pitchFamily="34" charset="0"/>
              </a:rPr>
              <a:t> cu </a:t>
            </a:r>
            <a:r>
              <a:rPr lang="en-GB" sz="1800" dirty="0" err="1">
                <a:effectLst/>
                <a:ea typeface="Times New Roman" panose="02020603050405020304" pitchFamily="18" charset="0"/>
                <a:cs typeface="Calibri" panose="020F0502020204030204" pitchFamily="34" charset="0"/>
              </a:rPr>
              <a:t>detalii</a:t>
            </a:r>
            <a:r>
              <a:rPr lang="en-GB" sz="1800" dirty="0">
                <a:effectLst/>
                <a:ea typeface="Times New Roman" panose="02020603050405020304" pitchFamily="18" charset="0"/>
                <a:cs typeface="Calibri" panose="020F0502020204030204" pitchFamily="34" charset="0"/>
              </a:rPr>
              <a:t> de contact. </a:t>
            </a:r>
            <a:r>
              <a:rPr lang="en-GB" sz="1800" u="sng" dirty="0">
                <a:solidFill>
                  <a:srgbClr val="0000FF"/>
                </a:solidFill>
                <a:effectLst/>
                <a:ea typeface="Times New Roman" panose="02020603050405020304" pitchFamily="18" charset="0"/>
                <a:cs typeface="Calibri" panose="020F0502020204030204" pitchFamily="34" charset="0"/>
                <a:hlinkClick r:id="rId4"/>
              </a:rPr>
              <a:t>https://business.</a:t>
            </a:r>
            <a:r>
              <a:rPr lang="en-GB" sz="1800" dirty="0">
                <a:effectLst/>
                <a:ea typeface="Times New Roman" panose="02020603050405020304" pitchFamily="18" charset="0"/>
                <a:cs typeface="Calibri" panose="020F0502020204030204" pitchFamily="34" charset="0"/>
                <a:hlinkClick r:id="rId4"/>
              </a:rPr>
              <a:t>whatsapp.com/</a:t>
            </a:r>
            <a:endParaRPr lang="ro-RO" sz="1800" dirty="0">
              <a:effectLst/>
              <a:ea typeface="Times New Roman" panose="02020603050405020304" pitchFamily="18" charset="0"/>
              <a:cs typeface="Calibri" panose="020F0502020204030204" pitchFamily="34" charset="0"/>
            </a:endParaRPr>
          </a:p>
          <a:p>
            <a:pPr lvl="0" algn="just"/>
            <a:r>
              <a:rPr lang="en-GB" sz="1800" dirty="0">
                <a:effectLst/>
                <a:ea typeface="Times New Roman" panose="02020603050405020304" pitchFamily="18" charset="0"/>
                <a:cs typeface="Calibri" panose="020F0502020204030204" pitchFamily="34" charset="0"/>
              </a:rPr>
              <a:t> </a:t>
            </a:r>
            <a:endParaRPr lang="ro-RO" sz="1800" dirty="0">
              <a:effectLst/>
              <a:ea typeface="Times New Roman" panose="02020603050405020304" pitchFamily="18" charset="0"/>
              <a:cs typeface="Calibri" panose="020F0502020204030204" pitchFamily="34" charset="0"/>
            </a:endParaRPr>
          </a:p>
          <a:p>
            <a:pPr lvl="0" algn="just"/>
            <a:endParaRPr lang="en-GB" sz="1800" dirty="0">
              <a:effectLst/>
              <a:ea typeface="Arial MT"/>
              <a:cs typeface="Arial MT"/>
            </a:endParaRPr>
          </a:p>
        </p:txBody>
      </p:sp>
      <p:sp>
        <p:nvSpPr>
          <p:cNvPr id="24" name="Rectángulo 23">
            <a:extLst>
              <a:ext uri="{FF2B5EF4-FFF2-40B4-BE49-F238E27FC236}">
                <a16:creationId xmlns:a16="http://schemas.microsoft.com/office/drawing/2014/main" xmlns="" id="{A57E8DF4-D10B-7012-EDE7-F886832443CB}"/>
              </a:ext>
            </a:extLst>
          </p:cNvPr>
          <p:cNvSpPr/>
          <p:nvPr/>
        </p:nvSpPr>
        <p:spPr>
          <a:xfrm>
            <a:off x="3444339" y="3624812"/>
            <a:ext cx="7224460" cy="646331"/>
          </a:xfrm>
          <a:prstGeom prst="rect">
            <a:avLst/>
          </a:prstGeom>
        </p:spPr>
        <p:txBody>
          <a:bodyPr wrap="square">
            <a:spAutoFit/>
          </a:bodyPr>
          <a:lstStyle/>
          <a:p>
            <a:pPr lvl="0" algn="just"/>
            <a:r>
              <a:rPr lang="en-GB" sz="1800">
                <a:effectLst/>
                <a:ea typeface="Times New Roman" panose="02020603050405020304" pitchFamily="18" charset="0"/>
                <a:cs typeface="Calibri" panose="020F0502020204030204" pitchFamily="34" charset="0"/>
              </a:rPr>
              <a:t>Rețelele sociale. Cum ar fi Instagram, Facebook, Twitter, LinkedIn... Ar trebui să țineți cont de publicul dvs. atunci când alegeți rețelele sociale.</a:t>
            </a:r>
            <a:endParaRPr lang="en-GB" sz="1800">
              <a:effectLst/>
              <a:ea typeface="Arial MT"/>
              <a:cs typeface="Arial MT"/>
            </a:endParaRPr>
          </a:p>
        </p:txBody>
      </p:sp>
      <p:sp>
        <p:nvSpPr>
          <p:cNvPr id="25" name="Rectángulo 24">
            <a:extLst>
              <a:ext uri="{FF2B5EF4-FFF2-40B4-BE49-F238E27FC236}">
                <a16:creationId xmlns:a16="http://schemas.microsoft.com/office/drawing/2014/main" xmlns="" id="{C4EA4D30-2889-326E-9DFD-E37EC307CB95}"/>
              </a:ext>
            </a:extLst>
          </p:cNvPr>
          <p:cNvSpPr/>
          <p:nvPr/>
        </p:nvSpPr>
        <p:spPr>
          <a:xfrm>
            <a:off x="3444339" y="4482362"/>
            <a:ext cx="7224460" cy="923330"/>
          </a:xfrm>
          <a:prstGeom prst="rect">
            <a:avLst/>
          </a:prstGeom>
        </p:spPr>
        <p:txBody>
          <a:bodyPr wrap="square">
            <a:spAutoFit/>
          </a:bodyPr>
          <a:lstStyle/>
          <a:p>
            <a:pPr lvl="0" algn="just"/>
            <a:r>
              <a:rPr lang="en-GB" sz="1800" dirty="0">
                <a:effectLst/>
                <a:ea typeface="Times New Roman" panose="02020603050405020304" pitchFamily="18" charset="0"/>
                <a:cs typeface="Calibri" panose="020F0502020204030204" pitchFamily="34" charset="0"/>
              </a:rPr>
              <a:t>Slack. Se </a:t>
            </a:r>
            <a:r>
              <a:rPr lang="en-GB" sz="1800" dirty="0" err="1">
                <a:effectLst/>
                <a:ea typeface="Times New Roman" panose="02020603050405020304" pitchFamily="18" charset="0"/>
                <a:cs typeface="Calibri" panose="020F0502020204030204" pitchFamily="34" charset="0"/>
              </a:rPr>
              <a:t>integrează</a:t>
            </a:r>
            <a:r>
              <a:rPr lang="en-GB" sz="1800" dirty="0">
                <a:effectLst/>
                <a:ea typeface="Times New Roman" panose="02020603050405020304" pitchFamily="18" charset="0"/>
                <a:cs typeface="Calibri" panose="020F0502020204030204" pitchFamily="34" charset="0"/>
              </a:rPr>
              <a:t> cu </a:t>
            </a:r>
            <a:r>
              <a:rPr lang="en-GB" sz="1800" dirty="0" err="1">
                <a:effectLst/>
                <a:ea typeface="Times New Roman" panose="02020603050405020304" pitchFamily="18" charset="0"/>
                <a:cs typeface="Calibri" panose="020F0502020204030204" pitchFamily="34" charset="0"/>
              </a:rPr>
              <a:t>alte</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instrumente</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și</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simplifică</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comunicarea</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în</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echipă</a:t>
            </a:r>
            <a:r>
              <a:rPr lang="en-GB" sz="1800" dirty="0">
                <a:effectLst/>
                <a:ea typeface="Times New Roman" panose="02020603050405020304" pitchFamily="18" charset="0"/>
                <a:cs typeface="Calibri" panose="020F0502020204030204" pitchFamily="34" charset="0"/>
              </a:rPr>
              <a:t>. </a:t>
            </a:r>
            <a:r>
              <a:rPr lang="en-GB" sz="1800" u="sng" dirty="0">
                <a:solidFill>
                  <a:srgbClr val="0000FF"/>
                </a:solidFill>
                <a:effectLst/>
                <a:ea typeface="Times New Roman" panose="02020603050405020304" pitchFamily="18" charset="0"/>
                <a:cs typeface="Calibri" panose="020F0502020204030204" pitchFamily="34" charset="0"/>
                <a:hlinkClick r:id="rId5"/>
              </a:rPr>
              <a:t>https://slack.</a:t>
            </a:r>
            <a:r>
              <a:rPr lang="en-GB" sz="1800" dirty="0">
                <a:effectLst/>
                <a:ea typeface="Times New Roman" panose="02020603050405020304" pitchFamily="18" charset="0"/>
                <a:cs typeface="Calibri" panose="020F0502020204030204" pitchFamily="34" charset="0"/>
                <a:hlinkClick r:id="rId5"/>
              </a:rPr>
              <a:t>com/</a:t>
            </a:r>
            <a:endParaRPr lang="ro-RO" sz="1800" dirty="0">
              <a:effectLst/>
              <a:ea typeface="Times New Roman" panose="02020603050405020304" pitchFamily="18" charset="0"/>
              <a:cs typeface="Calibri" panose="020F0502020204030204" pitchFamily="34" charset="0"/>
            </a:endParaRPr>
          </a:p>
          <a:p>
            <a:pPr lvl="0" algn="just"/>
            <a:r>
              <a:rPr lang="en-GB" sz="1800" dirty="0">
                <a:effectLst/>
                <a:ea typeface="Times New Roman" panose="02020603050405020304" pitchFamily="18" charset="0"/>
                <a:cs typeface="Calibri" panose="020F0502020204030204" pitchFamily="34" charset="0"/>
              </a:rPr>
              <a:t> </a:t>
            </a:r>
            <a:endParaRPr lang="en-GB" sz="1800" dirty="0">
              <a:effectLst/>
              <a:ea typeface="Arial MT"/>
              <a:cs typeface="Arial MT"/>
            </a:endParaRPr>
          </a:p>
        </p:txBody>
      </p:sp>
      <p:sp>
        <p:nvSpPr>
          <p:cNvPr id="26" name="Rectángulo 25">
            <a:extLst>
              <a:ext uri="{FF2B5EF4-FFF2-40B4-BE49-F238E27FC236}">
                <a16:creationId xmlns:a16="http://schemas.microsoft.com/office/drawing/2014/main" xmlns="" id="{1FC4C206-3684-3622-F15E-D84CD6BF4097}"/>
              </a:ext>
            </a:extLst>
          </p:cNvPr>
          <p:cNvSpPr/>
          <p:nvPr/>
        </p:nvSpPr>
        <p:spPr>
          <a:xfrm>
            <a:off x="3444339" y="5339912"/>
            <a:ext cx="7224460" cy="923330"/>
          </a:xfrm>
          <a:prstGeom prst="rect">
            <a:avLst/>
          </a:prstGeom>
        </p:spPr>
        <p:txBody>
          <a:bodyPr wrap="square">
            <a:spAutoFit/>
          </a:bodyPr>
          <a:lstStyle/>
          <a:p>
            <a:pPr lvl="0" algn="just"/>
            <a:r>
              <a:rPr lang="en-GB" sz="1800" dirty="0">
                <a:effectLst/>
                <a:ea typeface="Times New Roman" panose="02020603050405020304" pitchFamily="18" charset="0"/>
                <a:cs typeface="Calibri" panose="020F0502020204030204" pitchFamily="34" charset="0"/>
              </a:rPr>
              <a:t>Skype. </a:t>
            </a:r>
            <a:r>
              <a:rPr lang="en-GB" sz="1800" dirty="0" err="1">
                <a:effectLst/>
                <a:ea typeface="Times New Roman" panose="02020603050405020304" pitchFamily="18" charset="0"/>
                <a:cs typeface="Calibri" panose="020F0502020204030204" pitchFamily="34" charset="0"/>
              </a:rPr>
              <a:t>Permite</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efectuarea</a:t>
            </a:r>
            <a:r>
              <a:rPr lang="en-GB" sz="1800" dirty="0">
                <a:effectLst/>
                <a:ea typeface="Times New Roman" panose="02020603050405020304" pitchFamily="18" charset="0"/>
                <a:cs typeface="Calibri" panose="020F0502020204030204" pitchFamily="34" charset="0"/>
              </a:rPr>
              <a:t> de </a:t>
            </a:r>
            <a:r>
              <a:rPr lang="en-GB" sz="1800" dirty="0" err="1">
                <a:effectLst/>
                <a:ea typeface="Times New Roman" panose="02020603050405020304" pitchFamily="18" charset="0"/>
                <a:cs typeface="Calibri" panose="020F0502020204030204" pitchFamily="34" charset="0"/>
              </a:rPr>
              <a:t>apeluri</a:t>
            </a:r>
            <a:r>
              <a:rPr lang="en-GB" sz="1800" dirty="0">
                <a:effectLst/>
                <a:ea typeface="Times New Roman" panose="02020603050405020304" pitchFamily="18" charset="0"/>
                <a:cs typeface="Calibri" panose="020F0502020204030204" pitchFamily="34" charset="0"/>
              </a:rPr>
              <a:t> video </a:t>
            </a:r>
            <a:r>
              <a:rPr lang="en-GB" sz="1800" dirty="0" err="1">
                <a:effectLst/>
                <a:ea typeface="Times New Roman" panose="02020603050405020304" pitchFamily="18" charset="0"/>
                <a:cs typeface="Calibri" panose="020F0502020204030204" pitchFamily="34" charset="0"/>
              </a:rPr>
              <a:t>și</a:t>
            </a:r>
            <a:r>
              <a:rPr lang="en-GB" sz="1800" dirty="0">
                <a:effectLst/>
                <a:ea typeface="Times New Roman" panose="02020603050405020304" pitchFamily="18" charset="0"/>
                <a:cs typeface="Calibri" panose="020F0502020204030204" pitchFamily="34" charset="0"/>
              </a:rPr>
              <a:t> chat-</a:t>
            </a:r>
            <a:r>
              <a:rPr lang="en-GB" sz="1800" dirty="0" err="1">
                <a:effectLst/>
                <a:ea typeface="Times New Roman" panose="02020603050405020304" pitchFamily="18" charset="0"/>
                <a:cs typeface="Calibri" panose="020F0502020204030204" pitchFamily="34" charset="0"/>
              </a:rPr>
              <a:t>uri</a:t>
            </a:r>
            <a:r>
              <a:rPr lang="en-GB" sz="1800" dirty="0">
                <a:effectLst/>
                <a:ea typeface="Times New Roman" panose="02020603050405020304" pitchFamily="18" charset="0"/>
                <a:cs typeface="Calibri" panose="020F0502020204030204" pitchFamily="34" charset="0"/>
              </a:rPr>
              <a:t> </a:t>
            </a:r>
            <a:r>
              <a:rPr lang="en-GB" sz="1800" dirty="0" err="1">
                <a:effectLst/>
                <a:ea typeface="Times New Roman" panose="02020603050405020304" pitchFamily="18" charset="0"/>
                <a:cs typeface="Calibri" panose="020F0502020204030204" pitchFamily="34" charset="0"/>
              </a:rPr>
              <a:t>instantanee</a:t>
            </a:r>
            <a:r>
              <a:rPr lang="en-GB" sz="1800" dirty="0">
                <a:effectLst/>
                <a:ea typeface="Times New Roman" panose="02020603050405020304" pitchFamily="18" charset="0"/>
                <a:cs typeface="Calibri" panose="020F0502020204030204" pitchFamily="34" charset="0"/>
              </a:rPr>
              <a:t>. </a:t>
            </a:r>
            <a:r>
              <a:rPr lang="en-GB" sz="1800" u="sng" dirty="0">
                <a:solidFill>
                  <a:srgbClr val="0000FF"/>
                </a:solidFill>
                <a:effectLst/>
                <a:ea typeface="Times New Roman" panose="02020603050405020304" pitchFamily="18" charset="0"/>
                <a:cs typeface="Calibri" panose="020F0502020204030204" pitchFamily="34" charset="0"/>
                <a:hlinkClick r:id="rId6"/>
              </a:rPr>
              <a:t>https://www.</a:t>
            </a:r>
            <a:r>
              <a:rPr lang="en-GB" sz="1800" dirty="0">
                <a:effectLst/>
                <a:ea typeface="Times New Roman" panose="02020603050405020304" pitchFamily="18" charset="0"/>
                <a:cs typeface="Calibri" panose="020F0502020204030204" pitchFamily="34" charset="0"/>
                <a:hlinkClick r:id="rId6"/>
              </a:rPr>
              <a:t>skype.com/</a:t>
            </a:r>
            <a:endParaRPr lang="ro-RO" sz="1800" dirty="0">
              <a:effectLst/>
              <a:ea typeface="Times New Roman" panose="02020603050405020304" pitchFamily="18" charset="0"/>
              <a:cs typeface="Calibri" panose="020F0502020204030204" pitchFamily="34" charset="0"/>
            </a:endParaRPr>
          </a:p>
          <a:p>
            <a:pPr lvl="0" algn="just"/>
            <a:r>
              <a:rPr lang="en-GB" sz="1800" dirty="0">
                <a:effectLst/>
                <a:ea typeface="Times New Roman" panose="02020603050405020304" pitchFamily="18" charset="0"/>
                <a:cs typeface="Calibri" panose="020F0502020204030204" pitchFamily="34" charset="0"/>
              </a:rPr>
              <a:t> </a:t>
            </a:r>
            <a:endParaRPr lang="en-GB" sz="1800" dirty="0">
              <a:effectLst/>
              <a:ea typeface="Arial MT"/>
              <a:cs typeface="Arial MT"/>
            </a:endParaRPr>
          </a:p>
        </p:txBody>
      </p:sp>
      <p:sp>
        <p:nvSpPr>
          <p:cNvPr id="11" name="Rectángulo 10">
            <a:extLst>
              <a:ext uri="{FF2B5EF4-FFF2-40B4-BE49-F238E27FC236}">
                <a16:creationId xmlns:a16="http://schemas.microsoft.com/office/drawing/2014/main" xmlns="" id="{AA37948F-5B3E-3020-AE08-2DFC99B663B2}"/>
              </a:ext>
            </a:extLst>
          </p:cNvPr>
          <p:cNvSpPr/>
          <p:nvPr/>
        </p:nvSpPr>
        <p:spPr>
          <a:xfrm>
            <a:off x="875909" y="1629437"/>
            <a:ext cx="9356661" cy="646331"/>
          </a:xfrm>
          <a:prstGeom prst="rect">
            <a:avLst/>
          </a:prstGeom>
        </p:spPr>
        <p:txBody>
          <a:bodyPr wrap="square">
            <a:spAutoFit/>
          </a:bodyPr>
          <a:lstStyle/>
          <a:p>
            <a:pPr algn="just"/>
            <a:r>
              <a:rPr lang="en-GB" sz="1800">
                <a:effectLst/>
                <a:ea typeface="Times New Roman" panose="02020603050405020304" pitchFamily="18" charset="0"/>
                <a:cs typeface="Calibri" panose="020F0502020204030204" pitchFamily="34" charset="0"/>
              </a:rPr>
              <a:t>Comunicarea acoperă două domenii: intern, cu angajații companiei, și extern, cu clienții. Prin urmare, instrumentele de comunicare și coordonare cu ceilalți sunt prezentate mai jos:</a:t>
            </a:r>
            <a:endParaRPr lang="en-GB" sz="1800">
              <a:effectLst/>
              <a:ea typeface="Arial MT"/>
              <a:cs typeface="Arial MT"/>
            </a:endParaRPr>
          </a:p>
        </p:txBody>
      </p:sp>
      <p:pic>
        <p:nvPicPr>
          <p:cNvPr id="13" name="Imagen 12" descr="Forma&#10;&#10;Descripción generada automáticamente con confianza media">
            <a:extLst>
              <a:ext uri="{FF2B5EF4-FFF2-40B4-BE49-F238E27FC236}">
                <a16:creationId xmlns:a16="http://schemas.microsoft.com/office/drawing/2014/main" xmlns="" id="{8DCE3C0E-B345-B918-6030-205ADDAE6263}"/>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r="-7016"/>
          <a:stretch/>
        </p:blipFill>
        <p:spPr>
          <a:xfrm>
            <a:off x="1795072" y="4602396"/>
            <a:ext cx="1472991" cy="351092"/>
          </a:xfrm>
          <a:prstGeom prst="rect">
            <a:avLst/>
          </a:prstGeom>
        </p:spPr>
      </p:pic>
      <p:pic>
        <p:nvPicPr>
          <p:cNvPr id="14" name="Imagen 13" descr="Logotipo, Icono&#10;&#10;Descripción generada automáticamente">
            <a:extLst>
              <a:ext uri="{FF2B5EF4-FFF2-40B4-BE49-F238E27FC236}">
                <a16:creationId xmlns:a16="http://schemas.microsoft.com/office/drawing/2014/main" xmlns="" id="{EDE522BB-D3D2-8990-A828-16DDB3A1258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759491" y="5303546"/>
            <a:ext cx="483405" cy="483405"/>
          </a:xfrm>
          <a:prstGeom prst="rect">
            <a:avLst/>
          </a:prstGeom>
        </p:spPr>
      </p:pic>
      <p:pic>
        <p:nvPicPr>
          <p:cNvPr id="5" name="Imagen 4" descr="Un letrero azul con letras blancas&#10;&#10;Descripción generada automáticamente con confianza media">
            <a:extLst>
              <a:ext uri="{FF2B5EF4-FFF2-40B4-BE49-F238E27FC236}">
                <a16:creationId xmlns:a16="http://schemas.microsoft.com/office/drawing/2014/main" xmlns="" id="{62F0374D-427A-3285-4880-54F56AD2DE8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4068" y="2892891"/>
            <a:ext cx="2687485" cy="403123"/>
          </a:xfrm>
          <a:prstGeom prst="rect">
            <a:avLst/>
          </a:prstGeom>
        </p:spPr>
      </p:pic>
      <p:pic>
        <p:nvPicPr>
          <p:cNvPr id="7" name="Imagen 6" descr="Icono&#10;&#10;Descripción generada automáticamente">
            <a:extLst>
              <a:ext uri="{FF2B5EF4-FFF2-40B4-BE49-F238E27FC236}">
                <a16:creationId xmlns:a16="http://schemas.microsoft.com/office/drawing/2014/main" xmlns="" id="{7B7ED36F-00D6-D1B8-05B3-078388C4A8A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518398" y="3724910"/>
            <a:ext cx="483405" cy="483405"/>
          </a:xfrm>
          <a:prstGeom prst="rect">
            <a:avLst/>
          </a:prstGeom>
        </p:spPr>
      </p:pic>
      <p:pic>
        <p:nvPicPr>
          <p:cNvPr id="9" name="Imagen 8" descr="Un dibujo de una persona&#10;&#10;Descripción generada automáticamente con confianza baja">
            <a:extLst>
              <a:ext uri="{FF2B5EF4-FFF2-40B4-BE49-F238E27FC236}">
                <a16:creationId xmlns:a16="http://schemas.microsoft.com/office/drawing/2014/main" xmlns="" id="{F935D0E3-B6AA-EFB1-B591-711A5D231BA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166052" y="3771223"/>
            <a:ext cx="490083" cy="403123"/>
          </a:xfrm>
          <a:prstGeom prst="rect">
            <a:avLst/>
          </a:prstGeom>
        </p:spPr>
      </p:pic>
      <p:pic>
        <p:nvPicPr>
          <p:cNvPr id="17" name="Imagen 16" descr="Icono&#10;&#10;Descripción generada automáticamente">
            <a:extLst>
              <a:ext uri="{FF2B5EF4-FFF2-40B4-BE49-F238E27FC236}">
                <a16:creationId xmlns:a16="http://schemas.microsoft.com/office/drawing/2014/main" xmlns="" id="{63E7CD50-060E-7F16-3794-CC9CD53E1FB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800011" y="3701386"/>
            <a:ext cx="496375" cy="496375"/>
          </a:xfrm>
          <a:prstGeom prst="rect">
            <a:avLst/>
          </a:prstGeom>
        </p:spPr>
      </p:pic>
      <p:sp>
        <p:nvSpPr>
          <p:cNvPr id="4" name="Google Shape;90;p1">
            <a:extLst>
              <a:ext uri="{FF2B5EF4-FFF2-40B4-BE49-F238E27FC236}">
                <a16:creationId xmlns:a16="http://schemas.microsoft.com/office/drawing/2014/main" xmlns="" id="{4AFA3E04-4B88-E71B-5C34-98E077C622EE}"/>
              </a:ext>
            </a:extLst>
          </p:cNvPr>
          <p:cNvSpPr txBox="1"/>
          <p:nvPr/>
        </p:nvSpPr>
        <p:spPr>
          <a:xfrm>
            <a:off x="2504056" y="6314126"/>
            <a:ext cx="7901721" cy="400069"/>
          </a:xfrm>
          <a:prstGeom prst="rect">
            <a:avLst/>
          </a:prstGeom>
          <a:noFill/>
          <a:ln>
            <a:noFill/>
          </a:ln>
        </p:spPr>
        <p:txBody>
          <a:bodyPr spcFirstLastPara="1" wrap="square" lIns="91425" tIns="45700" rIns="91425" bIns="45700" anchor="t" anchorCtr="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7233702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3794</Words>
  <Application>Microsoft Office PowerPoint</Application>
  <PresentationFormat>Widescreen</PresentationFormat>
  <Paragraphs>276</Paragraphs>
  <Slides>27</Slides>
  <Notes>0</Notes>
  <HiddenSlides>0</HiddenSlides>
  <MMClips>0</MMClips>
  <ScaleCrop>false</ScaleCrop>
  <HeadingPairs>
    <vt:vector size="6" baseType="variant">
      <vt:variant>
        <vt:lpstr>Caratteri utilizzati</vt:lpstr>
      </vt:variant>
      <vt:variant>
        <vt:i4>16</vt:i4>
      </vt:variant>
      <vt:variant>
        <vt:lpstr>Tema</vt:lpstr>
      </vt:variant>
      <vt:variant>
        <vt:i4>1</vt:i4>
      </vt:variant>
      <vt:variant>
        <vt:lpstr>Titoli diapositive</vt:lpstr>
      </vt:variant>
      <vt:variant>
        <vt:i4>27</vt:i4>
      </vt:variant>
    </vt:vector>
  </HeadingPairs>
  <TitlesOfParts>
    <vt:vector size="44" baseType="lpstr">
      <vt:lpstr>Abhaya Libre</vt:lpstr>
      <vt:lpstr>Abhaya Libre Medium</vt:lpstr>
      <vt:lpstr>Abhaya Libre SemiBold</vt:lpstr>
      <vt:lpstr>Arial</vt:lpstr>
      <vt:lpstr>Arial MT</vt:lpstr>
      <vt:lpstr>Arima Madurai Semi</vt:lpstr>
      <vt:lpstr>Bebas Neue</vt:lpstr>
      <vt:lpstr>Calibri</vt:lpstr>
      <vt:lpstr>Calibri Light</vt:lpstr>
      <vt:lpstr>Courier New</vt:lpstr>
      <vt:lpstr>Lato Light</vt:lpstr>
      <vt:lpstr>Nunito Bold</vt:lpstr>
      <vt:lpstr>Oxygen</vt:lpstr>
      <vt:lpstr>Poppins</vt:lpstr>
      <vt:lpstr>Roboto</vt:lpstr>
      <vt:lpstr>Times New Roman</vt:lpstr>
      <vt:lpstr>Tema de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Gabriela Álvarez Bordón</dc:creator>
  <cp:keywords>, docId:66096218C546CFC3E41FE3B652565AF0</cp:keywords>
  <cp:lastModifiedBy>Windows User</cp:lastModifiedBy>
  <cp:revision>87</cp:revision>
  <dcterms:created xsi:type="dcterms:W3CDTF">2022-05-18T10:18:40Z</dcterms:created>
  <dcterms:modified xsi:type="dcterms:W3CDTF">2023-02-21T08:51:38Z</dcterms:modified>
</cp:coreProperties>
</file>