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8976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6" name="Treść - poziom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kst tytułowy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5" name="Treść - poziom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1102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2540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977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6268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7038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0960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899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425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602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Google Shape;32;p32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0" name="Google Shape;39;p33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Google Shape;40;p33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Google Shape;41;p33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6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Google Shape;57;p36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6" name="Google Shape;63;p37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8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opify.com/" TargetMode="External"/><Relationship Id="rId5" Type="http://schemas.openxmlformats.org/officeDocument/2006/relationships/hyperlink" Target="https://woocommerce.com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prestashop.com/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word.kaspersk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hyperlink" Target="https://passwords.googl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es.wix.com/logo/maker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looka.com/logo-maker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logomaker.com/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rnote.com/" TargetMode="External"/><Relationship Id="rId5" Type="http://schemas.openxmlformats.org/officeDocument/2006/relationships/hyperlink" Target="https://trello.com/" TargetMode="External"/><Relationship Id="rId4" Type="http://schemas.openxmlformats.org/officeDocument/2006/relationships/hyperlink" Target="https://calendar.google.com/calendar/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ype.com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slack.com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business.whatsapp.com/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84;p1" descr="Google Shape;84;p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2092" y="1074197"/>
            <a:ext cx="4367814" cy="193533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Google Shape;85;p1"/>
          <p:cNvSpPr txBox="1"/>
          <p:nvPr/>
        </p:nvSpPr>
        <p:spPr>
          <a:xfrm>
            <a:off x="1102047" y="3819743"/>
            <a:ext cx="10252866" cy="14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200" b="1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Tytuł modułu szkoleniowego: </a:t>
            </a:r>
            <a:r>
              <a:rPr b="0"/>
              <a:t>Umiejętności cyfrowe dla przedsiębiorczości kobiet z obszarów wiejskich. Niwelowanie przepaści cyfrowej.</a:t>
            </a:r>
          </a:p>
        </p:txBody>
      </p:sp>
      <p:sp>
        <p:nvSpPr>
          <p:cNvPr id="117" name="Google Shape;86;p1"/>
          <p:cNvSpPr txBox="1"/>
          <p:nvPr/>
        </p:nvSpPr>
        <p:spPr>
          <a:xfrm>
            <a:off x="1102047" y="5307349"/>
            <a:ext cx="6003072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Opracowane przez:</a:t>
            </a:r>
            <a:r>
              <a:rPr b="0"/>
              <a:t> IT Solutions for All</a:t>
            </a:r>
          </a:p>
        </p:txBody>
      </p:sp>
      <p:sp>
        <p:nvSpPr>
          <p:cNvPr id="118" name="Google Shape;87;p1"/>
          <p:cNvSpPr/>
          <p:nvPr/>
        </p:nvSpPr>
        <p:spPr>
          <a:xfrm>
            <a:off x="461521" y="486454"/>
            <a:ext cx="710333" cy="94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176" y="5424"/>
                </a:lnTo>
                <a:lnTo>
                  <a:pt x="7200" y="5424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EA4E46"/>
          </a:solidFill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" name="Google Shape;88;p1"/>
          <p:cNvSpPr/>
          <p:nvPr/>
        </p:nvSpPr>
        <p:spPr>
          <a:xfrm rot="10800000">
            <a:off x="10780510" y="4995453"/>
            <a:ext cx="710333" cy="94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176" y="5424"/>
                </a:lnTo>
                <a:lnTo>
                  <a:pt x="7200" y="5424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EA4E46"/>
          </a:solidFill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0" name="Google Shape;89;p1" descr="Google Shape;89;p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Google Shape;90;p1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2;p10"/>
          <p:cNvSpPr txBox="1"/>
          <p:nvPr/>
        </p:nvSpPr>
        <p:spPr>
          <a:xfrm>
            <a:off x="921634" y="531935"/>
            <a:ext cx="12799153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227" name="Google Shape;223;p10"/>
          <p:cNvSpPr txBox="1"/>
          <p:nvPr/>
        </p:nvSpPr>
        <p:spPr>
          <a:xfrm>
            <a:off x="921634" y="1111415"/>
            <a:ext cx="8606076" cy="39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5: E-commerce. Podstawowe narzędzia sprzedaży online.</a:t>
            </a:r>
          </a:p>
        </p:txBody>
      </p:sp>
      <p:pic>
        <p:nvPicPr>
          <p:cNvPr id="228" name="Google Shape;224;p10" descr="Google Shape;224;p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oogle Shape;225;p10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230" name="Google Shape;226;p10"/>
          <p:cNvSpPr txBox="1"/>
          <p:nvPr/>
        </p:nvSpPr>
        <p:spPr>
          <a:xfrm>
            <a:off x="1111127" y="3623242"/>
            <a:ext cx="7439864" cy="120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Jest to platforma typu open source do tworzenia i rozwijania działalności </a:t>
            </a:r>
          </a:p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e-commerce dla firm.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https://www.prestashop.com/</a:t>
            </a:r>
          </a:p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sp>
        <p:nvSpPr>
          <p:cNvPr id="231" name="Google Shape;227;p10"/>
          <p:cNvSpPr txBox="1"/>
          <p:nvPr/>
        </p:nvSpPr>
        <p:spPr>
          <a:xfrm>
            <a:off x="1111127" y="4409933"/>
            <a:ext cx="7439864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posiadasz stronę stworzoną poprzez WordPress, dzięki tej wtyczce będziesz mógł wdrożyć sklep internetowy.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https://woocommerce.com/</a:t>
            </a:r>
          </a:p>
        </p:txBody>
      </p:sp>
      <p:sp>
        <p:nvSpPr>
          <p:cNvPr id="232" name="Google Shape;228;p10"/>
          <p:cNvSpPr txBox="1"/>
          <p:nvPr/>
        </p:nvSpPr>
        <p:spPr>
          <a:xfrm>
            <a:off x="2409104" y="5185490"/>
            <a:ext cx="6114406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Platforma e-commerce umożliwiająca stworzenie własnego sklepu internetowego.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https://www.shopify.com/</a:t>
            </a:r>
          </a:p>
        </p:txBody>
      </p:sp>
      <p:sp>
        <p:nvSpPr>
          <p:cNvPr id="233" name="Google Shape;229;p10"/>
          <p:cNvSpPr txBox="1"/>
          <p:nvPr/>
        </p:nvSpPr>
        <p:spPr>
          <a:xfrm>
            <a:off x="921634" y="1594137"/>
            <a:ext cx="9265211" cy="20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E-commerce to praktyka kupowania i sprzedawania produktów przez Internet. Można to robić na różne sposoby: możesz stworzyć własny sklep internetowy, zatrudniając do jego zaprojektowania firmę, możesz użyć różnych platform do stworzenia swojego sklepu, a także skorzystać z oferty rynku.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Oto kilka przykładów narzędzi, których możesz użyć:</a:t>
            </a:r>
          </a:p>
        </p:txBody>
      </p:sp>
      <p:pic>
        <p:nvPicPr>
          <p:cNvPr id="234" name="Google Shape;230;p10" descr="Google Shape;230;p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385" y="3771103"/>
            <a:ext cx="2489822" cy="409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Google Shape;231;p10" descr="Google Shape;231;p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386" y="4507595"/>
            <a:ext cx="2489822" cy="506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oogle Shape;232;p10" descr="Google Shape;232;p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386" y="5185490"/>
            <a:ext cx="2080470" cy="59000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Google Shape;233;p10"/>
          <p:cNvSpPr txBox="1"/>
          <p:nvPr/>
        </p:nvSpPr>
        <p:spPr>
          <a:xfrm>
            <a:off x="9316241" y="2671397"/>
            <a:ext cx="2537334" cy="10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Pamiętaj, aby sprawdzić rodzaje przesyłek, które możesz wykonać!</a:t>
            </a:r>
          </a:p>
        </p:txBody>
      </p:sp>
      <p:pic>
        <p:nvPicPr>
          <p:cNvPr id="238" name="Google Shape;234;p10" descr="Google Shape;234;p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50114">
            <a:off x="8713599" y="2630410"/>
            <a:ext cx="742545" cy="742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39;p11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241" name="Google Shape;240;p11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1: Podstawy. Wprowadzenie.</a:t>
            </a:r>
          </a:p>
        </p:txBody>
      </p:sp>
      <p:sp>
        <p:nvSpPr>
          <p:cNvPr id="242" name="Google Shape;241;p11"/>
          <p:cNvSpPr txBox="1"/>
          <p:nvPr/>
        </p:nvSpPr>
        <p:spPr>
          <a:xfrm>
            <a:off x="921634" y="1629436"/>
            <a:ext cx="9265211" cy="383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Cyberbezpieczeństwo to praktyka ochrony systemów i wrażliwych informacji przed atakami cyfrowymi. Cyberbezpieczeństwo dotyczy wielu dziedzin: infrastruktury, sieci, aplikacji, chmury, informacji, pamięci masowej…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Jest to praktyka obecnie niezbędna, </a:t>
            </a:r>
            <a:r>
              <a:rPr b="1"/>
              <a:t>zarówno na poziomie prywatnego użytkownika, jak i firmy</a:t>
            </a:r>
            <a:r>
              <a:t>, ponieważ istnieje wiele zagrożeń, które mogą narazić na szwank informacje poufne, takie jak karty kredytowe, dane identyfikacyjne itp.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 dalszej części dowiesz się jakie są najczęstsze zagrożenia podczas korzystania z Internetu, dowiesz się, jak utworzyć silne hasło, a także znajdziesz kilka zaleceń dotyczących ochrony urządzeń cyfrowych i informacji.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</p:txBody>
      </p:sp>
      <p:sp>
        <p:nvSpPr>
          <p:cNvPr id="243" name="Google Shape;242;p11"/>
          <p:cNvSpPr txBox="1"/>
          <p:nvPr/>
        </p:nvSpPr>
        <p:spPr>
          <a:xfrm>
            <a:off x="2395477" y="4997525"/>
            <a:ext cx="8117511" cy="94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Nie zapomnij sprawdzić sekcji „powiązane materiały”, aby dowiedzieć się więcej o cyberbezpieczeństwie!</a:t>
            </a:r>
          </a:p>
        </p:txBody>
      </p:sp>
      <p:pic>
        <p:nvPicPr>
          <p:cNvPr id="244" name="Google Shape;243;p11" descr="Google Shape;243;p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Google Shape;244;p11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9;p12"/>
          <p:cNvSpPr txBox="1"/>
          <p:nvPr/>
        </p:nvSpPr>
        <p:spPr>
          <a:xfrm>
            <a:off x="921634" y="1111415"/>
            <a:ext cx="7547466" cy="112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Zagrożenia związane z cyberbezpieczeństwem. Z czym spotykasz się podczas korzystania z internetu?</a:t>
            </a:r>
          </a:p>
        </p:txBody>
      </p:sp>
      <p:sp>
        <p:nvSpPr>
          <p:cNvPr id="248" name="Google Shape;250;p12"/>
          <p:cNvSpPr txBox="1"/>
          <p:nvPr/>
        </p:nvSpPr>
        <p:spPr>
          <a:xfrm>
            <a:off x="921634" y="1967245"/>
            <a:ext cx="9265211" cy="120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Podczas surfowania po Internecie często narażamy się na zagrożenia, które mogą zagrozić bezpieczeństwu informacji i urządzeń. Wśród najczęstszych zagrożeń, z którymi możesz się spotkać podczas korzystania z internetu są:</a:t>
            </a:r>
          </a:p>
        </p:txBody>
      </p:sp>
      <p:sp>
        <p:nvSpPr>
          <p:cNvPr id="249" name="Google Shape;251;p12"/>
          <p:cNvSpPr txBox="1"/>
          <p:nvPr/>
        </p:nvSpPr>
        <p:spPr>
          <a:xfrm>
            <a:off x="8083623" y="2802758"/>
            <a:ext cx="3204878" cy="760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Oprogramowanie wymuszające okup.</a:t>
            </a:r>
          </a:p>
        </p:txBody>
      </p:sp>
      <p:sp>
        <p:nvSpPr>
          <p:cNvPr id="250" name="Google Shape;252;p12"/>
          <p:cNvSpPr txBox="1"/>
          <p:nvPr/>
        </p:nvSpPr>
        <p:spPr>
          <a:xfrm>
            <a:off x="887378" y="3379338"/>
            <a:ext cx="3469319" cy="20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Oszustwo socjotechniczne. Polega na podszywaniu się pod inną osobę lub organizację za pośrednictwem poczty elektronicznej, tak aby użytkownik wykonał jakąś czynność na fałszywej stronie.</a:t>
            </a:r>
          </a:p>
        </p:txBody>
      </p:sp>
      <p:sp>
        <p:nvSpPr>
          <p:cNvPr id="251" name="Google Shape;253;p12"/>
          <p:cNvSpPr txBox="1"/>
          <p:nvPr/>
        </p:nvSpPr>
        <p:spPr>
          <a:xfrm>
            <a:off x="887378" y="2986908"/>
            <a:ext cx="3102655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Wyłudzanie informacji. </a:t>
            </a:r>
          </a:p>
        </p:txBody>
      </p:sp>
      <p:sp>
        <p:nvSpPr>
          <p:cNvPr id="252" name="Google Shape;254;p12"/>
          <p:cNvSpPr txBox="1"/>
          <p:nvPr/>
        </p:nvSpPr>
        <p:spPr>
          <a:xfrm>
            <a:off x="4436765" y="2985915"/>
            <a:ext cx="3382418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Złośliwe oprogramowanie.</a:t>
            </a:r>
          </a:p>
        </p:txBody>
      </p:sp>
      <p:sp>
        <p:nvSpPr>
          <p:cNvPr id="253" name="Google Shape;255;p12"/>
          <p:cNvSpPr txBox="1"/>
          <p:nvPr/>
        </p:nvSpPr>
        <p:spPr>
          <a:xfrm>
            <a:off x="4437806" y="3437494"/>
            <a:ext cx="3316388" cy="150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Złośliwe oprogramowanie może wykonywać działania takie jak usuwanie poufnych danych lub zmienianie podstawowych funkcji urządzenia.</a:t>
            </a:r>
          </a:p>
        </p:txBody>
      </p:sp>
      <p:sp>
        <p:nvSpPr>
          <p:cNvPr id="254" name="Google Shape;256;p12"/>
          <p:cNvSpPr txBox="1"/>
          <p:nvPr/>
        </p:nvSpPr>
        <p:spPr>
          <a:xfrm>
            <a:off x="8083623" y="3549217"/>
            <a:ext cx="3541450" cy="179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Rodzaj złośliwego oprogramowania, które szyfruje pliki na dysku twardym i ogranicza dostęp, żądając od użytkownika zapłaty okupu w zamian za odszyfrowanie lub odblokowanie danych.</a:t>
            </a:r>
          </a:p>
        </p:txBody>
      </p:sp>
      <p:pic>
        <p:nvPicPr>
          <p:cNvPr id="255" name="Google Shape;257;p12" descr="Google Shape;257;p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Google Shape;258;p12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257" name="Google Shape;259;p12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258" name="Google Shape;260;p12"/>
          <p:cNvSpPr txBox="1"/>
          <p:nvPr/>
        </p:nvSpPr>
        <p:spPr>
          <a:xfrm>
            <a:off x="5176118" y="4985395"/>
            <a:ext cx="2537334" cy="131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Ważne</a:t>
            </a:r>
            <a:r>
              <a:rPr dirty="0"/>
              <a:t> jest, aby </a:t>
            </a:r>
            <a:r>
              <a:rPr dirty="0" err="1"/>
              <a:t>używać</a:t>
            </a:r>
            <a:r>
              <a:rPr dirty="0"/>
              <a:t> </a:t>
            </a:r>
            <a:r>
              <a:rPr dirty="0" err="1"/>
              <a:t>ochrony</a:t>
            </a:r>
            <a:r>
              <a:rPr dirty="0"/>
              <a:t> </a:t>
            </a:r>
            <a:r>
              <a:rPr dirty="0" err="1"/>
              <a:t>przed</a:t>
            </a:r>
            <a:r>
              <a:rPr dirty="0"/>
              <a:t> </a:t>
            </a:r>
            <a:r>
              <a:rPr dirty="0" err="1"/>
              <a:t>złośliwym</a:t>
            </a:r>
            <a:r>
              <a:rPr dirty="0"/>
              <a:t> </a:t>
            </a:r>
            <a:r>
              <a:rPr dirty="0" err="1"/>
              <a:t>oprogramowaniem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swoich</a:t>
            </a:r>
            <a:r>
              <a:rPr dirty="0"/>
              <a:t> </a:t>
            </a:r>
            <a:r>
              <a:rPr dirty="0" err="1"/>
              <a:t>urządzeniach</a:t>
            </a:r>
            <a:r>
              <a:rPr dirty="0"/>
              <a:t>, aby je </a:t>
            </a:r>
            <a:r>
              <a:rPr dirty="0" err="1"/>
              <a:t>chronić</a:t>
            </a:r>
            <a:r>
              <a:rPr dirty="0"/>
              <a:t>!</a:t>
            </a:r>
          </a:p>
        </p:txBody>
      </p:sp>
      <p:pic>
        <p:nvPicPr>
          <p:cNvPr id="259" name="Google Shape;261;p12" descr="Google Shape;261;p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9343">
            <a:off x="4316793" y="5035217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6;p13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262" name="Google Shape;267;p13"/>
          <p:cNvSpPr txBox="1"/>
          <p:nvPr/>
        </p:nvSpPr>
        <p:spPr>
          <a:xfrm>
            <a:off x="921634" y="1111415"/>
            <a:ext cx="7601875" cy="112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Zagrożenia związane z cyberbezpieczeństwem. Z czym spotykasz się podczas korzystania z internetu?</a:t>
            </a:r>
          </a:p>
        </p:txBody>
      </p:sp>
      <p:sp>
        <p:nvSpPr>
          <p:cNvPr id="263" name="Google Shape;268;p13"/>
          <p:cNvSpPr txBox="1"/>
          <p:nvPr/>
        </p:nvSpPr>
        <p:spPr>
          <a:xfrm>
            <a:off x="921635" y="1956608"/>
            <a:ext cx="6792457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Istnieje jednak więcej zagrożeń, które możesz zgłębić, jeśli interesujesz się bezpieczeństwem cybernetycznym:</a:t>
            </a:r>
          </a:p>
        </p:txBody>
      </p:sp>
      <p:sp>
        <p:nvSpPr>
          <p:cNvPr id="264" name="Google Shape;269;p13"/>
          <p:cNvSpPr txBox="1"/>
          <p:nvPr/>
        </p:nvSpPr>
        <p:spPr>
          <a:xfrm>
            <a:off x="1371820" y="3839933"/>
            <a:ext cx="275705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Trojany</a:t>
            </a:r>
          </a:p>
        </p:txBody>
      </p:sp>
      <p:sp>
        <p:nvSpPr>
          <p:cNvPr id="265" name="Google Shape;270;p13"/>
          <p:cNvSpPr txBox="1"/>
          <p:nvPr/>
        </p:nvSpPr>
        <p:spPr>
          <a:xfrm>
            <a:off x="1360796" y="2873665"/>
            <a:ext cx="2735007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Smishing / vishing</a:t>
            </a:r>
          </a:p>
        </p:txBody>
      </p:sp>
      <p:sp>
        <p:nvSpPr>
          <p:cNvPr id="266" name="Google Shape;271;p13"/>
          <p:cNvSpPr txBox="1"/>
          <p:nvPr/>
        </p:nvSpPr>
        <p:spPr>
          <a:xfrm>
            <a:off x="1360796" y="3350308"/>
            <a:ext cx="275705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Ataki internetowe</a:t>
            </a:r>
          </a:p>
        </p:txBody>
      </p:sp>
      <p:sp>
        <p:nvSpPr>
          <p:cNvPr id="267" name="Google Shape;272;p13"/>
          <p:cNvSpPr/>
          <p:nvPr/>
        </p:nvSpPr>
        <p:spPr>
          <a:xfrm>
            <a:off x="980656" y="289569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Google Shape;273;p13"/>
          <p:cNvSpPr/>
          <p:nvPr/>
        </p:nvSpPr>
        <p:spPr>
          <a:xfrm>
            <a:off x="980656" y="339995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Google Shape;274;p13"/>
          <p:cNvSpPr/>
          <p:nvPr/>
        </p:nvSpPr>
        <p:spPr>
          <a:xfrm>
            <a:off x="980656" y="3889583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0" name="Google Shape;275;p13" descr="Google Shape;275;p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276;p13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272" name="Google Shape;277;p13"/>
          <p:cNvSpPr txBox="1"/>
          <p:nvPr/>
        </p:nvSpPr>
        <p:spPr>
          <a:xfrm>
            <a:off x="1360796" y="4329558"/>
            <a:ext cx="275705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Wirusy komputerowe</a:t>
            </a:r>
          </a:p>
        </p:txBody>
      </p:sp>
      <p:sp>
        <p:nvSpPr>
          <p:cNvPr id="273" name="Google Shape;278;p13"/>
          <p:cNvSpPr/>
          <p:nvPr/>
        </p:nvSpPr>
        <p:spPr>
          <a:xfrm>
            <a:off x="979466" y="437920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4" name="Google Shape;279;p13"/>
          <p:cNvSpPr txBox="1"/>
          <p:nvPr/>
        </p:nvSpPr>
        <p:spPr>
          <a:xfrm>
            <a:off x="5117827" y="3841897"/>
            <a:ext cx="275705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Adware</a:t>
            </a:r>
          </a:p>
        </p:txBody>
      </p:sp>
      <p:sp>
        <p:nvSpPr>
          <p:cNvPr id="275" name="Google Shape;280;p13"/>
          <p:cNvSpPr txBox="1"/>
          <p:nvPr/>
        </p:nvSpPr>
        <p:spPr>
          <a:xfrm>
            <a:off x="5117827" y="2846048"/>
            <a:ext cx="2735007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Robaki komputerowe</a:t>
            </a:r>
          </a:p>
        </p:txBody>
      </p:sp>
      <p:sp>
        <p:nvSpPr>
          <p:cNvPr id="276" name="Google Shape;281;p13"/>
          <p:cNvSpPr txBox="1"/>
          <p:nvPr/>
        </p:nvSpPr>
        <p:spPr>
          <a:xfrm>
            <a:off x="5117827" y="3214785"/>
            <a:ext cx="2757054" cy="62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Spyware (oprogramowanie szpiegujące)</a:t>
            </a:r>
          </a:p>
        </p:txBody>
      </p:sp>
      <p:sp>
        <p:nvSpPr>
          <p:cNvPr id="277" name="Google Shape;282;p13"/>
          <p:cNvSpPr/>
          <p:nvPr/>
        </p:nvSpPr>
        <p:spPr>
          <a:xfrm>
            <a:off x="4748710" y="2897663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" name="Google Shape;283;p13"/>
          <p:cNvSpPr/>
          <p:nvPr/>
        </p:nvSpPr>
        <p:spPr>
          <a:xfrm>
            <a:off x="4748710" y="3401922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9" name="Google Shape;284;p13"/>
          <p:cNvSpPr/>
          <p:nvPr/>
        </p:nvSpPr>
        <p:spPr>
          <a:xfrm>
            <a:off x="4748710" y="3891548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0" name="Google Shape;285;p13"/>
          <p:cNvSpPr txBox="1"/>
          <p:nvPr/>
        </p:nvSpPr>
        <p:spPr>
          <a:xfrm>
            <a:off x="5117827" y="4286257"/>
            <a:ext cx="2757054" cy="33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Ataki DDoS </a:t>
            </a:r>
          </a:p>
        </p:txBody>
      </p:sp>
      <p:sp>
        <p:nvSpPr>
          <p:cNvPr id="281" name="Google Shape;286;p13"/>
          <p:cNvSpPr/>
          <p:nvPr/>
        </p:nvSpPr>
        <p:spPr>
          <a:xfrm>
            <a:off x="4755910" y="4381172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82" name="Google Shape;287;p13" descr="Google Shape;287;p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2833" y="2847066"/>
            <a:ext cx="3083352" cy="2319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92;p14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285" name="Google Shape;293;p14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3: Hasła. Tworzenie silnego hasła. </a:t>
            </a:r>
          </a:p>
        </p:txBody>
      </p:sp>
      <p:sp>
        <p:nvSpPr>
          <p:cNvPr id="286" name="Google Shape;294;p14"/>
          <p:cNvSpPr txBox="1"/>
          <p:nvPr/>
        </p:nvSpPr>
        <p:spPr>
          <a:xfrm>
            <a:off x="921634" y="1629436"/>
            <a:ext cx="9265211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Hasła służą do ochrony danych osobowych, </a:t>
            </a:r>
            <a:r>
              <a:rPr b="0"/>
              <a:t>wiadomości e-mail, plików, ważnych dokumentów, kont itp., dlatego ważne jest, aby były silne. Muszą składać się z kombinacji liter, cyfr i symboli (nie mogą zawierać akcentów), zgodnie z poniższymi zaleceniami:</a:t>
            </a:r>
          </a:p>
        </p:txBody>
      </p:sp>
      <p:sp>
        <p:nvSpPr>
          <p:cNvPr id="287" name="Google Shape;295;p14"/>
          <p:cNvSpPr txBox="1"/>
          <p:nvPr/>
        </p:nvSpPr>
        <p:spPr>
          <a:xfrm>
            <a:off x="1348374" y="4381874"/>
            <a:ext cx="9738092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Nie używaj haseł zawierających</a:t>
            </a:r>
            <a:r>
              <a:rPr b="1"/>
              <a:t> dane osobowe</a:t>
            </a:r>
            <a:r>
              <a:t>, takie jak imię, data urodzenia lub adres, ponieważ każdy może spróbować je z łatwością odgadnąć.</a:t>
            </a:r>
          </a:p>
        </p:txBody>
      </p:sp>
      <p:sp>
        <p:nvSpPr>
          <p:cNvPr id="288" name="Google Shape;296;p14"/>
          <p:cNvSpPr txBox="1"/>
          <p:nvPr/>
        </p:nvSpPr>
        <p:spPr>
          <a:xfrm>
            <a:off x="1336864" y="2905123"/>
            <a:ext cx="9749602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Używaj </a:t>
            </a:r>
            <a:r>
              <a:rPr b="1"/>
              <a:t>unikalnego hasła</a:t>
            </a:r>
            <a:r>
              <a:t>, nie używaj ponownie starych haseł. Jeśli wycieknie jedno hasło, narazisz wszystkie konta korzystające z tego samego hasła.</a:t>
            </a:r>
          </a:p>
        </p:txBody>
      </p:sp>
      <p:sp>
        <p:nvSpPr>
          <p:cNvPr id="289" name="Google Shape;297;p14"/>
          <p:cNvSpPr txBox="1"/>
          <p:nvPr/>
        </p:nvSpPr>
        <p:spPr>
          <a:xfrm>
            <a:off x="1336864" y="3571757"/>
            <a:ext cx="9738092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Twoje hasło powinno być długie, ale </a:t>
            </a:r>
            <a:r>
              <a:rPr b="1"/>
              <a:t>łatwe do zapamiętania</a:t>
            </a:r>
            <a:r>
              <a:t>. Zaleca się użycie co najmniej 12 znaków. Może to być tekst piosenki, cytat z filmu lub słowa, które łatwo zapamiętasz.</a:t>
            </a:r>
          </a:p>
        </p:txBody>
      </p:sp>
      <p:sp>
        <p:nvSpPr>
          <p:cNvPr id="290" name="Google Shape;298;p14"/>
          <p:cNvSpPr txBox="1"/>
          <p:nvPr/>
        </p:nvSpPr>
        <p:spPr>
          <a:xfrm>
            <a:off x="2312300" y="5357524"/>
            <a:ext cx="8117511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Kilka przykładów haseł, których NIE powinieneś używać: hasło; qwerty; 1234...</a:t>
            </a:r>
          </a:p>
        </p:txBody>
      </p:sp>
      <p:sp>
        <p:nvSpPr>
          <p:cNvPr id="291" name="Google Shape;299;p14"/>
          <p:cNvSpPr/>
          <p:nvPr/>
        </p:nvSpPr>
        <p:spPr>
          <a:xfrm>
            <a:off x="979257" y="3031686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Google Shape;300;p14"/>
          <p:cNvSpPr/>
          <p:nvPr/>
        </p:nvSpPr>
        <p:spPr>
          <a:xfrm>
            <a:off x="979257" y="376244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Google Shape;301;p14"/>
          <p:cNvSpPr/>
          <p:nvPr/>
        </p:nvSpPr>
        <p:spPr>
          <a:xfrm>
            <a:off x="979257" y="4495355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94" name="Google Shape;302;p14" descr="Google Shape;302;p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Google Shape;303;p14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308;p15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298" name="Google Shape;309;p15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3: Hasła. Tworzenie silnego hasła. </a:t>
            </a:r>
          </a:p>
        </p:txBody>
      </p:sp>
      <p:sp>
        <p:nvSpPr>
          <p:cNvPr id="299" name="Google Shape;310;p15"/>
          <p:cNvSpPr txBox="1"/>
          <p:nvPr/>
        </p:nvSpPr>
        <p:spPr>
          <a:xfrm>
            <a:off x="4156330" y="1939839"/>
            <a:ext cx="5814401" cy="325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Możesz sprawdzić, czy Twoje hasła są bezpieczne, korzystając z narzędzi takich jak to, które znajdziesz pod tym linkiem: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https://password.kaspersky.com/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Ponadto, istnieją narzędzia do wygodnego i bezpiecznego zarządzania hasłami, takie jak menedżer haseł Google: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https://passwords.google.com/</a:t>
            </a:r>
            <a:r>
              <a:t>  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Ten typ narzędzia umożliwia </a:t>
            </a:r>
            <a:r>
              <a:rPr b="1"/>
              <a:t>przechowywanie haseł </a:t>
            </a:r>
            <a:r>
              <a:t>i losowe </a:t>
            </a:r>
            <a:r>
              <a:rPr b="1"/>
              <a:t>tworzenie nowych</a:t>
            </a:r>
            <a:r>
              <a:t>, a dostęp do nich można uzyskać, pamiętając hasło tylko do menedżera haseł.</a:t>
            </a:r>
          </a:p>
        </p:txBody>
      </p:sp>
      <p:pic>
        <p:nvPicPr>
          <p:cNvPr id="300" name="Google Shape;311;p15" descr="Google Shape;311;p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Google Shape;312;p15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02" name="Google Shape;313;p15" descr="Google Shape;313;p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66" y="2334653"/>
            <a:ext cx="2705958" cy="2143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18;p16"/>
          <p:cNvSpPr txBox="1"/>
          <p:nvPr/>
        </p:nvSpPr>
        <p:spPr>
          <a:xfrm>
            <a:off x="921634" y="531935"/>
            <a:ext cx="811751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2: Cyberbezpieczeństwo.</a:t>
            </a:r>
          </a:p>
        </p:txBody>
      </p:sp>
      <p:sp>
        <p:nvSpPr>
          <p:cNvPr id="305" name="Google Shape;319;p16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4: Zalecenia.</a:t>
            </a:r>
          </a:p>
        </p:txBody>
      </p:sp>
      <p:sp>
        <p:nvSpPr>
          <p:cNvPr id="306" name="Google Shape;320;p16"/>
          <p:cNvSpPr txBox="1"/>
          <p:nvPr/>
        </p:nvSpPr>
        <p:spPr>
          <a:xfrm>
            <a:off x="921634" y="1629436"/>
            <a:ext cx="9265211" cy="33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Poniżej znajdziesz szereg wskazówek i zaleceń dotyczących cyberbezpieczeństwa:</a:t>
            </a:r>
          </a:p>
        </p:txBody>
      </p:sp>
      <p:sp>
        <p:nvSpPr>
          <p:cNvPr id="307" name="Google Shape;321;p16"/>
          <p:cNvSpPr txBox="1"/>
          <p:nvPr/>
        </p:nvSpPr>
        <p:spPr>
          <a:xfrm>
            <a:off x="1511519" y="3437613"/>
            <a:ext cx="7746147" cy="62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 miarę możliwości unikaj łączenia się z otwartymi sieciami Wi-Fi, takimi jak te w kawiarniach lub muzeach.</a:t>
            </a:r>
          </a:p>
        </p:txBody>
      </p:sp>
      <p:sp>
        <p:nvSpPr>
          <p:cNvPr id="308" name="Google Shape;322;p16"/>
          <p:cNvSpPr txBox="1"/>
          <p:nvPr/>
        </p:nvSpPr>
        <p:spPr>
          <a:xfrm>
            <a:off x="1511519" y="2147486"/>
            <a:ext cx="7746147" cy="62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Nie zostawiaj haseł zapisanych w widocznych miejscach, takich jak karteczki samoprzylepne, i nie publikuj ich w Internecie. </a:t>
            </a:r>
          </a:p>
        </p:txBody>
      </p:sp>
      <p:sp>
        <p:nvSpPr>
          <p:cNvPr id="309" name="Google Shape;323;p16"/>
          <p:cNvSpPr txBox="1"/>
          <p:nvPr/>
        </p:nvSpPr>
        <p:spPr>
          <a:xfrm>
            <a:off x="1511519" y="2772634"/>
            <a:ext cx="7746147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Nie otwieraj linków z niewiarygodnych źródeł, takich jak e-maile ze spamem lub strony internetowe bez certyfikatu bezpieczeństwa.</a:t>
            </a:r>
          </a:p>
        </p:txBody>
      </p:sp>
      <p:sp>
        <p:nvSpPr>
          <p:cNvPr id="310" name="Google Shape;324;p16"/>
          <p:cNvSpPr/>
          <p:nvPr/>
        </p:nvSpPr>
        <p:spPr>
          <a:xfrm>
            <a:off x="1142401" y="2245296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" name="Google Shape;325;p16"/>
          <p:cNvSpPr/>
          <p:nvPr/>
        </p:nvSpPr>
        <p:spPr>
          <a:xfrm>
            <a:off x="1142401" y="289216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" name="Google Shape;326;p16"/>
          <p:cNvSpPr/>
          <p:nvPr/>
        </p:nvSpPr>
        <p:spPr>
          <a:xfrm>
            <a:off x="1142401" y="3552716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13" name="Google Shape;327;p16" descr="Google Shape;327;p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Google Shape;328;p16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315" name="Google Shape;329;p16"/>
          <p:cNvSpPr txBox="1"/>
          <p:nvPr/>
        </p:nvSpPr>
        <p:spPr>
          <a:xfrm>
            <a:off x="1511518" y="4038544"/>
            <a:ext cx="7746147" cy="120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Nie rób zakupów online na niewiarygodnych stronach internetowych; najpierw sprawdź recenzje, które możesz znaleźć, zapytaj znajomych i krewnych, czy kupowali w tym samym sklepie internetowym...</a:t>
            </a:r>
          </a:p>
        </p:txBody>
      </p:sp>
      <p:sp>
        <p:nvSpPr>
          <p:cNvPr id="316" name="Google Shape;330;p16"/>
          <p:cNvSpPr txBox="1"/>
          <p:nvPr/>
        </p:nvSpPr>
        <p:spPr>
          <a:xfrm>
            <a:off x="2251243" y="5247891"/>
            <a:ext cx="8675327" cy="112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Uważaj na wszystko, co wydaje Ci się podejrzane w Internecie!</a:t>
            </a:r>
          </a:p>
          <a:p>
            <a:pPr algn="just"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7" name="Google Shape;331;p16"/>
          <p:cNvSpPr/>
          <p:nvPr/>
        </p:nvSpPr>
        <p:spPr>
          <a:xfrm>
            <a:off x="1142400" y="4127184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36;p17"/>
          <p:cNvSpPr txBox="1"/>
          <p:nvPr/>
        </p:nvSpPr>
        <p:spPr>
          <a:xfrm>
            <a:off x="921634" y="531935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20" name="Google Shape;337;p17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1: Podstawy. Wprowadzenie.</a:t>
            </a:r>
          </a:p>
        </p:txBody>
      </p:sp>
      <p:sp>
        <p:nvSpPr>
          <p:cNvPr id="321" name="Google Shape;338;p17"/>
          <p:cNvSpPr txBox="1"/>
          <p:nvPr/>
        </p:nvSpPr>
        <p:spPr>
          <a:xfrm>
            <a:off x="921634" y="1629436"/>
            <a:ext cx="9265211" cy="399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Umiejętność </a:t>
            </a:r>
            <a:r>
              <a:rPr b="1"/>
              <a:t>podejmowania decyzji</a:t>
            </a:r>
            <a:r>
              <a:t> jest obecnie bardzo potrzebną cechą, zwłaszcza jeśli chodzi o komputery i urządzenia cyfrowe. Co się dzieje, gdy komputer się nie włącza? Lub gdy nie słychać rozmów w telefonie? Wzywasz serwisanta? A może najpierw spróbować samemu to naprawić?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Ten rozdział zbada </a:t>
            </a:r>
            <a:r>
              <a:rPr b="1"/>
              <a:t>najczęstsze problemy i ich możliwe rozwiązania </a:t>
            </a:r>
            <a:r>
              <a:t>oraz przedstawi narzędzia potrzebne do prowadzenia </a:t>
            </a:r>
            <a:r>
              <a:rPr b="1"/>
              <a:t>skutecznych wyszukiwań w Internecie</a:t>
            </a:r>
            <a:r>
              <a:t>, które mogą pomóc w rozwiązaniu niektórych problemów.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Nie zapomnij sprawdzić sekcji „pokrewne materiały”, aby dowiedzieć się więcej o rozwiązywaniu problemów!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</p:txBody>
      </p:sp>
      <p:pic>
        <p:nvPicPr>
          <p:cNvPr id="322" name="Google Shape;339;p17" descr="Google Shape;339;p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Google Shape;340;p17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45;p18"/>
          <p:cNvSpPr txBox="1"/>
          <p:nvPr/>
        </p:nvSpPr>
        <p:spPr>
          <a:xfrm>
            <a:off x="808254" y="579939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26" name="Google Shape;346;p18"/>
          <p:cNvSpPr txBox="1"/>
          <p:nvPr/>
        </p:nvSpPr>
        <p:spPr>
          <a:xfrm>
            <a:off x="820585" y="3112290"/>
            <a:ext cx="8344802" cy="1501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urządzenia peryferyjne nie działają: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Sprawdź, czy są prawidłowo podłączone do komputera. Jeśli są bezprzewodowe, sprawdź, czy są naładowane/ stan baterii.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Odłącz je i podłącz ponownie.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Sprawdź, czy sterowniki są zaktualizowane.</a:t>
            </a:r>
          </a:p>
        </p:txBody>
      </p:sp>
      <p:sp>
        <p:nvSpPr>
          <p:cNvPr id="327" name="Google Shape;347;p18"/>
          <p:cNvSpPr txBox="1"/>
          <p:nvPr/>
        </p:nvSpPr>
        <p:spPr>
          <a:xfrm>
            <a:off x="834860" y="2566235"/>
            <a:ext cx="4375096" cy="39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Mysz lub klawiatura nie działa</a:t>
            </a:r>
          </a:p>
        </p:txBody>
      </p:sp>
      <p:sp>
        <p:nvSpPr>
          <p:cNvPr id="328" name="Google Shape;348;p18"/>
          <p:cNvSpPr txBox="1"/>
          <p:nvPr/>
        </p:nvSpPr>
        <p:spPr>
          <a:xfrm>
            <a:off x="808254" y="1246053"/>
            <a:ext cx="7601875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Podstawowe problemy i ich rozwiązywanie.</a:t>
            </a:r>
          </a:p>
        </p:txBody>
      </p:sp>
      <p:sp>
        <p:nvSpPr>
          <p:cNvPr id="329" name="Google Shape;349;p18"/>
          <p:cNvSpPr txBox="1"/>
          <p:nvPr/>
        </p:nvSpPr>
        <p:spPr>
          <a:xfrm>
            <a:off x="808254" y="1871201"/>
            <a:ext cx="9265211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Poniżej znajduje się lista najczęstszych problemów spotykanych podczas obsługi komputera oraz ich możliwe rozwiązania:</a:t>
            </a:r>
          </a:p>
        </p:txBody>
      </p:sp>
      <p:pic>
        <p:nvPicPr>
          <p:cNvPr id="330" name="Google Shape;350;p18" descr="Google Shape;350;p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Google Shape;351;p18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32" name="Google Shape;352;p18" descr="Google Shape;352;p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939"/>
            <a:ext cx="4801300" cy="2400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57;p19"/>
          <p:cNvSpPr txBox="1"/>
          <p:nvPr/>
        </p:nvSpPr>
        <p:spPr>
          <a:xfrm>
            <a:off x="820584" y="2357279"/>
            <a:ext cx="8655196" cy="237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komputer nie wykazuje żadnych oznak działania po naciśnięciu przycisku zasilania, spróbuj wykonać następujące czynności: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jest to laptop, sprawdź, czy ładowarka działa i jest podłączona do gniazdka (zwykle pojawia się lampka sygnalizująca ładowanie). Jeśli nie, być może nadszedł czas, aby wymienić ładowarkę.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jest to komputer stacjonarny, sprawdź, czy zasilacz jest prawidłowo podłączony do obudowy komputera i czy działa gniazdo zasilania (możesz spróbować podłączyć ładowarkę do telefonu komórkowego).</a:t>
            </a:r>
          </a:p>
        </p:txBody>
      </p:sp>
      <p:sp>
        <p:nvSpPr>
          <p:cNvPr id="335" name="Google Shape;358;p19"/>
          <p:cNvSpPr txBox="1"/>
          <p:nvPr/>
        </p:nvSpPr>
        <p:spPr>
          <a:xfrm>
            <a:off x="834860" y="1811224"/>
            <a:ext cx="3622261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Komputer się nie włącza</a:t>
            </a:r>
          </a:p>
        </p:txBody>
      </p:sp>
      <p:sp>
        <p:nvSpPr>
          <p:cNvPr id="336" name="Google Shape;359;p19"/>
          <p:cNvSpPr txBox="1"/>
          <p:nvPr/>
        </p:nvSpPr>
        <p:spPr>
          <a:xfrm>
            <a:off x="808254" y="579939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37" name="Google Shape;360;p19"/>
          <p:cNvSpPr txBox="1"/>
          <p:nvPr/>
        </p:nvSpPr>
        <p:spPr>
          <a:xfrm>
            <a:off x="808254" y="1246053"/>
            <a:ext cx="7601875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Podstawowe problemy i ich rozwiązywanie.</a:t>
            </a:r>
          </a:p>
        </p:txBody>
      </p:sp>
      <p:pic>
        <p:nvPicPr>
          <p:cNvPr id="338" name="Google Shape;361;p19" descr="Google Shape;361;p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362;p19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40" name="Google Shape;363;p19" descr="Google Shape;363;p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3665216"/>
            <a:ext cx="2157055" cy="2101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5;p2"/>
          <p:cNvSpPr txBox="1"/>
          <p:nvPr/>
        </p:nvSpPr>
        <p:spPr>
          <a:xfrm>
            <a:off x="661101" y="1428953"/>
            <a:ext cx="4399846" cy="33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Pod koniec tego modułu:</a:t>
            </a:r>
          </a:p>
        </p:txBody>
      </p:sp>
      <p:sp>
        <p:nvSpPr>
          <p:cNvPr id="124" name="Google Shape;96;p2"/>
          <p:cNvSpPr txBox="1"/>
          <p:nvPr/>
        </p:nvSpPr>
        <p:spPr>
          <a:xfrm>
            <a:off x="971459" y="2073580"/>
            <a:ext cx="756849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Cel 1: Będziesz znać główne narzędzia ICT ważne dla przedsiębiorczości.</a:t>
            </a:r>
          </a:p>
        </p:txBody>
      </p:sp>
      <p:sp>
        <p:nvSpPr>
          <p:cNvPr id="125" name="Google Shape;97;p2"/>
          <p:cNvSpPr txBox="1"/>
          <p:nvPr/>
        </p:nvSpPr>
        <p:spPr>
          <a:xfrm>
            <a:off x="971457" y="2705786"/>
            <a:ext cx="6945670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Cel 2: Posiądziesz niezbędne umiejętności, aby rozpocząć sprzedaż produktów lub usług poprzez e-commerce.</a:t>
            </a:r>
          </a:p>
        </p:txBody>
      </p:sp>
      <p:sp>
        <p:nvSpPr>
          <p:cNvPr id="126" name="Google Shape;98;p2"/>
          <p:cNvSpPr txBox="1"/>
          <p:nvPr/>
        </p:nvSpPr>
        <p:spPr>
          <a:xfrm>
            <a:off x="971459" y="3595531"/>
            <a:ext cx="6246664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Cel 3: Będziesz potrafić bezpiecznie poruszać się w Internecie </a:t>
            </a:r>
          </a:p>
        </p:txBody>
      </p:sp>
      <p:sp>
        <p:nvSpPr>
          <p:cNvPr id="127" name="Google Shape;99;p2"/>
          <p:cNvSpPr txBox="1"/>
          <p:nvPr/>
        </p:nvSpPr>
        <p:spPr>
          <a:xfrm>
            <a:off x="934759" y="4178403"/>
            <a:ext cx="6889821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Cel 4: Rozwiążesz najczęstsze problemy, które możesz napotkać podczas korzystania z urządzeń cyfrowych.</a:t>
            </a:r>
          </a:p>
        </p:txBody>
      </p:sp>
      <p:sp>
        <p:nvSpPr>
          <p:cNvPr id="128" name="Google Shape;100;p2"/>
          <p:cNvSpPr txBox="1"/>
          <p:nvPr/>
        </p:nvSpPr>
        <p:spPr>
          <a:xfrm>
            <a:off x="645202" y="585037"/>
            <a:ext cx="4484756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66666"/>
              </a:lnSpc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Cele:</a:t>
            </a:r>
          </a:p>
        </p:txBody>
      </p:sp>
      <p:sp>
        <p:nvSpPr>
          <p:cNvPr id="129" name="Google Shape;101;p2"/>
          <p:cNvSpPr/>
          <p:nvPr/>
        </p:nvSpPr>
        <p:spPr>
          <a:xfrm>
            <a:off x="599477" y="4246195"/>
            <a:ext cx="284087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Google Shape;102;p2"/>
          <p:cNvSpPr/>
          <p:nvPr/>
        </p:nvSpPr>
        <p:spPr>
          <a:xfrm>
            <a:off x="615376" y="2773578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" name="Google Shape;103;p2"/>
          <p:cNvSpPr/>
          <p:nvPr/>
        </p:nvSpPr>
        <p:spPr>
          <a:xfrm>
            <a:off x="615376" y="3645182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2" name="Google Shape;104;p2"/>
          <p:cNvSpPr/>
          <p:nvPr/>
        </p:nvSpPr>
        <p:spPr>
          <a:xfrm>
            <a:off x="601556" y="213443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3" name="Google Shape;105;p2" descr="Google Shape;105;p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106;p2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68;p20"/>
          <p:cNvSpPr txBox="1"/>
          <p:nvPr/>
        </p:nvSpPr>
        <p:spPr>
          <a:xfrm>
            <a:off x="808254" y="579939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43" name="Google Shape;369;p20"/>
          <p:cNvSpPr txBox="1"/>
          <p:nvPr/>
        </p:nvSpPr>
        <p:spPr>
          <a:xfrm>
            <a:off x="820585" y="2357279"/>
            <a:ext cx="9871598" cy="120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komputer jest włączony, ale ekran jest czarny, spróbuj wykonać następujące czynności: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Sprawdź, czy monitor jest prawidłowo podłączony do zasilania i czy jest włączony.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Sprawdź, czy połączenie z komputerem jest prawidłowe. Możesz go odłączyć i podłączyć ponownie.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Sprawdź, czy kable za monitorem są dobrze zamocowane.</a:t>
            </a:r>
          </a:p>
        </p:txBody>
      </p:sp>
      <p:sp>
        <p:nvSpPr>
          <p:cNvPr id="344" name="Google Shape;370;p20"/>
          <p:cNvSpPr txBox="1"/>
          <p:nvPr/>
        </p:nvSpPr>
        <p:spPr>
          <a:xfrm>
            <a:off x="834860" y="1811224"/>
            <a:ext cx="2471241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Ekran jest czarny</a:t>
            </a:r>
          </a:p>
        </p:txBody>
      </p:sp>
      <p:sp>
        <p:nvSpPr>
          <p:cNvPr id="345" name="Google Shape;371;p20"/>
          <p:cNvSpPr txBox="1"/>
          <p:nvPr/>
        </p:nvSpPr>
        <p:spPr>
          <a:xfrm>
            <a:off x="808254" y="1246053"/>
            <a:ext cx="7601875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Podstawowe problemy i ich rozwiązywanie.</a:t>
            </a:r>
          </a:p>
        </p:txBody>
      </p:sp>
      <p:pic>
        <p:nvPicPr>
          <p:cNvPr id="346" name="Google Shape;372;p20" descr="Google Shape;372;p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Google Shape;373;p20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48" name="Google Shape;374;p20" descr="Google Shape;374;p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62" y="3911220"/>
            <a:ext cx="2463610" cy="202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Google Shape;375;p20" descr="Google Shape;375;p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3" y="3911220"/>
            <a:ext cx="3216942" cy="1927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80;p21"/>
          <p:cNvSpPr txBox="1"/>
          <p:nvPr/>
        </p:nvSpPr>
        <p:spPr>
          <a:xfrm>
            <a:off x="808254" y="579939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52" name="Google Shape;381;p21"/>
          <p:cNvSpPr txBox="1"/>
          <p:nvPr/>
        </p:nvSpPr>
        <p:spPr>
          <a:xfrm>
            <a:off x="820585" y="2357279"/>
            <a:ext cx="7589544" cy="237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połączenie internetowe nie działa, spróbuj: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Kliknąć ikonę sieci komputera na pasku zadań i zwróć uwagę na to, co się pojawi. To może być wskazówka.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Jeśli połączenia nie ma na liście, może to oznaczać problem z routerem. Spróbuj go wyłączyć i włączyć ponownie. Jeśli to nie działa, może oznaczać problem z operatorem sieci.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Courier New"/>
              <a:buChar char="o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Połącz się z siecią ze smartfona, aby sprawdzić, czy jest to problem z komputerem, czy z siecią.</a:t>
            </a:r>
          </a:p>
        </p:txBody>
      </p:sp>
      <p:sp>
        <p:nvSpPr>
          <p:cNvPr id="353" name="Google Shape;382;p21"/>
          <p:cNvSpPr txBox="1"/>
          <p:nvPr/>
        </p:nvSpPr>
        <p:spPr>
          <a:xfrm>
            <a:off x="834860" y="1811224"/>
            <a:ext cx="2932584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Internet nie działa</a:t>
            </a:r>
          </a:p>
        </p:txBody>
      </p:sp>
      <p:sp>
        <p:nvSpPr>
          <p:cNvPr id="354" name="Google Shape;383;p21"/>
          <p:cNvSpPr txBox="1"/>
          <p:nvPr/>
        </p:nvSpPr>
        <p:spPr>
          <a:xfrm>
            <a:off x="808254" y="1246053"/>
            <a:ext cx="7601875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Podstawowe problemy i ich rozwiązywanie.</a:t>
            </a:r>
          </a:p>
        </p:txBody>
      </p:sp>
      <p:pic>
        <p:nvPicPr>
          <p:cNvPr id="355" name="Google Shape;384;p21" descr="Google Shape;384;p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Google Shape;385;p21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57" name="Google Shape;386;p21" descr="Google Shape;386;p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08" y="3083344"/>
            <a:ext cx="2553722" cy="2308325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Google Shape;387;p21"/>
          <p:cNvSpPr txBox="1"/>
          <p:nvPr/>
        </p:nvSpPr>
        <p:spPr>
          <a:xfrm>
            <a:off x="3822317" y="5037725"/>
            <a:ext cx="4017610" cy="125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Czasami zwykłe ponowne uruchomienie urządzeń jest prostym i skutecznym rozwiązaniem!</a:t>
            </a:r>
          </a:p>
        </p:txBody>
      </p:sp>
      <p:pic>
        <p:nvPicPr>
          <p:cNvPr id="359" name="Google Shape;388;p21" descr="Google Shape;388;p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191" y="4934468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93;p22"/>
          <p:cNvSpPr txBox="1"/>
          <p:nvPr/>
        </p:nvSpPr>
        <p:spPr>
          <a:xfrm>
            <a:off x="921634" y="531935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62" name="Google Shape;394;p22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3: Jak efektywnie wyszukiwać treści w internecie. </a:t>
            </a:r>
          </a:p>
        </p:txBody>
      </p:sp>
      <p:sp>
        <p:nvSpPr>
          <p:cNvPr id="363" name="Google Shape;395;p22"/>
          <p:cNvSpPr txBox="1"/>
          <p:nvPr/>
        </p:nvSpPr>
        <p:spPr>
          <a:xfrm>
            <a:off x="921634" y="1629436"/>
            <a:ext cx="9265211" cy="120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Być może pewnego dnia będziesz mieć problem, którego nie będziesz w stanie rozwiązać, ale można to łatwo zrobić, jeśli masz potrzebne informacje. Oto kilka wskazówek, jak skutecznie wyszukiwać w Google:</a:t>
            </a:r>
          </a:p>
        </p:txBody>
      </p:sp>
      <p:sp>
        <p:nvSpPr>
          <p:cNvPr id="364" name="Google Shape;396;p22"/>
          <p:cNvSpPr txBox="1"/>
          <p:nvPr/>
        </p:nvSpPr>
        <p:spPr>
          <a:xfrm>
            <a:off x="1520899" y="3796312"/>
            <a:ext cx="8838470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Wyszukuj na określonej stronie internetowej </a:t>
            </a:r>
            <a:r>
              <a:rPr b="0"/>
              <a:t>za pomocą</a:t>
            </a:r>
            <a:r>
              <a:t> witryny</a:t>
            </a:r>
            <a:r>
              <a:rPr b="0"/>
              <a:t>, np.: „wielofunkcyjna rola kobiet” witryna: moreproject.eu</a:t>
            </a:r>
          </a:p>
        </p:txBody>
      </p:sp>
      <p:sp>
        <p:nvSpPr>
          <p:cNvPr id="365" name="Google Shape;397;p22"/>
          <p:cNvSpPr txBox="1"/>
          <p:nvPr/>
        </p:nvSpPr>
        <p:spPr>
          <a:xfrm>
            <a:off x="1520899" y="2581249"/>
            <a:ext cx="8838470" cy="62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Użyj </a:t>
            </a:r>
            <a:r>
              <a:rPr b="1"/>
              <a:t>cudzysłowu</a:t>
            </a:r>
            <a:r>
              <a:t>, aby znaleźć </a:t>
            </a:r>
            <a:r>
              <a:rPr b="1"/>
              <a:t>dokładnie</a:t>
            </a:r>
            <a:r>
              <a:t> te słowa lub wyrażenia, których szukasz, np.: „zaktualizuj system Windows"</a:t>
            </a:r>
          </a:p>
        </p:txBody>
      </p:sp>
      <p:sp>
        <p:nvSpPr>
          <p:cNvPr id="366" name="Google Shape;398;p22"/>
          <p:cNvSpPr txBox="1"/>
          <p:nvPr/>
        </p:nvSpPr>
        <p:spPr>
          <a:xfrm>
            <a:off x="1526654" y="3191638"/>
            <a:ext cx="8826960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Ogranicz wyszukiwane hasła</a:t>
            </a:r>
            <a:r>
              <a:rPr b="0"/>
              <a:t>, używając </a:t>
            </a:r>
            <a:r>
              <a:t>symbolu - </a:t>
            </a:r>
            <a:r>
              <a:rPr b="0"/>
              <a:t>przed słowem, np: „upgrade Windows” -Linux</a:t>
            </a:r>
          </a:p>
        </p:txBody>
      </p:sp>
      <p:sp>
        <p:nvSpPr>
          <p:cNvPr id="367" name="Google Shape;399;p22"/>
          <p:cNvSpPr txBox="1"/>
          <p:nvPr/>
        </p:nvSpPr>
        <p:spPr>
          <a:xfrm>
            <a:off x="3839096" y="5440305"/>
            <a:ext cx="8117512" cy="64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Pamiętaj, aby do wyszukiwania używać słów kluczowych!</a:t>
            </a:r>
          </a:p>
        </p:txBody>
      </p:sp>
      <p:sp>
        <p:nvSpPr>
          <p:cNvPr id="368" name="Google Shape;400;p22"/>
          <p:cNvSpPr/>
          <p:nvPr/>
        </p:nvSpPr>
        <p:spPr>
          <a:xfrm>
            <a:off x="1163291" y="275336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9" name="Google Shape;401;p22"/>
          <p:cNvSpPr/>
          <p:nvPr/>
        </p:nvSpPr>
        <p:spPr>
          <a:xfrm>
            <a:off x="1163291" y="332455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0" name="Google Shape;402;p22"/>
          <p:cNvSpPr/>
          <p:nvPr/>
        </p:nvSpPr>
        <p:spPr>
          <a:xfrm>
            <a:off x="1152649" y="3891190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71" name="Google Shape;403;p22" descr="Google Shape;403;p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Google Shape;404;p22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373" name="Google Shape;405;p22"/>
          <p:cNvSpPr txBox="1"/>
          <p:nvPr/>
        </p:nvSpPr>
        <p:spPr>
          <a:xfrm>
            <a:off x="1493102" y="4553920"/>
            <a:ext cx="8866267" cy="62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Użyj </a:t>
            </a:r>
            <a:r>
              <a:rPr b="1"/>
              <a:t>typu pliku</a:t>
            </a:r>
            <a:r>
              <a:t> aby znaleźć </a:t>
            </a:r>
            <a:r>
              <a:rPr b="1"/>
              <a:t>konkretny typ pliku</a:t>
            </a:r>
            <a:r>
              <a:t>: „problemy z komputerem”, typ pliku: pdf</a:t>
            </a:r>
          </a:p>
        </p:txBody>
      </p:sp>
      <p:sp>
        <p:nvSpPr>
          <p:cNvPr id="374" name="Google Shape;406;p22"/>
          <p:cNvSpPr/>
          <p:nvPr/>
        </p:nvSpPr>
        <p:spPr>
          <a:xfrm>
            <a:off x="1152647" y="462005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75" name="Google Shape;407;p22" descr="Google Shape;407;p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52986" y="5183159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412;p23"/>
          <p:cNvSpPr txBox="1"/>
          <p:nvPr/>
        </p:nvSpPr>
        <p:spPr>
          <a:xfrm>
            <a:off x="921634" y="531935"/>
            <a:ext cx="8117511" cy="110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3: Rozwiązywanie problemów.</a:t>
            </a:r>
          </a:p>
        </p:txBody>
      </p:sp>
      <p:sp>
        <p:nvSpPr>
          <p:cNvPr id="378" name="Google Shape;413;p23"/>
          <p:cNvSpPr txBox="1"/>
          <p:nvPr/>
        </p:nvSpPr>
        <p:spPr>
          <a:xfrm>
            <a:off x="921634" y="1111415"/>
            <a:ext cx="7601875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3: Jak efektywnie wyszukiwać treści w internecie. </a:t>
            </a:r>
          </a:p>
        </p:txBody>
      </p:sp>
      <p:sp>
        <p:nvSpPr>
          <p:cNvPr id="379" name="Google Shape;414;p23"/>
          <p:cNvSpPr txBox="1"/>
          <p:nvPr/>
        </p:nvSpPr>
        <p:spPr>
          <a:xfrm>
            <a:off x="4156330" y="1845243"/>
            <a:ext cx="5814401" cy="247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Możesz także filtrować wyniki według języka i daty za pomocą narzędzi Google.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Każda wyszukiwarka ma swoje własne cechy. Jeśli Google Ci nie odpowiada, możesz poszukać alternatywnej wyszukiwarki zgodnej z Twoimi preferencjami, takiej jak Bing lub Yahoo.</a:t>
            </a:r>
          </a:p>
        </p:txBody>
      </p:sp>
      <p:pic>
        <p:nvPicPr>
          <p:cNvPr id="380" name="Google Shape;415;p23" descr="Google Shape;415;p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Google Shape;416;p23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382" name="Google Shape;417;p23" descr="Google Shape;417;p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86" y="3476083"/>
            <a:ext cx="4657288" cy="2328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Google Shape;418;p23" descr="Google Shape;418;p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63" y="1966666"/>
            <a:ext cx="1781268" cy="100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Google Shape;419;p23" descr="Google Shape;419;p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797" y="2692049"/>
            <a:ext cx="2622602" cy="147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Google Shape;420;p23" descr="Google Shape;420;p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77" y="3630823"/>
            <a:ext cx="2563241" cy="61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Google Shape;421;p23" descr="Google Shape;421;p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797" y="4241324"/>
            <a:ext cx="1653153" cy="399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426;p24"/>
          <p:cNvSpPr txBox="1"/>
          <p:nvPr/>
        </p:nvSpPr>
        <p:spPr>
          <a:xfrm>
            <a:off x="1476414" y="2132303"/>
            <a:ext cx="2380753" cy="277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lnSpc>
                <a:spcPct val="123333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Narzędzia ICT pozwalają na cyfrowe wykonywanie różnych funkcji, takich jak zarządzanie projektami, organizacja, komunikacja czy </a:t>
            </a:r>
          </a:p>
          <a:p>
            <a:pPr algn="ctr">
              <a:lnSpc>
                <a:spcPct val="123333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e-commerce.</a:t>
            </a:r>
          </a:p>
        </p:txBody>
      </p:sp>
      <p:sp>
        <p:nvSpPr>
          <p:cNvPr id="389" name="Google Shape;427;p24"/>
          <p:cNvSpPr txBox="1"/>
          <p:nvPr/>
        </p:nvSpPr>
        <p:spPr>
          <a:xfrm>
            <a:off x="1495502" y="1560882"/>
            <a:ext cx="2342578" cy="34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Narzędzia ICT (ang.)</a:t>
            </a:r>
          </a:p>
        </p:txBody>
      </p:sp>
      <p:sp>
        <p:nvSpPr>
          <p:cNvPr id="390" name="Google Shape;428;p24"/>
          <p:cNvSpPr txBox="1"/>
          <p:nvPr/>
        </p:nvSpPr>
        <p:spPr>
          <a:xfrm>
            <a:off x="550863" y="611492"/>
            <a:ext cx="8245476" cy="457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 b="1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Podsumowując</a:t>
            </a:r>
          </a:p>
        </p:txBody>
      </p:sp>
      <p:sp>
        <p:nvSpPr>
          <p:cNvPr id="391" name="Google Shape;429;p24"/>
          <p:cNvSpPr txBox="1"/>
          <p:nvPr/>
        </p:nvSpPr>
        <p:spPr>
          <a:xfrm>
            <a:off x="1257401" y="1311916"/>
            <a:ext cx="238102" cy="94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392" name="Google Shape;430;p24"/>
          <p:cNvSpPr txBox="1"/>
          <p:nvPr/>
        </p:nvSpPr>
        <p:spPr>
          <a:xfrm>
            <a:off x="4365860" y="2896678"/>
            <a:ext cx="2411732" cy="312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123333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Bezpieczne surfowanie po Internecie ma dziś ogromne znaczenie, podobnie jak posiadanie bezpiecznych haseł, które chronią Twoje informacje przed potencjalnymi cyberprzestępcami.</a:t>
            </a:r>
          </a:p>
        </p:txBody>
      </p:sp>
      <p:sp>
        <p:nvSpPr>
          <p:cNvPr id="393" name="Google Shape;431;p24"/>
          <p:cNvSpPr txBox="1"/>
          <p:nvPr/>
        </p:nvSpPr>
        <p:spPr>
          <a:xfrm>
            <a:off x="4521854" y="2556536"/>
            <a:ext cx="2413290" cy="34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Cyberbezpieczeństwo </a:t>
            </a:r>
          </a:p>
        </p:txBody>
      </p:sp>
      <p:sp>
        <p:nvSpPr>
          <p:cNvPr id="394" name="Google Shape;432;p24"/>
          <p:cNvSpPr txBox="1"/>
          <p:nvPr/>
        </p:nvSpPr>
        <p:spPr>
          <a:xfrm>
            <a:off x="4283754" y="2294022"/>
            <a:ext cx="238102" cy="94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395" name="Google Shape;433;p24"/>
          <p:cNvSpPr txBox="1"/>
          <p:nvPr/>
        </p:nvSpPr>
        <p:spPr>
          <a:xfrm>
            <a:off x="7372918" y="3779008"/>
            <a:ext cx="3083620" cy="20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123333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Istotną cechą jest umiejętność rozwiązywania problemów, a Internet dostarcza nam do tego bardzo cennego narzędzia: wiedzy, musimy wiedzieć, jak ją znaleźć.</a:t>
            </a:r>
          </a:p>
        </p:txBody>
      </p:sp>
      <p:sp>
        <p:nvSpPr>
          <p:cNvPr id="396" name="Google Shape;434;p24"/>
          <p:cNvSpPr txBox="1"/>
          <p:nvPr/>
        </p:nvSpPr>
        <p:spPr>
          <a:xfrm>
            <a:off x="7267247" y="3438866"/>
            <a:ext cx="3294960" cy="34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Rozwiązywanie problemów</a:t>
            </a:r>
          </a:p>
        </p:txBody>
      </p:sp>
      <p:sp>
        <p:nvSpPr>
          <p:cNvPr id="397" name="Google Shape;435;p24"/>
          <p:cNvSpPr txBox="1"/>
          <p:nvPr/>
        </p:nvSpPr>
        <p:spPr>
          <a:xfrm>
            <a:off x="7113312" y="3240397"/>
            <a:ext cx="238102" cy="94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pic>
        <p:nvPicPr>
          <p:cNvPr id="398" name="Google Shape;436;p24" descr="Google Shape;436;p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Google Shape;437;p24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42;p25"/>
          <p:cNvSpPr/>
          <p:nvPr/>
        </p:nvSpPr>
        <p:spPr>
          <a:xfrm>
            <a:off x="523348" y="924321"/>
            <a:ext cx="4518286" cy="1837678"/>
          </a:xfrm>
          <a:prstGeom prst="rect">
            <a:avLst/>
          </a:pr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04" name="Google Shape;443;p25"/>
          <p:cNvGrpSpPr/>
          <p:nvPr/>
        </p:nvGrpSpPr>
        <p:grpSpPr>
          <a:xfrm>
            <a:off x="531357" y="924321"/>
            <a:ext cx="4510278" cy="616477"/>
            <a:chOff x="0" y="4335"/>
            <a:chExt cx="4510277" cy="616475"/>
          </a:xfrm>
        </p:grpSpPr>
        <p:sp>
          <p:nvSpPr>
            <p:cNvPr id="402" name="Prostokąt zaokrąglony"/>
            <p:cNvSpPr/>
            <p:nvPr/>
          </p:nvSpPr>
          <p:spPr>
            <a:xfrm>
              <a:off x="0" y="4335"/>
              <a:ext cx="4510278" cy="616477"/>
            </a:xfrm>
            <a:prstGeom prst="roundRect">
              <a:avLst>
                <a:gd name="adj" fmla="val 16667"/>
              </a:avLst>
            </a:prstGeom>
            <a:solidFill>
              <a:srgbClr val="21B4A9"/>
            </a:solidFill>
            <a:ln w="12700" cap="flat">
              <a:solidFill>
                <a:srgbClr val="21B4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O czym należy pamiętać projektując logo?"/>
            <p:cNvSpPr txBox="1"/>
            <p:nvPr/>
          </p:nvSpPr>
          <p:spPr>
            <a:xfrm>
              <a:off x="82168" y="146050"/>
              <a:ext cx="4345941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O czym należy pamiętać projektując logo? </a:t>
              </a:r>
            </a:p>
          </p:txBody>
        </p:sp>
      </p:grpSp>
      <p:sp>
        <p:nvSpPr>
          <p:cNvPr id="405" name="Google Shape;444;p25"/>
          <p:cNvSpPr txBox="1"/>
          <p:nvPr/>
        </p:nvSpPr>
        <p:spPr>
          <a:xfrm>
            <a:off x="550863" y="315925"/>
            <a:ext cx="8245476" cy="457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 b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Sprawdź swoją wiedzę:</a:t>
            </a:r>
          </a:p>
        </p:txBody>
      </p:sp>
      <p:sp>
        <p:nvSpPr>
          <p:cNvPr id="406" name="Google Shape;445;p25"/>
          <p:cNvSpPr/>
          <p:nvPr/>
        </p:nvSpPr>
        <p:spPr>
          <a:xfrm>
            <a:off x="5331590" y="924321"/>
            <a:ext cx="4518286" cy="1837678"/>
          </a:xfrm>
          <a:prstGeom prst="rect">
            <a:avLst/>
          </a:pr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09" name="Google Shape;446;p25"/>
          <p:cNvGrpSpPr/>
          <p:nvPr/>
        </p:nvGrpSpPr>
        <p:grpSpPr>
          <a:xfrm>
            <a:off x="5331590" y="924321"/>
            <a:ext cx="4518286" cy="422031"/>
            <a:chOff x="0" y="0"/>
            <a:chExt cx="4518285" cy="422030"/>
          </a:xfrm>
        </p:grpSpPr>
        <p:sp>
          <p:nvSpPr>
            <p:cNvPr id="407" name="Prostokąt zaokrąglony"/>
            <p:cNvSpPr/>
            <p:nvPr/>
          </p:nvSpPr>
          <p:spPr>
            <a:xfrm>
              <a:off x="0" y="0"/>
              <a:ext cx="4518286" cy="422031"/>
            </a:xfrm>
            <a:prstGeom prst="roundRect">
              <a:avLst>
                <a:gd name="adj" fmla="val 16667"/>
              </a:avLst>
            </a:prstGeom>
            <a:solidFill>
              <a:srgbClr val="FAB632"/>
            </a:solidFill>
            <a:ln w="12700" cap="flat">
              <a:solidFill>
                <a:srgbClr val="FAB6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8" name="Czym jest e-commerce?"/>
            <p:cNvSpPr txBox="1"/>
            <p:nvPr/>
          </p:nvSpPr>
          <p:spPr>
            <a:xfrm>
              <a:off x="72677" y="44491"/>
              <a:ext cx="4372933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Czym jest e-commerce? </a:t>
              </a:r>
            </a:p>
          </p:txBody>
        </p:sp>
      </p:grpSp>
      <p:sp>
        <p:nvSpPr>
          <p:cNvPr id="410" name="Google Shape;447;p25"/>
          <p:cNvSpPr/>
          <p:nvPr/>
        </p:nvSpPr>
        <p:spPr>
          <a:xfrm>
            <a:off x="523348" y="3001873"/>
            <a:ext cx="4518286" cy="1837679"/>
          </a:xfrm>
          <a:prstGeom prst="rect">
            <a:avLst/>
          </a:pr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3" name="Google Shape;448;p25"/>
          <p:cNvGrpSpPr/>
          <p:nvPr/>
        </p:nvGrpSpPr>
        <p:grpSpPr>
          <a:xfrm>
            <a:off x="523347" y="3001873"/>
            <a:ext cx="4518287" cy="422031"/>
            <a:chOff x="0" y="0"/>
            <a:chExt cx="4518285" cy="422030"/>
          </a:xfrm>
        </p:grpSpPr>
        <p:sp>
          <p:nvSpPr>
            <p:cNvPr id="411" name="Prostokąt zaokrąglony"/>
            <p:cNvSpPr/>
            <p:nvPr/>
          </p:nvSpPr>
          <p:spPr>
            <a:xfrm>
              <a:off x="0" y="0"/>
              <a:ext cx="4518286" cy="422031"/>
            </a:xfrm>
            <a:prstGeom prst="roundRect">
              <a:avLst>
                <a:gd name="adj" fmla="val 16667"/>
              </a:avLst>
            </a:prstGeom>
            <a:solidFill>
              <a:srgbClr val="EA4E46"/>
            </a:solidFill>
            <a:ln w="12700" cap="flat">
              <a:solidFill>
                <a:srgbClr val="EA4E4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2" name="Jak powinno wyglądać silne hasło?"/>
            <p:cNvSpPr txBox="1"/>
            <p:nvPr/>
          </p:nvSpPr>
          <p:spPr>
            <a:xfrm>
              <a:off x="72677" y="44491"/>
              <a:ext cx="4372933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Jak powinno wyglądać silne hasło?</a:t>
              </a:r>
            </a:p>
          </p:txBody>
        </p:sp>
      </p:grpSp>
      <p:sp>
        <p:nvSpPr>
          <p:cNvPr id="414" name="Google Shape;449;p25"/>
          <p:cNvSpPr txBox="1"/>
          <p:nvPr/>
        </p:nvSpPr>
        <p:spPr>
          <a:xfrm>
            <a:off x="577083" y="3409122"/>
            <a:ext cx="4426837" cy="164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Hasło, którego już regularnie używasz, niezależnie od długości.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Coś łatwego do zapamiętania, na przykład data urodzin.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Kombinacja liter, cyfr i znaków specjalnych dłuższa niż 12 znaków. </a:t>
            </a:r>
          </a:p>
        </p:txBody>
      </p:sp>
      <p:sp>
        <p:nvSpPr>
          <p:cNvPr id="415" name="Google Shape;450;p25"/>
          <p:cNvSpPr/>
          <p:nvPr/>
        </p:nvSpPr>
        <p:spPr>
          <a:xfrm>
            <a:off x="5331590" y="3021670"/>
            <a:ext cx="4518286" cy="1837678"/>
          </a:xfrm>
          <a:prstGeom prst="rect">
            <a:avLst/>
          </a:pr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8" name="Google Shape;451;p25"/>
          <p:cNvGrpSpPr/>
          <p:nvPr/>
        </p:nvGrpSpPr>
        <p:grpSpPr>
          <a:xfrm>
            <a:off x="5331590" y="3021670"/>
            <a:ext cx="4518286" cy="585513"/>
            <a:chOff x="0" y="0"/>
            <a:chExt cx="4518285" cy="585511"/>
          </a:xfrm>
        </p:grpSpPr>
        <p:sp>
          <p:nvSpPr>
            <p:cNvPr id="416" name="Prostokąt zaokrąglony"/>
            <p:cNvSpPr/>
            <p:nvPr/>
          </p:nvSpPr>
          <p:spPr>
            <a:xfrm>
              <a:off x="0" y="0"/>
              <a:ext cx="4518286" cy="585512"/>
            </a:xfrm>
            <a:prstGeom prst="roundRect">
              <a:avLst>
                <a:gd name="adj" fmla="val 16667"/>
              </a:avLst>
            </a:prstGeom>
            <a:solidFill>
              <a:srgbClr val="21B4A9"/>
            </a:solidFill>
            <a:ln w="12700" cap="flat">
              <a:solidFill>
                <a:srgbClr val="21B4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7" name="Co zrobić gdy komputer się nie włącza?"/>
            <p:cNvSpPr/>
            <p:nvPr/>
          </p:nvSpPr>
          <p:spPr>
            <a:xfrm>
              <a:off x="80657" y="292756"/>
              <a:ext cx="43569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 zrobić gdy komputer się nie włącza?</a:t>
              </a:r>
            </a:p>
          </p:txBody>
        </p:sp>
      </p:grpSp>
      <p:sp>
        <p:nvSpPr>
          <p:cNvPr id="419" name="Google Shape;452;p25"/>
          <p:cNvSpPr/>
          <p:nvPr/>
        </p:nvSpPr>
        <p:spPr>
          <a:xfrm>
            <a:off x="2743031" y="4949287"/>
            <a:ext cx="4730240" cy="1837679"/>
          </a:xfrm>
          <a:prstGeom prst="rect">
            <a:avLst/>
          </a:pr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22" name="Google Shape;453;p25"/>
          <p:cNvGrpSpPr/>
          <p:nvPr/>
        </p:nvGrpSpPr>
        <p:grpSpPr>
          <a:xfrm>
            <a:off x="2749573" y="4938314"/>
            <a:ext cx="4730241" cy="625148"/>
            <a:chOff x="0" y="0"/>
            <a:chExt cx="4730239" cy="625147"/>
          </a:xfrm>
        </p:grpSpPr>
        <p:sp>
          <p:nvSpPr>
            <p:cNvPr id="420" name="Prostokąt zaokrąglony"/>
            <p:cNvSpPr/>
            <p:nvPr/>
          </p:nvSpPr>
          <p:spPr>
            <a:xfrm>
              <a:off x="0" y="11864"/>
              <a:ext cx="4730240" cy="601420"/>
            </a:xfrm>
            <a:prstGeom prst="roundRect">
              <a:avLst>
                <a:gd name="adj" fmla="val 16667"/>
              </a:avLst>
            </a:prstGeom>
            <a:solidFill>
              <a:srgbClr val="FAB632"/>
            </a:solidFill>
            <a:ln w="12700" cap="flat">
              <a:solidFill>
                <a:srgbClr val="FAB6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1" name="Co pojawi się w wyszukiwaniu: „umiejętności cyfrowe” - typ pliku. smartfona: pdf?"/>
            <p:cNvSpPr txBox="1"/>
            <p:nvPr/>
          </p:nvSpPr>
          <p:spPr>
            <a:xfrm>
              <a:off x="81433" y="-1"/>
              <a:ext cx="4567374" cy="625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 pojawi się w wyszukiwaniu: „umiejętności cyfrowe” - typ pliku. smartfona: pdf?</a:t>
              </a:r>
            </a:p>
          </p:txBody>
        </p:sp>
      </p:grpSp>
      <p:pic>
        <p:nvPicPr>
          <p:cNvPr id="423" name="Google Shape;454;p25" descr="Google Shape;454;p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52" y="6251078"/>
            <a:ext cx="2304177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Google Shape;455;p25"/>
          <p:cNvSpPr txBox="1"/>
          <p:nvPr/>
        </p:nvSpPr>
        <p:spPr>
          <a:xfrm>
            <a:off x="7730041" y="5153235"/>
            <a:ext cx="4341966" cy="93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425" name="Google Shape;456;p25"/>
          <p:cNvSpPr txBox="1"/>
          <p:nvPr/>
        </p:nvSpPr>
        <p:spPr>
          <a:xfrm>
            <a:off x="5384226" y="3695839"/>
            <a:ext cx="4426836" cy="96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Kup nowy lub wezwij serwis techniczny.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Zanim zrobisz cokolwiek innego, sprawdź, czy bateria lub gniazdo działają.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Naciskaj klawisze losowo, aż zareaguje.</a:t>
            </a:r>
          </a:p>
        </p:txBody>
      </p:sp>
      <p:sp>
        <p:nvSpPr>
          <p:cNvPr id="426" name="Google Shape;457;p25"/>
          <p:cNvSpPr txBox="1"/>
          <p:nvPr/>
        </p:nvSpPr>
        <p:spPr>
          <a:xfrm>
            <a:off x="2788755" y="5553628"/>
            <a:ext cx="4638791" cy="119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Pliki pdf umiejętności cyfrowych, które nie zawierają słowa „smartfon”.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Pliki inne niż pdf dotyczące umiejętności cyfrowych.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Pliki PDF na smartfony, które nie zawierają terminu „umiejętności cyfrowe”.</a:t>
            </a:r>
          </a:p>
        </p:txBody>
      </p:sp>
      <p:sp>
        <p:nvSpPr>
          <p:cNvPr id="427" name="Google Shape;458;p25"/>
          <p:cNvSpPr txBox="1"/>
          <p:nvPr/>
        </p:nvSpPr>
        <p:spPr>
          <a:xfrm>
            <a:off x="571422" y="1717644"/>
            <a:ext cx="4426837" cy="73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 Żeby było czytelne i związane z naszym biznesem.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 Żeby mi się podobało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 Żeby nie pojawiła się w nim nazwa firmy.</a:t>
            </a:r>
          </a:p>
        </p:txBody>
      </p:sp>
      <p:sp>
        <p:nvSpPr>
          <p:cNvPr id="428" name="Google Shape;459;p25"/>
          <p:cNvSpPr txBox="1"/>
          <p:nvPr/>
        </p:nvSpPr>
        <p:spPr>
          <a:xfrm>
            <a:off x="5377315" y="1529683"/>
            <a:ext cx="4426837" cy="119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Posiadaniem strony internetowej.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Praktyką kupowania i sprzedawania produktów przez Internet.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Jest to sprzedaż podzespołów i urządzeń elektronicznych.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42;p25"/>
          <p:cNvSpPr/>
          <p:nvPr/>
        </p:nvSpPr>
        <p:spPr>
          <a:xfrm>
            <a:off x="523348" y="924321"/>
            <a:ext cx="4518286" cy="1837678"/>
          </a:xfrm>
          <a:prstGeom prst="rect">
            <a:avLst/>
          </a:pr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33" name="Google Shape;443;p25"/>
          <p:cNvGrpSpPr/>
          <p:nvPr/>
        </p:nvGrpSpPr>
        <p:grpSpPr>
          <a:xfrm>
            <a:off x="531357" y="924321"/>
            <a:ext cx="4510278" cy="616477"/>
            <a:chOff x="0" y="4335"/>
            <a:chExt cx="4510277" cy="616475"/>
          </a:xfrm>
        </p:grpSpPr>
        <p:sp>
          <p:nvSpPr>
            <p:cNvPr id="431" name="Prostokąt zaokrąglony"/>
            <p:cNvSpPr/>
            <p:nvPr/>
          </p:nvSpPr>
          <p:spPr>
            <a:xfrm>
              <a:off x="0" y="4335"/>
              <a:ext cx="4510278" cy="616477"/>
            </a:xfrm>
            <a:prstGeom prst="roundRect">
              <a:avLst>
                <a:gd name="adj" fmla="val 16667"/>
              </a:avLst>
            </a:prstGeom>
            <a:solidFill>
              <a:srgbClr val="21B4A9"/>
            </a:solidFill>
            <a:ln w="12700" cap="flat">
              <a:solidFill>
                <a:srgbClr val="21B4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2" name="O czym należy pamiętać projektując logo?"/>
            <p:cNvSpPr txBox="1"/>
            <p:nvPr/>
          </p:nvSpPr>
          <p:spPr>
            <a:xfrm>
              <a:off x="82168" y="146050"/>
              <a:ext cx="4345941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O czym należy pamiętać projektując logo? </a:t>
              </a:r>
            </a:p>
          </p:txBody>
        </p:sp>
      </p:grpSp>
      <p:sp>
        <p:nvSpPr>
          <p:cNvPr id="434" name="Google Shape;444;p25"/>
          <p:cNvSpPr txBox="1"/>
          <p:nvPr/>
        </p:nvSpPr>
        <p:spPr>
          <a:xfrm>
            <a:off x="550863" y="315925"/>
            <a:ext cx="8245476" cy="457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 b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Sprawdź swoją wiedzę:</a:t>
            </a:r>
          </a:p>
        </p:txBody>
      </p:sp>
      <p:sp>
        <p:nvSpPr>
          <p:cNvPr id="435" name="Google Shape;445;p25"/>
          <p:cNvSpPr/>
          <p:nvPr/>
        </p:nvSpPr>
        <p:spPr>
          <a:xfrm>
            <a:off x="5331590" y="924321"/>
            <a:ext cx="4518286" cy="1837678"/>
          </a:xfrm>
          <a:prstGeom prst="rect">
            <a:avLst/>
          </a:pr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38" name="Google Shape;446;p25"/>
          <p:cNvGrpSpPr/>
          <p:nvPr/>
        </p:nvGrpSpPr>
        <p:grpSpPr>
          <a:xfrm>
            <a:off x="5331590" y="924321"/>
            <a:ext cx="4518286" cy="422031"/>
            <a:chOff x="0" y="0"/>
            <a:chExt cx="4518285" cy="422030"/>
          </a:xfrm>
        </p:grpSpPr>
        <p:sp>
          <p:nvSpPr>
            <p:cNvPr id="436" name="Prostokąt zaokrąglony"/>
            <p:cNvSpPr/>
            <p:nvPr/>
          </p:nvSpPr>
          <p:spPr>
            <a:xfrm>
              <a:off x="0" y="0"/>
              <a:ext cx="4518286" cy="422031"/>
            </a:xfrm>
            <a:prstGeom prst="roundRect">
              <a:avLst>
                <a:gd name="adj" fmla="val 16667"/>
              </a:avLst>
            </a:prstGeom>
            <a:solidFill>
              <a:srgbClr val="FAB632"/>
            </a:solidFill>
            <a:ln w="12700" cap="flat">
              <a:solidFill>
                <a:srgbClr val="FAB6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7" name="Czym jest e-commerce?"/>
            <p:cNvSpPr txBox="1"/>
            <p:nvPr/>
          </p:nvSpPr>
          <p:spPr>
            <a:xfrm>
              <a:off x="72677" y="44491"/>
              <a:ext cx="4372933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Czym jest e-commerce? </a:t>
              </a:r>
            </a:p>
          </p:txBody>
        </p:sp>
      </p:grpSp>
      <p:sp>
        <p:nvSpPr>
          <p:cNvPr id="439" name="Google Shape;447;p25"/>
          <p:cNvSpPr/>
          <p:nvPr/>
        </p:nvSpPr>
        <p:spPr>
          <a:xfrm>
            <a:off x="523348" y="3001873"/>
            <a:ext cx="4518286" cy="1837679"/>
          </a:xfrm>
          <a:prstGeom prst="rect">
            <a:avLst/>
          </a:pr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42" name="Google Shape;448;p25"/>
          <p:cNvGrpSpPr/>
          <p:nvPr/>
        </p:nvGrpSpPr>
        <p:grpSpPr>
          <a:xfrm>
            <a:off x="523347" y="3001873"/>
            <a:ext cx="4518287" cy="422031"/>
            <a:chOff x="0" y="0"/>
            <a:chExt cx="4518285" cy="422030"/>
          </a:xfrm>
        </p:grpSpPr>
        <p:sp>
          <p:nvSpPr>
            <p:cNvPr id="440" name="Prostokąt zaokrąglony"/>
            <p:cNvSpPr/>
            <p:nvPr/>
          </p:nvSpPr>
          <p:spPr>
            <a:xfrm>
              <a:off x="0" y="0"/>
              <a:ext cx="4518286" cy="422031"/>
            </a:xfrm>
            <a:prstGeom prst="roundRect">
              <a:avLst>
                <a:gd name="adj" fmla="val 16667"/>
              </a:avLst>
            </a:prstGeom>
            <a:solidFill>
              <a:srgbClr val="EA4E46"/>
            </a:solidFill>
            <a:ln w="12700" cap="flat">
              <a:solidFill>
                <a:srgbClr val="EA4E4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Jak powinno wyglądać silne hasło?"/>
            <p:cNvSpPr txBox="1"/>
            <p:nvPr/>
          </p:nvSpPr>
          <p:spPr>
            <a:xfrm>
              <a:off x="72677" y="44491"/>
              <a:ext cx="4372933" cy="333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Jak powinno wyglądać silne hasło?</a:t>
              </a:r>
            </a:p>
          </p:txBody>
        </p:sp>
      </p:grpSp>
      <p:sp>
        <p:nvSpPr>
          <p:cNvPr id="443" name="Google Shape;449;p25"/>
          <p:cNvSpPr txBox="1"/>
          <p:nvPr/>
        </p:nvSpPr>
        <p:spPr>
          <a:xfrm>
            <a:off x="577083" y="3409122"/>
            <a:ext cx="4426837" cy="164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Hasło, którego już regularnie używasz, niezależnie od długości.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Coś łatwego do zapamiętania, na przykład data urodzin.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Kombinacja liter, cyfr i znaków specjalnych dłuższa niż 12 znaków. </a:t>
            </a:r>
          </a:p>
        </p:txBody>
      </p:sp>
      <p:sp>
        <p:nvSpPr>
          <p:cNvPr id="444" name="Google Shape;450;p25"/>
          <p:cNvSpPr/>
          <p:nvPr/>
        </p:nvSpPr>
        <p:spPr>
          <a:xfrm>
            <a:off x="5331590" y="3021670"/>
            <a:ext cx="4518286" cy="1837678"/>
          </a:xfrm>
          <a:prstGeom prst="rect">
            <a:avLst/>
          </a:pr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47" name="Google Shape;451;p25"/>
          <p:cNvGrpSpPr/>
          <p:nvPr/>
        </p:nvGrpSpPr>
        <p:grpSpPr>
          <a:xfrm>
            <a:off x="5331590" y="3021670"/>
            <a:ext cx="4518286" cy="585513"/>
            <a:chOff x="0" y="0"/>
            <a:chExt cx="4518285" cy="585511"/>
          </a:xfrm>
        </p:grpSpPr>
        <p:sp>
          <p:nvSpPr>
            <p:cNvPr id="445" name="Prostokąt zaokrąglony"/>
            <p:cNvSpPr/>
            <p:nvPr/>
          </p:nvSpPr>
          <p:spPr>
            <a:xfrm>
              <a:off x="0" y="0"/>
              <a:ext cx="4518286" cy="585512"/>
            </a:xfrm>
            <a:prstGeom prst="roundRect">
              <a:avLst>
                <a:gd name="adj" fmla="val 16667"/>
              </a:avLst>
            </a:prstGeom>
            <a:solidFill>
              <a:srgbClr val="21B4A9"/>
            </a:solidFill>
            <a:ln w="12700" cap="flat">
              <a:solidFill>
                <a:srgbClr val="21B4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6" name="Co zrobić gdy komputer się nie włącza?"/>
            <p:cNvSpPr/>
            <p:nvPr/>
          </p:nvSpPr>
          <p:spPr>
            <a:xfrm>
              <a:off x="80657" y="292756"/>
              <a:ext cx="43569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 zrobić gdy komputer się nie włącza?</a:t>
              </a:r>
            </a:p>
          </p:txBody>
        </p:sp>
      </p:grpSp>
      <p:sp>
        <p:nvSpPr>
          <p:cNvPr id="448" name="Google Shape;452;p25"/>
          <p:cNvSpPr/>
          <p:nvPr/>
        </p:nvSpPr>
        <p:spPr>
          <a:xfrm>
            <a:off x="2743031" y="4949287"/>
            <a:ext cx="4730240" cy="1837679"/>
          </a:xfrm>
          <a:prstGeom prst="rect">
            <a:avLst/>
          </a:pr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51" name="Google Shape;453;p25"/>
          <p:cNvGrpSpPr/>
          <p:nvPr/>
        </p:nvGrpSpPr>
        <p:grpSpPr>
          <a:xfrm>
            <a:off x="2749573" y="4938314"/>
            <a:ext cx="4730241" cy="625148"/>
            <a:chOff x="0" y="0"/>
            <a:chExt cx="4730239" cy="625147"/>
          </a:xfrm>
        </p:grpSpPr>
        <p:sp>
          <p:nvSpPr>
            <p:cNvPr id="449" name="Prostokąt zaokrąglony"/>
            <p:cNvSpPr/>
            <p:nvPr/>
          </p:nvSpPr>
          <p:spPr>
            <a:xfrm>
              <a:off x="0" y="11864"/>
              <a:ext cx="4730240" cy="601420"/>
            </a:xfrm>
            <a:prstGeom prst="roundRect">
              <a:avLst>
                <a:gd name="adj" fmla="val 16667"/>
              </a:avLst>
            </a:prstGeom>
            <a:solidFill>
              <a:srgbClr val="FAB632"/>
            </a:solidFill>
            <a:ln w="12700" cap="flat">
              <a:solidFill>
                <a:srgbClr val="FAB6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Co pojawi się w wyszukiwaniu: „umiejętności cyfrowe” - typ pliku. smartfona: pdf?"/>
            <p:cNvSpPr txBox="1"/>
            <p:nvPr/>
          </p:nvSpPr>
          <p:spPr>
            <a:xfrm>
              <a:off x="81433" y="-1"/>
              <a:ext cx="4567374" cy="625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 pojawi się w wyszukiwaniu: „umiejętności cyfrowe” - typ pliku. smartfona: pdf?</a:t>
              </a:r>
            </a:p>
          </p:txBody>
        </p:sp>
      </p:grpSp>
      <p:pic>
        <p:nvPicPr>
          <p:cNvPr id="452" name="Google Shape;454;p25" descr="Google Shape;454;p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52" y="6251078"/>
            <a:ext cx="2304177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Google Shape;455;p25"/>
          <p:cNvSpPr txBox="1"/>
          <p:nvPr/>
        </p:nvSpPr>
        <p:spPr>
          <a:xfrm>
            <a:off x="7730041" y="5153235"/>
            <a:ext cx="4341966" cy="93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454" name="Google Shape;456;p25"/>
          <p:cNvSpPr txBox="1"/>
          <p:nvPr/>
        </p:nvSpPr>
        <p:spPr>
          <a:xfrm>
            <a:off x="5384226" y="3695839"/>
            <a:ext cx="4426836" cy="96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Kup nowy lub wezwij serwis techniczny.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Zanim zrobisz cokolwiek innego, sprawdź, czy bateria lub gniazdo działają.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Naciskaj klawisze losowo, aż zareaguje.</a:t>
            </a:r>
          </a:p>
        </p:txBody>
      </p:sp>
      <p:sp>
        <p:nvSpPr>
          <p:cNvPr id="455" name="Google Shape;457;p25"/>
          <p:cNvSpPr txBox="1"/>
          <p:nvPr/>
        </p:nvSpPr>
        <p:spPr>
          <a:xfrm>
            <a:off x="2788755" y="5553628"/>
            <a:ext cx="4638791" cy="119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Pliki pdf umiejętności cyfrowych, które nie zawierają słowa „smartfon”.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Pliki inne niż pdf dotyczące umiejętności cyfrowych.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Pliki PDF na smartfony, które nie zawierają terminu „umiejętności cyfrowe”.</a:t>
            </a:r>
          </a:p>
        </p:txBody>
      </p:sp>
      <p:sp>
        <p:nvSpPr>
          <p:cNvPr id="456" name="Google Shape;458;p25"/>
          <p:cNvSpPr txBox="1"/>
          <p:nvPr/>
        </p:nvSpPr>
        <p:spPr>
          <a:xfrm>
            <a:off x="571422" y="1717644"/>
            <a:ext cx="4426837" cy="73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 Żeby było czytelne i związane z naszym biznesem.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 Żeby mi się podobało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 Żeby nie pojawiła się w nim nazwa firmy.</a:t>
            </a:r>
          </a:p>
        </p:txBody>
      </p:sp>
      <p:sp>
        <p:nvSpPr>
          <p:cNvPr id="457" name="Google Shape;459;p25"/>
          <p:cNvSpPr txBox="1"/>
          <p:nvPr/>
        </p:nvSpPr>
        <p:spPr>
          <a:xfrm>
            <a:off x="5377315" y="1529683"/>
            <a:ext cx="4426837" cy="119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Posiadaniem strony internetowej.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Praktyką kupowania i sprzedawania produktów przez Internet.</a:t>
            </a:r>
          </a:p>
          <a:p>
            <a:pPr marL="342900" indent="-342900">
              <a:buClr>
                <a:srgbClr val="000000"/>
              </a:buClr>
              <a:buSzPts val="1500"/>
              <a:buAutoNum type="alphaLcParenR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Jest to sprzedaż podzespołów i urządzeń elektronicznych.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adroTexto 4"/>
          <p:cNvSpPr txBox="1"/>
          <p:nvPr/>
        </p:nvSpPr>
        <p:spPr>
          <a:xfrm>
            <a:off x="4895146" y="4214219"/>
            <a:ext cx="1859429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EA4E46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EA4E4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moreproject.eu</a:t>
            </a:r>
          </a:p>
        </p:txBody>
      </p:sp>
      <p:pic>
        <p:nvPicPr>
          <p:cNvPr id="218" name="Imagen 5" descr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3888" y="327888"/>
            <a:ext cx="2766270" cy="12257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uadroTexto 4"/>
          <p:cNvSpPr txBox="1"/>
          <p:nvPr/>
        </p:nvSpPr>
        <p:spPr>
          <a:xfrm>
            <a:off x="3988904" y="3306278"/>
            <a:ext cx="3671911" cy="76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300"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Dziękujemy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11;p3"/>
          <p:cNvSpPr txBox="1"/>
          <p:nvPr/>
        </p:nvSpPr>
        <p:spPr>
          <a:xfrm>
            <a:off x="7433926" y="1800973"/>
            <a:ext cx="2381425" cy="1970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Podstawy.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Typowe problemy i sposoby ich rozwiązywania.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Jak skutecznie wyszukiwać w </a:t>
            </a:r>
            <a:r>
              <a:rPr lang="it-IT" dirty="0"/>
              <a:t>i</a:t>
            </a:r>
            <a:r>
              <a:rPr lang="pl-PL" dirty="0"/>
              <a:t>nternecie.</a:t>
            </a:r>
            <a:endParaRPr dirty="0"/>
          </a:p>
        </p:txBody>
      </p:sp>
      <p:sp>
        <p:nvSpPr>
          <p:cNvPr id="137" name="Google Shape;112;p3"/>
          <p:cNvSpPr txBox="1"/>
          <p:nvPr/>
        </p:nvSpPr>
        <p:spPr>
          <a:xfrm>
            <a:off x="7596805" y="1391255"/>
            <a:ext cx="2111433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 b="1">
                <a:solidFill>
                  <a:srgbClr val="EA4E46"/>
                </a:solidFill>
                <a:latin typeface="Oxygen"/>
                <a:ea typeface="Oxygen"/>
                <a:cs typeface="Oxygen"/>
                <a:sym typeface="Oxygen"/>
              </a:defRPr>
            </a:lvl1pPr>
          </a:lstStyle>
          <a:p>
            <a:r>
              <a:rPr lang="en-GB" dirty="0" err="1"/>
              <a:t>Rozwiązywanie</a:t>
            </a:r>
            <a:r>
              <a:rPr lang="en-GB" dirty="0"/>
              <a:t> </a:t>
            </a:r>
            <a:r>
              <a:rPr lang="en-GB" dirty="0" err="1"/>
              <a:t>problemów</a:t>
            </a:r>
            <a:endParaRPr dirty="0"/>
          </a:p>
        </p:txBody>
      </p:sp>
      <p:sp>
        <p:nvSpPr>
          <p:cNvPr id="138" name="Google Shape;113;p3"/>
          <p:cNvSpPr txBox="1"/>
          <p:nvPr/>
        </p:nvSpPr>
        <p:spPr>
          <a:xfrm>
            <a:off x="1169379" y="1850705"/>
            <a:ext cx="3236582" cy="1970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Podstawy.</a:t>
            </a:r>
            <a:endParaRPr lang="it-IT" dirty="0"/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Wizerunek firmy i narzędzia.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Narzędzia do zarządzania projektami.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Narzędzia komunikacyjne.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Handel elektroniczny.</a:t>
            </a:r>
            <a:endParaRPr dirty="0"/>
          </a:p>
        </p:txBody>
      </p:sp>
      <p:sp>
        <p:nvSpPr>
          <p:cNvPr id="139" name="Google Shape;114;p3"/>
          <p:cNvSpPr txBox="1"/>
          <p:nvPr/>
        </p:nvSpPr>
        <p:spPr>
          <a:xfrm>
            <a:off x="1395252" y="1267510"/>
            <a:ext cx="2524870" cy="65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 b="1">
                <a:solidFill>
                  <a:srgbClr val="21B4A9"/>
                </a:solidFill>
                <a:latin typeface="Oxygen"/>
                <a:ea typeface="Oxygen"/>
                <a:cs typeface="Oxygen"/>
                <a:sym typeface="Oxygen"/>
              </a:defRPr>
            </a:lvl1pPr>
          </a:lstStyle>
          <a:p>
            <a:r>
              <a:rPr lang="en-GB" dirty="0" err="1"/>
              <a:t>Narzędzia</a:t>
            </a:r>
            <a:r>
              <a:rPr lang="en-GB" dirty="0"/>
              <a:t> ICT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przedsiębiorczości</a:t>
            </a:r>
            <a:endParaRPr dirty="0"/>
          </a:p>
        </p:txBody>
      </p:sp>
      <p:sp>
        <p:nvSpPr>
          <p:cNvPr id="140" name="Google Shape;115;p3"/>
          <p:cNvSpPr txBox="1"/>
          <p:nvPr/>
        </p:nvSpPr>
        <p:spPr>
          <a:xfrm>
            <a:off x="4544690" y="3177475"/>
            <a:ext cx="2670210" cy="1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Podstawy.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Ryzyka cyberbezpieczeństwa.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Hasła.</a:t>
            </a:r>
          </a:p>
          <a:p>
            <a:pPr>
              <a:lnSpc>
                <a:spcPct val="1562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/>
              <a:t>Zalecenia.</a:t>
            </a:r>
            <a:endParaRPr dirty="0"/>
          </a:p>
        </p:txBody>
      </p:sp>
      <p:sp>
        <p:nvSpPr>
          <p:cNvPr id="141" name="Google Shape;116;p3"/>
          <p:cNvSpPr txBox="1"/>
          <p:nvPr/>
        </p:nvSpPr>
        <p:spPr>
          <a:xfrm>
            <a:off x="4726844" y="2681702"/>
            <a:ext cx="2108458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 b="1">
                <a:solidFill>
                  <a:srgbClr val="FAB632"/>
                </a:solidFill>
                <a:latin typeface="Oxygen"/>
                <a:ea typeface="Oxygen"/>
                <a:cs typeface="Oxygen"/>
                <a:sym typeface="Oxygen"/>
              </a:defRPr>
            </a:lvl1pPr>
          </a:lstStyle>
          <a:p>
            <a:r>
              <a:rPr lang="en-GB" dirty="0" err="1"/>
              <a:t>Bezpieczeństwo</a:t>
            </a:r>
            <a:r>
              <a:rPr lang="en-GB" dirty="0"/>
              <a:t> </a:t>
            </a:r>
            <a:r>
              <a:rPr lang="en-GB" dirty="0" err="1"/>
              <a:t>cybernetyczne</a:t>
            </a:r>
            <a:endParaRPr dirty="0"/>
          </a:p>
        </p:txBody>
      </p:sp>
      <p:sp>
        <p:nvSpPr>
          <p:cNvPr id="142" name="Google Shape;117;p3"/>
          <p:cNvSpPr/>
          <p:nvPr/>
        </p:nvSpPr>
        <p:spPr>
          <a:xfrm>
            <a:off x="4350270" y="2772429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Google Shape;118;p3"/>
          <p:cNvSpPr/>
          <p:nvPr/>
        </p:nvSpPr>
        <p:spPr>
          <a:xfrm>
            <a:off x="1012587" y="1541877"/>
            <a:ext cx="284087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21B4A9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Google Shape;119;p3"/>
          <p:cNvSpPr/>
          <p:nvPr/>
        </p:nvSpPr>
        <p:spPr>
          <a:xfrm>
            <a:off x="7266995" y="1459047"/>
            <a:ext cx="284086" cy="23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43" y="0"/>
                </a:lnTo>
                <a:lnTo>
                  <a:pt x="17157" y="0"/>
                </a:lnTo>
                <a:lnTo>
                  <a:pt x="21600" y="10800"/>
                </a:lnTo>
                <a:lnTo>
                  <a:pt x="17157" y="21600"/>
                </a:lnTo>
                <a:lnTo>
                  <a:pt x="4443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Google Shape;120;p3"/>
          <p:cNvSpPr/>
          <p:nvPr/>
        </p:nvSpPr>
        <p:spPr>
          <a:xfrm rot="5400000">
            <a:off x="3557511" y="2304590"/>
            <a:ext cx="3471974" cy="286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59" y="0"/>
                </a:lnTo>
                <a:lnTo>
                  <a:pt x="17141" y="0"/>
                </a:lnTo>
                <a:lnTo>
                  <a:pt x="21600" y="10800"/>
                </a:lnTo>
                <a:lnTo>
                  <a:pt x="17141" y="21600"/>
                </a:lnTo>
                <a:lnTo>
                  <a:pt x="4459" y="21600"/>
                </a:lnTo>
                <a:close/>
              </a:path>
            </a:pathLst>
          </a:custGeom>
          <a:ln w="12700">
            <a:solidFill>
              <a:srgbClr val="EA4E46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Google Shape;121;p3"/>
          <p:cNvSpPr/>
          <p:nvPr/>
        </p:nvSpPr>
        <p:spPr>
          <a:xfrm rot="5400000">
            <a:off x="464131" y="1041920"/>
            <a:ext cx="3471970" cy="286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59" y="0"/>
                </a:lnTo>
                <a:lnTo>
                  <a:pt x="17141" y="0"/>
                </a:lnTo>
                <a:lnTo>
                  <a:pt x="21600" y="10800"/>
                </a:lnTo>
                <a:lnTo>
                  <a:pt x="17141" y="21600"/>
                </a:lnTo>
                <a:lnTo>
                  <a:pt x="4459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Google Shape;122;p3"/>
          <p:cNvSpPr/>
          <p:nvPr/>
        </p:nvSpPr>
        <p:spPr>
          <a:xfrm rot="5400000">
            <a:off x="6643279" y="1041921"/>
            <a:ext cx="3471974" cy="286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459" y="0"/>
                </a:lnTo>
                <a:lnTo>
                  <a:pt x="17141" y="0"/>
                </a:lnTo>
                <a:lnTo>
                  <a:pt x="21600" y="10800"/>
                </a:lnTo>
                <a:lnTo>
                  <a:pt x="17141" y="21600"/>
                </a:lnTo>
                <a:lnTo>
                  <a:pt x="4459" y="21600"/>
                </a:lnTo>
                <a:close/>
              </a:path>
            </a:pathLst>
          </a:custGeom>
          <a:ln w="12700">
            <a:solidFill>
              <a:srgbClr val="FAB632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Google Shape;123;p3"/>
          <p:cNvSpPr txBox="1"/>
          <p:nvPr/>
        </p:nvSpPr>
        <p:spPr>
          <a:xfrm>
            <a:off x="982025" y="1895662"/>
            <a:ext cx="178970" cy="155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</a:p>
        </p:txBody>
      </p:sp>
      <p:sp>
        <p:nvSpPr>
          <p:cNvPr id="149" name="Google Shape;124;p3"/>
          <p:cNvSpPr txBox="1"/>
          <p:nvPr/>
        </p:nvSpPr>
        <p:spPr>
          <a:xfrm>
            <a:off x="7218436" y="1850705"/>
            <a:ext cx="178970" cy="125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</a:p>
          <a:p>
            <a:pPr>
              <a:defRPr sz="200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AB632"/>
              </a:solidFill>
            </a:endParaRPr>
          </a:p>
          <a:p>
            <a:pPr>
              <a:defRPr sz="20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</a:p>
        </p:txBody>
      </p:sp>
      <p:sp>
        <p:nvSpPr>
          <p:cNvPr id="150" name="Google Shape;125;p3"/>
          <p:cNvSpPr txBox="1"/>
          <p:nvPr/>
        </p:nvSpPr>
        <p:spPr>
          <a:xfrm>
            <a:off x="4268249" y="3190107"/>
            <a:ext cx="178970" cy="125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</a:p>
        </p:txBody>
      </p:sp>
      <p:sp>
        <p:nvSpPr>
          <p:cNvPr id="151" name="Google Shape;126;p3"/>
          <p:cNvSpPr txBox="1"/>
          <p:nvPr/>
        </p:nvSpPr>
        <p:spPr>
          <a:xfrm rot="17903584">
            <a:off x="2873728" y="417891"/>
            <a:ext cx="299670" cy="94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152" name="Google Shape;127;p3"/>
          <p:cNvSpPr txBox="1"/>
          <p:nvPr/>
        </p:nvSpPr>
        <p:spPr>
          <a:xfrm rot="14709441">
            <a:off x="9031218" y="3493419"/>
            <a:ext cx="299670" cy="94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sp>
        <p:nvSpPr>
          <p:cNvPr id="153" name="Google Shape;128;p3"/>
          <p:cNvSpPr txBox="1"/>
          <p:nvPr/>
        </p:nvSpPr>
        <p:spPr>
          <a:xfrm rot="17903584">
            <a:off x="4326752" y="4782021"/>
            <a:ext cx="299670" cy="94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  <a:r>
              <a:rPr>
                <a:solidFill>
                  <a:srgbClr val="FAB632"/>
                </a:solidFill>
              </a:rPr>
              <a:t>+</a:t>
            </a:r>
            <a:r>
              <a:rPr>
                <a:solidFill>
                  <a:srgbClr val="21B4A9"/>
                </a:solidFill>
              </a:rPr>
              <a:t>+</a:t>
            </a:r>
          </a:p>
        </p:txBody>
      </p:sp>
      <p:pic>
        <p:nvPicPr>
          <p:cNvPr id="154" name="Google Shape;129;p3" descr="Google Shape;129;p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130;p3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35;p4"/>
          <p:cNvSpPr txBox="1"/>
          <p:nvPr/>
        </p:nvSpPr>
        <p:spPr>
          <a:xfrm>
            <a:off x="921634" y="531935"/>
            <a:ext cx="9879047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158" name="Google Shape;136;p4"/>
          <p:cNvSpPr txBox="1"/>
          <p:nvPr/>
        </p:nvSpPr>
        <p:spPr>
          <a:xfrm>
            <a:off x="921634" y="1111415"/>
            <a:ext cx="7601875" cy="39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1: Podstawy. Wprowadzenie.</a:t>
            </a:r>
          </a:p>
        </p:txBody>
      </p:sp>
      <p:sp>
        <p:nvSpPr>
          <p:cNvPr id="159" name="Google Shape;137;p4"/>
          <p:cNvSpPr txBox="1"/>
          <p:nvPr/>
        </p:nvSpPr>
        <p:spPr>
          <a:xfrm>
            <a:off x="921634" y="1629436"/>
            <a:ext cx="9265211" cy="338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Narzędzia technologii informacyjnej i komunikacyjnej </a:t>
            </a:r>
            <a:r>
              <a:rPr b="0"/>
              <a:t>są ważną częścią dzisiejszego biznesu. Dlatego w tym rozdziale zobaczymy, jak przełożyć płynące z niej korzyści na działalność przedsiębiorczą.</a:t>
            </a:r>
          </a:p>
          <a:p>
            <a:pPr algn="just"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endParaRPr b="0"/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Ważne jest, aby jako wstępny krok do przedsiębiorczości sporządzić </a:t>
            </a:r>
            <a:r>
              <a:rPr b="1"/>
              <a:t>biznesplan</a:t>
            </a:r>
            <a:r>
              <a:t>, a nawet </a:t>
            </a:r>
            <a:r>
              <a:rPr b="1"/>
              <a:t>plan marketingowy</a:t>
            </a:r>
            <a:r>
              <a:t>, aby uwzględnić wszystkie ważne kwestie, które zwiększą sukces firmy. Dlatego w dziale materiałów pokrewnych znajdziesz informacje jak opracować własny biznes plan i nie tylko.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Nie zapomnij zajrzeć do sekcji „powiązane materiały”, aby dowiedzieć się więcej o przedsiębiorczości i narzędziach ICT!</a:t>
            </a:r>
          </a:p>
        </p:txBody>
      </p:sp>
      <p:pic>
        <p:nvPicPr>
          <p:cNvPr id="160" name="Google Shape;138;p4" descr="Google Shape;138;p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oogle Shape;139;p4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44;p5"/>
          <p:cNvSpPr txBox="1"/>
          <p:nvPr/>
        </p:nvSpPr>
        <p:spPr>
          <a:xfrm>
            <a:off x="921634" y="531935"/>
            <a:ext cx="9800113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164" name="Google Shape;145;p5"/>
          <p:cNvSpPr txBox="1"/>
          <p:nvPr/>
        </p:nvSpPr>
        <p:spPr>
          <a:xfrm>
            <a:off x="921636" y="1207288"/>
            <a:ext cx="9800112" cy="760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Wizerunek firmy i narzędzia. Jak przedstawiasz się swoim klientom?</a:t>
            </a:r>
          </a:p>
        </p:txBody>
      </p:sp>
      <p:sp>
        <p:nvSpPr>
          <p:cNvPr id="165" name="Google Shape;146;p5"/>
          <p:cNvSpPr txBox="1"/>
          <p:nvPr/>
        </p:nvSpPr>
        <p:spPr>
          <a:xfrm>
            <a:off x="1094158" y="2094076"/>
            <a:ext cx="9265211" cy="266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Wizerunek firmy odzwierciedla się głównie w logo Twojej firmy, dlatego konieczne jest, aby Twoje logo przedstawiało to, co chcesz, aby Twoi klienci widzieli w Twojej firmie.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Twoje logo musi być unikalne, musi być związane z prowadzoną przez Ciebie działalnością, a także musi być estetyczne. Spójrzmy na przykład: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Wyobraź sobie, że masz firmę, która wynajmuje wiejskie domy wakacyjne o nazwie „Ruraland”. Które logo byłoby najodpowiedniejsze?</a:t>
            </a:r>
          </a:p>
        </p:txBody>
      </p:sp>
      <p:pic>
        <p:nvPicPr>
          <p:cNvPr id="166" name="Google Shape;147;p5" descr="Google Shape;147;p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148;p5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168" name="Google Shape;149;p5" descr="Google Shape;149;p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793" y="4223310"/>
            <a:ext cx="1712630" cy="171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oogle Shape;150;p5" descr="Google Shape;150;p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357" y="4224678"/>
            <a:ext cx="1712630" cy="171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55;p6"/>
          <p:cNvSpPr txBox="1"/>
          <p:nvPr/>
        </p:nvSpPr>
        <p:spPr>
          <a:xfrm>
            <a:off x="921634" y="531935"/>
            <a:ext cx="1019824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172" name="Google Shape;156;p6"/>
          <p:cNvSpPr txBox="1"/>
          <p:nvPr/>
        </p:nvSpPr>
        <p:spPr>
          <a:xfrm>
            <a:off x="921634" y="1249069"/>
            <a:ext cx="9561423" cy="760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Wizerunek firmy i narzędzia. Jak przedstawiasz się swoim klientom?</a:t>
            </a:r>
          </a:p>
        </p:txBody>
      </p:sp>
      <p:sp>
        <p:nvSpPr>
          <p:cNvPr id="173" name="Google Shape;157;p6"/>
          <p:cNvSpPr txBox="1"/>
          <p:nvPr/>
        </p:nvSpPr>
        <p:spPr>
          <a:xfrm>
            <a:off x="3707813" y="2377114"/>
            <a:ext cx="6652024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 logo pokazuje, czym jest firma (elementy wiejskie), jest czytelne, miłe dla oka oraz zadbane pod względem pisowni.</a:t>
            </a:r>
          </a:p>
        </p:txBody>
      </p:sp>
      <p:pic>
        <p:nvPicPr>
          <p:cNvPr id="174" name="Google Shape;158;p6" descr="Google Shape;158;p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Google Shape;159;p6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pic>
        <p:nvPicPr>
          <p:cNvPr id="176" name="Google Shape;160;p6" descr="Google Shape;160;p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131" y="3397882"/>
            <a:ext cx="2020374" cy="1055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oogle Shape;161;p6" descr="Google Shape;161;p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133" y="2177638"/>
            <a:ext cx="2027958" cy="99566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162;p6"/>
          <p:cNvSpPr txBox="1"/>
          <p:nvPr/>
        </p:nvSpPr>
        <p:spPr>
          <a:xfrm>
            <a:off x="3784311" y="3546019"/>
            <a:ext cx="6499031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Jednak to, zaniedbuje pisownię, typografia jest trudna do odczytania i nie można wyczuć, co firma chce sprzedać.</a:t>
            </a:r>
          </a:p>
        </p:txBody>
      </p:sp>
      <p:pic>
        <p:nvPicPr>
          <p:cNvPr id="179" name="Google Shape;163;p6" descr="Google Shape;163;p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86" y="3458116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oogle Shape;164;p6" descr="Google Shape;164;p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15" y="221827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oogle Shape;165;p6" descr="Google Shape;165;p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11" y="4605780"/>
            <a:ext cx="1350768" cy="143603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Google Shape;166;p6"/>
          <p:cNvSpPr txBox="1"/>
          <p:nvPr/>
        </p:nvSpPr>
        <p:spPr>
          <a:xfrm>
            <a:off x="2549098" y="4917404"/>
            <a:ext cx="5614786" cy="120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Logo powinno znaleźć się na wszystkim, co może prezentować firmę: media społecznościowe, strona internetowa, opakowanie…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71;p7"/>
          <p:cNvSpPr txBox="1"/>
          <p:nvPr/>
        </p:nvSpPr>
        <p:spPr>
          <a:xfrm>
            <a:off x="921634" y="531935"/>
            <a:ext cx="10653401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185" name="Google Shape;172;p7"/>
          <p:cNvSpPr txBox="1"/>
          <p:nvPr/>
        </p:nvSpPr>
        <p:spPr>
          <a:xfrm>
            <a:off x="921634" y="1254601"/>
            <a:ext cx="9751773" cy="760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2: Wizerunek firmy i narzędzia. Jak przedstawiasz się swoim klientom?</a:t>
            </a:r>
          </a:p>
        </p:txBody>
      </p:sp>
      <p:pic>
        <p:nvPicPr>
          <p:cNvPr id="186" name="Google Shape;173;p7" descr="Google Shape;173;p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oogle Shape;174;p7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188" name="Google Shape;175;p7"/>
          <p:cNvSpPr txBox="1"/>
          <p:nvPr/>
        </p:nvSpPr>
        <p:spPr>
          <a:xfrm>
            <a:off x="921634" y="2015331"/>
            <a:ext cx="9265211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Jakich narzędzi możesz użyć do zaprojektowania wizerunku swojej firmy?</a:t>
            </a:r>
          </a:p>
        </p:txBody>
      </p:sp>
      <p:pic>
        <p:nvPicPr>
          <p:cNvPr id="189" name="Google Shape;176;p7" descr="Google Shape;176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01" y="3611462"/>
            <a:ext cx="1914351" cy="372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oogle Shape;177;p7" descr="Google Shape;177;p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410" y="4369143"/>
            <a:ext cx="1786242" cy="39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178;p7" descr="Google Shape;178;p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5" y="5339400"/>
            <a:ext cx="742951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oogle Shape;179;p7" descr="Google Shape;179;p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59" y="2496747"/>
            <a:ext cx="1457493" cy="81911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Google Shape;180;p7"/>
          <p:cNvSpPr txBox="1"/>
          <p:nvPr/>
        </p:nvSpPr>
        <p:spPr>
          <a:xfrm>
            <a:off x="3515231" y="2709260"/>
            <a:ext cx="7133010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Umożliwia zaprojektowanie własnego logo na podstawie setek szablonów.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https://www.canva.com/</a:t>
            </a:r>
          </a:p>
        </p:txBody>
      </p:sp>
      <p:sp>
        <p:nvSpPr>
          <p:cNvPr id="194" name="Google Shape;181;p7"/>
          <p:cNvSpPr txBox="1"/>
          <p:nvPr/>
        </p:nvSpPr>
        <p:spPr>
          <a:xfrm>
            <a:off x="3515231" y="3531034"/>
            <a:ext cx="7344732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Wybierz branżę, nazwę, typografię i styl swojej firmy, a o automatycznie utworzy logo zgodnie z Twoimi wyborami.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/>
              </a:rPr>
              <a:t>https://www.logomaker.com/es/</a:t>
            </a:r>
          </a:p>
        </p:txBody>
      </p:sp>
      <p:sp>
        <p:nvSpPr>
          <p:cNvPr id="195" name="Google Shape;182;p7"/>
          <p:cNvSpPr txBox="1"/>
          <p:nvPr/>
        </p:nvSpPr>
        <p:spPr>
          <a:xfrm>
            <a:off x="3515230" y="4275811"/>
            <a:ext cx="7133010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Automatycznie tworzy logo na podstawie nazwy firmy i działalności. 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0"/>
              </a:rPr>
              <a:t>https://looka.com/logo-maker/</a:t>
            </a:r>
          </a:p>
        </p:txBody>
      </p:sp>
      <p:sp>
        <p:nvSpPr>
          <p:cNvPr id="196" name="Google Shape;183;p7"/>
          <p:cNvSpPr txBox="1"/>
          <p:nvPr/>
        </p:nvSpPr>
        <p:spPr>
          <a:xfrm>
            <a:off x="3540397" y="5123472"/>
            <a:ext cx="7133010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Stwórz logo z nazwy firmy, branży, stylu wizualnego i słów kluczowych.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/>
              </a:rPr>
              <a:t>https://es.wix.com/logo/maker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88;p8"/>
          <p:cNvSpPr txBox="1"/>
          <p:nvPr/>
        </p:nvSpPr>
        <p:spPr>
          <a:xfrm>
            <a:off x="921634" y="531935"/>
            <a:ext cx="11270366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199" name="Google Shape;189;p8"/>
          <p:cNvSpPr txBox="1"/>
          <p:nvPr/>
        </p:nvSpPr>
        <p:spPr>
          <a:xfrm>
            <a:off x="921634" y="1111415"/>
            <a:ext cx="7971902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3: Narzędzia do zarządzania projektami. Jak zorganizować swoją pracę?</a:t>
            </a:r>
          </a:p>
        </p:txBody>
      </p:sp>
      <p:pic>
        <p:nvPicPr>
          <p:cNvPr id="200" name="Google Shape;190;p8" descr="Google Shape;190;p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oogle Shape;191;p8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202" name="Google Shape;192;p8"/>
          <p:cNvSpPr txBox="1"/>
          <p:nvPr/>
        </p:nvSpPr>
        <p:spPr>
          <a:xfrm>
            <a:off x="921634" y="2015331"/>
            <a:ext cx="9265211" cy="179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Organizacja pracy jest niezbędna do prawidłowego funkcjonowania firmy, ponieważ pozwala Ci orientować się, co w danej chwili należy zrobić. Poniżej znajdują się narzędzia do zarządzania projektami i do organizacji, które pozwolą Ci zachować wszystko pod kontrolą w zsynchronizowany sposób na komputerze i smartfonie lub tablecie: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Google Shape;193;p8"/>
          <p:cNvSpPr txBox="1"/>
          <p:nvPr/>
        </p:nvSpPr>
        <p:spPr>
          <a:xfrm>
            <a:off x="818962" y="3395886"/>
            <a:ext cx="7634950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Umożliwia planowanie spotkań i wydarzeń oraz otrzymywanie przypomnień w prosty sposób.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https://calendar.google.com/calendar/</a:t>
            </a:r>
          </a:p>
        </p:txBody>
      </p:sp>
      <p:sp>
        <p:nvSpPr>
          <p:cNvPr id="204" name="Google Shape;194;p8"/>
          <p:cNvSpPr txBox="1"/>
          <p:nvPr/>
        </p:nvSpPr>
        <p:spPr>
          <a:xfrm>
            <a:off x="1341080" y="4169033"/>
            <a:ext cx="7133010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Tworzy karty i umożliwia dołączanie notatek, plików, terminów i innych elementów.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https://trello.com/</a:t>
            </a:r>
          </a:p>
        </p:txBody>
      </p:sp>
      <p:sp>
        <p:nvSpPr>
          <p:cNvPr id="205" name="Google Shape;195;p8"/>
          <p:cNvSpPr txBox="1"/>
          <p:nvPr/>
        </p:nvSpPr>
        <p:spPr>
          <a:xfrm>
            <a:off x="2089100" y="5072962"/>
            <a:ext cx="6384991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Umożliwia przechowywanie notatek,  wydarzeń w  kalendarzu  i zadań wszelkiego rodzaju.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https://evernote.com/</a:t>
            </a:r>
          </a:p>
        </p:txBody>
      </p:sp>
      <p:pic>
        <p:nvPicPr>
          <p:cNvPr id="206" name="Google Shape;196;p8" descr="Google Shape;196;p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587" y="4340135"/>
            <a:ext cx="1525539" cy="312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97;p8" descr="Google Shape;197;p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752" y="4989248"/>
            <a:ext cx="2304177" cy="70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98;p8" descr="Google Shape;198;p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421" y="3318383"/>
            <a:ext cx="1819014" cy="62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03;p9"/>
          <p:cNvSpPr txBox="1"/>
          <p:nvPr/>
        </p:nvSpPr>
        <p:spPr>
          <a:xfrm>
            <a:off x="921634" y="531935"/>
            <a:ext cx="11589729" cy="54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Rozdział 1: Narzędzia ICT w przedsiębiorczości.</a:t>
            </a:r>
          </a:p>
        </p:txBody>
      </p:sp>
      <p:sp>
        <p:nvSpPr>
          <p:cNvPr id="211" name="Google Shape;204;p9"/>
          <p:cNvSpPr txBox="1"/>
          <p:nvPr/>
        </p:nvSpPr>
        <p:spPr>
          <a:xfrm>
            <a:off x="921634" y="1111415"/>
            <a:ext cx="8277309" cy="7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Część 4: Narzędzia komunikacji. Koordynacja z innymi.</a:t>
            </a:r>
          </a:p>
        </p:txBody>
      </p:sp>
      <p:pic>
        <p:nvPicPr>
          <p:cNvPr id="212" name="Google Shape;205;p9" descr="Google Shape;205;p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96" y="6234491"/>
            <a:ext cx="2304178" cy="48340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Google Shape;206;p9"/>
          <p:cNvSpPr txBox="1"/>
          <p:nvPr/>
        </p:nvSpPr>
        <p:spPr>
          <a:xfrm>
            <a:off x="2549098" y="6117733"/>
            <a:ext cx="7810271" cy="60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dirty="0"/>
              <a:t>Finansowane przez Unię Europejską. Poglądy i wyrażone opinie są jednak wyłącznie poglądami autora (autorów) i niekoniecznie odzwierciedlają poglądy Unii Europejskiej lub Europejskiej Agencji Wykonawczej ds. Edukacji i Kultury (EACEA). Ani Unia Europejska, ani EACEA nie mogą ponosić za nie odpowiedzialności</a:t>
            </a:r>
            <a:r>
              <a:rPr dirty="0"/>
              <a:t>.</a:t>
            </a:r>
          </a:p>
        </p:txBody>
      </p:sp>
      <p:sp>
        <p:nvSpPr>
          <p:cNvPr id="214" name="Google Shape;207;p9"/>
          <p:cNvSpPr txBox="1"/>
          <p:nvPr/>
        </p:nvSpPr>
        <p:spPr>
          <a:xfrm>
            <a:off x="3490064" y="2343728"/>
            <a:ext cx="7301315" cy="150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Whatsapp Business. Działa na podobnej zasadzie jak Whatsapp, ale pozwala zautomatyzować, uporządkować wiadomości od klientów oraz odpowiedzieć na nie, a także utworzyć profil biznesowy z danymi kontaktowymi. 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https://business.whatsapp.com/</a:t>
            </a:r>
          </a:p>
        </p:txBody>
      </p:sp>
      <p:sp>
        <p:nvSpPr>
          <p:cNvPr id="215" name="Google Shape;208;p9"/>
          <p:cNvSpPr txBox="1"/>
          <p:nvPr/>
        </p:nvSpPr>
        <p:spPr>
          <a:xfrm>
            <a:off x="3490064" y="3624812"/>
            <a:ext cx="7535740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Portale społecznościowe. Takie jak Instagram, Facebook, Twitter, LinkedIn... Wybierając to narzędzie powinieneś wziąć pod uwagę do kogo chcesz dotrzeć.</a:t>
            </a:r>
          </a:p>
        </p:txBody>
      </p:sp>
      <p:sp>
        <p:nvSpPr>
          <p:cNvPr id="216" name="Google Shape;209;p9">
            <a:hlinkClick r:id="" action="ppaction://hlinkshowjump?jump=nextslide"/>
          </p:cNvPr>
          <p:cNvSpPr txBox="1"/>
          <p:nvPr/>
        </p:nvSpPr>
        <p:spPr>
          <a:xfrm>
            <a:off x="3490064" y="4482362"/>
            <a:ext cx="7133010" cy="91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Slack. Integruje się z innymi narzędziami i upraszcza komunikację w zespole. 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https://slack.com/</a:t>
            </a:r>
          </a:p>
        </p:txBody>
      </p:sp>
      <p:sp>
        <p:nvSpPr>
          <p:cNvPr id="217" name="Google Shape;210;p9"/>
          <p:cNvSpPr txBox="1"/>
          <p:nvPr/>
        </p:nvSpPr>
        <p:spPr>
          <a:xfrm>
            <a:off x="3490064" y="5339912"/>
            <a:ext cx="7133010" cy="62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Skype.  Umożliwia rozmowy wideo i czat natychmiastowy.</a:t>
            </a:r>
          </a:p>
          <a:p>
            <a:pPr algn="just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https://www.skype.com/</a:t>
            </a:r>
            <a:r>
              <a:t> </a:t>
            </a:r>
          </a:p>
        </p:txBody>
      </p:sp>
      <p:sp>
        <p:nvSpPr>
          <p:cNvPr id="218" name="Google Shape;211;p9"/>
          <p:cNvSpPr txBox="1"/>
          <p:nvPr/>
        </p:nvSpPr>
        <p:spPr>
          <a:xfrm>
            <a:off x="921634" y="1500434"/>
            <a:ext cx="9265210" cy="91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just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Komunikacja obejmuje dwa obszary: wewnętrzny, z pracownikami firmy; i na zewnątrz, z klientami. Poniżej przedstawiono narzędzia do komunikacji i koordynacji z innymi:</a:t>
            </a:r>
          </a:p>
        </p:txBody>
      </p:sp>
      <p:pic>
        <p:nvPicPr>
          <p:cNvPr id="219" name="Google Shape;212;p9" descr="Google Shape;212;p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072" y="4602395"/>
            <a:ext cx="1376420" cy="351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oogle Shape;213;p9" descr="Google Shape;213;p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491" y="5303546"/>
            <a:ext cx="483406" cy="48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Google Shape;214;p9" descr="Google Shape;214;p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7" y="2892891"/>
            <a:ext cx="2687486" cy="40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Google Shape;215;p9" descr="Google Shape;215;p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98" y="3724909"/>
            <a:ext cx="483406" cy="48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Google Shape;216;p9" descr="Google Shape;216;p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52" y="3771222"/>
            <a:ext cx="490084" cy="40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oogle Shape;217;p9" descr="Google Shape;217;p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11" y="3701386"/>
            <a:ext cx="496376" cy="496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3724</Words>
  <Application>Microsoft Office PowerPoint</Application>
  <PresentationFormat>Widescreen</PresentationFormat>
  <Paragraphs>270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</vt:lpstr>
      <vt:lpstr>Oxygen</vt:lpstr>
      <vt:lpstr>Tema de Office</vt:lpstr>
      <vt:lpstr>1_Tema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K-Ctech</dc:creator>
  <cp:lastModifiedBy>Windows User</cp:lastModifiedBy>
  <cp:revision>4</cp:revision>
  <dcterms:modified xsi:type="dcterms:W3CDTF">2023-02-20T10:06:03Z</dcterms:modified>
</cp:coreProperties>
</file>