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7" r:id="rId6"/>
    <p:sldId id="268" r:id="rId7"/>
    <p:sldId id="269" r:id="rId8"/>
    <p:sldId id="270" r:id="rId9"/>
    <p:sldId id="272" r:id="rId10"/>
    <p:sldId id="271"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63" r:id="rId31"/>
    <p:sldId id="264" r:id="rId32"/>
    <p:sldId id="292" r:id="rId33"/>
    <p:sldId id="25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E46"/>
    <a:srgbClr val="21B4A9"/>
    <a:srgbClr val="FAB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81FF41-CD1A-8140-38A8-572B0505D0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5C7E8A41-8D12-4539-35E4-635E19424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9FA9EFB6-6F28-2CE7-DA39-9FFB932F7E53}"/>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D7156F0B-2503-DACE-9A78-B7717E954C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2A23397C-7557-BA3D-4CCD-330BF8225DE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8980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CE56A9-3A7D-837B-E334-C06309C88E7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B3C8221-C4EC-C575-DDBD-3012EF7EBC2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15EB7EB1-E743-1CCC-C888-344B6C1B1E74}"/>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C2A10AFD-106C-213A-7F13-0EDE7BE16D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FD57F49-D922-1509-32DB-005AC297AC6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97635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2CF18F1B-5E1B-B194-76D9-C18C263FCD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48520537-3A41-9DAD-C8AE-3565DE29A5E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6062325-E1F6-2444-08BE-1A5B241CB7D1}"/>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0965E179-655C-55CF-FD8E-321C0BE69B0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A7EBE69-3E0A-4C22-3987-9A0310171530}"/>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404721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0EF0D9-250D-B173-CA20-513647115E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A249E9-112F-85CE-D7F7-93C1BA2216D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73E16C8-EB9E-D857-3C35-AECC06B643D7}"/>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1A00D4AA-8E48-6479-2182-4CB677EBCD4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E5CA5DE-D531-5C96-8B8B-70826F5B0DD4}"/>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1646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A750390-62C4-734D-4F29-FFB0E699F5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89AA7923-5505-9F8E-462B-ACAB1BA23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89A4B2E3-5ABD-E26F-E1FA-5E9F17FC0C34}"/>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82222184-63A7-631D-8138-92E801AEBFA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3FA11C42-6B8A-B438-CA1F-5AFC653FE76C}"/>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59085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BE0AF0-E528-1E31-6A16-C7D01A207DB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AD0778F-A471-4E5B-3BA1-04DD0588CD7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D0A77CB8-6FD1-FA4B-C1ED-7190CFD9D82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56CC7DE-FDC1-FB71-FAAB-7AB3971965AE}"/>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6" name="Marcador de pie de página 5">
            <a:extLst>
              <a:ext uri="{FF2B5EF4-FFF2-40B4-BE49-F238E27FC236}">
                <a16:creationId xmlns:a16="http://schemas.microsoft.com/office/drawing/2014/main" xmlns="" id="{6EB6352F-02B0-AC04-FEFE-BC4629022AE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D59EBA2-1FB1-18A6-8343-8D1355025613}"/>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15180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984FBD4-C478-AEAE-721F-AD6C27DB6B6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CA8A5093-657F-AA02-BA4D-D5009BF0F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B62F366-F4FA-B081-DA47-044D0101013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45E9DF89-4E73-E541-8346-180BAEFA1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6E0C52CF-BFAA-2E2A-245F-BF3A83FA41D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499816C6-8177-13EA-13E7-CC7E9518E8A6}"/>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8" name="Marcador de pie de página 7">
            <a:extLst>
              <a:ext uri="{FF2B5EF4-FFF2-40B4-BE49-F238E27FC236}">
                <a16:creationId xmlns:a16="http://schemas.microsoft.com/office/drawing/2014/main" xmlns="" id="{B4431091-B52F-3975-06DC-56D7827A6D5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AA207E81-7918-9E06-E62A-FF8563CB05F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714444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CEB3FDE-6754-7569-C0C2-851C9815A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D933CE4-76CD-41E4-CF39-CC81ED549BCA}"/>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4" name="Marcador de pie de página 3">
            <a:extLst>
              <a:ext uri="{FF2B5EF4-FFF2-40B4-BE49-F238E27FC236}">
                <a16:creationId xmlns:a16="http://schemas.microsoft.com/office/drawing/2014/main" xmlns="" id="{D16E2EA3-8C4A-4F2C-D155-DC2ADD9A2D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A8DBB076-1F4F-9D8A-AABF-E8431C364F29}"/>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33332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5AB3B8DA-C1E6-104C-83BC-13F150067A2D}"/>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3" name="Marcador de pie de página 2">
            <a:extLst>
              <a:ext uri="{FF2B5EF4-FFF2-40B4-BE49-F238E27FC236}">
                <a16:creationId xmlns:a16="http://schemas.microsoft.com/office/drawing/2014/main" xmlns="" id="{CEA57610-854E-FB9D-60E9-1B8C090668F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EC1F6286-88AC-F677-86E9-4534E35A5518}"/>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2007967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DB4088E-1158-6A83-EF0D-373F27B5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9F15DE7E-F3BE-9513-0A5C-AA4AC2E47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794873D-EADE-016F-8045-F0D38C581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3C24C1D-7304-1205-B58E-CB30CC5319C8}"/>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6" name="Marcador de pie de página 5">
            <a:extLst>
              <a:ext uri="{FF2B5EF4-FFF2-40B4-BE49-F238E27FC236}">
                <a16:creationId xmlns:a16="http://schemas.microsoft.com/office/drawing/2014/main" xmlns="" id="{F9B59429-599C-0D64-61D8-2EB3A9E262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AB363417-DB7C-0722-2DFE-9B633EB625A1}"/>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6303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71DF33C-1354-3A0C-3F14-50010CA93F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164D6AA-2847-F54E-3837-627D806CC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2135EABF-0BAE-ABC3-4927-8A27E272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4161638-C472-B280-513F-C14C24CF5CCC}"/>
              </a:ext>
            </a:extLst>
          </p:cNvPr>
          <p:cNvSpPr>
            <a:spLocks noGrp="1"/>
          </p:cNvSpPr>
          <p:nvPr>
            <p:ph type="dt" sz="half" idx="10"/>
          </p:nvPr>
        </p:nvSpPr>
        <p:spPr/>
        <p:txBody>
          <a:bodyPr/>
          <a:lstStyle/>
          <a:p>
            <a:fld id="{42C1B662-0D75-408A-B909-E625DE7528A1}" type="datetimeFigureOut">
              <a:rPr lang="es-ES" smtClean="0"/>
              <a:t>21/02/2023</a:t>
            </a:fld>
            <a:endParaRPr lang="es-ES"/>
          </a:p>
        </p:txBody>
      </p:sp>
      <p:sp>
        <p:nvSpPr>
          <p:cNvPr id="6" name="Marcador de pie de página 5">
            <a:extLst>
              <a:ext uri="{FF2B5EF4-FFF2-40B4-BE49-F238E27FC236}">
                <a16:creationId xmlns:a16="http://schemas.microsoft.com/office/drawing/2014/main" xmlns="" id="{B8B740C8-1EB5-246C-52C0-C53F4D95E8A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F5CDD635-69EE-ED03-E4FE-72C43CDD7007}"/>
              </a:ext>
            </a:extLst>
          </p:cNvPr>
          <p:cNvSpPr>
            <a:spLocks noGrp="1"/>
          </p:cNvSpPr>
          <p:nvPr>
            <p:ph type="sldNum" sz="quarter" idx="12"/>
          </p:nvPr>
        </p:nvSpPr>
        <p:spPr/>
        <p:txBody>
          <a:bodyPr/>
          <a:lstStyle/>
          <a:p>
            <a:fld id="{74EE8679-D357-4C18-9F7A-49E39F9DFD3F}" type="slidenum">
              <a:rPr lang="es-ES" smtClean="0"/>
              <a:t>‹N›</a:t>
            </a:fld>
            <a:endParaRPr lang="es-ES"/>
          </a:p>
        </p:txBody>
      </p:sp>
    </p:spTree>
    <p:extLst>
      <p:ext uri="{BB962C8B-B14F-4D97-AF65-F5344CB8AC3E}">
        <p14:creationId xmlns:p14="http://schemas.microsoft.com/office/powerpoint/2010/main" val="198800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195F1F94-1803-93D3-800C-629F062AA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Faceți clic pentru a modifica stilul de titlu al patronului</a:t>
            </a:r>
          </a:p>
        </p:txBody>
      </p:sp>
      <p:sp>
        <p:nvSpPr>
          <p:cNvPr id="3" name="Marcador de texto 2">
            <a:extLst>
              <a:ext uri="{FF2B5EF4-FFF2-40B4-BE49-F238E27FC236}">
                <a16:creationId xmlns:a16="http://schemas.microsoft.com/office/drawing/2014/main" xmlns="" id="{9B75A4B6-58CB-1944-3657-914A85C71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Faceți clic pentru a modifica stilurile de text ale patronului</a:t>
            </a:r>
          </a:p>
          <a:p>
            <a:pPr lvl="1"/>
            <a:r>
              <a:rPr lang="es-ES"/>
              <a:t>Al doilea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B6486349-1140-5853-0BA4-9B46551BB5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1B662-0D75-408A-B909-E625DE7528A1}" type="datetimeFigureOut">
              <a:rPr lang="es-ES" smtClean="0"/>
              <a:t>21/02/2023</a:t>
            </a:fld>
            <a:endParaRPr lang="es-ES"/>
          </a:p>
        </p:txBody>
      </p:sp>
      <p:sp>
        <p:nvSpPr>
          <p:cNvPr id="5" name="Marcador de pie de página 4">
            <a:extLst>
              <a:ext uri="{FF2B5EF4-FFF2-40B4-BE49-F238E27FC236}">
                <a16:creationId xmlns:a16="http://schemas.microsoft.com/office/drawing/2014/main" xmlns="" id="{B5B98254-A69D-45D8-7EDA-1CDF7A8714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4BB3F86D-EDE9-9542-1E5A-9A896EC06A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E8679-D357-4C18-9F7A-49E39F9DFD3F}" type="slidenum">
              <a:rPr lang="es-ES" smtClean="0"/>
              <a:t>‹N›</a:t>
            </a:fld>
            <a:endParaRPr lang="es-ES"/>
          </a:p>
        </p:txBody>
      </p:sp>
    </p:spTree>
    <p:extLst>
      <p:ext uri="{BB962C8B-B14F-4D97-AF65-F5344CB8AC3E}">
        <p14:creationId xmlns:p14="http://schemas.microsoft.com/office/powerpoint/2010/main" val="34325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CFAA5355-FA6D-9289-CF05-E411C729EF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12093" y="1074198"/>
            <a:ext cx="4367813" cy="1935331"/>
          </a:xfrm>
          <a:prstGeom prst="rect">
            <a:avLst/>
          </a:prstGeom>
        </p:spPr>
      </p:pic>
      <p:sp>
        <p:nvSpPr>
          <p:cNvPr id="6" name="CuadroTexto 5">
            <a:extLst>
              <a:ext uri="{FF2B5EF4-FFF2-40B4-BE49-F238E27FC236}">
                <a16:creationId xmlns:a16="http://schemas.microsoft.com/office/drawing/2014/main" xmlns="" id="{24D1AB93-D818-3BBD-F46C-A8E4FA4304AE}"/>
              </a:ext>
            </a:extLst>
          </p:cNvPr>
          <p:cNvSpPr txBox="1"/>
          <p:nvPr/>
        </p:nvSpPr>
        <p:spPr>
          <a:xfrm>
            <a:off x="991669" y="3076333"/>
            <a:ext cx="10064258" cy="1077218"/>
          </a:xfrm>
          <a:prstGeom prst="rect">
            <a:avLst/>
          </a:prstGeom>
          <a:noFill/>
        </p:spPr>
        <p:txBody>
          <a:bodyPr wrap="square" rtlCol="0">
            <a:spAutoFit/>
          </a:bodyPr>
          <a:lstStyle/>
          <a:p>
            <a:r>
              <a:rPr lang="es-ES" sz="3200" b="1" dirty="0">
                <a:solidFill>
                  <a:srgbClr val="EA4E46"/>
                </a:solidFill>
              </a:rPr>
              <a:t>Titlul modulului de formare</a:t>
            </a:r>
            <a:r>
              <a:rPr lang="es-ES" sz="3200" dirty="0">
                <a:solidFill>
                  <a:srgbClr val="EA4E46"/>
                </a:solidFill>
              </a:rPr>
              <a:t>: Echilibrul dintre viața profesională și cea privată și drepturile sociale ale femeilor</a:t>
            </a:r>
          </a:p>
        </p:txBody>
      </p:sp>
      <p:sp>
        <p:nvSpPr>
          <p:cNvPr id="8" name="CuadroTexto 7">
            <a:extLst>
              <a:ext uri="{FF2B5EF4-FFF2-40B4-BE49-F238E27FC236}">
                <a16:creationId xmlns:a16="http://schemas.microsoft.com/office/drawing/2014/main" xmlns="" id="{76511FC4-99E8-5FDC-25E3-0930F60300A2}"/>
              </a:ext>
            </a:extLst>
          </p:cNvPr>
          <p:cNvSpPr txBox="1"/>
          <p:nvPr/>
        </p:nvSpPr>
        <p:spPr>
          <a:xfrm>
            <a:off x="1056324" y="4793805"/>
            <a:ext cx="6094520" cy="369332"/>
          </a:xfrm>
          <a:prstGeom prst="rect">
            <a:avLst/>
          </a:prstGeom>
          <a:noFill/>
        </p:spPr>
        <p:txBody>
          <a:bodyPr wrap="square">
            <a:spAutoFit/>
          </a:bodyPr>
          <a:lstStyle/>
          <a:p>
            <a:r>
              <a:rPr lang="es-ES" b="1" dirty="0" err="1"/>
              <a:t>Furnizat</a:t>
            </a:r>
            <a:r>
              <a:rPr lang="es-ES" b="1" dirty="0"/>
              <a:t> de </a:t>
            </a:r>
            <a:r>
              <a:rPr lang="es-ES" dirty="0"/>
              <a:t>Demostene Centro Studi APS</a:t>
            </a:r>
            <a:endParaRPr lang="en-GB" dirty="0"/>
          </a:p>
        </p:txBody>
      </p:sp>
      <p:sp>
        <p:nvSpPr>
          <p:cNvPr id="9" name="Medio marco 8">
            <a:extLst>
              <a:ext uri="{FF2B5EF4-FFF2-40B4-BE49-F238E27FC236}">
                <a16:creationId xmlns:a16="http://schemas.microsoft.com/office/drawing/2014/main" xmlns="" id="{7E7B1CC3-4856-87EE-DB35-5BB408D9C833}"/>
              </a:ext>
            </a:extLst>
          </p:cNvPr>
          <p:cNvSpPr/>
          <p:nvPr/>
        </p:nvSpPr>
        <p:spPr>
          <a:xfrm>
            <a:off x="461521" y="486455"/>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Medio marco 9">
            <a:extLst>
              <a:ext uri="{FF2B5EF4-FFF2-40B4-BE49-F238E27FC236}">
                <a16:creationId xmlns:a16="http://schemas.microsoft.com/office/drawing/2014/main" xmlns="" id="{A9462FBD-9F54-4535-B29A-F526FFD614BA}"/>
              </a:ext>
            </a:extLst>
          </p:cNvPr>
          <p:cNvSpPr/>
          <p:nvPr/>
        </p:nvSpPr>
        <p:spPr>
          <a:xfrm rot="10800000">
            <a:off x="10780510" y="4995454"/>
            <a:ext cx="710332" cy="942850"/>
          </a:xfrm>
          <a:prstGeom prst="halfFrame">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Imagen 6" descr="Texto&#10;&#10;Descripción generada automáticamente">
            <a:extLst>
              <a:ext uri="{FF2B5EF4-FFF2-40B4-BE49-F238E27FC236}">
                <a16:creationId xmlns:a16="http://schemas.microsoft.com/office/drawing/2014/main" xmlns="" id="{2AF7C871-0293-6228-BA7D-556782A463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Google Shape;90;p1">
            <a:extLst>
              <a:ext uri="{FF2B5EF4-FFF2-40B4-BE49-F238E27FC236}">
                <a16:creationId xmlns:a16="http://schemas.microsoft.com/office/drawing/2014/main" xmlns="" id="{7A67D223-8AD1-8F25-42B8-D252D4530066}"/>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859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53790"/>
            <a:ext cx="8208962"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2: Echilibrul dintre viața profesională și cea privată și drepturile sociale ale femeilor</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2: Drepturi sociale și responsabilități comune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TextBox 15">
            <a:extLst>
              <a:ext uri="{FF2B5EF4-FFF2-40B4-BE49-F238E27FC236}">
                <a16:creationId xmlns:a16="http://schemas.microsoft.com/office/drawing/2014/main" xmlns="" id="{A653694F-DD00-65EA-2E9E-0B6BB3B8E620}"/>
              </a:ext>
            </a:extLst>
          </p:cNvPr>
          <p:cNvSpPr txBox="1"/>
          <p:nvPr/>
        </p:nvSpPr>
        <p:spPr>
          <a:xfrm>
            <a:off x="2249338" y="4000474"/>
            <a:ext cx="7693324" cy="646331"/>
          </a:xfrm>
          <a:prstGeom prst="rect">
            <a:avLst/>
          </a:prstGeom>
          <a:noFill/>
        </p:spPr>
        <p:txBody>
          <a:bodyPr wrap="square" rtlCol="0">
            <a:spAutoFit/>
          </a:bodyPr>
          <a:lstStyle/>
          <a:p>
            <a:r>
              <a:rPr lang="en-US" dirty="0">
                <a:cs typeface="Abhaya Libre Medium" panose="02000603000000000000" pitchFamily="2" charset="77"/>
              </a:rPr>
              <a:t>Cum ar trebui să arate formula echilibrului între viața profesională și cea privată pentru mame și femei în general: </a:t>
            </a:r>
          </a:p>
        </p:txBody>
      </p:sp>
      <p:sp>
        <p:nvSpPr>
          <p:cNvPr id="14" name="TextBox 15">
            <a:extLst>
              <a:ext uri="{FF2B5EF4-FFF2-40B4-BE49-F238E27FC236}">
                <a16:creationId xmlns:a16="http://schemas.microsoft.com/office/drawing/2014/main" xmlns="" id="{7C94EB19-CC8E-314E-3C57-F2D116840248}"/>
              </a:ext>
            </a:extLst>
          </p:cNvPr>
          <p:cNvSpPr txBox="1"/>
          <p:nvPr/>
        </p:nvSpPr>
        <p:spPr>
          <a:xfrm>
            <a:off x="2249338" y="4609651"/>
            <a:ext cx="8208962" cy="830997"/>
          </a:xfrm>
          <a:prstGeom prst="rect">
            <a:avLst/>
          </a:prstGeom>
          <a:noFill/>
        </p:spPr>
        <p:txBody>
          <a:bodyPr wrap="square" rtlCol="0">
            <a:spAutoFit/>
          </a:bodyPr>
          <a:lstStyle/>
          <a:p>
            <a:r>
              <a:rPr lang="en-US" sz="2400" b="1" dirty="0">
                <a:solidFill>
                  <a:srgbClr val="EA4E46"/>
                </a:solidFill>
                <a:cs typeface="Abhaya Libre Medium" panose="02000603000000000000" pitchFamily="2" charset="77"/>
              </a:rPr>
              <a:t>responsabilități familiale și de îngrijire comune + capacitatea personală de a echilibra viața profesională și cea privată = succes și bunăstare</a:t>
            </a:r>
          </a:p>
        </p:txBody>
      </p:sp>
      <p:sp>
        <p:nvSpPr>
          <p:cNvPr id="15" name="CasellaDiTesto 14">
            <a:extLst>
              <a:ext uri="{FF2B5EF4-FFF2-40B4-BE49-F238E27FC236}">
                <a16:creationId xmlns:a16="http://schemas.microsoft.com/office/drawing/2014/main" xmlns="" id="{AF474F3E-6C29-B78E-FC55-CEA0B2F4E8E1}"/>
              </a:ext>
            </a:extLst>
          </p:cNvPr>
          <p:cNvSpPr txBox="1"/>
          <p:nvPr/>
        </p:nvSpPr>
        <p:spPr>
          <a:xfrm>
            <a:off x="762529" y="2329468"/>
            <a:ext cx="8696431" cy="1754326"/>
          </a:xfrm>
          <a:prstGeom prst="rect">
            <a:avLst/>
          </a:prstGeom>
          <a:noFill/>
        </p:spPr>
        <p:txBody>
          <a:bodyPr wrap="square">
            <a:spAutoFit/>
          </a:bodyPr>
          <a:lstStyle/>
          <a:p>
            <a:pPr rtl="0">
              <a:spcBef>
                <a:spcPts val="0"/>
              </a:spcBef>
              <a:spcAft>
                <a:spcPts val="0"/>
              </a:spcAft>
            </a:pPr>
            <a:r>
              <a:rPr lang="it-IT" sz="1800" dirty="0">
                <a:effectLst/>
                <a:latin typeface="Calibri" panose="020F0502020204030204" pitchFamily="34" charset="0"/>
                <a:ea typeface="Arial MT"/>
              </a:rPr>
              <a:t>În </a:t>
            </a:r>
            <a:r>
              <a:rPr lang="it-IT" sz="1800" dirty="0" err="1">
                <a:effectLst/>
                <a:latin typeface="Calibri" panose="020F0502020204030204" pitchFamily="34" charset="0"/>
                <a:ea typeface="Arial MT"/>
              </a:rPr>
              <a:t>această </a:t>
            </a:r>
            <a:r>
              <a:rPr lang="it-IT" sz="1800" dirty="0">
                <a:effectLst/>
                <a:latin typeface="Calibri" panose="020F0502020204030204" pitchFamily="34" charset="0"/>
                <a:ea typeface="Arial MT"/>
              </a:rPr>
              <a:t>situație de </a:t>
            </a:r>
            <a:r>
              <a:rPr lang="it-IT" sz="1800" dirty="0" err="1">
                <a:effectLst/>
                <a:latin typeface="Calibri" panose="020F0502020204030204" pitchFamily="34" charset="0"/>
                <a:ea typeface="Arial MT"/>
              </a:rPr>
              <a:t>inegalitate obiectivă </a:t>
            </a:r>
            <a:r>
              <a:rPr lang="it-IT" sz="1800" dirty="0">
                <a:effectLst/>
                <a:latin typeface="Calibri" panose="020F0502020204030204" pitchFamily="34" charset="0"/>
                <a:ea typeface="Arial MT"/>
              </a:rPr>
              <a:t>a </a:t>
            </a:r>
            <a:r>
              <a:rPr lang="it-IT" sz="1800" dirty="0" err="1">
                <a:effectLst/>
                <a:latin typeface="Calibri" panose="020F0502020204030204" pitchFamily="34" charset="0"/>
                <a:ea typeface="Arial MT"/>
              </a:rPr>
              <a:t>condițiilor pe care le trăiesc </a:t>
            </a:r>
            <a:r>
              <a:rPr lang="it-IT" sz="1800" dirty="0">
                <a:effectLst/>
                <a:latin typeface="Calibri" panose="020F0502020204030204" pitchFamily="34" charset="0"/>
                <a:ea typeface="Arial MT"/>
              </a:rPr>
              <a:t>femeile în </a:t>
            </a:r>
            <a:r>
              <a:rPr lang="it-IT" sz="1800" dirty="0" err="1">
                <a:effectLst/>
                <a:latin typeface="Calibri" panose="020F0502020204030204" pitchFamily="34" charset="0"/>
                <a:ea typeface="Arial MT"/>
              </a:rPr>
              <a:t>comparație </a:t>
            </a:r>
            <a:r>
              <a:rPr lang="it-IT" sz="1800" dirty="0">
                <a:effectLst/>
                <a:latin typeface="Calibri" panose="020F0502020204030204" pitchFamily="34" charset="0"/>
                <a:ea typeface="Arial MT"/>
              </a:rPr>
              <a:t>cu bărbații, </a:t>
            </a:r>
            <a:r>
              <a:rPr lang="it-IT" sz="1800" dirty="0" err="1">
                <a:effectLst/>
                <a:latin typeface="Calibri" panose="020F0502020204030204" pitchFamily="34" charset="0"/>
                <a:ea typeface="Arial MT"/>
              </a:rPr>
              <a:t>este necesar ca politica să intervină </a:t>
            </a:r>
            <a:r>
              <a:rPr lang="it-IT" sz="1800" dirty="0">
                <a:effectLst/>
                <a:latin typeface="Calibri" panose="020F0502020204030204" pitchFamily="34" charset="0"/>
                <a:ea typeface="Arial MT"/>
              </a:rPr>
              <a:t>cu </a:t>
            </a:r>
            <a:r>
              <a:rPr lang="it-IT" sz="1800" dirty="0" err="1">
                <a:effectLst/>
                <a:latin typeface="Calibri" panose="020F0502020204030204" pitchFamily="34" charset="0"/>
                <a:ea typeface="Arial MT"/>
              </a:rPr>
              <a:t>măsuri </a:t>
            </a:r>
            <a:r>
              <a:rPr lang="it-IT" sz="1800" dirty="0">
                <a:effectLst/>
                <a:latin typeface="Calibri" panose="020F0502020204030204" pitchFamily="34" charset="0"/>
                <a:ea typeface="Arial MT"/>
              </a:rPr>
              <a:t>ad-hoc </a:t>
            </a:r>
            <a:r>
              <a:rPr lang="it-IT" sz="1800" dirty="0" err="1">
                <a:effectLst/>
                <a:latin typeface="Calibri" panose="020F0502020204030204" pitchFamily="34" charset="0"/>
                <a:ea typeface="Arial MT"/>
              </a:rPr>
              <a:t>care să </a:t>
            </a:r>
            <a:r>
              <a:rPr lang="it-IT" sz="1800" dirty="0">
                <a:effectLst/>
                <a:latin typeface="Calibri" panose="020F0502020204030204" pitchFamily="34" charset="0"/>
                <a:ea typeface="Arial MT"/>
              </a:rPr>
              <a:t>le sprijine prin </a:t>
            </a:r>
            <a:r>
              <a:rPr lang="it-IT" sz="1800" b="1" dirty="0" err="1">
                <a:effectLst/>
                <a:latin typeface="Calibri" panose="020F0502020204030204" pitchFamily="34" charset="0"/>
                <a:ea typeface="Arial MT"/>
              </a:rPr>
              <a:t>distribuirea </a:t>
            </a:r>
            <a:r>
              <a:rPr lang="it-IT" sz="1800" b="1" dirty="0">
                <a:effectLst/>
                <a:latin typeface="Calibri" panose="020F0502020204030204" pitchFamily="34" charset="0"/>
                <a:ea typeface="Arial MT"/>
              </a:rPr>
              <a:t>mai bună a </a:t>
            </a:r>
            <a:r>
              <a:rPr lang="it-IT" sz="1800" b="1" dirty="0" err="1">
                <a:effectLst/>
                <a:latin typeface="Calibri" panose="020F0502020204030204" pitchFamily="34" charset="0"/>
                <a:ea typeface="Arial MT"/>
              </a:rPr>
              <a:t>responsabilităților familiale </a:t>
            </a:r>
            <a:r>
              <a:rPr lang="it-IT" sz="1800" b="1" dirty="0">
                <a:effectLst/>
                <a:latin typeface="Calibri" panose="020F0502020204030204" pitchFamily="34" charset="0"/>
                <a:ea typeface="Arial MT"/>
              </a:rPr>
              <a:t>și de îngrijire </a:t>
            </a:r>
            <a:r>
              <a:rPr lang="it-IT" sz="1800" dirty="0" err="1">
                <a:effectLst/>
                <a:latin typeface="Calibri" panose="020F0502020204030204" pitchFamily="34" charset="0"/>
                <a:ea typeface="Arial MT"/>
              </a:rPr>
              <a:t>nu numai </a:t>
            </a:r>
            <a:r>
              <a:rPr lang="it-IT" sz="1800" dirty="0">
                <a:effectLst/>
                <a:latin typeface="Calibri" panose="020F0502020204030204" pitchFamily="34" charset="0"/>
                <a:ea typeface="Arial MT"/>
              </a:rPr>
              <a:t>între </a:t>
            </a:r>
            <a:r>
              <a:rPr lang="it-IT" sz="1800" dirty="0" err="1">
                <a:effectLst/>
                <a:latin typeface="Calibri" panose="020F0502020204030204" pitchFamily="34" charset="0"/>
                <a:ea typeface="Arial MT"/>
              </a:rPr>
              <a:t>părinți</a:t>
            </a:r>
            <a:r>
              <a:rPr lang="it-IT" sz="1800" dirty="0">
                <a:effectLst/>
                <a:latin typeface="Calibri" panose="020F0502020204030204" pitchFamily="34" charset="0"/>
                <a:ea typeface="Arial MT"/>
              </a:rPr>
              <a:t>, ci și </a:t>
            </a:r>
            <a:r>
              <a:rPr lang="it-IT" sz="1800" dirty="0" err="1">
                <a:effectLst/>
                <a:latin typeface="Calibri" panose="020F0502020204030204" pitchFamily="34" charset="0"/>
                <a:ea typeface="Arial MT"/>
              </a:rPr>
              <a:t>între toți </a:t>
            </a:r>
            <a:r>
              <a:rPr lang="it-IT" sz="1800" dirty="0">
                <a:effectLst/>
                <a:latin typeface="Calibri" panose="020F0502020204030204" pitchFamily="34" charset="0"/>
                <a:ea typeface="Arial MT"/>
              </a:rPr>
              <a:t>actorii sociali, cum ar fi școlile, organizațiile non-profit, companiile și alte organisme publice.</a:t>
            </a:r>
            <a:r>
              <a:rPr lang="en-US" dirty="0"/>
              <a:t/>
            </a:r>
            <a:br>
              <a:rPr lang="en-US" dirty="0"/>
            </a:br>
            <a:endParaRPr lang="it-IT" dirty="0"/>
          </a:p>
        </p:txBody>
      </p:sp>
      <p:sp>
        <p:nvSpPr>
          <p:cNvPr id="2" name="Google Shape;90;p1">
            <a:extLst>
              <a:ext uri="{FF2B5EF4-FFF2-40B4-BE49-F238E27FC236}">
                <a16:creationId xmlns:a16="http://schemas.microsoft.com/office/drawing/2014/main" xmlns="" id="{DDF9DAB1-A991-5553-5B73-188B8F8400E0}"/>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016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40103"/>
            <a:ext cx="8208962"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2: Echilibrul dintre viața profesională și cea privată și drepturile sociale ale femeilor</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3: Drepturi sociale și responsabilități comune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CasellaDiTesto 1">
            <a:extLst>
              <a:ext uri="{FF2B5EF4-FFF2-40B4-BE49-F238E27FC236}">
                <a16:creationId xmlns:a16="http://schemas.microsoft.com/office/drawing/2014/main" xmlns="" id="{683EE249-2C73-4B3E-0AE3-2FB31ECBD506}"/>
              </a:ext>
            </a:extLst>
          </p:cNvPr>
          <p:cNvSpPr txBox="1"/>
          <p:nvPr/>
        </p:nvSpPr>
        <p:spPr>
          <a:xfrm>
            <a:off x="1163584" y="2314634"/>
            <a:ext cx="10446525" cy="3970318"/>
          </a:xfrm>
          <a:prstGeom prst="rect">
            <a:avLst/>
          </a:prstGeom>
          <a:noFill/>
        </p:spPr>
        <p:txBody>
          <a:bodyPr wrap="square">
            <a:spAutoFit/>
          </a:bodyPr>
          <a:lstStyle/>
          <a:p>
            <a:r>
              <a:rPr lang="it-IT" sz="1800" b="1" i="1" dirty="0">
                <a:effectLst/>
                <a:latin typeface="Calibri" panose="020F0502020204030204" pitchFamily="34" charset="0"/>
                <a:ea typeface="Arial MT"/>
                <a:cs typeface="Arial MT"/>
              </a:rPr>
              <a:t>Drepturile de </a:t>
            </a:r>
            <a:r>
              <a:rPr lang="it-IT" sz="1800" b="1" i="1" dirty="0" err="1">
                <a:effectLst/>
                <a:latin typeface="Calibri" panose="020F0502020204030204" pitchFamily="34" charset="0"/>
                <a:ea typeface="Arial MT"/>
                <a:cs typeface="Arial MT"/>
              </a:rPr>
              <a:t>responsabilitate partajată </a:t>
            </a:r>
            <a:r>
              <a:rPr lang="it-IT" sz="1800" dirty="0">
                <a:effectLst/>
                <a:latin typeface="Calibri" panose="020F0502020204030204" pitchFamily="34" charset="0"/>
                <a:ea typeface="Arial MT"/>
                <a:cs typeface="Arial MT"/>
              </a:rPr>
              <a:t>reprezintă o serie de beneficii și </a:t>
            </a:r>
            <a:r>
              <a:rPr lang="it-IT" sz="1800" dirty="0" err="1">
                <a:effectLst/>
                <a:latin typeface="Calibri" panose="020F0502020204030204" pitchFamily="34" charset="0"/>
                <a:ea typeface="Arial MT"/>
                <a:cs typeface="Arial MT"/>
              </a:rPr>
              <a:t>subvenții prevăzute </a:t>
            </a:r>
            <a:r>
              <a:rPr lang="it-IT" sz="1800" dirty="0">
                <a:effectLst/>
                <a:latin typeface="Calibri" panose="020F0502020204030204" pitchFamily="34" charset="0"/>
                <a:ea typeface="Arial MT"/>
                <a:cs typeface="Arial MT"/>
              </a:rPr>
              <a:t>de </a:t>
            </a:r>
            <a:r>
              <a:rPr lang="it-IT" sz="1800" dirty="0" err="1">
                <a:effectLst/>
                <a:latin typeface="Calibri" panose="020F0502020204030204" pitchFamily="34" charset="0"/>
                <a:ea typeface="Arial MT"/>
                <a:cs typeface="Arial MT"/>
              </a:rPr>
              <a:t>lege </a:t>
            </a:r>
            <a:r>
              <a:rPr lang="it-IT" sz="1800" dirty="0">
                <a:effectLst/>
                <a:latin typeface="Calibri" panose="020F0502020204030204" pitchFamily="34" charset="0"/>
                <a:ea typeface="Arial MT"/>
                <a:cs typeface="Arial MT"/>
              </a:rPr>
              <a:t>în </a:t>
            </a:r>
            <a:r>
              <a:rPr lang="it-IT" sz="1800" dirty="0" err="1">
                <a:effectLst/>
                <a:latin typeface="Calibri" panose="020F0502020204030204" pitchFamily="34" charset="0"/>
                <a:ea typeface="Arial MT"/>
                <a:cs typeface="Arial MT"/>
              </a:rPr>
              <a:t>toate </a:t>
            </a:r>
            <a:r>
              <a:rPr lang="it-IT" sz="1800" dirty="0">
                <a:effectLst/>
                <a:latin typeface="Calibri" panose="020F0502020204030204" pitchFamily="34" charset="0"/>
                <a:ea typeface="Arial MT"/>
                <a:cs typeface="Arial MT"/>
              </a:rPr>
              <a:t>țările Uniunii Europene. </a:t>
            </a:r>
            <a:r>
              <a:rPr lang="it-IT" dirty="0" err="1">
                <a:latin typeface="Calibri" panose="020F0502020204030204" pitchFamily="34" charset="0"/>
                <a:ea typeface="Arial MT"/>
                <a:cs typeface="Arial MT"/>
              </a:rPr>
              <a:t>Recenta </a:t>
            </a:r>
            <a:r>
              <a:rPr lang="it-IT" sz="1800" i="1" dirty="0">
                <a:effectLst/>
                <a:latin typeface="Calibri" panose="020F0502020204030204" pitchFamily="34" charset="0"/>
                <a:ea typeface="Arial MT"/>
                <a:cs typeface="Arial MT"/>
              </a:rPr>
              <a:t>directivă europeană privind echilibrul dintre viața profesională și cea privată </a:t>
            </a:r>
            <a:r>
              <a:rPr lang="it-IT" sz="1800" dirty="0">
                <a:effectLst/>
                <a:latin typeface="Calibri" panose="020F0502020204030204" pitchFamily="34" charset="0"/>
                <a:ea typeface="Arial MT"/>
                <a:cs typeface="Arial MT"/>
              </a:rPr>
              <a:t>pentru </a:t>
            </a:r>
            <a:r>
              <a:rPr lang="it-IT" sz="1800" dirty="0" err="1">
                <a:effectLst/>
                <a:latin typeface="Calibri" panose="020F0502020204030204" pitchFamily="34" charset="0"/>
                <a:ea typeface="Arial MT"/>
                <a:cs typeface="Arial MT"/>
              </a:rPr>
              <a:t>părinți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îngrijitori are </a:t>
            </a:r>
            <a:r>
              <a:rPr lang="it-IT" sz="1800" dirty="0">
                <a:effectLst/>
                <a:latin typeface="Calibri" panose="020F0502020204030204" pitchFamily="34" charset="0"/>
                <a:ea typeface="Arial MT"/>
                <a:cs typeface="Arial MT"/>
              </a:rPr>
              <a:t>ca </a:t>
            </a:r>
            <a:r>
              <a:rPr lang="it-IT" sz="1800" dirty="0" err="1">
                <a:effectLst/>
                <a:latin typeface="Calibri" panose="020F0502020204030204" pitchFamily="34" charset="0"/>
                <a:ea typeface="Arial MT"/>
                <a:cs typeface="Arial MT"/>
              </a:rPr>
              <a:t>scop încurajarea </a:t>
            </a:r>
            <a:r>
              <a:rPr lang="it-IT" sz="1800" dirty="0">
                <a:effectLst/>
                <a:latin typeface="Calibri" panose="020F0502020204030204" pitchFamily="34" charset="0"/>
                <a:ea typeface="Arial MT"/>
                <a:cs typeface="Arial MT"/>
              </a:rPr>
              <a:t>unei mai bune împărțiri a </a:t>
            </a:r>
            <a:r>
              <a:rPr lang="it-IT" sz="1800" dirty="0" err="1">
                <a:effectLst/>
                <a:latin typeface="Calibri" panose="020F0502020204030204" pitchFamily="34" charset="0"/>
                <a:ea typeface="Arial MT"/>
                <a:cs typeface="Arial MT"/>
              </a:rPr>
              <a:t>responsabilităților de </a:t>
            </a:r>
            <a:r>
              <a:rPr lang="it-IT" sz="1800" dirty="0">
                <a:effectLst/>
                <a:latin typeface="Calibri" panose="020F0502020204030204" pitchFamily="34" charset="0"/>
                <a:ea typeface="Arial MT"/>
                <a:cs typeface="Arial MT"/>
              </a:rPr>
              <a:t>îngrijire </a:t>
            </a:r>
            <a:r>
              <a:rPr lang="it-IT" sz="1800" dirty="0" err="1">
                <a:effectLst/>
                <a:latin typeface="Calibri" panose="020F0502020204030204" pitchFamily="34" charset="0"/>
                <a:ea typeface="Arial MT"/>
                <a:cs typeface="Arial MT"/>
              </a:rPr>
              <a:t>între </a:t>
            </a:r>
            <a:r>
              <a:rPr lang="it-IT" sz="1800" dirty="0">
                <a:effectLst/>
                <a:latin typeface="Calibri" panose="020F0502020204030204" pitchFamily="34" charset="0"/>
                <a:ea typeface="Arial MT"/>
                <a:cs typeface="Arial MT"/>
              </a:rPr>
              <a:t>femei și bărbați și </a:t>
            </a:r>
            <a:r>
              <a:rPr lang="it-IT" sz="1800" dirty="0" err="1">
                <a:effectLst/>
                <a:latin typeface="Calibri" panose="020F0502020204030204" pitchFamily="34" charset="0"/>
                <a:ea typeface="Arial MT"/>
                <a:cs typeface="Arial MT"/>
              </a:rPr>
              <a:t>introduce </a:t>
            </a:r>
            <a:r>
              <a:rPr lang="it-IT" sz="1800" dirty="0">
                <a:effectLst/>
                <a:latin typeface="Calibri" panose="020F0502020204030204" pitchFamily="34" charset="0"/>
                <a:ea typeface="Arial MT"/>
                <a:cs typeface="Arial MT"/>
              </a:rPr>
              <a:t>drepturi sociale minime, </a:t>
            </a:r>
            <a:r>
              <a:rPr lang="it-IT" sz="1800" dirty="0" err="1">
                <a:effectLst/>
                <a:latin typeface="Calibri" panose="020F0502020204030204" pitchFamily="34" charset="0"/>
                <a:ea typeface="Arial MT"/>
                <a:cs typeface="Arial MT"/>
              </a:rPr>
              <a:t>cum ar fi</a:t>
            </a:r>
            <a:r>
              <a:rPr lang="it-IT" sz="1800" dirty="0">
                <a:effectLst/>
                <a:latin typeface="Calibri" panose="020F0502020204030204" pitchFamily="34" charset="0"/>
                <a:ea typeface="Arial MT"/>
                <a:cs typeface="Arial MT"/>
              </a:rPr>
              <a:t>:</a:t>
            </a:r>
          </a:p>
          <a:p>
            <a:endParaRPr lang="it-IT" sz="1800" dirty="0">
              <a:effectLst/>
              <a:latin typeface="Arial MT"/>
              <a:ea typeface="Arial MT"/>
              <a:cs typeface="Arial MT"/>
            </a:endParaRPr>
          </a:p>
          <a:p>
            <a:pPr marL="1657350" lvl="3" indent="-285750">
              <a:buFont typeface="Courier New" panose="02070309020205020404" pitchFamily="49" charset="0"/>
              <a:buChar char="o"/>
            </a:pPr>
            <a:r>
              <a:rPr lang="en-US" b="1" dirty="0"/>
              <a:t>Concediu de paternitate: </a:t>
            </a:r>
            <a:r>
              <a:rPr lang="en-US" dirty="0"/>
              <a:t>cel puțin 10 zile lucrătoare plătite în momentul nașterii unui copil.</a:t>
            </a:r>
          </a:p>
          <a:p>
            <a:pPr marL="1657350" lvl="3" indent="-285750">
              <a:buFont typeface="Courier New" panose="02070309020205020404" pitchFamily="49" charset="0"/>
              <a:buChar char="o"/>
            </a:pPr>
            <a:r>
              <a:rPr lang="en-US" b="1" dirty="0"/>
              <a:t>Concediu parental: </a:t>
            </a:r>
            <a:r>
              <a:rPr lang="en-US" dirty="0"/>
              <a:t>drept individual de cel puțin 4 luni, din care 2 sunt plătite. </a:t>
            </a:r>
          </a:p>
          <a:p>
            <a:pPr marL="1657350" lvl="3" indent="-285750">
              <a:buFont typeface="Courier New" panose="02070309020205020404" pitchFamily="49" charset="0"/>
              <a:buChar char="o"/>
            </a:pPr>
            <a:r>
              <a:rPr lang="en-US" b="1" dirty="0"/>
              <a:t>Concediu </a:t>
            </a:r>
            <a:r>
              <a:rPr lang="en-US" b="1" dirty="0" err="1"/>
              <a:t>pentru îngrijitori</a:t>
            </a:r>
            <a:r>
              <a:rPr lang="en-US" b="1" dirty="0"/>
              <a:t>: </a:t>
            </a:r>
            <a:r>
              <a:rPr lang="it-IT" dirty="0">
                <a:effectLst/>
                <a:latin typeface="Calibri" panose="020F0502020204030204" pitchFamily="34" charset="0"/>
                <a:ea typeface="Arial MT"/>
              </a:rPr>
              <a:t>lucrătorii care îngrijesc </a:t>
            </a:r>
            <a:r>
              <a:rPr lang="it-IT" dirty="0" err="1">
                <a:effectLst/>
                <a:latin typeface="Calibri" panose="020F0502020204030204" pitchFamily="34" charset="0"/>
                <a:ea typeface="Arial MT"/>
              </a:rPr>
              <a:t>membri ai </a:t>
            </a:r>
            <a:r>
              <a:rPr lang="it-IT" dirty="0">
                <a:effectLst/>
                <a:latin typeface="Calibri" panose="020F0502020204030204" pitchFamily="34" charset="0"/>
                <a:ea typeface="Arial MT"/>
              </a:rPr>
              <a:t>familiei care au </a:t>
            </a:r>
            <a:r>
              <a:rPr lang="it-IT" dirty="0" err="1">
                <a:effectLst/>
                <a:latin typeface="Calibri" panose="020F0502020204030204" pitchFamily="34" charset="0"/>
                <a:ea typeface="Arial MT"/>
              </a:rPr>
              <a:t>nevoie de </a:t>
            </a:r>
            <a:r>
              <a:rPr lang="it-IT" dirty="0">
                <a:effectLst/>
                <a:latin typeface="Calibri" panose="020F0502020204030204" pitchFamily="34" charset="0"/>
                <a:ea typeface="Arial MT"/>
              </a:rPr>
              <a:t>îngrijire sau sprijin din cauza unui </a:t>
            </a:r>
            <a:r>
              <a:rPr lang="it-IT" dirty="0" err="1">
                <a:effectLst/>
                <a:latin typeface="Calibri" panose="020F0502020204030204" pitchFamily="34" charset="0"/>
                <a:ea typeface="Arial MT"/>
              </a:rPr>
              <a:t>motiv grav de </a:t>
            </a:r>
            <a:r>
              <a:rPr lang="it-IT" dirty="0">
                <a:effectLst/>
                <a:latin typeface="Calibri" panose="020F0502020204030204" pitchFamily="34" charset="0"/>
                <a:ea typeface="Arial MT"/>
              </a:rPr>
              <a:t>sănătate </a:t>
            </a:r>
            <a:r>
              <a:rPr lang="it-IT" dirty="0" err="1">
                <a:effectLst/>
                <a:latin typeface="Calibri" panose="020F0502020204030204" pitchFamily="34" charset="0"/>
                <a:ea typeface="Arial MT"/>
              </a:rPr>
              <a:t>pot beneficia de </a:t>
            </a:r>
            <a:r>
              <a:rPr lang="it-IT" dirty="0">
                <a:effectLst/>
                <a:latin typeface="Calibri" panose="020F0502020204030204" pitchFamily="34" charset="0"/>
                <a:ea typeface="Arial MT"/>
              </a:rPr>
              <a:t>5 zile lucrătoare pe </a:t>
            </a:r>
            <a:r>
              <a:rPr lang="it-IT" dirty="0" err="1">
                <a:effectLst/>
                <a:latin typeface="Calibri" panose="020F0502020204030204" pitchFamily="34" charset="0"/>
                <a:ea typeface="Arial MT"/>
              </a:rPr>
              <a:t>an.</a:t>
            </a:r>
            <a:endParaRPr lang="it-IT" dirty="0">
              <a:effectLst/>
              <a:latin typeface="Calibri" panose="020F0502020204030204" pitchFamily="34" charset="0"/>
              <a:ea typeface="Arial MT"/>
            </a:endParaRPr>
          </a:p>
          <a:p>
            <a:pPr marL="1657350" lvl="3" indent="-285750">
              <a:buFont typeface="Courier New" panose="02070309020205020404" pitchFamily="49" charset="0"/>
              <a:buChar char="o"/>
            </a:pPr>
            <a:r>
              <a:rPr lang="it-IT" dirty="0">
                <a:effectLst/>
                <a:latin typeface="Calibri" panose="020F0502020204030204" pitchFamily="34" charset="0"/>
                <a:ea typeface="Arial MT"/>
              </a:rPr>
              <a:t>Modalități de </a:t>
            </a:r>
            <a:r>
              <a:rPr lang="it-IT" b="1" dirty="0">
                <a:latin typeface="Calibri" panose="020F0502020204030204" pitchFamily="34" charset="0"/>
                <a:ea typeface="Arial MT"/>
              </a:rPr>
              <a:t>lucru </a:t>
            </a:r>
            <a:r>
              <a:rPr lang="it-IT" b="1" dirty="0">
                <a:effectLst/>
                <a:latin typeface="Calibri" panose="020F0502020204030204" pitchFamily="34" charset="0"/>
                <a:ea typeface="Arial MT"/>
              </a:rPr>
              <a:t>flexibile</a:t>
            </a:r>
            <a:r>
              <a:rPr lang="it-IT" dirty="0">
                <a:effectLst/>
                <a:latin typeface="Calibri" panose="020F0502020204030204" pitchFamily="34" charset="0"/>
                <a:ea typeface="Arial MT"/>
              </a:rPr>
              <a:t>: părinții care lucrează </a:t>
            </a:r>
            <a:r>
              <a:rPr lang="ro-RO" dirty="0">
                <a:effectLst/>
                <a:latin typeface="Calibri" panose="020F0502020204030204" pitchFamily="34" charset="0"/>
                <a:ea typeface="Arial MT"/>
              </a:rPr>
              <a:t>cu copii </a:t>
            </a:r>
            <a:r>
              <a:rPr lang="it-IT" dirty="0">
                <a:effectLst/>
                <a:latin typeface="Calibri" panose="020F0502020204030204" pitchFamily="34" charset="0"/>
                <a:ea typeface="Arial MT"/>
              </a:rPr>
              <a:t>până la vârsta de 8 ani sau mai mult și îngrijitorii au dreptul de a solicita următoarele modalități de lucru flexibile: program de lucru redus, program de lucru flexibil, loc de muncă flexibil</a:t>
            </a:r>
            <a:r>
              <a:rPr lang="en-US" dirty="0"/>
              <a:t/>
            </a:r>
            <a:br>
              <a:rPr lang="en-US" dirty="0"/>
            </a:br>
            <a:endParaRPr lang="it-IT" dirty="0"/>
          </a:p>
        </p:txBody>
      </p:sp>
      <p:pic>
        <p:nvPicPr>
          <p:cNvPr id="5" name="Immagine 4" descr="Immagine che contiene testo&#10;&#10;Descrizione generata automaticamente">
            <a:extLst>
              <a:ext uri="{FF2B5EF4-FFF2-40B4-BE49-F238E27FC236}">
                <a16:creationId xmlns:a16="http://schemas.microsoft.com/office/drawing/2014/main" xmlns="" id="{51116A35-BD14-08D0-603C-CA97760B81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529" y="3526973"/>
            <a:ext cx="2138436" cy="1603827"/>
          </a:xfrm>
          <a:prstGeom prst="rect">
            <a:avLst/>
          </a:prstGeom>
        </p:spPr>
      </p:pic>
      <p:sp>
        <p:nvSpPr>
          <p:cNvPr id="3" name="Google Shape;90;p1">
            <a:extLst>
              <a:ext uri="{FF2B5EF4-FFF2-40B4-BE49-F238E27FC236}">
                <a16:creationId xmlns:a16="http://schemas.microsoft.com/office/drawing/2014/main" xmlns="" id="{BD9E39F0-D12F-C2F2-40C4-4462A3197342}"/>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4584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27130"/>
            <a:ext cx="8208962"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2: Echilibrul dintre viața profesională și cea privată și drepturile sociale ale femeilor</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3: Drepturi sociale și responsabilități comune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5" name="CasellaDiTesto 4">
            <a:extLst>
              <a:ext uri="{FF2B5EF4-FFF2-40B4-BE49-F238E27FC236}">
                <a16:creationId xmlns:a16="http://schemas.microsoft.com/office/drawing/2014/main" xmlns="" id="{84A5AEB5-6DA9-3078-BCCA-94294AEA24B9}"/>
              </a:ext>
            </a:extLst>
          </p:cNvPr>
          <p:cNvSpPr txBox="1"/>
          <p:nvPr/>
        </p:nvSpPr>
        <p:spPr>
          <a:xfrm>
            <a:off x="1706880" y="3354145"/>
            <a:ext cx="5283200" cy="1754326"/>
          </a:xfrm>
          <a:prstGeom prst="rect">
            <a:avLst/>
          </a:prstGeom>
          <a:noFill/>
        </p:spPr>
        <p:txBody>
          <a:bodyPr wrap="square">
            <a:spAutoFit/>
          </a:bodyPr>
          <a:lstStyle/>
          <a:p>
            <a:pPr algn="just" fontAlgn="base"/>
            <a:r>
              <a:rPr lang="it-IT" b="1" i="1" dirty="0" err="1">
                <a:solidFill>
                  <a:srgbClr val="C00000"/>
                </a:solidFill>
                <a:latin typeface="Calibri" panose="020F0502020204030204" pitchFamily="34" charset="0"/>
                <a:ea typeface="Arial MT"/>
                <a:cs typeface="Arial MT"/>
              </a:rPr>
              <a:t>Sfat</a:t>
            </a:r>
            <a:r>
              <a:rPr lang="it-IT" sz="1800" b="1" i="1" dirty="0">
                <a:solidFill>
                  <a:srgbClr val="C00000"/>
                </a:solidFill>
                <a:effectLst/>
                <a:latin typeface="Calibri" panose="020F0502020204030204" pitchFamily="34" charset="0"/>
                <a:ea typeface="Arial MT"/>
                <a:cs typeface="Arial MT"/>
              </a:rPr>
              <a:t>! </a:t>
            </a:r>
            <a:r>
              <a:rPr lang="it-IT" sz="1800" i="1" dirty="0">
                <a:effectLst/>
                <a:latin typeface="Calibri" panose="020F0502020204030204" pitchFamily="34" charset="0"/>
                <a:ea typeface="Arial MT"/>
                <a:cs typeface="Arial MT"/>
              </a:rPr>
              <a:t>Verificați întotdeauna care sunt beneficiile și </a:t>
            </a:r>
            <a:r>
              <a:rPr lang="it-IT" sz="1800" i="1" dirty="0" err="1">
                <a:effectLst/>
                <a:latin typeface="Calibri" panose="020F0502020204030204" pitchFamily="34" charset="0"/>
                <a:ea typeface="Arial MT"/>
                <a:cs typeface="Arial MT"/>
              </a:rPr>
              <a:t>subvențiile </a:t>
            </a:r>
            <a:r>
              <a:rPr lang="it-IT" sz="1800" i="1" dirty="0">
                <a:effectLst/>
                <a:latin typeface="Calibri" panose="020F0502020204030204" pitchFamily="34" charset="0"/>
                <a:ea typeface="Arial MT"/>
                <a:cs typeface="Arial MT"/>
              </a:rPr>
              <a:t>pentru </a:t>
            </a:r>
            <a:r>
              <a:rPr lang="it-IT" sz="1800" i="1" dirty="0" err="1">
                <a:effectLst/>
                <a:latin typeface="Calibri" panose="020F0502020204030204" pitchFamily="34" charset="0"/>
                <a:ea typeface="Arial MT"/>
                <a:cs typeface="Arial MT"/>
              </a:rPr>
              <a:t>creșterea copilului </a:t>
            </a:r>
            <a:r>
              <a:rPr lang="it-IT" sz="1800" dirty="0">
                <a:effectLst/>
                <a:latin typeface="Calibri" panose="020F0502020204030204" pitchFamily="34" charset="0"/>
                <a:ea typeface="Arial MT"/>
                <a:cs typeface="Arial MT"/>
              </a:rPr>
              <a:t>la </a:t>
            </a:r>
            <a:r>
              <a:rPr lang="it-IT" sz="1800" i="1" dirty="0" err="1">
                <a:effectLst/>
                <a:latin typeface="Calibri" panose="020F0502020204030204" pitchFamily="34" charset="0"/>
                <a:ea typeface="Arial MT"/>
                <a:cs typeface="Arial MT"/>
              </a:rPr>
              <a:t>care </a:t>
            </a:r>
            <a:r>
              <a:rPr lang="it-IT" sz="1800" i="1" dirty="0">
                <a:effectLst/>
                <a:latin typeface="Calibri" panose="020F0502020204030204" pitchFamily="34" charset="0"/>
                <a:ea typeface="Arial MT"/>
                <a:cs typeface="Arial MT"/>
              </a:rPr>
              <a:t>aveți </a:t>
            </a:r>
            <a:r>
              <a:rPr lang="it-IT" sz="1800" i="1" dirty="0" err="1">
                <a:effectLst/>
                <a:latin typeface="Calibri" panose="020F0502020204030204" pitchFamily="34" charset="0"/>
                <a:ea typeface="Arial MT"/>
                <a:cs typeface="Arial MT"/>
              </a:rPr>
              <a:t>dreptul </a:t>
            </a:r>
            <a:r>
              <a:rPr lang="it-IT" sz="1800" dirty="0">
                <a:effectLst/>
                <a:latin typeface="Calibri" panose="020F0502020204030204" pitchFamily="34" charset="0"/>
                <a:ea typeface="Arial MT"/>
                <a:cs typeface="Arial MT"/>
              </a:rPr>
              <a:t>în </a:t>
            </a:r>
            <a:r>
              <a:rPr lang="it-IT" sz="1800" i="1" dirty="0" err="1">
                <a:effectLst/>
                <a:latin typeface="Calibri" panose="020F0502020204030204" pitchFamily="34" charset="0"/>
                <a:ea typeface="Arial MT"/>
                <a:cs typeface="Arial MT"/>
              </a:rPr>
              <a:t>secțiunea de asistență </a:t>
            </a:r>
            <a:r>
              <a:rPr lang="it-IT" sz="1800" dirty="0">
                <a:effectLst/>
                <a:latin typeface="Calibri" panose="020F0502020204030204" pitchFamily="34" charset="0"/>
                <a:ea typeface="Arial MT"/>
                <a:cs typeface="Arial MT"/>
              </a:rPr>
              <a:t>socială </a:t>
            </a:r>
            <a:r>
              <a:rPr lang="it-IT" sz="1800" i="1" dirty="0">
                <a:effectLst/>
                <a:latin typeface="Calibri" panose="020F0502020204030204" pitchFamily="34" charset="0"/>
                <a:ea typeface="Arial MT"/>
                <a:cs typeface="Arial MT"/>
              </a:rPr>
              <a:t>de pe site-ul </a:t>
            </a:r>
            <a:r>
              <a:rPr lang="it-IT" sz="1800" i="1" dirty="0" err="1">
                <a:effectLst/>
                <a:latin typeface="Calibri" panose="020F0502020204030204" pitchFamily="34" charset="0"/>
                <a:ea typeface="Arial MT"/>
                <a:cs typeface="Arial MT"/>
              </a:rPr>
              <a:t>regiunii </a:t>
            </a:r>
            <a:r>
              <a:rPr lang="it-IT" sz="1800" i="1" dirty="0">
                <a:effectLst/>
                <a:latin typeface="Calibri" panose="020F0502020204030204" pitchFamily="34" charset="0"/>
                <a:ea typeface="Arial MT"/>
                <a:cs typeface="Arial MT"/>
              </a:rPr>
              <a:t>sau al </a:t>
            </a:r>
            <a:r>
              <a:rPr lang="it-IT" sz="1800" i="1" dirty="0" err="1">
                <a:effectLst/>
                <a:latin typeface="Calibri" panose="020F0502020204030204" pitchFamily="34" charset="0"/>
                <a:ea typeface="Arial MT"/>
                <a:cs typeface="Arial MT"/>
              </a:rPr>
              <a:t>municipalității dumneavoastră </a:t>
            </a:r>
            <a:r>
              <a:rPr lang="it-IT" sz="1800" i="1" dirty="0">
                <a:effectLst/>
                <a:latin typeface="Calibri" panose="020F0502020204030204" pitchFamily="34" charset="0"/>
                <a:ea typeface="Arial MT"/>
                <a:cs typeface="Arial MT"/>
              </a:rPr>
              <a:t>sau mergeți </a:t>
            </a:r>
            <a:r>
              <a:rPr lang="it-IT" sz="1800" i="1" dirty="0" err="1">
                <a:effectLst/>
                <a:latin typeface="Calibri" panose="020F0502020204030204" pitchFamily="34" charset="0"/>
                <a:ea typeface="Arial MT"/>
                <a:cs typeface="Arial MT"/>
              </a:rPr>
              <a:t>direct la </a:t>
            </a:r>
            <a:r>
              <a:rPr lang="it-IT" sz="1800" i="1" dirty="0">
                <a:effectLst/>
                <a:latin typeface="Calibri" panose="020F0502020204030204" pitchFamily="34" charset="0"/>
                <a:ea typeface="Arial MT"/>
                <a:cs typeface="Arial MT"/>
              </a:rPr>
              <a:t>biroul de asistență socială al orașului dumneavoastră (de </a:t>
            </a:r>
            <a:r>
              <a:rPr lang="it-IT" sz="1800" i="1" dirty="0" err="1">
                <a:effectLst/>
                <a:latin typeface="Calibri" panose="020F0502020204030204" pitchFamily="34" charset="0"/>
                <a:ea typeface="Arial MT"/>
                <a:cs typeface="Arial MT"/>
              </a:rPr>
              <a:t>exemplu, </a:t>
            </a:r>
            <a:r>
              <a:rPr lang="it-IT" sz="1800" i="1" dirty="0">
                <a:effectLst/>
                <a:latin typeface="Calibri" panose="020F0502020204030204" pitchFamily="34" charset="0"/>
                <a:ea typeface="Arial MT"/>
                <a:cs typeface="Arial MT"/>
              </a:rPr>
              <a:t>serviciul de </a:t>
            </a:r>
            <a:r>
              <a:rPr lang="it-IT" sz="1800" i="1" dirty="0" err="1">
                <a:effectLst/>
                <a:latin typeface="Calibri" panose="020F0502020204030204" pitchFamily="34" charset="0"/>
                <a:ea typeface="Arial MT"/>
                <a:cs typeface="Arial MT"/>
              </a:rPr>
              <a:t>cantină </a:t>
            </a:r>
            <a:r>
              <a:rPr lang="it-IT" sz="1800" i="1" dirty="0">
                <a:effectLst/>
                <a:latin typeface="Calibri" panose="020F0502020204030204" pitchFamily="34" charset="0"/>
                <a:ea typeface="Arial MT"/>
                <a:cs typeface="Arial MT"/>
              </a:rPr>
              <a:t>școlară, tichete pentru grădinițe etc.) .</a:t>
            </a:r>
            <a:endParaRPr lang="it-IT" sz="1600" dirty="0">
              <a:effectLst/>
              <a:latin typeface="Arial MT"/>
              <a:ea typeface="Arial MT"/>
              <a:cs typeface="Arial MT"/>
            </a:endParaRPr>
          </a:p>
        </p:txBody>
      </p:sp>
      <p:sp>
        <p:nvSpPr>
          <p:cNvPr id="6" name="TextBox 15">
            <a:extLst>
              <a:ext uri="{FF2B5EF4-FFF2-40B4-BE49-F238E27FC236}">
                <a16:creationId xmlns:a16="http://schemas.microsoft.com/office/drawing/2014/main" xmlns="" id="{BD198F22-B80B-9697-436D-1F766B3F8DAB}"/>
              </a:ext>
            </a:extLst>
          </p:cNvPr>
          <p:cNvSpPr txBox="1"/>
          <p:nvPr/>
        </p:nvSpPr>
        <p:spPr>
          <a:xfrm>
            <a:off x="1706880" y="2789531"/>
            <a:ext cx="2581476"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Cunoașteți-vă drepturile...</a:t>
            </a:r>
          </a:p>
        </p:txBody>
      </p:sp>
      <p:pic>
        <p:nvPicPr>
          <p:cNvPr id="11" name="Immagine 10" descr="Immagine che contiene grafica vettoriale&#10;&#10;Descrizione generata automaticamente">
            <a:extLst>
              <a:ext uri="{FF2B5EF4-FFF2-40B4-BE49-F238E27FC236}">
                <a16:creationId xmlns:a16="http://schemas.microsoft.com/office/drawing/2014/main" xmlns="" id="{70D68848-D243-C3A9-D1D9-2DA932A30D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8811" y="2194675"/>
            <a:ext cx="4669670" cy="3502252"/>
          </a:xfrm>
          <a:prstGeom prst="rect">
            <a:avLst/>
          </a:prstGeom>
        </p:spPr>
      </p:pic>
      <p:sp>
        <p:nvSpPr>
          <p:cNvPr id="2" name="Google Shape;90;p1">
            <a:extLst>
              <a:ext uri="{FF2B5EF4-FFF2-40B4-BE49-F238E27FC236}">
                <a16:creationId xmlns:a16="http://schemas.microsoft.com/office/drawing/2014/main" xmlns="" id="{194038F4-7BCA-524C-01D0-9A614C2C5C7D}"/>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10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629363" y="267583"/>
            <a:ext cx="9304749"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3" name="CasellaDiTesto 2">
            <a:extLst>
              <a:ext uri="{FF2B5EF4-FFF2-40B4-BE49-F238E27FC236}">
                <a16:creationId xmlns:a16="http://schemas.microsoft.com/office/drawing/2014/main" xmlns="" id="{9BBF876E-FBA3-8F79-C89C-CBC5AABA1519}"/>
              </a:ext>
            </a:extLst>
          </p:cNvPr>
          <p:cNvSpPr txBox="1"/>
          <p:nvPr/>
        </p:nvSpPr>
        <p:spPr>
          <a:xfrm>
            <a:off x="766542" y="2598248"/>
            <a:ext cx="6152418" cy="1477328"/>
          </a:xfrm>
          <a:prstGeom prst="rect">
            <a:avLst/>
          </a:prstGeom>
          <a:noFill/>
        </p:spPr>
        <p:txBody>
          <a:bodyPr wrap="square">
            <a:spAutoFit/>
          </a:bodyPr>
          <a:lstStyle/>
          <a:p>
            <a:pPr algn="just" fontAlgn="base"/>
            <a:r>
              <a:rPr lang="it-IT" sz="1800" dirty="0">
                <a:effectLst/>
                <a:latin typeface="Calibri" panose="020F0502020204030204" pitchFamily="34" charset="0"/>
                <a:ea typeface="Arial MT"/>
                <a:cs typeface="Arial MT"/>
              </a:rPr>
              <a:t>În </a:t>
            </a:r>
            <a:r>
              <a:rPr lang="it-IT" sz="1800" dirty="0" err="1">
                <a:effectLst/>
                <a:latin typeface="Calibri" panose="020F0502020204030204" pitchFamily="34" charset="0"/>
                <a:ea typeface="Arial MT"/>
                <a:cs typeface="Arial MT"/>
              </a:rPr>
              <a:t>această unitate vă vom </a:t>
            </a:r>
            <a:r>
              <a:rPr lang="it-IT" sz="1800" dirty="0">
                <a:effectLst/>
                <a:latin typeface="Calibri" panose="020F0502020204030204" pitchFamily="34" charset="0"/>
                <a:ea typeface="Arial MT"/>
                <a:cs typeface="Arial MT"/>
              </a:rPr>
              <a:t>ghida printr-o </a:t>
            </a:r>
            <a:r>
              <a:rPr lang="it-IT" sz="1800" b="1" dirty="0">
                <a:effectLst/>
                <a:latin typeface="Calibri" panose="020F0502020204030204" pitchFamily="34" charset="0"/>
                <a:ea typeface="Arial MT"/>
                <a:cs typeface="Arial MT"/>
              </a:rPr>
              <a:t>strategie în 3 pași pentru a </a:t>
            </a:r>
            <a:r>
              <a:rPr lang="it-IT" sz="1800" dirty="0" err="1">
                <a:effectLst/>
                <a:latin typeface="Calibri" panose="020F0502020204030204" pitchFamily="34" charset="0"/>
                <a:ea typeface="Arial MT"/>
                <a:cs typeface="Arial MT"/>
              </a:rPr>
              <a:t>vă </a:t>
            </a:r>
            <a:r>
              <a:rPr lang="it-IT" sz="1800" dirty="0">
                <a:effectLst/>
                <a:latin typeface="Calibri" panose="020F0502020204030204" pitchFamily="34" charset="0"/>
                <a:ea typeface="Arial MT"/>
                <a:cs typeface="Arial MT"/>
              </a:rPr>
              <a:t>construi un nou echilibru între viața profesională și cea privată, adaptat </a:t>
            </a:r>
            <a:r>
              <a:rPr lang="it-IT" sz="1800" dirty="0" err="1">
                <a:effectLst/>
                <a:latin typeface="Calibri" panose="020F0502020204030204" pitchFamily="34" charset="0"/>
                <a:ea typeface="Arial MT"/>
                <a:cs typeface="Arial MT"/>
              </a:rPr>
              <a:t>nevoilor dumneavoastră</a:t>
            </a:r>
            <a:r>
              <a:rPr lang="it-IT" sz="1800" dirty="0">
                <a:effectLst/>
                <a:latin typeface="Calibri" panose="020F0502020204030204" pitchFamily="34" charset="0"/>
                <a:ea typeface="Arial MT"/>
                <a:cs typeface="Arial MT"/>
              </a:rPr>
              <a:t>, printr-o </a:t>
            </a:r>
            <a:r>
              <a:rPr lang="it-IT" sz="1800" dirty="0" err="1">
                <a:effectLst/>
                <a:latin typeface="Calibri" panose="020F0502020204030204" pitchFamily="34" charset="0"/>
                <a:ea typeface="Arial MT"/>
                <a:cs typeface="Arial MT"/>
              </a:rPr>
              <a:t>reevaluare </a:t>
            </a:r>
            <a:r>
              <a:rPr lang="it-IT" sz="1800" dirty="0">
                <a:effectLst/>
                <a:latin typeface="Calibri" panose="020F0502020204030204" pitchFamily="34" charset="0"/>
                <a:ea typeface="Arial MT"/>
                <a:cs typeface="Arial MT"/>
              </a:rPr>
              <a:t>a zilei </a:t>
            </a:r>
            <a:r>
              <a:rPr lang="it-IT" sz="1800" dirty="0" err="1">
                <a:effectLst/>
                <a:latin typeface="Calibri" panose="020F0502020204030204" pitchFamily="34" charset="0"/>
                <a:ea typeface="Arial MT"/>
                <a:cs typeface="Arial MT"/>
              </a:rPr>
              <a:t>tipice </a:t>
            </a:r>
            <a:r>
              <a:rPr lang="it-IT" sz="1800" dirty="0">
                <a:effectLst/>
                <a:latin typeface="Calibri" panose="020F0502020204030204" pitchFamily="34" charset="0"/>
                <a:ea typeface="Arial MT"/>
                <a:cs typeface="Arial MT"/>
              </a:rPr>
              <a:t>și a modului în care </a:t>
            </a:r>
            <a:r>
              <a:rPr lang="it-IT" sz="1800" dirty="0" err="1">
                <a:effectLst/>
                <a:latin typeface="Calibri" panose="020F0502020204030204" pitchFamily="34" charset="0"/>
                <a:ea typeface="Arial MT"/>
                <a:cs typeface="Arial MT"/>
              </a:rPr>
              <a:t>vă petreceți </a:t>
            </a:r>
            <a:r>
              <a:rPr lang="it-IT" sz="1800" dirty="0">
                <a:effectLst/>
                <a:latin typeface="Calibri" panose="020F0502020204030204" pitchFamily="34" charset="0"/>
                <a:ea typeface="Arial MT"/>
                <a:cs typeface="Arial MT"/>
              </a:rPr>
              <a:t>timpul, </a:t>
            </a:r>
            <a:r>
              <a:rPr lang="it-IT" sz="1800" b="1" dirty="0">
                <a:effectLst/>
                <a:latin typeface="Calibri" panose="020F0502020204030204" pitchFamily="34" charset="0"/>
                <a:ea typeface="Arial MT"/>
                <a:cs typeface="Arial MT"/>
              </a:rPr>
              <a:t>cu scopul de a </a:t>
            </a:r>
            <a:r>
              <a:rPr lang="it-IT" sz="1800" b="1" dirty="0" err="1">
                <a:effectLst/>
                <a:latin typeface="Calibri" panose="020F0502020204030204" pitchFamily="34" charset="0"/>
                <a:ea typeface="Arial MT"/>
                <a:cs typeface="Arial MT"/>
              </a:rPr>
              <a:t>vă </a:t>
            </a:r>
            <a:r>
              <a:rPr lang="it-IT" b="1" dirty="0" err="1">
                <a:latin typeface="Calibri" panose="020F0502020204030204" pitchFamily="34" charset="0"/>
                <a:ea typeface="Arial MT"/>
                <a:cs typeface="Arial MT"/>
              </a:rPr>
              <a:t>elibera </a:t>
            </a:r>
            <a:r>
              <a:rPr lang="it-IT" sz="1800" b="1" dirty="0">
                <a:effectLst/>
                <a:latin typeface="Calibri" panose="020F0502020204030204" pitchFamily="34" charset="0"/>
                <a:ea typeface="Arial MT"/>
                <a:cs typeface="Arial MT"/>
              </a:rPr>
              <a:t>energiile pentru obiectivele care </a:t>
            </a:r>
            <a:r>
              <a:rPr lang="it-IT" sz="1800" b="1" dirty="0" err="1">
                <a:effectLst/>
                <a:latin typeface="Calibri" panose="020F0502020204030204" pitchFamily="34" charset="0"/>
                <a:ea typeface="Arial MT"/>
                <a:cs typeface="Arial MT"/>
              </a:rPr>
              <a:t>vă sunt dragi</a:t>
            </a:r>
            <a:r>
              <a:rPr lang="it-IT" sz="1800" b="1" dirty="0">
                <a:effectLst/>
                <a:latin typeface="Calibri" panose="020F0502020204030204" pitchFamily="34" charset="0"/>
                <a:ea typeface="Arial MT"/>
                <a:cs typeface="Arial MT"/>
              </a:rPr>
              <a:t>, </a:t>
            </a:r>
            <a:r>
              <a:rPr lang="it-IT" sz="1800" b="1" dirty="0" err="1">
                <a:effectLst/>
                <a:latin typeface="Calibri" panose="020F0502020204030204" pitchFamily="34" charset="0"/>
                <a:ea typeface="Arial MT"/>
                <a:cs typeface="Arial MT"/>
              </a:rPr>
              <a:t>fără a renunța la responsabilitățile zilnice</a:t>
            </a:r>
            <a:r>
              <a:rPr lang="it-IT" sz="1800" b="1" dirty="0">
                <a:effectLst/>
                <a:latin typeface="Calibri" panose="020F0502020204030204" pitchFamily="34" charset="0"/>
                <a:ea typeface="Arial MT"/>
                <a:cs typeface="Arial MT"/>
              </a:rPr>
              <a:t>.</a:t>
            </a:r>
            <a:endParaRPr lang="it-IT" sz="1600" b="1" dirty="0">
              <a:effectLst/>
              <a:latin typeface="Arial MT"/>
              <a:ea typeface="Arial MT"/>
              <a:cs typeface="Arial MT"/>
            </a:endParaRPr>
          </a:p>
        </p:txBody>
      </p:sp>
      <p:sp>
        <p:nvSpPr>
          <p:cNvPr id="8" name="TextBox 15">
            <a:extLst>
              <a:ext uri="{FF2B5EF4-FFF2-40B4-BE49-F238E27FC236}">
                <a16:creationId xmlns:a16="http://schemas.microsoft.com/office/drawing/2014/main" xmlns="" id="{CBDB057E-7B1E-AF8D-A231-37672AD59855}"/>
              </a:ext>
            </a:extLst>
          </p:cNvPr>
          <p:cNvSpPr txBox="1"/>
          <p:nvPr/>
        </p:nvSpPr>
        <p:spPr>
          <a:xfrm>
            <a:off x="2390050" y="4324037"/>
            <a:ext cx="2476960"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Gata? Să începem!</a:t>
            </a:r>
          </a:p>
        </p:txBody>
      </p:sp>
      <p:pic>
        <p:nvPicPr>
          <p:cNvPr id="15" name="Immagine 14" descr="Immagine che contiene testo, grafica vettoriale&#10;&#10;Descrizione generata automaticamente">
            <a:extLst>
              <a:ext uri="{FF2B5EF4-FFF2-40B4-BE49-F238E27FC236}">
                <a16:creationId xmlns:a16="http://schemas.microsoft.com/office/drawing/2014/main" xmlns="" id="{93A0DD5B-4D0C-2945-D901-2F45DBBC29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3935" y="2346960"/>
            <a:ext cx="4057504" cy="3043128"/>
          </a:xfrm>
          <a:prstGeom prst="rect">
            <a:avLst/>
          </a:prstGeom>
        </p:spPr>
      </p:pic>
      <p:sp>
        <p:nvSpPr>
          <p:cNvPr id="2" name="Google Shape;90;p1">
            <a:extLst>
              <a:ext uri="{FF2B5EF4-FFF2-40B4-BE49-F238E27FC236}">
                <a16:creationId xmlns:a16="http://schemas.microsoft.com/office/drawing/2014/main" xmlns="" id="{381C8E58-E368-D621-B988-E57773AED3EE}"/>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720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673751" y="227214"/>
            <a:ext cx="9286993"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552849"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#1: Nu </a:t>
            </a:r>
            <a:r>
              <a:rPr lang="en-US" sz="2400" dirty="0" err="1">
                <a:solidFill>
                  <a:srgbClr val="EA4E46"/>
                </a:solidFill>
                <a:cs typeface="Abhaya Libre Medium" panose="02000603000000000000" pitchFamily="2" charset="77"/>
              </a:rPr>
              <a:t>te</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grăbi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și</a:t>
            </a:r>
            <a:r>
              <a:rPr lang="en-US" sz="2400" dirty="0">
                <a:solidFill>
                  <a:srgbClr val="EA4E46"/>
                </a:solidFill>
                <a:cs typeface="Abhaya Libre Medium" panose="02000603000000000000" pitchFamily="2" charset="77"/>
              </a:rPr>
              <a:t> </a:t>
            </a:r>
            <a:r>
              <a:rPr lang="ro-RO" sz="2400" dirty="0">
                <a:solidFill>
                  <a:srgbClr val="EA4E46"/>
                </a:solidFill>
                <a:cs typeface="Abhaya Libre Medium" panose="02000603000000000000" pitchFamily="2" charset="77"/>
              </a:rPr>
              <a:t>gândește-te</a:t>
            </a:r>
            <a:endParaRPr lang="en-US" sz="2400" dirty="0">
              <a:solidFill>
                <a:srgbClr val="EA4E46"/>
              </a:solidFill>
              <a:cs typeface="Abhaya Libre Medium" panose="02000603000000000000" pitchFamily="2" charset="77"/>
            </a:endParaRPr>
          </a:p>
        </p:txBody>
      </p:sp>
      <p:sp>
        <p:nvSpPr>
          <p:cNvPr id="2" name="Hexágono 11">
            <a:extLst>
              <a:ext uri="{FF2B5EF4-FFF2-40B4-BE49-F238E27FC236}">
                <a16:creationId xmlns:a16="http://schemas.microsoft.com/office/drawing/2014/main" xmlns="" id="{DFF2AB3B-99C5-1156-D0D2-96E6D081852A}"/>
              </a:ext>
            </a:extLst>
          </p:cNvPr>
          <p:cNvSpPr/>
          <p:nvPr/>
        </p:nvSpPr>
        <p:spPr>
          <a:xfrm>
            <a:off x="762529" y="2474873"/>
            <a:ext cx="365231" cy="326935"/>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CasellaDiTesto 5">
            <a:extLst>
              <a:ext uri="{FF2B5EF4-FFF2-40B4-BE49-F238E27FC236}">
                <a16:creationId xmlns:a16="http://schemas.microsoft.com/office/drawing/2014/main" xmlns="" id="{8E6D5C84-45F6-EF89-BB49-CB3D01F4CADB}"/>
              </a:ext>
            </a:extLst>
          </p:cNvPr>
          <p:cNvSpPr txBox="1"/>
          <p:nvPr/>
        </p:nvSpPr>
        <p:spPr>
          <a:xfrm>
            <a:off x="762529" y="2957474"/>
            <a:ext cx="11013835" cy="923330"/>
          </a:xfrm>
          <a:prstGeom prst="rect">
            <a:avLst/>
          </a:prstGeom>
          <a:noFill/>
        </p:spPr>
        <p:txBody>
          <a:bodyPr wrap="square">
            <a:spAutoFit/>
          </a:bodyPr>
          <a:lstStyle/>
          <a:p>
            <a:r>
              <a:rPr lang="it-IT" sz="1800" dirty="0">
                <a:effectLst/>
                <a:latin typeface="Calibri" panose="020F0502020204030204" pitchFamily="34" charset="0"/>
                <a:ea typeface="Arial MT"/>
              </a:rPr>
              <a:t>Să ne acordăm timpul necesar pentru a </a:t>
            </a:r>
            <a:r>
              <a:rPr lang="it-IT" sz="1800" dirty="0" err="1">
                <a:effectLst/>
                <a:latin typeface="Calibri" panose="020F0502020204030204" pitchFamily="34" charset="0"/>
                <a:ea typeface="Arial MT"/>
              </a:rPr>
              <a:t>înțelege cum se </a:t>
            </a:r>
            <a:r>
              <a:rPr lang="it-IT" sz="1800" dirty="0">
                <a:effectLst/>
                <a:latin typeface="Calibri" panose="020F0502020204030204" pitchFamily="34" charset="0"/>
                <a:ea typeface="Arial MT"/>
              </a:rPr>
              <a:t>influențează reciproc </a:t>
            </a:r>
            <a:r>
              <a:rPr lang="it-IT" sz="1800" dirty="0" err="1">
                <a:effectLst/>
                <a:latin typeface="Calibri" panose="020F0502020204030204" pitchFamily="34" charset="0"/>
                <a:ea typeface="Arial MT"/>
              </a:rPr>
              <a:t>diferitele aspecte </a:t>
            </a:r>
            <a:r>
              <a:rPr lang="it-IT" sz="1800" dirty="0">
                <a:effectLst/>
                <a:latin typeface="Calibri" panose="020F0502020204030204" pitchFamily="34" charset="0"/>
                <a:ea typeface="Arial MT"/>
              </a:rPr>
              <a:t>ale </a:t>
            </a:r>
            <a:r>
              <a:rPr lang="it-IT" sz="1800" dirty="0" err="1">
                <a:effectLst/>
                <a:latin typeface="Calibri" panose="020F0502020204030204" pitchFamily="34" charset="0"/>
                <a:ea typeface="Arial MT"/>
              </a:rPr>
              <a:t>vieții noastre cotidiene este </a:t>
            </a:r>
            <a:r>
              <a:rPr lang="it-IT" sz="1800" dirty="0">
                <a:effectLst/>
                <a:latin typeface="Calibri" panose="020F0502020204030204" pitchFamily="34" charset="0"/>
                <a:ea typeface="Arial MT"/>
              </a:rPr>
              <a:t>primul pas </a:t>
            </a:r>
            <a:r>
              <a:rPr lang="it-IT" sz="1800" dirty="0" err="1">
                <a:effectLst/>
                <a:latin typeface="Calibri" panose="020F0502020204030204" pitchFamily="34" charset="0"/>
                <a:ea typeface="Arial MT"/>
              </a:rPr>
              <a:t>necesar </a:t>
            </a:r>
            <a:r>
              <a:rPr lang="it-IT" sz="1800" dirty="0">
                <a:effectLst/>
                <a:latin typeface="Calibri" panose="020F0502020204030204" pitchFamily="34" charset="0"/>
                <a:ea typeface="Arial MT"/>
              </a:rPr>
              <a:t>pentru a </a:t>
            </a:r>
            <a:r>
              <a:rPr lang="it-IT" sz="1800" dirty="0" err="1">
                <a:effectLst/>
                <a:latin typeface="Calibri" panose="020F0502020204030204" pitchFamily="34" charset="0"/>
                <a:ea typeface="Arial MT"/>
              </a:rPr>
              <a:t>dezvolta </a:t>
            </a:r>
            <a:r>
              <a:rPr lang="it-IT" sz="1800" dirty="0">
                <a:effectLst/>
                <a:latin typeface="Calibri" panose="020F0502020204030204" pitchFamily="34" charset="0"/>
                <a:ea typeface="Arial MT"/>
              </a:rPr>
              <a:t>o nouă </a:t>
            </a:r>
            <a:r>
              <a:rPr lang="it-IT" sz="1800" dirty="0" err="1">
                <a:effectLst/>
                <a:latin typeface="Calibri" panose="020F0502020204030204" pitchFamily="34" charset="0"/>
                <a:ea typeface="Arial MT"/>
              </a:rPr>
              <a:t>integrare între </a:t>
            </a:r>
            <a:r>
              <a:rPr lang="it-IT" sz="1800" dirty="0">
                <a:effectLst/>
                <a:latin typeface="Calibri" panose="020F0502020204030204" pitchFamily="34" charset="0"/>
                <a:ea typeface="Arial MT"/>
              </a:rPr>
              <a:t>viața profesională și cea privată, </a:t>
            </a:r>
            <a:r>
              <a:rPr lang="it-IT" sz="1800" dirty="0" err="1">
                <a:effectLst/>
                <a:latin typeface="Calibri" panose="020F0502020204030204" pitchFamily="34" charset="0"/>
                <a:ea typeface="Arial MT"/>
              </a:rPr>
              <a:t>care să </a:t>
            </a:r>
            <a:r>
              <a:rPr lang="it-IT" sz="1800" dirty="0">
                <a:effectLst/>
                <a:latin typeface="Calibri" panose="020F0502020204030204" pitchFamily="34" charset="0"/>
                <a:ea typeface="Arial MT"/>
              </a:rPr>
              <a:t>răspundă </a:t>
            </a:r>
            <a:r>
              <a:rPr lang="it-IT" sz="1800" dirty="0" err="1">
                <a:effectLst/>
                <a:latin typeface="Calibri" panose="020F0502020204030204" pitchFamily="34" charset="0"/>
                <a:ea typeface="Arial MT"/>
              </a:rPr>
              <a:t>nevoilor tale reale.</a:t>
            </a:r>
            <a:endParaRPr lang="it-IT" dirty="0"/>
          </a:p>
        </p:txBody>
      </p:sp>
      <p:sp>
        <p:nvSpPr>
          <p:cNvPr id="11" name="CasellaDiTesto 10">
            <a:extLst>
              <a:ext uri="{FF2B5EF4-FFF2-40B4-BE49-F238E27FC236}">
                <a16:creationId xmlns:a16="http://schemas.microsoft.com/office/drawing/2014/main" xmlns="" id="{A50BE76E-027C-B6C4-7E54-48B8644AEB9A}"/>
              </a:ext>
            </a:extLst>
          </p:cNvPr>
          <p:cNvSpPr txBox="1"/>
          <p:nvPr/>
        </p:nvSpPr>
        <p:spPr>
          <a:xfrm>
            <a:off x="1486257" y="3935071"/>
            <a:ext cx="9935951" cy="2031325"/>
          </a:xfrm>
          <a:prstGeom prst="rect">
            <a:avLst/>
          </a:prstGeom>
          <a:noFill/>
        </p:spPr>
        <p:txBody>
          <a:bodyPr wrap="square">
            <a:spAutoFit/>
          </a:bodyPr>
          <a:lstStyle/>
          <a:p>
            <a:r>
              <a:rPr lang="it-IT" sz="1800" dirty="0">
                <a:effectLst/>
                <a:latin typeface="Calibri" panose="020F0502020204030204" pitchFamily="34" charset="0"/>
                <a:ea typeface="Arial MT"/>
              </a:rPr>
              <a:t>Unele </a:t>
            </a:r>
            <a:r>
              <a:rPr lang="it-IT" sz="1800" dirty="0" err="1">
                <a:effectLst/>
                <a:latin typeface="Calibri" panose="020F0502020204030204" pitchFamily="34" charset="0"/>
                <a:ea typeface="Arial MT"/>
              </a:rPr>
              <a:t>întrebări pe care vi le puteți </a:t>
            </a:r>
            <a:r>
              <a:rPr lang="it-IT" sz="1800" dirty="0">
                <a:effectLst/>
                <a:latin typeface="Calibri" panose="020F0502020204030204" pitchFamily="34" charset="0"/>
                <a:ea typeface="Arial MT"/>
              </a:rPr>
              <a:t>pune sunt: </a:t>
            </a:r>
          </a:p>
          <a:p>
            <a:endParaRPr lang="it-IT" sz="1800" dirty="0">
              <a:effectLst/>
              <a:latin typeface="Calibri" panose="020F0502020204030204" pitchFamily="34" charset="0"/>
              <a:ea typeface="Arial MT"/>
            </a:endParaRPr>
          </a:p>
          <a:p>
            <a:pPr marL="1200150" lvl="2" indent="-285750" algn="just" fontAlgn="base">
              <a:buFont typeface="Courier New" panose="02070309020205020404" pitchFamily="49" charset="0"/>
              <a:buChar char="o"/>
            </a:pPr>
            <a:r>
              <a:rPr lang="it-IT" dirty="0">
                <a:effectLst/>
                <a:latin typeface="Calibri" panose="020F0502020204030204" pitchFamily="34" charset="0"/>
                <a:ea typeface="Arial MT"/>
                <a:cs typeface="Arial MT"/>
              </a:rPr>
              <a:t>Petrec </a:t>
            </a:r>
            <a:r>
              <a:rPr lang="it-IT" dirty="0" err="1">
                <a:effectLst/>
                <a:latin typeface="Calibri" panose="020F0502020204030204" pitchFamily="34" charset="0"/>
                <a:ea typeface="Arial MT"/>
                <a:cs typeface="Arial MT"/>
              </a:rPr>
              <a:t>suficient </a:t>
            </a:r>
            <a:r>
              <a:rPr lang="it-IT" dirty="0">
                <a:effectLst/>
                <a:latin typeface="Calibri" panose="020F0502020204030204" pitchFamily="34" charset="0"/>
                <a:ea typeface="Arial MT"/>
                <a:cs typeface="Arial MT"/>
              </a:rPr>
              <a:t>timp </a:t>
            </a:r>
            <a:r>
              <a:rPr lang="it-IT" dirty="0" err="1">
                <a:effectLst/>
                <a:latin typeface="Calibri" panose="020F0502020204030204" pitchFamily="34" charset="0"/>
                <a:ea typeface="Arial MT"/>
                <a:cs typeface="Arial MT"/>
              </a:rPr>
              <a:t>de calitate </a:t>
            </a:r>
            <a:r>
              <a:rPr lang="it-IT" dirty="0">
                <a:effectLst/>
                <a:latin typeface="Calibri" panose="020F0502020204030204" pitchFamily="34" charset="0"/>
                <a:ea typeface="Arial MT"/>
                <a:cs typeface="Arial MT"/>
              </a:rPr>
              <a:t>pentru ceea ce îmi doresc cu </a:t>
            </a:r>
            <a:r>
              <a:rPr lang="it-IT" dirty="0" err="1">
                <a:effectLst/>
                <a:latin typeface="Calibri" panose="020F0502020204030204" pitchFamily="34" charset="0"/>
                <a:ea typeface="Arial MT"/>
                <a:cs typeface="Arial MT"/>
              </a:rPr>
              <a:t>adevărat</a:t>
            </a:r>
            <a:r>
              <a:rPr lang="it-IT" dirty="0">
                <a:effectLst/>
                <a:latin typeface="Calibri" panose="020F0502020204030204" pitchFamily="34" charset="0"/>
                <a:ea typeface="Arial MT"/>
                <a:cs typeface="Arial MT"/>
              </a:rPr>
              <a:t>? </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it-IT" dirty="0" err="1">
                <a:effectLst/>
                <a:latin typeface="Calibri" panose="020F0502020204030204" pitchFamily="34" charset="0"/>
                <a:ea typeface="Arial MT"/>
                <a:cs typeface="Arial MT"/>
              </a:rPr>
              <a:t>Dedic suficient </a:t>
            </a:r>
            <a:r>
              <a:rPr lang="it-IT" dirty="0">
                <a:effectLst/>
                <a:latin typeface="Calibri" panose="020F0502020204030204" pitchFamily="34" charset="0"/>
                <a:ea typeface="Arial MT"/>
                <a:cs typeface="Arial MT"/>
              </a:rPr>
              <a:t>timp și energie oamenilor sau </a:t>
            </a:r>
            <a:r>
              <a:rPr lang="it-IT" dirty="0" err="1">
                <a:effectLst/>
                <a:latin typeface="Calibri" panose="020F0502020204030204" pitchFamily="34" charset="0"/>
                <a:ea typeface="Arial MT"/>
                <a:cs typeface="Arial MT"/>
              </a:rPr>
              <a:t>lucrurilor care </a:t>
            </a:r>
            <a:r>
              <a:rPr lang="it-IT" dirty="0">
                <a:effectLst/>
                <a:latin typeface="Calibri" panose="020F0502020204030204" pitchFamily="34" charset="0"/>
                <a:ea typeface="Arial MT"/>
                <a:cs typeface="Arial MT"/>
              </a:rPr>
              <a:t>au un </a:t>
            </a:r>
            <a:r>
              <a:rPr lang="it-IT" dirty="0" err="1">
                <a:effectLst/>
                <a:latin typeface="Calibri" panose="020F0502020204030204" pitchFamily="34" charset="0"/>
                <a:ea typeface="Arial MT"/>
                <a:cs typeface="Arial MT"/>
              </a:rPr>
              <a:t>sens </a:t>
            </a:r>
            <a:r>
              <a:rPr lang="it-IT" dirty="0">
                <a:effectLst/>
                <a:latin typeface="Calibri" panose="020F0502020204030204" pitchFamily="34" charset="0"/>
                <a:ea typeface="Arial MT"/>
                <a:cs typeface="Arial MT"/>
              </a:rPr>
              <a:t>pentru mine? </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it-IT" dirty="0">
                <a:effectLst/>
                <a:latin typeface="Calibri" panose="020F0502020204030204" pitchFamily="34" charset="0"/>
                <a:ea typeface="Arial MT"/>
                <a:cs typeface="Arial MT"/>
              </a:rPr>
              <a:t>Mă simt încă aliniat</a:t>
            </a:r>
            <a:r>
              <a:rPr lang="ro-RO" dirty="0">
                <a:effectLst/>
                <a:latin typeface="Calibri" panose="020F0502020204030204" pitchFamily="34" charset="0"/>
                <a:ea typeface="Arial MT"/>
                <a:cs typeface="Arial MT"/>
              </a:rPr>
              <a:t>/ă</a:t>
            </a:r>
            <a:r>
              <a:rPr lang="it-IT" dirty="0">
                <a:effectLst/>
                <a:latin typeface="Calibri" panose="020F0502020204030204" pitchFamily="34" charset="0"/>
                <a:ea typeface="Arial MT"/>
                <a:cs typeface="Arial MT"/>
              </a:rPr>
              <a:t> cu obiectivele mele profesionale sau personale? </a:t>
            </a:r>
            <a:r>
              <a:rPr lang="it-IT" dirty="0" err="1">
                <a:effectLst/>
                <a:latin typeface="Calibri" panose="020F0502020204030204" pitchFamily="34" charset="0"/>
                <a:ea typeface="Arial MT"/>
                <a:cs typeface="Arial MT"/>
              </a:rPr>
              <a:t>De ce </a:t>
            </a:r>
            <a:r>
              <a:rPr lang="it-IT" dirty="0">
                <a:effectLst/>
                <a:latin typeface="Calibri" panose="020F0502020204030204" pitchFamily="34" charset="0"/>
                <a:ea typeface="Arial MT"/>
                <a:cs typeface="Arial MT"/>
              </a:rPr>
              <a:t>sau de </a:t>
            </a:r>
            <a:r>
              <a:rPr lang="it-IT" dirty="0" err="1">
                <a:effectLst/>
                <a:latin typeface="Calibri" panose="020F0502020204030204" pitchFamily="34" charset="0"/>
                <a:ea typeface="Arial MT"/>
                <a:cs typeface="Arial MT"/>
              </a:rPr>
              <a:t>ce nu</a:t>
            </a:r>
            <a:r>
              <a:rPr lang="it-IT" dirty="0">
                <a:effectLst/>
                <a:latin typeface="Calibri" panose="020F0502020204030204" pitchFamily="34" charset="0"/>
                <a:ea typeface="Arial MT"/>
                <a:cs typeface="Arial MT"/>
              </a:rPr>
              <a:t>?</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it-IT" dirty="0">
                <a:effectLst/>
                <a:latin typeface="Calibri" panose="020F0502020204030204" pitchFamily="34" charset="0"/>
                <a:ea typeface="Arial MT"/>
                <a:cs typeface="Arial MT"/>
              </a:rPr>
              <a:t> Unde mă simt cel mai blocat</a:t>
            </a:r>
            <a:r>
              <a:rPr lang="ro-RO" dirty="0">
                <a:effectLst/>
                <a:latin typeface="Calibri" panose="020F0502020204030204" pitchFamily="34" charset="0"/>
                <a:ea typeface="Arial MT"/>
                <a:cs typeface="Arial MT"/>
              </a:rPr>
              <a:t>/ă</a:t>
            </a:r>
            <a:r>
              <a:rPr lang="it-IT" dirty="0">
                <a:effectLst/>
                <a:latin typeface="Calibri" panose="020F0502020204030204" pitchFamily="34" charset="0"/>
                <a:ea typeface="Arial MT"/>
                <a:cs typeface="Arial MT"/>
              </a:rPr>
              <a:t>? Ce mă face să mă simt astfel în </a:t>
            </a:r>
            <a:r>
              <a:rPr lang="it-IT" dirty="0" err="1">
                <a:effectLst/>
                <a:latin typeface="Calibri" panose="020F0502020204030204" pitchFamily="34" charset="0"/>
                <a:ea typeface="Arial MT"/>
                <a:cs typeface="Arial MT"/>
              </a:rPr>
              <a:t>această </a:t>
            </a:r>
            <a:r>
              <a:rPr lang="it-IT" dirty="0">
                <a:effectLst/>
                <a:latin typeface="Calibri" panose="020F0502020204030204" pitchFamily="34" charset="0"/>
                <a:ea typeface="Arial MT"/>
                <a:cs typeface="Arial MT"/>
              </a:rPr>
              <a:t>situație?</a:t>
            </a:r>
            <a:endParaRPr lang="it-IT" dirty="0">
              <a:effectLst/>
              <a:latin typeface="Arial MT"/>
              <a:ea typeface="Arial MT"/>
              <a:cs typeface="Arial MT"/>
            </a:endParaRPr>
          </a:p>
          <a:p>
            <a:pPr marL="285750" indent="-285750">
              <a:buFont typeface="Courier New" panose="02070309020205020404" pitchFamily="49" charset="0"/>
              <a:buChar char="o"/>
            </a:pPr>
            <a:endParaRPr lang="it-IT" dirty="0"/>
          </a:p>
        </p:txBody>
      </p:sp>
      <p:sp>
        <p:nvSpPr>
          <p:cNvPr id="3" name="Google Shape;90;p1">
            <a:extLst>
              <a:ext uri="{FF2B5EF4-FFF2-40B4-BE49-F238E27FC236}">
                <a16:creationId xmlns:a16="http://schemas.microsoft.com/office/drawing/2014/main" xmlns="" id="{62469CE2-E6BF-0516-0D16-112EDEE34F01}"/>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75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09238" y="227214"/>
            <a:ext cx="9420158"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p>
        </p:txBody>
      </p:sp>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021165"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#1: Nu te grăbi </a:t>
            </a:r>
            <a:r>
              <a:rPr lang="en-US" sz="2400" dirty="0" err="1">
                <a:solidFill>
                  <a:srgbClr val="EA4E46"/>
                </a:solidFill>
                <a:cs typeface="Abhaya Libre Medium" panose="02000603000000000000" pitchFamily="2" charset="77"/>
              </a:rPr>
              <a:t>și</a:t>
            </a:r>
            <a:r>
              <a:rPr lang="en-US" sz="2400" dirty="0">
                <a:solidFill>
                  <a:srgbClr val="EA4E46"/>
                </a:solidFill>
                <a:cs typeface="Abhaya Libre Medium" panose="02000603000000000000" pitchFamily="2" charset="77"/>
              </a:rPr>
              <a:t> </a:t>
            </a:r>
            <a:r>
              <a:rPr lang="en-US" sz="2400" dirty="0" err="1">
                <a:solidFill>
                  <a:srgbClr val="EA4E46"/>
                </a:solidFill>
                <a:cs typeface="Abhaya Libre Medium" panose="02000603000000000000" pitchFamily="2" charset="77"/>
              </a:rPr>
              <a:t>reflectă</a:t>
            </a:r>
            <a:endParaRPr lang="en-US" sz="2400" dirty="0">
              <a:solidFill>
                <a:srgbClr val="EA4E46"/>
              </a:solidFill>
              <a:cs typeface="Abhaya Libre Medium" panose="02000603000000000000" pitchFamily="2" charset="77"/>
            </a:endParaRPr>
          </a:p>
        </p:txBody>
      </p:sp>
      <p:sp>
        <p:nvSpPr>
          <p:cNvPr id="2" name="Hexágono 11">
            <a:extLst>
              <a:ext uri="{FF2B5EF4-FFF2-40B4-BE49-F238E27FC236}">
                <a16:creationId xmlns:a16="http://schemas.microsoft.com/office/drawing/2014/main" xmlns="" id="{DFF2AB3B-99C5-1156-D0D2-96E6D081852A}"/>
              </a:ext>
            </a:extLst>
          </p:cNvPr>
          <p:cNvSpPr/>
          <p:nvPr/>
        </p:nvSpPr>
        <p:spPr>
          <a:xfrm>
            <a:off x="762529" y="2474873"/>
            <a:ext cx="365231" cy="326935"/>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6" name="CasellaDiTesto 5">
            <a:extLst>
              <a:ext uri="{FF2B5EF4-FFF2-40B4-BE49-F238E27FC236}">
                <a16:creationId xmlns:a16="http://schemas.microsoft.com/office/drawing/2014/main" xmlns="" id="{8E6D5C84-45F6-EF89-BB49-CB3D01F4CADB}"/>
              </a:ext>
            </a:extLst>
          </p:cNvPr>
          <p:cNvSpPr txBox="1"/>
          <p:nvPr/>
        </p:nvSpPr>
        <p:spPr>
          <a:xfrm>
            <a:off x="762529" y="2957474"/>
            <a:ext cx="9935951" cy="923330"/>
          </a:xfrm>
          <a:prstGeom prst="rect">
            <a:avLst/>
          </a:prstGeom>
          <a:noFill/>
        </p:spPr>
        <p:txBody>
          <a:bodyPr wrap="square">
            <a:spAutoFit/>
          </a:bodyPr>
          <a:lstStyle/>
          <a:p>
            <a:r>
              <a:rPr lang="it-IT" sz="1800" b="1" dirty="0">
                <a:effectLst/>
                <a:latin typeface="Calibri" panose="020F0502020204030204" pitchFamily="34" charset="0"/>
                <a:ea typeface="Arial MT"/>
              </a:rPr>
              <a:t>În practică: </a:t>
            </a:r>
            <a:r>
              <a:rPr lang="it-IT" sz="1800" i="1" dirty="0">
                <a:effectLst/>
                <a:latin typeface="Calibri" panose="020F0502020204030204" pitchFamily="34" charset="0"/>
                <a:ea typeface="Arial MT"/>
              </a:rPr>
              <a:t>procurați-vă un </a:t>
            </a:r>
            <a:r>
              <a:rPr lang="it-IT" sz="1800" i="1" dirty="0" err="1">
                <a:effectLst/>
                <a:latin typeface="Calibri" panose="020F0502020204030204" pitchFamily="34" charset="0"/>
                <a:ea typeface="Arial MT"/>
              </a:rPr>
              <a:t>jurnal </a:t>
            </a:r>
            <a:r>
              <a:rPr lang="it-IT" sz="1800" i="1" dirty="0">
                <a:effectLst/>
                <a:latin typeface="Calibri" panose="020F0502020204030204" pitchFamily="34" charset="0"/>
                <a:ea typeface="Arial MT"/>
              </a:rPr>
              <a:t>și </a:t>
            </a:r>
            <a:r>
              <a:rPr lang="it-IT" sz="1800" i="1" dirty="0" err="1">
                <a:effectLst/>
                <a:latin typeface="Calibri" panose="020F0502020204030204" pitchFamily="34" charset="0"/>
                <a:ea typeface="Arial MT"/>
              </a:rPr>
              <a:t>încercați </a:t>
            </a:r>
            <a:r>
              <a:rPr lang="it-IT" sz="1800" i="1" dirty="0">
                <a:effectLst/>
                <a:latin typeface="Calibri" panose="020F0502020204030204" pitchFamily="34" charset="0"/>
                <a:ea typeface="Arial MT"/>
              </a:rPr>
              <a:t>să notați </a:t>
            </a:r>
            <a:r>
              <a:rPr lang="it-IT" sz="1800" i="1" dirty="0" err="1">
                <a:effectLst/>
                <a:latin typeface="Calibri" panose="020F0502020204030204" pitchFamily="34" charset="0"/>
                <a:ea typeface="Arial MT"/>
              </a:rPr>
              <a:t>zilnic, </a:t>
            </a:r>
            <a:r>
              <a:rPr lang="it-IT" sz="1800" i="1" dirty="0">
                <a:effectLst/>
                <a:latin typeface="Calibri" panose="020F0502020204030204" pitchFamily="34" charset="0"/>
                <a:ea typeface="Arial MT"/>
              </a:rPr>
              <a:t>timp de </a:t>
            </a:r>
            <a:r>
              <a:rPr lang="it-IT" sz="1800" i="1" dirty="0" err="1">
                <a:effectLst/>
                <a:latin typeface="Calibri" panose="020F0502020204030204" pitchFamily="34" charset="0"/>
                <a:ea typeface="Arial MT"/>
              </a:rPr>
              <a:t>cel puțin </a:t>
            </a:r>
            <a:r>
              <a:rPr lang="it-IT" sz="1800" i="1" dirty="0">
                <a:effectLst/>
                <a:latin typeface="Calibri" panose="020F0502020204030204" pitchFamily="34" charset="0"/>
                <a:ea typeface="Arial MT"/>
              </a:rPr>
              <a:t>2 - 4 săptămâni, activitățile </a:t>
            </a:r>
            <a:r>
              <a:rPr lang="it-IT" sz="1800" i="1" dirty="0" err="1">
                <a:effectLst/>
                <a:latin typeface="Calibri" panose="020F0502020204030204" pitchFamily="34" charset="0"/>
                <a:ea typeface="Arial MT"/>
              </a:rPr>
              <a:t>pe care le </a:t>
            </a:r>
            <a:r>
              <a:rPr lang="it-IT" sz="1800" i="1" dirty="0">
                <a:effectLst/>
                <a:latin typeface="Calibri" panose="020F0502020204030204" pitchFamily="34" charset="0"/>
                <a:ea typeface="Arial MT"/>
              </a:rPr>
              <a:t>faceți, evenimentele, </a:t>
            </a:r>
            <a:r>
              <a:rPr lang="it-IT" sz="1800" i="1" dirty="0" err="1">
                <a:effectLst/>
                <a:latin typeface="Calibri" panose="020F0502020204030204" pitchFamily="34" charset="0"/>
                <a:ea typeface="Arial MT"/>
              </a:rPr>
              <a:t>cât </a:t>
            </a:r>
            <a:r>
              <a:rPr lang="it-IT" sz="1800" i="1" dirty="0">
                <a:effectLst/>
                <a:latin typeface="Calibri" panose="020F0502020204030204" pitchFamily="34" charset="0"/>
                <a:ea typeface="Arial MT"/>
              </a:rPr>
              <a:t>timp dedicați fiecărei activități și </a:t>
            </a:r>
            <a:r>
              <a:rPr lang="it-IT" sz="1800" i="1" dirty="0" err="1">
                <a:effectLst/>
                <a:latin typeface="Calibri" panose="020F0502020204030204" pitchFamily="34" charset="0"/>
                <a:ea typeface="Arial MT"/>
              </a:rPr>
              <a:t>cum vă </a:t>
            </a:r>
            <a:r>
              <a:rPr lang="it-IT" sz="1800" i="1" dirty="0">
                <a:effectLst/>
                <a:latin typeface="Calibri" panose="020F0502020204030204" pitchFamily="34" charset="0"/>
                <a:ea typeface="Arial MT"/>
              </a:rPr>
              <a:t>fac să vă simțiți: ce </a:t>
            </a:r>
            <a:r>
              <a:rPr lang="it-IT" sz="1800" i="1" dirty="0" err="1">
                <a:effectLst/>
                <a:latin typeface="Calibri" panose="020F0502020204030204" pitchFamily="34" charset="0"/>
                <a:ea typeface="Arial MT"/>
              </a:rPr>
              <a:t>vă oferă satisfacție </a:t>
            </a:r>
            <a:r>
              <a:rPr lang="it-IT" sz="1800" i="1" dirty="0">
                <a:effectLst/>
                <a:latin typeface="Calibri" panose="020F0502020204030204" pitchFamily="34" charset="0"/>
                <a:ea typeface="Arial MT"/>
              </a:rPr>
              <a:t>și </a:t>
            </a:r>
            <a:r>
              <a:rPr lang="it-IT" sz="1800" i="1" dirty="0" err="1">
                <a:effectLst/>
                <a:latin typeface="Calibri" panose="020F0502020204030204" pitchFamily="34" charset="0"/>
                <a:ea typeface="Arial MT"/>
              </a:rPr>
              <a:t>sens</a:t>
            </a:r>
            <a:r>
              <a:rPr lang="it-IT" sz="1800" i="1" dirty="0">
                <a:effectLst/>
                <a:latin typeface="Calibri" panose="020F0502020204030204" pitchFamily="34" charset="0"/>
                <a:ea typeface="Arial MT"/>
              </a:rPr>
              <a:t>, ce </a:t>
            </a:r>
            <a:r>
              <a:rPr lang="it-IT" sz="1800" i="1" dirty="0" err="1">
                <a:effectLst/>
                <a:latin typeface="Calibri" panose="020F0502020204030204" pitchFamily="34" charset="0"/>
                <a:ea typeface="Arial MT"/>
              </a:rPr>
              <a:t>vă </a:t>
            </a:r>
            <a:r>
              <a:rPr lang="it-IT" sz="1800" i="1" dirty="0">
                <a:effectLst/>
                <a:latin typeface="Calibri" panose="020F0502020204030204" pitchFamily="34" charset="0"/>
                <a:ea typeface="Arial MT"/>
              </a:rPr>
              <a:t>deprimă și vă </a:t>
            </a:r>
            <a:r>
              <a:rPr lang="it-IT" sz="1800" i="1" dirty="0" err="1">
                <a:effectLst/>
                <a:latin typeface="Calibri" panose="020F0502020204030204" pitchFamily="34" charset="0"/>
                <a:ea typeface="Arial MT"/>
              </a:rPr>
              <a:t>răpește </a:t>
            </a:r>
            <a:r>
              <a:rPr lang="it-IT" sz="1800" i="1" dirty="0">
                <a:effectLst/>
                <a:latin typeface="Calibri" panose="020F0502020204030204" pitchFamily="34" charset="0"/>
                <a:ea typeface="Arial MT"/>
              </a:rPr>
              <a:t>energia </a:t>
            </a:r>
            <a:r>
              <a:rPr lang="it-IT" sz="1800" i="1" dirty="0" err="1">
                <a:effectLst/>
                <a:latin typeface="Calibri" panose="020F0502020204030204" pitchFamily="34" charset="0"/>
                <a:ea typeface="Arial MT"/>
              </a:rPr>
              <a:t>prețioasă.</a:t>
            </a:r>
            <a:endParaRPr lang="it-IT" dirty="0"/>
          </a:p>
        </p:txBody>
      </p:sp>
      <p:sp>
        <p:nvSpPr>
          <p:cNvPr id="5" name="CasellaDiTesto 4">
            <a:extLst>
              <a:ext uri="{FF2B5EF4-FFF2-40B4-BE49-F238E27FC236}">
                <a16:creationId xmlns:a16="http://schemas.microsoft.com/office/drawing/2014/main" xmlns="" id="{7422F800-476C-9376-2F7F-A3552117EE89}"/>
              </a:ext>
            </a:extLst>
          </p:cNvPr>
          <p:cNvSpPr txBox="1"/>
          <p:nvPr/>
        </p:nvSpPr>
        <p:spPr>
          <a:xfrm>
            <a:off x="2436835" y="3886812"/>
            <a:ext cx="8261645" cy="2031325"/>
          </a:xfrm>
          <a:prstGeom prst="rect">
            <a:avLst/>
          </a:prstGeom>
          <a:noFill/>
        </p:spPr>
        <p:txBody>
          <a:bodyPr wrap="square">
            <a:spAutoFit/>
          </a:bodyPr>
          <a:lstStyle/>
          <a:p>
            <a:pPr algn="just" fontAlgn="base"/>
            <a:r>
              <a:rPr lang="it-IT" sz="1800" dirty="0">
                <a:effectLst/>
                <a:latin typeface="Calibri" panose="020F0502020204030204" pitchFamily="34" charset="0"/>
                <a:ea typeface="Arial MT"/>
                <a:cs typeface="Arial MT"/>
              </a:rPr>
              <a:t>În timp ce </a:t>
            </a:r>
            <a:r>
              <a:rPr lang="it-IT" sz="1800" dirty="0" err="1">
                <a:effectLst/>
                <a:latin typeface="Calibri" panose="020F0502020204030204" pitchFamily="34" charset="0"/>
                <a:ea typeface="Arial MT"/>
                <a:cs typeface="Arial MT"/>
              </a:rPr>
              <a:t>vă gândiți la aceste întrebări </a:t>
            </a:r>
            <a:r>
              <a:rPr lang="it-IT" sz="1800" dirty="0">
                <a:effectLst/>
                <a:latin typeface="Calibri" panose="020F0502020204030204" pitchFamily="34" charset="0"/>
                <a:ea typeface="Arial MT"/>
                <a:cs typeface="Arial MT"/>
              </a:rPr>
              <a:t>personale, scrierea </a:t>
            </a:r>
            <a:r>
              <a:rPr lang="it-IT" sz="1800" dirty="0" err="1">
                <a:effectLst/>
                <a:latin typeface="Calibri" panose="020F0502020204030204" pitchFamily="34" charset="0"/>
                <a:ea typeface="Arial MT"/>
                <a:cs typeface="Arial MT"/>
              </a:rPr>
              <a:t>gândurilor </a:t>
            </a:r>
            <a:r>
              <a:rPr lang="it-IT" sz="1800" dirty="0">
                <a:effectLst/>
                <a:latin typeface="Calibri" panose="020F0502020204030204" pitchFamily="34" charset="0"/>
                <a:ea typeface="Arial MT"/>
                <a:cs typeface="Arial MT"/>
              </a:rPr>
              <a:t>și sentimentelor </a:t>
            </a:r>
            <a:r>
              <a:rPr lang="it-IT" sz="1800" dirty="0" err="1">
                <a:effectLst/>
                <a:latin typeface="Calibri" panose="020F0502020204030204" pitchFamily="34" charset="0"/>
                <a:ea typeface="Arial MT"/>
                <a:cs typeface="Arial MT"/>
              </a:rPr>
              <a:t>vă</a:t>
            </a:r>
            <a:r>
              <a:rPr lang="it-IT" sz="1800" dirty="0">
                <a:effectLst/>
                <a:latin typeface="Calibri" panose="020F0502020204030204" pitchFamily="34" charset="0"/>
                <a:ea typeface="Arial MT"/>
                <a:cs typeface="Arial MT"/>
              </a:rPr>
              <a:t> ajută să </a:t>
            </a:r>
            <a:r>
              <a:rPr lang="it-IT" sz="1800" dirty="0" err="1">
                <a:effectLst/>
                <a:latin typeface="Calibri" panose="020F0502020204030204" pitchFamily="34" charset="0"/>
                <a:ea typeface="Arial MT"/>
                <a:cs typeface="Arial MT"/>
              </a:rPr>
              <a:t>identificați </a:t>
            </a:r>
            <a:r>
              <a:rPr lang="it-IT" sz="1800" dirty="0">
                <a:effectLst/>
                <a:latin typeface="Calibri" panose="020F0502020204030204" pitchFamily="34" charset="0"/>
                <a:ea typeface="Arial MT"/>
                <a:cs typeface="Arial MT"/>
              </a:rPr>
              <a:t>domeniile în </a:t>
            </a:r>
            <a:r>
              <a:rPr lang="it-IT" sz="1800" dirty="0" err="1">
                <a:effectLst/>
                <a:latin typeface="Calibri" panose="020F0502020204030204" pitchFamily="34" charset="0"/>
                <a:ea typeface="Arial MT"/>
                <a:cs typeface="Arial MT"/>
              </a:rPr>
              <a:t>care </a:t>
            </a:r>
            <a:r>
              <a:rPr lang="it-IT" sz="1800" dirty="0">
                <a:effectLst/>
                <a:latin typeface="Calibri" panose="020F0502020204030204" pitchFamily="34" charset="0"/>
                <a:ea typeface="Arial MT"/>
                <a:cs typeface="Arial MT"/>
              </a:rPr>
              <a:t>considerați că este </a:t>
            </a:r>
            <a:r>
              <a:rPr lang="it-IT" sz="1800" dirty="0" err="1">
                <a:effectLst/>
                <a:latin typeface="Calibri" panose="020F0502020204030204" pitchFamily="34" charset="0"/>
                <a:ea typeface="Arial MT"/>
                <a:cs typeface="Arial MT"/>
              </a:rPr>
              <a:t>nevoie de </a:t>
            </a:r>
            <a:r>
              <a:rPr lang="it-IT" sz="1800" dirty="0">
                <a:effectLst/>
                <a:latin typeface="Calibri" panose="020F0502020204030204" pitchFamily="34" charset="0"/>
                <a:ea typeface="Arial MT"/>
                <a:cs typeface="Arial MT"/>
              </a:rPr>
              <a:t>mai multe </a:t>
            </a:r>
            <a:r>
              <a:rPr lang="it-IT" sz="1800" dirty="0" err="1">
                <a:effectLst/>
                <a:latin typeface="Calibri" panose="020F0502020204030204" pitchFamily="34" charset="0"/>
                <a:ea typeface="Arial MT"/>
                <a:cs typeface="Arial MT"/>
              </a:rPr>
              <a:t>ajustări</a:t>
            </a:r>
            <a:r>
              <a:rPr lang="it-IT" sz="1800" dirty="0">
                <a:effectLst/>
                <a:latin typeface="Calibri" panose="020F0502020204030204" pitchFamily="34" charset="0"/>
                <a:ea typeface="Arial MT"/>
                <a:cs typeface="Arial MT"/>
              </a:rPr>
              <a:t>. În cele </a:t>
            </a:r>
            <a:r>
              <a:rPr lang="it-IT" sz="1800" dirty="0" err="1">
                <a:effectLst/>
                <a:latin typeface="Calibri" panose="020F0502020204030204" pitchFamily="34" charset="0"/>
                <a:ea typeface="Arial MT"/>
                <a:cs typeface="Arial MT"/>
              </a:rPr>
              <a:t>din urmă</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aceste întrebări </a:t>
            </a:r>
            <a:r>
              <a:rPr lang="it-IT" sz="1800" dirty="0">
                <a:effectLst/>
                <a:latin typeface="Calibri" panose="020F0502020204030204" pitchFamily="34" charset="0"/>
                <a:ea typeface="Arial MT"/>
                <a:cs typeface="Arial MT"/>
              </a:rPr>
              <a:t>ar trebui să </a:t>
            </a:r>
            <a:r>
              <a:rPr lang="it-IT" sz="1800" dirty="0" err="1">
                <a:effectLst/>
                <a:latin typeface="Calibri" panose="020F0502020204030204" pitchFamily="34" charset="0"/>
                <a:ea typeface="Arial MT"/>
                <a:cs typeface="Arial MT"/>
              </a:rPr>
              <a:t>vă </a:t>
            </a:r>
            <a:r>
              <a:rPr lang="it-IT" sz="1800" dirty="0">
                <a:effectLst/>
                <a:latin typeface="Calibri" panose="020F0502020204030204" pitchFamily="34" charset="0"/>
                <a:ea typeface="Arial MT"/>
                <a:cs typeface="Arial MT"/>
              </a:rPr>
              <a:t>ajute să aruncați mai multă lumină asupra situației </a:t>
            </a:r>
            <a:r>
              <a:rPr lang="it-IT" sz="1800" dirty="0" err="1">
                <a:effectLst/>
                <a:latin typeface="Calibri" panose="020F0502020204030204" pitchFamily="34" charset="0"/>
                <a:ea typeface="Arial MT"/>
                <a:cs typeface="Arial MT"/>
              </a:rPr>
              <a:t>actuale din </a:t>
            </a:r>
            <a:r>
              <a:rPr lang="it-IT" sz="1800" dirty="0">
                <a:effectLst/>
                <a:latin typeface="Calibri" panose="020F0502020204030204" pitchFamily="34" charset="0"/>
                <a:ea typeface="Arial MT"/>
                <a:cs typeface="Arial MT"/>
              </a:rPr>
              <a:t>viața </a:t>
            </a:r>
            <a:r>
              <a:rPr lang="it-IT" sz="1800" dirty="0" err="1">
                <a:effectLst/>
                <a:latin typeface="Calibri" panose="020F0502020204030204" pitchFamily="34" charset="0"/>
                <a:ea typeface="Arial MT"/>
                <a:cs typeface="Arial MT"/>
              </a:rPr>
              <a:t>dumneavoastră.</a:t>
            </a:r>
            <a:endParaRPr lang="it-IT" sz="16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600" dirty="0">
              <a:effectLst/>
              <a:latin typeface="Arial MT"/>
              <a:ea typeface="Arial MT"/>
              <a:cs typeface="Arial MT"/>
            </a:endParaRPr>
          </a:p>
          <a:p>
            <a:pPr algn="just" fontAlgn="base"/>
            <a:r>
              <a:rPr lang="it-IT" sz="1800" dirty="0">
                <a:effectLst/>
                <a:latin typeface="Calibri" panose="020F0502020204030204" pitchFamily="34" charset="0"/>
                <a:ea typeface="Arial MT"/>
                <a:cs typeface="Arial MT"/>
              </a:rPr>
              <a:t>Odată ce </a:t>
            </a:r>
            <a:r>
              <a:rPr lang="it-IT" sz="1800" dirty="0" err="1">
                <a:effectLst/>
                <a:latin typeface="Calibri" panose="020F0502020204030204" pitchFamily="34" charset="0"/>
                <a:ea typeface="Arial MT"/>
                <a:cs typeface="Arial MT"/>
              </a:rPr>
              <a:t>ați adunat aceste </a:t>
            </a:r>
            <a:r>
              <a:rPr lang="it-IT" sz="1800" dirty="0">
                <a:effectLst/>
                <a:latin typeface="Calibri" panose="020F0502020204030204" pitchFamily="34" charset="0"/>
                <a:ea typeface="Arial MT"/>
                <a:cs typeface="Arial MT"/>
              </a:rPr>
              <a:t>informații</a:t>
            </a:r>
            <a:r>
              <a:rPr lang="it-IT" sz="1800" dirty="0" err="1">
                <a:effectLst/>
                <a:latin typeface="Calibri" panose="020F0502020204030204" pitchFamily="34" charset="0"/>
                <a:ea typeface="Arial MT"/>
                <a:cs typeface="Arial MT"/>
              </a:rPr>
              <a:t>, </a:t>
            </a:r>
            <a:r>
              <a:rPr lang="it-IT" sz="1800" dirty="0">
                <a:effectLst/>
                <a:latin typeface="Calibri" panose="020F0502020204030204" pitchFamily="34" charset="0"/>
                <a:ea typeface="Arial MT"/>
                <a:cs typeface="Arial MT"/>
              </a:rPr>
              <a:t>puteți începe să </a:t>
            </a:r>
            <a:r>
              <a:rPr lang="it-IT" sz="1800" dirty="0" err="1">
                <a:effectLst/>
                <a:latin typeface="Calibri" panose="020F0502020204030204" pitchFamily="34" charset="0"/>
                <a:ea typeface="Arial MT"/>
                <a:cs typeface="Arial MT"/>
              </a:rPr>
              <a:t>prioritizați </a:t>
            </a:r>
            <a:r>
              <a:rPr lang="it-IT" sz="1800" dirty="0">
                <a:effectLst/>
                <a:latin typeface="Calibri" panose="020F0502020204030204" pitchFamily="34" charset="0"/>
                <a:ea typeface="Arial MT"/>
                <a:cs typeface="Arial MT"/>
              </a:rPr>
              <a:t>timpul </a:t>
            </a:r>
            <a:r>
              <a:rPr lang="it-IT" sz="1800" dirty="0" err="1">
                <a:effectLst/>
                <a:latin typeface="Calibri" panose="020F0502020204030204" pitchFamily="34" charset="0"/>
                <a:ea typeface="Arial MT"/>
                <a:cs typeface="Arial MT"/>
              </a:rPr>
              <a:t>pe care îl dedicați zilnic </a:t>
            </a:r>
            <a:r>
              <a:rPr lang="it-IT" sz="1800" dirty="0">
                <a:effectLst/>
                <a:latin typeface="Calibri" panose="020F0502020204030204" pitchFamily="34" charset="0"/>
                <a:ea typeface="Arial MT"/>
                <a:cs typeface="Arial MT"/>
              </a:rPr>
              <a:t>activităților </a:t>
            </a:r>
            <a:r>
              <a:rPr lang="it-IT" sz="1800" dirty="0" err="1">
                <a:effectLst/>
                <a:latin typeface="Calibri" panose="020F0502020204030204" pitchFamily="34" charset="0"/>
                <a:ea typeface="Arial MT"/>
                <a:cs typeface="Arial MT"/>
              </a:rPr>
              <a:t>care vă oferă cea </a:t>
            </a:r>
            <a:r>
              <a:rPr lang="it-IT" sz="1800" dirty="0">
                <a:effectLst/>
                <a:latin typeface="Calibri" panose="020F0502020204030204" pitchFamily="34" charset="0"/>
                <a:ea typeface="Arial MT"/>
                <a:cs typeface="Arial MT"/>
              </a:rPr>
              <a:t>mai mare </a:t>
            </a:r>
            <a:r>
              <a:rPr lang="it-IT" sz="1800" dirty="0" err="1">
                <a:effectLst/>
                <a:latin typeface="Calibri" panose="020F0502020204030204" pitchFamily="34" charset="0"/>
                <a:ea typeface="Arial MT"/>
                <a:cs typeface="Arial MT"/>
              </a:rPr>
              <a:t>satisfacție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care contribuie </a:t>
            </a:r>
            <a:r>
              <a:rPr lang="it-IT" sz="1800" dirty="0">
                <a:effectLst/>
                <a:latin typeface="Calibri" panose="020F0502020204030204" pitchFamily="34" charset="0"/>
                <a:ea typeface="Arial MT"/>
                <a:cs typeface="Arial MT"/>
              </a:rPr>
              <a:t>la atingerea obiectivelor </a:t>
            </a:r>
            <a:r>
              <a:rPr lang="it-IT" sz="1800" dirty="0" err="1">
                <a:effectLst/>
                <a:latin typeface="Calibri" panose="020F0502020204030204" pitchFamily="34" charset="0"/>
                <a:ea typeface="Arial MT"/>
                <a:cs typeface="Arial MT"/>
              </a:rPr>
              <a:t>dumneavoastră.</a:t>
            </a:r>
            <a:endParaRPr lang="it-IT" sz="16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600" dirty="0">
              <a:effectLst/>
              <a:latin typeface="Arial MT"/>
              <a:ea typeface="Arial MT"/>
              <a:cs typeface="Arial MT"/>
            </a:endParaRPr>
          </a:p>
        </p:txBody>
      </p:sp>
    </p:spTree>
    <p:extLst>
      <p:ext uri="{BB962C8B-B14F-4D97-AF65-F5344CB8AC3E}">
        <p14:creationId xmlns:p14="http://schemas.microsoft.com/office/powerpoint/2010/main" val="3233586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8" y="147302"/>
            <a:ext cx="9020664"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p>
        </p:txBody>
      </p:sp>
      <p:sp>
        <p:nvSpPr>
          <p:cNvPr id="8" name="TextBox 15">
            <a:extLst>
              <a:ext uri="{FF2B5EF4-FFF2-40B4-BE49-F238E27FC236}">
                <a16:creationId xmlns:a16="http://schemas.microsoft.com/office/drawing/2014/main" xmlns="" id="{CBDB057E-7B1E-AF8D-A231-37672AD59855}"/>
              </a:ext>
            </a:extLst>
          </p:cNvPr>
          <p:cNvSpPr txBox="1"/>
          <p:nvPr/>
        </p:nvSpPr>
        <p:spPr>
          <a:xfrm>
            <a:off x="1198880" y="2223207"/>
            <a:ext cx="4827155"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2: Reevaluarea și redefinirea priorităților</a:t>
            </a:r>
          </a:p>
        </p:txBody>
      </p:sp>
      <p:sp>
        <p:nvSpPr>
          <p:cNvPr id="11" name="CasellaDiTesto 10">
            <a:extLst>
              <a:ext uri="{FF2B5EF4-FFF2-40B4-BE49-F238E27FC236}">
                <a16:creationId xmlns:a16="http://schemas.microsoft.com/office/drawing/2014/main" xmlns="" id="{A182A0CC-AAE6-15F2-B8C0-6293FD110468}"/>
              </a:ext>
            </a:extLst>
          </p:cNvPr>
          <p:cNvSpPr txBox="1"/>
          <p:nvPr/>
        </p:nvSpPr>
        <p:spPr>
          <a:xfrm>
            <a:off x="762528" y="2765775"/>
            <a:ext cx="10139151" cy="923330"/>
          </a:xfrm>
          <a:prstGeom prst="rect">
            <a:avLst/>
          </a:prstGeom>
          <a:noFill/>
        </p:spPr>
        <p:txBody>
          <a:bodyPr wrap="square">
            <a:spAutoFit/>
          </a:bodyPr>
          <a:lstStyle/>
          <a:p>
            <a:pPr algn="just" fontAlgn="base"/>
            <a:r>
              <a:rPr lang="it-IT" sz="1800" dirty="0">
                <a:effectLst/>
                <a:latin typeface="Calibri" panose="020F0502020204030204" pitchFamily="34" charset="0"/>
                <a:ea typeface="Arial MT"/>
                <a:cs typeface="Arial MT"/>
              </a:rPr>
              <a:t>Odată </a:t>
            </a:r>
            <a:r>
              <a:rPr lang="it-IT" sz="1800" dirty="0" err="1">
                <a:effectLst/>
                <a:latin typeface="Calibri" panose="020F0502020204030204" pitchFamily="34" charset="0"/>
                <a:ea typeface="Arial MT"/>
                <a:cs typeface="Arial MT"/>
              </a:rPr>
              <a:t>ce aveți o </a:t>
            </a:r>
            <a:r>
              <a:rPr lang="it-IT" sz="1800" dirty="0">
                <a:effectLst/>
                <a:latin typeface="Calibri" panose="020F0502020204030204" pitchFamily="34" charset="0"/>
                <a:ea typeface="Arial MT"/>
                <a:cs typeface="Arial MT"/>
              </a:rPr>
              <a:t>idee mai clară despre </a:t>
            </a:r>
            <a:r>
              <a:rPr lang="it-IT" sz="1800" dirty="0" err="1">
                <a:effectLst/>
                <a:latin typeface="Calibri" panose="020F0502020204030204" pitchFamily="34" charset="0"/>
                <a:ea typeface="Arial MT"/>
                <a:cs typeface="Arial MT"/>
              </a:rPr>
              <a:t>aspectele care ar putea afecta </a:t>
            </a:r>
            <a:r>
              <a:rPr lang="it-IT" sz="1800" dirty="0">
                <a:effectLst/>
                <a:latin typeface="Calibri" panose="020F0502020204030204" pitchFamily="34" charset="0"/>
                <a:ea typeface="Arial MT"/>
                <a:cs typeface="Arial MT"/>
              </a:rPr>
              <a:t>cel mai mult echilibrul dintre viața profesională și cea privată, </a:t>
            </a:r>
            <a:r>
              <a:rPr lang="it-IT" sz="1800" dirty="0" err="1">
                <a:effectLst/>
                <a:latin typeface="Calibri" panose="020F0502020204030204" pitchFamily="34" charset="0"/>
                <a:ea typeface="Arial MT"/>
                <a:cs typeface="Arial MT"/>
              </a:rPr>
              <a:t>va trebui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vă redefiniți prioritățile </a:t>
            </a:r>
            <a:r>
              <a:rPr lang="it-IT" sz="1800" dirty="0">
                <a:effectLst/>
                <a:latin typeface="Calibri" panose="020F0502020204030204" pitchFamily="34" charset="0"/>
                <a:ea typeface="Arial MT"/>
                <a:cs typeface="Arial MT"/>
              </a:rPr>
              <a:t>și obiectivele și să </a:t>
            </a:r>
            <a:r>
              <a:rPr lang="it-IT" sz="1800" dirty="0" err="1">
                <a:effectLst/>
                <a:latin typeface="Calibri" panose="020F0502020204030204" pitchFamily="34" charset="0"/>
                <a:ea typeface="Arial MT"/>
                <a:cs typeface="Arial MT"/>
              </a:rPr>
              <a:t>vă reevaluați abordarea </a:t>
            </a:r>
            <a:r>
              <a:rPr lang="it-IT" sz="1800" dirty="0">
                <a:effectLst/>
                <a:latin typeface="Calibri" panose="020F0502020204030204" pitchFamily="34" charset="0"/>
                <a:ea typeface="Arial MT"/>
                <a:cs typeface="Arial MT"/>
              </a:rPr>
              <a:t>generală pentru a le </a:t>
            </a:r>
            <a:r>
              <a:rPr lang="it-IT" sz="1800" dirty="0" err="1">
                <a:effectLst/>
                <a:latin typeface="Calibri" panose="020F0502020204030204" pitchFamily="34" charset="0"/>
                <a:ea typeface="Arial MT"/>
                <a:cs typeface="Arial MT"/>
              </a:rPr>
              <a:t>atinge. </a:t>
            </a:r>
            <a:r>
              <a:rPr lang="it-IT" sz="1800" dirty="0">
                <a:effectLst/>
                <a:latin typeface="Calibri" panose="020F0502020204030204" pitchFamily="34" charset="0"/>
                <a:ea typeface="Arial MT"/>
                <a:cs typeface="Arial MT"/>
              </a:rPr>
              <a:t>În timpul </a:t>
            </a:r>
            <a:r>
              <a:rPr lang="it-IT" sz="1800" dirty="0" err="1">
                <a:effectLst/>
                <a:latin typeface="Calibri" panose="020F0502020204030204" pitchFamily="34" charset="0"/>
                <a:ea typeface="Arial MT"/>
                <a:cs typeface="Arial MT"/>
              </a:rPr>
              <a:t>acestei </a:t>
            </a:r>
            <a:r>
              <a:rPr lang="it-IT" sz="1800" dirty="0">
                <a:effectLst/>
                <a:latin typeface="Calibri" panose="020F0502020204030204" pitchFamily="34" charset="0"/>
                <a:ea typeface="Arial MT"/>
                <a:cs typeface="Arial MT"/>
              </a:rPr>
              <a:t>etape, </a:t>
            </a:r>
            <a:r>
              <a:rPr lang="it-IT" sz="1800" dirty="0" err="1">
                <a:effectLst/>
                <a:latin typeface="Calibri" panose="020F0502020204030204" pitchFamily="34" charset="0"/>
                <a:ea typeface="Arial MT"/>
                <a:cs typeface="Arial MT"/>
              </a:rPr>
              <a:t>identificați </a:t>
            </a:r>
            <a:r>
              <a:rPr lang="it-IT" sz="1800" dirty="0">
                <a:effectLst/>
                <a:latin typeface="Calibri" panose="020F0502020204030204" pitchFamily="34" charset="0"/>
                <a:ea typeface="Arial MT"/>
                <a:cs typeface="Arial MT"/>
              </a:rPr>
              <a:t>ce </a:t>
            </a:r>
            <a:r>
              <a:rPr lang="it-IT" sz="1800" dirty="0" err="1">
                <a:effectLst/>
                <a:latin typeface="Calibri" panose="020F0502020204030204" pitchFamily="34" charset="0"/>
                <a:ea typeface="Arial MT"/>
                <a:cs typeface="Arial MT"/>
              </a:rPr>
              <a:t>este </a:t>
            </a:r>
            <a:r>
              <a:rPr lang="it-IT" sz="1800" dirty="0">
                <a:effectLst/>
                <a:latin typeface="Calibri" panose="020F0502020204030204" pitchFamily="34" charset="0"/>
                <a:ea typeface="Arial MT"/>
                <a:cs typeface="Arial MT"/>
              </a:rPr>
              <a:t>cel mai </a:t>
            </a:r>
            <a:r>
              <a:rPr lang="it-IT" sz="1800" dirty="0" err="1">
                <a:effectLst/>
                <a:latin typeface="Calibri" panose="020F0502020204030204" pitchFamily="34" charset="0"/>
                <a:ea typeface="Arial MT"/>
                <a:cs typeface="Arial MT"/>
              </a:rPr>
              <a:t>semnificativ </a:t>
            </a:r>
            <a:r>
              <a:rPr lang="it-IT" sz="1800" dirty="0">
                <a:effectLst/>
                <a:latin typeface="Calibri" panose="020F0502020204030204" pitchFamily="34" charset="0"/>
                <a:ea typeface="Arial MT"/>
                <a:cs typeface="Arial MT"/>
              </a:rPr>
              <a:t>pentru </a:t>
            </a:r>
            <a:r>
              <a:rPr lang="it-IT" sz="1800" dirty="0" err="1">
                <a:effectLst/>
                <a:latin typeface="Calibri" panose="020F0502020204030204" pitchFamily="34" charset="0"/>
                <a:ea typeface="Arial MT"/>
                <a:cs typeface="Arial MT"/>
              </a:rPr>
              <a:t>dvs.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de ce</a:t>
            </a:r>
            <a:r>
              <a:rPr lang="it-IT" sz="1800" dirty="0">
                <a:effectLst/>
                <a:latin typeface="Calibri" panose="020F0502020204030204" pitchFamily="34" charset="0"/>
                <a:ea typeface="Arial MT"/>
                <a:cs typeface="Arial MT"/>
              </a:rPr>
              <a:t>, dar </a:t>
            </a:r>
            <a:r>
              <a:rPr lang="it-IT" sz="1800" dirty="0" err="1">
                <a:effectLst/>
                <a:latin typeface="Calibri" panose="020F0502020204030204" pitchFamily="34" charset="0"/>
                <a:ea typeface="Arial MT"/>
                <a:cs typeface="Arial MT"/>
              </a:rPr>
              <a:t>luați în considerare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alternative </a:t>
            </a:r>
            <a:r>
              <a:rPr lang="it-IT" sz="1800" dirty="0">
                <a:effectLst/>
                <a:latin typeface="Calibri" panose="020F0502020204030204" pitchFamily="34" charset="0"/>
                <a:ea typeface="Arial MT"/>
                <a:cs typeface="Arial MT"/>
              </a:rPr>
              <a:t>pentru a le </a:t>
            </a:r>
            <a:r>
              <a:rPr lang="it-IT" sz="1800" dirty="0" err="1">
                <a:effectLst/>
                <a:latin typeface="Calibri" panose="020F0502020204030204" pitchFamily="34" charset="0"/>
                <a:ea typeface="Arial MT"/>
                <a:cs typeface="Arial MT"/>
              </a:rPr>
              <a:t>urmări </a:t>
            </a:r>
            <a:r>
              <a:rPr lang="it-IT" sz="1800" dirty="0">
                <a:effectLst/>
                <a:latin typeface="Calibri" panose="020F0502020204030204" pitchFamily="34" charset="0"/>
                <a:ea typeface="Arial MT"/>
                <a:cs typeface="Arial MT"/>
              </a:rPr>
              <a:t>în viața </a:t>
            </a:r>
            <a:r>
              <a:rPr lang="it-IT" sz="1800" dirty="0" err="1">
                <a:effectLst/>
                <a:latin typeface="Calibri" panose="020F0502020204030204" pitchFamily="34" charset="0"/>
                <a:ea typeface="Arial MT"/>
                <a:cs typeface="Arial MT"/>
              </a:rPr>
              <a:t>dvs. </a:t>
            </a:r>
            <a:endParaRPr lang="it-IT" sz="1600" dirty="0">
              <a:effectLst/>
              <a:latin typeface="Arial MT"/>
              <a:ea typeface="Arial MT"/>
              <a:cs typeface="Arial MT"/>
            </a:endParaRPr>
          </a:p>
        </p:txBody>
      </p:sp>
      <p:sp>
        <p:nvSpPr>
          <p:cNvPr id="12" name="CasellaDiTesto 11">
            <a:extLst>
              <a:ext uri="{FF2B5EF4-FFF2-40B4-BE49-F238E27FC236}">
                <a16:creationId xmlns:a16="http://schemas.microsoft.com/office/drawing/2014/main" xmlns="" id="{F980A29A-D331-A92A-1235-9E20D85EB410}"/>
              </a:ext>
            </a:extLst>
          </p:cNvPr>
          <p:cNvSpPr txBox="1"/>
          <p:nvPr/>
        </p:nvSpPr>
        <p:spPr>
          <a:xfrm>
            <a:off x="1412240" y="3939184"/>
            <a:ext cx="10310617" cy="2308324"/>
          </a:xfrm>
          <a:prstGeom prst="rect">
            <a:avLst/>
          </a:prstGeom>
          <a:noFill/>
        </p:spPr>
        <p:txBody>
          <a:bodyPr wrap="square">
            <a:spAutoFit/>
          </a:bodyPr>
          <a:lstStyle/>
          <a:p>
            <a:r>
              <a:rPr lang="it-IT" sz="1800" dirty="0">
                <a:effectLst/>
                <a:latin typeface="Calibri" panose="020F0502020204030204" pitchFamily="34" charset="0"/>
                <a:ea typeface="Arial MT"/>
              </a:rPr>
              <a:t>Unele </a:t>
            </a:r>
            <a:r>
              <a:rPr lang="it-IT" sz="1800" dirty="0" err="1">
                <a:effectLst/>
                <a:latin typeface="Calibri" panose="020F0502020204030204" pitchFamily="34" charset="0"/>
                <a:ea typeface="Arial MT"/>
              </a:rPr>
              <a:t>întrebări pe care vi le puteți </a:t>
            </a:r>
            <a:r>
              <a:rPr lang="it-IT" sz="1800" dirty="0">
                <a:effectLst/>
                <a:latin typeface="Calibri" panose="020F0502020204030204" pitchFamily="34" charset="0"/>
                <a:ea typeface="Arial MT"/>
              </a:rPr>
              <a:t>pune sunt: </a:t>
            </a:r>
          </a:p>
          <a:p>
            <a:endParaRPr lang="it-IT" sz="1800" dirty="0">
              <a:effectLst/>
              <a:latin typeface="Calibri" panose="020F0502020204030204" pitchFamily="34" charset="0"/>
              <a:ea typeface="Arial MT"/>
            </a:endParaRPr>
          </a:p>
          <a:p>
            <a:pPr marL="1200150" lvl="2" indent="-285750" algn="just" fontAlgn="base">
              <a:buFont typeface="Courier New" panose="02070309020205020404" pitchFamily="49" charset="0"/>
              <a:buChar char="o"/>
            </a:pPr>
            <a:r>
              <a:rPr lang="it-IT" sz="1800" dirty="0" err="1">
                <a:effectLst/>
                <a:latin typeface="Calibri" panose="020F0502020204030204" pitchFamily="34" charset="0"/>
                <a:ea typeface="Arial MT"/>
              </a:rPr>
              <a:t>Ce este cu adevărat important </a:t>
            </a:r>
            <a:r>
              <a:rPr lang="it-IT" sz="1800" dirty="0">
                <a:effectLst/>
                <a:latin typeface="Calibri" panose="020F0502020204030204" pitchFamily="34" charset="0"/>
                <a:ea typeface="Arial MT"/>
              </a:rPr>
              <a:t>pentru mine și </a:t>
            </a:r>
            <a:r>
              <a:rPr lang="it-IT" sz="1800" dirty="0" err="1">
                <a:effectLst/>
                <a:latin typeface="Calibri" panose="020F0502020204030204" pitchFamily="34" charset="0"/>
                <a:ea typeface="Arial MT"/>
              </a:rPr>
              <a:t>dacă fac suficient</a:t>
            </a:r>
            <a:r>
              <a:rPr lang="it-IT" sz="1800" dirty="0">
                <a:effectLst/>
                <a:latin typeface="Calibri" panose="020F0502020204030204" pitchFamily="34" charset="0"/>
                <a:ea typeface="Arial MT"/>
              </a:rPr>
              <a:t>? </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it-IT" sz="1800" dirty="0" err="1">
                <a:effectLst/>
                <a:latin typeface="Calibri" panose="020F0502020204030204" pitchFamily="34" charset="0"/>
                <a:ea typeface="Arial MT"/>
              </a:rPr>
              <a:t>Unde </a:t>
            </a:r>
            <a:r>
              <a:rPr lang="it-IT" sz="1800" dirty="0">
                <a:effectLst/>
                <a:latin typeface="Calibri" panose="020F0502020204030204" pitchFamily="34" charset="0"/>
                <a:ea typeface="Arial MT"/>
              </a:rPr>
              <a:t>pot să fac compromisuri? </a:t>
            </a:r>
            <a:r>
              <a:rPr lang="it-IT" sz="1800" dirty="0" err="1">
                <a:effectLst/>
                <a:latin typeface="Calibri" panose="020F0502020204030204" pitchFamily="34" charset="0"/>
                <a:ea typeface="Arial MT"/>
              </a:rPr>
              <a:t>Unde nu </a:t>
            </a:r>
            <a:r>
              <a:rPr lang="it-IT" sz="1800" dirty="0">
                <a:effectLst/>
                <a:latin typeface="Calibri" panose="020F0502020204030204" pitchFamily="34" charset="0"/>
                <a:ea typeface="Arial MT"/>
              </a:rPr>
              <a:t>pot? </a:t>
            </a:r>
            <a:r>
              <a:rPr lang="it-IT" sz="1800" dirty="0" err="1">
                <a:effectLst/>
                <a:latin typeface="Calibri" panose="020F0502020204030204" pitchFamily="34" charset="0"/>
                <a:ea typeface="Arial MT"/>
              </a:rPr>
              <a:t>Unde am </a:t>
            </a:r>
            <a:r>
              <a:rPr lang="it-IT" sz="1800" dirty="0">
                <a:effectLst/>
                <a:latin typeface="Calibri" panose="020F0502020204030204" pitchFamily="34" charset="0"/>
                <a:ea typeface="Arial MT"/>
              </a:rPr>
              <a:t>făcut </a:t>
            </a:r>
            <a:r>
              <a:rPr lang="it-IT" sz="1800" dirty="0" err="1">
                <a:effectLst/>
                <a:latin typeface="Calibri" panose="020F0502020204030204" pitchFamily="34" charset="0"/>
                <a:ea typeface="Arial MT"/>
              </a:rPr>
              <a:t>prea multe compromisuri</a:t>
            </a:r>
            <a:r>
              <a:rPr lang="it-IT" dirty="0">
                <a:effectLst/>
                <a:latin typeface="Calibri" panose="020F0502020204030204" pitchFamily="34" charset="0"/>
                <a:ea typeface="Arial MT"/>
                <a:cs typeface="Arial MT"/>
              </a:rPr>
              <a:t>? </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it-IT" sz="1800" dirty="0">
                <a:effectLst/>
                <a:latin typeface="Calibri" panose="020F0502020204030204" pitchFamily="34" charset="0"/>
                <a:ea typeface="Arial MT"/>
                <a:cs typeface="Arial MT"/>
              </a:rPr>
              <a:t>Care sunt acțiunile alternative pe care le pot întreprinde pentru a mă asigura că dedic </a:t>
            </a:r>
            <a:r>
              <a:rPr lang="it-IT" sz="1800" dirty="0" err="1">
                <a:effectLst/>
                <a:latin typeface="Calibri" panose="020F0502020204030204" pitchFamily="34" charset="0"/>
                <a:ea typeface="Arial MT"/>
                <a:cs typeface="Arial MT"/>
              </a:rPr>
              <a:t>suficient </a:t>
            </a:r>
            <a:r>
              <a:rPr lang="it-IT" sz="1800" dirty="0">
                <a:effectLst/>
                <a:latin typeface="Calibri" panose="020F0502020204030204" pitchFamily="34" charset="0"/>
                <a:ea typeface="Arial MT"/>
                <a:cs typeface="Arial MT"/>
              </a:rPr>
              <a:t>timp și energie obiectivelor și </a:t>
            </a:r>
            <a:r>
              <a:rPr lang="it-IT" sz="1800" dirty="0" err="1">
                <a:effectLst/>
                <a:latin typeface="Calibri" panose="020F0502020204030204" pitchFamily="34" charset="0"/>
                <a:ea typeface="Arial MT"/>
                <a:cs typeface="Arial MT"/>
              </a:rPr>
              <a:t>relațiilor mele</a:t>
            </a:r>
            <a:r>
              <a:rPr lang="it-IT" sz="1800" dirty="0">
                <a:effectLst/>
                <a:latin typeface="Calibri" panose="020F0502020204030204" pitchFamily="34" charset="0"/>
                <a:ea typeface="Arial MT"/>
                <a:cs typeface="Arial MT"/>
              </a:rPr>
              <a:t>?</a:t>
            </a:r>
            <a:endParaRPr lang="it-IT" dirty="0">
              <a:effectLst/>
              <a:latin typeface="Arial MT"/>
              <a:ea typeface="Arial MT"/>
              <a:cs typeface="Arial MT"/>
            </a:endParaRPr>
          </a:p>
          <a:p>
            <a:pPr marL="1200150" lvl="2" indent="-285750" algn="just" fontAlgn="base">
              <a:buFont typeface="Courier New" panose="02070309020205020404" pitchFamily="49" charset="0"/>
              <a:buChar char="o"/>
            </a:pPr>
            <a:r>
              <a:rPr lang="it-IT" sz="1800" dirty="0" err="1">
                <a:effectLst/>
                <a:latin typeface="Calibri" panose="020F0502020204030204" pitchFamily="34" charset="0"/>
                <a:ea typeface="Arial MT"/>
                <a:cs typeface="Arial MT"/>
              </a:rPr>
              <a:t>Unde îmi pot </a:t>
            </a:r>
            <a:r>
              <a:rPr lang="it-IT" sz="1800" dirty="0">
                <a:effectLst/>
                <a:latin typeface="Calibri" panose="020F0502020204030204" pitchFamily="34" charset="0"/>
                <a:ea typeface="Arial MT"/>
                <a:cs typeface="Arial MT"/>
              </a:rPr>
              <a:t>combina responsabilitățile astfel </a:t>
            </a:r>
            <a:r>
              <a:rPr lang="it-IT" sz="1800" dirty="0" err="1">
                <a:effectLst/>
                <a:latin typeface="Calibri" panose="020F0502020204030204" pitchFamily="34" charset="0"/>
                <a:ea typeface="Arial MT"/>
                <a:cs typeface="Arial MT"/>
              </a:rPr>
              <a:t>încât să </a:t>
            </a:r>
            <a:r>
              <a:rPr lang="it-IT" sz="1800" dirty="0">
                <a:effectLst/>
                <a:latin typeface="Calibri" panose="020F0502020204030204" pitchFamily="34" charset="0"/>
                <a:ea typeface="Arial MT"/>
                <a:cs typeface="Arial MT"/>
              </a:rPr>
              <a:t>pot </a:t>
            </a:r>
            <a:r>
              <a:rPr lang="it-IT" sz="1800" dirty="0" err="1">
                <a:effectLst/>
                <a:latin typeface="Calibri" panose="020F0502020204030204" pitchFamily="34" charset="0"/>
                <a:ea typeface="Arial MT"/>
                <a:cs typeface="Arial MT"/>
              </a:rPr>
              <a:t>onora </a:t>
            </a:r>
            <a:r>
              <a:rPr lang="it-IT" sz="1800" dirty="0">
                <a:effectLst/>
                <a:latin typeface="Calibri" panose="020F0502020204030204" pitchFamily="34" charset="0"/>
                <a:ea typeface="Arial MT"/>
                <a:cs typeface="Arial MT"/>
              </a:rPr>
              <a:t>mai mult </a:t>
            </a:r>
            <a:r>
              <a:rPr lang="it-IT" sz="1800" dirty="0" err="1">
                <a:effectLst/>
                <a:latin typeface="Calibri" panose="020F0502020204030204" pitchFamily="34" charset="0"/>
                <a:ea typeface="Arial MT"/>
                <a:cs typeface="Arial MT"/>
              </a:rPr>
              <a:t>de </a:t>
            </a:r>
            <a:r>
              <a:rPr lang="it-IT" sz="1800" dirty="0">
                <a:effectLst/>
                <a:latin typeface="Calibri" panose="020F0502020204030204" pitchFamily="34" charset="0"/>
                <a:ea typeface="Arial MT"/>
                <a:cs typeface="Arial MT"/>
              </a:rPr>
              <a:t>una </a:t>
            </a:r>
            <a:r>
              <a:rPr lang="it-IT" sz="1800" dirty="0" err="1">
                <a:effectLst/>
                <a:latin typeface="Calibri" panose="020F0502020204030204" pitchFamily="34" charset="0"/>
                <a:ea typeface="Arial MT"/>
                <a:cs typeface="Arial MT"/>
              </a:rPr>
              <a:t>în același </a:t>
            </a:r>
            <a:r>
              <a:rPr lang="it-IT" sz="1800" dirty="0">
                <a:effectLst/>
                <a:latin typeface="Calibri" panose="020F0502020204030204" pitchFamily="34" charset="0"/>
                <a:ea typeface="Arial MT"/>
                <a:cs typeface="Arial MT"/>
              </a:rPr>
              <a:t>timp?</a:t>
            </a:r>
            <a:endParaRPr lang="it-IT" sz="1800" dirty="0">
              <a:effectLst/>
              <a:latin typeface="Arial MT"/>
              <a:ea typeface="Arial MT"/>
              <a:cs typeface="Arial MT"/>
            </a:endParaRPr>
          </a:p>
          <a:p>
            <a:pPr marL="1200150" lvl="2" indent="-285750" algn="just" fontAlgn="base">
              <a:buFont typeface="Courier New" panose="02070309020205020404" pitchFamily="49" charset="0"/>
              <a:buChar char="o"/>
            </a:pPr>
            <a:endParaRPr lang="it-IT" dirty="0"/>
          </a:p>
        </p:txBody>
      </p:sp>
      <p:sp>
        <p:nvSpPr>
          <p:cNvPr id="13" name="Hexágono 12">
            <a:extLst>
              <a:ext uri="{FF2B5EF4-FFF2-40B4-BE49-F238E27FC236}">
                <a16:creationId xmlns:a16="http://schemas.microsoft.com/office/drawing/2014/main" xmlns="" id="{FA49436D-ED0A-FFF5-010A-5B00E05DEB1D}"/>
              </a:ext>
            </a:extLst>
          </p:cNvPr>
          <p:cNvSpPr/>
          <p:nvPr/>
        </p:nvSpPr>
        <p:spPr>
          <a:xfrm>
            <a:off x="833649" y="2307013"/>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3219942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40103"/>
            <a:ext cx="9020663"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827155"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2: Reevaluarea și redefinirea priorităților</a:t>
            </a:r>
          </a:p>
        </p:txBody>
      </p:sp>
      <p:sp>
        <p:nvSpPr>
          <p:cNvPr id="11" name="CasellaDiTesto 10">
            <a:extLst>
              <a:ext uri="{FF2B5EF4-FFF2-40B4-BE49-F238E27FC236}">
                <a16:creationId xmlns:a16="http://schemas.microsoft.com/office/drawing/2014/main" xmlns="" id="{A182A0CC-AAE6-15F2-B8C0-6293FD110468}"/>
              </a:ext>
            </a:extLst>
          </p:cNvPr>
          <p:cNvSpPr txBox="1"/>
          <p:nvPr/>
        </p:nvSpPr>
        <p:spPr>
          <a:xfrm>
            <a:off x="956459" y="3111666"/>
            <a:ext cx="10139151" cy="1754326"/>
          </a:xfrm>
          <a:prstGeom prst="rect">
            <a:avLst/>
          </a:prstGeom>
          <a:noFill/>
        </p:spPr>
        <p:txBody>
          <a:bodyPr wrap="square">
            <a:spAutoFit/>
          </a:bodyPr>
          <a:lstStyle/>
          <a:p>
            <a:pPr algn="just" fontAlgn="base"/>
            <a:r>
              <a:rPr lang="it-IT" sz="1800" b="1" dirty="0">
                <a:effectLst/>
                <a:latin typeface="Calibri" panose="020F0502020204030204" pitchFamily="34" charset="0"/>
                <a:ea typeface="Arial MT"/>
                <a:cs typeface="Arial MT"/>
              </a:rPr>
              <a:t>În practică:</a:t>
            </a:r>
          </a:p>
          <a:p>
            <a:pPr algn="just" fontAlgn="base"/>
            <a:endParaRPr lang="it-IT" b="1" dirty="0">
              <a:latin typeface="Calibri" panose="020F0502020204030204" pitchFamily="34" charset="0"/>
              <a:ea typeface="Arial MT"/>
              <a:cs typeface="Arial MT"/>
            </a:endParaRPr>
          </a:p>
          <a:p>
            <a:pPr marL="400050" indent="-400050" algn="just" fontAlgn="base">
              <a:buFont typeface="+mj-lt"/>
              <a:buAutoNum type="romanUcPeriod"/>
            </a:pPr>
            <a:r>
              <a:rPr lang="it-IT" sz="1800" i="1" u="sng" dirty="0">
                <a:effectLst/>
                <a:latin typeface="Calibri" panose="020F0502020204030204" pitchFamily="34" charset="0"/>
                <a:ea typeface="Arial MT"/>
                <a:cs typeface="Arial MT"/>
              </a:rPr>
              <a:t>Scrieți lista cu sarcinile zilnice recurente: </a:t>
            </a:r>
            <a:r>
              <a:rPr lang="it-IT" sz="1800" dirty="0">
                <a:effectLst/>
                <a:latin typeface="Calibri" panose="020F0502020204030204" pitchFamily="34" charset="0"/>
                <a:ea typeface="Arial MT"/>
                <a:cs typeface="Arial MT"/>
              </a:rPr>
              <a:t>Fiți sincer</a:t>
            </a:r>
            <a:r>
              <a:rPr lang="ro-RO" sz="1800" dirty="0">
                <a:effectLst/>
                <a:latin typeface="Calibri" panose="020F0502020204030204" pitchFamily="34" charset="0"/>
                <a:ea typeface="Arial MT"/>
                <a:cs typeface="Arial MT"/>
              </a:rPr>
              <a:t>ă</a:t>
            </a:r>
            <a:r>
              <a:rPr lang="it-IT" sz="1800" dirty="0">
                <a:effectLst/>
                <a:latin typeface="Calibri" panose="020F0502020204030204" pitchFamily="34" charset="0"/>
                <a:ea typeface="Arial MT"/>
                <a:cs typeface="Arial MT"/>
              </a:rPr>
              <a:t> și țineți evidența fiecărei activități. De </a:t>
            </a:r>
            <a:r>
              <a:rPr lang="it-IT" sz="1800" dirty="0" err="1">
                <a:effectLst/>
                <a:latin typeface="Calibri" panose="020F0502020204030204" pitchFamily="34" charset="0"/>
                <a:ea typeface="Arial MT"/>
                <a:cs typeface="Arial MT"/>
              </a:rPr>
              <a:t>exemplu</a:t>
            </a:r>
            <a:r>
              <a:rPr lang="it-IT" sz="1800" dirty="0">
                <a:effectLst/>
                <a:latin typeface="Calibri" panose="020F0502020204030204" pitchFamily="34" charset="0"/>
                <a:ea typeface="Arial MT"/>
                <a:cs typeface="Arial MT"/>
              </a:rPr>
              <a:t>: micul dejun, cumpărăturile, </a:t>
            </a:r>
            <a:r>
              <a:rPr lang="it-IT" sz="1800" dirty="0" err="1">
                <a:effectLst/>
                <a:latin typeface="Calibri" panose="020F0502020204030204" pitchFamily="34" charset="0"/>
                <a:ea typeface="Arial MT"/>
                <a:cs typeface="Arial MT"/>
              </a:rPr>
              <a:t>mersul pe jos </a:t>
            </a:r>
            <a:r>
              <a:rPr lang="it-IT" sz="1800" dirty="0">
                <a:effectLst/>
                <a:latin typeface="Calibri" panose="020F0502020204030204" pitchFamily="34" charset="0"/>
                <a:ea typeface="Arial MT"/>
                <a:cs typeface="Arial MT"/>
              </a:rPr>
              <a:t>la serviciu, </a:t>
            </a:r>
            <a:r>
              <a:rPr lang="it-IT" sz="1800" dirty="0" err="1">
                <a:effectLst/>
                <a:latin typeface="Calibri" panose="020F0502020204030204" pitchFamily="34" charset="0"/>
                <a:ea typeface="Arial MT"/>
                <a:cs typeface="Arial MT"/>
              </a:rPr>
              <a:t>răspunsul la </a:t>
            </a:r>
            <a:r>
              <a:rPr lang="it-IT" sz="1800" dirty="0">
                <a:effectLst/>
                <a:latin typeface="Calibri" panose="020F0502020204030204" pitchFamily="34" charset="0"/>
                <a:ea typeface="Arial MT"/>
                <a:cs typeface="Arial MT"/>
              </a:rPr>
              <a:t>e-mailuri etc. Cheia </a:t>
            </a:r>
            <a:r>
              <a:rPr lang="it-IT" sz="1800" dirty="0" err="1">
                <a:effectLst/>
                <a:latin typeface="Calibri" panose="020F0502020204030204" pitchFamily="34" charset="0"/>
                <a:ea typeface="Arial MT"/>
                <a:cs typeface="Arial MT"/>
              </a:rPr>
              <a:t>este </a:t>
            </a:r>
            <a:r>
              <a:rPr lang="it-IT" sz="1800" dirty="0">
                <a:effectLst/>
                <a:latin typeface="Calibri" panose="020F0502020204030204" pitchFamily="34" charset="0"/>
                <a:ea typeface="Arial MT"/>
                <a:cs typeface="Arial MT"/>
              </a:rPr>
              <a:t>să obțineți o imagine clară a </a:t>
            </a:r>
            <a:r>
              <a:rPr lang="it-IT" sz="1800" dirty="0" err="1">
                <a:effectLst/>
                <a:latin typeface="Calibri" panose="020F0502020204030204" pitchFamily="34" charset="0"/>
                <a:ea typeface="Arial MT"/>
                <a:cs typeface="Arial MT"/>
              </a:rPr>
              <a:t>modului în care vă </a:t>
            </a:r>
            <a:r>
              <a:rPr lang="it-IT" sz="1800" dirty="0">
                <a:effectLst/>
                <a:latin typeface="Calibri" panose="020F0502020204030204" pitchFamily="34" charset="0"/>
                <a:ea typeface="Arial MT"/>
                <a:cs typeface="Arial MT"/>
              </a:rPr>
              <a:t>petreceți timpul.</a:t>
            </a:r>
            <a:endParaRPr lang="it-IT" dirty="0">
              <a:latin typeface="Arial MT"/>
              <a:ea typeface="Arial MT"/>
              <a:cs typeface="Arial MT"/>
            </a:endParaRPr>
          </a:p>
          <a:p>
            <a:pPr algn="just" fontAlgn="base"/>
            <a:endParaRPr lang="it-IT" sz="1600" b="1" dirty="0">
              <a:effectLst/>
              <a:latin typeface="Arial MT"/>
              <a:ea typeface="Arial MT"/>
              <a:cs typeface="Arial MT"/>
            </a:endParaRPr>
          </a:p>
        </p:txBody>
      </p:sp>
      <p:sp>
        <p:nvSpPr>
          <p:cNvPr id="13" name="Hexágono 12">
            <a:extLst>
              <a:ext uri="{FF2B5EF4-FFF2-40B4-BE49-F238E27FC236}">
                <a16:creationId xmlns:a16="http://schemas.microsoft.com/office/drawing/2014/main" xmlns=""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Google Shape;90;p1">
            <a:extLst>
              <a:ext uri="{FF2B5EF4-FFF2-40B4-BE49-F238E27FC236}">
                <a16:creationId xmlns:a16="http://schemas.microsoft.com/office/drawing/2014/main" xmlns="" id="{3F966F54-1EBE-6B14-45D8-EFC7B932F56E}"/>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93280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35346" y="199334"/>
            <a:ext cx="9101112"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827155"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2: Reevaluarea și redefinirea priorităților</a:t>
            </a:r>
          </a:p>
        </p:txBody>
      </p:sp>
      <p:sp>
        <p:nvSpPr>
          <p:cNvPr id="13" name="Hexágono 12">
            <a:extLst>
              <a:ext uri="{FF2B5EF4-FFF2-40B4-BE49-F238E27FC236}">
                <a16:creationId xmlns:a16="http://schemas.microsoft.com/office/drawing/2014/main" xmlns=""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2" name="Immagine 1">
            <a:extLst>
              <a:ext uri="{FF2B5EF4-FFF2-40B4-BE49-F238E27FC236}">
                <a16:creationId xmlns:a16="http://schemas.microsoft.com/office/drawing/2014/main" xmlns="" id="{2F46CD2D-1DC1-442A-8F4B-FE872561CB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1568" y="2137666"/>
            <a:ext cx="4655422" cy="3491748"/>
          </a:xfrm>
          <a:prstGeom prst="rect">
            <a:avLst/>
          </a:prstGeom>
        </p:spPr>
      </p:pic>
      <p:sp>
        <p:nvSpPr>
          <p:cNvPr id="3" name="CasellaDiTesto 2">
            <a:extLst>
              <a:ext uri="{FF2B5EF4-FFF2-40B4-BE49-F238E27FC236}">
                <a16:creationId xmlns:a16="http://schemas.microsoft.com/office/drawing/2014/main" xmlns="" id="{9118A4E3-4B79-3949-5FB5-21AFC5A5B8D1}"/>
              </a:ext>
            </a:extLst>
          </p:cNvPr>
          <p:cNvSpPr txBox="1"/>
          <p:nvPr/>
        </p:nvSpPr>
        <p:spPr>
          <a:xfrm>
            <a:off x="735346" y="2668264"/>
            <a:ext cx="5942545" cy="2651257"/>
          </a:xfrm>
          <a:prstGeom prst="rect">
            <a:avLst/>
          </a:prstGeom>
          <a:noFill/>
        </p:spPr>
        <p:txBody>
          <a:bodyPr wrap="square">
            <a:spAutoFit/>
          </a:bodyPr>
          <a:lstStyle/>
          <a:p>
            <a:pPr algn="just" fontAlgn="base"/>
            <a:endParaRPr lang="it-IT" dirty="0">
              <a:latin typeface="Arial MT"/>
              <a:ea typeface="Arial MT"/>
              <a:cs typeface="Arial MT"/>
            </a:endParaRPr>
          </a:p>
          <a:p>
            <a:pPr marL="400050" indent="-400050" algn="just" fontAlgn="base">
              <a:buFont typeface="+mj-lt"/>
              <a:buAutoNum type="romanUcPeriod" startAt="2"/>
            </a:pPr>
            <a:r>
              <a:rPr lang="it-IT" sz="1800" i="1" u="sng" dirty="0">
                <a:effectLst/>
                <a:latin typeface="Calibri" panose="020F0502020204030204" pitchFamily="34" charset="0"/>
                <a:ea typeface="Arial MT"/>
                <a:cs typeface="Arial MT"/>
              </a:rPr>
              <a:t> Separați </a:t>
            </a:r>
            <a:r>
              <a:rPr lang="it-IT" sz="1800" i="1" u="sng" dirty="0" err="1">
                <a:effectLst/>
                <a:latin typeface="Calibri" panose="020F0502020204030204" pitchFamily="34" charset="0"/>
                <a:ea typeface="Arial MT"/>
                <a:cs typeface="Arial MT"/>
              </a:rPr>
              <a:t>lucrurile urgente </a:t>
            </a:r>
            <a:r>
              <a:rPr lang="it-IT" sz="1800" i="1" u="sng" dirty="0">
                <a:effectLst/>
                <a:latin typeface="Calibri" panose="020F0502020204030204" pitchFamily="34" charset="0"/>
                <a:ea typeface="Arial MT"/>
                <a:cs typeface="Arial MT"/>
              </a:rPr>
              <a:t>de cele </a:t>
            </a:r>
            <a:r>
              <a:rPr lang="it-IT" sz="1800" i="1" u="sng" dirty="0" err="1">
                <a:effectLst/>
                <a:latin typeface="Calibri" panose="020F0502020204030204" pitchFamily="34" charset="0"/>
                <a:ea typeface="Arial MT"/>
                <a:cs typeface="Arial MT"/>
              </a:rPr>
              <a:t>importante</a:t>
            </a:r>
            <a:r>
              <a:rPr lang="it-IT" sz="1800" i="1" u="sng" dirty="0">
                <a:effectLst/>
                <a:latin typeface="Calibri" panose="020F0502020204030204" pitchFamily="34" charset="0"/>
                <a:ea typeface="Arial MT"/>
                <a:cs typeface="Arial MT"/>
              </a:rPr>
              <a:t>: </a:t>
            </a:r>
            <a:r>
              <a:rPr lang="it-IT" sz="1800" dirty="0">
                <a:effectLst/>
                <a:latin typeface="Calibri" panose="020F0502020204030204" pitchFamily="34" charset="0"/>
                <a:ea typeface="Arial MT"/>
              </a:rPr>
              <a:t>luați lista de sarcini și clasificați-le în </a:t>
            </a:r>
            <a:r>
              <a:rPr lang="it-IT" sz="1800" dirty="0" err="1">
                <a:effectLst/>
                <a:latin typeface="Calibri" panose="020F0502020204030204" pitchFamily="34" charset="0"/>
                <a:ea typeface="Arial MT"/>
              </a:rPr>
              <a:t>funcție de nivelul </a:t>
            </a:r>
            <a:r>
              <a:rPr lang="it-IT" sz="1800" dirty="0">
                <a:effectLst/>
                <a:latin typeface="Calibri" panose="020F0502020204030204" pitchFamily="34" charset="0"/>
                <a:ea typeface="Arial MT"/>
              </a:rPr>
              <a:t>lor de </a:t>
            </a:r>
            <a:r>
              <a:rPr lang="it-IT" sz="1800" dirty="0" err="1">
                <a:effectLst/>
                <a:latin typeface="Calibri" panose="020F0502020204030204" pitchFamily="34" charset="0"/>
                <a:ea typeface="Arial MT"/>
              </a:rPr>
              <a:t>urgență </a:t>
            </a:r>
            <a:r>
              <a:rPr lang="it-IT" sz="1800" dirty="0">
                <a:effectLst/>
                <a:latin typeface="Calibri" panose="020F0502020204030204" pitchFamily="34" charset="0"/>
                <a:ea typeface="Arial MT"/>
              </a:rPr>
              <a:t>și de </a:t>
            </a:r>
            <a:r>
              <a:rPr lang="it-IT" sz="1800" dirty="0" err="1">
                <a:effectLst/>
                <a:latin typeface="Calibri" panose="020F0502020204030204" pitchFamily="34" charset="0"/>
                <a:ea typeface="Arial MT"/>
              </a:rPr>
              <a:t>importanță</a:t>
            </a:r>
            <a:r>
              <a:rPr lang="it-IT" sz="1800" dirty="0">
                <a:effectLst/>
                <a:latin typeface="Calibri" panose="020F0502020204030204" pitchFamily="34" charset="0"/>
                <a:ea typeface="Arial MT"/>
              </a:rPr>
              <a:t>. Cel </a:t>
            </a:r>
            <a:r>
              <a:rPr lang="it-IT" sz="1800" dirty="0" err="1">
                <a:effectLst/>
                <a:latin typeface="Calibri" panose="020F0502020204030204" pitchFamily="34" charset="0"/>
                <a:ea typeface="Arial MT"/>
              </a:rPr>
              <a:t>mai simplu </a:t>
            </a:r>
            <a:r>
              <a:rPr lang="it-IT" sz="1800" dirty="0">
                <a:effectLst/>
                <a:latin typeface="Calibri" panose="020F0502020204030204" pitchFamily="34" charset="0"/>
                <a:ea typeface="Arial MT"/>
              </a:rPr>
              <a:t>mod de a face </a:t>
            </a:r>
            <a:r>
              <a:rPr lang="it-IT" sz="1800" dirty="0" err="1">
                <a:effectLst/>
                <a:latin typeface="Calibri" panose="020F0502020204030204" pitchFamily="34" charset="0"/>
                <a:ea typeface="Arial MT"/>
              </a:rPr>
              <a:t>acest lucru este </a:t>
            </a:r>
            <a:r>
              <a:rPr lang="it-IT" sz="1800" dirty="0">
                <a:effectLst/>
                <a:latin typeface="Calibri" panose="020F0502020204030204" pitchFamily="34" charset="0"/>
                <a:ea typeface="Arial MT"/>
              </a:rPr>
              <a:t>să </a:t>
            </a:r>
            <a:r>
              <a:rPr lang="it-IT" sz="1800" dirty="0" err="1">
                <a:effectLst/>
                <a:latin typeface="Calibri" panose="020F0502020204030204" pitchFamily="34" charset="0"/>
                <a:ea typeface="Arial MT"/>
              </a:rPr>
              <a:t>folosiți </a:t>
            </a:r>
            <a:r>
              <a:rPr lang="it-IT" sz="1800" dirty="0">
                <a:effectLst/>
                <a:latin typeface="Calibri" panose="020F0502020204030204" pitchFamily="34" charset="0"/>
                <a:ea typeface="Arial MT"/>
              </a:rPr>
              <a:t>Matricea Eisenhower, o </a:t>
            </a:r>
            <a:r>
              <a:rPr lang="it-IT" sz="1800" dirty="0" err="1">
                <a:effectLst/>
                <a:latin typeface="Calibri" panose="020F0502020204030204" pitchFamily="34" charset="0"/>
                <a:ea typeface="Arial MT"/>
              </a:rPr>
              <a:t>grilă simplă de patru pătrate creată </a:t>
            </a:r>
            <a:r>
              <a:rPr lang="it-IT" sz="1800" dirty="0">
                <a:effectLst/>
                <a:latin typeface="Calibri" panose="020F0502020204030204" pitchFamily="34" charset="0"/>
                <a:ea typeface="Arial MT"/>
              </a:rPr>
              <a:t>de </a:t>
            </a:r>
            <a:r>
              <a:rPr lang="it-IT" sz="1800" dirty="0" err="1">
                <a:effectLst/>
                <a:latin typeface="Calibri" panose="020F0502020204030204" pitchFamily="34" charset="0"/>
                <a:ea typeface="Arial MT"/>
              </a:rPr>
              <a:t>fostul președinte </a:t>
            </a:r>
            <a:r>
              <a:rPr lang="it-IT" sz="1800" dirty="0">
                <a:effectLst/>
                <a:latin typeface="Calibri" panose="020F0502020204030204" pitchFamily="34" charset="0"/>
                <a:ea typeface="Arial MT"/>
              </a:rPr>
              <a:t>american Dwight D. Eisenhower. </a:t>
            </a:r>
            <a:r>
              <a:rPr lang="it-IT" dirty="0">
                <a:latin typeface="Calibri" panose="020F0502020204030204" pitchFamily="34" charset="0"/>
                <a:ea typeface="Arial MT"/>
              </a:rPr>
              <a:t>Luați activitățile </a:t>
            </a:r>
            <a:r>
              <a:rPr lang="it-IT" dirty="0" err="1">
                <a:latin typeface="Calibri" panose="020F0502020204030204" pitchFamily="34" charset="0"/>
                <a:ea typeface="Arial MT"/>
              </a:rPr>
              <a:t>dvs. zilnice </a:t>
            </a:r>
            <a:r>
              <a:rPr lang="it-IT" dirty="0">
                <a:latin typeface="Calibri" panose="020F0502020204030204" pitchFamily="34" charset="0"/>
                <a:ea typeface="Arial MT"/>
              </a:rPr>
              <a:t>și plasați-le în interiorul celei mai </a:t>
            </a:r>
            <a:r>
              <a:rPr lang="it-IT" dirty="0" err="1">
                <a:latin typeface="Calibri" panose="020F0502020204030204" pitchFamily="34" charset="0"/>
                <a:ea typeface="Arial MT"/>
              </a:rPr>
              <a:t>potrivite </a:t>
            </a:r>
            <a:r>
              <a:rPr lang="it-IT" dirty="0">
                <a:latin typeface="Calibri" panose="020F0502020204030204" pitchFamily="34" charset="0"/>
                <a:ea typeface="Arial MT"/>
              </a:rPr>
              <a:t>căsuțe.</a:t>
            </a:r>
            <a:endParaRPr lang="it-IT" sz="1800" dirty="0">
              <a:effectLst/>
              <a:latin typeface="Arial MT"/>
              <a:ea typeface="Arial MT"/>
              <a:cs typeface="Arial MT"/>
            </a:endParaRPr>
          </a:p>
          <a:p>
            <a:pPr algn="just" fontAlgn="base"/>
            <a:r>
              <a:rPr lang="it-IT" sz="1800" b="1" dirty="0">
                <a:effectLst/>
                <a:latin typeface="Calibri" panose="020F0502020204030204" pitchFamily="34" charset="0"/>
                <a:ea typeface="Arial MT"/>
                <a:cs typeface="Arial MT"/>
              </a:rPr>
              <a:t> </a:t>
            </a:r>
            <a:endParaRPr lang="it-IT" sz="1600" b="1" dirty="0">
              <a:effectLst/>
              <a:latin typeface="Arial MT"/>
              <a:ea typeface="Arial MT"/>
              <a:cs typeface="Arial MT"/>
            </a:endParaRPr>
          </a:p>
        </p:txBody>
      </p:sp>
      <p:sp>
        <p:nvSpPr>
          <p:cNvPr id="5" name="Google Shape;90;p1">
            <a:extLst>
              <a:ext uri="{FF2B5EF4-FFF2-40B4-BE49-F238E27FC236}">
                <a16:creationId xmlns:a16="http://schemas.microsoft.com/office/drawing/2014/main" xmlns="" id="{008F82F7-B912-80D2-159D-1C0D9342E777}"/>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9056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97878"/>
            <a:ext cx="8976275"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827155"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2: Reevaluarea și redefinirea priorităților</a:t>
            </a:r>
          </a:p>
        </p:txBody>
      </p:sp>
      <p:sp>
        <p:nvSpPr>
          <p:cNvPr id="11" name="CasellaDiTesto 10">
            <a:extLst>
              <a:ext uri="{FF2B5EF4-FFF2-40B4-BE49-F238E27FC236}">
                <a16:creationId xmlns:a16="http://schemas.microsoft.com/office/drawing/2014/main" xmlns="" id="{A182A0CC-AAE6-15F2-B8C0-6293FD110468}"/>
              </a:ext>
            </a:extLst>
          </p:cNvPr>
          <p:cNvSpPr txBox="1"/>
          <p:nvPr/>
        </p:nvSpPr>
        <p:spPr>
          <a:xfrm>
            <a:off x="762529" y="2789267"/>
            <a:ext cx="10139151" cy="1169551"/>
          </a:xfrm>
          <a:prstGeom prst="rect">
            <a:avLst/>
          </a:prstGeom>
          <a:noFill/>
        </p:spPr>
        <p:txBody>
          <a:bodyPr wrap="square">
            <a:spAutoFit/>
          </a:bodyPr>
          <a:lstStyle/>
          <a:p>
            <a:pPr algn="just" fontAlgn="base"/>
            <a:endParaRPr lang="it-IT" b="1" dirty="0">
              <a:latin typeface="Calibri" panose="020F0502020204030204" pitchFamily="34" charset="0"/>
              <a:ea typeface="Arial MT"/>
              <a:cs typeface="Arial MT"/>
            </a:endParaRPr>
          </a:p>
          <a:p>
            <a:pPr marL="400050" indent="-400050" algn="just" fontAlgn="base">
              <a:buFont typeface="+mj-lt"/>
              <a:buAutoNum type="romanUcPeriod" startAt="3"/>
            </a:pPr>
            <a:r>
              <a:rPr lang="it-IT" i="1" u="sng" dirty="0" err="1">
                <a:latin typeface="Calibri" panose="020F0502020204030204" pitchFamily="34" charset="0"/>
                <a:ea typeface="Arial MT"/>
                <a:cs typeface="Arial MT"/>
              </a:rPr>
              <a:t>Creați-vă </a:t>
            </a:r>
            <a:r>
              <a:rPr lang="it-IT" i="1" u="sng" dirty="0">
                <a:latin typeface="Calibri" panose="020F0502020204030204" pitchFamily="34" charset="0"/>
                <a:ea typeface="Arial MT"/>
                <a:cs typeface="Arial MT"/>
              </a:rPr>
              <a:t>programul </a:t>
            </a:r>
            <a:r>
              <a:rPr lang="it-IT" i="1" u="sng" dirty="0" err="1">
                <a:latin typeface="Calibri" panose="020F0502020204030204" pitchFamily="34" charset="0"/>
                <a:ea typeface="Arial MT"/>
                <a:cs typeface="Arial MT"/>
              </a:rPr>
              <a:t>ideal</a:t>
            </a:r>
            <a:r>
              <a:rPr lang="it-IT" sz="1800" i="1" u="sng" dirty="0">
                <a:effectLst/>
                <a:latin typeface="Calibri" panose="020F0502020204030204" pitchFamily="34" charset="0"/>
                <a:ea typeface="Arial MT"/>
                <a:cs typeface="Arial MT"/>
              </a:rPr>
              <a:t>: </a:t>
            </a:r>
            <a:r>
              <a:rPr lang="it-IT" sz="1800" dirty="0">
                <a:effectLst/>
                <a:latin typeface="Calibri" panose="020F0502020204030204" pitchFamily="34" charset="0"/>
                <a:ea typeface="Arial MT"/>
                <a:cs typeface="Arial MT"/>
              </a:rPr>
              <a:t>Reduceți, </a:t>
            </a:r>
            <a:r>
              <a:rPr lang="it-IT" sz="1800" dirty="0" err="1">
                <a:effectLst/>
                <a:latin typeface="Calibri" panose="020F0502020204030204" pitchFamily="34" charset="0"/>
                <a:ea typeface="Arial MT"/>
                <a:cs typeface="Arial MT"/>
              </a:rPr>
              <a:t>eliminați </a:t>
            </a:r>
            <a:r>
              <a:rPr lang="it-IT" sz="1800" dirty="0">
                <a:effectLst/>
                <a:latin typeface="Calibri" panose="020F0502020204030204" pitchFamily="34" charset="0"/>
                <a:ea typeface="Arial MT"/>
                <a:cs typeface="Arial MT"/>
              </a:rPr>
              <a:t>sau delegați </a:t>
            </a:r>
            <a:r>
              <a:rPr lang="it-IT" sz="1800" dirty="0" err="1">
                <a:effectLst/>
                <a:latin typeface="Calibri" panose="020F0502020204030204" pitchFamily="34" charset="0"/>
                <a:ea typeface="Arial MT"/>
                <a:cs typeface="Arial MT"/>
              </a:rPr>
              <a:t>cât mai multe </a:t>
            </a:r>
            <a:r>
              <a:rPr lang="it-IT" sz="1800" dirty="0">
                <a:effectLst/>
                <a:latin typeface="Calibri" panose="020F0502020204030204" pitchFamily="34" charset="0"/>
                <a:ea typeface="Arial MT"/>
                <a:cs typeface="Arial MT"/>
              </a:rPr>
              <a:t>sarcini "</a:t>
            </a:r>
            <a:r>
              <a:rPr lang="it-IT" sz="1800" dirty="0" err="1">
                <a:effectLst/>
                <a:latin typeface="Calibri" panose="020F0502020204030204" pitchFamily="34" charset="0"/>
                <a:ea typeface="Arial MT"/>
                <a:cs typeface="Arial MT"/>
              </a:rPr>
              <a:t>urgente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neimportante</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apoi </a:t>
            </a:r>
            <a:r>
              <a:rPr lang="it-IT" sz="1800" dirty="0">
                <a:effectLst/>
                <a:latin typeface="Calibri" panose="020F0502020204030204" pitchFamily="34" charset="0"/>
                <a:ea typeface="Arial MT"/>
                <a:cs typeface="Arial MT"/>
              </a:rPr>
              <a:t>creați </a:t>
            </a:r>
            <a:r>
              <a:rPr lang="it-IT" sz="1800" dirty="0" err="1">
                <a:effectLst/>
                <a:latin typeface="Calibri" panose="020F0502020204030204" pitchFamily="34" charset="0"/>
                <a:ea typeface="Arial MT"/>
                <a:cs typeface="Arial MT"/>
              </a:rPr>
              <a:t>un</a:t>
            </a:r>
            <a:r>
              <a:rPr lang="it-IT" sz="1800" dirty="0">
                <a:effectLst/>
                <a:latin typeface="Calibri" panose="020F0502020204030204" pitchFamily="34" charset="0"/>
                <a:ea typeface="Arial MT"/>
                <a:cs typeface="Arial MT"/>
              </a:rPr>
              <a:t> program pentru săptămâna de lucru </a:t>
            </a:r>
            <a:r>
              <a:rPr lang="it-IT" sz="1800" dirty="0" err="1">
                <a:effectLst/>
                <a:latin typeface="Calibri" panose="020F0502020204030204" pitchFamily="34" charset="0"/>
                <a:ea typeface="Arial MT"/>
                <a:cs typeface="Arial MT"/>
              </a:rPr>
              <a:t>ideală.</a:t>
            </a:r>
            <a:endParaRPr lang="it-IT" sz="1800" dirty="0">
              <a:effectLst/>
              <a:latin typeface="Arial MT"/>
              <a:ea typeface="Arial MT"/>
              <a:cs typeface="Arial MT"/>
            </a:endParaRPr>
          </a:p>
          <a:p>
            <a:pPr marL="400050" indent="-400050" algn="just" fontAlgn="base">
              <a:buFont typeface="+mj-lt"/>
              <a:buAutoNum type="romanUcPeriod" startAt="3"/>
            </a:pPr>
            <a:endParaRPr lang="it-IT" sz="1600" b="1" dirty="0">
              <a:effectLst/>
              <a:latin typeface="Arial MT"/>
              <a:ea typeface="Arial MT"/>
              <a:cs typeface="Arial MT"/>
            </a:endParaRPr>
          </a:p>
        </p:txBody>
      </p:sp>
      <p:sp>
        <p:nvSpPr>
          <p:cNvPr id="13" name="Hexágono 12">
            <a:extLst>
              <a:ext uri="{FF2B5EF4-FFF2-40B4-BE49-F238E27FC236}">
                <a16:creationId xmlns:a16="http://schemas.microsoft.com/office/drawing/2014/main" xmlns=""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CasellaDiTesto 1">
            <a:extLst>
              <a:ext uri="{FF2B5EF4-FFF2-40B4-BE49-F238E27FC236}">
                <a16:creationId xmlns:a16="http://schemas.microsoft.com/office/drawing/2014/main" xmlns="" id="{EB64F11F-4F6F-4B24-9F39-B15F7F3F8F11}"/>
              </a:ext>
            </a:extLst>
          </p:cNvPr>
          <p:cNvSpPr txBox="1"/>
          <p:nvPr/>
        </p:nvSpPr>
        <p:spPr>
          <a:xfrm>
            <a:off x="1299875" y="3852598"/>
            <a:ext cx="10735107" cy="1477328"/>
          </a:xfrm>
          <a:prstGeom prst="rect">
            <a:avLst/>
          </a:prstGeom>
          <a:noFill/>
        </p:spPr>
        <p:txBody>
          <a:bodyPr wrap="square">
            <a:spAutoFit/>
          </a:bodyPr>
          <a:lstStyle/>
          <a:p>
            <a:r>
              <a:rPr lang="it-IT" sz="1800" dirty="0">
                <a:effectLst/>
                <a:latin typeface="Calibri" panose="020F0502020204030204" pitchFamily="34" charset="0"/>
                <a:ea typeface="Arial MT"/>
              </a:rPr>
              <a:t>Unele </a:t>
            </a:r>
            <a:r>
              <a:rPr lang="it-IT" sz="1800" dirty="0" err="1">
                <a:effectLst/>
                <a:latin typeface="Calibri" panose="020F0502020204030204" pitchFamily="34" charset="0"/>
                <a:ea typeface="Arial MT"/>
              </a:rPr>
              <a:t>întrebări pe care vi le puteți </a:t>
            </a:r>
            <a:r>
              <a:rPr lang="it-IT" sz="1800" dirty="0">
                <a:effectLst/>
                <a:latin typeface="Calibri" panose="020F0502020204030204" pitchFamily="34" charset="0"/>
                <a:ea typeface="Arial MT"/>
              </a:rPr>
              <a:t>pune sunt: </a:t>
            </a:r>
          </a:p>
          <a:p>
            <a:endParaRPr lang="it-IT" sz="1800" dirty="0">
              <a:effectLst/>
              <a:latin typeface="Calibri" panose="020F0502020204030204" pitchFamily="34" charset="0"/>
              <a:ea typeface="Arial MT"/>
            </a:endParaRPr>
          </a:p>
          <a:p>
            <a:pPr marL="1200150" lvl="2" indent="-285750" algn="just" fontAlgn="base">
              <a:buFont typeface="Courier New" panose="02070309020205020404" pitchFamily="49" charset="0"/>
              <a:buChar char="o"/>
            </a:pPr>
            <a:r>
              <a:rPr lang="it-IT" sz="1800" dirty="0">
                <a:effectLst/>
                <a:latin typeface="Calibri" panose="020F0502020204030204" pitchFamily="34" charset="0"/>
                <a:ea typeface="Arial MT"/>
                <a:cs typeface="Arial MT"/>
              </a:rPr>
              <a:t>Ce fac</a:t>
            </a:r>
            <a:r>
              <a:rPr lang="ro-RO" sz="1800" dirty="0" err="1">
                <a:effectLst/>
                <a:latin typeface="Calibri" panose="020F0502020204030204" pitchFamily="34" charset="0"/>
                <a:ea typeface="Arial MT"/>
                <a:cs typeface="Arial MT"/>
              </a:rPr>
              <a:t>eți</a:t>
            </a:r>
            <a:r>
              <a:rPr lang="it-IT" sz="1800" dirty="0">
                <a:effectLst/>
                <a:latin typeface="Calibri" panose="020F0502020204030204" pitchFamily="34" charset="0"/>
                <a:ea typeface="Arial MT"/>
                <a:cs typeface="Arial MT"/>
              </a:rPr>
              <a:t> în diferite momente ale zilei?</a:t>
            </a:r>
            <a:endParaRPr lang="it-IT" sz="1800" dirty="0">
              <a:effectLst/>
              <a:latin typeface="Arial MT"/>
              <a:ea typeface="Arial MT"/>
              <a:cs typeface="Arial MT"/>
            </a:endParaRPr>
          </a:p>
          <a:p>
            <a:pPr marL="1200150" lvl="2" indent="-285750" algn="just" fontAlgn="base">
              <a:buFont typeface="Courier New" panose="02070309020205020404" pitchFamily="49" charset="0"/>
              <a:buChar char="o"/>
            </a:pPr>
            <a:r>
              <a:rPr lang="it-IT" sz="1800" dirty="0" err="1">
                <a:effectLst/>
                <a:latin typeface="Calibri" panose="020F0502020204030204" pitchFamily="34" charset="0"/>
                <a:ea typeface="Arial MT"/>
                <a:cs typeface="Arial MT"/>
              </a:rPr>
              <a:t>Contribuie </a:t>
            </a:r>
            <a:r>
              <a:rPr lang="it-IT" sz="1800" dirty="0">
                <a:effectLst/>
                <a:latin typeface="Calibri" panose="020F0502020204030204" pitchFamily="34" charset="0"/>
                <a:ea typeface="Arial MT"/>
                <a:cs typeface="Arial MT"/>
              </a:rPr>
              <a:t>la un obiectiv </a:t>
            </a:r>
            <a:r>
              <a:rPr lang="it-IT" sz="1800" dirty="0" err="1">
                <a:effectLst/>
                <a:latin typeface="Calibri" panose="020F0502020204030204" pitchFamily="34" charset="0"/>
                <a:ea typeface="Arial MT"/>
                <a:cs typeface="Arial MT"/>
              </a:rPr>
              <a:t>mai mare sau </a:t>
            </a:r>
            <a:r>
              <a:rPr lang="it-IT" sz="1800" dirty="0">
                <a:effectLst/>
                <a:latin typeface="Calibri" panose="020F0502020204030204" pitchFamily="34" charset="0"/>
                <a:ea typeface="Arial MT"/>
                <a:cs typeface="Arial MT"/>
              </a:rPr>
              <a:t>servește </a:t>
            </a:r>
            <a:r>
              <a:rPr lang="it-IT" sz="1800" dirty="0" err="1">
                <a:effectLst/>
                <a:latin typeface="Calibri" panose="020F0502020204030204" pitchFamily="34" charset="0"/>
                <a:ea typeface="Arial MT"/>
                <a:cs typeface="Arial MT"/>
              </a:rPr>
              <a:t>doar </a:t>
            </a:r>
            <a:r>
              <a:rPr lang="it-IT" sz="1800" dirty="0">
                <a:effectLst/>
                <a:latin typeface="Calibri" panose="020F0502020204030204" pitchFamily="34" charset="0"/>
                <a:ea typeface="Arial MT"/>
                <a:cs typeface="Arial MT"/>
              </a:rPr>
              <a:t>la rezolvarea unor situații neprevăzute?</a:t>
            </a:r>
            <a:endParaRPr lang="it-IT" sz="1800" dirty="0">
              <a:effectLst/>
              <a:latin typeface="Arial MT"/>
              <a:ea typeface="Arial MT"/>
              <a:cs typeface="Arial MT"/>
            </a:endParaRPr>
          </a:p>
          <a:p>
            <a:pPr marL="1200150" lvl="2" indent="-285750" algn="just" fontAlgn="base">
              <a:buFont typeface="Courier New" panose="02070309020205020404" pitchFamily="49" charset="0"/>
              <a:buChar char="o"/>
            </a:pPr>
            <a:r>
              <a:rPr lang="it-IT" sz="1800" dirty="0" err="1">
                <a:effectLst/>
                <a:latin typeface="Calibri" panose="020F0502020204030204" pitchFamily="34" charset="0"/>
                <a:ea typeface="Arial MT"/>
                <a:cs typeface="Arial MT"/>
              </a:rPr>
              <a:t>V-ați </a:t>
            </a:r>
            <a:r>
              <a:rPr lang="it-IT" sz="1800" dirty="0">
                <a:effectLst/>
                <a:latin typeface="Calibri" panose="020F0502020204030204" pitchFamily="34" charset="0"/>
                <a:ea typeface="Arial MT"/>
                <a:cs typeface="Arial MT"/>
              </a:rPr>
              <a:t>planificat timp pentru activități non-profesionale sau timp </a:t>
            </a:r>
            <a:r>
              <a:rPr lang="it-IT" sz="1800" dirty="0" err="1">
                <a:effectLst/>
                <a:latin typeface="Calibri" panose="020F0502020204030204" pitchFamily="34" charset="0"/>
                <a:ea typeface="Arial MT"/>
                <a:cs typeface="Arial MT"/>
              </a:rPr>
              <a:t>liber </a:t>
            </a:r>
            <a:r>
              <a:rPr lang="it-IT" sz="1800" dirty="0">
                <a:effectLst/>
                <a:latin typeface="Calibri" panose="020F0502020204030204" pitchFamily="34" charset="0"/>
                <a:ea typeface="Arial MT"/>
                <a:cs typeface="Arial MT"/>
              </a:rPr>
              <a:t>pentru </a:t>
            </a:r>
            <a:r>
              <a:rPr lang="it-IT" sz="1800" dirty="0" err="1">
                <a:effectLst/>
                <a:latin typeface="Calibri" panose="020F0502020204030204" pitchFamily="34" charset="0"/>
                <a:ea typeface="Arial MT"/>
                <a:cs typeface="Arial MT"/>
              </a:rPr>
              <a:t>lucrurile care vă </a:t>
            </a:r>
            <a:r>
              <a:rPr lang="it-IT" sz="1800" dirty="0">
                <a:effectLst/>
                <a:latin typeface="Calibri" panose="020F0502020204030204" pitchFamily="34" charset="0"/>
                <a:ea typeface="Arial MT"/>
                <a:cs typeface="Arial MT"/>
              </a:rPr>
              <a:t>plac?</a:t>
            </a:r>
            <a:endParaRPr lang="it-IT" sz="1800" dirty="0">
              <a:effectLst/>
              <a:latin typeface="Arial MT"/>
              <a:ea typeface="Arial MT"/>
              <a:cs typeface="Arial MT"/>
            </a:endParaRPr>
          </a:p>
        </p:txBody>
      </p:sp>
      <p:sp>
        <p:nvSpPr>
          <p:cNvPr id="3" name="Google Shape;90;p1">
            <a:extLst>
              <a:ext uri="{FF2B5EF4-FFF2-40B4-BE49-F238E27FC236}">
                <a16:creationId xmlns:a16="http://schemas.microsoft.com/office/drawing/2014/main" xmlns="" id="{247D03C7-A329-CFAE-956A-1C22C1783495}"/>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1676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CA1A93D8-94C5-0D15-38A4-0363CD976E15}"/>
              </a:ext>
            </a:extLst>
          </p:cNvPr>
          <p:cNvSpPr/>
          <p:nvPr/>
        </p:nvSpPr>
        <p:spPr>
          <a:xfrm>
            <a:off x="670809" y="1428954"/>
            <a:ext cx="4380430" cy="369332"/>
          </a:xfrm>
          <a:prstGeom prst="rect">
            <a:avLst/>
          </a:prstGeom>
        </p:spPr>
        <p:txBody>
          <a:bodyPr wrap="none">
            <a:spAutoFit/>
          </a:bodyPr>
          <a:lstStyle/>
          <a:p>
            <a:pPr algn="just"/>
            <a:r>
              <a:rPr lang="en-GB" dirty="0">
                <a:ea typeface="Calibri" panose="020F0502020204030204" pitchFamily="34" charset="0"/>
                <a:cs typeface="Times New Roman" panose="02020603050405020304" pitchFamily="18" charset="0"/>
              </a:rPr>
              <a:t>La sfârșitul acestui modul, veți fi </a:t>
            </a:r>
            <a:r>
              <a:rPr lang="en-GB" dirty="0" err="1">
                <a:ea typeface="Calibri" panose="020F0502020204030204" pitchFamily="34" charset="0"/>
                <a:cs typeface="Times New Roman" panose="02020603050405020304" pitchFamily="18" charset="0"/>
              </a:rPr>
              <a:t>capabil</a:t>
            </a:r>
            <a:r>
              <a:rPr lang="en-GB" dirty="0">
                <a:ea typeface="Calibri" panose="020F0502020204030204" pitchFamily="34" charset="0"/>
                <a:cs typeface="Times New Roman" panose="02020603050405020304" pitchFamily="18" charset="0"/>
              </a:rPr>
              <a:t>/</a:t>
            </a:r>
            <a:r>
              <a:rPr lang="ro-RO" dirty="0">
                <a:ea typeface="Calibri" panose="020F0502020204030204" pitchFamily="34" charset="0"/>
                <a:cs typeface="Times New Roman" panose="02020603050405020304" pitchFamily="18" charset="0"/>
              </a:rPr>
              <a:t>ă</a:t>
            </a:r>
            <a:r>
              <a:rPr lang="en-GB" dirty="0">
                <a:ea typeface="Calibri" panose="020F0502020204030204" pitchFamily="34" charset="0"/>
                <a:cs typeface="Times New Roman" panose="02020603050405020304" pitchFamily="18" charset="0"/>
              </a:rPr>
              <a:t> să:</a:t>
            </a:r>
          </a:p>
        </p:txBody>
      </p:sp>
      <p:sp>
        <p:nvSpPr>
          <p:cNvPr id="7" name="CuadroTexto 6">
            <a:extLst>
              <a:ext uri="{FF2B5EF4-FFF2-40B4-BE49-F238E27FC236}">
                <a16:creationId xmlns:a16="http://schemas.microsoft.com/office/drawing/2014/main" xmlns="" id="{9075F4DA-1D2D-2E85-798B-2E20901FABB7}"/>
              </a:ext>
            </a:extLst>
          </p:cNvPr>
          <p:cNvSpPr txBox="1"/>
          <p:nvPr/>
        </p:nvSpPr>
        <p:spPr>
          <a:xfrm>
            <a:off x="925734" y="1998079"/>
            <a:ext cx="11044593" cy="646331"/>
          </a:xfrm>
          <a:prstGeom prst="rect">
            <a:avLst/>
          </a:prstGeom>
          <a:noFill/>
        </p:spPr>
        <p:txBody>
          <a:bodyPr wrap="square" rtlCol="0">
            <a:spAutoFit/>
          </a:bodyPr>
          <a:lstStyle/>
          <a:p>
            <a:r>
              <a:rPr lang="es-ES" dirty="0">
                <a:solidFill>
                  <a:srgbClr val="21B4A9"/>
                </a:solidFill>
              </a:rPr>
              <a:t>Obiectivul 1: </a:t>
            </a:r>
            <a:r>
              <a:rPr lang="es-ES" dirty="0" err="1">
                <a:solidFill>
                  <a:srgbClr val="21B4A9"/>
                </a:solidFill>
              </a:rPr>
              <a:t>Înțelege</a:t>
            </a:r>
            <a:r>
              <a:rPr lang="ro-RO" dirty="0">
                <a:solidFill>
                  <a:srgbClr val="21B4A9"/>
                </a:solidFill>
              </a:rPr>
              <a:t>ți</a:t>
            </a:r>
            <a:r>
              <a:rPr lang="es-ES" dirty="0">
                <a:solidFill>
                  <a:srgbClr val="21B4A9"/>
                </a:solidFill>
              </a:rPr>
              <a:t> </a:t>
            </a:r>
            <a:r>
              <a:rPr lang="es-ES" dirty="0" err="1">
                <a:solidFill>
                  <a:srgbClr val="21B4A9"/>
                </a:solidFill>
              </a:rPr>
              <a:t>semnificați</a:t>
            </a:r>
            <a:r>
              <a:rPr lang="ro-RO" dirty="0">
                <a:solidFill>
                  <a:srgbClr val="21B4A9"/>
                </a:solidFill>
              </a:rPr>
              <a:t>a</a:t>
            </a:r>
            <a:r>
              <a:rPr lang="es-ES" dirty="0">
                <a:solidFill>
                  <a:srgbClr val="21B4A9"/>
                </a:solidFill>
              </a:rPr>
              <a:t> echilibrului dintre viața profesională și cea privată și importanța sa specială pentru femei</a:t>
            </a:r>
            <a:endParaRPr lang="en-GB" dirty="0">
              <a:solidFill>
                <a:srgbClr val="21B4A9"/>
              </a:solidFill>
            </a:endParaRPr>
          </a:p>
        </p:txBody>
      </p:sp>
      <p:sp>
        <p:nvSpPr>
          <p:cNvPr id="8" name="CuadroTexto 7">
            <a:extLst>
              <a:ext uri="{FF2B5EF4-FFF2-40B4-BE49-F238E27FC236}">
                <a16:creationId xmlns:a16="http://schemas.microsoft.com/office/drawing/2014/main" xmlns="" id="{85ED44BF-40AF-2BEE-0357-B22F72454536}"/>
              </a:ext>
            </a:extLst>
          </p:cNvPr>
          <p:cNvSpPr txBox="1"/>
          <p:nvPr/>
        </p:nvSpPr>
        <p:spPr>
          <a:xfrm>
            <a:off x="925732" y="2714175"/>
            <a:ext cx="10650891" cy="646331"/>
          </a:xfrm>
          <a:prstGeom prst="rect">
            <a:avLst/>
          </a:prstGeom>
          <a:noFill/>
        </p:spPr>
        <p:txBody>
          <a:bodyPr wrap="square" rtlCol="0">
            <a:spAutoFit/>
          </a:bodyPr>
          <a:lstStyle/>
          <a:p>
            <a:r>
              <a:rPr lang="es-ES" dirty="0">
                <a:solidFill>
                  <a:srgbClr val="FAB632"/>
                </a:solidFill>
              </a:rPr>
              <a:t>Obiectivul 2: </a:t>
            </a:r>
            <a:r>
              <a:rPr lang="es-ES" dirty="0" err="1">
                <a:solidFill>
                  <a:srgbClr val="FAB632"/>
                </a:solidFill>
              </a:rPr>
              <a:t>Cunoașt</a:t>
            </a:r>
            <a:r>
              <a:rPr lang="ro-RO" dirty="0" err="1">
                <a:solidFill>
                  <a:srgbClr val="FAB632"/>
                </a:solidFill>
              </a:rPr>
              <a:t>eți</a:t>
            </a:r>
            <a:r>
              <a:rPr lang="es-ES" dirty="0">
                <a:solidFill>
                  <a:srgbClr val="FAB632"/>
                </a:solidFill>
              </a:rPr>
              <a:t> </a:t>
            </a:r>
            <a:r>
              <a:rPr lang="es-ES" dirty="0" err="1">
                <a:solidFill>
                  <a:srgbClr val="FAB632"/>
                </a:solidFill>
              </a:rPr>
              <a:t>drepturil</a:t>
            </a:r>
            <a:r>
              <a:rPr lang="ro-RO" dirty="0">
                <a:solidFill>
                  <a:srgbClr val="FAB632"/>
                </a:solidFill>
              </a:rPr>
              <a:t>e</a:t>
            </a:r>
            <a:r>
              <a:rPr lang="es-ES" dirty="0">
                <a:solidFill>
                  <a:srgbClr val="FAB632"/>
                </a:solidFill>
              </a:rPr>
              <a:t> sociale ale femeilor în ceea ce privește redistribuirea responsabilităților de îngrijire și de îngrijire a locuinței.</a:t>
            </a:r>
            <a:endParaRPr lang="en-GB" dirty="0">
              <a:solidFill>
                <a:srgbClr val="FAB632"/>
              </a:solidFill>
            </a:endParaRPr>
          </a:p>
        </p:txBody>
      </p:sp>
      <p:sp>
        <p:nvSpPr>
          <p:cNvPr id="9" name="CuadroTexto 8">
            <a:extLst>
              <a:ext uri="{FF2B5EF4-FFF2-40B4-BE49-F238E27FC236}">
                <a16:creationId xmlns:a16="http://schemas.microsoft.com/office/drawing/2014/main" xmlns="" id="{F344EB84-98E8-0309-1362-1627A0474B0A}"/>
              </a:ext>
            </a:extLst>
          </p:cNvPr>
          <p:cNvSpPr txBox="1"/>
          <p:nvPr/>
        </p:nvSpPr>
        <p:spPr>
          <a:xfrm>
            <a:off x="916116" y="3468332"/>
            <a:ext cx="10650891" cy="646331"/>
          </a:xfrm>
          <a:prstGeom prst="rect">
            <a:avLst/>
          </a:prstGeom>
          <a:noFill/>
        </p:spPr>
        <p:txBody>
          <a:bodyPr wrap="square" rtlCol="0">
            <a:spAutoFit/>
          </a:bodyPr>
          <a:lstStyle/>
          <a:p>
            <a:r>
              <a:rPr lang="es-ES" dirty="0">
                <a:solidFill>
                  <a:srgbClr val="EA4E46"/>
                </a:solidFill>
              </a:rPr>
              <a:t>Obiectivul 3: Învățați o metodă ușoară de a construi un nou echilibru între viața profesională și cea privată care să funcționeze pentru dumneavoastră </a:t>
            </a:r>
            <a:endParaRPr lang="en-GB" dirty="0">
              <a:solidFill>
                <a:srgbClr val="EA4E46"/>
              </a:solidFill>
            </a:endParaRPr>
          </a:p>
        </p:txBody>
      </p:sp>
      <p:sp>
        <p:nvSpPr>
          <p:cNvPr id="10" name="CuadroTexto 9">
            <a:extLst>
              <a:ext uri="{FF2B5EF4-FFF2-40B4-BE49-F238E27FC236}">
                <a16:creationId xmlns:a16="http://schemas.microsoft.com/office/drawing/2014/main" xmlns="" id="{4F61543D-A22C-D627-13DC-7EE782381343}"/>
              </a:ext>
            </a:extLst>
          </p:cNvPr>
          <p:cNvSpPr txBox="1"/>
          <p:nvPr/>
        </p:nvSpPr>
        <p:spPr>
          <a:xfrm>
            <a:off x="889035" y="4178403"/>
            <a:ext cx="7641900" cy="369332"/>
          </a:xfrm>
          <a:prstGeom prst="rect">
            <a:avLst/>
          </a:prstGeom>
          <a:noFill/>
        </p:spPr>
        <p:txBody>
          <a:bodyPr wrap="none" rtlCol="0">
            <a:spAutoFit/>
          </a:bodyPr>
          <a:lstStyle/>
          <a:p>
            <a:r>
              <a:rPr lang="es-ES" dirty="0">
                <a:solidFill>
                  <a:srgbClr val="21B4A9"/>
                </a:solidFill>
              </a:rPr>
              <a:t>Obiectivul 4: Obțineți sfaturi utile și practice pentru a vă îmbunătăți echilibrul dintre viața profesională și cea privată  </a:t>
            </a:r>
            <a:endParaRPr lang="en-GB" dirty="0">
              <a:solidFill>
                <a:srgbClr val="21B4A9"/>
              </a:solidFill>
            </a:endParaRPr>
          </a:p>
        </p:txBody>
      </p:sp>
      <p:sp>
        <p:nvSpPr>
          <p:cNvPr id="12" name="CuadroTexto 11">
            <a:extLst>
              <a:ext uri="{FF2B5EF4-FFF2-40B4-BE49-F238E27FC236}">
                <a16:creationId xmlns:a16="http://schemas.microsoft.com/office/drawing/2014/main" xmlns="" id="{09AB429A-ED9C-DFC4-79F0-9A10ADFDBA4D}"/>
              </a:ext>
            </a:extLst>
          </p:cNvPr>
          <p:cNvSpPr txBox="1"/>
          <p:nvPr/>
        </p:nvSpPr>
        <p:spPr>
          <a:xfrm>
            <a:off x="599478" y="585038"/>
            <a:ext cx="4576204" cy="791307"/>
          </a:xfrm>
          <a:prstGeom prst="rect">
            <a:avLst/>
          </a:prstGeom>
          <a:noFill/>
        </p:spPr>
        <p:txBody>
          <a:bodyPr wrap="square">
            <a:spAutoFit/>
          </a:bodyPr>
          <a:lstStyle/>
          <a:p>
            <a:pPr>
              <a:lnSpc>
                <a:spcPts val="6000"/>
              </a:lnSpc>
            </a:pPr>
            <a:r>
              <a:rPr lang="en-US" sz="3600" b="1" dirty="0">
                <a:solidFill>
                  <a:srgbClr val="FAB632"/>
                </a:solidFill>
                <a:cs typeface="Arima Madurai Semi" pitchFamily="2" charset="77"/>
              </a:rPr>
              <a:t>Obiective și scopuri:</a:t>
            </a:r>
            <a:endParaRPr lang="es-ES" sz="3600" dirty="0">
              <a:solidFill>
                <a:srgbClr val="FAB632"/>
              </a:solidFill>
            </a:endParaRPr>
          </a:p>
        </p:txBody>
      </p:sp>
      <p:sp>
        <p:nvSpPr>
          <p:cNvPr id="13" name="Hexágono 12">
            <a:extLst>
              <a:ext uri="{FF2B5EF4-FFF2-40B4-BE49-F238E27FC236}">
                <a16:creationId xmlns:a16="http://schemas.microsoft.com/office/drawing/2014/main" xmlns="" id="{7521E9B9-41CD-EB5B-D90B-8533A13A9125}"/>
              </a:ext>
            </a:extLst>
          </p:cNvPr>
          <p:cNvSpPr/>
          <p:nvPr/>
        </p:nvSpPr>
        <p:spPr>
          <a:xfrm>
            <a:off x="599478" y="4246196"/>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4" name="Hexágono 13">
            <a:extLst>
              <a:ext uri="{FF2B5EF4-FFF2-40B4-BE49-F238E27FC236}">
                <a16:creationId xmlns:a16="http://schemas.microsoft.com/office/drawing/2014/main" xmlns="" id="{0E8A8AD6-1489-684A-6482-F07AB13B34F3}"/>
              </a:ext>
            </a:extLst>
          </p:cNvPr>
          <p:cNvSpPr/>
          <p:nvPr/>
        </p:nvSpPr>
        <p:spPr>
          <a:xfrm>
            <a:off x="615376" y="2781968"/>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5" name="Hexágono 14">
            <a:extLst>
              <a:ext uri="{FF2B5EF4-FFF2-40B4-BE49-F238E27FC236}">
                <a16:creationId xmlns:a16="http://schemas.microsoft.com/office/drawing/2014/main" xmlns="" id="{7E426769-34E4-624B-CB35-98F1820F97A5}"/>
              </a:ext>
            </a:extLst>
          </p:cNvPr>
          <p:cNvSpPr/>
          <p:nvPr/>
        </p:nvSpPr>
        <p:spPr>
          <a:xfrm>
            <a:off x="615376" y="3536125"/>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xmlns="" id="{1F308F90-D007-A240-4700-CA2C63F00806}"/>
              </a:ext>
            </a:extLst>
          </p:cNvPr>
          <p:cNvSpPr/>
          <p:nvPr/>
        </p:nvSpPr>
        <p:spPr>
          <a:xfrm>
            <a:off x="601557" y="2058938"/>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7" name="Imagen 16" descr="Texto&#10;&#10;Descripción generada automáticamente">
            <a:extLst>
              <a:ext uri="{FF2B5EF4-FFF2-40B4-BE49-F238E27FC236}">
                <a16:creationId xmlns:a16="http://schemas.microsoft.com/office/drawing/2014/main" xmlns="" id="{BB8DF94B-6617-E4D4-33CB-3DB703B9B3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Google Shape;90;p1">
            <a:extLst>
              <a:ext uri="{FF2B5EF4-FFF2-40B4-BE49-F238E27FC236}">
                <a16:creationId xmlns:a16="http://schemas.microsoft.com/office/drawing/2014/main" xmlns="" id="{76D9A122-3751-AA38-16E0-80FE506FBFC5}"/>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891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682630" y="230562"/>
            <a:ext cx="9118318"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827155"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2: Reevaluarea și redefinirea priorităților</a:t>
            </a:r>
          </a:p>
        </p:txBody>
      </p:sp>
      <p:sp>
        <p:nvSpPr>
          <p:cNvPr id="11" name="CasellaDiTesto 10">
            <a:extLst>
              <a:ext uri="{FF2B5EF4-FFF2-40B4-BE49-F238E27FC236}">
                <a16:creationId xmlns:a16="http://schemas.microsoft.com/office/drawing/2014/main" xmlns="" id="{A182A0CC-AAE6-15F2-B8C0-6293FD110468}"/>
              </a:ext>
            </a:extLst>
          </p:cNvPr>
          <p:cNvSpPr txBox="1"/>
          <p:nvPr/>
        </p:nvSpPr>
        <p:spPr>
          <a:xfrm>
            <a:off x="1198880" y="2768570"/>
            <a:ext cx="9448635" cy="2277547"/>
          </a:xfrm>
          <a:prstGeom prst="rect">
            <a:avLst/>
          </a:prstGeom>
          <a:noFill/>
        </p:spPr>
        <p:txBody>
          <a:bodyPr wrap="square">
            <a:spAutoFit/>
          </a:bodyPr>
          <a:lstStyle/>
          <a:p>
            <a:pPr algn="just" fontAlgn="base"/>
            <a:endParaRPr lang="it-IT" b="1" dirty="0">
              <a:latin typeface="Calibri" panose="020F0502020204030204" pitchFamily="34" charset="0"/>
              <a:ea typeface="Arial MT"/>
              <a:cs typeface="Arial MT"/>
            </a:endParaRPr>
          </a:p>
          <a:p>
            <a:pPr marL="400050" indent="-400050" algn="just" fontAlgn="base">
              <a:buFont typeface="+mj-lt"/>
              <a:buAutoNum type="romanUcPeriod" startAt="4"/>
            </a:pPr>
            <a:r>
              <a:rPr lang="it-IT" sz="1800" i="1" u="sng" dirty="0">
                <a:effectLst/>
                <a:latin typeface="Calibri" panose="020F0502020204030204" pitchFamily="34" charset="0"/>
                <a:ea typeface="Arial MT"/>
                <a:cs typeface="Arial MT"/>
              </a:rPr>
              <a:t>Testați noul program de activități timp de </a:t>
            </a:r>
            <a:r>
              <a:rPr lang="it-IT" sz="1800" i="1" u="sng" dirty="0" err="1">
                <a:effectLst/>
                <a:latin typeface="Calibri" panose="020F0502020204030204" pitchFamily="34" charset="0"/>
                <a:ea typeface="Arial MT"/>
                <a:cs typeface="Arial MT"/>
              </a:rPr>
              <a:t>cel puțin </a:t>
            </a:r>
            <a:r>
              <a:rPr lang="it-IT" sz="1800" i="1" u="sng" dirty="0">
                <a:effectLst/>
                <a:latin typeface="Calibri" panose="020F0502020204030204" pitchFamily="34" charset="0"/>
                <a:ea typeface="Arial MT"/>
                <a:cs typeface="Arial MT"/>
              </a:rPr>
              <a:t>o săptămână: </a:t>
            </a:r>
            <a:r>
              <a:rPr lang="it-IT" sz="1800" dirty="0">
                <a:effectLst/>
                <a:latin typeface="Calibri" panose="020F0502020204030204" pitchFamily="34" charset="0"/>
                <a:ea typeface="Arial MT"/>
                <a:cs typeface="Arial MT"/>
              </a:rPr>
              <a:t>Cu noul </a:t>
            </a:r>
            <a:r>
              <a:rPr lang="it-IT" sz="1800" dirty="0" err="1">
                <a:effectLst/>
                <a:latin typeface="Calibri" panose="020F0502020204030204" pitchFamily="34" charset="0"/>
                <a:ea typeface="Arial MT"/>
                <a:cs typeface="Arial MT"/>
              </a:rPr>
              <a:t>program </a:t>
            </a:r>
            <a:r>
              <a:rPr lang="it-IT" sz="1800" dirty="0">
                <a:effectLst/>
                <a:latin typeface="Calibri" panose="020F0502020204030204" pitchFamily="34" charset="0"/>
                <a:ea typeface="Arial MT"/>
                <a:cs typeface="Arial MT"/>
              </a:rPr>
              <a:t>în mână, </a:t>
            </a:r>
            <a:r>
              <a:rPr lang="it-IT" sz="1800" dirty="0" err="1">
                <a:effectLst/>
                <a:latin typeface="Calibri" panose="020F0502020204030204" pitchFamily="34" charset="0"/>
                <a:ea typeface="Arial MT"/>
                <a:cs typeface="Arial MT"/>
              </a:rPr>
              <a:t>angajați-vă </a:t>
            </a:r>
            <a:r>
              <a:rPr lang="it-IT" sz="1800" dirty="0">
                <a:effectLst/>
                <a:latin typeface="Calibri" panose="020F0502020204030204" pitchFamily="34" charset="0"/>
                <a:ea typeface="Arial MT"/>
                <a:cs typeface="Arial MT"/>
              </a:rPr>
              <a:t>pentru o săptămână. </a:t>
            </a:r>
            <a:r>
              <a:rPr lang="it-IT" sz="1800" dirty="0" err="1">
                <a:effectLst/>
                <a:latin typeface="Calibri" panose="020F0502020204030204" pitchFamily="34" charset="0"/>
                <a:ea typeface="Arial MT"/>
                <a:cs typeface="Arial MT"/>
              </a:rPr>
              <a:t>Este fezabil</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Îl </a:t>
            </a:r>
            <a:r>
              <a:rPr lang="it-IT" sz="1800" dirty="0">
                <a:effectLst/>
                <a:latin typeface="Calibri" panose="020F0502020204030204" pitchFamily="34" charset="0"/>
                <a:ea typeface="Arial MT"/>
                <a:cs typeface="Arial MT"/>
              </a:rPr>
              <a:t>puteți </a:t>
            </a:r>
            <a:r>
              <a:rPr lang="it-IT" sz="1800" dirty="0" err="1">
                <a:effectLst/>
                <a:latin typeface="Calibri" panose="020F0502020204030204" pitchFamily="34" charset="0"/>
                <a:ea typeface="Arial MT"/>
                <a:cs typeface="Arial MT"/>
              </a:rPr>
              <a:t>respecta</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pPr algn="just" fontAlgn="base"/>
            <a:r>
              <a:rPr lang="it-IT" sz="1800" dirty="0" err="1">
                <a:effectLst/>
                <a:latin typeface="Calibri" panose="020F0502020204030204" pitchFamily="34" charset="0"/>
                <a:ea typeface="Arial MT"/>
                <a:cs typeface="Arial MT"/>
              </a:rPr>
              <a:t>Poate că acea </a:t>
            </a:r>
            <a:r>
              <a:rPr lang="it-IT" sz="1800" dirty="0">
                <a:effectLst/>
                <a:latin typeface="Calibri" panose="020F0502020204030204" pitchFamily="34" charset="0"/>
                <a:ea typeface="Arial MT"/>
                <a:cs typeface="Arial MT"/>
              </a:rPr>
              <a:t>sarcină pe care </a:t>
            </a:r>
            <a:r>
              <a:rPr lang="it-IT" sz="1800" dirty="0" err="1">
                <a:effectLst/>
                <a:latin typeface="Calibri" panose="020F0502020204030204" pitchFamily="34" charset="0"/>
                <a:ea typeface="Arial MT"/>
                <a:cs typeface="Arial MT"/>
              </a:rPr>
              <a:t>ați delegat-o </a:t>
            </a:r>
            <a:r>
              <a:rPr lang="it-IT" sz="1800" dirty="0">
                <a:effectLst/>
                <a:latin typeface="Calibri" panose="020F0502020204030204" pitchFamily="34" charset="0"/>
                <a:ea typeface="Arial MT"/>
                <a:cs typeface="Arial MT"/>
              </a:rPr>
              <a:t>ar </a:t>
            </a:r>
            <a:r>
              <a:rPr lang="it-IT" sz="1800" dirty="0" err="1">
                <a:effectLst/>
                <a:latin typeface="Calibri" panose="020F0502020204030204" pitchFamily="34" charset="0"/>
                <a:ea typeface="Arial MT"/>
                <a:cs typeface="Arial MT"/>
              </a:rPr>
              <a:t>fi trebuit să </a:t>
            </a:r>
            <a:r>
              <a:rPr lang="it-IT" sz="1800" dirty="0">
                <a:effectLst/>
                <a:latin typeface="Calibri" panose="020F0502020204030204" pitchFamily="34" charset="0"/>
                <a:ea typeface="Arial MT"/>
                <a:cs typeface="Arial MT"/>
              </a:rPr>
              <a:t>fie </a:t>
            </a:r>
            <a:r>
              <a:rPr lang="it-IT" sz="1800" dirty="0" err="1">
                <a:effectLst/>
                <a:latin typeface="Calibri" panose="020F0502020204030204" pitchFamily="34" charset="0"/>
                <a:ea typeface="Arial MT"/>
                <a:cs typeface="Arial MT"/>
              </a:rPr>
              <a:t>eliminată cu totul </a:t>
            </a:r>
            <a:r>
              <a:rPr lang="it-IT" sz="1800" dirty="0">
                <a:effectLst/>
                <a:latin typeface="Calibri" panose="020F0502020204030204" pitchFamily="34" charset="0"/>
                <a:ea typeface="Arial MT"/>
                <a:cs typeface="Arial MT"/>
              </a:rPr>
              <a:t>sau </a:t>
            </a:r>
            <a:r>
              <a:rPr lang="it-IT" sz="1800" dirty="0" err="1">
                <a:effectLst/>
                <a:latin typeface="Calibri" panose="020F0502020204030204" pitchFamily="34" charset="0"/>
                <a:ea typeface="Arial MT"/>
                <a:cs typeface="Arial MT"/>
              </a:rPr>
              <a:t>vă dați seama că </a:t>
            </a:r>
            <a:r>
              <a:rPr lang="it-IT" sz="1800" dirty="0">
                <a:effectLst/>
                <a:latin typeface="Calibri" panose="020F0502020204030204" pitchFamily="34" charset="0"/>
                <a:ea typeface="Arial MT"/>
                <a:cs typeface="Arial MT"/>
              </a:rPr>
              <a:t>ceea ce </a:t>
            </a:r>
            <a:r>
              <a:rPr lang="it-IT" sz="1800" dirty="0" err="1">
                <a:effectLst/>
                <a:latin typeface="Calibri" panose="020F0502020204030204" pitchFamily="34" charset="0"/>
                <a:ea typeface="Arial MT"/>
                <a:cs typeface="Arial MT"/>
              </a:rPr>
              <a:t>credeați că este </a:t>
            </a:r>
            <a:r>
              <a:rPr lang="it-IT" sz="1800" dirty="0">
                <a:effectLst/>
                <a:latin typeface="Calibri" panose="020F0502020204030204" pitchFamily="34" charset="0"/>
                <a:ea typeface="Arial MT"/>
                <a:cs typeface="Arial MT"/>
              </a:rPr>
              <a:t>"</a:t>
            </a:r>
            <a:r>
              <a:rPr lang="it-IT" sz="1800" dirty="0" err="1">
                <a:effectLst/>
                <a:latin typeface="Calibri" panose="020F0502020204030204" pitchFamily="34" charset="0"/>
                <a:ea typeface="Arial MT"/>
                <a:cs typeface="Arial MT"/>
              </a:rPr>
              <a:t>urgent</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este, de fapt, </a:t>
            </a:r>
            <a:r>
              <a:rPr lang="it-IT" sz="1800" dirty="0">
                <a:effectLst/>
                <a:latin typeface="Calibri" panose="020F0502020204030204" pitchFamily="34" charset="0"/>
                <a:ea typeface="Arial MT"/>
                <a:cs typeface="Arial MT"/>
              </a:rPr>
              <a:t>o parte </a:t>
            </a:r>
            <a:r>
              <a:rPr lang="it-IT" sz="1800" dirty="0" err="1">
                <a:effectLst/>
                <a:latin typeface="Calibri" panose="020F0502020204030204" pitchFamily="34" charset="0"/>
                <a:ea typeface="Arial MT"/>
                <a:cs typeface="Arial MT"/>
              </a:rPr>
              <a:t>importantă </a:t>
            </a:r>
            <a:r>
              <a:rPr lang="it-IT" sz="1800" dirty="0">
                <a:effectLst/>
                <a:latin typeface="Calibri" panose="020F0502020204030204" pitchFamily="34" charset="0"/>
                <a:ea typeface="Arial MT"/>
                <a:cs typeface="Arial MT"/>
              </a:rPr>
              <a:t>a noului </a:t>
            </a:r>
            <a:r>
              <a:rPr lang="it-IT" sz="1800" dirty="0" err="1">
                <a:effectLst/>
                <a:latin typeface="Calibri" panose="020F0502020204030204" pitchFamily="34" charset="0"/>
                <a:ea typeface="Arial MT"/>
                <a:cs typeface="Arial MT"/>
              </a:rPr>
              <a:t>dvs. </a:t>
            </a:r>
            <a:r>
              <a:rPr lang="it-IT" sz="1800" dirty="0">
                <a:effectLst/>
                <a:latin typeface="Calibri" panose="020F0502020204030204" pitchFamily="34" charset="0"/>
                <a:ea typeface="Arial MT"/>
                <a:cs typeface="Arial MT"/>
              </a:rPr>
              <a:t>echilibru între viața profesională și cea privată. </a:t>
            </a:r>
            <a:r>
              <a:rPr lang="it-IT" sz="1800" dirty="0" err="1">
                <a:effectLst/>
                <a:latin typeface="Calibri" panose="020F0502020204030204" pitchFamily="34" charset="0"/>
                <a:ea typeface="Arial MT"/>
                <a:cs typeface="Arial MT"/>
              </a:rPr>
              <a:t>Va </a:t>
            </a:r>
            <a:r>
              <a:rPr lang="it-IT" sz="1800" dirty="0">
                <a:effectLst/>
                <a:latin typeface="Calibri" panose="020F0502020204030204" pitchFamily="34" charset="0"/>
                <a:ea typeface="Arial MT"/>
                <a:cs typeface="Arial MT"/>
              </a:rPr>
              <a:t>fi nevoie de ceva timp pentru a </a:t>
            </a:r>
            <a:r>
              <a:rPr lang="it-IT" sz="1800" dirty="0" err="1">
                <a:effectLst/>
                <a:latin typeface="Calibri" panose="020F0502020204030204" pitchFamily="34" charset="0"/>
                <a:ea typeface="Arial MT"/>
                <a:cs typeface="Arial MT"/>
              </a:rPr>
              <a:t>rafina </a:t>
            </a:r>
            <a:r>
              <a:rPr lang="it-IT" sz="1800" dirty="0">
                <a:effectLst/>
                <a:latin typeface="Calibri" panose="020F0502020204030204" pitchFamily="34" charset="0"/>
                <a:ea typeface="Arial MT"/>
                <a:cs typeface="Arial MT"/>
              </a:rPr>
              <a:t>modul </a:t>
            </a:r>
            <a:r>
              <a:rPr lang="it-IT" sz="1800" dirty="0" err="1">
                <a:effectLst/>
                <a:latin typeface="Calibri" panose="020F0502020204030204" pitchFamily="34" charset="0"/>
                <a:ea typeface="Arial MT"/>
                <a:cs typeface="Arial MT"/>
              </a:rPr>
              <a:t>în care </a:t>
            </a:r>
            <a:r>
              <a:rPr lang="it-IT" sz="1800" dirty="0">
                <a:effectLst/>
                <a:latin typeface="Calibri" panose="020F0502020204030204" pitchFamily="34" charset="0"/>
                <a:ea typeface="Arial MT"/>
                <a:cs typeface="Arial MT"/>
              </a:rPr>
              <a:t>funcționează.</a:t>
            </a:r>
            <a:endParaRPr lang="it-IT" sz="1800" dirty="0">
              <a:effectLst/>
              <a:latin typeface="Arial MT"/>
              <a:ea typeface="Arial MT"/>
              <a:cs typeface="Arial MT"/>
            </a:endParaRPr>
          </a:p>
          <a:p>
            <a:pPr marL="400050" indent="-400050" algn="just" fontAlgn="base">
              <a:buFont typeface="+mj-lt"/>
              <a:buAutoNum type="romanUcPeriod" startAt="4"/>
            </a:pPr>
            <a:endParaRPr lang="it-IT" sz="1600" b="1" dirty="0">
              <a:effectLst/>
              <a:latin typeface="Arial MT"/>
              <a:ea typeface="Arial MT"/>
              <a:cs typeface="Arial MT"/>
            </a:endParaRPr>
          </a:p>
        </p:txBody>
      </p:sp>
      <p:sp>
        <p:nvSpPr>
          <p:cNvPr id="13" name="Hexágono 12">
            <a:extLst>
              <a:ext uri="{FF2B5EF4-FFF2-40B4-BE49-F238E27FC236}">
                <a16:creationId xmlns:a16="http://schemas.microsoft.com/office/drawing/2014/main" xmlns="" id="{FA49436D-ED0A-FFF5-010A-5B00E05DEB1D}"/>
              </a:ext>
            </a:extLst>
          </p:cNvPr>
          <p:cNvSpPr/>
          <p:nvPr/>
        </p:nvSpPr>
        <p:spPr>
          <a:xfrm>
            <a:off x="833649" y="2473552"/>
            <a:ext cx="365231" cy="342003"/>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 name="Google Shape;90;p1">
            <a:extLst>
              <a:ext uri="{FF2B5EF4-FFF2-40B4-BE49-F238E27FC236}">
                <a16:creationId xmlns:a16="http://schemas.microsoft.com/office/drawing/2014/main" xmlns="" id="{288BB8AE-C9B9-9DAC-B0FB-4441FA7137A6}"/>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0137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244466"/>
            <a:ext cx="9011786"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Strategia în 3 etape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8" name="TextBox 15">
            <a:extLst>
              <a:ext uri="{FF2B5EF4-FFF2-40B4-BE49-F238E27FC236}">
                <a16:creationId xmlns:a16="http://schemas.microsoft.com/office/drawing/2014/main" xmlns="" id="{CBDB057E-7B1E-AF8D-A231-37672AD59855}"/>
              </a:ext>
            </a:extLst>
          </p:cNvPr>
          <p:cNvSpPr txBox="1"/>
          <p:nvPr/>
        </p:nvSpPr>
        <p:spPr>
          <a:xfrm>
            <a:off x="1198880" y="2407507"/>
            <a:ext cx="4710007" cy="461665"/>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Pasul 3: Reflectați, rafinați și încercați din nou</a:t>
            </a:r>
          </a:p>
        </p:txBody>
      </p:sp>
      <p:sp>
        <p:nvSpPr>
          <p:cNvPr id="11" name="CasellaDiTesto 10">
            <a:extLst>
              <a:ext uri="{FF2B5EF4-FFF2-40B4-BE49-F238E27FC236}">
                <a16:creationId xmlns:a16="http://schemas.microsoft.com/office/drawing/2014/main" xmlns="" id="{A182A0CC-AAE6-15F2-B8C0-6293FD110468}"/>
              </a:ext>
            </a:extLst>
          </p:cNvPr>
          <p:cNvSpPr txBox="1"/>
          <p:nvPr/>
        </p:nvSpPr>
        <p:spPr>
          <a:xfrm>
            <a:off x="995944" y="2922971"/>
            <a:ext cx="9642565" cy="1446550"/>
          </a:xfrm>
          <a:prstGeom prst="rect">
            <a:avLst/>
          </a:prstGeom>
          <a:noFill/>
        </p:spPr>
        <p:txBody>
          <a:bodyPr wrap="square">
            <a:spAutoFit/>
          </a:bodyPr>
          <a:lstStyle/>
          <a:p>
            <a:pPr algn="just" fontAlgn="base"/>
            <a:endParaRPr lang="it-IT" b="1" dirty="0">
              <a:latin typeface="Calibri" panose="020F0502020204030204" pitchFamily="34" charset="0"/>
              <a:ea typeface="Arial MT"/>
              <a:cs typeface="Arial MT"/>
            </a:endParaRPr>
          </a:p>
          <a:p>
            <a:pPr algn="just" fontAlgn="base"/>
            <a:r>
              <a:rPr lang="it-IT" sz="1800" dirty="0">
                <a:effectLst/>
                <a:latin typeface="Calibri" panose="020F0502020204030204" pitchFamily="34" charset="0"/>
                <a:ea typeface="Arial MT"/>
                <a:cs typeface="Arial MT"/>
              </a:rPr>
              <a:t>Indiferent de măsurile pe </a:t>
            </a:r>
            <a:r>
              <a:rPr lang="it-IT" sz="1800" dirty="0" err="1">
                <a:effectLst/>
                <a:latin typeface="Calibri" panose="020F0502020204030204" pitchFamily="34" charset="0"/>
                <a:ea typeface="Arial MT"/>
                <a:cs typeface="Arial MT"/>
              </a:rPr>
              <a:t>care </a:t>
            </a:r>
            <a:r>
              <a:rPr lang="it-IT" sz="1800" dirty="0">
                <a:effectLst/>
                <a:latin typeface="Calibri" panose="020F0502020204030204" pitchFamily="34" charset="0"/>
                <a:ea typeface="Arial MT"/>
                <a:cs typeface="Arial MT"/>
              </a:rPr>
              <a:t>decideți să le luați pentru a crea un bun echilibru între viața profesională și cea privată, </a:t>
            </a:r>
            <a:r>
              <a:rPr lang="it-IT" sz="1800" dirty="0" err="1">
                <a:effectLst/>
                <a:latin typeface="Calibri" panose="020F0502020204030204" pitchFamily="34" charset="0"/>
                <a:ea typeface="Arial MT"/>
                <a:cs typeface="Arial MT"/>
              </a:rPr>
              <a:t>trebuie să </a:t>
            </a:r>
            <a:r>
              <a:rPr lang="it-IT" sz="1800" dirty="0">
                <a:effectLst/>
                <a:latin typeface="Calibri" panose="020F0502020204030204" pitchFamily="34" charset="0"/>
                <a:ea typeface="Arial MT"/>
                <a:cs typeface="Arial MT"/>
              </a:rPr>
              <a:t>fiți </a:t>
            </a:r>
            <a:r>
              <a:rPr lang="it-IT" sz="1800" dirty="0" err="1">
                <a:effectLst/>
                <a:latin typeface="Calibri" panose="020F0502020204030204" pitchFamily="34" charset="0"/>
                <a:ea typeface="Arial MT"/>
                <a:cs typeface="Arial MT"/>
              </a:rPr>
              <a:t>conștienți de faptul că probabil va trebui să </a:t>
            </a:r>
            <a:r>
              <a:rPr lang="it-IT" sz="1800" dirty="0">
                <a:effectLst/>
                <a:latin typeface="Calibri" panose="020F0502020204030204" pitchFamily="34" charset="0"/>
                <a:ea typeface="Arial MT"/>
                <a:cs typeface="Arial MT"/>
              </a:rPr>
              <a:t>continuați să </a:t>
            </a:r>
            <a:r>
              <a:rPr lang="it-IT" sz="1800" dirty="0" err="1">
                <a:effectLst/>
                <a:latin typeface="Calibri" panose="020F0502020204030204" pitchFamily="34" charset="0"/>
                <a:ea typeface="Arial MT"/>
                <a:cs typeface="Arial MT"/>
              </a:rPr>
              <a:t>le perfecționați </a:t>
            </a:r>
            <a:r>
              <a:rPr lang="it-IT" sz="1800" dirty="0">
                <a:effectLst/>
                <a:latin typeface="Calibri" panose="020F0502020204030204" pitchFamily="34" charset="0"/>
                <a:ea typeface="Arial MT"/>
                <a:cs typeface="Arial MT"/>
              </a:rPr>
              <a:t>în timp. </a:t>
            </a:r>
            <a:r>
              <a:rPr lang="it-IT" sz="1800" dirty="0" err="1">
                <a:effectLst/>
                <a:latin typeface="Calibri" panose="020F0502020204030204" pitchFamily="34" charset="0"/>
                <a:ea typeface="Arial MT"/>
                <a:cs typeface="Arial MT"/>
              </a:rPr>
              <a:t>Schimbările </a:t>
            </a:r>
            <a:r>
              <a:rPr lang="it-IT" sz="1800" dirty="0">
                <a:effectLst/>
                <a:latin typeface="Calibri" panose="020F0502020204030204" pitchFamily="34" charset="0"/>
                <a:ea typeface="Arial MT"/>
                <a:cs typeface="Arial MT"/>
              </a:rPr>
              <a:t>mari în viață pot dura ceva timp, așa că </a:t>
            </a:r>
            <a:r>
              <a:rPr lang="it-IT" sz="1800" dirty="0" err="1">
                <a:effectLst/>
                <a:latin typeface="Calibri" panose="020F0502020204030204" pitchFamily="34" charset="0"/>
                <a:ea typeface="Arial MT"/>
                <a:cs typeface="Arial MT"/>
              </a:rPr>
              <a:t>reflectarea </a:t>
            </a:r>
            <a:r>
              <a:rPr lang="it-IT" sz="1800" dirty="0">
                <a:effectLst/>
                <a:latin typeface="Calibri" panose="020F0502020204030204" pitchFamily="34" charset="0"/>
                <a:ea typeface="Arial MT"/>
                <a:cs typeface="Arial MT"/>
              </a:rPr>
              <a:t>asupra </a:t>
            </a:r>
            <a:r>
              <a:rPr lang="it-IT" sz="1800" dirty="0" err="1">
                <a:effectLst/>
                <a:latin typeface="Calibri" panose="020F0502020204030204" pitchFamily="34" charset="0"/>
                <a:ea typeface="Arial MT"/>
                <a:cs typeface="Arial MT"/>
              </a:rPr>
              <a:t>abordării pe care o </a:t>
            </a:r>
            <a:r>
              <a:rPr lang="it-IT" sz="1800" dirty="0">
                <a:effectLst/>
                <a:latin typeface="Calibri" panose="020F0502020204030204" pitchFamily="34" charset="0"/>
                <a:ea typeface="Arial MT"/>
                <a:cs typeface="Arial MT"/>
              </a:rPr>
              <a:t>adoptați și </a:t>
            </a:r>
            <a:r>
              <a:rPr lang="it-IT" sz="1800" dirty="0" err="1">
                <a:effectLst/>
                <a:latin typeface="Calibri" panose="020F0502020204030204" pitchFamily="34" charset="0"/>
                <a:ea typeface="Arial MT"/>
                <a:cs typeface="Arial MT"/>
              </a:rPr>
              <a:t>perfecționarea ei </a:t>
            </a:r>
            <a:r>
              <a:rPr lang="it-IT" sz="1800" dirty="0">
                <a:effectLst/>
                <a:latin typeface="Calibri" panose="020F0502020204030204" pitchFamily="34" charset="0"/>
                <a:ea typeface="Arial MT"/>
                <a:cs typeface="Arial MT"/>
              </a:rPr>
              <a:t>periodică </a:t>
            </a:r>
            <a:r>
              <a:rPr lang="it-IT" sz="1800" dirty="0" err="1">
                <a:effectLst/>
                <a:latin typeface="Calibri" panose="020F0502020204030204" pitchFamily="34" charset="0"/>
                <a:ea typeface="Arial MT"/>
                <a:cs typeface="Arial MT"/>
              </a:rPr>
              <a:t>va </a:t>
            </a:r>
            <a:r>
              <a:rPr lang="it-IT" sz="1800" dirty="0">
                <a:effectLst/>
                <a:latin typeface="Calibri" panose="020F0502020204030204" pitchFamily="34" charset="0"/>
                <a:ea typeface="Arial MT"/>
                <a:cs typeface="Arial MT"/>
              </a:rPr>
              <a:t>fi </a:t>
            </a:r>
            <a:r>
              <a:rPr lang="it-IT" sz="1800" dirty="0" err="1">
                <a:effectLst/>
                <a:latin typeface="Calibri" panose="020F0502020204030204" pitchFamily="34" charset="0"/>
                <a:ea typeface="Arial MT"/>
                <a:cs typeface="Arial MT"/>
              </a:rPr>
              <a:t>probabil o </a:t>
            </a:r>
            <a:r>
              <a:rPr lang="it-IT" sz="1800" dirty="0">
                <a:effectLst/>
                <a:latin typeface="Calibri" panose="020F0502020204030204" pitchFamily="34" charset="0"/>
                <a:ea typeface="Arial MT"/>
                <a:cs typeface="Arial MT"/>
              </a:rPr>
              <a:t>parte </a:t>
            </a:r>
            <a:r>
              <a:rPr lang="it-IT" sz="1800" dirty="0" err="1">
                <a:effectLst/>
                <a:latin typeface="Calibri" panose="020F0502020204030204" pitchFamily="34" charset="0"/>
                <a:ea typeface="Arial MT"/>
                <a:cs typeface="Arial MT"/>
              </a:rPr>
              <a:t>integrantă </a:t>
            </a:r>
            <a:r>
              <a:rPr lang="it-IT" sz="1800" dirty="0">
                <a:effectLst/>
                <a:latin typeface="Calibri" panose="020F0502020204030204" pitchFamily="34" charset="0"/>
                <a:ea typeface="Arial MT"/>
                <a:cs typeface="Arial MT"/>
              </a:rPr>
              <a:t>a procesului.</a:t>
            </a:r>
            <a:endParaRPr lang="it-IT" sz="1800" dirty="0">
              <a:effectLst/>
              <a:latin typeface="Arial MT"/>
              <a:ea typeface="Arial MT"/>
              <a:cs typeface="Arial MT"/>
            </a:endParaRPr>
          </a:p>
          <a:p>
            <a:pPr algn="just" fontAlgn="base"/>
            <a:endParaRPr lang="it-IT" sz="1600" b="1" dirty="0">
              <a:effectLst/>
              <a:latin typeface="Arial MT"/>
              <a:ea typeface="Arial MT"/>
              <a:cs typeface="Arial MT"/>
            </a:endParaRPr>
          </a:p>
        </p:txBody>
      </p:sp>
      <p:sp>
        <p:nvSpPr>
          <p:cNvPr id="2" name="Hexágono 13">
            <a:extLst>
              <a:ext uri="{FF2B5EF4-FFF2-40B4-BE49-F238E27FC236}">
                <a16:creationId xmlns:a16="http://schemas.microsoft.com/office/drawing/2014/main" xmlns="" id="{AFE94254-06E9-AF9D-398C-F2706AE75C2A}"/>
              </a:ext>
            </a:extLst>
          </p:cNvPr>
          <p:cNvSpPr/>
          <p:nvPr/>
        </p:nvSpPr>
        <p:spPr>
          <a:xfrm>
            <a:off x="813329" y="2479069"/>
            <a:ext cx="365231" cy="342003"/>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3" name="Google Shape;90;p1">
            <a:extLst>
              <a:ext uri="{FF2B5EF4-FFF2-40B4-BE49-F238E27FC236}">
                <a16:creationId xmlns:a16="http://schemas.microsoft.com/office/drawing/2014/main" xmlns="" id="{E9BA029C-00E5-5372-D77A-DFB72D304147}"/>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106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211872"/>
            <a:ext cx="9189339"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629086"/>
            <a:ext cx="9278116" cy="830997"/>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1" name="CasellaDiTesto 10">
            <a:extLst>
              <a:ext uri="{FF2B5EF4-FFF2-40B4-BE49-F238E27FC236}">
                <a16:creationId xmlns:a16="http://schemas.microsoft.com/office/drawing/2014/main" xmlns="" id="{A182A0CC-AAE6-15F2-B8C0-6293FD110468}"/>
              </a:ext>
            </a:extLst>
          </p:cNvPr>
          <p:cNvSpPr txBox="1"/>
          <p:nvPr/>
        </p:nvSpPr>
        <p:spPr>
          <a:xfrm>
            <a:off x="762529" y="2401370"/>
            <a:ext cx="10810635" cy="1164709"/>
          </a:xfrm>
          <a:prstGeom prst="rect">
            <a:avLst/>
          </a:prstGeom>
          <a:noFill/>
        </p:spPr>
        <p:txBody>
          <a:bodyPr wrap="square">
            <a:spAutoFit/>
          </a:bodyPr>
          <a:lstStyle/>
          <a:p>
            <a:pPr algn="just" fontAlgn="base"/>
            <a:r>
              <a:rPr lang="it-IT" sz="1800" dirty="0">
                <a:effectLst/>
                <a:latin typeface="Calibri" panose="020F0502020204030204" pitchFamily="34" charset="0"/>
                <a:ea typeface="Arial MT"/>
                <a:cs typeface="Arial MT"/>
              </a:rPr>
              <a:t>Oricare ar fi situația de muncă și de viață, există câteva principii și reguli generale pe care este foarte util să le ai în vedere atunci când încerci să construiești un echilibru mai bun între viața profesională și cea privată. Iată care sunt </a:t>
            </a:r>
            <a:r>
              <a:rPr lang="it-IT" sz="1800" dirty="0" err="1">
                <a:effectLst/>
                <a:latin typeface="Calibri" panose="020F0502020204030204" pitchFamily="34" charset="0"/>
                <a:ea typeface="Arial MT"/>
                <a:cs typeface="Arial MT"/>
              </a:rPr>
              <a:t>recomandările noastre</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algn="just" fontAlgn="base"/>
            <a:endParaRPr lang="it-IT" sz="1600" b="1" dirty="0">
              <a:effectLst/>
              <a:latin typeface="Arial MT"/>
              <a:ea typeface="Arial MT"/>
              <a:cs typeface="Arial MT"/>
            </a:endParaRPr>
          </a:p>
        </p:txBody>
      </p:sp>
      <p:sp>
        <p:nvSpPr>
          <p:cNvPr id="13" name="CasellaDiTesto 12">
            <a:extLst>
              <a:ext uri="{FF2B5EF4-FFF2-40B4-BE49-F238E27FC236}">
                <a16:creationId xmlns:a16="http://schemas.microsoft.com/office/drawing/2014/main" xmlns="" id="{B41428F2-6793-2B4F-8394-A4089DCFE669}"/>
              </a:ext>
            </a:extLst>
          </p:cNvPr>
          <p:cNvSpPr txBox="1"/>
          <p:nvPr/>
        </p:nvSpPr>
        <p:spPr>
          <a:xfrm>
            <a:off x="3444240" y="3482650"/>
            <a:ext cx="7233920" cy="2339102"/>
          </a:xfrm>
          <a:prstGeom prst="rect">
            <a:avLst/>
          </a:prstGeom>
          <a:noFill/>
        </p:spPr>
        <p:txBody>
          <a:bodyPr wrap="square" rtlCol="0">
            <a:spAutoFit/>
          </a:bodyPr>
          <a:lstStyle/>
          <a:p>
            <a:r>
              <a:rPr lang="it-IT" sz="2000" b="1" i="1" dirty="0"/>
              <a:t>Înv</a:t>
            </a:r>
            <a:r>
              <a:rPr lang="ro-RO" sz="2000" b="1" i="1" dirty="0" err="1"/>
              <a:t>ățați</a:t>
            </a:r>
            <a:r>
              <a:rPr lang="it-IT" sz="2000" b="1" i="1" dirty="0"/>
              <a:t> să spu</a:t>
            </a:r>
            <a:r>
              <a:rPr lang="ro-RO" sz="2000" b="1" i="1" dirty="0"/>
              <a:t>neți</a:t>
            </a:r>
            <a:r>
              <a:rPr lang="it-IT" sz="2000" b="1" i="1" dirty="0"/>
              <a:t> NU!</a:t>
            </a:r>
          </a:p>
          <a:p>
            <a:endParaRPr lang="it-IT" dirty="0"/>
          </a:p>
          <a:p>
            <a:r>
              <a:rPr lang="it-IT" sz="1800" dirty="0" err="1">
                <a:effectLst/>
                <a:latin typeface="Calibri" panose="020F0502020204030204" pitchFamily="34" charset="0"/>
                <a:ea typeface="Arial MT"/>
                <a:cs typeface="Arial MT"/>
              </a:rPr>
              <a:t>Învățați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spuneți </a:t>
            </a:r>
            <a:r>
              <a:rPr lang="it-IT" sz="1800" dirty="0">
                <a:effectLst/>
                <a:latin typeface="Calibri" panose="020F0502020204030204" pitchFamily="34" charset="0"/>
                <a:ea typeface="Arial MT"/>
                <a:cs typeface="Arial MT"/>
              </a:rPr>
              <a:t>nu angajamentelor, </a:t>
            </a:r>
            <a:r>
              <a:rPr lang="it-IT" sz="1800" dirty="0" err="1">
                <a:effectLst/>
                <a:latin typeface="Calibri" panose="020F0502020204030204" pitchFamily="34" charset="0"/>
                <a:ea typeface="Arial MT"/>
                <a:cs typeface="Arial MT"/>
              </a:rPr>
              <a:t>solicitărilor</a:t>
            </a:r>
            <a:r>
              <a:rPr lang="it-IT" sz="1800" dirty="0">
                <a:effectLst/>
                <a:latin typeface="Calibri" panose="020F0502020204030204" pitchFamily="34" charset="0"/>
                <a:ea typeface="Arial MT"/>
                <a:cs typeface="Arial MT"/>
              </a:rPr>
              <a:t>, evenimentelor și activităților care </a:t>
            </a:r>
            <a:r>
              <a:rPr lang="it-IT" sz="1800" dirty="0" err="1">
                <a:effectLst/>
                <a:latin typeface="Calibri" panose="020F0502020204030204" pitchFamily="34" charset="0"/>
                <a:ea typeface="Arial MT"/>
                <a:cs typeface="Arial MT"/>
              </a:rPr>
              <a:t>nu vă </a:t>
            </a:r>
            <a:r>
              <a:rPr lang="it-IT" sz="1800" dirty="0">
                <a:effectLst/>
                <a:latin typeface="Calibri" panose="020F0502020204030204" pitchFamily="34" charset="0"/>
                <a:ea typeface="Arial MT"/>
                <a:cs typeface="Arial MT"/>
              </a:rPr>
              <a:t>"</a:t>
            </a:r>
            <a:r>
              <a:rPr lang="it-IT" sz="1800" dirty="0" err="1">
                <a:effectLst/>
                <a:latin typeface="Calibri" panose="020F0502020204030204" pitchFamily="34" charset="0"/>
                <a:ea typeface="Arial MT"/>
                <a:cs typeface="Arial MT"/>
              </a:rPr>
              <a:t>hrănesc</a:t>
            </a:r>
            <a:r>
              <a:rPr lang="it-IT" sz="1800" dirty="0">
                <a:effectLst/>
                <a:latin typeface="Calibri" panose="020F0502020204030204" pitchFamily="34" charset="0"/>
                <a:ea typeface="Arial MT"/>
                <a:cs typeface="Arial MT"/>
              </a:rPr>
              <a:t>" și </a:t>
            </a:r>
            <a:r>
              <a:rPr lang="it-IT" sz="1800" dirty="0" err="1">
                <a:effectLst/>
                <a:latin typeface="Calibri" panose="020F0502020204030204" pitchFamily="34" charset="0"/>
                <a:ea typeface="Arial MT"/>
                <a:cs typeface="Arial MT"/>
              </a:rPr>
              <a:t>care nu contribuie </a:t>
            </a:r>
            <a:r>
              <a:rPr lang="it-IT" sz="1800" dirty="0">
                <a:effectLst/>
                <a:latin typeface="Calibri" panose="020F0502020204030204" pitchFamily="34" charset="0"/>
                <a:ea typeface="Arial MT"/>
                <a:cs typeface="Arial MT"/>
              </a:rPr>
              <a:t>la atingerea obiectivelor </a:t>
            </a:r>
            <a:r>
              <a:rPr lang="it-IT" sz="1800" dirty="0" err="1">
                <a:effectLst/>
                <a:latin typeface="Calibri" panose="020F0502020204030204" pitchFamily="34" charset="0"/>
                <a:ea typeface="Arial MT"/>
                <a:cs typeface="Arial MT"/>
              </a:rPr>
              <a:t>dumneavoastră. </a:t>
            </a:r>
            <a:r>
              <a:rPr lang="it-IT" sz="1800" dirty="0">
                <a:effectLst/>
                <a:latin typeface="Calibri" panose="020F0502020204030204" pitchFamily="34" charset="0"/>
                <a:ea typeface="Arial MT"/>
                <a:cs typeface="Arial MT"/>
              </a:rPr>
              <a:t>Nu este vorba de a fi egoist</a:t>
            </a:r>
            <a:r>
              <a:rPr lang="ro-RO" sz="1800" dirty="0">
                <a:effectLst/>
                <a:latin typeface="Calibri" panose="020F0502020204030204" pitchFamily="34" charset="0"/>
                <a:ea typeface="Arial MT"/>
                <a:cs typeface="Arial MT"/>
              </a:rPr>
              <a:t>/ă</a:t>
            </a:r>
            <a:r>
              <a:rPr lang="it-IT" sz="1800" dirty="0">
                <a:effectLst/>
                <a:latin typeface="Calibri" panose="020F0502020204030204" pitchFamily="34" charset="0"/>
                <a:ea typeface="Arial MT"/>
                <a:cs typeface="Arial MT"/>
              </a:rPr>
              <a:t>, ci de autocunoaștere și de dorința de a-ți menține echilibrul pentru a trăi în armonie cu </a:t>
            </a:r>
            <a:r>
              <a:rPr lang="ro-RO" dirty="0">
                <a:latin typeface="Calibri" panose="020F0502020204030204" pitchFamily="34" charset="0"/>
                <a:ea typeface="Arial MT"/>
                <a:cs typeface="Arial MT"/>
              </a:rPr>
              <a:t>sine</a:t>
            </a:r>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endParaRPr lang="it-IT" dirty="0"/>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2326640" y="3502190"/>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SFAT #1</a:t>
            </a:r>
          </a:p>
        </p:txBody>
      </p:sp>
      <p:sp>
        <p:nvSpPr>
          <p:cNvPr id="2" name="Google Shape;90;p1">
            <a:extLst>
              <a:ext uri="{FF2B5EF4-FFF2-40B4-BE49-F238E27FC236}">
                <a16:creationId xmlns:a16="http://schemas.microsoft.com/office/drawing/2014/main" xmlns="" id="{DB8F1FB9-FE52-F2F9-D7D0-2FD00C199EB3}"/>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913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8" y="-11422"/>
            <a:ext cx="9242605"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575858"/>
            <a:ext cx="7693324" cy="461665"/>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CasellaDiTesto 12">
            <a:extLst>
              <a:ext uri="{FF2B5EF4-FFF2-40B4-BE49-F238E27FC236}">
                <a16:creationId xmlns:a16="http://schemas.microsoft.com/office/drawing/2014/main" xmlns="" id="{B41428F2-6793-2B4F-8394-A4089DCFE669}"/>
              </a:ext>
            </a:extLst>
          </p:cNvPr>
          <p:cNvSpPr txBox="1"/>
          <p:nvPr/>
        </p:nvSpPr>
        <p:spPr>
          <a:xfrm>
            <a:off x="1737571" y="2369554"/>
            <a:ext cx="3911389" cy="3200876"/>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Cereți ajutor și </a:t>
            </a:r>
            <a:r>
              <a:rPr lang="it-IT" sz="2000" b="1" i="1" dirty="0" err="1">
                <a:effectLst/>
                <a:latin typeface="Calibri" panose="020F0502020204030204" pitchFamily="34" charset="0"/>
                <a:ea typeface="Arial MT"/>
                <a:cs typeface="Arial MT"/>
              </a:rPr>
              <a:t>învățați </a:t>
            </a:r>
            <a:r>
              <a:rPr lang="it-IT" sz="2000" b="1" i="1" dirty="0">
                <a:effectLst/>
                <a:latin typeface="Calibri" panose="020F0502020204030204" pitchFamily="34" charset="0"/>
                <a:ea typeface="Arial MT"/>
                <a:cs typeface="Arial MT"/>
              </a:rPr>
              <a:t>să delegați!</a:t>
            </a:r>
            <a:endParaRPr lang="it-IT" sz="2000" b="1" i="1" dirty="0">
              <a:effectLst/>
              <a:latin typeface="Arial MT"/>
              <a:ea typeface="Arial MT"/>
              <a:cs typeface="Arial MT"/>
            </a:endParaRPr>
          </a:p>
          <a:p>
            <a:endParaRPr lang="it-IT" sz="2000" b="1" i="1" dirty="0"/>
          </a:p>
          <a:p>
            <a:pPr algn="just" fontAlgn="base"/>
            <a:r>
              <a:rPr lang="it-IT" sz="1800" dirty="0" err="1">
                <a:effectLst/>
                <a:latin typeface="Calibri" panose="020F0502020204030204" pitchFamily="34" charset="0"/>
                <a:ea typeface="Arial MT"/>
                <a:cs typeface="Arial MT"/>
              </a:rPr>
              <a:t>Este important să ne întoarcem </a:t>
            </a:r>
            <a:r>
              <a:rPr lang="it-IT" sz="1800" dirty="0">
                <a:effectLst/>
                <a:latin typeface="Calibri" panose="020F0502020204030204" pitchFamily="34" charset="0"/>
                <a:ea typeface="Arial MT"/>
                <a:cs typeface="Arial MT"/>
              </a:rPr>
              <a:t>spre </a:t>
            </a:r>
            <a:r>
              <a:rPr lang="it-IT" sz="1800" dirty="0" err="1">
                <a:effectLst/>
                <a:latin typeface="Calibri" panose="020F0502020204030204" pitchFamily="34" charset="0"/>
                <a:ea typeface="Arial MT"/>
                <a:cs typeface="Arial MT"/>
              </a:rPr>
              <a:t>exterior</a:t>
            </a:r>
            <a:r>
              <a:rPr lang="it-IT" sz="1800" dirty="0">
                <a:effectLst/>
                <a:latin typeface="Calibri" panose="020F0502020204030204" pitchFamily="34" charset="0"/>
                <a:ea typeface="Arial MT"/>
                <a:cs typeface="Arial MT"/>
              </a:rPr>
              <a:t>, </a:t>
            </a:r>
            <a:r>
              <a:rPr lang="it-IT" sz="1800" b="1" dirty="0" err="1">
                <a:effectLst/>
                <a:latin typeface="Calibri" panose="020F0502020204030204" pitchFamily="34" charset="0"/>
                <a:ea typeface="Arial MT"/>
                <a:cs typeface="Arial MT"/>
              </a:rPr>
              <a:t>negociind </a:t>
            </a:r>
            <a:r>
              <a:rPr lang="it-IT" sz="1800" b="1" dirty="0">
                <a:effectLst/>
                <a:latin typeface="Calibri" panose="020F0502020204030204" pitchFamily="34" charset="0"/>
                <a:ea typeface="Arial MT"/>
                <a:cs typeface="Arial MT"/>
              </a:rPr>
              <a:t>cu </a:t>
            </a:r>
            <a:r>
              <a:rPr lang="it-IT" sz="1800" b="1" dirty="0" err="1">
                <a:effectLst/>
                <a:latin typeface="Calibri" panose="020F0502020204030204" pitchFamily="34" charset="0"/>
                <a:ea typeface="Arial MT"/>
                <a:cs typeface="Arial MT"/>
              </a:rPr>
              <a:t>diferiți actori</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soț</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bunici</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copii </a:t>
            </a:r>
            <a:r>
              <a:rPr lang="it-IT" sz="1800" dirty="0">
                <a:effectLst/>
                <a:latin typeface="Calibri" panose="020F0502020204030204" pitchFamily="34" charset="0"/>
                <a:ea typeface="Arial MT"/>
                <a:cs typeface="Arial MT"/>
              </a:rPr>
              <a:t>(</a:t>
            </a:r>
            <a:r>
              <a:rPr lang="it-IT" sz="1800" dirty="0" err="1">
                <a:effectLst/>
                <a:latin typeface="Calibri" panose="020F0502020204030204" pitchFamily="34" charset="0"/>
                <a:ea typeface="Arial MT"/>
                <a:cs typeface="Arial MT"/>
              </a:rPr>
              <a:t>dacă sunt suficient de mari</a:t>
            </a:r>
            <a:r>
              <a:rPr lang="it-IT" sz="1800" dirty="0">
                <a:effectLst/>
                <a:latin typeface="Calibri" panose="020F0502020204030204" pitchFamily="34" charset="0"/>
                <a:ea typeface="Arial MT"/>
                <a:cs typeface="Arial MT"/>
              </a:rPr>
              <a:t>), șef, </a:t>
            </a:r>
            <a:r>
              <a:rPr lang="it-IT" sz="1800" dirty="0" err="1">
                <a:effectLst/>
                <a:latin typeface="Calibri" panose="020F0502020204030204" pitchFamily="34" charset="0"/>
                <a:ea typeface="Arial MT"/>
                <a:cs typeface="Arial MT"/>
              </a:rPr>
              <a:t>colegi</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colaboratori</a:t>
            </a:r>
            <a:r>
              <a:rPr lang="it-IT" sz="1800" dirty="0">
                <a:effectLst/>
                <a:latin typeface="Calibri" panose="020F0502020204030204" pitchFamily="34" charset="0"/>
                <a:ea typeface="Arial MT"/>
                <a:cs typeface="Arial MT"/>
              </a:rPr>
              <a:t>, prieteni. </a:t>
            </a:r>
          </a:p>
          <a:p>
            <a:pPr algn="just" fontAlgn="base"/>
            <a:endParaRPr lang="it-IT" dirty="0">
              <a:latin typeface="Calibri" panose="020F0502020204030204" pitchFamily="34" charset="0"/>
              <a:ea typeface="Arial MT"/>
            </a:endParaRPr>
          </a:p>
          <a:p>
            <a:pPr algn="just" fontAlgn="base"/>
            <a:r>
              <a:rPr lang="it-IT" sz="1800" dirty="0">
                <a:effectLst/>
                <a:latin typeface="Calibri" panose="020F0502020204030204" pitchFamily="34" charset="0"/>
                <a:ea typeface="Arial MT"/>
              </a:rPr>
              <a:t>Dacă locuiți cu cineva, </a:t>
            </a:r>
            <a:r>
              <a:rPr lang="it-IT" sz="1800" b="1" dirty="0">
                <a:effectLst/>
                <a:latin typeface="Calibri" panose="020F0502020204030204" pitchFamily="34" charset="0"/>
                <a:ea typeface="Arial MT"/>
              </a:rPr>
              <a:t>împărțirea </a:t>
            </a:r>
            <a:r>
              <a:rPr lang="ro-RO" sz="1800" b="1" dirty="0">
                <a:effectLst/>
                <a:latin typeface="Calibri" panose="020F0502020204030204" pitchFamily="34" charset="0"/>
                <a:ea typeface="Arial MT"/>
              </a:rPr>
              <a:t>activităților</a:t>
            </a:r>
            <a:r>
              <a:rPr lang="it-IT" sz="1800" b="1" dirty="0">
                <a:effectLst/>
                <a:latin typeface="Calibri" panose="020F0502020204030204" pitchFamily="34" charset="0"/>
                <a:ea typeface="Arial MT"/>
              </a:rPr>
              <a:t> casnice </a:t>
            </a:r>
            <a:r>
              <a:rPr lang="it-IT" sz="1800" dirty="0">
                <a:effectLst/>
                <a:latin typeface="Calibri" panose="020F0502020204030204" pitchFamily="34" charset="0"/>
                <a:ea typeface="Arial MT"/>
              </a:rPr>
              <a:t>este o modalitate foarte bună de a reduce sarcina de lucru.</a:t>
            </a:r>
            <a:endParaRPr lang="it-IT" dirty="0"/>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762529" y="2339119"/>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SFAT #2</a:t>
            </a:r>
          </a:p>
        </p:txBody>
      </p:sp>
      <p:sp>
        <p:nvSpPr>
          <p:cNvPr id="2" name="CasellaDiTesto 1">
            <a:extLst>
              <a:ext uri="{FF2B5EF4-FFF2-40B4-BE49-F238E27FC236}">
                <a16:creationId xmlns:a16="http://schemas.microsoft.com/office/drawing/2014/main" xmlns="" id="{52E33FC7-8FE1-79F4-8B47-2FFC149989F0}"/>
              </a:ext>
            </a:extLst>
          </p:cNvPr>
          <p:cNvSpPr txBox="1"/>
          <p:nvPr/>
        </p:nvSpPr>
        <p:spPr>
          <a:xfrm>
            <a:off x="6763504" y="2369554"/>
            <a:ext cx="4185709" cy="3816429"/>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Respect</a:t>
            </a:r>
            <a:r>
              <a:rPr lang="ro-RO" sz="2000" b="1" i="1" dirty="0">
                <a:effectLst/>
                <a:latin typeface="Calibri" panose="020F0502020204030204" pitchFamily="34" charset="0"/>
                <a:ea typeface="Arial MT"/>
                <a:cs typeface="Arial MT"/>
              </a:rPr>
              <a:t>ați</a:t>
            </a:r>
            <a:r>
              <a:rPr lang="it-IT" sz="2000" b="1" i="1" dirty="0">
                <a:effectLst/>
                <a:latin typeface="Calibri" panose="020F0502020204030204" pitchFamily="34" charset="0"/>
                <a:ea typeface="Arial MT"/>
                <a:cs typeface="Arial MT"/>
              </a:rPr>
              <a:t>-</a:t>
            </a:r>
            <a:r>
              <a:rPr lang="ro-RO" sz="2000" b="1" i="1" dirty="0">
                <a:effectLst/>
                <a:latin typeface="Calibri" panose="020F0502020204030204" pitchFamily="34" charset="0"/>
                <a:ea typeface="Arial MT"/>
                <a:cs typeface="Arial MT"/>
              </a:rPr>
              <a:t>vă</a:t>
            </a:r>
            <a:r>
              <a:rPr lang="it-IT" sz="2000" b="1" i="1" dirty="0">
                <a:effectLst/>
                <a:latin typeface="Calibri" panose="020F0502020204030204" pitchFamily="34" charset="0"/>
                <a:ea typeface="Arial MT"/>
                <a:cs typeface="Arial MT"/>
              </a:rPr>
              <a:t> timpul personal și stabil</a:t>
            </a:r>
            <a:r>
              <a:rPr lang="ro-RO" sz="2000" b="1" i="1" dirty="0">
                <a:effectLst/>
                <a:latin typeface="Calibri" panose="020F0502020204030204" pitchFamily="34" charset="0"/>
                <a:ea typeface="Arial MT"/>
                <a:cs typeface="Arial MT"/>
              </a:rPr>
              <a:t>iți</a:t>
            </a:r>
            <a:r>
              <a:rPr lang="it-IT" sz="2000" b="1" i="1" dirty="0">
                <a:effectLst/>
                <a:latin typeface="Calibri" panose="020F0502020204030204" pitchFamily="34" charset="0"/>
                <a:ea typeface="Arial MT"/>
                <a:cs typeface="Arial MT"/>
              </a:rPr>
              <a:t> limitele!</a:t>
            </a:r>
            <a:endParaRPr lang="it-IT" sz="2000" b="1" i="1" dirty="0">
              <a:effectLst/>
              <a:latin typeface="Arial MT"/>
              <a:ea typeface="Arial MT"/>
              <a:cs typeface="Arial MT"/>
            </a:endParaRPr>
          </a:p>
          <a:p>
            <a:endParaRPr lang="it-IT" sz="2000" b="1" dirty="0">
              <a:effectLst/>
              <a:latin typeface="Arial MT"/>
              <a:ea typeface="Arial MT"/>
              <a:cs typeface="Arial MT"/>
            </a:endParaRPr>
          </a:p>
          <a:p>
            <a:r>
              <a:rPr lang="it-IT" sz="1800" b="1" dirty="0" err="1">
                <a:effectLst/>
                <a:latin typeface="Calibri" panose="020F0502020204030204" pitchFamily="34" charset="0"/>
                <a:ea typeface="Arial MT"/>
                <a:cs typeface="Arial MT"/>
              </a:rPr>
              <a:t>Acordați </a:t>
            </a:r>
            <a:r>
              <a:rPr lang="it-IT" sz="1800" b="1" dirty="0">
                <a:effectLst/>
                <a:latin typeface="Calibri" panose="020F0502020204030204" pitchFamily="34" charset="0"/>
                <a:ea typeface="Arial MT"/>
                <a:cs typeface="Arial MT"/>
              </a:rPr>
              <a:t>timpului personal </a:t>
            </a:r>
            <a:r>
              <a:rPr lang="it-IT" sz="1800" b="1" dirty="0" err="1">
                <a:effectLst/>
                <a:latin typeface="Calibri" panose="020F0502020204030204" pitchFamily="34" charset="0"/>
                <a:ea typeface="Arial MT"/>
                <a:cs typeface="Arial MT"/>
              </a:rPr>
              <a:t>aceeași </a:t>
            </a:r>
            <a:r>
              <a:rPr lang="it-IT" sz="1800" b="1" dirty="0">
                <a:effectLst/>
                <a:latin typeface="Calibri" panose="020F0502020204030204" pitchFamily="34" charset="0"/>
                <a:ea typeface="Arial MT"/>
                <a:cs typeface="Arial MT"/>
              </a:rPr>
              <a:t>importanță și </a:t>
            </a:r>
            <a:r>
              <a:rPr lang="it-IT" sz="1800" b="1" dirty="0" err="1">
                <a:effectLst/>
                <a:latin typeface="Calibri" panose="020F0502020204030204" pitchFamily="34" charset="0"/>
                <a:ea typeface="Arial MT"/>
                <a:cs typeface="Arial MT"/>
              </a:rPr>
              <a:t>prioritate pe care o acordați </a:t>
            </a:r>
            <a:r>
              <a:rPr lang="it-IT" sz="1800" b="1" dirty="0">
                <a:effectLst/>
                <a:latin typeface="Calibri" panose="020F0502020204030204" pitchFamily="34" charset="0"/>
                <a:ea typeface="Arial MT"/>
                <a:cs typeface="Arial MT"/>
              </a:rPr>
              <a:t>muncii</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Închideți </a:t>
            </a:r>
            <a:r>
              <a:rPr lang="it-IT" sz="1800" dirty="0">
                <a:effectLst/>
                <a:latin typeface="Calibri" panose="020F0502020204030204" pitchFamily="34" charset="0"/>
                <a:ea typeface="Arial MT"/>
                <a:cs typeface="Arial MT"/>
              </a:rPr>
              <a:t>smartphone-ul și calculatorul atunci </a:t>
            </a:r>
            <a:r>
              <a:rPr lang="it-IT" sz="1800" dirty="0" err="1">
                <a:effectLst/>
                <a:latin typeface="Calibri" panose="020F0502020204030204" pitchFamily="34" charset="0"/>
                <a:ea typeface="Arial MT"/>
                <a:cs typeface="Arial MT"/>
              </a:rPr>
              <a:t>când luați masa </a:t>
            </a:r>
            <a:r>
              <a:rPr lang="it-IT" sz="1800" dirty="0">
                <a:effectLst/>
                <a:latin typeface="Calibri" panose="020F0502020204030204" pitchFamily="34" charset="0"/>
                <a:ea typeface="Arial MT"/>
                <a:cs typeface="Arial MT"/>
              </a:rPr>
              <a:t>sau petreceți timp cu familia sau prietenii. </a:t>
            </a:r>
          </a:p>
          <a:p>
            <a:endParaRPr lang="it-IT" dirty="0">
              <a:latin typeface="Calibri" panose="020F0502020204030204" pitchFamily="34" charset="0"/>
              <a:ea typeface="Arial MT"/>
              <a:cs typeface="Arial MT"/>
            </a:endParaRPr>
          </a:p>
          <a:p>
            <a:r>
              <a:rPr lang="it-IT" sz="1800" dirty="0" err="1">
                <a:effectLst/>
                <a:latin typeface="Calibri" panose="020F0502020204030204" pitchFamily="34" charset="0"/>
                <a:ea typeface="Arial MT"/>
                <a:cs typeface="Arial MT"/>
              </a:rPr>
              <a:t>În mod similar, </a:t>
            </a:r>
            <a:r>
              <a:rPr lang="it-IT" sz="1800" dirty="0">
                <a:effectLst/>
                <a:latin typeface="Calibri" panose="020F0502020204030204" pitchFamily="34" charset="0"/>
                <a:ea typeface="Arial MT"/>
                <a:cs typeface="Arial MT"/>
              </a:rPr>
              <a:t>rugați-vă prietenii sau familia să </a:t>
            </a:r>
            <a:r>
              <a:rPr lang="it-IT" sz="1800" dirty="0" err="1">
                <a:effectLst/>
                <a:latin typeface="Calibri" panose="020F0502020204030204" pitchFamily="34" charset="0"/>
                <a:ea typeface="Arial MT"/>
                <a:cs typeface="Arial MT"/>
              </a:rPr>
              <a:t>nu vă </a:t>
            </a:r>
            <a:r>
              <a:rPr lang="it-IT" sz="1800" dirty="0">
                <a:effectLst/>
                <a:latin typeface="Calibri" panose="020F0502020204030204" pitchFamily="34" charset="0"/>
                <a:ea typeface="Arial MT"/>
                <a:cs typeface="Arial MT"/>
              </a:rPr>
              <a:t>întrerupă </a:t>
            </a:r>
            <a:r>
              <a:rPr lang="it-IT" sz="1800" dirty="0" err="1">
                <a:effectLst/>
                <a:latin typeface="Calibri" panose="020F0502020204030204" pitchFamily="34" charset="0"/>
                <a:ea typeface="Arial MT"/>
                <a:cs typeface="Arial MT"/>
              </a:rPr>
              <a:t>ziua de lucru</a:t>
            </a:r>
            <a:r>
              <a:rPr lang="it-IT" sz="1800" dirty="0">
                <a:effectLst/>
                <a:latin typeface="Calibri" panose="020F0502020204030204" pitchFamily="34" charset="0"/>
                <a:ea typeface="Arial MT"/>
                <a:cs typeface="Arial MT"/>
              </a:rPr>
              <a:t>, cu </a:t>
            </a:r>
            <a:r>
              <a:rPr lang="it-IT" sz="1800" dirty="0" err="1">
                <a:effectLst/>
                <a:latin typeface="Calibri" panose="020F0502020204030204" pitchFamily="34" charset="0"/>
                <a:ea typeface="Arial MT"/>
                <a:cs typeface="Arial MT"/>
              </a:rPr>
              <a:t>excepția cazului în care </a:t>
            </a:r>
            <a:r>
              <a:rPr lang="it-IT" sz="1800" dirty="0">
                <a:effectLst/>
                <a:latin typeface="Calibri" panose="020F0502020204030204" pitchFamily="34" charset="0"/>
                <a:ea typeface="Arial MT"/>
                <a:cs typeface="Arial MT"/>
              </a:rPr>
              <a:t>este o </a:t>
            </a:r>
            <a:r>
              <a:rPr lang="it-IT" sz="1800" dirty="0" err="1">
                <a:effectLst/>
                <a:latin typeface="Calibri" panose="020F0502020204030204" pitchFamily="34" charset="0"/>
                <a:ea typeface="Arial MT"/>
                <a:cs typeface="Arial MT"/>
              </a:rPr>
              <a:t>urgență</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endParaRPr lang="it-IT" sz="2000" b="1" dirty="0">
              <a:effectLst/>
              <a:latin typeface="Arial MT"/>
              <a:ea typeface="Arial MT"/>
              <a:cs typeface="Arial MT"/>
            </a:endParaRPr>
          </a:p>
        </p:txBody>
      </p:sp>
      <p:sp>
        <p:nvSpPr>
          <p:cNvPr id="3" name="TextBox 15">
            <a:extLst>
              <a:ext uri="{FF2B5EF4-FFF2-40B4-BE49-F238E27FC236}">
                <a16:creationId xmlns:a16="http://schemas.microsoft.com/office/drawing/2014/main" xmlns="" id="{0B41D740-C35D-031B-B8B4-0DCD5A629CB1}"/>
              </a:ext>
            </a:extLst>
          </p:cNvPr>
          <p:cNvSpPr txBox="1"/>
          <p:nvPr/>
        </p:nvSpPr>
        <p:spPr>
          <a:xfrm>
            <a:off x="5725972" y="2339118"/>
            <a:ext cx="960519" cy="461665"/>
          </a:xfrm>
          <a:prstGeom prst="rect">
            <a:avLst/>
          </a:prstGeom>
          <a:noFill/>
        </p:spPr>
        <p:txBody>
          <a:bodyPr wrap="none" rtlCol="0">
            <a:spAutoFit/>
          </a:bodyPr>
          <a:lstStyle/>
          <a:p>
            <a:r>
              <a:rPr lang="en-US" sz="2400" b="1" dirty="0">
                <a:solidFill>
                  <a:srgbClr val="EA4E46"/>
                </a:solidFill>
                <a:cs typeface="Abhaya Libre Medium" panose="02000603000000000000" pitchFamily="2" charset="77"/>
              </a:rPr>
              <a:t>SFAT #3</a:t>
            </a:r>
          </a:p>
        </p:txBody>
      </p:sp>
      <p:sp>
        <p:nvSpPr>
          <p:cNvPr id="5" name="Google Shape;90;p1">
            <a:extLst>
              <a:ext uri="{FF2B5EF4-FFF2-40B4-BE49-F238E27FC236}">
                <a16:creationId xmlns:a16="http://schemas.microsoft.com/office/drawing/2014/main" xmlns="" id="{6F9EE9B4-ADB6-19D5-81ED-4D74682D64E0}"/>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436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655996" y="140103"/>
            <a:ext cx="9286993"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655996" y="1198047"/>
            <a:ext cx="7693324" cy="461665"/>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CasellaDiTesto 12">
            <a:extLst>
              <a:ext uri="{FF2B5EF4-FFF2-40B4-BE49-F238E27FC236}">
                <a16:creationId xmlns:a16="http://schemas.microsoft.com/office/drawing/2014/main" xmlns="" id="{B41428F2-6793-2B4F-8394-A4089DCFE669}"/>
              </a:ext>
            </a:extLst>
          </p:cNvPr>
          <p:cNvSpPr txBox="1"/>
          <p:nvPr/>
        </p:nvSpPr>
        <p:spPr>
          <a:xfrm>
            <a:off x="1824648" y="1916421"/>
            <a:ext cx="10247279" cy="4062651"/>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Faceți </a:t>
            </a:r>
            <a:r>
              <a:rPr lang="it-IT" sz="2000" b="1" i="1" dirty="0" err="1">
                <a:effectLst/>
                <a:latin typeface="Calibri" panose="020F0502020204030204" pitchFamily="34" charset="0"/>
                <a:ea typeface="Arial MT"/>
                <a:cs typeface="Arial MT"/>
              </a:rPr>
              <a:t>schimbări </a:t>
            </a:r>
            <a:r>
              <a:rPr lang="it-IT" sz="2000" b="1" i="1" dirty="0">
                <a:effectLst/>
                <a:latin typeface="Calibri" panose="020F0502020204030204" pitchFamily="34" charset="0"/>
                <a:ea typeface="Arial MT"/>
                <a:cs typeface="Arial MT"/>
              </a:rPr>
              <a:t>mici, </a:t>
            </a:r>
            <a:r>
              <a:rPr lang="it-IT" sz="2000" b="1" i="1" dirty="0" err="1">
                <a:effectLst/>
                <a:latin typeface="Calibri" panose="020F0502020204030204" pitchFamily="34" charset="0"/>
                <a:ea typeface="Arial MT"/>
                <a:cs typeface="Arial MT"/>
              </a:rPr>
              <a:t>pe </a:t>
            </a:r>
            <a:r>
              <a:rPr lang="it-IT" sz="2000" b="1" i="1" dirty="0">
                <a:effectLst/>
                <a:latin typeface="Calibri" panose="020F0502020204030204" pitchFamily="34" charset="0"/>
                <a:ea typeface="Arial MT"/>
                <a:cs typeface="Arial MT"/>
              </a:rPr>
              <a:t>rând!</a:t>
            </a:r>
          </a:p>
          <a:p>
            <a:endParaRPr lang="it-IT" sz="2000" b="1" i="1" dirty="0">
              <a:latin typeface="Calibri" panose="020F0502020204030204" pitchFamily="34" charset="0"/>
              <a:ea typeface="Arial MT"/>
              <a:cs typeface="Arial MT"/>
            </a:endParaRPr>
          </a:p>
          <a:p>
            <a:r>
              <a:rPr lang="it-IT" sz="1800" dirty="0">
                <a:effectLst/>
                <a:latin typeface="Calibri" panose="020F0502020204030204" pitchFamily="34" charset="0"/>
                <a:ea typeface="Arial MT"/>
                <a:cs typeface="Arial MT"/>
              </a:rPr>
              <a:t>Atunci când </a:t>
            </a:r>
            <a:r>
              <a:rPr lang="it-IT" sz="1800" dirty="0" err="1">
                <a:effectLst/>
                <a:latin typeface="Calibri" panose="020F0502020204030204" pitchFamily="34" charset="0"/>
                <a:ea typeface="Arial MT"/>
                <a:cs typeface="Arial MT"/>
              </a:rPr>
              <a:t>încercăm să </a:t>
            </a:r>
            <a:r>
              <a:rPr lang="it-IT" sz="1800" dirty="0">
                <a:effectLst/>
                <a:latin typeface="Calibri" panose="020F0502020204030204" pitchFamily="34" charset="0"/>
                <a:ea typeface="Arial MT"/>
                <a:cs typeface="Arial MT"/>
              </a:rPr>
              <a:t>facem </a:t>
            </a:r>
            <a:r>
              <a:rPr lang="it-IT" sz="1800" dirty="0" err="1">
                <a:effectLst/>
                <a:latin typeface="Calibri" panose="020F0502020204030204" pitchFamily="34" charset="0"/>
                <a:ea typeface="Arial MT"/>
                <a:cs typeface="Arial MT"/>
              </a:rPr>
              <a:t>schimbări </a:t>
            </a:r>
            <a:r>
              <a:rPr lang="it-IT" sz="1800" dirty="0">
                <a:effectLst/>
                <a:latin typeface="Calibri" panose="020F0502020204030204" pitchFamily="34" charset="0"/>
                <a:ea typeface="Arial MT"/>
                <a:cs typeface="Arial MT"/>
              </a:rPr>
              <a:t>în rutina </a:t>
            </a:r>
            <a:r>
              <a:rPr lang="it-IT" sz="1800" dirty="0" err="1">
                <a:effectLst/>
                <a:latin typeface="Calibri" panose="020F0502020204030204" pitchFamily="34" charset="0"/>
                <a:ea typeface="Arial MT"/>
                <a:cs typeface="Arial MT"/>
              </a:rPr>
              <a:t>zilnică</a:t>
            </a:r>
            <a:r>
              <a:rPr lang="it-IT" sz="1800" b="1" dirty="0">
                <a:effectLst/>
                <a:latin typeface="Calibri" panose="020F0502020204030204" pitchFamily="34" charset="0"/>
                <a:ea typeface="Arial MT"/>
                <a:cs typeface="Arial MT"/>
              </a:rPr>
              <a:t>, este ușor să </a:t>
            </a:r>
            <a:r>
              <a:rPr lang="it-IT" sz="1800" b="1" dirty="0" err="1">
                <a:effectLst/>
                <a:latin typeface="Calibri" panose="020F0502020204030204" pitchFamily="34" charset="0"/>
                <a:ea typeface="Arial MT"/>
                <a:cs typeface="Arial MT"/>
              </a:rPr>
              <a:t>cădem </a:t>
            </a:r>
            <a:r>
              <a:rPr lang="it-IT" sz="1800" b="1" dirty="0">
                <a:effectLst/>
                <a:latin typeface="Calibri" panose="020F0502020204030204" pitchFamily="34" charset="0"/>
                <a:ea typeface="Arial MT"/>
                <a:cs typeface="Arial MT"/>
              </a:rPr>
              <a:t>în </a:t>
            </a:r>
            <a:r>
              <a:rPr lang="it-IT" sz="1800" b="1" dirty="0" err="1">
                <a:effectLst/>
                <a:latin typeface="Calibri" panose="020F0502020204030204" pitchFamily="34" charset="0"/>
                <a:ea typeface="Arial MT"/>
                <a:cs typeface="Arial MT"/>
              </a:rPr>
              <a:t>tentația de a </a:t>
            </a:r>
            <a:r>
              <a:rPr lang="it-IT" sz="1800" dirty="0" err="1">
                <a:effectLst/>
                <a:latin typeface="Calibri" panose="020F0502020204030204" pitchFamily="34" charset="0"/>
                <a:ea typeface="Arial MT"/>
                <a:cs typeface="Arial MT"/>
              </a:rPr>
              <a:t>ne </a:t>
            </a:r>
            <a:r>
              <a:rPr lang="it-IT" sz="1800" b="1" dirty="0">
                <a:effectLst/>
                <a:latin typeface="Calibri" panose="020F0502020204030204" pitchFamily="34" charset="0"/>
                <a:ea typeface="Arial MT"/>
                <a:cs typeface="Arial MT"/>
              </a:rPr>
              <a:t>stabili obiective </a:t>
            </a:r>
            <a:r>
              <a:rPr lang="it-IT" sz="1800" b="1" dirty="0" err="1">
                <a:effectLst/>
                <a:latin typeface="Calibri" panose="020F0502020204030204" pitchFamily="34" charset="0"/>
                <a:ea typeface="Arial MT"/>
                <a:cs typeface="Arial MT"/>
              </a:rPr>
              <a:t>prea ambițioase </a:t>
            </a:r>
            <a:r>
              <a:rPr lang="it-IT" sz="1800" b="1" dirty="0">
                <a:effectLst/>
                <a:latin typeface="Calibri" panose="020F0502020204030204" pitchFamily="34" charset="0"/>
                <a:ea typeface="Arial MT"/>
                <a:cs typeface="Arial MT"/>
              </a:rPr>
              <a:t>și </a:t>
            </a:r>
            <a:r>
              <a:rPr lang="it-IT" sz="1800" b="1" dirty="0" err="1">
                <a:effectLst/>
                <a:latin typeface="Calibri" panose="020F0502020204030204" pitchFamily="34" charset="0"/>
                <a:ea typeface="Arial MT"/>
                <a:cs typeface="Arial MT"/>
              </a:rPr>
              <a:t>nerealiste, </a:t>
            </a:r>
            <a:r>
              <a:rPr lang="it-IT" sz="1800" dirty="0">
                <a:effectLst/>
                <a:latin typeface="Calibri" panose="020F0502020204030204" pitchFamily="34" charset="0"/>
                <a:ea typeface="Arial MT"/>
                <a:cs typeface="Arial MT"/>
              </a:rPr>
              <a:t>cu riscul de a </a:t>
            </a:r>
            <a:r>
              <a:rPr lang="it-IT" sz="1800" dirty="0" err="1">
                <a:effectLst/>
                <a:latin typeface="Calibri" panose="020F0502020204030204" pitchFamily="34" charset="0"/>
                <a:ea typeface="Arial MT"/>
                <a:cs typeface="Arial MT"/>
              </a:rPr>
              <a:t>ne zădărnici </a:t>
            </a:r>
            <a:r>
              <a:rPr lang="it-IT" sz="1800" dirty="0">
                <a:effectLst/>
                <a:latin typeface="Calibri" panose="020F0502020204030204" pitchFamily="34" charset="0"/>
                <a:ea typeface="Arial MT"/>
                <a:cs typeface="Arial MT"/>
              </a:rPr>
              <a:t>bunele </a:t>
            </a:r>
            <a:r>
              <a:rPr lang="it-IT" sz="1800" dirty="0" err="1">
                <a:effectLst/>
                <a:latin typeface="Calibri" panose="020F0502020204030204" pitchFamily="34" charset="0"/>
                <a:ea typeface="Arial MT"/>
                <a:cs typeface="Arial MT"/>
              </a:rPr>
              <a:t>intenții</a:t>
            </a:r>
            <a:r>
              <a:rPr lang="it-IT" sz="1800" dirty="0">
                <a:effectLst/>
                <a:latin typeface="Calibri" panose="020F0502020204030204" pitchFamily="34" charset="0"/>
                <a:ea typeface="Arial MT"/>
                <a:cs typeface="Arial MT"/>
              </a:rPr>
              <a:t>. De </a:t>
            </a:r>
            <a:r>
              <a:rPr lang="it-IT" sz="1800" dirty="0" err="1">
                <a:effectLst/>
                <a:latin typeface="Calibri" panose="020F0502020204030204" pitchFamily="34" charset="0"/>
                <a:ea typeface="Arial MT"/>
                <a:cs typeface="Arial MT"/>
              </a:rPr>
              <a:t>aceea, </a:t>
            </a:r>
            <a:r>
              <a:rPr lang="it-IT" sz="1800" dirty="0">
                <a:effectLst/>
                <a:latin typeface="Calibri" panose="020F0502020204030204" pitchFamily="34" charset="0"/>
                <a:ea typeface="Arial MT"/>
                <a:cs typeface="Arial MT"/>
              </a:rPr>
              <a:t>în </a:t>
            </a:r>
            <a:r>
              <a:rPr lang="it-IT" sz="1800" dirty="0" err="1">
                <a:effectLst/>
                <a:latin typeface="Calibri" panose="020F0502020204030204" pitchFamily="34" charset="0"/>
                <a:ea typeface="Arial MT"/>
                <a:cs typeface="Arial MT"/>
              </a:rPr>
              <a:t>punerea în </a:t>
            </a:r>
            <a:r>
              <a:rPr lang="it-IT" sz="1800" dirty="0">
                <a:effectLst/>
                <a:latin typeface="Calibri" panose="020F0502020204030204" pitchFamily="34" charset="0"/>
                <a:ea typeface="Arial MT"/>
                <a:cs typeface="Arial MT"/>
              </a:rPr>
              <a:t>practică a noilor </a:t>
            </a:r>
            <a:r>
              <a:rPr lang="it-IT" sz="1800" dirty="0" err="1">
                <a:effectLst/>
                <a:latin typeface="Calibri" panose="020F0502020204030204" pitchFamily="34" charset="0"/>
                <a:ea typeface="Arial MT"/>
                <a:cs typeface="Arial MT"/>
              </a:rPr>
              <a:t>obiceiuri </a:t>
            </a:r>
            <a:r>
              <a:rPr lang="it-IT" sz="1800" dirty="0">
                <a:effectLst/>
                <a:latin typeface="Calibri" panose="020F0502020204030204" pitchFamily="34" charset="0"/>
                <a:ea typeface="Arial MT"/>
                <a:cs typeface="Arial MT"/>
              </a:rPr>
              <a:t>bune </a:t>
            </a:r>
            <a:r>
              <a:rPr lang="it-IT" sz="1800" dirty="0" err="1">
                <a:effectLst/>
                <a:latin typeface="Calibri" panose="020F0502020204030204" pitchFamily="34" charset="0"/>
                <a:ea typeface="Arial MT"/>
                <a:cs typeface="Arial MT"/>
              </a:rPr>
              <a:t>este recomandat să</a:t>
            </a:r>
            <a:r>
              <a:rPr lang="it-IT" sz="1800" dirty="0">
                <a:effectLst/>
                <a:latin typeface="Calibri" panose="020F0502020204030204" pitchFamily="34" charset="0"/>
                <a:ea typeface="Arial MT"/>
                <a:cs typeface="Arial MT"/>
              </a:rPr>
              <a:t>:</a:t>
            </a:r>
          </a:p>
          <a:p>
            <a:pPr marL="285750" indent="-285750">
              <a:buFont typeface="Courier New" panose="02070309020205020404" pitchFamily="49" charset="0"/>
              <a:buChar char="o"/>
            </a:pPr>
            <a:r>
              <a:rPr lang="it-IT" sz="1800" dirty="0">
                <a:effectLst/>
                <a:latin typeface="Calibri" panose="020F0502020204030204" pitchFamily="34" charset="0"/>
                <a:ea typeface="Arial MT"/>
                <a:cs typeface="Arial MT"/>
              </a:rPr>
              <a:t>Începeți cu mici schimbări care aduc o mică îmbunătățire a echilibrului dintre viața profesională și cea personală</a:t>
            </a:r>
            <a:endParaRPr lang="it-IT" sz="1800" dirty="0">
              <a:effectLst/>
              <a:latin typeface="Arial MT"/>
              <a:ea typeface="Arial MT"/>
              <a:cs typeface="Arial MT"/>
            </a:endParaRPr>
          </a:p>
          <a:p>
            <a:pPr marL="285750" indent="-285750">
              <a:buFont typeface="Courier New" panose="02070309020205020404" pitchFamily="49" charset="0"/>
              <a:buChar char="o"/>
            </a:pPr>
            <a:r>
              <a:rPr lang="it-IT" sz="1800" dirty="0">
                <a:effectLst/>
                <a:latin typeface="Calibri" panose="020F0502020204030204" pitchFamily="34" charset="0"/>
                <a:ea typeface="Arial MT"/>
                <a:cs typeface="Arial MT"/>
              </a:rPr>
              <a:t>Fiți cât mai constant</a:t>
            </a:r>
            <a:r>
              <a:rPr lang="ro-RO" sz="1800" dirty="0">
                <a:effectLst/>
                <a:latin typeface="Calibri" panose="020F0502020204030204" pitchFamily="34" charset="0"/>
                <a:ea typeface="Arial MT"/>
                <a:cs typeface="Arial MT"/>
              </a:rPr>
              <a:t>/ă</a:t>
            </a:r>
            <a:r>
              <a:rPr lang="it-IT" sz="1800" dirty="0">
                <a:effectLst/>
                <a:latin typeface="Calibri" panose="020F0502020204030204" pitchFamily="34" charset="0"/>
                <a:ea typeface="Arial MT"/>
                <a:cs typeface="Arial MT"/>
              </a:rPr>
              <a:t> în noul obicei</a:t>
            </a:r>
            <a:endParaRPr lang="it-IT" sz="1800" dirty="0">
              <a:effectLst/>
              <a:latin typeface="Arial MT"/>
              <a:ea typeface="Arial MT"/>
              <a:cs typeface="Arial MT"/>
            </a:endParaRPr>
          </a:p>
          <a:p>
            <a:pPr marL="285750" indent="-285750">
              <a:buFont typeface="Courier New" panose="02070309020205020404" pitchFamily="49" charset="0"/>
              <a:buChar char="o"/>
            </a:pPr>
            <a:r>
              <a:rPr lang="it-IT" sz="1800" dirty="0">
                <a:effectLst/>
                <a:latin typeface="Calibri" panose="020F0502020204030204" pitchFamily="34" charset="0"/>
                <a:ea typeface="Arial MT"/>
                <a:cs typeface="Arial MT"/>
              </a:rPr>
              <a:t>Începeți să </a:t>
            </a:r>
            <a:r>
              <a:rPr lang="it-IT" sz="1800" dirty="0" err="1">
                <a:effectLst/>
                <a:latin typeface="Calibri" panose="020F0502020204030204" pitchFamily="34" charset="0"/>
                <a:ea typeface="Arial MT"/>
                <a:cs typeface="Arial MT"/>
              </a:rPr>
              <a:t>puneți în aplicare obiceiurile care pot </a:t>
            </a:r>
            <a:r>
              <a:rPr lang="it-IT" sz="1800" dirty="0">
                <a:effectLst/>
                <a:latin typeface="Calibri" panose="020F0502020204030204" pitchFamily="34" charset="0"/>
                <a:ea typeface="Arial MT"/>
                <a:cs typeface="Arial MT"/>
              </a:rPr>
              <a:t>fi </a:t>
            </a:r>
            <a:r>
              <a:rPr lang="it-IT" sz="1800" dirty="0" err="1">
                <a:effectLst/>
                <a:latin typeface="Calibri" panose="020F0502020204030204" pitchFamily="34" charset="0"/>
                <a:ea typeface="Arial MT"/>
                <a:cs typeface="Arial MT"/>
              </a:rPr>
              <a:t>definite ca fiind </a:t>
            </a:r>
            <a:r>
              <a:rPr lang="it-IT" sz="1800" dirty="0">
                <a:effectLst/>
                <a:latin typeface="Calibri" panose="020F0502020204030204" pitchFamily="34" charset="0"/>
                <a:ea typeface="Arial MT"/>
                <a:cs typeface="Arial MT"/>
              </a:rPr>
              <a:t>"</a:t>
            </a:r>
            <a:r>
              <a:rPr lang="it-IT" sz="1800" dirty="0" err="1">
                <a:effectLst/>
                <a:latin typeface="Calibri" panose="020F0502020204030204" pitchFamily="34" charset="0"/>
                <a:ea typeface="Arial MT"/>
                <a:cs typeface="Arial MT"/>
              </a:rPr>
              <a:t>pietre de temelie</a:t>
            </a:r>
            <a:r>
              <a:rPr lang="it-IT" sz="1800" dirty="0">
                <a:effectLst/>
                <a:latin typeface="Calibri" panose="020F0502020204030204" pitchFamily="34" charset="0"/>
                <a:ea typeface="Arial MT"/>
                <a:cs typeface="Arial MT"/>
              </a:rPr>
              <a:t>" sau </a:t>
            </a:r>
            <a:r>
              <a:rPr lang="it-IT" sz="1800" dirty="0" err="1">
                <a:effectLst/>
                <a:latin typeface="Calibri" panose="020F0502020204030204" pitchFamily="34" charset="0"/>
                <a:ea typeface="Arial MT"/>
                <a:cs typeface="Arial MT"/>
              </a:rPr>
              <a:t>cele care </a:t>
            </a:r>
            <a:r>
              <a:rPr lang="it-IT" sz="1800" dirty="0">
                <a:effectLst/>
                <a:latin typeface="Calibri" panose="020F0502020204030204" pitchFamily="34" charset="0"/>
                <a:ea typeface="Arial MT"/>
                <a:cs typeface="Arial MT"/>
              </a:rPr>
              <a:t>pot </a:t>
            </a:r>
            <a:r>
              <a:rPr lang="it-IT" sz="1800" dirty="0" err="1">
                <a:effectLst/>
                <a:latin typeface="Calibri" panose="020F0502020204030204" pitchFamily="34" charset="0"/>
                <a:ea typeface="Arial MT"/>
                <a:cs typeface="Arial MT"/>
              </a:rPr>
              <a:t>avea </a:t>
            </a:r>
            <a:r>
              <a:rPr lang="it-IT" sz="1800" dirty="0">
                <a:effectLst/>
                <a:latin typeface="Calibri" panose="020F0502020204030204" pitchFamily="34" charset="0"/>
                <a:ea typeface="Arial MT"/>
                <a:cs typeface="Arial MT"/>
              </a:rPr>
              <a:t>un </a:t>
            </a:r>
            <a:r>
              <a:rPr lang="it-IT" sz="1800" dirty="0" err="1">
                <a:effectLst/>
                <a:latin typeface="Calibri" panose="020F0502020204030204" pitchFamily="34" charset="0"/>
                <a:ea typeface="Arial MT"/>
                <a:cs typeface="Arial MT"/>
              </a:rPr>
              <a:t>efect motor </a:t>
            </a:r>
            <a:r>
              <a:rPr lang="it-IT" sz="1800" dirty="0">
                <a:effectLst/>
                <a:latin typeface="Calibri" panose="020F0502020204030204" pitchFamily="34" charset="0"/>
                <a:ea typeface="Arial MT"/>
                <a:cs typeface="Arial MT"/>
              </a:rPr>
              <a:t>asupra </a:t>
            </a:r>
            <a:r>
              <a:rPr lang="it-IT" sz="1800" dirty="0" err="1">
                <a:effectLst/>
                <a:latin typeface="Calibri" panose="020F0502020204030204" pitchFamily="34" charset="0"/>
                <a:ea typeface="Arial MT"/>
                <a:cs typeface="Arial MT"/>
              </a:rPr>
              <a:t>celorlalte pe care </a:t>
            </a:r>
            <a:r>
              <a:rPr lang="it-IT" sz="1800" dirty="0">
                <a:effectLst/>
                <a:latin typeface="Calibri" panose="020F0502020204030204" pitchFamily="34" charset="0"/>
                <a:ea typeface="Arial MT"/>
                <a:cs typeface="Arial MT"/>
              </a:rPr>
              <a:t>doriți să le puneți </a:t>
            </a:r>
            <a:r>
              <a:rPr lang="it-IT" sz="1800" dirty="0" err="1">
                <a:effectLst/>
                <a:latin typeface="Calibri" panose="020F0502020204030204" pitchFamily="34" charset="0"/>
                <a:ea typeface="Arial MT"/>
                <a:cs typeface="Arial MT"/>
              </a:rPr>
              <a:t>în </a:t>
            </a:r>
            <a:r>
              <a:rPr lang="it-IT" sz="1800" dirty="0">
                <a:effectLst/>
                <a:latin typeface="Calibri" panose="020F0502020204030204" pitchFamily="34" charset="0"/>
                <a:ea typeface="Arial MT"/>
                <a:cs typeface="Arial MT"/>
              </a:rPr>
              <a:t>practică: de </a:t>
            </a:r>
            <a:r>
              <a:rPr lang="it-IT" sz="1800" dirty="0" err="1">
                <a:effectLst/>
                <a:latin typeface="Calibri" panose="020F0502020204030204" pitchFamily="34" charset="0"/>
                <a:ea typeface="Arial MT"/>
                <a:cs typeface="Arial MT"/>
              </a:rPr>
              <a:t>exemplu</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dacă v-ați </a:t>
            </a:r>
            <a:r>
              <a:rPr lang="it-IT" sz="1800" dirty="0">
                <a:effectLst/>
                <a:latin typeface="Calibri" panose="020F0502020204030204" pitchFamily="34" charset="0"/>
                <a:ea typeface="Arial MT"/>
                <a:cs typeface="Arial MT"/>
              </a:rPr>
              <a:t>stabilit obiectivul de a </a:t>
            </a:r>
            <a:r>
              <a:rPr lang="it-IT" sz="1800" dirty="0" err="1">
                <a:effectLst/>
                <a:latin typeface="Calibri" panose="020F0502020204030204" pitchFamily="34" charset="0"/>
                <a:ea typeface="Arial MT"/>
                <a:cs typeface="Arial MT"/>
              </a:rPr>
              <a:t>adopta </a:t>
            </a:r>
            <a:r>
              <a:rPr lang="it-IT" sz="1800" dirty="0">
                <a:effectLst/>
                <a:latin typeface="Calibri" panose="020F0502020204030204" pitchFamily="34" charset="0"/>
                <a:ea typeface="Arial MT"/>
                <a:cs typeface="Arial MT"/>
              </a:rPr>
              <a:t>un stil de viață </a:t>
            </a:r>
            <a:r>
              <a:rPr lang="it-IT" sz="1800" dirty="0" err="1">
                <a:effectLst/>
                <a:latin typeface="Calibri" panose="020F0502020204030204" pitchFamily="34" charset="0"/>
                <a:ea typeface="Arial MT"/>
                <a:cs typeface="Arial MT"/>
              </a:rPr>
              <a:t>mai sănătos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prin urmare, intenționați să </a:t>
            </a:r>
            <a:r>
              <a:rPr lang="it-IT" sz="1800" dirty="0">
                <a:effectLst/>
                <a:latin typeface="Calibri" panose="020F0502020204030204" pitchFamily="34" charset="0"/>
                <a:ea typeface="Arial MT"/>
                <a:cs typeface="Arial MT"/>
              </a:rPr>
              <a:t>faceți activitate </a:t>
            </a:r>
            <a:r>
              <a:rPr lang="it-IT" sz="1800" dirty="0" err="1">
                <a:effectLst/>
                <a:latin typeface="Calibri" panose="020F0502020204030204" pitchFamily="34" charset="0"/>
                <a:ea typeface="Arial MT"/>
                <a:cs typeface="Arial MT"/>
              </a:rPr>
              <a:t>fizică</a:t>
            </a:r>
            <a:r>
              <a:rPr lang="it-IT" sz="1800" dirty="0">
                <a:effectLst/>
                <a:latin typeface="Calibri" panose="020F0502020204030204" pitchFamily="34" charset="0"/>
                <a:ea typeface="Arial MT"/>
                <a:cs typeface="Arial MT"/>
              </a:rPr>
              <a:t>, să </a:t>
            </a:r>
            <a:r>
              <a:rPr lang="it-IT" sz="1800" dirty="0" err="1">
                <a:effectLst/>
                <a:latin typeface="Calibri" panose="020F0502020204030204" pitchFamily="34" charset="0"/>
                <a:ea typeface="Arial MT"/>
                <a:cs typeface="Arial MT"/>
              </a:rPr>
              <a:t>mâncați </a:t>
            </a:r>
            <a:r>
              <a:rPr lang="it-IT" sz="1800" dirty="0">
                <a:effectLst/>
                <a:latin typeface="Calibri" panose="020F0502020204030204" pitchFamily="34" charset="0"/>
                <a:ea typeface="Arial MT"/>
                <a:cs typeface="Arial MT"/>
              </a:rPr>
              <a:t>mai bine, să </a:t>
            </a:r>
            <a:r>
              <a:rPr lang="it-IT" sz="1800" dirty="0" err="1">
                <a:effectLst/>
                <a:latin typeface="Calibri" panose="020F0502020204030204" pitchFamily="34" charset="0"/>
                <a:ea typeface="Arial MT"/>
                <a:cs typeface="Arial MT"/>
              </a:rPr>
              <a:t>dormiți </a:t>
            </a:r>
            <a:r>
              <a:rPr lang="it-IT" sz="1800" dirty="0">
                <a:effectLst/>
                <a:latin typeface="Calibri" panose="020F0502020204030204" pitchFamily="34" charset="0"/>
                <a:ea typeface="Arial MT"/>
                <a:cs typeface="Arial MT"/>
              </a:rPr>
              <a:t>mai mult și să fiți mai </a:t>
            </a:r>
            <a:r>
              <a:rPr lang="it-IT" sz="1800" dirty="0" err="1">
                <a:effectLst/>
                <a:latin typeface="Calibri" panose="020F0502020204030204" pitchFamily="34" charset="0"/>
                <a:ea typeface="Arial MT"/>
                <a:cs typeface="Arial MT"/>
              </a:rPr>
              <a:t>productivi la </a:t>
            </a:r>
            <a:r>
              <a:rPr lang="it-IT" sz="1800" dirty="0">
                <a:effectLst/>
                <a:latin typeface="Calibri" panose="020F0502020204030204" pitchFamily="34" charset="0"/>
                <a:ea typeface="Arial MT"/>
                <a:cs typeface="Arial MT"/>
              </a:rPr>
              <a:t>locul de muncă, </a:t>
            </a:r>
            <a:r>
              <a:rPr lang="it-IT" sz="1800" dirty="0" err="1">
                <a:effectLst/>
                <a:latin typeface="Calibri" panose="020F0502020204030204" pitchFamily="34" charset="0"/>
                <a:ea typeface="Arial MT"/>
                <a:cs typeface="Arial MT"/>
              </a:rPr>
              <a:t>atunci ar putea </a:t>
            </a:r>
            <a:r>
              <a:rPr lang="it-IT" sz="1800" dirty="0">
                <a:effectLst/>
                <a:latin typeface="Calibri" panose="020F0502020204030204" pitchFamily="34" charset="0"/>
                <a:ea typeface="Arial MT"/>
                <a:cs typeface="Arial MT"/>
              </a:rPr>
              <a:t>fi </a:t>
            </a:r>
            <a:r>
              <a:rPr lang="it-IT" sz="1800" dirty="0" err="1">
                <a:effectLst/>
                <a:latin typeface="Calibri" panose="020F0502020204030204" pitchFamily="34" charset="0"/>
                <a:ea typeface="Arial MT"/>
                <a:cs typeface="Arial MT"/>
              </a:rPr>
              <a:t>suficient să </a:t>
            </a:r>
            <a:r>
              <a:rPr lang="it-IT" sz="1800" dirty="0">
                <a:effectLst/>
                <a:latin typeface="Calibri" panose="020F0502020204030204" pitchFamily="34" charset="0"/>
                <a:ea typeface="Arial MT"/>
                <a:cs typeface="Arial MT"/>
              </a:rPr>
              <a:t>începeți doar prin a face </a:t>
            </a:r>
            <a:r>
              <a:rPr lang="it-IT" sz="1800" dirty="0" err="1">
                <a:effectLst/>
                <a:latin typeface="Calibri" panose="020F0502020204030204" pitchFamily="34" charset="0"/>
                <a:ea typeface="Arial MT"/>
                <a:cs typeface="Arial MT"/>
              </a:rPr>
              <a:t>exerciții fizice </a:t>
            </a:r>
            <a:r>
              <a:rPr lang="it-IT" sz="1800" dirty="0">
                <a:effectLst/>
                <a:latin typeface="Calibri" panose="020F0502020204030204" pitchFamily="34" charset="0"/>
                <a:ea typeface="Arial MT"/>
                <a:cs typeface="Arial MT"/>
              </a:rPr>
              <a:t>pentru a </a:t>
            </a:r>
            <a:r>
              <a:rPr lang="it-IT" sz="1800" dirty="0" err="1">
                <a:effectLst/>
                <a:latin typeface="Calibri" panose="020F0502020204030204" pitchFamily="34" charset="0"/>
                <a:ea typeface="Arial MT"/>
                <a:cs typeface="Arial MT"/>
              </a:rPr>
              <a:t>stimula și </a:t>
            </a:r>
            <a:r>
              <a:rPr lang="it-IT" sz="1800" dirty="0">
                <a:effectLst/>
                <a:latin typeface="Calibri" panose="020F0502020204030204" pitchFamily="34" charset="0"/>
                <a:ea typeface="Arial MT"/>
                <a:cs typeface="Arial MT"/>
              </a:rPr>
              <a:t>alte </a:t>
            </a:r>
            <a:r>
              <a:rPr lang="it-IT" sz="1800" dirty="0" err="1">
                <a:effectLst/>
                <a:latin typeface="Calibri" panose="020F0502020204030204" pitchFamily="34" charset="0"/>
                <a:ea typeface="Arial MT"/>
                <a:cs typeface="Arial MT"/>
              </a:rPr>
              <a:t>obiceiuri </a:t>
            </a:r>
            <a:r>
              <a:rPr lang="it-IT" sz="1800" dirty="0">
                <a:effectLst/>
                <a:latin typeface="Calibri" panose="020F0502020204030204" pitchFamily="34" charset="0"/>
                <a:ea typeface="Arial MT"/>
                <a:cs typeface="Arial MT"/>
              </a:rPr>
              <a:t>bune.</a:t>
            </a:r>
            <a:endParaRPr lang="it-IT" sz="1800" dirty="0">
              <a:effectLst/>
              <a:latin typeface="Arial MT"/>
              <a:ea typeface="Arial MT"/>
              <a:cs typeface="Arial MT"/>
            </a:endParaRPr>
          </a:p>
          <a:p>
            <a:endParaRPr lang="it-IT" sz="2000" b="1" i="1" dirty="0">
              <a:effectLst/>
              <a:latin typeface="Arial MT"/>
              <a:ea typeface="Arial MT"/>
              <a:cs typeface="Arial MT"/>
            </a:endParaRPr>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762529" y="1903336"/>
            <a:ext cx="1146661" cy="461665"/>
          </a:xfrm>
          <a:prstGeom prst="rect">
            <a:avLst/>
          </a:prstGeom>
          <a:noFill/>
        </p:spPr>
        <p:txBody>
          <a:bodyPr wrap="none" rtlCol="0">
            <a:spAutoFit/>
          </a:bodyPr>
          <a:lstStyle/>
          <a:p>
            <a:r>
              <a:rPr lang="ro-RO" sz="2400" b="1" dirty="0">
                <a:solidFill>
                  <a:srgbClr val="EA4E46"/>
                </a:solidFill>
                <a:cs typeface="Abhaya Libre Medium" panose="02000603000000000000" pitchFamily="2" charset="77"/>
              </a:rPr>
              <a:t>SFAT</a:t>
            </a:r>
            <a:r>
              <a:rPr lang="en-US" sz="2400" b="1" dirty="0">
                <a:solidFill>
                  <a:srgbClr val="EA4E46"/>
                </a:solidFill>
                <a:cs typeface="Abhaya Libre Medium" panose="02000603000000000000" pitchFamily="2" charset="77"/>
              </a:rPr>
              <a:t> #4</a:t>
            </a:r>
          </a:p>
        </p:txBody>
      </p:sp>
      <p:sp>
        <p:nvSpPr>
          <p:cNvPr id="2" name="Google Shape;90;p1">
            <a:extLst>
              <a:ext uri="{FF2B5EF4-FFF2-40B4-BE49-F238E27FC236}">
                <a16:creationId xmlns:a16="http://schemas.microsoft.com/office/drawing/2014/main" xmlns="" id="{CD4925A8-A0BF-3377-E823-762309DE449C}"/>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5518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233711"/>
            <a:ext cx="9455669"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281353"/>
            <a:ext cx="7693324" cy="461665"/>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CasellaDiTesto 12">
            <a:extLst>
              <a:ext uri="{FF2B5EF4-FFF2-40B4-BE49-F238E27FC236}">
                <a16:creationId xmlns:a16="http://schemas.microsoft.com/office/drawing/2014/main" xmlns="" id="{B41428F2-6793-2B4F-8394-A4089DCFE669}"/>
              </a:ext>
            </a:extLst>
          </p:cNvPr>
          <p:cNvSpPr txBox="1"/>
          <p:nvPr/>
        </p:nvSpPr>
        <p:spPr>
          <a:xfrm>
            <a:off x="2066449" y="2188876"/>
            <a:ext cx="4084215" cy="3785652"/>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Căutați </a:t>
            </a:r>
            <a:r>
              <a:rPr lang="it-IT" sz="2000" b="1" i="1" dirty="0" err="1">
                <a:latin typeface="Calibri" panose="020F0502020204030204" pitchFamily="34" charset="0"/>
                <a:ea typeface="Arial MT"/>
                <a:cs typeface="Arial MT"/>
              </a:rPr>
              <a:t>condiții de </a:t>
            </a:r>
            <a:r>
              <a:rPr lang="it-IT" sz="2000" b="1" i="1" dirty="0">
                <a:latin typeface="Calibri" panose="020F0502020204030204" pitchFamily="34" charset="0"/>
                <a:ea typeface="Arial MT"/>
                <a:cs typeface="Arial MT"/>
              </a:rPr>
              <a:t>lucru </a:t>
            </a:r>
            <a:r>
              <a:rPr lang="it-IT" sz="2000" b="1" i="1" dirty="0" err="1">
                <a:latin typeface="Calibri" panose="020F0502020204030204" pitchFamily="34" charset="0"/>
                <a:ea typeface="Arial MT"/>
                <a:cs typeface="Arial MT"/>
              </a:rPr>
              <a:t>flexibile</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2000" b="1" i="1" dirty="0"/>
          </a:p>
          <a:p>
            <a:pPr algn="just" fontAlgn="base"/>
            <a:r>
              <a:rPr lang="it-IT" sz="1800" dirty="0">
                <a:effectLst/>
                <a:latin typeface="Calibri" panose="020F0502020204030204" pitchFamily="34" charset="0"/>
                <a:ea typeface="Arial MT"/>
                <a:cs typeface="Arial MT"/>
              </a:rPr>
              <a:t>Deseori, presiunea de a </a:t>
            </a:r>
            <a:r>
              <a:rPr lang="it-IT" sz="1800" dirty="0" err="1">
                <a:effectLst/>
                <a:latin typeface="Calibri" panose="020F0502020204030204" pitchFamily="34" charset="0"/>
                <a:ea typeface="Arial MT"/>
                <a:cs typeface="Arial MT"/>
              </a:rPr>
              <a:t>fi fizic </a:t>
            </a:r>
            <a:r>
              <a:rPr lang="it-IT" sz="1800" dirty="0">
                <a:effectLst/>
                <a:latin typeface="Calibri" panose="020F0502020204030204" pitchFamily="34" charset="0"/>
                <a:ea typeface="Arial MT"/>
                <a:cs typeface="Arial MT"/>
              </a:rPr>
              <a:t>"</a:t>
            </a:r>
            <a:r>
              <a:rPr lang="it-IT" sz="1800" dirty="0" err="1">
                <a:effectLst/>
                <a:latin typeface="Calibri" panose="020F0502020204030204" pitchFamily="34" charset="0"/>
                <a:ea typeface="Arial MT"/>
                <a:cs typeface="Arial MT"/>
              </a:rPr>
              <a:t>la </a:t>
            </a:r>
            <a:r>
              <a:rPr lang="it-IT" sz="1800" dirty="0">
                <a:effectLst/>
                <a:latin typeface="Calibri" panose="020F0502020204030204" pitchFamily="34" charset="0"/>
                <a:ea typeface="Arial MT"/>
                <a:cs typeface="Arial MT"/>
              </a:rPr>
              <a:t>serviciu" ne determină să muncim </a:t>
            </a:r>
            <a:r>
              <a:rPr lang="it-IT" sz="1800" dirty="0" err="1">
                <a:effectLst/>
                <a:latin typeface="Calibri" panose="020F0502020204030204" pitchFamily="34" charset="0"/>
                <a:ea typeface="Arial MT"/>
                <a:cs typeface="Arial MT"/>
              </a:rPr>
              <a:t>prea mult </a:t>
            </a:r>
            <a:r>
              <a:rPr lang="it-IT" sz="1800" dirty="0">
                <a:effectLst/>
                <a:latin typeface="Calibri" panose="020F0502020204030204" pitchFamily="34" charset="0"/>
                <a:ea typeface="Arial MT"/>
                <a:cs typeface="Arial MT"/>
              </a:rPr>
              <a:t>și să </a:t>
            </a:r>
            <a:r>
              <a:rPr lang="it-IT" sz="1800" dirty="0" err="1">
                <a:effectLst/>
                <a:latin typeface="Calibri" panose="020F0502020204030204" pitchFamily="34" charset="0"/>
                <a:ea typeface="Arial MT"/>
                <a:cs typeface="Arial MT"/>
              </a:rPr>
              <a:t>pierdem din vedere </a:t>
            </a:r>
            <a:r>
              <a:rPr lang="it-IT" sz="1800" dirty="0">
                <a:effectLst/>
                <a:latin typeface="Calibri" panose="020F0502020204030204" pitchFamily="34" charset="0"/>
                <a:ea typeface="Arial MT"/>
                <a:cs typeface="Arial MT"/>
              </a:rPr>
              <a:t>echilibrul </a:t>
            </a:r>
            <a:r>
              <a:rPr lang="it-IT" sz="1800" dirty="0" err="1">
                <a:effectLst/>
                <a:latin typeface="Calibri" panose="020F0502020204030204" pitchFamily="34" charset="0"/>
                <a:ea typeface="Arial MT"/>
                <a:cs typeface="Arial MT"/>
              </a:rPr>
              <a:t>pe care îl căutăm</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pPr algn="just" fontAlgn="base"/>
            <a:r>
              <a:rPr lang="it-IT" sz="1800" dirty="0" err="1">
                <a:effectLst/>
                <a:latin typeface="Calibri" panose="020F0502020204030204" pitchFamily="34" charset="0"/>
                <a:ea typeface="Arial MT"/>
                <a:cs typeface="Arial MT"/>
              </a:rPr>
              <a:t>Deși </a:t>
            </a:r>
            <a:r>
              <a:rPr lang="it-IT" sz="1800" dirty="0">
                <a:effectLst/>
                <a:latin typeface="Calibri" panose="020F0502020204030204" pitchFamily="34" charset="0"/>
                <a:ea typeface="Arial MT"/>
                <a:cs typeface="Arial MT"/>
              </a:rPr>
              <a:t>nu este </a:t>
            </a:r>
            <a:r>
              <a:rPr lang="it-IT" sz="1800" dirty="0" err="1">
                <a:effectLst/>
                <a:latin typeface="Calibri" panose="020F0502020204030204" pitchFamily="34" charset="0"/>
                <a:ea typeface="Arial MT"/>
                <a:cs typeface="Arial MT"/>
              </a:rPr>
              <a:t>deloc perfectă</a:t>
            </a:r>
            <a:r>
              <a:rPr lang="it-IT" sz="1800" dirty="0">
                <a:effectLst/>
                <a:latin typeface="Calibri" panose="020F0502020204030204" pitchFamily="34" charset="0"/>
                <a:ea typeface="Arial MT"/>
                <a:cs typeface="Arial MT"/>
              </a:rPr>
              <a:t>, munca la distanță sau programul de lucru </a:t>
            </a:r>
            <a:r>
              <a:rPr lang="it-IT" sz="1800" dirty="0" err="1">
                <a:effectLst/>
                <a:latin typeface="Calibri" panose="020F0502020204030204" pitchFamily="34" charset="0"/>
                <a:ea typeface="Arial MT"/>
                <a:cs typeface="Arial MT"/>
              </a:rPr>
              <a:t>flexibil vă permite </a:t>
            </a:r>
            <a:r>
              <a:rPr lang="it-IT" sz="1800" dirty="0">
                <a:effectLst/>
                <a:latin typeface="Calibri" panose="020F0502020204030204" pitchFamily="34" charset="0"/>
                <a:ea typeface="Arial MT"/>
                <a:cs typeface="Arial MT"/>
              </a:rPr>
              <a:t>să lucrați în modul </a:t>
            </a:r>
            <a:r>
              <a:rPr lang="it-IT" sz="1800" dirty="0" err="1">
                <a:effectLst/>
                <a:latin typeface="Calibri" panose="020F0502020204030204" pitchFamily="34" charset="0"/>
                <a:ea typeface="Arial MT"/>
                <a:cs typeface="Arial MT"/>
              </a:rPr>
              <a:t>care vi se potrivește</a:t>
            </a:r>
            <a:r>
              <a:rPr lang="it-IT" sz="1800" dirty="0">
                <a:effectLst/>
                <a:latin typeface="Calibri" panose="020F0502020204030204" pitchFamily="34" charset="0"/>
                <a:ea typeface="Arial MT"/>
                <a:cs typeface="Arial MT"/>
              </a:rPr>
              <a:t>, să </a:t>
            </a:r>
            <a:r>
              <a:rPr lang="it-IT" sz="1800" dirty="0" err="1">
                <a:effectLst/>
                <a:latin typeface="Calibri" panose="020F0502020204030204" pitchFamily="34" charset="0"/>
                <a:ea typeface="Arial MT"/>
                <a:cs typeface="Arial MT"/>
              </a:rPr>
              <a:t>vă</a:t>
            </a:r>
            <a:r>
              <a:rPr lang="it-IT" sz="1800" dirty="0">
                <a:effectLst/>
                <a:latin typeface="Calibri" panose="020F0502020204030204" pitchFamily="34" charset="0"/>
                <a:ea typeface="Arial MT"/>
                <a:cs typeface="Arial MT"/>
              </a:rPr>
              <a:t> planificați ziua în funcție de ceea ce </a:t>
            </a:r>
            <a:r>
              <a:rPr lang="it-IT" sz="1800" dirty="0" err="1">
                <a:effectLst/>
                <a:latin typeface="Calibri" panose="020F0502020204030204" pitchFamily="34" charset="0"/>
                <a:ea typeface="Arial MT"/>
                <a:cs typeface="Arial MT"/>
              </a:rPr>
              <a:t>aveți </a:t>
            </a:r>
            <a:r>
              <a:rPr lang="it-IT" sz="1800" dirty="0">
                <a:effectLst/>
                <a:latin typeface="Calibri" panose="020F0502020204030204" pitchFamily="34" charset="0"/>
                <a:ea typeface="Arial MT"/>
                <a:cs typeface="Arial MT"/>
              </a:rPr>
              <a:t>de făcut și să </a:t>
            </a:r>
            <a:r>
              <a:rPr lang="it-IT" sz="1800" dirty="0" err="1">
                <a:effectLst/>
                <a:latin typeface="Calibri" panose="020F0502020204030204" pitchFamily="34" charset="0"/>
                <a:ea typeface="Arial MT"/>
                <a:cs typeface="Arial MT"/>
              </a:rPr>
              <a:t>aveți </a:t>
            </a:r>
            <a:r>
              <a:rPr lang="it-IT" sz="1800" dirty="0">
                <a:effectLst/>
                <a:latin typeface="Calibri" panose="020F0502020204030204" pitchFamily="34" charset="0"/>
                <a:ea typeface="Arial MT"/>
                <a:cs typeface="Arial MT"/>
              </a:rPr>
              <a:t>timp pentru activități </a:t>
            </a:r>
            <a:r>
              <a:rPr lang="it-IT" sz="1800" dirty="0" err="1">
                <a:effectLst/>
                <a:latin typeface="Calibri" panose="020F0502020204030204" pitchFamily="34" charset="0"/>
                <a:ea typeface="Arial MT"/>
                <a:cs typeface="Arial MT"/>
              </a:rPr>
              <a:t>care </a:t>
            </a:r>
            <a:r>
              <a:rPr lang="it-IT" sz="1800" dirty="0">
                <a:effectLst/>
                <a:latin typeface="Calibri" panose="020F0502020204030204" pitchFamily="34" charset="0"/>
                <a:ea typeface="Arial MT"/>
                <a:cs typeface="Arial MT"/>
              </a:rPr>
              <a:t>au </a:t>
            </a:r>
            <a:r>
              <a:rPr lang="it-IT" sz="1800" dirty="0" err="1">
                <a:effectLst/>
                <a:latin typeface="Calibri" panose="020F0502020204030204" pitchFamily="34" charset="0"/>
                <a:ea typeface="Arial MT"/>
                <a:cs typeface="Arial MT"/>
              </a:rPr>
              <a:t>sens </a:t>
            </a:r>
            <a:r>
              <a:rPr lang="it-IT" sz="1800" dirty="0">
                <a:effectLst/>
                <a:latin typeface="Calibri" panose="020F0502020204030204" pitchFamily="34" charset="0"/>
                <a:ea typeface="Arial MT"/>
                <a:cs typeface="Arial MT"/>
              </a:rPr>
              <a:t>pentru </a:t>
            </a:r>
            <a:r>
              <a:rPr lang="it-IT" sz="1800" dirty="0" err="1">
                <a:effectLst/>
                <a:latin typeface="Calibri" panose="020F0502020204030204" pitchFamily="34" charset="0"/>
                <a:ea typeface="Arial MT"/>
                <a:cs typeface="Arial MT"/>
              </a:rPr>
              <a:t>dumneavoastră</a:t>
            </a:r>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989384" y="2143825"/>
            <a:ext cx="1146661" cy="461665"/>
          </a:xfrm>
          <a:prstGeom prst="rect">
            <a:avLst/>
          </a:prstGeom>
          <a:noFill/>
        </p:spPr>
        <p:txBody>
          <a:bodyPr wrap="none" rtlCol="0">
            <a:spAutoFit/>
          </a:bodyPr>
          <a:lstStyle/>
          <a:p>
            <a:r>
              <a:rPr lang="ro-RO" sz="2400" b="1" dirty="0">
                <a:solidFill>
                  <a:srgbClr val="EA4E46"/>
                </a:solidFill>
                <a:cs typeface="Abhaya Libre Medium" panose="02000603000000000000" pitchFamily="2" charset="77"/>
              </a:rPr>
              <a:t>SFAT</a:t>
            </a:r>
            <a:r>
              <a:rPr lang="en-US" sz="2400" b="1" dirty="0">
                <a:solidFill>
                  <a:srgbClr val="EA4E46"/>
                </a:solidFill>
                <a:cs typeface="Abhaya Libre Medium" panose="02000603000000000000" pitchFamily="2" charset="77"/>
              </a:rPr>
              <a:t> #5</a:t>
            </a:r>
          </a:p>
        </p:txBody>
      </p:sp>
      <p:sp>
        <p:nvSpPr>
          <p:cNvPr id="5" name="CasellaDiTesto 4">
            <a:extLst>
              <a:ext uri="{FF2B5EF4-FFF2-40B4-BE49-F238E27FC236}">
                <a16:creationId xmlns:a16="http://schemas.microsoft.com/office/drawing/2014/main" xmlns="" id="{0576C984-5693-0599-D078-7B1C046D74D7}"/>
              </a:ext>
            </a:extLst>
          </p:cNvPr>
          <p:cNvSpPr txBox="1"/>
          <p:nvPr/>
        </p:nvSpPr>
        <p:spPr>
          <a:xfrm>
            <a:off x="7227729" y="2157523"/>
            <a:ext cx="4084215" cy="3539430"/>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Concentr</a:t>
            </a:r>
            <a:r>
              <a:rPr lang="ro-RO" sz="2000" b="1" i="1" dirty="0">
                <a:effectLst/>
                <a:latin typeface="Calibri" panose="020F0502020204030204" pitchFamily="34" charset="0"/>
                <a:ea typeface="Arial MT"/>
                <a:cs typeface="Arial MT"/>
              </a:rPr>
              <a:t>ați-vă</a:t>
            </a:r>
            <a:r>
              <a:rPr lang="it-IT" sz="2000" b="1" i="1" dirty="0">
                <a:effectLst/>
                <a:latin typeface="Calibri" panose="020F0502020204030204" pitchFamily="34" charset="0"/>
                <a:ea typeface="Arial MT"/>
                <a:cs typeface="Arial MT"/>
              </a:rPr>
              <a:t> pe o sarcină la un moment dat!</a:t>
            </a:r>
            <a:endParaRPr lang="it-IT" sz="2000" b="1" i="1" dirty="0">
              <a:effectLst/>
              <a:latin typeface="Arial MT"/>
              <a:ea typeface="Arial MT"/>
              <a:cs typeface="Arial MT"/>
            </a:endParaRPr>
          </a:p>
          <a:p>
            <a:endParaRPr lang="it-IT" sz="2000" b="1" i="1" dirty="0"/>
          </a:p>
          <a:p>
            <a:pPr fontAlgn="base"/>
            <a:r>
              <a:rPr lang="it-IT" sz="1800" dirty="0" err="1">
                <a:effectLst/>
                <a:latin typeface="Calibri" panose="020F0502020204030204" pitchFamily="34" charset="0"/>
                <a:ea typeface="Arial MT"/>
                <a:cs typeface="Arial MT"/>
              </a:rPr>
              <a:t>Concentrându-vă </a:t>
            </a:r>
            <a:r>
              <a:rPr lang="it-IT" sz="1800" dirty="0">
                <a:effectLst/>
                <a:latin typeface="Calibri" panose="020F0502020204030204" pitchFamily="34" charset="0"/>
                <a:ea typeface="Arial MT"/>
                <a:cs typeface="Arial MT"/>
              </a:rPr>
              <a:t>pe o singură sarcină </a:t>
            </a:r>
            <a:r>
              <a:rPr lang="it-IT" sz="1800" dirty="0" err="1">
                <a:effectLst/>
                <a:latin typeface="Calibri" panose="020F0502020204030204" pitchFamily="34" charset="0"/>
                <a:ea typeface="Arial MT"/>
                <a:cs typeface="Arial MT"/>
              </a:rPr>
              <a:t>la </a:t>
            </a:r>
            <a:r>
              <a:rPr lang="it-IT" sz="1800" dirty="0">
                <a:effectLst/>
                <a:latin typeface="Calibri" panose="020F0502020204030204" pitchFamily="34" charset="0"/>
                <a:ea typeface="Arial MT"/>
                <a:cs typeface="Arial MT"/>
              </a:rPr>
              <a:t>un moment dat</a:t>
            </a:r>
            <a:r>
              <a:rPr lang="it-IT" sz="1800" dirty="0" err="1">
                <a:effectLst/>
                <a:latin typeface="Calibri" panose="020F0502020204030204" pitchFamily="34" charset="0"/>
                <a:ea typeface="Arial MT"/>
                <a:cs typeface="Arial MT"/>
              </a:rPr>
              <a:t>, veți reuși să o </a:t>
            </a:r>
            <a:r>
              <a:rPr lang="it-IT" sz="1800" dirty="0">
                <a:effectLst/>
                <a:latin typeface="Calibri" panose="020F0502020204030204" pitchFamily="34" charset="0"/>
                <a:ea typeface="Arial MT"/>
                <a:cs typeface="Arial MT"/>
              </a:rPr>
              <a:t>finalizați </a:t>
            </a:r>
            <a:r>
              <a:rPr lang="it-IT" sz="1800" dirty="0" err="1">
                <a:effectLst/>
                <a:latin typeface="Calibri" panose="020F0502020204030204" pitchFamily="34" charset="0"/>
                <a:ea typeface="Arial MT"/>
                <a:cs typeface="Arial MT"/>
              </a:rPr>
              <a:t>mai repede </a:t>
            </a:r>
            <a:r>
              <a:rPr lang="it-IT" sz="1800" dirty="0">
                <a:effectLst/>
                <a:latin typeface="Calibri" panose="020F0502020204030204" pitchFamily="34" charset="0"/>
                <a:ea typeface="Arial MT"/>
                <a:cs typeface="Arial MT"/>
              </a:rPr>
              <a:t>și cu </a:t>
            </a:r>
            <a:r>
              <a:rPr lang="it-IT" sz="1800" dirty="0" err="1">
                <a:effectLst/>
                <a:latin typeface="Calibri" panose="020F0502020204030204" pitchFamily="34" charset="0"/>
                <a:ea typeface="Arial MT"/>
                <a:cs typeface="Arial MT"/>
              </a:rPr>
              <a:t>mai puține erori</a:t>
            </a:r>
            <a:r>
              <a:rPr lang="it-IT" sz="1800" dirty="0">
                <a:effectLst/>
                <a:latin typeface="Calibri" panose="020F0502020204030204" pitchFamily="34" charset="0"/>
                <a:ea typeface="Arial MT"/>
                <a:cs typeface="Arial MT"/>
              </a:rPr>
              <a:t>. Oferiți-vă timpul și concentrarea </a:t>
            </a:r>
            <a:r>
              <a:rPr lang="it-IT" sz="1800" dirty="0" err="1">
                <a:effectLst/>
                <a:latin typeface="Calibri" panose="020F0502020204030204" pitchFamily="34" charset="0"/>
                <a:ea typeface="Arial MT"/>
                <a:cs typeface="Arial MT"/>
              </a:rPr>
              <a:t>potrivită pentru a depune </a:t>
            </a:r>
            <a:r>
              <a:rPr lang="it-IT" sz="1800" dirty="0">
                <a:effectLst/>
                <a:latin typeface="Calibri" panose="020F0502020204030204" pitchFamily="34" charset="0"/>
                <a:ea typeface="Arial MT"/>
                <a:cs typeface="Arial MT"/>
              </a:rPr>
              <a:t>mai mult </a:t>
            </a:r>
            <a:r>
              <a:rPr lang="it-IT" sz="1800" dirty="0" err="1">
                <a:effectLst/>
                <a:latin typeface="Calibri" panose="020F0502020204030204" pitchFamily="34" charset="0"/>
                <a:ea typeface="Arial MT"/>
                <a:cs typeface="Arial MT"/>
              </a:rPr>
              <a:t>efort în atingerea </a:t>
            </a:r>
            <a:r>
              <a:rPr lang="it-IT" sz="1800" dirty="0">
                <a:effectLst/>
                <a:latin typeface="Calibri" panose="020F0502020204030204" pitchFamily="34" charset="0"/>
                <a:ea typeface="Arial MT"/>
                <a:cs typeface="Arial MT"/>
              </a:rPr>
              <a:t>obiectivelor și </a:t>
            </a:r>
            <a:r>
              <a:rPr lang="it-IT" sz="1800" dirty="0" err="1">
                <a:effectLst/>
                <a:latin typeface="Calibri" panose="020F0502020204030204" pitchFamily="34" charset="0"/>
                <a:ea typeface="Arial MT"/>
                <a:cs typeface="Arial MT"/>
              </a:rPr>
              <a:t>priorităților dumneavoastră</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fontAlgn="base"/>
            <a:r>
              <a:rPr lang="it-IT" sz="1800" i="1"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endParaRPr lang="it-IT" sz="2000" b="1" i="1" dirty="0"/>
          </a:p>
        </p:txBody>
      </p:sp>
      <p:sp>
        <p:nvSpPr>
          <p:cNvPr id="6" name="TextBox 15">
            <a:extLst>
              <a:ext uri="{FF2B5EF4-FFF2-40B4-BE49-F238E27FC236}">
                <a16:creationId xmlns:a16="http://schemas.microsoft.com/office/drawing/2014/main" xmlns="" id="{0C772127-6352-0D33-AB36-B52929BCC221}"/>
              </a:ext>
            </a:extLst>
          </p:cNvPr>
          <p:cNvSpPr txBox="1"/>
          <p:nvPr/>
        </p:nvSpPr>
        <p:spPr>
          <a:xfrm>
            <a:off x="6115866" y="2143826"/>
            <a:ext cx="1146661" cy="461665"/>
          </a:xfrm>
          <a:prstGeom prst="rect">
            <a:avLst/>
          </a:prstGeom>
          <a:noFill/>
        </p:spPr>
        <p:txBody>
          <a:bodyPr wrap="none" rtlCol="0">
            <a:spAutoFit/>
          </a:bodyPr>
          <a:lstStyle/>
          <a:p>
            <a:r>
              <a:rPr lang="ro-RO" sz="2400" b="1" dirty="0">
                <a:solidFill>
                  <a:srgbClr val="EA4E46"/>
                </a:solidFill>
                <a:cs typeface="Abhaya Libre Medium" panose="02000603000000000000" pitchFamily="2" charset="77"/>
              </a:rPr>
              <a:t>SFAT</a:t>
            </a:r>
            <a:r>
              <a:rPr lang="en-US" sz="2400" b="1" dirty="0">
                <a:solidFill>
                  <a:srgbClr val="EA4E46"/>
                </a:solidFill>
                <a:cs typeface="Abhaya Libre Medium" panose="02000603000000000000" pitchFamily="2" charset="77"/>
              </a:rPr>
              <a:t> #6</a:t>
            </a:r>
          </a:p>
        </p:txBody>
      </p:sp>
      <p:sp>
        <p:nvSpPr>
          <p:cNvPr id="2" name="Google Shape;90;p1">
            <a:extLst>
              <a:ext uri="{FF2B5EF4-FFF2-40B4-BE49-F238E27FC236}">
                <a16:creationId xmlns:a16="http://schemas.microsoft.com/office/drawing/2014/main" xmlns="" id="{3DB85F2C-D681-A4DC-E321-3CE6FF96357D}"/>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9889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40103"/>
            <a:ext cx="9082807"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340432"/>
            <a:ext cx="7693324" cy="461665"/>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p>
        </p:txBody>
      </p:sp>
      <p:sp>
        <p:nvSpPr>
          <p:cNvPr id="13" name="CasellaDiTesto 12">
            <a:extLst>
              <a:ext uri="{FF2B5EF4-FFF2-40B4-BE49-F238E27FC236}">
                <a16:creationId xmlns:a16="http://schemas.microsoft.com/office/drawing/2014/main" xmlns="" id="{B41428F2-6793-2B4F-8394-A4089DCFE669}"/>
              </a:ext>
            </a:extLst>
          </p:cNvPr>
          <p:cNvSpPr txBox="1"/>
          <p:nvPr/>
        </p:nvSpPr>
        <p:spPr>
          <a:xfrm>
            <a:off x="2337010" y="2178495"/>
            <a:ext cx="8838990" cy="4339650"/>
          </a:xfrm>
          <a:prstGeom prst="rect">
            <a:avLst/>
          </a:prstGeom>
          <a:noFill/>
        </p:spPr>
        <p:txBody>
          <a:bodyPr wrap="square" rtlCol="0">
            <a:spAutoFit/>
          </a:bodyPr>
          <a:lstStyle/>
          <a:p>
            <a:r>
              <a:rPr lang="it-IT" sz="2000" b="1" i="1" dirty="0">
                <a:latin typeface="Calibri" panose="020F0502020204030204" pitchFamily="34" charset="0"/>
                <a:ea typeface="Arial MT"/>
                <a:cs typeface="Arial MT"/>
              </a:rPr>
              <a:t>Renunță la </a:t>
            </a:r>
            <a:r>
              <a:rPr lang="it-IT" sz="2000" b="1" i="1" dirty="0" err="1">
                <a:latin typeface="Calibri" panose="020F0502020204030204" pitchFamily="34" charset="0"/>
                <a:ea typeface="Arial MT"/>
                <a:cs typeface="Arial MT"/>
              </a:rPr>
              <a:t>perfecționism</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2000" b="1" i="1" dirty="0"/>
          </a:p>
          <a:p>
            <a:r>
              <a:rPr lang="it-IT" sz="1800" dirty="0">
                <a:effectLst/>
                <a:latin typeface="Calibri" panose="020F0502020204030204" pitchFamily="34" charset="0"/>
                <a:ea typeface="Arial MT"/>
                <a:cs typeface="Arial MT"/>
              </a:rPr>
              <a:t>O mare parte din ceea ce ne determină să </a:t>
            </a:r>
            <a:r>
              <a:rPr lang="it-IT" sz="1800" dirty="0" err="1">
                <a:effectLst/>
                <a:latin typeface="Calibri" panose="020F0502020204030204" pitchFamily="34" charset="0"/>
                <a:ea typeface="Arial MT"/>
                <a:cs typeface="Arial MT"/>
              </a:rPr>
              <a:t>muncim prea mult </a:t>
            </a:r>
            <a:r>
              <a:rPr lang="it-IT" sz="1800" dirty="0">
                <a:effectLst/>
                <a:latin typeface="Calibri" panose="020F0502020204030204" pitchFamily="34" charset="0"/>
                <a:ea typeface="Arial MT"/>
                <a:cs typeface="Arial MT"/>
              </a:rPr>
              <a:t>și să </a:t>
            </a:r>
            <a:r>
              <a:rPr lang="it-IT" sz="1800" dirty="0" err="1">
                <a:effectLst/>
                <a:latin typeface="Calibri" panose="020F0502020204030204" pitchFamily="34" charset="0"/>
                <a:ea typeface="Arial MT"/>
                <a:cs typeface="Arial MT"/>
              </a:rPr>
              <a:t>ne </a:t>
            </a:r>
            <a:r>
              <a:rPr lang="it-IT" sz="1800" dirty="0">
                <a:effectLst/>
                <a:latin typeface="Calibri" panose="020F0502020204030204" pitchFamily="34" charset="0"/>
                <a:ea typeface="Arial MT"/>
                <a:cs typeface="Arial MT"/>
              </a:rPr>
              <a:t>compromitem echilibrul dintre viața profesională și cea privată </a:t>
            </a:r>
            <a:r>
              <a:rPr lang="it-IT" sz="1800" dirty="0" err="1">
                <a:effectLst/>
                <a:latin typeface="Calibri" panose="020F0502020204030204" pitchFamily="34" charset="0"/>
                <a:ea typeface="Arial MT"/>
                <a:cs typeface="Arial MT"/>
              </a:rPr>
              <a:t>este nevoia de a </a:t>
            </a:r>
            <a:r>
              <a:rPr lang="it-IT" sz="1800" dirty="0">
                <a:effectLst/>
                <a:latin typeface="Calibri" panose="020F0502020204030204" pitchFamily="34" charset="0"/>
                <a:ea typeface="Arial MT"/>
                <a:cs typeface="Arial MT"/>
              </a:rPr>
              <a:t>face cea mai bună treabă. Dar, mai </a:t>
            </a:r>
            <a:r>
              <a:rPr lang="it-IT" sz="1800" dirty="0" err="1">
                <a:effectLst/>
                <a:latin typeface="Calibri" panose="020F0502020204030204" pitchFamily="34" charset="0"/>
                <a:ea typeface="Arial MT"/>
                <a:cs typeface="Arial MT"/>
              </a:rPr>
              <a:t>presus de toate, este credința </a:t>
            </a:r>
            <a:r>
              <a:rPr lang="it-IT" sz="1800" dirty="0">
                <a:effectLst/>
                <a:latin typeface="Calibri" panose="020F0502020204030204" pitchFamily="34" charset="0"/>
                <a:ea typeface="Arial MT"/>
                <a:cs typeface="Arial MT"/>
              </a:rPr>
              <a:t>compulsivă </a:t>
            </a:r>
            <a:r>
              <a:rPr lang="it-IT" sz="1800" dirty="0" err="1">
                <a:effectLst/>
                <a:latin typeface="Calibri" panose="020F0502020204030204" pitchFamily="34" charset="0"/>
                <a:ea typeface="Arial MT"/>
                <a:cs typeface="Arial MT"/>
              </a:rPr>
              <a:t>că</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dacă nu ne angajăm dincolo de așteptări</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vom eșua</a:t>
            </a:r>
            <a:r>
              <a:rPr lang="it-IT" sz="1800" dirty="0">
                <a:effectLst/>
                <a:latin typeface="Calibri" panose="020F0502020204030204" pitchFamily="34" charset="0"/>
                <a:ea typeface="Arial MT"/>
                <a:cs typeface="Arial MT"/>
              </a:rPr>
              <a:t>, vom fi </a:t>
            </a:r>
            <a:r>
              <a:rPr lang="it-IT" sz="1800" dirty="0" err="1">
                <a:effectLst/>
                <a:latin typeface="Calibri" panose="020F0502020204030204" pitchFamily="34" charset="0"/>
                <a:ea typeface="Arial MT"/>
                <a:cs typeface="Arial MT"/>
              </a:rPr>
              <a:t>penalizați </a:t>
            </a:r>
            <a:r>
              <a:rPr lang="it-IT" sz="1800" dirty="0">
                <a:effectLst/>
                <a:latin typeface="Calibri" panose="020F0502020204030204" pitchFamily="34" charset="0"/>
                <a:ea typeface="Arial MT"/>
                <a:cs typeface="Arial MT"/>
              </a:rPr>
              <a:t>sau </a:t>
            </a:r>
            <a:r>
              <a:rPr lang="it-IT" sz="1800" dirty="0" err="1">
                <a:effectLst/>
                <a:latin typeface="Calibri" panose="020F0502020204030204" pitchFamily="34" charset="0"/>
                <a:ea typeface="Arial MT"/>
                <a:cs typeface="Arial MT"/>
              </a:rPr>
              <a:t>chiar ne vom pierde </a:t>
            </a:r>
            <a:r>
              <a:rPr lang="it-IT" sz="1800" dirty="0">
                <a:effectLst/>
                <a:latin typeface="Calibri" panose="020F0502020204030204" pitchFamily="34" charset="0"/>
                <a:ea typeface="Arial MT"/>
                <a:cs typeface="Arial MT"/>
              </a:rPr>
              <a:t>locul de muncă. </a:t>
            </a:r>
            <a:r>
              <a:rPr lang="it-IT" sz="1800" dirty="0">
                <a:effectLst/>
                <a:latin typeface="Calibri" panose="020F0502020204030204" pitchFamily="34" charset="0"/>
                <a:ea typeface="Arial MT"/>
              </a:rPr>
              <a:t>Problema </a:t>
            </a:r>
            <a:r>
              <a:rPr lang="it-IT" sz="1800" dirty="0" err="1">
                <a:effectLst/>
                <a:latin typeface="Calibri" panose="020F0502020204030204" pitchFamily="34" charset="0"/>
                <a:ea typeface="Arial MT"/>
              </a:rPr>
              <a:t>este că perfecționiștii văd greșelile ca pe niște eșecuri </a:t>
            </a:r>
            <a:r>
              <a:rPr lang="it-IT" sz="1800" dirty="0">
                <a:effectLst/>
                <a:latin typeface="Calibri" panose="020F0502020204030204" pitchFamily="34" charset="0"/>
                <a:ea typeface="Arial MT"/>
              </a:rPr>
              <a:t>personale, </a:t>
            </a:r>
            <a:r>
              <a:rPr lang="it-IT" sz="1800" dirty="0" err="1">
                <a:effectLst/>
                <a:latin typeface="Calibri" panose="020F0502020204030204" pitchFamily="34" charset="0"/>
                <a:ea typeface="Arial MT"/>
              </a:rPr>
              <a:t>mai degrabă decât ca pe </a:t>
            </a:r>
            <a:r>
              <a:rPr lang="it-IT" sz="1800" dirty="0">
                <a:effectLst/>
                <a:latin typeface="Calibri" panose="020F0502020204030204" pitchFamily="34" charset="0"/>
                <a:ea typeface="Arial MT"/>
              </a:rPr>
              <a:t>o parte </a:t>
            </a:r>
            <a:r>
              <a:rPr lang="it-IT" sz="1800" dirty="0" err="1">
                <a:effectLst/>
                <a:latin typeface="Calibri" panose="020F0502020204030204" pitchFamily="34" charset="0"/>
                <a:ea typeface="Arial MT"/>
              </a:rPr>
              <a:t>naturală a </a:t>
            </a:r>
            <a:r>
              <a:rPr lang="it-IT" sz="1800" dirty="0">
                <a:effectLst/>
                <a:latin typeface="Calibri" panose="020F0502020204030204" pitchFamily="34" charset="0"/>
                <a:ea typeface="Arial MT"/>
              </a:rPr>
              <a:t>învățării și </a:t>
            </a:r>
            <a:r>
              <a:rPr lang="it-IT" sz="1800" dirty="0" err="1">
                <a:effectLst/>
                <a:latin typeface="Calibri" panose="020F0502020204030204" pitchFamily="34" charset="0"/>
                <a:ea typeface="Arial MT"/>
              </a:rPr>
              <a:t>creșterii noastre</a:t>
            </a:r>
            <a:r>
              <a:rPr lang="it-IT" sz="1800" dirty="0">
                <a:effectLst/>
                <a:latin typeface="Calibri" panose="020F0502020204030204" pitchFamily="34" charset="0"/>
                <a:ea typeface="Arial MT"/>
              </a:rPr>
              <a:t>. Pentru a rupe cercul perfecționismului, unii psihologi ne sfătuiesc:</a:t>
            </a:r>
          </a:p>
          <a:p>
            <a:pPr marL="285750" indent="-285750">
              <a:buFont typeface="Courier New" panose="02070309020205020404" pitchFamily="49" charset="0"/>
              <a:buChar char="o"/>
            </a:pPr>
            <a:r>
              <a:rPr lang="it-IT" dirty="0">
                <a:latin typeface="Calibri" panose="020F0502020204030204" pitchFamily="34" charset="0"/>
                <a:ea typeface="Arial MT"/>
                <a:cs typeface="Arial MT"/>
              </a:rPr>
              <a:t>Conștientizează acest </a:t>
            </a:r>
            <a:r>
              <a:rPr lang="it-IT" sz="1800" dirty="0">
                <a:effectLst/>
                <a:latin typeface="Calibri" panose="020F0502020204030204" pitchFamily="34" charset="0"/>
                <a:ea typeface="Arial MT"/>
              </a:rPr>
              <a:t>dialog </a:t>
            </a:r>
            <a:r>
              <a:rPr lang="it-IT" dirty="0">
                <a:latin typeface="Calibri" panose="020F0502020204030204" pitchFamily="34" charset="0"/>
                <a:ea typeface="Arial MT"/>
                <a:cs typeface="Arial MT"/>
              </a:rPr>
              <a:t>negativ </a:t>
            </a:r>
            <a:r>
              <a:rPr lang="it-IT" sz="1800" dirty="0">
                <a:effectLst/>
                <a:latin typeface="Calibri" panose="020F0502020204030204" pitchFamily="34" charset="0"/>
                <a:ea typeface="Arial MT"/>
              </a:rPr>
              <a:t>cu tine însuți și fii mai compătimitor cu tine însuți</a:t>
            </a:r>
          </a:p>
          <a:p>
            <a:pPr marL="285750" indent="-285750">
              <a:buFont typeface="Courier New" panose="02070309020205020404" pitchFamily="49" charset="0"/>
              <a:buChar char="o"/>
            </a:pPr>
            <a:r>
              <a:rPr lang="it-IT" sz="1800" dirty="0">
                <a:effectLst/>
                <a:latin typeface="Calibri" panose="020F0502020204030204" pitchFamily="34" charset="0"/>
                <a:ea typeface="Arial MT"/>
              </a:rPr>
              <a:t>Acordă-ți timp pentru a </a:t>
            </a:r>
            <a:r>
              <a:rPr lang="it-IT" sz="1800" dirty="0" err="1">
                <a:effectLst/>
                <a:latin typeface="Calibri" panose="020F0502020204030204" pitchFamily="34" charset="0"/>
                <a:ea typeface="Arial MT"/>
              </a:rPr>
              <a:t>înțelege dacă </a:t>
            </a:r>
            <a:r>
              <a:rPr lang="it-IT" sz="1800" dirty="0">
                <a:effectLst/>
                <a:latin typeface="Calibri" panose="020F0502020204030204" pitchFamily="34" charset="0"/>
                <a:ea typeface="Arial MT"/>
              </a:rPr>
              <a:t>obiectivele și </a:t>
            </a:r>
            <a:r>
              <a:rPr lang="it-IT" sz="1800" dirty="0" err="1">
                <a:effectLst/>
                <a:latin typeface="Calibri" panose="020F0502020204030204" pitchFamily="34" charset="0"/>
                <a:ea typeface="Arial MT"/>
              </a:rPr>
              <a:t>așteptările pe care ți le </a:t>
            </a:r>
            <a:r>
              <a:rPr lang="it-IT" sz="1800" dirty="0">
                <a:effectLst/>
                <a:latin typeface="Calibri" panose="020F0502020204030204" pitchFamily="34" charset="0"/>
                <a:ea typeface="Arial MT"/>
              </a:rPr>
              <a:t>stabilești sunt de </a:t>
            </a:r>
            <a:r>
              <a:rPr lang="it-IT" sz="1800" dirty="0" err="1">
                <a:effectLst/>
                <a:latin typeface="Calibri" panose="020F0502020204030204" pitchFamily="34" charset="0"/>
                <a:ea typeface="Arial MT"/>
              </a:rPr>
              <a:t>fapt realizabile</a:t>
            </a:r>
            <a:endParaRPr lang="it-IT" dirty="0">
              <a:latin typeface="Calibri" panose="020F0502020204030204" pitchFamily="34" charset="0"/>
              <a:ea typeface="Arial MT"/>
            </a:endParaRPr>
          </a:p>
          <a:p>
            <a:pPr marL="285750" indent="-285750">
              <a:buFont typeface="Courier New" panose="02070309020205020404" pitchFamily="49" charset="0"/>
              <a:buChar char="o"/>
            </a:pPr>
            <a:r>
              <a:rPr lang="it-IT" sz="1800" dirty="0">
                <a:effectLst/>
                <a:latin typeface="Calibri" panose="020F0502020204030204" pitchFamily="34" charset="0"/>
                <a:ea typeface="Arial MT"/>
                <a:cs typeface="Arial MT"/>
              </a:rPr>
              <a:t>Vorb</a:t>
            </a:r>
            <a:r>
              <a:rPr lang="ro-RO" sz="1800" dirty="0">
                <a:effectLst/>
                <a:latin typeface="Calibri" panose="020F0502020204030204" pitchFamily="34" charset="0"/>
                <a:ea typeface="Arial MT"/>
                <a:cs typeface="Arial MT"/>
              </a:rPr>
              <a:t>ește</a:t>
            </a:r>
            <a:r>
              <a:rPr lang="it-IT" sz="1800" dirty="0">
                <a:effectLst/>
                <a:latin typeface="Calibri" panose="020F0502020204030204" pitchFamily="34" charset="0"/>
                <a:ea typeface="Arial MT"/>
                <a:cs typeface="Arial MT"/>
              </a:rPr>
              <a:t> cu cineva despre temerile iraționale de a eșua</a:t>
            </a:r>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1261082" y="2118073"/>
            <a:ext cx="1146661" cy="461665"/>
          </a:xfrm>
          <a:prstGeom prst="rect">
            <a:avLst/>
          </a:prstGeom>
          <a:noFill/>
        </p:spPr>
        <p:txBody>
          <a:bodyPr wrap="none" rtlCol="0">
            <a:spAutoFit/>
          </a:bodyPr>
          <a:lstStyle/>
          <a:p>
            <a:r>
              <a:rPr lang="ro-RO" sz="2400" b="1" dirty="0">
                <a:solidFill>
                  <a:srgbClr val="EA4E46"/>
                </a:solidFill>
                <a:cs typeface="Abhaya Libre Medium" panose="02000603000000000000" pitchFamily="2" charset="77"/>
              </a:rPr>
              <a:t>SFAT</a:t>
            </a:r>
            <a:r>
              <a:rPr lang="en-US" sz="2400" b="1" dirty="0">
                <a:solidFill>
                  <a:srgbClr val="EA4E46"/>
                </a:solidFill>
                <a:cs typeface="Abhaya Libre Medium" panose="02000603000000000000" pitchFamily="2" charset="77"/>
              </a:rPr>
              <a:t> #7</a:t>
            </a:r>
          </a:p>
        </p:txBody>
      </p:sp>
    </p:spTree>
    <p:extLst>
      <p:ext uri="{BB962C8B-B14F-4D97-AF65-F5344CB8AC3E}">
        <p14:creationId xmlns:p14="http://schemas.microsoft.com/office/powerpoint/2010/main" val="71009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361407"/>
            <a:ext cx="9189339"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465897"/>
            <a:ext cx="7693324" cy="461665"/>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CasellaDiTesto 12">
            <a:extLst>
              <a:ext uri="{FF2B5EF4-FFF2-40B4-BE49-F238E27FC236}">
                <a16:creationId xmlns:a16="http://schemas.microsoft.com/office/drawing/2014/main" xmlns="" id="{B41428F2-6793-2B4F-8394-A4089DCFE669}"/>
              </a:ext>
            </a:extLst>
          </p:cNvPr>
          <p:cNvSpPr txBox="1"/>
          <p:nvPr/>
        </p:nvSpPr>
        <p:spPr>
          <a:xfrm>
            <a:off x="2337009" y="2341900"/>
            <a:ext cx="9189339" cy="4031873"/>
          </a:xfrm>
          <a:prstGeom prst="rect">
            <a:avLst/>
          </a:prstGeom>
          <a:noFill/>
        </p:spPr>
        <p:txBody>
          <a:bodyPr wrap="square" rtlCol="0">
            <a:spAutoFit/>
          </a:bodyPr>
          <a:lstStyle/>
          <a:p>
            <a:r>
              <a:rPr lang="it-IT" sz="2000" b="1" i="1" dirty="0">
                <a:effectLst/>
                <a:latin typeface="Calibri" panose="020F0502020204030204" pitchFamily="34" charset="0"/>
                <a:ea typeface="Arial MT"/>
                <a:cs typeface="Arial MT"/>
              </a:rPr>
              <a:t>Deconectați</a:t>
            </a:r>
            <a:r>
              <a:rPr lang="ro-RO" sz="2000" b="1" i="1" dirty="0">
                <a:latin typeface="Calibri" panose="020F0502020204030204" pitchFamily="34" charset="0"/>
                <a:ea typeface="Arial MT"/>
                <a:cs typeface="Arial MT"/>
              </a:rPr>
              <a:t>-vă</a:t>
            </a:r>
            <a:r>
              <a:rPr lang="it-IT" sz="2000" b="1" i="1" dirty="0">
                <a:effectLst/>
                <a:latin typeface="Calibri" panose="020F0502020204030204" pitchFamily="34" charset="0"/>
                <a:ea typeface="Arial MT"/>
                <a:cs typeface="Arial MT"/>
              </a:rPr>
              <a:t>!</a:t>
            </a:r>
            <a:endParaRPr lang="it-IT" sz="2000" b="1" i="1" dirty="0">
              <a:effectLst/>
              <a:latin typeface="Arial MT"/>
              <a:ea typeface="Arial MT"/>
              <a:cs typeface="Arial MT"/>
            </a:endParaRPr>
          </a:p>
          <a:p>
            <a:endParaRPr lang="it-IT" sz="1800" dirty="0">
              <a:effectLst/>
              <a:latin typeface="Calibri" panose="020F0502020204030204" pitchFamily="34" charset="0"/>
              <a:ea typeface="Arial MT"/>
            </a:endParaRPr>
          </a:p>
          <a:p>
            <a:pPr algn="just" fontAlgn="base"/>
            <a:r>
              <a:rPr lang="it-IT" sz="1800" dirty="0" err="1">
                <a:effectLst/>
                <a:latin typeface="Calibri" panose="020F0502020204030204" pitchFamily="34" charset="0"/>
                <a:ea typeface="Arial MT"/>
                <a:cs typeface="Arial MT"/>
              </a:rPr>
              <a:t>Ați auzit vreodată </a:t>
            </a:r>
            <a:r>
              <a:rPr lang="it-IT" sz="1800" dirty="0">
                <a:effectLst/>
                <a:latin typeface="Calibri" panose="020F0502020204030204" pitchFamily="34" charset="0"/>
                <a:ea typeface="Arial MT"/>
                <a:cs typeface="Arial MT"/>
              </a:rPr>
              <a:t>de </a:t>
            </a:r>
            <a:r>
              <a:rPr lang="it-IT" sz="1800" dirty="0" err="1">
                <a:effectLst/>
                <a:latin typeface="Calibri" panose="020F0502020204030204" pitchFamily="34" charset="0"/>
                <a:ea typeface="Arial MT"/>
                <a:cs typeface="Arial MT"/>
              </a:rPr>
              <a:t>dreptul </a:t>
            </a:r>
            <a:r>
              <a:rPr lang="it-IT" sz="1800" dirty="0">
                <a:effectLst/>
                <a:latin typeface="Calibri" panose="020F0502020204030204" pitchFamily="34" charset="0"/>
                <a:ea typeface="Arial MT"/>
                <a:cs typeface="Arial MT"/>
              </a:rPr>
              <a:t>la </a:t>
            </a:r>
            <a:r>
              <a:rPr lang="it-IT" sz="1800" dirty="0" err="1">
                <a:effectLst/>
                <a:latin typeface="Calibri" panose="020F0502020204030204" pitchFamily="34" charset="0"/>
                <a:ea typeface="Arial MT"/>
                <a:cs typeface="Arial MT"/>
              </a:rPr>
              <a:t>deconectare</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algn="just" fontAlgn="base"/>
            <a:r>
              <a:rPr lang="it-IT" sz="1800" dirty="0">
                <a:effectLst/>
                <a:latin typeface="Calibri" panose="020F0502020204030204" pitchFamily="34" charset="0"/>
                <a:ea typeface="Times New Roman" panose="02020603050405020304" pitchFamily="18" charset="0"/>
                <a:cs typeface="Arial MT"/>
              </a:rPr>
              <a:t> </a:t>
            </a:r>
            <a:endParaRPr lang="it-IT" sz="1800" dirty="0">
              <a:effectLst/>
              <a:latin typeface="Arial MT"/>
              <a:ea typeface="Arial MT"/>
              <a:cs typeface="Arial MT"/>
            </a:endParaRPr>
          </a:p>
          <a:p>
            <a:r>
              <a:rPr lang="it-IT" sz="1800" i="1" dirty="0">
                <a:effectLst/>
                <a:latin typeface="Calibri" panose="020F0502020204030204" pitchFamily="34" charset="0"/>
                <a:ea typeface="Arial MT"/>
                <a:cs typeface="Arial MT"/>
              </a:rPr>
              <a:t>Pe scurt: când muncești</a:t>
            </a:r>
            <a:r>
              <a:rPr lang="it-IT" sz="1800" i="1" dirty="0" err="1">
                <a:effectLst/>
                <a:latin typeface="Calibri" panose="020F0502020204030204" pitchFamily="34" charset="0"/>
                <a:ea typeface="Arial MT"/>
                <a:cs typeface="Arial MT"/>
              </a:rPr>
              <a:t>, </a:t>
            </a:r>
            <a:r>
              <a:rPr lang="it-IT" sz="1800" i="1" dirty="0">
                <a:effectLst/>
                <a:latin typeface="Calibri" panose="020F0502020204030204" pitchFamily="34" charset="0"/>
                <a:ea typeface="Arial MT"/>
                <a:cs typeface="Arial MT"/>
              </a:rPr>
              <a:t>muncești și când </a:t>
            </a:r>
            <a:r>
              <a:rPr lang="it-IT" sz="1800" i="1" dirty="0" err="1">
                <a:effectLst/>
                <a:latin typeface="Calibri" panose="020F0502020204030204" pitchFamily="34" charset="0"/>
                <a:ea typeface="Arial MT"/>
                <a:cs typeface="Arial MT"/>
              </a:rPr>
              <a:t>termini.</a:t>
            </a:r>
            <a:r>
              <a:rPr lang="it-IT" sz="1800" i="1" dirty="0">
                <a:effectLst/>
                <a:latin typeface="Calibri" panose="020F0502020204030204" pitchFamily="34" charset="0"/>
                <a:ea typeface="Arial MT"/>
                <a:cs typeface="Arial MT"/>
              </a:rPr>
              <a:t>.. </a:t>
            </a:r>
            <a:r>
              <a:rPr lang="it-IT" sz="1800" i="1" dirty="0" err="1">
                <a:effectLst/>
                <a:latin typeface="Calibri" panose="020F0502020204030204" pitchFamily="34" charset="0"/>
                <a:ea typeface="Arial MT"/>
                <a:cs typeface="Arial MT"/>
              </a:rPr>
              <a:t>Ai terminat</a:t>
            </a:r>
            <a:r>
              <a:rPr lang="it-IT" sz="1800" i="1"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Mai ales </a:t>
            </a:r>
            <a:r>
              <a:rPr lang="it-IT" sz="1800" dirty="0">
                <a:effectLst/>
                <a:latin typeface="Calibri" panose="020F0502020204030204" pitchFamily="34" charset="0"/>
                <a:ea typeface="Arial MT"/>
                <a:cs typeface="Arial MT"/>
              </a:rPr>
              <a:t>pentru </a:t>
            </a:r>
            <a:r>
              <a:rPr lang="it-IT" sz="1800" dirty="0" err="1">
                <a:effectLst/>
                <a:latin typeface="Calibri" panose="020F0502020204030204" pitchFamily="34" charset="0"/>
                <a:ea typeface="Arial MT"/>
                <a:cs typeface="Arial MT"/>
              </a:rPr>
              <a:t>cei care </a:t>
            </a:r>
            <a:r>
              <a:rPr lang="it-IT" sz="1800" dirty="0">
                <a:effectLst/>
                <a:latin typeface="Calibri" panose="020F0502020204030204" pitchFamily="34" charset="0"/>
                <a:ea typeface="Arial MT"/>
                <a:cs typeface="Arial MT"/>
              </a:rPr>
              <a:t>fac </a:t>
            </a:r>
            <a:r>
              <a:rPr lang="it-IT" sz="1800" dirty="0" err="1">
                <a:effectLst/>
                <a:latin typeface="Calibri" panose="020F0502020204030204" pitchFamily="34" charset="0"/>
                <a:ea typeface="Arial MT"/>
                <a:cs typeface="Arial MT"/>
              </a:rPr>
              <a:t>smartworking</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este important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tragem </a:t>
            </a:r>
            <a:r>
              <a:rPr lang="it-IT" sz="1800" dirty="0">
                <a:effectLst/>
                <a:latin typeface="Calibri" panose="020F0502020204030204" pitchFamily="34" charset="0"/>
                <a:ea typeface="Arial MT"/>
                <a:cs typeface="Arial MT"/>
              </a:rPr>
              <a:t>o linie: a </a:t>
            </a:r>
            <a:r>
              <a:rPr lang="it-IT" sz="1800" dirty="0" err="1">
                <a:effectLst/>
                <a:latin typeface="Calibri" panose="020F0502020204030204" pitchFamily="34" charset="0"/>
                <a:ea typeface="Arial MT"/>
                <a:cs typeface="Arial MT"/>
              </a:rPr>
              <a:t>fi </a:t>
            </a:r>
            <a:r>
              <a:rPr lang="it-IT" sz="1800" dirty="0">
                <a:effectLst/>
                <a:latin typeface="Calibri" panose="020F0502020204030204" pitchFamily="34" charset="0"/>
                <a:ea typeface="Arial MT"/>
                <a:cs typeface="Arial MT"/>
              </a:rPr>
              <a:t>acasă </a:t>
            </a:r>
            <a:r>
              <a:rPr lang="it-IT" sz="1800" dirty="0" err="1">
                <a:effectLst/>
                <a:latin typeface="Calibri" panose="020F0502020204030204" pitchFamily="34" charset="0"/>
                <a:ea typeface="Arial MT"/>
                <a:cs typeface="Arial MT"/>
              </a:rPr>
              <a:t>nu este </a:t>
            </a:r>
            <a:r>
              <a:rPr lang="it-IT" sz="1800" dirty="0">
                <a:effectLst/>
                <a:latin typeface="Calibri" panose="020F0502020204030204" pitchFamily="34" charset="0"/>
                <a:ea typeface="Arial MT"/>
                <a:cs typeface="Arial MT"/>
              </a:rPr>
              <a:t>o </a:t>
            </a:r>
            <a:r>
              <a:rPr lang="it-IT" sz="1800" dirty="0" err="1">
                <a:effectLst/>
                <a:latin typeface="Calibri" panose="020F0502020204030204" pitchFamily="34" charset="0"/>
                <a:ea typeface="Arial MT"/>
                <a:cs typeface="Arial MT"/>
              </a:rPr>
              <a:t>scuză </a:t>
            </a:r>
            <a:r>
              <a:rPr lang="it-IT" sz="1800" dirty="0">
                <a:effectLst/>
                <a:latin typeface="Calibri" panose="020F0502020204030204" pitchFamily="34" charset="0"/>
                <a:ea typeface="Arial MT"/>
                <a:cs typeface="Arial MT"/>
              </a:rPr>
              <a:t>pentru a fi </a:t>
            </a:r>
            <a:r>
              <a:rPr lang="it-IT" sz="1800" dirty="0" err="1">
                <a:effectLst/>
                <a:latin typeface="Calibri" panose="020F0502020204030204" pitchFamily="34" charset="0"/>
                <a:ea typeface="Arial MT"/>
                <a:cs typeface="Arial MT"/>
              </a:rPr>
              <a:t>mereu conectat </a:t>
            </a:r>
            <a:r>
              <a:rPr lang="it-IT" sz="1800" dirty="0">
                <a:effectLst/>
                <a:latin typeface="Calibri" panose="020F0502020204030204" pitchFamily="34" charset="0"/>
                <a:ea typeface="Arial MT"/>
                <a:cs typeface="Arial MT"/>
              </a:rPr>
              <a:t>și </a:t>
            </a:r>
            <a:r>
              <a:rPr lang="it-IT" sz="1800" dirty="0" err="1">
                <a:effectLst/>
                <a:latin typeface="Calibri" panose="020F0502020204030204" pitchFamily="34" charset="0"/>
                <a:ea typeface="Arial MT"/>
                <a:cs typeface="Arial MT"/>
              </a:rPr>
              <a:t>disponibil </a:t>
            </a:r>
            <a:r>
              <a:rPr lang="it-IT" sz="1800" dirty="0">
                <a:effectLst/>
                <a:latin typeface="Calibri" panose="020F0502020204030204" pitchFamily="34" charset="0"/>
                <a:ea typeface="Arial MT"/>
                <a:cs typeface="Arial MT"/>
              </a:rPr>
              <a:t>24 de ore pe zi. Iată câteva </a:t>
            </a:r>
            <a:r>
              <a:rPr lang="it-IT" sz="1800" dirty="0" err="1">
                <a:effectLst/>
                <a:latin typeface="Calibri" panose="020F0502020204030204" pitchFamily="34" charset="0"/>
                <a:ea typeface="Arial MT"/>
                <a:cs typeface="Arial MT"/>
              </a:rPr>
              <a:t>sfaturi</a:t>
            </a:r>
            <a:r>
              <a:rPr lang="it-IT" sz="1800" dirty="0">
                <a:effectLst/>
                <a:latin typeface="Calibri" panose="020F0502020204030204" pitchFamily="34" charset="0"/>
                <a:ea typeface="Arial MT"/>
                <a:cs typeface="Arial MT"/>
              </a:rPr>
              <a:t>:</a:t>
            </a:r>
          </a:p>
          <a:p>
            <a:endParaRPr lang="it-IT" sz="1800" dirty="0">
              <a:effectLst/>
              <a:latin typeface="Calibri" panose="020F0502020204030204" pitchFamily="34" charset="0"/>
              <a:ea typeface="Arial MT"/>
              <a:cs typeface="Arial MT"/>
            </a:endParaRPr>
          </a:p>
          <a:p>
            <a:pPr marL="285750" indent="-285750">
              <a:buFont typeface="Courier New" panose="02070309020205020404" pitchFamily="49" charset="0"/>
              <a:buChar char="o"/>
            </a:pPr>
            <a:r>
              <a:rPr lang="it-IT" sz="1800" b="1" dirty="0" err="1">
                <a:effectLst/>
                <a:latin typeface="Calibri" panose="020F0502020204030204" pitchFamily="34" charset="0"/>
                <a:ea typeface="Arial MT"/>
                <a:cs typeface="Arial MT"/>
              </a:rPr>
              <a:t>Impuneți-vă </a:t>
            </a:r>
            <a:r>
              <a:rPr lang="it-IT" sz="1800" b="1" dirty="0">
                <a:effectLst/>
                <a:latin typeface="Calibri" panose="020F0502020204030204" pitchFamily="34" charset="0"/>
                <a:ea typeface="Arial MT"/>
                <a:cs typeface="Arial MT"/>
              </a:rPr>
              <a:t>să </a:t>
            </a:r>
            <a:r>
              <a:rPr lang="it-IT" sz="1800" b="1" dirty="0" err="1">
                <a:effectLst/>
                <a:latin typeface="Calibri" panose="020F0502020204030204" pitchFamily="34" charset="0"/>
                <a:ea typeface="Arial MT"/>
                <a:cs typeface="Arial MT"/>
              </a:rPr>
              <a:t>nu </a:t>
            </a:r>
            <a:r>
              <a:rPr lang="it-IT" sz="1800" dirty="0" err="1">
                <a:effectLst/>
                <a:latin typeface="Calibri" panose="020F0502020204030204" pitchFamily="34" charset="0"/>
                <a:ea typeface="Arial MT"/>
                <a:cs typeface="Arial MT"/>
              </a:rPr>
              <a:t>folosiți</a:t>
            </a:r>
            <a:r>
              <a:rPr lang="it-IT" sz="1800" b="1" dirty="0">
                <a:effectLst/>
                <a:latin typeface="Calibri" panose="020F0502020204030204" pitchFamily="34" charset="0"/>
                <a:ea typeface="Arial MT"/>
                <a:cs typeface="Arial MT"/>
              </a:rPr>
              <a:t> ecrane înainte de culcare</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utilizarea </a:t>
            </a:r>
            <a:r>
              <a:rPr lang="it-IT" sz="1800" dirty="0">
                <a:effectLst/>
                <a:latin typeface="Calibri" panose="020F0502020204030204" pitchFamily="34" charset="0"/>
                <a:ea typeface="Arial MT"/>
                <a:cs typeface="Arial MT"/>
              </a:rPr>
              <a:t>smartphone-ului sau a PC-ului înainte de culcare întârzie ceasul </a:t>
            </a:r>
            <a:r>
              <a:rPr lang="it-IT" sz="1800" dirty="0" err="1">
                <a:effectLst/>
                <a:latin typeface="Calibri" panose="020F0502020204030204" pitchFamily="34" charset="0"/>
                <a:ea typeface="Arial MT"/>
                <a:cs typeface="Arial MT"/>
              </a:rPr>
              <a:t>biologic al organismului, ceea ce înseamnă că este </a:t>
            </a:r>
            <a:r>
              <a:rPr lang="it-IT" sz="1800" dirty="0">
                <a:effectLst/>
                <a:latin typeface="Calibri" panose="020F0502020204030204" pitchFamily="34" charset="0"/>
                <a:ea typeface="Arial MT"/>
                <a:cs typeface="Arial MT"/>
              </a:rPr>
              <a:t>mai </a:t>
            </a:r>
            <a:r>
              <a:rPr lang="it-IT" sz="1800" dirty="0" err="1">
                <a:effectLst/>
                <a:latin typeface="Calibri" panose="020F0502020204030204" pitchFamily="34" charset="0"/>
                <a:ea typeface="Arial MT"/>
                <a:cs typeface="Arial MT"/>
              </a:rPr>
              <a:t>dificil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adormiți </a:t>
            </a:r>
            <a:r>
              <a:rPr lang="it-IT" sz="1800" dirty="0">
                <a:effectLst/>
                <a:latin typeface="Calibri" panose="020F0502020204030204" pitchFamily="34" charset="0"/>
                <a:ea typeface="Arial MT"/>
                <a:cs typeface="Arial MT"/>
              </a:rPr>
              <a:t>sau să </a:t>
            </a:r>
            <a:r>
              <a:rPr lang="it-IT" sz="1800" dirty="0" err="1">
                <a:effectLst/>
                <a:latin typeface="Calibri" panose="020F0502020204030204" pitchFamily="34" charset="0"/>
                <a:ea typeface="Arial MT"/>
                <a:cs typeface="Arial MT"/>
              </a:rPr>
              <a:t>ajungeți la </a:t>
            </a:r>
            <a:r>
              <a:rPr lang="it-IT" sz="1800" dirty="0">
                <a:effectLst/>
                <a:latin typeface="Calibri" panose="020F0502020204030204" pitchFamily="34" charset="0"/>
                <a:ea typeface="Arial MT"/>
                <a:cs typeface="Arial MT"/>
              </a:rPr>
              <a:t>starea REM, de </a:t>
            </a:r>
            <a:r>
              <a:rPr lang="it-IT" sz="1800" dirty="0" err="1">
                <a:effectLst/>
                <a:latin typeface="Calibri" panose="020F0502020204030204" pitchFamily="34" charset="0"/>
                <a:ea typeface="Arial MT"/>
                <a:cs typeface="Arial MT"/>
              </a:rPr>
              <a:t>somn </a:t>
            </a:r>
            <a:r>
              <a:rPr lang="it-IT" sz="1800" dirty="0">
                <a:effectLst/>
                <a:latin typeface="Calibri" panose="020F0502020204030204" pitchFamily="34" charset="0"/>
                <a:ea typeface="Arial MT"/>
                <a:cs typeface="Arial MT"/>
              </a:rPr>
              <a:t>mai </a:t>
            </a:r>
            <a:r>
              <a:rPr lang="it-IT" sz="1800" dirty="0" err="1">
                <a:effectLst/>
                <a:latin typeface="Calibri" panose="020F0502020204030204" pitchFamily="34" charset="0"/>
                <a:ea typeface="Arial MT"/>
                <a:cs typeface="Arial MT"/>
              </a:rPr>
              <a:t>profund </a:t>
            </a:r>
            <a:r>
              <a:rPr lang="it-IT" sz="1800" dirty="0">
                <a:effectLst/>
                <a:latin typeface="Calibri" panose="020F0502020204030204" pitchFamily="34" charset="0"/>
                <a:ea typeface="Arial MT"/>
                <a:cs typeface="Arial MT"/>
              </a:rPr>
              <a:t>și mai </a:t>
            </a:r>
            <a:r>
              <a:rPr lang="it-IT" sz="1800" dirty="0" err="1">
                <a:effectLst/>
                <a:latin typeface="Calibri" panose="020F0502020204030204" pitchFamily="34" charset="0"/>
                <a:ea typeface="Arial MT"/>
                <a:cs typeface="Arial MT"/>
              </a:rPr>
              <a:t>odihnitor</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Încercați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stabiliți </a:t>
            </a:r>
            <a:r>
              <a:rPr lang="it-IT" sz="1800" dirty="0">
                <a:effectLst/>
                <a:latin typeface="Calibri" panose="020F0502020204030204" pitchFamily="34" charset="0"/>
                <a:ea typeface="Arial MT"/>
                <a:cs typeface="Arial MT"/>
              </a:rPr>
              <a:t>regula de a </a:t>
            </a:r>
            <a:r>
              <a:rPr lang="it-IT" sz="1800" dirty="0" err="1">
                <a:effectLst/>
                <a:latin typeface="Calibri" panose="020F0502020204030204" pitchFamily="34" charset="0"/>
                <a:ea typeface="Arial MT"/>
                <a:cs typeface="Arial MT"/>
              </a:rPr>
              <a:t>nu folosi </a:t>
            </a:r>
            <a:r>
              <a:rPr lang="it-IT" sz="1800" dirty="0">
                <a:effectLst/>
                <a:latin typeface="Calibri" panose="020F0502020204030204" pitchFamily="34" charset="0"/>
                <a:ea typeface="Arial MT"/>
                <a:cs typeface="Arial MT"/>
              </a:rPr>
              <a:t>ecranele în decurs de 2 ore înainte de a merge la culcare</a:t>
            </a:r>
            <a:endParaRPr lang="it-IT" sz="1800" dirty="0">
              <a:effectLst/>
              <a:latin typeface="Arial MT"/>
              <a:ea typeface="Arial MT"/>
              <a:cs typeface="Arial MT"/>
            </a:endParaRPr>
          </a:p>
          <a:p>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1190349" y="2296514"/>
            <a:ext cx="1146661" cy="461665"/>
          </a:xfrm>
          <a:prstGeom prst="rect">
            <a:avLst/>
          </a:prstGeom>
          <a:noFill/>
        </p:spPr>
        <p:txBody>
          <a:bodyPr wrap="none" rtlCol="0">
            <a:spAutoFit/>
          </a:bodyPr>
          <a:lstStyle/>
          <a:p>
            <a:r>
              <a:rPr lang="ro-RO" sz="2400" b="1" dirty="0">
                <a:solidFill>
                  <a:srgbClr val="EA4E46"/>
                </a:solidFill>
                <a:cs typeface="Abhaya Libre Medium" panose="02000603000000000000" pitchFamily="2" charset="77"/>
              </a:rPr>
              <a:t>SFAT</a:t>
            </a:r>
            <a:r>
              <a:rPr lang="en-US" sz="2400" b="1" dirty="0">
                <a:solidFill>
                  <a:srgbClr val="EA4E46"/>
                </a:solidFill>
                <a:cs typeface="Abhaya Libre Medium" panose="02000603000000000000" pitchFamily="2" charset="77"/>
              </a:rPr>
              <a:t> #8</a:t>
            </a:r>
          </a:p>
        </p:txBody>
      </p:sp>
      <p:sp>
        <p:nvSpPr>
          <p:cNvPr id="2" name="Google Shape;90;p1">
            <a:extLst>
              <a:ext uri="{FF2B5EF4-FFF2-40B4-BE49-F238E27FC236}">
                <a16:creationId xmlns:a16="http://schemas.microsoft.com/office/drawing/2014/main" xmlns="" id="{BC67FE0F-C566-AB1C-F7C8-A5C4AD4D8461}"/>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1334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00385" y="172039"/>
            <a:ext cx="8967397"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00385" y="1372368"/>
            <a:ext cx="7693324" cy="461665"/>
          </a:xfrm>
          <a:prstGeom prst="rect">
            <a:avLst/>
          </a:prstGeom>
          <a:noFill/>
        </p:spPr>
        <p:txBody>
          <a:bodyPr wrap="square" rtlCol="0">
            <a:spAutoFit/>
          </a:bodyPr>
          <a:lstStyle/>
          <a:p>
            <a:r>
              <a:rPr lang="es-ES" sz="2400" dirty="0">
                <a:solidFill>
                  <a:srgbClr val="21B4A9"/>
                </a:solidFill>
              </a:rPr>
              <a:t>Secțiunea 2: Sfaturi practice pentru un mai bun echilibru între viața profesională și cea privată</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CasellaDiTesto 12">
            <a:extLst>
              <a:ext uri="{FF2B5EF4-FFF2-40B4-BE49-F238E27FC236}">
                <a16:creationId xmlns:a16="http://schemas.microsoft.com/office/drawing/2014/main" xmlns="" id="{B41428F2-6793-2B4F-8394-A4089DCFE669}"/>
              </a:ext>
            </a:extLst>
          </p:cNvPr>
          <p:cNvSpPr txBox="1"/>
          <p:nvPr/>
        </p:nvSpPr>
        <p:spPr>
          <a:xfrm>
            <a:off x="2337010" y="2306793"/>
            <a:ext cx="8838990" cy="3447098"/>
          </a:xfrm>
          <a:prstGeom prst="rect">
            <a:avLst/>
          </a:prstGeom>
          <a:noFill/>
        </p:spPr>
        <p:txBody>
          <a:bodyPr wrap="square" rtlCol="0">
            <a:spAutoFit/>
          </a:bodyPr>
          <a:lstStyle/>
          <a:p>
            <a:pPr marL="285750" indent="-285750">
              <a:buFont typeface="Courier New" panose="02070309020205020404" pitchFamily="49" charset="0"/>
              <a:buChar char="o"/>
            </a:pPr>
            <a:r>
              <a:rPr lang="it-IT" sz="1800" b="1" dirty="0" err="1">
                <a:effectLst/>
                <a:latin typeface="Calibri" panose="020F0502020204030204" pitchFamily="34" charset="0"/>
                <a:ea typeface="Arial MT"/>
                <a:cs typeface="Arial MT"/>
              </a:rPr>
              <a:t>Reglați </a:t>
            </a:r>
            <a:r>
              <a:rPr lang="it-IT" sz="1800" b="1" dirty="0">
                <a:effectLst/>
                <a:latin typeface="Calibri" panose="020F0502020204030204" pitchFamily="34" charset="0"/>
                <a:ea typeface="Arial MT"/>
                <a:cs typeface="Arial MT"/>
              </a:rPr>
              <a:t>setările de </a:t>
            </a:r>
            <a:r>
              <a:rPr lang="it-IT" sz="1800" b="1" dirty="0" err="1">
                <a:effectLst/>
                <a:latin typeface="Calibri" panose="020F0502020204030204" pitchFamily="34" charset="0"/>
                <a:ea typeface="Arial MT"/>
                <a:cs typeface="Arial MT"/>
              </a:rPr>
              <a:t>notificare ale </a:t>
            </a:r>
            <a:r>
              <a:rPr lang="it-IT" sz="1800" b="1" dirty="0">
                <a:effectLst/>
                <a:latin typeface="Calibri" panose="020F0502020204030204" pitchFamily="34" charset="0"/>
                <a:ea typeface="Arial MT"/>
                <a:cs typeface="Arial MT"/>
              </a:rPr>
              <a:t>smartphone-ului</a:t>
            </a:r>
            <a:r>
              <a:rPr lang="it-IT" sz="1800" dirty="0">
                <a:effectLst/>
                <a:latin typeface="Calibri" panose="020F0502020204030204" pitchFamily="34" charset="0"/>
                <a:ea typeface="Arial MT"/>
                <a:cs typeface="Arial MT"/>
              </a:rPr>
              <a:t>: Dacă </a:t>
            </a:r>
            <a:r>
              <a:rPr lang="it-IT" sz="1800" dirty="0" err="1">
                <a:effectLst/>
                <a:latin typeface="Calibri" panose="020F0502020204030204" pitchFamily="34" charset="0"/>
                <a:ea typeface="Arial MT"/>
                <a:cs typeface="Arial MT"/>
              </a:rPr>
              <a:t>vă </a:t>
            </a:r>
            <a:r>
              <a:rPr lang="it-IT" sz="1800" dirty="0">
                <a:effectLst/>
                <a:latin typeface="Calibri" panose="020F0502020204030204" pitchFamily="34" charset="0"/>
                <a:ea typeface="Arial MT"/>
                <a:cs typeface="Arial MT"/>
              </a:rPr>
              <a:t>treziți cu telefonul plin de </a:t>
            </a:r>
            <a:r>
              <a:rPr lang="it-IT" sz="1800" dirty="0" err="1">
                <a:effectLst/>
                <a:latin typeface="Calibri" panose="020F0502020204030204" pitchFamily="34" charset="0"/>
                <a:ea typeface="Arial MT"/>
                <a:cs typeface="Arial MT"/>
              </a:rPr>
              <a:t>notificări </a:t>
            </a:r>
            <a:r>
              <a:rPr lang="it-IT" sz="1800" dirty="0">
                <a:effectLst/>
                <a:latin typeface="Calibri" panose="020F0502020204030204" pitchFamily="34" charset="0"/>
                <a:ea typeface="Arial MT"/>
                <a:cs typeface="Arial MT"/>
              </a:rPr>
              <a:t>sau dacă </a:t>
            </a:r>
            <a:r>
              <a:rPr lang="it-IT" sz="1800" dirty="0" err="1">
                <a:effectLst/>
                <a:latin typeface="Calibri" panose="020F0502020204030204" pitchFamily="34" charset="0"/>
                <a:ea typeface="Arial MT"/>
                <a:cs typeface="Arial MT"/>
              </a:rPr>
              <a:t>sunteți bombardat în mod constant </a:t>
            </a:r>
            <a:r>
              <a:rPr lang="it-IT" sz="1800" dirty="0">
                <a:effectLst/>
                <a:latin typeface="Calibri" panose="020F0502020204030204" pitchFamily="34" charset="0"/>
                <a:ea typeface="Arial MT"/>
                <a:cs typeface="Arial MT"/>
              </a:rPr>
              <a:t>cu e-mailuri, chat-uri, rețele sociale sau apeluri </a:t>
            </a:r>
            <a:r>
              <a:rPr lang="it-IT" sz="1800" dirty="0" err="1">
                <a:effectLst/>
                <a:latin typeface="Calibri" panose="020F0502020204030204" pitchFamily="34" charset="0"/>
                <a:ea typeface="Arial MT"/>
                <a:cs typeface="Arial MT"/>
              </a:rPr>
              <a:t>înseamnă că nu sunteți niciodată cu adevărat </a:t>
            </a:r>
            <a:r>
              <a:rPr lang="it-IT" sz="1800" dirty="0">
                <a:effectLst/>
                <a:latin typeface="Calibri" panose="020F0502020204030204" pitchFamily="34" charset="0"/>
                <a:ea typeface="Arial MT"/>
                <a:cs typeface="Arial MT"/>
              </a:rPr>
              <a:t>"în afara serviciului". Puteți să le dezactivați complet sau să le treceți pe modul silențios.</a:t>
            </a:r>
          </a:p>
          <a:p>
            <a:pPr marL="285750" indent="-285750">
              <a:buFont typeface="Courier New" panose="02070309020205020404" pitchFamily="49" charset="0"/>
              <a:buChar char="o"/>
            </a:pPr>
            <a:endParaRPr lang="it-IT" sz="1800" dirty="0">
              <a:effectLst/>
              <a:latin typeface="Arial MT"/>
              <a:ea typeface="Arial MT"/>
              <a:cs typeface="Arial MT"/>
            </a:endParaRPr>
          </a:p>
          <a:p>
            <a:pPr marL="285750" indent="-285750">
              <a:buFont typeface="Courier New" panose="02070309020205020404" pitchFamily="49" charset="0"/>
              <a:buChar char="o"/>
            </a:pPr>
            <a:r>
              <a:rPr lang="it-IT" sz="1800" b="1" dirty="0" err="1">
                <a:effectLst/>
                <a:latin typeface="Calibri" panose="020F0502020204030204" pitchFamily="34" charset="0"/>
                <a:ea typeface="Arial MT"/>
                <a:cs typeface="Arial MT"/>
              </a:rPr>
              <a:t>Găsiți </a:t>
            </a:r>
            <a:r>
              <a:rPr lang="it-IT" sz="1800" b="1" dirty="0">
                <a:effectLst/>
                <a:latin typeface="Calibri" panose="020F0502020204030204" pitchFamily="34" charset="0"/>
                <a:ea typeface="Arial MT"/>
                <a:cs typeface="Arial MT"/>
              </a:rPr>
              <a:t>alte surse pentru știri sau informații</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mulți </a:t>
            </a:r>
            <a:r>
              <a:rPr lang="it-IT" sz="1800" dirty="0">
                <a:effectLst/>
                <a:latin typeface="Calibri" panose="020F0502020204030204" pitchFamily="34" charset="0"/>
                <a:ea typeface="Arial MT"/>
                <a:cs typeface="Arial MT"/>
              </a:rPr>
              <a:t>dintre noi </a:t>
            </a:r>
            <a:r>
              <a:rPr lang="it-IT" sz="1800" dirty="0" err="1">
                <a:effectLst/>
                <a:latin typeface="Calibri" panose="020F0502020204030204" pitchFamily="34" charset="0"/>
                <a:ea typeface="Arial MT"/>
                <a:cs typeface="Arial MT"/>
              </a:rPr>
              <a:t>cad în </a:t>
            </a:r>
            <a:r>
              <a:rPr lang="it-IT" sz="1800" dirty="0">
                <a:effectLst/>
                <a:latin typeface="Calibri" panose="020F0502020204030204" pitchFamily="34" charset="0"/>
                <a:ea typeface="Arial MT"/>
                <a:cs typeface="Arial MT"/>
              </a:rPr>
              <a:t>capcana </a:t>
            </a:r>
            <a:r>
              <a:rPr lang="it-IT" sz="1800" dirty="0" err="1">
                <a:effectLst/>
                <a:latin typeface="Calibri" panose="020F0502020204030204" pitchFamily="34" charset="0"/>
                <a:ea typeface="Arial MT"/>
                <a:cs typeface="Arial MT"/>
              </a:rPr>
              <a:t>nevoii de a se </a:t>
            </a:r>
            <a:r>
              <a:rPr lang="it-IT" sz="1800" dirty="0">
                <a:effectLst/>
                <a:latin typeface="Calibri" panose="020F0502020204030204" pitchFamily="34" charset="0"/>
                <a:ea typeface="Arial MT"/>
                <a:cs typeface="Arial MT"/>
              </a:rPr>
              <a:t>simți </a:t>
            </a:r>
            <a:r>
              <a:rPr lang="it-IT" sz="1800" dirty="0" err="1">
                <a:effectLst/>
                <a:latin typeface="Calibri" panose="020F0502020204030204" pitchFamily="34" charset="0"/>
                <a:ea typeface="Arial MT"/>
                <a:cs typeface="Arial MT"/>
              </a:rPr>
              <a:t>informați </a:t>
            </a:r>
            <a:r>
              <a:rPr lang="it-IT" sz="1800" dirty="0">
                <a:effectLst/>
                <a:latin typeface="Calibri" panose="020F0502020204030204" pitchFamily="34" charset="0"/>
                <a:ea typeface="Arial MT"/>
                <a:cs typeface="Arial MT"/>
              </a:rPr>
              <a:t>despre </a:t>
            </a:r>
            <a:r>
              <a:rPr lang="it-IT" sz="1800" dirty="0" err="1">
                <a:effectLst/>
                <a:latin typeface="Calibri" panose="020F0502020204030204" pitchFamily="34" charset="0"/>
                <a:ea typeface="Arial MT"/>
                <a:cs typeface="Arial MT"/>
              </a:rPr>
              <a:t>tot ceea ce se întâmplă </a:t>
            </a:r>
            <a:r>
              <a:rPr lang="it-IT" sz="1800" dirty="0">
                <a:effectLst/>
                <a:latin typeface="Calibri" panose="020F0502020204030204" pitchFamily="34" charset="0"/>
                <a:ea typeface="Arial MT"/>
                <a:cs typeface="Arial MT"/>
              </a:rPr>
              <a:t>în lume. Dar </a:t>
            </a:r>
            <a:r>
              <a:rPr lang="it-IT" sz="1800" dirty="0" err="1">
                <a:effectLst/>
                <a:latin typeface="Calibri" panose="020F0502020204030204" pitchFamily="34" charset="0"/>
                <a:ea typeface="Arial MT"/>
                <a:cs typeface="Arial MT"/>
              </a:rPr>
              <a:t>ciclul de </a:t>
            </a:r>
            <a:r>
              <a:rPr lang="it-IT" sz="1800" dirty="0">
                <a:effectLst/>
                <a:latin typeface="Calibri" panose="020F0502020204030204" pitchFamily="34" charset="0"/>
                <a:ea typeface="Arial MT"/>
                <a:cs typeface="Arial MT"/>
              </a:rPr>
              <a:t>știri </a:t>
            </a:r>
            <a:r>
              <a:rPr lang="it-IT" sz="1800" dirty="0" err="1">
                <a:effectLst/>
                <a:latin typeface="Calibri" panose="020F0502020204030204" pitchFamily="34" charset="0"/>
                <a:ea typeface="Arial MT"/>
                <a:cs typeface="Arial MT"/>
              </a:rPr>
              <a:t>nu se oprește niciodată, </a:t>
            </a:r>
            <a:r>
              <a:rPr lang="it-IT" sz="1800" dirty="0">
                <a:effectLst/>
                <a:latin typeface="Calibri" panose="020F0502020204030204" pitchFamily="34" charset="0"/>
                <a:ea typeface="Arial MT"/>
                <a:cs typeface="Arial MT"/>
              </a:rPr>
              <a:t>iar </a:t>
            </a:r>
            <a:r>
              <a:rPr lang="it-IT" sz="1800" dirty="0" err="1">
                <a:effectLst/>
                <a:latin typeface="Calibri" panose="020F0502020204030204" pitchFamily="34" charset="0"/>
                <a:ea typeface="Arial MT"/>
                <a:cs typeface="Arial MT"/>
              </a:rPr>
              <a:t>încercarea de a recupera decalajul </a:t>
            </a:r>
            <a:r>
              <a:rPr lang="it-IT" sz="1800" dirty="0">
                <a:effectLst/>
                <a:latin typeface="Calibri" panose="020F0502020204030204" pitchFamily="34" charset="0"/>
                <a:ea typeface="Arial MT"/>
                <a:cs typeface="Arial MT"/>
              </a:rPr>
              <a:t>duce la o </a:t>
            </a:r>
            <a:r>
              <a:rPr lang="it-IT" sz="1800" dirty="0" err="1">
                <a:effectLst/>
                <a:latin typeface="Calibri" panose="020F0502020204030204" pitchFamily="34" charset="0"/>
                <a:ea typeface="Arial MT"/>
                <a:cs typeface="Arial MT"/>
              </a:rPr>
              <a:t>supraîncărcare cu </a:t>
            </a:r>
            <a:r>
              <a:rPr lang="it-IT" sz="1800" dirty="0">
                <a:effectLst/>
                <a:latin typeface="Calibri" panose="020F0502020204030204" pitchFamily="34" charset="0"/>
                <a:ea typeface="Arial MT"/>
                <a:cs typeface="Arial MT"/>
              </a:rPr>
              <a:t>informații și la </a:t>
            </a:r>
            <a:r>
              <a:rPr lang="it-IT" sz="1800" dirty="0" err="1">
                <a:effectLst/>
                <a:latin typeface="Calibri" panose="020F0502020204030204" pitchFamily="34" charset="0"/>
                <a:ea typeface="Arial MT"/>
                <a:cs typeface="Arial MT"/>
              </a:rPr>
              <a:t>creșterea </a:t>
            </a:r>
            <a:r>
              <a:rPr lang="it-IT" sz="1800" dirty="0">
                <a:effectLst/>
                <a:latin typeface="Calibri" panose="020F0502020204030204" pitchFamily="34" charset="0"/>
                <a:ea typeface="Arial MT"/>
                <a:cs typeface="Arial MT"/>
              </a:rPr>
              <a:t>timpului </a:t>
            </a:r>
            <a:r>
              <a:rPr lang="it-IT" sz="1800" dirty="0" err="1">
                <a:effectLst/>
                <a:latin typeface="Calibri" panose="020F0502020204030204" pitchFamily="34" charset="0"/>
                <a:ea typeface="Arial MT"/>
                <a:cs typeface="Arial MT"/>
              </a:rPr>
              <a:t>petrecut departe </a:t>
            </a:r>
            <a:r>
              <a:rPr lang="it-IT" sz="1800" dirty="0">
                <a:effectLst/>
                <a:latin typeface="Calibri" panose="020F0502020204030204" pitchFamily="34" charset="0"/>
                <a:ea typeface="Arial MT"/>
                <a:cs typeface="Arial MT"/>
              </a:rPr>
              <a:t>de activitățile "non-profesionale". Pentru a vă </a:t>
            </a:r>
            <a:r>
              <a:rPr lang="it-IT" sz="1800" dirty="0" err="1">
                <a:effectLst/>
                <a:latin typeface="Calibri" panose="020F0502020204030204" pitchFamily="34" charset="0"/>
                <a:ea typeface="Arial MT"/>
                <a:cs typeface="Arial MT"/>
              </a:rPr>
              <a:t>recăpăta </a:t>
            </a:r>
            <a:r>
              <a:rPr lang="it-IT" sz="1800" dirty="0">
                <a:effectLst/>
                <a:latin typeface="Calibri" panose="020F0502020204030204" pitchFamily="34" charset="0"/>
                <a:ea typeface="Arial MT"/>
                <a:cs typeface="Arial MT"/>
              </a:rPr>
              <a:t>echilibrul, </a:t>
            </a:r>
            <a:r>
              <a:rPr lang="it-IT" sz="1800" dirty="0" err="1">
                <a:effectLst/>
                <a:latin typeface="Calibri" panose="020F0502020204030204" pitchFamily="34" charset="0"/>
                <a:ea typeface="Arial MT"/>
                <a:cs typeface="Arial MT"/>
              </a:rPr>
              <a:t>încercați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găsiți </a:t>
            </a:r>
            <a:r>
              <a:rPr lang="it-IT" sz="1800" dirty="0">
                <a:effectLst/>
                <a:latin typeface="Calibri" panose="020F0502020204030204" pitchFamily="34" charset="0"/>
                <a:ea typeface="Arial MT"/>
                <a:cs typeface="Arial MT"/>
              </a:rPr>
              <a:t>surse de "știri lente", </a:t>
            </a:r>
            <a:r>
              <a:rPr lang="it-IT" sz="1800" dirty="0" err="1">
                <a:effectLst/>
                <a:latin typeface="Calibri" panose="020F0502020204030204" pitchFamily="34" charset="0"/>
                <a:ea typeface="Arial MT"/>
                <a:cs typeface="Arial MT"/>
              </a:rPr>
              <a:t>cum ar fi </a:t>
            </a:r>
            <a:r>
              <a:rPr lang="it-IT" sz="1800" dirty="0">
                <a:effectLst/>
                <a:latin typeface="Calibri" panose="020F0502020204030204" pitchFamily="34" charset="0"/>
                <a:ea typeface="Arial MT"/>
                <a:cs typeface="Arial MT"/>
              </a:rPr>
              <a:t>cărțile și revistele, </a:t>
            </a:r>
            <a:r>
              <a:rPr lang="it-IT" sz="1800" dirty="0" err="1">
                <a:effectLst/>
                <a:latin typeface="Calibri" panose="020F0502020204030204" pitchFamily="34" charset="0"/>
                <a:ea typeface="Arial MT"/>
                <a:cs typeface="Arial MT"/>
              </a:rPr>
              <a:t>care </a:t>
            </a:r>
            <a:r>
              <a:rPr lang="it-IT" sz="1800" dirty="0">
                <a:effectLst/>
                <a:latin typeface="Calibri" panose="020F0502020204030204" pitchFamily="34" charset="0"/>
                <a:ea typeface="Arial MT"/>
                <a:cs typeface="Arial MT"/>
              </a:rPr>
              <a:t>nu </a:t>
            </a:r>
            <a:r>
              <a:rPr lang="it-IT" sz="1800" dirty="0" err="1">
                <a:effectLst/>
                <a:latin typeface="Calibri" panose="020F0502020204030204" pitchFamily="34" charset="0"/>
                <a:ea typeface="Arial MT"/>
                <a:cs typeface="Arial MT"/>
              </a:rPr>
              <a:t>vă</a:t>
            </a:r>
            <a:r>
              <a:rPr lang="it-IT" sz="1800" dirty="0">
                <a:effectLst/>
                <a:latin typeface="Calibri" panose="020F0502020204030204" pitchFamily="34" charset="0"/>
                <a:ea typeface="Arial MT"/>
                <a:cs typeface="Arial MT"/>
              </a:rPr>
              <a:t> fac să simțiți că </a:t>
            </a:r>
            <a:r>
              <a:rPr lang="it-IT" sz="1800" dirty="0" err="1">
                <a:effectLst/>
                <a:latin typeface="Calibri" panose="020F0502020204030204" pitchFamily="34" charset="0"/>
                <a:ea typeface="Arial MT"/>
                <a:cs typeface="Arial MT"/>
              </a:rPr>
              <a:t>pierdeți mereu ceva</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pPr marL="285750" indent="-285750">
              <a:buFont typeface="Courier New" panose="02070309020205020404" pitchFamily="49" charset="0"/>
              <a:buChar char="o"/>
            </a:pPr>
            <a:endParaRPr lang="it-IT" sz="1800" dirty="0">
              <a:effectLst/>
              <a:latin typeface="Arial MT"/>
              <a:ea typeface="Arial MT"/>
              <a:cs typeface="Arial MT"/>
            </a:endParaRPr>
          </a:p>
          <a:p>
            <a:endParaRPr lang="it-IT" sz="2000" b="1" i="1" dirty="0"/>
          </a:p>
        </p:txBody>
      </p:sp>
      <p:sp>
        <p:nvSpPr>
          <p:cNvPr id="16" name="TextBox 15">
            <a:extLst>
              <a:ext uri="{FF2B5EF4-FFF2-40B4-BE49-F238E27FC236}">
                <a16:creationId xmlns:a16="http://schemas.microsoft.com/office/drawing/2014/main" xmlns="" id="{4E93E846-97BC-8116-E163-DCEC406BFFAC}"/>
              </a:ext>
            </a:extLst>
          </p:cNvPr>
          <p:cNvSpPr txBox="1"/>
          <p:nvPr/>
        </p:nvSpPr>
        <p:spPr>
          <a:xfrm>
            <a:off x="1190349" y="2306793"/>
            <a:ext cx="1146661" cy="461665"/>
          </a:xfrm>
          <a:prstGeom prst="rect">
            <a:avLst/>
          </a:prstGeom>
          <a:noFill/>
        </p:spPr>
        <p:txBody>
          <a:bodyPr wrap="none" rtlCol="0">
            <a:spAutoFit/>
          </a:bodyPr>
          <a:lstStyle/>
          <a:p>
            <a:r>
              <a:rPr lang="ro-RO" sz="2400" b="1" dirty="0">
                <a:solidFill>
                  <a:srgbClr val="EA4E46"/>
                </a:solidFill>
                <a:cs typeface="Abhaya Libre Medium" panose="02000603000000000000" pitchFamily="2" charset="77"/>
              </a:rPr>
              <a:t>SFAT</a:t>
            </a:r>
            <a:r>
              <a:rPr lang="en-US" sz="2400" b="1" dirty="0">
                <a:solidFill>
                  <a:srgbClr val="EA4E46"/>
                </a:solidFill>
                <a:cs typeface="Abhaya Libre Medium" panose="02000603000000000000" pitchFamily="2" charset="77"/>
              </a:rPr>
              <a:t> #8</a:t>
            </a:r>
          </a:p>
        </p:txBody>
      </p:sp>
      <p:sp>
        <p:nvSpPr>
          <p:cNvPr id="2" name="Google Shape;90;p1">
            <a:extLst>
              <a:ext uri="{FF2B5EF4-FFF2-40B4-BE49-F238E27FC236}">
                <a16:creationId xmlns:a16="http://schemas.microsoft.com/office/drawing/2014/main" xmlns="" id="{90694DA8-AAEC-C65B-6873-24E1249451BB}"/>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530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87661"/>
            <a:ext cx="9002908"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3: Strategii și sfaturi pentru un echilibru între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816779" y="1492058"/>
            <a:ext cx="7693324" cy="461665"/>
          </a:xfrm>
          <a:prstGeom prst="rect">
            <a:avLst/>
          </a:prstGeom>
          <a:noFill/>
        </p:spPr>
        <p:txBody>
          <a:bodyPr wrap="square" rtlCol="0">
            <a:spAutoFit/>
          </a:bodyPr>
          <a:lstStyle/>
          <a:p>
            <a:r>
              <a:rPr lang="es-ES" sz="2400" dirty="0">
                <a:solidFill>
                  <a:srgbClr val="21B4A9"/>
                </a:solidFill>
              </a:rPr>
              <a:t>Secțiunea 3: Încheiere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3" name="CasellaDiTesto 12">
            <a:extLst>
              <a:ext uri="{FF2B5EF4-FFF2-40B4-BE49-F238E27FC236}">
                <a16:creationId xmlns:a16="http://schemas.microsoft.com/office/drawing/2014/main" xmlns="" id="{B41428F2-6793-2B4F-8394-A4089DCFE669}"/>
              </a:ext>
            </a:extLst>
          </p:cNvPr>
          <p:cNvSpPr txBox="1"/>
          <p:nvPr/>
        </p:nvSpPr>
        <p:spPr>
          <a:xfrm>
            <a:off x="1090458" y="1835973"/>
            <a:ext cx="7693324" cy="4001095"/>
          </a:xfrm>
          <a:prstGeom prst="rect">
            <a:avLst/>
          </a:prstGeom>
          <a:noFill/>
        </p:spPr>
        <p:txBody>
          <a:bodyPr wrap="square" rtlCol="0">
            <a:spAutoFit/>
          </a:bodyPr>
          <a:lstStyle/>
          <a:p>
            <a:pPr algn="just" fontAlgn="base"/>
            <a:r>
              <a:rPr lang="it-IT" sz="1800" dirty="0">
                <a:effectLst/>
                <a:latin typeface="Calibri" panose="020F0502020204030204" pitchFamily="34" charset="0"/>
                <a:ea typeface="Arial MT"/>
                <a:cs typeface="Arial MT"/>
              </a:rPr>
              <a:t>După ce am </a:t>
            </a:r>
            <a:r>
              <a:rPr lang="it-IT" sz="1800" dirty="0" err="1">
                <a:effectLst/>
                <a:latin typeface="Calibri" panose="020F0502020204030204" pitchFamily="34" charset="0"/>
                <a:ea typeface="Arial MT"/>
                <a:cs typeface="Arial MT"/>
              </a:rPr>
              <a:t>înțeles ce este </a:t>
            </a:r>
            <a:r>
              <a:rPr lang="it-IT" sz="1800" b="1" dirty="0">
                <a:effectLst/>
                <a:latin typeface="Calibri" panose="020F0502020204030204" pitchFamily="34" charset="0"/>
                <a:ea typeface="Arial MT"/>
                <a:cs typeface="Arial MT"/>
              </a:rPr>
              <a:t>echilibrul între viața profesională și cea privată</a:t>
            </a:r>
            <a:r>
              <a:rPr lang="it-IT" sz="1800" dirty="0">
                <a:effectLst/>
                <a:latin typeface="Calibri" panose="020F0502020204030204" pitchFamily="34" charset="0"/>
                <a:ea typeface="Arial MT"/>
                <a:cs typeface="Arial MT"/>
              </a:rPr>
              <a:t>, de </a:t>
            </a:r>
            <a:r>
              <a:rPr lang="it-IT" sz="1800" dirty="0" err="1">
                <a:effectLst/>
                <a:latin typeface="Calibri" panose="020F0502020204030204" pitchFamily="34" charset="0"/>
                <a:ea typeface="Arial MT"/>
                <a:cs typeface="Arial MT"/>
              </a:rPr>
              <a:t>ce este important </a:t>
            </a:r>
            <a:r>
              <a:rPr lang="it-IT" sz="1800" dirty="0">
                <a:effectLst/>
                <a:latin typeface="Calibri" panose="020F0502020204030204" pitchFamily="34" charset="0"/>
                <a:ea typeface="Arial MT"/>
                <a:cs typeface="Arial MT"/>
              </a:rPr>
              <a:t>pentru </a:t>
            </a:r>
            <a:r>
              <a:rPr lang="it-IT" sz="1800" dirty="0" err="1">
                <a:effectLst/>
                <a:latin typeface="Calibri" panose="020F0502020204030204" pitchFamily="34" charset="0"/>
                <a:ea typeface="Arial MT"/>
                <a:cs typeface="Arial MT"/>
              </a:rPr>
              <a:t>viața noastră </a:t>
            </a:r>
            <a:r>
              <a:rPr lang="it-IT" sz="1800" dirty="0">
                <a:effectLst/>
                <a:latin typeface="Calibri" panose="020F0502020204030204" pitchFamily="34" charset="0"/>
                <a:ea typeface="Arial MT"/>
                <a:cs typeface="Arial MT"/>
              </a:rPr>
              <a:t>și ce strategii putem pune </a:t>
            </a:r>
            <a:r>
              <a:rPr lang="it-IT" sz="1800" dirty="0" err="1">
                <a:effectLst/>
                <a:latin typeface="Calibri" panose="020F0502020204030204" pitchFamily="34" charset="0"/>
                <a:ea typeface="Arial MT"/>
                <a:cs typeface="Arial MT"/>
              </a:rPr>
              <a:t>în </a:t>
            </a:r>
            <a:r>
              <a:rPr lang="it-IT" sz="1800" dirty="0">
                <a:effectLst/>
                <a:latin typeface="Calibri" panose="020F0502020204030204" pitchFamily="34" charset="0"/>
                <a:ea typeface="Arial MT"/>
                <a:cs typeface="Arial MT"/>
              </a:rPr>
              <a:t>practică, </a:t>
            </a:r>
            <a:r>
              <a:rPr lang="it-IT" sz="1800" dirty="0" err="1">
                <a:effectLst/>
                <a:latin typeface="Calibri" panose="020F0502020204030204" pitchFamily="34" charset="0"/>
                <a:ea typeface="Arial MT"/>
                <a:cs typeface="Arial MT"/>
              </a:rPr>
              <a:t>este </a:t>
            </a:r>
            <a:r>
              <a:rPr lang="it-IT" sz="1800" dirty="0">
                <a:effectLst/>
                <a:latin typeface="Calibri" panose="020F0502020204030204" pitchFamily="34" charset="0"/>
                <a:ea typeface="Arial MT"/>
                <a:cs typeface="Arial MT"/>
              </a:rPr>
              <a:t>bine să </a:t>
            </a:r>
            <a:r>
              <a:rPr lang="it-IT" sz="1800" dirty="0" err="1">
                <a:effectLst/>
                <a:latin typeface="Calibri" panose="020F0502020204030204" pitchFamily="34" charset="0"/>
                <a:ea typeface="Arial MT"/>
                <a:cs typeface="Arial MT"/>
              </a:rPr>
              <a:t>ne amintim întotdeauna că </a:t>
            </a:r>
            <a:r>
              <a:rPr lang="it-IT" sz="1800" b="1" dirty="0">
                <a:effectLst/>
                <a:latin typeface="Calibri" panose="020F0502020204030204" pitchFamily="34" charset="0"/>
                <a:ea typeface="Arial MT"/>
                <a:cs typeface="Arial MT"/>
              </a:rPr>
              <a:t>echilibrul între viața profesională și cea privată </a:t>
            </a:r>
            <a:r>
              <a:rPr lang="it-IT" sz="1800" b="1" dirty="0" err="1">
                <a:effectLst/>
                <a:latin typeface="Calibri" panose="020F0502020204030204" pitchFamily="34" charset="0"/>
                <a:ea typeface="Arial MT"/>
                <a:cs typeface="Arial MT"/>
              </a:rPr>
              <a:t>nu este </a:t>
            </a:r>
            <a:r>
              <a:rPr lang="it-IT" sz="1800" b="1" dirty="0">
                <a:effectLst/>
                <a:latin typeface="Calibri" panose="020F0502020204030204" pitchFamily="34" charset="0"/>
                <a:ea typeface="Arial MT"/>
                <a:cs typeface="Arial MT"/>
              </a:rPr>
              <a:t>o stare </a:t>
            </a:r>
            <a:r>
              <a:rPr lang="it-IT" sz="1800" b="1" dirty="0" err="1">
                <a:effectLst/>
                <a:latin typeface="Calibri" panose="020F0502020204030204" pitchFamily="34" charset="0"/>
                <a:ea typeface="Arial MT"/>
                <a:cs typeface="Arial MT"/>
              </a:rPr>
              <a:t>care se atinge o </a:t>
            </a:r>
            <a:r>
              <a:rPr lang="it-IT" sz="1800" b="1" dirty="0">
                <a:effectLst/>
                <a:latin typeface="Calibri" panose="020F0502020204030204" pitchFamily="34" charset="0"/>
                <a:ea typeface="Arial MT"/>
                <a:cs typeface="Arial MT"/>
              </a:rPr>
              <a:t>dată pentru </a:t>
            </a:r>
            <a:r>
              <a:rPr lang="it-IT" sz="1800" b="1" dirty="0" err="1">
                <a:effectLst/>
                <a:latin typeface="Calibri" panose="020F0502020204030204" pitchFamily="34" charset="0"/>
                <a:ea typeface="Arial MT"/>
                <a:cs typeface="Arial MT"/>
              </a:rPr>
              <a:t>totdeauna</a:t>
            </a:r>
            <a:r>
              <a:rPr lang="it-IT" sz="1800" dirty="0">
                <a:effectLst/>
                <a:latin typeface="Calibri" panose="020F0502020204030204" pitchFamily="34" charset="0"/>
                <a:ea typeface="Arial MT"/>
                <a:cs typeface="Arial MT"/>
              </a:rPr>
              <a:t>. În </a:t>
            </a:r>
            <a:r>
              <a:rPr lang="it-IT" sz="1800" dirty="0" err="1">
                <a:effectLst/>
                <a:latin typeface="Calibri" panose="020F0502020204030204" pitchFamily="34" charset="0"/>
                <a:ea typeface="Arial MT"/>
                <a:cs typeface="Arial MT"/>
              </a:rPr>
              <a:t>schimb</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este </a:t>
            </a:r>
            <a:r>
              <a:rPr lang="it-IT" sz="1800" dirty="0">
                <a:effectLst/>
                <a:latin typeface="Calibri" panose="020F0502020204030204" pitchFamily="34" charset="0"/>
                <a:ea typeface="Arial MT"/>
                <a:cs typeface="Arial MT"/>
              </a:rPr>
              <a:t>o </a:t>
            </a:r>
            <a:r>
              <a:rPr lang="it-IT" sz="1800" dirty="0" err="1">
                <a:effectLst/>
                <a:latin typeface="Calibri" panose="020F0502020204030204" pitchFamily="34" charset="0"/>
                <a:ea typeface="Arial MT"/>
                <a:cs typeface="Arial MT"/>
              </a:rPr>
              <a:t>cale</a:t>
            </a:r>
            <a:r>
              <a:rPr lang="it-IT" sz="1800" dirty="0">
                <a:effectLst/>
                <a:latin typeface="Calibri" panose="020F0502020204030204" pitchFamily="34" charset="0"/>
                <a:ea typeface="Arial MT"/>
                <a:cs typeface="Arial MT"/>
              </a:rPr>
              <a:t>, un echilibru care trebuie </a:t>
            </a:r>
            <a:r>
              <a:rPr lang="it-IT" sz="1800" dirty="0" err="1">
                <a:effectLst/>
                <a:latin typeface="Calibri" panose="020F0502020204030204" pitchFamily="34" charset="0"/>
                <a:ea typeface="Arial MT"/>
                <a:cs typeface="Arial MT"/>
              </a:rPr>
              <a:t>restabilit de fiecare dată când </a:t>
            </a:r>
            <a:r>
              <a:rPr lang="it-IT" sz="1800" dirty="0">
                <a:effectLst/>
                <a:latin typeface="Calibri" panose="020F0502020204030204" pitchFamily="34" charset="0"/>
                <a:ea typeface="Arial MT"/>
                <a:cs typeface="Arial MT"/>
              </a:rPr>
              <a:t>există </a:t>
            </a:r>
            <a:r>
              <a:rPr lang="it-IT" sz="1800" dirty="0" err="1">
                <a:effectLst/>
                <a:latin typeface="Calibri" panose="020F0502020204030204" pitchFamily="34" charset="0"/>
                <a:ea typeface="Arial MT"/>
                <a:cs typeface="Arial MT"/>
              </a:rPr>
              <a:t>schimbări </a:t>
            </a:r>
            <a:r>
              <a:rPr lang="it-IT" sz="1800" dirty="0">
                <a:effectLst/>
                <a:latin typeface="Calibri" panose="020F0502020204030204" pitchFamily="34" charset="0"/>
                <a:ea typeface="Arial MT"/>
                <a:cs typeface="Arial MT"/>
              </a:rPr>
              <a:t>sau când </a:t>
            </a:r>
            <a:r>
              <a:rPr lang="it-IT" sz="1800" dirty="0" err="1">
                <a:effectLst/>
                <a:latin typeface="Calibri" panose="020F0502020204030204" pitchFamily="34" charset="0"/>
                <a:ea typeface="Arial MT"/>
                <a:cs typeface="Arial MT"/>
              </a:rPr>
              <a:t>nevoile noastre se modifică</a:t>
            </a:r>
            <a:r>
              <a:rPr lang="it-IT" sz="1800" dirty="0">
                <a:effectLst/>
                <a:latin typeface="Calibri" panose="020F0502020204030204" pitchFamily="34" charset="0"/>
                <a:ea typeface="Arial MT"/>
                <a:cs typeface="Arial MT"/>
              </a:rPr>
              <a:t>.</a:t>
            </a:r>
            <a:endParaRPr lang="it-IT" sz="1800" dirty="0">
              <a:effectLst/>
              <a:latin typeface="Arial MT"/>
              <a:ea typeface="Arial MT"/>
              <a:cs typeface="Arial MT"/>
            </a:endParaRPr>
          </a:p>
          <a:p>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r>
              <a:rPr lang="it-IT" sz="1800" dirty="0" err="1">
                <a:effectLst/>
                <a:latin typeface="Calibri" panose="020F0502020204030204" pitchFamily="34" charset="0"/>
                <a:ea typeface="Arial MT"/>
                <a:cs typeface="Arial MT"/>
              </a:rPr>
              <a:t>Cu toate acestea</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este adevărat</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așa cum </a:t>
            </a:r>
            <a:r>
              <a:rPr lang="it-IT" sz="1800" dirty="0">
                <a:effectLst/>
                <a:latin typeface="Calibri" panose="020F0502020204030204" pitchFamily="34" charset="0"/>
                <a:ea typeface="Arial MT"/>
                <a:cs typeface="Arial MT"/>
              </a:rPr>
              <a:t>susțin </a:t>
            </a:r>
            <a:r>
              <a:rPr lang="it-IT" sz="1800" dirty="0" err="1">
                <a:effectLst/>
                <a:latin typeface="Calibri" panose="020F0502020204030204" pitchFamily="34" charset="0"/>
                <a:ea typeface="Arial MT"/>
                <a:cs typeface="Arial MT"/>
              </a:rPr>
              <a:t>diverse </a:t>
            </a:r>
            <a:r>
              <a:rPr lang="it-IT" sz="1800" dirty="0">
                <a:effectLst/>
                <a:latin typeface="Calibri" panose="020F0502020204030204" pitchFamily="34" charset="0"/>
                <a:ea typeface="Arial MT"/>
                <a:cs typeface="Arial MT"/>
              </a:rPr>
              <a:t>teorii </a:t>
            </a:r>
            <a:r>
              <a:rPr lang="it-IT" sz="1800" dirty="0" err="1">
                <a:effectLst/>
                <a:latin typeface="Calibri" panose="020F0502020204030204" pitchFamily="34" charset="0"/>
                <a:ea typeface="Arial MT"/>
                <a:cs typeface="Arial MT"/>
              </a:rPr>
              <a:t>psihologice, că, cu </a:t>
            </a:r>
            <a:r>
              <a:rPr lang="it-IT" sz="1800" dirty="0">
                <a:effectLst/>
                <a:latin typeface="Calibri" panose="020F0502020204030204" pitchFamily="34" charset="0"/>
                <a:ea typeface="Arial MT"/>
                <a:cs typeface="Arial MT"/>
              </a:rPr>
              <a:t>cât </a:t>
            </a:r>
            <a:r>
              <a:rPr lang="it-IT" sz="1800" dirty="0" err="1">
                <a:effectLst/>
                <a:latin typeface="Calibri" panose="020F0502020204030204" pitchFamily="34" charset="0"/>
                <a:ea typeface="Arial MT"/>
                <a:cs typeface="Arial MT"/>
              </a:rPr>
              <a:t>prezența </a:t>
            </a:r>
            <a:r>
              <a:rPr lang="it-IT" sz="1800" dirty="0">
                <a:effectLst/>
                <a:latin typeface="Calibri" panose="020F0502020204030204" pitchFamily="34" charset="0"/>
                <a:ea typeface="Arial MT"/>
                <a:cs typeface="Arial MT"/>
              </a:rPr>
              <a:t>și investiția în domenii </a:t>
            </a:r>
            <a:r>
              <a:rPr lang="it-IT" sz="1800" dirty="0" err="1">
                <a:effectLst/>
                <a:latin typeface="Calibri" panose="020F0502020204030204" pitchFamily="34" charset="0"/>
                <a:ea typeface="Arial MT"/>
                <a:cs typeface="Arial MT"/>
              </a:rPr>
              <a:t>diferențiate </a:t>
            </a:r>
            <a:r>
              <a:rPr lang="it-IT" sz="1800" dirty="0">
                <a:effectLst/>
                <a:latin typeface="Calibri" panose="020F0502020204030204" pitchFamily="34" charset="0"/>
                <a:ea typeface="Arial MT"/>
                <a:cs typeface="Arial MT"/>
              </a:rPr>
              <a:t>ale </a:t>
            </a:r>
            <a:r>
              <a:rPr lang="it-IT" sz="1800" dirty="0" err="1">
                <a:effectLst/>
                <a:latin typeface="Calibri" panose="020F0502020204030204" pitchFamily="34" charset="0"/>
                <a:ea typeface="Arial MT"/>
                <a:cs typeface="Arial MT"/>
              </a:rPr>
              <a:t>existenței noastre </a:t>
            </a:r>
            <a:r>
              <a:rPr lang="it-IT" sz="1800" dirty="0">
                <a:effectLst/>
                <a:latin typeface="Calibri" panose="020F0502020204030204" pitchFamily="34" charset="0"/>
                <a:ea typeface="Arial MT"/>
                <a:cs typeface="Arial MT"/>
              </a:rPr>
              <a:t>sunt </a:t>
            </a:r>
            <a:r>
              <a:rPr lang="it-IT" sz="1800" dirty="0" err="1">
                <a:effectLst/>
                <a:latin typeface="Calibri" panose="020F0502020204030204" pitchFamily="34" charset="0"/>
                <a:ea typeface="Arial MT"/>
                <a:cs typeface="Arial MT"/>
              </a:rPr>
              <a:t>mai mari, cu </a:t>
            </a:r>
            <a:r>
              <a:rPr lang="it-IT" sz="1800" dirty="0">
                <a:effectLst/>
                <a:latin typeface="Calibri" panose="020F0502020204030204" pitchFamily="34" charset="0"/>
                <a:ea typeface="Arial MT"/>
                <a:cs typeface="Arial MT"/>
              </a:rPr>
              <a:t>atât mai </a:t>
            </a:r>
            <a:r>
              <a:rPr lang="it-IT" sz="1800" dirty="0" err="1">
                <a:effectLst/>
                <a:latin typeface="Calibri" panose="020F0502020204030204" pitchFamily="34" charset="0"/>
                <a:ea typeface="Arial MT"/>
                <a:cs typeface="Arial MT"/>
              </a:rPr>
              <a:t>mare este calitatea </a:t>
            </a:r>
            <a:r>
              <a:rPr lang="it-IT" sz="1800" dirty="0">
                <a:effectLst/>
                <a:latin typeface="Calibri" panose="020F0502020204030204" pitchFamily="34" charset="0"/>
                <a:ea typeface="Arial MT"/>
                <a:cs typeface="Arial MT"/>
              </a:rPr>
              <a:t>generală a vieții noastre și, în </a:t>
            </a:r>
            <a:r>
              <a:rPr lang="it-IT" sz="1800" dirty="0" err="1">
                <a:effectLst/>
                <a:latin typeface="Calibri" panose="020F0502020204030204" pitchFamily="34" charset="0"/>
                <a:ea typeface="Arial MT"/>
                <a:cs typeface="Arial MT"/>
              </a:rPr>
              <a:t>consecință, bunăstarea noastră</a:t>
            </a:r>
            <a:r>
              <a:rPr lang="it-IT" sz="1800" dirty="0">
                <a:effectLst/>
                <a:latin typeface="Calibri" panose="020F0502020204030204" pitchFamily="34" charset="0"/>
                <a:ea typeface="Arial MT"/>
                <a:cs typeface="Arial MT"/>
              </a:rPr>
              <a:t>.  Pentru </a:t>
            </a:r>
            <a:r>
              <a:rPr lang="it-IT" sz="1800" dirty="0" err="1">
                <a:effectLst/>
                <a:latin typeface="Calibri" panose="020F0502020204030204" pitchFamily="34" charset="0"/>
                <a:ea typeface="Arial MT"/>
                <a:cs typeface="Arial MT"/>
              </a:rPr>
              <a:t>aceasta</a:t>
            </a:r>
            <a:r>
              <a:rPr lang="it-IT" sz="1800" dirty="0">
                <a:effectLst/>
                <a:latin typeface="Calibri" panose="020F0502020204030204" pitchFamily="34" charset="0"/>
                <a:ea typeface="Arial MT"/>
                <a:cs typeface="Arial MT"/>
              </a:rPr>
              <a:t>, </a:t>
            </a:r>
            <a:r>
              <a:rPr lang="it-IT" sz="1800" dirty="0" err="1">
                <a:effectLst/>
                <a:latin typeface="Calibri" panose="020F0502020204030204" pitchFamily="34" charset="0"/>
                <a:ea typeface="Arial MT"/>
                <a:cs typeface="Arial MT"/>
              </a:rPr>
              <a:t>trebuie </a:t>
            </a:r>
            <a:r>
              <a:rPr lang="it-IT" sz="1800" dirty="0">
                <a:effectLst/>
                <a:latin typeface="Calibri" panose="020F0502020204030204" pitchFamily="34" charset="0"/>
                <a:ea typeface="Arial MT"/>
                <a:cs typeface="Arial MT"/>
              </a:rPr>
              <a:t>să </a:t>
            </a:r>
            <a:r>
              <a:rPr lang="it-IT" sz="1800" dirty="0" err="1">
                <a:effectLst/>
                <a:latin typeface="Calibri" panose="020F0502020204030204" pitchFamily="34" charset="0"/>
                <a:ea typeface="Arial MT"/>
                <a:cs typeface="Arial MT"/>
              </a:rPr>
              <a:t>experimentăm </a:t>
            </a:r>
            <a:r>
              <a:rPr lang="it-IT" sz="1800" dirty="0">
                <a:effectLst/>
                <a:latin typeface="Calibri" panose="020F0502020204030204" pitchFamily="34" charset="0"/>
                <a:ea typeface="Arial MT"/>
                <a:cs typeface="Arial MT"/>
              </a:rPr>
              <a:t>în </a:t>
            </a:r>
            <a:r>
              <a:rPr lang="it-IT" sz="1800" dirty="0" err="1">
                <a:effectLst/>
                <a:latin typeface="Calibri" panose="020F0502020204030204" pitchFamily="34" charset="0"/>
                <a:ea typeface="Arial MT"/>
                <a:cs typeface="Arial MT"/>
              </a:rPr>
              <a:t>diferite </a:t>
            </a:r>
            <a:r>
              <a:rPr lang="it-IT" sz="1800" dirty="0">
                <a:effectLst/>
                <a:latin typeface="Calibri" panose="020F0502020204030204" pitchFamily="34" charset="0"/>
                <a:ea typeface="Arial MT"/>
                <a:cs typeface="Arial MT"/>
              </a:rPr>
              <a:t>domenii, și </a:t>
            </a:r>
            <a:r>
              <a:rPr lang="it-IT" sz="1800" dirty="0" err="1">
                <a:effectLst/>
                <a:latin typeface="Calibri" panose="020F0502020204030204" pitchFamily="34" charset="0"/>
                <a:ea typeface="Arial MT"/>
                <a:cs typeface="Arial MT"/>
              </a:rPr>
              <a:t>nu doar </a:t>
            </a:r>
            <a:r>
              <a:rPr lang="it-IT" sz="1800" dirty="0">
                <a:effectLst/>
                <a:latin typeface="Calibri" panose="020F0502020204030204" pitchFamily="34" charset="0"/>
                <a:ea typeface="Arial MT"/>
                <a:cs typeface="Arial MT"/>
              </a:rPr>
              <a:t>în cel al muncii sau al familiei.</a:t>
            </a:r>
            <a:endParaRPr lang="it-IT" sz="1800" dirty="0">
              <a:effectLst/>
              <a:latin typeface="Arial MT"/>
              <a:ea typeface="Arial MT"/>
              <a:cs typeface="Arial MT"/>
            </a:endParaRPr>
          </a:p>
          <a:p>
            <a:endParaRPr lang="it-IT" sz="1800" dirty="0">
              <a:effectLst/>
              <a:latin typeface="Arial MT"/>
              <a:ea typeface="Arial MT"/>
              <a:cs typeface="Arial MT"/>
            </a:endParaRPr>
          </a:p>
          <a:p>
            <a:endParaRPr lang="it-IT" sz="2000" b="1" i="1" dirty="0"/>
          </a:p>
        </p:txBody>
      </p:sp>
      <p:pic>
        <p:nvPicPr>
          <p:cNvPr id="3" name="Immagine 2" descr="Immagine che contiene testo, grafica vettoriale&#10;&#10;Descrizione generata automaticamente">
            <a:extLst>
              <a:ext uri="{FF2B5EF4-FFF2-40B4-BE49-F238E27FC236}">
                <a16:creationId xmlns:a16="http://schemas.microsoft.com/office/drawing/2014/main" xmlns="" id="{597577E3-77B5-6496-10E9-7C95C3410A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28560" y="1736210"/>
            <a:ext cx="4978400" cy="3733800"/>
          </a:xfrm>
          <a:prstGeom prst="rect">
            <a:avLst/>
          </a:prstGeom>
        </p:spPr>
      </p:pic>
      <p:sp>
        <p:nvSpPr>
          <p:cNvPr id="2" name="Google Shape;90;p1">
            <a:extLst>
              <a:ext uri="{FF2B5EF4-FFF2-40B4-BE49-F238E27FC236}">
                <a16:creationId xmlns:a16="http://schemas.microsoft.com/office/drawing/2014/main" xmlns="" id="{D4E60F02-895C-62A0-0009-CB0A050480F6}"/>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5578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29">
            <a:extLst>
              <a:ext uri="{FF2B5EF4-FFF2-40B4-BE49-F238E27FC236}">
                <a16:creationId xmlns:a16="http://schemas.microsoft.com/office/drawing/2014/main" xmlns="" id="{14DD4DEF-8DB4-6053-837A-71D9AFB0B9C1}"/>
              </a:ext>
            </a:extLst>
          </p:cNvPr>
          <p:cNvSpPr txBox="1"/>
          <p:nvPr/>
        </p:nvSpPr>
        <p:spPr>
          <a:xfrm>
            <a:off x="7345259" y="1019168"/>
            <a:ext cx="2202882" cy="954107"/>
          </a:xfrm>
          <a:prstGeom prst="rect">
            <a:avLst/>
          </a:prstGeom>
          <a:noFill/>
        </p:spPr>
        <p:txBody>
          <a:bodyPr wrap="square" rtlCol="0">
            <a:spAutoFit/>
          </a:bodyPr>
          <a:lstStyle/>
          <a:p>
            <a:r>
              <a:rPr lang="en-US" sz="1400" b="1" dirty="0">
                <a:solidFill>
                  <a:srgbClr val="EA4E46"/>
                </a:solidFill>
                <a:latin typeface="Oxygen" panose="02000503000000090004" pitchFamily="2" charset="77"/>
                <a:ea typeface="Nunito Bold" charset="0"/>
                <a:cs typeface="Abhaya Libre SemiBold" panose="02000603000000000000" pitchFamily="2" charset="77"/>
              </a:rPr>
              <a:t>Strategii și sfaturi pentru un echilibru între viața profesională și cea privată</a:t>
            </a:r>
          </a:p>
        </p:txBody>
      </p:sp>
      <p:sp>
        <p:nvSpPr>
          <p:cNvPr id="7" name="TextBox 31">
            <a:extLst>
              <a:ext uri="{FF2B5EF4-FFF2-40B4-BE49-F238E27FC236}">
                <a16:creationId xmlns:a16="http://schemas.microsoft.com/office/drawing/2014/main" xmlns="" id="{8E8AC566-283A-0A1B-78D2-D3D0C0AD36C3}"/>
              </a:ext>
            </a:extLst>
          </p:cNvPr>
          <p:cNvSpPr txBox="1"/>
          <p:nvPr/>
        </p:nvSpPr>
        <p:spPr>
          <a:xfrm>
            <a:off x="1795492" y="1020910"/>
            <a:ext cx="1935086" cy="892552"/>
          </a:xfrm>
          <a:prstGeom prst="rect">
            <a:avLst/>
          </a:prstGeom>
          <a:noFill/>
        </p:spPr>
        <p:txBody>
          <a:bodyPr wrap="square" rtlCol="0">
            <a:spAutoFit/>
          </a:bodyPr>
          <a:lstStyle/>
          <a:p>
            <a:r>
              <a:rPr lang="en-US" sz="1300" b="1" dirty="0">
                <a:solidFill>
                  <a:srgbClr val="21B4A9"/>
                </a:solidFill>
                <a:latin typeface="Oxygen" panose="02000503000000090004" pitchFamily="2" charset="77"/>
                <a:ea typeface="Nunito Bold" charset="0"/>
                <a:cs typeface="Abhaya Libre SemiBold" panose="02000603000000000000" pitchFamily="2" charset="77"/>
              </a:rPr>
              <a:t>Bazele echilibrului dintre viața profesională și cea privată </a:t>
            </a:r>
          </a:p>
        </p:txBody>
      </p:sp>
      <p:sp>
        <p:nvSpPr>
          <p:cNvPr id="9" name="TextBox 22">
            <a:extLst>
              <a:ext uri="{FF2B5EF4-FFF2-40B4-BE49-F238E27FC236}">
                <a16:creationId xmlns:a16="http://schemas.microsoft.com/office/drawing/2014/main" xmlns="" id="{C2F0F6C9-72D9-2CD8-3E03-942BD3E33F65}"/>
              </a:ext>
            </a:extLst>
          </p:cNvPr>
          <p:cNvSpPr txBox="1"/>
          <p:nvPr/>
        </p:nvSpPr>
        <p:spPr>
          <a:xfrm>
            <a:off x="4295126" y="3045032"/>
            <a:ext cx="3334476" cy="954107"/>
          </a:xfrm>
          <a:prstGeom prst="rect">
            <a:avLst/>
          </a:prstGeom>
          <a:noFill/>
        </p:spPr>
        <p:txBody>
          <a:bodyPr wrap="square" rtlCol="0">
            <a:spAutoFit/>
          </a:bodyPr>
          <a:lstStyle/>
          <a:p>
            <a:r>
              <a:rPr lang="en-US" sz="1400" b="1" dirty="0" err="1">
                <a:solidFill>
                  <a:srgbClr val="FAB632"/>
                </a:solidFill>
                <a:latin typeface="Oxygen" panose="02000503000000090004" pitchFamily="2" charset="77"/>
                <a:ea typeface="Nunito Bold" charset="0"/>
                <a:cs typeface="Abhaya Libre SemiBold" panose="02000603000000000000" pitchFamily="2" charset="77"/>
              </a:rPr>
              <a:t>Echilibrul</a:t>
            </a:r>
            <a:r>
              <a:rPr lang="en-US" sz="1400" b="1" dirty="0">
                <a:solidFill>
                  <a:srgbClr val="FAB632"/>
                </a:solidFill>
                <a:latin typeface="Oxygen" panose="02000503000000090004" pitchFamily="2" charset="77"/>
                <a:ea typeface="Nunito Bold" charset="0"/>
                <a:cs typeface="Abhaya Libre SemiBold" panose="02000603000000000000" pitchFamily="2" charset="77"/>
              </a:rPr>
              <a:t> </a:t>
            </a:r>
            <a:endParaRPr lang="ro-RO" sz="1400" b="1" dirty="0">
              <a:solidFill>
                <a:srgbClr val="FAB632"/>
              </a:solidFill>
              <a:latin typeface="Oxygen" panose="02000503000000090004" pitchFamily="2" charset="77"/>
              <a:ea typeface="Nunito Bold" charset="0"/>
              <a:cs typeface="Abhaya Libre SemiBold" panose="02000603000000000000" pitchFamily="2" charset="77"/>
            </a:endParaRPr>
          </a:p>
          <a:p>
            <a:r>
              <a:rPr lang="en-US" sz="1400" b="1" dirty="0" err="1">
                <a:solidFill>
                  <a:srgbClr val="FAB632"/>
                </a:solidFill>
                <a:latin typeface="Oxygen" panose="02000503000000090004" pitchFamily="2" charset="77"/>
                <a:ea typeface="Nunito Bold" charset="0"/>
                <a:cs typeface="Abhaya Libre SemiBold" panose="02000603000000000000" pitchFamily="2" charset="77"/>
              </a:rPr>
              <a:t>dintre</a:t>
            </a:r>
            <a:r>
              <a:rPr lang="en-US" sz="1400" b="1" dirty="0">
                <a:solidFill>
                  <a:srgbClr val="FAB632"/>
                </a:solidFill>
                <a:latin typeface="Oxygen" panose="02000503000000090004" pitchFamily="2" charset="77"/>
                <a:ea typeface="Nunito Bold" charset="0"/>
                <a:cs typeface="Abhaya Libre SemiBold" panose="02000603000000000000" pitchFamily="2" charset="77"/>
              </a:rPr>
              <a:t> </a:t>
            </a:r>
            <a:r>
              <a:rPr lang="en-US" sz="1400" b="1" dirty="0" err="1">
                <a:solidFill>
                  <a:srgbClr val="FAB632"/>
                </a:solidFill>
                <a:latin typeface="Oxygen" panose="02000503000000090004" pitchFamily="2" charset="77"/>
                <a:ea typeface="Nunito Bold" charset="0"/>
                <a:cs typeface="Abhaya Libre SemiBold" panose="02000603000000000000" pitchFamily="2" charset="77"/>
              </a:rPr>
              <a:t>viața</a:t>
            </a:r>
            <a:r>
              <a:rPr lang="en-US" sz="1400" b="1" dirty="0">
                <a:solidFill>
                  <a:srgbClr val="FAB632"/>
                </a:solidFill>
                <a:latin typeface="Oxygen" panose="02000503000000090004" pitchFamily="2" charset="77"/>
                <a:ea typeface="Nunito Bold" charset="0"/>
                <a:cs typeface="Abhaya Libre SemiBold" panose="02000603000000000000" pitchFamily="2" charset="77"/>
              </a:rPr>
              <a:t> </a:t>
            </a:r>
            <a:r>
              <a:rPr lang="en-US" sz="1400" b="1" dirty="0" err="1">
                <a:solidFill>
                  <a:srgbClr val="FAB632"/>
                </a:solidFill>
                <a:latin typeface="Oxygen" panose="02000503000000090004" pitchFamily="2" charset="77"/>
                <a:ea typeface="Nunito Bold" charset="0"/>
                <a:cs typeface="Abhaya Libre SemiBold" panose="02000603000000000000" pitchFamily="2" charset="77"/>
              </a:rPr>
              <a:t>profesională</a:t>
            </a:r>
            <a:endParaRPr lang="ro-RO" sz="1400" b="1" dirty="0">
              <a:solidFill>
                <a:srgbClr val="FAB632"/>
              </a:solidFill>
              <a:latin typeface="Oxygen" panose="02000503000000090004" pitchFamily="2" charset="77"/>
              <a:ea typeface="Nunito Bold" charset="0"/>
              <a:cs typeface="Abhaya Libre SemiBold" panose="02000603000000000000" pitchFamily="2" charset="77"/>
            </a:endParaRPr>
          </a:p>
          <a:p>
            <a:r>
              <a:rPr lang="en-US" sz="1400" b="1" dirty="0" err="1">
                <a:solidFill>
                  <a:srgbClr val="FAB632"/>
                </a:solidFill>
                <a:latin typeface="Oxygen" panose="02000503000000090004" pitchFamily="2" charset="77"/>
                <a:ea typeface="Nunito Bold" charset="0"/>
                <a:cs typeface="Abhaya Libre SemiBold" panose="02000603000000000000" pitchFamily="2" charset="77"/>
              </a:rPr>
              <a:t>și</a:t>
            </a:r>
            <a:r>
              <a:rPr lang="en-US" sz="1400" b="1" dirty="0">
                <a:solidFill>
                  <a:srgbClr val="FAB632"/>
                </a:solidFill>
                <a:latin typeface="Oxygen" panose="02000503000000090004" pitchFamily="2" charset="77"/>
                <a:ea typeface="Nunito Bold" charset="0"/>
                <a:cs typeface="Abhaya Libre SemiBold" panose="02000603000000000000" pitchFamily="2" charset="77"/>
              </a:rPr>
              <a:t> cea </a:t>
            </a:r>
            <a:r>
              <a:rPr lang="en-US" sz="1400" b="1" dirty="0" err="1">
                <a:solidFill>
                  <a:srgbClr val="FAB632"/>
                </a:solidFill>
                <a:latin typeface="Oxygen" panose="02000503000000090004" pitchFamily="2" charset="77"/>
                <a:ea typeface="Nunito Bold" charset="0"/>
                <a:cs typeface="Abhaya Libre SemiBold" panose="02000603000000000000" pitchFamily="2" charset="77"/>
              </a:rPr>
              <a:t>privată</a:t>
            </a:r>
            <a:r>
              <a:rPr lang="en-US" sz="1400" b="1" dirty="0">
                <a:solidFill>
                  <a:srgbClr val="FAB632"/>
                </a:solidFill>
                <a:latin typeface="Oxygen" panose="02000503000000090004" pitchFamily="2" charset="77"/>
                <a:ea typeface="Nunito Bold" charset="0"/>
                <a:cs typeface="Abhaya Libre SemiBold" panose="02000603000000000000" pitchFamily="2" charset="77"/>
              </a:rPr>
              <a:t> </a:t>
            </a:r>
            <a:r>
              <a:rPr lang="en-US" sz="1400" b="1" dirty="0" err="1">
                <a:solidFill>
                  <a:srgbClr val="FAB632"/>
                </a:solidFill>
                <a:latin typeface="Oxygen" panose="02000503000000090004" pitchFamily="2" charset="77"/>
                <a:ea typeface="Nunito Bold" charset="0"/>
                <a:cs typeface="Abhaya Libre SemiBold" panose="02000603000000000000" pitchFamily="2" charset="77"/>
              </a:rPr>
              <a:t>și</a:t>
            </a:r>
            <a:r>
              <a:rPr lang="en-US" sz="1400" b="1" dirty="0">
                <a:solidFill>
                  <a:srgbClr val="FAB632"/>
                </a:solidFill>
                <a:latin typeface="Oxygen" panose="02000503000000090004" pitchFamily="2" charset="77"/>
                <a:ea typeface="Nunito Bold" charset="0"/>
                <a:cs typeface="Abhaya Libre SemiBold" panose="02000603000000000000" pitchFamily="2" charset="77"/>
              </a:rPr>
              <a:t> </a:t>
            </a:r>
            <a:r>
              <a:rPr lang="en-US" sz="1400" b="1" dirty="0" err="1">
                <a:solidFill>
                  <a:srgbClr val="FAB632"/>
                </a:solidFill>
                <a:latin typeface="Oxygen" panose="02000503000000090004" pitchFamily="2" charset="77"/>
                <a:ea typeface="Nunito Bold" charset="0"/>
                <a:cs typeface="Abhaya Libre SemiBold" panose="02000603000000000000" pitchFamily="2" charset="77"/>
              </a:rPr>
              <a:t>drepturile</a:t>
            </a:r>
            <a:endParaRPr lang="ro-RO" sz="1400" b="1" dirty="0">
              <a:solidFill>
                <a:srgbClr val="FAB632"/>
              </a:solidFill>
              <a:latin typeface="Oxygen" panose="02000503000000090004" pitchFamily="2" charset="77"/>
              <a:ea typeface="Nunito Bold" charset="0"/>
              <a:cs typeface="Abhaya Libre SemiBold" panose="02000603000000000000" pitchFamily="2" charset="77"/>
            </a:endParaRPr>
          </a:p>
          <a:p>
            <a:r>
              <a:rPr lang="en-US" sz="1400" b="1" dirty="0" err="1">
                <a:solidFill>
                  <a:srgbClr val="FAB632"/>
                </a:solidFill>
                <a:latin typeface="Oxygen" panose="02000503000000090004" pitchFamily="2" charset="77"/>
                <a:ea typeface="Nunito Bold" charset="0"/>
                <a:cs typeface="Abhaya Libre SemiBold" panose="02000603000000000000" pitchFamily="2" charset="77"/>
              </a:rPr>
              <a:t>sociale</a:t>
            </a:r>
            <a:r>
              <a:rPr lang="ro-RO" sz="1400" b="1" dirty="0">
                <a:solidFill>
                  <a:srgbClr val="FAB632"/>
                </a:solidFill>
                <a:latin typeface="Oxygen" panose="02000503000000090004" pitchFamily="2" charset="77"/>
                <a:ea typeface="Nunito Bold" charset="0"/>
                <a:cs typeface="Abhaya Libre SemiBold" panose="02000603000000000000" pitchFamily="2" charset="77"/>
              </a:rPr>
              <a:t> ale</a:t>
            </a:r>
            <a:r>
              <a:rPr lang="en-US" sz="1400" b="1" dirty="0">
                <a:solidFill>
                  <a:srgbClr val="FAB632"/>
                </a:solidFill>
                <a:latin typeface="Oxygen" panose="02000503000000090004" pitchFamily="2" charset="77"/>
                <a:ea typeface="Nunito Bold" charset="0"/>
                <a:cs typeface="Abhaya Libre SemiBold" panose="02000603000000000000" pitchFamily="2" charset="77"/>
              </a:rPr>
              <a:t> </a:t>
            </a:r>
            <a:r>
              <a:rPr lang="en-US" sz="1400" b="1" dirty="0" err="1">
                <a:solidFill>
                  <a:srgbClr val="FAB632"/>
                </a:solidFill>
                <a:latin typeface="Oxygen" panose="02000503000000090004" pitchFamily="2" charset="77"/>
                <a:ea typeface="Nunito Bold" charset="0"/>
                <a:cs typeface="Abhaya Libre SemiBold" panose="02000603000000000000" pitchFamily="2" charset="77"/>
              </a:rPr>
              <a:t>femei</a:t>
            </a:r>
            <a:r>
              <a:rPr lang="ro-RO" sz="1400" b="1" dirty="0">
                <a:solidFill>
                  <a:srgbClr val="FAB632"/>
                </a:solidFill>
                <a:latin typeface="Oxygen" panose="02000503000000090004" pitchFamily="2" charset="77"/>
                <a:ea typeface="Nunito Bold" charset="0"/>
                <a:cs typeface="Abhaya Libre SemiBold" panose="02000603000000000000" pitchFamily="2" charset="77"/>
              </a:rPr>
              <a:t>i</a:t>
            </a:r>
            <a:endParaRPr lang="en-US" sz="1400" b="1" dirty="0">
              <a:solidFill>
                <a:srgbClr val="FAB632"/>
              </a:solidFill>
              <a:latin typeface="Oxygen" panose="02000503000000090004" pitchFamily="2" charset="77"/>
              <a:ea typeface="Nunito Bold" charset="0"/>
              <a:cs typeface="Abhaya Libre SemiBold" panose="02000603000000000000" pitchFamily="2" charset="77"/>
            </a:endParaRPr>
          </a:p>
        </p:txBody>
      </p:sp>
      <p:sp>
        <p:nvSpPr>
          <p:cNvPr id="10" name="Hexágono 9">
            <a:extLst>
              <a:ext uri="{FF2B5EF4-FFF2-40B4-BE49-F238E27FC236}">
                <a16:creationId xmlns:a16="http://schemas.microsoft.com/office/drawing/2014/main" xmlns="" id="{700DD875-2451-F87D-A0F3-872600E8B8B5}"/>
              </a:ext>
            </a:extLst>
          </p:cNvPr>
          <p:cNvSpPr/>
          <p:nvPr/>
        </p:nvSpPr>
        <p:spPr>
          <a:xfrm>
            <a:off x="4008311" y="3369715"/>
            <a:ext cx="284085" cy="233746"/>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2" name="Hexágono 11">
            <a:extLst>
              <a:ext uri="{FF2B5EF4-FFF2-40B4-BE49-F238E27FC236}">
                <a16:creationId xmlns:a16="http://schemas.microsoft.com/office/drawing/2014/main" xmlns="" id="{A1520AF7-7D75-4A99-4098-DF0F175E1FA0}"/>
              </a:ext>
            </a:extLst>
          </p:cNvPr>
          <p:cNvSpPr/>
          <p:nvPr/>
        </p:nvSpPr>
        <p:spPr>
          <a:xfrm>
            <a:off x="1438502" y="1325719"/>
            <a:ext cx="284085" cy="233746"/>
          </a:xfrm>
          <a:prstGeom prst="hexagon">
            <a:avLst/>
          </a:prstGeom>
          <a:noFill/>
          <a:ln>
            <a:solidFill>
              <a:srgbClr val="21B4A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3" name="Hexágono 12">
            <a:extLst>
              <a:ext uri="{FF2B5EF4-FFF2-40B4-BE49-F238E27FC236}">
                <a16:creationId xmlns:a16="http://schemas.microsoft.com/office/drawing/2014/main" xmlns="" id="{8C5AC1FB-85F9-44B7-5B73-59A274771E61}"/>
              </a:ext>
            </a:extLst>
          </p:cNvPr>
          <p:cNvSpPr/>
          <p:nvPr/>
        </p:nvSpPr>
        <p:spPr>
          <a:xfrm>
            <a:off x="7038038" y="1308403"/>
            <a:ext cx="284085" cy="233746"/>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Hexágono 15">
            <a:extLst>
              <a:ext uri="{FF2B5EF4-FFF2-40B4-BE49-F238E27FC236}">
                <a16:creationId xmlns:a16="http://schemas.microsoft.com/office/drawing/2014/main" xmlns="" id="{2373009D-8EAD-DE54-C1F0-681E2DF05650}"/>
              </a:ext>
            </a:extLst>
          </p:cNvPr>
          <p:cNvSpPr/>
          <p:nvPr/>
        </p:nvSpPr>
        <p:spPr>
          <a:xfrm rot="5400000">
            <a:off x="3767736" y="2803819"/>
            <a:ext cx="2910378" cy="2669425"/>
          </a:xfrm>
          <a:prstGeom prst="hexagon">
            <a:avLst/>
          </a:prstGeom>
          <a:noFill/>
          <a:ln>
            <a:solidFill>
              <a:srgbClr val="EA4E4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7" name="Hexágono 16">
            <a:extLst>
              <a:ext uri="{FF2B5EF4-FFF2-40B4-BE49-F238E27FC236}">
                <a16:creationId xmlns:a16="http://schemas.microsoft.com/office/drawing/2014/main" xmlns="" id="{B46DE24D-9478-920F-864E-C09D9DEBE847}"/>
              </a:ext>
            </a:extLst>
          </p:cNvPr>
          <p:cNvSpPr/>
          <p:nvPr/>
        </p:nvSpPr>
        <p:spPr>
          <a:xfrm rot="5400000">
            <a:off x="1087083" y="872663"/>
            <a:ext cx="3035453" cy="2655971"/>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8" name="Hexágono 17">
            <a:extLst>
              <a:ext uri="{FF2B5EF4-FFF2-40B4-BE49-F238E27FC236}">
                <a16:creationId xmlns:a16="http://schemas.microsoft.com/office/drawing/2014/main" xmlns="" id="{01FC57E3-FDD7-55C3-B04B-DAFB2B4D9907}"/>
              </a:ext>
            </a:extLst>
          </p:cNvPr>
          <p:cNvSpPr/>
          <p:nvPr/>
        </p:nvSpPr>
        <p:spPr>
          <a:xfrm rot="5400000">
            <a:off x="6562750" y="969822"/>
            <a:ext cx="3452025" cy="2829058"/>
          </a:xfrm>
          <a:prstGeom prst="hexagon">
            <a:avLst/>
          </a:prstGeom>
          <a:noFill/>
          <a:ln>
            <a:solidFill>
              <a:srgbClr val="FAB63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20" name="CuadroTexto 19">
            <a:extLst>
              <a:ext uri="{FF2B5EF4-FFF2-40B4-BE49-F238E27FC236}">
                <a16:creationId xmlns:a16="http://schemas.microsoft.com/office/drawing/2014/main" xmlns="" id="{0A38A549-76FD-6E57-D291-B6EED3BA8E98}"/>
              </a:ext>
            </a:extLst>
          </p:cNvPr>
          <p:cNvSpPr txBox="1"/>
          <p:nvPr/>
        </p:nvSpPr>
        <p:spPr>
          <a:xfrm>
            <a:off x="1492741" y="1740524"/>
            <a:ext cx="270419" cy="1015663"/>
          </a:xfrm>
          <a:prstGeom prst="rect">
            <a:avLst/>
          </a:prstGeom>
          <a:noFill/>
        </p:spPr>
        <p:txBody>
          <a:bodyPr wrap="square" rtlCol="0">
            <a:spAutoFit/>
          </a:bodyPr>
          <a:lstStyle/>
          <a:p>
            <a:r>
              <a:rPr lang="es-ES" sz="2000" dirty="0">
                <a:solidFill>
                  <a:srgbClr val="21B4A9"/>
                </a:solidFill>
              </a:rPr>
              <a:t>+++</a:t>
            </a:r>
          </a:p>
        </p:txBody>
      </p:sp>
      <p:sp>
        <p:nvSpPr>
          <p:cNvPr id="21" name="CuadroTexto 20">
            <a:extLst>
              <a:ext uri="{FF2B5EF4-FFF2-40B4-BE49-F238E27FC236}">
                <a16:creationId xmlns:a16="http://schemas.microsoft.com/office/drawing/2014/main" xmlns="" id="{D2A906B8-07AF-E83A-010C-06828A587394}"/>
              </a:ext>
            </a:extLst>
          </p:cNvPr>
          <p:cNvSpPr txBox="1"/>
          <p:nvPr/>
        </p:nvSpPr>
        <p:spPr>
          <a:xfrm>
            <a:off x="7176912" y="1886557"/>
            <a:ext cx="270419" cy="1015663"/>
          </a:xfrm>
          <a:prstGeom prst="rect">
            <a:avLst/>
          </a:prstGeom>
          <a:noFill/>
        </p:spPr>
        <p:txBody>
          <a:bodyPr wrap="square" rtlCol="0">
            <a:spAutoFit/>
          </a:bodyPr>
          <a:lstStyle/>
          <a:p>
            <a:r>
              <a:rPr lang="es-ES" sz="2000" dirty="0">
                <a:solidFill>
                  <a:srgbClr val="21B4A9"/>
                </a:solidFill>
              </a:rPr>
              <a:t>+++</a:t>
            </a:r>
          </a:p>
        </p:txBody>
      </p:sp>
      <p:sp>
        <p:nvSpPr>
          <p:cNvPr id="22" name="CuadroTexto 21">
            <a:extLst>
              <a:ext uri="{FF2B5EF4-FFF2-40B4-BE49-F238E27FC236}">
                <a16:creationId xmlns:a16="http://schemas.microsoft.com/office/drawing/2014/main" xmlns="" id="{8A7A2897-4C93-375F-D330-11BDCA564025}"/>
              </a:ext>
            </a:extLst>
          </p:cNvPr>
          <p:cNvSpPr txBox="1"/>
          <p:nvPr/>
        </p:nvSpPr>
        <p:spPr>
          <a:xfrm>
            <a:off x="4054193" y="3928221"/>
            <a:ext cx="255468" cy="1015663"/>
          </a:xfrm>
          <a:prstGeom prst="rect">
            <a:avLst/>
          </a:prstGeom>
          <a:noFill/>
        </p:spPr>
        <p:txBody>
          <a:bodyPr wrap="square" rtlCol="0">
            <a:spAutoFit/>
          </a:bodyPr>
          <a:lstStyle/>
          <a:p>
            <a:r>
              <a:rPr lang="es-ES" sz="2000" dirty="0">
                <a:solidFill>
                  <a:srgbClr val="21B4A9"/>
                </a:solidFill>
              </a:rPr>
              <a:t>+++</a:t>
            </a:r>
          </a:p>
        </p:txBody>
      </p:sp>
      <p:sp>
        <p:nvSpPr>
          <p:cNvPr id="27" name="CuadroTexto 26">
            <a:extLst>
              <a:ext uri="{FF2B5EF4-FFF2-40B4-BE49-F238E27FC236}">
                <a16:creationId xmlns:a16="http://schemas.microsoft.com/office/drawing/2014/main" xmlns="" id="{776D0560-21FD-4276-CEF9-64B27A0DAB74}"/>
              </a:ext>
            </a:extLst>
          </p:cNvPr>
          <p:cNvSpPr txBox="1"/>
          <p:nvPr/>
        </p:nvSpPr>
        <p:spPr>
          <a:xfrm rot="17903584">
            <a:off x="3029714" y="304527"/>
            <a:ext cx="391119" cy="1015663"/>
          </a:xfrm>
          <a:prstGeom prst="rect">
            <a:avLst/>
          </a:prstGeom>
          <a:noFill/>
        </p:spPr>
        <p:txBody>
          <a:bodyPr wrap="square" rtlCol="0">
            <a:spAutoFit/>
          </a:bodyPr>
          <a:lstStyle/>
          <a:p>
            <a:r>
              <a:rPr lang="es-ES" sz="2000" dirty="0">
                <a:solidFill>
                  <a:srgbClr val="21B4A9"/>
                </a:solidFill>
              </a:rPr>
              <a:t>+++</a:t>
            </a:r>
          </a:p>
        </p:txBody>
      </p:sp>
      <p:sp>
        <p:nvSpPr>
          <p:cNvPr id="28" name="CuadroTexto 27">
            <a:extLst>
              <a:ext uri="{FF2B5EF4-FFF2-40B4-BE49-F238E27FC236}">
                <a16:creationId xmlns:a16="http://schemas.microsoft.com/office/drawing/2014/main" xmlns="" id="{ADB98AFC-723B-A99F-A41C-8D4F15196B24}"/>
              </a:ext>
            </a:extLst>
          </p:cNvPr>
          <p:cNvSpPr txBox="1"/>
          <p:nvPr/>
        </p:nvSpPr>
        <p:spPr>
          <a:xfrm rot="14709441">
            <a:off x="7117521" y="317694"/>
            <a:ext cx="391119" cy="1015663"/>
          </a:xfrm>
          <a:prstGeom prst="rect">
            <a:avLst/>
          </a:prstGeom>
          <a:noFill/>
        </p:spPr>
        <p:txBody>
          <a:bodyPr wrap="square" rtlCol="0">
            <a:spAutoFit/>
          </a:bodyPr>
          <a:lstStyle/>
          <a:p>
            <a:r>
              <a:rPr lang="es-ES" sz="2000" dirty="0">
                <a:solidFill>
                  <a:srgbClr val="21B4A9"/>
                </a:solidFill>
              </a:rPr>
              <a:t>+++</a:t>
            </a:r>
          </a:p>
        </p:txBody>
      </p:sp>
      <p:sp>
        <p:nvSpPr>
          <p:cNvPr id="29" name="CuadroTexto 28">
            <a:extLst>
              <a:ext uri="{FF2B5EF4-FFF2-40B4-BE49-F238E27FC236}">
                <a16:creationId xmlns:a16="http://schemas.microsoft.com/office/drawing/2014/main" xmlns="" id="{AA0EC955-5892-1F46-4EFA-7FC0A00742AA}"/>
              </a:ext>
            </a:extLst>
          </p:cNvPr>
          <p:cNvSpPr txBox="1"/>
          <p:nvPr/>
        </p:nvSpPr>
        <p:spPr>
          <a:xfrm rot="17903584">
            <a:off x="8841091" y="284146"/>
            <a:ext cx="391119" cy="1015663"/>
          </a:xfrm>
          <a:prstGeom prst="rect">
            <a:avLst/>
          </a:prstGeom>
          <a:noFill/>
        </p:spPr>
        <p:txBody>
          <a:bodyPr wrap="square" rtlCol="0">
            <a:spAutoFit/>
          </a:bodyPr>
          <a:lstStyle/>
          <a:p>
            <a:r>
              <a:rPr lang="es-ES" sz="2000" dirty="0">
                <a:solidFill>
                  <a:srgbClr val="21B4A9"/>
                </a:solidFill>
              </a:rPr>
              <a:t>+++</a:t>
            </a:r>
          </a:p>
        </p:txBody>
      </p:sp>
      <p:sp>
        <p:nvSpPr>
          <p:cNvPr id="30" name="CuadroTexto 29">
            <a:extLst>
              <a:ext uri="{FF2B5EF4-FFF2-40B4-BE49-F238E27FC236}">
                <a16:creationId xmlns:a16="http://schemas.microsoft.com/office/drawing/2014/main" xmlns="" id="{7901F1E1-1534-B3D9-62CB-D79BF5A9D49F}"/>
              </a:ext>
            </a:extLst>
          </p:cNvPr>
          <p:cNvSpPr txBox="1"/>
          <p:nvPr/>
        </p:nvSpPr>
        <p:spPr>
          <a:xfrm rot="17903584">
            <a:off x="4091455" y="4890911"/>
            <a:ext cx="391119" cy="1015663"/>
          </a:xfrm>
          <a:prstGeom prst="rect">
            <a:avLst/>
          </a:prstGeom>
          <a:noFill/>
        </p:spPr>
        <p:txBody>
          <a:bodyPr wrap="square" rtlCol="0">
            <a:spAutoFit/>
          </a:bodyPr>
          <a:lstStyle/>
          <a:p>
            <a:r>
              <a:rPr lang="es-ES" sz="2000" dirty="0">
                <a:solidFill>
                  <a:srgbClr val="21B4A9"/>
                </a:solidFill>
              </a:rPr>
              <a:t>+++</a:t>
            </a:r>
          </a:p>
        </p:txBody>
      </p:sp>
      <p:pic>
        <p:nvPicPr>
          <p:cNvPr id="26" name="Imagen 25" descr="Texto&#10;&#10;Descripción generada automáticamente">
            <a:extLst>
              <a:ext uri="{FF2B5EF4-FFF2-40B4-BE49-F238E27FC236}">
                <a16:creationId xmlns:a16="http://schemas.microsoft.com/office/drawing/2014/main" xmlns="" id="{15D52884-0333-5F02-2D1F-961C3A8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4" name="CasellaDiTesto 13">
            <a:extLst>
              <a:ext uri="{FF2B5EF4-FFF2-40B4-BE49-F238E27FC236}">
                <a16:creationId xmlns:a16="http://schemas.microsoft.com/office/drawing/2014/main" xmlns="" id="{F370F780-DA9E-8A1F-6141-8CEC092CD995}"/>
              </a:ext>
            </a:extLst>
          </p:cNvPr>
          <p:cNvSpPr txBox="1"/>
          <p:nvPr/>
        </p:nvSpPr>
        <p:spPr>
          <a:xfrm>
            <a:off x="4265538" y="3965903"/>
            <a:ext cx="2036632" cy="584775"/>
          </a:xfrm>
          <a:prstGeom prst="rect">
            <a:avLst/>
          </a:prstGeom>
          <a:noFill/>
        </p:spPr>
        <p:txBody>
          <a:bodyPr wrap="square" rtlCol="0">
            <a:spAutoFit/>
          </a:bodyPr>
          <a:lstStyle/>
          <a:p>
            <a:r>
              <a:rPr lang="it-IT" sz="1600" dirty="0"/>
              <a:t>Echilibrul dintre viața profesională și cea privată pentru femei</a:t>
            </a:r>
          </a:p>
        </p:txBody>
      </p:sp>
      <p:sp>
        <p:nvSpPr>
          <p:cNvPr id="15" name="CasellaDiTesto 14">
            <a:extLst>
              <a:ext uri="{FF2B5EF4-FFF2-40B4-BE49-F238E27FC236}">
                <a16:creationId xmlns:a16="http://schemas.microsoft.com/office/drawing/2014/main" xmlns="" id="{81286FF2-2183-DCAE-91B0-AEF5D77DCE7E}"/>
              </a:ext>
            </a:extLst>
          </p:cNvPr>
          <p:cNvSpPr txBox="1"/>
          <p:nvPr/>
        </p:nvSpPr>
        <p:spPr>
          <a:xfrm>
            <a:off x="1704758" y="2055834"/>
            <a:ext cx="1961561" cy="338554"/>
          </a:xfrm>
          <a:prstGeom prst="rect">
            <a:avLst/>
          </a:prstGeom>
          <a:noFill/>
        </p:spPr>
        <p:txBody>
          <a:bodyPr wrap="square" rtlCol="0">
            <a:spAutoFit/>
          </a:bodyPr>
          <a:lstStyle/>
          <a:p>
            <a:r>
              <a:rPr lang="it-IT" sz="1600" dirty="0" err="1"/>
              <a:t>De ce este important</a:t>
            </a:r>
            <a:endParaRPr lang="it-IT" sz="1600" dirty="0"/>
          </a:p>
        </p:txBody>
      </p:sp>
      <p:sp>
        <p:nvSpPr>
          <p:cNvPr id="24" name="CasellaDiTesto 23">
            <a:extLst>
              <a:ext uri="{FF2B5EF4-FFF2-40B4-BE49-F238E27FC236}">
                <a16:creationId xmlns:a16="http://schemas.microsoft.com/office/drawing/2014/main" xmlns="" id="{E35A42E6-2B08-1B50-E3C7-3FF05DEB0718}"/>
              </a:ext>
            </a:extLst>
          </p:cNvPr>
          <p:cNvSpPr txBox="1"/>
          <p:nvPr/>
        </p:nvSpPr>
        <p:spPr>
          <a:xfrm>
            <a:off x="1704758" y="2371146"/>
            <a:ext cx="2183455" cy="584775"/>
          </a:xfrm>
          <a:prstGeom prst="rect">
            <a:avLst/>
          </a:prstGeom>
          <a:noFill/>
        </p:spPr>
        <p:txBody>
          <a:bodyPr wrap="square" rtlCol="0">
            <a:spAutoFit/>
          </a:bodyPr>
          <a:lstStyle/>
          <a:p>
            <a:r>
              <a:rPr lang="it-IT" sz="1600" dirty="0"/>
              <a:t>Echilibrul între viața profesională și viața privată sau </a:t>
            </a:r>
            <a:r>
              <a:rPr lang="it-IT" sz="1600" dirty="0" err="1"/>
              <a:t>integrarea vieții profesionale</a:t>
            </a:r>
            <a:endParaRPr lang="it-IT" sz="1600" dirty="0"/>
          </a:p>
        </p:txBody>
      </p:sp>
      <p:sp>
        <p:nvSpPr>
          <p:cNvPr id="25" name="CasellaDiTesto 24">
            <a:extLst>
              <a:ext uri="{FF2B5EF4-FFF2-40B4-BE49-F238E27FC236}">
                <a16:creationId xmlns:a16="http://schemas.microsoft.com/office/drawing/2014/main" xmlns="" id="{2BD4CD57-33B5-912E-8246-4C3FBB093FA4}"/>
              </a:ext>
            </a:extLst>
          </p:cNvPr>
          <p:cNvSpPr txBox="1"/>
          <p:nvPr/>
        </p:nvSpPr>
        <p:spPr>
          <a:xfrm>
            <a:off x="1733959" y="1749889"/>
            <a:ext cx="1961561" cy="338554"/>
          </a:xfrm>
          <a:prstGeom prst="rect">
            <a:avLst/>
          </a:prstGeom>
          <a:noFill/>
        </p:spPr>
        <p:txBody>
          <a:bodyPr wrap="square" rtlCol="0">
            <a:spAutoFit/>
          </a:bodyPr>
          <a:lstStyle/>
          <a:p>
            <a:r>
              <a:rPr lang="it-IT" sz="1600" dirty="0"/>
              <a:t>Ce </a:t>
            </a:r>
            <a:r>
              <a:rPr lang="it-IT" sz="1600" dirty="0" err="1"/>
              <a:t>este</a:t>
            </a:r>
            <a:endParaRPr lang="it-IT" sz="1600" dirty="0"/>
          </a:p>
        </p:txBody>
      </p:sp>
      <p:sp>
        <p:nvSpPr>
          <p:cNvPr id="32" name="CasellaDiTesto 31">
            <a:extLst>
              <a:ext uri="{FF2B5EF4-FFF2-40B4-BE49-F238E27FC236}">
                <a16:creationId xmlns:a16="http://schemas.microsoft.com/office/drawing/2014/main" xmlns="" id="{B10F3785-C204-DF45-7409-C096397F73F9}"/>
              </a:ext>
            </a:extLst>
          </p:cNvPr>
          <p:cNvSpPr txBox="1"/>
          <p:nvPr/>
        </p:nvSpPr>
        <p:spPr>
          <a:xfrm>
            <a:off x="4247066" y="4679752"/>
            <a:ext cx="1961561" cy="338554"/>
          </a:xfrm>
          <a:prstGeom prst="rect">
            <a:avLst/>
          </a:prstGeom>
          <a:noFill/>
        </p:spPr>
        <p:txBody>
          <a:bodyPr wrap="square" rtlCol="0">
            <a:spAutoFit/>
          </a:bodyPr>
          <a:lstStyle/>
          <a:p>
            <a:r>
              <a:rPr lang="it-IT" sz="1600" dirty="0"/>
              <a:t>Drepturi sociale &amp;</a:t>
            </a:r>
          </a:p>
        </p:txBody>
      </p:sp>
      <p:sp>
        <p:nvSpPr>
          <p:cNvPr id="33" name="CasellaDiTesto 32">
            <a:extLst>
              <a:ext uri="{FF2B5EF4-FFF2-40B4-BE49-F238E27FC236}">
                <a16:creationId xmlns:a16="http://schemas.microsoft.com/office/drawing/2014/main" xmlns="" id="{F0E33E6F-C60D-3004-51F9-46E5FECE2E6D}"/>
              </a:ext>
            </a:extLst>
          </p:cNvPr>
          <p:cNvSpPr txBox="1"/>
          <p:nvPr/>
        </p:nvSpPr>
        <p:spPr>
          <a:xfrm>
            <a:off x="4242144" y="4848340"/>
            <a:ext cx="2204167" cy="338554"/>
          </a:xfrm>
          <a:prstGeom prst="rect">
            <a:avLst/>
          </a:prstGeom>
          <a:noFill/>
        </p:spPr>
        <p:txBody>
          <a:bodyPr wrap="square" rtlCol="0">
            <a:spAutoFit/>
          </a:bodyPr>
          <a:lstStyle/>
          <a:p>
            <a:r>
              <a:rPr lang="it-IT" sz="1600" dirty="0" err="1"/>
              <a:t>responsabilități comune</a:t>
            </a:r>
            <a:endParaRPr lang="it-IT" sz="1600" dirty="0"/>
          </a:p>
        </p:txBody>
      </p:sp>
      <p:sp>
        <p:nvSpPr>
          <p:cNvPr id="34" name="CasellaDiTesto 33">
            <a:extLst>
              <a:ext uri="{FF2B5EF4-FFF2-40B4-BE49-F238E27FC236}">
                <a16:creationId xmlns:a16="http://schemas.microsoft.com/office/drawing/2014/main" xmlns="" id="{F5713D97-1CEB-F8C4-F173-E9B5EA84F25D}"/>
              </a:ext>
            </a:extLst>
          </p:cNvPr>
          <p:cNvSpPr txBox="1"/>
          <p:nvPr/>
        </p:nvSpPr>
        <p:spPr>
          <a:xfrm>
            <a:off x="7410450" y="1883677"/>
            <a:ext cx="2036632" cy="338554"/>
          </a:xfrm>
          <a:prstGeom prst="rect">
            <a:avLst/>
          </a:prstGeom>
          <a:noFill/>
        </p:spPr>
        <p:txBody>
          <a:bodyPr wrap="square" rtlCol="0">
            <a:spAutoFit/>
          </a:bodyPr>
          <a:lstStyle/>
          <a:p>
            <a:r>
              <a:rPr lang="it-IT" sz="1600" dirty="0"/>
              <a:t>O strategie în 3 pași</a:t>
            </a:r>
          </a:p>
        </p:txBody>
      </p:sp>
      <p:sp>
        <p:nvSpPr>
          <p:cNvPr id="35" name="CasellaDiTesto 34">
            <a:extLst>
              <a:ext uri="{FF2B5EF4-FFF2-40B4-BE49-F238E27FC236}">
                <a16:creationId xmlns:a16="http://schemas.microsoft.com/office/drawing/2014/main" xmlns="" id="{55504739-C4F9-F916-C89A-CE913611B81C}"/>
              </a:ext>
            </a:extLst>
          </p:cNvPr>
          <p:cNvSpPr txBox="1"/>
          <p:nvPr/>
        </p:nvSpPr>
        <p:spPr>
          <a:xfrm>
            <a:off x="7410450" y="2228085"/>
            <a:ext cx="2036632" cy="584775"/>
          </a:xfrm>
          <a:prstGeom prst="rect">
            <a:avLst/>
          </a:prstGeom>
          <a:noFill/>
        </p:spPr>
        <p:txBody>
          <a:bodyPr wrap="square" rtlCol="0">
            <a:spAutoFit/>
          </a:bodyPr>
          <a:lstStyle/>
          <a:p>
            <a:r>
              <a:rPr lang="it-IT" sz="1600" dirty="0" err="1"/>
              <a:t>Sfaturile </a:t>
            </a:r>
            <a:r>
              <a:rPr lang="it-IT" sz="1600" dirty="0"/>
              <a:t>noastre pentru un echilibru mai bun între viața profesională și cea privată</a:t>
            </a:r>
          </a:p>
        </p:txBody>
      </p:sp>
      <p:sp>
        <p:nvSpPr>
          <p:cNvPr id="36" name="CasellaDiTesto 35">
            <a:extLst>
              <a:ext uri="{FF2B5EF4-FFF2-40B4-BE49-F238E27FC236}">
                <a16:creationId xmlns:a16="http://schemas.microsoft.com/office/drawing/2014/main" xmlns="" id="{DF50324D-4623-C4CB-D37C-386AECEE2646}"/>
              </a:ext>
            </a:extLst>
          </p:cNvPr>
          <p:cNvSpPr txBox="1"/>
          <p:nvPr/>
        </p:nvSpPr>
        <p:spPr>
          <a:xfrm>
            <a:off x="7410450" y="3460159"/>
            <a:ext cx="2036632" cy="338554"/>
          </a:xfrm>
          <a:prstGeom prst="rect">
            <a:avLst/>
          </a:prstGeom>
          <a:noFill/>
        </p:spPr>
        <p:txBody>
          <a:bodyPr wrap="square" rtlCol="0">
            <a:spAutoFit/>
          </a:bodyPr>
          <a:lstStyle/>
          <a:p>
            <a:r>
              <a:rPr lang="it-IT" sz="1600" dirty="0"/>
              <a:t>Încheiere</a:t>
            </a:r>
          </a:p>
        </p:txBody>
      </p:sp>
      <p:sp>
        <p:nvSpPr>
          <p:cNvPr id="2" name="Google Shape;90;p1">
            <a:extLst>
              <a:ext uri="{FF2B5EF4-FFF2-40B4-BE49-F238E27FC236}">
                <a16:creationId xmlns:a16="http://schemas.microsoft.com/office/drawing/2014/main" xmlns="" id="{658AA937-5194-5385-A4C0-02B479CD4868}"/>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6135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57">
            <a:extLst>
              <a:ext uri="{FF2B5EF4-FFF2-40B4-BE49-F238E27FC236}">
                <a16:creationId xmlns:a16="http://schemas.microsoft.com/office/drawing/2014/main" xmlns="" id="{937ADA07-67DE-E5D0-B252-9995FF3ABB92}"/>
              </a:ext>
            </a:extLst>
          </p:cNvPr>
          <p:cNvSpPr txBox="1"/>
          <p:nvPr/>
        </p:nvSpPr>
        <p:spPr>
          <a:xfrm>
            <a:off x="1470067" y="1740697"/>
            <a:ext cx="1829006" cy="3477875"/>
          </a:xfrm>
          <a:prstGeom prst="rect">
            <a:avLst/>
          </a:prstGeom>
          <a:noFill/>
        </p:spPr>
        <p:txBody>
          <a:bodyPr wrap="square" rtlCol="0">
            <a:spAutoFit/>
          </a:bodyPr>
          <a:lstStyle/>
          <a:p>
            <a:pPr algn="ctr">
              <a:lnSpc>
                <a:spcPts val="2220"/>
              </a:lnSpc>
            </a:pPr>
            <a:r>
              <a:rPr lang="en-GB" altLang="es-ES" i="1" dirty="0">
                <a:cs typeface="Calibri" panose="020F0502020204030204" pitchFamily="34" charset="0"/>
              </a:rPr>
              <a:t>Cantitatea de timp pe care o petrecem la locul de muncă în comparație cu timpul pe care îl dedicăm familiei, relațiilor sociale, sănătății și urmăririi intereselor noastre personale.</a:t>
            </a:r>
          </a:p>
          <a:p>
            <a:pPr algn="ctr">
              <a:lnSpc>
                <a:spcPts val="2220"/>
              </a:lnSpc>
            </a:pPr>
            <a:endParaRPr lang="en-US" sz="2000" dirty="0">
              <a:ea typeface="Lato Light" charset="0"/>
              <a:cs typeface="Poppins" pitchFamily="2" charset="77"/>
            </a:endParaRPr>
          </a:p>
        </p:txBody>
      </p:sp>
      <p:sp>
        <p:nvSpPr>
          <p:cNvPr id="3" name="Rectangle 58">
            <a:extLst>
              <a:ext uri="{FF2B5EF4-FFF2-40B4-BE49-F238E27FC236}">
                <a16:creationId xmlns:a16="http://schemas.microsoft.com/office/drawing/2014/main" xmlns="" id="{6B319258-F16B-2EB0-0E29-9B57F9FAD53D}"/>
              </a:ext>
            </a:extLst>
          </p:cNvPr>
          <p:cNvSpPr/>
          <p:nvPr/>
        </p:nvSpPr>
        <p:spPr>
          <a:xfrm>
            <a:off x="2587837" y="1340587"/>
            <a:ext cx="2056910" cy="400110"/>
          </a:xfrm>
          <a:prstGeom prst="rect">
            <a:avLst/>
          </a:prstGeom>
        </p:spPr>
        <p:txBody>
          <a:bodyPr wrap="none">
            <a:spAutoFit/>
          </a:bodyPr>
          <a:lstStyle/>
          <a:p>
            <a:pPr algn="ctr"/>
            <a:r>
              <a:rPr lang="en-US" sz="2000" b="1" dirty="0">
                <a:solidFill>
                  <a:srgbClr val="FAB632"/>
                </a:solidFill>
                <a:ea typeface="Roboto" charset="0"/>
                <a:cs typeface="Poppins" pitchFamily="2" charset="77"/>
              </a:rPr>
              <a:t>Echilibrul dintre viața profesională și cea privată</a:t>
            </a:r>
          </a:p>
        </p:txBody>
      </p:sp>
      <p:sp>
        <p:nvSpPr>
          <p:cNvPr id="4" name="Rectangle 28">
            <a:extLst>
              <a:ext uri="{FF2B5EF4-FFF2-40B4-BE49-F238E27FC236}">
                <a16:creationId xmlns:a16="http://schemas.microsoft.com/office/drawing/2014/main" xmlns="" id="{95B9E180-2BEC-1766-D9F4-930972205FFC}"/>
              </a:ext>
            </a:extLst>
          </p:cNvPr>
          <p:cNvSpPr>
            <a:spLocks/>
          </p:cNvSpPr>
          <p:nvPr/>
        </p:nvSpPr>
        <p:spPr bwMode="auto">
          <a:xfrm>
            <a:off x="550864" y="563441"/>
            <a:ext cx="8245474" cy="553998"/>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a:solidFill>
                  <a:schemeClr val="tx1"/>
                </a:solidFill>
                <a:miter lim="800000"/>
                <a:headEnd/>
                <a:tailEnd/>
              </a14:hiddenLine>
            </a:ext>
          </a:extLst>
        </p:spPr>
        <p:txBody>
          <a:bodyPr wrap="square" lIns="0" tIns="0" rIns="0" bIns="0" anchor="ctr">
            <a:spAutoFit/>
          </a:bodyPr>
          <a:lstStyle/>
          <a:p>
            <a:r>
              <a:rPr lang="en-US" sz="3600" b="1" dirty="0" err="1">
                <a:solidFill>
                  <a:srgbClr val="EA4E46"/>
                </a:solidFill>
                <a:ea typeface="Roboto" charset="0"/>
                <a:cs typeface="Poppins" pitchFamily="2" charset="77"/>
                <a:sym typeface="Bebas Neue" charset="0"/>
              </a:rPr>
              <a:t>Rezum</a:t>
            </a:r>
            <a:r>
              <a:rPr lang="ro-RO" sz="3600" b="1" dirty="0">
                <a:solidFill>
                  <a:srgbClr val="EA4E46"/>
                </a:solidFill>
                <a:ea typeface="Roboto" charset="0"/>
                <a:cs typeface="Poppins" pitchFamily="2" charset="77"/>
                <a:sym typeface="Bebas Neue" charset="0"/>
              </a:rPr>
              <a:t>at</a:t>
            </a:r>
            <a:endParaRPr lang="en-US" sz="3600" b="1" dirty="0">
              <a:solidFill>
                <a:srgbClr val="EA4E46"/>
              </a:solidFill>
              <a:ea typeface="Roboto" charset="0"/>
              <a:cs typeface="Poppins" pitchFamily="2" charset="77"/>
              <a:sym typeface="Bebas Neue" charset="0"/>
            </a:endParaRPr>
          </a:p>
        </p:txBody>
      </p:sp>
      <p:sp>
        <p:nvSpPr>
          <p:cNvPr id="7" name="CuadroTexto 6">
            <a:extLst>
              <a:ext uri="{FF2B5EF4-FFF2-40B4-BE49-F238E27FC236}">
                <a16:creationId xmlns:a16="http://schemas.microsoft.com/office/drawing/2014/main" xmlns="" id="{3D1A44CC-5B66-0C31-488E-20E25E214311}"/>
              </a:ext>
            </a:extLst>
          </p:cNvPr>
          <p:cNvSpPr txBox="1"/>
          <p:nvPr/>
        </p:nvSpPr>
        <p:spPr>
          <a:xfrm>
            <a:off x="1070003" y="1634644"/>
            <a:ext cx="329551" cy="1015663"/>
          </a:xfrm>
          <a:prstGeom prst="rect">
            <a:avLst/>
          </a:prstGeom>
          <a:noFill/>
        </p:spPr>
        <p:txBody>
          <a:bodyPr wrap="square" rtlCol="0">
            <a:spAutoFit/>
          </a:bodyPr>
          <a:lstStyle/>
          <a:p>
            <a:r>
              <a:rPr lang="es-ES" sz="2000" dirty="0">
                <a:solidFill>
                  <a:srgbClr val="21B4A9"/>
                </a:solidFill>
              </a:rPr>
              <a:t>+++</a:t>
            </a:r>
          </a:p>
        </p:txBody>
      </p:sp>
      <p:sp>
        <p:nvSpPr>
          <p:cNvPr id="8" name="TextBox 57">
            <a:extLst>
              <a:ext uri="{FF2B5EF4-FFF2-40B4-BE49-F238E27FC236}">
                <a16:creationId xmlns:a16="http://schemas.microsoft.com/office/drawing/2014/main" xmlns="" id="{BAAEBED9-E80A-3482-6CBD-7DD6EAF70752}"/>
              </a:ext>
            </a:extLst>
          </p:cNvPr>
          <p:cNvSpPr txBox="1"/>
          <p:nvPr/>
        </p:nvSpPr>
        <p:spPr>
          <a:xfrm>
            <a:off x="3616292" y="2650307"/>
            <a:ext cx="1829006" cy="2913618"/>
          </a:xfrm>
          <a:prstGeom prst="rect">
            <a:avLst/>
          </a:prstGeom>
          <a:noFill/>
        </p:spPr>
        <p:txBody>
          <a:bodyPr wrap="square" rtlCol="0">
            <a:spAutoFit/>
          </a:bodyPr>
          <a:lstStyle/>
          <a:p>
            <a:pPr algn="ctr">
              <a:lnSpc>
                <a:spcPts val="2220"/>
              </a:lnSpc>
            </a:pPr>
            <a:r>
              <a:rPr lang="it-IT" dirty="0">
                <a:effectLst/>
                <a:latin typeface="Calibri" panose="020F0502020204030204" pitchFamily="34" charset="0"/>
                <a:ea typeface="Arial MT"/>
                <a:cs typeface="Arial MT"/>
              </a:rPr>
              <a:t>O serie de beneficii și </a:t>
            </a:r>
            <a:r>
              <a:rPr lang="it-IT" dirty="0" err="1">
                <a:effectLst/>
                <a:latin typeface="Calibri" panose="020F0502020204030204" pitchFamily="34" charset="0"/>
                <a:ea typeface="Arial MT"/>
                <a:cs typeface="Arial MT"/>
              </a:rPr>
              <a:t>subvenții prevăzute </a:t>
            </a:r>
            <a:r>
              <a:rPr lang="it-IT" dirty="0">
                <a:effectLst/>
                <a:latin typeface="Calibri" panose="020F0502020204030204" pitchFamily="34" charset="0"/>
                <a:ea typeface="Arial MT"/>
                <a:cs typeface="Arial MT"/>
              </a:rPr>
              <a:t>de </a:t>
            </a:r>
            <a:r>
              <a:rPr lang="it-IT" dirty="0" err="1">
                <a:effectLst/>
                <a:latin typeface="Calibri" panose="020F0502020204030204" pitchFamily="34" charset="0"/>
                <a:ea typeface="Arial MT"/>
                <a:cs typeface="Arial MT"/>
              </a:rPr>
              <a:t>lege </a:t>
            </a:r>
            <a:r>
              <a:rPr lang="en-US" dirty="0">
                <a:effectLst/>
                <a:latin typeface="Calibri" panose="020F0502020204030204" pitchFamily="34" charset="0"/>
                <a:ea typeface="Lato Light" charset="0"/>
                <a:cs typeface="Poppins" pitchFamily="2" charset="77"/>
              </a:rPr>
              <a:t>pentru a distribui mai bine responsabilitățile familiale și de îngrijire între femei și bărbați</a:t>
            </a:r>
            <a:endParaRPr lang="en-US" dirty="0">
              <a:ea typeface="Lato Light" charset="0"/>
              <a:cs typeface="Poppins" pitchFamily="2" charset="77"/>
            </a:endParaRPr>
          </a:p>
        </p:txBody>
      </p:sp>
      <p:sp>
        <p:nvSpPr>
          <p:cNvPr id="9" name="Rectangle 58">
            <a:extLst>
              <a:ext uri="{FF2B5EF4-FFF2-40B4-BE49-F238E27FC236}">
                <a16:creationId xmlns:a16="http://schemas.microsoft.com/office/drawing/2014/main" xmlns="" id="{0C877272-F220-4842-4D58-DD7C1CFC4750}"/>
              </a:ext>
            </a:extLst>
          </p:cNvPr>
          <p:cNvSpPr/>
          <p:nvPr/>
        </p:nvSpPr>
        <p:spPr>
          <a:xfrm>
            <a:off x="3681336" y="1815933"/>
            <a:ext cx="4829335" cy="707886"/>
          </a:xfrm>
          <a:prstGeom prst="rect">
            <a:avLst/>
          </a:prstGeom>
        </p:spPr>
        <p:txBody>
          <a:bodyPr wrap="none">
            <a:spAutoFit/>
          </a:bodyPr>
          <a:lstStyle/>
          <a:p>
            <a:r>
              <a:rPr lang="ro-RO" sz="2000" b="1" dirty="0">
                <a:solidFill>
                  <a:srgbClr val="FAB632"/>
                </a:solidFill>
                <a:ea typeface="Roboto" charset="0"/>
                <a:cs typeface="Poppins" pitchFamily="2" charset="77"/>
              </a:rPr>
              <a:t>Dreptul de e</a:t>
            </a:r>
            <a:r>
              <a:rPr lang="en-US" sz="2000" b="1" dirty="0" err="1">
                <a:solidFill>
                  <a:srgbClr val="FAB632"/>
                </a:solidFill>
                <a:ea typeface="Roboto" charset="0"/>
                <a:cs typeface="Poppins" pitchFamily="2" charset="77"/>
              </a:rPr>
              <a:t>chilibru</a:t>
            </a:r>
            <a:r>
              <a:rPr lang="ro-RO" sz="2000" b="1" dirty="0">
                <a:solidFill>
                  <a:srgbClr val="FAB632"/>
                </a:solidFill>
                <a:ea typeface="Roboto" charset="0"/>
                <a:cs typeface="Poppins" pitchFamily="2" charset="77"/>
              </a:rPr>
              <a:t> între</a:t>
            </a:r>
            <a:r>
              <a:rPr lang="en-US" sz="2000" b="1" dirty="0">
                <a:solidFill>
                  <a:srgbClr val="FAB632"/>
                </a:solidFill>
                <a:ea typeface="Roboto" charset="0"/>
                <a:cs typeface="Poppins" pitchFamily="2" charset="77"/>
              </a:rPr>
              <a:t> </a:t>
            </a:r>
            <a:r>
              <a:rPr lang="en-US" sz="2000" b="1" dirty="0" err="1">
                <a:solidFill>
                  <a:srgbClr val="FAB632"/>
                </a:solidFill>
                <a:ea typeface="Roboto" charset="0"/>
                <a:cs typeface="Poppins" pitchFamily="2" charset="77"/>
              </a:rPr>
              <a:t>viața</a:t>
            </a:r>
            <a:r>
              <a:rPr lang="en-US" sz="2000" b="1" dirty="0">
                <a:solidFill>
                  <a:srgbClr val="FAB632"/>
                </a:solidFill>
                <a:ea typeface="Roboto" charset="0"/>
                <a:cs typeface="Poppins" pitchFamily="2" charset="77"/>
              </a:rPr>
              <a:t> </a:t>
            </a:r>
            <a:r>
              <a:rPr lang="en-US" sz="2000" b="1" dirty="0" err="1">
                <a:solidFill>
                  <a:srgbClr val="FAB632"/>
                </a:solidFill>
                <a:ea typeface="Roboto" charset="0"/>
                <a:cs typeface="Poppins" pitchFamily="2" charset="77"/>
              </a:rPr>
              <a:t>profesională</a:t>
            </a:r>
            <a:endParaRPr lang="ro-RO" sz="2000" b="1" dirty="0">
              <a:solidFill>
                <a:srgbClr val="FAB632"/>
              </a:solidFill>
              <a:ea typeface="Roboto" charset="0"/>
              <a:cs typeface="Poppins" pitchFamily="2" charset="77"/>
            </a:endParaRPr>
          </a:p>
          <a:p>
            <a:r>
              <a:rPr lang="en-US" sz="2000" b="1" dirty="0">
                <a:solidFill>
                  <a:srgbClr val="FAB632"/>
                </a:solidFill>
                <a:ea typeface="Roboto" charset="0"/>
                <a:cs typeface="Poppins" pitchFamily="2" charset="77"/>
              </a:rPr>
              <a:t> și cea </a:t>
            </a:r>
            <a:r>
              <a:rPr lang="en-US" sz="2000" b="1" dirty="0" err="1">
                <a:solidFill>
                  <a:srgbClr val="FAB632"/>
                </a:solidFill>
                <a:ea typeface="Roboto" charset="0"/>
                <a:cs typeface="Poppins" pitchFamily="2" charset="77"/>
              </a:rPr>
              <a:t>privată</a:t>
            </a:r>
            <a:r>
              <a:rPr lang="en-US" sz="2000" b="1" dirty="0">
                <a:solidFill>
                  <a:srgbClr val="FAB632"/>
                </a:solidFill>
                <a:ea typeface="Roboto" charset="0"/>
                <a:cs typeface="Poppins" pitchFamily="2" charset="77"/>
              </a:rPr>
              <a:t> </a:t>
            </a:r>
          </a:p>
        </p:txBody>
      </p:sp>
      <p:sp>
        <p:nvSpPr>
          <p:cNvPr id="10" name="CuadroTexto 9">
            <a:extLst>
              <a:ext uri="{FF2B5EF4-FFF2-40B4-BE49-F238E27FC236}">
                <a16:creationId xmlns:a16="http://schemas.microsoft.com/office/drawing/2014/main" xmlns="" id="{4247263D-2F68-6194-71DF-873CAFA5448C}"/>
              </a:ext>
            </a:extLst>
          </p:cNvPr>
          <p:cNvSpPr txBox="1"/>
          <p:nvPr/>
        </p:nvSpPr>
        <p:spPr>
          <a:xfrm>
            <a:off x="3548671" y="2367793"/>
            <a:ext cx="329551" cy="1015663"/>
          </a:xfrm>
          <a:prstGeom prst="rect">
            <a:avLst/>
          </a:prstGeom>
          <a:noFill/>
        </p:spPr>
        <p:txBody>
          <a:bodyPr wrap="square" rtlCol="0">
            <a:spAutoFit/>
          </a:bodyPr>
          <a:lstStyle/>
          <a:p>
            <a:r>
              <a:rPr lang="es-ES" sz="2000" dirty="0">
                <a:solidFill>
                  <a:srgbClr val="21B4A9"/>
                </a:solidFill>
              </a:rPr>
              <a:t>+++</a:t>
            </a:r>
          </a:p>
        </p:txBody>
      </p:sp>
      <p:sp>
        <p:nvSpPr>
          <p:cNvPr id="17" name="TextBox 57">
            <a:extLst>
              <a:ext uri="{FF2B5EF4-FFF2-40B4-BE49-F238E27FC236}">
                <a16:creationId xmlns:a16="http://schemas.microsoft.com/office/drawing/2014/main" xmlns="" id="{3613FFA6-CD4C-3149-E2EC-25BA75B76A3E}"/>
              </a:ext>
            </a:extLst>
          </p:cNvPr>
          <p:cNvSpPr txBox="1"/>
          <p:nvPr/>
        </p:nvSpPr>
        <p:spPr>
          <a:xfrm>
            <a:off x="6773240" y="2837789"/>
            <a:ext cx="1829006" cy="2621872"/>
          </a:xfrm>
          <a:prstGeom prst="rect">
            <a:avLst/>
          </a:prstGeom>
          <a:noFill/>
        </p:spPr>
        <p:txBody>
          <a:bodyPr wrap="square" rtlCol="0">
            <a:spAutoFit/>
          </a:bodyPr>
          <a:lstStyle/>
          <a:p>
            <a:pPr algn="ctr">
              <a:lnSpc>
                <a:spcPts val="2220"/>
              </a:lnSpc>
            </a:pPr>
            <a:r>
              <a:rPr lang="en-US" dirty="0">
                <a:ea typeface="Lato Light" charset="0"/>
                <a:cs typeface="Poppins" pitchFamily="2" charset="77"/>
              </a:rPr>
              <a:t>Redefinirea priorităților, prin separarea a ceea ce este urgent și/sau important de ceea ce nu este (matricea Eisenhower este un instrument bun pentru a face acest lucru).</a:t>
            </a:r>
          </a:p>
        </p:txBody>
      </p:sp>
      <p:sp>
        <p:nvSpPr>
          <p:cNvPr id="18" name="Rectangle 58">
            <a:extLst>
              <a:ext uri="{FF2B5EF4-FFF2-40B4-BE49-F238E27FC236}">
                <a16:creationId xmlns:a16="http://schemas.microsoft.com/office/drawing/2014/main" xmlns="" id="{7FD63D42-58E3-1CA9-9C37-E9B4648A7975}"/>
              </a:ext>
            </a:extLst>
          </p:cNvPr>
          <p:cNvSpPr/>
          <p:nvPr/>
        </p:nvSpPr>
        <p:spPr>
          <a:xfrm>
            <a:off x="7033804" y="2450252"/>
            <a:ext cx="1342034" cy="400110"/>
          </a:xfrm>
          <a:prstGeom prst="rect">
            <a:avLst/>
          </a:prstGeom>
        </p:spPr>
        <p:txBody>
          <a:bodyPr wrap="none">
            <a:spAutoFit/>
          </a:bodyPr>
          <a:lstStyle/>
          <a:p>
            <a:pPr algn="ctr"/>
            <a:r>
              <a:rPr lang="en-US" sz="2000" b="1" dirty="0">
                <a:solidFill>
                  <a:srgbClr val="FAB632"/>
                </a:solidFill>
                <a:ea typeface="Roboto" charset="0"/>
                <a:cs typeface="Poppins" pitchFamily="2" charset="77"/>
              </a:rPr>
              <a:t>Stabilirea priorităților</a:t>
            </a:r>
          </a:p>
        </p:txBody>
      </p:sp>
      <p:sp>
        <p:nvSpPr>
          <p:cNvPr id="19" name="CuadroTexto 18">
            <a:extLst>
              <a:ext uri="{FF2B5EF4-FFF2-40B4-BE49-F238E27FC236}">
                <a16:creationId xmlns:a16="http://schemas.microsoft.com/office/drawing/2014/main" xmlns="" id="{F83558B3-24CD-4182-C0A9-97857EB83CDA}"/>
              </a:ext>
            </a:extLst>
          </p:cNvPr>
          <p:cNvSpPr txBox="1"/>
          <p:nvPr/>
        </p:nvSpPr>
        <p:spPr>
          <a:xfrm>
            <a:off x="5673799" y="2633082"/>
            <a:ext cx="329551" cy="1015663"/>
          </a:xfrm>
          <a:prstGeom prst="rect">
            <a:avLst/>
          </a:prstGeom>
          <a:noFill/>
        </p:spPr>
        <p:txBody>
          <a:bodyPr wrap="square" rtlCol="0">
            <a:spAutoFit/>
          </a:bodyPr>
          <a:lstStyle/>
          <a:p>
            <a:r>
              <a:rPr lang="es-ES" sz="2000" dirty="0">
                <a:solidFill>
                  <a:srgbClr val="21B4A9"/>
                </a:solidFill>
              </a:rPr>
              <a:t>+++</a:t>
            </a:r>
          </a:p>
        </p:txBody>
      </p:sp>
      <p:sp>
        <p:nvSpPr>
          <p:cNvPr id="21" name="Rectangle 58">
            <a:extLst>
              <a:ext uri="{FF2B5EF4-FFF2-40B4-BE49-F238E27FC236}">
                <a16:creationId xmlns:a16="http://schemas.microsoft.com/office/drawing/2014/main" xmlns="" id="{5A5FAAA9-7316-ABD8-30B5-73E3456F8876}"/>
              </a:ext>
            </a:extLst>
          </p:cNvPr>
          <p:cNvSpPr/>
          <p:nvPr/>
        </p:nvSpPr>
        <p:spPr>
          <a:xfrm>
            <a:off x="8933890" y="2731158"/>
            <a:ext cx="1684565" cy="400110"/>
          </a:xfrm>
          <a:prstGeom prst="rect">
            <a:avLst/>
          </a:prstGeom>
        </p:spPr>
        <p:txBody>
          <a:bodyPr wrap="none">
            <a:spAutoFit/>
          </a:bodyPr>
          <a:lstStyle/>
          <a:p>
            <a:pPr algn="ctr"/>
            <a:r>
              <a:rPr lang="en-US" sz="2000" b="1" dirty="0" err="1">
                <a:solidFill>
                  <a:srgbClr val="FAB632"/>
                </a:solidFill>
                <a:ea typeface="Roboto" charset="0"/>
                <a:cs typeface="Poppins" pitchFamily="2" charset="77"/>
              </a:rPr>
              <a:t>Smartworking</a:t>
            </a:r>
            <a:endParaRPr lang="en-US" sz="2000" b="1" dirty="0">
              <a:solidFill>
                <a:srgbClr val="FAB632"/>
              </a:solidFill>
              <a:ea typeface="Roboto" charset="0"/>
              <a:cs typeface="Poppins" pitchFamily="2" charset="77"/>
            </a:endParaRPr>
          </a:p>
        </p:txBody>
      </p:sp>
      <p:sp>
        <p:nvSpPr>
          <p:cNvPr id="22" name="CuadroTexto 21">
            <a:extLst>
              <a:ext uri="{FF2B5EF4-FFF2-40B4-BE49-F238E27FC236}">
                <a16:creationId xmlns:a16="http://schemas.microsoft.com/office/drawing/2014/main" xmlns="" id="{71BFE534-9019-E1B9-2D08-AF217A517A4A}"/>
              </a:ext>
            </a:extLst>
          </p:cNvPr>
          <p:cNvSpPr txBox="1"/>
          <p:nvPr/>
        </p:nvSpPr>
        <p:spPr>
          <a:xfrm>
            <a:off x="8604339" y="3103441"/>
            <a:ext cx="329551" cy="1015663"/>
          </a:xfrm>
          <a:prstGeom prst="rect">
            <a:avLst/>
          </a:prstGeom>
          <a:noFill/>
        </p:spPr>
        <p:txBody>
          <a:bodyPr wrap="square" rtlCol="0">
            <a:spAutoFit/>
          </a:bodyPr>
          <a:lstStyle/>
          <a:p>
            <a:r>
              <a:rPr lang="es-ES" sz="2000" dirty="0">
                <a:solidFill>
                  <a:srgbClr val="21B4A9"/>
                </a:solidFill>
              </a:rPr>
              <a:t>+++</a:t>
            </a:r>
          </a:p>
        </p:txBody>
      </p:sp>
      <p:pic>
        <p:nvPicPr>
          <p:cNvPr id="15" name="Imagen 14" descr="Texto&#10;&#10;Descripción generada automáticamente">
            <a:extLst>
              <a:ext uri="{FF2B5EF4-FFF2-40B4-BE49-F238E27FC236}">
                <a16:creationId xmlns:a16="http://schemas.microsoft.com/office/drawing/2014/main" xmlns="" id="{7F086D7C-C045-2D30-C4A9-E35EB5F14B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6" name="CasellaDiTesto 5">
            <a:extLst>
              <a:ext uri="{FF2B5EF4-FFF2-40B4-BE49-F238E27FC236}">
                <a16:creationId xmlns:a16="http://schemas.microsoft.com/office/drawing/2014/main" xmlns="" id="{584B3E68-FE0D-1A87-AEDF-8AD1E4A930A1}"/>
              </a:ext>
            </a:extLst>
          </p:cNvPr>
          <p:cNvSpPr txBox="1"/>
          <p:nvPr/>
        </p:nvSpPr>
        <p:spPr>
          <a:xfrm>
            <a:off x="8796338" y="3172649"/>
            <a:ext cx="1959670" cy="2862322"/>
          </a:xfrm>
          <a:prstGeom prst="rect">
            <a:avLst/>
          </a:prstGeom>
          <a:noFill/>
        </p:spPr>
        <p:txBody>
          <a:bodyPr wrap="square">
            <a:spAutoFit/>
          </a:bodyPr>
          <a:lstStyle/>
          <a:p>
            <a:pPr algn="ctr" fontAlgn="base"/>
            <a:r>
              <a:rPr lang="it-IT" sz="1800" i="1" dirty="0" err="1">
                <a:effectLst/>
                <a:latin typeface="Calibri" panose="020F0502020204030204" pitchFamily="34" charset="0"/>
                <a:ea typeface="Arial MT"/>
                <a:cs typeface="Arial MT"/>
              </a:rPr>
              <a:t>Este </a:t>
            </a:r>
            <a:r>
              <a:rPr lang="it-IT" sz="1800" i="1" dirty="0">
                <a:effectLst/>
                <a:latin typeface="Calibri" panose="020F0502020204030204" pitchFamily="34" charset="0"/>
                <a:ea typeface="Arial MT"/>
                <a:cs typeface="Arial MT"/>
              </a:rPr>
              <a:t>un mod de </a:t>
            </a:r>
            <a:r>
              <a:rPr lang="it-IT" sz="1800" i="1" dirty="0" err="1">
                <a:effectLst/>
                <a:latin typeface="Calibri" panose="020F0502020204030204" pitchFamily="34" charset="0"/>
                <a:ea typeface="Arial MT"/>
                <a:cs typeface="Arial MT"/>
              </a:rPr>
              <a:t>execuție </a:t>
            </a:r>
            <a:r>
              <a:rPr lang="it-IT" sz="1800" i="1" dirty="0">
                <a:effectLst/>
                <a:latin typeface="Calibri" panose="020F0502020204030204" pitchFamily="34" charset="0"/>
                <a:ea typeface="Arial MT"/>
                <a:cs typeface="Arial MT"/>
              </a:rPr>
              <a:t>a muncii </a:t>
            </a:r>
            <a:r>
              <a:rPr lang="it-IT" sz="1800" i="1" dirty="0" err="1">
                <a:effectLst/>
                <a:latin typeface="Calibri" panose="020F0502020204030204" pitchFamily="34" charset="0"/>
                <a:ea typeface="Arial MT"/>
                <a:cs typeface="Arial MT"/>
              </a:rPr>
              <a:t>care nu are constrângeri </a:t>
            </a:r>
            <a:r>
              <a:rPr lang="it-IT" sz="1800" i="1" dirty="0">
                <a:effectLst/>
                <a:latin typeface="Calibri" panose="020F0502020204030204" pitchFamily="34" charset="0"/>
                <a:ea typeface="Arial MT"/>
                <a:cs typeface="Arial MT"/>
              </a:rPr>
              <a:t>precise de timp și de loc și </a:t>
            </a:r>
            <a:r>
              <a:rPr lang="it-IT" i="1" dirty="0" err="1">
                <a:latin typeface="Calibri" panose="020F0502020204030204" pitchFamily="34" charset="0"/>
                <a:ea typeface="Arial MT"/>
                <a:cs typeface="Arial MT"/>
              </a:rPr>
              <a:t>care se </a:t>
            </a:r>
            <a:r>
              <a:rPr lang="it-IT" sz="1800" i="1" dirty="0" err="1">
                <a:effectLst/>
                <a:latin typeface="Calibri" panose="020F0502020204030204" pitchFamily="34" charset="0"/>
                <a:ea typeface="Arial MT"/>
                <a:cs typeface="Arial MT"/>
              </a:rPr>
              <a:t>realizează </a:t>
            </a:r>
            <a:r>
              <a:rPr lang="it-IT" sz="1800" i="1" dirty="0">
                <a:effectLst/>
                <a:latin typeface="Calibri" panose="020F0502020204030204" pitchFamily="34" charset="0"/>
                <a:ea typeface="Arial MT"/>
                <a:cs typeface="Arial MT"/>
              </a:rPr>
              <a:t>cu ajutorul instrumentelor </a:t>
            </a:r>
            <a:r>
              <a:rPr lang="it-IT" sz="1800" i="1" dirty="0" err="1">
                <a:effectLst/>
                <a:latin typeface="Calibri" panose="020F0502020204030204" pitchFamily="34" charset="0"/>
                <a:ea typeface="Arial MT"/>
                <a:cs typeface="Arial MT"/>
              </a:rPr>
              <a:t>tehnologice;</a:t>
            </a:r>
            <a:endParaRPr lang="it-IT" sz="1600" dirty="0">
              <a:effectLst/>
              <a:latin typeface="Arial MT"/>
              <a:ea typeface="Arial MT"/>
              <a:cs typeface="Arial MT"/>
            </a:endParaRPr>
          </a:p>
        </p:txBody>
      </p:sp>
      <p:sp>
        <p:nvSpPr>
          <p:cNvPr id="5" name="Google Shape;90;p1">
            <a:extLst>
              <a:ext uri="{FF2B5EF4-FFF2-40B4-BE49-F238E27FC236}">
                <a16:creationId xmlns:a16="http://schemas.microsoft.com/office/drawing/2014/main" xmlns="" id="{4AFA3E04-4B88-E71B-5C34-98E077C622EE}"/>
              </a:ext>
            </a:extLst>
          </p:cNvPr>
          <p:cNvSpPr txBox="1"/>
          <p:nvPr/>
        </p:nvSpPr>
        <p:spPr>
          <a:xfrm>
            <a:off x="2503373" y="6317627"/>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7483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xmlns="" id="{FD367A6C-EBA9-79A8-7837-B419AB6D5FF0}"/>
              </a:ext>
            </a:extLst>
          </p:cNvPr>
          <p:cNvSpPr/>
          <p:nvPr/>
        </p:nvSpPr>
        <p:spPr>
          <a:xfrm>
            <a:off x="523348" y="924321"/>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Ce este echilibrul dintre viața profesională și cea privată?</a:t>
            </a:r>
            <a:endParaRPr lang="en-GB" sz="1600" dirty="0"/>
          </a:p>
        </p:txBody>
      </p:sp>
      <p:sp>
        <p:nvSpPr>
          <p:cNvPr id="8" name="TextBox 59">
            <a:extLst>
              <a:ext uri="{FF2B5EF4-FFF2-40B4-BE49-F238E27FC236}">
                <a16:creationId xmlns:a16="http://schemas.microsoft.com/office/drawing/2014/main" xmlns="" id="{36E3134E-5D90-7486-82EB-DDE31CCFC4A8}"/>
              </a:ext>
            </a:extLst>
          </p:cNvPr>
          <p:cNvSpPr txBox="1"/>
          <p:nvPr/>
        </p:nvSpPr>
        <p:spPr>
          <a:xfrm>
            <a:off x="5359798" y="1381520"/>
            <a:ext cx="4518286" cy="1200329"/>
          </a:xfrm>
          <a:prstGeom prst="rect">
            <a:avLst/>
          </a:prstGeom>
          <a:noFill/>
        </p:spPr>
        <p:txBody>
          <a:bodyPr wrap="square" rtlCol="0">
            <a:spAutoFit/>
          </a:bodyPr>
          <a:lstStyle/>
          <a:p>
            <a:pPr fontAlgn="base"/>
            <a:r>
              <a:rPr lang="it-IT" sz="1200" dirty="0">
                <a:effectLst/>
                <a:latin typeface="Calibri" panose="020F0502020204030204" pitchFamily="34" charset="0"/>
                <a:ea typeface="Arial MT"/>
                <a:cs typeface="Arial MT"/>
              </a:rPr>
              <a:t>a) Prima se </a:t>
            </a:r>
            <a:r>
              <a:rPr lang="it-IT" sz="1200" dirty="0" err="1">
                <a:effectLst/>
                <a:latin typeface="Calibri" panose="020F0502020204030204" pitchFamily="34" charset="0"/>
                <a:ea typeface="Arial MT"/>
                <a:cs typeface="Arial MT"/>
              </a:rPr>
              <a:t>aplică numai angajaților, în timp ce </a:t>
            </a:r>
            <a:r>
              <a:rPr lang="it-IT" sz="1200" dirty="0">
                <a:effectLst/>
                <a:latin typeface="Calibri" panose="020F0502020204030204" pitchFamily="34" charset="0"/>
                <a:ea typeface="Arial MT"/>
                <a:cs typeface="Arial MT"/>
              </a:rPr>
              <a:t>a doua se </a:t>
            </a:r>
            <a:r>
              <a:rPr lang="it-IT" sz="1200" dirty="0" err="1">
                <a:effectLst/>
                <a:latin typeface="Calibri" panose="020F0502020204030204" pitchFamily="34" charset="0"/>
                <a:ea typeface="Arial MT"/>
                <a:cs typeface="Arial MT"/>
              </a:rPr>
              <a:t>aplică celor care </a:t>
            </a:r>
            <a:r>
              <a:rPr lang="it-IT" sz="1200" dirty="0">
                <a:effectLst/>
                <a:latin typeface="Calibri" panose="020F0502020204030204" pitchFamily="34" charset="0"/>
                <a:ea typeface="Arial MT"/>
                <a:cs typeface="Arial MT"/>
              </a:rPr>
              <a:t>lucrează </a:t>
            </a:r>
            <a:r>
              <a:rPr lang="it-IT" sz="1200" dirty="0" err="1">
                <a:effectLst/>
                <a:latin typeface="Calibri" panose="020F0502020204030204" pitchFamily="34" charset="0"/>
                <a:ea typeface="Arial MT"/>
                <a:cs typeface="Arial MT"/>
              </a:rPr>
              <a:t>independent</a:t>
            </a:r>
            <a:r>
              <a:rPr lang="it-IT" sz="1200" dirty="0">
                <a:effectLst/>
                <a:latin typeface="Calibri" panose="020F0502020204030204" pitchFamily="34" charset="0"/>
                <a:ea typeface="Arial MT"/>
                <a:cs typeface="Arial MT"/>
              </a:rPr>
              <a:t>;</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b) Primul se </a:t>
            </a:r>
            <a:r>
              <a:rPr lang="it-IT" sz="1200" dirty="0" err="1">
                <a:effectLst/>
                <a:latin typeface="Calibri" panose="020F0502020204030204" pitchFamily="34" charset="0"/>
                <a:ea typeface="Arial MT"/>
                <a:cs typeface="Arial MT"/>
              </a:rPr>
              <a:t>concentrează pe </a:t>
            </a:r>
            <a:r>
              <a:rPr lang="it-IT" sz="1200" dirty="0">
                <a:effectLst/>
                <a:latin typeface="Calibri" panose="020F0502020204030204" pitchFamily="34" charset="0"/>
                <a:ea typeface="Arial MT"/>
                <a:cs typeface="Arial MT"/>
              </a:rPr>
              <a:t>echilibru </a:t>
            </a:r>
            <a:r>
              <a:rPr lang="it-IT" sz="1200" dirty="0" err="1">
                <a:effectLst/>
                <a:latin typeface="Calibri" panose="020F0502020204030204" pitchFamily="34" charset="0"/>
                <a:ea typeface="Arial MT"/>
                <a:cs typeface="Arial MT"/>
              </a:rPr>
              <a:t>ca </a:t>
            </a:r>
            <a:r>
              <a:rPr lang="it-IT" sz="1200" dirty="0">
                <a:effectLst/>
                <a:latin typeface="Calibri" panose="020F0502020204030204" pitchFamily="34" charset="0"/>
                <a:ea typeface="Arial MT"/>
                <a:cs typeface="Arial MT"/>
              </a:rPr>
              <a:t>o </a:t>
            </a:r>
            <a:r>
              <a:rPr lang="it-IT" sz="1200" dirty="0" err="1">
                <a:effectLst/>
                <a:latin typeface="Calibri" panose="020F0502020204030204" pitchFamily="34" charset="0"/>
                <a:ea typeface="Arial MT"/>
                <a:cs typeface="Arial MT"/>
              </a:rPr>
              <a:t>distribuție egală între diferitele aspecte ale </a:t>
            </a:r>
            <a:r>
              <a:rPr lang="it-IT" sz="1200" dirty="0">
                <a:effectLst/>
                <a:latin typeface="Calibri" panose="020F0502020204030204" pitchFamily="34" charset="0"/>
                <a:ea typeface="Arial MT"/>
                <a:cs typeface="Arial MT"/>
              </a:rPr>
              <a:t>vieții, în </a:t>
            </a:r>
            <a:r>
              <a:rPr lang="it-IT" sz="1200" dirty="0" err="1">
                <a:effectLst/>
                <a:latin typeface="Calibri" panose="020F0502020204030204" pitchFamily="34" charset="0"/>
                <a:ea typeface="Arial MT"/>
                <a:cs typeface="Arial MT"/>
              </a:rPr>
              <a:t>timp ce </a:t>
            </a:r>
            <a:r>
              <a:rPr lang="it-IT" sz="1200" dirty="0">
                <a:effectLst/>
                <a:latin typeface="Calibri" panose="020F0502020204030204" pitchFamily="34" charset="0"/>
                <a:ea typeface="Arial MT"/>
                <a:cs typeface="Arial MT"/>
              </a:rPr>
              <a:t>al doilea se </a:t>
            </a:r>
            <a:r>
              <a:rPr lang="it-IT" sz="1200" dirty="0" err="1">
                <a:effectLst/>
                <a:latin typeface="Calibri" panose="020F0502020204030204" pitchFamily="34" charset="0"/>
                <a:ea typeface="Arial MT"/>
                <a:cs typeface="Arial MT"/>
              </a:rPr>
              <a:t>concentrează </a:t>
            </a:r>
            <a:r>
              <a:rPr lang="it-IT" sz="1200" dirty="0">
                <a:effectLst/>
                <a:latin typeface="Calibri" panose="020F0502020204030204" pitchFamily="34" charset="0"/>
                <a:ea typeface="Arial MT"/>
                <a:cs typeface="Arial MT"/>
              </a:rPr>
              <a:t>mai mult pe o </a:t>
            </a:r>
            <a:r>
              <a:rPr lang="it-IT" sz="1200" dirty="0" err="1">
                <a:effectLst/>
                <a:latin typeface="Calibri" panose="020F0502020204030204" pitchFamily="34" charset="0"/>
                <a:ea typeface="Arial MT"/>
                <a:cs typeface="Arial MT"/>
              </a:rPr>
              <a:t>combinație flexibilă între </a:t>
            </a:r>
            <a:r>
              <a:rPr lang="it-IT" sz="1200" dirty="0">
                <a:effectLst/>
                <a:latin typeface="Calibri" panose="020F0502020204030204" pitchFamily="34" charset="0"/>
                <a:ea typeface="Arial MT"/>
                <a:cs typeface="Arial MT"/>
              </a:rPr>
              <a:t>viața profesională și cea privată;</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c) Sunt </a:t>
            </a:r>
            <a:r>
              <a:rPr lang="it-IT" sz="1200" dirty="0" err="1">
                <a:effectLst/>
                <a:latin typeface="Calibri" panose="020F0502020204030204" pitchFamily="34" charset="0"/>
                <a:ea typeface="Arial MT"/>
                <a:cs typeface="Arial MT"/>
              </a:rPr>
              <a:t>doi termeni care </a:t>
            </a:r>
            <a:r>
              <a:rPr lang="it-IT" sz="1200" dirty="0">
                <a:effectLst/>
                <a:latin typeface="Calibri" panose="020F0502020204030204" pitchFamily="34" charset="0"/>
                <a:ea typeface="Arial MT"/>
                <a:cs typeface="Arial MT"/>
              </a:rPr>
              <a:t>exprimă </a:t>
            </a:r>
            <a:r>
              <a:rPr lang="it-IT" sz="1200" dirty="0" err="1">
                <a:effectLst/>
                <a:latin typeface="Calibri" panose="020F0502020204030204" pitchFamily="34" charset="0"/>
                <a:ea typeface="Arial MT"/>
                <a:cs typeface="Arial MT"/>
              </a:rPr>
              <a:t>același </a:t>
            </a:r>
            <a:r>
              <a:rPr lang="it-IT" sz="1200" dirty="0">
                <a:effectLst/>
                <a:latin typeface="Calibri" panose="020F0502020204030204" pitchFamily="34" charset="0"/>
                <a:ea typeface="Arial MT"/>
                <a:cs typeface="Arial MT"/>
              </a:rPr>
              <a:t>concept;</a:t>
            </a:r>
            <a:endParaRPr lang="it-IT" sz="1200" dirty="0">
              <a:effectLst/>
              <a:latin typeface="Arial MT"/>
              <a:ea typeface="Arial MT"/>
              <a:cs typeface="Arial MT"/>
            </a:endParaRPr>
          </a:p>
        </p:txBody>
      </p:sp>
      <p:sp>
        <p:nvSpPr>
          <p:cNvPr id="10" name="Rectangle 28">
            <a:extLst>
              <a:ext uri="{FF2B5EF4-FFF2-40B4-BE49-F238E27FC236}">
                <a16:creationId xmlns:a16="http://schemas.microsoft.com/office/drawing/2014/main" xmlns=""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a:solidFill>
                  <a:schemeClr val="tx1"/>
                </a:solidFill>
                <a:miter lim="800000"/>
                <a:headEnd/>
                <a:tailEnd/>
              </a14:hiddenLine>
            </a:ext>
          </a:extLst>
        </p:spPr>
        <p:txBody>
          <a:bodyPr wrap="square" lIns="0" tIns="0" rIns="0" bIns="0" anchor="ctr">
            <a:spAutoFit/>
          </a:bodyPr>
          <a:lstStyle/>
          <a:p>
            <a:r>
              <a:rPr lang="es-ES" sz="3600" b="1" dirty="0">
                <a:solidFill>
                  <a:srgbClr val="21B4A9"/>
                </a:solidFill>
              </a:rPr>
              <a:t>Test de </a:t>
            </a:r>
            <a:r>
              <a:rPr lang="es-ES" sz="3600" b="1" dirty="0" err="1">
                <a:solidFill>
                  <a:srgbClr val="21B4A9"/>
                </a:solidFill>
              </a:rPr>
              <a:t>autoevaluare:</a:t>
            </a:r>
            <a:endParaRPr lang="en-GB" sz="3600" b="1" dirty="0">
              <a:solidFill>
                <a:srgbClr val="21B4A9"/>
              </a:solidFill>
            </a:endParaRPr>
          </a:p>
        </p:txBody>
      </p:sp>
      <p:sp>
        <p:nvSpPr>
          <p:cNvPr id="12" name="Rectángulo 11">
            <a:extLst>
              <a:ext uri="{FF2B5EF4-FFF2-40B4-BE49-F238E27FC236}">
                <a16:creationId xmlns:a16="http://schemas.microsoft.com/office/drawing/2014/main" xmlns=""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xmlns=""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t>Care este diferența dintre echilibrul vieții profesionale și integrarea vieții profesionale? </a:t>
            </a:r>
            <a:endParaRPr lang="en-GB" sz="1600" dirty="0"/>
          </a:p>
        </p:txBody>
      </p:sp>
      <p:sp>
        <p:nvSpPr>
          <p:cNvPr id="17" name="Rectángulo 16">
            <a:extLst>
              <a:ext uri="{FF2B5EF4-FFF2-40B4-BE49-F238E27FC236}">
                <a16:creationId xmlns:a16="http://schemas.microsoft.com/office/drawing/2014/main" xmlns=""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xmlns="" id="{9B376885-B5A0-0D84-31FF-068CA7DB7104}"/>
              </a:ext>
            </a:extLst>
          </p:cNvPr>
          <p:cNvSpPr/>
          <p:nvPr/>
        </p:nvSpPr>
        <p:spPr>
          <a:xfrm>
            <a:off x="523348" y="3011510"/>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dirty="0">
              <a:effectLst/>
              <a:latin typeface="Calibri" panose="020F0502020204030204" pitchFamily="34" charset="0"/>
              <a:ea typeface="Arial MT"/>
              <a:cs typeface="Arial MT"/>
            </a:endParaRPr>
          </a:p>
          <a:p>
            <a:r>
              <a:rPr lang="it-IT" sz="1600" dirty="0">
                <a:effectLst/>
                <a:latin typeface="Calibri" panose="020F0502020204030204" pitchFamily="34" charset="0"/>
                <a:ea typeface="Arial MT"/>
                <a:cs typeface="Arial MT"/>
              </a:rPr>
              <a:t>Ce </a:t>
            </a:r>
            <a:r>
              <a:rPr lang="it-IT" sz="1600" dirty="0" err="1">
                <a:effectLst/>
                <a:latin typeface="Calibri" panose="020F0502020204030204" pitchFamily="34" charset="0"/>
                <a:ea typeface="Arial MT"/>
                <a:cs typeface="Arial MT"/>
              </a:rPr>
              <a:t>înseamnă </a:t>
            </a:r>
            <a:r>
              <a:rPr lang="it-IT" sz="1600" i="1" dirty="0" err="1">
                <a:effectLst/>
                <a:latin typeface="Calibri" panose="020F0502020204030204" pitchFamily="34" charset="0"/>
                <a:ea typeface="Arial MT"/>
                <a:cs typeface="Arial MT"/>
              </a:rPr>
              <a:t>împărțirea responsabilităților </a:t>
            </a:r>
            <a:r>
              <a:rPr lang="it-IT" sz="1600" dirty="0">
                <a:effectLst/>
                <a:latin typeface="Calibri" panose="020F0502020204030204" pitchFamily="34" charset="0"/>
                <a:ea typeface="Arial MT"/>
                <a:cs typeface="Arial MT"/>
              </a:rPr>
              <a:t>în </a:t>
            </a:r>
            <a:r>
              <a:rPr lang="it-IT" sz="1600" dirty="0" err="1">
                <a:effectLst/>
                <a:latin typeface="Calibri" panose="020F0502020204030204" pitchFamily="34" charset="0"/>
                <a:ea typeface="Arial MT"/>
                <a:cs typeface="Arial MT"/>
              </a:rPr>
              <a:t>ceea ce </a:t>
            </a:r>
            <a:r>
              <a:rPr lang="it-IT" sz="1600" dirty="0">
                <a:effectLst/>
                <a:latin typeface="Calibri" panose="020F0502020204030204" pitchFamily="34" charset="0"/>
                <a:ea typeface="Arial MT"/>
                <a:cs typeface="Arial MT"/>
              </a:rPr>
              <a:t>privește drepturile sociale ale </a:t>
            </a:r>
            <a:r>
              <a:rPr lang="it-IT" sz="1600" dirty="0" err="1">
                <a:effectLst/>
                <a:latin typeface="Calibri" panose="020F0502020204030204" pitchFamily="34" charset="0"/>
                <a:ea typeface="Arial MT"/>
                <a:cs typeface="Arial MT"/>
              </a:rPr>
              <a:t>femeilor?</a:t>
            </a:r>
            <a:endParaRPr lang="it-IT" sz="1600" dirty="0">
              <a:effectLst/>
              <a:latin typeface="Arial MT"/>
              <a:ea typeface="Arial MT"/>
              <a:cs typeface="Arial MT"/>
            </a:endParaRPr>
          </a:p>
          <a:p>
            <a:pPr algn="ctr"/>
            <a:endParaRPr lang="en-GB" dirty="0"/>
          </a:p>
        </p:txBody>
      </p:sp>
      <p:sp>
        <p:nvSpPr>
          <p:cNvPr id="22" name="Rectángulo 21">
            <a:extLst>
              <a:ext uri="{FF2B5EF4-FFF2-40B4-BE49-F238E27FC236}">
                <a16:creationId xmlns:a16="http://schemas.microsoft.com/office/drawing/2014/main" xmlns=""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xmlns="" id="{7AA4056B-DE9C-25A0-B7EA-7CC004411C2D}"/>
              </a:ext>
            </a:extLst>
          </p:cNvPr>
          <p:cNvSpPr/>
          <p:nvPr/>
        </p:nvSpPr>
        <p:spPr>
          <a:xfrm>
            <a:off x="5331590" y="3021670"/>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it-IT" sz="1800" dirty="0">
              <a:effectLst/>
              <a:latin typeface="Calibri" panose="020F0502020204030204" pitchFamily="34" charset="0"/>
              <a:ea typeface="Arial MT"/>
              <a:cs typeface="Arial MT"/>
            </a:endParaRPr>
          </a:p>
          <a:p>
            <a:pPr fontAlgn="base"/>
            <a:endParaRPr lang="it-IT" dirty="0">
              <a:latin typeface="Calibri" panose="020F0502020204030204" pitchFamily="34" charset="0"/>
              <a:ea typeface="Arial MT"/>
              <a:cs typeface="Arial MT"/>
            </a:endParaRPr>
          </a:p>
          <a:p>
            <a:pPr fontAlgn="base"/>
            <a:r>
              <a:rPr lang="it-IT" sz="1600" dirty="0">
                <a:effectLst/>
                <a:latin typeface="Calibri" panose="020F0502020204030204" pitchFamily="34" charset="0"/>
                <a:ea typeface="Arial MT"/>
                <a:cs typeface="Arial MT"/>
              </a:rPr>
              <a:t>Ce </a:t>
            </a:r>
            <a:r>
              <a:rPr lang="it-IT" sz="1600" dirty="0" err="1">
                <a:effectLst/>
                <a:latin typeface="Calibri" panose="020F0502020204030204" pitchFamily="34" charset="0"/>
                <a:ea typeface="Arial MT"/>
                <a:cs typeface="Arial MT"/>
              </a:rPr>
              <a:t>nu este matricea Eisehower</a:t>
            </a:r>
            <a:r>
              <a:rPr lang="it-IT" sz="1600" dirty="0">
                <a:effectLst/>
                <a:latin typeface="Calibri" panose="020F0502020204030204" pitchFamily="34" charset="0"/>
                <a:ea typeface="Arial MT"/>
                <a:cs typeface="Arial MT"/>
              </a:rPr>
              <a:t>?</a:t>
            </a:r>
            <a:r>
              <a:rPr lang="it-IT"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marL="449580" fontAlgn="base"/>
            <a:r>
              <a:rPr lang="en-GB"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algn="ctr"/>
            <a:endParaRPr lang="en-GB" dirty="0"/>
          </a:p>
        </p:txBody>
      </p:sp>
      <p:sp>
        <p:nvSpPr>
          <p:cNvPr id="32" name="Rectángulo 31">
            <a:extLst>
              <a:ext uri="{FF2B5EF4-FFF2-40B4-BE49-F238E27FC236}">
                <a16:creationId xmlns:a16="http://schemas.microsoft.com/office/drawing/2014/main" xmlns="" id="{7FD24C3A-1E71-1242-AB69-73DE74EC3031}"/>
              </a:ext>
            </a:extLst>
          </p:cNvPr>
          <p:cNvSpPr/>
          <p:nvPr/>
        </p:nvSpPr>
        <p:spPr>
          <a:xfrm>
            <a:off x="2954985" y="4949288"/>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xmlns="" id="{F874651E-567B-3E48-135B-076292839DE2}"/>
              </a:ext>
            </a:extLst>
          </p:cNvPr>
          <p:cNvSpPr/>
          <p:nvPr/>
        </p:nvSpPr>
        <p:spPr>
          <a:xfrm>
            <a:off x="2961527" y="4950179"/>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a:latin typeface="Calibri" panose="020F0502020204030204" pitchFamily="34" charset="0"/>
                <a:ea typeface="Arial MT"/>
              </a:rPr>
              <a:t>Pentru a </a:t>
            </a:r>
            <a:r>
              <a:rPr lang="it-IT" sz="1600" dirty="0" err="1">
                <a:effectLst/>
                <a:latin typeface="Calibri" panose="020F0502020204030204" pitchFamily="34" charset="0"/>
                <a:ea typeface="Arial MT"/>
              </a:rPr>
              <a:t>vă îmbunătăți </a:t>
            </a:r>
            <a:r>
              <a:rPr lang="it-IT" sz="1600" dirty="0">
                <a:effectLst/>
                <a:latin typeface="Calibri" panose="020F0502020204030204" pitchFamily="34" charset="0"/>
                <a:ea typeface="Arial MT"/>
              </a:rPr>
              <a:t>echilibrul dintre viața profesională și cea privată, </a:t>
            </a:r>
            <a:r>
              <a:rPr lang="it-IT" sz="1600" dirty="0" err="1">
                <a:effectLst/>
                <a:latin typeface="Calibri" panose="020F0502020204030204" pitchFamily="34" charset="0"/>
                <a:ea typeface="Arial MT"/>
              </a:rPr>
              <a:t>este recomandabil </a:t>
            </a:r>
            <a:r>
              <a:rPr lang="it-IT" sz="1600" dirty="0">
                <a:effectLst/>
                <a:latin typeface="Calibri" panose="020F0502020204030204" pitchFamily="34" charset="0"/>
                <a:ea typeface="Arial MT"/>
              </a:rPr>
              <a:t>să...</a:t>
            </a:r>
            <a:endParaRPr lang="en-GB" sz="1600" dirty="0"/>
          </a:p>
        </p:txBody>
      </p:sp>
      <p:pic>
        <p:nvPicPr>
          <p:cNvPr id="30" name="Imagen 29" descr="Texto&#10;&#10;Descripción generada automáticamente">
            <a:extLst>
              <a:ext uri="{FF2B5EF4-FFF2-40B4-BE49-F238E27FC236}">
                <a16:creationId xmlns:a16="http://schemas.microsoft.com/office/drawing/2014/main" xmlns="" id="{2CD2DA1F-F93E-DD6A-B93E-B1DBE91187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2652" y="6251079"/>
            <a:ext cx="2304176" cy="483405"/>
          </a:xfrm>
          <a:prstGeom prst="rect">
            <a:avLst/>
          </a:prstGeom>
        </p:spPr>
      </p:pic>
      <p:sp>
        <p:nvSpPr>
          <p:cNvPr id="2" name="TextBox 59">
            <a:extLst>
              <a:ext uri="{FF2B5EF4-FFF2-40B4-BE49-F238E27FC236}">
                <a16:creationId xmlns:a16="http://schemas.microsoft.com/office/drawing/2014/main" xmlns="" id="{A9EA97DF-C097-5D9D-57E1-DFC6A8F42806}"/>
              </a:ext>
            </a:extLst>
          </p:cNvPr>
          <p:cNvSpPr txBox="1"/>
          <p:nvPr/>
        </p:nvSpPr>
        <p:spPr>
          <a:xfrm>
            <a:off x="551556" y="1357861"/>
            <a:ext cx="4518286" cy="1015663"/>
          </a:xfrm>
          <a:prstGeom prst="rect">
            <a:avLst/>
          </a:prstGeom>
          <a:noFill/>
        </p:spPr>
        <p:txBody>
          <a:bodyPr wrap="square" rtlCol="0">
            <a:spAutoFit/>
          </a:bodyPr>
          <a:lstStyle/>
          <a:p>
            <a:pPr fontAlgn="base"/>
            <a:r>
              <a:rPr lang="it-IT" sz="1200" dirty="0">
                <a:effectLst/>
                <a:latin typeface="Calibri" panose="020F0502020204030204" pitchFamily="34" charset="0"/>
                <a:ea typeface="Arial MT"/>
                <a:cs typeface="Arial MT"/>
              </a:rPr>
              <a:t>a) o </a:t>
            </a:r>
            <a:r>
              <a:rPr lang="it-IT" sz="1200" dirty="0" err="1">
                <a:effectLst/>
                <a:latin typeface="Calibri" panose="020F0502020204030204" pitchFamily="34" charset="0"/>
                <a:ea typeface="Arial MT"/>
                <a:cs typeface="Arial MT"/>
              </a:rPr>
              <a:t>stare </a:t>
            </a:r>
            <a:r>
              <a:rPr lang="it-IT" sz="1200" dirty="0">
                <a:effectLst/>
                <a:latin typeface="Calibri" panose="020F0502020204030204" pitchFamily="34" charset="0"/>
                <a:ea typeface="Arial MT"/>
                <a:cs typeface="Arial MT"/>
              </a:rPr>
              <a:t>de echilibru și de </a:t>
            </a:r>
            <a:r>
              <a:rPr lang="it-IT" sz="1200" dirty="0" err="1">
                <a:effectLst/>
                <a:latin typeface="Calibri" panose="020F0502020204030204" pitchFamily="34" charset="0"/>
                <a:ea typeface="Arial MT"/>
                <a:cs typeface="Arial MT"/>
              </a:rPr>
              <a:t>satisfacție </a:t>
            </a:r>
            <a:r>
              <a:rPr lang="it-IT" sz="1200" dirty="0">
                <a:effectLst/>
                <a:latin typeface="Calibri" panose="020F0502020204030204" pitchFamily="34" charset="0"/>
                <a:ea typeface="Arial MT"/>
                <a:cs typeface="Arial MT"/>
              </a:rPr>
              <a:t>în </a:t>
            </a:r>
            <a:r>
              <a:rPr lang="it-IT" sz="1200" dirty="0" err="1">
                <a:effectLst/>
                <a:latin typeface="Calibri" panose="020F0502020204030204" pitchFamily="34" charset="0"/>
                <a:ea typeface="Arial MT"/>
                <a:cs typeface="Arial MT"/>
              </a:rPr>
              <a:t>care nevoile </a:t>
            </a:r>
            <a:r>
              <a:rPr lang="it-IT" sz="1200" dirty="0">
                <a:effectLst/>
                <a:latin typeface="Calibri" panose="020F0502020204030204" pitchFamily="34" charset="0"/>
                <a:ea typeface="Arial MT"/>
                <a:cs typeface="Arial MT"/>
              </a:rPr>
              <a:t>profesionale sunt </a:t>
            </a:r>
            <a:r>
              <a:rPr lang="it-IT" sz="1200" dirty="0" err="1">
                <a:effectLst/>
                <a:latin typeface="Calibri" panose="020F0502020204030204" pitchFamily="34" charset="0"/>
                <a:ea typeface="Arial MT"/>
                <a:cs typeface="Arial MT"/>
              </a:rPr>
              <a:t>reconciliate </a:t>
            </a:r>
            <a:r>
              <a:rPr lang="it-IT" sz="1200" dirty="0">
                <a:effectLst/>
                <a:latin typeface="Calibri" panose="020F0502020204030204" pitchFamily="34" charset="0"/>
                <a:ea typeface="Arial MT"/>
                <a:cs typeface="Arial MT"/>
              </a:rPr>
              <a:t>cu </a:t>
            </a:r>
            <a:r>
              <a:rPr lang="it-IT" sz="1200" dirty="0" err="1">
                <a:effectLst/>
                <a:latin typeface="Calibri" panose="020F0502020204030204" pitchFamily="34" charset="0"/>
                <a:ea typeface="Arial MT"/>
                <a:cs typeface="Arial MT"/>
              </a:rPr>
              <a:t>cele</a:t>
            </a:r>
            <a:r>
              <a:rPr lang="it-IT" sz="1200" dirty="0">
                <a:effectLst/>
                <a:latin typeface="Calibri" panose="020F0502020204030204" pitchFamily="34" charset="0"/>
                <a:ea typeface="Arial MT"/>
                <a:cs typeface="Arial MT"/>
              </a:rPr>
              <a:t> personale și private;</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b) o situație de echilibru </a:t>
            </a:r>
            <a:r>
              <a:rPr lang="it-IT" sz="1200" dirty="0" err="1">
                <a:effectLst/>
                <a:latin typeface="Calibri" panose="020F0502020204030204" pitchFamily="34" charset="0"/>
                <a:ea typeface="Arial MT"/>
                <a:cs typeface="Arial MT"/>
              </a:rPr>
              <a:t>perfect între </a:t>
            </a:r>
            <a:r>
              <a:rPr lang="it-IT" sz="1200" dirty="0">
                <a:effectLst/>
                <a:latin typeface="Calibri" panose="020F0502020204030204" pitchFamily="34" charset="0"/>
                <a:ea typeface="Arial MT"/>
                <a:cs typeface="Arial MT"/>
              </a:rPr>
              <a:t>numărul de ore </a:t>
            </a:r>
            <a:r>
              <a:rPr lang="it-IT" sz="1200" dirty="0" err="1">
                <a:effectLst/>
                <a:latin typeface="Calibri" panose="020F0502020204030204" pitchFamily="34" charset="0"/>
                <a:ea typeface="Arial MT"/>
                <a:cs typeface="Arial MT"/>
              </a:rPr>
              <a:t>pe care le dedicăm </a:t>
            </a:r>
            <a:r>
              <a:rPr lang="it-IT" sz="1200" dirty="0">
                <a:effectLst/>
                <a:latin typeface="Calibri" panose="020F0502020204030204" pitchFamily="34" charset="0"/>
                <a:ea typeface="Arial MT"/>
                <a:cs typeface="Arial MT"/>
              </a:rPr>
              <a:t>muncii și </a:t>
            </a:r>
            <a:r>
              <a:rPr lang="it-IT" sz="1200" dirty="0" err="1">
                <a:effectLst/>
                <a:latin typeface="Calibri" panose="020F0502020204030204" pitchFamily="34" charset="0"/>
                <a:ea typeface="Arial MT"/>
                <a:cs typeface="Arial MT"/>
              </a:rPr>
              <a:t>cele pe care le </a:t>
            </a:r>
            <a:r>
              <a:rPr lang="it-IT" sz="1200" dirty="0">
                <a:effectLst/>
                <a:latin typeface="Calibri" panose="020F0502020204030204" pitchFamily="34" charset="0"/>
                <a:ea typeface="Arial MT"/>
                <a:cs typeface="Arial MT"/>
              </a:rPr>
              <a:t>dedicăm familiei;</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c) o </a:t>
            </a:r>
            <a:r>
              <a:rPr lang="it-IT" sz="1200" dirty="0" err="1">
                <a:effectLst/>
                <a:latin typeface="Calibri" panose="020F0502020204030204" pitchFamily="34" charset="0"/>
                <a:ea typeface="Arial MT"/>
                <a:cs typeface="Arial MT"/>
              </a:rPr>
              <a:t>metodă </a:t>
            </a:r>
            <a:r>
              <a:rPr lang="it-IT" sz="1200" dirty="0">
                <a:effectLst/>
                <a:latin typeface="Calibri" panose="020F0502020204030204" pitchFamily="34" charset="0"/>
                <a:ea typeface="Arial MT"/>
                <a:cs typeface="Arial MT"/>
              </a:rPr>
              <a:t>de </a:t>
            </a:r>
            <a:r>
              <a:rPr lang="it-IT" sz="1200" dirty="0" err="1">
                <a:effectLst/>
                <a:latin typeface="Calibri" panose="020F0502020204030204" pitchFamily="34" charset="0"/>
                <a:ea typeface="Arial MT"/>
                <a:cs typeface="Arial MT"/>
              </a:rPr>
              <a:t>creștere a productivității </a:t>
            </a:r>
            <a:r>
              <a:rPr lang="it-IT" sz="1200" dirty="0">
                <a:effectLst/>
                <a:latin typeface="Calibri" panose="020F0502020204030204" pitchFamily="34" charset="0"/>
                <a:ea typeface="Arial MT"/>
                <a:cs typeface="Arial MT"/>
              </a:rPr>
              <a:t>muncii;</a:t>
            </a:r>
            <a:endParaRPr lang="it-IT" sz="1200" dirty="0">
              <a:effectLst/>
              <a:latin typeface="Arial MT"/>
              <a:ea typeface="Arial MT"/>
              <a:cs typeface="Arial MT"/>
            </a:endParaRPr>
          </a:p>
        </p:txBody>
      </p:sp>
      <p:sp>
        <p:nvSpPr>
          <p:cNvPr id="4" name="CasellaDiTesto 3">
            <a:extLst>
              <a:ext uri="{FF2B5EF4-FFF2-40B4-BE49-F238E27FC236}">
                <a16:creationId xmlns:a16="http://schemas.microsoft.com/office/drawing/2014/main" xmlns="" id="{B0F19F11-D074-1230-8C58-F114F385ACB7}"/>
              </a:ext>
            </a:extLst>
          </p:cNvPr>
          <p:cNvSpPr txBox="1"/>
          <p:nvPr/>
        </p:nvSpPr>
        <p:spPr>
          <a:xfrm>
            <a:off x="523348" y="3429224"/>
            <a:ext cx="4518286" cy="1200329"/>
          </a:xfrm>
          <a:prstGeom prst="rect">
            <a:avLst/>
          </a:prstGeom>
          <a:noFill/>
        </p:spPr>
        <p:txBody>
          <a:bodyPr wrap="square">
            <a:spAutoFit/>
          </a:bodyPr>
          <a:lstStyle/>
          <a:p>
            <a:pPr fontAlgn="base"/>
            <a:r>
              <a:rPr lang="it-IT" sz="1200" dirty="0">
                <a:effectLst/>
                <a:latin typeface="Calibri" panose="020F0502020204030204" pitchFamily="34" charset="0"/>
                <a:ea typeface="Arial MT"/>
                <a:cs typeface="Arial MT"/>
              </a:rPr>
              <a:t>a) O </a:t>
            </a:r>
            <a:r>
              <a:rPr lang="it-IT" sz="1200" dirty="0" err="1">
                <a:effectLst/>
                <a:latin typeface="Calibri" panose="020F0502020204030204" pitchFamily="34" charset="0"/>
                <a:ea typeface="Arial MT"/>
                <a:cs typeface="Arial MT"/>
              </a:rPr>
              <a:t>distribuție </a:t>
            </a:r>
            <a:r>
              <a:rPr lang="it-IT" sz="1200" dirty="0">
                <a:effectLst/>
                <a:latin typeface="Calibri" panose="020F0502020204030204" pitchFamily="34" charset="0"/>
                <a:ea typeface="Arial MT"/>
                <a:cs typeface="Arial MT"/>
              </a:rPr>
              <a:t>mai </a:t>
            </a:r>
            <a:r>
              <a:rPr lang="it-IT" sz="1200" dirty="0" err="1">
                <a:effectLst/>
                <a:latin typeface="Calibri" panose="020F0502020204030204" pitchFamily="34" charset="0"/>
                <a:ea typeface="Arial MT"/>
                <a:cs typeface="Arial MT"/>
              </a:rPr>
              <a:t>echitabilă </a:t>
            </a:r>
            <a:r>
              <a:rPr lang="it-IT" sz="1200" dirty="0">
                <a:effectLst/>
                <a:latin typeface="Calibri" panose="020F0502020204030204" pitchFamily="34" charset="0"/>
                <a:ea typeface="Arial MT"/>
                <a:cs typeface="Arial MT"/>
              </a:rPr>
              <a:t>a muncii </a:t>
            </a:r>
            <a:r>
              <a:rPr lang="it-IT" sz="1200" dirty="0" err="1">
                <a:effectLst/>
                <a:latin typeface="Calibri" panose="020F0502020204030204" pitchFamily="34" charset="0"/>
                <a:ea typeface="Arial MT"/>
                <a:cs typeface="Arial MT"/>
              </a:rPr>
              <a:t>casnice </a:t>
            </a:r>
            <a:r>
              <a:rPr lang="it-IT" sz="1200" dirty="0">
                <a:effectLst/>
                <a:latin typeface="Calibri" panose="020F0502020204030204" pitchFamily="34" charset="0"/>
                <a:ea typeface="Arial MT"/>
                <a:cs typeface="Arial MT"/>
              </a:rPr>
              <a:t>și a îngrijirii familiei în cadrul cuplului </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b) O </a:t>
            </a:r>
            <a:r>
              <a:rPr lang="it-IT" sz="1200" dirty="0" err="1">
                <a:effectLst/>
                <a:latin typeface="Calibri" panose="020F0502020204030204" pitchFamily="34" charset="0"/>
                <a:ea typeface="Arial MT"/>
                <a:cs typeface="Arial MT"/>
              </a:rPr>
              <a:t>distribuție mai echitabilă </a:t>
            </a:r>
            <a:r>
              <a:rPr lang="it-IT" sz="1200" dirty="0">
                <a:effectLst/>
                <a:latin typeface="Calibri" panose="020F0502020204030204" pitchFamily="34" charset="0"/>
                <a:ea typeface="Arial MT"/>
                <a:cs typeface="Arial MT"/>
              </a:rPr>
              <a:t>a muncii </a:t>
            </a:r>
            <a:r>
              <a:rPr lang="it-IT" sz="1200" dirty="0" err="1">
                <a:effectLst/>
                <a:latin typeface="Calibri" panose="020F0502020204030204" pitchFamily="34" charset="0"/>
                <a:ea typeface="Arial MT"/>
                <a:cs typeface="Arial MT"/>
              </a:rPr>
              <a:t>casnice </a:t>
            </a:r>
            <a:r>
              <a:rPr lang="it-IT" sz="1200" dirty="0">
                <a:effectLst/>
                <a:latin typeface="Calibri" panose="020F0502020204030204" pitchFamily="34" charset="0"/>
                <a:ea typeface="Arial MT"/>
                <a:cs typeface="Arial MT"/>
              </a:rPr>
              <a:t>și a îngrijirii familiei </a:t>
            </a:r>
            <a:r>
              <a:rPr lang="it-IT" sz="1200" dirty="0" err="1">
                <a:effectLst/>
                <a:latin typeface="Calibri" panose="020F0502020204030204" pitchFamily="34" charset="0"/>
                <a:ea typeface="Arial MT"/>
                <a:cs typeface="Arial MT"/>
              </a:rPr>
              <a:t>între diferiți </a:t>
            </a:r>
            <a:r>
              <a:rPr lang="it-IT" sz="1200" dirty="0">
                <a:effectLst/>
                <a:latin typeface="Calibri" panose="020F0502020204030204" pitchFamily="34" charset="0"/>
                <a:ea typeface="Arial MT"/>
                <a:cs typeface="Arial MT"/>
              </a:rPr>
              <a:t>actori sociali. </a:t>
            </a:r>
          </a:p>
          <a:p>
            <a:pPr fontAlgn="base"/>
            <a:r>
              <a:rPr lang="it-IT" sz="1200" dirty="0">
                <a:effectLst/>
                <a:latin typeface="Calibri" panose="020F0502020204030204" pitchFamily="34" charset="0"/>
                <a:ea typeface="Arial MT"/>
                <a:cs typeface="Arial MT"/>
              </a:rPr>
              <a:t>c) </a:t>
            </a:r>
            <a:r>
              <a:rPr lang="ro-RO" sz="1200" dirty="0">
                <a:latin typeface="Calibri" panose="020F0502020204030204" pitchFamily="34" charset="0"/>
                <a:ea typeface="Arial MT"/>
                <a:cs typeface="Arial MT"/>
              </a:rPr>
              <a:t>P</a:t>
            </a:r>
            <a:r>
              <a:rPr lang="it-IT" sz="1200" dirty="0">
                <a:effectLst/>
                <a:latin typeface="Calibri" panose="020F0502020204030204" pitchFamily="34" charset="0"/>
                <a:ea typeface="Arial MT"/>
                <a:cs typeface="Arial MT"/>
              </a:rPr>
              <a:t>osibilitatea de a cere din când în când ajutorul persoanelor apropiate.</a:t>
            </a:r>
            <a:endParaRPr lang="it-IT" sz="1200" dirty="0">
              <a:effectLst/>
              <a:latin typeface="Arial MT"/>
              <a:ea typeface="Arial MT"/>
              <a:cs typeface="Arial MT"/>
            </a:endParaRPr>
          </a:p>
        </p:txBody>
      </p:sp>
      <p:sp>
        <p:nvSpPr>
          <p:cNvPr id="27" name="CasellaDiTesto 26">
            <a:extLst>
              <a:ext uri="{FF2B5EF4-FFF2-40B4-BE49-F238E27FC236}">
                <a16:creationId xmlns:a16="http://schemas.microsoft.com/office/drawing/2014/main" xmlns="" id="{E4BD0471-305C-2219-2658-B5A2C46342CB}"/>
              </a:ext>
            </a:extLst>
          </p:cNvPr>
          <p:cNvSpPr txBox="1"/>
          <p:nvPr/>
        </p:nvSpPr>
        <p:spPr>
          <a:xfrm>
            <a:off x="5331590" y="3521556"/>
            <a:ext cx="4518286" cy="1231106"/>
          </a:xfrm>
          <a:prstGeom prst="rect">
            <a:avLst/>
          </a:prstGeom>
          <a:noFill/>
        </p:spPr>
        <p:txBody>
          <a:bodyPr wrap="square">
            <a:spAutoFit/>
          </a:bodyPr>
          <a:lstStyle/>
          <a:p>
            <a:pPr fontAlgn="base"/>
            <a:r>
              <a:rPr lang="it-IT" sz="1200" dirty="0">
                <a:effectLst/>
                <a:latin typeface="Calibri" panose="020F0502020204030204" pitchFamily="34" charset="0"/>
                <a:ea typeface="Arial MT"/>
                <a:cs typeface="Arial MT"/>
              </a:rPr>
              <a:t>a) un instrument de </a:t>
            </a:r>
            <a:r>
              <a:rPr lang="it-IT" sz="1200" dirty="0" err="1">
                <a:effectLst/>
                <a:latin typeface="Calibri" panose="020F0502020204030204" pitchFamily="34" charset="0"/>
                <a:ea typeface="Arial MT"/>
                <a:cs typeface="Arial MT"/>
              </a:rPr>
              <a:t>calcul matematic</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b) o </a:t>
            </a:r>
            <a:r>
              <a:rPr lang="it-IT" sz="1200" dirty="0" err="1">
                <a:effectLst/>
                <a:latin typeface="Calibri" panose="020F0502020204030204" pitchFamily="34" charset="0"/>
                <a:ea typeface="Arial MT"/>
                <a:cs typeface="Arial MT"/>
              </a:rPr>
              <a:t>matrice </a:t>
            </a:r>
            <a:r>
              <a:rPr lang="it-IT" sz="1200" dirty="0">
                <a:effectLst/>
                <a:latin typeface="Calibri" panose="020F0502020204030204" pitchFamily="34" charset="0"/>
                <a:ea typeface="Arial MT"/>
                <a:cs typeface="Arial MT"/>
              </a:rPr>
              <a:t>cu 4 cadrane </a:t>
            </a:r>
            <a:r>
              <a:rPr lang="it-IT" sz="1200" dirty="0" err="1">
                <a:effectLst/>
                <a:latin typeface="Calibri" panose="020F0502020204030204" pitchFamily="34" charset="0"/>
                <a:ea typeface="Arial MT"/>
                <a:cs typeface="Arial MT"/>
              </a:rPr>
              <a:t>inventată de președintele </a:t>
            </a:r>
            <a:r>
              <a:rPr lang="it-IT" sz="1200" dirty="0">
                <a:effectLst/>
                <a:latin typeface="Calibri" panose="020F0502020204030204" pitchFamily="34" charset="0"/>
                <a:ea typeface="Arial MT"/>
                <a:cs typeface="Arial MT"/>
              </a:rPr>
              <a:t>american D. Eisenhower </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c) o </a:t>
            </a:r>
            <a:r>
              <a:rPr lang="it-IT" sz="1200" dirty="0" err="1">
                <a:effectLst/>
                <a:latin typeface="Calibri" panose="020F0502020204030204" pitchFamily="34" charset="0"/>
                <a:ea typeface="Arial MT"/>
                <a:cs typeface="Arial MT"/>
              </a:rPr>
              <a:t>diagramă care </a:t>
            </a:r>
            <a:r>
              <a:rPr lang="it-IT" sz="1200" dirty="0">
                <a:effectLst/>
                <a:latin typeface="Calibri" panose="020F0502020204030204" pitchFamily="34" charset="0"/>
                <a:ea typeface="Arial MT"/>
                <a:cs typeface="Arial MT"/>
              </a:rPr>
              <a:t>ne poate ajuta să </a:t>
            </a:r>
            <a:r>
              <a:rPr lang="it-IT" sz="1200" dirty="0" err="1">
                <a:effectLst/>
                <a:latin typeface="Calibri" panose="020F0502020204030204" pitchFamily="34" charset="0"/>
                <a:ea typeface="Arial MT"/>
                <a:cs typeface="Arial MT"/>
              </a:rPr>
              <a:t>clasificăm </a:t>
            </a:r>
            <a:r>
              <a:rPr lang="it-IT" sz="1200" dirty="0">
                <a:effectLst/>
                <a:latin typeface="Calibri" panose="020F0502020204030204" pitchFamily="34" charset="0"/>
                <a:ea typeface="Arial MT"/>
                <a:cs typeface="Arial MT"/>
              </a:rPr>
              <a:t>și să </a:t>
            </a:r>
            <a:r>
              <a:rPr lang="it-IT" sz="1200" dirty="0" err="1">
                <a:effectLst/>
                <a:latin typeface="Calibri" panose="020F0502020204030204" pitchFamily="34" charset="0"/>
                <a:ea typeface="Arial MT"/>
                <a:cs typeface="Arial MT"/>
              </a:rPr>
              <a:t>prioritizăm </a:t>
            </a:r>
            <a:r>
              <a:rPr lang="it-IT" sz="1200" dirty="0">
                <a:effectLst/>
                <a:latin typeface="Calibri" panose="020F0502020204030204" pitchFamily="34" charset="0"/>
                <a:ea typeface="Arial MT"/>
                <a:cs typeface="Arial MT"/>
              </a:rPr>
              <a:t>activitățile </a:t>
            </a:r>
            <a:r>
              <a:rPr lang="it-IT" sz="1200" dirty="0" err="1">
                <a:effectLst/>
                <a:latin typeface="Calibri" panose="020F0502020204030204" pitchFamily="34" charset="0"/>
                <a:ea typeface="Arial MT"/>
                <a:cs typeface="Arial MT"/>
              </a:rPr>
              <a:t>pe care trebuie </a:t>
            </a:r>
            <a:r>
              <a:rPr lang="it-IT" sz="1200" dirty="0">
                <a:effectLst/>
                <a:latin typeface="Calibri" panose="020F0502020204030204" pitchFamily="34" charset="0"/>
                <a:ea typeface="Arial MT"/>
                <a:cs typeface="Arial MT"/>
              </a:rPr>
              <a:t>să le </a:t>
            </a:r>
            <a:r>
              <a:rPr lang="it-IT" sz="1200" dirty="0" err="1">
                <a:effectLst/>
                <a:latin typeface="Calibri" panose="020F0502020204030204" pitchFamily="34" charset="0"/>
                <a:ea typeface="Arial MT"/>
                <a:cs typeface="Arial MT"/>
              </a:rPr>
              <a:t>desfășurăm în </a:t>
            </a:r>
            <a:r>
              <a:rPr lang="it-IT" sz="1200" dirty="0">
                <a:effectLst/>
                <a:latin typeface="Calibri" panose="020F0502020204030204" pitchFamily="34" charset="0"/>
                <a:ea typeface="Arial MT"/>
                <a:cs typeface="Arial MT"/>
              </a:rPr>
              <a:t>funcție de </a:t>
            </a:r>
            <a:r>
              <a:rPr lang="it-IT" sz="1200" dirty="0" err="1">
                <a:effectLst/>
                <a:latin typeface="Calibri" panose="020F0502020204030204" pitchFamily="34" charset="0"/>
                <a:ea typeface="Arial MT"/>
                <a:cs typeface="Arial MT"/>
              </a:rPr>
              <a:t>urgență </a:t>
            </a:r>
            <a:r>
              <a:rPr lang="it-IT" sz="1200" dirty="0">
                <a:effectLst/>
                <a:latin typeface="Calibri" panose="020F0502020204030204" pitchFamily="34" charset="0"/>
                <a:ea typeface="Arial MT"/>
                <a:cs typeface="Arial MT"/>
              </a:rPr>
              <a:t>și </a:t>
            </a:r>
            <a:r>
              <a:rPr lang="it-IT" sz="1200" dirty="0" err="1">
                <a:effectLst/>
                <a:latin typeface="Calibri" panose="020F0502020204030204" pitchFamily="34" charset="0"/>
                <a:ea typeface="Arial MT"/>
                <a:cs typeface="Arial MT"/>
              </a:rPr>
              <a:t>importanță</a:t>
            </a:r>
            <a:endParaRPr lang="it-IT" sz="1200" dirty="0">
              <a:effectLst/>
              <a:latin typeface="Arial MT"/>
              <a:ea typeface="Arial MT"/>
              <a:cs typeface="Arial MT"/>
            </a:endParaRPr>
          </a:p>
        </p:txBody>
      </p:sp>
      <p:sp>
        <p:nvSpPr>
          <p:cNvPr id="29" name="CasellaDiTesto 28">
            <a:extLst>
              <a:ext uri="{FF2B5EF4-FFF2-40B4-BE49-F238E27FC236}">
                <a16:creationId xmlns:a16="http://schemas.microsoft.com/office/drawing/2014/main" xmlns="" id="{A7F2AC1D-0F06-8123-ACCA-48468E72DD4E}"/>
              </a:ext>
            </a:extLst>
          </p:cNvPr>
          <p:cNvSpPr txBox="1"/>
          <p:nvPr/>
        </p:nvSpPr>
        <p:spPr>
          <a:xfrm>
            <a:off x="2938740" y="5412087"/>
            <a:ext cx="4427260" cy="1200329"/>
          </a:xfrm>
          <a:prstGeom prst="rect">
            <a:avLst/>
          </a:prstGeom>
          <a:noFill/>
        </p:spPr>
        <p:txBody>
          <a:bodyPr wrap="square">
            <a:spAutoFit/>
          </a:bodyPr>
          <a:lstStyle/>
          <a:p>
            <a:pPr fontAlgn="base"/>
            <a:r>
              <a:rPr lang="it-IT" sz="1200" dirty="0">
                <a:effectLst/>
                <a:latin typeface="Calibri" panose="020F0502020204030204" pitchFamily="34" charset="0"/>
                <a:ea typeface="Arial MT"/>
                <a:cs typeface="Arial MT"/>
              </a:rPr>
              <a:t>a) </a:t>
            </a:r>
            <a:r>
              <a:rPr lang="ro-RO" sz="1200" dirty="0">
                <a:effectLst/>
                <a:latin typeface="Calibri" panose="020F0502020204030204" pitchFamily="34" charset="0"/>
                <a:ea typeface="Arial MT"/>
                <a:cs typeface="Arial MT"/>
              </a:rPr>
              <a:t>Încercați să faceți </a:t>
            </a:r>
            <a:r>
              <a:rPr lang="it-IT" sz="1200" dirty="0">
                <a:effectLst/>
                <a:latin typeface="Calibri" panose="020F0502020204030204" pitchFamily="34" charset="0"/>
                <a:ea typeface="Arial MT"/>
                <a:cs typeface="Arial MT"/>
              </a:rPr>
              <a:t>cât mai puține lucruri pentru a avea mai mult timp liber</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b) Să </a:t>
            </a:r>
            <a:r>
              <a:rPr lang="ro-RO" sz="1200" dirty="0">
                <a:latin typeface="Calibri" panose="020F0502020204030204" pitchFamily="34" charset="0"/>
                <a:ea typeface="Arial MT"/>
                <a:cs typeface="Arial MT"/>
              </a:rPr>
              <a:t>utilizați cât</a:t>
            </a:r>
            <a:r>
              <a:rPr lang="it-IT" sz="1200" dirty="0">
                <a:effectLst/>
                <a:latin typeface="Calibri" panose="020F0502020204030204" pitchFamily="34" charset="0"/>
                <a:ea typeface="Arial MT"/>
                <a:cs typeface="Arial MT"/>
              </a:rPr>
              <a:t> mai mult instrumentele digitale pentru a face munca mai rapidă și mai ușoară.</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c) </a:t>
            </a:r>
            <a:r>
              <a:rPr lang="ro-RO" sz="1200" dirty="0">
                <a:latin typeface="Calibri" panose="020F0502020204030204" pitchFamily="34" charset="0"/>
                <a:ea typeface="Arial MT"/>
                <a:cs typeface="Arial MT"/>
              </a:rPr>
              <a:t>Schimbați</a:t>
            </a:r>
            <a:r>
              <a:rPr lang="it-IT" sz="1200" dirty="0">
                <a:effectLst/>
                <a:latin typeface="Calibri" panose="020F0502020204030204" pitchFamily="34" charset="0"/>
                <a:ea typeface="Arial MT"/>
                <a:cs typeface="Arial MT"/>
              </a:rPr>
              <a:t> obiceiurile proaste prin pași mici și stabil</a:t>
            </a:r>
            <a:r>
              <a:rPr lang="ro-RO" sz="1200" dirty="0">
                <a:effectLst/>
                <a:latin typeface="Calibri" panose="020F0502020204030204" pitchFamily="34" charset="0"/>
                <a:ea typeface="Arial MT"/>
                <a:cs typeface="Arial MT"/>
              </a:rPr>
              <a:t>iți</a:t>
            </a:r>
            <a:r>
              <a:rPr lang="it-IT" sz="1200" dirty="0">
                <a:effectLst/>
                <a:latin typeface="Calibri" panose="020F0502020204030204" pitchFamily="34" charset="0"/>
                <a:ea typeface="Arial MT"/>
                <a:cs typeface="Arial MT"/>
              </a:rPr>
              <a:t> obiective realiste la îndemân</a:t>
            </a:r>
            <a:r>
              <a:rPr lang="ro-RO" sz="1200" dirty="0">
                <a:effectLst/>
                <a:latin typeface="Calibri" panose="020F0502020204030204" pitchFamily="34" charset="0"/>
                <a:ea typeface="Arial MT"/>
                <a:cs typeface="Arial MT"/>
              </a:rPr>
              <a:t>a dvs.</a:t>
            </a:r>
            <a:endParaRPr lang="it-IT" sz="1200" dirty="0">
              <a:effectLst/>
              <a:latin typeface="Arial MT"/>
              <a:ea typeface="Arial MT"/>
              <a:cs typeface="Arial MT"/>
            </a:endParaRPr>
          </a:p>
        </p:txBody>
      </p:sp>
      <p:sp>
        <p:nvSpPr>
          <p:cNvPr id="3" name="Google Shape;90;p1">
            <a:extLst>
              <a:ext uri="{FF2B5EF4-FFF2-40B4-BE49-F238E27FC236}">
                <a16:creationId xmlns:a16="http://schemas.microsoft.com/office/drawing/2014/main" xmlns="" id="{C3FCBC8D-2C1B-6550-78C2-53863E8C9CBF}"/>
              </a:ext>
            </a:extLst>
          </p:cNvPr>
          <p:cNvSpPr txBox="1"/>
          <p:nvPr/>
        </p:nvSpPr>
        <p:spPr>
          <a:xfrm>
            <a:off x="7882652" y="5225833"/>
            <a:ext cx="393989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436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xmlns="" id="{48BD6354-DAE3-FDD2-9126-269674E76A8A}"/>
              </a:ext>
            </a:extLst>
          </p:cNvPr>
          <p:cNvSpPr/>
          <p:nvPr/>
        </p:nvSpPr>
        <p:spPr>
          <a:xfrm>
            <a:off x="523348" y="924321"/>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2">
            <a:extLst>
              <a:ext uri="{FF2B5EF4-FFF2-40B4-BE49-F238E27FC236}">
                <a16:creationId xmlns:a16="http://schemas.microsoft.com/office/drawing/2014/main" xmlns="" id="{FD367A6C-EBA9-79A8-7837-B419AB6D5FF0}"/>
              </a:ext>
            </a:extLst>
          </p:cNvPr>
          <p:cNvSpPr/>
          <p:nvPr/>
        </p:nvSpPr>
        <p:spPr>
          <a:xfrm>
            <a:off x="523348" y="924321"/>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Ce este echilibrul dintre viața profesională și cea privată?</a:t>
            </a:r>
            <a:endParaRPr lang="en-GB" sz="1600" dirty="0"/>
          </a:p>
        </p:txBody>
      </p:sp>
      <p:sp>
        <p:nvSpPr>
          <p:cNvPr id="8" name="TextBox 59">
            <a:extLst>
              <a:ext uri="{FF2B5EF4-FFF2-40B4-BE49-F238E27FC236}">
                <a16:creationId xmlns:a16="http://schemas.microsoft.com/office/drawing/2014/main" xmlns="" id="{36E3134E-5D90-7486-82EB-DDE31CCFC4A8}"/>
              </a:ext>
            </a:extLst>
          </p:cNvPr>
          <p:cNvSpPr txBox="1"/>
          <p:nvPr/>
        </p:nvSpPr>
        <p:spPr>
          <a:xfrm>
            <a:off x="5359798" y="1381520"/>
            <a:ext cx="4518286" cy="1231106"/>
          </a:xfrm>
          <a:prstGeom prst="rect">
            <a:avLst/>
          </a:prstGeom>
          <a:noFill/>
        </p:spPr>
        <p:txBody>
          <a:bodyPr wrap="square" rtlCol="0">
            <a:spAutoFit/>
          </a:bodyPr>
          <a:lstStyle/>
          <a:p>
            <a:pPr fontAlgn="base"/>
            <a:r>
              <a:rPr lang="it-IT" sz="1200" dirty="0">
                <a:effectLst/>
                <a:latin typeface="Calibri" panose="020F0502020204030204" pitchFamily="34" charset="0"/>
                <a:ea typeface="Arial MT"/>
                <a:cs typeface="Arial MT"/>
              </a:rPr>
              <a:t>a) Prima se </a:t>
            </a:r>
            <a:r>
              <a:rPr lang="it-IT" sz="1200" dirty="0" err="1">
                <a:effectLst/>
                <a:latin typeface="Calibri" panose="020F0502020204030204" pitchFamily="34" charset="0"/>
                <a:ea typeface="Arial MT"/>
                <a:cs typeface="Arial MT"/>
              </a:rPr>
              <a:t>aplică numai angajaților, în timp ce </a:t>
            </a:r>
            <a:r>
              <a:rPr lang="it-IT" sz="1200" dirty="0">
                <a:effectLst/>
                <a:latin typeface="Calibri" panose="020F0502020204030204" pitchFamily="34" charset="0"/>
                <a:ea typeface="Arial MT"/>
                <a:cs typeface="Arial MT"/>
              </a:rPr>
              <a:t>a doua se </a:t>
            </a:r>
            <a:r>
              <a:rPr lang="it-IT" sz="1200" dirty="0" err="1">
                <a:effectLst/>
                <a:latin typeface="Calibri" panose="020F0502020204030204" pitchFamily="34" charset="0"/>
                <a:ea typeface="Arial MT"/>
                <a:cs typeface="Arial MT"/>
              </a:rPr>
              <a:t>aplică celor care </a:t>
            </a:r>
            <a:r>
              <a:rPr lang="it-IT" sz="1200" dirty="0">
                <a:effectLst/>
                <a:latin typeface="Calibri" panose="020F0502020204030204" pitchFamily="34" charset="0"/>
                <a:ea typeface="Arial MT"/>
                <a:cs typeface="Arial MT"/>
              </a:rPr>
              <a:t>lucrează </a:t>
            </a:r>
            <a:r>
              <a:rPr lang="it-IT" sz="1200" dirty="0" err="1">
                <a:effectLst/>
                <a:latin typeface="Calibri" panose="020F0502020204030204" pitchFamily="34" charset="0"/>
                <a:ea typeface="Arial MT"/>
                <a:cs typeface="Arial MT"/>
              </a:rPr>
              <a:t>independent</a:t>
            </a:r>
            <a:r>
              <a:rPr lang="it-IT" sz="1200" dirty="0">
                <a:effectLst/>
                <a:latin typeface="Calibri" panose="020F0502020204030204" pitchFamily="34" charset="0"/>
                <a:ea typeface="Arial MT"/>
                <a:cs typeface="Arial MT"/>
              </a:rPr>
              <a:t>;</a:t>
            </a:r>
            <a:endParaRPr lang="it-IT" sz="1200" dirty="0">
              <a:effectLst/>
              <a:latin typeface="Arial MT"/>
              <a:ea typeface="Arial MT"/>
              <a:cs typeface="Arial MT"/>
            </a:endParaRPr>
          </a:p>
          <a:p>
            <a:pPr fontAlgn="base"/>
            <a:r>
              <a:rPr lang="it-IT" sz="1200" b="1" dirty="0">
                <a:effectLst/>
                <a:latin typeface="Calibri" panose="020F0502020204030204" pitchFamily="34" charset="0"/>
                <a:ea typeface="Arial MT"/>
                <a:cs typeface="Arial MT"/>
              </a:rPr>
              <a:t>b) Primul se </a:t>
            </a:r>
            <a:r>
              <a:rPr lang="it-IT" sz="1200" b="1" dirty="0" err="1">
                <a:effectLst/>
                <a:latin typeface="Calibri" panose="020F0502020204030204" pitchFamily="34" charset="0"/>
                <a:ea typeface="Arial MT"/>
                <a:cs typeface="Arial MT"/>
              </a:rPr>
              <a:t>concentrează pe </a:t>
            </a:r>
            <a:r>
              <a:rPr lang="it-IT" sz="1200" b="1" dirty="0">
                <a:effectLst/>
                <a:latin typeface="Calibri" panose="020F0502020204030204" pitchFamily="34" charset="0"/>
                <a:ea typeface="Arial MT"/>
                <a:cs typeface="Arial MT"/>
              </a:rPr>
              <a:t>echilibru </a:t>
            </a:r>
            <a:r>
              <a:rPr lang="it-IT" sz="1200" b="1" dirty="0" err="1">
                <a:effectLst/>
                <a:latin typeface="Calibri" panose="020F0502020204030204" pitchFamily="34" charset="0"/>
                <a:ea typeface="Arial MT"/>
                <a:cs typeface="Arial MT"/>
              </a:rPr>
              <a:t>ca </a:t>
            </a:r>
            <a:r>
              <a:rPr lang="it-IT" sz="1200" b="1" dirty="0">
                <a:effectLst/>
                <a:latin typeface="Calibri" panose="020F0502020204030204" pitchFamily="34" charset="0"/>
                <a:ea typeface="Arial MT"/>
                <a:cs typeface="Arial MT"/>
              </a:rPr>
              <a:t>o </a:t>
            </a:r>
            <a:r>
              <a:rPr lang="it-IT" sz="1200" b="1" dirty="0" err="1">
                <a:effectLst/>
                <a:latin typeface="Calibri" panose="020F0502020204030204" pitchFamily="34" charset="0"/>
                <a:ea typeface="Arial MT"/>
                <a:cs typeface="Arial MT"/>
              </a:rPr>
              <a:t>distribuție egală între diferitele aspecte ale </a:t>
            </a:r>
            <a:r>
              <a:rPr lang="it-IT" sz="1200" b="1" dirty="0">
                <a:effectLst/>
                <a:latin typeface="Calibri" panose="020F0502020204030204" pitchFamily="34" charset="0"/>
                <a:ea typeface="Arial MT"/>
                <a:cs typeface="Arial MT"/>
              </a:rPr>
              <a:t>vieții, în </a:t>
            </a:r>
            <a:r>
              <a:rPr lang="it-IT" sz="1200" b="1" dirty="0" err="1">
                <a:effectLst/>
                <a:latin typeface="Calibri" panose="020F0502020204030204" pitchFamily="34" charset="0"/>
                <a:ea typeface="Arial MT"/>
                <a:cs typeface="Arial MT"/>
              </a:rPr>
              <a:t>timp ce </a:t>
            </a:r>
            <a:r>
              <a:rPr lang="it-IT" sz="1200" b="1" dirty="0">
                <a:effectLst/>
                <a:latin typeface="Calibri" panose="020F0502020204030204" pitchFamily="34" charset="0"/>
                <a:ea typeface="Arial MT"/>
                <a:cs typeface="Arial MT"/>
              </a:rPr>
              <a:t>al doilea se </a:t>
            </a:r>
            <a:r>
              <a:rPr lang="it-IT" sz="1200" b="1" dirty="0" err="1">
                <a:effectLst/>
                <a:latin typeface="Calibri" panose="020F0502020204030204" pitchFamily="34" charset="0"/>
                <a:ea typeface="Arial MT"/>
                <a:cs typeface="Arial MT"/>
              </a:rPr>
              <a:t>concentrează </a:t>
            </a:r>
            <a:r>
              <a:rPr lang="it-IT" sz="1200" b="1" dirty="0">
                <a:effectLst/>
                <a:latin typeface="Calibri" panose="020F0502020204030204" pitchFamily="34" charset="0"/>
                <a:ea typeface="Arial MT"/>
                <a:cs typeface="Arial MT"/>
              </a:rPr>
              <a:t>mai mult pe o </a:t>
            </a:r>
            <a:r>
              <a:rPr lang="it-IT" sz="1200" b="1" dirty="0" err="1">
                <a:effectLst/>
                <a:latin typeface="Calibri" panose="020F0502020204030204" pitchFamily="34" charset="0"/>
                <a:ea typeface="Arial MT"/>
                <a:cs typeface="Arial MT"/>
              </a:rPr>
              <a:t>combinație flexibilă între </a:t>
            </a:r>
            <a:r>
              <a:rPr lang="it-IT" sz="1200" b="1" dirty="0">
                <a:effectLst/>
                <a:latin typeface="Calibri" panose="020F0502020204030204" pitchFamily="34" charset="0"/>
                <a:ea typeface="Arial MT"/>
                <a:cs typeface="Arial MT"/>
              </a:rPr>
              <a:t>viața profesională și cea privată;</a:t>
            </a:r>
            <a:endParaRPr lang="it-IT" sz="1200" b="1"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c) Sunt </a:t>
            </a:r>
            <a:r>
              <a:rPr lang="it-IT" sz="1200" dirty="0" err="1">
                <a:effectLst/>
                <a:latin typeface="Calibri" panose="020F0502020204030204" pitchFamily="34" charset="0"/>
                <a:ea typeface="Arial MT"/>
                <a:cs typeface="Arial MT"/>
              </a:rPr>
              <a:t>doi termeni care </a:t>
            </a:r>
            <a:r>
              <a:rPr lang="it-IT" sz="1200" dirty="0">
                <a:effectLst/>
                <a:latin typeface="Calibri" panose="020F0502020204030204" pitchFamily="34" charset="0"/>
                <a:ea typeface="Arial MT"/>
                <a:cs typeface="Arial MT"/>
              </a:rPr>
              <a:t>exprimă </a:t>
            </a:r>
            <a:r>
              <a:rPr lang="it-IT" sz="1200" dirty="0" err="1">
                <a:effectLst/>
                <a:latin typeface="Calibri" panose="020F0502020204030204" pitchFamily="34" charset="0"/>
                <a:ea typeface="Arial MT"/>
                <a:cs typeface="Arial MT"/>
              </a:rPr>
              <a:t>același </a:t>
            </a:r>
            <a:r>
              <a:rPr lang="it-IT" sz="1200" dirty="0">
                <a:effectLst/>
                <a:latin typeface="Calibri" panose="020F0502020204030204" pitchFamily="34" charset="0"/>
                <a:ea typeface="Arial MT"/>
                <a:cs typeface="Arial MT"/>
              </a:rPr>
              <a:t>concept</a:t>
            </a:r>
            <a:r>
              <a:rPr lang="it-IT" sz="1400" dirty="0">
                <a:effectLst/>
                <a:latin typeface="Calibri" panose="020F0502020204030204" pitchFamily="34" charset="0"/>
                <a:ea typeface="Arial MT"/>
                <a:cs typeface="Arial MT"/>
              </a:rPr>
              <a:t>;</a:t>
            </a:r>
            <a:endParaRPr lang="it-IT" sz="1400" dirty="0">
              <a:effectLst/>
              <a:latin typeface="Arial MT"/>
              <a:ea typeface="Arial MT"/>
              <a:cs typeface="Arial MT"/>
            </a:endParaRPr>
          </a:p>
        </p:txBody>
      </p:sp>
      <p:sp>
        <p:nvSpPr>
          <p:cNvPr id="10" name="Rectangle 28">
            <a:extLst>
              <a:ext uri="{FF2B5EF4-FFF2-40B4-BE49-F238E27FC236}">
                <a16:creationId xmlns:a16="http://schemas.microsoft.com/office/drawing/2014/main" xmlns="" id="{A58BF713-33BB-FB57-9A14-44C3A15664BA}"/>
              </a:ext>
            </a:extLst>
          </p:cNvPr>
          <p:cNvSpPr>
            <a:spLocks/>
          </p:cNvSpPr>
          <p:nvPr/>
        </p:nvSpPr>
        <p:spPr bwMode="auto">
          <a:xfrm>
            <a:off x="550864" y="267874"/>
            <a:ext cx="8245474" cy="553998"/>
          </a:xfrm>
          <a:prstGeom prst="rect">
            <a:avLst/>
          </a:prstGeom>
          <a:noFill/>
          <a:ln>
            <a:noFill/>
          </a:ln>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 uri="{91240B29-F687-4f45-9708-019B960494DF}">
              <a14:hiddenLine xmlns:a14="http://schemas.microsoft.com/office/drawing/2010/main" xmlns:p14="http://schemas.microsoft.com/office/powerpoint/2010/main" xmlns:a16="http://schemas.microsoft.com/office/drawing/2014/main" xmlns="" w="12700">
                <a:solidFill>
                  <a:schemeClr val="tx1"/>
                </a:solidFill>
                <a:miter lim="800000"/>
                <a:headEnd/>
                <a:tailEnd/>
              </a14:hiddenLine>
            </a:ext>
          </a:extLst>
        </p:spPr>
        <p:txBody>
          <a:bodyPr wrap="square" lIns="0" tIns="0" rIns="0" bIns="0" anchor="ctr">
            <a:spAutoFit/>
          </a:bodyPr>
          <a:lstStyle/>
          <a:p>
            <a:r>
              <a:rPr lang="es-ES" sz="3600" b="1" dirty="0">
                <a:solidFill>
                  <a:srgbClr val="21B4A9"/>
                </a:solidFill>
              </a:rPr>
              <a:t>Soluții </a:t>
            </a:r>
            <a:r>
              <a:rPr lang="es-ES" sz="3600" b="1" dirty="0" err="1">
                <a:solidFill>
                  <a:srgbClr val="21B4A9"/>
                </a:solidFill>
              </a:rPr>
              <a:t>pentru</a:t>
            </a:r>
            <a:r>
              <a:rPr lang="es-ES" sz="3600" b="1" dirty="0">
                <a:solidFill>
                  <a:srgbClr val="21B4A9"/>
                </a:solidFill>
              </a:rPr>
              <a:t> test</a:t>
            </a:r>
            <a:r>
              <a:rPr lang="ro-RO" sz="3600" b="1" dirty="0" err="1">
                <a:solidFill>
                  <a:srgbClr val="21B4A9"/>
                </a:solidFill>
              </a:rPr>
              <a:t>ul</a:t>
            </a:r>
            <a:r>
              <a:rPr lang="es-ES" sz="3600" b="1" dirty="0">
                <a:solidFill>
                  <a:srgbClr val="21B4A9"/>
                </a:solidFill>
              </a:rPr>
              <a:t> de autoevaluare:</a:t>
            </a:r>
            <a:endParaRPr lang="en-GB" sz="3600" b="1" dirty="0">
              <a:solidFill>
                <a:srgbClr val="21B4A9"/>
              </a:solidFill>
            </a:endParaRPr>
          </a:p>
        </p:txBody>
      </p:sp>
      <p:sp>
        <p:nvSpPr>
          <p:cNvPr id="12" name="Rectángulo 11">
            <a:extLst>
              <a:ext uri="{FF2B5EF4-FFF2-40B4-BE49-F238E27FC236}">
                <a16:creationId xmlns:a16="http://schemas.microsoft.com/office/drawing/2014/main" xmlns="" id="{4E9A5348-FCF9-A995-E603-4FC64C50A981}"/>
              </a:ext>
            </a:extLst>
          </p:cNvPr>
          <p:cNvSpPr/>
          <p:nvPr/>
        </p:nvSpPr>
        <p:spPr>
          <a:xfrm>
            <a:off x="5331590" y="924321"/>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redondeado 2">
            <a:extLst>
              <a:ext uri="{FF2B5EF4-FFF2-40B4-BE49-F238E27FC236}">
                <a16:creationId xmlns:a16="http://schemas.microsoft.com/office/drawing/2014/main" xmlns="" id="{1A53E313-0DC3-5B6E-338C-9BF294AE31D4}"/>
              </a:ext>
            </a:extLst>
          </p:cNvPr>
          <p:cNvSpPr/>
          <p:nvPr/>
        </p:nvSpPr>
        <p:spPr>
          <a:xfrm>
            <a:off x="5331590" y="924321"/>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t>Care este diferența dintre echilibrul vieții profesionale și integrarea vieții profesionale? </a:t>
            </a:r>
            <a:endParaRPr lang="en-GB" sz="1600" dirty="0"/>
          </a:p>
        </p:txBody>
      </p:sp>
      <p:sp>
        <p:nvSpPr>
          <p:cNvPr id="17" name="Rectángulo 16">
            <a:extLst>
              <a:ext uri="{FF2B5EF4-FFF2-40B4-BE49-F238E27FC236}">
                <a16:creationId xmlns:a16="http://schemas.microsoft.com/office/drawing/2014/main" xmlns="" id="{CBA2D687-85CD-D36B-FF71-A9FBE53280CA}"/>
              </a:ext>
            </a:extLst>
          </p:cNvPr>
          <p:cNvSpPr/>
          <p:nvPr/>
        </p:nvSpPr>
        <p:spPr>
          <a:xfrm>
            <a:off x="523348" y="3001874"/>
            <a:ext cx="4518286" cy="1837678"/>
          </a:xfrm>
          <a:prstGeom prst="rect">
            <a:avLst/>
          </a:prstGeom>
          <a:no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redondeado 2">
            <a:extLst>
              <a:ext uri="{FF2B5EF4-FFF2-40B4-BE49-F238E27FC236}">
                <a16:creationId xmlns:a16="http://schemas.microsoft.com/office/drawing/2014/main" xmlns="" id="{9B376885-B5A0-0D84-31FF-068CA7DB7104}"/>
              </a:ext>
            </a:extLst>
          </p:cNvPr>
          <p:cNvSpPr/>
          <p:nvPr/>
        </p:nvSpPr>
        <p:spPr>
          <a:xfrm>
            <a:off x="523348" y="3011510"/>
            <a:ext cx="4518286" cy="422030"/>
          </a:xfrm>
          <a:prstGeom prst="roundRect">
            <a:avLst/>
          </a:prstGeom>
          <a:solidFill>
            <a:srgbClr val="EA4E46"/>
          </a:solidFill>
          <a:ln>
            <a:solidFill>
              <a:srgbClr val="EA4E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sz="1600" dirty="0">
              <a:effectLst/>
              <a:latin typeface="Calibri" panose="020F0502020204030204" pitchFamily="34" charset="0"/>
              <a:ea typeface="Arial MT"/>
              <a:cs typeface="Arial MT"/>
            </a:endParaRPr>
          </a:p>
          <a:p>
            <a:r>
              <a:rPr lang="it-IT" sz="1600" dirty="0">
                <a:effectLst/>
                <a:latin typeface="Calibri" panose="020F0502020204030204" pitchFamily="34" charset="0"/>
                <a:ea typeface="Arial MT"/>
                <a:cs typeface="Arial MT"/>
              </a:rPr>
              <a:t>Ce </a:t>
            </a:r>
            <a:r>
              <a:rPr lang="it-IT" sz="1600" dirty="0" err="1">
                <a:effectLst/>
                <a:latin typeface="Calibri" panose="020F0502020204030204" pitchFamily="34" charset="0"/>
                <a:ea typeface="Arial MT"/>
                <a:cs typeface="Arial MT"/>
              </a:rPr>
              <a:t>înseamnă </a:t>
            </a:r>
            <a:r>
              <a:rPr lang="it-IT" sz="1600" i="1" dirty="0" err="1">
                <a:effectLst/>
                <a:latin typeface="Calibri" panose="020F0502020204030204" pitchFamily="34" charset="0"/>
                <a:ea typeface="Arial MT"/>
                <a:cs typeface="Arial MT"/>
              </a:rPr>
              <a:t>împărțirea responsabilităților </a:t>
            </a:r>
            <a:r>
              <a:rPr lang="it-IT" sz="1600" dirty="0">
                <a:effectLst/>
                <a:latin typeface="Calibri" panose="020F0502020204030204" pitchFamily="34" charset="0"/>
                <a:ea typeface="Arial MT"/>
                <a:cs typeface="Arial MT"/>
              </a:rPr>
              <a:t>în </a:t>
            </a:r>
            <a:r>
              <a:rPr lang="it-IT" sz="1600" dirty="0" err="1">
                <a:effectLst/>
                <a:latin typeface="Calibri" panose="020F0502020204030204" pitchFamily="34" charset="0"/>
                <a:ea typeface="Arial MT"/>
                <a:cs typeface="Arial MT"/>
              </a:rPr>
              <a:t>ceea ce </a:t>
            </a:r>
            <a:r>
              <a:rPr lang="it-IT" sz="1600" dirty="0">
                <a:effectLst/>
                <a:latin typeface="Calibri" panose="020F0502020204030204" pitchFamily="34" charset="0"/>
                <a:ea typeface="Arial MT"/>
                <a:cs typeface="Arial MT"/>
              </a:rPr>
              <a:t>privește drepturile sociale ale </a:t>
            </a:r>
            <a:r>
              <a:rPr lang="it-IT" sz="1600" dirty="0" err="1">
                <a:effectLst/>
                <a:latin typeface="Calibri" panose="020F0502020204030204" pitchFamily="34" charset="0"/>
                <a:ea typeface="Arial MT"/>
                <a:cs typeface="Arial MT"/>
              </a:rPr>
              <a:t>femeilor?</a:t>
            </a:r>
            <a:endParaRPr lang="it-IT" sz="1600" dirty="0">
              <a:effectLst/>
              <a:latin typeface="Arial MT"/>
              <a:ea typeface="Arial MT"/>
              <a:cs typeface="Arial MT"/>
            </a:endParaRPr>
          </a:p>
          <a:p>
            <a:pPr algn="ctr"/>
            <a:endParaRPr lang="en-GB" dirty="0"/>
          </a:p>
        </p:txBody>
      </p:sp>
      <p:sp>
        <p:nvSpPr>
          <p:cNvPr id="22" name="Rectángulo 21">
            <a:extLst>
              <a:ext uri="{FF2B5EF4-FFF2-40B4-BE49-F238E27FC236}">
                <a16:creationId xmlns:a16="http://schemas.microsoft.com/office/drawing/2014/main" xmlns="" id="{E3AFAB4E-158C-AA74-7C67-3431439FBF02}"/>
              </a:ext>
            </a:extLst>
          </p:cNvPr>
          <p:cNvSpPr/>
          <p:nvPr/>
        </p:nvSpPr>
        <p:spPr>
          <a:xfrm>
            <a:off x="5331590" y="3021670"/>
            <a:ext cx="4518286" cy="1837678"/>
          </a:xfrm>
          <a:prstGeom prst="rect">
            <a:avLst/>
          </a:prstGeom>
          <a:no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redondeado 2">
            <a:extLst>
              <a:ext uri="{FF2B5EF4-FFF2-40B4-BE49-F238E27FC236}">
                <a16:creationId xmlns:a16="http://schemas.microsoft.com/office/drawing/2014/main" xmlns="" id="{7AA4056B-DE9C-25A0-B7EA-7CC004411C2D}"/>
              </a:ext>
            </a:extLst>
          </p:cNvPr>
          <p:cNvSpPr/>
          <p:nvPr/>
        </p:nvSpPr>
        <p:spPr>
          <a:xfrm>
            <a:off x="5331590" y="3021670"/>
            <a:ext cx="4518286" cy="422030"/>
          </a:xfrm>
          <a:prstGeom prst="roundRect">
            <a:avLst/>
          </a:prstGeom>
          <a:solidFill>
            <a:srgbClr val="21B4A9"/>
          </a:solidFill>
          <a:ln>
            <a:solidFill>
              <a:srgbClr val="21B4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it-IT" sz="1800" dirty="0">
              <a:effectLst/>
              <a:latin typeface="Calibri" panose="020F0502020204030204" pitchFamily="34" charset="0"/>
              <a:ea typeface="Arial MT"/>
              <a:cs typeface="Arial MT"/>
            </a:endParaRPr>
          </a:p>
          <a:p>
            <a:pPr fontAlgn="base"/>
            <a:endParaRPr lang="it-IT" dirty="0">
              <a:latin typeface="Calibri" panose="020F0502020204030204" pitchFamily="34" charset="0"/>
              <a:ea typeface="Arial MT"/>
              <a:cs typeface="Arial MT"/>
            </a:endParaRPr>
          </a:p>
          <a:p>
            <a:pPr fontAlgn="base"/>
            <a:r>
              <a:rPr lang="it-IT" sz="1600" dirty="0">
                <a:effectLst/>
                <a:latin typeface="Calibri" panose="020F0502020204030204" pitchFamily="34" charset="0"/>
                <a:ea typeface="Arial MT"/>
                <a:cs typeface="Arial MT"/>
              </a:rPr>
              <a:t>Ce </a:t>
            </a:r>
            <a:r>
              <a:rPr lang="it-IT" sz="1600" dirty="0" err="1">
                <a:effectLst/>
                <a:latin typeface="Calibri" panose="020F0502020204030204" pitchFamily="34" charset="0"/>
                <a:ea typeface="Arial MT"/>
                <a:cs typeface="Arial MT"/>
              </a:rPr>
              <a:t>nu este matricea Eisehower</a:t>
            </a:r>
            <a:r>
              <a:rPr lang="it-IT" sz="1600" dirty="0">
                <a:effectLst/>
                <a:latin typeface="Calibri" panose="020F0502020204030204" pitchFamily="34" charset="0"/>
                <a:ea typeface="Arial MT"/>
                <a:cs typeface="Arial MT"/>
              </a:rPr>
              <a:t>? </a:t>
            </a:r>
            <a:endParaRPr lang="it-IT" sz="1600" dirty="0">
              <a:effectLst/>
              <a:latin typeface="Arial MT"/>
              <a:ea typeface="Arial MT"/>
              <a:cs typeface="Arial MT"/>
            </a:endParaRPr>
          </a:p>
          <a:p>
            <a:pPr marL="449580" fontAlgn="base"/>
            <a:r>
              <a:rPr lang="en-GB" sz="1800" dirty="0">
                <a:effectLst/>
                <a:latin typeface="Calibri" panose="020F0502020204030204" pitchFamily="34" charset="0"/>
                <a:ea typeface="Arial MT"/>
                <a:cs typeface="Arial MT"/>
              </a:rPr>
              <a:t> </a:t>
            </a:r>
            <a:endParaRPr lang="it-IT" sz="1800" dirty="0">
              <a:effectLst/>
              <a:latin typeface="Arial MT"/>
              <a:ea typeface="Arial MT"/>
              <a:cs typeface="Arial MT"/>
            </a:endParaRPr>
          </a:p>
          <a:p>
            <a:pPr algn="ctr"/>
            <a:endParaRPr lang="en-GB" dirty="0"/>
          </a:p>
        </p:txBody>
      </p:sp>
      <p:sp>
        <p:nvSpPr>
          <p:cNvPr id="32" name="Rectángulo 31">
            <a:extLst>
              <a:ext uri="{FF2B5EF4-FFF2-40B4-BE49-F238E27FC236}">
                <a16:creationId xmlns:a16="http://schemas.microsoft.com/office/drawing/2014/main" xmlns="" id="{7FD24C3A-1E71-1242-AB69-73DE74EC3031}"/>
              </a:ext>
            </a:extLst>
          </p:cNvPr>
          <p:cNvSpPr/>
          <p:nvPr/>
        </p:nvSpPr>
        <p:spPr>
          <a:xfrm>
            <a:off x="2954985" y="4949288"/>
            <a:ext cx="4518286" cy="1837678"/>
          </a:xfrm>
          <a:prstGeom prst="rect">
            <a:avLst/>
          </a:prstGeom>
          <a:no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redondeado 2">
            <a:extLst>
              <a:ext uri="{FF2B5EF4-FFF2-40B4-BE49-F238E27FC236}">
                <a16:creationId xmlns:a16="http://schemas.microsoft.com/office/drawing/2014/main" xmlns="" id="{F874651E-567B-3E48-135B-076292839DE2}"/>
              </a:ext>
            </a:extLst>
          </p:cNvPr>
          <p:cNvSpPr/>
          <p:nvPr/>
        </p:nvSpPr>
        <p:spPr>
          <a:xfrm>
            <a:off x="2961527" y="4950179"/>
            <a:ext cx="4518286" cy="422030"/>
          </a:xfrm>
          <a:prstGeom prst="roundRect">
            <a:avLst/>
          </a:prstGeom>
          <a:solidFill>
            <a:srgbClr val="FAB632"/>
          </a:solidFill>
          <a:ln>
            <a:solidFill>
              <a:srgbClr val="FAB6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dirty="0">
                <a:latin typeface="Calibri" panose="020F0502020204030204" pitchFamily="34" charset="0"/>
                <a:ea typeface="Arial MT"/>
              </a:rPr>
              <a:t>Pentru a </a:t>
            </a:r>
            <a:r>
              <a:rPr lang="it-IT" sz="1200" dirty="0" err="1">
                <a:effectLst/>
                <a:latin typeface="Calibri" panose="020F0502020204030204" pitchFamily="34" charset="0"/>
                <a:ea typeface="Arial MT"/>
              </a:rPr>
              <a:t>vă îmbunătăți </a:t>
            </a:r>
            <a:r>
              <a:rPr lang="it-IT" sz="1200" dirty="0">
                <a:effectLst/>
                <a:latin typeface="Calibri" panose="020F0502020204030204" pitchFamily="34" charset="0"/>
                <a:ea typeface="Arial MT"/>
              </a:rPr>
              <a:t>echilibrul dintre viața profesională și cea privată, </a:t>
            </a:r>
            <a:r>
              <a:rPr lang="it-IT" sz="1200" dirty="0" err="1">
                <a:effectLst/>
                <a:latin typeface="Calibri" panose="020F0502020204030204" pitchFamily="34" charset="0"/>
                <a:ea typeface="Arial MT"/>
              </a:rPr>
              <a:t>este recomandabil </a:t>
            </a:r>
            <a:r>
              <a:rPr lang="it-IT" sz="1200" dirty="0">
                <a:effectLst/>
                <a:latin typeface="Calibri" panose="020F0502020204030204" pitchFamily="34" charset="0"/>
                <a:ea typeface="Arial MT"/>
              </a:rPr>
              <a:t>să...</a:t>
            </a:r>
            <a:endParaRPr lang="en-GB" sz="1200" dirty="0"/>
          </a:p>
        </p:txBody>
      </p:sp>
      <p:pic>
        <p:nvPicPr>
          <p:cNvPr id="30" name="Imagen 29" descr="Texto&#10;&#10;Descripción generada automáticamente">
            <a:extLst>
              <a:ext uri="{FF2B5EF4-FFF2-40B4-BE49-F238E27FC236}">
                <a16:creationId xmlns:a16="http://schemas.microsoft.com/office/drawing/2014/main" xmlns="" id="{2CD2DA1F-F93E-DD6A-B93E-B1DBE91187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82652" y="6251079"/>
            <a:ext cx="2304176" cy="483405"/>
          </a:xfrm>
          <a:prstGeom prst="rect">
            <a:avLst/>
          </a:prstGeom>
        </p:spPr>
      </p:pic>
      <p:sp>
        <p:nvSpPr>
          <p:cNvPr id="2" name="TextBox 59">
            <a:extLst>
              <a:ext uri="{FF2B5EF4-FFF2-40B4-BE49-F238E27FC236}">
                <a16:creationId xmlns:a16="http://schemas.microsoft.com/office/drawing/2014/main" xmlns="" id="{A9EA97DF-C097-5D9D-57E1-DFC6A8F42806}"/>
              </a:ext>
            </a:extLst>
          </p:cNvPr>
          <p:cNvSpPr txBox="1"/>
          <p:nvPr/>
        </p:nvSpPr>
        <p:spPr>
          <a:xfrm>
            <a:off x="551556" y="1357861"/>
            <a:ext cx="4518286" cy="1384995"/>
          </a:xfrm>
          <a:prstGeom prst="rect">
            <a:avLst/>
          </a:prstGeom>
          <a:noFill/>
        </p:spPr>
        <p:txBody>
          <a:bodyPr wrap="square" rtlCol="0">
            <a:spAutoFit/>
          </a:bodyPr>
          <a:lstStyle/>
          <a:p>
            <a:pPr fontAlgn="base"/>
            <a:r>
              <a:rPr lang="it-IT" sz="1400" b="1" dirty="0">
                <a:effectLst/>
                <a:latin typeface="Calibri" panose="020F0502020204030204" pitchFamily="34" charset="0"/>
                <a:ea typeface="Arial MT"/>
                <a:cs typeface="Arial MT"/>
              </a:rPr>
              <a:t>a) o </a:t>
            </a:r>
            <a:r>
              <a:rPr lang="it-IT" sz="1400" b="1" dirty="0" err="1">
                <a:effectLst/>
                <a:latin typeface="Calibri" panose="020F0502020204030204" pitchFamily="34" charset="0"/>
                <a:ea typeface="Arial MT"/>
                <a:cs typeface="Arial MT"/>
              </a:rPr>
              <a:t>stare </a:t>
            </a:r>
            <a:r>
              <a:rPr lang="it-IT" sz="1400" b="1" dirty="0">
                <a:effectLst/>
                <a:latin typeface="Calibri" panose="020F0502020204030204" pitchFamily="34" charset="0"/>
                <a:ea typeface="Arial MT"/>
                <a:cs typeface="Arial MT"/>
              </a:rPr>
              <a:t>de echilibru și de </a:t>
            </a:r>
            <a:r>
              <a:rPr lang="it-IT" sz="1400" b="1" dirty="0" err="1">
                <a:effectLst/>
                <a:latin typeface="Calibri" panose="020F0502020204030204" pitchFamily="34" charset="0"/>
                <a:ea typeface="Arial MT"/>
                <a:cs typeface="Arial MT"/>
              </a:rPr>
              <a:t>satisfacție </a:t>
            </a:r>
            <a:r>
              <a:rPr lang="it-IT" sz="1400" b="1" dirty="0">
                <a:effectLst/>
                <a:latin typeface="Calibri" panose="020F0502020204030204" pitchFamily="34" charset="0"/>
                <a:ea typeface="Arial MT"/>
                <a:cs typeface="Arial MT"/>
              </a:rPr>
              <a:t>în </a:t>
            </a:r>
            <a:r>
              <a:rPr lang="it-IT" sz="1400" b="1" dirty="0" err="1">
                <a:effectLst/>
                <a:latin typeface="Calibri" panose="020F0502020204030204" pitchFamily="34" charset="0"/>
                <a:ea typeface="Arial MT"/>
                <a:cs typeface="Arial MT"/>
              </a:rPr>
              <a:t>care nevoile </a:t>
            </a:r>
            <a:r>
              <a:rPr lang="it-IT" sz="1400" b="1" dirty="0">
                <a:effectLst/>
                <a:latin typeface="Calibri" panose="020F0502020204030204" pitchFamily="34" charset="0"/>
                <a:ea typeface="Arial MT"/>
                <a:cs typeface="Arial MT"/>
              </a:rPr>
              <a:t>profesionale sunt </a:t>
            </a:r>
            <a:r>
              <a:rPr lang="it-IT" sz="1400" b="1" dirty="0" err="1">
                <a:effectLst/>
                <a:latin typeface="Calibri" panose="020F0502020204030204" pitchFamily="34" charset="0"/>
                <a:ea typeface="Arial MT"/>
                <a:cs typeface="Arial MT"/>
              </a:rPr>
              <a:t>reconciliate </a:t>
            </a:r>
            <a:r>
              <a:rPr lang="it-IT" sz="1400" b="1" dirty="0">
                <a:effectLst/>
                <a:latin typeface="Calibri" panose="020F0502020204030204" pitchFamily="34" charset="0"/>
                <a:ea typeface="Arial MT"/>
                <a:cs typeface="Arial MT"/>
              </a:rPr>
              <a:t>cu </a:t>
            </a:r>
            <a:r>
              <a:rPr lang="it-IT" sz="1400" b="1" dirty="0" err="1">
                <a:effectLst/>
                <a:latin typeface="Calibri" panose="020F0502020204030204" pitchFamily="34" charset="0"/>
                <a:ea typeface="Arial MT"/>
                <a:cs typeface="Arial MT"/>
              </a:rPr>
              <a:t>cele</a:t>
            </a:r>
            <a:r>
              <a:rPr lang="it-IT" sz="1400" b="1" dirty="0">
                <a:effectLst/>
                <a:latin typeface="Calibri" panose="020F0502020204030204" pitchFamily="34" charset="0"/>
                <a:ea typeface="Arial MT"/>
                <a:cs typeface="Arial MT"/>
              </a:rPr>
              <a:t> personale și private;</a:t>
            </a:r>
            <a:endParaRPr lang="it-IT" sz="1400" b="1" dirty="0">
              <a:effectLst/>
              <a:latin typeface="Arial MT"/>
              <a:ea typeface="Arial MT"/>
              <a:cs typeface="Arial MT"/>
            </a:endParaRPr>
          </a:p>
          <a:p>
            <a:pPr fontAlgn="base"/>
            <a:r>
              <a:rPr lang="it-IT" sz="1400" dirty="0">
                <a:effectLst/>
                <a:latin typeface="Calibri" panose="020F0502020204030204" pitchFamily="34" charset="0"/>
                <a:ea typeface="Arial MT"/>
                <a:cs typeface="Arial MT"/>
              </a:rPr>
              <a:t>b) o situație de echilibru </a:t>
            </a:r>
            <a:r>
              <a:rPr lang="it-IT" sz="1400" dirty="0" err="1">
                <a:effectLst/>
                <a:latin typeface="Calibri" panose="020F0502020204030204" pitchFamily="34" charset="0"/>
                <a:ea typeface="Arial MT"/>
                <a:cs typeface="Arial MT"/>
              </a:rPr>
              <a:t>perfect între </a:t>
            </a:r>
            <a:r>
              <a:rPr lang="it-IT" sz="1400" dirty="0">
                <a:effectLst/>
                <a:latin typeface="Calibri" panose="020F0502020204030204" pitchFamily="34" charset="0"/>
                <a:ea typeface="Arial MT"/>
                <a:cs typeface="Arial MT"/>
              </a:rPr>
              <a:t>numărul de ore </a:t>
            </a:r>
            <a:r>
              <a:rPr lang="it-IT" sz="1400" dirty="0" err="1">
                <a:effectLst/>
                <a:latin typeface="Calibri" panose="020F0502020204030204" pitchFamily="34" charset="0"/>
                <a:ea typeface="Arial MT"/>
                <a:cs typeface="Arial MT"/>
              </a:rPr>
              <a:t>pe care le dedicăm </a:t>
            </a:r>
            <a:r>
              <a:rPr lang="it-IT" sz="1400" dirty="0">
                <a:effectLst/>
                <a:latin typeface="Calibri" panose="020F0502020204030204" pitchFamily="34" charset="0"/>
                <a:ea typeface="Arial MT"/>
                <a:cs typeface="Arial MT"/>
              </a:rPr>
              <a:t>muncii și </a:t>
            </a:r>
            <a:r>
              <a:rPr lang="it-IT" sz="1400" dirty="0" err="1">
                <a:effectLst/>
                <a:latin typeface="Calibri" panose="020F0502020204030204" pitchFamily="34" charset="0"/>
                <a:ea typeface="Arial MT"/>
                <a:cs typeface="Arial MT"/>
              </a:rPr>
              <a:t>cele pe care le </a:t>
            </a:r>
            <a:r>
              <a:rPr lang="it-IT" sz="1400" dirty="0">
                <a:effectLst/>
                <a:latin typeface="Calibri" panose="020F0502020204030204" pitchFamily="34" charset="0"/>
                <a:ea typeface="Arial MT"/>
                <a:cs typeface="Arial MT"/>
              </a:rPr>
              <a:t>dedicăm familiei;</a:t>
            </a:r>
            <a:endParaRPr lang="it-IT" sz="1400" dirty="0">
              <a:effectLst/>
              <a:latin typeface="Arial MT"/>
              <a:ea typeface="Arial MT"/>
              <a:cs typeface="Arial MT"/>
            </a:endParaRPr>
          </a:p>
          <a:p>
            <a:pPr fontAlgn="base"/>
            <a:r>
              <a:rPr lang="it-IT" sz="1400" dirty="0">
                <a:effectLst/>
                <a:latin typeface="Calibri" panose="020F0502020204030204" pitchFamily="34" charset="0"/>
                <a:ea typeface="Arial MT"/>
                <a:cs typeface="Arial MT"/>
              </a:rPr>
              <a:t>c) o </a:t>
            </a:r>
            <a:r>
              <a:rPr lang="it-IT" sz="1400" dirty="0" err="1">
                <a:effectLst/>
                <a:latin typeface="Calibri" panose="020F0502020204030204" pitchFamily="34" charset="0"/>
                <a:ea typeface="Arial MT"/>
                <a:cs typeface="Arial MT"/>
              </a:rPr>
              <a:t>metodă </a:t>
            </a:r>
            <a:r>
              <a:rPr lang="it-IT" sz="1400" dirty="0">
                <a:effectLst/>
                <a:latin typeface="Calibri" panose="020F0502020204030204" pitchFamily="34" charset="0"/>
                <a:ea typeface="Arial MT"/>
                <a:cs typeface="Arial MT"/>
              </a:rPr>
              <a:t>de </a:t>
            </a:r>
            <a:r>
              <a:rPr lang="it-IT" sz="1400" dirty="0" err="1">
                <a:effectLst/>
                <a:latin typeface="Calibri" panose="020F0502020204030204" pitchFamily="34" charset="0"/>
                <a:ea typeface="Arial MT"/>
                <a:cs typeface="Arial MT"/>
              </a:rPr>
              <a:t>creștere a productivității </a:t>
            </a:r>
            <a:r>
              <a:rPr lang="it-IT" sz="1400" dirty="0">
                <a:effectLst/>
                <a:latin typeface="Calibri" panose="020F0502020204030204" pitchFamily="34" charset="0"/>
                <a:ea typeface="Arial MT"/>
                <a:cs typeface="Arial MT"/>
              </a:rPr>
              <a:t>muncii;</a:t>
            </a:r>
            <a:endParaRPr lang="it-IT" sz="1400" dirty="0">
              <a:effectLst/>
              <a:latin typeface="Arial MT"/>
              <a:ea typeface="Arial MT"/>
              <a:cs typeface="Arial MT"/>
            </a:endParaRPr>
          </a:p>
        </p:txBody>
      </p:sp>
      <p:sp>
        <p:nvSpPr>
          <p:cNvPr id="4" name="CasellaDiTesto 3">
            <a:extLst>
              <a:ext uri="{FF2B5EF4-FFF2-40B4-BE49-F238E27FC236}">
                <a16:creationId xmlns:a16="http://schemas.microsoft.com/office/drawing/2014/main" xmlns="" id="{B0F19F11-D074-1230-8C58-F114F385ACB7}"/>
              </a:ext>
            </a:extLst>
          </p:cNvPr>
          <p:cNvSpPr txBox="1"/>
          <p:nvPr/>
        </p:nvSpPr>
        <p:spPr>
          <a:xfrm>
            <a:off x="523348" y="3429224"/>
            <a:ext cx="4518286" cy="1200329"/>
          </a:xfrm>
          <a:prstGeom prst="rect">
            <a:avLst/>
          </a:prstGeom>
          <a:noFill/>
        </p:spPr>
        <p:txBody>
          <a:bodyPr wrap="square">
            <a:spAutoFit/>
          </a:bodyPr>
          <a:lstStyle/>
          <a:p>
            <a:pPr fontAlgn="base"/>
            <a:r>
              <a:rPr lang="it-IT" sz="1200" dirty="0">
                <a:effectLst/>
                <a:latin typeface="Calibri" panose="020F0502020204030204" pitchFamily="34" charset="0"/>
                <a:ea typeface="Arial MT"/>
                <a:cs typeface="Arial MT"/>
              </a:rPr>
              <a:t>a) O </a:t>
            </a:r>
            <a:r>
              <a:rPr lang="it-IT" sz="1200" dirty="0" err="1">
                <a:effectLst/>
                <a:latin typeface="Calibri" panose="020F0502020204030204" pitchFamily="34" charset="0"/>
                <a:ea typeface="Arial MT"/>
                <a:cs typeface="Arial MT"/>
              </a:rPr>
              <a:t>distribuție </a:t>
            </a:r>
            <a:r>
              <a:rPr lang="it-IT" sz="1200" dirty="0">
                <a:effectLst/>
                <a:latin typeface="Calibri" panose="020F0502020204030204" pitchFamily="34" charset="0"/>
                <a:ea typeface="Arial MT"/>
                <a:cs typeface="Arial MT"/>
              </a:rPr>
              <a:t>mai </a:t>
            </a:r>
            <a:r>
              <a:rPr lang="it-IT" sz="1200" dirty="0" err="1">
                <a:effectLst/>
                <a:latin typeface="Calibri" panose="020F0502020204030204" pitchFamily="34" charset="0"/>
                <a:ea typeface="Arial MT"/>
                <a:cs typeface="Arial MT"/>
              </a:rPr>
              <a:t>echitabilă </a:t>
            </a:r>
            <a:r>
              <a:rPr lang="it-IT" sz="1200" dirty="0">
                <a:effectLst/>
                <a:latin typeface="Calibri" panose="020F0502020204030204" pitchFamily="34" charset="0"/>
                <a:ea typeface="Arial MT"/>
                <a:cs typeface="Arial MT"/>
              </a:rPr>
              <a:t>a muncii </a:t>
            </a:r>
            <a:r>
              <a:rPr lang="it-IT" sz="1200" dirty="0" err="1">
                <a:effectLst/>
                <a:latin typeface="Calibri" panose="020F0502020204030204" pitchFamily="34" charset="0"/>
                <a:ea typeface="Arial MT"/>
                <a:cs typeface="Arial MT"/>
              </a:rPr>
              <a:t>casnice </a:t>
            </a:r>
            <a:r>
              <a:rPr lang="it-IT" sz="1200" dirty="0">
                <a:effectLst/>
                <a:latin typeface="Calibri" panose="020F0502020204030204" pitchFamily="34" charset="0"/>
                <a:ea typeface="Arial MT"/>
                <a:cs typeface="Arial MT"/>
              </a:rPr>
              <a:t>și a îngrijirii familiei în cadrul cuplului </a:t>
            </a:r>
            <a:endParaRPr lang="it-IT" sz="1200" dirty="0">
              <a:effectLst/>
              <a:latin typeface="Arial MT"/>
              <a:ea typeface="Arial MT"/>
              <a:cs typeface="Arial MT"/>
            </a:endParaRPr>
          </a:p>
          <a:p>
            <a:pPr fontAlgn="base"/>
            <a:r>
              <a:rPr lang="it-IT" sz="1200" b="1" dirty="0">
                <a:effectLst/>
                <a:latin typeface="Calibri" panose="020F0502020204030204" pitchFamily="34" charset="0"/>
                <a:ea typeface="Arial MT"/>
                <a:cs typeface="Arial MT"/>
              </a:rPr>
              <a:t>b) O </a:t>
            </a:r>
            <a:r>
              <a:rPr lang="it-IT" sz="1200" b="1" dirty="0" err="1">
                <a:effectLst/>
                <a:latin typeface="Calibri" panose="020F0502020204030204" pitchFamily="34" charset="0"/>
                <a:ea typeface="Arial MT"/>
                <a:cs typeface="Arial MT"/>
              </a:rPr>
              <a:t>distribuție mai echitabilă </a:t>
            </a:r>
            <a:r>
              <a:rPr lang="it-IT" sz="1200" b="1" dirty="0">
                <a:effectLst/>
                <a:latin typeface="Calibri" panose="020F0502020204030204" pitchFamily="34" charset="0"/>
                <a:ea typeface="Arial MT"/>
                <a:cs typeface="Arial MT"/>
              </a:rPr>
              <a:t>a muncii </a:t>
            </a:r>
            <a:r>
              <a:rPr lang="it-IT" sz="1200" b="1" dirty="0" err="1">
                <a:effectLst/>
                <a:latin typeface="Calibri" panose="020F0502020204030204" pitchFamily="34" charset="0"/>
                <a:ea typeface="Arial MT"/>
                <a:cs typeface="Arial MT"/>
              </a:rPr>
              <a:t>casnice </a:t>
            </a:r>
            <a:r>
              <a:rPr lang="it-IT" sz="1200" b="1" dirty="0">
                <a:effectLst/>
                <a:latin typeface="Calibri" panose="020F0502020204030204" pitchFamily="34" charset="0"/>
                <a:ea typeface="Arial MT"/>
                <a:cs typeface="Arial MT"/>
              </a:rPr>
              <a:t>și a îngrijirii familiei </a:t>
            </a:r>
            <a:r>
              <a:rPr lang="it-IT" sz="1200" b="1" dirty="0" err="1">
                <a:effectLst/>
                <a:latin typeface="Calibri" panose="020F0502020204030204" pitchFamily="34" charset="0"/>
                <a:ea typeface="Arial MT"/>
                <a:cs typeface="Arial MT"/>
              </a:rPr>
              <a:t>între </a:t>
            </a:r>
            <a:r>
              <a:rPr lang="it-IT" sz="1200" b="1" dirty="0">
                <a:latin typeface="Calibri" panose="020F0502020204030204" pitchFamily="34" charset="0"/>
                <a:ea typeface="Arial MT"/>
                <a:cs typeface="Arial MT"/>
              </a:rPr>
              <a:t>mai mulți </a:t>
            </a:r>
            <a:r>
              <a:rPr lang="it-IT" sz="1200" b="1" dirty="0">
                <a:effectLst/>
                <a:latin typeface="Calibri" panose="020F0502020204030204" pitchFamily="34" charset="0"/>
                <a:ea typeface="Arial MT"/>
                <a:cs typeface="Arial MT"/>
              </a:rPr>
              <a:t>actori sociali </a:t>
            </a:r>
          </a:p>
          <a:p>
            <a:pPr fontAlgn="base"/>
            <a:r>
              <a:rPr lang="it-IT" sz="1200" dirty="0">
                <a:effectLst/>
                <a:latin typeface="Calibri" panose="020F0502020204030204" pitchFamily="34" charset="0"/>
                <a:ea typeface="Arial MT"/>
                <a:cs typeface="Arial MT"/>
              </a:rPr>
              <a:t>c) </a:t>
            </a:r>
            <a:r>
              <a:rPr lang="it-IT" sz="1200" dirty="0" err="1">
                <a:effectLst/>
                <a:latin typeface="Calibri" panose="020F0502020204030204" pitchFamily="34" charset="0"/>
                <a:ea typeface="Arial MT"/>
                <a:cs typeface="Arial MT"/>
              </a:rPr>
              <a:t>posibilitatea </a:t>
            </a:r>
            <a:r>
              <a:rPr lang="it-IT" sz="1200" dirty="0">
                <a:effectLst/>
                <a:latin typeface="Calibri" panose="020F0502020204030204" pitchFamily="34" charset="0"/>
                <a:ea typeface="Arial MT"/>
                <a:cs typeface="Arial MT"/>
              </a:rPr>
              <a:t>de a </a:t>
            </a:r>
            <a:r>
              <a:rPr lang="it-IT" sz="1200" dirty="0" err="1">
                <a:effectLst/>
                <a:latin typeface="Calibri" panose="020F0502020204030204" pitchFamily="34" charset="0"/>
                <a:ea typeface="Arial MT"/>
                <a:cs typeface="Arial MT"/>
              </a:rPr>
              <a:t>cere </a:t>
            </a:r>
            <a:r>
              <a:rPr lang="it-IT" sz="1200" dirty="0">
                <a:effectLst/>
                <a:latin typeface="Calibri" panose="020F0502020204030204" pitchFamily="34" charset="0"/>
                <a:ea typeface="Arial MT"/>
                <a:cs typeface="Arial MT"/>
              </a:rPr>
              <a:t>din când în când ajutorul </a:t>
            </a:r>
            <a:r>
              <a:rPr lang="it-IT" sz="1200" dirty="0" err="1">
                <a:effectLst/>
                <a:latin typeface="Calibri" panose="020F0502020204030204" pitchFamily="34" charset="0"/>
                <a:ea typeface="Arial MT"/>
                <a:cs typeface="Arial MT"/>
              </a:rPr>
              <a:t>persoanelor </a:t>
            </a:r>
            <a:r>
              <a:rPr lang="it-IT" sz="1200" dirty="0">
                <a:effectLst/>
                <a:latin typeface="Calibri" panose="020F0502020204030204" pitchFamily="34" charset="0"/>
                <a:ea typeface="Arial MT"/>
                <a:cs typeface="Arial MT"/>
              </a:rPr>
              <a:t>apropiate.</a:t>
            </a:r>
            <a:endParaRPr lang="it-IT" sz="1200" dirty="0">
              <a:effectLst/>
              <a:latin typeface="Arial MT"/>
              <a:ea typeface="Arial MT"/>
              <a:cs typeface="Arial MT"/>
            </a:endParaRPr>
          </a:p>
        </p:txBody>
      </p:sp>
      <p:sp>
        <p:nvSpPr>
          <p:cNvPr id="27" name="CasellaDiTesto 26">
            <a:extLst>
              <a:ext uri="{FF2B5EF4-FFF2-40B4-BE49-F238E27FC236}">
                <a16:creationId xmlns:a16="http://schemas.microsoft.com/office/drawing/2014/main" xmlns="" id="{E4BD0471-305C-2219-2658-B5A2C46342CB}"/>
              </a:ext>
            </a:extLst>
          </p:cNvPr>
          <p:cNvSpPr txBox="1"/>
          <p:nvPr/>
        </p:nvSpPr>
        <p:spPr>
          <a:xfrm>
            <a:off x="5331590" y="3521556"/>
            <a:ext cx="4518286" cy="1200329"/>
          </a:xfrm>
          <a:prstGeom prst="rect">
            <a:avLst/>
          </a:prstGeom>
          <a:noFill/>
        </p:spPr>
        <p:txBody>
          <a:bodyPr wrap="square">
            <a:spAutoFit/>
          </a:bodyPr>
          <a:lstStyle/>
          <a:p>
            <a:pPr fontAlgn="base"/>
            <a:r>
              <a:rPr lang="it-IT" sz="1200" b="1" dirty="0">
                <a:effectLst/>
                <a:latin typeface="Calibri" panose="020F0502020204030204" pitchFamily="34" charset="0"/>
                <a:ea typeface="Arial MT"/>
                <a:cs typeface="Arial MT"/>
              </a:rPr>
              <a:t>a) un instrument de </a:t>
            </a:r>
            <a:r>
              <a:rPr lang="it-IT" sz="1200" b="1" dirty="0" err="1">
                <a:effectLst/>
                <a:latin typeface="Calibri" panose="020F0502020204030204" pitchFamily="34" charset="0"/>
                <a:ea typeface="Arial MT"/>
                <a:cs typeface="Arial MT"/>
              </a:rPr>
              <a:t>calcul matematic</a:t>
            </a:r>
            <a:endParaRPr lang="it-IT" sz="1200" b="1"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b) o </a:t>
            </a:r>
            <a:r>
              <a:rPr lang="it-IT" sz="1200" dirty="0" err="1">
                <a:effectLst/>
                <a:latin typeface="Calibri" panose="020F0502020204030204" pitchFamily="34" charset="0"/>
                <a:ea typeface="Arial MT"/>
                <a:cs typeface="Arial MT"/>
              </a:rPr>
              <a:t>matrice </a:t>
            </a:r>
            <a:r>
              <a:rPr lang="it-IT" sz="1200" dirty="0">
                <a:effectLst/>
                <a:latin typeface="Calibri" panose="020F0502020204030204" pitchFamily="34" charset="0"/>
                <a:ea typeface="Arial MT"/>
                <a:cs typeface="Arial MT"/>
              </a:rPr>
              <a:t>cu 4 cadrane </a:t>
            </a:r>
            <a:r>
              <a:rPr lang="it-IT" sz="1200" dirty="0" err="1">
                <a:effectLst/>
                <a:latin typeface="Calibri" panose="020F0502020204030204" pitchFamily="34" charset="0"/>
                <a:ea typeface="Arial MT"/>
                <a:cs typeface="Arial MT"/>
              </a:rPr>
              <a:t>inventată de președintele </a:t>
            </a:r>
            <a:r>
              <a:rPr lang="it-IT" sz="1200" dirty="0">
                <a:effectLst/>
                <a:latin typeface="Calibri" panose="020F0502020204030204" pitchFamily="34" charset="0"/>
                <a:ea typeface="Arial MT"/>
                <a:cs typeface="Arial MT"/>
              </a:rPr>
              <a:t>american D. Eisenhower </a:t>
            </a:r>
            <a:endParaRPr lang="it-IT" sz="1200" dirty="0">
              <a:effectLst/>
              <a:latin typeface="Arial MT"/>
              <a:ea typeface="Arial MT"/>
              <a:cs typeface="Arial MT"/>
            </a:endParaRPr>
          </a:p>
          <a:p>
            <a:pPr fontAlgn="base"/>
            <a:r>
              <a:rPr lang="it-IT" sz="1200" dirty="0">
                <a:effectLst/>
                <a:latin typeface="Calibri" panose="020F0502020204030204" pitchFamily="34" charset="0"/>
                <a:ea typeface="Arial MT"/>
                <a:cs typeface="Arial MT"/>
              </a:rPr>
              <a:t>c) o </a:t>
            </a:r>
            <a:r>
              <a:rPr lang="it-IT" sz="1200" dirty="0" err="1">
                <a:effectLst/>
                <a:latin typeface="Calibri" panose="020F0502020204030204" pitchFamily="34" charset="0"/>
                <a:ea typeface="Arial MT"/>
                <a:cs typeface="Arial MT"/>
              </a:rPr>
              <a:t>diagramă care </a:t>
            </a:r>
            <a:r>
              <a:rPr lang="it-IT" sz="1200" dirty="0">
                <a:effectLst/>
                <a:latin typeface="Calibri" panose="020F0502020204030204" pitchFamily="34" charset="0"/>
                <a:ea typeface="Arial MT"/>
                <a:cs typeface="Arial MT"/>
              </a:rPr>
              <a:t>ne poate ajuta să </a:t>
            </a:r>
            <a:r>
              <a:rPr lang="it-IT" sz="1200" dirty="0" err="1">
                <a:effectLst/>
                <a:latin typeface="Calibri" panose="020F0502020204030204" pitchFamily="34" charset="0"/>
                <a:ea typeface="Arial MT"/>
                <a:cs typeface="Arial MT"/>
              </a:rPr>
              <a:t>clasificăm </a:t>
            </a:r>
            <a:r>
              <a:rPr lang="it-IT" sz="1200" dirty="0">
                <a:effectLst/>
                <a:latin typeface="Calibri" panose="020F0502020204030204" pitchFamily="34" charset="0"/>
                <a:ea typeface="Arial MT"/>
                <a:cs typeface="Arial MT"/>
              </a:rPr>
              <a:t>și să </a:t>
            </a:r>
            <a:r>
              <a:rPr lang="it-IT" sz="1200" dirty="0" err="1">
                <a:effectLst/>
                <a:latin typeface="Calibri" panose="020F0502020204030204" pitchFamily="34" charset="0"/>
                <a:ea typeface="Arial MT"/>
                <a:cs typeface="Arial MT"/>
              </a:rPr>
              <a:t>prioritizăm </a:t>
            </a:r>
            <a:r>
              <a:rPr lang="it-IT" sz="1200" dirty="0">
                <a:effectLst/>
                <a:latin typeface="Calibri" panose="020F0502020204030204" pitchFamily="34" charset="0"/>
                <a:ea typeface="Arial MT"/>
                <a:cs typeface="Arial MT"/>
              </a:rPr>
              <a:t>activitățile </a:t>
            </a:r>
            <a:r>
              <a:rPr lang="it-IT" sz="1200" dirty="0" err="1">
                <a:effectLst/>
                <a:latin typeface="Calibri" panose="020F0502020204030204" pitchFamily="34" charset="0"/>
                <a:ea typeface="Arial MT"/>
                <a:cs typeface="Arial MT"/>
              </a:rPr>
              <a:t>pe care trebuie </a:t>
            </a:r>
            <a:r>
              <a:rPr lang="it-IT" sz="1200" dirty="0">
                <a:effectLst/>
                <a:latin typeface="Calibri" panose="020F0502020204030204" pitchFamily="34" charset="0"/>
                <a:ea typeface="Arial MT"/>
                <a:cs typeface="Arial MT"/>
              </a:rPr>
              <a:t>să le </a:t>
            </a:r>
            <a:r>
              <a:rPr lang="it-IT" sz="1200" dirty="0" err="1">
                <a:effectLst/>
                <a:latin typeface="Calibri" panose="020F0502020204030204" pitchFamily="34" charset="0"/>
                <a:ea typeface="Arial MT"/>
                <a:cs typeface="Arial MT"/>
              </a:rPr>
              <a:t>desfășurăm în </a:t>
            </a:r>
            <a:r>
              <a:rPr lang="it-IT" sz="1200" dirty="0">
                <a:effectLst/>
                <a:latin typeface="Calibri" panose="020F0502020204030204" pitchFamily="34" charset="0"/>
                <a:ea typeface="Arial MT"/>
                <a:cs typeface="Arial MT"/>
              </a:rPr>
              <a:t>funcție de </a:t>
            </a:r>
            <a:r>
              <a:rPr lang="it-IT" sz="1200" dirty="0" err="1">
                <a:effectLst/>
                <a:latin typeface="Calibri" panose="020F0502020204030204" pitchFamily="34" charset="0"/>
                <a:ea typeface="Arial MT"/>
                <a:cs typeface="Arial MT"/>
              </a:rPr>
              <a:t>urgență </a:t>
            </a:r>
            <a:r>
              <a:rPr lang="it-IT" sz="1200" dirty="0">
                <a:effectLst/>
                <a:latin typeface="Calibri" panose="020F0502020204030204" pitchFamily="34" charset="0"/>
                <a:ea typeface="Arial MT"/>
                <a:cs typeface="Arial MT"/>
              </a:rPr>
              <a:t>și </a:t>
            </a:r>
            <a:r>
              <a:rPr lang="it-IT" sz="1200" dirty="0" err="1">
                <a:effectLst/>
                <a:latin typeface="Calibri" panose="020F0502020204030204" pitchFamily="34" charset="0"/>
                <a:ea typeface="Arial MT"/>
                <a:cs typeface="Arial MT"/>
              </a:rPr>
              <a:t>importanță</a:t>
            </a:r>
            <a:endParaRPr lang="it-IT" sz="1200" dirty="0">
              <a:effectLst/>
              <a:latin typeface="Arial MT"/>
              <a:ea typeface="Arial MT"/>
              <a:cs typeface="Arial MT"/>
            </a:endParaRPr>
          </a:p>
        </p:txBody>
      </p:sp>
      <p:sp>
        <p:nvSpPr>
          <p:cNvPr id="29" name="CasellaDiTesto 28">
            <a:extLst>
              <a:ext uri="{FF2B5EF4-FFF2-40B4-BE49-F238E27FC236}">
                <a16:creationId xmlns:a16="http://schemas.microsoft.com/office/drawing/2014/main" xmlns="" id="{A7F2AC1D-0F06-8123-ACCA-48468E72DD4E}"/>
              </a:ext>
            </a:extLst>
          </p:cNvPr>
          <p:cNvSpPr txBox="1"/>
          <p:nvPr/>
        </p:nvSpPr>
        <p:spPr>
          <a:xfrm>
            <a:off x="2938740" y="5412087"/>
            <a:ext cx="4427260" cy="1200329"/>
          </a:xfrm>
          <a:prstGeom prst="rect">
            <a:avLst/>
          </a:prstGeom>
          <a:noFill/>
        </p:spPr>
        <p:txBody>
          <a:bodyPr wrap="square">
            <a:spAutoFit/>
          </a:bodyPr>
          <a:lstStyle/>
          <a:p>
            <a:pPr fontAlgn="base"/>
            <a:r>
              <a:rPr lang="it-IT" sz="1200" dirty="0">
                <a:effectLst/>
                <a:latin typeface="Calibri" panose="020F0502020204030204" pitchFamily="34" charset="0"/>
                <a:ea typeface="Arial MT"/>
                <a:cs typeface="Arial MT"/>
              </a:rPr>
              <a:t>a) Încercați să faceți cât mai puține lucruri pentru a avea mai mult timp liber</a:t>
            </a:r>
          </a:p>
          <a:p>
            <a:pPr fontAlgn="base"/>
            <a:r>
              <a:rPr lang="it-IT" sz="1200" dirty="0">
                <a:effectLst/>
                <a:latin typeface="Calibri" panose="020F0502020204030204" pitchFamily="34" charset="0"/>
                <a:ea typeface="Arial MT"/>
                <a:cs typeface="Arial MT"/>
              </a:rPr>
              <a:t>b) Să utilizați cât mai mult instrumentele digitale pentru a face munca mai rapidă și mai ușoară.</a:t>
            </a:r>
          </a:p>
          <a:p>
            <a:pPr fontAlgn="base"/>
            <a:r>
              <a:rPr lang="it-IT" sz="1200" b="1" dirty="0">
                <a:effectLst/>
                <a:latin typeface="Calibri" panose="020F0502020204030204" pitchFamily="34" charset="0"/>
                <a:ea typeface="Arial MT"/>
                <a:cs typeface="Arial MT"/>
              </a:rPr>
              <a:t>c) Schimbați obiceiurile proaste prin pași mici și stabiliți obiective realiste la îndemâna dvs.</a:t>
            </a:r>
          </a:p>
        </p:txBody>
      </p:sp>
      <p:sp>
        <p:nvSpPr>
          <p:cNvPr id="3" name="Google Shape;90;p1">
            <a:extLst>
              <a:ext uri="{FF2B5EF4-FFF2-40B4-BE49-F238E27FC236}">
                <a16:creationId xmlns:a16="http://schemas.microsoft.com/office/drawing/2014/main" xmlns="" id="{E6881ACF-F791-8D65-A605-6824C3E5139C}"/>
              </a:ext>
            </a:extLst>
          </p:cNvPr>
          <p:cNvSpPr txBox="1"/>
          <p:nvPr/>
        </p:nvSpPr>
        <p:spPr>
          <a:xfrm>
            <a:off x="7882652" y="5225833"/>
            <a:ext cx="393989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1191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5253372E-8299-CFC5-ECA7-F43CCA02F264}"/>
              </a:ext>
            </a:extLst>
          </p:cNvPr>
          <p:cNvSpPr txBox="1"/>
          <p:nvPr/>
        </p:nvSpPr>
        <p:spPr>
          <a:xfrm>
            <a:off x="4849426" y="4214219"/>
            <a:ext cx="1950869" cy="400110"/>
          </a:xfrm>
          <a:prstGeom prst="rect">
            <a:avLst/>
          </a:prstGeom>
          <a:noFill/>
        </p:spPr>
        <p:txBody>
          <a:bodyPr wrap="square">
            <a:spAutoFit/>
          </a:bodyPr>
          <a:lstStyle/>
          <a:p>
            <a:r>
              <a:rPr lang="es-ES" sz="2000" b="1" dirty="0">
                <a:solidFill>
                  <a:srgbClr val="EA4E46"/>
                </a:solidFill>
              </a:rPr>
              <a:t>moreproject.eu</a:t>
            </a:r>
          </a:p>
        </p:txBody>
      </p:sp>
      <p:pic>
        <p:nvPicPr>
          <p:cNvPr id="6" name="Imagen 5">
            <a:extLst>
              <a:ext uri="{FF2B5EF4-FFF2-40B4-BE49-F238E27FC236}">
                <a16:creationId xmlns:a16="http://schemas.microsoft.com/office/drawing/2014/main" xmlns="" id="{11ACDBC3-9678-20DC-880B-3CFA0228D87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23889" y="327888"/>
            <a:ext cx="2766269" cy="1225704"/>
          </a:xfrm>
          <a:prstGeom prst="rect">
            <a:avLst/>
          </a:prstGeom>
        </p:spPr>
      </p:pic>
      <p:pic>
        <p:nvPicPr>
          <p:cNvPr id="4" name="Imagen 3" descr="Texto&#10;&#10;Descripción generada automáticamente">
            <a:extLst>
              <a:ext uri="{FF2B5EF4-FFF2-40B4-BE49-F238E27FC236}">
                <a16:creationId xmlns:a16="http://schemas.microsoft.com/office/drawing/2014/main" xmlns="" id="{04BF0F6C-0DFB-1218-415B-C07EE3EC72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3" name="Google Shape;90;p1">
            <a:extLst>
              <a:ext uri="{FF2B5EF4-FFF2-40B4-BE49-F238E27FC236}">
                <a16:creationId xmlns:a16="http://schemas.microsoft.com/office/drawing/2014/main" xmlns="" id="{02626C2E-75C1-85EE-64FF-0FB423DD75B2}"/>
              </a:ext>
            </a:extLst>
          </p:cNvPr>
          <p:cNvSpPr txBox="1"/>
          <p:nvPr/>
        </p:nvSpPr>
        <p:spPr>
          <a:xfrm>
            <a:off x="2503373" y="6317627"/>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191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664874" y="117723"/>
            <a:ext cx="8208962" cy="646331"/>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1: Bazele echilibrului dintre viața profesională și cea privată</a:t>
            </a:r>
          </a:p>
        </p:txBody>
      </p:sp>
      <p:sp>
        <p:nvSpPr>
          <p:cNvPr id="6" name="TextBox 13">
            <a:extLst>
              <a:ext uri="{FF2B5EF4-FFF2-40B4-BE49-F238E27FC236}">
                <a16:creationId xmlns:a16="http://schemas.microsoft.com/office/drawing/2014/main" xmlns="" id="{D902BCFB-C788-F285-2557-43D71B9BF434}"/>
              </a:ext>
            </a:extLst>
          </p:cNvPr>
          <p:cNvSpPr txBox="1"/>
          <p:nvPr/>
        </p:nvSpPr>
        <p:spPr>
          <a:xfrm>
            <a:off x="7322016" y="3350606"/>
            <a:ext cx="1430713" cy="461665"/>
          </a:xfrm>
          <a:prstGeom prst="rect">
            <a:avLst/>
          </a:prstGeom>
          <a:noFill/>
        </p:spPr>
        <p:txBody>
          <a:bodyPr wrap="none" rtlCol="0">
            <a:spAutoFit/>
          </a:bodyPr>
          <a:lstStyle/>
          <a:p>
            <a:r>
              <a:rPr lang="en-US" sz="2400" dirty="0">
                <a:solidFill>
                  <a:srgbClr val="EA4E46"/>
                </a:solidFill>
                <a:ea typeface="Nunito Bold" charset="0"/>
                <a:cs typeface="Abhaya Libre Medium" panose="02000603000000000000" pitchFamily="2" charset="77"/>
              </a:rPr>
              <a:t>Conținut A</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Secțiunea 1: Ce este...</a:t>
            </a:r>
            <a:endParaRPr lang="en-GB" sz="2400" dirty="0">
              <a:solidFill>
                <a:srgbClr val="21B4A9"/>
              </a:solidFill>
            </a:endParaRPr>
          </a:p>
        </p:txBody>
      </p:sp>
      <p:sp>
        <p:nvSpPr>
          <p:cNvPr id="8" name="Rectángulo 7">
            <a:extLst>
              <a:ext uri="{FF2B5EF4-FFF2-40B4-BE49-F238E27FC236}">
                <a16:creationId xmlns:a16="http://schemas.microsoft.com/office/drawing/2014/main" xmlns="" id="{5542BDAC-D70D-C5EB-3F26-F9277DFF6C62}"/>
              </a:ext>
            </a:extLst>
          </p:cNvPr>
          <p:cNvSpPr/>
          <p:nvPr/>
        </p:nvSpPr>
        <p:spPr>
          <a:xfrm>
            <a:off x="762529" y="2084076"/>
            <a:ext cx="5445231" cy="2308324"/>
          </a:xfrm>
          <a:prstGeom prst="rect">
            <a:avLst/>
          </a:prstGeom>
        </p:spPr>
        <p:txBody>
          <a:bodyPr wrap="square">
            <a:spAutoFit/>
          </a:bodyPr>
          <a:lstStyle/>
          <a:p>
            <a:pPr>
              <a:defRPr/>
            </a:pPr>
            <a:r>
              <a:rPr lang="en-GB" altLang="es-ES" dirty="0">
                <a:cs typeface="Calibri" panose="020F0502020204030204" pitchFamily="34" charset="0"/>
              </a:rPr>
              <a:t>Echilibrul dintre viața profesională și cea privată este definit în mod obișnuit ca fiind </a:t>
            </a:r>
            <a:r>
              <a:rPr lang="en-GB" altLang="es-ES" b="1" i="1" dirty="0">
                <a:cs typeface="Calibri" panose="020F0502020204030204" pitchFamily="34" charset="0"/>
              </a:rPr>
              <a:t>cantitatea de timp pe care o petrecem la locul de muncă în comparație cu timpul pe care îl dedicăm familiei, relațiilor sociale, sănătății și urmăririi intereselor noastre personale.</a:t>
            </a:r>
          </a:p>
          <a:p>
            <a:pPr>
              <a:defRPr/>
            </a:pPr>
            <a:endParaRPr lang="en-GB" altLang="es-ES" dirty="0">
              <a:cs typeface="Calibri" panose="020F0502020204030204" pitchFamily="34" charset="0"/>
            </a:endParaRPr>
          </a:p>
          <a:p>
            <a:pPr>
              <a:defRPr/>
            </a:pPr>
            <a:r>
              <a:rPr lang="en-GB" altLang="es-ES" dirty="0">
                <a:cs typeface="Calibri" panose="020F0502020204030204" pitchFamily="34" charset="0"/>
              </a:rPr>
              <a:t>Cu alte cuvinte, se referă la capacitatea noastră de a echilibra sfera personală cu cea profesională, menținând un stil de viață sănătos.</a:t>
            </a: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12" name="Immagine 11">
            <a:extLst>
              <a:ext uri="{FF2B5EF4-FFF2-40B4-BE49-F238E27FC236}">
                <a16:creationId xmlns:a16="http://schemas.microsoft.com/office/drawing/2014/main" xmlns="" id="{710AC92E-4B86-FA4C-2092-09670F50A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2947" y="1647053"/>
            <a:ext cx="5025813" cy="3769360"/>
          </a:xfrm>
          <a:prstGeom prst="rect">
            <a:avLst/>
          </a:prstGeom>
        </p:spPr>
      </p:pic>
      <p:sp>
        <p:nvSpPr>
          <p:cNvPr id="2" name="Google Shape;90;p1">
            <a:extLst>
              <a:ext uri="{FF2B5EF4-FFF2-40B4-BE49-F238E27FC236}">
                <a16:creationId xmlns:a16="http://schemas.microsoft.com/office/drawing/2014/main" xmlns="" id="{897FC869-F8F2-62F3-9844-E5E52B8C6EAE}"/>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203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30" y="123992"/>
            <a:ext cx="8208962" cy="646331"/>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1: Bazele echilibrului dintre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Secțiunea 2: De ce este important...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2" name="Rectángulo 7">
            <a:extLst>
              <a:ext uri="{FF2B5EF4-FFF2-40B4-BE49-F238E27FC236}">
                <a16:creationId xmlns:a16="http://schemas.microsoft.com/office/drawing/2014/main" xmlns="" id="{7F8386CF-8759-BD52-E615-934B9FC7E025}"/>
              </a:ext>
            </a:extLst>
          </p:cNvPr>
          <p:cNvSpPr/>
          <p:nvPr/>
        </p:nvSpPr>
        <p:spPr>
          <a:xfrm>
            <a:off x="5039887" y="3677509"/>
            <a:ext cx="5445231" cy="1200329"/>
          </a:xfrm>
          <a:prstGeom prst="rect">
            <a:avLst/>
          </a:prstGeom>
        </p:spPr>
        <p:txBody>
          <a:bodyPr wrap="square">
            <a:spAutoFit/>
          </a:bodyPr>
          <a:lstStyle/>
          <a:p>
            <a:pPr>
              <a:defRPr/>
            </a:pPr>
            <a:r>
              <a:rPr lang="en-GB" altLang="es-ES" dirty="0">
                <a:cs typeface="Calibri" panose="020F0502020204030204" pitchFamily="34" charset="0"/>
              </a:rPr>
              <a:t>Studiile științifice au arătat că menținerea unui echilibru sănătos între viața profesională și cea privată este esențială pentru a menține un </a:t>
            </a:r>
            <a:r>
              <a:rPr lang="en-GB" altLang="es-ES" b="1" dirty="0">
                <a:cs typeface="Calibri" panose="020F0502020204030204" pitchFamily="34" charset="0"/>
              </a:rPr>
              <a:t>nivel bun de bunăstare fizică, emoțională și mentală</a:t>
            </a:r>
            <a:r>
              <a:rPr lang="en-GB" altLang="es-ES" dirty="0">
                <a:cs typeface="Calibri" panose="020F0502020204030204" pitchFamily="34" charset="0"/>
              </a:rPr>
              <a:t>, pentru a reduce stresul și pentru a îmbunătăți productivitatea.  </a:t>
            </a:r>
          </a:p>
        </p:txBody>
      </p:sp>
      <p:sp>
        <p:nvSpPr>
          <p:cNvPr id="3" name="Rectángulo 7">
            <a:extLst>
              <a:ext uri="{FF2B5EF4-FFF2-40B4-BE49-F238E27FC236}">
                <a16:creationId xmlns:a16="http://schemas.microsoft.com/office/drawing/2014/main" xmlns="" id="{83ECF415-6163-09AA-08DD-DA7342E1DC3A}"/>
              </a:ext>
            </a:extLst>
          </p:cNvPr>
          <p:cNvSpPr/>
          <p:nvPr/>
        </p:nvSpPr>
        <p:spPr>
          <a:xfrm>
            <a:off x="5039888" y="1953950"/>
            <a:ext cx="5445231" cy="1477328"/>
          </a:xfrm>
          <a:prstGeom prst="rect">
            <a:avLst/>
          </a:prstGeom>
        </p:spPr>
        <p:txBody>
          <a:bodyPr wrap="square">
            <a:spAutoFit/>
          </a:bodyPr>
          <a:lstStyle/>
          <a:p>
            <a:pPr>
              <a:defRPr/>
            </a:pPr>
            <a:r>
              <a:rPr lang="en-GB" altLang="es-ES" dirty="0">
                <a:cs typeface="Calibri" panose="020F0502020204030204" pitchFamily="34" charset="0"/>
              </a:rPr>
              <a:t>În ultima vreme, subiectul echilibrului dintre viața profesională și cea privată a devenit mai popular datorită epidemiei Covid-19 și a necesității de a lucra de acasă (</a:t>
            </a:r>
            <a:r>
              <a:rPr lang="en-GB" altLang="es-ES" i="1" dirty="0" err="1">
                <a:cs typeface="Calibri" panose="020F0502020204030204" pitchFamily="34" charset="0"/>
              </a:rPr>
              <a:t>smartworking</a:t>
            </a:r>
            <a:r>
              <a:rPr lang="en-GB" altLang="es-ES" dirty="0">
                <a:cs typeface="Calibri" panose="020F0502020204030204" pitchFamily="34" charset="0"/>
              </a:rPr>
              <a:t>). </a:t>
            </a:r>
          </a:p>
          <a:p>
            <a:pPr>
              <a:defRPr/>
            </a:pPr>
            <a:r>
              <a:rPr lang="en-GB" altLang="es-ES" dirty="0">
                <a:cs typeface="Calibri" panose="020F0502020204030204" pitchFamily="34" charset="0"/>
              </a:rPr>
              <a:t>Într-adevăr, acest lucru a făcut ca granițele dintre viața privată și cea profesională să fie mai neclare.</a:t>
            </a:r>
          </a:p>
        </p:txBody>
      </p:sp>
      <p:pic>
        <p:nvPicPr>
          <p:cNvPr id="11" name="Immagine 10" descr="Immagine che contiene testo, grafica vettoriale&#10;&#10;Descrizione generata automaticamente">
            <a:extLst>
              <a:ext uri="{FF2B5EF4-FFF2-40B4-BE49-F238E27FC236}">
                <a16:creationId xmlns:a16="http://schemas.microsoft.com/office/drawing/2014/main" xmlns="" id="{78922F80-9D59-E275-97EF-7A8B6A93DB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8553" y="1790385"/>
            <a:ext cx="4369640" cy="3277230"/>
          </a:xfrm>
          <a:prstGeom prst="rect">
            <a:avLst/>
          </a:prstGeom>
        </p:spPr>
      </p:pic>
      <p:sp>
        <p:nvSpPr>
          <p:cNvPr id="5" name="Google Shape;90;p1">
            <a:extLst>
              <a:ext uri="{FF2B5EF4-FFF2-40B4-BE49-F238E27FC236}">
                <a16:creationId xmlns:a16="http://schemas.microsoft.com/office/drawing/2014/main" xmlns="" id="{57163F8E-E3B6-EA70-EDF6-8CFC08981080}"/>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4921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8" y="34943"/>
            <a:ext cx="8208962" cy="646331"/>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1: Bazele echilibrului dintre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Secțiunea 2: De ce este important...</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3" name="Rectángulo 7">
            <a:extLst>
              <a:ext uri="{FF2B5EF4-FFF2-40B4-BE49-F238E27FC236}">
                <a16:creationId xmlns:a16="http://schemas.microsoft.com/office/drawing/2014/main" xmlns="" id="{83ECF415-6163-09AA-08DD-DA7342E1DC3A}"/>
              </a:ext>
            </a:extLst>
          </p:cNvPr>
          <p:cNvSpPr/>
          <p:nvPr/>
        </p:nvSpPr>
        <p:spPr>
          <a:xfrm>
            <a:off x="762528" y="1873278"/>
            <a:ext cx="5445231" cy="3416320"/>
          </a:xfrm>
          <a:prstGeom prst="rect">
            <a:avLst/>
          </a:prstGeom>
        </p:spPr>
        <p:txBody>
          <a:bodyPr wrap="square">
            <a:spAutoFit/>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De fapt, mai multe studii științifice au arătat cum surmenajul poate duce la tulburări de somn și de memorie, depresie, diabet, </a:t>
            </a:r>
            <a:r>
              <a:rPr lang="en-US" sz="1800" b="0" i="0" u="none" strike="noStrike" dirty="0" err="1">
                <a:solidFill>
                  <a:srgbClr val="000000"/>
                </a:solidFill>
                <a:effectLst/>
                <a:latin typeface="Calibri" panose="020F0502020204030204" pitchFamily="34" charset="0"/>
              </a:rPr>
              <a:t>boli </a:t>
            </a:r>
            <a:r>
              <a:rPr lang="en-US" sz="1800" b="0" i="0" u="none" strike="noStrike" dirty="0">
                <a:solidFill>
                  <a:srgbClr val="000000"/>
                </a:solidFill>
                <a:effectLst/>
                <a:latin typeface="Calibri" panose="020F0502020204030204" pitchFamily="34" charset="0"/>
              </a:rPr>
              <a:t>cardio-circulatorii, accidente vasculare cerebrale.</a:t>
            </a:r>
            <a:endParaRPr lang="en-US" b="0" dirty="0">
              <a:effectLst/>
            </a:endParaRPr>
          </a:p>
          <a:p>
            <a:pPr algn="just" rtl="0">
              <a:spcBef>
                <a:spcPts val="0"/>
              </a:spcBef>
              <a:spcAft>
                <a:spcPts val="0"/>
              </a:spcAft>
            </a:pPr>
            <a:r>
              <a:rPr lang="en-US" b="0" dirty="0">
                <a:effectLst/>
              </a:rPr>
              <a:t/>
            </a:r>
            <a:br>
              <a:rPr lang="en-US" b="0" dirty="0">
                <a:effectLst/>
              </a:rPr>
            </a:br>
            <a:r>
              <a:rPr lang="en-US" sz="1800" b="0" i="0" u="none" strike="noStrike" dirty="0">
                <a:solidFill>
                  <a:srgbClr val="000000"/>
                </a:solidFill>
                <a:effectLst/>
                <a:latin typeface="Calibri" panose="020F0502020204030204" pitchFamily="34" charset="0"/>
              </a:rPr>
              <a:t>Chiar și fără a ajunge la cele mai grave consecințe pentru sănătate, riscul de a ajunge la o stare de </a:t>
            </a:r>
            <a:r>
              <a:rPr lang="en-US" sz="1800" b="1" i="1" u="none" strike="noStrike" dirty="0">
                <a:solidFill>
                  <a:srgbClr val="000000"/>
                </a:solidFill>
                <a:effectLst/>
                <a:latin typeface="Calibri" panose="020F0502020204030204" pitchFamily="34" charset="0"/>
              </a:rPr>
              <a:t>epuizare </a:t>
            </a:r>
            <a:r>
              <a:rPr lang="en-US" sz="1800" b="0" i="0" u="none" strike="noStrike" dirty="0">
                <a:solidFill>
                  <a:srgbClr val="000000"/>
                </a:solidFill>
                <a:effectLst/>
                <a:latin typeface="Calibri" panose="020F0502020204030204" pitchFamily="34" charset="0"/>
              </a:rPr>
              <a:t>este, în orice caz, foarte mare. Burnout</a:t>
            </a:r>
            <a:r>
              <a:rPr lang="ro-RO" sz="1800" b="0" i="0" u="none" strike="noStrike" dirty="0">
                <a:solidFill>
                  <a:srgbClr val="000000"/>
                </a:solidFill>
                <a:effectLst/>
                <a:latin typeface="Calibri" panose="020F0502020204030204" pitchFamily="34" charset="0"/>
              </a:rPr>
              <a:t>-ul</a:t>
            </a:r>
            <a:r>
              <a:rPr lang="en-US" sz="1800" b="0" i="0" u="none" strike="noStrike" dirty="0">
                <a:solidFill>
                  <a:srgbClr val="000000"/>
                </a:solidFill>
                <a:effectLst/>
                <a:latin typeface="Calibri" panose="020F0502020204030204" pitchFamily="34" charset="0"/>
              </a:rPr>
              <a:t> este o stare de epuizare psiho-fizică completă datorată stresului cronic legat de contextul de muncă. </a:t>
            </a:r>
            <a:endParaRPr lang="en-US" b="0" dirty="0">
              <a:effectLst/>
            </a:endParaRPr>
          </a:p>
          <a:p>
            <a:r>
              <a:rPr lang="en-US" dirty="0"/>
              <a:t/>
            </a:r>
            <a:br>
              <a:rPr lang="en-US" dirty="0"/>
            </a:br>
            <a:endParaRPr lang="en-GB" altLang="es-ES" dirty="0">
              <a:cs typeface="Calibri" panose="020F0502020204030204" pitchFamily="34" charset="0"/>
            </a:endParaRPr>
          </a:p>
        </p:txBody>
      </p:sp>
      <p:pic>
        <p:nvPicPr>
          <p:cNvPr id="8" name="Immagine 7" descr="Immagine che contiene testo, grafica vettoriale&#10;&#10;Descrizione generata automaticamente">
            <a:extLst>
              <a:ext uri="{FF2B5EF4-FFF2-40B4-BE49-F238E27FC236}">
                <a16:creationId xmlns:a16="http://schemas.microsoft.com/office/drawing/2014/main" xmlns="" id="{99371403-BCD6-0AFC-7C69-41D5C003C1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476886"/>
            <a:ext cx="5049520" cy="3787140"/>
          </a:xfrm>
          <a:prstGeom prst="rect">
            <a:avLst/>
          </a:prstGeom>
        </p:spPr>
      </p:pic>
      <p:sp>
        <p:nvSpPr>
          <p:cNvPr id="2" name="Google Shape;90;p1">
            <a:extLst>
              <a:ext uri="{FF2B5EF4-FFF2-40B4-BE49-F238E27FC236}">
                <a16:creationId xmlns:a16="http://schemas.microsoft.com/office/drawing/2014/main" xmlns="" id="{5808E9ED-C0AF-4760-798E-16DF1E7FE0FD}"/>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28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691508" y="75036"/>
            <a:ext cx="8208962" cy="646331"/>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1: Bazele echilibrului dintre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Secțiunea 3: Echilibrul între viața profesională și cea privată sau integrarea vieții profesionale...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10" name="CuadroTexto 9">
            <a:extLst>
              <a:ext uri="{FF2B5EF4-FFF2-40B4-BE49-F238E27FC236}">
                <a16:creationId xmlns:a16="http://schemas.microsoft.com/office/drawing/2014/main" xmlns="" id="{7682A4A5-B607-D914-7DE2-150E73EDCA23}"/>
              </a:ext>
            </a:extLst>
          </p:cNvPr>
          <p:cNvSpPr txBox="1"/>
          <p:nvPr/>
        </p:nvSpPr>
        <p:spPr>
          <a:xfrm>
            <a:off x="2503373" y="6117733"/>
            <a:ext cx="7901721" cy="600164"/>
          </a:xfrm>
          <a:prstGeom prst="rect">
            <a:avLst/>
          </a:prstGeom>
          <a:noFill/>
        </p:spPr>
        <p:txBody>
          <a:bodyPr wrap="square">
            <a:spAutoFit/>
          </a:bodyPr>
          <a:lstStyle/>
          <a:p>
            <a:r>
              <a:rPr lang="en-GB" sz="1100"/>
              <a:t>Finanțat de Uniunea Europeană. Punctele de vedere și opiniile exprimate sunt însă numai ale autorilor și nu reflectă în mod necesar cele ale Uniunii Europene sau ale Agenției Executive Europene pentru Educație și Cultură (EACEA). Nici Uniunea Europeană și nici EACEA nu pot fi considerate responsabile pentru acestea.</a:t>
            </a:r>
          </a:p>
        </p:txBody>
      </p:sp>
      <p:sp>
        <p:nvSpPr>
          <p:cNvPr id="3" name="Rectángulo 7">
            <a:extLst>
              <a:ext uri="{FF2B5EF4-FFF2-40B4-BE49-F238E27FC236}">
                <a16:creationId xmlns:a16="http://schemas.microsoft.com/office/drawing/2014/main" xmlns="" id="{83ECF415-6163-09AA-08DD-DA7342E1DC3A}"/>
              </a:ext>
            </a:extLst>
          </p:cNvPr>
          <p:cNvSpPr/>
          <p:nvPr/>
        </p:nvSpPr>
        <p:spPr>
          <a:xfrm>
            <a:off x="1077489" y="2146187"/>
            <a:ext cx="6085311" cy="3416320"/>
          </a:xfrm>
          <a:prstGeom prst="rect">
            <a:avLst/>
          </a:prstGeom>
        </p:spPr>
        <p:txBody>
          <a:bodyPr wrap="square">
            <a:spAutoFit/>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Nu există o interpretare unică a conceptului de echilibru între viața profesională și cea privată.  Unele, de fapt, se concentrează pe ideea unei </a:t>
            </a:r>
            <a:r>
              <a:rPr lang="en-US" sz="1800" b="1" i="1" u="none" strike="noStrike" dirty="0">
                <a:solidFill>
                  <a:srgbClr val="000000"/>
                </a:solidFill>
                <a:effectLst/>
                <a:latin typeface="Calibri" panose="020F0502020204030204" pitchFamily="34" charset="0"/>
              </a:rPr>
              <a:t>distribuții egale a resurselor care trebuie dedicate familiei și muncii </a:t>
            </a:r>
            <a:r>
              <a:rPr lang="en-US" sz="1800" b="0" i="0" u="none" strike="noStrike" dirty="0">
                <a:solidFill>
                  <a:srgbClr val="000000"/>
                </a:solidFill>
                <a:effectLst/>
                <a:latin typeface="Calibri" panose="020F0502020204030204" pitchFamily="34" charset="0"/>
              </a:rPr>
              <a:t>(în termeni de timp, energie, grad de satisfacție). </a:t>
            </a:r>
          </a:p>
          <a:p>
            <a:pPr algn="just" rtl="0">
              <a:spcBef>
                <a:spcPts val="0"/>
              </a:spcBef>
              <a:spcAft>
                <a:spcPts val="0"/>
              </a:spcAft>
            </a:pPr>
            <a:endParaRPr lang="en-US" dirty="0">
              <a:solidFill>
                <a:srgbClr val="000000"/>
              </a:solidFill>
              <a:latin typeface="Calibri" panose="020F0502020204030204" pitchFamily="34" charset="0"/>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În această definiție, accentul este pus pe </a:t>
            </a:r>
            <a:r>
              <a:rPr lang="en-US" sz="1800" b="1" i="1" u="none" strike="noStrike" dirty="0">
                <a:solidFill>
                  <a:srgbClr val="000000"/>
                </a:solidFill>
                <a:effectLst/>
                <a:latin typeface="Calibri" panose="020F0502020204030204" pitchFamily="34" charset="0"/>
              </a:rPr>
              <a:t>separarea sferei </a:t>
            </a:r>
            <a:r>
              <a:rPr lang="en-US" sz="1800" b="0" i="0" u="none" strike="noStrike" dirty="0">
                <a:solidFill>
                  <a:srgbClr val="000000"/>
                </a:solidFill>
                <a:effectLst/>
                <a:latin typeface="Calibri" panose="020F0502020204030204" pitchFamily="34" charset="0"/>
              </a:rPr>
              <a:t>personale de cea profesională, iar cele două sfere par a fi în opoziție una față de cealaltă în competiția pentru timpul nostru.</a:t>
            </a:r>
            <a:endParaRPr lang="en-US" b="0" dirty="0">
              <a:effectLst/>
            </a:endParaRPr>
          </a:p>
          <a:p>
            <a:r>
              <a:rPr lang="en-US" dirty="0"/>
              <a:t/>
            </a:r>
            <a:br>
              <a:rPr lang="en-US" dirty="0"/>
            </a:br>
            <a:r>
              <a:rPr lang="en-US" dirty="0"/>
              <a:t/>
            </a:r>
            <a:br>
              <a:rPr lang="en-US" dirty="0"/>
            </a:br>
            <a:endParaRPr lang="en-GB" altLang="es-ES" dirty="0">
              <a:cs typeface="Calibri" panose="020F0502020204030204" pitchFamily="34" charset="0"/>
            </a:endParaRPr>
          </a:p>
        </p:txBody>
      </p:sp>
      <p:sp>
        <p:nvSpPr>
          <p:cNvPr id="2" name="TextBox 15">
            <a:extLst>
              <a:ext uri="{FF2B5EF4-FFF2-40B4-BE49-F238E27FC236}">
                <a16:creationId xmlns:a16="http://schemas.microsoft.com/office/drawing/2014/main" xmlns="" id="{6B4220F1-C5B1-8A91-ACAB-C51B18E724A1}"/>
              </a:ext>
            </a:extLst>
          </p:cNvPr>
          <p:cNvSpPr txBox="1"/>
          <p:nvPr/>
        </p:nvSpPr>
        <p:spPr>
          <a:xfrm>
            <a:off x="2503373" y="4922047"/>
            <a:ext cx="4963603" cy="830997"/>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Această abordare ar putea fi mai potrivită </a:t>
            </a:r>
          </a:p>
          <a:p>
            <a:r>
              <a:rPr lang="en-US" sz="2400" dirty="0">
                <a:solidFill>
                  <a:srgbClr val="EA4E46"/>
                </a:solidFill>
                <a:cs typeface="Abhaya Libre Medium" panose="02000603000000000000" pitchFamily="2" charset="77"/>
              </a:rPr>
              <a:t>pentru angajați</a:t>
            </a:r>
          </a:p>
        </p:txBody>
      </p:sp>
      <p:pic>
        <p:nvPicPr>
          <p:cNvPr id="6" name="Immagine 5" descr="Immagine che contiene testo, computer, grafica vettoriale&#10;&#10;Descrizione generata automaticamente">
            <a:extLst>
              <a:ext uri="{FF2B5EF4-FFF2-40B4-BE49-F238E27FC236}">
                <a16:creationId xmlns:a16="http://schemas.microsoft.com/office/drawing/2014/main" xmlns="" id="{E05B7AF4-0823-1A3B-F4F7-F834EC8145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1520" y="2072408"/>
            <a:ext cx="4449326" cy="3336995"/>
          </a:xfrm>
          <a:prstGeom prst="rect">
            <a:avLst/>
          </a:prstGeom>
        </p:spPr>
      </p:pic>
    </p:spTree>
    <p:extLst>
      <p:ext uri="{BB962C8B-B14F-4D97-AF65-F5344CB8AC3E}">
        <p14:creationId xmlns:p14="http://schemas.microsoft.com/office/powerpoint/2010/main" val="352438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37366"/>
            <a:ext cx="8208962" cy="646331"/>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1: Bazele echilibrului dintre viața profesională și cea privată</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30" y="1246054"/>
            <a:ext cx="7693324" cy="461665"/>
          </a:xfrm>
          <a:prstGeom prst="rect">
            <a:avLst/>
          </a:prstGeom>
          <a:noFill/>
        </p:spPr>
        <p:txBody>
          <a:bodyPr wrap="square" rtlCol="0">
            <a:spAutoFit/>
          </a:bodyPr>
          <a:lstStyle/>
          <a:p>
            <a:r>
              <a:rPr lang="es-ES" sz="2400" dirty="0">
                <a:solidFill>
                  <a:srgbClr val="21B4A9"/>
                </a:solidFill>
              </a:rPr>
              <a:t>Secțiunea 3: Echilibrul între viața profesională și cea privată sau integrarea vieții profesionale...</a:t>
            </a:r>
            <a:endParaRPr lang="en-GB" sz="2400" dirty="0">
              <a:solidFill>
                <a:srgbClr val="21B4A9"/>
              </a:solidFill>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sp>
        <p:nvSpPr>
          <p:cNvPr id="5" name="CasellaDiTesto 4">
            <a:extLst>
              <a:ext uri="{FF2B5EF4-FFF2-40B4-BE49-F238E27FC236}">
                <a16:creationId xmlns:a16="http://schemas.microsoft.com/office/drawing/2014/main" xmlns="" id="{7812F461-4C25-5DA7-99A2-31F4ADF71ADC}"/>
              </a:ext>
            </a:extLst>
          </p:cNvPr>
          <p:cNvSpPr txBox="1"/>
          <p:nvPr/>
        </p:nvSpPr>
        <p:spPr>
          <a:xfrm>
            <a:off x="762529" y="1939434"/>
            <a:ext cx="5841471" cy="3139321"/>
          </a:xfrm>
          <a:prstGeom prst="rect">
            <a:avLst/>
          </a:prstGeom>
          <a:noFill/>
        </p:spPr>
        <p:txBody>
          <a:bodyPr wrap="square">
            <a:spAutoFit/>
          </a:bodyPr>
          <a:lstStyle/>
          <a:p>
            <a:pPr algn="just" rtl="0">
              <a:spcBef>
                <a:spcPts val="0"/>
              </a:spcBef>
              <a:spcAft>
                <a:spcPts val="0"/>
              </a:spcAft>
            </a:pPr>
            <a:r>
              <a:rPr lang="en-US" sz="1800" b="0" i="0" u="none" strike="noStrike" dirty="0">
                <a:solidFill>
                  <a:srgbClr val="000000"/>
                </a:solidFill>
                <a:effectLst/>
                <a:latin typeface="Calibri" panose="020F0502020204030204" pitchFamily="34" charset="0"/>
              </a:rPr>
              <a:t>În alte interpretări mai recente, însă, se preferă să se vorbească de </a:t>
            </a:r>
            <a:r>
              <a:rPr lang="en-US" sz="1800" i="0" u="none" strike="noStrike" dirty="0">
                <a:solidFill>
                  <a:srgbClr val="000000"/>
                </a:solidFill>
                <a:effectLst/>
                <a:latin typeface="Calibri" panose="020F0502020204030204" pitchFamily="34" charset="0"/>
              </a:rPr>
              <a:t>integrarea între viața profesională și cea privată, pentru a sublinia faptul că acestea </a:t>
            </a:r>
            <a:r>
              <a:rPr lang="en-US" sz="1800" b="1" i="0" u="none" strike="noStrike" dirty="0">
                <a:solidFill>
                  <a:srgbClr val="000000"/>
                </a:solidFill>
                <a:effectLst/>
                <a:latin typeface="Calibri" panose="020F0502020204030204" pitchFamily="34" charset="0"/>
              </a:rPr>
              <a:t>nu </a:t>
            </a:r>
            <a:r>
              <a:rPr lang="en-US" sz="1800" i="0" u="none" strike="noStrike" dirty="0">
                <a:solidFill>
                  <a:srgbClr val="000000"/>
                </a:solidFill>
                <a:effectLst/>
                <a:latin typeface="Calibri" panose="020F0502020204030204" pitchFamily="34" charset="0"/>
              </a:rPr>
              <a:t>sunt </a:t>
            </a:r>
            <a:r>
              <a:rPr lang="en-US" sz="1800" b="1" i="0" u="none" strike="noStrike" dirty="0">
                <a:solidFill>
                  <a:srgbClr val="000000"/>
                </a:solidFill>
                <a:effectLst/>
                <a:latin typeface="Calibri" panose="020F0502020204030204" pitchFamily="34" charset="0"/>
              </a:rPr>
              <a:t>aspecte separate și opuse ale vieții, ci aspecte care pot fi în </a:t>
            </a:r>
            <a:r>
              <a:rPr lang="en-US" sz="1800" b="1" i="1" u="none" strike="noStrike" dirty="0">
                <a:solidFill>
                  <a:srgbClr val="000000"/>
                </a:solidFill>
                <a:effectLst/>
                <a:latin typeface="Calibri" panose="020F0502020204030204" pitchFamily="34" charset="0"/>
              </a:rPr>
              <a:t>sinergie una </a:t>
            </a:r>
            <a:r>
              <a:rPr lang="en-US" sz="1800" i="0" u="none" strike="noStrike" dirty="0">
                <a:solidFill>
                  <a:srgbClr val="000000"/>
                </a:solidFill>
                <a:effectLst/>
                <a:latin typeface="Calibri" panose="020F0502020204030204" pitchFamily="34" charset="0"/>
              </a:rPr>
              <a:t>cu cealaltă și care, dacă sunt combinate armonios, fiecare contribuie la bunăstarea persoanei. </a:t>
            </a:r>
          </a:p>
          <a:p>
            <a:pPr algn="just" rtl="0">
              <a:spcBef>
                <a:spcPts val="0"/>
              </a:spcBef>
              <a:spcAft>
                <a:spcPts val="0"/>
              </a:spcAft>
            </a:pPr>
            <a:endParaRPr lang="en-US" dirty="0">
              <a:solidFill>
                <a:srgbClr val="000000"/>
              </a:solidFill>
              <a:latin typeface="Calibri" panose="020F0502020204030204" pitchFamily="34" charset="0"/>
            </a:endParaRPr>
          </a:p>
          <a:p>
            <a:pPr algn="just" rtl="0">
              <a:spcBef>
                <a:spcPts val="0"/>
              </a:spcBef>
              <a:spcAft>
                <a:spcPts val="0"/>
              </a:spcAft>
            </a:pPr>
            <a:r>
              <a:rPr lang="en-US" sz="1800" b="0" i="0" u="none" strike="noStrike" dirty="0">
                <a:solidFill>
                  <a:srgbClr val="000000"/>
                </a:solidFill>
                <a:effectLst/>
                <a:latin typeface="Calibri" panose="020F0502020204030204" pitchFamily="34" charset="0"/>
              </a:rPr>
              <a:t>Din punct de vedere grafic, această abordare de integrare a vieții profesionale și a vieții private ar putea fi reprezentată printr-o diagramă Venn.</a:t>
            </a:r>
            <a:endParaRPr lang="en-US" b="0" dirty="0">
              <a:effectLst/>
            </a:endParaRPr>
          </a:p>
          <a:p>
            <a:r>
              <a:rPr lang="en-US" dirty="0"/>
              <a:t/>
            </a:r>
            <a:br>
              <a:rPr lang="en-US" dirty="0"/>
            </a:br>
            <a:endParaRPr lang="it-IT" dirty="0"/>
          </a:p>
        </p:txBody>
      </p:sp>
      <p:sp>
        <p:nvSpPr>
          <p:cNvPr id="6" name="AutoShape 2">
            <a:extLst>
              <a:ext uri="{FF2B5EF4-FFF2-40B4-BE49-F238E27FC236}">
                <a16:creationId xmlns:a16="http://schemas.microsoft.com/office/drawing/2014/main" xmlns="" id="{B0278C7D-28B9-00AF-37EC-C97051EBA422}"/>
              </a:ext>
            </a:extLst>
          </p:cNvPr>
          <p:cNvSpPr>
            <a:spLocks noChangeAspect="1" noChangeArrowheads="1"/>
          </p:cNvSpPr>
          <p:nvPr/>
        </p:nvSpPr>
        <p:spPr bwMode="auto">
          <a:xfrm>
            <a:off x="4295775" y="2152650"/>
            <a:ext cx="3600450" cy="2552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1" name="Immagine 10">
            <a:extLst>
              <a:ext uri="{FF2B5EF4-FFF2-40B4-BE49-F238E27FC236}">
                <a16:creationId xmlns:a16="http://schemas.microsoft.com/office/drawing/2014/main" xmlns="" id="{5F9D1AA9-1F20-383B-2AFD-F5DFA5E341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008" y="1971039"/>
            <a:ext cx="5219972" cy="3914979"/>
          </a:xfrm>
          <a:prstGeom prst="rect">
            <a:avLst/>
          </a:prstGeom>
        </p:spPr>
      </p:pic>
      <p:sp>
        <p:nvSpPr>
          <p:cNvPr id="14" name="TextBox 15">
            <a:extLst>
              <a:ext uri="{FF2B5EF4-FFF2-40B4-BE49-F238E27FC236}">
                <a16:creationId xmlns:a16="http://schemas.microsoft.com/office/drawing/2014/main" xmlns="" id="{1DA1A93A-3ED2-398D-D43A-41FADF24FC26}"/>
              </a:ext>
            </a:extLst>
          </p:cNvPr>
          <p:cNvSpPr txBox="1"/>
          <p:nvPr/>
        </p:nvSpPr>
        <p:spPr>
          <a:xfrm>
            <a:off x="2284319" y="4793510"/>
            <a:ext cx="4894673" cy="830997"/>
          </a:xfrm>
          <a:prstGeom prst="rect">
            <a:avLst/>
          </a:prstGeom>
          <a:noFill/>
        </p:spPr>
        <p:txBody>
          <a:bodyPr wrap="none" rtlCol="0">
            <a:spAutoFit/>
          </a:bodyPr>
          <a:lstStyle/>
          <a:p>
            <a:r>
              <a:rPr lang="en-US" sz="2400" dirty="0">
                <a:solidFill>
                  <a:srgbClr val="EA4E46"/>
                </a:solidFill>
                <a:cs typeface="Abhaya Libre Medium" panose="02000603000000000000" pitchFamily="2" charset="77"/>
              </a:rPr>
              <a:t>Această abordare ar putea fi mai potrivită</a:t>
            </a:r>
          </a:p>
          <a:p>
            <a:r>
              <a:rPr lang="en-US" sz="2400" dirty="0">
                <a:solidFill>
                  <a:srgbClr val="EA4E46"/>
                </a:solidFill>
                <a:cs typeface="Abhaya Libre Medium" panose="02000603000000000000" pitchFamily="2" charset="77"/>
              </a:rPr>
              <a:t>pentru persoanele care desfășoară activități independente</a:t>
            </a:r>
          </a:p>
        </p:txBody>
      </p:sp>
      <p:sp>
        <p:nvSpPr>
          <p:cNvPr id="2" name="Google Shape;90;p1">
            <a:extLst>
              <a:ext uri="{FF2B5EF4-FFF2-40B4-BE49-F238E27FC236}">
                <a16:creationId xmlns:a16="http://schemas.microsoft.com/office/drawing/2014/main" xmlns="" id="{5045649A-491A-3BD3-7EBE-DD7ABADE64A8}"/>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411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11">
            <a:extLst>
              <a:ext uri="{FF2B5EF4-FFF2-40B4-BE49-F238E27FC236}">
                <a16:creationId xmlns:a16="http://schemas.microsoft.com/office/drawing/2014/main" xmlns="" id="{7E4BEDC3-4004-C13B-086D-CBAC3D154015}"/>
              </a:ext>
            </a:extLst>
          </p:cNvPr>
          <p:cNvSpPr txBox="1"/>
          <p:nvPr/>
        </p:nvSpPr>
        <p:spPr>
          <a:xfrm>
            <a:off x="762529" y="140103"/>
            <a:ext cx="8208962" cy="1200329"/>
          </a:xfrm>
          <a:prstGeom prst="rect">
            <a:avLst/>
          </a:prstGeom>
          <a:noFill/>
        </p:spPr>
        <p:txBody>
          <a:bodyPr wrap="square" rtlCol="0">
            <a:spAutoFit/>
          </a:bodyPr>
          <a:lstStyle/>
          <a:p>
            <a:r>
              <a:rPr lang="en-US" sz="3600" b="1" dirty="0">
                <a:solidFill>
                  <a:srgbClr val="FAB632"/>
                </a:solidFill>
                <a:ea typeface="Nunito Bold" charset="0"/>
                <a:cs typeface="Arima Madurai Semi" pitchFamily="2" charset="77"/>
              </a:rPr>
              <a:t>Unitatea 2: Echilibrul dintre viața profesională și cea privată și drepturile sociale ale femeilor</a:t>
            </a:r>
          </a:p>
        </p:txBody>
      </p:sp>
      <p:sp>
        <p:nvSpPr>
          <p:cNvPr id="7" name="CuadroTexto 6">
            <a:extLst>
              <a:ext uri="{FF2B5EF4-FFF2-40B4-BE49-F238E27FC236}">
                <a16:creationId xmlns:a16="http://schemas.microsoft.com/office/drawing/2014/main" xmlns="" id="{B235D64A-702A-A7DC-A3D0-622708D15D7F}"/>
              </a:ext>
            </a:extLst>
          </p:cNvPr>
          <p:cNvSpPr txBox="1"/>
          <p:nvPr/>
        </p:nvSpPr>
        <p:spPr>
          <a:xfrm>
            <a:off x="762529" y="1736210"/>
            <a:ext cx="7693324" cy="461665"/>
          </a:xfrm>
          <a:prstGeom prst="rect">
            <a:avLst/>
          </a:prstGeom>
          <a:noFill/>
        </p:spPr>
        <p:txBody>
          <a:bodyPr wrap="square" rtlCol="0">
            <a:spAutoFit/>
          </a:bodyPr>
          <a:lstStyle/>
          <a:p>
            <a:r>
              <a:rPr lang="es-ES" sz="2400" dirty="0">
                <a:solidFill>
                  <a:srgbClr val="21B4A9"/>
                </a:solidFill>
              </a:rPr>
              <a:t>Secțiunea 1: Importanța echilibrului dintre viața profesională și cea privată pentru femei...</a:t>
            </a:r>
            <a:endParaRPr lang="en-GB" sz="2400" dirty="0">
              <a:solidFill>
                <a:srgbClr val="21B4A9"/>
              </a:solidFill>
            </a:endParaRPr>
          </a:p>
        </p:txBody>
      </p:sp>
      <p:sp>
        <p:nvSpPr>
          <p:cNvPr id="8" name="Rectángulo 7">
            <a:extLst>
              <a:ext uri="{FF2B5EF4-FFF2-40B4-BE49-F238E27FC236}">
                <a16:creationId xmlns:a16="http://schemas.microsoft.com/office/drawing/2014/main" xmlns="" id="{5542BDAC-D70D-C5EB-3F26-F9277DFF6C62}"/>
              </a:ext>
            </a:extLst>
          </p:cNvPr>
          <p:cNvSpPr/>
          <p:nvPr/>
        </p:nvSpPr>
        <p:spPr>
          <a:xfrm>
            <a:off x="762529" y="2461857"/>
            <a:ext cx="10616671" cy="2308324"/>
          </a:xfrm>
          <a:prstGeom prst="rect">
            <a:avLst/>
          </a:prstGeom>
        </p:spPr>
        <p:txBody>
          <a:bodyPr wrap="square">
            <a:spAutoFit/>
          </a:bodyPr>
          <a:lstStyle/>
          <a:p>
            <a:pPr algn="just"/>
            <a:r>
              <a:rPr lang="en-US" sz="1800" b="0" i="0" u="none" strike="noStrike" dirty="0">
                <a:solidFill>
                  <a:srgbClr val="000000"/>
                </a:solidFill>
                <a:effectLst/>
                <a:latin typeface="Calibri" panose="020F0502020204030204" pitchFamily="34" charset="0"/>
              </a:rPr>
              <a:t>Femeile se văd foarte des nevoite să aleagă între familie, de cele mai multe ori din cauza </a:t>
            </a:r>
            <a:r>
              <a:rPr lang="en-US" dirty="0">
                <a:solidFill>
                  <a:srgbClr val="000000"/>
                </a:solidFill>
                <a:latin typeface="Calibri" panose="020F0502020204030204" pitchFamily="34" charset="0"/>
              </a:rPr>
              <a:t>dificultăților de </a:t>
            </a:r>
            <a:r>
              <a:rPr lang="en-US" sz="1800" b="0" i="0" u="none" strike="noStrike" dirty="0">
                <a:solidFill>
                  <a:srgbClr val="000000"/>
                </a:solidFill>
                <a:effectLst/>
                <a:latin typeface="Calibri" panose="020F0502020204030204" pitchFamily="34" charset="0"/>
              </a:rPr>
              <a:t>conciliere cu angajamentele domestice, iar acest lucru este cu atât mai adevărat pentru mame. </a:t>
            </a:r>
            <a:r>
              <a:rPr lang="en-US" sz="1800" b="1" i="0" u="none" strike="noStrike" dirty="0">
                <a:solidFill>
                  <a:srgbClr val="000000"/>
                </a:solidFill>
                <a:effectLst/>
                <a:latin typeface="Calibri" panose="020F0502020204030204" pitchFamily="34" charset="0"/>
              </a:rPr>
              <a:t>Din motive socio-culturale, există o presiune socială mai mare asupra femeilor pentru a-și asuma mai multe responsabilități în ceea ce privește îngrijirea familiei și treburile casnice, în comparație cu bărbații. </a:t>
            </a:r>
            <a:r>
              <a:rPr lang="en-US" sz="1800" i="0" u="none" strike="noStrike" dirty="0">
                <a:solidFill>
                  <a:srgbClr val="000000"/>
                </a:solidFill>
                <a:effectLst/>
                <a:latin typeface="Calibri" panose="020F0502020204030204" pitchFamily="34" charset="0"/>
              </a:rPr>
              <a:t>Pe măsură ce crește numărul de copii, rata de ocupare a forței de muncă a scăzut în mod corespunzător, ceea ce arată cum ocuparea forței de muncă a femeilor este încă strâns legată de situația familială.</a:t>
            </a:r>
            <a:endParaRPr lang="en-US" b="1" dirty="0">
              <a:effectLst/>
            </a:endParaRPr>
          </a:p>
          <a:p>
            <a:pPr algn="just" rtl="0">
              <a:spcBef>
                <a:spcPts val="0"/>
              </a:spcBef>
              <a:spcAft>
                <a:spcPts val="0"/>
              </a:spcAft>
            </a:pPr>
            <a:endParaRPr lang="en-US" b="1" dirty="0">
              <a:effectLst/>
            </a:endParaRPr>
          </a:p>
          <a:p>
            <a:r>
              <a:rPr lang="en-US" dirty="0"/>
              <a:t/>
            </a:r>
            <a:br>
              <a:rPr lang="en-US" dirty="0"/>
            </a:br>
            <a:endParaRPr lang="en-GB" altLang="es-ES" dirty="0">
              <a:cs typeface="Calibri" panose="020F0502020204030204" pitchFamily="34" charset="0"/>
            </a:endParaRPr>
          </a:p>
        </p:txBody>
      </p:sp>
      <p:pic>
        <p:nvPicPr>
          <p:cNvPr id="9" name="Imagen 8" descr="Texto&#10;&#10;Descripción generada automáticamente">
            <a:extLst>
              <a:ext uri="{FF2B5EF4-FFF2-40B4-BE49-F238E27FC236}">
                <a16:creationId xmlns:a16="http://schemas.microsoft.com/office/drawing/2014/main" xmlns="" id="{58CADE31-B474-D70F-C94B-43B7FB5B5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9197" y="6234492"/>
            <a:ext cx="2304176" cy="483405"/>
          </a:xfrm>
          <a:prstGeom prst="rect">
            <a:avLst/>
          </a:prstGeom>
        </p:spPr>
      </p:pic>
      <p:pic>
        <p:nvPicPr>
          <p:cNvPr id="11" name="Immagine 10">
            <a:extLst>
              <a:ext uri="{FF2B5EF4-FFF2-40B4-BE49-F238E27FC236}">
                <a16:creationId xmlns:a16="http://schemas.microsoft.com/office/drawing/2014/main" xmlns="" id="{14A0A12E-D52B-A611-5E55-B4413EC2C162}"/>
              </a:ext>
            </a:extLst>
          </p:cNvPr>
          <p:cNvPicPr>
            <a:picLocks noChangeAspect="1"/>
          </p:cNvPicPr>
          <p:nvPr/>
        </p:nvPicPr>
        <p:blipFill>
          <a:blip r:embed="rId4"/>
          <a:stretch>
            <a:fillRect/>
          </a:stretch>
        </p:blipFill>
        <p:spPr>
          <a:xfrm>
            <a:off x="3153447" y="4257894"/>
            <a:ext cx="7508240" cy="1859839"/>
          </a:xfrm>
          <a:prstGeom prst="rect">
            <a:avLst/>
          </a:prstGeom>
        </p:spPr>
      </p:pic>
      <p:sp>
        <p:nvSpPr>
          <p:cNvPr id="2" name="Google Shape;90;p1">
            <a:extLst>
              <a:ext uri="{FF2B5EF4-FFF2-40B4-BE49-F238E27FC236}">
                <a16:creationId xmlns:a16="http://schemas.microsoft.com/office/drawing/2014/main" xmlns="" id="{62BA5F75-2667-D16F-2D04-AC6C99231F99}"/>
              </a:ext>
            </a:extLst>
          </p:cNvPr>
          <p:cNvSpPr txBox="1"/>
          <p:nvPr/>
        </p:nvSpPr>
        <p:spPr>
          <a:xfrm>
            <a:off x="2503373" y="6307159"/>
            <a:ext cx="79017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Realizat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cu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sprijinul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Erasmus+ 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Uniunii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Europene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prezentului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material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reprezintă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responsabilitatea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exclusivă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autorilor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iar</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Agenţia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Naţională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şi</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Comisia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Europeană</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nu sunt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responsabile</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pentru</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modul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în</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care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va</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fi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folosit</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conţinutul</a:t>
            </a:r>
            <a:r>
              <a:rPr lang="en-US"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informaţiei</a:t>
            </a:r>
            <a:r>
              <a:rPr lang="ro-RO"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E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61678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5540</Words>
  <Application>Microsoft Office PowerPoint</Application>
  <PresentationFormat>Widescreen</PresentationFormat>
  <Paragraphs>321</Paragraphs>
  <Slides>33</Slides>
  <Notes>0</Notes>
  <HiddenSlides>0</HiddenSlides>
  <MMClips>0</MMClips>
  <ScaleCrop>false</ScaleCrop>
  <HeadingPairs>
    <vt:vector size="6" baseType="variant">
      <vt:variant>
        <vt:lpstr>Caratteri utilizzati</vt:lpstr>
      </vt:variant>
      <vt:variant>
        <vt:i4>15</vt:i4>
      </vt:variant>
      <vt:variant>
        <vt:lpstr>Tema</vt:lpstr>
      </vt:variant>
      <vt:variant>
        <vt:i4>1</vt:i4>
      </vt:variant>
      <vt:variant>
        <vt:lpstr>Titoli diapositive</vt:lpstr>
      </vt:variant>
      <vt:variant>
        <vt:i4>33</vt:i4>
      </vt:variant>
    </vt:vector>
  </HeadingPairs>
  <TitlesOfParts>
    <vt:vector size="49" baseType="lpstr">
      <vt:lpstr>Abhaya Libre Medium</vt:lpstr>
      <vt:lpstr>Abhaya Libre SemiBold</vt:lpstr>
      <vt:lpstr>Arial</vt:lpstr>
      <vt:lpstr>Arial MT</vt:lpstr>
      <vt:lpstr>Arima Madurai Semi</vt:lpstr>
      <vt:lpstr>Bebas Neue</vt:lpstr>
      <vt:lpstr>Calibri</vt:lpstr>
      <vt:lpstr>Calibri Light</vt:lpstr>
      <vt:lpstr>Courier New</vt:lpstr>
      <vt:lpstr>Lato Light</vt:lpstr>
      <vt:lpstr>Nunito Bold</vt:lpstr>
      <vt:lpstr>Oxygen</vt:lpstr>
      <vt:lpstr>Poppins</vt:lpstr>
      <vt:lpstr>Roboto</vt:lpstr>
      <vt:lpstr>Times New Roman</vt:lpstr>
      <vt:lpstr>Tema de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Álvarez Bordón</dc:creator>
  <cp:keywords>, docId:94017AE491634755B45BEC6CD8199582</cp:keywords>
  <cp:lastModifiedBy>Windows User</cp:lastModifiedBy>
  <cp:revision>69</cp:revision>
  <dcterms:created xsi:type="dcterms:W3CDTF">2022-05-18T10:18:40Z</dcterms:created>
  <dcterms:modified xsi:type="dcterms:W3CDTF">2023-02-21T09:31:11Z</dcterms:modified>
</cp:coreProperties>
</file>