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Oxygen"/>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gVwRJ+JnHOK1TB6aX7EmrhPzb8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xygen-bold.fntdata"/><Relationship Id="rId16" Type="http://schemas.openxmlformats.org/officeDocument/2006/relationships/slide" Target="slides/slide12.xml"/><Relationship Id="rId38" Type="http://schemas.openxmlformats.org/officeDocument/2006/relationships/font" Target="fonts/Oxygen-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33333" l="17326" r="19050" t="38446"/>
          <a:stretch/>
        </p:blipFill>
        <p:spPr>
          <a:xfrm>
            <a:off x="3912093" y="1074198"/>
            <a:ext cx="4367813" cy="1935331"/>
          </a:xfrm>
          <a:prstGeom prst="rect">
            <a:avLst/>
          </a:prstGeom>
          <a:noFill/>
          <a:ln>
            <a:noFill/>
          </a:ln>
        </p:spPr>
      </p:pic>
      <p:sp>
        <p:nvSpPr>
          <p:cNvPr id="85" name="Google Shape;85;p1"/>
          <p:cNvSpPr txBox="1"/>
          <p:nvPr/>
        </p:nvSpPr>
        <p:spPr>
          <a:xfrm>
            <a:off x="1056325" y="3547725"/>
            <a:ext cx="1001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200">
                <a:solidFill>
                  <a:srgbClr val="EA4E46"/>
                </a:solidFill>
                <a:latin typeface="Calibri"/>
                <a:ea typeface="Calibri"/>
                <a:cs typeface="Calibri"/>
                <a:sym typeface="Calibri"/>
              </a:rPr>
              <a:t>Título del módulo de formación: </a:t>
            </a:r>
            <a:r>
              <a:rPr lang="it-IT" sz="3200">
                <a:solidFill>
                  <a:srgbClr val="EA4E46"/>
                </a:solidFill>
                <a:latin typeface="Calibri"/>
                <a:ea typeface="Calibri"/>
                <a:cs typeface="Calibri"/>
                <a:sym typeface="Calibri"/>
              </a:rPr>
              <a:t>La conciliación de la vida profesional y familiar y los derechos sociales de la mujer</a:t>
            </a:r>
            <a:endParaRPr/>
          </a:p>
        </p:txBody>
      </p:sp>
      <p:sp>
        <p:nvSpPr>
          <p:cNvPr id="86" name="Google Shape;86;p1"/>
          <p:cNvSpPr txBox="1"/>
          <p:nvPr/>
        </p:nvSpPr>
        <p:spPr>
          <a:xfrm>
            <a:off x="1056324" y="4793805"/>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dk1"/>
                </a:solidFill>
                <a:latin typeface="Calibri"/>
                <a:ea typeface="Calibri"/>
                <a:cs typeface="Calibri"/>
                <a:sym typeface="Calibri"/>
              </a:rPr>
              <a:t>Por</a:t>
            </a:r>
            <a:r>
              <a:rPr lang="it-IT" sz="1800">
                <a:solidFill>
                  <a:schemeClr val="dk1"/>
                </a:solidFill>
                <a:latin typeface="Calibri"/>
                <a:ea typeface="Calibri"/>
                <a:cs typeface="Calibri"/>
                <a:sym typeface="Calibri"/>
              </a:rPr>
              <a:t> Demostene Centro Studi APS</a:t>
            </a:r>
            <a:endParaRPr sz="1800">
              <a:solidFill>
                <a:schemeClr val="dk1"/>
              </a:solidFill>
              <a:latin typeface="Calibri"/>
              <a:ea typeface="Calibri"/>
              <a:cs typeface="Calibri"/>
              <a:sym typeface="Calibri"/>
            </a:endParaRPr>
          </a:p>
        </p:txBody>
      </p:sp>
      <p:sp>
        <p:nvSpPr>
          <p:cNvPr id="87" name="Google Shape;87;p1"/>
          <p:cNvSpPr/>
          <p:nvPr/>
        </p:nvSpPr>
        <p:spPr>
          <a:xfrm>
            <a:off x="461521" y="486455"/>
            <a:ext cx="710332" cy="942850"/>
          </a:xfrm>
          <a:prstGeom prst="halfFrame">
            <a:avLst>
              <a:gd fmla="val 33333" name="adj1"/>
              <a:gd fmla="val 33333" name="adj2"/>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fmla="val 33333" name="adj1"/>
              <a:gd fmla="val 33333" name="adj2"/>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Texto&#10;&#10;Descripción generada automáticamente" id="89" name="Google Shape;89;p1"/>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90" name="Google Shape;90;p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0"/>
          <p:cNvSpPr txBox="1"/>
          <p:nvPr/>
        </p:nvSpPr>
        <p:spPr>
          <a:xfrm>
            <a:off x="762525" y="1581775"/>
            <a:ext cx="9379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2 Conciliación de la vida laboral y familiar y derechos sociales de la mujer</a:t>
            </a:r>
            <a:endParaRPr sz="2400">
              <a:solidFill>
                <a:srgbClr val="21B4A9"/>
              </a:solidFill>
              <a:latin typeface="Calibri"/>
              <a:ea typeface="Calibri"/>
              <a:cs typeface="Calibri"/>
              <a:sym typeface="Calibri"/>
            </a:endParaRPr>
          </a:p>
        </p:txBody>
      </p:sp>
      <p:pic>
        <p:nvPicPr>
          <p:cNvPr descr="Texto&#10;&#10;Descripción generada automáticamente" id="216" name="Google Shape;216;p10"/>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17" name="Google Shape;217;p1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18" name="Google Shape;218;p10"/>
          <p:cNvSpPr txBox="1"/>
          <p:nvPr/>
        </p:nvSpPr>
        <p:spPr>
          <a:xfrm>
            <a:off x="2249338" y="4000474"/>
            <a:ext cx="7693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Cómo debería ser la fórmula de la conciliación de la vida laboral y familiar para las madres y las mujeres en general: </a:t>
            </a:r>
            <a:endParaRPr/>
          </a:p>
        </p:txBody>
      </p:sp>
      <p:sp>
        <p:nvSpPr>
          <p:cNvPr id="219" name="Google Shape;219;p10"/>
          <p:cNvSpPr txBox="1"/>
          <p:nvPr/>
        </p:nvSpPr>
        <p:spPr>
          <a:xfrm>
            <a:off x="2249338" y="4609651"/>
            <a:ext cx="820896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responsabilidades familiares y asistenciales compartidas + capacidad personal de conciliación = éxito y bienestar</a:t>
            </a:r>
            <a:endParaRPr/>
          </a:p>
        </p:txBody>
      </p:sp>
      <p:sp>
        <p:nvSpPr>
          <p:cNvPr id="220" name="Google Shape;220;p10"/>
          <p:cNvSpPr txBox="1"/>
          <p:nvPr/>
        </p:nvSpPr>
        <p:spPr>
          <a:xfrm>
            <a:off x="732375" y="2505725"/>
            <a:ext cx="9294900" cy="175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En esta situación de desigualdad objetiva de condiciones que viven las mujeres frente a los hombres, es necesario que la política intervenga con medidas que las apoyen</a:t>
            </a:r>
            <a:r>
              <a:rPr b="1" lang="it-IT" sz="1800">
                <a:solidFill>
                  <a:schemeClr val="dk1"/>
                </a:solidFill>
                <a:latin typeface="Calibri"/>
                <a:ea typeface="Calibri"/>
                <a:cs typeface="Calibri"/>
                <a:sym typeface="Calibri"/>
              </a:rPr>
              <a:t> distribuyendo mejor las responsabilidades familiares y de cuidado</a:t>
            </a:r>
            <a:r>
              <a:rPr lang="it-IT" sz="1800">
                <a:solidFill>
                  <a:schemeClr val="dk1"/>
                </a:solidFill>
                <a:latin typeface="Calibri"/>
                <a:ea typeface="Calibri"/>
                <a:cs typeface="Calibri"/>
                <a:sym typeface="Calibri"/>
              </a:rPr>
              <a:t> no sólo entre los padres, sino también entre todos los agentes sociales, como escuelas, organizaciones sin ánimo de lucro, empresas y otros organismos públicos.</a:t>
            </a: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21" name="Google Shape;221;p10"/>
          <p:cNvSpPr txBox="1"/>
          <p:nvPr/>
        </p:nvSpPr>
        <p:spPr>
          <a:xfrm>
            <a:off x="762525" y="411525"/>
            <a:ext cx="92346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200">
                <a:solidFill>
                  <a:srgbClr val="FAB632"/>
                </a:solidFill>
                <a:latin typeface="Calibri"/>
                <a:ea typeface="Calibri"/>
                <a:cs typeface="Calibri"/>
                <a:sym typeface="Calibri"/>
              </a:rPr>
              <a:t>Unidad 2: Conciliación de la vida laboral y familiar de la mujer y derechos sociales</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11"/>
          <p:cNvSpPr txBox="1"/>
          <p:nvPr/>
        </p:nvSpPr>
        <p:spPr>
          <a:xfrm>
            <a:off x="762529" y="1567760"/>
            <a:ext cx="769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3: Responsabilidades compartidas</a:t>
            </a:r>
            <a:endParaRPr sz="2400">
              <a:solidFill>
                <a:srgbClr val="21B4A9"/>
              </a:solidFill>
              <a:latin typeface="Calibri"/>
              <a:ea typeface="Calibri"/>
              <a:cs typeface="Calibri"/>
              <a:sym typeface="Calibri"/>
            </a:endParaRPr>
          </a:p>
        </p:txBody>
      </p:sp>
      <p:pic>
        <p:nvPicPr>
          <p:cNvPr descr="Texto&#10;&#10;Descripción generada automáticamente" id="227" name="Google Shape;227;p11"/>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28" name="Google Shape;228;p1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29" name="Google Shape;229;p11"/>
          <p:cNvSpPr txBox="1"/>
          <p:nvPr/>
        </p:nvSpPr>
        <p:spPr>
          <a:xfrm>
            <a:off x="889300" y="2108375"/>
            <a:ext cx="10139100" cy="4125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1800">
                <a:solidFill>
                  <a:schemeClr val="dk1"/>
                </a:solidFill>
                <a:latin typeface="Calibri"/>
                <a:ea typeface="Calibri"/>
                <a:cs typeface="Calibri"/>
                <a:sym typeface="Calibri"/>
              </a:rPr>
              <a:t>Los derechos de responsabilidad compartida </a:t>
            </a:r>
            <a:r>
              <a:rPr lang="it-IT" sz="1800">
                <a:solidFill>
                  <a:schemeClr val="dk1"/>
                </a:solidFill>
                <a:latin typeface="Calibri"/>
                <a:ea typeface="Calibri"/>
                <a:cs typeface="Calibri"/>
                <a:sym typeface="Calibri"/>
              </a:rPr>
              <a:t>son una serie de prestaciones y subsidios establecidos por ley en todos los países de la Unión Europea. La reciente Directiva europea sobre la conciliación de la vida laboral y familiar de padres y cuidadores pretende fomentar un mejor reparto de las responsabilidades de cuidado entre mujeres y hombres e introduce derechos sociales mínimos, como:</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279400" lvl="3" marL="1657350" marR="0" rtl="0" algn="just">
              <a:spcBef>
                <a:spcPts val="0"/>
              </a:spcBef>
              <a:spcAft>
                <a:spcPts val="0"/>
              </a:spcAft>
              <a:buClr>
                <a:schemeClr val="dk1"/>
              </a:buClr>
              <a:buSzPts val="1700"/>
              <a:buFont typeface="Courier New"/>
              <a:buChar char="o"/>
            </a:pPr>
            <a:r>
              <a:rPr b="1" lang="it-IT" sz="1700">
                <a:solidFill>
                  <a:schemeClr val="dk1"/>
                </a:solidFill>
                <a:latin typeface="Calibri"/>
                <a:ea typeface="Calibri"/>
                <a:cs typeface="Calibri"/>
                <a:sym typeface="Calibri"/>
              </a:rPr>
              <a:t>Permiso de paternidad:</a:t>
            </a:r>
            <a:r>
              <a:rPr lang="it-IT" sz="1700">
                <a:solidFill>
                  <a:schemeClr val="dk1"/>
                </a:solidFill>
                <a:latin typeface="Calibri"/>
                <a:ea typeface="Calibri"/>
                <a:cs typeface="Calibri"/>
                <a:sym typeface="Calibri"/>
              </a:rPr>
              <a:t> al menos 10 días laborables retribuidos en el momento del nacimiento de un hijo.</a:t>
            </a:r>
            <a:endParaRPr sz="1700">
              <a:solidFill>
                <a:schemeClr val="dk1"/>
              </a:solidFill>
              <a:latin typeface="Calibri"/>
              <a:ea typeface="Calibri"/>
              <a:cs typeface="Calibri"/>
              <a:sym typeface="Calibri"/>
            </a:endParaRPr>
          </a:p>
          <a:p>
            <a:pPr indent="-279400" lvl="3" marL="1657350" marR="0" rtl="0" algn="just">
              <a:spcBef>
                <a:spcPts val="0"/>
              </a:spcBef>
              <a:spcAft>
                <a:spcPts val="0"/>
              </a:spcAft>
              <a:buClr>
                <a:schemeClr val="dk1"/>
              </a:buClr>
              <a:buSzPts val="1700"/>
              <a:buFont typeface="Courier New"/>
              <a:buChar char="o"/>
            </a:pPr>
            <a:r>
              <a:rPr b="1" lang="it-IT" sz="1700">
                <a:solidFill>
                  <a:schemeClr val="dk1"/>
                </a:solidFill>
                <a:latin typeface="Calibri"/>
                <a:ea typeface="Calibri"/>
                <a:cs typeface="Calibri"/>
                <a:sym typeface="Calibri"/>
              </a:rPr>
              <a:t>Permiso parental: </a:t>
            </a:r>
            <a:r>
              <a:rPr lang="it-IT" sz="1700">
                <a:solidFill>
                  <a:schemeClr val="dk1"/>
                </a:solidFill>
                <a:latin typeface="Calibri"/>
                <a:ea typeface="Calibri"/>
                <a:cs typeface="Calibri"/>
                <a:sym typeface="Calibri"/>
              </a:rPr>
              <a:t>derecho individual de al menos 4 meses de los cuales 2 son retribuidos </a:t>
            </a:r>
            <a:endParaRPr sz="1700">
              <a:solidFill>
                <a:schemeClr val="dk1"/>
              </a:solidFill>
              <a:latin typeface="Calibri"/>
              <a:ea typeface="Calibri"/>
              <a:cs typeface="Calibri"/>
              <a:sym typeface="Calibri"/>
            </a:endParaRPr>
          </a:p>
          <a:p>
            <a:pPr indent="-279400" lvl="3" marL="1657350" marR="0" rtl="0" algn="just">
              <a:spcBef>
                <a:spcPts val="0"/>
              </a:spcBef>
              <a:spcAft>
                <a:spcPts val="0"/>
              </a:spcAft>
              <a:buClr>
                <a:schemeClr val="dk1"/>
              </a:buClr>
              <a:buSzPts val="1700"/>
              <a:buFont typeface="Courier New"/>
              <a:buChar char="o"/>
            </a:pPr>
            <a:r>
              <a:rPr b="1" lang="it-IT" sz="1700">
                <a:solidFill>
                  <a:schemeClr val="dk1"/>
                </a:solidFill>
                <a:latin typeface="Calibri"/>
                <a:ea typeface="Calibri"/>
                <a:cs typeface="Calibri"/>
                <a:sym typeface="Calibri"/>
              </a:rPr>
              <a:t>Permiso para cuidadores: </a:t>
            </a:r>
            <a:r>
              <a:rPr lang="it-IT" sz="1700">
                <a:solidFill>
                  <a:schemeClr val="dk1"/>
                </a:solidFill>
                <a:latin typeface="Calibri"/>
                <a:ea typeface="Calibri"/>
                <a:cs typeface="Calibri"/>
                <a:sym typeface="Calibri"/>
              </a:rPr>
              <a:t>los trabajadores que se ocupen de familiares que necesiten cuidados o apoyo por un motivo grave de salud pueden disfrutar de 5 días laborables al año.</a:t>
            </a:r>
            <a:endParaRPr sz="1700">
              <a:solidFill>
                <a:schemeClr val="dk1"/>
              </a:solidFill>
              <a:latin typeface="Calibri"/>
              <a:ea typeface="Calibri"/>
              <a:cs typeface="Calibri"/>
              <a:sym typeface="Calibri"/>
            </a:endParaRPr>
          </a:p>
          <a:p>
            <a:pPr indent="-279400" lvl="3" marL="1657350" marR="0" rtl="0" algn="just">
              <a:spcBef>
                <a:spcPts val="0"/>
              </a:spcBef>
              <a:spcAft>
                <a:spcPts val="0"/>
              </a:spcAft>
              <a:buClr>
                <a:schemeClr val="dk1"/>
              </a:buClr>
              <a:buSzPts val="1700"/>
              <a:buFont typeface="Courier New"/>
              <a:buChar char="o"/>
            </a:pPr>
            <a:r>
              <a:rPr b="1" lang="it-IT" sz="1700">
                <a:solidFill>
                  <a:schemeClr val="dk1"/>
                </a:solidFill>
                <a:latin typeface="Calibri"/>
                <a:ea typeface="Calibri"/>
                <a:cs typeface="Calibri"/>
                <a:sym typeface="Calibri"/>
              </a:rPr>
              <a:t>Modalidades de trabajo flexible: </a:t>
            </a:r>
            <a:r>
              <a:rPr lang="it-IT" sz="1700">
                <a:solidFill>
                  <a:schemeClr val="dk1"/>
                </a:solidFill>
                <a:latin typeface="Calibri"/>
                <a:ea typeface="Calibri"/>
                <a:cs typeface="Calibri"/>
                <a:sym typeface="Calibri"/>
              </a:rPr>
              <a:t>los padres trabajadores de hasta 8 años o más y los cuidadores tienen derecho a solicitar las siguientes modalidades de trabajo flexible: reducción de jornada, horario flexible, lugar de trabajo flexible</a:t>
            </a:r>
            <a:endParaRPr sz="1700">
              <a:solidFill>
                <a:schemeClr val="dk1"/>
              </a:solidFill>
              <a:latin typeface="Calibri"/>
              <a:ea typeface="Calibri"/>
              <a:cs typeface="Calibri"/>
              <a:sym typeface="Calibri"/>
            </a:endParaRPr>
          </a:p>
          <a:p>
            <a:pPr indent="0" lvl="0" marL="1828800" marR="0" rtl="0" algn="l">
              <a:spcBef>
                <a:spcPts val="0"/>
              </a:spcBef>
              <a:spcAft>
                <a:spcPts val="0"/>
              </a:spcAft>
              <a:buNone/>
            </a:pPr>
            <a:br>
              <a:rPr b="0" i="0" lang="it-IT"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descr="Immagine che contiene testo&#10;&#10;Descrizione generata automaticamente" id="230" name="Google Shape;230;p11"/>
          <p:cNvPicPr preferRelativeResize="0"/>
          <p:nvPr/>
        </p:nvPicPr>
        <p:blipFill rotWithShape="1">
          <a:blip r:embed="rId5">
            <a:alphaModFix/>
          </a:blip>
          <a:srcRect b="0" l="0" r="0" t="0"/>
          <a:stretch/>
        </p:blipFill>
        <p:spPr>
          <a:xfrm>
            <a:off x="762529" y="3526973"/>
            <a:ext cx="2138436" cy="1603827"/>
          </a:xfrm>
          <a:prstGeom prst="rect">
            <a:avLst/>
          </a:prstGeom>
          <a:noFill/>
          <a:ln>
            <a:noFill/>
          </a:ln>
        </p:spPr>
      </p:pic>
      <p:sp>
        <p:nvSpPr>
          <p:cNvPr id="231" name="Google Shape;231;p11"/>
          <p:cNvSpPr txBox="1"/>
          <p:nvPr/>
        </p:nvSpPr>
        <p:spPr>
          <a:xfrm>
            <a:off x="762525" y="411525"/>
            <a:ext cx="92346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200">
                <a:solidFill>
                  <a:srgbClr val="FAB632"/>
                </a:solidFill>
                <a:latin typeface="Calibri"/>
                <a:ea typeface="Calibri"/>
                <a:cs typeface="Calibri"/>
                <a:sym typeface="Calibri"/>
              </a:rPr>
              <a:t>Unidad 2: Conciliación de la vida laboral y familiar de la mujer y derechos sociales</a:t>
            </a:r>
            <a:endParaRPr sz="2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pic>
        <p:nvPicPr>
          <p:cNvPr descr="Texto&#10;&#10;Descripción generada automáticamente" id="236" name="Google Shape;236;p1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37" name="Google Shape;237;p1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38" name="Google Shape;238;p12"/>
          <p:cNvSpPr txBox="1"/>
          <p:nvPr/>
        </p:nvSpPr>
        <p:spPr>
          <a:xfrm>
            <a:off x="1706875" y="3196225"/>
            <a:ext cx="5151000" cy="2031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1800">
                <a:solidFill>
                  <a:srgbClr val="C00000"/>
                </a:solidFill>
                <a:latin typeface="Calibri"/>
                <a:ea typeface="Calibri"/>
                <a:cs typeface="Calibri"/>
                <a:sym typeface="Calibri"/>
              </a:rPr>
              <a:t>Tip!</a:t>
            </a:r>
            <a:r>
              <a:rPr b="1" i="1" lang="it-IT" sz="1800">
                <a:solidFill>
                  <a:schemeClr val="dk1"/>
                </a:solidFill>
                <a:latin typeface="Calibri"/>
                <a:ea typeface="Calibri"/>
                <a:cs typeface="Calibri"/>
                <a:sym typeface="Calibri"/>
              </a:rPr>
              <a:t> </a:t>
            </a:r>
            <a:r>
              <a:rPr i="1" lang="it-IT" sz="1800">
                <a:solidFill>
                  <a:schemeClr val="dk1"/>
                </a:solidFill>
                <a:latin typeface="Calibri"/>
                <a:ea typeface="Calibri"/>
                <a:cs typeface="Calibri"/>
                <a:sym typeface="Calibri"/>
              </a:rPr>
              <a:t>Compruebe siempre cuáles son las prestaciones y subsidios para la crianza a los que tiene derecho en la sección de bienestar de la página web de su región o de su municipio, o diríjase directamente a la ventanilla de bienestar de su ciudad (por ejemplo, servicio de comedor escolar, vales para guarderías, etc.) .</a:t>
            </a:r>
            <a:endParaRPr sz="1600">
              <a:solidFill>
                <a:schemeClr val="dk1"/>
              </a:solidFill>
              <a:latin typeface="Arial"/>
              <a:ea typeface="Arial"/>
              <a:cs typeface="Arial"/>
              <a:sym typeface="Arial"/>
            </a:endParaRPr>
          </a:p>
        </p:txBody>
      </p:sp>
      <p:sp>
        <p:nvSpPr>
          <p:cNvPr id="239" name="Google Shape;239;p12"/>
          <p:cNvSpPr txBox="1"/>
          <p:nvPr/>
        </p:nvSpPr>
        <p:spPr>
          <a:xfrm>
            <a:off x="1706872" y="2460950"/>
            <a:ext cx="4344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Conoce tus derechos...</a:t>
            </a:r>
            <a:endParaRPr/>
          </a:p>
        </p:txBody>
      </p:sp>
      <p:pic>
        <p:nvPicPr>
          <p:cNvPr descr="Immagine che contiene grafica vettoriale&#10;&#10;Descrizione generata automaticamente" id="240" name="Google Shape;240;p12"/>
          <p:cNvPicPr preferRelativeResize="0"/>
          <p:nvPr/>
        </p:nvPicPr>
        <p:blipFill rotWithShape="1">
          <a:blip r:embed="rId5">
            <a:alphaModFix/>
          </a:blip>
          <a:srcRect b="0" l="0" r="0" t="0"/>
          <a:stretch/>
        </p:blipFill>
        <p:spPr>
          <a:xfrm>
            <a:off x="7138811" y="2194675"/>
            <a:ext cx="4669670" cy="3502252"/>
          </a:xfrm>
          <a:prstGeom prst="rect">
            <a:avLst/>
          </a:prstGeom>
          <a:noFill/>
          <a:ln>
            <a:noFill/>
          </a:ln>
        </p:spPr>
      </p:pic>
      <p:sp>
        <p:nvSpPr>
          <p:cNvPr id="241" name="Google Shape;241;p12"/>
          <p:cNvSpPr txBox="1"/>
          <p:nvPr/>
        </p:nvSpPr>
        <p:spPr>
          <a:xfrm>
            <a:off x="762525" y="411525"/>
            <a:ext cx="92346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200">
                <a:solidFill>
                  <a:srgbClr val="FAB632"/>
                </a:solidFill>
                <a:latin typeface="Calibri"/>
                <a:ea typeface="Calibri"/>
                <a:cs typeface="Calibri"/>
                <a:sym typeface="Calibri"/>
              </a:rPr>
              <a:t>Unidad 2: Conciliación de la vida laboral y familiar de la mujer y derechos sociales</a:t>
            </a:r>
            <a:endParaRPr b="1" sz="3200">
              <a:solidFill>
                <a:srgbClr val="FAB632"/>
              </a:solidFill>
              <a:latin typeface="Calibri"/>
              <a:ea typeface="Calibri"/>
              <a:cs typeface="Calibri"/>
              <a:sym typeface="Calibri"/>
            </a:endParaRPr>
          </a:p>
          <a:p>
            <a:pPr indent="0" lvl="0" marL="0" marR="0" rtl="0" algn="l">
              <a:spcBef>
                <a:spcPts val="0"/>
              </a:spcBef>
              <a:spcAft>
                <a:spcPts val="0"/>
              </a:spcAft>
              <a:buNone/>
            </a:pPr>
            <a:r>
              <a:t/>
            </a:r>
            <a:endParaRPr b="1" sz="3200">
              <a:solidFill>
                <a:srgbClr val="FAB632"/>
              </a:solidFill>
              <a:latin typeface="Calibri"/>
              <a:ea typeface="Calibri"/>
              <a:cs typeface="Calibri"/>
              <a:sym typeface="Calibri"/>
            </a:endParaRPr>
          </a:p>
        </p:txBody>
      </p:sp>
      <p:sp>
        <p:nvSpPr>
          <p:cNvPr id="242" name="Google Shape;242;p12"/>
          <p:cNvSpPr txBox="1"/>
          <p:nvPr/>
        </p:nvSpPr>
        <p:spPr>
          <a:xfrm>
            <a:off x="762529" y="1567760"/>
            <a:ext cx="769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3: Responsabilidades compartidas</a:t>
            </a:r>
            <a:endParaRPr sz="2400">
              <a:solidFill>
                <a:srgbClr val="21B4A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13"/>
          <p:cNvSpPr txBox="1"/>
          <p:nvPr/>
        </p:nvSpPr>
        <p:spPr>
          <a:xfrm>
            <a:off x="762525" y="303225"/>
            <a:ext cx="92586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p>
        </p:txBody>
      </p:sp>
      <p:sp>
        <p:nvSpPr>
          <p:cNvPr id="248" name="Google Shape;248;p13"/>
          <p:cNvSpPr txBox="1"/>
          <p:nvPr/>
        </p:nvSpPr>
        <p:spPr>
          <a:xfrm>
            <a:off x="762529" y="1736210"/>
            <a:ext cx="769332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p:txBody>
      </p:sp>
      <p:pic>
        <p:nvPicPr>
          <p:cNvPr descr="Texto&#10;&#10;Descripción generada automáticamente" id="249" name="Google Shape;249;p1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50" name="Google Shape;250;p1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51" name="Google Shape;251;p13"/>
          <p:cNvSpPr txBox="1"/>
          <p:nvPr/>
        </p:nvSpPr>
        <p:spPr>
          <a:xfrm>
            <a:off x="762517" y="2491748"/>
            <a:ext cx="6152400" cy="175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En esta unidad te guiaremos a través de una </a:t>
            </a:r>
            <a:r>
              <a:rPr b="1" lang="it-IT" sz="1800">
                <a:solidFill>
                  <a:schemeClr val="dk1"/>
                </a:solidFill>
                <a:latin typeface="Calibri"/>
                <a:ea typeface="Calibri"/>
                <a:cs typeface="Calibri"/>
                <a:sym typeface="Calibri"/>
              </a:rPr>
              <a:t>estrategia de 3 pasos</a:t>
            </a:r>
            <a:r>
              <a:rPr lang="it-IT" sz="1800">
                <a:solidFill>
                  <a:schemeClr val="dk1"/>
                </a:solidFill>
                <a:latin typeface="Calibri"/>
                <a:ea typeface="Calibri"/>
                <a:cs typeface="Calibri"/>
                <a:sym typeface="Calibri"/>
              </a:rPr>
              <a:t> para construir un nuevo equilibrio entre la vida laboral y personal adaptado a tus necesidades, mediante una reevaluación de tu día típico y de la forma en que empleas tu tiempo, con el objetivo de liberar tus energías en los objetivos que más aprecias, </a:t>
            </a:r>
            <a:r>
              <a:rPr b="1" lang="it-IT" sz="1800">
                <a:solidFill>
                  <a:schemeClr val="dk1"/>
                </a:solidFill>
                <a:latin typeface="Calibri"/>
                <a:ea typeface="Calibri"/>
                <a:cs typeface="Calibri"/>
                <a:sym typeface="Calibri"/>
              </a:rPr>
              <a:t>sin abandonar tus responsabilidades diarias.</a:t>
            </a:r>
            <a:endParaRPr b="1" sz="1600">
              <a:solidFill>
                <a:schemeClr val="dk1"/>
              </a:solidFill>
              <a:latin typeface="Arial"/>
              <a:ea typeface="Arial"/>
              <a:cs typeface="Arial"/>
              <a:sym typeface="Arial"/>
            </a:endParaRPr>
          </a:p>
        </p:txBody>
      </p:sp>
      <p:sp>
        <p:nvSpPr>
          <p:cNvPr id="252" name="Google Shape;252;p13"/>
          <p:cNvSpPr txBox="1"/>
          <p:nvPr/>
        </p:nvSpPr>
        <p:spPr>
          <a:xfrm>
            <a:off x="2365975" y="4697000"/>
            <a:ext cx="4057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¿Preparados? ¡Empecemos!</a:t>
            </a:r>
            <a:endParaRPr sz="2400">
              <a:solidFill>
                <a:srgbClr val="EA4E46"/>
              </a:solidFill>
              <a:latin typeface="Calibri"/>
              <a:ea typeface="Calibri"/>
              <a:cs typeface="Calibri"/>
              <a:sym typeface="Calibri"/>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pic>
        <p:nvPicPr>
          <p:cNvPr descr="Immagine che contiene testo, grafica vettoriale&#10;&#10;Descrizione generata automaticamente" id="253" name="Google Shape;253;p13"/>
          <p:cNvPicPr preferRelativeResize="0"/>
          <p:nvPr/>
        </p:nvPicPr>
        <p:blipFill rotWithShape="1">
          <a:blip r:embed="rId5">
            <a:alphaModFix/>
          </a:blip>
          <a:srcRect b="0" l="0" r="0" t="0"/>
          <a:stretch/>
        </p:blipFill>
        <p:spPr>
          <a:xfrm>
            <a:off x="7463935" y="2346960"/>
            <a:ext cx="4057504" cy="30431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pic>
        <p:nvPicPr>
          <p:cNvPr descr="Texto&#10;&#10;Descripción generada automáticamente" id="258" name="Google Shape;258;p1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59" name="Google Shape;259;p1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60" name="Google Shape;260;p14"/>
          <p:cNvSpPr txBox="1"/>
          <p:nvPr/>
        </p:nvSpPr>
        <p:spPr>
          <a:xfrm>
            <a:off x="1198874" y="2407500"/>
            <a:ext cx="5874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Paso</a:t>
            </a:r>
            <a:r>
              <a:rPr lang="it-IT" sz="2400">
                <a:solidFill>
                  <a:srgbClr val="EA4E46"/>
                </a:solidFill>
                <a:latin typeface="Calibri"/>
                <a:ea typeface="Calibri"/>
                <a:cs typeface="Calibri"/>
                <a:sym typeface="Calibri"/>
              </a:rPr>
              <a:t> #1: </a:t>
            </a:r>
            <a:r>
              <a:rPr lang="it-IT" sz="2400">
                <a:solidFill>
                  <a:srgbClr val="EA4E46"/>
                </a:solidFill>
                <a:latin typeface="Calibri"/>
                <a:ea typeface="Calibri"/>
                <a:cs typeface="Calibri"/>
                <a:sym typeface="Calibri"/>
              </a:rPr>
              <a:t>Tómese su tiempo y reflexione</a:t>
            </a:r>
            <a:endParaRPr sz="2400">
              <a:solidFill>
                <a:srgbClr val="EA4E46"/>
              </a:solidFill>
              <a:latin typeface="Calibri"/>
              <a:ea typeface="Calibri"/>
              <a:cs typeface="Calibri"/>
              <a:sym typeface="Calibri"/>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sp>
        <p:nvSpPr>
          <p:cNvPr id="261" name="Google Shape;261;p14"/>
          <p:cNvSpPr/>
          <p:nvPr/>
        </p:nvSpPr>
        <p:spPr>
          <a:xfrm>
            <a:off x="762529" y="2474873"/>
            <a:ext cx="365231" cy="326935"/>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4"/>
          <p:cNvSpPr txBox="1"/>
          <p:nvPr/>
        </p:nvSpPr>
        <p:spPr>
          <a:xfrm>
            <a:off x="762529" y="2957474"/>
            <a:ext cx="9935951"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Dedicar tiempo a comprender cómo influyen los distintos aspectos de nuestra vida cotidiana es el primer paso necesario para desarrollar una nueva integración entre el trabajo y la vida privada que responda a tus necesidades reales.</a:t>
            </a:r>
            <a:endParaRPr sz="1800">
              <a:solidFill>
                <a:schemeClr val="dk1"/>
              </a:solidFill>
              <a:latin typeface="Calibri"/>
              <a:ea typeface="Calibri"/>
              <a:cs typeface="Calibri"/>
              <a:sym typeface="Calibri"/>
            </a:endParaRPr>
          </a:p>
        </p:txBody>
      </p:sp>
      <p:sp>
        <p:nvSpPr>
          <p:cNvPr id="263" name="Google Shape;263;p14"/>
          <p:cNvSpPr txBox="1"/>
          <p:nvPr/>
        </p:nvSpPr>
        <p:spPr>
          <a:xfrm>
            <a:off x="1486257" y="3935071"/>
            <a:ext cx="9936000" cy="2031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Algunas preguntas que puede hacerse son </a:t>
            </a:r>
            <a:endParaRPr sz="1800">
              <a:solidFill>
                <a:schemeClr val="dk1"/>
              </a:solidFill>
              <a:latin typeface="Calibri"/>
              <a:ea typeface="Calibri"/>
              <a:cs typeface="Calibri"/>
              <a:sym typeface="Calibri"/>
            </a:endParaRPr>
          </a:p>
          <a:p>
            <a:pPr indent="-285750" lvl="2" marL="12001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¿Estoy dedicando suficiente tiempo de calidad a lo que realmente quiero? </a:t>
            </a:r>
            <a:endParaRPr sz="1800">
              <a:solidFill>
                <a:schemeClr val="dk1"/>
              </a:solidFill>
              <a:latin typeface="Calibri"/>
              <a:ea typeface="Calibri"/>
              <a:cs typeface="Calibri"/>
              <a:sym typeface="Calibri"/>
            </a:endParaRPr>
          </a:p>
          <a:p>
            <a:pPr indent="-285750" lvl="2" marL="12001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¿Estoy dedicando suficiente tiempo y energía a personas o cosas que son significativas para mí? </a:t>
            </a:r>
            <a:endParaRPr sz="1800">
              <a:solidFill>
                <a:schemeClr val="dk1"/>
              </a:solidFill>
              <a:latin typeface="Calibri"/>
              <a:ea typeface="Calibri"/>
              <a:cs typeface="Calibri"/>
              <a:sym typeface="Calibri"/>
            </a:endParaRPr>
          </a:p>
          <a:p>
            <a:pPr indent="-285750" lvl="2" marL="12001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¿Todavía me siento alineado con mis objetivos profesionales o personales? ¿Por qué sí o por qué no?</a:t>
            </a:r>
            <a:endParaRPr sz="1800">
              <a:solidFill>
                <a:schemeClr val="dk1"/>
              </a:solidFill>
              <a:latin typeface="Calibri"/>
              <a:ea typeface="Calibri"/>
              <a:cs typeface="Calibri"/>
              <a:sym typeface="Calibri"/>
            </a:endParaRPr>
          </a:p>
          <a:p>
            <a:pPr indent="-285750" lvl="2" marL="12001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 ¿Dónde me siento más atascado? ¿Qué me hace sentir así en esta situación?</a:t>
            </a:r>
            <a:endParaRPr sz="1800">
              <a:solidFill>
                <a:schemeClr val="dk1"/>
              </a:solidFill>
              <a:latin typeface="Calibri"/>
              <a:ea typeface="Calibri"/>
              <a:cs typeface="Calibri"/>
              <a:sym typeface="Calibri"/>
            </a:endParaRPr>
          </a:p>
        </p:txBody>
      </p:sp>
      <p:sp>
        <p:nvSpPr>
          <p:cNvPr id="264" name="Google Shape;264;p14"/>
          <p:cNvSpPr txBox="1"/>
          <p:nvPr/>
        </p:nvSpPr>
        <p:spPr>
          <a:xfrm>
            <a:off x="762525" y="303225"/>
            <a:ext cx="92586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p>
        </p:txBody>
      </p:sp>
      <p:sp>
        <p:nvSpPr>
          <p:cNvPr id="265" name="Google Shape;265;p14"/>
          <p:cNvSpPr txBox="1"/>
          <p:nvPr/>
        </p:nvSpPr>
        <p:spPr>
          <a:xfrm>
            <a:off x="762529" y="1736210"/>
            <a:ext cx="769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pic>
        <p:nvPicPr>
          <p:cNvPr descr="Texto&#10;&#10;Descripción generada automáticamente" id="270" name="Google Shape;270;p1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71" name="Google Shape;271;p1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72" name="Google Shape;272;p15"/>
          <p:cNvSpPr txBox="1"/>
          <p:nvPr/>
        </p:nvSpPr>
        <p:spPr>
          <a:xfrm>
            <a:off x="1198873" y="2407500"/>
            <a:ext cx="62235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EA4E46"/>
                </a:solidFill>
                <a:latin typeface="Calibri"/>
                <a:ea typeface="Calibri"/>
                <a:cs typeface="Calibri"/>
                <a:sym typeface="Calibri"/>
              </a:rPr>
              <a:t>Paso #1: Tómese su tiempo y reflexione</a:t>
            </a:r>
            <a:endParaRPr/>
          </a:p>
        </p:txBody>
      </p:sp>
      <p:sp>
        <p:nvSpPr>
          <p:cNvPr id="273" name="Google Shape;273;p15"/>
          <p:cNvSpPr/>
          <p:nvPr/>
        </p:nvSpPr>
        <p:spPr>
          <a:xfrm>
            <a:off x="762529" y="2474873"/>
            <a:ext cx="365231" cy="326935"/>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5"/>
          <p:cNvSpPr txBox="1"/>
          <p:nvPr/>
        </p:nvSpPr>
        <p:spPr>
          <a:xfrm>
            <a:off x="762529" y="2957474"/>
            <a:ext cx="9935951"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1800">
                <a:solidFill>
                  <a:schemeClr val="dk1"/>
                </a:solidFill>
                <a:latin typeface="Calibri"/>
                <a:ea typeface="Calibri"/>
                <a:cs typeface="Calibri"/>
                <a:sym typeface="Calibri"/>
              </a:rPr>
              <a:t>En la práctica: </a:t>
            </a:r>
            <a:r>
              <a:rPr i="1" lang="it-IT" sz="1800">
                <a:solidFill>
                  <a:schemeClr val="dk1"/>
                </a:solidFill>
                <a:latin typeface="Calibri"/>
                <a:ea typeface="Calibri"/>
                <a:cs typeface="Calibri"/>
                <a:sym typeface="Calibri"/>
              </a:rPr>
              <a:t>hazte con un diario e intenta anotar a diario durante al menos 2 o 4 semanas las actividades que </a:t>
            </a:r>
            <a:r>
              <a:rPr i="1" lang="it-IT" sz="1800">
                <a:solidFill>
                  <a:schemeClr val="dk1"/>
                </a:solidFill>
                <a:latin typeface="Calibri"/>
                <a:ea typeface="Calibri"/>
                <a:cs typeface="Calibri"/>
                <a:sym typeface="Calibri"/>
              </a:rPr>
              <a:t>realizamos</a:t>
            </a:r>
            <a:r>
              <a:rPr i="1" lang="it-IT" sz="1800">
                <a:solidFill>
                  <a:schemeClr val="dk1"/>
                </a:solidFill>
                <a:latin typeface="Calibri"/>
                <a:ea typeface="Calibri"/>
                <a:cs typeface="Calibri"/>
                <a:sym typeface="Calibri"/>
              </a:rPr>
              <a:t>, los acontecimientos, el tiempo que dedicas a cada actividad y cómo te hacen sentir: qué te da satisfacción y sentido, qué en cambio te deprime y te resta una energía preciosa.</a:t>
            </a:r>
            <a:endParaRPr i="1" sz="1800">
              <a:solidFill>
                <a:schemeClr val="dk1"/>
              </a:solidFill>
              <a:latin typeface="Calibri"/>
              <a:ea typeface="Calibri"/>
              <a:cs typeface="Calibri"/>
              <a:sym typeface="Calibri"/>
            </a:endParaRPr>
          </a:p>
        </p:txBody>
      </p:sp>
      <p:sp>
        <p:nvSpPr>
          <p:cNvPr id="275" name="Google Shape;275;p15"/>
          <p:cNvSpPr txBox="1"/>
          <p:nvPr/>
        </p:nvSpPr>
        <p:spPr>
          <a:xfrm>
            <a:off x="2323399" y="4048475"/>
            <a:ext cx="9490500" cy="2308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Al reflexionar sobre estas cuestiones personales, escribir tus pensamientos y sentimientos te ayudará a identificar las áreas que crees que necesitan más ajustes. En última instancia, estas preguntas deberían ayudarte a arrojar más luz sobre tu situación vital actual.</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Una vez recopilada esta información, puedes empezar a priorizar el tiempo que dedicas diariamente a las actividades que más satisfacción te producen y que más contribuyen a tus objetivos.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 </a:t>
            </a:r>
            <a:endParaRPr sz="1600">
              <a:solidFill>
                <a:schemeClr val="dk1"/>
              </a:solidFill>
              <a:latin typeface="Arial"/>
              <a:ea typeface="Arial"/>
              <a:cs typeface="Arial"/>
              <a:sym typeface="Arial"/>
            </a:endParaRPr>
          </a:p>
        </p:txBody>
      </p:sp>
      <p:sp>
        <p:nvSpPr>
          <p:cNvPr id="276" name="Google Shape;276;p15"/>
          <p:cNvSpPr txBox="1"/>
          <p:nvPr/>
        </p:nvSpPr>
        <p:spPr>
          <a:xfrm>
            <a:off x="762525" y="303225"/>
            <a:ext cx="92586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p>
        </p:txBody>
      </p:sp>
      <p:sp>
        <p:nvSpPr>
          <p:cNvPr id="277" name="Google Shape;277;p15"/>
          <p:cNvSpPr txBox="1"/>
          <p:nvPr/>
        </p:nvSpPr>
        <p:spPr>
          <a:xfrm>
            <a:off x="762529" y="1736210"/>
            <a:ext cx="769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16"/>
          <p:cNvSpPr txBox="1"/>
          <p:nvPr/>
        </p:nvSpPr>
        <p:spPr>
          <a:xfrm>
            <a:off x="762524" y="579950"/>
            <a:ext cx="96426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283" name="Google Shape;283;p16"/>
          <p:cNvSpPr txBox="1"/>
          <p:nvPr/>
        </p:nvSpPr>
        <p:spPr>
          <a:xfrm>
            <a:off x="762529" y="1736210"/>
            <a:ext cx="7693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284" name="Google Shape;284;p16"/>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85" name="Google Shape;285;p16"/>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86" name="Google Shape;286;p16"/>
          <p:cNvSpPr txBox="1"/>
          <p:nvPr/>
        </p:nvSpPr>
        <p:spPr>
          <a:xfrm>
            <a:off x="1198873" y="2407500"/>
            <a:ext cx="650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Paso</a:t>
            </a:r>
            <a:r>
              <a:rPr lang="it-IT" sz="2400">
                <a:solidFill>
                  <a:srgbClr val="EA4E46"/>
                </a:solidFill>
                <a:latin typeface="Calibri"/>
                <a:ea typeface="Calibri"/>
                <a:cs typeface="Calibri"/>
                <a:sym typeface="Calibri"/>
              </a:rPr>
              <a:t> #2: </a:t>
            </a:r>
            <a:r>
              <a:rPr lang="it-IT" sz="2400">
                <a:solidFill>
                  <a:srgbClr val="EA4E46"/>
                </a:solidFill>
                <a:latin typeface="Calibri"/>
                <a:ea typeface="Calibri"/>
                <a:cs typeface="Calibri"/>
                <a:sym typeface="Calibri"/>
              </a:rPr>
              <a:t>Reevaluar y redefinir prioridades</a:t>
            </a:r>
            <a:endParaRPr/>
          </a:p>
        </p:txBody>
      </p:sp>
      <p:sp>
        <p:nvSpPr>
          <p:cNvPr id="287" name="Google Shape;287;p16"/>
          <p:cNvSpPr txBox="1"/>
          <p:nvPr/>
        </p:nvSpPr>
        <p:spPr>
          <a:xfrm>
            <a:off x="762525" y="3015850"/>
            <a:ext cx="11051400" cy="175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Una vez que tenga una idea más clara de dónde puede verse más afectado su equilibrio entre trabajo y vida privada, tendrá que redefinir sus prioridades y objetivos y reevaluar su enfoque general para alcanzarlos. Durante este paso, identifica qué es lo más significativo para ti y por qué, pero también considera alternativas para perseguirlos en tu vida.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 </a:t>
            </a:r>
            <a:endParaRPr sz="1600">
              <a:solidFill>
                <a:schemeClr val="dk1"/>
              </a:solidFill>
              <a:latin typeface="Arial"/>
              <a:ea typeface="Arial"/>
              <a:cs typeface="Arial"/>
              <a:sym typeface="Arial"/>
            </a:endParaRPr>
          </a:p>
        </p:txBody>
      </p:sp>
      <p:sp>
        <p:nvSpPr>
          <p:cNvPr id="288" name="Google Shape;288;p16"/>
          <p:cNvSpPr txBox="1"/>
          <p:nvPr/>
        </p:nvSpPr>
        <p:spPr>
          <a:xfrm>
            <a:off x="1412250" y="4216376"/>
            <a:ext cx="10310700" cy="1923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700">
                <a:solidFill>
                  <a:schemeClr val="dk1"/>
                </a:solidFill>
                <a:latin typeface="Calibri"/>
                <a:ea typeface="Calibri"/>
                <a:cs typeface="Calibri"/>
                <a:sym typeface="Calibri"/>
              </a:rPr>
              <a:t>Algunas preguntas que puede hacerse son </a:t>
            </a:r>
            <a:endParaRPr sz="1700">
              <a:solidFill>
                <a:schemeClr val="dk1"/>
              </a:solidFill>
              <a:latin typeface="Calibri"/>
              <a:ea typeface="Calibri"/>
              <a:cs typeface="Calibri"/>
              <a:sym typeface="Calibri"/>
            </a:endParaRPr>
          </a:p>
          <a:p>
            <a:pPr indent="-279400" lvl="2" marL="1200150" marR="0" rtl="0" algn="just">
              <a:spcBef>
                <a:spcPts val="0"/>
              </a:spcBef>
              <a:spcAft>
                <a:spcPts val="0"/>
              </a:spcAft>
              <a:buClr>
                <a:schemeClr val="dk1"/>
              </a:buClr>
              <a:buSzPts val="1700"/>
              <a:buFont typeface="Courier New"/>
              <a:buChar char="o"/>
            </a:pPr>
            <a:r>
              <a:rPr lang="it-IT" sz="1700">
                <a:solidFill>
                  <a:schemeClr val="dk1"/>
                </a:solidFill>
                <a:latin typeface="Calibri"/>
                <a:ea typeface="Calibri"/>
                <a:cs typeface="Calibri"/>
                <a:sym typeface="Calibri"/>
              </a:rPr>
              <a:t>¿Qué es realmente importante para mí y lo estoy haciendo lo suficiente? </a:t>
            </a:r>
            <a:endParaRPr sz="1700">
              <a:solidFill>
                <a:schemeClr val="dk1"/>
              </a:solidFill>
              <a:latin typeface="Calibri"/>
              <a:ea typeface="Calibri"/>
              <a:cs typeface="Calibri"/>
              <a:sym typeface="Calibri"/>
            </a:endParaRPr>
          </a:p>
          <a:p>
            <a:pPr indent="-279400" lvl="2" marL="1200150" marR="0" rtl="0" algn="just">
              <a:spcBef>
                <a:spcPts val="0"/>
              </a:spcBef>
              <a:spcAft>
                <a:spcPts val="0"/>
              </a:spcAft>
              <a:buClr>
                <a:schemeClr val="dk1"/>
              </a:buClr>
              <a:buSzPts val="1700"/>
              <a:buFont typeface="Courier New"/>
              <a:buChar char="o"/>
            </a:pPr>
            <a:r>
              <a:rPr lang="it-IT" sz="1700">
                <a:solidFill>
                  <a:schemeClr val="dk1"/>
                </a:solidFill>
                <a:latin typeface="Calibri"/>
                <a:ea typeface="Calibri"/>
                <a:cs typeface="Calibri"/>
                <a:sym typeface="Calibri"/>
              </a:rPr>
              <a:t>¿Dónde puedo hacer concesiones? ¿Dónde no puedo? ¿Dónde he hecho demasiados compromisos? </a:t>
            </a:r>
            <a:endParaRPr sz="1700">
              <a:solidFill>
                <a:schemeClr val="dk1"/>
              </a:solidFill>
              <a:latin typeface="Calibri"/>
              <a:ea typeface="Calibri"/>
              <a:cs typeface="Calibri"/>
              <a:sym typeface="Calibri"/>
            </a:endParaRPr>
          </a:p>
          <a:p>
            <a:pPr indent="-279400" lvl="2" marL="1200150" marR="0" rtl="0" algn="just">
              <a:spcBef>
                <a:spcPts val="0"/>
              </a:spcBef>
              <a:spcAft>
                <a:spcPts val="0"/>
              </a:spcAft>
              <a:buClr>
                <a:schemeClr val="dk1"/>
              </a:buClr>
              <a:buSzPts val="1700"/>
              <a:buFont typeface="Courier New"/>
              <a:buChar char="o"/>
            </a:pPr>
            <a:r>
              <a:rPr lang="it-IT" sz="1700">
                <a:solidFill>
                  <a:schemeClr val="dk1"/>
                </a:solidFill>
                <a:latin typeface="Calibri"/>
                <a:ea typeface="Calibri"/>
                <a:cs typeface="Calibri"/>
                <a:sym typeface="Calibri"/>
              </a:rPr>
              <a:t>¿Cuáles son las acciones alternativas que puedo emprender para asegurarme de que dedico suficiente tiempo y energía a mis objetivos y relaciones?</a:t>
            </a:r>
            <a:endParaRPr sz="1700">
              <a:solidFill>
                <a:schemeClr val="dk1"/>
              </a:solidFill>
              <a:latin typeface="Calibri"/>
              <a:ea typeface="Calibri"/>
              <a:cs typeface="Calibri"/>
              <a:sym typeface="Calibri"/>
            </a:endParaRPr>
          </a:p>
          <a:p>
            <a:pPr indent="-279400" lvl="2" marL="1200150" marR="0" rtl="0" algn="just">
              <a:spcBef>
                <a:spcPts val="0"/>
              </a:spcBef>
              <a:spcAft>
                <a:spcPts val="0"/>
              </a:spcAft>
              <a:buClr>
                <a:schemeClr val="dk1"/>
              </a:buClr>
              <a:buSzPts val="1700"/>
              <a:buFont typeface="Courier New"/>
              <a:buChar char="o"/>
            </a:pPr>
            <a:r>
              <a:rPr lang="it-IT" sz="1700">
                <a:solidFill>
                  <a:schemeClr val="dk1"/>
                </a:solidFill>
                <a:latin typeface="Calibri"/>
                <a:ea typeface="Calibri"/>
                <a:cs typeface="Calibri"/>
                <a:sym typeface="Calibri"/>
              </a:rPr>
              <a:t>¿Dónde puedo combinar mis responsabilidades para poder cumplir más de una al mismo tiempo?</a:t>
            </a:r>
            <a:endParaRPr sz="1700">
              <a:solidFill>
                <a:schemeClr val="dk1"/>
              </a:solidFill>
              <a:latin typeface="Calibri"/>
              <a:ea typeface="Calibri"/>
              <a:cs typeface="Calibri"/>
              <a:sym typeface="Calibri"/>
            </a:endParaRPr>
          </a:p>
          <a:p>
            <a:pPr indent="-171450" lvl="2" marL="1200150" marR="0" rtl="0" algn="just">
              <a:spcBef>
                <a:spcPts val="0"/>
              </a:spcBef>
              <a:spcAft>
                <a:spcPts val="0"/>
              </a:spcAft>
              <a:buClr>
                <a:schemeClr val="dk1"/>
              </a:buClr>
              <a:buSzPts val="1800"/>
              <a:buFont typeface="Courier New"/>
              <a:buNone/>
            </a:pPr>
            <a:r>
              <a:t/>
            </a:r>
            <a:endParaRPr b="0" i="0" sz="1700" u="none" cap="none" strike="noStrike">
              <a:solidFill>
                <a:schemeClr val="dk1"/>
              </a:solidFill>
              <a:latin typeface="Calibri"/>
              <a:ea typeface="Calibri"/>
              <a:cs typeface="Calibri"/>
              <a:sym typeface="Calibri"/>
            </a:endParaRPr>
          </a:p>
        </p:txBody>
      </p:sp>
      <p:sp>
        <p:nvSpPr>
          <p:cNvPr id="289" name="Google Shape;289;p16"/>
          <p:cNvSpPr/>
          <p:nvPr/>
        </p:nvSpPr>
        <p:spPr>
          <a:xfrm>
            <a:off x="833649" y="2473552"/>
            <a:ext cx="365231" cy="342003"/>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pic>
        <p:nvPicPr>
          <p:cNvPr descr="Texto&#10;&#10;Descripción generada automáticamente" id="294" name="Google Shape;294;p1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95" name="Google Shape;295;p1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296" name="Google Shape;296;p17"/>
          <p:cNvSpPr txBox="1"/>
          <p:nvPr/>
        </p:nvSpPr>
        <p:spPr>
          <a:xfrm>
            <a:off x="956459" y="3111666"/>
            <a:ext cx="10139100" cy="1723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b="1" i="1" lang="it-IT" sz="1800">
                <a:solidFill>
                  <a:schemeClr val="dk1"/>
                </a:solidFill>
                <a:latin typeface="Calibri"/>
                <a:ea typeface="Calibri"/>
                <a:cs typeface="Calibri"/>
                <a:sym typeface="Calibri"/>
              </a:rPr>
              <a:t>En la práctica:</a:t>
            </a:r>
            <a:endParaRPr/>
          </a:p>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400050" lvl="0" marL="400050" marR="0" rtl="0" algn="just">
              <a:spcBef>
                <a:spcPts val="0"/>
              </a:spcBef>
              <a:spcAft>
                <a:spcPts val="0"/>
              </a:spcAft>
              <a:buClr>
                <a:schemeClr val="dk1"/>
              </a:buClr>
              <a:buSzPts val="1800"/>
              <a:buFont typeface="Calibri"/>
              <a:buAutoNum type="romanUcPeriod"/>
            </a:pPr>
            <a:r>
              <a:rPr i="1" lang="it-IT" sz="1800" u="sng">
                <a:solidFill>
                  <a:schemeClr val="dk1"/>
                </a:solidFill>
                <a:latin typeface="Calibri"/>
                <a:ea typeface="Calibri"/>
                <a:cs typeface="Calibri"/>
                <a:sym typeface="Calibri"/>
              </a:rPr>
              <a:t>E</a:t>
            </a:r>
            <a:r>
              <a:rPr i="1" lang="it-IT" sz="1800" u="sng">
                <a:solidFill>
                  <a:schemeClr val="dk1"/>
                </a:solidFill>
                <a:latin typeface="Calibri"/>
                <a:ea typeface="Calibri"/>
                <a:cs typeface="Calibri"/>
                <a:sym typeface="Calibri"/>
              </a:rPr>
              <a:t>scriba la lista de sus tareas diarias recurrentes</a:t>
            </a:r>
            <a:r>
              <a:rPr i="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Sé sincero y lleva un registro de cada actividad. Por ejemplo: desayunar, hacer la compra, ir andando al trabajo, contestar correos electrónicos, etc. La clave es obtener una imagen clara de cómo empleas tu tiempo.</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p:txBody>
      </p:sp>
      <p:sp>
        <p:nvSpPr>
          <p:cNvPr id="297" name="Google Shape;297;p17"/>
          <p:cNvSpPr/>
          <p:nvPr/>
        </p:nvSpPr>
        <p:spPr>
          <a:xfrm>
            <a:off x="833649" y="2473552"/>
            <a:ext cx="365231" cy="342003"/>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7"/>
          <p:cNvSpPr txBox="1"/>
          <p:nvPr/>
        </p:nvSpPr>
        <p:spPr>
          <a:xfrm>
            <a:off x="762525" y="579950"/>
            <a:ext cx="88527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299" name="Google Shape;299;p17"/>
          <p:cNvSpPr txBox="1"/>
          <p:nvPr/>
        </p:nvSpPr>
        <p:spPr>
          <a:xfrm>
            <a:off x="762529" y="1736210"/>
            <a:ext cx="7693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sp>
        <p:nvSpPr>
          <p:cNvPr id="300" name="Google Shape;300;p17"/>
          <p:cNvSpPr txBox="1"/>
          <p:nvPr/>
        </p:nvSpPr>
        <p:spPr>
          <a:xfrm>
            <a:off x="1198873" y="2407500"/>
            <a:ext cx="650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Paso #2: Reevaluar y redefinir prioridades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18"/>
          <p:cNvSpPr txBox="1"/>
          <p:nvPr/>
        </p:nvSpPr>
        <p:spPr>
          <a:xfrm>
            <a:off x="762524" y="579950"/>
            <a:ext cx="93288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06" name="Google Shape;306;p18"/>
          <p:cNvSpPr txBox="1"/>
          <p:nvPr/>
        </p:nvSpPr>
        <p:spPr>
          <a:xfrm>
            <a:off x="762529" y="1736210"/>
            <a:ext cx="7693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07" name="Google Shape;307;p18"/>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08" name="Google Shape;308;p18"/>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09" name="Google Shape;309;p18"/>
          <p:cNvSpPr txBox="1"/>
          <p:nvPr/>
        </p:nvSpPr>
        <p:spPr>
          <a:xfrm>
            <a:off x="1198875" y="2407500"/>
            <a:ext cx="54588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EA4E46"/>
                </a:solidFill>
                <a:latin typeface="Calibri"/>
                <a:ea typeface="Calibri"/>
                <a:cs typeface="Calibri"/>
                <a:sym typeface="Calibri"/>
              </a:rPr>
              <a:t>Paso #2: Reevaluar y redefinir prioridades</a:t>
            </a:r>
            <a:endParaRPr>
              <a:solidFill>
                <a:schemeClr val="dk1"/>
              </a:solidFill>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sp>
        <p:nvSpPr>
          <p:cNvPr id="310" name="Google Shape;310;p18"/>
          <p:cNvSpPr/>
          <p:nvPr/>
        </p:nvSpPr>
        <p:spPr>
          <a:xfrm>
            <a:off x="833649" y="2473552"/>
            <a:ext cx="365231" cy="342003"/>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11" name="Google Shape;311;p18"/>
          <p:cNvPicPr preferRelativeResize="0"/>
          <p:nvPr/>
        </p:nvPicPr>
        <p:blipFill rotWithShape="1">
          <a:blip r:embed="rId5">
            <a:alphaModFix/>
          </a:blip>
          <a:srcRect b="0" l="0" r="0" t="0"/>
          <a:stretch/>
        </p:blipFill>
        <p:spPr>
          <a:xfrm>
            <a:off x="6657786" y="1971040"/>
            <a:ext cx="4655422" cy="3491748"/>
          </a:xfrm>
          <a:prstGeom prst="rect">
            <a:avLst/>
          </a:prstGeom>
          <a:noFill/>
          <a:ln>
            <a:noFill/>
          </a:ln>
        </p:spPr>
      </p:pic>
      <p:sp>
        <p:nvSpPr>
          <p:cNvPr id="312" name="Google Shape;312;p18"/>
          <p:cNvSpPr txBox="1"/>
          <p:nvPr/>
        </p:nvSpPr>
        <p:spPr>
          <a:xfrm>
            <a:off x="735350" y="2815551"/>
            <a:ext cx="5757000" cy="2586000"/>
          </a:xfrm>
          <a:prstGeom prst="rect">
            <a:avLst/>
          </a:prstGeom>
          <a:noFill/>
          <a:ln>
            <a:noFill/>
          </a:ln>
        </p:spPr>
        <p:txBody>
          <a:bodyPr anchorCtr="0" anchor="t" bIns="45700" lIns="91425" spcFirstLastPara="1" rIns="91425" wrap="square" tIns="45700">
            <a:spAutoFit/>
          </a:bodyPr>
          <a:lstStyle/>
          <a:p>
            <a:pPr indent="-400050" lvl="0" marL="400050" marR="0" rtl="0" algn="just">
              <a:spcBef>
                <a:spcPts val="0"/>
              </a:spcBef>
              <a:spcAft>
                <a:spcPts val="0"/>
              </a:spcAft>
              <a:buClr>
                <a:schemeClr val="dk1"/>
              </a:buClr>
              <a:buSzPts val="1800"/>
              <a:buFont typeface="Calibri"/>
              <a:buAutoNum type="romanUcPeriod" startAt="2"/>
            </a:pPr>
            <a:r>
              <a:rPr i="1" lang="it-IT" sz="1800" u="sng">
                <a:solidFill>
                  <a:schemeClr val="dk1"/>
                </a:solidFill>
                <a:latin typeface="Calibri"/>
                <a:ea typeface="Calibri"/>
                <a:cs typeface="Calibri"/>
                <a:sym typeface="Calibri"/>
              </a:rPr>
              <a:t>Separar</a:t>
            </a:r>
            <a:r>
              <a:rPr i="1" lang="it-IT" sz="1800" u="sng">
                <a:solidFill>
                  <a:schemeClr val="dk1"/>
                </a:solidFill>
                <a:latin typeface="Calibri"/>
                <a:ea typeface="Calibri"/>
                <a:cs typeface="Calibri"/>
                <a:sym typeface="Calibri"/>
              </a:rPr>
              <a:t> lo urgente de lo importante:</a:t>
            </a:r>
            <a:r>
              <a:rPr i="1" lang="it-IT" sz="1800">
                <a:solidFill>
                  <a:schemeClr val="dk1"/>
                </a:solidFill>
                <a:latin typeface="Calibri"/>
                <a:ea typeface="Calibri"/>
                <a:cs typeface="Calibri"/>
                <a:sym typeface="Calibri"/>
              </a:rPr>
              <a:t> toma la lista de tareas y clasifícalas según su nivel de urgencia e importancia. La forma más sencilla de hacerlo es utilizando la Matriz Eisenhower, una sencilla cuadrícula de cuatro casillas creada por el ex presidente de Estados Unidos Dwight D. Eisenhower. Toma tus actividades diarias y colócalas dentro de la </a:t>
            </a:r>
            <a:r>
              <a:rPr i="1" lang="it-IT" sz="1800">
                <a:solidFill>
                  <a:schemeClr val="dk1"/>
                </a:solidFill>
                <a:latin typeface="Calibri"/>
                <a:ea typeface="Calibri"/>
                <a:cs typeface="Calibri"/>
                <a:sym typeface="Calibri"/>
              </a:rPr>
              <a:t>casilla adecuada</a:t>
            </a:r>
            <a:r>
              <a:rPr i="1" lang="it-IT" sz="1800">
                <a:solidFill>
                  <a:schemeClr val="dk1"/>
                </a:solidFill>
                <a:latin typeface="Calibri"/>
                <a:ea typeface="Calibri"/>
                <a:cs typeface="Calibri"/>
                <a:sym typeface="Calibri"/>
              </a:rPr>
              <a:t>.</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it-IT" sz="1800">
                <a:solidFill>
                  <a:schemeClr val="dk1"/>
                </a:solidFill>
                <a:latin typeface="Calibri"/>
                <a:ea typeface="Calibri"/>
                <a:cs typeface="Calibri"/>
                <a:sym typeface="Calibri"/>
              </a:rPr>
              <a:t> </a:t>
            </a:r>
            <a:endParaRPr b="1" sz="1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sp>
        <p:nvSpPr>
          <p:cNvPr id="317" name="Google Shape;317;p19"/>
          <p:cNvSpPr txBox="1"/>
          <p:nvPr/>
        </p:nvSpPr>
        <p:spPr>
          <a:xfrm>
            <a:off x="762524" y="579950"/>
            <a:ext cx="97614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18" name="Google Shape;318;p19"/>
          <p:cNvSpPr txBox="1"/>
          <p:nvPr/>
        </p:nvSpPr>
        <p:spPr>
          <a:xfrm>
            <a:off x="762529" y="1736210"/>
            <a:ext cx="7693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19" name="Google Shape;319;p19"/>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20" name="Google Shape;320;p19"/>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21" name="Google Shape;321;p19"/>
          <p:cNvSpPr txBox="1"/>
          <p:nvPr/>
        </p:nvSpPr>
        <p:spPr>
          <a:xfrm>
            <a:off x="1198874" y="2407500"/>
            <a:ext cx="57447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EA4E46"/>
                </a:solidFill>
                <a:latin typeface="Calibri"/>
                <a:ea typeface="Calibri"/>
                <a:cs typeface="Calibri"/>
                <a:sym typeface="Calibri"/>
              </a:rPr>
              <a:t>Paso #2: Reevaluar y redefinir prioridades</a:t>
            </a:r>
            <a:endParaRPr>
              <a:solidFill>
                <a:schemeClr val="dk1"/>
              </a:solidFill>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sp>
        <p:nvSpPr>
          <p:cNvPr id="322" name="Google Shape;322;p19"/>
          <p:cNvSpPr txBox="1"/>
          <p:nvPr/>
        </p:nvSpPr>
        <p:spPr>
          <a:xfrm>
            <a:off x="762529" y="2789267"/>
            <a:ext cx="10139100" cy="1169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400050" lvl="0" marL="400050" marR="0" rtl="0" algn="just">
              <a:spcBef>
                <a:spcPts val="0"/>
              </a:spcBef>
              <a:spcAft>
                <a:spcPts val="0"/>
              </a:spcAft>
              <a:buClr>
                <a:schemeClr val="dk1"/>
              </a:buClr>
              <a:buSzPts val="1800"/>
              <a:buFont typeface="Calibri"/>
              <a:buAutoNum type="romanUcPeriod" startAt="3"/>
            </a:pPr>
            <a:r>
              <a:rPr i="1" lang="it-IT" sz="1800" u="sng">
                <a:solidFill>
                  <a:schemeClr val="dk1"/>
                </a:solidFill>
                <a:latin typeface="Calibri"/>
                <a:ea typeface="Calibri"/>
                <a:cs typeface="Calibri"/>
                <a:sym typeface="Calibri"/>
              </a:rPr>
              <a:t>Cree el horario ideal:</a:t>
            </a:r>
            <a:r>
              <a:rPr i="1" lang="it-IT" sz="1800">
                <a:solidFill>
                  <a:schemeClr val="dk1"/>
                </a:solidFill>
                <a:latin typeface="Calibri"/>
                <a:ea typeface="Calibri"/>
                <a:cs typeface="Calibri"/>
                <a:sym typeface="Calibri"/>
              </a:rPr>
              <a:t> Reduce, descarta o delega el mayor número posible de tareas "urgentes y no importantes" y, a continuación, crea un horario para tu semana laboral ideal.</a:t>
            </a:r>
            <a:endParaRPr i="1" sz="1800">
              <a:solidFill>
                <a:schemeClr val="dk1"/>
              </a:solidFill>
              <a:latin typeface="Calibri"/>
              <a:ea typeface="Calibri"/>
              <a:cs typeface="Calibri"/>
              <a:sym typeface="Calibri"/>
            </a:endParaRPr>
          </a:p>
          <a:p>
            <a:pPr indent="-298450" lvl="0" marL="400050" marR="0" rtl="0" algn="just">
              <a:spcBef>
                <a:spcPts val="0"/>
              </a:spcBef>
              <a:spcAft>
                <a:spcPts val="0"/>
              </a:spcAft>
              <a:buClr>
                <a:schemeClr val="dk1"/>
              </a:buClr>
              <a:buSzPts val="1600"/>
              <a:buFont typeface="Calibri"/>
              <a:buNone/>
            </a:pPr>
            <a:r>
              <a:t/>
            </a:r>
            <a:endParaRPr b="1" sz="1600">
              <a:solidFill>
                <a:schemeClr val="dk1"/>
              </a:solidFill>
              <a:latin typeface="Arial"/>
              <a:ea typeface="Arial"/>
              <a:cs typeface="Arial"/>
              <a:sym typeface="Arial"/>
            </a:endParaRPr>
          </a:p>
        </p:txBody>
      </p:sp>
      <p:sp>
        <p:nvSpPr>
          <p:cNvPr id="323" name="Google Shape;323;p19"/>
          <p:cNvSpPr/>
          <p:nvPr/>
        </p:nvSpPr>
        <p:spPr>
          <a:xfrm>
            <a:off x="833649" y="2473552"/>
            <a:ext cx="365231" cy="342003"/>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9"/>
          <p:cNvSpPr txBox="1"/>
          <p:nvPr/>
        </p:nvSpPr>
        <p:spPr>
          <a:xfrm>
            <a:off x="1881383" y="3843362"/>
            <a:ext cx="10310700" cy="1477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Algunas preguntas que puedes hacerte: </a:t>
            </a:r>
            <a:endParaRPr sz="1800">
              <a:solidFill>
                <a:schemeClr val="dk1"/>
              </a:solidFill>
              <a:latin typeface="Calibri"/>
              <a:ea typeface="Calibri"/>
              <a:cs typeface="Calibri"/>
              <a:sym typeface="Calibri"/>
            </a:endParaRPr>
          </a:p>
          <a:p>
            <a:pPr indent="0" lvl="0" marL="137160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1" marL="914400" marR="0" rtl="0" algn="just">
              <a:spcBef>
                <a:spcPts val="0"/>
              </a:spcBef>
              <a:spcAft>
                <a:spcPts val="0"/>
              </a:spcAft>
              <a:buClr>
                <a:schemeClr val="dk1"/>
              </a:buClr>
              <a:buSzPts val="1800"/>
              <a:buFont typeface="Courier New"/>
              <a:buChar char="○"/>
            </a:pPr>
            <a:r>
              <a:rPr lang="it-IT" sz="1800">
                <a:solidFill>
                  <a:schemeClr val="dk1"/>
                </a:solidFill>
                <a:latin typeface="Calibri"/>
                <a:ea typeface="Calibri"/>
                <a:cs typeface="Calibri"/>
                <a:sym typeface="Calibri"/>
              </a:rPr>
              <a:t>¿Qué haces en los distintos momentos del día?</a:t>
            </a:r>
            <a:endParaRPr sz="1800">
              <a:solidFill>
                <a:schemeClr val="dk1"/>
              </a:solidFill>
              <a:latin typeface="Calibri"/>
              <a:ea typeface="Calibri"/>
              <a:cs typeface="Calibri"/>
              <a:sym typeface="Calibri"/>
            </a:endParaRPr>
          </a:p>
          <a:p>
            <a:pPr indent="-342900" lvl="1" marL="914400" marR="0" rtl="0" algn="just">
              <a:spcBef>
                <a:spcPts val="0"/>
              </a:spcBef>
              <a:spcAft>
                <a:spcPts val="0"/>
              </a:spcAft>
              <a:buClr>
                <a:schemeClr val="dk1"/>
              </a:buClr>
              <a:buSzPts val="1800"/>
              <a:buFont typeface="Courier New"/>
              <a:buChar char="○"/>
            </a:pPr>
            <a:r>
              <a:rPr lang="it-IT" sz="1800">
                <a:solidFill>
                  <a:schemeClr val="dk1"/>
                </a:solidFill>
                <a:latin typeface="Calibri"/>
                <a:ea typeface="Calibri"/>
                <a:cs typeface="Calibri"/>
                <a:sym typeface="Calibri"/>
              </a:rPr>
              <a:t>¿Contribuye a algún objetivo mayor o sólo sirve para resolver imprevistos?</a:t>
            </a:r>
            <a:endParaRPr sz="1800">
              <a:solidFill>
                <a:schemeClr val="dk1"/>
              </a:solidFill>
              <a:latin typeface="Calibri"/>
              <a:ea typeface="Calibri"/>
              <a:cs typeface="Calibri"/>
              <a:sym typeface="Calibri"/>
            </a:endParaRPr>
          </a:p>
          <a:p>
            <a:pPr indent="-342900" lvl="1" marL="914400" marR="0" rtl="0" algn="just">
              <a:spcBef>
                <a:spcPts val="0"/>
              </a:spcBef>
              <a:spcAft>
                <a:spcPts val="0"/>
              </a:spcAft>
              <a:buClr>
                <a:schemeClr val="dk1"/>
              </a:buClr>
              <a:buSzPts val="1800"/>
              <a:buFont typeface="Courier New"/>
              <a:buChar char="○"/>
            </a:pPr>
            <a:r>
              <a:rPr lang="it-IT" sz="1800">
                <a:solidFill>
                  <a:schemeClr val="dk1"/>
                </a:solidFill>
                <a:latin typeface="Calibri"/>
                <a:ea typeface="Calibri"/>
                <a:cs typeface="Calibri"/>
                <a:sym typeface="Calibri"/>
              </a:rPr>
              <a:t>¿Has planificado tiempo para actividades no laborales o tiempo de ocio para cosas que te gustan?</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p:nvPr/>
        </p:nvSpPr>
        <p:spPr>
          <a:xfrm>
            <a:off x="615377" y="1428954"/>
            <a:ext cx="4491294"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Al final de este módulo serás capaz de:</a:t>
            </a:r>
            <a:endParaRPr/>
          </a:p>
        </p:txBody>
      </p:sp>
      <p:sp>
        <p:nvSpPr>
          <p:cNvPr id="96" name="Google Shape;96;p2"/>
          <p:cNvSpPr txBox="1"/>
          <p:nvPr/>
        </p:nvSpPr>
        <p:spPr>
          <a:xfrm>
            <a:off x="925734" y="1998079"/>
            <a:ext cx="9188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800">
                <a:solidFill>
                  <a:srgbClr val="21B4A9"/>
                </a:solidFill>
                <a:latin typeface="Calibri"/>
                <a:ea typeface="Calibri"/>
                <a:cs typeface="Calibri"/>
                <a:sym typeface="Calibri"/>
              </a:rPr>
              <a:t>Objetivo 1: Comprender el significado de la conciliación de la vida laboral y familiar y su especial importancia para las mujeres.</a:t>
            </a:r>
            <a:endParaRPr sz="1800">
              <a:solidFill>
                <a:srgbClr val="21B4A9"/>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1800">
              <a:solidFill>
                <a:srgbClr val="21B4A9"/>
              </a:solidFill>
              <a:latin typeface="Calibri"/>
              <a:ea typeface="Calibri"/>
              <a:cs typeface="Calibri"/>
              <a:sym typeface="Calibri"/>
            </a:endParaRPr>
          </a:p>
        </p:txBody>
      </p:sp>
      <p:sp>
        <p:nvSpPr>
          <p:cNvPr id="97" name="Google Shape;97;p2"/>
          <p:cNvSpPr txBox="1"/>
          <p:nvPr/>
        </p:nvSpPr>
        <p:spPr>
          <a:xfrm>
            <a:off x="925733" y="2714175"/>
            <a:ext cx="10626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800">
                <a:solidFill>
                  <a:srgbClr val="FAB632"/>
                </a:solidFill>
                <a:latin typeface="Calibri"/>
                <a:ea typeface="Calibri"/>
                <a:cs typeface="Calibri"/>
                <a:sym typeface="Calibri"/>
              </a:rPr>
              <a:t>Objetivo 2: Conocer los derechos sociales de las mujeres en materia de redistribución de las responsabilidades domésticas y de cuidados.</a:t>
            </a:r>
            <a:endParaRPr sz="1800">
              <a:solidFill>
                <a:srgbClr val="FAB632"/>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rgbClr val="FAB632"/>
              </a:solidFill>
              <a:latin typeface="Calibri"/>
              <a:ea typeface="Calibri"/>
              <a:cs typeface="Calibri"/>
              <a:sym typeface="Calibri"/>
            </a:endParaRPr>
          </a:p>
          <a:p>
            <a:pPr indent="0" lvl="0" marL="0" marR="0" rtl="0" algn="l">
              <a:spcBef>
                <a:spcPts val="0"/>
              </a:spcBef>
              <a:spcAft>
                <a:spcPts val="0"/>
              </a:spcAft>
              <a:buNone/>
            </a:pPr>
            <a:r>
              <a:t/>
            </a:r>
            <a:endParaRPr sz="1800">
              <a:solidFill>
                <a:srgbClr val="FAB632"/>
              </a:solidFill>
              <a:latin typeface="Calibri"/>
              <a:ea typeface="Calibri"/>
              <a:cs typeface="Calibri"/>
              <a:sym typeface="Calibri"/>
            </a:endParaRPr>
          </a:p>
        </p:txBody>
      </p:sp>
      <p:sp>
        <p:nvSpPr>
          <p:cNvPr id="98" name="Google Shape;98;p2"/>
          <p:cNvSpPr txBox="1"/>
          <p:nvPr/>
        </p:nvSpPr>
        <p:spPr>
          <a:xfrm>
            <a:off x="916125" y="3468325"/>
            <a:ext cx="108285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800">
                <a:solidFill>
                  <a:srgbClr val="EA4E46"/>
                </a:solidFill>
                <a:latin typeface="Calibri"/>
                <a:ea typeface="Calibri"/>
                <a:cs typeface="Calibri"/>
                <a:sym typeface="Calibri"/>
              </a:rPr>
              <a:t>Objetivo 3: Aprender un método sencillo para crear un nuevo equilibrio entre la vida laboral y personal que funcione </a:t>
            </a:r>
            <a:endParaRPr sz="1800">
              <a:solidFill>
                <a:srgbClr val="EA4E46"/>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rgbClr val="EA4E46"/>
              </a:solidFill>
              <a:latin typeface="Calibri"/>
              <a:ea typeface="Calibri"/>
              <a:cs typeface="Calibri"/>
              <a:sym typeface="Calibri"/>
            </a:endParaRPr>
          </a:p>
          <a:p>
            <a:pPr indent="0" lvl="0" marL="0" marR="0" rtl="0" algn="l">
              <a:spcBef>
                <a:spcPts val="0"/>
              </a:spcBef>
              <a:spcAft>
                <a:spcPts val="0"/>
              </a:spcAft>
              <a:buNone/>
            </a:pPr>
            <a:r>
              <a:t/>
            </a:r>
            <a:endParaRPr sz="1800">
              <a:solidFill>
                <a:srgbClr val="EA4E46"/>
              </a:solidFill>
              <a:latin typeface="Calibri"/>
              <a:ea typeface="Calibri"/>
              <a:cs typeface="Calibri"/>
              <a:sym typeface="Calibri"/>
            </a:endParaRPr>
          </a:p>
        </p:txBody>
      </p:sp>
      <p:sp>
        <p:nvSpPr>
          <p:cNvPr id="99" name="Google Shape;99;p2"/>
          <p:cNvSpPr txBox="1"/>
          <p:nvPr/>
        </p:nvSpPr>
        <p:spPr>
          <a:xfrm>
            <a:off x="889021" y="4178400"/>
            <a:ext cx="10743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800">
                <a:solidFill>
                  <a:srgbClr val="21B4A9"/>
                </a:solidFill>
                <a:latin typeface="Calibri"/>
                <a:ea typeface="Calibri"/>
                <a:cs typeface="Calibri"/>
                <a:sym typeface="Calibri"/>
              </a:rPr>
              <a:t>Objetivo 4: Obtener consejos útiles y prácticos para mejorar la conciliación de la vida laboral y familiar  </a:t>
            </a:r>
            <a:endParaRPr sz="1800">
              <a:solidFill>
                <a:srgbClr val="21B4A9"/>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1800">
              <a:solidFill>
                <a:srgbClr val="21B4A9"/>
              </a:solidFill>
              <a:latin typeface="Calibri"/>
              <a:ea typeface="Calibri"/>
              <a:cs typeface="Calibri"/>
              <a:sym typeface="Calibri"/>
            </a:endParaRPr>
          </a:p>
        </p:txBody>
      </p:sp>
      <p:sp>
        <p:nvSpPr>
          <p:cNvPr id="100" name="Google Shape;100;p2"/>
          <p:cNvSpPr txBox="1"/>
          <p:nvPr/>
        </p:nvSpPr>
        <p:spPr>
          <a:xfrm>
            <a:off x="599478" y="585038"/>
            <a:ext cx="4576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None/>
            </a:pPr>
            <a:r>
              <a:rPr b="1" lang="it-IT" sz="3600">
                <a:solidFill>
                  <a:srgbClr val="FAB632"/>
                </a:solidFill>
                <a:latin typeface="Calibri"/>
                <a:ea typeface="Calibri"/>
                <a:cs typeface="Calibri"/>
                <a:sym typeface="Calibri"/>
              </a:rPr>
              <a:t>Objetivos y metas:</a:t>
            </a:r>
            <a:endParaRPr sz="3600">
              <a:solidFill>
                <a:srgbClr val="FAB632"/>
              </a:solidFill>
              <a:latin typeface="Calibri"/>
              <a:ea typeface="Calibri"/>
              <a:cs typeface="Calibri"/>
              <a:sym typeface="Calibri"/>
            </a:endParaRPr>
          </a:p>
        </p:txBody>
      </p:sp>
      <p:sp>
        <p:nvSpPr>
          <p:cNvPr id="101" name="Google Shape;101;p2"/>
          <p:cNvSpPr/>
          <p:nvPr/>
        </p:nvSpPr>
        <p:spPr>
          <a:xfrm>
            <a:off x="599478" y="4246196"/>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p:nvPr/>
        </p:nvSpPr>
        <p:spPr>
          <a:xfrm>
            <a:off x="615376" y="2781968"/>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2"/>
          <p:cNvSpPr/>
          <p:nvPr/>
        </p:nvSpPr>
        <p:spPr>
          <a:xfrm>
            <a:off x="615376" y="3536125"/>
            <a:ext cx="284085" cy="233746"/>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p:nvPr/>
        </p:nvSpPr>
        <p:spPr>
          <a:xfrm>
            <a:off x="601557" y="2058938"/>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Texto&#10;&#10;Descripción generada automáticamente" id="105" name="Google Shape;105;p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06" name="Google Shape;106;p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20"/>
          <p:cNvSpPr txBox="1"/>
          <p:nvPr/>
        </p:nvSpPr>
        <p:spPr>
          <a:xfrm>
            <a:off x="762525" y="579950"/>
            <a:ext cx="91881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30" name="Google Shape;330;p20"/>
          <p:cNvSpPr txBox="1"/>
          <p:nvPr/>
        </p:nvSpPr>
        <p:spPr>
          <a:xfrm>
            <a:off x="762529" y="1736210"/>
            <a:ext cx="7693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31" name="Google Shape;331;p20"/>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32" name="Google Shape;332;p2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33" name="Google Shape;333;p20"/>
          <p:cNvSpPr txBox="1"/>
          <p:nvPr/>
        </p:nvSpPr>
        <p:spPr>
          <a:xfrm>
            <a:off x="1198874" y="2407500"/>
            <a:ext cx="57123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EA4E46"/>
                </a:solidFill>
                <a:latin typeface="Calibri"/>
                <a:ea typeface="Calibri"/>
                <a:cs typeface="Calibri"/>
                <a:sym typeface="Calibri"/>
              </a:rPr>
              <a:t>Paso #2: Reevaluar y redefinir prioridades</a:t>
            </a:r>
            <a:endParaRPr>
              <a:solidFill>
                <a:schemeClr val="dk1"/>
              </a:solidFill>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sp>
        <p:nvSpPr>
          <p:cNvPr id="334" name="Google Shape;334;p20"/>
          <p:cNvSpPr txBox="1"/>
          <p:nvPr/>
        </p:nvSpPr>
        <p:spPr>
          <a:xfrm>
            <a:off x="1198880" y="2768570"/>
            <a:ext cx="9448500" cy="2277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400050" lvl="0" marL="400050" marR="0" rtl="0" algn="just">
              <a:spcBef>
                <a:spcPts val="0"/>
              </a:spcBef>
              <a:spcAft>
                <a:spcPts val="0"/>
              </a:spcAft>
              <a:buClr>
                <a:schemeClr val="dk1"/>
              </a:buClr>
              <a:buSzPts val="1800"/>
              <a:buFont typeface="Calibri"/>
              <a:buAutoNum type="romanUcPeriod" startAt="4"/>
            </a:pPr>
            <a:r>
              <a:rPr i="1" lang="it-IT" sz="1800" u="sng">
                <a:solidFill>
                  <a:schemeClr val="dk1"/>
                </a:solidFill>
                <a:latin typeface="Calibri"/>
                <a:ea typeface="Calibri"/>
                <a:cs typeface="Calibri"/>
                <a:sym typeface="Calibri"/>
              </a:rPr>
              <a:t>Prueba el nuevo programa de actividades durante al menos una semana:</a:t>
            </a:r>
            <a:r>
              <a:rPr i="1" lang="it-IT" sz="1800">
                <a:solidFill>
                  <a:schemeClr val="dk1"/>
                </a:solidFill>
                <a:latin typeface="Calibri"/>
                <a:ea typeface="Calibri"/>
                <a:cs typeface="Calibri"/>
                <a:sym typeface="Calibri"/>
              </a:rPr>
              <a:t> Con el nuevo programa en la mano, comprométete durante una semana. ¿Es factible? ¿Puedes seguirlo?</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Quizá esa tarea que delegaste deberías haberla descartado por completo, o te das cuenta de que lo que creías "urgente" es en realidad una parte importante de tu nuevo equilibrio entre vida laboral y personal. Llevará algún tiempo perfeccionar su funcionamiento.</a:t>
            </a:r>
            <a:endParaRPr sz="1800">
              <a:solidFill>
                <a:schemeClr val="dk1"/>
              </a:solidFill>
              <a:latin typeface="Arial"/>
              <a:ea typeface="Arial"/>
              <a:cs typeface="Arial"/>
              <a:sym typeface="Arial"/>
            </a:endParaRPr>
          </a:p>
          <a:p>
            <a:pPr indent="-298450" lvl="0" marL="400050" marR="0" rtl="0" algn="just">
              <a:spcBef>
                <a:spcPts val="0"/>
              </a:spcBef>
              <a:spcAft>
                <a:spcPts val="0"/>
              </a:spcAft>
              <a:buClr>
                <a:schemeClr val="dk1"/>
              </a:buClr>
              <a:buSzPts val="1600"/>
              <a:buFont typeface="Calibri"/>
              <a:buNone/>
            </a:pPr>
            <a:r>
              <a:t/>
            </a:r>
            <a:endParaRPr b="1" sz="1600">
              <a:solidFill>
                <a:schemeClr val="dk1"/>
              </a:solidFill>
              <a:latin typeface="Arial"/>
              <a:ea typeface="Arial"/>
              <a:cs typeface="Arial"/>
              <a:sym typeface="Arial"/>
            </a:endParaRPr>
          </a:p>
        </p:txBody>
      </p:sp>
      <p:sp>
        <p:nvSpPr>
          <p:cNvPr id="335" name="Google Shape;335;p20"/>
          <p:cNvSpPr/>
          <p:nvPr/>
        </p:nvSpPr>
        <p:spPr>
          <a:xfrm>
            <a:off x="833649" y="2473552"/>
            <a:ext cx="365231" cy="342003"/>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Google Shape;340;p21"/>
          <p:cNvSpPr txBox="1"/>
          <p:nvPr/>
        </p:nvSpPr>
        <p:spPr>
          <a:xfrm>
            <a:off x="762524" y="579950"/>
            <a:ext cx="103239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41" name="Google Shape;341;p21"/>
          <p:cNvSpPr txBox="1"/>
          <p:nvPr/>
        </p:nvSpPr>
        <p:spPr>
          <a:xfrm>
            <a:off x="762529" y="1736210"/>
            <a:ext cx="7693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1: La estrategia en 3 fases</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42" name="Google Shape;342;p21"/>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43" name="Google Shape;343;p2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44" name="Google Shape;344;p21"/>
          <p:cNvSpPr txBox="1"/>
          <p:nvPr/>
        </p:nvSpPr>
        <p:spPr>
          <a:xfrm>
            <a:off x="1198875" y="2407500"/>
            <a:ext cx="6956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Paso </a:t>
            </a:r>
            <a:r>
              <a:rPr lang="it-IT" sz="2400">
                <a:solidFill>
                  <a:srgbClr val="EA4E46"/>
                </a:solidFill>
                <a:latin typeface="Calibri"/>
                <a:ea typeface="Calibri"/>
                <a:cs typeface="Calibri"/>
                <a:sym typeface="Calibri"/>
              </a:rPr>
              <a:t>#3: Reflexionar, perfeccionar y volver a intentarlo</a:t>
            </a:r>
            <a:endParaRPr/>
          </a:p>
        </p:txBody>
      </p:sp>
      <p:sp>
        <p:nvSpPr>
          <p:cNvPr id="345" name="Google Shape;345;p21"/>
          <p:cNvSpPr txBox="1"/>
          <p:nvPr/>
        </p:nvSpPr>
        <p:spPr>
          <a:xfrm>
            <a:off x="995944" y="2922971"/>
            <a:ext cx="9642600" cy="2001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Sea cual sea la medida que decidas tomar para crear un buen equilibrio entre la vida laboral y personal, debes ser consciente de que probablemente tendrás que seguir </a:t>
            </a:r>
            <a:r>
              <a:rPr lang="it-IT" sz="1800">
                <a:solidFill>
                  <a:schemeClr val="dk1"/>
                </a:solidFill>
                <a:latin typeface="Calibri"/>
                <a:ea typeface="Calibri"/>
                <a:cs typeface="Calibri"/>
                <a:sym typeface="Calibri"/>
              </a:rPr>
              <a:t>perfeccionándose con</a:t>
            </a:r>
            <a:r>
              <a:rPr lang="it-IT" sz="1800">
                <a:solidFill>
                  <a:schemeClr val="dk1"/>
                </a:solidFill>
                <a:latin typeface="Calibri"/>
                <a:ea typeface="Calibri"/>
                <a:cs typeface="Calibri"/>
                <a:sym typeface="Calibri"/>
              </a:rPr>
              <a:t> el tiempo. Los grandes cambios en la vida pueden llevar tiempo, por lo que reflexionar sobre el enfoque que estás adoptando y perfeccionarlo periódicamente será probablemente una parte integral del proceso.</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p:txBody>
      </p:sp>
      <p:sp>
        <p:nvSpPr>
          <p:cNvPr id="346" name="Google Shape;346;p21"/>
          <p:cNvSpPr/>
          <p:nvPr/>
        </p:nvSpPr>
        <p:spPr>
          <a:xfrm>
            <a:off x="813329" y="2479069"/>
            <a:ext cx="365231" cy="342003"/>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22"/>
          <p:cNvSpPr txBox="1"/>
          <p:nvPr/>
        </p:nvSpPr>
        <p:spPr>
          <a:xfrm>
            <a:off x="762524" y="579950"/>
            <a:ext cx="98589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52" name="Google Shape;352;p22"/>
          <p:cNvSpPr txBox="1"/>
          <p:nvPr/>
        </p:nvSpPr>
        <p:spPr>
          <a:xfrm>
            <a:off x="762525" y="1736200"/>
            <a:ext cx="106377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53" name="Google Shape;353;p2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54" name="Google Shape;354;p2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55" name="Google Shape;355;p22"/>
          <p:cNvSpPr txBox="1"/>
          <p:nvPr/>
        </p:nvSpPr>
        <p:spPr>
          <a:xfrm>
            <a:off x="762529" y="2401370"/>
            <a:ext cx="10139100" cy="892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Sea cual sea tu situación laboral y personal, hay algunos principios y reglas generales que te </a:t>
            </a:r>
            <a:r>
              <a:rPr lang="it-IT" sz="1800">
                <a:solidFill>
                  <a:schemeClr val="dk1"/>
                </a:solidFill>
                <a:latin typeface="Calibri"/>
                <a:ea typeface="Calibri"/>
                <a:cs typeface="Calibri"/>
                <a:sym typeface="Calibri"/>
              </a:rPr>
              <a:t>resultará</a:t>
            </a:r>
            <a:r>
              <a:rPr lang="it-IT" sz="1800">
                <a:solidFill>
                  <a:schemeClr val="dk1"/>
                </a:solidFill>
                <a:latin typeface="Calibri"/>
                <a:ea typeface="Calibri"/>
                <a:cs typeface="Calibri"/>
                <a:sym typeface="Calibri"/>
              </a:rPr>
              <a:t> muy útiles a la hora de conciliar mejor tu vida laboral y familiar. He aquí nuestras recomendaciones:</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p:txBody>
      </p:sp>
      <p:sp>
        <p:nvSpPr>
          <p:cNvPr id="356" name="Google Shape;356;p22"/>
          <p:cNvSpPr txBox="1"/>
          <p:nvPr/>
        </p:nvSpPr>
        <p:spPr>
          <a:xfrm>
            <a:off x="3444240" y="3482650"/>
            <a:ext cx="7233900" cy="206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2000">
                <a:solidFill>
                  <a:schemeClr val="dk1"/>
                </a:solidFill>
                <a:latin typeface="Calibri"/>
                <a:ea typeface="Calibri"/>
                <a:cs typeface="Calibri"/>
                <a:sym typeface="Calibri"/>
              </a:rPr>
              <a:t>Aprende a decir ¡NO!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Aprende a decir no a compromisos, peticiones, eventos y actividades que no te "nutren" y que no contribuyen a tus objetivos. No se trata de ser egoísta, sino de ser consciente de uno mismo y de querer mantener el equilibrio para vivir en armonía contigo mismo.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2"/>
          <p:cNvSpPr txBox="1"/>
          <p:nvPr/>
        </p:nvSpPr>
        <p:spPr>
          <a:xfrm>
            <a:off x="2326640" y="3502190"/>
            <a:ext cx="9605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p23"/>
          <p:cNvSpPr txBox="1"/>
          <p:nvPr/>
        </p:nvSpPr>
        <p:spPr>
          <a:xfrm>
            <a:off x="762524" y="579950"/>
            <a:ext cx="101868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63" name="Google Shape;363;p23"/>
          <p:cNvSpPr txBox="1"/>
          <p:nvPr/>
        </p:nvSpPr>
        <p:spPr>
          <a:xfrm>
            <a:off x="762524" y="1736200"/>
            <a:ext cx="9934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p:txBody>
      </p:sp>
      <p:pic>
        <p:nvPicPr>
          <p:cNvPr descr="Texto&#10;&#10;Descripción generada automáticamente" id="364" name="Google Shape;364;p2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65" name="Google Shape;365;p2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66" name="Google Shape;366;p23"/>
          <p:cNvSpPr txBox="1"/>
          <p:nvPr/>
        </p:nvSpPr>
        <p:spPr>
          <a:xfrm>
            <a:off x="1737575" y="2273150"/>
            <a:ext cx="4118400" cy="32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2000">
                <a:solidFill>
                  <a:schemeClr val="dk1"/>
                </a:solidFill>
                <a:latin typeface="Calibri"/>
                <a:ea typeface="Calibri"/>
                <a:cs typeface="Calibri"/>
                <a:sym typeface="Calibri"/>
              </a:rPr>
              <a:t>¡Pide ayuda y aprende a delegar!</a:t>
            </a:r>
            <a:endParaRPr b="1" i="1" sz="2000">
              <a:solidFill>
                <a:schemeClr val="dk1"/>
              </a:solidFill>
              <a:latin typeface="Arial"/>
              <a:ea typeface="Arial"/>
              <a:cs typeface="Arial"/>
              <a:sym typeface="Arial"/>
            </a:endParaRPr>
          </a:p>
          <a:p>
            <a:pPr indent="0" lvl="0" marL="0" marR="0" rtl="0" algn="l">
              <a:spcBef>
                <a:spcPts val="0"/>
              </a:spcBef>
              <a:spcAft>
                <a:spcPts val="0"/>
              </a:spcAft>
              <a:buNone/>
            </a:pPr>
            <a:r>
              <a:t/>
            </a:r>
            <a:endParaRPr b="1" i="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Es importante </a:t>
            </a:r>
            <a:r>
              <a:rPr b="1" lang="it-IT" sz="1800">
                <a:solidFill>
                  <a:schemeClr val="dk1"/>
                </a:solidFill>
                <a:latin typeface="Calibri"/>
                <a:ea typeface="Calibri"/>
                <a:cs typeface="Calibri"/>
                <a:sym typeface="Calibri"/>
              </a:rPr>
              <a:t>recurrir a personas</a:t>
            </a:r>
            <a:r>
              <a:rPr b="1" lang="it-IT" sz="1800">
                <a:solidFill>
                  <a:schemeClr val="dk1"/>
                </a:solidFill>
                <a:latin typeface="Calibri"/>
                <a:ea typeface="Calibri"/>
                <a:cs typeface="Calibri"/>
                <a:sym typeface="Calibri"/>
              </a:rPr>
              <a:t> de confianza:</a:t>
            </a:r>
            <a:r>
              <a:rPr lang="it-IT" sz="1800">
                <a:solidFill>
                  <a:schemeClr val="dk1"/>
                </a:solidFill>
                <a:latin typeface="Calibri"/>
                <a:ea typeface="Calibri"/>
                <a:cs typeface="Calibri"/>
                <a:sym typeface="Calibri"/>
              </a:rPr>
              <a:t> marido, abuelos, hijos (si tienen edad suficiente), jefe, colegas, colaboradores, amigos.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Si vives con alguien, </a:t>
            </a:r>
            <a:r>
              <a:rPr b="1" lang="it-IT" sz="1800">
                <a:solidFill>
                  <a:schemeClr val="dk1"/>
                </a:solidFill>
                <a:latin typeface="Calibri"/>
                <a:ea typeface="Calibri"/>
                <a:cs typeface="Calibri"/>
                <a:sym typeface="Calibri"/>
              </a:rPr>
              <a:t>compartir las tareas domésticas</a:t>
            </a:r>
            <a:r>
              <a:rPr lang="it-IT" sz="1800">
                <a:solidFill>
                  <a:schemeClr val="dk1"/>
                </a:solidFill>
                <a:latin typeface="Calibri"/>
                <a:ea typeface="Calibri"/>
                <a:cs typeface="Calibri"/>
                <a:sym typeface="Calibri"/>
              </a:rPr>
              <a:t> es una buena manera de reducir la carga de trabajo.</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23"/>
          <p:cNvSpPr txBox="1"/>
          <p:nvPr/>
        </p:nvSpPr>
        <p:spPr>
          <a:xfrm>
            <a:off x="762529" y="2339119"/>
            <a:ext cx="9605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#2</a:t>
            </a:r>
            <a:endParaRPr/>
          </a:p>
        </p:txBody>
      </p:sp>
      <p:sp>
        <p:nvSpPr>
          <p:cNvPr id="368" name="Google Shape;368;p23"/>
          <p:cNvSpPr txBox="1"/>
          <p:nvPr/>
        </p:nvSpPr>
        <p:spPr>
          <a:xfrm>
            <a:off x="6763500" y="2273150"/>
            <a:ext cx="51885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2000">
                <a:solidFill>
                  <a:schemeClr val="dk1"/>
                </a:solidFill>
                <a:latin typeface="Calibri"/>
                <a:ea typeface="Calibri"/>
                <a:cs typeface="Calibri"/>
                <a:sym typeface="Calibri"/>
              </a:rPr>
              <a:t>¡Respeta tu tiempo personal y pon límites!</a:t>
            </a:r>
            <a:endParaRPr b="1" i="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1" lang="it-IT" sz="1800">
                <a:solidFill>
                  <a:schemeClr val="dk1"/>
                </a:solidFill>
                <a:latin typeface="Calibri"/>
                <a:ea typeface="Calibri"/>
                <a:cs typeface="Calibri"/>
                <a:sym typeface="Calibri"/>
              </a:rPr>
              <a:t>Dale a tu tiempo personal la misma importancia y prioridad que al trabajo. </a:t>
            </a:r>
            <a:r>
              <a:rPr lang="it-IT" sz="1800">
                <a:solidFill>
                  <a:schemeClr val="dk1"/>
                </a:solidFill>
                <a:latin typeface="Calibri"/>
                <a:ea typeface="Calibri"/>
                <a:cs typeface="Calibri"/>
                <a:sym typeface="Calibri"/>
              </a:rPr>
              <a:t>Apaga el smartphone y el ordenador cuando cenes o pases tiempo con la familia o los amigos.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Del mismo modo, pide a tus amigos o familiares que no interrumpan tu jornada laboral, a menos que se trate de una emergencia.</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p:txBody>
      </p:sp>
      <p:sp>
        <p:nvSpPr>
          <p:cNvPr id="369" name="Google Shape;369;p23"/>
          <p:cNvSpPr txBox="1"/>
          <p:nvPr/>
        </p:nvSpPr>
        <p:spPr>
          <a:xfrm>
            <a:off x="5855871" y="2339119"/>
            <a:ext cx="9605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3" name="Shape 373"/>
        <p:cNvGrpSpPr/>
        <p:nvPr/>
      </p:nvGrpSpPr>
      <p:grpSpPr>
        <a:xfrm>
          <a:off x="0" y="0"/>
          <a:ext cx="0" cy="0"/>
          <a:chOff x="0" y="0"/>
          <a:chExt cx="0" cy="0"/>
        </a:xfrm>
      </p:grpSpPr>
      <p:sp>
        <p:nvSpPr>
          <p:cNvPr id="374" name="Google Shape;374;p24"/>
          <p:cNvSpPr txBox="1"/>
          <p:nvPr/>
        </p:nvSpPr>
        <p:spPr>
          <a:xfrm>
            <a:off x="762524" y="579950"/>
            <a:ext cx="101943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75" name="Google Shape;375;p24"/>
          <p:cNvSpPr txBox="1"/>
          <p:nvPr/>
        </p:nvSpPr>
        <p:spPr>
          <a:xfrm>
            <a:off x="762525" y="1736200"/>
            <a:ext cx="98805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76" name="Google Shape;376;p2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77" name="Google Shape;377;p2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78" name="Google Shape;378;p24"/>
          <p:cNvSpPr txBox="1"/>
          <p:nvPr/>
        </p:nvSpPr>
        <p:spPr>
          <a:xfrm>
            <a:off x="1986321" y="2273154"/>
            <a:ext cx="10088700" cy="4063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2000">
                <a:solidFill>
                  <a:schemeClr val="dk1"/>
                </a:solidFill>
                <a:latin typeface="Calibri"/>
                <a:ea typeface="Calibri"/>
                <a:cs typeface="Calibri"/>
                <a:sym typeface="Calibri"/>
              </a:rPr>
              <a:t>¡Haz pequeños cambios!</a:t>
            </a:r>
            <a:endParaRPr/>
          </a:p>
          <a:p>
            <a:pPr indent="0" lvl="0" marL="0" marR="0" rtl="0" algn="just">
              <a:spcBef>
                <a:spcPts val="0"/>
              </a:spcBef>
              <a:spcAft>
                <a:spcPts val="0"/>
              </a:spcAft>
              <a:buNone/>
            </a:pPr>
            <a:r>
              <a:t/>
            </a:r>
            <a:endParaRPr b="1" i="1" sz="20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Al intentar introducir cambios en la rutina diaria, </a:t>
            </a:r>
            <a:r>
              <a:rPr b="1" lang="it-IT" sz="1800">
                <a:solidFill>
                  <a:schemeClr val="dk1"/>
                </a:solidFill>
                <a:latin typeface="Calibri"/>
                <a:ea typeface="Calibri"/>
                <a:cs typeface="Calibri"/>
                <a:sym typeface="Calibri"/>
              </a:rPr>
              <a:t>es fácil caer en la tentación de fijarse objetivos demasiado ambiciosos y poco realistas</a:t>
            </a:r>
            <a:r>
              <a:rPr lang="it-IT" sz="1800">
                <a:solidFill>
                  <a:schemeClr val="dk1"/>
                </a:solidFill>
                <a:latin typeface="Calibri"/>
                <a:ea typeface="Calibri"/>
                <a:cs typeface="Calibri"/>
                <a:sym typeface="Calibri"/>
              </a:rPr>
              <a:t>, con el riesgo de frustrar nuestras buenas intenciones. Por ello, a la hora de poner en práctica nuevos buenos hábitos se recomienda:</a:t>
            </a:r>
            <a:endParaRPr/>
          </a:p>
          <a:p>
            <a:pPr indent="-171450" lvl="0" marL="285750" marR="0" rtl="0" algn="just">
              <a:spcBef>
                <a:spcPts val="0"/>
              </a:spcBef>
              <a:spcAft>
                <a:spcPts val="0"/>
              </a:spcAft>
              <a:buClr>
                <a:schemeClr val="dk1"/>
              </a:buClr>
              <a:buSzPts val="1800"/>
              <a:buFont typeface="Courier New"/>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Comienza con pequeños cambios que aporten una pequeña mejora a su equilibrio entre vida y trabajo</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Intenta ser lo más constante posible en el nuevo hábito</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Empieza a poner en práctica los hábitos que pueden definirse como "claves" o aquellos que pueden tener un efecto impulsor sobre los demás que quiere poner en práctica: por ejemplo, si te has propuesto adoptar un estilo de vida más saludable y, por tanto, tienes la intención de hacer actividad física, comer mejor, dormir más y ser más productivo en el trabajo, puede bastar con empezar haciendo algo de ejercicio para estimular también otros buenos hábitos.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1" sz="2000">
              <a:solidFill>
                <a:schemeClr val="dk1"/>
              </a:solidFill>
              <a:latin typeface="Arial"/>
              <a:ea typeface="Arial"/>
              <a:cs typeface="Arial"/>
              <a:sym typeface="Arial"/>
            </a:endParaRPr>
          </a:p>
        </p:txBody>
      </p:sp>
      <p:sp>
        <p:nvSpPr>
          <p:cNvPr id="379" name="Google Shape;379;p24"/>
          <p:cNvSpPr txBox="1"/>
          <p:nvPr/>
        </p:nvSpPr>
        <p:spPr>
          <a:xfrm>
            <a:off x="925504" y="2339119"/>
            <a:ext cx="960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25"/>
          <p:cNvSpPr txBox="1"/>
          <p:nvPr/>
        </p:nvSpPr>
        <p:spPr>
          <a:xfrm>
            <a:off x="762524" y="348175"/>
            <a:ext cx="103455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85" name="Google Shape;385;p25"/>
          <p:cNvSpPr txBox="1"/>
          <p:nvPr/>
        </p:nvSpPr>
        <p:spPr>
          <a:xfrm>
            <a:off x="762524" y="1504425"/>
            <a:ext cx="101508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86" name="Google Shape;386;p2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87" name="Google Shape;387;p2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388" name="Google Shape;388;p25"/>
          <p:cNvSpPr txBox="1"/>
          <p:nvPr/>
        </p:nvSpPr>
        <p:spPr>
          <a:xfrm>
            <a:off x="2066450" y="2100300"/>
            <a:ext cx="44013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2000">
                <a:solidFill>
                  <a:schemeClr val="dk1"/>
                </a:solidFill>
                <a:latin typeface="Calibri"/>
                <a:ea typeface="Calibri"/>
                <a:cs typeface="Calibri"/>
                <a:sym typeface="Calibri"/>
              </a:rPr>
              <a:t>¡Busca</a:t>
            </a:r>
            <a:r>
              <a:rPr b="1" i="1" lang="it-IT" sz="2000">
                <a:solidFill>
                  <a:schemeClr val="dk1"/>
                </a:solidFill>
                <a:latin typeface="Calibri"/>
                <a:ea typeface="Calibri"/>
                <a:cs typeface="Calibri"/>
                <a:sym typeface="Calibri"/>
              </a:rPr>
              <a:t> condiciones de trabajo flexibles!</a:t>
            </a:r>
            <a:endParaRPr b="1" i="1" sz="2000">
              <a:solidFill>
                <a:schemeClr val="dk1"/>
              </a:solidFill>
              <a:latin typeface="Arial"/>
              <a:ea typeface="Arial"/>
              <a:cs typeface="Arial"/>
              <a:sym typeface="Arial"/>
            </a:endParaRPr>
          </a:p>
          <a:p>
            <a:pPr indent="0" lvl="0" marL="0" marR="0" rtl="0" algn="l">
              <a:spcBef>
                <a:spcPts val="0"/>
              </a:spcBef>
              <a:spcAft>
                <a:spcPts val="0"/>
              </a:spcAft>
              <a:buNone/>
            </a:pPr>
            <a:r>
              <a:t/>
            </a:r>
            <a:endParaRPr b="1" i="1"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A menudo la presión de estar físicamente "en el trabajo" nos lleva a trabajar demasiado y a perder de vista el equilibrio que buscamos.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Aunque no es ni mucho menos perfecto, el trabajo a distancia o los horarios flexibles te permiten trabajar de la forma que más te convenga, planificar tu jornada en función de lo que necesites hacer y tener tiempo para actividades que tengan sentido para ti.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1" sz="2000">
              <a:solidFill>
                <a:schemeClr val="dk1"/>
              </a:solidFill>
              <a:latin typeface="Calibri"/>
              <a:ea typeface="Calibri"/>
              <a:cs typeface="Calibri"/>
              <a:sym typeface="Calibri"/>
            </a:endParaRPr>
          </a:p>
        </p:txBody>
      </p:sp>
      <p:sp>
        <p:nvSpPr>
          <p:cNvPr id="389" name="Google Shape;389;p25"/>
          <p:cNvSpPr txBox="1"/>
          <p:nvPr/>
        </p:nvSpPr>
        <p:spPr>
          <a:xfrm>
            <a:off x="1105930" y="2082859"/>
            <a:ext cx="960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#5</a:t>
            </a:r>
            <a:endParaRPr/>
          </a:p>
        </p:txBody>
      </p:sp>
      <p:sp>
        <p:nvSpPr>
          <p:cNvPr id="390" name="Google Shape;390;p25"/>
          <p:cNvSpPr txBox="1"/>
          <p:nvPr/>
        </p:nvSpPr>
        <p:spPr>
          <a:xfrm>
            <a:off x="7227729" y="2128940"/>
            <a:ext cx="4084200" cy="2955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2000">
                <a:solidFill>
                  <a:schemeClr val="dk1"/>
                </a:solidFill>
                <a:latin typeface="Calibri"/>
                <a:ea typeface="Calibri"/>
                <a:cs typeface="Calibri"/>
                <a:sym typeface="Calibri"/>
              </a:rPr>
              <a:t>¡Concéntrate</a:t>
            </a:r>
            <a:r>
              <a:rPr b="1" i="1" lang="it-IT" sz="2000">
                <a:solidFill>
                  <a:schemeClr val="dk1"/>
                </a:solidFill>
                <a:latin typeface="Calibri"/>
                <a:ea typeface="Calibri"/>
                <a:cs typeface="Calibri"/>
                <a:sym typeface="Calibri"/>
              </a:rPr>
              <a:t> en una tarea cada vez!</a:t>
            </a:r>
            <a:endParaRPr b="1" i="1" sz="2000">
              <a:solidFill>
                <a:schemeClr val="dk1"/>
              </a:solidFill>
              <a:latin typeface="Arial"/>
              <a:ea typeface="Arial"/>
              <a:cs typeface="Arial"/>
              <a:sym typeface="Arial"/>
            </a:endParaRPr>
          </a:p>
          <a:p>
            <a:pPr indent="0" lvl="0" marL="0" marR="0" rtl="0" algn="l">
              <a:spcBef>
                <a:spcPts val="0"/>
              </a:spcBef>
              <a:spcAft>
                <a:spcPts val="0"/>
              </a:spcAft>
              <a:buNone/>
            </a:pPr>
            <a:r>
              <a:t/>
            </a:r>
            <a:endParaRPr b="1" i="1" sz="20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Centrarte en una tarea cada vez te permitirá completarla más rápido y con menos errores. Concédete el tiempo y la concentración adecuados para poner más empeño en alcanzar tus objetivos y prioridades.</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i="1" lang="it-IT"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b="1" i="1" sz="2000">
              <a:solidFill>
                <a:schemeClr val="dk1"/>
              </a:solidFill>
              <a:latin typeface="Calibri"/>
              <a:ea typeface="Calibri"/>
              <a:cs typeface="Calibri"/>
              <a:sym typeface="Calibri"/>
            </a:endParaRPr>
          </a:p>
        </p:txBody>
      </p:sp>
      <p:sp>
        <p:nvSpPr>
          <p:cNvPr id="391" name="Google Shape;391;p25"/>
          <p:cNvSpPr txBox="1"/>
          <p:nvPr/>
        </p:nvSpPr>
        <p:spPr>
          <a:xfrm>
            <a:off x="6342935" y="2082856"/>
            <a:ext cx="960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26"/>
          <p:cNvSpPr txBox="1"/>
          <p:nvPr/>
        </p:nvSpPr>
        <p:spPr>
          <a:xfrm>
            <a:off x="762524" y="579950"/>
            <a:ext cx="98157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397" name="Google Shape;397;p26"/>
          <p:cNvSpPr txBox="1"/>
          <p:nvPr/>
        </p:nvSpPr>
        <p:spPr>
          <a:xfrm>
            <a:off x="762524" y="1736200"/>
            <a:ext cx="98157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398" name="Google Shape;398;p26"/>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99" name="Google Shape;399;p26"/>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00" name="Google Shape;400;p26"/>
          <p:cNvSpPr txBox="1"/>
          <p:nvPr/>
        </p:nvSpPr>
        <p:spPr>
          <a:xfrm>
            <a:off x="2336999" y="2306800"/>
            <a:ext cx="9474300" cy="4063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2000">
                <a:solidFill>
                  <a:schemeClr val="dk1"/>
                </a:solidFill>
                <a:latin typeface="Calibri"/>
                <a:ea typeface="Calibri"/>
                <a:cs typeface="Calibri"/>
                <a:sym typeface="Calibri"/>
              </a:rPr>
              <a:t>¡Olvídate</a:t>
            </a:r>
            <a:r>
              <a:rPr b="1" i="1" lang="it-IT" sz="2000">
                <a:solidFill>
                  <a:schemeClr val="dk1"/>
                </a:solidFill>
                <a:latin typeface="Calibri"/>
                <a:ea typeface="Calibri"/>
                <a:cs typeface="Calibri"/>
                <a:sym typeface="Calibri"/>
              </a:rPr>
              <a:t> del perfeccionismo!</a:t>
            </a:r>
            <a:endParaRPr b="1" i="1" sz="2000">
              <a:solidFill>
                <a:schemeClr val="dk1"/>
              </a:solidFill>
              <a:latin typeface="Arial"/>
              <a:ea typeface="Arial"/>
              <a:cs typeface="Arial"/>
              <a:sym typeface="Arial"/>
            </a:endParaRPr>
          </a:p>
          <a:p>
            <a:pPr indent="0" lvl="0" marL="0" marR="0" rtl="0" algn="just">
              <a:spcBef>
                <a:spcPts val="0"/>
              </a:spcBef>
              <a:spcAft>
                <a:spcPts val="0"/>
              </a:spcAft>
              <a:buNone/>
            </a:pPr>
            <a:r>
              <a:t/>
            </a:r>
            <a:endParaRPr b="1" i="1" sz="20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Gran parte de lo que nos lleva a trabajar en exceso y a comprometer nuestro equilibrio entre vida laboral y personal es la necesidad de hacer nuestro mejor trabajo. Pero sobre todo es la creencia compulsiva de que, si no nos comprometemos más allá de las expectativas, fracasaremos, seremos penalizados o incluso perderemos nuestro empleo. El problema es que los perfeccionistas ven los errores como fracasos personales, en lugar de como una parte natural de nuestro aprendizaje y crecimiento. Para romper el círculo del perfeccionismo, algunos psicólogos aconsejan:</a:t>
            </a:r>
            <a:endParaRPr/>
          </a:p>
          <a:p>
            <a:pPr indent="-285750" lvl="0" marL="2857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Toma conciencia de este diálogo negativo contigo mismo y sé más compasivo contigo mismo.</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Tómese el tiempo necesario para saber si los objetivos y las expectativas que se ha fijado son realmente factibles.</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Courier New"/>
              <a:buChar char="o"/>
            </a:pPr>
            <a:r>
              <a:rPr lang="it-IT" sz="1800">
                <a:solidFill>
                  <a:schemeClr val="dk1"/>
                </a:solidFill>
                <a:latin typeface="Calibri"/>
                <a:ea typeface="Calibri"/>
                <a:cs typeface="Calibri"/>
                <a:sym typeface="Calibri"/>
              </a:rPr>
              <a:t>Hable con alguien sobre sus miedos irracionales a fracasar.</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Courier New"/>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i="1" sz="2000">
              <a:solidFill>
                <a:schemeClr val="dk1"/>
              </a:solidFill>
              <a:latin typeface="Calibri"/>
              <a:ea typeface="Calibri"/>
              <a:cs typeface="Calibri"/>
              <a:sym typeface="Calibri"/>
            </a:endParaRPr>
          </a:p>
        </p:txBody>
      </p:sp>
      <p:sp>
        <p:nvSpPr>
          <p:cNvPr id="401" name="Google Shape;401;p26"/>
          <p:cNvSpPr txBox="1"/>
          <p:nvPr/>
        </p:nvSpPr>
        <p:spPr>
          <a:xfrm>
            <a:off x="1376491" y="2314634"/>
            <a:ext cx="9605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#7</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27"/>
          <p:cNvSpPr txBox="1"/>
          <p:nvPr/>
        </p:nvSpPr>
        <p:spPr>
          <a:xfrm>
            <a:off x="762525" y="579950"/>
            <a:ext cx="95019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407" name="Google Shape;407;p27"/>
          <p:cNvSpPr txBox="1"/>
          <p:nvPr/>
        </p:nvSpPr>
        <p:spPr>
          <a:xfrm>
            <a:off x="762524" y="1736200"/>
            <a:ext cx="96426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408" name="Google Shape;408;p2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09" name="Google Shape;409;p2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10" name="Google Shape;410;p27"/>
          <p:cNvSpPr txBox="1"/>
          <p:nvPr/>
        </p:nvSpPr>
        <p:spPr>
          <a:xfrm>
            <a:off x="2337010" y="2306793"/>
            <a:ext cx="8838900" cy="4032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2000">
                <a:solidFill>
                  <a:schemeClr val="dk1"/>
                </a:solidFill>
                <a:latin typeface="Calibri"/>
                <a:ea typeface="Calibri"/>
                <a:cs typeface="Calibri"/>
                <a:sym typeface="Calibri"/>
              </a:rPr>
              <a:t>¡Desconecta!</a:t>
            </a:r>
            <a:endParaRPr b="1" i="1" sz="20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¿Has oído hablar alguna vez del derecho a desconectar?</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Resumiendo: cuando trabajas trabajas y cuando acabas... ¡</a:t>
            </a:r>
            <a:r>
              <a:rPr lang="it-IT" sz="1800">
                <a:solidFill>
                  <a:schemeClr val="dk1"/>
                </a:solidFill>
                <a:latin typeface="Calibri"/>
                <a:ea typeface="Calibri"/>
                <a:cs typeface="Calibri"/>
                <a:sym typeface="Calibri"/>
              </a:rPr>
              <a:t>Has</a:t>
            </a:r>
            <a:r>
              <a:rPr lang="it-IT" sz="1800">
                <a:solidFill>
                  <a:schemeClr val="dk1"/>
                </a:solidFill>
                <a:latin typeface="Calibri"/>
                <a:ea typeface="Calibri"/>
                <a:cs typeface="Calibri"/>
                <a:sym typeface="Calibri"/>
              </a:rPr>
              <a:t> terminado!   Especialmente para quienes hacen </a:t>
            </a:r>
            <a:r>
              <a:rPr i="1" lang="it-IT" sz="1800">
                <a:solidFill>
                  <a:schemeClr val="dk1"/>
                </a:solidFill>
                <a:latin typeface="Calibri"/>
                <a:ea typeface="Calibri"/>
                <a:cs typeface="Calibri"/>
                <a:sym typeface="Calibri"/>
              </a:rPr>
              <a:t>smartworking</a:t>
            </a:r>
            <a:r>
              <a:rPr lang="it-IT" sz="1800">
                <a:solidFill>
                  <a:schemeClr val="dk1"/>
                </a:solidFill>
                <a:latin typeface="Calibri"/>
                <a:ea typeface="Calibri"/>
                <a:cs typeface="Calibri"/>
                <a:sym typeface="Calibri"/>
              </a:rPr>
              <a:t>, es importante trazar una línea: estar en casa no es excusa para estar siempre conectado y disponible las 24 horas del día. He aquí algunos consejos: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Courier New"/>
              <a:buChar char="o"/>
            </a:pPr>
            <a:r>
              <a:rPr b="1" lang="it-IT" sz="1800">
                <a:solidFill>
                  <a:schemeClr val="dk1"/>
                </a:solidFill>
                <a:latin typeface="Calibri"/>
                <a:ea typeface="Calibri"/>
                <a:cs typeface="Calibri"/>
                <a:sym typeface="Calibri"/>
              </a:rPr>
              <a:t>Oblígate a no usar pantallas antes de acostarte:</a:t>
            </a:r>
            <a:r>
              <a:rPr lang="it-IT" sz="1800">
                <a:solidFill>
                  <a:schemeClr val="dk1"/>
                </a:solidFill>
                <a:latin typeface="Calibri"/>
                <a:ea typeface="Calibri"/>
                <a:cs typeface="Calibri"/>
                <a:sym typeface="Calibri"/>
              </a:rPr>
              <a:t> usar el smartphone o el PC antes de acostarte retrasa el reloj biológico de tu cuerpo, lo que significa que es más difícil conciliar el sueño o alcanzar el estado REM de sueño más profundo y reparador. Intenta establecer la norma de no utilizar pantallas en las 2 horas previas a irte a la cama.</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i="1" sz="2000">
              <a:solidFill>
                <a:schemeClr val="dk1"/>
              </a:solidFill>
              <a:latin typeface="Calibri"/>
              <a:ea typeface="Calibri"/>
              <a:cs typeface="Calibri"/>
              <a:sym typeface="Calibri"/>
            </a:endParaRPr>
          </a:p>
        </p:txBody>
      </p:sp>
      <p:sp>
        <p:nvSpPr>
          <p:cNvPr id="411" name="Google Shape;411;p27"/>
          <p:cNvSpPr txBox="1"/>
          <p:nvPr/>
        </p:nvSpPr>
        <p:spPr>
          <a:xfrm>
            <a:off x="1376491" y="2314634"/>
            <a:ext cx="9605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5" name="Shape 415"/>
        <p:cNvGrpSpPr/>
        <p:nvPr/>
      </p:nvGrpSpPr>
      <p:grpSpPr>
        <a:xfrm>
          <a:off x="0" y="0"/>
          <a:ext cx="0" cy="0"/>
          <a:chOff x="0" y="0"/>
          <a:chExt cx="0" cy="0"/>
        </a:xfrm>
      </p:grpSpPr>
      <p:sp>
        <p:nvSpPr>
          <p:cNvPr id="416" name="Google Shape;416;p28"/>
          <p:cNvSpPr txBox="1"/>
          <p:nvPr/>
        </p:nvSpPr>
        <p:spPr>
          <a:xfrm>
            <a:off x="762525" y="579950"/>
            <a:ext cx="89718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417" name="Google Shape;417;p28"/>
          <p:cNvSpPr txBox="1"/>
          <p:nvPr/>
        </p:nvSpPr>
        <p:spPr>
          <a:xfrm>
            <a:off x="762524" y="1736200"/>
            <a:ext cx="10021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2: Consejos prácticos para conciliar mejor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418" name="Google Shape;418;p28"/>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19" name="Google Shape;419;p28"/>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20" name="Google Shape;420;p28"/>
          <p:cNvSpPr txBox="1"/>
          <p:nvPr/>
        </p:nvSpPr>
        <p:spPr>
          <a:xfrm>
            <a:off x="2337010" y="2306793"/>
            <a:ext cx="8838900" cy="37248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Courier New"/>
              <a:buChar char="o"/>
            </a:pPr>
            <a:r>
              <a:rPr b="1" lang="it-IT" sz="1800">
                <a:solidFill>
                  <a:schemeClr val="dk1"/>
                </a:solidFill>
                <a:latin typeface="Calibri"/>
                <a:ea typeface="Calibri"/>
                <a:cs typeface="Calibri"/>
                <a:sym typeface="Calibri"/>
              </a:rPr>
              <a:t>Ajusta la configuración de notificaciones de tu smartphone: </a:t>
            </a:r>
            <a:r>
              <a:rPr lang="it-IT" sz="1800">
                <a:solidFill>
                  <a:schemeClr val="dk1"/>
                </a:solidFill>
                <a:latin typeface="Calibri"/>
                <a:ea typeface="Calibri"/>
                <a:cs typeface="Calibri"/>
                <a:sym typeface="Calibri"/>
              </a:rPr>
              <a:t>Despertarte con el teléfono lleno de notificaciones o ser bombardeado constantemente con correos electrónicos, chats, redes sociales o llamadas significa que nunca estás realmente "fuera del trabajo". Puedes desactivarlas por completo o cambiarlas al modo silencio.</a:t>
            </a:r>
            <a:endParaRPr/>
          </a:p>
          <a:p>
            <a:pPr indent="-171450" lvl="0" marL="285750" marR="0" rtl="0" algn="just">
              <a:spcBef>
                <a:spcPts val="0"/>
              </a:spcBef>
              <a:spcAft>
                <a:spcPts val="0"/>
              </a:spcAft>
              <a:buClr>
                <a:schemeClr val="dk1"/>
              </a:buClr>
              <a:buSzPts val="1800"/>
              <a:buFont typeface="Courier New"/>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Courier New"/>
              <a:buChar char="o"/>
            </a:pPr>
            <a:r>
              <a:rPr b="1" lang="it-IT" sz="1800">
                <a:solidFill>
                  <a:schemeClr val="dk1"/>
                </a:solidFill>
                <a:latin typeface="Calibri"/>
                <a:ea typeface="Calibri"/>
                <a:cs typeface="Calibri"/>
                <a:sym typeface="Calibri"/>
              </a:rPr>
              <a:t>Busca otras fuentes para tus noticias o información: </a:t>
            </a:r>
            <a:r>
              <a:rPr lang="it-IT" sz="1800">
                <a:solidFill>
                  <a:schemeClr val="dk1"/>
                </a:solidFill>
                <a:latin typeface="Calibri"/>
                <a:ea typeface="Calibri"/>
                <a:cs typeface="Calibri"/>
                <a:sym typeface="Calibri"/>
              </a:rPr>
              <a:t>muchos caemos en la trampa de necesitar </a:t>
            </a:r>
            <a:r>
              <a:rPr lang="it-IT" sz="1800">
                <a:solidFill>
                  <a:schemeClr val="dk1"/>
                </a:solidFill>
                <a:latin typeface="Calibri"/>
                <a:ea typeface="Calibri"/>
                <a:cs typeface="Calibri"/>
                <a:sym typeface="Calibri"/>
              </a:rPr>
              <a:t>sentirse</a:t>
            </a:r>
            <a:r>
              <a:rPr lang="it-IT" sz="1800">
                <a:solidFill>
                  <a:schemeClr val="dk1"/>
                </a:solidFill>
                <a:latin typeface="Calibri"/>
                <a:ea typeface="Calibri"/>
                <a:cs typeface="Calibri"/>
                <a:sym typeface="Calibri"/>
              </a:rPr>
              <a:t> informados de todo lo que ocurre en el mundo. Pero el ciclo de noticias nunca se detiene, y tratar de ponernos al día conduce a una sobrecarga de información y a un aumento del tiempo dedicado a actividades "no laborales". Para recuperar el equilibrio, intenta encontrar fuentes de "noticias lentas", como libros y revistas, que no te hagan sentir que siempre te estás perdiendo algo.</a:t>
            </a:r>
            <a:endParaRPr sz="1800">
              <a:solidFill>
                <a:schemeClr val="dk1"/>
              </a:solidFill>
              <a:latin typeface="Arial"/>
              <a:ea typeface="Arial"/>
              <a:cs typeface="Arial"/>
              <a:sym typeface="Arial"/>
            </a:endParaRPr>
          </a:p>
          <a:p>
            <a:pPr indent="-171450" lvl="0" marL="285750" marR="0" rtl="0" algn="just">
              <a:spcBef>
                <a:spcPts val="0"/>
              </a:spcBef>
              <a:spcAft>
                <a:spcPts val="0"/>
              </a:spcAft>
              <a:buClr>
                <a:schemeClr val="dk1"/>
              </a:buClr>
              <a:buSzPts val="1800"/>
              <a:buFont typeface="Courier New"/>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i="1" sz="2000">
              <a:solidFill>
                <a:schemeClr val="dk1"/>
              </a:solidFill>
              <a:latin typeface="Calibri"/>
              <a:ea typeface="Calibri"/>
              <a:cs typeface="Calibri"/>
              <a:sym typeface="Calibri"/>
            </a:endParaRPr>
          </a:p>
        </p:txBody>
      </p:sp>
      <p:sp>
        <p:nvSpPr>
          <p:cNvPr id="421" name="Google Shape;421;p28"/>
          <p:cNvSpPr txBox="1"/>
          <p:nvPr/>
        </p:nvSpPr>
        <p:spPr>
          <a:xfrm>
            <a:off x="1376491" y="2314634"/>
            <a:ext cx="9605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EA4E46"/>
                </a:solidFill>
                <a:latin typeface="Calibri"/>
                <a:ea typeface="Calibri"/>
                <a:cs typeface="Calibri"/>
                <a:sym typeface="Calibri"/>
              </a:rPr>
              <a:t>TIP #8</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5" name="Shape 425"/>
        <p:cNvGrpSpPr/>
        <p:nvPr/>
      </p:nvGrpSpPr>
      <p:grpSpPr>
        <a:xfrm>
          <a:off x="0" y="0"/>
          <a:ext cx="0" cy="0"/>
          <a:chOff x="0" y="0"/>
          <a:chExt cx="0" cy="0"/>
        </a:xfrm>
      </p:grpSpPr>
      <p:sp>
        <p:nvSpPr>
          <p:cNvPr id="426" name="Google Shape;426;p29"/>
          <p:cNvSpPr txBox="1"/>
          <p:nvPr/>
        </p:nvSpPr>
        <p:spPr>
          <a:xfrm>
            <a:off x="762525" y="266250"/>
            <a:ext cx="8982600" cy="169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400">
                <a:solidFill>
                  <a:srgbClr val="FAB632"/>
                </a:solidFill>
                <a:latin typeface="Calibri"/>
                <a:ea typeface="Calibri"/>
                <a:cs typeface="Calibri"/>
                <a:sym typeface="Calibri"/>
              </a:rPr>
              <a:t>Unidad 3: Estrategias y consejos para mejorar la conciliación de la vida laboral y familiar</a:t>
            </a:r>
            <a:endParaRPr sz="12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427" name="Google Shape;427;p29"/>
          <p:cNvSpPr txBox="1"/>
          <p:nvPr/>
        </p:nvSpPr>
        <p:spPr>
          <a:xfrm>
            <a:off x="762529" y="1422510"/>
            <a:ext cx="769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3: Conclusiones</a:t>
            </a:r>
            <a:endParaRPr sz="2400">
              <a:solidFill>
                <a:srgbClr val="21B4A9"/>
              </a:solidFill>
              <a:latin typeface="Calibri"/>
              <a:ea typeface="Calibri"/>
              <a:cs typeface="Calibri"/>
              <a:sym typeface="Calibri"/>
            </a:endParaRPr>
          </a:p>
        </p:txBody>
      </p:sp>
      <p:pic>
        <p:nvPicPr>
          <p:cNvPr descr="Texto&#10;&#10;Descripción generada automáticamente" id="428" name="Google Shape;428;p29"/>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29" name="Google Shape;429;p29"/>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30" name="Google Shape;430;p29"/>
          <p:cNvSpPr txBox="1"/>
          <p:nvPr/>
        </p:nvSpPr>
        <p:spPr>
          <a:xfrm>
            <a:off x="810300" y="1959450"/>
            <a:ext cx="8331000" cy="4278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Después de entender qué es el equilibrio entre la vida laboral y personal, por qué es importante para nuestras vidas y qué estrategias podemos poner en práctica, siempre es bueno recordar que </a:t>
            </a:r>
            <a:r>
              <a:rPr b="1" lang="it-IT" sz="1800">
                <a:solidFill>
                  <a:schemeClr val="dk1"/>
                </a:solidFill>
                <a:latin typeface="Calibri"/>
                <a:ea typeface="Calibri"/>
                <a:cs typeface="Calibri"/>
                <a:sym typeface="Calibri"/>
              </a:rPr>
              <a:t>el equilibrio entre la vida laboral y personal no es un estado que se alcanza de una vez por todas</a:t>
            </a:r>
            <a:r>
              <a:rPr lang="it-IT" sz="1800">
                <a:solidFill>
                  <a:schemeClr val="dk1"/>
                </a:solidFill>
                <a:latin typeface="Calibri"/>
                <a:ea typeface="Calibri"/>
                <a:cs typeface="Calibri"/>
                <a:sym typeface="Calibri"/>
              </a:rPr>
              <a:t>. Por el contrario, es un camino, un equilibrio que hay que restablecer cada vez que se produzcan cambios o cambien nuestras necesidades.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solidFill>
                  <a:schemeClr val="dk1"/>
                </a:solidFill>
                <a:latin typeface="Calibri"/>
                <a:ea typeface="Calibri"/>
                <a:cs typeface="Calibri"/>
                <a:sym typeface="Calibri"/>
              </a:rPr>
              <a:t>Sin embargo, es cierto, como afirman diversas teorías psicológicas, que cuanto mayor sea la presencia y la inversión en ámbitos diferenciados de nuestra existencia, mayor será la calidad global de nuestra vida y, en consecuencia, nuestro bienestar.  Para ello, necesitamos experimentar en distintas áreas, y no sólo en la laboral o familiar.</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i="1" sz="2000">
              <a:solidFill>
                <a:schemeClr val="dk1"/>
              </a:solidFill>
              <a:latin typeface="Calibri"/>
              <a:ea typeface="Calibri"/>
              <a:cs typeface="Calibri"/>
              <a:sym typeface="Calibri"/>
            </a:endParaRPr>
          </a:p>
        </p:txBody>
      </p:sp>
      <p:pic>
        <p:nvPicPr>
          <p:cNvPr descr="Immagine che contiene testo, grafica vettoriale&#10;&#10;Descrizione generata automaticamente" id="431" name="Google Shape;431;p29"/>
          <p:cNvPicPr preferRelativeResize="0"/>
          <p:nvPr/>
        </p:nvPicPr>
        <p:blipFill rotWithShape="1">
          <a:blip r:embed="rId5">
            <a:alphaModFix/>
          </a:blip>
          <a:srcRect b="0" l="0" r="0" t="0"/>
          <a:stretch/>
        </p:blipFill>
        <p:spPr>
          <a:xfrm>
            <a:off x="8069410" y="1736210"/>
            <a:ext cx="4978401" cy="3733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3"/>
          <p:cNvSpPr/>
          <p:nvPr/>
        </p:nvSpPr>
        <p:spPr>
          <a:xfrm rot="5400000">
            <a:off x="6828974" y="703500"/>
            <a:ext cx="3035400" cy="2945100"/>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p:nvPr/>
        </p:nvSpPr>
        <p:spPr>
          <a:xfrm rot="5400000">
            <a:off x="3779450" y="2616875"/>
            <a:ext cx="3547200" cy="3329700"/>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3"/>
          <p:cNvSpPr/>
          <p:nvPr/>
        </p:nvSpPr>
        <p:spPr>
          <a:xfrm rot="5400000">
            <a:off x="1087083" y="872663"/>
            <a:ext cx="3035453" cy="2655971"/>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3"/>
          <p:cNvSpPr txBox="1"/>
          <p:nvPr/>
        </p:nvSpPr>
        <p:spPr>
          <a:xfrm>
            <a:off x="7327325" y="1180150"/>
            <a:ext cx="2466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600">
                <a:solidFill>
                  <a:srgbClr val="EA4E46"/>
                </a:solidFill>
                <a:latin typeface="Oxygen"/>
                <a:ea typeface="Oxygen"/>
                <a:cs typeface="Oxygen"/>
                <a:sym typeface="Oxygen"/>
              </a:rPr>
              <a:t>Estrategias y consejos para mejorar la conciliación</a:t>
            </a:r>
            <a:endParaRPr/>
          </a:p>
        </p:txBody>
      </p:sp>
      <p:sp>
        <p:nvSpPr>
          <p:cNvPr id="115" name="Google Shape;115;p3"/>
          <p:cNvSpPr txBox="1"/>
          <p:nvPr/>
        </p:nvSpPr>
        <p:spPr>
          <a:xfrm>
            <a:off x="1858144" y="1116600"/>
            <a:ext cx="1935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it-IT" sz="1600">
                <a:solidFill>
                  <a:srgbClr val="21B4A9"/>
                </a:solidFill>
                <a:latin typeface="Oxygen"/>
                <a:ea typeface="Oxygen"/>
                <a:cs typeface="Oxygen"/>
                <a:sym typeface="Oxygen"/>
              </a:rPr>
              <a:t>Conceptos básicos</a:t>
            </a:r>
            <a:endParaRPr/>
          </a:p>
        </p:txBody>
      </p:sp>
      <p:sp>
        <p:nvSpPr>
          <p:cNvPr id="116" name="Google Shape;116;p3"/>
          <p:cNvSpPr txBox="1"/>
          <p:nvPr/>
        </p:nvSpPr>
        <p:spPr>
          <a:xfrm>
            <a:off x="4476750" y="3116175"/>
            <a:ext cx="24660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600">
                <a:solidFill>
                  <a:srgbClr val="FAB632"/>
                </a:solidFill>
                <a:latin typeface="Oxygen"/>
                <a:ea typeface="Oxygen"/>
                <a:cs typeface="Oxygen"/>
                <a:sym typeface="Oxygen"/>
              </a:rPr>
              <a:t>Conciliación de la vida laboral y familiar de la mujer y derechos sociales</a:t>
            </a:r>
            <a:endParaRPr/>
          </a:p>
        </p:txBody>
      </p:sp>
      <p:sp>
        <p:nvSpPr>
          <p:cNvPr id="117" name="Google Shape;117;p3"/>
          <p:cNvSpPr/>
          <p:nvPr/>
        </p:nvSpPr>
        <p:spPr>
          <a:xfrm>
            <a:off x="4123496" y="3372485"/>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p:nvPr/>
        </p:nvSpPr>
        <p:spPr>
          <a:xfrm>
            <a:off x="1566577" y="1298077"/>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
          <p:cNvSpPr/>
          <p:nvPr/>
        </p:nvSpPr>
        <p:spPr>
          <a:xfrm>
            <a:off x="7038038" y="1308403"/>
            <a:ext cx="284085" cy="233746"/>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txBox="1"/>
          <p:nvPr/>
        </p:nvSpPr>
        <p:spPr>
          <a:xfrm>
            <a:off x="1492741" y="1740524"/>
            <a:ext cx="27041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121" name="Google Shape;121;p3"/>
          <p:cNvSpPr txBox="1"/>
          <p:nvPr/>
        </p:nvSpPr>
        <p:spPr>
          <a:xfrm>
            <a:off x="7176912" y="1886557"/>
            <a:ext cx="27041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122" name="Google Shape;122;p3"/>
          <p:cNvSpPr txBox="1"/>
          <p:nvPr/>
        </p:nvSpPr>
        <p:spPr>
          <a:xfrm>
            <a:off x="4009043" y="4193471"/>
            <a:ext cx="255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123" name="Google Shape;123;p3"/>
          <p:cNvSpPr txBox="1"/>
          <p:nvPr/>
        </p:nvSpPr>
        <p:spPr>
          <a:xfrm rot="-3696416">
            <a:off x="3029714" y="304527"/>
            <a:ext cx="39111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124" name="Google Shape;124;p3"/>
          <p:cNvSpPr txBox="1"/>
          <p:nvPr/>
        </p:nvSpPr>
        <p:spPr>
          <a:xfrm rot="-6890559">
            <a:off x="7117521" y="317694"/>
            <a:ext cx="39111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125" name="Google Shape;125;p3"/>
          <p:cNvSpPr txBox="1"/>
          <p:nvPr/>
        </p:nvSpPr>
        <p:spPr>
          <a:xfrm rot="-3696416">
            <a:off x="8841091" y="284146"/>
            <a:ext cx="39111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126" name="Google Shape;126;p3"/>
          <p:cNvSpPr txBox="1"/>
          <p:nvPr/>
        </p:nvSpPr>
        <p:spPr>
          <a:xfrm rot="-3696419">
            <a:off x="4232478" y="5109185"/>
            <a:ext cx="391153" cy="10158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pic>
        <p:nvPicPr>
          <p:cNvPr descr="Texto&#10;&#10;Descripción generada automáticamente" id="127" name="Google Shape;127;p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28" name="Google Shape;128;p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29" name="Google Shape;129;p3"/>
          <p:cNvSpPr txBox="1"/>
          <p:nvPr/>
        </p:nvSpPr>
        <p:spPr>
          <a:xfrm>
            <a:off x="4220405" y="4231150"/>
            <a:ext cx="2956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Conciliación de la vida laboral y familiar para las mujeres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0" name="Google Shape;130;p3"/>
          <p:cNvSpPr txBox="1"/>
          <p:nvPr/>
        </p:nvSpPr>
        <p:spPr>
          <a:xfrm>
            <a:off x="1704749" y="2055825"/>
            <a:ext cx="2204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lang="it-IT" sz="1600">
                <a:solidFill>
                  <a:schemeClr val="dk1"/>
                </a:solidFill>
                <a:latin typeface="Calibri"/>
                <a:ea typeface="Calibri"/>
                <a:cs typeface="Calibri"/>
                <a:sym typeface="Calibri"/>
              </a:rPr>
              <a:t>Por qué es importante</a:t>
            </a:r>
            <a:endParaRPr sz="1600">
              <a:solidFill>
                <a:schemeClr val="dk1"/>
              </a:solidFill>
              <a:latin typeface="Calibri"/>
              <a:ea typeface="Calibri"/>
              <a:cs typeface="Calibri"/>
              <a:sym typeface="Calibri"/>
            </a:endParaRPr>
          </a:p>
        </p:txBody>
      </p:sp>
      <p:sp>
        <p:nvSpPr>
          <p:cNvPr id="131" name="Google Shape;131;p3"/>
          <p:cNvSpPr txBox="1"/>
          <p:nvPr/>
        </p:nvSpPr>
        <p:spPr>
          <a:xfrm>
            <a:off x="1704750" y="2371150"/>
            <a:ext cx="23043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Conciliación o integración de la vida laboral y familiar</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2" name="Google Shape;132;p3"/>
          <p:cNvSpPr txBox="1"/>
          <p:nvPr/>
        </p:nvSpPr>
        <p:spPr>
          <a:xfrm>
            <a:off x="1733949" y="1749900"/>
            <a:ext cx="2202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lang="it-IT" sz="1600">
                <a:solidFill>
                  <a:schemeClr val="dk1"/>
                </a:solidFill>
                <a:latin typeface="Calibri"/>
                <a:ea typeface="Calibri"/>
                <a:cs typeface="Calibri"/>
                <a:sym typeface="Calibri"/>
              </a:rPr>
              <a:t>¿Qué es la conciliación?</a:t>
            </a:r>
            <a:endParaRPr sz="1600">
              <a:solidFill>
                <a:schemeClr val="dk1"/>
              </a:solidFill>
              <a:latin typeface="Calibri"/>
              <a:ea typeface="Calibri"/>
              <a:cs typeface="Calibri"/>
              <a:sym typeface="Calibri"/>
            </a:endParaRPr>
          </a:p>
        </p:txBody>
      </p:sp>
      <p:sp>
        <p:nvSpPr>
          <p:cNvPr id="133" name="Google Shape;133;p3"/>
          <p:cNvSpPr txBox="1"/>
          <p:nvPr/>
        </p:nvSpPr>
        <p:spPr>
          <a:xfrm>
            <a:off x="4197003" y="4777800"/>
            <a:ext cx="2956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Derechos sociales de la mujer</a:t>
            </a:r>
            <a:endParaRPr/>
          </a:p>
        </p:txBody>
      </p:sp>
      <p:sp>
        <p:nvSpPr>
          <p:cNvPr id="134" name="Google Shape;134;p3"/>
          <p:cNvSpPr txBox="1"/>
          <p:nvPr/>
        </p:nvSpPr>
        <p:spPr>
          <a:xfrm>
            <a:off x="4227000" y="5116500"/>
            <a:ext cx="2896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Responsabilidades compartidas</a:t>
            </a:r>
            <a:endParaRPr sz="1600">
              <a:solidFill>
                <a:schemeClr val="dk1"/>
              </a:solidFill>
              <a:latin typeface="Calibri"/>
              <a:ea typeface="Calibri"/>
              <a:cs typeface="Calibri"/>
              <a:sym typeface="Calibri"/>
            </a:endParaRPr>
          </a:p>
        </p:txBody>
      </p:sp>
      <p:sp>
        <p:nvSpPr>
          <p:cNvPr id="135" name="Google Shape;135;p3"/>
          <p:cNvSpPr txBox="1"/>
          <p:nvPr/>
        </p:nvSpPr>
        <p:spPr>
          <a:xfrm>
            <a:off x="7410450" y="1883675"/>
            <a:ext cx="24087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lang="it-IT" sz="1600">
                <a:solidFill>
                  <a:schemeClr val="dk1"/>
                </a:solidFill>
                <a:latin typeface="Calibri"/>
                <a:ea typeface="Calibri"/>
                <a:cs typeface="Calibri"/>
                <a:sym typeface="Calibri"/>
              </a:rPr>
              <a:t>La estrategia en 3 fases</a:t>
            </a:r>
            <a:endParaRPr/>
          </a:p>
        </p:txBody>
      </p:sp>
      <p:sp>
        <p:nvSpPr>
          <p:cNvPr id="136" name="Google Shape;136;p3"/>
          <p:cNvSpPr txBox="1"/>
          <p:nvPr/>
        </p:nvSpPr>
        <p:spPr>
          <a:xfrm>
            <a:off x="7410450" y="2228075"/>
            <a:ext cx="2466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Consejos prácticos para mejorar la conciliación</a:t>
            </a:r>
            <a:endParaRPr/>
          </a:p>
        </p:txBody>
      </p:sp>
      <p:sp>
        <p:nvSpPr>
          <p:cNvPr id="137" name="Google Shape;137;p3"/>
          <p:cNvSpPr txBox="1"/>
          <p:nvPr/>
        </p:nvSpPr>
        <p:spPr>
          <a:xfrm>
            <a:off x="7410450" y="2777623"/>
            <a:ext cx="20366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Conclusiones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5" name="Shape 435"/>
        <p:cNvGrpSpPr/>
        <p:nvPr/>
      </p:nvGrpSpPr>
      <p:grpSpPr>
        <a:xfrm>
          <a:off x="0" y="0"/>
          <a:ext cx="0" cy="0"/>
          <a:chOff x="0" y="0"/>
          <a:chExt cx="0" cy="0"/>
        </a:xfrm>
      </p:grpSpPr>
      <p:sp>
        <p:nvSpPr>
          <p:cNvPr id="436" name="Google Shape;436;p30"/>
          <p:cNvSpPr txBox="1"/>
          <p:nvPr/>
        </p:nvSpPr>
        <p:spPr>
          <a:xfrm>
            <a:off x="1466520" y="1910211"/>
            <a:ext cx="1829100" cy="3817200"/>
          </a:xfrm>
          <a:prstGeom prst="rect">
            <a:avLst/>
          </a:prstGeom>
          <a:noFill/>
          <a:ln>
            <a:noFill/>
          </a:ln>
        </p:spPr>
        <p:txBody>
          <a:bodyPr anchorCtr="0" anchor="t" bIns="45700" lIns="91425" spcFirstLastPara="1" rIns="91425" wrap="square" tIns="45700">
            <a:spAutoFit/>
          </a:bodyPr>
          <a:lstStyle/>
          <a:p>
            <a:pPr indent="0" lvl="0" marL="0" rtl="0" algn="ctr">
              <a:lnSpc>
                <a:spcPct val="123333"/>
              </a:lnSpc>
              <a:spcBef>
                <a:spcPts val="0"/>
              </a:spcBef>
              <a:spcAft>
                <a:spcPts val="0"/>
              </a:spcAft>
              <a:buClr>
                <a:schemeClr val="dk1"/>
              </a:buClr>
              <a:buFont typeface="Arial"/>
              <a:buNone/>
            </a:pPr>
            <a:r>
              <a:rPr i="1" lang="it-IT" sz="1800">
                <a:solidFill>
                  <a:schemeClr val="dk1"/>
                </a:solidFill>
                <a:latin typeface="Calibri"/>
                <a:ea typeface="Calibri"/>
                <a:cs typeface="Calibri"/>
                <a:sym typeface="Calibri"/>
              </a:rPr>
              <a:t>The amount  of time we spend at work compared to what we spend on family, social relationship, health and on the pursuit of our personal interests.</a:t>
            </a:r>
            <a:endParaRPr/>
          </a:p>
          <a:p>
            <a:pPr indent="0" lvl="0" marL="0" marR="0" rtl="0" algn="ctr">
              <a:lnSpc>
                <a:spcPct val="111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37" name="Google Shape;437;p30"/>
          <p:cNvSpPr/>
          <p:nvPr/>
        </p:nvSpPr>
        <p:spPr>
          <a:xfrm>
            <a:off x="1352567" y="997570"/>
            <a:ext cx="20568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lang="it-IT" sz="2000">
                <a:solidFill>
                  <a:srgbClr val="FAB632"/>
                </a:solidFill>
                <a:latin typeface="Calibri"/>
                <a:ea typeface="Calibri"/>
                <a:cs typeface="Calibri"/>
                <a:sym typeface="Calibri"/>
              </a:rPr>
              <a:t>Conciliación de la vida laboral y familiar</a:t>
            </a:r>
            <a:endParaRPr b="1" sz="2000">
              <a:solidFill>
                <a:srgbClr val="FAB632"/>
              </a:solidFill>
              <a:latin typeface="Calibri"/>
              <a:ea typeface="Calibri"/>
              <a:cs typeface="Calibri"/>
              <a:sym typeface="Calibri"/>
            </a:endParaRPr>
          </a:p>
          <a:p>
            <a:pPr indent="0" lvl="0" marL="0" marR="0" rtl="0" algn="ctr">
              <a:spcBef>
                <a:spcPts val="0"/>
              </a:spcBef>
              <a:spcAft>
                <a:spcPts val="0"/>
              </a:spcAft>
              <a:buClr>
                <a:schemeClr val="dk1"/>
              </a:buClr>
              <a:buSzPts val="1100"/>
              <a:buFont typeface="Arial"/>
              <a:buNone/>
            </a:pPr>
            <a:r>
              <a:t/>
            </a:r>
            <a:endParaRPr b="1" sz="2000">
              <a:solidFill>
                <a:srgbClr val="FAB632"/>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FAB632"/>
              </a:solidFill>
              <a:latin typeface="Calibri"/>
              <a:ea typeface="Calibri"/>
              <a:cs typeface="Calibri"/>
              <a:sym typeface="Calibri"/>
            </a:endParaRPr>
          </a:p>
        </p:txBody>
      </p:sp>
      <p:sp>
        <p:nvSpPr>
          <p:cNvPr id="438" name="Google Shape;438;p30"/>
          <p:cNvSpPr/>
          <p:nvPr/>
        </p:nvSpPr>
        <p:spPr>
          <a:xfrm>
            <a:off x="550851" y="206491"/>
            <a:ext cx="8245500" cy="5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it-IT" sz="3600">
                <a:solidFill>
                  <a:srgbClr val="EA4E46"/>
                </a:solidFill>
                <a:latin typeface="Calibri"/>
                <a:ea typeface="Calibri"/>
                <a:cs typeface="Calibri"/>
                <a:sym typeface="Calibri"/>
              </a:rPr>
              <a:t>En resumen</a:t>
            </a:r>
            <a:endParaRPr/>
          </a:p>
        </p:txBody>
      </p:sp>
      <p:sp>
        <p:nvSpPr>
          <p:cNvPr id="439" name="Google Shape;439;p30"/>
          <p:cNvSpPr txBox="1"/>
          <p:nvPr/>
        </p:nvSpPr>
        <p:spPr>
          <a:xfrm>
            <a:off x="1070003" y="1634644"/>
            <a:ext cx="32955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440" name="Google Shape;440;p30"/>
          <p:cNvSpPr txBox="1"/>
          <p:nvPr/>
        </p:nvSpPr>
        <p:spPr>
          <a:xfrm>
            <a:off x="3616300" y="2433025"/>
            <a:ext cx="1959600" cy="3786600"/>
          </a:xfrm>
          <a:prstGeom prst="rect">
            <a:avLst/>
          </a:prstGeom>
          <a:noFill/>
          <a:ln>
            <a:noFill/>
          </a:ln>
        </p:spPr>
        <p:txBody>
          <a:bodyPr anchorCtr="0" anchor="t" bIns="45700" lIns="91425" spcFirstLastPara="1" rIns="91425" wrap="square" tIns="45700">
            <a:spAutoFit/>
          </a:bodyPr>
          <a:lstStyle/>
          <a:p>
            <a:pPr indent="0" lvl="0" marL="0" marR="0" rtl="0" algn="ctr">
              <a:lnSpc>
                <a:spcPct val="123333"/>
              </a:lnSpc>
              <a:spcBef>
                <a:spcPts val="0"/>
              </a:spcBef>
              <a:spcAft>
                <a:spcPts val="0"/>
              </a:spcAft>
              <a:buNone/>
            </a:pPr>
            <a:r>
              <a:rPr lang="it-IT" sz="1800">
                <a:solidFill>
                  <a:schemeClr val="dk1"/>
                </a:solidFill>
                <a:latin typeface="Calibri"/>
                <a:ea typeface="Calibri"/>
                <a:cs typeface="Calibri"/>
                <a:sym typeface="Calibri"/>
              </a:rPr>
              <a:t>Una serie de prestaciones y subsidios establecidos por ley para distribuir mejor las responsabilidades familiares y de cuidados entre mujeres y hombres.</a:t>
            </a:r>
            <a:endParaRPr sz="1800">
              <a:solidFill>
                <a:schemeClr val="dk1"/>
              </a:solidFill>
              <a:latin typeface="Calibri"/>
              <a:ea typeface="Calibri"/>
              <a:cs typeface="Calibri"/>
              <a:sym typeface="Calibri"/>
            </a:endParaRPr>
          </a:p>
        </p:txBody>
      </p:sp>
      <p:sp>
        <p:nvSpPr>
          <p:cNvPr id="441" name="Google Shape;441;p30"/>
          <p:cNvSpPr/>
          <p:nvPr/>
        </p:nvSpPr>
        <p:spPr>
          <a:xfrm>
            <a:off x="3616300" y="2050126"/>
            <a:ext cx="2114700" cy="60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FAB632"/>
                </a:solidFill>
                <a:latin typeface="Calibri"/>
                <a:ea typeface="Calibri"/>
                <a:cs typeface="Calibri"/>
                <a:sym typeface="Calibri"/>
              </a:rPr>
              <a:t>Derechos</a:t>
            </a:r>
            <a:endParaRPr/>
          </a:p>
        </p:txBody>
      </p:sp>
      <p:sp>
        <p:nvSpPr>
          <p:cNvPr id="442" name="Google Shape;442;p30"/>
          <p:cNvSpPr txBox="1"/>
          <p:nvPr/>
        </p:nvSpPr>
        <p:spPr>
          <a:xfrm>
            <a:off x="3548671" y="2367793"/>
            <a:ext cx="3297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443" name="Google Shape;443;p30"/>
          <p:cNvSpPr txBox="1"/>
          <p:nvPr/>
        </p:nvSpPr>
        <p:spPr>
          <a:xfrm>
            <a:off x="5838575" y="2800725"/>
            <a:ext cx="2304300" cy="3103200"/>
          </a:xfrm>
          <a:prstGeom prst="rect">
            <a:avLst/>
          </a:prstGeom>
          <a:noFill/>
          <a:ln>
            <a:noFill/>
          </a:ln>
        </p:spPr>
        <p:txBody>
          <a:bodyPr anchorCtr="0" anchor="t" bIns="45700" lIns="91425" spcFirstLastPara="1" rIns="91425" wrap="square" tIns="45700">
            <a:spAutoFit/>
          </a:bodyPr>
          <a:lstStyle/>
          <a:p>
            <a:pPr indent="0" lvl="0" marL="0" marR="0" rtl="0" algn="ctr">
              <a:lnSpc>
                <a:spcPct val="123333"/>
              </a:lnSpc>
              <a:spcBef>
                <a:spcPts val="0"/>
              </a:spcBef>
              <a:spcAft>
                <a:spcPts val="0"/>
              </a:spcAft>
              <a:buNone/>
            </a:pPr>
            <a:r>
              <a:rPr lang="it-IT" sz="1800">
                <a:solidFill>
                  <a:schemeClr val="dk1"/>
                </a:solidFill>
                <a:latin typeface="Calibri"/>
                <a:ea typeface="Calibri"/>
                <a:cs typeface="Calibri"/>
                <a:sym typeface="Calibri"/>
              </a:rPr>
              <a:t>Redefinir tus prioridades, separando lo que es urgente y/o importante de lo que no lo es (la matriz de Eisenhower es una buena herramienta para hacerlo).</a:t>
            </a:r>
            <a:endParaRPr/>
          </a:p>
        </p:txBody>
      </p:sp>
      <p:sp>
        <p:nvSpPr>
          <p:cNvPr id="444" name="Google Shape;444;p30"/>
          <p:cNvSpPr/>
          <p:nvPr/>
        </p:nvSpPr>
        <p:spPr>
          <a:xfrm>
            <a:off x="6319701" y="2433027"/>
            <a:ext cx="1341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FAB632"/>
                </a:solidFill>
                <a:latin typeface="Calibri"/>
                <a:ea typeface="Calibri"/>
                <a:cs typeface="Calibri"/>
                <a:sym typeface="Calibri"/>
              </a:rPr>
              <a:t>Priorizar</a:t>
            </a:r>
            <a:endParaRPr/>
          </a:p>
        </p:txBody>
      </p:sp>
      <p:sp>
        <p:nvSpPr>
          <p:cNvPr id="445" name="Google Shape;445;p30"/>
          <p:cNvSpPr txBox="1"/>
          <p:nvPr/>
        </p:nvSpPr>
        <p:spPr>
          <a:xfrm>
            <a:off x="5673799" y="2633082"/>
            <a:ext cx="32955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sp>
        <p:nvSpPr>
          <p:cNvPr id="446" name="Google Shape;446;p30"/>
          <p:cNvSpPr/>
          <p:nvPr/>
        </p:nvSpPr>
        <p:spPr>
          <a:xfrm>
            <a:off x="8478806" y="2661890"/>
            <a:ext cx="16845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FAB632"/>
                </a:solidFill>
                <a:latin typeface="Calibri"/>
                <a:ea typeface="Calibri"/>
                <a:cs typeface="Calibri"/>
                <a:sym typeface="Calibri"/>
              </a:rPr>
              <a:t>Smartworking</a:t>
            </a:r>
            <a:endParaRPr b="1" sz="2000">
              <a:solidFill>
                <a:srgbClr val="FAB632"/>
              </a:solidFill>
              <a:latin typeface="Calibri"/>
              <a:ea typeface="Calibri"/>
              <a:cs typeface="Calibri"/>
              <a:sym typeface="Calibri"/>
            </a:endParaRPr>
          </a:p>
        </p:txBody>
      </p:sp>
      <p:sp>
        <p:nvSpPr>
          <p:cNvPr id="447" name="Google Shape;447;p30"/>
          <p:cNvSpPr txBox="1"/>
          <p:nvPr/>
        </p:nvSpPr>
        <p:spPr>
          <a:xfrm>
            <a:off x="8250305" y="3159478"/>
            <a:ext cx="3297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rgbClr val="EA4E46"/>
                </a:solidFill>
                <a:latin typeface="Calibri"/>
                <a:ea typeface="Calibri"/>
                <a:cs typeface="Calibri"/>
                <a:sym typeface="Calibri"/>
              </a:rPr>
              <a:t>+</a:t>
            </a:r>
            <a:r>
              <a:rPr lang="it-IT" sz="2000">
                <a:solidFill>
                  <a:srgbClr val="FAB632"/>
                </a:solidFill>
                <a:latin typeface="Calibri"/>
                <a:ea typeface="Calibri"/>
                <a:cs typeface="Calibri"/>
                <a:sym typeface="Calibri"/>
              </a:rPr>
              <a:t>+</a:t>
            </a:r>
            <a:r>
              <a:rPr lang="it-IT" sz="2000">
                <a:solidFill>
                  <a:srgbClr val="21B4A9"/>
                </a:solidFill>
                <a:latin typeface="Calibri"/>
                <a:ea typeface="Calibri"/>
                <a:cs typeface="Calibri"/>
                <a:sym typeface="Calibri"/>
              </a:rPr>
              <a:t>+</a:t>
            </a:r>
            <a:endParaRPr/>
          </a:p>
        </p:txBody>
      </p:sp>
      <p:pic>
        <p:nvPicPr>
          <p:cNvPr descr="Texto&#10;&#10;Descripción generada automáticamente" id="448" name="Google Shape;448;p30"/>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49" name="Google Shape;449;p3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50" name="Google Shape;450;p30"/>
          <p:cNvSpPr txBox="1"/>
          <p:nvPr/>
        </p:nvSpPr>
        <p:spPr>
          <a:xfrm>
            <a:off x="8415080" y="3127853"/>
            <a:ext cx="1959600" cy="258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SzPts val="1100"/>
              <a:buNone/>
            </a:pPr>
            <a:r>
              <a:rPr i="1" lang="it-IT" sz="1800">
                <a:solidFill>
                  <a:schemeClr val="dk1"/>
                </a:solidFill>
                <a:latin typeface="Calibri"/>
                <a:ea typeface="Calibri"/>
                <a:cs typeface="Calibri"/>
                <a:sym typeface="Calibri"/>
              </a:rPr>
              <a:t>Es un modo de ejecución del trabajo que no tiene limitaciones precisas de tiempo y lugar y se realiza mediante herramientas tecnológicas.</a:t>
            </a:r>
            <a:endParaRPr i="1"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4" name="Shape 454"/>
        <p:cNvGrpSpPr/>
        <p:nvPr/>
      </p:nvGrpSpPr>
      <p:grpSpPr>
        <a:xfrm>
          <a:off x="0" y="0"/>
          <a:ext cx="0" cy="0"/>
          <a:chOff x="0" y="0"/>
          <a:chExt cx="0" cy="0"/>
        </a:xfrm>
      </p:grpSpPr>
      <p:sp>
        <p:nvSpPr>
          <p:cNvPr id="455" name="Google Shape;455;p31"/>
          <p:cNvSpPr/>
          <p:nvPr/>
        </p:nvSpPr>
        <p:spPr>
          <a:xfrm>
            <a:off x="5331600" y="924325"/>
            <a:ext cx="4518300" cy="19503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56" name="Google Shape;456;p31"/>
          <p:cNvSpPr/>
          <p:nvPr/>
        </p:nvSpPr>
        <p:spPr>
          <a:xfrm>
            <a:off x="523348" y="924321"/>
            <a:ext cx="4518286" cy="1837678"/>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31"/>
          <p:cNvSpPr/>
          <p:nvPr/>
        </p:nvSpPr>
        <p:spPr>
          <a:xfrm>
            <a:off x="523348" y="924321"/>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lang="it-IT" sz="1500">
                <a:solidFill>
                  <a:schemeClr val="lt1"/>
                </a:solidFill>
                <a:latin typeface="Calibri"/>
                <a:ea typeface="Calibri"/>
                <a:cs typeface="Calibri"/>
                <a:sym typeface="Calibri"/>
              </a:rPr>
              <a:t>¿Qué es la conciliación de la vida laboral y familiar?</a:t>
            </a:r>
            <a:endParaRPr sz="1500">
              <a:solidFill>
                <a:schemeClr val="lt1"/>
              </a:solidFill>
              <a:latin typeface="Calibri"/>
              <a:ea typeface="Calibri"/>
              <a:cs typeface="Calibri"/>
              <a:sym typeface="Calibri"/>
            </a:endParaRPr>
          </a:p>
        </p:txBody>
      </p:sp>
      <p:sp>
        <p:nvSpPr>
          <p:cNvPr id="458" name="Google Shape;458;p31"/>
          <p:cNvSpPr txBox="1"/>
          <p:nvPr/>
        </p:nvSpPr>
        <p:spPr>
          <a:xfrm>
            <a:off x="5359800" y="1381524"/>
            <a:ext cx="4518300" cy="14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a) El primero se aplica sólo a los asalariados, mientras que el segundo se aplica a quienes trabajan por cuenta propia;</a:t>
            </a:r>
            <a:endParaRPr sz="13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b) El primero se centra en el equilibrio como distribución equitativa entre los distintos aspectos de la vida, mientras que el segundo se centra más en la combinación flexible de la vida laboral y privada;</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Son dos términos que expresan el mismo concepto.</a:t>
            </a:r>
            <a:endParaRPr sz="1300">
              <a:solidFill>
                <a:schemeClr val="dk1"/>
              </a:solidFill>
              <a:latin typeface="Calibri"/>
              <a:ea typeface="Calibri"/>
              <a:cs typeface="Calibri"/>
              <a:sym typeface="Calibri"/>
            </a:endParaRPr>
          </a:p>
        </p:txBody>
      </p:sp>
      <p:sp>
        <p:nvSpPr>
          <p:cNvPr id="459" name="Google Shape;459;p31"/>
          <p:cNvSpPr/>
          <p:nvPr/>
        </p:nvSpPr>
        <p:spPr>
          <a:xfrm>
            <a:off x="550864" y="267874"/>
            <a:ext cx="8245474" cy="553998"/>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SzPts val="1100"/>
              <a:buNone/>
            </a:pPr>
            <a:r>
              <a:rPr b="1" lang="it-IT" sz="3600">
                <a:solidFill>
                  <a:srgbClr val="21B4A9"/>
                </a:solidFill>
                <a:latin typeface="Calibri"/>
                <a:ea typeface="Calibri"/>
                <a:cs typeface="Calibri"/>
                <a:sym typeface="Calibri"/>
              </a:rPr>
              <a:t>Test de autoevaluación:</a:t>
            </a:r>
            <a:endParaRPr b="1" sz="3600">
              <a:solidFill>
                <a:srgbClr val="21B4A9"/>
              </a:solidFill>
              <a:latin typeface="Calibri"/>
              <a:ea typeface="Calibri"/>
              <a:cs typeface="Calibri"/>
              <a:sym typeface="Calibri"/>
            </a:endParaRPr>
          </a:p>
        </p:txBody>
      </p:sp>
      <p:sp>
        <p:nvSpPr>
          <p:cNvPr id="460" name="Google Shape;460;p31"/>
          <p:cNvSpPr/>
          <p:nvPr/>
        </p:nvSpPr>
        <p:spPr>
          <a:xfrm>
            <a:off x="5331590" y="924321"/>
            <a:ext cx="4518286" cy="42203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it-IT" sz="1500">
                <a:solidFill>
                  <a:schemeClr val="lt1"/>
                </a:solidFill>
                <a:latin typeface="Calibri"/>
                <a:ea typeface="Calibri"/>
                <a:cs typeface="Calibri"/>
                <a:sym typeface="Calibri"/>
              </a:rPr>
              <a:t>¿Cuál es la diferencia entre conciliación e integración? </a:t>
            </a:r>
            <a:endParaRPr sz="1500">
              <a:solidFill>
                <a:schemeClr val="lt1"/>
              </a:solidFill>
              <a:latin typeface="Calibri"/>
              <a:ea typeface="Calibri"/>
              <a:cs typeface="Calibri"/>
              <a:sym typeface="Calibri"/>
            </a:endParaRPr>
          </a:p>
        </p:txBody>
      </p:sp>
      <p:sp>
        <p:nvSpPr>
          <p:cNvPr id="461" name="Google Shape;461;p31"/>
          <p:cNvSpPr/>
          <p:nvPr/>
        </p:nvSpPr>
        <p:spPr>
          <a:xfrm>
            <a:off x="523348" y="3001874"/>
            <a:ext cx="4518286" cy="1837678"/>
          </a:xfrm>
          <a:prstGeom prst="rect">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62" name="Google Shape;462;p31"/>
          <p:cNvSpPr/>
          <p:nvPr/>
        </p:nvSpPr>
        <p:spPr>
          <a:xfrm>
            <a:off x="523348" y="3011510"/>
            <a:ext cx="4518286" cy="422030"/>
          </a:xfrm>
          <a:prstGeom prst="roundRect">
            <a:avLst>
              <a:gd fmla="val 16667" name="adj"/>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chemeClr val="lt1"/>
              </a:solidFill>
              <a:latin typeface="Calibri"/>
              <a:ea typeface="Calibri"/>
              <a:cs typeface="Calibri"/>
              <a:sym typeface="Calibri"/>
            </a:endParaRPr>
          </a:p>
          <a:p>
            <a:pPr indent="0" lvl="0" marL="0" marR="0" rtl="0" algn="l">
              <a:spcBef>
                <a:spcPts val="0"/>
              </a:spcBef>
              <a:spcAft>
                <a:spcPts val="0"/>
              </a:spcAft>
              <a:buSzPts val="1100"/>
              <a:buNone/>
            </a:pPr>
            <a:r>
              <a:rPr lang="it-IT" sz="1500">
                <a:solidFill>
                  <a:schemeClr val="lt1"/>
                </a:solidFill>
                <a:latin typeface="Calibri"/>
                <a:ea typeface="Calibri"/>
                <a:cs typeface="Calibri"/>
                <a:sym typeface="Calibri"/>
              </a:rPr>
              <a:t>¿</a:t>
            </a:r>
            <a:r>
              <a:rPr lang="it-IT" sz="1500">
                <a:solidFill>
                  <a:schemeClr val="lt1"/>
                </a:solidFill>
                <a:latin typeface="Calibri"/>
                <a:ea typeface="Calibri"/>
                <a:cs typeface="Calibri"/>
                <a:sym typeface="Calibri"/>
              </a:rPr>
              <a:t>Cuáles</a:t>
            </a:r>
            <a:r>
              <a:rPr lang="it-IT" sz="1500">
                <a:solidFill>
                  <a:schemeClr val="lt1"/>
                </a:solidFill>
                <a:latin typeface="Calibri"/>
                <a:ea typeface="Calibri"/>
                <a:cs typeface="Calibri"/>
                <a:sym typeface="Calibri"/>
              </a:rPr>
              <a:t> son las responsabilidades compartidas en materia de derechos sociales de las mujeres?</a:t>
            </a:r>
            <a:endParaRPr sz="15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63" name="Google Shape;463;p31"/>
          <p:cNvSpPr/>
          <p:nvPr/>
        </p:nvSpPr>
        <p:spPr>
          <a:xfrm>
            <a:off x="5331590" y="3021670"/>
            <a:ext cx="4518286" cy="1837678"/>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64" name="Google Shape;464;p31"/>
          <p:cNvSpPr/>
          <p:nvPr/>
        </p:nvSpPr>
        <p:spPr>
          <a:xfrm>
            <a:off x="5331590" y="3021670"/>
            <a:ext cx="4518286" cy="42203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l">
              <a:spcBef>
                <a:spcPts val="0"/>
              </a:spcBef>
              <a:spcAft>
                <a:spcPts val="0"/>
              </a:spcAft>
              <a:buNone/>
            </a:pPr>
            <a:r>
              <a:rPr lang="it-IT" sz="1500">
                <a:solidFill>
                  <a:schemeClr val="lt1"/>
                </a:solidFill>
                <a:latin typeface="Calibri"/>
                <a:ea typeface="Calibri"/>
                <a:cs typeface="Calibri"/>
                <a:sym typeface="Calibri"/>
              </a:rPr>
              <a:t>¿Qué definición no corresponde a la matriz </a:t>
            </a:r>
            <a:r>
              <a:rPr lang="it-IT" sz="1500">
                <a:solidFill>
                  <a:schemeClr val="lt1"/>
                </a:solidFill>
                <a:latin typeface="Calibri"/>
                <a:ea typeface="Calibri"/>
                <a:cs typeface="Calibri"/>
                <a:sym typeface="Calibri"/>
              </a:rPr>
              <a:t>Eisehower? </a:t>
            </a:r>
            <a:endParaRPr sz="1500">
              <a:solidFill>
                <a:schemeClr val="lt1"/>
              </a:solidFill>
              <a:latin typeface="Arial"/>
              <a:ea typeface="Arial"/>
              <a:cs typeface="Arial"/>
              <a:sym typeface="Arial"/>
            </a:endParaRPr>
          </a:p>
          <a:p>
            <a:pPr indent="0" lvl="0" marL="449580" marR="0" rtl="0" algn="l">
              <a:spcBef>
                <a:spcPts val="0"/>
              </a:spcBef>
              <a:spcAft>
                <a:spcPts val="0"/>
              </a:spcAft>
              <a:buNone/>
            </a:pPr>
            <a:r>
              <a:rPr lang="it-IT" sz="1700">
                <a:solidFill>
                  <a:schemeClr val="lt1"/>
                </a:solidFill>
                <a:latin typeface="Calibri"/>
                <a:ea typeface="Calibri"/>
                <a:cs typeface="Calibri"/>
                <a:sym typeface="Calibri"/>
              </a:rPr>
              <a:t> </a:t>
            </a:r>
            <a:endParaRPr sz="1700">
              <a:solidFill>
                <a:schemeClr val="lt1"/>
              </a:solidFill>
              <a:latin typeface="Arial"/>
              <a:ea typeface="Arial"/>
              <a:cs typeface="Arial"/>
              <a:sym typeface="Arial"/>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65" name="Google Shape;465;p31"/>
          <p:cNvSpPr/>
          <p:nvPr/>
        </p:nvSpPr>
        <p:spPr>
          <a:xfrm>
            <a:off x="2954985" y="4949288"/>
            <a:ext cx="4518286" cy="1837678"/>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66" name="Google Shape;466;p31"/>
          <p:cNvSpPr/>
          <p:nvPr/>
        </p:nvSpPr>
        <p:spPr>
          <a:xfrm>
            <a:off x="2961527" y="4950179"/>
            <a:ext cx="4518286" cy="42203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SzPts val="1100"/>
              <a:buNone/>
            </a:pPr>
            <a:r>
              <a:rPr lang="it-IT" sz="1500">
                <a:solidFill>
                  <a:schemeClr val="lt1"/>
                </a:solidFill>
                <a:latin typeface="Calibri"/>
                <a:ea typeface="Calibri"/>
                <a:cs typeface="Calibri"/>
                <a:sym typeface="Calibri"/>
              </a:rPr>
              <a:t>Para mejorar la conciliación de la vida laboral y familiar es aconsejable...</a:t>
            </a:r>
            <a:endParaRPr sz="1500">
              <a:solidFill>
                <a:schemeClr val="lt1"/>
              </a:solidFill>
              <a:latin typeface="Calibri"/>
              <a:ea typeface="Calibri"/>
              <a:cs typeface="Calibri"/>
              <a:sym typeface="Calibri"/>
            </a:endParaRPr>
          </a:p>
        </p:txBody>
      </p:sp>
      <p:pic>
        <p:nvPicPr>
          <p:cNvPr descr="Texto&#10;&#10;Descripción generada automáticamente" id="467" name="Google Shape;467;p31"/>
          <p:cNvPicPr preferRelativeResize="0"/>
          <p:nvPr/>
        </p:nvPicPr>
        <p:blipFill rotWithShape="1">
          <a:blip r:embed="rId4">
            <a:alphaModFix/>
          </a:blip>
          <a:srcRect b="0" l="0" r="0" t="0"/>
          <a:stretch/>
        </p:blipFill>
        <p:spPr>
          <a:xfrm>
            <a:off x="7882652" y="6251079"/>
            <a:ext cx="2304176" cy="483405"/>
          </a:xfrm>
          <a:prstGeom prst="rect">
            <a:avLst/>
          </a:prstGeom>
          <a:noFill/>
          <a:ln>
            <a:noFill/>
          </a:ln>
        </p:spPr>
      </p:pic>
      <p:sp>
        <p:nvSpPr>
          <p:cNvPr id="468" name="Google Shape;468;p31"/>
          <p:cNvSpPr txBox="1"/>
          <p:nvPr/>
        </p:nvSpPr>
        <p:spPr>
          <a:xfrm>
            <a:off x="7684316" y="5153235"/>
            <a:ext cx="4433415"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69" name="Google Shape;469;p31"/>
          <p:cNvSpPr txBox="1"/>
          <p:nvPr/>
        </p:nvSpPr>
        <p:spPr>
          <a:xfrm>
            <a:off x="551556" y="1357861"/>
            <a:ext cx="4518300" cy="109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a) una condición de equilibrio y satisfacción en la que se concilian las necesidades laborales con las personales y privadas;</a:t>
            </a:r>
            <a:endParaRPr sz="13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b) una situación de perfecto equilibrio entre el número de horas que dedicamos al trabajo y las que dedicamos a la familia;</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un método para aumentar la productividad laboral.</a:t>
            </a:r>
            <a:endParaRPr sz="1300">
              <a:solidFill>
                <a:schemeClr val="dk1"/>
              </a:solidFill>
              <a:latin typeface="Calibri"/>
              <a:ea typeface="Calibri"/>
              <a:cs typeface="Calibri"/>
              <a:sym typeface="Calibri"/>
            </a:endParaRPr>
          </a:p>
        </p:txBody>
      </p:sp>
      <p:sp>
        <p:nvSpPr>
          <p:cNvPr id="470" name="Google Shape;470;p31"/>
          <p:cNvSpPr txBox="1"/>
          <p:nvPr/>
        </p:nvSpPr>
        <p:spPr>
          <a:xfrm>
            <a:off x="523348" y="3429224"/>
            <a:ext cx="45183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a) Un reparto más equitativo del trabajo doméstico y de los cuidados familiares en el seno de la pareja </a:t>
            </a:r>
            <a:endParaRPr sz="13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b) Un reparto más equitativo del trabajo doméstico y de los cuidados familiares entre los distintos agentes sociales </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la posibilidad de pedir ayuda de vez en cuando a las personas cercanas.</a:t>
            </a:r>
            <a:endParaRPr sz="1300">
              <a:solidFill>
                <a:schemeClr val="dk1"/>
              </a:solidFill>
              <a:latin typeface="Calibri"/>
              <a:ea typeface="Calibri"/>
              <a:cs typeface="Calibri"/>
              <a:sym typeface="Calibri"/>
            </a:endParaRPr>
          </a:p>
        </p:txBody>
      </p:sp>
      <p:sp>
        <p:nvSpPr>
          <p:cNvPr id="471" name="Google Shape;471;p31"/>
          <p:cNvSpPr txBox="1"/>
          <p:nvPr/>
        </p:nvSpPr>
        <p:spPr>
          <a:xfrm>
            <a:off x="5331590" y="3521556"/>
            <a:ext cx="45183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a) una herramienta de cálculo matemático</a:t>
            </a:r>
            <a:endParaRPr sz="13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b) una matriz de 4 cuadrantes inventada por el Presidente estadounidense D. Eisenhower </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un diagrama que puede ayudarnos a categorizar y priorizar las actividades que debemos llevar a cabo según su urgencia e importancia.</a:t>
            </a:r>
            <a:endParaRPr sz="1300">
              <a:solidFill>
                <a:schemeClr val="dk1"/>
              </a:solidFill>
              <a:latin typeface="Calibri"/>
              <a:ea typeface="Calibri"/>
              <a:cs typeface="Calibri"/>
              <a:sym typeface="Calibri"/>
            </a:endParaRPr>
          </a:p>
        </p:txBody>
      </p:sp>
      <p:sp>
        <p:nvSpPr>
          <p:cNvPr id="472" name="Google Shape;472;p31"/>
          <p:cNvSpPr txBox="1"/>
          <p:nvPr/>
        </p:nvSpPr>
        <p:spPr>
          <a:xfrm>
            <a:off x="2938740" y="5412087"/>
            <a:ext cx="44274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a) Intentar hacer el menor número de cosas posible para tener más tiempo libre</a:t>
            </a:r>
            <a:endParaRPr sz="13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1300">
                <a:solidFill>
                  <a:schemeClr val="dk1"/>
                </a:solidFill>
                <a:latin typeface="Calibri"/>
                <a:ea typeface="Calibri"/>
                <a:cs typeface="Calibri"/>
                <a:sym typeface="Calibri"/>
              </a:rPr>
              <a:t>b) Utiliza más las herramientas digitales para agilizar y facilitar el trabajo</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Cambia los malos hábitos a través de pequeños pasos y establece objetivos realistas a tu alcance.</a:t>
            </a:r>
            <a:endParaRPr sz="13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6" name="Shape 476"/>
        <p:cNvGrpSpPr/>
        <p:nvPr/>
      </p:nvGrpSpPr>
      <p:grpSpPr>
        <a:xfrm>
          <a:off x="0" y="0"/>
          <a:ext cx="0" cy="0"/>
          <a:chOff x="0" y="0"/>
          <a:chExt cx="0" cy="0"/>
        </a:xfrm>
      </p:grpSpPr>
      <p:sp>
        <p:nvSpPr>
          <p:cNvPr id="477" name="Google Shape;477;p32"/>
          <p:cNvSpPr/>
          <p:nvPr/>
        </p:nvSpPr>
        <p:spPr>
          <a:xfrm>
            <a:off x="550864" y="267874"/>
            <a:ext cx="8245474" cy="553998"/>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Clr>
                <a:schemeClr val="dk1"/>
              </a:buClr>
              <a:buSzPts val="1100"/>
              <a:buFont typeface="Arial"/>
              <a:buNone/>
            </a:pPr>
            <a:r>
              <a:rPr b="1" lang="it-IT" sz="3600">
                <a:solidFill>
                  <a:srgbClr val="21B4A9"/>
                </a:solidFill>
                <a:latin typeface="Calibri"/>
                <a:ea typeface="Calibri"/>
                <a:cs typeface="Calibri"/>
                <a:sym typeface="Calibri"/>
              </a:rPr>
              <a:t>Test de autoevaluación:</a:t>
            </a:r>
            <a:endParaRPr b="1" sz="3600">
              <a:solidFill>
                <a:srgbClr val="21B4A9"/>
              </a:solidFill>
              <a:latin typeface="Calibri"/>
              <a:ea typeface="Calibri"/>
              <a:cs typeface="Calibri"/>
              <a:sym typeface="Calibri"/>
            </a:endParaRPr>
          </a:p>
        </p:txBody>
      </p:sp>
      <p:pic>
        <p:nvPicPr>
          <p:cNvPr descr="Texto&#10;&#10;Descripción generada automáticamente" id="478" name="Google Shape;478;p32"/>
          <p:cNvPicPr preferRelativeResize="0"/>
          <p:nvPr/>
        </p:nvPicPr>
        <p:blipFill rotWithShape="1">
          <a:blip r:embed="rId4">
            <a:alphaModFix/>
          </a:blip>
          <a:srcRect b="0" l="0" r="0" t="0"/>
          <a:stretch/>
        </p:blipFill>
        <p:spPr>
          <a:xfrm>
            <a:off x="7882652" y="6251079"/>
            <a:ext cx="2304176" cy="483405"/>
          </a:xfrm>
          <a:prstGeom prst="rect">
            <a:avLst/>
          </a:prstGeom>
          <a:noFill/>
          <a:ln>
            <a:noFill/>
          </a:ln>
        </p:spPr>
      </p:pic>
      <p:sp>
        <p:nvSpPr>
          <p:cNvPr id="479" name="Google Shape;479;p32"/>
          <p:cNvSpPr txBox="1"/>
          <p:nvPr/>
        </p:nvSpPr>
        <p:spPr>
          <a:xfrm>
            <a:off x="7684316" y="5153235"/>
            <a:ext cx="4433415"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480" name="Google Shape;480;p32"/>
          <p:cNvSpPr/>
          <p:nvPr/>
        </p:nvSpPr>
        <p:spPr>
          <a:xfrm>
            <a:off x="5331600" y="924325"/>
            <a:ext cx="4518300" cy="19503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81" name="Google Shape;481;p32"/>
          <p:cNvSpPr/>
          <p:nvPr/>
        </p:nvSpPr>
        <p:spPr>
          <a:xfrm>
            <a:off x="523348" y="924321"/>
            <a:ext cx="4518300" cy="1837800"/>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32"/>
          <p:cNvSpPr/>
          <p:nvPr/>
        </p:nvSpPr>
        <p:spPr>
          <a:xfrm>
            <a:off x="523348" y="924321"/>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lang="it-IT" sz="1500">
                <a:solidFill>
                  <a:schemeClr val="lt1"/>
                </a:solidFill>
                <a:latin typeface="Calibri"/>
                <a:ea typeface="Calibri"/>
                <a:cs typeface="Calibri"/>
                <a:sym typeface="Calibri"/>
              </a:rPr>
              <a:t>¿Qué es la conciliación de la vida laboral y familiar?</a:t>
            </a:r>
            <a:endParaRPr sz="1500">
              <a:solidFill>
                <a:schemeClr val="lt1"/>
              </a:solidFill>
              <a:latin typeface="Calibri"/>
              <a:ea typeface="Calibri"/>
              <a:cs typeface="Calibri"/>
              <a:sym typeface="Calibri"/>
            </a:endParaRPr>
          </a:p>
        </p:txBody>
      </p:sp>
      <p:sp>
        <p:nvSpPr>
          <p:cNvPr id="483" name="Google Shape;483;p32"/>
          <p:cNvSpPr txBox="1"/>
          <p:nvPr/>
        </p:nvSpPr>
        <p:spPr>
          <a:xfrm>
            <a:off x="5359800" y="1381524"/>
            <a:ext cx="4518300" cy="14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a) El primero se aplica sólo a los asalariados, mientras que el segundo se aplica a quienes trabajan por cuenta propia;</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b="1" lang="it-IT" sz="1300">
                <a:solidFill>
                  <a:schemeClr val="dk1"/>
                </a:solidFill>
                <a:latin typeface="Calibri"/>
                <a:ea typeface="Calibri"/>
                <a:cs typeface="Calibri"/>
                <a:sym typeface="Calibri"/>
              </a:rPr>
              <a:t>b) El primero se centra en el equilibrio como distribución equitativa entre los distintos aspectos de la vida, mientras que el segundo se centra más en la combinación flexible de la vida laboral y privada;</a:t>
            </a:r>
            <a:endParaRPr b="1"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Son dos términos que expresan el mismo concepto.</a:t>
            </a:r>
            <a:endParaRPr sz="1300">
              <a:solidFill>
                <a:schemeClr val="dk1"/>
              </a:solidFill>
              <a:latin typeface="Calibri"/>
              <a:ea typeface="Calibri"/>
              <a:cs typeface="Calibri"/>
              <a:sym typeface="Calibri"/>
            </a:endParaRPr>
          </a:p>
        </p:txBody>
      </p:sp>
      <p:sp>
        <p:nvSpPr>
          <p:cNvPr id="484" name="Google Shape;484;p32"/>
          <p:cNvSpPr/>
          <p:nvPr/>
        </p:nvSpPr>
        <p:spPr>
          <a:xfrm>
            <a:off x="5331590" y="924321"/>
            <a:ext cx="4518300" cy="4221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it-IT" sz="1500">
                <a:solidFill>
                  <a:schemeClr val="lt1"/>
                </a:solidFill>
                <a:latin typeface="Calibri"/>
                <a:ea typeface="Calibri"/>
                <a:cs typeface="Calibri"/>
                <a:sym typeface="Calibri"/>
              </a:rPr>
              <a:t>¿Cuál es la diferencia entre conciliación e integración? </a:t>
            </a:r>
            <a:endParaRPr sz="1500">
              <a:solidFill>
                <a:schemeClr val="lt1"/>
              </a:solidFill>
              <a:latin typeface="Calibri"/>
              <a:ea typeface="Calibri"/>
              <a:cs typeface="Calibri"/>
              <a:sym typeface="Calibri"/>
            </a:endParaRPr>
          </a:p>
        </p:txBody>
      </p:sp>
      <p:sp>
        <p:nvSpPr>
          <p:cNvPr id="485" name="Google Shape;485;p32"/>
          <p:cNvSpPr/>
          <p:nvPr/>
        </p:nvSpPr>
        <p:spPr>
          <a:xfrm>
            <a:off x="523348" y="3001874"/>
            <a:ext cx="4518300" cy="1837800"/>
          </a:xfrm>
          <a:prstGeom prst="rect">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86" name="Google Shape;486;p32"/>
          <p:cNvSpPr/>
          <p:nvPr/>
        </p:nvSpPr>
        <p:spPr>
          <a:xfrm>
            <a:off x="523348" y="3011510"/>
            <a:ext cx="4518300" cy="422100"/>
          </a:xfrm>
          <a:prstGeom prst="roundRect">
            <a:avLst>
              <a:gd fmla="val 16667" name="adj"/>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chemeClr val="lt1"/>
              </a:solidFill>
              <a:latin typeface="Calibri"/>
              <a:ea typeface="Calibri"/>
              <a:cs typeface="Calibri"/>
              <a:sym typeface="Calibri"/>
            </a:endParaRPr>
          </a:p>
          <a:p>
            <a:pPr indent="0" lvl="0" marL="0" marR="0" rtl="0" algn="l">
              <a:spcBef>
                <a:spcPts val="0"/>
              </a:spcBef>
              <a:spcAft>
                <a:spcPts val="0"/>
              </a:spcAft>
              <a:buSzPts val="1100"/>
              <a:buNone/>
            </a:pPr>
            <a:r>
              <a:rPr lang="it-IT" sz="1500">
                <a:solidFill>
                  <a:schemeClr val="lt1"/>
                </a:solidFill>
                <a:latin typeface="Calibri"/>
                <a:ea typeface="Calibri"/>
                <a:cs typeface="Calibri"/>
                <a:sym typeface="Calibri"/>
              </a:rPr>
              <a:t>¿Cuáles son las responsabilidades compartidas en materia de derechos sociales de las mujeres?</a:t>
            </a:r>
            <a:endParaRPr sz="15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87" name="Google Shape;487;p32"/>
          <p:cNvSpPr/>
          <p:nvPr/>
        </p:nvSpPr>
        <p:spPr>
          <a:xfrm>
            <a:off x="5331590" y="3021670"/>
            <a:ext cx="4518300" cy="1837800"/>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88" name="Google Shape;488;p32"/>
          <p:cNvSpPr/>
          <p:nvPr/>
        </p:nvSpPr>
        <p:spPr>
          <a:xfrm>
            <a:off x="5331590" y="3021670"/>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l">
              <a:spcBef>
                <a:spcPts val="0"/>
              </a:spcBef>
              <a:spcAft>
                <a:spcPts val="0"/>
              </a:spcAft>
              <a:buNone/>
            </a:pPr>
            <a:r>
              <a:rPr lang="it-IT" sz="1500">
                <a:solidFill>
                  <a:schemeClr val="lt1"/>
                </a:solidFill>
                <a:latin typeface="Calibri"/>
                <a:ea typeface="Calibri"/>
                <a:cs typeface="Calibri"/>
                <a:sym typeface="Calibri"/>
              </a:rPr>
              <a:t>¿Qué definición no corresponde a la matriz Eisehower? </a:t>
            </a:r>
            <a:endParaRPr sz="1500">
              <a:solidFill>
                <a:schemeClr val="lt1"/>
              </a:solidFill>
              <a:latin typeface="Arial"/>
              <a:ea typeface="Arial"/>
              <a:cs typeface="Arial"/>
              <a:sym typeface="Arial"/>
            </a:endParaRPr>
          </a:p>
          <a:p>
            <a:pPr indent="0" lvl="0" marL="449580" marR="0" rtl="0" algn="l">
              <a:spcBef>
                <a:spcPts val="0"/>
              </a:spcBef>
              <a:spcAft>
                <a:spcPts val="0"/>
              </a:spcAft>
              <a:buNone/>
            </a:pPr>
            <a:r>
              <a:rPr lang="it-IT" sz="1700">
                <a:solidFill>
                  <a:schemeClr val="lt1"/>
                </a:solidFill>
                <a:latin typeface="Calibri"/>
                <a:ea typeface="Calibri"/>
                <a:cs typeface="Calibri"/>
                <a:sym typeface="Calibri"/>
              </a:rPr>
              <a:t> </a:t>
            </a:r>
            <a:endParaRPr sz="1700">
              <a:solidFill>
                <a:schemeClr val="lt1"/>
              </a:solidFill>
              <a:latin typeface="Arial"/>
              <a:ea typeface="Arial"/>
              <a:cs typeface="Arial"/>
              <a:sym typeface="Arial"/>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89" name="Google Shape;489;p32"/>
          <p:cNvSpPr/>
          <p:nvPr/>
        </p:nvSpPr>
        <p:spPr>
          <a:xfrm>
            <a:off x="2954985" y="4949288"/>
            <a:ext cx="4518300" cy="18378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90" name="Google Shape;490;p32"/>
          <p:cNvSpPr/>
          <p:nvPr/>
        </p:nvSpPr>
        <p:spPr>
          <a:xfrm>
            <a:off x="2961527" y="4950179"/>
            <a:ext cx="4518300" cy="4221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SzPts val="1100"/>
              <a:buNone/>
            </a:pPr>
            <a:r>
              <a:rPr lang="it-IT" sz="1500">
                <a:solidFill>
                  <a:schemeClr val="lt1"/>
                </a:solidFill>
                <a:latin typeface="Calibri"/>
                <a:ea typeface="Calibri"/>
                <a:cs typeface="Calibri"/>
                <a:sym typeface="Calibri"/>
              </a:rPr>
              <a:t>Para mejorar la conciliación de la vida laboral y familiar es aconsejable...</a:t>
            </a:r>
            <a:endParaRPr sz="1500">
              <a:solidFill>
                <a:schemeClr val="lt1"/>
              </a:solidFill>
              <a:latin typeface="Calibri"/>
              <a:ea typeface="Calibri"/>
              <a:cs typeface="Calibri"/>
              <a:sym typeface="Calibri"/>
            </a:endParaRPr>
          </a:p>
        </p:txBody>
      </p:sp>
      <p:sp>
        <p:nvSpPr>
          <p:cNvPr id="491" name="Google Shape;491;p32"/>
          <p:cNvSpPr txBox="1"/>
          <p:nvPr/>
        </p:nvSpPr>
        <p:spPr>
          <a:xfrm>
            <a:off x="551556" y="1357861"/>
            <a:ext cx="45183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it-IT" sz="1300">
                <a:solidFill>
                  <a:schemeClr val="dk1"/>
                </a:solidFill>
                <a:latin typeface="Calibri"/>
                <a:ea typeface="Calibri"/>
                <a:cs typeface="Calibri"/>
                <a:sym typeface="Calibri"/>
              </a:rPr>
              <a:t>a) una condición de equilibrio y satisfacción en la que se concilian las necesidades laborales con las personales y privadas;</a:t>
            </a:r>
            <a:endParaRPr b="1"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b) una situación de perfecto equilibrio entre el número de horas que dedicamos al trabajo y las que dedicamos a la familia;</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un método para aumentar la productividad laboral.</a:t>
            </a:r>
            <a:endParaRPr sz="1300">
              <a:solidFill>
                <a:schemeClr val="dk1"/>
              </a:solidFill>
              <a:latin typeface="Calibri"/>
              <a:ea typeface="Calibri"/>
              <a:cs typeface="Calibri"/>
              <a:sym typeface="Calibri"/>
            </a:endParaRPr>
          </a:p>
        </p:txBody>
      </p:sp>
      <p:sp>
        <p:nvSpPr>
          <p:cNvPr id="492" name="Google Shape;492;p32"/>
          <p:cNvSpPr txBox="1"/>
          <p:nvPr/>
        </p:nvSpPr>
        <p:spPr>
          <a:xfrm>
            <a:off x="523348" y="3429224"/>
            <a:ext cx="45183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a) Un reparto más equitativo del trabajo doméstico y de los cuidados familiares en el seno de la pareja </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b="1" lang="it-IT" sz="1300">
                <a:solidFill>
                  <a:schemeClr val="dk1"/>
                </a:solidFill>
                <a:latin typeface="Calibri"/>
                <a:ea typeface="Calibri"/>
                <a:cs typeface="Calibri"/>
                <a:sym typeface="Calibri"/>
              </a:rPr>
              <a:t>b) Un reparto más equitativo del trabajo doméstico y de los cuidados familiares entre los distintos agentes sociales </a:t>
            </a:r>
            <a:endParaRPr b="1"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la posibilidad de pedir ayuda de vez en cuando a las personas cercanas.</a:t>
            </a:r>
            <a:endParaRPr sz="1300">
              <a:solidFill>
                <a:schemeClr val="dk1"/>
              </a:solidFill>
              <a:latin typeface="Calibri"/>
              <a:ea typeface="Calibri"/>
              <a:cs typeface="Calibri"/>
              <a:sym typeface="Calibri"/>
            </a:endParaRPr>
          </a:p>
        </p:txBody>
      </p:sp>
      <p:sp>
        <p:nvSpPr>
          <p:cNvPr id="493" name="Google Shape;493;p32"/>
          <p:cNvSpPr txBox="1"/>
          <p:nvPr/>
        </p:nvSpPr>
        <p:spPr>
          <a:xfrm>
            <a:off x="5331590" y="3521556"/>
            <a:ext cx="45183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it-IT" sz="1300">
                <a:solidFill>
                  <a:schemeClr val="dk1"/>
                </a:solidFill>
                <a:latin typeface="Calibri"/>
                <a:ea typeface="Calibri"/>
                <a:cs typeface="Calibri"/>
                <a:sym typeface="Calibri"/>
              </a:rPr>
              <a:t>a) una herramienta de cálculo matemático</a:t>
            </a:r>
            <a:endParaRPr b="1"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b) una matriz de 4 cuadrantes inventada por el Presidente estadounidense D. Eisenhower </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c) un diagrama que puede ayudarnos a categorizar y priorizar las actividades que debemos llevar a cabo según su urgencia e importancia.</a:t>
            </a:r>
            <a:endParaRPr sz="1300">
              <a:solidFill>
                <a:schemeClr val="dk1"/>
              </a:solidFill>
              <a:latin typeface="Calibri"/>
              <a:ea typeface="Calibri"/>
              <a:cs typeface="Calibri"/>
              <a:sym typeface="Calibri"/>
            </a:endParaRPr>
          </a:p>
        </p:txBody>
      </p:sp>
      <p:sp>
        <p:nvSpPr>
          <p:cNvPr id="494" name="Google Shape;494;p32"/>
          <p:cNvSpPr txBox="1"/>
          <p:nvPr/>
        </p:nvSpPr>
        <p:spPr>
          <a:xfrm>
            <a:off x="2938740" y="5412087"/>
            <a:ext cx="44274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a) Intentar hacer el menor número de cosas posible para tener más tiempo libre</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it-IT" sz="1300">
                <a:solidFill>
                  <a:schemeClr val="dk1"/>
                </a:solidFill>
                <a:latin typeface="Calibri"/>
                <a:ea typeface="Calibri"/>
                <a:cs typeface="Calibri"/>
                <a:sym typeface="Calibri"/>
              </a:rPr>
              <a:t>b) Utiliza más las herramientas digitales para agilizar y facilitar el trabajo</a:t>
            </a:r>
            <a:endParaRPr sz="13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b="1" lang="it-IT" sz="1300">
                <a:solidFill>
                  <a:schemeClr val="dk1"/>
                </a:solidFill>
                <a:latin typeface="Calibri"/>
                <a:ea typeface="Calibri"/>
                <a:cs typeface="Calibri"/>
                <a:sym typeface="Calibri"/>
              </a:rPr>
              <a:t>c) Cambia los malos hábitos a través de pequeños pasos y establece objetivos realistas a tu alcance.</a:t>
            </a:r>
            <a:endParaRPr b="1" sz="13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8" name="Shape 498"/>
        <p:cNvGrpSpPr/>
        <p:nvPr/>
      </p:nvGrpSpPr>
      <p:grpSpPr>
        <a:xfrm>
          <a:off x="0" y="0"/>
          <a:ext cx="0" cy="0"/>
          <a:chOff x="0" y="0"/>
          <a:chExt cx="0" cy="0"/>
        </a:xfrm>
      </p:grpSpPr>
      <p:sp>
        <p:nvSpPr>
          <p:cNvPr id="499" name="Google Shape;499;p33"/>
          <p:cNvSpPr txBox="1"/>
          <p:nvPr/>
        </p:nvSpPr>
        <p:spPr>
          <a:xfrm>
            <a:off x="4849426" y="4214219"/>
            <a:ext cx="195086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000">
                <a:solidFill>
                  <a:srgbClr val="EA4E46"/>
                </a:solidFill>
                <a:latin typeface="Calibri"/>
                <a:ea typeface="Calibri"/>
                <a:cs typeface="Calibri"/>
                <a:sym typeface="Calibri"/>
              </a:rPr>
              <a:t>moreproject.eu</a:t>
            </a:r>
            <a:endParaRPr/>
          </a:p>
        </p:txBody>
      </p:sp>
      <p:pic>
        <p:nvPicPr>
          <p:cNvPr id="500" name="Google Shape;500;p33"/>
          <p:cNvPicPr preferRelativeResize="0"/>
          <p:nvPr/>
        </p:nvPicPr>
        <p:blipFill rotWithShape="1">
          <a:blip r:embed="rId4">
            <a:alphaModFix/>
          </a:blip>
          <a:srcRect b="33333" l="17326" r="19050" t="38446"/>
          <a:stretch/>
        </p:blipFill>
        <p:spPr>
          <a:xfrm>
            <a:off x="9123889" y="327888"/>
            <a:ext cx="2766269" cy="1225704"/>
          </a:xfrm>
          <a:prstGeom prst="rect">
            <a:avLst/>
          </a:prstGeom>
          <a:noFill/>
          <a:ln>
            <a:noFill/>
          </a:ln>
        </p:spPr>
      </p:pic>
      <p:pic>
        <p:nvPicPr>
          <p:cNvPr descr="Texto&#10;&#10;Descripción generada automáticamente" id="501" name="Google Shape;501;p33"/>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502" name="Google Shape;502;p3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4"/>
          <p:cNvSpPr txBox="1"/>
          <p:nvPr/>
        </p:nvSpPr>
        <p:spPr>
          <a:xfrm>
            <a:off x="762524" y="207250"/>
            <a:ext cx="98091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000">
                <a:solidFill>
                  <a:srgbClr val="FAB632"/>
                </a:solidFill>
                <a:latin typeface="Calibri"/>
                <a:ea typeface="Calibri"/>
                <a:cs typeface="Calibri"/>
                <a:sym typeface="Calibri"/>
              </a:rPr>
              <a:t>Unidad 1: Conceptos fundamentales de la conciliación de la vida laboral y familiar</a:t>
            </a:r>
            <a:endParaRPr sz="800"/>
          </a:p>
        </p:txBody>
      </p:sp>
      <p:sp>
        <p:nvSpPr>
          <p:cNvPr id="143" name="Google Shape;143;p4"/>
          <p:cNvSpPr txBox="1"/>
          <p:nvPr/>
        </p:nvSpPr>
        <p:spPr>
          <a:xfrm>
            <a:off x="7322016" y="3350606"/>
            <a:ext cx="143071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EA4E46"/>
                </a:solidFill>
                <a:latin typeface="Calibri"/>
                <a:ea typeface="Calibri"/>
                <a:cs typeface="Calibri"/>
                <a:sym typeface="Calibri"/>
              </a:rPr>
              <a:t>Content A</a:t>
            </a:r>
            <a:endParaRPr/>
          </a:p>
        </p:txBody>
      </p:sp>
      <p:sp>
        <p:nvSpPr>
          <p:cNvPr id="144" name="Google Shape;144;p4"/>
          <p:cNvSpPr txBox="1"/>
          <p:nvPr/>
        </p:nvSpPr>
        <p:spPr>
          <a:xfrm>
            <a:off x="762530" y="1246054"/>
            <a:ext cx="769332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1: ¿Qué es la conciliación?</a:t>
            </a:r>
            <a:endParaRPr sz="2400">
              <a:solidFill>
                <a:srgbClr val="21B4A9"/>
              </a:solidFill>
              <a:latin typeface="Calibri"/>
              <a:ea typeface="Calibri"/>
              <a:cs typeface="Calibri"/>
              <a:sym typeface="Calibri"/>
            </a:endParaRPr>
          </a:p>
        </p:txBody>
      </p:sp>
      <p:sp>
        <p:nvSpPr>
          <p:cNvPr id="145" name="Google Shape;145;p4"/>
          <p:cNvSpPr/>
          <p:nvPr/>
        </p:nvSpPr>
        <p:spPr>
          <a:xfrm>
            <a:off x="762529" y="2084076"/>
            <a:ext cx="544523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El equilibrio entre trabajo y vida privada se suele definir como </a:t>
            </a:r>
            <a:r>
              <a:rPr b="1" lang="it-IT" sz="1800">
                <a:solidFill>
                  <a:schemeClr val="dk1"/>
                </a:solidFill>
                <a:latin typeface="Calibri"/>
                <a:ea typeface="Calibri"/>
                <a:cs typeface="Calibri"/>
                <a:sym typeface="Calibri"/>
              </a:rPr>
              <a:t>la cantidad de tiempo que pasamos en el trabajo en comparación con el que dedicamos a la familia y las relaciones sociales, pero también a la salud y a la búsqueda de nuestros intereses personales.</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En otras palabras, la conciliación laboral se refiere a nuestra capacidad de equilibrar la esfera personal con la profesional para mantener un equilibrio que garantice nuestro bienestar psicofísico.</a:t>
            </a:r>
            <a:endParaRPr sz="1800">
              <a:solidFill>
                <a:schemeClr val="dk1"/>
              </a:solidFill>
              <a:latin typeface="Calibri"/>
              <a:ea typeface="Calibri"/>
              <a:cs typeface="Calibri"/>
              <a:sym typeface="Calibri"/>
            </a:endParaRPr>
          </a:p>
          <a:p>
            <a:pPr indent="0" lvl="0" marL="0" marR="0" rtl="0" algn="just">
              <a:spcBef>
                <a:spcPts val="0"/>
              </a:spcBef>
              <a:spcAft>
                <a:spcPts val="0"/>
              </a:spcAft>
              <a:buClr>
                <a:srgbClr val="000000"/>
              </a:buClr>
              <a:buFont typeface="Arial"/>
              <a:buNone/>
            </a:pPr>
            <a:r>
              <a:t/>
            </a:r>
            <a:endParaRPr sz="1800">
              <a:solidFill>
                <a:schemeClr val="dk1"/>
              </a:solidFill>
              <a:latin typeface="Calibri"/>
              <a:ea typeface="Calibri"/>
              <a:cs typeface="Calibri"/>
              <a:sym typeface="Calibri"/>
            </a:endParaRPr>
          </a:p>
        </p:txBody>
      </p:sp>
      <p:pic>
        <p:nvPicPr>
          <p:cNvPr descr="Texto&#10;&#10;Descripción generada automáticamente" id="146" name="Google Shape;146;p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47" name="Google Shape;147;p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48" name="Google Shape;148;p4"/>
          <p:cNvPicPr preferRelativeResize="0"/>
          <p:nvPr/>
        </p:nvPicPr>
        <p:blipFill rotWithShape="1">
          <a:blip r:embed="rId5">
            <a:alphaModFix/>
          </a:blip>
          <a:srcRect b="0" l="0" r="0" t="0"/>
          <a:stretch/>
        </p:blipFill>
        <p:spPr>
          <a:xfrm>
            <a:off x="5942947" y="1647053"/>
            <a:ext cx="5025813" cy="3769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5"/>
          <p:cNvSpPr txBox="1"/>
          <p:nvPr/>
        </p:nvSpPr>
        <p:spPr>
          <a:xfrm>
            <a:off x="700974" y="220475"/>
            <a:ext cx="9642600" cy="1569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000">
                <a:solidFill>
                  <a:srgbClr val="FAB632"/>
                </a:solidFill>
                <a:latin typeface="Calibri"/>
                <a:ea typeface="Calibri"/>
                <a:cs typeface="Calibri"/>
                <a:sym typeface="Calibri"/>
              </a:rPr>
              <a:t>Unidad 1: Conceptos fundamentales de la conciliación de la vida laboral y familiar</a:t>
            </a:r>
            <a:endParaRPr sz="800">
              <a:solidFill>
                <a:schemeClr val="dk1"/>
              </a:solidFill>
            </a:endParaRPr>
          </a:p>
          <a:p>
            <a:pPr indent="0" lvl="0" marL="0" marR="0" rtl="0" algn="l">
              <a:spcBef>
                <a:spcPts val="0"/>
              </a:spcBef>
              <a:spcAft>
                <a:spcPts val="0"/>
              </a:spcAft>
              <a:buNone/>
            </a:pPr>
            <a:r>
              <a:t/>
            </a:r>
            <a:endParaRPr b="1" sz="3600">
              <a:solidFill>
                <a:srgbClr val="FAB632"/>
              </a:solidFill>
              <a:latin typeface="Calibri"/>
              <a:ea typeface="Calibri"/>
              <a:cs typeface="Calibri"/>
              <a:sym typeface="Calibri"/>
            </a:endParaRPr>
          </a:p>
        </p:txBody>
      </p:sp>
      <p:sp>
        <p:nvSpPr>
          <p:cNvPr id="154" name="Google Shape;154;p5"/>
          <p:cNvSpPr txBox="1"/>
          <p:nvPr/>
        </p:nvSpPr>
        <p:spPr>
          <a:xfrm>
            <a:off x="762525" y="1246050"/>
            <a:ext cx="8649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2: Por qué es importante mantener un buen equilibrio entre trabajo y vida privada</a:t>
            </a:r>
            <a:endParaRPr sz="2400">
              <a:solidFill>
                <a:srgbClr val="21B4A9"/>
              </a:solidFill>
              <a:latin typeface="Calibri"/>
              <a:ea typeface="Calibri"/>
              <a:cs typeface="Calibri"/>
              <a:sym typeface="Calibri"/>
            </a:endParaRPr>
          </a:p>
        </p:txBody>
      </p:sp>
      <p:pic>
        <p:nvPicPr>
          <p:cNvPr descr="Texto&#10;&#10;Descripción generada automáticamente" id="155" name="Google Shape;155;p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56" name="Google Shape;156;p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57" name="Google Shape;157;p5"/>
          <p:cNvSpPr/>
          <p:nvPr/>
        </p:nvSpPr>
        <p:spPr>
          <a:xfrm>
            <a:off x="4688200" y="3677500"/>
            <a:ext cx="6211500" cy="1200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Estudios científicos han demostrado que mantener un equilibrio saludable entre la vida laboral y personal es crucial para mantener un buen nivel de</a:t>
            </a:r>
            <a:r>
              <a:rPr b="1" lang="it-IT" sz="1800">
                <a:solidFill>
                  <a:schemeClr val="dk1"/>
                </a:solidFill>
                <a:latin typeface="Calibri"/>
                <a:ea typeface="Calibri"/>
                <a:cs typeface="Calibri"/>
                <a:sym typeface="Calibri"/>
              </a:rPr>
              <a:t> bienestar físico, emocional y mental,</a:t>
            </a:r>
            <a:r>
              <a:rPr lang="it-IT" sz="1800">
                <a:solidFill>
                  <a:schemeClr val="dk1"/>
                </a:solidFill>
                <a:latin typeface="Calibri"/>
                <a:ea typeface="Calibri"/>
                <a:cs typeface="Calibri"/>
                <a:sym typeface="Calibri"/>
              </a:rPr>
              <a:t> reducir el estrés y mejorar la productividad. </a:t>
            </a:r>
            <a:endParaRPr/>
          </a:p>
        </p:txBody>
      </p:sp>
      <p:sp>
        <p:nvSpPr>
          <p:cNvPr id="158" name="Google Shape;158;p5"/>
          <p:cNvSpPr/>
          <p:nvPr/>
        </p:nvSpPr>
        <p:spPr>
          <a:xfrm>
            <a:off x="4688200" y="2138675"/>
            <a:ext cx="6211500" cy="1477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En los últimos tiempos, el tema de la conciliación de la vida laboral y familiar se ha hecho más popular debido al brote de Covid-19 y a la necesidad de trabajar desde casa (smartworking).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1800">
                <a:solidFill>
                  <a:schemeClr val="dk1"/>
                </a:solidFill>
                <a:latin typeface="Calibri"/>
                <a:ea typeface="Calibri"/>
                <a:cs typeface="Calibri"/>
                <a:sym typeface="Calibri"/>
              </a:rPr>
              <a:t>De hecho, esto ha hecho que los límites entre la vida privada y la vida laboral sean más difusos.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pic>
        <p:nvPicPr>
          <p:cNvPr descr="Immagine che contiene testo, grafica vettoriale&#10;&#10;Descrizione generata automaticamente" id="159" name="Google Shape;159;p5"/>
          <p:cNvPicPr preferRelativeResize="0"/>
          <p:nvPr/>
        </p:nvPicPr>
        <p:blipFill rotWithShape="1">
          <a:blip r:embed="rId5">
            <a:alphaModFix/>
          </a:blip>
          <a:srcRect b="0" l="0" r="0" t="0"/>
          <a:stretch/>
        </p:blipFill>
        <p:spPr>
          <a:xfrm>
            <a:off x="318553" y="1790385"/>
            <a:ext cx="4369641" cy="32772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6"/>
          <p:cNvSpPr txBox="1"/>
          <p:nvPr/>
        </p:nvSpPr>
        <p:spPr>
          <a:xfrm>
            <a:off x="762524" y="230250"/>
            <a:ext cx="9547800" cy="1015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it-IT" sz="3000">
                <a:solidFill>
                  <a:srgbClr val="FAB632"/>
                </a:solidFill>
                <a:latin typeface="Calibri"/>
                <a:ea typeface="Calibri"/>
                <a:cs typeface="Calibri"/>
                <a:sym typeface="Calibri"/>
              </a:rPr>
              <a:t>Unidad 1: Conceptos fundamentales de la conciliación de la vida laboral y familiar</a:t>
            </a:r>
            <a:endParaRPr/>
          </a:p>
        </p:txBody>
      </p:sp>
      <p:sp>
        <p:nvSpPr>
          <p:cNvPr id="165" name="Google Shape;165;p6"/>
          <p:cNvSpPr txBox="1"/>
          <p:nvPr/>
        </p:nvSpPr>
        <p:spPr>
          <a:xfrm>
            <a:off x="762524" y="1246050"/>
            <a:ext cx="9132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it-IT" sz="2400">
                <a:solidFill>
                  <a:srgbClr val="21B4A9"/>
                </a:solidFill>
                <a:latin typeface="Calibri"/>
                <a:ea typeface="Calibri"/>
                <a:cs typeface="Calibri"/>
                <a:sym typeface="Calibri"/>
              </a:rPr>
              <a:t>Sección 2: Por qué es importante mantener un buen equilibrio entre trabajo y vida privada</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166" name="Google Shape;166;p6"/>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67" name="Google Shape;167;p6"/>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68" name="Google Shape;168;p6"/>
          <p:cNvSpPr/>
          <p:nvPr/>
        </p:nvSpPr>
        <p:spPr>
          <a:xfrm>
            <a:off x="762525" y="2260325"/>
            <a:ext cx="5984700" cy="284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it-IT" sz="1800">
                <a:latin typeface="Calibri"/>
                <a:ea typeface="Calibri"/>
                <a:cs typeface="Calibri"/>
                <a:sym typeface="Calibri"/>
              </a:rPr>
              <a:t>De hecho, varios estudios científicos han demostrado cómo el exceso de trabajo puede provocar trastornos del sueño y de la memoria, depresión, diabetes, enfermedades cardiocirculatorias, accidentes cerebrovasculares.</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latin typeface="Calibri"/>
                <a:ea typeface="Calibri"/>
                <a:cs typeface="Calibri"/>
                <a:sym typeface="Calibri"/>
              </a:rPr>
              <a:t>Incluso sin llegar a las consecuencias más graves para la salud, el riesgo de alcanzar una condición de </a:t>
            </a:r>
            <a:r>
              <a:rPr b="1" i="1" lang="it-IT" sz="1800">
                <a:latin typeface="Calibri"/>
                <a:ea typeface="Calibri"/>
                <a:cs typeface="Calibri"/>
                <a:sym typeface="Calibri"/>
              </a:rPr>
              <a:t>burnout</a:t>
            </a:r>
            <a:r>
              <a:rPr lang="it-IT" sz="1800">
                <a:latin typeface="Calibri"/>
                <a:ea typeface="Calibri"/>
                <a:cs typeface="Calibri"/>
                <a:sym typeface="Calibri"/>
              </a:rPr>
              <a:t> es en cualquier caso muy elevado. El burnout es un estado de completo agotamiento psicofísico debido al estrés crónico relacionado con el contexto laboral. </a:t>
            </a:r>
            <a:endParaRPr sz="1800">
              <a:latin typeface="Calibri"/>
              <a:ea typeface="Calibri"/>
              <a:cs typeface="Calibri"/>
              <a:sym typeface="Calibri"/>
            </a:endParaRPr>
          </a:p>
          <a:p>
            <a:pPr indent="0" lvl="0" marL="0" marR="0" rtl="0" algn="just">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Immagine che contiene testo, grafica vettoriale&#10;&#10;Descrizione generata automaticamente" id="169" name="Google Shape;169;p6"/>
          <p:cNvPicPr preferRelativeResize="0"/>
          <p:nvPr/>
        </p:nvPicPr>
        <p:blipFill rotWithShape="1">
          <a:blip r:embed="rId5">
            <a:alphaModFix/>
          </a:blip>
          <a:srcRect b="0" l="0" r="0" t="0"/>
          <a:stretch/>
        </p:blipFill>
        <p:spPr>
          <a:xfrm>
            <a:off x="6096000" y="1476886"/>
            <a:ext cx="5049520" cy="37871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7"/>
          <p:cNvSpPr txBox="1"/>
          <p:nvPr/>
        </p:nvSpPr>
        <p:spPr>
          <a:xfrm>
            <a:off x="762524" y="1246050"/>
            <a:ext cx="8886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3: Conciliación o integración de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pic>
        <p:nvPicPr>
          <p:cNvPr descr="Texto&#10;&#10;Descripción generada automáticamente" id="175" name="Google Shape;175;p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76" name="Google Shape;176;p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77" name="Google Shape;177;p7"/>
          <p:cNvSpPr/>
          <p:nvPr/>
        </p:nvSpPr>
        <p:spPr>
          <a:xfrm>
            <a:off x="1077489" y="2146187"/>
            <a:ext cx="6085311"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it-IT" sz="1800">
                <a:latin typeface="Calibri"/>
                <a:ea typeface="Calibri"/>
                <a:cs typeface="Calibri"/>
                <a:sym typeface="Calibri"/>
              </a:rPr>
              <a:t>No existe una interpretación única del concepto de conciliación de la vida laboral y familiar.  Algunas, de hecho, se centran en la idea de un </a:t>
            </a:r>
            <a:r>
              <a:rPr b="1" lang="it-IT" sz="1800">
                <a:latin typeface="Calibri"/>
                <a:ea typeface="Calibri"/>
                <a:cs typeface="Calibri"/>
                <a:sym typeface="Calibri"/>
              </a:rPr>
              <a:t>reparto equitativo de los recursos que hay que dedicar a la familia y al trabajo</a:t>
            </a:r>
            <a:r>
              <a:rPr lang="it-IT" sz="1800">
                <a:latin typeface="Calibri"/>
                <a:ea typeface="Calibri"/>
                <a:cs typeface="Calibri"/>
                <a:sym typeface="Calibri"/>
              </a:rPr>
              <a:t> (en términos de tiempo, energía, grado de satisfacción). </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latin typeface="Calibri"/>
                <a:ea typeface="Calibri"/>
                <a:cs typeface="Calibri"/>
                <a:sym typeface="Calibri"/>
              </a:rPr>
              <a:t>En esta definición se hace hincapié en la </a:t>
            </a:r>
            <a:r>
              <a:rPr b="1" lang="it-IT" sz="1800">
                <a:latin typeface="Calibri"/>
                <a:ea typeface="Calibri"/>
                <a:cs typeface="Calibri"/>
                <a:sym typeface="Calibri"/>
              </a:rPr>
              <a:t>separación</a:t>
            </a:r>
            <a:r>
              <a:rPr lang="it-IT" sz="1800">
                <a:latin typeface="Calibri"/>
                <a:ea typeface="Calibri"/>
                <a:cs typeface="Calibri"/>
                <a:sym typeface="Calibri"/>
              </a:rPr>
              <a:t> de la esfera personal de la laboral y ambas esferas parecen oponerse en la competición por nuestro tiempo.</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marR="0" rtl="0" algn="just">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br>
              <a:rPr lang="it-IT" sz="1800">
                <a:solidFill>
                  <a:schemeClr val="dk1"/>
                </a:solidFill>
                <a:latin typeface="Calibri"/>
                <a:ea typeface="Calibri"/>
                <a:cs typeface="Calibri"/>
                <a:sym typeface="Calibri"/>
              </a:rPr>
            </a:b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78" name="Google Shape;178;p7"/>
          <p:cNvSpPr txBox="1"/>
          <p:nvPr/>
        </p:nvSpPr>
        <p:spPr>
          <a:xfrm>
            <a:off x="2503375" y="4922050"/>
            <a:ext cx="54945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2400">
                <a:solidFill>
                  <a:srgbClr val="EA4E46"/>
                </a:solidFill>
                <a:latin typeface="Calibri"/>
                <a:ea typeface="Calibri"/>
                <a:cs typeface="Calibri"/>
                <a:sym typeface="Calibri"/>
              </a:rPr>
              <a:t>Este enfoque podría ser más adecuado </a:t>
            </a:r>
            <a:endParaRPr sz="2400">
              <a:solidFill>
                <a:srgbClr val="EA4E46"/>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2400">
                <a:solidFill>
                  <a:srgbClr val="EA4E46"/>
                </a:solidFill>
                <a:latin typeface="Calibri"/>
                <a:ea typeface="Calibri"/>
                <a:cs typeface="Calibri"/>
                <a:sym typeface="Calibri"/>
              </a:rPr>
              <a:t>para los empleados</a:t>
            </a:r>
            <a:endParaRPr sz="2400">
              <a:solidFill>
                <a:srgbClr val="EA4E46"/>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400">
              <a:solidFill>
                <a:srgbClr val="EA4E46"/>
              </a:solidFill>
              <a:latin typeface="Calibri"/>
              <a:ea typeface="Calibri"/>
              <a:cs typeface="Calibri"/>
              <a:sym typeface="Calibri"/>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pic>
        <p:nvPicPr>
          <p:cNvPr descr="Immagine che contiene testo, computer, grafica vettoriale&#10;&#10;Descrizione generata automaticamente" id="179" name="Google Shape;179;p7"/>
          <p:cNvPicPr preferRelativeResize="0"/>
          <p:nvPr/>
        </p:nvPicPr>
        <p:blipFill rotWithShape="1">
          <a:blip r:embed="rId5">
            <a:alphaModFix/>
          </a:blip>
          <a:srcRect b="0" l="0" r="0" t="0"/>
          <a:stretch/>
        </p:blipFill>
        <p:spPr>
          <a:xfrm>
            <a:off x="7081520" y="2072408"/>
            <a:ext cx="4449326" cy="3336995"/>
          </a:xfrm>
          <a:prstGeom prst="rect">
            <a:avLst/>
          </a:prstGeom>
          <a:noFill/>
          <a:ln>
            <a:noFill/>
          </a:ln>
        </p:spPr>
      </p:pic>
      <p:sp>
        <p:nvSpPr>
          <p:cNvPr id="180" name="Google Shape;180;p7"/>
          <p:cNvSpPr txBox="1"/>
          <p:nvPr/>
        </p:nvSpPr>
        <p:spPr>
          <a:xfrm>
            <a:off x="762524" y="230250"/>
            <a:ext cx="9547800" cy="1015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3000">
                <a:solidFill>
                  <a:srgbClr val="FAB632"/>
                </a:solidFill>
                <a:latin typeface="Calibri"/>
                <a:ea typeface="Calibri"/>
                <a:cs typeface="Calibri"/>
                <a:sym typeface="Calibri"/>
              </a:rPr>
              <a:t>Unidad 1: Conceptos fundamentales de la conciliación de la vida laboral y familiar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pic>
        <p:nvPicPr>
          <p:cNvPr descr="Texto&#10;&#10;Descripción generada automáticamente" id="185" name="Google Shape;185;p8"/>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86" name="Google Shape;186;p8"/>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87" name="Google Shape;187;p8"/>
          <p:cNvSpPr txBox="1"/>
          <p:nvPr/>
        </p:nvSpPr>
        <p:spPr>
          <a:xfrm>
            <a:off x="762529" y="1939434"/>
            <a:ext cx="5841600" cy="3971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it-IT" sz="1800">
                <a:latin typeface="Calibri"/>
                <a:ea typeface="Calibri"/>
                <a:cs typeface="Calibri"/>
                <a:sym typeface="Calibri"/>
              </a:rPr>
              <a:t>En otras interpretaciones más recientes, sin embargo, se prefiere hablar de integración trabajo-vida, para subrayar que </a:t>
            </a:r>
            <a:r>
              <a:rPr b="1" lang="it-IT" sz="1800">
                <a:latin typeface="Calibri"/>
                <a:ea typeface="Calibri"/>
                <a:cs typeface="Calibri"/>
                <a:sym typeface="Calibri"/>
              </a:rPr>
              <a:t>no se trata de aspectos separados y opuestos de la vida, sino de aspectos que pueden estar en </a:t>
            </a:r>
            <a:r>
              <a:rPr b="1" i="1" lang="it-IT" sz="1800">
                <a:latin typeface="Calibri"/>
                <a:ea typeface="Calibri"/>
                <a:cs typeface="Calibri"/>
                <a:sym typeface="Calibri"/>
              </a:rPr>
              <a:t>sinergia </a:t>
            </a:r>
            <a:r>
              <a:rPr b="1" lang="it-IT" sz="1800">
                <a:latin typeface="Calibri"/>
                <a:ea typeface="Calibri"/>
                <a:cs typeface="Calibri"/>
                <a:sym typeface="Calibri"/>
              </a:rPr>
              <a:t>entre sí </a:t>
            </a:r>
            <a:r>
              <a:rPr lang="it-IT" sz="1800">
                <a:latin typeface="Calibri"/>
                <a:ea typeface="Calibri"/>
                <a:cs typeface="Calibri"/>
                <a:sym typeface="Calibri"/>
              </a:rPr>
              <a:t>y que, si se combinan armoniosamente, cada uno contribuye al bienestar de la persona. </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it-IT" sz="1800">
                <a:latin typeface="Calibri"/>
                <a:ea typeface="Calibri"/>
                <a:cs typeface="Calibri"/>
                <a:sym typeface="Calibri"/>
              </a:rPr>
              <a:t>Desde un punto de vista gráfico, este enfoque de la integración vida-trabajo podría representarse mediante un diagrama de Venn.</a:t>
            </a:r>
            <a:endParaRPr sz="1800">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marR="0" rtl="0" algn="just">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8" name="Google Shape;188;p8"/>
          <p:cNvSpPr txBox="1"/>
          <p:nvPr/>
        </p:nvSpPr>
        <p:spPr>
          <a:xfrm>
            <a:off x="2284326" y="4793500"/>
            <a:ext cx="54150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it-IT" sz="2400">
                <a:solidFill>
                  <a:srgbClr val="EA4E46"/>
                </a:solidFill>
                <a:latin typeface="Calibri"/>
                <a:ea typeface="Calibri"/>
                <a:cs typeface="Calibri"/>
                <a:sym typeface="Calibri"/>
              </a:rPr>
              <a:t>Este enfoque podría ser más adecuado</a:t>
            </a:r>
            <a:endParaRPr sz="2400">
              <a:solidFill>
                <a:srgbClr val="EA4E46"/>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it-IT" sz="2400">
                <a:solidFill>
                  <a:srgbClr val="EA4E46"/>
                </a:solidFill>
                <a:latin typeface="Calibri"/>
                <a:ea typeface="Calibri"/>
                <a:cs typeface="Calibri"/>
                <a:sym typeface="Calibri"/>
              </a:rPr>
              <a:t>para los autónomos</a:t>
            </a:r>
            <a:endParaRPr sz="2400">
              <a:solidFill>
                <a:srgbClr val="EA4E46"/>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400">
              <a:solidFill>
                <a:srgbClr val="EA4E46"/>
              </a:solidFill>
              <a:latin typeface="Calibri"/>
              <a:ea typeface="Calibri"/>
              <a:cs typeface="Calibri"/>
              <a:sym typeface="Calibri"/>
            </a:endParaRPr>
          </a:p>
          <a:p>
            <a:pPr indent="0" lvl="0" marL="0" marR="0" rtl="0" algn="l">
              <a:spcBef>
                <a:spcPts val="0"/>
              </a:spcBef>
              <a:spcAft>
                <a:spcPts val="0"/>
              </a:spcAft>
              <a:buNone/>
            </a:pPr>
            <a:r>
              <a:t/>
            </a:r>
            <a:endParaRPr sz="2400">
              <a:solidFill>
                <a:srgbClr val="EA4E46"/>
              </a:solidFill>
              <a:latin typeface="Calibri"/>
              <a:ea typeface="Calibri"/>
              <a:cs typeface="Calibri"/>
              <a:sym typeface="Calibri"/>
            </a:endParaRPr>
          </a:p>
        </p:txBody>
      </p:sp>
      <p:sp>
        <p:nvSpPr>
          <p:cNvPr id="189" name="Google Shape;189;p8"/>
          <p:cNvSpPr txBox="1"/>
          <p:nvPr/>
        </p:nvSpPr>
        <p:spPr>
          <a:xfrm>
            <a:off x="762524" y="230250"/>
            <a:ext cx="9547800" cy="1015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3000">
                <a:solidFill>
                  <a:srgbClr val="FAB632"/>
                </a:solidFill>
                <a:latin typeface="Calibri"/>
                <a:ea typeface="Calibri"/>
                <a:cs typeface="Calibri"/>
                <a:sym typeface="Calibri"/>
              </a:rPr>
              <a:t>Unidad 1: Conceptos fundamentales de la conciliación de la vida laboral y familiar</a:t>
            </a:r>
            <a:endParaRPr/>
          </a:p>
        </p:txBody>
      </p:sp>
      <p:sp>
        <p:nvSpPr>
          <p:cNvPr id="190" name="Google Shape;190;p8"/>
          <p:cNvSpPr txBox="1"/>
          <p:nvPr/>
        </p:nvSpPr>
        <p:spPr>
          <a:xfrm>
            <a:off x="762524" y="1246050"/>
            <a:ext cx="8886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21B4A9"/>
                </a:solidFill>
                <a:latin typeface="Calibri"/>
                <a:ea typeface="Calibri"/>
                <a:cs typeface="Calibri"/>
                <a:sym typeface="Calibri"/>
              </a:rPr>
              <a:t>Sección 3: Conciliación o integración de la vida laboral y familiar</a:t>
            </a:r>
            <a:endParaRPr sz="2400">
              <a:solidFill>
                <a:srgbClr val="21B4A9"/>
              </a:solidFill>
              <a:latin typeface="Calibri"/>
              <a:ea typeface="Calibri"/>
              <a:cs typeface="Calibri"/>
              <a:sym typeface="Calibri"/>
            </a:endParaRPr>
          </a:p>
          <a:p>
            <a:pPr indent="0" lvl="0" marL="0" marR="0" rtl="0" algn="l">
              <a:spcBef>
                <a:spcPts val="0"/>
              </a:spcBef>
              <a:spcAft>
                <a:spcPts val="0"/>
              </a:spcAft>
              <a:buNone/>
            </a:pPr>
            <a:r>
              <a:t/>
            </a:r>
            <a:endParaRPr sz="2400">
              <a:solidFill>
                <a:srgbClr val="21B4A9"/>
              </a:solidFill>
              <a:latin typeface="Calibri"/>
              <a:ea typeface="Calibri"/>
              <a:cs typeface="Calibri"/>
              <a:sym typeface="Calibri"/>
            </a:endParaRPr>
          </a:p>
        </p:txBody>
      </p:sp>
      <p:sp>
        <p:nvSpPr>
          <p:cNvPr id="191" name="Google Shape;191;p8"/>
          <p:cNvSpPr/>
          <p:nvPr/>
        </p:nvSpPr>
        <p:spPr>
          <a:xfrm>
            <a:off x="8349950" y="1793163"/>
            <a:ext cx="2156400" cy="2131500"/>
          </a:xfrm>
          <a:prstGeom prst="ellipse">
            <a:avLst/>
          </a:prstGeom>
          <a:solidFill>
            <a:srgbClr val="073763"/>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9122250" y="2672150"/>
            <a:ext cx="2156400" cy="2131500"/>
          </a:xfrm>
          <a:prstGeom prst="ellipse">
            <a:avLst/>
          </a:prstGeom>
          <a:solidFill>
            <a:schemeClr val="lt2"/>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8349950" y="3439100"/>
            <a:ext cx="2156400" cy="2131500"/>
          </a:xfrm>
          <a:prstGeom prst="ellipse">
            <a:avLst/>
          </a:prstGeom>
          <a:solidFill>
            <a:srgbClr val="F4CCCC"/>
          </a:solidFill>
          <a:ln cap="flat" cmpd="sng" w="28575">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7496450" y="2626300"/>
            <a:ext cx="2156400" cy="2131500"/>
          </a:xfrm>
          <a:prstGeom prst="ellipse">
            <a:avLst/>
          </a:prstGeom>
          <a:solidFill>
            <a:srgbClr val="21B4A9"/>
          </a:solidFill>
          <a:ln cap="flat" cmpd="sng" w="28575">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txBox="1"/>
          <p:nvPr/>
        </p:nvSpPr>
        <p:spPr>
          <a:xfrm>
            <a:off x="8738600" y="4656813"/>
            <a:ext cx="1379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solidFill>
                  <a:schemeClr val="lt1"/>
                </a:solidFill>
                <a:latin typeface="Calibri"/>
                <a:ea typeface="Calibri"/>
                <a:cs typeface="Calibri"/>
                <a:sym typeface="Calibri"/>
              </a:rPr>
              <a:t>RELACIONES SOCIALES</a:t>
            </a:r>
            <a:endParaRPr>
              <a:solidFill>
                <a:schemeClr val="lt1"/>
              </a:solidFill>
              <a:latin typeface="Calibri"/>
              <a:ea typeface="Calibri"/>
              <a:cs typeface="Calibri"/>
              <a:sym typeface="Calibri"/>
            </a:endParaRPr>
          </a:p>
        </p:txBody>
      </p:sp>
      <p:sp>
        <p:nvSpPr>
          <p:cNvPr id="196" name="Google Shape;196;p8"/>
          <p:cNvSpPr txBox="1"/>
          <p:nvPr/>
        </p:nvSpPr>
        <p:spPr>
          <a:xfrm>
            <a:off x="7822400" y="2901288"/>
            <a:ext cx="1379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solidFill>
                  <a:schemeClr val="lt1"/>
                </a:solidFill>
                <a:latin typeface="Calibri"/>
                <a:ea typeface="Calibri"/>
                <a:cs typeface="Calibri"/>
                <a:sym typeface="Calibri"/>
              </a:rPr>
              <a:t>HOGAR/ FAMILIA</a:t>
            </a:r>
            <a:endParaRPr>
              <a:solidFill>
                <a:schemeClr val="lt1"/>
              </a:solidFill>
              <a:latin typeface="Calibri"/>
              <a:ea typeface="Calibri"/>
              <a:cs typeface="Calibri"/>
              <a:sym typeface="Calibri"/>
            </a:endParaRPr>
          </a:p>
        </p:txBody>
      </p:sp>
      <p:sp>
        <p:nvSpPr>
          <p:cNvPr id="197" name="Google Shape;197;p8"/>
          <p:cNvSpPr txBox="1"/>
          <p:nvPr/>
        </p:nvSpPr>
        <p:spPr>
          <a:xfrm>
            <a:off x="8738600" y="1949588"/>
            <a:ext cx="1379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solidFill>
                  <a:schemeClr val="lt1"/>
                </a:solidFill>
                <a:latin typeface="Calibri"/>
                <a:ea typeface="Calibri"/>
                <a:cs typeface="Calibri"/>
                <a:sym typeface="Calibri"/>
              </a:rPr>
              <a:t>TRABAJO/ PROFESIÓN</a:t>
            </a:r>
            <a:endParaRPr>
              <a:solidFill>
                <a:schemeClr val="lt1"/>
              </a:solidFill>
              <a:latin typeface="Calibri"/>
              <a:ea typeface="Calibri"/>
              <a:cs typeface="Calibri"/>
              <a:sym typeface="Calibri"/>
            </a:endParaRPr>
          </a:p>
        </p:txBody>
      </p:sp>
      <p:sp>
        <p:nvSpPr>
          <p:cNvPr id="198" name="Google Shape;198;p8"/>
          <p:cNvSpPr txBox="1"/>
          <p:nvPr/>
        </p:nvSpPr>
        <p:spPr>
          <a:xfrm>
            <a:off x="9652850" y="2762838"/>
            <a:ext cx="1379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solidFill>
                  <a:schemeClr val="lt1"/>
                </a:solidFill>
                <a:latin typeface="Calibri"/>
                <a:ea typeface="Calibri"/>
                <a:cs typeface="Calibri"/>
                <a:sym typeface="Calibri"/>
              </a:rPr>
              <a:t>TIEMPO LIBRE</a:t>
            </a:r>
            <a:r>
              <a:rPr lang="it-IT" sz="1800">
                <a:solidFill>
                  <a:schemeClr val="lt1"/>
                </a:solidFill>
                <a:latin typeface="Calibri"/>
                <a:ea typeface="Calibri"/>
                <a:cs typeface="Calibri"/>
                <a:sym typeface="Calibri"/>
              </a:rPr>
              <a:t>/ SALUD</a:t>
            </a:r>
            <a:endParaRPr>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9"/>
          <p:cNvSpPr txBox="1"/>
          <p:nvPr/>
        </p:nvSpPr>
        <p:spPr>
          <a:xfrm>
            <a:off x="762525" y="411525"/>
            <a:ext cx="92346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it-IT" sz="3200">
                <a:solidFill>
                  <a:srgbClr val="FAB632"/>
                </a:solidFill>
                <a:latin typeface="Calibri"/>
                <a:ea typeface="Calibri"/>
                <a:cs typeface="Calibri"/>
                <a:sym typeface="Calibri"/>
              </a:rPr>
              <a:t>Unidad 2: Conciliación de la vida laboral y familiar de la mujer y derechos sociales</a:t>
            </a:r>
            <a:endParaRPr sz="2900"/>
          </a:p>
        </p:txBody>
      </p:sp>
      <p:sp>
        <p:nvSpPr>
          <p:cNvPr id="204" name="Google Shape;204;p9"/>
          <p:cNvSpPr txBox="1"/>
          <p:nvPr/>
        </p:nvSpPr>
        <p:spPr>
          <a:xfrm>
            <a:off x="762525" y="1590588"/>
            <a:ext cx="97881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300">
                <a:solidFill>
                  <a:srgbClr val="21B4A9"/>
                </a:solidFill>
                <a:latin typeface="Calibri"/>
                <a:ea typeface="Calibri"/>
                <a:cs typeface="Calibri"/>
                <a:sym typeface="Calibri"/>
              </a:rPr>
              <a:t>Sección 1: La importancia de la conciliación de la vida laboral y familiar para las mujeres</a:t>
            </a:r>
            <a:endParaRPr sz="2300">
              <a:solidFill>
                <a:srgbClr val="21B4A9"/>
              </a:solidFill>
              <a:latin typeface="Calibri"/>
              <a:ea typeface="Calibri"/>
              <a:cs typeface="Calibri"/>
              <a:sym typeface="Calibri"/>
            </a:endParaRPr>
          </a:p>
        </p:txBody>
      </p:sp>
      <p:sp>
        <p:nvSpPr>
          <p:cNvPr id="205" name="Google Shape;205;p9"/>
          <p:cNvSpPr/>
          <p:nvPr/>
        </p:nvSpPr>
        <p:spPr>
          <a:xfrm>
            <a:off x="762529" y="2461857"/>
            <a:ext cx="1061667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latin typeface="Calibri"/>
                <a:ea typeface="Calibri"/>
                <a:cs typeface="Calibri"/>
                <a:sym typeface="Calibri"/>
              </a:rPr>
              <a:t>Muy a menudo las mujeres se ven obligadas a elegir entre la familia, la mayoría de las veces por la dificultad de conciliar con los compromisos domésticos, y esto es aún más cierto en el caso de las madres. </a:t>
            </a:r>
            <a:r>
              <a:rPr b="1" lang="it-IT" sz="1800">
                <a:latin typeface="Calibri"/>
                <a:ea typeface="Calibri"/>
                <a:cs typeface="Calibri"/>
                <a:sym typeface="Calibri"/>
              </a:rPr>
              <a:t>Por razones socioculturales, existe una mayor presión social sobre las mujeres para que asuman más responsabilidades en el cuidado de la familia y las tareas domésticas en comparación con los hombres.</a:t>
            </a:r>
            <a:r>
              <a:rPr lang="it-IT" sz="1800">
                <a:latin typeface="Calibri"/>
                <a:ea typeface="Calibri"/>
                <a:cs typeface="Calibri"/>
                <a:sym typeface="Calibri"/>
              </a:rPr>
              <a:t> A medida que aumenta el número de hijos, la tasa de empleo disminuye en consecuencia, lo que demuestra que el empleo femenino sigue estando fuertemente vinculado a la situación familiar.</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Texto&#10;&#10;Descripción generada automáticamente" id="206" name="Google Shape;206;p9"/>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07" name="Google Shape;207;p9"/>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08" name="Google Shape;208;p9"/>
          <p:cNvPicPr preferRelativeResize="0"/>
          <p:nvPr/>
        </p:nvPicPr>
        <p:blipFill rotWithShape="1">
          <a:blip r:embed="rId5">
            <a:alphaModFix/>
          </a:blip>
          <a:srcRect b="0" l="0" r="78066" t="0"/>
          <a:stretch/>
        </p:blipFill>
        <p:spPr>
          <a:xfrm>
            <a:off x="5630804" y="4257875"/>
            <a:ext cx="1646850" cy="1859850"/>
          </a:xfrm>
          <a:prstGeom prst="rect">
            <a:avLst/>
          </a:prstGeom>
          <a:noFill/>
          <a:ln>
            <a:noFill/>
          </a:ln>
        </p:spPr>
      </p:pic>
      <p:sp>
        <p:nvSpPr>
          <p:cNvPr id="209" name="Google Shape;209;p9"/>
          <p:cNvSpPr txBox="1"/>
          <p:nvPr/>
        </p:nvSpPr>
        <p:spPr>
          <a:xfrm>
            <a:off x="7550625" y="4264250"/>
            <a:ext cx="3495000" cy="1847100"/>
          </a:xfrm>
          <a:prstGeom prst="rect">
            <a:avLst/>
          </a:prstGeom>
          <a:solidFill>
            <a:srgbClr val="21B4A9"/>
          </a:solid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it-IT" sz="1800">
                <a:latin typeface="Calibri"/>
                <a:ea typeface="Calibri"/>
                <a:cs typeface="Calibri"/>
                <a:sym typeface="Calibri"/>
              </a:rPr>
              <a:t>Las responsabilidades de cuidado son la razón de la inactividad laboral para casi el 31% de las mujeres, mientras que esto sólo ocurre para el 4,5% de los hombres.</a:t>
            </a:r>
            <a:endParaRPr/>
          </a:p>
        </p:txBody>
      </p:sp>
      <p:sp>
        <p:nvSpPr>
          <p:cNvPr id="210" name="Google Shape;210;p9"/>
          <p:cNvSpPr txBox="1"/>
          <p:nvPr/>
        </p:nvSpPr>
        <p:spPr>
          <a:xfrm>
            <a:off x="2357825" y="4264250"/>
            <a:ext cx="3000000" cy="1847100"/>
          </a:xfrm>
          <a:prstGeom prst="rect">
            <a:avLst/>
          </a:prstGeom>
          <a:solidFill>
            <a:srgbClr val="21B4A9"/>
          </a:solid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it-IT" sz="1800">
                <a:latin typeface="Calibri"/>
                <a:ea typeface="Calibri"/>
                <a:cs typeface="Calibri"/>
                <a:sym typeface="Calibri"/>
              </a:rPr>
              <a:t>En la UE, las mujeres dedican 22 horas semanales a los cuidados y el trabajo doméstico, frente a las 9 horas de los hombres.</a:t>
            </a:r>
            <a:endParaRPr sz="1800">
              <a:latin typeface="Calibri"/>
              <a:ea typeface="Calibri"/>
              <a:cs typeface="Calibri"/>
              <a:sym typeface="Calibri"/>
            </a:endParaRPr>
          </a:p>
          <a:p>
            <a:pPr indent="0" lvl="0" marL="0" rtl="0" algn="just">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2022-05-18T10:18:40Z</dcterms:created>
  <dc:creator>Gabriela Álvarez Bordón</dc:creator>
</cp:coreProperties>
</file>