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7" r:id="rId6"/>
    <p:sldId id="268" r:id="rId7"/>
    <p:sldId id="269" r:id="rId8"/>
    <p:sldId id="270" r:id="rId9"/>
    <p:sldId id="272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63" r:id="rId31"/>
    <p:sldId id="264" r:id="rId32"/>
    <p:sldId id="293" r:id="rId33"/>
    <p:sldId id="258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CECFF"/>
    <a:srgbClr val="FFFFCC"/>
    <a:srgbClr val="00FFFF"/>
    <a:srgbClr val="00FFCC"/>
    <a:srgbClr val="666699"/>
    <a:srgbClr val="FF6699"/>
    <a:srgbClr val="99FFCC"/>
    <a:srgbClr val="CC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81FF41-CD1A-8140-38A8-572B0505D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C7E8A41-8D12-4539-35E4-635E19424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FA9EFB6-6F28-2CE7-DA39-9FFB932F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B662-0D75-408A-B909-E625DE7528A1}" type="datetimeFigureOut">
              <a:rPr lang="es-ES" smtClean="0"/>
              <a:t>20/02/2023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156F0B-2503-DACE-9A78-B7717E95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A23397C-7557-BA3D-4CCD-330BF822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8679-D357-4C18-9F7A-49E39F9DFD3F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80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CE56A9-3A7D-837B-E334-C06309C8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B3C8221-C4EC-C575-DDBD-3012EF7EB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EB7EB1-E743-1CCC-C888-344B6C1B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B662-0D75-408A-B909-E625DE7528A1}" type="datetimeFigureOut">
              <a:rPr lang="es-ES" smtClean="0"/>
              <a:t>20/02/2023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A10AFD-106C-213A-7F13-0EDE7BE1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FD57F49-D922-1509-32DB-005AC297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8679-D357-4C18-9F7A-49E39F9DFD3F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35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CF18F1B-5E1B-B194-76D9-C18C263FC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8520537-3A41-9DAD-C8AE-3565DE29A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6062325-E1F6-2444-08BE-1A5B241C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B662-0D75-408A-B909-E625DE7528A1}" type="datetimeFigureOut">
              <a:rPr lang="es-ES" smtClean="0"/>
              <a:t>20/02/2023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65E179-655C-55CF-FD8E-321C0BE6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7EBE69-3E0A-4C22-3987-9A0310171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8679-D357-4C18-9F7A-49E39F9DFD3F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21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0EF0D9-250D-B173-CA20-51364711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FA249E9-112F-85CE-D7F7-93C1BA221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73E16C8-EB9E-D857-3C35-AECC06B6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B662-0D75-408A-B909-E625DE7528A1}" type="datetimeFigureOut">
              <a:rPr lang="es-ES" smtClean="0"/>
              <a:t>20/02/2023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A00D4AA-8E48-6479-2182-4CB677EB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E5CA5DE-D531-5C96-8B8B-70826F5B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8679-D357-4C18-9F7A-49E39F9DFD3F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46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750390-62C4-734D-4F29-FFB0E699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9AA7923-5505-9F8E-462B-ACAB1BA23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9A4B2E3-5ABD-E26F-E1FA-5E9F17FC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B662-0D75-408A-B909-E625DE7528A1}" type="datetimeFigureOut">
              <a:rPr lang="es-ES" smtClean="0"/>
              <a:t>20/02/2023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2222184-63A7-631D-8138-92E801AE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FA11C42-6B8A-B438-CA1F-5AFC653F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8679-D357-4C18-9F7A-49E39F9DFD3F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85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BE0AF0-E528-1E31-6A16-C7D01A20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AD0778F-A471-4E5B-3BA1-04DD0588C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0A77CB8-6FD1-FA4B-C1ED-7190CFD9D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56CC7DE-FDC1-FB71-FAAB-7AB39719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B662-0D75-408A-B909-E625DE7528A1}" type="datetimeFigureOut">
              <a:rPr lang="es-ES" smtClean="0"/>
              <a:t>20/02/2023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EB6352F-02B0-AC04-FEFE-BC462902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D59EBA2-1FB1-18A6-8343-8D13550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8679-D357-4C18-9F7A-49E39F9DFD3F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80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84FBD4-C478-AEAE-721F-AD6C27DB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A8A5093-657F-AA02-BA4D-D5009BF0F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B62F366-F4FA-B081-DA47-044D01010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5E9DF89-4E73-E541-8346-180BAEFA1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E0C52CF-BFAA-2E2A-245F-BF3A83FA4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99816C6-8177-13EA-13E7-CC7E9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B662-0D75-408A-B909-E625DE7528A1}" type="datetimeFigureOut">
              <a:rPr lang="es-ES" smtClean="0"/>
              <a:t>20/02/2023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4431091-B52F-3975-06DC-56D7827A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A207E81-7918-9E06-E62A-FF8563C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8679-D357-4C18-9F7A-49E39F9DFD3F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44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EB3FDE-6754-7569-C0C2-851C9815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D933CE4-76CD-41E4-CF39-CC81ED54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B662-0D75-408A-B909-E625DE7528A1}" type="datetimeFigureOut">
              <a:rPr lang="es-ES" smtClean="0"/>
              <a:t>20/02/2023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16E2EA3-8C4A-4F2C-D155-DC2ADD9A2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8DBB076-1F4F-9D8A-AABF-E8431C36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8679-D357-4C18-9F7A-49E39F9DFD3F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2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AB3B8DA-C1E6-104C-83BC-13F15006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B662-0D75-408A-B909-E625DE7528A1}" type="datetimeFigureOut">
              <a:rPr lang="es-ES" smtClean="0"/>
              <a:t>20/02/2023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EA57610-854E-FB9D-60E9-1B8C0906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C1F6286-88AC-F677-86E9-4534E35A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8679-D357-4C18-9F7A-49E39F9DFD3F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96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B4088E-1158-6A83-EF0D-373F27B5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F15DE7E-F3BE-9513-0A5C-AA4AC2E47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794873D-EADE-016F-8045-F0D38C581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3C24C1D-7304-1205-B58E-CB30CC53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B662-0D75-408A-B909-E625DE7528A1}" type="datetimeFigureOut">
              <a:rPr lang="es-ES" smtClean="0"/>
              <a:t>20/02/2023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9B59429-599C-0D64-61D8-2EB3A9E2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B363417-DB7C-0722-2DFE-9B633EB62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8679-D357-4C18-9F7A-49E39F9DFD3F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3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1DF33C-1354-3A0C-3F14-50010CA9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164D6AA-2847-F54E-3837-627D806CC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135EABF-0BAE-ABC3-4927-8A27E272C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4161638-C472-B280-513F-C14C24CF5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B662-0D75-408A-B909-E625DE7528A1}" type="datetimeFigureOut">
              <a:rPr lang="es-ES" smtClean="0"/>
              <a:t>20/02/2023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8B740C8-1EB5-246C-52C0-C53F4D95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5CDD635-69EE-ED03-E4FE-72C43CDD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8679-D357-4C18-9F7A-49E39F9DFD3F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00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95F1F94-1803-93D3-800C-629F062A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B75A4B6-58CB-1944-3657-914A85C71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6486349-1140-5853-0BA4-9B46551BB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1B662-0D75-408A-B909-E625DE7528A1}" type="datetimeFigureOut">
              <a:rPr lang="es-ES" smtClean="0"/>
              <a:t>20/02/2023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5B98254-A69D-45D8-7EDA-1CDF7A871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BB3F86D-EDE9-9542-1E5A-9A896EC06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E8679-D357-4C18-9F7A-49E39F9DFD3F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57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FAA5355-FA6D-9289-CF05-E411C729EF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093" y="1074198"/>
            <a:ext cx="4367813" cy="19353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4D1AB93-D818-3BBD-F46C-A8E4FA4304AE}"/>
              </a:ext>
            </a:extLst>
          </p:cNvPr>
          <p:cNvSpPr txBox="1"/>
          <p:nvPr/>
        </p:nvSpPr>
        <p:spPr>
          <a:xfrm>
            <a:off x="1217271" y="2760397"/>
            <a:ext cx="88598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b="1" dirty="0">
              <a:solidFill>
                <a:srgbClr val="EA4E46"/>
              </a:solidFill>
            </a:endParaRPr>
          </a:p>
          <a:p>
            <a:r>
              <a:rPr lang="pl-PL" sz="3200" b="1" dirty="0">
                <a:solidFill>
                  <a:srgbClr val="EA4E46"/>
                </a:solidFill>
              </a:rPr>
              <a:t>Tytuł modułu szkoleniowego: </a:t>
            </a:r>
            <a:r>
              <a:rPr lang="pl-PL" sz="3200" dirty="0">
                <a:solidFill>
                  <a:srgbClr val="EA4E46"/>
                </a:solidFill>
              </a:rPr>
              <a:t>Równowaga między życiem zawodowym a prywatnym a prawa socjalne kobiet</a:t>
            </a:r>
            <a:endParaRPr lang="es-ES" sz="3200" dirty="0">
              <a:solidFill>
                <a:srgbClr val="EA4E46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6511FC4-99E8-5FDC-25E3-0930F60300A2}"/>
              </a:ext>
            </a:extLst>
          </p:cNvPr>
          <p:cNvSpPr txBox="1"/>
          <p:nvPr/>
        </p:nvSpPr>
        <p:spPr>
          <a:xfrm>
            <a:off x="1056324" y="479380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/>
              <a:t>Opracowane</a:t>
            </a:r>
            <a:r>
              <a:rPr lang="es-ES" b="1" dirty="0"/>
              <a:t> </a:t>
            </a:r>
            <a:r>
              <a:rPr lang="es-ES" b="1" dirty="0" err="1"/>
              <a:t>przez</a:t>
            </a:r>
            <a:r>
              <a:rPr lang="es-ES" dirty="0"/>
              <a:t> Demostene Centro Studi APS</a:t>
            </a:r>
            <a:endParaRPr lang="en-GB" dirty="0"/>
          </a:p>
        </p:txBody>
      </p:sp>
      <p:sp>
        <p:nvSpPr>
          <p:cNvPr id="9" name="Medio marco 8">
            <a:extLst>
              <a:ext uri="{FF2B5EF4-FFF2-40B4-BE49-F238E27FC236}">
                <a16:creationId xmlns:a16="http://schemas.microsoft.com/office/drawing/2014/main" xmlns="" id="{7E7B1CC3-4856-87EE-DB35-5BB408D9C833}"/>
              </a:ext>
            </a:extLst>
          </p:cNvPr>
          <p:cNvSpPr/>
          <p:nvPr/>
        </p:nvSpPr>
        <p:spPr>
          <a:xfrm>
            <a:off x="461521" y="486455"/>
            <a:ext cx="710332" cy="942850"/>
          </a:xfrm>
          <a:prstGeom prst="halfFrame">
            <a:avLst/>
          </a:prstGeom>
          <a:solidFill>
            <a:srgbClr val="EA4E46"/>
          </a:solidFill>
          <a:ln>
            <a:solidFill>
              <a:srgbClr val="EA4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Medio marco 9">
            <a:extLst>
              <a:ext uri="{FF2B5EF4-FFF2-40B4-BE49-F238E27FC236}">
                <a16:creationId xmlns:a16="http://schemas.microsoft.com/office/drawing/2014/main" xmlns="" id="{A9462FBD-9F54-4535-B29A-F526FFD614BA}"/>
              </a:ext>
            </a:extLst>
          </p:cNvPr>
          <p:cNvSpPr/>
          <p:nvPr/>
        </p:nvSpPr>
        <p:spPr>
          <a:xfrm rot="10800000">
            <a:off x="10780510" y="4995454"/>
            <a:ext cx="710332" cy="942850"/>
          </a:xfrm>
          <a:prstGeom prst="halfFrame">
            <a:avLst/>
          </a:prstGeom>
          <a:solidFill>
            <a:srgbClr val="EA4E46"/>
          </a:solidFill>
          <a:ln>
            <a:solidFill>
              <a:srgbClr val="EA4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xmlns="" id="{2AF7C871-0293-6228-BA7D-556782A463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D1CB6FD-14D5-2950-ED55-E17DDA602864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5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8" y="579940"/>
            <a:ext cx="9642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2: Równowaga między życiem zawodowym a prywatnym oraz prawa socjalne kobiet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1736210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21B4A9"/>
                </a:solidFill>
              </a:rPr>
              <a:t>Rozdzia</a:t>
            </a:r>
            <a:r>
              <a:rPr lang="pl-PL" sz="2400" dirty="0">
                <a:solidFill>
                  <a:srgbClr val="21B4A9"/>
                </a:solidFill>
              </a:rPr>
              <a:t>ł</a:t>
            </a:r>
            <a:r>
              <a:rPr lang="it-IT" sz="2400" dirty="0">
                <a:solidFill>
                  <a:srgbClr val="21B4A9"/>
                </a:solidFill>
              </a:rPr>
              <a:t> </a:t>
            </a:r>
            <a:r>
              <a:rPr lang="pl-PL" sz="2400" dirty="0">
                <a:solidFill>
                  <a:srgbClr val="21B4A9"/>
                </a:solidFill>
              </a:rPr>
              <a:t>2: Prawa socjalne i wspólne obowiązki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xmlns="" id="{A653694F-DD00-65EA-2E9E-0B6BB3B8E620}"/>
              </a:ext>
            </a:extLst>
          </p:cNvPr>
          <p:cNvSpPr txBox="1"/>
          <p:nvPr/>
        </p:nvSpPr>
        <p:spPr>
          <a:xfrm>
            <a:off x="2249338" y="4000474"/>
            <a:ext cx="769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cs typeface="Abhaya Libre Medium" panose="02000603000000000000" pitchFamily="2" charset="77"/>
              </a:rPr>
              <a:t>Jak powinna wyglądać formuła</a:t>
            </a:r>
            <a:r>
              <a:rPr lang="it-IT" dirty="0">
                <a:cs typeface="Abhaya Libre Medium" panose="02000603000000000000" pitchFamily="2" charset="77"/>
              </a:rPr>
              <a:t> r</a:t>
            </a:r>
            <a:r>
              <a:rPr lang="pl-PL" dirty="0">
                <a:cs typeface="Abhaya Libre Medium" panose="02000603000000000000" pitchFamily="2" charset="77"/>
              </a:rPr>
              <a:t>ó</a:t>
            </a:r>
            <a:r>
              <a:rPr lang="it-IT" dirty="0" err="1">
                <a:cs typeface="Abhaya Libre Medium" panose="02000603000000000000" pitchFamily="2" charset="77"/>
              </a:rPr>
              <a:t>wnowagi</a:t>
            </a:r>
            <a:r>
              <a:rPr lang="it-IT" dirty="0">
                <a:cs typeface="Abhaya Libre Medium" panose="02000603000000000000" pitchFamily="2" charset="77"/>
              </a:rPr>
              <a:t> </a:t>
            </a:r>
            <a:r>
              <a:rPr lang="it-IT" dirty="0" err="1">
                <a:cs typeface="Abhaya Libre Medium" panose="02000603000000000000" pitchFamily="2" charset="77"/>
              </a:rPr>
              <a:t>praca</a:t>
            </a:r>
            <a:r>
              <a:rPr lang="it-IT" dirty="0">
                <a:cs typeface="Abhaya Libre Medium" panose="02000603000000000000" pitchFamily="2" charset="77"/>
              </a:rPr>
              <a:t>-</a:t>
            </a:r>
            <a:r>
              <a:rPr lang="pl-PL" dirty="0">
                <a:cs typeface="Abhaya Libre Medium" panose="02000603000000000000" pitchFamily="2" charset="77"/>
              </a:rPr>
              <a:t>ż</a:t>
            </a:r>
            <a:r>
              <a:rPr lang="it-IT" dirty="0" err="1">
                <a:cs typeface="Abhaya Libre Medium" panose="02000603000000000000" pitchFamily="2" charset="77"/>
              </a:rPr>
              <a:t>ycie</a:t>
            </a:r>
            <a:r>
              <a:rPr lang="it-IT" dirty="0">
                <a:cs typeface="Abhaya Libre Medium" panose="02000603000000000000" pitchFamily="2" charset="77"/>
              </a:rPr>
              <a:t> </a:t>
            </a:r>
            <a:r>
              <a:rPr lang="pl-PL" dirty="0">
                <a:cs typeface="Abhaya Libre Medium" panose="02000603000000000000" pitchFamily="2" charset="77"/>
              </a:rPr>
              <a:t>dla matek i ogólnie dla kobiet</a:t>
            </a:r>
            <a:r>
              <a:rPr lang="en-US" dirty="0">
                <a:cs typeface="Abhaya Libre Medium" panose="02000603000000000000" pitchFamily="2" charset="77"/>
              </a:rPr>
              <a:t>: 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xmlns="" id="{7C94EB19-CC8E-314E-3C57-F2D116840248}"/>
              </a:ext>
            </a:extLst>
          </p:cNvPr>
          <p:cNvSpPr txBox="1"/>
          <p:nvPr/>
        </p:nvSpPr>
        <p:spPr>
          <a:xfrm>
            <a:off x="2249338" y="4609651"/>
            <a:ext cx="820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EA4E46"/>
                </a:solidFill>
                <a:cs typeface="Abhaya Libre Medium" panose="02000603000000000000" pitchFamily="2" charset="77"/>
              </a:rPr>
              <a:t>wspólne obowiązki rodzinne i opiekuńcze + osobista umiejętność zachowania równowagi między życiem zawodowym a prywatnym = sukces i dobre samopoczucie</a:t>
            </a:r>
            <a:endParaRPr lang="en-US" sz="2400" b="1" dirty="0">
              <a:solidFill>
                <a:srgbClr val="EA4E46"/>
              </a:solidFill>
              <a:cs typeface="Abhaya Libre Medium" panose="02000603000000000000" pitchFamily="2" charset="77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AF474F3E-6C29-B78E-FC55-CEA0B2F4E8E1}"/>
              </a:ext>
            </a:extLst>
          </p:cNvPr>
          <p:cNvSpPr txBox="1"/>
          <p:nvPr/>
        </p:nvSpPr>
        <p:spPr>
          <a:xfrm>
            <a:off x="762529" y="2329468"/>
            <a:ext cx="86964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Arial MT"/>
              </a:rPr>
              <a:t>W tej sytuacji obiektywnej nierówności warunków, jakich doświadczają kobiety w porównaniu z mężczyznami, konieczna jest interwencja polityczna z doraźnymi środkami, które wspierają je poprzez </a:t>
            </a:r>
            <a:r>
              <a:rPr lang="pl-PL" sz="1800" b="1" dirty="0">
                <a:effectLst/>
                <a:latin typeface="Calibri" panose="020F0502020204030204" pitchFamily="34" charset="0"/>
                <a:ea typeface="Arial MT"/>
              </a:rPr>
              <a:t>lepszy podział obowiązków rodzinnych i opiekuńczych 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</a:rPr>
              <a:t>nie tylko między rodzicami, ale także między wszystkimi zainteresowanymi stronami społecznymi, jak szkoły, organizacje non-profit, firmy i inne organy publiczne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801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579940"/>
            <a:ext cx="9520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2: Równowaga między życiem zawodowym a prywatnym oraz prawa socjalne kobiet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1736210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3: </a:t>
            </a:r>
            <a:r>
              <a:rPr lang="pl-PL" sz="2400" dirty="0">
                <a:solidFill>
                  <a:srgbClr val="21B4A9"/>
                </a:solidFill>
              </a:rPr>
              <a:t>Prawa socjalne i wspólne obowiązki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83EE249-2C73-4B3E-0AE3-2FB31ECBD506}"/>
              </a:ext>
            </a:extLst>
          </p:cNvPr>
          <p:cNvSpPr txBox="1"/>
          <p:nvPr/>
        </p:nvSpPr>
        <p:spPr>
          <a:xfrm>
            <a:off x="1163584" y="2314634"/>
            <a:ext cx="98648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dirty="0" err="1">
                <a:latin typeface="Calibri" panose="020F0502020204030204" pitchFamily="34" charset="0"/>
                <a:ea typeface="Arial MT"/>
                <a:cs typeface="Arial MT"/>
              </a:rPr>
              <a:t>Prawa</a:t>
            </a:r>
            <a:r>
              <a:rPr lang="it-IT" b="1" i="1" dirty="0"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b="1" i="1">
                <a:latin typeface="Calibri" panose="020F0502020204030204" pitchFamily="34" charset="0"/>
                <a:ea typeface="Arial MT"/>
                <a:cs typeface="Arial MT"/>
              </a:rPr>
              <a:t>wspolodpowiedzialnosci</a:t>
            </a:r>
            <a:r>
              <a:rPr lang="it-IT" b="1" i="1" dirty="0"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to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szereg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swiadczen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i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dotacji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przewidzianych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prawem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we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wszystkich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krajach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Unii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Europejskiej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 </a:t>
            </a:r>
            <a:r>
              <a:rPr lang="pl-PL" dirty="0">
                <a:latin typeface="Calibri" panose="020F0502020204030204" pitchFamily="34" charset="0"/>
                <a:ea typeface="Arial MT"/>
                <a:cs typeface="Arial MT"/>
              </a:rPr>
              <a:t>Ostatnia </a:t>
            </a:r>
            <a:r>
              <a:rPr lang="pl-PL" i="1" dirty="0">
                <a:latin typeface="Calibri" panose="020F0502020204030204" pitchFamily="34" charset="0"/>
                <a:ea typeface="Arial MT"/>
                <a:cs typeface="Arial MT"/>
              </a:rPr>
              <a:t>dyrektywa europejska </a:t>
            </a:r>
            <a:r>
              <a:rPr lang="pl-PL" dirty="0">
                <a:latin typeface="Calibri" panose="020F0502020204030204" pitchFamily="34" charset="0"/>
                <a:ea typeface="Arial MT"/>
                <a:cs typeface="Arial MT"/>
              </a:rPr>
              <a:t>w sprawie równowagi między życiem zawodowym a prywatnym rodziców i opiekunów ma na celu zachęcenie do lepszego podziału obowiązków opiekuńczych między kobietami i mężczyznami oraz wprowadza minimalne prawa socjalne, takie jak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: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pl-PL" b="1" dirty="0"/>
              <a:t>Urlop ojcowski: </a:t>
            </a:r>
            <a:r>
              <a:rPr lang="pl-PL" dirty="0"/>
              <a:t>co najmniej 10 płatnych dni roboczych w momencie narodzin dziecka</a:t>
            </a:r>
            <a:endParaRPr lang="it-IT" dirty="0"/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pl-PL" b="1" dirty="0"/>
              <a:t>Urlop rodzicielski: </a:t>
            </a:r>
            <a:r>
              <a:rPr lang="pl-PL" dirty="0"/>
              <a:t>indywidualne prawo trwające co najmniej 4 miesiące, z czego 2 miesiące są płatne</a:t>
            </a:r>
            <a:endParaRPr lang="it-IT" dirty="0"/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pl-PL" b="1" dirty="0"/>
              <a:t>Urlop opiekuńczy</a:t>
            </a:r>
            <a:r>
              <a:rPr lang="pl-PL" dirty="0"/>
              <a:t>: pracownicy opiekujący się członkami rodziny wymagającymi opieki lub wsparcia z poważnego powodu zdrowotnego mogą zająć 5 dni roboczych rocznie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pl-PL" b="1" dirty="0"/>
              <a:t>Elastyczna organizacja pracy</a:t>
            </a:r>
            <a:r>
              <a:rPr lang="pl-PL" dirty="0"/>
              <a:t>: pracujący rodzice </a:t>
            </a:r>
            <a:r>
              <a:rPr lang="it-IT" dirty="0" err="1"/>
              <a:t>dzieci</a:t>
            </a:r>
            <a:r>
              <a:rPr lang="it-IT" dirty="0"/>
              <a:t> </a:t>
            </a:r>
            <a:r>
              <a:rPr lang="pl-PL" dirty="0"/>
              <a:t>w wieku do 8 lat i opiekunowie mają prawo wnioskować o następującą elastyczną organizację pracy: skrócony czas pracy, elastyczne godziny pracy, elastyczne miejsce pracy</a:t>
            </a: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51116A35-BD14-08D0-603C-CA97760B81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29" y="3770813"/>
            <a:ext cx="2138436" cy="16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84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8" y="579940"/>
            <a:ext cx="9492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2: Równowaga między życiem zawodowym a prywatnym oraz prawa socjalne kobiet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1736210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3: </a:t>
            </a:r>
            <a:r>
              <a:rPr lang="pl-PL" sz="2400" dirty="0">
                <a:solidFill>
                  <a:srgbClr val="21B4A9"/>
                </a:solidFill>
              </a:rPr>
              <a:t>Prawa socjalne i wspólne obowiązki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4A5AEB5-6DA9-3078-BCCA-94294AEA24B9}"/>
              </a:ext>
            </a:extLst>
          </p:cNvPr>
          <p:cNvSpPr txBox="1"/>
          <p:nvPr/>
        </p:nvSpPr>
        <p:spPr>
          <a:xfrm>
            <a:off x="1706880" y="3354145"/>
            <a:ext cx="52832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endParaRPr lang="it-IT" b="1" i="1" dirty="0">
              <a:solidFill>
                <a:srgbClr val="C00000"/>
              </a:solidFill>
              <a:latin typeface="Calibri" panose="020F0502020204030204" pitchFamily="34" charset="0"/>
              <a:ea typeface="Arial MT"/>
              <a:cs typeface="Arial MT"/>
            </a:endParaRPr>
          </a:p>
          <a:p>
            <a:pPr algn="just" fontAlgn="base"/>
            <a:r>
              <a:rPr lang="it-IT" b="1" i="1" dirty="0" err="1">
                <a:solidFill>
                  <a:srgbClr val="C00000"/>
                </a:solidFill>
                <a:latin typeface="Calibri" panose="020F0502020204030204" pitchFamily="34" charset="0"/>
                <a:ea typeface="Arial MT"/>
                <a:cs typeface="Arial MT"/>
              </a:rPr>
              <a:t>Wskazówka</a:t>
            </a:r>
            <a:r>
              <a:rPr lang="it-IT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 MT"/>
                <a:cs typeface="Arial MT"/>
              </a:rPr>
              <a:t>!</a:t>
            </a:r>
            <a:r>
              <a:rPr lang="it-IT" sz="1800" b="1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pl-PL" sz="1800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Zawsze sprawdzaj, jakie świadczenia i dotacje na rodzicielstwo Ci przysługują w dziale pomocy społecznej na stronie internetowej Twojego regionu lub gminy lub udaj się bezpośrednio do punktu pomocy społecznej w Twoim mieście (np. obsługa stołówki szkolnej, bony do żłobków, itp.).</a:t>
            </a:r>
            <a:endParaRPr lang="it-IT" i="1" dirty="0">
              <a:latin typeface="Calibri" panose="020F0502020204030204" pitchFamily="34" charset="0"/>
              <a:ea typeface="Arial MT"/>
              <a:cs typeface="Arial MT"/>
            </a:endParaRPr>
          </a:p>
          <a:p>
            <a:pPr algn="just" fontAlgn="base"/>
            <a:endParaRPr lang="it-IT" sz="16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xmlns="" id="{BD198F22-B80B-9697-436D-1F766B3F8DAB}"/>
              </a:ext>
            </a:extLst>
          </p:cNvPr>
          <p:cNvSpPr txBox="1"/>
          <p:nvPr/>
        </p:nvSpPr>
        <p:spPr>
          <a:xfrm>
            <a:off x="1706880" y="2789531"/>
            <a:ext cx="284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EA4E46"/>
                </a:solidFill>
                <a:cs typeface="Abhaya Libre Medium" panose="02000603000000000000" pitchFamily="2" charset="77"/>
              </a:rPr>
              <a:t>Poznaj</a:t>
            </a:r>
            <a:r>
              <a:rPr lang="en-US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 </a:t>
            </a:r>
            <a:r>
              <a:rPr lang="en-US" sz="2400" dirty="0" err="1">
                <a:solidFill>
                  <a:srgbClr val="EA4E46"/>
                </a:solidFill>
                <a:cs typeface="Abhaya Libre Medium" panose="02000603000000000000" pitchFamily="2" charset="77"/>
              </a:rPr>
              <a:t>swoje</a:t>
            </a:r>
            <a:r>
              <a:rPr lang="en-US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 </a:t>
            </a:r>
            <a:r>
              <a:rPr lang="en-US" sz="2400" dirty="0" err="1">
                <a:solidFill>
                  <a:srgbClr val="EA4E46"/>
                </a:solidFill>
                <a:cs typeface="Abhaya Libre Medium" panose="02000603000000000000" pitchFamily="2" charset="77"/>
              </a:rPr>
              <a:t>prawa</a:t>
            </a:r>
            <a:r>
              <a:rPr lang="en-US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…</a:t>
            </a:r>
          </a:p>
        </p:txBody>
      </p:sp>
      <p:pic>
        <p:nvPicPr>
          <p:cNvPr id="11" name="Immagine 10" descr="Immagine che contiene grafica vettoriale&#10;&#10;Descrizione generata automaticamente">
            <a:extLst>
              <a:ext uri="{FF2B5EF4-FFF2-40B4-BE49-F238E27FC236}">
                <a16:creationId xmlns:a16="http://schemas.microsoft.com/office/drawing/2014/main" xmlns="" id="{70D68848-D243-C3A9-D1D9-2DA932A30D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811" y="2194675"/>
            <a:ext cx="4669670" cy="350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00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8" y="579940"/>
            <a:ext cx="9401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  <a:endParaRPr lang="en-US" sz="3600" b="1" dirty="0">
              <a:solidFill>
                <a:srgbClr val="FAB632"/>
              </a:solidFill>
              <a:ea typeface="Nunito Bold" charset="0"/>
              <a:cs typeface="Arima Madurai Semi" pitchFamily="2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2425323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1: </a:t>
            </a:r>
            <a:r>
              <a:rPr lang="es-ES" sz="2400" dirty="0" err="1">
                <a:solidFill>
                  <a:srgbClr val="21B4A9"/>
                </a:solidFill>
              </a:rPr>
              <a:t>Strategia</a:t>
            </a:r>
            <a:r>
              <a:rPr lang="es-ES" sz="2400" dirty="0">
                <a:solidFill>
                  <a:srgbClr val="21B4A9"/>
                </a:solidFill>
              </a:rPr>
              <a:t> 3 </a:t>
            </a:r>
            <a:r>
              <a:rPr lang="es-ES" sz="2400" dirty="0" err="1">
                <a:solidFill>
                  <a:srgbClr val="21B4A9"/>
                </a:solidFill>
              </a:rPr>
              <a:t>kroków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BBF876E-FBA3-8F79-C89C-CBC5AABA1519}"/>
              </a:ext>
            </a:extLst>
          </p:cNvPr>
          <p:cNvSpPr txBox="1"/>
          <p:nvPr/>
        </p:nvSpPr>
        <p:spPr>
          <a:xfrm>
            <a:off x="766542" y="3009066"/>
            <a:ext cx="61524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W t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ym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rodziale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przeprowadzimy Cię przez </a:t>
            </a:r>
            <a:r>
              <a:rPr lang="pl-PL" sz="18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3-etapową strategię 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budowania nowej równowagi między pracą a życiem prywatnym dostosowaną do Twoich potrzeb, poprzez ponowną ocenę Twojego typowego dnia i sposobu, w jaki spędzasz czas, </a:t>
            </a:r>
            <a:r>
              <a:rPr lang="pl-PL" sz="18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w celu uwolnienia energii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dla</a:t>
            </a:r>
            <a:r>
              <a:rPr lang="it-IT" sz="18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potrzeb</a:t>
            </a:r>
            <a:r>
              <a:rPr lang="pl-PL" sz="18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, które są Ci drogie, nie porzucając codziennych obowiązków</a:t>
            </a:r>
            <a:r>
              <a:rPr lang="it-IT" sz="18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  <a:endParaRPr lang="it-IT" sz="1600" b="1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CBDB057E-7B1E-AF8D-A231-37672AD59855}"/>
              </a:ext>
            </a:extLst>
          </p:cNvPr>
          <p:cNvSpPr txBox="1"/>
          <p:nvPr/>
        </p:nvSpPr>
        <p:spPr>
          <a:xfrm>
            <a:off x="2390050" y="4867377"/>
            <a:ext cx="2917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EA4E46"/>
                </a:solidFill>
                <a:cs typeface="Abhaya Libre Medium" panose="02000603000000000000" pitchFamily="2" charset="77"/>
              </a:rPr>
              <a:t>Gotowa</a:t>
            </a:r>
            <a:r>
              <a:rPr lang="en-US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? </a:t>
            </a:r>
            <a:r>
              <a:rPr lang="en-US" sz="2400" dirty="0" err="1">
                <a:solidFill>
                  <a:srgbClr val="EA4E46"/>
                </a:solidFill>
                <a:cs typeface="Abhaya Libre Medium" panose="02000603000000000000" pitchFamily="2" charset="77"/>
              </a:rPr>
              <a:t>Zaczynajmy</a:t>
            </a:r>
            <a:r>
              <a:rPr lang="en-US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!</a:t>
            </a:r>
          </a:p>
        </p:txBody>
      </p:sp>
      <p:pic>
        <p:nvPicPr>
          <p:cNvPr id="15" name="Immagine 14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xmlns="" id="{93A0DD5B-4D0C-2945-D901-2F45DBBC2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935" y="2346960"/>
            <a:ext cx="4057504" cy="30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579940"/>
            <a:ext cx="820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2239790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1: </a:t>
            </a:r>
            <a:r>
              <a:rPr lang="es-ES" sz="2400" dirty="0" err="1">
                <a:solidFill>
                  <a:srgbClr val="21B4A9"/>
                </a:solidFill>
              </a:rPr>
              <a:t>Strategia</a:t>
            </a:r>
            <a:r>
              <a:rPr lang="es-ES" sz="2400" dirty="0">
                <a:solidFill>
                  <a:srgbClr val="21B4A9"/>
                </a:solidFill>
              </a:rPr>
              <a:t> 3 </a:t>
            </a:r>
            <a:r>
              <a:rPr lang="es-ES" sz="2400" dirty="0" err="1">
                <a:solidFill>
                  <a:srgbClr val="21B4A9"/>
                </a:solidFill>
              </a:rPr>
              <a:t>kroków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CBDB057E-7B1E-AF8D-A231-37672AD59855}"/>
              </a:ext>
            </a:extLst>
          </p:cNvPr>
          <p:cNvSpPr txBox="1"/>
          <p:nvPr/>
        </p:nvSpPr>
        <p:spPr>
          <a:xfrm>
            <a:off x="1198880" y="2712307"/>
            <a:ext cx="479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EA4E46"/>
                </a:solidFill>
                <a:cs typeface="Abhaya Libre Medium" panose="02000603000000000000" pitchFamily="2" charset="77"/>
              </a:rPr>
              <a:t>Krok</a:t>
            </a:r>
            <a:r>
              <a:rPr lang="en-US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 #1: </a:t>
            </a:r>
            <a:r>
              <a:rPr lang="pl-PL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Daj sobie czas i zastanów się</a:t>
            </a:r>
            <a:endParaRPr lang="en-US" sz="2400" dirty="0">
              <a:solidFill>
                <a:srgbClr val="EA4E46"/>
              </a:solidFill>
              <a:cs typeface="Abhaya Libre Medium" panose="02000603000000000000" pitchFamily="2" charset="77"/>
            </a:endParaRPr>
          </a:p>
        </p:txBody>
      </p:sp>
      <p:sp>
        <p:nvSpPr>
          <p:cNvPr id="2" name="Hexágono 11">
            <a:extLst>
              <a:ext uri="{FF2B5EF4-FFF2-40B4-BE49-F238E27FC236}">
                <a16:creationId xmlns:a16="http://schemas.microsoft.com/office/drawing/2014/main" xmlns="" id="{DFF2AB3B-99C5-1156-D0D2-96E6D081852A}"/>
              </a:ext>
            </a:extLst>
          </p:cNvPr>
          <p:cNvSpPr/>
          <p:nvPr/>
        </p:nvSpPr>
        <p:spPr>
          <a:xfrm>
            <a:off x="762529" y="2832682"/>
            <a:ext cx="365231" cy="326935"/>
          </a:xfrm>
          <a:prstGeom prst="hexagon">
            <a:avLst/>
          </a:prstGeom>
          <a:noFill/>
          <a:ln>
            <a:solidFill>
              <a:srgbClr val="FAB6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E6D5C84-45F6-EF89-BB49-CB3D01F4CADB}"/>
              </a:ext>
            </a:extLst>
          </p:cNvPr>
          <p:cNvSpPr txBox="1"/>
          <p:nvPr/>
        </p:nvSpPr>
        <p:spPr>
          <a:xfrm>
            <a:off x="762529" y="3262270"/>
            <a:ext cx="9935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Arial MT"/>
              </a:rPr>
              <a:t>Poświęcenie czasu na zrozumienie, w jaki sposób różne aspekty naszego codziennego życia wpływają na siebie nawzajem, jest pierwszym krokiem potrzebnym do opracowania nowej integracji między pracą a życiem prywatnym, która odpowiada Twoim rzeczywistym potrzebom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</a:rPr>
              <a:t>.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50BE76E-027C-B6C4-7E54-48B8644AEB9A}"/>
              </a:ext>
            </a:extLst>
          </p:cNvPr>
          <p:cNvSpPr txBox="1"/>
          <p:nvPr/>
        </p:nvSpPr>
        <p:spPr>
          <a:xfrm>
            <a:off x="1486256" y="4094095"/>
            <a:ext cx="107057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Arial MT"/>
              </a:rPr>
              <a:t>Niektóre pytania, które możesz sobie zadać, to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</a:rPr>
              <a:t>: </a:t>
            </a:r>
          </a:p>
          <a:p>
            <a:endParaRPr lang="it-IT" sz="1800" dirty="0">
              <a:effectLst/>
              <a:latin typeface="Calibri" panose="020F0502020204030204" pitchFamily="34" charset="0"/>
              <a:ea typeface="Arial MT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l-PL" dirty="0">
                <a:effectLst/>
                <a:latin typeface="Calibri" panose="020F0502020204030204" pitchFamily="34" charset="0"/>
                <a:ea typeface="Arial MT"/>
              </a:rPr>
              <a:t>Czy poświęcam wystarczająco dużo czasu na to, czego naprawdę chcę?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l-PL" dirty="0">
                <a:effectLst/>
                <a:latin typeface="Calibri" panose="020F0502020204030204" pitchFamily="34" charset="0"/>
                <a:ea typeface="Arial MT"/>
              </a:rPr>
              <a:t>Czy poświęcam wystarczająco dużo czasu i energii ludziom lub rzeczom, które mają dla mnie znaczenie?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l-PL" dirty="0">
                <a:effectLst/>
                <a:latin typeface="Calibri" panose="020F0502020204030204" pitchFamily="34" charset="0"/>
                <a:ea typeface="Arial MT"/>
              </a:rPr>
              <a:t>Czy nadal czuję się zgodny z moimi celami zawodowymi lub osobistymi? Dlaczego lub dlaczego nie?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l-PL" dirty="0">
                <a:effectLst/>
                <a:latin typeface="Calibri" panose="020F0502020204030204" pitchFamily="34" charset="0"/>
                <a:ea typeface="Arial MT"/>
              </a:rPr>
              <a:t>Gdzie najbardziej utknąłem? Co sprawia, że ​​tak się czuję w tej sytuacji?</a:t>
            </a:r>
            <a:endParaRPr lang="it-IT" dirty="0">
              <a:effectLst/>
              <a:latin typeface="Calibri" panose="020F0502020204030204" pitchFamily="34" charset="0"/>
              <a:ea typeface="Arial M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375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8" y="579940"/>
            <a:ext cx="9150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2292799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1: </a:t>
            </a:r>
            <a:r>
              <a:rPr lang="es-ES" sz="2400" dirty="0" err="1">
                <a:solidFill>
                  <a:srgbClr val="21B4A9"/>
                </a:solidFill>
              </a:rPr>
              <a:t>Strategia</a:t>
            </a:r>
            <a:r>
              <a:rPr lang="es-ES" sz="2400" dirty="0">
                <a:solidFill>
                  <a:srgbClr val="21B4A9"/>
                </a:solidFill>
              </a:rPr>
              <a:t> 3 </a:t>
            </a:r>
            <a:r>
              <a:rPr lang="es-ES" sz="2400" dirty="0" err="1">
                <a:solidFill>
                  <a:srgbClr val="21B4A9"/>
                </a:solidFill>
              </a:rPr>
              <a:t>kroków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CBDB057E-7B1E-AF8D-A231-37672AD59855}"/>
              </a:ext>
            </a:extLst>
          </p:cNvPr>
          <p:cNvSpPr txBox="1"/>
          <p:nvPr/>
        </p:nvSpPr>
        <p:spPr>
          <a:xfrm>
            <a:off x="1198880" y="2818325"/>
            <a:ext cx="4519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Step #1: Take your time and reflect</a:t>
            </a:r>
          </a:p>
        </p:txBody>
      </p:sp>
      <p:sp>
        <p:nvSpPr>
          <p:cNvPr id="2" name="Hexágono 11">
            <a:extLst>
              <a:ext uri="{FF2B5EF4-FFF2-40B4-BE49-F238E27FC236}">
                <a16:creationId xmlns:a16="http://schemas.microsoft.com/office/drawing/2014/main" xmlns="" id="{DFF2AB3B-99C5-1156-D0D2-96E6D081852A}"/>
              </a:ext>
            </a:extLst>
          </p:cNvPr>
          <p:cNvSpPr/>
          <p:nvPr/>
        </p:nvSpPr>
        <p:spPr>
          <a:xfrm>
            <a:off x="762529" y="2885691"/>
            <a:ext cx="365231" cy="326935"/>
          </a:xfrm>
          <a:prstGeom prst="hexagon">
            <a:avLst/>
          </a:prstGeom>
          <a:noFill/>
          <a:ln>
            <a:solidFill>
              <a:srgbClr val="FAB6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E6D5C84-45F6-EF89-BB49-CB3D01F4CADB}"/>
              </a:ext>
            </a:extLst>
          </p:cNvPr>
          <p:cNvSpPr txBox="1"/>
          <p:nvPr/>
        </p:nvSpPr>
        <p:spPr>
          <a:xfrm>
            <a:off x="762529" y="3302030"/>
            <a:ext cx="9935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Arial MT"/>
              </a:rPr>
              <a:t>W praktyce: 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</a:rPr>
              <a:t>weź dzienniczek i staraj się codziennie przez co najmniej 2 - 4 tygodnie zapisywać czynności, które wykonujesz, wydarzenia, ile czasu poświęcasz na każdą czynność i jak się z nią czujesz: co sprawia Ci satysfakcję i co przygnębia i odbiera cenną energię</a:t>
            </a:r>
            <a:r>
              <a:rPr lang="it-IT" sz="1800" i="1" dirty="0">
                <a:effectLst/>
                <a:latin typeface="Calibri" panose="020F0502020204030204" pitchFamily="34" charset="0"/>
                <a:ea typeface="Arial MT"/>
              </a:rPr>
              <a:t>.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422F800-476C-9376-2F7F-A3552117EE89}"/>
              </a:ext>
            </a:extLst>
          </p:cNvPr>
          <p:cNvSpPr txBox="1"/>
          <p:nvPr/>
        </p:nvSpPr>
        <p:spPr>
          <a:xfrm>
            <a:off x="2323410" y="4313508"/>
            <a:ext cx="93119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Kiedy zastanawiasz się nad tymi osobistymi pytaniami, zapisywanie swoich myśli i uczuć pomaga ci zidentyfikować obszary, które twoim zdaniem wymagają więcej dostosowań. Ostatecznie te pytania powinny pomóc ci rzucić więcej światła na twoją obecną sytuację życiową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  <a:endParaRPr lang="it-IT" sz="1600" dirty="0">
              <a:effectLst/>
              <a:latin typeface="Arial MT"/>
              <a:ea typeface="Arial MT"/>
              <a:cs typeface="Arial MT"/>
            </a:endParaRPr>
          </a:p>
          <a:p>
            <a:pPr algn="just" fontAlgn="base"/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MT"/>
              </a:rPr>
              <a:t> </a:t>
            </a:r>
            <a:endParaRPr lang="it-IT" sz="1600" dirty="0">
              <a:effectLst/>
              <a:latin typeface="Arial MT"/>
              <a:ea typeface="Arial MT"/>
              <a:cs typeface="Arial MT"/>
            </a:endParaRPr>
          </a:p>
          <a:p>
            <a:pPr algn="just" fontAlgn="base"/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Po zebraniu tych informacji możesz zacząć ustalać priorytety czasu, który spędzasz codziennie na czynnościach, które dają Ci największą satysfakcję i przyczyniają się do realizacji Twoich celów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  <a:endParaRPr lang="it-IT" sz="1600" dirty="0">
              <a:effectLst/>
              <a:latin typeface="Arial MT"/>
              <a:ea typeface="Arial MT"/>
              <a:cs typeface="Arial MT"/>
            </a:endParaRPr>
          </a:p>
          <a:p>
            <a:pPr algn="just" fontAlgn="base"/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MT"/>
              </a:rPr>
              <a:t> </a:t>
            </a:r>
            <a:endParaRPr lang="it-IT" sz="1600" dirty="0">
              <a:effectLst/>
              <a:latin typeface="Arial MT"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23358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314900"/>
            <a:ext cx="820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1974751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1: </a:t>
            </a:r>
            <a:r>
              <a:rPr lang="es-ES" sz="2400" dirty="0" err="1">
                <a:solidFill>
                  <a:srgbClr val="21B4A9"/>
                </a:solidFill>
              </a:rPr>
              <a:t>Strategia</a:t>
            </a:r>
            <a:r>
              <a:rPr lang="es-ES" sz="2400" dirty="0">
                <a:solidFill>
                  <a:srgbClr val="21B4A9"/>
                </a:solidFill>
              </a:rPr>
              <a:t> 3 </a:t>
            </a:r>
            <a:r>
              <a:rPr lang="es-ES" sz="2400" dirty="0" err="1">
                <a:solidFill>
                  <a:srgbClr val="21B4A9"/>
                </a:solidFill>
              </a:rPr>
              <a:t>kroków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CBDB057E-7B1E-AF8D-A231-37672AD59855}"/>
              </a:ext>
            </a:extLst>
          </p:cNvPr>
          <p:cNvSpPr txBox="1"/>
          <p:nvPr/>
        </p:nvSpPr>
        <p:spPr>
          <a:xfrm>
            <a:off x="1198880" y="2407507"/>
            <a:ext cx="615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EA4E46"/>
                </a:solidFill>
                <a:cs typeface="Abhaya Libre Medium" panose="02000603000000000000" pitchFamily="2" charset="77"/>
              </a:rPr>
              <a:t>Krok</a:t>
            </a:r>
            <a:r>
              <a:rPr lang="en-US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 #2: </a:t>
            </a:r>
            <a:r>
              <a:rPr lang="pl-PL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Ponowna ocena i ustalenie priorytetów</a:t>
            </a:r>
            <a:endParaRPr lang="en-US" sz="2400" dirty="0">
              <a:solidFill>
                <a:srgbClr val="EA4E46"/>
              </a:solidFill>
              <a:cs typeface="Abhaya Libre Medium" panose="02000603000000000000" pitchFamily="2" charset="77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182A0CC-AAE6-15F2-B8C0-6293FD110468}"/>
              </a:ext>
            </a:extLst>
          </p:cNvPr>
          <p:cNvSpPr txBox="1"/>
          <p:nvPr/>
        </p:nvSpPr>
        <p:spPr>
          <a:xfrm>
            <a:off x="762528" y="2909838"/>
            <a:ext cx="111114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Kiedy już będziesz mieć lepsze wyobrażenie o tym, gdzie równowaga między życiem zawodowym a prywatnym może być najbardziej zagrożona, musisz przedefiniować swoje priorytety i cele oraz ponownie ocenić swoje ogólne podejście do ich osiągnięcia. Na tym etapie określ, co jest dla ciebie najważniejsze i dlaczego, ale także rozważ alternatywy, aby realizować je w swoim życiu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 </a:t>
            </a:r>
            <a:endParaRPr lang="it-IT" sz="16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F980A29A-D331-A92A-1235-9E20D85EB410}"/>
              </a:ext>
            </a:extLst>
          </p:cNvPr>
          <p:cNvSpPr txBox="1"/>
          <p:nvPr/>
        </p:nvSpPr>
        <p:spPr>
          <a:xfrm>
            <a:off x="1412240" y="3992193"/>
            <a:ext cx="105805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Arial MT"/>
              </a:rPr>
              <a:t>Niektóre pytania, które możesz sobie zadać, to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</a:rPr>
              <a:t>: </a:t>
            </a:r>
          </a:p>
          <a:p>
            <a:endParaRPr lang="it-IT" sz="1800" dirty="0">
              <a:effectLst/>
              <a:latin typeface="Calibri" panose="020F0502020204030204" pitchFamily="34" charset="0"/>
              <a:ea typeface="Arial MT"/>
            </a:endParaRPr>
          </a:p>
          <a:p>
            <a:pPr marL="1200150" lvl="2" indent="-285750" algn="just" fontAlgn="base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" panose="020F0502020204030204" pitchFamily="34" charset="0"/>
                <a:ea typeface="Arial MT"/>
              </a:rPr>
              <a:t>Co jest dla mnie naprawdę ważne i czy wystarczające?</a:t>
            </a:r>
          </a:p>
          <a:p>
            <a:pPr marL="1200150" lvl="2" indent="-285750" algn="just" fontAlgn="base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" panose="020F0502020204030204" pitchFamily="34" charset="0"/>
                <a:ea typeface="Arial MT"/>
              </a:rPr>
              <a:t>Gdzie mogę pójść na kompromis? Gdzie nie mogę? Gdzie poszedłem na zbyt wiele kompromisów?</a:t>
            </a:r>
          </a:p>
          <a:p>
            <a:pPr marL="1200150" lvl="2" indent="-285750" algn="just" fontAlgn="base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" panose="020F0502020204030204" pitchFamily="34" charset="0"/>
                <a:ea typeface="Arial MT"/>
              </a:rPr>
              <a:t>Jakie alternatywne działania mogę podjąć, aby upewnić się, że poświęcam wystarczająco dużo czasu i energii moim celom i związkom?</a:t>
            </a:r>
          </a:p>
          <a:p>
            <a:pPr marL="1200150" lvl="2" indent="-285750" algn="just" fontAlgn="base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" panose="020F0502020204030204" pitchFamily="34" charset="0"/>
                <a:ea typeface="Arial MT"/>
              </a:rPr>
              <a:t>Gdzie mogę połączyć swoje obowiązki, abym mógł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 MT"/>
              </a:rPr>
              <a:t>wykona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</a:rPr>
              <a:t>ć więcej niż jeden w tym samym czasie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?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marL="1200150" lvl="2" indent="-285750" algn="just" fontAlgn="base"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xmlns="" id="{FA49436D-ED0A-FFF5-010A-5B00E05DEB1D}"/>
              </a:ext>
            </a:extLst>
          </p:cNvPr>
          <p:cNvSpPr/>
          <p:nvPr/>
        </p:nvSpPr>
        <p:spPr>
          <a:xfrm>
            <a:off x="833649" y="2473552"/>
            <a:ext cx="365231" cy="342003"/>
          </a:xfrm>
          <a:prstGeom prst="hexagon">
            <a:avLst/>
          </a:prstGeom>
          <a:noFill/>
          <a:ln>
            <a:solidFill>
              <a:srgbClr val="21B4A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94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579940"/>
            <a:ext cx="820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2504837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1: </a:t>
            </a:r>
            <a:r>
              <a:rPr lang="es-ES" sz="2400" dirty="0" err="1">
                <a:solidFill>
                  <a:srgbClr val="21B4A9"/>
                </a:solidFill>
              </a:rPr>
              <a:t>Strategia</a:t>
            </a:r>
            <a:r>
              <a:rPr lang="es-ES" sz="2400" dirty="0">
                <a:solidFill>
                  <a:srgbClr val="21B4A9"/>
                </a:solidFill>
              </a:rPr>
              <a:t> 3 </a:t>
            </a:r>
            <a:r>
              <a:rPr lang="es-ES" sz="2400" dirty="0" err="1">
                <a:solidFill>
                  <a:srgbClr val="21B4A9"/>
                </a:solidFill>
              </a:rPr>
              <a:t>kroków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CBDB057E-7B1E-AF8D-A231-37672AD59855}"/>
              </a:ext>
            </a:extLst>
          </p:cNvPr>
          <p:cNvSpPr txBox="1"/>
          <p:nvPr/>
        </p:nvSpPr>
        <p:spPr>
          <a:xfrm>
            <a:off x="1198880" y="3096621"/>
            <a:ext cx="615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EA4E46"/>
                </a:solidFill>
                <a:cs typeface="Abhaya Libre Medium" panose="02000603000000000000" pitchFamily="2" charset="77"/>
              </a:rPr>
              <a:t>Krok</a:t>
            </a:r>
            <a:r>
              <a:rPr lang="en-US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 #2: </a:t>
            </a:r>
            <a:r>
              <a:rPr lang="pl-PL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Ponowna ocena i ustalenie priorytetów</a:t>
            </a:r>
            <a:endParaRPr lang="en-US" sz="2400" dirty="0">
              <a:solidFill>
                <a:srgbClr val="EA4E46"/>
              </a:solidFill>
              <a:cs typeface="Abhaya Libre Medium" panose="02000603000000000000" pitchFamily="2" charset="77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182A0CC-AAE6-15F2-B8C0-6293FD110468}"/>
              </a:ext>
            </a:extLst>
          </p:cNvPr>
          <p:cNvSpPr txBox="1"/>
          <p:nvPr/>
        </p:nvSpPr>
        <p:spPr>
          <a:xfrm>
            <a:off x="956459" y="3588745"/>
            <a:ext cx="101391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it-IT" sz="18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W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praktyce</a:t>
            </a:r>
            <a:r>
              <a:rPr lang="it-IT" sz="18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:</a:t>
            </a:r>
          </a:p>
          <a:p>
            <a:pPr algn="just" fontAlgn="base"/>
            <a:endParaRPr lang="it-IT" b="1" dirty="0">
              <a:latin typeface="Calibri" panose="020F0502020204030204" pitchFamily="34" charset="0"/>
              <a:ea typeface="Arial MT"/>
              <a:cs typeface="Arial MT"/>
            </a:endParaRPr>
          </a:p>
          <a:p>
            <a:pPr marL="400050" indent="-400050" algn="just" fontAlgn="base">
              <a:buFont typeface="+mj-lt"/>
              <a:buAutoNum type="romanUcPeriod"/>
            </a:pPr>
            <a:r>
              <a:rPr lang="pl-PL" sz="1800" i="1" u="sng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Sporządź listę swoich powtarzających się codziennych zadań: 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Bądź szczery i śledź każdą czynność. Na przykład: śniadanie, zakupy, chodzenie do pracy, odpowiadanie na e-maile itp. Kluczem jest uzyskanie wyraźnego obrazu tego, jak spędzasz czas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  <a:endParaRPr lang="it-IT" dirty="0">
              <a:latin typeface="Arial MT"/>
              <a:ea typeface="Arial MT"/>
              <a:cs typeface="Arial MT"/>
            </a:endParaRPr>
          </a:p>
          <a:p>
            <a:pPr algn="just" fontAlgn="base"/>
            <a:endParaRPr lang="it-IT" sz="1600" b="1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xmlns="" id="{FA49436D-ED0A-FFF5-010A-5B00E05DEB1D}"/>
              </a:ext>
            </a:extLst>
          </p:cNvPr>
          <p:cNvSpPr/>
          <p:nvPr/>
        </p:nvSpPr>
        <p:spPr>
          <a:xfrm>
            <a:off x="833649" y="3162665"/>
            <a:ext cx="365231" cy="342003"/>
          </a:xfrm>
          <a:prstGeom prst="hexagon">
            <a:avLst/>
          </a:prstGeom>
          <a:noFill/>
          <a:ln>
            <a:solidFill>
              <a:srgbClr val="21B4A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280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579940"/>
            <a:ext cx="820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2253045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1: </a:t>
            </a:r>
            <a:r>
              <a:rPr lang="es-ES" sz="2400" dirty="0" err="1">
                <a:solidFill>
                  <a:srgbClr val="21B4A9"/>
                </a:solidFill>
              </a:rPr>
              <a:t>Strategia</a:t>
            </a:r>
            <a:r>
              <a:rPr lang="es-ES" sz="2400" dirty="0">
                <a:solidFill>
                  <a:srgbClr val="21B4A9"/>
                </a:solidFill>
              </a:rPr>
              <a:t> 3 </a:t>
            </a:r>
            <a:r>
              <a:rPr lang="es-ES" sz="2400" dirty="0" err="1">
                <a:solidFill>
                  <a:srgbClr val="21B4A9"/>
                </a:solidFill>
              </a:rPr>
              <a:t>kroków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CBDB057E-7B1E-AF8D-A231-37672AD59855}"/>
              </a:ext>
            </a:extLst>
          </p:cNvPr>
          <p:cNvSpPr txBox="1"/>
          <p:nvPr/>
        </p:nvSpPr>
        <p:spPr>
          <a:xfrm>
            <a:off x="1198880" y="2765316"/>
            <a:ext cx="615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EA4E46"/>
                </a:solidFill>
                <a:cs typeface="Abhaya Libre Medium" panose="02000603000000000000" pitchFamily="2" charset="77"/>
              </a:rPr>
              <a:t>Krok</a:t>
            </a:r>
            <a:r>
              <a:rPr lang="en-US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 #2: </a:t>
            </a:r>
            <a:r>
              <a:rPr lang="pl-PL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Ponowna ocena i ustalenie priorytetów</a:t>
            </a:r>
            <a:endParaRPr lang="en-US" sz="2400" dirty="0">
              <a:solidFill>
                <a:srgbClr val="EA4E46"/>
              </a:solidFill>
              <a:cs typeface="Abhaya Libre Medium" panose="02000603000000000000" pitchFamily="2" charset="77"/>
            </a:endParaRPr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xmlns="" id="{FA49436D-ED0A-FFF5-010A-5B00E05DEB1D}"/>
              </a:ext>
            </a:extLst>
          </p:cNvPr>
          <p:cNvSpPr/>
          <p:nvPr/>
        </p:nvSpPr>
        <p:spPr>
          <a:xfrm>
            <a:off x="833649" y="2844612"/>
            <a:ext cx="365231" cy="342003"/>
          </a:xfrm>
          <a:prstGeom prst="hexagon">
            <a:avLst/>
          </a:prstGeom>
          <a:noFill/>
          <a:ln>
            <a:solidFill>
              <a:srgbClr val="21B4A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F46CD2D-1DC1-442A-8F4B-FE872561CB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385" y="1971040"/>
            <a:ext cx="4655422" cy="349174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118A4E3-4B79-3949-5FB5-21AFC5A5B8D1}"/>
              </a:ext>
            </a:extLst>
          </p:cNvPr>
          <p:cNvSpPr txBox="1"/>
          <p:nvPr/>
        </p:nvSpPr>
        <p:spPr>
          <a:xfrm>
            <a:off x="735346" y="3185094"/>
            <a:ext cx="63597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endParaRPr lang="it-IT" dirty="0">
              <a:latin typeface="Arial MT"/>
              <a:ea typeface="Arial MT"/>
              <a:cs typeface="Arial MT"/>
            </a:endParaRPr>
          </a:p>
          <a:p>
            <a:pPr marL="400050" indent="-400050" algn="just" fontAlgn="base">
              <a:buFont typeface="+mj-lt"/>
              <a:buAutoNum type="romanUcPeriod" startAt="2"/>
            </a:pPr>
            <a:r>
              <a:rPr lang="it-IT" sz="1800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pl-PL" sz="1800" i="1" u="sng" dirty="0">
                <a:effectLst/>
                <a:latin typeface="Calibri" panose="020F0502020204030204" pitchFamily="34" charset="0"/>
                <a:ea typeface="Arial MT"/>
                <a:cs typeface="Arial MT"/>
              </a:rPr>
              <a:t>Oddziel sprawy pilne od ważnych: 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weź listę zadań i sklasyfikowaj je według stopnia pilności i ważności. Najprostszym sposobem na to jest użycie macierzy Eisenhowera, prostej siatki czterech kwadratów stworzonej przez byłego prezydenta USA Dwighta D. Eisenhowera. Weź swoje codzienne czynności i umieść je w najbardziej odpowiedni</a:t>
            </a:r>
            <a:r>
              <a:rPr lang="it-IT" dirty="0" err="1">
                <a:latin typeface="Calibri" panose="020F0502020204030204" pitchFamily="34" charset="0"/>
                <a:ea typeface="Arial MT"/>
                <a:cs typeface="Arial MT"/>
              </a:rPr>
              <a:t>ej</a:t>
            </a:r>
            <a:r>
              <a:rPr lang="it-IT" dirty="0"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Arial MT"/>
                <a:cs typeface="Arial MT"/>
              </a:rPr>
              <a:t>ćwiartce</a:t>
            </a:r>
            <a:r>
              <a:rPr lang="it-IT" dirty="0">
                <a:latin typeface="Calibri" panose="020F0502020204030204" pitchFamily="34" charset="0"/>
                <a:ea typeface="Arial MT"/>
              </a:rPr>
              <a:t>.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algn="just" fontAlgn="base"/>
            <a:r>
              <a:rPr lang="it-IT" sz="18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endParaRPr lang="it-IT" sz="1600" b="1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8B883D-38D7-4237-AE8B-AD5B722F2982}"/>
              </a:ext>
            </a:extLst>
          </p:cNvPr>
          <p:cNvSpPr txBox="1"/>
          <p:nvPr/>
        </p:nvSpPr>
        <p:spPr>
          <a:xfrm>
            <a:off x="8507894" y="2933302"/>
            <a:ext cx="1139687" cy="646331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/>
              <a:t>Pilne</a:t>
            </a:r>
            <a:r>
              <a:rPr lang="it-IT" sz="1200" dirty="0"/>
              <a:t> i </a:t>
            </a:r>
            <a:r>
              <a:rPr lang="it-IT" sz="1200" dirty="0" err="1"/>
              <a:t>ważne</a:t>
            </a:r>
            <a:endParaRPr lang="it-IT" sz="1200" dirty="0"/>
          </a:p>
          <a:p>
            <a:pPr algn="ctr"/>
            <a:r>
              <a:rPr lang="en-GB" sz="1200" b="1" dirty="0"/>
              <a:t>ZRÓB TO TERAZ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9102E8-3C0A-4859-B265-7D6876584C37}"/>
              </a:ext>
            </a:extLst>
          </p:cNvPr>
          <p:cNvSpPr txBox="1"/>
          <p:nvPr/>
        </p:nvSpPr>
        <p:spPr>
          <a:xfrm>
            <a:off x="8666923" y="2063194"/>
            <a:ext cx="781878" cy="276999"/>
          </a:xfrm>
          <a:prstGeom prst="rect">
            <a:avLst/>
          </a:prstGeom>
          <a:solidFill>
            <a:srgbClr val="66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PILNE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30C84F-C09A-4AB7-B534-A400812A4BDD}"/>
              </a:ext>
            </a:extLst>
          </p:cNvPr>
          <p:cNvSpPr txBox="1"/>
          <p:nvPr/>
        </p:nvSpPr>
        <p:spPr>
          <a:xfrm>
            <a:off x="10012019" y="2056570"/>
            <a:ext cx="781878" cy="276999"/>
          </a:xfrm>
          <a:prstGeom prst="rect">
            <a:avLst/>
          </a:prstGeom>
          <a:solidFill>
            <a:srgbClr val="66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NIEPILNE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89C9C0-CB74-4C7E-8A1E-85EB47C2A42A}"/>
              </a:ext>
            </a:extLst>
          </p:cNvPr>
          <p:cNvSpPr txBox="1"/>
          <p:nvPr/>
        </p:nvSpPr>
        <p:spPr>
          <a:xfrm rot="16200000">
            <a:off x="7851913" y="2825191"/>
            <a:ext cx="781878" cy="276999"/>
          </a:xfrm>
          <a:prstGeom prst="rect">
            <a:avLst/>
          </a:prstGeom>
          <a:solidFill>
            <a:srgbClr val="66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WAŻNE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0EE175-E903-4135-9985-2A704904E59C}"/>
              </a:ext>
            </a:extLst>
          </p:cNvPr>
          <p:cNvSpPr txBox="1"/>
          <p:nvPr/>
        </p:nvSpPr>
        <p:spPr>
          <a:xfrm rot="16200000">
            <a:off x="7688833" y="4169372"/>
            <a:ext cx="1111353" cy="276999"/>
          </a:xfrm>
          <a:prstGeom prst="rect">
            <a:avLst/>
          </a:prstGeom>
          <a:solidFill>
            <a:srgbClr val="66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NIEWAŻNE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353869-049F-411E-9676-5FDB5BF0BBC7}"/>
              </a:ext>
            </a:extLst>
          </p:cNvPr>
          <p:cNvSpPr txBox="1"/>
          <p:nvPr/>
        </p:nvSpPr>
        <p:spPr>
          <a:xfrm>
            <a:off x="9813232" y="3006190"/>
            <a:ext cx="1139687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/>
              <a:t>Ważne</a:t>
            </a:r>
            <a:r>
              <a:rPr lang="en-GB" sz="1200" dirty="0"/>
              <a:t>, ale </a:t>
            </a:r>
            <a:r>
              <a:rPr lang="en-GB" sz="1200" dirty="0" err="1"/>
              <a:t>nie</a:t>
            </a:r>
            <a:r>
              <a:rPr lang="en-GB" sz="1200" dirty="0"/>
              <a:t> </a:t>
            </a:r>
            <a:r>
              <a:rPr lang="en-GB" sz="1200" dirty="0" err="1"/>
              <a:t>pilne</a:t>
            </a:r>
            <a:endParaRPr lang="en-GB" sz="1200" dirty="0"/>
          </a:p>
          <a:p>
            <a:pPr algn="ctr"/>
            <a:r>
              <a:rPr lang="en-GB" sz="1200" b="1" dirty="0"/>
              <a:t>ZAPLANUJ 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23E195-46B2-46B3-93DB-F0F0CF37A380}"/>
              </a:ext>
            </a:extLst>
          </p:cNvPr>
          <p:cNvSpPr txBox="1"/>
          <p:nvPr/>
        </p:nvSpPr>
        <p:spPr>
          <a:xfrm>
            <a:off x="8553493" y="4227443"/>
            <a:ext cx="110734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/>
              <a:t>Pilne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nieważne</a:t>
            </a:r>
            <a:endParaRPr lang="en-GB" sz="1200" dirty="0"/>
          </a:p>
          <a:p>
            <a:pPr algn="ctr"/>
            <a:r>
              <a:rPr lang="en-GB" sz="1200" b="1" dirty="0"/>
              <a:t>DELEGUJ TO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E9FA04-FF3E-4C14-83C4-4E3D0F05FE42}"/>
              </a:ext>
            </a:extLst>
          </p:cNvPr>
          <p:cNvSpPr txBox="1"/>
          <p:nvPr/>
        </p:nvSpPr>
        <p:spPr>
          <a:xfrm>
            <a:off x="9805823" y="4234071"/>
            <a:ext cx="1107342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/>
              <a:t>Nieważne</a:t>
            </a:r>
            <a:r>
              <a:rPr lang="en-GB" sz="1200" dirty="0"/>
              <a:t> I </a:t>
            </a:r>
            <a:r>
              <a:rPr lang="en-GB" sz="1200" dirty="0" err="1"/>
              <a:t>niepilne</a:t>
            </a:r>
            <a:endParaRPr lang="en-GB" sz="1200" dirty="0"/>
          </a:p>
          <a:p>
            <a:pPr algn="ctr"/>
            <a:r>
              <a:rPr lang="en-GB" sz="1200" b="1" dirty="0"/>
              <a:t>DELEGUJ TO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8DFAFC-6B4F-4970-85E4-0025338D87C5}"/>
              </a:ext>
            </a:extLst>
          </p:cNvPr>
          <p:cNvSpPr txBox="1"/>
          <p:nvPr/>
        </p:nvSpPr>
        <p:spPr>
          <a:xfrm rot="16200000">
            <a:off x="6429702" y="3523328"/>
            <a:ext cx="2234821" cy="276999"/>
          </a:xfrm>
          <a:prstGeom prst="rect">
            <a:avLst/>
          </a:prstGeom>
          <a:solidFill>
            <a:srgbClr val="66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MACIERZ EISENHOWERA</a:t>
            </a:r>
          </a:p>
        </p:txBody>
      </p:sp>
    </p:spTree>
    <p:extLst>
      <p:ext uri="{BB962C8B-B14F-4D97-AF65-F5344CB8AC3E}">
        <p14:creationId xmlns:p14="http://schemas.microsoft.com/office/powerpoint/2010/main" val="2499056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579940"/>
            <a:ext cx="820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2425324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1: </a:t>
            </a:r>
            <a:r>
              <a:rPr lang="es-ES" sz="2400" dirty="0" err="1">
                <a:solidFill>
                  <a:srgbClr val="21B4A9"/>
                </a:solidFill>
              </a:rPr>
              <a:t>Strategia</a:t>
            </a:r>
            <a:r>
              <a:rPr lang="es-ES" sz="2400" dirty="0">
                <a:solidFill>
                  <a:srgbClr val="21B4A9"/>
                </a:solidFill>
              </a:rPr>
              <a:t> 3 </a:t>
            </a:r>
            <a:r>
              <a:rPr lang="es-ES" sz="2400" dirty="0" err="1">
                <a:solidFill>
                  <a:srgbClr val="21B4A9"/>
                </a:solidFill>
              </a:rPr>
              <a:t>kroków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CBDB057E-7B1E-AF8D-A231-37672AD59855}"/>
              </a:ext>
            </a:extLst>
          </p:cNvPr>
          <p:cNvSpPr txBox="1"/>
          <p:nvPr/>
        </p:nvSpPr>
        <p:spPr>
          <a:xfrm>
            <a:off x="1198880" y="3255647"/>
            <a:ext cx="615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EA4E46"/>
                </a:solidFill>
                <a:cs typeface="Abhaya Libre Medium" panose="02000603000000000000" pitchFamily="2" charset="77"/>
              </a:rPr>
              <a:t>Krok</a:t>
            </a:r>
            <a:r>
              <a:rPr lang="en-US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 #2: </a:t>
            </a:r>
            <a:r>
              <a:rPr lang="pl-PL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Ponowna ocena i ustalenie priorytetów</a:t>
            </a:r>
            <a:endParaRPr lang="en-US" sz="2400" dirty="0">
              <a:solidFill>
                <a:srgbClr val="EA4E46"/>
              </a:solidFill>
              <a:cs typeface="Abhaya Libre Medium" panose="02000603000000000000" pitchFamily="2" charset="77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182A0CC-AAE6-15F2-B8C0-6293FD110468}"/>
              </a:ext>
            </a:extLst>
          </p:cNvPr>
          <p:cNvSpPr txBox="1"/>
          <p:nvPr/>
        </p:nvSpPr>
        <p:spPr>
          <a:xfrm>
            <a:off x="762529" y="3478381"/>
            <a:ext cx="1013915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endParaRPr lang="it-IT" b="1" dirty="0">
              <a:latin typeface="Calibri" panose="020F0502020204030204" pitchFamily="34" charset="0"/>
              <a:ea typeface="Arial MT"/>
              <a:cs typeface="Arial MT"/>
            </a:endParaRPr>
          </a:p>
          <a:p>
            <a:pPr marL="400050" indent="-400050" algn="just" fontAlgn="base">
              <a:buFont typeface="+mj-lt"/>
              <a:buAutoNum type="romanUcPeriod" startAt="3"/>
            </a:pPr>
            <a:r>
              <a:rPr lang="pl-PL" i="1" u="sng" dirty="0">
                <a:latin typeface="Calibri" panose="020F0502020204030204" pitchFamily="34" charset="0"/>
                <a:ea typeface="Arial MT"/>
                <a:cs typeface="Arial MT"/>
              </a:rPr>
              <a:t>Stwórz swój idealny harmonogram: </a:t>
            </a:r>
            <a:r>
              <a:rPr lang="pl-PL" dirty="0">
                <a:latin typeface="Calibri" panose="020F0502020204030204" pitchFamily="34" charset="0"/>
                <a:ea typeface="Arial MT"/>
                <a:cs typeface="Arial MT"/>
              </a:rPr>
              <a:t>Zredukuj, odrzuć lub deleguj jak najwięcej „pilnych i nieważnych” zadań, a następnie stwórz harmonogram idealnego tygodnia pracy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marL="400050" indent="-400050" algn="just" fontAlgn="base">
              <a:buFont typeface="+mj-lt"/>
              <a:buAutoNum type="romanUcPeriod" startAt="3"/>
            </a:pPr>
            <a:endParaRPr lang="it-IT" sz="1600" b="1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xmlns="" id="{FA49436D-ED0A-FFF5-010A-5B00E05DEB1D}"/>
              </a:ext>
            </a:extLst>
          </p:cNvPr>
          <p:cNvSpPr/>
          <p:nvPr/>
        </p:nvSpPr>
        <p:spPr>
          <a:xfrm>
            <a:off x="833649" y="3334946"/>
            <a:ext cx="365231" cy="342003"/>
          </a:xfrm>
          <a:prstGeom prst="hexagon">
            <a:avLst/>
          </a:prstGeom>
          <a:noFill/>
          <a:ln>
            <a:solidFill>
              <a:srgbClr val="21B4A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B64F11F-4F6F-4B24-9F39-B15F7F3F8F11}"/>
              </a:ext>
            </a:extLst>
          </p:cNvPr>
          <p:cNvSpPr txBox="1"/>
          <p:nvPr/>
        </p:nvSpPr>
        <p:spPr>
          <a:xfrm>
            <a:off x="1881383" y="4466215"/>
            <a:ext cx="103106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Arial MT"/>
              </a:rPr>
              <a:t>Niektóre pytania, które możesz sobie zadać, to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</a:rPr>
              <a:t>: </a:t>
            </a:r>
          </a:p>
          <a:p>
            <a:endParaRPr lang="it-IT" sz="1800" dirty="0">
              <a:effectLst/>
              <a:latin typeface="Calibri" panose="020F0502020204030204" pitchFamily="34" charset="0"/>
              <a:ea typeface="Arial MT"/>
            </a:endParaRPr>
          </a:p>
          <a:p>
            <a:pPr marL="1200150" lvl="2" indent="-285750" algn="just" fontAlgn="base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Co robisz w różnych porach dnia?</a:t>
            </a:r>
          </a:p>
          <a:p>
            <a:pPr marL="1200150" lvl="2" indent="-285750" algn="just" fontAlgn="base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Czy przyczynia się do jakiegoś większego celu, czy służy tylko do rozwiązywania nieprzewidzianych okoliczności?</a:t>
            </a:r>
          </a:p>
          <a:p>
            <a:pPr marL="1200150" lvl="2" indent="-285750" algn="just" fontAlgn="base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Czy zaplanowałeś czas na zajęcia niezwiązane z pracą lub czas wolny na rzeczy, które lubisz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?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11167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CA1A93D8-94C5-0D15-38A4-0363CD976E15}"/>
              </a:ext>
            </a:extLst>
          </p:cNvPr>
          <p:cNvSpPr/>
          <p:nvPr/>
        </p:nvSpPr>
        <p:spPr>
          <a:xfrm>
            <a:off x="760064" y="1428954"/>
            <a:ext cx="420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Pod koniec tego modułu będziesz w stanie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075F4DA-1D2D-2E85-798B-2E20901FABB7}"/>
              </a:ext>
            </a:extLst>
          </p:cNvPr>
          <p:cNvSpPr txBox="1"/>
          <p:nvPr/>
        </p:nvSpPr>
        <p:spPr>
          <a:xfrm>
            <a:off x="872726" y="1998079"/>
            <a:ext cx="1149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21B4A9"/>
                </a:solidFill>
              </a:rPr>
              <a:t>Cel 1: </a:t>
            </a:r>
            <a:r>
              <a:rPr lang="pl-PL" dirty="0">
                <a:solidFill>
                  <a:srgbClr val="21B4A9"/>
                </a:solidFill>
              </a:rPr>
              <a:t>Zrozumienie znaczenia równowagi między życiem zawodowym a prywatnym i jej szczególnego znaczenia dla kobiet</a:t>
            </a:r>
            <a:endParaRPr lang="en-GB" dirty="0">
              <a:solidFill>
                <a:srgbClr val="21B4A9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5ED44BF-40AF-2BEE-0357-B22F72454536}"/>
              </a:ext>
            </a:extLst>
          </p:cNvPr>
          <p:cNvSpPr txBox="1"/>
          <p:nvPr/>
        </p:nvSpPr>
        <p:spPr>
          <a:xfrm>
            <a:off x="925733" y="2714175"/>
            <a:ext cx="1000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AB632"/>
                </a:solidFill>
              </a:rPr>
              <a:t>Cel 2:  </a:t>
            </a:r>
            <a:r>
              <a:rPr lang="pl-PL" dirty="0">
                <a:solidFill>
                  <a:srgbClr val="FAB632"/>
                </a:solidFill>
              </a:rPr>
              <a:t>Pozna</a:t>
            </a:r>
            <a:r>
              <a:rPr lang="it-IT" dirty="0" err="1">
                <a:solidFill>
                  <a:srgbClr val="FAB632"/>
                </a:solidFill>
              </a:rPr>
              <a:t>nie</a:t>
            </a:r>
            <a:r>
              <a:rPr lang="pl-PL" dirty="0">
                <a:solidFill>
                  <a:srgbClr val="FAB632"/>
                </a:solidFill>
              </a:rPr>
              <a:t> prawa socjalne</a:t>
            </a:r>
            <a:r>
              <a:rPr lang="it-IT" dirty="0">
                <a:solidFill>
                  <a:srgbClr val="FAB632"/>
                </a:solidFill>
              </a:rPr>
              <a:t>go</a:t>
            </a:r>
            <a:r>
              <a:rPr lang="pl-PL" dirty="0">
                <a:solidFill>
                  <a:srgbClr val="FAB632"/>
                </a:solidFill>
              </a:rPr>
              <a:t> kobiet w zakresie redystrybucji obowiązków domowych i opiekuńczych</a:t>
            </a:r>
            <a:endParaRPr lang="en-GB" dirty="0">
              <a:solidFill>
                <a:srgbClr val="FAB632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344EB84-98E8-0309-1362-1627A0474B0A}"/>
              </a:ext>
            </a:extLst>
          </p:cNvPr>
          <p:cNvSpPr txBox="1"/>
          <p:nvPr/>
        </p:nvSpPr>
        <p:spPr>
          <a:xfrm>
            <a:off x="916116" y="3468332"/>
            <a:ext cx="9867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EA4E46"/>
                </a:solidFill>
              </a:rPr>
              <a:t>Cel 3: </a:t>
            </a:r>
            <a:r>
              <a:rPr lang="pl-PL" dirty="0">
                <a:solidFill>
                  <a:srgbClr val="EA4E46"/>
                </a:solidFill>
              </a:rPr>
              <a:t>Pozna</a:t>
            </a:r>
            <a:r>
              <a:rPr lang="it-IT" dirty="0" err="1">
                <a:solidFill>
                  <a:srgbClr val="EA4E46"/>
                </a:solidFill>
              </a:rPr>
              <a:t>nie</a:t>
            </a:r>
            <a:r>
              <a:rPr lang="pl-PL" dirty="0">
                <a:solidFill>
                  <a:srgbClr val="EA4E46"/>
                </a:solidFill>
              </a:rPr>
              <a:t> łatw</a:t>
            </a:r>
            <a:r>
              <a:rPr lang="it-IT" dirty="0" err="1">
                <a:solidFill>
                  <a:srgbClr val="EA4E46"/>
                </a:solidFill>
              </a:rPr>
              <a:t>ej</a:t>
            </a:r>
            <a:r>
              <a:rPr lang="pl-PL" dirty="0">
                <a:solidFill>
                  <a:srgbClr val="EA4E46"/>
                </a:solidFill>
              </a:rPr>
              <a:t> metod</a:t>
            </a:r>
            <a:r>
              <a:rPr lang="it-IT" dirty="0">
                <a:solidFill>
                  <a:srgbClr val="EA4E46"/>
                </a:solidFill>
              </a:rPr>
              <a:t>y</a:t>
            </a:r>
            <a:r>
              <a:rPr lang="pl-PL" dirty="0">
                <a:solidFill>
                  <a:srgbClr val="EA4E46"/>
                </a:solidFill>
              </a:rPr>
              <a:t> budowania nowej równowagi między życiem zawodowym a prywatnym, </a:t>
            </a:r>
            <a:endParaRPr lang="it-IT" dirty="0">
              <a:solidFill>
                <a:srgbClr val="EA4E46"/>
              </a:solidFill>
            </a:endParaRPr>
          </a:p>
          <a:p>
            <a:r>
              <a:rPr lang="pl-PL" dirty="0">
                <a:solidFill>
                  <a:srgbClr val="EA4E46"/>
                </a:solidFill>
              </a:rPr>
              <a:t>która będzie dla Ciebie skuteczna</a:t>
            </a:r>
            <a:endParaRPr lang="en-GB" dirty="0">
              <a:solidFill>
                <a:srgbClr val="EA4E46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F61543D-A22C-D627-13DC-7EE782381343}"/>
              </a:ext>
            </a:extLst>
          </p:cNvPr>
          <p:cNvSpPr txBox="1"/>
          <p:nvPr/>
        </p:nvSpPr>
        <p:spPr>
          <a:xfrm>
            <a:off x="889035" y="4178403"/>
            <a:ext cx="115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21B4A9"/>
                </a:solidFill>
              </a:rPr>
              <a:t>Cel 4: </a:t>
            </a:r>
            <a:r>
              <a:rPr lang="pl-PL" dirty="0">
                <a:solidFill>
                  <a:srgbClr val="21B4A9"/>
                </a:solidFill>
              </a:rPr>
              <a:t>Uzyska</a:t>
            </a:r>
            <a:r>
              <a:rPr lang="it-IT" dirty="0" err="1">
                <a:solidFill>
                  <a:srgbClr val="21B4A9"/>
                </a:solidFill>
              </a:rPr>
              <a:t>nie</a:t>
            </a:r>
            <a:r>
              <a:rPr lang="pl-PL" dirty="0">
                <a:solidFill>
                  <a:srgbClr val="21B4A9"/>
                </a:solidFill>
              </a:rPr>
              <a:t> przydatn</a:t>
            </a:r>
            <a:r>
              <a:rPr lang="it-IT" dirty="0" err="1">
                <a:solidFill>
                  <a:srgbClr val="21B4A9"/>
                </a:solidFill>
              </a:rPr>
              <a:t>ych</a:t>
            </a:r>
            <a:r>
              <a:rPr lang="pl-PL" dirty="0">
                <a:solidFill>
                  <a:srgbClr val="21B4A9"/>
                </a:solidFill>
              </a:rPr>
              <a:t> i praktyczn</a:t>
            </a:r>
            <a:r>
              <a:rPr lang="it-IT" dirty="0" err="1">
                <a:solidFill>
                  <a:srgbClr val="21B4A9"/>
                </a:solidFill>
              </a:rPr>
              <a:t>ych</a:t>
            </a:r>
            <a:r>
              <a:rPr lang="pl-PL" dirty="0">
                <a:solidFill>
                  <a:srgbClr val="21B4A9"/>
                </a:solidFill>
              </a:rPr>
              <a:t> porad, aby poprawić równowagę między życiem zawodowym a prywatnym</a:t>
            </a:r>
            <a:endParaRPr lang="en-GB" dirty="0">
              <a:solidFill>
                <a:srgbClr val="21B4A9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9AB429A-ED9C-DFC4-79F0-9A10ADFDBA4D}"/>
              </a:ext>
            </a:extLst>
          </p:cNvPr>
          <p:cNvSpPr txBox="1"/>
          <p:nvPr/>
        </p:nvSpPr>
        <p:spPr>
          <a:xfrm>
            <a:off x="599478" y="585038"/>
            <a:ext cx="4576204" cy="79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3600" b="1" dirty="0">
                <a:solidFill>
                  <a:srgbClr val="FAB632"/>
                </a:solidFill>
                <a:cs typeface="Arima Madurai Semi" pitchFamily="2" charset="77"/>
              </a:rPr>
              <a:t>Cele:</a:t>
            </a:r>
            <a:endParaRPr lang="es-ES" sz="3600" dirty="0">
              <a:solidFill>
                <a:srgbClr val="FAB632"/>
              </a:solidFill>
            </a:endParaRPr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xmlns="" id="{7521E9B9-41CD-EB5B-D90B-8533A13A9125}"/>
              </a:ext>
            </a:extLst>
          </p:cNvPr>
          <p:cNvSpPr/>
          <p:nvPr/>
        </p:nvSpPr>
        <p:spPr>
          <a:xfrm>
            <a:off x="599478" y="4246196"/>
            <a:ext cx="284085" cy="233746"/>
          </a:xfrm>
          <a:prstGeom prst="hexagon">
            <a:avLst/>
          </a:prstGeom>
          <a:noFill/>
          <a:ln>
            <a:solidFill>
              <a:srgbClr val="21B4A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xmlns="" id="{0E8A8AD6-1489-684A-6482-F07AB13B34F3}"/>
              </a:ext>
            </a:extLst>
          </p:cNvPr>
          <p:cNvSpPr/>
          <p:nvPr/>
        </p:nvSpPr>
        <p:spPr>
          <a:xfrm>
            <a:off x="615376" y="2781968"/>
            <a:ext cx="284085" cy="233746"/>
          </a:xfrm>
          <a:prstGeom prst="hexagon">
            <a:avLst/>
          </a:prstGeom>
          <a:noFill/>
          <a:ln>
            <a:solidFill>
              <a:srgbClr val="FAB6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xmlns="" id="{7E426769-34E4-624B-CB35-98F1820F97A5}"/>
              </a:ext>
            </a:extLst>
          </p:cNvPr>
          <p:cNvSpPr/>
          <p:nvPr/>
        </p:nvSpPr>
        <p:spPr>
          <a:xfrm>
            <a:off x="615376" y="3536125"/>
            <a:ext cx="284085" cy="233746"/>
          </a:xfrm>
          <a:prstGeom prst="hexagon">
            <a:avLst/>
          </a:prstGeom>
          <a:noFill/>
          <a:ln>
            <a:solidFill>
              <a:srgbClr val="EA4E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xmlns="" id="{1F308F90-D007-A240-4700-CA2C63F00806}"/>
              </a:ext>
            </a:extLst>
          </p:cNvPr>
          <p:cNvSpPr/>
          <p:nvPr/>
        </p:nvSpPr>
        <p:spPr>
          <a:xfrm>
            <a:off x="601557" y="2058938"/>
            <a:ext cx="284085" cy="233746"/>
          </a:xfrm>
          <a:prstGeom prst="hexagon">
            <a:avLst/>
          </a:prstGeom>
          <a:noFill/>
          <a:ln>
            <a:solidFill>
              <a:srgbClr val="21B4A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xmlns="" id="{BB8DF94B-6617-E4D4-33CB-3DB703B9B3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8AD6D7B9-CB73-D1A0-1BC6-9ADBAA6D7320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914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579940"/>
            <a:ext cx="820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2345811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1: </a:t>
            </a:r>
            <a:r>
              <a:rPr lang="es-ES" sz="2400" dirty="0" err="1">
                <a:solidFill>
                  <a:srgbClr val="21B4A9"/>
                </a:solidFill>
              </a:rPr>
              <a:t>Strategia</a:t>
            </a:r>
            <a:r>
              <a:rPr lang="es-ES" sz="2400" dirty="0">
                <a:solidFill>
                  <a:srgbClr val="21B4A9"/>
                </a:solidFill>
              </a:rPr>
              <a:t> 3 </a:t>
            </a:r>
            <a:r>
              <a:rPr lang="es-ES" sz="2400" dirty="0" err="1">
                <a:solidFill>
                  <a:srgbClr val="21B4A9"/>
                </a:solidFill>
              </a:rPr>
              <a:t>kroków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CBDB057E-7B1E-AF8D-A231-37672AD59855}"/>
              </a:ext>
            </a:extLst>
          </p:cNvPr>
          <p:cNvSpPr txBox="1"/>
          <p:nvPr/>
        </p:nvSpPr>
        <p:spPr>
          <a:xfrm>
            <a:off x="1198880" y="2858081"/>
            <a:ext cx="615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EA4E46"/>
                </a:solidFill>
                <a:cs typeface="Abhaya Libre Medium" panose="02000603000000000000" pitchFamily="2" charset="77"/>
              </a:rPr>
              <a:t>Krok</a:t>
            </a:r>
            <a:r>
              <a:rPr lang="en-US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 #2: </a:t>
            </a:r>
            <a:r>
              <a:rPr lang="pl-PL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Ponowna ocena i ustalenie priorytetów</a:t>
            </a:r>
            <a:endParaRPr lang="en-US" sz="2400" dirty="0">
              <a:solidFill>
                <a:srgbClr val="EA4E46"/>
              </a:solidFill>
              <a:cs typeface="Abhaya Libre Medium" panose="02000603000000000000" pitchFamily="2" charset="77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182A0CC-AAE6-15F2-B8C0-6293FD110468}"/>
              </a:ext>
            </a:extLst>
          </p:cNvPr>
          <p:cNvSpPr txBox="1"/>
          <p:nvPr/>
        </p:nvSpPr>
        <p:spPr>
          <a:xfrm>
            <a:off x="1198880" y="3192638"/>
            <a:ext cx="94486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endParaRPr lang="it-IT" b="1" dirty="0">
              <a:latin typeface="Calibri" panose="020F0502020204030204" pitchFamily="34" charset="0"/>
              <a:ea typeface="Arial MT"/>
              <a:cs typeface="Arial MT"/>
            </a:endParaRPr>
          </a:p>
          <a:p>
            <a:pPr marL="400050" indent="-400050" algn="just" fontAlgn="base">
              <a:buFont typeface="+mj-lt"/>
              <a:buAutoNum type="romanUcPeriod" startAt="4"/>
            </a:pPr>
            <a:r>
              <a:rPr lang="pl-PL" sz="1800" i="1" u="sng" dirty="0">
                <a:effectLst/>
                <a:latin typeface="Calibri" panose="020F0502020204030204" pitchFamily="34" charset="0"/>
                <a:ea typeface="Arial MT"/>
                <a:cs typeface="Arial MT"/>
              </a:rPr>
              <a:t>Przetestuj nowy harmonogram zajęć przez co najmniej tydzień: 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Z nowym programem w ręku zobowiąż się na tydzień. Czy jest to wykonalne? Czy możesz to uszanować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?</a:t>
            </a:r>
          </a:p>
          <a:p>
            <a:pPr algn="just" fontAlgn="base"/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algn="just" fontAlgn="base"/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MT"/>
              </a:rPr>
              <a:t> </a:t>
            </a:r>
            <a:r>
              <a:rPr lang="pl-PL" dirty="0">
                <a:latin typeface="Calibri" panose="020F0502020204030204" pitchFamily="34" charset="0"/>
              </a:rPr>
              <a:t>Być może to zadanie, które delegowałeś, powinno było zostać całkowicie odrzucone, albo zdajesz sobie sprawę, że to, co uważałeś za „pilne”, jest w rzeczywistości ważną częścią twojej nowej równowagi między życiem zawodowym a prywatnym. Dopracowanie sposobu działania zajmie trochę czasu.</a:t>
            </a:r>
            <a:endParaRPr lang="it-IT" dirty="0">
              <a:latin typeface="Calibri" panose="020F0502020204030204" pitchFamily="34" charset="0"/>
            </a:endParaRPr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xmlns="" id="{FA49436D-ED0A-FFF5-010A-5B00E05DEB1D}"/>
              </a:ext>
            </a:extLst>
          </p:cNvPr>
          <p:cNvSpPr/>
          <p:nvPr/>
        </p:nvSpPr>
        <p:spPr>
          <a:xfrm>
            <a:off x="833649" y="2897620"/>
            <a:ext cx="365231" cy="342003"/>
          </a:xfrm>
          <a:prstGeom prst="hexagon">
            <a:avLst/>
          </a:prstGeom>
          <a:noFill/>
          <a:ln>
            <a:solidFill>
              <a:srgbClr val="21B4A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137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579940"/>
            <a:ext cx="820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2345811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Rozdiział</a:t>
            </a:r>
            <a:r>
              <a:rPr lang="es-ES" sz="2400" dirty="0">
                <a:solidFill>
                  <a:srgbClr val="21B4A9"/>
                </a:solidFill>
              </a:rPr>
              <a:t> 1: </a:t>
            </a:r>
            <a:r>
              <a:rPr lang="es-ES" sz="2400" dirty="0" err="1">
                <a:solidFill>
                  <a:srgbClr val="21B4A9"/>
                </a:solidFill>
              </a:rPr>
              <a:t>Strategia</a:t>
            </a:r>
            <a:r>
              <a:rPr lang="es-ES" sz="2400" dirty="0">
                <a:solidFill>
                  <a:srgbClr val="21B4A9"/>
                </a:solidFill>
              </a:rPr>
              <a:t> 3 </a:t>
            </a:r>
            <a:r>
              <a:rPr lang="es-ES" sz="2400" dirty="0" err="1">
                <a:solidFill>
                  <a:srgbClr val="21B4A9"/>
                </a:solidFill>
              </a:rPr>
              <a:t>kroków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CBDB057E-7B1E-AF8D-A231-37672AD59855}"/>
              </a:ext>
            </a:extLst>
          </p:cNvPr>
          <p:cNvSpPr txBox="1"/>
          <p:nvPr/>
        </p:nvSpPr>
        <p:spPr>
          <a:xfrm>
            <a:off x="1198880" y="3176134"/>
            <a:ext cx="660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EA4E46"/>
                </a:solidFill>
                <a:cs typeface="Abhaya Libre Medium" panose="02000603000000000000" pitchFamily="2" charset="77"/>
              </a:rPr>
              <a:t>Krok</a:t>
            </a:r>
            <a:r>
              <a:rPr lang="en-US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 #3: </a:t>
            </a:r>
            <a:r>
              <a:rPr lang="pl-PL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Zastanów się, dopracuj i spróbuj ponownie</a:t>
            </a:r>
            <a:endParaRPr lang="en-US" sz="2400" dirty="0">
              <a:solidFill>
                <a:srgbClr val="EA4E46"/>
              </a:solidFill>
              <a:cs typeface="Abhaya Libre Medium" panose="02000603000000000000" pitchFamily="2" charset="77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182A0CC-AAE6-15F2-B8C0-6293FD110468}"/>
              </a:ext>
            </a:extLst>
          </p:cNvPr>
          <p:cNvSpPr txBox="1"/>
          <p:nvPr/>
        </p:nvSpPr>
        <p:spPr>
          <a:xfrm>
            <a:off x="995944" y="3532572"/>
            <a:ext cx="964256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endParaRPr lang="it-IT" b="1" dirty="0">
              <a:latin typeface="Calibri" panose="020F0502020204030204" pitchFamily="34" charset="0"/>
              <a:ea typeface="Arial MT"/>
              <a:cs typeface="Arial MT"/>
            </a:endParaRPr>
          </a:p>
          <a:p>
            <a:pPr algn="just" fontAlgn="base"/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Niezależnie od działań, które zdecydujesz się podjąć, aby stworzyć dobrą równowagę między życiem zawodowym a prywatnym, musisz mieć świadomość, że z czasem prawdopodobnie będziesz musiał ją doskonalić. Duże zmiany w życiu mogą zająć trochę czasu, więc refleksja nad przyjętym podejściem i okresowe udoskonalanie go prawdopodobnie będzie integralną częścią tego procesu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algn="just" fontAlgn="base"/>
            <a:endParaRPr lang="it-IT" sz="1600" b="1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2" name="Hexágono 13">
            <a:extLst>
              <a:ext uri="{FF2B5EF4-FFF2-40B4-BE49-F238E27FC236}">
                <a16:creationId xmlns:a16="http://schemas.microsoft.com/office/drawing/2014/main" xmlns="" id="{AFE94254-06E9-AF9D-398C-F2706AE75C2A}"/>
              </a:ext>
            </a:extLst>
          </p:cNvPr>
          <p:cNvSpPr/>
          <p:nvPr/>
        </p:nvSpPr>
        <p:spPr>
          <a:xfrm>
            <a:off x="813329" y="3313957"/>
            <a:ext cx="365231" cy="342003"/>
          </a:xfrm>
          <a:prstGeom prst="hexagon">
            <a:avLst/>
          </a:prstGeom>
          <a:noFill/>
          <a:ln>
            <a:solidFill>
              <a:srgbClr val="EA4E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67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579940"/>
            <a:ext cx="820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2279550"/>
            <a:ext cx="1105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2: </a:t>
            </a:r>
            <a:r>
              <a:rPr lang="pl-PL" sz="2400" dirty="0">
                <a:solidFill>
                  <a:srgbClr val="21B4A9"/>
                </a:solidFill>
              </a:rPr>
              <a:t>Praktyczne porady dotyczące lepszej równowagi między życiem zawodowym a prywatnym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182A0CC-AAE6-15F2-B8C0-6293FD110468}"/>
              </a:ext>
            </a:extLst>
          </p:cNvPr>
          <p:cNvSpPr txBox="1"/>
          <p:nvPr/>
        </p:nvSpPr>
        <p:spPr>
          <a:xfrm>
            <a:off x="762529" y="3063975"/>
            <a:ext cx="1105841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Bez względu na to, jaka jest Twoja sytuacja zawodowa i życiowa, istnieje kilka ogólnych zasad i reguł, o których warto pamiętać, próbując zbudować lepszą równowagę między życiem zawodowym a prywatnym. Oto nasze rekomendacje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: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algn="just" fontAlgn="base"/>
            <a:endParaRPr lang="it-IT" sz="1600" b="1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41428F2-6793-2B4F-8394-A4089DCFE669}"/>
              </a:ext>
            </a:extLst>
          </p:cNvPr>
          <p:cNvSpPr txBox="1"/>
          <p:nvPr/>
        </p:nvSpPr>
        <p:spPr>
          <a:xfrm>
            <a:off x="3444240" y="4211520"/>
            <a:ext cx="7233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/>
              <a:t>Naucz</a:t>
            </a:r>
            <a:r>
              <a:rPr lang="it-IT" sz="2000" b="1" i="1" dirty="0"/>
              <a:t> </a:t>
            </a:r>
            <a:r>
              <a:rPr lang="it-IT" sz="2000" b="1" i="1" dirty="0" err="1"/>
              <a:t>się</a:t>
            </a:r>
            <a:r>
              <a:rPr lang="it-IT" sz="2000" b="1" i="1" dirty="0"/>
              <a:t> </a:t>
            </a:r>
            <a:r>
              <a:rPr lang="it-IT" sz="2000" b="1" i="1" dirty="0" err="1"/>
              <a:t>mówić</a:t>
            </a:r>
            <a:r>
              <a:rPr lang="it-IT" sz="2000" b="1" i="1" dirty="0"/>
              <a:t> NIE!</a:t>
            </a:r>
          </a:p>
          <a:p>
            <a:endParaRPr lang="it-IT" sz="2000" b="1" i="1" dirty="0"/>
          </a:p>
          <a:p>
            <a:r>
              <a:rPr lang="pl-PL" dirty="0"/>
              <a:t>Naucz się odmawiać zobowiązaniom, prośbom, wydarzeniom i czynnościom, które Cię nie „żywią” i które nie przyczyniają się do realizacji Twoich celów. Nie chodzi o bycie samolubnym, ale o samoświadomość i chęć utrzymania równowagi, aby żyć w zgodzie ze sobą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 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endParaRPr lang="it-I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93E846-97BC-8116-E163-DCEC406BFFAC}"/>
              </a:ext>
            </a:extLst>
          </p:cNvPr>
          <p:cNvSpPr txBox="1"/>
          <p:nvPr/>
        </p:nvSpPr>
        <p:spPr>
          <a:xfrm>
            <a:off x="1086678" y="4178050"/>
            <a:ext cx="230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A4E46"/>
                </a:solidFill>
                <a:cs typeface="Abhaya Libre Medium" panose="02000603000000000000" pitchFamily="2" charset="77"/>
              </a:rPr>
              <a:t>WSKAZÓWKA #1</a:t>
            </a:r>
          </a:p>
        </p:txBody>
      </p:sp>
    </p:spTree>
    <p:extLst>
      <p:ext uri="{BB962C8B-B14F-4D97-AF65-F5344CB8AC3E}">
        <p14:creationId xmlns:p14="http://schemas.microsoft.com/office/powerpoint/2010/main" val="194913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36600"/>
            <a:ext cx="820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1736210"/>
            <a:ext cx="10666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2: </a:t>
            </a:r>
            <a:r>
              <a:rPr lang="pl-PL" sz="2400" dirty="0">
                <a:solidFill>
                  <a:srgbClr val="21B4A9"/>
                </a:solidFill>
              </a:rPr>
              <a:t>Praktyczne porady dotyczące lepszej równowagi między życiem zawodowym a prywatnym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41428F2-6793-2B4F-8394-A4089DCFE669}"/>
              </a:ext>
            </a:extLst>
          </p:cNvPr>
          <p:cNvSpPr txBox="1"/>
          <p:nvPr/>
        </p:nvSpPr>
        <p:spPr>
          <a:xfrm>
            <a:off x="1737571" y="3085169"/>
            <a:ext cx="448935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i="1" dirty="0">
                <a:latin typeface="Calibri" panose="020F0502020204030204" pitchFamily="34" charset="0"/>
              </a:rPr>
              <a:t>Poproś o pomoc i naucz się delegować</a:t>
            </a:r>
            <a:r>
              <a:rPr lang="it-IT" sz="2000" b="1" i="1" dirty="0">
                <a:latin typeface="Calibri" panose="020F0502020204030204" pitchFamily="34" charset="0"/>
              </a:rPr>
              <a:t>!</a:t>
            </a:r>
          </a:p>
          <a:p>
            <a:pPr algn="just"/>
            <a:endParaRPr lang="it-IT" sz="2000" b="1" i="1" dirty="0">
              <a:latin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</a:rPr>
              <a:t>Ważne jest, aby zwrócić się na zewnątrz, </a:t>
            </a:r>
            <a:r>
              <a:rPr lang="pl-PL" b="1" dirty="0">
                <a:latin typeface="Calibri" panose="020F0502020204030204" pitchFamily="34" charset="0"/>
              </a:rPr>
              <a:t>negocjując z różnymi aktorami</a:t>
            </a:r>
            <a:r>
              <a:rPr lang="pl-PL" dirty="0">
                <a:latin typeface="Calibri" panose="020F0502020204030204" pitchFamily="34" charset="0"/>
              </a:rPr>
              <a:t>: mężem, dziadkami, dziećmi (jeśli są wystarczająco duże), szefem, współpracownikami, współpracownikami, przyjaciółmi</a:t>
            </a:r>
            <a:r>
              <a:rPr lang="it-IT" dirty="0">
                <a:latin typeface="Calibri" panose="020F0502020204030204" pitchFamily="34" charset="0"/>
              </a:rPr>
              <a:t>. </a:t>
            </a:r>
          </a:p>
          <a:p>
            <a:pPr algn="just"/>
            <a:endParaRPr lang="it-IT" dirty="0">
              <a:latin typeface="Calibri" panose="020F0502020204030204" pitchFamily="34" charset="0"/>
            </a:endParaRPr>
          </a:p>
          <a:p>
            <a:pPr algn="just" fontAlgn="base"/>
            <a:r>
              <a:rPr lang="pl-PL" dirty="0">
                <a:latin typeface="Calibri" panose="020F0502020204030204" pitchFamily="34" charset="0"/>
                <a:ea typeface="Arial MT"/>
              </a:rPr>
              <a:t>Jeśli mieszkasz z kimś, </a:t>
            </a:r>
            <a:r>
              <a:rPr lang="pl-PL" b="1" dirty="0">
                <a:latin typeface="Calibri" panose="020F0502020204030204" pitchFamily="34" charset="0"/>
                <a:ea typeface="Arial MT"/>
              </a:rPr>
              <a:t>dzielenie się obowiązkami domowymi </a:t>
            </a:r>
            <a:r>
              <a:rPr lang="pl-PL" dirty="0">
                <a:latin typeface="Calibri" panose="020F0502020204030204" pitchFamily="34" charset="0"/>
                <a:ea typeface="Arial MT"/>
              </a:rPr>
              <a:t>to świetny sposób na zmniejszenie obciążenia pracą</a:t>
            </a:r>
            <a:endParaRPr lang="it-I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93E846-97BC-8116-E163-DCEC406BFFAC}"/>
              </a:ext>
            </a:extLst>
          </p:cNvPr>
          <p:cNvSpPr txBox="1"/>
          <p:nvPr/>
        </p:nvSpPr>
        <p:spPr>
          <a:xfrm>
            <a:off x="1756444" y="2710176"/>
            <a:ext cx="232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A4E46"/>
                </a:solidFill>
                <a:cs typeface="Abhaya Libre Medium" panose="02000603000000000000" pitchFamily="2" charset="77"/>
              </a:rPr>
              <a:t>WSKAZÓWKA #2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2E33FC7-8FE1-79F4-8B47-2FFC149989F0}"/>
              </a:ext>
            </a:extLst>
          </p:cNvPr>
          <p:cNvSpPr txBox="1"/>
          <p:nvPr/>
        </p:nvSpPr>
        <p:spPr>
          <a:xfrm>
            <a:off x="7187448" y="3005659"/>
            <a:ext cx="4673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Szanuj swój osobisty czas i wyznaczaj granice</a:t>
            </a:r>
            <a:r>
              <a:rPr lang="it-IT" sz="2000" b="1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!</a:t>
            </a:r>
          </a:p>
          <a:p>
            <a:endParaRPr lang="it-IT" sz="2000" b="1" i="1" dirty="0">
              <a:effectLst/>
              <a:latin typeface="Arial MT"/>
              <a:ea typeface="Arial MT"/>
              <a:cs typeface="Arial MT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</a:rPr>
              <a:t>Nadaj swojemu czasowi osobistemu taką samą wagę i priorytet jak pracy</a:t>
            </a:r>
            <a:r>
              <a:rPr lang="pl-PL" dirty="0">
                <a:latin typeface="Calibri" panose="020F0502020204030204" pitchFamily="34" charset="0"/>
              </a:rPr>
              <a:t>. Wyłącz smartfon i komputer, gdy jesz lub spędzasz czas z rodziną lub przyjaciółmi</a:t>
            </a:r>
            <a:r>
              <a:rPr lang="it-IT" dirty="0">
                <a:latin typeface="Calibri" panose="020F0502020204030204" pitchFamily="34" charset="0"/>
              </a:rPr>
              <a:t>. </a:t>
            </a:r>
          </a:p>
          <a:p>
            <a:pPr algn="just"/>
            <a:endParaRPr lang="it-IT" dirty="0">
              <a:latin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ea typeface="Arial MT"/>
                <a:cs typeface="Arial MT"/>
              </a:rPr>
              <a:t>Podobnie poproś przyjaciół lub rodzinę, aby nie przerywali ci dnia pracy, chyba że jest to nagł</a:t>
            </a:r>
            <a:r>
              <a:rPr lang="it-IT" dirty="0">
                <a:latin typeface="Calibri" panose="020F0502020204030204" pitchFamily="34" charset="0"/>
                <a:ea typeface="Arial MT"/>
                <a:cs typeface="Arial MT"/>
              </a:rPr>
              <a:t>a</a:t>
            </a:r>
            <a:r>
              <a:rPr lang="pl-PL" dirty="0"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Arial MT"/>
                <a:cs typeface="Arial MT"/>
              </a:rPr>
              <a:t>sytuacja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endParaRPr lang="it-IT" sz="2000" b="1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xmlns="" id="{0B41D740-C35D-031B-B8B4-0DCD5A629CB1}"/>
              </a:ext>
            </a:extLst>
          </p:cNvPr>
          <p:cNvSpPr txBox="1"/>
          <p:nvPr/>
        </p:nvSpPr>
        <p:spPr>
          <a:xfrm>
            <a:off x="7220844" y="2710180"/>
            <a:ext cx="232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A4E46"/>
                </a:solidFill>
                <a:cs typeface="Abhaya Libre Medium" panose="02000603000000000000" pitchFamily="2" charset="77"/>
              </a:rPr>
              <a:t>WSKAZÓWKA #3</a:t>
            </a:r>
          </a:p>
        </p:txBody>
      </p:sp>
    </p:spTree>
    <p:extLst>
      <p:ext uri="{BB962C8B-B14F-4D97-AF65-F5344CB8AC3E}">
        <p14:creationId xmlns:p14="http://schemas.microsoft.com/office/powerpoint/2010/main" val="2600436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142618"/>
            <a:ext cx="820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1736210"/>
            <a:ext cx="969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2: </a:t>
            </a:r>
            <a:r>
              <a:rPr lang="pl-PL" sz="2400" dirty="0">
                <a:solidFill>
                  <a:srgbClr val="21B4A9"/>
                </a:solidFill>
              </a:rPr>
              <a:t>Praktyczne porady dotyczące lepszej równowagi między życiem zawodowym a prywatnym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41428F2-6793-2B4F-8394-A4089DCFE669}"/>
              </a:ext>
            </a:extLst>
          </p:cNvPr>
          <p:cNvSpPr txBox="1"/>
          <p:nvPr/>
        </p:nvSpPr>
        <p:spPr>
          <a:xfrm>
            <a:off x="1737571" y="2488822"/>
            <a:ext cx="10255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		</a:t>
            </a:r>
            <a:r>
              <a:rPr lang="pl-PL" sz="2000" b="1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Wprowadzaj małe zmiany na raz</a:t>
            </a:r>
            <a:r>
              <a:rPr lang="it-IT" sz="2000" b="1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!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Próbując wprowadzić zmiany do swojej codziennej rutyny</a:t>
            </a:r>
            <a:r>
              <a:rPr lang="pl-PL" sz="18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, łatwo wpaść w pokusę wyznaczenia zbyt ambitnych i nierealistycznych celów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, co może zniweczyć nasze dobre intencje. Dlatego we wdrażaniu w życie nowych dobrych nawyków zaleca się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>
              <a:latin typeface="Calibri" panose="020F0502020204030204" pitchFamily="34" charset="0"/>
              <a:ea typeface="Arial MT"/>
              <a:cs typeface="Arial M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Zacznij od drobnych zmian, które przyniosą niewielką poprawę równowagi między życiem zawodowym a prywatnym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Bądź jak najbardziej stały w nowym nawyku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Zacznij wdrażać nawyki, które można określić jako „kluczowe” lub takie, które mogą mieć wpływ na inne, które chcesz wprowadzić w życie: na przykład, jeśli postawił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a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ś sobie za cel przyjęcie zdrowszego stylu życia i dlatego zamierzasz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wprowadzi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ć aktywność fizyczną, lepiej się odżywiać, więcej spać i być bardziej produktywnym w pracy, to może wystarczy zacząć od ćwiczeń, aby stymulować również inne dobre nawyki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endParaRPr lang="it-IT" sz="2000" b="1" i="1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93E846-97BC-8116-E163-DCEC406BFFAC}"/>
              </a:ext>
            </a:extLst>
          </p:cNvPr>
          <p:cNvSpPr txBox="1"/>
          <p:nvPr/>
        </p:nvSpPr>
        <p:spPr>
          <a:xfrm>
            <a:off x="762529" y="2418631"/>
            <a:ext cx="232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A4E46"/>
                </a:solidFill>
                <a:cs typeface="Abhaya Libre Medium" panose="02000603000000000000" pitchFamily="2" charset="77"/>
              </a:rPr>
              <a:t>WSKAZÓWKA #4</a:t>
            </a:r>
          </a:p>
        </p:txBody>
      </p:sp>
    </p:spTree>
    <p:extLst>
      <p:ext uri="{BB962C8B-B14F-4D97-AF65-F5344CB8AC3E}">
        <p14:creationId xmlns:p14="http://schemas.microsoft.com/office/powerpoint/2010/main" val="2105518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182374"/>
            <a:ext cx="820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1842226"/>
            <a:ext cx="953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2: </a:t>
            </a:r>
            <a:r>
              <a:rPr lang="pl-PL" sz="2400" dirty="0">
                <a:solidFill>
                  <a:srgbClr val="21B4A9"/>
                </a:solidFill>
              </a:rPr>
              <a:t>Praktyczne porady dotyczące lepszej równowagi między życiem zawodowym a prywatnym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41428F2-6793-2B4F-8394-A4089DCFE669}"/>
              </a:ext>
            </a:extLst>
          </p:cNvPr>
          <p:cNvSpPr txBox="1"/>
          <p:nvPr/>
        </p:nvSpPr>
        <p:spPr>
          <a:xfrm>
            <a:off x="2066449" y="2835658"/>
            <a:ext cx="4692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>
                <a:latin typeface="Calibri" panose="020F0502020204030204" pitchFamily="34" charset="0"/>
                <a:ea typeface="Arial MT"/>
                <a:cs typeface="Arial MT"/>
              </a:rPr>
              <a:t>Szukaj</a:t>
            </a:r>
            <a:r>
              <a:rPr lang="it-IT" sz="2000" b="1" i="1" dirty="0"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2000" b="1" i="1" dirty="0" err="1">
                <a:latin typeface="Calibri" panose="020F0502020204030204" pitchFamily="34" charset="0"/>
                <a:ea typeface="Arial MT"/>
                <a:cs typeface="Arial MT"/>
              </a:rPr>
              <a:t>elastycznych</a:t>
            </a:r>
            <a:r>
              <a:rPr lang="it-IT" sz="2000" b="1" i="1" dirty="0"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2000" b="1" i="1" dirty="0" err="1">
                <a:latin typeface="Calibri" panose="020F0502020204030204" pitchFamily="34" charset="0"/>
                <a:ea typeface="Arial MT"/>
                <a:cs typeface="Arial MT"/>
              </a:rPr>
              <a:t>warunków</a:t>
            </a:r>
            <a:r>
              <a:rPr lang="it-IT" sz="2000" b="1" i="1" dirty="0"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2000" b="1" i="1" dirty="0" err="1">
                <a:latin typeface="Calibri" panose="020F0502020204030204" pitchFamily="34" charset="0"/>
                <a:ea typeface="Arial MT"/>
                <a:cs typeface="Arial MT"/>
              </a:rPr>
              <a:t>pracy</a:t>
            </a:r>
            <a:r>
              <a:rPr lang="it-IT" sz="2000" b="1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!</a:t>
            </a:r>
            <a:r>
              <a:rPr lang="pl-PL" sz="2000" b="1" i="1" dirty="0">
                <a:effectLst/>
                <a:latin typeface="Arial MT"/>
                <a:ea typeface="Arial MT"/>
                <a:cs typeface="Arial MT"/>
              </a:rPr>
              <a:t> </a:t>
            </a:r>
            <a:endParaRPr lang="it-IT" sz="2000" b="1" i="1" dirty="0">
              <a:effectLst/>
              <a:latin typeface="Arial MT"/>
              <a:ea typeface="Arial MT"/>
              <a:cs typeface="Arial MT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</a:rPr>
              <a:t>Często presja bycia fizycznie „w pracy” prowadzi nas do tego, że pracujemy za dużo i tracimy z oczu równowagę, której szukamy</a:t>
            </a:r>
            <a:r>
              <a:rPr lang="it-IT" dirty="0">
                <a:latin typeface="Calibri" panose="020F0502020204030204" pitchFamily="34" charset="0"/>
              </a:rPr>
              <a:t>.</a:t>
            </a:r>
          </a:p>
          <a:p>
            <a:pPr algn="just"/>
            <a:endParaRPr lang="it-IT" dirty="0">
              <a:latin typeface="Calibri" panose="020F0502020204030204" pitchFamily="34" charset="0"/>
            </a:endParaRPr>
          </a:p>
          <a:p>
            <a:pPr algn="just" fontAlgn="base"/>
            <a:r>
              <a:rPr lang="pl-PL" dirty="0">
                <a:latin typeface="Calibri" panose="020F0502020204030204" pitchFamily="34" charset="0"/>
              </a:rPr>
              <a:t>Chociaż w żadnym wypadku nie jest to idealne rozwiązanie, praca zdalna lub elastyczne godziny pracy pozwalają pracować w sposób, który Ci odpowiada, planować dzień na podstawie tego, co musisz zrobić, i mieć czas na działania, które są dla Ciebie ważne</a:t>
            </a:r>
            <a:r>
              <a:rPr lang="it-IT" dirty="0">
                <a:latin typeface="Calibri" panose="020F0502020204030204" pitchFamily="34" charset="0"/>
              </a:rPr>
              <a:t>. </a:t>
            </a:r>
          </a:p>
          <a:p>
            <a:endParaRPr lang="it-IT" sz="2000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93E846-97BC-8116-E163-DCEC406BFFAC}"/>
              </a:ext>
            </a:extLst>
          </p:cNvPr>
          <p:cNvSpPr txBox="1"/>
          <p:nvPr/>
        </p:nvSpPr>
        <p:spPr>
          <a:xfrm>
            <a:off x="2086593" y="2500162"/>
            <a:ext cx="232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A4E46"/>
                </a:solidFill>
                <a:cs typeface="Abhaya Libre Medium" panose="02000603000000000000" pitchFamily="2" charset="77"/>
              </a:rPr>
              <a:t>WSKAZÓWKA #5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576C984-5693-0599-D078-7B1C046D74D7}"/>
              </a:ext>
            </a:extLst>
          </p:cNvPr>
          <p:cNvSpPr txBox="1"/>
          <p:nvPr/>
        </p:nvSpPr>
        <p:spPr>
          <a:xfrm>
            <a:off x="7227729" y="2890800"/>
            <a:ext cx="458078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Skoncentruj się na jednym zadaniu na raz</a:t>
            </a:r>
            <a:r>
              <a:rPr lang="it-IT" sz="2000" b="1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!</a:t>
            </a:r>
          </a:p>
          <a:p>
            <a:endParaRPr lang="it-IT" sz="2000" b="1" i="1" dirty="0">
              <a:effectLst/>
              <a:latin typeface="Calibri" panose="020F0502020204030204" pitchFamily="34" charset="0"/>
              <a:ea typeface="Arial MT"/>
              <a:cs typeface="Arial MT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</a:rPr>
              <a:t>Skoncentrowanie się na jednym zadaniu naraz pozwoli Ci ukończyć je szybciej i z mniejszą liczbą błędów. Daj sobie odpowiedni czas i skup się, aby włożyć więcej wysiłku w osiągnięcie swoich celów i priorytetów</a:t>
            </a:r>
            <a:r>
              <a:rPr lang="it-IT" dirty="0">
                <a:latin typeface="Calibri" panose="020F0502020204030204" pitchFamily="34" charset="0"/>
              </a:rPr>
              <a:t>.</a:t>
            </a:r>
          </a:p>
          <a:p>
            <a:pPr algn="just" fontAlgn="base"/>
            <a:r>
              <a:rPr lang="it-IT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MT"/>
              </a:rPr>
              <a:t> 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endParaRPr lang="it-IT" sz="2000" b="1" i="1" dirty="0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xmlns="" id="{0C772127-6352-0D33-AB36-B52929BCC221}"/>
              </a:ext>
            </a:extLst>
          </p:cNvPr>
          <p:cNvSpPr txBox="1"/>
          <p:nvPr/>
        </p:nvSpPr>
        <p:spPr>
          <a:xfrm>
            <a:off x="7261123" y="2477853"/>
            <a:ext cx="232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A4E46"/>
                </a:solidFill>
                <a:cs typeface="Abhaya Libre Medium" panose="02000603000000000000" pitchFamily="2" charset="77"/>
              </a:rPr>
              <a:t>WSKAZÓWKA #6</a:t>
            </a:r>
          </a:p>
        </p:txBody>
      </p:sp>
    </p:spTree>
    <p:extLst>
      <p:ext uri="{BB962C8B-B14F-4D97-AF65-F5344CB8AC3E}">
        <p14:creationId xmlns:p14="http://schemas.microsoft.com/office/powerpoint/2010/main" val="3009889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102861"/>
            <a:ext cx="820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1736210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2: Practical advices for a better work-life balance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41428F2-6793-2B4F-8394-A4089DCFE669}"/>
              </a:ext>
            </a:extLst>
          </p:cNvPr>
          <p:cNvSpPr txBox="1"/>
          <p:nvPr/>
        </p:nvSpPr>
        <p:spPr>
          <a:xfrm>
            <a:off x="2310505" y="2378247"/>
            <a:ext cx="88389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>
                <a:latin typeface="Calibri" panose="020F0502020204030204" pitchFamily="34" charset="0"/>
                <a:ea typeface="Arial MT"/>
                <a:cs typeface="Arial MT"/>
              </a:rPr>
              <a:t>Porzuć</a:t>
            </a:r>
            <a:r>
              <a:rPr lang="it-IT" sz="2000" b="1" i="1" dirty="0"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2000" b="1" i="1" dirty="0" err="1">
                <a:latin typeface="Calibri" panose="020F0502020204030204" pitchFamily="34" charset="0"/>
                <a:ea typeface="Arial MT"/>
                <a:cs typeface="Arial MT"/>
              </a:rPr>
              <a:t>perfekcjonizm</a:t>
            </a:r>
            <a:r>
              <a:rPr lang="it-IT" sz="2000" b="1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!</a:t>
            </a:r>
          </a:p>
          <a:p>
            <a:endParaRPr lang="it-IT" sz="2000" b="1" i="1" dirty="0">
              <a:effectLst/>
              <a:latin typeface="Arial MT"/>
              <a:ea typeface="Arial MT"/>
              <a:cs typeface="Arial MT"/>
            </a:endParaRPr>
          </a:p>
          <a:p>
            <a:pPr algn="just"/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Dużą częścią tego, co popycha nas do przepracowania i utraty równowagi między życiem zawodowym a prywatnym, jest potrzeba wykonywania </a:t>
            </a:r>
            <a:r>
              <a:rPr lang="pl-PL" dirty="0">
                <a:latin typeface="Calibri" panose="020F0502020204030204" pitchFamily="34" charset="0"/>
                <a:ea typeface="Arial MT"/>
                <a:cs typeface="Arial MT"/>
              </a:rPr>
              <a:t>pracy</a:t>
            </a:r>
            <a:r>
              <a:rPr lang="it-IT" dirty="0"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pl-PL" dirty="0">
                <a:latin typeface="Calibri" panose="020F0502020204030204" pitchFamily="34" charset="0"/>
                <a:ea typeface="Arial MT"/>
                <a:cs typeface="Arial MT"/>
              </a:rPr>
              <a:t>jak najlep</a:t>
            </a:r>
            <a:r>
              <a:rPr lang="it-IT" dirty="0" err="1">
                <a:latin typeface="Calibri" panose="020F0502020204030204" pitchFamily="34" charset="0"/>
                <a:ea typeface="Arial MT"/>
                <a:cs typeface="Arial MT"/>
              </a:rPr>
              <a:t>iej</a:t>
            </a:r>
            <a:r>
              <a:rPr lang="it-IT" dirty="0">
                <a:latin typeface="Calibri" panose="020F0502020204030204" pitchFamily="34" charset="0"/>
                <a:ea typeface="Arial MT"/>
                <a:cs typeface="Arial MT"/>
              </a:rPr>
              <a:t>.</a:t>
            </a:r>
            <a:r>
              <a:rPr lang="pl-PL" dirty="0">
                <a:latin typeface="Calibri" panose="020F0502020204030204" pitchFamily="34" charset="0"/>
                <a:ea typeface="Arial MT"/>
                <a:cs typeface="Arial MT"/>
              </a:rPr>
              <a:t>  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Ale przede wszystkim jest to kompulsywne przekonanie, że jeśli nie zobowiążemy się ponad oczekiwania, poniesiemy porażkę, zostaniemy ukarani, a nawet stracimy pracę. Problem polega na tym, że perfekcjoniści postrzegają błędy jako osobiste porażki, a nie naturalną część naszej nauki i rozwoju. Aby przerwać krąg perfekcjonizmu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pl-PL" dirty="0">
                <a:latin typeface="Calibri" panose="020F0502020204030204" pitchFamily="34" charset="0"/>
                <a:ea typeface="Arial MT"/>
                <a:cs typeface="Arial MT"/>
              </a:rPr>
              <a:t>niektórzy psychologowie, radzą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</a:rPr>
              <a:t>:</a:t>
            </a:r>
          </a:p>
          <a:p>
            <a:pPr algn="just"/>
            <a:endParaRPr lang="it-IT" sz="1800" dirty="0">
              <a:effectLst/>
              <a:latin typeface="Calibri" panose="020F0502020204030204" pitchFamily="34" charset="0"/>
              <a:ea typeface="Arial M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" panose="020F0502020204030204" pitchFamily="34" charset="0"/>
                <a:ea typeface="Arial MT"/>
              </a:rPr>
              <a:t>Stań się świadomy negatywnego dialogu ze sobą i bądź dla siebie bardziej współczujący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" panose="020F0502020204030204" pitchFamily="34" charset="0"/>
                <a:ea typeface="Arial MT"/>
              </a:rPr>
              <a:t>Poświęć trochę czasu, aby zrozumieć, czy cele i oczekiwania, które sobie wyznaczył</a:t>
            </a:r>
            <a:r>
              <a:rPr lang="it-IT" dirty="0">
                <a:latin typeface="Calibri" panose="020F0502020204030204" pitchFamily="34" charset="0"/>
                <a:ea typeface="Arial MT"/>
              </a:rPr>
              <a:t>a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</a:rPr>
              <a:t>ś, są rzeczywiście wykonalne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</a:rPr>
              <a:t>.</a:t>
            </a:r>
            <a:endParaRPr lang="it-IT" dirty="0">
              <a:latin typeface="Calibri" panose="020F0502020204030204" pitchFamily="34" charset="0"/>
              <a:ea typeface="Arial M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Porozmawiaj z kimś o irracjonalnych lękach przed porażką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endParaRPr lang="it-IT" sz="2000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93E846-97BC-8116-E163-DCEC406BFFAC}"/>
              </a:ext>
            </a:extLst>
          </p:cNvPr>
          <p:cNvSpPr txBox="1"/>
          <p:nvPr/>
        </p:nvSpPr>
        <p:spPr>
          <a:xfrm>
            <a:off x="104284" y="2354390"/>
            <a:ext cx="232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A4E46"/>
                </a:solidFill>
                <a:cs typeface="Abhaya Libre Medium" panose="02000603000000000000" pitchFamily="2" charset="77"/>
              </a:rPr>
              <a:t>WSKAZÓWKA #7</a:t>
            </a:r>
          </a:p>
        </p:txBody>
      </p:sp>
    </p:spTree>
    <p:extLst>
      <p:ext uri="{BB962C8B-B14F-4D97-AF65-F5344CB8AC3E}">
        <p14:creationId xmlns:p14="http://schemas.microsoft.com/office/powerpoint/2010/main" val="710093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169122"/>
            <a:ext cx="820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8" y="1815722"/>
            <a:ext cx="9415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2: </a:t>
            </a:r>
            <a:r>
              <a:rPr lang="pl-PL" sz="2400" dirty="0">
                <a:solidFill>
                  <a:srgbClr val="21B4A9"/>
                </a:solidFill>
              </a:rPr>
              <a:t>Praktyczne porady dotyczące lepszej równowagi między życiem zawodowym a prywatnym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41428F2-6793-2B4F-8394-A4089DCFE669}"/>
              </a:ext>
            </a:extLst>
          </p:cNvPr>
          <p:cNvSpPr txBox="1"/>
          <p:nvPr/>
        </p:nvSpPr>
        <p:spPr>
          <a:xfrm>
            <a:off x="2337010" y="2585085"/>
            <a:ext cx="88389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>
                <a:latin typeface="Calibri" panose="020F0502020204030204" pitchFamily="34" charset="0"/>
              </a:rPr>
              <a:t>Rozłącz</a:t>
            </a:r>
            <a:r>
              <a:rPr lang="it-IT" sz="2000" b="1" i="1" dirty="0">
                <a:latin typeface="Calibri" panose="020F0502020204030204" pitchFamily="34" charset="0"/>
              </a:rPr>
              <a:t> </a:t>
            </a:r>
            <a:r>
              <a:rPr lang="it-IT" sz="2000" b="1" i="1" dirty="0" err="1">
                <a:latin typeface="Calibri" panose="020F0502020204030204" pitchFamily="34" charset="0"/>
              </a:rPr>
              <a:t>się</a:t>
            </a:r>
            <a:r>
              <a:rPr lang="it-IT" sz="2000" b="1" i="1" dirty="0">
                <a:latin typeface="Calibri" panose="020F0502020204030204" pitchFamily="34" charset="0"/>
              </a:rPr>
              <a:t>!</a:t>
            </a:r>
          </a:p>
          <a:p>
            <a:endParaRPr lang="it-IT" sz="2000" b="1" i="1" dirty="0">
              <a:latin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</a:rPr>
              <a:t>Czy kiedykolwiek słyszałeś o prawie do </a:t>
            </a:r>
            <a:r>
              <a:rPr lang="it-IT" dirty="0" err="1">
                <a:latin typeface="Calibri" panose="020F0502020204030204" pitchFamily="34" charset="0"/>
              </a:rPr>
              <a:t>roz</a:t>
            </a:r>
            <a:r>
              <a:rPr lang="pl-PL" dirty="0">
                <a:latin typeface="Calibri" panose="020F0502020204030204" pitchFamily="34" charset="0"/>
              </a:rPr>
              <a:t>łączenia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sie</a:t>
            </a:r>
            <a:r>
              <a:rPr lang="it-IT" dirty="0">
                <a:latin typeface="Calibri" panose="020F0502020204030204" pitchFamily="34" charset="0"/>
              </a:rPr>
              <a:t>?</a:t>
            </a:r>
          </a:p>
          <a:p>
            <a:pPr algn="just" fontAlgn="base"/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MT"/>
              </a:rPr>
              <a:t> 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algn="just"/>
            <a:r>
              <a:rPr lang="pl-PL" sz="1800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Krótko mówiąc: kiedy pracujesz, pracujesz, a kiedy skończysz... </a:t>
            </a:r>
            <a:r>
              <a:rPr lang="it-IT" sz="1800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To </a:t>
            </a:r>
            <a:r>
              <a:rPr lang="it-IT" sz="1800" i="1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koniec</a:t>
            </a:r>
            <a:r>
              <a:rPr lang="pl-PL" sz="1800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! </a:t>
            </a:r>
            <a:r>
              <a:rPr lang="pl-PL" dirty="0">
                <a:latin typeface="Calibri" panose="020F0502020204030204" pitchFamily="34" charset="0"/>
              </a:rPr>
              <a:t>Szczególnie dla tych, którzy wykonują smartworking, ważne jest, aby wyznaczyć granicę: bycie w domu nie jest wymówką, aby być zawsze podłączonym i dostępnym 24 godziny na dobę. Oto kilka porad</a:t>
            </a:r>
            <a:r>
              <a:rPr lang="it-IT" dirty="0">
                <a:latin typeface="Calibri" panose="020F0502020204030204" pitchFamily="34" charset="0"/>
              </a:rPr>
              <a:t>:</a:t>
            </a:r>
          </a:p>
          <a:p>
            <a:endParaRPr lang="it-IT" sz="1800" dirty="0">
              <a:effectLst/>
              <a:latin typeface="Calibri" panose="020F0502020204030204" pitchFamily="34" charset="0"/>
              <a:ea typeface="Arial MT"/>
              <a:cs typeface="Arial M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sz="18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Nakaż sobie, by nie korzystać z ekranów przed pójściem spać: 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korzystanie ze smartfona lub komputera przed pójściem spać opóźnia zegar biologiczny organizmu, co oznacza, że ​​trudniej jest zasnąć lub wejść w stan REM głębszego i spokojniejszego snu. Postaraj się ustalić zasadę niekorzystania z ekranów w ciągu 2 godzin przed pójściem spać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 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endParaRPr lang="it-IT" sz="2000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93E846-97BC-8116-E163-DCEC406BFFAC}"/>
              </a:ext>
            </a:extLst>
          </p:cNvPr>
          <p:cNvSpPr txBox="1"/>
          <p:nvPr/>
        </p:nvSpPr>
        <p:spPr>
          <a:xfrm>
            <a:off x="130788" y="2566423"/>
            <a:ext cx="232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A4E46"/>
                </a:solidFill>
                <a:cs typeface="Abhaya Libre Medium" panose="02000603000000000000" pitchFamily="2" charset="77"/>
              </a:rPr>
              <a:t>WSKAZÓWKA #8</a:t>
            </a:r>
          </a:p>
        </p:txBody>
      </p:sp>
    </p:spTree>
    <p:extLst>
      <p:ext uri="{BB962C8B-B14F-4D97-AF65-F5344CB8AC3E}">
        <p14:creationId xmlns:p14="http://schemas.microsoft.com/office/powerpoint/2010/main" val="1501334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487176"/>
            <a:ext cx="9335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8" y="2239795"/>
            <a:ext cx="10413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2: </a:t>
            </a:r>
            <a:r>
              <a:rPr lang="pl-PL" sz="2400" dirty="0">
                <a:solidFill>
                  <a:srgbClr val="21B4A9"/>
                </a:solidFill>
              </a:rPr>
              <a:t>Praktyczne porady dotyczące lepszej równowagi między życiem zawodowym a prywatnym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41428F2-6793-2B4F-8394-A4089DCFE669}"/>
              </a:ext>
            </a:extLst>
          </p:cNvPr>
          <p:cNvSpPr txBox="1"/>
          <p:nvPr/>
        </p:nvSpPr>
        <p:spPr>
          <a:xfrm>
            <a:off x="2337010" y="3009159"/>
            <a:ext cx="883899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sz="18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Dostosuj ustawienia powiadomień na smartfonie: </a:t>
            </a:r>
            <a:r>
              <a:rPr lang="it-IT" dirty="0">
                <a:latin typeface="Calibri" panose="020F0502020204030204" pitchFamily="34" charset="0"/>
                <a:ea typeface="Arial MT"/>
                <a:cs typeface="Arial MT"/>
              </a:rPr>
              <a:t>b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udzenie się z telefonem pełnym powiadomień lub ciągłe bombardowanie e-mailami, czatami, mediami społecznościowymi lub połączeniami oznacza, że ​​tak naprawdę nigdy nie jesteś „bez pracy”. Możesz je całkowicie wyłączyć lub przełączyć w tryb wyciszenia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</a:p>
          <a:p>
            <a:pPr algn="just"/>
            <a:endParaRPr lang="it-IT" sz="1800" dirty="0">
              <a:effectLst/>
              <a:latin typeface="Calibri" panose="020F0502020204030204" pitchFamily="34" charset="0"/>
              <a:ea typeface="Arial MT"/>
              <a:cs typeface="Arial M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b="1" dirty="0">
                <a:latin typeface="Calibri" panose="020F0502020204030204" pitchFamily="34" charset="0"/>
              </a:rPr>
              <a:t>Znajdź inne źródła wiadomości lub informacji:</a:t>
            </a:r>
            <a:r>
              <a:rPr lang="pl-PL" dirty="0">
                <a:latin typeface="Calibri" panose="020F0502020204030204" pitchFamily="34" charset="0"/>
              </a:rPr>
              <a:t> wielu z nas wpada w pułapkę potrzeby bycia poinformowanym o wszystkim, co dzieje się na świecie. Ale cykl wiadomości nigdy się nie zatrzymuje, a próba nadrobienia zaległości prowadzi do przeciążenia informacjami i wydłużenia czasu spędzanego z dala od zajęć „poza pracą”. Aby odzyskać równowagę, spróbuj znaleźć źródła „wolnych wiadomości”, takie jak książki i czasopisma, które nie sprawiają, że czujesz, że zawsze coś przegapiasz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endParaRPr lang="it-IT" sz="2000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93E846-97BC-8116-E163-DCEC406BFFAC}"/>
              </a:ext>
            </a:extLst>
          </p:cNvPr>
          <p:cNvSpPr txBox="1"/>
          <p:nvPr/>
        </p:nvSpPr>
        <p:spPr>
          <a:xfrm>
            <a:off x="130788" y="2977243"/>
            <a:ext cx="232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A4E46"/>
                </a:solidFill>
                <a:cs typeface="Abhaya Libre Medium" panose="02000603000000000000" pitchFamily="2" charset="77"/>
              </a:rPr>
              <a:t>WSKAZÓWKA #8</a:t>
            </a:r>
          </a:p>
        </p:txBody>
      </p:sp>
    </p:spTree>
    <p:extLst>
      <p:ext uri="{BB962C8B-B14F-4D97-AF65-F5344CB8AC3E}">
        <p14:creationId xmlns:p14="http://schemas.microsoft.com/office/powerpoint/2010/main" val="1492530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420916"/>
            <a:ext cx="820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3: Strategie i wskazówki dotyczące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2027755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3: </a:t>
            </a:r>
            <a:r>
              <a:rPr lang="es-ES" sz="2400" dirty="0" err="1">
                <a:solidFill>
                  <a:srgbClr val="21B4A9"/>
                </a:solidFill>
              </a:rPr>
              <a:t>Zakończ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41428F2-6793-2B4F-8394-A4089DCFE669}"/>
              </a:ext>
            </a:extLst>
          </p:cNvPr>
          <p:cNvSpPr txBox="1"/>
          <p:nvPr/>
        </p:nvSpPr>
        <p:spPr>
          <a:xfrm>
            <a:off x="998942" y="2503856"/>
            <a:ext cx="820896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Po zrozumieniu, czym jest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r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ó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wnowaga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praca-życie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, dlaczego jest ważn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a</a:t>
            </a:r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w naszym życiu i jakie strategie możemy zastosować w praktyce, zawsze dobrze jest pamiętać, że work-life balance nie jest stanem, który osiąga się raz na zawsze. Zamiast tego jest ścieżką, równowagą, którą należy przywrócić za każdym razem, gdy zachodzą zmiany lub zmieniają się nasze potrzeby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</a:p>
          <a:p>
            <a:pPr algn="just" fontAlgn="base"/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</a:rPr>
              <a:t>Prawdą jest jednak, jak głoszą różne teorie psychologiczne, że im większa obecność i zaangażowanie w zróżnicowane obszary naszej egzystencji, tym wyższa ogólna jakość naszego życia, a co za tym idzie, nasze samopoczucie. W tym celu musimy eksperymentować w różnych obszarach, i to nie tylko w pracy czy rodzinie</a:t>
            </a:r>
            <a:r>
              <a:rPr lang="it-IT" dirty="0">
                <a:latin typeface="Calibri" panose="020F0502020204030204" pitchFamily="34" charset="0"/>
              </a:rPr>
              <a:t>.</a:t>
            </a:r>
          </a:p>
          <a:p>
            <a:endParaRPr lang="it-IT" dirty="0">
              <a:latin typeface="Calibri" panose="020F0502020204030204" pitchFamily="34" charset="0"/>
            </a:endParaRPr>
          </a:p>
          <a:p>
            <a:endParaRPr lang="it-IT" sz="2000" b="1" i="1" dirty="0"/>
          </a:p>
        </p:txBody>
      </p:sp>
      <p:pic>
        <p:nvPicPr>
          <p:cNvPr id="3" name="Immagine 2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xmlns="" id="{597577E3-77B5-6496-10E9-7C95C3410A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853" y="2314457"/>
            <a:ext cx="4226799" cy="31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8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9">
            <a:extLst>
              <a:ext uri="{FF2B5EF4-FFF2-40B4-BE49-F238E27FC236}">
                <a16:creationId xmlns:a16="http://schemas.microsoft.com/office/drawing/2014/main" xmlns="" id="{14DD4DEF-8DB4-6053-837A-71D9AFB0B9C1}"/>
              </a:ext>
            </a:extLst>
          </p:cNvPr>
          <p:cNvSpPr txBox="1"/>
          <p:nvPr/>
        </p:nvSpPr>
        <p:spPr>
          <a:xfrm>
            <a:off x="7327324" y="928356"/>
            <a:ext cx="2757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EA4E46"/>
                </a:solidFill>
                <a:latin typeface="Oxygen" panose="02000503000000090004" pitchFamily="2" charset="77"/>
                <a:ea typeface="Nunito Bold" charset="0"/>
                <a:cs typeface="Abhaya Libre SemiBold" panose="02000603000000000000" pitchFamily="2" charset="77"/>
              </a:rPr>
              <a:t>Strategie i wskazówki dotyczące równowagi między życiem zawodowym a prywatnym</a:t>
            </a:r>
            <a:endParaRPr lang="en-US" sz="1600" b="1" dirty="0">
              <a:solidFill>
                <a:srgbClr val="EA4E46"/>
              </a:solidFill>
              <a:latin typeface="Oxygen" panose="02000503000000090004" pitchFamily="2" charset="77"/>
              <a:ea typeface="Nunito Bold" charset="0"/>
              <a:cs typeface="Abhaya Libre SemiBold" panose="02000603000000000000" pitchFamily="2" charset="77"/>
            </a:endParaRPr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xmlns="" id="{8E8AC566-283A-0A1B-78D2-D3D0C0AD36C3}"/>
              </a:ext>
            </a:extLst>
          </p:cNvPr>
          <p:cNvSpPr txBox="1"/>
          <p:nvPr/>
        </p:nvSpPr>
        <p:spPr>
          <a:xfrm>
            <a:off x="1858143" y="944324"/>
            <a:ext cx="2134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21B4A9"/>
                </a:solidFill>
                <a:latin typeface="Oxygen" panose="02000503000000090004" pitchFamily="2" charset="77"/>
                <a:ea typeface="Nunito Bold" charset="0"/>
                <a:cs typeface="Abhaya Libre SemiBold" panose="02000603000000000000" pitchFamily="2" charset="77"/>
              </a:rPr>
              <a:t>Podstawy równowagi między życiem zawodowym a prywatnym</a:t>
            </a:r>
            <a:endParaRPr lang="en-US" sz="1600" b="1" dirty="0">
              <a:solidFill>
                <a:srgbClr val="21B4A9"/>
              </a:solidFill>
              <a:latin typeface="Oxygen" panose="02000503000000090004" pitchFamily="2" charset="77"/>
              <a:ea typeface="Nunito Bold" charset="0"/>
              <a:cs typeface="Abhaya Libre SemiBold" panose="02000603000000000000" pitchFamily="2" charset="77"/>
            </a:endParaRP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xmlns="" id="{C2F0F6C9-72D9-2CD8-3E03-942BD3E33F65}"/>
              </a:ext>
            </a:extLst>
          </p:cNvPr>
          <p:cNvSpPr txBox="1"/>
          <p:nvPr/>
        </p:nvSpPr>
        <p:spPr>
          <a:xfrm>
            <a:off x="4408126" y="2970398"/>
            <a:ext cx="2217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AB632"/>
                </a:solidFill>
                <a:latin typeface="Oxygen" panose="02000503000000090004" pitchFamily="2" charset="77"/>
                <a:ea typeface="Nunito Bold" charset="0"/>
                <a:cs typeface="Abhaya Libre SemiBold" panose="02000603000000000000" pitchFamily="2" charset="77"/>
              </a:rPr>
              <a:t>Równowaga życia zawodowego</a:t>
            </a:r>
          </a:p>
          <a:p>
            <a:r>
              <a:rPr lang="pl-PL" sz="1600" b="1" dirty="0">
                <a:solidFill>
                  <a:srgbClr val="FAB632"/>
                </a:solidFill>
                <a:latin typeface="Oxygen" panose="02000503000000090004" pitchFamily="2" charset="77"/>
                <a:ea typeface="Nunito Bold" charset="0"/>
                <a:cs typeface="Abhaya Libre SemiBold" panose="02000603000000000000" pitchFamily="2" charset="77"/>
              </a:rPr>
              <a:t>i praw socjalnych</a:t>
            </a:r>
          </a:p>
          <a:p>
            <a:r>
              <a:rPr lang="pl-PL" sz="1600" b="1" dirty="0">
                <a:solidFill>
                  <a:srgbClr val="FAB632"/>
                </a:solidFill>
                <a:latin typeface="Oxygen" panose="02000503000000090004" pitchFamily="2" charset="77"/>
                <a:ea typeface="Nunito Bold" charset="0"/>
                <a:cs typeface="Abhaya Libre SemiBold" panose="02000603000000000000" pitchFamily="2" charset="77"/>
              </a:rPr>
              <a:t>kobiet</a:t>
            </a:r>
            <a:endParaRPr lang="en-US" sz="1600" b="1" dirty="0">
              <a:solidFill>
                <a:srgbClr val="FAB632"/>
              </a:solidFill>
              <a:latin typeface="Oxygen" panose="02000503000000090004" pitchFamily="2" charset="77"/>
              <a:ea typeface="Nunito Bold" charset="0"/>
              <a:cs typeface="Abhaya Libre SemiBold" panose="02000603000000000000" pitchFamily="2" charset="77"/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xmlns="" id="{700DD875-2451-F87D-A0F3-872600E8B8B5}"/>
              </a:ext>
            </a:extLst>
          </p:cNvPr>
          <p:cNvSpPr/>
          <p:nvPr/>
        </p:nvSpPr>
        <p:spPr>
          <a:xfrm>
            <a:off x="4123496" y="3372485"/>
            <a:ext cx="284085" cy="233746"/>
          </a:xfrm>
          <a:prstGeom prst="hexagon">
            <a:avLst/>
          </a:prstGeom>
          <a:noFill/>
          <a:ln>
            <a:solidFill>
              <a:srgbClr val="FAB6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xmlns="" id="{A1520AF7-7D75-4A99-4098-DF0F175E1FA0}"/>
              </a:ext>
            </a:extLst>
          </p:cNvPr>
          <p:cNvSpPr/>
          <p:nvPr/>
        </p:nvSpPr>
        <p:spPr>
          <a:xfrm>
            <a:off x="1566577" y="1298077"/>
            <a:ext cx="284085" cy="233746"/>
          </a:xfrm>
          <a:prstGeom prst="hexagon">
            <a:avLst/>
          </a:prstGeom>
          <a:noFill/>
          <a:ln>
            <a:solidFill>
              <a:srgbClr val="21B4A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xmlns="" id="{8C5AC1FB-85F9-44B7-5B73-59A274771E61}"/>
              </a:ext>
            </a:extLst>
          </p:cNvPr>
          <p:cNvSpPr/>
          <p:nvPr/>
        </p:nvSpPr>
        <p:spPr>
          <a:xfrm>
            <a:off x="7038038" y="1308403"/>
            <a:ext cx="284085" cy="233746"/>
          </a:xfrm>
          <a:prstGeom prst="hexagon">
            <a:avLst/>
          </a:prstGeom>
          <a:noFill/>
          <a:ln>
            <a:solidFill>
              <a:srgbClr val="EA4E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xmlns="" id="{2373009D-8EAD-DE54-C1F0-681E2DF05650}"/>
              </a:ext>
            </a:extLst>
          </p:cNvPr>
          <p:cNvSpPr/>
          <p:nvPr/>
        </p:nvSpPr>
        <p:spPr>
          <a:xfrm rot="5400000">
            <a:off x="3767736" y="2803819"/>
            <a:ext cx="2910378" cy="2669425"/>
          </a:xfrm>
          <a:prstGeom prst="hexagon">
            <a:avLst/>
          </a:prstGeom>
          <a:noFill/>
          <a:ln>
            <a:solidFill>
              <a:srgbClr val="EA4E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xmlns="" id="{B46DE24D-9478-920F-864E-C09D9DEBE847}"/>
              </a:ext>
            </a:extLst>
          </p:cNvPr>
          <p:cNvSpPr/>
          <p:nvPr/>
        </p:nvSpPr>
        <p:spPr>
          <a:xfrm rot="5400000">
            <a:off x="1087083" y="872663"/>
            <a:ext cx="3035453" cy="2655971"/>
          </a:xfrm>
          <a:prstGeom prst="hexagon">
            <a:avLst/>
          </a:prstGeom>
          <a:noFill/>
          <a:ln>
            <a:solidFill>
              <a:srgbClr val="FAB6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xmlns="" id="{01FC57E3-FDD7-55C3-B04B-DAFB2B4D9907}"/>
              </a:ext>
            </a:extLst>
          </p:cNvPr>
          <p:cNvSpPr/>
          <p:nvPr/>
        </p:nvSpPr>
        <p:spPr>
          <a:xfrm rot="5400000">
            <a:off x="6684494" y="848080"/>
            <a:ext cx="3035454" cy="2655971"/>
          </a:xfrm>
          <a:prstGeom prst="hexagon">
            <a:avLst/>
          </a:prstGeom>
          <a:noFill/>
          <a:ln>
            <a:solidFill>
              <a:srgbClr val="FAB6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0A38A549-76FD-6E57-D291-B6EED3BA8E98}"/>
              </a:ext>
            </a:extLst>
          </p:cNvPr>
          <p:cNvSpPr txBox="1"/>
          <p:nvPr/>
        </p:nvSpPr>
        <p:spPr>
          <a:xfrm>
            <a:off x="1492741" y="1806791"/>
            <a:ext cx="270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EA4E46"/>
                </a:solidFill>
              </a:rPr>
              <a:t>+</a:t>
            </a:r>
            <a:r>
              <a:rPr lang="es-ES" sz="2000" dirty="0">
                <a:solidFill>
                  <a:srgbClr val="FAB632"/>
                </a:solidFill>
              </a:rPr>
              <a:t>+</a:t>
            </a:r>
            <a:r>
              <a:rPr lang="es-ES" sz="2000" dirty="0">
                <a:solidFill>
                  <a:srgbClr val="21B4A9"/>
                </a:solidFill>
              </a:rPr>
              <a:t>+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D2A906B8-07AF-E83A-010C-06828A587394}"/>
              </a:ext>
            </a:extLst>
          </p:cNvPr>
          <p:cNvSpPr txBox="1"/>
          <p:nvPr/>
        </p:nvSpPr>
        <p:spPr>
          <a:xfrm>
            <a:off x="7193441" y="1900516"/>
            <a:ext cx="2840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EA4E46"/>
                </a:solidFill>
              </a:rPr>
              <a:t>+</a:t>
            </a:r>
            <a:r>
              <a:rPr lang="es-ES" sz="2000" dirty="0">
                <a:solidFill>
                  <a:srgbClr val="FAB632"/>
                </a:solidFill>
              </a:rPr>
              <a:t>+</a:t>
            </a:r>
          </a:p>
          <a:p>
            <a:endParaRPr lang="es-ES" sz="2000" dirty="0">
              <a:solidFill>
                <a:srgbClr val="FAB632"/>
              </a:solidFill>
            </a:endParaRPr>
          </a:p>
          <a:p>
            <a:endParaRPr lang="es-ES" sz="2000" dirty="0">
              <a:solidFill>
                <a:srgbClr val="FAB632"/>
              </a:solidFill>
            </a:endParaRPr>
          </a:p>
          <a:p>
            <a:r>
              <a:rPr lang="es-ES" sz="2000" dirty="0">
                <a:solidFill>
                  <a:srgbClr val="21B4A9"/>
                </a:solidFill>
              </a:rPr>
              <a:t>+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8A7A2897-4C93-375F-D330-11BDCA564025}"/>
              </a:ext>
            </a:extLst>
          </p:cNvPr>
          <p:cNvSpPr txBox="1"/>
          <p:nvPr/>
        </p:nvSpPr>
        <p:spPr>
          <a:xfrm>
            <a:off x="4054193" y="3822205"/>
            <a:ext cx="255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EA4E46"/>
                </a:solidFill>
              </a:rPr>
              <a:t>+</a:t>
            </a:r>
          </a:p>
          <a:p>
            <a:endParaRPr lang="es-ES" sz="2000" dirty="0">
              <a:solidFill>
                <a:srgbClr val="EA4E46"/>
              </a:solidFill>
            </a:endParaRPr>
          </a:p>
          <a:p>
            <a:r>
              <a:rPr lang="es-ES" sz="2000" dirty="0">
                <a:solidFill>
                  <a:srgbClr val="FAB632"/>
                </a:solidFill>
              </a:rPr>
              <a:t>+</a:t>
            </a:r>
            <a:r>
              <a:rPr lang="es-ES" sz="2000" dirty="0">
                <a:solidFill>
                  <a:srgbClr val="21B4A9"/>
                </a:solidFill>
              </a:rPr>
              <a:t>+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776D0560-21FD-4276-CEF9-64B27A0DAB74}"/>
              </a:ext>
            </a:extLst>
          </p:cNvPr>
          <p:cNvSpPr txBox="1"/>
          <p:nvPr/>
        </p:nvSpPr>
        <p:spPr>
          <a:xfrm rot="17903584">
            <a:off x="3029714" y="304527"/>
            <a:ext cx="391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EA4E46"/>
                </a:solidFill>
              </a:rPr>
              <a:t>+</a:t>
            </a:r>
            <a:r>
              <a:rPr lang="es-ES" sz="2000" dirty="0">
                <a:solidFill>
                  <a:srgbClr val="FAB632"/>
                </a:solidFill>
              </a:rPr>
              <a:t>+</a:t>
            </a:r>
            <a:r>
              <a:rPr lang="es-ES" sz="2000" dirty="0">
                <a:solidFill>
                  <a:srgbClr val="21B4A9"/>
                </a:solidFill>
              </a:rPr>
              <a:t>+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ADB98AFC-723B-A99F-A41C-8D4F15196B24}"/>
              </a:ext>
            </a:extLst>
          </p:cNvPr>
          <p:cNvSpPr txBox="1"/>
          <p:nvPr/>
        </p:nvSpPr>
        <p:spPr>
          <a:xfrm rot="14709441">
            <a:off x="7117521" y="317694"/>
            <a:ext cx="391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EA4E46"/>
                </a:solidFill>
              </a:rPr>
              <a:t>+</a:t>
            </a:r>
            <a:r>
              <a:rPr lang="es-ES" sz="2000" dirty="0">
                <a:solidFill>
                  <a:srgbClr val="FAB632"/>
                </a:solidFill>
              </a:rPr>
              <a:t>+</a:t>
            </a:r>
            <a:r>
              <a:rPr lang="es-ES" sz="2000" dirty="0">
                <a:solidFill>
                  <a:srgbClr val="21B4A9"/>
                </a:solidFill>
              </a:rPr>
              <a:t>+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AA0EC955-5892-1F46-4EFA-7FC0A00742AA}"/>
              </a:ext>
            </a:extLst>
          </p:cNvPr>
          <p:cNvSpPr txBox="1"/>
          <p:nvPr/>
        </p:nvSpPr>
        <p:spPr>
          <a:xfrm rot="17903584">
            <a:off x="8841091" y="284146"/>
            <a:ext cx="391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EA4E46"/>
                </a:solidFill>
              </a:rPr>
              <a:t>+</a:t>
            </a:r>
            <a:r>
              <a:rPr lang="es-ES" sz="2000" dirty="0">
                <a:solidFill>
                  <a:srgbClr val="FAB632"/>
                </a:solidFill>
              </a:rPr>
              <a:t>+</a:t>
            </a:r>
            <a:r>
              <a:rPr lang="es-ES" sz="2000" dirty="0">
                <a:solidFill>
                  <a:srgbClr val="21B4A9"/>
                </a:solidFill>
              </a:rPr>
              <a:t>+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7901F1E1-1534-B3D9-62CB-D79BF5A9D49F}"/>
              </a:ext>
            </a:extLst>
          </p:cNvPr>
          <p:cNvSpPr txBox="1"/>
          <p:nvPr/>
        </p:nvSpPr>
        <p:spPr>
          <a:xfrm rot="17903584">
            <a:off x="4091455" y="4890911"/>
            <a:ext cx="391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EA4E46"/>
                </a:solidFill>
              </a:rPr>
              <a:t>+</a:t>
            </a:r>
            <a:r>
              <a:rPr lang="es-ES" sz="2000" dirty="0">
                <a:solidFill>
                  <a:srgbClr val="FAB632"/>
                </a:solidFill>
              </a:rPr>
              <a:t>+</a:t>
            </a:r>
            <a:r>
              <a:rPr lang="es-ES" sz="2000" dirty="0">
                <a:solidFill>
                  <a:srgbClr val="21B4A9"/>
                </a:solidFill>
              </a:rPr>
              <a:t>+</a:t>
            </a:r>
          </a:p>
        </p:txBody>
      </p:sp>
      <p:pic>
        <p:nvPicPr>
          <p:cNvPr id="26" name="Imagen 25" descr="Texto&#10;&#10;Descripción generada automáticamente">
            <a:extLst>
              <a:ext uri="{FF2B5EF4-FFF2-40B4-BE49-F238E27FC236}">
                <a16:creationId xmlns:a16="http://schemas.microsoft.com/office/drawing/2014/main" xmlns="" id="{15D52884-0333-5F02-2D1F-961C3A810C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6E036E8A-0857-0A63-B26D-BA67D5642BA7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F370F780-DA9E-8A1F-6141-8CEC092CD995}"/>
              </a:ext>
            </a:extLst>
          </p:cNvPr>
          <p:cNvSpPr txBox="1"/>
          <p:nvPr/>
        </p:nvSpPr>
        <p:spPr>
          <a:xfrm>
            <a:off x="4265538" y="3873139"/>
            <a:ext cx="2646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Równowaga między życiem zawodowym a prywatnym kobiet</a:t>
            </a:r>
            <a:endParaRPr lang="it-IT" sz="16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81286FF2-2183-DCAE-91B0-AEF5D77DCE7E}"/>
              </a:ext>
            </a:extLst>
          </p:cNvPr>
          <p:cNvSpPr txBox="1"/>
          <p:nvPr/>
        </p:nvSpPr>
        <p:spPr>
          <a:xfrm>
            <a:off x="1704758" y="2095587"/>
            <a:ext cx="2228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Dlaczego</a:t>
            </a:r>
            <a:r>
              <a:rPr lang="it-IT" sz="1600" dirty="0"/>
              <a:t> ma </a:t>
            </a:r>
            <a:r>
              <a:rPr lang="it-IT" sz="1600" dirty="0" err="1"/>
              <a:t>znaczenie</a:t>
            </a:r>
            <a:endParaRPr lang="it-IT" sz="16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E35A42E6-2B08-1B50-E3C7-3FF05DEB0718}"/>
              </a:ext>
            </a:extLst>
          </p:cNvPr>
          <p:cNvSpPr txBox="1"/>
          <p:nvPr/>
        </p:nvSpPr>
        <p:spPr>
          <a:xfrm>
            <a:off x="1704758" y="2331388"/>
            <a:ext cx="2183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Równowaga między życiem zawodowym lub integracja życia zawodowego</a:t>
            </a:r>
            <a:endParaRPr lang="it-IT" sz="160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2BD4CD57-33B5-912E-8246-4C3FBB093FA4}"/>
              </a:ext>
            </a:extLst>
          </p:cNvPr>
          <p:cNvSpPr txBox="1"/>
          <p:nvPr/>
        </p:nvSpPr>
        <p:spPr>
          <a:xfrm>
            <a:off x="1733959" y="1895664"/>
            <a:ext cx="1961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Co to </a:t>
            </a:r>
            <a:r>
              <a:rPr lang="it-IT" sz="1600" dirty="0" err="1"/>
              <a:t>jest</a:t>
            </a:r>
            <a:endParaRPr lang="it-IT" sz="1600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B10F3785-C204-DF45-7409-C096397F73F9}"/>
              </a:ext>
            </a:extLst>
          </p:cNvPr>
          <p:cNvSpPr txBox="1"/>
          <p:nvPr/>
        </p:nvSpPr>
        <p:spPr>
          <a:xfrm>
            <a:off x="4242144" y="4512556"/>
            <a:ext cx="1961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Prawa</a:t>
            </a:r>
            <a:r>
              <a:rPr lang="it-IT" sz="1600" dirty="0"/>
              <a:t> </a:t>
            </a:r>
            <a:r>
              <a:rPr lang="it-IT" sz="1600" dirty="0" err="1"/>
              <a:t>socjalne</a:t>
            </a:r>
            <a:r>
              <a:rPr lang="it-IT" sz="1600" dirty="0"/>
              <a:t> i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F0E33E6F-C60D-3004-51F9-46E5FECE2E6D}"/>
              </a:ext>
            </a:extLst>
          </p:cNvPr>
          <p:cNvSpPr txBox="1"/>
          <p:nvPr/>
        </p:nvSpPr>
        <p:spPr>
          <a:xfrm>
            <a:off x="4242144" y="4766684"/>
            <a:ext cx="2204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wspólne</a:t>
            </a:r>
            <a:r>
              <a:rPr lang="it-IT" sz="1600" dirty="0"/>
              <a:t> </a:t>
            </a:r>
            <a:r>
              <a:rPr lang="it-IT" sz="1600" dirty="0" err="1"/>
              <a:t>obowiązki</a:t>
            </a:r>
            <a:endParaRPr lang="it-IT" sz="16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F5713D97-1CEB-F8C4-F173-E9B5EA84F25D}"/>
              </a:ext>
            </a:extLst>
          </p:cNvPr>
          <p:cNvSpPr txBox="1"/>
          <p:nvPr/>
        </p:nvSpPr>
        <p:spPr>
          <a:xfrm>
            <a:off x="7410450" y="1883677"/>
            <a:ext cx="2036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Strategia 3 </a:t>
            </a:r>
            <a:r>
              <a:rPr lang="it-IT" sz="1600" dirty="0" err="1"/>
              <a:t>kroków</a:t>
            </a:r>
            <a:endParaRPr lang="it-IT" sz="1600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55504739-C4F9-F916-C89A-CE913611B81C}"/>
              </a:ext>
            </a:extLst>
          </p:cNvPr>
          <p:cNvSpPr txBox="1"/>
          <p:nvPr/>
        </p:nvSpPr>
        <p:spPr>
          <a:xfrm>
            <a:off x="7410449" y="2228085"/>
            <a:ext cx="2541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Nasze wskazówki dotyczące lepszej równowagi między życiem zawodowym a prywatnym</a:t>
            </a:r>
            <a:endParaRPr lang="it-IT" sz="1600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DF50324D-4623-C4CB-D37C-386AECEE2646}"/>
              </a:ext>
            </a:extLst>
          </p:cNvPr>
          <p:cNvSpPr txBox="1"/>
          <p:nvPr/>
        </p:nvSpPr>
        <p:spPr>
          <a:xfrm>
            <a:off x="7410450" y="3254702"/>
            <a:ext cx="2036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Zakończenie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86135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7">
            <a:extLst>
              <a:ext uri="{FF2B5EF4-FFF2-40B4-BE49-F238E27FC236}">
                <a16:creationId xmlns:a16="http://schemas.microsoft.com/office/drawing/2014/main" xmlns="" id="{937ADA07-67DE-E5D0-B252-9995FF3ABB92}"/>
              </a:ext>
            </a:extLst>
          </p:cNvPr>
          <p:cNvSpPr txBox="1"/>
          <p:nvPr/>
        </p:nvSpPr>
        <p:spPr>
          <a:xfrm>
            <a:off x="1466520" y="1910211"/>
            <a:ext cx="1829006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pl-PL" altLang="es-ES" dirty="0">
                <a:ea typeface="Lato Light" charset="0"/>
                <a:cs typeface="Poppins" pitchFamily="2" charset="77"/>
              </a:rPr>
              <a:t>Ilość czasu, który spędzamy w pracy w porównaniu z tym</a:t>
            </a:r>
            <a:r>
              <a:rPr lang="it-IT" altLang="es-ES" dirty="0">
                <a:ea typeface="Lato Light" charset="0"/>
                <a:cs typeface="Poppins" pitchFamily="2" charset="77"/>
              </a:rPr>
              <a:t> </a:t>
            </a:r>
            <a:r>
              <a:rPr lang="it-IT" altLang="es-ES" dirty="0" err="1">
                <a:ea typeface="Lato Light" charset="0"/>
                <a:cs typeface="Poppins" pitchFamily="2" charset="77"/>
              </a:rPr>
              <a:t>dedykowanym</a:t>
            </a:r>
            <a:r>
              <a:rPr lang="it-IT" altLang="es-ES" dirty="0">
                <a:ea typeface="Lato Light" charset="0"/>
                <a:cs typeface="Poppins" pitchFamily="2" charset="77"/>
              </a:rPr>
              <a:t> </a:t>
            </a:r>
            <a:r>
              <a:rPr lang="pl-PL" altLang="es-ES" dirty="0">
                <a:ea typeface="Lato Light" charset="0"/>
                <a:cs typeface="Poppins" pitchFamily="2" charset="77"/>
              </a:rPr>
              <a:t>na rodzinę, relacje społeczne, zdrowie i realizację osobistych zainteresowań</a:t>
            </a:r>
            <a:r>
              <a:rPr lang="en-GB" altLang="es-ES" dirty="0">
                <a:ea typeface="Lato Light" charset="0"/>
                <a:cs typeface="Poppins" pitchFamily="2" charset="77"/>
              </a:rPr>
              <a:t>.</a:t>
            </a:r>
          </a:p>
          <a:p>
            <a:pPr algn="ctr">
              <a:lnSpc>
                <a:spcPts val="2220"/>
              </a:lnSpc>
            </a:pPr>
            <a:endParaRPr lang="en-US" sz="2000" dirty="0">
              <a:ea typeface="Lato Light" charset="0"/>
              <a:cs typeface="Poppins" pitchFamily="2" charset="77"/>
            </a:endParaRPr>
          </a:p>
        </p:txBody>
      </p:sp>
      <p:sp>
        <p:nvSpPr>
          <p:cNvPr id="3" name="Rectangle 58">
            <a:extLst>
              <a:ext uri="{FF2B5EF4-FFF2-40B4-BE49-F238E27FC236}">
                <a16:creationId xmlns:a16="http://schemas.microsoft.com/office/drawing/2014/main" xmlns="" id="{6B319258-F16B-2EB0-0E29-9B57F9FAD53D}"/>
              </a:ext>
            </a:extLst>
          </p:cNvPr>
          <p:cNvSpPr/>
          <p:nvPr/>
        </p:nvSpPr>
        <p:spPr>
          <a:xfrm>
            <a:off x="596351" y="1133839"/>
            <a:ext cx="3608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AB632"/>
                </a:solidFill>
                <a:ea typeface="Roboto" charset="0"/>
                <a:cs typeface="Poppins" pitchFamily="2" charset="77"/>
              </a:rPr>
              <a:t>Równowaga między życiem zawodowym a prywatnym</a:t>
            </a:r>
            <a:endParaRPr lang="en-US" sz="2000" b="1" dirty="0">
              <a:solidFill>
                <a:srgbClr val="FAB632"/>
              </a:solidFill>
              <a:ea typeface="Roboto" charset="0"/>
              <a:cs typeface="Poppins" pitchFamily="2" charset="77"/>
            </a:endParaRP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xmlns="" id="{95B9E180-2BEC-1766-D9F4-930972205FFC}"/>
              </a:ext>
            </a:extLst>
          </p:cNvPr>
          <p:cNvSpPr>
            <a:spLocks/>
          </p:cNvSpPr>
          <p:nvPr/>
        </p:nvSpPr>
        <p:spPr bwMode="auto">
          <a:xfrm>
            <a:off x="550864" y="563441"/>
            <a:ext cx="82454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b="1" dirty="0" err="1">
                <a:solidFill>
                  <a:srgbClr val="EA4E46"/>
                </a:solidFill>
                <a:ea typeface="Roboto" charset="0"/>
                <a:cs typeface="Poppins" pitchFamily="2" charset="77"/>
                <a:sym typeface="Bebas Neue" charset="0"/>
              </a:rPr>
              <a:t>Podsumowanie</a:t>
            </a:r>
            <a:endParaRPr lang="en-US" sz="3600" b="1" dirty="0">
              <a:solidFill>
                <a:srgbClr val="EA4E46"/>
              </a:solidFill>
              <a:ea typeface="Roboto" charset="0"/>
              <a:cs typeface="Poppins" pitchFamily="2" charset="77"/>
              <a:sym typeface="Bebas Neue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D1A44CC-5B66-0C31-488E-20E25E214311}"/>
              </a:ext>
            </a:extLst>
          </p:cNvPr>
          <p:cNvSpPr txBox="1"/>
          <p:nvPr/>
        </p:nvSpPr>
        <p:spPr>
          <a:xfrm>
            <a:off x="1070003" y="1634644"/>
            <a:ext cx="329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EA4E46"/>
                </a:solidFill>
              </a:rPr>
              <a:t>+</a:t>
            </a:r>
            <a:r>
              <a:rPr lang="es-ES" sz="2000" dirty="0">
                <a:solidFill>
                  <a:srgbClr val="FAB632"/>
                </a:solidFill>
              </a:rPr>
              <a:t>+</a:t>
            </a:r>
            <a:r>
              <a:rPr lang="es-ES" sz="2000" dirty="0">
                <a:solidFill>
                  <a:srgbClr val="21B4A9"/>
                </a:solidFill>
              </a:rPr>
              <a:t>+</a:t>
            </a: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xmlns="" id="{BAAEBED9-E80A-3482-6CBD-7DD6EAF70752}"/>
              </a:ext>
            </a:extLst>
          </p:cNvPr>
          <p:cNvSpPr txBox="1"/>
          <p:nvPr/>
        </p:nvSpPr>
        <p:spPr>
          <a:xfrm>
            <a:off x="3616292" y="2650307"/>
            <a:ext cx="1829006" cy="346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pl-PL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Szereg świadczeń i dotacji przewidzianych przez prawo w celu lepszego podziału obowiązków rodzinnych i opiekuńczych pomiędzy kobiet</a:t>
            </a:r>
            <a:r>
              <a:rPr lang="it-IT" dirty="0">
                <a:effectLst/>
                <a:latin typeface="Calibri" panose="020F0502020204030204" pitchFamily="34" charset="0"/>
                <a:ea typeface="Arial MT"/>
                <a:cs typeface="Arial MT"/>
              </a:rPr>
              <a:t>ami</a:t>
            </a:r>
            <a:r>
              <a:rPr lang="pl-PL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i mężczyzn</a:t>
            </a:r>
            <a:r>
              <a:rPr lang="it-IT" dirty="0">
                <a:effectLst/>
                <a:latin typeface="Calibri" panose="020F0502020204030204" pitchFamily="34" charset="0"/>
                <a:ea typeface="Arial MT"/>
                <a:cs typeface="Arial MT"/>
              </a:rPr>
              <a:t>ami</a:t>
            </a:r>
            <a:endParaRPr lang="en-US" dirty="0">
              <a:ea typeface="Lato Light" charset="0"/>
              <a:cs typeface="Poppins" pitchFamily="2" charset="77"/>
            </a:endParaRPr>
          </a:p>
        </p:txBody>
      </p:sp>
      <p:sp>
        <p:nvSpPr>
          <p:cNvPr id="9" name="Rectangle 58">
            <a:extLst>
              <a:ext uri="{FF2B5EF4-FFF2-40B4-BE49-F238E27FC236}">
                <a16:creationId xmlns:a16="http://schemas.microsoft.com/office/drawing/2014/main" xmlns="" id="{0C877272-F220-4842-4D58-DD7C1CFC4750}"/>
              </a:ext>
            </a:extLst>
          </p:cNvPr>
          <p:cNvSpPr/>
          <p:nvPr/>
        </p:nvSpPr>
        <p:spPr>
          <a:xfrm>
            <a:off x="3057692" y="1823153"/>
            <a:ext cx="3290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AB632"/>
                </a:solidFill>
                <a:ea typeface="Roboto" charset="0"/>
                <a:cs typeface="Poppins" pitchFamily="2" charset="77"/>
              </a:rPr>
              <a:t>Równowaga między życiem zawodowym a prywatnym</a:t>
            </a:r>
          </a:p>
          <a:p>
            <a:pPr algn="ctr"/>
            <a:r>
              <a:rPr lang="it-IT" sz="2000" b="1" dirty="0">
                <a:solidFill>
                  <a:srgbClr val="FAB632"/>
                </a:solidFill>
                <a:ea typeface="Roboto" charset="0"/>
                <a:cs typeface="Poppins" pitchFamily="2" charset="77"/>
              </a:rPr>
              <a:t>- </a:t>
            </a:r>
            <a:r>
              <a:rPr lang="pl-PL" sz="2000" b="1" dirty="0">
                <a:solidFill>
                  <a:srgbClr val="FAB632"/>
                </a:solidFill>
                <a:ea typeface="Roboto" charset="0"/>
                <a:cs typeface="Poppins" pitchFamily="2" charset="77"/>
              </a:rPr>
              <a:t>prawa</a:t>
            </a:r>
            <a:endParaRPr lang="en-US" sz="2000" b="1" dirty="0">
              <a:solidFill>
                <a:srgbClr val="FAB632"/>
              </a:solidFill>
              <a:ea typeface="Roboto" charset="0"/>
              <a:cs typeface="Poppins" pitchFamily="2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247263D-2F68-6194-71DF-873CAFA5448C}"/>
              </a:ext>
            </a:extLst>
          </p:cNvPr>
          <p:cNvSpPr txBox="1"/>
          <p:nvPr/>
        </p:nvSpPr>
        <p:spPr>
          <a:xfrm>
            <a:off x="3548671" y="2367793"/>
            <a:ext cx="329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EA4E46"/>
                </a:solidFill>
              </a:rPr>
              <a:t>+</a:t>
            </a:r>
            <a:r>
              <a:rPr lang="es-ES" sz="2000" dirty="0">
                <a:solidFill>
                  <a:srgbClr val="FAB632"/>
                </a:solidFill>
              </a:rPr>
              <a:t>+</a:t>
            </a:r>
            <a:r>
              <a:rPr lang="es-ES" sz="2000" dirty="0">
                <a:solidFill>
                  <a:srgbClr val="21B4A9"/>
                </a:solidFill>
              </a:rPr>
              <a:t>+</a:t>
            </a:r>
          </a:p>
        </p:txBody>
      </p:sp>
      <p:sp>
        <p:nvSpPr>
          <p:cNvPr id="17" name="TextBox 57">
            <a:extLst>
              <a:ext uri="{FF2B5EF4-FFF2-40B4-BE49-F238E27FC236}">
                <a16:creationId xmlns:a16="http://schemas.microsoft.com/office/drawing/2014/main" xmlns="" id="{3613FFA6-CD4C-3149-E2EC-25BA75B76A3E}"/>
              </a:ext>
            </a:extLst>
          </p:cNvPr>
          <p:cNvSpPr txBox="1"/>
          <p:nvPr/>
        </p:nvSpPr>
        <p:spPr>
          <a:xfrm>
            <a:off x="5576068" y="3079015"/>
            <a:ext cx="2091512" cy="29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pl-PL" dirty="0">
                <a:ea typeface="Lato Light" charset="0"/>
                <a:cs typeface="Poppins" pitchFamily="2" charset="77"/>
              </a:rPr>
              <a:t>Ponowne zdefiniowanie priorytetów poprzez oddzielenie tego, co jest pilne i/lub ważne, od tego, co nie jest (macierz Eisenhowera jest dobrym narzędziem do tego</a:t>
            </a:r>
            <a:r>
              <a:rPr lang="en-US" dirty="0">
                <a:ea typeface="Lato Light" charset="0"/>
                <a:cs typeface="Poppins" pitchFamily="2" charset="77"/>
              </a:rPr>
              <a:t>)</a:t>
            </a:r>
          </a:p>
        </p:txBody>
      </p:sp>
      <p:sp>
        <p:nvSpPr>
          <p:cNvPr id="18" name="Rectangle 58">
            <a:extLst>
              <a:ext uri="{FF2B5EF4-FFF2-40B4-BE49-F238E27FC236}">
                <a16:creationId xmlns:a16="http://schemas.microsoft.com/office/drawing/2014/main" xmlns="" id="{7FD63D42-58E3-1CA9-9C37-E9B4648A7975}"/>
              </a:ext>
            </a:extLst>
          </p:cNvPr>
          <p:cNvSpPr/>
          <p:nvPr/>
        </p:nvSpPr>
        <p:spPr>
          <a:xfrm>
            <a:off x="5804569" y="2433027"/>
            <a:ext cx="1870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AB632"/>
                </a:solidFill>
                <a:ea typeface="Roboto" charset="0"/>
                <a:cs typeface="Poppins" pitchFamily="2" charset="77"/>
              </a:rPr>
              <a:t>Ustalanie</a:t>
            </a:r>
            <a:r>
              <a:rPr lang="en-US" sz="2000" b="1" dirty="0">
                <a:solidFill>
                  <a:srgbClr val="FAB632"/>
                </a:solidFill>
                <a:ea typeface="Roboto" charset="0"/>
                <a:cs typeface="Poppins" pitchFamily="2" charset="77"/>
              </a:rPr>
              <a:t> </a:t>
            </a:r>
            <a:r>
              <a:rPr lang="en-US" sz="2000" b="1" dirty="0" err="1">
                <a:solidFill>
                  <a:srgbClr val="FAB632"/>
                </a:solidFill>
                <a:ea typeface="Roboto" charset="0"/>
                <a:cs typeface="Poppins" pitchFamily="2" charset="77"/>
              </a:rPr>
              <a:t>priorytetów</a:t>
            </a:r>
            <a:endParaRPr lang="en-US" sz="2000" b="1" dirty="0">
              <a:solidFill>
                <a:srgbClr val="FAB632"/>
              </a:solidFill>
              <a:ea typeface="Roboto" charset="0"/>
              <a:cs typeface="Poppins" pitchFamily="2" charset="77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F83558B3-24CD-4182-C0A9-97857EB83CDA}"/>
              </a:ext>
            </a:extLst>
          </p:cNvPr>
          <p:cNvSpPr txBox="1"/>
          <p:nvPr/>
        </p:nvSpPr>
        <p:spPr>
          <a:xfrm>
            <a:off x="5673799" y="2633082"/>
            <a:ext cx="329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EA4E46"/>
                </a:solidFill>
              </a:rPr>
              <a:t>+</a:t>
            </a:r>
            <a:r>
              <a:rPr lang="es-ES" sz="2000" dirty="0">
                <a:solidFill>
                  <a:srgbClr val="FAB632"/>
                </a:solidFill>
              </a:rPr>
              <a:t>+</a:t>
            </a:r>
            <a:r>
              <a:rPr lang="es-ES" sz="2000" dirty="0">
                <a:solidFill>
                  <a:srgbClr val="21B4A9"/>
                </a:solidFill>
              </a:rPr>
              <a:t>+</a:t>
            </a:r>
          </a:p>
        </p:txBody>
      </p:sp>
      <p:sp>
        <p:nvSpPr>
          <p:cNvPr id="21" name="Rectangle 58">
            <a:extLst>
              <a:ext uri="{FF2B5EF4-FFF2-40B4-BE49-F238E27FC236}">
                <a16:creationId xmlns:a16="http://schemas.microsoft.com/office/drawing/2014/main" xmlns="" id="{5A5FAAA9-7316-ABD8-30B5-73E3456F8876}"/>
              </a:ext>
            </a:extLst>
          </p:cNvPr>
          <p:cNvSpPr/>
          <p:nvPr/>
        </p:nvSpPr>
        <p:spPr>
          <a:xfrm>
            <a:off x="8157132" y="2689777"/>
            <a:ext cx="1492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FAB632"/>
                </a:solidFill>
                <a:ea typeface="Roboto" charset="0"/>
                <a:cs typeface="Poppins" pitchFamily="2" charset="77"/>
              </a:rPr>
              <a:t>Praca</a:t>
            </a:r>
            <a:r>
              <a:rPr lang="en-US" sz="2000" b="1" dirty="0">
                <a:solidFill>
                  <a:srgbClr val="FAB632"/>
                </a:solidFill>
                <a:ea typeface="Roboto" charset="0"/>
                <a:cs typeface="Poppins" pitchFamily="2" charset="77"/>
              </a:rPr>
              <a:t> online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71BFE534-9019-E1B9-2D08-AF217A517A4A}"/>
              </a:ext>
            </a:extLst>
          </p:cNvPr>
          <p:cNvSpPr txBox="1"/>
          <p:nvPr/>
        </p:nvSpPr>
        <p:spPr>
          <a:xfrm>
            <a:off x="7832355" y="3187365"/>
            <a:ext cx="329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EA4E46"/>
                </a:solidFill>
              </a:rPr>
              <a:t>+</a:t>
            </a:r>
            <a:r>
              <a:rPr lang="es-ES" sz="2000" dirty="0">
                <a:solidFill>
                  <a:srgbClr val="FAB632"/>
                </a:solidFill>
              </a:rPr>
              <a:t>+</a:t>
            </a:r>
            <a:r>
              <a:rPr lang="es-ES" sz="2000" dirty="0">
                <a:solidFill>
                  <a:srgbClr val="21B4A9"/>
                </a:solidFill>
              </a:rPr>
              <a:t>+</a:t>
            </a:r>
          </a:p>
        </p:txBody>
      </p:sp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xmlns="" id="{7F086D7C-C045-2D30-C4A9-E35EB5F14B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E22DC3C-CF0F-15CB-F7B9-32AD9CA4A23B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584B3E68-FE0D-1A87-AEDF-8AD1E4A930A1}"/>
              </a:ext>
            </a:extLst>
          </p:cNvPr>
          <p:cNvSpPr txBox="1"/>
          <p:nvPr/>
        </p:nvSpPr>
        <p:spPr>
          <a:xfrm>
            <a:off x="7997130" y="3155740"/>
            <a:ext cx="19596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l-PL" dirty="0">
                <a:ea typeface="Lato Light" charset="0"/>
                <a:cs typeface="Poppins" pitchFamily="2" charset="77"/>
              </a:rPr>
              <a:t>Jest to sposób wykonywania pracy, który nie ma ściśle określonych ograniczeń czasu i miejsca i jest wykonywany za pomocą narzędzi technologicznych</a:t>
            </a:r>
            <a:r>
              <a:rPr lang="it-IT" dirty="0">
                <a:ea typeface="Lato Light" charset="0"/>
                <a:cs typeface="Poppins" pitchFamily="2" charset="77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17483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8BD6354-DAE3-FDD2-9126-269674E76A8A}"/>
              </a:ext>
            </a:extLst>
          </p:cNvPr>
          <p:cNvSpPr/>
          <p:nvPr/>
        </p:nvSpPr>
        <p:spPr>
          <a:xfrm>
            <a:off x="523348" y="924321"/>
            <a:ext cx="4518286" cy="1837678"/>
          </a:xfrm>
          <a:prstGeom prst="rect">
            <a:avLst/>
          </a:prstGeom>
          <a:noFill/>
          <a:ln>
            <a:solidFill>
              <a:srgbClr val="21B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2">
            <a:extLst>
              <a:ext uri="{FF2B5EF4-FFF2-40B4-BE49-F238E27FC236}">
                <a16:creationId xmlns:a16="http://schemas.microsoft.com/office/drawing/2014/main" xmlns="" id="{FD367A6C-EBA9-79A8-7837-B419AB6D5FF0}"/>
              </a:ext>
            </a:extLst>
          </p:cNvPr>
          <p:cNvSpPr/>
          <p:nvPr/>
        </p:nvSpPr>
        <p:spPr>
          <a:xfrm>
            <a:off x="523348" y="924321"/>
            <a:ext cx="4518286" cy="422030"/>
          </a:xfrm>
          <a:prstGeom prst="roundRect">
            <a:avLst/>
          </a:prstGeom>
          <a:solidFill>
            <a:srgbClr val="21B4A9"/>
          </a:solidFill>
          <a:ln>
            <a:solidFill>
              <a:srgbClr val="21B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Czym jest równowaga między życiem zawodowym a prywatnym</a:t>
            </a:r>
            <a:r>
              <a:rPr lang="es-ES" dirty="0"/>
              <a:t>?</a:t>
            </a:r>
            <a:endParaRPr lang="en-GB" dirty="0"/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xmlns="" id="{36E3134E-5D90-7486-82EB-DDE31CCFC4A8}"/>
              </a:ext>
            </a:extLst>
          </p:cNvPr>
          <p:cNvSpPr txBox="1"/>
          <p:nvPr/>
        </p:nvSpPr>
        <p:spPr>
          <a:xfrm>
            <a:off x="5359798" y="1381520"/>
            <a:ext cx="5135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a)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Pierwsza dotyczy tylko pracowników, druga dotyczy osób pracujących samodzielnie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Pierwsza koncentruje się na równowadze jako równym rozłożeniu różnych aspektów życia, podczas gdy druga koncentruje się bardziej na elastycznym łączeniu życia zawodowego i prywatnego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endParaRPr lang="it-IT" sz="1400" dirty="0">
              <a:effectLst/>
              <a:latin typeface="Calibri" panose="020F0502020204030204" pitchFamily="34" charset="0"/>
              <a:ea typeface="Arial MT"/>
              <a:cs typeface="Arial MT"/>
            </a:endParaRPr>
          </a:p>
          <a:p>
            <a:pPr fontAlgn="base"/>
            <a:r>
              <a:rPr lang="it-IT" sz="1400" dirty="0">
                <a:latin typeface="Calibri" panose="020F0502020204030204" pitchFamily="34" charset="0"/>
                <a:ea typeface="Arial MT"/>
                <a:cs typeface="Arial MT"/>
              </a:rPr>
              <a:t>c)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Są to dwa terminy, które wyrażają to samo pojęcie;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A58BF713-33BB-FB57-9A14-44C3A15664BA}"/>
              </a:ext>
            </a:extLst>
          </p:cNvPr>
          <p:cNvSpPr>
            <a:spLocks/>
          </p:cNvSpPr>
          <p:nvPr/>
        </p:nvSpPr>
        <p:spPr bwMode="auto">
          <a:xfrm>
            <a:off x="550864" y="267874"/>
            <a:ext cx="82454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s-ES" sz="3600" b="1" dirty="0">
                <a:solidFill>
                  <a:srgbClr val="21B4A9"/>
                </a:solidFill>
              </a:rPr>
              <a:t>Test do </a:t>
            </a:r>
            <a:r>
              <a:rPr lang="es-ES" sz="3600" b="1" dirty="0" err="1">
                <a:solidFill>
                  <a:srgbClr val="21B4A9"/>
                </a:solidFill>
              </a:rPr>
              <a:t>samooceny</a:t>
            </a:r>
            <a:r>
              <a:rPr lang="es-ES" sz="3600" b="1" dirty="0">
                <a:solidFill>
                  <a:srgbClr val="21B4A9"/>
                </a:solidFill>
              </a:rPr>
              <a:t>:</a:t>
            </a:r>
            <a:endParaRPr lang="en-GB" sz="3600" b="1" dirty="0">
              <a:solidFill>
                <a:srgbClr val="21B4A9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E9A5348-FCF9-A995-E603-4FC64C50A981}"/>
              </a:ext>
            </a:extLst>
          </p:cNvPr>
          <p:cNvSpPr/>
          <p:nvPr/>
        </p:nvSpPr>
        <p:spPr>
          <a:xfrm>
            <a:off x="5331590" y="924321"/>
            <a:ext cx="4518286" cy="1837678"/>
          </a:xfrm>
          <a:prstGeom prst="rect">
            <a:avLst/>
          </a:prstGeom>
          <a:noFill/>
          <a:ln>
            <a:solidFill>
              <a:srgbClr val="FAB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2">
            <a:extLst>
              <a:ext uri="{FF2B5EF4-FFF2-40B4-BE49-F238E27FC236}">
                <a16:creationId xmlns:a16="http://schemas.microsoft.com/office/drawing/2014/main" xmlns="" id="{1A53E313-0DC3-5B6E-338C-9BF294AE31D4}"/>
              </a:ext>
            </a:extLst>
          </p:cNvPr>
          <p:cNvSpPr/>
          <p:nvPr/>
        </p:nvSpPr>
        <p:spPr>
          <a:xfrm>
            <a:off x="5331590" y="833490"/>
            <a:ext cx="4740062" cy="652301"/>
          </a:xfrm>
          <a:prstGeom prst="roundRect">
            <a:avLst/>
          </a:prstGeom>
          <a:solidFill>
            <a:srgbClr val="FAB632"/>
          </a:solidFill>
          <a:ln>
            <a:solidFill>
              <a:srgbClr val="FAB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/>
              <a:t>Jaka jest różnica między równowagą między życiem zawodowym</a:t>
            </a:r>
            <a:r>
              <a:rPr lang="it-IT" sz="1600" dirty="0"/>
              <a:t> i </a:t>
            </a:r>
            <a:r>
              <a:rPr lang="it-IT" sz="1600" dirty="0" err="1"/>
              <a:t>prywatnym</a:t>
            </a:r>
            <a:r>
              <a:rPr lang="pl-PL" sz="1600" dirty="0"/>
              <a:t> a integracją życia zawodowego</a:t>
            </a:r>
            <a:r>
              <a:rPr lang="es-ES" sz="1600" dirty="0"/>
              <a:t>? </a:t>
            </a:r>
            <a:endParaRPr lang="en-GB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BA2D687-85CD-D36B-FF71-A9FBE53280CA}"/>
              </a:ext>
            </a:extLst>
          </p:cNvPr>
          <p:cNvSpPr/>
          <p:nvPr/>
        </p:nvSpPr>
        <p:spPr>
          <a:xfrm>
            <a:off x="523348" y="3001874"/>
            <a:ext cx="4518286" cy="1837678"/>
          </a:xfrm>
          <a:prstGeom prst="rect">
            <a:avLst/>
          </a:prstGeom>
          <a:noFill/>
          <a:ln>
            <a:solidFill>
              <a:srgbClr val="EA4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2">
            <a:extLst>
              <a:ext uri="{FF2B5EF4-FFF2-40B4-BE49-F238E27FC236}">
                <a16:creationId xmlns:a16="http://schemas.microsoft.com/office/drawing/2014/main" xmlns="" id="{9B376885-B5A0-0D84-31FF-068CA7DB7104}"/>
              </a:ext>
            </a:extLst>
          </p:cNvPr>
          <p:cNvSpPr/>
          <p:nvPr/>
        </p:nvSpPr>
        <p:spPr>
          <a:xfrm>
            <a:off x="523348" y="3011510"/>
            <a:ext cx="4518286" cy="422030"/>
          </a:xfrm>
          <a:prstGeom prst="roundRect">
            <a:avLst/>
          </a:prstGeom>
          <a:solidFill>
            <a:srgbClr val="EA4E46"/>
          </a:solidFill>
          <a:ln>
            <a:solidFill>
              <a:srgbClr val="EA4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dirty="0">
              <a:effectLst/>
              <a:latin typeface="Calibri" panose="020F0502020204030204" pitchFamily="34" charset="0"/>
              <a:ea typeface="Arial MT"/>
              <a:cs typeface="Arial MT"/>
            </a:endParaRPr>
          </a:p>
          <a:p>
            <a:r>
              <a:rPr lang="pl-PL" sz="16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Czym jest </a:t>
            </a:r>
            <a:r>
              <a:rPr lang="pl-PL" sz="1600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wspólna odpowiedzialność </a:t>
            </a:r>
            <a:r>
              <a:rPr lang="pl-PL" sz="16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w zakresie praw socjalnych kobiet</a:t>
            </a:r>
            <a:r>
              <a:rPr lang="it-IT" sz="16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?</a:t>
            </a:r>
            <a:endParaRPr lang="it-IT" sz="1600" dirty="0">
              <a:effectLst/>
              <a:latin typeface="Arial MT"/>
              <a:ea typeface="Arial MT"/>
              <a:cs typeface="Arial MT"/>
            </a:endParaRPr>
          </a:p>
          <a:p>
            <a:pPr algn="ctr"/>
            <a:endParaRPr lang="en-GB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E3AFAB4E-158C-AA74-7C67-3431439FBF02}"/>
              </a:ext>
            </a:extLst>
          </p:cNvPr>
          <p:cNvSpPr/>
          <p:nvPr/>
        </p:nvSpPr>
        <p:spPr>
          <a:xfrm>
            <a:off x="5331590" y="3021670"/>
            <a:ext cx="4518286" cy="1837678"/>
          </a:xfrm>
          <a:prstGeom prst="rect">
            <a:avLst/>
          </a:prstGeom>
          <a:noFill/>
          <a:ln>
            <a:solidFill>
              <a:srgbClr val="21B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">
            <a:extLst>
              <a:ext uri="{FF2B5EF4-FFF2-40B4-BE49-F238E27FC236}">
                <a16:creationId xmlns:a16="http://schemas.microsoft.com/office/drawing/2014/main" xmlns="" id="{7AA4056B-DE9C-25A0-B7EA-7CC004411C2D}"/>
              </a:ext>
            </a:extLst>
          </p:cNvPr>
          <p:cNvSpPr/>
          <p:nvPr/>
        </p:nvSpPr>
        <p:spPr>
          <a:xfrm>
            <a:off x="5331590" y="3021670"/>
            <a:ext cx="4518286" cy="422030"/>
          </a:xfrm>
          <a:prstGeom prst="roundRect">
            <a:avLst/>
          </a:prstGeom>
          <a:solidFill>
            <a:srgbClr val="21B4A9"/>
          </a:solidFill>
          <a:ln>
            <a:solidFill>
              <a:srgbClr val="21B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it-IT" sz="1800" dirty="0">
              <a:effectLst/>
              <a:latin typeface="Calibri" panose="020F0502020204030204" pitchFamily="34" charset="0"/>
              <a:ea typeface="Arial MT"/>
              <a:cs typeface="Arial MT"/>
            </a:endParaRPr>
          </a:p>
          <a:p>
            <a:pPr fontAlgn="base"/>
            <a:endParaRPr lang="it-IT" dirty="0">
              <a:latin typeface="Calibri" panose="020F0502020204030204" pitchFamily="34" charset="0"/>
              <a:ea typeface="Arial MT"/>
              <a:cs typeface="Arial MT"/>
            </a:endParaRPr>
          </a:p>
          <a:p>
            <a:pPr fontAlgn="base"/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Co nie jest macierzą Eisehowera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? 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marL="449580" fontAlgn="base"/>
            <a:r>
              <a:rPr lang="en-GB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 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algn="ctr"/>
            <a:endParaRPr lang="en-GB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7FD24C3A-1E71-1242-AB69-73DE74EC3031}"/>
              </a:ext>
            </a:extLst>
          </p:cNvPr>
          <p:cNvSpPr/>
          <p:nvPr/>
        </p:nvSpPr>
        <p:spPr>
          <a:xfrm>
            <a:off x="2954985" y="4949288"/>
            <a:ext cx="4518286" cy="1837678"/>
          </a:xfrm>
          <a:prstGeom prst="rect">
            <a:avLst/>
          </a:prstGeom>
          <a:noFill/>
          <a:ln>
            <a:solidFill>
              <a:srgbClr val="FAB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2">
            <a:extLst>
              <a:ext uri="{FF2B5EF4-FFF2-40B4-BE49-F238E27FC236}">
                <a16:creationId xmlns:a16="http://schemas.microsoft.com/office/drawing/2014/main" xmlns="" id="{F874651E-567B-3E48-135B-076292839DE2}"/>
              </a:ext>
            </a:extLst>
          </p:cNvPr>
          <p:cNvSpPr/>
          <p:nvPr/>
        </p:nvSpPr>
        <p:spPr>
          <a:xfrm>
            <a:off x="2961527" y="4950179"/>
            <a:ext cx="4518286" cy="422030"/>
          </a:xfrm>
          <a:prstGeom prst="roundRect">
            <a:avLst/>
          </a:prstGeom>
          <a:solidFill>
            <a:srgbClr val="FAB632"/>
          </a:solidFill>
          <a:ln>
            <a:solidFill>
              <a:srgbClr val="FAB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latin typeface="Calibri" panose="020F0502020204030204" pitchFamily="34" charset="0"/>
                <a:ea typeface="Arial MT"/>
              </a:rPr>
              <a:t>Aby poprawić równowagę między życiem zawodowym a prywatnym, warto </a:t>
            </a:r>
            <a:r>
              <a:rPr lang="it-IT" sz="1600" dirty="0">
                <a:effectLst/>
                <a:latin typeface="Calibri" panose="020F0502020204030204" pitchFamily="34" charset="0"/>
                <a:ea typeface="Arial MT"/>
              </a:rPr>
              <a:t>...</a:t>
            </a:r>
            <a:endParaRPr lang="en-GB" sz="1600" dirty="0"/>
          </a:p>
        </p:txBody>
      </p:sp>
      <p:pic>
        <p:nvPicPr>
          <p:cNvPr id="30" name="Imagen 29" descr="Texto&#10;&#10;Descripción generada automáticamente">
            <a:extLst>
              <a:ext uri="{FF2B5EF4-FFF2-40B4-BE49-F238E27FC236}">
                <a16:creationId xmlns:a16="http://schemas.microsoft.com/office/drawing/2014/main" xmlns="" id="{2CD2DA1F-F93E-DD6A-B93E-B1DBE91187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652" y="6251079"/>
            <a:ext cx="2304176" cy="48340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591E0879-F5D8-F205-88D2-66149FF1940F}"/>
              </a:ext>
            </a:extLst>
          </p:cNvPr>
          <p:cNvSpPr txBox="1"/>
          <p:nvPr/>
        </p:nvSpPr>
        <p:spPr>
          <a:xfrm>
            <a:off x="7684316" y="5153235"/>
            <a:ext cx="44334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2" name="TextBox 59">
            <a:extLst>
              <a:ext uri="{FF2B5EF4-FFF2-40B4-BE49-F238E27FC236}">
                <a16:creationId xmlns:a16="http://schemas.microsoft.com/office/drawing/2014/main" xmlns="" id="{A9EA97DF-C097-5D9D-57E1-DFC6A8F42806}"/>
              </a:ext>
            </a:extLst>
          </p:cNvPr>
          <p:cNvSpPr txBox="1"/>
          <p:nvPr/>
        </p:nvSpPr>
        <p:spPr>
          <a:xfrm>
            <a:off x="551556" y="1357861"/>
            <a:ext cx="4518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a)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stan równowagi i satysfakcji, w którym potrzeby pracy godzą się z potrzebami osobistymi i prywatnymi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sytuacja idealnej równowagi między liczbą godzin, które poświęcamy na pracę, a godzinami, które poświęcamy rodzinie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sposób na zwiększenie wydajności pracy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0F19F11-D074-1230-8C58-F114F385ACB7}"/>
              </a:ext>
            </a:extLst>
          </p:cNvPr>
          <p:cNvSpPr txBox="1"/>
          <p:nvPr/>
        </p:nvSpPr>
        <p:spPr>
          <a:xfrm>
            <a:off x="523348" y="3429224"/>
            <a:ext cx="45182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a)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Bardziej sprawiedliwy podział prac domowych i opieki nad rodziną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14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kobiety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i </a:t>
            </a:r>
            <a:r>
              <a:rPr lang="it-IT" sz="14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mezczyzny</a:t>
            </a:r>
            <a:r>
              <a:rPr lang="it-IT" sz="1400" dirty="0">
                <a:latin typeface="Calibri" panose="020F0502020204030204" pitchFamily="34" charset="0"/>
                <a:ea typeface="Arial MT"/>
                <a:cs typeface="Arial MT"/>
              </a:rPr>
              <a:t>;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Sprawiedliwszy podział prac domowych i opieki nad rodziną różnych aktorów społecznych</a:t>
            </a:r>
            <a:r>
              <a:rPr lang="it-IT" sz="1400" dirty="0"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Calibri" panose="020F0502020204030204" pitchFamily="34" charset="0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możliwość poproszenia od czasu do czasu o pomoc bliskich nam osób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E4BD0471-305C-2219-2658-B5A2C46342CB}"/>
              </a:ext>
            </a:extLst>
          </p:cNvPr>
          <p:cNvSpPr txBox="1"/>
          <p:nvPr/>
        </p:nvSpPr>
        <p:spPr>
          <a:xfrm>
            <a:off x="5331590" y="3521556"/>
            <a:ext cx="45182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a) </a:t>
            </a:r>
            <a:r>
              <a:rPr lang="it-IT" sz="14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narzędzie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do </a:t>
            </a:r>
            <a:r>
              <a:rPr lang="it-IT" sz="14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obliczeń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14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matematycznych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macierz 4-kwadrantowa wynaleziona przez prezydenta USA D. Eisenhowera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diagram, który może pomóc nam kategoryzować i ustalać priorytety działań, które musimy wykonać według pilności i ważności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 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A7F2AC1D-0F06-8123-ACCA-48468E72DD4E}"/>
              </a:ext>
            </a:extLst>
          </p:cNvPr>
          <p:cNvSpPr txBox="1"/>
          <p:nvPr/>
        </p:nvSpPr>
        <p:spPr>
          <a:xfrm>
            <a:off x="2938740" y="5412087"/>
            <a:ext cx="44272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a)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Stara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ć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się robić jak najmniej rzeczy, aby mieć więcej wolnego czasu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Częściej korzysta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ć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z narzędzi cyfrowych, aby przyspieszyć i ułatwić pracę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c) małymi krokami zmienia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ć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złe nawyki i wyznacza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ć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sobie realistyczne cele, które są w Twoim zasięgu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 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371436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8BD6354-DAE3-FDD2-9126-269674E76A8A}"/>
              </a:ext>
            </a:extLst>
          </p:cNvPr>
          <p:cNvSpPr/>
          <p:nvPr/>
        </p:nvSpPr>
        <p:spPr>
          <a:xfrm>
            <a:off x="523348" y="924321"/>
            <a:ext cx="4518286" cy="1837678"/>
          </a:xfrm>
          <a:prstGeom prst="rect">
            <a:avLst/>
          </a:prstGeom>
          <a:noFill/>
          <a:ln>
            <a:solidFill>
              <a:srgbClr val="21B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2">
            <a:extLst>
              <a:ext uri="{FF2B5EF4-FFF2-40B4-BE49-F238E27FC236}">
                <a16:creationId xmlns:a16="http://schemas.microsoft.com/office/drawing/2014/main" xmlns="" id="{FD367A6C-EBA9-79A8-7837-B419AB6D5FF0}"/>
              </a:ext>
            </a:extLst>
          </p:cNvPr>
          <p:cNvSpPr/>
          <p:nvPr/>
        </p:nvSpPr>
        <p:spPr>
          <a:xfrm>
            <a:off x="523348" y="924321"/>
            <a:ext cx="4518286" cy="422030"/>
          </a:xfrm>
          <a:prstGeom prst="roundRect">
            <a:avLst/>
          </a:prstGeom>
          <a:solidFill>
            <a:srgbClr val="21B4A9"/>
          </a:solidFill>
          <a:ln>
            <a:solidFill>
              <a:srgbClr val="21B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Czym jest równowaga między życiem zawodowym a prywatnym</a:t>
            </a:r>
            <a:r>
              <a:rPr lang="es-ES" dirty="0"/>
              <a:t>?</a:t>
            </a:r>
            <a:endParaRPr lang="en-GB" dirty="0"/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xmlns="" id="{36E3134E-5D90-7486-82EB-DDE31CCFC4A8}"/>
              </a:ext>
            </a:extLst>
          </p:cNvPr>
          <p:cNvSpPr txBox="1"/>
          <p:nvPr/>
        </p:nvSpPr>
        <p:spPr>
          <a:xfrm>
            <a:off x="5359798" y="1381520"/>
            <a:ext cx="51359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a)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Pierwsza dotyczy tylko pracowników, druga dotyczy osób pracujących samodzielnie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b) </a:t>
            </a:r>
            <a:r>
              <a:rPr lang="pl-PL" sz="14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Pierwsza koncentruje się na równowadze jako równym rozłożeniu różnych aspektów życia, podczas gdy druga koncentruje się bardziej na elastycznym łączeniu życia zawodowego i prywatnego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endParaRPr lang="it-IT" sz="1400" dirty="0">
              <a:effectLst/>
              <a:latin typeface="Calibri" panose="020F0502020204030204" pitchFamily="34" charset="0"/>
              <a:ea typeface="Arial MT"/>
              <a:cs typeface="Arial MT"/>
            </a:endParaRPr>
          </a:p>
          <a:p>
            <a:pPr fontAlgn="base"/>
            <a:r>
              <a:rPr lang="it-IT" sz="1400" dirty="0">
                <a:latin typeface="Calibri" panose="020F0502020204030204" pitchFamily="34" charset="0"/>
                <a:ea typeface="Arial MT"/>
                <a:cs typeface="Arial MT"/>
              </a:rPr>
              <a:t>c)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Są to dwa terminy, które wyrażają to samo pojęcie;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E9A5348-FCF9-A995-E603-4FC64C50A981}"/>
              </a:ext>
            </a:extLst>
          </p:cNvPr>
          <p:cNvSpPr/>
          <p:nvPr/>
        </p:nvSpPr>
        <p:spPr>
          <a:xfrm>
            <a:off x="5331590" y="924321"/>
            <a:ext cx="4518286" cy="1837678"/>
          </a:xfrm>
          <a:prstGeom prst="rect">
            <a:avLst/>
          </a:prstGeom>
          <a:noFill/>
          <a:ln>
            <a:solidFill>
              <a:srgbClr val="FAB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2">
            <a:extLst>
              <a:ext uri="{FF2B5EF4-FFF2-40B4-BE49-F238E27FC236}">
                <a16:creationId xmlns:a16="http://schemas.microsoft.com/office/drawing/2014/main" xmlns="" id="{1A53E313-0DC3-5B6E-338C-9BF294AE31D4}"/>
              </a:ext>
            </a:extLst>
          </p:cNvPr>
          <p:cNvSpPr/>
          <p:nvPr/>
        </p:nvSpPr>
        <p:spPr>
          <a:xfrm>
            <a:off x="5331590" y="833490"/>
            <a:ext cx="4740062" cy="652301"/>
          </a:xfrm>
          <a:prstGeom prst="roundRect">
            <a:avLst/>
          </a:prstGeom>
          <a:solidFill>
            <a:srgbClr val="FAB632"/>
          </a:solidFill>
          <a:ln>
            <a:solidFill>
              <a:srgbClr val="FAB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/>
              <a:t>Jaka jest różnica między równowagą między życiem zawodowym</a:t>
            </a:r>
            <a:r>
              <a:rPr lang="it-IT" sz="1600" dirty="0"/>
              <a:t> i </a:t>
            </a:r>
            <a:r>
              <a:rPr lang="it-IT" sz="1600" dirty="0" err="1"/>
              <a:t>prywatnym</a:t>
            </a:r>
            <a:r>
              <a:rPr lang="pl-PL" sz="1600" dirty="0"/>
              <a:t> a integracją życia zawodowego</a:t>
            </a:r>
            <a:r>
              <a:rPr lang="es-ES" sz="1600" dirty="0"/>
              <a:t>? </a:t>
            </a:r>
            <a:endParaRPr lang="en-GB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BA2D687-85CD-D36B-FF71-A9FBE53280CA}"/>
              </a:ext>
            </a:extLst>
          </p:cNvPr>
          <p:cNvSpPr/>
          <p:nvPr/>
        </p:nvSpPr>
        <p:spPr>
          <a:xfrm>
            <a:off x="523348" y="3001874"/>
            <a:ext cx="4518286" cy="1837678"/>
          </a:xfrm>
          <a:prstGeom prst="rect">
            <a:avLst/>
          </a:prstGeom>
          <a:noFill/>
          <a:ln>
            <a:solidFill>
              <a:srgbClr val="EA4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2">
            <a:extLst>
              <a:ext uri="{FF2B5EF4-FFF2-40B4-BE49-F238E27FC236}">
                <a16:creationId xmlns:a16="http://schemas.microsoft.com/office/drawing/2014/main" xmlns="" id="{9B376885-B5A0-0D84-31FF-068CA7DB7104}"/>
              </a:ext>
            </a:extLst>
          </p:cNvPr>
          <p:cNvSpPr/>
          <p:nvPr/>
        </p:nvSpPr>
        <p:spPr>
          <a:xfrm>
            <a:off x="523348" y="3011510"/>
            <a:ext cx="4518286" cy="422030"/>
          </a:xfrm>
          <a:prstGeom prst="roundRect">
            <a:avLst/>
          </a:prstGeom>
          <a:solidFill>
            <a:srgbClr val="EA4E46"/>
          </a:solidFill>
          <a:ln>
            <a:solidFill>
              <a:srgbClr val="EA4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dirty="0">
              <a:effectLst/>
              <a:latin typeface="Calibri" panose="020F0502020204030204" pitchFamily="34" charset="0"/>
              <a:ea typeface="Arial MT"/>
              <a:cs typeface="Arial MT"/>
            </a:endParaRPr>
          </a:p>
          <a:p>
            <a:r>
              <a:rPr lang="pl-PL" sz="16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Czym jest </a:t>
            </a:r>
            <a:r>
              <a:rPr lang="pl-PL" sz="1600" i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wspólna odpowiedzialność </a:t>
            </a:r>
            <a:r>
              <a:rPr lang="pl-PL" sz="16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w zakresie praw socjalnych kobiet</a:t>
            </a:r>
            <a:r>
              <a:rPr lang="it-IT" sz="16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?</a:t>
            </a:r>
            <a:endParaRPr lang="it-IT" sz="1600" dirty="0">
              <a:effectLst/>
              <a:latin typeface="Arial MT"/>
              <a:ea typeface="Arial MT"/>
              <a:cs typeface="Arial MT"/>
            </a:endParaRPr>
          </a:p>
          <a:p>
            <a:pPr algn="ctr"/>
            <a:endParaRPr lang="en-GB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E3AFAB4E-158C-AA74-7C67-3431439FBF02}"/>
              </a:ext>
            </a:extLst>
          </p:cNvPr>
          <p:cNvSpPr/>
          <p:nvPr/>
        </p:nvSpPr>
        <p:spPr>
          <a:xfrm>
            <a:off x="5331590" y="3021670"/>
            <a:ext cx="4518286" cy="1837678"/>
          </a:xfrm>
          <a:prstGeom prst="rect">
            <a:avLst/>
          </a:prstGeom>
          <a:noFill/>
          <a:ln>
            <a:solidFill>
              <a:srgbClr val="21B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">
            <a:extLst>
              <a:ext uri="{FF2B5EF4-FFF2-40B4-BE49-F238E27FC236}">
                <a16:creationId xmlns:a16="http://schemas.microsoft.com/office/drawing/2014/main" xmlns="" id="{7AA4056B-DE9C-25A0-B7EA-7CC004411C2D}"/>
              </a:ext>
            </a:extLst>
          </p:cNvPr>
          <p:cNvSpPr/>
          <p:nvPr/>
        </p:nvSpPr>
        <p:spPr>
          <a:xfrm>
            <a:off x="5331590" y="3021670"/>
            <a:ext cx="4518286" cy="422030"/>
          </a:xfrm>
          <a:prstGeom prst="roundRect">
            <a:avLst/>
          </a:prstGeom>
          <a:solidFill>
            <a:srgbClr val="21B4A9"/>
          </a:solidFill>
          <a:ln>
            <a:solidFill>
              <a:srgbClr val="21B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it-IT" sz="1800" dirty="0">
              <a:effectLst/>
              <a:latin typeface="Calibri" panose="020F0502020204030204" pitchFamily="34" charset="0"/>
              <a:ea typeface="Arial MT"/>
              <a:cs typeface="Arial MT"/>
            </a:endParaRPr>
          </a:p>
          <a:p>
            <a:pPr fontAlgn="base"/>
            <a:endParaRPr lang="it-IT" dirty="0">
              <a:latin typeface="Calibri" panose="020F0502020204030204" pitchFamily="34" charset="0"/>
              <a:ea typeface="Arial MT"/>
              <a:cs typeface="Arial MT"/>
            </a:endParaRPr>
          </a:p>
          <a:p>
            <a:pPr fontAlgn="base"/>
            <a:r>
              <a:rPr lang="pl-PL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Co nie jest macierzą Eisehowera</a:t>
            </a:r>
            <a:r>
              <a:rPr lang="it-IT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? 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marL="449580" fontAlgn="base"/>
            <a:r>
              <a:rPr lang="en-GB" sz="18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 </a:t>
            </a:r>
            <a:endParaRPr lang="it-IT" sz="1800" dirty="0">
              <a:effectLst/>
              <a:latin typeface="Arial MT"/>
              <a:ea typeface="Arial MT"/>
              <a:cs typeface="Arial MT"/>
            </a:endParaRPr>
          </a:p>
          <a:p>
            <a:pPr algn="ctr"/>
            <a:endParaRPr lang="en-GB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7FD24C3A-1E71-1242-AB69-73DE74EC3031}"/>
              </a:ext>
            </a:extLst>
          </p:cNvPr>
          <p:cNvSpPr/>
          <p:nvPr/>
        </p:nvSpPr>
        <p:spPr>
          <a:xfrm>
            <a:off x="2954985" y="4949288"/>
            <a:ext cx="4518286" cy="1837678"/>
          </a:xfrm>
          <a:prstGeom prst="rect">
            <a:avLst/>
          </a:prstGeom>
          <a:noFill/>
          <a:ln>
            <a:solidFill>
              <a:srgbClr val="FAB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2">
            <a:extLst>
              <a:ext uri="{FF2B5EF4-FFF2-40B4-BE49-F238E27FC236}">
                <a16:creationId xmlns:a16="http://schemas.microsoft.com/office/drawing/2014/main" xmlns="" id="{F874651E-567B-3E48-135B-076292839DE2}"/>
              </a:ext>
            </a:extLst>
          </p:cNvPr>
          <p:cNvSpPr/>
          <p:nvPr/>
        </p:nvSpPr>
        <p:spPr>
          <a:xfrm>
            <a:off x="2961527" y="4950179"/>
            <a:ext cx="4518286" cy="422030"/>
          </a:xfrm>
          <a:prstGeom prst="roundRect">
            <a:avLst/>
          </a:prstGeom>
          <a:solidFill>
            <a:srgbClr val="FAB632"/>
          </a:solidFill>
          <a:ln>
            <a:solidFill>
              <a:srgbClr val="FAB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latin typeface="Calibri" panose="020F0502020204030204" pitchFamily="34" charset="0"/>
                <a:ea typeface="Arial MT"/>
              </a:rPr>
              <a:t>Aby poprawić równowagę między życiem zawodowym a prywatnym, warto </a:t>
            </a:r>
            <a:r>
              <a:rPr lang="it-IT" sz="1600" dirty="0">
                <a:effectLst/>
                <a:latin typeface="Calibri" panose="020F0502020204030204" pitchFamily="34" charset="0"/>
                <a:ea typeface="Arial MT"/>
              </a:rPr>
              <a:t>...</a:t>
            </a:r>
            <a:endParaRPr lang="en-GB" sz="1600" dirty="0"/>
          </a:p>
        </p:txBody>
      </p:sp>
      <p:pic>
        <p:nvPicPr>
          <p:cNvPr id="30" name="Imagen 29" descr="Texto&#10;&#10;Descripción generada automáticamente">
            <a:extLst>
              <a:ext uri="{FF2B5EF4-FFF2-40B4-BE49-F238E27FC236}">
                <a16:creationId xmlns:a16="http://schemas.microsoft.com/office/drawing/2014/main" xmlns="" id="{2CD2DA1F-F93E-DD6A-B93E-B1DBE91187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652" y="6251079"/>
            <a:ext cx="2304176" cy="48340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591E0879-F5D8-F205-88D2-66149FF1940F}"/>
              </a:ext>
            </a:extLst>
          </p:cNvPr>
          <p:cNvSpPr txBox="1"/>
          <p:nvPr/>
        </p:nvSpPr>
        <p:spPr>
          <a:xfrm>
            <a:off x="7684316" y="5153235"/>
            <a:ext cx="44334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2" name="TextBox 59">
            <a:extLst>
              <a:ext uri="{FF2B5EF4-FFF2-40B4-BE49-F238E27FC236}">
                <a16:creationId xmlns:a16="http://schemas.microsoft.com/office/drawing/2014/main" xmlns="" id="{A9EA97DF-C097-5D9D-57E1-DFC6A8F42806}"/>
              </a:ext>
            </a:extLst>
          </p:cNvPr>
          <p:cNvSpPr txBox="1"/>
          <p:nvPr/>
        </p:nvSpPr>
        <p:spPr>
          <a:xfrm>
            <a:off x="551556" y="1357861"/>
            <a:ext cx="4518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a) </a:t>
            </a:r>
            <a:r>
              <a:rPr lang="pl-PL" sz="14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stan równowagi i satysfakcji, w którym potrzeby pracy godzą się z potrzebami osobistymi i prywatnymi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sytuacja idealnej równowagi między liczbą godzin, które poświęcamy na pracę, a godzinami, które poświęcamy rodzinie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sposób na zwiększenie wydajności pracy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0F19F11-D074-1230-8C58-F114F385ACB7}"/>
              </a:ext>
            </a:extLst>
          </p:cNvPr>
          <p:cNvSpPr txBox="1"/>
          <p:nvPr/>
        </p:nvSpPr>
        <p:spPr>
          <a:xfrm>
            <a:off x="523348" y="3429224"/>
            <a:ext cx="45182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a)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Bardziej sprawiedliwy podział prac domowych i opieki nad rodziną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14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kobiety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i </a:t>
            </a:r>
            <a:r>
              <a:rPr lang="it-IT" sz="1400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mezczyzny</a:t>
            </a:r>
            <a:r>
              <a:rPr lang="it-IT" sz="1400" dirty="0">
                <a:latin typeface="Calibri" panose="020F0502020204030204" pitchFamily="34" charset="0"/>
                <a:ea typeface="Arial MT"/>
                <a:cs typeface="Arial MT"/>
              </a:rPr>
              <a:t>;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b) </a:t>
            </a:r>
            <a:r>
              <a:rPr lang="pl-PL" sz="14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Sprawiedliwszy podział prac domowych i opieki nad rodziną różnych aktorów społecznych</a:t>
            </a:r>
            <a:r>
              <a:rPr lang="it-IT" sz="1400" dirty="0"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Calibri" panose="020F0502020204030204" pitchFamily="34" charset="0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możliwość poproszenia od czasu do czasu o pomoc bliskich nam osób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E4BD0471-305C-2219-2658-B5A2C46342CB}"/>
              </a:ext>
            </a:extLst>
          </p:cNvPr>
          <p:cNvSpPr txBox="1"/>
          <p:nvPr/>
        </p:nvSpPr>
        <p:spPr>
          <a:xfrm>
            <a:off x="5331590" y="3521556"/>
            <a:ext cx="45182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a) </a:t>
            </a:r>
            <a:r>
              <a:rPr lang="it-IT" sz="1400" b="1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narzędzie</a:t>
            </a:r>
            <a:r>
              <a:rPr lang="it-IT" sz="14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do </a:t>
            </a:r>
            <a:r>
              <a:rPr lang="it-IT" sz="1400" b="1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obliczeń</a:t>
            </a:r>
            <a:r>
              <a:rPr lang="it-IT" sz="14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it-IT" sz="1400" b="1" dirty="0" err="1">
                <a:effectLst/>
                <a:latin typeface="Calibri" panose="020F0502020204030204" pitchFamily="34" charset="0"/>
                <a:ea typeface="Arial MT"/>
                <a:cs typeface="Arial MT"/>
              </a:rPr>
              <a:t>matematycznych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macierz 4-kwadrantowa wynaleziona przez prezydenta USA D. Eisenhowera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diagram, który może pomóc nam kategoryzować i ustalać priorytety działań, które musimy wykonać według pilności i ważności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 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A7F2AC1D-0F06-8123-ACCA-48468E72DD4E}"/>
              </a:ext>
            </a:extLst>
          </p:cNvPr>
          <p:cNvSpPr txBox="1"/>
          <p:nvPr/>
        </p:nvSpPr>
        <p:spPr>
          <a:xfrm>
            <a:off x="2938740" y="5412087"/>
            <a:ext cx="44272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a)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Stara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ć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się robić jak najmniej rzeczy, aby mieć więcej wolnego czasu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b) 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Częściej korzysta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ć</a:t>
            </a:r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z narzędzi cyfrowych, aby przyspieszyć i ułatwić pracę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;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  <a:p>
            <a:pPr fontAlgn="base"/>
            <a:r>
              <a:rPr lang="pl-PL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c) </a:t>
            </a:r>
            <a:r>
              <a:rPr lang="pl-PL" sz="14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małymi krokami zmienia</a:t>
            </a:r>
            <a:r>
              <a:rPr lang="it-IT" sz="14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ć</a:t>
            </a:r>
            <a:r>
              <a:rPr lang="pl-PL" sz="14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złe nawyki i wyznacza</a:t>
            </a:r>
            <a:r>
              <a:rPr lang="it-IT" sz="14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ć</a:t>
            </a:r>
            <a:r>
              <a:rPr lang="pl-PL" sz="1400" b="1" dirty="0">
                <a:effectLst/>
                <a:latin typeface="Calibri" panose="020F0502020204030204" pitchFamily="34" charset="0"/>
                <a:ea typeface="Arial MT"/>
                <a:cs typeface="Arial MT"/>
              </a:rPr>
              <a:t> sobie realistyczne cele, które są w Twoim zasięgu</a:t>
            </a:r>
            <a:r>
              <a:rPr lang="it-IT" sz="1400" dirty="0">
                <a:effectLst/>
                <a:latin typeface="Calibri" panose="020F0502020204030204" pitchFamily="34" charset="0"/>
                <a:ea typeface="Arial MT"/>
                <a:cs typeface="Arial MT"/>
              </a:rPr>
              <a:t>. </a:t>
            </a:r>
            <a:endParaRPr lang="it-IT" sz="14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xmlns="" id="{EEDBDB48-1301-4187-812E-D85CFA90B120}"/>
              </a:ext>
            </a:extLst>
          </p:cNvPr>
          <p:cNvSpPr>
            <a:spLocks/>
          </p:cNvSpPr>
          <p:nvPr/>
        </p:nvSpPr>
        <p:spPr bwMode="auto">
          <a:xfrm>
            <a:off x="550864" y="267874"/>
            <a:ext cx="82454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s-ES" sz="3600" b="1" dirty="0">
                <a:solidFill>
                  <a:srgbClr val="21B4A9"/>
                </a:solidFill>
              </a:rPr>
              <a:t> </a:t>
            </a:r>
            <a:r>
              <a:rPr lang="es-ES" sz="3600" b="1" dirty="0" err="1">
                <a:solidFill>
                  <a:srgbClr val="21B4A9"/>
                </a:solidFill>
              </a:rPr>
              <a:t>Rozwiązania</a:t>
            </a:r>
            <a:r>
              <a:rPr lang="es-ES" sz="3600" b="1" dirty="0">
                <a:solidFill>
                  <a:srgbClr val="21B4A9"/>
                </a:solidFill>
              </a:rPr>
              <a:t> </a:t>
            </a:r>
            <a:r>
              <a:rPr lang="es-ES" sz="3600" b="1" dirty="0" err="1">
                <a:solidFill>
                  <a:srgbClr val="21B4A9"/>
                </a:solidFill>
              </a:rPr>
              <a:t>testowe</a:t>
            </a:r>
            <a:r>
              <a:rPr lang="es-ES" sz="3600" b="1" dirty="0">
                <a:solidFill>
                  <a:srgbClr val="21B4A9"/>
                </a:solidFill>
              </a:rPr>
              <a:t> do </a:t>
            </a:r>
            <a:r>
              <a:rPr lang="es-ES" sz="3600" b="1" dirty="0" err="1">
                <a:solidFill>
                  <a:srgbClr val="21B4A9"/>
                </a:solidFill>
              </a:rPr>
              <a:t>samooceny</a:t>
            </a:r>
            <a:r>
              <a:rPr lang="es-ES" sz="3600" b="1" dirty="0">
                <a:solidFill>
                  <a:srgbClr val="21B4A9"/>
                </a:solidFill>
              </a:rPr>
              <a:t>:</a:t>
            </a:r>
            <a:endParaRPr lang="en-GB" sz="3600" b="1" dirty="0">
              <a:solidFill>
                <a:srgbClr val="21B4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51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253372E-8299-CFC5-ECA7-F43CCA02F264}"/>
              </a:ext>
            </a:extLst>
          </p:cNvPr>
          <p:cNvSpPr txBox="1"/>
          <p:nvPr/>
        </p:nvSpPr>
        <p:spPr>
          <a:xfrm>
            <a:off x="4849426" y="4214219"/>
            <a:ext cx="195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EA4E46"/>
                </a:solidFill>
              </a:rPr>
              <a:t>moreproject.eu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1ACDBC3-9678-20DC-880B-3CFA0228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3889" y="327888"/>
            <a:ext cx="2766269" cy="1225704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xmlns="" id="{04BF0F6C-0DFB-1218-415B-C07EE3EC72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2806BB7-55F0-136E-1282-E2FD4A20EA97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00A536-0F3C-4E97-A168-B0CC1E7C7257}"/>
              </a:ext>
            </a:extLst>
          </p:cNvPr>
          <p:cNvSpPr txBox="1"/>
          <p:nvPr/>
        </p:nvSpPr>
        <p:spPr>
          <a:xfrm>
            <a:off x="1434910" y="2809461"/>
            <a:ext cx="7104184" cy="1446550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it-IT" sz="8800" dirty="0">
                <a:latin typeface="Amasis MT Pro Light" panose="020B0604020202020204" pitchFamily="18" charset="0"/>
              </a:rPr>
              <a:t>DZIĘKUJEMY</a:t>
            </a:r>
            <a:endParaRPr lang="en-GB" sz="8800" dirty="0">
              <a:latin typeface="Amasis MT Pro Light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1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579940"/>
            <a:ext cx="8885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1: Podstawy równowagi między życiem zawodowym a prywatnym</a:t>
            </a:r>
            <a:endParaRPr lang="en-US" sz="3600" b="1" dirty="0">
              <a:solidFill>
                <a:srgbClr val="FAB632"/>
              </a:solidFill>
              <a:ea typeface="Nunito Bold" charset="0"/>
              <a:cs typeface="Arima Madurai Semi" pitchFamily="2" charset="77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xmlns="" id="{D902BCFB-C788-F285-2557-43D71B9BF434}"/>
              </a:ext>
            </a:extLst>
          </p:cNvPr>
          <p:cNvSpPr txBox="1"/>
          <p:nvPr/>
        </p:nvSpPr>
        <p:spPr>
          <a:xfrm>
            <a:off x="7322016" y="3350606"/>
            <a:ext cx="1430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A4E46"/>
                </a:solidFill>
                <a:ea typeface="Nunito Bold" charset="0"/>
                <a:cs typeface="Abhaya Libre Medium" panose="02000603000000000000" pitchFamily="2" charset="77"/>
              </a:rPr>
              <a:t>Content 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30" y="1789394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1: Co </a:t>
            </a:r>
            <a:r>
              <a:rPr lang="es-ES" sz="2400" dirty="0" err="1">
                <a:solidFill>
                  <a:srgbClr val="21B4A9"/>
                </a:solidFill>
              </a:rPr>
              <a:t>to</a:t>
            </a:r>
            <a:r>
              <a:rPr lang="es-ES" sz="2400" dirty="0">
                <a:solidFill>
                  <a:srgbClr val="21B4A9"/>
                </a:solidFill>
              </a:rPr>
              <a:t> </a:t>
            </a:r>
            <a:r>
              <a:rPr lang="es-ES" sz="2400" dirty="0" err="1">
                <a:solidFill>
                  <a:srgbClr val="21B4A9"/>
                </a:solidFill>
              </a:rPr>
              <a:t>jest</a:t>
            </a:r>
            <a:r>
              <a:rPr lang="es-ES" sz="2400" dirty="0">
                <a:solidFill>
                  <a:srgbClr val="21B4A9"/>
                </a:solidFill>
              </a:rPr>
              <a:t>...</a:t>
            </a:r>
            <a:endParaRPr lang="en-GB" sz="2400" dirty="0">
              <a:solidFill>
                <a:srgbClr val="21B4A9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542BDAC-D70D-C5EB-3F26-F9277DFF6C62}"/>
              </a:ext>
            </a:extLst>
          </p:cNvPr>
          <p:cNvSpPr/>
          <p:nvPr/>
        </p:nvSpPr>
        <p:spPr>
          <a:xfrm>
            <a:off x="762529" y="2428632"/>
            <a:ext cx="54452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altLang="es-ES" dirty="0">
                <a:cs typeface="Calibri" panose="020F0502020204030204" pitchFamily="34" charset="0"/>
              </a:rPr>
              <a:t>Równowaga między życiem zawodowym a prywatnym jest powszechnie definiowana </a:t>
            </a:r>
            <a:r>
              <a:rPr lang="pl-PL" altLang="es-ES" b="1" i="1" dirty="0">
                <a:cs typeface="Calibri" panose="020F0502020204030204" pitchFamily="34" charset="0"/>
              </a:rPr>
              <a:t>jako ilość czasu, który spędzamy w pracy w porównaniu z tym, który </a:t>
            </a:r>
            <a:r>
              <a:rPr lang="it-IT" altLang="es-ES" b="1" i="1" dirty="0" err="1">
                <a:cs typeface="Calibri" panose="020F0502020204030204" pitchFamily="34" charset="0"/>
              </a:rPr>
              <a:t>po</a:t>
            </a:r>
            <a:r>
              <a:rPr lang="pl-PL" altLang="es-ES" b="1" i="1" dirty="0">
                <a:cs typeface="Calibri" panose="020F0502020204030204" pitchFamily="34" charset="0"/>
              </a:rPr>
              <a:t>ś</a:t>
            </a:r>
            <a:r>
              <a:rPr lang="it-IT" altLang="es-ES" b="1" i="1" dirty="0">
                <a:cs typeface="Calibri" panose="020F0502020204030204" pitchFamily="34" charset="0"/>
              </a:rPr>
              <a:t>wi</a:t>
            </a:r>
            <a:r>
              <a:rPr lang="pl-PL" altLang="es-ES" b="1" i="1" dirty="0">
                <a:cs typeface="Calibri" panose="020F0502020204030204" pitchFamily="34" charset="0"/>
              </a:rPr>
              <a:t>ę</a:t>
            </a:r>
            <a:r>
              <a:rPr lang="it-IT" altLang="es-ES" b="1" i="1" dirty="0" err="1">
                <a:cs typeface="Calibri" panose="020F0502020204030204" pitchFamily="34" charset="0"/>
              </a:rPr>
              <a:t>camy</a:t>
            </a:r>
            <a:r>
              <a:rPr lang="it-IT" altLang="es-ES" b="1" i="1" dirty="0">
                <a:cs typeface="Calibri" panose="020F0502020204030204" pitchFamily="34" charset="0"/>
              </a:rPr>
              <a:t> </a:t>
            </a:r>
            <a:r>
              <a:rPr lang="it-IT" altLang="es-ES" b="1" i="1" dirty="0" err="1">
                <a:cs typeface="Calibri" panose="020F0502020204030204" pitchFamily="34" charset="0"/>
              </a:rPr>
              <a:t>rodzinie</a:t>
            </a:r>
            <a:r>
              <a:rPr lang="pl-PL" altLang="es-ES" b="1" i="1" dirty="0">
                <a:cs typeface="Calibri" panose="020F0502020204030204" pitchFamily="34" charset="0"/>
              </a:rPr>
              <a:t>, relacj</a:t>
            </a:r>
            <a:r>
              <a:rPr lang="it-IT" altLang="es-ES" b="1" i="1" dirty="0" err="1">
                <a:cs typeface="Calibri" panose="020F0502020204030204" pitchFamily="34" charset="0"/>
              </a:rPr>
              <a:t>om</a:t>
            </a:r>
            <a:r>
              <a:rPr lang="pl-PL" altLang="es-ES" b="1" i="1" dirty="0">
                <a:cs typeface="Calibri" panose="020F0502020204030204" pitchFamily="34" charset="0"/>
              </a:rPr>
              <a:t> społeczn</a:t>
            </a:r>
            <a:r>
              <a:rPr lang="it-IT" altLang="es-ES" b="1" i="1" dirty="0" err="1">
                <a:cs typeface="Calibri" panose="020F0502020204030204" pitchFamily="34" charset="0"/>
              </a:rPr>
              <a:t>ym</a:t>
            </a:r>
            <a:r>
              <a:rPr lang="pl-PL" altLang="es-ES" b="1" i="1" dirty="0">
                <a:cs typeface="Calibri" panose="020F0502020204030204" pitchFamily="34" charset="0"/>
              </a:rPr>
              <a:t>, zdrowi</a:t>
            </a:r>
            <a:r>
              <a:rPr lang="it-IT" altLang="es-ES" b="1" i="1" dirty="0">
                <a:cs typeface="Calibri" panose="020F0502020204030204" pitchFamily="34" charset="0"/>
              </a:rPr>
              <a:t>u</a:t>
            </a:r>
            <a:r>
              <a:rPr lang="pl-PL" altLang="es-ES" b="1" i="1" dirty="0">
                <a:cs typeface="Calibri" panose="020F0502020204030204" pitchFamily="34" charset="0"/>
              </a:rPr>
              <a:t> i </a:t>
            </a:r>
            <a:r>
              <a:rPr lang="it-IT" altLang="es-ES" b="1" i="1" dirty="0" err="1">
                <a:cs typeface="Calibri" panose="020F0502020204030204" pitchFamily="34" charset="0"/>
              </a:rPr>
              <a:t>na</a:t>
            </a:r>
            <a:r>
              <a:rPr lang="it-IT" altLang="es-ES" b="1" i="1" dirty="0">
                <a:cs typeface="Calibri" panose="020F0502020204030204" pitchFamily="34" charset="0"/>
              </a:rPr>
              <a:t> </a:t>
            </a:r>
            <a:r>
              <a:rPr lang="pl-PL" altLang="es-ES" b="1" i="1" dirty="0">
                <a:cs typeface="Calibri" panose="020F0502020204030204" pitchFamily="34" charset="0"/>
              </a:rPr>
              <a:t>realizację osobistych zainteresowań</a:t>
            </a:r>
            <a:r>
              <a:rPr lang="en-GB" altLang="es-ES" b="1" i="1" dirty="0">
                <a:cs typeface="Calibri" panose="020F0502020204030204" pitchFamily="34" charset="0"/>
              </a:rPr>
              <a:t>.</a:t>
            </a:r>
          </a:p>
          <a:p>
            <a:pPr algn="just">
              <a:defRPr/>
            </a:pPr>
            <a:endParaRPr lang="en-GB" altLang="es-ES" dirty="0"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altLang="es-ES" dirty="0">
                <a:cs typeface="Calibri" panose="020F0502020204030204" pitchFamily="34" charset="0"/>
              </a:rPr>
              <a:t>Innymi słowy, odnosi się do naszej umiejętności równoważenia sfery osobistej z zawodową przy zachowaniu zdrowego stylu życia</a:t>
            </a:r>
            <a:r>
              <a:rPr lang="en-GB" altLang="es-ES" dirty="0"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710AC92E-4B86-FA4C-2092-09670F50AE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947" y="1647053"/>
            <a:ext cx="5025813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3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579940"/>
            <a:ext cx="820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1: Podstawy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30" y="1736384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2: </a:t>
            </a:r>
            <a:r>
              <a:rPr lang="es-ES" sz="2400" dirty="0" err="1">
                <a:solidFill>
                  <a:srgbClr val="21B4A9"/>
                </a:solidFill>
              </a:rPr>
              <a:t>Dlaczego</a:t>
            </a:r>
            <a:r>
              <a:rPr lang="es-ES" sz="2400" dirty="0">
                <a:solidFill>
                  <a:srgbClr val="21B4A9"/>
                </a:solidFill>
              </a:rPr>
              <a:t> </a:t>
            </a:r>
            <a:r>
              <a:rPr lang="es-ES" sz="2400" dirty="0" err="1">
                <a:solidFill>
                  <a:srgbClr val="21B4A9"/>
                </a:solidFill>
              </a:rPr>
              <a:t>ma</a:t>
            </a:r>
            <a:r>
              <a:rPr lang="es-ES" sz="2400" dirty="0">
                <a:solidFill>
                  <a:srgbClr val="21B4A9"/>
                </a:solidFill>
              </a:rPr>
              <a:t> </a:t>
            </a:r>
            <a:r>
              <a:rPr lang="es-ES" sz="2400" dirty="0" err="1">
                <a:solidFill>
                  <a:srgbClr val="21B4A9"/>
                </a:solidFill>
              </a:rPr>
              <a:t>znaczenie</a:t>
            </a:r>
            <a:r>
              <a:rPr lang="es-ES" sz="2400" dirty="0">
                <a:solidFill>
                  <a:srgbClr val="21B4A9"/>
                </a:solidFill>
              </a:rPr>
              <a:t>...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2" name="Rectángulo 7">
            <a:extLst>
              <a:ext uri="{FF2B5EF4-FFF2-40B4-BE49-F238E27FC236}">
                <a16:creationId xmlns:a16="http://schemas.microsoft.com/office/drawing/2014/main" xmlns="" id="{7F8386CF-8759-BD52-E615-934B9FC7E025}"/>
              </a:ext>
            </a:extLst>
          </p:cNvPr>
          <p:cNvSpPr/>
          <p:nvPr/>
        </p:nvSpPr>
        <p:spPr>
          <a:xfrm>
            <a:off x="5039887" y="3770273"/>
            <a:ext cx="5445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altLang="es-ES" dirty="0">
                <a:cs typeface="Calibri" panose="020F0502020204030204" pitchFamily="34" charset="0"/>
              </a:rPr>
              <a:t>Badania naukowe wykazały, że utrzymanie zdrowej równowagi między życiem zawodowym a prywatnym ma kluczowe znaczenie dla </a:t>
            </a:r>
            <a:r>
              <a:rPr lang="pl-PL" altLang="es-ES" b="1" dirty="0">
                <a:cs typeface="Calibri" panose="020F0502020204030204" pitchFamily="34" charset="0"/>
              </a:rPr>
              <a:t>utrzymania dobrego samopoczucia fizycznego, emocjonalnego i psychicznego</a:t>
            </a:r>
            <a:r>
              <a:rPr lang="it-IT" altLang="es-ES" b="1" dirty="0">
                <a:cs typeface="Calibri" panose="020F0502020204030204" pitchFamily="34" charset="0"/>
              </a:rPr>
              <a:t> </a:t>
            </a:r>
            <a:r>
              <a:rPr lang="it-IT" altLang="es-ES" dirty="0" err="1">
                <a:cs typeface="Calibri" panose="020F0502020204030204" pitchFamily="34" charset="0"/>
              </a:rPr>
              <a:t>celem</a:t>
            </a:r>
            <a:r>
              <a:rPr lang="it-IT" altLang="es-ES" dirty="0">
                <a:cs typeface="Calibri" panose="020F0502020204030204" pitchFamily="34" charset="0"/>
              </a:rPr>
              <a:t> </a:t>
            </a:r>
            <a:r>
              <a:rPr lang="pl-PL" altLang="es-ES" dirty="0">
                <a:cs typeface="Calibri" panose="020F0502020204030204" pitchFamily="34" charset="0"/>
              </a:rPr>
              <a:t>zmniejszenia stresu i poprawy produktywności</a:t>
            </a:r>
            <a:r>
              <a:rPr lang="en-GB" altLang="es-ES" dirty="0"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3" name="Rectángulo 7">
            <a:extLst>
              <a:ext uri="{FF2B5EF4-FFF2-40B4-BE49-F238E27FC236}">
                <a16:creationId xmlns:a16="http://schemas.microsoft.com/office/drawing/2014/main" xmlns="" id="{83ECF415-6163-09AA-08DD-DA7342E1DC3A}"/>
              </a:ext>
            </a:extLst>
          </p:cNvPr>
          <p:cNvSpPr/>
          <p:nvPr/>
        </p:nvSpPr>
        <p:spPr>
          <a:xfrm>
            <a:off x="5039888" y="2099722"/>
            <a:ext cx="54452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altLang="es-ES" dirty="0">
                <a:cs typeface="Calibri" panose="020F0502020204030204" pitchFamily="34" charset="0"/>
              </a:rPr>
              <a:t>W ostatnim czasie temat </a:t>
            </a:r>
            <a:r>
              <a:rPr lang="it-IT" altLang="es-ES" dirty="0" err="1">
                <a:cs typeface="Calibri" panose="020F0502020204030204" pitchFamily="34" charset="0"/>
              </a:rPr>
              <a:t>równowagi</a:t>
            </a:r>
            <a:r>
              <a:rPr lang="it-IT" altLang="es-ES" dirty="0">
                <a:cs typeface="Calibri" panose="020F0502020204030204" pitchFamily="34" charset="0"/>
              </a:rPr>
              <a:t> </a:t>
            </a:r>
            <a:r>
              <a:rPr lang="it-IT" altLang="es-ES" dirty="0" err="1">
                <a:cs typeface="Calibri" panose="020F0502020204030204" pitchFamily="34" charset="0"/>
              </a:rPr>
              <a:t>praca</a:t>
            </a:r>
            <a:r>
              <a:rPr lang="it-IT" altLang="es-ES" dirty="0">
                <a:cs typeface="Calibri" panose="020F0502020204030204" pitchFamily="34" charset="0"/>
              </a:rPr>
              <a:t>-</a:t>
            </a:r>
            <a:r>
              <a:rPr lang="pl-PL" altLang="es-ES" dirty="0">
                <a:cs typeface="Calibri" panose="020F0502020204030204" pitchFamily="34" charset="0"/>
              </a:rPr>
              <a:t>życie</a:t>
            </a:r>
            <a:r>
              <a:rPr lang="it-IT" altLang="es-ES" dirty="0">
                <a:cs typeface="Calibri" panose="020F0502020204030204" pitchFamily="34" charset="0"/>
              </a:rPr>
              <a:t> </a:t>
            </a:r>
            <a:r>
              <a:rPr lang="pl-PL" altLang="es-ES" dirty="0">
                <a:cs typeface="Calibri" panose="020F0502020204030204" pitchFamily="34" charset="0"/>
              </a:rPr>
              <a:t>stał się bardziej popularny w</a:t>
            </a:r>
            <a:r>
              <a:rPr lang="it-IT" altLang="es-ES" dirty="0">
                <a:cs typeface="Calibri" panose="020F0502020204030204" pitchFamily="34" charset="0"/>
              </a:rPr>
              <a:t> </a:t>
            </a:r>
            <a:r>
              <a:rPr lang="pl-PL" altLang="es-ES" dirty="0">
                <a:cs typeface="Calibri" panose="020F0502020204030204" pitchFamily="34" charset="0"/>
              </a:rPr>
              <a:t>związku z pandemią Covid-19 i koniecznością pracy z domu (</a:t>
            </a:r>
            <a:r>
              <a:rPr lang="pl-PL" altLang="es-ES" i="1" dirty="0">
                <a:cs typeface="Calibri" panose="020F0502020204030204" pitchFamily="34" charset="0"/>
              </a:rPr>
              <a:t>smartworking</a:t>
            </a:r>
            <a:r>
              <a:rPr lang="pl-PL" altLang="es-ES" dirty="0">
                <a:cs typeface="Calibri" panose="020F0502020204030204" pitchFamily="34" charset="0"/>
              </a:rPr>
              <a:t>).</a:t>
            </a:r>
          </a:p>
          <a:p>
            <a:pPr algn="just">
              <a:defRPr/>
            </a:pPr>
            <a:r>
              <a:rPr lang="pl-PL" altLang="es-ES" dirty="0">
                <a:cs typeface="Calibri" panose="020F0502020204030204" pitchFamily="34" charset="0"/>
              </a:rPr>
              <a:t>W istocie sprawiło to, że granice między życiem prywatnym a zawodowym bardziej się zatarły</a:t>
            </a:r>
            <a:r>
              <a:rPr lang="en-GB" altLang="es-ES" dirty="0"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Immagine 10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xmlns="" id="{78922F80-9D59-E275-97EF-7A8B6A93DB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53" y="2479499"/>
            <a:ext cx="4369640" cy="32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2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579940"/>
            <a:ext cx="820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1: Podstawy równowagi między życiem zawodowym a prywatnym</a:t>
            </a: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3" name="Rectángulo 7">
            <a:extLst>
              <a:ext uri="{FF2B5EF4-FFF2-40B4-BE49-F238E27FC236}">
                <a16:creationId xmlns:a16="http://schemas.microsoft.com/office/drawing/2014/main" xmlns="" id="{83ECF415-6163-09AA-08DD-DA7342E1DC3A}"/>
              </a:ext>
            </a:extLst>
          </p:cNvPr>
          <p:cNvSpPr/>
          <p:nvPr/>
        </p:nvSpPr>
        <p:spPr>
          <a:xfrm>
            <a:off x="762528" y="2231087"/>
            <a:ext cx="54452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 rzeczywistości kilka badań naukowych wykazało, że przepracowanie może prowadzić do zaburzeń snu i pamięci, depresji, cukrzycy, chorób sercowo-naczyniowych, udaru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Nawet nie dochodząc do najpoważniejszych konsekwencji zdrowotnych, ryzyko dojścia do stanu wypalenia jest i tak bardzo duże. Wypalenie to stan całkowitego wyczerpania psychofizycznego na skutek chronicznego stresu związanego z kontekstem pracy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GB" altLang="es-ES" dirty="0">
              <a:cs typeface="Calibri" panose="020F0502020204030204" pitchFamily="34" charset="0"/>
            </a:endParaRPr>
          </a:p>
        </p:txBody>
      </p:sp>
      <p:pic>
        <p:nvPicPr>
          <p:cNvPr id="8" name="Immagine 7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xmlns="" id="{99371403-BCD6-0AFC-7C69-41D5C003C1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76886"/>
            <a:ext cx="5049520" cy="3787140"/>
          </a:xfrm>
          <a:prstGeom prst="rect">
            <a:avLst/>
          </a:prstGeom>
        </p:spPr>
      </p:pic>
      <p:sp>
        <p:nvSpPr>
          <p:cNvPr id="11" name="CuadroTexto 6">
            <a:extLst>
              <a:ext uri="{FF2B5EF4-FFF2-40B4-BE49-F238E27FC236}">
                <a16:creationId xmlns:a16="http://schemas.microsoft.com/office/drawing/2014/main" xmlns="" id="{0E8B84DF-7F71-4AD1-82DC-10A06EA465BB}"/>
              </a:ext>
            </a:extLst>
          </p:cNvPr>
          <p:cNvSpPr txBox="1"/>
          <p:nvPr/>
        </p:nvSpPr>
        <p:spPr>
          <a:xfrm>
            <a:off x="762530" y="1736384"/>
            <a:ext cx="769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2: </a:t>
            </a:r>
            <a:r>
              <a:rPr lang="es-ES" sz="2400" dirty="0" err="1">
                <a:solidFill>
                  <a:srgbClr val="21B4A9"/>
                </a:solidFill>
              </a:rPr>
              <a:t>Dlaczego</a:t>
            </a:r>
            <a:r>
              <a:rPr lang="es-ES" sz="2400" dirty="0">
                <a:solidFill>
                  <a:srgbClr val="21B4A9"/>
                </a:solidFill>
              </a:rPr>
              <a:t> </a:t>
            </a:r>
            <a:r>
              <a:rPr lang="es-ES" sz="2400" dirty="0" err="1">
                <a:solidFill>
                  <a:srgbClr val="21B4A9"/>
                </a:solidFill>
              </a:rPr>
              <a:t>ma</a:t>
            </a:r>
            <a:r>
              <a:rPr lang="es-ES" sz="2400" dirty="0">
                <a:solidFill>
                  <a:srgbClr val="21B4A9"/>
                </a:solidFill>
              </a:rPr>
              <a:t> </a:t>
            </a:r>
            <a:r>
              <a:rPr lang="es-ES" sz="2400" dirty="0" err="1">
                <a:solidFill>
                  <a:srgbClr val="21B4A9"/>
                </a:solidFill>
              </a:rPr>
              <a:t>znaczenie</a:t>
            </a:r>
            <a:r>
              <a:rPr lang="es-ES" sz="2400" dirty="0">
                <a:solidFill>
                  <a:srgbClr val="21B4A9"/>
                </a:solidFill>
              </a:rPr>
              <a:t>...</a:t>
            </a:r>
            <a:endParaRPr lang="en-GB" sz="2400" dirty="0">
              <a:solidFill>
                <a:srgbClr val="21B4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8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579940"/>
            <a:ext cx="820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1: Podstawy równowagi między życiem zawodowym a prywatnym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30" y="1656871"/>
            <a:ext cx="9905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3: </a:t>
            </a:r>
            <a:r>
              <a:rPr lang="pl-PL" sz="2400" dirty="0">
                <a:solidFill>
                  <a:srgbClr val="21B4A9"/>
                </a:solidFill>
              </a:rPr>
              <a:t>Równowaga między życiem zawodowym a prywatnym lub integracja między życiem zawodowym a prywatnym</a:t>
            </a:r>
            <a:r>
              <a:rPr lang="es-ES" sz="2400" dirty="0">
                <a:solidFill>
                  <a:srgbClr val="21B4A9"/>
                </a:solidFill>
              </a:rPr>
              <a:t>...</a:t>
            </a:r>
            <a:endParaRPr lang="en-GB" sz="2400" dirty="0">
              <a:solidFill>
                <a:srgbClr val="21B4A9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3" name="Rectángulo 7">
            <a:extLst>
              <a:ext uri="{FF2B5EF4-FFF2-40B4-BE49-F238E27FC236}">
                <a16:creationId xmlns:a16="http://schemas.microsoft.com/office/drawing/2014/main" xmlns="" id="{83ECF415-6163-09AA-08DD-DA7342E1DC3A}"/>
              </a:ext>
            </a:extLst>
          </p:cNvPr>
          <p:cNvSpPr/>
          <p:nvPr/>
        </p:nvSpPr>
        <p:spPr>
          <a:xfrm>
            <a:off x="1077489" y="2411230"/>
            <a:ext cx="60853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Nie ma jednej interpretacji koncepcji 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ównowag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praca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życie. Niektórzy wręcz skupiają się na idei </a:t>
            </a:r>
            <a:r>
              <a:rPr lang="pl-PL" sz="18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równego podziału zasobów przeznaczonych na rodzinę i pracę 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(pod względem </a:t>
            </a:r>
            <a:r>
              <a:rPr lang="pl-PL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czasu, energii, stopnia satysfakcji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 definicji tej nacisk kładzie się na </a:t>
            </a:r>
            <a:r>
              <a:rPr lang="pl-PL" sz="18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oddzielenie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sfery osobistej od sfery pracy, a te dwie sfery wydają się być sobie przeciwstawne w rywalizacji o czas.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altLang="es-ES" dirty="0">
              <a:cs typeface="Calibri" panose="020F0502020204030204" pitchFamily="34" charset="0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xmlns="" id="{6B4220F1-C5B1-8A91-ACAB-C51B18E724A1}"/>
              </a:ext>
            </a:extLst>
          </p:cNvPr>
          <p:cNvSpPr txBox="1"/>
          <p:nvPr/>
        </p:nvSpPr>
        <p:spPr>
          <a:xfrm>
            <a:off x="2503373" y="5001562"/>
            <a:ext cx="5733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To podejście może być bardziej odpowiednie</a:t>
            </a:r>
          </a:p>
          <a:p>
            <a:r>
              <a:rPr lang="pl-PL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dla pracowników</a:t>
            </a:r>
            <a:endParaRPr lang="en-US" sz="2400" dirty="0">
              <a:solidFill>
                <a:srgbClr val="EA4E46"/>
              </a:solidFill>
              <a:cs typeface="Abhaya Libre Medium" panose="02000603000000000000" pitchFamily="2" charset="77"/>
            </a:endParaRPr>
          </a:p>
        </p:txBody>
      </p:sp>
      <p:pic>
        <p:nvPicPr>
          <p:cNvPr id="6" name="Immagine 5" descr="Immagine che contiene testo, computer, grafica vettoriale&#10;&#10;Descrizione generata automaticamente">
            <a:extLst>
              <a:ext uri="{FF2B5EF4-FFF2-40B4-BE49-F238E27FC236}">
                <a16:creationId xmlns:a16="http://schemas.microsoft.com/office/drawing/2014/main" xmlns="" id="{E05B7AF4-0823-1A3B-F4F7-F834EC8145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520" y="2072408"/>
            <a:ext cx="4449326" cy="33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8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9" y="579940"/>
            <a:ext cx="820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1: Podstawy równowagi między życiem zawodowym a prywatnym</a:t>
            </a: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812F461-4C25-5DA7-99A2-31F4ADF71ADC}"/>
              </a:ext>
            </a:extLst>
          </p:cNvPr>
          <p:cNvSpPr txBox="1"/>
          <p:nvPr/>
        </p:nvSpPr>
        <p:spPr>
          <a:xfrm>
            <a:off x="762529" y="2429763"/>
            <a:ext cx="584147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 innych nowszych interpretacjach wolimy jednak mówić o integracji praca-życie, aby podkreślić, że </a:t>
            </a: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nie są to odrębne i przeciwstawne aspekty życia, ale aspekty, które mogą ze sobą </a:t>
            </a:r>
            <a:r>
              <a:rPr lang="pl-PL" sz="18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współdziałać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 które harmonijnie połączone przyczyniają się do dobre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samopoczucie danej osoby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 graficznego punktu widzenia to podejście do integracji pracy z życiem prywatnym można przedstawić za pomocą diagramu Venna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B0278C7D-28B9-00AF-37EC-C97051EB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5775" y="2152650"/>
            <a:ext cx="36004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5F9D1AA9-1F20-383B-2AFD-F5DFA5E341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8" y="1971039"/>
            <a:ext cx="5219972" cy="3914979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xmlns="" id="{1DA1A93A-3ED2-398D-D43A-41FADF24FC26}"/>
              </a:ext>
            </a:extLst>
          </p:cNvPr>
          <p:cNvSpPr txBox="1"/>
          <p:nvPr/>
        </p:nvSpPr>
        <p:spPr>
          <a:xfrm>
            <a:off x="2284319" y="5164571"/>
            <a:ext cx="5928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To podejście może być bardziej odpowiednie</a:t>
            </a:r>
          </a:p>
          <a:p>
            <a:r>
              <a:rPr lang="pl-PL" sz="2400" dirty="0">
                <a:solidFill>
                  <a:srgbClr val="EA4E46"/>
                </a:solidFill>
                <a:cs typeface="Abhaya Libre Medium" panose="02000603000000000000" pitchFamily="2" charset="77"/>
              </a:rPr>
              <a:t>dla osób samozatrudnionych</a:t>
            </a:r>
            <a:endParaRPr lang="en-US" sz="2400" dirty="0">
              <a:solidFill>
                <a:srgbClr val="EA4E46"/>
              </a:solidFill>
              <a:cs typeface="Abhaya Libre Medium" panose="02000603000000000000" pitchFamily="2" charset="77"/>
            </a:endParaRPr>
          </a:p>
        </p:txBody>
      </p:sp>
      <p:sp>
        <p:nvSpPr>
          <p:cNvPr id="12" name="CuadroTexto 6">
            <a:extLst>
              <a:ext uri="{FF2B5EF4-FFF2-40B4-BE49-F238E27FC236}">
                <a16:creationId xmlns:a16="http://schemas.microsoft.com/office/drawing/2014/main" xmlns="" id="{B028E6C4-8908-42FF-9398-4A67B775C239}"/>
              </a:ext>
            </a:extLst>
          </p:cNvPr>
          <p:cNvSpPr txBox="1"/>
          <p:nvPr/>
        </p:nvSpPr>
        <p:spPr>
          <a:xfrm>
            <a:off x="762530" y="1656871"/>
            <a:ext cx="9905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21B4A9"/>
                </a:solidFill>
              </a:rPr>
              <a:t>Rozdział</a:t>
            </a:r>
            <a:r>
              <a:rPr lang="es-ES" sz="2400" dirty="0">
                <a:solidFill>
                  <a:srgbClr val="21B4A9"/>
                </a:solidFill>
              </a:rPr>
              <a:t> 3: </a:t>
            </a:r>
            <a:r>
              <a:rPr lang="pl-PL" sz="2400" dirty="0">
                <a:solidFill>
                  <a:srgbClr val="21B4A9"/>
                </a:solidFill>
              </a:rPr>
              <a:t>Równowaga między życiem zawodowym a prywatnym lub integracja między życiem zawodowym a prywatnym</a:t>
            </a:r>
            <a:r>
              <a:rPr lang="es-ES" sz="2400" dirty="0">
                <a:solidFill>
                  <a:srgbClr val="21B4A9"/>
                </a:solidFill>
              </a:rPr>
              <a:t>...</a:t>
            </a:r>
            <a:endParaRPr lang="en-GB" sz="2400" dirty="0">
              <a:solidFill>
                <a:srgbClr val="21B4A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CBA89C-9A5C-436E-8FA3-6B2015879325}"/>
              </a:ext>
            </a:extLst>
          </p:cNvPr>
          <p:cNvSpPr txBox="1"/>
          <p:nvPr/>
        </p:nvSpPr>
        <p:spPr>
          <a:xfrm>
            <a:off x="8282609" y="2398644"/>
            <a:ext cx="1510747" cy="338554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highlight>
                  <a:srgbClr val="003366"/>
                </a:highlight>
                <a:latin typeface="+mj-lt"/>
              </a:rPr>
              <a:t>PRACA/KARIERA</a:t>
            </a:r>
            <a:endParaRPr lang="en-GB" sz="1600" b="1" dirty="0">
              <a:solidFill>
                <a:schemeClr val="bg1"/>
              </a:solidFill>
              <a:highlight>
                <a:srgbClr val="003366"/>
              </a:highlight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A9D96E-C32A-4B53-9579-EEFEB627E81B}"/>
              </a:ext>
            </a:extLst>
          </p:cNvPr>
          <p:cNvSpPr txBox="1"/>
          <p:nvPr/>
        </p:nvSpPr>
        <p:spPr>
          <a:xfrm>
            <a:off x="7540486" y="3723861"/>
            <a:ext cx="1510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highlight>
                  <a:srgbClr val="21B4A9"/>
                </a:highlight>
                <a:latin typeface="+mj-lt"/>
              </a:rPr>
              <a:t>DOM/RODZINA</a:t>
            </a:r>
            <a:endParaRPr lang="en-GB" sz="1600" b="1" dirty="0">
              <a:solidFill>
                <a:schemeClr val="bg1"/>
              </a:solidFill>
              <a:highlight>
                <a:srgbClr val="21B4A9"/>
              </a:highlight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44AFA1-9D1A-467E-9A1F-10608051C5D1}"/>
              </a:ext>
            </a:extLst>
          </p:cNvPr>
          <p:cNvSpPr txBox="1"/>
          <p:nvPr/>
        </p:nvSpPr>
        <p:spPr>
          <a:xfrm>
            <a:off x="9475304" y="3508512"/>
            <a:ext cx="137822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+mj-lt"/>
              </a:rPr>
              <a:t>CZAS WOLNY/</a:t>
            </a:r>
          </a:p>
          <a:p>
            <a:r>
              <a:rPr lang="it-IT" sz="1600" b="1" dirty="0">
                <a:solidFill>
                  <a:schemeClr val="bg1"/>
                </a:solidFill>
                <a:latin typeface="+mj-lt"/>
              </a:rPr>
              <a:t>ZDROWIE    </a:t>
            </a:r>
            <a:endParaRPr lang="en-GB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F3FB9B-C4DE-437A-914E-56CEE045F8DE}"/>
              </a:ext>
            </a:extLst>
          </p:cNvPr>
          <p:cNvSpPr txBox="1"/>
          <p:nvPr/>
        </p:nvSpPr>
        <p:spPr>
          <a:xfrm>
            <a:off x="8653671" y="4582943"/>
            <a:ext cx="1139685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 </a:t>
            </a:r>
            <a:r>
              <a:rPr lang="en-GB" sz="1600" b="1" dirty="0">
                <a:solidFill>
                  <a:schemeClr val="bg1"/>
                </a:solidFill>
                <a:latin typeface="+mj-lt"/>
              </a:rPr>
              <a:t>RELACJE SPOŁECZNE</a:t>
            </a:r>
          </a:p>
        </p:txBody>
      </p:sp>
    </p:spTree>
    <p:extLst>
      <p:ext uri="{BB962C8B-B14F-4D97-AF65-F5344CB8AC3E}">
        <p14:creationId xmlns:p14="http://schemas.microsoft.com/office/powerpoint/2010/main" val="376411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7E4BEDC3-4004-C13B-086D-CBAC3D154015}"/>
              </a:ext>
            </a:extLst>
          </p:cNvPr>
          <p:cNvSpPr txBox="1"/>
          <p:nvPr/>
        </p:nvSpPr>
        <p:spPr>
          <a:xfrm>
            <a:off x="762528" y="579940"/>
            <a:ext cx="9481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AB632"/>
                </a:solidFill>
                <a:ea typeface="Nunito Bold" charset="0"/>
                <a:cs typeface="Arima Madurai Semi" pitchFamily="2" charset="77"/>
              </a:rPr>
              <a:t>Część 2: Równowaga między życiem zawodowym a prywatnym oraz prawa socjalne kobiet</a:t>
            </a:r>
            <a:endParaRPr lang="en-US" sz="3600" b="1" dirty="0">
              <a:solidFill>
                <a:srgbClr val="FAB632"/>
              </a:solidFill>
              <a:ea typeface="Nunito Bold" charset="0"/>
              <a:cs typeface="Arima Madurai Semi" pitchFamily="2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35D64A-702A-A7DC-A3D0-622708D15D7F}"/>
              </a:ext>
            </a:extLst>
          </p:cNvPr>
          <p:cNvSpPr txBox="1"/>
          <p:nvPr/>
        </p:nvSpPr>
        <p:spPr>
          <a:xfrm>
            <a:off x="762529" y="1736210"/>
            <a:ext cx="94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21B4A9"/>
                </a:solidFill>
              </a:rPr>
              <a:t>Rozdzia</a:t>
            </a:r>
            <a:r>
              <a:rPr lang="pl-PL" sz="2400" dirty="0">
                <a:solidFill>
                  <a:srgbClr val="21B4A9"/>
                </a:solidFill>
              </a:rPr>
              <a:t>ł</a:t>
            </a:r>
            <a:r>
              <a:rPr lang="it-IT" sz="2400" dirty="0">
                <a:solidFill>
                  <a:srgbClr val="21B4A9"/>
                </a:solidFill>
              </a:rPr>
              <a:t> </a:t>
            </a:r>
            <a:r>
              <a:rPr lang="pl-PL" sz="2400" dirty="0">
                <a:solidFill>
                  <a:srgbClr val="21B4A9"/>
                </a:solidFill>
              </a:rPr>
              <a:t>1: Znaczenie równowagi między życiem zawodowym a prywatnym dla kobiet</a:t>
            </a:r>
            <a:r>
              <a:rPr lang="es-ES" sz="2400" dirty="0">
                <a:solidFill>
                  <a:srgbClr val="21B4A9"/>
                </a:solidFill>
              </a:rPr>
              <a:t>...</a:t>
            </a:r>
            <a:endParaRPr lang="en-GB" sz="2400" dirty="0">
              <a:solidFill>
                <a:srgbClr val="21B4A9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542BDAC-D70D-C5EB-3F26-F9277DFF6C62}"/>
              </a:ext>
            </a:extLst>
          </p:cNvPr>
          <p:cNvSpPr/>
          <p:nvPr/>
        </p:nvSpPr>
        <p:spPr>
          <a:xfrm>
            <a:off x="762529" y="2461857"/>
            <a:ext cx="106166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Kobiety bardzo często muszą wybierać między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pracą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rodziną, najczęściej ze względu na trudności w pogodzeniu się z obowiązkami domowymi, a dotyczy to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przede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wszystkim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matek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 względów społeczno-kulturowych na kobiety wywierana jest większa niż w przypadku mężczyzn presja społeczna, aby brały na siebie większą odpowiedzialność za opiekę nad rodziną i obowiązki domowe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pl-PL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Wraz ze wzrostem liczby dzieci wskaźnik zatrudnienia odpowiednio spada, co </a:t>
            </a:r>
            <a:r>
              <a:rPr lang="it-IT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ws</a:t>
            </a:r>
            <a:r>
              <a:rPr lang="pl-PL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kazuje</a:t>
            </a:r>
            <a:r>
              <a:rPr lang="it-IT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 to</a:t>
            </a:r>
            <a:r>
              <a:rPr lang="pl-PL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że zatrudnienie kobiet jest nadal silnie powiązane z sytuacją rodzinną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b="1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GB" altLang="es-ES" dirty="0">
              <a:cs typeface="Calibri" panose="020F0502020204030204" pitchFamily="34" charset="0"/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xmlns="" id="{58CADE31-B474-D70F-C94B-43B7FB5B5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7" y="6234492"/>
            <a:ext cx="2304176" cy="483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682A4A5-B607-D914-7DE2-150E73EDCA23}"/>
              </a:ext>
            </a:extLst>
          </p:cNvPr>
          <p:cNvSpPr txBox="1"/>
          <p:nvPr/>
        </p:nvSpPr>
        <p:spPr>
          <a:xfrm>
            <a:off x="2503373" y="6117733"/>
            <a:ext cx="7901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Finansowany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lang="en-GB" sz="1100" dirty="0"/>
              <a:t>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4A0A12E-D52B-A611-5E55-B4413EC2C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080" y="4192353"/>
            <a:ext cx="7508240" cy="18598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E91F23-EB7D-43C9-AA56-38848064DFF0}"/>
              </a:ext>
            </a:extLst>
          </p:cNvPr>
          <p:cNvSpPr txBox="1"/>
          <p:nvPr/>
        </p:nvSpPr>
        <p:spPr>
          <a:xfrm>
            <a:off x="4876359" y="4492485"/>
            <a:ext cx="2478598" cy="132343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pl-PL" sz="1600" dirty="0"/>
              <a:t>W UE kobiety poświęcają </a:t>
            </a:r>
            <a:r>
              <a:rPr lang="pl-PL" sz="1600" b="1" dirty="0"/>
              <a:t>22 godziny </a:t>
            </a:r>
            <a:r>
              <a:rPr lang="pl-PL" sz="1600" dirty="0"/>
              <a:t>tygodniowo na opiekę i prace domowe, w porównaniu z zaledwie </a:t>
            </a:r>
            <a:r>
              <a:rPr lang="pl-PL" sz="1600" b="1" dirty="0"/>
              <a:t>9 godzinami</a:t>
            </a:r>
            <a:r>
              <a:rPr lang="pl-PL" sz="1600" dirty="0"/>
              <a:t> mężczyzn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7DA6BC-1D55-427B-9C76-337886006783}"/>
              </a:ext>
            </a:extLst>
          </p:cNvPr>
          <p:cNvSpPr txBox="1"/>
          <p:nvPr/>
        </p:nvSpPr>
        <p:spPr>
          <a:xfrm>
            <a:off x="7819598" y="4492486"/>
            <a:ext cx="2599564" cy="135657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pl-PL" sz="1600" dirty="0"/>
              <a:t>Obowiązki opiekuńcze są powodem bierności zawodowej prawie </a:t>
            </a:r>
            <a:r>
              <a:rPr lang="pl-PL" sz="1600" b="1" dirty="0"/>
              <a:t>31%</a:t>
            </a:r>
            <a:r>
              <a:rPr lang="pl-PL" sz="1600" dirty="0"/>
              <a:t> kobiet, podczas gdy tylko </a:t>
            </a:r>
            <a:r>
              <a:rPr lang="pl-PL" sz="1600" b="1" dirty="0"/>
              <a:t>4,5% </a:t>
            </a:r>
            <a:r>
              <a:rPr lang="pl-PL" sz="1600" dirty="0"/>
              <a:t>mężczyzn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96167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4625</TotalTime>
  <Words>5271</Words>
  <Application>Microsoft Office PowerPoint</Application>
  <PresentationFormat>Widescreen</PresentationFormat>
  <Paragraphs>348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50" baseType="lpstr">
      <vt:lpstr>Abhaya Libre Medium</vt:lpstr>
      <vt:lpstr>Abhaya Libre SemiBold</vt:lpstr>
      <vt:lpstr>Amasis MT Pro Light</vt:lpstr>
      <vt:lpstr>Arial</vt:lpstr>
      <vt:lpstr>Arial MT</vt:lpstr>
      <vt:lpstr>Arima Madurai Semi</vt:lpstr>
      <vt:lpstr>Bebas Neue</vt:lpstr>
      <vt:lpstr>Calibri</vt:lpstr>
      <vt:lpstr>Calibri Light</vt:lpstr>
      <vt:lpstr>Courier New</vt:lpstr>
      <vt:lpstr>Lato Light</vt:lpstr>
      <vt:lpstr>Nunito Bold</vt:lpstr>
      <vt:lpstr>Oxygen</vt:lpstr>
      <vt:lpstr>Poppins</vt:lpstr>
      <vt:lpstr>Roboto</vt:lpstr>
      <vt:lpstr>Times New Roman</vt:lpstr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Álvarez Bordón</dc:creator>
  <cp:lastModifiedBy>Windows User</cp:lastModifiedBy>
  <cp:revision>181</cp:revision>
  <dcterms:created xsi:type="dcterms:W3CDTF">2022-05-18T10:18:40Z</dcterms:created>
  <dcterms:modified xsi:type="dcterms:W3CDTF">2023-02-20T10:43:13Z</dcterms:modified>
</cp:coreProperties>
</file>