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7" r:id="rId7"/>
    <p:sldId id="268" r:id="rId8"/>
    <p:sldId id="269" r:id="rId9"/>
    <p:sldId id="271" r:id="rId10"/>
    <p:sldId id="270" r:id="rId11"/>
    <p:sldId id="272" r:id="rId12"/>
    <p:sldId id="273" r:id="rId13"/>
    <p:sldId id="274" r:id="rId14"/>
    <p:sldId id="278" r:id="rId15"/>
    <p:sldId id="279" r:id="rId16"/>
    <p:sldId id="280" r:id="rId17"/>
    <p:sldId id="277" r:id="rId18"/>
    <p:sldId id="262" r:id="rId19"/>
    <p:sldId id="263" r:id="rId20"/>
    <p:sldId id="281" r:id="rId21"/>
    <p:sldId id="265" r:id="rId22"/>
  </p:sldIdLst>
  <p:sldSz cx="12192000" cy="6858000"/>
  <p:notesSz cx="6858000" cy="9144000"/>
  <p:embeddedFontLst>
    <p:embeddedFont>
      <p:font typeface="Oxygen" panose="020B0604020202020204" charset="0"/>
      <p:regular r:id="rId24"/>
      <p:bold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waAUPpQVDqcxqO9wwTnUv0UPF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FB6"/>
    <a:srgbClr val="FAB632"/>
    <a:srgbClr val="21B4A9"/>
    <a:srgbClr val="EA4E46"/>
    <a:srgbClr val="DD473F"/>
    <a:srgbClr val="F7931F"/>
    <a:srgbClr val="4CC1EF"/>
    <a:srgbClr val="3A5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807270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0568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8" name="Google Shape;1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85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8" name="Google Shape;1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8506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8" name="Google Shape;1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6226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8" name="Google Shape;1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72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320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5602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276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8" name="Google Shape;1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77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234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97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300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805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338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955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33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842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63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8" name="Google Shape;1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5668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089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86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azo.coo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agrosweet.g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diomcoop.org/"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2.svg"/><Relationship Id="rId17" Type="http://schemas.openxmlformats.org/officeDocument/2006/relationships/image" Target="../media/image11.png"/><Relationship Id="rId2" Type="http://schemas.openxmlformats.org/officeDocument/2006/relationships/notesSlide" Target="../notesSlides/notesSlide7.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image" Target="../media/image10.svg"/><Relationship Id="rId19"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12093" y="1074198"/>
            <a:ext cx="4367813" cy="1935331"/>
          </a:xfrm>
          <a:prstGeom prst="rect">
            <a:avLst/>
          </a:prstGeom>
          <a:noFill/>
          <a:ln>
            <a:noFill/>
          </a:ln>
        </p:spPr>
      </p:pic>
      <p:sp>
        <p:nvSpPr>
          <p:cNvPr id="85" name="Google Shape;85;p1"/>
          <p:cNvSpPr txBox="1"/>
          <p:nvPr/>
        </p:nvSpPr>
        <p:spPr>
          <a:xfrm>
            <a:off x="1049960" y="3897259"/>
            <a:ext cx="10846968"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b="1" i="0" u="none" strike="noStrike" cap="none" dirty="0">
                <a:solidFill>
                  <a:srgbClr val="EA4E46"/>
                </a:solidFill>
                <a:latin typeface="Calibri"/>
                <a:ea typeface="Calibri"/>
                <a:cs typeface="Calibri"/>
                <a:sym typeface="Calibri"/>
              </a:rPr>
              <a:t>Modul de formare</a:t>
            </a:r>
            <a:r>
              <a:rPr lang="es-ES" sz="3200" b="0" i="0" u="none" strike="noStrike" cap="none" dirty="0">
                <a:solidFill>
                  <a:srgbClr val="EA4E46"/>
                </a:solidFill>
                <a:latin typeface="Calibri"/>
                <a:ea typeface="Calibri"/>
                <a:cs typeface="Calibri"/>
                <a:sym typeface="Calibri"/>
              </a:rPr>
              <a:t>: </a:t>
            </a:r>
            <a:r>
              <a:rPr lang="en-US" sz="3200" b="0" i="0" u="none" strike="noStrike" cap="none">
                <a:solidFill>
                  <a:srgbClr val="EA4E46"/>
                </a:solidFill>
                <a:latin typeface="Calibri"/>
                <a:ea typeface="Calibri"/>
                <a:cs typeface="Calibri"/>
                <a:sym typeface="Calibri"/>
              </a:rPr>
              <a:t>Antreprenoriatul cooperatist ca mijloc de dezvoltare și emancipare a femeilor în zonele rurale</a:t>
            </a:r>
            <a:endParaRPr lang="en-US" sz="3200" b="0" i="0" u="none" strike="noStrike" cap="none" dirty="0">
              <a:solidFill>
                <a:srgbClr val="EA4E46"/>
              </a:solidFill>
              <a:latin typeface="Calibri"/>
              <a:ea typeface="Calibri"/>
              <a:cs typeface="Calibri"/>
              <a:sym typeface="Calibri"/>
            </a:endParaRPr>
          </a:p>
          <a:p>
            <a:pPr marL="0" marR="0" lvl="0" indent="0" algn="l" rtl="0">
              <a:spcBef>
                <a:spcPts val="0"/>
              </a:spcBef>
              <a:spcAft>
                <a:spcPts val="0"/>
              </a:spcAft>
              <a:buNone/>
            </a:pPr>
            <a:endParaRPr lang="en-US" sz="3200" dirty="0">
              <a:solidFill>
                <a:srgbClr val="EA4E46"/>
              </a:solidFill>
              <a:latin typeface="Calibri"/>
              <a:cs typeface="Calibri"/>
              <a:sym typeface="Calibri"/>
            </a:endParaRPr>
          </a:p>
          <a:p>
            <a:pPr marL="0" marR="0" lvl="0" indent="0" algn="l" rtl="0">
              <a:spcBef>
                <a:spcPts val="0"/>
              </a:spcBef>
              <a:spcAft>
                <a:spcPts val="0"/>
              </a:spcAft>
              <a:buNone/>
            </a:pPr>
            <a:endParaRPr lang="es-ES" dirty="0"/>
          </a:p>
        </p:txBody>
      </p:sp>
      <p:sp>
        <p:nvSpPr>
          <p:cNvPr id="86" name="Google Shape;86;p1"/>
          <p:cNvSpPr txBox="1"/>
          <p:nvPr/>
        </p:nvSpPr>
        <p:spPr>
          <a:xfrm>
            <a:off x="1171853" y="5510565"/>
            <a:ext cx="60945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1800" b="1" dirty="0">
                <a:solidFill>
                  <a:schemeClr val="dk1"/>
                </a:solidFill>
                <a:latin typeface="Calibri"/>
                <a:ea typeface="Calibri"/>
                <a:cs typeface="Calibri"/>
                <a:sym typeface="Calibri"/>
              </a:rPr>
              <a:t>Furnizat de: </a:t>
            </a:r>
            <a:r>
              <a:rPr lang="es-ES" sz="1800" dirty="0" err="1">
                <a:solidFill>
                  <a:schemeClr val="dk1"/>
                </a:solidFill>
                <a:latin typeface="Calibri"/>
                <a:ea typeface="Calibri"/>
                <a:cs typeface="Calibri"/>
                <a:sym typeface="Calibri"/>
              </a:rPr>
              <a:t>Kleinon</a:t>
            </a:r>
            <a:endParaRPr sz="1800" dirty="0">
              <a:solidFill>
                <a:schemeClr val="dk1"/>
              </a:solidFill>
              <a:latin typeface="Calibri"/>
              <a:ea typeface="Calibri"/>
              <a:cs typeface="Calibri"/>
              <a:sym typeface="Calibri"/>
            </a:endParaRPr>
          </a:p>
        </p:txBody>
      </p:sp>
      <p:sp>
        <p:nvSpPr>
          <p:cNvPr id="87" name="Google Shape;87;p1"/>
          <p:cNvSpPr/>
          <p:nvPr/>
        </p:nvSpPr>
        <p:spPr>
          <a:xfrm>
            <a:off x="461521" y="486455"/>
            <a:ext cx="710332" cy="942850"/>
          </a:xfrm>
          <a:prstGeom prst="halfFrame">
            <a:avLst>
              <a:gd name="adj1" fmla="val 33333"/>
              <a:gd name="adj2" fmla="val 33333"/>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rot="10800000">
            <a:off x="10780510" y="4995454"/>
            <a:ext cx="710332" cy="942850"/>
          </a:xfrm>
          <a:prstGeom prst="halfFrame">
            <a:avLst>
              <a:gd name="adj1" fmla="val 33333"/>
              <a:gd name="adj2" fmla="val 33333"/>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89" name="Google Shape;89;p1"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197" y="6234490"/>
            <a:ext cx="2304176" cy="483405"/>
          </a:xfrm>
          <a:prstGeom prst="rect">
            <a:avLst/>
          </a:prstGeom>
          <a:noFill/>
          <a:ln>
            <a:noFill/>
          </a:ln>
        </p:spPr>
      </p:pic>
      <p:sp>
        <p:nvSpPr>
          <p:cNvPr id="90" name="Google Shape;90;p1"/>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69"/>
        <p:cNvGrpSpPr/>
        <p:nvPr/>
      </p:nvGrpSpPr>
      <p:grpSpPr>
        <a:xfrm>
          <a:off x="0" y="0"/>
          <a:ext cx="0" cy="0"/>
          <a:chOff x="0" y="0"/>
          <a:chExt cx="0" cy="0"/>
        </a:xfrm>
      </p:grpSpPr>
      <p:sp>
        <p:nvSpPr>
          <p:cNvPr id="170" name="Google Shape;170;p6"/>
          <p:cNvSpPr txBox="1"/>
          <p:nvPr/>
        </p:nvSpPr>
        <p:spPr>
          <a:xfrm>
            <a:off x="934447" y="140103"/>
            <a:ext cx="11039571" cy="646290"/>
          </a:xfrm>
          <a:prstGeom prst="rect">
            <a:avLst/>
          </a:prstGeom>
          <a:noFill/>
          <a:ln>
            <a:noFill/>
          </a:ln>
        </p:spPr>
        <p:txBody>
          <a:bodyPr spcFirstLastPara="1" wrap="square" lIns="91425" tIns="45700" rIns="91425" bIns="45700" anchor="t" anchorCtr="0">
            <a:spAutoFit/>
          </a:bodyPr>
          <a:lstStyle/>
          <a:p>
            <a:r>
              <a:rPr lang="es-ES" sz="3600" b="1" dirty="0" err="1">
                <a:solidFill>
                  <a:srgbClr val="FAB632"/>
                </a:solidFill>
                <a:latin typeface="Calibri"/>
                <a:ea typeface="Calibri"/>
                <a:cs typeface="Calibri"/>
                <a:sym typeface="Calibri"/>
              </a:rPr>
              <a:t>Unitatea </a:t>
            </a:r>
            <a:r>
              <a:rPr lang="es-ES" sz="3600" b="1" dirty="0">
                <a:solidFill>
                  <a:srgbClr val="FAB632"/>
                </a:solidFill>
                <a:latin typeface="Calibri"/>
                <a:ea typeface="Calibri"/>
                <a:cs typeface="Calibri"/>
                <a:sym typeface="Calibri"/>
              </a:rPr>
              <a:t>2: </a:t>
            </a:r>
            <a:r>
              <a:rPr lang="es-ES" sz="3600" b="1" dirty="0" err="1">
                <a:solidFill>
                  <a:srgbClr val="FAB632"/>
                </a:solidFill>
                <a:latin typeface="Calibri"/>
                <a:ea typeface="Calibri"/>
                <a:cs typeface="Calibri"/>
                <a:sym typeface="Calibri"/>
              </a:rPr>
              <a:t>Managementul </a:t>
            </a:r>
            <a:r>
              <a:rPr lang="es-ES" sz="3600" b="1" dirty="0">
                <a:solidFill>
                  <a:srgbClr val="FAB632"/>
                </a:solidFill>
                <a:latin typeface="Calibri"/>
                <a:ea typeface="Calibri"/>
                <a:cs typeface="Calibri"/>
                <a:sym typeface="Calibri"/>
              </a:rPr>
              <a:t>și </a:t>
            </a:r>
            <a:r>
              <a:rPr lang="es-ES" sz="3600" b="1" dirty="0" err="1">
                <a:solidFill>
                  <a:srgbClr val="FAB632"/>
                </a:solidFill>
                <a:latin typeface="Calibri"/>
                <a:ea typeface="Calibri"/>
                <a:cs typeface="Calibri"/>
                <a:sym typeface="Calibri"/>
              </a:rPr>
              <a:t>guvernanța </a:t>
            </a:r>
            <a:r>
              <a:rPr lang="es-ES" sz="3600" b="1" dirty="0">
                <a:solidFill>
                  <a:srgbClr val="FAB632"/>
                </a:solidFill>
                <a:latin typeface="Calibri"/>
                <a:ea typeface="Calibri"/>
                <a:cs typeface="Calibri"/>
                <a:sym typeface="Calibri"/>
              </a:rPr>
              <a:t>cooperativelor</a:t>
            </a:r>
            <a:endParaRPr dirty="0"/>
          </a:p>
        </p:txBody>
      </p:sp>
      <p:sp>
        <p:nvSpPr>
          <p:cNvPr id="171" name="Google Shape;171;p6"/>
          <p:cNvSpPr txBox="1"/>
          <p:nvPr/>
        </p:nvSpPr>
        <p:spPr>
          <a:xfrm>
            <a:off x="934447" y="761221"/>
            <a:ext cx="9736968" cy="461624"/>
          </a:xfrm>
          <a:prstGeom prst="rect">
            <a:avLst/>
          </a:prstGeom>
          <a:noFill/>
          <a:ln>
            <a:noFill/>
          </a:ln>
        </p:spPr>
        <p:txBody>
          <a:bodyPr spcFirstLastPara="1" wrap="square" lIns="91425" tIns="45700" rIns="91425" bIns="45700" anchor="t" anchorCtr="0">
            <a:spAutoFit/>
          </a:bodyPr>
          <a:lstStyle/>
          <a:p>
            <a:r>
              <a:rPr lang="en-US" sz="2400" dirty="0">
                <a:solidFill>
                  <a:srgbClr val="21B4A9"/>
                </a:solidFill>
                <a:latin typeface="Calibri"/>
                <a:ea typeface="Calibri"/>
                <a:cs typeface="Calibri"/>
                <a:sym typeface="Calibri"/>
              </a:rPr>
              <a:t>Secțiunea 1: Caracteristicile guvernanței cooperative </a:t>
            </a:r>
            <a:endParaRPr sz="2400" dirty="0">
              <a:solidFill>
                <a:srgbClr val="21B4A9"/>
              </a:solidFill>
              <a:latin typeface="Calibri"/>
              <a:ea typeface="Calibri"/>
              <a:cs typeface="Calibri"/>
              <a:sym typeface="Calibri"/>
            </a:endParaRPr>
          </a:p>
        </p:txBody>
      </p:sp>
      <p:sp>
        <p:nvSpPr>
          <p:cNvPr id="172" name="Google Shape;172;p6"/>
          <p:cNvSpPr/>
          <p:nvPr/>
        </p:nvSpPr>
        <p:spPr>
          <a:xfrm>
            <a:off x="703462" y="1222845"/>
            <a:ext cx="11270556" cy="5848612"/>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Deși servesc interesele membrilor lor și ale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comunității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ro-RO"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cooperativele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sunt întreprinderi care au ca scop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producerea de profit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(care este împărțit între membri sau reinvestit). </a:t>
            </a:r>
          </a:p>
          <a:p>
            <a:pPr marL="0" marR="0">
              <a:lnSpc>
                <a:spcPct val="107000"/>
              </a:lnSpc>
              <a:spcBef>
                <a:spcPts val="0"/>
              </a:spcBef>
              <a:spcAft>
                <a:spcPts val="80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 orice întreprindere, activitățile unei cooperări trebuie să fie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dirijate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și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controlate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Gestionarea unei cooperări implică mai multe provocări specifice în comparație cu alte tipuri de întreprinderi.</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Cooperativele aplică un proces </a:t>
            </a:r>
            <a:r>
              <a:rPr lang="en-US" sz="1800" b="1"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rPr>
              <a:t>decizional democratic </a:t>
            </a:r>
            <a:r>
              <a:rPr lang="en-US" sz="1800" dirty="0">
                <a:effectLst/>
                <a:latin typeface="Calibri" panose="020F0502020204030204" pitchFamily="34" charset="0"/>
                <a:ea typeface="Calibri" panose="020F0502020204030204" pitchFamily="34" charset="0"/>
                <a:cs typeface="Times New Roman" panose="02020603050405020304" pitchFamily="18" charset="0"/>
              </a:rPr>
              <a:t>(membrii dețin dreptul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decizie</a:t>
            </a:r>
            <a:r>
              <a:rPr lang="en-US" sz="1800" dirty="0">
                <a:effectLst/>
                <a:latin typeface="Calibri" panose="020F0502020204030204" pitchFamily="34" charset="0"/>
                <a:ea typeface="Calibri" panose="020F0502020204030204" pitchFamily="34" charset="0"/>
                <a:cs typeface="Times New Roman" panose="02020603050405020304" pitchFamily="18" charset="0"/>
              </a:rPr>
              <a:t> final)</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Cooperativele </a:t>
            </a:r>
            <a:r>
              <a:rPr lang="en-US" sz="1800" b="1"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rPr>
              <a:t>deleagă procesul decizional </a:t>
            </a:r>
            <a:r>
              <a:rPr lang="en-US" sz="1800" dirty="0">
                <a:effectLst/>
                <a:latin typeface="Calibri" panose="020F0502020204030204" pitchFamily="34" charset="0"/>
                <a:ea typeface="Calibri" panose="020F0502020204030204" pitchFamily="34" charset="0"/>
                <a:cs typeface="Times New Roman" panose="02020603050405020304" pitchFamily="18" charset="0"/>
              </a:rPr>
              <a:t>unui consiliu de administrație și, uneori, sunt implicați și manageri profesioniști. </a:t>
            </a:r>
            <a:r>
              <a:rPr lang="en-US" sz="1800" b="1"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rPr>
              <a:t>Responsabilitatea </a:t>
            </a:r>
            <a:r>
              <a:rPr lang="en-US" sz="1800" dirty="0">
                <a:effectLst/>
                <a:latin typeface="Calibri" panose="020F0502020204030204" pitchFamily="34" charset="0"/>
                <a:ea typeface="Calibri" panose="020F0502020204030204" pitchFamily="34" charset="0"/>
                <a:cs typeface="Times New Roman" panose="02020603050405020304" pitchFamily="18" charset="0"/>
              </a:rPr>
              <a:t>persoanelor delegate în procesul decizional este unul dintre aspectele cheie ale guvernanței.</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În cooperativele mai mici, membrii sunt adesea responsabili pentru sarcinile personalului, care necesită expertiză și competențe specifice.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Multe cooperative sunt </a:t>
            </a:r>
            <a:r>
              <a:rPr lang="en-US" sz="1800" b="1"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rPr>
              <a:t>multifuncționale</a:t>
            </a:r>
            <a:r>
              <a:rPr lang="en-US" sz="1800" dirty="0">
                <a:effectLst/>
                <a:latin typeface="Calibri" panose="020F0502020204030204" pitchFamily="34" charset="0"/>
                <a:ea typeface="Calibri" panose="020F0502020204030204" pitchFamily="34" charset="0"/>
                <a:cs typeface="Times New Roman" panose="02020603050405020304" pitchFamily="18" charset="0"/>
              </a:rPr>
              <a:t>, furnizând diferite servicii și servind diferite interese ale membrilor lor, ceea ce face ca guvernanța unei astfel de cooperative să fie și mai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dificilă</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ro-R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Alte provocări: </a:t>
            </a:r>
            <a:r>
              <a:rPr lang="en-US" sz="1800" b="1" dirty="0">
                <a:solidFill>
                  <a:srgbClr val="F7931F"/>
                </a:solidFill>
                <a:latin typeface="Calibri" panose="020F0502020204030204" pitchFamily="34" charset="0"/>
                <a:ea typeface="Calibri" panose="020F0502020204030204" pitchFamily="34" charset="0"/>
                <a:cs typeface="Times New Roman" panose="02020603050405020304" pitchFamily="18" charset="0"/>
              </a:rPr>
              <a:t>incluziunea </a:t>
            </a:r>
            <a:r>
              <a:rPr lang="en-US" sz="1800" dirty="0">
                <a:latin typeface="Calibri" panose="020F0502020204030204" pitchFamily="34" charset="0"/>
                <a:ea typeface="Calibri" panose="020F0502020204030204" pitchFamily="34" charset="0"/>
                <a:cs typeface="Times New Roman" panose="02020603050405020304" pitchFamily="18" charset="0"/>
              </a:rPr>
              <a:t>(inclusiv dezechilibrele de gen), </a:t>
            </a:r>
            <a:r>
              <a:rPr lang="en-US" sz="1800" b="1" dirty="0">
                <a:solidFill>
                  <a:srgbClr val="F7931F"/>
                </a:solidFill>
                <a:latin typeface="Calibri" panose="020F0502020204030204" pitchFamily="34" charset="0"/>
                <a:ea typeface="Calibri" panose="020F0502020204030204" pitchFamily="34" charset="0"/>
                <a:cs typeface="Times New Roman" panose="02020603050405020304" pitchFamily="18" charset="0"/>
              </a:rPr>
              <a:t>competențele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7931F"/>
                </a:solidFill>
                <a:latin typeface="Calibri" panose="020F0502020204030204" pitchFamily="34" charset="0"/>
                <a:ea typeface="Calibri" panose="020F0502020204030204" pitchFamily="34" charset="0"/>
                <a:cs typeface="Times New Roman" panose="02020603050405020304" pitchFamily="18" charset="0"/>
              </a:rPr>
              <a:t>angajamentul membrilor </a:t>
            </a:r>
            <a:r>
              <a:rPr lang="en-US" sz="1800" dirty="0">
                <a:latin typeface="Calibri" panose="020F0502020204030204" pitchFamily="34" charset="0"/>
                <a:ea typeface="Calibri" panose="020F0502020204030204" pitchFamily="34" charset="0"/>
                <a:cs typeface="Times New Roman" panose="02020603050405020304" pitchFamily="18" charset="0"/>
              </a:rPr>
              <a:t>și păstrarea </a:t>
            </a:r>
            <a:r>
              <a:rPr lang="en-US" sz="1800" b="1" dirty="0">
                <a:solidFill>
                  <a:srgbClr val="F7931F"/>
                </a:solidFill>
                <a:latin typeface="Calibri" panose="020F0502020204030204" pitchFamily="34" charset="0"/>
                <a:ea typeface="Calibri" panose="020F0502020204030204" pitchFamily="34" charset="0"/>
                <a:cs typeface="Times New Roman" panose="02020603050405020304" pitchFamily="18" charset="0"/>
              </a:rPr>
              <a:t>autonomiei </a:t>
            </a:r>
            <a:r>
              <a:rPr lang="en-US" sz="1800" dirty="0">
                <a:latin typeface="Calibri" panose="020F0502020204030204" pitchFamily="34" charset="0"/>
                <a:ea typeface="Calibri" panose="020F0502020204030204" pitchFamily="34" charset="0"/>
                <a:cs typeface="Times New Roman" panose="02020603050405020304" pitchFamily="18" charset="0"/>
              </a:rPr>
              <a:t>(deoarece cooperativele primesc adesea un sprijin substanțial din partea unor părți interesate din exterior).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9" name="Google Shape;179;p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 name="Google Shape;90;p1">
            <a:extLst>
              <a:ext uri="{FF2B5EF4-FFF2-40B4-BE49-F238E27FC236}">
                <a16:creationId xmlns:a16="http://schemas.microsoft.com/office/drawing/2014/main" xmlns="" id="{AF187934-C6DE-902D-6F6E-099A90711C5C}"/>
              </a:ext>
            </a:extLst>
          </p:cNvPr>
          <p:cNvSpPr txBox="1"/>
          <p:nvPr/>
        </p:nvSpPr>
        <p:spPr>
          <a:xfrm>
            <a:off x="2590922" y="6408355"/>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6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69"/>
        <p:cNvGrpSpPr/>
        <p:nvPr/>
      </p:nvGrpSpPr>
      <p:grpSpPr>
        <a:xfrm>
          <a:off x="0" y="0"/>
          <a:ext cx="0" cy="0"/>
          <a:chOff x="0" y="0"/>
          <a:chExt cx="0" cy="0"/>
        </a:xfrm>
      </p:grpSpPr>
      <p:sp>
        <p:nvSpPr>
          <p:cNvPr id="170" name="Google Shape;170;p6"/>
          <p:cNvSpPr txBox="1"/>
          <p:nvPr/>
        </p:nvSpPr>
        <p:spPr>
          <a:xfrm>
            <a:off x="875909" y="99789"/>
            <a:ext cx="11218681" cy="646290"/>
          </a:xfrm>
          <a:prstGeom prst="rect">
            <a:avLst/>
          </a:prstGeom>
          <a:noFill/>
          <a:ln>
            <a:noFill/>
          </a:ln>
        </p:spPr>
        <p:txBody>
          <a:bodyPr spcFirstLastPara="1" wrap="square" lIns="91425" tIns="45700" rIns="91425" bIns="45700" anchor="t" anchorCtr="0">
            <a:spAutoFit/>
          </a:bodyPr>
          <a:lstStyle/>
          <a:p>
            <a:r>
              <a:rPr lang="es-ES" sz="3600" b="1" dirty="0" err="1">
                <a:solidFill>
                  <a:srgbClr val="FAB632"/>
                </a:solidFill>
                <a:latin typeface="Calibri"/>
                <a:ea typeface="Calibri"/>
                <a:cs typeface="Calibri"/>
                <a:sym typeface="Calibri"/>
              </a:rPr>
              <a:t>Unitatea </a:t>
            </a:r>
            <a:r>
              <a:rPr lang="es-ES" sz="3600" b="1" dirty="0">
                <a:solidFill>
                  <a:srgbClr val="FAB632"/>
                </a:solidFill>
                <a:latin typeface="Calibri"/>
                <a:ea typeface="Calibri"/>
                <a:cs typeface="Calibri"/>
                <a:sym typeface="Calibri"/>
              </a:rPr>
              <a:t>2: </a:t>
            </a:r>
            <a:r>
              <a:rPr lang="es-ES" sz="3600" b="1" dirty="0" err="1">
                <a:solidFill>
                  <a:srgbClr val="FAB632"/>
                </a:solidFill>
                <a:latin typeface="Calibri"/>
                <a:ea typeface="Calibri"/>
                <a:cs typeface="Calibri"/>
                <a:sym typeface="Calibri"/>
              </a:rPr>
              <a:t>Managementul </a:t>
            </a:r>
            <a:r>
              <a:rPr lang="es-ES" sz="3600" b="1" dirty="0">
                <a:solidFill>
                  <a:srgbClr val="FAB632"/>
                </a:solidFill>
                <a:latin typeface="Calibri"/>
                <a:ea typeface="Calibri"/>
                <a:cs typeface="Calibri"/>
                <a:sym typeface="Calibri"/>
              </a:rPr>
              <a:t>și </a:t>
            </a:r>
            <a:r>
              <a:rPr lang="es-ES" sz="3600" b="1" dirty="0" err="1">
                <a:solidFill>
                  <a:srgbClr val="FAB632"/>
                </a:solidFill>
                <a:latin typeface="Calibri"/>
                <a:ea typeface="Calibri"/>
                <a:cs typeface="Calibri"/>
                <a:sym typeface="Calibri"/>
              </a:rPr>
              <a:t>guvernanța </a:t>
            </a:r>
            <a:r>
              <a:rPr lang="es-ES" sz="3600" b="1" dirty="0">
                <a:solidFill>
                  <a:srgbClr val="FAB632"/>
                </a:solidFill>
                <a:latin typeface="Calibri"/>
                <a:ea typeface="Calibri"/>
                <a:cs typeface="Calibri"/>
                <a:sym typeface="Calibri"/>
              </a:rPr>
              <a:t>cooperativelor</a:t>
            </a:r>
            <a:endParaRPr dirty="0"/>
          </a:p>
        </p:txBody>
      </p:sp>
      <p:sp>
        <p:nvSpPr>
          <p:cNvPr id="171" name="Google Shape;171;p6"/>
          <p:cNvSpPr txBox="1"/>
          <p:nvPr/>
        </p:nvSpPr>
        <p:spPr>
          <a:xfrm>
            <a:off x="875909" y="862838"/>
            <a:ext cx="9736968" cy="461624"/>
          </a:xfrm>
          <a:prstGeom prst="rect">
            <a:avLst/>
          </a:prstGeom>
          <a:noFill/>
          <a:ln>
            <a:noFill/>
          </a:ln>
        </p:spPr>
        <p:txBody>
          <a:bodyPr spcFirstLastPara="1" wrap="square" lIns="91425" tIns="45700" rIns="91425" bIns="45700" anchor="t" anchorCtr="0">
            <a:spAutoFit/>
          </a:bodyPr>
          <a:lstStyle/>
          <a:p>
            <a:r>
              <a:rPr lang="en-US" sz="2400" dirty="0">
                <a:solidFill>
                  <a:srgbClr val="21B4A9"/>
                </a:solidFill>
                <a:latin typeface="Calibri"/>
                <a:ea typeface="Calibri"/>
                <a:cs typeface="Calibri"/>
                <a:sym typeface="Calibri"/>
              </a:rPr>
              <a:t>Secțiunea 1: Caracteristicile guvernanței cooperative </a:t>
            </a:r>
            <a:endParaRPr sz="2400" dirty="0">
              <a:solidFill>
                <a:srgbClr val="21B4A9"/>
              </a:solidFill>
              <a:latin typeface="Calibri"/>
              <a:ea typeface="Calibri"/>
              <a:cs typeface="Calibri"/>
              <a:sym typeface="Calibri"/>
            </a:endParaRPr>
          </a:p>
        </p:txBody>
      </p:sp>
      <p:sp>
        <p:nvSpPr>
          <p:cNvPr id="172" name="Google Shape;172;p6"/>
          <p:cNvSpPr/>
          <p:nvPr/>
        </p:nvSpPr>
        <p:spPr>
          <a:xfrm>
            <a:off x="1041955" y="1843304"/>
            <a:ext cx="5129460" cy="3557472"/>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Cel mai obișnuit model de guvernanță a cooperativelor implică </a:t>
            </a:r>
            <a:r>
              <a:rPr lang="en-US" sz="1800" dirty="0">
                <a:solidFill>
                  <a:srgbClr val="F7931F"/>
                </a:solidFill>
                <a:latin typeface="Calibri" panose="020F0502020204030204" pitchFamily="34" charset="0"/>
                <a:ea typeface="Calibri" panose="020F0502020204030204" pitchFamily="34" charset="0"/>
                <a:cs typeface="Times New Roman" panose="02020603050405020304" pitchFamily="18" charset="0"/>
              </a:rPr>
              <a:t>Adunarea generală </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(formată din toți </a:t>
            </a:r>
            <a:r>
              <a:rPr lang="en-US"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membrii</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ro-RO"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Aceasta</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alege </a:t>
            </a:r>
            <a:r>
              <a:rPr lang="en-US" sz="1800" dirty="0">
                <a:solidFill>
                  <a:srgbClr val="F7931F"/>
                </a:solidFill>
                <a:latin typeface="Calibri" panose="020F0502020204030204" pitchFamily="34" charset="0"/>
                <a:ea typeface="Calibri" panose="020F0502020204030204" pitchFamily="34" charset="0"/>
                <a:cs typeface="Times New Roman" panose="02020603050405020304" pitchFamily="18" charset="0"/>
              </a:rPr>
              <a:t>Consiliul de administrație</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care, la rândul său, numește </a:t>
            </a:r>
            <a:r>
              <a:rPr lang="en-US" sz="1800" dirty="0">
                <a:solidFill>
                  <a:srgbClr val="F7931F"/>
                </a:solidFill>
                <a:latin typeface="Calibri" panose="020F0502020204030204" pitchFamily="34" charset="0"/>
                <a:ea typeface="Calibri" panose="020F0502020204030204" pitchFamily="34" charset="0"/>
                <a:cs typeface="Times New Roman" panose="02020603050405020304" pitchFamily="18" charset="0"/>
              </a:rPr>
              <a:t>managerii executivi, în </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funcție de mărimea și domeniul de activitate al cooperativei. Adesea, un </a:t>
            </a:r>
            <a:r>
              <a:rPr lang="en-US" sz="1800" dirty="0">
                <a:solidFill>
                  <a:srgbClr val="F7931F"/>
                </a:solidFill>
                <a:latin typeface="Calibri" panose="020F0502020204030204" pitchFamily="34" charset="0"/>
                <a:ea typeface="Calibri" panose="020F0502020204030204" pitchFamily="34" charset="0"/>
                <a:cs typeface="Times New Roman" panose="02020603050405020304" pitchFamily="18" charset="0"/>
              </a:rPr>
              <a:t>comitet de supraveghere </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sau un </a:t>
            </a:r>
            <a:r>
              <a:rPr lang="en-US" sz="1800" dirty="0">
                <a:solidFill>
                  <a:srgbClr val="F7931F"/>
                </a:solidFill>
                <a:latin typeface="Calibri" panose="020F0502020204030204" pitchFamily="34" charset="0"/>
                <a:ea typeface="Calibri" panose="020F0502020204030204" pitchFamily="34" charset="0"/>
                <a:cs typeface="Times New Roman" panose="02020603050405020304" pitchFamily="18" charset="0"/>
              </a:rPr>
              <a:t>consiliu de supraveghere </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este ales dintre membri, care controlează Consiliul de administrație în numele Adunării generale.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9" name="Google Shape;179;p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pic>
        <p:nvPicPr>
          <p:cNvPr id="3" name="Picture 2">
            <a:extLst>
              <a:ext uri="{FF2B5EF4-FFF2-40B4-BE49-F238E27FC236}">
                <a16:creationId xmlns:a16="http://schemas.microsoft.com/office/drawing/2014/main" xmlns="" id="{E8DD2E0F-4B69-35BC-5FD5-C2DDE9A5CB9B}"/>
              </a:ext>
            </a:extLst>
          </p:cNvPr>
          <p:cNvPicPr>
            <a:picLocks noChangeAspect="1"/>
          </p:cNvPicPr>
          <p:nvPr/>
        </p:nvPicPr>
        <p:blipFill>
          <a:blip r:embed="rId5"/>
          <a:stretch>
            <a:fillRect/>
          </a:stretch>
        </p:blipFill>
        <p:spPr>
          <a:xfrm>
            <a:off x="6660002" y="2321420"/>
            <a:ext cx="3952875" cy="2419350"/>
          </a:xfrm>
          <a:prstGeom prst="rect">
            <a:avLst/>
          </a:prstGeom>
        </p:spPr>
      </p:pic>
      <p:sp>
        <p:nvSpPr>
          <p:cNvPr id="4" name="TextBox 3">
            <a:extLst>
              <a:ext uri="{FF2B5EF4-FFF2-40B4-BE49-F238E27FC236}">
                <a16:creationId xmlns:a16="http://schemas.microsoft.com/office/drawing/2014/main" xmlns="" id="{9BD9E259-14B0-DE51-E940-8FDD7C05E32D}"/>
              </a:ext>
            </a:extLst>
          </p:cNvPr>
          <p:cNvSpPr txBox="1"/>
          <p:nvPr/>
        </p:nvSpPr>
        <p:spPr>
          <a:xfrm>
            <a:off x="6660002" y="5000017"/>
            <a:ext cx="3952875" cy="253916"/>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Sursa: </a:t>
            </a:r>
            <a:r>
              <a:rPr lang="en-US" sz="1050" b="0" i="0" u="none" strike="noStrike" baseline="0" dirty="0">
                <a:latin typeface="Calibri" panose="020F0502020204030204" pitchFamily="34" charset="0"/>
                <a:cs typeface="Calibri" panose="020F0502020204030204" pitchFamily="34" charset="0"/>
              </a:rPr>
              <a:t>Gestionarea cooperativei dumneavoastră agricole, My.COOP</a:t>
            </a:r>
            <a:endParaRPr lang="en-US" sz="1050" dirty="0">
              <a:latin typeface="Calibri" panose="020F0502020204030204" pitchFamily="34" charset="0"/>
              <a:cs typeface="Calibri" panose="020F0502020204030204" pitchFamily="34" charset="0"/>
            </a:endParaRPr>
          </a:p>
        </p:txBody>
      </p:sp>
      <p:sp>
        <p:nvSpPr>
          <p:cNvPr id="2" name="Google Shape;90;p1">
            <a:extLst>
              <a:ext uri="{FF2B5EF4-FFF2-40B4-BE49-F238E27FC236}">
                <a16:creationId xmlns:a16="http://schemas.microsoft.com/office/drawing/2014/main" xmlns="" id="{59654F66-F975-7BD0-F437-C72A2E8C79F4}"/>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247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69"/>
        <p:cNvGrpSpPr/>
        <p:nvPr/>
      </p:nvGrpSpPr>
      <p:grpSpPr>
        <a:xfrm>
          <a:off x="0" y="0"/>
          <a:ext cx="0" cy="0"/>
          <a:chOff x="0" y="0"/>
          <a:chExt cx="0" cy="0"/>
        </a:xfrm>
      </p:grpSpPr>
      <p:sp>
        <p:nvSpPr>
          <p:cNvPr id="170" name="Google Shape;170;p6"/>
          <p:cNvSpPr txBox="1"/>
          <p:nvPr/>
        </p:nvSpPr>
        <p:spPr>
          <a:xfrm>
            <a:off x="875909" y="83601"/>
            <a:ext cx="11058425" cy="646290"/>
          </a:xfrm>
          <a:prstGeom prst="rect">
            <a:avLst/>
          </a:prstGeom>
          <a:noFill/>
          <a:ln>
            <a:noFill/>
          </a:ln>
        </p:spPr>
        <p:txBody>
          <a:bodyPr spcFirstLastPara="1" wrap="square" lIns="91425" tIns="45700" rIns="91425" bIns="45700" anchor="t" anchorCtr="0">
            <a:spAutoFit/>
          </a:bodyPr>
          <a:lstStyle/>
          <a:p>
            <a:r>
              <a:rPr lang="es-ES" sz="3600" b="1" dirty="0" err="1">
                <a:solidFill>
                  <a:srgbClr val="FAB632"/>
                </a:solidFill>
                <a:latin typeface="Calibri"/>
                <a:ea typeface="Calibri"/>
                <a:cs typeface="Calibri"/>
                <a:sym typeface="Calibri"/>
              </a:rPr>
              <a:t>Unitatea </a:t>
            </a:r>
            <a:r>
              <a:rPr lang="es-ES" sz="3600" b="1" dirty="0">
                <a:solidFill>
                  <a:srgbClr val="FAB632"/>
                </a:solidFill>
                <a:latin typeface="Calibri"/>
                <a:ea typeface="Calibri"/>
                <a:cs typeface="Calibri"/>
                <a:sym typeface="Calibri"/>
              </a:rPr>
              <a:t>2: </a:t>
            </a:r>
            <a:r>
              <a:rPr lang="es-ES" sz="3600" b="1" dirty="0" err="1">
                <a:solidFill>
                  <a:srgbClr val="FAB632"/>
                </a:solidFill>
                <a:latin typeface="Calibri"/>
                <a:ea typeface="Calibri"/>
                <a:cs typeface="Calibri"/>
                <a:sym typeface="Calibri"/>
              </a:rPr>
              <a:t>Managementul </a:t>
            </a:r>
            <a:r>
              <a:rPr lang="es-ES" sz="3600" b="1" dirty="0">
                <a:solidFill>
                  <a:srgbClr val="FAB632"/>
                </a:solidFill>
                <a:latin typeface="Calibri"/>
                <a:ea typeface="Calibri"/>
                <a:cs typeface="Calibri"/>
                <a:sym typeface="Calibri"/>
              </a:rPr>
              <a:t>și </a:t>
            </a:r>
            <a:r>
              <a:rPr lang="es-ES" sz="3600" b="1" dirty="0" err="1">
                <a:solidFill>
                  <a:srgbClr val="FAB632"/>
                </a:solidFill>
                <a:latin typeface="Calibri"/>
                <a:ea typeface="Calibri"/>
                <a:cs typeface="Calibri"/>
                <a:sym typeface="Calibri"/>
              </a:rPr>
              <a:t>guvernanța </a:t>
            </a:r>
            <a:r>
              <a:rPr lang="es-ES" sz="3600" b="1" dirty="0">
                <a:solidFill>
                  <a:srgbClr val="FAB632"/>
                </a:solidFill>
                <a:latin typeface="Calibri"/>
                <a:ea typeface="Calibri"/>
                <a:cs typeface="Calibri"/>
                <a:sym typeface="Calibri"/>
              </a:rPr>
              <a:t>cooperativelor</a:t>
            </a:r>
            <a:endParaRPr dirty="0"/>
          </a:p>
        </p:txBody>
      </p:sp>
      <p:sp>
        <p:nvSpPr>
          <p:cNvPr id="171" name="Google Shape;171;p6"/>
          <p:cNvSpPr txBox="1"/>
          <p:nvPr/>
        </p:nvSpPr>
        <p:spPr>
          <a:xfrm>
            <a:off x="875909" y="1111415"/>
            <a:ext cx="9736968" cy="461624"/>
          </a:xfrm>
          <a:prstGeom prst="rect">
            <a:avLst/>
          </a:prstGeom>
          <a:noFill/>
          <a:ln>
            <a:noFill/>
          </a:ln>
        </p:spPr>
        <p:txBody>
          <a:bodyPr spcFirstLastPara="1" wrap="square" lIns="91425" tIns="45700" rIns="91425" bIns="45700" anchor="t" anchorCtr="0">
            <a:spAutoFit/>
          </a:bodyPr>
          <a:lstStyle/>
          <a:p>
            <a:r>
              <a:rPr lang="en-US" sz="2400" dirty="0">
                <a:solidFill>
                  <a:srgbClr val="21B4A9"/>
                </a:solidFill>
                <a:latin typeface="Calibri"/>
                <a:ea typeface="Calibri"/>
                <a:cs typeface="Calibri"/>
                <a:sym typeface="Calibri"/>
              </a:rPr>
              <a:t>Secțiunea 2: Angajamentul membrilor și aspecte legate de incluziune</a:t>
            </a:r>
            <a:endParaRPr sz="2400" dirty="0">
              <a:solidFill>
                <a:srgbClr val="21B4A9"/>
              </a:solidFill>
              <a:latin typeface="Calibri"/>
              <a:ea typeface="Calibri"/>
              <a:cs typeface="Calibri"/>
              <a:sym typeface="Calibri"/>
            </a:endParaRPr>
          </a:p>
        </p:txBody>
      </p:sp>
      <p:sp>
        <p:nvSpPr>
          <p:cNvPr id="172" name="Google Shape;172;p6"/>
          <p:cNvSpPr/>
          <p:nvPr/>
        </p:nvSpPr>
        <p:spPr>
          <a:xfrm>
            <a:off x="1491833" y="2219891"/>
            <a:ext cx="7292244" cy="2976159"/>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Membrii cooperativei sunt implicați în procesul decizional și contribuie financiar. Prin urmare, menținerea unui nivel ridicat de angajament în rândul membrilor este esențială pentru a asigura supraviețuirea și performanța unei cooperative.</a:t>
            </a:r>
          </a:p>
          <a:p>
            <a:pPr marL="0" marR="0">
              <a:lnSpc>
                <a:spcPct val="107000"/>
              </a:lnSpc>
              <a:spcBef>
                <a:spcPts val="0"/>
              </a:spcBef>
              <a:spcAft>
                <a:spcPts val="800"/>
              </a:spcAft>
            </a:pPr>
            <a:endPar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Nivelul de angajament al membrilor este influențat de factori </a:t>
            </a:r>
            <a:r>
              <a:rPr lang="en-US" sz="1800" b="1" dirty="0">
                <a:solidFill>
                  <a:srgbClr val="F7931F"/>
                </a:solidFill>
                <a:latin typeface="Calibri" panose="020F0502020204030204" pitchFamily="34" charset="0"/>
                <a:ea typeface="Calibri" panose="020F0502020204030204" pitchFamily="34" charset="0"/>
                <a:cs typeface="Times New Roman" panose="02020603050405020304" pitchFamily="18" charset="0"/>
              </a:rPr>
              <a:t>sociali</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F7931F"/>
                </a:solidFill>
                <a:latin typeface="Calibri" panose="020F0502020204030204" pitchFamily="34" charset="0"/>
                <a:ea typeface="Calibri" panose="020F0502020204030204" pitchFamily="34" charset="0"/>
                <a:cs typeface="Times New Roman" panose="02020603050405020304" pitchFamily="18" charset="0"/>
              </a:rPr>
              <a:t>economici </a:t>
            </a: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și </a:t>
            </a:r>
            <a:r>
              <a:rPr lang="en-US" sz="1800" b="1" dirty="0">
                <a:solidFill>
                  <a:srgbClr val="F7931F"/>
                </a:solidFill>
                <a:latin typeface="Calibri" panose="020F0502020204030204" pitchFamily="34" charset="0"/>
                <a:ea typeface="Calibri" panose="020F0502020204030204" pitchFamily="34" charset="0"/>
                <a:cs typeface="Times New Roman" panose="02020603050405020304" pitchFamily="18" charset="0"/>
              </a:rPr>
              <a:t>organizaționali.</a:t>
            </a:r>
          </a:p>
          <a:p>
            <a:pPr marL="0" marR="0">
              <a:lnSpc>
                <a:spcPct val="107000"/>
              </a:lnSpc>
              <a:spcBef>
                <a:spcPts val="0"/>
              </a:spcBef>
              <a:spcAft>
                <a:spcPts val="800"/>
              </a:spcAft>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9" name="Google Shape;179;p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pic>
        <p:nvPicPr>
          <p:cNvPr id="5" name="Graphic 4" descr="Users with solid fill">
            <a:extLst>
              <a:ext uri="{FF2B5EF4-FFF2-40B4-BE49-F238E27FC236}">
                <a16:creationId xmlns:a16="http://schemas.microsoft.com/office/drawing/2014/main" xmlns="" id="{45D94A83-F42F-80BF-2848-9E81C8AB51F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8962417" y="2065236"/>
            <a:ext cx="2263043" cy="2263043"/>
          </a:xfrm>
          <a:prstGeom prst="rect">
            <a:avLst/>
          </a:prstGeom>
        </p:spPr>
      </p:pic>
      <p:sp>
        <p:nvSpPr>
          <p:cNvPr id="2" name="Google Shape;90;p1">
            <a:extLst>
              <a:ext uri="{FF2B5EF4-FFF2-40B4-BE49-F238E27FC236}">
                <a16:creationId xmlns:a16="http://schemas.microsoft.com/office/drawing/2014/main" xmlns="" id="{5E48733A-9460-5218-46EF-2E68BF64E295}"/>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74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69"/>
        <p:cNvGrpSpPr/>
        <p:nvPr/>
      </p:nvGrpSpPr>
      <p:grpSpPr>
        <a:xfrm>
          <a:off x="0" y="0"/>
          <a:ext cx="0" cy="0"/>
          <a:chOff x="0" y="0"/>
          <a:chExt cx="0" cy="0"/>
        </a:xfrm>
      </p:grpSpPr>
      <p:sp>
        <p:nvSpPr>
          <p:cNvPr id="170" name="Google Shape;170;p6"/>
          <p:cNvSpPr txBox="1"/>
          <p:nvPr/>
        </p:nvSpPr>
        <p:spPr>
          <a:xfrm>
            <a:off x="875909" y="131265"/>
            <a:ext cx="11114986" cy="646290"/>
          </a:xfrm>
          <a:prstGeom prst="rect">
            <a:avLst/>
          </a:prstGeom>
          <a:noFill/>
          <a:ln>
            <a:noFill/>
          </a:ln>
        </p:spPr>
        <p:txBody>
          <a:bodyPr spcFirstLastPara="1" wrap="square" lIns="91425" tIns="45700" rIns="91425" bIns="45700" anchor="t" anchorCtr="0">
            <a:spAutoFit/>
          </a:bodyPr>
          <a:lstStyle/>
          <a:p>
            <a:r>
              <a:rPr lang="es-ES" sz="3600" b="1" dirty="0" err="1">
                <a:solidFill>
                  <a:srgbClr val="FAB632"/>
                </a:solidFill>
                <a:latin typeface="Calibri"/>
                <a:ea typeface="Calibri"/>
                <a:cs typeface="Calibri"/>
                <a:sym typeface="Calibri"/>
              </a:rPr>
              <a:t>Unitatea </a:t>
            </a:r>
            <a:r>
              <a:rPr lang="es-ES" sz="3600" b="1" dirty="0">
                <a:solidFill>
                  <a:srgbClr val="FAB632"/>
                </a:solidFill>
                <a:latin typeface="Calibri"/>
                <a:ea typeface="Calibri"/>
                <a:cs typeface="Calibri"/>
                <a:sym typeface="Calibri"/>
              </a:rPr>
              <a:t>2: </a:t>
            </a:r>
            <a:r>
              <a:rPr lang="es-ES" sz="3600" b="1" dirty="0" err="1">
                <a:solidFill>
                  <a:srgbClr val="FAB632"/>
                </a:solidFill>
                <a:latin typeface="Calibri"/>
                <a:ea typeface="Calibri"/>
                <a:cs typeface="Calibri"/>
                <a:sym typeface="Calibri"/>
              </a:rPr>
              <a:t>Managementul </a:t>
            </a:r>
            <a:r>
              <a:rPr lang="es-ES" sz="3600" b="1" dirty="0">
                <a:solidFill>
                  <a:srgbClr val="FAB632"/>
                </a:solidFill>
                <a:latin typeface="Calibri"/>
                <a:ea typeface="Calibri"/>
                <a:cs typeface="Calibri"/>
                <a:sym typeface="Calibri"/>
              </a:rPr>
              <a:t>și </a:t>
            </a:r>
            <a:r>
              <a:rPr lang="es-ES" sz="3600" b="1" dirty="0" err="1">
                <a:solidFill>
                  <a:srgbClr val="FAB632"/>
                </a:solidFill>
                <a:latin typeface="Calibri"/>
                <a:ea typeface="Calibri"/>
                <a:cs typeface="Calibri"/>
                <a:sym typeface="Calibri"/>
              </a:rPr>
              <a:t>guvernanța </a:t>
            </a:r>
            <a:r>
              <a:rPr lang="es-ES" sz="3600" b="1" dirty="0">
                <a:solidFill>
                  <a:srgbClr val="FAB632"/>
                </a:solidFill>
                <a:latin typeface="Calibri"/>
                <a:ea typeface="Calibri"/>
                <a:cs typeface="Calibri"/>
                <a:sym typeface="Calibri"/>
              </a:rPr>
              <a:t>cooperativelor</a:t>
            </a:r>
            <a:endParaRPr dirty="0"/>
          </a:p>
        </p:txBody>
      </p:sp>
      <p:sp>
        <p:nvSpPr>
          <p:cNvPr id="171" name="Google Shape;171;p6"/>
          <p:cNvSpPr txBox="1"/>
          <p:nvPr/>
        </p:nvSpPr>
        <p:spPr>
          <a:xfrm>
            <a:off x="875909" y="1111415"/>
            <a:ext cx="9736968" cy="461624"/>
          </a:xfrm>
          <a:prstGeom prst="rect">
            <a:avLst/>
          </a:prstGeom>
          <a:noFill/>
          <a:ln>
            <a:noFill/>
          </a:ln>
        </p:spPr>
        <p:txBody>
          <a:bodyPr spcFirstLastPara="1" wrap="square" lIns="91425" tIns="45700" rIns="91425" bIns="45700" anchor="t" anchorCtr="0">
            <a:spAutoFit/>
          </a:bodyPr>
          <a:lstStyle/>
          <a:p>
            <a:r>
              <a:rPr lang="en-US" sz="2400" dirty="0">
                <a:solidFill>
                  <a:srgbClr val="21B4A9"/>
                </a:solidFill>
                <a:latin typeface="Calibri"/>
                <a:ea typeface="Calibri"/>
                <a:cs typeface="Calibri"/>
                <a:sym typeface="Calibri"/>
              </a:rPr>
              <a:t>Secțiunea 3: Rolul managerului de cooperativă </a:t>
            </a:r>
            <a:endParaRPr sz="2400" dirty="0">
              <a:solidFill>
                <a:srgbClr val="21B4A9"/>
              </a:solidFill>
              <a:latin typeface="Calibri"/>
              <a:ea typeface="Calibri"/>
              <a:cs typeface="Calibri"/>
              <a:sym typeface="Calibri"/>
            </a:endParaRPr>
          </a:p>
        </p:txBody>
      </p:sp>
      <p:sp>
        <p:nvSpPr>
          <p:cNvPr id="172" name="Google Shape;172;p6"/>
          <p:cNvSpPr/>
          <p:nvPr/>
        </p:nvSpPr>
        <p:spPr>
          <a:xfrm>
            <a:off x="181753" y="3886361"/>
            <a:ext cx="3842799" cy="1083974"/>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800" b="1" dirty="0">
                <a:solidFill>
                  <a:srgbClr val="F7931F"/>
                </a:solidFill>
                <a:latin typeface="Calibri" panose="020F0502020204030204" pitchFamily="34" charset="0"/>
                <a:ea typeface="Calibri" panose="020F0502020204030204" pitchFamily="34" charset="0"/>
                <a:cs typeface="Times New Roman" panose="02020603050405020304" pitchFamily="18" charset="0"/>
              </a:rPr>
              <a:t>Interacțiunea cu alte persoane, cu părțile interesate, </a:t>
            </a:r>
            <a:r>
              <a:rPr lang="en-US" sz="1800" b="1" dirty="0" err="1">
                <a:solidFill>
                  <a:srgbClr val="F7931F"/>
                </a:solidFill>
                <a:latin typeface="Calibri" panose="020F0502020204030204" pitchFamily="34" charset="0"/>
                <a:ea typeface="Calibri" panose="020F0502020204030204" pitchFamily="34" charset="0"/>
                <a:cs typeface="Times New Roman" panose="02020603050405020304" pitchFamily="18" charset="0"/>
              </a:rPr>
              <a:t>consiliul</a:t>
            </a:r>
            <a:r>
              <a:rPr lang="en-US" sz="1800" b="1" dirty="0">
                <a:solidFill>
                  <a:srgbClr val="F7931F"/>
                </a:solidFill>
                <a:latin typeface="Calibri" panose="020F0502020204030204" pitchFamily="34" charset="0"/>
                <a:ea typeface="Calibri" panose="020F0502020204030204" pitchFamily="34" charset="0"/>
                <a:cs typeface="Times New Roman" panose="02020603050405020304" pitchFamily="18" charset="0"/>
              </a:rPr>
              <a:t> de </a:t>
            </a:r>
            <a:r>
              <a:rPr lang="en-US" sz="1800" b="1" dirty="0" err="1">
                <a:solidFill>
                  <a:srgbClr val="F7931F"/>
                </a:solidFill>
                <a:latin typeface="Calibri" panose="020F0502020204030204" pitchFamily="34" charset="0"/>
                <a:ea typeface="Calibri" panose="020F0502020204030204" pitchFamily="34" charset="0"/>
                <a:cs typeface="Times New Roman" panose="02020603050405020304" pitchFamily="18" charset="0"/>
              </a:rPr>
              <a:t>administrație</a:t>
            </a:r>
            <a:r>
              <a:rPr lang="en-US" sz="1800" b="1" dirty="0">
                <a:solidFill>
                  <a:srgbClr val="F7931F"/>
                </a:solidFill>
                <a:latin typeface="Calibri" panose="020F0502020204030204" pitchFamily="34" charset="0"/>
                <a:ea typeface="Calibri" panose="020F0502020204030204" pitchFamily="34" charset="0"/>
                <a:cs typeface="Times New Roman" panose="02020603050405020304" pitchFamily="18" charset="0"/>
              </a:rPr>
              <a:t> și cu membrii.</a:t>
            </a:r>
            <a:endParaRPr lang="en-US" sz="1800" b="1" dirty="0">
              <a:solidFill>
                <a:srgbClr val="F7931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9" name="Google Shape;179;p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grpSp>
        <p:nvGrpSpPr>
          <p:cNvPr id="36" name="Group 35">
            <a:extLst>
              <a:ext uri="{FF2B5EF4-FFF2-40B4-BE49-F238E27FC236}">
                <a16:creationId xmlns:a16="http://schemas.microsoft.com/office/drawing/2014/main" xmlns="" id="{04778927-040F-C07D-6ACC-BE194CAC1023}"/>
              </a:ext>
            </a:extLst>
          </p:cNvPr>
          <p:cNvGrpSpPr/>
          <p:nvPr/>
        </p:nvGrpSpPr>
        <p:grpSpPr>
          <a:xfrm>
            <a:off x="3713771" y="1731811"/>
            <a:ext cx="4357869" cy="4309100"/>
            <a:chOff x="4873557" y="1646710"/>
            <a:chExt cx="4357869" cy="4309100"/>
          </a:xfrm>
        </p:grpSpPr>
        <p:sp>
          <p:nvSpPr>
            <p:cNvPr id="3" name="Freeform: Shape 2">
              <a:extLst>
                <a:ext uri="{FF2B5EF4-FFF2-40B4-BE49-F238E27FC236}">
                  <a16:creationId xmlns:a16="http://schemas.microsoft.com/office/drawing/2014/main" xmlns="" id="{391F7C18-9479-DA54-E803-DD5514072278}"/>
                </a:ext>
              </a:extLst>
            </p:cNvPr>
            <p:cNvSpPr/>
            <p:nvPr/>
          </p:nvSpPr>
          <p:spPr>
            <a:xfrm>
              <a:off x="5188481" y="1646710"/>
              <a:ext cx="3733755" cy="2107692"/>
            </a:xfrm>
            <a:custGeom>
              <a:avLst/>
              <a:gdLst>
                <a:gd name="connsiteX0" fmla="*/ 4115355 w 4160677"/>
                <a:gd name="connsiteY0" fmla="*/ 1224198 h 2384730"/>
                <a:gd name="connsiteX1" fmla="*/ 3524232 w 4160677"/>
                <a:gd name="connsiteY1" fmla="*/ 1566165 h 2384730"/>
                <a:gd name="connsiteX2" fmla="*/ 3505368 w 4160677"/>
                <a:gd name="connsiteY2" fmla="*/ 1576276 h 2384730"/>
                <a:gd name="connsiteX3" fmla="*/ 3423574 w 4160677"/>
                <a:gd name="connsiteY3" fmla="*/ 1536888 h 2384730"/>
                <a:gd name="connsiteX4" fmla="*/ 3147405 w 4160677"/>
                <a:gd name="connsiteY4" fmla="*/ 1303276 h 2384730"/>
                <a:gd name="connsiteX5" fmla="*/ 2871387 w 4160677"/>
                <a:gd name="connsiteY5" fmla="*/ 1556356 h 2384730"/>
                <a:gd name="connsiteX6" fmla="*/ 3127183 w 4160677"/>
                <a:gd name="connsiteY6" fmla="*/ 1862707 h 2384730"/>
                <a:gd name="connsiteX7" fmla="*/ 3323368 w 4160677"/>
                <a:gd name="connsiteY7" fmla="*/ 2075946 h 2384730"/>
                <a:gd name="connsiteX8" fmla="*/ 3117374 w 4160677"/>
                <a:gd name="connsiteY8" fmla="*/ 2281035 h 2384730"/>
                <a:gd name="connsiteX9" fmla="*/ 2908210 w 4160677"/>
                <a:gd name="connsiteY9" fmla="*/ 2047121 h 2384730"/>
                <a:gd name="connsiteX10" fmla="*/ 2935072 w 4160677"/>
                <a:gd name="connsiteY10" fmla="*/ 1962158 h 2384730"/>
                <a:gd name="connsiteX11" fmla="*/ 2937788 w 4160677"/>
                <a:gd name="connsiteY11" fmla="*/ 1915074 h 2384730"/>
                <a:gd name="connsiteX12" fmla="*/ 2895231 w 4160677"/>
                <a:gd name="connsiteY12" fmla="*/ 1923676 h 2384730"/>
                <a:gd name="connsiteX13" fmla="*/ 2691802 w 4160677"/>
                <a:gd name="connsiteY13" fmla="*/ 2040934 h 2384730"/>
                <a:gd name="connsiteX14" fmla="*/ 2126938 w 4160677"/>
                <a:gd name="connsiteY14" fmla="*/ 2368715 h 2384730"/>
                <a:gd name="connsiteX15" fmla="*/ 2025374 w 4160677"/>
                <a:gd name="connsiteY15" fmla="*/ 2368262 h 2384730"/>
                <a:gd name="connsiteX16" fmla="*/ 1430479 w 4160677"/>
                <a:gd name="connsiteY16" fmla="*/ 2024334 h 2384730"/>
                <a:gd name="connsiteX17" fmla="*/ 1412068 w 4160677"/>
                <a:gd name="connsiteY17" fmla="*/ 2013770 h 2384730"/>
                <a:gd name="connsiteX18" fmla="*/ 1408899 w 4160677"/>
                <a:gd name="connsiteY18" fmla="*/ 1942238 h 2384730"/>
                <a:gd name="connsiteX19" fmla="*/ 1514990 w 4160677"/>
                <a:gd name="connsiteY19" fmla="*/ 1767632 h 2384730"/>
                <a:gd name="connsiteX20" fmla="*/ 1277455 w 4160677"/>
                <a:gd name="connsiteY20" fmla="*/ 1444228 h 2384730"/>
                <a:gd name="connsiteX21" fmla="*/ 965369 w 4160677"/>
                <a:gd name="connsiteY21" fmla="*/ 1671049 h 2384730"/>
                <a:gd name="connsiteX22" fmla="*/ 989514 w 4160677"/>
                <a:gd name="connsiteY22" fmla="*/ 1845805 h 2384730"/>
                <a:gd name="connsiteX23" fmla="*/ 942128 w 4160677"/>
                <a:gd name="connsiteY23" fmla="*/ 2088773 h 2384730"/>
                <a:gd name="connsiteX24" fmla="*/ 696292 w 4160677"/>
                <a:gd name="connsiteY24" fmla="*/ 2115032 h 2384730"/>
                <a:gd name="connsiteX25" fmla="*/ 596540 w 4160677"/>
                <a:gd name="connsiteY25" fmla="*/ 1893191 h 2384730"/>
                <a:gd name="connsiteX26" fmla="*/ 783671 w 4160677"/>
                <a:gd name="connsiteY26" fmla="*/ 1725981 h 2384730"/>
                <a:gd name="connsiteX27" fmla="*/ 848864 w 4160677"/>
                <a:gd name="connsiteY27" fmla="*/ 1705457 h 2384730"/>
                <a:gd name="connsiteX28" fmla="*/ 798309 w 4160677"/>
                <a:gd name="connsiteY28" fmla="*/ 1658976 h 2384730"/>
                <a:gd name="connsiteX29" fmla="*/ 47824 w 4160677"/>
                <a:gd name="connsiteY29" fmla="*/ 1225858 h 2384730"/>
                <a:gd name="connsiteX30" fmla="*/ 25338 w 4160677"/>
                <a:gd name="connsiteY30" fmla="*/ 1127011 h 2384730"/>
                <a:gd name="connsiteX31" fmla="*/ 1262212 w 4160677"/>
                <a:gd name="connsiteY31" fmla="*/ 143366 h 2384730"/>
                <a:gd name="connsiteX32" fmla="*/ 1946146 w 4160677"/>
                <a:gd name="connsiteY32" fmla="*/ 7546 h 2384730"/>
                <a:gd name="connsiteX33" fmla="*/ 2078194 w 4160677"/>
                <a:gd name="connsiteY33" fmla="*/ 0 h 2384730"/>
                <a:gd name="connsiteX34" fmla="*/ 3416481 w 4160677"/>
                <a:gd name="connsiteY34" fmla="*/ 404142 h 2384730"/>
                <a:gd name="connsiteX35" fmla="*/ 4138142 w 4160677"/>
                <a:gd name="connsiteY35" fmla="*/ 1131538 h 2384730"/>
                <a:gd name="connsiteX36" fmla="*/ 4115355 w 4160677"/>
                <a:gd name="connsiteY36" fmla="*/ 1224198 h 23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60677" h="2384730">
                  <a:moveTo>
                    <a:pt x="4115355" y="1224198"/>
                  </a:moveTo>
                  <a:cubicBezTo>
                    <a:pt x="3918414" y="1338439"/>
                    <a:pt x="3721323" y="1452377"/>
                    <a:pt x="3524232" y="1566165"/>
                  </a:cubicBezTo>
                  <a:cubicBezTo>
                    <a:pt x="3518045" y="1569787"/>
                    <a:pt x="3511707" y="1573107"/>
                    <a:pt x="3505368" y="1576276"/>
                  </a:cubicBezTo>
                  <a:cubicBezTo>
                    <a:pt x="3448625" y="1606458"/>
                    <a:pt x="3432930" y="1598913"/>
                    <a:pt x="3423574" y="1536888"/>
                  </a:cubicBezTo>
                  <a:cubicBezTo>
                    <a:pt x="3403955" y="1406349"/>
                    <a:pt x="3278246" y="1299956"/>
                    <a:pt x="3147405" y="1303276"/>
                  </a:cubicBezTo>
                  <a:cubicBezTo>
                    <a:pt x="3002379" y="1306898"/>
                    <a:pt x="2882253" y="1417215"/>
                    <a:pt x="2871387" y="1556356"/>
                  </a:cubicBezTo>
                  <a:cubicBezTo>
                    <a:pt x="2859012" y="1715568"/>
                    <a:pt x="2968273" y="1846409"/>
                    <a:pt x="3127183" y="1862707"/>
                  </a:cubicBezTo>
                  <a:cubicBezTo>
                    <a:pt x="3243385" y="1874629"/>
                    <a:pt x="3326085" y="1964573"/>
                    <a:pt x="3323368" y="2075946"/>
                  </a:cubicBezTo>
                  <a:cubicBezTo>
                    <a:pt x="3320803" y="2187017"/>
                    <a:pt x="3232821" y="2274546"/>
                    <a:pt x="3117374" y="2281035"/>
                  </a:cubicBezTo>
                  <a:cubicBezTo>
                    <a:pt x="2999813" y="2287524"/>
                    <a:pt x="2888440" y="2164078"/>
                    <a:pt x="2908210" y="2047121"/>
                  </a:cubicBezTo>
                  <a:cubicBezTo>
                    <a:pt x="2913190" y="2018146"/>
                    <a:pt x="2927677" y="1990831"/>
                    <a:pt x="2935072" y="1962158"/>
                  </a:cubicBezTo>
                  <a:cubicBezTo>
                    <a:pt x="2938996" y="1947218"/>
                    <a:pt x="2937034" y="1930768"/>
                    <a:pt x="2937788" y="1915074"/>
                  </a:cubicBezTo>
                  <a:cubicBezTo>
                    <a:pt x="2923603" y="1917790"/>
                    <a:pt x="2907304" y="1916884"/>
                    <a:pt x="2895231" y="1923676"/>
                  </a:cubicBezTo>
                  <a:cubicBezTo>
                    <a:pt x="2826868" y="1961705"/>
                    <a:pt x="2759561" y="2001697"/>
                    <a:pt x="2691802" y="2040934"/>
                  </a:cubicBezTo>
                  <a:cubicBezTo>
                    <a:pt x="2503464" y="2150044"/>
                    <a:pt x="2314673" y="2258247"/>
                    <a:pt x="2126938" y="2368715"/>
                  </a:cubicBezTo>
                  <a:cubicBezTo>
                    <a:pt x="2090719" y="2390145"/>
                    <a:pt x="2062499" y="2390145"/>
                    <a:pt x="2025374" y="2368262"/>
                  </a:cubicBezTo>
                  <a:cubicBezTo>
                    <a:pt x="1827982" y="2251909"/>
                    <a:pt x="1629079" y="2138725"/>
                    <a:pt x="1430479" y="2024334"/>
                  </a:cubicBezTo>
                  <a:cubicBezTo>
                    <a:pt x="1424292" y="2020863"/>
                    <a:pt x="1417954" y="2017543"/>
                    <a:pt x="1412068" y="2013770"/>
                  </a:cubicBezTo>
                  <a:cubicBezTo>
                    <a:pt x="1373887" y="1989322"/>
                    <a:pt x="1372680" y="1971062"/>
                    <a:pt x="1408899" y="1942238"/>
                  </a:cubicBezTo>
                  <a:cubicBezTo>
                    <a:pt x="1465944" y="1897115"/>
                    <a:pt x="1501710" y="1839316"/>
                    <a:pt x="1514990" y="1767632"/>
                  </a:cubicBezTo>
                  <a:cubicBezTo>
                    <a:pt x="1543060" y="1614759"/>
                    <a:pt x="1438478" y="1472449"/>
                    <a:pt x="1277455" y="1444228"/>
                  </a:cubicBezTo>
                  <a:cubicBezTo>
                    <a:pt x="1135446" y="1419478"/>
                    <a:pt x="991174" y="1525268"/>
                    <a:pt x="965369" y="1671049"/>
                  </a:cubicBezTo>
                  <a:cubicBezTo>
                    <a:pt x="954503" y="1732621"/>
                    <a:pt x="966123" y="1789213"/>
                    <a:pt x="989514" y="1845805"/>
                  </a:cubicBezTo>
                  <a:cubicBezTo>
                    <a:pt x="1026790" y="1935597"/>
                    <a:pt x="1007926" y="2028710"/>
                    <a:pt x="942128" y="2088773"/>
                  </a:cubicBezTo>
                  <a:cubicBezTo>
                    <a:pt x="875274" y="2150044"/>
                    <a:pt x="775370" y="2160758"/>
                    <a:pt x="696292" y="2115032"/>
                  </a:cubicBezTo>
                  <a:cubicBezTo>
                    <a:pt x="617667" y="2069607"/>
                    <a:pt x="576921" y="1979060"/>
                    <a:pt x="596540" y="1893191"/>
                  </a:cubicBezTo>
                  <a:cubicBezTo>
                    <a:pt x="617969" y="1799022"/>
                    <a:pt x="690709" y="1735337"/>
                    <a:pt x="783671" y="1725981"/>
                  </a:cubicBezTo>
                  <a:cubicBezTo>
                    <a:pt x="805855" y="1723717"/>
                    <a:pt x="827133" y="1712550"/>
                    <a:pt x="848864" y="1705457"/>
                  </a:cubicBezTo>
                  <a:cubicBezTo>
                    <a:pt x="832113" y="1689762"/>
                    <a:pt x="817777" y="1670143"/>
                    <a:pt x="798309" y="1658976"/>
                  </a:cubicBezTo>
                  <a:cubicBezTo>
                    <a:pt x="548550" y="1513798"/>
                    <a:pt x="298036" y="1369979"/>
                    <a:pt x="47824" y="1225858"/>
                  </a:cubicBezTo>
                  <a:cubicBezTo>
                    <a:pt x="-10428" y="1192356"/>
                    <a:pt x="-12390" y="1185112"/>
                    <a:pt x="25338" y="1127011"/>
                  </a:cubicBezTo>
                  <a:cubicBezTo>
                    <a:pt x="328671" y="661749"/>
                    <a:pt x="739604" y="331856"/>
                    <a:pt x="1262212" y="143366"/>
                  </a:cubicBezTo>
                  <a:cubicBezTo>
                    <a:pt x="1483148" y="63685"/>
                    <a:pt x="1711176" y="17506"/>
                    <a:pt x="1946146" y="7546"/>
                  </a:cubicBezTo>
                  <a:cubicBezTo>
                    <a:pt x="1990061" y="5735"/>
                    <a:pt x="2034127" y="2566"/>
                    <a:pt x="2078194" y="0"/>
                  </a:cubicBezTo>
                  <a:cubicBezTo>
                    <a:pt x="2562772" y="7847"/>
                    <a:pt x="3008113" y="141103"/>
                    <a:pt x="3416481" y="404142"/>
                  </a:cubicBezTo>
                  <a:cubicBezTo>
                    <a:pt x="3711363" y="594141"/>
                    <a:pt x="3947842" y="839071"/>
                    <a:pt x="4138142" y="1131538"/>
                  </a:cubicBezTo>
                  <a:cubicBezTo>
                    <a:pt x="4172097" y="1183905"/>
                    <a:pt x="4170135" y="1192356"/>
                    <a:pt x="4115355" y="1224198"/>
                  </a:cubicBezTo>
                  <a:close/>
                </a:path>
              </a:pathLst>
            </a:custGeom>
            <a:solidFill>
              <a:srgbClr val="EA4E46"/>
            </a:solidFill>
            <a:ln w="1508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Shape 3">
              <a:extLst>
                <a:ext uri="{FF2B5EF4-FFF2-40B4-BE49-F238E27FC236}">
                  <a16:creationId xmlns:a16="http://schemas.microsoft.com/office/drawing/2014/main" xmlns="" id="{1ADE5767-0ACE-B812-9FE5-553F4CED5A52}"/>
                </a:ext>
              </a:extLst>
            </p:cNvPr>
            <p:cNvSpPr/>
            <p:nvPr/>
          </p:nvSpPr>
          <p:spPr>
            <a:xfrm>
              <a:off x="6688426" y="2766051"/>
              <a:ext cx="2543000" cy="3189759"/>
            </a:xfrm>
            <a:custGeom>
              <a:avLst/>
              <a:gdLst>
                <a:gd name="connsiteX0" fmla="*/ 449902 w 2833770"/>
                <a:gd name="connsiteY0" fmla="*/ 3543039 h 3609025"/>
                <a:gd name="connsiteX1" fmla="*/ 444469 w 2833770"/>
                <a:gd name="connsiteY1" fmla="*/ 2862124 h 3609025"/>
                <a:gd name="connsiteX2" fmla="*/ 444922 w 2833770"/>
                <a:gd name="connsiteY2" fmla="*/ 2840845 h 3609025"/>
                <a:gd name="connsiteX3" fmla="*/ 519472 w 2833770"/>
                <a:gd name="connsiteY3" fmla="*/ 2789534 h 3609025"/>
                <a:gd name="connsiteX4" fmla="*/ 858722 w 2833770"/>
                <a:gd name="connsiteY4" fmla="*/ 2666240 h 3609025"/>
                <a:gd name="connsiteX5" fmla="*/ 775117 w 2833770"/>
                <a:gd name="connsiteY5" fmla="*/ 2301938 h 3609025"/>
                <a:gd name="connsiteX6" fmla="*/ 382746 w 2833770"/>
                <a:gd name="connsiteY6" fmla="*/ 2371509 h 3609025"/>
                <a:gd name="connsiteX7" fmla="*/ 100691 w 2833770"/>
                <a:gd name="connsiteY7" fmla="*/ 2435646 h 3609025"/>
                <a:gd name="connsiteX8" fmla="*/ 24179 w 2833770"/>
                <a:gd name="connsiteY8" fmla="*/ 2155855 h 3609025"/>
                <a:gd name="connsiteX9" fmla="*/ 330530 w 2833770"/>
                <a:gd name="connsiteY9" fmla="*/ 2090661 h 3609025"/>
                <a:gd name="connsiteX10" fmla="*/ 391046 w 2833770"/>
                <a:gd name="connsiteY10" fmla="*/ 2156006 h 3609025"/>
                <a:gd name="connsiteX11" fmla="*/ 430585 w 2833770"/>
                <a:gd name="connsiteY11" fmla="*/ 2181661 h 3609025"/>
                <a:gd name="connsiteX12" fmla="*/ 444167 w 2833770"/>
                <a:gd name="connsiteY12" fmla="*/ 2140462 h 3609025"/>
                <a:gd name="connsiteX13" fmla="*/ 442658 w 2833770"/>
                <a:gd name="connsiteY13" fmla="*/ 1906398 h 3609025"/>
                <a:gd name="connsiteX14" fmla="*/ 436622 w 2833770"/>
                <a:gd name="connsiteY14" fmla="*/ 1255212 h 3609025"/>
                <a:gd name="connsiteX15" fmla="*/ 487177 w 2833770"/>
                <a:gd name="connsiteY15" fmla="*/ 1167532 h 3609025"/>
                <a:gd name="connsiteX16" fmla="*/ 1079507 w 2833770"/>
                <a:gd name="connsiteY16" fmla="*/ 823151 h 3609025"/>
                <a:gd name="connsiteX17" fmla="*/ 1097918 w 2833770"/>
                <a:gd name="connsiteY17" fmla="*/ 812436 h 3609025"/>
                <a:gd name="connsiteX18" fmla="*/ 1161603 w 2833770"/>
                <a:gd name="connsiteY18" fmla="*/ 845184 h 3609025"/>
                <a:gd name="connsiteX19" fmla="*/ 1260903 w 2833770"/>
                <a:gd name="connsiteY19" fmla="*/ 1023411 h 3609025"/>
                <a:gd name="connsiteX20" fmla="*/ 1659009 w 2833770"/>
                <a:gd name="connsiteY20" fmla="*/ 977987 h 3609025"/>
                <a:gd name="connsiteX21" fmla="*/ 1615999 w 2833770"/>
                <a:gd name="connsiteY21" fmla="*/ 595576 h 3609025"/>
                <a:gd name="connsiteX22" fmla="*/ 1452259 w 2833770"/>
                <a:gd name="connsiteY22" fmla="*/ 529929 h 3609025"/>
                <a:gd name="connsiteX23" fmla="*/ 1264525 w 2833770"/>
                <a:gd name="connsiteY23" fmla="*/ 368604 h 3609025"/>
                <a:gd name="connsiteX24" fmla="*/ 1362920 w 2833770"/>
                <a:gd name="connsiteY24" fmla="*/ 142840 h 3609025"/>
                <a:gd name="connsiteX25" fmla="*/ 1604831 w 2833770"/>
                <a:gd name="connsiteY25" fmla="*/ 166382 h 3609025"/>
                <a:gd name="connsiteX26" fmla="*/ 1657801 w 2833770"/>
                <a:gd name="connsiteY26" fmla="*/ 411161 h 3609025"/>
                <a:gd name="connsiteX27" fmla="*/ 1651916 w 2833770"/>
                <a:gd name="connsiteY27" fmla="*/ 428667 h 3609025"/>
                <a:gd name="connsiteX28" fmla="*/ 1691606 w 2833770"/>
                <a:gd name="connsiteY28" fmla="*/ 464584 h 3609025"/>
                <a:gd name="connsiteX29" fmla="*/ 1708659 w 2833770"/>
                <a:gd name="connsiteY29" fmla="*/ 457038 h 3609025"/>
                <a:gd name="connsiteX30" fmla="*/ 2455070 w 2833770"/>
                <a:gd name="connsiteY30" fmla="*/ 21959 h 3609025"/>
                <a:gd name="connsiteX31" fmla="*/ 2552106 w 2833770"/>
                <a:gd name="connsiteY31" fmla="*/ 51538 h 3609025"/>
                <a:gd name="connsiteX32" fmla="*/ 2796281 w 2833770"/>
                <a:gd name="connsiteY32" fmla="*/ 1608950 h 3609025"/>
                <a:gd name="connsiteX33" fmla="*/ 2576856 w 2833770"/>
                <a:gd name="connsiteY33" fmla="*/ 2268134 h 3609025"/>
                <a:gd name="connsiteX34" fmla="*/ 2518302 w 2833770"/>
                <a:gd name="connsiteY34" fmla="*/ 2385996 h 3609025"/>
                <a:gd name="connsiteX35" fmla="*/ 1506739 w 2833770"/>
                <a:gd name="connsiteY35" fmla="*/ 3343986 h 3609025"/>
                <a:gd name="connsiteX36" fmla="*/ 518718 w 2833770"/>
                <a:gd name="connsiteY36" fmla="*/ 3608082 h 3609025"/>
                <a:gd name="connsiteX37" fmla="*/ 449902 w 2833770"/>
                <a:gd name="connsiteY37" fmla="*/ 3543039 h 360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33770" h="3609025">
                  <a:moveTo>
                    <a:pt x="449902" y="3543039"/>
                  </a:moveTo>
                  <a:cubicBezTo>
                    <a:pt x="447789" y="3316067"/>
                    <a:pt x="446129" y="3089095"/>
                    <a:pt x="444469" y="2862124"/>
                  </a:cubicBezTo>
                  <a:cubicBezTo>
                    <a:pt x="444318" y="2855031"/>
                    <a:pt x="444620" y="2847787"/>
                    <a:pt x="444922" y="2840845"/>
                  </a:cubicBezTo>
                  <a:cubicBezTo>
                    <a:pt x="446733" y="2776707"/>
                    <a:pt x="461069" y="2766898"/>
                    <a:pt x="519472" y="2789534"/>
                  </a:cubicBezTo>
                  <a:cubicBezTo>
                    <a:pt x="642616" y="2837223"/>
                    <a:pt x="797000" y="2781235"/>
                    <a:pt x="858722" y="2666240"/>
                  </a:cubicBezTo>
                  <a:cubicBezTo>
                    <a:pt x="927086" y="2538870"/>
                    <a:pt x="890716" y="2380261"/>
                    <a:pt x="775117" y="2301938"/>
                  </a:cubicBezTo>
                  <a:cubicBezTo>
                    <a:pt x="642918" y="2212296"/>
                    <a:pt x="475406" y="2242026"/>
                    <a:pt x="382746" y="2371509"/>
                  </a:cubicBezTo>
                  <a:cubicBezTo>
                    <a:pt x="314987" y="2466130"/>
                    <a:pt x="196068" y="2493144"/>
                    <a:pt x="100691" y="2435646"/>
                  </a:cubicBezTo>
                  <a:cubicBezTo>
                    <a:pt x="5466" y="2378450"/>
                    <a:pt x="-27131" y="2258928"/>
                    <a:pt x="24179" y="2155855"/>
                  </a:cubicBezTo>
                  <a:cubicBezTo>
                    <a:pt x="76546" y="2050971"/>
                    <a:pt x="238776" y="2015658"/>
                    <a:pt x="330530" y="2090661"/>
                  </a:cubicBezTo>
                  <a:cubicBezTo>
                    <a:pt x="353318" y="2109374"/>
                    <a:pt x="369767" y="2135331"/>
                    <a:pt x="391046" y="2156006"/>
                  </a:cubicBezTo>
                  <a:cubicBezTo>
                    <a:pt x="402214" y="2166721"/>
                    <a:pt x="417305" y="2173210"/>
                    <a:pt x="430585" y="2181661"/>
                  </a:cubicBezTo>
                  <a:cubicBezTo>
                    <a:pt x="435263" y="2168079"/>
                    <a:pt x="444016" y="2154346"/>
                    <a:pt x="444167" y="2140462"/>
                  </a:cubicBezTo>
                  <a:cubicBezTo>
                    <a:pt x="444922" y="2062440"/>
                    <a:pt x="443262" y="1984419"/>
                    <a:pt x="442658" y="1906398"/>
                  </a:cubicBezTo>
                  <a:cubicBezTo>
                    <a:pt x="440847" y="1689386"/>
                    <a:pt x="439942" y="1472375"/>
                    <a:pt x="436622" y="1255212"/>
                  </a:cubicBezTo>
                  <a:cubicBezTo>
                    <a:pt x="435867" y="1213259"/>
                    <a:pt x="449751" y="1188962"/>
                    <a:pt x="487177" y="1167532"/>
                  </a:cubicBezTo>
                  <a:cubicBezTo>
                    <a:pt x="685626" y="1054348"/>
                    <a:pt x="882114" y="938297"/>
                    <a:pt x="1079507" y="823151"/>
                  </a:cubicBezTo>
                  <a:cubicBezTo>
                    <a:pt x="1085543" y="819529"/>
                    <a:pt x="1091580" y="815605"/>
                    <a:pt x="1097918" y="812436"/>
                  </a:cubicBezTo>
                  <a:cubicBezTo>
                    <a:pt x="1138061" y="791611"/>
                    <a:pt x="1154510" y="799609"/>
                    <a:pt x="1161603" y="845184"/>
                  </a:cubicBezTo>
                  <a:cubicBezTo>
                    <a:pt x="1172770" y="916868"/>
                    <a:pt x="1205216" y="976478"/>
                    <a:pt x="1260903" y="1023411"/>
                  </a:cubicBezTo>
                  <a:cubicBezTo>
                    <a:pt x="1379822" y="1123466"/>
                    <a:pt x="1555181" y="1103395"/>
                    <a:pt x="1659009" y="977987"/>
                  </a:cubicBezTo>
                  <a:cubicBezTo>
                    <a:pt x="1750612" y="867368"/>
                    <a:pt x="1729937" y="690047"/>
                    <a:pt x="1615999" y="595576"/>
                  </a:cubicBezTo>
                  <a:cubicBezTo>
                    <a:pt x="1567858" y="555735"/>
                    <a:pt x="1512926" y="537626"/>
                    <a:pt x="1452259" y="529929"/>
                  </a:cubicBezTo>
                  <a:cubicBezTo>
                    <a:pt x="1355827" y="517705"/>
                    <a:pt x="1284445" y="455228"/>
                    <a:pt x="1264525" y="368604"/>
                  </a:cubicBezTo>
                  <a:cubicBezTo>
                    <a:pt x="1244303" y="280321"/>
                    <a:pt x="1284294" y="188566"/>
                    <a:pt x="1362920" y="142840"/>
                  </a:cubicBezTo>
                  <a:cubicBezTo>
                    <a:pt x="1441092" y="97264"/>
                    <a:pt x="1539939" y="106923"/>
                    <a:pt x="1604831" y="166382"/>
                  </a:cubicBezTo>
                  <a:cubicBezTo>
                    <a:pt x="1676062" y="231576"/>
                    <a:pt x="1695529" y="326047"/>
                    <a:pt x="1657801" y="411161"/>
                  </a:cubicBezTo>
                  <a:cubicBezTo>
                    <a:pt x="1655387" y="416745"/>
                    <a:pt x="1653425" y="422631"/>
                    <a:pt x="1651916" y="428667"/>
                  </a:cubicBezTo>
                  <a:cubicBezTo>
                    <a:pt x="1646030" y="452511"/>
                    <a:pt x="1668365" y="472733"/>
                    <a:pt x="1691606" y="464584"/>
                  </a:cubicBezTo>
                  <a:cubicBezTo>
                    <a:pt x="1697491" y="462471"/>
                    <a:pt x="1703226" y="460057"/>
                    <a:pt x="1708659" y="457038"/>
                  </a:cubicBezTo>
                  <a:cubicBezTo>
                    <a:pt x="1957965" y="312616"/>
                    <a:pt x="2206366" y="167137"/>
                    <a:pt x="2455070" y="21959"/>
                  </a:cubicBezTo>
                  <a:cubicBezTo>
                    <a:pt x="2513020" y="-11845"/>
                    <a:pt x="2520264" y="-10034"/>
                    <a:pt x="2552106" y="51538"/>
                  </a:cubicBezTo>
                  <a:cubicBezTo>
                    <a:pt x="2806544" y="544417"/>
                    <a:pt x="2890451" y="1063403"/>
                    <a:pt x="2796281" y="1608950"/>
                  </a:cubicBezTo>
                  <a:cubicBezTo>
                    <a:pt x="2756592" y="1839544"/>
                    <a:pt x="2684154" y="2059724"/>
                    <a:pt x="2576856" y="2268134"/>
                  </a:cubicBezTo>
                  <a:cubicBezTo>
                    <a:pt x="2556784" y="2307069"/>
                    <a:pt x="2537769" y="2346608"/>
                    <a:pt x="2518302" y="2385996"/>
                  </a:cubicBezTo>
                  <a:cubicBezTo>
                    <a:pt x="2272315" y="2801457"/>
                    <a:pt x="1936838" y="3120787"/>
                    <a:pt x="1506739" y="3343986"/>
                  </a:cubicBezTo>
                  <a:cubicBezTo>
                    <a:pt x="1196162" y="3505159"/>
                    <a:pt x="866721" y="3588312"/>
                    <a:pt x="518718" y="3608082"/>
                  </a:cubicBezTo>
                  <a:cubicBezTo>
                    <a:pt x="456844" y="3612005"/>
                    <a:pt x="450505" y="3606120"/>
                    <a:pt x="449902" y="3543039"/>
                  </a:cubicBezTo>
                  <a:close/>
                </a:path>
              </a:pathLst>
            </a:custGeom>
            <a:solidFill>
              <a:srgbClr val="21B4A9"/>
            </a:solidFill>
            <a:ln w="1508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D473F"/>
                </a:solidFill>
                <a:effectLst/>
                <a:uLnTx/>
                <a:uFillTx/>
                <a:latin typeface="Calibri"/>
                <a:ea typeface="+mn-ea"/>
                <a:cs typeface="+mn-cs"/>
              </a:endParaRPr>
            </a:p>
          </p:txBody>
        </p:sp>
        <p:sp>
          <p:nvSpPr>
            <p:cNvPr id="6" name="Freeform: Shape 5">
              <a:extLst>
                <a:ext uri="{FF2B5EF4-FFF2-40B4-BE49-F238E27FC236}">
                  <a16:creationId xmlns:a16="http://schemas.microsoft.com/office/drawing/2014/main" xmlns="" id="{8A311C02-94EA-520E-EFAB-B285FAD2237E}"/>
                </a:ext>
              </a:extLst>
            </p:cNvPr>
            <p:cNvSpPr/>
            <p:nvPr/>
          </p:nvSpPr>
          <p:spPr>
            <a:xfrm>
              <a:off x="4873557" y="2766051"/>
              <a:ext cx="2547289" cy="3181314"/>
            </a:xfrm>
            <a:custGeom>
              <a:avLst/>
              <a:gdLst>
                <a:gd name="connsiteX0" fmla="*/ 366310 w 2838550"/>
                <a:gd name="connsiteY0" fmla="*/ 20199 h 3599469"/>
                <a:gd name="connsiteX1" fmla="*/ 956677 w 2838550"/>
                <a:gd name="connsiteY1" fmla="*/ 359751 h 3599469"/>
                <a:gd name="connsiteX2" fmla="*/ 974787 w 2838550"/>
                <a:gd name="connsiteY2" fmla="*/ 370918 h 3599469"/>
                <a:gd name="connsiteX3" fmla="*/ 981276 w 2838550"/>
                <a:gd name="connsiteY3" fmla="*/ 461164 h 3599469"/>
                <a:gd name="connsiteX4" fmla="*/ 916233 w 2838550"/>
                <a:gd name="connsiteY4" fmla="*/ 816260 h 3599469"/>
                <a:gd name="connsiteX5" fmla="*/ 1272838 w 2838550"/>
                <a:gd name="connsiteY5" fmla="*/ 928237 h 3599469"/>
                <a:gd name="connsiteX6" fmla="*/ 1411073 w 2838550"/>
                <a:gd name="connsiteY6" fmla="*/ 554427 h 3599469"/>
                <a:gd name="connsiteX7" fmla="*/ 1498301 w 2838550"/>
                <a:gd name="connsiteY7" fmla="*/ 278560 h 3599469"/>
                <a:gd name="connsiteX8" fmla="*/ 1778393 w 2838550"/>
                <a:gd name="connsiteY8" fmla="*/ 354016 h 3599469"/>
                <a:gd name="connsiteX9" fmla="*/ 1679697 w 2838550"/>
                <a:gd name="connsiteY9" fmla="*/ 651313 h 3599469"/>
                <a:gd name="connsiteX10" fmla="*/ 1592621 w 2838550"/>
                <a:gd name="connsiteY10" fmla="*/ 670479 h 3599469"/>
                <a:gd name="connsiteX11" fmla="*/ 1550516 w 2838550"/>
                <a:gd name="connsiteY11" fmla="*/ 691757 h 3599469"/>
                <a:gd name="connsiteX12" fmla="*/ 1579189 w 2838550"/>
                <a:gd name="connsiteY12" fmla="*/ 724203 h 3599469"/>
                <a:gd name="connsiteX13" fmla="*/ 1781864 w 2838550"/>
                <a:gd name="connsiteY13" fmla="*/ 841160 h 3599469"/>
                <a:gd name="connsiteX14" fmla="*/ 2346728 w 2838550"/>
                <a:gd name="connsiteY14" fmla="*/ 1165018 h 3599469"/>
                <a:gd name="connsiteX15" fmla="*/ 2396831 w 2838550"/>
                <a:gd name="connsiteY15" fmla="*/ 1252848 h 3599469"/>
                <a:gd name="connsiteX16" fmla="*/ 2394718 w 2838550"/>
                <a:gd name="connsiteY16" fmla="*/ 1937989 h 3599469"/>
                <a:gd name="connsiteX17" fmla="*/ 2394718 w 2838550"/>
                <a:gd name="connsiteY17" fmla="*/ 1959267 h 3599469"/>
                <a:gd name="connsiteX18" fmla="*/ 2334353 w 2838550"/>
                <a:gd name="connsiteY18" fmla="*/ 1997599 h 3599469"/>
                <a:gd name="connsiteX19" fmla="*/ 2130320 w 2838550"/>
                <a:gd name="connsiteY19" fmla="*/ 1993223 h 3599469"/>
                <a:gd name="connsiteX20" fmla="*/ 1968240 w 2838550"/>
                <a:gd name="connsiteY20" fmla="*/ 2359788 h 3599469"/>
                <a:gd name="connsiteX21" fmla="*/ 2320016 w 2838550"/>
                <a:gd name="connsiteY21" fmla="*/ 2515831 h 3599469"/>
                <a:gd name="connsiteX22" fmla="*/ 2459459 w 2838550"/>
                <a:gd name="connsiteY22" fmla="*/ 2407778 h 3599469"/>
                <a:gd name="connsiteX23" fmla="*/ 2693524 w 2838550"/>
                <a:gd name="connsiteY23" fmla="*/ 2327342 h 3599469"/>
                <a:gd name="connsiteX24" fmla="*/ 2838550 w 2838550"/>
                <a:gd name="connsiteY24" fmla="*/ 2526244 h 3599469"/>
                <a:gd name="connsiteX25" fmla="*/ 2695938 w 2838550"/>
                <a:gd name="connsiteY25" fmla="*/ 2723033 h 3599469"/>
                <a:gd name="connsiteX26" fmla="*/ 2457950 w 2838550"/>
                <a:gd name="connsiteY26" fmla="*/ 2645012 h 3599469"/>
                <a:gd name="connsiteX27" fmla="*/ 2445726 w 2838550"/>
                <a:gd name="connsiteY27" fmla="*/ 2631128 h 3599469"/>
                <a:gd name="connsiteX28" fmla="*/ 2394567 w 2838550"/>
                <a:gd name="connsiteY28" fmla="*/ 2647275 h 3599469"/>
                <a:gd name="connsiteX29" fmla="*/ 2392605 w 2838550"/>
                <a:gd name="connsiteY29" fmla="*/ 2665837 h 3599469"/>
                <a:gd name="connsiteX30" fmla="*/ 2390794 w 2838550"/>
                <a:gd name="connsiteY30" fmla="*/ 3529809 h 3599469"/>
                <a:gd name="connsiteX31" fmla="*/ 2316244 w 2838550"/>
                <a:gd name="connsiteY31" fmla="*/ 3598625 h 3599469"/>
                <a:gd name="connsiteX32" fmla="*/ 848926 w 2838550"/>
                <a:gd name="connsiteY32" fmla="*/ 3022292 h 3599469"/>
                <a:gd name="connsiteX33" fmla="*/ 391059 w 2838550"/>
                <a:gd name="connsiteY33" fmla="*/ 2499834 h 3599469"/>
                <a:gd name="connsiteX34" fmla="*/ 318923 w 2838550"/>
                <a:gd name="connsiteY34" fmla="*/ 2389668 h 3599469"/>
                <a:gd name="connsiteX35" fmla="*/ 3517 w 2838550"/>
                <a:gd name="connsiteY35" fmla="*/ 1032668 h 3599469"/>
                <a:gd name="connsiteX36" fmla="*/ 274857 w 2838550"/>
                <a:gd name="connsiteY36" fmla="*/ 46608 h 3599469"/>
                <a:gd name="connsiteX37" fmla="*/ 366310 w 2838550"/>
                <a:gd name="connsiteY37" fmla="*/ 20199 h 35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38550" h="3599469">
                  <a:moveTo>
                    <a:pt x="366310" y="20199"/>
                  </a:moveTo>
                  <a:cubicBezTo>
                    <a:pt x="563250" y="133232"/>
                    <a:pt x="759888" y="246416"/>
                    <a:pt x="956677" y="359751"/>
                  </a:cubicBezTo>
                  <a:cubicBezTo>
                    <a:pt x="962865" y="363222"/>
                    <a:pt x="968901" y="367146"/>
                    <a:pt x="974787" y="370918"/>
                  </a:cubicBezTo>
                  <a:cubicBezTo>
                    <a:pt x="1029115" y="404874"/>
                    <a:pt x="1030322" y="422229"/>
                    <a:pt x="981276" y="461164"/>
                  </a:cubicBezTo>
                  <a:cubicBezTo>
                    <a:pt x="877901" y="543260"/>
                    <a:pt x="848323" y="704887"/>
                    <a:pt x="916233" y="816260"/>
                  </a:cubicBezTo>
                  <a:cubicBezTo>
                    <a:pt x="991538" y="939706"/>
                    <a:pt x="1146827" y="988299"/>
                    <a:pt x="1272838" y="928237"/>
                  </a:cubicBezTo>
                  <a:cubicBezTo>
                    <a:pt x="1416959" y="859572"/>
                    <a:pt x="1475966" y="699756"/>
                    <a:pt x="1411073" y="554427"/>
                  </a:cubicBezTo>
                  <a:cubicBezTo>
                    <a:pt x="1363687" y="448185"/>
                    <a:pt x="1400510" y="331832"/>
                    <a:pt x="1498301" y="278560"/>
                  </a:cubicBezTo>
                  <a:cubicBezTo>
                    <a:pt x="1595790" y="225288"/>
                    <a:pt x="1715463" y="257583"/>
                    <a:pt x="1778393" y="354016"/>
                  </a:cubicBezTo>
                  <a:cubicBezTo>
                    <a:pt x="1842531" y="452109"/>
                    <a:pt x="1791070" y="609963"/>
                    <a:pt x="1679697" y="651313"/>
                  </a:cubicBezTo>
                  <a:cubicBezTo>
                    <a:pt x="1652080" y="661575"/>
                    <a:pt x="1621294" y="662631"/>
                    <a:pt x="1592621" y="670479"/>
                  </a:cubicBezTo>
                  <a:cubicBezTo>
                    <a:pt x="1577680" y="674553"/>
                    <a:pt x="1564400" y="684513"/>
                    <a:pt x="1550516" y="691757"/>
                  </a:cubicBezTo>
                  <a:cubicBezTo>
                    <a:pt x="1559873" y="702774"/>
                    <a:pt x="1567267" y="717262"/>
                    <a:pt x="1579189" y="724203"/>
                  </a:cubicBezTo>
                  <a:cubicBezTo>
                    <a:pt x="1646194" y="764195"/>
                    <a:pt x="1714256" y="802376"/>
                    <a:pt x="1781864" y="841160"/>
                  </a:cubicBezTo>
                  <a:cubicBezTo>
                    <a:pt x="1970051" y="949364"/>
                    <a:pt x="2157786" y="1058172"/>
                    <a:pt x="2346728" y="1165018"/>
                  </a:cubicBezTo>
                  <a:cubicBezTo>
                    <a:pt x="2383249" y="1185542"/>
                    <a:pt x="2397283" y="1209838"/>
                    <a:pt x="2396831" y="1252848"/>
                  </a:cubicBezTo>
                  <a:cubicBezTo>
                    <a:pt x="2394265" y="1481178"/>
                    <a:pt x="2395020" y="1709508"/>
                    <a:pt x="2394718" y="1937989"/>
                  </a:cubicBezTo>
                  <a:cubicBezTo>
                    <a:pt x="2394718" y="1945082"/>
                    <a:pt x="2395171" y="1952174"/>
                    <a:pt x="2394718" y="1959267"/>
                  </a:cubicBezTo>
                  <a:cubicBezTo>
                    <a:pt x="2392454" y="2004390"/>
                    <a:pt x="2377212" y="2014652"/>
                    <a:pt x="2334353" y="1997599"/>
                  </a:cubicBezTo>
                  <a:cubicBezTo>
                    <a:pt x="2266896" y="1970888"/>
                    <a:pt x="2198985" y="1968775"/>
                    <a:pt x="2130320" y="1993223"/>
                  </a:cubicBezTo>
                  <a:cubicBezTo>
                    <a:pt x="1983935" y="2045287"/>
                    <a:pt x="1912554" y="2206763"/>
                    <a:pt x="1968240" y="2359788"/>
                  </a:cubicBezTo>
                  <a:cubicBezTo>
                    <a:pt x="2017438" y="2494703"/>
                    <a:pt x="2180875" y="2566537"/>
                    <a:pt x="2320016" y="2515831"/>
                  </a:cubicBezTo>
                  <a:cubicBezTo>
                    <a:pt x="2378721" y="2494401"/>
                    <a:pt x="2422033" y="2456221"/>
                    <a:pt x="2459459" y="2407778"/>
                  </a:cubicBezTo>
                  <a:cubicBezTo>
                    <a:pt x="2518767" y="2330662"/>
                    <a:pt x="2608711" y="2300631"/>
                    <a:pt x="2693524" y="2327342"/>
                  </a:cubicBezTo>
                  <a:cubicBezTo>
                    <a:pt x="2779845" y="2354506"/>
                    <a:pt x="2838852" y="2435395"/>
                    <a:pt x="2838550" y="2526244"/>
                  </a:cubicBezTo>
                  <a:cubicBezTo>
                    <a:pt x="2838248" y="2616791"/>
                    <a:pt x="2780147" y="2697076"/>
                    <a:pt x="2695938" y="2723033"/>
                  </a:cubicBezTo>
                  <a:cubicBezTo>
                    <a:pt x="2603580" y="2751556"/>
                    <a:pt x="2512278" y="2720468"/>
                    <a:pt x="2457950" y="2645012"/>
                  </a:cubicBezTo>
                  <a:cubicBezTo>
                    <a:pt x="2454328" y="2640031"/>
                    <a:pt x="2450253" y="2635504"/>
                    <a:pt x="2445726" y="2631128"/>
                  </a:cubicBezTo>
                  <a:cubicBezTo>
                    <a:pt x="2428069" y="2613924"/>
                    <a:pt x="2399396" y="2623129"/>
                    <a:pt x="2394567" y="2647275"/>
                  </a:cubicBezTo>
                  <a:cubicBezTo>
                    <a:pt x="2393360" y="2653463"/>
                    <a:pt x="2392605" y="2659650"/>
                    <a:pt x="2392605" y="2665837"/>
                  </a:cubicBezTo>
                  <a:cubicBezTo>
                    <a:pt x="2391247" y="2953929"/>
                    <a:pt x="2391247" y="3241869"/>
                    <a:pt x="2390794" y="3529809"/>
                  </a:cubicBezTo>
                  <a:cubicBezTo>
                    <a:pt x="2390643" y="3596814"/>
                    <a:pt x="2385361" y="3602247"/>
                    <a:pt x="2316244" y="3598625"/>
                  </a:cubicBezTo>
                  <a:cubicBezTo>
                    <a:pt x="1762397" y="3569197"/>
                    <a:pt x="1272084" y="3379199"/>
                    <a:pt x="848926" y="3022292"/>
                  </a:cubicBezTo>
                  <a:cubicBezTo>
                    <a:pt x="669945" y="2871380"/>
                    <a:pt x="516618" y="2697680"/>
                    <a:pt x="391059" y="2499834"/>
                  </a:cubicBezTo>
                  <a:cubicBezTo>
                    <a:pt x="367668" y="2462861"/>
                    <a:pt x="343069" y="2426491"/>
                    <a:pt x="318923" y="2389668"/>
                  </a:cubicBezTo>
                  <a:cubicBezTo>
                    <a:pt x="84708" y="1967417"/>
                    <a:pt x="-21232" y="1516642"/>
                    <a:pt x="3517" y="1032668"/>
                  </a:cubicBezTo>
                  <a:cubicBezTo>
                    <a:pt x="21476" y="683306"/>
                    <a:pt x="116098" y="356884"/>
                    <a:pt x="274857" y="46608"/>
                  </a:cubicBezTo>
                  <a:cubicBezTo>
                    <a:pt x="303379" y="-8625"/>
                    <a:pt x="311529" y="-11191"/>
                    <a:pt x="366310" y="20199"/>
                  </a:cubicBezTo>
                  <a:close/>
                </a:path>
              </a:pathLst>
            </a:custGeom>
            <a:solidFill>
              <a:srgbClr val="F29B26"/>
            </a:solidFill>
            <a:ln w="1508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xmlns="" id="{F0EB9C5E-F82E-B569-ADAF-0EA97241517A}"/>
                </a:ext>
              </a:extLst>
            </p:cNvPr>
            <p:cNvSpPr/>
            <p:nvPr/>
          </p:nvSpPr>
          <p:spPr>
            <a:xfrm>
              <a:off x="6360384" y="2528782"/>
              <a:ext cx="1326729"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Calibri"/>
                  <a:ea typeface="+mn-ea"/>
                  <a:cs typeface="Calibri" pitchFamily="34" charset="0"/>
                </a:rPr>
                <a:t>Rol decizional</a:t>
              </a:r>
              <a:endParaRPr kumimoji="0" lang="en-US" sz="1800" b="1" i="0" u="none" strike="noStrike" kern="1200" cap="none" spc="0" normalizeH="0" baseline="0" noProof="0" dirty="0">
                <a:ln>
                  <a:noFill/>
                </a:ln>
                <a:solidFill>
                  <a:prstClr val="white"/>
                </a:solidFill>
                <a:effectLst/>
                <a:uLnTx/>
                <a:uFillTx/>
                <a:latin typeface="Calibri"/>
                <a:ea typeface="+mn-ea"/>
                <a:cs typeface="Calibri" pitchFamily="34" charset="0"/>
              </a:endParaRPr>
            </a:p>
          </p:txBody>
        </p:sp>
        <p:sp>
          <p:nvSpPr>
            <p:cNvPr id="8" name="Rectangle 7">
              <a:extLst>
                <a:ext uri="{FF2B5EF4-FFF2-40B4-BE49-F238E27FC236}">
                  <a16:creationId xmlns:a16="http://schemas.microsoft.com/office/drawing/2014/main" xmlns="" id="{AEEBB929-94B4-773C-D536-A93B2FF8F734}"/>
                </a:ext>
              </a:extLst>
            </p:cNvPr>
            <p:cNvSpPr/>
            <p:nvPr/>
          </p:nvSpPr>
          <p:spPr>
            <a:xfrm>
              <a:off x="7236320" y="4504231"/>
              <a:ext cx="1745599"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err="1">
                  <a:ln>
                    <a:noFill/>
                  </a:ln>
                  <a:solidFill>
                    <a:prstClr val="white"/>
                  </a:solidFill>
                  <a:effectLst/>
                  <a:uLnTx/>
                  <a:uFillTx/>
                  <a:latin typeface="Calibri"/>
                  <a:ea typeface="+mn-ea"/>
                  <a:cs typeface="Calibri" pitchFamily="34" charset="0"/>
                </a:rPr>
                <a:t>Rol</a:t>
              </a:r>
              <a:r>
                <a:rPr kumimoji="0" lang="en-IN" sz="1800" b="1" i="0" u="none" strike="noStrike" kern="1200" cap="none" spc="0" normalizeH="0" baseline="0" noProof="0" dirty="0">
                  <a:ln>
                    <a:noFill/>
                  </a:ln>
                  <a:solidFill>
                    <a:prstClr val="white"/>
                  </a:solidFill>
                  <a:effectLst/>
                  <a:uLnTx/>
                  <a:uFillTx/>
                  <a:latin typeface="Calibri"/>
                  <a:ea typeface="+mn-ea"/>
                  <a:cs typeface="Calibri" pitchFamily="34" charset="0"/>
                </a:rPr>
                <a:t> informativ</a:t>
              </a:r>
              <a:endParaRPr kumimoji="0" lang="en-US" sz="1800" b="1" i="0" u="none" strike="noStrike" kern="1200" cap="none" spc="0" normalizeH="0" baseline="0" noProof="0" dirty="0">
                <a:ln>
                  <a:noFill/>
                </a:ln>
                <a:solidFill>
                  <a:prstClr val="white"/>
                </a:solidFill>
                <a:effectLst/>
                <a:uLnTx/>
                <a:uFillTx/>
                <a:latin typeface="Calibri"/>
                <a:ea typeface="+mn-ea"/>
                <a:cs typeface="Calibri" pitchFamily="34" charset="0"/>
              </a:endParaRPr>
            </a:p>
          </p:txBody>
        </p:sp>
        <p:sp>
          <p:nvSpPr>
            <p:cNvPr id="9" name="Rectangle 8">
              <a:extLst>
                <a:ext uri="{FF2B5EF4-FFF2-40B4-BE49-F238E27FC236}">
                  <a16:creationId xmlns:a16="http://schemas.microsoft.com/office/drawing/2014/main" xmlns="" id="{014D3204-4DA7-9543-4355-A275583A12E3}"/>
                </a:ext>
              </a:extLst>
            </p:cNvPr>
            <p:cNvSpPr/>
            <p:nvPr/>
          </p:nvSpPr>
          <p:spPr>
            <a:xfrm>
              <a:off x="5076515" y="4356708"/>
              <a:ext cx="1456826"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err="1">
                  <a:ln>
                    <a:noFill/>
                  </a:ln>
                  <a:solidFill>
                    <a:prstClr val="white"/>
                  </a:solidFill>
                  <a:effectLst/>
                  <a:uLnTx/>
                  <a:uFillTx/>
                  <a:latin typeface="Calibri"/>
                  <a:ea typeface="+mn-ea"/>
                  <a:cs typeface="Calibri" pitchFamily="34" charset="0"/>
                </a:rPr>
                <a:t>Rol</a:t>
              </a:r>
              <a:r>
                <a:rPr kumimoji="0" lang="en-IN" sz="1800" b="1" i="0" u="none" strike="noStrike" kern="1200" cap="none" spc="0" normalizeH="0" baseline="0" noProof="0" dirty="0">
                  <a:ln>
                    <a:noFill/>
                  </a:ln>
                  <a:solidFill>
                    <a:prstClr val="white"/>
                  </a:solidFill>
                  <a:effectLst/>
                  <a:uLnTx/>
                  <a:uFillTx/>
                  <a:latin typeface="Calibri"/>
                  <a:ea typeface="+mn-ea"/>
                  <a:cs typeface="Calibri" pitchFamily="34" charset="0"/>
                </a:rPr>
                <a:t> interpersonal</a:t>
              </a:r>
              <a:endParaRPr kumimoji="0" lang="en-US" sz="1800" b="1" i="0" u="none" strike="noStrike" kern="1200" cap="none" spc="0" normalizeH="0" baseline="0" noProof="0" dirty="0">
                <a:ln>
                  <a:noFill/>
                </a:ln>
                <a:solidFill>
                  <a:prstClr val="white"/>
                </a:solidFill>
                <a:effectLst/>
                <a:uLnTx/>
                <a:uFillTx/>
                <a:latin typeface="Calibri"/>
                <a:ea typeface="+mn-ea"/>
                <a:cs typeface="Calibri" pitchFamily="34" charset="0"/>
              </a:endParaRPr>
            </a:p>
          </p:txBody>
        </p:sp>
        <p:grpSp>
          <p:nvGrpSpPr>
            <p:cNvPr id="10" name="Graphic 2">
              <a:extLst>
                <a:ext uri="{FF2B5EF4-FFF2-40B4-BE49-F238E27FC236}">
                  <a16:creationId xmlns:a16="http://schemas.microsoft.com/office/drawing/2014/main" xmlns="" id="{6AC834CD-EFFF-0121-D1D8-546A87F3AF23}"/>
                </a:ext>
              </a:extLst>
            </p:cNvPr>
            <p:cNvGrpSpPr/>
            <p:nvPr/>
          </p:nvGrpSpPr>
          <p:grpSpPr>
            <a:xfrm>
              <a:off x="6688426" y="1904911"/>
              <a:ext cx="617795" cy="608457"/>
              <a:chOff x="4251049" y="2185814"/>
              <a:chExt cx="544633" cy="544632"/>
            </a:xfrm>
            <a:solidFill>
              <a:sysClr val="window" lastClr="FFFFFF"/>
            </a:solidFill>
          </p:grpSpPr>
          <p:sp>
            <p:nvSpPr>
              <p:cNvPr id="31" name="Freeform: Shape 30">
                <a:extLst>
                  <a:ext uri="{FF2B5EF4-FFF2-40B4-BE49-F238E27FC236}">
                    <a16:creationId xmlns:a16="http://schemas.microsoft.com/office/drawing/2014/main" xmlns="" id="{E6A290FB-DB35-E55F-41D9-BFC9FE6BD155}"/>
                  </a:ext>
                </a:extLst>
              </p:cNvPr>
              <p:cNvSpPr/>
              <p:nvPr/>
            </p:nvSpPr>
            <p:spPr>
              <a:xfrm>
                <a:off x="4251049" y="2185814"/>
                <a:ext cx="544633" cy="544632"/>
              </a:xfrm>
              <a:custGeom>
                <a:avLst/>
                <a:gdLst>
                  <a:gd name="connsiteX0" fmla="*/ 544615 w 544633"/>
                  <a:gd name="connsiteY0" fmla="*/ 345496 h 544632"/>
                  <a:gd name="connsiteX1" fmla="*/ 535831 w 544633"/>
                  <a:gd name="connsiteY1" fmla="*/ 298982 h 544632"/>
                  <a:gd name="connsiteX2" fmla="*/ 544633 w 544633"/>
                  <a:gd name="connsiteY2" fmla="*/ 270898 h 544632"/>
                  <a:gd name="connsiteX3" fmla="*/ 496435 w 544633"/>
                  <a:gd name="connsiteY3" fmla="*/ 221574 h 544632"/>
                  <a:gd name="connsiteX4" fmla="*/ 434787 w 544633"/>
                  <a:gd name="connsiteY4" fmla="*/ 109847 h 544632"/>
                  <a:gd name="connsiteX5" fmla="*/ 233597 w 544633"/>
                  <a:gd name="connsiteY5" fmla="*/ 45829 h 544632"/>
                  <a:gd name="connsiteX6" fmla="*/ 227941 w 544633"/>
                  <a:gd name="connsiteY6" fmla="*/ 39708 h 544632"/>
                  <a:gd name="connsiteX7" fmla="*/ 135292 w 544633"/>
                  <a:gd name="connsiteY7" fmla="*/ 19 h 544632"/>
                  <a:gd name="connsiteX8" fmla="*/ 82190 w 544633"/>
                  <a:gd name="connsiteY8" fmla="*/ 10018 h 544632"/>
                  <a:gd name="connsiteX9" fmla="*/ 76405 w 544633"/>
                  <a:gd name="connsiteY9" fmla="*/ 23905 h 544632"/>
                  <a:gd name="connsiteX10" fmla="*/ 90292 w 544633"/>
                  <a:gd name="connsiteY10" fmla="*/ 29689 h 544632"/>
                  <a:gd name="connsiteX11" fmla="*/ 134949 w 544633"/>
                  <a:gd name="connsiteY11" fmla="*/ 21291 h 544632"/>
                  <a:gd name="connsiteX12" fmla="*/ 244934 w 544633"/>
                  <a:gd name="connsiteY12" fmla="*/ 133105 h 544632"/>
                  <a:gd name="connsiteX13" fmla="*/ 245402 w 544633"/>
                  <a:gd name="connsiteY13" fmla="*/ 136228 h 544632"/>
                  <a:gd name="connsiteX14" fmla="*/ 264304 w 544633"/>
                  <a:gd name="connsiteY14" fmla="*/ 197770 h 544632"/>
                  <a:gd name="connsiteX15" fmla="*/ 242048 w 544633"/>
                  <a:gd name="connsiteY15" fmla="*/ 197770 h 544632"/>
                  <a:gd name="connsiteX16" fmla="*/ 234526 w 544633"/>
                  <a:gd name="connsiteY16" fmla="*/ 200886 h 544632"/>
                  <a:gd name="connsiteX17" fmla="*/ 231410 w 544633"/>
                  <a:gd name="connsiteY17" fmla="*/ 208408 h 544632"/>
                  <a:gd name="connsiteX18" fmla="*/ 231410 w 544633"/>
                  <a:gd name="connsiteY18" fmla="*/ 237710 h 544632"/>
                  <a:gd name="connsiteX19" fmla="*/ 200457 w 544633"/>
                  <a:gd name="connsiteY19" fmla="*/ 268664 h 544632"/>
                  <a:gd name="connsiteX20" fmla="*/ 164353 w 544633"/>
                  <a:gd name="connsiteY20" fmla="*/ 268664 h 544632"/>
                  <a:gd name="connsiteX21" fmla="*/ 154127 w 544633"/>
                  <a:gd name="connsiteY21" fmla="*/ 276372 h 544632"/>
                  <a:gd name="connsiteX22" fmla="*/ 144827 w 544633"/>
                  <a:gd name="connsiteY22" fmla="*/ 308838 h 544632"/>
                  <a:gd name="connsiteX23" fmla="*/ 39554 w 544633"/>
                  <a:gd name="connsiteY23" fmla="*/ 308838 h 544632"/>
                  <a:gd name="connsiteX24" fmla="*/ 46538 w 544633"/>
                  <a:gd name="connsiteY24" fmla="*/ 279874 h 544632"/>
                  <a:gd name="connsiteX25" fmla="*/ 36890 w 544633"/>
                  <a:gd name="connsiteY25" fmla="*/ 197894 h 544632"/>
                  <a:gd name="connsiteX26" fmla="*/ 21292 w 544633"/>
                  <a:gd name="connsiteY26" fmla="*/ 131156 h 544632"/>
                  <a:gd name="connsiteX27" fmla="*/ 29598 w 544633"/>
                  <a:gd name="connsiteY27" fmla="*/ 90489 h 544632"/>
                  <a:gd name="connsiteX28" fmla="*/ 23784 w 544633"/>
                  <a:gd name="connsiteY28" fmla="*/ 76614 h 544632"/>
                  <a:gd name="connsiteX29" fmla="*/ 9910 w 544633"/>
                  <a:gd name="connsiteY29" fmla="*/ 82428 h 544632"/>
                  <a:gd name="connsiteX30" fmla="*/ 19 w 544633"/>
                  <a:gd name="connsiteY30" fmla="*/ 130795 h 544632"/>
                  <a:gd name="connsiteX31" fmla="*/ 17839 w 544633"/>
                  <a:gd name="connsiteY31" fmla="*/ 207363 h 544632"/>
                  <a:gd name="connsiteX32" fmla="*/ 25855 w 544633"/>
                  <a:gd name="connsiteY32" fmla="*/ 274886 h 544632"/>
                  <a:gd name="connsiteX33" fmla="*/ 15705 w 544633"/>
                  <a:gd name="connsiteY33" fmla="*/ 316981 h 544632"/>
                  <a:gd name="connsiteX34" fmla="*/ 17689 w 544633"/>
                  <a:gd name="connsiteY34" fmla="*/ 326056 h 544632"/>
                  <a:gd name="connsiteX35" fmla="*/ 26046 w 544633"/>
                  <a:gd name="connsiteY35" fmla="*/ 330112 h 544632"/>
                  <a:gd name="connsiteX36" fmla="*/ 49904 w 544633"/>
                  <a:gd name="connsiteY36" fmla="*/ 330112 h 544632"/>
                  <a:gd name="connsiteX37" fmla="*/ 109846 w 544633"/>
                  <a:gd name="connsiteY37" fmla="*/ 434786 h 544632"/>
                  <a:gd name="connsiteX38" fmla="*/ 271932 w 544633"/>
                  <a:gd name="connsiteY38" fmla="*/ 502154 h 544632"/>
                  <a:gd name="connsiteX39" fmla="*/ 318135 w 544633"/>
                  <a:gd name="connsiteY39" fmla="*/ 497474 h 544632"/>
                  <a:gd name="connsiteX40" fmla="*/ 344175 w 544633"/>
                  <a:gd name="connsiteY40" fmla="*/ 504459 h 544632"/>
                  <a:gd name="connsiteX41" fmla="*/ 372261 w 544633"/>
                  <a:gd name="connsiteY41" fmla="*/ 504459 h 544632"/>
                  <a:gd name="connsiteX42" fmla="*/ 381561 w 544633"/>
                  <a:gd name="connsiteY42" fmla="*/ 536925 h 544632"/>
                  <a:gd name="connsiteX43" fmla="*/ 391786 w 544633"/>
                  <a:gd name="connsiteY43" fmla="*/ 544633 h 544632"/>
                  <a:gd name="connsiteX44" fmla="*/ 518585 w 544633"/>
                  <a:gd name="connsiteY44" fmla="*/ 544633 h 544632"/>
                  <a:gd name="connsiteX45" fmla="*/ 526941 w 544633"/>
                  <a:gd name="connsiteY45" fmla="*/ 540577 h 544632"/>
                  <a:gd name="connsiteX46" fmla="*/ 528925 w 544633"/>
                  <a:gd name="connsiteY46" fmla="*/ 531502 h 544632"/>
                  <a:gd name="connsiteX47" fmla="*/ 518775 w 544633"/>
                  <a:gd name="connsiteY47" fmla="*/ 489406 h 544632"/>
                  <a:gd name="connsiteX48" fmla="*/ 526790 w 544633"/>
                  <a:gd name="connsiteY48" fmla="*/ 421884 h 544632"/>
                  <a:gd name="connsiteX49" fmla="*/ 544615 w 544633"/>
                  <a:gd name="connsiteY49" fmla="*/ 345496 h 544632"/>
                  <a:gd name="connsiteX50" fmla="*/ 523359 w 544633"/>
                  <a:gd name="connsiteY50" fmla="*/ 270898 h 544632"/>
                  <a:gd name="connsiteX51" fmla="*/ 495280 w 544633"/>
                  <a:gd name="connsiteY51" fmla="*/ 298976 h 544632"/>
                  <a:gd name="connsiteX52" fmla="*/ 453749 w 544633"/>
                  <a:gd name="connsiteY52" fmla="*/ 298976 h 544632"/>
                  <a:gd name="connsiteX53" fmla="*/ 458779 w 544633"/>
                  <a:gd name="connsiteY53" fmla="*/ 287103 h 544632"/>
                  <a:gd name="connsiteX54" fmla="*/ 453133 w 544633"/>
                  <a:gd name="connsiteY54" fmla="*/ 273159 h 544632"/>
                  <a:gd name="connsiteX55" fmla="*/ 439190 w 544633"/>
                  <a:gd name="connsiteY55" fmla="*/ 278806 h 544632"/>
                  <a:gd name="connsiteX56" fmla="*/ 430645 w 544633"/>
                  <a:gd name="connsiteY56" fmla="*/ 298977 h 544632"/>
                  <a:gd name="connsiteX57" fmla="*/ 386559 w 544633"/>
                  <a:gd name="connsiteY57" fmla="*/ 298977 h 544632"/>
                  <a:gd name="connsiteX58" fmla="*/ 358481 w 544633"/>
                  <a:gd name="connsiteY58" fmla="*/ 270899 h 544632"/>
                  <a:gd name="connsiteX59" fmla="*/ 386559 w 544633"/>
                  <a:gd name="connsiteY59" fmla="*/ 242821 h 544632"/>
                  <a:gd name="connsiteX60" fmla="*/ 387268 w 544633"/>
                  <a:gd name="connsiteY60" fmla="*/ 242840 h 544632"/>
                  <a:gd name="connsiteX61" fmla="*/ 387524 w 544633"/>
                  <a:gd name="connsiteY61" fmla="*/ 242848 h 544632"/>
                  <a:gd name="connsiteX62" fmla="*/ 398201 w 544633"/>
                  <a:gd name="connsiteY62" fmla="*/ 234780 h 544632"/>
                  <a:gd name="connsiteX63" fmla="*/ 435931 w 544633"/>
                  <a:gd name="connsiteY63" fmla="*/ 205304 h 544632"/>
                  <a:gd name="connsiteX64" fmla="*/ 473940 w 544633"/>
                  <a:gd name="connsiteY64" fmla="*/ 235990 h 544632"/>
                  <a:gd name="connsiteX65" fmla="*/ 478902 w 544633"/>
                  <a:gd name="connsiteY65" fmla="*/ 242903 h 544632"/>
                  <a:gd name="connsiteX66" fmla="*/ 487344 w 544633"/>
                  <a:gd name="connsiteY66" fmla="*/ 243966 h 544632"/>
                  <a:gd name="connsiteX67" fmla="*/ 495280 w 544633"/>
                  <a:gd name="connsiteY67" fmla="*/ 242821 h 544632"/>
                  <a:gd name="connsiteX68" fmla="*/ 523359 w 544633"/>
                  <a:gd name="connsiteY68" fmla="*/ 270898 h 544632"/>
                  <a:gd name="connsiteX69" fmla="*/ 124891 w 544633"/>
                  <a:gd name="connsiteY69" fmla="*/ 419743 h 544632"/>
                  <a:gd name="connsiteX70" fmla="*/ 71963 w 544633"/>
                  <a:gd name="connsiteY70" fmla="*/ 330112 h 544632"/>
                  <a:gd name="connsiteX71" fmla="*/ 152845 w 544633"/>
                  <a:gd name="connsiteY71" fmla="*/ 330112 h 544632"/>
                  <a:gd name="connsiteX72" fmla="*/ 163071 w 544633"/>
                  <a:gd name="connsiteY72" fmla="*/ 322404 h 544632"/>
                  <a:gd name="connsiteX73" fmla="*/ 172371 w 544633"/>
                  <a:gd name="connsiteY73" fmla="*/ 289938 h 544632"/>
                  <a:gd name="connsiteX74" fmla="*/ 200457 w 544633"/>
                  <a:gd name="connsiteY74" fmla="*/ 289938 h 544632"/>
                  <a:gd name="connsiteX75" fmla="*/ 252685 w 544633"/>
                  <a:gd name="connsiteY75" fmla="*/ 237709 h 544632"/>
                  <a:gd name="connsiteX76" fmla="*/ 252685 w 544633"/>
                  <a:gd name="connsiteY76" fmla="*/ 219044 h 544632"/>
                  <a:gd name="connsiteX77" fmla="*/ 278699 w 544633"/>
                  <a:gd name="connsiteY77" fmla="*/ 219044 h 544632"/>
                  <a:gd name="connsiteX78" fmla="*/ 287253 w 544633"/>
                  <a:gd name="connsiteY78" fmla="*/ 214728 h 544632"/>
                  <a:gd name="connsiteX79" fmla="*/ 288868 w 544633"/>
                  <a:gd name="connsiteY79" fmla="*/ 205284 h 544632"/>
                  <a:gd name="connsiteX80" fmla="*/ 266199 w 544633"/>
                  <a:gd name="connsiteY80" fmla="*/ 131475 h 544632"/>
                  <a:gd name="connsiteX81" fmla="*/ 247691 w 544633"/>
                  <a:gd name="connsiteY81" fmla="*/ 65294 h 544632"/>
                  <a:gd name="connsiteX82" fmla="*/ 419742 w 544633"/>
                  <a:gd name="connsiteY82" fmla="*/ 124890 h 544632"/>
                  <a:gd name="connsiteX83" fmla="*/ 464500 w 544633"/>
                  <a:gd name="connsiteY83" fmla="*/ 191327 h 544632"/>
                  <a:gd name="connsiteX84" fmla="*/ 435930 w 544633"/>
                  <a:gd name="connsiteY84" fmla="*/ 184026 h 544632"/>
                  <a:gd name="connsiteX85" fmla="*/ 381816 w 544633"/>
                  <a:gd name="connsiteY85" fmla="*/ 217860 h 544632"/>
                  <a:gd name="connsiteX86" fmla="*/ 278435 w 544633"/>
                  <a:gd name="connsiteY86" fmla="*/ 345997 h 544632"/>
                  <a:gd name="connsiteX87" fmla="*/ 255765 w 544633"/>
                  <a:gd name="connsiteY87" fmla="*/ 419807 h 544632"/>
                  <a:gd name="connsiteX88" fmla="*/ 257379 w 544633"/>
                  <a:gd name="connsiteY88" fmla="*/ 429252 h 544632"/>
                  <a:gd name="connsiteX89" fmla="*/ 265934 w 544633"/>
                  <a:gd name="connsiteY89" fmla="*/ 433567 h 544632"/>
                  <a:gd name="connsiteX90" fmla="*/ 291948 w 544633"/>
                  <a:gd name="connsiteY90" fmla="*/ 433566 h 544632"/>
                  <a:gd name="connsiteX91" fmla="*/ 291948 w 544633"/>
                  <a:gd name="connsiteY91" fmla="*/ 452232 h 544632"/>
                  <a:gd name="connsiteX92" fmla="*/ 299383 w 544633"/>
                  <a:gd name="connsiteY92" fmla="*/ 479056 h 544632"/>
                  <a:gd name="connsiteX93" fmla="*/ 124891 w 544633"/>
                  <a:gd name="connsiteY93" fmla="*/ 419743 h 544632"/>
                  <a:gd name="connsiteX94" fmla="*/ 507743 w 544633"/>
                  <a:gd name="connsiteY94" fmla="*/ 412415 h 544632"/>
                  <a:gd name="connsiteX95" fmla="*/ 498096 w 544633"/>
                  <a:gd name="connsiteY95" fmla="*/ 494393 h 544632"/>
                  <a:gd name="connsiteX96" fmla="*/ 505079 w 544633"/>
                  <a:gd name="connsiteY96" fmla="*/ 523357 h 544632"/>
                  <a:gd name="connsiteX97" fmla="*/ 399807 w 544633"/>
                  <a:gd name="connsiteY97" fmla="*/ 523357 h 544632"/>
                  <a:gd name="connsiteX98" fmla="*/ 390507 w 544633"/>
                  <a:gd name="connsiteY98" fmla="*/ 490891 h 544632"/>
                  <a:gd name="connsiteX99" fmla="*/ 380281 w 544633"/>
                  <a:gd name="connsiteY99" fmla="*/ 483183 h 544632"/>
                  <a:gd name="connsiteX100" fmla="*/ 344177 w 544633"/>
                  <a:gd name="connsiteY100" fmla="*/ 483183 h 544632"/>
                  <a:gd name="connsiteX101" fmla="*/ 313223 w 544633"/>
                  <a:gd name="connsiteY101" fmla="*/ 452230 h 544632"/>
                  <a:gd name="connsiteX102" fmla="*/ 313223 w 544633"/>
                  <a:gd name="connsiteY102" fmla="*/ 422927 h 544632"/>
                  <a:gd name="connsiteX103" fmla="*/ 310108 w 544633"/>
                  <a:gd name="connsiteY103" fmla="*/ 415405 h 544632"/>
                  <a:gd name="connsiteX104" fmla="*/ 302586 w 544633"/>
                  <a:gd name="connsiteY104" fmla="*/ 412290 h 544632"/>
                  <a:gd name="connsiteX105" fmla="*/ 280329 w 544633"/>
                  <a:gd name="connsiteY105" fmla="*/ 412291 h 544632"/>
                  <a:gd name="connsiteX106" fmla="*/ 299232 w 544633"/>
                  <a:gd name="connsiteY106" fmla="*/ 350747 h 544632"/>
                  <a:gd name="connsiteX107" fmla="*/ 299700 w 544633"/>
                  <a:gd name="connsiteY107" fmla="*/ 347624 h 544632"/>
                  <a:gd name="connsiteX108" fmla="*/ 337751 w 544633"/>
                  <a:gd name="connsiteY108" fmla="*/ 263596 h 544632"/>
                  <a:gd name="connsiteX109" fmla="*/ 337204 w 544633"/>
                  <a:gd name="connsiteY109" fmla="*/ 270896 h 544632"/>
                  <a:gd name="connsiteX110" fmla="*/ 386557 w 544633"/>
                  <a:gd name="connsiteY110" fmla="*/ 320249 h 544632"/>
                  <a:gd name="connsiteX111" fmla="*/ 421631 w 544633"/>
                  <a:gd name="connsiteY111" fmla="*/ 320249 h 544632"/>
                  <a:gd name="connsiteX112" fmla="*/ 409864 w 544633"/>
                  <a:gd name="connsiteY112" fmla="*/ 348027 h 544632"/>
                  <a:gd name="connsiteX113" fmla="*/ 410790 w 544633"/>
                  <a:gd name="connsiteY113" fmla="*/ 358051 h 544632"/>
                  <a:gd name="connsiteX114" fmla="*/ 419658 w 544633"/>
                  <a:gd name="connsiteY114" fmla="*/ 362814 h 544632"/>
                  <a:gd name="connsiteX115" fmla="*/ 450031 w 544633"/>
                  <a:gd name="connsiteY115" fmla="*/ 362814 h 544632"/>
                  <a:gd name="connsiteX116" fmla="*/ 438706 w 544633"/>
                  <a:gd name="connsiteY116" fmla="*/ 405194 h 544632"/>
                  <a:gd name="connsiteX117" fmla="*/ 446236 w 544633"/>
                  <a:gd name="connsiteY117" fmla="*/ 418218 h 544632"/>
                  <a:gd name="connsiteX118" fmla="*/ 448989 w 544633"/>
                  <a:gd name="connsiteY118" fmla="*/ 418582 h 544632"/>
                  <a:gd name="connsiteX119" fmla="*/ 459259 w 544633"/>
                  <a:gd name="connsiteY119" fmla="*/ 410688 h 544632"/>
                  <a:gd name="connsiteX120" fmla="*/ 474162 w 544633"/>
                  <a:gd name="connsiteY120" fmla="*/ 354923 h 544632"/>
                  <a:gd name="connsiteX121" fmla="*/ 472323 w 544633"/>
                  <a:gd name="connsiteY121" fmla="*/ 345699 h 544632"/>
                  <a:gd name="connsiteX122" fmla="*/ 463885 w 544633"/>
                  <a:gd name="connsiteY122" fmla="*/ 341539 h 544632"/>
                  <a:gd name="connsiteX123" fmla="*/ 435718 w 544633"/>
                  <a:gd name="connsiteY123" fmla="*/ 341539 h 544632"/>
                  <a:gd name="connsiteX124" fmla="*/ 444737 w 544633"/>
                  <a:gd name="connsiteY124" fmla="*/ 320249 h 544632"/>
                  <a:gd name="connsiteX125" fmla="*/ 495280 w 544633"/>
                  <a:gd name="connsiteY125" fmla="*/ 320249 h 544632"/>
                  <a:gd name="connsiteX126" fmla="*/ 518676 w 544633"/>
                  <a:gd name="connsiteY126" fmla="*/ 314340 h 544632"/>
                  <a:gd name="connsiteX127" fmla="*/ 523342 w 544633"/>
                  <a:gd name="connsiteY127" fmla="*/ 345492 h 544632"/>
                  <a:gd name="connsiteX128" fmla="*/ 507743 w 544633"/>
                  <a:gd name="connsiteY128" fmla="*/ 412415 h 54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44633" h="544632">
                    <a:moveTo>
                      <a:pt x="544615" y="345496"/>
                    </a:moveTo>
                    <a:cubicBezTo>
                      <a:pt x="544615" y="329471"/>
                      <a:pt x="541656" y="313852"/>
                      <a:pt x="535831" y="298982"/>
                    </a:cubicBezTo>
                    <a:cubicBezTo>
                      <a:pt x="541373" y="291004"/>
                      <a:pt x="544633" y="281327"/>
                      <a:pt x="544633" y="270898"/>
                    </a:cubicBezTo>
                    <a:cubicBezTo>
                      <a:pt x="544633" y="244072"/>
                      <a:pt x="523115" y="222192"/>
                      <a:pt x="496435" y="221574"/>
                    </a:cubicBezTo>
                    <a:cubicBezTo>
                      <a:pt x="486902" y="179241"/>
                      <a:pt x="465718" y="140779"/>
                      <a:pt x="434787" y="109847"/>
                    </a:cubicBezTo>
                    <a:cubicBezTo>
                      <a:pt x="381912" y="56972"/>
                      <a:pt x="307122" y="33298"/>
                      <a:pt x="233597" y="45829"/>
                    </a:cubicBezTo>
                    <a:cubicBezTo>
                      <a:pt x="231781" y="43741"/>
                      <a:pt x="229899" y="41696"/>
                      <a:pt x="227941" y="39708"/>
                    </a:cubicBezTo>
                    <a:cubicBezTo>
                      <a:pt x="203290" y="14680"/>
                      <a:pt x="170388" y="585"/>
                      <a:pt x="135292" y="19"/>
                    </a:cubicBezTo>
                    <a:cubicBezTo>
                      <a:pt x="116891" y="-286"/>
                      <a:pt x="99017" y="3086"/>
                      <a:pt x="82190" y="10018"/>
                    </a:cubicBezTo>
                    <a:cubicBezTo>
                      <a:pt x="76757" y="12256"/>
                      <a:pt x="74168" y="18474"/>
                      <a:pt x="76405" y="23905"/>
                    </a:cubicBezTo>
                    <a:cubicBezTo>
                      <a:pt x="78642" y="29336"/>
                      <a:pt x="84858" y="31927"/>
                      <a:pt x="90292" y="29689"/>
                    </a:cubicBezTo>
                    <a:cubicBezTo>
                      <a:pt x="104427" y="23866"/>
                      <a:pt x="119432" y="21049"/>
                      <a:pt x="134949" y="21291"/>
                    </a:cubicBezTo>
                    <a:cubicBezTo>
                      <a:pt x="195595" y="22269"/>
                      <a:pt x="244934" y="72430"/>
                      <a:pt x="244934" y="133105"/>
                    </a:cubicBezTo>
                    <a:cubicBezTo>
                      <a:pt x="244934" y="134163"/>
                      <a:pt x="245091" y="135216"/>
                      <a:pt x="245402" y="136228"/>
                    </a:cubicBezTo>
                    <a:lnTo>
                      <a:pt x="264304" y="197770"/>
                    </a:lnTo>
                    <a:lnTo>
                      <a:pt x="242048" y="197770"/>
                    </a:lnTo>
                    <a:cubicBezTo>
                      <a:pt x="239227" y="197770"/>
                      <a:pt x="236522" y="198892"/>
                      <a:pt x="234526" y="200886"/>
                    </a:cubicBezTo>
                    <a:cubicBezTo>
                      <a:pt x="232532" y="202881"/>
                      <a:pt x="231410" y="205587"/>
                      <a:pt x="231410" y="208408"/>
                    </a:cubicBezTo>
                    <a:lnTo>
                      <a:pt x="231410" y="237710"/>
                    </a:lnTo>
                    <a:cubicBezTo>
                      <a:pt x="231410" y="254778"/>
                      <a:pt x="217524" y="268664"/>
                      <a:pt x="200457" y="268664"/>
                    </a:cubicBezTo>
                    <a:lnTo>
                      <a:pt x="164353" y="268664"/>
                    </a:lnTo>
                    <a:cubicBezTo>
                      <a:pt x="159606" y="268664"/>
                      <a:pt x="155433" y="271810"/>
                      <a:pt x="154127" y="276372"/>
                    </a:cubicBezTo>
                    <a:lnTo>
                      <a:pt x="144827" y="308838"/>
                    </a:lnTo>
                    <a:lnTo>
                      <a:pt x="39554" y="308838"/>
                    </a:lnTo>
                    <a:lnTo>
                      <a:pt x="46538" y="279874"/>
                    </a:lnTo>
                    <a:cubicBezTo>
                      <a:pt x="53089" y="252705"/>
                      <a:pt x="49663" y="223592"/>
                      <a:pt x="36890" y="197894"/>
                    </a:cubicBezTo>
                    <a:cubicBezTo>
                      <a:pt x="26609" y="177213"/>
                      <a:pt x="20923" y="152886"/>
                      <a:pt x="21292" y="131156"/>
                    </a:cubicBezTo>
                    <a:cubicBezTo>
                      <a:pt x="21532" y="117045"/>
                      <a:pt x="24327" y="103363"/>
                      <a:pt x="29598" y="90489"/>
                    </a:cubicBezTo>
                    <a:cubicBezTo>
                      <a:pt x="31824" y="85052"/>
                      <a:pt x="29221" y="78840"/>
                      <a:pt x="23784" y="76614"/>
                    </a:cubicBezTo>
                    <a:cubicBezTo>
                      <a:pt x="18348" y="74389"/>
                      <a:pt x="12135" y="76992"/>
                      <a:pt x="9910" y="82428"/>
                    </a:cubicBezTo>
                    <a:cubicBezTo>
                      <a:pt x="3634" y="97757"/>
                      <a:pt x="307" y="114030"/>
                      <a:pt x="19" y="130795"/>
                    </a:cubicBezTo>
                    <a:cubicBezTo>
                      <a:pt x="-404" y="155822"/>
                      <a:pt x="6090" y="183730"/>
                      <a:pt x="17839" y="207363"/>
                    </a:cubicBezTo>
                    <a:cubicBezTo>
                      <a:pt x="28390" y="228590"/>
                      <a:pt x="31238" y="252570"/>
                      <a:pt x="25855" y="274886"/>
                    </a:cubicBezTo>
                    <a:lnTo>
                      <a:pt x="15705" y="316981"/>
                    </a:lnTo>
                    <a:cubicBezTo>
                      <a:pt x="14942" y="320150"/>
                      <a:pt x="15673" y="323494"/>
                      <a:pt x="17689" y="326056"/>
                    </a:cubicBezTo>
                    <a:cubicBezTo>
                      <a:pt x="19706" y="328616"/>
                      <a:pt x="22787" y="330112"/>
                      <a:pt x="26046" y="330112"/>
                    </a:cubicBezTo>
                    <a:lnTo>
                      <a:pt x="49904" y="330112"/>
                    </a:lnTo>
                    <a:cubicBezTo>
                      <a:pt x="60143" y="369651"/>
                      <a:pt x="80753" y="405692"/>
                      <a:pt x="109846" y="434786"/>
                    </a:cubicBezTo>
                    <a:cubicBezTo>
                      <a:pt x="153563" y="478504"/>
                      <a:pt x="211707" y="502154"/>
                      <a:pt x="271932" y="502154"/>
                    </a:cubicBezTo>
                    <a:cubicBezTo>
                      <a:pt x="287264" y="502154"/>
                      <a:pt x="302736" y="500601"/>
                      <a:pt x="318135" y="497474"/>
                    </a:cubicBezTo>
                    <a:cubicBezTo>
                      <a:pt x="325806" y="501907"/>
                      <a:pt x="334696" y="504459"/>
                      <a:pt x="344175" y="504459"/>
                    </a:cubicBezTo>
                    <a:lnTo>
                      <a:pt x="372261" y="504459"/>
                    </a:lnTo>
                    <a:lnTo>
                      <a:pt x="381561" y="536925"/>
                    </a:lnTo>
                    <a:cubicBezTo>
                      <a:pt x="382868" y="541489"/>
                      <a:pt x="387040" y="544633"/>
                      <a:pt x="391786" y="544633"/>
                    </a:cubicBezTo>
                    <a:lnTo>
                      <a:pt x="518585" y="544633"/>
                    </a:lnTo>
                    <a:cubicBezTo>
                      <a:pt x="521844" y="544633"/>
                      <a:pt x="524925" y="543138"/>
                      <a:pt x="526941" y="540577"/>
                    </a:cubicBezTo>
                    <a:cubicBezTo>
                      <a:pt x="528958" y="538015"/>
                      <a:pt x="529689" y="534670"/>
                      <a:pt x="528925" y="531502"/>
                    </a:cubicBezTo>
                    <a:lnTo>
                      <a:pt x="518775" y="489406"/>
                    </a:lnTo>
                    <a:cubicBezTo>
                      <a:pt x="513393" y="467091"/>
                      <a:pt x="516240" y="443111"/>
                      <a:pt x="526790" y="421884"/>
                    </a:cubicBezTo>
                    <a:cubicBezTo>
                      <a:pt x="538120" y="399102"/>
                      <a:pt x="544615" y="371259"/>
                      <a:pt x="544615" y="345496"/>
                    </a:cubicBezTo>
                    <a:close/>
                    <a:moveTo>
                      <a:pt x="523359" y="270898"/>
                    </a:moveTo>
                    <a:cubicBezTo>
                      <a:pt x="523359" y="286381"/>
                      <a:pt x="510762" y="298976"/>
                      <a:pt x="495280" y="298976"/>
                    </a:cubicBezTo>
                    <a:lnTo>
                      <a:pt x="453749" y="298976"/>
                    </a:lnTo>
                    <a:lnTo>
                      <a:pt x="458779" y="287103"/>
                    </a:lnTo>
                    <a:cubicBezTo>
                      <a:pt x="461071" y="281694"/>
                      <a:pt x="458543" y="275451"/>
                      <a:pt x="453133" y="273159"/>
                    </a:cubicBezTo>
                    <a:cubicBezTo>
                      <a:pt x="447723" y="270868"/>
                      <a:pt x="441481" y="273397"/>
                      <a:pt x="439190" y="278806"/>
                    </a:cubicBezTo>
                    <a:lnTo>
                      <a:pt x="430645" y="298977"/>
                    </a:lnTo>
                    <a:lnTo>
                      <a:pt x="386559" y="298977"/>
                    </a:lnTo>
                    <a:cubicBezTo>
                      <a:pt x="371077" y="298977"/>
                      <a:pt x="358481" y="286381"/>
                      <a:pt x="358481" y="270899"/>
                    </a:cubicBezTo>
                    <a:cubicBezTo>
                      <a:pt x="358481" y="255416"/>
                      <a:pt x="371078" y="242821"/>
                      <a:pt x="386559" y="242821"/>
                    </a:cubicBezTo>
                    <a:cubicBezTo>
                      <a:pt x="386798" y="242821"/>
                      <a:pt x="387032" y="242831"/>
                      <a:pt x="387268" y="242840"/>
                    </a:cubicBezTo>
                    <a:lnTo>
                      <a:pt x="387524" y="242848"/>
                    </a:lnTo>
                    <a:cubicBezTo>
                      <a:pt x="392561" y="242998"/>
                      <a:pt x="396991" y="239652"/>
                      <a:pt x="398201" y="234780"/>
                    </a:cubicBezTo>
                    <a:cubicBezTo>
                      <a:pt x="402510" y="217425"/>
                      <a:pt x="418026" y="205304"/>
                      <a:pt x="435931" y="205304"/>
                    </a:cubicBezTo>
                    <a:cubicBezTo>
                      <a:pt x="454144" y="205304"/>
                      <a:pt x="470128" y="218209"/>
                      <a:pt x="473940" y="235990"/>
                    </a:cubicBezTo>
                    <a:cubicBezTo>
                      <a:pt x="474561" y="238885"/>
                      <a:pt x="476358" y="241389"/>
                      <a:pt x="478902" y="242903"/>
                    </a:cubicBezTo>
                    <a:cubicBezTo>
                      <a:pt x="481445" y="244416"/>
                      <a:pt x="484504" y="244801"/>
                      <a:pt x="487344" y="243966"/>
                    </a:cubicBezTo>
                    <a:cubicBezTo>
                      <a:pt x="489927" y="243207"/>
                      <a:pt x="492597" y="242821"/>
                      <a:pt x="495280" y="242821"/>
                    </a:cubicBezTo>
                    <a:cubicBezTo>
                      <a:pt x="510762" y="242819"/>
                      <a:pt x="523359" y="255415"/>
                      <a:pt x="523359" y="270898"/>
                    </a:cubicBezTo>
                    <a:close/>
                    <a:moveTo>
                      <a:pt x="124891" y="419743"/>
                    </a:moveTo>
                    <a:cubicBezTo>
                      <a:pt x="99805" y="394657"/>
                      <a:pt x="81676" y="363883"/>
                      <a:pt x="71963" y="330112"/>
                    </a:cubicBezTo>
                    <a:lnTo>
                      <a:pt x="152845" y="330112"/>
                    </a:lnTo>
                    <a:cubicBezTo>
                      <a:pt x="157592" y="330112"/>
                      <a:pt x="161765" y="326967"/>
                      <a:pt x="163071" y="322404"/>
                    </a:cubicBezTo>
                    <a:lnTo>
                      <a:pt x="172371" y="289938"/>
                    </a:lnTo>
                    <a:lnTo>
                      <a:pt x="200457" y="289938"/>
                    </a:lnTo>
                    <a:cubicBezTo>
                      <a:pt x="229255" y="289938"/>
                      <a:pt x="252685" y="266509"/>
                      <a:pt x="252685" y="237709"/>
                    </a:cubicBezTo>
                    <a:lnTo>
                      <a:pt x="252685" y="219044"/>
                    </a:lnTo>
                    <a:lnTo>
                      <a:pt x="278699" y="219044"/>
                    </a:lnTo>
                    <a:cubicBezTo>
                      <a:pt x="282074" y="219044"/>
                      <a:pt x="285248" y="217443"/>
                      <a:pt x="287253" y="214728"/>
                    </a:cubicBezTo>
                    <a:cubicBezTo>
                      <a:pt x="289260" y="212014"/>
                      <a:pt x="289858" y="208509"/>
                      <a:pt x="288868" y="205284"/>
                    </a:cubicBezTo>
                    <a:lnTo>
                      <a:pt x="266199" y="131475"/>
                    </a:lnTo>
                    <a:cubicBezTo>
                      <a:pt x="265916" y="107842"/>
                      <a:pt x="259490" y="85162"/>
                      <a:pt x="247691" y="65294"/>
                    </a:cubicBezTo>
                    <a:cubicBezTo>
                      <a:pt x="310971" y="57777"/>
                      <a:pt x="374284" y="79432"/>
                      <a:pt x="419742" y="124890"/>
                    </a:cubicBezTo>
                    <a:cubicBezTo>
                      <a:pt x="439025" y="144172"/>
                      <a:pt x="454127" y="166679"/>
                      <a:pt x="464500" y="191327"/>
                    </a:cubicBezTo>
                    <a:cubicBezTo>
                      <a:pt x="455919" y="186662"/>
                      <a:pt x="446153" y="184026"/>
                      <a:pt x="435930" y="184026"/>
                    </a:cubicBezTo>
                    <a:cubicBezTo>
                      <a:pt x="412492" y="184026"/>
                      <a:pt x="391701" y="197457"/>
                      <a:pt x="381816" y="217860"/>
                    </a:cubicBezTo>
                    <a:cubicBezTo>
                      <a:pt x="322165" y="231450"/>
                      <a:pt x="279182" y="284486"/>
                      <a:pt x="278435" y="345997"/>
                    </a:cubicBezTo>
                    <a:lnTo>
                      <a:pt x="255765" y="419807"/>
                    </a:lnTo>
                    <a:cubicBezTo>
                      <a:pt x="254773" y="423032"/>
                      <a:pt x="255373" y="426537"/>
                      <a:pt x="257379" y="429252"/>
                    </a:cubicBezTo>
                    <a:cubicBezTo>
                      <a:pt x="259385" y="431966"/>
                      <a:pt x="262560" y="433567"/>
                      <a:pt x="265934" y="433567"/>
                    </a:cubicBezTo>
                    <a:lnTo>
                      <a:pt x="291948" y="433566"/>
                    </a:lnTo>
                    <a:lnTo>
                      <a:pt x="291948" y="452232"/>
                    </a:lnTo>
                    <a:cubicBezTo>
                      <a:pt x="291948" y="462034"/>
                      <a:pt x="294666" y="471210"/>
                      <a:pt x="299383" y="479056"/>
                    </a:cubicBezTo>
                    <a:cubicBezTo>
                      <a:pt x="235264" y="487498"/>
                      <a:pt x="171164" y="466017"/>
                      <a:pt x="124891" y="419743"/>
                    </a:cubicBezTo>
                    <a:close/>
                    <a:moveTo>
                      <a:pt x="507743" y="412415"/>
                    </a:moveTo>
                    <a:cubicBezTo>
                      <a:pt x="494970" y="438112"/>
                      <a:pt x="491544" y="467226"/>
                      <a:pt x="498096" y="494393"/>
                    </a:cubicBezTo>
                    <a:lnTo>
                      <a:pt x="505079" y="523357"/>
                    </a:lnTo>
                    <a:lnTo>
                      <a:pt x="399807" y="523357"/>
                    </a:lnTo>
                    <a:lnTo>
                      <a:pt x="390507" y="490891"/>
                    </a:lnTo>
                    <a:cubicBezTo>
                      <a:pt x="389199" y="486328"/>
                      <a:pt x="385028" y="483183"/>
                      <a:pt x="380281" y="483183"/>
                    </a:cubicBezTo>
                    <a:lnTo>
                      <a:pt x="344177" y="483183"/>
                    </a:lnTo>
                    <a:cubicBezTo>
                      <a:pt x="327109" y="483183"/>
                      <a:pt x="313223" y="469297"/>
                      <a:pt x="313223" y="452230"/>
                    </a:cubicBezTo>
                    <a:lnTo>
                      <a:pt x="313223" y="422927"/>
                    </a:lnTo>
                    <a:cubicBezTo>
                      <a:pt x="313223" y="420106"/>
                      <a:pt x="312102" y="417401"/>
                      <a:pt x="310108" y="415405"/>
                    </a:cubicBezTo>
                    <a:cubicBezTo>
                      <a:pt x="308112" y="413411"/>
                      <a:pt x="305407" y="412290"/>
                      <a:pt x="302586" y="412290"/>
                    </a:cubicBezTo>
                    <a:lnTo>
                      <a:pt x="280329" y="412291"/>
                    </a:lnTo>
                    <a:lnTo>
                      <a:pt x="299232" y="350747"/>
                    </a:lnTo>
                    <a:cubicBezTo>
                      <a:pt x="299543" y="349736"/>
                      <a:pt x="299700" y="348683"/>
                      <a:pt x="299700" y="347624"/>
                    </a:cubicBezTo>
                    <a:cubicBezTo>
                      <a:pt x="299700" y="314542"/>
                      <a:pt x="314256" y="284282"/>
                      <a:pt x="337751" y="263596"/>
                    </a:cubicBezTo>
                    <a:cubicBezTo>
                      <a:pt x="337396" y="265979"/>
                      <a:pt x="337204" y="268415"/>
                      <a:pt x="337204" y="270896"/>
                    </a:cubicBezTo>
                    <a:cubicBezTo>
                      <a:pt x="337204" y="298109"/>
                      <a:pt x="359344" y="320249"/>
                      <a:pt x="386557" y="320249"/>
                    </a:cubicBezTo>
                    <a:lnTo>
                      <a:pt x="421631" y="320249"/>
                    </a:lnTo>
                    <a:lnTo>
                      <a:pt x="409864" y="348027"/>
                    </a:lnTo>
                    <a:cubicBezTo>
                      <a:pt x="408471" y="351312"/>
                      <a:pt x="408820" y="355077"/>
                      <a:pt x="410790" y="358051"/>
                    </a:cubicBezTo>
                    <a:cubicBezTo>
                      <a:pt x="412760" y="361025"/>
                      <a:pt x="416091" y="362814"/>
                      <a:pt x="419658" y="362814"/>
                    </a:cubicBezTo>
                    <a:lnTo>
                      <a:pt x="450031" y="362814"/>
                    </a:lnTo>
                    <a:lnTo>
                      <a:pt x="438706" y="405194"/>
                    </a:lnTo>
                    <a:cubicBezTo>
                      <a:pt x="437189" y="410870"/>
                      <a:pt x="440561" y="416701"/>
                      <a:pt x="446236" y="418218"/>
                    </a:cubicBezTo>
                    <a:cubicBezTo>
                      <a:pt x="447156" y="418463"/>
                      <a:pt x="448079" y="418582"/>
                      <a:pt x="448989" y="418582"/>
                    </a:cubicBezTo>
                    <a:cubicBezTo>
                      <a:pt x="453688" y="418580"/>
                      <a:pt x="457988" y="415443"/>
                      <a:pt x="459259" y="410688"/>
                    </a:cubicBezTo>
                    <a:lnTo>
                      <a:pt x="474162" y="354923"/>
                    </a:lnTo>
                    <a:cubicBezTo>
                      <a:pt x="475015" y="351729"/>
                      <a:pt x="474335" y="348321"/>
                      <a:pt x="472323" y="345699"/>
                    </a:cubicBezTo>
                    <a:cubicBezTo>
                      <a:pt x="470310" y="343077"/>
                      <a:pt x="467191" y="341539"/>
                      <a:pt x="463885" y="341539"/>
                    </a:cubicBezTo>
                    <a:lnTo>
                      <a:pt x="435718" y="341539"/>
                    </a:lnTo>
                    <a:lnTo>
                      <a:pt x="444737" y="320249"/>
                    </a:lnTo>
                    <a:lnTo>
                      <a:pt x="495280" y="320249"/>
                    </a:lnTo>
                    <a:cubicBezTo>
                      <a:pt x="503740" y="320249"/>
                      <a:pt x="511709" y="318106"/>
                      <a:pt x="518676" y="314340"/>
                    </a:cubicBezTo>
                    <a:cubicBezTo>
                      <a:pt x="521771" y="324414"/>
                      <a:pt x="523342" y="334848"/>
                      <a:pt x="523342" y="345492"/>
                    </a:cubicBezTo>
                    <a:cubicBezTo>
                      <a:pt x="523341" y="368085"/>
                      <a:pt x="517655" y="392476"/>
                      <a:pt x="507743" y="412415"/>
                    </a:cubicBezTo>
                    <a:close/>
                  </a:path>
                </a:pathLst>
              </a:custGeom>
              <a:grp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Shape 31">
                <a:extLst>
                  <a:ext uri="{FF2B5EF4-FFF2-40B4-BE49-F238E27FC236}">
                    <a16:creationId xmlns:a16="http://schemas.microsoft.com/office/drawing/2014/main" xmlns="" id="{D23361EF-94E8-830D-6F79-CF8DB297FD58}"/>
                  </a:ext>
                </a:extLst>
              </p:cNvPr>
              <p:cNvSpPr/>
              <p:nvPr/>
            </p:nvSpPr>
            <p:spPr>
              <a:xfrm>
                <a:off x="4348560" y="2284082"/>
                <a:ext cx="68079" cy="68079"/>
              </a:xfrm>
              <a:custGeom>
                <a:avLst/>
                <a:gdLst>
                  <a:gd name="connsiteX0" fmla="*/ 34040 w 68079"/>
                  <a:gd name="connsiteY0" fmla="*/ 68079 h 68079"/>
                  <a:gd name="connsiteX1" fmla="*/ 68079 w 68079"/>
                  <a:gd name="connsiteY1" fmla="*/ 34040 h 68079"/>
                  <a:gd name="connsiteX2" fmla="*/ 34040 w 68079"/>
                  <a:gd name="connsiteY2" fmla="*/ 0 h 68079"/>
                  <a:gd name="connsiteX3" fmla="*/ 0 w 68079"/>
                  <a:gd name="connsiteY3" fmla="*/ 34040 h 68079"/>
                  <a:gd name="connsiteX4" fmla="*/ 34040 w 68079"/>
                  <a:gd name="connsiteY4" fmla="*/ 68079 h 68079"/>
                  <a:gd name="connsiteX5" fmla="*/ 34040 w 68079"/>
                  <a:gd name="connsiteY5" fmla="*/ 21275 h 68079"/>
                  <a:gd name="connsiteX6" fmla="*/ 46804 w 68079"/>
                  <a:gd name="connsiteY6" fmla="*/ 34040 h 68079"/>
                  <a:gd name="connsiteX7" fmla="*/ 34040 w 68079"/>
                  <a:gd name="connsiteY7" fmla="*/ 46804 h 68079"/>
                  <a:gd name="connsiteX8" fmla="*/ 21275 w 68079"/>
                  <a:gd name="connsiteY8" fmla="*/ 34040 h 68079"/>
                  <a:gd name="connsiteX9" fmla="*/ 34040 w 68079"/>
                  <a:gd name="connsiteY9" fmla="*/ 21275 h 6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079" h="68079">
                    <a:moveTo>
                      <a:pt x="34040" y="68079"/>
                    </a:moveTo>
                    <a:cubicBezTo>
                      <a:pt x="52809" y="68079"/>
                      <a:pt x="68079" y="52809"/>
                      <a:pt x="68079" y="34040"/>
                    </a:cubicBezTo>
                    <a:cubicBezTo>
                      <a:pt x="68079" y="15270"/>
                      <a:pt x="52809" y="0"/>
                      <a:pt x="34040" y="0"/>
                    </a:cubicBezTo>
                    <a:cubicBezTo>
                      <a:pt x="15270" y="0"/>
                      <a:pt x="0" y="15270"/>
                      <a:pt x="0" y="34040"/>
                    </a:cubicBezTo>
                    <a:cubicBezTo>
                      <a:pt x="0" y="52809"/>
                      <a:pt x="15270" y="68079"/>
                      <a:pt x="34040" y="68079"/>
                    </a:cubicBezTo>
                    <a:close/>
                    <a:moveTo>
                      <a:pt x="34040" y="21275"/>
                    </a:moveTo>
                    <a:cubicBezTo>
                      <a:pt x="41078" y="21275"/>
                      <a:pt x="46804" y="27001"/>
                      <a:pt x="46804" y="34040"/>
                    </a:cubicBezTo>
                    <a:cubicBezTo>
                      <a:pt x="46804" y="41078"/>
                      <a:pt x="41078" y="46804"/>
                      <a:pt x="34040" y="46804"/>
                    </a:cubicBezTo>
                    <a:cubicBezTo>
                      <a:pt x="27001" y="46804"/>
                      <a:pt x="21275" y="41078"/>
                      <a:pt x="21275" y="34040"/>
                    </a:cubicBezTo>
                    <a:cubicBezTo>
                      <a:pt x="21275" y="27001"/>
                      <a:pt x="27001" y="21275"/>
                      <a:pt x="34040" y="21275"/>
                    </a:cubicBezTo>
                    <a:close/>
                  </a:path>
                </a:pathLst>
              </a:custGeom>
              <a:grp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Shape 32">
                <a:extLst>
                  <a:ext uri="{FF2B5EF4-FFF2-40B4-BE49-F238E27FC236}">
                    <a16:creationId xmlns:a16="http://schemas.microsoft.com/office/drawing/2014/main" xmlns="" id="{89B8727B-CEB5-C7A1-B1B2-21D219CC5510}"/>
                  </a:ext>
                </a:extLst>
              </p:cNvPr>
              <p:cNvSpPr/>
              <p:nvPr/>
            </p:nvSpPr>
            <p:spPr>
              <a:xfrm>
                <a:off x="4297289" y="2232635"/>
                <a:ext cx="170617" cy="170972"/>
              </a:xfrm>
              <a:custGeom>
                <a:avLst/>
                <a:gdLst>
                  <a:gd name="connsiteX0" fmla="*/ 5321 w 170617"/>
                  <a:gd name="connsiteY0" fmla="*/ 74333 h 170972"/>
                  <a:gd name="connsiteX1" fmla="*/ 10198 w 170617"/>
                  <a:gd name="connsiteY1" fmla="*/ 77148 h 170972"/>
                  <a:gd name="connsiteX2" fmla="*/ 9733 w 170617"/>
                  <a:gd name="connsiteY2" fmla="*/ 85486 h 170972"/>
                  <a:gd name="connsiteX3" fmla="*/ 10198 w 170617"/>
                  <a:gd name="connsiteY3" fmla="*/ 93825 h 170972"/>
                  <a:gd name="connsiteX4" fmla="*/ 5321 w 170617"/>
                  <a:gd name="connsiteY4" fmla="*/ 96640 h 170972"/>
                  <a:gd name="connsiteX5" fmla="*/ 1427 w 170617"/>
                  <a:gd name="connsiteY5" fmla="*/ 111171 h 170972"/>
                  <a:gd name="connsiteX6" fmla="*/ 21124 w 170617"/>
                  <a:gd name="connsiteY6" fmla="*/ 145287 h 170972"/>
                  <a:gd name="connsiteX7" fmla="*/ 27583 w 170617"/>
                  <a:gd name="connsiteY7" fmla="*/ 150243 h 170972"/>
                  <a:gd name="connsiteX8" fmla="*/ 35655 w 170617"/>
                  <a:gd name="connsiteY8" fmla="*/ 149180 h 170972"/>
                  <a:gd name="connsiteX9" fmla="*/ 40535 w 170617"/>
                  <a:gd name="connsiteY9" fmla="*/ 146363 h 170972"/>
                  <a:gd name="connsiteX10" fmla="*/ 54975 w 170617"/>
                  <a:gd name="connsiteY10" fmla="*/ 154708 h 170972"/>
                  <a:gd name="connsiteX11" fmla="*/ 54975 w 170617"/>
                  <a:gd name="connsiteY11" fmla="*/ 160336 h 170972"/>
                  <a:gd name="connsiteX12" fmla="*/ 65612 w 170617"/>
                  <a:gd name="connsiteY12" fmla="*/ 170973 h 170972"/>
                  <a:gd name="connsiteX13" fmla="*/ 105006 w 170617"/>
                  <a:gd name="connsiteY13" fmla="*/ 170973 h 170972"/>
                  <a:gd name="connsiteX14" fmla="*/ 115644 w 170617"/>
                  <a:gd name="connsiteY14" fmla="*/ 160336 h 170972"/>
                  <a:gd name="connsiteX15" fmla="*/ 115644 w 170617"/>
                  <a:gd name="connsiteY15" fmla="*/ 154708 h 170972"/>
                  <a:gd name="connsiteX16" fmla="*/ 130084 w 170617"/>
                  <a:gd name="connsiteY16" fmla="*/ 146363 h 170972"/>
                  <a:gd name="connsiteX17" fmla="*/ 134963 w 170617"/>
                  <a:gd name="connsiteY17" fmla="*/ 149180 h 170972"/>
                  <a:gd name="connsiteX18" fmla="*/ 143035 w 170617"/>
                  <a:gd name="connsiteY18" fmla="*/ 150243 h 170972"/>
                  <a:gd name="connsiteX19" fmla="*/ 149494 w 170617"/>
                  <a:gd name="connsiteY19" fmla="*/ 145287 h 170972"/>
                  <a:gd name="connsiteX20" fmla="*/ 169192 w 170617"/>
                  <a:gd name="connsiteY20" fmla="*/ 111171 h 170972"/>
                  <a:gd name="connsiteX21" fmla="*/ 170255 w 170617"/>
                  <a:gd name="connsiteY21" fmla="*/ 103099 h 170972"/>
                  <a:gd name="connsiteX22" fmla="*/ 165299 w 170617"/>
                  <a:gd name="connsiteY22" fmla="*/ 96640 h 170972"/>
                  <a:gd name="connsiteX23" fmla="*/ 160420 w 170617"/>
                  <a:gd name="connsiteY23" fmla="*/ 93825 h 170972"/>
                  <a:gd name="connsiteX24" fmla="*/ 160886 w 170617"/>
                  <a:gd name="connsiteY24" fmla="*/ 85486 h 170972"/>
                  <a:gd name="connsiteX25" fmla="*/ 160420 w 170617"/>
                  <a:gd name="connsiteY25" fmla="*/ 77148 h 170972"/>
                  <a:gd name="connsiteX26" fmla="*/ 165299 w 170617"/>
                  <a:gd name="connsiteY26" fmla="*/ 74333 h 170972"/>
                  <a:gd name="connsiteX27" fmla="*/ 170255 w 170617"/>
                  <a:gd name="connsiteY27" fmla="*/ 67874 h 170972"/>
                  <a:gd name="connsiteX28" fmla="*/ 169192 w 170617"/>
                  <a:gd name="connsiteY28" fmla="*/ 59802 h 170972"/>
                  <a:gd name="connsiteX29" fmla="*/ 149494 w 170617"/>
                  <a:gd name="connsiteY29" fmla="*/ 25686 h 170972"/>
                  <a:gd name="connsiteX30" fmla="*/ 143035 w 170617"/>
                  <a:gd name="connsiteY30" fmla="*/ 20730 h 170972"/>
                  <a:gd name="connsiteX31" fmla="*/ 134963 w 170617"/>
                  <a:gd name="connsiteY31" fmla="*/ 21793 h 170972"/>
                  <a:gd name="connsiteX32" fmla="*/ 130084 w 170617"/>
                  <a:gd name="connsiteY32" fmla="*/ 24609 h 170972"/>
                  <a:gd name="connsiteX33" fmla="*/ 115644 w 170617"/>
                  <a:gd name="connsiteY33" fmla="*/ 16265 h 170972"/>
                  <a:gd name="connsiteX34" fmla="*/ 115644 w 170617"/>
                  <a:gd name="connsiteY34" fmla="*/ 10637 h 170972"/>
                  <a:gd name="connsiteX35" fmla="*/ 105006 w 170617"/>
                  <a:gd name="connsiteY35" fmla="*/ 0 h 170972"/>
                  <a:gd name="connsiteX36" fmla="*/ 65612 w 170617"/>
                  <a:gd name="connsiteY36" fmla="*/ 0 h 170972"/>
                  <a:gd name="connsiteX37" fmla="*/ 54975 w 170617"/>
                  <a:gd name="connsiteY37" fmla="*/ 10637 h 170972"/>
                  <a:gd name="connsiteX38" fmla="*/ 54975 w 170617"/>
                  <a:gd name="connsiteY38" fmla="*/ 16265 h 170972"/>
                  <a:gd name="connsiteX39" fmla="*/ 40535 w 170617"/>
                  <a:gd name="connsiteY39" fmla="*/ 24609 h 170972"/>
                  <a:gd name="connsiteX40" fmla="*/ 35655 w 170617"/>
                  <a:gd name="connsiteY40" fmla="*/ 21793 h 170972"/>
                  <a:gd name="connsiteX41" fmla="*/ 27583 w 170617"/>
                  <a:gd name="connsiteY41" fmla="*/ 20730 h 170972"/>
                  <a:gd name="connsiteX42" fmla="*/ 21124 w 170617"/>
                  <a:gd name="connsiteY42" fmla="*/ 25686 h 170972"/>
                  <a:gd name="connsiteX43" fmla="*/ 1427 w 170617"/>
                  <a:gd name="connsiteY43" fmla="*/ 59802 h 170972"/>
                  <a:gd name="connsiteX44" fmla="*/ 5321 w 170617"/>
                  <a:gd name="connsiteY44" fmla="*/ 74333 h 170972"/>
                  <a:gd name="connsiteX45" fmla="*/ 32267 w 170617"/>
                  <a:gd name="connsiteY45" fmla="*/ 97103 h 170972"/>
                  <a:gd name="connsiteX46" fmla="*/ 31009 w 170617"/>
                  <a:gd name="connsiteY46" fmla="*/ 85487 h 170972"/>
                  <a:gd name="connsiteX47" fmla="*/ 32267 w 170617"/>
                  <a:gd name="connsiteY47" fmla="*/ 73871 h 170972"/>
                  <a:gd name="connsiteX48" fmla="*/ 27192 w 170617"/>
                  <a:gd name="connsiteY48" fmla="*/ 62394 h 170972"/>
                  <a:gd name="connsiteX49" fmla="*/ 25171 w 170617"/>
                  <a:gd name="connsiteY49" fmla="*/ 61226 h 170972"/>
                  <a:gd name="connsiteX50" fmla="*/ 34231 w 170617"/>
                  <a:gd name="connsiteY50" fmla="*/ 45534 h 170972"/>
                  <a:gd name="connsiteX51" fmla="*/ 36253 w 170617"/>
                  <a:gd name="connsiteY51" fmla="*/ 46702 h 170972"/>
                  <a:gd name="connsiteX52" fmla="*/ 48738 w 170617"/>
                  <a:gd name="connsiteY52" fmla="*/ 45350 h 170972"/>
                  <a:gd name="connsiteX53" fmla="*/ 68836 w 170617"/>
                  <a:gd name="connsiteY53" fmla="*/ 33735 h 170972"/>
                  <a:gd name="connsiteX54" fmla="*/ 76250 w 170617"/>
                  <a:gd name="connsiteY54" fmla="*/ 23598 h 170972"/>
                  <a:gd name="connsiteX55" fmla="*/ 76250 w 170617"/>
                  <a:gd name="connsiteY55" fmla="*/ 21274 h 170972"/>
                  <a:gd name="connsiteX56" fmla="*/ 94370 w 170617"/>
                  <a:gd name="connsiteY56" fmla="*/ 21274 h 170972"/>
                  <a:gd name="connsiteX57" fmla="*/ 94370 w 170617"/>
                  <a:gd name="connsiteY57" fmla="*/ 23598 h 170972"/>
                  <a:gd name="connsiteX58" fmla="*/ 101784 w 170617"/>
                  <a:gd name="connsiteY58" fmla="*/ 33735 h 170972"/>
                  <a:gd name="connsiteX59" fmla="*/ 121883 w 170617"/>
                  <a:gd name="connsiteY59" fmla="*/ 45350 h 170972"/>
                  <a:gd name="connsiteX60" fmla="*/ 134369 w 170617"/>
                  <a:gd name="connsiteY60" fmla="*/ 46702 h 170972"/>
                  <a:gd name="connsiteX61" fmla="*/ 136390 w 170617"/>
                  <a:gd name="connsiteY61" fmla="*/ 45535 h 170972"/>
                  <a:gd name="connsiteX62" fmla="*/ 145451 w 170617"/>
                  <a:gd name="connsiteY62" fmla="*/ 61226 h 170972"/>
                  <a:gd name="connsiteX63" fmla="*/ 143428 w 170617"/>
                  <a:gd name="connsiteY63" fmla="*/ 62394 h 170972"/>
                  <a:gd name="connsiteX64" fmla="*/ 138353 w 170617"/>
                  <a:gd name="connsiteY64" fmla="*/ 73871 h 170972"/>
                  <a:gd name="connsiteX65" fmla="*/ 139613 w 170617"/>
                  <a:gd name="connsiteY65" fmla="*/ 85487 h 170972"/>
                  <a:gd name="connsiteX66" fmla="*/ 138353 w 170617"/>
                  <a:gd name="connsiteY66" fmla="*/ 97104 h 170972"/>
                  <a:gd name="connsiteX67" fmla="*/ 143428 w 170617"/>
                  <a:gd name="connsiteY67" fmla="*/ 108581 h 170972"/>
                  <a:gd name="connsiteX68" fmla="*/ 145451 w 170617"/>
                  <a:gd name="connsiteY68" fmla="*/ 109748 h 170972"/>
                  <a:gd name="connsiteX69" fmla="*/ 136390 w 170617"/>
                  <a:gd name="connsiteY69" fmla="*/ 125439 h 170972"/>
                  <a:gd name="connsiteX70" fmla="*/ 134369 w 170617"/>
                  <a:gd name="connsiteY70" fmla="*/ 124272 h 170972"/>
                  <a:gd name="connsiteX71" fmla="*/ 121883 w 170617"/>
                  <a:gd name="connsiteY71" fmla="*/ 125624 h 170972"/>
                  <a:gd name="connsiteX72" fmla="*/ 101784 w 170617"/>
                  <a:gd name="connsiteY72" fmla="*/ 137239 h 170972"/>
                  <a:gd name="connsiteX73" fmla="*/ 94370 w 170617"/>
                  <a:gd name="connsiteY73" fmla="*/ 147376 h 170972"/>
                  <a:gd name="connsiteX74" fmla="*/ 94370 w 170617"/>
                  <a:gd name="connsiteY74" fmla="*/ 149700 h 170972"/>
                  <a:gd name="connsiteX75" fmla="*/ 76249 w 170617"/>
                  <a:gd name="connsiteY75" fmla="*/ 149700 h 170972"/>
                  <a:gd name="connsiteX76" fmla="*/ 76249 w 170617"/>
                  <a:gd name="connsiteY76" fmla="*/ 147376 h 170972"/>
                  <a:gd name="connsiteX77" fmla="*/ 68835 w 170617"/>
                  <a:gd name="connsiteY77" fmla="*/ 137239 h 170972"/>
                  <a:gd name="connsiteX78" fmla="*/ 48738 w 170617"/>
                  <a:gd name="connsiteY78" fmla="*/ 125625 h 170972"/>
                  <a:gd name="connsiteX79" fmla="*/ 36252 w 170617"/>
                  <a:gd name="connsiteY79" fmla="*/ 124273 h 170972"/>
                  <a:gd name="connsiteX80" fmla="*/ 34230 w 170617"/>
                  <a:gd name="connsiteY80" fmla="*/ 125441 h 170972"/>
                  <a:gd name="connsiteX81" fmla="*/ 25170 w 170617"/>
                  <a:gd name="connsiteY81" fmla="*/ 109749 h 170972"/>
                  <a:gd name="connsiteX82" fmla="*/ 27191 w 170617"/>
                  <a:gd name="connsiteY82" fmla="*/ 108581 h 170972"/>
                  <a:gd name="connsiteX83" fmla="*/ 32267 w 170617"/>
                  <a:gd name="connsiteY83" fmla="*/ 97103 h 17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70617" h="170972">
                    <a:moveTo>
                      <a:pt x="5321" y="74333"/>
                    </a:moveTo>
                    <a:lnTo>
                      <a:pt x="10198" y="77148"/>
                    </a:lnTo>
                    <a:cubicBezTo>
                      <a:pt x="9889" y="79924"/>
                      <a:pt x="9733" y="82711"/>
                      <a:pt x="9733" y="85486"/>
                    </a:cubicBezTo>
                    <a:cubicBezTo>
                      <a:pt x="9733" y="88261"/>
                      <a:pt x="9888" y="91048"/>
                      <a:pt x="10198" y="93825"/>
                    </a:cubicBezTo>
                    <a:lnTo>
                      <a:pt x="5321" y="96640"/>
                    </a:lnTo>
                    <a:cubicBezTo>
                      <a:pt x="233" y="99578"/>
                      <a:pt x="-1511" y="106083"/>
                      <a:pt x="1427" y="111171"/>
                    </a:cubicBezTo>
                    <a:lnTo>
                      <a:pt x="21124" y="145287"/>
                    </a:lnTo>
                    <a:cubicBezTo>
                      <a:pt x="22535" y="147730"/>
                      <a:pt x="24858" y="149513"/>
                      <a:pt x="27583" y="150243"/>
                    </a:cubicBezTo>
                    <a:cubicBezTo>
                      <a:pt x="30308" y="150973"/>
                      <a:pt x="33212" y="150592"/>
                      <a:pt x="35655" y="149180"/>
                    </a:cubicBezTo>
                    <a:lnTo>
                      <a:pt x="40535" y="146363"/>
                    </a:lnTo>
                    <a:cubicBezTo>
                      <a:pt x="45024" y="149661"/>
                      <a:pt x="49884" y="152469"/>
                      <a:pt x="54975" y="154708"/>
                    </a:cubicBezTo>
                    <a:lnTo>
                      <a:pt x="54975" y="160336"/>
                    </a:lnTo>
                    <a:cubicBezTo>
                      <a:pt x="54975" y="166211"/>
                      <a:pt x="59738" y="170973"/>
                      <a:pt x="65612" y="170973"/>
                    </a:cubicBezTo>
                    <a:lnTo>
                      <a:pt x="105006" y="170973"/>
                    </a:lnTo>
                    <a:cubicBezTo>
                      <a:pt x="110880" y="170973"/>
                      <a:pt x="115644" y="166211"/>
                      <a:pt x="115644" y="160336"/>
                    </a:cubicBezTo>
                    <a:lnTo>
                      <a:pt x="115644" y="154708"/>
                    </a:lnTo>
                    <a:cubicBezTo>
                      <a:pt x="120735" y="152469"/>
                      <a:pt x="125594" y="149660"/>
                      <a:pt x="130084" y="146363"/>
                    </a:cubicBezTo>
                    <a:lnTo>
                      <a:pt x="134963" y="149180"/>
                    </a:lnTo>
                    <a:cubicBezTo>
                      <a:pt x="137406" y="150591"/>
                      <a:pt x="140308" y="150974"/>
                      <a:pt x="143035" y="150243"/>
                    </a:cubicBezTo>
                    <a:cubicBezTo>
                      <a:pt x="145760" y="149513"/>
                      <a:pt x="148083" y="147730"/>
                      <a:pt x="149494" y="145287"/>
                    </a:cubicBezTo>
                    <a:lnTo>
                      <a:pt x="169192" y="111171"/>
                    </a:lnTo>
                    <a:cubicBezTo>
                      <a:pt x="170603" y="108727"/>
                      <a:pt x="170985" y="105825"/>
                      <a:pt x="170255" y="103099"/>
                    </a:cubicBezTo>
                    <a:cubicBezTo>
                      <a:pt x="169524" y="100374"/>
                      <a:pt x="167742" y="98051"/>
                      <a:pt x="165299" y="96640"/>
                    </a:cubicBezTo>
                    <a:lnTo>
                      <a:pt x="160420" y="93825"/>
                    </a:lnTo>
                    <a:cubicBezTo>
                      <a:pt x="160730" y="91048"/>
                      <a:pt x="160886" y="88262"/>
                      <a:pt x="160886" y="85486"/>
                    </a:cubicBezTo>
                    <a:cubicBezTo>
                      <a:pt x="160886" y="82711"/>
                      <a:pt x="160731" y="79925"/>
                      <a:pt x="160420" y="77148"/>
                    </a:cubicBezTo>
                    <a:lnTo>
                      <a:pt x="165299" y="74333"/>
                    </a:lnTo>
                    <a:cubicBezTo>
                      <a:pt x="167742" y="72922"/>
                      <a:pt x="169525" y="70599"/>
                      <a:pt x="170255" y="67874"/>
                    </a:cubicBezTo>
                    <a:cubicBezTo>
                      <a:pt x="170985" y="65148"/>
                      <a:pt x="170603" y="62245"/>
                      <a:pt x="169192" y="59802"/>
                    </a:cubicBezTo>
                    <a:lnTo>
                      <a:pt x="149494" y="25686"/>
                    </a:lnTo>
                    <a:cubicBezTo>
                      <a:pt x="148083" y="23243"/>
                      <a:pt x="145759" y="21460"/>
                      <a:pt x="143035" y="20730"/>
                    </a:cubicBezTo>
                    <a:cubicBezTo>
                      <a:pt x="140311" y="20001"/>
                      <a:pt x="137407" y="20382"/>
                      <a:pt x="134963" y="21793"/>
                    </a:cubicBezTo>
                    <a:lnTo>
                      <a:pt x="130084" y="24609"/>
                    </a:lnTo>
                    <a:cubicBezTo>
                      <a:pt x="125594" y="21313"/>
                      <a:pt x="120735" y="18504"/>
                      <a:pt x="115644" y="16265"/>
                    </a:cubicBezTo>
                    <a:lnTo>
                      <a:pt x="115644" y="10637"/>
                    </a:lnTo>
                    <a:cubicBezTo>
                      <a:pt x="115644" y="4762"/>
                      <a:pt x="110880" y="0"/>
                      <a:pt x="105006" y="0"/>
                    </a:cubicBezTo>
                    <a:lnTo>
                      <a:pt x="65612" y="0"/>
                    </a:lnTo>
                    <a:cubicBezTo>
                      <a:pt x="59738" y="0"/>
                      <a:pt x="54975" y="4762"/>
                      <a:pt x="54975" y="10637"/>
                    </a:cubicBezTo>
                    <a:lnTo>
                      <a:pt x="54975" y="16265"/>
                    </a:lnTo>
                    <a:cubicBezTo>
                      <a:pt x="49884" y="18504"/>
                      <a:pt x="45024" y="21313"/>
                      <a:pt x="40535" y="24609"/>
                    </a:cubicBezTo>
                    <a:lnTo>
                      <a:pt x="35655" y="21793"/>
                    </a:lnTo>
                    <a:cubicBezTo>
                      <a:pt x="33213" y="20381"/>
                      <a:pt x="30308" y="20000"/>
                      <a:pt x="27583" y="20730"/>
                    </a:cubicBezTo>
                    <a:cubicBezTo>
                      <a:pt x="24857" y="21461"/>
                      <a:pt x="22535" y="23243"/>
                      <a:pt x="21124" y="25686"/>
                    </a:cubicBezTo>
                    <a:lnTo>
                      <a:pt x="1427" y="59802"/>
                    </a:lnTo>
                    <a:cubicBezTo>
                      <a:pt x="-1510" y="64889"/>
                      <a:pt x="233" y="71395"/>
                      <a:pt x="5321" y="74333"/>
                    </a:cubicBezTo>
                    <a:close/>
                    <a:moveTo>
                      <a:pt x="32267" y="97103"/>
                    </a:moveTo>
                    <a:cubicBezTo>
                      <a:pt x="31433" y="93269"/>
                      <a:pt x="31009" y="89361"/>
                      <a:pt x="31009" y="85487"/>
                    </a:cubicBezTo>
                    <a:cubicBezTo>
                      <a:pt x="31009" y="81613"/>
                      <a:pt x="31432" y="77705"/>
                      <a:pt x="32267" y="73871"/>
                    </a:cubicBezTo>
                    <a:cubicBezTo>
                      <a:pt x="33253" y="69349"/>
                      <a:pt x="31200" y="64709"/>
                      <a:pt x="27192" y="62394"/>
                    </a:cubicBezTo>
                    <a:lnTo>
                      <a:pt x="25171" y="61226"/>
                    </a:lnTo>
                    <a:lnTo>
                      <a:pt x="34231" y="45534"/>
                    </a:lnTo>
                    <a:lnTo>
                      <a:pt x="36253" y="46702"/>
                    </a:lnTo>
                    <a:cubicBezTo>
                      <a:pt x="40266" y="49020"/>
                      <a:pt x="45316" y="48470"/>
                      <a:pt x="48738" y="45350"/>
                    </a:cubicBezTo>
                    <a:cubicBezTo>
                      <a:pt x="54494" y="40103"/>
                      <a:pt x="61443" y="36086"/>
                      <a:pt x="68836" y="33735"/>
                    </a:cubicBezTo>
                    <a:cubicBezTo>
                      <a:pt x="73251" y="32331"/>
                      <a:pt x="76250" y="28232"/>
                      <a:pt x="76250" y="23598"/>
                    </a:cubicBezTo>
                    <a:lnTo>
                      <a:pt x="76250" y="21274"/>
                    </a:lnTo>
                    <a:lnTo>
                      <a:pt x="94370" y="21274"/>
                    </a:lnTo>
                    <a:lnTo>
                      <a:pt x="94370" y="23598"/>
                    </a:lnTo>
                    <a:cubicBezTo>
                      <a:pt x="94370" y="28230"/>
                      <a:pt x="97369" y="32331"/>
                      <a:pt x="101784" y="33735"/>
                    </a:cubicBezTo>
                    <a:cubicBezTo>
                      <a:pt x="109177" y="36086"/>
                      <a:pt x="116127" y="40103"/>
                      <a:pt x="121883" y="45350"/>
                    </a:cubicBezTo>
                    <a:cubicBezTo>
                      <a:pt x="125308" y="48472"/>
                      <a:pt x="130358" y="49017"/>
                      <a:pt x="134369" y="46702"/>
                    </a:cubicBezTo>
                    <a:lnTo>
                      <a:pt x="136390" y="45535"/>
                    </a:lnTo>
                    <a:lnTo>
                      <a:pt x="145451" y="61226"/>
                    </a:lnTo>
                    <a:lnTo>
                      <a:pt x="143428" y="62394"/>
                    </a:lnTo>
                    <a:cubicBezTo>
                      <a:pt x="139420" y="64708"/>
                      <a:pt x="137368" y="69348"/>
                      <a:pt x="138353" y="73871"/>
                    </a:cubicBezTo>
                    <a:cubicBezTo>
                      <a:pt x="139188" y="77708"/>
                      <a:pt x="139613" y="81616"/>
                      <a:pt x="139613" y="85487"/>
                    </a:cubicBezTo>
                    <a:cubicBezTo>
                      <a:pt x="139613" y="89358"/>
                      <a:pt x="139189" y="93267"/>
                      <a:pt x="138353" y="97104"/>
                    </a:cubicBezTo>
                    <a:cubicBezTo>
                      <a:pt x="137367" y="101626"/>
                      <a:pt x="139420" y="106266"/>
                      <a:pt x="143428" y="108581"/>
                    </a:cubicBezTo>
                    <a:lnTo>
                      <a:pt x="145451" y="109748"/>
                    </a:lnTo>
                    <a:lnTo>
                      <a:pt x="136390" y="125439"/>
                    </a:lnTo>
                    <a:lnTo>
                      <a:pt x="134369" y="124272"/>
                    </a:lnTo>
                    <a:cubicBezTo>
                      <a:pt x="130359" y="121957"/>
                      <a:pt x="125309" y="122501"/>
                      <a:pt x="121883" y="125624"/>
                    </a:cubicBezTo>
                    <a:cubicBezTo>
                      <a:pt x="116128" y="130871"/>
                      <a:pt x="109178" y="134888"/>
                      <a:pt x="101784" y="137239"/>
                    </a:cubicBezTo>
                    <a:cubicBezTo>
                      <a:pt x="97370" y="138643"/>
                      <a:pt x="94370" y="142743"/>
                      <a:pt x="94370" y="147376"/>
                    </a:cubicBezTo>
                    <a:lnTo>
                      <a:pt x="94370" y="149700"/>
                    </a:lnTo>
                    <a:lnTo>
                      <a:pt x="76249" y="149700"/>
                    </a:lnTo>
                    <a:lnTo>
                      <a:pt x="76249" y="147376"/>
                    </a:lnTo>
                    <a:cubicBezTo>
                      <a:pt x="76249" y="142744"/>
                      <a:pt x="73251" y="138643"/>
                      <a:pt x="68835" y="137239"/>
                    </a:cubicBezTo>
                    <a:cubicBezTo>
                      <a:pt x="61442" y="134888"/>
                      <a:pt x="54493" y="130871"/>
                      <a:pt x="48738" y="125625"/>
                    </a:cubicBezTo>
                    <a:cubicBezTo>
                      <a:pt x="45313" y="122502"/>
                      <a:pt x="40263" y="121957"/>
                      <a:pt x="36252" y="124273"/>
                    </a:cubicBezTo>
                    <a:lnTo>
                      <a:pt x="34230" y="125441"/>
                    </a:lnTo>
                    <a:lnTo>
                      <a:pt x="25170" y="109749"/>
                    </a:lnTo>
                    <a:lnTo>
                      <a:pt x="27191" y="108581"/>
                    </a:lnTo>
                    <a:cubicBezTo>
                      <a:pt x="31200" y="106265"/>
                      <a:pt x="33252" y="101625"/>
                      <a:pt x="32267" y="97103"/>
                    </a:cubicBezTo>
                    <a:close/>
                  </a:path>
                </a:pathLst>
              </a:custGeom>
              <a:grp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Shape 33">
                <a:extLst>
                  <a:ext uri="{FF2B5EF4-FFF2-40B4-BE49-F238E27FC236}">
                    <a16:creationId xmlns:a16="http://schemas.microsoft.com/office/drawing/2014/main" xmlns="" id="{196BC9DF-8CEA-BDEA-81B1-A0C3417759A3}"/>
                  </a:ext>
                </a:extLst>
              </p:cNvPr>
              <p:cNvSpPr/>
              <p:nvPr/>
            </p:nvSpPr>
            <p:spPr>
              <a:xfrm>
                <a:off x="4286834" y="2221588"/>
                <a:ext cx="21274" cy="21274"/>
              </a:xfrm>
              <a:custGeom>
                <a:avLst/>
                <a:gdLst>
                  <a:gd name="connsiteX0" fmla="*/ 10637 w 21274"/>
                  <a:gd name="connsiteY0" fmla="*/ 21275 h 21274"/>
                  <a:gd name="connsiteX1" fmla="*/ 18148 w 21274"/>
                  <a:gd name="connsiteY1" fmla="*/ 18158 h 21274"/>
                  <a:gd name="connsiteX2" fmla="*/ 21275 w 21274"/>
                  <a:gd name="connsiteY2" fmla="*/ 10637 h 21274"/>
                  <a:gd name="connsiteX3" fmla="*/ 18148 w 21274"/>
                  <a:gd name="connsiteY3" fmla="*/ 3117 h 21274"/>
                  <a:gd name="connsiteX4" fmla="*/ 10637 w 21274"/>
                  <a:gd name="connsiteY4" fmla="*/ 0 h 21274"/>
                  <a:gd name="connsiteX5" fmla="*/ 3106 w 21274"/>
                  <a:gd name="connsiteY5" fmla="*/ 3117 h 21274"/>
                  <a:gd name="connsiteX6" fmla="*/ 0 w 21274"/>
                  <a:gd name="connsiteY6" fmla="*/ 10637 h 21274"/>
                  <a:gd name="connsiteX7" fmla="*/ 3106 w 21274"/>
                  <a:gd name="connsiteY7" fmla="*/ 18158 h 21274"/>
                  <a:gd name="connsiteX8" fmla="*/ 10637 w 21274"/>
                  <a:gd name="connsiteY8" fmla="*/ 21275 h 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4" h="21274">
                    <a:moveTo>
                      <a:pt x="10637" y="21275"/>
                    </a:moveTo>
                    <a:cubicBezTo>
                      <a:pt x="13435" y="21275"/>
                      <a:pt x="16169" y="20147"/>
                      <a:pt x="18148" y="18158"/>
                    </a:cubicBezTo>
                    <a:cubicBezTo>
                      <a:pt x="20136" y="16179"/>
                      <a:pt x="21275" y="13435"/>
                      <a:pt x="21275" y="10637"/>
                    </a:cubicBezTo>
                    <a:cubicBezTo>
                      <a:pt x="21275" y="7840"/>
                      <a:pt x="20136" y="5106"/>
                      <a:pt x="18148" y="3117"/>
                    </a:cubicBezTo>
                    <a:cubicBezTo>
                      <a:pt x="16170" y="1138"/>
                      <a:pt x="13435" y="0"/>
                      <a:pt x="10637" y="0"/>
                    </a:cubicBezTo>
                    <a:cubicBezTo>
                      <a:pt x="7829" y="0"/>
                      <a:pt x="5085" y="1138"/>
                      <a:pt x="3106" y="3117"/>
                    </a:cubicBezTo>
                    <a:cubicBezTo>
                      <a:pt x="1129" y="5095"/>
                      <a:pt x="0" y="7840"/>
                      <a:pt x="0" y="10637"/>
                    </a:cubicBezTo>
                    <a:cubicBezTo>
                      <a:pt x="0" y="13446"/>
                      <a:pt x="1129" y="16179"/>
                      <a:pt x="3106" y="18158"/>
                    </a:cubicBezTo>
                    <a:cubicBezTo>
                      <a:pt x="5086" y="20147"/>
                      <a:pt x="7830" y="21275"/>
                      <a:pt x="10637" y="21275"/>
                    </a:cubicBezTo>
                    <a:close/>
                  </a:path>
                </a:pathLst>
              </a:custGeom>
              <a:grp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aphic 22">
              <a:extLst>
                <a:ext uri="{FF2B5EF4-FFF2-40B4-BE49-F238E27FC236}">
                  <a16:creationId xmlns:a16="http://schemas.microsoft.com/office/drawing/2014/main" xmlns="" id="{54F8AA23-BE11-F534-7DD5-57EECB206B0A}"/>
                </a:ext>
              </a:extLst>
            </p:cNvPr>
            <p:cNvGrpSpPr/>
            <p:nvPr/>
          </p:nvGrpSpPr>
          <p:grpSpPr>
            <a:xfrm>
              <a:off x="7900033" y="3892628"/>
              <a:ext cx="579176" cy="570428"/>
              <a:chOff x="5319172" y="3961175"/>
              <a:chExt cx="510588" cy="510592"/>
            </a:xfrm>
            <a:solidFill>
              <a:srgbClr val="FFFFFF"/>
            </a:solidFill>
          </p:grpSpPr>
          <p:sp>
            <p:nvSpPr>
              <p:cNvPr id="21" name="Freeform: Shape 20">
                <a:extLst>
                  <a:ext uri="{FF2B5EF4-FFF2-40B4-BE49-F238E27FC236}">
                    <a16:creationId xmlns:a16="http://schemas.microsoft.com/office/drawing/2014/main" xmlns="" id="{687D51CF-F931-DA0F-849A-C1E7B27CF2B6}"/>
                  </a:ext>
                </a:extLst>
              </p:cNvPr>
              <p:cNvSpPr/>
              <p:nvPr/>
            </p:nvSpPr>
            <p:spPr>
              <a:xfrm>
                <a:off x="5516016" y="4264789"/>
                <a:ext cx="82856" cy="32493"/>
              </a:xfrm>
              <a:custGeom>
                <a:avLst/>
                <a:gdLst>
                  <a:gd name="connsiteX0" fmla="*/ 0 w 82856"/>
                  <a:gd name="connsiteY0" fmla="*/ 24050 h 32493"/>
                  <a:gd name="connsiteX1" fmla="*/ 14777 w 82856"/>
                  <a:gd name="connsiteY1" fmla="*/ 32494 h 32493"/>
                  <a:gd name="connsiteX2" fmla="*/ 56658 w 82856"/>
                  <a:gd name="connsiteY2" fmla="*/ 21072 h 32493"/>
                  <a:gd name="connsiteX3" fmla="*/ 68079 w 82856"/>
                  <a:gd name="connsiteY3" fmla="*/ 32494 h 32493"/>
                  <a:gd name="connsiteX4" fmla="*/ 82856 w 82856"/>
                  <a:gd name="connsiteY4" fmla="*/ 24050 h 32493"/>
                  <a:gd name="connsiteX5" fmla="*/ 17755 w 82856"/>
                  <a:gd name="connsiteY5" fmla="*/ 6295 h 32493"/>
                  <a:gd name="connsiteX6" fmla="*/ 0 w 82856"/>
                  <a:gd name="connsiteY6" fmla="*/ 24050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56" h="32493">
                    <a:moveTo>
                      <a:pt x="0" y="24050"/>
                    </a:moveTo>
                    <a:lnTo>
                      <a:pt x="14777" y="32494"/>
                    </a:lnTo>
                    <a:cubicBezTo>
                      <a:pt x="23188" y="17775"/>
                      <a:pt x="41939" y="12661"/>
                      <a:pt x="56658" y="21072"/>
                    </a:cubicBezTo>
                    <a:cubicBezTo>
                      <a:pt x="61416" y="23791"/>
                      <a:pt x="65360" y="27734"/>
                      <a:pt x="68079" y="32494"/>
                    </a:cubicBezTo>
                    <a:lnTo>
                      <a:pt x="82856" y="24050"/>
                    </a:lnTo>
                    <a:cubicBezTo>
                      <a:pt x="69782" y="1170"/>
                      <a:pt x="40636" y="-6779"/>
                      <a:pt x="17755" y="6295"/>
                    </a:cubicBezTo>
                    <a:cubicBezTo>
                      <a:pt x="10358" y="10521"/>
                      <a:pt x="4227" y="16652"/>
                      <a:pt x="0" y="24050"/>
                    </a:cubicBezTo>
                    <a:close/>
                  </a:path>
                </a:pathLst>
              </a:custGeom>
              <a:solidFill>
                <a:sysClr val="window" lastClr="FFFFFF"/>
              </a:solid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Shape 21">
                <a:extLst>
                  <a:ext uri="{FF2B5EF4-FFF2-40B4-BE49-F238E27FC236}">
                    <a16:creationId xmlns:a16="http://schemas.microsoft.com/office/drawing/2014/main" xmlns="" id="{5588D8B4-C164-9790-775B-3445F9E0E7F7}"/>
                  </a:ext>
                </a:extLst>
              </p:cNvPr>
              <p:cNvSpPr/>
              <p:nvPr/>
            </p:nvSpPr>
            <p:spPr>
              <a:xfrm>
                <a:off x="5375994" y="4353751"/>
                <a:ext cx="32493" cy="82856"/>
              </a:xfrm>
              <a:custGeom>
                <a:avLst/>
                <a:gdLst>
                  <a:gd name="connsiteX0" fmla="*/ 32494 w 32493"/>
                  <a:gd name="connsiteY0" fmla="*/ 14777 h 82856"/>
                  <a:gd name="connsiteX1" fmla="*/ 24050 w 32493"/>
                  <a:gd name="connsiteY1" fmla="*/ 0 h 82856"/>
                  <a:gd name="connsiteX2" fmla="*/ 6295 w 32493"/>
                  <a:gd name="connsiteY2" fmla="*/ 65102 h 82856"/>
                  <a:gd name="connsiteX3" fmla="*/ 24050 w 32493"/>
                  <a:gd name="connsiteY3" fmla="*/ 82856 h 82856"/>
                  <a:gd name="connsiteX4" fmla="*/ 32494 w 32493"/>
                  <a:gd name="connsiteY4" fmla="*/ 68079 h 82856"/>
                  <a:gd name="connsiteX5" fmla="*/ 21072 w 32493"/>
                  <a:gd name="connsiteY5" fmla="*/ 26199 h 82856"/>
                  <a:gd name="connsiteX6" fmla="*/ 32494 w 32493"/>
                  <a:gd name="connsiteY6" fmla="*/ 14777 h 8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93" h="82856">
                    <a:moveTo>
                      <a:pt x="32494" y="14777"/>
                    </a:moveTo>
                    <a:lnTo>
                      <a:pt x="24050" y="0"/>
                    </a:lnTo>
                    <a:cubicBezTo>
                      <a:pt x="1170" y="13074"/>
                      <a:pt x="-6779" y="42221"/>
                      <a:pt x="6295" y="65102"/>
                    </a:cubicBezTo>
                    <a:cubicBezTo>
                      <a:pt x="10522" y="72499"/>
                      <a:pt x="16653" y="78629"/>
                      <a:pt x="24050" y="82856"/>
                    </a:cubicBezTo>
                    <a:lnTo>
                      <a:pt x="32494" y="68079"/>
                    </a:lnTo>
                    <a:cubicBezTo>
                      <a:pt x="17775" y="59668"/>
                      <a:pt x="12661" y="40918"/>
                      <a:pt x="21072" y="26199"/>
                    </a:cubicBezTo>
                    <a:cubicBezTo>
                      <a:pt x="23792" y="21441"/>
                      <a:pt x="27735" y="17496"/>
                      <a:pt x="32494" y="14777"/>
                    </a:cubicBezTo>
                    <a:close/>
                  </a:path>
                </a:pathLst>
              </a:custGeom>
              <a:solidFill>
                <a:sysClr val="window" lastClr="FFFFFF"/>
              </a:solid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Shape 22">
                <a:extLst>
                  <a:ext uri="{FF2B5EF4-FFF2-40B4-BE49-F238E27FC236}">
                    <a16:creationId xmlns:a16="http://schemas.microsoft.com/office/drawing/2014/main" xmlns="" id="{5D9886C3-B7A8-3A69-3EE6-E7A5003353F9}"/>
                  </a:ext>
                </a:extLst>
              </p:cNvPr>
              <p:cNvSpPr/>
              <p:nvPr/>
            </p:nvSpPr>
            <p:spPr>
              <a:xfrm>
                <a:off x="5319172" y="3961175"/>
                <a:ext cx="510588" cy="510592"/>
              </a:xfrm>
              <a:custGeom>
                <a:avLst/>
                <a:gdLst>
                  <a:gd name="connsiteX0" fmla="*/ 468039 w 510588"/>
                  <a:gd name="connsiteY0" fmla="*/ 0 h 510592"/>
                  <a:gd name="connsiteX1" fmla="*/ 204233 w 510588"/>
                  <a:gd name="connsiteY1" fmla="*/ 0 h 510592"/>
                  <a:gd name="connsiteX2" fmla="*/ 161683 w 510588"/>
                  <a:gd name="connsiteY2" fmla="*/ 42549 h 510592"/>
                  <a:gd name="connsiteX3" fmla="*/ 161683 w 510588"/>
                  <a:gd name="connsiteY3" fmla="*/ 243249 h 510592"/>
                  <a:gd name="connsiteX4" fmla="*/ 131314 w 510588"/>
                  <a:gd name="connsiteY4" fmla="*/ 267514 h 510592"/>
                  <a:gd name="connsiteX5" fmla="*/ 54761 w 510588"/>
                  <a:gd name="connsiteY5" fmla="*/ 302680 h 510592"/>
                  <a:gd name="connsiteX6" fmla="*/ 51368 w 510588"/>
                  <a:gd name="connsiteY6" fmla="*/ 317245 h 510592"/>
                  <a:gd name="connsiteX7" fmla="*/ 10897 w 510588"/>
                  <a:gd name="connsiteY7" fmla="*/ 391139 h 510592"/>
                  <a:gd name="connsiteX8" fmla="*/ 18677 w 510588"/>
                  <a:gd name="connsiteY8" fmla="*/ 407721 h 510592"/>
                  <a:gd name="connsiteX9" fmla="*/ 16248 w 510588"/>
                  <a:gd name="connsiteY9" fmla="*/ 491915 h 510592"/>
                  <a:gd name="connsiteX10" fmla="*/ 59565 w 510588"/>
                  <a:gd name="connsiteY10" fmla="*/ 510593 h 510592"/>
                  <a:gd name="connsiteX11" fmla="*/ 314861 w 510588"/>
                  <a:gd name="connsiteY11" fmla="*/ 510593 h 510592"/>
                  <a:gd name="connsiteX12" fmla="*/ 374468 w 510588"/>
                  <a:gd name="connsiteY12" fmla="*/ 451153 h 510592"/>
                  <a:gd name="connsiteX13" fmla="*/ 355746 w 510588"/>
                  <a:gd name="connsiteY13" fmla="*/ 407729 h 510592"/>
                  <a:gd name="connsiteX14" fmla="*/ 357941 w 510588"/>
                  <a:gd name="connsiteY14" fmla="*/ 344644 h 510592"/>
                  <a:gd name="connsiteX15" fmla="*/ 343211 w 510588"/>
                  <a:gd name="connsiteY15" fmla="*/ 353170 h 510592"/>
                  <a:gd name="connsiteX16" fmla="*/ 337637 w 510588"/>
                  <a:gd name="connsiteY16" fmla="*/ 403257 h 510592"/>
                  <a:gd name="connsiteX17" fmla="*/ 338115 w 510588"/>
                  <a:gd name="connsiteY17" fmla="*/ 415283 h 510592"/>
                  <a:gd name="connsiteX18" fmla="*/ 339036 w 510588"/>
                  <a:gd name="connsiteY18" fmla="*/ 416022 h 510592"/>
                  <a:gd name="connsiteX19" fmla="*/ 352398 w 510588"/>
                  <a:gd name="connsiteY19" fmla="*/ 430975 h 510592"/>
                  <a:gd name="connsiteX20" fmla="*/ 334876 w 510588"/>
                  <a:gd name="connsiteY20" fmla="*/ 488564 h 510592"/>
                  <a:gd name="connsiteX21" fmla="*/ 314861 w 510588"/>
                  <a:gd name="connsiteY21" fmla="*/ 493573 h 510592"/>
                  <a:gd name="connsiteX22" fmla="*/ 237701 w 510588"/>
                  <a:gd name="connsiteY22" fmla="*/ 493573 h 510592"/>
                  <a:gd name="connsiteX23" fmla="*/ 236387 w 510588"/>
                  <a:gd name="connsiteY23" fmla="*/ 491822 h 510592"/>
                  <a:gd name="connsiteX24" fmla="*/ 239463 w 510588"/>
                  <a:gd name="connsiteY24" fmla="*/ 448528 h 510592"/>
                  <a:gd name="connsiteX25" fmla="*/ 227428 w 510588"/>
                  <a:gd name="connsiteY25" fmla="*/ 436493 h 510592"/>
                  <a:gd name="connsiteX26" fmla="*/ 217670 w 510588"/>
                  <a:gd name="connsiteY26" fmla="*/ 493573 h 510592"/>
                  <a:gd name="connsiteX27" fmla="*/ 187213 w 510588"/>
                  <a:gd name="connsiteY27" fmla="*/ 493573 h 510592"/>
                  <a:gd name="connsiteX28" fmla="*/ 144663 w 510588"/>
                  <a:gd name="connsiteY28" fmla="*/ 451023 h 510592"/>
                  <a:gd name="connsiteX29" fmla="*/ 187213 w 510588"/>
                  <a:gd name="connsiteY29" fmla="*/ 408474 h 510592"/>
                  <a:gd name="connsiteX30" fmla="*/ 256053 w 510588"/>
                  <a:gd name="connsiteY30" fmla="*/ 408474 h 510592"/>
                  <a:gd name="connsiteX31" fmla="*/ 279332 w 510588"/>
                  <a:gd name="connsiteY31" fmla="*/ 441392 h 510592"/>
                  <a:gd name="connsiteX32" fmla="*/ 287775 w 510588"/>
                  <a:gd name="connsiteY32" fmla="*/ 426615 h 510592"/>
                  <a:gd name="connsiteX33" fmla="*/ 276354 w 510588"/>
                  <a:gd name="connsiteY33" fmla="*/ 384735 h 510592"/>
                  <a:gd name="connsiteX34" fmla="*/ 287775 w 510588"/>
                  <a:gd name="connsiteY34" fmla="*/ 373313 h 510592"/>
                  <a:gd name="connsiteX35" fmla="*/ 279332 w 510588"/>
                  <a:gd name="connsiteY35" fmla="*/ 358536 h 510592"/>
                  <a:gd name="connsiteX36" fmla="*/ 256053 w 510588"/>
                  <a:gd name="connsiteY36" fmla="*/ 391454 h 510592"/>
                  <a:gd name="connsiteX37" fmla="*/ 195157 w 510588"/>
                  <a:gd name="connsiteY37" fmla="*/ 391454 h 510592"/>
                  <a:gd name="connsiteX38" fmla="*/ 160573 w 510588"/>
                  <a:gd name="connsiteY38" fmla="*/ 343091 h 510592"/>
                  <a:gd name="connsiteX39" fmla="*/ 156979 w 510588"/>
                  <a:gd name="connsiteY39" fmla="*/ 341294 h 510592"/>
                  <a:gd name="connsiteX40" fmla="*/ 149367 w 510588"/>
                  <a:gd name="connsiteY40" fmla="*/ 356516 h 510592"/>
                  <a:gd name="connsiteX41" fmla="*/ 152962 w 510588"/>
                  <a:gd name="connsiteY41" fmla="*/ 358314 h 510592"/>
                  <a:gd name="connsiteX42" fmla="*/ 178031 w 510588"/>
                  <a:gd name="connsiteY42" fmla="*/ 392164 h 510592"/>
                  <a:gd name="connsiteX43" fmla="*/ 128349 w 510588"/>
                  <a:gd name="connsiteY43" fmla="*/ 460126 h 510592"/>
                  <a:gd name="connsiteX44" fmla="*/ 145579 w 510588"/>
                  <a:gd name="connsiteY44" fmla="*/ 493573 h 510592"/>
                  <a:gd name="connsiteX45" fmla="*/ 59565 w 510588"/>
                  <a:gd name="connsiteY45" fmla="*/ 493573 h 510592"/>
                  <a:gd name="connsiteX46" fmla="*/ 17023 w 510588"/>
                  <a:gd name="connsiteY46" fmla="*/ 451026 h 510592"/>
                  <a:gd name="connsiteX47" fmla="*/ 35384 w 510588"/>
                  <a:gd name="connsiteY47" fmla="*/ 416027 h 510592"/>
                  <a:gd name="connsiteX48" fmla="*/ 37529 w 510588"/>
                  <a:gd name="connsiteY48" fmla="*/ 404184 h 510592"/>
                  <a:gd name="connsiteX49" fmla="*/ 36789 w 510588"/>
                  <a:gd name="connsiteY49" fmla="*/ 403262 h 510592"/>
                  <a:gd name="connsiteX50" fmla="*/ 39232 w 510588"/>
                  <a:gd name="connsiteY50" fmla="*/ 343147 h 510592"/>
                  <a:gd name="connsiteX51" fmla="*/ 52192 w 510588"/>
                  <a:gd name="connsiteY51" fmla="*/ 334956 h 510592"/>
                  <a:gd name="connsiteX52" fmla="*/ 90768 w 510588"/>
                  <a:gd name="connsiteY52" fmla="*/ 379560 h 510592"/>
                  <a:gd name="connsiteX53" fmla="*/ 96440 w 510588"/>
                  <a:gd name="connsiteY53" fmla="*/ 363512 h 510592"/>
                  <a:gd name="connsiteX54" fmla="*/ 68085 w 510588"/>
                  <a:gd name="connsiteY54" fmla="*/ 323941 h 510592"/>
                  <a:gd name="connsiteX55" fmla="*/ 68085 w 510588"/>
                  <a:gd name="connsiteY55" fmla="*/ 323719 h 510592"/>
                  <a:gd name="connsiteX56" fmla="*/ 68072 w 510588"/>
                  <a:gd name="connsiteY56" fmla="*/ 323385 h 510592"/>
                  <a:gd name="connsiteX57" fmla="*/ 110622 w 510588"/>
                  <a:gd name="connsiteY57" fmla="*/ 280835 h 510592"/>
                  <a:gd name="connsiteX58" fmla="*/ 127802 w 510588"/>
                  <a:gd name="connsiteY58" fmla="*/ 284462 h 510592"/>
                  <a:gd name="connsiteX59" fmla="*/ 128547 w 510588"/>
                  <a:gd name="connsiteY59" fmla="*/ 286559 h 510592"/>
                  <a:gd name="connsiteX60" fmla="*/ 121620 w 510588"/>
                  <a:gd name="connsiteY60" fmla="*/ 317367 h 510592"/>
                  <a:gd name="connsiteX61" fmla="*/ 133655 w 510588"/>
                  <a:gd name="connsiteY61" fmla="*/ 329402 h 510592"/>
                  <a:gd name="connsiteX62" fmla="*/ 144583 w 510588"/>
                  <a:gd name="connsiteY62" fmla="*/ 280826 h 510592"/>
                  <a:gd name="connsiteX63" fmla="*/ 144000 w 510588"/>
                  <a:gd name="connsiteY63" fmla="*/ 279196 h 510592"/>
                  <a:gd name="connsiteX64" fmla="*/ 164083 w 510588"/>
                  <a:gd name="connsiteY64" fmla="*/ 260852 h 510592"/>
                  <a:gd name="connsiteX65" fmla="*/ 204233 w 510588"/>
                  <a:gd name="connsiteY65" fmla="*/ 289336 h 510592"/>
                  <a:gd name="connsiteX66" fmla="*/ 305049 w 510588"/>
                  <a:gd name="connsiteY66" fmla="*/ 289336 h 510592"/>
                  <a:gd name="connsiteX67" fmla="*/ 297922 w 510588"/>
                  <a:gd name="connsiteY67" fmla="*/ 339191 h 510592"/>
                  <a:gd name="connsiteX68" fmla="*/ 305142 w 510588"/>
                  <a:gd name="connsiteY68" fmla="*/ 348820 h 510592"/>
                  <a:gd name="connsiteX69" fmla="*/ 310916 w 510588"/>
                  <a:gd name="connsiteY69" fmla="*/ 347574 h 510592"/>
                  <a:gd name="connsiteX70" fmla="*/ 402438 w 510588"/>
                  <a:gd name="connsiteY70" fmla="*/ 289336 h 510592"/>
                  <a:gd name="connsiteX71" fmla="*/ 468039 w 510588"/>
                  <a:gd name="connsiteY71" fmla="*/ 289336 h 510592"/>
                  <a:gd name="connsiteX72" fmla="*/ 510588 w 510588"/>
                  <a:gd name="connsiteY72" fmla="*/ 246786 h 510592"/>
                  <a:gd name="connsiteX73" fmla="*/ 510588 w 510588"/>
                  <a:gd name="connsiteY73" fmla="*/ 42549 h 510592"/>
                  <a:gd name="connsiteX74" fmla="*/ 468039 w 510588"/>
                  <a:gd name="connsiteY74" fmla="*/ 0 h 510592"/>
                  <a:gd name="connsiteX75" fmla="*/ 493568 w 510588"/>
                  <a:gd name="connsiteY75" fmla="*/ 246786 h 510592"/>
                  <a:gd name="connsiteX76" fmla="*/ 468039 w 510588"/>
                  <a:gd name="connsiteY76" fmla="*/ 272316 h 510592"/>
                  <a:gd name="connsiteX77" fmla="*/ 399960 w 510588"/>
                  <a:gd name="connsiteY77" fmla="*/ 272316 h 510592"/>
                  <a:gd name="connsiteX78" fmla="*/ 395386 w 510588"/>
                  <a:gd name="connsiteY78" fmla="*/ 273647 h 510592"/>
                  <a:gd name="connsiteX79" fmla="*/ 317393 w 510588"/>
                  <a:gd name="connsiteY79" fmla="*/ 323282 h 510592"/>
                  <a:gd name="connsiteX80" fmla="*/ 323286 w 510588"/>
                  <a:gd name="connsiteY80" fmla="*/ 282030 h 510592"/>
                  <a:gd name="connsiteX81" fmla="*/ 316066 w 510588"/>
                  <a:gd name="connsiteY81" fmla="*/ 272401 h 510592"/>
                  <a:gd name="connsiteX82" fmla="*/ 314861 w 510588"/>
                  <a:gd name="connsiteY82" fmla="*/ 272316 h 510592"/>
                  <a:gd name="connsiteX83" fmla="*/ 204233 w 510588"/>
                  <a:gd name="connsiteY83" fmla="*/ 272316 h 510592"/>
                  <a:gd name="connsiteX84" fmla="*/ 178703 w 510588"/>
                  <a:gd name="connsiteY84" fmla="*/ 246786 h 510592"/>
                  <a:gd name="connsiteX85" fmla="*/ 178703 w 510588"/>
                  <a:gd name="connsiteY85" fmla="*/ 42549 h 510592"/>
                  <a:gd name="connsiteX86" fmla="*/ 204233 w 510588"/>
                  <a:gd name="connsiteY86" fmla="*/ 17020 h 510592"/>
                  <a:gd name="connsiteX87" fmla="*/ 468039 w 510588"/>
                  <a:gd name="connsiteY87" fmla="*/ 17020 h 510592"/>
                  <a:gd name="connsiteX88" fmla="*/ 493568 w 510588"/>
                  <a:gd name="connsiteY88" fmla="*/ 42549 h 51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10588" h="510592">
                    <a:moveTo>
                      <a:pt x="468039" y="0"/>
                    </a:moveTo>
                    <a:lnTo>
                      <a:pt x="204233" y="0"/>
                    </a:lnTo>
                    <a:cubicBezTo>
                      <a:pt x="180744" y="26"/>
                      <a:pt x="161710" y="19061"/>
                      <a:pt x="161683" y="42549"/>
                    </a:cubicBezTo>
                    <a:lnTo>
                      <a:pt x="161683" y="243249"/>
                    </a:lnTo>
                    <a:cubicBezTo>
                      <a:pt x="149435" y="248247"/>
                      <a:pt x="138891" y="256672"/>
                      <a:pt x="131314" y="267514"/>
                    </a:cubicBezTo>
                    <a:cubicBezTo>
                      <a:pt x="100463" y="256086"/>
                      <a:pt x="66190" y="271831"/>
                      <a:pt x="54761" y="302680"/>
                    </a:cubicBezTo>
                    <a:cubicBezTo>
                      <a:pt x="53023" y="307374"/>
                      <a:pt x="51882" y="312267"/>
                      <a:pt x="51368" y="317245"/>
                    </a:cubicBezTo>
                    <a:cubicBezTo>
                      <a:pt x="19787" y="326475"/>
                      <a:pt x="1668" y="359558"/>
                      <a:pt x="10897" y="391139"/>
                    </a:cubicBezTo>
                    <a:cubicBezTo>
                      <a:pt x="12620" y="397035"/>
                      <a:pt x="15245" y="402628"/>
                      <a:pt x="18677" y="407721"/>
                    </a:cubicBezTo>
                    <a:cubicBezTo>
                      <a:pt x="-5244" y="430300"/>
                      <a:pt x="-6331" y="467995"/>
                      <a:pt x="16248" y="491915"/>
                    </a:cubicBezTo>
                    <a:cubicBezTo>
                      <a:pt x="27501" y="503838"/>
                      <a:pt x="43171" y="510594"/>
                      <a:pt x="59565" y="510593"/>
                    </a:cubicBezTo>
                    <a:lnTo>
                      <a:pt x="314861" y="510593"/>
                    </a:lnTo>
                    <a:cubicBezTo>
                      <a:pt x="347735" y="510639"/>
                      <a:pt x="374422" y="484027"/>
                      <a:pt x="374468" y="451153"/>
                    </a:cubicBezTo>
                    <a:cubicBezTo>
                      <a:pt x="374492" y="434714"/>
                      <a:pt x="367715" y="418998"/>
                      <a:pt x="355746" y="407729"/>
                    </a:cubicBezTo>
                    <a:cubicBezTo>
                      <a:pt x="368472" y="388848"/>
                      <a:pt x="369324" y="364364"/>
                      <a:pt x="357941" y="344644"/>
                    </a:cubicBezTo>
                    <a:lnTo>
                      <a:pt x="343211" y="353170"/>
                    </a:lnTo>
                    <a:cubicBezTo>
                      <a:pt x="352507" y="369288"/>
                      <a:pt x="350249" y="389578"/>
                      <a:pt x="337637" y="403257"/>
                    </a:cubicBezTo>
                    <a:cubicBezTo>
                      <a:pt x="334448" y="406710"/>
                      <a:pt x="334662" y="412094"/>
                      <a:pt x="338115" y="415283"/>
                    </a:cubicBezTo>
                    <a:cubicBezTo>
                      <a:pt x="338405" y="415550"/>
                      <a:pt x="338712" y="415798"/>
                      <a:pt x="339036" y="416022"/>
                    </a:cubicBezTo>
                    <a:cubicBezTo>
                      <a:pt x="344601" y="419890"/>
                      <a:pt x="349178" y="425012"/>
                      <a:pt x="352398" y="430975"/>
                    </a:cubicBezTo>
                    <a:cubicBezTo>
                      <a:pt x="363462" y="451716"/>
                      <a:pt x="355617" y="477500"/>
                      <a:pt x="334876" y="488564"/>
                    </a:cubicBezTo>
                    <a:cubicBezTo>
                      <a:pt x="328716" y="491850"/>
                      <a:pt x="321842" y="493570"/>
                      <a:pt x="314861" y="493573"/>
                    </a:cubicBezTo>
                    <a:lnTo>
                      <a:pt x="237701" y="493573"/>
                    </a:lnTo>
                    <a:lnTo>
                      <a:pt x="236387" y="491822"/>
                    </a:lnTo>
                    <a:cubicBezTo>
                      <a:pt x="226567" y="478615"/>
                      <a:pt x="227874" y="460213"/>
                      <a:pt x="239463" y="448528"/>
                    </a:cubicBezTo>
                    <a:lnTo>
                      <a:pt x="227428" y="436493"/>
                    </a:lnTo>
                    <a:cubicBezTo>
                      <a:pt x="212489" y="451571"/>
                      <a:pt x="208589" y="474388"/>
                      <a:pt x="217670" y="493573"/>
                    </a:cubicBezTo>
                    <a:lnTo>
                      <a:pt x="187213" y="493573"/>
                    </a:lnTo>
                    <a:cubicBezTo>
                      <a:pt x="163714" y="493573"/>
                      <a:pt x="144663" y="474522"/>
                      <a:pt x="144663" y="451023"/>
                    </a:cubicBezTo>
                    <a:cubicBezTo>
                      <a:pt x="144663" y="427524"/>
                      <a:pt x="163714" y="408474"/>
                      <a:pt x="187213" y="408474"/>
                    </a:cubicBezTo>
                    <a:lnTo>
                      <a:pt x="256053" y="408474"/>
                    </a:lnTo>
                    <a:cubicBezTo>
                      <a:pt x="258487" y="422381"/>
                      <a:pt x="267031" y="434463"/>
                      <a:pt x="279332" y="441392"/>
                    </a:cubicBezTo>
                    <a:lnTo>
                      <a:pt x="287775" y="426615"/>
                    </a:lnTo>
                    <a:cubicBezTo>
                      <a:pt x="273056" y="418204"/>
                      <a:pt x="267943" y="399454"/>
                      <a:pt x="276354" y="384735"/>
                    </a:cubicBezTo>
                    <a:cubicBezTo>
                      <a:pt x="279073" y="379977"/>
                      <a:pt x="283016" y="376032"/>
                      <a:pt x="287775" y="373313"/>
                    </a:cubicBezTo>
                    <a:lnTo>
                      <a:pt x="279332" y="358536"/>
                    </a:lnTo>
                    <a:cubicBezTo>
                      <a:pt x="267031" y="365465"/>
                      <a:pt x="258487" y="377547"/>
                      <a:pt x="256053" y="391454"/>
                    </a:cubicBezTo>
                    <a:lnTo>
                      <a:pt x="195157" y="391454"/>
                    </a:lnTo>
                    <a:cubicBezTo>
                      <a:pt x="192408" y="370577"/>
                      <a:pt x="179439" y="352442"/>
                      <a:pt x="160573" y="343091"/>
                    </a:cubicBezTo>
                    <a:lnTo>
                      <a:pt x="156979" y="341294"/>
                    </a:lnTo>
                    <a:lnTo>
                      <a:pt x="149367" y="356516"/>
                    </a:lnTo>
                    <a:lnTo>
                      <a:pt x="152962" y="358314"/>
                    </a:lnTo>
                    <a:cubicBezTo>
                      <a:pt x="166269" y="364916"/>
                      <a:pt x="175596" y="377509"/>
                      <a:pt x="178031" y="392164"/>
                    </a:cubicBezTo>
                    <a:cubicBezTo>
                      <a:pt x="145544" y="397212"/>
                      <a:pt x="123302" y="427639"/>
                      <a:pt x="128349" y="460126"/>
                    </a:cubicBezTo>
                    <a:cubicBezTo>
                      <a:pt x="130325" y="472845"/>
                      <a:pt x="136371" y="484580"/>
                      <a:pt x="145579" y="493573"/>
                    </a:cubicBezTo>
                    <a:lnTo>
                      <a:pt x="59565" y="493573"/>
                    </a:lnTo>
                    <a:cubicBezTo>
                      <a:pt x="36068" y="493572"/>
                      <a:pt x="17022" y="474522"/>
                      <a:pt x="17023" y="451026"/>
                    </a:cubicBezTo>
                    <a:cubicBezTo>
                      <a:pt x="17024" y="437052"/>
                      <a:pt x="23887" y="423969"/>
                      <a:pt x="35384" y="416027"/>
                    </a:cubicBezTo>
                    <a:cubicBezTo>
                      <a:pt x="39246" y="413349"/>
                      <a:pt x="40207" y="408046"/>
                      <a:pt x="37529" y="404184"/>
                    </a:cubicBezTo>
                    <a:cubicBezTo>
                      <a:pt x="37304" y="403860"/>
                      <a:pt x="37057" y="403552"/>
                      <a:pt x="36789" y="403262"/>
                    </a:cubicBezTo>
                    <a:cubicBezTo>
                      <a:pt x="20863" y="385987"/>
                      <a:pt x="21957" y="359072"/>
                      <a:pt x="39232" y="343147"/>
                    </a:cubicBezTo>
                    <a:cubicBezTo>
                      <a:pt x="43021" y="339654"/>
                      <a:pt x="47412" y="336879"/>
                      <a:pt x="52192" y="334956"/>
                    </a:cubicBezTo>
                    <a:cubicBezTo>
                      <a:pt x="56296" y="355581"/>
                      <a:pt x="70951" y="372525"/>
                      <a:pt x="90768" y="379560"/>
                    </a:cubicBezTo>
                    <a:lnTo>
                      <a:pt x="96440" y="363512"/>
                    </a:lnTo>
                    <a:cubicBezTo>
                      <a:pt x="79645" y="357548"/>
                      <a:pt x="68333" y="341763"/>
                      <a:pt x="68085" y="323941"/>
                    </a:cubicBezTo>
                    <a:cubicBezTo>
                      <a:pt x="68085" y="323868"/>
                      <a:pt x="68085" y="323793"/>
                      <a:pt x="68085" y="323719"/>
                    </a:cubicBezTo>
                    <a:cubicBezTo>
                      <a:pt x="68085" y="323612"/>
                      <a:pt x="68072" y="323500"/>
                      <a:pt x="68072" y="323385"/>
                    </a:cubicBezTo>
                    <a:cubicBezTo>
                      <a:pt x="68099" y="299897"/>
                      <a:pt x="87133" y="280862"/>
                      <a:pt x="110622" y="280835"/>
                    </a:cubicBezTo>
                    <a:cubicBezTo>
                      <a:pt x="116539" y="280824"/>
                      <a:pt x="122394" y="282059"/>
                      <a:pt x="127802" y="284462"/>
                    </a:cubicBezTo>
                    <a:lnTo>
                      <a:pt x="128547" y="286559"/>
                    </a:lnTo>
                    <a:cubicBezTo>
                      <a:pt x="132352" y="297306"/>
                      <a:pt x="129659" y="309284"/>
                      <a:pt x="121620" y="317367"/>
                    </a:cubicBezTo>
                    <a:lnTo>
                      <a:pt x="133655" y="329402"/>
                    </a:lnTo>
                    <a:cubicBezTo>
                      <a:pt x="146334" y="316658"/>
                      <a:pt x="150582" y="297772"/>
                      <a:pt x="144583" y="280826"/>
                    </a:cubicBezTo>
                    <a:lnTo>
                      <a:pt x="144000" y="279196"/>
                    </a:lnTo>
                    <a:cubicBezTo>
                      <a:pt x="148933" y="271396"/>
                      <a:pt x="155869" y="265060"/>
                      <a:pt x="164083" y="260852"/>
                    </a:cubicBezTo>
                    <a:cubicBezTo>
                      <a:pt x="170075" y="277897"/>
                      <a:pt x="186164" y="289312"/>
                      <a:pt x="204233" y="289336"/>
                    </a:cubicBezTo>
                    <a:lnTo>
                      <a:pt x="305049" y="289336"/>
                    </a:lnTo>
                    <a:lnTo>
                      <a:pt x="297922" y="339191"/>
                    </a:lnTo>
                    <a:cubicBezTo>
                      <a:pt x="297257" y="343844"/>
                      <a:pt x="300490" y="348154"/>
                      <a:pt x="305142" y="348820"/>
                    </a:cubicBezTo>
                    <a:cubicBezTo>
                      <a:pt x="307153" y="349107"/>
                      <a:pt x="309202" y="348666"/>
                      <a:pt x="310916" y="347574"/>
                    </a:cubicBezTo>
                    <a:lnTo>
                      <a:pt x="402438" y="289336"/>
                    </a:lnTo>
                    <a:lnTo>
                      <a:pt x="468039" y="289336"/>
                    </a:lnTo>
                    <a:cubicBezTo>
                      <a:pt x="491527" y="289309"/>
                      <a:pt x="510562" y="270275"/>
                      <a:pt x="510588" y="246786"/>
                    </a:cubicBezTo>
                    <a:lnTo>
                      <a:pt x="510588" y="42549"/>
                    </a:lnTo>
                    <a:cubicBezTo>
                      <a:pt x="510562" y="19061"/>
                      <a:pt x="491527" y="26"/>
                      <a:pt x="468039" y="0"/>
                    </a:cubicBezTo>
                    <a:close/>
                    <a:moveTo>
                      <a:pt x="493568" y="246786"/>
                    </a:moveTo>
                    <a:cubicBezTo>
                      <a:pt x="493552" y="260879"/>
                      <a:pt x="482131" y="272300"/>
                      <a:pt x="468039" y="272316"/>
                    </a:cubicBezTo>
                    <a:lnTo>
                      <a:pt x="399960" y="272316"/>
                    </a:lnTo>
                    <a:cubicBezTo>
                      <a:pt x="398340" y="272315"/>
                      <a:pt x="396753" y="272777"/>
                      <a:pt x="395386" y="273647"/>
                    </a:cubicBezTo>
                    <a:lnTo>
                      <a:pt x="317393" y="323282"/>
                    </a:lnTo>
                    <a:lnTo>
                      <a:pt x="323286" y="282030"/>
                    </a:lnTo>
                    <a:cubicBezTo>
                      <a:pt x="323951" y="277377"/>
                      <a:pt x="320718" y="273067"/>
                      <a:pt x="316066" y="272401"/>
                    </a:cubicBezTo>
                    <a:cubicBezTo>
                      <a:pt x="315666" y="272345"/>
                      <a:pt x="315264" y="272316"/>
                      <a:pt x="314861" y="272316"/>
                    </a:cubicBezTo>
                    <a:lnTo>
                      <a:pt x="204233" y="272316"/>
                    </a:lnTo>
                    <a:cubicBezTo>
                      <a:pt x="190140" y="272300"/>
                      <a:pt x="178719" y="260879"/>
                      <a:pt x="178703" y="246786"/>
                    </a:cubicBezTo>
                    <a:lnTo>
                      <a:pt x="178703" y="42549"/>
                    </a:lnTo>
                    <a:cubicBezTo>
                      <a:pt x="178719" y="28457"/>
                      <a:pt x="190140" y="17036"/>
                      <a:pt x="204233" y="17020"/>
                    </a:cubicBezTo>
                    <a:lnTo>
                      <a:pt x="468039" y="17020"/>
                    </a:lnTo>
                    <a:cubicBezTo>
                      <a:pt x="482131" y="17036"/>
                      <a:pt x="493552" y="28457"/>
                      <a:pt x="493568" y="42549"/>
                    </a:cubicBezTo>
                    <a:close/>
                  </a:path>
                </a:pathLst>
              </a:custGeom>
              <a:solidFill>
                <a:sysClr val="window" lastClr="FFFFFF"/>
              </a:solid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Shape 23">
                <a:extLst>
                  <a:ext uri="{FF2B5EF4-FFF2-40B4-BE49-F238E27FC236}">
                    <a16:creationId xmlns:a16="http://schemas.microsoft.com/office/drawing/2014/main" xmlns="" id="{9D47C09E-8B87-7901-B3F5-A311510FB904}"/>
                  </a:ext>
                </a:extLst>
              </p:cNvPr>
              <p:cNvSpPr/>
              <p:nvPr/>
            </p:nvSpPr>
            <p:spPr>
              <a:xfrm>
                <a:off x="5565954" y="3995215"/>
                <a:ext cx="212746" cy="221256"/>
              </a:xfrm>
              <a:custGeom>
                <a:avLst/>
                <a:gdLst>
                  <a:gd name="connsiteX0" fmla="*/ 204237 w 212746"/>
                  <a:gd name="connsiteY0" fmla="*/ 17020 h 221256"/>
                  <a:gd name="connsiteX1" fmla="*/ 17020 w 212746"/>
                  <a:gd name="connsiteY1" fmla="*/ 17020 h 221256"/>
                  <a:gd name="connsiteX2" fmla="*/ 17020 w 212746"/>
                  <a:gd name="connsiteY2" fmla="*/ 0 h 221256"/>
                  <a:gd name="connsiteX3" fmla="*/ 0 w 212746"/>
                  <a:gd name="connsiteY3" fmla="*/ 0 h 221256"/>
                  <a:gd name="connsiteX4" fmla="*/ 0 w 212746"/>
                  <a:gd name="connsiteY4" fmla="*/ 221257 h 221256"/>
                  <a:gd name="connsiteX5" fmla="*/ 17020 w 212746"/>
                  <a:gd name="connsiteY5" fmla="*/ 221257 h 221256"/>
                  <a:gd name="connsiteX6" fmla="*/ 17020 w 212746"/>
                  <a:gd name="connsiteY6" fmla="*/ 204237 h 221256"/>
                  <a:gd name="connsiteX7" fmla="*/ 153178 w 212746"/>
                  <a:gd name="connsiteY7" fmla="*/ 204237 h 221256"/>
                  <a:gd name="connsiteX8" fmla="*/ 161688 w 212746"/>
                  <a:gd name="connsiteY8" fmla="*/ 195727 h 221256"/>
                  <a:gd name="connsiteX9" fmla="*/ 161688 w 212746"/>
                  <a:gd name="connsiteY9" fmla="*/ 161688 h 221256"/>
                  <a:gd name="connsiteX10" fmla="*/ 153178 w 212746"/>
                  <a:gd name="connsiteY10" fmla="*/ 153178 h 221256"/>
                  <a:gd name="connsiteX11" fmla="*/ 17020 w 212746"/>
                  <a:gd name="connsiteY11" fmla="*/ 153178 h 221256"/>
                  <a:gd name="connsiteX12" fmla="*/ 17020 w 212746"/>
                  <a:gd name="connsiteY12" fmla="*/ 136158 h 221256"/>
                  <a:gd name="connsiteX13" fmla="*/ 110628 w 212746"/>
                  <a:gd name="connsiteY13" fmla="*/ 136158 h 221256"/>
                  <a:gd name="connsiteX14" fmla="*/ 119138 w 212746"/>
                  <a:gd name="connsiteY14" fmla="*/ 127648 h 221256"/>
                  <a:gd name="connsiteX15" fmla="*/ 119138 w 212746"/>
                  <a:gd name="connsiteY15" fmla="*/ 93609 h 221256"/>
                  <a:gd name="connsiteX16" fmla="*/ 110628 w 212746"/>
                  <a:gd name="connsiteY16" fmla="*/ 85099 h 221256"/>
                  <a:gd name="connsiteX17" fmla="*/ 17020 w 212746"/>
                  <a:gd name="connsiteY17" fmla="*/ 85099 h 221256"/>
                  <a:gd name="connsiteX18" fmla="*/ 17020 w 212746"/>
                  <a:gd name="connsiteY18" fmla="*/ 68079 h 221256"/>
                  <a:gd name="connsiteX19" fmla="*/ 204237 w 212746"/>
                  <a:gd name="connsiteY19" fmla="*/ 68079 h 221256"/>
                  <a:gd name="connsiteX20" fmla="*/ 212747 w 212746"/>
                  <a:gd name="connsiteY20" fmla="*/ 59569 h 221256"/>
                  <a:gd name="connsiteX21" fmla="*/ 212747 w 212746"/>
                  <a:gd name="connsiteY21" fmla="*/ 25530 h 221256"/>
                  <a:gd name="connsiteX22" fmla="*/ 204237 w 212746"/>
                  <a:gd name="connsiteY22" fmla="*/ 17020 h 221256"/>
                  <a:gd name="connsiteX23" fmla="*/ 144668 w 212746"/>
                  <a:gd name="connsiteY23" fmla="*/ 170198 h 221256"/>
                  <a:gd name="connsiteX24" fmla="*/ 144668 w 212746"/>
                  <a:gd name="connsiteY24" fmla="*/ 187217 h 221256"/>
                  <a:gd name="connsiteX25" fmla="*/ 17020 w 212746"/>
                  <a:gd name="connsiteY25" fmla="*/ 187217 h 221256"/>
                  <a:gd name="connsiteX26" fmla="*/ 17020 w 212746"/>
                  <a:gd name="connsiteY26" fmla="*/ 170198 h 221256"/>
                  <a:gd name="connsiteX27" fmla="*/ 102119 w 212746"/>
                  <a:gd name="connsiteY27" fmla="*/ 102119 h 221256"/>
                  <a:gd name="connsiteX28" fmla="*/ 102119 w 212746"/>
                  <a:gd name="connsiteY28" fmla="*/ 119138 h 221256"/>
                  <a:gd name="connsiteX29" fmla="*/ 17020 w 212746"/>
                  <a:gd name="connsiteY29" fmla="*/ 119138 h 221256"/>
                  <a:gd name="connsiteX30" fmla="*/ 17020 w 212746"/>
                  <a:gd name="connsiteY30" fmla="*/ 102119 h 221256"/>
                  <a:gd name="connsiteX31" fmla="*/ 195727 w 212746"/>
                  <a:gd name="connsiteY31" fmla="*/ 51059 h 221256"/>
                  <a:gd name="connsiteX32" fmla="*/ 17020 w 212746"/>
                  <a:gd name="connsiteY32" fmla="*/ 51059 h 221256"/>
                  <a:gd name="connsiteX33" fmla="*/ 17020 w 212746"/>
                  <a:gd name="connsiteY33" fmla="*/ 34040 h 221256"/>
                  <a:gd name="connsiteX34" fmla="*/ 195727 w 212746"/>
                  <a:gd name="connsiteY34" fmla="*/ 34040 h 22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2746" h="221256">
                    <a:moveTo>
                      <a:pt x="204237" y="17020"/>
                    </a:moveTo>
                    <a:lnTo>
                      <a:pt x="17020" y="17020"/>
                    </a:lnTo>
                    <a:lnTo>
                      <a:pt x="17020" y="0"/>
                    </a:lnTo>
                    <a:lnTo>
                      <a:pt x="0" y="0"/>
                    </a:lnTo>
                    <a:lnTo>
                      <a:pt x="0" y="221257"/>
                    </a:lnTo>
                    <a:lnTo>
                      <a:pt x="17020" y="221257"/>
                    </a:lnTo>
                    <a:lnTo>
                      <a:pt x="17020" y="204237"/>
                    </a:lnTo>
                    <a:lnTo>
                      <a:pt x="153178" y="204237"/>
                    </a:lnTo>
                    <a:cubicBezTo>
                      <a:pt x="157877" y="204237"/>
                      <a:pt x="161688" y="200427"/>
                      <a:pt x="161688" y="195727"/>
                    </a:cubicBezTo>
                    <a:lnTo>
                      <a:pt x="161688" y="161688"/>
                    </a:lnTo>
                    <a:cubicBezTo>
                      <a:pt x="161688" y="156988"/>
                      <a:pt x="157877" y="153178"/>
                      <a:pt x="153178" y="153178"/>
                    </a:cubicBezTo>
                    <a:lnTo>
                      <a:pt x="17020" y="153178"/>
                    </a:lnTo>
                    <a:lnTo>
                      <a:pt x="17020" y="136158"/>
                    </a:lnTo>
                    <a:lnTo>
                      <a:pt x="110628" y="136158"/>
                    </a:lnTo>
                    <a:cubicBezTo>
                      <a:pt x="115328" y="136158"/>
                      <a:pt x="119138" y="132348"/>
                      <a:pt x="119138" y="127648"/>
                    </a:cubicBezTo>
                    <a:lnTo>
                      <a:pt x="119138" y="93609"/>
                    </a:lnTo>
                    <a:cubicBezTo>
                      <a:pt x="119138" y="88909"/>
                      <a:pt x="115328" y="85099"/>
                      <a:pt x="110628" y="85099"/>
                    </a:cubicBezTo>
                    <a:lnTo>
                      <a:pt x="17020" y="85099"/>
                    </a:lnTo>
                    <a:lnTo>
                      <a:pt x="17020" y="68079"/>
                    </a:lnTo>
                    <a:lnTo>
                      <a:pt x="204237" y="68079"/>
                    </a:lnTo>
                    <a:cubicBezTo>
                      <a:pt x="208937" y="68079"/>
                      <a:pt x="212747" y="64269"/>
                      <a:pt x="212747" y="59569"/>
                    </a:cubicBezTo>
                    <a:lnTo>
                      <a:pt x="212747" y="25530"/>
                    </a:lnTo>
                    <a:cubicBezTo>
                      <a:pt x="212747" y="20830"/>
                      <a:pt x="208937" y="17020"/>
                      <a:pt x="204237" y="17020"/>
                    </a:cubicBezTo>
                    <a:close/>
                    <a:moveTo>
                      <a:pt x="144668" y="170198"/>
                    </a:moveTo>
                    <a:lnTo>
                      <a:pt x="144668" y="187217"/>
                    </a:lnTo>
                    <a:lnTo>
                      <a:pt x="17020" y="187217"/>
                    </a:lnTo>
                    <a:lnTo>
                      <a:pt x="17020" y="170198"/>
                    </a:lnTo>
                    <a:close/>
                    <a:moveTo>
                      <a:pt x="102119" y="102119"/>
                    </a:moveTo>
                    <a:lnTo>
                      <a:pt x="102119" y="119138"/>
                    </a:lnTo>
                    <a:lnTo>
                      <a:pt x="17020" y="119138"/>
                    </a:lnTo>
                    <a:lnTo>
                      <a:pt x="17020" y="102119"/>
                    </a:lnTo>
                    <a:close/>
                    <a:moveTo>
                      <a:pt x="195727" y="51059"/>
                    </a:moveTo>
                    <a:lnTo>
                      <a:pt x="17020" y="51059"/>
                    </a:lnTo>
                    <a:lnTo>
                      <a:pt x="17020" y="34040"/>
                    </a:lnTo>
                    <a:lnTo>
                      <a:pt x="195727" y="34040"/>
                    </a:lnTo>
                    <a:close/>
                  </a:path>
                </a:pathLst>
              </a:custGeom>
              <a:solidFill>
                <a:sysClr val="window" lastClr="FFFFFF"/>
              </a:solid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Shape 24">
                <a:extLst>
                  <a:ext uri="{FF2B5EF4-FFF2-40B4-BE49-F238E27FC236}">
                    <a16:creationId xmlns:a16="http://schemas.microsoft.com/office/drawing/2014/main" xmlns="" id="{B2004E65-6835-C2C0-4EDF-DE510C2A062A}"/>
                  </a:ext>
                </a:extLst>
              </p:cNvPr>
              <p:cNvSpPr/>
              <p:nvPr/>
            </p:nvSpPr>
            <p:spPr>
              <a:xfrm>
                <a:off x="5514894" y="4012235"/>
                <a:ext cx="34039" cy="17019"/>
              </a:xfrm>
              <a:custGeom>
                <a:avLst/>
                <a:gdLst>
                  <a:gd name="connsiteX0" fmla="*/ 0 w 34039"/>
                  <a:gd name="connsiteY0" fmla="*/ 0 h 17019"/>
                  <a:gd name="connsiteX1" fmla="*/ 34040 w 34039"/>
                  <a:gd name="connsiteY1" fmla="*/ 0 h 17019"/>
                  <a:gd name="connsiteX2" fmla="*/ 34040 w 34039"/>
                  <a:gd name="connsiteY2" fmla="*/ 17020 h 17019"/>
                  <a:gd name="connsiteX3" fmla="*/ 0 w 34039"/>
                  <a:gd name="connsiteY3" fmla="*/ 17020 h 17019"/>
                </a:gdLst>
                <a:ahLst/>
                <a:cxnLst>
                  <a:cxn ang="0">
                    <a:pos x="connsiteX0" y="connsiteY0"/>
                  </a:cxn>
                  <a:cxn ang="0">
                    <a:pos x="connsiteX1" y="connsiteY1"/>
                  </a:cxn>
                  <a:cxn ang="0">
                    <a:pos x="connsiteX2" y="connsiteY2"/>
                  </a:cxn>
                  <a:cxn ang="0">
                    <a:pos x="connsiteX3" y="connsiteY3"/>
                  </a:cxn>
                </a:cxnLst>
                <a:rect l="l" t="t" r="r" b="b"/>
                <a:pathLst>
                  <a:path w="34039" h="17019">
                    <a:moveTo>
                      <a:pt x="0" y="0"/>
                    </a:moveTo>
                    <a:lnTo>
                      <a:pt x="34040" y="0"/>
                    </a:lnTo>
                    <a:lnTo>
                      <a:pt x="34040" y="17020"/>
                    </a:lnTo>
                    <a:lnTo>
                      <a:pt x="0" y="17020"/>
                    </a:lnTo>
                    <a:close/>
                  </a:path>
                </a:pathLst>
              </a:custGeom>
              <a:solidFill>
                <a:sysClr val="window" lastClr="FFFFFF"/>
              </a:solid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xmlns="" id="{8BDDC64F-FF03-DBE8-CE8C-566019555540}"/>
                  </a:ext>
                </a:extLst>
              </p:cNvPr>
              <p:cNvSpPr/>
              <p:nvPr/>
            </p:nvSpPr>
            <p:spPr>
              <a:xfrm>
                <a:off x="5514894" y="4046274"/>
                <a:ext cx="34039" cy="17019"/>
              </a:xfrm>
              <a:custGeom>
                <a:avLst/>
                <a:gdLst>
                  <a:gd name="connsiteX0" fmla="*/ 0 w 34039"/>
                  <a:gd name="connsiteY0" fmla="*/ 0 h 17019"/>
                  <a:gd name="connsiteX1" fmla="*/ 34040 w 34039"/>
                  <a:gd name="connsiteY1" fmla="*/ 0 h 17019"/>
                  <a:gd name="connsiteX2" fmla="*/ 34040 w 34039"/>
                  <a:gd name="connsiteY2" fmla="*/ 17020 h 17019"/>
                  <a:gd name="connsiteX3" fmla="*/ 0 w 34039"/>
                  <a:gd name="connsiteY3" fmla="*/ 17020 h 17019"/>
                </a:gdLst>
                <a:ahLst/>
                <a:cxnLst>
                  <a:cxn ang="0">
                    <a:pos x="connsiteX0" y="connsiteY0"/>
                  </a:cxn>
                  <a:cxn ang="0">
                    <a:pos x="connsiteX1" y="connsiteY1"/>
                  </a:cxn>
                  <a:cxn ang="0">
                    <a:pos x="connsiteX2" y="connsiteY2"/>
                  </a:cxn>
                  <a:cxn ang="0">
                    <a:pos x="connsiteX3" y="connsiteY3"/>
                  </a:cxn>
                </a:cxnLst>
                <a:rect l="l" t="t" r="r" b="b"/>
                <a:pathLst>
                  <a:path w="34039" h="17019">
                    <a:moveTo>
                      <a:pt x="0" y="0"/>
                    </a:moveTo>
                    <a:lnTo>
                      <a:pt x="34040" y="0"/>
                    </a:lnTo>
                    <a:lnTo>
                      <a:pt x="34040" y="17020"/>
                    </a:lnTo>
                    <a:lnTo>
                      <a:pt x="0" y="17020"/>
                    </a:lnTo>
                    <a:close/>
                  </a:path>
                </a:pathLst>
              </a:custGeom>
              <a:solidFill>
                <a:sysClr val="window" lastClr="FFFFFF"/>
              </a:solid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Shape 26">
                <a:extLst>
                  <a:ext uri="{FF2B5EF4-FFF2-40B4-BE49-F238E27FC236}">
                    <a16:creationId xmlns:a16="http://schemas.microsoft.com/office/drawing/2014/main" xmlns="" id="{5D75A8A8-064A-38AD-A77C-112EC8675A64}"/>
                  </a:ext>
                </a:extLst>
              </p:cNvPr>
              <p:cNvSpPr/>
              <p:nvPr/>
            </p:nvSpPr>
            <p:spPr>
              <a:xfrm>
                <a:off x="5514894" y="4080314"/>
                <a:ext cx="34039" cy="17019"/>
              </a:xfrm>
              <a:custGeom>
                <a:avLst/>
                <a:gdLst>
                  <a:gd name="connsiteX0" fmla="*/ 0 w 34039"/>
                  <a:gd name="connsiteY0" fmla="*/ 0 h 17019"/>
                  <a:gd name="connsiteX1" fmla="*/ 34040 w 34039"/>
                  <a:gd name="connsiteY1" fmla="*/ 0 h 17019"/>
                  <a:gd name="connsiteX2" fmla="*/ 34040 w 34039"/>
                  <a:gd name="connsiteY2" fmla="*/ 17020 h 17019"/>
                  <a:gd name="connsiteX3" fmla="*/ 0 w 34039"/>
                  <a:gd name="connsiteY3" fmla="*/ 17020 h 17019"/>
                </a:gdLst>
                <a:ahLst/>
                <a:cxnLst>
                  <a:cxn ang="0">
                    <a:pos x="connsiteX0" y="connsiteY0"/>
                  </a:cxn>
                  <a:cxn ang="0">
                    <a:pos x="connsiteX1" y="connsiteY1"/>
                  </a:cxn>
                  <a:cxn ang="0">
                    <a:pos x="connsiteX2" y="connsiteY2"/>
                  </a:cxn>
                  <a:cxn ang="0">
                    <a:pos x="connsiteX3" y="connsiteY3"/>
                  </a:cxn>
                </a:cxnLst>
                <a:rect l="l" t="t" r="r" b="b"/>
                <a:pathLst>
                  <a:path w="34039" h="17019">
                    <a:moveTo>
                      <a:pt x="0" y="0"/>
                    </a:moveTo>
                    <a:lnTo>
                      <a:pt x="34040" y="0"/>
                    </a:lnTo>
                    <a:lnTo>
                      <a:pt x="34040" y="17020"/>
                    </a:lnTo>
                    <a:lnTo>
                      <a:pt x="0" y="17020"/>
                    </a:lnTo>
                    <a:close/>
                  </a:path>
                </a:pathLst>
              </a:custGeom>
              <a:solidFill>
                <a:sysClr val="window" lastClr="FFFFFF"/>
              </a:solid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Shape 27">
                <a:extLst>
                  <a:ext uri="{FF2B5EF4-FFF2-40B4-BE49-F238E27FC236}">
                    <a16:creationId xmlns:a16="http://schemas.microsoft.com/office/drawing/2014/main" xmlns="" id="{005DC2BA-DBAB-7620-E3C9-94A2014818C4}"/>
                  </a:ext>
                </a:extLst>
              </p:cNvPr>
              <p:cNvSpPr/>
              <p:nvPr/>
            </p:nvSpPr>
            <p:spPr>
              <a:xfrm>
                <a:off x="5514894" y="4114353"/>
                <a:ext cx="34039" cy="17019"/>
              </a:xfrm>
              <a:custGeom>
                <a:avLst/>
                <a:gdLst>
                  <a:gd name="connsiteX0" fmla="*/ 0 w 34039"/>
                  <a:gd name="connsiteY0" fmla="*/ 0 h 17019"/>
                  <a:gd name="connsiteX1" fmla="*/ 34040 w 34039"/>
                  <a:gd name="connsiteY1" fmla="*/ 0 h 17019"/>
                  <a:gd name="connsiteX2" fmla="*/ 34040 w 34039"/>
                  <a:gd name="connsiteY2" fmla="*/ 17020 h 17019"/>
                  <a:gd name="connsiteX3" fmla="*/ 0 w 34039"/>
                  <a:gd name="connsiteY3" fmla="*/ 17020 h 17019"/>
                </a:gdLst>
                <a:ahLst/>
                <a:cxnLst>
                  <a:cxn ang="0">
                    <a:pos x="connsiteX0" y="connsiteY0"/>
                  </a:cxn>
                  <a:cxn ang="0">
                    <a:pos x="connsiteX1" y="connsiteY1"/>
                  </a:cxn>
                  <a:cxn ang="0">
                    <a:pos x="connsiteX2" y="connsiteY2"/>
                  </a:cxn>
                  <a:cxn ang="0">
                    <a:pos x="connsiteX3" y="connsiteY3"/>
                  </a:cxn>
                </a:cxnLst>
                <a:rect l="l" t="t" r="r" b="b"/>
                <a:pathLst>
                  <a:path w="34039" h="17019">
                    <a:moveTo>
                      <a:pt x="0" y="0"/>
                    </a:moveTo>
                    <a:lnTo>
                      <a:pt x="34040" y="0"/>
                    </a:lnTo>
                    <a:lnTo>
                      <a:pt x="34040" y="17020"/>
                    </a:lnTo>
                    <a:lnTo>
                      <a:pt x="0" y="17020"/>
                    </a:lnTo>
                    <a:close/>
                  </a:path>
                </a:pathLst>
              </a:custGeom>
              <a:solidFill>
                <a:sysClr val="window" lastClr="FFFFFF"/>
              </a:solid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xmlns="" id="{1841B43E-BD2B-5049-07A6-DEC61EAC8263}"/>
                  </a:ext>
                </a:extLst>
              </p:cNvPr>
              <p:cNvSpPr/>
              <p:nvPr/>
            </p:nvSpPr>
            <p:spPr>
              <a:xfrm>
                <a:off x="5514894" y="4148393"/>
                <a:ext cx="34039" cy="17019"/>
              </a:xfrm>
              <a:custGeom>
                <a:avLst/>
                <a:gdLst>
                  <a:gd name="connsiteX0" fmla="*/ 0 w 34039"/>
                  <a:gd name="connsiteY0" fmla="*/ 0 h 17019"/>
                  <a:gd name="connsiteX1" fmla="*/ 34040 w 34039"/>
                  <a:gd name="connsiteY1" fmla="*/ 0 h 17019"/>
                  <a:gd name="connsiteX2" fmla="*/ 34040 w 34039"/>
                  <a:gd name="connsiteY2" fmla="*/ 17020 h 17019"/>
                  <a:gd name="connsiteX3" fmla="*/ 0 w 34039"/>
                  <a:gd name="connsiteY3" fmla="*/ 17020 h 17019"/>
                </a:gdLst>
                <a:ahLst/>
                <a:cxnLst>
                  <a:cxn ang="0">
                    <a:pos x="connsiteX0" y="connsiteY0"/>
                  </a:cxn>
                  <a:cxn ang="0">
                    <a:pos x="connsiteX1" y="connsiteY1"/>
                  </a:cxn>
                  <a:cxn ang="0">
                    <a:pos x="connsiteX2" y="connsiteY2"/>
                  </a:cxn>
                  <a:cxn ang="0">
                    <a:pos x="connsiteX3" y="connsiteY3"/>
                  </a:cxn>
                </a:cxnLst>
                <a:rect l="l" t="t" r="r" b="b"/>
                <a:pathLst>
                  <a:path w="34039" h="17019">
                    <a:moveTo>
                      <a:pt x="0" y="0"/>
                    </a:moveTo>
                    <a:lnTo>
                      <a:pt x="34040" y="0"/>
                    </a:lnTo>
                    <a:lnTo>
                      <a:pt x="34040" y="17020"/>
                    </a:lnTo>
                    <a:lnTo>
                      <a:pt x="0" y="17020"/>
                    </a:lnTo>
                    <a:close/>
                  </a:path>
                </a:pathLst>
              </a:custGeom>
              <a:solidFill>
                <a:sysClr val="window" lastClr="FFFFFF"/>
              </a:solid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xmlns="" id="{952409B9-FC9E-1C66-5F42-E8F4D7DE4B77}"/>
                  </a:ext>
                </a:extLst>
              </p:cNvPr>
              <p:cNvSpPr/>
              <p:nvPr/>
            </p:nvSpPr>
            <p:spPr>
              <a:xfrm>
                <a:off x="5514894" y="4182432"/>
                <a:ext cx="34039" cy="17019"/>
              </a:xfrm>
              <a:custGeom>
                <a:avLst/>
                <a:gdLst>
                  <a:gd name="connsiteX0" fmla="*/ 0 w 34039"/>
                  <a:gd name="connsiteY0" fmla="*/ 0 h 17019"/>
                  <a:gd name="connsiteX1" fmla="*/ 34040 w 34039"/>
                  <a:gd name="connsiteY1" fmla="*/ 0 h 17019"/>
                  <a:gd name="connsiteX2" fmla="*/ 34040 w 34039"/>
                  <a:gd name="connsiteY2" fmla="*/ 17020 h 17019"/>
                  <a:gd name="connsiteX3" fmla="*/ 0 w 34039"/>
                  <a:gd name="connsiteY3" fmla="*/ 17020 h 17019"/>
                </a:gdLst>
                <a:ahLst/>
                <a:cxnLst>
                  <a:cxn ang="0">
                    <a:pos x="connsiteX0" y="connsiteY0"/>
                  </a:cxn>
                  <a:cxn ang="0">
                    <a:pos x="connsiteX1" y="connsiteY1"/>
                  </a:cxn>
                  <a:cxn ang="0">
                    <a:pos x="connsiteX2" y="connsiteY2"/>
                  </a:cxn>
                  <a:cxn ang="0">
                    <a:pos x="connsiteX3" y="connsiteY3"/>
                  </a:cxn>
                </a:cxnLst>
                <a:rect l="l" t="t" r="r" b="b"/>
                <a:pathLst>
                  <a:path w="34039" h="17019">
                    <a:moveTo>
                      <a:pt x="0" y="0"/>
                    </a:moveTo>
                    <a:lnTo>
                      <a:pt x="34040" y="0"/>
                    </a:lnTo>
                    <a:lnTo>
                      <a:pt x="34040" y="17020"/>
                    </a:lnTo>
                    <a:lnTo>
                      <a:pt x="0" y="17020"/>
                    </a:lnTo>
                    <a:close/>
                  </a:path>
                </a:pathLst>
              </a:custGeom>
              <a:solidFill>
                <a:sysClr val="window" lastClr="FFFFFF"/>
              </a:solid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aphic 35">
              <a:extLst>
                <a:ext uri="{FF2B5EF4-FFF2-40B4-BE49-F238E27FC236}">
                  <a16:creationId xmlns:a16="http://schemas.microsoft.com/office/drawing/2014/main" xmlns="" id="{F3F60CD8-DDC1-2BD0-6AE6-0FD283DC5F9D}"/>
                </a:ext>
              </a:extLst>
            </p:cNvPr>
            <p:cNvGrpSpPr/>
            <p:nvPr/>
          </p:nvGrpSpPr>
          <p:grpSpPr>
            <a:xfrm>
              <a:off x="5683367" y="3809051"/>
              <a:ext cx="464157" cy="457143"/>
              <a:chOff x="4299684" y="3156684"/>
              <a:chExt cx="544632" cy="544632"/>
            </a:xfrm>
            <a:solidFill>
              <a:sysClr val="window" lastClr="FFFFFF"/>
            </a:solidFill>
          </p:grpSpPr>
          <p:sp>
            <p:nvSpPr>
              <p:cNvPr id="13" name="Freeform: Shape 12">
                <a:extLst>
                  <a:ext uri="{FF2B5EF4-FFF2-40B4-BE49-F238E27FC236}">
                    <a16:creationId xmlns:a16="http://schemas.microsoft.com/office/drawing/2014/main" xmlns="" id="{139F1E09-E974-0EB4-68EC-1C45740B6DFA}"/>
                  </a:ext>
                </a:extLst>
              </p:cNvPr>
              <p:cNvSpPr/>
              <p:nvPr/>
            </p:nvSpPr>
            <p:spPr>
              <a:xfrm>
                <a:off x="4299684" y="3516226"/>
                <a:ext cx="195727" cy="185089"/>
              </a:xfrm>
              <a:custGeom>
                <a:avLst/>
                <a:gdLst>
                  <a:gd name="connsiteX0" fmla="*/ 131498 w 195727"/>
                  <a:gd name="connsiteY0" fmla="*/ 82545 h 185089"/>
                  <a:gd name="connsiteX1" fmla="*/ 142540 w 195727"/>
                  <a:gd name="connsiteY1" fmla="*/ 53187 h 185089"/>
                  <a:gd name="connsiteX2" fmla="*/ 142540 w 195727"/>
                  <a:gd name="connsiteY2" fmla="*/ 44677 h 185089"/>
                  <a:gd name="connsiteX3" fmla="*/ 97864 w 195727"/>
                  <a:gd name="connsiteY3" fmla="*/ 0 h 185089"/>
                  <a:gd name="connsiteX4" fmla="*/ 53187 w 195727"/>
                  <a:gd name="connsiteY4" fmla="*/ 44677 h 185089"/>
                  <a:gd name="connsiteX5" fmla="*/ 53187 w 195727"/>
                  <a:gd name="connsiteY5" fmla="*/ 53187 h 185089"/>
                  <a:gd name="connsiteX6" fmla="*/ 64229 w 195727"/>
                  <a:gd name="connsiteY6" fmla="*/ 82545 h 185089"/>
                  <a:gd name="connsiteX7" fmla="*/ 0 w 195727"/>
                  <a:gd name="connsiteY7" fmla="*/ 174452 h 185089"/>
                  <a:gd name="connsiteX8" fmla="*/ 10637 w 195727"/>
                  <a:gd name="connsiteY8" fmla="*/ 185090 h 185089"/>
                  <a:gd name="connsiteX9" fmla="*/ 185090 w 195727"/>
                  <a:gd name="connsiteY9" fmla="*/ 185090 h 185089"/>
                  <a:gd name="connsiteX10" fmla="*/ 195727 w 195727"/>
                  <a:gd name="connsiteY10" fmla="*/ 174452 h 185089"/>
                  <a:gd name="connsiteX11" fmla="*/ 131498 w 195727"/>
                  <a:gd name="connsiteY11" fmla="*/ 82545 h 185089"/>
                  <a:gd name="connsiteX12" fmla="*/ 74461 w 195727"/>
                  <a:gd name="connsiteY12" fmla="*/ 53187 h 185089"/>
                  <a:gd name="connsiteX13" fmla="*/ 74461 w 195727"/>
                  <a:gd name="connsiteY13" fmla="*/ 44677 h 185089"/>
                  <a:gd name="connsiteX14" fmla="*/ 97864 w 195727"/>
                  <a:gd name="connsiteY14" fmla="*/ 21275 h 185089"/>
                  <a:gd name="connsiteX15" fmla="*/ 121266 w 195727"/>
                  <a:gd name="connsiteY15" fmla="*/ 44677 h 185089"/>
                  <a:gd name="connsiteX16" fmla="*/ 121266 w 195727"/>
                  <a:gd name="connsiteY16" fmla="*/ 53187 h 185089"/>
                  <a:gd name="connsiteX17" fmla="*/ 97864 w 195727"/>
                  <a:gd name="connsiteY17" fmla="*/ 76589 h 185089"/>
                  <a:gd name="connsiteX18" fmla="*/ 74461 w 195727"/>
                  <a:gd name="connsiteY18" fmla="*/ 53187 h 185089"/>
                  <a:gd name="connsiteX19" fmla="*/ 22011 w 195727"/>
                  <a:gd name="connsiteY19" fmla="*/ 163815 h 185089"/>
                  <a:gd name="connsiteX20" fmla="*/ 97864 w 195727"/>
                  <a:gd name="connsiteY20" fmla="*/ 97864 h 185089"/>
                  <a:gd name="connsiteX21" fmla="*/ 173716 w 195727"/>
                  <a:gd name="connsiteY21" fmla="*/ 163815 h 18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727" h="185089">
                    <a:moveTo>
                      <a:pt x="131498" y="82545"/>
                    </a:moveTo>
                    <a:cubicBezTo>
                      <a:pt x="138365" y="74687"/>
                      <a:pt x="142540" y="64418"/>
                      <a:pt x="142540" y="53187"/>
                    </a:cubicBezTo>
                    <a:lnTo>
                      <a:pt x="142540" y="44677"/>
                    </a:lnTo>
                    <a:cubicBezTo>
                      <a:pt x="142540" y="20042"/>
                      <a:pt x="122499" y="0"/>
                      <a:pt x="97864" y="0"/>
                    </a:cubicBezTo>
                    <a:cubicBezTo>
                      <a:pt x="73229" y="0"/>
                      <a:pt x="53187" y="20042"/>
                      <a:pt x="53187" y="44677"/>
                    </a:cubicBezTo>
                    <a:lnTo>
                      <a:pt x="53187" y="53187"/>
                    </a:lnTo>
                    <a:cubicBezTo>
                      <a:pt x="53187" y="64418"/>
                      <a:pt x="57362" y="74687"/>
                      <a:pt x="64229" y="82545"/>
                    </a:cubicBezTo>
                    <a:cubicBezTo>
                      <a:pt x="26786" y="96290"/>
                      <a:pt x="0" y="132302"/>
                      <a:pt x="0" y="174452"/>
                    </a:cubicBezTo>
                    <a:cubicBezTo>
                      <a:pt x="0" y="180327"/>
                      <a:pt x="4762" y="185090"/>
                      <a:pt x="10637" y="185090"/>
                    </a:cubicBezTo>
                    <a:lnTo>
                      <a:pt x="185090" y="185090"/>
                    </a:lnTo>
                    <a:cubicBezTo>
                      <a:pt x="190965" y="185090"/>
                      <a:pt x="195727" y="180327"/>
                      <a:pt x="195727" y="174452"/>
                    </a:cubicBezTo>
                    <a:cubicBezTo>
                      <a:pt x="195727" y="132302"/>
                      <a:pt x="168941" y="96290"/>
                      <a:pt x="131498" y="82545"/>
                    </a:cubicBezTo>
                    <a:close/>
                    <a:moveTo>
                      <a:pt x="74461" y="53187"/>
                    </a:moveTo>
                    <a:lnTo>
                      <a:pt x="74461" y="44677"/>
                    </a:lnTo>
                    <a:cubicBezTo>
                      <a:pt x="74461" y="31773"/>
                      <a:pt x="84959" y="21275"/>
                      <a:pt x="97864" y="21275"/>
                    </a:cubicBezTo>
                    <a:cubicBezTo>
                      <a:pt x="110768" y="21275"/>
                      <a:pt x="121266" y="31773"/>
                      <a:pt x="121266" y="44677"/>
                    </a:cubicBezTo>
                    <a:lnTo>
                      <a:pt x="121266" y="53187"/>
                    </a:lnTo>
                    <a:cubicBezTo>
                      <a:pt x="121266" y="66091"/>
                      <a:pt x="110768" y="76589"/>
                      <a:pt x="97864" y="76589"/>
                    </a:cubicBezTo>
                    <a:cubicBezTo>
                      <a:pt x="84959" y="76589"/>
                      <a:pt x="74461" y="66091"/>
                      <a:pt x="74461" y="53187"/>
                    </a:cubicBezTo>
                    <a:close/>
                    <a:moveTo>
                      <a:pt x="22011" y="163815"/>
                    </a:moveTo>
                    <a:cubicBezTo>
                      <a:pt x="27204" y="126600"/>
                      <a:pt x="59241" y="97864"/>
                      <a:pt x="97864" y="97864"/>
                    </a:cubicBezTo>
                    <a:cubicBezTo>
                      <a:pt x="136486" y="97864"/>
                      <a:pt x="168523" y="126600"/>
                      <a:pt x="173716" y="163815"/>
                    </a:cubicBezTo>
                    <a:close/>
                  </a:path>
                </a:pathLst>
              </a:custGeom>
              <a:grp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xmlns="" id="{23656637-7AB1-7641-F7B0-66EA2635A2B7}"/>
                  </a:ext>
                </a:extLst>
              </p:cNvPr>
              <p:cNvSpPr/>
              <p:nvPr/>
            </p:nvSpPr>
            <p:spPr>
              <a:xfrm>
                <a:off x="4648588" y="3516226"/>
                <a:ext cx="195727" cy="185089"/>
              </a:xfrm>
              <a:custGeom>
                <a:avLst/>
                <a:gdLst>
                  <a:gd name="connsiteX0" fmla="*/ 131498 w 195727"/>
                  <a:gd name="connsiteY0" fmla="*/ 82545 h 185089"/>
                  <a:gd name="connsiteX1" fmla="*/ 142540 w 195727"/>
                  <a:gd name="connsiteY1" fmla="*/ 53187 h 185089"/>
                  <a:gd name="connsiteX2" fmla="*/ 142540 w 195727"/>
                  <a:gd name="connsiteY2" fmla="*/ 44677 h 185089"/>
                  <a:gd name="connsiteX3" fmla="*/ 97864 w 195727"/>
                  <a:gd name="connsiteY3" fmla="*/ 0 h 185089"/>
                  <a:gd name="connsiteX4" fmla="*/ 53187 w 195727"/>
                  <a:gd name="connsiteY4" fmla="*/ 44677 h 185089"/>
                  <a:gd name="connsiteX5" fmla="*/ 53187 w 195727"/>
                  <a:gd name="connsiteY5" fmla="*/ 53187 h 185089"/>
                  <a:gd name="connsiteX6" fmla="*/ 64229 w 195727"/>
                  <a:gd name="connsiteY6" fmla="*/ 82545 h 185089"/>
                  <a:gd name="connsiteX7" fmla="*/ 0 w 195727"/>
                  <a:gd name="connsiteY7" fmla="*/ 174452 h 185089"/>
                  <a:gd name="connsiteX8" fmla="*/ 10637 w 195727"/>
                  <a:gd name="connsiteY8" fmla="*/ 185090 h 185089"/>
                  <a:gd name="connsiteX9" fmla="*/ 49996 w 195727"/>
                  <a:gd name="connsiteY9" fmla="*/ 185090 h 185089"/>
                  <a:gd name="connsiteX10" fmla="*/ 60633 w 195727"/>
                  <a:gd name="connsiteY10" fmla="*/ 174452 h 185089"/>
                  <a:gd name="connsiteX11" fmla="*/ 49996 w 195727"/>
                  <a:gd name="connsiteY11" fmla="*/ 163815 h 185089"/>
                  <a:gd name="connsiteX12" fmla="*/ 22010 w 195727"/>
                  <a:gd name="connsiteY12" fmla="*/ 163815 h 185089"/>
                  <a:gd name="connsiteX13" fmla="*/ 97862 w 195727"/>
                  <a:gd name="connsiteY13" fmla="*/ 97864 h 185089"/>
                  <a:gd name="connsiteX14" fmla="*/ 173715 w 195727"/>
                  <a:gd name="connsiteY14" fmla="*/ 163815 h 185089"/>
                  <a:gd name="connsiteX15" fmla="*/ 145732 w 195727"/>
                  <a:gd name="connsiteY15" fmla="*/ 163815 h 185089"/>
                  <a:gd name="connsiteX16" fmla="*/ 135094 w 195727"/>
                  <a:gd name="connsiteY16" fmla="*/ 174452 h 185089"/>
                  <a:gd name="connsiteX17" fmla="*/ 145732 w 195727"/>
                  <a:gd name="connsiteY17" fmla="*/ 185090 h 185089"/>
                  <a:gd name="connsiteX18" fmla="*/ 185090 w 195727"/>
                  <a:gd name="connsiteY18" fmla="*/ 185090 h 185089"/>
                  <a:gd name="connsiteX19" fmla="*/ 195727 w 195727"/>
                  <a:gd name="connsiteY19" fmla="*/ 174452 h 185089"/>
                  <a:gd name="connsiteX20" fmla="*/ 131498 w 195727"/>
                  <a:gd name="connsiteY20" fmla="*/ 82545 h 185089"/>
                  <a:gd name="connsiteX21" fmla="*/ 74461 w 195727"/>
                  <a:gd name="connsiteY21" fmla="*/ 53187 h 185089"/>
                  <a:gd name="connsiteX22" fmla="*/ 74461 w 195727"/>
                  <a:gd name="connsiteY22" fmla="*/ 44677 h 185089"/>
                  <a:gd name="connsiteX23" fmla="*/ 97864 w 195727"/>
                  <a:gd name="connsiteY23" fmla="*/ 21275 h 185089"/>
                  <a:gd name="connsiteX24" fmla="*/ 121266 w 195727"/>
                  <a:gd name="connsiteY24" fmla="*/ 44677 h 185089"/>
                  <a:gd name="connsiteX25" fmla="*/ 121266 w 195727"/>
                  <a:gd name="connsiteY25" fmla="*/ 53187 h 185089"/>
                  <a:gd name="connsiteX26" fmla="*/ 97864 w 195727"/>
                  <a:gd name="connsiteY26" fmla="*/ 76589 h 185089"/>
                  <a:gd name="connsiteX27" fmla="*/ 74461 w 195727"/>
                  <a:gd name="connsiteY27" fmla="*/ 53187 h 18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727" h="185089">
                    <a:moveTo>
                      <a:pt x="131498" y="82545"/>
                    </a:moveTo>
                    <a:cubicBezTo>
                      <a:pt x="138365" y="74687"/>
                      <a:pt x="142540" y="64418"/>
                      <a:pt x="142540" y="53187"/>
                    </a:cubicBezTo>
                    <a:lnTo>
                      <a:pt x="142540" y="44677"/>
                    </a:lnTo>
                    <a:cubicBezTo>
                      <a:pt x="142540" y="20042"/>
                      <a:pt x="122499" y="0"/>
                      <a:pt x="97864" y="0"/>
                    </a:cubicBezTo>
                    <a:cubicBezTo>
                      <a:pt x="73229" y="0"/>
                      <a:pt x="53187" y="20042"/>
                      <a:pt x="53187" y="44677"/>
                    </a:cubicBezTo>
                    <a:lnTo>
                      <a:pt x="53187" y="53187"/>
                    </a:lnTo>
                    <a:cubicBezTo>
                      <a:pt x="53187" y="64418"/>
                      <a:pt x="57362" y="74687"/>
                      <a:pt x="64229" y="82545"/>
                    </a:cubicBezTo>
                    <a:cubicBezTo>
                      <a:pt x="26786" y="96290"/>
                      <a:pt x="0" y="132302"/>
                      <a:pt x="0" y="174452"/>
                    </a:cubicBezTo>
                    <a:cubicBezTo>
                      <a:pt x="0" y="180327"/>
                      <a:pt x="4762" y="185090"/>
                      <a:pt x="10637" y="185090"/>
                    </a:cubicBezTo>
                    <a:lnTo>
                      <a:pt x="49996" y="185090"/>
                    </a:lnTo>
                    <a:cubicBezTo>
                      <a:pt x="55871" y="185090"/>
                      <a:pt x="60633" y="180327"/>
                      <a:pt x="60633" y="174452"/>
                    </a:cubicBezTo>
                    <a:cubicBezTo>
                      <a:pt x="60633" y="168577"/>
                      <a:pt x="55871" y="163815"/>
                      <a:pt x="49996" y="163815"/>
                    </a:cubicBezTo>
                    <a:lnTo>
                      <a:pt x="22010" y="163815"/>
                    </a:lnTo>
                    <a:cubicBezTo>
                      <a:pt x="27203" y="126600"/>
                      <a:pt x="59240" y="97864"/>
                      <a:pt x="97862" y="97864"/>
                    </a:cubicBezTo>
                    <a:cubicBezTo>
                      <a:pt x="136485" y="97864"/>
                      <a:pt x="168522" y="126600"/>
                      <a:pt x="173715" y="163815"/>
                    </a:cubicBezTo>
                    <a:lnTo>
                      <a:pt x="145732" y="163815"/>
                    </a:lnTo>
                    <a:cubicBezTo>
                      <a:pt x="139857" y="163815"/>
                      <a:pt x="135094" y="168577"/>
                      <a:pt x="135094" y="174452"/>
                    </a:cubicBezTo>
                    <a:cubicBezTo>
                      <a:pt x="135094" y="180327"/>
                      <a:pt x="139857" y="185090"/>
                      <a:pt x="145732" y="185090"/>
                    </a:cubicBezTo>
                    <a:lnTo>
                      <a:pt x="185090" y="185090"/>
                    </a:lnTo>
                    <a:cubicBezTo>
                      <a:pt x="190965" y="185090"/>
                      <a:pt x="195727" y="180327"/>
                      <a:pt x="195727" y="174452"/>
                    </a:cubicBezTo>
                    <a:cubicBezTo>
                      <a:pt x="195727" y="132302"/>
                      <a:pt x="168941" y="96290"/>
                      <a:pt x="131498" y="82545"/>
                    </a:cubicBezTo>
                    <a:close/>
                    <a:moveTo>
                      <a:pt x="74461" y="53187"/>
                    </a:moveTo>
                    <a:lnTo>
                      <a:pt x="74461" y="44677"/>
                    </a:lnTo>
                    <a:cubicBezTo>
                      <a:pt x="74461" y="31773"/>
                      <a:pt x="84959" y="21275"/>
                      <a:pt x="97864" y="21275"/>
                    </a:cubicBezTo>
                    <a:cubicBezTo>
                      <a:pt x="110768" y="21275"/>
                      <a:pt x="121266" y="31773"/>
                      <a:pt x="121266" y="44677"/>
                    </a:cubicBezTo>
                    <a:lnTo>
                      <a:pt x="121266" y="53187"/>
                    </a:lnTo>
                    <a:cubicBezTo>
                      <a:pt x="121266" y="66091"/>
                      <a:pt x="110768" y="76589"/>
                      <a:pt x="97864" y="76589"/>
                    </a:cubicBezTo>
                    <a:cubicBezTo>
                      <a:pt x="84959" y="76589"/>
                      <a:pt x="74461" y="66091"/>
                      <a:pt x="74461" y="53187"/>
                    </a:cubicBezTo>
                    <a:close/>
                  </a:path>
                </a:pathLst>
              </a:custGeom>
              <a:grp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xmlns="" id="{8E9E6001-45C5-1333-7E76-B950565F132A}"/>
                  </a:ext>
                </a:extLst>
              </p:cNvPr>
              <p:cNvSpPr/>
              <p:nvPr/>
            </p:nvSpPr>
            <p:spPr>
              <a:xfrm>
                <a:off x="4510302" y="3179253"/>
                <a:ext cx="123393" cy="61235"/>
              </a:xfrm>
              <a:custGeom>
                <a:avLst/>
                <a:gdLst>
                  <a:gd name="connsiteX0" fmla="*/ 23097 w 123393"/>
                  <a:gd name="connsiteY0" fmla="*/ 58119 h 61235"/>
                  <a:gd name="connsiteX1" fmla="*/ 30618 w 123393"/>
                  <a:gd name="connsiteY1" fmla="*/ 61235 h 61235"/>
                  <a:gd name="connsiteX2" fmla="*/ 38140 w 123393"/>
                  <a:gd name="connsiteY2" fmla="*/ 58119 h 61235"/>
                  <a:gd name="connsiteX3" fmla="*/ 38140 w 123393"/>
                  <a:gd name="connsiteY3" fmla="*/ 43075 h 61235"/>
                  <a:gd name="connsiteX4" fmla="*/ 36320 w 123393"/>
                  <a:gd name="connsiteY4" fmla="*/ 41255 h 61235"/>
                  <a:gd name="connsiteX5" fmla="*/ 87076 w 123393"/>
                  <a:gd name="connsiteY5" fmla="*/ 41255 h 61235"/>
                  <a:gd name="connsiteX6" fmla="*/ 85255 w 123393"/>
                  <a:gd name="connsiteY6" fmla="*/ 43076 h 61235"/>
                  <a:gd name="connsiteX7" fmla="*/ 85255 w 123393"/>
                  <a:gd name="connsiteY7" fmla="*/ 58120 h 61235"/>
                  <a:gd name="connsiteX8" fmla="*/ 92777 w 123393"/>
                  <a:gd name="connsiteY8" fmla="*/ 61236 h 61235"/>
                  <a:gd name="connsiteX9" fmla="*/ 100298 w 123393"/>
                  <a:gd name="connsiteY9" fmla="*/ 58120 h 61235"/>
                  <a:gd name="connsiteX10" fmla="*/ 120278 w 123393"/>
                  <a:gd name="connsiteY10" fmla="*/ 38140 h 61235"/>
                  <a:gd name="connsiteX11" fmla="*/ 120278 w 123393"/>
                  <a:gd name="connsiteY11" fmla="*/ 23096 h 61235"/>
                  <a:gd name="connsiteX12" fmla="*/ 100298 w 123393"/>
                  <a:gd name="connsiteY12" fmla="*/ 3116 h 61235"/>
                  <a:gd name="connsiteX13" fmla="*/ 85254 w 123393"/>
                  <a:gd name="connsiteY13" fmla="*/ 3116 h 61235"/>
                  <a:gd name="connsiteX14" fmla="*/ 85254 w 123393"/>
                  <a:gd name="connsiteY14" fmla="*/ 18160 h 61235"/>
                  <a:gd name="connsiteX15" fmla="*/ 87075 w 123393"/>
                  <a:gd name="connsiteY15" fmla="*/ 19980 h 61235"/>
                  <a:gd name="connsiteX16" fmla="*/ 36319 w 123393"/>
                  <a:gd name="connsiteY16" fmla="*/ 19980 h 61235"/>
                  <a:gd name="connsiteX17" fmla="*/ 38140 w 123393"/>
                  <a:gd name="connsiteY17" fmla="*/ 18159 h 61235"/>
                  <a:gd name="connsiteX18" fmla="*/ 38140 w 123393"/>
                  <a:gd name="connsiteY18" fmla="*/ 3115 h 61235"/>
                  <a:gd name="connsiteX19" fmla="*/ 23096 w 123393"/>
                  <a:gd name="connsiteY19" fmla="*/ 3115 h 61235"/>
                  <a:gd name="connsiteX20" fmla="*/ 3115 w 123393"/>
                  <a:gd name="connsiteY20" fmla="*/ 23095 h 61235"/>
                  <a:gd name="connsiteX21" fmla="*/ 3115 w 123393"/>
                  <a:gd name="connsiteY21" fmla="*/ 38139 h 6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393" h="61235">
                    <a:moveTo>
                      <a:pt x="23097" y="58119"/>
                    </a:moveTo>
                    <a:cubicBezTo>
                      <a:pt x="25174" y="60196"/>
                      <a:pt x="27896" y="61235"/>
                      <a:pt x="30618" y="61235"/>
                    </a:cubicBezTo>
                    <a:cubicBezTo>
                      <a:pt x="33340" y="61235"/>
                      <a:pt x="36064" y="60196"/>
                      <a:pt x="38140" y="58119"/>
                    </a:cubicBezTo>
                    <a:cubicBezTo>
                      <a:pt x="42294" y="53965"/>
                      <a:pt x="42294" y="47230"/>
                      <a:pt x="38140" y="43075"/>
                    </a:cubicBezTo>
                    <a:lnTo>
                      <a:pt x="36320" y="41255"/>
                    </a:lnTo>
                    <a:lnTo>
                      <a:pt x="87076" y="41255"/>
                    </a:lnTo>
                    <a:lnTo>
                      <a:pt x="85255" y="43076"/>
                    </a:lnTo>
                    <a:cubicBezTo>
                      <a:pt x="81101" y="47230"/>
                      <a:pt x="81101" y="53965"/>
                      <a:pt x="85255" y="58120"/>
                    </a:cubicBezTo>
                    <a:cubicBezTo>
                      <a:pt x="87332" y="60197"/>
                      <a:pt x="90054" y="61236"/>
                      <a:pt x="92777" y="61236"/>
                    </a:cubicBezTo>
                    <a:cubicBezTo>
                      <a:pt x="95499" y="61236"/>
                      <a:pt x="98222" y="60197"/>
                      <a:pt x="100298" y="58120"/>
                    </a:cubicBezTo>
                    <a:lnTo>
                      <a:pt x="120278" y="38140"/>
                    </a:lnTo>
                    <a:cubicBezTo>
                      <a:pt x="124432" y="33986"/>
                      <a:pt x="124432" y="27251"/>
                      <a:pt x="120278" y="23096"/>
                    </a:cubicBezTo>
                    <a:lnTo>
                      <a:pt x="100298" y="3116"/>
                    </a:lnTo>
                    <a:cubicBezTo>
                      <a:pt x="96144" y="-1037"/>
                      <a:pt x="89409" y="-1037"/>
                      <a:pt x="85254" y="3116"/>
                    </a:cubicBezTo>
                    <a:cubicBezTo>
                      <a:pt x="81100" y="7270"/>
                      <a:pt x="81100" y="14005"/>
                      <a:pt x="85254" y="18160"/>
                    </a:cubicBezTo>
                    <a:lnTo>
                      <a:pt x="87075" y="19980"/>
                    </a:lnTo>
                    <a:lnTo>
                      <a:pt x="36319" y="19980"/>
                    </a:lnTo>
                    <a:lnTo>
                      <a:pt x="38140" y="18159"/>
                    </a:lnTo>
                    <a:cubicBezTo>
                      <a:pt x="42294" y="14005"/>
                      <a:pt x="42294" y="7270"/>
                      <a:pt x="38140" y="3115"/>
                    </a:cubicBezTo>
                    <a:cubicBezTo>
                      <a:pt x="33986" y="-1038"/>
                      <a:pt x="27250" y="-1038"/>
                      <a:pt x="23096" y="3115"/>
                    </a:cubicBezTo>
                    <a:lnTo>
                      <a:pt x="3115" y="23095"/>
                    </a:lnTo>
                    <a:cubicBezTo>
                      <a:pt x="-1038" y="27249"/>
                      <a:pt x="-1038" y="33984"/>
                      <a:pt x="3115" y="38139"/>
                    </a:cubicBezTo>
                    <a:close/>
                  </a:path>
                </a:pathLst>
              </a:custGeom>
              <a:grp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xmlns="" id="{2C4AA37A-E0C6-B5EE-B96F-2963758F566F}"/>
                  </a:ext>
                </a:extLst>
              </p:cNvPr>
              <p:cNvSpPr/>
              <p:nvPr/>
            </p:nvSpPr>
            <p:spPr>
              <a:xfrm>
                <a:off x="4510302" y="3617512"/>
                <a:ext cx="123393" cy="61234"/>
              </a:xfrm>
              <a:custGeom>
                <a:avLst/>
                <a:gdLst>
                  <a:gd name="connsiteX0" fmla="*/ 100298 w 123393"/>
                  <a:gd name="connsiteY0" fmla="*/ 3115 h 61234"/>
                  <a:gd name="connsiteX1" fmla="*/ 85254 w 123393"/>
                  <a:gd name="connsiteY1" fmla="*/ 3115 h 61234"/>
                  <a:gd name="connsiteX2" fmla="*/ 85254 w 123393"/>
                  <a:gd name="connsiteY2" fmla="*/ 18159 h 61234"/>
                  <a:gd name="connsiteX3" fmla="*/ 87075 w 123393"/>
                  <a:gd name="connsiteY3" fmla="*/ 19980 h 61234"/>
                  <a:gd name="connsiteX4" fmla="*/ 36319 w 123393"/>
                  <a:gd name="connsiteY4" fmla="*/ 19980 h 61234"/>
                  <a:gd name="connsiteX5" fmla="*/ 38140 w 123393"/>
                  <a:gd name="connsiteY5" fmla="*/ 18159 h 61234"/>
                  <a:gd name="connsiteX6" fmla="*/ 38140 w 123393"/>
                  <a:gd name="connsiteY6" fmla="*/ 3115 h 61234"/>
                  <a:gd name="connsiteX7" fmla="*/ 23096 w 123393"/>
                  <a:gd name="connsiteY7" fmla="*/ 3115 h 61234"/>
                  <a:gd name="connsiteX8" fmla="*/ 3115 w 123393"/>
                  <a:gd name="connsiteY8" fmla="*/ 23095 h 61234"/>
                  <a:gd name="connsiteX9" fmla="*/ 3115 w 123393"/>
                  <a:gd name="connsiteY9" fmla="*/ 38139 h 61234"/>
                  <a:gd name="connsiteX10" fmla="*/ 23096 w 123393"/>
                  <a:gd name="connsiteY10" fmla="*/ 58119 h 61234"/>
                  <a:gd name="connsiteX11" fmla="*/ 30617 w 123393"/>
                  <a:gd name="connsiteY11" fmla="*/ 61235 h 61234"/>
                  <a:gd name="connsiteX12" fmla="*/ 38139 w 123393"/>
                  <a:gd name="connsiteY12" fmla="*/ 58119 h 61234"/>
                  <a:gd name="connsiteX13" fmla="*/ 38139 w 123393"/>
                  <a:gd name="connsiteY13" fmla="*/ 43075 h 61234"/>
                  <a:gd name="connsiteX14" fmla="*/ 36320 w 123393"/>
                  <a:gd name="connsiteY14" fmla="*/ 41254 h 61234"/>
                  <a:gd name="connsiteX15" fmla="*/ 87076 w 123393"/>
                  <a:gd name="connsiteY15" fmla="*/ 41254 h 61234"/>
                  <a:gd name="connsiteX16" fmla="*/ 85255 w 123393"/>
                  <a:gd name="connsiteY16" fmla="*/ 43075 h 61234"/>
                  <a:gd name="connsiteX17" fmla="*/ 85255 w 123393"/>
                  <a:gd name="connsiteY17" fmla="*/ 58119 h 61234"/>
                  <a:gd name="connsiteX18" fmla="*/ 92777 w 123393"/>
                  <a:gd name="connsiteY18" fmla="*/ 61235 h 61234"/>
                  <a:gd name="connsiteX19" fmla="*/ 100298 w 123393"/>
                  <a:gd name="connsiteY19" fmla="*/ 58119 h 61234"/>
                  <a:gd name="connsiteX20" fmla="*/ 120278 w 123393"/>
                  <a:gd name="connsiteY20" fmla="*/ 38139 h 61234"/>
                  <a:gd name="connsiteX21" fmla="*/ 120278 w 123393"/>
                  <a:gd name="connsiteY21" fmla="*/ 23095 h 6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393" h="61234">
                    <a:moveTo>
                      <a:pt x="100298" y="3115"/>
                    </a:moveTo>
                    <a:cubicBezTo>
                      <a:pt x="96144" y="-1038"/>
                      <a:pt x="89409" y="-1038"/>
                      <a:pt x="85254" y="3115"/>
                    </a:cubicBezTo>
                    <a:cubicBezTo>
                      <a:pt x="81100" y="7268"/>
                      <a:pt x="81100" y="14004"/>
                      <a:pt x="85254" y="18159"/>
                    </a:cubicBezTo>
                    <a:lnTo>
                      <a:pt x="87075" y="19980"/>
                    </a:lnTo>
                    <a:lnTo>
                      <a:pt x="36319" y="19980"/>
                    </a:lnTo>
                    <a:lnTo>
                      <a:pt x="38140" y="18159"/>
                    </a:lnTo>
                    <a:cubicBezTo>
                      <a:pt x="42294" y="14005"/>
                      <a:pt x="42294" y="7270"/>
                      <a:pt x="38140" y="3115"/>
                    </a:cubicBezTo>
                    <a:cubicBezTo>
                      <a:pt x="33986" y="-1038"/>
                      <a:pt x="27250" y="-1038"/>
                      <a:pt x="23096" y="3115"/>
                    </a:cubicBezTo>
                    <a:lnTo>
                      <a:pt x="3115" y="23095"/>
                    </a:lnTo>
                    <a:cubicBezTo>
                      <a:pt x="-1038" y="27249"/>
                      <a:pt x="-1038" y="33984"/>
                      <a:pt x="3115" y="38139"/>
                    </a:cubicBezTo>
                    <a:lnTo>
                      <a:pt x="23096" y="58119"/>
                    </a:lnTo>
                    <a:cubicBezTo>
                      <a:pt x="25173" y="60196"/>
                      <a:pt x="27895" y="61235"/>
                      <a:pt x="30617" y="61235"/>
                    </a:cubicBezTo>
                    <a:cubicBezTo>
                      <a:pt x="33339" y="61235"/>
                      <a:pt x="36062" y="60196"/>
                      <a:pt x="38139" y="58119"/>
                    </a:cubicBezTo>
                    <a:cubicBezTo>
                      <a:pt x="42293" y="53965"/>
                      <a:pt x="42293" y="47230"/>
                      <a:pt x="38139" y="43075"/>
                    </a:cubicBezTo>
                    <a:lnTo>
                      <a:pt x="36320" y="41254"/>
                    </a:lnTo>
                    <a:lnTo>
                      <a:pt x="87076" y="41254"/>
                    </a:lnTo>
                    <a:lnTo>
                      <a:pt x="85255" y="43075"/>
                    </a:lnTo>
                    <a:cubicBezTo>
                      <a:pt x="81101" y="47229"/>
                      <a:pt x="81101" y="53964"/>
                      <a:pt x="85255" y="58119"/>
                    </a:cubicBezTo>
                    <a:cubicBezTo>
                      <a:pt x="87332" y="60196"/>
                      <a:pt x="90054" y="61235"/>
                      <a:pt x="92777" y="61235"/>
                    </a:cubicBezTo>
                    <a:cubicBezTo>
                      <a:pt x="95499" y="61235"/>
                      <a:pt x="98222" y="60196"/>
                      <a:pt x="100298" y="58119"/>
                    </a:cubicBezTo>
                    <a:lnTo>
                      <a:pt x="120278" y="38139"/>
                    </a:lnTo>
                    <a:cubicBezTo>
                      <a:pt x="124432" y="33985"/>
                      <a:pt x="124432" y="27250"/>
                      <a:pt x="120278" y="23095"/>
                    </a:cubicBezTo>
                    <a:close/>
                  </a:path>
                </a:pathLst>
              </a:custGeom>
              <a:grp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xmlns="" id="{BD1FEF1D-B328-8A84-BCE7-1BE93560B58C}"/>
                  </a:ext>
                </a:extLst>
              </p:cNvPr>
              <p:cNvSpPr/>
              <p:nvPr/>
            </p:nvSpPr>
            <p:spPr>
              <a:xfrm>
                <a:off x="4760511" y="3367302"/>
                <a:ext cx="61235" cy="123393"/>
              </a:xfrm>
              <a:custGeom>
                <a:avLst/>
                <a:gdLst>
                  <a:gd name="connsiteX0" fmla="*/ 43077 w 61235"/>
                  <a:gd name="connsiteY0" fmla="*/ 38140 h 123393"/>
                  <a:gd name="connsiteX1" fmla="*/ 50598 w 61235"/>
                  <a:gd name="connsiteY1" fmla="*/ 41256 h 123393"/>
                  <a:gd name="connsiteX2" fmla="*/ 58120 w 61235"/>
                  <a:gd name="connsiteY2" fmla="*/ 38140 h 123393"/>
                  <a:gd name="connsiteX3" fmla="*/ 58120 w 61235"/>
                  <a:gd name="connsiteY3" fmla="*/ 23096 h 123393"/>
                  <a:gd name="connsiteX4" fmla="*/ 38140 w 61235"/>
                  <a:gd name="connsiteY4" fmla="*/ 3115 h 123393"/>
                  <a:gd name="connsiteX5" fmla="*/ 23096 w 61235"/>
                  <a:gd name="connsiteY5" fmla="*/ 3115 h 123393"/>
                  <a:gd name="connsiteX6" fmla="*/ 3115 w 61235"/>
                  <a:gd name="connsiteY6" fmla="*/ 23096 h 123393"/>
                  <a:gd name="connsiteX7" fmla="*/ 3115 w 61235"/>
                  <a:gd name="connsiteY7" fmla="*/ 38140 h 123393"/>
                  <a:gd name="connsiteX8" fmla="*/ 18160 w 61235"/>
                  <a:gd name="connsiteY8" fmla="*/ 38140 h 123393"/>
                  <a:gd name="connsiteX9" fmla="*/ 19981 w 61235"/>
                  <a:gd name="connsiteY9" fmla="*/ 36319 h 123393"/>
                  <a:gd name="connsiteX10" fmla="*/ 19981 w 61235"/>
                  <a:gd name="connsiteY10" fmla="*/ 87075 h 123393"/>
                  <a:gd name="connsiteX11" fmla="*/ 18160 w 61235"/>
                  <a:gd name="connsiteY11" fmla="*/ 85254 h 123393"/>
                  <a:gd name="connsiteX12" fmla="*/ 3115 w 61235"/>
                  <a:gd name="connsiteY12" fmla="*/ 85254 h 123393"/>
                  <a:gd name="connsiteX13" fmla="*/ 3115 w 61235"/>
                  <a:gd name="connsiteY13" fmla="*/ 100298 h 123393"/>
                  <a:gd name="connsiteX14" fmla="*/ 23096 w 61235"/>
                  <a:gd name="connsiteY14" fmla="*/ 120278 h 123393"/>
                  <a:gd name="connsiteX15" fmla="*/ 30617 w 61235"/>
                  <a:gd name="connsiteY15" fmla="*/ 123394 h 123393"/>
                  <a:gd name="connsiteX16" fmla="*/ 38139 w 61235"/>
                  <a:gd name="connsiteY16" fmla="*/ 120278 h 123393"/>
                  <a:gd name="connsiteX17" fmla="*/ 58119 w 61235"/>
                  <a:gd name="connsiteY17" fmla="*/ 100298 h 123393"/>
                  <a:gd name="connsiteX18" fmla="*/ 58119 w 61235"/>
                  <a:gd name="connsiteY18" fmla="*/ 85254 h 123393"/>
                  <a:gd name="connsiteX19" fmla="*/ 43075 w 61235"/>
                  <a:gd name="connsiteY19" fmla="*/ 85254 h 123393"/>
                  <a:gd name="connsiteX20" fmla="*/ 41256 w 61235"/>
                  <a:gd name="connsiteY20" fmla="*/ 87075 h 123393"/>
                  <a:gd name="connsiteX21" fmla="*/ 41256 w 61235"/>
                  <a:gd name="connsiteY21" fmla="*/ 36319 h 1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235" h="123393">
                    <a:moveTo>
                      <a:pt x="43077" y="38140"/>
                    </a:moveTo>
                    <a:cubicBezTo>
                      <a:pt x="45154" y="40217"/>
                      <a:pt x="47876" y="41256"/>
                      <a:pt x="50598" y="41256"/>
                    </a:cubicBezTo>
                    <a:cubicBezTo>
                      <a:pt x="53321" y="41256"/>
                      <a:pt x="56044" y="40217"/>
                      <a:pt x="58120" y="38140"/>
                    </a:cubicBezTo>
                    <a:cubicBezTo>
                      <a:pt x="62274" y="33986"/>
                      <a:pt x="62274" y="27250"/>
                      <a:pt x="58120" y="23096"/>
                    </a:cubicBezTo>
                    <a:lnTo>
                      <a:pt x="38140" y="3115"/>
                    </a:lnTo>
                    <a:cubicBezTo>
                      <a:pt x="33986" y="-1038"/>
                      <a:pt x="27251" y="-1038"/>
                      <a:pt x="23096" y="3115"/>
                    </a:cubicBezTo>
                    <a:lnTo>
                      <a:pt x="3115" y="23096"/>
                    </a:lnTo>
                    <a:cubicBezTo>
                      <a:pt x="-1038" y="27249"/>
                      <a:pt x="-1038" y="33985"/>
                      <a:pt x="3115" y="38140"/>
                    </a:cubicBezTo>
                    <a:cubicBezTo>
                      <a:pt x="7269" y="42294"/>
                      <a:pt x="14005" y="42294"/>
                      <a:pt x="18160" y="38140"/>
                    </a:cubicBezTo>
                    <a:lnTo>
                      <a:pt x="19981" y="36319"/>
                    </a:lnTo>
                    <a:lnTo>
                      <a:pt x="19981" y="87075"/>
                    </a:lnTo>
                    <a:lnTo>
                      <a:pt x="18160" y="85254"/>
                    </a:lnTo>
                    <a:cubicBezTo>
                      <a:pt x="14006" y="81100"/>
                      <a:pt x="7270" y="81100"/>
                      <a:pt x="3115" y="85254"/>
                    </a:cubicBezTo>
                    <a:cubicBezTo>
                      <a:pt x="-1038" y="89408"/>
                      <a:pt x="-1038" y="96143"/>
                      <a:pt x="3115" y="100298"/>
                    </a:cubicBezTo>
                    <a:lnTo>
                      <a:pt x="23096" y="120278"/>
                    </a:lnTo>
                    <a:cubicBezTo>
                      <a:pt x="25173" y="122356"/>
                      <a:pt x="27895" y="123394"/>
                      <a:pt x="30617" y="123394"/>
                    </a:cubicBezTo>
                    <a:cubicBezTo>
                      <a:pt x="33339" y="123394"/>
                      <a:pt x="36062" y="122356"/>
                      <a:pt x="38139" y="120278"/>
                    </a:cubicBezTo>
                    <a:lnTo>
                      <a:pt x="58119" y="100298"/>
                    </a:lnTo>
                    <a:cubicBezTo>
                      <a:pt x="62273" y="96144"/>
                      <a:pt x="62273" y="89409"/>
                      <a:pt x="58119" y="85254"/>
                    </a:cubicBezTo>
                    <a:cubicBezTo>
                      <a:pt x="53965" y="81100"/>
                      <a:pt x="47230" y="81100"/>
                      <a:pt x="43075" y="85254"/>
                    </a:cubicBezTo>
                    <a:lnTo>
                      <a:pt x="41256" y="87075"/>
                    </a:lnTo>
                    <a:lnTo>
                      <a:pt x="41256" y="36319"/>
                    </a:lnTo>
                    <a:close/>
                  </a:path>
                </a:pathLst>
              </a:custGeom>
              <a:grp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xmlns="" id="{9D78E861-93BB-BC30-3844-0FCC2FA26028}"/>
                  </a:ext>
                </a:extLst>
              </p:cNvPr>
              <p:cNvSpPr/>
              <p:nvPr/>
            </p:nvSpPr>
            <p:spPr>
              <a:xfrm>
                <a:off x="4322252" y="3367302"/>
                <a:ext cx="61235" cy="123393"/>
              </a:xfrm>
              <a:custGeom>
                <a:avLst/>
                <a:gdLst>
                  <a:gd name="connsiteX0" fmla="*/ 18160 w 61235"/>
                  <a:gd name="connsiteY0" fmla="*/ 85255 h 123393"/>
                  <a:gd name="connsiteX1" fmla="*/ 3115 w 61235"/>
                  <a:gd name="connsiteY1" fmla="*/ 85255 h 123393"/>
                  <a:gd name="connsiteX2" fmla="*/ 3115 w 61235"/>
                  <a:gd name="connsiteY2" fmla="*/ 100299 h 123393"/>
                  <a:gd name="connsiteX3" fmla="*/ 23096 w 61235"/>
                  <a:gd name="connsiteY3" fmla="*/ 120279 h 123393"/>
                  <a:gd name="connsiteX4" fmla="*/ 30618 w 61235"/>
                  <a:gd name="connsiteY4" fmla="*/ 123394 h 123393"/>
                  <a:gd name="connsiteX5" fmla="*/ 38140 w 61235"/>
                  <a:gd name="connsiteY5" fmla="*/ 120278 h 123393"/>
                  <a:gd name="connsiteX6" fmla="*/ 58120 w 61235"/>
                  <a:gd name="connsiteY6" fmla="*/ 100298 h 123393"/>
                  <a:gd name="connsiteX7" fmla="*/ 58120 w 61235"/>
                  <a:gd name="connsiteY7" fmla="*/ 85254 h 123393"/>
                  <a:gd name="connsiteX8" fmla="*/ 43076 w 61235"/>
                  <a:gd name="connsiteY8" fmla="*/ 85254 h 123393"/>
                  <a:gd name="connsiteX9" fmla="*/ 41256 w 61235"/>
                  <a:gd name="connsiteY9" fmla="*/ 87075 h 123393"/>
                  <a:gd name="connsiteX10" fmla="*/ 41256 w 61235"/>
                  <a:gd name="connsiteY10" fmla="*/ 36319 h 123393"/>
                  <a:gd name="connsiteX11" fmla="*/ 43077 w 61235"/>
                  <a:gd name="connsiteY11" fmla="*/ 38140 h 123393"/>
                  <a:gd name="connsiteX12" fmla="*/ 50598 w 61235"/>
                  <a:gd name="connsiteY12" fmla="*/ 41256 h 123393"/>
                  <a:gd name="connsiteX13" fmla="*/ 58120 w 61235"/>
                  <a:gd name="connsiteY13" fmla="*/ 38140 h 123393"/>
                  <a:gd name="connsiteX14" fmla="*/ 58120 w 61235"/>
                  <a:gd name="connsiteY14" fmla="*/ 23096 h 123393"/>
                  <a:gd name="connsiteX15" fmla="*/ 38140 w 61235"/>
                  <a:gd name="connsiteY15" fmla="*/ 3115 h 123393"/>
                  <a:gd name="connsiteX16" fmla="*/ 23096 w 61235"/>
                  <a:gd name="connsiteY16" fmla="*/ 3115 h 123393"/>
                  <a:gd name="connsiteX17" fmla="*/ 3115 w 61235"/>
                  <a:gd name="connsiteY17" fmla="*/ 23096 h 123393"/>
                  <a:gd name="connsiteX18" fmla="*/ 3115 w 61235"/>
                  <a:gd name="connsiteY18" fmla="*/ 38140 h 123393"/>
                  <a:gd name="connsiteX19" fmla="*/ 18160 w 61235"/>
                  <a:gd name="connsiteY19" fmla="*/ 38140 h 123393"/>
                  <a:gd name="connsiteX20" fmla="*/ 19981 w 61235"/>
                  <a:gd name="connsiteY20" fmla="*/ 36320 h 123393"/>
                  <a:gd name="connsiteX21" fmla="*/ 19981 w 61235"/>
                  <a:gd name="connsiteY21" fmla="*/ 87076 h 1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235" h="123393">
                    <a:moveTo>
                      <a:pt x="18160" y="85255"/>
                    </a:moveTo>
                    <a:cubicBezTo>
                      <a:pt x="14006" y="81101"/>
                      <a:pt x="7270" y="81101"/>
                      <a:pt x="3115" y="85255"/>
                    </a:cubicBezTo>
                    <a:cubicBezTo>
                      <a:pt x="-1038" y="89409"/>
                      <a:pt x="-1038" y="96144"/>
                      <a:pt x="3115" y="100299"/>
                    </a:cubicBezTo>
                    <a:lnTo>
                      <a:pt x="23096" y="120279"/>
                    </a:lnTo>
                    <a:cubicBezTo>
                      <a:pt x="25173" y="122356"/>
                      <a:pt x="27896" y="123394"/>
                      <a:pt x="30618" y="123394"/>
                    </a:cubicBezTo>
                    <a:cubicBezTo>
                      <a:pt x="33340" y="123394"/>
                      <a:pt x="36064" y="122356"/>
                      <a:pt x="38140" y="120278"/>
                    </a:cubicBezTo>
                    <a:lnTo>
                      <a:pt x="58120" y="100298"/>
                    </a:lnTo>
                    <a:cubicBezTo>
                      <a:pt x="62274" y="96144"/>
                      <a:pt x="62274" y="89409"/>
                      <a:pt x="58120" y="85254"/>
                    </a:cubicBezTo>
                    <a:cubicBezTo>
                      <a:pt x="53966" y="81100"/>
                      <a:pt x="47231" y="81100"/>
                      <a:pt x="43076" y="85254"/>
                    </a:cubicBezTo>
                    <a:lnTo>
                      <a:pt x="41256" y="87075"/>
                    </a:lnTo>
                    <a:lnTo>
                      <a:pt x="41256" y="36319"/>
                    </a:lnTo>
                    <a:lnTo>
                      <a:pt x="43077" y="38140"/>
                    </a:lnTo>
                    <a:cubicBezTo>
                      <a:pt x="45154" y="40217"/>
                      <a:pt x="47876" y="41256"/>
                      <a:pt x="50598" y="41256"/>
                    </a:cubicBezTo>
                    <a:cubicBezTo>
                      <a:pt x="53320" y="41256"/>
                      <a:pt x="56044" y="40217"/>
                      <a:pt x="58120" y="38140"/>
                    </a:cubicBezTo>
                    <a:cubicBezTo>
                      <a:pt x="62274" y="33986"/>
                      <a:pt x="62274" y="27250"/>
                      <a:pt x="58120" y="23096"/>
                    </a:cubicBezTo>
                    <a:lnTo>
                      <a:pt x="38140" y="3115"/>
                    </a:lnTo>
                    <a:cubicBezTo>
                      <a:pt x="33986" y="-1038"/>
                      <a:pt x="27250" y="-1038"/>
                      <a:pt x="23096" y="3115"/>
                    </a:cubicBezTo>
                    <a:lnTo>
                      <a:pt x="3115" y="23096"/>
                    </a:lnTo>
                    <a:cubicBezTo>
                      <a:pt x="-1038" y="27249"/>
                      <a:pt x="-1038" y="33985"/>
                      <a:pt x="3115" y="38140"/>
                    </a:cubicBezTo>
                    <a:cubicBezTo>
                      <a:pt x="7269" y="42294"/>
                      <a:pt x="14005" y="42294"/>
                      <a:pt x="18160" y="38140"/>
                    </a:cubicBezTo>
                    <a:lnTo>
                      <a:pt x="19981" y="36320"/>
                    </a:lnTo>
                    <a:lnTo>
                      <a:pt x="19981" y="87076"/>
                    </a:lnTo>
                    <a:close/>
                  </a:path>
                </a:pathLst>
              </a:custGeom>
              <a:grp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xmlns="" id="{95F0208A-FEA5-348F-7B67-5962BF097E21}"/>
                  </a:ext>
                </a:extLst>
              </p:cNvPr>
              <p:cNvSpPr/>
              <p:nvPr/>
            </p:nvSpPr>
            <p:spPr>
              <a:xfrm>
                <a:off x="4299684" y="3156684"/>
                <a:ext cx="544632" cy="380640"/>
              </a:xfrm>
              <a:custGeom>
                <a:avLst/>
                <a:gdLst>
                  <a:gd name="connsiteX0" fmla="*/ 380639 w 544632"/>
                  <a:gd name="connsiteY0" fmla="*/ 370002 h 380640"/>
                  <a:gd name="connsiteX1" fmla="*/ 380639 w 544632"/>
                  <a:gd name="connsiteY1" fmla="*/ 341746 h 380640"/>
                  <a:gd name="connsiteX2" fmla="*/ 370002 w 544632"/>
                  <a:gd name="connsiteY2" fmla="*/ 331109 h 380640"/>
                  <a:gd name="connsiteX3" fmla="*/ 359365 w 544632"/>
                  <a:gd name="connsiteY3" fmla="*/ 341746 h 380640"/>
                  <a:gd name="connsiteX4" fmla="*/ 359365 w 544632"/>
                  <a:gd name="connsiteY4" fmla="*/ 344321 h 380640"/>
                  <a:gd name="connsiteX5" fmla="*/ 287360 w 544632"/>
                  <a:gd name="connsiteY5" fmla="*/ 272316 h 380640"/>
                  <a:gd name="connsiteX6" fmla="*/ 359366 w 544632"/>
                  <a:gd name="connsiteY6" fmla="*/ 200311 h 380640"/>
                  <a:gd name="connsiteX7" fmla="*/ 359366 w 544632"/>
                  <a:gd name="connsiteY7" fmla="*/ 202886 h 380640"/>
                  <a:gd name="connsiteX8" fmla="*/ 370003 w 544632"/>
                  <a:gd name="connsiteY8" fmla="*/ 213523 h 380640"/>
                  <a:gd name="connsiteX9" fmla="*/ 380640 w 544632"/>
                  <a:gd name="connsiteY9" fmla="*/ 202886 h 380640"/>
                  <a:gd name="connsiteX10" fmla="*/ 380640 w 544632"/>
                  <a:gd name="connsiteY10" fmla="*/ 185090 h 380640"/>
                  <a:gd name="connsiteX11" fmla="*/ 533995 w 544632"/>
                  <a:gd name="connsiteY11" fmla="*/ 185090 h 380640"/>
                  <a:gd name="connsiteX12" fmla="*/ 544632 w 544632"/>
                  <a:gd name="connsiteY12" fmla="*/ 174452 h 380640"/>
                  <a:gd name="connsiteX13" fmla="*/ 480403 w 544632"/>
                  <a:gd name="connsiteY13" fmla="*/ 82545 h 380640"/>
                  <a:gd name="connsiteX14" fmla="*/ 491445 w 544632"/>
                  <a:gd name="connsiteY14" fmla="*/ 53187 h 380640"/>
                  <a:gd name="connsiteX15" fmla="*/ 491445 w 544632"/>
                  <a:gd name="connsiteY15" fmla="*/ 44677 h 380640"/>
                  <a:gd name="connsiteX16" fmla="*/ 446768 w 544632"/>
                  <a:gd name="connsiteY16" fmla="*/ 0 h 380640"/>
                  <a:gd name="connsiteX17" fmla="*/ 402092 w 544632"/>
                  <a:gd name="connsiteY17" fmla="*/ 44677 h 380640"/>
                  <a:gd name="connsiteX18" fmla="*/ 402092 w 544632"/>
                  <a:gd name="connsiteY18" fmla="*/ 53187 h 380640"/>
                  <a:gd name="connsiteX19" fmla="*/ 413134 w 544632"/>
                  <a:gd name="connsiteY19" fmla="*/ 82545 h 380640"/>
                  <a:gd name="connsiteX20" fmla="*/ 349464 w 544632"/>
                  <a:gd name="connsiteY20" fmla="*/ 163993 h 380640"/>
                  <a:gd name="connsiteX21" fmla="*/ 341745 w 544632"/>
                  <a:gd name="connsiteY21" fmla="*/ 163993 h 380640"/>
                  <a:gd name="connsiteX22" fmla="*/ 331108 w 544632"/>
                  <a:gd name="connsiteY22" fmla="*/ 174630 h 380640"/>
                  <a:gd name="connsiteX23" fmla="*/ 341745 w 544632"/>
                  <a:gd name="connsiteY23" fmla="*/ 185267 h 380640"/>
                  <a:gd name="connsiteX24" fmla="*/ 344320 w 544632"/>
                  <a:gd name="connsiteY24" fmla="*/ 185267 h 380640"/>
                  <a:gd name="connsiteX25" fmla="*/ 272316 w 544632"/>
                  <a:gd name="connsiteY25" fmla="*/ 257272 h 380640"/>
                  <a:gd name="connsiteX26" fmla="*/ 200311 w 544632"/>
                  <a:gd name="connsiteY26" fmla="*/ 185266 h 380640"/>
                  <a:gd name="connsiteX27" fmla="*/ 202886 w 544632"/>
                  <a:gd name="connsiteY27" fmla="*/ 185266 h 380640"/>
                  <a:gd name="connsiteX28" fmla="*/ 213523 w 544632"/>
                  <a:gd name="connsiteY28" fmla="*/ 174629 h 380640"/>
                  <a:gd name="connsiteX29" fmla="*/ 202886 w 544632"/>
                  <a:gd name="connsiteY29" fmla="*/ 163992 h 380640"/>
                  <a:gd name="connsiteX30" fmla="*/ 195167 w 544632"/>
                  <a:gd name="connsiteY30" fmla="*/ 163992 h 380640"/>
                  <a:gd name="connsiteX31" fmla="*/ 131497 w 544632"/>
                  <a:gd name="connsiteY31" fmla="*/ 82544 h 380640"/>
                  <a:gd name="connsiteX32" fmla="*/ 142540 w 544632"/>
                  <a:gd name="connsiteY32" fmla="*/ 53187 h 380640"/>
                  <a:gd name="connsiteX33" fmla="*/ 142540 w 544632"/>
                  <a:gd name="connsiteY33" fmla="*/ 44677 h 380640"/>
                  <a:gd name="connsiteX34" fmla="*/ 97864 w 544632"/>
                  <a:gd name="connsiteY34" fmla="*/ 0 h 380640"/>
                  <a:gd name="connsiteX35" fmla="*/ 53187 w 544632"/>
                  <a:gd name="connsiteY35" fmla="*/ 44677 h 380640"/>
                  <a:gd name="connsiteX36" fmla="*/ 53187 w 544632"/>
                  <a:gd name="connsiteY36" fmla="*/ 53187 h 380640"/>
                  <a:gd name="connsiteX37" fmla="*/ 64229 w 544632"/>
                  <a:gd name="connsiteY37" fmla="*/ 82545 h 380640"/>
                  <a:gd name="connsiteX38" fmla="*/ 0 w 544632"/>
                  <a:gd name="connsiteY38" fmla="*/ 174452 h 380640"/>
                  <a:gd name="connsiteX39" fmla="*/ 10637 w 544632"/>
                  <a:gd name="connsiteY39" fmla="*/ 185090 h 380640"/>
                  <a:gd name="connsiteX40" fmla="*/ 163993 w 544632"/>
                  <a:gd name="connsiteY40" fmla="*/ 185090 h 380640"/>
                  <a:gd name="connsiteX41" fmla="*/ 163993 w 544632"/>
                  <a:gd name="connsiteY41" fmla="*/ 202886 h 380640"/>
                  <a:gd name="connsiteX42" fmla="*/ 174630 w 544632"/>
                  <a:gd name="connsiteY42" fmla="*/ 213523 h 380640"/>
                  <a:gd name="connsiteX43" fmla="*/ 185267 w 544632"/>
                  <a:gd name="connsiteY43" fmla="*/ 202886 h 380640"/>
                  <a:gd name="connsiteX44" fmla="*/ 185267 w 544632"/>
                  <a:gd name="connsiteY44" fmla="*/ 200311 h 380640"/>
                  <a:gd name="connsiteX45" fmla="*/ 257272 w 544632"/>
                  <a:gd name="connsiteY45" fmla="*/ 272316 h 380640"/>
                  <a:gd name="connsiteX46" fmla="*/ 185266 w 544632"/>
                  <a:gd name="connsiteY46" fmla="*/ 344321 h 380640"/>
                  <a:gd name="connsiteX47" fmla="*/ 185266 w 544632"/>
                  <a:gd name="connsiteY47" fmla="*/ 341746 h 380640"/>
                  <a:gd name="connsiteX48" fmla="*/ 174629 w 544632"/>
                  <a:gd name="connsiteY48" fmla="*/ 331109 h 380640"/>
                  <a:gd name="connsiteX49" fmla="*/ 163992 w 544632"/>
                  <a:gd name="connsiteY49" fmla="*/ 341746 h 380640"/>
                  <a:gd name="connsiteX50" fmla="*/ 163992 w 544632"/>
                  <a:gd name="connsiteY50" fmla="*/ 370003 h 380640"/>
                  <a:gd name="connsiteX51" fmla="*/ 174629 w 544632"/>
                  <a:gd name="connsiteY51" fmla="*/ 380640 h 380640"/>
                  <a:gd name="connsiteX52" fmla="*/ 202886 w 544632"/>
                  <a:gd name="connsiteY52" fmla="*/ 380640 h 380640"/>
                  <a:gd name="connsiteX53" fmla="*/ 213523 w 544632"/>
                  <a:gd name="connsiteY53" fmla="*/ 370003 h 380640"/>
                  <a:gd name="connsiteX54" fmla="*/ 202886 w 544632"/>
                  <a:gd name="connsiteY54" fmla="*/ 359366 h 380640"/>
                  <a:gd name="connsiteX55" fmla="*/ 200311 w 544632"/>
                  <a:gd name="connsiteY55" fmla="*/ 359366 h 380640"/>
                  <a:gd name="connsiteX56" fmla="*/ 272316 w 544632"/>
                  <a:gd name="connsiteY56" fmla="*/ 287360 h 380640"/>
                  <a:gd name="connsiteX57" fmla="*/ 344321 w 544632"/>
                  <a:gd name="connsiteY57" fmla="*/ 359366 h 380640"/>
                  <a:gd name="connsiteX58" fmla="*/ 341746 w 544632"/>
                  <a:gd name="connsiteY58" fmla="*/ 359366 h 380640"/>
                  <a:gd name="connsiteX59" fmla="*/ 331109 w 544632"/>
                  <a:gd name="connsiteY59" fmla="*/ 370003 h 380640"/>
                  <a:gd name="connsiteX60" fmla="*/ 341746 w 544632"/>
                  <a:gd name="connsiteY60" fmla="*/ 380640 h 380640"/>
                  <a:gd name="connsiteX61" fmla="*/ 370003 w 544632"/>
                  <a:gd name="connsiteY61" fmla="*/ 380640 h 380640"/>
                  <a:gd name="connsiteX62" fmla="*/ 380639 w 544632"/>
                  <a:gd name="connsiteY62" fmla="*/ 370002 h 380640"/>
                  <a:gd name="connsiteX63" fmla="*/ 423366 w 544632"/>
                  <a:gd name="connsiteY63" fmla="*/ 53187 h 380640"/>
                  <a:gd name="connsiteX64" fmla="*/ 423366 w 544632"/>
                  <a:gd name="connsiteY64" fmla="*/ 44677 h 380640"/>
                  <a:gd name="connsiteX65" fmla="*/ 446768 w 544632"/>
                  <a:gd name="connsiteY65" fmla="*/ 21275 h 380640"/>
                  <a:gd name="connsiteX66" fmla="*/ 470171 w 544632"/>
                  <a:gd name="connsiteY66" fmla="*/ 44677 h 380640"/>
                  <a:gd name="connsiteX67" fmla="*/ 470171 w 544632"/>
                  <a:gd name="connsiteY67" fmla="*/ 53187 h 380640"/>
                  <a:gd name="connsiteX68" fmla="*/ 446768 w 544632"/>
                  <a:gd name="connsiteY68" fmla="*/ 76589 h 380640"/>
                  <a:gd name="connsiteX69" fmla="*/ 423366 w 544632"/>
                  <a:gd name="connsiteY69" fmla="*/ 53187 h 380640"/>
                  <a:gd name="connsiteX70" fmla="*/ 446768 w 544632"/>
                  <a:gd name="connsiteY70" fmla="*/ 97864 h 380640"/>
                  <a:gd name="connsiteX71" fmla="*/ 522621 w 544632"/>
                  <a:gd name="connsiteY71" fmla="*/ 163815 h 380640"/>
                  <a:gd name="connsiteX72" fmla="*/ 370916 w 544632"/>
                  <a:gd name="connsiteY72" fmla="*/ 163815 h 380640"/>
                  <a:gd name="connsiteX73" fmla="*/ 446768 w 544632"/>
                  <a:gd name="connsiteY73" fmla="*/ 97864 h 380640"/>
                  <a:gd name="connsiteX74" fmla="*/ 74461 w 544632"/>
                  <a:gd name="connsiteY74" fmla="*/ 53187 h 380640"/>
                  <a:gd name="connsiteX75" fmla="*/ 74461 w 544632"/>
                  <a:gd name="connsiteY75" fmla="*/ 44677 h 380640"/>
                  <a:gd name="connsiteX76" fmla="*/ 97864 w 544632"/>
                  <a:gd name="connsiteY76" fmla="*/ 21275 h 380640"/>
                  <a:gd name="connsiteX77" fmla="*/ 121266 w 544632"/>
                  <a:gd name="connsiteY77" fmla="*/ 44677 h 380640"/>
                  <a:gd name="connsiteX78" fmla="*/ 121266 w 544632"/>
                  <a:gd name="connsiteY78" fmla="*/ 53187 h 380640"/>
                  <a:gd name="connsiteX79" fmla="*/ 97864 w 544632"/>
                  <a:gd name="connsiteY79" fmla="*/ 76589 h 380640"/>
                  <a:gd name="connsiteX80" fmla="*/ 74461 w 544632"/>
                  <a:gd name="connsiteY80" fmla="*/ 53187 h 380640"/>
                  <a:gd name="connsiteX81" fmla="*/ 97864 w 544632"/>
                  <a:gd name="connsiteY81" fmla="*/ 97864 h 380640"/>
                  <a:gd name="connsiteX82" fmla="*/ 173716 w 544632"/>
                  <a:gd name="connsiteY82" fmla="*/ 163815 h 380640"/>
                  <a:gd name="connsiteX83" fmla="*/ 22011 w 544632"/>
                  <a:gd name="connsiteY83" fmla="*/ 163815 h 380640"/>
                  <a:gd name="connsiteX84" fmla="*/ 97864 w 544632"/>
                  <a:gd name="connsiteY84" fmla="*/ 97864 h 38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44632" h="380640">
                    <a:moveTo>
                      <a:pt x="380639" y="370002"/>
                    </a:moveTo>
                    <a:lnTo>
                      <a:pt x="380639" y="341746"/>
                    </a:lnTo>
                    <a:cubicBezTo>
                      <a:pt x="380639" y="335871"/>
                      <a:pt x="375877" y="331109"/>
                      <a:pt x="370002" y="331109"/>
                    </a:cubicBezTo>
                    <a:cubicBezTo>
                      <a:pt x="364127" y="331109"/>
                      <a:pt x="359365" y="335871"/>
                      <a:pt x="359365" y="341746"/>
                    </a:cubicBezTo>
                    <a:lnTo>
                      <a:pt x="359365" y="344321"/>
                    </a:lnTo>
                    <a:lnTo>
                      <a:pt x="287360" y="272316"/>
                    </a:lnTo>
                    <a:lnTo>
                      <a:pt x="359366" y="200311"/>
                    </a:lnTo>
                    <a:lnTo>
                      <a:pt x="359366" y="202886"/>
                    </a:lnTo>
                    <a:cubicBezTo>
                      <a:pt x="359366" y="208761"/>
                      <a:pt x="364128" y="213523"/>
                      <a:pt x="370003" y="213523"/>
                    </a:cubicBezTo>
                    <a:cubicBezTo>
                      <a:pt x="375878" y="213523"/>
                      <a:pt x="380640" y="208761"/>
                      <a:pt x="380640" y="202886"/>
                    </a:cubicBezTo>
                    <a:lnTo>
                      <a:pt x="380640" y="185090"/>
                    </a:lnTo>
                    <a:lnTo>
                      <a:pt x="533995" y="185090"/>
                    </a:lnTo>
                    <a:cubicBezTo>
                      <a:pt x="539870" y="185090"/>
                      <a:pt x="544632" y="180327"/>
                      <a:pt x="544632" y="174452"/>
                    </a:cubicBezTo>
                    <a:cubicBezTo>
                      <a:pt x="544632" y="132302"/>
                      <a:pt x="517846" y="96290"/>
                      <a:pt x="480403" y="82545"/>
                    </a:cubicBezTo>
                    <a:cubicBezTo>
                      <a:pt x="487270" y="74687"/>
                      <a:pt x="491445" y="64418"/>
                      <a:pt x="491445" y="53187"/>
                    </a:cubicBezTo>
                    <a:lnTo>
                      <a:pt x="491445" y="44677"/>
                    </a:lnTo>
                    <a:cubicBezTo>
                      <a:pt x="491445" y="20042"/>
                      <a:pt x="471403" y="0"/>
                      <a:pt x="446768" y="0"/>
                    </a:cubicBezTo>
                    <a:cubicBezTo>
                      <a:pt x="422133" y="0"/>
                      <a:pt x="402092" y="20042"/>
                      <a:pt x="402092" y="44677"/>
                    </a:cubicBezTo>
                    <a:lnTo>
                      <a:pt x="402092" y="53187"/>
                    </a:lnTo>
                    <a:cubicBezTo>
                      <a:pt x="402092" y="64418"/>
                      <a:pt x="406267" y="74687"/>
                      <a:pt x="413134" y="82545"/>
                    </a:cubicBezTo>
                    <a:cubicBezTo>
                      <a:pt x="378830" y="95138"/>
                      <a:pt x="353476" y="126423"/>
                      <a:pt x="349464" y="163993"/>
                    </a:cubicBezTo>
                    <a:lnTo>
                      <a:pt x="341745" y="163993"/>
                    </a:lnTo>
                    <a:cubicBezTo>
                      <a:pt x="335870" y="163993"/>
                      <a:pt x="331108" y="168755"/>
                      <a:pt x="331108" y="174630"/>
                    </a:cubicBezTo>
                    <a:cubicBezTo>
                      <a:pt x="331108" y="180505"/>
                      <a:pt x="335870" y="185267"/>
                      <a:pt x="341745" y="185267"/>
                    </a:cubicBezTo>
                    <a:lnTo>
                      <a:pt x="344320" y="185267"/>
                    </a:lnTo>
                    <a:lnTo>
                      <a:pt x="272316" y="257272"/>
                    </a:lnTo>
                    <a:lnTo>
                      <a:pt x="200311" y="185266"/>
                    </a:lnTo>
                    <a:lnTo>
                      <a:pt x="202886" y="185266"/>
                    </a:lnTo>
                    <a:cubicBezTo>
                      <a:pt x="208761" y="185266"/>
                      <a:pt x="213523" y="180504"/>
                      <a:pt x="213523" y="174629"/>
                    </a:cubicBezTo>
                    <a:cubicBezTo>
                      <a:pt x="213523" y="168754"/>
                      <a:pt x="208761" y="163992"/>
                      <a:pt x="202886" y="163992"/>
                    </a:cubicBezTo>
                    <a:lnTo>
                      <a:pt x="195167" y="163992"/>
                    </a:lnTo>
                    <a:cubicBezTo>
                      <a:pt x="191156" y="126422"/>
                      <a:pt x="165802" y="95137"/>
                      <a:pt x="131497" y="82544"/>
                    </a:cubicBezTo>
                    <a:cubicBezTo>
                      <a:pt x="138365" y="74687"/>
                      <a:pt x="142540" y="64418"/>
                      <a:pt x="142540" y="53187"/>
                    </a:cubicBezTo>
                    <a:lnTo>
                      <a:pt x="142540" y="44677"/>
                    </a:lnTo>
                    <a:cubicBezTo>
                      <a:pt x="142540" y="20042"/>
                      <a:pt x="122499" y="0"/>
                      <a:pt x="97864" y="0"/>
                    </a:cubicBezTo>
                    <a:cubicBezTo>
                      <a:pt x="73229" y="0"/>
                      <a:pt x="53187" y="20042"/>
                      <a:pt x="53187" y="44677"/>
                    </a:cubicBezTo>
                    <a:lnTo>
                      <a:pt x="53187" y="53187"/>
                    </a:lnTo>
                    <a:cubicBezTo>
                      <a:pt x="53187" y="64418"/>
                      <a:pt x="57362" y="74687"/>
                      <a:pt x="64229" y="82545"/>
                    </a:cubicBezTo>
                    <a:cubicBezTo>
                      <a:pt x="26786" y="96290"/>
                      <a:pt x="0" y="132302"/>
                      <a:pt x="0" y="174452"/>
                    </a:cubicBezTo>
                    <a:cubicBezTo>
                      <a:pt x="0" y="180327"/>
                      <a:pt x="4762" y="185090"/>
                      <a:pt x="10637" y="185090"/>
                    </a:cubicBezTo>
                    <a:lnTo>
                      <a:pt x="163993" y="185090"/>
                    </a:lnTo>
                    <a:lnTo>
                      <a:pt x="163993" y="202886"/>
                    </a:lnTo>
                    <a:cubicBezTo>
                      <a:pt x="163993" y="208761"/>
                      <a:pt x="168755" y="213523"/>
                      <a:pt x="174630" y="213523"/>
                    </a:cubicBezTo>
                    <a:cubicBezTo>
                      <a:pt x="180505" y="213523"/>
                      <a:pt x="185267" y="208761"/>
                      <a:pt x="185267" y="202886"/>
                    </a:cubicBezTo>
                    <a:lnTo>
                      <a:pt x="185267" y="200311"/>
                    </a:lnTo>
                    <a:lnTo>
                      <a:pt x="257272" y="272316"/>
                    </a:lnTo>
                    <a:lnTo>
                      <a:pt x="185266" y="344321"/>
                    </a:lnTo>
                    <a:lnTo>
                      <a:pt x="185266" y="341746"/>
                    </a:lnTo>
                    <a:cubicBezTo>
                      <a:pt x="185266" y="335871"/>
                      <a:pt x="180504" y="331109"/>
                      <a:pt x="174629" y="331109"/>
                    </a:cubicBezTo>
                    <a:cubicBezTo>
                      <a:pt x="168754" y="331109"/>
                      <a:pt x="163992" y="335871"/>
                      <a:pt x="163992" y="341746"/>
                    </a:cubicBezTo>
                    <a:lnTo>
                      <a:pt x="163992" y="370003"/>
                    </a:lnTo>
                    <a:cubicBezTo>
                      <a:pt x="163992" y="375878"/>
                      <a:pt x="168754" y="380640"/>
                      <a:pt x="174629" y="380640"/>
                    </a:cubicBezTo>
                    <a:lnTo>
                      <a:pt x="202886" y="380640"/>
                    </a:lnTo>
                    <a:cubicBezTo>
                      <a:pt x="208761" y="380640"/>
                      <a:pt x="213523" y="375878"/>
                      <a:pt x="213523" y="370003"/>
                    </a:cubicBezTo>
                    <a:cubicBezTo>
                      <a:pt x="213523" y="364128"/>
                      <a:pt x="208761" y="359366"/>
                      <a:pt x="202886" y="359366"/>
                    </a:cubicBezTo>
                    <a:lnTo>
                      <a:pt x="200311" y="359366"/>
                    </a:lnTo>
                    <a:lnTo>
                      <a:pt x="272316" y="287360"/>
                    </a:lnTo>
                    <a:lnTo>
                      <a:pt x="344321" y="359366"/>
                    </a:lnTo>
                    <a:lnTo>
                      <a:pt x="341746" y="359366"/>
                    </a:lnTo>
                    <a:cubicBezTo>
                      <a:pt x="335871" y="359366"/>
                      <a:pt x="331109" y="364128"/>
                      <a:pt x="331109" y="370003"/>
                    </a:cubicBezTo>
                    <a:cubicBezTo>
                      <a:pt x="331109" y="375878"/>
                      <a:pt x="335871" y="380640"/>
                      <a:pt x="341746" y="380640"/>
                    </a:cubicBezTo>
                    <a:lnTo>
                      <a:pt x="370003" y="380640"/>
                    </a:lnTo>
                    <a:cubicBezTo>
                      <a:pt x="375877" y="380639"/>
                      <a:pt x="380639" y="375877"/>
                      <a:pt x="380639" y="370002"/>
                    </a:cubicBezTo>
                    <a:close/>
                    <a:moveTo>
                      <a:pt x="423366" y="53187"/>
                    </a:moveTo>
                    <a:lnTo>
                      <a:pt x="423366" y="44677"/>
                    </a:lnTo>
                    <a:cubicBezTo>
                      <a:pt x="423366" y="31773"/>
                      <a:pt x="433864" y="21275"/>
                      <a:pt x="446768" y="21275"/>
                    </a:cubicBezTo>
                    <a:cubicBezTo>
                      <a:pt x="459673" y="21275"/>
                      <a:pt x="470171" y="31773"/>
                      <a:pt x="470171" y="44677"/>
                    </a:cubicBezTo>
                    <a:lnTo>
                      <a:pt x="470171" y="53187"/>
                    </a:lnTo>
                    <a:cubicBezTo>
                      <a:pt x="470171" y="66091"/>
                      <a:pt x="459673" y="76589"/>
                      <a:pt x="446768" y="76589"/>
                    </a:cubicBezTo>
                    <a:cubicBezTo>
                      <a:pt x="433864" y="76589"/>
                      <a:pt x="423366" y="66091"/>
                      <a:pt x="423366" y="53187"/>
                    </a:cubicBezTo>
                    <a:close/>
                    <a:moveTo>
                      <a:pt x="446768" y="97864"/>
                    </a:moveTo>
                    <a:cubicBezTo>
                      <a:pt x="485392" y="97864"/>
                      <a:pt x="517428" y="126600"/>
                      <a:pt x="522621" y="163815"/>
                    </a:cubicBezTo>
                    <a:lnTo>
                      <a:pt x="370916" y="163815"/>
                    </a:lnTo>
                    <a:cubicBezTo>
                      <a:pt x="376109" y="126600"/>
                      <a:pt x="408145" y="97864"/>
                      <a:pt x="446768" y="97864"/>
                    </a:cubicBezTo>
                    <a:close/>
                    <a:moveTo>
                      <a:pt x="74461" y="53187"/>
                    </a:moveTo>
                    <a:lnTo>
                      <a:pt x="74461" y="44677"/>
                    </a:lnTo>
                    <a:cubicBezTo>
                      <a:pt x="74461" y="31773"/>
                      <a:pt x="84959" y="21275"/>
                      <a:pt x="97864" y="21275"/>
                    </a:cubicBezTo>
                    <a:cubicBezTo>
                      <a:pt x="110768" y="21275"/>
                      <a:pt x="121266" y="31773"/>
                      <a:pt x="121266" y="44677"/>
                    </a:cubicBezTo>
                    <a:lnTo>
                      <a:pt x="121266" y="53187"/>
                    </a:lnTo>
                    <a:cubicBezTo>
                      <a:pt x="121266" y="66091"/>
                      <a:pt x="110768" y="76589"/>
                      <a:pt x="97864" y="76589"/>
                    </a:cubicBezTo>
                    <a:cubicBezTo>
                      <a:pt x="84959" y="76589"/>
                      <a:pt x="74461" y="66091"/>
                      <a:pt x="74461" y="53187"/>
                    </a:cubicBezTo>
                    <a:close/>
                    <a:moveTo>
                      <a:pt x="97864" y="97864"/>
                    </a:moveTo>
                    <a:cubicBezTo>
                      <a:pt x="136487" y="97864"/>
                      <a:pt x="168523" y="126600"/>
                      <a:pt x="173716" y="163815"/>
                    </a:cubicBezTo>
                    <a:lnTo>
                      <a:pt x="22011" y="163815"/>
                    </a:lnTo>
                    <a:cubicBezTo>
                      <a:pt x="27204" y="126600"/>
                      <a:pt x="59240" y="97864"/>
                      <a:pt x="97864" y="97864"/>
                    </a:cubicBezTo>
                    <a:close/>
                  </a:path>
                </a:pathLst>
              </a:custGeom>
              <a:grp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xmlns="" id="{8D0EB4FB-003C-E1CC-A409-6541F8774FC7}"/>
                  </a:ext>
                </a:extLst>
              </p:cNvPr>
              <p:cNvSpPr/>
              <p:nvPr/>
            </p:nvSpPr>
            <p:spPr>
              <a:xfrm>
                <a:off x="4735815" y="3680041"/>
                <a:ext cx="21274" cy="21274"/>
              </a:xfrm>
              <a:custGeom>
                <a:avLst/>
                <a:gdLst>
                  <a:gd name="connsiteX0" fmla="*/ 10637 w 21274"/>
                  <a:gd name="connsiteY0" fmla="*/ 0 h 21274"/>
                  <a:gd name="connsiteX1" fmla="*/ 3117 w 21274"/>
                  <a:gd name="connsiteY1" fmla="*/ 3117 h 21274"/>
                  <a:gd name="connsiteX2" fmla="*/ 0 w 21274"/>
                  <a:gd name="connsiteY2" fmla="*/ 10637 h 21274"/>
                  <a:gd name="connsiteX3" fmla="*/ 3117 w 21274"/>
                  <a:gd name="connsiteY3" fmla="*/ 18158 h 21274"/>
                  <a:gd name="connsiteX4" fmla="*/ 10637 w 21274"/>
                  <a:gd name="connsiteY4" fmla="*/ 21275 h 21274"/>
                  <a:gd name="connsiteX5" fmla="*/ 18158 w 21274"/>
                  <a:gd name="connsiteY5" fmla="*/ 18158 h 21274"/>
                  <a:gd name="connsiteX6" fmla="*/ 21275 w 21274"/>
                  <a:gd name="connsiteY6" fmla="*/ 10637 h 21274"/>
                  <a:gd name="connsiteX7" fmla="*/ 18158 w 21274"/>
                  <a:gd name="connsiteY7" fmla="*/ 3117 h 21274"/>
                  <a:gd name="connsiteX8" fmla="*/ 10637 w 21274"/>
                  <a:gd name="connsiteY8" fmla="*/ 0 h 2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4" h="21274">
                    <a:moveTo>
                      <a:pt x="10637" y="0"/>
                    </a:moveTo>
                    <a:cubicBezTo>
                      <a:pt x="7840" y="0"/>
                      <a:pt x="5095" y="1138"/>
                      <a:pt x="3117" y="3117"/>
                    </a:cubicBezTo>
                    <a:cubicBezTo>
                      <a:pt x="1138" y="5095"/>
                      <a:pt x="0" y="7840"/>
                      <a:pt x="0" y="10637"/>
                    </a:cubicBezTo>
                    <a:cubicBezTo>
                      <a:pt x="0" y="13435"/>
                      <a:pt x="1138" y="16179"/>
                      <a:pt x="3117" y="18158"/>
                    </a:cubicBezTo>
                    <a:cubicBezTo>
                      <a:pt x="5095" y="20136"/>
                      <a:pt x="7840" y="21275"/>
                      <a:pt x="10637" y="21275"/>
                    </a:cubicBezTo>
                    <a:cubicBezTo>
                      <a:pt x="13435" y="21275"/>
                      <a:pt x="16179" y="20136"/>
                      <a:pt x="18158" y="18158"/>
                    </a:cubicBezTo>
                    <a:cubicBezTo>
                      <a:pt x="20136" y="16179"/>
                      <a:pt x="21275" y="13435"/>
                      <a:pt x="21275" y="10637"/>
                    </a:cubicBezTo>
                    <a:cubicBezTo>
                      <a:pt x="21275" y="7840"/>
                      <a:pt x="20136" y="5095"/>
                      <a:pt x="18158" y="3117"/>
                    </a:cubicBezTo>
                    <a:cubicBezTo>
                      <a:pt x="16179" y="1138"/>
                      <a:pt x="13435" y="0"/>
                      <a:pt x="10637" y="0"/>
                    </a:cubicBezTo>
                    <a:close/>
                  </a:path>
                </a:pathLst>
              </a:custGeom>
              <a:grpFill/>
              <a:ln w="106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7" name="Google Shape;172;p6">
            <a:extLst>
              <a:ext uri="{FF2B5EF4-FFF2-40B4-BE49-F238E27FC236}">
                <a16:creationId xmlns:a16="http://schemas.microsoft.com/office/drawing/2014/main" xmlns="" id="{E467CA9D-E19F-4AB8-55B6-F637E962530D}"/>
              </a:ext>
            </a:extLst>
          </p:cNvPr>
          <p:cNvSpPr/>
          <p:nvPr/>
        </p:nvSpPr>
        <p:spPr>
          <a:xfrm>
            <a:off x="7866706" y="4560692"/>
            <a:ext cx="4124189" cy="1083974"/>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800" b="1" dirty="0">
                <a:solidFill>
                  <a:srgbClr val="21B4A9"/>
                </a:solidFill>
                <a:latin typeface="Calibri" panose="020F0502020204030204" pitchFamily="34" charset="0"/>
                <a:ea typeface="Calibri" panose="020F0502020204030204" pitchFamily="34" charset="0"/>
                <a:cs typeface="Times New Roman" panose="02020603050405020304" pitchFamily="18" charset="0"/>
              </a:rPr>
              <a:t>Colectarea și difuzarea de informații privind operațiunile și performanțele cooperativei. Conducerea reuniunilor </a:t>
            </a:r>
            <a:r>
              <a:rPr lang="en-US" sz="1800" b="1" dirty="0" err="1">
                <a:solidFill>
                  <a:srgbClr val="21B4A9"/>
                </a:solidFill>
                <a:latin typeface="Calibri" panose="020F0502020204030204" pitchFamily="34" charset="0"/>
                <a:ea typeface="Calibri" panose="020F0502020204030204" pitchFamily="34" charset="0"/>
                <a:cs typeface="Times New Roman" panose="02020603050405020304" pitchFamily="18" charset="0"/>
              </a:rPr>
              <a:t>CA.</a:t>
            </a:r>
            <a:endParaRPr lang="en-US" sz="1800" b="1" dirty="0">
              <a:solidFill>
                <a:srgbClr val="21B4A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Google Shape;172;p6">
            <a:extLst>
              <a:ext uri="{FF2B5EF4-FFF2-40B4-BE49-F238E27FC236}">
                <a16:creationId xmlns:a16="http://schemas.microsoft.com/office/drawing/2014/main" xmlns="" id="{AEBF092C-EB6F-B344-2473-B23DDF7EF0BA}"/>
              </a:ext>
            </a:extLst>
          </p:cNvPr>
          <p:cNvSpPr/>
          <p:nvPr/>
        </p:nvSpPr>
        <p:spPr>
          <a:xfrm>
            <a:off x="669313" y="2025446"/>
            <a:ext cx="3842799" cy="1083974"/>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ro-RO" sz="1800" b="1" dirty="0">
                <a:solidFill>
                  <a:srgbClr val="DD473F"/>
                </a:solidFill>
                <a:latin typeface="Calibri" panose="020F0502020204030204" pitchFamily="34" charset="0"/>
                <a:ea typeface="Calibri" panose="020F0502020204030204" pitchFamily="34" charset="0"/>
                <a:cs typeface="Times New Roman" panose="02020603050405020304" pitchFamily="18" charset="0"/>
              </a:rPr>
              <a:t>L</a:t>
            </a:r>
            <a:r>
              <a:rPr lang="en-US" sz="1800" b="1" dirty="0" err="1">
                <a:solidFill>
                  <a:srgbClr val="DD473F"/>
                </a:solidFill>
                <a:latin typeface="Calibri" panose="020F0502020204030204" pitchFamily="34" charset="0"/>
                <a:ea typeface="Calibri" panose="020F0502020204030204" pitchFamily="34" charset="0"/>
                <a:cs typeface="Times New Roman" panose="02020603050405020304" pitchFamily="18" charset="0"/>
              </a:rPr>
              <a:t>uarea</a:t>
            </a:r>
            <a:r>
              <a:rPr lang="en-US" sz="1800" b="1" dirty="0">
                <a:solidFill>
                  <a:srgbClr val="DD473F"/>
                </a:solidFill>
                <a:latin typeface="Calibri" panose="020F0502020204030204" pitchFamily="34" charset="0"/>
                <a:ea typeface="Calibri" panose="020F0502020204030204" pitchFamily="34" charset="0"/>
                <a:cs typeface="Times New Roman" panose="02020603050405020304" pitchFamily="18" charset="0"/>
              </a:rPr>
              <a:t> de decizii privind operațiunile, alocarea resurselor și distribuirea sarcinilor.</a:t>
            </a:r>
            <a:endParaRPr lang="en-US" sz="1800" b="1" dirty="0">
              <a:solidFill>
                <a:srgbClr val="DD473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Google Shape;172;p6">
            <a:extLst>
              <a:ext uri="{FF2B5EF4-FFF2-40B4-BE49-F238E27FC236}">
                <a16:creationId xmlns:a16="http://schemas.microsoft.com/office/drawing/2014/main" xmlns="" id="{36DD3E25-8559-7973-FC82-B5EBB0122FB4}"/>
              </a:ext>
            </a:extLst>
          </p:cNvPr>
          <p:cNvSpPr/>
          <p:nvPr/>
        </p:nvSpPr>
        <p:spPr>
          <a:xfrm>
            <a:off x="8071640" y="1803401"/>
            <a:ext cx="2703855" cy="1779293"/>
          </a:xfrm>
          <a:prstGeom prst="rect">
            <a:avLst/>
          </a:prstGeom>
          <a:noFill/>
          <a:ln>
            <a:noFill/>
          </a:ln>
        </p:spPr>
        <p:txBody>
          <a:bodyPr spcFirstLastPara="1" wrap="square" lIns="91425" tIns="45700" rIns="91425" bIns="45700" anchor="t" anchorCtr="0">
            <a:spAutoFit/>
          </a:bodyPr>
          <a:lstStyle/>
          <a:p>
            <a:pPr marR="0">
              <a:lnSpc>
                <a:spcPct val="107000"/>
              </a:lnSpc>
              <a:spcBef>
                <a:spcPts val="0"/>
              </a:spcBef>
              <a:spcAft>
                <a:spcPts val="800"/>
              </a:spcAft>
            </a:pPr>
            <a:r>
              <a:rPr lang="en-US" sz="1800" b="1" dirty="0">
                <a:solidFill>
                  <a:srgbClr val="DD473F"/>
                </a:solidFill>
                <a:latin typeface="Calibri" panose="020F0502020204030204" pitchFamily="34" charset="0"/>
                <a:ea typeface="Calibri" panose="020F0502020204030204" pitchFamily="34" charset="0"/>
                <a:cs typeface="Times New Roman" panose="02020603050405020304" pitchFamily="18" charset="0"/>
              </a:rPr>
              <a:t>Elaborarea planurilor operaționale și de investiții</a:t>
            </a:r>
          </a:p>
          <a:p>
            <a:pPr marR="0">
              <a:lnSpc>
                <a:spcPct val="107000"/>
              </a:lnSpc>
              <a:spcBef>
                <a:spcPts val="0"/>
              </a:spcBef>
              <a:spcAft>
                <a:spcPts val="800"/>
              </a:spcAft>
            </a:pPr>
            <a:r>
              <a:rPr lang="en-US" sz="1800" b="1" dirty="0">
                <a:solidFill>
                  <a:srgbClr val="EA4E46"/>
                </a:solidFill>
                <a:latin typeface="Calibri" panose="020F0502020204030204" pitchFamily="34" charset="0"/>
                <a:ea typeface="Calibri" panose="020F0502020204030204" pitchFamily="34" charset="0"/>
                <a:cs typeface="Times New Roman" panose="02020603050405020304" pitchFamily="18" charset="0"/>
              </a:rPr>
              <a:t>Negocierea cu părțile interesate</a:t>
            </a:r>
            <a:endParaRPr lang="en-US" sz="1800" b="1"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90;p1">
            <a:extLst>
              <a:ext uri="{FF2B5EF4-FFF2-40B4-BE49-F238E27FC236}">
                <a16:creationId xmlns:a16="http://schemas.microsoft.com/office/drawing/2014/main" xmlns="" id="{C8196804-DB43-B89D-1D5D-3B53D50D0D4A}"/>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915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40"/>
        <p:cNvGrpSpPr/>
        <p:nvPr/>
      </p:nvGrpSpPr>
      <p:grpSpPr>
        <a:xfrm>
          <a:off x="0" y="0"/>
          <a:ext cx="0" cy="0"/>
          <a:chOff x="0" y="0"/>
          <a:chExt cx="0" cy="0"/>
        </a:xfrm>
      </p:grpSpPr>
      <p:sp>
        <p:nvSpPr>
          <p:cNvPr id="143" name="Google Shape;143;p4"/>
          <p:cNvSpPr txBox="1"/>
          <p:nvPr/>
        </p:nvSpPr>
        <p:spPr>
          <a:xfrm>
            <a:off x="762529" y="219478"/>
            <a:ext cx="8208962" cy="646331"/>
          </a:xfrm>
          <a:prstGeom prst="rect">
            <a:avLst/>
          </a:prstGeom>
          <a:noFill/>
          <a:ln>
            <a:noFill/>
          </a:ln>
        </p:spPr>
        <p:txBody>
          <a:bodyPr spcFirstLastPara="1" wrap="square" lIns="91425" tIns="45700" rIns="91425" bIns="45700" anchor="t" anchorCtr="0">
            <a:spAutoFit/>
          </a:bodyPr>
          <a:lstStyle/>
          <a:p>
            <a:r>
              <a:rPr lang="en-US" sz="3600" b="1" dirty="0">
                <a:solidFill>
                  <a:srgbClr val="FAB632"/>
                </a:solidFill>
                <a:latin typeface="Calibri"/>
                <a:ea typeface="Calibri"/>
                <a:cs typeface="Calibri"/>
                <a:sym typeface="Calibri"/>
              </a:rPr>
              <a:t>Unitatea 3: De la teorie la practică</a:t>
            </a:r>
            <a:endParaRPr lang="en-US" sz="3600" dirty="0"/>
          </a:p>
        </p:txBody>
      </p:sp>
      <p:sp>
        <p:nvSpPr>
          <p:cNvPr id="146" name="Google Shape;146;p4"/>
          <p:cNvSpPr txBox="1"/>
          <p:nvPr/>
        </p:nvSpPr>
        <p:spPr>
          <a:xfrm>
            <a:off x="762529" y="929986"/>
            <a:ext cx="7693324" cy="461665"/>
          </a:xfrm>
          <a:prstGeom prst="rect">
            <a:avLst/>
          </a:prstGeom>
          <a:noFill/>
          <a:ln>
            <a:noFill/>
          </a:ln>
        </p:spPr>
        <p:txBody>
          <a:bodyPr spcFirstLastPara="1" wrap="square" lIns="91425" tIns="45700" rIns="91425" bIns="45700" anchor="t" anchorCtr="0">
            <a:spAutoFit/>
          </a:bodyPr>
          <a:lstStyle/>
          <a:p>
            <a:r>
              <a:rPr lang="en-US" sz="2400" dirty="0">
                <a:solidFill>
                  <a:srgbClr val="21B4A9"/>
                </a:solidFill>
                <a:latin typeface="Calibri"/>
                <a:ea typeface="Calibri"/>
                <a:cs typeface="Calibri"/>
                <a:sym typeface="Calibri"/>
              </a:rPr>
              <a:t>Secțiunea 1.1.: Povești de succes: WAZO COOP (Spania)</a:t>
            </a:r>
          </a:p>
        </p:txBody>
      </p:sp>
      <p:sp>
        <p:nvSpPr>
          <p:cNvPr id="147" name="Google Shape;147;p4"/>
          <p:cNvSpPr/>
          <p:nvPr/>
        </p:nvSpPr>
        <p:spPr>
          <a:xfrm>
            <a:off x="856797" y="1403882"/>
            <a:ext cx="10930118" cy="4059020"/>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Cooperativa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Wazo </a:t>
            </a:r>
            <a:r>
              <a:rPr lang="en-US" sz="1800" dirty="0">
                <a:effectLst/>
                <a:latin typeface="Calibri" panose="020F0502020204030204" pitchFamily="34" charset="0"/>
                <a:ea typeface="Calibri" panose="020F0502020204030204" pitchFamily="34" charset="0"/>
                <a:cs typeface="Times New Roman" panose="02020603050405020304" pitchFamily="18" charset="0"/>
              </a:rPr>
              <a:t>a fost înființată în Spania pentru a rezolva problemele cu care se confruntă comunitățile rurale din această țară, precum și pentru a oferi acestor zone perspective economice și de angajare.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Cooperativa este co-fondată și prezidată de Marta Lozano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Molano, o </a:t>
            </a:r>
            <a:r>
              <a:rPr lang="en-US" sz="1800" dirty="0">
                <a:effectLst/>
                <a:latin typeface="Calibri" panose="020F0502020204030204" pitchFamily="34" charset="0"/>
                <a:ea typeface="Calibri" panose="020F0502020204030204" pitchFamily="34" charset="0"/>
                <a:cs typeface="Times New Roman" panose="02020603050405020304" pitchFamily="18" charset="0"/>
              </a:rPr>
              <a:t>muziciană și compozitoare de succes care a decis să se întoarcă în țara sa natală din Extremadura (Spania) pentru a-și sprijini comunitatea și a se concentra pe compoziția de muzică socială.</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Din 2015, </a:t>
            </a:r>
            <a:r>
              <a:rPr lang="en-US" sz="1800" b="1" dirty="0" err="1">
                <a:solidFill>
                  <a:srgbClr val="EA4E46"/>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Wazo </a:t>
            </a:r>
            <a:r>
              <a:rPr lang="en-US" sz="1800" b="1"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Coop </a:t>
            </a:r>
            <a:r>
              <a:rPr lang="en-US" sz="1800" dirty="0">
                <a:effectLst/>
                <a:latin typeface="Calibri" panose="020F0502020204030204" pitchFamily="34" charset="0"/>
                <a:ea typeface="Calibri" panose="020F0502020204030204" pitchFamily="34" charset="0"/>
                <a:cs typeface="Times New Roman" panose="02020603050405020304" pitchFamily="18" charset="0"/>
              </a:rPr>
              <a:t>a promovat </a:t>
            </a:r>
            <a:r>
              <a:rPr lang="en-US" sz="1800" dirty="0">
                <a:solidFill>
                  <a:srgbClr val="21B4A9"/>
                </a:solidFill>
                <a:effectLst/>
                <a:latin typeface="Calibri" panose="020F0502020204030204" pitchFamily="34" charset="0"/>
                <a:ea typeface="Calibri" panose="020F0502020204030204" pitchFamily="34" charset="0"/>
                <a:cs typeface="Times New Roman" panose="02020603050405020304" pitchFamily="18" charset="0"/>
              </a:rPr>
              <a:t>dezvoltarea locală durabilă în </a:t>
            </a:r>
            <a:r>
              <a:rPr lang="en-US" sz="1800" dirty="0">
                <a:effectLst/>
                <a:latin typeface="Calibri" panose="020F0502020204030204" pitchFamily="34" charset="0"/>
                <a:ea typeface="Calibri" panose="020F0502020204030204" pitchFamily="34" charset="0"/>
                <a:cs typeface="Times New Roman" panose="02020603050405020304" pitchFamily="18" charset="0"/>
              </a:rPr>
              <a:t>regiunile </a:t>
            </a:r>
            <a:r>
              <a:rPr lang="en-US" sz="1800" dirty="0">
                <a:solidFill>
                  <a:srgbClr val="21B4A9"/>
                </a:solidFill>
                <a:effectLst/>
                <a:latin typeface="Calibri" panose="020F0502020204030204" pitchFamily="34" charset="0"/>
                <a:ea typeface="Calibri" panose="020F0502020204030204" pitchFamily="34" charset="0"/>
                <a:cs typeface="Times New Roman" panose="02020603050405020304" pitchFamily="18" charset="0"/>
              </a:rPr>
              <a:t>rurale </a:t>
            </a:r>
            <a:r>
              <a:rPr lang="en-US" sz="1800" dirty="0">
                <a:effectLst/>
                <a:latin typeface="Calibri" panose="020F0502020204030204" pitchFamily="34" charset="0"/>
                <a:ea typeface="Calibri" panose="020F0502020204030204" pitchFamily="34" charset="0"/>
                <a:cs typeface="Times New Roman" panose="02020603050405020304" pitchFamily="18" charset="0"/>
              </a:rPr>
              <a:t>și slab populate, folosind economia creativă ca platformă. Pentru a conecta cooperativele și părțile interesate aflate la distanță, a facilitat accesul la </a:t>
            </a:r>
            <a:r>
              <a:rPr lang="en-US" sz="1800" dirty="0">
                <a:solidFill>
                  <a:srgbClr val="21B4A9"/>
                </a:solidFill>
                <a:effectLst/>
                <a:latin typeface="Calibri" panose="020F0502020204030204" pitchFamily="34" charset="0"/>
                <a:ea typeface="Calibri" panose="020F0502020204030204" pitchFamily="34" charset="0"/>
                <a:cs typeface="Times New Roman" panose="02020603050405020304" pitchFamily="18" charset="0"/>
              </a:rPr>
              <a:t>inovare și digitalizare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asemenea, a facilitat dezvoltarea locurilor de muncă, în special pentru tineri și pentru locuitorii din zonele rurale.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 astfel de exemplu este inițiativa UE "Smart Composer", care utilizează o metodologie pentru a ajuta instructorii de muzică din învățământul profesional și tehnic să sprijine elevii care </a:t>
            </a:r>
            <a:r>
              <a:rPr lang="ro-RO" sz="1800" dirty="0">
                <a:latin typeface="Calibri" panose="020F0502020204030204" pitchFamily="34" charset="0"/>
                <a:ea typeface="Calibri" panose="020F0502020204030204" pitchFamily="34" charset="0"/>
                <a:cs typeface="Times New Roman" panose="02020603050405020304" pitchFamily="18" charset="0"/>
              </a:rPr>
              <a:t>compun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muzică</a:t>
            </a:r>
            <a:r>
              <a:rPr lang="en-US" sz="1800" dirty="0">
                <a:effectLst/>
                <a:latin typeface="Calibri" panose="020F0502020204030204" pitchFamily="34" charset="0"/>
                <a:ea typeface="Calibri" panose="020F0502020204030204" pitchFamily="34" charset="0"/>
                <a:cs typeface="Times New Roman" panose="02020603050405020304" pitchFamily="18" charset="0"/>
              </a:rPr>
              <a:t> și pentru a le oferi acestora posibilitatea de a dobândi noi competențe în materie de branding, afaceri și marketing digital.</a:t>
            </a:r>
          </a:p>
        </p:txBody>
      </p:sp>
      <p:pic>
        <p:nvPicPr>
          <p:cNvPr id="148" name="Google Shape;148;p4"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 name="Google Shape;90;p1">
            <a:extLst>
              <a:ext uri="{FF2B5EF4-FFF2-40B4-BE49-F238E27FC236}">
                <a16:creationId xmlns:a16="http://schemas.microsoft.com/office/drawing/2014/main" xmlns="" id="{39FC099E-6F6E-35C8-F4C5-41292D563FB3}"/>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40"/>
        <p:cNvGrpSpPr/>
        <p:nvPr/>
      </p:nvGrpSpPr>
      <p:grpSpPr>
        <a:xfrm>
          <a:off x="0" y="0"/>
          <a:ext cx="0" cy="0"/>
          <a:chOff x="0" y="0"/>
          <a:chExt cx="0" cy="0"/>
        </a:xfrm>
      </p:grpSpPr>
      <p:sp>
        <p:nvSpPr>
          <p:cNvPr id="143" name="Google Shape;143;p4"/>
          <p:cNvSpPr txBox="1"/>
          <p:nvPr/>
        </p:nvSpPr>
        <p:spPr>
          <a:xfrm>
            <a:off x="762529" y="579940"/>
            <a:ext cx="8208962" cy="646331"/>
          </a:xfrm>
          <a:prstGeom prst="rect">
            <a:avLst/>
          </a:prstGeom>
          <a:noFill/>
          <a:ln>
            <a:noFill/>
          </a:ln>
        </p:spPr>
        <p:txBody>
          <a:bodyPr spcFirstLastPara="1" wrap="square" lIns="91425" tIns="45700" rIns="91425" bIns="45700" anchor="t" anchorCtr="0">
            <a:spAutoFit/>
          </a:bodyPr>
          <a:lstStyle/>
          <a:p>
            <a:r>
              <a:rPr lang="en-US" sz="3600" b="1" dirty="0">
                <a:solidFill>
                  <a:srgbClr val="FAB632"/>
                </a:solidFill>
                <a:latin typeface="Calibri"/>
                <a:ea typeface="Calibri"/>
                <a:cs typeface="Calibri"/>
                <a:sym typeface="Calibri"/>
              </a:rPr>
              <a:t>Unitatea 3: De la teorie la practică</a:t>
            </a:r>
            <a:endParaRPr lang="en-US" sz="3600" dirty="0"/>
          </a:p>
        </p:txBody>
      </p:sp>
      <p:sp>
        <p:nvSpPr>
          <p:cNvPr id="146" name="Google Shape;146;p4"/>
          <p:cNvSpPr txBox="1"/>
          <p:nvPr/>
        </p:nvSpPr>
        <p:spPr>
          <a:xfrm>
            <a:off x="762529" y="1226271"/>
            <a:ext cx="9315326" cy="461624"/>
          </a:xfrm>
          <a:prstGeom prst="rect">
            <a:avLst/>
          </a:prstGeom>
          <a:noFill/>
          <a:ln>
            <a:noFill/>
          </a:ln>
        </p:spPr>
        <p:txBody>
          <a:bodyPr spcFirstLastPara="1" wrap="square" lIns="91425" tIns="45700" rIns="91425" bIns="45700" anchor="t" anchorCtr="0">
            <a:spAutoFit/>
          </a:bodyPr>
          <a:lstStyle/>
          <a:p>
            <a:r>
              <a:rPr lang="en-US" sz="2400" dirty="0">
                <a:solidFill>
                  <a:srgbClr val="21B4A9"/>
                </a:solidFill>
                <a:latin typeface="Calibri"/>
                <a:ea typeface="Calibri"/>
                <a:cs typeface="Calibri"/>
                <a:sym typeface="Calibri"/>
              </a:rPr>
              <a:t>Secțiunea 1.2.: Povești de succes: Cooperativa </a:t>
            </a:r>
            <a:r>
              <a:rPr lang="en-US" sz="2400" dirty="0" err="1">
                <a:solidFill>
                  <a:srgbClr val="21B4A9"/>
                </a:solidFill>
                <a:latin typeface="Calibri"/>
                <a:ea typeface="Calibri"/>
                <a:cs typeface="Calibri"/>
                <a:sym typeface="Calibri"/>
              </a:rPr>
              <a:t>AgroAlim Predesti </a:t>
            </a:r>
            <a:r>
              <a:rPr lang="en-US" sz="2400" dirty="0">
                <a:solidFill>
                  <a:srgbClr val="21B4A9"/>
                </a:solidFill>
                <a:latin typeface="Calibri"/>
                <a:ea typeface="Calibri"/>
                <a:cs typeface="Calibri"/>
                <a:sym typeface="Calibri"/>
              </a:rPr>
              <a:t>(România)</a:t>
            </a:r>
          </a:p>
        </p:txBody>
      </p:sp>
      <p:sp>
        <p:nvSpPr>
          <p:cNvPr id="147" name="Google Shape;147;p4"/>
          <p:cNvSpPr/>
          <p:nvPr/>
        </p:nvSpPr>
        <p:spPr>
          <a:xfrm>
            <a:off x="762529" y="1942245"/>
            <a:ext cx="10930118" cy="3169930"/>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 începutul anului 2018, Cooperativa </a:t>
            </a:r>
            <a:r>
              <a:rPr lang="en-US" sz="1800" b="1" dirty="0" err="1">
                <a:solidFill>
                  <a:srgbClr val="EA4E46"/>
                </a:solidFill>
                <a:effectLst/>
                <a:latin typeface="Calibri" panose="020F0502020204030204" pitchFamily="34" charset="0"/>
                <a:ea typeface="Calibri" panose="020F0502020204030204" pitchFamily="34" charset="0"/>
                <a:cs typeface="Times New Roman" panose="02020603050405020304" pitchFamily="18" charset="0"/>
              </a:rPr>
              <a:t>AgroAlim Predesti a </a:t>
            </a:r>
            <a:r>
              <a:rPr lang="en-US" sz="1800" dirty="0">
                <a:effectLst/>
                <a:latin typeface="Calibri" panose="020F0502020204030204" pitchFamily="34" charset="0"/>
                <a:ea typeface="Calibri" panose="020F0502020204030204" pitchFamily="34" charset="0"/>
                <a:cs typeface="Times New Roman" panose="02020603050405020304" pitchFamily="18" charset="0"/>
              </a:rPr>
              <a:t>fost înființată ca o componentă a proiectului "Empowering Women in Need", condus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WorldVision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și Sodexo România.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Scopul acestei inițiative a fost acela de a ajuta </a:t>
            </a:r>
            <a:r>
              <a:rPr lang="en-US" sz="1800" dirty="0">
                <a:solidFill>
                  <a:srgbClr val="21B4A9"/>
                </a:solidFill>
                <a:effectLst/>
                <a:latin typeface="Calibri" panose="020F0502020204030204" pitchFamily="34" charset="0"/>
                <a:ea typeface="Calibri" panose="020F0502020204030204" pitchFamily="34" charset="0"/>
                <a:cs typeface="Times New Roman" panose="02020603050405020304" pitchFamily="18" charset="0"/>
              </a:rPr>
              <a:t>femeile din mediul rural care trăiesc în condiții dificile</a:t>
            </a:r>
            <a:r>
              <a:rPr lang="en-US" sz="1800" dirty="0">
                <a:effectLst/>
                <a:latin typeface="Calibri" panose="020F0502020204030204" pitchFamily="34" charset="0"/>
                <a:ea typeface="Calibri" panose="020F0502020204030204" pitchFamily="34" charset="0"/>
                <a:cs typeface="Times New Roman" panose="02020603050405020304" pitchFamily="18" charset="0"/>
              </a:rPr>
              <a:t>, cum ar fi mamele care își cresc singure copiii, cele care nu au avut niciodată un loc de muncă sau care sunt în prezent șomere, cele care muncesc cu ziua.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Pentru a prelucra și conserva </a:t>
            </a:r>
            <a:r>
              <a:rPr lang="en-US" sz="1800" dirty="0">
                <a:solidFill>
                  <a:srgbClr val="21B4A9"/>
                </a:solidFill>
                <a:effectLst/>
                <a:latin typeface="Calibri" panose="020F0502020204030204" pitchFamily="34" charset="0"/>
                <a:ea typeface="Calibri" panose="020F0502020204030204" pitchFamily="34" charset="0"/>
                <a:cs typeface="Times New Roman" panose="02020603050405020304" pitchFamily="18" charset="0"/>
              </a:rPr>
              <a:t>fructele și legumele cultivate pe plan local</a:t>
            </a:r>
            <a:r>
              <a:rPr lang="en-US" sz="1800" dirty="0">
                <a:effectLst/>
                <a:latin typeface="Calibri" panose="020F0502020204030204" pitchFamily="34" charset="0"/>
                <a:ea typeface="Calibri" panose="020F0502020204030204" pitchFamily="34" charset="0"/>
                <a:cs typeface="Times New Roman" panose="02020603050405020304" pitchFamily="18" charset="0"/>
              </a:rPr>
              <a:t>, sediul cooperativei a fost dotat cu utilaje de producție specifice. Aici se fabrică articole precum borcane de sos, sosuri de ardei, murături în oțet și saramură și multe alte produse tradiționale.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Conservele și conservele de legume sunt produse doar pentru rețeaua de clienți deja existentă - durata de valabilitate nu este foarte lungă, deoarece sunt realizate folosind doar </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rețete și ingrediente tradiționale</a:t>
            </a:r>
            <a:r>
              <a:rPr lang="en-US" sz="1800" dirty="0">
                <a:effectLst/>
                <a:latin typeface="Calibri" panose="020F0502020204030204" pitchFamily="34" charset="0"/>
                <a:ea typeface="Calibri" panose="020F0502020204030204" pitchFamily="34" charset="0"/>
                <a:cs typeface="Times New Roman" panose="02020603050405020304" pitchFamily="18" charset="0"/>
              </a:rPr>
              <a:t>, fără aditivi.</a:t>
            </a:r>
          </a:p>
        </p:txBody>
      </p:sp>
      <p:pic>
        <p:nvPicPr>
          <p:cNvPr id="148" name="Google Shape;148;p4"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 name="Google Shape;90;p1">
            <a:extLst>
              <a:ext uri="{FF2B5EF4-FFF2-40B4-BE49-F238E27FC236}">
                <a16:creationId xmlns:a16="http://schemas.microsoft.com/office/drawing/2014/main" xmlns="" id="{B6A226F9-9A0E-1752-E2EE-4F4FA6E780F4}"/>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356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40"/>
        <p:cNvGrpSpPr/>
        <p:nvPr/>
      </p:nvGrpSpPr>
      <p:grpSpPr>
        <a:xfrm>
          <a:off x="0" y="0"/>
          <a:ext cx="0" cy="0"/>
          <a:chOff x="0" y="0"/>
          <a:chExt cx="0" cy="0"/>
        </a:xfrm>
      </p:grpSpPr>
      <p:sp>
        <p:nvSpPr>
          <p:cNvPr id="143" name="Google Shape;143;p4"/>
          <p:cNvSpPr txBox="1"/>
          <p:nvPr/>
        </p:nvSpPr>
        <p:spPr>
          <a:xfrm>
            <a:off x="762529" y="579940"/>
            <a:ext cx="8208962" cy="646331"/>
          </a:xfrm>
          <a:prstGeom prst="rect">
            <a:avLst/>
          </a:prstGeom>
          <a:noFill/>
          <a:ln>
            <a:noFill/>
          </a:ln>
        </p:spPr>
        <p:txBody>
          <a:bodyPr spcFirstLastPara="1" wrap="square" lIns="91425" tIns="45700" rIns="91425" bIns="45700" anchor="t" anchorCtr="0">
            <a:spAutoFit/>
          </a:bodyPr>
          <a:lstStyle/>
          <a:p>
            <a:r>
              <a:rPr lang="en-US" sz="3600" b="1" dirty="0">
                <a:solidFill>
                  <a:srgbClr val="FAB632"/>
                </a:solidFill>
                <a:latin typeface="Calibri"/>
                <a:ea typeface="Calibri"/>
                <a:cs typeface="Calibri"/>
                <a:sym typeface="Calibri"/>
              </a:rPr>
              <a:t>Unitatea 3: De la teorie la practică</a:t>
            </a:r>
            <a:endParaRPr lang="en-US" sz="3600" dirty="0"/>
          </a:p>
        </p:txBody>
      </p:sp>
      <p:sp>
        <p:nvSpPr>
          <p:cNvPr id="146" name="Google Shape;146;p4"/>
          <p:cNvSpPr txBox="1"/>
          <p:nvPr/>
        </p:nvSpPr>
        <p:spPr>
          <a:xfrm>
            <a:off x="762529" y="1226271"/>
            <a:ext cx="9315326" cy="830956"/>
          </a:xfrm>
          <a:prstGeom prst="rect">
            <a:avLst/>
          </a:prstGeom>
          <a:noFill/>
          <a:ln>
            <a:noFill/>
          </a:ln>
        </p:spPr>
        <p:txBody>
          <a:bodyPr spcFirstLastPara="1" wrap="square" lIns="91425" tIns="45700" rIns="91425" bIns="45700" anchor="t" anchorCtr="0">
            <a:spAutoFit/>
          </a:bodyPr>
          <a:lstStyle/>
          <a:p>
            <a:r>
              <a:rPr lang="en-US" sz="2400" dirty="0">
                <a:solidFill>
                  <a:srgbClr val="21B4A9"/>
                </a:solidFill>
                <a:latin typeface="Calibri"/>
                <a:ea typeface="Calibri"/>
                <a:cs typeface="Calibri"/>
                <a:sym typeface="Calibri"/>
              </a:rPr>
              <a:t>Secțiunea 1.3.: Povești de succes: Cooperativa de agroturism pentru femei din Zagora (Grecia)   </a:t>
            </a:r>
          </a:p>
        </p:txBody>
      </p:sp>
      <p:sp>
        <p:nvSpPr>
          <p:cNvPr id="147" name="Google Shape;147;p4"/>
          <p:cNvSpPr/>
          <p:nvPr/>
        </p:nvSpPr>
        <p:spPr>
          <a:xfrm>
            <a:off x="762529" y="2028658"/>
            <a:ext cx="11270586" cy="3169930"/>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800" b="1" u="sng"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Cooperativa </a:t>
            </a:r>
            <a:r>
              <a:rPr lang="en-US" sz="1800" b="1" u="sng" dirty="0" err="1">
                <a:solidFill>
                  <a:srgbClr val="EA4E46"/>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agroturistică a </a:t>
            </a:r>
            <a:r>
              <a:rPr lang="en-US" sz="1800" dirty="0">
                <a:effectLst/>
                <a:latin typeface="Calibri" panose="020F0502020204030204" pitchFamily="34" charset="0"/>
                <a:ea typeface="Calibri" panose="020F0502020204030204" pitchFamily="34" charset="0"/>
                <a:cs typeface="Times New Roman" panose="02020603050405020304" pitchFamily="18" charset="0"/>
              </a:rPr>
              <a:t>femeilor </a:t>
            </a:r>
            <a:r>
              <a:rPr lang="en-US" sz="1800" b="1" u="sng"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din Zagora </a:t>
            </a:r>
            <a:r>
              <a:rPr lang="en-US" sz="1800" dirty="0">
                <a:effectLst/>
                <a:latin typeface="Calibri" panose="020F0502020204030204" pitchFamily="34" charset="0"/>
                <a:ea typeface="Calibri" panose="020F0502020204030204" pitchFamily="34" charset="0"/>
                <a:cs typeface="Times New Roman" panose="02020603050405020304" pitchFamily="18" charset="0"/>
              </a:rPr>
              <a:t>a fost înființată în 1993 de 50 de femei care au dorit să-și folosească abilitățile și să ofere turiștilor produse și servicii tradiționale de înaltă calitate.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În prezent, aceasta operează propriul magazin și cafenea în piața principală a satului Agios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Giorgios</a:t>
            </a:r>
            <a:r>
              <a:rPr lang="en-US" sz="1800" dirty="0">
                <a:effectLst/>
                <a:latin typeface="Calibri" panose="020F0502020204030204" pitchFamily="34" charset="0"/>
                <a:ea typeface="Calibri" panose="020F0502020204030204" pitchFamily="34" charset="0"/>
                <a:cs typeface="Times New Roman" panose="02020603050405020304" pitchFamily="18" charset="0"/>
              </a:rPr>
              <a:t>, unde turiștii pot gusta diverse deserturi, gemuri, delicii de patiserie tradiționale, lichioruri de casă și aperitive care se potrivesc cu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tsipouro </a:t>
            </a:r>
            <a:r>
              <a:rPr lang="en-US" sz="1800" dirty="0">
                <a:effectLst/>
                <a:latin typeface="Calibri" panose="020F0502020204030204" pitchFamily="34" charset="0"/>
                <a:ea typeface="Calibri" panose="020F0502020204030204" pitchFamily="34" charset="0"/>
                <a:cs typeface="Times New Roman" panose="02020603050405020304" pitchFamily="18" charset="0"/>
              </a:rPr>
              <a:t>local.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Recent, cooperativa a înființat un laborator, permițând o producție mai mare, dar fără a sacrifica </a:t>
            </a:r>
            <a:r>
              <a:rPr lang="en-US" sz="1800" dirty="0">
                <a:solidFill>
                  <a:srgbClr val="21B4A9"/>
                </a:solidFill>
                <a:effectLst/>
                <a:latin typeface="Calibri" panose="020F0502020204030204" pitchFamily="34" charset="0"/>
                <a:ea typeface="Calibri" panose="020F0502020204030204" pitchFamily="34" charset="0"/>
                <a:cs typeface="Times New Roman" panose="02020603050405020304" pitchFamily="18" charset="0"/>
              </a:rPr>
              <a:t>spiritul tradițional </a:t>
            </a:r>
            <a:r>
              <a:rPr lang="en-US" sz="1800" dirty="0">
                <a:effectLst/>
                <a:latin typeface="Calibri" panose="020F0502020204030204" pitchFamily="34" charset="0"/>
                <a:ea typeface="Calibri" panose="020F0502020204030204" pitchFamily="34" charset="0"/>
                <a:cs typeface="Times New Roman" panose="02020603050405020304" pitchFamily="18" charset="0"/>
              </a:rPr>
              <a:t>- fiecare produs este natural, creat numai cu fructe și ierburi locale, fără aditivi.</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 asemenea, oferă servicii de catering și organizează evenimente mai mari, banchete și mese la cerere, și operează o rețea de </a:t>
            </a:r>
            <a:r>
              <a:rPr lang="en-US" sz="1800" dirty="0">
                <a:solidFill>
                  <a:srgbClr val="21B4A9"/>
                </a:solidFill>
                <a:effectLst/>
                <a:latin typeface="Calibri" panose="020F0502020204030204" pitchFamily="34" charset="0"/>
                <a:ea typeface="Calibri" panose="020F0502020204030204" pitchFamily="34" charset="0"/>
                <a:cs typeface="Times New Roman" panose="02020603050405020304" pitchFamily="18" charset="0"/>
              </a:rPr>
              <a:t>case de oaspeți tradiționale </a:t>
            </a:r>
            <a:r>
              <a:rPr lang="en-US" sz="1800" dirty="0">
                <a:effectLst/>
                <a:latin typeface="Calibri" panose="020F0502020204030204" pitchFamily="34" charset="0"/>
                <a:ea typeface="Calibri" panose="020F0502020204030204" pitchFamily="34" charset="0"/>
                <a:cs typeface="Times New Roman" panose="02020603050405020304" pitchFamily="18" charset="0"/>
              </a:rPr>
              <a:t>pentru turiști.</a:t>
            </a:r>
          </a:p>
        </p:txBody>
      </p:sp>
      <p:pic>
        <p:nvPicPr>
          <p:cNvPr id="148" name="Google Shape;148;p4"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 name="Google Shape;90;p1">
            <a:extLst>
              <a:ext uri="{FF2B5EF4-FFF2-40B4-BE49-F238E27FC236}">
                <a16:creationId xmlns:a16="http://schemas.microsoft.com/office/drawing/2014/main" xmlns="" id="{6C4C0D7C-161F-29AD-F726-4B354C7B6DD2}"/>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22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69"/>
        <p:cNvGrpSpPr/>
        <p:nvPr/>
      </p:nvGrpSpPr>
      <p:grpSpPr>
        <a:xfrm>
          <a:off x="0" y="0"/>
          <a:ext cx="0" cy="0"/>
          <a:chOff x="0" y="0"/>
          <a:chExt cx="0" cy="0"/>
        </a:xfrm>
      </p:grpSpPr>
      <p:sp>
        <p:nvSpPr>
          <p:cNvPr id="170" name="Google Shape;170;p6"/>
          <p:cNvSpPr txBox="1"/>
          <p:nvPr/>
        </p:nvSpPr>
        <p:spPr>
          <a:xfrm>
            <a:off x="875909" y="445628"/>
            <a:ext cx="10184440" cy="646290"/>
          </a:xfrm>
          <a:prstGeom prst="rect">
            <a:avLst/>
          </a:prstGeom>
          <a:noFill/>
          <a:ln>
            <a:noFill/>
          </a:ln>
        </p:spPr>
        <p:txBody>
          <a:bodyPr spcFirstLastPara="1" wrap="square" lIns="91425" tIns="45700" rIns="91425" bIns="45700" anchor="t" anchorCtr="0">
            <a:spAutoFit/>
          </a:bodyPr>
          <a:lstStyle/>
          <a:p>
            <a:r>
              <a:rPr lang="es-ES" sz="3600" b="1" dirty="0" err="1">
                <a:solidFill>
                  <a:srgbClr val="FAB632"/>
                </a:solidFill>
                <a:latin typeface="Calibri"/>
                <a:ea typeface="Calibri"/>
                <a:cs typeface="Calibri"/>
                <a:sym typeface="Calibri"/>
              </a:rPr>
              <a:t>Unitatea </a:t>
            </a:r>
            <a:r>
              <a:rPr lang="es-ES" sz="3600" b="1" dirty="0">
                <a:solidFill>
                  <a:srgbClr val="FAB632"/>
                </a:solidFill>
                <a:latin typeface="Calibri"/>
                <a:ea typeface="Calibri"/>
                <a:cs typeface="Calibri"/>
                <a:sym typeface="Calibri"/>
              </a:rPr>
              <a:t>3: De </a:t>
            </a:r>
            <a:r>
              <a:rPr lang="es-ES" sz="3600" b="1" dirty="0" err="1">
                <a:solidFill>
                  <a:srgbClr val="FAB632"/>
                </a:solidFill>
                <a:latin typeface="Calibri"/>
                <a:ea typeface="Calibri"/>
                <a:cs typeface="Calibri"/>
                <a:sym typeface="Calibri"/>
              </a:rPr>
              <a:t>la teorie la practică</a:t>
            </a:r>
            <a:endParaRPr dirty="0"/>
          </a:p>
        </p:txBody>
      </p:sp>
      <p:sp>
        <p:nvSpPr>
          <p:cNvPr id="171" name="Google Shape;171;p6"/>
          <p:cNvSpPr txBox="1"/>
          <p:nvPr/>
        </p:nvSpPr>
        <p:spPr>
          <a:xfrm>
            <a:off x="875909" y="1130871"/>
            <a:ext cx="9736968" cy="461624"/>
          </a:xfrm>
          <a:prstGeom prst="rect">
            <a:avLst/>
          </a:prstGeom>
          <a:noFill/>
          <a:ln>
            <a:noFill/>
          </a:ln>
        </p:spPr>
        <p:txBody>
          <a:bodyPr spcFirstLastPara="1" wrap="square" lIns="91425" tIns="45700" rIns="91425" bIns="45700" anchor="t" anchorCtr="0">
            <a:spAutoFit/>
          </a:bodyPr>
          <a:lstStyle/>
          <a:p>
            <a:r>
              <a:rPr lang="en-US" sz="2400" dirty="0">
                <a:solidFill>
                  <a:srgbClr val="21B4A9"/>
                </a:solidFill>
                <a:latin typeface="Calibri"/>
                <a:ea typeface="Calibri"/>
                <a:cs typeface="Calibri"/>
                <a:sym typeface="Calibri"/>
              </a:rPr>
              <a:t>Secțiunea 2: Etapa de înființare a unei cooperative</a:t>
            </a:r>
            <a:endParaRPr sz="2400" dirty="0">
              <a:solidFill>
                <a:srgbClr val="21B4A9"/>
              </a:solidFill>
              <a:latin typeface="Calibri"/>
              <a:ea typeface="Calibri"/>
              <a:cs typeface="Calibri"/>
              <a:sym typeface="Calibri"/>
            </a:endParaRPr>
          </a:p>
        </p:txBody>
      </p:sp>
      <p:pic>
        <p:nvPicPr>
          <p:cNvPr id="179" name="Google Shape;179;p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02" name="Rectangle: Diagonal Corners Rounded 201">
            <a:extLst>
              <a:ext uri="{FF2B5EF4-FFF2-40B4-BE49-F238E27FC236}">
                <a16:creationId xmlns:a16="http://schemas.microsoft.com/office/drawing/2014/main" xmlns="" id="{6B12FFBF-727E-DE44-C905-5CFED2999D02}"/>
              </a:ext>
            </a:extLst>
          </p:cNvPr>
          <p:cNvSpPr/>
          <p:nvPr/>
        </p:nvSpPr>
        <p:spPr bwMode="auto">
          <a:xfrm flipH="1">
            <a:off x="2123424" y="4826769"/>
            <a:ext cx="2882505" cy="740319"/>
          </a:xfrm>
          <a:prstGeom prst="round2DiagRect">
            <a:avLst>
              <a:gd name="adj1" fmla="val 0"/>
              <a:gd name="adj2" fmla="val 50000"/>
            </a:avLst>
          </a:prstGeom>
          <a:solidFill>
            <a:srgbClr val="EA4E46"/>
          </a:solidFill>
          <a:ln>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A4E46"/>
              </a:solidFill>
              <a:effectLst/>
              <a:uLnTx/>
              <a:uFillTx/>
              <a:latin typeface="Calibri" panose="020F0502020204030204"/>
              <a:ea typeface="+mn-ea"/>
              <a:cs typeface="+mn-cs"/>
            </a:endParaRPr>
          </a:p>
        </p:txBody>
      </p:sp>
      <p:sp>
        <p:nvSpPr>
          <p:cNvPr id="204" name="Rectangle: Diagonal Corners Rounded 203">
            <a:extLst>
              <a:ext uri="{FF2B5EF4-FFF2-40B4-BE49-F238E27FC236}">
                <a16:creationId xmlns:a16="http://schemas.microsoft.com/office/drawing/2014/main" xmlns="" id="{903E845A-D7B6-C957-9E1A-F852D5769474}"/>
              </a:ext>
            </a:extLst>
          </p:cNvPr>
          <p:cNvSpPr/>
          <p:nvPr/>
        </p:nvSpPr>
        <p:spPr bwMode="auto">
          <a:xfrm flipH="1">
            <a:off x="3312460" y="4101623"/>
            <a:ext cx="2882505" cy="740319"/>
          </a:xfrm>
          <a:prstGeom prst="round2DiagRect">
            <a:avLst>
              <a:gd name="adj1" fmla="val 0"/>
              <a:gd name="adj2" fmla="val 50000"/>
            </a:avLst>
          </a:prstGeom>
          <a:solidFill>
            <a:srgbClr val="F7931F"/>
          </a:solidFill>
          <a:ln>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1B4A9"/>
              </a:solidFill>
              <a:effectLst/>
              <a:uLnTx/>
              <a:uFillTx/>
              <a:latin typeface="Calibri" panose="020F0502020204030204"/>
              <a:ea typeface="+mn-ea"/>
              <a:cs typeface="+mn-cs"/>
            </a:endParaRPr>
          </a:p>
        </p:txBody>
      </p:sp>
      <p:grpSp>
        <p:nvGrpSpPr>
          <p:cNvPr id="206" name="Group 205">
            <a:extLst>
              <a:ext uri="{FF2B5EF4-FFF2-40B4-BE49-F238E27FC236}">
                <a16:creationId xmlns:a16="http://schemas.microsoft.com/office/drawing/2014/main" xmlns="" id="{61C90885-F97F-8E42-8F2F-63E0388058EF}"/>
              </a:ext>
            </a:extLst>
          </p:cNvPr>
          <p:cNvGrpSpPr/>
          <p:nvPr/>
        </p:nvGrpSpPr>
        <p:grpSpPr>
          <a:xfrm>
            <a:off x="4501492" y="3361658"/>
            <a:ext cx="2882505" cy="895691"/>
            <a:chOff x="4456066" y="2836395"/>
            <a:chExt cx="3207953" cy="1059806"/>
          </a:xfrm>
          <a:solidFill>
            <a:srgbClr val="21B4A9"/>
          </a:solidFill>
        </p:grpSpPr>
        <p:sp>
          <p:nvSpPr>
            <p:cNvPr id="207" name="Rectangle: Diagonal Corners Rounded 206">
              <a:extLst>
                <a:ext uri="{FF2B5EF4-FFF2-40B4-BE49-F238E27FC236}">
                  <a16:creationId xmlns:a16="http://schemas.microsoft.com/office/drawing/2014/main" xmlns="" id="{64130DFC-322E-27CD-9AD0-0F31E2DAC34F}"/>
                </a:ext>
              </a:extLst>
            </p:cNvPr>
            <p:cNvSpPr/>
            <p:nvPr/>
          </p:nvSpPr>
          <p:spPr bwMode="auto">
            <a:xfrm flipH="1">
              <a:off x="4456066" y="2836395"/>
              <a:ext cx="3207953" cy="875966"/>
            </a:xfrm>
            <a:prstGeom prst="round2DiagRect">
              <a:avLst>
                <a:gd name="adj1" fmla="val 0"/>
                <a:gd name="adj2" fmla="val 50000"/>
              </a:avLst>
            </a:prstGeom>
            <a:grpFill/>
            <a:ln>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08" name="Isosceles Triangle 207">
              <a:extLst>
                <a:ext uri="{FF2B5EF4-FFF2-40B4-BE49-F238E27FC236}">
                  <a16:creationId xmlns:a16="http://schemas.microsoft.com/office/drawing/2014/main" xmlns="" id="{41495FBB-BF4A-AFBE-B491-2E2E52EB1977}"/>
                </a:ext>
              </a:extLst>
            </p:cNvPr>
            <p:cNvSpPr/>
            <p:nvPr/>
          </p:nvSpPr>
          <p:spPr bwMode="auto">
            <a:xfrm flipH="1" flipV="1">
              <a:off x="4456066" y="3712362"/>
              <a:ext cx="1884671" cy="183839"/>
            </a:xfrm>
            <a:prstGeom prst="triangle">
              <a:avLst>
                <a:gd name="adj" fmla="val 0"/>
              </a:avLst>
            </a:prstGeom>
            <a:grpFill/>
            <a:ln>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209" name="Group 208">
            <a:extLst>
              <a:ext uri="{FF2B5EF4-FFF2-40B4-BE49-F238E27FC236}">
                <a16:creationId xmlns:a16="http://schemas.microsoft.com/office/drawing/2014/main" xmlns="" id="{789ACA4B-65AD-D2B5-CCA8-C9B0FD7675D7}"/>
              </a:ext>
            </a:extLst>
          </p:cNvPr>
          <p:cNvGrpSpPr/>
          <p:nvPr/>
        </p:nvGrpSpPr>
        <p:grpSpPr>
          <a:xfrm>
            <a:off x="5690524" y="2621338"/>
            <a:ext cx="2882505" cy="895689"/>
            <a:chOff x="5779346" y="1960429"/>
            <a:chExt cx="3207953" cy="1059804"/>
          </a:xfrm>
          <a:solidFill>
            <a:srgbClr val="FAB632"/>
          </a:solidFill>
        </p:grpSpPr>
        <p:sp>
          <p:nvSpPr>
            <p:cNvPr id="210" name="Rectangle: Diagonal Corners Rounded 209">
              <a:extLst>
                <a:ext uri="{FF2B5EF4-FFF2-40B4-BE49-F238E27FC236}">
                  <a16:creationId xmlns:a16="http://schemas.microsoft.com/office/drawing/2014/main" xmlns="" id="{6CCFDCDF-9C77-4623-649F-D267F355EB26}"/>
                </a:ext>
              </a:extLst>
            </p:cNvPr>
            <p:cNvSpPr/>
            <p:nvPr/>
          </p:nvSpPr>
          <p:spPr bwMode="auto">
            <a:xfrm flipH="1">
              <a:off x="5779346" y="1960429"/>
              <a:ext cx="3207953" cy="875966"/>
            </a:xfrm>
            <a:prstGeom prst="round2DiagRect">
              <a:avLst>
                <a:gd name="adj1" fmla="val 0"/>
                <a:gd name="adj2" fmla="val 50000"/>
              </a:avLst>
            </a:prstGeom>
            <a:grpFill/>
            <a:ln>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1" name="Isosceles Triangle 210">
              <a:extLst>
                <a:ext uri="{FF2B5EF4-FFF2-40B4-BE49-F238E27FC236}">
                  <a16:creationId xmlns:a16="http://schemas.microsoft.com/office/drawing/2014/main" xmlns="" id="{66B532B7-C2AF-9E8C-B32F-8C3EDCF6AF4C}"/>
                </a:ext>
              </a:extLst>
            </p:cNvPr>
            <p:cNvSpPr/>
            <p:nvPr/>
          </p:nvSpPr>
          <p:spPr bwMode="auto">
            <a:xfrm flipH="1" flipV="1">
              <a:off x="5779346" y="2836394"/>
              <a:ext cx="1884671" cy="183839"/>
            </a:xfrm>
            <a:prstGeom prst="triangle">
              <a:avLst>
                <a:gd name="adj" fmla="val 0"/>
              </a:avLst>
            </a:prstGeom>
            <a:grpFill/>
            <a:ln>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214" name="Group 213">
            <a:extLst>
              <a:ext uri="{FF2B5EF4-FFF2-40B4-BE49-F238E27FC236}">
                <a16:creationId xmlns:a16="http://schemas.microsoft.com/office/drawing/2014/main" xmlns="" id="{CBC0A8CF-C65C-C7EE-3573-2211C4F09707}"/>
              </a:ext>
            </a:extLst>
          </p:cNvPr>
          <p:cNvGrpSpPr/>
          <p:nvPr/>
        </p:nvGrpSpPr>
        <p:grpSpPr>
          <a:xfrm>
            <a:off x="6879559" y="1738980"/>
            <a:ext cx="3462446" cy="1037727"/>
            <a:chOff x="7102628" y="916399"/>
            <a:chExt cx="3853372" cy="1227867"/>
          </a:xfrm>
          <a:solidFill>
            <a:srgbClr val="DD473F"/>
          </a:solidFill>
        </p:grpSpPr>
        <p:sp>
          <p:nvSpPr>
            <p:cNvPr id="215" name="Circle: Hollow 214">
              <a:extLst>
                <a:ext uri="{FF2B5EF4-FFF2-40B4-BE49-F238E27FC236}">
                  <a16:creationId xmlns:a16="http://schemas.microsoft.com/office/drawing/2014/main" xmlns="" id="{95C306B1-89B1-56CD-C0AD-BA19D51F42F8}"/>
                </a:ext>
              </a:extLst>
            </p:cNvPr>
            <p:cNvSpPr/>
            <p:nvPr/>
          </p:nvSpPr>
          <p:spPr bwMode="auto">
            <a:xfrm flipH="1">
              <a:off x="9743910" y="916399"/>
              <a:ext cx="1212090" cy="1212091"/>
            </a:xfrm>
            <a:prstGeom prst="donut">
              <a:avLst>
                <a:gd name="adj" fmla="val 7750"/>
              </a:avLst>
            </a:prstGeom>
            <a:grp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xmlns="" id="{0AEA5973-8D3B-98FB-AA5B-106CB1AFEE6C}"/>
                </a:ext>
              </a:extLst>
            </p:cNvPr>
            <p:cNvSpPr/>
            <p:nvPr/>
          </p:nvSpPr>
          <p:spPr bwMode="auto">
            <a:xfrm flipH="1">
              <a:off x="7102628" y="1084462"/>
              <a:ext cx="2794880" cy="875966"/>
            </a:xfrm>
            <a:custGeom>
              <a:avLst/>
              <a:gdLst>
                <a:gd name="connsiteX0" fmla="*/ 0 w 2509982"/>
                <a:gd name="connsiteY0" fmla="*/ 0 h 786674"/>
                <a:gd name="connsiteX1" fmla="*/ 2116645 w 2509982"/>
                <a:gd name="connsiteY1" fmla="*/ 0 h 786674"/>
                <a:gd name="connsiteX2" fmla="*/ 2509982 w 2509982"/>
                <a:gd name="connsiteY2" fmla="*/ 393337 h 786674"/>
                <a:gd name="connsiteX3" fmla="*/ 2509982 w 2509982"/>
                <a:gd name="connsiteY3" fmla="*/ 786674 h 786674"/>
                <a:gd name="connsiteX4" fmla="*/ 22371 w 2509982"/>
                <a:gd name="connsiteY4" fmla="*/ 786674 h 786674"/>
                <a:gd name="connsiteX5" fmla="*/ 2436 w 2509982"/>
                <a:gd name="connsiteY5" fmla="*/ 784665 h 786674"/>
                <a:gd name="connsiteX6" fmla="*/ 10279 w 2509982"/>
                <a:gd name="connsiteY6" fmla="*/ 778193 h 786674"/>
                <a:gd name="connsiteX7" fmla="*/ 169691 w 2509982"/>
                <a:gd name="connsiteY7" fmla="*/ 393337 h 786674"/>
                <a:gd name="connsiteX8" fmla="*/ 10279 w 2509982"/>
                <a:gd name="connsiteY8" fmla="*/ 8481 h 786674"/>
                <a:gd name="connsiteX9" fmla="*/ 0 w 2509982"/>
                <a:gd name="connsiteY9" fmla="*/ 0 h 78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9982" h="786674">
                  <a:moveTo>
                    <a:pt x="0" y="0"/>
                  </a:moveTo>
                  <a:lnTo>
                    <a:pt x="2116645" y="0"/>
                  </a:lnTo>
                  <a:cubicBezTo>
                    <a:pt x="2333879" y="0"/>
                    <a:pt x="2509982" y="176103"/>
                    <a:pt x="2509982" y="393337"/>
                  </a:cubicBezTo>
                  <a:lnTo>
                    <a:pt x="2509982" y="786674"/>
                  </a:lnTo>
                  <a:lnTo>
                    <a:pt x="22371" y="786674"/>
                  </a:lnTo>
                  <a:lnTo>
                    <a:pt x="2436" y="784665"/>
                  </a:lnTo>
                  <a:lnTo>
                    <a:pt x="10279" y="778193"/>
                  </a:lnTo>
                  <a:cubicBezTo>
                    <a:pt x="108772" y="679700"/>
                    <a:pt x="169691" y="543633"/>
                    <a:pt x="169691" y="393337"/>
                  </a:cubicBezTo>
                  <a:cubicBezTo>
                    <a:pt x="169691" y="243042"/>
                    <a:pt x="108772" y="106975"/>
                    <a:pt x="10279" y="8481"/>
                  </a:cubicBez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7" name="Oval 216">
              <a:extLst>
                <a:ext uri="{FF2B5EF4-FFF2-40B4-BE49-F238E27FC236}">
                  <a16:creationId xmlns:a16="http://schemas.microsoft.com/office/drawing/2014/main" xmlns="" id="{8D83129E-2E07-E20F-D6E6-E6578D68F8E7}"/>
                </a:ext>
              </a:extLst>
            </p:cNvPr>
            <p:cNvSpPr/>
            <p:nvPr/>
          </p:nvSpPr>
          <p:spPr bwMode="auto">
            <a:xfrm flipH="1">
              <a:off x="9927750" y="1100239"/>
              <a:ext cx="844412" cy="844412"/>
            </a:xfrm>
            <a:prstGeom prst="ellipse">
              <a:avLst/>
            </a:prstGeom>
            <a:grpFill/>
            <a:ln>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18" name="Isosceles Triangle 217">
              <a:extLst>
                <a:ext uri="{FF2B5EF4-FFF2-40B4-BE49-F238E27FC236}">
                  <a16:creationId xmlns:a16="http://schemas.microsoft.com/office/drawing/2014/main" xmlns="" id="{76F43799-6689-BCEA-032E-6E39BE146555}"/>
                </a:ext>
              </a:extLst>
            </p:cNvPr>
            <p:cNvSpPr/>
            <p:nvPr/>
          </p:nvSpPr>
          <p:spPr bwMode="auto">
            <a:xfrm flipH="1" flipV="1">
              <a:off x="7102628" y="1960427"/>
              <a:ext cx="1884671" cy="183839"/>
            </a:xfrm>
            <a:prstGeom prst="triangle">
              <a:avLst>
                <a:gd name="adj" fmla="val 0"/>
              </a:avLst>
            </a:prstGeom>
            <a:grpFill/>
            <a:ln>
              <a:noFill/>
            </a:ln>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219" name="TextBox 218">
            <a:extLst>
              <a:ext uri="{FF2B5EF4-FFF2-40B4-BE49-F238E27FC236}">
                <a16:creationId xmlns:a16="http://schemas.microsoft.com/office/drawing/2014/main" xmlns="" id="{2961144D-AE8C-3B95-1111-FA964D1FEA5A}"/>
              </a:ext>
            </a:extLst>
          </p:cNvPr>
          <p:cNvSpPr txBox="1"/>
          <p:nvPr/>
        </p:nvSpPr>
        <p:spPr>
          <a:xfrm flipH="1">
            <a:off x="7409133" y="1906980"/>
            <a:ext cx="1452189" cy="584775"/>
          </a:xfrm>
          <a:prstGeom prst="rect">
            <a:avLst/>
          </a:prstGeom>
          <a:noFill/>
        </p:spPr>
        <p:txBody>
          <a:bodyPr wrap="square" rtlCol="0">
            <a:spAutoFit/>
          </a:bodyPr>
          <a:lstStyle/>
          <a:p>
            <a:pPr algn="ctr">
              <a:buClrTx/>
              <a:buFontTx/>
              <a:buNone/>
            </a:pPr>
            <a:r>
              <a:rPr lang="en-US" sz="1600" b="1" kern="1200" dirty="0">
                <a:solidFill>
                  <a:srgbClr val="FFFFFF"/>
                </a:solidFill>
                <a:latin typeface="Calibri" panose="020F0502020204030204"/>
                <a:ea typeface="+mn-ea"/>
                <a:cs typeface="Arial" pitchFamily="34" charset="0"/>
              </a:rPr>
              <a:t>Lansarea și asigurarea finanțării</a:t>
            </a:r>
          </a:p>
        </p:txBody>
      </p:sp>
      <p:sp>
        <p:nvSpPr>
          <p:cNvPr id="220" name="TextBox 219">
            <a:extLst>
              <a:ext uri="{FF2B5EF4-FFF2-40B4-BE49-F238E27FC236}">
                <a16:creationId xmlns:a16="http://schemas.microsoft.com/office/drawing/2014/main" xmlns="" id="{BAD3EBDD-D2E3-FB27-C509-C6FCBF8D0C10}"/>
              </a:ext>
            </a:extLst>
          </p:cNvPr>
          <p:cNvSpPr txBox="1"/>
          <p:nvPr/>
        </p:nvSpPr>
        <p:spPr>
          <a:xfrm flipH="1">
            <a:off x="6025159" y="2832195"/>
            <a:ext cx="1452189" cy="338554"/>
          </a:xfrm>
          <a:prstGeom prst="rect">
            <a:avLst/>
          </a:prstGeom>
          <a:noFill/>
        </p:spPr>
        <p:txBody>
          <a:bodyPr wrap="square" rtlCol="0">
            <a:spAutoFit/>
          </a:bodyPr>
          <a:lstStyle/>
          <a:p>
            <a:pPr algn="ctr">
              <a:buClrTx/>
              <a:buFontTx/>
              <a:buNone/>
            </a:pPr>
            <a:r>
              <a:rPr lang="en-US" sz="1600" b="1" kern="1200" dirty="0">
                <a:solidFill>
                  <a:srgbClr val="FFFFFF"/>
                </a:solidFill>
                <a:latin typeface="Calibri" panose="020F0502020204030204"/>
                <a:ea typeface="+mn-ea"/>
                <a:cs typeface="Arial" pitchFamily="34" charset="0"/>
              </a:rPr>
              <a:t>Constituire</a:t>
            </a:r>
          </a:p>
        </p:txBody>
      </p:sp>
      <p:sp>
        <p:nvSpPr>
          <p:cNvPr id="221" name="TextBox 220">
            <a:extLst>
              <a:ext uri="{FF2B5EF4-FFF2-40B4-BE49-F238E27FC236}">
                <a16:creationId xmlns:a16="http://schemas.microsoft.com/office/drawing/2014/main" xmlns="" id="{417B7DAB-5E6E-F93C-3555-47059ABEC001}"/>
              </a:ext>
            </a:extLst>
          </p:cNvPr>
          <p:cNvSpPr txBox="1"/>
          <p:nvPr/>
        </p:nvSpPr>
        <p:spPr>
          <a:xfrm flipH="1">
            <a:off x="4677212" y="3495156"/>
            <a:ext cx="1452189" cy="584775"/>
          </a:xfrm>
          <a:prstGeom prst="rect">
            <a:avLst/>
          </a:prstGeom>
          <a:noFill/>
        </p:spPr>
        <p:txBody>
          <a:bodyPr wrap="square" rtlCol="0">
            <a:spAutoFit/>
          </a:bodyPr>
          <a:lstStyle/>
          <a:p>
            <a:pPr algn="ctr">
              <a:buClrTx/>
              <a:buFontTx/>
              <a:buNone/>
            </a:pPr>
            <a:r>
              <a:rPr lang="en-US" sz="1600" b="1" kern="1200" dirty="0">
                <a:solidFill>
                  <a:srgbClr val="FFFFFF"/>
                </a:solidFill>
                <a:latin typeface="Calibri" panose="020F0502020204030204"/>
                <a:ea typeface="+mn-ea"/>
                <a:cs typeface="Arial" pitchFamily="34" charset="0"/>
              </a:rPr>
              <a:t>Comitetul director</a:t>
            </a:r>
          </a:p>
        </p:txBody>
      </p:sp>
      <p:sp>
        <p:nvSpPr>
          <p:cNvPr id="222" name="TextBox 221">
            <a:extLst>
              <a:ext uri="{FF2B5EF4-FFF2-40B4-BE49-F238E27FC236}">
                <a16:creationId xmlns:a16="http://schemas.microsoft.com/office/drawing/2014/main" xmlns="" id="{072792C4-D1B9-8E26-7054-201B960EF578}"/>
              </a:ext>
            </a:extLst>
          </p:cNvPr>
          <p:cNvSpPr txBox="1"/>
          <p:nvPr/>
        </p:nvSpPr>
        <p:spPr>
          <a:xfrm flipH="1">
            <a:off x="3570621" y="4264388"/>
            <a:ext cx="1452189" cy="584775"/>
          </a:xfrm>
          <a:prstGeom prst="rect">
            <a:avLst/>
          </a:prstGeom>
          <a:noFill/>
        </p:spPr>
        <p:txBody>
          <a:bodyPr wrap="square" rtlCol="0">
            <a:spAutoFit/>
          </a:bodyPr>
          <a:lstStyle/>
          <a:p>
            <a:pPr algn="ctr">
              <a:buClrTx/>
              <a:buFontTx/>
              <a:buNone/>
            </a:pPr>
            <a:r>
              <a:rPr lang="en-US" sz="1600" b="1" kern="1200" dirty="0">
                <a:solidFill>
                  <a:srgbClr val="FFFFFF"/>
                </a:solidFill>
                <a:latin typeface="Calibri" panose="020F0502020204030204"/>
                <a:ea typeface="+mn-ea"/>
                <a:cs typeface="Arial" pitchFamily="34" charset="0"/>
              </a:rPr>
              <a:t>Studiu de fezabilitate</a:t>
            </a:r>
          </a:p>
        </p:txBody>
      </p:sp>
      <p:sp>
        <p:nvSpPr>
          <p:cNvPr id="223" name="TextBox 222">
            <a:extLst>
              <a:ext uri="{FF2B5EF4-FFF2-40B4-BE49-F238E27FC236}">
                <a16:creationId xmlns:a16="http://schemas.microsoft.com/office/drawing/2014/main" xmlns="" id="{F8B5A682-46B1-FE42-FBA6-0C5274624F89}"/>
              </a:ext>
            </a:extLst>
          </p:cNvPr>
          <p:cNvSpPr txBox="1"/>
          <p:nvPr/>
        </p:nvSpPr>
        <p:spPr>
          <a:xfrm flipH="1">
            <a:off x="2467938" y="5037627"/>
            <a:ext cx="1329210" cy="338554"/>
          </a:xfrm>
          <a:prstGeom prst="rect">
            <a:avLst/>
          </a:prstGeom>
          <a:noFill/>
        </p:spPr>
        <p:txBody>
          <a:bodyPr wrap="none" rtlCol="0">
            <a:spAutoFit/>
          </a:bodyPr>
          <a:lstStyle/>
          <a:p>
            <a:pPr algn="ctr">
              <a:buClrTx/>
              <a:buFontTx/>
              <a:buNone/>
            </a:pPr>
            <a:r>
              <a:rPr lang="en-US" sz="1600" b="1" kern="1200" dirty="0">
                <a:solidFill>
                  <a:srgbClr val="FFFFFF"/>
                </a:solidFill>
                <a:latin typeface="Calibri" panose="020F0502020204030204"/>
                <a:ea typeface="+mn-ea"/>
                <a:cs typeface="Arial" pitchFamily="34" charset="0"/>
              </a:rPr>
              <a:t>Idee de afaceri</a:t>
            </a:r>
          </a:p>
        </p:txBody>
      </p:sp>
      <p:sp>
        <p:nvSpPr>
          <p:cNvPr id="224" name="TextBox 223">
            <a:extLst>
              <a:ext uri="{FF2B5EF4-FFF2-40B4-BE49-F238E27FC236}">
                <a16:creationId xmlns:a16="http://schemas.microsoft.com/office/drawing/2014/main" xmlns="" id="{E8BAF8C4-14B9-EE99-0FCF-C854E96134CE}"/>
              </a:ext>
            </a:extLst>
          </p:cNvPr>
          <p:cNvSpPr txBox="1"/>
          <p:nvPr/>
        </p:nvSpPr>
        <p:spPr>
          <a:xfrm flipH="1">
            <a:off x="5101375" y="4985025"/>
            <a:ext cx="728543" cy="312140"/>
          </a:xfrm>
          <a:prstGeom prst="rect">
            <a:avLst/>
          </a:prstGeom>
          <a:noFill/>
        </p:spPr>
        <p:txBody>
          <a:bodyPr wrap="none" rtlCol="0">
            <a:spAutoFit/>
          </a:bodyPr>
          <a:lstStyle/>
          <a:p>
            <a:pPr algn="r">
              <a:buClrTx/>
              <a:buFontTx/>
              <a:buNone/>
            </a:pPr>
            <a:r>
              <a:rPr lang="en-US" sz="1800" b="1" kern="1200" dirty="0">
                <a:latin typeface="Calibri" panose="020F0502020204030204"/>
                <a:ea typeface="+mn-ea"/>
                <a:cs typeface="Arial" pitchFamily="34" charset="0"/>
              </a:rPr>
              <a:t>PASUL 1</a:t>
            </a:r>
          </a:p>
        </p:txBody>
      </p:sp>
      <p:sp>
        <p:nvSpPr>
          <p:cNvPr id="225" name="TextBox 224">
            <a:extLst>
              <a:ext uri="{FF2B5EF4-FFF2-40B4-BE49-F238E27FC236}">
                <a16:creationId xmlns:a16="http://schemas.microsoft.com/office/drawing/2014/main" xmlns="" id="{C6FA79CA-8F62-BB9B-CE51-AF6C7156EA9F}"/>
              </a:ext>
            </a:extLst>
          </p:cNvPr>
          <p:cNvSpPr txBox="1"/>
          <p:nvPr/>
        </p:nvSpPr>
        <p:spPr>
          <a:xfrm flipH="1">
            <a:off x="6191540" y="4270774"/>
            <a:ext cx="1179005" cy="369332"/>
          </a:xfrm>
          <a:prstGeom prst="rect">
            <a:avLst/>
          </a:prstGeom>
          <a:noFill/>
        </p:spPr>
        <p:txBody>
          <a:bodyPr wrap="square" rtlCol="0">
            <a:spAutoFit/>
          </a:bodyPr>
          <a:lstStyle/>
          <a:p>
            <a:pPr algn="r">
              <a:buClrTx/>
              <a:buFontTx/>
              <a:buNone/>
            </a:pPr>
            <a:r>
              <a:rPr lang="en-US" sz="1800" b="1" kern="1200" dirty="0">
                <a:latin typeface="Calibri" panose="020F0502020204030204"/>
                <a:ea typeface="+mn-ea"/>
                <a:cs typeface="Arial" pitchFamily="34" charset="0"/>
              </a:rPr>
              <a:t>PASUL 2</a:t>
            </a:r>
          </a:p>
        </p:txBody>
      </p:sp>
      <p:sp>
        <p:nvSpPr>
          <p:cNvPr id="226" name="TextBox 225">
            <a:extLst>
              <a:ext uri="{FF2B5EF4-FFF2-40B4-BE49-F238E27FC236}">
                <a16:creationId xmlns:a16="http://schemas.microsoft.com/office/drawing/2014/main" xmlns="" id="{98BE4E8B-2528-3210-FA93-DBC6C968F086}"/>
              </a:ext>
            </a:extLst>
          </p:cNvPr>
          <p:cNvSpPr txBox="1"/>
          <p:nvPr/>
        </p:nvSpPr>
        <p:spPr>
          <a:xfrm flipH="1">
            <a:off x="7468296" y="3517027"/>
            <a:ext cx="1097130" cy="369332"/>
          </a:xfrm>
          <a:prstGeom prst="rect">
            <a:avLst/>
          </a:prstGeom>
          <a:noFill/>
        </p:spPr>
        <p:txBody>
          <a:bodyPr wrap="square" rtlCol="0">
            <a:spAutoFit/>
          </a:bodyPr>
          <a:lstStyle/>
          <a:p>
            <a:pPr algn="r">
              <a:buClrTx/>
              <a:buFontTx/>
              <a:buNone/>
            </a:pPr>
            <a:r>
              <a:rPr lang="en-US" sz="1800" b="1" kern="1200" dirty="0">
                <a:latin typeface="Calibri" panose="020F0502020204030204"/>
                <a:ea typeface="+mn-ea"/>
                <a:cs typeface="Arial" pitchFamily="34" charset="0"/>
              </a:rPr>
              <a:t>PASUL 3</a:t>
            </a:r>
          </a:p>
        </p:txBody>
      </p:sp>
      <p:sp>
        <p:nvSpPr>
          <p:cNvPr id="227" name="TextBox 226">
            <a:extLst>
              <a:ext uri="{FF2B5EF4-FFF2-40B4-BE49-F238E27FC236}">
                <a16:creationId xmlns:a16="http://schemas.microsoft.com/office/drawing/2014/main" xmlns="" id="{DB5AC4C2-2510-4B26-7FD3-E7C226465CFA}"/>
              </a:ext>
            </a:extLst>
          </p:cNvPr>
          <p:cNvSpPr txBox="1"/>
          <p:nvPr/>
        </p:nvSpPr>
        <p:spPr>
          <a:xfrm flipH="1">
            <a:off x="8654059" y="2757982"/>
            <a:ext cx="961280" cy="369332"/>
          </a:xfrm>
          <a:prstGeom prst="rect">
            <a:avLst/>
          </a:prstGeom>
          <a:noFill/>
        </p:spPr>
        <p:txBody>
          <a:bodyPr wrap="square" rtlCol="0">
            <a:spAutoFit/>
          </a:bodyPr>
          <a:lstStyle/>
          <a:p>
            <a:pPr algn="r">
              <a:buClrTx/>
              <a:buFontTx/>
              <a:buNone/>
            </a:pPr>
            <a:r>
              <a:rPr lang="en-US" sz="1800" b="1" kern="1200" dirty="0">
                <a:latin typeface="Calibri" panose="020F0502020204030204"/>
                <a:ea typeface="+mn-ea"/>
                <a:cs typeface="Arial" pitchFamily="34" charset="0"/>
              </a:rPr>
              <a:t>PASUL 4</a:t>
            </a:r>
          </a:p>
        </p:txBody>
      </p:sp>
      <p:sp>
        <p:nvSpPr>
          <p:cNvPr id="228" name="TextBox 227">
            <a:extLst>
              <a:ext uri="{FF2B5EF4-FFF2-40B4-BE49-F238E27FC236}">
                <a16:creationId xmlns:a16="http://schemas.microsoft.com/office/drawing/2014/main" xmlns="" id="{8409C564-AE75-042E-92BB-D22C858FA5C7}"/>
              </a:ext>
            </a:extLst>
          </p:cNvPr>
          <p:cNvSpPr txBox="1"/>
          <p:nvPr/>
        </p:nvSpPr>
        <p:spPr>
          <a:xfrm flipH="1">
            <a:off x="8677398" y="1517823"/>
            <a:ext cx="728543" cy="312140"/>
          </a:xfrm>
          <a:prstGeom prst="rect">
            <a:avLst/>
          </a:prstGeom>
          <a:noFill/>
        </p:spPr>
        <p:txBody>
          <a:bodyPr wrap="none" rtlCol="0">
            <a:spAutoFit/>
          </a:bodyPr>
          <a:lstStyle/>
          <a:p>
            <a:pPr algn="ctr">
              <a:buClrTx/>
              <a:buFontTx/>
              <a:buNone/>
            </a:pPr>
            <a:r>
              <a:rPr lang="en-US" sz="1800" b="1" kern="1200" dirty="0">
                <a:latin typeface="Calibri" panose="020F0502020204030204"/>
                <a:ea typeface="+mn-ea"/>
                <a:cs typeface="Arial" pitchFamily="34" charset="0"/>
              </a:rPr>
              <a:t>PASUL 5</a:t>
            </a:r>
          </a:p>
        </p:txBody>
      </p:sp>
      <p:sp>
        <p:nvSpPr>
          <p:cNvPr id="229" name="TextBox 228">
            <a:extLst>
              <a:ext uri="{FF2B5EF4-FFF2-40B4-BE49-F238E27FC236}">
                <a16:creationId xmlns:a16="http://schemas.microsoft.com/office/drawing/2014/main" xmlns="" id="{33372D99-0E7F-944D-A60B-234E966CEAE0}"/>
              </a:ext>
            </a:extLst>
          </p:cNvPr>
          <p:cNvSpPr txBox="1"/>
          <p:nvPr/>
        </p:nvSpPr>
        <p:spPr>
          <a:xfrm flipH="1">
            <a:off x="2324029" y="5551834"/>
            <a:ext cx="3805372" cy="523220"/>
          </a:xfrm>
          <a:prstGeom prst="rect">
            <a:avLst/>
          </a:prstGeom>
          <a:noFill/>
        </p:spPr>
        <p:txBody>
          <a:bodyPr wrap="square">
            <a:spAutoFit/>
          </a:bodyPr>
          <a:lstStyle/>
          <a:p>
            <a:pPr algn="ctr">
              <a:buClrTx/>
              <a:buFontTx/>
              <a:buNone/>
            </a:pPr>
            <a:r>
              <a:rPr lang="en-US" kern="1200" dirty="0">
                <a:latin typeface="Calibri" panose="020F0502020204030204"/>
                <a:ea typeface="+mn-ea"/>
                <a:cs typeface="+mn-cs"/>
              </a:rPr>
              <a:t>Decideți tipul de servicii pe care le va furniza cooperarea și interesele pe care le va servi.</a:t>
            </a:r>
          </a:p>
        </p:txBody>
      </p:sp>
      <p:sp>
        <p:nvSpPr>
          <p:cNvPr id="230" name="TextBox 229">
            <a:extLst>
              <a:ext uri="{FF2B5EF4-FFF2-40B4-BE49-F238E27FC236}">
                <a16:creationId xmlns:a16="http://schemas.microsoft.com/office/drawing/2014/main" xmlns="" id="{93EA2641-FA3D-60B0-DA24-FDA4A5316388}"/>
              </a:ext>
            </a:extLst>
          </p:cNvPr>
          <p:cNvSpPr txBox="1"/>
          <p:nvPr/>
        </p:nvSpPr>
        <p:spPr>
          <a:xfrm flipH="1">
            <a:off x="199197" y="3954217"/>
            <a:ext cx="3119256" cy="954107"/>
          </a:xfrm>
          <a:prstGeom prst="rect">
            <a:avLst/>
          </a:prstGeom>
          <a:noFill/>
        </p:spPr>
        <p:txBody>
          <a:bodyPr wrap="square">
            <a:spAutoFit/>
          </a:bodyPr>
          <a:lstStyle/>
          <a:p>
            <a:pPr algn="r">
              <a:buClrTx/>
              <a:buFontTx/>
              <a:buNone/>
            </a:pPr>
            <a:r>
              <a:rPr lang="en-US" kern="1200" dirty="0">
                <a:latin typeface="Calibri" panose="020F0502020204030204"/>
                <a:ea typeface="+mn-ea"/>
                <a:cs typeface="+mn-cs"/>
              </a:rPr>
              <a:t>Este o cooperare formatul de afaceri potrivit pentru ideea dumneavoastră? Analizați piața, costurile de exploatare și disponibilitatea finanțării.</a:t>
            </a:r>
          </a:p>
        </p:txBody>
      </p:sp>
      <p:sp>
        <p:nvSpPr>
          <p:cNvPr id="231" name="Freeform: Shape 230">
            <a:extLst>
              <a:ext uri="{FF2B5EF4-FFF2-40B4-BE49-F238E27FC236}">
                <a16:creationId xmlns:a16="http://schemas.microsoft.com/office/drawing/2014/main" xmlns="" id="{7A6E9198-EF79-5B7F-2000-FB8C1AFE9162}"/>
              </a:ext>
            </a:extLst>
          </p:cNvPr>
          <p:cNvSpPr/>
          <p:nvPr/>
        </p:nvSpPr>
        <p:spPr>
          <a:xfrm flipH="1">
            <a:off x="7640912" y="2752276"/>
            <a:ext cx="579998" cy="493772"/>
          </a:xfrm>
          <a:custGeom>
            <a:avLst/>
            <a:gdLst>
              <a:gd name="connsiteX0" fmla="*/ 302392 w 579684"/>
              <a:gd name="connsiteY0" fmla="*/ 408779 h 524689"/>
              <a:gd name="connsiteX1" fmla="*/ 296977 w 579684"/>
              <a:gd name="connsiteY1" fmla="*/ 436227 h 524689"/>
              <a:gd name="connsiteX2" fmla="*/ 302743 w 579684"/>
              <a:gd name="connsiteY2" fmla="*/ 428246 h 524689"/>
              <a:gd name="connsiteX3" fmla="*/ 303936 w 579684"/>
              <a:gd name="connsiteY3" fmla="*/ 412847 h 524689"/>
              <a:gd name="connsiteX4" fmla="*/ 324142 w 579684"/>
              <a:gd name="connsiteY4" fmla="*/ 408779 h 524689"/>
              <a:gd name="connsiteX5" fmla="*/ 289414 w 579684"/>
              <a:gd name="connsiteY5" fmla="*/ 323122 h 524689"/>
              <a:gd name="connsiteX6" fmla="*/ 266615 w 579684"/>
              <a:gd name="connsiteY6" fmla="*/ 327647 h 524689"/>
              <a:gd name="connsiteX7" fmla="*/ 267702 w 579684"/>
              <a:gd name="connsiteY7" fmla="*/ 329927 h 524689"/>
              <a:gd name="connsiteX8" fmla="*/ 228943 w 579684"/>
              <a:gd name="connsiteY8" fmla="*/ 352411 h 524689"/>
              <a:gd name="connsiteX9" fmla="*/ 290466 w 579684"/>
              <a:gd name="connsiteY9" fmla="*/ 467180 h 524689"/>
              <a:gd name="connsiteX10" fmla="*/ 290712 w 579684"/>
              <a:gd name="connsiteY10" fmla="*/ 449887 h 524689"/>
              <a:gd name="connsiteX11" fmla="*/ 296481 w 579684"/>
              <a:gd name="connsiteY11" fmla="*/ 436995 h 524689"/>
              <a:gd name="connsiteX12" fmla="*/ 281416 w 579684"/>
              <a:gd name="connsiteY12" fmla="*/ 434490 h 524689"/>
              <a:gd name="connsiteX13" fmla="*/ 279979 w 579684"/>
              <a:gd name="connsiteY13" fmla="*/ 409200 h 524689"/>
              <a:gd name="connsiteX14" fmla="*/ 253110 w 579684"/>
              <a:gd name="connsiteY14" fmla="*/ 406183 h 524689"/>
              <a:gd name="connsiteX15" fmla="*/ 253110 w 579684"/>
              <a:gd name="connsiteY15" fmla="*/ 388575 h 524689"/>
              <a:gd name="connsiteX16" fmla="*/ 279698 w 579684"/>
              <a:gd name="connsiteY16" fmla="*/ 386014 h 524689"/>
              <a:gd name="connsiteX17" fmla="*/ 281487 w 579684"/>
              <a:gd name="connsiteY17" fmla="*/ 360619 h 524689"/>
              <a:gd name="connsiteX18" fmla="*/ 299481 w 579684"/>
              <a:gd name="connsiteY18" fmla="*/ 360619 h 524689"/>
              <a:gd name="connsiteX19" fmla="*/ 300919 w 579684"/>
              <a:gd name="connsiteY19" fmla="*/ 385418 h 524689"/>
              <a:gd name="connsiteX20" fmla="*/ 329681 w 579684"/>
              <a:gd name="connsiteY20" fmla="*/ 388996 h 524689"/>
              <a:gd name="connsiteX21" fmla="*/ 325230 w 579684"/>
              <a:gd name="connsiteY21" fmla="*/ 408310 h 524689"/>
              <a:gd name="connsiteX22" fmla="*/ 332036 w 579684"/>
              <a:gd name="connsiteY22" fmla="*/ 398948 h 524689"/>
              <a:gd name="connsiteX23" fmla="*/ 330032 w 579684"/>
              <a:gd name="connsiteY23" fmla="*/ 386295 h 524689"/>
              <a:gd name="connsiteX24" fmla="*/ 303866 w 579684"/>
              <a:gd name="connsiteY24" fmla="*/ 382471 h 524689"/>
              <a:gd name="connsiteX25" fmla="*/ 302112 w 579684"/>
              <a:gd name="connsiteY25" fmla="*/ 360057 h 524689"/>
              <a:gd name="connsiteX26" fmla="*/ 289414 w 579684"/>
              <a:gd name="connsiteY26" fmla="*/ 352025 h 524689"/>
              <a:gd name="connsiteX27" fmla="*/ 261634 w 579684"/>
              <a:gd name="connsiteY27" fmla="*/ 316002 h 524689"/>
              <a:gd name="connsiteX28" fmla="*/ 318527 w 579684"/>
              <a:gd name="connsiteY28" fmla="*/ 316002 h 524689"/>
              <a:gd name="connsiteX29" fmla="*/ 317265 w 579684"/>
              <a:gd name="connsiteY29" fmla="*/ 320562 h 524689"/>
              <a:gd name="connsiteX30" fmla="*/ 361321 w 579684"/>
              <a:gd name="connsiteY30" fmla="*/ 344729 h 524689"/>
              <a:gd name="connsiteX31" fmla="*/ 361356 w 579684"/>
              <a:gd name="connsiteY31" fmla="*/ 344729 h 524689"/>
              <a:gd name="connsiteX32" fmla="*/ 290888 w 579684"/>
              <a:gd name="connsiteY32" fmla="*/ 481000 h 524689"/>
              <a:gd name="connsiteX33" fmla="*/ 219472 w 579684"/>
              <a:gd name="connsiteY33" fmla="*/ 342274 h 524689"/>
              <a:gd name="connsiteX34" fmla="*/ 242131 w 579684"/>
              <a:gd name="connsiteY34" fmla="*/ 334102 h 524689"/>
              <a:gd name="connsiteX35" fmla="*/ 261634 w 579684"/>
              <a:gd name="connsiteY35" fmla="*/ 316002 h 524689"/>
              <a:gd name="connsiteX36" fmla="*/ 290397 w 579684"/>
              <a:gd name="connsiteY36" fmla="*/ 274647 h 524689"/>
              <a:gd name="connsiteX37" fmla="*/ 176785 w 579684"/>
              <a:gd name="connsiteY37" fmla="*/ 388820 h 524689"/>
              <a:gd name="connsiteX38" fmla="*/ 290502 w 579684"/>
              <a:gd name="connsiteY38" fmla="*/ 502783 h 524689"/>
              <a:gd name="connsiteX39" fmla="*/ 404149 w 579684"/>
              <a:gd name="connsiteY39" fmla="*/ 388715 h 524689"/>
              <a:gd name="connsiteX40" fmla="*/ 290397 w 579684"/>
              <a:gd name="connsiteY40" fmla="*/ 274647 h 524689"/>
              <a:gd name="connsiteX41" fmla="*/ 151845 w 579684"/>
              <a:gd name="connsiteY41" fmla="*/ 200884 h 524689"/>
              <a:gd name="connsiteX42" fmla="*/ 152091 w 579684"/>
              <a:gd name="connsiteY42" fmla="*/ 201162 h 524689"/>
              <a:gd name="connsiteX43" fmla="*/ 151739 w 579684"/>
              <a:gd name="connsiteY43" fmla="*/ 201157 h 524689"/>
              <a:gd name="connsiteX44" fmla="*/ 152512 w 579684"/>
              <a:gd name="connsiteY44" fmla="*/ 200671 h 524689"/>
              <a:gd name="connsiteX45" fmla="*/ 152126 w 579684"/>
              <a:gd name="connsiteY45" fmla="*/ 201162 h 524689"/>
              <a:gd name="connsiteX46" fmla="*/ 152126 w 579684"/>
              <a:gd name="connsiteY46" fmla="*/ 201197 h 524689"/>
              <a:gd name="connsiteX47" fmla="*/ 151846 w 579684"/>
              <a:gd name="connsiteY47" fmla="*/ 200882 h 524689"/>
              <a:gd name="connsiteX48" fmla="*/ 151845 w 579684"/>
              <a:gd name="connsiteY48" fmla="*/ 200884 h 524689"/>
              <a:gd name="connsiteX49" fmla="*/ 151811 w 579684"/>
              <a:gd name="connsiteY49" fmla="*/ 200846 h 524689"/>
              <a:gd name="connsiteX50" fmla="*/ 151846 w 579684"/>
              <a:gd name="connsiteY50" fmla="*/ 200881 h 524689"/>
              <a:gd name="connsiteX51" fmla="*/ 497732 w 579684"/>
              <a:gd name="connsiteY51" fmla="*/ 195599 h 524689"/>
              <a:gd name="connsiteX52" fmla="*/ 519619 w 579684"/>
              <a:gd name="connsiteY52" fmla="*/ 199724 h 524689"/>
              <a:gd name="connsiteX53" fmla="*/ 579109 w 579684"/>
              <a:gd name="connsiteY53" fmla="*/ 275173 h 524689"/>
              <a:gd name="connsiteX54" fmla="*/ 579320 w 579684"/>
              <a:gd name="connsiteY54" fmla="*/ 335854 h 524689"/>
              <a:gd name="connsiteX55" fmla="*/ 579355 w 579684"/>
              <a:gd name="connsiteY55" fmla="*/ 335854 h 524689"/>
              <a:gd name="connsiteX56" fmla="*/ 536807 w 579684"/>
              <a:gd name="connsiteY56" fmla="*/ 354725 h 524689"/>
              <a:gd name="connsiteX57" fmla="*/ 536807 w 579684"/>
              <a:gd name="connsiteY57" fmla="*/ 316738 h 524689"/>
              <a:gd name="connsiteX58" fmla="*/ 533685 w 579684"/>
              <a:gd name="connsiteY58" fmla="*/ 316457 h 524689"/>
              <a:gd name="connsiteX59" fmla="*/ 526179 w 579684"/>
              <a:gd name="connsiteY59" fmla="*/ 357426 h 524689"/>
              <a:gd name="connsiteX60" fmla="*/ 476721 w 579684"/>
              <a:gd name="connsiteY60" fmla="*/ 365739 h 524689"/>
              <a:gd name="connsiteX61" fmla="*/ 476721 w 579684"/>
              <a:gd name="connsiteY61" fmla="*/ 333644 h 524689"/>
              <a:gd name="connsiteX62" fmla="*/ 475669 w 579684"/>
              <a:gd name="connsiteY62" fmla="*/ 284994 h 524689"/>
              <a:gd name="connsiteX63" fmla="*/ 433086 w 579684"/>
              <a:gd name="connsiteY63" fmla="*/ 201548 h 524689"/>
              <a:gd name="connsiteX64" fmla="*/ 497732 w 579684"/>
              <a:gd name="connsiteY64" fmla="*/ 195599 h 524689"/>
              <a:gd name="connsiteX65" fmla="*/ 93618 w 579684"/>
              <a:gd name="connsiteY65" fmla="*/ 194182 h 524689"/>
              <a:gd name="connsiteX66" fmla="*/ 101300 w 579684"/>
              <a:gd name="connsiteY66" fmla="*/ 194673 h 524689"/>
              <a:gd name="connsiteX67" fmla="*/ 126341 w 579684"/>
              <a:gd name="connsiteY67" fmla="*/ 200824 h 524689"/>
              <a:gd name="connsiteX68" fmla="*/ 151739 w 579684"/>
              <a:gd name="connsiteY68" fmla="*/ 201157 h 524689"/>
              <a:gd name="connsiteX69" fmla="*/ 150793 w 579684"/>
              <a:gd name="connsiteY69" fmla="*/ 203617 h 524689"/>
              <a:gd name="connsiteX70" fmla="*/ 103966 w 579684"/>
              <a:gd name="connsiteY70" fmla="*/ 308144 h 524689"/>
              <a:gd name="connsiteX71" fmla="*/ 103966 w 579684"/>
              <a:gd name="connsiteY71" fmla="*/ 365565 h 524689"/>
              <a:gd name="connsiteX72" fmla="*/ 54964 w 579684"/>
              <a:gd name="connsiteY72" fmla="*/ 357813 h 524689"/>
              <a:gd name="connsiteX73" fmla="*/ 47107 w 579684"/>
              <a:gd name="connsiteY73" fmla="*/ 316423 h 524689"/>
              <a:gd name="connsiteX74" fmla="*/ 45178 w 579684"/>
              <a:gd name="connsiteY74" fmla="*/ 316423 h 524689"/>
              <a:gd name="connsiteX75" fmla="*/ 45178 w 579684"/>
              <a:gd name="connsiteY75" fmla="*/ 355007 h 524689"/>
              <a:gd name="connsiteX76" fmla="*/ 0 w 579684"/>
              <a:gd name="connsiteY76" fmla="*/ 335364 h 524689"/>
              <a:gd name="connsiteX77" fmla="*/ 4735 w 579684"/>
              <a:gd name="connsiteY77" fmla="*/ 256688 h 524689"/>
              <a:gd name="connsiteX78" fmla="*/ 38443 w 579684"/>
              <a:gd name="connsiteY78" fmla="*/ 210387 h 524689"/>
              <a:gd name="connsiteX79" fmla="*/ 93618 w 579684"/>
              <a:gd name="connsiteY79" fmla="*/ 194182 h 524689"/>
              <a:gd name="connsiteX80" fmla="*/ 338206 w 579684"/>
              <a:gd name="connsiteY80" fmla="*/ 191305 h 524689"/>
              <a:gd name="connsiteX81" fmla="*/ 433017 w 579684"/>
              <a:gd name="connsiteY81" fmla="*/ 227189 h 524689"/>
              <a:gd name="connsiteX82" fmla="*/ 456553 w 579684"/>
              <a:gd name="connsiteY82" fmla="*/ 279102 h 524689"/>
              <a:gd name="connsiteX83" fmla="*/ 456974 w 579684"/>
              <a:gd name="connsiteY83" fmla="*/ 369283 h 524689"/>
              <a:gd name="connsiteX84" fmla="*/ 456939 w 579684"/>
              <a:gd name="connsiteY84" fmla="*/ 369283 h 524689"/>
              <a:gd name="connsiteX85" fmla="*/ 426633 w 579684"/>
              <a:gd name="connsiteY85" fmla="*/ 385874 h 524689"/>
              <a:gd name="connsiteX86" fmla="*/ 377351 w 579684"/>
              <a:gd name="connsiteY86" fmla="*/ 493102 h 524689"/>
              <a:gd name="connsiteX87" fmla="*/ 287450 w 579684"/>
              <a:gd name="connsiteY87" fmla="*/ 524670 h 524689"/>
              <a:gd name="connsiteX88" fmla="*/ 153564 w 579684"/>
              <a:gd name="connsiteY88" fmla="*/ 383699 h 524689"/>
              <a:gd name="connsiteX89" fmla="*/ 120452 w 579684"/>
              <a:gd name="connsiteY89" fmla="*/ 364372 h 524689"/>
              <a:gd name="connsiteX90" fmla="*/ 126135 w 579684"/>
              <a:gd name="connsiteY90" fmla="*/ 274366 h 524689"/>
              <a:gd name="connsiteX91" fmla="*/ 170331 w 579684"/>
              <a:gd name="connsiteY91" fmla="*/ 212702 h 524689"/>
              <a:gd name="connsiteX92" fmla="*/ 242062 w 579684"/>
              <a:gd name="connsiteY92" fmla="*/ 191586 h 524689"/>
              <a:gd name="connsiteX93" fmla="*/ 258653 w 579684"/>
              <a:gd name="connsiteY93" fmla="*/ 194813 h 524689"/>
              <a:gd name="connsiteX94" fmla="*/ 326280 w 579684"/>
              <a:gd name="connsiteY94" fmla="*/ 194708 h 524689"/>
              <a:gd name="connsiteX95" fmla="*/ 338206 w 579684"/>
              <a:gd name="connsiteY95" fmla="*/ 191305 h 524689"/>
              <a:gd name="connsiteX96" fmla="*/ 124565 w 579684"/>
              <a:gd name="connsiteY96" fmla="*/ 42567 h 524689"/>
              <a:gd name="connsiteX97" fmla="*/ 185097 w 579684"/>
              <a:gd name="connsiteY97" fmla="*/ 65277 h 524689"/>
              <a:gd name="connsiteX98" fmla="*/ 185132 w 579684"/>
              <a:gd name="connsiteY98" fmla="*/ 65277 h 524689"/>
              <a:gd name="connsiteX99" fmla="*/ 196953 w 579684"/>
              <a:gd name="connsiteY99" fmla="*/ 142445 h 524689"/>
              <a:gd name="connsiteX100" fmla="*/ 128765 w 579684"/>
              <a:gd name="connsiteY100" fmla="*/ 183905 h 524689"/>
              <a:gd name="connsiteX101" fmla="*/ 64084 w 579684"/>
              <a:gd name="connsiteY101" fmla="*/ 127152 h 524689"/>
              <a:gd name="connsiteX102" fmla="*/ 101616 w 579684"/>
              <a:gd name="connsiteY102" fmla="*/ 49633 h 524689"/>
              <a:gd name="connsiteX103" fmla="*/ 124565 w 579684"/>
              <a:gd name="connsiteY103" fmla="*/ 42567 h 524689"/>
              <a:gd name="connsiteX104" fmla="*/ 452297 w 579684"/>
              <a:gd name="connsiteY104" fmla="*/ 42235 h 524689"/>
              <a:gd name="connsiteX105" fmla="*/ 474336 w 579684"/>
              <a:gd name="connsiteY105" fmla="*/ 47283 h 524689"/>
              <a:gd name="connsiteX106" fmla="*/ 517374 w 579684"/>
              <a:gd name="connsiteY106" fmla="*/ 122031 h 524689"/>
              <a:gd name="connsiteX107" fmla="*/ 460060 w 579684"/>
              <a:gd name="connsiteY107" fmla="*/ 182818 h 524689"/>
              <a:gd name="connsiteX108" fmla="*/ 383699 w 579684"/>
              <a:gd name="connsiteY108" fmla="*/ 142936 h 524689"/>
              <a:gd name="connsiteX109" fmla="*/ 395730 w 579684"/>
              <a:gd name="connsiteY109" fmla="*/ 66119 h 524689"/>
              <a:gd name="connsiteX110" fmla="*/ 452297 w 579684"/>
              <a:gd name="connsiteY110" fmla="*/ 42235 h 524689"/>
              <a:gd name="connsiteX111" fmla="*/ 290361 w 579684"/>
              <a:gd name="connsiteY111" fmla="*/ 0 h 524689"/>
              <a:gd name="connsiteX112" fmla="*/ 379384 w 579684"/>
              <a:gd name="connsiteY112" fmla="*/ 90286 h 524689"/>
              <a:gd name="connsiteX113" fmla="*/ 290537 w 579684"/>
              <a:gd name="connsiteY113" fmla="*/ 178959 h 524689"/>
              <a:gd name="connsiteX114" fmla="*/ 201478 w 579684"/>
              <a:gd name="connsiteY114" fmla="*/ 88883 h 524689"/>
              <a:gd name="connsiteX115" fmla="*/ 290361 w 579684"/>
              <a:gd name="connsiteY115" fmla="*/ 0 h 52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79684" h="524689">
                <a:moveTo>
                  <a:pt x="302392" y="408779"/>
                </a:moveTo>
                <a:lnTo>
                  <a:pt x="296977" y="436227"/>
                </a:lnTo>
                <a:lnTo>
                  <a:pt x="302743" y="428246"/>
                </a:lnTo>
                <a:cubicBezTo>
                  <a:pt x="304006" y="423054"/>
                  <a:pt x="303655" y="417442"/>
                  <a:pt x="303936" y="412847"/>
                </a:cubicBezTo>
                <a:lnTo>
                  <a:pt x="324142" y="408779"/>
                </a:lnTo>
                <a:close/>
                <a:moveTo>
                  <a:pt x="289414" y="323122"/>
                </a:moveTo>
                <a:cubicBezTo>
                  <a:pt x="280785" y="324841"/>
                  <a:pt x="273700" y="326244"/>
                  <a:pt x="266615" y="327647"/>
                </a:cubicBezTo>
                <a:cubicBezTo>
                  <a:pt x="266966" y="328419"/>
                  <a:pt x="267351" y="329156"/>
                  <a:pt x="267702" y="329927"/>
                </a:cubicBezTo>
                <a:cubicBezTo>
                  <a:pt x="254829" y="337398"/>
                  <a:pt x="241956" y="344834"/>
                  <a:pt x="228943" y="352411"/>
                </a:cubicBezTo>
                <a:cubicBezTo>
                  <a:pt x="225365" y="406709"/>
                  <a:pt x="252900" y="458972"/>
                  <a:pt x="290466" y="467180"/>
                </a:cubicBezTo>
                <a:cubicBezTo>
                  <a:pt x="290466" y="461252"/>
                  <a:pt x="289695" y="455429"/>
                  <a:pt x="290712" y="449887"/>
                </a:cubicBezTo>
                <a:lnTo>
                  <a:pt x="296481" y="436995"/>
                </a:lnTo>
                <a:lnTo>
                  <a:pt x="281416" y="434490"/>
                </a:lnTo>
                <a:cubicBezTo>
                  <a:pt x="280926" y="425545"/>
                  <a:pt x="280469" y="417899"/>
                  <a:pt x="279979" y="409200"/>
                </a:cubicBezTo>
                <a:cubicBezTo>
                  <a:pt x="270929" y="408182"/>
                  <a:pt x="262440" y="407235"/>
                  <a:pt x="253110" y="406183"/>
                </a:cubicBezTo>
                <a:lnTo>
                  <a:pt x="253110" y="388575"/>
                </a:lnTo>
                <a:cubicBezTo>
                  <a:pt x="261985" y="387733"/>
                  <a:pt x="270438" y="386891"/>
                  <a:pt x="279698" y="386014"/>
                </a:cubicBezTo>
                <a:cubicBezTo>
                  <a:pt x="280294" y="377666"/>
                  <a:pt x="280820" y="370020"/>
                  <a:pt x="281487" y="360619"/>
                </a:cubicBezTo>
                <a:lnTo>
                  <a:pt x="299481" y="360619"/>
                </a:lnTo>
                <a:cubicBezTo>
                  <a:pt x="299972" y="369248"/>
                  <a:pt x="300428" y="376895"/>
                  <a:pt x="300919" y="385418"/>
                </a:cubicBezTo>
                <a:cubicBezTo>
                  <a:pt x="309864" y="386541"/>
                  <a:pt x="318352" y="387593"/>
                  <a:pt x="329681" y="388996"/>
                </a:cubicBezTo>
                <a:lnTo>
                  <a:pt x="325230" y="408310"/>
                </a:lnTo>
                <a:lnTo>
                  <a:pt x="332036" y="398948"/>
                </a:lnTo>
                <a:cubicBezTo>
                  <a:pt x="331778" y="395072"/>
                  <a:pt x="330015" y="390697"/>
                  <a:pt x="330032" y="386295"/>
                </a:cubicBezTo>
                <a:cubicBezTo>
                  <a:pt x="321018" y="384962"/>
                  <a:pt x="312600" y="383734"/>
                  <a:pt x="303866" y="382471"/>
                </a:cubicBezTo>
                <a:cubicBezTo>
                  <a:pt x="303234" y="374369"/>
                  <a:pt x="302673" y="367213"/>
                  <a:pt x="302112" y="360057"/>
                </a:cubicBezTo>
                <a:cubicBezTo>
                  <a:pt x="297763" y="357322"/>
                  <a:pt x="294045" y="354937"/>
                  <a:pt x="289414" y="352025"/>
                </a:cubicBezTo>
                <a:close/>
                <a:moveTo>
                  <a:pt x="261634" y="316002"/>
                </a:moveTo>
                <a:lnTo>
                  <a:pt x="318527" y="316002"/>
                </a:lnTo>
                <a:cubicBezTo>
                  <a:pt x="318107" y="317510"/>
                  <a:pt x="317686" y="319018"/>
                  <a:pt x="317265" y="320562"/>
                </a:cubicBezTo>
                <a:cubicBezTo>
                  <a:pt x="331120" y="328174"/>
                  <a:pt x="344975" y="335750"/>
                  <a:pt x="361321" y="344729"/>
                </a:cubicBezTo>
                <a:lnTo>
                  <a:pt x="361356" y="344729"/>
                </a:lnTo>
                <a:cubicBezTo>
                  <a:pt x="370756" y="403131"/>
                  <a:pt x="343186" y="457604"/>
                  <a:pt x="290888" y="481000"/>
                </a:cubicBezTo>
                <a:cubicBezTo>
                  <a:pt x="239606" y="460796"/>
                  <a:pt x="212527" y="408568"/>
                  <a:pt x="219472" y="342274"/>
                </a:cubicBezTo>
                <a:cubicBezTo>
                  <a:pt x="226838" y="339714"/>
                  <a:pt x="235046" y="337925"/>
                  <a:pt x="242131" y="334102"/>
                </a:cubicBezTo>
                <a:cubicBezTo>
                  <a:pt x="249357" y="330208"/>
                  <a:pt x="255496" y="324350"/>
                  <a:pt x="261634" y="316002"/>
                </a:cubicBezTo>
                <a:close/>
                <a:moveTo>
                  <a:pt x="290397" y="274647"/>
                </a:moveTo>
                <a:cubicBezTo>
                  <a:pt x="227225" y="275033"/>
                  <a:pt x="176855" y="325648"/>
                  <a:pt x="176785" y="388820"/>
                </a:cubicBezTo>
                <a:cubicBezTo>
                  <a:pt x="176715" y="451817"/>
                  <a:pt x="227400" y="502607"/>
                  <a:pt x="290502" y="502783"/>
                </a:cubicBezTo>
                <a:cubicBezTo>
                  <a:pt x="353078" y="502958"/>
                  <a:pt x="404044" y="451817"/>
                  <a:pt x="404149" y="388715"/>
                </a:cubicBezTo>
                <a:cubicBezTo>
                  <a:pt x="404254" y="325823"/>
                  <a:pt x="352868" y="274296"/>
                  <a:pt x="290397" y="274647"/>
                </a:cubicBezTo>
                <a:close/>
                <a:moveTo>
                  <a:pt x="151845" y="200884"/>
                </a:moveTo>
                <a:lnTo>
                  <a:pt x="152091" y="201162"/>
                </a:lnTo>
                <a:lnTo>
                  <a:pt x="151739" y="201157"/>
                </a:lnTo>
                <a:close/>
                <a:moveTo>
                  <a:pt x="152512" y="200671"/>
                </a:moveTo>
                <a:cubicBezTo>
                  <a:pt x="153318" y="199619"/>
                  <a:pt x="152722" y="200390"/>
                  <a:pt x="152126" y="201162"/>
                </a:cubicBezTo>
                <a:lnTo>
                  <a:pt x="152126" y="201197"/>
                </a:lnTo>
                <a:lnTo>
                  <a:pt x="151846" y="200882"/>
                </a:lnTo>
                <a:lnTo>
                  <a:pt x="151845" y="200884"/>
                </a:lnTo>
                <a:lnTo>
                  <a:pt x="151811" y="200846"/>
                </a:lnTo>
                <a:lnTo>
                  <a:pt x="151846" y="200881"/>
                </a:lnTo>
                <a:close/>
                <a:moveTo>
                  <a:pt x="497732" y="195599"/>
                </a:moveTo>
                <a:cubicBezTo>
                  <a:pt x="504902" y="195780"/>
                  <a:pt x="512165" y="196926"/>
                  <a:pt x="519619" y="199724"/>
                </a:cubicBezTo>
                <a:cubicBezTo>
                  <a:pt x="557993" y="214140"/>
                  <a:pt x="576654" y="234238"/>
                  <a:pt x="579109" y="275173"/>
                </a:cubicBezTo>
                <a:cubicBezTo>
                  <a:pt x="580267" y="294429"/>
                  <a:pt x="579320" y="313826"/>
                  <a:pt x="579320" y="335854"/>
                </a:cubicBezTo>
                <a:lnTo>
                  <a:pt x="579355" y="335854"/>
                </a:lnTo>
                <a:cubicBezTo>
                  <a:pt x="565675" y="341923"/>
                  <a:pt x="552521" y="347745"/>
                  <a:pt x="536807" y="354725"/>
                </a:cubicBezTo>
                <a:lnTo>
                  <a:pt x="536807" y="316738"/>
                </a:lnTo>
                <a:cubicBezTo>
                  <a:pt x="535755" y="316633"/>
                  <a:pt x="534737" y="316562"/>
                  <a:pt x="533685" y="316457"/>
                </a:cubicBezTo>
                <a:cubicBezTo>
                  <a:pt x="531265" y="329646"/>
                  <a:pt x="528845" y="342835"/>
                  <a:pt x="526179" y="357426"/>
                </a:cubicBezTo>
                <a:cubicBezTo>
                  <a:pt x="510079" y="360127"/>
                  <a:pt x="494434" y="362758"/>
                  <a:pt x="476721" y="365739"/>
                </a:cubicBezTo>
                <a:cubicBezTo>
                  <a:pt x="476721" y="353322"/>
                  <a:pt x="476826" y="343466"/>
                  <a:pt x="476721" y="333644"/>
                </a:cubicBezTo>
                <a:cubicBezTo>
                  <a:pt x="476511" y="317439"/>
                  <a:pt x="476791" y="301164"/>
                  <a:pt x="475669" y="284994"/>
                </a:cubicBezTo>
                <a:cubicBezTo>
                  <a:pt x="473389" y="252093"/>
                  <a:pt x="462761" y="231608"/>
                  <a:pt x="433086" y="201548"/>
                </a:cubicBezTo>
                <a:cubicBezTo>
                  <a:pt x="455552" y="203205"/>
                  <a:pt x="476223" y="195056"/>
                  <a:pt x="497732" y="195599"/>
                </a:cubicBezTo>
                <a:close/>
                <a:moveTo>
                  <a:pt x="93618" y="194182"/>
                </a:moveTo>
                <a:cubicBezTo>
                  <a:pt x="96004" y="193515"/>
                  <a:pt x="99161" y="193620"/>
                  <a:pt x="101300" y="194673"/>
                </a:cubicBezTo>
                <a:cubicBezTo>
                  <a:pt x="109421" y="198619"/>
                  <a:pt x="117821" y="200206"/>
                  <a:pt x="126341" y="200824"/>
                </a:cubicBezTo>
                <a:lnTo>
                  <a:pt x="151739" y="201157"/>
                </a:lnTo>
                <a:lnTo>
                  <a:pt x="150793" y="203617"/>
                </a:lnTo>
                <a:cubicBezTo>
                  <a:pt x="115822" y="229819"/>
                  <a:pt x="103721" y="266193"/>
                  <a:pt x="103966" y="308144"/>
                </a:cubicBezTo>
                <a:cubicBezTo>
                  <a:pt x="104071" y="326349"/>
                  <a:pt x="103966" y="344589"/>
                  <a:pt x="103966" y="365565"/>
                </a:cubicBezTo>
                <a:cubicBezTo>
                  <a:pt x="86814" y="362863"/>
                  <a:pt x="71661" y="360443"/>
                  <a:pt x="54964" y="357813"/>
                </a:cubicBezTo>
                <a:cubicBezTo>
                  <a:pt x="52263" y="343642"/>
                  <a:pt x="49668" y="330032"/>
                  <a:pt x="47107" y="316423"/>
                </a:cubicBezTo>
                <a:cubicBezTo>
                  <a:pt x="46476" y="316423"/>
                  <a:pt x="45810" y="316423"/>
                  <a:pt x="45178" y="316423"/>
                </a:cubicBezTo>
                <a:lnTo>
                  <a:pt x="45178" y="355007"/>
                </a:lnTo>
                <a:cubicBezTo>
                  <a:pt x="29008" y="347991"/>
                  <a:pt x="15539" y="342133"/>
                  <a:pt x="0" y="335364"/>
                </a:cubicBezTo>
                <a:cubicBezTo>
                  <a:pt x="1473" y="308566"/>
                  <a:pt x="1613" y="282469"/>
                  <a:pt x="4735" y="256688"/>
                </a:cubicBezTo>
                <a:cubicBezTo>
                  <a:pt x="7261" y="235957"/>
                  <a:pt x="19081" y="218700"/>
                  <a:pt x="38443" y="210387"/>
                </a:cubicBezTo>
                <a:cubicBezTo>
                  <a:pt x="55946" y="202881"/>
                  <a:pt x="75133" y="199268"/>
                  <a:pt x="93618" y="194182"/>
                </a:cubicBezTo>
                <a:close/>
                <a:moveTo>
                  <a:pt x="338206" y="191305"/>
                </a:moveTo>
                <a:cubicBezTo>
                  <a:pt x="373212" y="194112"/>
                  <a:pt x="406710" y="201408"/>
                  <a:pt x="433017" y="227189"/>
                </a:cubicBezTo>
                <a:cubicBezTo>
                  <a:pt x="447468" y="241359"/>
                  <a:pt x="455466" y="259529"/>
                  <a:pt x="456553" y="279102"/>
                </a:cubicBezTo>
                <a:cubicBezTo>
                  <a:pt x="458167" y="308285"/>
                  <a:pt x="456974" y="337609"/>
                  <a:pt x="456974" y="369283"/>
                </a:cubicBezTo>
                <a:lnTo>
                  <a:pt x="456939" y="369283"/>
                </a:lnTo>
                <a:cubicBezTo>
                  <a:pt x="447503" y="374439"/>
                  <a:pt x="437472" y="379946"/>
                  <a:pt x="426633" y="385874"/>
                </a:cubicBezTo>
                <a:cubicBezTo>
                  <a:pt x="426107" y="428561"/>
                  <a:pt x="410708" y="465111"/>
                  <a:pt x="377351" y="493102"/>
                </a:cubicBezTo>
                <a:cubicBezTo>
                  <a:pt x="351430" y="514849"/>
                  <a:pt x="321159" y="525197"/>
                  <a:pt x="287450" y="524670"/>
                </a:cubicBezTo>
                <a:cubicBezTo>
                  <a:pt x="213545" y="523513"/>
                  <a:pt x="164754" y="472126"/>
                  <a:pt x="153564" y="383699"/>
                </a:cubicBezTo>
                <a:cubicBezTo>
                  <a:pt x="143532" y="377841"/>
                  <a:pt x="133220" y="371808"/>
                  <a:pt x="120452" y="364372"/>
                </a:cubicBezTo>
                <a:cubicBezTo>
                  <a:pt x="122171" y="334627"/>
                  <a:pt x="122417" y="304286"/>
                  <a:pt x="126135" y="274366"/>
                </a:cubicBezTo>
                <a:cubicBezTo>
                  <a:pt x="129572" y="246797"/>
                  <a:pt x="146409" y="226593"/>
                  <a:pt x="170331" y="212702"/>
                </a:cubicBezTo>
                <a:cubicBezTo>
                  <a:pt x="192464" y="199829"/>
                  <a:pt x="216842" y="193937"/>
                  <a:pt x="242062" y="191586"/>
                </a:cubicBezTo>
                <a:cubicBezTo>
                  <a:pt x="247464" y="191095"/>
                  <a:pt x="253391" y="192884"/>
                  <a:pt x="258653" y="194813"/>
                </a:cubicBezTo>
                <a:cubicBezTo>
                  <a:pt x="281277" y="202986"/>
                  <a:pt x="303726" y="203056"/>
                  <a:pt x="326280" y="194708"/>
                </a:cubicBezTo>
                <a:cubicBezTo>
                  <a:pt x="330173" y="193270"/>
                  <a:pt x="334348" y="190990"/>
                  <a:pt x="338206" y="191305"/>
                </a:cubicBezTo>
                <a:close/>
                <a:moveTo>
                  <a:pt x="124565" y="42567"/>
                </a:moveTo>
                <a:cubicBezTo>
                  <a:pt x="148116" y="39641"/>
                  <a:pt x="172181" y="48651"/>
                  <a:pt x="185097" y="65277"/>
                </a:cubicBezTo>
                <a:lnTo>
                  <a:pt x="185132" y="65277"/>
                </a:lnTo>
                <a:cubicBezTo>
                  <a:pt x="180748" y="92040"/>
                  <a:pt x="183063" y="118628"/>
                  <a:pt x="196953" y="142445"/>
                </a:cubicBezTo>
                <a:cubicBezTo>
                  <a:pt x="185834" y="169523"/>
                  <a:pt x="157071" y="186641"/>
                  <a:pt x="128765" y="183905"/>
                </a:cubicBezTo>
                <a:cubicBezTo>
                  <a:pt x="95968" y="180713"/>
                  <a:pt x="69626" y="157633"/>
                  <a:pt x="64084" y="127152"/>
                </a:cubicBezTo>
                <a:cubicBezTo>
                  <a:pt x="58191" y="94846"/>
                  <a:pt x="73064" y="64435"/>
                  <a:pt x="101616" y="49633"/>
                </a:cubicBezTo>
                <a:cubicBezTo>
                  <a:pt x="108920" y="45845"/>
                  <a:pt x="116714" y="43543"/>
                  <a:pt x="124565" y="42567"/>
                </a:cubicBezTo>
                <a:close/>
                <a:moveTo>
                  <a:pt x="452297" y="42235"/>
                </a:moveTo>
                <a:cubicBezTo>
                  <a:pt x="459878" y="42699"/>
                  <a:pt x="467391" y="44337"/>
                  <a:pt x="474336" y="47283"/>
                </a:cubicBezTo>
                <a:cubicBezTo>
                  <a:pt x="504045" y="59876"/>
                  <a:pt x="520812" y="88743"/>
                  <a:pt x="517374" y="122031"/>
                </a:cubicBezTo>
                <a:cubicBezTo>
                  <a:pt x="514252" y="152196"/>
                  <a:pt x="490365" y="176785"/>
                  <a:pt x="460060" y="182818"/>
                </a:cubicBezTo>
                <a:cubicBezTo>
                  <a:pt x="428702" y="189061"/>
                  <a:pt x="393836" y="170050"/>
                  <a:pt x="383699" y="142936"/>
                </a:cubicBezTo>
                <a:cubicBezTo>
                  <a:pt x="397414" y="118838"/>
                  <a:pt x="400430" y="92777"/>
                  <a:pt x="395730" y="66119"/>
                </a:cubicBezTo>
                <a:cubicBezTo>
                  <a:pt x="406200" y="50019"/>
                  <a:pt x="429554" y="40844"/>
                  <a:pt x="452297" y="42235"/>
                </a:cubicBezTo>
                <a:close/>
                <a:moveTo>
                  <a:pt x="290361" y="0"/>
                </a:moveTo>
                <a:cubicBezTo>
                  <a:pt x="339959" y="-105"/>
                  <a:pt x="379595" y="40128"/>
                  <a:pt x="379384" y="90286"/>
                </a:cubicBezTo>
                <a:cubicBezTo>
                  <a:pt x="379174" y="139639"/>
                  <a:pt x="339783" y="178959"/>
                  <a:pt x="290537" y="178959"/>
                </a:cubicBezTo>
                <a:cubicBezTo>
                  <a:pt x="240588" y="178959"/>
                  <a:pt x="201022" y="138902"/>
                  <a:pt x="201478" y="88883"/>
                </a:cubicBezTo>
                <a:cubicBezTo>
                  <a:pt x="201969" y="39426"/>
                  <a:pt x="241290" y="105"/>
                  <a:pt x="290361" y="0"/>
                </a:cubicBezTo>
                <a:close/>
              </a:path>
            </a:pathLst>
          </a:custGeom>
          <a:solidFill>
            <a:srgbClr val="FFFFFF"/>
          </a:solidFill>
          <a:ln w="751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xmlns="" id="{8C80F17F-BD56-41E1-CB40-C8EFB614AC79}"/>
              </a:ext>
            </a:extLst>
          </p:cNvPr>
          <p:cNvSpPr/>
          <p:nvPr/>
        </p:nvSpPr>
        <p:spPr>
          <a:xfrm flipH="1">
            <a:off x="6389427" y="3496753"/>
            <a:ext cx="522298" cy="470755"/>
          </a:xfrm>
          <a:custGeom>
            <a:avLst/>
            <a:gdLst>
              <a:gd name="connsiteX0" fmla="*/ 141689 w 522016"/>
              <a:gd name="connsiteY0" fmla="*/ 331201 h 500231"/>
              <a:gd name="connsiteX1" fmla="*/ 141774 w 522016"/>
              <a:gd name="connsiteY1" fmla="*/ 331244 h 500231"/>
              <a:gd name="connsiteX2" fmla="*/ 141688 w 522016"/>
              <a:gd name="connsiteY2" fmla="*/ 331206 h 500231"/>
              <a:gd name="connsiteX3" fmla="*/ 48035 w 522016"/>
              <a:gd name="connsiteY3" fmla="*/ 295800 h 500231"/>
              <a:gd name="connsiteX4" fmla="*/ 75903 w 522016"/>
              <a:gd name="connsiteY4" fmla="*/ 302638 h 500231"/>
              <a:gd name="connsiteX5" fmla="*/ 141688 w 522016"/>
              <a:gd name="connsiteY5" fmla="*/ 331206 h 500231"/>
              <a:gd name="connsiteX6" fmla="*/ 126856 w 522016"/>
              <a:gd name="connsiteY6" fmla="*/ 412950 h 500231"/>
              <a:gd name="connsiteX7" fmla="*/ 142580 w 522016"/>
              <a:gd name="connsiteY7" fmla="*/ 498679 h 500231"/>
              <a:gd name="connsiteX8" fmla="*/ 64571 w 522016"/>
              <a:gd name="connsiteY8" fmla="*/ 498679 h 500231"/>
              <a:gd name="connsiteX9" fmla="*/ 64571 w 522016"/>
              <a:gd name="connsiteY9" fmla="*/ 470242 h 500231"/>
              <a:gd name="connsiteX10" fmla="*/ 64189 w 522016"/>
              <a:gd name="connsiteY10" fmla="*/ 400722 h 500231"/>
              <a:gd name="connsiteX11" fmla="*/ 56125 w 522016"/>
              <a:gd name="connsiteY11" fmla="*/ 387395 h 500231"/>
              <a:gd name="connsiteX12" fmla="*/ 48529 w 522016"/>
              <a:gd name="connsiteY12" fmla="*/ 400637 h 500231"/>
              <a:gd name="connsiteX13" fmla="*/ 48146 w 522016"/>
              <a:gd name="connsiteY13" fmla="*/ 481235 h 500231"/>
              <a:gd name="connsiteX14" fmla="*/ 48146 w 522016"/>
              <a:gd name="connsiteY14" fmla="*/ 499952 h 500231"/>
              <a:gd name="connsiteX15" fmla="*/ 13684 w 522016"/>
              <a:gd name="connsiteY15" fmla="*/ 499528 h 500231"/>
              <a:gd name="connsiteX16" fmla="*/ 5280 w 522016"/>
              <a:gd name="connsiteY16" fmla="*/ 490784 h 500231"/>
              <a:gd name="connsiteX17" fmla="*/ 28283 w 522016"/>
              <a:gd name="connsiteY17" fmla="*/ 315795 h 500231"/>
              <a:gd name="connsiteX18" fmla="*/ 48035 w 522016"/>
              <a:gd name="connsiteY18" fmla="*/ 295800 h 500231"/>
              <a:gd name="connsiteX19" fmla="*/ 244101 w 522016"/>
              <a:gd name="connsiteY19" fmla="*/ 295412 h 500231"/>
              <a:gd name="connsiteX20" fmla="*/ 262818 w 522016"/>
              <a:gd name="connsiteY20" fmla="*/ 313588 h 500231"/>
              <a:gd name="connsiteX21" fmla="*/ 291679 w 522016"/>
              <a:gd name="connsiteY21" fmla="*/ 420839 h 500231"/>
              <a:gd name="connsiteX22" fmla="*/ 287308 w 522016"/>
              <a:gd name="connsiteY22" fmla="*/ 488450 h 500231"/>
              <a:gd name="connsiteX23" fmla="*/ 272877 w 522016"/>
              <a:gd name="connsiteY23" fmla="*/ 500122 h 500231"/>
              <a:gd name="connsiteX24" fmla="*/ 241767 w 522016"/>
              <a:gd name="connsiteY24" fmla="*/ 499952 h 500231"/>
              <a:gd name="connsiteX25" fmla="*/ 241852 w 522016"/>
              <a:gd name="connsiteY25" fmla="*/ 499909 h 500231"/>
              <a:gd name="connsiteX26" fmla="*/ 241852 w 522016"/>
              <a:gd name="connsiteY26" fmla="*/ 428988 h 500231"/>
              <a:gd name="connsiteX27" fmla="*/ 241385 w 522016"/>
              <a:gd name="connsiteY27" fmla="*/ 398981 h 500231"/>
              <a:gd name="connsiteX28" fmla="*/ 233151 w 522016"/>
              <a:gd name="connsiteY28" fmla="*/ 387352 h 500231"/>
              <a:gd name="connsiteX29" fmla="*/ 225724 w 522016"/>
              <a:gd name="connsiteY29" fmla="*/ 399109 h 500231"/>
              <a:gd name="connsiteX30" fmla="*/ 225342 w 522016"/>
              <a:gd name="connsiteY30" fmla="*/ 476608 h 500231"/>
              <a:gd name="connsiteX31" fmla="*/ 225342 w 522016"/>
              <a:gd name="connsiteY31" fmla="*/ 498466 h 500231"/>
              <a:gd name="connsiteX32" fmla="*/ 150601 w 522016"/>
              <a:gd name="connsiteY32" fmla="*/ 498466 h 500231"/>
              <a:gd name="connsiteX33" fmla="*/ 148267 w 522016"/>
              <a:gd name="connsiteY33" fmla="*/ 327636 h 500231"/>
              <a:gd name="connsiteX34" fmla="*/ 183579 w 522016"/>
              <a:gd name="connsiteY34" fmla="*/ 319232 h 500231"/>
              <a:gd name="connsiteX35" fmla="*/ 218636 w 522016"/>
              <a:gd name="connsiteY35" fmla="*/ 301492 h 500231"/>
              <a:gd name="connsiteX36" fmla="*/ 244101 w 522016"/>
              <a:gd name="connsiteY36" fmla="*/ 295412 h 500231"/>
              <a:gd name="connsiteX37" fmla="*/ 164140 w 522016"/>
              <a:gd name="connsiteY37" fmla="*/ 183248 h 500231"/>
              <a:gd name="connsiteX38" fmla="*/ 225639 w 522016"/>
              <a:gd name="connsiteY38" fmla="*/ 202262 h 500231"/>
              <a:gd name="connsiteX39" fmla="*/ 225639 w 522016"/>
              <a:gd name="connsiteY39" fmla="*/ 202219 h 500231"/>
              <a:gd name="connsiteX40" fmla="*/ 195038 w 522016"/>
              <a:gd name="connsiteY40" fmla="*/ 287401 h 500231"/>
              <a:gd name="connsiteX41" fmla="*/ 92625 w 522016"/>
              <a:gd name="connsiteY41" fmla="*/ 284091 h 500231"/>
              <a:gd name="connsiteX42" fmla="*/ 69749 w 522016"/>
              <a:gd name="connsiteY42" fmla="*/ 191397 h 500231"/>
              <a:gd name="connsiteX43" fmla="*/ 164140 w 522016"/>
              <a:gd name="connsiteY43" fmla="*/ 183248 h 500231"/>
              <a:gd name="connsiteX44" fmla="*/ 352881 w 522016"/>
              <a:gd name="connsiteY44" fmla="*/ 169921 h 500231"/>
              <a:gd name="connsiteX45" fmla="*/ 352924 w 522016"/>
              <a:gd name="connsiteY45" fmla="*/ 170006 h 500231"/>
              <a:gd name="connsiteX46" fmla="*/ 352863 w 522016"/>
              <a:gd name="connsiteY46" fmla="*/ 169941 h 500231"/>
              <a:gd name="connsiteX47" fmla="*/ 350504 w 522016"/>
              <a:gd name="connsiteY47" fmla="*/ 167417 h 500231"/>
              <a:gd name="connsiteX48" fmla="*/ 352863 w 522016"/>
              <a:gd name="connsiteY48" fmla="*/ 169941 h 500231"/>
              <a:gd name="connsiteX49" fmla="*/ 312518 w 522016"/>
              <a:gd name="connsiteY49" fmla="*/ 215419 h 500231"/>
              <a:gd name="connsiteX50" fmla="*/ 307467 w 522016"/>
              <a:gd name="connsiteY50" fmla="*/ 231548 h 500231"/>
              <a:gd name="connsiteX51" fmla="*/ 289769 w 522016"/>
              <a:gd name="connsiteY51" fmla="*/ 257692 h 500231"/>
              <a:gd name="connsiteX52" fmla="*/ 251826 w 522016"/>
              <a:gd name="connsiteY52" fmla="*/ 281842 h 500231"/>
              <a:gd name="connsiteX53" fmla="*/ 235740 w 522016"/>
              <a:gd name="connsiteY53" fmla="*/ 263252 h 500231"/>
              <a:gd name="connsiteX54" fmla="*/ 249024 w 522016"/>
              <a:gd name="connsiteY54" fmla="*/ 251071 h 500231"/>
              <a:gd name="connsiteX55" fmla="*/ 257598 w 522016"/>
              <a:gd name="connsiteY55" fmla="*/ 234306 h 500231"/>
              <a:gd name="connsiteX56" fmla="*/ 287095 w 522016"/>
              <a:gd name="connsiteY56" fmla="*/ 210454 h 500231"/>
              <a:gd name="connsiteX57" fmla="*/ 303605 w 522016"/>
              <a:gd name="connsiteY57" fmla="*/ 205657 h 500231"/>
              <a:gd name="connsiteX58" fmla="*/ 350504 w 522016"/>
              <a:gd name="connsiteY58" fmla="*/ 167417 h 500231"/>
              <a:gd name="connsiteX59" fmla="*/ 149371 w 522016"/>
              <a:gd name="connsiteY59" fmla="*/ 138471 h 500231"/>
              <a:gd name="connsiteX60" fmla="*/ 220759 w 522016"/>
              <a:gd name="connsiteY60" fmla="*/ 185199 h 500231"/>
              <a:gd name="connsiteX61" fmla="*/ 220717 w 522016"/>
              <a:gd name="connsiteY61" fmla="*/ 185199 h 500231"/>
              <a:gd name="connsiteX62" fmla="*/ 168088 w 522016"/>
              <a:gd name="connsiteY62" fmla="*/ 163809 h 500231"/>
              <a:gd name="connsiteX63" fmla="*/ 74673 w 522016"/>
              <a:gd name="connsiteY63" fmla="*/ 179088 h 500231"/>
              <a:gd name="connsiteX64" fmla="*/ 149371 w 522016"/>
              <a:gd name="connsiteY64" fmla="*/ 138471 h 500231"/>
              <a:gd name="connsiteX65" fmla="*/ 280602 w 522016"/>
              <a:gd name="connsiteY65" fmla="*/ 59019 h 500231"/>
              <a:gd name="connsiteX66" fmla="*/ 289048 w 522016"/>
              <a:gd name="connsiteY66" fmla="*/ 68993 h 500231"/>
              <a:gd name="connsiteX67" fmla="*/ 289982 w 522016"/>
              <a:gd name="connsiteY67" fmla="*/ 74595 h 500231"/>
              <a:gd name="connsiteX68" fmla="*/ 395578 w 522016"/>
              <a:gd name="connsiteY68" fmla="*/ 120178 h 500231"/>
              <a:gd name="connsiteX69" fmla="*/ 408862 w 522016"/>
              <a:gd name="connsiteY69" fmla="*/ 110629 h 500231"/>
              <a:gd name="connsiteX70" fmla="*/ 415654 w 522016"/>
              <a:gd name="connsiteY70" fmla="*/ 118481 h 500231"/>
              <a:gd name="connsiteX71" fmla="*/ 405764 w 522016"/>
              <a:gd name="connsiteY71" fmla="*/ 131256 h 500231"/>
              <a:gd name="connsiteX72" fmla="*/ 447146 w 522016"/>
              <a:gd name="connsiteY72" fmla="*/ 239696 h 500231"/>
              <a:gd name="connsiteX73" fmla="*/ 447018 w 522016"/>
              <a:gd name="connsiteY73" fmla="*/ 239696 h 500231"/>
              <a:gd name="connsiteX74" fmla="*/ 462085 w 522016"/>
              <a:gd name="connsiteY74" fmla="*/ 252343 h 500231"/>
              <a:gd name="connsiteX75" fmla="*/ 445278 w 522016"/>
              <a:gd name="connsiteY75" fmla="*/ 262996 h 500231"/>
              <a:gd name="connsiteX76" fmla="*/ 402369 w 522016"/>
              <a:gd name="connsiteY76" fmla="*/ 351955 h 500231"/>
              <a:gd name="connsiteX77" fmla="*/ 412173 w 522016"/>
              <a:gd name="connsiteY77" fmla="*/ 362736 h 500231"/>
              <a:gd name="connsiteX78" fmla="*/ 377710 w 522016"/>
              <a:gd name="connsiteY78" fmla="*/ 348645 h 500231"/>
              <a:gd name="connsiteX79" fmla="*/ 393116 w 522016"/>
              <a:gd name="connsiteY79" fmla="*/ 329758 h 500231"/>
              <a:gd name="connsiteX80" fmla="*/ 382803 w 522016"/>
              <a:gd name="connsiteY80" fmla="*/ 138556 h 500231"/>
              <a:gd name="connsiteX81" fmla="*/ 192705 w 522016"/>
              <a:gd name="connsiteY81" fmla="*/ 129261 h 500231"/>
              <a:gd name="connsiteX82" fmla="*/ 152639 w 522016"/>
              <a:gd name="connsiteY82" fmla="*/ 122683 h 500231"/>
              <a:gd name="connsiteX83" fmla="*/ 155483 w 522016"/>
              <a:gd name="connsiteY83" fmla="*/ 109610 h 500231"/>
              <a:gd name="connsiteX84" fmla="*/ 169447 w 522016"/>
              <a:gd name="connsiteY84" fmla="*/ 120730 h 500231"/>
              <a:gd name="connsiteX85" fmla="*/ 275085 w 522016"/>
              <a:gd name="connsiteY85" fmla="*/ 75614 h 500231"/>
              <a:gd name="connsiteX86" fmla="*/ 276528 w 522016"/>
              <a:gd name="connsiteY86" fmla="*/ 68187 h 500231"/>
              <a:gd name="connsiteX87" fmla="*/ 280602 w 522016"/>
              <a:gd name="connsiteY87" fmla="*/ 59019 h 500231"/>
              <a:gd name="connsiteX88" fmla="*/ 298301 w 522016"/>
              <a:gd name="connsiteY88" fmla="*/ 576 h 500231"/>
              <a:gd name="connsiteX89" fmla="*/ 521886 w 522016"/>
              <a:gd name="connsiteY89" fmla="*/ 246105 h 500231"/>
              <a:gd name="connsiteX90" fmla="*/ 298640 w 522016"/>
              <a:gd name="connsiteY90" fmla="*/ 477628 h 500231"/>
              <a:gd name="connsiteX91" fmla="*/ 298598 w 522016"/>
              <a:gd name="connsiteY91" fmla="*/ 477670 h 500231"/>
              <a:gd name="connsiteX92" fmla="*/ 301398 w 522016"/>
              <a:gd name="connsiteY92" fmla="*/ 447282 h 500231"/>
              <a:gd name="connsiteX93" fmla="*/ 391801 w 522016"/>
              <a:gd name="connsiteY93" fmla="*/ 408574 h 500231"/>
              <a:gd name="connsiteX94" fmla="*/ 479444 w 522016"/>
              <a:gd name="connsiteY94" fmla="*/ 194750 h 500231"/>
              <a:gd name="connsiteX95" fmla="*/ 310906 w 522016"/>
              <a:gd name="connsiteY95" fmla="*/ 40388 h 500231"/>
              <a:gd name="connsiteX96" fmla="*/ 128744 w 522016"/>
              <a:gd name="connsiteY96" fmla="*/ 109399 h 500231"/>
              <a:gd name="connsiteX97" fmla="*/ 94450 w 522016"/>
              <a:gd name="connsiteY97" fmla="*/ 134651 h 500231"/>
              <a:gd name="connsiteX98" fmla="*/ 63595 w 522016"/>
              <a:gd name="connsiteY98" fmla="*/ 149719 h 500231"/>
              <a:gd name="connsiteX99" fmla="*/ 298301 w 522016"/>
              <a:gd name="connsiteY99" fmla="*/ 576 h 500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22016" h="500231">
                <a:moveTo>
                  <a:pt x="141689" y="331201"/>
                </a:moveTo>
                <a:lnTo>
                  <a:pt x="141774" y="331244"/>
                </a:lnTo>
                <a:lnTo>
                  <a:pt x="141688" y="331206"/>
                </a:lnTo>
                <a:close/>
                <a:moveTo>
                  <a:pt x="48035" y="295800"/>
                </a:moveTo>
                <a:cubicBezTo>
                  <a:pt x="55499" y="293927"/>
                  <a:pt x="64317" y="296526"/>
                  <a:pt x="75903" y="302638"/>
                </a:cubicBezTo>
                <a:lnTo>
                  <a:pt x="141688" y="331206"/>
                </a:lnTo>
                <a:lnTo>
                  <a:pt x="126856" y="412950"/>
                </a:lnTo>
                <a:cubicBezTo>
                  <a:pt x="126208" y="440968"/>
                  <a:pt x="130654" y="469648"/>
                  <a:pt x="142580" y="498679"/>
                </a:cubicBezTo>
                <a:lnTo>
                  <a:pt x="64571" y="498679"/>
                </a:lnTo>
                <a:cubicBezTo>
                  <a:pt x="64571" y="489681"/>
                  <a:pt x="64571" y="479962"/>
                  <a:pt x="64571" y="470242"/>
                </a:cubicBezTo>
                <a:cubicBezTo>
                  <a:pt x="64571" y="447069"/>
                  <a:pt x="64996" y="423853"/>
                  <a:pt x="64189" y="400722"/>
                </a:cubicBezTo>
                <a:cubicBezTo>
                  <a:pt x="64020" y="396181"/>
                  <a:pt x="58927" y="391809"/>
                  <a:pt x="56125" y="387395"/>
                </a:cubicBezTo>
                <a:cubicBezTo>
                  <a:pt x="53494" y="391809"/>
                  <a:pt x="48656" y="396138"/>
                  <a:pt x="48529" y="400637"/>
                </a:cubicBezTo>
                <a:cubicBezTo>
                  <a:pt x="47807" y="427503"/>
                  <a:pt x="48146" y="454369"/>
                  <a:pt x="48146" y="481235"/>
                </a:cubicBezTo>
                <a:cubicBezTo>
                  <a:pt x="48146" y="486880"/>
                  <a:pt x="48146" y="492567"/>
                  <a:pt x="48146" y="499952"/>
                </a:cubicBezTo>
                <a:cubicBezTo>
                  <a:pt x="35456" y="499952"/>
                  <a:pt x="24464" y="500631"/>
                  <a:pt x="13684" y="499528"/>
                </a:cubicBezTo>
                <a:cubicBezTo>
                  <a:pt x="10500" y="499188"/>
                  <a:pt x="5874" y="494222"/>
                  <a:pt x="5280" y="490784"/>
                </a:cubicBezTo>
                <a:cubicBezTo>
                  <a:pt x="-5458" y="430092"/>
                  <a:pt x="-790" y="371182"/>
                  <a:pt x="28283" y="315795"/>
                </a:cubicBezTo>
                <a:cubicBezTo>
                  <a:pt x="34459" y="304017"/>
                  <a:pt x="40570" y="297672"/>
                  <a:pt x="48035" y="295800"/>
                </a:cubicBezTo>
                <a:close/>
                <a:moveTo>
                  <a:pt x="244101" y="295412"/>
                </a:moveTo>
                <a:cubicBezTo>
                  <a:pt x="251179" y="297279"/>
                  <a:pt x="257131" y="303189"/>
                  <a:pt x="262818" y="313588"/>
                </a:cubicBezTo>
                <a:cubicBezTo>
                  <a:pt x="281111" y="346947"/>
                  <a:pt x="290661" y="383065"/>
                  <a:pt x="291679" y="420839"/>
                </a:cubicBezTo>
                <a:cubicBezTo>
                  <a:pt x="292273" y="443334"/>
                  <a:pt x="288793" y="465913"/>
                  <a:pt x="287308" y="488450"/>
                </a:cubicBezTo>
                <a:cubicBezTo>
                  <a:pt x="286671" y="497745"/>
                  <a:pt x="282002" y="500885"/>
                  <a:pt x="272877" y="500122"/>
                </a:cubicBezTo>
                <a:cubicBezTo>
                  <a:pt x="263497" y="499357"/>
                  <a:pt x="253948" y="499952"/>
                  <a:pt x="241767" y="499952"/>
                </a:cubicBezTo>
                <a:lnTo>
                  <a:pt x="241852" y="499909"/>
                </a:lnTo>
                <a:cubicBezTo>
                  <a:pt x="241852" y="475123"/>
                  <a:pt x="241852" y="452077"/>
                  <a:pt x="241852" y="428988"/>
                </a:cubicBezTo>
                <a:cubicBezTo>
                  <a:pt x="241852" y="418972"/>
                  <a:pt x="242658" y="408870"/>
                  <a:pt x="241385" y="398981"/>
                </a:cubicBezTo>
                <a:cubicBezTo>
                  <a:pt x="240876" y="394822"/>
                  <a:pt x="236038" y="391215"/>
                  <a:pt x="233151" y="387352"/>
                </a:cubicBezTo>
                <a:cubicBezTo>
                  <a:pt x="230562" y="391257"/>
                  <a:pt x="225851" y="395119"/>
                  <a:pt x="225724" y="399109"/>
                </a:cubicBezTo>
                <a:cubicBezTo>
                  <a:pt x="225045" y="424914"/>
                  <a:pt x="225342" y="450761"/>
                  <a:pt x="225342" y="476608"/>
                </a:cubicBezTo>
                <a:cubicBezTo>
                  <a:pt x="225342" y="483441"/>
                  <a:pt x="225342" y="490233"/>
                  <a:pt x="225342" y="498466"/>
                </a:cubicBezTo>
                <a:lnTo>
                  <a:pt x="150601" y="498466"/>
                </a:lnTo>
                <a:cubicBezTo>
                  <a:pt x="171143" y="441551"/>
                  <a:pt x="169573" y="384933"/>
                  <a:pt x="148267" y="327636"/>
                </a:cubicBezTo>
                <a:cubicBezTo>
                  <a:pt x="161636" y="324580"/>
                  <a:pt x="173138" y="323264"/>
                  <a:pt x="183579" y="319232"/>
                </a:cubicBezTo>
                <a:cubicBezTo>
                  <a:pt x="195760" y="314564"/>
                  <a:pt x="207262" y="307943"/>
                  <a:pt x="218636" y="301492"/>
                </a:cubicBezTo>
                <a:cubicBezTo>
                  <a:pt x="228822" y="295719"/>
                  <a:pt x="237024" y="293544"/>
                  <a:pt x="244101" y="295412"/>
                </a:cubicBezTo>
                <a:close/>
                <a:moveTo>
                  <a:pt x="164140" y="183248"/>
                </a:moveTo>
                <a:cubicBezTo>
                  <a:pt x="185658" y="189912"/>
                  <a:pt x="204290" y="195683"/>
                  <a:pt x="225639" y="202262"/>
                </a:cubicBezTo>
                <a:lnTo>
                  <a:pt x="225639" y="202219"/>
                </a:lnTo>
                <a:cubicBezTo>
                  <a:pt x="235782" y="228449"/>
                  <a:pt x="223432" y="266605"/>
                  <a:pt x="195038" y="287401"/>
                </a:cubicBezTo>
                <a:cubicBezTo>
                  <a:pt x="163758" y="310278"/>
                  <a:pt x="122335" y="308920"/>
                  <a:pt x="92625" y="284091"/>
                </a:cubicBezTo>
                <a:cubicBezTo>
                  <a:pt x="65123" y="261087"/>
                  <a:pt x="55489" y="222040"/>
                  <a:pt x="69749" y="191397"/>
                </a:cubicBezTo>
                <a:cubicBezTo>
                  <a:pt x="125051" y="201880"/>
                  <a:pt x="131502" y="201201"/>
                  <a:pt x="164140" y="183248"/>
                </a:cubicBezTo>
                <a:close/>
                <a:moveTo>
                  <a:pt x="352881" y="169921"/>
                </a:moveTo>
                <a:lnTo>
                  <a:pt x="352924" y="170006"/>
                </a:lnTo>
                <a:lnTo>
                  <a:pt x="352863" y="169941"/>
                </a:lnTo>
                <a:close/>
                <a:moveTo>
                  <a:pt x="350504" y="167417"/>
                </a:moveTo>
                <a:lnTo>
                  <a:pt x="352863" y="169941"/>
                </a:lnTo>
                <a:lnTo>
                  <a:pt x="312518" y="215419"/>
                </a:lnTo>
                <a:cubicBezTo>
                  <a:pt x="309165" y="219494"/>
                  <a:pt x="307467" y="226114"/>
                  <a:pt x="307467" y="231548"/>
                </a:cubicBezTo>
                <a:cubicBezTo>
                  <a:pt x="307467" y="244832"/>
                  <a:pt x="301950" y="257437"/>
                  <a:pt x="289769" y="257692"/>
                </a:cubicBezTo>
                <a:cubicBezTo>
                  <a:pt x="271731" y="258074"/>
                  <a:pt x="262988" y="269151"/>
                  <a:pt x="251826" y="281842"/>
                </a:cubicBezTo>
                <a:cubicBezTo>
                  <a:pt x="246308" y="275475"/>
                  <a:pt x="241555" y="269958"/>
                  <a:pt x="235740" y="263252"/>
                </a:cubicBezTo>
                <a:cubicBezTo>
                  <a:pt x="240111" y="259347"/>
                  <a:pt x="245374" y="255867"/>
                  <a:pt x="249024" y="251071"/>
                </a:cubicBezTo>
                <a:cubicBezTo>
                  <a:pt x="252802" y="246105"/>
                  <a:pt x="256622" y="240248"/>
                  <a:pt x="257598" y="234306"/>
                </a:cubicBezTo>
                <a:cubicBezTo>
                  <a:pt x="260187" y="218263"/>
                  <a:pt x="270967" y="209477"/>
                  <a:pt x="287095" y="210454"/>
                </a:cubicBezTo>
                <a:cubicBezTo>
                  <a:pt x="292570" y="210793"/>
                  <a:pt x="299276" y="208926"/>
                  <a:pt x="303605" y="205657"/>
                </a:cubicBezTo>
                <a:cubicBezTo>
                  <a:pt x="319648" y="193477"/>
                  <a:pt x="334928" y="180235"/>
                  <a:pt x="350504" y="167417"/>
                </a:cubicBezTo>
                <a:close/>
                <a:moveTo>
                  <a:pt x="149371" y="138471"/>
                </a:moveTo>
                <a:cubicBezTo>
                  <a:pt x="181457" y="139702"/>
                  <a:pt x="204419" y="155745"/>
                  <a:pt x="220759" y="185199"/>
                </a:cubicBezTo>
                <a:lnTo>
                  <a:pt x="220717" y="185199"/>
                </a:lnTo>
                <a:cubicBezTo>
                  <a:pt x="197840" y="188213"/>
                  <a:pt x="182646" y="177942"/>
                  <a:pt x="168088" y="163809"/>
                </a:cubicBezTo>
                <a:cubicBezTo>
                  <a:pt x="140841" y="190547"/>
                  <a:pt x="109560" y="190887"/>
                  <a:pt x="74673" y="179088"/>
                </a:cubicBezTo>
                <a:cubicBezTo>
                  <a:pt x="92711" y="150567"/>
                  <a:pt x="117370" y="137240"/>
                  <a:pt x="149371" y="138471"/>
                </a:cubicBezTo>
                <a:close/>
                <a:moveTo>
                  <a:pt x="280602" y="59019"/>
                </a:moveTo>
                <a:cubicBezTo>
                  <a:pt x="283446" y="62330"/>
                  <a:pt x="286544" y="65428"/>
                  <a:pt x="289048" y="68993"/>
                </a:cubicBezTo>
                <a:cubicBezTo>
                  <a:pt x="290067" y="70436"/>
                  <a:pt x="289728" y="72855"/>
                  <a:pt x="289982" y="74595"/>
                </a:cubicBezTo>
                <a:cubicBezTo>
                  <a:pt x="342143" y="83466"/>
                  <a:pt x="358314" y="90426"/>
                  <a:pt x="395578" y="120178"/>
                </a:cubicBezTo>
                <a:cubicBezTo>
                  <a:pt x="399440" y="117419"/>
                  <a:pt x="403515" y="114449"/>
                  <a:pt x="408862" y="110629"/>
                </a:cubicBezTo>
                <a:cubicBezTo>
                  <a:pt x="410900" y="113005"/>
                  <a:pt x="412937" y="115340"/>
                  <a:pt x="415654" y="118481"/>
                </a:cubicBezTo>
                <a:cubicBezTo>
                  <a:pt x="412343" y="122725"/>
                  <a:pt x="409287" y="126672"/>
                  <a:pt x="405764" y="131256"/>
                </a:cubicBezTo>
                <a:cubicBezTo>
                  <a:pt x="433139" y="163088"/>
                  <a:pt x="446084" y="200182"/>
                  <a:pt x="447146" y="239696"/>
                </a:cubicBezTo>
                <a:lnTo>
                  <a:pt x="447018" y="239696"/>
                </a:lnTo>
                <a:cubicBezTo>
                  <a:pt x="453554" y="245171"/>
                  <a:pt x="457841" y="248736"/>
                  <a:pt x="462085" y="252343"/>
                </a:cubicBezTo>
                <a:cubicBezTo>
                  <a:pt x="457501" y="255272"/>
                  <a:pt x="452875" y="258200"/>
                  <a:pt x="445278" y="262996"/>
                </a:cubicBezTo>
                <a:cubicBezTo>
                  <a:pt x="440652" y="293937"/>
                  <a:pt x="426646" y="325132"/>
                  <a:pt x="402369" y="351955"/>
                </a:cubicBezTo>
                <a:cubicBezTo>
                  <a:pt x="406019" y="355987"/>
                  <a:pt x="409117" y="359340"/>
                  <a:pt x="412173" y="362736"/>
                </a:cubicBezTo>
                <a:cubicBezTo>
                  <a:pt x="406940" y="370234"/>
                  <a:pt x="395451" y="365537"/>
                  <a:pt x="377710" y="348645"/>
                </a:cubicBezTo>
                <a:cubicBezTo>
                  <a:pt x="382761" y="342448"/>
                  <a:pt x="388023" y="336166"/>
                  <a:pt x="393116" y="329758"/>
                </a:cubicBezTo>
                <a:cubicBezTo>
                  <a:pt x="439548" y="271230"/>
                  <a:pt x="435177" y="190505"/>
                  <a:pt x="382803" y="138556"/>
                </a:cubicBezTo>
                <a:cubicBezTo>
                  <a:pt x="331066" y="87243"/>
                  <a:pt x="250511" y="83338"/>
                  <a:pt x="192705" y="129261"/>
                </a:cubicBezTo>
                <a:cubicBezTo>
                  <a:pt x="184216" y="136009"/>
                  <a:pt x="157351" y="132062"/>
                  <a:pt x="152639" y="122683"/>
                </a:cubicBezTo>
                <a:cubicBezTo>
                  <a:pt x="151281" y="120009"/>
                  <a:pt x="154125" y="115255"/>
                  <a:pt x="155483" y="109610"/>
                </a:cubicBezTo>
                <a:cubicBezTo>
                  <a:pt x="161213" y="114194"/>
                  <a:pt x="164778" y="116995"/>
                  <a:pt x="169447" y="120730"/>
                </a:cubicBezTo>
                <a:cubicBezTo>
                  <a:pt x="199071" y="93737"/>
                  <a:pt x="234213" y="78712"/>
                  <a:pt x="275085" y="75614"/>
                </a:cubicBezTo>
                <a:cubicBezTo>
                  <a:pt x="275594" y="73068"/>
                  <a:pt x="276146" y="70648"/>
                  <a:pt x="276528" y="68187"/>
                </a:cubicBezTo>
                <a:cubicBezTo>
                  <a:pt x="276825" y="66149"/>
                  <a:pt x="276952" y="64069"/>
                  <a:pt x="280602" y="59019"/>
                </a:cubicBezTo>
                <a:close/>
                <a:moveTo>
                  <a:pt x="298301" y="576"/>
                </a:moveTo>
                <a:cubicBezTo>
                  <a:pt x="428174" y="11272"/>
                  <a:pt x="526088" y="119754"/>
                  <a:pt x="521886" y="246105"/>
                </a:cubicBezTo>
                <a:cubicBezTo>
                  <a:pt x="517430" y="380562"/>
                  <a:pt x="407971" y="472832"/>
                  <a:pt x="298640" y="477628"/>
                </a:cubicBezTo>
                <a:lnTo>
                  <a:pt x="298598" y="477670"/>
                </a:lnTo>
                <a:cubicBezTo>
                  <a:pt x="299743" y="464980"/>
                  <a:pt x="300805" y="453605"/>
                  <a:pt x="301398" y="447282"/>
                </a:cubicBezTo>
                <a:cubicBezTo>
                  <a:pt x="333697" y="433785"/>
                  <a:pt x="365147" y="425042"/>
                  <a:pt x="391801" y="408574"/>
                </a:cubicBezTo>
                <a:cubicBezTo>
                  <a:pt x="464632" y="363670"/>
                  <a:pt x="498033" y="278319"/>
                  <a:pt x="479444" y="194750"/>
                </a:cubicBezTo>
                <a:cubicBezTo>
                  <a:pt x="461448" y="113770"/>
                  <a:pt x="394984" y="52399"/>
                  <a:pt x="310906" y="40388"/>
                </a:cubicBezTo>
                <a:cubicBezTo>
                  <a:pt x="237778" y="29947"/>
                  <a:pt x="177128" y="54606"/>
                  <a:pt x="128744" y="109399"/>
                </a:cubicBezTo>
                <a:cubicBezTo>
                  <a:pt x="118812" y="120646"/>
                  <a:pt x="109560" y="130365"/>
                  <a:pt x="94450" y="134651"/>
                </a:cubicBezTo>
                <a:cubicBezTo>
                  <a:pt x="83543" y="137750"/>
                  <a:pt x="73696" y="144668"/>
                  <a:pt x="63595" y="149719"/>
                </a:cubicBezTo>
                <a:cubicBezTo>
                  <a:pt x="72593" y="72941"/>
                  <a:pt x="198944" y="-7615"/>
                  <a:pt x="298301" y="576"/>
                </a:cubicBezTo>
                <a:close/>
              </a:path>
            </a:pathLst>
          </a:custGeom>
          <a:solidFill>
            <a:srgbClr val="FFFFFF"/>
          </a:solidFill>
          <a:ln w="751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xmlns="" id="{1EB21EAA-2F4C-C97C-D07A-BD40B3C52875}"/>
              </a:ext>
            </a:extLst>
          </p:cNvPr>
          <p:cNvSpPr/>
          <p:nvPr/>
        </p:nvSpPr>
        <p:spPr>
          <a:xfrm flipH="1">
            <a:off x="5345021" y="4259054"/>
            <a:ext cx="431093" cy="475484"/>
          </a:xfrm>
          <a:custGeom>
            <a:avLst/>
            <a:gdLst>
              <a:gd name="connsiteX0" fmla="*/ 298250 w 430860"/>
              <a:gd name="connsiteY0" fmla="*/ 337205 h 505255"/>
              <a:gd name="connsiteX1" fmla="*/ 247642 w 430860"/>
              <a:gd name="connsiteY1" fmla="*/ 381812 h 505255"/>
              <a:gd name="connsiteX2" fmla="*/ 297456 w 430860"/>
              <a:gd name="connsiteY2" fmla="*/ 427989 h 505255"/>
              <a:gd name="connsiteX3" fmla="*/ 347550 w 430860"/>
              <a:gd name="connsiteY3" fmla="*/ 384613 h 505255"/>
              <a:gd name="connsiteX4" fmla="*/ 298250 w 430860"/>
              <a:gd name="connsiteY4" fmla="*/ 337205 h 505255"/>
              <a:gd name="connsiteX5" fmla="*/ 282937 w 430860"/>
              <a:gd name="connsiteY5" fmla="*/ 260215 h 505255"/>
              <a:gd name="connsiteX6" fmla="*/ 312349 w 430860"/>
              <a:gd name="connsiteY6" fmla="*/ 260215 h 505255"/>
              <a:gd name="connsiteX7" fmla="*/ 320380 w 430860"/>
              <a:gd name="connsiteY7" fmla="*/ 267600 h 505255"/>
              <a:gd name="connsiteX8" fmla="*/ 320380 w 430860"/>
              <a:gd name="connsiteY8" fmla="*/ 286487 h 505255"/>
              <a:gd name="connsiteX9" fmla="*/ 339100 w 430860"/>
              <a:gd name="connsiteY9" fmla="*/ 292302 h 505255"/>
              <a:gd name="connsiteX10" fmla="*/ 342649 w 430860"/>
              <a:gd name="connsiteY10" fmla="*/ 290943 h 505255"/>
              <a:gd name="connsiteX11" fmla="*/ 352313 w 430860"/>
              <a:gd name="connsiteY11" fmla="*/ 278890 h 505255"/>
              <a:gd name="connsiteX12" fmla="*/ 365992 w 430860"/>
              <a:gd name="connsiteY12" fmla="*/ 276598 h 505255"/>
              <a:gd name="connsiteX13" fmla="*/ 389148 w 430860"/>
              <a:gd name="connsiteY13" fmla="*/ 292344 h 505255"/>
              <a:gd name="connsiteX14" fmla="*/ 390735 w 430860"/>
              <a:gd name="connsiteY14" fmla="*/ 301045 h 505255"/>
              <a:gd name="connsiteX15" fmla="*/ 378177 w 430860"/>
              <a:gd name="connsiteY15" fmla="*/ 317003 h 505255"/>
              <a:gd name="connsiteX16" fmla="*/ 378364 w 430860"/>
              <a:gd name="connsiteY16" fmla="*/ 316918 h 505255"/>
              <a:gd name="connsiteX17" fmla="*/ 390035 w 430860"/>
              <a:gd name="connsiteY17" fmla="*/ 331985 h 505255"/>
              <a:gd name="connsiteX18" fmla="*/ 393723 w 430860"/>
              <a:gd name="connsiteY18" fmla="*/ 332452 h 505255"/>
              <a:gd name="connsiteX19" fmla="*/ 409783 w 430860"/>
              <a:gd name="connsiteY19" fmla="*/ 327741 h 505255"/>
              <a:gd name="connsiteX20" fmla="*/ 421595 w 430860"/>
              <a:gd name="connsiteY20" fmla="*/ 333173 h 505255"/>
              <a:gd name="connsiteX21" fmla="*/ 430232 w 430860"/>
              <a:gd name="connsiteY21" fmla="*/ 357365 h 505255"/>
              <a:gd name="connsiteX22" fmla="*/ 425050 w 430860"/>
              <a:gd name="connsiteY22" fmla="*/ 366788 h 505255"/>
              <a:gd name="connsiteX23" fmla="*/ 408150 w 430860"/>
              <a:gd name="connsiteY23" fmla="*/ 371669 h 505255"/>
              <a:gd name="connsiteX24" fmla="*/ 405161 w 430860"/>
              <a:gd name="connsiteY24" fmla="*/ 375361 h 505255"/>
              <a:gd name="connsiteX25" fmla="*/ 405161 w 430860"/>
              <a:gd name="connsiteY25" fmla="*/ 389536 h 505255"/>
              <a:gd name="connsiteX26" fmla="*/ 408196 w 430860"/>
              <a:gd name="connsiteY26" fmla="*/ 393611 h 505255"/>
              <a:gd name="connsiteX27" fmla="*/ 424676 w 430860"/>
              <a:gd name="connsiteY27" fmla="*/ 398492 h 505255"/>
              <a:gd name="connsiteX28" fmla="*/ 430139 w 430860"/>
              <a:gd name="connsiteY28" fmla="*/ 408466 h 505255"/>
              <a:gd name="connsiteX29" fmla="*/ 421408 w 430860"/>
              <a:gd name="connsiteY29" fmla="*/ 432615 h 505255"/>
              <a:gd name="connsiteX30" fmla="*/ 410484 w 430860"/>
              <a:gd name="connsiteY30" fmla="*/ 437709 h 505255"/>
              <a:gd name="connsiteX31" fmla="*/ 391296 w 430860"/>
              <a:gd name="connsiteY31" fmla="*/ 432149 h 505255"/>
              <a:gd name="connsiteX32" fmla="*/ 379764 w 430860"/>
              <a:gd name="connsiteY32" fmla="*/ 446324 h 505255"/>
              <a:gd name="connsiteX33" fmla="*/ 380044 w 430860"/>
              <a:gd name="connsiteY33" fmla="*/ 450398 h 505255"/>
              <a:gd name="connsiteX34" fmla="*/ 390409 w 430860"/>
              <a:gd name="connsiteY34" fmla="*/ 463556 h 505255"/>
              <a:gd name="connsiteX35" fmla="*/ 388728 w 430860"/>
              <a:gd name="connsiteY35" fmla="*/ 473996 h 505255"/>
              <a:gd name="connsiteX36" fmla="*/ 365338 w 430860"/>
              <a:gd name="connsiteY36" fmla="*/ 489445 h 505255"/>
              <a:gd name="connsiteX37" fmla="*/ 353480 w 430860"/>
              <a:gd name="connsiteY37" fmla="*/ 487706 h 505255"/>
              <a:gd name="connsiteX38" fmla="*/ 343349 w 430860"/>
              <a:gd name="connsiteY38" fmla="*/ 474888 h 505255"/>
              <a:gd name="connsiteX39" fmla="*/ 338214 w 430860"/>
              <a:gd name="connsiteY39" fmla="*/ 473487 h 505255"/>
              <a:gd name="connsiteX40" fmla="*/ 323461 w 430860"/>
              <a:gd name="connsiteY40" fmla="*/ 477859 h 505255"/>
              <a:gd name="connsiteX41" fmla="*/ 320519 w 430860"/>
              <a:gd name="connsiteY41" fmla="*/ 481509 h 505255"/>
              <a:gd name="connsiteX42" fmla="*/ 320519 w 430860"/>
              <a:gd name="connsiteY42" fmla="*/ 496873 h 505255"/>
              <a:gd name="connsiteX43" fmla="*/ 311695 w 430860"/>
              <a:gd name="connsiteY43" fmla="*/ 505191 h 505255"/>
              <a:gd name="connsiteX44" fmla="*/ 283637 w 430860"/>
              <a:gd name="connsiteY44" fmla="*/ 505191 h 505255"/>
              <a:gd name="connsiteX45" fmla="*/ 275047 w 430860"/>
              <a:gd name="connsiteY45" fmla="*/ 497255 h 505255"/>
              <a:gd name="connsiteX46" fmla="*/ 274906 w 430860"/>
              <a:gd name="connsiteY46" fmla="*/ 481466 h 505255"/>
              <a:gd name="connsiteX47" fmla="*/ 272339 w 430860"/>
              <a:gd name="connsiteY47" fmla="*/ 478114 h 505255"/>
              <a:gd name="connsiteX48" fmla="*/ 253804 w 430860"/>
              <a:gd name="connsiteY48" fmla="*/ 472766 h 505255"/>
              <a:gd name="connsiteX49" fmla="*/ 242600 w 430860"/>
              <a:gd name="connsiteY49" fmla="*/ 486857 h 505255"/>
              <a:gd name="connsiteX50" fmla="*/ 229154 w 430860"/>
              <a:gd name="connsiteY50" fmla="*/ 488936 h 505255"/>
              <a:gd name="connsiteX51" fmla="*/ 207585 w 430860"/>
              <a:gd name="connsiteY51" fmla="*/ 474676 h 505255"/>
              <a:gd name="connsiteX52" fmla="*/ 205578 w 430860"/>
              <a:gd name="connsiteY52" fmla="*/ 462749 h 505255"/>
              <a:gd name="connsiteX53" fmla="*/ 215242 w 430860"/>
              <a:gd name="connsiteY53" fmla="*/ 450654 h 505255"/>
              <a:gd name="connsiteX54" fmla="*/ 215242 w 430860"/>
              <a:gd name="connsiteY54" fmla="*/ 445773 h 505255"/>
              <a:gd name="connsiteX55" fmla="*/ 206325 w 430860"/>
              <a:gd name="connsiteY55" fmla="*/ 434695 h 505255"/>
              <a:gd name="connsiteX56" fmla="*/ 200816 w 430860"/>
              <a:gd name="connsiteY56" fmla="*/ 433124 h 505255"/>
              <a:gd name="connsiteX57" fmla="*/ 184756 w 430860"/>
              <a:gd name="connsiteY57" fmla="*/ 437836 h 505255"/>
              <a:gd name="connsiteX58" fmla="*/ 174158 w 430860"/>
              <a:gd name="connsiteY58" fmla="*/ 433464 h 505255"/>
              <a:gd name="connsiteX59" fmla="*/ 165054 w 430860"/>
              <a:gd name="connsiteY59" fmla="*/ 408126 h 505255"/>
              <a:gd name="connsiteX60" fmla="*/ 171170 w 430860"/>
              <a:gd name="connsiteY60" fmla="*/ 398322 h 505255"/>
              <a:gd name="connsiteX61" fmla="*/ 190358 w 430860"/>
              <a:gd name="connsiteY61" fmla="*/ 392635 h 505255"/>
              <a:gd name="connsiteX62" fmla="*/ 190218 w 430860"/>
              <a:gd name="connsiteY62" fmla="*/ 374470 h 505255"/>
              <a:gd name="connsiteX63" fmla="*/ 187510 w 430860"/>
              <a:gd name="connsiteY63" fmla="*/ 372008 h 505255"/>
              <a:gd name="connsiteX64" fmla="*/ 170749 w 430860"/>
              <a:gd name="connsiteY64" fmla="*/ 367000 h 505255"/>
              <a:gd name="connsiteX65" fmla="*/ 165380 w 430860"/>
              <a:gd name="connsiteY65" fmla="*/ 356729 h 505255"/>
              <a:gd name="connsiteX66" fmla="*/ 173691 w 430860"/>
              <a:gd name="connsiteY66" fmla="*/ 333046 h 505255"/>
              <a:gd name="connsiteX67" fmla="*/ 185362 w 430860"/>
              <a:gd name="connsiteY67" fmla="*/ 327783 h 505255"/>
              <a:gd name="connsiteX68" fmla="*/ 201376 w 430860"/>
              <a:gd name="connsiteY68" fmla="*/ 332579 h 505255"/>
              <a:gd name="connsiteX69" fmla="*/ 205391 w 430860"/>
              <a:gd name="connsiteY69" fmla="*/ 331773 h 505255"/>
              <a:gd name="connsiteX70" fmla="*/ 216969 w 430860"/>
              <a:gd name="connsiteY70" fmla="*/ 317130 h 505255"/>
              <a:gd name="connsiteX71" fmla="*/ 205578 w 430860"/>
              <a:gd name="connsiteY71" fmla="*/ 302912 h 505255"/>
              <a:gd name="connsiteX72" fmla="*/ 207772 w 430860"/>
              <a:gd name="connsiteY72" fmla="*/ 290731 h 505255"/>
              <a:gd name="connsiteX73" fmla="*/ 230088 w 430860"/>
              <a:gd name="connsiteY73" fmla="*/ 276004 h 505255"/>
              <a:gd name="connsiteX74" fmla="*/ 241900 w 430860"/>
              <a:gd name="connsiteY74" fmla="*/ 277871 h 505255"/>
              <a:gd name="connsiteX75" fmla="*/ 251657 w 430860"/>
              <a:gd name="connsiteY75" fmla="*/ 290392 h 505255"/>
              <a:gd name="connsiteX76" fmla="*/ 257493 w 430860"/>
              <a:gd name="connsiteY76" fmla="*/ 291920 h 505255"/>
              <a:gd name="connsiteX77" fmla="*/ 271405 w 430860"/>
              <a:gd name="connsiteY77" fmla="*/ 287803 h 505255"/>
              <a:gd name="connsiteX78" fmla="*/ 275000 w 430860"/>
              <a:gd name="connsiteY78" fmla="*/ 283686 h 505255"/>
              <a:gd name="connsiteX79" fmla="*/ 275000 w 430860"/>
              <a:gd name="connsiteY79" fmla="*/ 267473 h 505255"/>
              <a:gd name="connsiteX80" fmla="*/ 282937 w 430860"/>
              <a:gd name="connsiteY80" fmla="*/ 260215 h 505255"/>
              <a:gd name="connsiteX81" fmla="*/ 1418 w 430860"/>
              <a:gd name="connsiteY81" fmla="*/ 218877 h 505255"/>
              <a:gd name="connsiteX82" fmla="*/ 24108 w 430860"/>
              <a:gd name="connsiteY82" fmla="*/ 218877 h 505255"/>
              <a:gd name="connsiteX83" fmla="*/ 82419 w 430860"/>
              <a:gd name="connsiteY83" fmla="*/ 219217 h 505255"/>
              <a:gd name="connsiteX84" fmla="*/ 92643 w 430860"/>
              <a:gd name="connsiteY84" fmla="*/ 219005 h 505255"/>
              <a:gd name="connsiteX85" fmla="*/ 97078 w 430860"/>
              <a:gd name="connsiteY85" fmla="*/ 223418 h 505255"/>
              <a:gd name="connsiteX86" fmla="*/ 96985 w 430860"/>
              <a:gd name="connsiteY86" fmla="*/ 245276 h 505255"/>
              <a:gd name="connsiteX87" fmla="*/ 96985 w 430860"/>
              <a:gd name="connsiteY87" fmla="*/ 388986 h 505255"/>
              <a:gd name="connsiteX88" fmla="*/ 96985 w 430860"/>
              <a:gd name="connsiteY88" fmla="*/ 393315 h 505255"/>
              <a:gd name="connsiteX89" fmla="*/ 1418 w 430860"/>
              <a:gd name="connsiteY89" fmla="*/ 393315 h 505255"/>
              <a:gd name="connsiteX90" fmla="*/ 116733 w 430860"/>
              <a:gd name="connsiteY90" fmla="*/ 171129 h 505255"/>
              <a:gd name="connsiteX91" fmla="*/ 211926 w 430860"/>
              <a:gd name="connsiteY91" fmla="*/ 171129 h 505255"/>
              <a:gd name="connsiteX92" fmla="*/ 212253 w 430860"/>
              <a:gd name="connsiteY92" fmla="*/ 175968 h 505255"/>
              <a:gd name="connsiteX93" fmla="*/ 212347 w 430860"/>
              <a:gd name="connsiteY93" fmla="*/ 270316 h 505255"/>
              <a:gd name="connsiteX94" fmla="*/ 208565 w 430860"/>
              <a:gd name="connsiteY94" fmla="*/ 276979 h 505255"/>
              <a:gd name="connsiteX95" fmla="*/ 194092 w 430860"/>
              <a:gd name="connsiteY95" fmla="*/ 288609 h 505255"/>
              <a:gd name="connsiteX96" fmla="*/ 194186 w 430860"/>
              <a:gd name="connsiteY96" fmla="*/ 306435 h 505255"/>
              <a:gd name="connsiteX97" fmla="*/ 199882 w 430860"/>
              <a:gd name="connsiteY97" fmla="*/ 313650 h 505255"/>
              <a:gd name="connsiteX98" fmla="*/ 199181 w 430860"/>
              <a:gd name="connsiteY98" fmla="*/ 320483 h 505255"/>
              <a:gd name="connsiteX99" fmla="*/ 187229 w 430860"/>
              <a:gd name="connsiteY99" fmla="*/ 317045 h 505255"/>
              <a:gd name="connsiteX100" fmla="*/ 163840 w 430860"/>
              <a:gd name="connsiteY100" fmla="*/ 326764 h 505255"/>
              <a:gd name="connsiteX101" fmla="*/ 153055 w 430860"/>
              <a:gd name="connsiteY101" fmla="*/ 357068 h 505255"/>
              <a:gd name="connsiteX102" fmla="*/ 165380 w 430860"/>
              <a:gd name="connsiteY102" fmla="*/ 376591 h 505255"/>
              <a:gd name="connsiteX103" fmla="*/ 175465 w 430860"/>
              <a:gd name="connsiteY103" fmla="*/ 379690 h 505255"/>
              <a:gd name="connsiteX104" fmla="*/ 177845 w 430860"/>
              <a:gd name="connsiteY104" fmla="*/ 382618 h 505255"/>
              <a:gd name="connsiteX105" fmla="*/ 175418 w 430860"/>
              <a:gd name="connsiteY105" fmla="*/ 385547 h 505255"/>
              <a:gd name="connsiteX106" fmla="*/ 157490 w 430860"/>
              <a:gd name="connsiteY106" fmla="*/ 393228 h 505255"/>
              <a:gd name="connsiteX107" fmla="*/ 155389 w 430860"/>
              <a:gd name="connsiteY107" fmla="*/ 393611 h 505255"/>
              <a:gd name="connsiteX108" fmla="*/ 116733 w 430860"/>
              <a:gd name="connsiteY108" fmla="*/ 393611 h 505255"/>
              <a:gd name="connsiteX109" fmla="*/ 236903 w 430860"/>
              <a:gd name="connsiteY109" fmla="*/ 126267 h 505255"/>
              <a:gd name="connsiteX110" fmla="*/ 322387 w 430860"/>
              <a:gd name="connsiteY110" fmla="*/ 126352 h 505255"/>
              <a:gd name="connsiteX111" fmla="*/ 327196 w 430860"/>
              <a:gd name="connsiteY111" fmla="*/ 126352 h 505255"/>
              <a:gd name="connsiteX112" fmla="*/ 327149 w 430860"/>
              <a:gd name="connsiteY112" fmla="*/ 126395 h 505255"/>
              <a:gd name="connsiteX113" fmla="*/ 327149 w 430860"/>
              <a:gd name="connsiteY113" fmla="*/ 255037 h 505255"/>
              <a:gd name="connsiteX114" fmla="*/ 303805 w 430860"/>
              <a:gd name="connsiteY114" fmla="*/ 249434 h 505255"/>
              <a:gd name="connsiteX115" fmla="*/ 283310 w 430860"/>
              <a:gd name="connsiteY115" fmla="*/ 249434 h 505255"/>
              <a:gd name="connsiteX116" fmla="*/ 262908 w 430860"/>
              <a:gd name="connsiteY116" fmla="*/ 267472 h 505255"/>
              <a:gd name="connsiteX117" fmla="*/ 262768 w 430860"/>
              <a:gd name="connsiteY117" fmla="*/ 275961 h 505255"/>
              <a:gd name="connsiteX118" fmla="*/ 260434 w 430860"/>
              <a:gd name="connsiteY118" fmla="*/ 279059 h 505255"/>
              <a:gd name="connsiteX119" fmla="*/ 256559 w 430860"/>
              <a:gd name="connsiteY119" fmla="*/ 277616 h 505255"/>
              <a:gd name="connsiteX120" fmla="*/ 253057 w 430860"/>
              <a:gd name="connsiteY120" fmla="*/ 273457 h 505255"/>
              <a:gd name="connsiteX121" fmla="*/ 231441 w 430860"/>
              <a:gd name="connsiteY121" fmla="*/ 262973 h 505255"/>
              <a:gd name="connsiteX122" fmla="*/ 231441 w 430860"/>
              <a:gd name="connsiteY122" fmla="*/ 259111 h 505255"/>
              <a:gd name="connsiteX123" fmla="*/ 231348 w 430860"/>
              <a:gd name="connsiteY123" fmla="*/ 131190 h 505255"/>
              <a:gd name="connsiteX124" fmla="*/ 236903 w 430860"/>
              <a:gd name="connsiteY124" fmla="*/ 126267 h 505255"/>
              <a:gd name="connsiteX125" fmla="*/ 328177 w 430860"/>
              <a:gd name="connsiteY125" fmla="*/ 2 h 505255"/>
              <a:gd name="connsiteX126" fmla="*/ 337420 w 430860"/>
              <a:gd name="connsiteY126" fmla="*/ 13372 h 505255"/>
              <a:gd name="connsiteX127" fmla="*/ 327569 w 430860"/>
              <a:gd name="connsiteY127" fmla="*/ 27250 h 505255"/>
              <a:gd name="connsiteX128" fmla="*/ 293021 w 430860"/>
              <a:gd name="connsiteY128" fmla="*/ 72367 h 505255"/>
              <a:gd name="connsiteX129" fmla="*/ 283778 w 430860"/>
              <a:gd name="connsiteY129" fmla="*/ 77162 h 505255"/>
              <a:gd name="connsiteX130" fmla="*/ 273600 w 430860"/>
              <a:gd name="connsiteY130" fmla="*/ 71772 h 505255"/>
              <a:gd name="connsiteX131" fmla="*/ 274114 w 430860"/>
              <a:gd name="connsiteY131" fmla="*/ 61798 h 505255"/>
              <a:gd name="connsiteX132" fmla="*/ 286299 w 430860"/>
              <a:gd name="connsiteY132" fmla="*/ 46137 h 505255"/>
              <a:gd name="connsiteX133" fmla="*/ 285289 w 430860"/>
              <a:gd name="connsiteY133" fmla="*/ 45219 h 505255"/>
              <a:gd name="connsiteX134" fmla="*/ 285318 w 430860"/>
              <a:gd name="connsiteY134" fmla="*/ 45204 h 505255"/>
              <a:gd name="connsiteX135" fmla="*/ 285272 w 430860"/>
              <a:gd name="connsiteY135" fmla="*/ 45204 h 505255"/>
              <a:gd name="connsiteX136" fmla="*/ 285289 w 430860"/>
              <a:gd name="connsiteY136" fmla="*/ 45219 h 505255"/>
              <a:gd name="connsiteX137" fmla="*/ 18 w 430860"/>
              <a:gd name="connsiteY137" fmla="*/ 201815 h 505255"/>
              <a:gd name="connsiteX138" fmla="*/ 157 w 430860"/>
              <a:gd name="connsiteY138" fmla="*/ 178514 h 505255"/>
              <a:gd name="connsiteX139" fmla="*/ 3006 w 430860"/>
              <a:gd name="connsiteY139" fmla="*/ 175841 h 505255"/>
              <a:gd name="connsiteX140" fmla="*/ 103055 w 430860"/>
              <a:gd name="connsiteY140" fmla="*/ 120836 h 505255"/>
              <a:gd name="connsiteX141" fmla="*/ 225233 w 430860"/>
              <a:gd name="connsiteY141" fmla="*/ 53734 h 505255"/>
              <a:gd name="connsiteX142" fmla="*/ 270519 w 430860"/>
              <a:gd name="connsiteY142" fmla="*/ 28863 h 505255"/>
              <a:gd name="connsiteX143" fmla="*/ 272759 w 430860"/>
              <a:gd name="connsiteY143" fmla="*/ 26614 h 505255"/>
              <a:gd name="connsiteX144" fmla="*/ 253758 w 430860"/>
              <a:gd name="connsiteY144" fmla="*/ 28736 h 505255"/>
              <a:gd name="connsiteX145" fmla="*/ 239566 w 430860"/>
              <a:gd name="connsiteY145" fmla="*/ 20969 h 505255"/>
              <a:gd name="connsiteX146" fmla="*/ 250163 w 430860"/>
              <a:gd name="connsiteY146" fmla="*/ 8831 h 505255"/>
              <a:gd name="connsiteX147" fmla="*/ 316692 w 430860"/>
              <a:gd name="connsiteY147" fmla="*/ 893 h 505255"/>
              <a:gd name="connsiteX148" fmla="*/ 328177 w 430860"/>
              <a:gd name="connsiteY148" fmla="*/ 2 h 50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30860" h="505255">
                <a:moveTo>
                  <a:pt x="298250" y="337205"/>
                </a:moveTo>
                <a:cubicBezTo>
                  <a:pt x="270892" y="336739"/>
                  <a:pt x="248202" y="357026"/>
                  <a:pt x="247642" y="381812"/>
                </a:cubicBezTo>
                <a:cubicBezTo>
                  <a:pt x="247082" y="406896"/>
                  <a:pt x="269351" y="427565"/>
                  <a:pt x="297456" y="427989"/>
                </a:cubicBezTo>
                <a:cubicBezTo>
                  <a:pt x="323928" y="428371"/>
                  <a:pt x="346617" y="408338"/>
                  <a:pt x="347550" y="384613"/>
                </a:cubicBezTo>
                <a:cubicBezTo>
                  <a:pt x="348577" y="359657"/>
                  <a:pt x="327289" y="337672"/>
                  <a:pt x="298250" y="337205"/>
                </a:cubicBezTo>
                <a:close/>
                <a:moveTo>
                  <a:pt x="282937" y="260215"/>
                </a:moveTo>
                <a:cubicBezTo>
                  <a:pt x="292741" y="260130"/>
                  <a:pt x="302545" y="260088"/>
                  <a:pt x="312349" y="260215"/>
                </a:cubicBezTo>
                <a:cubicBezTo>
                  <a:pt x="317298" y="260258"/>
                  <a:pt x="320332" y="263059"/>
                  <a:pt x="320380" y="267600"/>
                </a:cubicBezTo>
                <a:cubicBezTo>
                  <a:pt x="320473" y="273924"/>
                  <a:pt x="320380" y="280248"/>
                  <a:pt x="320380" y="286487"/>
                </a:cubicBezTo>
                <a:cubicBezTo>
                  <a:pt x="326822" y="288524"/>
                  <a:pt x="332891" y="290562"/>
                  <a:pt x="339100" y="292302"/>
                </a:cubicBezTo>
                <a:cubicBezTo>
                  <a:pt x="340081" y="292556"/>
                  <a:pt x="341948" y="291750"/>
                  <a:pt x="342649" y="290943"/>
                </a:cubicBezTo>
                <a:cubicBezTo>
                  <a:pt x="346010" y="287039"/>
                  <a:pt x="349231" y="283007"/>
                  <a:pt x="352313" y="278890"/>
                </a:cubicBezTo>
                <a:cubicBezTo>
                  <a:pt x="356515" y="273330"/>
                  <a:pt x="360016" y="272609"/>
                  <a:pt x="365992" y="276598"/>
                </a:cubicBezTo>
                <a:cubicBezTo>
                  <a:pt x="373742" y="281776"/>
                  <a:pt x="381445" y="287039"/>
                  <a:pt x="389148" y="292344"/>
                </a:cubicBezTo>
                <a:cubicBezTo>
                  <a:pt x="392790" y="294848"/>
                  <a:pt x="393397" y="297607"/>
                  <a:pt x="390735" y="301045"/>
                </a:cubicBezTo>
                <a:cubicBezTo>
                  <a:pt x="386627" y="306477"/>
                  <a:pt x="382332" y="311783"/>
                  <a:pt x="378177" y="317003"/>
                </a:cubicBezTo>
                <a:lnTo>
                  <a:pt x="378364" y="316918"/>
                </a:lnTo>
                <a:cubicBezTo>
                  <a:pt x="382332" y="322138"/>
                  <a:pt x="386067" y="327146"/>
                  <a:pt x="390035" y="331985"/>
                </a:cubicBezTo>
                <a:cubicBezTo>
                  <a:pt x="390549" y="332622"/>
                  <a:pt x="392603" y="332749"/>
                  <a:pt x="393723" y="332452"/>
                </a:cubicBezTo>
                <a:cubicBezTo>
                  <a:pt x="399139" y="331009"/>
                  <a:pt x="404415" y="329311"/>
                  <a:pt x="409783" y="327741"/>
                </a:cubicBezTo>
                <a:cubicBezTo>
                  <a:pt x="416366" y="325831"/>
                  <a:pt x="419494" y="327274"/>
                  <a:pt x="421595" y="333173"/>
                </a:cubicBezTo>
                <a:cubicBezTo>
                  <a:pt x="424443" y="341237"/>
                  <a:pt x="427384" y="349259"/>
                  <a:pt x="430232" y="357365"/>
                </a:cubicBezTo>
                <a:cubicBezTo>
                  <a:pt x="431913" y="362119"/>
                  <a:pt x="430232" y="365175"/>
                  <a:pt x="425050" y="366788"/>
                </a:cubicBezTo>
                <a:cubicBezTo>
                  <a:pt x="419447" y="368528"/>
                  <a:pt x="413799" y="370183"/>
                  <a:pt x="408150" y="371669"/>
                </a:cubicBezTo>
                <a:cubicBezTo>
                  <a:pt x="405862" y="372262"/>
                  <a:pt x="405115" y="373197"/>
                  <a:pt x="405161" y="375361"/>
                </a:cubicBezTo>
                <a:cubicBezTo>
                  <a:pt x="405348" y="380072"/>
                  <a:pt x="405395" y="384825"/>
                  <a:pt x="405161" y="389536"/>
                </a:cubicBezTo>
                <a:cubicBezTo>
                  <a:pt x="405068" y="391786"/>
                  <a:pt x="405769" y="392932"/>
                  <a:pt x="408196" y="393611"/>
                </a:cubicBezTo>
                <a:cubicBezTo>
                  <a:pt x="413705" y="395097"/>
                  <a:pt x="419167" y="396837"/>
                  <a:pt x="424676" y="398492"/>
                </a:cubicBezTo>
                <a:cubicBezTo>
                  <a:pt x="430232" y="400147"/>
                  <a:pt x="432006" y="403415"/>
                  <a:pt x="430139" y="408466"/>
                </a:cubicBezTo>
                <a:cubicBezTo>
                  <a:pt x="427244" y="416530"/>
                  <a:pt x="424303" y="424551"/>
                  <a:pt x="421408" y="432615"/>
                </a:cubicBezTo>
                <a:cubicBezTo>
                  <a:pt x="419541" y="437793"/>
                  <a:pt x="416273" y="439364"/>
                  <a:pt x="410484" y="437709"/>
                </a:cubicBezTo>
                <a:cubicBezTo>
                  <a:pt x="403995" y="435841"/>
                  <a:pt x="397552" y="433973"/>
                  <a:pt x="391296" y="432149"/>
                </a:cubicBezTo>
                <a:cubicBezTo>
                  <a:pt x="387281" y="437030"/>
                  <a:pt x="383312" y="441571"/>
                  <a:pt x="379764" y="446324"/>
                </a:cubicBezTo>
                <a:cubicBezTo>
                  <a:pt x="379064" y="447258"/>
                  <a:pt x="379298" y="449380"/>
                  <a:pt x="380044" y="450398"/>
                </a:cubicBezTo>
                <a:cubicBezTo>
                  <a:pt x="383312" y="454897"/>
                  <a:pt x="387001" y="459142"/>
                  <a:pt x="390409" y="463556"/>
                </a:cubicBezTo>
                <a:cubicBezTo>
                  <a:pt x="393677" y="467800"/>
                  <a:pt x="393163" y="470983"/>
                  <a:pt x="388728" y="473996"/>
                </a:cubicBezTo>
                <a:cubicBezTo>
                  <a:pt x="380978" y="479217"/>
                  <a:pt x="373181" y="484353"/>
                  <a:pt x="365338" y="489445"/>
                </a:cubicBezTo>
                <a:cubicBezTo>
                  <a:pt x="360669" y="492459"/>
                  <a:pt x="356888" y="491865"/>
                  <a:pt x="353480" y="487706"/>
                </a:cubicBezTo>
                <a:cubicBezTo>
                  <a:pt x="350072" y="483461"/>
                  <a:pt x="346664" y="479217"/>
                  <a:pt x="343349" y="474888"/>
                </a:cubicBezTo>
                <a:cubicBezTo>
                  <a:pt x="341995" y="473106"/>
                  <a:pt x="340735" y="472511"/>
                  <a:pt x="338214" y="473487"/>
                </a:cubicBezTo>
                <a:cubicBezTo>
                  <a:pt x="333451" y="475270"/>
                  <a:pt x="328456" y="476713"/>
                  <a:pt x="323461" y="477859"/>
                </a:cubicBezTo>
                <a:cubicBezTo>
                  <a:pt x="320986" y="478453"/>
                  <a:pt x="320473" y="479472"/>
                  <a:pt x="320519" y="481509"/>
                </a:cubicBezTo>
                <a:cubicBezTo>
                  <a:pt x="320612" y="486644"/>
                  <a:pt x="320566" y="491780"/>
                  <a:pt x="320519" y="496873"/>
                </a:cubicBezTo>
                <a:cubicBezTo>
                  <a:pt x="320519" y="502603"/>
                  <a:pt x="317858" y="505149"/>
                  <a:pt x="311695" y="505191"/>
                </a:cubicBezTo>
                <a:cubicBezTo>
                  <a:pt x="302358" y="505277"/>
                  <a:pt x="292974" y="505277"/>
                  <a:pt x="283637" y="505191"/>
                </a:cubicBezTo>
                <a:cubicBezTo>
                  <a:pt x="277428" y="505107"/>
                  <a:pt x="275093" y="502942"/>
                  <a:pt x="275047" y="497255"/>
                </a:cubicBezTo>
                <a:cubicBezTo>
                  <a:pt x="275000" y="491992"/>
                  <a:pt x="275187" y="486729"/>
                  <a:pt x="274906" y="481466"/>
                </a:cubicBezTo>
                <a:cubicBezTo>
                  <a:pt x="274860" y="480278"/>
                  <a:pt x="273506" y="478496"/>
                  <a:pt x="272339" y="478114"/>
                </a:cubicBezTo>
                <a:cubicBezTo>
                  <a:pt x="266363" y="476161"/>
                  <a:pt x="260247" y="474591"/>
                  <a:pt x="253804" y="472766"/>
                </a:cubicBezTo>
                <a:cubicBezTo>
                  <a:pt x="250210" y="477265"/>
                  <a:pt x="246381" y="482060"/>
                  <a:pt x="242600" y="486857"/>
                </a:cubicBezTo>
                <a:cubicBezTo>
                  <a:pt x="238352" y="492162"/>
                  <a:pt x="234943" y="492756"/>
                  <a:pt x="229154" y="488936"/>
                </a:cubicBezTo>
                <a:cubicBezTo>
                  <a:pt x="221918" y="484225"/>
                  <a:pt x="214775" y="479429"/>
                  <a:pt x="207585" y="474676"/>
                </a:cubicBezTo>
                <a:cubicBezTo>
                  <a:pt x="202076" y="471025"/>
                  <a:pt x="201563" y="467842"/>
                  <a:pt x="205578" y="462749"/>
                </a:cubicBezTo>
                <a:cubicBezTo>
                  <a:pt x="208752" y="458675"/>
                  <a:pt x="211880" y="454600"/>
                  <a:pt x="215242" y="450654"/>
                </a:cubicBezTo>
                <a:cubicBezTo>
                  <a:pt x="216782" y="448828"/>
                  <a:pt x="216876" y="447640"/>
                  <a:pt x="215242" y="445773"/>
                </a:cubicBezTo>
                <a:cubicBezTo>
                  <a:pt x="212067" y="442207"/>
                  <a:pt x="209125" y="438515"/>
                  <a:pt x="206325" y="434695"/>
                </a:cubicBezTo>
                <a:cubicBezTo>
                  <a:pt x="204831" y="432658"/>
                  <a:pt x="203430" y="432233"/>
                  <a:pt x="200816" y="433124"/>
                </a:cubicBezTo>
                <a:cubicBezTo>
                  <a:pt x="195540" y="434907"/>
                  <a:pt x="190124" y="436265"/>
                  <a:pt x="184756" y="437836"/>
                </a:cubicBezTo>
                <a:cubicBezTo>
                  <a:pt x="179433" y="439406"/>
                  <a:pt x="175932" y="438133"/>
                  <a:pt x="174158" y="433464"/>
                </a:cubicBezTo>
                <a:cubicBezTo>
                  <a:pt x="170936" y="425061"/>
                  <a:pt x="167902" y="416615"/>
                  <a:pt x="165054" y="408126"/>
                </a:cubicBezTo>
                <a:cubicBezTo>
                  <a:pt x="163326" y="403033"/>
                  <a:pt x="165428" y="400020"/>
                  <a:pt x="171170" y="398322"/>
                </a:cubicBezTo>
                <a:cubicBezTo>
                  <a:pt x="177472" y="396455"/>
                  <a:pt x="183775" y="394587"/>
                  <a:pt x="190358" y="392635"/>
                </a:cubicBezTo>
                <a:cubicBezTo>
                  <a:pt x="190358" y="386481"/>
                  <a:pt x="190451" y="380454"/>
                  <a:pt x="190218" y="374470"/>
                </a:cubicBezTo>
                <a:cubicBezTo>
                  <a:pt x="190218" y="373578"/>
                  <a:pt x="188630" y="372390"/>
                  <a:pt x="187510" y="372008"/>
                </a:cubicBezTo>
                <a:cubicBezTo>
                  <a:pt x="181954" y="370225"/>
                  <a:pt x="176305" y="368783"/>
                  <a:pt x="170749" y="367000"/>
                </a:cubicBezTo>
                <a:cubicBezTo>
                  <a:pt x="164727" y="365090"/>
                  <a:pt x="163373" y="362246"/>
                  <a:pt x="165380" y="356729"/>
                </a:cubicBezTo>
                <a:cubicBezTo>
                  <a:pt x="168229" y="348835"/>
                  <a:pt x="170843" y="340898"/>
                  <a:pt x="173691" y="333046"/>
                </a:cubicBezTo>
                <a:cubicBezTo>
                  <a:pt x="175698" y="327444"/>
                  <a:pt x="179153" y="325958"/>
                  <a:pt x="185362" y="327783"/>
                </a:cubicBezTo>
                <a:cubicBezTo>
                  <a:pt x="190731" y="329354"/>
                  <a:pt x="196007" y="331136"/>
                  <a:pt x="201376" y="332579"/>
                </a:cubicBezTo>
                <a:cubicBezTo>
                  <a:pt x="202543" y="332876"/>
                  <a:pt x="204737" y="332579"/>
                  <a:pt x="205391" y="331773"/>
                </a:cubicBezTo>
                <a:cubicBezTo>
                  <a:pt x="209359" y="327104"/>
                  <a:pt x="213001" y="322181"/>
                  <a:pt x="216969" y="317130"/>
                </a:cubicBezTo>
                <a:cubicBezTo>
                  <a:pt x="213234" y="312462"/>
                  <a:pt x="209406" y="307708"/>
                  <a:pt x="205578" y="302912"/>
                </a:cubicBezTo>
                <a:cubicBezTo>
                  <a:pt x="201422" y="297692"/>
                  <a:pt x="201936" y="294636"/>
                  <a:pt x="207772" y="290731"/>
                </a:cubicBezTo>
                <a:cubicBezTo>
                  <a:pt x="215195" y="285766"/>
                  <a:pt x="222618" y="280885"/>
                  <a:pt x="230088" y="276004"/>
                </a:cubicBezTo>
                <a:cubicBezTo>
                  <a:pt x="234663" y="273033"/>
                  <a:pt x="238445" y="273627"/>
                  <a:pt x="241900" y="277871"/>
                </a:cubicBezTo>
                <a:cubicBezTo>
                  <a:pt x="245261" y="281988"/>
                  <a:pt x="248669" y="286062"/>
                  <a:pt x="251657" y="290392"/>
                </a:cubicBezTo>
                <a:cubicBezTo>
                  <a:pt x="253338" y="292811"/>
                  <a:pt x="254925" y="292811"/>
                  <a:pt x="257493" y="291920"/>
                </a:cubicBezTo>
                <a:cubicBezTo>
                  <a:pt x="262068" y="290350"/>
                  <a:pt x="266690" y="288949"/>
                  <a:pt x="271405" y="287803"/>
                </a:cubicBezTo>
                <a:cubicBezTo>
                  <a:pt x="273973" y="287166"/>
                  <a:pt x="275047" y="286232"/>
                  <a:pt x="275000" y="283686"/>
                </a:cubicBezTo>
                <a:cubicBezTo>
                  <a:pt x="274813" y="278296"/>
                  <a:pt x="274906" y="272906"/>
                  <a:pt x="275000" y="267473"/>
                </a:cubicBezTo>
                <a:cubicBezTo>
                  <a:pt x="275093" y="262677"/>
                  <a:pt x="277614" y="260258"/>
                  <a:pt x="282937" y="260215"/>
                </a:cubicBezTo>
                <a:close/>
                <a:moveTo>
                  <a:pt x="1418" y="218877"/>
                </a:moveTo>
                <a:cubicBezTo>
                  <a:pt x="9308" y="218877"/>
                  <a:pt x="16731" y="218877"/>
                  <a:pt x="24108" y="218877"/>
                </a:cubicBezTo>
                <a:cubicBezTo>
                  <a:pt x="43529" y="219005"/>
                  <a:pt x="62997" y="219132"/>
                  <a:pt x="82419" y="219217"/>
                </a:cubicBezTo>
                <a:cubicBezTo>
                  <a:pt x="85826" y="219217"/>
                  <a:pt x="89235" y="219047"/>
                  <a:pt x="92643" y="219005"/>
                </a:cubicBezTo>
                <a:cubicBezTo>
                  <a:pt x="95958" y="218919"/>
                  <a:pt x="97218" y="220235"/>
                  <a:pt x="97078" y="223418"/>
                </a:cubicBezTo>
                <a:cubicBezTo>
                  <a:pt x="96798" y="230676"/>
                  <a:pt x="96985" y="237976"/>
                  <a:pt x="96985" y="245276"/>
                </a:cubicBezTo>
                <a:cubicBezTo>
                  <a:pt x="96985" y="293193"/>
                  <a:pt x="96985" y="341068"/>
                  <a:pt x="96985" y="388986"/>
                </a:cubicBezTo>
                <a:cubicBezTo>
                  <a:pt x="96985" y="390344"/>
                  <a:pt x="96985" y="391660"/>
                  <a:pt x="96985" y="393315"/>
                </a:cubicBezTo>
                <a:lnTo>
                  <a:pt x="1418" y="393315"/>
                </a:lnTo>
                <a:close/>
                <a:moveTo>
                  <a:pt x="116733" y="171129"/>
                </a:moveTo>
                <a:lnTo>
                  <a:pt x="211926" y="171129"/>
                </a:lnTo>
                <a:cubicBezTo>
                  <a:pt x="212020" y="172827"/>
                  <a:pt x="212253" y="174397"/>
                  <a:pt x="212253" y="175968"/>
                </a:cubicBezTo>
                <a:cubicBezTo>
                  <a:pt x="212253" y="207417"/>
                  <a:pt x="212253" y="238867"/>
                  <a:pt x="212347" y="270316"/>
                </a:cubicBezTo>
                <a:cubicBezTo>
                  <a:pt x="212347" y="273372"/>
                  <a:pt x="211179" y="275112"/>
                  <a:pt x="208565" y="276979"/>
                </a:cubicBezTo>
                <a:cubicBezTo>
                  <a:pt x="203430" y="280545"/>
                  <a:pt x="198014" y="284067"/>
                  <a:pt x="194092" y="288609"/>
                </a:cubicBezTo>
                <a:cubicBezTo>
                  <a:pt x="189377" y="294041"/>
                  <a:pt x="190217" y="300535"/>
                  <a:pt x="194186" y="306435"/>
                </a:cubicBezTo>
                <a:cubicBezTo>
                  <a:pt x="195913" y="308939"/>
                  <a:pt x="197734" y="311443"/>
                  <a:pt x="199882" y="313650"/>
                </a:cubicBezTo>
                <a:cubicBezTo>
                  <a:pt x="202262" y="316154"/>
                  <a:pt x="202449" y="318276"/>
                  <a:pt x="199181" y="320483"/>
                </a:cubicBezTo>
                <a:cubicBezTo>
                  <a:pt x="195353" y="319379"/>
                  <a:pt x="191338" y="318149"/>
                  <a:pt x="187229" y="317045"/>
                </a:cubicBezTo>
                <a:cubicBezTo>
                  <a:pt x="177239" y="314329"/>
                  <a:pt x="167575" y="317894"/>
                  <a:pt x="163840" y="326764"/>
                </a:cubicBezTo>
                <a:cubicBezTo>
                  <a:pt x="159685" y="336653"/>
                  <a:pt x="156136" y="346840"/>
                  <a:pt x="153055" y="357068"/>
                </a:cubicBezTo>
                <a:cubicBezTo>
                  <a:pt x="150627" y="365259"/>
                  <a:pt x="156417" y="373747"/>
                  <a:pt x="165380" y="376591"/>
                </a:cubicBezTo>
                <a:cubicBezTo>
                  <a:pt x="168742" y="377652"/>
                  <a:pt x="172196" y="378416"/>
                  <a:pt x="175465" y="379690"/>
                </a:cubicBezTo>
                <a:cubicBezTo>
                  <a:pt x="176585" y="380114"/>
                  <a:pt x="177892" y="381642"/>
                  <a:pt x="177845" y="382618"/>
                </a:cubicBezTo>
                <a:cubicBezTo>
                  <a:pt x="177845" y="383636"/>
                  <a:pt x="176538" y="385122"/>
                  <a:pt x="175418" y="385547"/>
                </a:cubicBezTo>
                <a:cubicBezTo>
                  <a:pt x="169302" y="387796"/>
                  <a:pt x="162439" y="388645"/>
                  <a:pt x="157490" y="393228"/>
                </a:cubicBezTo>
                <a:cubicBezTo>
                  <a:pt x="157070" y="393611"/>
                  <a:pt x="156089" y="393611"/>
                  <a:pt x="155389" y="393611"/>
                </a:cubicBezTo>
                <a:cubicBezTo>
                  <a:pt x="142644" y="393611"/>
                  <a:pt x="129898" y="393611"/>
                  <a:pt x="116733" y="393611"/>
                </a:cubicBezTo>
                <a:close/>
                <a:moveTo>
                  <a:pt x="236903" y="126267"/>
                </a:moveTo>
                <a:cubicBezTo>
                  <a:pt x="265383" y="126437"/>
                  <a:pt x="293908" y="126352"/>
                  <a:pt x="322387" y="126352"/>
                </a:cubicBezTo>
                <a:lnTo>
                  <a:pt x="327196" y="126352"/>
                </a:lnTo>
                <a:lnTo>
                  <a:pt x="327149" y="126395"/>
                </a:lnTo>
                <a:lnTo>
                  <a:pt x="327149" y="255037"/>
                </a:lnTo>
                <a:cubicBezTo>
                  <a:pt x="320239" y="248246"/>
                  <a:pt x="311882" y="249477"/>
                  <a:pt x="303805" y="249434"/>
                </a:cubicBezTo>
                <a:cubicBezTo>
                  <a:pt x="296990" y="249434"/>
                  <a:pt x="290173" y="249434"/>
                  <a:pt x="283310" y="249434"/>
                </a:cubicBezTo>
                <a:cubicBezTo>
                  <a:pt x="271218" y="249434"/>
                  <a:pt x="263328" y="256479"/>
                  <a:pt x="262908" y="267472"/>
                </a:cubicBezTo>
                <a:cubicBezTo>
                  <a:pt x="262815" y="270316"/>
                  <a:pt x="263095" y="273159"/>
                  <a:pt x="262768" y="275961"/>
                </a:cubicBezTo>
                <a:cubicBezTo>
                  <a:pt x="262628" y="277106"/>
                  <a:pt x="261507" y="278804"/>
                  <a:pt x="260434" y="279059"/>
                </a:cubicBezTo>
                <a:cubicBezTo>
                  <a:pt x="259360" y="279356"/>
                  <a:pt x="257539" y="278465"/>
                  <a:pt x="256559" y="277616"/>
                </a:cubicBezTo>
                <a:cubicBezTo>
                  <a:pt x="255158" y="276470"/>
                  <a:pt x="254177" y="274857"/>
                  <a:pt x="253057" y="273457"/>
                </a:cubicBezTo>
                <a:cubicBezTo>
                  <a:pt x="246101" y="264883"/>
                  <a:pt x="243673" y="263695"/>
                  <a:pt x="231441" y="262973"/>
                </a:cubicBezTo>
                <a:cubicBezTo>
                  <a:pt x="231441" y="261700"/>
                  <a:pt x="231441" y="260427"/>
                  <a:pt x="231441" y="259111"/>
                </a:cubicBezTo>
                <a:cubicBezTo>
                  <a:pt x="231441" y="216457"/>
                  <a:pt x="231441" y="173845"/>
                  <a:pt x="231348" y="131190"/>
                </a:cubicBezTo>
                <a:cubicBezTo>
                  <a:pt x="231348" y="127244"/>
                  <a:pt x="232655" y="126225"/>
                  <a:pt x="236903" y="126267"/>
                </a:cubicBezTo>
                <a:close/>
                <a:moveTo>
                  <a:pt x="328177" y="2"/>
                </a:moveTo>
                <a:cubicBezTo>
                  <a:pt x="335833" y="87"/>
                  <a:pt x="340922" y="7175"/>
                  <a:pt x="337420" y="13372"/>
                </a:cubicBezTo>
                <a:cubicBezTo>
                  <a:pt x="334666" y="18253"/>
                  <a:pt x="331024" y="22709"/>
                  <a:pt x="327569" y="27250"/>
                </a:cubicBezTo>
                <a:cubicBezTo>
                  <a:pt x="316085" y="42317"/>
                  <a:pt x="304507" y="57300"/>
                  <a:pt x="293021" y="72367"/>
                </a:cubicBezTo>
                <a:cubicBezTo>
                  <a:pt x="290734" y="75337"/>
                  <a:pt x="287793" y="77120"/>
                  <a:pt x="283778" y="77162"/>
                </a:cubicBezTo>
                <a:cubicBezTo>
                  <a:pt x="279202" y="77205"/>
                  <a:pt x="275654" y="75422"/>
                  <a:pt x="273600" y="71772"/>
                </a:cubicBezTo>
                <a:cubicBezTo>
                  <a:pt x="271732" y="68462"/>
                  <a:pt x="271732" y="64982"/>
                  <a:pt x="274114" y="61798"/>
                </a:cubicBezTo>
                <a:cubicBezTo>
                  <a:pt x="278129" y="56535"/>
                  <a:pt x="282237" y="51357"/>
                  <a:pt x="286299" y="46137"/>
                </a:cubicBezTo>
                <a:lnTo>
                  <a:pt x="285289" y="45219"/>
                </a:lnTo>
                <a:lnTo>
                  <a:pt x="285318" y="45204"/>
                </a:lnTo>
                <a:lnTo>
                  <a:pt x="285272" y="45204"/>
                </a:lnTo>
                <a:lnTo>
                  <a:pt x="285289" y="45219"/>
                </a:lnTo>
                <a:lnTo>
                  <a:pt x="18" y="201815"/>
                </a:lnTo>
                <a:cubicBezTo>
                  <a:pt x="18" y="193666"/>
                  <a:pt x="-76" y="186069"/>
                  <a:pt x="157" y="178514"/>
                </a:cubicBezTo>
                <a:cubicBezTo>
                  <a:pt x="157" y="177580"/>
                  <a:pt x="1838" y="176477"/>
                  <a:pt x="3006" y="175841"/>
                </a:cubicBezTo>
                <a:cubicBezTo>
                  <a:pt x="36340" y="157463"/>
                  <a:pt x="69720" y="139128"/>
                  <a:pt x="103055" y="120836"/>
                </a:cubicBezTo>
                <a:cubicBezTo>
                  <a:pt x="143765" y="98468"/>
                  <a:pt x="184522" y="76101"/>
                  <a:pt x="225233" y="53734"/>
                </a:cubicBezTo>
                <a:cubicBezTo>
                  <a:pt x="240313" y="45458"/>
                  <a:pt x="255439" y="37139"/>
                  <a:pt x="270519" y="28863"/>
                </a:cubicBezTo>
                <a:cubicBezTo>
                  <a:pt x="271359" y="28396"/>
                  <a:pt x="272153" y="27887"/>
                  <a:pt x="272759" y="26614"/>
                </a:cubicBezTo>
                <a:cubicBezTo>
                  <a:pt x="266411" y="27335"/>
                  <a:pt x="260061" y="27930"/>
                  <a:pt x="253758" y="28736"/>
                </a:cubicBezTo>
                <a:cubicBezTo>
                  <a:pt x="246149" y="29712"/>
                  <a:pt x="240639" y="26784"/>
                  <a:pt x="239566" y="20969"/>
                </a:cubicBezTo>
                <a:cubicBezTo>
                  <a:pt x="238352" y="14305"/>
                  <a:pt x="241993" y="9849"/>
                  <a:pt x="250163" y="8831"/>
                </a:cubicBezTo>
                <a:cubicBezTo>
                  <a:pt x="272340" y="6071"/>
                  <a:pt x="294515" y="3525"/>
                  <a:pt x="316692" y="893"/>
                </a:cubicBezTo>
                <a:cubicBezTo>
                  <a:pt x="320520" y="469"/>
                  <a:pt x="324348" y="-40"/>
                  <a:pt x="328177" y="2"/>
                </a:cubicBezTo>
                <a:close/>
              </a:path>
            </a:pathLst>
          </a:custGeom>
          <a:solidFill>
            <a:srgbClr val="FFFFFF"/>
          </a:solidFill>
          <a:ln w="751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xmlns="" id="{9A997581-48A3-84B1-9F42-0BCA66969927}"/>
              </a:ext>
            </a:extLst>
          </p:cNvPr>
          <p:cNvSpPr/>
          <p:nvPr/>
        </p:nvSpPr>
        <p:spPr>
          <a:xfrm flipH="1">
            <a:off x="4141000" y="4985025"/>
            <a:ext cx="431774" cy="443553"/>
          </a:xfrm>
          <a:custGeom>
            <a:avLst/>
            <a:gdLst>
              <a:gd name="connsiteX0" fmla="*/ 352770 w 431541"/>
              <a:gd name="connsiteY0" fmla="*/ 421313 h 471326"/>
              <a:gd name="connsiteX1" fmla="*/ 336798 w 431541"/>
              <a:gd name="connsiteY1" fmla="*/ 426175 h 471326"/>
              <a:gd name="connsiteX2" fmla="*/ 336762 w 431541"/>
              <a:gd name="connsiteY2" fmla="*/ 426175 h 471326"/>
              <a:gd name="connsiteX3" fmla="*/ 337710 w 431541"/>
              <a:gd name="connsiteY3" fmla="*/ 431402 h 471326"/>
              <a:gd name="connsiteX4" fmla="*/ 377345 w 431541"/>
              <a:gd name="connsiteY4" fmla="*/ 431402 h 471326"/>
              <a:gd name="connsiteX5" fmla="*/ 379134 w 431541"/>
              <a:gd name="connsiteY5" fmla="*/ 427508 h 471326"/>
              <a:gd name="connsiteX6" fmla="*/ 369979 w 431541"/>
              <a:gd name="connsiteY6" fmla="*/ 422212 h 471326"/>
              <a:gd name="connsiteX7" fmla="*/ 352770 w 431541"/>
              <a:gd name="connsiteY7" fmla="*/ 421313 h 471326"/>
              <a:gd name="connsiteX8" fmla="*/ 231323 w 431541"/>
              <a:gd name="connsiteY8" fmla="*/ 340414 h 471326"/>
              <a:gd name="connsiteX9" fmla="*/ 231358 w 431541"/>
              <a:gd name="connsiteY9" fmla="*/ 340449 h 471326"/>
              <a:gd name="connsiteX10" fmla="*/ 274257 w 431541"/>
              <a:gd name="connsiteY10" fmla="*/ 413267 h 471326"/>
              <a:gd name="connsiteX11" fmla="*/ 277308 w 431541"/>
              <a:gd name="connsiteY11" fmla="*/ 413057 h 471326"/>
              <a:gd name="connsiteX12" fmla="*/ 280044 w 431541"/>
              <a:gd name="connsiteY12" fmla="*/ 376788 h 471326"/>
              <a:gd name="connsiteX13" fmla="*/ 273941 w 431541"/>
              <a:gd name="connsiteY13" fmla="*/ 341151 h 471326"/>
              <a:gd name="connsiteX14" fmla="*/ 313015 w 431541"/>
              <a:gd name="connsiteY14" fmla="*/ 341151 h 471326"/>
              <a:gd name="connsiteX15" fmla="*/ 308701 w 431541"/>
              <a:gd name="connsiteY15" fmla="*/ 414354 h 471326"/>
              <a:gd name="connsiteX16" fmla="*/ 352792 w 431541"/>
              <a:gd name="connsiteY16" fmla="*/ 340449 h 471326"/>
              <a:gd name="connsiteX17" fmla="*/ 428557 w 431541"/>
              <a:gd name="connsiteY17" fmla="*/ 409760 h 471326"/>
              <a:gd name="connsiteX18" fmla="*/ 414771 w 431541"/>
              <a:gd name="connsiteY18" fmla="*/ 445081 h 471326"/>
              <a:gd name="connsiteX19" fmla="*/ 327432 w 431541"/>
              <a:gd name="connsiteY19" fmla="*/ 469565 h 471326"/>
              <a:gd name="connsiteX20" fmla="*/ 192073 w 431541"/>
              <a:gd name="connsiteY20" fmla="*/ 455499 h 471326"/>
              <a:gd name="connsiteX21" fmla="*/ 176464 w 431541"/>
              <a:gd name="connsiteY21" fmla="*/ 448905 h 471326"/>
              <a:gd name="connsiteX22" fmla="*/ 159206 w 431541"/>
              <a:gd name="connsiteY22" fmla="*/ 399061 h 471326"/>
              <a:gd name="connsiteX23" fmla="*/ 231323 w 431541"/>
              <a:gd name="connsiteY23" fmla="*/ 340414 h 471326"/>
              <a:gd name="connsiteX24" fmla="*/ 38615 w 431541"/>
              <a:gd name="connsiteY24" fmla="*/ 324209 h 471326"/>
              <a:gd name="connsiteX25" fmla="*/ 38615 w 431541"/>
              <a:gd name="connsiteY25" fmla="*/ 373491 h 471326"/>
              <a:gd name="connsiteX26" fmla="*/ 59029 w 431541"/>
              <a:gd name="connsiteY26" fmla="*/ 373491 h 471326"/>
              <a:gd name="connsiteX27" fmla="*/ 59029 w 431541"/>
              <a:gd name="connsiteY27" fmla="*/ 324209 h 471326"/>
              <a:gd name="connsiteX28" fmla="*/ 67588 w 431541"/>
              <a:gd name="connsiteY28" fmla="*/ 324034 h 471326"/>
              <a:gd name="connsiteX29" fmla="*/ 67588 w 431541"/>
              <a:gd name="connsiteY29" fmla="*/ 373702 h 471326"/>
              <a:gd name="connsiteX30" fmla="*/ 88072 w 431541"/>
              <a:gd name="connsiteY30" fmla="*/ 373702 h 471326"/>
              <a:gd name="connsiteX31" fmla="*/ 88072 w 431541"/>
              <a:gd name="connsiteY31" fmla="*/ 324034 h 471326"/>
              <a:gd name="connsiteX32" fmla="*/ 38965 w 431541"/>
              <a:gd name="connsiteY32" fmla="*/ 209931 h 471326"/>
              <a:gd name="connsiteX33" fmla="*/ 38965 w 431541"/>
              <a:gd name="connsiteY33" fmla="*/ 258441 h 471326"/>
              <a:gd name="connsiteX34" fmla="*/ 59520 w 431541"/>
              <a:gd name="connsiteY34" fmla="*/ 258441 h 471326"/>
              <a:gd name="connsiteX35" fmla="*/ 59520 w 431541"/>
              <a:gd name="connsiteY35" fmla="*/ 209931 h 471326"/>
              <a:gd name="connsiteX36" fmla="*/ 164293 w 431541"/>
              <a:gd name="connsiteY36" fmla="*/ 209720 h 471326"/>
              <a:gd name="connsiteX37" fmla="*/ 164293 w 431541"/>
              <a:gd name="connsiteY37" fmla="*/ 258546 h 471326"/>
              <a:gd name="connsiteX38" fmla="*/ 184181 w 431541"/>
              <a:gd name="connsiteY38" fmla="*/ 258546 h 471326"/>
              <a:gd name="connsiteX39" fmla="*/ 184181 w 431541"/>
              <a:gd name="connsiteY39" fmla="*/ 209720 h 471326"/>
              <a:gd name="connsiteX40" fmla="*/ 135530 w 431541"/>
              <a:gd name="connsiteY40" fmla="*/ 209580 h 471326"/>
              <a:gd name="connsiteX41" fmla="*/ 135530 w 431541"/>
              <a:gd name="connsiteY41" fmla="*/ 258757 h 471326"/>
              <a:gd name="connsiteX42" fmla="*/ 155313 w 431541"/>
              <a:gd name="connsiteY42" fmla="*/ 258757 h 471326"/>
              <a:gd name="connsiteX43" fmla="*/ 155313 w 431541"/>
              <a:gd name="connsiteY43" fmla="*/ 209580 h 471326"/>
              <a:gd name="connsiteX44" fmla="*/ 67833 w 431541"/>
              <a:gd name="connsiteY44" fmla="*/ 209265 h 471326"/>
              <a:gd name="connsiteX45" fmla="*/ 67833 w 431541"/>
              <a:gd name="connsiteY45" fmla="*/ 258231 h 471326"/>
              <a:gd name="connsiteX46" fmla="*/ 87897 w 431541"/>
              <a:gd name="connsiteY46" fmla="*/ 258231 h 471326"/>
              <a:gd name="connsiteX47" fmla="*/ 87897 w 431541"/>
              <a:gd name="connsiteY47" fmla="*/ 209265 h 471326"/>
              <a:gd name="connsiteX48" fmla="*/ 292286 w 431541"/>
              <a:gd name="connsiteY48" fmla="*/ 176609 h 471326"/>
              <a:gd name="connsiteX49" fmla="*/ 362263 w 431541"/>
              <a:gd name="connsiteY49" fmla="*/ 250058 h 471326"/>
              <a:gd name="connsiteX50" fmla="*/ 362228 w 431541"/>
              <a:gd name="connsiteY50" fmla="*/ 250023 h 471326"/>
              <a:gd name="connsiteX51" fmla="*/ 292567 w 431541"/>
              <a:gd name="connsiteY51" fmla="*/ 323963 h 471326"/>
              <a:gd name="connsiteX52" fmla="*/ 221958 w 431541"/>
              <a:gd name="connsiteY52" fmla="*/ 251040 h 471326"/>
              <a:gd name="connsiteX53" fmla="*/ 292286 w 431541"/>
              <a:gd name="connsiteY53" fmla="*/ 176609 h 471326"/>
              <a:gd name="connsiteX54" fmla="*/ 164257 w 431541"/>
              <a:gd name="connsiteY54" fmla="*/ 102773 h 471326"/>
              <a:gd name="connsiteX55" fmla="*/ 164257 w 431541"/>
              <a:gd name="connsiteY55" fmla="*/ 152055 h 471326"/>
              <a:gd name="connsiteX56" fmla="*/ 184286 w 431541"/>
              <a:gd name="connsiteY56" fmla="*/ 152055 h 471326"/>
              <a:gd name="connsiteX57" fmla="*/ 184286 w 431541"/>
              <a:gd name="connsiteY57" fmla="*/ 102773 h 471326"/>
              <a:gd name="connsiteX58" fmla="*/ 260927 w 431541"/>
              <a:gd name="connsiteY58" fmla="*/ 102703 h 471326"/>
              <a:gd name="connsiteX59" fmla="*/ 260927 w 431541"/>
              <a:gd name="connsiteY59" fmla="*/ 151494 h 471326"/>
              <a:gd name="connsiteX60" fmla="*/ 281096 w 431541"/>
              <a:gd name="connsiteY60" fmla="*/ 151494 h 471326"/>
              <a:gd name="connsiteX61" fmla="*/ 281096 w 431541"/>
              <a:gd name="connsiteY61" fmla="*/ 102703 h 471326"/>
              <a:gd name="connsiteX62" fmla="*/ 67728 w 431541"/>
              <a:gd name="connsiteY62" fmla="*/ 102598 h 471326"/>
              <a:gd name="connsiteX63" fmla="*/ 67728 w 431541"/>
              <a:gd name="connsiteY63" fmla="*/ 152336 h 471326"/>
              <a:gd name="connsiteX64" fmla="*/ 88002 w 431541"/>
              <a:gd name="connsiteY64" fmla="*/ 152336 h 471326"/>
              <a:gd name="connsiteX65" fmla="*/ 88002 w 431541"/>
              <a:gd name="connsiteY65" fmla="*/ 102598 h 471326"/>
              <a:gd name="connsiteX66" fmla="*/ 135460 w 431541"/>
              <a:gd name="connsiteY66" fmla="*/ 102563 h 471326"/>
              <a:gd name="connsiteX67" fmla="*/ 135460 w 431541"/>
              <a:gd name="connsiteY67" fmla="*/ 152336 h 471326"/>
              <a:gd name="connsiteX68" fmla="*/ 155453 w 431541"/>
              <a:gd name="connsiteY68" fmla="*/ 152336 h 471326"/>
              <a:gd name="connsiteX69" fmla="*/ 155453 w 431541"/>
              <a:gd name="connsiteY69" fmla="*/ 102563 h 471326"/>
              <a:gd name="connsiteX70" fmla="*/ 39071 w 431541"/>
              <a:gd name="connsiteY70" fmla="*/ 102317 h 471326"/>
              <a:gd name="connsiteX71" fmla="*/ 39071 w 431541"/>
              <a:gd name="connsiteY71" fmla="*/ 151880 h 471326"/>
              <a:gd name="connsiteX72" fmla="*/ 59064 w 431541"/>
              <a:gd name="connsiteY72" fmla="*/ 151880 h 471326"/>
              <a:gd name="connsiteX73" fmla="*/ 59064 w 431541"/>
              <a:gd name="connsiteY73" fmla="*/ 102317 h 471326"/>
              <a:gd name="connsiteX74" fmla="*/ 231639 w 431541"/>
              <a:gd name="connsiteY74" fmla="*/ 102282 h 471326"/>
              <a:gd name="connsiteX75" fmla="*/ 231639 w 431541"/>
              <a:gd name="connsiteY75" fmla="*/ 151529 h 471326"/>
              <a:gd name="connsiteX76" fmla="*/ 251773 w 431541"/>
              <a:gd name="connsiteY76" fmla="*/ 151529 h 471326"/>
              <a:gd name="connsiteX77" fmla="*/ 251773 w 431541"/>
              <a:gd name="connsiteY77" fmla="*/ 102282 h 471326"/>
              <a:gd name="connsiteX78" fmla="*/ 101015 w 431541"/>
              <a:gd name="connsiteY78" fmla="*/ 0 h 471326"/>
              <a:gd name="connsiteX79" fmla="*/ 213575 w 431541"/>
              <a:gd name="connsiteY79" fmla="*/ 0 h 471326"/>
              <a:gd name="connsiteX80" fmla="*/ 226623 w 431541"/>
              <a:gd name="connsiteY80" fmla="*/ 14066 h 471326"/>
              <a:gd name="connsiteX81" fmla="*/ 226623 w 431541"/>
              <a:gd name="connsiteY81" fmla="*/ 36058 h 471326"/>
              <a:gd name="connsiteX82" fmla="*/ 296985 w 431541"/>
              <a:gd name="connsiteY82" fmla="*/ 36058 h 471326"/>
              <a:gd name="connsiteX83" fmla="*/ 314453 w 431541"/>
              <a:gd name="connsiteY83" fmla="*/ 53105 h 471326"/>
              <a:gd name="connsiteX84" fmla="*/ 314453 w 431541"/>
              <a:gd name="connsiteY84" fmla="*/ 161315 h 471326"/>
              <a:gd name="connsiteX85" fmla="*/ 214837 w 431541"/>
              <a:gd name="connsiteY85" fmla="*/ 206914 h 471326"/>
              <a:gd name="connsiteX86" fmla="*/ 232305 w 431541"/>
              <a:gd name="connsiteY86" fmla="*/ 318316 h 471326"/>
              <a:gd name="connsiteX87" fmla="*/ 232305 w 431541"/>
              <a:gd name="connsiteY87" fmla="*/ 318352 h 471326"/>
              <a:gd name="connsiteX88" fmla="*/ 119114 w 431541"/>
              <a:gd name="connsiteY88" fmla="*/ 337328 h 471326"/>
              <a:gd name="connsiteX89" fmla="*/ 119114 w 431541"/>
              <a:gd name="connsiteY89" fmla="*/ 355392 h 471326"/>
              <a:gd name="connsiteX90" fmla="*/ 169028 w 431541"/>
              <a:gd name="connsiteY90" fmla="*/ 355392 h 471326"/>
              <a:gd name="connsiteX91" fmla="*/ 126095 w 431541"/>
              <a:gd name="connsiteY91" fmla="*/ 367914 h 471326"/>
              <a:gd name="connsiteX92" fmla="*/ 126095 w 431541"/>
              <a:gd name="connsiteY92" fmla="*/ 457814 h 471326"/>
              <a:gd name="connsiteX93" fmla="*/ 87511 w 431541"/>
              <a:gd name="connsiteY93" fmla="*/ 457814 h 471326"/>
              <a:gd name="connsiteX94" fmla="*/ 20761 w 431541"/>
              <a:gd name="connsiteY94" fmla="*/ 457814 h 471326"/>
              <a:gd name="connsiteX95" fmla="*/ 31 w 431541"/>
              <a:gd name="connsiteY95" fmla="*/ 437365 h 471326"/>
              <a:gd name="connsiteX96" fmla="*/ 31 w 431541"/>
              <a:gd name="connsiteY96" fmla="*/ 255460 h 471326"/>
              <a:gd name="connsiteX97" fmla="*/ 31 w 431541"/>
              <a:gd name="connsiteY97" fmla="*/ 55245 h 471326"/>
              <a:gd name="connsiteX98" fmla="*/ 18517 w 431541"/>
              <a:gd name="connsiteY98" fmla="*/ 36655 h 471326"/>
              <a:gd name="connsiteX99" fmla="*/ 88002 w 431541"/>
              <a:gd name="connsiteY99" fmla="*/ 36655 h 471326"/>
              <a:gd name="connsiteX100" fmla="*/ 88002 w 431541"/>
              <a:gd name="connsiteY100" fmla="*/ 14031 h 471326"/>
              <a:gd name="connsiteX101" fmla="*/ 101015 w 431541"/>
              <a:gd name="connsiteY101" fmla="*/ 0 h 47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31541" h="471326">
                <a:moveTo>
                  <a:pt x="352770" y="421313"/>
                </a:moveTo>
                <a:cubicBezTo>
                  <a:pt x="347022" y="421054"/>
                  <a:pt x="341481" y="421756"/>
                  <a:pt x="336798" y="426175"/>
                </a:cubicBezTo>
                <a:lnTo>
                  <a:pt x="336762" y="426175"/>
                </a:lnTo>
                <a:cubicBezTo>
                  <a:pt x="337078" y="427929"/>
                  <a:pt x="337394" y="429648"/>
                  <a:pt x="337710" y="431402"/>
                </a:cubicBezTo>
                <a:lnTo>
                  <a:pt x="377345" y="431402"/>
                </a:lnTo>
                <a:lnTo>
                  <a:pt x="379134" y="427508"/>
                </a:lnTo>
                <a:cubicBezTo>
                  <a:pt x="376083" y="425649"/>
                  <a:pt x="372821" y="421896"/>
                  <a:pt x="369979" y="422212"/>
                </a:cubicBezTo>
                <a:cubicBezTo>
                  <a:pt x="364472" y="422791"/>
                  <a:pt x="358518" y="421572"/>
                  <a:pt x="352770" y="421313"/>
                </a:cubicBezTo>
                <a:close/>
                <a:moveTo>
                  <a:pt x="231323" y="340414"/>
                </a:moveTo>
                <a:lnTo>
                  <a:pt x="231358" y="340449"/>
                </a:lnTo>
                <a:cubicBezTo>
                  <a:pt x="246090" y="365458"/>
                  <a:pt x="260191" y="389380"/>
                  <a:pt x="274257" y="413267"/>
                </a:cubicBezTo>
                <a:cubicBezTo>
                  <a:pt x="275274" y="413197"/>
                  <a:pt x="276291" y="413127"/>
                  <a:pt x="277308" y="413057"/>
                </a:cubicBezTo>
                <a:cubicBezTo>
                  <a:pt x="278325" y="400955"/>
                  <a:pt x="280570" y="388819"/>
                  <a:pt x="280044" y="376788"/>
                </a:cubicBezTo>
                <a:cubicBezTo>
                  <a:pt x="279518" y="365038"/>
                  <a:pt x="276151" y="353427"/>
                  <a:pt x="273941" y="341151"/>
                </a:cubicBezTo>
                <a:lnTo>
                  <a:pt x="313015" y="341151"/>
                </a:lnTo>
                <a:cubicBezTo>
                  <a:pt x="296705" y="364406"/>
                  <a:pt x="305018" y="389065"/>
                  <a:pt x="308701" y="414354"/>
                </a:cubicBezTo>
                <a:cubicBezTo>
                  <a:pt x="323258" y="389977"/>
                  <a:pt x="337814" y="365564"/>
                  <a:pt x="352792" y="340449"/>
                </a:cubicBezTo>
                <a:cubicBezTo>
                  <a:pt x="386606" y="355181"/>
                  <a:pt x="416596" y="372579"/>
                  <a:pt x="428557" y="409760"/>
                </a:cubicBezTo>
                <a:cubicBezTo>
                  <a:pt x="434695" y="428806"/>
                  <a:pt x="431959" y="435470"/>
                  <a:pt x="414771" y="445081"/>
                </a:cubicBezTo>
                <a:cubicBezTo>
                  <a:pt x="387658" y="460269"/>
                  <a:pt x="358018" y="466969"/>
                  <a:pt x="327432" y="469565"/>
                </a:cubicBezTo>
                <a:cubicBezTo>
                  <a:pt x="281482" y="473528"/>
                  <a:pt x="235988" y="471599"/>
                  <a:pt x="192073" y="455499"/>
                </a:cubicBezTo>
                <a:cubicBezTo>
                  <a:pt x="186777" y="453570"/>
                  <a:pt x="181515" y="451395"/>
                  <a:pt x="176464" y="448905"/>
                </a:cubicBezTo>
                <a:cubicBezTo>
                  <a:pt x="150403" y="436137"/>
                  <a:pt x="146579" y="425754"/>
                  <a:pt x="159206" y="399061"/>
                </a:cubicBezTo>
                <a:cubicBezTo>
                  <a:pt x="173623" y="368615"/>
                  <a:pt x="200351" y="352866"/>
                  <a:pt x="231323" y="340414"/>
                </a:cubicBezTo>
                <a:close/>
                <a:moveTo>
                  <a:pt x="38615" y="324209"/>
                </a:moveTo>
                <a:lnTo>
                  <a:pt x="38615" y="373491"/>
                </a:lnTo>
                <a:lnTo>
                  <a:pt x="59029" y="373491"/>
                </a:lnTo>
                <a:lnTo>
                  <a:pt x="59029" y="324209"/>
                </a:lnTo>
                <a:close/>
                <a:moveTo>
                  <a:pt x="67588" y="324034"/>
                </a:moveTo>
                <a:lnTo>
                  <a:pt x="67588" y="373702"/>
                </a:lnTo>
                <a:lnTo>
                  <a:pt x="88072" y="373702"/>
                </a:lnTo>
                <a:lnTo>
                  <a:pt x="88072" y="324034"/>
                </a:lnTo>
                <a:close/>
                <a:moveTo>
                  <a:pt x="38965" y="209931"/>
                </a:moveTo>
                <a:lnTo>
                  <a:pt x="38965" y="258441"/>
                </a:lnTo>
                <a:lnTo>
                  <a:pt x="59520" y="258441"/>
                </a:lnTo>
                <a:lnTo>
                  <a:pt x="59520" y="209931"/>
                </a:lnTo>
                <a:close/>
                <a:moveTo>
                  <a:pt x="164293" y="209720"/>
                </a:moveTo>
                <a:lnTo>
                  <a:pt x="164293" y="258546"/>
                </a:lnTo>
                <a:lnTo>
                  <a:pt x="184181" y="258546"/>
                </a:lnTo>
                <a:lnTo>
                  <a:pt x="184181" y="209720"/>
                </a:lnTo>
                <a:close/>
                <a:moveTo>
                  <a:pt x="135530" y="209580"/>
                </a:moveTo>
                <a:lnTo>
                  <a:pt x="135530" y="258757"/>
                </a:lnTo>
                <a:lnTo>
                  <a:pt x="155313" y="258757"/>
                </a:lnTo>
                <a:lnTo>
                  <a:pt x="155313" y="209580"/>
                </a:lnTo>
                <a:close/>
                <a:moveTo>
                  <a:pt x="67833" y="209265"/>
                </a:moveTo>
                <a:lnTo>
                  <a:pt x="67833" y="258231"/>
                </a:lnTo>
                <a:lnTo>
                  <a:pt x="87897" y="258231"/>
                </a:lnTo>
                <a:lnTo>
                  <a:pt x="87897" y="209265"/>
                </a:lnTo>
                <a:close/>
                <a:moveTo>
                  <a:pt x="292286" y="176609"/>
                </a:moveTo>
                <a:cubicBezTo>
                  <a:pt x="330239" y="176503"/>
                  <a:pt x="362158" y="210036"/>
                  <a:pt x="362263" y="250058"/>
                </a:cubicBezTo>
                <a:lnTo>
                  <a:pt x="362228" y="250023"/>
                </a:lnTo>
                <a:cubicBezTo>
                  <a:pt x="362333" y="289799"/>
                  <a:pt x="330519" y="323542"/>
                  <a:pt x="292567" y="323963"/>
                </a:cubicBezTo>
                <a:cubicBezTo>
                  <a:pt x="254860" y="324384"/>
                  <a:pt x="222344" y="290816"/>
                  <a:pt x="221958" y="251040"/>
                </a:cubicBezTo>
                <a:cubicBezTo>
                  <a:pt x="221537" y="210492"/>
                  <a:pt x="253456" y="176713"/>
                  <a:pt x="292286" y="176609"/>
                </a:cubicBezTo>
                <a:close/>
                <a:moveTo>
                  <a:pt x="164257" y="102773"/>
                </a:moveTo>
                <a:lnTo>
                  <a:pt x="164257" y="152055"/>
                </a:lnTo>
                <a:lnTo>
                  <a:pt x="184286" y="152055"/>
                </a:lnTo>
                <a:lnTo>
                  <a:pt x="184286" y="102773"/>
                </a:lnTo>
                <a:close/>
                <a:moveTo>
                  <a:pt x="260927" y="102703"/>
                </a:moveTo>
                <a:lnTo>
                  <a:pt x="260927" y="151494"/>
                </a:lnTo>
                <a:lnTo>
                  <a:pt x="281096" y="151494"/>
                </a:lnTo>
                <a:lnTo>
                  <a:pt x="281096" y="102703"/>
                </a:lnTo>
                <a:close/>
                <a:moveTo>
                  <a:pt x="67728" y="102598"/>
                </a:moveTo>
                <a:lnTo>
                  <a:pt x="67728" y="152336"/>
                </a:lnTo>
                <a:lnTo>
                  <a:pt x="88002" y="152336"/>
                </a:lnTo>
                <a:lnTo>
                  <a:pt x="88002" y="102598"/>
                </a:lnTo>
                <a:close/>
                <a:moveTo>
                  <a:pt x="135460" y="102563"/>
                </a:moveTo>
                <a:lnTo>
                  <a:pt x="135460" y="152336"/>
                </a:lnTo>
                <a:lnTo>
                  <a:pt x="155453" y="152336"/>
                </a:lnTo>
                <a:lnTo>
                  <a:pt x="155453" y="102563"/>
                </a:lnTo>
                <a:close/>
                <a:moveTo>
                  <a:pt x="39071" y="102317"/>
                </a:moveTo>
                <a:lnTo>
                  <a:pt x="39071" y="151880"/>
                </a:lnTo>
                <a:lnTo>
                  <a:pt x="59064" y="151880"/>
                </a:lnTo>
                <a:lnTo>
                  <a:pt x="59064" y="102317"/>
                </a:lnTo>
                <a:close/>
                <a:moveTo>
                  <a:pt x="231639" y="102282"/>
                </a:moveTo>
                <a:lnTo>
                  <a:pt x="231639" y="151529"/>
                </a:lnTo>
                <a:lnTo>
                  <a:pt x="251773" y="151529"/>
                </a:lnTo>
                <a:lnTo>
                  <a:pt x="251773" y="102282"/>
                </a:lnTo>
                <a:close/>
                <a:moveTo>
                  <a:pt x="101015" y="0"/>
                </a:moveTo>
                <a:cubicBezTo>
                  <a:pt x="138547" y="0"/>
                  <a:pt x="176043" y="0"/>
                  <a:pt x="213575" y="0"/>
                </a:cubicBezTo>
                <a:cubicBezTo>
                  <a:pt x="222975" y="0"/>
                  <a:pt x="226798" y="5086"/>
                  <a:pt x="226623" y="14066"/>
                </a:cubicBezTo>
                <a:cubicBezTo>
                  <a:pt x="226482" y="20906"/>
                  <a:pt x="226623" y="27781"/>
                  <a:pt x="226623" y="36058"/>
                </a:cubicBezTo>
                <a:cubicBezTo>
                  <a:pt x="250966" y="36058"/>
                  <a:pt x="273976" y="36023"/>
                  <a:pt x="296985" y="36058"/>
                </a:cubicBezTo>
                <a:cubicBezTo>
                  <a:pt x="313015" y="36094"/>
                  <a:pt x="314418" y="37391"/>
                  <a:pt x="314453" y="53105"/>
                </a:cubicBezTo>
                <a:cubicBezTo>
                  <a:pt x="314559" y="88813"/>
                  <a:pt x="314453" y="124555"/>
                  <a:pt x="314453" y="161315"/>
                </a:cubicBezTo>
                <a:cubicBezTo>
                  <a:pt x="270222" y="153985"/>
                  <a:pt x="235252" y="167629"/>
                  <a:pt x="214837" y="206914"/>
                </a:cubicBezTo>
                <a:cubicBezTo>
                  <a:pt x="193897" y="247217"/>
                  <a:pt x="201929" y="285274"/>
                  <a:pt x="232305" y="318316"/>
                </a:cubicBezTo>
                <a:lnTo>
                  <a:pt x="232305" y="318352"/>
                </a:lnTo>
                <a:cubicBezTo>
                  <a:pt x="198036" y="346342"/>
                  <a:pt x="157523" y="332802"/>
                  <a:pt x="119114" y="337328"/>
                </a:cubicBezTo>
                <a:lnTo>
                  <a:pt x="119114" y="355392"/>
                </a:lnTo>
                <a:lnTo>
                  <a:pt x="169028" y="355392"/>
                </a:lnTo>
                <a:cubicBezTo>
                  <a:pt x="157278" y="373210"/>
                  <a:pt x="140055" y="361705"/>
                  <a:pt x="126095" y="367914"/>
                </a:cubicBezTo>
                <a:lnTo>
                  <a:pt x="126095" y="457814"/>
                </a:lnTo>
                <a:cubicBezTo>
                  <a:pt x="112415" y="457814"/>
                  <a:pt x="99963" y="457814"/>
                  <a:pt x="87511" y="457814"/>
                </a:cubicBezTo>
                <a:cubicBezTo>
                  <a:pt x="65273" y="457814"/>
                  <a:pt x="42999" y="457814"/>
                  <a:pt x="20761" y="457814"/>
                </a:cubicBezTo>
                <a:cubicBezTo>
                  <a:pt x="3329" y="457814"/>
                  <a:pt x="66" y="454657"/>
                  <a:pt x="31" y="437365"/>
                </a:cubicBezTo>
                <a:cubicBezTo>
                  <a:pt x="-39" y="376718"/>
                  <a:pt x="31" y="316107"/>
                  <a:pt x="31" y="255460"/>
                </a:cubicBezTo>
                <a:cubicBezTo>
                  <a:pt x="31" y="188710"/>
                  <a:pt x="31" y="121960"/>
                  <a:pt x="31" y="55245"/>
                </a:cubicBezTo>
                <a:cubicBezTo>
                  <a:pt x="31" y="37812"/>
                  <a:pt x="1259" y="36655"/>
                  <a:pt x="18517" y="36655"/>
                </a:cubicBezTo>
                <a:cubicBezTo>
                  <a:pt x="41141" y="36655"/>
                  <a:pt x="63729" y="36655"/>
                  <a:pt x="88002" y="36655"/>
                </a:cubicBezTo>
                <a:cubicBezTo>
                  <a:pt x="88002" y="28517"/>
                  <a:pt x="88107" y="21291"/>
                  <a:pt x="88002" y="14031"/>
                </a:cubicBezTo>
                <a:cubicBezTo>
                  <a:pt x="87756" y="4981"/>
                  <a:pt x="91615" y="0"/>
                  <a:pt x="101015" y="0"/>
                </a:cubicBezTo>
                <a:close/>
              </a:path>
            </a:pathLst>
          </a:custGeom>
          <a:solidFill>
            <a:srgbClr val="FFFFFF"/>
          </a:solidFill>
          <a:ln w="751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xmlns="" id="{6C37307B-2143-C922-B721-3E6AC567C666}"/>
              </a:ext>
            </a:extLst>
          </p:cNvPr>
          <p:cNvSpPr/>
          <p:nvPr/>
        </p:nvSpPr>
        <p:spPr>
          <a:xfrm flipH="1">
            <a:off x="9544386" y="2036922"/>
            <a:ext cx="506114" cy="428511"/>
          </a:xfrm>
          <a:custGeom>
            <a:avLst/>
            <a:gdLst>
              <a:gd name="connsiteX0" fmla="*/ 193236 w 612067"/>
              <a:gd name="connsiteY0" fmla="*/ 277650 h 550964"/>
              <a:gd name="connsiteX1" fmla="*/ 193275 w 612067"/>
              <a:gd name="connsiteY1" fmla="*/ 277689 h 550964"/>
              <a:gd name="connsiteX2" fmla="*/ 249569 w 612067"/>
              <a:gd name="connsiteY2" fmla="*/ 277920 h 550964"/>
              <a:gd name="connsiteX3" fmla="*/ 255704 w 612067"/>
              <a:gd name="connsiteY3" fmla="*/ 282936 h 550964"/>
              <a:gd name="connsiteX4" fmla="*/ 306557 w 612067"/>
              <a:gd name="connsiteY4" fmla="*/ 316813 h 550964"/>
              <a:gd name="connsiteX5" fmla="*/ 356871 w 612067"/>
              <a:gd name="connsiteY5" fmla="*/ 282319 h 550964"/>
              <a:gd name="connsiteX6" fmla="*/ 362466 w 612067"/>
              <a:gd name="connsiteY6" fmla="*/ 277881 h 550964"/>
              <a:gd name="connsiteX7" fmla="*/ 418914 w 612067"/>
              <a:gd name="connsiteY7" fmla="*/ 277689 h 550964"/>
              <a:gd name="connsiteX8" fmla="*/ 405332 w 612067"/>
              <a:gd name="connsiteY8" fmla="*/ 294743 h 550964"/>
              <a:gd name="connsiteX9" fmla="*/ 377744 w 612067"/>
              <a:gd name="connsiteY9" fmla="*/ 312492 h 550964"/>
              <a:gd name="connsiteX10" fmla="*/ 377551 w 612067"/>
              <a:gd name="connsiteY10" fmla="*/ 320440 h 550964"/>
              <a:gd name="connsiteX11" fmla="*/ 384072 w 612067"/>
              <a:gd name="connsiteY11" fmla="*/ 332748 h 550964"/>
              <a:gd name="connsiteX12" fmla="*/ 380600 w 612067"/>
              <a:gd name="connsiteY12" fmla="*/ 350612 h 550964"/>
              <a:gd name="connsiteX13" fmla="*/ 360652 w 612067"/>
              <a:gd name="connsiteY13" fmla="*/ 350960 h 550964"/>
              <a:gd name="connsiteX14" fmla="*/ 350929 w 612067"/>
              <a:gd name="connsiteY14" fmla="*/ 343397 h 550964"/>
              <a:gd name="connsiteX15" fmla="*/ 342325 w 612067"/>
              <a:gd name="connsiteY15" fmla="*/ 342086 h 550964"/>
              <a:gd name="connsiteX16" fmla="*/ 320293 w 612067"/>
              <a:gd name="connsiteY16" fmla="*/ 366895 h 550964"/>
              <a:gd name="connsiteX17" fmla="*/ 315895 w 612067"/>
              <a:gd name="connsiteY17" fmla="*/ 376425 h 550964"/>
              <a:gd name="connsiteX18" fmla="*/ 295522 w 612067"/>
              <a:gd name="connsiteY18" fmla="*/ 376502 h 550964"/>
              <a:gd name="connsiteX19" fmla="*/ 293516 w 612067"/>
              <a:gd name="connsiteY19" fmla="*/ 373261 h 550964"/>
              <a:gd name="connsiteX20" fmla="*/ 290854 w 612067"/>
              <a:gd name="connsiteY20" fmla="*/ 363808 h 550964"/>
              <a:gd name="connsiteX21" fmla="*/ 273182 w 612067"/>
              <a:gd name="connsiteY21" fmla="*/ 342780 h 550964"/>
              <a:gd name="connsiteX22" fmla="*/ 258096 w 612067"/>
              <a:gd name="connsiteY22" fmla="*/ 345597 h 550964"/>
              <a:gd name="connsiteX23" fmla="*/ 246984 w 612067"/>
              <a:gd name="connsiteY23" fmla="*/ 354046 h 550964"/>
              <a:gd name="connsiteX24" fmla="*/ 235640 w 612067"/>
              <a:gd name="connsiteY24" fmla="*/ 353506 h 550964"/>
              <a:gd name="connsiteX25" fmla="*/ 230431 w 612067"/>
              <a:gd name="connsiteY25" fmla="*/ 328349 h 550964"/>
              <a:gd name="connsiteX26" fmla="*/ 235022 w 612067"/>
              <a:gd name="connsiteY26" fmla="*/ 319668 h 550964"/>
              <a:gd name="connsiteX27" fmla="*/ 234714 w 612067"/>
              <a:gd name="connsiteY27" fmla="*/ 312569 h 550964"/>
              <a:gd name="connsiteX28" fmla="*/ 232592 w 612067"/>
              <a:gd name="connsiteY28" fmla="*/ 309135 h 550964"/>
              <a:gd name="connsiteX29" fmla="*/ 208323 w 612067"/>
              <a:gd name="connsiteY29" fmla="*/ 294550 h 550964"/>
              <a:gd name="connsiteX30" fmla="*/ 193236 w 612067"/>
              <a:gd name="connsiteY30" fmla="*/ 277650 h 550964"/>
              <a:gd name="connsiteX31" fmla="*/ 156968 w 612067"/>
              <a:gd name="connsiteY31" fmla="*/ 277495 h 550964"/>
              <a:gd name="connsiteX32" fmla="*/ 167115 w 612067"/>
              <a:gd name="connsiteY32" fmla="*/ 284980 h 550964"/>
              <a:gd name="connsiteX33" fmla="*/ 309721 w 612067"/>
              <a:gd name="connsiteY33" fmla="*/ 390121 h 550964"/>
              <a:gd name="connsiteX34" fmla="*/ 443568 w 612067"/>
              <a:gd name="connsiteY34" fmla="*/ 290729 h 550964"/>
              <a:gd name="connsiteX35" fmla="*/ 446077 w 612067"/>
              <a:gd name="connsiteY35" fmla="*/ 282935 h 550964"/>
              <a:gd name="connsiteX36" fmla="*/ 453601 w 612067"/>
              <a:gd name="connsiteY36" fmla="*/ 277611 h 550964"/>
              <a:gd name="connsiteX37" fmla="*/ 604155 w 612067"/>
              <a:gd name="connsiteY37" fmla="*/ 277688 h 550964"/>
              <a:gd name="connsiteX38" fmla="*/ 611601 w 612067"/>
              <a:gd name="connsiteY38" fmla="*/ 278459 h 550964"/>
              <a:gd name="connsiteX39" fmla="*/ 601724 w 612067"/>
              <a:gd name="connsiteY39" fmla="*/ 324490 h 550964"/>
              <a:gd name="connsiteX40" fmla="*/ 593197 w 612067"/>
              <a:gd name="connsiteY40" fmla="*/ 328734 h 550964"/>
              <a:gd name="connsiteX41" fmla="*/ 529958 w 612067"/>
              <a:gd name="connsiteY41" fmla="*/ 331860 h 550964"/>
              <a:gd name="connsiteX42" fmla="*/ 517881 w 612067"/>
              <a:gd name="connsiteY42" fmla="*/ 339692 h 550964"/>
              <a:gd name="connsiteX43" fmla="*/ 493226 w 612067"/>
              <a:gd name="connsiteY43" fmla="*/ 382327 h 550964"/>
              <a:gd name="connsiteX44" fmla="*/ 492763 w 612067"/>
              <a:gd name="connsiteY44" fmla="*/ 393131 h 550964"/>
              <a:gd name="connsiteX45" fmla="*/ 523784 w 612067"/>
              <a:gd name="connsiteY45" fmla="*/ 451971 h 550964"/>
              <a:gd name="connsiteX46" fmla="*/ 521624 w 612067"/>
              <a:gd name="connsiteY46" fmla="*/ 463315 h 550964"/>
              <a:gd name="connsiteX47" fmla="*/ 484506 w 612067"/>
              <a:gd name="connsiteY47" fmla="*/ 494529 h 550964"/>
              <a:gd name="connsiteX48" fmla="*/ 474320 w 612067"/>
              <a:gd name="connsiteY48" fmla="*/ 494915 h 550964"/>
              <a:gd name="connsiteX49" fmla="*/ 421884 w 612067"/>
              <a:gd name="connsiteY49" fmla="*/ 455250 h 550964"/>
              <a:gd name="connsiteX50" fmla="*/ 408997 w 612067"/>
              <a:gd name="connsiteY50" fmla="*/ 453167 h 550964"/>
              <a:gd name="connsiteX51" fmla="*/ 362080 w 612067"/>
              <a:gd name="connsiteY51" fmla="*/ 470491 h 550964"/>
              <a:gd name="connsiteX52" fmla="*/ 354209 w 612067"/>
              <a:gd name="connsiteY52" fmla="*/ 478902 h 550964"/>
              <a:gd name="connsiteX53" fmla="*/ 340164 w 612067"/>
              <a:gd name="connsiteY53" fmla="*/ 543067 h 550964"/>
              <a:gd name="connsiteX54" fmla="*/ 330634 w 612067"/>
              <a:gd name="connsiteY54" fmla="*/ 550861 h 550964"/>
              <a:gd name="connsiteX55" fmla="*/ 282134 w 612067"/>
              <a:gd name="connsiteY55" fmla="*/ 550630 h 550964"/>
              <a:gd name="connsiteX56" fmla="*/ 274726 w 612067"/>
              <a:gd name="connsiteY56" fmla="*/ 544032 h 550964"/>
              <a:gd name="connsiteX57" fmla="*/ 259640 w 612067"/>
              <a:gd name="connsiteY57" fmla="*/ 479250 h 550964"/>
              <a:gd name="connsiteX58" fmla="*/ 252579 w 612067"/>
              <a:gd name="connsiteY58" fmla="*/ 470993 h 550964"/>
              <a:gd name="connsiteX59" fmla="*/ 203230 w 612067"/>
              <a:gd name="connsiteY59" fmla="*/ 453167 h 550964"/>
              <a:gd name="connsiteX60" fmla="*/ 193275 w 612067"/>
              <a:gd name="connsiteY60" fmla="*/ 454903 h 550964"/>
              <a:gd name="connsiteX61" fmla="*/ 140570 w 612067"/>
              <a:gd name="connsiteY61" fmla="*/ 495609 h 550964"/>
              <a:gd name="connsiteX62" fmla="*/ 129033 w 612067"/>
              <a:gd name="connsiteY62" fmla="*/ 495609 h 550964"/>
              <a:gd name="connsiteX63" fmla="*/ 93536 w 612067"/>
              <a:gd name="connsiteY63" fmla="*/ 466285 h 550964"/>
              <a:gd name="connsiteX64" fmla="*/ 90488 w 612067"/>
              <a:gd name="connsiteY64" fmla="*/ 452318 h 550964"/>
              <a:gd name="connsiteX65" fmla="*/ 120390 w 612067"/>
              <a:gd name="connsiteY65" fmla="*/ 394713 h 550964"/>
              <a:gd name="connsiteX66" fmla="*/ 120043 w 612067"/>
              <a:gd name="connsiteY66" fmla="*/ 383832 h 550964"/>
              <a:gd name="connsiteX67" fmla="*/ 93343 w 612067"/>
              <a:gd name="connsiteY67" fmla="*/ 338612 h 550964"/>
              <a:gd name="connsiteX68" fmla="*/ 85549 w 612067"/>
              <a:gd name="connsiteY68" fmla="*/ 333827 h 550964"/>
              <a:gd name="connsiteX69" fmla="*/ 18220 w 612067"/>
              <a:gd name="connsiteY69" fmla="*/ 330702 h 550964"/>
              <a:gd name="connsiteX70" fmla="*/ 9848 w 612067"/>
              <a:gd name="connsiteY70" fmla="*/ 323680 h 550964"/>
              <a:gd name="connsiteX71" fmla="*/ 626 w 612067"/>
              <a:gd name="connsiteY71" fmla="*/ 277611 h 550964"/>
              <a:gd name="connsiteX72" fmla="*/ 54219 w 612067"/>
              <a:gd name="connsiteY72" fmla="*/ 277611 h 550964"/>
              <a:gd name="connsiteX73" fmla="*/ 156968 w 612067"/>
              <a:gd name="connsiteY73" fmla="*/ 277495 h 550964"/>
              <a:gd name="connsiteX74" fmla="*/ 163700 w 612067"/>
              <a:gd name="connsiteY74" fmla="*/ 151673 h 550964"/>
              <a:gd name="connsiteX75" fmla="*/ 172362 w 612067"/>
              <a:gd name="connsiteY75" fmla="*/ 155763 h 550964"/>
              <a:gd name="connsiteX76" fmla="*/ 177995 w 612067"/>
              <a:gd name="connsiteY76" fmla="*/ 159969 h 550964"/>
              <a:gd name="connsiteX77" fmla="*/ 154537 w 612067"/>
              <a:gd name="connsiteY77" fmla="*/ 207928 h 550964"/>
              <a:gd name="connsiteX78" fmla="*/ 142653 w 612067"/>
              <a:gd name="connsiteY78" fmla="*/ 260634 h 550964"/>
              <a:gd name="connsiteX79" fmla="*/ 471 w 612067"/>
              <a:gd name="connsiteY79" fmla="*/ 260634 h 550964"/>
              <a:gd name="connsiteX80" fmla="*/ 35853 w 612067"/>
              <a:gd name="connsiteY80" fmla="*/ 167068 h 550964"/>
              <a:gd name="connsiteX81" fmla="*/ 42065 w 612067"/>
              <a:gd name="connsiteY81" fmla="*/ 161705 h 550964"/>
              <a:gd name="connsiteX82" fmla="*/ 73742 w 612067"/>
              <a:gd name="connsiteY82" fmla="*/ 159506 h 550964"/>
              <a:gd name="connsiteX83" fmla="*/ 154112 w 612067"/>
              <a:gd name="connsiteY83" fmla="*/ 155686 h 550964"/>
              <a:gd name="connsiteX84" fmla="*/ 163700 w 612067"/>
              <a:gd name="connsiteY84" fmla="*/ 151673 h 550964"/>
              <a:gd name="connsiteX85" fmla="*/ 447388 w 612067"/>
              <a:gd name="connsiteY85" fmla="*/ 151442 h 550964"/>
              <a:gd name="connsiteX86" fmla="*/ 453638 w 612067"/>
              <a:gd name="connsiteY86" fmla="*/ 152793 h 550964"/>
              <a:gd name="connsiteX87" fmla="*/ 547744 w 612067"/>
              <a:gd name="connsiteY87" fmla="*/ 153102 h 550964"/>
              <a:gd name="connsiteX88" fmla="*/ 554805 w 612067"/>
              <a:gd name="connsiteY88" fmla="*/ 151635 h 550964"/>
              <a:gd name="connsiteX89" fmla="*/ 610983 w 612067"/>
              <a:gd name="connsiteY89" fmla="*/ 260673 h 550964"/>
              <a:gd name="connsiteX90" fmla="*/ 604810 w 612067"/>
              <a:gd name="connsiteY90" fmla="*/ 261251 h 550964"/>
              <a:gd name="connsiteX91" fmla="*/ 474821 w 612067"/>
              <a:gd name="connsiteY91" fmla="*/ 261406 h 550964"/>
              <a:gd name="connsiteX92" fmla="*/ 466718 w 612067"/>
              <a:gd name="connsiteY92" fmla="*/ 254152 h 550964"/>
              <a:gd name="connsiteX93" fmla="*/ 435658 w 612067"/>
              <a:gd name="connsiteY93" fmla="*/ 165525 h 550964"/>
              <a:gd name="connsiteX94" fmla="*/ 432688 w 612067"/>
              <a:gd name="connsiteY94" fmla="*/ 160586 h 550964"/>
              <a:gd name="connsiteX95" fmla="*/ 432610 w 612067"/>
              <a:gd name="connsiteY95" fmla="*/ 160586 h 550964"/>
              <a:gd name="connsiteX96" fmla="*/ 447388 w 612067"/>
              <a:gd name="connsiteY96" fmla="*/ 151442 h 550964"/>
              <a:gd name="connsiteX97" fmla="*/ 237300 w 612067"/>
              <a:gd name="connsiteY97" fmla="*/ 137397 h 550964"/>
              <a:gd name="connsiteX98" fmla="*/ 250225 w 612067"/>
              <a:gd name="connsiteY98" fmla="*/ 138631 h 550964"/>
              <a:gd name="connsiteX99" fmla="*/ 361771 w 612067"/>
              <a:gd name="connsiteY99" fmla="*/ 138786 h 550964"/>
              <a:gd name="connsiteX100" fmla="*/ 375352 w 612067"/>
              <a:gd name="connsiteY100" fmla="*/ 137666 h 550964"/>
              <a:gd name="connsiteX101" fmla="*/ 447388 w 612067"/>
              <a:gd name="connsiteY101" fmla="*/ 255116 h 550964"/>
              <a:gd name="connsiteX102" fmla="*/ 447350 w 612067"/>
              <a:gd name="connsiteY102" fmla="*/ 258395 h 550964"/>
              <a:gd name="connsiteX103" fmla="*/ 446617 w 612067"/>
              <a:gd name="connsiteY103" fmla="*/ 260941 h 550964"/>
              <a:gd name="connsiteX104" fmla="*/ 446540 w 612067"/>
              <a:gd name="connsiteY104" fmla="*/ 260980 h 550964"/>
              <a:gd name="connsiteX105" fmla="*/ 164299 w 612067"/>
              <a:gd name="connsiteY105" fmla="*/ 260980 h 550964"/>
              <a:gd name="connsiteX106" fmla="*/ 167386 w 612067"/>
              <a:gd name="connsiteY106" fmla="*/ 233432 h 550964"/>
              <a:gd name="connsiteX107" fmla="*/ 237300 w 612067"/>
              <a:gd name="connsiteY107" fmla="*/ 137397 h 550964"/>
              <a:gd name="connsiteX108" fmla="*/ 111632 w 612067"/>
              <a:gd name="connsiteY108" fmla="*/ 42326 h 550964"/>
              <a:gd name="connsiteX109" fmla="*/ 111670 w 612067"/>
              <a:gd name="connsiteY109" fmla="*/ 42365 h 550964"/>
              <a:gd name="connsiteX110" fmla="*/ 165341 w 612067"/>
              <a:gd name="connsiteY110" fmla="*/ 96228 h 550964"/>
              <a:gd name="connsiteX111" fmla="*/ 110976 w 612067"/>
              <a:gd name="connsiteY111" fmla="*/ 150322 h 550964"/>
              <a:gd name="connsiteX112" fmla="*/ 56997 w 612067"/>
              <a:gd name="connsiteY112" fmla="*/ 95533 h 550964"/>
              <a:gd name="connsiteX113" fmla="*/ 111632 w 612067"/>
              <a:gd name="connsiteY113" fmla="*/ 42326 h 550964"/>
              <a:gd name="connsiteX114" fmla="*/ 500942 w 612067"/>
              <a:gd name="connsiteY114" fmla="*/ 42288 h 550964"/>
              <a:gd name="connsiteX115" fmla="*/ 500942 w 612067"/>
              <a:gd name="connsiteY115" fmla="*/ 42326 h 550964"/>
              <a:gd name="connsiteX116" fmla="*/ 555037 w 612067"/>
              <a:gd name="connsiteY116" fmla="*/ 96884 h 550964"/>
              <a:gd name="connsiteX117" fmla="*/ 500595 w 612067"/>
              <a:gd name="connsiteY117" fmla="*/ 150323 h 550964"/>
              <a:gd name="connsiteX118" fmla="*/ 446770 w 612067"/>
              <a:gd name="connsiteY118" fmla="*/ 96537 h 550964"/>
              <a:gd name="connsiteX119" fmla="*/ 500942 w 612067"/>
              <a:gd name="connsiteY119" fmla="*/ 42288 h 550964"/>
              <a:gd name="connsiteX120" fmla="*/ 305747 w 612067"/>
              <a:gd name="connsiteY120" fmla="*/ 0 h 550964"/>
              <a:gd name="connsiteX121" fmla="*/ 375738 w 612067"/>
              <a:gd name="connsiteY121" fmla="*/ 70184 h 550964"/>
              <a:gd name="connsiteX122" fmla="*/ 306326 w 612067"/>
              <a:gd name="connsiteY122" fmla="*/ 139326 h 550964"/>
              <a:gd name="connsiteX123" fmla="*/ 236373 w 612067"/>
              <a:gd name="connsiteY123" fmla="*/ 69992 h 550964"/>
              <a:gd name="connsiteX124" fmla="*/ 236373 w 612067"/>
              <a:gd name="connsiteY124" fmla="*/ 69953 h 550964"/>
              <a:gd name="connsiteX125" fmla="*/ 305747 w 612067"/>
              <a:gd name="connsiteY125" fmla="*/ 0 h 55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12067" h="550964">
                <a:moveTo>
                  <a:pt x="193236" y="277650"/>
                </a:moveTo>
                <a:lnTo>
                  <a:pt x="193275" y="277689"/>
                </a:lnTo>
                <a:cubicBezTo>
                  <a:pt x="212413" y="277689"/>
                  <a:pt x="231010" y="277534"/>
                  <a:pt x="249569" y="277920"/>
                </a:cubicBezTo>
                <a:cubicBezTo>
                  <a:pt x="251691" y="277958"/>
                  <a:pt x="254662" y="280737"/>
                  <a:pt x="255704" y="282936"/>
                </a:cubicBezTo>
                <a:cubicBezTo>
                  <a:pt x="265735" y="304775"/>
                  <a:pt x="282712" y="317044"/>
                  <a:pt x="306557" y="316813"/>
                </a:cubicBezTo>
                <a:cubicBezTo>
                  <a:pt x="330286" y="316620"/>
                  <a:pt x="347418" y="304620"/>
                  <a:pt x="356871" y="282319"/>
                </a:cubicBezTo>
                <a:cubicBezTo>
                  <a:pt x="357719" y="280351"/>
                  <a:pt x="360536" y="277920"/>
                  <a:pt x="362466" y="277881"/>
                </a:cubicBezTo>
                <a:cubicBezTo>
                  <a:pt x="381294" y="277534"/>
                  <a:pt x="400123" y="277689"/>
                  <a:pt x="418914" y="277689"/>
                </a:cubicBezTo>
                <a:cubicBezTo>
                  <a:pt x="419608" y="292736"/>
                  <a:pt x="418566" y="295669"/>
                  <a:pt x="405332" y="294743"/>
                </a:cubicBezTo>
                <a:cubicBezTo>
                  <a:pt x="390439" y="293701"/>
                  <a:pt x="382684" y="300144"/>
                  <a:pt x="377744" y="312492"/>
                </a:cubicBezTo>
                <a:cubicBezTo>
                  <a:pt x="376819" y="314845"/>
                  <a:pt x="376703" y="318125"/>
                  <a:pt x="377551" y="320440"/>
                </a:cubicBezTo>
                <a:cubicBezTo>
                  <a:pt x="379172" y="324761"/>
                  <a:pt x="381564" y="328851"/>
                  <a:pt x="384072" y="332748"/>
                </a:cubicBezTo>
                <a:cubicBezTo>
                  <a:pt x="388741" y="339963"/>
                  <a:pt x="387854" y="345211"/>
                  <a:pt x="380600" y="350612"/>
                </a:cubicBezTo>
                <a:cubicBezTo>
                  <a:pt x="370606" y="358059"/>
                  <a:pt x="370954" y="358599"/>
                  <a:pt x="360652" y="350960"/>
                </a:cubicBezTo>
                <a:cubicBezTo>
                  <a:pt x="357333" y="348529"/>
                  <a:pt x="354517" y="345326"/>
                  <a:pt x="350929" y="343397"/>
                </a:cubicBezTo>
                <a:cubicBezTo>
                  <a:pt x="348498" y="342086"/>
                  <a:pt x="345141" y="341700"/>
                  <a:pt x="342325" y="342086"/>
                </a:cubicBezTo>
                <a:cubicBezTo>
                  <a:pt x="328087" y="344092"/>
                  <a:pt x="321026" y="352464"/>
                  <a:pt x="320293" y="366895"/>
                </a:cubicBezTo>
                <a:cubicBezTo>
                  <a:pt x="320139" y="370290"/>
                  <a:pt x="317901" y="376078"/>
                  <a:pt x="315895" y="376425"/>
                </a:cubicBezTo>
                <a:cubicBezTo>
                  <a:pt x="309297" y="377583"/>
                  <a:pt x="302351" y="376811"/>
                  <a:pt x="295522" y="376502"/>
                </a:cubicBezTo>
                <a:cubicBezTo>
                  <a:pt x="294789" y="376502"/>
                  <a:pt x="293940" y="374496"/>
                  <a:pt x="293516" y="373261"/>
                </a:cubicBezTo>
                <a:cubicBezTo>
                  <a:pt x="292474" y="370136"/>
                  <a:pt x="290931" y="366972"/>
                  <a:pt x="290854" y="363808"/>
                </a:cubicBezTo>
                <a:cubicBezTo>
                  <a:pt x="290584" y="351847"/>
                  <a:pt x="284835" y="345944"/>
                  <a:pt x="273182" y="342780"/>
                </a:cubicBezTo>
                <a:cubicBezTo>
                  <a:pt x="266700" y="341005"/>
                  <a:pt x="262726" y="340966"/>
                  <a:pt x="258096" y="345597"/>
                </a:cubicBezTo>
                <a:cubicBezTo>
                  <a:pt x="254816" y="348838"/>
                  <a:pt x="250534" y="351037"/>
                  <a:pt x="246984" y="354046"/>
                </a:cubicBezTo>
                <a:cubicBezTo>
                  <a:pt x="242855" y="357519"/>
                  <a:pt x="239653" y="356940"/>
                  <a:pt x="235640" y="353506"/>
                </a:cubicBezTo>
                <a:cubicBezTo>
                  <a:pt x="221017" y="341082"/>
                  <a:pt x="222753" y="344555"/>
                  <a:pt x="230431" y="328349"/>
                </a:cubicBezTo>
                <a:cubicBezTo>
                  <a:pt x="231820" y="325379"/>
                  <a:pt x="234058" y="322716"/>
                  <a:pt x="235022" y="319668"/>
                </a:cubicBezTo>
                <a:cubicBezTo>
                  <a:pt x="235717" y="317546"/>
                  <a:pt x="235138" y="314883"/>
                  <a:pt x="234714" y="312569"/>
                </a:cubicBezTo>
                <a:cubicBezTo>
                  <a:pt x="234482" y="311334"/>
                  <a:pt x="232939" y="310369"/>
                  <a:pt x="232592" y="309135"/>
                </a:cubicBezTo>
                <a:cubicBezTo>
                  <a:pt x="229042" y="296633"/>
                  <a:pt x="219975" y="294396"/>
                  <a:pt x="208323" y="294550"/>
                </a:cubicBezTo>
                <a:cubicBezTo>
                  <a:pt x="194008" y="294743"/>
                  <a:pt x="193506" y="293585"/>
                  <a:pt x="193236" y="277650"/>
                </a:cubicBezTo>
                <a:close/>
                <a:moveTo>
                  <a:pt x="156968" y="277495"/>
                </a:moveTo>
                <a:cubicBezTo>
                  <a:pt x="162910" y="277456"/>
                  <a:pt x="165418" y="279077"/>
                  <a:pt x="167115" y="284980"/>
                </a:cubicBezTo>
                <a:cubicBezTo>
                  <a:pt x="185636" y="349183"/>
                  <a:pt x="242586" y="391047"/>
                  <a:pt x="309721" y="390121"/>
                </a:cubicBezTo>
                <a:cubicBezTo>
                  <a:pt x="369719" y="389311"/>
                  <a:pt x="425511" y="347872"/>
                  <a:pt x="443568" y="290729"/>
                </a:cubicBezTo>
                <a:cubicBezTo>
                  <a:pt x="444379" y="288105"/>
                  <a:pt x="445691" y="285597"/>
                  <a:pt x="446077" y="282935"/>
                </a:cubicBezTo>
                <a:cubicBezTo>
                  <a:pt x="446771" y="278305"/>
                  <a:pt x="449511" y="277611"/>
                  <a:pt x="453601" y="277611"/>
                </a:cubicBezTo>
                <a:cubicBezTo>
                  <a:pt x="503798" y="277726"/>
                  <a:pt x="553957" y="277688"/>
                  <a:pt x="604155" y="277688"/>
                </a:cubicBezTo>
                <a:cubicBezTo>
                  <a:pt x="606007" y="277688"/>
                  <a:pt x="607859" y="278035"/>
                  <a:pt x="611601" y="278459"/>
                </a:cubicBezTo>
                <a:cubicBezTo>
                  <a:pt x="608322" y="294240"/>
                  <a:pt x="605505" y="309481"/>
                  <a:pt x="601724" y="324490"/>
                </a:cubicBezTo>
                <a:cubicBezTo>
                  <a:pt x="601223" y="326535"/>
                  <a:pt x="596245" y="328541"/>
                  <a:pt x="593197" y="328734"/>
                </a:cubicBezTo>
                <a:cubicBezTo>
                  <a:pt x="572130" y="330123"/>
                  <a:pt x="551063" y="331551"/>
                  <a:pt x="529958" y="331860"/>
                </a:cubicBezTo>
                <a:cubicBezTo>
                  <a:pt x="523283" y="331975"/>
                  <a:pt x="520814" y="334058"/>
                  <a:pt x="517881" y="339692"/>
                </a:cubicBezTo>
                <a:cubicBezTo>
                  <a:pt x="510319" y="354238"/>
                  <a:pt x="501907" y="368398"/>
                  <a:pt x="493226" y="382327"/>
                </a:cubicBezTo>
                <a:cubicBezTo>
                  <a:pt x="490679" y="386417"/>
                  <a:pt x="490448" y="388886"/>
                  <a:pt x="492763" y="393131"/>
                </a:cubicBezTo>
                <a:cubicBezTo>
                  <a:pt x="503373" y="412615"/>
                  <a:pt x="513444" y="432370"/>
                  <a:pt x="523784" y="451971"/>
                </a:cubicBezTo>
                <a:cubicBezTo>
                  <a:pt x="526177" y="456485"/>
                  <a:pt x="525791" y="459919"/>
                  <a:pt x="521624" y="463315"/>
                </a:cubicBezTo>
                <a:cubicBezTo>
                  <a:pt x="509123" y="473578"/>
                  <a:pt x="496814" y="484072"/>
                  <a:pt x="484506" y="494529"/>
                </a:cubicBezTo>
                <a:cubicBezTo>
                  <a:pt x="481111" y="497423"/>
                  <a:pt x="478101" y="497809"/>
                  <a:pt x="474320" y="494915"/>
                </a:cubicBezTo>
                <a:cubicBezTo>
                  <a:pt x="456880" y="481642"/>
                  <a:pt x="439132" y="468793"/>
                  <a:pt x="421884" y="455250"/>
                </a:cubicBezTo>
                <a:cubicBezTo>
                  <a:pt x="417448" y="451778"/>
                  <a:pt x="414554" y="450852"/>
                  <a:pt x="408997" y="453167"/>
                </a:cubicBezTo>
                <a:cubicBezTo>
                  <a:pt x="393641" y="459611"/>
                  <a:pt x="377899" y="465244"/>
                  <a:pt x="362080" y="470491"/>
                </a:cubicBezTo>
                <a:cubicBezTo>
                  <a:pt x="357334" y="472073"/>
                  <a:pt x="355250" y="473578"/>
                  <a:pt x="354209" y="478902"/>
                </a:cubicBezTo>
                <a:cubicBezTo>
                  <a:pt x="349965" y="500355"/>
                  <a:pt x="344678" y="521615"/>
                  <a:pt x="340164" y="543067"/>
                </a:cubicBezTo>
                <a:cubicBezTo>
                  <a:pt x="338968" y="548739"/>
                  <a:pt x="335920" y="550861"/>
                  <a:pt x="330634" y="550861"/>
                </a:cubicBezTo>
                <a:cubicBezTo>
                  <a:pt x="314467" y="550861"/>
                  <a:pt x="298262" y="551208"/>
                  <a:pt x="282134" y="550630"/>
                </a:cubicBezTo>
                <a:cubicBezTo>
                  <a:pt x="279511" y="550553"/>
                  <a:pt x="275420" y="546772"/>
                  <a:pt x="274726" y="544032"/>
                </a:cubicBezTo>
                <a:cubicBezTo>
                  <a:pt x="269247" y="522541"/>
                  <a:pt x="264192" y="500972"/>
                  <a:pt x="259640" y="479250"/>
                </a:cubicBezTo>
                <a:cubicBezTo>
                  <a:pt x="258636" y="474504"/>
                  <a:pt x="257132" y="472536"/>
                  <a:pt x="252579" y="470993"/>
                </a:cubicBezTo>
                <a:cubicBezTo>
                  <a:pt x="235988" y="465437"/>
                  <a:pt x="219513" y="459533"/>
                  <a:pt x="203230" y="453167"/>
                </a:cubicBezTo>
                <a:cubicBezTo>
                  <a:pt x="198909" y="451469"/>
                  <a:pt x="196709" y="452164"/>
                  <a:pt x="193275" y="454903"/>
                </a:cubicBezTo>
                <a:cubicBezTo>
                  <a:pt x="175874" y="468678"/>
                  <a:pt x="158125" y="481989"/>
                  <a:pt x="140570" y="495609"/>
                </a:cubicBezTo>
                <a:cubicBezTo>
                  <a:pt x="136518" y="498734"/>
                  <a:pt x="133162" y="499082"/>
                  <a:pt x="129033" y="495609"/>
                </a:cubicBezTo>
                <a:cubicBezTo>
                  <a:pt x="117342" y="485654"/>
                  <a:pt x="105458" y="475931"/>
                  <a:pt x="93536" y="466285"/>
                </a:cubicBezTo>
                <a:cubicBezTo>
                  <a:pt x="88636" y="462311"/>
                  <a:pt x="87247" y="458415"/>
                  <a:pt x="90488" y="452318"/>
                </a:cubicBezTo>
                <a:cubicBezTo>
                  <a:pt x="100674" y="433257"/>
                  <a:pt x="110166" y="413773"/>
                  <a:pt x="120390" y="394713"/>
                </a:cubicBezTo>
                <a:cubicBezTo>
                  <a:pt x="122628" y="390507"/>
                  <a:pt x="122590" y="387961"/>
                  <a:pt x="120043" y="383832"/>
                </a:cubicBezTo>
                <a:cubicBezTo>
                  <a:pt x="110821" y="368977"/>
                  <a:pt x="102449" y="353544"/>
                  <a:pt x="93343" y="338612"/>
                </a:cubicBezTo>
                <a:cubicBezTo>
                  <a:pt x="91916" y="336258"/>
                  <a:pt x="88289" y="333981"/>
                  <a:pt x="85549" y="333827"/>
                </a:cubicBezTo>
                <a:cubicBezTo>
                  <a:pt x="63132" y="332477"/>
                  <a:pt x="40676" y="331628"/>
                  <a:pt x="18220" y="330702"/>
                </a:cubicBezTo>
                <a:cubicBezTo>
                  <a:pt x="13475" y="330509"/>
                  <a:pt x="10774" y="328773"/>
                  <a:pt x="9848" y="323680"/>
                </a:cubicBezTo>
                <a:cubicBezTo>
                  <a:pt x="7070" y="308709"/>
                  <a:pt x="3906" y="293854"/>
                  <a:pt x="626" y="277611"/>
                </a:cubicBezTo>
                <a:cubicBezTo>
                  <a:pt x="19841" y="277611"/>
                  <a:pt x="37011" y="277611"/>
                  <a:pt x="54219" y="277611"/>
                </a:cubicBezTo>
                <a:cubicBezTo>
                  <a:pt x="88482" y="277611"/>
                  <a:pt x="122744" y="277765"/>
                  <a:pt x="156968" y="277495"/>
                </a:cubicBezTo>
                <a:close/>
                <a:moveTo>
                  <a:pt x="163700" y="151673"/>
                </a:moveTo>
                <a:cubicBezTo>
                  <a:pt x="166585" y="151750"/>
                  <a:pt x="169314" y="153178"/>
                  <a:pt x="172362" y="155763"/>
                </a:cubicBezTo>
                <a:cubicBezTo>
                  <a:pt x="174446" y="157499"/>
                  <a:pt x="176722" y="159004"/>
                  <a:pt x="177995" y="159969"/>
                </a:cubicBezTo>
                <a:cubicBezTo>
                  <a:pt x="169893" y="176213"/>
                  <a:pt x="160363" y="191415"/>
                  <a:pt x="154537" y="207928"/>
                </a:cubicBezTo>
                <a:cubicBezTo>
                  <a:pt x="148710" y="224481"/>
                  <a:pt x="146588" y="242306"/>
                  <a:pt x="142653" y="260634"/>
                </a:cubicBezTo>
                <a:lnTo>
                  <a:pt x="471" y="260634"/>
                </a:lnTo>
                <a:cubicBezTo>
                  <a:pt x="-2577" y="223439"/>
                  <a:pt x="9153" y="192456"/>
                  <a:pt x="35853" y="167068"/>
                </a:cubicBezTo>
                <a:cubicBezTo>
                  <a:pt x="37821" y="165178"/>
                  <a:pt x="39904" y="163403"/>
                  <a:pt x="42065" y="161705"/>
                </a:cubicBezTo>
                <a:cubicBezTo>
                  <a:pt x="52278" y="153653"/>
                  <a:pt x="62834" y="152919"/>
                  <a:pt x="73742" y="159506"/>
                </a:cubicBezTo>
                <a:cubicBezTo>
                  <a:pt x="98552" y="174515"/>
                  <a:pt x="130962" y="173589"/>
                  <a:pt x="154112" y="155686"/>
                </a:cubicBezTo>
                <a:cubicBezTo>
                  <a:pt x="157778" y="152869"/>
                  <a:pt x="160816" y="151596"/>
                  <a:pt x="163700" y="151673"/>
                </a:cubicBezTo>
                <a:close/>
                <a:moveTo>
                  <a:pt x="447388" y="151442"/>
                </a:moveTo>
                <a:cubicBezTo>
                  <a:pt x="448892" y="150671"/>
                  <a:pt x="451979" y="151635"/>
                  <a:pt x="453638" y="152793"/>
                </a:cubicBezTo>
                <a:cubicBezTo>
                  <a:pt x="485354" y="175750"/>
                  <a:pt x="515913" y="175866"/>
                  <a:pt x="547744" y="153102"/>
                </a:cubicBezTo>
                <a:cubicBezTo>
                  <a:pt x="549597" y="151789"/>
                  <a:pt x="553146" y="150748"/>
                  <a:pt x="554805" y="151635"/>
                </a:cubicBezTo>
                <a:cubicBezTo>
                  <a:pt x="595318" y="173473"/>
                  <a:pt x="617350" y="219967"/>
                  <a:pt x="610983" y="260673"/>
                </a:cubicBezTo>
                <a:cubicBezTo>
                  <a:pt x="609015" y="260866"/>
                  <a:pt x="606894" y="261213"/>
                  <a:pt x="604810" y="261251"/>
                </a:cubicBezTo>
                <a:cubicBezTo>
                  <a:pt x="561480" y="261290"/>
                  <a:pt x="518151" y="261213"/>
                  <a:pt x="474821" y="261406"/>
                </a:cubicBezTo>
                <a:cubicBezTo>
                  <a:pt x="469265" y="261406"/>
                  <a:pt x="466873" y="259901"/>
                  <a:pt x="466718" y="254152"/>
                </a:cubicBezTo>
                <a:cubicBezTo>
                  <a:pt x="465715" y="221356"/>
                  <a:pt x="454757" y="191994"/>
                  <a:pt x="435658" y="165525"/>
                </a:cubicBezTo>
                <a:cubicBezTo>
                  <a:pt x="434732" y="164252"/>
                  <a:pt x="433999" y="162786"/>
                  <a:pt x="432688" y="160586"/>
                </a:cubicBezTo>
                <a:lnTo>
                  <a:pt x="432610" y="160586"/>
                </a:lnTo>
                <a:cubicBezTo>
                  <a:pt x="437742" y="157345"/>
                  <a:pt x="442334" y="153989"/>
                  <a:pt x="447388" y="151442"/>
                </a:cubicBezTo>
                <a:close/>
                <a:moveTo>
                  <a:pt x="237300" y="137397"/>
                </a:moveTo>
                <a:cubicBezTo>
                  <a:pt x="242393" y="134426"/>
                  <a:pt x="245672" y="134966"/>
                  <a:pt x="250225" y="138631"/>
                </a:cubicBezTo>
                <a:cubicBezTo>
                  <a:pt x="283484" y="165409"/>
                  <a:pt x="328319" y="165486"/>
                  <a:pt x="361771" y="138786"/>
                </a:cubicBezTo>
                <a:cubicBezTo>
                  <a:pt x="366632" y="134927"/>
                  <a:pt x="369989" y="134426"/>
                  <a:pt x="375352" y="137666"/>
                </a:cubicBezTo>
                <a:cubicBezTo>
                  <a:pt x="419724" y="164405"/>
                  <a:pt x="444147" y="203221"/>
                  <a:pt x="447388" y="255116"/>
                </a:cubicBezTo>
                <a:cubicBezTo>
                  <a:pt x="447465" y="256196"/>
                  <a:pt x="447388" y="257315"/>
                  <a:pt x="447350" y="258395"/>
                </a:cubicBezTo>
                <a:cubicBezTo>
                  <a:pt x="447350" y="258936"/>
                  <a:pt x="447041" y="259437"/>
                  <a:pt x="446617" y="260941"/>
                </a:cubicBezTo>
                <a:lnTo>
                  <a:pt x="446540" y="260980"/>
                </a:lnTo>
                <a:lnTo>
                  <a:pt x="164299" y="260980"/>
                </a:lnTo>
                <a:cubicBezTo>
                  <a:pt x="165302" y="251527"/>
                  <a:pt x="165534" y="242306"/>
                  <a:pt x="167386" y="233432"/>
                </a:cubicBezTo>
                <a:cubicBezTo>
                  <a:pt x="176337" y="191067"/>
                  <a:pt x="199950" y="159273"/>
                  <a:pt x="237300" y="137397"/>
                </a:cubicBezTo>
                <a:close/>
                <a:moveTo>
                  <a:pt x="111632" y="42326"/>
                </a:moveTo>
                <a:lnTo>
                  <a:pt x="111670" y="42365"/>
                </a:lnTo>
                <a:cubicBezTo>
                  <a:pt x="141534" y="42442"/>
                  <a:pt x="165341" y="66287"/>
                  <a:pt x="165341" y="96228"/>
                </a:cubicBezTo>
                <a:cubicBezTo>
                  <a:pt x="165341" y="126439"/>
                  <a:pt x="140994" y="150670"/>
                  <a:pt x="110976" y="150322"/>
                </a:cubicBezTo>
                <a:cubicBezTo>
                  <a:pt x="80803" y="149975"/>
                  <a:pt x="56650" y="125475"/>
                  <a:pt x="56997" y="95533"/>
                </a:cubicBezTo>
                <a:cubicBezTo>
                  <a:pt x="57344" y="66016"/>
                  <a:pt x="81729" y="42249"/>
                  <a:pt x="111632" y="42326"/>
                </a:cubicBezTo>
                <a:close/>
                <a:moveTo>
                  <a:pt x="500942" y="42288"/>
                </a:moveTo>
                <a:lnTo>
                  <a:pt x="500942" y="42326"/>
                </a:lnTo>
                <a:cubicBezTo>
                  <a:pt x="530922" y="42326"/>
                  <a:pt x="555384" y="67020"/>
                  <a:pt x="555037" y="96884"/>
                </a:cubicBezTo>
                <a:cubicBezTo>
                  <a:pt x="554690" y="126478"/>
                  <a:pt x="530497" y="150246"/>
                  <a:pt x="500595" y="150323"/>
                </a:cubicBezTo>
                <a:cubicBezTo>
                  <a:pt x="470924" y="150400"/>
                  <a:pt x="446848" y="126362"/>
                  <a:pt x="446770" y="96537"/>
                </a:cubicBezTo>
                <a:cubicBezTo>
                  <a:pt x="446693" y="66210"/>
                  <a:pt x="470577" y="42288"/>
                  <a:pt x="500942" y="42288"/>
                </a:cubicBezTo>
                <a:close/>
                <a:moveTo>
                  <a:pt x="305747" y="0"/>
                </a:moveTo>
                <a:cubicBezTo>
                  <a:pt x="344215" y="-116"/>
                  <a:pt x="375777" y="31523"/>
                  <a:pt x="375738" y="70184"/>
                </a:cubicBezTo>
                <a:cubicBezTo>
                  <a:pt x="375700" y="107765"/>
                  <a:pt x="344524" y="138786"/>
                  <a:pt x="306326" y="139326"/>
                </a:cubicBezTo>
                <a:cubicBezTo>
                  <a:pt x="268552" y="139828"/>
                  <a:pt x="236566" y="108112"/>
                  <a:pt x="236373" y="69992"/>
                </a:cubicBezTo>
                <a:lnTo>
                  <a:pt x="236373" y="69953"/>
                </a:lnTo>
                <a:cubicBezTo>
                  <a:pt x="236180" y="31909"/>
                  <a:pt x="267665" y="116"/>
                  <a:pt x="305747" y="0"/>
                </a:cubicBezTo>
                <a:close/>
              </a:path>
            </a:pathLst>
          </a:custGeom>
          <a:solidFill>
            <a:srgbClr val="FFFFFF"/>
          </a:solidFill>
          <a:ln w="751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36" name="TextBox 235">
            <a:extLst>
              <a:ext uri="{FF2B5EF4-FFF2-40B4-BE49-F238E27FC236}">
                <a16:creationId xmlns:a16="http://schemas.microsoft.com/office/drawing/2014/main" xmlns="" id="{F876F225-74C7-D002-70C3-33AB0A034EF9}"/>
              </a:ext>
            </a:extLst>
          </p:cNvPr>
          <p:cNvSpPr txBox="1"/>
          <p:nvPr/>
        </p:nvSpPr>
        <p:spPr>
          <a:xfrm flipH="1">
            <a:off x="199197" y="3226857"/>
            <a:ext cx="4309894" cy="738664"/>
          </a:xfrm>
          <a:prstGeom prst="rect">
            <a:avLst/>
          </a:prstGeom>
          <a:noFill/>
        </p:spPr>
        <p:txBody>
          <a:bodyPr wrap="square">
            <a:spAutoFit/>
          </a:bodyPr>
          <a:lstStyle/>
          <a:p>
            <a:pPr algn="r">
              <a:buClrTx/>
              <a:buFontTx/>
              <a:buNone/>
            </a:pPr>
            <a:r>
              <a:rPr lang="en-US" kern="1200" dirty="0">
                <a:latin typeface="Calibri" panose="020F0502020204030204"/>
                <a:ea typeface="+mn-ea"/>
                <a:cs typeface="+mn-cs"/>
              </a:rPr>
              <a:t>Cine va conduce cooperativa? Cine vor fi membrii? Aveți competențele și expertiza necesare? Sunt abordate în mod corespunzător aspectele legate de incluziune? </a:t>
            </a:r>
          </a:p>
        </p:txBody>
      </p:sp>
      <p:sp>
        <p:nvSpPr>
          <p:cNvPr id="237" name="TextBox 236">
            <a:extLst>
              <a:ext uri="{FF2B5EF4-FFF2-40B4-BE49-F238E27FC236}">
                <a16:creationId xmlns:a16="http://schemas.microsoft.com/office/drawing/2014/main" xmlns="" id="{4FD2A6F8-2C04-C4E9-DBA6-C9B6A0884D02}"/>
              </a:ext>
            </a:extLst>
          </p:cNvPr>
          <p:cNvSpPr txBox="1"/>
          <p:nvPr/>
        </p:nvSpPr>
        <p:spPr>
          <a:xfrm flipH="1">
            <a:off x="3214409" y="2486716"/>
            <a:ext cx="2511339" cy="738664"/>
          </a:xfrm>
          <a:prstGeom prst="rect">
            <a:avLst/>
          </a:prstGeom>
          <a:noFill/>
        </p:spPr>
        <p:txBody>
          <a:bodyPr wrap="square">
            <a:spAutoFit/>
          </a:bodyPr>
          <a:lstStyle/>
          <a:p>
            <a:pPr algn="r">
              <a:buClrTx/>
              <a:buFontTx/>
              <a:buNone/>
            </a:pPr>
            <a:r>
              <a:rPr lang="en-US" kern="1200" dirty="0">
                <a:latin typeface="Calibri" panose="020F0502020204030204"/>
                <a:ea typeface="+mn-ea"/>
                <a:cs typeface="+mn-cs"/>
              </a:rPr>
              <a:t>Consultați legislația și condițiile naționale. Redactarea articolelor de constituire.</a:t>
            </a:r>
          </a:p>
        </p:txBody>
      </p:sp>
      <p:sp>
        <p:nvSpPr>
          <p:cNvPr id="238" name="TextBox 237">
            <a:extLst>
              <a:ext uri="{FF2B5EF4-FFF2-40B4-BE49-F238E27FC236}">
                <a16:creationId xmlns:a16="http://schemas.microsoft.com/office/drawing/2014/main" xmlns="" id="{7D80C248-0418-5C20-11D8-66CA1D4B76AF}"/>
              </a:ext>
            </a:extLst>
          </p:cNvPr>
          <p:cNvSpPr txBox="1"/>
          <p:nvPr/>
        </p:nvSpPr>
        <p:spPr>
          <a:xfrm flipH="1">
            <a:off x="4571925" y="1745425"/>
            <a:ext cx="2304143" cy="523220"/>
          </a:xfrm>
          <a:prstGeom prst="rect">
            <a:avLst/>
          </a:prstGeom>
          <a:noFill/>
        </p:spPr>
        <p:txBody>
          <a:bodyPr wrap="square">
            <a:spAutoFit/>
          </a:bodyPr>
          <a:lstStyle/>
          <a:p>
            <a:pPr algn="r">
              <a:buClrTx/>
              <a:buFontTx/>
              <a:buNone/>
            </a:pPr>
            <a:r>
              <a:rPr lang="en-US" kern="1200" dirty="0">
                <a:latin typeface="Calibri" panose="020F0502020204030204"/>
                <a:ea typeface="+mn-ea"/>
                <a:cs typeface="+mn-cs"/>
              </a:rPr>
              <a:t>Atrageți mai mulți membri. Solicitarea de finanțare.</a:t>
            </a:r>
          </a:p>
        </p:txBody>
      </p:sp>
      <p:sp>
        <p:nvSpPr>
          <p:cNvPr id="2" name="Google Shape;90;p1">
            <a:extLst>
              <a:ext uri="{FF2B5EF4-FFF2-40B4-BE49-F238E27FC236}">
                <a16:creationId xmlns:a16="http://schemas.microsoft.com/office/drawing/2014/main" xmlns="" id="{2DBADF16-E4E0-7557-0613-A86F5281B369}"/>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741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84"/>
        <p:cNvGrpSpPr/>
        <p:nvPr/>
      </p:nvGrpSpPr>
      <p:grpSpPr>
        <a:xfrm>
          <a:off x="0" y="0"/>
          <a:ext cx="0" cy="0"/>
          <a:chOff x="0" y="0"/>
          <a:chExt cx="0" cy="0"/>
        </a:xfrm>
      </p:grpSpPr>
      <p:sp>
        <p:nvSpPr>
          <p:cNvPr id="185" name="Google Shape;185;p7"/>
          <p:cNvSpPr txBox="1"/>
          <p:nvPr/>
        </p:nvSpPr>
        <p:spPr>
          <a:xfrm>
            <a:off x="1466520" y="1910211"/>
            <a:ext cx="1829006" cy="2312709"/>
          </a:xfrm>
          <a:prstGeom prst="rect">
            <a:avLst/>
          </a:prstGeom>
          <a:noFill/>
          <a:ln>
            <a:noFill/>
          </a:ln>
        </p:spPr>
        <p:txBody>
          <a:bodyPr spcFirstLastPara="1" wrap="square" lIns="91425" tIns="45700" rIns="91425" bIns="45700" anchor="t" anchorCtr="0">
            <a:spAutoFit/>
          </a:bodyPr>
          <a:lstStyle/>
          <a:p>
            <a:pPr marL="0" marR="0" lvl="0" indent="0" algn="ctr" rtl="0">
              <a:lnSpc>
                <a:spcPct val="111000"/>
              </a:lnSpc>
              <a:spcBef>
                <a:spcPts val="0"/>
              </a:spcBef>
              <a:spcAft>
                <a:spcPts val="0"/>
              </a:spcAft>
              <a:buNone/>
            </a:pPr>
            <a:r>
              <a:rPr lang="es-ES" sz="1600" dirty="0">
                <a:solidFill>
                  <a:schemeClr val="dk1"/>
                </a:solidFill>
                <a:latin typeface="Calibri"/>
                <a:cs typeface="Calibri"/>
                <a:sym typeface="Calibri"/>
              </a:rPr>
              <a:t>sunt </a:t>
            </a:r>
            <a:r>
              <a:rPr lang="es-ES" sz="1600" dirty="0" err="1">
                <a:solidFill>
                  <a:schemeClr val="dk1"/>
                </a:solidFill>
                <a:latin typeface="Calibri"/>
                <a:cs typeface="Calibri"/>
                <a:sym typeface="Calibri"/>
              </a:rPr>
              <a:t>întreprinderi centrate pe oameni</a:t>
            </a:r>
            <a:r>
              <a:rPr lang="es-ES" sz="1600" dirty="0">
                <a:solidFill>
                  <a:schemeClr val="dk1"/>
                </a:solidFill>
                <a:latin typeface="Calibri"/>
                <a:cs typeface="Calibri"/>
                <a:sym typeface="Calibri"/>
              </a:rPr>
              <a:t>, </a:t>
            </a:r>
            <a:r>
              <a:rPr lang="es-ES" sz="1600" dirty="0" err="1">
                <a:solidFill>
                  <a:schemeClr val="dk1"/>
                </a:solidFill>
                <a:latin typeface="Calibri"/>
                <a:cs typeface="Calibri"/>
                <a:sym typeface="Calibri"/>
              </a:rPr>
              <a:t>deținute </a:t>
            </a:r>
            <a:r>
              <a:rPr lang="es-ES" sz="1600" dirty="0">
                <a:solidFill>
                  <a:schemeClr val="dk1"/>
                </a:solidFill>
                <a:latin typeface="Calibri"/>
                <a:cs typeface="Calibri"/>
                <a:sym typeface="Calibri"/>
              </a:rPr>
              <a:t>și conduse </a:t>
            </a:r>
            <a:r>
              <a:rPr lang="es-ES" sz="1600" dirty="0" err="1">
                <a:solidFill>
                  <a:schemeClr val="dk1"/>
                </a:solidFill>
                <a:latin typeface="Calibri"/>
                <a:cs typeface="Calibri"/>
                <a:sym typeface="Calibri"/>
              </a:rPr>
              <a:t>de membrii lor</a:t>
            </a:r>
            <a:r>
              <a:rPr lang="es-ES" sz="1600" dirty="0">
                <a:solidFill>
                  <a:schemeClr val="dk1"/>
                </a:solidFill>
                <a:latin typeface="Calibri"/>
                <a:cs typeface="Calibri"/>
                <a:sym typeface="Calibri"/>
              </a:rPr>
              <a:t>, având în </a:t>
            </a:r>
            <a:r>
              <a:rPr lang="es-ES" sz="1600" dirty="0" err="1">
                <a:solidFill>
                  <a:schemeClr val="dk1"/>
                </a:solidFill>
                <a:latin typeface="Calibri"/>
                <a:cs typeface="Calibri"/>
                <a:sym typeface="Calibri"/>
              </a:rPr>
              <a:t>comun caracteristicile atât ale întreprinderilor, cât </a:t>
            </a:r>
            <a:r>
              <a:rPr lang="es-ES" sz="1600" dirty="0">
                <a:solidFill>
                  <a:schemeClr val="dk1"/>
                </a:solidFill>
                <a:latin typeface="Calibri"/>
                <a:cs typeface="Calibri"/>
                <a:sym typeface="Calibri"/>
              </a:rPr>
              <a:t>și ale </a:t>
            </a:r>
            <a:r>
              <a:rPr lang="es-ES" sz="1600" dirty="0" err="1">
                <a:solidFill>
                  <a:schemeClr val="dk1"/>
                </a:solidFill>
                <a:latin typeface="Calibri"/>
                <a:cs typeface="Calibri"/>
                <a:sym typeface="Calibri"/>
              </a:rPr>
              <a:t>asociațiilor</a:t>
            </a:r>
            <a:r>
              <a:rPr lang="es-ES" sz="1800" dirty="0">
                <a:solidFill>
                  <a:schemeClr val="dk1"/>
                </a:solidFill>
                <a:latin typeface="Calibri"/>
                <a:cs typeface="Calibri"/>
                <a:sym typeface="Calibri"/>
              </a:rPr>
              <a:t>.</a:t>
            </a:r>
            <a:endParaRPr sz="1800" dirty="0"/>
          </a:p>
        </p:txBody>
      </p:sp>
      <p:sp>
        <p:nvSpPr>
          <p:cNvPr id="186" name="Google Shape;186;p7"/>
          <p:cNvSpPr/>
          <p:nvPr/>
        </p:nvSpPr>
        <p:spPr>
          <a:xfrm>
            <a:off x="1537823" y="1465145"/>
            <a:ext cx="168321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dirty="0">
                <a:solidFill>
                  <a:srgbClr val="FAB632"/>
                </a:solidFill>
                <a:latin typeface="Calibri"/>
                <a:ea typeface="Calibri"/>
                <a:cs typeface="Calibri"/>
                <a:sym typeface="Calibri"/>
              </a:rPr>
              <a:t>Cooperative</a:t>
            </a:r>
            <a:endParaRPr dirty="0"/>
          </a:p>
        </p:txBody>
      </p:sp>
      <p:sp>
        <p:nvSpPr>
          <p:cNvPr id="187" name="Google Shape;187;p7"/>
          <p:cNvSpPr/>
          <p:nvPr/>
        </p:nvSpPr>
        <p:spPr>
          <a:xfrm>
            <a:off x="550864" y="563441"/>
            <a:ext cx="8245474" cy="5539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s-ES" sz="3600" b="1" dirty="0" err="1">
                <a:solidFill>
                  <a:srgbClr val="EA4E46"/>
                </a:solidFill>
                <a:latin typeface="Calibri"/>
                <a:ea typeface="Calibri"/>
                <a:cs typeface="Calibri"/>
                <a:sym typeface="Calibri"/>
              </a:rPr>
              <a:t>Rezum</a:t>
            </a:r>
            <a:r>
              <a:rPr lang="ro-RO" sz="3600" b="1" dirty="0">
                <a:solidFill>
                  <a:srgbClr val="EA4E46"/>
                </a:solidFill>
                <a:latin typeface="Calibri"/>
                <a:ea typeface="Calibri"/>
                <a:cs typeface="Calibri"/>
                <a:sym typeface="Calibri"/>
              </a:rPr>
              <a:t>at</a:t>
            </a:r>
            <a:endParaRPr dirty="0"/>
          </a:p>
        </p:txBody>
      </p:sp>
      <p:sp>
        <p:nvSpPr>
          <p:cNvPr id="188" name="Google Shape;188;p7"/>
          <p:cNvSpPr txBox="1"/>
          <p:nvPr/>
        </p:nvSpPr>
        <p:spPr>
          <a:xfrm>
            <a:off x="1304082" y="1326645"/>
            <a:ext cx="3295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rgbClr val="21B4A9"/>
                </a:solidFill>
                <a:latin typeface="Calibri"/>
                <a:ea typeface="Calibri"/>
                <a:cs typeface="Calibri"/>
                <a:sym typeface="Calibri"/>
              </a:rPr>
              <a:t>+++</a:t>
            </a:r>
            <a:endParaRPr/>
          </a:p>
        </p:txBody>
      </p:sp>
      <p:sp>
        <p:nvSpPr>
          <p:cNvPr id="189" name="Google Shape;189;p7"/>
          <p:cNvSpPr txBox="1"/>
          <p:nvPr/>
        </p:nvSpPr>
        <p:spPr>
          <a:xfrm>
            <a:off x="3606768" y="2804197"/>
            <a:ext cx="1829006" cy="2346884"/>
          </a:xfrm>
          <a:prstGeom prst="rect">
            <a:avLst/>
          </a:prstGeom>
          <a:noFill/>
          <a:ln>
            <a:noFill/>
          </a:ln>
        </p:spPr>
        <p:txBody>
          <a:bodyPr spcFirstLastPara="1" wrap="square" lIns="91425" tIns="45700" rIns="91425" bIns="45700" anchor="t" anchorCtr="0">
            <a:spAutoFit/>
          </a:bodyPr>
          <a:lstStyle/>
          <a:p>
            <a:pPr marL="0" marR="0" lvl="0" indent="0" algn="ctr" rtl="0">
              <a:lnSpc>
                <a:spcPct val="111000"/>
              </a:lnSpc>
              <a:spcBef>
                <a:spcPts val="0"/>
              </a:spcBef>
              <a:spcAft>
                <a:spcPts val="0"/>
              </a:spcAft>
              <a:buNone/>
            </a:pPr>
            <a:r>
              <a:rPr lang="es-ES" sz="1600" dirty="0" err="1">
                <a:solidFill>
                  <a:schemeClr val="dk1"/>
                </a:solidFill>
                <a:latin typeface="Calibri"/>
                <a:ea typeface="Calibri"/>
                <a:cs typeface="Calibri"/>
                <a:sym typeface="Calibri"/>
              </a:rPr>
              <a:t>cum ar </a:t>
            </a:r>
            <a:r>
              <a:rPr lang="es-ES" sz="1600" dirty="0">
                <a:solidFill>
                  <a:schemeClr val="dk1"/>
                </a:solidFill>
                <a:latin typeface="Calibri"/>
                <a:ea typeface="Calibri"/>
                <a:cs typeface="Calibri"/>
                <a:sym typeface="Calibri"/>
              </a:rPr>
              <a:t>fi </a:t>
            </a:r>
            <a:r>
              <a:rPr lang="es-ES" sz="1600" dirty="0" err="1">
                <a:solidFill>
                  <a:schemeClr val="dk1"/>
                </a:solidFill>
                <a:latin typeface="Calibri"/>
                <a:ea typeface="Calibri"/>
                <a:cs typeface="Calibri"/>
                <a:sym typeface="Calibri"/>
              </a:rPr>
              <a:t>autoajutorarea</a:t>
            </a:r>
            <a:r>
              <a:rPr lang="es-ES" sz="1600" dirty="0">
                <a:solidFill>
                  <a:schemeClr val="dk1"/>
                </a:solidFill>
                <a:latin typeface="Calibri"/>
                <a:ea typeface="Calibri"/>
                <a:cs typeface="Calibri"/>
                <a:sym typeface="Calibri"/>
              </a:rPr>
              <a:t>, </a:t>
            </a:r>
            <a:r>
              <a:rPr lang="en-US" sz="1600" dirty="0">
                <a:solidFill>
                  <a:schemeClr val="dk1"/>
                </a:solidFill>
                <a:latin typeface="Calibri"/>
                <a:ea typeface="Calibri"/>
                <a:cs typeface="Calibri"/>
                <a:sym typeface="Calibri"/>
              </a:rPr>
              <a:t>responsabilitatea proprie, democrația, egalitatea, echitatea și solidaritatea reprezintă esența cooperativelor</a:t>
            </a:r>
            <a:r>
              <a:rPr lang="en-US" sz="1800" dirty="0">
                <a:solidFill>
                  <a:schemeClr val="dk1"/>
                </a:solidFill>
                <a:latin typeface="Calibri"/>
                <a:ea typeface="Calibri"/>
                <a:cs typeface="Calibri"/>
                <a:sym typeface="Calibri"/>
              </a:rPr>
              <a:t>.</a:t>
            </a:r>
          </a:p>
          <a:p>
            <a:pPr marL="0" marR="0" lvl="0" indent="0" algn="ctr" rtl="0">
              <a:lnSpc>
                <a:spcPct val="111000"/>
              </a:lnSpc>
              <a:spcBef>
                <a:spcPts val="0"/>
              </a:spcBef>
              <a:spcAft>
                <a:spcPts val="0"/>
              </a:spcAft>
              <a:buNone/>
            </a:pPr>
            <a:endParaRPr sz="1800" dirty="0"/>
          </a:p>
        </p:txBody>
      </p:sp>
      <p:sp>
        <p:nvSpPr>
          <p:cNvPr id="190" name="Google Shape;190;p7"/>
          <p:cNvSpPr/>
          <p:nvPr/>
        </p:nvSpPr>
        <p:spPr>
          <a:xfrm>
            <a:off x="3679662" y="2088080"/>
            <a:ext cx="168321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dirty="0" err="1">
                <a:solidFill>
                  <a:srgbClr val="FAB632"/>
                </a:solidFill>
                <a:latin typeface="Calibri"/>
                <a:ea typeface="Calibri"/>
                <a:cs typeface="Calibri"/>
                <a:sym typeface="Calibri"/>
              </a:rPr>
              <a:t>Valori </a:t>
            </a:r>
            <a:r>
              <a:rPr lang="es-ES" sz="2000" b="1" dirty="0">
                <a:solidFill>
                  <a:srgbClr val="FAB632"/>
                </a:solidFill>
                <a:latin typeface="Calibri"/>
                <a:ea typeface="Calibri"/>
                <a:cs typeface="Calibri"/>
                <a:sym typeface="Calibri"/>
              </a:rPr>
              <a:t>și </a:t>
            </a:r>
            <a:r>
              <a:rPr lang="es-ES" sz="2000" b="1" dirty="0" err="1">
                <a:solidFill>
                  <a:srgbClr val="FAB632"/>
                </a:solidFill>
                <a:latin typeface="Calibri"/>
                <a:ea typeface="Calibri"/>
                <a:cs typeface="Calibri"/>
                <a:sym typeface="Calibri"/>
              </a:rPr>
              <a:t>principii</a:t>
            </a:r>
            <a:endParaRPr dirty="0"/>
          </a:p>
        </p:txBody>
      </p:sp>
      <p:sp>
        <p:nvSpPr>
          <p:cNvPr id="191" name="Google Shape;191;p7"/>
          <p:cNvSpPr txBox="1"/>
          <p:nvPr/>
        </p:nvSpPr>
        <p:spPr>
          <a:xfrm>
            <a:off x="3445921" y="1949580"/>
            <a:ext cx="3295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rgbClr val="21B4A9"/>
                </a:solidFill>
                <a:latin typeface="Calibri"/>
                <a:ea typeface="Calibri"/>
                <a:cs typeface="Calibri"/>
                <a:sym typeface="Calibri"/>
              </a:rPr>
              <a:t>+++</a:t>
            </a:r>
            <a:endParaRPr/>
          </a:p>
        </p:txBody>
      </p:sp>
      <p:sp>
        <p:nvSpPr>
          <p:cNvPr id="192" name="Google Shape;192;p7"/>
          <p:cNvSpPr txBox="1"/>
          <p:nvPr/>
        </p:nvSpPr>
        <p:spPr>
          <a:xfrm>
            <a:off x="5648965" y="2857383"/>
            <a:ext cx="2075668" cy="3371652"/>
          </a:xfrm>
          <a:prstGeom prst="rect">
            <a:avLst/>
          </a:prstGeom>
          <a:noFill/>
          <a:ln>
            <a:noFill/>
          </a:ln>
        </p:spPr>
        <p:txBody>
          <a:bodyPr spcFirstLastPara="1" wrap="square" lIns="91425" tIns="45700" rIns="91425" bIns="45700" anchor="t" anchorCtr="0">
            <a:spAutoFit/>
          </a:bodyPr>
          <a:lstStyle/>
          <a:p>
            <a:pPr marL="0" marR="0" lvl="0" indent="0" algn="ctr" rtl="0">
              <a:lnSpc>
                <a:spcPct val="111000"/>
              </a:lnSpc>
              <a:spcBef>
                <a:spcPts val="0"/>
              </a:spcBef>
              <a:spcAft>
                <a:spcPts val="0"/>
              </a:spcAft>
              <a:buNone/>
            </a:pPr>
            <a:r>
              <a:rPr lang="es-ES" sz="1600" dirty="0">
                <a:solidFill>
                  <a:schemeClr val="dk1"/>
                </a:solidFill>
                <a:latin typeface="Calibri"/>
                <a:cs typeface="Calibri"/>
                <a:sym typeface="Calibri"/>
              </a:rPr>
              <a:t> variază </a:t>
            </a:r>
            <a:r>
              <a:rPr lang="es-ES" sz="1600" dirty="0" err="1">
                <a:solidFill>
                  <a:schemeClr val="dk1"/>
                </a:solidFill>
                <a:latin typeface="Calibri"/>
                <a:cs typeface="Calibri"/>
                <a:sym typeface="Calibri"/>
              </a:rPr>
              <a:t>foarte</a:t>
            </a:r>
            <a:r>
              <a:rPr lang="es-ES" sz="1600" dirty="0">
                <a:solidFill>
                  <a:schemeClr val="dk1"/>
                </a:solidFill>
                <a:latin typeface="Calibri"/>
                <a:cs typeface="Calibri"/>
                <a:sym typeface="Calibri"/>
              </a:rPr>
              <a:t> </a:t>
            </a:r>
            <a:r>
              <a:rPr lang="es-ES" sz="1600" dirty="0" err="1">
                <a:solidFill>
                  <a:schemeClr val="dk1"/>
                </a:solidFill>
                <a:latin typeface="Calibri"/>
                <a:cs typeface="Calibri"/>
                <a:sym typeface="Calibri"/>
              </a:rPr>
              <a:t>mult</a:t>
            </a:r>
            <a:r>
              <a:rPr lang="es-ES" sz="1600" dirty="0">
                <a:solidFill>
                  <a:schemeClr val="dk1"/>
                </a:solidFill>
                <a:latin typeface="Calibri"/>
                <a:cs typeface="Calibri"/>
                <a:sym typeface="Calibri"/>
              </a:rPr>
              <a:t>, </a:t>
            </a:r>
            <a:r>
              <a:rPr lang="es-ES" sz="1600" dirty="0" err="1">
                <a:solidFill>
                  <a:schemeClr val="dk1"/>
                </a:solidFill>
                <a:latin typeface="Calibri"/>
                <a:cs typeface="Calibri"/>
                <a:sym typeface="Calibri"/>
              </a:rPr>
              <a:t>în</a:t>
            </a:r>
            <a:r>
              <a:rPr lang="es-ES" sz="1600" dirty="0">
                <a:solidFill>
                  <a:schemeClr val="dk1"/>
                </a:solidFill>
                <a:latin typeface="Calibri"/>
                <a:cs typeface="Calibri"/>
                <a:sym typeface="Calibri"/>
              </a:rPr>
              <a:t> </a:t>
            </a:r>
            <a:r>
              <a:rPr lang="es-ES" sz="1600" dirty="0" err="1">
                <a:solidFill>
                  <a:schemeClr val="dk1"/>
                </a:solidFill>
                <a:latin typeface="Calibri"/>
                <a:cs typeface="Calibri"/>
                <a:sym typeface="Calibri"/>
              </a:rPr>
              <a:t>funcție</a:t>
            </a:r>
            <a:r>
              <a:rPr lang="es-ES" sz="1600" dirty="0">
                <a:solidFill>
                  <a:schemeClr val="dk1"/>
                </a:solidFill>
                <a:latin typeface="Calibri"/>
                <a:cs typeface="Calibri"/>
                <a:sym typeface="Calibri"/>
              </a:rPr>
              <a:t> de </a:t>
            </a:r>
            <a:r>
              <a:rPr lang="es-ES" sz="1600" dirty="0" err="1">
                <a:solidFill>
                  <a:schemeClr val="dk1"/>
                </a:solidFill>
                <a:latin typeface="Calibri"/>
                <a:cs typeface="Calibri"/>
                <a:sym typeface="Calibri"/>
              </a:rPr>
              <a:t>domeniul</a:t>
            </a:r>
            <a:r>
              <a:rPr lang="es-ES" sz="1600" dirty="0">
                <a:solidFill>
                  <a:schemeClr val="dk1"/>
                </a:solidFill>
                <a:latin typeface="Calibri"/>
                <a:cs typeface="Calibri"/>
                <a:sym typeface="Calibri"/>
              </a:rPr>
              <a:t> de aplicare, de </a:t>
            </a:r>
            <a:r>
              <a:rPr lang="es-ES" sz="1600" dirty="0" err="1">
                <a:solidFill>
                  <a:schemeClr val="dk1"/>
                </a:solidFill>
                <a:latin typeface="Calibri"/>
                <a:cs typeface="Calibri"/>
                <a:sym typeface="Calibri"/>
              </a:rPr>
              <a:t>activitățile</a:t>
            </a:r>
            <a:r>
              <a:rPr lang="ro-RO" sz="1600" dirty="0">
                <a:solidFill>
                  <a:schemeClr val="dk1"/>
                </a:solidFill>
                <a:latin typeface="Calibri"/>
                <a:cs typeface="Calibri"/>
                <a:sym typeface="Calibri"/>
              </a:rPr>
              <a:t> desfășurate</a:t>
            </a:r>
            <a:r>
              <a:rPr lang="es-ES" sz="1600" dirty="0">
                <a:solidFill>
                  <a:schemeClr val="dk1"/>
                </a:solidFill>
                <a:latin typeface="Calibri"/>
                <a:cs typeface="Calibri"/>
                <a:sym typeface="Calibri"/>
              </a:rPr>
              <a:t> și de sector.</a:t>
            </a:r>
          </a:p>
          <a:p>
            <a:pPr marL="0" marR="0" lvl="0" indent="0" algn="ctr" rtl="0">
              <a:lnSpc>
                <a:spcPct val="111000"/>
              </a:lnSpc>
              <a:spcBef>
                <a:spcPts val="0"/>
              </a:spcBef>
              <a:spcAft>
                <a:spcPts val="0"/>
              </a:spcAft>
              <a:buNone/>
            </a:pPr>
            <a:r>
              <a:rPr lang="es-ES" sz="1600" dirty="0" err="1">
                <a:solidFill>
                  <a:schemeClr val="dk1"/>
                </a:solidFill>
                <a:latin typeface="Calibri"/>
                <a:cs typeface="Calibri"/>
                <a:sym typeface="Calibri"/>
              </a:rPr>
              <a:t>Înființarea </a:t>
            </a:r>
            <a:r>
              <a:rPr lang="es-ES" sz="1600" dirty="0">
                <a:solidFill>
                  <a:schemeClr val="dk1"/>
                </a:solidFill>
                <a:latin typeface="Calibri"/>
                <a:cs typeface="Calibri"/>
                <a:sym typeface="Calibri"/>
              </a:rPr>
              <a:t>unei cooperative poate fi o </a:t>
            </a:r>
            <a:r>
              <a:rPr lang="es-ES" sz="1600" dirty="0" err="1">
                <a:solidFill>
                  <a:schemeClr val="dk1"/>
                </a:solidFill>
                <a:latin typeface="Calibri"/>
                <a:cs typeface="Calibri"/>
                <a:sym typeface="Calibri"/>
              </a:rPr>
              <a:t>modalitate excelentă de a legitima munca </a:t>
            </a:r>
            <a:r>
              <a:rPr lang="es-ES" sz="1600" dirty="0">
                <a:solidFill>
                  <a:schemeClr val="dk1"/>
                </a:solidFill>
                <a:latin typeface="Calibri"/>
                <a:cs typeface="Calibri"/>
                <a:sym typeface="Calibri"/>
              </a:rPr>
              <a:t>și de a </a:t>
            </a:r>
            <a:r>
              <a:rPr lang="es-ES" sz="1600" dirty="0" err="1">
                <a:solidFill>
                  <a:schemeClr val="dk1"/>
                </a:solidFill>
                <a:latin typeface="Calibri"/>
                <a:cs typeface="Calibri"/>
                <a:sym typeface="Calibri"/>
              </a:rPr>
              <a:t>răspunde nevoilor membrilor </a:t>
            </a:r>
            <a:r>
              <a:rPr lang="es-ES" sz="1600" dirty="0">
                <a:solidFill>
                  <a:schemeClr val="dk1"/>
                </a:solidFill>
                <a:latin typeface="Calibri"/>
                <a:cs typeface="Calibri"/>
                <a:sym typeface="Calibri"/>
              </a:rPr>
              <a:t>vulnerabili.</a:t>
            </a:r>
            <a:endParaRPr sz="1600" dirty="0"/>
          </a:p>
        </p:txBody>
      </p:sp>
      <p:sp>
        <p:nvSpPr>
          <p:cNvPr id="193" name="Google Shape;193;p7"/>
          <p:cNvSpPr/>
          <p:nvPr/>
        </p:nvSpPr>
        <p:spPr>
          <a:xfrm>
            <a:off x="5596621" y="2241968"/>
            <a:ext cx="2156145"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dirty="0" err="1">
                <a:solidFill>
                  <a:srgbClr val="FAB632"/>
                </a:solidFill>
                <a:latin typeface="Calibri"/>
                <a:ea typeface="Calibri"/>
                <a:cs typeface="Calibri"/>
                <a:sym typeface="Calibri"/>
              </a:rPr>
              <a:t>Formă </a:t>
            </a:r>
            <a:r>
              <a:rPr lang="es-ES" sz="2000" b="1" dirty="0">
                <a:solidFill>
                  <a:srgbClr val="FAB632"/>
                </a:solidFill>
                <a:latin typeface="Calibri"/>
                <a:ea typeface="Calibri"/>
                <a:cs typeface="Calibri"/>
                <a:sym typeface="Calibri"/>
              </a:rPr>
              <a:t>și </a:t>
            </a:r>
            <a:r>
              <a:rPr lang="es-ES" sz="2000" b="1" dirty="0" err="1">
                <a:solidFill>
                  <a:srgbClr val="FAB632"/>
                </a:solidFill>
                <a:latin typeface="Calibri"/>
                <a:ea typeface="Calibri"/>
                <a:cs typeface="Calibri"/>
                <a:sym typeface="Calibri"/>
              </a:rPr>
              <a:t>dimensiune</a:t>
            </a:r>
            <a:endParaRPr dirty="0"/>
          </a:p>
        </p:txBody>
      </p:sp>
      <p:sp>
        <p:nvSpPr>
          <p:cNvPr id="194" name="Google Shape;194;p7"/>
          <p:cNvSpPr txBox="1"/>
          <p:nvPr/>
        </p:nvSpPr>
        <p:spPr>
          <a:xfrm>
            <a:off x="5415225" y="2446414"/>
            <a:ext cx="3295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rgbClr val="21B4A9"/>
                </a:solidFill>
                <a:latin typeface="Calibri"/>
                <a:ea typeface="Calibri"/>
                <a:cs typeface="Calibri"/>
                <a:sym typeface="Calibri"/>
              </a:rPr>
              <a:t>+++</a:t>
            </a:r>
            <a:endParaRPr/>
          </a:p>
        </p:txBody>
      </p:sp>
      <p:sp>
        <p:nvSpPr>
          <p:cNvPr id="195" name="Google Shape;195;p7"/>
          <p:cNvSpPr txBox="1"/>
          <p:nvPr/>
        </p:nvSpPr>
        <p:spPr>
          <a:xfrm>
            <a:off x="8085749" y="3762530"/>
            <a:ext cx="3231948" cy="1731972"/>
          </a:xfrm>
          <a:prstGeom prst="rect">
            <a:avLst/>
          </a:prstGeom>
          <a:noFill/>
          <a:ln>
            <a:noFill/>
          </a:ln>
        </p:spPr>
        <p:txBody>
          <a:bodyPr spcFirstLastPara="1" wrap="square" lIns="91425" tIns="45700" rIns="91425" bIns="45700" anchor="t" anchorCtr="0">
            <a:spAutoFit/>
          </a:bodyPr>
          <a:lstStyle/>
          <a:p>
            <a:pPr marL="0" marR="0" lvl="0" indent="0" algn="ctr" rtl="0">
              <a:lnSpc>
                <a:spcPct val="111000"/>
              </a:lnSpc>
              <a:spcBef>
                <a:spcPts val="0"/>
              </a:spcBef>
              <a:spcAft>
                <a:spcPts val="0"/>
              </a:spcAft>
              <a:buNone/>
            </a:pPr>
            <a:r>
              <a:rPr lang="es-ES" sz="1600" dirty="0">
                <a:solidFill>
                  <a:schemeClr val="dk1"/>
                </a:solidFill>
                <a:latin typeface="Calibri"/>
                <a:ea typeface="Calibri"/>
                <a:cs typeface="Calibri"/>
                <a:sym typeface="Calibri"/>
              </a:rPr>
              <a:t>poate fi o </a:t>
            </a:r>
            <a:r>
              <a:rPr lang="es-ES" sz="1600" dirty="0" err="1">
                <a:solidFill>
                  <a:schemeClr val="dk1"/>
                </a:solidFill>
                <a:latin typeface="Calibri"/>
                <a:ea typeface="Calibri"/>
                <a:cs typeface="Calibri"/>
                <a:sym typeface="Calibri"/>
              </a:rPr>
              <a:t>provocare</a:t>
            </a:r>
            <a:r>
              <a:rPr lang="es-ES" sz="1600" dirty="0">
                <a:solidFill>
                  <a:schemeClr val="dk1"/>
                </a:solidFill>
                <a:latin typeface="Calibri"/>
                <a:ea typeface="Calibri"/>
                <a:cs typeface="Calibri"/>
                <a:sym typeface="Calibri"/>
              </a:rPr>
              <a:t>. </a:t>
            </a:r>
            <a:r>
              <a:rPr lang="es-ES" sz="1600" dirty="0" err="1">
                <a:solidFill>
                  <a:schemeClr val="dk1"/>
                </a:solidFill>
                <a:latin typeface="Calibri"/>
                <a:ea typeface="Calibri"/>
                <a:cs typeface="Calibri"/>
                <a:sym typeface="Calibri"/>
              </a:rPr>
              <a:t>Cu toate acestea</a:t>
            </a:r>
            <a:r>
              <a:rPr lang="es-ES" sz="1600" dirty="0">
                <a:solidFill>
                  <a:schemeClr val="dk1"/>
                </a:solidFill>
                <a:latin typeface="Calibri"/>
                <a:ea typeface="Calibri"/>
                <a:cs typeface="Calibri"/>
                <a:sym typeface="Calibri"/>
              </a:rPr>
              <a:t>, </a:t>
            </a:r>
            <a:r>
              <a:rPr lang="es-ES" sz="1600" dirty="0" err="1">
                <a:solidFill>
                  <a:schemeClr val="dk1"/>
                </a:solidFill>
                <a:latin typeface="Calibri"/>
                <a:ea typeface="Calibri"/>
                <a:cs typeface="Calibri"/>
                <a:sym typeface="Calibri"/>
              </a:rPr>
              <a:t>majoritatea țărilor </a:t>
            </a:r>
            <a:r>
              <a:rPr lang="es-ES" sz="1600" dirty="0">
                <a:solidFill>
                  <a:schemeClr val="dk1"/>
                </a:solidFill>
                <a:latin typeface="Calibri"/>
                <a:ea typeface="Calibri"/>
                <a:cs typeface="Calibri"/>
                <a:sym typeface="Calibri"/>
              </a:rPr>
              <a:t>UE </a:t>
            </a:r>
            <a:r>
              <a:rPr lang="es-ES" sz="1600" dirty="0" err="1">
                <a:solidFill>
                  <a:schemeClr val="dk1"/>
                </a:solidFill>
                <a:latin typeface="Calibri"/>
                <a:ea typeface="Calibri"/>
                <a:cs typeface="Calibri"/>
                <a:sym typeface="Calibri"/>
              </a:rPr>
              <a:t>dispun de cadre de reglementare </a:t>
            </a:r>
            <a:r>
              <a:rPr lang="es-ES" sz="1600" dirty="0">
                <a:solidFill>
                  <a:schemeClr val="dk1"/>
                </a:solidFill>
                <a:latin typeface="Calibri"/>
                <a:ea typeface="Calibri"/>
                <a:cs typeface="Calibri"/>
                <a:sym typeface="Calibri"/>
              </a:rPr>
              <a:t>și de </a:t>
            </a:r>
            <a:r>
              <a:rPr lang="es-ES" sz="1600" dirty="0" err="1">
                <a:solidFill>
                  <a:schemeClr val="dk1"/>
                </a:solidFill>
                <a:latin typeface="Calibri"/>
                <a:ea typeface="Calibri"/>
                <a:cs typeface="Calibri"/>
                <a:sym typeface="Calibri"/>
              </a:rPr>
              <a:t>sisteme de sprijin</a:t>
            </a:r>
            <a:r>
              <a:rPr lang="es-ES" sz="1600" dirty="0">
                <a:solidFill>
                  <a:schemeClr val="dk1"/>
                </a:solidFill>
                <a:latin typeface="Calibri"/>
                <a:ea typeface="Calibri"/>
                <a:cs typeface="Calibri"/>
                <a:sym typeface="Calibri"/>
              </a:rPr>
              <a:t>. Există </a:t>
            </a:r>
            <a:r>
              <a:rPr lang="es-ES" sz="1600" dirty="0" err="1">
                <a:solidFill>
                  <a:schemeClr val="dk1"/>
                </a:solidFill>
                <a:latin typeface="Calibri"/>
                <a:ea typeface="Calibri"/>
                <a:cs typeface="Calibri"/>
                <a:sym typeface="Calibri"/>
              </a:rPr>
              <a:t>multe povești de succes ale </a:t>
            </a:r>
            <a:r>
              <a:rPr lang="es-ES" sz="1600" dirty="0">
                <a:solidFill>
                  <a:schemeClr val="dk1"/>
                </a:solidFill>
                <a:latin typeface="Calibri"/>
                <a:ea typeface="Calibri"/>
                <a:cs typeface="Calibri"/>
                <a:sym typeface="Calibri"/>
              </a:rPr>
              <a:t>cooperativelor </a:t>
            </a:r>
            <a:r>
              <a:rPr lang="es-ES" sz="1600" dirty="0" err="1">
                <a:solidFill>
                  <a:schemeClr val="dk1"/>
                </a:solidFill>
                <a:latin typeface="Calibri"/>
                <a:ea typeface="Calibri"/>
                <a:cs typeface="Calibri"/>
                <a:sym typeface="Calibri"/>
              </a:rPr>
              <a:t>conduse de femei în zonele </a:t>
            </a:r>
            <a:r>
              <a:rPr lang="es-ES" sz="1600" dirty="0">
                <a:solidFill>
                  <a:schemeClr val="dk1"/>
                </a:solidFill>
                <a:latin typeface="Calibri"/>
                <a:ea typeface="Calibri"/>
                <a:cs typeface="Calibri"/>
                <a:sym typeface="Calibri"/>
              </a:rPr>
              <a:t>rurale.</a:t>
            </a:r>
            <a:endParaRPr sz="1600" dirty="0"/>
          </a:p>
        </p:txBody>
      </p:sp>
      <p:sp>
        <p:nvSpPr>
          <p:cNvPr id="196" name="Google Shape;196;p7"/>
          <p:cNvSpPr/>
          <p:nvPr/>
        </p:nvSpPr>
        <p:spPr>
          <a:xfrm>
            <a:off x="8022954" y="3078067"/>
            <a:ext cx="323194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b="1" dirty="0" err="1">
                <a:solidFill>
                  <a:srgbClr val="FAB632"/>
                </a:solidFill>
                <a:latin typeface="Calibri"/>
                <a:ea typeface="Calibri"/>
                <a:cs typeface="Calibri"/>
                <a:sym typeface="Calibri"/>
              </a:rPr>
              <a:t>Înființarea </a:t>
            </a:r>
            <a:r>
              <a:rPr lang="es-ES" sz="2000" b="1" dirty="0">
                <a:solidFill>
                  <a:srgbClr val="FAB632"/>
                </a:solidFill>
                <a:latin typeface="Calibri"/>
                <a:ea typeface="Calibri"/>
                <a:cs typeface="Calibri"/>
                <a:sym typeface="Calibri"/>
              </a:rPr>
              <a:t>și </a:t>
            </a:r>
            <a:r>
              <a:rPr lang="es-ES" sz="2000" b="1" dirty="0" err="1">
                <a:solidFill>
                  <a:srgbClr val="FAB632"/>
                </a:solidFill>
                <a:latin typeface="Calibri"/>
                <a:ea typeface="Calibri"/>
                <a:cs typeface="Calibri"/>
                <a:sym typeface="Calibri"/>
              </a:rPr>
              <a:t>conducerea </a:t>
            </a:r>
            <a:r>
              <a:rPr lang="es-ES" sz="2000" b="1" dirty="0">
                <a:solidFill>
                  <a:srgbClr val="FAB632"/>
                </a:solidFill>
                <a:latin typeface="Calibri"/>
                <a:ea typeface="Calibri"/>
                <a:cs typeface="Calibri"/>
                <a:sym typeface="Calibri"/>
              </a:rPr>
              <a:t>unei cooperative</a:t>
            </a:r>
            <a:endParaRPr dirty="0"/>
          </a:p>
        </p:txBody>
      </p:sp>
      <p:sp>
        <p:nvSpPr>
          <p:cNvPr id="197" name="Google Shape;197;p7"/>
          <p:cNvSpPr txBox="1"/>
          <p:nvPr/>
        </p:nvSpPr>
        <p:spPr>
          <a:xfrm>
            <a:off x="7789213" y="2939567"/>
            <a:ext cx="3295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rgbClr val="21B4A9"/>
                </a:solidFill>
                <a:latin typeface="Calibri"/>
                <a:ea typeface="Calibri"/>
                <a:cs typeface="Calibri"/>
                <a:sym typeface="Calibri"/>
              </a:rPr>
              <a:t>+++</a:t>
            </a:r>
            <a:endParaRPr/>
          </a:p>
        </p:txBody>
      </p:sp>
      <p:pic>
        <p:nvPicPr>
          <p:cNvPr id="198" name="Google Shape;198;p7"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 name="Google Shape;90;p1">
            <a:extLst>
              <a:ext uri="{FF2B5EF4-FFF2-40B4-BE49-F238E27FC236}">
                <a16:creationId xmlns:a16="http://schemas.microsoft.com/office/drawing/2014/main" xmlns="" id="{B18DE964-37CE-4D1C-BDDA-5AC5F8B3E100}"/>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03"/>
        <p:cNvGrpSpPr/>
        <p:nvPr/>
      </p:nvGrpSpPr>
      <p:grpSpPr>
        <a:xfrm>
          <a:off x="0" y="0"/>
          <a:ext cx="0" cy="0"/>
          <a:chOff x="0" y="0"/>
          <a:chExt cx="0" cy="0"/>
        </a:xfrm>
      </p:grpSpPr>
      <p:sp>
        <p:nvSpPr>
          <p:cNvPr id="204" name="Google Shape;204;p8"/>
          <p:cNvSpPr/>
          <p:nvPr/>
        </p:nvSpPr>
        <p:spPr>
          <a:xfrm>
            <a:off x="523348" y="924321"/>
            <a:ext cx="4518286" cy="1837678"/>
          </a:xfrm>
          <a:prstGeom prst="rect">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8"/>
          <p:cNvSpPr/>
          <p:nvPr/>
        </p:nvSpPr>
        <p:spPr>
          <a:xfrm>
            <a:off x="523348" y="924321"/>
            <a:ext cx="4518286" cy="422030"/>
          </a:xfrm>
          <a:prstGeom prst="roundRect">
            <a:avLst>
              <a:gd name="adj" fmla="val 16667"/>
            </a:avLst>
          </a:prstGeom>
          <a:solidFill>
            <a:srgbClr val="21B4A9"/>
          </a:solid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dirty="0">
                <a:solidFill>
                  <a:schemeClr val="lt1"/>
                </a:solidFill>
                <a:latin typeface="Calibri"/>
                <a:ea typeface="Calibri"/>
                <a:cs typeface="Calibri"/>
                <a:sym typeface="Calibri"/>
              </a:rPr>
              <a:t>1. O cooperativă </a:t>
            </a:r>
            <a:r>
              <a:rPr lang="es-ES" sz="1800" dirty="0" err="1">
                <a:solidFill>
                  <a:schemeClr val="lt1"/>
                </a:solidFill>
                <a:latin typeface="Calibri"/>
                <a:ea typeface="Calibri"/>
                <a:cs typeface="Calibri"/>
                <a:sym typeface="Calibri"/>
              </a:rPr>
              <a:t>este</a:t>
            </a:r>
            <a:r>
              <a:rPr lang="es-ES" sz="1800" dirty="0">
                <a:solidFill>
                  <a:schemeClr val="lt1"/>
                </a:solidFill>
                <a:latin typeface="Calibri"/>
                <a:ea typeface="Calibri"/>
                <a:cs typeface="Calibri"/>
                <a:sym typeface="Calibri"/>
              </a:rPr>
              <a:t>:</a:t>
            </a:r>
          </a:p>
        </p:txBody>
      </p:sp>
      <p:sp>
        <p:nvSpPr>
          <p:cNvPr id="206" name="Google Shape;206;p8"/>
          <p:cNvSpPr txBox="1"/>
          <p:nvPr/>
        </p:nvSpPr>
        <p:spPr>
          <a:xfrm>
            <a:off x="813304" y="2254700"/>
            <a:ext cx="3904611" cy="425397"/>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 o corporație deținută de stat</a:t>
            </a:r>
          </a:p>
        </p:txBody>
      </p:sp>
      <p:sp>
        <p:nvSpPr>
          <p:cNvPr id="207" name="Google Shape;207;p8"/>
          <p:cNvSpPr txBox="1"/>
          <p:nvPr/>
        </p:nvSpPr>
        <p:spPr>
          <a:xfrm>
            <a:off x="813304" y="1306402"/>
            <a:ext cx="3683281" cy="425397"/>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 întotdeauna o organizație non-profit</a:t>
            </a:r>
          </a:p>
        </p:txBody>
      </p:sp>
      <p:sp>
        <p:nvSpPr>
          <p:cNvPr id="208" name="Google Shape;208;p8"/>
          <p:cNvSpPr txBox="1"/>
          <p:nvPr/>
        </p:nvSpPr>
        <p:spPr>
          <a:xfrm>
            <a:off x="805295" y="1671223"/>
            <a:ext cx="4077990" cy="655908"/>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b) o afacere centrată pe oameni, deținută și condusă de membrii săi</a:t>
            </a:r>
          </a:p>
        </p:txBody>
      </p:sp>
      <p:sp>
        <p:nvSpPr>
          <p:cNvPr id="209" name="Google Shape;209;p8"/>
          <p:cNvSpPr/>
          <p:nvPr/>
        </p:nvSpPr>
        <p:spPr>
          <a:xfrm>
            <a:off x="550864" y="267874"/>
            <a:ext cx="8245474" cy="5539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s-ES" sz="3600" b="1">
                <a:solidFill>
                  <a:srgbClr val="21B4A9"/>
                </a:solidFill>
                <a:latin typeface="Calibri"/>
                <a:ea typeface="Calibri"/>
                <a:cs typeface="Calibri"/>
                <a:sym typeface="Calibri"/>
              </a:rPr>
              <a:t>Test de autoevaluare:</a:t>
            </a:r>
            <a:endParaRPr sz="3600" b="1">
              <a:solidFill>
                <a:srgbClr val="21B4A9"/>
              </a:solidFill>
              <a:latin typeface="Calibri"/>
              <a:ea typeface="Calibri"/>
              <a:cs typeface="Calibri"/>
              <a:sym typeface="Calibri"/>
            </a:endParaRPr>
          </a:p>
        </p:txBody>
      </p:sp>
      <p:sp>
        <p:nvSpPr>
          <p:cNvPr id="210" name="Google Shape;210;p8"/>
          <p:cNvSpPr/>
          <p:nvPr/>
        </p:nvSpPr>
        <p:spPr>
          <a:xfrm>
            <a:off x="5331589" y="924321"/>
            <a:ext cx="4726809" cy="1837678"/>
          </a:xfrm>
          <a:prstGeom prst="rect">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8"/>
          <p:cNvSpPr/>
          <p:nvPr/>
        </p:nvSpPr>
        <p:spPr>
          <a:xfrm>
            <a:off x="5331590" y="924321"/>
            <a:ext cx="4726810" cy="422030"/>
          </a:xfrm>
          <a:prstGeom prst="roundRect">
            <a:avLst>
              <a:gd name="adj" fmla="val 16667"/>
            </a:avLst>
          </a:prstGeom>
          <a:solidFill>
            <a:srgbClr val="FAB632"/>
          </a:solid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R="0">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a:t>
            </a:r>
            <a:r>
              <a:rPr lang="en-US"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Cooperativele</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susțin femeile</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deoarece:</a:t>
            </a:r>
          </a:p>
        </p:txBody>
      </p:sp>
      <p:sp>
        <p:nvSpPr>
          <p:cNvPr id="212" name="Google Shape;212;p8"/>
          <p:cNvSpPr txBox="1"/>
          <p:nvPr/>
        </p:nvSpPr>
        <p:spPr>
          <a:xfrm>
            <a:off x="5613537" y="2373031"/>
            <a:ext cx="3580820" cy="425397"/>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 numai femeile pot înființa o cooperativă</a:t>
            </a:r>
          </a:p>
        </p:txBody>
      </p:sp>
      <p:sp>
        <p:nvSpPr>
          <p:cNvPr id="213" name="Google Shape;213;p8"/>
          <p:cNvSpPr txBox="1"/>
          <p:nvPr/>
        </p:nvSpPr>
        <p:spPr>
          <a:xfrm>
            <a:off x="5621547" y="1306402"/>
            <a:ext cx="4115840" cy="425397"/>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a)membrii nu sunt plătiți pentru munca lor</a:t>
            </a:r>
          </a:p>
        </p:txBody>
      </p:sp>
      <p:sp>
        <p:nvSpPr>
          <p:cNvPr id="214" name="Google Shape;214;p8"/>
          <p:cNvSpPr txBox="1"/>
          <p:nvPr/>
        </p:nvSpPr>
        <p:spPr>
          <a:xfrm>
            <a:off x="5613537" y="1591980"/>
            <a:ext cx="4573291" cy="886421"/>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b) </a:t>
            </a:r>
            <a:r>
              <a:rPr lang="en-US" dirty="0">
                <a:effectLst/>
                <a:latin typeface="Calibri" panose="020F0502020204030204" pitchFamily="34" charset="0"/>
                <a:ea typeface="Calibri" panose="020F0502020204030204" pitchFamily="34" charset="0"/>
                <a:cs typeface="Times New Roman" panose="02020603050405020304" pitchFamily="18" charset="0"/>
              </a:rPr>
              <a:t>sunt organizații deschise și democratice, care promovează egalitatea de gen, crearea de locuri de muncă și reducerea la minimum a muncii informale.</a:t>
            </a:r>
          </a:p>
        </p:txBody>
      </p:sp>
      <p:sp>
        <p:nvSpPr>
          <p:cNvPr id="215" name="Google Shape;215;p8"/>
          <p:cNvSpPr/>
          <p:nvPr/>
        </p:nvSpPr>
        <p:spPr>
          <a:xfrm>
            <a:off x="523348" y="3001874"/>
            <a:ext cx="4518286" cy="1837678"/>
          </a:xfrm>
          <a:prstGeom prst="rect">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8"/>
          <p:cNvSpPr/>
          <p:nvPr/>
        </p:nvSpPr>
        <p:spPr>
          <a:xfrm>
            <a:off x="523348" y="3001874"/>
            <a:ext cx="4518286" cy="422030"/>
          </a:xfrm>
          <a:prstGeom prst="roundRect">
            <a:avLst>
              <a:gd name="adj" fmla="val 16667"/>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45720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Membrii cooperativei</a:t>
            </a:r>
          </a:p>
        </p:txBody>
      </p:sp>
      <p:sp>
        <p:nvSpPr>
          <p:cNvPr id="217" name="Google Shape;217;p8"/>
          <p:cNvSpPr txBox="1"/>
          <p:nvPr/>
        </p:nvSpPr>
        <p:spPr>
          <a:xfrm>
            <a:off x="520224" y="4411709"/>
            <a:ext cx="4490770" cy="425397"/>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 nu pot face parte din Consiliul de Administrație</a:t>
            </a:r>
          </a:p>
        </p:txBody>
      </p:sp>
      <p:sp>
        <p:nvSpPr>
          <p:cNvPr id="218" name="Google Shape;218;p8"/>
          <p:cNvSpPr txBox="1"/>
          <p:nvPr/>
        </p:nvSpPr>
        <p:spPr>
          <a:xfrm>
            <a:off x="523348" y="3383955"/>
            <a:ext cx="4437758" cy="655908"/>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 </a:t>
            </a:r>
            <a:r>
              <a:rPr lang="en-US" dirty="0">
                <a:effectLst/>
                <a:latin typeface="Calibri" panose="020F0502020204030204" pitchFamily="34" charset="0"/>
                <a:ea typeface="Calibri" panose="020F0502020204030204" pitchFamily="34" charset="0"/>
                <a:cs typeface="Times New Roman" panose="02020603050405020304" pitchFamily="18" charset="0"/>
              </a:rPr>
              <a:t>sunt implicați în procesul de luare a deciziilor și contribuie financiar</a:t>
            </a:r>
          </a:p>
        </p:txBody>
      </p:sp>
      <p:sp>
        <p:nvSpPr>
          <p:cNvPr id="219" name="Google Shape;219;p8"/>
          <p:cNvSpPr txBox="1"/>
          <p:nvPr/>
        </p:nvSpPr>
        <p:spPr>
          <a:xfrm>
            <a:off x="520224" y="3927016"/>
            <a:ext cx="4673919" cy="655908"/>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b) nu primesc niciodată profit, care este întotdeauna reinvestit </a:t>
            </a:r>
          </a:p>
        </p:txBody>
      </p:sp>
      <p:sp>
        <p:nvSpPr>
          <p:cNvPr id="220" name="Google Shape;220;p8"/>
          <p:cNvSpPr/>
          <p:nvPr/>
        </p:nvSpPr>
        <p:spPr>
          <a:xfrm>
            <a:off x="5331590" y="3021670"/>
            <a:ext cx="4726808" cy="1837678"/>
          </a:xfrm>
          <a:prstGeom prst="rect">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8"/>
          <p:cNvSpPr/>
          <p:nvPr/>
        </p:nvSpPr>
        <p:spPr>
          <a:xfrm>
            <a:off x="5331590" y="3021670"/>
            <a:ext cx="4726808" cy="422030"/>
          </a:xfrm>
          <a:prstGeom prst="roundRect">
            <a:avLst>
              <a:gd name="adj" fmla="val 16667"/>
            </a:avLst>
          </a:prstGeom>
          <a:solidFill>
            <a:srgbClr val="21B4A9"/>
          </a:solid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dirty="0">
                <a:solidFill>
                  <a:schemeClr val="lt1"/>
                </a:solidFill>
                <a:latin typeface="Calibri"/>
                <a:ea typeface="Calibri"/>
                <a:cs typeface="Calibri"/>
                <a:sym typeface="Calibri"/>
              </a:rPr>
              <a:t> 4. Managerul cooperativei</a:t>
            </a:r>
          </a:p>
        </p:txBody>
      </p:sp>
      <p:sp>
        <p:nvSpPr>
          <p:cNvPr id="222" name="Google Shape;222;p8"/>
          <p:cNvSpPr txBox="1"/>
          <p:nvPr/>
        </p:nvSpPr>
        <p:spPr>
          <a:xfrm>
            <a:off x="5628623" y="4138003"/>
            <a:ext cx="442977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dirty="0">
                <a:solidFill>
                  <a:schemeClr val="dk1"/>
                </a:solidFill>
                <a:latin typeface="Calibri"/>
                <a:ea typeface="Calibri"/>
                <a:cs typeface="Calibri"/>
                <a:sym typeface="Calibri"/>
              </a:rPr>
              <a:t>c) </a:t>
            </a:r>
            <a:r>
              <a:rPr lang="en-US" dirty="0">
                <a:solidFill>
                  <a:schemeClr val="dk1"/>
                </a:solidFill>
                <a:latin typeface="Calibri"/>
                <a:ea typeface="Calibri"/>
                <a:cs typeface="Calibri"/>
                <a:sym typeface="Calibri"/>
              </a:rPr>
              <a:t>are mai multe roluri diferite: decizional, informațional, interpersonal</a:t>
            </a:r>
            <a:endParaRPr dirty="0">
              <a:solidFill>
                <a:schemeClr val="dk1"/>
              </a:solidFill>
              <a:latin typeface="Calibri"/>
              <a:ea typeface="Calibri"/>
              <a:cs typeface="Calibri"/>
              <a:sym typeface="Calibri"/>
            </a:endParaRPr>
          </a:p>
        </p:txBody>
      </p:sp>
      <p:sp>
        <p:nvSpPr>
          <p:cNvPr id="223" name="Google Shape;223;p8"/>
          <p:cNvSpPr txBox="1"/>
          <p:nvPr/>
        </p:nvSpPr>
        <p:spPr>
          <a:xfrm>
            <a:off x="5621546" y="3401773"/>
            <a:ext cx="4436852" cy="577041"/>
          </a:xfrm>
          <a:prstGeom prst="rect">
            <a:avLst/>
          </a:prstGeom>
          <a:noFill/>
          <a:ln>
            <a:noFill/>
          </a:ln>
        </p:spPr>
        <p:txBody>
          <a:bodyPr spcFirstLastPara="1" wrap="square" lIns="91425" tIns="45700" rIns="91425" bIns="45700" anchor="t" anchorCtr="0">
            <a:spAutoFit/>
          </a:bodyPr>
          <a:lstStyle/>
          <a:p>
            <a:pPr marL="0" marR="0" lvl="0" indent="0" algn="l" rtl="0">
              <a:lnSpc>
                <a:spcPct val="225000"/>
              </a:lnSpc>
              <a:spcBef>
                <a:spcPts val="0"/>
              </a:spcBef>
              <a:spcAft>
                <a:spcPts val="0"/>
              </a:spcAft>
              <a:buNone/>
            </a:pPr>
            <a:r>
              <a:rPr lang="en-US" dirty="0">
                <a:solidFill>
                  <a:schemeClr val="dk1"/>
                </a:solidFill>
                <a:latin typeface="Calibri"/>
                <a:ea typeface="Calibri"/>
                <a:cs typeface="Calibri"/>
                <a:sym typeface="Calibri"/>
              </a:rPr>
              <a:t>a) se concentrează exclusiv pe obținerea de p</a:t>
            </a:r>
            <a:r>
              <a:rPr lang="ro-RO" dirty="0" err="1">
                <a:solidFill>
                  <a:schemeClr val="dk1"/>
                </a:solidFill>
                <a:latin typeface="Calibri"/>
                <a:ea typeface="Calibri"/>
                <a:cs typeface="Calibri"/>
                <a:sym typeface="Calibri"/>
              </a:rPr>
              <a:t>rofit</a:t>
            </a:r>
            <a:endParaRPr dirty="0">
              <a:solidFill>
                <a:schemeClr val="dk1"/>
              </a:solidFill>
              <a:latin typeface="Calibri"/>
              <a:ea typeface="Calibri"/>
              <a:cs typeface="Calibri"/>
              <a:sym typeface="Calibri"/>
            </a:endParaRPr>
          </a:p>
        </p:txBody>
      </p:sp>
      <p:sp>
        <p:nvSpPr>
          <p:cNvPr id="224" name="Google Shape;224;p8"/>
          <p:cNvSpPr txBox="1"/>
          <p:nvPr/>
        </p:nvSpPr>
        <p:spPr>
          <a:xfrm>
            <a:off x="5621546" y="3666942"/>
            <a:ext cx="4303461" cy="577041"/>
          </a:xfrm>
          <a:prstGeom prst="rect">
            <a:avLst/>
          </a:prstGeom>
          <a:noFill/>
          <a:ln>
            <a:noFill/>
          </a:ln>
        </p:spPr>
        <p:txBody>
          <a:bodyPr spcFirstLastPara="1" wrap="square" lIns="91425" tIns="45700" rIns="91425" bIns="45700" anchor="t" anchorCtr="0">
            <a:spAutoFit/>
          </a:bodyPr>
          <a:lstStyle/>
          <a:p>
            <a:pPr marL="0" marR="0" lvl="0" indent="0" algn="l" rtl="0">
              <a:lnSpc>
                <a:spcPct val="225000"/>
              </a:lnSpc>
              <a:spcBef>
                <a:spcPts val="0"/>
              </a:spcBef>
              <a:spcAft>
                <a:spcPts val="0"/>
              </a:spcAft>
              <a:buNone/>
            </a:pPr>
            <a:r>
              <a:rPr lang="es-ES" dirty="0">
                <a:solidFill>
                  <a:schemeClr val="dk1"/>
                </a:solidFill>
                <a:latin typeface="Calibri"/>
                <a:ea typeface="Calibri"/>
                <a:cs typeface="Calibri"/>
                <a:sym typeface="Calibri"/>
              </a:rPr>
              <a:t>b) </a:t>
            </a:r>
            <a:r>
              <a:rPr lang="es-ES" dirty="0" err="1">
                <a:solidFill>
                  <a:schemeClr val="dk1"/>
                </a:solidFill>
                <a:latin typeface="Calibri"/>
                <a:ea typeface="Calibri"/>
                <a:cs typeface="Calibri"/>
                <a:sym typeface="Calibri"/>
              </a:rPr>
              <a:t>este singura persoană care ia decizii</a:t>
            </a:r>
            <a:endParaRPr dirty="0"/>
          </a:p>
        </p:txBody>
      </p:sp>
      <p:sp>
        <p:nvSpPr>
          <p:cNvPr id="225" name="Google Shape;225;p8"/>
          <p:cNvSpPr/>
          <p:nvPr/>
        </p:nvSpPr>
        <p:spPr>
          <a:xfrm>
            <a:off x="2954985" y="4949288"/>
            <a:ext cx="4651446" cy="1837678"/>
          </a:xfrm>
          <a:prstGeom prst="rect">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8"/>
          <p:cNvSpPr/>
          <p:nvPr/>
        </p:nvSpPr>
        <p:spPr>
          <a:xfrm>
            <a:off x="2961527" y="4950179"/>
            <a:ext cx="4651446" cy="422030"/>
          </a:xfrm>
          <a:prstGeom prst="roundRect">
            <a:avLst>
              <a:gd name="adj" fmla="val 16667"/>
            </a:avLst>
          </a:prstGeom>
          <a:solidFill>
            <a:srgbClr val="FAB632"/>
          </a:solid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dirty="0">
                <a:solidFill>
                  <a:schemeClr val="lt1"/>
                </a:solidFill>
                <a:latin typeface="Calibri"/>
                <a:ea typeface="Calibri"/>
                <a:cs typeface="Calibri"/>
                <a:sym typeface="Calibri"/>
              </a:rPr>
              <a:t>5.Pentru a înființa o cooperativă</a:t>
            </a:r>
          </a:p>
        </p:txBody>
      </p:sp>
      <p:sp>
        <p:nvSpPr>
          <p:cNvPr id="227" name="Google Shape;227;p8"/>
          <p:cNvSpPr txBox="1"/>
          <p:nvPr/>
        </p:nvSpPr>
        <p:spPr>
          <a:xfrm>
            <a:off x="2890184" y="6073411"/>
            <a:ext cx="4716247" cy="655908"/>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 trebuie să respectați cadrele de reglementare și cerințele formale din țara dumneavoastră.</a:t>
            </a:r>
          </a:p>
        </p:txBody>
      </p:sp>
      <p:sp>
        <p:nvSpPr>
          <p:cNvPr id="228" name="Google Shape;228;p8"/>
          <p:cNvSpPr txBox="1"/>
          <p:nvPr/>
        </p:nvSpPr>
        <p:spPr>
          <a:xfrm>
            <a:off x="2890184" y="5295852"/>
            <a:ext cx="3690879" cy="577041"/>
          </a:xfrm>
          <a:prstGeom prst="rect">
            <a:avLst/>
          </a:prstGeom>
          <a:noFill/>
          <a:ln>
            <a:noFill/>
          </a:ln>
        </p:spPr>
        <p:txBody>
          <a:bodyPr spcFirstLastPara="1" wrap="square" lIns="91425" tIns="45700" rIns="91425" bIns="45700" anchor="t" anchorCtr="0">
            <a:spAutoFit/>
          </a:bodyPr>
          <a:lstStyle/>
          <a:p>
            <a:pPr marL="0" marR="0" lvl="0" indent="0" algn="l" rtl="0">
              <a:lnSpc>
                <a:spcPct val="225000"/>
              </a:lnSpc>
              <a:spcBef>
                <a:spcPts val="0"/>
              </a:spcBef>
              <a:spcAft>
                <a:spcPts val="0"/>
              </a:spcAft>
              <a:buNone/>
            </a:pPr>
            <a:r>
              <a:rPr lang="es-ES" dirty="0">
                <a:solidFill>
                  <a:schemeClr val="dk1"/>
                </a:solidFill>
                <a:latin typeface="Calibri"/>
                <a:ea typeface="Calibri"/>
                <a:cs typeface="Calibri"/>
                <a:sym typeface="Calibri"/>
              </a:rPr>
              <a:t>a) </a:t>
            </a:r>
            <a:r>
              <a:rPr lang="es-ES" dirty="0" err="1">
                <a:solidFill>
                  <a:schemeClr val="dk1"/>
                </a:solidFill>
                <a:latin typeface="Calibri"/>
                <a:ea typeface="Calibri"/>
                <a:cs typeface="Calibri"/>
                <a:sym typeface="Calibri"/>
              </a:rPr>
              <a:t>aveți nevoie de cel puțin </a:t>
            </a:r>
            <a:r>
              <a:rPr lang="es-ES" dirty="0">
                <a:solidFill>
                  <a:schemeClr val="dk1"/>
                </a:solidFill>
                <a:latin typeface="Calibri"/>
                <a:ea typeface="Calibri"/>
                <a:cs typeface="Calibri"/>
                <a:sym typeface="Calibri"/>
              </a:rPr>
              <a:t>50 de </a:t>
            </a:r>
            <a:r>
              <a:rPr lang="es-ES" dirty="0" err="1">
                <a:solidFill>
                  <a:schemeClr val="dk1"/>
                </a:solidFill>
                <a:latin typeface="Calibri"/>
                <a:ea typeface="Calibri"/>
                <a:cs typeface="Calibri"/>
                <a:sym typeface="Calibri"/>
              </a:rPr>
              <a:t>membri</a:t>
            </a:r>
            <a:endParaRPr dirty="0">
              <a:solidFill>
                <a:schemeClr val="dk1"/>
              </a:solidFill>
              <a:latin typeface="Calibri"/>
              <a:ea typeface="Calibri"/>
              <a:cs typeface="Calibri"/>
              <a:sym typeface="Calibri"/>
            </a:endParaRPr>
          </a:p>
        </p:txBody>
      </p:sp>
      <p:sp>
        <p:nvSpPr>
          <p:cNvPr id="229" name="Google Shape;229;p8"/>
          <p:cNvSpPr txBox="1"/>
          <p:nvPr/>
        </p:nvSpPr>
        <p:spPr>
          <a:xfrm>
            <a:off x="2890184" y="5600348"/>
            <a:ext cx="4197052" cy="577041"/>
          </a:xfrm>
          <a:prstGeom prst="rect">
            <a:avLst/>
          </a:prstGeom>
          <a:noFill/>
          <a:ln>
            <a:noFill/>
          </a:ln>
        </p:spPr>
        <p:txBody>
          <a:bodyPr spcFirstLastPara="1" wrap="square" lIns="91425" tIns="45700" rIns="91425" bIns="45700" anchor="t" anchorCtr="0">
            <a:spAutoFit/>
          </a:bodyPr>
          <a:lstStyle/>
          <a:p>
            <a:pPr marL="0" marR="0" lvl="0" indent="0" algn="l" rtl="0">
              <a:lnSpc>
                <a:spcPct val="225000"/>
              </a:lnSpc>
              <a:spcBef>
                <a:spcPts val="0"/>
              </a:spcBef>
              <a:spcAft>
                <a:spcPts val="0"/>
              </a:spcAft>
              <a:buNone/>
            </a:pPr>
            <a:r>
              <a:rPr lang="es-ES" dirty="0">
                <a:solidFill>
                  <a:schemeClr val="dk1"/>
                </a:solidFill>
                <a:latin typeface="Calibri"/>
                <a:ea typeface="Calibri"/>
                <a:cs typeface="Calibri"/>
                <a:sym typeface="Calibri"/>
              </a:rPr>
              <a:t>b) </a:t>
            </a:r>
            <a:r>
              <a:rPr lang="es-ES" dirty="0" err="1">
                <a:solidFill>
                  <a:schemeClr val="dk1"/>
                </a:solidFill>
                <a:latin typeface="Calibri"/>
                <a:ea typeface="Calibri"/>
                <a:cs typeface="Calibri"/>
                <a:sym typeface="Calibri"/>
              </a:rPr>
              <a:t>toți membrii trebuie să </a:t>
            </a:r>
            <a:r>
              <a:rPr lang="es-ES" dirty="0">
                <a:solidFill>
                  <a:schemeClr val="dk1"/>
                </a:solidFill>
                <a:latin typeface="Calibri"/>
                <a:ea typeface="Calibri"/>
                <a:cs typeface="Calibri"/>
                <a:sym typeface="Calibri"/>
              </a:rPr>
              <a:t>fie </a:t>
            </a:r>
            <a:r>
              <a:rPr lang="es-ES" dirty="0" err="1">
                <a:solidFill>
                  <a:schemeClr val="dk1"/>
                </a:solidFill>
                <a:latin typeface="Calibri"/>
                <a:ea typeface="Calibri"/>
                <a:cs typeface="Calibri"/>
                <a:sym typeface="Calibri"/>
              </a:rPr>
              <a:t>producători</a:t>
            </a:r>
            <a:endParaRPr dirty="0"/>
          </a:p>
        </p:txBody>
      </p:sp>
      <p:pic>
        <p:nvPicPr>
          <p:cNvPr id="230" name="Google Shape;230;p8"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82652" y="6251079"/>
            <a:ext cx="2304176" cy="4834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94"/>
        <p:cNvGrpSpPr/>
        <p:nvPr/>
      </p:nvGrpSpPr>
      <p:grpSpPr>
        <a:xfrm>
          <a:off x="0" y="0"/>
          <a:ext cx="0" cy="0"/>
          <a:chOff x="0" y="0"/>
          <a:chExt cx="0" cy="0"/>
        </a:xfrm>
      </p:grpSpPr>
      <p:sp>
        <p:nvSpPr>
          <p:cNvPr id="95" name="Google Shape;95;p2"/>
          <p:cNvSpPr/>
          <p:nvPr/>
        </p:nvSpPr>
        <p:spPr>
          <a:xfrm>
            <a:off x="615377" y="1428954"/>
            <a:ext cx="4491294"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a:solidFill>
                  <a:schemeClr val="dk1"/>
                </a:solidFill>
                <a:latin typeface="Calibri"/>
                <a:ea typeface="Calibri"/>
                <a:cs typeface="Calibri"/>
                <a:sym typeface="Calibri"/>
              </a:rPr>
              <a:t>La sfârșitul acestui modul, veți fi capabil să:</a:t>
            </a:r>
            <a:endParaRPr/>
          </a:p>
        </p:txBody>
      </p:sp>
      <p:sp>
        <p:nvSpPr>
          <p:cNvPr id="96" name="Google Shape;96;p2"/>
          <p:cNvSpPr txBox="1"/>
          <p:nvPr/>
        </p:nvSpPr>
        <p:spPr>
          <a:xfrm>
            <a:off x="925733" y="1998079"/>
            <a:ext cx="933694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21B4A9"/>
                </a:solidFill>
                <a:latin typeface="Calibri"/>
                <a:ea typeface="Calibri"/>
                <a:cs typeface="Calibri"/>
                <a:sym typeface="Calibri"/>
              </a:rPr>
              <a:t>Obiectivul 1: </a:t>
            </a:r>
            <a:r>
              <a:rPr lang="en-US" sz="1800" dirty="0" err="1">
                <a:solidFill>
                  <a:srgbClr val="21B4A9"/>
                </a:solidFill>
                <a:latin typeface="Calibri"/>
                <a:ea typeface="Calibri"/>
                <a:cs typeface="Calibri"/>
                <a:sym typeface="Calibri"/>
              </a:rPr>
              <a:t>Înțelege</a:t>
            </a:r>
            <a:r>
              <a:rPr lang="ro-RO" sz="1800" dirty="0">
                <a:solidFill>
                  <a:srgbClr val="21B4A9"/>
                </a:solidFill>
                <a:latin typeface="Calibri"/>
                <a:ea typeface="Calibri"/>
                <a:cs typeface="Calibri"/>
                <a:sym typeface="Calibri"/>
              </a:rPr>
              <a:t>ți</a:t>
            </a:r>
            <a:r>
              <a:rPr lang="en-US" sz="1800" dirty="0">
                <a:solidFill>
                  <a:srgbClr val="21B4A9"/>
                </a:solidFill>
                <a:latin typeface="Calibri"/>
                <a:ea typeface="Calibri"/>
                <a:cs typeface="Calibri"/>
                <a:sym typeface="Calibri"/>
              </a:rPr>
              <a:t> ce sunt cooperativele, </a:t>
            </a:r>
            <a:r>
              <a:rPr lang="en-US" sz="1800" dirty="0" err="1">
                <a:solidFill>
                  <a:srgbClr val="21B4A9"/>
                </a:solidFill>
                <a:latin typeface="Calibri"/>
                <a:ea typeface="Calibri"/>
                <a:cs typeface="Calibri"/>
                <a:sym typeface="Calibri"/>
              </a:rPr>
              <a:t>trăsăturilor</a:t>
            </a:r>
            <a:r>
              <a:rPr lang="en-US" sz="1800" dirty="0">
                <a:solidFill>
                  <a:srgbClr val="21B4A9"/>
                </a:solidFill>
                <a:latin typeface="Calibri"/>
                <a:ea typeface="Calibri"/>
                <a:cs typeface="Calibri"/>
                <a:sym typeface="Calibri"/>
              </a:rPr>
              <a:t> lor distinctive, </a:t>
            </a:r>
            <a:r>
              <a:rPr lang="en-US" sz="1800" dirty="0" err="1">
                <a:solidFill>
                  <a:srgbClr val="21B4A9"/>
                </a:solidFill>
                <a:latin typeface="Calibri"/>
                <a:ea typeface="Calibri"/>
                <a:cs typeface="Calibri"/>
                <a:sym typeface="Calibri"/>
              </a:rPr>
              <a:t>valoril</a:t>
            </a:r>
            <a:r>
              <a:rPr lang="ro-RO" sz="1800" dirty="0">
                <a:solidFill>
                  <a:srgbClr val="21B4A9"/>
                </a:solidFill>
                <a:latin typeface="Calibri"/>
                <a:ea typeface="Calibri"/>
                <a:cs typeface="Calibri"/>
                <a:sym typeface="Calibri"/>
              </a:rPr>
              <a:t>e</a:t>
            </a:r>
            <a:r>
              <a:rPr lang="en-US" sz="1800" dirty="0">
                <a:solidFill>
                  <a:srgbClr val="21B4A9"/>
                </a:solidFill>
                <a:latin typeface="Calibri"/>
                <a:ea typeface="Calibri"/>
                <a:cs typeface="Calibri"/>
                <a:sym typeface="Calibri"/>
              </a:rPr>
              <a:t>, </a:t>
            </a:r>
            <a:r>
              <a:rPr lang="en-US" sz="1800" dirty="0" err="1">
                <a:solidFill>
                  <a:srgbClr val="21B4A9"/>
                </a:solidFill>
                <a:latin typeface="Calibri"/>
                <a:ea typeface="Calibri"/>
                <a:cs typeface="Calibri"/>
                <a:sym typeface="Calibri"/>
              </a:rPr>
              <a:t>principiil</a:t>
            </a:r>
            <a:r>
              <a:rPr lang="ro-RO" sz="1800" dirty="0">
                <a:solidFill>
                  <a:srgbClr val="21B4A9"/>
                </a:solidFill>
                <a:latin typeface="Calibri"/>
                <a:ea typeface="Calibri"/>
                <a:cs typeface="Calibri"/>
                <a:sym typeface="Calibri"/>
              </a:rPr>
              <a:t>e</a:t>
            </a:r>
            <a:r>
              <a:rPr lang="en-US" sz="1800" dirty="0">
                <a:solidFill>
                  <a:srgbClr val="21B4A9"/>
                </a:solidFill>
                <a:latin typeface="Calibri"/>
                <a:ea typeface="Calibri"/>
                <a:cs typeface="Calibri"/>
                <a:sym typeface="Calibri"/>
              </a:rPr>
              <a:t>, </a:t>
            </a:r>
            <a:r>
              <a:rPr lang="en-US" sz="1800" dirty="0" err="1">
                <a:solidFill>
                  <a:srgbClr val="21B4A9"/>
                </a:solidFill>
                <a:latin typeface="Calibri"/>
                <a:ea typeface="Calibri"/>
                <a:cs typeface="Calibri"/>
                <a:sym typeface="Calibri"/>
              </a:rPr>
              <a:t>tipuril</a:t>
            </a:r>
            <a:r>
              <a:rPr lang="ro-RO" sz="1800" dirty="0">
                <a:solidFill>
                  <a:srgbClr val="21B4A9"/>
                </a:solidFill>
                <a:latin typeface="Calibri"/>
                <a:ea typeface="Calibri"/>
                <a:cs typeface="Calibri"/>
                <a:sym typeface="Calibri"/>
              </a:rPr>
              <a:t>e</a:t>
            </a:r>
            <a:r>
              <a:rPr lang="en-US" sz="1800" dirty="0">
                <a:solidFill>
                  <a:srgbClr val="21B4A9"/>
                </a:solidFill>
                <a:latin typeface="Calibri"/>
                <a:ea typeface="Calibri"/>
                <a:cs typeface="Calibri"/>
                <a:sym typeface="Calibri"/>
              </a:rPr>
              <a:t> </a:t>
            </a:r>
            <a:r>
              <a:rPr lang="en-US" sz="1800" dirty="0" err="1">
                <a:solidFill>
                  <a:srgbClr val="21B4A9"/>
                </a:solidFill>
                <a:latin typeface="Calibri"/>
                <a:ea typeface="Calibri"/>
                <a:cs typeface="Calibri"/>
                <a:sym typeface="Calibri"/>
              </a:rPr>
              <a:t>și</a:t>
            </a:r>
            <a:r>
              <a:rPr lang="en-US" sz="1800" dirty="0">
                <a:solidFill>
                  <a:srgbClr val="21B4A9"/>
                </a:solidFill>
                <a:latin typeface="Calibri"/>
                <a:ea typeface="Calibri"/>
                <a:cs typeface="Calibri"/>
                <a:sym typeface="Calibri"/>
              </a:rPr>
              <a:t> </a:t>
            </a:r>
            <a:r>
              <a:rPr lang="en-US" sz="1800" dirty="0" err="1">
                <a:solidFill>
                  <a:srgbClr val="21B4A9"/>
                </a:solidFill>
                <a:latin typeface="Calibri"/>
                <a:ea typeface="Calibri"/>
                <a:cs typeface="Calibri"/>
                <a:sym typeface="Calibri"/>
              </a:rPr>
              <a:t>oportunitățil</a:t>
            </a:r>
            <a:r>
              <a:rPr lang="ro-RO" sz="1800" dirty="0">
                <a:solidFill>
                  <a:srgbClr val="21B4A9"/>
                </a:solidFill>
                <a:latin typeface="Calibri"/>
                <a:ea typeface="Calibri"/>
                <a:cs typeface="Calibri"/>
                <a:sym typeface="Calibri"/>
              </a:rPr>
              <a:t>e</a:t>
            </a:r>
            <a:r>
              <a:rPr lang="en-US" sz="1800" dirty="0">
                <a:solidFill>
                  <a:srgbClr val="21B4A9"/>
                </a:solidFill>
                <a:latin typeface="Calibri"/>
                <a:ea typeface="Calibri"/>
                <a:cs typeface="Calibri"/>
                <a:sym typeface="Calibri"/>
              </a:rPr>
              <a:t> de dezvoltare pe care le oferă.</a:t>
            </a:r>
          </a:p>
        </p:txBody>
      </p:sp>
      <p:sp>
        <p:nvSpPr>
          <p:cNvPr id="97" name="Google Shape;97;p2"/>
          <p:cNvSpPr txBox="1"/>
          <p:nvPr/>
        </p:nvSpPr>
        <p:spPr>
          <a:xfrm>
            <a:off x="925732" y="2714175"/>
            <a:ext cx="104361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AB632"/>
                </a:solidFill>
                <a:latin typeface="Calibri"/>
                <a:ea typeface="Calibri"/>
                <a:cs typeface="Calibri"/>
                <a:sym typeface="Calibri"/>
              </a:rPr>
              <a:t>Obiectivul 2: </a:t>
            </a:r>
            <a:r>
              <a:rPr lang="en-US" sz="1800" dirty="0" err="1">
                <a:solidFill>
                  <a:srgbClr val="FAB632"/>
                </a:solidFill>
                <a:latin typeface="Calibri"/>
                <a:ea typeface="Calibri"/>
                <a:cs typeface="Calibri"/>
                <a:sym typeface="Calibri"/>
              </a:rPr>
              <a:t>Să</a:t>
            </a:r>
            <a:r>
              <a:rPr lang="en-US" sz="1800" dirty="0">
                <a:solidFill>
                  <a:srgbClr val="FAB632"/>
                </a:solidFill>
                <a:latin typeface="Calibri"/>
                <a:ea typeface="Calibri"/>
                <a:cs typeface="Calibri"/>
                <a:sym typeface="Calibri"/>
              </a:rPr>
              <a:t> a</a:t>
            </a:r>
            <a:r>
              <a:rPr lang="ro-RO" sz="1800" dirty="0">
                <a:solidFill>
                  <a:srgbClr val="FAB632"/>
                </a:solidFill>
                <a:latin typeface="Calibri"/>
                <a:ea typeface="Calibri"/>
                <a:cs typeface="Calibri"/>
                <a:sym typeface="Calibri"/>
              </a:rPr>
              <a:t>veți</a:t>
            </a:r>
            <a:r>
              <a:rPr lang="en-US" sz="1800" dirty="0">
                <a:solidFill>
                  <a:srgbClr val="FAB632"/>
                </a:solidFill>
                <a:latin typeface="Calibri"/>
                <a:ea typeface="Calibri"/>
                <a:cs typeface="Calibri"/>
                <a:sym typeface="Calibri"/>
              </a:rPr>
              <a:t> o viziune clară asupra principalelor modele de guvernanță a cooperativelor și a rolurilor multiple ale unui manager de cooperativă.</a:t>
            </a:r>
          </a:p>
        </p:txBody>
      </p:sp>
      <p:sp>
        <p:nvSpPr>
          <p:cNvPr id="98" name="Google Shape;98;p2"/>
          <p:cNvSpPr txBox="1"/>
          <p:nvPr/>
        </p:nvSpPr>
        <p:spPr>
          <a:xfrm>
            <a:off x="925732" y="3468352"/>
            <a:ext cx="1056252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EA4E46"/>
                </a:solidFill>
                <a:latin typeface="Calibri"/>
                <a:ea typeface="Calibri"/>
                <a:cs typeface="Calibri"/>
                <a:sym typeface="Calibri"/>
              </a:rPr>
              <a:t>Obiectivul 3: Faceți primii pași pentru a înființa o cooperativă, utilizând instrumentele practice, orientările și informațiile practice MORE.</a:t>
            </a:r>
          </a:p>
        </p:txBody>
      </p:sp>
      <p:sp>
        <p:nvSpPr>
          <p:cNvPr id="100" name="Google Shape;100;p2"/>
          <p:cNvSpPr txBox="1"/>
          <p:nvPr/>
        </p:nvSpPr>
        <p:spPr>
          <a:xfrm>
            <a:off x="599478" y="585038"/>
            <a:ext cx="4576204" cy="791307"/>
          </a:xfrm>
          <a:prstGeom prst="rect">
            <a:avLst/>
          </a:prstGeom>
          <a:noFill/>
          <a:ln>
            <a:noFill/>
          </a:ln>
        </p:spPr>
        <p:txBody>
          <a:bodyPr spcFirstLastPara="1" wrap="square" lIns="91425" tIns="45700" rIns="91425" bIns="45700" anchor="t" anchorCtr="0">
            <a:spAutoFit/>
          </a:bodyPr>
          <a:lstStyle/>
          <a:p>
            <a:pPr marL="0" marR="0" lvl="0" indent="0" algn="l" rtl="0">
              <a:lnSpc>
                <a:spcPct val="166666"/>
              </a:lnSpc>
              <a:spcBef>
                <a:spcPts val="0"/>
              </a:spcBef>
              <a:spcAft>
                <a:spcPts val="0"/>
              </a:spcAft>
              <a:buNone/>
            </a:pPr>
            <a:r>
              <a:rPr lang="es-ES" sz="3600" b="1">
                <a:solidFill>
                  <a:srgbClr val="FAB632"/>
                </a:solidFill>
                <a:latin typeface="Calibri"/>
                <a:ea typeface="Calibri"/>
                <a:cs typeface="Calibri"/>
                <a:sym typeface="Calibri"/>
              </a:rPr>
              <a:t>Obiective și scopuri:</a:t>
            </a:r>
            <a:endParaRPr sz="3600">
              <a:solidFill>
                <a:srgbClr val="FAB632"/>
              </a:solidFill>
              <a:latin typeface="Calibri"/>
              <a:ea typeface="Calibri"/>
              <a:cs typeface="Calibri"/>
              <a:sym typeface="Calibri"/>
            </a:endParaRPr>
          </a:p>
        </p:txBody>
      </p:sp>
      <p:sp>
        <p:nvSpPr>
          <p:cNvPr id="102" name="Google Shape;102;p2"/>
          <p:cNvSpPr/>
          <p:nvPr/>
        </p:nvSpPr>
        <p:spPr>
          <a:xfrm>
            <a:off x="615376" y="2781968"/>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615376" y="3536125"/>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601557" y="2058938"/>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05" name="Google Shape;105;p2"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 name="Google Shape;90;p1">
            <a:extLst>
              <a:ext uri="{FF2B5EF4-FFF2-40B4-BE49-F238E27FC236}">
                <a16:creationId xmlns:a16="http://schemas.microsoft.com/office/drawing/2014/main" xmlns="" id="{EDA3E4A7-5270-FF20-239C-953DD1BD3348}"/>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03"/>
        <p:cNvGrpSpPr/>
        <p:nvPr/>
      </p:nvGrpSpPr>
      <p:grpSpPr>
        <a:xfrm>
          <a:off x="0" y="0"/>
          <a:ext cx="0" cy="0"/>
          <a:chOff x="0" y="0"/>
          <a:chExt cx="0" cy="0"/>
        </a:xfrm>
      </p:grpSpPr>
      <p:sp>
        <p:nvSpPr>
          <p:cNvPr id="204" name="Google Shape;204;p8"/>
          <p:cNvSpPr/>
          <p:nvPr/>
        </p:nvSpPr>
        <p:spPr>
          <a:xfrm>
            <a:off x="523348" y="924321"/>
            <a:ext cx="4518286" cy="1837678"/>
          </a:xfrm>
          <a:prstGeom prst="rect">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8"/>
          <p:cNvSpPr/>
          <p:nvPr/>
        </p:nvSpPr>
        <p:spPr>
          <a:xfrm>
            <a:off x="523348" y="924321"/>
            <a:ext cx="4518286" cy="422030"/>
          </a:xfrm>
          <a:prstGeom prst="roundRect">
            <a:avLst>
              <a:gd name="adj" fmla="val 16667"/>
            </a:avLst>
          </a:prstGeom>
          <a:solidFill>
            <a:srgbClr val="21B4A9"/>
          </a:solid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dirty="0">
                <a:solidFill>
                  <a:schemeClr val="lt1"/>
                </a:solidFill>
                <a:latin typeface="Calibri"/>
                <a:ea typeface="Calibri"/>
                <a:cs typeface="Calibri"/>
                <a:sym typeface="Calibri"/>
              </a:rPr>
              <a:t>1. O cooperativă </a:t>
            </a:r>
            <a:r>
              <a:rPr lang="es-ES" sz="1800" dirty="0" err="1">
                <a:solidFill>
                  <a:schemeClr val="lt1"/>
                </a:solidFill>
                <a:latin typeface="Calibri"/>
                <a:ea typeface="Calibri"/>
                <a:cs typeface="Calibri"/>
                <a:sym typeface="Calibri"/>
              </a:rPr>
              <a:t>este</a:t>
            </a:r>
            <a:r>
              <a:rPr lang="es-ES" sz="1800" dirty="0">
                <a:solidFill>
                  <a:schemeClr val="lt1"/>
                </a:solidFill>
                <a:latin typeface="Calibri"/>
                <a:ea typeface="Calibri"/>
                <a:cs typeface="Calibri"/>
                <a:sym typeface="Calibri"/>
              </a:rPr>
              <a:t>:</a:t>
            </a:r>
          </a:p>
        </p:txBody>
      </p:sp>
      <p:sp>
        <p:nvSpPr>
          <p:cNvPr id="206" name="Google Shape;206;p8"/>
          <p:cNvSpPr txBox="1"/>
          <p:nvPr/>
        </p:nvSpPr>
        <p:spPr>
          <a:xfrm>
            <a:off x="813304" y="2254700"/>
            <a:ext cx="3904611" cy="425397"/>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 o corporație deținută de stat</a:t>
            </a:r>
          </a:p>
        </p:txBody>
      </p:sp>
      <p:sp>
        <p:nvSpPr>
          <p:cNvPr id="207" name="Google Shape;207;p8"/>
          <p:cNvSpPr txBox="1"/>
          <p:nvPr/>
        </p:nvSpPr>
        <p:spPr>
          <a:xfrm>
            <a:off x="813304" y="1306402"/>
            <a:ext cx="3730415" cy="425397"/>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 întotdeauna o organizație non-profit</a:t>
            </a:r>
          </a:p>
        </p:txBody>
      </p:sp>
      <p:sp>
        <p:nvSpPr>
          <p:cNvPr id="208" name="Google Shape;208;p8"/>
          <p:cNvSpPr txBox="1"/>
          <p:nvPr/>
        </p:nvSpPr>
        <p:spPr>
          <a:xfrm>
            <a:off x="805295" y="1671223"/>
            <a:ext cx="4077990" cy="655908"/>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b) o afacere centrată pe oameni, deținută și condusă de membrii săi</a:t>
            </a:r>
          </a:p>
        </p:txBody>
      </p:sp>
      <p:sp>
        <p:nvSpPr>
          <p:cNvPr id="209" name="Google Shape;209;p8"/>
          <p:cNvSpPr/>
          <p:nvPr/>
        </p:nvSpPr>
        <p:spPr>
          <a:xfrm>
            <a:off x="550864" y="267874"/>
            <a:ext cx="8245474" cy="55399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s-ES" sz="3600" b="1">
                <a:solidFill>
                  <a:srgbClr val="21B4A9"/>
                </a:solidFill>
                <a:latin typeface="Calibri"/>
                <a:ea typeface="Calibri"/>
                <a:cs typeface="Calibri"/>
                <a:sym typeface="Calibri"/>
              </a:rPr>
              <a:t>Test de autoevaluare:</a:t>
            </a:r>
            <a:endParaRPr sz="3600" b="1">
              <a:solidFill>
                <a:srgbClr val="21B4A9"/>
              </a:solidFill>
              <a:latin typeface="Calibri"/>
              <a:ea typeface="Calibri"/>
              <a:cs typeface="Calibri"/>
              <a:sym typeface="Calibri"/>
            </a:endParaRPr>
          </a:p>
        </p:txBody>
      </p:sp>
      <p:sp>
        <p:nvSpPr>
          <p:cNvPr id="210" name="Google Shape;210;p8"/>
          <p:cNvSpPr/>
          <p:nvPr/>
        </p:nvSpPr>
        <p:spPr>
          <a:xfrm>
            <a:off x="5331589" y="924321"/>
            <a:ext cx="4855237" cy="1837678"/>
          </a:xfrm>
          <a:prstGeom prst="rect">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1" name="Google Shape;211;p8"/>
          <p:cNvSpPr/>
          <p:nvPr/>
        </p:nvSpPr>
        <p:spPr>
          <a:xfrm>
            <a:off x="5331590" y="924321"/>
            <a:ext cx="4855238" cy="422030"/>
          </a:xfrm>
          <a:prstGeom prst="roundRect">
            <a:avLst>
              <a:gd name="adj" fmla="val 16667"/>
            </a:avLst>
          </a:prstGeom>
          <a:solidFill>
            <a:srgbClr val="FAB632"/>
          </a:solid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R="0">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Cooperativele dau putere femeilor, deoarece:</a:t>
            </a:r>
          </a:p>
        </p:txBody>
      </p:sp>
      <p:sp>
        <p:nvSpPr>
          <p:cNvPr id="212" name="Google Shape;212;p8"/>
          <p:cNvSpPr txBox="1"/>
          <p:nvPr/>
        </p:nvSpPr>
        <p:spPr>
          <a:xfrm>
            <a:off x="5613537" y="2373031"/>
            <a:ext cx="3580820" cy="425397"/>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 numai femeile pot înființa o cooperativă</a:t>
            </a:r>
          </a:p>
        </p:txBody>
      </p:sp>
      <p:sp>
        <p:nvSpPr>
          <p:cNvPr id="213" name="Google Shape;213;p8"/>
          <p:cNvSpPr txBox="1"/>
          <p:nvPr/>
        </p:nvSpPr>
        <p:spPr>
          <a:xfrm>
            <a:off x="5621547" y="1306402"/>
            <a:ext cx="4115840" cy="425397"/>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a)membrii nu sunt plătiți pentru munca lor</a:t>
            </a:r>
          </a:p>
        </p:txBody>
      </p:sp>
      <p:sp>
        <p:nvSpPr>
          <p:cNvPr id="214" name="Google Shape;214;p8"/>
          <p:cNvSpPr txBox="1"/>
          <p:nvPr/>
        </p:nvSpPr>
        <p:spPr>
          <a:xfrm>
            <a:off x="5613537" y="1591980"/>
            <a:ext cx="4573291" cy="886421"/>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b) </a:t>
            </a:r>
            <a:r>
              <a:rPr lang="en-US" b="1" dirty="0">
                <a:effectLst/>
                <a:latin typeface="Calibri" panose="020F0502020204030204" pitchFamily="34" charset="0"/>
                <a:ea typeface="Calibri" panose="020F0502020204030204" pitchFamily="34" charset="0"/>
                <a:cs typeface="Times New Roman" panose="02020603050405020304" pitchFamily="18" charset="0"/>
              </a:rPr>
              <a:t>sunt organizații deschise și democratice, care promovează egalitatea de gen, crearea de locuri de muncă și reducerea la minimum a muncii informale.</a:t>
            </a:r>
          </a:p>
        </p:txBody>
      </p:sp>
      <p:sp>
        <p:nvSpPr>
          <p:cNvPr id="215" name="Google Shape;215;p8"/>
          <p:cNvSpPr/>
          <p:nvPr/>
        </p:nvSpPr>
        <p:spPr>
          <a:xfrm>
            <a:off x="523348" y="3001874"/>
            <a:ext cx="4518286" cy="1837678"/>
          </a:xfrm>
          <a:prstGeom prst="rect">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8"/>
          <p:cNvSpPr/>
          <p:nvPr/>
        </p:nvSpPr>
        <p:spPr>
          <a:xfrm>
            <a:off x="523348" y="3001874"/>
            <a:ext cx="4518286" cy="422030"/>
          </a:xfrm>
          <a:prstGeom prst="roundRect">
            <a:avLst>
              <a:gd name="adj" fmla="val 16667"/>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45720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Membrii cooperativei</a:t>
            </a:r>
          </a:p>
        </p:txBody>
      </p:sp>
      <p:sp>
        <p:nvSpPr>
          <p:cNvPr id="217" name="Google Shape;217;p8"/>
          <p:cNvSpPr txBox="1"/>
          <p:nvPr/>
        </p:nvSpPr>
        <p:spPr>
          <a:xfrm>
            <a:off x="523346" y="4420479"/>
            <a:ext cx="4490770" cy="425397"/>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 nu pot face parte din Consiliul de Administrație</a:t>
            </a:r>
          </a:p>
        </p:txBody>
      </p:sp>
      <p:sp>
        <p:nvSpPr>
          <p:cNvPr id="218" name="Google Shape;218;p8"/>
          <p:cNvSpPr txBox="1"/>
          <p:nvPr/>
        </p:nvSpPr>
        <p:spPr>
          <a:xfrm>
            <a:off x="523348" y="3383955"/>
            <a:ext cx="4437758" cy="655908"/>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 </a:t>
            </a:r>
            <a:r>
              <a:rPr lang="en-US" b="1" dirty="0">
                <a:effectLst/>
                <a:latin typeface="Calibri" panose="020F0502020204030204" pitchFamily="34" charset="0"/>
                <a:ea typeface="Calibri" panose="020F0502020204030204" pitchFamily="34" charset="0"/>
                <a:cs typeface="Times New Roman" panose="02020603050405020304" pitchFamily="18" charset="0"/>
              </a:rPr>
              <a:t>sunt implicați în procesul de luare a deciziilor și contribuie financiar</a:t>
            </a:r>
          </a:p>
        </p:txBody>
      </p:sp>
      <p:sp>
        <p:nvSpPr>
          <p:cNvPr id="219" name="Google Shape;219;p8"/>
          <p:cNvSpPr txBox="1"/>
          <p:nvPr/>
        </p:nvSpPr>
        <p:spPr>
          <a:xfrm>
            <a:off x="523346" y="3902550"/>
            <a:ext cx="4673919" cy="655908"/>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b) nu primesc niciodată profit, care este întotdeauna reinvestit </a:t>
            </a:r>
          </a:p>
        </p:txBody>
      </p:sp>
      <p:sp>
        <p:nvSpPr>
          <p:cNvPr id="220" name="Google Shape;220;p8"/>
          <p:cNvSpPr/>
          <p:nvPr/>
        </p:nvSpPr>
        <p:spPr>
          <a:xfrm>
            <a:off x="5331589" y="3021670"/>
            <a:ext cx="4855235" cy="1837678"/>
          </a:xfrm>
          <a:prstGeom prst="rect">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8"/>
          <p:cNvSpPr/>
          <p:nvPr/>
        </p:nvSpPr>
        <p:spPr>
          <a:xfrm>
            <a:off x="5331590" y="3021670"/>
            <a:ext cx="4855236" cy="422030"/>
          </a:xfrm>
          <a:prstGeom prst="roundRect">
            <a:avLst>
              <a:gd name="adj" fmla="val 16667"/>
            </a:avLst>
          </a:prstGeom>
          <a:solidFill>
            <a:srgbClr val="21B4A9"/>
          </a:solid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dirty="0">
                <a:solidFill>
                  <a:schemeClr val="lt1"/>
                </a:solidFill>
                <a:latin typeface="Calibri"/>
                <a:ea typeface="Calibri"/>
                <a:cs typeface="Calibri"/>
                <a:sym typeface="Calibri"/>
              </a:rPr>
              <a:t> 4. Managerul cooperativei</a:t>
            </a:r>
          </a:p>
        </p:txBody>
      </p:sp>
      <p:sp>
        <p:nvSpPr>
          <p:cNvPr id="222" name="Google Shape;222;p8"/>
          <p:cNvSpPr txBox="1"/>
          <p:nvPr/>
        </p:nvSpPr>
        <p:spPr>
          <a:xfrm>
            <a:off x="5621546" y="4157344"/>
            <a:ext cx="44952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b="1" dirty="0">
                <a:solidFill>
                  <a:schemeClr val="dk1"/>
                </a:solidFill>
                <a:latin typeface="Calibri"/>
                <a:ea typeface="Calibri"/>
                <a:cs typeface="Calibri"/>
                <a:sym typeface="Calibri"/>
              </a:rPr>
              <a:t>c) </a:t>
            </a:r>
            <a:r>
              <a:rPr lang="en-US" b="1" dirty="0">
                <a:solidFill>
                  <a:schemeClr val="dk1"/>
                </a:solidFill>
                <a:latin typeface="Calibri"/>
                <a:ea typeface="Calibri"/>
                <a:cs typeface="Calibri"/>
                <a:sym typeface="Calibri"/>
              </a:rPr>
              <a:t>are mai multe roluri diferite: decizional, informațional, interpersonal</a:t>
            </a:r>
            <a:endParaRPr b="1" dirty="0">
              <a:solidFill>
                <a:schemeClr val="dk1"/>
              </a:solidFill>
              <a:latin typeface="Calibri"/>
              <a:ea typeface="Calibri"/>
              <a:cs typeface="Calibri"/>
              <a:sym typeface="Calibri"/>
            </a:endParaRPr>
          </a:p>
        </p:txBody>
      </p:sp>
      <p:sp>
        <p:nvSpPr>
          <p:cNvPr id="223" name="Google Shape;223;p8"/>
          <p:cNvSpPr txBox="1"/>
          <p:nvPr/>
        </p:nvSpPr>
        <p:spPr>
          <a:xfrm>
            <a:off x="5621546" y="3401766"/>
            <a:ext cx="4565278" cy="577041"/>
          </a:xfrm>
          <a:prstGeom prst="rect">
            <a:avLst/>
          </a:prstGeom>
          <a:noFill/>
          <a:ln>
            <a:noFill/>
          </a:ln>
        </p:spPr>
        <p:txBody>
          <a:bodyPr spcFirstLastPara="1" wrap="square" lIns="91425" tIns="45700" rIns="91425" bIns="45700" anchor="t" anchorCtr="0">
            <a:spAutoFit/>
          </a:bodyPr>
          <a:lstStyle/>
          <a:p>
            <a:pPr marL="0" marR="0" lvl="0" indent="0" algn="l" rtl="0">
              <a:lnSpc>
                <a:spcPct val="225000"/>
              </a:lnSpc>
              <a:spcBef>
                <a:spcPts val="0"/>
              </a:spcBef>
              <a:spcAft>
                <a:spcPts val="0"/>
              </a:spcAft>
              <a:buNone/>
            </a:pPr>
            <a:r>
              <a:rPr lang="en-US" dirty="0">
                <a:solidFill>
                  <a:schemeClr val="dk1"/>
                </a:solidFill>
                <a:latin typeface="Calibri"/>
                <a:ea typeface="Calibri"/>
                <a:cs typeface="Calibri"/>
                <a:sym typeface="Calibri"/>
              </a:rPr>
              <a:t>a) se concentrează exclusiv pe obținerea de profit</a:t>
            </a:r>
            <a:endParaRPr dirty="0">
              <a:solidFill>
                <a:schemeClr val="dk1"/>
              </a:solidFill>
              <a:latin typeface="Calibri"/>
              <a:ea typeface="Calibri"/>
              <a:cs typeface="Calibri"/>
              <a:sym typeface="Calibri"/>
            </a:endParaRPr>
          </a:p>
        </p:txBody>
      </p:sp>
      <p:sp>
        <p:nvSpPr>
          <p:cNvPr id="224" name="Google Shape;224;p8"/>
          <p:cNvSpPr txBox="1"/>
          <p:nvPr/>
        </p:nvSpPr>
        <p:spPr>
          <a:xfrm>
            <a:off x="5613537" y="3661437"/>
            <a:ext cx="3695833" cy="577041"/>
          </a:xfrm>
          <a:prstGeom prst="rect">
            <a:avLst/>
          </a:prstGeom>
          <a:noFill/>
          <a:ln>
            <a:noFill/>
          </a:ln>
        </p:spPr>
        <p:txBody>
          <a:bodyPr spcFirstLastPara="1" wrap="square" lIns="91425" tIns="45700" rIns="91425" bIns="45700" anchor="t" anchorCtr="0">
            <a:spAutoFit/>
          </a:bodyPr>
          <a:lstStyle/>
          <a:p>
            <a:pPr marL="0" marR="0" lvl="0" indent="0" algn="l" rtl="0">
              <a:lnSpc>
                <a:spcPct val="225000"/>
              </a:lnSpc>
              <a:spcBef>
                <a:spcPts val="0"/>
              </a:spcBef>
              <a:spcAft>
                <a:spcPts val="0"/>
              </a:spcAft>
              <a:buNone/>
            </a:pPr>
            <a:r>
              <a:rPr lang="es-ES" dirty="0">
                <a:solidFill>
                  <a:schemeClr val="dk1"/>
                </a:solidFill>
                <a:latin typeface="Calibri"/>
                <a:ea typeface="Calibri"/>
                <a:cs typeface="Calibri"/>
                <a:sym typeface="Calibri"/>
              </a:rPr>
              <a:t>b) </a:t>
            </a:r>
            <a:r>
              <a:rPr lang="es-ES" dirty="0" err="1">
                <a:solidFill>
                  <a:schemeClr val="dk1"/>
                </a:solidFill>
                <a:latin typeface="Calibri"/>
                <a:ea typeface="Calibri"/>
                <a:cs typeface="Calibri"/>
                <a:sym typeface="Calibri"/>
              </a:rPr>
              <a:t>este singura persoană care ia decizii</a:t>
            </a:r>
            <a:endParaRPr dirty="0"/>
          </a:p>
        </p:txBody>
      </p:sp>
      <p:sp>
        <p:nvSpPr>
          <p:cNvPr id="225" name="Google Shape;225;p8"/>
          <p:cNvSpPr/>
          <p:nvPr/>
        </p:nvSpPr>
        <p:spPr>
          <a:xfrm>
            <a:off x="2954985" y="4949288"/>
            <a:ext cx="4651446" cy="1837678"/>
          </a:xfrm>
          <a:prstGeom prst="rect">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8"/>
          <p:cNvSpPr/>
          <p:nvPr/>
        </p:nvSpPr>
        <p:spPr>
          <a:xfrm>
            <a:off x="2961527" y="4950179"/>
            <a:ext cx="4651446" cy="422030"/>
          </a:xfrm>
          <a:prstGeom prst="roundRect">
            <a:avLst>
              <a:gd name="adj" fmla="val 16667"/>
            </a:avLst>
          </a:prstGeom>
          <a:solidFill>
            <a:srgbClr val="FAB632"/>
          </a:solid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dirty="0">
                <a:solidFill>
                  <a:schemeClr val="lt1"/>
                </a:solidFill>
                <a:latin typeface="Calibri"/>
                <a:ea typeface="Calibri"/>
                <a:cs typeface="Calibri"/>
                <a:sym typeface="Calibri"/>
              </a:rPr>
              <a:t>5.Pentru a înființa o cooperativă</a:t>
            </a:r>
          </a:p>
        </p:txBody>
      </p:sp>
      <p:sp>
        <p:nvSpPr>
          <p:cNvPr id="227" name="Google Shape;227;p8"/>
          <p:cNvSpPr txBox="1"/>
          <p:nvPr/>
        </p:nvSpPr>
        <p:spPr>
          <a:xfrm>
            <a:off x="2890184" y="6073411"/>
            <a:ext cx="4716247" cy="655908"/>
          </a:xfrm>
          <a:prstGeom prst="rect">
            <a:avLst/>
          </a:prstGeom>
          <a:noFill/>
          <a:ln>
            <a:noFill/>
          </a:ln>
        </p:spPr>
        <p:txBody>
          <a:bodyPr spcFirstLastPara="1" wrap="square" lIns="91425" tIns="45700" rIns="91425" bIns="45700" anchor="t" anchorCtr="0">
            <a:spAutoFit/>
          </a:bodyPr>
          <a:lstStyle/>
          <a:p>
            <a:pPr marR="0" lvl="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c) trebuie să respectați cadrele de reglementare și cerințele formale din țara dumneavoastră.</a:t>
            </a:r>
          </a:p>
        </p:txBody>
      </p:sp>
      <p:sp>
        <p:nvSpPr>
          <p:cNvPr id="228" name="Google Shape;228;p8"/>
          <p:cNvSpPr txBox="1"/>
          <p:nvPr/>
        </p:nvSpPr>
        <p:spPr>
          <a:xfrm>
            <a:off x="2890184" y="5295852"/>
            <a:ext cx="3690879" cy="577041"/>
          </a:xfrm>
          <a:prstGeom prst="rect">
            <a:avLst/>
          </a:prstGeom>
          <a:noFill/>
          <a:ln>
            <a:noFill/>
          </a:ln>
        </p:spPr>
        <p:txBody>
          <a:bodyPr spcFirstLastPara="1" wrap="square" lIns="91425" tIns="45700" rIns="91425" bIns="45700" anchor="t" anchorCtr="0">
            <a:spAutoFit/>
          </a:bodyPr>
          <a:lstStyle/>
          <a:p>
            <a:pPr marL="0" marR="0" lvl="0" indent="0" algn="l" rtl="0">
              <a:lnSpc>
                <a:spcPct val="225000"/>
              </a:lnSpc>
              <a:spcBef>
                <a:spcPts val="0"/>
              </a:spcBef>
              <a:spcAft>
                <a:spcPts val="0"/>
              </a:spcAft>
              <a:buNone/>
            </a:pPr>
            <a:r>
              <a:rPr lang="es-ES" dirty="0">
                <a:solidFill>
                  <a:schemeClr val="dk1"/>
                </a:solidFill>
                <a:latin typeface="Calibri"/>
                <a:ea typeface="Calibri"/>
                <a:cs typeface="Calibri"/>
                <a:sym typeface="Calibri"/>
              </a:rPr>
              <a:t>a) </a:t>
            </a:r>
            <a:r>
              <a:rPr lang="es-ES" dirty="0" err="1">
                <a:solidFill>
                  <a:schemeClr val="dk1"/>
                </a:solidFill>
                <a:latin typeface="Calibri"/>
                <a:ea typeface="Calibri"/>
                <a:cs typeface="Calibri"/>
                <a:sym typeface="Calibri"/>
              </a:rPr>
              <a:t>aveți nevoie de cel puțin </a:t>
            </a:r>
            <a:r>
              <a:rPr lang="es-ES" dirty="0">
                <a:solidFill>
                  <a:schemeClr val="dk1"/>
                </a:solidFill>
                <a:latin typeface="Calibri"/>
                <a:ea typeface="Calibri"/>
                <a:cs typeface="Calibri"/>
                <a:sym typeface="Calibri"/>
              </a:rPr>
              <a:t>50 de </a:t>
            </a:r>
            <a:r>
              <a:rPr lang="es-ES" dirty="0" err="1">
                <a:solidFill>
                  <a:schemeClr val="dk1"/>
                </a:solidFill>
                <a:latin typeface="Calibri"/>
                <a:ea typeface="Calibri"/>
                <a:cs typeface="Calibri"/>
                <a:sym typeface="Calibri"/>
              </a:rPr>
              <a:t>membri</a:t>
            </a:r>
            <a:endParaRPr dirty="0">
              <a:solidFill>
                <a:schemeClr val="dk1"/>
              </a:solidFill>
              <a:latin typeface="Calibri"/>
              <a:ea typeface="Calibri"/>
              <a:cs typeface="Calibri"/>
              <a:sym typeface="Calibri"/>
            </a:endParaRPr>
          </a:p>
        </p:txBody>
      </p:sp>
      <p:sp>
        <p:nvSpPr>
          <p:cNvPr id="229" name="Google Shape;229;p8"/>
          <p:cNvSpPr txBox="1"/>
          <p:nvPr/>
        </p:nvSpPr>
        <p:spPr>
          <a:xfrm>
            <a:off x="2896695" y="5579606"/>
            <a:ext cx="4197052" cy="577041"/>
          </a:xfrm>
          <a:prstGeom prst="rect">
            <a:avLst/>
          </a:prstGeom>
          <a:noFill/>
          <a:ln>
            <a:noFill/>
          </a:ln>
        </p:spPr>
        <p:txBody>
          <a:bodyPr spcFirstLastPara="1" wrap="square" lIns="91425" tIns="45700" rIns="91425" bIns="45700" anchor="t" anchorCtr="0">
            <a:spAutoFit/>
          </a:bodyPr>
          <a:lstStyle/>
          <a:p>
            <a:pPr marL="0" marR="0" lvl="0" indent="0" algn="l" rtl="0">
              <a:lnSpc>
                <a:spcPct val="225000"/>
              </a:lnSpc>
              <a:spcBef>
                <a:spcPts val="0"/>
              </a:spcBef>
              <a:spcAft>
                <a:spcPts val="0"/>
              </a:spcAft>
              <a:buNone/>
            </a:pPr>
            <a:r>
              <a:rPr lang="es-ES" dirty="0">
                <a:solidFill>
                  <a:schemeClr val="dk1"/>
                </a:solidFill>
                <a:latin typeface="Calibri"/>
                <a:ea typeface="Calibri"/>
                <a:cs typeface="Calibri"/>
                <a:sym typeface="Calibri"/>
              </a:rPr>
              <a:t>b) </a:t>
            </a:r>
            <a:r>
              <a:rPr lang="es-ES" dirty="0" err="1">
                <a:solidFill>
                  <a:schemeClr val="dk1"/>
                </a:solidFill>
                <a:latin typeface="Calibri"/>
                <a:ea typeface="Calibri"/>
                <a:cs typeface="Calibri"/>
                <a:sym typeface="Calibri"/>
              </a:rPr>
              <a:t>toți membrii trebuie să </a:t>
            </a:r>
            <a:r>
              <a:rPr lang="es-ES" dirty="0">
                <a:solidFill>
                  <a:schemeClr val="dk1"/>
                </a:solidFill>
                <a:latin typeface="Calibri"/>
                <a:ea typeface="Calibri"/>
                <a:cs typeface="Calibri"/>
                <a:sym typeface="Calibri"/>
              </a:rPr>
              <a:t>fie </a:t>
            </a:r>
            <a:r>
              <a:rPr lang="es-ES" dirty="0" err="1">
                <a:solidFill>
                  <a:schemeClr val="dk1"/>
                </a:solidFill>
                <a:latin typeface="Calibri"/>
                <a:ea typeface="Calibri"/>
                <a:cs typeface="Calibri"/>
                <a:sym typeface="Calibri"/>
              </a:rPr>
              <a:t>producători</a:t>
            </a:r>
            <a:endParaRPr dirty="0"/>
          </a:p>
        </p:txBody>
      </p:sp>
      <p:pic>
        <p:nvPicPr>
          <p:cNvPr id="230" name="Google Shape;230;p8"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82652" y="6251079"/>
            <a:ext cx="2304176" cy="483405"/>
          </a:xfrm>
          <a:prstGeom prst="rect">
            <a:avLst/>
          </a:prstGeom>
          <a:noFill/>
          <a:ln>
            <a:noFill/>
          </a:ln>
        </p:spPr>
      </p:pic>
    </p:spTree>
    <p:extLst>
      <p:ext uri="{BB962C8B-B14F-4D97-AF65-F5344CB8AC3E}">
        <p14:creationId xmlns:p14="http://schemas.microsoft.com/office/powerpoint/2010/main" val="345576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56"/>
        <p:cNvGrpSpPr/>
        <p:nvPr/>
      </p:nvGrpSpPr>
      <p:grpSpPr>
        <a:xfrm>
          <a:off x="0" y="0"/>
          <a:ext cx="0" cy="0"/>
          <a:chOff x="0" y="0"/>
          <a:chExt cx="0" cy="0"/>
        </a:xfrm>
      </p:grpSpPr>
      <p:sp>
        <p:nvSpPr>
          <p:cNvPr id="257" name="Google Shape;257;p10"/>
          <p:cNvSpPr txBox="1"/>
          <p:nvPr/>
        </p:nvSpPr>
        <p:spPr>
          <a:xfrm>
            <a:off x="4849426" y="4214219"/>
            <a:ext cx="195086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a:solidFill>
                  <a:srgbClr val="EA4E46"/>
                </a:solidFill>
                <a:latin typeface="Calibri"/>
                <a:ea typeface="Calibri"/>
                <a:cs typeface="Calibri"/>
                <a:sym typeface="Calibri"/>
              </a:rPr>
              <a:t>moreproject.eu</a:t>
            </a:r>
            <a:endParaRPr/>
          </a:p>
        </p:txBody>
      </p:sp>
      <p:pic>
        <p:nvPicPr>
          <p:cNvPr id="258" name="Google Shape;258;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23889" y="327888"/>
            <a:ext cx="2766269" cy="1225704"/>
          </a:xfrm>
          <a:prstGeom prst="rect">
            <a:avLst/>
          </a:prstGeom>
          <a:noFill/>
          <a:ln>
            <a:noFill/>
          </a:ln>
        </p:spPr>
      </p:pic>
      <p:pic>
        <p:nvPicPr>
          <p:cNvPr id="259" name="Google Shape;259;p10"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3" name="Google Shape;90;p1">
            <a:extLst>
              <a:ext uri="{FF2B5EF4-FFF2-40B4-BE49-F238E27FC236}">
                <a16:creationId xmlns:a16="http://schemas.microsoft.com/office/drawing/2014/main" xmlns="" id="{37D2BF51-23B1-3CF0-E005-2578DE993BAD}"/>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10"/>
        <p:cNvGrpSpPr/>
        <p:nvPr/>
      </p:nvGrpSpPr>
      <p:grpSpPr>
        <a:xfrm>
          <a:off x="0" y="0"/>
          <a:ext cx="0" cy="0"/>
          <a:chOff x="0" y="0"/>
          <a:chExt cx="0" cy="0"/>
        </a:xfrm>
      </p:grpSpPr>
      <p:sp>
        <p:nvSpPr>
          <p:cNvPr id="119" name="Google Shape;119;p3"/>
          <p:cNvSpPr/>
          <p:nvPr/>
        </p:nvSpPr>
        <p:spPr>
          <a:xfrm>
            <a:off x="4865082" y="3531835"/>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3"/>
          <p:cNvSpPr/>
          <p:nvPr/>
        </p:nvSpPr>
        <p:spPr>
          <a:xfrm>
            <a:off x="2204077" y="1451127"/>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3"/>
          <p:cNvSpPr/>
          <p:nvPr/>
        </p:nvSpPr>
        <p:spPr>
          <a:xfrm>
            <a:off x="7691243" y="1530632"/>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15" name="Google Shape;115;p3"/>
          <p:cNvSpPr txBox="1"/>
          <p:nvPr/>
        </p:nvSpPr>
        <p:spPr>
          <a:xfrm>
            <a:off x="2479245" y="2018312"/>
            <a:ext cx="3090208" cy="1244531"/>
          </a:xfrm>
          <a:prstGeom prst="rect">
            <a:avLst/>
          </a:prstGeom>
          <a:noFill/>
          <a:ln>
            <a:noFill/>
          </a:ln>
        </p:spPr>
        <p:txBody>
          <a:bodyPr spcFirstLastPara="1" wrap="square" lIns="91425" tIns="45700" rIns="91425" bIns="45700" anchor="t" anchorCtr="0">
            <a:spAutoFit/>
          </a:bodyPr>
          <a:lstStyle/>
          <a:p>
            <a:pPr marL="0" marR="0" lvl="0" indent="0" rtl="0">
              <a:lnSpc>
                <a:spcPct val="156250"/>
              </a:lnSpc>
              <a:spcBef>
                <a:spcPts val="0"/>
              </a:spcBef>
              <a:spcAft>
                <a:spcPts val="0"/>
              </a:spcAft>
              <a:buNone/>
            </a:pPr>
            <a:r>
              <a:rPr lang="en-US" sz="1600" dirty="0">
                <a:latin typeface="Calibri" panose="020F0502020204030204" pitchFamily="34" charset="0"/>
                <a:cs typeface="Calibri" panose="020F0502020204030204" pitchFamily="34" charset="0"/>
              </a:rPr>
              <a:t>Ce este o cooperativă?</a:t>
            </a:r>
            <a:endParaRPr sz="1600" dirty="0">
              <a:latin typeface="Calibri" panose="020F0502020204030204" pitchFamily="34" charset="0"/>
              <a:cs typeface="Calibri" panose="020F0502020204030204" pitchFamily="34" charset="0"/>
            </a:endParaRPr>
          </a:p>
          <a:p>
            <a:pPr marL="0" marR="0" lvl="0" indent="0" rtl="0">
              <a:lnSpc>
                <a:spcPct val="156250"/>
              </a:lnSpc>
              <a:spcBef>
                <a:spcPts val="0"/>
              </a:spcBef>
              <a:spcAft>
                <a:spcPts val="0"/>
              </a:spcAft>
              <a:buNone/>
            </a:pPr>
            <a:r>
              <a:rPr lang="es-ES" sz="1600" dirty="0" err="1">
                <a:solidFill>
                  <a:schemeClr val="dk1"/>
                </a:solidFill>
                <a:latin typeface="Calibri"/>
                <a:ea typeface="Calibri"/>
                <a:cs typeface="Calibri"/>
                <a:sym typeface="Calibri"/>
              </a:rPr>
              <a:t>Caracteristici distinctive</a:t>
            </a:r>
            <a:endParaRPr dirty="0"/>
          </a:p>
          <a:p>
            <a:pPr marL="0" marR="0" lvl="0" indent="0" rtl="0">
              <a:lnSpc>
                <a:spcPct val="156250"/>
              </a:lnSpc>
              <a:spcBef>
                <a:spcPts val="0"/>
              </a:spcBef>
              <a:spcAft>
                <a:spcPts val="0"/>
              </a:spcAft>
              <a:buNone/>
            </a:pPr>
            <a:r>
              <a:rPr lang="es-ES" sz="1600" dirty="0" err="1">
                <a:solidFill>
                  <a:schemeClr val="dk1"/>
                </a:solidFill>
                <a:latin typeface="Calibri"/>
                <a:ea typeface="Calibri"/>
                <a:cs typeface="Calibri"/>
                <a:sym typeface="Calibri"/>
              </a:rPr>
              <a:t>Funcții </a:t>
            </a:r>
            <a:r>
              <a:rPr lang="es-ES" sz="1600" dirty="0">
                <a:solidFill>
                  <a:schemeClr val="dk1"/>
                </a:solidFill>
                <a:latin typeface="Calibri"/>
                <a:ea typeface="Calibri"/>
                <a:cs typeface="Calibri"/>
                <a:sym typeface="Calibri"/>
              </a:rPr>
              <a:t>cheie</a:t>
            </a:r>
            <a:endParaRPr dirty="0"/>
          </a:p>
        </p:txBody>
      </p:sp>
      <p:sp>
        <p:nvSpPr>
          <p:cNvPr id="116" name="Google Shape;116;p3"/>
          <p:cNvSpPr txBox="1"/>
          <p:nvPr/>
        </p:nvSpPr>
        <p:spPr>
          <a:xfrm>
            <a:off x="1256233" y="1398979"/>
            <a:ext cx="3176566"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800" b="1" dirty="0">
                <a:solidFill>
                  <a:srgbClr val="21B4A9"/>
                </a:solidFill>
                <a:latin typeface="Oxygen"/>
                <a:ea typeface="Oxygen"/>
                <a:cs typeface="Oxygen"/>
                <a:sym typeface="Oxygen"/>
              </a:rPr>
              <a:t>De ce sunt</a:t>
            </a:r>
            <a:r>
              <a:rPr lang="ro-RO" sz="1800" b="1" dirty="0">
                <a:solidFill>
                  <a:srgbClr val="21B4A9"/>
                </a:solidFill>
                <a:latin typeface="Oxygen"/>
                <a:ea typeface="Oxygen"/>
                <a:cs typeface="Oxygen"/>
                <a:sym typeface="Oxygen"/>
              </a:rPr>
              <a:t> unice</a:t>
            </a:r>
            <a:r>
              <a:rPr lang="es-ES" sz="1800" b="1" dirty="0">
                <a:solidFill>
                  <a:srgbClr val="21B4A9"/>
                </a:solidFill>
                <a:latin typeface="Oxygen"/>
                <a:ea typeface="Oxygen"/>
                <a:cs typeface="Oxygen"/>
                <a:sym typeface="Oxygen"/>
              </a:rPr>
              <a:t> </a:t>
            </a:r>
          </a:p>
          <a:p>
            <a:pPr marL="0" marR="0" lvl="0" indent="0" algn="r" rtl="0">
              <a:spcBef>
                <a:spcPts val="0"/>
              </a:spcBef>
              <a:spcAft>
                <a:spcPts val="0"/>
              </a:spcAft>
              <a:buNone/>
            </a:pPr>
            <a:r>
              <a:rPr lang="es-ES" sz="1800" b="1" dirty="0" err="1">
                <a:solidFill>
                  <a:srgbClr val="21B4A9"/>
                </a:solidFill>
                <a:latin typeface="Oxygen"/>
                <a:ea typeface="Oxygen"/>
                <a:cs typeface="Oxygen"/>
                <a:sym typeface="Oxygen"/>
              </a:rPr>
              <a:t>cooperativele</a:t>
            </a:r>
            <a:r>
              <a:rPr lang="es-ES" sz="1800" b="1" dirty="0">
                <a:solidFill>
                  <a:srgbClr val="21B4A9"/>
                </a:solidFill>
                <a:latin typeface="Oxygen"/>
                <a:ea typeface="Oxygen"/>
                <a:cs typeface="Oxygen"/>
                <a:sym typeface="Oxygen"/>
              </a:rPr>
              <a:t>?</a:t>
            </a:r>
            <a:endParaRPr dirty="0"/>
          </a:p>
        </p:txBody>
      </p:sp>
      <p:sp>
        <p:nvSpPr>
          <p:cNvPr id="124" name="Google Shape;124;p3"/>
          <p:cNvSpPr/>
          <p:nvPr/>
        </p:nvSpPr>
        <p:spPr>
          <a:xfrm rot="5400000">
            <a:off x="1467321" y="889220"/>
            <a:ext cx="3263613" cy="2995959"/>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3"/>
          <p:cNvSpPr txBox="1"/>
          <p:nvPr/>
        </p:nvSpPr>
        <p:spPr>
          <a:xfrm>
            <a:off x="2165691" y="2128858"/>
            <a:ext cx="348164" cy="1256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dirty="0">
                <a:solidFill>
                  <a:srgbClr val="21B4A9"/>
                </a:solidFill>
                <a:latin typeface="Calibri"/>
                <a:ea typeface="Calibri"/>
                <a:cs typeface="Calibri"/>
                <a:sym typeface="Calibri"/>
              </a:rPr>
              <a:t>+++</a:t>
            </a:r>
            <a:endParaRPr dirty="0"/>
          </a:p>
        </p:txBody>
      </p:sp>
      <p:sp>
        <p:nvSpPr>
          <p:cNvPr id="131" name="Google Shape;131;p3"/>
          <p:cNvSpPr txBox="1"/>
          <p:nvPr/>
        </p:nvSpPr>
        <p:spPr>
          <a:xfrm rot="17903584">
            <a:off x="3742617" y="189018"/>
            <a:ext cx="483731" cy="1307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rgbClr val="21B4A9"/>
                </a:solidFill>
                <a:latin typeface="Calibri"/>
                <a:ea typeface="Calibri"/>
                <a:cs typeface="Calibri"/>
                <a:sym typeface="Calibri"/>
              </a:rPr>
              <a:t>+++</a:t>
            </a:r>
            <a:endParaRPr/>
          </a:p>
        </p:txBody>
      </p:sp>
      <p:sp>
        <p:nvSpPr>
          <p:cNvPr id="113" name="Google Shape;113;p3"/>
          <p:cNvSpPr txBox="1"/>
          <p:nvPr/>
        </p:nvSpPr>
        <p:spPr>
          <a:xfrm>
            <a:off x="7865777" y="2316504"/>
            <a:ext cx="2014763" cy="1244531"/>
          </a:xfrm>
          <a:prstGeom prst="rect">
            <a:avLst/>
          </a:prstGeom>
          <a:noFill/>
          <a:ln>
            <a:noFill/>
          </a:ln>
        </p:spPr>
        <p:txBody>
          <a:bodyPr spcFirstLastPara="1" wrap="square" lIns="91425" tIns="45700" rIns="91425" bIns="45700" anchor="t" anchorCtr="0">
            <a:spAutoFit/>
          </a:bodyPr>
          <a:lstStyle/>
          <a:p>
            <a:pPr marL="0" marR="0" lvl="0" indent="0" rtl="0">
              <a:lnSpc>
                <a:spcPct val="156250"/>
              </a:lnSpc>
              <a:spcBef>
                <a:spcPts val="0"/>
              </a:spcBef>
              <a:spcAft>
                <a:spcPts val="0"/>
              </a:spcAft>
              <a:buNone/>
            </a:pPr>
            <a:r>
              <a:rPr lang="en-US" sz="1600" dirty="0">
                <a:solidFill>
                  <a:schemeClr val="dk1"/>
                </a:solidFill>
                <a:latin typeface="Calibri"/>
                <a:ea typeface="Calibri"/>
                <a:cs typeface="Calibri"/>
                <a:sym typeface="Calibri"/>
              </a:rPr>
              <a:t>Povești de succes</a:t>
            </a:r>
          </a:p>
          <a:p>
            <a:pPr marL="0" marR="0" lvl="0" indent="0" rtl="0">
              <a:lnSpc>
                <a:spcPct val="156250"/>
              </a:lnSpc>
              <a:spcBef>
                <a:spcPts val="0"/>
              </a:spcBef>
              <a:spcAft>
                <a:spcPts val="0"/>
              </a:spcAft>
              <a:buNone/>
            </a:pPr>
            <a:r>
              <a:rPr lang="en-US" sz="1600" dirty="0">
                <a:solidFill>
                  <a:schemeClr val="dk1"/>
                </a:solidFill>
                <a:latin typeface="Calibri"/>
                <a:cs typeface="Calibri"/>
                <a:sym typeface="Calibri"/>
              </a:rPr>
              <a:t>Pași pentru înființarea unei cooperative</a:t>
            </a:r>
            <a:endParaRPr dirty="0"/>
          </a:p>
        </p:txBody>
      </p:sp>
      <p:sp>
        <p:nvSpPr>
          <p:cNvPr id="114" name="Google Shape;114;p3"/>
          <p:cNvSpPr txBox="1"/>
          <p:nvPr/>
        </p:nvSpPr>
        <p:spPr>
          <a:xfrm>
            <a:off x="7262596" y="1308868"/>
            <a:ext cx="2710002" cy="120028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800" b="1" dirty="0" err="1">
                <a:solidFill>
                  <a:srgbClr val="EA4E46"/>
                </a:solidFill>
                <a:latin typeface="Oxygen"/>
                <a:ea typeface="Oxygen"/>
                <a:cs typeface="Oxygen"/>
                <a:sym typeface="Oxygen"/>
              </a:rPr>
              <a:t>De la teorie la practică</a:t>
            </a:r>
            <a:r>
              <a:rPr lang="es-ES" sz="1800" b="1" dirty="0">
                <a:solidFill>
                  <a:srgbClr val="EA4E46"/>
                </a:solidFill>
                <a:latin typeface="Oxygen"/>
                <a:ea typeface="Oxygen"/>
                <a:cs typeface="Oxygen"/>
                <a:sym typeface="Oxygen"/>
              </a:rPr>
              <a:t>: </a:t>
            </a:r>
            <a:r>
              <a:rPr lang="es-ES" sz="1800" b="1" dirty="0" err="1">
                <a:solidFill>
                  <a:srgbClr val="EA4E46"/>
                </a:solidFill>
                <a:latin typeface="Oxygen"/>
                <a:ea typeface="Oxygen"/>
                <a:cs typeface="Oxygen"/>
                <a:sym typeface="Oxygen"/>
              </a:rPr>
              <a:t>povești de succes </a:t>
            </a:r>
            <a:r>
              <a:rPr lang="es-ES" sz="1800" b="1" dirty="0">
                <a:solidFill>
                  <a:srgbClr val="EA4E46"/>
                </a:solidFill>
                <a:latin typeface="Oxygen"/>
                <a:ea typeface="Oxygen"/>
                <a:cs typeface="Oxygen"/>
                <a:sym typeface="Oxygen"/>
              </a:rPr>
              <a:t>și </a:t>
            </a:r>
            <a:r>
              <a:rPr lang="es-ES" sz="1800" b="1" dirty="0" err="1">
                <a:solidFill>
                  <a:srgbClr val="EA4E46"/>
                </a:solidFill>
                <a:latin typeface="Oxygen"/>
                <a:ea typeface="Oxygen"/>
                <a:cs typeface="Oxygen"/>
                <a:sym typeface="Oxygen"/>
              </a:rPr>
              <a:t>pași pentru înființarea </a:t>
            </a:r>
            <a:r>
              <a:rPr lang="es-ES" sz="1800" b="1" dirty="0">
                <a:solidFill>
                  <a:srgbClr val="EA4E46"/>
                </a:solidFill>
                <a:latin typeface="Oxygen"/>
                <a:ea typeface="Oxygen"/>
                <a:cs typeface="Oxygen"/>
                <a:sym typeface="Oxygen"/>
              </a:rPr>
              <a:t>unei cooperative</a:t>
            </a:r>
            <a:endParaRPr lang="es-ES" dirty="0"/>
          </a:p>
        </p:txBody>
      </p:sp>
      <p:sp>
        <p:nvSpPr>
          <p:cNvPr id="125" name="Google Shape;125;p3"/>
          <p:cNvSpPr/>
          <p:nvPr/>
        </p:nvSpPr>
        <p:spPr>
          <a:xfrm rot="5400000">
            <a:off x="6990802" y="933659"/>
            <a:ext cx="3308044" cy="2862649"/>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3"/>
          <p:cNvSpPr txBox="1"/>
          <p:nvPr/>
        </p:nvSpPr>
        <p:spPr>
          <a:xfrm>
            <a:off x="7578453" y="2442732"/>
            <a:ext cx="39687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dirty="0">
                <a:solidFill>
                  <a:srgbClr val="FAB632"/>
                </a:solidFill>
                <a:latin typeface="Calibri"/>
                <a:ea typeface="Calibri"/>
                <a:cs typeface="Calibri"/>
                <a:sym typeface="Calibri"/>
              </a:rPr>
              <a:t>++</a:t>
            </a:r>
            <a:endParaRPr dirty="0"/>
          </a:p>
        </p:txBody>
      </p:sp>
      <p:sp>
        <p:nvSpPr>
          <p:cNvPr id="132" name="Google Shape;132;p3"/>
          <p:cNvSpPr txBox="1"/>
          <p:nvPr/>
        </p:nvSpPr>
        <p:spPr>
          <a:xfrm rot="14709441">
            <a:off x="9313557" y="3218591"/>
            <a:ext cx="490316" cy="12494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rgbClr val="21B4A9"/>
                </a:solidFill>
                <a:latin typeface="Calibri"/>
                <a:ea typeface="Calibri"/>
                <a:cs typeface="Calibri"/>
                <a:sym typeface="Calibri"/>
              </a:rPr>
              <a:t>+++</a:t>
            </a:r>
            <a:endParaRPr/>
          </a:p>
        </p:txBody>
      </p:sp>
      <p:grpSp>
        <p:nvGrpSpPr>
          <p:cNvPr id="4" name="Group 3">
            <a:extLst>
              <a:ext uri="{FF2B5EF4-FFF2-40B4-BE49-F238E27FC236}">
                <a16:creationId xmlns:a16="http://schemas.microsoft.com/office/drawing/2014/main" xmlns="" id="{61F9C056-9588-BE16-57F5-B4F987011837}"/>
              </a:ext>
            </a:extLst>
          </p:cNvPr>
          <p:cNvGrpSpPr/>
          <p:nvPr/>
        </p:nvGrpSpPr>
        <p:grpSpPr>
          <a:xfrm>
            <a:off x="4208056" y="2829867"/>
            <a:ext cx="4665103" cy="3455896"/>
            <a:chOff x="3131789" y="3016265"/>
            <a:chExt cx="3611956" cy="2638784"/>
          </a:xfrm>
        </p:grpSpPr>
        <p:sp>
          <p:nvSpPr>
            <p:cNvPr id="117" name="Google Shape;117;p3"/>
            <p:cNvSpPr txBox="1"/>
            <p:nvPr/>
          </p:nvSpPr>
          <p:spPr>
            <a:xfrm>
              <a:off x="3916267" y="4252280"/>
              <a:ext cx="2827478" cy="950274"/>
            </a:xfrm>
            <a:prstGeom prst="rect">
              <a:avLst/>
            </a:prstGeom>
            <a:noFill/>
            <a:ln>
              <a:noFill/>
            </a:ln>
          </p:spPr>
          <p:txBody>
            <a:bodyPr spcFirstLastPara="1" wrap="square" lIns="91425" tIns="45700" rIns="91425" bIns="45700" anchor="t" anchorCtr="0">
              <a:spAutoFit/>
            </a:bodyPr>
            <a:lstStyle/>
            <a:p>
              <a:pPr marL="0" marR="0" lvl="0" indent="0" rtl="0">
                <a:lnSpc>
                  <a:spcPct val="156250"/>
                </a:lnSpc>
                <a:spcBef>
                  <a:spcPts val="0"/>
                </a:spcBef>
                <a:spcAft>
                  <a:spcPts val="0"/>
                </a:spcAft>
                <a:buNone/>
              </a:pPr>
              <a:r>
                <a:rPr lang="en-US" sz="1600" dirty="0">
                  <a:solidFill>
                    <a:schemeClr val="dk1"/>
                  </a:solidFill>
                  <a:latin typeface="Calibri"/>
                  <a:ea typeface="Calibri"/>
                  <a:cs typeface="Calibri"/>
                  <a:sym typeface="Calibri"/>
                </a:rPr>
                <a:t>Modele de guvernanță</a:t>
              </a:r>
              <a:endParaRPr dirty="0"/>
            </a:p>
            <a:p>
              <a:pPr marL="0" marR="0" lvl="0" indent="0" rtl="0">
                <a:lnSpc>
                  <a:spcPct val="156250"/>
                </a:lnSpc>
                <a:spcBef>
                  <a:spcPts val="0"/>
                </a:spcBef>
                <a:spcAft>
                  <a:spcPts val="0"/>
                </a:spcAft>
                <a:buNone/>
              </a:pPr>
              <a:r>
                <a:rPr lang="en-US" sz="1600" dirty="0">
                  <a:solidFill>
                    <a:schemeClr val="dk1"/>
                  </a:solidFill>
                  <a:latin typeface="Calibri"/>
                  <a:ea typeface="Calibri"/>
                  <a:cs typeface="Calibri"/>
                  <a:sym typeface="Calibri"/>
                </a:rPr>
                <a:t>Angajamentul membrilor</a:t>
              </a:r>
              <a:endParaRPr dirty="0"/>
            </a:p>
            <a:p>
              <a:pPr marL="0" marR="0" lvl="0" indent="0" rtl="0">
                <a:lnSpc>
                  <a:spcPct val="156250"/>
                </a:lnSpc>
                <a:spcBef>
                  <a:spcPts val="0"/>
                </a:spcBef>
                <a:spcAft>
                  <a:spcPts val="0"/>
                </a:spcAft>
                <a:buNone/>
              </a:pPr>
              <a:r>
                <a:rPr lang="es-ES" sz="1600" dirty="0" err="1">
                  <a:solidFill>
                    <a:schemeClr val="dk1"/>
                  </a:solidFill>
                  <a:latin typeface="Calibri"/>
                  <a:ea typeface="Calibri"/>
                  <a:cs typeface="Calibri"/>
                  <a:sym typeface="Calibri"/>
                </a:rPr>
                <a:t>Rolul </a:t>
              </a:r>
              <a:r>
                <a:rPr lang="es-ES" sz="1600" dirty="0">
                  <a:solidFill>
                    <a:schemeClr val="dk1"/>
                  </a:solidFill>
                  <a:latin typeface="Calibri"/>
                  <a:ea typeface="Calibri"/>
                  <a:cs typeface="Calibri"/>
                  <a:sym typeface="Calibri"/>
                </a:rPr>
                <a:t>managerului</a:t>
              </a:r>
              <a:endParaRPr dirty="0"/>
            </a:p>
          </p:txBody>
        </p:sp>
        <p:sp>
          <p:nvSpPr>
            <p:cNvPr id="118" name="Google Shape;118;p3"/>
            <p:cNvSpPr txBox="1"/>
            <p:nvPr/>
          </p:nvSpPr>
          <p:spPr>
            <a:xfrm>
              <a:off x="3131789" y="3505021"/>
              <a:ext cx="2326965" cy="49348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o-RO" sz="1800" b="1" dirty="0">
                  <a:solidFill>
                    <a:srgbClr val="FAB632"/>
                  </a:solidFill>
                  <a:latin typeface="Oxygen"/>
                  <a:ea typeface="Oxygen"/>
                  <a:cs typeface="Oxygen"/>
                  <a:sym typeface="Oxygen"/>
                </a:rPr>
                <a:t>M</a:t>
              </a:r>
              <a:r>
                <a:rPr lang="es-ES" sz="1800" b="1" dirty="0" err="1">
                  <a:solidFill>
                    <a:srgbClr val="FAB632"/>
                  </a:solidFill>
                  <a:latin typeface="Oxygen"/>
                  <a:ea typeface="Oxygen"/>
                  <a:cs typeface="Oxygen"/>
                  <a:sym typeface="Oxygen"/>
                </a:rPr>
                <a:t>anagement</a:t>
              </a:r>
              <a:r>
                <a:rPr lang="ro-RO" sz="1800" b="1" dirty="0" err="1">
                  <a:solidFill>
                    <a:srgbClr val="FAB632"/>
                  </a:solidFill>
                  <a:latin typeface="Oxygen"/>
                  <a:ea typeface="Oxygen"/>
                  <a:cs typeface="Oxygen"/>
                  <a:sym typeface="Oxygen"/>
                </a:rPr>
                <a:t>ul</a:t>
              </a:r>
              <a:r>
                <a:rPr lang="es-ES" sz="1800" b="1" dirty="0">
                  <a:solidFill>
                    <a:srgbClr val="FAB632"/>
                  </a:solidFill>
                  <a:latin typeface="Oxygen"/>
                  <a:ea typeface="Oxygen"/>
                  <a:cs typeface="Oxygen"/>
                  <a:sym typeface="Oxygen"/>
                </a:rPr>
                <a:t> </a:t>
              </a:r>
              <a:r>
                <a:rPr lang="es-ES" sz="1800" b="1" dirty="0" err="1">
                  <a:solidFill>
                    <a:srgbClr val="FAB632"/>
                  </a:solidFill>
                  <a:latin typeface="Oxygen"/>
                  <a:ea typeface="Oxygen"/>
                  <a:cs typeface="Oxygen"/>
                  <a:sym typeface="Oxygen"/>
                </a:rPr>
                <a:t>și</a:t>
              </a:r>
              <a:r>
                <a:rPr lang="es-ES" sz="1800" b="1" dirty="0">
                  <a:solidFill>
                    <a:srgbClr val="FAB632"/>
                  </a:solidFill>
                  <a:latin typeface="Oxygen"/>
                  <a:ea typeface="Oxygen"/>
                  <a:cs typeface="Oxygen"/>
                  <a:sym typeface="Oxygen"/>
                </a:rPr>
                <a:t> </a:t>
              </a:r>
              <a:r>
                <a:rPr lang="es-ES" sz="1800" b="1" dirty="0" err="1">
                  <a:solidFill>
                    <a:srgbClr val="FAB632"/>
                  </a:solidFill>
                  <a:latin typeface="Oxygen"/>
                  <a:ea typeface="Oxygen"/>
                  <a:cs typeface="Oxygen"/>
                  <a:sym typeface="Oxygen"/>
                </a:rPr>
                <a:t>guvernanț</a:t>
              </a:r>
              <a:r>
                <a:rPr lang="ro-RO" sz="1800" b="1" dirty="0">
                  <a:solidFill>
                    <a:srgbClr val="FAB632"/>
                  </a:solidFill>
                  <a:latin typeface="Oxygen"/>
                  <a:ea typeface="Oxygen"/>
                  <a:cs typeface="Oxygen"/>
                  <a:sym typeface="Oxygen"/>
                </a:rPr>
                <a:t>a cooperativei</a:t>
              </a:r>
              <a:r>
                <a:rPr lang="es-ES" sz="1800" b="1" dirty="0">
                  <a:solidFill>
                    <a:srgbClr val="FAB632"/>
                  </a:solidFill>
                  <a:latin typeface="Oxygen"/>
                  <a:ea typeface="Oxygen"/>
                  <a:cs typeface="Oxygen"/>
                  <a:sym typeface="Oxygen"/>
                </a:rPr>
                <a:t> </a:t>
              </a:r>
              <a:endParaRPr dirty="0"/>
            </a:p>
          </p:txBody>
        </p:sp>
        <p:sp>
          <p:nvSpPr>
            <p:cNvPr id="123" name="Google Shape;123;p3"/>
            <p:cNvSpPr/>
            <p:nvPr/>
          </p:nvSpPr>
          <p:spPr>
            <a:xfrm rot="5400000">
              <a:off x="3077115" y="3172175"/>
              <a:ext cx="2638784" cy="2326964"/>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3"/>
            <p:cNvSpPr txBox="1"/>
            <p:nvPr/>
          </p:nvSpPr>
          <p:spPr>
            <a:xfrm>
              <a:off x="3662513" y="4362569"/>
              <a:ext cx="2704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dirty="0">
                  <a:solidFill>
                    <a:srgbClr val="21B4A9"/>
                  </a:solidFill>
                  <a:latin typeface="Calibri"/>
                  <a:ea typeface="Calibri"/>
                  <a:cs typeface="Calibri"/>
                  <a:sym typeface="Calibri"/>
                </a:rPr>
                <a:t>+++</a:t>
              </a:r>
              <a:endParaRPr dirty="0"/>
            </a:p>
          </p:txBody>
        </p:sp>
        <p:sp>
          <p:nvSpPr>
            <p:cNvPr id="134" name="Google Shape;134;p3"/>
            <p:cNvSpPr txBox="1"/>
            <p:nvPr/>
          </p:nvSpPr>
          <p:spPr>
            <a:xfrm rot="-3696416">
              <a:off x="3446909" y="4939336"/>
              <a:ext cx="3911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a:solidFill>
                    <a:srgbClr val="21B4A9"/>
                  </a:solidFill>
                  <a:latin typeface="Calibri"/>
                  <a:ea typeface="Calibri"/>
                  <a:cs typeface="Calibri"/>
                  <a:sym typeface="Calibri"/>
                </a:rPr>
                <a:t>+++</a:t>
              </a:r>
              <a:endParaRPr/>
            </a:p>
          </p:txBody>
        </p:sp>
      </p:grpSp>
      <p:pic>
        <p:nvPicPr>
          <p:cNvPr id="135" name="Google Shape;135;p3"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 name="Google Shape;90;p1">
            <a:extLst>
              <a:ext uri="{FF2B5EF4-FFF2-40B4-BE49-F238E27FC236}">
                <a16:creationId xmlns:a16="http://schemas.microsoft.com/office/drawing/2014/main" xmlns="" id="{D77639F8-0940-2D00-836D-AE1D9880A36A}"/>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40"/>
        <p:cNvGrpSpPr/>
        <p:nvPr/>
      </p:nvGrpSpPr>
      <p:grpSpPr>
        <a:xfrm>
          <a:off x="0" y="0"/>
          <a:ext cx="0" cy="0"/>
          <a:chOff x="0" y="0"/>
          <a:chExt cx="0" cy="0"/>
        </a:xfrm>
      </p:grpSpPr>
      <p:sp>
        <p:nvSpPr>
          <p:cNvPr id="143" name="Google Shape;143;p4"/>
          <p:cNvSpPr txBox="1"/>
          <p:nvPr/>
        </p:nvSpPr>
        <p:spPr>
          <a:xfrm>
            <a:off x="781604" y="365773"/>
            <a:ext cx="92958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dirty="0" err="1">
                <a:solidFill>
                  <a:srgbClr val="FAB632"/>
                </a:solidFill>
                <a:latin typeface="Calibri"/>
                <a:ea typeface="Calibri"/>
                <a:cs typeface="Calibri"/>
                <a:sym typeface="Calibri"/>
              </a:rPr>
              <a:t>Unitatea </a:t>
            </a:r>
            <a:r>
              <a:rPr lang="es-ES" sz="3600" b="1" dirty="0">
                <a:solidFill>
                  <a:srgbClr val="FAB632"/>
                </a:solidFill>
                <a:latin typeface="Calibri"/>
                <a:ea typeface="Calibri"/>
                <a:cs typeface="Calibri"/>
                <a:sym typeface="Calibri"/>
              </a:rPr>
              <a:t>1: </a:t>
            </a:r>
            <a:r>
              <a:rPr lang="es-ES" sz="3600" b="1" dirty="0" err="1">
                <a:solidFill>
                  <a:srgbClr val="FAB632"/>
                </a:solidFill>
                <a:latin typeface="Calibri"/>
                <a:ea typeface="Calibri"/>
                <a:cs typeface="Calibri"/>
                <a:sym typeface="Calibri"/>
              </a:rPr>
              <a:t>De ce </a:t>
            </a:r>
            <a:r>
              <a:rPr lang="es-ES" sz="3600" b="1" dirty="0">
                <a:solidFill>
                  <a:srgbClr val="FAB632"/>
                </a:solidFill>
                <a:latin typeface="Calibri"/>
                <a:ea typeface="Calibri"/>
                <a:cs typeface="Calibri"/>
                <a:sym typeface="Calibri"/>
              </a:rPr>
              <a:t>sunt cooperativele </a:t>
            </a:r>
            <a:r>
              <a:rPr lang="es-ES" sz="3600" b="1" dirty="0" err="1">
                <a:solidFill>
                  <a:srgbClr val="FAB632"/>
                </a:solidFill>
                <a:latin typeface="Calibri"/>
                <a:ea typeface="Calibri"/>
                <a:cs typeface="Calibri"/>
                <a:sym typeface="Calibri"/>
              </a:rPr>
              <a:t>unice</a:t>
            </a:r>
            <a:r>
              <a:rPr lang="es-ES" sz="3600" b="1" dirty="0">
                <a:solidFill>
                  <a:srgbClr val="FAB632"/>
                </a:solidFill>
                <a:latin typeface="Calibri"/>
                <a:ea typeface="Calibri"/>
                <a:cs typeface="Calibri"/>
                <a:sym typeface="Calibri"/>
              </a:rPr>
              <a:t>?</a:t>
            </a:r>
            <a:endParaRPr dirty="0"/>
          </a:p>
        </p:txBody>
      </p:sp>
      <p:sp>
        <p:nvSpPr>
          <p:cNvPr id="144" name="Google Shape;144;p4"/>
          <p:cNvSpPr txBox="1"/>
          <p:nvPr/>
        </p:nvSpPr>
        <p:spPr>
          <a:xfrm>
            <a:off x="2577294" y="4017773"/>
            <a:ext cx="8251890" cy="1325900"/>
          </a:xfrm>
          <a:prstGeom prst="rect">
            <a:avLst/>
          </a:prstGeom>
          <a:noFill/>
          <a:ln>
            <a:noFill/>
          </a:ln>
        </p:spPr>
        <p:txBody>
          <a:bodyPr spcFirstLastPara="1" wrap="square" lIns="91425" tIns="45700" rIns="91425" bIns="45700" anchor="t" anchorCtr="0">
            <a:spAutoFit/>
          </a:bodyPr>
          <a:lstStyle/>
          <a:p>
            <a:pPr marL="0" marR="0" lvl="0" indent="0" algn="just" rtl="0">
              <a:lnSpc>
                <a:spcPct val="166666"/>
              </a:lnSpc>
              <a:spcBef>
                <a:spcPts val="0"/>
              </a:spcBef>
              <a:spcAft>
                <a:spcPts val="0"/>
              </a:spcAft>
              <a:buNone/>
            </a:pPr>
            <a:r>
              <a:rPr lang="en-US" sz="1600" dirty="0">
                <a:latin typeface="Calibri" panose="020F0502020204030204" pitchFamily="34" charset="0"/>
                <a:cs typeface="Calibri" panose="020F0502020204030204" pitchFamily="34" charset="0"/>
              </a:rPr>
              <a:t>Acestea funcționează în conformitate cu </a:t>
            </a:r>
            <a:r>
              <a:rPr lang="en-US" sz="1600" b="1" dirty="0">
                <a:latin typeface="Calibri" panose="020F0502020204030204" pitchFamily="34" charset="0"/>
                <a:cs typeface="Calibri" panose="020F0502020204030204" pitchFamily="34" charset="0"/>
              </a:rPr>
              <a:t>valorile </a:t>
            </a:r>
            <a:r>
              <a:rPr lang="en-US" sz="1600" dirty="0">
                <a:latin typeface="Calibri" panose="020F0502020204030204" pitchFamily="34" charset="0"/>
                <a:cs typeface="Calibri" panose="020F0502020204030204" pitchFamily="34" charset="0"/>
              </a:rPr>
              <a:t>și </a:t>
            </a:r>
            <a:r>
              <a:rPr lang="en-US" sz="1600" b="1" dirty="0">
                <a:latin typeface="Calibri" panose="020F0502020204030204" pitchFamily="34" charset="0"/>
                <a:cs typeface="Calibri" panose="020F0502020204030204" pitchFamily="34" charset="0"/>
              </a:rPr>
              <a:t>principiile convenite la nivel internațional, </a:t>
            </a:r>
            <a:r>
              <a:rPr lang="en-US" sz="1600" dirty="0">
                <a:latin typeface="Calibri" panose="020F0502020204030204" pitchFamily="34" charset="0"/>
                <a:cs typeface="Calibri" panose="020F0502020204030204" pitchFamily="34" charset="0"/>
              </a:rPr>
              <a:t>permițând oamenilor să lucreze împreună și să dezvolte afaceri durabile, în timp ce beneficiile economice și sociale generate prin activitatea lor rămân în comunitate. </a:t>
            </a:r>
            <a:endParaRPr sz="1600" dirty="0">
              <a:latin typeface="Calibri" panose="020F0502020204030204" pitchFamily="34" charset="0"/>
              <a:cs typeface="Calibri" panose="020F0502020204030204" pitchFamily="34" charset="0"/>
            </a:endParaRPr>
          </a:p>
        </p:txBody>
      </p:sp>
      <p:sp>
        <p:nvSpPr>
          <p:cNvPr id="145" name="Google Shape;145;p4"/>
          <p:cNvSpPr txBox="1"/>
          <p:nvPr/>
        </p:nvSpPr>
        <p:spPr>
          <a:xfrm>
            <a:off x="781604" y="2983376"/>
            <a:ext cx="1004758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a:solidFill>
                  <a:srgbClr val="EA4E46"/>
                </a:solidFill>
                <a:latin typeface="Calibri"/>
                <a:cs typeface="Calibri"/>
                <a:sym typeface="Calibri"/>
              </a:rPr>
              <a:t>Fiind </a:t>
            </a:r>
            <a:r>
              <a:rPr lang="es-ES" sz="2400" dirty="0" err="1">
                <a:solidFill>
                  <a:srgbClr val="EA4E46"/>
                </a:solidFill>
                <a:latin typeface="Calibri"/>
                <a:cs typeface="Calibri"/>
                <a:sym typeface="Calibri"/>
              </a:rPr>
              <a:t>întreprinderi centrate pe oameni</a:t>
            </a:r>
            <a:r>
              <a:rPr lang="es-ES" sz="2400" dirty="0">
                <a:solidFill>
                  <a:srgbClr val="EA4E46"/>
                </a:solidFill>
                <a:latin typeface="Calibri"/>
                <a:cs typeface="Calibri"/>
                <a:sym typeface="Calibri"/>
              </a:rPr>
              <a:t>, </a:t>
            </a:r>
            <a:r>
              <a:rPr lang="es-ES" sz="2400" b="1" dirty="0" err="1">
                <a:solidFill>
                  <a:srgbClr val="EA4E46"/>
                </a:solidFill>
                <a:latin typeface="Calibri"/>
                <a:cs typeface="Calibri"/>
                <a:sym typeface="Calibri"/>
              </a:rPr>
              <a:t>deținute </a:t>
            </a:r>
            <a:r>
              <a:rPr lang="es-ES" sz="2400" dirty="0">
                <a:solidFill>
                  <a:srgbClr val="EA4E46"/>
                </a:solidFill>
                <a:latin typeface="Calibri"/>
                <a:cs typeface="Calibri"/>
                <a:sym typeface="Calibri"/>
              </a:rPr>
              <a:t>și </a:t>
            </a:r>
            <a:r>
              <a:rPr lang="es-ES" sz="2400" b="1" dirty="0">
                <a:solidFill>
                  <a:srgbClr val="EA4E46"/>
                </a:solidFill>
                <a:latin typeface="Calibri"/>
                <a:cs typeface="Calibri"/>
                <a:sym typeface="Calibri"/>
              </a:rPr>
              <a:t>conduse </a:t>
            </a:r>
            <a:r>
              <a:rPr lang="es-ES" sz="2400" b="1" dirty="0" err="1">
                <a:solidFill>
                  <a:srgbClr val="EA4E46"/>
                </a:solidFill>
                <a:latin typeface="Calibri"/>
                <a:cs typeface="Calibri"/>
                <a:sym typeface="Calibri"/>
              </a:rPr>
              <a:t>de membrii lor</a:t>
            </a:r>
            <a:r>
              <a:rPr lang="es-ES" sz="2400" dirty="0">
                <a:solidFill>
                  <a:srgbClr val="EA4E46"/>
                </a:solidFill>
                <a:latin typeface="Calibri"/>
                <a:cs typeface="Calibri"/>
                <a:sym typeface="Calibri"/>
              </a:rPr>
              <a:t>, cooperativele împărtășesc </a:t>
            </a:r>
            <a:r>
              <a:rPr lang="es-ES" sz="2400" dirty="0" err="1">
                <a:solidFill>
                  <a:srgbClr val="EA4E46"/>
                </a:solidFill>
                <a:latin typeface="Calibri"/>
                <a:cs typeface="Calibri"/>
                <a:sym typeface="Calibri"/>
              </a:rPr>
              <a:t>caracteristici atât ale </a:t>
            </a:r>
            <a:r>
              <a:rPr lang="es-ES" sz="2400" b="1" dirty="0" err="1">
                <a:solidFill>
                  <a:srgbClr val="EA4E46"/>
                </a:solidFill>
                <a:latin typeface="Calibri"/>
                <a:cs typeface="Calibri"/>
                <a:sym typeface="Calibri"/>
              </a:rPr>
              <a:t>întreprinderilor, cât </a:t>
            </a:r>
            <a:r>
              <a:rPr lang="es-ES" sz="2400" dirty="0">
                <a:solidFill>
                  <a:srgbClr val="EA4E46"/>
                </a:solidFill>
                <a:latin typeface="Calibri"/>
                <a:cs typeface="Calibri"/>
                <a:sym typeface="Calibri"/>
              </a:rPr>
              <a:t>și ale </a:t>
            </a:r>
            <a:r>
              <a:rPr lang="es-ES" sz="2400" b="1" dirty="0" err="1">
                <a:solidFill>
                  <a:srgbClr val="EA4E46"/>
                </a:solidFill>
                <a:latin typeface="Calibri"/>
                <a:cs typeface="Calibri"/>
                <a:sym typeface="Calibri"/>
              </a:rPr>
              <a:t>asociațiilor</a:t>
            </a:r>
            <a:r>
              <a:rPr lang="es-ES" sz="2400" dirty="0">
                <a:solidFill>
                  <a:srgbClr val="EA4E46"/>
                </a:solidFill>
                <a:latin typeface="Calibri"/>
                <a:cs typeface="Calibri"/>
                <a:sym typeface="Calibri"/>
              </a:rPr>
              <a:t>.</a:t>
            </a:r>
            <a:endParaRPr dirty="0"/>
          </a:p>
        </p:txBody>
      </p:sp>
      <p:sp>
        <p:nvSpPr>
          <p:cNvPr id="146" name="Google Shape;146;p4"/>
          <p:cNvSpPr txBox="1"/>
          <p:nvPr/>
        </p:nvSpPr>
        <p:spPr>
          <a:xfrm>
            <a:off x="762528" y="1226271"/>
            <a:ext cx="964256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21B4A9"/>
                </a:solidFill>
                <a:latin typeface="Calibri"/>
                <a:ea typeface="Calibri"/>
                <a:cs typeface="Calibri"/>
                <a:sym typeface="Calibri"/>
              </a:rPr>
              <a:t>Secțiunea 1.1: Ce este o cooperativă? </a:t>
            </a:r>
          </a:p>
        </p:txBody>
      </p:sp>
      <p:sp>
        <p:nvSpPr>
          <p:cNvPr id="147" name="Google Shape;147;p4"/>
          <p:cNvSpPr/>
          <p:nvPr/>
        </p:nvSpPr>
        <p:spPr>
          <a:xfrm>
            <a:off x="781604" y="1889285"/>
            <a:ext cx="995773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O cooperativă este "</a:t>
            </a:r>
            <a:r>
              <a:rPr lang="en-US" sz="1800" b="1" dirty="0">
                <a:solidFill>
                  <a:schemeClr val="dk1"/>
                </a:solidFill>
                <a:latin typeface="Calibri"/>
                <a:ea typeface="Calibri"/>
                <a:cs typeface="Calibri"/>
                <a:sym typeface="Calibri"/>
              </a:rPr>
              <a:t>o asociație autonomă de persoane unite în mod voluntar pentru a-și satisface nevoile și aspirațiile economice, sociale și culturale comune prin intermediul unei întreprinderi deținute în comun și controlate în mod democratic</a:t>
            </a:r>
            <a:r>
              <a:rPr lang="en-US" sz="1800" dirty="0">
                <a:solidFill>
                  <a:schemeClr val="dk1"/>
                </a:solidFill>
                <a:latin typeface="Calibri"/>
                <a:ea typeface="Calibri"/>
                <a:cs typeface="Calibri"/>
                <a:sym typeface="Calibri"/>
              </a:rPr>
              <a:t>". (ACI, Declarația privind identitatea cooperatistă)</a:t>
            </a:r>
            <a:endParaRPr lang="es-ES" dirty="0"/>
          </a:p>
        </p:txBody>
      </p:sp>
      <p:pic>
        <p:nvPicPr>
          <p:cNvPr id="148" name="Google Shape;148;p4"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 name="Google Shape;90;p1">
            <a:extLst>
              <a:ext uri="{FF2B5EF4-FFF2-40B4-BE49-F238E27FC236}">
                <a16:creationId xmlns:a16="http://schemas.microsoft.com/office/drawing/2014/main" xmlns="" id="{839E133A-642A-B261-3F7F-35154DF6A27B}"/>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53"/>
        <p:cNvGrpSpPr/>
        <p:nvPr/>
      </p:nvGrpSpPr>
      <p:grpSpPr>
        <a:xfrm>
          <a:off x="0" y="0"/>
          <a:ext cx="0" cy="0"/>
          <a:chOff x="0" y="0"/>
          <a:chExt cx="0" cy="0"/>
        </a:xfrm>
      </p:grpSpPr>
      <p:sp>
        <p:nvSpPr>
          <p:cNvPr id="154" name="Google Shape;154;p5"/>
          <p:cNvSpPr txBox="1"/>
          <p:nvPr/>
        </p:nvSpPr>
        <p:spPr>
          <a:xfrm>
            <a:off x="875909" y="138492"/>
            <a:ext cx="933332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dirty="0" err="1">
                <a:solidFill>
                  <a:srgbClr val="FAB632"/>
                </a:solidFill>
                <a:latin typeface="Calibri"/>
                <a:ea typeface="Calibri"/>
                <a:cs typeface="Calibri"/>
                <a:sym typeface="Calibri"/>
              </a:rPr>
              <a:t>Unitatea </a:t>
            </a:r>
            <a:r>
              <a:rPr lang="es-ES" sz="3600" b="1" dirty="0">
                <a:solidFill>
                  <a:srgbClr val="FAB632"/>
                </a:solidFill>
                <a:latin typeface="Calibri"/>
                <a:ea typeface="Calibri"/>
                <a:cs typeface="Calibri"/>
                <a:sym typeface="Calibri"/>
              </a:rPr>
              <a:t>1: </a:t>
            </a:r>
            <a:r>
              <a:rPr lang="es-ES" sz="3600" b="1" dirty="0" err="1">
                <a:solidFill>
                  <a:srgbClr val="FAB632"/>
                </a:solidFill>
                <a:latin typeface="Calibri"/>
                <a:ea typeface="Calibri"/>
                <a:cs typeface="Calibri"/>
                <a:sym typeface="Calibri"/>
              </a:rPr>
              <a:t>De ce </a:t>
            </a:r>
            <a:r>
              <a:rPr lang="es-ES" sz="3600" b="1" dirty="0">
                <a:solidFill>
                  <a:srgbClr val="FAB632"/>
                </a:solidFill>
                <a:latin typeface="Calibri"/>
                <a:ea typeface="Calibri"/>
                <a:cs typeface="Calibri"/>
                <a:sym typeface="Calibri"/>
              </a:rPr>
              <a:t>sunt cooperativele </a:t>
            </a:r>
            <a:r>
              <a:rPr lang="es-ES" sz="3600" b="1" dirty="0" err="1">
                <a:solidFill>
                  <a:srgbClr val="FAB632"/>
                </a:solidFill>
                <a:latin typeface="Calibri"/>
                <a:ea typeface="Calibri"/>
                <a:cs typeface="Calibri"/>
                <a:sym typeface="Calibri"/>
              </a:rPr>
              <a:t>unice</a:t>
            </a:r>
            <a:r>
              <a:rPr lang="es-ES" sz="3600" b="1" dirty="0">
                <a:solidFill>
                  <a:srgbClr val="FAB632"/>
                </a:solidFill>
                <a:latin typeface="Calibri"/>
                <a:ea typeface="Calibri"/>
                <a:cs typeface="Calibri"/>
                <a:sym typeface="Calibri"/>
              </a:rPr>
              <a:t>?</a:t>
            </a:r>
            <a:endParaRPr dirty="0"/>
          </a:p>
        </p:txBody>
      </p:sp>
      <p:sp>
        <p:nvSpPr>
          <p:cNvPr id="155" name="Google Shape;155;p5"/>
          <p:cNvSpPr txBox="1"/>
          <p:nvPr/>
        </p:nvSpPr>
        <p:spPr>
          <a:xfrm>
            <a:off x="875909" y="630377"/>
            <a:ext cx="952918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dirty="0" err="1">
                <a:solidFill>
                  <a:srgbClr val="21B4A9"/>
                </a:solidFill>
                <a:latin typeface="Calibri"/>
                <a:ea typeface="Calibri"/>
                <a:cs typeface="Calibri"/>
                <a:sym typeface="Calibri"/>
              </a:rPr>
              <a:t>Secțiunea </a:t>
            </a:r>
            <a:r>
              <a:rPr lang="es-ES" sz="2400" dirty="0">
                <a:solidFill>
                  <a:srgbClr val="21B4A9"/>
                </a:solidFill>
                <a:latin typeface="Calibri"/>
                <a:ea typeface="Calibri"/>
                <a:cs typeface="Calibri"/>
                <a:sym typeface="Calibri"/>
              </a:rPr>
              <a:t>1.2: </a:t>
            </a:r>
            <a:r>
              <a:rPr lang="en-US" sz="2400" dirty="0">
                <a:solidFill>
                  <a:srgbClr val="21B4A9"/>
                </a:solidFill>
                <a:latin typeface="Calibri"/>
                <a:ea typeface="Calibri"/>
                <a:cs typeface="Calibri"/>
                <a:sym typeface="Calibri"/>
              </a:rPr>
              <a:t>Cum pot </a:t>
            </a:r>
            <a:r>
              <a:rPr lang="en-US" sz="2400" dirty="0" err="1">
                <a:solidFill>
                  <a:srgbClr val="21B4A9"/>
                </a:solidFill>
                <a:latin typeface="Calibri"/>
                <a:ea typeface="Calibri"/>
                <a:cs typeface="Calibri"/>
                <a:sym typeface="Calibri"/>
              </a:rPr>
              <a:t>cooperativele</a:t>
            </a:r>
            <a:r>
              <a:rPr lang="en-US" sz="2400" dirty="0">
                <a:solidFill>
                  <a:srgbClr val="21B4A9"/>
                </a:solidFill>
                <a:latin typeface="Calibri"/>
                <a:ea typeface="Calibri"/>
                <a:cs typeface="Calibri"/>
                <a:sym typeface="Calibri"/>
              </a:rPr>
              <a:t> </a:t>
            </a:r>
            <a:r>
              <a:rPr lang="en-US" sz="2400" dirty="0" err="1">
                <a:solidFill>
                  <a:srgbClr val="21B4A9"/>
                </a:solidFill>
                <a:latin typeface="Calibri"/>
                <a:ea typeface="Calibri"/>
                <a:cs typeface="Calibri"/>
                <a:sym typeface="Calibri"/>
              </a:rPr>
              <a:t>să</a:t>
            </a:r>
            <a:r>
              <a:rPr lang="ro-RO" sz="2400" dirty="0">
                <a:solidFill>
                  <a:srgbClr val="21B4A9"/>
                </a:solidFill>
                <a:latin typeface="Calibri"/>
                <a:ea typeface="Calibri"/>
                <a:cs typeface="Calibri"/>
                <a:sym typeface="Calibri"/>
              </a:rPr>
              <a:t> susțină </a:t>
            </a:r>
            <a:r>
              <a:rPr lang="en-US" sz="2400" dirty="0" err="1">
                <a:solidFill>
                  <a:srgbClr val="21B4A9"/>
                </a:solidFill>
                <a:latin typeface="Calibri"/>
                <a:ea typeface="Calibri"/>
                <a:cs typeface="Calibri"/>
                <a:sym typeface="Calibri"/>
              </a:rPr>
              <a:t>femeile</a:t>
            </a:r>
            <a:r>
              <a:rPr lang="en-US" sz="2400" dirty="0">
                <a:solidFill>
                  <a:srgbClr val="21B4A9"/>
                </a:solidFill>
                <a:latin typeface="Calibri"/>
                <a:ea typeface="Calibri"/>
                <a:cs typeface="Calibri"/>
                <a:sym typeface="Calibri"/>
              </a:rPr>
              <a:t> din zonele rurale? </a:t>
            </a:r>
            <a:endParaRPr sz="2400" dirty="0">
              <a:solidFill>
                <a:srgbClr val="21B4A9"/>
              </a:solidFill>
              <a:latin typeface="Calibri"/>
              <a:ea typeface="Calibri"/>
              <a:cs typeface="Calibri"/>
              <a:sym typeface="Calibri"/>
            </a:endParaRPr>
          </a:p>
        </p:txBody>
      </p:sp>
      <p:sp>
        <p:nvSpPr>
          <p:cNvPr id="156" name="Google Shape;156;p5"/>
          <p:cNvSpPr/>
          <p:nvPr/>
        </p:nvSpPr>
        <p:spPr>
          <a:xfrm>
            <a:off x="875909" y="1162086"/>
            <a:ext cx="10369265" cy="1881885"/>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Cooperativele </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joacă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un rol </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esențial în dezvoltarea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locală incluzivă și </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durabilă</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Cel puțin 12% din populația globului este cooperator în oricare dintre cele 3 milioane de cooperative de pe glob. Cooperativele oferă locuri de muncă sau oportunități de muncă pentru 10% din populația ocupată. (World Cooperative Monitor)</a:t>
            </a:r>
          </a:p>
          <a:p>
            <a:pPr marL="0" marR="0">
              <a:lnSpc>
                <a:spcPct val="107000"/>
              </a:lnSpc>
              <a:spcBef>
                <a:spcPts val="0"/>
              </a:spcBef>
              <a:spcAft>
                <a:spcPts val="800"/>
              </a:spcAft>
            </a:pP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err="1">
                <a:latin typeface="Calibri" panose="020F0502020204030204" pitchFamily="34" charset="0"/>
                <a:ea typeface="Calibri" panose="020F0502020204030204" pitchFamily="34" charset="0"/>
                <a:cs typeface="Times New Roman" panose="02020603050405020304" pitchFamily="18" charset="0"/>
              </a:rPr>
              <a:t>Acestea</a:t>
            </a:r>
            <a:r>
              <a:rPr lang="en-US" sz="1800" b="1" dirty="0">
                <a:latin typeface="Calibri" panose="020F0502020204030204" pitchFamily="34" charset="0"/>
                <a:ea typeface="Calibri" panose="020F0502020204030204" pitchFamily="34" charset="0"/>
                <a:cs typeface="Times New Roman" panose="02020603050405020304" pitchFamily="18" charset="0"/>
              </a:rPr>
              <a:t> reprezintă un instrument puternic pentru emanciparea femeilor, prin: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7" name="Google Shape;157;p5"/>
          <p:cNvSpPr txBox="1"/>
          <p:nvPr/>
        </p:nvSpPr>
        <p:spPr>
          <a:xfrm>
            <a:off x="1447898" y="4215583"/>
            <a:ext cx="1027393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Fiind organizații deschise și democratice, acestea promovează </a:t>
            </a:r>
            <a:r>
              <a:rPr lang="en-US" sz="1800" b="1" dirty="0">
                <a:solidFill>
                  <a:schemeClr val="dk1"/>
                </a:solidFill>
                <a:latin typeface="Calibri"/>
                <a:ea typeface="Calibri"/>
                <a:cs typeface="Calibri"/>
                <a:sym typeface="Calibri"/>
              </a:rPr>
              <a:t>egalitatea de gen, </a:t>
            </a:r>
            <a:r>
              <a:rPr lang="en-US" sz="1800" dirty="0">
                <a:solidFill>
                  <a:schemeClr val="dk1"/>
                </a:solidFill>
                <a:latin typeface="Calibri"/>
                <a:ea typeface="Calibri"/>
                <a:cs typeface="Calibri"/>
                <a:sym typeface="Calibri"/>
              </a:rPr>
              <a:t>permițând femeilor să </a:t>
            </a:r>
            <a:r>
              <a:rPr lang="en-US" sz="1800" b="1" dirty="0">
                <a:solidFill>
                  <a:schemeClr val="dk1"/>
                </a:solidFill>
                <a:latin typeface="Calibri"/>
                <a:ea typeface="Calibri"/>
                <a:cs typeface="Calibri"/>
                <a:sym typeface="Calibri"/>
              </a:rPr>
              <a:t>își sporească experiența de conducere și de management. </a:t>
            </a:r>
          </a:p>
        </p:txBody>
      </p:sp>
      <p:sp>
        <p:nvSpPr>
          <p:cNvPr id="158" name="Google Shape;158;p5"/>
          <p:cNvSpPr txBox="1"/>
          <p:nvPr/>
        </p:nvSpPr>
        <p:spPr>
          <a:xfrm>
            <a:off x="1442598" y="3157396"/>
            <a:ext cx="1003490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Crearea de locuri de muncă și creșterea veniturilor, </a:t>
            </a:r>
            <a:r>
              <a:rPr lang="es-ES" sz="1800" dirty="0" err="1">
                <a:solidFill>
                  <a:schemeClr val="dk1"/>
                </a:solidFill>
                <a:latin typeface="Calibri"/>
                <a:ea typeface="Calibri"/>
                <a:cs typeface="Calibri"/>
                <a:sym typeface="Calibri"/>
              </a:rPr>
              <a:t>minimizând astfel </a:t>
            </a:r>
            <a:r>
              <a:rPr lang="es-ES" sz="1800" b="1" dirty="0" err="1">
                <a:solidFill>
                  <a:schemeClr val="dk1"/>
                </a:solidFill>
                <a:latin typeface="Calibri"/>
                <a:ea typeface="Calibri"/>
                <a:cs typeface="Calibri"/>
                <a:sym typeface="Calibri"/>
              </a:rPr>
              <a:t>ocuparea </a:t>
            </a:r>
            <a:r>
              <a:rPr lang="es-ES" sz="1800" b="1" dirty="0">
                <a:solidFill>
                  <a:schemeClr val="dk1"/>
                </a:solidFill>
                <a:latin typeface="Calibri"/>
                <a:ea typeface="Calibri"/>
                <a:cs typeface="Calibri"/>
                <a:sym typeface="Calibri"/>
              </a:rPr>
              <a:t>informală* </a:t>
            </a:r>
            <a:r>
              <a:rPr lang="es-ES" sz="1800" dirty="0">
                <a:solidFill>
                  <a:schemeClr val="dk1"/>
                </a:solidFill>
                <a:latin typeface="Calibri"/>
                <a:ea typeface="Calibri"/>
                <a:cs typeface="Calibri"/>
                <a:sym typeface="Calibri"/>
              </a:rPr>
              <a:t>și </a:t>
            </a:r>
            <a:r>
              <a:rPr lang="es-ES" sz="1800" b="1" dirty="0" err="1">
                <a:solidFill>
                  <a:schemeClr val="dk1"/>
                </a:solidFill>
                <a:latin typeface="Calibri"/>
                <a:ea typeface="Calibri"/>
                <a:cs typeface="Calibri"/>
                <a:sym typeface="Calibri"/>
              </a:rPr>
              <a:t>munca neremunerată</a:t>
            </a:r>
            <a:r>
              <a:rPr lang="es-ES" sz="1800" b="1" dirty="0">
                <a:solidFill>
                  <a:schemeClr val="dk1"/>
                </a:solidFill>
                <a:latin typeface="Calibri"/>
                <a:ea typeface="Calibri"/>
                <a:cs typeface="Calibri"/>
                <a:sym typeface="Calibri"/>
              </a:rPr>
              <a:t>, </a:t>
            </a:r>
            <a:r>
              <a:rPr lang="es-ES" sz="1800" dirty="0">
                <a:solidFill>
                  <a:schemeClr val="dk1"/>
                </a:solidFill>
                <a:latin typeface="Calibri"/>
                <a:ea typeface="Calibri"/>
                <a:cs typeface="Calibri"/>
                <a:sym typeface="Calibri"/>
              </a:rPr>
              <a:t>atât de </a:t>
            </a:r>
            <a:r>
              <a:rPr lang="es-ES" sz="1800" dirty="0" err="1">
                <a:solidFill>
                  <a:schemeClr val="dk1"/>
                </a:solidFill>
                <a:latin typeface="Calibri"/>
                <a:ea typeface="Calibri"/>
                <a:cs typeface="Calibri"/>
                <a:sym typeface="Calibri"/>
              </a:rPr>
              <a:t>frecventă în rândul femeilor </a:t>
            </a:r>
            <a:r>
              <a:rPr lang="es-ES" sz="1800" dirty="0">
                <a:solidFill>
                  <a:schemeClr val="dk1"/>
                </a:solidFill>
                <a:latin typeface="Calibri"/>
                <a:ea typeface="Calibri"/>
                <a:cs typeface="Calibri"/>
                <a:sym typeface="Calibri"/>
              </a:rPr>
              <a:t>din zonele rurale. </a:t>
            </a:r>
            <a:endParaRPr sz="1800" dirty="0">
              <a:solidFill>
                <a:schemeClr val="dk1"/>
              </a:solidFill>
              <a:latin typeface="Calibri"/>
              <a:ea typeface="Calibri"/>
              <a:cs typeface="Calibri"/>
              <a:sym typeface="Calibri"/>
            </a:endParaRPr>
          </a:p>
        </p:txBody>
      </p:sp>
      <p:sp>
        <p:nvSpPr>
          <p:cNvPr id="159" name="Google Shape;159;p5"/>
          <p:cNvSpPr txBox="1"/>
          <p:nvPr/>
        </p:nvSpPr>
        <p:spPr>
          <a:xfrm>
            <a:off x="1442598" y="3687713"/>
            <a:ext cx="9754602" cy="546584"/>
          </a:xfrm>
          <a:prstGeom prst="rect">
            <a:avLst/>
          </a:prstGeom>
          <a:noFill/>
          <a:ln>
            <a:noFill/>
          </a:ln>
        </p:spPr>
        <p:txBody>
          <a:bodyPr spcFirstLastPara="1" wrap="square" lIns="91425" tIns="45700" rIns="91425" bIns="45700" anchor="t" anchorCtr="0">
            <a:spAutoFit/>
          </a:bodyPr>
          <a:lstStyle/>
          <a:p>
            <a:pPr marL="0" marR="0" lvl="0" indent="0" algn="l" rtl="0">
              <a:lnSpc>
                <a:spcPct val="163636"/>
              </a:lnSpc>
              <a:spcBef>
                <a:spcPts val="0"/>
              </a:spcBef>
              <a:spcAft>
                <a:spcPts val="0"/>
              </a:spcAft>
              <a:buNone/>
            </a:pPr>
            <a:r>
              <a:rPr lang="en-US" sz="1800" dirty="0">
                <a:solidFill>
                  <a:schemeClr val="dk1"/>
                </a:solidFill>
                <a:latin typeface="Calibri"/>
                <a:ea typeface="Calibri"/>
                <a:cs typeface="Calibri"/>
                <a:sym typeface="Calibri"/>
              </a:rPr>
              <a:t>Îmbunătățirea mijloacelor de trai prin furnizarea de servicii de bază și condiții de </a:t>
            </a:r>
            <a:r>
              <a:rPr lang="en-US" sz="1800" b="1" dirty="0">
                <a:solidFill>
                  <a:schemeClr val="dk1"/>
                </a:solidFill>
                <a:latin typeface="Calibri"/>
                <a:ea typeface="Calibri"/>
                <a:cs typeface="Calibri"/>
                <a:sym typeface="Calibri"/>
              </a:rPr>
              <a:t>muncă decente.</a:t>
            </a:r>
            <a:endParaRPr sz="1800" dirty="0">
              <a:solidFill>
                <a:schemeClr val="dk1"/>
              </a:solidFill>
              <a:latin typeface="Calibri"/>
              <a:ea typeface="Calibri"/>
              <a:cs typeface="Calibri"/>
              <a:sym typeface="Calibri"/>
            </a:endParaRPr>
          </a:p>
        </p:txBody>
      </p:sp>
      <p:sp>
        <p:nvSpPr>
          <p:cNvPr id="160" name="Google Shape;160;p5"/>
          <p:cNvSpPr txBox="1"/>
          <p:nvPr/>
        </p:nvSpPr>
        <p:spPr>
          <a:xfrm>
            <a:off x="2349752" y="4978361"/>
            <a:ext cx="9842248"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Oxygen"/>
                <a:ea typeface="Oxygen"/>
                <a:cs typeface="Oxygen"/>
                <a:sym typeface="Oxygen"/>
              </a:rPr>
              <a:t>Unele țări au politici specifice de emancipare a femeilor, cum ar fi </a:t>
            </a:r>
            <a:r>
              <a:rPr lang="en-US" sz="1600" b="1" dirty="0">
                <a:solidFill>
                  <a:schemeClr val="dk1"/>
                </a:solidFill>
                <a:latin typeface="Oxygen"/>
                <a:ea typeface="Oxygen"/>
                <a:cs typeface="Oxygen"/>
                <a:sym typeface="Oxygen"/>
              </a:rPr>
              <a:t>cotele de gen </a:t>
            </a:r>
            <a:r>
              <a:rPr lang="en-US" sz="1600" dirty="0">
                <a:solidFill>
                  <a:schemeClr val="dk1"/>
                </a:solidFill>
                <a:latin typeface="Oxygen"/>
                <a:ea typeface="Oxygen"/>
                <a:cs typeface="Oxygen"/>
                <a:sym typeface="Oxygen"/>
              </a:rPr>
              <a:t>pentru cooperative.</a:t>
            </a:r>
            <a:endParaRPr sz="1600" dirty="0">
              <a:solidFill>
                <a:schemeClr val="dk1"/>
              </a:solidFill>
              <a:latin typeface="Oxygen"/>
              <a:ea typeface="Oxygen"/>
              <a:cs typeface="Oxygen"/>
              <a:sym typeface="Oxygen"/>
            </a:endParaRPr>
          </a:p>
        </p:txBody>
      </p:sp>
      <p:sp>
        <p:nvSpPr>
          <p:cNvPr id="161" name="Google Shape;161;p5"/>
          <p:cNvSpPr/>
          <p:nvPr/>
        </p:nvSpPr>
        <p:spPr>
          <a:xfrm>
            <a:off x="1163352" y="3276462"/>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5"/>
          <p:cNvSpPr/>
          <p:nvPr/>
        </p:nvSpPr>
        <p:spPr>
          <a:xfrm>
            <a:off x="1162292" y="3902551"/>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5"/>
          <p:cNvSpPr/>
          <p:nvPr/>
        </p:nvSpPr>
        <p:spPr>
          <a:xfrm>
            <a:off x="1162291" y="4442432"/>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pic>
        <p:nvPicPr>
          <p:cNvPr id="164" name="Google Shape;164;p5"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 name="Google Shape;160;p5">
            <a:extLst>
              <a:ext uri="{FF2B5EF4-FFF2-40B4-BE49-F238E27FC236}">
                <a16:creationId xmlns:a16="http://schemas.microsoft.com/office/drawing/2014/main" xmlns="" id="{76977437-0B95-6893-2C73-160A42FF4CD0}"/>
              </a:ext>
            </a:extLst>
          </p:cNvPr>
          <p:cNvSpPr txBox="1"/>
          <p:nvPr/>
        </p:nvSpPr>
        <p:spPr>
          <a:xfrm>
            <a:off x="2349752" y="5469606"/>
            <a:ext cx="9842248"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Oxygen"/>
                <a:ea typeface="Oxygen"/>
                <a:cs typeface="Oxygen"/>
                <a:sym typeface="Oxygen"/>
              </a:rPr>
              <a:t>* A </a:t>
            </a:r>
            <a:r>
              <a:rPr lang="en-US" b="1" dirty="0">
                <a:solidFill>
                  <a:schemeClr val="dk1"/>
                </a:solidFill>
                <a:latin typeface="Oxygen"/>
                <a:ea typeface="Oxygen"/>
                <a:cs typeface="Oxygen"/>
                <a:sym typeface="Oxygen"/>
              </a:rPr>
              <a:t>se vedea </a:t>
            </a:r>
            <a:r>
              <a:rPr lang="en-US" b="1" dirty="0">
                <a:solidFill>
                  <a:srgbClr val="EA4E46"/>
                </a:solidFill>
                <a:latin typeface="Oxygen"/>
                <a:ea typeface="Oxygen"/>
                <a:cs typeface="Oxygen"/>
                <a:sym typeface="Oxygen"/>
                <a:hlinkClick r:id="rId5">
                  <a:extLst>
                    <a:ext uri="{A12FA001-AC4F-418D-AE19-62706E023703}">
                      <ahyp:hlinkClr xmlns:ahyp="http://schemas.microsoft.com/office/drawing/2018/hyperlinkcolor" xmlns="" val="tx"/>
                    </a:ext>
                  </a:extLst>
                </a:hlinkClick>
              </a:rPr>
              <a:t>DIOMCOOP</a:t>
            </a:r>
            <a:r>
              <a:rPr lang="en-US" b="1" dirty="0">
                <a:solidFill>
                  <a:schemeClr val="dk1"/>
                </a:solidFill>
                <a:latin typeface="Oxygen"/>
                <a:ea typeface="Oxygen"/>
                <a:cs typeface="Oxygen"/>
                <a:sym typeface="Oxygen"/>
              </a:rPr>
              <a:t>, o cooperativă spaniolă cu mai multe părți interesate, înființată la Barcelona, în 2017, pentru a sprijini vânzătorii ambulanți migranți vulnerabili, care acum oferă o varietate de servicii și are chiar și propriul brand de modă - </a:t>
            </a:r>
            <a:r>
              <a:rPr lang="en-US" b="1" dirty="0" err="1">
                <a:solidFill>
                  <a:schemeClr val="dk1"/>
                </a:solidFill>
                <a:latin typeface="Oxygen"/>
                <a:ea typeface="Oxygen"/>
                <a:cs typeface="Oxygen"/>
                <a:sym typeface="Oxygen"/>
              </a:rPr>
              <a:t>Diambaar</a:t>
            </a:r>
            <a:r>
              <a:rPr lang="en-US" b="1" dirty="0">
                <a:solidFill>
                  <a:schemeClr val="dk1"/>
                </a:solidFill>
                <a:latin typeface="Oxygen"/>
                <a:ea typeface="Oxygen"/>
                <a:cs typeface="Oxygen"/>
                <a:sym typeface="Oxygen"/>
              </a:rPr>
              <a:t>.</a:t>
            </a:r>
            <a:endParaRPr b="1" dirty="0">
              <a:solidFill>
                <a:schemeClr val="dk1"/>
              </a:solidFill>
              <a:latin typeface="Oxygen"/>
              <a:ea typeface="Oxygen"/>
              <a:cs typeface="Oxygen"/>
              <a:sym typeface="Oxygen"/>
            </a:endParaRPr>
          </a:p>
        </p:txBody>
      </p:sp>
      <p:sp>
        <p:nvSpPr>
          <p:cNvPr id="3" name="Google Shape;90;p1">
            <a:extLst>
              <a:ext uri="{FF2B5EF4-FFF2-40B4-BE49-F238E27FC236}">
                <a16:creationId xmlns:a16="http://schemas.microsoft.com/office/drawing/2014/main" xmlns="" id="{475ED9D3-8F82-17BA-1DCB-71A96F3202DE}"/>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69"/>
        <p:cNvGrpSpPr/>
        <p:nvPr/>
      </p:nvGrpSpPr>
      <p:grpSpPr>
        <a:xfrm>
          <a:off x="0" y="0"/>
          <a:ext cx="0" cy="0"/>
          <a:chOff x="0" y="0"/>
          <a:chExt cx="0" cy="0"/>
        </a:xfrm>
      </p:grpSpPr>
      <p:sp>
        <p:nvSpPr>
          <p:cNvPr id="170" name="Google Shape;170;p6"/>
          <p:cNvSpPr txBox="1"/>
          <p:nvPr/>
        </p:nvSpPr>
        <p:spPr>
          <a:xfrm>
            <a:off x="875909" y="156900"/>
            <a:ext cx="10706491" cy="861734"/>
          </a:xfrm>
          <a:prstGeom prst="rect">
            <a:avLst/>
          </a:prstGeom>
          <a:noFill/>
          <a:ln>
            <a:noFill/>
          </a:ln>
        </p:spPr>
        <p:txBody>
          <a:bodyPr spcFirstLastPara="1" wrap="square" lIns="91425" tIns="45700" rIns="91425" bIns="45700" anchor="t" anchorCtr="0">
            <a:spAutoFit/>
          </a:bodyPr>
          <a:lstStyle/>
          <a:p>
            <a:r>
              <a:rPr lang="en-US" sz="3600" b="1" dirty="0">
                <a:solidFill>
                  <a:srgbClr val="FAB632"/>
                </a:solidFill>
                <a:latin typeface="Calibri"/>
                <a:ea typeface="Calibri"/>
                <a:cs typeface="Calibri"/>
                <a:sym typeface="Calibri"/>
              </a:rPr>
              <a:t>Unitatea 1: Unitatea 1: De ce sunt cooperativele unice?</a:t>
            </a:r>
            <a:endParaRPr lang="en-US" sz="3600" dirty="0"/>
          </a:p>
          <a:p>
            <a:pPr marL="0" marR="0" lvl="0" indent="0" algn="l" rtl="0">
              <a:spcBef>
                <a:spcPts val="0"/>
              </a:spcBef>
              <a:spcAft>
                <a:spcPts val="0"/>
              </a:spcAft>
              <a:buNone/>
            </a:pPr>
            <a:endParaRPr dirty="0"/>
          </a:p>
        </p:txBody>
      </p:sp>
      <p:sp>
        <p:nvSpPr>
          <p:cNvPr id="171" name="Google Shape;171;p6"/>
          <p:cNvSpPr txBox="1"/>
          <p:nvPr/>
        </p:nvSpPr>
        <p:spPr>
          <a:xfrm>
            <a:off x="875909" y="919743"/>
            <a:ext cx="8705835" cy="830956"/>
          </a:xfrm>
          <a:prstGeom prst="rect">
            <a:avLst/>
          </a:prstGeom>
          <a:noFill/>
          <a:ln>
            <a:noFill/>
          </a:ln>
        </p:spPr>
        <p:txBody>
          <a:bodyPr spcFirstLastPara="1" wrap="square" lIns="91425" tIns="45700" rIns="91425" bIns="45700" anchor="t" anchorCtr="0">
            <a:spAutoFit/>
          </a:bodyPr>
          <a:lstStyle/>
          <a:p>
            <a:r>
              <a:rPr lang="en-US" sz="2400" dirty="0">
                <a:solidFill>
                  <a:srgbClr val="21B4A9"/>
                </a:solidFill>
                <a:latin typeface="Calibri"/>
                <a:ea typeface="Calibri"/>
                <a:cs typeface="Calibri"/>
                <a:sym typeface="Calibri"/>
              </a:rPr>
              <a:t>Secțiunea 2: Trăsături distinctive, principii, valori ale </a:t>
            </a:r>
            <a:r>
              <a:rPr lang="en-US" sz="2400" dirty="0">
                <a:solidFill>
                  <a:srgbClr val="4DBFB6"/>
                </a:solidFill>
                <a:effectLst/>
                <a:latin typeface="Calibri" panose="020F0502020204030204" pitchFamily="34" charset="0"/>
                <a:ea typeface="Times New Roman" panose="02020603050405020304" pitchFamily="18" charset="0"/>
                <a:cs typeface="Calibri" panose="020F0502020204030204" pitchFamily="34" charset="0"/>
              </a:rPr>
              <a:t>cooperativelor</a:t>
            </a:r>
            <a:r>
              <a:rPr lang="en-US" sz="1800" dirty="0">
                <a:solidFill>
                  <a:srgbClr val="1D2228"/>
                </a:solidFill>
                <a:effectLst/>
                <a:latin typeface="Times New Roman" panose="02020603050405020304" pitchFamily="18" charset="0"/>
                <a:ea typeface="Times New Roman" panose="02020603050405020304" pitchFamily="18" charset="0"/>
              </a:rPr>
              <a:t> </a:t>
            </a:r>
            <a:r>
              <a:rPr lang="en-US" sz="1800" b="1" dirty="0">
                <a:solidFill>
                  <a:srgbClr val="1D2228"/>
                </a:solidFill>
                <a:effectLst/>
                <a:latin typeface="Times New Roman" panose="02020603050405020304" pitchFamily="18" charset="0"/>
                <a:ea typeface="Times New Roman" panose="02020603050405020304" pitchFamily="18" charset="0"/>
              </a:rPr>
              <a:t>  </a:t>
            </a:r>
            <a:endParaRPr lang="en-US" sz="2400" dirty="0">
              <a:solidFill>
                <a:srgbClr val="21B4A9"/>
              </a:solidFill>
              <a:latin typeface="Calibri"/>
              <a:ea typeface="Calibri"/>
              <a:cs typeface="Calibri"/>
              <a:sym typeface="Calibri"/>
            </a:endParaRPr>
          </a:p>
          <a:p>
            <a:pPr marL="0" marR="0" lvl="0" indent="0" algn="l" rtl="0">
              <a:spcBef>
                <a:spcPts val="0"/>
              </a:spcBef>
              <a:spcAft>
                <a:spcPts val="0"/>
              </a:spcAft>
              <a:buNone/>
            </a:pPr>
            <a:r>
              <a:rPr lang="en-US" sz="2400" dirty="0">
                <a:solidFill>
                  <a:srgbClr val="21B4A9"/>
                </a:solidFill>
                <a:latin typeface="Calibri"/>
                <a:ea typeface="Calibri"/>
                <a:cs typeface="Calibri"/>
                <a:sym typeface="Calibri"/>
              </a:rPr>
              <a:t> </a:t>
            </a:r>
            <a:endParaRPr sz="2400" dirty="0">
              <a:solidFill>
                <a:srgbClr val="21B4A9"/>
              </a:solidFill>
              <a:latin typeface="Calibri"/>
              <a:ea typeface="Calibri"/>
              <a:cs typeface="Calibri"/>
              <a:sym typeface="Calibri"/>
            </a:endParaRPr>
          </a:p>
        </p:txBody>
      </p:sp>
      <p:sp>
        <p:nvSpPr>
          <p:cNvPr id="172" name="Google Shape;172;p6"/>
          <p:cNvSpPr/>
          <p:nvPr/>
        </p:nvSpPr>
        <p:spPr>
          <a:xfrm>
            <a:off x="1028309" y="3122082"/>
            <a:ext cx="10554091" cy="2280840"/>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800" b="1"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rPr>
              <a:t>Bazat pe valori și principii:</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Cooperativele se bazează pe valori: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auto-ajutorare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auto-responsabilitate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democrație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egalitate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echitate </a:t>
            </a:r>
            <a:r>
              <a:rPr lang="en-US" sz="1800" dirty="0">
                <a:effectLst/>
                <a:latin typeface="Calibri" panose="020F0502020204030204" pitchFamily="34" charset="0"/>
                <a:ea typeface="Calibri" panose="020F0502020204030204" pitchFamily="34" charset="0"/>
                <a:cs typeface="Times New Roman" panose="02020603050405020304" pitchFamily="18" charset="0"/>
              </a:rPr>
              <a:t>și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solidaritate </a:t>
            </a:r>
            <a:r>
              <a:rPr lang="en-US" sz="1800" dirty="0">
                <a:effectLst/>
                <a:latin typeface="Calibri" panose="020F0502020204030204" pitchFamily="34" charset="0"/>
                <a:ea typeface="Calibri" panose="020F0502020204030204" pitchFamily="34" charset="0"/>
                <a:cs typeface="Times New Roman" panose="02020603050405020304" pitchFamily="18" charset="0"/>
              </a:rPr>
              <a:t>Membrii sunt ghidați de valorile etice ale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onestității, deschiderii, responsabilității sociale și grijii față de ceilalți.</a:t>
            </a:r>
          </a:p>
          <a:p>
            <a:pPr marL="285750" marR="0" indent="-285750">
              <a:lnSpc>
                <a:spcPct val="107000"/>
              </a:lnSpc>
              <a:spcBef>
                <a:spcPts val="0"/>
              </a:spcBef>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Există </a:t>
            </a:r>
            <a:r>
              <a:rPr lang="en-US" sz="1800" b="1" dirty="0">
                <a:latin typeface="Calibri" panose="020F0502020204030204" pitchFamily="34" charset="0"/>
                <a:ea typeface="Calibri" panose="020F0502020204030204" pitchFamily="34" charset="0"/>
                <a:cs typeface="Times New Roman" panose="02020603050405020304" pitchFamily="18" charset="0"/>
              </a:rPr>
              <a:t>7 principii recunoscute la nivel internațional, care </a:t>
            </a:r>
            <a:r>
              <a:rPr lang="en-US" sz="1800" dirty="0">
                <a:latin typeface="Calibri" panose="020F0502020204030204" pitchFamily="34" charset="0"/>
                <a:ea typeface="Calibri" panose="020F0502020204030204" pitchFamily="34" charset="0"/>
                <a:cs typeface="Times New Roman" panose="02020603050405020304" pitchFamily="18" charset="0"/>
              </a:rPr>
              <a:t>acționează ca linii directoare prin care cooperativele își pun în practică valorile. (Alianța Internațională a Cooperativelor)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9" name="Google Shape;179;p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 name="Google Shape;172;p6">
            <a:extLst>
              <a:ext uri="{FF2B5EF4-FFF2-40B4-BE49-F238E27FC236}">
                <a16:creationId xmlns:a16="http://schemas.microsoft.com/office/drawing/2014/main" xmlns="" id="{467CE9AD-93F7-EE2A-EF34-FAB0E55E9E4F}"/>
              </a:ext>
            </a:extLst>
          </p:cNvPr>
          <p:cNvSpPr/>
          <p:nvPr/>
        </p:nvSpPr>
        <p:spPr>
          <a:xfrm>
            <a:off x="875909" y="1455078"/>
            <a:ext cx="10982108" cy="2486025"/>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800" b="1"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rPr>
              <a:t>Natura du</a:t>
            </a:r>
            <a:r>
              <a:rPr lang="ro-RO" sz="1800" b="1"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rPr>
              <a:t>ală</a:t>
            </a:r>
            <a:r>
              <a:rPr lang="en-US" sz="1800" b="1"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 cooperativă este atât 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asociație de membri</a:t>
            </a:r>
            <a:r>
              <a:rPr lang="en-US" sz="1800" dirty="0">
                <a:effectLst/>
                <a:latin typeface="Calibri" panose="020F0502020204030204" pitchFamily="34" charset="0"/>
                <a:ea typeface="Calibri" panose="020F0502020204030204" pitchFamily="34" charset="0"/>
                <a:cs typeface="Times New Roman" panose="02020603050405020304" pitchFamily="18" charset="0"/>
              </a:rPr>
              <a:t>, cât și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 întreprindere</a:t>
            </a:r>
          </a:p>
          <a:p>
            <a:pPr marL="285750" marR="0" indent="-285750">
              <a:lnSpc>
                <a:spcPct val="107000"/>
              </a:lnSpc>
              <a:spcBef>
                <a:spcPts val="0"/>
              </a:spcBef>
              <a:spcAft>
                <a:spcPts val="8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servește </a:t>
            </a:r>
            <a:r>
              <a:rPr lang="en-US" sz="1800" b="1" dirty="0">
                <a:latin typeface="Calibri" panose="020F0502020204030204" pitchFamily="34" charset="0"/>
                <a:ea typeface="Calibri" panose="020F0502020204030204" pitchFamily="34" charset="0"/>
                <a:cs typeface="Times New Roman" panose="02020603050405020304" pitchFamily="18" charset="0"/>
              </a:rPr>
              <a:t>interesele membrilor</a:t>
            </a:r>
            <a:r>
              <a:rPr lang="en-US" sz="1800" dirty="0">
                <a:latin typeface="Calibri" panose="020F0502020204030204" pitchFamily="34" charset="0"/>
                <a:ea typeface="Calibri" panose="020F0502020204030204" pitchFamily="34" charset="0"/>
                <a:cs typeface="Times New Roman" panose="02020603050405020304" pitchFamily="18" charset="0"/>
              </a:rPr>
              <a:t>, urmărind în același timp un </a:t>
            </a:r>
            <a:r>
              <a:rPr lang="en-US" sz="1800" b="1" dirty="0">
                <a:latin typeface="Calibri" panose="020F0502020204030204" pitchFamily="34" charset="0"/>
                <a:ea typeface="Calibri" panose="020F0502020204030204" pitchFamily="34" charset="0"/>
                <a:cs typeface="Times New Roman" panose="02020603050405020304" pitchFamily="18" charset="0"/>
              </a:rPr>
              <a:t>scop economic </a:t>
            </a:r>
            <a:r>
              <a:rPr lang="en-US" sz="1800" dirty="0">
                <a:latin typeface="Calibri" panose="020F0502020204030204" pitchFamily="34" charset="0"/>
                <a:ea typeface="Calibri" panose="020F0502020204030204" pitchFamily="34" charset="0"/>
                <a:cs typeface="Times New Roman" panose="02020603050405020304" pitchFamily="18" charset="0"/>
              </a:rPr>
              <a:t>și fiind gestionat în mod </a:t>
            </a:r>
            <a:r>
              <a:rPr lang="en-US" sz="1800" b="1" dirty="0">
                <a:latin typeface="Calibri" panose="020F0502020204030204" pitchFamily="34" charset="0"/>
                <a:ea typeface="Calibri" panose="020F0502020204030204" pitchFamily="34" charset="0"/>
                <a:cs typeface="Times New Roman" panose="02020603050405020304" pitchFamily="18" charset="0"/>
              </a:rPr>
              <a:t>comercial</a:t>
            </a:r>
          </a:p>
          <a:p>
            <a:pPr marL="285750" marR="0" indent="-285750">
              <a:lnSpc>
                <a:spcPct val="107000"/>
              </a:lnSpc>
              <a:spcBef>
                <a:spcPts val="0"/>
              </a:spcBef>
              <a:spcAft>
                <a:spcPts val="800"/>
              </a:spcAft>
              <a:buFont typeface="Arial" panose="020B0604020202020204" pitchFamily="34" charset="0"/>
              <a:buChar char="•"/>
            </a:pPr>
            <a:r>
              <a:rPr lang="en-US" sz="1800" b="1" dirty="0">
                <a:latin typeface="Calibri" panose="020F0502020204030204" pitchFamily="34" charset="0"/>
                <a:ea typeface="Calibri" panose="020F0502020204030204" pitchFamily="34" charset="0"/>
                <a:cs typeface="Times New Roman" panose="02020603050405020304" pitchFamily="18" charset="0"/>
              </a:rPr>
              <a:t>membrii </a:t>
            </a:r>
            <a:r>
              <a:rPr lang="en-US" sz="1800" dirty="0">
                <a:latin typeface="Calibri" panose="020F0502020204030204" pitchFamily="34" charset="0"/>
                <a:ea typeface="Calibri" panose="020F0502020204030204" pitchFamily="34" charset="0"/>
                <a:cs typeface="Times New Roman" panose="02020603050405020304" pitchFamily="18" charset="0"/>
              </a:rPr>
              <a:t>(angajați, producători sau clienți), nu acționarii, </a:t>
            </a:r>
            <a:r>
              <a:rPr lang="en-US" sz="1800" b="1" dirty="0">
                <a:latin typeface="Calibri" panose="020F0502020204030204" pitchFamily="34" charset="0"/>
                <a:ea typeface="Calibri" panose="020F0502020204030204" pitchFamily="34" charset="0"/>
                <a:cs typeface="Times New Roman" panose="02020603050405020304" pitchFamily="18" charset="0"/>
              </a:rPr>
              <a:t>iau deciziile în mod democratic</a:t>
            </a:r>
          </a:p>
          <a:p>
            <a:pPr marL="285750" marR="0" indent="-285750">
              <a:lnSpc>
                <a:spcPct val="107000"/>
              </a:lnSpc>
              <a:spcBef>
                <a:spcPts val="0"/>
              </a:spcBef>
              <a:spcAft>
                <a:spcPts val="8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Google Shape;90;p1">
            <a:extLst>
              <a:ext uri="{FF2B5EF4-FFF2-40B4-BE49-F238E27FC236}">
                <a16:creationId xmlns:a16="http://schemas.microsoft.com/office/drawing/2014/main" xmlns="" id="{83D4E86A-3742-02BE-5601-CE30BB982840}"/>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149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69"/>
        <p:cNvGrpSpPr/>
        <p:nvPr/>
      </p:nvGrpSpPr>
      <p:grpSpPr>
        <a:xfrm>
          <a:off x="0" y="0"/>
          <a:ext cx="0" cy="0"/>
          <a:chOff x="0" y="0"/>
          <a:chExt cx="0" cy="0"/>
        </a:xfrm>
      </p:grpSpPr>
      <p:sp>
        <p:nvSpPr>
          <p:cNvPr id="170" name="Google Shape;170;p6"/>
          <p:cNvSpPr txBox="1"/>
          <p:nvPr/>
        </p:nvSpPr>
        <p:spPr>
          <a:xfrm>
            <a:off x="720068" y="154154"/>
            <a:ext cx="11124728" cy="861734"/>
          </a:xfrm>
          <a:prstGeom prst="rect">
            <a:avLst/>
          </a:prstGeom>
          <a:noFill/>
          <a:ln>
            <a:noFill/>
          </a:ln>
        </p:spPr>
        <p:txBody>
          <a:bodyPr spcFirstLastPara="1" wrap="square" lIns="91425" tIns="45700" rIns="91425" bIns="45700" anchor="t" anchorCtr="0">
            <a:spAutoFit/>
          </a:bodyPr>
          <a:lstStyle/>
          <a:p>
            <a:r>
              <a:rPr lang="en-US" sz="3600" b="1" dirty="0">
                <a:solidFill>
                  <a:srgbClr val="FAB632"/>
                </a:solidFill>
                <a:latin typeface="Calibri"/>
                <a:ea typeface="Calibri"/>
                <a:cs typeface="Calibri"/>
                <a:sym typeface="Calibri"/>
              </a:rPr>
              <a:t>Unitatea 1: Unitatea 1: De ce sunt cooperativele unice?</a:t>
            </a:r>
            <a:endParaRPr lang="en-US" sz="3600" dirty="0"/>
          </a:p>
          <a:p>
            <a:pPr marL="0" marR="0" lvl="0" indent="0" algn="l" rtl="0">
              <a:spcBef>
                <a:spcPts val="0"/>
              </a:spcBef>
              <a:spcAft>
                <a:spcPts val="0"/>
              </a:spcAft>
              <a:buNone/>
            </a:pPr>
            <a:endParaRPr dirty="0"/>
          </a:p>
        </p:txBody>
      </p:sp>
      <p:sp>
        <p:nvSpPr>
          <p:cNvPr id="171" name="Google Shape;171;p6"/>
          <p:cNvSpPr txBox="1"/>
          <p:nvPr/>
        </p:nvSpPr>
        <p:spPr>
          <a:xfrm>
            <a:off x="875909" y="1111415"/>
            <a:ext cx="8705835" cy="830956"/>
          </a:xfrm>
          <a:prstGeom prst="rect">
            <a:avLst/>
          </a:prstGeom>
          <a:noFill/>
          <a:ln>
            <a:noFill/>
          </a:ln>
        </p:spPr>
        <p:txBody>
          <a:bodyPr spcFirstLastPara="1" wrap="square" lIns="91425" tIns="45700" rIns="91425" bIns="45700" anchor="t" anchorCtr="0">
            <a:spAutoFit/>
          </a:bodyPr>
          <a:lstStyle/>
          <a:p>
            <a:r>
              <a:rPr lang="en-US" sz="2400" dirty="0">
                <a:solidFill>
                  <a:srgbClr val="21B4A9"/>
                </a:solidFill>
                <a:latin typeface="Calibri"/>
                <a:ea typeface="Calibri"/>
                <a:cs typeface="Calibri"/>
                <a:sym typeface="Calibri"/>
              </a:rPr>
              <a:t>Secțiunea 2: Trăsături distinctive, principii, </a:t>
            </a:r>
            <a:r>
              <a:rPr lang="en-US" sz="2400" dirty="0" err="1">
                <a:solidFill>
                  <a:srgbClr val="21B4A9"/>
                </a:solidFill>
                <a:latin typeface="Calibri"/>
                <a:ea typeface="Calibri"/>
                <a:cs typeface="Calibri"/>
                <a:sym typeface="Calibri"/>
              </a:rPr>
              <a:t>valori</a:t>
            </a:r>
            <a:r>
              <a:rPr lang="en-US" sz="2400" dirty="0">
                <a:solidFill>
                  <a:srgbClr val="21B4A9"/>
                </a:solidFill>
                <a:latin typeface="Calibri"/>
                <a:ea typeface="Calibri"/>
                <a:cs typeface="Calibri"/>
                <a:sym typeface="Calibri"/>
              </a:rPr>
              <a:t> al</a:t>
            </a:r>
            <a:r>
              <a:rPr lang="ro-RO" sz="2400" dirty="0">
                <a:solidFill>
                  <a:srgbClr val="21B4A9"/>
                </a:solidFill>
                <a:latin typeface="Calibri"/>
                <a:ea typeface="Calibri"/>
                <a:cs typeface="Calibri"/>
                <a:sym typeface="Calibri"/>
              </a:rPr>
              <a:t>e cooperativelor</a:t>
            </a:r>
            <a:r>
              <a:rPr lang="en-US" sz="1800" b="1" dirty="0">
                <a:solidFill>
                  <a:srgbClr val="1D2228"/>
                </a:solidFill>
                <a:effectLst/>
                <a:latin typeface="Times New Roman" panose="02020603050405020304" pitchFamily="18" charset="0"/>
                <a:ea typeface="Times New Roman" panose="02020603050405020304" pitchFamily="18" charset="0"/>
              </a:rPr>
              <a:t> </a:t>
            </a:r>
            <a:endParaRPr lang="en-US" sz="2400" dirty="0">
              <a:solidFill>
                <a:srgbClr val="21B4A9"/>
              </a:solidFill>
              <a:latin typeface="Calibri"/>
              <a:ea typeface="Calibri"/>
              <a:cs typeface="Calibri"/>
              <a:sym typeface="Calibri"/>
            </a:endParaRPr>
          </a:p>
          <a:p>
            <a:pPr marL="0" marR="0" lvl="0" indent="0" algn="l" rtl="0">
              <a:spcBef>
                <a:spcPts val="0"/>
              </a:spcBef>
              <a:spcAft>
                <a:spcPts val="0"/>
              </a:spcAft>
              <a:buNone/>
            </a:pPr>
            <a:r>
              <a:rPr lang="en-US" sz="2400" dirty="0">
                <a:solidFill>
                  <a:srgbClr val="21B4A9"/>
                </a:solidFill>
                <a:latin typeface="Calibri"/>
                <a:ea typeface="Calibri"/>
                <a:cs typeface="Calibri"/>
                <a:sym typeface="Calibri"/>
              </a:rPr>
              <a:t> </a:t>
            </a:r>
            <a:endParaRPr sz="2400" dirty="0">
              <a:solidFill>
                <a:srgbClr val="21B4A9"/>
              </a:solidFill>
              <a:latin typeface="Calibri"/>
              <a:ea typeface="Calibri"/>
              <a:cs typeface="Calibri"/>
              <a:sym typeface="Calibri"/>
            </a:endParaRPr>
          </a:p>
        </p:txBody>
      </p:sp>
      <p:pic>
        <p:nvPicPr>
          <p:cNvPr id="179" name="Google Shape;179;p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grpSp>
        <p:nvGrpSpPr>
          <p:cNvPr id="55" name="Group 54">
            <a:extLst>
              <a:ext uri="{FF2B5EF4-FFF2-40B4-BE49-F238E27FC236}">
                <a16:creationId xmlns:a16="http://schemas.microsoft.com/office/drawing/2014/main" xmlns="" id="{DF4E8105-A388-F6D3-FB3D-4B42813D1676}"/>
              </a:ext>
            </a:extLst>
          </p:cNvPr>
          <p:cNvGrpSpPr/>
          <p:nvPr/>
        </p:nvGrpSpPr>
        <p:grpSpPr>
          <a:xfrm>
            <a:off x="4781444" y="1889378"/>
            <a:ext cx="3394953" cy="3335482"/>
            <a:chOff x="3713685" y="1214412"/>
            <a:chExt cx="4760109" cy="4697971"/>
          </a:xfrm>
        </p:grpSpPr>
        <p:sp>
          <p:nvSpPr>
            <p:cNvPr id="141" name="Shape">
              <a:extLst>
                <a:ext uri="{FF2B5EF4-FFF2-40B4-BE49-F238E27FC236}">
                  <a16:creationId xmlns:a16="http://schemas.microsoft.com/office/drawing/2014/main" xmlns="" id="{B0EB138B-3C39-65C5-6140-455A3FD895F6}"/>
                </a:ext>
              </a:extLst>
            </p:cNvPr>
            <p:cNvSpPr/>
            <p:nvPr/>
          </p:nvSpPr>
          <p:spPr>
            <a:xfrm>
              <a:off x="4403593" y="2144875"/>
              <a:ext cx="1188450" cy="1216217"/>
            </a:xfrm>
            <a:custGeom>
              <a:avLst/>
              <a:gdLst/>
              <a:ahLst/>
              <a:cxnLst>
                <a:cxn ang="0">
                  <a:pos x="wd2" y="hd2"/>
                </a:cxn>
                <a:cxn ang="5400000">
                  <a:pos x="wd2" y="hd2"/>
                </a:cxn>
                <a:cxn ang="10800000">
                  <a:pos x="wd2" y="hd2"/>
                </a:cxn>
                <a:cxn ang="16200000">
                  <a:pos x="wd2" y="hd2"/>
                </a:cxn>
              </a:cxnLst>
              <a:rect l="0" t="0" r="r" b="b"/>
              <a:pathLst>
                <a:path w="21064" h="21079" extrusionOk="0">
                  <a:moveTo>
                    <a:pt x="20834" y="11732"/>
                  </a:moveTo>
                  <a:lnTo>
                    <a:pt x="15650" y="1189"/>
                  </a:lnTo>
                  <a:cubicBezTo>
                    <a:pt x="15087" y="50"/>
                    <a:pt x="13622" y="-354"/>
                    <a:pt x="12532" y="344"/>
                  </a:cubicBezTo>
                  <a:cubicBezTo>
                    <a:pt x="6860" y="3944"/>
                    <a:pt x="2465" y="9307"/>
                    <a:pt x="136" y="15626"/>
                  </a:cubicBezTo>
                  <a:cubicBezTo>
                    <a:pt x="-315" y="16838"/>
                    <a:pt x="399" y="18124"/>
                    <a:pt x="1676" y="18417"/>
                  </a:cubicBezTo>
                  <a:lnTo>
                    <a:pt x="13321" y="21026"/>
                  </a:lnTo>
                  <a:cubicBezTo>
                    <a:pt x="14298" y="21246"/>
                    <a:pt x="15312" y="20768"/>
                    <a:pt x="15763" y="19887"/>
                  </a:cubicBezTo>
                  <a:cubicBezTo>
                    <a:pt x="16777" y="17683"/>
                    <a:pt x="18355" y="15773"/>
                    <a:pt x="20271" y="14303"/>
                  </a:cubicBezTo>
                  <a:cubicBezTo>
                    <a:pt x="21060" y="13715"/>
                    <a:pt x="21285" y="12613"/>
                    <a:pt x="20834" y="11732"/>
                  </a:cubicBezTo>
                  <a:close/>
                </a:path>
              </a:pathLst>
            </a:custGeom>
            <a:solidFill>
              <a:srgbClr val="F7931F">
                <a:lumMod val="20000"/>
                <a:lumOff val="8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42" name="Shape">
              <a:extLst>
                <a:ext uri="{FF2B5EF4-FFF2-40B4-BE49-F238E27FC236}">
                  <a16:creationId xmlns:a16="http://schemas.microsoft.com/office/drawing/2014/main" xmlns="" id="{08668E90-9A5D-4539-F5C6-7677E4BEE9B3}"/>
                </a:ext>
              </a:extLst>
            </p:cNvPr>
            <p:cNvSpPr/>
            <p:nvPr/>
          </p:nvSpPr>
          <p:spPr>
            <a:xfrm>
              <a:off x="4815821" y="4301435"/>
              <a:ext cx="1179636" cy="1110950"/>
            </a:xfrm>
            <a:custGeom>
              <a:avLst/>
              <a:gdLst/>
              <a:ahLst/>
              <a:cxnLst>
                <a:cxn ang="0">
                  <a:pos x="wd2" y="hd2"/>
                </a:cxn>
                <a:cxn ang="5400000">
                  <a:pos x="wd2" y="hd2"/>
                </a:cxn>
                <a:cxn ang="10800000">
                  <a:pos x="wd2" y="hd2"/>
                </a:cxn>
                <a:cxn ang="16200000">
                  <a:pos x="wd2" y="hd2"/>
                </a:cxn>
              </a:cxnLst>
              <a:rect l="0" t="0" r="r" b="b"/>
              <a:pathLst>
                <a:path w="21315" h="21282" extrusionOk="0">
                  <a:moveTo>
                    <a:pt x="10362" y="517"/>
                  </a:moveTo>
                  <a:lnTo>
                    <a:pt x="826" y="8556"/>
                  </a:lnTo>
                  <a:cubicBezTo>
                    <a:pt x="-209" y="9450"/>
                    <a:pt x="-285" y="11074"/>
                    <a:pt x="672" y="12048"/>
                  </a:cubicBezTo>
                  <a:cubicBezTo>
                    <a:pt x="5498" y="17001"/>
                    <a:pt x="11817" y="20331"/>
                    <a:pt x="18826" y="21265"/>
                  </a:cubicBezTo>
                  <a:cubicBezTo>
                    <a:pt x="20128" y="21427"/>
                    <a:pt x="21315" y="20371"/>
                    <a:pt x="21315" y="18950"/>
                  </a:cubicBezTo>
                  <a:lnTo>
                    <a:pt x="21315" y="6080"/>
                  </a:lnTo>
                  <a:cubicBezTo>
                    <a:pt x="21315" y="4983"/>
                    <a:pt x="20626" y="4050"/>
                    <a:pt x="19592" y="3806"/>
                  </a:cubicBezTo>
                  <a:cubicBezTo>
                    <a:pt x="17179" y="3238"/>
                    <a:pt x="14958" y="2101"/>
                    <a:pt x="13081" y="517"/>
                  </a:cubicBezTo>
                  <a:cubicBezTo>
                    <a:pt x="12315" y="-173"/>
                    <a:pt x="11166" y="-173"/>
                    <a:pt x="10362" y="517"/>
                  </a:cubicBezTo>
                  <a:close/>
                </a:path>
              </a:pathLst>
            </a:custGeom>
            <a:solidFill>
              <a:srgbClr val="3A5C84">
                <a:lumMod val="20000"/>
                <a:lumOff val="8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43" name="Shape">
              <a:extLst>
                <a:ext uri="{FF2B5EF4-FFF2-40B4-BE49-F238E27FC236}">
                  <a16:creationId xmlns:a16="http://schemas.microsoft.com/office/drawing/2014/main" xmlns="" id="{F1994C73-271A-BA78-450E-AC9B401DA263}"/>
                </a:ext>
              </a:extLst>
            </p:cNvPr>
            <p:cNvSpPr/>
            <p:nvPr/>
          </p:nvSpPr>
          <p:spPr>
            <a:xfrm>
              <a:off x="5430473" y="1876837"/>
              <a:ext cx="1295690" cy="937781"/>
            </a:xfrm>
            <a:custGeom>
              <a:avLst/>
              <a:gdLst/>
              <a:ahLst/>
              <a:cxnLst>
                <a:cxn ang="0">
                  <a:pos x="wd2" y="hd2"/>
                </a:cxn>
                <a:cxn ang="5400000">
                  <a:pos x="wd2" y="hd2"/>
                </a:cxn>
                <a:cxn ang="10800000">
                  <a:pos x="wd2" y="hd2"/>
                </a:cxn>
                <a:cxn ang="16200000">
                  <a:pos x="wd2" y="hd2"/>
                </a:cxn>
              </a:cxnLst>
              <a:rect l="0" t="0" r="r" b="b"/>
              <a:pathLst>
                <a:path w="20960" h="21380" extrusionOk="0">
                  <a:moveTo>
                    <a:pt x="10480" y="20730"/>
                  </a:moveTo>
                  <a:cubicBezTo>
                    <a:pt x="11646" y="20730"/>
                    <a:pt x="12743" y="20924"/>
                    <a:pt x="13806" y="21310"/>
                  </a:cubicBezTo>
                  <a:cubicBezTo>
                    <a:pt x="14697" y="21600"/>
                    <a:pt x="15623" y="20972"/>
                    <a:pt x="16034" y="19812"/>
                  </a:cubicBezTo>
                  <a:lnTo>
                    <a:pt x="20766" y="5992"/>
                  </a:lnTo>
                  <a:cubicBezTo>
                    <a:pt x="21280" y="4494"/>
                    <a:pt x="20731" y="2706"/>
                    <a:pt x="19600" y="2126"/>
                  </a:cubicBezTo>
                  <a:cubicBezTo>
                    <a:pt x="16720" y="773"/>
                    <a:pt x="13669" y="0"/>
                    <a:pt x="10480" y="0"/>
                  </a:cubicBezTo>
                  <a:cubicBezTo>
                    <a:pt x="7291" y="0"/>
                    <a:pt x="4206" y="725"/>
                    <a:pt x="1360" y="2126"/>
                  </a:cubicBezTo>
                  <a:cubicBezTo>
                    <a:pt x="229" y="2658"/>
                    <a:pt x="-320" y="4446"/>
                    <a:pt x="194" y="5992"/>
                  </a:cubicBezTo>
                  <a:lnTo>
                    <a:pt x="4926" y="19812"/>
                  </a:lnTo>
                  <a:cubicBezTo>
                    <a:pt x="5337" y="20972"/>
                    <a:pt x="6263" y="21600"/>
                    <a:pt x="7154" y="21310"/>
                  </a:cubicBezTo>
                  <a:cubicBezTo>
                    <a:pt x="8217" y="20924"/>
                    <a:pt x="9349" y="20730"/>
                    <a:pt x="10480" y="20730"/>
                  </a:cubicBezTo>
                  <a:close/>
                </a:path>
              </a:pathLst>
            </a:custGeom>
            <a:solidFill>
              <a:srgbClr val="FFCC4C">
                <a:lumMod val="20000"/>
                <a:lumOff val="8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44" name="Shape">
              <a:extLst>
                <a:ext uri="{FF2B5EF4-FFF2-40B4-BE49-F238E27FC236}">
                  <a16:creationId xmlns:a16="http://schemas.microsoft.com/office/drawing/2014/main" xmlns="" id="{045114EF-1E5C-A89C-29B4-2B47B0E3FC70}"/>
                </a:ext>
              </a:extLst>
            </p:cNvPr>
            <p:cNvSpPr/>
            <p:nvPr/>
          </p:nvSpPr>
          <p:spPr>
            <a:xfrm>
              <a:off x="6172297" y="4301439"/>
              <a:ext cx="1179633" cy="1110946"/>
            </a:xfrm>
            <a:custGeom>
              <a:avLst/>
              <a:gdLst/>
              <a:ahLst/>
              <a:cxnLst>
                <a:cxn ang="0">
                  <a:pos x="wd2" y="hd2"/>
                </a:cxn>
                <a:cxn ang="5400000">
                  <a:pos x="wd2" y="hd2"/>
                </a:cxn>
                <a:cxn ang="10800000">
                  <a:pos x="wd2" y="hd2"/>
                </a:cxn>
                <a:cxn ang="16200000">
                  <a:pos x="wd2" y="hd2"/>
                </a:cxn>
              </a:cxnLst>
              <a:rect l="0" t="0" r="r" b="b"/>
              <a:pathLst>
                <a:path w="21315" h="21282" extrusionOk="0">
                  <a:moveTo>
                    <a:pt x="0" y="6039"/>
                  </a:moveTo>
                  <a:lnTo>
                    <a:pt x="0" y="18950"/>
                  </a:lnTo>
                  <a:cubicBezTo>
                    <a:pt x="0" y="20371"/>
                    <a:pt x="1187" y="21427"/>
                    <a:pt x="2489" y="21265"/>
                  </a:cubicBezTo>
                  <a:cubicBezTo>
                    <a:pt x="9498" y="20331"/>
                    <a:pt x="15817" y="17001"/>
                    <a:pt x="20643" y="12048"/>
                  </a:cubicBezTo>
                  <a:cubicBezTo>
                    <a:pt x="21600" y="11074"/>
                    <a:pt x="21523" y="9409"/>
                    <a:pt x="20489" y="8556"/>
                  </a:cubicBezTo>
                  <a:lnTo>
                    <a:pt x="10953" y="517"/>
                  </a:lnTo>
                  <a:cubicBezTo>
                    <a:pt x="10149" y="-173"/>
                    <a:pt x="9000" y="-173"/>
                    <a:pt x="8234" y="517"/>
                  </a:cubicBezTo>
                  <a:cubicBezTo>
                    <a:pt x="6357" y="2101"/>
                    <a:pt x="4136" y="3278"/>
                    <a:pt x="1723" y="3806"/>
                  </a:cubicBezTo>
                  <a:cubicBezTo>
                    <a:pt x="728" y="4009"/>
                    <a:pt x="0" y="4983"/>
                    <a:pt x="0" y="6039"/>
                  </a:cubicBezTo>
                  <a:close/>
                </a:path>
              </a:pathLst>
            </a:custGeom>
            <a:solidFill>
              <a:srgbClr val="4CC1EF">
                <a:lumMod val="20000"/>
                <a:lumOff val="8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45" name="Shape">
              <a:extLst>
                <a:ext uri="{FF2B5EF4-FFF2-40B4-BE49-F238E27FC236}">
                  <a16:creationId xmlns:a16="http://schemas.microsoft.com/office/drawing/2014/main" xmlns="" id="{EF3826A3-D6F0-6114-0B68-3231ECC3214F}"/>
                </a:ext>
              </a:extLst>
            </p:cNvPr>
            <p:cNvSpPr/>
            <p:nvPr/>
          </p:nvSpPr>
          <p:spPr>
            <a:xfrm>
              <a:off x="6838863" y="3390053"/>
              <a:ext cx="1013361" cy="1261374"/>
            </a:xfrm>
            <a:custGeom>
              <a:avLst/>
              <a:gdLst/>
              <a:ahLst/>
              <a:cxnLst>
                <a:cxn ang="0">
                  <a:pos x="wd2" y="hd2"/>
                </a:cxn>
                <a:cxn ang="5400000">
                  <a:pos x="wd2" y="hd2"/>
                </a:cxn>
                <a:cxn ang="10800000">
                  <a:pos x="wd2" y="hd2"/>
                </a:cxn>
                <a:cxn ang="16200000">
                  <a:pos x="wd2" y="hd2"/>
                </a:cxn>
              </a:cxnLst>
              <a:rect l="0" t="0" r="r" b="b"/>
              <a:pathLst>
                <a:path w="21337" h="21039" extrusionOk="0">
                  <a:moveTo>
                    <a:pt x="2236" y="4615"/>
                  </a:moveTo>
                  <a:cubicBezTo>
                    <a:pt x="2236" y="6948"/>
                    <a:pt x="1522" y="9140"/>
                    <a:pt x="273" y="11085"/>
                  </a:cubicBezTo>
                  <a:cubicBezTo>
                    <a:pt x="-263" y="11933"/>
                    <a:pt x="5" y="12994"/>
                    <a:pt x="942" y="13595"/>
                  </a:cubicBezTo>
                  <a:lnTo>
                    <a:pt x="12010" y="20594"/>
                  </a:lnTo>
                  <a:cubicBezTo>
                    <a:pt x="13215" y="21372"/>
                    <a:pt x="15000" y="21089"/>
                    <a:pt x="15803" y="20064"/>
                  </a:cubicBezTo>
                  <a:cubicBezTo>
                    <a:pt x="19284" y="15574"/>
                    <a:pt x="21337" y="10272"/>
                    <a:pt x="21337" y="4615"/>
                  </a:cubicBezTo>
                  <a:cubicBezTo>
                    <a:pt x="21337" y="3696"/>
                    <a:pt x="21292" y="2777"/>
                    <a:pt x="21159" y="1858"/>
                  </a:cubicBezTo>
                  <a:cubicBezTo>
                    <a:pt x="21025" y="620"/>
                    <a:pt x="19552" y="-228"/>
                    <a:pt x="18035" y="55"/>
                  </a:cubicBezTo>
                  <a:lnTo>
                    <a:pt x="4200" y="2565"/>
                  </a:lnTo>
                  <a:cubicBezTo>
                    <a:pt x="3040" y="2777"/>
                    <a:pt x="2236" y="3625"/>
                    <a:pt x="2236" y="4615"/>
                  </a:cubicBezTo>
                  <a:cubicBezTo>
                    <a:pt x="2236" y="4580"/>
                    <a:pt x="2236" y="4580"/>
                    <a:pt x="2236" y="4615"/>
                  </a:cubicBezTo>
                  <a:close/>
                </a:path>
              </a:pathLst>
            </a:custGeom>
            <a:solidFill>
              <a:srgbClr val="A2B969">
                <a:lumMod val="20000"/>
                <a:lumOff val="8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46" name="Shape">
              <a:extLst>
                <a:ext uri="{FF2B5EF4-FFF2-40B4-BE49-F238E27FC236}">
                  <a16:creationId xmlns:a16="http://schemas.microsoft.com/office/drawing/2014/main" xmlns="" id="{F2347D1D-B9AC-E989-96DD-09B1459DC3E7}"/>
                </a:ext>
              </a:extLst>
            </p:cNvPr>
            <p:cNvSpPr/>
            <p:nvPr/>
          </p:nvSpPr>
          <p:spPr>
            <a:xfrm>
              <a:off x="4307141" y="3390053"/>
              <a:ext cx="1014299" cy="1261374"/>
            </a:xfrm>
            <a:custGeom>
              <a:avLst/>
              <a:gdLst/>
              <a:ahLst/>
              <a:cxnLst>
                <a:cxn ang="0">
                  <a:pos x="wd2" y="hd2"/>
                </a:cxn>
                <a:cxn ang="5400000">
                  <a:pos x="wd2" y="hd2"/>
                </a:cxn>
                <a:cxn ang="10800000">
                  <a:pos x="wd2" y="hd2"/>
                </a:cxn>
                <a:cxn ang="16200000">
                  <a:pos x="wd2" y="hd2"/>
                </a:cxn>
              </a:cxnLst>
              <a:rect l="0" t="0" r="r" b="b"/>
              <a:pathLst>
                <a:path w="21313" h="21039" extrusionOk="0">
                  <a:moveTo>
                    <a:pt x="19106" y="4615"/>
                  </a:moveTo>
                  <a:cubicBezTo>
                    <a:pt x="19106" y="4580"/>
                    <a:pt x="19106" y="4580"/>
                    <a:pt x="19106" y="4615"/>
                  </a:cubicBezTo>
                  <a:cubicBezTo>
                    <a:pt x="19106" y="3625"/>
                    <a:pt x="18305" y="2777"/>
                    <a:pt x="17102" y="2565"/>
                  </a:cubicBezTo>
                  <a:lnTo>
                    <a:pt x="3296" y="55"/>
                  </a:lnTo>
                  <a:cubicBezTo>
                    <a:pt x="1781" y="-228"/>
                    <a:pt x="312" y="620"/>
                    <a:pt x="178" y="1858"/>
                  </a:cubicBezTo>
                  <a:cubicBezTo>
                    <a:pt x="89" y="2777"/>
                    <a:pt x="0" y="3661"/>
                    <a:pt x="0" y="4615"/>
                  </a:cubicBezTo>
                  <a:cubicBezTo>
                    <a:pt x="0" y="10272"/>
                    <a:pt x="2004" y="15574"/>
                    <a:pt x="5522" y="20064"/>
                  </a:cubicBezTo>
                  <a:cubicBezTo>
                    <a:pt x="6324" y="21089"/>
                    <a:pt x="8106" y="21372"/>
                    <a:pt x="9308" y="20594"/>
                  </a:cubicBezTo>
                  <a:lnTo>
                    <a:pt x="20353" y="13595"/>
                  </a:lnTo>
                  <a:cubicBezTo>
                    <a:pt x="21288" y="12994"/>
                    <a:pt x="21600" y="11968"/>
                    <a:pt x="21021" y="11085"/>
                  </a:cubicBezTo>
                  <a:cubicBezTo>
                    <a:pt x="19819" y="9140"/>
                    <a:pt x="19106" y="6948"/>
                    <a:pt x="19106" y="4615"/>
                  </a:cubicBezTo>
                  <a:close/>
                </a:path>
              </a:pathLst>
            </a:custGeom>
            <a:solidFill>
              <a:srgbClr val="EADBF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47" name="Shape">
              <a:extLst>
                <a:ext uri="{FF2B5EF4-FFF2-40B4-BE49-F238E27FC236}">
                  <a16:creationId xmlns:a16="http://schemas.microsoft.com/office/drawing/2014/main" xmlns="" id="{C768B85B-0286-EEB4-56B5-43C3EA9BFB86}"/>
                </a:ext>
              </a:extLst>
            </p:cNvPr>
            <p:cNvSpPr/>
            <p:nvPr/>
          </p:nvSpPr>
          <p:spPr>
            <a:xfrm>
              <a:off x="6584526" y="2154397"/>
              <a:ext cx="1187886" cy="1216220"/>
            </a:xfrm>
            <a:custGeom>
              <a:avLst/>
              <a:gdLst/>
              <a:ahLst/>
              <a:cxnLst>
                <a:cxn ang="0">
                  <a:pos x="wd2" y="hd2"/>
                </a:cxn>
                <a:cxn ang="5400000">
                  <a:pos x="wd2" y="hd2"/>
                </a:cxn>
                <a:cxn ang="10800000">
                  <a:pos x="wd2" y="hd2"/>
                </a:cxn>
                <a:cxn ang="16200000">
                  <a:pos x="wd2" y="hd2"/>
                </a:cxn>
              </a:cxnLst>
              <a:rect l="0" t="0" r="r" b="b"/>
              <a:pathLst>
                <a:path w="21054" h="21079" extrusionOk="0">
                  <a:moveTo>
                    <a:pt x="7733" y="21026"/>
                  </a:moveTo>
                  <a:lnTo>
                    <a:pt x="19378" y="18417"/>
                  </a:lnTo>
                  <a:cubicBezTo>
                    <a:pt x="20655" y="18124"/>
                    <a:pt x="21369" y="16838"/>
                    <a:pt x="20918" y="15626"/>
                  </a:cubicBezTo>
                  <a:cubicBezTo>
                    <a:pt x="18589" y="9307"/>
                    <a:pt x="14194" y="3944"/>
                    <a:pt x="8522" y="344"/>
                  </a:cubicBezTo>
                  <a:cubicBezTo>
                    <a:pt x="7432" y="-354"/>
                    <a:pt x="5967" y="50"/>
                    <a:pt x="5404" y="1189"/>
                  </a:cubicBezTo>
                  <a:lnTo>
                    <a:pt x="220" y="11732"/>
                  </a:lnTo>
                  <a:cubicBezTo>
                    <a:pt x="-231" y="12613"/>
                    <a:pt x="32" y="13679"/>
                    <a:pt x="821" y="14303"/>
                  </a:cubicBezTo>
                  <a:cubicBezTo>
                    <a:pt x="2737" y="15773"/>
                    <a:pt x="4314" y="17683"/>
                    <a:pt x="5329" y="19887"/>
                  </a:cubicBezTo>
                  <a:cubicBezTo>
                    <a:pt x="5742" y="20768"/>
                    <a:pt x="6756" y="21246"/>
                    <a:pt x="7733" y="21026"/>
                  </a:cubicBezTo>
                  <a:close/>
                </a:path>
              </a:pathLst>
            </a:custGeom>
            <a:solidFill>
              <a:srgbClr val="C13018">
                <a:lumMod val="20000"/>
                <a:lumOff val="8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xmlns="" id="{C51CB38B-E8E1-CF10-723F-4F3D970CF5FC}"/>
                </a:ext>
              </a:extLst>
            </p:cNvPr>
            <p:cNvSpPr/>
            <p:nvPr/>
          </p:nvSpPr>
          <p:spPr>
            <a:xfrm>
              <a:off x="5326142" y="1214412"/>
              <a:ext cx="1512720" cy="793769"/>
            </a:xfrm>
            <a:custGeom>
              <a:avLst/>
              <a:gdLst>
                <a:gd name="connsiteX0" fmla="*/ 754261 w 1512720"/>
                <a:gd name="connsiteY0" fmla="*/ 0 h 793769"/>
                <a:gd name="connsiteX1" fmla="*/ 1082813 w 1512720"/>
                <a:gd name="connsiteY1" fmla="*/ 328542 h 793769"/>
                <a:gd name="connsiteX2" fmla="*/ 1042564 w 1512720"/>
                <a:gd name="connsiteY2" fmla="*/ 485395 h 793769"/>
                <a:gd name="connsiteX3" fmla="*/ 1453753 w 1512720"/>
                <a:gd name="connsiteY3" fmla="*/ 591310 h 793769"/>
                <a:gd name="connsiteX4" fmla="*/ 1504546 w 1512720"/>
                <a:gd name="connsiteY4" fmla="*/ 707939 h 793769"/>
                <a:gd name="connsiteX5" fmla="*/ 1485525 w 1512720"/>
                <a:gd name="connsiteY5" fmla="*/ 746019 h 793769"/>
                <a:gd name="connsiteX6" fmla="*/ 1379522 w 1512720"/>
                <a:gd name="connsiteY6" fmla="*/ 788468 h 793769"/>
                <a:gd name="connsiteX7" fmla="*/ 756398 w 1512720"/>
                <a:gd name="connsiteY7" fmla="*/ 676124 h 793769"/>
                <a:gd name="connsiteX8" fmla="*/ 133275 w 1512720"/>
                <a:gd name="connsiteY8" fmla="*/ 788468 h 793769"/>
                <a:gd name="connsiteX9" fmla="*/ 27272 w 1512720"/>
                <a:gd name="connsiteY9" fmla="*/ 746019 h 793769"/>
                <a:gd name="connsiteX10" fmla="*/ 8251 w 1512720"/>
                <a:gd name="connsiteY10" fmla="*/ 707939 h 793769"/>
                <a:gd name="connsiteX11" fmla="*/ 54841 w 1512720"/>
                <a:gd name="connsiteY11" fmla="*/ 591310 h 793769"/>
                <a:gd name="connsiteX12" fmla="*/ 466030 w 1512720"/>
                <a:gd name="connsiteY12" fmla="*/ 485395 h 793769"/>
                <a:gd name="connsiteX13" fmla="*/ 425780 w 1512720"/>
                <a:gd name="connsiteY13" fmla="*/ 328542 h 793769"/>
                <a:gd name="connsiteX14" fmla="*/ 754261 w 1512720"/>
                <a:gd name="connsiteY14" fmla="*/ 0 h 79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2720" h="793769">
                  <a:moveTo>
                    <a:pt x="754261" y="0"/>
                  </a:moveTo>
                  <a:cubicBezTo>
                    <a:pt x="934424" y="0"/>
                    <a:pt x="1082813" y="146220"/>
                    <a:pt x="1082813" y="328542"/>
                  </a:cubicBezTo>
                  <a:cubicBezTo>
                    <a:pt x="1082813" y="385744"/>
                    <a:pt x="1067996" y="438743"/>
                    <a:pt x="1042564" y="485395"/>
                  </a:cubicBezTo>
                  <a:cubicBezTo>
                    <a:pt x="1184542" y="506578"/>
                    <a:pt x="1322317" y="542597"/>
                    <a:pt x="1453753" y="591310"/>
                  </a:cubicBezTo>
                  <a:cubicBezTo>
                    <a:pt x="1504546" y="608289"/>
                    <a:pt x="1525775" y="663431"/>
                    <a:pt x="1504546" y="707939"/>
                  </a:cubicBezTo>
                  <a:lnTo>
                    <a:pt x="1485525" y="746019"/>
                  </a:lnTo>
                  <a:cubicBezTo>
                    <a:pt x="1466433" y="784182"/>
                    <a:pt x="1421909" y="803304"/>
                    <a:pt x="1379522" y="788468"/>
                  </a:cubicBezTo>
                  <a:cubicBezTo>
                    <a:pt x="1186679" y="716347"/>
                    <a:pt x="976810" y="676124"/>
                    <a:pt x="756398" y="676124"/>
                  </a:cubicBezTo>
                  <a:cubicBezTo>
                    <a:pt x="538123" y="676124"/>
                    <a:pt x="328255" y="716347"/>
                    <a:pt x="133275" y="788468"/>
                  </a:cubicBezTo>
                  <a:cubicBezTo>
                    <a:pt x="93025" y="803304"/>
                    <a:pt x="46364" y="786325"/>
                    <a:pt x="27272" y="746019"/>
                  </a:cubicBezTo>
                  <a:lnTo>
                    <a:pt x="8251" y="707939"/>
                  </a:lnTo>
                  <a:cubicBezTo>
                    <a:pt x="-12978" y="663431"/>
                    <a:pt x="8251" y="610432"/>
                    <a:pt x="54841" y="591310"/>
                  </a:cubicBezTo>
                  <a:cubicBezTo>
                    <a:pt x="186276" y="542597"/>
                    <a:pt x="324051" y="506578"/>
                    <a:pt x="466030" y="485395"/>
                  </a:cubicBezTo>
                  <a:cubicBezTo>
                    <a:pt x="440598" y="438743"/>
                    <a:pt x="425780" y="385744"/>
                    <a:pt x="425780" y="328542"/>
                  </a:cubicBezTo>
                  <a:cubicBezTo>
                    <a:pt x="425780" y="148363"/>
                    <a:pt x="572033" y="0"/>
                    <a:pt x="754261" y="0"/>
                  </a:cubicBezTo>
                  <a:close/>
                </a:path>
              </a:pathLst>
            </a:custGeom>
            <a:solidFill>
              <a:srgbClr val="FAB63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xmlns="" id="{F08ACB2D-A4BD-9731-3E91-D421D822B108}"/>
                </a:ext>
              </a:extLst>
            </p:cNvPr>
            <p:cNvSpPr/>
            <p:nvPr/>
          </p:nvSpPr>
          <p:spPr>
            <a:xfrm>
              <a:off x="6967609" y="1942211"/>
              <a:ext cx="1130861" cy="1231667"/>
            </a:xfrm>
            <a:custGeom>
              <a:avLst/>
              <a:gdLst>
                <a:gd name="connsiteX0" fmla="*/ 111078 w 1130861"/>
                <a:gd name="connsiteY0" fmla="*/ 553 h 1231667"/>
                <a:gd name="connsiteX1" fmla="*/ 141055 w 1130861"/>
                <a:gd name="connsiteY1" fmla="*/ 11105 h 1231667"/>
                <a:gd name="connsiteX2" fmla="*/ 501358 w 1130861"/>
                <a:gd name="connsiteY2" fmla="*/ 286617 h 1231667"/>
                <a:gd name="connsiteX3" fmla="*/ 802369 w 1130861"/>
                <a:gd name="connsiteY3" fmla="*/ 87379 h 1231667"/>
                <a:gd name="connsiteX4" fmla="*/ 1130861 w 1130861"/>
                <a:gd name="connsiteY4" fmla="*/ 415887 h 1231667"/>
                <a:gd name="connsiteX5" fmla="*/ 853223 w 1130861"/>
                <a:gd name="connsiteY5" fmla="*/ 735944 h 1231667"/>
                <a:gd name="connsiteX6" fmla="*/ 1020642 w 1130861"/>
                <a:gd name="connsiteY6" fmla="*/ 1119597 h 1231667"/>
                <a:gd name="connsiteX7" fmla="*/ 965533 w 1130861"/>
                <a:gd name="connsiteY7" fmla="*/ 1214921 h 1231667"/>
                <a:gd name="connsiteX8" fmla="*/ 904076 w 1130861"/>
                <a:gd name="connsiteY8" fmla="*/ 1229815 h 1231667"/>
                <a:gd name="connsiteX9" fmla="*/ 817155 w 1130861"/>
                <a:gd name="connsiteY9" fmla="*/ 1181045 h 1231667"/>
                <a:gd name="connsiteX10" fmla="*/ 35092 w 1130861"/>
                <a:gd name="connsiteY10" fmla="*/ 193371 h 1231667"/>
                <a:gd name="connsiteX11" fmla="*/ 7537 w 1130861"/>
                <a:gd name="connsiteY11" fmla="*/ 97978 h 1231667"/>
                <a:gd name="connsiteX12" fmla="*/ 35092 w 1130861"/>
                <a:gd name="connsiteY12" fmla="*/ 42834 h 1231667"/>
                <a:gd name="connsiteX13" fmla="*/ 111078 w 1130861"/>
                <a:gd name="connsiteY13" fmla="*/ 553 h 12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861" h="1231667">
                  <a:moveTo>
                    <a:pt x="111078" y="553"/>
                  </a:moveTo>
                  <a:cubicBezTo>
                    <a:pt x="121313" y="1818"/>
                    <a:pt x="131515" y="5269"/>
                    <a:pt x="141055" y="11105"/>
                  </a:cubicBezTo>
                  <a:cubicBezTo>
                    <a:pt x="270316" y="89526"/>
                    <a:pt x="393230" y="182772"/>
                    <a:pt x="501358" y="286617"/>
                  </a:cubicBezTo>
                  <a:cubicBezTo>
                    <a:pt x="550120" y="170025"/>
                    <a:pt x="666686" y="87379"/>
                    <a:pt x="802369" y="87379"/>
                  </a:cubicBezTo>
                  <a:cubicBezTo>
                    <a:pt x="984649" y="87379"/>
                    <a:pt x="1130861" y="235769"/>
                    <a:pt x="1130861" y="415887"/>
                  </a:cubicBezTo>
                  <a:cubicBezTo>
                    <a:pt x="1130861" y="581250"/>
                    <a:pt x="1010038" y="716893"/>
                    <a:pt x="853223" y="735944"/>
                  </a:cubicBezTo>
                  <a:cubicBezTo>
                    <a:pt x="921027" y="856762"/>
                    <a:pt x="978227" y="983953"/>
                    <a:pt x="1020642" y="1119597"/>
                  </a:cubicBezTo>
                  <a:cubicBezTo>
                    <a:pt x="1033337" y="1161994"/>
                    <a:pt x="1007947" y="1204322"/>
                    <a:pt x="965533" y="1214921"/>
                  </a:cubicBezTo>
                  <a:lnTo>
                    <a:pt x="904076" y="1229815"/>
                  </a:lnTo>
                  <a:cubicBezTo>
                    <a:pt x="865917" y="1238267"/>
                    <a:pt x="827759" y="1217068"/>
                    <a:pt x="817155" y="1181045"/>
                  </a:cubicBezTo>
                  <a:cubicBezTo>
                    <a:pt x="685728" y="763516"/>
                    <a:pt x="403833" y="413809"/>
                    <a:pt x="35092" y="193371"/>
                  </a:cubicBezTo>
                  <a:cubicBezTo>
                    <a:pt x="3281" y="174251"/>
                    <a:pt x="-9414" y="131854"/>
                    <a:pt x="7537" y="97978"/>
                  </a:cubicBezTo>
                  <a:lnTo>
                    <a:pt x="35092" y="42834"/>
                  </a:lnTo>
                  <a:cubicBezTo>
                    <a:pt x="49374" y="12647"/>
                    <a:pt x="80373" y="-3239"/>
                    <a:pt x="111078" y="553"/>
                  </a:cubicBezTo>
                  <a:close/>
                </a:path>
              </a:pathLst>
            </a:custGeom>
            <a:solidFill>
              <a:srgbClr val="DD473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xmlns="" id="{232F996A-B196-A140-803B-ED6B622290EC}"/>
                </a:ext>
              </a:extLst>
            </p:cNvPr>
            <p:cNvSpPr/>
            <p:nvPr/>
          </p:nvSpPr>
          <p:spPr>
            <a:xfrm>
              <a:off x="4113340" y="1940093"/>
              <a:ext cx="1101192" cy="1233785"/>
            </a:xfrm>
            <a:custGeom>
              <a:avLst/>
              <a:gdLst>
                <a:gd name="connsiteX0" fmla="*/ 990075 w 1101192"/>
                <a:gd name="connsiteY0" fmla="*/ 543 h 1233785"/>
                <a:gd name="connsiteX1" fmla="*/ 1066119 w 1101192"/>
                <a:gd name="connsiteY1" fmla="*/ 42898 h 1233785"/>
                <a:gd name="connsiteX2" fmla="*/ 1093677 w 1101192"/>
                <a:gd name="connsiteY2" fmla="*/ 100097 h 1233785"/>
                <a:gd name="connsiteX3" fmla="*/ 1066119 w 1101192"/>
                <a:gd name="connsiteY3" fmla="*/ 195498 h 1233785"/>
                <a:gd name="connsiteX4" fmla="*/ 606149 w 1101192"/>
                <a:gd name="connsiteY4" fmla="*/ 589741 h 1233785"/>
                <a:gd name="connsiteX5" fmla="*/ 563790 w 1101192"/>
                <a:gd name="connsiteY5" fmla="*/ 644799 h 1233785"/>
                <a:gd name="connsiteX6" fmla="*/ 284046 w 1101192"/>
                <a:gd name="connsiteY6" fmla="*/ 1183214 h 1233785"/>
                <a:gd name="connsiteX7" fmla="*/ 197141 w 1101192"/>
                <a:gd name="connsiteY7" fmla="*/ 1231916 h 1233785"/>
                <a:gd name="connsiteX8" fmla="*/ 135680 w 1101192"/>
                <a:gd name="connsiteY8" fmla="*/ 1217064 h 1233785"/>
                <a:gd name="connsiteX9" fmla="*/ 80562 w 1101192"/>
                <a:gd name="connsiteY9" fmla="*/ 1121732 h 1233785"/>
                <a:gd name="connsiteX10" fmla="*/ 250071 w 1101192"/>
                <a:gd name="connsiteY10" fmla="*/ 731702 h 1233785"/>
                <a:gd name="connsiteX11" fmla="*/ 0 w 1101192"/>
                <a:gd name="connsiteY11" fmla="*/ 413793 h 1233785"/>
                <a:gd name="connsiteX12" fmla="*/ 328519 w 1101192"/>
                <a:gd name="connsiteY12" fmla="*/ 85245 h 1233785"/>
                <a:gd name="connsiteX13" fmla="*/ 621022 w 1101192"/>
                <a:gd name="connsiteY13" fmla="*/ 265407 h 1233785"/>
                <a:gd name="connsiteX14" fmla="*/ 960112 w 1101192"/>
                <a:gd name="connsiteY14" fmla="*/ 11052 h 1233785"/>
                <a:gd name="connsiteX15" fmla="*/ 990075 w 1101192"/>
                <a:gd name="connsiteY15" fmla="*/ 543 h 123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1192" h="1233785">
                  <a:moveTo>
                    <a:pt x="990075" y="543"/>
                  </a:moveTo>
                  <a:cubicBezTo>
                    <a:pt x="1020775" y="-3213"/>
                    <a:pt x="1051793" y="12693"/>
                    <a:pt x="1066119" y="42898"/>
                  </a:cubicBezTo>
                  <a:lnTo>
                    <a:pt x="1093677" y="100097"/>
                  </a:lnTo>
                  <a:cubicBezTo>
                    <a:pt x="1110592" y="134016"/>
                    <a:pt x="1097906" y="176431"/>
                    <a:pt x="1066119" y="195498"/>
                  </a:cubicBezTo>
                  <a:cubicBezTo>
                    <a:pt x="890194" y="299326"/>
                    <a:pt x="735486" y="435001"/>
                    <a:pt x="606149" y="589741"/>
                  </a:cubicBezTo>
                  <a:cubicBezTo>
                    <a:pt x="593463" y="608808"/>
                    <a:pt x="578663" y="627874"/>
                    <a:pt x="563790" y="644799"/>
                  </a:cubicBezTo>
                  <a:cubicBezTo>
                    <a:pt x="442983" y="805895"/>
                    <a:pt x="347621" y="986058"/>
                    <a:pt x="284046" y="1183214"/>
                  </a:cubicBezTo>
                  <a:cubicBezTo>
                    <a:pt x="273401" y="1219205"/>
                    <a:pt x="235271" y="1240413"/>
                    <a:pt x="197141" y="1231916"/>
                  </a:cubicBezTo>
                  <a:lnTo>
                    <a:pt x="135680" y="1217064"/>
                  </a:lnTo>
                  <a:cubicBezTo>
                    <a:pt x="93248" y="1206494"/>
                    <a:pt x="67804" y="1164079"/>
                    <a:pt x="80562" y="1121732"/>
                  </a:cubicBezTo>
                  <a:cubicBezTo>
                    <a:pt x="122921" y="983916"/>
                    <a:pt x="180153" y="854666"/>
                    <a:pt x="250071" y="731702"/>
                  </a:cubicBezTo>
                  <a:cubicBezTo>
                    <a:pt x="106007" y="697784"/>
                    <a:pt x="0" y="568534"/>
                    <a:pt x="0" y="413793"/>
                  </a:cubicBezTo>
                  <a:cubicBezTo>
                    <a:pt x="0" y="233630"/>
                    <a:pt x="146252" y="85245"/>
                    <a:pt x="328519" y="85245"/>
                  </a:cubicBezTo>
                  <a:cubicBezTo>
                    <a:pt x="455669" y="85245"/>
                    <a:pt x="565904" y="157365"/>
                    <a:pt x="621022" y="265407"/>
                  </a:cubicBezTo>
                  <a:cubicBezTo>
                    <a:pt x="724841" y="167934"/>
                    <a:pt x="837191" y="83172"/>
                    <a:pt x="960112" y="11052"/>
                  </a:cubicBezTo>
                  <a:cubicBezTo>
                    <a:pt x="969645" y="5232"/>
                    <a:pt x="979843" y="1795"/>
                    <a:pt x="990075" y="543"/>
                  </a:cubicBezTo>
                  <a:close/>
                </a:path>
              </a:pathLst>
            </a:custGeom>
            <a:solidFill>
              <a:srgbClr val="F7931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xmlns="" id="{ECE98C49-B223-CC2F-E8BB-A03B95E2CF38}"/>
                </a:ext>
              </a:extLst>
            </p:cNvPr>
            <p:cNvSpPr/>
            <p:nvPr/>
          </p:nvSpPr>
          <p:spPr>
            <a:xfrm>
              <a:off x="5818241" y="2777560"/>
              <a:ext cx="529601" cy="189377"/>
            </a:xfrm>
            <a:custGeom>
              <a:avLst/>
              <a:gdLst>
                <a:gd name="connsiteX0" fmla="*/ 264806 w 529601"/>
                <a:gd name="connsiteY0" fmla="*/ 0 h 189377"/>
                <a:gd name="connsiteX1" fmla="*/ 463990 w 529601"/>
                <a:gd name="connsiteY1" fmla="*/ 23243 h 189377"/>
                <a:gd name="connsiteX2" fmla="*/ 521265 w 529601"/>
                <a:gd name="connsiteY2" fmla="*/ 141934 h 189377"/>
                <a:gd name="connsiteX3" fmla="*/ 423740 w 529601"/>
                <a:gd name="connsiteY3" fmla="*/ 186443 h 189377"/>
                <a:gd name="connsiteX4" fmla="*/ 264806 w 529601"/>
                <a:gd name="connsiteY4" fmla="*/ 167403 h 189377"/>
                <a:gd name="connsiteX5" fmla="*/ 105802 w 529601"/>
                <a:gd name="connsiteY5" fmla="*/ 186443 h 189377"/>
                <a:gd name="connsiteX6" fmla="*/ 8348 w 529601"/>
                <a:gd name="connsiteY6" fmla="*/ 141934 h 189377"/>
                <a:gd name="connsiteX7" fmla="*/ 65552 w 529601"/>
                <a:gd name="connsiteY7" fmla="*/ 23243 h 189377"/>
                <a:gd name="connsiteX8" fmla="*/ 264806 w 529601"/>
                <a:gd name="connsiteY8" fmla="*/ 0 h 18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601" h="189377">
                  <a:moveTo>
                    <a:pt x="264806" y="0"/>
                  </a:moveTo>
                  <a:cubicBezTo>
                    <a:pt x="332626" y="0"/>
                    <a:pt x="400445" y="8407"/>
                    <a:pt x="463990" y="23243"/>
                  </a:cubicBezTo>
                  <a:cubicBezTo>
                    <a:pt x="516991" y="36019"/>
                    <a:pt x="544560" y="93221"/>
                    <a:pt x="521265" y="141934"/>
                  </a:cubicBezTo>
                  <a:cubicBezTo>
                    <a:pt x="504311" y="178036"/>
                    <a:pt x="461924" y="194933"/>
                    <a:pt x="423740" y="186443"/>
                  </a:cubicBezTo>
                  <a:cubicBezTo>
                    <a:pt x="372875" y="173750"/>
                    <a:pt x="319874" y="167403"/>
                    <a:pt x="264806" y="167403"/>
                  </a:cubicBezTo>
                  <a:cubicBezTo>
                    <a:pt x="209668" y="167403"/>
                    <a:pt x="156666" y="173750"/>
                    <a:pt x="105802" y="186443"/>
                  </a:cubicBezTo>
                  <a:cubicBezTo>
                    <a:pt x="65552" y="197076"/>
                    <a:pt x="25302" y="178036"/>
                    <a:pt x="8348" y="141934"/>
                  </a:cubicBezTo>
                  <a:cubicBezTo>
                    <a:pt x="-14947" y="93221"/>
                    <a:pt x="12551" y="36019"/>
                    <a:pt x="65552" y="23243"/>
                  </a:cubicBezTo>
                  <a:cubicBezTo>
                    <a:pt x="129168" y="8407"/>
                    <a:pt x="196987" y="0"/>
                    <a:pt x="264806" y="0"/>
                  </a:cubicBezTo>
                  <a:close/>
                </a:path>
              </a:pathLst>
            </a:custGeom>
            <a:solidFill>
              <a:srgbClr val="FAB63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xmlns="" id="{67BDDCE7-051A-7BA4-3052-6CE7F64C4CDC}"/>
                </a:ext>
              </a:extLst>
            </p:cNvPr>
            <p:cNvSpPr/>
            <p:nvPr/>
          </p:nvSpPr>
          <p:spPr>
            <a:xfrm>
              <a:off x="5268451" y="2957909"/>
              <a:ext cx="391368" cy="454809"/>
            </a:xfrm>
            <a:custGeom>
              <a:avLst/>
              <a:gdLst>
                <a:gd name="connsiteX0" fmla="*/ 298093 w 391368"/>
                <a:gd name="connsiteY0" fmla="*/ 1673 h 454809"/>
                <a:gd name="connsiteX1" fmla="*/ 381528 w 391368"/>
                <a:gd name="connsiteY1" fmla="*/ 41618 h 454809"/>
                <a:gd name="connsiteX2" fmla="*/ 353969 w 391368"/>
                <a:gd name="connsiteY2" fmla="*/ 162441 h 454809"/>
                <a:gd name="connsiteX3" fmla="*/ 163244 w 391368"/>
                <a:gd name="connsiteY3" fmla="*/ 410440 h 454809"/>
                <a:gd name="connsiteX4" fmla="*/ 78454 w 391368"/>
                <a:gd name="connsiteY4" fmla="*/ 452787 h 454809"/>
                <a:gd name="connsiteX5" fmla="*/ 57238 w 391368"/>
                <a:gd name="connsiteY5" fmla="*/ 448573 h 454809"/>
                <a:gd name="connsiteX6" fmla="*/ 6421 w 391368"/>
                <a:gd name="connsiteY6" fmla="*/ 348959 h 454809"/>
                <a:gd name="connsiteX7" fmla="*/ 267064 w 391368"/>
                <a:gd name="connsiteY7" fmla="*/ 16197 h 454809"/>
                <a:gd name="connsiteX8" fmla="*/ 298093 w 391368"/>
                <a:gd name="connsiteY8" fmla="*/ 1673 h 45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368" h="454809">
                  <a:moveTo>
                    <a:pt x="298093" y="1673"/>
                  </a:moveTo>
                  <a:cubicBezTo>
                    <a:pt x="330703" y="-5296"/>
                    <a:pt x="365671" y="9807"/>
                    <a:pt x="381528" y="41618"/>
                  </a:cubicBezTo>
                  <a:cubicBezTo>
                    <a:pt x="400629" y="84034"/>
                    <a:pt x="392172" y="134877"/>
                    <a:pt x="353969" y="162441"/>
                  </a:cubicBezTo>
                  <a:cubicBezTo>
                    <a:pt x="273480" y="230278"/>
                    <a:pt x="205603" y="315040"/>
                    <a:pt x="163244" y="410440"/>
                  </a:cubicBezTo>
                  <a:cubicBezTo>
                    <a:pt x="148371" y="442217"/>
                    <a:pt x="112355" y="461284"/>
                    <a:pt x="78454" y="452787"/>
                  </a:cubicBezTo>
                  <a:lnTo>
                    <a:pt x="57238" y="448573"/>
                  </a:lnTo>
                  <a:cubicBezTo>
                    <a:pt x="12764" y="438004"/>
                    <a:pt x="-12680" y="391374"/>
                    <a:pt x="6421" y="348959"/>
                  </a:cubicBezTo>
                  <a:cubicBezTo>
                    <a:pt x="65768" y="217567"/>
                    <a:pt x="154787" y="103100"/>
                    <a:pt x="267064" y="16197"/>
                  </a:cubicBezTo>
                  <a:cubicBezTo>
                    <a:pt x="276615" y="8771"/>
                    <a:pt x="287223" y="3996"/>
                    <a:pt x="298093" y="1673"/>
                  </a:cubicBezTo>
                  <a:close/>
                </a:path>
              </a:pathLst>
            </a:custGeom>
            <a:solidFill>
              <a:srgbClr val="F7931F">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xmlns="" id="{E4A0E513-6578-42FE-ADE3-FF141C1F5137}"/>
                </a:ext>
              </a:extLst>
            </p:cNvPr>
            <p:cNvSpPr/>
            <p:nvPr/>
          </p:nvSpPr>
          <p:spPr>
            <a:xfrm>
              <a:off x="6499938" y="2967434"/>
              <a:ext cx="398163" cy="456947"/>
            </a:xfrm>
            <a:custGeom>
              <a:avLst/>
              <a:gdLst>
                <a:gd name="connsiteX0" fmla="*/ 100073 w 398163"/>
                <a:gd name="connsiteY0" fmla="*/ 1658 h 456947"/>
                <a:gd name="connsiteX1" fmla="*/ 131074 w 398163"/>
                <a:gd name="connsiteY1" fmla="*/ 16146 h 456947"/>
                <a:gd name="connsiteX2" fmla="*/ 391762 w 398163"/>
                <a:gd name="connsiteY2" fmla="*/ 348949 h 456947"/>
                <a:gd name="connsiteX3" fmla="*/ 338818 w 398163"/>
                <a:gd name="connsiteY3" fmla="*/ 450647 h 456947"/>
                <a:gd name="connsiteX4" fmla="*/ 317611 w 398163"/>
                <a:gd name="connsiteY4" fmla="*/ 454942 h 456947"/>
                <a:gd name="connsiteX5" fmla="*/ 232855 w 398163"/>
                <a:gd name="connsiteY5" fmla="*/ 412545 h 456947"/>
                <a:gd name="connsiteX6" fmla="*/ 137422 w 398163"/>
                <a:gd name="connsiteY6" fmla="*/ 255703 h 456947"/>
                <a:gd name="connsiteX7" fmla="*/ 29368 w 398163"/>
                <a:gd name="connsiteY7" fmla="*/ 151858 h 456947"/>
                <a:gd name="connsiteX8" fmla="*/ 8161 w 398163"/>
                <a:gd name="connsiteY8" fmla="*/ 60690 h 456947"/>
                <a:gd name="connsiteX9" fmla="*/ 16674 w 398163"/>
                <a:gd name="connsiteY9" fmla="*/ 41639 h 456947"/>
                <a:gd name="connsiteX10" fmla="*/ 100073 w 398163"/>
                <a:gd name="connsiteY10" fmla="*/ 1658 h 45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8163" h="456947">
                  <a:moveTo>
                    <a:pt x="100073" y="1658"/>
                  </a:moveTo>
                  <a:cubicBezTo>
                    <a:pt x="110936" y="3971"/>
                    <a:pt x="121535" y="8733"/>
                    <a:pt x="131074" y="16146"/>
                  </a:cubicBezTo>
                  <a:cubicBezTo>
                    <a:pt x="243459" y="103087"/>
                    <a:pt x="334562" y="217532"/>
                    <a:pt x="391762" y="348949"/>
                  </a:cubicBezTo>
                  <a:cubicBezTo>
                    <a:pt x="410879" y="391346"/>
                    <a:pt x="385415" y="440048"/>
                    <a:pt x="338818" y="450647"/>
                  </a:cubicBezTo>
                  <a:lnTo>
                    <a:pt x="317611" y="454942"/>
                  </a:lnTo>
                  <a:cubicBezTo>
                    <a:pt x="283708" y="463394"/>
                    <a:pt x="247641" y="444343"/>
                    <a:pt x="232855" y="412545"/>
                  </a:cubicBezTo>
                  <a:cubicBezTo>
                    <a:pt x="207391" y="355323"/>
                    <a:pt x="175580" y="304405"/>
                    <a:pt x="137422" y="255703"/>
                  </a:cubicBezTo>
                  <a:cubicBezTo>
                    <a:pt x="105685" y="217532"/>
                    <a:pt x="69618" y="181508"/>
                    <a:pt x="29368" y="151858"/>
                  </a:cubicBezTo>
                  <a:cubicBezTo>
                    <a:pt x="1813" y="130659"/>
                    <a:pt x="-8790" y="92488"/>
                    <a:pt x="8161" y="60690"/>
                  </a:cubicBezTo>
                  <a:lnTo>
                    <a:pt x="16674" y="41639"/>
                  </a:lnTo>
                  <a:cubicBezTo>
                    <a:pt x="32523" y="9841"/>
                    <a:pt x="67485" y="-5278"/>
                    <a:pt x="100073" y="1658"/>
                  </a:cubicBezTo>
                  <a:close/>
                </a:path>
              </a:pathLst>
            </a:custGeom>
            <a:solidFill>
              <a:srgbClr val="DD473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xmlns="" id="{40A852D3-DBEE-AA9B-D07D-C8731B2DA033}"/>
                </a:ext>
              </a:extLst>
            </p:cNvPr>
            <p:cNvSpPr/>
            <p:nvPr/>
          </p:nvSpPr>
          <p:spPr>
            <a:xfrm>
              <a:off x="3713685" y="3326461"/>
              <a:ext cx="909046" cy="1474533"/>
            </a:xfrm>
            <a:custGeom>
              <a:avLst/>
              <a:gdLst>
                <a:gd name="connsiteX0" fmla="*/ 466863 w 909046"/>
                <a:gd name="connsiteY0" fmla="*/ 1336 h 1474533"/>
                <a:gd name="connsiteX1" fmla="*/ 498116 w 909046"/>
                <a:gd name="connsiteY1" fmla="*/ 2155 h 1474533"/>
                <a:gd name="connsiteX2" fmla="*/ 559583 w 909046"/>
                <a:gd name="connsiteY2" fmla="*/ 17027 h 1474533"/>
                <a:gd name="connsiteX3" fmla="*/ 616800 w 909046"/>
                <a:gd name="connsiteY3" fmla="*/ 97549 h 1474533"/>
                <a:gd name="connsiteX4" fmla="*/ 599799 w 909046"/>
                <a:gd name="connsiteY4" fmla="*/ 332817 h 1474533"/>
                <a:gd name="connsiteX5" fmla="*/ 896592 w 909046"/>
                <a:gd name="connsiteY5" fmla="*/ 1320446 h 1474533"/>
                <a:gd name="connsiteX6" fmla="*/ 881715 w 909046"/>
                <a:gd name="connsiteY6" fmla="*/ 1420060 h 1474533"/>
                <a:gd name="connsiteX7" fmla="*/ 832999 w 909046"/>
                <a:gd name="connsiteY7" fmla="*/ 1458246 h 1474533"/>
                <a:gd name="connsiteX8" fmla="*/ 724859 w 909046"/>
                <a:gd name="connsiteY8" fmla="*/ 1441297 h 1474533"/>
                <a:gd name="connsiteX9" fmla="*/ 538331 w 909046"/>
                <a:gd name="connsiteY9" fmla="*/ 1091542 h 1474533"/>
                <a:gd name="connsiteX10" fmla="*/ 328508 w 909046"/>
                <a:gd name="connsiteY10" fmla="*/ 1167844 h 1474533"/>
                <a:gd name="connsiteX11" fmla="*/ 0 w 909046"/>
                <a:gd name="connsiteY11" fmla="*/ 839326 h 1474533"/>
                <a:gd name="connsiteX12" fmla="*/ 328508 w 909046"/>
                <a:gd name="connsiteY12" fmla="*/ 510808 h 1474533"/>
                <a:gd name="connsiteX13" fmla="*/ 396351 w 909046"/>
                <a:gd name="connsiteY13" fmla="*/ 517172 h 1474533"/>
                <a:gd name="connsiteX14" fmla="*/ 387850 w 909046"/>
                <a:gd name="connsiteY14" fmla="*/ 332817 h 1474533"/>
                <a:gd name="connsiteX15" fmla="*/ 406977 w 909046"/>
                <a:gd name="connsiteY15" fmla="*/ 63652 h 1474533"/>
                <a:gd name="connsiteX16" fmla="*/ 466863 w 909046"/>
                <a:gd name="connsiteY16" fmla="*/ 1336 h 147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9046" h="1474533">
                  <a:moveTo>
                    <a:pt x="466863" y="1336"/>
                  </a:moveTo>
                  <a:cubicBezTo>
                    <a:pt x="476905" y="-621"/>
                    <a:pt x="487510" y="-491"/>
                    <a:pt x="498116" y="2155"/>
                  </a:cubicBezTo>
                  <a:lnTo>
                    <a:pt x="559583" y="17027"/>
                  </a:lnTo>
                  <a:cubicBezTo>
                    <a:pt x="597673" y="25467"/>
                    <a:pt x="621051" y="61508"/>
                    <a:pt x="616800" y="97549"/>
                  </a:cubicBezTo>
                  <a:cubicBezTo>
                    <a:pt x="606174" y="173850"/>
                    <a:pt x="599799" y="254371"/>
                    <a:pt x="599799" y="332817"/>
                  </a:cubicBezTo>
                  <a:cubicBezTo>
                    <a:pt x="595548" y="701596"/>
                    <a:pt x="705814" y="1040698"/>
                    <a:pt x="896592" y="1320446"/>
                  </a:cubicBezTo>
                  <a:cubicBezTo>
                    <a:pt x="917762" y="1352268"/>
                    <a:pt x="911386" y="1394673"/>
                    <a:pt x="881715" y="1420060"/>
                  </a:cubicBezTo>
                  <a:lnTo>
                    <a:pt x="832999" y="1458246"/>
                  </a:lnTo>
                  <a:cubicBezTo>
                    <a:pt x="799077" y="1485778"/>
                    <a:pt x="748154" y="1477269"/>
                    <a:pt x="724859" y="1441297"/>
                  </a:cubicBezTo>
                  <a:cubicBezTo>
                    <a:pt x="650722" y="1333175"/>
                    <a:pt x="589254" y="1214468"/>
                    <a:pt x="538331" y="1091542"/>
                  </a:cubicBezTo>
                  <a:cubicBezTo>
                    <a:pt x="481114" y="1138167"/>
                    <a:pt x="409102" y="1167844"/>
                    <a:pt x="328508" y="1167844"/>
                  </a:cubicBezTo>
                  <a:cubicBezTo>
                    <a:pt x="148356" y="1167844"/>
                    <a:pt x="0" y="1021605"/>
                    <a:pt x="0" y="839326"/>
                  </a:cubicBezTo>
                  <a:cubicBezTo>
                    <a:pt x="0" y="659191"/>
                    <a:pt x="146231" y="510808"/>
                    <a:pt x="328508" y="510808"/>
                  </a:cubicBezTo>
                  <a:cubicBezTo>
                    <a:pt x="351803" y="510808"/>
                    <a:pt x="375181" y="512952"/>
                    <a:pt x="396351" y="517172"/>
                  </a:cubicBezTo>
                  <a:cubicBezTo>
                    <a:pt x="389975" y="455743"/>
                    <a:pt x="387850" y="396390"/>
                    <a:pt x="387850" y="332817"/>
                  </a:cubicBezTo>
                  <a:cubicBezTo>
                    <a:pt x="387850" y="241643"/>
                    <a:pt x="394226" y="152682"/>
                    <a:pt x="406977" y="63652"/>
                  </a:cubicBezTo>
                  <a:cubicBezTo>
                    <a:pt x="411698" y="31848"/>
                    <a:pt x="436740" y="7205"/>
                    <a:pt x="466863" y="1336"/>
                  </a:cubicBezTo>
                  <a:close/>
                </a:path>
              </a:pathLst>
            </a:custGeom>
            <a:solidFill>
              <a:srgbClr val="7030A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xmlns="" id="{BF6A541B-29F2-B66E-CEDF-E69F0CCACE83}"/>
                </a:ext>
              </a:extLst>
            </p:cNvPr>
            <p:cNvSpPr/>
            <p:nvPr/>
          </p:nvSpPr>
          <p:spPr>
            <a:xfrm>
              <a:off x="7522329" y="3328529"/>
              <a:ext cx="951465" cy="1472465"/>
            </a:xfrm>
            <a:custGeom>
              <a:avLst/>
              <a:gdLst>
                <a:gd name="connsiteX0" fmla="*/ 446431 w 951465"/>
                <a:gd name="connsiteY0" fmla="*/ 1340 h 1472465"/>
                <a:gd name="connsiteX1" fmla="*/ 506313 w 951465"/>
                <a:gd name="connsiteY1" fmla="*/ 63629 h 1472465"/>
                <a:gd name="connsiteX2" fmla="*/ 525447 w 951465"/>
                <a:gd name="connsiteY2" fmla="*/ 332835 h 1472465"/>
                <a:gd name="connsiteX3" fmla="*/ 514826 w 951465"/>
                <a:gd name="connsiteY3" fmla="*/ 529921 h 1472465"/>
                <a:gd name="connsiteX4" fmla="*/ 624992 w 951465"/>
                <a:gd name="connsiteY4" fmla="*/ 510855 h 1472465"/>
                <a:gd name="connsiteX5" fmla="*/ 951443 w 951465"/>
                <a:gd name="connsiteY5" fmla="*/ 837260 h 1472465"/>
                <a:gd name="connsiteX6" fmla="*/ 622885 w 951465"/>
                <a:gd name="connsiteY6" fmla="*/ 1165806 h 1472465"/>
                <a:gd name="connsiteX7" fmla="*/ 383420 w 951465"/>
                <a:gd name="connsiteY7" fmla="*/ 1061909 h 1472465"/>
                <a:gd name="connsiteX8" fmla="*/ 184160 w 951465"/>
                <a:gd name="connsiteY8" fmla="*/ 1439226 h 1472465"/>
                <a:gd name="connsiteX9" fmla="*/ 76102 w 951465"/>
                <a:gd name="connsiteY9" fmla="*/ 1456150 h 1472465"/>
                <a:gd name="connsiteX10" fmla="*/ 27299 w 951465"/>
                <a:gd name="connsiteY10" fmla="*/ 1418018 h 1472465"/>
                <a:gd name="connsiteX11" fmla="*/ 12464 w 951465"/>
                <a:gd name="connsiteY11" fmla="*/ 1318404 h 1472465"/>
                <a:gd name="connsiteX12" fmla="*/ 313460 w 951465"/>
                <a:gd name="connsiteY12" fmla="*/ 332835 h 1472465"/>
                <a:gd name="connsiteX13" fmla="*/ 296518 w 951465"/>
                <a:gd name="connsiteY13" fmla="*/ 97548 h 1472465"/>
                <a:gd name="connsiteX14" fmla="*/ 353750 w 951465"/>
                <a:gd name="connsiteY14" fmla="*/ 17000 h 1472465"/>
                <a:gd name="connsiteX15" fmla="*/ 415197 w 951465"/>
                <a:gd name="connsiteY15" fmla="*/ 2148 h 1472465"/>
                <a:gd name="connsiteX16" fmla="*/ 446431 w 951465"/>
                <a:gd name="connsiteY16" fmla="*/ 1340 h 147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465" h="1472465">
                  <a:moveTo>
                    <a:pt x="446431" y="1340"/>
                  </a:moveTo>
                  <a:cubicBezTo>
                    <a:pt x="476538" y="7221"/>
                    <a:pt x="501572" y="31870"/>
                    <a:pt x="506313" y="63629"/>
                  </a:cubicBezTo>
                  <a:cubicBezTo>
                    <a:pt x="519041" y="152674"/>
                    <a:pt x="525447" y="241649"/>
                    <a:pt x="525447" y="332835"/>
                  </a:cubicBezTo>
                  <a:cubicBezTo>
                    <a:pt x="525447" y="400672"/>
                    <a:pt x="521148" y="464226"/>
                    <a:pt x="514826" y="529921"/>
                  </a:cubicBezTo>
                  <a:cubicBezTo>
                    <a:pt x="548710" y="517210"/>
                    <a:pt x="586893" y="510855"/>
                    <a:pt x="624992" y="510855"/>
                  </a:cubicBezTo>
                  <a:cubicBezTo>
                    <a:pt x="807309" y="510855"/>
                    <a:pt x="953550" y="657098"/>
                    <a:pt x="951443" y="837260"/>
                  </a:cubicBezTo>
                  <a:cubicBezTo>
                    <a:pt x="951443" y="1019563"/>
                    <a:pt x="803095" y="1165806"/>
                    <a:pt x="622885" y="1165806"/>
                  </a:cubicBezTo>
                  <a:cubicBezTo>
                    <a:pt x="527554" y="1165806"/>
                    <a:pt x="442759" y="1125532"/>
                    <a:pt x="383420" y="1061909"/>
                  </a:cubicBezTo>
                  <a:cubicBezTo>
                    <a:pt x="330402" y="1195441"/>
                    <a:pt x="262634" y="1322618"/>
                    <a:pt x="184160" y="1439226"/>
                  </a:cubicBezTo>
                  <a:cubicBezTo>
                    <a:pt x="160812" y="1475216"/>
                    <a:pt x="109986" y="1483713"/>
                    <a:pt x="76102" y="1456150"/>
                  </a:cubicBezTo>
                  <a:lnTo>
                    <a:pt x="27299" y="1418018"/>
                  </a:lnTo>
                  <a:cubicBezTo>
                    <a:pt x="-2371" y="1392596"/>
                    <a:pt x="-8693" y="1350181"/>
                    <a:pt x="12464" y="1318404"/>
                  </a:cubicBezTo>
                  <a:cubicBezTo>
                    <a:pt x="203210" y="1036487"/>
                    <a:pt x="313460" y="697372"/>
                    <a:pt x="313460" y="332835"/>
                  </a:cubicBezTo>
                  <a:cubicBezTo>
                    <a:pt x="313460" y="254429"/>
                    <a:pt x="307138" y="173881"/>
                    <a:pt x="296518" y="97548"/>
                  </a:cubicBezTo>
                  <a:cubicBezTo>
                    <a:pt x="292303" y="61488"/>
                    <a:pt x="315567" y="25497"/>
                    <a:pt x="353750" y="17000"/>
                  </a:cubicBezTo>
                  <a:lnTo>
                    <a:pt x="415197" y="2148"/>
                  </a:lnTo>
                  <a:cubicBezTo>
                    <a:pt x="425796" y="-494"/>
                    <a:pt x="436396" y="-620"/>
                    <a:pt x="446431" y="1340"/>
                  </a:cubicBezTo>
                  <a:close/>
                </a:path>
              </a:pathLst>
            </a:custGeom>
            <a:solidFill>
              <a:srgbClr val="21B4A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xmlns="" id="{E7BDA75A-F7FE-A8A0-195A-C1B17EEDFAC7}"/>
                </a:ext>
              </a:extLst>
            </p:cNvPr>
            <p:cNvSpPr/>
            <p:nvPr/>
          </p:nvSpPr>
          <p:spPr>
            <a:xfrm>
              <a:off x="5206926" y="3583105"/>
              <a:ext cx="254456" cy="516207"/>
            </a:xfrm>
            <a:custGeom>
              <a:avLst/>
              <a:gdLst>
                <a:gd name="connsiteX0" fmla="*/ 57174 w 254456"/>
                <a:gd name="connsiteY0" fmla="*/ 1853 h 516207"/>
                <a:gd name="connsiteX1" fmla="*/ 91057 w 254456"/>
                <a:gd name="connsiteY1" fmla="*/ 1947 h 516207"/>
                <a:gd name="connsiteX2" fmla="*/ 112309 w 254456"/>
                <a:gd name="connsiteY2" fmla="*/ 6236 h 516207"/>
                <a:gd name="connsiteX3" fmla="*/ 169526 w 254456"/>
                <a:gd name="connsiteY3" fmla="*/ 80393 h 516207"/>
                <a:gd name="connsiteX4" fmla="*/ 245788 w 254456"/>
                <a:gd name="connsiteY4" fmla="*/ 394107 h 516207"/>
                <a:gd name="connsiteX5" fmla="*/ 224618 w 254456"/>
                <a:gd name="connsiteY5" fmla="*/ 487357 h 516207"/>
                <a:gd name="connsiteX6" fmla="*/ 207698 w 254456"/>
                <a:gd name="connsiteY6" fmla="*/ 500016 h 516207"/>
                <a:gd name="connsiteX7" fmla="*/ 95307 w 254456"/>
                <a:gd name="connsiteY7" fmla="*/ 474628 h 516207"/>
                <a:gd name="connsiteX8" fmla="*/ 0 w 254456"/>
                <a:gd name="connsiteY8" fmla="*/ 80393 h 516207"/>
                <a:gd name="connsiteX9" fmla="*/ 0 w 254456"/>
                <a:gd name="connsiteY9" fmla="*/ 71884 h 516207"/>
                <a:gd name="connsiteX10" fmla="*/ 57174 w 254456"/>
                <a:gd name="connsiteY10" fmla="*/ 1853 h 51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456" h="516207">
                  <a:moveTo>
                    <a:pt x="57174" y="1853"/>
                  </a:moveTo>
                  <a:cubicBezTo>
                    <a:pt x="67895" y="-565"/>
                    <a:pt x="79409" y="-699"/>
                    <a:pt x="91057" y="1947"/>
                  </a:cubicBezTo>
                  <a:lnTo>
                    <a:pt x="112309" y="6236"/>
                  </a:lnTo>
                  <a:cubicBezTo>
                    <a:pt x="146230" y="14675"/>
                    <a:pt x="169526" y="44352"/>
                    <a:pt x="169526" y="80393"/>
                  </a:cubicBezTo>
                  <a:cubicBezTo>
                    <a:pt x="169526" y="192735"/>
                    <a:pt x="197072" y="300788"/>
                    <a:pt x="245788" y="394107"/>
                  </a:cubicBezTo>
                  <a:cubicBezTo>
                    <a:pt x="262790" y="425859"/>
                    <a:pt x="254289" y="464044"/>
                    <a:pt x="224618" y="487357"/>
                  </a:cubicBezTo>
                  <a:lnTo>
                    <a:pt x="207698" y="500016"/>
                  </a:lnTo>
                  <a:cubicBezTo>
                    <a:pt x="171651" y="529693"/>
                    <a:pt x="116559" y="517033"/>
                    <a:pt x="95307" y="474628"/>
                  </a:cubicBezTo>
                  <a:cubicBezTo>
                    <a:pt x="33840" y="355922"/>
                    <a:pt x="0" y="222412"/>
                    <a:pt x="0" y="80393"/>
                  </a:cubicBezTo>
                  <a:cubicBezTo>
                    <a:pt x="0" y="78248"/>
                    <a:pt x="0" y="74029"/>
                    <a:pt x="0" y="71884"/>
                  </a:cubicBezTo>
                  <a:cubicBezTo>
                    <a:pt x="0" y="36915"/>
                    <a:pt x="25012" y="9107"/>
                    <a:pt x="57174" y="1853"/>
                  </a:cubicBezTo>
                  <a:close/>
                </a:path>
              </a:pathLst>
            </a:custGeom>
            <a:solidFill>
              <a:srgbClr val="401B5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xmlns="" id="{71F61B0C-19DB-4CE3-ED02-2DC2759F8D74}"/>
                </a:ext>
              </a:extLst>
            </p:cNvPr>
            <p:cNvSpPr/>
            <p:nvPr/>
          </p:nvSpPr>
          <p:spPr>
            <a:xfrm>
              <a:off x="6172297" y="4180587"/>
              <a:ext cx="485634" cy="323221"/>
            </a:xfrm>
            <a:custGeom>
              <a:avLst/>
              <a:gdLst>
                <a:gd name="connsiteX0" fmla="*/ 394225 w 485634"/>
                <a:gd name="connsiteY0" fmla="*/ 10 h 323221"/>
                <a:gd name="connsiteX1" fmla="*/ 440848 w 485634"/>
                <a:gd name="connsiteY1" fmla="*/ 16744 h 323221"/>
                <a:gd name="connsiteX2" fmla="*/ 457813 w 485634"/>
                <a:gd name="connsiteY2" fmla="*/ 29460 h 323221"/>
                <a:gd name="connsiteX3" fmla="*/ 457813 w 485634"/>
                <a:gd name="connsiteY3" fmla="*/ 145981 h 323221"/>
                <a:gd name="connsiteX4" fmla="*/ 91142 w 485634"/>
                <a:gd name="connsiteY4" fmla="*/ 321921 h 323221"/>
                <a:gd name="connsiteX5" fmla="*/ 0 w 485634"/>
                <a:gd name="connsiteY5" fmla="*/ 247706 h 323221"/>
                <a:gd name="connsiteX6" fmla="*/ 0 w 485634"/>
                <a:gd name="connsiteY6" fmla="*/ 226513 h 323221"/>
                <a:gd name="connsiteX7" fmla="*/ 59316 w 485634"/>
                <a:gd name="connsiteY7" fmla="*/ 154458 h 323221"/>
                <a:gd name="connsiteX8" fmla="*/ 184388 w 485634"/>
                <a:gd name="connsiteY8" fmla="*/ 116311 h 323221"/>
                <a:gd name="connsiteX9" fmla="*/ 347601 w 485634"/>
                <a:gd name="connsiteY9" fmla="*/ 16744 h 323221"/>
                <a:gd name="connsiteX10" fmla="*/ 394225 w 485634"/>
                <a:gd name="connsiteY10" fmla="*/ 10 h 32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634" h="323221">
                  <a:moveTo>
                    <a:pt x="394225" y="10"/>
                  </a:moveTo>
                  <a:cubicBezTo>
                    <a:pt x="410648" y="-250"/>
                    <a:pt x="427072" y="5068"/>
                    <a:pt x="440848" y="16744"/>
                  </a:cubicBezTo>
                  <a:lnTo>
                    <a:pt x="457813" y="29460"/>
                  </a:lnTo>
                  <a:cubicBezTo>
                    <a:pt x="495954" y="59130"/>
                    <a:pt x="493849" y="116311"/>
                    <a:pt x="457813" y="145981"/>
                  </a:cubicBezTo>
                  <a:cubicBezTo>
                    <a:pt x="353916" y="230752"/>
                    <a:pt x="228907" y="292251"/>
                    <a:pt x="91142" y="321921"/>
                  </a:cubicBezTo>
                  <a:cubicBezTo>
                    <a:pt x="44519" y="330398"/>
                    <a:pt x="0" y="296489"/>
                    <a:pt x="0" y="247706"/>
                  </a:cubicBezTo>
                  <a:lnTo>
                    <a:pt x="0" y="226513"/>
                  </a:lnTo>
                  <a:cubicBezTo>
                    <a:pt x="0" y="190525"/>
                    <a:pt x="25448" y="160856"/>
                    <a:pt x="59316" y="154458"/>
                  </a:cubicBezTo>
                  <a:cubicBezTo>
                    <a:pt x="101729" y="145981"/>
                    <a:pt x="144143" y="133265"/>
                    <a:pt x="184388" y="116311"/>
                  </a:cubicBezTo>
                  <a:cubicBezTo>
                    <a:pt x="243704" y="90879"/>
                    <a:pt x="298810" y="56971"/>
                    <a:pt x="347601" y="16744"/>
                  </a:cubicBezTo>
                  <a:cubicBezTo>
                    <a:pt x="361378" y="6108"/>
                    <a:pt x="377801" y="270"/>
                    <a:pt x="394225" y="10"/>
                  </a:cubicBezTo>
                  <a:close/>
                </a:path>
              </a:pathLst>
            </a:custGeom>
            <a:solidFill>
              <a:srgbClr val="4CC1EF">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xmlns="" id="{BC948A58-B8B0-08B7-EA58-2985189013AA}"/>
                </a:ext>
              </a:extLst>
            </p:cNvPr>
            <p:cNvSpPr/>
            <p:nvPr/>
          </p:nvSpPr>
          <p:spPr>
            <a:xfrm>
              <a:off x="5506940" y="4180637"/>
              <a:ext cx="485629" cy="323021"/>
            </a:xfrm>
            <a:custGeom>
              <a:avLst/>
              <a:gdLst>
                <a:gd name="connsiteX0" fmla="*/ 91405 w 485629"/>
                <a:gd name="connsiteY0" fmla="*/ 0 h 323021"/>
                <a:gd name="connsiteX1" fmla="*/ 138044 w 485629"/>
                <a:gd name="connsiteY1" fmla="*/ 15894 h 323021"/>
                <a:gd name="connsiteX2" fmla="*/ 426258 w 485629"/>
                <a:gd name="connsiteY2" fmla="*/ 153684 h 323021"/>
                <a:gd name="connsiteX3" fmla="*/ 485629 w 485629"/>
                <a:gd name="connsiteY3" fmla="*/ 227817 h 323021"/>
                <a:gd name="connsiteX4" fmla="*/ 485629 w 485629"/>
                <a:gd name="connsiteY4" fmla="*/ 249009 h 323021"/>
                <a:gd name="connsiteX5" fmla="*/ 394462 w 485629"/>
                <a:gd name="connsiteY5" fmla="*/ 321063 h 323021"/>
                <a:gd name="connsiteX6" fmla="*/ 27812 w 485629"/>
                <a:gd name="connsiteY6" fmla="*/ 145207 h 323021"/>
                <a:gd name="connsiteX7" fmla="*/ 27812 w 485629"/>
                <a:gd name="connsiteY7" fmla="*/ 28610 h 323021"/>
                <a:gd name="connsiteX8" fmla="*/ 44766 w 485629"/>
                <a:gd name="connsiteY8" fmla="*/ 15894 h 323021"/>
                <a:gd name="connsiteX9" fmla="*/ 91405 w 485629"/>
                <a:gd name="connsiteY9" fmla="*/ 0 h 3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629" h="323021">
                  <a:moveTo>
                    <a:pt x="91405" y="0"/>
                  </a:moveTo>
                  <a:cubicBezTo>
                    <a:pt x="107831" y="0"/>
                    <a:pt x="124257" y="5298"/>
                    <a:pt x="138044" y="15894"/>
                  </a:cubicBezTo>
                  <a:cubicBezTo>
                    <a:pt x="220701" y="81630"/>
                    <a:pt x="318202" y="130333"/>
                    <a:pt x="426258" y="153684"/>
                  </a:cubicBezTo>
                  <a:cubicBezTo>
                    <a:pt x="460166" y="162161"/>
                    <a:pt x="485629" y="193909"/>
                    <a:pt x="485629" y="227817"/>
                  </a:cubicBezTo>
                  <a:lnTo>
                    <a:pt x="485629" y="249009"/>
                  </a:lnTo>
                  <a:cubicBezTo>
                    <a:pt x="485629" y="297791"/>
                    <a:pt x="441101" y="331699"/>
                    <a:pt x="394462" y="321063"/>
                  </a:cubicBezTo>
                  <a:cubicBezTo>
                    <a:pt x="256720" y="293553"/>
                    <a:pt x="131646" y="232055"/>
                    <a:pt x="27812" y="145207"/>
                  </a:cubicBezTo>
                  <a:cubicBezTo>
                    <a:pt x="-8207" y="115538"/>
                    <a:pt x="-10318" y="58279"/>
                    <a:pt x="27812" y="28610"/>
                  </a:cubicBezTo>
                  <a:lnTo>
                    <a:pt x="44766" y="15894"/>
                  </a:lnTo>
                  <a:cubicBezTo>
                    <a:pt x="58553" y="5298"/>
                    <a:pt x="74979" y="0"/>
                    <a:pt x="91405" y="0"/>
                  </a:cubicBezTo>
                  <a:close/>
                </a:path>
              </a:pathLst>
            </a:custGeom>
            <a:solidFill>
              <a:srgbClr val="3A5C84">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xmlns="" id="{E7444103-43C9-F627-AEE6-72770392D47E}"/>
                </a:ext>
              </a:extLst>
            </p:cNvPr>
            <p:cNvSpPr/>
            <p:nvPr/>
          </p:nvSpPr>
          <p:spPr>
            <a:xfrm>
              <a:off x="6172297" y="4835422"/>
              <a:ext cx="1369082" cy="1041886"/>
            </a:xfrm>
            <a:custGeom>
              <a:avLst/>
              <a:gdLst>
                <a:gd name="connsiteX0" fmla="*/ 1242284 w 1369082"/>
                <a:gd name="connsiteY0" fmla="*/ 130 h 1041886"/>
                <a:gd name="connsiteX1" fmla="*/ 1292885 w 1369082"/>
                <a:gd name="connsiteY1" fmla="*/ 16075 h 1041886"/>
                <a:gd name="connsiteX2" fmla="*/ 1341613 w 1369082"/>
                <a:gd name="connsiteY2" fmla="*/ 54222 h 1041886"/>
                <a:gd name="connsiteX3" fmla="*/ 1350096 w 1369082"/>
                <a:gd name="connsiteY3" fmla="*/ 164425 h 1041886"/>
                <a:gd name="connsiteX4" fmla="*/ 1021565 w 1369082"/>
                <a:gd name="connsiteY4" fmla="*/ 442090 h 1041886"/>
                <a:gd name="connsiteX5" fmla="*/ 1165708 w 1369082"/>
                <a:gd name="connsiteY5" fmla="*/ 713358 h 1041886"/>
                <a:gd name="connsiteX6" fmla="*/ 837177 w 1369082"/>
                <a:gd name="connsiteY6" fmla="*/ 1041886 h 1041886"/>
                <a:gd name="connsiteX7" fmla="*/ 508646 w 1369082"/>
                <a:gd name="connsiteY7" fmla="*/ 713358 h 1041886"/>
                <a:gd name="connsiteX8" fmla="*/ 510751 w 1369082"/>
                <a:gd name="connsiteY8" fmla="*/ 687927 h 1041886"/>
                <a:gd name="connsiteX9" fmla="*/ 80554 w 1369082"/>
                <a:gd name="connsiteY9" fmla="*/ 772698 h 1041886"/>
                <a:gd name="connsiteX10" fmla="*/ 0 w 1369082"/>
                <a:gd name="connsiteY10" fmla="*/ 698563 h 1041886"/>
                <a:gd name="connsiteX11" fmla="*/ 0 w 1369082"/>
                <a:gd name="connsiteY11" fmla="*/ 637064 h 1041886"/>
                <a:gd name="connsiteX12" fmla="*/ 67798 w 1369082"/>
                <a:gd name="connsiteY12" fmla="*/ 562849 h 1041886"/>
                <a:gd name="connsiteX13" fmla="*/ 1193261 w 1369082"/>
                <a:gd name="connsiteY13" fmla="*/ 22393 h 1041886"/>
                <a:gd name="connsiteX14" fmla="*/ 1242284 w 1369082"/>
                <a:gd name="connsiteY14" fmla="*/ 130 h 104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9082" h="1041886">
                  <a:moveTo>
                    <a:pt x="1242284" y="130"/>
                  </a:moveTo>
                  <a:cubicBezTo>
                    <a:pt x="1260038" y="-919"/>
                    <a:pt x="1278056" y="4399"/>
                    <a:pt x="1292885" y="16075"/>
                  </a:cubicBezTo>
                  <a:lnTo>
                    <a:pt x="1341613" y="54222"/>
                  </a:lnTo>
                  <a:cubicBezTo>
                    <a:pt x="1375544" y="81733"/>
                    <a:pt x="1377649" y="132595"/>
                    <a:pt x="1350096" y="164425"/>
                  </a:cubicBezTo>
                  <a:cubicBezTo>
                    <a:pt x="1250471" y="268229"/>
                    <a:pt x="1140259" y="361478"/>
                    <a:pt x="1021565" y="442090"/>
                  </a:cubicBezTo>
                  <a:cubicBezTo>
                    <a:pt x="1108433" y="499271"/>
                    <a:pt x="1165708" y="600996"/>
                    <a:pt x="1165708" y="713358"/>
                  </a:cubicBezTo>
                  <a:cubicBezTo>
                    <a:pt x="1165708" y="895616"/>
                    <a:pt x="1017355" y="1041886"/>
                    <a:pt x="837177" y="1041886"/>
                  </a:cubicBezTo>
                  <a:cubicBezTo>
                    <a:pt x="654894" y="1041886"/>
                    <a:pt x="508646" y="893537"/>
                    <a:pt x="508646" y="713358"/>
                  </a:cubicBezTo>
                  <a:cubicBezTo>
                    <a:pt x="508646" y="704881"/>
                    <a:pt x="510751" y="696404"/>
                    <a:pt x="510751" y="687927"/>
                  </a:cubicBezTo>
                  <a:cubicBezTo>
                    <a:pt x="372986" y="730312"/>
                    <a:pt x="228907" y="759982"/>
                    <a:pt x="80554" y="772698"/>
                  </a:cubicBezTo>
                  <a:cubicBezTo>
                    <a:pt x="38141" y="776936"/>
                    <a:pt x="0" y="743028"/>
                    <a:pt x="0" y="698563"/>
                  </a:cubicBezTo>
                  <a:lnTo>
                    <a:pt x="0" y="637064"/>
                  </a:lnTo>
                  <a:cubicBezTo>
                    <a:pt x="0" y="598917"/>
                    <a:pt x="29658" y="567088"/>
                    <a:pt x="67798" y="562849"/>
                  </a:cubicBezTo>
                  <a:cubicBezTo>
                    <a:pt x="508710" y="524702"/>
                    <a:pt x="905039" y="325490"/>
                    <a:pt x="1193261" y="22393"/>
                  </a:cubicBezTo>
                  <a:cubicBezTo>
                    <a:pt x="1207038" y="8598"/>
                    <a:pt x="1224529" y="1180"/>
                    <a:pt x="1242284" y="130"/>
                  </a:cubicBezTo>
                  <a:close/>
                </a:path>
              </a:pathLst>
            </a:custGeom>
            <a:solidFill>
              <a:srgbClr val="4CC1E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xmlns="" id="{B94A630D-D542-AA59-69A4-074F73C978B4}"/>
                </a:ext>
              </a:extLst>
            </p:cNvPr>
            <p:cNvSpPr/>
            <p:nvPr/>
          </p:nvSpPr>
          <p:spPr>
            <a:xfrm>
              <a:off x="4625060" y="4835449"/>
              <a:ext cx="1371730" cy="1041859"/>
            </a:xfrm>
            <a:custGeom>
              <a:avLst/>
              <a:gdLst>
                <a:gd name="connsiteX0" fmla="*/ 128128 w 1371730"/>
                <a:gd name="connsiteY0" fmla="*/ 130 h 1041859"/>
                <a:gd name="connsiteX1" fmla="*/ 176327 w 1371730"/>
                <a:gd name="connsiteY1" fmla="*/ 22392 h 1041859"/>
                <a:gd name="connsiteX2" fmla="*/ 1301804 w 1371730"/>
                <a:gd name="connsiteY2" fmla="*/ 562834 h 1041859"/>
                <a:gd name="connsiteX3" fmla="*/ 1371730 w 1371730"/>
                <a:gd name="connsiteY3" fmla="*/ 634888 h 1041859"/>
                <a:gd name="connsiteX4" fmla="*/ 1371730 w 1371730"/>
                <a:gd name="connsiteY4" fmla="*/ 696385 h 1041859"/>
                <a:gd name="connsiteX5" fmla="*/ 1291184 w 1371730"/>
                <a:gd name="connsiteY5" fmla="*/ 770598 h 1041859"/>
                <a:gd name="connsiteX6" fmla="*/ 850321 w 1371730"/>
                <a:gd name="connsiteY6" fmla="*/ 683670 h 1041859"/>
                <a:gd name="connsiteX7" fmla="*/ 852496 w 1371730"/>
                <a:gd name="connsiteY7" fmla="*/ 713339 h 1041859"/>
                <a:gd name="connsiteX8" fmla="*/ 523912 w 1371730"/>
                <a:gd name="connsiteY8" fmla="*/ 1041859 h 1041859"/>
                <a:gd name="connsiteX9" fmla="*/ 195392 w 1371730"/>
                <a:gd name="connsiteY9" fmla="*/ 713339 h 1041859"/>
                <a:gd name="connsiteX10" fmla="*/ 345929 w 1371730"/>
                <a:gd name="connsiteY10" fmla="*/ 437840 h 1041859"/>
                <a:gd name="connsiteX11" fmla="*/ 21631 w 1371730"/>
                <a:gd name="connsiteY11" fmla="*/ 164420 h 1041859"/>
                <a:gd name="connsiteX12" fmla="*/ 27965 w 1371730"/>
                <a:gd name="connsiteY12" fmla="*/ 54220 h 1041859"/>
                <a:gd name="connsiteX13" fmla="*/ 76715 w 1371730"/>
                <a:gd name="connsiteY13" fmla="*/ 16074 h 1041859"/>
                <a:gd name="connsiteX14" fmla="*/ 128128 w 1371730"/>
                <a:gd name="connsiteY14" fmla="*/ 130 h 104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730" h="1041859">
                  <a:moveTo>
                    <a:pt x="128128" y="130"/>
                  </a:moveTo>
                  <a:cubicBezTo>
                    <a:pt x="146146" y="1180"/>
                    <a:pt x="163628" y="8597"/>
                    <a:pt x="176327" y="22392"/>
                  </a:cubicBezTo>
                  <a:cubicBezTo>
                    <a:pt x="464606" y="325481"/>
                    <a:pt x="860941" y="524688"/>
                    <a:pt x="1301804" y="562834"/>
                  </a:cubicBezTo>
                  <a:cubicBezTo>
                    <a:pt x="1339934" y="564993"/>
                    <a:pt x="1367508" y="596742"/>
                    <a:pt x="1371730" y="634888"/>
                  </a:cubicBezTo>
                  <a:lnTo>
                    <a:pt x="1371730" y="696385"/>
                  </a:lnTo>
                  <a:cubicBezTo>
                    <a:pt x="1371730" y="740929"/>
                    <a:pt x="1335711" y="774837"/>
                    <a:pt x="1291184" y="770598"/>
                  </a:cubicBezTo>
                  <a:cubicBezTo>
                    <a:pt x="1138599" y="757883"/>
                    <a:pt x="990238" y="728214"/>
                    <a:pt x="850321" y="683670"/>
                  </a:cubicBezTo>
                  <a:cubicBezTo>
                    <a:pt x="852496" y="694226"/>
                    <a:pt x="852496" y="702783"/>
                    <a:pt x="852496" y="713339"/>
                  </a:cubicBezTo>
                  <a:cubicBezTo>
                    <a:pt x="852496" y="895593"/>
                    <a:pt x="704070" y="1041859"/>
                    <a:pt x="523912" y="1041859"/>
                  </a:cubicBezTo>
                  <a:cubicBezTo>
                    <a:pt x="341642" y="1041859"/>
                    <a:pt x="195392" y="893513"/>
                    <a:pt x="195392" y="713339"/>
                  </a:cubicBezTo>
                  <a:cubicBezTo>
                    <a:pt x="195392" y="596742"/>
                    <a:pt x="254762" y="497178"/>
                    <a:pt x="345929" y="437840"/>
                  </a:cubicBezTo>
                  <a:cubicBezTo>
                    <a:pt x="227252" y="359388"/>
                    <a:pt x="119132" y="266143"/>
                    <a:pt x="21631" y="164420"/>
                  </a:cubicBezTo>
                  <a:cubicBezTo>
                    <a:pt x="-10165" y="132591"/>
                    <a:pt x="-5943" y="81730"/>
                    <a:pt x="27965" y="54220"/>
                  </a:cubicBezTo>
                  <a:lnTo>
                    <a:pt x="76715" y="16074"/>
                  </a:lnTo>
                  <a:cubicBezTo>
                    <a:pt x="91558" y="4398"/>
                    <a:pt x="110111" y="-920"/>
                    <a:pt x="128128" y="130"/>
                  </a:cubicBezTo>
                  <a:close/>
                </a:path>
              </a:pathLst>
            </a:custGeom>
            <a:solidFill>
              <a:srgbClr val="3A5C8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xmlns="" id="{6D196A9D-EBC3-32FD-1672-7CD9CC383EB3}"/>
                </a:ext>
              </a:extLst>
            </p:cNvPr>
            <p:cNvSpPr/>
            <p:nvPr/>
          </p:nvSpPr>
          <p:spPr>
            <a:xfrm flipH="1">
              <a:off x="6699215" y="3583105"/>
              <a:ext cx="256032" cy="516207"/>
            </a:xfrm>
            <a:custGeom>
              <a:avLst/>
              <a:gdLst>
                <a:gd name="connsiteX0" fmla="*/ 57174 w 254456"/>
                <a:gd name="connsiteY0" fmla="*/ 1853 h 516207"/>
                <a:gd name="connsiteX1" fmla="*/ 91057 w 254456"/>
                <a:gd name="connsiteY1" fmla="*/ 1947 h 516207"/>
                <a:gd name="connsiteX2" fmla="*/ 112309 w 254456"/>
                <a:gd name="connsiteY2" fmla="*/ 6236 h 516207"/>
                <a:gd name="connsiteX3" fmla="*/ 169526 w 254456"/>
                <a:gd name="connsiteY3" fmla="*/ 80393 h 516207"/>
                <a:gd name="connsiteX4" fmla="*/ 245788 w 254456"/>
                <a:gd name="connsiteY4" fmla="*/ 394107 h 516207"/>
                <a:gd name="connsiteX5" fmla="*/ 224618 w 254456"/>
                <a:gd name="connsiteY5" fmla="*/ 487357 h 516207"/>
                <a:gd name="connsiteX6" fmla="*/ 207698 w 254456"/>
                <a:gd name="connsiteY6" fmla="*/ 500016 h 516207"/>
                <a:gd name="connsiteX7" fmla="*/ 95307 w 254456"/>
                <a:gd name="connsiteY7" fmla="*/ 474628 h 516207"/>
                <a:gd name="connsiteX8" fmla="*/ 0 w 254456"/>
                <a:gd name="connsiteY8" fmla="*/ 80393 h 516207"/>
                <a:gd name="connsiteX9" fmla="*/ 0 w 254456"/>
                <a:gd name="connsiteY9" fmla="*/ 71884 h 516207"/>
                <a:gd name="connsiteX10" fmla="*/ 57174 w 254456"/>
                <a:gd name="connsiteY10" fmla="*/ 1853 h 51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456" h="516207">
                  <a:moveTo>
                    <a:pt x="57174" y="1853"/>
                  </a:moveTo>
                  <a:cubicBezTo>
                    <a:pt x="67895" y="-565"/>
                    <a:pt x="79409" y="-699"/>
                    <a:pt x="91057" y="1947"/>
                  </a:cubicBezTo>
                  <a:lnTo>
                    <a:pt x="112309" y="6236"/>
                  </a:lnTo>
                  <a:cubicBezTo>
                    <a:pt x="146230" y="14675"/>
                    <a:pt x="169526" y="44352"/>
                    <a:pt x="169526" y="80393"/>
                  </a:cubicBezTo>
                  <a:cubicBezTo>
                    <a:pt x="169526" y="192735"/>
                    <a:pt x="197072" y="300788"/>
                    <a:pt x="245788" y="394107"/>
                  </a:cubicBezTo>
                  <a:cubicBezTo>
                    <a:pt x="262790" y="425859"/>
                    <a:pt x="254289" y="464044"/>
                    <a:pt x="224618" y="487357"/>
                  </a:cubicBezTo>
                  <a:lnTo>
                    <a:pt x="207698" y="500016"/>
                  </a:lnTo>
                  <a:cubicBezTo>
                    <a:pt x="171651" y="529693"/>
                    <a:pt x="116559" y="517033"/>
                    <a:pt x="95307" y="474628"/>
                  </a:cubicBezTo>
                  <a:cubicBezTo>
                    <a:pt x="33840" y="355922"/>
                    <a:pt x="0" y="222412"/>
                    <a:pt x="0" y="80393"/>
                  </a:cubicBezTo>
                  <a:cubicBezTo>
                    <a:pt x="0" y="78248"/>
                    <a:pt x="0" y="74029"/>
                    <a:pt x="0" y="71884"/>
                  </a:cubicBezTo>
                  <a:cubicBezTo>
                    <a:pt x="0" y="36915"/>
                    <a:pt x="25012" y="9107"/>
                    <a:pt x="57174" y="1853"/>
                  </a:cubicBezTo>
                  <a:close/>
                </a:path>
              </a:pathLst>
            </a:custGeom>
            <a:solidFill>
              <a:srgbClr val="21B4A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TextBox 25">
              <a:extLst>
                <a:ext uri="{FF2B5EF4-FFF2-40B4-BE49-F238E27FC236}">
                  <a16:creationId xmlns:a16="http://schemas.microsoft.com/office/drawing/2014/main" xmlns="" id="{88FD615F-1F46-895D-D3B8-814B8DC5A01F}"/>
                </a:ext>
              </a:extLst>
            </p:cNvPr>
            <p:cNvSpPr txBox="1"/>
            <p:nvPr/>
          </p:nvSpPr>
          <p:spPr>
            <a:xfrm>
              <a:off x="5782070" y="1240196"/>
              <a:ext cx="595618" cy="5635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1</a:t>
              </a:r>
            </a:p>
          </p:txBody>
        </p:sp>
        <p:sp>
          <p:nvSpPr>
            <p:cNvPr id="163" name="TextBox 26">
              <a:extLst>
                <a:ext uri="{FF2B5EF4-FFF2-40B4-BE49-F238E27FC236}">
                  <a16:creationId xmlns:a16="http://schemas.microsoft.com/office/drawing/2014/main" xmlns="" id="{8CE7F441-594A-8852-1638-357E43B96827}"/>
                </a:ext>
              </a:extLst>
            </p:cNvPr>
            <p:cNvSpPr txBox="1"/>
            <p:nvPr/>
          </p:nvSpPr>
          <p:spPr>
            <a:xfrm>
              <a:off x="7450868" y="2115915"/>
              <a:ext cx="595618" cy="5635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164" name="TextBox 27">
              <a:extLst>
                <a:ext uri="{FF2B5EF4-FFF2-40B4-BE49-F238E27FC236}">
                  <a16:creationId xmlns:a16="http://schemas.microsoft.com/office/drawing/2014/main" xmlns="" id="{F0ED577C-5BF3-2E78-655C-DB40D3F3D5CE}"/>
                </a:ext>
              </a:extLst>
            </p:cNvPr>
            <p:cNvSpPr txBox="1"/>
            <p:nvPr/>
          </p:nvSpPr>
          <p:spPr>
            <a:xfrm>
              <a:off x="7840832" y="3898812"/>
              <a:ext cx="595618" cy="563548"/>
            </a:xfrm>
            <a:prstGeom prst="rect">
              <a:avLst/>
            </a:prstGeom>
            <a:noFill/>
          </p:spPr>
          <p:txBody>
            <a:bodyPr wrap="square" rtlCol="0">
              <a:spAutoFit/>
            </a:bodyPr>
            <a:lstStyle>
              <a:defPPr>
                <a:defRPr lang="en-US"/>
              </a:defPPr>
              <a:lvl1pPr algn="ctr">
                <a:defRPr sz="2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3</a:t>
              </a:r>
            </a:p>
          </p:txBody>
        </p:sp>
        <p:sp>
          <p:nvSpPr>
            <p:cNvPr id="165" name="TextBox 28">
              <a:extLst>
                <a:ext uri="{FF2B5EF4-FFF2-40B4-BE49-F238E27FC236}">
                  <a16:creationId xmlns:a16="http://schemas.microsoft.com/office/drawing/2014/main" xmlns="" id="{AC777C9F-C1CB-DBFF-E3E9-4966093DF3D2}"/>
                </a:ext>
              </a:extLst>
            </p:cNvPr>
            <p:cNvSpPr txBox="1"/>
            <p:nvPr/>
          </p:nvSpPr>
          <p:spPr>
            <a:xfrm>
              <a:off x="6710025" y="5281039"/>
              <a:ext cx="595618" cy="563548"/>
            </a:xfrm>
            <a:prstGeom prst="rect">
              <a:avLst/>
            </a:prstGeom>
            <a:noFill/>
          </p:spPr>
          <p:txBody>
            <a:bodyPr wrap="square" rtlCol="0">
              <a:spAutoFit/>
            </a:bodyPr>
            <a:lstStyle>
              <a:defPPr>
                <a:defRPr lang="en-US"/>
              </a:defPPr>
              <a:lvl1pPr algn="ctr">
                <a:defRPr sz="2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4</a:t>
              </a:r>
            </a:p>
          </p:txBody>
        </p:sp>
        <p:sp>
          <p:nvSpPr>
            <p:cNvPr id="166" name="TextBox 29">
              <a:extLst>
                <a:ext uri="{FF2B5EF4-FFF2-40B4-BE49-F238E27FC236}">
                  <a16:creationId xmlns:a16="http://schemas.microsoft.com/office/drawing/2014/main" xmlns="" id="{9493AF7D-111B-26BB-9571-6E44EE4D4F0B}"/>
                </a:ext>
              </a:extLst>
            </p:cNvPr>
            <p:cNvSpPr txBox="1"/>
            <p:nvPr/>
          </p:nvSpPr>
          <p:spPr>
            <a:xfrm>
              <a:off x="4849683" y="5348835"/>
              <a:ext cx="595618" cy="5635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167" name="TextBox 30">
              <a:extLst>
                <a:ext uri="{FF2B5EF4-FFF2-40B4-BE49-F238E27FC236}">
                  <a16:creationId xmlns:a16="http://schemas.microsoft.com/office/drawing/2014/main" xmlns="" id="{9C2194CF-DB25-83CB-803E-CC7793243566}"/>
                </a:ext>
              </a:extLst>
            </p:cNvPr>
            <p:cNvSpPr txBox="1"/>
            <p:nvPr/>
          </p:nvSpPr>
          <p:spPr>
            <a:xfrm>
              <a:off x="3715464" y="3898812"/>
              <a:ext cx="595618" cy="5635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sp>
          <p:nvSpPr>
            <p:cNvPr id="168" name="TextBox 31">
              <a:extLst>
                <a:ext uri="{FF2B5EF4-FFF2-40B4-BE49-F238E27FC236}">
                  <a16:creationId xmlns:a16="http://schemas.microsoft.com/office/drawing/2014/main" xmlns="" id="{E8053551-04EC-BA3A-F715-797D1D4F494F}"/>
                </a:ext>
              </a:extLst>
            </p:cNvPr>
            <p:cNvSpPr txBox="1"/>
            <p:nvPr/>
          </p:nvSpPr>
          <p:spPr>
            <a:xfrm>
              <a:off x="4113339" y="2105072"/>
              <a:ext cx="595618" cy="563548"/>
            </a:xfrm>
            <a:prstGeom prst="rect">
              <a:avLst/>
            </a:prstGeom>
            <a:noFill/>
          </p:spPr>
          <p:txBody>
            <a:bodyPr wrap="square" rtlCol="0">
              <a:spAutoFit/>
            </a:bodyPr>
            <a:lstStyle>
              <a:defPPr>
                <a:defRPr lang="en-US"/>
              </a:defPPr>
              <a:lvl1pPr algn="ctr">
                <a:defRPr sz="2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7</a:t>
              </a:r>
            </a:p>
          </p:txBody>
        </p:sp>
      </p:grpSp>
      <p:grpSp>
        <p:nvGrpSpPr>
          <p:cNvPr id="56" name="Group 55">
            <a:extLst>
              <a:ext uri="{FF2B5EF4-FFF2-40B4-BE49-F238E27FC236}">
                <a16:creationId xmlns:a16="http://schemas.microsoft.com/office/drawing/2014/main" xmlns="" id="{451D7C27-DF9C-22AA-7952-B7AF174BC5D0}"/>
              </a:ext>
            </a:extLst>
          </p:cNvPr>
          <p:cNvGrpSpPr/>
          <p:nvPr/>
        </p:nvGrpSpPr>
        <p:grpSpPr>
          <a:xfrm>
            <a:off x="8211734" y="2699204"/>
            <a:ext cx="3844699" cy="1000179"/>
            <a:chOff x="8957331" y="1666277"/>
            <a:chExt cx="4791820" cy="973780"/>
          </a:xfrm>
        </p:grpSpPr>
        <p:sp>
          <p:nvSpPr>
            <p:cNvPr id="139" name="TextBox 138">
              <a:extLst>
                <a:ext uri="{FF2B5EF4-FFF2-40B4-BE49-F238E27FC236}">
                  <a16:creationId xmlns:a16="http://schemas.microsoft.com/office/drawing/2014/main" xmlns="" id="{F06B46EB-4DCB-38E6-E741-8FEA8EBF686C}"/>
                </a:ext>
              </a:extLst>
            </p:cNvPr>
            <p:cNvSpPr txBox="1"/>
            <p:nvPr/>
          </p:nvSpPr>
          <p:spPr>
            <a:xfrm>
              <a:off x="8957331" y="1666277"/>
              <a:ext cx="4791820" cy="389549"/>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DD473F"/>
                  </a:solidFill>
                  <a:effectLst/>
                  <a:uLnTx/>
                  <a:uFillTx/>
                  <a:latin typeface="Calibri" panose="020F0502020204030204"/>
                  <a:ea typeface="+mn-ea"/>
                  <a:cs typeface="+mn-cs"/>
                </a:rPr>
                <a:t>Controlul democratic al membrilor</a:t>
              </a:r>
            </a:p>
          </p:txBody>
        </p:sp>
        <p:sp>
          <p:nvSpPr>
            <p:cNvPr id="140" name="TextBox 139">
              <a:extLst>
                <a:ext uri="{FF2B5EF4-FFF2-40B4-BE49-F238E27FC236}">
                  <a16:creationId xmlns:a16="http://schemas.microsoft.com/office/drawing/2014/main" xmlns="" id="{74B29812-673E-DE6D-A45A-B7EE81C4A231}"/>
                </a:ext>
              </a:extLst>
            </p:cNvPr>
            <p:cNvSpPr txBox="1"/>
            <p:nvPr/>
          </p:nvSpPr>
          <p:spPr>
            <a:xfrm>
              <a:off x="8958976" y="2010785"/>
              <a:ext cx="4183201" cy="629272"/>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Cooperativele sunt organizații democratice controlate de membrii lor, care participă activ la stabilirea politicilor și la luarea deciziilor.</a:t>
              </a:r>
            </a:p>
          </p:txBody>
        </p:sp>
      </p:grpSp>
      <p:grpSp>
        <p:nvGrpSpPr>
          <p:cNvPr id="57" name="Group 56">
            <a:extLst>
              <a:ext uri="{FF2B5EF4-FFF2-40B4-BE49-F238E27FC236}">
                <a16:creationId xmlns:a16="http://schemas.microsoft.com/office/drawing/2014/main" xmlns="" id="{9C9AFD74-9D1E-8B72-867C-D41CD5B0DF74}"/>
              </a:ext>
            </a:extLst>
          </p:cNvPr>
          <p:cNvGrpSpPr/>
          <p:nvPr/>
        </p:nvGrpSpPr>
        <p:grpSpPr>
          <a:xfrm>
            <a:off x="7446837" y="4902134"/>
            <a:ext cx="4230529" cy="900034"/>
            <a:chOff x="8921976" y="4159793"/>
            <a:chExt cx="3811321" cy="765308"/>
          </a:xfrm>
        </p:grpSpPr>
        <p:sp>
          <p:nvSpPr>
            <p:cNvPr id="137" name="TextBox 136">
              <a:extLst>
                <a:ext uri="{FF2B5EF4-FFF2-40B4-BE49-F238E27FC236}">
                  <a16:creationId xmlns:a16="http://schemas.microsoft.com/office/drawing/2014/main" xmlns="" id="{BD03A567-48A4-3DF6-B97C-77687A765C3C}"/>
                </a:ext>
              </a:extLst>
            </p:cNvPr>
            <p:cNvSpPr txBox="1"/>
            <p:nvPr/>
          </p:nvSpPr>
          <p:spPr>
            <a:xfrm>
              <a:off x="8934306" y="4159793"/>
              <a:ext cx="2926080" cy="340218"/>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4CC1EF">
                      <a:lumMod val="75000"/>
                    </a:srgbClr>
                  </a:solidFill>
                  <a:effectLst/>
                  <a:uLnTx/>
                  <a:uFillTx/>
                  <a:latin typeface="Calibri" panose="020F0502020204030204"/>
                  <a:ea typeface="+mn-ea"/>
                  <a:cs typeface="+mn-cs"/>
                </a:rPr>
                <a:t>Autonomie și independență</a:t>
              </a:r>
            </a:p>
          </p:txBody>
        </p:sp>
        <p:sp>
          <p:nvSpPr>
            <p:cNvPr id="138" name="TextBox 137">
              <a:extLst>
                <a:ext uri="{FF2B5EF4-FFF2-40B4-BE49-F238E27FC236}">
                  <a16:creationId xmlns:a16="http://schemas.microsoft.com/office/drawing/2014/main" xmlns="" id="{C044E4B1-8755-65F9-6912-E91B707CCA66}"/>
                </a:ext>
              </a:extLst>
            </p:cNvPr>
            <p:cNvSpPr txBox="1"/>
            <p:nvPr/>
          </p:nvSpPr>
          <p:spPr>
            <a:xfrm>
              <a:off x="8921976" y="4532542"/>
              <a:ext cx="3811321" cy="392559"/>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Cooperativele sunt organizații autonome, de auto-ajutorare, controlate de către membrii lor.</a:t>
              </a:r>
            </a:p>
          </p:txBody>
        </p:sp>
      </p:grpSp>
      <p:grpSp>
        <p:nvGrpSpPr>
          <p:cNvPr id="58" name="Group 57">
            <a:extLst>
              <a:ext uri="{FF2B5EF4-FFF2-40B4-BE49-F238E27FC236}">
                <a16:creationId xmlns:a16="http://schemas.microsoft.com/office/drawing/2014/main" xmlns="" id="{697F5524-3C4B-19D3-481C-AFF5E125DDE7}"/>
              </a:ext>
            </a:extLst>
          </p:cNvPr>
          <p:cNvGrpSpPr/>
          <p:nvPr/>
        </p:nvGrpSpPr>
        <p:grpSpPr>
          <a:xfrm>
            <a:off x="8220543" y="3741173"/>
            <a:ext cx="3866098" cy="1241420"/>
            <a:chOff x="8786168" y="1513244"/>
            <a:chExt cx="4150073" cy="1248118"/>
          </a:xfrm>
        </p:grpSpPr>
        <p:sp>
          <p:nvSpPr>
            <p:cNvPr id="135" name="TextBox 134">
              <a:extLst>
                <a:ext uri="{FF2B5EF4-FFF2-40B4-BE49-F238E27FC236}">
                  <a16:creationId xmlns:a16="http://schemas.microsoft.com/office/drawing/2014/main" xmlns="" id="{F05F66E0-59F7-015F-D7C0-D6F6AFA9FC67}"/>
                </a:ext>
              </a:extLst>
            </p:cNvPr>
            <p:cNvSpPr txBox="1"/>
            <p:nvPr/>
          </p:nvSpPr>
          <p:spPr>
            <a:xfrm>
              <a:off x="8786168" y="1513244"/>
              <a:ext cx="4150073" cy="402269"/>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21B4A9"/>
                  </a:solidFill>
                  <a:effectLst/>
                  <a:uLnTx/>
                  <a:uFillTx/>
                  <a:latin typeface="Calibri" panose="020F0502020204030204"/>
                  <a:ea typeface="+mn-ea"/>
                  <a:cs typeface="+mn-cs"/>
                </a:rPr>
                <a:t>Participarea economică a membrilor</a:t>
              </a:r>
            </a:p>
          </p:txBody>
        </p:sp>
        <p:sp>
          <p:nvSpPr>
            <p:cNvPr id="136" name="TextBox 135">
              <a:extLst>
                <a:ext uri="{FF2B5EF4-FFF2-40B4-BE49-F238E27FC236}">
                  <a16:creationId xmlns:a16="http://schemas.microsoft.com/office/drawing/2014/main" xmlns="" id="{3BB056D6-0EB9-4DB3-3F8C-C899A07F1C87}"/>
                </a:ext>
              </a:extLst>
            </p:cNvPr>
            <p:cNvSpPr txBox="1"/>
            <p:nvPr/>
          </p:nvSpPr>
          <p:spPr>
            <a:xfrm>
              <a:off x="8791066" y="1925881"/>
              <a:ext cx="3664440" cy="835481"/>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Membrii contribuie în mod echitabil la capitalul cooperativei lor și îl controlează în mod democratic. Cel puțin o parte din acest capital este, de obicei, proprietatea comună a cooperativei.</a:t>
              </a:r>
            </a:p>
          </p:txBody>
        </p:sp>
      </p:grpSp>
      <p:grpSp>
        <p:nvGrpSpPr>
          <p:cNvPr id="59" name="Group 58">
            <a:extLst>
              <a:ext uri="{FF2B5EF4-FFF2-40B4-BE49-F238E27FC236}">
                <a16:creationId xmlns:a16="http://schemas.microsoft.com/office/drawing/2014/main" xmlns="" id="{A832D732-6CF7-DAE6-71C9-F0ECFC99F2A6}"/>
              </a:ext>
            </a:extLst>
          </p:cNvPr>
          <p:cNvGrpSpPr/>
          <p:nvPr/>
        </p:nvGrpSpPr>
        <p:grpSpPr>
          <a:xfrm>
            <a:off x="701361" y="3678960"/>
            <a:ext cx="4003095" cy="1084769"/>
            <a:chOff x="-1425125" y="3088507"/>
            <a:chExt cx="5612795" cy="1527879"/>
          </a:xfrm>
        </p:grpSpPr>
        <p:sp>
          <p:nvSpPr>
            <p:cNvPr id="133" name="TextBox 132">
              <a:extLst>
                <a:ext uri="{FF2B5EF4-FFF2-40B4-BE49-F238E27FC236}">
                  <a16:creationId xmlns:a16="http://schemas.microsoft.com/office/drawing/2014/main" xmlns="" id="{F3023AD7-CCC1-BCFC-F83D-5114734F0F9B}"/>
                </a:ext>
              </a:extLst>
            </p:cNvPr>
            <p:cNvSpPr txBox="1"/>
            <p:nvPr/>
          </p:nvSpPr>
          <p:spPr>
            <a:xfrm>
              <a:off x="-1104345" y="3088507"/>
              <a:ext cx="5180547" cy="563548"/>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7030A0"/>
                  </a:solidFill>
                  <a:effectLst/>
                  <a:uLnTx/>
                  <a:uFillTx/>
                  <a:latin typeface="Calibri" panose="020F0502020204030204"/>
                  <a:ea typeface="+mn-ea"/>
                  <a:cs typeface="+mn-cs"/>
                </a:rPr>
                <a:t>Cooperarea între cooperative</a:t>
              </a:r>
            </a:p>
          </p:txBody>
        </p:sp>
        <p:sp>
          <p:nvSpPr>
            <p:cNvPr id="134" name="TextBox 133">
              <a:extLst>
                <a:ext uri="{FF2B5EF4-FFF2-40B4-BE49-F238E27FC236}">
                  <a16:creationId xmlns:a16="http://schemas.microsoft.com/office/drawing/2014/main" xmlns="" id="{9C1A975A-0649-4F03-029F-E7472769DB46}"/>
                </a:ext>
              </a:extLst>
            </p:cNvPr>
            <p:cNvSpPr txBox="1"/>
            <p:nvPr/>
          </p:nvSpPr>
          <p:spPr>
            <a:xfrm>
              <a:off x="-1425125" y="3706040"/>
              <a:ext cx="5612795" cy="910346"/>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Cooperativele își servesc membrii în modul cel mai eficient și consolidează mișcarea cooperatistă prin colaborarea prin intermediul structurilor locale, naționale, regionale și internaționale.</a:t>
              </a:r>
            </a:p>
          </p:txBody>
        </p:sp>
      </p:grpSp>
      <p:grpSp>
        <p:nvGrpSpPr>
          <p:cNvPr id="60" name="Group 59">
            <a:extLst>
              <a:ext uri="{FF2B5EF4-FFF2-40B4-BE49-F238E27FC236}">
                <a16:creationId xmlns:a16="http://schemas.microsoft.com/office/drawing/2014/main" xmlns="" id="{137E14F3-AEFC-79BE-F3F4-18DFC01C9ECE}"/>
              </a:ext>
            </a:extLst>
          </p:cNvPr>
          <p:cNvGrpSpPr/>
          <p:nvPr/>
        </p:nvGrpSpPr>
        <p:grpSpPr>
          <a:xfrm>
            <a:off x="1305740" y="4806786"/>
            <a:ext cx="4790259" cy="1335817"/>
            <a:chOff x="-175525" y="4400463"/>
            <a:chExt cx="3988905" cy="1881477"/>
          </a:xfrm>
        </p:grpSpPr>
        <p:sp>
          <p:nvSpPr>
            <p:cNvPr id="131" name="TextBox 130">
              <a:extLst>
                <a:ext uri="{FF2B5EF4-FFF2-40B4-BE49-F238E27FC236}">
                  <a16:creationId xmlns:a16="http://schemas.microsoft.com/office/drawing/2014/main" xmlns="" id="{5DDA5F10-96EB-447A-8AB1-423322A3C1F6}"/>
                </a:ext>
              </a:extLst>
            </p:cNvPr>
            <p:cNvSpPr txBox="1"/>
            <p:nvPr/>
          </p:nvSpPr>
          <p:spPr>
            <a:xfrm>
              <a:off x="-175525" y="4400463"/>
              <a:ext cx="3347297" cy="563549"/>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3A5C84">
                      <a:lumMod val="75000"/>
                    </a:srgbClr>
                  </a:solidFill>
                  <a:effectLst/>
                  <a:uLnTx/>
                  <a:uFillTx/>
                  <a:latin typeface="Calibri" panose="020F0502020204030204"/>
                  <a:ea typeface="+mn-ea"/>
                  <a:cs typeface="+mn-cs"/>
                </a:rPr>
                <a:t>Educație, formare și informare</a:t>
              </a:r>
            </a:p>
          </p:txBody>
        </p:sp>
        <p:sp>
          <p:nvSpPr>
            <p:cNvPr id="132" name="TextBox 131">
              <a:extLst>
                <a:ext uri="{FF2B5EF4-FFF2-40B4-BE49-F238E27FC236}">
                  <a16:creationId xmlns:a16="http://schemas.microsoft.com/office/drawing/2014/main" xmlns="" id="{5DBF6F35-5E4C-F723-F421-D28F99290382}"/>
                </a:ext>
              </a:extLst>
            </p:cNvPr>
            <p:cNvSpPr txBox="1"/>
            <p:nvPr/>
          </p:nvSpPr>
          <p:spPr>
            <a:xfrm>
              <a:off x="632648" y="5111494"/>
              <a:ext cx="3180732" cy="1170446"/>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Cooperativele oferă educație și formare pentru membrii, reprezentanții aleși, manageri și angajați, astfel încât aceștia să poată contribui în mod eficient la dezvoltarea cooperativelor lor.</a:t>
              </a:r>
            </a:p>
          </p:txBody>
        </p:sp>
      </p:grpSp>
      <p:grpSp>
        <p:nvGrpSpPr>
          <p:cNvPr id="61" name="Group 60">
            <a:extLst>
              <a:ext uri="{FF2B5EF4-FFF2-40B4-BE49-F238E27FC236}">
                <a16:creationId xmlns:a16="http://schemas.microsoft.com/office/drawing/2014/main" xmlns="" id="{B4A1A99D-1C28-270A-E99B-16E17E0741D2}"/>
              </a:ext>
            </a:extLst>
          </p:cNvPr>
          <p:cNvGrpSpPr/>
          <p:nvPr/>
        </p:nvGrpSpPr>
        <p:grpSpPr>
          <a:xfrm>
            <a:off x="6684888" y="1594270"/>
            <a:ext cx="5230734" cy="1196031"/>
            <a:chOff x="8200135" y="1464261"/>
            <a:chExt cx="3958913" cy="1443866"/>
          </a:xfrm>
        </p:grpSpPr>
        <p:sp>
          <p:nvSpPr>
            <p:cNvPr id="129" name="TextBox 128">
              <a:extLst>
                <a:ext uri="{FF2B5EF4-FFF2-40B4-BE49-F238E27FC236}">
                  <a16:creationId xmlns:a16="http://schemas.microsoft.com/office/drawing/2014/main" xmlns="" id="{B052E3AB-8A41-053C-B7D2-84AD2E6E60D9}"/>
                </a:ext>
              </a:extLst>
            </p:cNvPr>
            <p:cNvSpPr txBox="1"/>
            <p:nvPr/>
          </p:nvSpPr>
          <p:spPr>
            <a:xfrm>
              <a:off x="8200135" y="1464261"/>
              <a:ext cx="3647921" cy="48302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1">
                  <a:ln>
                    <a:noFill/>
                  </a:ln>
                  <a:solidFill>
                    <a:srgbClr val="FAB632"/>
                  </a:solidFill>
                  <a:effectLst/>
                  <a:uLnTx/>
                  <a:uFillTx/>
                  <a:latin typeface="Calibri" panose="020F0502020204030204"/>
                  <a:ea typeface="+mn-ea"/>
                  <a:cs typeface="+mn-cs"/>
                </a:rPr>
                <a:t>Participare voluntară și deschisă</a:t>
              </a:r>
              <a:endParaRPr kumimoji="0" lang="en-US" sz="2000" b="1" i="0" u="none" strike="noStrike" kern="1200" cap="none" spc="0" normalizeH="0" baseline="0" noProof="1">
                <a:ln>
                  <a:noFill/>
                </a:ln>
                <a:solidFill>
                  <a:srgbClr val="FAB632"/>
                </a:solidFill>
                <a:effectLst/>
                <a:uLnTx/>
                <a:uFillTx/>
                <a:latin typeface="Calibri" panose="020F0502020204030204"/>
                <a:ea typeface="+mn-ea"/>
                <a:cs typeface="+mn-cs"/>
              </a:endParaRPr>
            </a:p>
          </p:txBody>
        </p:sp>
        <p:sp>
          <p:nvSpPr>
            <p:cNvPr id="130" name="TextBox 129">
              <a:extLst>
                <a:ext uri="{FF2B5EF4-FFF2-40B4-BE49-F238E27FC236}">
                  <a16:creationId xmlns:a16="http://schemas.microsoft.com/office/drawing/2014/main" xmlns="" id="{78BDCF19-4A5A-01EB-C56A-1C833892CC62}"/>
                </a:ext>
              </a:extLst>
            </p:cNvPr>
            <p:cNvSpPr txBox="1"/>
            <p:nvPr/>
          </p:nvSpPr>
          <p:spPr>
            <a:xfrm>
              <a:off x="9232968" y="1904937"/>
              <a:ext cx="2926080" cy="1003190"/>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Cooperativele sunt organizații voluntare, deschise tuturor persoanelor care pot utiliza serviciile lor și care sunt dispuse să accepte responsabilitățile aferente calității de membru, fără discriminare de gen, socială, rasială, politică sau religioasă.</a:t>
              </a:r>
            </a:p>
          </p:txBody>
        </p:sp>
      </p:grpSp>
      <p:grpSp>
        <p:nvGrpSpPr>
          <p:cNvPr id="62" name="Group 61">
            <a:extLst>
              <a:ext uri="{FF2B5EF4-FFF2-40B4-BE49-F238E27FC236}">
                <a16:creationId xmlns:a16="http://schemas.microsoft.com/office/drawing/2014/main" xmlns="" id="{EC8646B5-6DF9-EBFC-D3EE-9A9C42248125}"/>
              </a:ext>
            </a:extLst>
          </p:cNvPr>
          <p:cNvGrpSpPr/>
          <p:nvPr/>
        </p:nvGrpSpPr>
        <p:grpSpPr>
          <a:xfrm>
            <a:off x="622570" y="2709608"/>
            <a:ext cx="3940836" cy="821945"/>
            <a:chOff x="-135453" y="2750155"/>
            <a:chExt cx="3394470" cy="768304"/>
          </a:xfrm>
        </p:grpSpPr>
        <p:sp>
          <p:nvSpPr>
            <p:cNvPr id="63" name="TextBox 62">
              <a:extLst>
                <a:ext uri="{FF2B5EF4-FFF2-40B4-BE49-F238E27FC236}">
                  <a16:creationId xmlns:a16="http://schemas.microsoft.com/office/drawing/2014/main" xmlns="" id="{E09F939B-FCE5-1A11-FEBB-2B91ED897A97}"/>
                </a:ext>
              </a:extLst>
            </p:cNvPr>
            <p:cNvSpPr txBox="1"/>
            <p:nvPr/>
          </p:nvSpPr>
          <p:spPr>
            <a:xfrm>
              <a:off x="332936" y="2750155"/>
              <a:ext cx="2926080" cy="373998"/>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1">
                  <a:ln>
                    <a:noFill/>
                  </a:ln>
                  <a:solidFill>
                    <a:srgbClr val="F7931F"/>
                  </a:solidFill>
                  <a:effectLst/>
                  <a:uLnTx/>
                  <a:uFillTx/>
                  <a:latin typeface="Calibri" panose="020F0502020204030204"/>
                  <a:ea typeface="+mn-ea"/>
                  <a:cs typeface="+mn-cs"/>
                </a:rPr>
                <a:t>Preocuparea pentru comunitate</a:t>
              </a:r>
            </a:p>
          </p:txBody>
        </p:sp>
        <p:sp>
          <p:nvSpPr>
            <p:cNvPr id="128" name="TextBox 127">
              <a:extLst>
                <a:ext uri="{FF2B5EF4-FFF2-40B4-BE49-F238E27FC236}">
                  <a16:creationId xmlns:a16="http://schemas.microsoft.com/office/drawing/2014/main" xmlns="" id="{69744342-2FDD-455C-F085-625515E76689}"/>
                </a:ext>
              </a:extLst>
            </p:cNvPr>
            <p:cNvSpPr txBox="1"/>
            <p:nvPr/>
          </p:nvSpPr>
          <p:spPr>
            <a:xfrm>
              <a:off x="-135453" y="3086922"/>
              <a:ext cx="3394470" cy="431537"/>
            </a:xfrm>
            <a:prstGeom prst="rect">
              <a:avLst/>
            </a:prstGeom>
            <a:noFill/>
          </p:spPr>
          <p:txBody>
            <a:bodyPr wrap="square" lIns="0" rIns="0" rtlCol="0" anchor="t">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1">
                  <a:ln>
                    <a:noFill/>
                  </a:ln>
                  <a:solidFill>
                    <a:prstClr val="black">
                      <a:lumMod val="65000"/>
                      <a:lumOff val="35000"/>
                    </a:prstClr>
                  </a:solidFill>
                  <a:effectLst/>
                  <a:uLnTx/>
                  <a:uFillTx/>
                  <a:latin typeface="Calibri" panose="020F0502020204030204"/>
                  <a:ea typeface="+mn-ea"/>
                  <a:cs typeface="+mn-cs"/>
                </a:rPr>
                <a:t>Cooperativele lucrează pentru dezvoltarea durabilă a comunităților lor prin intermediul unor politici aprobate de membrii lor.</a:t>
              </a:r>
            </a:p>
          </p:txBody>
        </p:sp>
      </p:grpSp>
      <p:sp>
        <p:nvSpPr>
          <p:cNvPr id="169" name="TextBox 168">
            <a:extLst>
              <a:ext uri="{FF2B5EF4-FFF2-40B4-BE49-F238E27FC236}">
                <a16:creationId xmlns:a16="http://schemas.microsoft.com/office/drawing/2014/main" xmlns="" id="{E5E8B5B1-7FD2-CC70-A21E-B23A0F9C97E5}"/>
              </a:ext>
            </a:extLst>
          </p:cNvPr>
          <p:cNvSpPr txBox="1"/>
          <p:nvPr/>
        </p:nvSpPr>
        <p:spPr>
          <a:xfrm>
            <a:off x="429528" y="1699126"/>
            <a:ext cx="5136877" cy="646331"/>
          </a:xfrm>
          <a:prstGeom prst="rect">
            <a:avLst/>
          </a:prstGeom>
          <a:noFill/>
        </p:spPr>
        <p:txBody>
          <a:bodyPr wrap="square" rtlCol="0">
            <a:spAutoFit/>
          </a:bodyPr>
          <a:lstStyle/>
          <a:p>
            <a:r>
              <a:rPr lang="en-US" sz="3600" b="1" dirty="0">
                <a:solidFill>
                  <a:srgbClr val="DD473F"/>
                </a:solidFill>
                <a:latin typeface="Calibri" panose="020F0502020204030204" pitchFamily="34" charset="0"/>
                <a:cs typeface="Calibri" panose="020F0502020204030204" pitchFamily="34" charset="0"/>
              </a:rPr>
              <a:t>Principii de cooperare </a:t>
            </a:r>
          </a:p>
        </p:txBody>
      </p:sp>
      <p:sp>
        <p:nvSpPr>
          <p:cNvPr id="173" name="TextBox 172">
            <a:extLst>
              <a:ext uri="{FF2B5EF4-FFF2-40B4-BE49-F238E27FC236}">
                <a16:creationId xmlns:a16="http://schemas.microsoft.com/office/drawing/2014/main" xmlns="" id="{3918EDC8-6788-FDCD-6AAA-C3F14D8D13F2}"/>
              </a:ext>
            </a:extLst>
          </p:cNvPr>
          <p:cNvSpPr txBox="1"/>
          <p:nvPr/>
        </p:nvSpPr>
        <p:spPr>
          <a:xfrm>
            <a:off x="7342138" y="5840425"/>
            <a:ext cx="5035255" cy="307777"/>
          </a:xfrm>
          <a:prstGeom prst="rect">
            <a:avLst/>
          </a:prstGeom>
          <a:noFill/>
        </p:spPr>
        <p:txBody>
          <a:bodyPr wrap="square" rtlCol="0">
            <a:spAutoFit/>
          </a:bodyPr>
          <a:lstStyle/>
          <a:p>
            <a:r>
              <a:rPr lang="en-US" b="1" dirty="0"/>
              <a:t>Sursa: </a:t>
            </a:r>
            <a:r>
              <a:rPr lang="ro-RO" b="1" dirty="0"/>
              <a:t>ICA</a:t>
            </a:r>
            <a:r>
              <a:rPr lang="en-US" b="1" dirty="0"/>
              <a:t>, Declarația privind identitatea cooperatistă</a:t>
            </a:r>
          </a:p>
        </p:txBody>
      </p:sp>
      <p:pic>
        <p:nvPicPr>
          <p:cNvPr id="175" name="Graphic 174" descr="Cheers with solid fill">
            <a:extLst>
              <a:ext uri="{FF2B5EF4-FFF2-40B4-BE49-F238E27FC236}">
                <a16:creationId xmlns:a16="http://schemas.microsoft.com/office/drawing/2014/main" xmlns="" id="{599EFAD0-1A96-5C20-1724-37B669BD3F4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20946264">
            <a:off x="5997679" y="3180754"/>
            <a:ext cx="914400" cy="914400"/>
          </a:xfrm>
          <a:prstGeom prst="rect">
            <a:avLst/>
          </a:prstGeom>
        </p:spPr>
      </p:pic>
      <p:pic>
        <p:nvPicPr>
          <p:cNvPr id="177" name="Graphic 176" descr="Group success with solid fill">
            <a:extLst>
              <a:ext uri="{FF2B5EF4-FFF2-40B4-BE49-F238E27FC236}">
                <a16:creationId xmlns:a16="http://schemas.microsoft.com/office/drawing/2014/main" xmlns="" id="{4AB81690-2CE1-DF4C-DFD2-FA6D22D0681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220532" y="2414593"/>
            <a:ext cx="539516" cy="539516"/>
          </a:xfrm>
          <a:prstGeom prst="rect">
            <a:avLst/>
          </a:prstGeom>
        </p:spPr>
      </p:pic>
      <p:pic>
        <p:nvPicPr>
          <p:cNvPr id="181" name="Graphic 180" descr="Teacher with solid fill">
            <a:extLst>
              <a:ext uri="{FF2B5EF4-FFF2-40B4-BE49-F238E27FC236}">
                <a16:creationId xmlns:a16="http://schemas.microsoft.com/office/drawing/2014/main" xmlns="" id="{FC57834B-F4FA-317B-C3EE-3E4F03A53F4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773021" y="4177496"/>
            <a:ext cx="558816" cy="558816"/>
          </a:xfrm>
          <a:prstGeom prst="rect">
            <a:avLst/>
          </a:prstGeom>
        </p:spPr>
      </p:pic>
      <p:pic>
        <p:nvPicPr>
          <p:cNvPr id="183" name="Graphic 182" descr="Coins outline">
            <a:extLst>
              <a:ext uri="{FF2B5EF4-FFF2-40B4-BE49-F238E27FC236}">
                <a16:creationId xmlns:a16="http://schemas.microsoft.com/office/drawing/2014/main" xmlns="" id="{C17B011E-BA54-32C2-9006-D92AA71775B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7149114" y="3617568"/>
            <a:ext cx="413537" cy="413537"/>
          </a:xfrm>
          <a:prstGeom prst="rect">
            <a:avLst/>
          </a:prstGeom>
        </p:spPr>
      </p:pic>
      <p:pic>
        <p:nvPicPr>
          <p:cNvPr id="185" name="Graphic 184" descr="Boardroom with solid fill">
            <a:extLst>
              <a:ext uri="{FF2B5EF4-FFF2-40B4-BE49-F238E27FC236}">
                <a16:creationId xmlns:a16="http://schemas.microsoft.com/office/drawing/2014/main" xmlns="" id="{3A757547-8683-DE9E-078A-4F182A1D8E63}"/>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6929746" y="2773247"/>
            <a:ext cx="547849" cy="547849"/>
          </a:xfrm>
          <a:prstGeom prst="rect">
            <a:avLst/>
          </a:prstGeom>
        </p:spPr>
      </p:pic>
      <p:pic>
        <p:nvPicPr>
          <p:cNvPr id="187" name="Graphic 186" descr="Care outline">
            <a:extLst>
              <a:ext uri="{FF2B5EF4-FFF2-40B4-BE49-F238E27FC236}">
                <a16:creationId xmlns:a16="http://schemas.microsoft.com/office/drawing/2014/main" xmlns="" id="{B6C305B0-297A-AEAD-D91D-4984B669D068}"/>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5493796" y="2787114"/>
            <a:ext cx="438107" cy="438107"/>
          </a:xfrm>
          <a:prstGeom prst="rect">
            <a:avLst/>
          </a:prstGeom>
        </p:spPr>
      </p:pic>
      <p:pic>
        <p:nvPicPr>
          <p:cNvPr id="191" name="Graphic 190" descr="Handshake outline">
            <a:extLst>
              <a:ext uri="{FF2B5EF4-FFF2-40B4-BE49-F238E27FC236}">
                <a16:creationId xmlns:a16="http://schemas.microsoft.com/office/drawing/2014/main" xmlns="" id="{8A773F83-AD0E-C531-1271-0D22D077CF01}"/>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xmlns="" r:embed="rId18"/>
              </a:ext>
            </a:extLst>
          </a:blip>
          <a:stretch>
            <a:fillRect/>
          </a:stretch>
        </p:blipFill>
        <p:spPr>
          <a:xfrm>
            <a:off x="5319913" y="3658514"/>
            <a:ext cx="477816" cy="477816"/>
          </a:xfrm>
          <a:prstGeom prst="rect">
            <a:avLst/>
          </a:prstGeom>
        </p:spPr>
      </p:pic>
      <p:pic>
        <p:nvPicPr>
          <p:cNvPr id="195" name="Graphic 194" descr="Arrow circle with solid fill">
            <a:extLst>
              <a:ext uri="{FF2B5EF4-FFF2-40B4-BE49-F238E27FC236}">
                <a16:creationId xmlns:a16="http://schemas.microsoft.com/office/drawing/2014/main" xmlns="" id="{72BBFCAB-A83D-8240-45DC-844C02596969}"/>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xmlns="" r:embed="rId20"/>
              </a:ext>
            </a:extLst>
          </a:blip>
          <a:stretch>
            <a:fillRect/>
          </a:stretch>
        </p:blipFill>
        <p:spPr>
          <a:xfrm>
            <a:off x="6585526" y="4192275"/>
            <a:ext cx="532532" cy="532532"/>
          </a:xfrm>
          <a:prstGeom prst="rect">
            <a:avLst/>
          </a:prstGeom>
        </p:spPr>
      </p:pic>
      <p:grpSp>
        <p:nvGrpSpPr>
          <p:cNvPr id="233" name="Group 232">
            <a:extLst>
              <a:ext uri="{FF2B5EF4-FFF2-40B4-BE49-F238E27FC236}">
                <a16:creationId xmlns:a16="http://schemas.microsoft.com/office/drawing/2014/main" xmlns="" id="{D5DF8296-58AE-3340-E402-20364F0DEF9D}"/>
              </a:ext>
            </a:extLst>
          </p:cNvPr>
          <p:cNvGrpSpPr/>
          <p:nvPr/>
        </p:nvGrpSpPr>
        <p:grpSpPr>
          <a:xfrm>
            <a:off x="4781444" y="1884235"/>
            <a:ext cx="3394953" cy="3335482"/>
            <a:chOff x="4781444" y="1885688"/>
            <a:chExt cx="3394953" cy="3335482"/>
          </a:xfrm>
        </p:grpSpPr>
        <p:grpSp>
          <p:nvGrpSpPr>
            <p:cNvPr id="196" name="Group 195">
              <a:extLst>
                <a:ext uri="{FF2B5EF4-FFF2-40B4-BE49-F238E27FC236}">
                  <a16:creationId xmlns:a16="http://schemas.microsoft.com/office/drawing/2014/main" xmlns="" id="{5C33A381-B31E-677A-2C33-6AA90885452D}"/>
                </a:ext>
              </a:extLst>
            </p:cNvPr>
            <p:cNvGrpSpPr/>
            <p:nvPr/>
          </p:nvGrpSpPr>
          <p:grpSpPr>
            <a:xfrm>
              <a:off x="4781444" y="1885688"/>
              <a:ext cx="3394953" cy="3335482"/>
              <a:chOff x="3713685" y="1214412"/>
              <a:chExt cx="4760109" cy="4697971"/>
            </a:xfrm>
          </p:grpSpPr>
          <p:sp>
            <p:nvSpPr>
              <p:cNvPr id="197" name="Shape">
                <a:extLst>
                  <a:ext uri="{FF2B5EF4-FFF2-40B4-BE49-F238E27FC236}">
                    <a16:creationId xmlns:a16="http://schemas.microsoft.com/office/drawing/2014/main" xmlns="" id="{5422D7E7-0D33-184A-41F8-4FB61EFE2791}"/>
                  </a:ext>
                </a:extLst>
              </p:cNvPr>
              <p:cNvSpPr/>
              <p:nvPr/>
            </p:nvSpPr>
            <p:spPr>
              <a:xfrm>
                <a:off x="4403593" y="2144875"/>
                <a:ext cx="1188450" cy="1216217"/>
              </a:xfrm>
              <a:custGeom>
                <a:avLst/>
                <a:gdLst/>
                <a:ahLst/>
                <a:cxnLst>
                  <a:cxn ang="0">
                    <a:pos x="wd2" y="hd2"/>
                  </a:cxn>
                  <a:cxn ang="5400000">
                    <a:pos x="wd2" y="hd2"/>
                  </a:cxn>
                  <a:cxn ang="10800000">
                    <a:pos x="wd2" y="hd2"/>
                  </a:cxn>
                  <a:cxn ang="16200000">
                    <a:pos x="wd2" y="hd2"/>
                  </a:cxn>
                </a:cxnLst>
                <a:rect l="0" t="0" r="r" b="b"/>
                <a:pathLst>
                  <a:path w="21064" h="21079" extrusionOk="0">
                    <a:moveTo>
                      <a:pt x="20834" y="11732"/>
                    </a:moveTo>
                    <a:lnTo>
                      <a:pt x="15650" y="1189"/>
                    </a:lnTo>
                    <a:cubicBezTo>
                      <a:pt x="15087" y="50"/>
                      <a:pt x="13622" y="-354"/>
                      <a:pt x="12532" y="344"/>
                    </a:cubicBezTo>
                    <a:cubicBezTo>
                      <a:pt x="6860" y="3944"/>
                      <a:pt x="2465" y="9307"/>
                      <a:pt x="136" y="15626"/>
                    </a:cubicBezTo>
                    <a:cubicBezTo>
                      <a:pt x="-315" y="16838"/>
                      <a:pt x="399" y="18124"/>
                      <a:pt x="1676" y="18417"/>
                    </a:cubicBezTo>
                    <a:lnTo>
                      <a:pt x="13321" y="21026"/>
                    </a:lnTo>
                    <a:cubicBezTo>
                      <a:pt x="14298" y="21246"/>
                      <a:pt x="15312" y="20768"/>
                      <a:pt x="15763" y="19887"/>
                    </a:cubicBezTo>
                    <a:cubicBezTo>
                      <a:pt x="16777" y="17683"/>
                      <a:pt x="18355" y="15773"/>
                      <a:pt x="20271" y="14303"/>
                    </a:cubicBezTo>
                    <a:cubicBezTo>
                      <a:pt x="21060" y="13715"/>
                      <a:pt x="21285" y="12613"/>
                      <a:pt x="20834" y="11732"/>
                    </a:cubicBezTo>
                    <a:close/>
                  </a:path>
                </a:pathLst>
              </a:custGeom>
              <a:solidFill>
                <a:srgbClr val="F7931F">
                  <a:lumMod val="20000"/>
                  <a:lumOff val="8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98" name="Shape">
                <a:extLst>
                  <a:ext uri="{FF2B5EF4-FFF2-40B4-BE49-F238E27FC236}">
                    <a16:creationId xmlns:a16="http://schemas.microsoft.com/office/drawing/2014/main" xmlns="" id="{6B64F55F-B5AE-4BB9-7000-A28F45AF8EA5}"/>
                  </a:ext>
                </a:extLst>
              </p:cNvPr>
              <p:cNvSpPr/>
              <p:nvPr/>
            </p:nvSpPr>
            <p:spPr>
              <a:xfrm>
                <a:off x="4815821" y="4301435"/>
                <a:ext cx="1179636" cy="1110950"/>
              </a:xfrm>
              <a:custGeom>
                <a:avLst/>
                <a:gdLst/>
                <a:ahLst/>
                <a:cxnLst>
                  <a:cxn ang="0">
                    <a:pos x="wd2" y="hd2"/>
                  </a:cxn>
                  <a:cxn ang="5400000">
                    <a:pos x="wd2" y="hd2"/>
                  </a:cxn>
                  <a:cxn ang="10800000">
                    <a:pos x="wd2" y="hd2"/>
                  </a:cxn>
                  <a:cxn ang="16200000">
                    <a:pos x="wd2" y="hd2"/>
                  </a:cxn>
                </a:cxnLst>
                <a:rect l="0" t="0" r="r" b="b"/>
                <a:pathLst>
                  <a:path w="21315" h="21282" extrusionOk="0">
                    <a:moveTo>
                      <a:pt x="10362" y="517"/>
                    </a:moveTo>
                    <a:lnTo>
                      <a:pt x="826" y="8556"/>
                    </a:lnTo>
                    <a:cubicBezTo>
                      <a:pt x="-209" y="9450"/>
                      <a:pt x="-285" y="11074"/>
                      <a:pt x="672" y="12048"/>
                    </a:cubicBezTo>
                    <a:cubicBezTo>
                      <a:pt x="5498" y="17001"/>
                      <a:pt x="11817" y="20331"/>
                      <a:pt x="18826" y="21265"/>
                    </a:cubicBezTo>
                    <a:cubicBezTo>
                      <a:pt x="20128" y="21427"/>
                      <a:pt x="21315" y="20371"/>
                      <a:pt x="21315" y="18950"/>
                    </a:cubicBezTo>
                    <a:lnTo>
                      <a:pt x="21315" y="6080"/>
                    </a:lnTo>
                    <a:cubicBezTo>
                      <a:pt x="21315" y="4983"/>
                      <a:pt x="20626" y="4050"/>
                      <a:pt x="19592" y="3806"/>
                    </a:cubicBezTo>
                    <a:cubicBezTo>
                      <a:pt x="17179" y="3238"/>
                      <a:pt x="14958" y="2101"/>
                      <a:pt x="13081" y="517"/>
                    </a:cubicBezTo>
                    <a:cubicBezTo>
                      <a:pt x="12315" y="-173"/>
                      <a:pt x="11166" y="-173"/>
                      <a:pt x="10362" y="517"/>
                    </a:cubicBezTo>
                    <a:close/>
                  </a:path>
                </a:pathLst>
              </a:custGeom>
              <a:solidFill>
                <a:srgbClr val="3A5C84">
                  <a:lumMod val="20000"/>
                  <a:lumOff val="8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99" name="Shape">
                <a:extLst>
                  <a:ext uri="{FF2B5EF4-FFF2-40B4-BE49-F238E27FC236}">
                    <a16:creationId xmlns:a16="http://schemas.microsoft.com/office/drawing/2014/main" xmlns="" id="{C9DAFD0E-A257-958D-1F21-3EE11D7E1EE9}"/>
                  </a:ext>
                </a:extLst>
              </p:cNvPr>
              <p:cNvSpPr/>
              <p:nvPr/>
            </p:nvSpPr>
            <p:spPr>
              <a:xfrm>
                <a:off x="5430473" y="1876837"/>
                <a:ext cx="1295690" cy="937781"/>
              </a:xfrm>
              <a:custGeom>
                <a:avLst/>
                <a:gdLst/>
                <a:ahLst/>
                <a:cxnLst>
                  <a:cxn ang="0">
                    <a:pos x="wd2" y="hd2"/>
                  </a:cxn>
                  <a:cxn ang="5400000">
                    <a:pos x="wd2" y="hd2"/>
                  </a:cxn>
                  <a:cxn ang="10800000">
                    <a:pos x="wd2" y="hd2"/>
                  </a:cxn>
                  <a:cxn ang="16200000">
                    <a:pos x="wd2" y="hd2"/>
                  </a:cxn>
                </a:cxnLst>
                <a:rect l="0" t="0" r="r" b="b"/>
                <a:pathLst>
                  <a:path w="20960" h="21380" extrusionOk="0">
                    <a:moveTo>
                      <a:pt x="10480" y="20730"/>
                    </a:moveTo>
                    <a:cubicBezTo>
                      <a:pt x="11646" y="20730"/>
                      <a:pt x="12743" y="20924"/>
                      <a:pt x="13806" y="21310"/>
                    </a:cubicBezTo>
                    <a:cubicBezTo>
                      <a:pt x="14697" y="21600"/>
                      <a:pt x="15623" y="20972"/>
                      <a:pt x="16034" y="19812"/>
                    </a:cubicBezTo>
                    <a:lnTo>
                      <a:pt x="20766" y="5992"/>
                    </a:lnTo>
                    <a:cubicBezTo>
                      <a:pt x="21280" y="4494"/>
                      <a:pt x="20731" y="2706"/>
                      <a:pt x="19600" y="2126"/>
                    </a:cubicBezTo>
                    <a:cubicBezTo>
                      <a:pt x="16720" y="773"/>
                      <a:pt x="13669" y="0"/>
                      <a:pt x="10480" y="0"/>
                    </a:cubicBezTo>
                    <a:cubicBezTo>
                      <a:pt x="7291" y="0"/>
                      <a:pt x="4206" y="725"/>
                      <a:pt x="1360" y="2126"/>
                    </a:cubicBezTo>
                    <a:cubicBezTo>
                      <a:pt x="229" y="2658"/>
                      <a:pt x="-320" y="4446"/>
                      <a:pt x="194" y="5992"/>
                    </a:cubicBezTo>
                    <a:lnTo>
                      <a:pt x="4926" y="19812"/>
                    </a:lnTo>
                    <a:cubicBezTo>
                      <a:pt x="5337" y="20972"/>
                      <a:pt x="6263" y="21600"/>
                      <a:pt x="7154" y="21310"/>
                    </a:cubicBezTo>
                    <a:cubicBezTo>
                      <a:pt x="8217" y="20924"/>
                      <a:pt x="9349" y="20730"/>
                      <a:pt x="10480" y="20730"/>
                    </a:cubicBezTo>
                    <a:close/>
                  </a:path>
                </a:pathLst>
              </a:custGeom>
              <a:solidFill>
                <a:srgbClr val="FFCC4C">
                  <a:lumMod val="20000"/>
                  <a:lumOff val="8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00" name="Shape">
                <a:extLst>
                  <a:ext uri="{FF2B5EF4-FFF2-40B4-BE49-F238E27FC236}">
                    <a16:creationId xmlns:a16="http://schemas.microsoft.com/office/drawing/2014/main" xmlns="" id="{053E7C77-CEB3-8B0C-8CA3-EA93F7299D02}"/>
                  </a:ext>
                </a:extLst>
              </p:cNvPr>
              <p:cNvSpPr/>
              <p:nvPr/>
            </p:nvSpPr>
            <p:spPr>
              <a:xfrm>
                <a:off x="6172297" y="4301439"/>
                <a:ext cx="1179633" cy="1110946"/>
              </a:xfrm>
              <a:custGeom>
                <a:avLst/>
                <a:gdLst/>
                <a:ahLst/>
                <a:cxnLst>
                  <a:cxn ang="0">
                    <a:pos x="wd2" y="hd2"/>
                  </a:cxn>
                  <a:cxn ang="5400000">
                    <a:pos x="wd2" y="hd2"/>
                  </a:cxn>
                  <a:cxn ang="10800000">
                    <a:pos x="wd2" y="hd2"/>
                  </a:cxn>
                  <a:cxn ang="16200000">
                    <a:pos x="wd2" y="hd2"/>
                  </a:cxn>
                </a:cxnLst>
                <a:rect l="0" t="0" r="r" b="b"/>
                <a:pathLst>
                  <a:path w="21315" h="21282" extrusionOk="0">
                    <a:moveTo>
                      <a:pt x="0" y="6039"/>
                    </a:moveTo>
                    <a:lnTo>
                      <a:pt x="0" y="18950"/>
                    </a:lnTo>
                    <a:cubicBezTo>
                      <a:pt x="0" y="20371"/>
                      <a:pt x="1187" y="21427"/>
                      <a:pt x="2489" y="21265"/>
                    </a:cubicBezTo>
                    <a:cubicBezTo>
                      <a:pt x="9498" y="20331"/>
                      <a:pt x="15817" y="17001"/>
                      <a:pt x="20643" y="12048"/>
                    </a:cubicBezTo>
                    <a:cubicBezTo>
                      <a:pt x="21600" y="11074"/>
                      <a:pt x="21523" y="9409"/>
                      <a:pt x="20489" y="8556"/>
                    </a:cubicBezTo>
                    <a:lnTo>
                      <a:pt x="10953" y="517"/>
                    </a:lnTo>
                    <a:cubicBezTo>
                      <a:pt x="10149" y="-173"/>
                      <a:pt x="9000" y="-173"/>
                      <a:pt x="8234" y="517"/>
                    </a:cubicBezTo>
                    <a:cubicBezTo>
                      <a:pt x="6357" y="2101"/>
                      <a:pt x="4136" y="3278"/>
                      <a:pt x="1723" y="3806"/>
                    </a:cubicBezTo>
                    <a:cubicBezTo>
                      <a:pt x="728" y="4009"/>
                      <a:pt x="0" y="4983"/>
                      <a:pt x="0" y="6039"/>
                    </a:cubicBezTo>
                    <a:close/>
                  </a:path>
                </a:pathLst>
              </a:custGeom>
              <a:solidFill>
                <a:srgbClr val="4CC1EF">
                  <a:lumMod val="20000"/>
                  <a:lumOff val="8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01" name="Shape">
                <a:extLst>
                  <a:ext uri="{FF2B5EF4-FFF2-40B4-BE49-F238E27FC236}">
                    <a16:creationId xmlns:a16="http://schemas.microsoft.com/office/drawing/2014/main" xmlns="" id="{2CCA8C9B-A3A6-1AB1-BEEE-152DA0C375E0}"/>
                  </a:ext>
                </a:extLst>
              </p:cNvPr>
              <p:cNvSpPr/>
              <p:nvPr/>
            </p:nvSpPr>
            <p:spPr>
              <a:xfrm>
                <a:off x="6838863" y="3390053"/>
                <a:ext cx="1013361" cy="1261374"/>
              </a:xfrm>
              <a:custGeom>
                <a:avLst/>
                <a:gdLst/>
                <a:ahLst/>
                <a:cxnLst>
                  <a:cxn ang="0">
                    <a:pos x="wd2" y="hd2"/>
                  </a:cxn>
                  <a:cxn ang="5400000">
                    <a:pos x="wd2" y="hd2"/>
                  </a:cxn>
                  <a:cxn ang="10800000">
                    <a:pos x="wd2" y="hd2"/>
                  </a:cxn>
                  <a:cxn ang="16200000">
                    <a:pos x="wd2" y="hd2"/>
                  </a:cxn>
                </a:cxnLst>
                <a:rect l="0" t="0" r="r" b="b"/>
                <a:pathLst>
                  <a:path w="21337" h="21039" extrusionOk="0">
                    <a:moveTo>
                      <a:pt x="2236" y="4615"/>
                    </a:moveTo>
                    <a:cubicBezTo>
                      <a:pt x="2236" y="6948"/>
                      <a:pt x="1522" y="9140"/>
                      <a:pt x="273" y="11085"/>
                    </a:cubicBezTo>
                    <a:cubicBezTo>
                      <a:pt x="-263" y="11933"/>
                      <a:pt x="5" y="12994"/>
                      <a:pt x="942" y="13595"/>
                    </a:cubicBezTo>
                    <a:lnTo>
                      <a:pt x="12010" y="20594"/>
                    </a:lnTo>
                    <a:cubicBezTo>
                      <a:pt x="13215" y="21372"/>
                      <a:pt x="15000" y="21089"/>
                      <a:pt x="15803" y="20064"/>
                    </a:cubicBezTo>
                    <a:cubicBezTo>
                      <a:pt x="19284" y="15574"/>
                      <a:pt x="21337" y="10272"/>
                      <a:pt x="21337" y="4615"/>
                    </a:cubicBezTo>
                    <a:cubicBezTo>
                      <a:pt x="21337" y="3696"/>
                      <a:pt x="21292" y="2777"/>
                      <a:pt x="21159" y="1858"/>
                    </a:cubicBezTo>
                    <a:cubicBezTo>
                      <a:pt x="21025" y="620"/>
                      <a:pt x="19552" y="-228"/>
                      <a:pt x="18035" y="55"/>
                    </a:cubicBezTo>
                    <a:lnTo>
                      <a:pt x="4200" y="2565"/>
                    </a:lnTo>
                    <a:cubicBezTo>
                      <a:pt x="3040" y="2777"/>
                      <a:pt x="2236" y="3625"/>
                      <a:pt x="2236" y="4615"/>
                    </a:cubicBezTo>
                    <a:cubicBezTo>
                      <a:pt x="2236" y="4580"/>
                      <a:pt x="2236" y="4580"/>
                      <a:pt x="2236" y="4615"/>
                    </a:cubicBezTo>
                    <a:close/>
                  </a:path>
                </a:pathLst>
              </a:custGeom>
              <a:solidFill>
                <a:srgbClr val="A2B969">
                  <a:lumMod val="20000"/>
                  <a:lumOff val="8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02" name="Shape">
                <a:extLst>
                  <a:ext uri="{FF2B5EF4-FFF2-40B4-BE49-F238E27FC236}">
                    <a16:creationId xmlns:a16="http://schemas.microsoft.com/office/drawing/2014/main" xmlns="" id="{A12767FC-986B-C16F-23AC-29025138BC8B}"/>
                  </a:ext>
                </a:extLst>
              </p:cNvPr>
              <p:cNvSpPr/>
              <p:nvPr/>
            </p:nvSpPr>
            <p:spPr>
              <a:xfrm>
                <a:off x="4307141" y="3390053"/>
                <a:ext cx="1014299" cy="1261374"/>
              </a:xfrm>
              <a:custGeom>
                <a:avLst/>
                <a:gdLst/>
                <a:ahLst/>
                <a:cxnLst>
                  <a:cxn ang="0">
                    <a:pos x="wd2" y="hd2"/>
                  </a:cxn>
                  <a:cxn ang="5400000">
                    <a:pos x="wd2" y="hd2"/>
                  </a:cxn>
                  <a:cxn ang="10800000">
                    <a:pos x="wd2" y="hd2"/>
                  </a:cxn>
                  <a:cxn ang="16200000">
                    <a:pos x="wd2" y="hd2"/>
                  </a:cxn>
                </a:cxnLst>
                <a:rect l="0" t="0" r="r" b="b"/>
                <a:pathLst>
                  <a:path w="21313" h="21039" extrusionOk="0">
                    <a:moveTo>
                      <a:pt x="19106" y="4615"/>
                    </a:moveTo>
                    <a:cubicBezTo>
                      <a:pt x="19106" y="4580"/>
                      <a:pt x="19106" y="4580"/>
                      <a:pt x="19106" y="4615"/>
                    </a:cubicBezTo>
                    <a:cubicBezTo>
                      <a:pt x="19106" y="3625"/>
                      <a:pt x="18305" y="2777"/>
                      <a:pt x="17102" y="2565"/>
                    </a:cubicBezTo>
                    <a:lnTo>
                      <a:pt x="3296" y="55"/>
                    </a:lnTo>
                    <a:cubicBezTo>
                      <a:pt x="1781" y="-228"/>
                      <a:pt x="312" y="620"/>
                      <a:pt x="178" y="1858"/>
                    </a:cubicBezTo>
                    <a:cubicBezTo>
                      <a:pt x="89" y="2777"/>
                      <a:pt x="0" y="3661"/>
                      <a:pt x="0" y="4615"/>
                    </a:cubicBezTo>
                    <a:cubicBezTo>
                      <a:pt x="0" y="10272"/>
                      <a:pt x="2004" y="15574"/>
                      <a:pt x="5522" y="20064"/>
                    </a:cubicBezTo>
                    <a:cubicBezTo>
                      <a:pt x="6324" y="21089"/>
                      <a:pt x="8106" y="21372"/>
                      <a:pt x="9308" y="20594"/>
                    </a:cubicBezTo>
                    <a:lnTo>
                      <a:pt x="20353" y="13595"/>
                    </a:lnTo>
                    <a:cubicBezTo>
                      <a:pt x="21288" y="12994"/>
                      <a:pt x="21600" y="11968"/>
                      <a:pt x="21021" y="11085"/>
                    </a:cubicBezTo>
                    <a:cubicBezTo>
                      <a:pt x="19819" y="9140"/>
                      <a:pt x="19106" y="6948"/>
                      <a:pt x="19106" y="4615"/>
                    </a:cubicBezTo>
                    <a:close/>
                  </a:path>
                </a:pathLst>
              </a:custGeom>
              <a:solidFill>
                <a:srgbClr val="EADBF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03" name="Shape">
                <a:extLst>
                  <a:ext uri="{FF2B5EF4-FFF2-40B4-BE49-F238E27FC236}">
                    <a16:creationId xmlns:a16="http://schemas.microsoft.com/office/drawing/2014/main" xmlns="" id="{C7126518-4CFE-2C37-13B7-DD109D7C9B5B}"/>
                  </a:ext>
                </a:extLst>
              </p:cNvPr>
              <p:cNvSpPr/>
              <p:nvPr/>
            </p:nvSpPr>
            <p:spPr>
              <a:xfrm>
                <a:off x="6584526" y="2154397"/>
                <a:ext cx="1187886" cy="1216220"/>
              </a:xfrm>
              <a:custGeom>
                <a:avLst/>
                <a:gdLst/>
                <a:ahLst/>
                <a:cxnLst>
                  <a:cxn ang="0">
                    <a:pos x="wd2" y="hd2"/>
                  </a:cxn>
                  <a:cxn ang="5400000">
                    <a:pos x="wd2" y="hd2"/>
                  </a:cxn>
                  <a:cxn ang="10800000">
                    <a:pos x="wd2" y="hd2"/>
                  </a:cxn>
                  <a:cxn ang="16200000">
                    <a:pos x="wd2" y="hd2"/>
                  </a:cxn>
                </a:cxnLst>
                <a:rect l="0" t="0" r="r" b="b"/>
                <a:pathLst>
                  <a:path w="21054" h="21079" extrusionOk="0">
                    <a:moveTo>
                      <a:pt x="7733" y="21026"/>
                    </a:moveTo>
                    <a:lnTo>
                      <a:pt x="19378" y="18417"/>
                    </a:lnTo>
                    <a:cubicBezTo>
                      <a:pt x="20655" y="18124"/>
                      <a:pt x="21369" y="16838"/>
                      <a:pt x="20918" y="15626"/>
                    </a:cubicBezTo>
                    <a:cubicBezTo>
                      <a:pt x="18589" y="9307"/>
                      <a:pt x="14194" y="3944"/>
                      <a:pt x="8522" y="344"/>
                    </a:cubicBezTo>
                    <a:cubicBezTo>
                      <a:pt x="7432" y="-354"/>
                      <a:pt x="5967" y="50"/>
                      <a:pt x="5404" y="1189"/>
                    </a:cubicBezTo>
                    <a:lnTo>
                      <a:pt x="220" y="11732"/>
                    </a:lnTo>
                    <a:cubicBezTo>
                      <a:pt x="-231" y="12613"/>
                      <a:pt x="32" y="13679"/>
                      <a:pt x="821" y="14303"/>
                    </a:cubicBezTo>
                    <a:cubicBezTo>
                      <a:pt x="2737" y="15773"/>
                      <a:pt x="4314" y="17683"/>
                      <a:pt x="5329" y="19887"/>
                    </a:cubicBezTo>
                    <a:cubicBezTo>
                      <a:pt x="5742" y="20768"/>
                      <a:pt x="6756" y="21246"/>
                      <a:pt x="7733" y="21026"/>
                    </a:cubicBezTo>
                    <a:close/>
                  </a:path>
                </a:pathLst>
              </a:custGeom>
              <a:solidFill>
                <a:srgbClr val="C13018">
                  <a:lumMod val="20000"/>
                  <a:lumOff val="8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xmlns="" id="{F4E29D2D-0925-AD5E-5FA9-7BA124BCEC05}"/>
                  </a:ext>
                </a:extLst>
              </p:cNvPr>
              <p:cNvSpPr/>
              <p:nvPr/>
            </p:nvSpPr>
            <p:spPr>
              <a:xfrm>
                <a:off x="5326142" y="1214412"/>
                <a:ext cx="1512720" cy="793769"/>
              </a:xfrm>
              <a:custGeom>
                <a:avLst/>
                <a:gdLst>
                  <a:gd name="connsiteX0" fmla="*/ 754261 w 1512720"/>
                  <a:gd name="connsiteY0" fmla="*/ 0 h 793769"/>
                  <a:gd name="connsiteX1" fmla="*/ 1082813 w 1512720"/>
                  <a:gd name="connsiteY1" fmla="*/ 328542 h 793769"/>
                  <a:gd name="connsiteX2" fmla="*/ 1042564 w 1512720"/>
                  <a:gd name="connsiteY2" fmla="*/ 485395 h 793769"/>
                  <a:gd name="connsiteX3" fmla="*/ 1453753 w 1512720"/>
                  <a:gd name="connsiteY3" fmla="*/ 591310 h 793769"/>
                  <a:gd name="connsiteX4" fmla="*/ 1504546 w 1512720"/>
                  <a:gd name="connsiteY4" fmla="*/ 707939 h 793769"/>
                  <a:gd name="connsiteX5" fmla="*/ 1485525 w 1512720"/>
                  <a:gd name="connsiteY5" fmla="*/ 746019 h 793769"/>
                  <a:gd name="connsiteX6" fmla="*/ 1379522 w 1512720"/>
                  <a:gd name="connsiteY6" fmla="*/ 788468 h 793769"/>
                  <a:gd name="connsiteX7" fmla="*/ 756398 w 1512720"/>
                  <a:gd name="connsiteY7" fmla="*/ 676124 h 793769"/>
                  <a:gd name="connsiteX8" fmla="*/ 133275 w 1512720"/>
                  <a:gd name="connsiteY8" fmla="*/ 788468 h 793769"/>
                  <a:gd name="connsiteX9" fmla="*/ 27272 w 1512720"/>
                  <a:gd name="connsiteY9" fmla="*/ 746019 h 793769"/>
                  <a:gd name="connsiteX10" fmla="*/ 8251 w 1512720"/>
                  <a:gd name="connsiteY10" fmla="*/ 707939 h 793769"/>
                  <a:gd name="connsiteX11" fmla="*/ 54841 w 1512720"/>
                  <a:gd name="connsiteY11" fmla="*/ 591310 h 793769"/>
                  <a:gd name="connsiteX12" fmla="*/ 466030 w 1512720"/>
                  <a:gd name="connsiteY12" fmla="*/ 485395 h 793769"/>
                  <a:gd name="connsiteX13" fmla="*/ 425780 w 1512720"/>
                  <a:gd name="connsiteY13" fmla="*/ 328542 h 793769"/>
                  <a:gd name="connsiteX14" fmla="*/ 754261 w 1512720"/>
                  <a:gd name="connsiteY14" fmla="*/ 0 h 79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2720" h="793769">
                    <a:moveTo>
                      <a:pt x="754261" y="0"/>
                    </a:moveTo>
                    <a:cubicBezTo>
                      <a:pt x="934424" y="0"/>
                      <a:pt x="1082813" y="146220"/>
                      <a:pt x="1082813" y="328542"/>
                    </a:cubicBezTo>
                    <a:cubicBezTo>
                      <a:pt x="1082813" y="385744"/>
                      <a:pt x="1067996" y="438743"/>
                      <a:pt x="1042564" y="485395"/>
                    </a:cubicBezTo>
                    <a:cubicBezTo>
                      <a:pt x="1184542" y="506578"/>
                      <a:pt x="1322317" y="542597"/>
                      <a:pt x="1453753" y="591310"/>
                    </a:cubicBezTo>
                    <a:cubicBezTo>
                      <a:pt x="1504546" y="608289"/>
                      <a:pt x="1525775" y="663431"/>
                      <a:pt x="1504546" y="707939"/>
                    </a:cubicBezTo>
                    <a:lnTo>
                      <a:pt x="1485525" y="746019"/>
                    </a:lnTo>
                    <a:cubicBezTo>
                      <a:pt x="1466433" y="784182"/>
                      <a:pt x="1421909" y="803304"/>
                      <a:pt x="1379522" y="788468"/>
                    </a:cubicBezTo>
                    <a:cubicBezTo>
                      <a:pt x="1186679" y="716347"/>
                      <a:pt x="976810" y="676124"/>
                      <a:pt x="756398" y="676124"/>
                    </a:cubicBezTo>
                    <a:cubicBezTo>
                      <a:pt x="538123" y="676124"/>
                      <a:pt x="328255" y="716347"/>
                      <a:pt x="133275" y="788468"/>
                    </a:cubicBezTo>
                    <a:cubicBezTo>
                      <a:pt x="93025" y="803304"/>
                      <a:pt x="46364" y="786325"/>
                      <a:pt x="27272" y="746019"/>
                    </a:cubicBezTo>
                    <a:lnTo>
                      <a:pt x="8251" y="707939"/>
                    </a:lnTo>
                    <a:cubicBezTo>
                      <a:pt x="-12978" y="663431"/>
                      <a:pt x="8251" y="610432"/>
                      <a:pt x="54841" y="591310"/>
                    </a:cubicBezTo>
                    <a:cubicBezTo>
                      <a:pt x="186276" y="542597"/>
                      <a:pt x="324051" y="506578"/>
                      <a:pt x="466030" y="485395"/>
                    </a:cubicBezTo>
                    <a:cubicBezTo>
                      <a:pt x="440598" y="438743"/>
                      <a:pt x="425780" y="385744"/>
                      <a:pt x="425780" y="328542"/>
                    </a:cubicBezTo>
                    <a:cubicBezTo>
                      <a:pt x="425780" y="148363"/>
                      <a:pt x="572033" y="0"/>
                      <a:pt x="754261" y="0"/>
                    </a:cubicBezTo>
                    <a:close/>
                  </a:path>
                </a:pathLst>
              </a:custGeom>
              <a:solidFill>
                <a:srgbClr val="FAB63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xmlns="" id="{02BD713E-AC5F-5F0E-68C2-6AA958B933E0}"/>
                  </a:ext>
                </a:extLst>
              </p:cNvPr>
              <p:cNvSpPr/>
              <p:nvPr/>
            </p:nvSpPr>
            <p:spPr>
              <a:xfrm>
                <a:off x="6967609" y="1942211"/>
                <a:ext cx="1130861" cy="1231667"/>
              </a:xfrm>
              <a:custGeom>
                <a:avLst/>
                <a:gdLst>
                  <a:gd name="connsiteX0" fmla="*/ 111078 w 1130861"/>
                  <a:gd name="connsiteY0" fmla="*/ 553 h 1231667"/>
                  <a:gd name="connsiteX1" fmla="*/ 141055 w 1130861"/>
                  <a:gd name="connsiteY1" fmla="*/ 11105 h 1231667"/>
                  <a:gd name="connsiteX2" fmla="*/ 501358 w 1130861"/>
                  <a:gd name="connsiteY2" fmla="*/ 286617 h 1231667"/>
                  <a:gd name="connsiteX3" fmla="*/ 802369 w 1130861"/>
                  <a:gd name="connsiteY3" fmla="*/ 87379 h 1231667"/>
                  <a:gd name="connsiteX4" fmla="*/ 1130861 w 1130861"/>
                  <a:gd name="connsiteY4" fmla="*/ 415887 h 1231667"/>
                  <a:gd name="connsiteX5" fmla="*/ 853223 w 1130861"/>
                  <a:gd name="connsiteY5" fmla="*/ 735944 h 1231667"/>
                  <a:gd name="connsiteX6" fmla="*/ 1020642 w 1130861"/>
                  <a:gd name="connsiteY6" fmla="*/ 1119597 h 1231667"/>
                  <a:gd name="connsiteX7" fmla="*/ 965533 w 1130861"/>
                  <a:gd name="connsiteY7" fmla="*/ 1214921 h 1231667"/>
                  <a:gd name="connsiteX8" fmla="*/ 904076 w 1130861"/>
                  <a:gd name="connsiteY8" fmla="*/ 1229815 h 1231667"/>
                  <a:gd name="connsiteX9" fmla="*/ 817155 w 1130861"/>
                  <a:gd name="connsiteY9" fmla="*/ 1181045 h 1231667"/>
                  <a:gd name="connsiteX10" fmla="*/ 35092 w 1130861"/>
                  <a:gd name="connsiteY10" fmla="*/ 193371 h 1231667"/>
                  <a:gd name="connsiteX11" fmla="*/ 7537 w 1130861"/>
                  <a:gd name="connsiteY11" fmla="*/ 97978 h 1231667"/>
                  <a:gd name="connsiteX12" fmla="*/ 35092 w 1130861"/>
                  <a:gd name="connsiteY12" fmla="*/ 42834 h 1231667"/>
                  <a:gd name="connsiteX13" fmla="*/ 111078 w 1130861"/>
                  <a:gd name="connsiteY13" fmla="*/ 553 h 123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0861" h="1231667">
                    <a:moveTo>
                      <a:pt x="111078" y="553"/>
                    </a:moveTo>
                    <a:cubicBezTo>
                      <a:pt x="121313" y="1818"/>
                      <a:pt x="131515" y="5269"/>
                      <a:pt x="141055" y="11105"/>
                    </a:cubicBezTo>
                    <a:cubicBezTo>
                      <a:pt x="270316" y="89526"/>
                      <a:pt x="393230" y="182772"/>
                      <a:pt x="501358" y="286617"/>
                    </a:cubicBezTo>
                    <a:cubicBezTo>
                      <a:pt x="550120" y="170025"/>
                      <a:pt x="666686" y="87379"/>
                      <a:pt x="802369" y="87379"/>
                    </a:cubicBezTo>
                    <a:cubicBezTo>
                      <a:pt x="984649" y="87379"/>
                      <a:pt x="1130861" y="235769"/>
                      <a:pt x="1130861" y="415887"/>
                    </a:cubicBezTo>
                    <a:cubicBezTo>
                      <a:pt x="1130861" y="581250"/>
                      <a:pt x="1010038" y="716893"/>
                      <a:pt x="853223" y="735944"/>
                    </a:cubicBezTo>
                    <a:cubicBezTo>
                      <a:pt x="921027" y="856762"/>
                      <a:pt x="978227" y="983953"/>
                      <a:pt x="1020642" y="1119597"/>
                    </a:cubicBezTo>
                    <a:cubicBezTo>
                      <a:pt x="1033337" y="1161994"/>
                      <a:pt x="1007947" y="1204322"/>
                      <a:pt x="965533" y="1214921"/>
                    </a:cubicBezTo>
                    <a:lnTo>
                      <a:pt x="904076" y="1229815"/>
                    </a:lnTo>
                    <a:cubicBezTo>
                      <a:pt x="865917" y="1238267"/>
                      <a:pt x="827759" y="1217068"/>
                      <a:pt x="817155" y="1181045"/>
                    </a:cubicBezTo>
                    <a:cubicBezTo>
                      <a:pt x="685728" y="763516"/>
                      <a:pt x="403833" y="413809"/>
                      <a:pt x="35092" y="193371"/>
                    </a:cubicBezTo>
                    <a:cubicBezTo>
                      <a:pt x="3281" y="174251"/>
                      <a:pt x="-9414" y="131854"/>
                      <a:pt x="7537" y="97978"/>
                    </a:cubicBezTo>
                    <a:lnTo>
                      <a:pt x="35092" y="42834"/>
                    </a:lnTo>
                    <a:cubicBezTo>
                      <a:pt x="49374" y="12647"/>
                      <a:pt x="80373" y="-3239"/>
                      <a:pt x="111078" y="553"/>
                    </a:cubicBezTo>
                    <a:close/>
                  </a:path>
                </a:pathLst>
              </a:custGeom>
              <a:solidFill>
                <a:srgbClr val="DD473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xmlns="" id="{DD0120A8-2B6D-3ACE-A278-013B7102A6F6}"/>
                  </a:ext>
                </a:extLst>
              </p:cNvPr>
              <p:cNvSpPr/>
              <p:nvPr/>
            </p:nvSpPr>
            <p:spPr>
              <a:xfrm>
                <a:off x="4113340" y="1940093"/>
                <a:ext cx="1101192" cy="1233785"/>
              </a:xfrm>
              <a:custGeom>
                <a:avLst/>
                <a:gdLst>
                  <a:gd name="connsiteX0" fmla="*/ 990075 w 1101192"/>
                  <a:gd name="connsiteY0" fmla="*/ 543 h 1233785"/>
                  <a:gd name="connsiteX1" fmla="*/ 1066119 w 1101192"/>
                  <a:gd name="connsiteY1" fmla="*/ 42898 h 1233785"/>
                  <a:gd name="connsiteX2" fmla="*/ 1093677 w 1101192"/>
                  <a:gd name="connsiteY2" fmla="*/ 100097 h 1233785"/>
                  <a:gd name="connsiteX3" fmla="*/ 1066119 w 1101192"/>
                  <a:gd name="connsiteY3" fmla="*/ 195498 h 1233785"/>
                  <a:gd name="connsiteX4" fmla="*/ 606149 w 1101192"/>
                  <a:gd name="connsiteY4" fmla="*/ 589741 h 1233785"/>
                  <a:gd name="connsiteX5" fmla="*/ 563790 w 1101192"/>
                  <a:gd name="connsiteY5" fmla="*/ 644799 h 1233785"/>
                  <a:gd name="connsiteX6" fmla="*/ 284046 w 1101192"/>
                  <a:gd name="connsiteY6" fmla="*/ 1183214 h 1233785"/>
                  <a:gd name="connsiteX7" fmla="*/ 197141 w 1101192"/>
                  <a:gd name="connsiteY7" fmla="*/ 1231916 h 1233785"/>
                  <a:gd name="connsiteX8" fmla="*/ 135680 w 1101192"/>
                  <a:gd name="connsiteY8" fmla="*/ 1217064 h 1233785"/>
                  <a:gd name="connsiteX9" fmla="*/ 80562 w 1101192"/>
                  <a:gd name="connsiteY9" fmla="*/ 1121732 h 1233785"/>
                  <a:gd name="connsiteX10" fmla="*/ 250071 w 1101192"/>
                  <a:gd name="connsiteY10" fmla="*/ 731702 h 1233785"/>
                  <a:gd name="connsiteX11" fmla="*/ 0 w 1101192"/>
                  <a:gd name="connsiteY11" fmla="*/ 413793 h 1233785"/>
                  <a:gd name="connsiteX12" fmla="*/ 328519 w 1101192"/>
                  <a:gd name="connsiteY12" fmla="*/ 85245 h 1233785"/>
                  <a:gd name="connsiteX13" fmla="*/ 621022 w 1101192"/>
                  <a:gd name="connsiteY13" fmla="*/ 265407 h 1233785"/>
                  <a:gd name="connsiteX14" fmla="*/ 960112 w 1101192"/>
                  <a:gd name="connsiteY14" fmla="*/ 11052 h 1233785"/>
                  <a:gd name="connsiteX15" fmla="*/ 990075 w 1101192"/>
                  <a:gd name="connsiteY15" fmla="*/ 543 h 123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1192" h="1233785">
                    <a:moveTo>
                      <a:pt x="990075" y="543"/>
                    </a:moveTo>
                    <a:cubicBezTo>
                      <a:pt x="1020775" y="-3213"/>
                      <a:pt x="1051793" y="12693"/>
                      <a:pt x="1066119" y="42898"/>
                    </a:cubicBezTo>
                    <a:lnTo>
                      <a:pt x="1093677" y="100097"/>
                    </a:lnTo>
                    <a:cubicBezTo>
                      <a:pt x="1110592" y="134016"/>
                      <a:pt x="1097906" y="176431"/>
                      <a:pt x="1066119" y="195498"/>
                    </a:cubicBezTo>
                    <a:cubicBezTo>
                      <a:pt x="890194" y="299326"/>
                      <a:pt x="735486" y="435001"/>
                      <a:pt x="606149" y="589741"/>
                    </a:cubicBezTo>
                    <a:cubicBezTo>
                      <a:pt x="593463" y="608808"/>
                      <a:pt x="578663" y="627874"/>
                      <a:pt x="563790" y="644799"/>
                    </a:cubicBezTo>
                    <a:cubicBezTo>
                      <a:pt x="442983" y="805895"/>
                      <a:pt x="347621" y="986058"/>
                      <a:pt x="284046" y="1183214"/>
                    </a:cubicBezTo>
                    <a:cubicBezTo>
                      <a:pt x="273401" y="1219205"/>
                      <a:pt x="235271" y="1240413"/>
                      <a:pt x="197141" y="1231916"/>
                    </a:cubicBezTo>
                    <a:lnTo>
                      <a:pt x="135680" y="1217064"/>
                    </a:lnTo>
                    <a:cubicBezTo>
                      <a:pt x="93248" y="1206494"/>
                      <a:pt x="67804" y="1164079"/>
                      <a:pt x="80562" y="1121732"/>
                    </a:cubicBezTo>
                    <a:cubicBezTo>
                      <a:pt x="122921" y="983916"/>
                      <a:pt x="180153" y="854666"/>
                      <a:pt x="250071" y="731702"/>
                    </a:cubicBezTo>
                    <a:cubicBezTo>
                      <a:pt x="106007" y="697784"/>
                      <a:pt x="0" y="568534"/>
                      <a:pt x="0" y="413793"/>
                    </a:cubicBezTo>
                    <a:cubicBezTo>
                      <a:pt x="0" y="233630"/>
                      <a:pt x="146252" y="85245"/>
                      <a:pt x="328519" y="85245"/>
                    </a:cubicBezTo>
                    <a:cubicBezTo>
                      <a:pt x="455669" y="85245"/>
                      <a:pt x="565904" y="157365"/>
                      <a:pt x="621022" y="265407"/>
                    </a:cubicBezTo>
                    <a:cubicBezTo>
                      <a:pt x="724841" y="167934"/>
                      <a:pt x="837191" y="83172"/>
                      <a:pt x="960112" y="11052"/>
                    </a:cubicBezTo>
                    <a:cubicBezTo>
                      <a:pt x="969645" y="5232"/>
                      <a:pt x="979843" y="1795"/>
                      <a:pt x="990075" y="543"/>
                    </a:cubicBezTo>
                    <a:close/>
                  </a:path>
                </a:pathLst>
              </a:custGeom>
              <a:solidFill>
                <a:srgbClr val="F7931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xmlns="" id="{2015FDE6-2785-EF6B-59A1-B22F0300B8BC}"/>
                  </a:ext>
                </a:extLst>
              </p:cNvPr>
              <p:cNvSpPr/>
              <p:nvPr/>
            </p:nvSpPr>
            <p:spPr>
              <a:xfrm>
                <a:off x="5818241" y="2777560"/>
                <a:ext cx="529601" cy="189377"/>
              </a:xfrm>
              <a:custGeom>
                <a:avLst/>
                <a:gdLst>
                  <a:gd name="connsiteX0" fmla="*/ 264806 w 529601"/>
                  <a:gd name="connsiteY0" fmla="*/ 0 h 189377"/>
                  <a:gd name="connsiteX1" fmla="*/ 463990 w 529601"/>
                  <a:gd name="connsiteY1" fmla="*/ 23243 h 189377"/>
                  <a:gd name="connsiteX2" fmla="*/ 521265 w 529601"/>
                  <a:gd name="connsiteY2" fmla="*/ 141934 h 189377"/>
                  <a:gd name="connsiteX3" fmla="*/ 423740 w 529601"/>
                  <a:gd name="connsiteY3" fmla="*/ 186443 h 189377"/>
                  <a:gd name="connsiteX4" fmla="*/ 264806 w 529601"/>
                  <a:gd name="connsiteY4" fmla="*/ 167403 h 189377"/>
                  <a:gd name="connsiteX5" fmla="*/ 105802 w 529601"/>
                  <a:gd name="connsiteY5" fmla="*/ 186443 h 189377"/>
                  <a:gd name="connsiteX6" fmla="*/ 8348 w 529601"/>
                  <a:gd name="connsiteY6" fmla="*/ 141934 h 189377"/>
                  <a:gd name="connsiteX7" fmla="*/ 65552 w 529601"/>
                  <a:gd name="connsiteY7" fmla="*/ 23243 h 189377"/>
                  <a:gd name="connsiteX8" fmla="*/ 264806 w 529601"/>
                  <a:gd name="connsiteY8" fmla="*/ 0 h 18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601" h="189377">
                    <a:moveTo>
                      <a:pt x="264806" y="0"/>
                    </a:moveTo>
                    <a:cubicBezTo>
                      <a:pt x="332626" y="0"/>
                      <a:pt x="400445" y="8407"/>
                      <a:pt x="463990" y="23243"/>
                    </a:cubicBezTo>
                    <a:cubicBezTo>
                      <a:pt x="516991" y="36019"/>
                      <a:pt x="544560" y="93221"/>
                      <a:pt x="521265" y="141934"/>
                    </a:cubicBezTo>
                    <a:cubicBezTo>
                      <a:pt x="504311" y="178036"/>
                      <a:pt x="461924" y="194933"/>
                      <a:pt x="423740" y="186443"/>
                    </a:cubicBezTo>
                    <a:cubicBezTo>
                      <a:pt x="372875" y="173750"/>
                      <a:pt x="319874" y="167403"/>
                      <a:pt x="264806" y="167403"/>
                    </a:cubicBezTo>
                    <a:cubicBezTo>
                      <a:pt x="209668" y="167403"/>
                      <a:pt x="156666" y="173750"/>
                      <a:pt x="105802" y="186443"/>
                    </a:cubicBezTo>
                    <a:cubicBezTo>
                      <a:pt x="65552" y="197076"/>
                      <a:pt x="25302" y="178036"/>
                      <a:pt x="8348" y="141934"/>
                    </a:cubicBezTo>
                    <a:cubicBezTo>
                      <a:pt x="-14947" y="93221"/>
                      <a:pt x="12551" y="36019"/>
                      <a:pt x="65552" y="23243"/>
                    </a:cubicBezTo>
                    <a:cubicBezTo>
                      <a:pt x="129168" y="8407"/>
                      <a:pt x="196987" y="0"/>
                      <a:pt x="264806" y="0"/>
                    </a:cubicBezTo>
                    <a:close/>
                  </a:path>
                </a:pathLst>
              </a:custGeom>
              <a:solidFill>
                <a:srgbClr val="FAB63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xmlns="" id="{1E934C09-73CD-743A-01A5-F02A93F2D20C}"/>
                  </a:ext>
                </a:extLst>
              </p:cNvPr>
              <p:cNvSpPr/>
              <p:nvPr/>
            </p:nvSpPr>
            <p:spPr>
              <a:xfrm>
                <a:off x="5268451" y="2957909"/>
                <a:ext cx="391368" cy="454809"/>
              </a:xfrm>
              <a:custGeom>
                <a:avLst/>
                <a:gdLst>
                  <a:gd name="connsiteX0" fmla="*/ 298093 w 391368"/>
                  <a:gd name="connsiteY0" fmla="*/ 1673 h 454809"/>
                  <a:gd name="connsiteX1" fmla="*/ 381528 w 391368"/>
                  <a:gd name="connsiteY1" fmla="*/ 41618 h 454809"/>
                  <a:gd name="connsiteX2" fmla="*/ 353969 w 391368"/>
                  <a:gd name="connsiteY2" fmla="*/ 162441 h 454809"/>
                  <a:gd name="connsiteX3" fmla="*/ 163244 w 391368"/>
                  <a:gd name="connsiteY3" fmla="*/ 410440 h 454809"/>
                  <a:gd name="connsiteX4" fmla="*/ 78454 w 391368"/>
                  <a:gd name="connsiteY4" fmla="*/ 452787 h 454809"/>
                  <a:gd name="connsiteX5" fmla="*/ 57238 w 391368"/>
                  <a:gd name="connsiteY5" fmla="*/ 448573 h 454809"/>
                  <a:gd name="connsiteX6" fmla="*/ 6421 w 391368"/>
                  <a:gd name="connsiteY6" fmla="*/ 348959 h 454809"/>
                  <a:gd name="connsiteX7" fmla="*/ 267064 w 391368"/>
                  <a:gd name="connsiteY7" fmla="*/ 16197 h 454809"/>
                  <a:gd name="connsiteX8" fmla="*/ 298093 w 391368"/>
                  <a:gd name="connsiteY8" fmla="*/ 1673 h 45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368" h="454809">
                    <a:moveTo>
                      <a:pt x="298093" y="1673"/>
                    </a:moveTo>
                    <a:cubicBezTo>
                      <a:pt x="330703" y="-5296"/>
                      <a:pt x="365671" y="9807"/>
                      <a:pt x="381528" y="41618"/>
                    </a:cubicBezTo>
                    <a:cubicBezTo>
                      <a:pt x="400629" y="84034"/>
                      <a:pt x="392172" y="134877"/>
                      <a:pt x="353969" y="162441"/>
                    </a:cubicBezTo>
                    <a:cubicBezTo>
                      <a:pt x="273480" y="230278"/>
                      <a:pt x="205603" y="315040"/>
                      <a:pt x="163244" y="410440"/>
                    </a:cubicBezTo>
                    <a:cubicBezTo>
                      <a:pt x="148371" y="442217"/>
                      <a:pt x="112355" y="461284"/>
                      <a:pt x="78454" y="452787"/>
                    </a:cubicBezTo>
                    <a:lnTo>
                      <a:pt x="57238" y="448573"/>
                    </a:lnTo>
                    <a:cubicBezTo>
                      <a:pt x="12764" y="438004"/>
                      <a:pt x="-12680" y="391374"/>
                      <a:pt x="6421" y="348959"/>
                    </a:cubicBezTo>
                    <a:cubicBezTo>
                      <a:pt x="65768" y="217567"/>
                      <a:pt x="154787" y="103100"/>
                      <a:pt x="267064" y="16197"/>
                    </a:cubicBezTo>
                    <a:cubicBezTo>
                      <a:pt x="276615" y="8771"/>
                      <a:pt x="287223" y="3996"/>
                      <a:pt x="298093" y="1673"/>
                    </a:cubicBezTo>
                    <a:close/>
                  </a:path>
                </a:pathLst>
              </a:custGeom>
              <a:solidFill>
                <a:srgbClr val="F7931F">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xmlns="" id="{2849A9D3-372F-1B45-6448-DAA631D791CE}"/>
                  </a:ext>
                </a:extLst>
              </p:cNvPr>
              <p:cNvSpPr/>
              <p:nvPr/>
            </p:nvSpPr>
            <p:spPr>
              <a:xfrm>
                <a:off x="6499938" y="2967434"/>
                <a:ext cx="398163" cy="456947"/>
              </a:xfrm>
              <a:custGeom>
                <a:avLst/>
                <a:gdLst>
                  <a:gd name="connsiteX0" fmla="*/ 100073 w 398163"/>
                  <a:gd name="connsiteY0" fmla="*/ 1658 h 456947"/>
                  <a:gd name="connsiteX1" fmla="*/ 131074 w 398163"/>
                  <a:gd name="connsiteY1" fmla="*/ 16146 h 456947"/>
                  <a:gd name="connsiteX2" fmla="*/ 391762 w 398163"/>
                  <a:gd name="connsiteY2" fmla="*/ 348949 h 456947"/>
                  <a:gd name="connsiteX3" fmla="*/ 338818 w 398163"/>
                  <a:gd name="connsiteY3" fmla="*/ 450647 h 456947"/>
                  <a:gd name="connsiteX4" fmla="*/ 317611 w 398163"/>
                  <a:gd name="connsiteY4" fmla="*/ 454942 h 456947"/>
                  <a:gd name="connsiteX5" fmla="*/ 232855 w 398163"/>
                  <a:gd name="connsiteY5" fmla="*/ 412545 h 456947"/>
                  <a:gd name="connsiteX6" fmla="*/ 137422 w 398163"/>
                  <a:gd name="connsiteY6" fmla="*/ 255703 h 456947"/>
                  <a:gd name="connsiteX7" fmla="*/ 29368 w 398163"/>
                  <a:gd name="connsiteY7" fmla="*/ 151858 h 456947"/>
                  <a:gd name="connsiteX8" fmla="*/ 8161 w 398163"/>
                  <a:gd name="connsiteY8" fmla="*/ 60690 h 456947"/>
                  <a:gd name="connsiteX9" fmla="*/ 16674 w 398163"/>
                  <a:gd name="connsiteY9" fmla="*/ 41639 h 456947"/>
                  <a:gd name="connsiteX10" fmla="*/ 100073 w 398163"/>
                  <a:gd name="connsiteY10" fmla="*/ 1658 h 45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8163" h="456947">
                    <a:moveTo>
                      <a:pt x="100073" y="1658"/>
                    </a:moveTo>
                    <a:cubicBezTo>
                      <a:pt x="110936" y="3971"/>
                      <a:pt x="121535" y="8733"/>
                      <a:pt x="131074" y="16146"/>
                    </a:cubicBezTo>
                    <a:cubicBezTo>
                      <a:pt x="243459" y="103087"/>
                      <a:pt x="334562" y="217532"/>
                      <a:pt x="391762" y="348949"/>
                    </a:cubicBezTo>
                    <a:cubicBezTo>
                      <a:pt x="410879" y="391346"/>
                      <a:pt x="385415" y="440048"/>
                      <a:pt x="338818" y="450647"/>
                    </a:cubicBezTo>
                    <a:lnTo>
                      <a:pt x="317611" y="454942"/>
                    </a:lnTo>
                    <a:cubicBezTo>
                      <a:pt x="283708" y="463394"/>
                      <a:pt x="247641" y="444343"/>
                      <a:pt x="232855" y="412545"/>
                    </a:cubicBezTo>
                    <a:cubicBezTo>
                      <a:pt x="207391" y="355323"/>
                      <a:pt x="175580" y="304405"/>
                      <a:pt x="137422" y="255703"/>
                    </a:cubicBezTo>
                    <a:cubicBezTo>
                      <a:pt x="105685" y="217532"/>
                      <a:pt x="69618" y="181508"/>
                      <a:pt x="29368" y="151858"/>
                    </a:cubicBezTo>
                    <a:cubicBezTo>
                      <a:pt x="1813" y="130659"/>
                      <a:pt x="-8790" y="92488"/>
                      <a:pt x="8161" y="60690"/>
                    </a:cubicBezTo>
                    <a:lnTo>
                      <a:pt x="16674" y="41639"/>
                    </a:lnTo>
                    <a:cubicBezTo>
                      <a:pt x="32523" y="9841"/>
                      <a:pt x="67485" y="-5278"/>
                      <a:pt x="100073" y="1658"/>
                    </a:cubicBezTo>
                    <a:close/>
                  </a:path>
                </a:pathLst>
              </a:custGeom>
              <a:solidFill>
                <a:srgbClr val="DD473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xmlns="" id="{05650643-461F-D736-2F5D-44B2A6376917}"/>
                  </a:ext>
                </a:extLst>
              </p:cNvPr>
              <p:cNvSpPr/>
              <p:nvPr/>
            </p:nvSpPr>
            <p:spPr>
              <a:xfrm>
                <a:off x="3713685" y="3326461"/>
                <a:ext cx="909046" cy="1474533"/>
              </a:xfrm>
              <a:custGeom>
                <a:avLst/>
                <a:gdLst>
                  <a:gd name="connsiteX0" fmla="*/ 466863 w 909046"/>
                  <a:gd name="connsiteY0" fmla="*/ 1336 h 1474533"/>
                  <a:gd name="connsiteX1" fmla="*/ 498116 w 909046"/>
                  <a:gd name="connsiteY1" fmla="*/ 2155 h 1474533"/>
                  <a:gd name="connsiteX2" fmla="*/ 559583 w 909046"/>
                  <a:gd name="connsiteY2" fmla="*/ 17027 h 1474533"/>
                  <a:gd name="connsiteX3" fmla="*/ 616800 w 909046"/>
                  <a:gd name="connsiteY3" fmla="*/ 97549 h 1474533"/>
                  <a:gd name="connsiteX4" fmla="*/ 599799 w 909046"/>
                  <a:gd name="connsiteY4" fmla="*/ 332817 h 1474533"/>
                  <a:gd name="connsiteX5" fmla="*/ 896592 w 909046"/>
                  <a:gd name="connsiteY5" fmla="*/ 1320446 h 1474533"/>
                  <a:gd name="connsiteX6" fmla="*/ 881715 w 909046"/>
                  <a:gd name="connsiteY6" fmla="*/ 1420060 h 1474533"/>
                  <a:gd name="connsiteX7" fmla="*/ 832999 w 909046"/>
                  <a:gd name="connsiteY7" fmla="*/ 1458246 h 1474533"/>
                  <a:gd name="connsiteX8" fmla="*/ 724859 w 909046"/>
                  <a:gd name="connsiteY8" fmla="*/ 1441297 h 1474533"/>
                  <a:gd name="connsiteX9" fmla="*/ 538331 w 909046"/>
                  <a:gd name="connsiteY9" fmla="*/ 1091542 h 1474533"/>
                  <a:gd name="connsiteX10" fmla="*/ 328508 w 909046"/>
                  <a:gd name="connsiteY10" fmla="*/ 1167844 h 1474533"/>
                  <a:gd name="connsiteX11" fmla="*/ 0 w 909046"/>
                  <a:gd name="connsiteY11" fmla="*/ 839326 h 1474533"/>
                  <a:gd name="connsiteX12" fmla="*/ 328508 w 909046"/>
                  <a:gd name="connsiteY12" fmla="*/ 510808 h 1474533"/>
                  <a:gd name="connsiteX13" fmla="*/ 396351 w 909046"/>
                  <a:gd name="connsiteY13" fmla="*/ 517172 h 1474533"/>
                  <a:gd name="connsiteX14" fmla="*/ 387850 w 909046"/>
                  <a:gd name="connsiteY14" fmla="*/ 332817 h 1474533"/>
                  <a:gd name="connsiteX15" fmla="*/ 406977 w 909046"/>
                  <a:gd name="connsiteY15" fmla="*/ 63652 h 1474533"/>
                  <a:gd name="connsiteX16" fmla="*/ 466863 w 909046"/>
                  <a:gd name="connsiteY16" fmla="*/ 1336 h 147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9046" h="1474533">
                    <a:moveTo>
                      <a:pt x="466863" y="1336"/>
                    </a:moveTo>
                    <a:cubicBezTo>
                      <a:pt x="476905" y="-621"/>
                      <a:pt x="487510" y="-491"/>
                      <a:pt x="498116" y="2155"/>
                    </a:cubicBezTo>
                    <a:lnTo>
                      <a:pt x="559583" y="17027"/>
                    </a:lnTo>
                    <a:cubicBezTo>
                      <a:pt x="597673" y="25467"/>
                      <a:pt x="621051" y="61508"/>
                      <a:pt x="616800" y="97549"/>
                    </a:cubicBezTo>
                    <a:cubicBezTo>
                      <a:pt x="606174" y="173850"/>
                      <a:pt x="599799" y="254371"/>
                      <a:pt x="599799" y="332817"/>
                    </a:cubicBezTo>
                    <a:cubicBezTo>
                      <a:pt x="595548" y="701596"/>
                      <a:pt x="705814" y="1040698"/>
                      <a:pt x="896592" y="1320446"/>
                    </a:cubicBezTo>
                    <a:cubicBezTo>
                      <a:pt x="917762" y="1352268"/>
                      <a:pt x="911386" y="1394673"/>
                      <a:pt x="881715" y="1420060"/>
                    </a:cubicBezTo>
                    <a:lnTo>
                      <a:pt x="832999" y="1458246"/>
                    </a:lnTo>
                    <a:cubicBezTo>
                      <a:pt x="799077" y="1485778"/>
                      <a:pt x="748154" y="1477269"/>
                      <a:pt x="724859" y="1441297"/>
                    </a:cubicBezTo>
                    <a:cubicBezTo>
                      <a:pt x="650722" y="1333175"/>
                      <a:pt x="589254" y="1214468"/>
                      <a:pt x="538331" y="1091542"/>
                    </a:cubicBezTo>
                    <a:cubicBezTo>
                      <a:pt x="481114" y="1138167"/>
                      <a:pt x="409102" y="1167844"/>
                      <a:pt x="328508" y="1167844"/>
                    </a:cubicBezTo>
                    <a:cubicBezTo>
                      <a:pt x="148356" y="1167844"/>
                      <a:pt x="0" y="1021605"/>
                      <a:pt x="0" y="839326"/>
                    </a:cubicBezTo>
                    <a:cubicBezTo>
                      <a:pt x="0" y="659191"/>
                      <a:pt x="146231" y="510808"/>
                      <a:pt x="328508" y="510808"/>
                    </a:cubicBezTo>
                    <a:cubicBezTo>
                      <a:pt x="351803" y="510808"/>
                      <a:pt x="375181" y="512952"/>
                      <a:pt x="396351" y="517172"/>
                    </a:cubicBezTo>
                    <a:cubicBezTo>
                      <a:pt x="389975" y="455743"/>
                      <a:pt x="387850" y="396390"/>
                      <a:pt x="387850" y="332817"/>
                    </a:cubicBezTo>
                    <a:cubicBezTo>
                      <a:pt x="387850" y="241643"/>
                      <a:pt x="394226" y="152682"/>
                      <a:pt x="406977" y="63652"/>
                    </a:cubicBezTo>
                    <a:cubicBezTo>
                      <a:pt x="411698" y="31848"/>
                      <a:pt x="436740" y="7205"/>
                      <a:pt x="466863" y="1336"/>
                    </a:cubicBezTo>
                    <a:close/>
                  </a:path>
                </a:pathLst>
              </a:custGeom>
              <a:solidFill>
                <a:srgbClr val="7030A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xmlns="" id="{B2D70ACE-8487-8752-099C-12022BA5B3C1}"/>
                  </a:ext>
                </a:extLst>
              </p:cNvPr>
              <p:cNvSpPr/>
              <p:nvPr/>
            </p:nvSpPr>
            <p:spPr>
              <a:xfrm>
                <a:off x="7522329" y="3328529"/>
                <a:ext cx="951465" cy="1472465"/>
              </a:xfrm>
              <a:custGeom>
                <a:avLst/>
                <a:gdLst>
                  <a:gd name="connsiteX0" fmla="*/ 446431 w 951465"/>
                  <a:gd name="connsiteY0" fmla="*/ 1340 h 1472465"/>
                  <a:gd name="connsiteX1" fmla="*/ 506313 w 951465"/>
                  <a:gd name="connsiteY1" fmla="*/ 63629 h 1472465"/>
                  <a:gd name="connsiteX2" fmla="*/ 525447 w 951465"/>
                  <a:gd name="connsiteY2" fmla="*/ 332835 h 1472465"/>
                  <a:gd name="connsiteX3" fmla="*/ 514826 w 951465"/>
                  <a:gd name="connsiteY3" fmla="*/ 529921 h 1472465"/>
                  <a:gd name="connsiteX4" fmla="*/ 624992 w 951465"/>
                  <a:gd name="connsiteY4" fmla="*/ 510855 h 1472465"/>
                  <a:gd name="connsiteX5" fmla="*/ 951443 w 951465"/>
                  <a:gd name="connsiteY5" fmla="*/ 837260 h 1472465"/>
                  <a:gd name="connsiteX6" fmla="*/ 622885 w 951465"/>
                  <a:gd name="connsiteY6" fmla="*/ 1165806 h 1472465"/>
                  <a:gd name="connsiteX7" fmla="*/ 383420 w 951465"/>
                  <a:gd name="connsiteY7" fmla="*/ 1061909 h 1472465"/>
                  <a:gd name="connsiteX8" fmla="*/ 184160 w 951465"/>
                  <a:gd name="connsiteY8" fmla="*/ 1439226 h 1472465"/>
                  <a:gd name="connsiteX9" fmla="*/ 76102 w 951465"/>
                  <a:gd name="connsiteY9" fmla="*/ 1456150 h 1472465"/>
                  <a:gd name="connsiteX10" fmla="*/ 27299 w 951465"/>
                  <a:gd name="connsiteY10" fmla="*/ 1418018 h 1472465"/>
                  <a:gd name="connsiteX11" fmla="*/ 12464 w 951465"/>
                  <a:gd name="connsiteY11" fmla="*/ 1318404 h 1472465"/>
                  <a:gd name="connsiteX12" fmla="*/ 313460 w 951465"/>
                  <a:gd name="connsiteY12" fmla="*/ 332835 h 1472465"/>
                  <a:gd name="connsiteX13" fmla="*/ 296518 w 951465"/>
                  <a:gd name="connsiteY13" fmla="*/ 97548 h 1472465"/>
                  <a:gd name="connsiteX14" fmla="*/ 353750 w 951465"/>
                  <a:gd name="connsiteY14" fmla="*/ 17000 h 1472465"/>
                  <a:gd name="connsiteX15" fmla="*/ 415197 w 951465"/>
                  <a:gd name="connsiteY15" fmla="*/ 2148 h 1472465"/>
                  <a:gd name="connsiteX16" fmla="*/ 446431 w 951465"/>
                  <a:gd name="connsiteY16" fmla="*/ 1340 h 147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465" h="1472465">
                    <a:moveTo>
                      <a:pt x="446431" y="1340"/>
                    </a:moveTo>
                    <a:cubicBezTo>
                      <a:pt x="476538" y="7221"/>
                      <a:pt x="501572" y="31870"/>
                      <a:pt x="506313" y="63629"/>
                    </a:cubicBezTo>
                    <a:cubicBezTo>
                      <a:pt x="519041" y="152674"/>
                      <a:pt x="525447" y="241649"/>
                      <a:pt x="525447" y="332835"/>
                    </a:cubicBezTo>
                    <a:cubicBezTo>
                      <a:pt x="525447" y="400672"/>
                      <a:pt x="521148" y="464226"/>
                      <a:pt x="514826" y="529921"/>
                    </a:cubicBezTo>
                    <a:cubicBezTo>
                      <a:pt x="548710" y="517210"/>
                      <a:pt x="586893" y="510855"/>
                      <a:pt x="624992" y="510855"/>
                    </a:cubicBezTo>
                    <a:cubicBezTo>
                      <a:pt x="807309" y="510855"/>
                      <a:pt x="953550" y="657098"/>
                      <a:pt x="951443" y="837260"/>
                    </a:cubicBezTo>
                    <a:cubicBezTo>
                      <a:pt x="951443" y="1019563"/>
                      <a:pt x="803095" y="1165806"/>
                      <a:pt x="622885" y="1165806"/>
                    </a:cubicBezTo>
                    <a:cubicBezTo>
                      <a:pt x="527554" y="1165806"/>
                      <a:pt x="442759" y="1125532"/>
                      <a:pt x="383420" y="1061909"/>
                    </a:cubicBezTo>
                    <a:cubicBezTo>
                      <a:pt x="330402" y="1195441"/>
                      <a:pt x="262634" y="1322618"/>
                      <a:pt x="184160" y="1439226"/>
                    </a:cubicBezTo>
                    <a:cubicBezTo>
                      <a:pt x="160812" y="1475216"/>
                      <a:pt x="109986" y="1483713"/>
                      <a:pt x="76102" y="1456150"/>
                    </a:cubicBezTo>
                    <a:lnTo>
                      <a:pt x="27299" y="1418018"/>
                    </a:lnTo>
                    <a:cubicBezTo>
                      <a:pt x="-2371" y="1392596"/>
                      <a:pt x="-8693" y="1350181"/>
                      <a:pt x="12464" y="1318404"/>
                    </a:cubicBezTo>
                    <a:cubicBezTo>
                      <a:pt x="203210" y="1036487"/>
                      <a:pt x="313460" y="697372"/>
                      <a:pt x="313460" y="332835"/>
                    </a:cubicBezTo>
                    <a:cubicBezTo>
                      <a:pt x="313460" y="254429"/>
                      <a:pt x="307138" y="173881"/>
                      <a:pt x="296518" y="97548"/>
                    </a:cubicBezTo>
                    <a:cubicBezTo>
                      <a:pt x="292303" y="61488"/>
                      <a:pt x="315567" y="25497"/>
                      <a:pt x="353750" y="17000"/>
                    </a:cubicBezTo>
                    <a:lnTo>
                      <a:pt x="415197" y="2148"/>
                    </a:lnTo>
                    <a:cubicBezTo>
                      <a:pt x="425796" y="-494"/>
                      <a:pt x="436396" y="-620"/>
                      <a:pt x="446431" y="1340"/>
                    </a:cubicBezTo>
                    <a:close/>
                  </a:path>
                </a:pathLst>
              </a:custGeom>
              <a:solidFill>
                <a:srgbClr val="21B4A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xmlns="" id="{E9410F2C-3E8C-B175-8C8A-625EA3C2793D}"/>
                  </a:ext>
                </a:extLst>
              </p:cNvPr>
              <p:cNvSpPr/>
              <p:nvPr/>
            </p:nvSpPr>
            <p:spPr>
              <a:xfrm>
                <a:off x="5206926" y="3583105"/>
                <a:ext cx="254456" cy="516207"/>
              </a:xfrm>
              <a:custGeom>
                <a:avLst/>
                <a:gdLst>
                  <a:gd name="connsiteX0" fmla="*/ 57174 w 254456"/>
                  <a:gd name="connsiteY0" fmla="*/ 1853 h 516207"/>
                  <a:gd name="connsiteX1" fmla="*/ 91057 w 254456"/>
                  <a:gd name="connsiteY1" fmla="*/ 1947 h 516207"/>
                  <a:gd name="connsiteX2" fmla="*/ 112309 w 254456"/>
                  <a:gd name="connsiteY2" fmla="*/ 6236 h 516207"/>
                  <a:gd name="connsiteX3" fmla="*/ 169526 w 254456"/>
                  <a:gd name="connsiteY3" fmla="*/ 80393 h 516207"/>
                  <a:gd name="connsiteX4" fmla="*/ 245788 w 254456"/>
                  <a:gd name="connsiteY4" fmla="*/ 394107 h 516207"/>
                  <a:gd name="connsiteX5" fmla="*/ 224618 w 254456"/>
                  <a:gd name="connsiteY5" fmla="*/ 487357 h 516207"/>
                  <a:gd name="connsiteX6" fmla="*/ 207698 w 254456"/>
                  <a:gd name="connsiteY6" fmla="*/ 500016 h 516207"/>
                  <a:gd name="connsiteX7" fmla="*/ 95307 w 254456"/>
                  <a:gd name="connsiteY7" fmla="*/ 474628 h 516207"/>
                  <a:gd name="connsiteX8" fmla="*/ 0 w 254456"/>
                  <a:gd name="connsiteY8" fmla="*/ 80393 h 516207"/>
                  <a:gd name="connsiteX9" fmla="*/ 0 w 254456"/>
                  <a:gd name="connsiteY9" fmla="*/ 71884 h 516207"/>
                  <a:gd name="connsiteX10" fmla="*/ 57174 w 254456"/>
                  <a:gd name="connsiteY10" fmla="*/ 1853 h 51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456" h="516207">
                    <a:moveTo>
                      <a:pt x="57174" y="1853"/>
                    </a:moveTo>
                    <a:cubicBezTo>
                      <a:pt x="67895" y="-565"/>
                      <a:pt x="79409" y="-699"/>
                      <a:pt x="91057" y="1947"/>
                    </a:cubicBezTo>
                    <a:lnTo>
                      <a:pt x="112309" y="6236"/>
                    </a:lnTo>
                    <a:cubicBezTo>
                      <a:pt x="146230" y="14675"/>
                      <a:pt x="169526" y="44352"/>
                      <a:pt x="169526" y="80393"/>
                    </a:cubicBezTo>
                    <a:cubicBezTo>
                      <a:pt x="169526" y="192735"/>
                      <a:pt x="197072" y="300788"/>
                      <a:pt x="245788" y="394107"/>
                    </a:cubicBezTo>
                    <a:cubicBezTo>
                      <a:pt x="262790" y="425859"/>
                      <a:pt x="254289" y="464044"/>
                      <a:pt x="224618" y="487357"/>
                    </a:cubicBezTo>
                    <a:lnTo>
                      <a:pt x="207698" y="500016"/>
                    </a:lnTo>
                    <a:cubicBezTo>
                      <a:pt x="171651" y="529693"/>
                      <a:pt x="116559" y="517033"/>
                      <a:pt x="95307" y="474628"/>
                    </a:cubicBezTo>
                    <a:cubicBezTo>
                      <a:pt x="33840" y="355922"/>
                      <a:pt x="0" y="222412"/>
                      <a:pt x="0" y="80393"/>
                    </a:cubicBezTo>
                    <a:cubicBezTo>
                      <a:pt x="0" y="78248"/>
                      <a:pt x="0" y="74029"/>
                      <a:pt x="0" y="71884"/>
                    </a:cubicBezTo>
                    <a:cubicBezTo>
                      <a:pt x="0" y="36915"/>
                      <a:pt x="25012" y="9107"/>
                      <a:pt x="57174" y="1853"/>
                    </a:cubicBezTo>
                    <a:close/>
                  </a:path>
                </a:pathLst>
              </a:custGeom>
              <a:solidFill>
                <a:srgbClr val="401B5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xmlns="" id="{5C77BDDB-FA44-5BCF-B9B1-B4A94529003B}"/>
                  </a:ext>
                </a:extLst>
              </p:cNvPr>
              <p:cNvSpPr/>
              <p:nvPr/>
            </p:nvSpPr>
            <p:spPr>
              <a:xfrm>
                <a:off x="6172297" y="4180587"/>
                <a:ext cx="485634" cy="323221"/>
              </a:xfrm>
              <a:custGeom>
                <a:avLst/>
                <a:gdLst>
                  <a:gd name="connsiteX0" fmla="*/ 394225 w 485634"/>
                  <a:gd name="connsiteY0" fmla="*/ 10 h 323221"/>
                  <a:gd name="connsiteX1" fmla="*/ 440848 w 485634"/>
                  <a:gd name="connsiteY1" fmla="*/ 16744 h 323221"/>
                  <a:gd name="connsiteX2" fmla="*/ 457813 w 485634"/>
                  <a:gd name="connsiteY2" fmla="*/ 29460 h 323221"/>
                  <a:gd name="connsiteX3" fmla="*/ 457813 w 485634"/>
                  <a:gd name="connsiteY3" fmla="*/ 145981 h 323221"/>
                  <a:gd name="connsiteX4" fmla="*/ 91142 w 485634"/>
                  <a:gd name="connsiteY4" fmla="*/ 321921 h 323221"/>
                  <a:gd name="connsiteX5" fmla="*/ 0 w 485634"/>
                  <a:gd name="connsiteY5" fmla="*/ 247706 h 323221"/>
                  <a:gd name="connsiteX6" fmla="*/ 0 w 485634"/>
                  <a:gd name="connsiteY6" fmla="*/ 226513 h 323221"/>
                  <a:gd name="connsiteX7" fmla="*/ 59316 w 485634"/>
                  <a:gd name="connsiteY7" fmla="*/ 154458 h 323221"/>
                  <a:gd name="connsiteX8" fmla="*/ 184388 w 485634"/>
                  <a:gd name="connsiteY8" fmla="*/ 116311 h 323221"/>
                  <a:gd name="connsiteX9" fmla="*/ 347601 w 485634"/>
                  <a:gd name="connsiteY9" fmla="*/ 16744 h 323221"/>
                  <a:gd name="connsiteX10" fmla="*/ 394225 w 485634"/>
                  <a:gd name="connsiteY10" fmla="*/ 10 h 32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634" h="323221">
                    <a:moveTo>
                      <a:pt x="394225" y="10"/>
                    </a:moveTo>
                    <a:cubicBezTo>
                      <a:pt x="410648" y="-250"/>
                      <a:pt x="427072" y="5068"/>
                      <a:pt x="440848" y="16744"/>
                    </a:cubicBezTo>
                    <a:lnTo>
                      <a:pt x="457813" y="29460"/>
                    </a:lnTo>
                    <a:cubicBezTo>
                      <a:pt x="495954" y="59130"/>
                      <a:pt x="493849" y="116311"/>
                      <a:pt x="457813" y="145981"/>
                    </a:cubicBezTo>
                    <a:cubicBezTo>
                      <a:pt x="353916" y="230752"/>
                      <a:pt x="228907" y="292251"/>
                      <a:pt x="91142" y="321921"/>
                    </a:cubicBezTo>
                    <a:cubicBezTo>
                      <a:pt x="44519" y="330398"/>
                      <a:pt x="0" y="296489"/>
                      <a:pt x="0" y="247706"/>
                    </a:cubicBezTo>
                    <a:lnTo>
                      <a:pt x="0" y="226513"/>
                    </a:lnTo>
                    <a:cubicBezTo>
                      <a:pt x="0" y="190525"/>
                      <a:pt x="25448" y="160856"/>
                      <a:pt x="59316" y="154458"/>
                    </a:cubicBezTo>
                    <a:cubicBezTo>
                      <a:pt x="101729" y="145981"/>
                      <a:pt x="144143" y="133265"/>
                      <a:pt x="184388" y="116311"/>
                    </a:cubicBezTo>
                    <a:cubicBezTo>
                      <a:pt x="243704" y="90879"/>
                      <a:pt x="298810" y="56971"/>
                      <a:pt x="347601" y="16744"/>
                    </a:cubicBezTo>
                    <a:cubicBezTo>
                      <a:pt x="361378" y="6108"/>
                      <a:pt x="377801" y="270"/>
                      <a:pt x="394225" y="10"/>
                    </a:cubicBezTo>
                    <a:close/>
                  </a:path>
                </a:pathLst>
              </a:custGeom>
              <a:solidFill>
                <a:srgbClr val="4CC1EF">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xmlns="" id="{277B6B35-1350-5F27-BF56-FFFA9E6EB5FA}"/>
                  </a:ext>
                </a:extLst>
              </p:cNvPr>
              <p:cNvSpPr/>
              <p:nvPr/>
            </p:nvSpPr>
            <p:spPr>
              <a:xfrm>
                <a:off x="5506940" y="4180637"/>
                <a:ext cx="485629" cy="323021"/>
              </a:xfrm>
              <a:custGeom>
                <a:avLst/>
                <a:gdLst>
                  <a:gd name="connsiteX0" fmla="*/ 91405 w 485629"/>
                  <a:gd name="connsiteY0" fmla="*/ 0 h 323021"/>
                  <a:gd name="connsiteX1" fmla="*/ 138044 w 485629"/>
                  <a:gd name="connsiteY1" fmla="*/ 15894 h 323021"/>
                  <a:gd name="connsiteX2" fmla="*/ 426258 w 485629"/>
                  <a:gd name="connsiteY2" fmla="*/ 153684 h 323021"/>
                  <a:gd name="connsiteX3" fmla="*/ 485629 w 485629"/>
                  <a:gd name="connsiteY3" fmla="*/ 227817 h 323021"/>
                  <a:gd name="connsiteX4" fmla="*/ 485629 w 485629"/>
                  <a:gd name="connsiteY4" fmla="*/ 249009 h 323021"/>
                  <a:gd name="connsiteX5" fmla="*/ 394462 w 485629"/>
                  <a:gd name="connsiteY5" fmla="*/ 321063 h 323021"/>
                  <a:gd name="connsiteX6" fmla="*/ 27812 w 485629"/>
                  <a:gd name="connsiteY6" fmla="*/ 145207 h 323021"/>
                  <a:gd name="connsiteX7" fmla="*/ 27812 w 485629"/>
                  <a:gd name="connsiteY7" fmla="*/ 28610 h 323021"/>
                  <a:gd name="connsiteX8" fmla="*/ 44766 w 485629"/>
                  <a:gd name="connsiteY8" fmla="*/ 15894 h 323021"/>
                  <a:gd name="connsiteX9" fmla="*/ 91405 w 485629"/>
                  <a:gd name="connsiteY9" fmla="*/ 0 h 32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629" h="323021">
                    <a:moveTo>
                      <a:pt x="91405" y="0"/>
                    </a:moveTo>
                    <a:cubicBezTo>
                      <a:pt x="107831" y="0"/>
                      <a:pt x="124257" y="5298"/>
                      <a:pt x="138044" y="15894"/>
                    </a:cubicBezTo>
                    <a:cubicBezTo>
                      <a:pt x="220701" y="81630"/>
                      <a:pt x="318202" y="130333"/>
                      <a:pt x="426258" y="153684"/>
                    </a:cubicBezTo>
                    <a:cubicBezTo>
                      <a:pt x="460166" y="162161"/>
                      <a:pt x="485629" y="193909"/>
                      <a:pt x="485629" y="227817"/>
                    </a:cubicBezTo>
                    <a:lnTo>
                      <a:pt x="485629" y="249009"/>
                    </a:lnTo>
                    <a:cubicBezTo>
                      <a:pt x="485629" y="297791"/>
                      <a:pt x="441101" y="331699"/>
                      <a:pt x="394462" y="321063"/>
                    </a:cubicBezTo>
                    <a:cubicBezTo>
                      <a:pt x="256720" y="293553"/>
                      <a:pt x="131646" y="232055"/>
                      <a:pt x="27812" y="145207"/>
                    </a:cubicBezTo>
                    <a:cubicBezTo>
                      <a:pt x="-8207" y="115538"/>
                      <a:pt x="-10318" y="58279"/>
                      <a:pt x="27812" y="28610"/>
                    </a:cubicBezTo>
                    <a:lnTo>
                      <a:pt x="44766" y="15894"/>
                    </a:lnTo>
                    <a:cubicBezTo>
                      <a:pt x="58553" y="5298"/>
                      <a:pt x="74979" y="0"/>
                      <a:pt x="91405" y="0"/>
                    </a:cubicBezTo>
                    <a:close/>
                  </a:path>
                </a:pathLst>
              </a:custGeom>
              <a:solidFill>
                <a:srgbClr val="3A5C84">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xmlns="" id="{C16ADB1B-3A79-67C1-E318-AA48194FB194}"/>
                  </a:ext>
                </a:extLst>
              </p:cNvPr>
              <p:cNvSpPr/>
              <p:nvPr/>
            </p:nvSpPr>
            <p:spPr>
              <a:xfrm>
                <a:off x="6172297" y="4835422"/>
                <a:ext cx="1369082" cy="1041886"/>
              </a:xfrm>
              <a:custGeom>
                <a:avLst/>
                <a:gdLst>
                  <a:gd name="connsiteX0" fmla="*/ 1242284 w 1369082"/>
                  <a:gd name="connsiteY0" fmla="*/ 130 h 1041886"/>
                  <a:gd name="connsiteX1" fmla="*/ 1292885 w 1369082"/>
                  <a:gd name="connsiteY1" fmla="*/ 16075 h 1041886"/>
                  <a:gd name="connsiteX2" fmla="*/ 1341613 w 1369082"/>
                  <a:gd name="connsiteY2" fmla="*/ 54222 h 1041886"/>
                  <a:gd name="connsiteX3" fmla="*/ 1350096 w 1369082"/>
                  <a:gd name="connsiteY3" fmla="*/ 164425 h 1041886"/>
                  <a:gd name="connsiteX4" fmla="*/ 1021565 w 1369082"/>
                  <a:gd name="connsiteY4" fmla="*/ 442090 h 1041886"/>
                  <a:gd name="connsiteX5" fmla="*/ 1165708 w 1369082"/>
                  <a:gd name="connsiteY5" fmla="*/ 713358 h 1041886"/>
                  <a:gd name="connsiteX6" fmla="*/ 837177 w 1369082"/>
                  <a:gd name="connsiteY6" fmla="*/ 1041886 h 1041886"/>
                  <a:gd name="connsiteX7" fmla="*/ 508646 w 1369082"/>
                  <a:gd name="connsiteY7" fmla="*/ 713358 h 1041886"/>
                  <a:gd name="connsiteX8" fmla="*/ 510751 w 1369082"/>
                  <a:gd name="connsiteY8" fmla="*/ 687927 h 1041886"/>
                  <a:gd name="connsiteX9" fmla="*/ 80554 w 1369082"/>
                  <a:gd name="connsiteY9" fmla="*/ 772698 h 1041886"/>
                  <a:gd name="connsiteX10" fmla="*/ 0 w 1369082"/>
                  <a:gd name="connsiteY10" fmla="*/ 698563 h 1041886"/>
                  <a:gd name="connsiteX11" fmla="*/ 0 w 1369082"/>
                  <a:gd name="connsiteY11" fmla="*/ 637064 h 1041886"/>
                  <a:gd name="connsiteX12" fmla="*/ 67798 w 1369082"/>
                  <a:gd name="connsiteY12" fmla="*/ 562849 h 1041886"/>
                  <a:gd name="connsiteX13" fmla="*/ 1193261 w 1369082"/>
                  <a:gd name="connsiteY13" fmla="*/ 22393 h 1041886"/>
                  <a:gd name="connsiteX14" fmla="*/ 1242284 w 1369082"/>
                  <a:gd name="connsiteY14" fmla="*/ 130 h 104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69082" h="1041886">
                    <a:moveTo>
                      <a:pt x="1242284" y="130"/>
                    </a:moveTo>
                    <a:cubicBezTo>
                      <a:pt x="1260038" y="-919"/>
                      <a:pt x="1278056" y="4399"/>
                      <a:pt x="1292885" y="16075"/>
                    </a:cubicBezTo>
                    <a:lnTo>
                      <a:pt x="1341613" y="54222"/>
                    </a:lnTo>
                    <a:cubicBezTo>
                      <a:pt x="1375544" y="81733"/>
                      <a:pt x="1377649" y="132595"/>
                      <a:pt x="1350096" y="164425"/>
                    </a:cubicBezTo>
                    <a:cubicBezTo>
                      <a:pt x="1250471" y="268229"/>
                      <a:pt x="1140259" y="361478"/>
                      <a:pt x="1021565" y="442090"/>
                    </a:cubicBezTo>
                    <a:cubicBezTo>
                      <a:pt x="1108433" y="499271"/>
                      <a:pt x="1165708" y="600996"/>
                      <a:pt x="1165708" y="713358"/>
                    </a:cubicBezTo>
                    <a:cubicBezTo>
                      <a:pt x="1165708" y="895616"/>
                      <a:pt x="1017355" y="1041886"/>
                      <a:pt x="837177" y="1041886"/>
                    </a:cubicBezTo>
                    <a:cubicBezTo>
                      <a:pt x="654894" y="1041886"/>
                      <a:pt x="508646" y="893537"/>
                      <a:pt x="508646" y="713358"/>
                    </a:cubicBezTo>
                    <a:cubicBezTo>
                      <a:pt x="508646" y="704881"/>
                      <a:pt x="510751" y="696404"/>
                      <a:pt x="510751" y="687927"/>
                    </a:cubicBezTo>
                    <a:cubicBezTo>
                      <a:pt x="372986" y="730312"/>
                      <a:pt x="228907" y="759982"/>
                      <a:pt x="80554" y="772698"/>
                    </a:cubicBezTo>
                    <a:cubicBezTo>
                      <a:pt x="38141" y="776936"/>
                      <a:pt x="0" y="743028"/>
                      <a:pt x="0" y="698563"/>
                    </a:cubicBezTo>
                    <a:lnTo>
                      <a:pt x="0" y="637064"/>
                    </a:lnTo>
                    <a:cubicBezTo>
                      <a:pt x="0" y="598917"/>
                      <a:pt x="29658" y="567088"/>
                      <a:pt x="67798" y="562849"/>
                    </a:cubicBezTo>
                    <a:cubicBezTo>
                      <a:pt x="508710" y="524702"/>
                      <a:pt x="905039" y="325490"/>
                      <a:pt x="1193261" y="22393"/>
                    </a:cubicBezTo>
                    <a:cubicBezTo>
                      <a:pt x="1207038" y="8598"/>
                      <a:pt x="1224529" y="1180"/>
                      <a:pt x="1242284" y="130"/>
                    </a:cubicBezTo>
                    <a:close/>
                  </a:path>
                </a:pathLst>
              </a:custGeom>
              <a:solidFill>
                <a:srgbClr val="4CC1E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xmlns="" id="{1BB25EAB-B1EF-5084-875B-0373C1B6BAD5}"/>
                  </a:ext>
                </a:extLst>
              </p:cNvPr>
              <p:cNvSpPr/>
              <p:nvPr/>
            </p:nvSpPr>
            <p:spPr>
              <a:xfrm>
                <a:off x="4625060" y="4835449"/>
                <a:ext cx="1371730" cy="1041859"/>
              </a:xfrm>
              <a:custGeom>
                <a:avLst/>
                <a:gdLst>
                  <a:gd name="connsiteX0" fmla="*/ 128128 w 1371730"/>
                  <a:gd name="connsiteY0" fmla="*/ 130 h 1041859"/>
                  <a:gd name="connsiteX1" fmla="*/ 176327 w 1371730"/>
                  <a:gd name="connsiteY1" fmla="*/ 22392 h 1041859"/>
                  <a:gd name="connsiteX2" fmla="*/ 1301804 w 1371730"/>
                  <a:gd name="connsiteY2" fmla="*/ 562834 h 1041859"/>
                  <a:gd name="connsiteX3" fmla="*/ 1371730 w 1371730"/>
                  <a:gd name="connsiteY3" fmla="*/ 634888 h 1041859"/>
                  <a:gd name="connsiteX4" fmla="*/ 1371730 w 1371730"/>
                  <a:gd name="connsiteY4" fmla="*/ 696385 h 1041859"/>
                  <a:gd name="connsiteX5" fmla="*/ 1291184 w 1371730"/>
                  <a:gd name="connsiteY5" fmla="*/ 770598 h 1041859"/>
                  <a:gd name="connsiteX6" fmla="*/ 850321 w 1371730"/>
                  <a:gd name="connsiteY6" fmla="*/ 683670 h 1041859"/>
                  <a:gd name="connsiteX7" fmla="*/ 852496 w 1371730"/>
                  <a:gd name="connsiteY7" fmla="*/ 713339 h 1041859"/>
                  <a:gd name="connsiteX8" fmla="*/ 523912 w 1371730"/>
                  <a:gd name="connsiteY8" fmla="*/ 1041859 h 1041859"/>
                  <a:gd name="connsiteX9" fmla="*/ 195392 w 1371730"/>
                  <a:gd name="connsiteY9" fmla="*/ 713339 h 1041859"/>
                  <a:gd name="connsiteX10" fmla="*/ 345929 w 1371730"/>
                  <a:gd name="connsiteY10" fmla="*/ 437840 h 1041859"/>
                  <a:gd name="connsiteX11" fmla="*/ 21631 w 1371730"/>
                  <a:gd name="connsiteY11" fmla="*/ 164420 h 1041859"/>
                  <a:gd name="connsiteX12" fmla="*/ 27965 w 1371730"/>
                  <a:gd name="connsiteY12" fmla="*/ 54220 h 1041859"/>
                  <a:gd name="connsiteX13" fmla="*/ 76715 w 1371730"/>
                  <a:gd name="connsiteY13" fmla="*/ 16074 h 1041859"/>
                  <a:gd name="connsiteX14" fmla="*/ 128128 w 1371730"/>
                  <a:gd name="connsiteY14" fmla="*/ 130 h 104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730" h="1041859">
                    <a:moveTo>
                      <a:pt x="128128" y="130"/>
                    </a:moveTo>
                    <a:cubicBezTo>
                      <a:pt x="146146" y="1180"/>
                      <a:pt x="163628" y="8597"/>
                      <a:pt x="176327" y="22392"/>
                    </a:cubicBezTo>
                    <a:cubicBezTo>
                      <a:pt x="464606" y="325481"/>
                      <a:pt x="860941" y="524688"/>
                      <a:pt x="1301804" y="562834"/>
                    </a:cubicBezTo>
                    <a:cubicBezTo>
                      <a:pt x="1339934" y="564993"/>
                      <a:pt x="1367508" y="596742"/>
                      <a:pt x="1371730" y="634888"/>
                    </a:cubicBezTo>
                    <a:lnTo>
                      <a:pt x="1371730" y="696385"/>
                    </a:lnTo>
                    <a:cubicBezTo>
                      <a:pt x="1371730" y="740929"/>
                      <a:pt x="1335711" y="774837"/>
                      <a:pt x="1291184" y="770598"/>
                    </a:cubicBezTo>
                    <a:cubicBezTo>
                      <a:pt x="1138599" y="757883"/>
                      <a:pt x="990238" y="728214"/>
                      <a:pt x="850321" y="683670"/>
                    </a:cubicBezTo>
                    <a:cubicBezTo>
                      <a:pt x="852496" y="694226"/>
                      <a:pt x="852496" y="702783"/>
                      <a:pt x="852496" y="713339"/>
                    </a:cubicBezTo>
                    <a:cubicBezTo>
                      <a:pt x="852496" y="895593"/>
                      <a:pt x="704070" y="1041859"/>
                      <a:pt x="523912" y="1041859"/>
                    </a:cubicBezTo>
                    <a:cubicBezTo>
                      <a:pt x="341642" y="1041859"/>
                      <a:pt x="195392" y="893513"/>
                      <a:pt x="195392" y="713339"/>
                    </a:cubicBezTo>
                    <a:cubicBezTo>
                      <a:pt x="195392" y="596742"/>
                      <a:pt x="254762" y="497178"/>
                      <a:pt x="345929" y="437840"/>
                    </a:cubicBezTo>
                    <a:cubicBezTo>
                      <a:pt x="227252" y="359388"/>
                      <a:pt x="119132" y="266143"/>
                      <a:pt x="21631" y="164420"/>
                    </a:cubicBezTo>
                    <a:cubicBezTo>
                      <a:pt x="-10165" y="132591"/>
                      <a:pt x="-5943" y="81730"/>
                      <a:pt x="27965" y="54220"/>
                    </a:cubicBezTo>
                    <a:lnTo>
                      <a:pt x="76715" y="16074"/>
                    </a:lnTo>
                    <a:cubicBezTo>
                      <a:pt x="91558" y="4398"/>
                      <a:pt x="110111" y="-920"/>
                      <a:pt x="128128" y="130"/>
                    </a:cubicBezTo>
                    <a:close/>
                  </a:path>
                </a:pathLst>
              </a:custGeom>
              <a:solidFill>
                <a:srgbClr val="3A5C84"/>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xmlns="" id="{D20A62EF-1EAE-E2A3-CF4E-16B60AE7A082}"/>
                  </a:ext>
                </a:extLst>
              </p:cNvPr>
              <p:cNvSpPr/>
              <p:nvPr/>
            </p:nvSpPr>
            <p:spPr>
              <a:xfrm flipH="1">
                <a:off x="6699215" y="3583105"/>
                <a:ext cx="256032" cy="516207"/>
              </a:xfrm>
              <a:custGeom>
                <a:avLst/>
                <a:gdLst>
                  <a:gd name="connsiteX0" fmla="*/ 57174 w 254456"/>
                  <a:gd name="connsiteY0" fmla="*/ 1853 h 516207"/>
                  <a:gd name="connsiteX1" fmla="*/ 91057 w 254456"/>
                  <a:gd name="connsiteY1" fmla="*/ 1947 h 516207"/>
                  <a:gd name="connsiteX2" fmla="*/ 112309 w 254456"/>
                  <a:gd name="connsiteY2" fmla="*/ 6236 h 516207"/>
                  <a:gd name="connsiteX3" fmla="*/ 169526 w 254456"/>
                  <a:gd name="connsiteY3" fmla="*/ 80393 h 516207"/>
                  <a:gd name="connsiteX4" fmla="*/ 245788 w 254456"/>
                  <a:gd name="connsiteY4" fmla="*/ 394107 h 516207"/>
                  <a:gd name="connsiteX5" fmla="*/ 224618 w 254456"/>
                  <a:gd name="connsiteY5" fmla="*/ 487357 h 516207"/>
                  <a:gd name="connsiteX6" fmla="*/ 207698 w 254456"/>
                  <a:gd name="connsiteY6" fmla="*/ 500016 h 516207"/>
                  <a:gd name="connsiteX7" fmla="*/ 95307 w 254456"/>
                  <a:gd name="connsiteY7" fmla="*/ 474628 h 516207"/>
                  <a:gd name="connsiteX8" fmla="*/ 0 w 254456"/>
                  <a:gd name="connsiteY8" fmla="*/ 80393 h 516207"/>
                  <a:gd name="connsiteX9" fmla="*/ 0 w 254456"/>
                  <a:gd name="connsiteY9" fmla="*/ 71884 h 516207"/>
                  <a:gd name="connsiteX10" fmla="*/ 57174 w 254456"/>
                  <a:gd name="connsiteY10" fmla="*/ 1853 h 51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456" h="516207">
                    <a:moveTo>
                      <a:pt x="57174" y="1853"/>
                    </a:moveTo>
                    <a:cubicBezTo>
                      <a:pt x="67895" y="-565"/>
                      <a:pt x="79409" y="-699"/>
                      <a:pt x="91057" y="1947"/>
                    </a:cubicBezTo>
                    <a:lnTo>
                      <a:pt x="112309" y="6236"/>
                    </a:lnTo>
                    <a:cubicBezTo>
                      <a:pt x="146230" y="14675"/>
                      <a:pt x="169526" y="44352"/>
                      <a:pt x="169526" y="80393"/>
                    </a:cubicBezTo>
                    <a:cubicBezTo>
                      <a:pt x="169526" y="192735"/>
                      <a:pt x="197072" y="300788"/>
                      <a:pt x="245788" y="394107"/>
                    </a:cubicBezTo>
                    <a:cubicBezTo>
                      <a:pt x="262790" y="425859"/>
                      <a:pt x="254289" y="464044"/>
                      <a:pt x="224618" y="487357"/>
                    </a:cubicBezTo>
                    <a:lnTo>
                      <a:pt x="207698" y="500016"/>
                    </a:lnTo>
                    <a:cubicBezTo>
                      <a:pt x="171651" y="529693"/>
                      <a:pt x="116559" y="517033"/>
                      <a:pt x="95307" y="474628"/>
                    </a:cubicBezTo>
                    <a:cubicBezTo>
                      <a:pt x="33840" y="355922"/>
                      <a:pt x="0" y="222412"/>
                      <a:pt x="0" y="80393"/>
                    </a:cubicBezTo>
                    <a:cubicBezTo>
                      <a:pt x="0" y="78248"/>
                      <a:pt x="0" y="74029"/>
                      <a:pt x="0" y="71884"/>
                    </a:cubicBezTo>
                    <a:cubicBezTo>
                      <a:pt x="0" y="36915"/>
                      <a:pt x="25012" y="9107"/>
                      <a:pt x="57174" y="1853"/>
                    </a:cubicBezTo>
                    <a:close/>
                  </a:path>
                </a:pathLst>
              </a:custGeom>
              <a:solidFill>
                <a:srgbClr val="21B4A9"/>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8" name="TextBox 25">
                <a:extLst>
                  <a:ext uri="{FF2B5EF4-FFF2-40B4-BE49-F238E27FC236}">
                    <a16:creationId xmlns:a16="http://schemas.microsoft.com/office/drawing/2014/main" xmlns="" id="{D7D4999E-8AC3-9DB1-3BF6-50D5FAE5BA1C}"/>
                  </a:ext>
                </a:extLst>
              </p:cNvPr>
              <p:cNvSpPr txBox="1"/>
              <p:nvPr/>
            </p:nvSpPr>
            <p:spPr>
              <a:xfrm>
                <a:off x="5782070" y="1240196"/>
                <a:ext cx="595618" cy="5635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1</a:t>
                </a:r>
              </a:p>
            </p:txBody>
          </p:sp>
          <p:sp>
            <p:nvSpPr>
              <p:cNvPr id="219" name="TextBox 26">
                <a:extLst>
                  <a:ext uri="{FF2B5EF4-FFF2-40B4-BE49-F238E27FC236}">
                    <a16:creationId xmlns:a16="http://schemas.microsoft.com/office/drawing/2014/main" xmlns="" id="{CC1677AB-F617-3CD9-6E94-D04FB6E0C45D}"/>
                  </a:ext>
                </a:extLst>
              </p:cNvPr>
              <p:cNvSpPr txBox="1"/>
              <p:nvPr/>
            </p:nvSpPr>
            <p:spPr>
              <a:xfrm>
                <a:off x="7450868" y="2115915"/>
                <a:ext cx="595618" cy="5635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220" name="TextBox 27">
                <a:extLst>
                  <a:ext uri="{FF2B5EF4-FFF2-40B4-BE49-F238E27FC236}">
                    <a16:creationId xmlns:a16="http://schemas.microsoft.com/office/drawing/2014/main" xmlns="" id="{E2DB41A9-6C37-A2CF-87DE-A8164C4D91D7}"/>
                  </a:ext>
                </a:extLst>
              </p:cNvPr>
              <p:cNvSpPr txBox="1"/>
              <p:nvPr/>
            </p:nvSpPr>
            <p:spPr>
              <a:xfrm>
                <a:off x="7840832" y="3898812"/>
                <a:ext cx="595618" cy="563548"/>
              </a:xfrm>
              <a:prstGeom prst="rect">
                <a:avLst/>
              </a:prstGeom>
              <a:noFill/>
            </p:spPr>
            <p:txBody>
              <a:bodyPr wrap="square" rtlCol="0">
                <a:spAutoFit/>
              </a:bodyPr>
              <a:lstStyle>
                <a:defPPr>
                  <a:defRPr lang="en-US"/>
                </a:defPPr>
                <a:lvl1pPr algn="ctr">
                  <a:defRPr sz="2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3</a:t>
                </a:r>
              </a:p>
            </p:txBody>
          </p:sp>
          <p:sp>
            <p:nvSpPr>
              <p:cNvPr id="221" name="TextBox 28">
                <a:extLst>
                  <a:ext uri="{FF2B5EF4-FFF2-40B4-BE49-F238E27FC236}">
                    <a16:creationId xmlns:a16="http://schemas.microsoft.com/office/drawing/2014/main" xmlns="" id="{6129E0C0-C134-07F9-6E79-EDE809A209C2}"/>
                  </a:ext>
                </a:extLst>
              </p:cNvPr>
              <p:cNvSpPr txBox="1"/>
              <p:nvPr/>
            </p:nvSpPr>
            <p:spPr>
              <a:xfrm>
                <a:off x="6710025" y="5281039"/>
                <a:ext cx="595618" cy="563548"/>
              </a:xfrm>
              <a:prstGeom prst="rect">
                <a:avLst/>
              </a:prstGeom>
              <a:noFill/>
            </p:spPr>
            <p:txBody>
              <a:bodyPr wrap="square" rtlCol="0">
                <a:spAutoFit/>
              </a:bodyPr>
              <a:lstStyle>
                <a:defPPr>
                  <a:defRPr lang="en-US"/>
                </a:defPPr>
                <a:lvl1pPr algn="ctr">
                  <a:defRPr sz="2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4</a:t>
                </a:r>
              </a:p>
            </p:txBody>
          </p:sp>
          <p:sp>
            <p:nvSpPr>
              <p:cNvPr id="222" name="TextBox 29">
                <a:extLst>
                  <a:ext uri="{FF2B5EF4-FFF2-40B4-BE49-F238E27FC236}">
                    <a16:creationId xmlns:a16="http://schemas.microsoft.com/office/drawing/2014/main" xmlns="" id="{BF54A1A5-7219-CCCE-6C97-BC7D92AA6BF0}"/>
                  </a:ext>
                </a:extLst>
              </p:cNvPr>
              <p:cNvSpPr txBox="1"/>
              <p:nvPr/>
            </p:nvSpPr>
            <p:spPr>
              <a:xfrm>
                <a:off x="4849683" y="5348835"/>
                <a:ext cx="595618" cy="5635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223" name="TextBox 30">
                <a:extLst>
                  <a:ext uri="{FF2B5EF4-FFF2-40B4-BE49-F238E27FC236}">
                    <a16:creationId xmlns:a16="http://schemas.microsoft.com/office/drawing/2014/main" xmlns="" id="{1700D381-FB22-58A0-54C5-CA7C615CB10E}"/>
                  </a:ext>
                </a:extLst>
              </p:cNvPr>
              <p:cNvSpPr txBox="1"/>
              <p:nvPr/>
            </p:nvSpPr>
            <p:spPr>
              <a:xfrm>
                <a:off x="3715464" y="3898812"/>
                <a:ext cx="595618" cy="5635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sp>
            <p:nvSpPr>
              <p:cNvPr id="224" name="TextBox 31">
                <a:extLst>
                  <a:ext uri="{FF2B5EF4-FFF2-40B4-BE49-F238E27FC236}">
                    <a16:creationId xmlns:a16="http://schemas.microsoft.com/office/drawing/2014/main" xmlns="" id="{7535002F-02C3-EA86-9B7A-B705CC25E5F8}"/>
                  </a:ext>
                </a:extLst>
              </p:cNvPr>
              <p:cNvSpPr txBox="1"/>
              <p:nvPr/>
            </p:nvSpPr>
            <p:spPr>
              <a:xfrm>
                <a:off x="4113339" y="2105072"/>
                <a:ext cx="595618" cy="563548"/>
              </a:xfrm>
              <a:prstGeom prst="rect">
                <a:avLst/>
              </a:prstGeom>
              <a:noFill/>
            </p:spPr>
            <p:txBody>
              <a:bodyPr wrap="square" rtlCol="0">
                <a:spAutoFit/>
              </a:bodyPr>
              <a:lstStyle>
                <a:defPPr>
                  <a:defRPr lang="en-US"/>
                </a:defPPr>
                <a:lvl1pPr algn="ctr">
                  <a:defRPr sz="2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7</a:t>
                </a:r>
              </a:p>
            </p:txBody>
          </p:sp>
        </p:grpSp>
        <p:pic>
          <p:nvPicPr>
            <p:cNvPr id="225" name="Graphic 224" descr="Cheers with solid fill">
              <a:extLst>
                <a:ext uri="{FF2B5EF4-FFF2-40B4-BE49-F238E27FC236}">
                  <a16:creationId xmlns:a16="http://schemas.microsoft.com/office/drawing/2014/main" xmlns="" id="{84D9A773-8B90-0F1E-B420-2990CAF580B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20946264">
              <a:off x="5997679" y="3177064"/>
              <a:ext cx="914400" cy="914400"/>
            </a:xfrm>
            <a:prstGeom prst="rect">
              <a:avLst/>
            </a:prstGeom>
          </p:spPr>
        </p:pic>
        <p:pic>
          <p:nvPicPr>
            <p:cNvPr id="226" name="Graphic 225" descr="Group success with solid fill">
              <a:extLst>
                <a:ext uri="{FF2B5EF4-FFF2-40B4-BE49-F238E27FC236}">
                  <a16:creationId xmlns:a16="http://schemas.microsoft.com/office/drawing/2014/main" xmlns="" id="{3C8B137C-69CE-CA19-A9AE-971EA15AB13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220532" y="2410903"/>
              <a:ext cx="539516" cy="539516"/>
            </a:xfrm>
            <a:prstGeom prst="rect">
              <a:avLst/>
            </a:prstGeom>
          </p:spPr>
        </p:pic>
        <p:pic>
          <p:nvPicPr>
            <p:cNvPr id="227" name="Graphic 226" descr="Teacher with solid fill">
              <a:extLst>
                <a:ext uri="{FF2B5EF4-FFF2-40B4-BE49-F238E27FC236}">
                  <a16:creationId xmlns:a16="http://schemas.microsoft.com/office/drawing/2014/main" xmlns="" id="{3F68958B-F464-3F3F-C432-613B00C6FD9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5773021" y="4173806"/>
              <a:ext cx="558816" cy="558816"/>
            </a:xfrm>
            <a:prstGeom prst="rect">
              <a:avLst/>
            </a:prstGeom>
          </p:spPr>
        </p:pic>
        <p:pic>
          <p:nvPicPr>
            <p:cNvPr id="228" name="Graphic 227" descr="Coins outline">
              <a:extLst>
                <a:ext uri="{FF2B5EF4-FFF2-40B4-BE49-F238E27FC236}">
                  <a16:creationId xmlns:a16="http://schemas.microsoft.com/office/drawing/2014/main" xmlns="" id="{BF713FC3-797E-7F4C-F9F3-A812A5790A1E}"/>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7149114" y="3613878"/>
              <a:ext cx="413537" cy="413537"/>
            </a:xfrm>
            <a:prstGeom prst="rect">
              <a:avLst/>
            </a:prstGeom>
          </p:spPr>
        </p:pic>
        <p:pic>
          <p:nvPicPr>
            <p:cNvPr id="229" name="Graphic 228" descr="Boardroom with solid fill">
              <a:extLst>
                <a:ext uri="{FF2B5EF4-FFF2-40B4-BE49-F238E27FC236}">
                  <a16:creationId xmlns:a16="http://schemas.microsoft.com/office/drawing/2014/main" xmlns="" id="{FD48F615-107D-B43E-8D99-DC701DE4F602}"/>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6929746" y="2769557"/>
              <a:ext cx="547849" cy="547849"/>
            </a:xfrm>
            <a:prstGeom prst="rect">
              <a:avLst/>
            </a:prstGeom>
          </p:spPr>
        </p:pic>
        <p:pic>
          <p:nvPicPr>
            <p:cNvPr id="230" name="Graphic 229" descr="Care outline">
              <a:extLst>
                <a:ext uri="{FF2B5EF4-FFF2-40B4-BE49-F238E27FC236}">
                  <a16:creationId xmlns:a16="http://schemas.microsoft.com/office/drawing/2014/main" xmlns="" id="{40FDC985-6CC3-A355-961A-7F7442509795}"/>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5493796" y="2783424"/>
              <a:ext cx="438107" cy="438107"/>
            </a:xfrm>
            <a:prstGeom prst="rect">
              <a:avLst/>
            </a:prstGeom>
          </p:spPr>
        </p:pic>
        <p:pic>
          <p:nvPicPr>
            <p:cNvPr id="231" name="Graphic 230" descr="Handshake outline">
              <a:extLst>
                <a:ext uri="{FF2B5EF4-FFF2-40B4-BE49-F238E27FC236}">
                  <a16:creationId xmlns:a16="http://schemas.microsoft.com/office/drawing/2014/main" xmlns="" id="{CBF48BAE-BD6C-A569-A4C7-457B1ECA9434}"/>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xmlns="" r:embed="rId18"/>
                </a:ext>
              </a:extLst>
            </a:blip>
            <a:stretch>
              <a:fillRect/>
            </a:stretch>
          </p:blipFill>
          <p:spPr>
            <a:xfrm>
              <a:off x="5319913" y="3654824"/>
              <a:ext cx="477816" cy="477816"/>
            </a:xfrm>
            <a:prstGeom prst="rect">
              <a:avLst/>
            </a:prstGeom>
          </p:spPr>
        </p:pic>
        <p:pic>
          <p:nvPicPr>
            <p:cNvPr id="232" name="Graphic 231" descr="Arrow circle with solid fill">
              <a:extLst>
                <a:ext uri="{FF2B5EF4-FFF2-40B4-BE49-F238E27FC236}">
                  <a16:creationId xmlns:a16="http://schemas.microsoft.com/office/drawing/2014/main" xmlns="" id="{327D3F31-8CEF-EEBC-AB3C-402FA315229A}"/>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xmlns="" r:embed="rId20"/>
                </a:ext>
              </a:extLst>
            </a:blip>
            <a:stretch>
              <a:fillRect/>
            </a:stretch>
          </p:blipFill>
          <p:spPr>
            <a:xfrm>
              <a:off x="6585526" y="4188585"/>
              <a:ext cx="532532" cy="532532"/>
            </a:xfrm>
            <a:prstGeom prst="rect">
              <a:avLst/>
            </a:prstGeom>
          </p:spPr>
        </p:pic>
      </p:grpSp>
      <p:sp>
        <p:nvSpPr>
          <p:cNvPr id="2" name="Google Shape;90;p1">
            <a:extLst>
              <a:ext uri="{FF2B5EF4-FFF2-40B4-BE49-F238E27FC236}">
                <a16:creationId xmlns:a16="http://schemas.microsoft.com/office/drawing/2014/main" xmlns="" id="{2EBA75CB-2542-300D-E272-5E4049763115}"/>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356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69"/>
        <p:cNvGrpSpPr/>
        <p:nvPr/>
      </p:nvGrpSpPr>
      <p:grpSpPr>
        <a:xfrm>
          <a:off x="0" y="0"/>
          <a:ext cx="0" cy="0"/>
          <a:chOff x="0" y="0"/>
          <a:chExt cx="0" cy="0"/>
        </a:xfrm>
      </p:grpSpPr>
      <p:sp>
        <p:nvSpPr>
          <p:cNvPr id="170" name="Google Shape;170;p6"/>
          <p:cNvSpPr txBox="1"/>
          <p:nvPr/>
        </p:nvSpPr>
        <p:spPr>
          <a:xfrm>
            <a:off x="884777" y="96468"/>
            <a:ext cx="11039571" cy="861734"/>
          </a:xfrm>
          <a:prstGeom prst="rect">
            <a:avLst/>
          </a:prstGeom>
          <a:noFill/>
          <a:ln>
            <a:noFill/>
          </a:ln>
        </p:spPr>
        <p:txBody>
          <a:bodyPr spcFirstLastPara="1" wrap="square" lIns="91425" tIns="45700" rIns="91425" bIns="45700" anchor="t" anchorCtr="0">
            <a:spAutoFit/>
          </a:bodyPr>
          <a:lstStyle/>
          <a:p>
            <a:r>
              <a:rPr lang="en-US" sz="3600" b="1" dirty="0">
                <a:solidFill>
                  <a:srgbClr val="FAB632"/>
                </a:solidFill>
                <a:latin typeface="Calibri"/>
                <a:ea typeface="Calibri"/>
                <a:cs typeface="Calibri"/>
                <a:sym typeface="Calibri"/>
              </a:rPr>
              <a:t>Unitatea 1: Unitatea 1: De ce sunt cooperativele unice?</a:t>
            </a:r>
            <a:endParaRPr lang="en-US" sz="3600" dirty="0"/>
          </a:p>
          <a:p>
            <a:pPr marL="0" marR="0" lvl="0" indent="0" algn="l" rtl="0">
              <a:spcBef>
                <a:spcPts val="0"/>
              </a:spcBef>
              <a:spcAft>
                <a:spcPts val="0"/>
              </a:spcAft>
              <a:buNone/>
            </a:pPr>
            <a:endParaRPr dirty="0"/>
          </a:p>
        </p:txBody>
      </p:sp>
      <p:sp>
        <p:nvSpPr>
          <p:cNvPr id="171" name="Google Shape;171;p6"/>
          <p:cNvSpPr txBox="1"/>
          <p:nvPr/>
        </p:nvSpPr>
        <p:spPr>
          <a:xfrm>
            <a:off x="884777" y="665874"/>
            <a:ext cx="8705835" cy="830956"/>
          </a:xfrm>
          <a:prstGeom prst="rect">
            <a:avLst/>
          </a:prstGeom>
          <a:noFill/>
          <a:ln>
            <a:noFill/>
          </a:ln>
        </p:spPr>
        <p:txBody>
          <a:bodyPr spcFirstLastPara="1" wrap="square" lIns="91425" tIns="45700" rIns="91425" bIns="45700" anchor="t" anchorCtr="0">
            <a:spAutoFit/>
          </a:bodyPr>
          <a:lstStyle/>
          <a:p>
            <a:r>
              <a:rPr lang="en-US" sz="2400" dirty="0" err="1">
                <a:solidFill>
                  <a:srgbClr val="21B4A9"/>
                </a:solidFill>
                <a:latin typeface="Calibri"/>
                <a:ea typeface="Calibri"/>
                <a:cs typeface="Calibri"/>
                <a:sym typeface="Calibri"/>
              </a:rPr>
              <a:t>Secțiunea</a:t>
            </a:r>
            <a:r>
              <a:rPr lang="en-US" sz="2400" dirty="0">
                <a:solidFill>
                  <a:srgbClr val="21B4A9"/>
                </a:solidFill>
                <a:latin typeface="Calibri"/>
                <a:ea typeface="Calibri"/>
                <a:cs typeface="Calibri"/>
                <a:sym typeface="Calibri"/>
              </a:rPr>
              <a:t> 3</a:t>
            </a:r>
            <a:r>
              <a:rPr lang="ro-RO" sz="2400" dirty="0">
                <a:solidFill>
                  <a:srgbClr val="21B4A9"/>
                </a:solidFill>
                <a:latin typeface="Calibri"/>
                <a:ea typeface="Calibri"/>
                <a:cs typeface="Calibri"/>
                <a:sym typeface="Calibri"/>
              </a:rPr>
              <a:t>: Cadre d</a:t>
            </a:r>
            <a:r>
              <a:rPr lang="en-US" sz="2400" dirty="0">
                <a:solidFill>
                  <a:srgbClr val="21B4A9"/>
                </a:solidFill>
                <a:latin typeface="Calibri"/>
                <a:ea typeface="Calibri"/>
                <a:cs typeface="Calibri"/>
                <a:sym typeface="Calibri"/>
              </a:rPr>
              <a:t>e reglementare  </a:t>
            </a:r>
          </a:p>
          <a:p>
            <a:pPr marL="0" marR="0" lvl="0" indent="0" algn="l" rtl="0">
              <a:spcBef>
                <a:spcPts val="0"/>
              </a:spcBef>
              <a:spcAft>
                <a:spcPts val="0"/>
              </a:spcAft>
              <a:buNone/>
            </a:pPr>
            <a:r>
              <a:rPr lang="en-US" sz="2400" dirty="0">
                <a:solidFill>
                  <a:srgbClr val="21B4A9"/>
                </a:solidFill>
                <a:latin typeface="Calibri"/>
                <a:ea typeface="Calibri"/>
                <a:cs typeface="Calibri"/>
                <a:sym typeface="Calibri"/>
              </a:rPr>
              <a:t> </a:t>
            </a:r>
            <a:endParaRPr sz="2400" dirty="0">
              <a:solidFill>
                <a:srgbClr val="21B4A9"/>
              </a:solidFill>
              <a:latin typeface="Calibri"/>
              <a:ea typeface="Calibri"/>
              <a:cs typeface="Calibri"/>
              <a:sym typeface="Calibri"/>
            </a:endParaRPr>
          </a:p>
        </p:txBody>
      </p:sp>
      <p:sp>
        <p:nvSpPr>
          <p:cNvPr id="172" name="Google Shape;172;p6"/>
          <p:cNvSpPr/>
          <p:nvPr/>
        </p:nvSpPr>
        <p:spPr>
          <a:xfrm>
            <a:off x="1351285" y="3339183"/>
            <a:ext cx="10554091" cy="2873567"/>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800" b="1"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rPr>
              <a:t>Nivel european</a:t>
            </a: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Diversitatea formelor de întreprindere </a:t>
            </a:r>
            <a:r>
              <a:rPr lang="en-US" sz="1800" dirty="0">
                <a:effectLst/>
                <a:latin typeface="Calibri" panose="020F0502020204030204" pitchFamily="34" charset="0"/>
                <a:ea typeface="Calibri" panose="020F0502020204030204" pitchFamily="34" charset="0"/>
                <a:cs typeface="Times New Roman" panose="02020603050405020304" pitchFamily="18" charset="0"/>
              </a:rPr>
              <a:t>este recunoscută oficial prin articolul 54 din Tratatul privind funcționarea Uniunii Europene: ""Societăți comerciale" înseamnă societățile sau firmele constituite în conformitate cu dreptul civil sau comercial, inclusiv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societățile cooperative, </a:t>
            </a:r>
            <a:r>
              <a:rPr lang="en-US" sz="1800" dirty="0">
                <a:effectLst/>
                <a:latin typeface="Calibri" panose="020F0502020204030204" pitchFamily="34" charset="0"/>
                <a:ea typeface="Calibri" panose="020F0502020204030204" pitchFamily="34" charset="0"/>
                <a:cs typeface="Times New Roman" panose="02020603050405020304" pitchFamily="18" charset="0"/>
              </a:rPr>
              <a:t>precum și alte persoane juridice de drept public sau privat, cu excepția celor fără scop lucrativ."</a:t>
            </a:r>
          </a:p>
          <a:p>
            <a:pPr marL="285750" marR="0" indent="-285750" algn="r">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Regulamentul privind statutul societății cooperative europene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adoptat în 2003 de către CE, stabilește normele pentru întreprinderile cooperative care doresc să își extindă activitățile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dincolo de frontierele naționale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07000"/>
              </a:lnSpc>
              <a:spcBef>
                <a:spcPts val="0"/>
              </a:spcBef>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9" name="Google Shape;179;p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 name="Google Shape;172;p6">
            <a:extLst>
              <a:ext uri="{FF2B5EF4-FFF2-40B4-BE49-F238E27FC236}">
                <a16:creationId xmlns:a16="http://schemas.microsoft.com/office/drawing/2014/main" xmlns="" id="{467CE9AD-93F7-EE2A-EF34-FAB0E55E9E4F}"/>
              </a:ext>
            </a:extLst>
          </p:cNvPr>
          <p:cNvSpPr/>
          <p:nvPr/>
        </p:nvSpPr>
        <p:spPr>
          <a:xfrm>
            <a:off x="884777" y="1015570"/>
            <a:ext cx="9520317" cy="2178248"/>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800" b="1" dirty="0">
                <a:solidFill>
                  <a:srgbClr val="EA4E46"/>
                </a:solidFill>
                <a:effectLst/>
                <a:latin typeface="Calibri" panose="020F0502020204030204" pitchFamily="34" charset="0"/>
                <a:ea typeface="Calibri" panose="020F0502020204030204" pitchFamily="34" charset="0"/>
                <a:cs typeface="Times New Roman" panose="02020603050405020304" pitchFamily="18" charset="0"/>
              </a:rPr>
              <a:t>La nivel național</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Majoritatea țărilor europene au 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lege a cooperativelor</a:t>
            </a:r>
            <a:r>
              <a:rPr lang="en-US" sz="1800" dirty="0">
                <a:effectLst/>
                <a:latin typeface="Calibri" panose="020F0502020204030204" pitchFamily="34" charset="0"/>
                <a:ea typeface="Calibri" panose="020F0502020204030204" pitchFamily="34" charset="0"/>
                <a:cs typeface="Times New Roman" panose="02020603050405020304" pitchFamily="18" charset="0"/>
              </a:rPr>
              <a:t>: fie un cadru general, care se aplică tuturor sectoarelor economice, fie, în unele cazuri, fiecare sector are propria legislație privind cooperativele. Cel mai adesea, legislația privind cooperativele derivă din dreptul civil/dreptul comercial național.</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Deși există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diferențe</a:t>
            </a:r>
            <a:r>
              <a:rPr lang="en-US" sz="1800" dirty="0">
                <a:effectLst/>
                <a:latin typeface="Calibri" panose="020F0502020204030204" pitchFamily="34" charset="0"/>
                <a:ea typeface="Calibri" panose="020F0502020204030204" pitchFamily="34" charset="0"/>
                <a:cs typeface="Times New Roman" panose="02020603050405020304" pitchFamily="18" charset="0"/>
              </a:rPr>
              <a:t>, legile naționale privind cooperativele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împărtășesc valorile și principiile </a:t>
            </a:r>
            <a:r>
              <a:rPr lang="en-US" sz="1800" dirty="0">
                <a:effectLst/>
                <a:latin typeface="Calibri" panose="020F0502020204030204" pitchFamily="34" charset="0"/>
                <a:ea typeface="Calibri" panose="020F0502020204030204" pitchFamily="34" charset="0"/>
                <a:cs typeface="Times New Roman" panose="02020603050405020304" pitchFamily="18" charset="0"/>
              </a:rPr>
              <a:t>specifice întreprinderilor cooperative.</a:t>
            </a:r>
          </a:p>
        </p:txBody>
      </p:sp>
      <p:sp>
        <p:nvSpPr>
          <p:cNvPr id="3" name="Google Shape;90;p1">
            <a:extLst>
              <a:ext uri="{FF2B5EF4-FFF2-40B4-BE49-F238E27FC236}">
                <a16:creationId xmlns:a16="http://schemas.microsoft.com/office/drawing/2014/main" xmlns="" id="{7B0907DC-47F5-B7AA-FC61-A5FDD94B0E39}"/>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090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69"/>
        <p:cNvGrpSpPr/>
        <p:nvPr/>
      </p:nvGrpSpPr>
      <p:grpSpPr>
        <a:xfrm>
          <a:off x="0" y="0"/>
          <a:ext cx="0" cy="0"/>
          <a:chOff x="0" y="0"/>
          <a:chExt cx="0" cy="0"/>
        </a:xfrm>
      </p:grpSpPr>
      <p:sp>
        <p:nvSpPr>
          <p:cNvPr id="170" name="Google Shape;170;p6"/>
          <p:cNvSpPr txBox="1"/>
          <p:nvPr/>
        </p:nvSpPr>
        <p:spPr>
          <a:xfrm>
            <a:off x="875909" y="133712"/>
            <a:ext cx="11001864" cy="646290"/>
          </a:xfrm>
          <a:prstGeom prst="rect">
            <a:avLst/>
          </a:prstGeom>
          <a:noFill/>
          <a:ln>
            <a:noFill/>
          </a:ln>
        </p:spPr>
        <p:txBody>
          <a:bodyPr spcFirstLastPara="1" wrap="square" lIns="91425" tIns="45700" rIns="91425" bIns="45700" anchor="t" anchorCtr="0">
            <a:spAutoFit/>
          </a:bodyPr>
          <a:lstStyle/>
          <a:p>
            <a:r>
              <a:rPr lang="en-US" sz="3600" b="1" dirty="0">
                <a:solidFill>
                  <a:srgbClr val="FAB632"/>
                </a:solidFill>
                <a:latin typeface="Calibri"/>
                <a:ea typeface="Calibri"/>
                <a:cs typeface="Calibri"/>
                <a:sym typeface="Calibri"/>
              </a:rPr>
              <a:t>Unitatea 1: Unitatea 1: De ce sunt cooperativele unice?</a:t>
            </a:r>
            <a:endParaRPr lang="en-US" sz="3600" dirty="0"/>
          </a:p>
        </p:txBody>
      </p:sp>
      <p:sp>
        <p:nvSpPr>
          <p:cNvPr id="171" name="Google Shape;171;p6"/>
          <p:cNvSpPr txBox="1"/>
          <p:nvPr/>
        </p:nvSpPr>
        <p:spPr>
          <a:xfrm>
            <a:off x="875909" y="838731"/>
            <a:ext cx="7693324"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0" i="0" u="none" strike="noStrike" kern="0" cap="none" spc="0" normalizeH="0" baseline="0" noProof="0" dirty="0" err="1">
                <a:ln>
                  <a:noFill/>
                </a:ln>
                <a:solidFill>
                  <a:srgbClr val="21B4A9"/>
                </a:solidFill>
                <a:effectLst/>
                <a:uLnTx/>
                <a:uFillTx/>
                <a:latin typeface="Calibri"/>
                <a:ea typeface="Calibri"/>
                <a:cs typeface="Calibri"/>
                <a:sym typeface="Calibri"/>
              </a:rPr>
              <a:t>Secțiunea </a:t>
            </a:r>
            <a:r>
              <a:rPr lang="es-ES" sz="2400" dirty="0">
                <a:solidFill>
                  <a:srgbClr val="21B4A9"/>
                </a:solidFill>
                <a:latin typeface="Calibri"/>
                <a:ea typeface="Calibri"/>
                <a:cs typeface="Calibri"/>
                <a:sym typeface="Calibri"/>
              </a:rPr>
              <a:t>4</a:t>
            </a:r>
            <a:r>
              <a:rPr kumimoji="0" lang="es-ES" sz="2400" b="0" i="0" u="none" strike="noStrike" kern="0" cap="none" spc="0" normalizeH="0" baseline="0" noProof="0" dirty="0">
                <a:ln>
                  <a:noFill/>
                </a:ln>
                <a:solidFill>
                  <a:srgbClr val="21B4A9"/>
                </a:solidFill>
                <a:effectLst/>
                <a:uLnTx/>
                <a:uFillTx/>
                <a:latin typeface="Calibri"/>
                <a:ea typeface="Calibri"/>
                <a:cs typeface="Calibri"/>
                <a:sym typeface="Calibri"/>
              </a:rPr>
              <a:t>: </a:t>
            </a:r>
            <a:r>
              <a:rPr kumimoji="0" lang="es-ES" sz="2400" b="0" i="0" u="none" strike="noStrike" kern="0" cap="none" spc="0" normalizeH="0" baseline="0" noProof="0" dirty="0" err="1">
                <a:ln>
                  <a:noFill/>
                </a:ln>
                <a:solidFill>
                  <a:srgbClr val="21B4A9"/>
                </a:solidFill>
                <a:effectLst/>
                <a:uLnTx/>
                <a:uFillTx/>
                <a:latin typeface="Calibri"/>
                <a:ea typeface="Calibri"/>
                <a:cs typeface="Calibri"/>
                <a:sym typeface="Calibri"/>
              </a:rPr>
              <a:t>Funcții </a:t>
            </a:r>
            <a:r>
              <a:rPr kumimoji="0" lang="es-ES" sz="2400" b="0" i="0" u="none" strike="noStrike" kern="0" cap="none" spc="0" normalizeH="0" baseline="0" noProof="0" dirty="0">
                <a:ln>
                  <a:noFill/>
                </a:ln>
                <a:solidFill>
                  <a:srgbClr val="21B4A9"/>
                </a:solidFill>
                <a:effectLst/>
                <a:uLnTx/>
                <a:uFillTx/>
                <a:latin typeface="Calibri"/>
                <a:ea typeface="Calibri"/>
                <a:cs typeface="Calibri"/>
                <a:sym typeface="Calibri"/>
              </a:rPr>
              <a:t>și </a:t>
            </a:r>
            <a:r>
              <a:rPr kumimoji="0" lang="es-ES" sz="2400" b="0" i="0" u="none" strike="noStrike" kern="0" cap="none" spc="0" normalizeH="0" baseline="0" noProof="0" dirty="0" err="1">
                <a:ln>
                  <a:noFill/>
                </a:ln>
                <a:solidFill>
                  <a:srgbClr val="21B4A9"/>
                </a:solidFill>
                <a:effectLst/>
                <a:uLnTx/>
                <a:uFillTx/>
                <a:latin typeface="Calibri"/>
                <a:ea typeface="Calibri"/>
                <a:cs typeface="Calibri"/>
                <a:sym typeface="Calibri"/>
              </a:rPr>
              <a:t>tipuri</a:t>
            </a:r>
            <a:endParaRPr kumimoji="0" sz="2400" b="0" i="0" u="none" strike="noStrike" kern="0" cap="none" spc="0" normalizeH="0" baseline="0" noProof="0" dirty="0">
              <a:ln>
                <a:noFill/>
              </a:ln>
              <a:solidFill>
                <a:srgbClr val="21B4A9"/>
              </a:solidFill>
              <a:effectLst/>
              <a:uLnTx/>
              <a:uFillTx/>
              <a:latin typeface="Calibri"/>
              <a:ea typeface="Calibri"/>
              <a:cs typeface="Calibri"/>
              <a:sym typeface="Calibri"/>
            </a:endParaRPr>
          </a:p>
        </p:txBody>
      </p:sp>
      <p:sp>
        <p:nvSpPr>
          <p:cNvPr id="172" name="Google Shape;172;p6"/>
          <p:cNvSpPr/>
          <p:nvPr/>
        </p:nvSpPr>
        <p:spPr>
          <a:xfrm>
            <a:off x="875909" y="1358578"/>
            <a:ext cx="9356661" cy="9232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Cooperativele sunt foarte diverse: de la întreprinderi mici, deținute de membrii lor (un număr minim de membri poate fi impus de reglementările naționale), până la bănci mari, deținute de clienții lor. Criteriile cele mai comune </a:t>
            </a:r>
            <a:r>
              <a:rPr lang="en-US" sz="1800" dirty="0">
                <a:latin typeface="Calibri"/>
                <a:ea typeface="Calibri"/>
                <a:cs typeface="Calibri"/>
                <a:sym typeface="Calibri"/>
              </a:rPr>
              <a:t>(dar nu numai)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pentru a ajuta la clasificarea cooperativelor:</a:t>
            </a:r>
          </a:p>
        </p:txBody>
      </p:sp>
      <p:sp>
        <p:nvSpPr>
          <p:cNvPr id="173" name="Google Shape;173;p6"/>
          <p:cNvSpPr txBox="1"/>
          <p:nvPr/>
        </p:nvSpPr>
        <p:spPr>
          <a:xfrm>
            <a:off x="6881123" y="2300534"/>
            <a:ext cx="1794364"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0" i="0" u="none" strike="noStrike" kern="0" cap="none" spc="0" normalizeH="0" baseline="0" noProof="0" dirty="0" err="1">
                <a:ln>
                  <a:noFill/>
                </a:ln>
                <a:solidFill>
                  <a:srgbClr val="EA4E46"/>
                </a:solidFill>
                <a:effectLst/>
                <a:uLnTx/>
                <a:uFillTx/>
                <a:latin typeface="Calibri"/>
                <a:ea typeface="Calibri"/>
                <a:cs typeface="Calibri"/>
                <a:sym typeface="Calibri"/>
              </a:rPr>
              <a:t>Afilierea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4" name="Google Shape;174;p6"/>
          <p:cNvSpPr txBox="1"/>
          <p:nvPr/>
        </p:nvSpPr>
        <p:spPr>
          <a:xfrm>
            <a:off x="1024986" y="3196559"/>
            <a:ext cx="3194104" cy="1754286"/>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spcBef>
                <a:spcPts val="0"/>
              </a:spcBef>
              <a:spcAft>
                <a:spcPts val="0"/>
              </a:spcAft>
              <a:buClr>
                <a:srgbClr val="000000"/>
              </a:buClr>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cooperative de producători</a:t>
            </a:r>
          </a:p>
          <a:p>
            <a:pPr marL="285750" marR="0" lvl="0" indent="-285750" algn="l" defTabSz="914400" rtl="0" eaLnBrk="1" fontAlgn="auto" latinLnBrk="0" hangingPunct="1">
              <a:spcBef>
                <a:spcPts val="0"/>
              </a:spcBef>
              <a:spcAft>
                <a:spcPts val="0"/>
              </a:spcAft>
              <a:buClr>
                <a:srgbClr val="000000"/>
              </a:buClr>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cooperative de lucrători cooperative de consumatori/utilizatori</a:t>
            </a:r>
          </a:p>
          <a:p>
            <a:pPr marL="285750" marR="0" lvl="0" indent="-285750" algn="l" defTabSz="914400" rtl="0" eaLnBrk="1" fontAlgn="auto" latinLnBrk="0" hangingPunct="1">
              <a:spcBef>
                <a:spcPts val="0"/>
              </a:spcBef>
              <a:spcAft>
                <a:spcPts val="0"/>
              </a:spcAft>
              <a:buClr>
                <a:srgbClr val="000000"/>
              </a:buClr>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cooperative cu mai multe părți interesate (care servesc mai multe interese)</a:t>
            </a:r>
            <a:r>
              <a:rPr lang="es-ES" sz="1800" dirty="0">
                <a:latin typeface="Calibri"/>
                <a:ea typeface="Calibri" panose="020F0502020204030204" pitchFamily="34" charset="0"/>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5" name="Google Shape;175;p6"/>
          <p:cNvSpPr txBox="1"/>
          <p:nvPr/>
        </p:nvSpPr>
        <p:spPr>
          <a:xfrm>
            <a:off x="1024986" y="2371819"/>
            <a:ext cx="2710435"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0" i="0" u="none" strike="noStrike" kern="0" cap="none" spc="0" normalizeH="0" baseline="0" noProof="0" dirty="0" err="1">
                <a:ln>
                  <a:noFill/>
                </a:ln>
                <a:solidFill>
                  <a:srgbClr val="EA4E46"/>
                </a:solidFill>
                <a:effectLst/>
                <a:uLnTx/>
                <a:uFillTx/>
                <a:latin typeface="Calibri"/>
                <a:ea typeface="Calibri"/>
                <a:cs typeface="Calibri"/>
                <a:sym typeface="Calibri"/>
              </a:rPr>
              <a:t>Interesul membrilor</a:t>
            </a:r>
            <a:r>
              <a:rPr kumimoji="0" lang="es-ES" sz="2400" b="0" i="0" u="none" strike="noStrike" kern="0" cap="none" spc="0" normalizeH="0" baseline="0" noProof="0" dirty="0">
                <a:ln>
                  <a:noFill/>
                </a:ln>
                <a:solidFill>
                  <a:srgbClr val="EA4E46"/>
                </a:solidFill>
                <a:effectLst/>
                <a:uLnTx/>
                <a:uFillTx/>
                <a:latin typeface="Calibri"/>
                <a:ea typeface="Calibri"/>
                <a:cs typeface="Calibri"/>
                <a:sym typeface="Calibri"/>
              </a:rPr>
              <a:t>: </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6" name="Google Shape;176;p6"/>
          <p:cNvSpPr txBox="1"/>
          <p:nvPr/>
        </p:nvSpPr>
        <p:spPr>
          <a:xfrm>
            <a:off x="4155164" y="2310226"/>
            <a:ext cx="245723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0" i="0" u="none" strike="noStrike" kern="0" cap="none" spc="0" normalizeH="0" baseline="0" noProof="0" dirty="0" err="1">
                <a:ln>
                  <a:noFill/>
                </a:ln>
                <a:solidFill>
                  <a:srgbClr val="EA4E46"/>
                </a:solidFill>
                <a:effectLst/>
                <a:uLnTx/>
                <a:uFillTx/>
                <a:latin typeface="Calibri"/>
                <a:ea typeface="Calibri"/>
                <a:cs typeface="Calibri"/>
                <a:sym typeface="Calibri"/>
              </a:rPr>
              <a:t>Tipul de </a:t>
            </a:r>
            <a:r>
              <a:rPr kumimoji="0" lang="es-ES" sz="2400" b="0" i="0" u="none" strike="noStrike" kern="0" cap="none" spc="0" normalizeH="0" baseline="0" noProof="0" dirty="0">
                <a:ln>
                  <a:noFill/>
                </a:ln>
                <a:solidFill>
                  <a:srgbClr val="EA4E46"/>
                </a:solidFill>
                <a:effectLst/>
                <a:uLnTx/>
                <a:uFillTx/>
                <a:latin typeface="Calibri"/>
                <a:ea typeface="Calibri"/>
                <a:cs typeface="Calibri"/>
                <a:sym typeface="Calibri"/>
              </a:rPr>
              <a:t>afacere </a:t>
            </a:r>
            <a:endParaRPr kumimoji="0" lang="es-E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7" name="Google Shape;177;p6"/>
          <p:cNvSpPr txBox="1"/>
          <p:nvPr/>
        </p:nvSpPr>
        <p:spPr>
          <a:xfrm>
            <a:off x="4155164" y="2982274"/>
            <a:ext cx="2235908" cy="2405105"/>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66666"/>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err="1">
                <a:ln>
                  <a:noFill/>
                </a:ln>
                <a:solidFill>
                  <a:srgbClr val="000000"/>
                </a:solidFill>
                <a:effectLst/>
                <a:uLnTx/>
                <a:uFillTx/>
                <a:latin typeface="Calibri"/>
                <a:ea typeface="Calibri"/>
                <a:cs typeface="Calibri"/>
                <a:sym typeface="Calibri"/>
              </a:rPr>
              <a:t>agricultură</a:t>
            </a:r>
            <a:endPar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66666"/>
              </a:lnSpc>
              <a:spcBef>
                <a:spcPts val="0"/>
              </a:spcBef>
              <a:spcAft>
                <a:spcPts val="0"/>
              </a:spcAft>
              <a:buClr>
                <a:srgbClr val="000000"/>
              </a:buClr>
              <a:buSzTx/>
              <a:buFont typeface="Arial" panose="020B0604020202020204" pitchFamily="34" charset="0"/>
              <a:buChar char="•"/>
              <a:tabLst/>
              <a:defRPr/>
            </a:pPr>
            <a:r>
              <a:rPr lang="en-US" sz="1800" dirty="0">
                <a:latin typeface="Calibri"/>
                <a:ea typeface="Calibri"/>
                <a:cs typeface="Calibri"/>
                <a:sym typeface="Calibri"/>
              </a:rPr>
              <a:t>bancar</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ă </a:t>
            </a:r>
          </a:p>
          <a:p>
            <a:pPr marL="285750" marR="0" lvl="0" indent="-285750" algn="l" defTabSz="914400" rtl="0" eaLnBrk="1" fontAlgn="auto" latinLnBrk="0" hangingPunct="1">
              <a:lnSpc>
                <a:spcPct val="166666"/>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vânzare cu amănuntul </a:t>
            </a:r>
          </a:p>
          <a:p>
            <a:pPr marL="285750" marR="0" lvl="0" indent="-285750" algn="l" defTabSz="914400" rtl="0" eaLnBrk="1" fontAlgn="auto" latinLnBrk="0" hangingPunct="1">
              <a:lnSpc>
                <a:spcPct val="166666"/>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err="1">
                <a:ln>
                  <a:noFill/>
                </a:ln>
                <a:solidFill>
                  <a:srgbClr val="000000"/>
                </a:solidFill>
                <a:effectLst/>
                <a:uLnTx/>
                <a:uFillTx/>
                <a:latin typeface="Calibri"/>
                <a:ea typeface="Calibri"/>
                <a:cs typeface="Calibri"/>
                <a:sym typeface="Calibri"/>
              </a:rPr>
              <a:t>locuințe</a:t>
            </a:r>
            <a:endPar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85750" marR="0" lvl="0" indent="-285750" algn="l" defTabSz="914400" rtl="0" eaLnBrk="1" fontAlgn="auto" latinLnBrk="0" hangingPunct="1">
              <a:lnSpc>
                <a:spcPct val="166666"/>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8" name="Google Shape;178;p6"/>
          <p:cNvSpPr txBox="1"/>
          <p:nvPr/>
        </p:nvSpPr>
        <p:spPr>
          <a:xfrm>
            <a:off x="6685652" y="2896673"/>
            <a:ext cx="3767162" cy="14799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66666"/>
              </a:lnSpc>
              <a:spcBef>
                <a:spcPts val="0"/>
              </a:spcBef>
              <a:spcAft>
                <a:spcPts val="0"/>
              </a:spcAft>
              <a:buClr>
                <a:srgbClr val="000000"/>
              </a:buClr>
              <a:buSzTx/>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cooperative primare sau secundare (</a:t>
            </a:r>
            <a:r>
              <a:rPr kumimoji="0" lang="es-ES" sz="1800" b="0" i="0" u="none" strike="noStrike" kern="0" cap="none" spc="0" normalizeH="0" baseline="0" noProof="0" dirty="0" err="1">
                <a:ln>
                  <a:noFill/>
                </a:ln>
                <a:solidFill>
                  <a:srgbClr val="000000"/>
                </a:solidFill>
                <a:effectLst/>
                <a:uLnTx/>
                <a:uFillTx/>
                <a:latin typeface="Calibri"/>
                <a:ea typeface="Calibri"/>
                <a:cs typeface="Calibri"/>
                <a:sym typeface="Calibri"/>
              </a:rPr>
              <a:t>uniuni/federații/confederații de </a:t>
            </a:r>
            <a:r>
              <a:rPr kumimoji="0" lang="es-ES" sz="1800" b="0" i="0" u="none" strike="noStrike" kern="0" cap="none" spc="0" normalizeH="0" baseline="0" noProof="0" dirty="0">
                <a:ln>
                  <a:noFill/>
                </a:ln>
                <a:solidFill>
                  <a:srgbClr val="000000"/>
                </a:solidFill>
                <a:effectLst/>
                <a:uLnTx/>
                <a:uFillTx/>
                <a:latin typeface="Calibri"/>
                <a:ea typeface="Calibri"/>
                <a:cs typeface="Calibri"/>
                <a:sym typeface="Calibri"/>
              </a:rPr>
              <a:t>cooperative)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79" name="Google Shape;179;p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197" y="6234492"/>
            <a:ext cx="2304176" cy="483405"/>
          </a:xfrm>
          <a:prstGeom prst="rect">
            <a:avLst/>
          </a:prstGeom>
          <a:noFill/>
          <a:ln>
            <a:noFill/>
          </a:ln>
        </p:spPr>
      </p:pic>
      <p:sp>
        <p:nvSpPr>
          <p:cNvPr id="2" name="Google Shape;90;p1">
            <a:extLst>
              <a:ext uri="{FF2B5EF4-FFF2-40B4-BE49-F238E27FC236}">
                <a16:creationId xmlns:a16="http://schemas.microsoft.com/office/drawing/2014/main" xmlns="" id="{3BEB4BD1-7791-5D46-5B03-F1F04878C5B6}"/>
              </a:ext>
            </a:extLst>
          </p:cNvPr>
          <p:cNvSpPr txBox="1"/>
          <p:nvPr/>
        </p:nvSpPr>
        <p:spPr>
          <a:xfrm>
            <a:off x="2503373" y="6277976"/>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3601</Words>
  <Application>Microsoft Office PowerPoint</Application>
  <PresentationFormat>Widescreen</PresentationFormat>
  <Paragraphs>247</Paragraphs>
  <Slides>21</Slides>
  <Notes>21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Times New Roman</vt:lpstr>
      <vt:lpstr>Arial</vt:lpstr>
      <vt:lpstr>Symbol</vt:lpstr>
      <vt:lpstr>Oxygen</vt:lpstr>
      <vt:lpstr>Calibri</vt:lpstr>
      <vt:lpstr>Tema de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Álvarez Bordón</dc:creator>
  <cp:keywords>, docId:39D5C06F0B07AE8C87E92A72CD982399</cp:keywords>
  <cp:lastModifiedBy>Windows User</cp:lastModifiedBy>
  <cp:revision>51</cp:revision>
  <dcterms:created xsi:type="dcterms:W3CDTF">2022-05-18T10:18:40Z</dcterms:created>
  <dcterms:modified xsi:type="dcterms:W3CDTF">2023-02-21T12:24:12Z</dcterms:modified>
</cp:coreProperties>
</file>