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y="6858000" cx="12192000"/>
  <p:notesSz cx="6858000" cy="9144000"/>
  <p:embeddedFontLst>
    <p:embeddedFont>
      <p:font typeface="Oxygen"/>
      <p:regular r:id="rId26"/>
      <p:bold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8" roundtripDataSignature="AMtx7mgXPKE4oKS5TvZW0SC1XYHRqiyO7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Oxygen-regular.fntdata"/><Relationship Id="rId25" Type="http://schemas.openxmlformats.org/officeDocument/2006/relationships/slide" Target="slides/slide21.xml"/><Relationship Id="rId28" Type="http://customschemas.google.com/relationships/presentationmetadata" Target="metadata"/><Relationship Id="rId27" Type="http://schemas.openxmlformats.org/officeDocument/2006/relationships/font" Target="fonts/Oxygen-bold.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0" name="Google Shape;300;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9" name="Google Shape;309;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0" name="Google Shape;320;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0" name="Google Shape;330;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4" name="Google Shape;374;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83" name="Google Shape;383;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92" name="Google Shape;392;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01" name="Google Shape;401;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42" name="Google Shape;442;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61" name="Google Shape;461;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3" name="Google Shape;93;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g2111b633d7d_0_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93" name="Google Shape;493;g2111b633d7d_0_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25" name="Google Shape;525;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7" name="Google Shape;107;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1" name="Google Shape;131;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2" name="Google Shape;142;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9" name="Google Shape;159;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9" name="Google Shape;169;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5" name="Google Shape;275;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5" name="Google Shape;285;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1" name="Shape 11"/>
        <p:cNvGrpSpPr/>
        <p:nvPr/>
      </p:nvGrpSpPr>
      <p:grpSpPr>
        <a:xfrm>
          <a:off x="0" y="0"/>
          <a:ext cx="0" cy="0"/>
          <a:chOff x="0" y="0"/>
          <a:chExt cx="0" cy="0"/>
        </a:xfrm>
      </p:grpSpPr>
      <p:sp>
        <p:nvSpPr>
          <p:cNvPr id="12" name="Google Shape;12;p1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1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68" name="Shape 68"/>
        <p:cNvGrpSpPr/>
        <p:nvPr/>
      </p:nvGrpSpPr>
      <p:grpSpPr>
        <a:xfrm>
          <a:off x="0" y="0"/>
          <a:ext cx="0" cy="0"/>
          <a:chOff x="0" y="0"/>
          <a:chExt cx="0" cy="0"/>
        </a:xfrm>
      </p:grpSpPr>
      <p:sp>
        <p:nvSpPr>
          <p:cNvPr id="69" name="Google Shape;69;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74" name="Shape 74"/>
        <p:cNvGrpSpPr/>
        <p:nvPr/>
      </p:nvGrpSpPr>
      <p:grpSpPr>
        <a:xfrm>
          <a:off x="0" y="0"/>
          <a:ext cx="0" cy="0"/>
          <a:chOff x="0" y="0"/>
          <a:chExt cx="0" cy="0"/>
        </a:xfrm>
      </p:grpSpPr>
      <p:sp>
        <p:nvSpPr>
          <p:cNvPr id="75" name="Google Shape;75;p2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7" name="Shape 17"/>
        <p:cNvGrpSpPr/>
        <p:nvPr/>
      </p:nvGrpSpPr>
      <p:grpSpPr>
        <a:xfrm>
          <a:off x="0" y="0"/>
          <a:ext cx="0" cy="0"/>
          <a:chOff x="0" y="0"/>
          <a:chExt cx="0" cy="0"/>
        </a:xfrm>
      </p:grpSpPr>
      <p:sp>
        <p:nvSpPr>
          <p:cNvPr id="18" name="Google Shape;18;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3" name="Shape 23"/>
        <p:cNvGrpSpPr/>
        <p:nvPr/>
      </p:nvGrpSpPr>
      <p:grpSpPr>
        <a:xfrm>
          <a:off x="0" y="0"/>
          <a:ext cx="0" cy="0"/>
          <a:chOff x="0" y="0"/>
          <a:chExt cx="0" cy="0"/>
        </a:xfrm>
      </p:grpSpPr>
      <p:sp>
        <p:nvSpPr>
          <p:cNvPr id="24" name="Google Shape;24;p1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29" name="Shape 29"/>
        <p:cNvGrpSpPr/>
        <p:nvPr/>
      </p:nvGrpSpPr>
      <p:grpSpPr>
        <a:xfrm>
          <a:off x="0" y="0"/>
          <a:ext cx="0" cy="0"/>
          <a:chOff x="0" y="0"/>
          <a:chExt cx="0" cy="0"/>
        </a:xfrm>
      </p:grpSpPr>
      <p:sp>
        <p:nvSpPr>
          <p:cNvPr id="30" name="Google Shape;30;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36" name="Shape 36"/>
        <p:cNvGrpSpPr/>
        <p:nvPr/>
      </p:nvGrpSpPr>
      <p:grpSpPr>
        <a:xfrm>
          <a:off x="0" y="0"/>
          <a:ext cx="0" cy="0"/>
          <a:chOff x="0" y="0"/>
          <a:chExt cx="0" cy="0"/>
        </a:xfrm>
      </p:grpSpPr>
      <p:sp>
        <p:nvSpPr>
          <p:cNvPr id="37" name="Google Shape;37;p1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1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1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45" name="Shape 45"/>
        <p:cNvGrpSpPr/>
        <p:nvPr/>
      </p:nvGrpSpPr>
      <p:grpSpPr>
        <a:xfrm>
          <a:off x="0" y="0"/>
          <a:ext cx="0" cy="0"/>
          <a:chOff x="0" y="0"/>
          <a:chExt cx="0" cy="0"/>
        </a:xfrm>
      </p:grpSpPr>
      <p:sp>
        <p:nvSpPr>
          <p:cNvPr id="46" name="Google Shape;46;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50" name="Shape 50"/>
        <p:cNvGrpSpPr/>
        <p:nvPr/>
      </p:nvGrpSpPr>
      <p:grpSpPr>
        <a:xfrm>
          <a:off x="0" y="0"/>
          <a:ext cx="0" cy="0"/>
          <a:chOff x="0" y="0"/>
          <a:chExt cx="0" cy="0"/>
        </a:xfrm>
      </p:grpSpPr>
      <p:sp>
        <p:nvSpPr>
          <p:cNvPr id="51" name="Google Shape;51;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54" name="Shape 54"/>
        <p:cNvGrpSpPr/>
        <p:nvPr/>
      </p:nvGrpSpPr>
      <p:grpSpPr>
        <a:xfrm>
          <a:off x="0" y="0"/>
          <a:ext cx="0" cy="0"/>
          <a:chOff x="0" y="0"/>
          <a:chExt cx="0" cy="0"/>
        </a:xfrm>
      </p:grpSpPr>
      <p:sp>
        <p:nvSpPr>
          <p:cNvPr id="55" name="Google Shape;55;p1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1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61" name="Shape 61"/>
        <p:cNvGrpSpPr/>
        <p:nvPr/>
      </p:nvGrpSpPr>
      <p:grpSpPr>
        <a:xfrm>
          <a:off x="0" y="0"/>
          <a:ext cx="0" cy="0"/>
          <a:chOff x="0" y="0"/>
          <a:chExt cx="0" cy="0"/>
        </a:xfrm>
      </p:grpSpPr>
      <p:sp>
        <p:nvSpPr>
          <p:cNvPr id="62" name="Google Shape;62;p2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0"/>
          <p:cNvSpPr/>
          <p:nvPr>
            <p:ph idx="2" type="pic"/>
          </p:nvPr>
        </p:nvSpPr>
        <p:spPr>
          <a:xfrm>
            <a:off x="5183188" y="987425"/>
            <a:ext cx="6172200" cy="4873625"/>
          </a:xfrm>
          <a:prstGeom prst="rect">
            <a:avLst/>
          </a:prstGeom>
          <a:noFill/>
          <a:ln>
            <a:noFill/>
          </a:ln>
        </p:spPr>
      </p:sp>
      <p:sp>
        <p:nvSpPr>
          <p:cNvPr id="64" name="Google Shape;64;p2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4.png"/><Relationship Id="rId4" Type="http://schemas.openxmlformats.org/officeDocument/2006/relationships/image" Target="../media/image2.png"/><Relationship Id="rId5"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3.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3.png"/><Relationship Id="rId4" Type="http://schemas.openxmlformats.org/officeDocument/2006/relationships/image" Target="../media/image1.png"/><Relationship Id="rId5"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3.png"/><Relationship Id="rId4" Type="http://schemas.openxmlformats.org/officeDocument/2006/relationships/image" Target="../media/image1.png"/><Relationship Id="rId5"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3.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3.png"/><Relationship Id="rId4" Type="http://schemas.openxmlformats.org/officeDocument/2006/relationships/hyperlink" Target="https://wazo.coop/" TargetMode="External"/><Relationship Id="rId5"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3.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3.png"/><Relationship Id="rId4" Type="http://schemas.openxmlformats.org/officeDocument/2006/relationships/hyperlink" Target="https://www.agrosweet.gr/" TargetMode="External"/><Relationship Id="rId5"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3.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3.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3.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3.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3.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5.png"/><Relationship Id="rId4" Type="http://schemas.openxmlformats.org/officeDocument/2006/relationships/image" Target="../media/image2.png"/><Relationship Id="rId5"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3.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3.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3.png"/><Relationship Id="rId4" Type="http://schemas.openxmlformats.org/officeDocument/2006/relationships/image" Target="../media/image1.png"/><Relationship Id="rId5" Type="http://schemas.openxmlformats.org/officeDocument/2006/relationships/hyperlink" Target="http://diomcoop.or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3.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3.png"/><Relationship Id="rId4" Type="http://schemas.openxmlformats.org/officeDocument/2006/relationships/image" Target="../media/image1.png"/><Relationship Id="rId11" Type="http://schemas.openxmlformats.org/officeDocument/2006/relationships/image" Target="../media/image4.png"/><Relationship Id="rId10" Type="http://schemas.openxmlformats.org/officeDocument/2006/relationships/image" Target="../media/image14.png"/><Relationship Id="rId12" Type="http://schemas.openxmlformats.org/officeDocument/2006/relationships/image" Target="../media/image8.png"/><Relationship Id="rId9" Type="http://schemas.openxmlformats.org/officeDocument/2006/relationships/image" Target="../media/image6.png"/><Relationship Id="rId5" Type="http://schemas.openxmlformats.org/officeDocument/2006/relationships/image" Target="../media/image5.png"/><Relationship Id="rId6" Type="http://schemas.openxmlformats.org/officeDocument/2006/relationships/image" Target="../media/image18.png"/><Relationship Id="rId7" Type="http://schemas.openxmlformats.org/officeDocument/2006/relationships/image" Target="../media/image7.png"/><Relationship Id="rId8"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3.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3.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pic>
        <p:nvPicPr>
          <p:cNvPr id="84" name="Google Shape;84;p1"/>
          <p:cNvPicPr preferRelativeResize="0"/>
          <p:nvPr/>
        </p:nvPicPr>
        <p:blipFill rotWithShape="1">
          <a:blip r:embed="rId4">
            <a:alphaModFix/>
          </a:blip>
          <a:srcRect b="33333" l="17326" r="19050" t="38446"/>
          <a:stretch/>
        </p:blipFill>
        <p:spPr>
          <a:xfrm>
            <a:off x="3912093" y="1074198"/>
            <a:ext cx="4367813" cy="1935331"/>
          </a:xfrm>
          <a:prstGeom prst="rect">
            <a:avLst/>
          </a:prstGeom>
          <a:noFill/>
          <a:ln>
            <a:noFill/>
          </a:ln>
        </p:spPr>
      </p:pic>
      <p:sp>
        <p:nvSpPr>
          <p:cNvPr id="85" name="Google Shape;85;p1"/>
          <p:cNvSpPr txBox="1"/>
          <p:nvPr/>
        </p:nvSpPr>
        <p:spPr>
          <a:xfrm>
            <a:off x="1049960" y="3897259"/>
            <a:ext cx="10847100" cy="2277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lang="es-ES" sz="3200">
                <a:solidFill>
                  <a:srgbClr val="EA4E46"/>
                </a:solidFill>
                <a:latin typeface="Calibri"/>
                <a:ea typeface="Calibri"/>
                <a:cs typeface="Calibri"/>
                <a:sym typeface="Calibri"/>
              </a:rPr>
              <a:t>Módulo de formación:</a:t>
            </a:r>
            <a:r>
              <a:rPr b="0" i="0" lang="es-ES" sz="3200" u="none" cap="none" strike="noStrike">
                <a:solidFill>
                  <a:srgbClr val="EA4E46"/>
                </a:solidFill>
                <a:latin typeface="Calibri"/>
                <a:ea typeface="Calibri"/>
                <a:cs typeface="Calibri"/>
                <a:sym typeface="Calibri"/>
              </a:rPr>
              <a:t> </a:t>
            </a:r>
            <a:r>
              <a:rPr lang="es-ES" sz="3200">
                <a:solidFill>
                  <a:srgbClr val="EA4E46"/>
                </a:solidFill>
                <a:latin typeface="Calibri"/>
                <a:ea typeface="Calibri"/>
                <a:cs typeface="Calibri"/>
                <a:sym typeface="Calibri"/>
              </a:rPr>
              <a:t>El espíritu empresarial cooperativo como medio de desarrollo y capacitación de la mujer en las zonas rurales</a:t>
            </a:r>
            <a:endParaRPr b="0" i="0" sz="3200" u="none" cap="none" strike="noStrike">
              <a:solidFill>
                <a:srgbClr val="EA4E46"/>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EA4E46"/>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1"/>
          <p:cNvSpPr txBox="1"/>
          <p:nvPr/>
        </p:nvSpPr>
        <p:spPr>
          <a:xfrm>
            <a:off x="1171853" y="5510565"/>
            <a:ext cx="609452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lang="es-ES" sz="1800">
                <a:solidFill>
                  <a:schemeClr val="dk1"/>
                </a:solidFill>
                <a:latin typeface="Calibri"/>
                <a:ea typeface="Calibri"/>
                <a:cs typeface="Calibri"/>
                <a:sym typeface="Calibri"/>
              </a:rPr>
              <a:t>Por</a:t>
            </a:r>
            <a:r>
              <a:rPr b="0" i="0" lang="es-ES" sz="1800" u="none" cap="none" strike="noStrike">
                <a:solidFill>
                  <a:schemeClr val="dk1"/>
                </a:solidFill>
                <a:latin typeface="Calibri"/>
                <a:ea typeface="Calibri"/>
                <a:cs typeface="Calibri"/>
                <a:sym typeface="Calibri"/>
              </a:rPr>
              <a:t> Kleinon</a:t>
            </a:r>
            <a:endParaRPr b="0" i="0" sz="1800" u="none" cap="none" strike="noStrike">
              <a:solidFill>
                <a:schemeClr val="dk1"/>
              </a:solidFill>
              <a:latin typeface="Calibri"/>
              <a:ea typeface="Calibri"/>
              <a:cs typeface="Calibri"/>
              <a:sym typeface="Calibri"/>
            </a:endParaRPr>
          </a:p>
        </p:txBody>
      </p:sp>
      <p:sp>
        <p:nvSpPr>
          <p:cNvPr id="87" name="Google Shape;87;p1"/>
          <p:cNvSpPr/>
          <p:nvPr/>
        </p:nvSpPr>
        <p:spPr>
          <a:xfrm>
            <a:off x="461521" y="486455"/>
            <a:ext cx="710332" cy="942850"/>
          </a:xfrm>
          <a:prstGeom prst="halfFrame">
            <a:avLst>
              <a:gd fmla="val 33333" name="adj1"/>
              <a:gd fmla="val 33333" name="adj2"/>
            </a:avLst>
          </a:prstGeom>
          <a:solidFill>
            <a:srgbClr val="EA4E46"/>
          </a:solidFill>
          <a:ln cap="flat" cmpd="sng" w="12700">
            <a:solidFill>
              <a:srgbClr val="EA4E4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8" name="Google Shape;88;p1"/>
          <p:cNvSpPr/>
          <p:nvPr/>
        </p:nvSpPr>
        <p:spPr>
          <a:xfrm rot="10800000">
            <a:off x="10780510" y="4995454"/>
            <a:ext cx="710332" cy="942850"/>
          </a:xfrm>
          <a:prstGeom prst="halfFrame">
            <a:avLst>
              <a:gd fmla="val 33333" name="adj1"/>
              <a:gd fmla="val 33333" name="adj2"/>
            </a:avLst>
          </a:prstGeom>
          <a:solidFill>
            <a:srgbClr val="EA4E46"/>
          </a:solidFill>
          <a:ln cap="flat" cmpd="sng" w="12700">
            <a:solidFill>
              <a:srgbClr val="EA4E4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Texto&#10;&#10;Descripción generada automáticamente" id="89" name="Google Shape;89;p1"/>
          <p:cNvPicPr preferRelativeResize="0"/>
          <p:nvPr/>
        </p:nvPicPr>
        <p:blipFill rotWithShape="1">
          <a:blip r:embed="rId5">
            <a:alphaModFix/>
          </a:blip>
          <a:srcRect b="0" l="0" r="0" t="0"/>
          <a:stretch/>
        </p:blipFill>
        <p:spPr>
          <a:xfrm>
            <a:off x="199197" y="6234492"/>
            <a:ext cx="2304176" cy="483405"/>
          </a:xfrm>
          <a:prstGeom prst="rect">
            <a:avLst/>
          </a:prstGeom>
          <a:noFill/>
          <a:ln>
            <a:noFill/>
          </a:ln>
        </p:spPr>
      </p:pic>
      <p:sp>
        <p:nvSpPr>
          <p:cNvPr id="90" name="Google Shape;90;p1"/>
          <p:cNvSpPr txBox="1"/>
          <p:nvPr/>
        </p:nvSpPr>
        <p:spPr>
          <a:xfrm>
            <a:off x="2503373" y="6117733"/>
            <a:ext cx="7901721" cy="6001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s-ES" sz="1100" u="none" cap="none" strike="noStrike">
                <a:solidFill>
                  <a:schemeClr val="dk1"/>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01" name="Shape 301"/>
        <p:cNvGrpSpPr/>
        <p:nvPr/>
      </p:nvGrpSpPr>
      <p:grpSpPr>
        <a:xfrm>
          <a:off x="0" y="0"/>
          <a:ext cx="0" cy="0"/>
          <a:chOff x="0" y="0"/>
          <a:chExt cx="0" cy="0"/>
        </a:xfrm>
      </p:grpSpPr>
      <p:sp>
        <p:nvSpPr>
          <p:cNvPr id="302" name="Google Shape;302;p27"/>
          <p:cNvSpPr txBox="1"/>
          <p:nvPr/>
        </p:nvSpPr>
        <p:spPr>
          <a:xfrm>
            <a:off x="763059" y="201809"/>
            <a:ext cx="101844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lang="es-ES" sz="3600">
                <a:solidFill>
                  <a:srgbClr val="FAB632"/>
                </a:solidFill>
                <a:latin typeface="Calibri"/>
                <a:ea typeface="Calibri"/>
                <a:cs typeface="Calibri"/>
                <a:sym typeface="Calibri"/>
              </a:rPr>
              <a:t>Unidad 2: Gestión y gobernanza de cooperativas</a:t>
            </a:r>
            <a:endParaRPr b="0" i="0" sz="1400" u="none" cap="none" strike="noStrike">
              <a:solidFill>
                <a:srgbClr val="000000"/>
              </a:solidFill>
              <a:latin typeface="Arial"/>
              <a:ea typeface="Arial"/>
              <a:cs typeface="Arial"/>
              <a:sym typeface="Arial"/>
            </a:endParaRPr>
          </a:p>
        </p:txBody>
      </p:sp>
      <p:sp>
        <p:nvSpPr>
          <p:cNvPr id="303" name="Google Shape;303;p27"/>
          <p:cNvSpPr txBox="1"/>
          <p:nvPr/>
        </p:nvSpPr>
        <p:spPr>
          <a:xfrm>
            <a:off x="763059" y="848140"/>
            <a:ext cx="9737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s-ES" sz="2400">
                <a:solidFill>
                  <a:srgbClr val="21B4A9"/>
                </a:solidFill>
                <a:latin typeface="Calibri"/>
                <a:ea typeface="Calibri"/>
                <a:cs typeface="Calibri"/>
                <a:sym typeface="Calibri"/>
              </a:rPr>
              <a:t>Sección 1: Características de la gobernanza cooperativa</a:t>
            </a:r>
            <a:endParaRPr b="0" i="0" sz="2400" u="none" cap="none" strike="noStrike">
              <a:solidFill>
                <a:srgbClr val="21B4A9"/>
              </a:solidFill>
              <a:latin typeface="Calibri"/>
              <a:ea typeface="Calibri"/>
              <a:cs typeface="Calibri"/>
              <a:sym typeface="Calibri"/>
            </a:endParaRPr>
          </a:p>
        </p:txBody>
      </p:sp>
      <p:sp>
        <p:nvSpPr>
          <p:cNvPr id="304" name="Google Shape;304;p27"/>
          <p:cNvSpPr/>
          <p:nvPr/>
        </p:nvSpPr>
        <p:spPr>
          <a:xfrm>
            <a:off x="819009" y="1499409"/>
            <a:ext cx="10554000" cy="5358600"/>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None/>
            </a:pPr>
            <a:r>
              <a:rPr lang="es-ES" sz="1600">
                <a:solidFill>
                  <a:schemeClr val="dk1"/>
                </a:solidFill>
                <a:latin typeface="Calibri"/>
                <a:ea typeface="Calibri"/>
                <a:cs typeface="Calibri"/>
                <a:sym typeface="Calibri"/>
              </a:rPr>
              <a:t>Aunque sirven a los intereses de sus miembros y a los de la comunidad, las cooperativas son empresas, cuyo objetivo es </a:t>
            </a:r>
            <a:r>
              <a:rPr b="1" lang="es-ES" sz="1600">
                <a:solidFill>
                  <a:schemeClr val="dk1"/>
                </a:solidFill>
                <a:latin typeface="Calibri"/>
                <a:ea typeface="Calibri"/>
                <a:cs typeface="Calibri"/>
                <a:sym typeface="Calibri"/>
              </a:rPr>
              <a:t>producir beneficios</a:t>
            </a:r>
            <a:r>
              <a:rPr lang="es-ES" sz="1600">
                <a:solidFill>
                  <a:schemeClr val="dk1"/>
                </a:solidFill>
                <a:latin typeface="Calibri"/>
                <a:ea typeface="Calibri"/>
                <a:cs typeface="Calibri"/>
                <a:sym typeface="Calibri"/>
              </a:rPr>
              <a:t> (que se reparten entre los socios o se reinvierten). </a:t>
            </a:r>
            <a:endParaRPr sz="1600">
              <a:solidFill>
                <a:schemeClr val="dk1"/>
              </a:solidFill>
              <a:latin typeface="Calibri"/>
              <a:ea typeface="Calibri"/>
              <a:cs typeface="Calibri"/>
              <a:sym typeface="Calibri"/>
            </a:endParaRPr>
          </a:p>
          <a:p>
            <a:pPr indent="0" lvl="0" marL="0" marR="0" rtl="0" algn="just">
              <a:lnSpc>
                <a:spcPct val="107000"/>
              </a:lnSpc>
              <a:spcBef>
                <a:spcPts val="0"/>
              </a:spcBef>
              <a:spcAft>
                <a:spcPts val="0"/>
              </a:spcAft>
              <a:buNone/>
            </a:pPr>
            <a:r>
              <a:t/>
            </a:r>
            <a:endParaRPr sz="1600">
              <a:solidFill>
                <a:schemeClr val="dk1"/>
              </a:solidFill>
              <a:latin typeface="Calibri"/>
              <a:ea typeface="Calibri"/>
              <a:cs typeface="Calibri"/>
              <a:sym typeface="Calibri"/>
            </a:endParaRPr>
          </a:p>
          <a:p>
            <a:pPr indent="0" lvl="0" marL="0" marR="0" rtl="0" algn="just">
              <a:lnSpc>
                <a:spcPct val="107000"/>
              </a:lnSpc>
              <a:spcBef>
                <a:spcPts val="0"/>
              </a:spcBef>
              <a:spcAft>
                <a:spcPts val="0"/>
              </a:spcAft>
              <a:buNone/>
            </a:pPr>
            <a:r>
              <a:rPr lang="es-ES" sz="1600">
                <a:solidFill>
                  <a:schemeClr val="dk1"/>
                </a:solidFill>
                <a:latin typeface="Calibri"/>
                <a:ea typeface="Calibri"/>
                <a:cs typeface="Calibri"/>
                <a:sym typeface="Calibri"/>
              </a:rPr>
              <a:t>Como cualquier empresa, las actividades de una cooperativa necesitan ser</a:t>
            </a:r>
            <a:r>
              <a:rPr b="1" lang="es-ES" sz="1600">
                <a:solidFill>
                  <a:schemeClr val="dk1"/>
                </a:solidFill>
                <a:latin typeface="Calibri"/>
                <a:ea typeface="Calibri"/>
                <a:cs typeface="Calibri"/>
                <a:sym typeface="Calibri"/>
              </a:rPr>
              <a:t> dirigidas</a:t>
            </a:r>
            <a:r>
              <a:rPr lang="es-ES" sz="1600">
                <a:solidFill>
                  <a:schemeClr val="dk1"/>
                </a:solidFill>
                <a:latin typeface="Calibri"/>
                <a:ea typeface="Calibri"/>
                <a:cs typeface="Calibri"/>
                <a:sym typeface="Calibri"/>
              </a:rPr>
              <a:t> y </a:t>
            </a:r>
            <a:r>
              <a:rPr b="1" lang="es-ES" sz="1600">
                <a:solidFill>
                  <a:schemeClr val="dk1"/>
                </a:solidFill>
                <a:latin typeface="Calibri"/>
                <a:ea typeface="Calibri"/>
                <a:cs typeface="Calibri"/>
                <a:sym typeface="Calibri"/>
              </a:rPr>
              <a:t>controladas</a:t>
            </a:r>
            <a:r>
              <a:rPr lang="es-ES" sz="1600">
                <a:solidFill>
                  <a:schemeClr val="dk1"/>
                </a:solidFill>
                <a:latin typeface="Calibri"/>
                <a:ea typeface="Calibri"/>
                <a:cs typeface="Calibri"/>
                <a:sym typeface="Calibri"/>
              </a:rPr>
              <a:t>.</a:t>
            </a:r>
            <a:endParaRPr sz="1600">
              <a:solidFill>
                <a:schemeClr val="dk1"/>
              </a:solidFill>
              <a:latin typeface="Calibri"/>
              <a:ea typeface="Calibri"/>
              <a:cs typeface="Calibri"/>
              <a:sym typeface="Calibri"/>
            </a:endParaRPr>
          </a:p>
          <a:p>
            <a:pPr indent="0" lvl="0" marL="0" marR="0" rtl="0" algn="just">
              <a:lnSpc>
                <a:spcPct val="107000"/>
              </a:lnSpc>
              <a:spcBef>
                <a:spcPts val="0"/>
              </a:spcBef>
              <a:spcAft>
                <a:spcPts val="0"/>
              </a:spcAft>
              <a:buNone/>
            </a:pPr>
            <a:r>
              <a:rPr lang="es-ES" sz="1600">
                <a:solidFill>
                  <a:schemeClr val="dk1"/>
                </a:solidFill>
                <a:latin typeface="Calibri"/>
                <a:ea typeface="Calibri"/>
                <a:cs typeface="Calibri"/>
                <a:sym typeface="Calibri"/>
              </a:rPr>
              <a:t>La gestión de una cooperativa plantea varios retos específicos en comparación con otros tipos de empresas.</a:t>
            </a:r>
            <a:endParaRPr sz="1600">
              <a:solidFill>
                <a:schemeClr val="dk1"/>
              </a:solidFill>
              <a:latin typeface="Calibri"/>
              <a:ea typeface="Calibri"/>
              <a:cs typeface="Calibri"/>
              <a:sym typeface="Calibri"/>
            </a:endParaRPr>
          </a:p>
          <a:p>
            <a:pPr indent="-330200" lvl="0" marL="360000" marR="0" rtl="0" algn="just">
              <a:lnSpc>
                <a:spcPct val="107000"/>
              </a:lnSpc>
              <a:spcBef>
                <a:spcPts val="0"/>
              </a:spcBef>
              <a:spcAft>
                <a:spcPts val="0"/>
              </a:spcAft>
              <a:buClr>
                <a:schemeClr val="dk1"/>
              </a:buClr>
              <a:buSzPts val="1600"/>
              <a:buFont typeface="Calibri"/>
              <a:buChar char="∙"/>
            </a:pPr>
            <a:r>
              <a:rPr lang="es-ES" sz="1600">
                <a:solidFill>
                  <a:schemeClr val="dk1"/>
                </a:solidFill>
                <a:latin typeface="Calibri"/>
                <a:ea typeface="Calibri"/>
                <a:cs typeface="Calibri"/>
                <a:sym typeface="Calibri"/>
              </a:rPr>
              <a:t>Las cooperativas aplican una </a:t>
            </a:r>
            <a:r>
              <a:rPr b="1" lang="es-ES" sz="1600">
                <a:solidFill>
                  <a:srgbClr val="DD473F"/>
                </a:solidFill>
                <a:latin typeface="Calibri"/>
                <a:ea typeface="Calibri"/>
                <a:cs typeface="Calibri"/>
                <a:sym typeface="Calibri"/>
              </a:rPr>
              <a:t>toma de decisiones democrática</a:t>
            </a:r>
            <a:r>
              <a:rPr lang="es-ES" sz="1600">
                <a:solidFill>
                  <a:schemeClr val="dk1"/>
                </a:solidFill>
                <a:latin typeface="Calibri"/>
                <a:ea typeface="Calibri"/>
                <a:cs typeface="Calibri"/>
                <a:sym typeface="Calibri"/>
              </a:rPr>
              <a:t> (los socios poseen el derecho de decisión final)</a:t>
            </a:r>
            <a:endParaRPr sz="1600">
              <a:solidFill>
                <a:schemeClr val="dk1"/>
              </a:solidFill>
              <a:latin typeface="Calibri"/>
              <a:ea typeface="Calibri"/>
              <a:cs typeface="Calibri"/>
              <a:sym typeface="Calibri"/>
            </a:endParaRPr>
          </a:p>
          <a:p>
            <a:pPr indent="-330200" lvl="0" marL="342900" marR="0" rtl="0" algn="just">
              <a:lnSpc>
                <a:spcPct val="107000"/>
              </a:lnSpc>
              <a:spcBef>
                <a:spcPts val="0"/>
              </a:spcBef>
              <a:spcAft>
                <a:spcPts val="0"/>
              </a:spcAft>
              <a:buClr>
                <a:srgbClr val="000000"/>
              </a:buClr>
              <a:buSzPts val="1600"/>
              <a:buFont typeface="Noto Sans Symbols"/>
              <a:buChar char="∙"/>
            </a:pPr>
            <a:r>
              <a:rPr lang="es-ES" sz="1600">
                <a:solidFill>
                  <a:schemeClr val="dk1"/>
                </a:solidFill>
                <a:latin typeface="Calibri"/>
                <a:ea typeface="Calibri"/>
                <a:cs typeface="Calibri"/>
                <a:sym typeface="Calibri"/>
              </a:rPr>
              <a:t>Las cooperativas </a:t>
            </a:r>
            <a:r>
              <a:rPr b="1" lang="es-ES" sz="1600">
                <a:solidFill>
                  <a:srgbClr val="DD473F"/>
                </a:solidFill>
                <a:latin typeface="Calibri"/>
                <a:ea typeface="Calibri"/>
                <a:cs typeface="Calibri"/>
                <a:sym typeface="Calibri"/>
              </a:rPr>
              <a:t>delegan la toma de decisiones</a:t>
            </a:r>
            <a:r>
              <a:rPr lang="es-ES" sz="1600">
                <a:solidFill>
                  <a:schemeClr val="dk1"/>
                </a:solidFill>
                <a:latin typeface="Calibri"/>
                <a:ea typeface="Calibri"/>
                <a:cs typeface="Calibri"/>
                <a:sym typeface="Calibri"/>
              </a:rPr>
              <a:t> en </a:t>
            </a:r>
            <a:r>
              <a:rPr lang="es-ES" sz="1600">
                <a:solidFill>
                  <a:schemeClr val="dk1"/>
                </a:solidFill>
                <a:latin typeface="Calibri"/>
                <a:ea typeface="Calibri"/>
                <a:cs typeface="Calibri"/>
                <a:sym typeface="Calibri"/>
              </a:rPr>
              <a:t>una Junta Directiva</a:t>
            </a:r>
            <a:r>
              <a:rPr lang="es-ES" sz="1600">
                <a:solidFill>
                  <a:schemeClr val="dk1"/>
                </a:solidFill>
                <a:latin typeface="Calibri"/>
                <a:ea typeface="Calibri"/>
                <a:cs typeface="Calibri"/>
                <a:sym typeface="Calibri"/>
              </a:rPr>
              <a:t> y, en ocasiones, intervienen gestores profesionales. La </a:t>
            </a:r>
            <a:r>
              <a:rPr b="1" lang="es-ES" sz="1600">
                <a:solidFill>
                  <a:srgbClr val="DD473F"/>
                </a:solidFill>
                <a:latin typeface="Calibri"/>
                <a:ea typeface="Calibri"/>
                <a:cs typeface="Calibri"/>
                <a:sym typeface="Calibri"/>
              </a:rPr>
              <a:t>responsabilidad </a:t>
            </a:r>
            <a:r>
              <a:rPr lang="es-ES" sz="1600">
                <a:solidFill>
                  <a:schemeClr val="dk1"/>
                </a:solidFill>
                <a:latin typeface="Calibri"/>
                <a:ea typeface="Calibri"/>
                <a:cs typeface="Calibri"/>
                <a:sym typeface="Calibri"/>
              </a:rPr>
              <a:t>de las personas que delegan la toma de decisiones es una de las cuestiones clave de la gobernanza.</a:t>
            </a:r>
            <a:endParaRPr sz="1600">
              <a:solidFill>
                <a:schemeClr val="dk1"/>
              </a:solidFill>
              <a:latin typeface="Calibri"/>
              <a:ea typeface="Calibri"/>
              <a:cs typeface="Calibri"/>
              <a:sym typeface="Calibri"/>
            </a:endParaRPr>
          </a:p>
          <a:p>
            <a:pPr indent="-330200" lvl="0" marL="342900" marR="0" rtl="0" algn="just">
              <a:lnSpc>
                <a:spcPct val="107000"/>
              </a:lnSpc>
              <a:spcBef>
                <a:spcPts val="0"/>
              </a:spcBef>
              <a:spcAft>
                <a:spcPts val="0"/>
              </a:spcAft>
              <a:buClr>
                <a:srgbClr val="000000"/>
              </a:buClr>
              <a:buSzPts val="1600"/>
              <a:buFont typeface="Noto Sans Symbols"/>
              <a:buChar char="∙"/>
            </a:pPr>
            <a:r>
              <a:rPr lang="es-ES" sz="1600">
                <a:solidFill>
                  <a:schemeClr val="dk1"/>
                </a:solidFill>
                <a:latin typeface="Calibri"/>
                <a:ea typeface="Calibri"/>
                <a:cs typeface="Calibri"/>
                <a:sym typeface="Calibri"/>
              </a:rPr>
              <a:t>En las cooperativas más pequeñas, los socios suelen ser responsables de las tareas del personal, que requieren conocimientos y aptitudes específicas.</a:t>
            </a:r>
            <a:endParaRPr sz="1600">
              <a:solidFill>
                <a:schemeClr val="dk1"/>
              </a:solidFill>
              <a:latin typeface="Calibri"/>
              <a:ea typeface="Calibri"/>
              <a:cs typeface="Calibri"/>
              <a:sym typeface="Calibri"/>
            </a:endParaRPr>
          </a:p>
          <a:p>
            <a:pPr indent="-330200" lvl="0" marL="342900" marR="0" rtl="0" algn="just">
              <a:lnSpc>
                <a:spcPct val="107000"/>
              </a:lnSpc>
              <a:spcBef>
                <a:spcPts val="0"/>
              </a:spcBef>
              <a:spcAft>
                <a:spcPts val="0"/>
              </a:spcAft>
              <a:buClr>
                <a:srgbClr val="000000"/>
              </a:buClr>
              <a:buSzPts val="1600"/>
              <a:buFont typeface="Noto Sans Symbols"/>
              <a:buChar char="∙"/>
            </a:pPr>
            <a:r>
              <a:rPr lang="es-ES" sz="1600">
                <a:solidFill>
                  <a:schemeClr val="dk1"/>
                </a:solidFill>
                <a:latin typeface="Calibri"/>
                <a:ea typeface="Calibri"/>
                <a:cs typeface="Calibri"/>
                <a:sym typeface="Calibri"/>
              </a:rPr>
              <a:t>Muchas cooperativas son </a:t>
            </a:r>
            <a:r>
              <a:rPr b="1" lang="es-ES" sz="1600">
                <a:solidFill>
                  <a:srgbClr val="DD473F"/>
                </a:solidFill>
                <a:latin typeface="Calibri"/>
                <a:ea typeface="Calibri"/>
                <a:cs typeface="Calibri"/>
                <a:sym typeface="Calibri"/>
              </a:rPr>
              <a:t>polivalentes</a:t>
            </a:r>
            <a:r>
              <a:rPr lang="es-ES" sz="1600">
                <a:solidFill>
                  <a:schemeClr val="dk1"/>
                </a:solidFill>
                <a:latin typeface="Calibri"/>
                <a:ea typeface="Calibri"/>
                <a:cs typeface="Calibri"/>
                <a:sym typeface="Calibri"/>
              </a:rPr>
              <a:t>, prestan diferentes servicios y sirven a diferentes intereses de sus miembros, lo que hace que la gobernanza de una cooperativa de este tipo sea aún más difícil.</a:t>
            </a:r>
            <a:endParaRPr sz="1600">
              <a:solidFill>
                <a:schemeClr val="dk1"/>
              </a:solidFill>
              <a:latin typeface="Calibri"/>
              <a:ea typeface="Calibri"/>
              <a:cs typeface="Calibri"/>
              <a:sym typeface="Calibri"/>
            </a:endParaRPr>
          </a:p>
          <a:p>
            <a:pPr indent="0" lvl="0" marL="1371600" marR="0" rtl="0" algn="just">
              <a:lnSpc>
                <a:spcPct val="107000"/>
              </a:lnSpc>
              <a:spcBef>
                <a:spcPts val="0"/>
              </a:spcBef>
              <a:spcAft>
                <a:spcPts val="0"/>
              </a:spcAft>
              <a:buNone/>
            </a:pPr>
            <a:r>
              <a:rPr lang="es-ES" sz="1600">
                <a:solidFill>
                  <a:schemeClr val="dk1"/>
                </a:solidFill>
                <a:latin typeface="Calibri"/>
                <a:ea typeface="Calibri"/>
                <a:cs typeface="Calibri"/>
                <a:sym typeface="Calibri"/>
              </a:rPr>
              <a:t>Otros retos: la </a:t>
            </a:r>
            <a:r>
              <a:rPr b="1" lang="es-ES" sz="1600">
                <a:solidFill>
                  <a:srgbClr val="F7931F"/>
                </a:solidFill>
                <a:latin typeface="Calibri"/>
                <a:ea typeface="Calibri"/>
                <a:cs typeface="Calibri"/>
                <a:sym typeface="Calibri"/>
              </a:rPr>
              <a:t>inclusión</a:t>
            </a:r>
            <a:r>
              <a:rPr lang="es-ES" sz="1600">
                <a:solidFill>
                  <a:schemeClr val="dk1"/>
                </a:solidFill>
                <a:latin typeface="Calibri"/>
                <a:ea typeface="Calibri"/>
                <a:cs typeface="Calibri"/>
                <a:sym typeface="Calibri"/>
              </a:rPr>
              <a:t> (incluidos los desequilibrios de género), </a:t>
            </a:r>
            <a:r>
              <a:rPr b="1" lang="es-ES" sz="1600">
                <a:solidFill>
                  <a:srgbClr val="F7931F"/>
                </a:solidFill>
                <a:latin typeface="Calibri"/>
                <a:ea typeface="Calibri"/>
                <a:cs typeface="Calibri"/>
                <a:sym typeface="Calibri"/>
              </a:rPr>
              <a:t>las competencias</a:t>
            </a:r>
            <a:r>
              <a:rPr lang="es-ES" sz="1600">
                <a:solidFill>
                  <a:schemeClr val="dk1"/>
                </a:solidFill>
                <a:latin typeface="Calibri"/>
                <a:ea typeface="Calibri"/>
                <a:cs typeface="Calibri"/>
                <a:sym typeface="Calibri"/>
              </a:rPr>
              <a:t>, </a:t>
            </a:r>
            <a:r>
              <a:rPr b="1" lang="es-ES" sz="1600">
                <a:solidFill>
                  <a:srgbClr val="F7931F"/>
                </a:solidFill>
                <a:latin typeface="Calibri"/>
                <a:ea typeface="Calibri"/>
                <a:cs typeface="Calibri"/>
                <a:sym typeface="Calibri"/>
              </a:rPr>
              <a:t>el compromiso de los miembros</a:t>
            </a:r>
            <a:r>
              <a:rPr lang="es-ES" sz="1600">
                <a:solidFill>
                  <a:schemeClr val="dk1"/>
                </a:solidFill>
                <a:latin typeface="Calibri"/>
                <a:ea typeface="Calibri"/>
                <a:cs typeface="Calibri"/>
                <a:sym typeface="Calibri"/>
              </a:rPr>
              <a:t> y el mantenimiento de la </a:t>
            </a:r>
            <a:r>
              <a:rPr b="1" lang="es-ES" sz="1600">
                <a:solidFill>
                  <a:srgbClr val="F7931F"/>
                </a:solidFill>
                <a:latin typeface="Calibri"/>
                <a:ea typeface="Calibri"/>
                <a:cs typeface="Calibri"/>
                <a:sym typeface="Calibri"/>
              </a:rPr>
              <a:t>autonomía</a:t>
            </a:r>
            <a:r>
              <a:rPr lang="es-ES" sz="1600">
                <a:solidFill>
                  <a:schemeClr val="dk1"/>
                </a:solidFill>
                <a:latin typeface="Calibri"/>
                <a:ea typeface="Calibri"/>
                <a:cs typeface="Calibri"/>
                <a:sym typeface="Calibri"/>
              </a:rPr>
              <a:t> (ya que las cooperativas suelen recibir un apoyo sustancial de partes interesadas externas).</a:t>
            </a:r>
            <a:endParaRPr sz="1600">
              <a:solidFill>
                <a:schemeClr val="dk1"/>
              </a:solidFill>
              <a:latin typeface="Calibri"/>
              <a:ea typeface="Calibri"/>
              <a:cs typeface="Calibri"/>
              <a:sym typeface="Calibri"/>
            </a:endParaRPr>
          </a:p>
          <a:p>
            <a:pPr indent="0" lvl="0" marL="0" marR="0" rtl="0" algn="l">
              <a:lnSpc>
                <a:spcPct val="107000"/>
              </a:lnSpc>
              <a:spcBef>
                <a:spcPts val="800"/>
              </a:spcBef>
              <a:spcAft>
                <a:spcPts val="0"/>
              </a:spcAft>
              <a:buClr>
                <a:srgbClr val="000000"/>
              </a:buClr>
              <a:buSzPts val="1800"/>
              <a:buFont typeface="Arial"/>
              <a:buNone/>
            </a:pPr>
            <a:r>
              <a:t/>
            </a:r>
            <a:endParaRPr b="1" i="0" sz="1600" u="none" cap="none" strike="noStrike">
              <a:solidFill>
                <a:srgbClr val="EA4E46"/>
              </a:solidFill>
              <a:latin typeface="Calibri"/>
              <a:ea typeface="Calibri"/>
              <a:cs typeface="Calibri"/>
              <a:sym typeface="Calibri"/>
            </a:endParaRPr>
          </a:p>
          <a:p>
            <a:pPr indent="-171450" lvl="0" marL="285750" marR="0" rtl="0" algn="l">
              <a:lnSpc>
                <a:spcPct val="107000"/>
              </a:lnSpc>
              <a:spcBef>
                <a:spcPts val="800"/>
              </a:spcBef>
              <a:spcAft>
                <a:spcPts val="800"/>
              </a:spcAft>
              <a:buClr>
                <a:srgbClr val="000000"/>
              </a:buClr>
              <a:buSzPts val="1800"/>
              <a:buFont typeface="Arial"/>
              <a:buNone/>
            </a:pPr>
            <a:r>
              <a:t/>
            </a:r>
            <a:endParaRPr b="0" i="0" sz="1600" u="none" cap="none" strike="noStrike">
              <a:solidFill>
                <a:srgbClr val="000000"/>
              </a:solidFill>
              <a:latin typeface="Calibri"/>
              <a:ea typeface="Calibri"/>
              <a:cs typeface="Calibri"/>
              <a:sym typeface="Calibri"/>
            </a:endParaRPr>
          </a:p>
        </p:txBody>
      </p:sp>
      <p:pic>
        <p:nvPicPr>
          <p:cNvPr descr="Texto&#10;&#10;Descripción generada automáticamente" id="305" name="Google Shape;305;p27"/>
          <p:cNvPicPr preferRelativeResize="0"/>
          <p:nvPr/>
        </p:nvPicPr>
        <p:blipFill rotWithShape="1">
          <a:blip r:embed="rId4">
            <a:alphaModFix/>
          </a:blip>
          <a:srcRect b="0" l="0" r="0" t="0"/>
          <a:stretch/>
        </p:blipFill>
        <p:spPr>
          <a:xfrm>
            <a:off x="199197" y="6234492"/>
            <a:ext cx="2304176" cy="483405"/>
          </a:xfrm>
          <a:prstGeom prst="rect">
            <a:avLst/>
          </a:prstGeom>
          <a:noFill/>
          <a:ln>
            <a:noFill/>
          </a:ln>
        </p:spPr>
      </p:pic>
      <p:sp>
        <p:nvSpPr>
          <p:cNvPr id="306" name="Google Shape;306;p27"/>
          <p:cNvSpPr txBox="1"/>
          <p:nvPr/>
        </p:nvSpPr>
        <p:spPr>
          <a:xfrm>
            <a:off x="2503373" y="6117733"/>
            <a:ext cx="7901721" cy="6001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s-ES" sz="1100" u="none" cap="none" strike="noStrike">
                <a:solidFill>
                  <a:schemeClr val="dk1"/>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10" name="Shape 310"/>
        <p:cNvGrpSpPr/>
        <p:nvPr/>
      </p:nvGrpSpPr>
      <p:grpSpPr>
        <a:xfrm>
          <a:off x="0" y="0"/>
          <a:ext cx="0" cy="0"/>
          <a:chOff x="0" y="0"/>
          <a:chExt cx="0" cy="0"/>
        </a:xfrm>
      </p:grpSpPr>
      <p:sp>
        <p:nvSpPr>
          <p:cNvPr id="311" name="Google Shape;311;p28"/>
          <p:cNvSpPr/>
          <p:nvPr/>
        </p:nvSpPr>
        <p:spPr>
          <a:xfrm>
            <a:off x="991615" y="1992820"/>
            <a:ext cx="5129400" cy="3261000"/>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Clr>
                <a:srgbClr val="000000"/>
              </a:buClr>
              <a:buSzPts val="1800"/>
              <a:buFont typeface="Arial"/>
              <a:buNone/>
            </a:pPr>
            <a:r>
              <a:rPr lang="es-ES" sz="1800">
                <a:solidFill>
                  <a:schemeClr val="dk1"/>
                </a:solidFill>
                <a:latin typeface="Calibri"/>
                <a:ea typeface="Calibri"/>
                <a:cs typeface="Calibri"/>
                <a:sym typeface="Calibri"/>
              </a:rPr>
              <a:t>El modelo más habitual de gobierno cooperativo implica </a:t>
            </a:r>
            <a:r>
              <a:rPr lang="es-ES" sz="1800">
                <a:solidFill>
                  <a:srgbClr val="F7931F"/>
                </a:solidFill>
                <a:latin typeface="Calibri"/>
                <a:ea typeface="Calibri"/>
                <a:cs typeface="Calibri"/>
                <a:sym typeface="Calibri"/>
              </a:rPr>
              <a:t>la Asamblea</a:t>
            </a:r>
            <a:r>
              <a:rPr lang="es-ES" sz="1800">
                <a:solidFill>
                  <a:srgbClr val="F7931F"/>
                </a:solidFill>
                <a:latin typeface="Calibri"/>
                <a:ea typeface="Calibri"/>
                <a:cs typeface="Calibri"/>
                <a:sym typeface="Calibri"/>
              </a:rPr>
              <a:t> General</a:t>
            </a:r>
            <a:r>
              <a:rPr lang="es-ES" sz="1800">
                <a:solidFill>
                  <a:schemeClr val="dk1"/>
                </a:solidFill>
                <a:latin typeface="Calibri"/>
                <a:ea typeface="Calibri"/>
                <a:cs typeface="Calibri"/>
                <a:sym typeface="Calibri"/>
              </a:rPr>
              <a:t> (formada por todos los socios), que elige </a:t>
            </a:r>
            <a:r>
              <a:rPr lang="es-ES" sz="1800">
                <a:solidFill>
                  <a:schemeClr val="dk1"/>
                </a:solidFill>
                <a:latin typeface="Calibri"/>
                <a:ea typeface="Calibri"/>
                <a:cs typeface="Calibri"/>
                <a:sym typeface="Calibri"/>
              </a:rPr>
              <a:t>a la </a:t>
            </a:r>
            <a:r>
              <a:rPr lang="es-ES" sz="1800">
                <a:solidFill>
                  <a:srgbClr val="F7931F"/>
                </a:solidFill>
                <a:latin typeface="Calibri"/>
                <a:ea typeface="Calibri"/>
                <a:cs typeface="Calibri"/>
                <a:sym typeface="Calibri"/>
              </a:rPr>
              <a:t>Junta</a:t>
            </a:r>
            <a:r>
              <a:rPr lang="es-ES" sz="1800">
                <a:solidFill>
                  <a:srgbClr val="F7931F"/>
                </a:solidFill>
                <a:latin typeface="Calibri"/>
                <a:ea typeface="Calibri"/>
                <a:cs typeface="Calibri"/>
                <a:sym typeface="Calibri"/>
              </a:rPr>
              <a:t> Directiva</a:t>
            </a:r>
            <a:r>
              <a:rPr lang="es-ES" sz="1800">
                <a:solidFill>
                  <a:schemeClr val="dk1"/>
                </a:solidFill>
                <a:latin typeface="Calibri"/>
                <a:ea typeface="Calibri"/>
                <a:cs typeface="Calibri"/>
                <a:sym typeface="Calibri"/>
              </a:rPr>
              <a:t>, </a:t>
            </a:r>
            <a:r>
              <a:rPr lang="es-ES" sz="1800">
                <a:solidFill>
                  <a:schemeClr val="dk1"/>
                </a:solidFill>
                <a:latin typeface="Calibri"/>
                <a:ea typeface="Calibri"/>
                <a:cs typeface="Calibri"/>
                <a:sym typeface="Calibri"/>
              </a:rPr>
              <a:t>la cual</a:t>
            </a:r>
            <a:r>
              <a:rPr lang="es-ES" sz="1800">
                <a:solidFill>
                  <a:schemeClr val="dk1"/>
                </a:solidFill>
                <a:latin typeface="Calibri"/>
                <a:ea typeface="Calibri"/>
                <a:cs typeface="Calibri"/>
                <a:sym typeface="Calibri"/>
              </a:rPr>
              <a:t>, a su vez, nombra a los </a:t>
            </a:r>
            <a:r>
              <a:rPr lang="es-ES" sz="1800">
                <a:solidFill>
                  <a:srgbClr val="F7931F"/>
                </a:solidFill>
                <a:latin typeface="Calibri"/>
                <a:ea typeface="Calibri"/>
                <a:cs typeface="Calibri"/>
                <a:sym typeface="Calibri"/>
              </a:rPr>
              <a:t>gestores ejecutivos</a:t>
            </a:r>
            <a:r>
              <a:rPr lang="es-ES" sz="1800">
                <a:solidFill>
                  <a:schemeClr val="dk1"/>
                </a:solidFill>
                <a:latin typeface="Calibri"/>
                <a:ea typeface="Calibri"/>
                <a:cs typeface="Calibri"/>
                <a:sym typeface="Calibri"/>
              </a:rPr>
              <a:t>, dependiendo del tamaño y alcance de la cooperativa. A menudo, se elige entre los socios un </a:t>
            </a:r>
            <a:r>
              <a:rPr lang="es-ES" sz="1800">
                <a:solidFill>
                  <a:srgbClr val="F7931F"/>
                </a:solidFill>
                <a:latin typeface="Calibri"/>
                <a:ea typeface="Calibri"/>
                <a:cs typeface="Calibri"/>
                <a:sym typeface="Calibri"/>
              </a:rPr>
              <a:t>Comité de Supervisión</a:t>
            </a:r>
            <a:r>
              <a:rPr lang="es-ES" sz="1800">
                <a:solidFill>
                  <a:schemeClr val="dk1"/>
                </a:solidFill>
                <a:latin typeface="Calibri"/>
                <a:ea typeface="Calibri"/>
                <a:cs typeface="Calibri"/>
                <a:sym typeface="Calibri"/>
              </a:rPr>
              <a:t> o un </a:t>
            </a:r>
            <a:r>
              <a:rPr lang="es-ES" sz="1800">
                <a:solidFill>
                  <a:srgbClr val="F7931F"/>
                </a:solidFill>
                <a:latin typeface="Calibri"/>
                <a:ea typeface="Calibri"/>
                <a:cs typeface="Calibri"/>
                <a:sym typeface="Calibri"/>
              </a:rPr>
              <a:t>Consejo de Supervisión</a:t>
            </a:r>
            <a:r>
              <a:rPr lang="es-ES" sz="1800">
                <a:solidFill>
                  <a:schemeClr val="dk1"/>
                </a:solidFill>
                <a:latin typeface="Calibri"/>
                <a:ea typeface="Calibri"/>
                <a:cs typeface="Calibri"/>
                <a:sym typeface="Calibri"/>
              </a:rPr>
              <a:t>, que controla </a:t>
            </a:r>
            <a:r>
              <a:rPr lang="es-ES" sz="1800">
                <a:solidFill>
                  <a:schemeClr val="dk1"/>
                </a:solidFill>
                <a:latin typeface="Calibri"/>
                <a:ea typeface="Calibri"/>
                <a:cs typeface="Calibri"/>
                <a:sym typeface="Calibri"/>
              </a:rPr>
              <a:t>la Junta</a:t>
            </a:r>
            <a:r>
              <a:rPr lang="es-ES" sz="1800">
                <a:solidFill>
                  <a:schemeClr val="dk1"/>
                </a:solidFill>
                <a:latin typeface="Calibri"/>
                <a:ea typeface="Calibri"/>
                <a:cs typeface="Calibri"/>
                <a:sym typeface="Calibri"/>
              </a:rPr>
              <a:t> Directiva en nombre de la Asamblea General.</a:t>
            </a:r>
            <a:endParaRPr b="0" i="0" sz="1800" u="none" cap="none" strike="noStrike">
              <a:solidFill>
                <a:schemeClr val="dk1"/>
              </a:solidFill>
              <a:latin typeface="Calibri"/>
              <a:ea typeface="Calibri"/>
              <a:cs typeface="Calibri"/>
              <a:sym typeface="Calibri"/>
            </a:endParaRPr>
          </a:p>
          <a:p>
            <a:pPr indent="-171450" lvl="0" marL="285750" marR="0" rtl="0" algn="l">
              <a:lnSpc>
                <a:spcPct val="107000"/>
              </a:lnSpc>
              <a:spcBef>
                <a:spcPts val="800"/>
              </a:spcBef>
              <a:spcAft>
                <a:spcPts val="80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pic>
        <p:nvPicPr>
          <p:cNvPr descr="Texto&#10;&#10;Descripción generada automáticamente" id="312" name="Google Shape;312;p28"/>
          <p:cNvPicPr preferRelativeResize="0"/>
          <p:nvPr/>
        </p:nvPicPr>
        <p:blipFill rotWithShape="1">
          <a:blip r:embed="rId4">
            <a:alphaModFix/>
          </a:blip>
          <a:srcRect b="0" l="0" r="0" t="0"/>
          <a:stretch/>
        </p:blipFill>
        <p:spPr>
          <a:xfrm>
            <a:off x="199197" y="6234492"/>
            <a:ext cx="2304176" cy="483405"/>
          </a:xfrm>
          <a:prstGeom prst="rect">
            <a:avLst/>
          </a:prstGeom>
          <a:noFill/>
          <a:ln>
            <a:noFill/>
          </a:ln>
        </p:spPr>
      </p:pic>
      <p:sp>
        <p:nvSpPr>
          <p:cNvPr id="313" name="Google Shape;313;p28"/>
          <p:cNvSpPr txBox="1"/>
          <p:nvPr/>
        </p:nvSpPr>
        <p:spPr>
          <a:xfrm>
            <a:off x="2503373" y="6117733"/>
            <a:ext cx="7901721" cy="6001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s-ES" sz="1100" u="none" cap="none" strike="noStrike">
                <a:solidFill>
                  <a:schemeClr val="dk1"/>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1400" u="none" cap="none" strike="noStrike">
              <a:solidFill>
                <a:srgbClr val="000000"/>
              </a:solidFill>
              <a:latin typeface="Arial"/>
              <a:ea typeface="Arial"/>
              <a:cs typeface="Arial"/>
              <a:sym typeface="Arial"/>
            </a:endParaRPr>
          </a:p>
        </p:txBody>
      </p:sp>
      <p:pic>
        <p:nvPicPr>
          <p:cNvPr id="314" name="Google Shape;314;p28"/>
          <p:cNvPicPr preferRelativeResize="0"/>
          <p:nvPr/>
        </p:nvPicPr>
        <p:blipFill rotWithShape="1">
          <a:blip r:embed="rId5">
            <a:alphaModFix/>
          </a:blip>
          <a:srcRect b="0" l="0" r="0" t="0"/>
          <a:stretch/>
        </p:blipFill>
        <p:spPr>
          <a:xfrm>
            <a:off x="6660002" y="2321420"/>
            <a:ext cx="3952875" cy="2419350"/>
          </a:xfrm>
          <a:prstGeom prst="rect">
            <a:avLst/>
          </a:prstGeom>
          <a:noFill/>
          <a:ln>
            <a:noFill/>
          </a:ln>
        </p:spPr>
      </p:pic>
      <p:sp>
        <p:nvSpPr>
          <p:cNvPr id="315" name="Google Shape;315;p28"/>
          <p:cNvSpPr txBox="1"/>
          <p:nvPr/>
        </p:nvSpPr>
        <p:spPr>
          <a:xfrm>
            <a:off x="6660002" y="5000017"/>
            <a:ext cx="3952875" cy="2539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0" i="0" lang="es-ES" sz="1050" u="none" cap="none" strike="noStrike">
                <a:solidFill>
                  <a:srgbClr val="000000"/>
                </a:solidFill>
                <a:latin typeface="Calibri"/>
                <a:ea typeface="Calibri"/>
                <a:cs typeface="Calibri"/>
                <a:sym typeface="Calibri"/>
              </a:rPr>
              <a:t>Source: Managing your Agricultural Cooperative, My.COOP</a:t>
            </a:r>
            <a:endParaRPr b="0" i="0" sz="1050" u="none" cap="none" strike="noStrike">
              <a:solidFill>
                <a:srgbClr val="000000"/>
              </a:solidFill>
              <a:latin typeface="Calibri"/>
              <a:ea typeface="Calibri"/>
              <a:cs typeface="Calibri"/>
              <a:sym typeface="Calibri"/>
            </a:endParaRPr>
          </a:p>
        </p:txBody>
      </p:sp>
      <p:sp>
        <p:nvSpPr>
          <p:cNvPr id="316" name="Google Shape;316;p28"/>
          <p:cNvSpPr txBox="1"/>
          <p:nvPr/>
        </p:nvSpPr>
        <p:spPr>
          <a:xfrm>
            <a:off x="763059" y="1123965"/>
            <a:ext cx="9737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s-ES" sz="2400">
                <a:solidFill>
                  <a:srgbClr val="21B4A9"/>
                </a:solidFill>
                <a:latin typeface="Calibri"/>
                <a:ea typeface="Calibri"/>
                <a:cs typeface="Calibri"/>
                <a:sym typeface="Calibri"/>
              </a:rPr>
              <a:t>Sección 1: Características de la gobernanza cooperativa</a:t>
            </a:r>
            <a:endParaRPr b="0" i="0" sz="2400" u="none" cap="none" strike="noStrike">
              <a:solidFill>
                <a:srgbClr val="21B4A9"/>
              </a:solidFill>
              <a:latin typeface="Calibri"/>
              <a:ea typeface="Calibri"/>
              <a:cs typeface="Calibri"/>
              <a:sym typeface="Calibri"/>
            </a:endParaRPr>
          </a:p>
        </p:txBody>
      </p:sp>
      <p:sp>
        <p:nvSpPr>
          <p:cNvPr id="317" name="Google Shape;317;p28"/>
          <p:cNvSpPr txBox="1"/>
          <p:nvPr/>
        </p:nvSpPr>
        <p:spPr>
          <a:xfrm>
            <a:off x="763059" y="365659"/>
            <a:ext cx="101844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lang="es-ES" sz="3600">
                <a:solidFill>
                  <a:srgbClr val="FAB632"/>
                </a:solidFill>
                <a:latin typeface="Calibri"/>
                <a:ea typeface="Calibri"/>
                <a:cs typeface="Calibri"/>
                <a:sym typeface="Calibri"/>
              </a:rPr>
              <a:t>Unidad 2: Gestión y gobernanza de cooperativas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21" name="Shape 321"/>
        <p:cNvGrpSpPr/>
        <p:nvPr/>
      </p:nvGrpSpPr>
      <p:grpSpPr>
        <a:xfrm>
          <a:off x="0" y="0"/>
          <a:ext cx="0" cy="0"/>
          <a:chOff x="0" y="0"/>
          <a:chExt cx="0" cy="0"/>
        </a:xfrm>
      </p:grpSpPr>
      <p:sp>
        <p:nvSpPr>
          <p:cNvPr id="322" name="Google Shape;322;p29"/>
          <p:cNvSpPr txBox="1"/>
          <p:nvPr/>
        </p:nvSpPr>
        <p:spPr>
          <a:xfrm>
            <a:off x="875909" y="1111415"/>
            <a:ext cx="9736968"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s-ES" sz="2400">
                <a:solidFill>
                  <a:srgbClr val="21B4A9"/>
                </a:solidFill>
                <a:latin typeface="Calibri"/>
                <a:ea typeface="Calibri"/>
                <a:cs typeface="Calibri"/>
                <a:sym typeface="Calibri"/>
              </a:rPr>
              <a:t>Sección 2: Compromiso de los afiliados y cuestiones de inclusión</a:t>
            </a:r>
            <a:endParaRPr b="0" i="0" sz="2400" u="none" cap="none" strike="noStrike">
              <a:solidFill>
                <a:srgbClr val="21B4A9"/>
              </a:solidFill>
              <a:latin typeface="Calibri"/>
              <a:ea typeface="Calibri"/>
              <a:cs typeface="Calibri"/>
              <a:sym typeface="Calibri"/>
            </a:endParaRPr>
          </a:p>
        </p:txBody>
      </p:sp>
      <p:sp>
        <p:nvSpPr>
          <p:cNvPr id="323" name="Google Shape;323;p29"/>
          <p:cNvSpPr/>
          <p:nvPr/>
        </p:nvSpPr>
        <p:spPr>
          <a:xfrm>
            <a:off x="1491833" y="2219891"/>
            <a:ext cx="7292244" cy="2976159"/>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800"/>
              </a:spcBef>
              <a:spcAft>
                <a:spcPts val="0"/>
              </a:spcAft>
              <a:buClr>
                <a:schemeClr val="dk1"/>
              </a:buClr>
              <a:buSzPts val="1100"/>
              <a:buFont typeface="Arial"/>
              <a:buNone/>
            </a:pPr>
            <a:r>
              <a:rPr lang="es-ES" sz="1800">
                <a:solidFill>
                  <a:schemeClr val="dk1"/>
                </a:solidFill>
                <a:latin typeface="Calibri"/>
                <a:ea typeface="Calibri"/>
                <a:cs typeface="Calibri"/>
                <a:sym typeface="Calibri"/>
              </a:rPr>
              <a:t>Los cooperativistas participan en la toma de decisiones y contribuyen económicamente. Por lo tanto, mantener un alto nivel de compromiso entre los socios es crucial para garantizar la supervivencia y el rendimiento de una cooperativa.</a:t>
            </a:r>
            <a:endParaRPr sz="1800">
              <a:solidFill>
                <a:schemeClr val="dk1"/>
              </a:solidFill>
              <a:latin typeface="Calibri"/>
              <a:ea typeface="Calibri"/>
              <a:cs typeface="Calibri"/>
              <a:sym typeface="Calibri"/>
            </a:endParaRPr>
          </a:p>
          <a:p>
            <a:pPr indent="0" lvl="0" marL="0" marR="0" rtl="0" algn="just">
              <a:lnSpc>
                <a:spcPct val="107000"/>
              </a:lnSpc>
              <a:spcBef>
                <a:spcPts val="800"/>
              </a:spcBef>
              <a:spcAft>
                <a:spcPts val="0"/>
              </a:spcAft>
              <a:buClr>
                <a:schemeClr val="dk1"/>
              </a:buClr>
              <a:buSzPts val="1100"/>
              <a:buFont typeface="Arial"/>
              <a:buNone/>
            </a:pPr>
            <a:r>
              <a:t/>
            </a:r>
            <a:endParaRPr sz="1800">
              <a:solidFill>
                <a:schemeClr val="dk1"/>
              </a:solidFill>
              <a:latin typeface="Calibri"/>
              <a:ea typeface="Calibri"/>
              <a:cs typeface="Calibri"/>
              <a:sym typeface="Calibri"/>
            </a:endParaRPr>
          </a:p>
          <a:p>
            <a:pPr indent="0" lvl="0" marL="0" marR="0" rtl="0" algn="just">
              <a:lnSpc>
                <a:spcPct val="107000"/>
              </a:lnSpc>
              <a:spcBef>
                <a:spcPts val="800"/>
              </a:spcBef>
              <a:spcAft>
                <a:spcPts val="0"/>
              </a:spcAft>
              <a:buClr>
                <a:schemeClr val="dk1"/>
              </a:buClr>
              <a:buSzPts val="1100"/>
              <a:buFont typeface="Arial"/>
              <a:buNone/>
            </a:pPr>
            <a:r>
              <a:rPr lang="es-ES" sz="1800">
                <a:solidFill>
                  <a:schemeClr val="dk1"/>
                </a:solidFill>
                <a:latin typeface="Calibri"/>
                <a:ea typeface="Calibri"/>
                <a:cs typeface="Calibri"/>
                <a:sym typeface="Calibri"/>
              </a:rPr>
              <a:t>En el nivel de compromiso de los socios influyen factores </a:t>
            </a:r>
            <a:r>
              <a:rPr b="1" lang="es-ES" sz="1800">
                <a:solidFill>
                  <a:srgbClr val="F7931F"/>
                </a:solidFill>
                <a:latin typeface="Calibri"/>
                <a:ea typeface="Calibri"/>
                <a:cs typeface="Calibri"/>
                <a:sym typeface="Calibri"/>
              </a:rPr>
              <a:t>sociales, económicos y organizativos.</a:t>
            </a:r>
            <a:endParaRPr b="1" sz="1800">
              <a:solidFill>
                <a:srgbClr val="F7931F"/>
              </a:solidFill>
              <a:latin typeface="Calibri"/>
              <a:ea typeface="Calibri"/>
              <a:cs typeface="Calibri"/>
              <a:sym typeface="Calibri"/>
            </a:endParaRPr>
          </a:p>
          <a:p>
            <a:pPr indent="0" lvl="0" marL="0" marR="0" rtl="0" algn="l">
              <a:lnSpc>
                <a:spcPct val="107000"/>
              </a:lnSpc>
              <a:spcBef>
                <a:spcPts val="800"/>
              </a:spcBef>
              <a:spcAft>
                <a:spcPts val="0"/>
              </a:spcAft>
              <a:buClr>
                <a:srgbClr val="000000"/>
              </a:buClr>
              <a:buSzPts val="1800"/>
              <a:buFont typeface="Arial"/>
              <a:buNone/>
            </a:pPr>
            <a:r>
              <a:t/>
            </a:r>
            <a:endParaRPr sz="1800">
              <a:solidFill>
                <a:schemeClr val="dk1"/>
              </a:solidFill>
              <a:latin typeface="Calibri"/>
              <a:ea typeface="Calibri"/>
              <a:cs typeface="Calibri"/>
              <a:sym typeface="Calibri"/>
            </a:endParaRPr>
          </a:p>
          <a:p>
            <a:pPr indent="0" lvl="0" marL="0" marR="0" rtl="0" algn="l">
              <a:lnSpc>
                <a:spcPct val="107000"/>
              </a:lnSpc>
              <a:spcBef>
                <a:spcPts val="80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171450" lvl="0" marL="285750" marR="0" rtl="0" algn="l">
              <a:lnSpc>
                <a:spcPct val="107000"/>
              </a:lnSpc>
              <a:spcBef>
                <a:spcPts val="800"/>
              </a:spcBef>
              <a:spcAft>
                <a:spcPts val="80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pic>
        <p:nvPicPr>
          <p:cNvPr descr="Texto&#10;&#10;Descripción generada automáticamente" id="324" name="Google Shape;324;p29"/>
          <p:cNvPicPr preferRelativeResize="0"/>
          <p:nvPr/>
        </p:nvPicPr>
        <p:blipFill rotWithShape="1">
          <a:blip r:embed="rId4">
            <a:alphaModFix/>
          </a:blip>
          <a:srcRect b="0" l="0" r="0" t="0"/>
          <a:stretch/>
        </p:blipFill>
        <p:spPr>
          <a:xfrm>
            <a:off x="199197" y="6234492"/>
            <a:ext cx="2304176" cy="483405"/>
          </a:xfrm>
          <a:prstGeom prst="rect">
            <a:avLst/>
          </a:prstGeom>
          <a:noFill/>
          <a:ln>
            <a:noFill/>
          </a:ln>
        </p:spPr>
      </p:pic>
      <p:sp>
        <p:nvSpPr>
          <p:cNvPr id="325" name="Google Shape;325;p29"/>
          <p:cNvSpPr txBox="1"/>
          <p:nvPr/>
        </p:nvSpPr>
        <p:spPr>
          <a:xfrm>
            <a:off x="2503373" y="6117733"/>
            <a:ext cx="7901721" cy="6001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s-ES" sz="1100" u="none" cap="none" strike="noStrike">
                <a:solidFill>
                  <a:schemeClr val="dk1"/>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1400" u="none" cap="none" strike="noStrike">
              <a:solidFill>
                <a:srgbClr val="000000"/>
              </a:solidFill>
              <a:latin typeface="Arial"/>
              <a:ea typeface="Arial"/>
              <a:cs typeface="Arial"/>
              <a:sym typeface="Arial"/>
            </a:endParaRPr>
          </a:p>
        </p:txBody>
      </p:sp>
      <p:pic>
        <p:nvPicPr>
          <p:cNvPr descr="Users with solid fill" id="326" name="Google Shape;326;p29"/>
          <p:cNvPicPr preferRelativeResize="0"/>
          <p:nvPr/>
        </p:nvPicPr>
        <p:blipFill rotWithShape="1">
          <a:blip r:embed="rId5">
            <a:alphaModFix/>
          </a:blip>
          <a:srcRect b="0" l="0" r="0" t="0"/>
          <a:stretch/>
        </p:blipFill>
        <p:spPr>
          <a:xfrm>
            <a:off x="8962417" y="2065236"/>
            <a:ext cx="2263043" cy="2263043"/>
          </a:xfrm>
          <a:prstGeom prst="rect">
            <a:avLst/>
          </a:prstGeom>
          <a:noFill/>
          <a:ln>
            <a:noFill/>
          </a:ln>
        </p:spPr>
      </p:pic>
      <p:sp>
        <p:nvSpPr>
          <p:cNvPr id="327" name="Google Shape;327;p29"/>
          <p:cNvSpPr txBox="1"/>
          <p:nvPr/>
        </p:nvSpPr>
        <p:spPr>
          <a:xfrm>
            <a:off x="750509" y="464934"/>
            <a:ext cx="101844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lang="es-ES" sz="3600">
                <a:solidFill>
                  <a:srgbClr val="FAB632"/>
                </a:solidFill>
                <a:latin typeface="Calibri"/>
                <a:ea typeface="Calibri"/>
                <a:cs typeface="Calibri"/>
                <a:sym typeface="Calibri"/>
              </a:rPr>
              <a:t>Unidad 2: Gestión y gobernanza de cooperativas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31" name="Shape 331"/>
        <p:cNvGrpSpPr/>
        <p:nvPr/>
      </p:nvGrpSpPr>
      <p:grpSpPr>
        <a:xfrm>
          <a:off x="0" y="0"/>
          <a:ext cx="0" cy="0"/>
          <a:chOff x="0" y="0"/>
          <a:chExt cx="0" cy="0"/>
        </a:xfrm>
      </p:grpSpPr>
      <p:sp>
        <p:nvSpPr>
          <p:cNvPr id="332" name="Google Shape;332;p30"/>
          <p:cNvSpPr txBox="1"/>
          <p:nvPr/>
        </p:nvSpPr>
        <p:spPr>
          <a:xfrm>
            <a:off x="875909" y="1111415"/>
            <a:ext cx="9736968"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s-ES" sz="2400">
                <a:solidFill>
                  <a:srgbClr val="21B4A9"/>
                </a:solidFill>
                <a:latin typeface="Calibri"/>
                <a:ea typeface="Calibri"/>
                <a:cs typeface="Calibri"/>
                <a:sym typeface="Calibri"/>
              </a:rPr>
              <a:t>Sección 3: Funciones del gerente de la cooperativa</a:t>
            </a:r>
            <a:endParaRPr b="0" i="0" sz="2400" u="none" cap="none" strike="noStrike">
              <a:solidFill>
                <a:srgbClr val="21B4A9"/>
              </a:solidFill>
              <a:latin typeface="Calibri"/>
              <a:ea typeface="Calibri"/>
              <a:cs typeface="Calibri"/>
              <a:sym typeface="Calibri"/>
            </a:endParaRPr>
          </a:p>
        </p:txBody>
      </p:sp>
      <p:sp>
        <p:nvSpPr>
          <p:cNvPr id="333" name="Google Shape;333;p30"/>
          <p:cNvSpPr/>
          <p:nvPr/>
        </p:nvSpPr>
        <p:spPr>
          <a:xfrm>
            <a:off x="482495" y="4015993"/>
            <a:ext cx="3842700" cy="7875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800"/>
              </a:spcAft>
              <a:buClr>
                <a:srgbClr val="000000"/>
              </a:buClr>
              <a:buSzPts val="1800"/>
              <a:buFont typeface="Arial"/>
              <a:buNone/>
            </a:pPr>
            <a:r>
              <a:rPr b="1" lang="es-ES" sz="1800">
                <a:solidFill>
                  <a:srgbClr val="F7931F"/>
                </a:solidFill>
                <a:latin typeface="Calibri"/>
                <a:ea typeface="Calibri"/>
                <a:cs typeface="Calibri"/>
                <a:sym typeface="Calibri"/>
              </a:rPr>
              <a:t>Interactuar con otras personas, partes interesadas, Junta Directiva y miembros.</a:t>
            </a:r>
            <a:endParaRPr b="1" i="0" sz="1800" u="none" cap="none" strike="noStrike">
              <a:solidFill>
                <a:srgbClr val="F7931F"/>
              </a:solidFill>
              <a:latin typeface="Calibri"/>
              <a:ea typeface="Calibri"/>
              <a:cs typeface="Calibri"/>
              <a:sym typeface="Calibri"/>
            </a:endParaRPr>
          </a:p>
        </p:txBody>
      </p:sp>
      <p:pic>
        <p:nvPicPr>
          <p:cNvPr descr="Texto&#10;&#10;Descripción generada automáticamente" id="334" name="Google Shape;334;p30"/>
          <p:cNvPicPr preferRelativeResize="0"/>
          <p:nvPr/>
        </p:nvPicPr>
        <p:blipFill rotWithShape="1">
          <a:blip r:embed="rId4">
            <a:alphaModFix/>
          </a:blip>
          <a:srcRect b="0" l="0" r="0" t="0"/>
          <a:stretch/>
        </p:blipFill>
        <p:spPr>
          <a:xfrm>
            <a:off x="199197" y="6234492"/>
            <a:ext cx="2304176" cy="483405"/>
          </a:xfrm>
          <a:prstGeom prst="rect">
            <a:avLst/>
          </a:prstGeom>
          <a:noFill/>
          <a:ln>
            <a:noFill/>
          </a:ln>
        </p:spPr>
      </p:pic>
      <p:sp>
        <p:nvSpPr>
          <p:cNvPr id="335" name="Google Shape;335;p30"/>
          <p:cNvSpPr txBox="1"/>
          <p:nvPr/>
        </p:nvSpPr>
        <p:spPr>
          <a:xfrm>
            <a:off x="2503373" y="6117733"/>
            <a:ext cx="7901721" cy="6001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s-ES" sz="1100" u="none" cap="none" strike="noStrike">
                <a:solidFill>
                  <a:schemeClr val="dk1"/>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1400" u="none" cap="none" strike="noStrike">
              <a:solidFill>
                <a:srgbClr val="000000"/>
              </a:solidFill>
              <a:latin typeface="Arial"/>
              <a:ea typeface="Arial"/>
              <a:cs typeface="Arial"/>
              <a:sym typeface="Arial"/>
            </a:endParaRPr>
          </a:p>
        </p:txBody>
      </p:sp>
      <p:grpSp>
        <p:nvGrpSpPr>
          <p:cNvPr id="336" name="Google Shape;336;p30"/>
          <p:cNvGrpSpPr/>
          <p:nvPr/>
        </p:nvGrpSpPr>
        <p:grpSpPr>
          <a:xfrm>
            <a:off x="3670569" y="1705076"/>
            <a:ext cx="4357869" cy="4309100"/>
            <a:chOff x="4873557" y="1646710"/>
            <a:chExt cx="4357869" cy="4309100"/>
          </a:xfrm>
        </p:grpSpPr>
        <p:sp>
          <p:nvSpPr>
            <p:cNvPr id="337" name="Google Shape;337;p30"/>
            <p:cNvSpPr/>
            <p:nvPr/>
          </p:nvSpPr>
          <p:spPr>
            <a:xfrm>
              <a:off x="5188481" y="1646710"/>
              <a:ext cx="3733755" cy="2107692"/>
            </a:xfrm>
            <a:custGeom>
              <a:rect b="b" l="l" r="r" t="t"/>
              <a:pathLst>
                <a:path extrusionOk="0" h="2384730" w="4160677">
                  <a:moveTo>
                    <a:pt x="4115355" y="1224198"/>
                  </a:moveTo>
                  <a:cubicBezTo>
                    <a:pt x="3918414" y="1338439"/>
                    <a:pt x="3721323" y="1452377"/>
                    <a:pt x="3524232" y="1566165"/>
                  </a:cubicBezTo>
                  <a:cubicBezTo>
                    <a:pt x="3518045" y="1569787"/>
                    <a:pt x="3511707" y="1573107"/>
                    <a:pt x="3505368" y="1576276"/>
                  </a:cubicBezTo>
                  <a:cubicBezTo>
                    <a:pt x="3448625" y="1606458"/>
                    <a:pt x="3432930" y="1598913"/>
                    <a:pt x="3423574" y="1536888"/>
                  </a:cubicBezTo>
                  <a:cubicBezTo>
                    <a:pt x="3403955" y="1406349"/>
                    <a:pt x="3278246" y="1299956"/>
                    <a:pt x="3147405" y="1303276"/>
                  </a:cubicBezTo>
                  <a:cubicBezTo>
                    <a:pt x="3002379" y="1306898"/>
                    <a:pt x="2882253" y="1417215"/>
                    <a:pt x="2871387" y="1556356"/>
                  </a:cubicBezTo>
                  <a:cubicBezTo>
                    <a:pt x="2859012" y="1715568"/>
                    <a:pt x="2968273" y="1846409"/>
                    <a:pt x="3127183" y="1862707"/>
                  </a:cubicBezTo>
                  <a:cubicBezTo>
                    <a:pt x="3243385" y="1874629"/>
                    <a:pt x="3326085" y="1964573"/>
                    <a:pt x="3323368" y="2075946"/>
                  </a:cubicBezTo>
                  <a:cubicBezTo>
                    <a:pt x="3320803" y="2187017"/>
                    <a:pt x="3232821" y="2274546"/>
                    <a:pt x="3117374" y="2281035"/>
                  </a:cubicBezTo>
                  <a:cubicBezTo>
                    <a:pt x="2999813" y="2287524"/>
                    <a:pt x="2888440" y="2164078"/>
                    <a:pt x="2908210" y="2047121"/>
                  </a:cubicBezTo>
                  <a:cubicBezTo>
                    <a:pt x="2913190" y="2018146"/>
                    <a:pt x="2927677" y="1990831"/>
                    <a:pt x="2935072" y="1962158"/>
                  </a:cubicBezTo>
                  <a:cubicBezTo>
                    <a:pt x="2938996" y="1947218"/>
                    <a:pt x="2937034" y="1930768"/>
                    <a:pt x="2937788" y="1915074"/>
                  </a:cubicBezTo>
                  <a:cubicBezTo>
                    <a:pt x="2923603" y="1917790"/>
                    <a:pt x="2907304" y="1916884"/>
                    <a:pt x="2895231" y="1923676"/>
                  </a:cubicBezTo>
                  <a:cubicBezTo>
                    <a:pt x="2826868" y="1961705"/>
                    <a:pt x="2759561" y="2001697"/>
                    <a:pt x="2691802" y="2040934"/>
                  </a:cubicBezTo>
                  <a:cubicBezTo>
                    <a:pt x="2503464" y="2150044"/>
                    <a:pt x="2314673" y="2258247"/>
                    <a:pt x="2126938" y="2368715"/>
                  </a:cubicBezTo>
                  <a:cubicBezTo>
                    <a:pt x="2090719" y="2390145"/>
                    <a:pt x="2062499" y="2390145"/>
                    <a:pt x="2025374" y="2368262"/>
                  </a:cubicBezTo>
                  <a:cubicBezTo>
                    <a:pt x="1827982" y="2251909"/>
                    <a:pt x="1629079" y="2138725"/>
                    <a:pt x="1430479" y="2024334"/>
                  </a:cubicBezTo>
                  <a:cubicBezTo>
                    <a:pt x="1424292" y="2020863"/>
                    <a:pt x="1417954" y="2017543"/>
                    <a:pt x="1412068" y="2013770"/>
                  </a:cubicBezTo>
                  <a:cubicBezTo>
                    <a:pt x="1373887" y="1989322"/>
                    <a:pt x="1372680" y="1971062"/>
                    <a:pt x="1408899" y="1942238"/>
                  </a:cubicBezTo>
                  <a:cubicBezTo>
                    <a:pt x="1465944" y="1897115"/>
                    <a:pt x="1501710" y="1839316"/>
                    <a:pt x="1514990" y="1767632"/>
                  </a:cubicBezTo>
                  <a:cubicBezTo>
                    <a:pt x="1543060" y="1614759"/>
                    <a:pt x="1438478" y="1472449"/>
                    <a:pt x="1277455" y="1444228"/>
                  </a:cubicBezTo>
                  <a:cubicBezTo>
                    <a:pt x="1135446" y="1419478"/>
                    <a:pt x="991174" y="1525268"/>
                    <a:pt x="965369" y="1671049"/>
                  </a:cubicBezTo>
                  <a:cubicBezTo>
                    <a:pt x="954503" y="1732621"/>
                    <a:pt x="966123" y="1789213"/>
                    <a:pt x="989514" y="1845805"/>
                  </a:cubicBezTo>
                  <a:cubicBezTo>
                    <a:pt x="1026790" y="1935597"/>
                    <a:pt x="1007926" y="2028710"/>
                    <a:pt x="942128" y="2088773"/>
                  </a:cubicBezTo>
                  <a:cubicBezTo>
                    <a:pt x="875274" y="2150044"/>
                    <a:pt x="775370" y="2160758"/>
                    <a:pt x="696292" y="2115032"/>
                  </a:cubicBezTo>
                  <a:cubicBezTo>
                    <a:pt x="617667" y="2069607"/>
                    <a:pt x="576921" y="1979060"/>
                    <a:pt x="596540" y="1893191"/>
                  </a:cubicBezTo>
                  <a:cubicBezTo>
                    <a:pt x="617969" y="1799022"/>
                    <a:pt x="690709" y="1735337"/>
                    <a:pt x="783671" y="1725981"/>
                  </a:cubicBezTo>
                  <a:cubicBezTo>
                    <a:pt x="805855" y="1723717"/>
                    <a:pt x="827133" y="1712550"/>
                    <a:pt x="848864" y="1705457"/>
                  </a:cubicBezTo>
                  <a:cubicBezTo>
                    <a:pt x="832113" y="1689762"/>
                    <a:pt x="817777" y="1670143"/>
                    <a:pt x="798309" y="1658976"/>
                  </a:cubicBezTo>
                  <a:cubicBezTo>
                    <a:pt x="548550" y="1513798"/>
                    <a:pt x="298036" y="1369979"/>
                    <a:pt x="47824" y="1225858"/>
                  </a:cubicBezTo>
                  <a:cubicBezTo>
                    <a:pt x="-10428" y="1192356"/>
                    <a:pt x="-12390" y="1185112"/>
                    <a:pt x="25338" y="1127011"/>
                  </a:cubicBezTo>
                  <a:cubicBezTo>
                    <a:pt x="328671" y="661749"/>
                    <a:pt x="739604" y="331856"/>
                    <a:pt x="1262212" y="143366"/>
                  </a:cubicBezTo>
                  <a:cubicBezTo>
                    <a:pt x="1483148" y="63685"/>
                    <a:pt x="1711176" y="17506"/>
                    <a:pt x="1946146" y="7546"/>
                  </a:cubicBezTo>
                  <a:cubicBezTo>
                    <a:pt x="1990061" y="5735"/>
                    <a:pt x="2034127" y="2566"/>
                    <a:pt x="2078194" y="0"/>
                  </a:cubicBezTo>
                  <a:cubicBezTo>
                    <a:pt x="2562772" y="7847"/>
                    <a:pt x="3008113" y="141103"/>
                    <a:pt x="3416481" y="404142"/>
                  </a:cubicBezTo>
                  <a:cubicBezTo>
                    <a:pt x="3711363" y="594141"/>
                    <a:pt x="3947842" y="839071"/>
                    <a:pt x="4138142" y="1131538"/>
                  </a:cubicBezTo>
                  <a:cubicBezTo>
                    <a:pt x="4172097" y="1183905"/>
                    <a:pt x="4170135" y="1192356"/>
                    <a:pt x="4115355" y="1224198"/>
                  </a:cubicBezTo>
                  <a:close/>
                </a:path>
              </a:pathLst>
            </a:custGeom>
            <a:solidFill>
              <a:srgbClr val="EA4E4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38" name="Google Shape;338;p30"/>
            <p:cNvSpPr/>
            <p:nvPr/>
          </p:nvSpPr>
          <p:spPr>
            <a:xfrm>
              <a:off x="6688426" y="2766051"/>
              <a:ext cx="2543000" cy="3189759"/>
            </a:xfrm>
            <a:custGeom>
              <a:rect b="b" l="l" r="r" t="t"/>
              <a:pathLst>
                <a:path extrusionOk="0" h="3609025" w="2833770">
                  <a:moveTo>
                    <a:pt x="449902" y="3543039"/>
                  </a:moveTo>
                  <a:cubicBezTo>
                    <a:pt x="447789" y="3316067"/>
                    <a:pt x="446129" y="3089095"/>
                    <a:pt x="444469" y="2862124"/>
                  </a:cubicBezTo>
                  <a:cubicBezTo>
                    <a:pt x="444318" y="2855031"/>
                    <a:pt x="444620" y="2847787"/>
                    <a:pt x="444922" y="2840845"/>
                  </a:cubicBezTo>
                  <a:cubicBezTo>
                    <a:pt x="446733" y="2776707"/>
                    <a:pt x="461069" y="2766898"/>
                    <a:pt x="519472" y="2789534"/>
                  </a:cubicBezTo>
                  <a:cubicBezTo>
                    <a:pt x="642616" y="2837223"/>
                    <a:pt x="797000" y="2781235"/>
                    <a:pt x="858722" y="2666240"/>
                  </a:cubicBezTo>
                  <a:cubicBezTo>
                    <a:pt x="927086" y="2538870"/>
                    <a:pt x="890716" y="2380261"/>
                    <a:pt x="775117" y="2301938"/>
                  </a:cubicBezTo>
                  <a:cubicBezTo>
                    <a:pt x="642918" y="2212296"/>
                    <a:pt x="475406" y="2242026"/>
                    <a:pt x="382746" y="2371509"/>
                  </a:cubicBezTo>
                  <a:cubicBezTo>
                    <a:pt x="314987" y="2466130"/>
                    <a:pt x="196068" y="2493144"/>
                    <a:pt x="100691" y="2435646"/>
                  </a:cubicBezTo>
                  <a:cubicBezTo>
                    <a:pt x="5466" y="2378450"/>
                    <a:pt x="-27131" y="2258928"/>
                    <a:pt x="24179" y="2155855"/>
                  </a:cubicBezTo>
                  <a:cubicBezTo>
                    <a:pt x="76546" y="2050971"/>
                    <a:pt x="238776" y="2015658"/>
                    <a:pt x="330530" y="2090661"/>
                  </a:cubicBezTo>
                  <a:cubicBezTo>
                    <a:pt x="353318" y="2109374"/>
                    <a:pt x="369767" y="2135331"/>
                    <a:pt x="391046" y="2156006"/>
                  </a:cubicBezTo>
                  <a:cubicBezTo>
                    <a:pt x="402214" y="2166721"/>
                    <a:pt x="417305" y="2173210"/>
                    <a:pt x="430585" y="2181661"/>
                  </a:cubicBezTo>
                  <a:cubicBezTo>
                    <a:pt x="435263" y="2168079"/>
                    <a:pt x="444016" y="2154346"/>
                    <a:pt x="444167" y="2140462"/>
                  </a:cubicBezTo>
                  <a:cubicBezTo>
                    <a:pt x="444922" y="2062440"/>
                    <a:pt x="443262" y="1984419"/>
                    <a:pt x="442658" y="1906398"/>
                  </a:cubicBezTo>
                  <a:cubicBezTo>
                    <a:pt x="440847" y="1689386"/>
                    <a:pt x="439942" y="1472375"/>
                    <a:pt x="436622" y="1255212"/>
                  </a:cubicBezTo>
                  <a:cubicBezTo>
                    <a:pt x="435867" y="1213259"/>
                    <a:pt x="449751" y="1188962"/>
                    <a:pt x="487177" y="1167532"/>
                  </a:cubicBezTo>
                  <a:cubicBezTo>
                    <a:pt x="685626" y="1054348"/>
                    <a:pt x="882114" y="938297"/>
                    <a:pt x="1079507" y="823151"/>
                  </a:cubicBezTo>
                  <a:cubicBezTo>
                    <a:pt x="1085543" y="819529"/>
                    <a:pt x="1091580" y="815605"/>
                    <a:pt x="1097918" y="812436"/>
                  </a:cubicBezTo>
                  <a:cubicBezTo>
                    <a:pt x="1138061" y="791611"/>
                    <a:pt x="1154510" y="799609"/>
                    <a:pt x="1161603" y="845184"/>
                  </a:cubicBezTo>
                  <a:cubicBezTo>
                    <a:pt x="1172770" y="916868"/>
                    <a:pt x="1205216" y="976478"/>
                    <a:pt x="1260903" y="1023411"/>
                  </a:cubicBezTo>
                  <a:cubicBezTo>
                    <a:pt x="1379822" y="1123466"/>
                    <a:pt x="1555181" y="1103395"/>
                    <a:pt x="1659009" y="977987"/>
                  </a:cubicBezTo>
                  <a:cubicBezTo>
                    <a:pt x="1750612" y="867368"/>
                    <a:pt x="1729937" y="690047"/>
                    <a:pt x="1615999" y="595576"/>
                  </a:cubicBezTo>
                  <a:cubicBezTo>
                    <a:pt x="1567858" y="555735"/>
                    <a:pt x="1512926" y="537626"/>
                    <a:pt x="1452259" y="529929"/>
                  </a:cubicBezTo>
                  <a:cubicBezTo>
                    <a:pt x="1355827" y="517705"/>
                    <a:pt x="1284445" y="455228"/>
                    <a:pt x="1264525" y="368604"/>
                  </a:cubicBezTo>
                  <a:cubicBezTo>
                    <a:pt x="1244303" y="280321"/>
                    <a:pt x="1284294" y="188566"/>
                    <a:pt x="1362920" y="142840"/>
                  </a:cubicBezTo>
                  <a:cubicBezTo>
                    <a:pt x="1441092" y="97264"/>
                    <a:pt x="1539939" y="106923"/>
                    <a:pt x="1604831" y="166382"/>
                  </a:cubicBezTo>
                  <a:cubicBezTo>
                    <a:pt x="1676062" y="231576"/>
                    <a:pt x="1695529" y="326047"/>
                    <a:pt x="1657801" y="411161"/>
                  </a:cubicBezTo>
                  <a:cubicBezTo>
                    <a:pt x="1655387" y="416745"/>
                    <a:pt x="1653425" y="422631"/>
                    <a:pt x="1651916" y="428667"/>
                  </a:cubicBezTo>
                  <a:cubicBezTo>
                    <a:pt x="1646030" y="452511"/>
                    <a:pt x="1668365" y="472733"/>
                    <a:pt x="1691606" y="464584"/>
                  </a:cubicBezTo>
                  <a:cubicBezTo>
                    <a:pt x="1697491" y="462471"/>
                    <a:pt x="1703226" y="460057"/>
                    <a:pt x="1708659" y="457038"/>
                  </a:cubicBezTo>
                  <a:cubicBezTo>
                    <a:pt x="1957965" y="312616"/>
                    <a:pt x="2206366" y="167137"/>
                    <a:pt x="2455070" y="21959"/>
                  </a:cubicBezTo>
                  <a:cubicBezTo>
                    <a:pt x="2513020" y="-11845"/>
                    <a:pt x="2520264" y="-10034"/>
                    <a:pt x="2552106" y="51538"/>
                  </a:cubicBezTo>
                  <a:cubicBezTo>
                    <a:pt x="2806544" y="544417"/>
                    <a:pt x="2890451" y="1063403"/>
                    <a:pt x="2796281" y="1608950"/>
                  </a:cubicBezTo>
                  <a:cubicBezTo>
                    <a:pt x="2756592" y="1839544"/>
                    <a:pt x="2684154" y="2059724"/>
                    <a:pt x="2576856" y="2268134"/>
                  </a:cubicBezTo>
                  <a:cubicBezTo>
                    <a:pt x="2556784" y="2307069"/>
                    <a:pt x="2537769" y="2346608"/>
                    <a:pt x="2518302" y="2385996"/>
                  </a:cubicBezTo>
                  <a:cubicBezTo>
                    <a:pt x="2272315" y="2801457"/>
                    <a:pt x="1936838" y="3120787"/>
                    <a:pt x="1506739" y="3343986"/>
                  </a:cubicBezTo>
                  <a:cubicBezTo>
                    <a:pt x="1196162" y="3505159"/>
                    <a:pt x="866721" y="3588312"/>
                    <a:pt x="518718" y="3608082"/>
                  </a:cubicBezTo>
                  <a:cubicBezTo>
                    <a:pt x="456844" y="3612005"/>
                    <a:pt x="450505" y="3606120"/>
                    <a:pt x="449902" y="3543039"/>
                  </a:cubicBezTo>
                  <a:close/>
                </a:path>
              </a:pathLst>
            </a:custGeom>
            <a:solidFill>
              <a:srgbClr val="21B4A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DD473F"/>
                </a:solidFill>
                <a:latin typeface="Calibri"/>
                <a:ea typeface="Calibri"/>
                <a:cs typeface="Calibri"/>
                <a:sym typeface="Calibri"/>
              </a:endParaRPr>
            </a:p>
          </p:txBody>
        </p:sp>
        <p:sp>
          <p:nvSpPr>
            <p:cNvPr id="339" name="Google Shape;339;p30"/>
            <p:cNvSpPr/>
            <p:nvPr/>
          </p:nvSpPr>
          <p:spPr>
            <a:xfrm>
              <a:off x="4873557" y="2766051"/>
              <a:ext cx="2547289" cy="3181314"/>
            </a:xfrm>
            <a:custGeom>
              <a:rect b="b" l="l" r="r" t="t"/>
              <a:pathLst>
                <a:path extrusionOk="0" h="3599469" w="2838550">
                  <a:moveTo>
                    <a:pt x="366310" y="20199"/>
                  </a:moveTo>
                  <a:cubicBezTo>
                    <a:pt x="563250" y="133232"/>
                    <a:pt x="759888" y="246416"/>
                    <a:pt x="956677" y="359751"/>
                  </a:cubicBezTo>
                  <a:cubicBezTo>
                    <a:pt x="962865" y="363222"/>
                    <a:pt x="968901" y="367146"/>
                    <a:pt x="974787" y="370918"/>
                  </a:cubicBezTo>
                  <a:cubicBezTo>
                    <a:pt x="1029115" y="404874"/>
                    <a:pt x="1030322" y="422229"/>
                    <a:pt x="981276" y="461164"/>
                  </a:cubicBezTo>
                  <a:cubicBezTo>
                    <a:pt x="877901" y="543260"/>
                    <a:pt x="848323" y="704887"/>
                    <a:pt x="916233" y="816260"/>
                  </a:cubicBezTo>
                  <a:cubicBezTo>
                    <a:pt x="991538" y="939706"/>
                    <a:pt x="1146827" y="988299"/>
                    <a:pt x="1272838" y="928237"/>
                  </a:cubicBezTo>
                  <a:cubicBezTo>
                    <a:pt x="1416959" y="859572"/>
                    <a:pt x="1475966" y="699756"/>
                    <a:pt x="1411073" y="554427"/>
                  </a:cubicBezTo>
                  <a:cubicBezTo>
                    <a:pt x="1363687" y="448185"/>
                    <a:pt x="1400510" y="331832"/>
                    <a:pt x="1498301" y="278560"/>
                  </a:cubicBezTo>
                  <a:cubicBezTo>
                    <a:pt x="1595790" y="225288"/>
                    <a:pt x="1715463" y="257583"/>
                    <a:pt x="1778393" y="354016"/>
                  </a:cubicBezTo>
                  <a:cubicBezTo>
                    <a:pt x="1842531" y="452109"/>
                    <a:pt x="1791070" y="609963"/>
                    <a:pt x="1679697" y="651313"/>
                  </a:cubicBezTo>
                  <a:cubicBezTo>
                    <a:pt x="1652080" y="661575"/>
                    <a:pt x="1621294" y="662631"/>
                    <a:pt x="1592621" y="670479"/>
                  </a:cubicBezTo>
                  <a:cubicBezTo>
                    <a:pt x="1577680" y="674553"/>
                    <a:pt x="1564400" y="684513"/>
                    <a:pt x="1550516" y="691757"/>
                  </a:cubicBezTo>
                  <a:cubicBezTo>
                    <a:pt x="1559873" y="702774"/>
                    <a:pt x="1567267" y="717262"/>
                    <a:pt x="1579189" y="724203"/>
                  </a:cubicBezTo>
                  <a:cubicBezTo>
                    <a:pt x="1646194" y="764195"/>
                    <a:pt x="1714256" y="802376"/>
                    <a:pt x="1781864" y="841160"/>
                  </a:cubicBezTo>
                  <a:cubicBezTo>
                    <a:pt x="1970051" y="949364"/>
                    <a:pt x="2157786" y="1058172"/>
                    <a:pt x="2346728" y="1165018"/>
                  </a:cubicBezTo>
                  <a:cubicBezTo>
                    <a:pt x="2383249" y="1185542"/>
                    <a:pt x="2397283" y="1209838"/>
                    <a:pt x="2396831" y="1252848"/>
                  </a:cubicBezTo>
                  <a:cubicBezTo>
                    <a:pt x="2394265" y="1481178"/>
                    <a:pt x="2395020" y="1709508"/>
                    <a:pt x="2394718" y="1937989"/>
                  </a:cubicBezTo>
                  <a:cubicBezTo>
                    <a:pt x="2394718" y="1945082"/>
                    <a:pt x="2395171" y="1952174"/>
                    <a:pt x="2394718" y="1959267"/>
                  </a:cubicBezTo>
                  <a:cubicBezTo>
                    <a:pt x="2392454" y="2004390"/>
                    <a:pt x="2377212" y="2014652"/>
                    <a:pt x="2334353" y="1997599"/>
                  </a:cubicBezTo>
                  <a:cubicBezTo>
                    <a:pt x="2266896" y="1970888"/>
                    <a:pt x="2198985" y="1968775"/>
                    <a:pt x="2130320" y="1993223"/>
                  </a:cubicBezTo>
                  <a:cubicBezTo>
                    <a:pt x="1983935" y="2045287"/>
                    <a:pt x="1912554" y="2206763"/>
                    <a:pt x="1968240" y="2359788"/>
                  </a:cubicBezTo>
                  <a:cubicBezTo>
                    <a:pt x="2017438" y="2494703"/>
                    <a:pt x="2180875" y="2566537"/>
                    <a:pt x="2320016" y="2515831"/>
                  </a:cubicBezTo>
                  <a:cubicBezTo>
                    <a:pt x="2378721" y="2494401"/>
                    <a:pt x="2422033" y="2456221"/>
                    <a:pt x="2459459" y="2407778"/>
                  </a:cubicBezTo>
                  <a:cubicBezTo>
                    <a:pt x="2518767" y="2330662"/>
                    <a:pt x="2608711" y="2300631"/>
                    <a:pt x="2693524" y="2327342"/>
                  </a:cubicBezTo>
                  <a:cubicBezTo>
                    <a:pt x="2779845" y="2354506"/>
                    <a:pt x="2838852" y="2435395"/>
                    <a:pt x="2838550" y="2526244"/>
                  </a:cubicBezTo>
                  <a:cubicBezTo>
                    <a:pt x="2838248" y="2616791"/>
                    <a:pt x="2780147" y="2697076"/>
                    <a:pt x="2695938" y="2723033"/>
                  </a:cubicBezTo>
                  <a:cubicBezTo>
                    <a:pt x="2603580" y="2751556"/>
                    <a:pt x="2512278" y="2720468"/>
                    <a:pt x="2457950" y="2645012"/>
                  </a:cubicBezTo>
                  <a:cubicBezTo>
                    <a:pt x="2454328" y="2640031"/>
                    <a:pt x="2450253" y="2635504"/>
                    <a:pt x="2445726" y="2631128"/>
                  </a:cubicBezTo>
                  <a:cubicBezTo>
                    <a:pt x="2428069" y="2613924"/>
                    <a:pt x="2399396" y="2623129"/>
                    <a:pt x="2394567" y="2647275"/>
                  </a:cubicBezTo>
                  <a:cubicBezTo>
                    <a:pt x="2393360" y="2653463"/>
                    <a:pt x="2392605" y="2659650"/>
                    <a:pt x="2392605" y="2665837"/>
                  </a:cubicBezTo>
                  <a:cubicBezTo>
                    <a:pt x="2391247" y="2953929"/>
                    <a:pt x="2391247" y="3241869"/>
                    <a:pt x="2390794" y="3529809"/>
                  </a:cubicBezTo>
                  <a:cubicBezTo>
                    <a:pt x="2390643" y="3596814"/>
                    <a:pt x="2385361" y="3602247"/>
                    <a:pt x="2316244" y="3598625"/>
                  </a:cubicBezTo>
                  <a:cubicBezTo>
                    <a:pt x="1762397" y="3569197"/>
                    <a:pt x="1272084" y="3379199"/>
                    <a:pt x="848926" y="3022292"/>
                  </a:cubicBezTo>
                  <a:cubicBezTo>
                    <a:pt x="669945" y="2871380"/>
                    <a:pt x="516618" y="2697680"/>
                    <a:pt x="391059" y="2499834"/>
                  </a:cubicBezTo>
                  <a:cubicBezTo>
                    <a:pt x="367668" y="2462861"/>
                    <a:pt x="343069" y="2426491"/>
                    <a:pt x="318923" y="2389668"/>
                  </a:cubicBezTo>
                  <a:cubicBezTo>
                    <a:pt x="84708" y="1967417"/>
                    <a:pt x="-21232" y="1516642"/>
                    <a:pt x="3517" y="1032668"/>
                  </a:cubicBezTo>
                  <a:cubicBezTo>
                    <a:pt x="21476" y="683306"/>
                    <a:pt x="116098" y="356884"/>
                    <a:pt x="274857" y="46608"/>
                  </a:cubicBezTo>
                  <a:cubicBezTo>
                    <a:pt x="303379" y="-8625"/>
                    <a:pt x="311529" y="-11191"/>
                    <a:pt x="366310" y="20199"/>
                  </a:cubicBezTo>
                  <a:close/>
                </a:path>
              </a:pathLst>
            </a:custGeom>
            <a:solidFill>
              <a:srgbClr val="F29B2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40" name="Google Shape;340;p30"/>
            <p:cNvSpPr/>
            <p:nvPr/>
          </p:nvSpPr>
          <p:spPr>
            <a:xfrm>
              <a:off x="6360384" y="2528782"/>
              <a:ext cx="1326729"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1800"/>
                <a:buFont typeface="Arial"/>
                <a:buNone/>
              </a:pPr>
              <a:r>
                <a:rPr b="1" lang="es-ES" sz="1800">
                  <a:solidFill>
                    <a:srgbClr val="FFFFFF"/>
                  </a:solidFill>
                  <a:latin typeface="Calibri"/>
                  <a:ea typeface="Calibri"/>
                  <a:cs typeface="Calibri"/>
                  <a:sym typeface="Calibri"/>
                </a:rPr>
                <a:t>Papel decisorio</a:t>
              </a:r>
              <a:endParaRPr b="1" i="0" sz="1800" u="none" cap="none" strike="noStrike">
                <a:solidFill>
                  <a:srgbClr val="FFFFFF"/>
                </a:solidFill>
                <a:latin typeface="Calibri"/>
                <a:ea typeface="Calibri"/>
                <a:cs typeface="Calibri"/>
                <a:sym typeface="Calibri"/>
              </a:endParaRPr>
            </a:p>
          </p:txBody>
        </p:sp>
        <p:sp>
          <p:nvSpPr>
            <p:cNvPr id="341" name="Google Shape;341;p30"/>
            <p:cNvSpPr/>
            <p:nvPr/>
          </p:nvSpPr>
          <p:spPr>
            <a:xfrm>
              <a:off x="7236320" y="4504231"/>
              <a:ext cx="1745599"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1800"/>
                <a:buFont typeface="Arial"/>
                <a:buNone/>
              </a:pPr>
              <a:r>
                <a:rPr b="1" lang="es-ES" sz="1800">
                  <a:solidFill>
                    <a:srgbClr val="FFFFFF"/>
                  </a:solidFill>
                  <a:latin typeface="Calibri"/>
                  <a:ea typeface="Calibri"/>
                  <a:cs typeface="Calibri"/>
                  <a:sym typeface="Calibri"/>
                </a:rPr>
                <a:t>Papel informativo</a:t>
              </a:r>
              <a:endParaRPr b="1" i="0" sz="1800" u="none" cap="none" strike="noStrike">
                <a:solidFill>
                  <a:srgbClr val="FFFFFF"/>
                </a:solidFill>
                <a:latin typeface="Calibri"/>
                <a:ea typeface="Calibri"/>
                <a:cs typeface="Calibri"/>
                <a:sym typeface="Calibri"/>
              </a:endParaRPr>
            </a:p>
          </p:txBody>
        </p:sp>
        <p:sp>
          <p:nvSpPr>
            <p:cNvPr id="342" name="Google Shape;342;p30"/>
            <p:cNvSpPr/>
            <p:nvPr/>
          </p:nvSpPr>
          <p:spPr>
            <a:xfrm>
              <a:off x="5076515" y="4356708"/>
              <a:ext cx="1456826"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1800"/>
                <a:buFont typeface="Arial"/>
                <a:buNone/>
              </a:pPr>
              <a:r>
                <a:rPr b="1" lang="es-ES" sz="1800">
                  <a:solidFill>
                    <a:srgbClr val="FFFFFF"/>
                  </a:solidFill>
                  <a:latin typeface="Calibri"/>
                  <a:ea typeface="Calibri"/>
                  <a:cs typeface="Calibri"/>
                  <a:sym typeface="Calibri"/>
                </a:rPr>
                <a:t>Papel interpersonal</a:t>
              </a:r>
              <a:endParaRPr b="1" i="0" sz="1800" u="none" cap="none" strike="noStrike">
                <a:solidFill>
                  <a:srgbClr val="FFFFFF"/>
                </a:solidFill>
                <a:latin typeface="Calibri"/>
                <a:ea typeface="Calibri"/>
                <a:cs typeface="Calibri"/>
                <a:sym typeface="Calibri"/>
              </a:endParaRPr>
            </a:p>
          </p:txBody>
        </p:sp>
        <p:grpSp>
          <p:nvGrpSpPr>
            <p:cNvPr id="343" name="Google Shape;343;p30"/>
            <p:cNvGrpSpPr/>
            <p:nvPr/>
          </p:nvGrpSpPr>
          <p:grpSpPr>
            <a:xfrm>
              <a:off x="6688426" y="1904911"/>
              <a:ext cx="617795" cy="608457"/>
              <a:chOff x="4251049" y="2185814"/>
              <a:chExt cx="544633" cy="544632"/>
            </a:xfrm>
          </p:grpSpPr>
          <p:sp>
            <p:nvSpPr>
              <p:cNvPr id="344" name="Google Shape;344;p30"/>
              <p:cNvSpPr/>
              <p:nvPr/>
            </p:nvSpPr>
            <p:spPr>
              <a:xfrm>
                <a:off x="4251049" y="2185814"/>
                <a:ext cx="544633" cy="544632"/>
              </a:xfrm>
              <a:custGeom>
                <a:rect b="b" l="l" r="r" t="t"/>
                <a:pathLst>
                  <a:path extrusionOk="0" h="544632" w="544633">
                    <a:moveTo>
                      <a:pt x="544615" y="345496"/>
                    </a:moveTo>
                    <a:cubicBezTo>
                      <a:pt x="544615" y="329471"/>
                      <a:pt x="541656" y="313852"/>
                      <a:pt x="535831" y="298982"/>
                    </a:cubicBezTo>
                    <a:cubicBezTo>
                      <a:pt x="541373" y="291004"/>
                      <a:pt x="544633" y="281327"/>
                      <a:pt x="544633" y="270898"/>
                    </a:cubicBezTo>
                    <a:cubicBezTo>
                      <a:pt x="544633" y="244072"/>
                      <a:pt x="523115" y="222192"/>
                      <a:pt x="496435" y="221574"/>
                    </a:cubicBezTo>
                    <a:cubicBezTo>
                      <a:pt x="486902" y="179241"/>
                      <a:pt x="465718" y="140779"/>
                      <a:pt x="434787" y="109847"/>
                    </a:cubicBezTo>
                    <a:cubicBezTo>
                      <a:pt x="381912" y="56972"/>
                      <a:pt x="307122" y="33298"/>
                      <a:pt x="233597" y="45829"/>
                    </a:cubicBezTo>
                    <a:cubicBezTo>
                      <a:pt x="231781" y="43741"/>
                      <a:pt x="229899" y="41696"/>
                      <a:pt x="227941" y="39708"/>
                    </a:cubicBezTo>
                    <a:cubicBezTo>
                      <a:pt x="203290" y="14680"/>
                      <a:pt x="170388" y="585"/>
                      <a:pt x="135292" y="19"/>
                    </a:cubicBezTo>
                    <a:cubicBezTo>
                      <a:pt x="116891" y="-286"/>
                      <a:pt x="99017" y="3086"/>
                      <a:pt x="82190" y="10018"/>
                    </a:cubicBezTo>
                    <a:cubicBezTo>
                      <a:pt x="76757" y="12256"/>
                      <a:pt x="74168" y="18474"/>
                      <a:pt x="76405" y="23905"/>
                    </a:cubicBezTo>
                    <a:cubicBezTo>
                      <a:pt x="78642" y="29336"/>
                      <a:pt x="84858" y="31927"/>
                      <a:pt x="90292" y="29689"/>
                    </a:cubicBezTo>
                    <a:cubicBezTo>
                      <a:pt x="104427" y="23866"/>
                      <a:pt x="119432" y="21049"/>
                      <a:pt x="134949" y="21291"/>
                    </a:cubicBezTo>
                    <a:cubicBezTo>
                      <a:pt x="195595" y="22269"/>
                      <a:pt x="244934" y="72430"/>
                      <a:pt x="244934" y="133105"/>
                    </a:cubicBezTo>
                    <a:cubicBezTo>
                      <a:pt x="244934" y="134163"/>
                      <a:pt x="245091" y="135216"/>
                      <a:pt x="245402" y="136228"/>
                    </a:cubicBezTo>
                    <a:lnTo>
                      <a:pt x="264304" y="197770"/>
                    </a:lnTo>
                    <a:lnTo>
                      <a:pt x="242048" y="197770"/>
                    </a:lnTo>
                    <a:cubicBezTo>
                      <a:pt x="239227" y="197770"/>
                      <a:pt x="236522" y="198892"/>
                      <a:pt x="234526" y="200886"/>
                    </a:cubicBezTo>
                    <a:cubicBezTo>
                      <a:pt x="232532" y="202881"/>
                      <a:pt x="231410" y="205587"/>
                      <a:pt x="231410" y="208408"/>
                    </a:cubicBezTo>
                    <a:lnTo>
                      <a:pt x="231410" y="237710"/>
                    </a:lnTo>
                    <a:cubicBezTo>
                      <a:pt x="231410" y="254778"/>
                      <a:pt x="217524" y="268664"/>
                      <a:pt x="200457" y="268664"/>
                    </a:cubicBezTo>
                    <a:lnTo>
                      <a:pt x="164353" y="268664"/>
                    </a:lnTo>
                    <a:cubicBezTo>
                      <a:pt x="159606" y="268664"/>
                      <a:pt x="155433" y="271810"/>
                      <a:pt x="154127" y="276372"/>
                    </a:cubicBezTo>
                    <a:lnTo>
                      <a:pt x="144827" y="308838"/>
                    </a:lnTo>
                    <a:lnTo>
                      <a:pt x="39554" y="308838"/>
                    </a:lnTo>
                    <a:lnTo>
                      <a:pt x="46538" y="279874"/>
                    </a:lnTo>
                    <a:cubicBezTo>
                      <a:pt x="53089" y="252705"/>
                      <a:pt x="49663" y="223592"/>
                      <a:pt x="36890" y="197894"/>
                    </a:cubicBezTo>
                    <a:cubicBezTo>
                      <a:pt x="26609" y="177213"/>
                      <a:pt x="20923" y="152886"/>
                      <a:pt x="21292" y="131156"/>
                    </a:cubicBezTo>
                    <a:cubicBezTo>
                      <a:pt x="21532" y="117045"/>
                      <a:pt x="24327" y="103363"/>
                      <a:pt x="29598" y="90489"/>
                    </a:cubicBezTo>
                    <a:cubicBezTo>
                      <a:pt x="31824" y="85052"/>
                      <a:pt x="29221" y="78840"/>
                      <a:pt x="23784" y="76614"/>
                    </a:cubicBezTo>
                    <a:cubicBezTo>
                      <a:pt x="18348" y="74389"/>
                      <a:pt x="12135" y="76992"/>
                      <a:pt x="9910" y="82428"/>
                    </a:cubicBezTo>
                    <a:cubicBezTo>
                      <a:pt x="3634" y="97757"/>
                      <a:pt x="307" y="114030"/>
                      <a:pt x="19" y="130795"/>
                    </a:cubicBezTo>
                    <a:cubicBezTo>
                      <a:pt x="-404" y="155822"/>
                      <a:pt x="6090" y="183730"/>
                      <a:pt x="17839" y="207363"/>
                    </a:cubicBezTo>
                    <a:cubicBezTo>
                      <a:pt x="28390" y="228590"/>
                      <a:pt x="31238" y="252570"/>
                      <a:pt x="25855" y="274886"/>
                    </a:cubicBezTo>
                    <a:lnTo>
                      <a:pt x="15705" y="316981"/>
                    </a:lnTo>
                    <a:cubicBezTo>
                      <a:pt x="14942" y="320150"/>
                      <a:pt x="15673" y="323494"/>
                      <a:pt x="17689" y="326056"/>
                    </a:cubicBezTo>
                    <a:cubicBezTo>
                      <a:pt x="19706" y="328616"/>
                      <a:pt x="22787" y="330112"/>
                      <a:pt x="26046" y="330112"/>
                    </a:cubicBezTo>
                    <a:lnTo>
                      <a:pt x="49904" y="330112"/>
                    </a:lnTo>
                    <a:cubicBezTo>
                      <a:pt x="60143" y="369651"/>
                      <a:pt x="80753" y="405692"/>
                      <a:pt x="109846" y="434786"/>
                    </a:cubicBezTo>
                    <a:cubicBezTo>
                      <a:pt x="153563" y="478504"/>
                      <a:pt x="211707" y="502154"/>
                      <a:pt x="271932" y="502154"/>
                    </a:cubicBezTo>
                    <a:cubicBezTo>
                      <a:pt x="287264" y="502154"/>
                      <a:pt x="302736" y="500601"/>
                      <a:pt x="318135" y="497474"/>
                    </a:cubicBezTo>
                    <a:cubicBezTo>
                      <a:pt x="325806" y="501907"/>
                      <a:pt x="334696" y="504459"/>
                      <a:pt x="344175" y="504459"/>
                    </a:cubicBezTo>
                    <a:lnTo>
                      <a:pt x="372261" y="504459"/>
                    </a:lnTo>
                    <a:lnTo>
                      <a:pt x="381561" y="536925"/>
                    </a:lnTo>
                    <a:cubicBezTo>
                      <a:pt x="382868" y="541489"/>
                      <a:pt x="387040" y="544633"/>
                      <a:pt x="391786" y="544633"/>
                    </a:cubicBezTo>
                    <a:lnTo>
                      <a:pt x="518585" y="544633"/>
                    </a:lnTo>
                    <a:cubicBezTo>
                      <a:pt x="521844" y="544633"/>
                      <a:pt x="524925" y="543138"/>
                      <a:pt x="526941" y="540577"/>
                    </a:cubicBezTo>
                    <a:cubicBezTo>
                      <a:pt x="528958" y="538015"/>
                      <a:pt x="529689" y="534670"/>
                      <a:pt x="528925" y="531502"/>
                    </a:cubicBezTo>
                    <a:lnTo>
                      <a:pt x="518775" y="489406"/>
                    </a:lnTo>
                    <a:cubicBezTo>
                      <a:pt x="513393" y="467091"/>
                      <a:pt x="516240" y="443111"/>
                      <a:pt x="526790" y="421884"/>
                    </a:cubicBezTo>
                    <a:cubicBezTo>
                      <a:pt x="538120" y="399102"/>
                      <a:pt x="544615" y="371259"/>
                      <a:pt x="544615" y="345496"/>
                    </a:cubicBezTo>
                    <a:close/>
                    <a:moveTo>
                      <a:pt x="523359" y="270898"/>
                    </a:moveTo>
                    <a:cubicBezTo>
                      <a:pt x="523359" y="286381"/>
                      <a:pt x="510762" y="298976"/>
                      <a:pt x="495280" y="298976"/>
                    </a:cubicBezTo>
                    <a:lnTo>
                      <a:pt x="453749" y="298976"/>
                    </a:lnTo>
                    <a:lnTo>
                      <a:pt x="458779" y="287103"/>
                    </a:lnTo>
                    <a:cubicBezTo>
                      <a:pt x="461071" y="281694"/>
                      <a:pt x="458543" y="275451"/>
                      <a:pt x="453133" y="273159"/>
                    </a:cubicBezTo>
                    <a:cubicBezTo>
                      <a:pt x="447723" y="270868"/>
                      <a:pt x="441481" y="273397"/>
                      <a:pt x="439190" y="278806"/>
                    </a:cubicBezTo>
                    <a:lnTo>
                      <a:pt x="430645" y="298977"/>
                    </a:lnTo>
                    <a:lnTo>
                      <a:pt x="386559" y="298977"/>
                    </a:lnTo>
                    <a:cubicBezTo>
                      <a:pt x="371077" y="298977"/>
                      <a:pt x="358481" y="286381"/>
                      <a:pt x="358481" y="270899"/>
                    </a:cubicBezTo>
                    <a:cubicBezTo>
                      <a:pt x="358481" y="255416"/>
                      <a:pt x="371078" y="242821"/>
                      <a:pt x="386559" y="242821"/>
                    </a:cubicBezTo>
                    <a:cubicBezTo>
                      <a:pt x="386798" y="242821"/>
                      <a:pt x="387032" y="242831"/>
                      <a:pt x="387268" y="242840"/>
                    </a:cubicBezTo>
                    <a:lnTo>
                      <a:pt x="387524" y="242848"/>
                    </a:lnTo>
                    <a:cubicBezTo>
                      <a:pt x="392561" y="242998"/>
                      <a:pt x="396991" y="239652"/>
                      <a:pt x="398201" y="234780"/>
                    </a:cubicBezTo>
                    <a:cubicBezTo>
                      <a:pt x="402510" y="217425"/>
                      <a:pt x="418026" y="205304"/>
                      <a:pt x="435931" y="205304"/>
                    </a:cubicBezTo>
                    <a:cubicBezTo>
                      <a:pt x="454144" y="205304"/>
                      <a:pt x="470128" y="218209"/>
                      <a:pt x="473940" y="235990"/>
                    </a:cubicBezTo>
                    <a:cubicBezTo>
                      <a:pt x="474561" y="238885"/>
                      <a:pt x="476358" y="241389"/>
                      <a:pt x="478902" y="242903"/>
                    </a:cubicBezTo>
                    <a:cubicBezTo>
                      <a:pt x="481445" y="244416"/>
                      <a:pt x="484504" y="244801"/>
                      <a:pt x="487344" y="243966"/>
                    </a:cubicBezTo>
                    <a:cubicBezTo>
                      <a:pt x="489927" y="243207"/>
                      <a:pt x="492597" y="242821"/>
                      <a:pt x="495280" y="242821"/>
                    </a:cubicBezTo>
                    <a:cubicBezTo>
                      <a:pt x="510762" y="242819"/>
                      <a:pt x="523359" y="255415"/>
                      <a:pt x="523359" y="270898"/>
                    </a:cubicBezTo>
                    <a:close/>
                    <a:moveTo>
                      <a:pt x="124891" y="419743"/>
                    </a:moveTo>
                    <a:cubicBezTo>
                      <a:pt x="99805" y="394657"/>
                      <a:pt x="81676" y="363883"/>
                      <a:pt x="71963" y="330112"/>
                    </a:cubicBezTo>
                    <a:lnTo>
                      <a:pt x="152845" y="330112"/>
                    </a:lnTo>
                    <a:cubicBezTo>
                      <a:pt x="157592" y="330112"/>
                      <a:pt x="161765" y="326967"/>
                      <a:pt x="163071" y="322404"/>
                    </a:cubicBezTo>
                    <a:lnTo>
                      <a:pt x="172371" y="289938"/>
                    </a:lnTo>
                    <a:lnTo>
                      <a:pt x="200457" y="289938"/>
                    </a:lnTo>
                    <a:cubicBezTo>
                      <a:pt x="229255" y="289938"/>
                      <a:pt x="252685" y="266509"/>
                      <a:pt x="252685" y="237709"/>
                    </a:cubicBezTo>
                    <a:lnTo>
                      <a:pt x="252685" y="219044"/>
                    </a:lnTo>
                    <a:lnTo>
                      <a:pt x="278699" y="219044"/>
                    </a:lnTo>
                    <a:cubicBezTo>
                      <a:pt x="282074" y="219044"/>
                      <a:pt x="285248" y="217443"/>
                      <a:pt x="287253" y="214728"/>
                    </a:cubicBezTo>
                    <a:cubicBezTo>
                      <a:pt x="289260" y="212014"/>
                      <a:pt x="289858" y="208509"/>
                      <a:pt x="288868" y="205284"/>
                    </a:cubicBezTo>
                    <a:lnTo>
                      <a:pt x="266199" y="131475"/>
                    </a:lnTo>
                    <a:cubicBezTo>
                      <a:pt x="265916" y="107842"/>
                      <a:pt x="259490" y="85162"/>
                      <a:pt x="247691" y="65294"/>
                    </a:cubicBezTo>
                    <a:cubicBezTo>
                      <a:pt x="310971" y="57777"/>
                      <a:pt x="374284" y="79432"/>
                      <a:pt x="419742" y="124890"/>
                    </a:cubicBezTo>
                    <a:cubicBezTo>
                      <a:pt x="439025" y="144172"/>
                      <a:pt x="454127" y="166679"/>
                      <a:pt x="464500" y="191327"/>
                    </a:cubicBezTo>
                    <a:cubicBezTo>
                      <a:pt x="455919" y="186662"/>
                      <a:pt x="446153" y="184026"/>
                      <a:pt x="435930" y="184026"/>
                    </a:cubicBezTo>
                    <a:cubicBezTo>
                      <a:pt x="412492" y="184026"/>
                      <a:pt x="391701" y="197457"/>
                      <a:pt x="381816" y="217860"/>
                    </a:cubicBezTo>
                    <a:cubicBezTo>
                      <a:pt x="322165" y="231450"/>
                      <a:pt x="279182" y="284486"/>
                      <a:pt x="278435" y="345997"/>
                    </a:cubicBezTo>
                    <a:lnTo>
                      <a:pt x="255765" y="419807"/>
                    </a:lnTo>
                    <a:cubicBezTo>
                      <a:pt x="254773" y="423032"/>
                      <a:pt x="255373" y="426537"/>
                      <a:pt x="257379" y="429252"/>
                    </a:cubicBezTo>
                    <a:cubicBezTo>
                      <a:pt x="259385" y="431966"/>
                      <a:pt x="262560" y="433567"/>
                      <a:pt x="265934" y="433567"/>
                    </a:cubicBezTo>
                    <a:lnTo>
                      <a:pt x="291948" y="433566"/>
                    </a:lnTo>
                    <a:lnTo>
                      <a:pt x="291948" y="452232"/>
                    </a:lnTo>
                    <a:cubicBezTo>
                      <a:pt x="291948" y="462034"/>
                      <a:pt x="294666" y="471210"/>
                      <a:pt x="299383" y="479056"/>
                    </a:cubicBezTo>
                    <a:cubicBezTo>
                      <a:pt x="235264" y="487498"/>
                      <a:pt x="171164" y="466017"/>
                      <a:pt x="124891" y="419743"/>
                    </a:cubicBezTo>
                    <a:close/>
                    <a:moveTo>
                      <a:pt x="507743" y="412415"/>
                    </a:moveTo>
                    <a:cubicBezTo>
                      <a:pt x="494970" y="438112"/>
                      <a:pt x="491544" y="467226"/>
                      <a:pt x="498096" y="494393"/>
                    </a:cubicBezTo>
                    <a:lnTo>
                      <a:pt x="505079" y="523357"/>
                    </a:lnTo>
                    <a:lnTo>
                      <a:pt x="399807" y="523357"/>
                    </a:lnTo>
                    <a:lnTo>
                      <a:pt x="390507" y="490891"/>
                    </a:lnTo>
                    <a:cubicBezTo>
                      <a:pt x="389199" y="486328"/>
                      <a:pt x="385028" y="483183"/>
                      <a:pt x="380281" y="483183"/>
                    </a:cubicBezTo>
                    <a:lnTo>
                      <a:pt x="344177" y="483183"/>
                    </a:lnTo>
                    <a:cubicBezTo>
                      <a:pt x="327109" y="483183"/>
                      <a:pt x="313223" y="469297"/>
                      <a:pt x="313223" y="452230"/>
                    </a:cubicBezTo>
                    <a:lnTo>
                      <a:pt x="313223" y="422927"/>
                    </a:lnTo>
                    <a:cubicBezTo>
                      <a:pt x="313223" y="420106"/>
                      <a:pt x="312102" y="417401"/>
                      <a:pt x="310108" y="415405"/>
                    </a:cubicBezTo>
                    <a:cubicBezTo>
                      <a:pt x="308112" y="413411"/>
                      <a:pt x="305407" y="412290"/>
                      <a:pt x="302586" y="412290"/>
                    </a:cubicBezTo>
                    <a:lnTo>
                      <a:pt x="280329" y="412291"/>
                    </a:lnTo>
                    <a:lnTo>
                      <a:pt x="299232" y="350747"/>
                    </a:lnTo>
                    <a:cubicBezTo>
                      <a:pt x="299543" y="349736"/>
                      <a:pt x="299700" y="348683"/>
                      <a:pt x="299700" y="347624"/>
                    </a:cubicBezTo>
                    <a:cubicBezTo>
                      <a:pt x="299700" y="314542"/>
                      <a:pt x="314256" y="284282"/>
                      <a:pt x="337751" y="263596"/>
                    </a:cubicBezTo>
                    <a:cubicBezTo>
                      <a:pt x="337396" y="265979"/>
                      <a:pt x="337204" y="268415"/>
                      <a:pt x="337204" y="270896"/>
                    </a:cubicBezTo>
                    <a:cubicBezTo>
                      <a:pt x="337204" y="298109"/>
                      <a:pt x="359344" y="320249"/>
                      <a:pt x="386557" y="320249"/>
                    </a:cubicBezTo>
                    <a:lnTo>
                      <a:pt x="421631" y="320249"/>
                    </a:lnTo>
                    <a:lnTo>
                      <a:pt x="409864" y="348027"/>
                    </a:lnTo>
                    <a:cubicBezTo>
                      <a:pt x="408471" y="351312"/>
                      <a:pt x="408820" y="355077"/>
                      <a:pt x="410790" y="358051"/>
                    </a:cubicBezTo>
                    <a:cubicBezTo>
                      <a:pt x="412760" y="361025"/>
                      <a:pt x="416091" y="362814"/>
                      <a:pt x="419658" y="362814"/>
                    </a:cubicBezTo>
                    <a:lnTo>
                      <a:pt x="450031" y="362814"/>
                    </a:lnTo>
                    <a:lnTo>
                      <a:pt x="438706" y="405194"/>
                    </a:lnTo>
                    <a:cubicBezTo>
                      <a:pt x="437189" y="410870"/>
                      <a:pt x="440561" y="416701"/>
                      <a:pt x="446236" y="418218"/>
                    </a:cubicBezTo>
                    <a:cubicBezTo>
                      <a:pt x="447156" y="418463"/>
                      <a:pt x="448079" y="418582"/>
                      <a:pt x="448989" y="418582"/>
                    </a:cubicBezTo>
                    <a:cubicBezTo>
                      <a:pt x="453688" y="418580"/>
                      <a:pt x="457988" y="415443"/>
                      <a:pt x="459259" y="410688"/>
                    </a:cubicBezTo>
                    <a:lnTo>
                      <a:pt x="474162" y="354923"/>
                    </a:lnTo>
                    <a:cubicBezTo>
                      <a:pt x="475015" y="351729"/>
                      <a:pt x="474335" y="348321"/>
                      <a:pt x="472323" y="345699"/>
                    </a:cubicBezTo>
                    <a:cubicBezTo>
                      <a:pt x="470310" y="343077"/>
                      <a:pt x="467191" y="341539"/>
                      <a:pt x="463885" y="341539"/>
                    </a:cubicBezTo>
                    <a:lnTo>
                      <a:pt x="435718" y="341539"/>
                    </a:lnTo>
                    <a:lnTo>
                      <a:pt x="444737" y="320249"/>
                    </a:lnTo>
                    <a:lnTo>
                      <a:pt x="495280" y="320249"/>
                    </a:lnTo>
                    <a:cubicBezTo>
                      <a:pt x="503740" y="320249"/>
                      <a:pt x="511709" y="318106"/>
                      <a:pt x="518676" y="314340"/>
                    </a:cubicBezTo>
                    <a:cubicBezTo>
                      <a:pt x="521771" y="324414"/>
                      <a:pt x="523342" y="334848"/>
                      <a:pt x="523342" y="345492"/>
                    </a:cubicBezTo>
                    <a:cubicBezTo>
                      <a:pt x="523341" y="368085"/>
                      <a:pt x="517655" y="392476"/>
                      <a:pt x="507743" y="4124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45" name="Google Shape;345;p30"/>
              <p:cNvSpPr/>
              <p:nvPr/>
            </p:nvSpPr>
            <p:spPr>
              <a:xfrm>
                <a:off x="4348560" y="2284082"/>
                <a:ext cx="68079" cy="68079"/>
              </a:xfrm>
              <a:custGeom>
                <a:rect b="b" l="l" r="r" t="t"/>
                <a:pathLst>
                  <a:path extrusionOk="0" h="68079" w="68079">
                    <a:moveTo>
                      <a:pt x="34040" y="68079"/>
                    </a:moveTo>
                    <a:cubicBezTo>
                      <a:pt x="52809" y="68079"/>
                      <a:pt x="68079" y="52809"/>
                      <a:pt x="68079" y="34040"/>
                    </a:cubicBezTo>
                    <a:cubicBezTo>
                      <a:pt x="68079" y="15270"/>
                      <a:pt x="52809" y="0"/>
                      <a:pt x="34040" y="0"/>
                    </a:cubicBezTo>
                    <a:cubicBezTo>
                      <a:pt x="15270" y="0"/>
                      <a:pt x="0" y="15270"/>
                      <a:pt x="0" y="34040"/>
                    </a:cubicBezTo>
                    <a:cubicBezTo>
                      <a:pt x="0" y="52809"/>
                      <a:pt x="15270" y="68079"/>
                      <a:pt x="34040" y="68079"/>
                    </a:cubicBezTo>
                    <a:close/>
                    <a:moveTo>
                      <a:pt x="34040" y="21275"/>
                    </a:moveTo>
                    <a:cubicBezTo>
                      <a:pt x="41078" y="21275"/>
                      <a:pt x="46804" y="27001"/>
                      <a:pt x="46804" y="34040"/>
                    </a:cubicBezTo>
                    <a:cubicBezTo>
                      <a:pt x="46804" y="41078"/>
                      <a:pt x="41078" y="46804"/>
                      <a:pt x="34040" y="46804"/>
                    </a:cubicBezTo>
                    <a:cubicBezTo>
                      <a:pt x="27001" y="46804"/>
                      <a:pt x="21275" y="41078"/>
                      <a:pt x="21275" y="34040"/>
                    </a:cubicBezTo>
                    <a:cubicBezTo>
                      <a:pt x="21275" y="27001"/>
                      <a:pt x="27001" y="21275"/>
                      <a:pt x="34040" y="2127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46" name="Google Shape;346;p30"/>
              <p:cNvSpPr/>
              <p:nvPr/>
            </p:nvSpPr>
            <p:spPr>
              <a:xfrm>
                <a:off x="4297289" y="2232635"/>
                <a:ext cx="170617" cy="170972"/>
              </a:xfrm>
              <a:custGeom>
                <a:rect b="b" l="l" r="r" t="t"/>
                <a:pathLst>
                  <a:path extrusionOk="0" h="170972" w="170617">
                    <a:moveTo>
                      <a:pt x="5321" y="74333"/>
                    </a:moveTo>
                    <a:lnTo>
                      <a:pt x="10198" y="77148"/>
                    </a:lnTo>
                    <a:cubicBezTo>
                      <a:pt x="9889" y="79924"/>
                      <a:pt x="9733" y="82711"/>
                      <a:pt x="9733" y="85486"/>
                    </a:cubicBezTo>
                    <a:cubicBezTo>
                      <a:pt x="9733" y="88261"/>
                      <a:pt x="9888" y="91048"/>
                      <a:pt x="10198" y="93825"/>
                    </a:cubicBezTo>
                    <a:lnTo>
                      <a:pt x="5321" y="96640"/>
                    </a:lnTo>
                    <a:cubicBezTo>
                      <a:pt x="233" y="99578"/>
                      <a:pt x="-1511" y="106083"/>
                      <a:pt x="1427" y="111171"/>
                    </a:cubicBezTo>
                    <a:lnTo>
                      <a:pt x="21124" y="145287"/>
                    </a:lnTo>
                    <a:cubicBezTo>
                      <a:pt x="22535" y="147730"/>
                      <a:pt x="24858" y="149513"/>
                      <a:pt x="27583" y="150243"/>
                    </a:cubicBezTo>
                    <a:cubicBezTo>
                      <a:pt x="30308" y="150973"/>
                      <a:pt x="33212" y="150592"/>
                      <a:pt x="35655" y="149180"/>
                    </a:cubicBezTo>
                    <a:lnTo>
                      <a:pt x="40535" y="146363"/>
                    </a:lnTo>
                    <a:cubicBezTo>
                      <a:pt x="45024" y="149661"/>
                      <a:pt x="49884" y="152469"/>
                      <a:pt x="54975" y="154708"/>
                    </a:cubicBezTo>
                    <a:lnTo>
                      <a:pt x="54975" y="160336"/>
                    </a:lnTo>
                    <a:cubicBezTo>
                      <a:pt x="54975" y="166211"/>
                      <a:pt x="59738" y="170973"/>
                      <a:pt x="65612" y="170973"/>
                    </a:cubicBezTo>
                    <a:lnTo>
                      <a:pt x="105006" y="170973"/>
                    </a:lnTo>
                    <a:cubicBezTo>
                      <a:pt x="110880" y="170973"/>
                      <a:pt x="115644" y="166211"/>
                      <a:pt x="115644" y="160336"/>
                    </a:cubicBezTo>
                    <a:lnTo>
                      <a:pt x="115644" y="154708"/>
                    </a:lnTo>
                    <a:cubicBezTo>
                      <a:pt x="120735" y="152469"/>
                      <a:pt x="125594" y="149660"/>
                      <a:pt x="130084" y="146363"/>
                    </a:cubicBezTo>
                    <a:lnTo>
                      <a:pt x="134963" y="149180"/>
                    </a:lnTo>
                    <a:cubicBezTo>
                      <a:pt x="137406" y="150591"/>
                      <a:pt x="140308" y="150974"/>
                      <a:pt x="143035" y="150243"/>
                    </a:cubicBezTo>
                    <a:cubicBezTo>
                      <a:pt x="145760" y="149513"/>
                      <a:pt x="148083" y="147730"/>
                      <a:pt x="149494" y="145287"/>
                    </a:cubicBezTo>
                    <a:lnTo>
                      <a:pt x="169192" y="111171"/>
                    </a:lnTo>
                    <a:cubicBezTo>
                      <a:pt x="170603" y="108727"/>
                      <a:pt x="170985" y="105825"/>
                      <a:pt x="170255" y="103099"/>
                    </a:cubicBezTo>
                    <a:cubicBezTo>
                      <a:pt x="169524" y="100374"/>
                      <a:pt x="167742" y="98051"/>
                      <a:pt x="165299" y="96640"/>
                    </a:cubicBezTo>
                    <a:lnTo>
                      <a:pt x="160420" y="93825"/>
                    </a:lnTo>
                    <a:cubicBezTo>
                      <a:pt x="160730" y="91048"/>
                      <a:pt x="160886" y="88262"/>
                      <a:pt x="160886" y="85486"/>
                    </a:cubicBezTo>
                    <a:cubicBezTo>
                      <a:pt x="160886" y="82711"/>
                      <a:pt x="160731" y="79925"/>
                      <a:pt x="160420" y="77148"/>
                    </a:cubicBezTo>
                    <a:lnTo>
                      <a:pt x="165299" y="74333"/>
                    </a:lnTo>
                    <a:cubicBezTo>
                      <a:pt x="167742" y="72922"/>
                      <a:pt x="169525" y="70599"/>
                      <a:pt x="170255" y="67874"/>
                    </a:cubicBezTo>
                    <a:cubicBezTo>
                      <a:pt x="170985" y="65148"/>
                      <a:pt x="170603" y="62245"/>
                      <a:pt x="169192" y="59802"/>
                    </a:cubicBezTo>
                    <a:lnTo>
                      <a:pt x="149494" y="25686"/>
                    </a:lnTo>
                    <a:cubicBezTo>
                      <a:pt x="148083" y="23243"/>
                      <a:pt x="145759" y="21460"/>
                      <a:pt x="143035" y="20730"/>
                    </a:cubicBezTo>
                    <a:cubicBezTo>
                      <a:pt x="140311" y="20001"/>
                      <a:pt x="137407" y="20382"/>
                      <a:pt x="134963" y="21793"/>
                    </a:cubicBezTo>
                    <a:lnTo>
                      <a:pt x="130084" y="24609"/>
                    </a:lnTo>
                    <a:cubicBezTo>
                      <a:pt x="125594" y="21313"/>
                      <a:pt x="120735" y="18504"/>
                      <a:pt x="115644" y="16265"/>
                    </a:cubicBezTo>
                    <a:lnTo>
                      <a:pt x="115644" y="10637"/>
                    </a:lnTo>
                    <a:cubicBezTo>
                      <a:pt x="115644" y="4762"/>
                      <a:pt x="110880" y="0"/>
                      <a:pt x="105006" y="0"/>
                    </a:cubicBezTo>
                    <a:lnTo>
                      <a:pt x="65612" y="0"/>
                    </a:lnTo>
                    <a:cubicBezTo>
                      <a:pt x="59738" y="0"/>
                      <a:pt x="54975" y="4762"/>
                      <a:pt x="54975" y="10637"/>
                    </a:cubicBezTo>
                    <a:lnTo>
                      <a:pt x="54975" y="16265"/>
                    </a:lnTo>
                    <a:cubicBezTo>
                      <a:pt x="49884" y="18504"/>
                      <a:pt x="45024" y="21313"/>
                      <a:pt x="40535" y="24609"/>
                    </a:cubicBezTo>
                    <a:lnTo>
                      <a:pt x="35655" y="21793"/>
                    </a:lnTo>
                    <a:cubicBezTo>
                      <a:pt x="33213" y="20381"/>
                      <a:pt x="30308" y="20000"/>
                      <a:pt x="27583" y="20730"/>
                    </a:cubicBezTo>
                    <a:cubicBezTo>
                      <a:pt x="24857" y="21461"/>
                      <a:pt x="22535" y="23243"/>
                      <a:pt x="21124" y="25686"/>
                    </a:cubicBezTo>
                    <a:lnTo>
                      <a:pt x="1427" y="59802"/>
                    </a:lnTo>
                    <a:cubicBezTo>
                      <a:pt x="-1510" y="64889"/>
                      <a:pt x="233" y="71395"/>
                      <a:pt x="5321" y="74333"/>
                    </a:cubicBezTo>
                    <a:close/>
                    <a:moveTo>
                      <a:pt x="32267" y="97103"/>
                    </a:moveTo>
                    <a:cubicBezTo>
                      <a:pt x="31433" y="93269"/>
                      <a:pt x="31009" y="89361"/>
                      <a:pt x="31009" y="85487"/>
                    </a:cubicBezTo>
                    <a:cubicBezTo>
                      <a:pt x="31009" y="81613"/>
                      <a:pt x="31432" y="77705"/>
                      <a:pt x="32267" y="73871"/>
                    </a:cubicBezTo>
                    <a:cubicBezTo>
                      <a:pt x="33253" y="69349"/>
                      <a:pt x="31200" y="64709"/>
                      <a:pt x="27192" y="62394"/>
                    </a:cubicBezTo>
                    <a:lnTo>
                      <a:pt x="25171" y="61226"/>
                    </a:lnTo>
                    <a:lnTo>
                      <a:pt x="34231" y="45534"/>
                    </a:lnTo>
                    <a:lnTo>
                      <a:pt x="36253" y="46702"/>
                    </a:lnTo>
                    <a:cubicBezTo>
                      <a:pt x="40266" y="49020"/>
                      <a:pt x="45316" y="48470"/>
                      <a:pt x="48738" y="45350"/>
                    </a:cubicBezTo>
                    <a:cubicBezTo>
                      <a:pt x="54494" y="40103"/>
                      <a:pt x="61443" y="36086"/>
                      <a:pt x="68836" y="33735"/>
                    </a:cubicBezTo>
                    <a:cubicBezTo>
                      <a:pt x="73251" y="32331"/>
                      <a:pt x="76250" y="28232"/>
                      <a:pt x="76250" y="23598"/>
                    </a:cubicBezTo>
                    <a:lnTo>
                      <a:pt x="76250" y="21274"/>
                    </a:lnTo>
                    <a:lnTo>
                      <a:pt x="94370" y="21274"/>
                    </a:lnTo>
                    <a:lnTo>
                      <a:pt x="94370" y="23598"/>
                    </a:lnTo>
                    <a:cubicBezTo>
                      <a:pt x="94370" y="28230"/>
                      <a:pt x="97369" y="32331"/>
                      <a:pt x="101784" y="33735"/>
                    </a:cubicBezTo>
                    <a:cubicBezTo>
                      <a:pt x="109177" y="36086"/>
                      <a:pt x="116127" y="40103"/>
                      <a:pt x="121883" y="45350"/>
                    </a:cubicBezTo>
                    <a:cubicBezTo>
                      <a:pt x="125308" y="48472"/>
                      <a:pt x="130358" y="49017"/>
                      <a:pt x="134369" y="46702"/>
                    </a:cubicBezTo>
                    <a:lnTo>
                      <a:pt x="136390" y="45535"/>
                    </a:lnTo>
                    <a:lnTo>
                      <a:pt x="145451" y="61226"/>
                    </a:lnTo>
                    <a:lnTo>
                      <a:pt x="143428" y="62394"/>
                    </a:lnTo>
                    <a:cubicBezTo>
                      <a:pt x="139420" y="64708"/>
                      <a:pt x="137368" y="69348"/>
                      <a:pt x="138353" y="73871"/>
                    </a:cubicBezTo>
                    <a:cubicBezTo>
                      <a:pt x="139188" y="77708"/>
                      <a:pt x="139613" y="81616"/>
                      <a:pt x="139613" y="85487"/>
                    </a:cubicBezTo>
                    <a:cubicBezTo>
                      <a:pt x="139613" y="89358"/>
                      <a:pt x="139189" y="93267"/>
                      <a:pt x="138353" y="97104"/>
                    </a:cubicBezTo>
                    <a:cubicBezTo>
                      <a:pt x="137367" y="101626"/>
                      <a:pt x="139420" y="106266"/>
                      <a:pt x="143428" y="108581"/>
                    </a:cubicBezTo>
                    <a:lnTo>
                      <a:pt x="145451" y="109748"/>
                    </a:lnTo>
                    <a:lnTo>
                      <a:pt x="136390" y="125439"/>
                    </a:lnTo>
                    <a:lnTo>
                      <a:pt x="134369" y="124272"/>
                    </a:lnTo>
                    <a:cubicBezTo>
                      <a:pt x="130359" y="121957"/>
                      <a:pt x="125309" y="122501"/>
                      <a:pt x="121883" y="125624"/>
                    </a:cubicBezTo>
                    <a:cubicBezTo>
                      <a:pt x="116128" y="130871"/>
                      <a:pt x="109178" y="134888"/>
                      <a:pt x="101784" y="137239"/>
                    </a:cubicBezTo>
                    <a:cubicBezTo>
                      <a:pt x="97370" y="138643"/>
                      <a:pt x="94370" y="142743"/>
                      <a:pt x="94370" y="147376"/>
                    </a:cubicBezTo>
                    <a:lnTo>
                      <a:pt x="94370" y="149700"/>
                    </a:lnTo>
                    <a:lnTo>
                      <a:pt x="76249" y="149700"/>
                    </a:lnTo>
                    <a:lnTo>
                      <a:pt x="76249" y="147376"/>
                    </a:lnTo>
                    <a:cubicBezTo>
                      <a:pt x="76249" y="142744"/>
                      <a:pt x="73251" y="138643"/>
                      <a:pt x="68835" y="137239"/>
                    </a:cubicBezTo>
                    <a:cubicBezTo>
                      <a:pt x="61442" y="134888"/>
                      <a:pt x="54493" y="130871"/>
                      <a:pt x="48738" y="125625"/>
                    </a:cubicBezTo>
                    <a:cubicBezTo>
                      <a:pt x="45313" y="122502"/>
                      <a:pt x="40263" y="121957"/>
                      <a:pt x="36252" y="124273"/>
                    </a:cubicBezTo>
                    <a:lnTo>
                      <a:pt x="34230" y="125441"/>
                    </a:lnTo>
                    <a:lnTo>
                      <a:pt x="25170" y="109749"/>
                    </a:lnTo>
                    <a:lnTo>
                      <a:pt x="27191" y="108581"/>
                    </a:lnTo>
                    <a:cubicBezTo>
                      <a:pt x="31200" y="106265"/>
                      <a:pt x="33252" y="101625"/>
                      <a:pt x="32267" y="97103"/>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47" name="Google Shape;347;p30"/>
              <p:cNvSpPr/>
              <p:nvPr/>
            </p:nvSpPr>
            <p:spPr>
              <a:xfrm>
                <a:off x="4286834" y="2221588"/>
                <a:ext cx="21274" cy="21274"/>
              </a:xfrm>
              <a:custGeom>
                <a:rect b="b" l="l" r="r" t="t"/>
                <a:pathLst>
                  <a:path extrusionOk="0" h="21274" w="21274">
                    <a:moveTo>
                      <a:pt x="10637" y="21275"/>
                    </a:moveTo>
                    <a:cubicBezTo>
                      <a:pt x="13435" y="21275"/>
                      <a:pt x="16169" y="20147"/>
                      <a:pt x="18148" y="18158"/>
                    </a:cubicBezTo>
                    <a:cubicBezTo>
                      <a:pt x="20136" y="16179"/>
                      <a:pt x="21275" y="13435"/>
                      <a:pt x="21275" y="10637"/>
                    </a:cubicBezTo>
                    <a:cubicBezTo>
                      <a:pt x="21275" y="7840"/>
                      <a:pt x="20136" y="5106"/>
                      <a:pt x="18148" y="3117"/>
                    </a:cubicBezTo>
                    <a:cubicBezTo>
                      <a:pt x="16170" y="1138"/>
                      <a:pt x="13435" y="0"/>
                      <a:pt x="10637" y="0"/>
                    </a:cubicBezTo>
                    <a:cubicBezTo>
                      <a:pt x="7829" y="0"/>
                      <a:pt x="5085" y="1138"/>
                      <a:pt x="3106" y="3117"/>
                    </a:cubicBezTo>
                    <a:cubicBezTo>
                      <a:pt x="1129" y="5095"/>
                      <a:pt x="0" y="7840"/>
                      <a:pt x="0" y="10637"/>
                    </a:cubicBezTo>
                    <a:cubicBezTo>
                      <a:pt x="0" y="13446"/>
                      <a:pt x="1129" y="16179"/>
                      <a:pt x="3106" y="18158"/>
                    </a:cubicBezTo>
                    <a:cubicBezTo>
                      <a:pt x="5086" y="20147"/>
                      <a:pt x="7830" y="21275"/>
                      <a:pt x="10637" y="2127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348" name="Google Shape;348;p30"/>
            <p:cNvGrpSpPr/>
            <p:nvPr/>
          </p:nvGrpSpPr>
          <p:grpSpPr>
            <a:xfrm>
              <a:off x="7900033" y="3892628"/>
              <a:ext cx="579176" cy="570428"/>
              <a:chOff x="5319172" y="3961175"/>
              <a:chExt cx="510588" cy="510592"/>
            </a:xfrm>
          </p:grpSpPr>
          <p:sp>
            <p:nvSpPr>
              <p:cNvPr id="349" name="Google Shape;349;p30"/>
              <p:cNvSpPr/>
              <p:nvPr/>
            </p:nvSpPr>
            <p:spPr>
              <a:xfrm>
                <a:off x="5516016" y="4264789"/>
                <a:ext cx="82856" cy="32493"/>
              </a:xfrm>
              <a:custGeom>
                <a:rect b="b" l="l" r="r" t="t"/>
                <a:pathLst>
                  <a:path extrusionOk="0" h="32493" w="82856">
                    <a:moveTo>
                      <a:pt x="0" y="24050"/>
                    </a:moveTo>
                    <a:lnTo>
                      <a:pt x="14777" y="32494"/>
                    </a:lnTo>
                    <a:cubicBezTo>
                      <a:pt x="23188" y="17775"/>
                      <a:pt x="41939" y="12661"/>
                      <a:pt x="56658" y="21072"/>
                    </a:cubicBezTo>
                    <a:cubicBezTo>
                      <a:pt x="61416" y="23791"/>
                      <a:pt x="65360" y="27734"/>
                      <a:pt x="68079" y="32494"/>
                    </a:cubicBezTo>
                    <a:lnTo>
                      <a:pt x="82856" y="24050"/>
                    </a:lnTo>
                    <a:cubicBezTo>
                      <a:pt x="69782" y="1170"/>
                      <a:pt x="40636" y="-6779"/>
                      <a:pt x="17755" y="6295"/>
                    </a:cubicBezTo>
                    <a:cubicBezTo>
                      <a:pt x="10358" y="10521"/>
                      <a:pt x="4227" y="16652"/>
                      <a:pt x="0" y="2405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50" name="Google Shape;350;p30"/>
              <p:cNvSpPr/>
              <p:nvPr/>
            </p:nvSpPr>
            <p:spPr>
              <a:xfrm>
                <a:off x="5375994" y="4353751"/>
                <a:ext cx="32493" cy="82856"/>
              </a:xfrm>
              <a:custGeom>
                <a:rect b="b" l="l" r="r" t="t"/>
                <a:pathLst>
                  <a:path extrusionOk="0" h="82856" w="32493">
                    <a:moveTo>
                      <a:pt x="32494" y="14777"/>
                    </a:moveTo>
                    <a:lnTo>
                      <a:pt x="24050" y="0"/>
                    </a:lnTo>
                    <a:cubicBezTo>
                      <a:pt x="1170" y="13074"/>
                      <a:pt x="-6779" y="42221"/>
                      <a:pt x="6295" y="65102"/>
                    </a:cubicBezTo>
                    <a:cubicBezTo>
                      <a:pt x="10522" y="72499"/>
                      <a:pt x="16653" y="78629"/>
                      <a:pt x="24050" y="82856"/>
                    </a:cubicBezTo>
                    <a:lnTo>
                      <a:pt x="32494" y="68079"/>
                    </a:lnTo>
                    <a:cubicBezTo>
                      <a:pt x="17775" y="59668"/>
                      <a:pt x="12661" y="40918"/>
                      <a:pt x="21072" y="26199"/>
                    </a:cubicBezTo>
                    <a:cubicBezTo>
                      <a:pt x="23792" y="21441"/>
                      <a:pt x="27735" y="17496"/>
                      <a:pt x="32494" y="14777"/>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51" name="Google Shape;351;p30"/>
              <p:cNvSpPr/>
              <p:nvPr/>
            </p:nvSpPr>
            <p:spPr>
              <a:xfrm>
                <a:off x="5319172" y="3961175"/>
                <a:ext cx="510588" cy="510592"/>
              </a:xfrm>
              <a:custGeom>
                <a:rect b="b" l="l" r="r" t="t"/>
                <a:pathLst>
                  <a:path extrusionOk="0" h="510592" w="510588">
                    <a:moveTo>
                      <a:pt x="468039" y="0"/>
                    </a:moveTo>
                    <a:lnTo>
                      <a:pt x="204233" y="0"/>
                    </a:lnTo>
                    <a:cubicBezTo>
                      <a:pt x="180744" y="26"/>
                      <a:pt x="161710" y="19061"/>
                      <a:pt x="161683" y="42549"/>
                    </a:cubicBezTo>
                    <a:lnTo>
                      <a:pt x="161683" y="243249"/>
                    </a:lnTo>
                    <a:cubicBezTo>
                      <a:pt x="149435" y="248247"/>
                      <a:pt x="138891" y="256672"/>
                      <a:pt x="131314" y="267514"/>
                    </a:cubicBezTo>
                    <a:cubicBezTo>
                      <a:pt x="100463" y="256086"/>
                      <a:pt x="66190" y="271831"/>
                      <a:pt x="54761" y="302680"/>
                    </a:cubicBezTo>
                    <a:cubicBezTo>
                      <a:pt x="53023" y="307374"/>
                      <a:pt x="51882" y="312267"/>
                      <a:pt x="51368" y="317245"/>
                    </a:cubicBezTo>
                    <a:cubicBezTo>
                      <a:pt x="19787" y="326475"/>
                      <a:pt x="1668" y="359558"/>
                      <a:pt x="10897" y="391139"/>
                    </a:cubicBezTo>
                    <a:cubicBezTo>
                      <a:pt x="12620" y="397035"/>
                      <a:pt x="15245" y="402628"/>
                      <a:pt x="18677" y="407721"/>
                    </a:cubicBezTo>
                    <a:cubicBezTo>
                      <a:pt x="-5244" y="430300"/>
                      <a:pt x="-6331" y="467995"/>
                      <a:pt x="16248" y="491915"/>
                    </a:cubicBezTo>
                    <a:cubicBezTo>
                      <a:pt x="27501" y="503838"/>
                      <a:pt x="43171" y="510594"/>
                      <a:pt x="59565" y="510593"/>
                    </a:cubicBezTo>
                    <a:lnTo>
                      <a:pt x="314861" y="510593"/>
                    </a:lnTo>
                    <a:cubicBezTo>
                      <a:pt x="347735" y="510639"/>
                      <a:pt x="374422" y="484027"/>
                      <a:pt x="374468" y="451153"/>
                    </a:cubicBezTo>
                    <a:cubicBezTo>
                      <a:pt x="374492" y="434714"/>
                      <a:pt x="367715" y="418998"/>
                      <a:pt x="355746" y="407729"/>
                    </a:cubicBezTo>
                    <a:cubicBezTo>
                      <a:pt x="368472" y="388848"/>
                      <a:pt x="369324" y="364364"/>
                      <a:pt x="357941" y="344644"/>
                    </a:cubicBezTo>
                    <a:lnTo>
                      <a:pt x="343211" y="353170"/>
                    </a:lnTo>
                    <a:cubicBezTo>
                      <a:pt x="352507" y="369288"/>
                      <a:pt x="350249" y="389578"/>
                      <a:pt x="337637" y="403257"/>
                    </a:cubicBezTo>
                    <a:cubicBezTo>
                      <a:pt x="334448" y="406710"/>
                      <a:pt x="334662" y="412094"/>
                      <a:pt x="338115" y="415283"/>
                    </a:cubicBezTo>
                    <a:cubicBezTo>
                      <a:pt x="338405" y="415550"/>
                      <a:pt x="338712" y="415798"/>
                      <a:pt x="339036" y="416022"/>
                    </a:cubicBezTo>
                    <a:cubicBezTo>
                      <a:pt x="344601" y="419890"/>
                      <a:pt x="349178" y="425012"/>
                      <a:pt x="352398" y="430975"/>
                    </a:cubicBezTo>
                    <a:cubicBezTo>
                      <a:pt x="363462" y="451716"/>
                      <a:pt x="355617" y="477500"/>
                      <a:pt x="334876" y="488564"/>
                    </a:cubicBezTo>
                    <a:cubicBezTo>
                      <a:pt x="328716" y="491850"/>
                      <a:pt x="321842" y="493570"/>
                      <a:pt x="314861" y="493573"/>
                    </a:cubicBezTo>
                    <a:lnTo>
                      <a:pt x="237701" y="493573"/>
                    </a:lnTo>
                    <a:lnTo>
                      <a:pt x="236387" y="491822"/>
                    </a:lnTo>
                    <a:cubicBezTo>
                      <a:pt x="226567" y="478615"/>
                      <a:pt x="227874" y="460213"/>
                      <a:pt x="239463" y="448528"/>
                    </a:cubicBezTo>
                    <a:lnTo>
                      <a:pt x="227428" y="436493"/>
                    </a:lnTo>
                    <a:cubicBezTo>
                      <a:pt x="212489" y="451571"/>
                      <a:pt x="208589" y="474388"/>
                      <a:pt x="217670" y="493573"/>
                    </a:cubicBezTo>
                    <a:lnTo>
                      <a:pt x="187213" y="493573"/>
                    </a:lnTo>
                    <a:cubicBezTo>
                      <a:pt x="163714" y="493573"/>
                      <a:pt x="144663" y="474522"/>
                      <a:pt x="144663" y="451023"/>
                    </a:cubicBezTo>
                    <a:cubicBezTo>
                      <a:pt x="144663" y="427524"/>
                      <a:pt x="163714" y="408474"/>
                      <a:pt x="187213" y="408474"/>
                    </a:cubicBezTo>
                    <a:lnTo>
                      <a:pt x="256053" y="408474"/>
                    </a:lnTo>
                    <a:cubicBezTo>
                      <a:pt x="258487" y="422381"/>
                      <a:pt x="267031" y="434463"/>
                      <a:pt x="279332" y="441392"/>
                    </a:cubicBezTo>
                    <a:lnTo>
                      <a:pt x="287775" y="426615"/>
                    </a:lnTo>
                    <a:cubicBezTo>
                      <a:pt x="273056" y="418204"/>
                      <a:pt x="267943" y="399454"/>
                      <a:pt x="276354" y="384735"/>
                    </a:cubicBezTo>
                    <a:cubicBezTo>
                      <a:pt x="279073" y="379977"/>
                      <a:pt x="283016" y="376032"/>
                      <a:pt x="287775" y="373313"/>
                    </a:cubicBezTo>
                    <a:lnTo>
                      <a:pt x="279332" y="358536"/>
                    </a:lnTo>
                    <a:cubicBezTo>
                      <a:pt x="267031" y="365465"/>
                      <a:pt x="258487" y="377547"/>
                      <a:pt x="256053" y="391454"/>
                    </a:cubicBezTo>
                    <a:lnTo>
                      <a:pt x="195157" y="391454"/>
                    </a:lnTo>
                    <a:cubicBezTo>
                      <a:pt x="192408" y="370577"/>
                      <a:pt x="179439" y="352442"/>
                      <a:pt x="160573" y="343091"/>
                    </a:cubicBezTo>
                    <a:lnTo>
                      <a:pt x="156979" y="341294"/>
                    </a:lnTo>
                    <a:lnTo>
                      <a:pt x="149367" y="356516"/>
                    </a:lnTo>
                    <a:lnTo>
                      <a:pt x="152962" y="358314"/>
                    </a:lnTo>
                    <a:cubicBezTo>
                      <a:pt x="166269" y="364916"/>
                      <a:pt x="175596" y="377509"/>
                      <a:pt x="178031" y="392164"/>
                    </a:cubicBezTo>
                    <a:cubicBezTo>
                      <a:pt x="145544" y="397212"/>
                      <a:pt x="123302" y="427639"/>
                      <a:pt x="128349" y="460126"/>
                    </a:cubicBezTo>
                    <a:cubicBezTo>
                      <a:pt x="130325" y="472845"/>
                      <a:pt x="136371" y="484580"/>
                      <a:pt x="145579" y="493573"/>
                    </a:cubicBezTo>
                    <a:lnTo>
                      <a:pt x="59565" y="493573"/>
                    </a:lnTo>
                    <a:cubicBezTo>
                      <a:pt x="36068" y="493572"/>
                      <a:pt x="17022" y="474522"/>
                      <a:pt x="17023" y="451026"/>
                    </a:cubicBezTo>
                    <a:cubicBezTo>
                      <a:pt x="17024" y="437052"/>
                      <a:pt x="23887" y="423969"/>
                      <a:pt x="35384" y="416027"/>
                    </a:cubicBezTo>
                    <a:cubicBezTo>
                      <a:pt x="39246" y="413349"/>
                      <a:pt x="40207" y="408046"/>
                      <a:pt x="37529" y="404184"/>
                    </a:cubicBezTo>
                    <a:cubicBezTo>
                      <a:pt x="37304" y="403860"/>
                      <a:pt x="37057" y="403552"/>
                      <a:pt x="36789" y="403262"/>
                    </a:cubicBezTo>
                    <a:cubicBezTo>
                      <a:pt x="20863" y="385987"/>
                      <a:pt x="21957" y="359072"/>
                      <a:pt x="39232" y="343147"/>
                    </a:cubicBezTo>
                    <a:cubicBezTo>
                      <a:pt x="43021" y="339654"/>
                      <a:pt x="47412" y="336879"/>
                      <a:pt x="52192" y="334956"/>
                    </a:cubicBezTo>
                    <a:cubicBezTo>
                      <a:pt x="56296" y="355581"/>
                      <a:pt x="70951" y="372525"/>
                      <a:pt x="90768" y="379560"/>
                    </a:cubicBezTo>
                    <a:lnTo>
                      <a:pt x="96440" y="363512"/>
                    </a:lnTo>
                    <a:cubicBezTo>
                      <a:pt x="79645" y="357548"/>
                      <a:pt x="68333" y="341763"/>
                      <a:pt x="68085" y="323941"/>
                    </a:cubicBezTo>
                    <a:cubicBezTo>
                      <a:pt x="68085" y="323868"/>
                      <a:pt x="68085" y="323793"/>
                      <a:pt x="68085" y="323719"/>
                    </a:cubicBezTo>
                    <a:cubicBezTo>
                      <a:pt x="68085" y="323612"/>
                      <a:pt x="68072" y="323500"/>
                      <a:pt x="68072" y="323385"/>
                    </a:cubicBezTo>
                    <a:cubicBezTo>
                      <a:pt x="68099" y="299897"/>
                      <a:pt x="87133" y="280862"/>
                      <a:pt x="110622" y="280835"/>
                    </a:cubicBezTo>
                    <a:cubicBezTo>
                      <a:pt x="116539" y="280824"/>
                      <a:pt x="122394" y="282059"/>
                      <a:pt x="127802" y="284462"/>
                    </a:cubicBezTo>
                    <a:lnTo>
                      <a:pt x="128547" y="286559"/>
                    </a:lnTo>
                    <a:cubicBezTo>
                      <a:pt x="132352" y="297306"/>
                      <a:pt x="129659" y="309284"/>
                      <a:pt x="121620" y="317367"/>
                    </a:cubicBezTo>
                    <a:lnTo>
                      <a:pt x="133655" y="329402"/>
                    </a:lnTo>
                    <a:cubicBezTo>
                      <a:pt x="146334" y="316658"/>
                      <a:pt x="150582" y="297772"/>
                      <a:pt x="144583" y="280826"/>
                    </a:cubicBezTo>
                    <a:lnTo>
                      <a:pt x="144000" y="279196"/>
                    </a:lnTo>
                    <a:cubicBezTo>
                      <a:pt x="148933" y="271396"/>
                      <a:pt x="155869" y="265060"/>
                      <a:pt x="164083" y="260852"/>
                    </a:cubicBezTo>
                    <a:cubicBezTo>
                      <a:pt x="170075" y="277897"/>
                      <a:pt x="186164" y="289312"/>
                      <a:pt x="204233" y="289336"/>
                    </a:cubicBezTo>
                    <a:lnTo>
                      <a:pt x="305049" y="289336"/>
                    </a:lnTo>
                    <a:lnTo>
                      <a:pt x="297922" y="339191"/>
                    </a:lnTo>
                    <a:cubicBezTo>
                      <a:pt x="297257" y="343844"/>
                      <a:pt x="300490" y="348154"/>
                      <a:pt x="305142" y="348820"/>
                    </a:cubicBezTo>
                    <a:cubicBezTo>
                      <a:pt x="307153" y="349107"/>
                      <a:pt x="309202" y="348666"/>
                      <a:pt x="310916" y="347574"/>
                    </a:cubicBezTo>
                    <a:lnTo>
                      <a:pt x="402438" y="289336"/>
                    </a:lnTo>
                    <a:lnTo>
                      <a:pt x="468039" y="289336"/>
                    </a:lnTo>
                    <a:cubicBezTo>
                      <a:pt x="491527" y="289309"/>
                      <a:pt x="510562" y="270275"/>
                      <a:pt x="510588" y="246786"/>
                    </a:cubicBezTo>
                    <a:lnTo>
                      <a:pt x="510588" y="42549"/>
                    </a:lnTo>
                    <a:cubicBezTo>
                      <a:pt x="510562" y="19061"/>
                      <a:pt x="491527" y="26"/>
                      <a:pt x="468039" y="0"/>
                    </a:cubicBezTo>
                    <a:close/>
                    <a:moveTo>
                      <a:pt x="493568" y="246786"/>
                    </a:moveTo>
                    <a:cubicBezTo>
                      <a:pt x="493552" y="260879"/>
                      <a:pt x="482131" y="272300"/>
                      <a:pt x="468039" y="272316"/>
                    </a:cubicBezTo>
                    <a:lnTo>
                      <a:pt x="399960" y="272316"/>
                    </a:lnTo>
                    <a:cubicBezTo>
                      <a:pt x="398340" y="272315"/>
                      <a:pt x="396753" y="272777"/>
                      <a:pt x="395386" y="273647"/>
                    </a:cubicBezTo>
                    <a:lnTo>
                      <a:pt x="317393" y="323282"/>
                    </a:lnTo>
                    <a:lnTo>
                      <a:pt x="323286" y="282030"/>
                    </a:lnTo>
                    <a:cubicBezTo>
                      <a:pt x="323951" y="277377"/>
                      <a:pt x="320718" y="273067"/>
                      <a:pt x="316066" y="272401"/>
                    </a:cubicBezTo>
                    <a:cubicBezTo>
                      <a:pt x="315666" y="272345"/>
                      <a:pt x="315264" y="272316"/>
                      <a:pt x="314861" y="272316"/>
                    </a:cubicBezTo>
                    <a:lnTo>
                      <a:pt x="204233" y="272316"/>
                    </a:lnTo>
                    <a:cubicBezTo>
                      <a:pt x="190140" y="272300"/>
                      <a:pt x="178719" y="260879"/>
                      <a:pt x="178703" y="246786"/>
                    </a:cubicBezTo>
                    <a:lnTo>
                      <a:pt x="178703" y="42549"/>
                    </a:lnTo>
                    <a:cubicBezTo>
                      <a:pt x="178719" y="28457"/>
                      <a:pt x="190140" y="17036"/>
                      <a:pt x="204233" y="17020"/>
                    </a:cubicBezTo>
                    <a:lnTo>
                      <a:pt x="468039" y="17020"/>
                    </a:lnTo>
                    <a:cubicBezTo>
                      <a:pt x="482131" y="17036"/>
                      <a:pt x="493552" y="28457"/>
                      <a:pt x="493568" y="4254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52" name="Google Shape;352;p30"/>
              <p:cNvSpPr/>
              <p:nvPr/>
            </p:nvSpPr>
            <p:spPr>
              <a:xfrm>
                <a:off x="5565954" y="3995215"/>
                <a:ext cx="212746" cy="221256"/>
              </a:xfrm>
              <a:custGeom>
                <a:rect b="b" l="l" r="r" t="t"/>
                <a:pathLst>
                  <a:path extrusionOk="0" h="221256" w="212746">
                    <a:moveTo>
                      <a:pt x="204237" y="17020"/>
                    </a:moveTo>
                    <a:lnTo>
                      <a:pt x="17020" y="17020"/>
                    </a:lnTo>
                    <a:lnTo>
                      <a:pt x="17020" y="0"/>
                    </a:lnTo>
                    <a:lnTo>
                      <a:pt x="0" y="0"/>
                    </a:lnTo>
                    <a:lnTo>
                      <a:pt x="0" y="221257"/>
                    </a:lnTo>
                    <a:lnTo>
                      <a:pt x="17020" y="221257"/>
                    </a:lnTo>
                    <a:lnTo>
                      <a:pt x="17020" y="204237"/>
                    </a:lnTo>
                    <a:lnTo>
                      <a:pt x="153178" y="204237"/>
                    </a:lnTo>
                    <a:cubicBezTo>
                      <a:pt x="157877" y="204237"/>
                      <a:pt x="161688" y="200427"/>
                      <a:pt x="161688" y="195727"/>
                    </a:cubicBezTo>
                    <a:lnTo>
                      <a:pt x="161688" y="161688"/>
                    </a:lnTo>
                    <a:cubicBezTo>
                      <a:pt x="161688" y="156988"/>
                      <a:pt x="157877" y="153178"/>
                      <a:pt x="153178" y="153178"/>
                    </a:cubicBezTo>
                    <a:lnTo>
                      <a:pt x="17020" y="153178"/>
                    </a:lnTo>
                    <a:lnTo>
                      <a:pt x="17020" y="136158"/>
                    </a:lnTo>
                    <a:lnTo>
                      <a:pt x="110628" y="136158"/>
                    </a:lnTo>
                    <a:cubicBezTo>
                      <a:pt x="115328" y="136158"/>
                      <a:pt x="119138" y="132348"/>
                      <a:pt x="119138" y="127648"/>
                    </a:cubicBezTo>
                    <a:lnTo>
                      <a:pt x="119138" y="93609"/>
                    </a:lnTo>
                    <a:cubicBezTo>
                      <a:pt x="119138" y="88909"/>
                      <a:pt x="115328" y="85099"/>
                      <a:pt x="110628" y="85099"/>
                    </a:cubicBezTo>
                    <a:lnTo>
                      <a:pt x="17020" y="85099"/>
                    </a:lnTo>
                    <a:lnTo>
                      <a:pt x="17020" y="68079"/>
                    </a:lnTo>
                    <a:lnTo>
                      <a:pt x="204237" y="68079"/>
                    </a:lnTo>
                    <a:cubicBezTo>
                      <a:pt x="208937" y="68079"/>
                      <a:pt x="212747" y="64269"/>
                      <a:pt x="212747" y="59569"/>
                    </a:cubicBezTo>
                    <a:lnTo>
                      <a:pt x="212747" y="25530"/>
                    </a:lnTo>
                    <a:cubicBezTo>
                      <a:pt x="212747" y="20830"/>
                      <a:pt x="208937" y="17020"/>
                      <a:pt x="204237" y="17020"/>
                    </a:cubicBezTo>
                    <a:close/>
                    <a:moveTo>
                      <a:pt x="144668" y="170198"/>
                    </a:moveTo>
                    <a:lnTo>
                      <a:pt x="144668" y="187217"/>
                    </a:lnTo>
                    <a:lnTo>
                      <a:pt x="17020" y="187217"/>
                    </a:lnTo>
                    <a:lnTo>
                      <a:pt x="17020" y="170198"/>
                    </a:lnTo>
                    <a:close/>
                    <a:moveTo>
                      <a:pt x="102119" y="102119"/>
                    </a:moveTo>
                    <a:lnTo>
                      <a:pt x="102119" y="119138"/>
                    </a:lnTo>
                    <a:lnTo>
                      <a:pt x="17020" y="119138"/>
                    </a:lnTo>
                    <a:lnTo>
                      <a:pt x="17020" y="102119"/>
                    </a:lnTo>
                    <a:close/>
                    <a:moveTo>
                      <a:pt x="195727" y="51059"/>
                    </a:moveTo>
                    <a:lnTo>
                      <a:pt x="17020" y="51059"/>
                    </a:lnTo>
                    <a:lnTo>
                      <a:pt x="17020" y="34040"/>
                    </a:lnTo>
                    <a:lnTo>
                      <a:pt x="195727" y="3404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53" name="Google Shape;353;p30"/>
              <p:cNvSpPr/>
              <p:nvPr/>
            </p:nvSpPr>
            <p:spPr>
              <a:xfrm>
                <a:off x="5514894" y="4012235"/>
                <a:ext cx="34039" cy="17019"/>
              </a:xfrm>
              <a:custGeom>
                <a:rect b="b" l="l" r="r" t="t"/>
                <a:pathLst>
                  <a:path extrusionOk="0" h="17019" w="34039">
                    <a:moveTo>
                      <a:pt x="0" y="0"/>
                    </a:moveTo>
                    <a:lnTo>
                      <a:pt x="34040" y="0"/>
                    </a:lnTo>
                    <a:lnTo>
                      <a:pt x="34040" y="17020"/>
                    </a:lnTo>
                    <a:lnTo>
                      <a:pt x="0" y="1702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54" name="Google Shape;354;p30"/>
              <p:cNvSpPr/>
              <p:nvPr/>
            </p:nvSpPr>
            <p:spPr>
              <a:xfrm>
                <a:off x="5514894" y="4046274"/>
                <a:ext cx="34039" cy="17019"/>
              </a:xfrm>
              <a:custGeom>
                <a:rect b="b" l="l" r="r" t="t"/>
                <a:pathLst>
                  <a:path extrusionOk="0" h="17019" w="34039">
                    <a:moveTo>
                      <a:pt x="0" y="0"/>
                    </a:moveTo>
                    <a:lnTo>
                      <a:pt x="34040" y="0"/>
                    </a:lnTo>
                    <a:lnTo>
                      <a:pt x="34040" y="17020"/>
                    </a:lnTo>
                    <a:lnTo>
                      <a:pt x="0" y="1702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55" name="Google Shape;355;p30"/>
              <p:cNvSpPr/>
              <p:nvPr/>
            </p:nvSpPr>
            <p:spPr>
              <a:xfrm>
                <a:off x="5514894" y="4080314"/>
                <a:ext cx="34039" cy="17019"/>
              </a:xfrm>
              <a:custGeom>
                <a:rect b="b" l="l" r="r" t="t"/>
                <a:pathLst>
                  <a:path extrusionOk="0" h="17019" w="34039">
                    <a:moveTo>
                      <a:pt x="0" y="0"/>
                    </a:moveTo>
                    <a:lnTo>
                      <a:pt x="34040" y="0"/>
                    </a:lnTo>
                    <a:lnTo>
                      <a:pt x="34040" y="17020"/>
                    </a:lnTo>
                    <a:lnTo>
                      <a:pt x="0" y="1702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56" name="Google Shape;356;p30"/>
              <p:cNvSpPr/>
              <p:nvPr/>
            </p:nvSpPr>
            <p:spPr>
              <a:xfrm>
                <a:off x="5514894" y="4114353"/>
                <a:ext cx="34039" cy="17019"/>
              </a:xfrm>
              <a:custGeom>
                <a:rect b="b" l="l" r="r" t="t"/>
                <a:pathLst>
                  <a:path extrusionOk="0" h="17019" w="34039">
                    <a:moveTo>
                      <a:pt x="0" y="0"/>
                    </a:moveTo>
                    <a:lnTo>
                      <a:pt x="34040" y="0"/>
                    </a:lnTo>
                    <a:lnTo>
                      <a:pt x="34040" y="17020"/>
                    </a:lnTo>
                    <a:lnTo>
                      <a:pt x="0" y="1702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57" name="Google Shape;357;p30"/>
              <p:cNvSpPr/>
              <p:nvPr/>
            </p:nvSpPr>
            <p:spPr>
              <a:xfrm>
                <a:off x="5514894" y="4148393"/>
                <a:ext cx="34039" cy="17019"/>
              </a:xfrm>
              <a:custGeom>
                <a:rect b="b" l="l" r="r" t="t"/>
                <a:pathLst>
                  <a:path extrusionOk="0" h="17019" w="34039">
                    <a:moveTo>
                      <a:pt x="0" y="0"/>
                    </a:moveTo>
                    <a:lnTo>
                      <a:pt x="34040" y="0"/>
                    </a:lnTo>
                    <a:lnTo>
                      <a:pt x="34040" y="17020"/>
                    </a:lnTo>
                    <a:lnTo>
                      <a:pt x="0" y="1702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58" name="Google Shape;358;p30"/>
              <p:cNvSpPr/>
              <p:nvPr/>
            </p:nvSpPr>
            <p:spPr>
              <a:xfrm>
                <a:off x="5514894" y="4182432"/>
                <a:ext cx="34039" cy="17019"/>
              </a:xfrm>
              <a:custGeom>
                <a:rect b="b" l="l" r="r" t="t"/>
                <a:pathLst>
                  <a:path extrusionOk="0" h="17019" w="34039">
                    <a:moveTo>
                      <a:pt x="0" y="0"/>
                    </a:moveTo>
                    <a:lnTo>
                      <a:pt x="34040" y="0"/>
                    </a:lnTo>
                    <a:lnTo>
                      <a:pt x="34040" y="17020"/>
                    </a:lnTo>
                    <a:lnTo>
                      <a:pt x="0" y="1702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359" name="Google Shape;359;p30"/>
            <p:cNvGrpSpPr/>
            <p:nvPr/>
          </p:nvGrpSpPr>
          <p:grpSpPr>
            <a:xfrm>
              <a:off x="5683367" y="3809051"/>
              <a:ext cx="464157" cy="457142"/>
              <a:chOff x="4299684" y="3156684"/>
              <a:chExt cx="544632" cy="544631"/>
            </a:xfrm>
          </p:grpSpPr>
          <p:sp>
            <p:nvSpPr>
              <p:cNvPr id="360" name="Google Shape;360;p30"/>
              <p:cNvSpPr/>
              <p:nvPr/>
            </p:nvSpPr>
            <p:spPr>
              <a:xfrm>
                <a:off x="4299684" y="3516226"/>
                <a:ext cx="195727" cy="185089"/>
              </a:xfrm>
              <a:custGeom>
                <a:rect b="b" l="l" r="r" t="t"/>
                <a:pathLst>
                  <a:path extrusionOk="0" h="185089" w="195727">
                    <a:moveTo>
                      <a:pt x="131498" y="82545"/>
                    </a:moveTo>
                    <a:cubicBezTo>
                      <a:pt x="138365" y="74687"/>
                      <a:pt x="142540" y="64418"/>
                      <a:pt x="142540" y="53187"/>
                    </a:cubicBezTo>
                    <a:lnTo>
                      <a:pt x="142540" y="44677"/>
                    </a:lnTo>
                    <a:cubicBezTo>
                      <a:pt x="142540" y="20042"/>
                      <a:pt x="122499" y="0"/>
                      <a:pt x="97864" y="0"/>
                    </a:cubicBezTo>
                    <a:cubicBezTo>
                      <a:pt x="73229" y="0"/>
                      <a:pt x="53187" y="20042"/>
                      <a:pt x="53187" y="44677"/>
                    </a:cubicBezTo>
                    <a:lnTo>
                      <a:pt x="53187" y="53187"/>
                    </a:lnTo>
                    <a:cubicBezTo>
                      <a:pt x="53187" y="64418"/>
                      <a:pt x="57362" y="74687"/>
                      <a:pt x="64229" y="82545"/>
                    </a:cubicBezTo>
                    <a:cubicBezTo>
                      <a:pt x="26786" y="96290"/>
                      <a:pt x="0" y="132302"/>
                      <a:pt x="0" y="174452"/>
                    </a:cubicBezTo>
                    <a:cubicBezTo>
                      <a:pt x="0" y="180327"/>
                      <a:pt x="4762" y="185090"/>
                      <a:pt x="10637" y="185090"/>
                    </a:cubicBezTo>
                    <a:lnTo>
                      <a:pt x="185090" y="185090"/>
                    </a:lnTo>
                    <a:cubicBezTo>
                      <a:pt x="190965" y="185090"/>
                      <a:pt x="195727" y="180327"/>
                      <a:pt x="195727" y="174452"/>
                    </a:cubicBezTo>
                    <a:cubicBezTo>
                      <a:pt x="195727" y="132302"/>
                      <a:pt x="168941" y="96290"/>
                      <a:pt x="131498" y="82545"/>
                    </a:cubicBezTo>
                    <a:close/>
                    <a:moveTo>
                      <a:pt x="74461" y="53187"/>
                    </a:moveTo>
                    <a:lnTo>
                      <a:pt x="74461" y="44677"/>
                    </a:lnTo>
                    <a:cubicBezTo>
                      <a:pt x="74461" y="31773"/>
                      <a:pt x="84959" y="21275"/>
                      <a:pt x="97864" y="21275"/>
                    </a:cubicBezTo>
                    <a:cubicBezTo>
                      <a:pt x="110768" y="21275"/>
                      <a:pt x="121266" y="31773"/>
                      <a:pt x="121266" y="44677"/>
                    </a:cubicBezTo>
                    <a:lnTo>
                      <a:pt x="121266" y="53187"/>
                    </a:lnTo>
                    <a:cubicBezTo>
                      <a:pt x="121266" y="66091"/>
                      <a:pt x="110768" y="76589"/>
                      <a:pt x="97864" y="76589"/>
                    </a:cubicBezTo>
                    <a:cubicBezTo>
                      <a:pt x="84959" y="76589"/>
                      <a:pt x="74461" y="66091"/>
                      <a:pt x="74461" y="53187"/>
                    </a:cubicBezTo>
                    <a:close/>
                    <a:moveTo>
                      <a:pt x="22011" y="163815"/>
                    </a:moveTo>
                    <a:cubicBezTo>
                      <a:pt x="27204" y="126600"/>
                      <a:pt x="59241" y="97864"/>
                      <a:pt x="97864" y="97864"/>
                    </a:cubicBezTo>
                    <a:cubicBezTo>
                      <a:pt x="136486" y="97864"/>
                      <a:pt x="168523" y="126600"/>
                      <a:pt x="173716" y="1638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61" name="Google Shape;361;p30"/>
              <p:cNvSpPr/>
              <p:nvPr/>
            </p:nvSpPr>
            <p:spPr>
              <a:xfrm>
                <a:off x="4648588" y="3516226"/>
                <a:ext cx="195727" cy="185089"/>
              </a:xfrm>
              <a:custGeom>
                <a:rect b="b" l="l" r="r" t="t"/>
                <a:pathLst>
                  <a:path extrusionOk="0" h="185089" w="195727">
                    <a:moveTo>
                      <a:pt x="131498" y="82545"/>
                    </a:moveTo>
                    <a:cubicBezTo>
                      <a:pt x="138365" y="74687"/>
                      <a:pt x="142540" y="64418"/>
                      <a:pt x="142540" y="53187"/>
                    </a:cubicBezTo>
                    <a:lnTo>
                      <a:pt x="142540" y="44677"/>
                    </a:lnTo>
                    <a:cubicBezTo>
                      <a:pt x="142540" y="20042"/>
                      <a:pt x="122499" y="0"/>
                      <a:pt x="97864" y="0"/>
                    </a:cubicBezTo>
                    <a:cubicBezTo>
                      <a:pt x="73229" y="0"/>
                      <a:pt x="53187" y="20042"/>
                      <a:pt x="53187" y="44677"/>
                    </a:cubicBezTo>
                    <a:lnTo>
                      <a:pt x="53187" y="53187"/>
                    </a:lnTo>
                    <a:cubicBezTo>
                      <a:pt x="53187" y="64418"/>
                      <a:pt x="57362" y="74687"/>
                      <a:pt x="64229" y="82545"/>
                    </a:cubicBezTo>
                    <a:cubicBezTo>
                      <a:pt x="26786" y="96290"/>
                      <a:pt x="0" y="132302"/>
                      <a:pt x="0" y="174452"/>
                    </a:cubicBezTo>
                    <a:cubicBezTo>
                      <a:pt x="0" y="180327"/>
                      <a:pt x="4762" y="185090"/>
                      <a:pt x="10637" y="185090"/>
                    </a:cubicBezTo>
                    <a:lnTo>
                      <a:pt x="49996" y="185090"/>
                    </a:lnTo>
                    <a:cubicBezTo>
                      <a:pt x="55871" y="185090"/>
                      <a:pt x="60633" y="180327"/>
                      <a:pt x="60633" y="174452"/>
                    </a:cubicBezTo>
                    <a:cubicBezTo>
                      <a:pt x="60633" y="168577"/>
                      <a:pt x="55871" y="163815"/>
                      <a:pt x="49996" y="163815"/>
                    </a:cubicBezTo>
                    <a:lnTo>
                      <a:pt x="22010" y="163815"/>
                    </a:lnTo>
                    <a:cubicBezTo>
                      <a:pt x="27203" y="126600"/>
                      <a:pt x="59240" y="97864"/>
                      <a:pt x="97862" y="97864"/>
                    </a:cubicBezTo>
                    <a:cubicBezTo>
                      <a:pt x="136485" y="97864"/>
                      <a:pt x="168522" y="126600"/>
                      <a:pt x="173715" y="163815"/>
                    </a:cubicBezTo>
                    <a:lnTo>
                      <a:pt x="145732" y="163815"/>
                    </a:lnTo>
                    <a:cubicBezTo>
                      <a:pt x="139857" y="163815"/>
                      <a:pt x="135094" y="168577"/>
                      <a:pt x="135094" y="174452"/>
                    </a:cubicBezTo>
                    <a:cubicBezTo>
                      <a:pt x="135094" y="180327"/>
                      <a:pt x="139857" y="185090"/>
                      <a:pt x="145732" y="185090"/>
                    </a:cubicBezTo>
                    <a:lnTo>
                      <a:pt x="185090" y="185090"/>
                    </a:lnTo>
                    <a:cubicBezTo>
                      <a:pt x="190965" y="185090"/>
                      <a:pt x="195727" y="180327"/>
                      <a:pt x="195727" y="174452"/>
                    </a:cubicBezTo>
                    <a:cubicBezTo>
                      <a:pt x="195727" y="132302"/>
                      <a:pt x="168941" y="96290"/>
                      <a:pt x="131498" y="82545"/>
                    </a:cubicBezTo>
                    <a:close/>
                    <a:moveTo>
                      <a:pt x="74461" y="53187"/>
                    </a:moveTo>
                    <a:lnTo>
                      <a:pt x="74461" y="44677"/>
                    </a:lnTo>
                    <a:cubicBezTo>
                      <a:pt x="74461" y="31773"/>
                      <a:pt x="84959" y="21275"/>
                      <a:pt x="97864" y="21275"/>
                    </a:cubicBezTo>
                    <a:cubicBezTo>
                      <a:pt x="110768" y="21275"/>
                      <a:pt x="121266" y="31773"/>
                      <a:pt x="121266" y="44677"/>
                    </a:cubicBezTo>
                    <a:lnTo>
                      <a:pt x="121266" y="53187"/>
                    </a:lnTo>
                    <a:cubicBezTo>
                      <a:pt x="121266" y="66091"/>
                      <a:pt x="110768" y="76589"/>
                      <a:pt x="97864" y="76589"/>
                    </a:cubicBezTo>
                    <a:cubicBezTo>
                      <a:pt x="84959" y="76589"/>
                      <a:pt x="74461" y="66091"/>
                      <a:pt x="74461" y="53187"/>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62" name="Google Shape;362;p30"/>
              <p:cNvSpPr/>
              <p:nvPr/>
            </p:nvSpPr>
            <p:spPr>
              <a:xfrm>
                <a:off x="4510302" y="3179253"/>
                <a:ext cx="123393" cy="61235"/>
              </a:xfrm>
              <a:custGeom>
                <a:rect b="b" l="l" r="r" t="t"/>
                <a:pathLst>
                  <a:path extrusionOk="0" h="61235" w="123393">
                    <a:moveTo>
                      <a:pt x="23097" y="58119"/>
                    </a:moveTo>
                    <a:cubicBezTo>
                      <a:pt x="25174" y="60196"/>
                      <a:pt x="27896" y="61235"/>
                      <a:pt x="30618" y="61235"/>
                    </a:cubicBezTo>
                    <a:cubicBezTo>
                      <a:pt x="33340" y="61235"/>
                      <a:pt x="36064" y="60196"/>
                      <a:pt x="38140" y="58119"/>
                    </a:cubicBezTo>
                    <a:cubicBezTo>
                      <a:pt x="42294" y="53965"/>
                      <a:pt x="42294" y="47230"/>
                      <a:pt x="38140" y="43075"/>
                    </a:cubicBezTo>
                    <a:lnTo>
                      <a:pt x="36320" y="41255"/>
                    </a:lnTo>
                    <a:lnTo>
                      <a:pt x="87076" y="41255"/>
                    </a:lnTo>
                    <a:lnTo>
                      <a:pt x="85255" y="43076"/>
                    </a:lnTo>
                    <a:cubicBezTo>
                      <a:pt x="81101" y="47230"/>
                      <a:pt x="81101" y="53965"/>
                      <a:pt x="85255" y="58120"/>
                    </a:cubicBezTo>
                    <a:cubicBezTo>
                      <a:pt x="87332" y="60197"/>
                      <a:pt x="90054" y="61236"/>
                      <a:pt x="92777" y="61236"/>
                    </a:cubicBezTo>
                    <a:cubicBezTo>
                      <a:pt x="95499" y="61236"/>
                      <a:pt x="98222" y="60197"/>
                      <a:pt x="100298" y="58120"/>
                    </a:cubicBezTo>
                    <a:lnTo>
                      <a:pt x="120278" y="38140"/>
                    </a:lnTo>
                    <a:cubicBezTo>
                      <a:pt x="124432" y="33986"/>
                      <a:pt x="124432" y="27251"/>
                      <a:pt x="120278" y="23096"/>
                    </a:cubicBezTo>
                    <a:lnTo>
                      <a:pt x="100298" y="3116"/>
                    </a:lnTo>
                    <a:cubicBezTo>
                      <a:pt x="96144" y="-1037"/>
                      <a:pt x="89409" y="-1037"/>
                      <a:pt x="85254" y="3116"/>
                    </a:cubicBezTo>
                    <a:cubicBezTo>
                      <a:pt x="81100" y="7270"/>
                      <a:pt x="81100" y="14005"/>
                      <a:pt x="85254" y="18160"/>
                    </a:cubicBezTo>
                    <a:lnTo>
                      <a:pt x="87075" y="19980"/>
                    </a:lnTo>
                    <a:lnTo>
                      <a:pt x="36319" y="19980"/>
                    </a:lnTo>
                    <a:lnTo>
                      <a:pt x="38140" y="18159"/>
                    </a:lnTo>
                    <a:cubicBezTo>
                      <a:pt x="42294" y="14005"/>
                      <a:pt x="42294" y="7270"/>
                      <a:pt x="38140" y="3115"/>
                    </a:cubicBezTo>
                    <a:cubicBezTo>
                      <a:pt x="33986" y="-1038"/>
                      <a:pt x="27250" y="-1038"/>
                      <a:pt x="23096" y="3115"/>
                    </a:cubicBezTo>
                    <a:lnTo>
                      <a:pt x="3115" y="23095"/>
                    </a:lnTo>
                    <a:cubicBezTo>
                      <a:pt x="-1038" y="27249"/>
                      <a:pt x="-1038" y="33984"/>
                      <a:pt x="3115" y="3813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63" name="Google Shape;363;p30"/>
              <p:cNvSpPr/>
              <p:nvPr/>
            </p:nvSpPr>
            <p:spPr>
              <a:xfrm>
                <a:off x="4510302" y="3617512"/>
                <a:ext cx="123393" cy="61234"/>
              </a:xfrm>
              <a:custGeom>
                <a:rect b="b" l="l" r="r" t="t"/>
                <a:pathLst>
                  <a:path extrusionOk="0" h="61234" w="123393">
                    <a:moveTo>
                      <a:pt x="100298" y="3115"/>
                    </a:moveTo>
                    <a:cubicBezTo>
                      <a:pt x="96144" y="-1038"/>
                      <a:pt x="89409" y="-1038"/>
                      <a:pt x="85254" y="3115"/>
                    </a:cubicBezTo>
                    <a:cubicBezTo>
                      <a:pt x="81100" y="7268"/>
                      <a:pt x="81100" y="14004"/>
                      <a:pt x="85254" y="18159"/>
                    </a:cubicBezTo>
                    <a:lnTo>
                      <a:pt x="87075" y="19980"/>
                    </a:lnTo>
                    <a:lnTo>
                      <a:pt x="36319" y="19980"/>
                    </a:lnTo>
                    <a:lnTo>
                      <a:pt x="38140" y="18159"/>
                    </a:lnTo>
                    <a:cubicBezTo>
                      <a:pt x="42294" y="14005"/>
                      <a:pt x="42294" y="7270"/>
                      <a:pt x="38140" y="3115"/>
                    </a:cubicBezTo>
                    <a:cubicBezTo>
                      <a:pt x="33986" y="-1038"/>
                      <a:pt x="27250" y="-1038"/>
                      <a:pt x="23096" y="3115"/>
                    </a:cubicBezTo>
                    <a:lnTo>
                      <a:pt x="3115" y="23095"/>
                    </a:lnTo>
                    <a:cubicBezTo>
                      <a:pt x="-1038" y="27249"/>
                      <a:pt x="-1038" y="33984"/>
                      <a:pt x="3115" y="38139"/>
                    </a:cubicBezTo>
                    <a:lnTo>
                      <a:pt x="23096" y="58119"/>
                    </a:lnTo>
                    <a:cubicBezTo>
                      <a:pt x="25173" y="60196"/>
                      <a:pt x="27895" y="61235"/>
                      <a:pt x="30617" y="61235"/>
                    </a:cubicBezTo>
                    <a:cubicBezTo>
                      <a:pt x="33339" y="61235"/>
                      <a:pt x="36062" y="60196"/>
                      <a:pt x="38139" y="58119"/>
                    </a:cubicBezTo>
                    <a:cubicBezTo>
                      <a:pt x="42293" y="53965"/>
                      <a:pt x="42293" y="47230"/>
                      <a:pt x="38139" y="43075"/>
                    </a:cubicBezTo>
                    <a:lnTo>
                      <a:pt x="36320" y="41254"/>
                    </a:lnTo>
                    <a:lnTo>
                      <a:pt x="87076" y="41254"/>
                    </a:lnTo>
                    <a:lnTo>
                      <a:pt x="85255" y="43075"/>
                    </a:lnTo>
                    <a:cubicBezTo>
                      <a:pt x="81101" y="47229"/>
                      <a:pt x="81101" y="53964"/>
                      <a:pt x="85255" y="58119"/>
                    </a:cubicBezTo>
                    <a:cubicBezTo>
                      <a:pt x="87332" y="60196"/>
                      <a:pt x="90054" y="61235"/>
                      <a:pt x="92777" y="61235"/>
                    </a:cubicBezTo>
                    <a:cubicBezTo>
                      <a:pt x="95499" y="61235"/>
                      <a:pt x="98222" y="60196"/>
                      <a:pt x="100298" y="58119"/>
                    </a:cubicBezTo>
                    <a:lnTo>
                      <a:pt x="120278" y="38139"/>
                    </a:lnTo>
                    <a:cubicBezTo>
                      <a:pt x="124432" y="33985"/>
                      <a:pt x="124432" y="27250"/>
                      <a:pt x="120278" y="2309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64" name="Google Shape;364;p30"/>
              <p:cNvSpPr/>
              <p:nvPr/>
            </p:nvSpPr>
            <p:spPr>
              <a:xfrm>
                <a:off x="4760511" y="3367302"/>
                <a:ext cx="61235" cy="123393"/>
              </a:xfrm>
              <a:custGeom>
                <a:rect b="b" l="l" r="r" t="t"/>
                <a:pathLst>
                  <a:path extrusionOk="0" h="123393" w="61235">
                    <a:moveTo>
                      <a:pt x="43077" y="38140"/>
                    </a:moveTo>
                    <a:cubicBezTo>
                      <a:pt x="45154" y="40217"/>
                      <a:pt x="47876" y="41256"/>
                      <a:pt x="50598" y="41256"/>
                    </a:cubicBezTo>
                    <a:cubicBezTo>
                      <a:pt x="53321" y="41256"/>
                      <a:pt x="56044" y="40217"/>
                      <a:pt x="58120" y="38140"/>
                    </a:cubicBezTo>
                    <a:cubicBezTo>
                      <a:pt x="62274" y="33986"/>
                      <a:pt x="62274" y="27250"/>
                      <a:pt x="58120" y="23096"/>
                    </a:cubicBezTo>
                    <a:lnTo>
                      <a:pt x="38140" y="3115"/>
                    </a:lnTo>
                    <a:cubicBezTo>
                      <a:pt x="33986" y="-1038"/>
                      <a:pt x="27251" y="-1038"/>
                      <a:pt x="23096" y="3115"/>
                    </a:cubicBezTo>
                    <a:lnTo>
                      <a:pt x="3115" y="23096"/>
                    </a:lnTo>
                    <a:cubicBezTo>
                      <a:pt x="-1038" y="27249"/>
                      <a:pt x="-1038" y="33985"/>
                      <a:pt x="3115" y="38140"/>
                    </a:cubicBezTo>
                    <a:cubicBezTo>
                      <a:pt x="7269" y="42294"/>
                      <a:pt x="14005" y="42294"/>
                      <a:pt x="18160" y="38140"/>
                    </a:cubicBezTo>
                    <a:lnTo>
                      <a:pt x="19981" y="36319"/>
                    </a:lnTo>
                    <a:lnTo>
                      <a:pt x="19981" y="87075"/>
                    </a:lnTo>
                    <a:lnTo>
                      <a:pt x="18160" y="85254"/>
                    </a:lnTo>
                    <a:cubicBezTo>
                      <a:pt x="14006" y="81100"/>
                      <a:pt x="7270" y="81100"/>
                      <a:pt x="3115" y="85254"/>
                    </a:cubicBezTo>
                    <a:cubicBezTo>
                      <a:pt x="-1038" y="89408"/>
                      <a:pt x="-1038" y="96143"/>
                      <a:pt x="3115" y="100298"/>
                    </a:cubicBezTo>
                    <a:lnTo>
                      <a:pt x="23096" y="120278"/>
                    </a:lnTo>
                    <a:cubicBezTo>
                      <a:pt x="25173" y="122356"/>
                      <a:pt x="27895" y="123394"/>
                      <a:pt x="30617" y="123394"/>
                    </a:cubicBezTo>
                    <a:cubicBezTo>
                      <a:pt x="33339" y="123394"/>
                      <a:pt x="36062" y="122356"/>
                      <a:pt x="38139" y="120278"/>
                    </a:cubicBezTo>
                    <a:lnTo>
                      <a:pt x="58119" y="100298"/>
                    </a:lnTo>
                    <a:cubicBezTo>
                      <a:pt x="62273" y="96144"/>
                      <a:pt x="62273" y="89409"/>
                      <a:pt x="58119" y="85254"/>
                    </a:cubicBezTo>
                    <a:cubicBezTo>
                      <a:pt x="53965" y="81100"/>
                      <a:pt x="47230" y="81100"/>
                      <a:pt x="43075" y="85254"/>
                    </a:cubicBezTo>
                    <a:lnTo>
                      <a:pt x="41256" y="87075"/>
                    </a:lnTo>
                    <a:lnTo>
                      <a:pt x="41256" y="36319"/>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65" name="Google Shape;365;p30"/>
              <p:cNvSpPr/>
              <p:nvPr/>
            </p:nvSpPr>
            <p:spPr>
              <a:xfrm>
                <a:off x="4322252" y="3367302"/>
                <a:ext cx="61235" cy="123393"/>
              </a:xfrm>
              <a:custGeom>
                <a:rect b="b" l="l" r="r" t="t"/>
                <a:pathLst>
                  <a:path extrusionOk="0" h="123393" w="61235">
                    <a:moveTo>
                      <a:pt x="18160" y="85255"/>
                    </a:moveTo>
                    <a:cubicBezTo>
                      <a:pt x="14006" y="81101"/>
                      <a:pt x="7270" y="81101"/>
                      <a:pt x="3115" y="85255"/>
                    </a:cubicBezTo>
                    <a:cubicBezTo>
                      <a:pt x="-1038" y="89409"/>
                      <a:pt x="-1038" y="96144"/>
                      <a:pt x="3115" y="100299"/>
                    </a:cubicBezTo>
                    <a:lnTo>
                      <a:pt x="23096" y="120279"/>
                    </a:lnTo>
                    <a:cubicBezTo>
                      <a:pt x="25173" y="122356"/>
                      <a:pt x="27896" y="123394"/>
                      <a:pt x="30618" y="123394"/>
                    </a:cubicBezTo>
                    <a:cubicBezTo>
                      <a:pt x="33340" y="123394"/>
                      <a:pt x="36064" y="122356"/>
                      <a:pt x="38140" y="120278"/>
                    </a:cubicBezTo>
                    <a:lnTo>
                      <a:pt x="58120" y="100298"/>
                    </a:lnTo>
                    <a:cubicBezTo>
                      <a:pt x="62274" y="96144"/>
                      <a:pt x="62274" y="89409"/>
                      <a:pt x="58120" y="85254"/>
                    </a:cubicBezTo>
                    <a:cubicBezTo>
                      <a:pt x="53966" y="81100"/>
                      <a:pt x="47231" y="81100"/>
                      <a:pt x="43076" y="85254"/>
                    </a:cubicBezTo>
                    <a:lnTo>
                      <a:pt x="41256" y="87075"/>
                    </a:lnTo>
                    <a:lnTo>
                      <a:pt x="41256" y="36319"/>
                    </a:lnTo>
                    <a:lnTo>
                      <a:pt x="43077" y="38140"/>
                    </a:lnTo>
                    <a:cubicBezTo>
                      <a:pt x="45154" y="40217"/>
                      <a:pt x="47876" y="41256"/>
                      <a:pt x="50598" y="41256"/>
                    </a:cubicBezTo>
                    <a:cubicBezTo>
                      <a:pt x="53320" y="41256"/>
                      <a:pt x="56044" y="40217"/>
                      <a:pt x="58120" y="38140"/>
                    </a:cubicBezTo>
                    <a:cubicBezTo>
                      <a:pt x="62274" y="33986"/>
                      <a:pt x="62274" y="27250"/>
                      <a:pt x="58120" y="23096"/>
                    </a:cubicBezTo>
                    <a:lnTo>
                      <a:pt x="38140" y="3115"/>
                    </a:lnTo>
                    <a:cubicBezTo>
                      <a:pt x="33986" y="-1038"/>
                      <a:pt x="27250" y="-1038"/>
                      <a:pt x="23096" y="3115"/>
                    </a:cubicBezTo>
                    <a:lnTo>
                      <a:pt x="3115" y="23096"/>
                    </a:lnTo>
                    <a:cubicBezTo>
                      <a:pt x="-1038" y="27249"/>
                      <a:pt x="-1038" y="33985"/>
                      <a:pt x="3115" y="38140"/>
                    </a:cubicBezTo>
                    <a:cubicBezTo>
                      <a:pt x="7269" y="42294"/>
                      <a:pt x="14005" y="42294"/>
                      <a:pt x="18160" y="38140"/>
                    </a:cubicBezTo>
                    <a:lnTo>
                      <a:pt x="19981" y="36320"/>
                    </a:lnTo>
                    <a:lnTo>
                      <a:pt x="19981" y="87076"/>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66" name="Google Shape;366;p30"/>
              <p:cNvSpPr/>
              <p:nvPr/>
            </p:nvSpPr>
            <p:spPr>
              <a:xfrm>
                <a:off x="4299684" y="3156684"/>
                <a:ext cx="544632" cy="380640"/>
              </a:xfrm>
              <a:custGeom>
                <a:rect b="b" l="l" r="r" t="t"/>
                <a:pathLst>
                  <a:path extrusionOk="0" h="380640" w="544632">
                    <a:moveTo>
                      <a:pt x="380639" y="370002"/>
                    </a:moveTo>
                    <a:lnTo>
                      <a:pt x="380639" y="341746"/>
                    </a:lnTo>
                    <a:cubicBezTo>
                      <a:pt x="380639" y="335871"/>
                      <a:pt x="375877" y="331109"/>
                      <a:pt x="370002" y="331109"/>
                    </a:cubicBezTo>
                    <a:cubicBezTo>
                      <a:pt x="364127" y="331109"/>
                      <a:pt x="359365" y="335871"/>
                      <a:pt x="359365" y="341746"/>
                    </a:cubicBezTo>
                    <a:lnTo>
                      <a:pt x="359365" y="344321"/>
                    </a:lnTo>
                    <a:lnTo>
                      <a:pt x="287360" y="272316"/>
                    </a:lnTo>
                    <a:lnTo>
                      <a:pt x="359366" y="200311"/>
                    </a:lnTo>
                    <a:lnTo>
                      <a:pt x="359366" y="202886"/>
                    </a:lnTo>
                    <a:cubicBezTo>
                      <a:pt x="359366" y="208761"/>
                      <a:pt x="364128" y="213523"/>
                      <a:pt x="370003" y="213523"/>
                    </a:cubicBezTo>
                    <a:cubicBezTo>
                      <a:pt x="375878" y="213523"/>
                      <a:pt x="380640" y="208761"/>
                      <a:pt x="380640" y="202886"/>
                    </a:cubicBezTo>
                    <a:lnTo>
                      <a:pt x="380640" y="185090"/>
                    </a:lnTo>
                    <a:lnTo>
                      <a:pt x="533995" y="185090"/>
                    </a:lnTo>
                    <a:cubicBezTo>
                      <a:pt x="539870" y="185090"/>
                      <a:pt x="544632" y="180327"/>
                      <a:pt x="544632" y="174452"/>
                    </a:cubicBezTo>
                    <a:cubicBezTo>
                      <a:pt x="544632" y="132302"/>
                      <a:pt x="517846" y="96290"/>
                      <a:pt x="480403" y="82545"/>
                    </a:cubicBezTo>
                    <a:cubicBezTo>
                      <a:pt x="487270" y="74687"/>
                      <a:pt x="491445" y="64418"/>
                      <a:pt x="491445" y="53187"/>
                    </a:cubicBezTo>
                    <a:lnTo>
                      <a:pt x="491445" y="44677"/>
                    </a:lnTo>
                    <a:cubicBezTo>
                      <a:pt x="491445" y="20042"/>
                      <a:pt x="471403" y="0"/>
                      <a:pt x="446768" y="0"/>
                    </a:cubicBezTo>
                    <a:cubicBezTo>
                      <a:pt x="422133" y="0"/>
                      <a:pt x="402092" y="20042"/>
                      <a:pt x="402092" y="44677"/>
                    </a:cubicBezTo>
                    <a:lnTo>
                      <a:pt x="402092" y="53187"/>
                    </a:lnTo>
                    <a:cubicBezTo>
                      <a:pt x="402092" y="64418"/>
                      <a:pt x="406267" y="74687"/>
                      <a:pt x="413134" y="82545"/>
                    </a:cubicBezTo>
                    <a:cubicBezTo>
                      <a:pt x="378830" y="95138"/>
                      <a:pt x="353476" y="126423"/>
                      <a:pt x="349464" y="163993"/>
                    </a:cubicBezTo>
                    <a:lnTo>
                      <a:pt x="341745" y="163993"/>
                    </a:lnTo>
                    <a:cubicBezTo>
                      <a:pt x="335870" y="163993"/>
                      <a:pt x="331108" y="168755"/>
                      <a:pt x="331108" y="174630"/>
                    </a:cubicBezTo>
                    <a:cubicBezTo>
                      <a:pt x="331108" y="180505"/>
                      <a:pt x="335870" y="185267"/>
                      <a:pt x="341745" y="185267"/>
                    </a:cubicBezTo>
                    <a:lnTo>
                      <a:pt x="344320" y="185267"/>
                    </a:lnTo>
                    <a:lnTo>
                      <a:pt x="272316" y="257272"/>
                    </a:lnTo>
                    <a:lnTo>
                      <a:pt x="200311" y="185266"/>
                    </a:lnTo>
                    <a:lnTo>
                      <a:pt x="202886" y="185266"/>
                    </a:lnTo>
                    <a:cubicBezTo>
                      <a:pt x="208761" y="185266"/>
                      <a:pt x="213523" y="180504"/>
                      <a:pt x="213523" y="174629"/>
                    </a:cubicBezTo>
                    <a:cubicBezTo>
                      <a:pt x="213523" y="168754"/>
                      <a:pt x="208761" y="163992"/>
                      <a:pt x="202886" y="163992"/>
                    </a:cubicBezTo>
                    <a:lnTo>
                      <a:pt x="195167" y="163992"/>
                    </a:lnTo>
                    <a:cubicBezTo>
                      <a:pt x="191156" y="126422"/>
                      <a:pt x="165802" y="95137"/>
                      <a:pt x="131497" y="82544"/>
                    </a:cubicBezTo>
                    <a:cubicBezTo>
                      <a:pt x="138365" y="74687"/>
                      <a:pt x="142540" y="64418"/>
                      <a:pt x="142540" y="53187"/>
                    </a:cubicBezTo>
                    <a:lnTo>
                      <a:pt x="142540" y="44677"/>
                    </a:lnTo>
                    <a:cubicBezTo>
                      <a:pt x="142540" y="20042"/>
                      <a:pt x="122499" y="0"/>
                      <a:pt x="97864" y="0"/>
                    </a:cubicBezTo>
                    <a:cubicBezTo>
                      <a:pt x="73229" y="0"/>
                      <a:pt x="53187" y="20042"/>
                      <a:pt x="53187" y="44677"/>
                    </a:cubicBezTo>
                    <a:lnTo>
                      <a:pt x="53187" y="53187"/>
                    </a:lnTo>
                    <a:cubicBezTo>
                      <a:pt x="53187" y="64418"/>
                      <a:pt x="57362" y="74687"/>
                      <a:pt x="64229" y="82545"/>
                    </a:cubicBezTo>
                    <a:cubicBezTo>
                      <a:pt x="26786" y="96290"/>
                      <a:pt x="0" y="132302"/>
                      <a:pt x="0" y="174452"/>
                    </a:cubicBezTo>
                    <a:cubicBezTo>
                      <a:pt x="0" y="180327"/>
                      <a:pt x="4762" y="185090"/>
                      <a:pt x="10637" y="185090"/>
                    </a:cubicBezTo>
                    <a:lnTo>
                      <a:pt x="163993" y="185090"/>
                    </a:lnTo>
                    <a:lnTo>
                      <a:pt x="163993" y="202886"/>
                    </a:lnTo>
                    <a:cubicBezTo>
                      <a:pt x="163993" y="208761"/>
                      <a:pt x="168755" y="213523"/>
                      <a:pt x="174630" y="213523"/>
                    </a:cubicBezTo>
                    <a:cubicBezTo>
                      <a:pt x="180505" y="213523"/>
                      <a:pt x="185267" y="208761"/>
                      <a:pt x="185267" y="202886"/>
                    </a:cubicBezTo>
                    <a:lnTo>
                      <a:pt x="185267" y="200311"/>
                    </a:lnTo>
                    <a:lnTo>
                      <a:pt x="257272" y="272316"/>
                    </a:lnTo>
                    <a:lnTo>
                      <a:pt x="185266" y="344321"/>
                    </a:lnTo>
                    <a:lnTo>
                      <a:pt x="185266" y="341746"/>
                    </a:lnTo>
                    <a:cubicBezTo>
                      <a:pt x="185266" y="335871"/>
                      <a:pt x="180504" y="331109"/>
                      <a:pt x="174629" y="331109"/>
                    </a:cubicBezTo>
                    <a:cubicBezTo>
                      <a:pt x="168754" y="331109"/>
                      <a:pt x="163992" y="335871"/>
                      <a:pt x="163992" y="341746"/>
                    </a:cubicBezTo>
                    <a:lnTo>
                      <a:pt x="163992" y="370003"/>
                    </a:lnTo>
                    <a:cubicBezTo>
                      <a:pt x="163992" y="375878"/>
                      <a:pt x="168754" y="380640"/>
                      <a:pt x="174629" y="380640"/>
                    </a:cubicBezTo>
                    <a:lnTo>
                      <a:pt x="202886" y="380640"/>
                    </a:lnTo>
                    <a:cubicBezTo>
                      <a:pt x="208761" y="380640"/>
                      <a:pt x="213523" y="375878"/>
                      <a:pt x="213523" y="370003"/>
                    </a:cubicBezTo>
                    <a:cubicBezTo>
                      <a:pt x="213523" y="364128"/>
                      <a:pt x="208761" y="359366"/>
                      <a:pt x="202886" y="359366"/>
                    </a:cubicBezTo>
                    <a:lnTo>
                      <a:pt x="200311" y="359366"/>
                    </a:lnTo>
                    <a:lnTo>
                      <a:pt x="272316" y="287360"/>
                    </a:lnTo>
                    <a:lnTo>
                      <a:pt x="344321" y="359366"/>
                    </a:lnTo>
                    <a:lnTo>
                      <a:pt x="341746" y="359366"/>
                    </a:lnTo>
                    <a:cubicBezTo>
                      <a:pt x="335871" y="359366"/>
                      <a:pt x="331109" y="364128"/>
                      <a:pt x="331109" y="370003"/>
                    </a:cubicBezTo>
                    <a:cubicBezTo>
                      <a:pt x="331109" y="375878"/>
                      <a:pt x="335871" y="380640"/>
                      <a:pt x="341746" y="380640"/>
                    </a:cubicBezTo>
                    <a:lnTo>
                      <a:pt x="370003" y="380640"/>
                    </a:lnTo>
                    <a:cubicBezTo>
                      <a:pt x="375877" y="380639"/>
                      <a:pt x="380639" y="375877"/>
                      <a:pt x="380639" y="370002"/>
                    </a:cubicBezTo>
                    <a:close/>
                    <a:moveTo>
                      <a:pt x="423366" y="53187"/>
                    </a:moveTo>
                    <a:lnTo>
                      <a:pt x="423366" y="44677"/>
                    </a:lnTo>
                    <a:cubicBezTo>
                      <a:pt x="423366" y="31773"/>
                      <a:pt x="433864" y="21275"/>
                      <a:pt x="446768" y="21275"/>
                    </a:cubicBezTo>
                    <a:cubicBezTo>
                      <a:pt x="459673" y="21275"/>
                      <a:pt x="470171" y="31773"/>
                      <a:pt x="470171" y="44677"/>
                    </a:cubicBezTo>
                    <a:lnTo>
                      <a:pt x="470171" y="53187"/>
                    </a:lnTo>
                    <a:cubicBezTo>
                      <a:pt x="470171" y="66091"/>
                      <a:pt x="459673" y="76589"/>
                      <a:pt x="446768" y="76589"/>
                    </a:cubicBezTo>
                    <a:cubicBezTo>
                      <a:pt x="433864" y="76589"/>
                      <a:pt x="423366" y="66091"/>
                      <a:pt x="423366" y="53187"/>
                    </a:cubicBezTo>
                    <a:close/>
                    <a:moveTo>
                      <a:pt x="446768" y="97864"/>
                    </a:moveTo>
                    <a:cubicBezTo>
                      <a:pt x="485392" y="97864"/>
                      <a:pt x="517428" y="126600"/>
                      <a:pt x="522621" y="163815"/>
                    </a:cubicBezTo>
                    <a:lnTo>
                      <a:pt x="370916" y="163815"/>
                    </a:lnTo>
                    <a:cubicBezTo>
                      <a:pt x="376109" y="126600"/>
                      <a:pt x="408145" y="97864"/>
                      <a:pt x="446768" y="97864"/>
                    </a:cubicBezTo>
                    <a:close/>
                    <a:moveTo>
                      <a:pt x="74461" y="53187"/>
                    </a:moveTo>
                    <a:lnTo>
                      <a:pt x="74461" y="44677"/>
                    </a:lnTo>
                    <a:cubicBezTo>
                      <a:pt x="74461" y="31773"/>
                      <a:pt x="84959" y="21275"/>
                      <a:pt x="97864" y="21275"/>
                    </a:cubicBezTo>
                    <a:cubicBezTo>
                      <a:pt x="110768" y="21275"/>
                      <a:pt x="121266" y="31773"/>
                      <a:pt x="121266" y="44677"/>
                    </a:cubicBezTo>
                    <a:lnTo>
                      <a:pt x="121266" y="53187"/>
                    </a:lnTo>
                    <a:cubicBezTo>
                      <a:pt x="121266" y="66091"/>
                      <a:pt x="110768" y="76589"/>
                      <a:pt x="97864" y="76589"/>
                    </a:cubicBezTo>
                    <a:cubicBezTo>
                      <a:pt x="84959" y="76589"/>
                      <a:pt x="74461" y="66091"/>
                      <a:pt x="74461" y="53187"/>
                    </a:cubicBezTo>
                    <a:close/>
                    <a:moveTo>
                      <a:pt x="97864" y="97864"/>
                    </a:moveTo>
                    <a:cubicBezTo>
                      <a:pt x="136487" y="97864"/>
                      <a:pt x="168523" y="126600"/>
                      <a:pt x="173716" y="163815"/>
                    </a:cubicBezTo>
                    <a:lnTo>
                      <a:pt x="22011" y="163815"/>
                    </a:lnTo>
                    <a:cubicBezTo>
                      <a:pt x="27204" y="126600"/>
                      <a:pt x="59240" y="97864"/>
                      <a:pt x="97864" y="978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67" name="Google Shape;367;p30"/>
              <p:cNvSpPr/>
              <p:nvPr/>
            </p:nvSpPr>
            <p:spPr>
              <a:xfrm>
                <a:off x="4735815" y="3680041"/>
                <a:ext cx="21274" cy="21274"/>
              </a:xfrm>
              <a:custGeom>
                <a:rect b="b" l="l" r="r" t="t"/>
                <a:pathLst>
                  <a:path extrusionOk="0" h="21274" w="21274">
                    <a:moveTo>
                      <a:pt x="10637" y="0"/>
                    </a:moveTo>
                    <a:cubicBezTo>
                      <a:pt x="7840" y="0"/>
                      <a:pt x="5095" y="1138"/>
                      <a:pt x="3117" y="3117"/>
                    </a:cubicBezTo>
                    <a:cubicBezTo>
                      <a:pt x="1138" y="5095"/>
                      <a:pt x="0" y="7840"/>
                      <a:pt x="0" y="10637"/>
                    </a:cubicBezTo>
                    <a:cubicBezTo>
                      <a:pt x="0" y="13435"/>
                      <a:pt x="1138" y="16179"/>
                      <a:pt x="3117" y="18158"/>
                    </a:cubicBezTo>
                    <a:cubicBezTo>
                      <a:pt x="5095" y="20136"/>
                      <a:pt x="7840" y="21275"/>
                      <a:pt x="10637" y="21275"/>
                    </a:cubicBezTo>
                    <a:cubicBezTo>
                      <a:pt x="13435" y="21275"/>
                      <a:pt x="16179" y="20136"/>
                      <a:pt x="18158" y="18158"/>
                    </a:cubicBezTo>
                    <a:cubicBezTo>
                      <a:pt x="20136" y="16179"/>
                      <a:pt x="21275" y="13435"/>
                      <a:pt x="21275" y="10637"/>
                    </a:cubicBezTo>
                    <a:cubicBezTo>
                      <a:pt x="21275" y="7840"/>
                      <a:pt x="20136" y="5095"/>
                      <a:pt x="18158" y="3117"/>
                    </a:cubicBezTo>
                    <a:cubicBezTo>
                      <a:pt x="16179" y="1138"/>
                      <a:pt x="13435" y="0"/>
                      <a:pt x="10637"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sp>
        <p:nvSpPr>
          <p:cNvPr id="368" name="Google Shape;368;p30"/>
          <p:cNvSpPr/>
          <p:nvPr/>
        </p:nvSpPr>
        <p:spPr>
          <a:xfrm>
            <a:off x="7866706" y="4560692"/>
            <a:ext cx="3842799" cy="1380337"/>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800"/>
              </a:spcAft>
              <a:buClr>
                <a:srgbClr val="000000"/>
              </a:buClr>
              <a:buSzPts val="1800"/>
              <a:buFont typeface="Arial"/>
              <a:buNone/>
            </a:pPr>
            <a:r>
              <a:rPr b="1" lang="es-ES" sz="1800">
                <a:solidFill>
                  <a:srgbClr val="21B4A9"/>
                </a:solidFill>
                <a:latin typeface="Calibri"/>
                <a:ea typeface="Calibri"/>
                <a:cs typeface="Calibri"/>
                <a:sym typeface="Calibri"/>
              </a:rPr>
              <a:t>Recopilar y difundir información sobre el funcionamiento y los resultados de la cooperativa. Dirigir las reuniones </a:t>
            </a:r>
            <a:r>
              <a:rPr b="1" lang="es-ES" sz="1800">
                <a:solidFill>
                  <a:srgbClr val="21B4A9"/>
                </a:solidFill>
                <a:latin typeface="Calibri"/>
                <a:ea typeface="Calibri"/>
                <a:cs typeface="Calibri"/>
                <a:sym typeface="Calibri"/>
              </a:rPr>
              <a:t>de la</a:t>
            </a:r>
            <a:r>
              <a:rPr b="1" lang="es-ES" sz="1800">
                <a:solidFill>
                  <a:srgbClr val="21B4A9"/>
                </a:solidFill>
                <a:latin typeface="Calibri"/>
                <a:ea typeface="Calibri"/>
                <a:cs typeface="Calibri"/>
                <a:sym typeface="Calibri"/>
              </a:rPr>
              <a:t> Junta Directiva.</a:t>
            </a:r>
            <a:endParaRPr b="1" i="0" sz="1800" u="none" cap="none" strike="noStrike">
              <a:solidFill>
                <a:srgbClr val="21B4A9"/>
              </a:solidFill>
              <a:latin typeface="Calibri"/>
              <a:ea typeface="Calibri"/>
              <a:cs typeface="Calibri"/>
              <a:sym typeface="Calibri"/>
            </a:endParaRPr>
          </a:p>
        </p:txBody>
      </p:sp>
      <p:sp>
        <p:nvSpPr>
          <p:cNvPr id="369" name="Google Shape;369;p30"/>
          <p:cNvSpPr/>
          <p:nvPr/>
        </p:nvSpPr>
        <p:spPr>
          <a:xfrm>
            <a:off x="669313" y="2025446"/>
            <a:ext cx="3842799" cy="1083974"/>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800"/>
              </a:spcAft>
              <a:buClr>
                <a:srgbClr val="000000"/>
              </a:buClr>
              <a:buSzPts val="1800"/>
              <a:buFont typeface="Arial"/>
              <a:buNone/>
            </a:pPr>
            <a:r>
              <a:rPr b="1" lang="es-ES" sz="1800">
                <a:solidFill>
                  <a:srgbClr val="DD473F"/>
                </a:solidFill>
                <a:latin typeface="Calibri"/>
                <a:ea typeface="Calibri"/>
                <a:cs typeface="Calibri"/>
                <a:sym typeface="Calibri"/>
              </a:rPr>
              <a:t>Tomar decisiones sobre operaciones, asignación de recursos y distribución de tareas.</a:t>
            </a:r>
            <a:endParaRPr b="1" i="0" sz="1800" u="none" cap="none" strike="noStrike">
              <a:solidFill>
                <a:srgbClr val="DD473F"/>
              </a:solidFill>
              <a:latin typeface="Calibri"/>
              <a:ea typeface="Calibri"/>
              <a:cs typeface="Calibri"/>
              <a:sym typeface="Calibri"/>
            </a:endParaRPr>
          </a:p>
        </p:txBody>
      </p:sp>
      <p:sp>
        <p:nvSpPr>
          <p:cNvPr id="370" name="Google Shape;370;p30"/>
          <p:cNvSpPr/>
          <p:nvPr/>
        </p:nvSpPr>
        <p:spPr>
          <a:xfrm>
            <a:off x="7973200" y="1897525"/>
            <a:ext cx="3498600" cy="17778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1800"/>
              <a:buFont typeface="Arial"/>
              <a:buNone/>
            </a:pPr>
            <a:r>
              <a:rPr b="1" lang="es-ES" sz="1800">
                <a:solidFill>
                  <a:srgbClr val="DD473F"/>
                </a:solidFill>
                <a:latin typeface="Calibri"/>
                <a:ea typeface="Calibri"/>
                <a:cs typeface="Calibri"/>
                <a:sym typeface="Calibri"/>
              </a:rPr>
              <a:t>Tomar decisiones sobre operaciones, asignación de recursos y distribución de tareas.</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800"/>
              </a:spcAft>
              <a:buClr>
                <a:srgbClr val="000000"/>
              </a:buClr>
              <a:buSzPts val="1800"/>
              <a:buFont typeface="Arial"/>
              <a:buNone/>
            </a:pPr>
            <a:r>
              <a:rPr b="1" lang="es-ES" sz="1800">
                <a:solidFill>
                  <a:srgbClr val="EA4E46"/>
                </a:solidFill>
                <a:latin typeface="Calibri"/>
                <a:ea typeface="Calibri"/>
                <a:cs typeface="Calibri"/>
                <a:sym typeface="Calibri"/>
              </a:rPr>
              <a:t>Negociación con las partes interesadas.</a:t>
            </a:r>
            <a:endParaRPr b="1" i="0" sz="1800" u="none" cap="none" strike="noStrike">
              <a:solidFill>
                <a:srgbClr val="EA4E46"/>
              </a:solidFill>
              <a:latin typeface="Calibri"/>
              <a:ea typeface="Calibri"/>
              <a:cs typeface="Calibri"/>
              <a:sym typeface="Calibri"/>
            </a:endParaRPr>
          </a:p>
        </p:txBody>
      </p:sp>
      <p:sp>
        <p:nvSpPr>
          <p:cNvPr id="371" name="Google Shape;371;p30"/>
          <p:cNvSpPr txBox="1"/>
          <p:nvPr/>
        </p:nvSpPr>
        <p:spPr>
          <a:xfrm>
            <a:off x="757321" y="332909"/>
            <a:ext cx="101844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lang="es-ES" sz="3600">
                <a:solidFill>
                  <a:srgbClr val="FAB632"/>
                </a:solidFill>
                <a:latin typeface="Calibri"/>
                <a:ea typeface="Calibri"/>
                <a:cs typeface="Calibri"/>
                <a:sym typeface="Calibri"/>
              </a:rPr>
              <a:t>Unidad 2: Gestión y gobernanza de cooperativas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75" name="Shape 375"/>
        <p:cNvGrpSpPr/>
        <p:nvPr/>
      </p:nvGrpSpPr>
      <p:grpSpPr>
        <a:xfrm>
          <a:off x="0" y="0"/>
          <a:ext cx="0" cy="0"/>
          <a:chOff x="0" y="0"/>
          <a:chExt cx="0" cy="0"/>
        </a:xfrm>
      </p:grpSpPr>
      <p:sp>
        <p:nvSpPr>
          <p:cNvPr id="376" name="Google Shape;376;p31"/>
          <p:cNvSpPr txBox="1"/>
          <p:nvPr/>
        </p:nvSpPr>
        <p:spPr>
          <a:xfrm>
            <a:off x="687304" y="579940"/>
            <a:ext cx="82089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lang="es-ES" sz="3600">
                <a:solidFill>
                  <a:srgbClr val="FAB632"/>
                </a:solidFill>
                <a:latin typeface="Calibri"/>
                <a:ea typeface="Calibri"/>
                <a:cs typeface="Calibri"/>
                <a:sym typeface="Calibri"/>
              </a:rPr>
              <a:t>Unidad 3: De la teoría a la práctica</a:t>
            </a:r>
            <a:endParaRPr b="0" i="0" sz="3600" u="none" cap="none" strike="noStrike">
              <a:solidFill>
                <a:srgbClr val="000000"/>
              </a:solidFill>
              <a:latin typeface="Arial"/>
              <a:ea typeface="Arial"/>
              <a:cs typeface="Arial"/>
              <a:sym typeface="Arial"/>
            </a:endParaRPr>
          </a:p>
        </p:txBody>
      </p:sp>
      <p:sp>
        <p:nvSpPr>
          <p:cNvPr id="377" name="Google Shape;377;p31"/>
          <p:cNvSpPr txBox="1"/>
          <p:nvPr/>
        </p:nvSpPr>
        <p:spPr>
          <a:xfrm>
            <a:off x="687304" y="1247354"/>
            <a:ext cx="76932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s-ES" sz="2400">
                <a:solidFill>
                  <a:srgbClr val="21B4A9"/>
                </a:solidFill>
                <a:latin typeface="Calibri"/>
                <a:ea typeface="Calibri"/>
                <a:cs typeface="Calibri"/>
                <a:sym typeface="Calibri"/>
              </a:rPr>
              <a:t>Sección 1.1.: Casos de éxito: WAZO COOP (España)</a:t>
            </a:r>
            <a:endParaRPr b="0" i="0" sz="1400" u="none" cap="none" strike="noStrike">
              <a:solidFill>
                <a:srgbClr val="000000"/>
              </a:solidFill>
              <a:latin typeface="Arial"/>
              <a:ea typeface="Arial"/>
              <a:cs typeface="Arial"/>
              <a:sym typeface="Arial"/>
            </a:endParaRPr>
          </a:p>
        </p:txBody>
      </p:sp>
      <p:sp>
        <p:nvSpPr>
          <p:cNvPr id="378" name="Google Shape;378;p31"/>
          <p:cNvSpPr/>
          <p:nvPr/>
        </p:nvSpPr>
        <p:spPr>
          <a:xfrm>
            <a:off x="687304" y="1829395"/>
            <a:ext cx="10930200" cy="4059000"/>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800"/>
              </a:spcBef>
              <a:spcAft>
                <a:spcPts val="0"/>
              </a:spcAft>
              <a:buClr>
                <a:srgbClr val="000000"/>
              </a:buClr>
              <a:buSzPts val="1800"/>
              <a:buFont typeface="Arial"/>
              <a:buNone/>
            </a:pPr>
            <a:r>
              <a:rPr lang="es-ES" sz="1600">
                <a:latin typeface="Calibri"/>
                <a:ea typeface="Calibri"/>
                <a:cs typeface="Calibri"/>
                <a:sym typeface="Calibri"/>
              </a:rPr>
              <a:t>La cooperativa Wazo se creó en España para resolver los problemas de las comunidades rurales y ofrecerles perspectivas económicas y laborales.</a:t>
            </a:r>
            <a:endParaRPr sz="1600">
              <a:latin typeface="Calibri"/>
              <a:ea typeface="Calibri"/>
              <a:cs typeface="Calibri"/>
              <a:sym typeface="Calibri"/>
            </a:endParaRPr>
          </a:p>
          <a:p>
            <a:pPr indent="0" lvl="0" marL="0" marR="0" rtl="0" algn="just">
              <a:lnSpc>
                <a:spcPct val="107000"/>
              </a:lnSpc>
              <a:spcBef>
                <a:spcPts val="800"/>
              </a:spcBef>
              <a:spcAft>
                <a:spcPts val="0"/>
              </a:spcAft>
              <a:buClr>
                <a:srgbClr val="000000"/>
              </a:buClr>
              <a:buSzPts val="1800"/>
              <a:buFont typeface="Arial"/>
              <a:buNone/>
            </a:pPr>
            <a:r>
              <a:rPr lang="es-ES" sz="1600">
                <a:latin typeface="Calibri"/>
                <a:ea typeface="Calibri"/>
                <a:cs typeface="Calibri"/>
                <a:sym typeface="Calibri"/>
              </a:rPr>
              <a:t>La cooperativa está cofundada y presidida por Marta Lozano Molano, músico y compositora de éxito que decidió regresar a su tierra natal en Extremadura (España) para apoyar a su comunidad y centrarse en la composición de música social.</a:t>
            </a:r>
            <a:endParaRPr sz="1600">
              <a:latin typeface="Calibri"/>
              <a:ea typeface="Calibri"/>
              <a:cs typeface="Calibri"/>
              <a:sym typeface="Calibri"/>
            </a:endParaRPr>
          </a:p>
          <a:p>
            <a:pPr indent="0" lvl="0" marL="0" marR="0" rtl="0" algn="just">
              <a:lnSpc>
                <a:spcPct val="107000"/>
              </a:lnSpc>
              <a:spcBef>
                <a:spcPts val="800"/>
              </a:spcBef>
              <a:spcAft>
                <a:spcPts val="0"/>
              </a:spcAft>
              <a:buClr>
                <a:srgbClr val="000000"/>
              </a:buClr>
              <a:buSzPts val="1800"/>
              <a:buFont typeface="Arial"/>
              <a:buNone/>
            </a:pPr>
            <a:r>
              <a:rPr lang="es-ES" sz="1600">
                <a:latin typeface="Calibri"/>
                <a:ea typeface="Calibri"/>
                <a:cs typeface="Calibri"/>
                <a:sym typeface="Calibri"/>
              </a:rPr>
              <a:t>Desde 2015, </a:t>
            </a:r>
            <a:r>
              <a:rPr b="1" lang="es-ES" sz="1600" u="sng">
                <a:solidFill>
                  <a:srgbClr val="DD473F"/>
                </a:solidFill>
                <a:latin typeface="Calibri"/>
                <a:ea typeface="Calibri"/>
                <a:cs typeface="Calibri"/>
                <a:sym typeface="Calibri"/>
                <a:hlinkClick r:id="rId4">
                  <a:extLst>
                    <a:ext uri="{A12FA001-AC4F-418D-AE19-62706E023703}">
                      <ahyp:hlinkClr val="tx"/>
                    </a:ext>
                  </a:extLst>
                </a:hlinkClick>
              </a:rPr>
              <a:t>Wazo Coop</a:t>
            </a:r>
            <a:r>
              <a:rPr lang="es-ES" sz="1600">
                <a:latin typeface="Calibri"/>
                <a:ea typeface="Calibri"/>
                <a:cs typeface="Calibri"/>
                <a:sym typeface="Calibri"/>
              </a:rPr>
              <a:t> promueve el </a:t>
            </a:r>
            <a:r>
              <a:rPr lang="es-ES" sz="1600">
                <a:solidFill>
                  <a:srgbClr val="21B4A9"/>
                </a:solidFill>
                <a:latin typeface="Calibri"/>
                <a:ea typeface="Calibri"/>
                <a:cs typeface="Calibri"/>
                <a:sym typeface="Calibri"/>
              </a:rPr>
              <a:t>desarrollo local sostenible en regiones rurales</a:t>
            </a:r>
            <a:r>
              <a:rPr lang="es-ES" sz="1600">
                <a:latin typeface="Calibri"/>
                <a:ea typeface="Calibri"/>
                <a:cs typeface="Calibri"/>
                <a:sym typeface="Calibri"/>
              </a:rPr>
              <a:t> y escasamente pobladas utilizando la economía creativa como plataforma. Con el fin de vincular cooperativas distantes y partes interesadas, ha facilitado el acceso a la </a:t>
            </a:r>
            <a:r>
              <a:rPr lang="es-ES" sz="1600">
                <a:solidFill>
                  <a:srgbClr val="21B4A9"/>
                </a:solidFill>
                <a:latin typeface="Calibri"/>
                <a:ea typeface="Calibri"/>
                <a:cs typeface="Calibri"/>
                <a:sym typeface="Calibri"/>
              </a:rPr>
              <a:t>innovación y la digitalización</a:t>
            </a:r>
            <a:r>
              <a:rPr lang="es-ES" sz="1600">
                <a:latin typeface="Calibri"/>
                <a:ea typeface="Calibri"/>
                <a:cs typeface="Calibri"/>
                <a:sym typeface="Calibri"/>
              </a:rPr>
              <a:t>. También ha facilitado el desarrollo de puestos de trabajo, especialmente para jóvenes y residentes en zonas rurales.</a:t>
            </a:r>
            <a:endParaRPr sz="1600">
              <a:latin typeface="Calibri"/>
              <a:ea typeface="Calibri"/>
              <a:cs typeface="Calibri"/>
              <a:sym typeface="Calibri"/>
            </a:endParaRPr>
          </a:p>
          <a:p>
            <a:pPr indent="0" lvl="0" marL="0" marR="0" rtl="0" algn="just">
              <a:lnSpc>
                <a:spcPct val="107000"/>
              </a:lnSpc>
              <a:spcBef>
                <a:spcPts val="800"/>
              </a:spcBef>
              <a:spcAft>
                <a:spcPts val="0"/>
              </a:spcAft>
              <a:buClr>
                <a:srgbClr val="000000"/>
              </a:buClr>
              <a:buSzPts val="1800"/>
              <a:buFont typeface="Arial"/>
              <a:buNone/>
            </a:pPr>
            <a:r>
              <a:rPr lang="es-ES" sz="1600">
                <a:latin typeface="Calibri"/>
                <a:ea typeface="Calibri"/>
                <a:cs typeface="Calibri"/>
                <a:sym typeface="Calibri"/>
              </a:rPr>
              <a:t>Uno de estos ejemplos es la iniciativa de la UE Smart Composer, que utiliza una metodología para ayudar a los profesores de música de FP a apoyar a los estudiantes que escriben música nueva y brindarles la oportunidad de adquirir nuevas competencias en materia de marca, empresa y marketing digital.</a:t>
            </a:r>
            <a:endParaRPr sz="1600">
              <a:latin typeface="Calibri"/>
              <a:ea typeface="Calibri"/>
              <a:cs typeface="Calibri"/>
              <a:sym typeface="Calibri"/>
            </a:endParaRPr>
          </a:p>
          <a:p>
            <a:pPr indent="0" lvl="0" marL="0" marR="0" rtl="0" algn="l">
              <a:lnSpc>
                <a:spcPct val="107000"/>
              </a:lnSpc>
              <a:spcBef>
                <a:spcPts val="800"/>
              </a:spcBef>
              <a:spcAft>
                <a:spcPts val="800"/>
              </a:spcAft>
              <a:buClr>
                <a:srgbClr val="000000"/>
              </a:buClr>
              <a:buSzPts val="1800"/>
              <a:buFont typeface="Arial"/>
              <a:buNone/>
            </a:pPr>
            <a:r>
              <a:t/>
            </a:r>
            <a:endParaRPr sz="1800">
              <a:latin typeface="Calibri"/>
              <a:ea typeface="Calibri"/>
              <a:cs typeface="Calibri"/>
              <a:sym typeface="Calibri"/>
            </a:endParaRPr>
          </a:p>
        </p:txBody>
      </p:sp>
      <p:pic>
        <p:nvPicPr>
          <p:cNvPr descr="Texto&#10;&#10;Descripción generada automáticamente" id="379" name="Google Shape;379;p31"/>
          <p:cNvPicPr preferRelativeResize="0"/>
          <p:nvPr/>
        </p:nvPicPr>
        <p:blipFill rotWithShape="1">
          <a:blip r:embed="rId5">
            <a:alphaModFix/>
          </a:blip>
          <a:srcRect b="0" l="0" r="0" t="0"/>
          <a:stretch/>
        </p:blipFill>
        <p:spPr>
          <a:xfrm>
            <a:off x="199197" y="6234492"/>
            <a:ext cx="2304176" cy="483405"/>
          </a:xfrm>
          <a:prstGeom prst="rect">
            <a:avLst/>
          </a:prstGeom>
          <a:noFill/>
          <a:ln>
            <a:noFill/>
          </a:ln>
        </p:spPr>
      </p:pic>
      <p:sp>
        <p:nvSpPr>
          <p:cNvPr id="380" name="Google Shape;380;p31"/>
          <p:cNvSpPr txBox="1"/>
          <p:nvPr/>
        </p:nvSpPr>
        <p:spPr>
          <a:xfrm>
            <a:off x="2503373" y="6117733"/>
            <a:ext cx="7901721" cy="6001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s-ES" sz="1100" u="none" cap="none" strike="noStrik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84" name="Shape 384"/>
        <p:cNvGrpSpPr/>
        <p:nvPr/>
      </p:nvGrpSpPr>
      <p:grpSpPr>
        <a:xfrm>
          <a:off x="0" y="0"/>
          <a:ext cx="0" cy="0"/>
          <a:chOff x="0" y="0"/>
          <a:chExt cx="0" cy="0"/>
        </a:xfrm>
      </p:grpSpPr>
      <p:sp>
        <p:nvSpPr>
          <p:cNvPr id="385" name="Google Shape;385;p32"/>
          <p:cNvSpPr txBox="1"/>
          <p:nvPr/>
        </p:nvSpPr>
        <p:spPr>
          <a:xfrm>
            <a:off x="762529" y="1226271"/>
            <a:ext cx="9315326"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s-ES" sz="2400" u="none" cap="none" strike="noStrike">
                <a:solidFill>
                  <a:srgbClr val="21B4A9"/>
                </a:solidFill>
                <a:latin typeface="Calibri"/>
                <a:ea typeface="Calibri"/>
                <a:cs typeface="Calibri"/>
                <a:sym typeface="Calibri"/>
              </a:rPr>
              <a:t>Section 1.2.: Success stories: AgroAlim Predesti Cooperative (Romania)</a:t>
            </a:r>
            <a:endParaRPr b="0" i="0" sz="1400" u="none" cap="none" strike="noStrike">
              <a:solidFill>
                <a:srgbClr val="000000"/>
              </a:solidFill>
              <a:latin typeface="Arial"/>
              <a:ea typeface="Arial"/>
              <a:cs typeface="Arial"/>
              <a:sym typeface="Arial"/>
            </a:endParaRPr>
          </a:p>
        </p:txBody>
      </p:sp>
      <p:sp>
        <p:nvSpPr>
          <p:cNvPr id="386" name="Google Shape;386;p32"/>
          <p:cNvSpPr/>
          <p:nvPr/>
        </p:nvSpPr>
        <p:spPr>
          <a:xfrm>
            <a:off x="762529" y="2030020"/>
            <a:ext cx="10930200" cy="3169800"/>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800"/>
              </a:spcBef>
              <a:spcAft>
                <a:spcPts val="0"/>
              </a:spcAft>
              <a:buClr>
                <a:srgbClr val="000000"/>
              </a:buClr>
              <a:buSzPts val="1800"/>
              <a:buFont typeface="Arial"/>
              <a:buNone/>
            </a:pPr>
            <a:r>
              <a:rPr lang="es-ES" sz="1800">
                <a:latin typeface="Calibri"/>
                <a:ea typeface="Calibri"/>
                <a:cs typeface="Calibri"/>
                <a:sym typeface="Calibri"/>
              </a:rPr>
              <a:t>A principios de 2018, se fundó la Cooperativa </a:t>
            </a:r>
            <a:r>
              <a:rPr b="1" lang="es-ES" sz="1800">
                <a:solidFill>
                  <a:srgbClr val="DD473F"/>
                </a:solidFill>
                <a:latin typeface="Calibri"/>
                <a:ea typeface="Calibri"/>
                <a:cs typeface="Calibri"/>
                <a:sym typeface="Calibri"/>
              </a:rPr>
              <a:t>AgroAlim Predesti</a:t>
            </a:r>
            <a:r>
              <a:rPr lang="es-ES" sz="1800">
                <a:latin typeface="Calibri"/>
                <a:ea typeface="Calibri"/>
                <a:cs typeface="Calibri"/>
                <a:sym typeface="Calibri"/>
              </a:rPr>
              <a:t> como componente del proyecto "Empoderar a las mujeres necesitadas" dirigido por WorldVision y Sodexo Rumanía</a:t>
            </a:r>
            <a:r>
              <a:rPr lang="es-ES" sz="1800">
                <a:latin typeface="Calibri"/>
                <a:ea typeface="Calibri"/>
                <a:cs typeface="Calibri"/>
                <a:sym typeface="Calibri"/>
              </a:rPr>
              <a:t>.</a:t>
            </a:r>
            <a:endParaRPr sz="1800">
              <a:latin typeface="Calibri"/>
              <a:ea typeface="Calibri"/>
              <a:cs typeface="Calibri"/>
              <a:sym typeface="Calibri"/>
            </a:endParaRPr>
          </a:p>
          <a:p>
            <a:pPr indent="0" lvl="0" marL="0" marR="0" rtl="0" algn="just">
              <a:lnSpc>
                <a:spcPct val="107000"/>
              </a:lnSpc>
              <a:spcBef>
                <a:spcPts val="800"/>
              </a:spcBef>
              <a:spcAft>
                <a:spcPts val="0"/>
              </a:spcAft>
              <a:buClr>
                <a:srgbClr val="000000"/>
              </a:buClr>
              <a:buSzPts val="1800"/>
              <a:buFont typeface="Arial"/>
              <a:buNone/>
            </a:pPr>
            <a:r>
              <a:rPr lang="es-ES" sz="1800">
                <a:latin typeface="Calibri"/>
                <a:ea typeface="Calibri"/>
                <a:cs typeface="Calibri"/>
                <a:sym typeface="Calibri"/>
              </a:rPr>
              <a:t>El objetivo de esta iniciativa era ayudar a las </a:t>
            </a:r>
            <a:r>
              <a:rPr lang="es-ES" sz="1800">
                <a:solidFill>
                  <a:srgbClr val="21B4A9"/>
                </a:solidFill>
                <a:latin typeface="Calibri"/>
                <a:ea typeface="Calibri"/>
                <a:cs typeface="Calibri"/>
                <a:sym typeface="Calibri"/>
              </a:rPr>
              <a:t>mujeres rurales que viven en circunstancias difíciles</a:t>
            </a:r>
            <a:r>
              <a:rPr lang="es-ES" sz="1800">
                <a:latin typeface="Calibri"/>
                <a:ea typeface="Calibri"/>
                <a:cs typeface="Calibri"/>
                <a:sym typeface="Calibri"/>
              </a:rPr>
              <a:t>, como las madres que crían solas a sus hijos o las que nunca han tenido un empleo, o estaban en paro, jornaleros.</a:t>
            </a:r>
            <a:endParaRPr sz="1800">
              <a:latin typeface="Calibri"/>
              <a:ea typeface="Calibri"/>
              <a:cs typeface="Calibri"/>
              <a:sym typeface="Calibri"/>
            </a:endParaRPr>
          </a:p>
          <a:p>
            <a:pPr indent="0" lvl="0" marL="0" marR="0" rtl="0" algn="just">
              <a:lnSpc>
                <a:spcPct val="107000"/>
              </a:lnSpc>
              <a:spcBef>
                <a:spcPts val="800"/>
              </a:spcBef>
              <a:spcAft>
                <a:spcPts val="0"/>
              </a:spcAft>
              <a:buClr>
                <a:srgbClr val="000000"/>
              </a:buClr>
              <a:buSzPts val="1800"/>
              <a:buFont typeface="Arial"/>
              <a:buNone/>
            </a:pPr>
            <a:r>
              <a:rPr lang="es-ES" sz="1800">
                <a:latin typeface="Calibri"/>
                <a:ea typeface="Calibri"/>
                <a:cs typeface="Calibri"/>
                <a:sym typeface="Calibri"/>
              </a:rPr>
              <a:t>Para procesar y conservar las </a:t>
            </a:r>
            <a:r>
              <a:rPr lang="es-ES" sz="1800">
                <a:solidFill>
                  <a:srgbClr val="21B4A9"/>
                </a:solidFill>
                <a:latin typeface="Calibri"/>
                <a:ea typeface="Calibri"/>
                <a:cs typeface="Calibri"/>
                <a:sym typeface="Calibri"/>
              </a:rPr>
              <a:t>frutas y verduras cultivadas localmente</a:t>
            </a:r>
            <a:r>
              <a:rPr lang="es-ES" sz="1800">
                <a:latin typeface="Calibri"/>
                <a:ea typeface="Calibri"/>
                <a:cs typeface="Calibri"/>
                <a:sym typeface="Calibri"/>
              </a:rPr>
              <a:t>, la sede de la cooperativa se equipó con maquinaria de producción específica. Aquí se elaboran artículos como tarros de salsa, salsas de pimiento, encurtidos en vinagre y salmuera, y muchos más productos tradicionales. Las conservas y las verduras enlatadas se producen únicamente para la red de clientes ya existente; su vida útil no es muy larga porque se elaboran únicamente con recetas e ingredientes tradicionales, sin aditivos.</a:t>
            </a:r>
            <a:endParaRPr sz="1800">
              <a:latin typeface="Calibri"/>
              <a:ea typeface="Calibri"/>
              <a:cs typeface="Calibri"/>
              <a:sym typeface="Calibri"/>
            </a:endParaRPr>
          </a:p>
          <a:p>
            <a:pPr indent="0" lvl="0" marL="0" marR="0" rtl="0" algn="l">
              <a:lnSpc>
                <a:spcPct val="107000"/>
              </a:lnSpc>
              <a:spcBef>
                <a:spcPts val="800"/>
              </a:spcBef>
              <a:spcAft>
                <a:spcPts val="800"/>
              </a:spcAft>
              <a:buClr>
                <a:srgbClr val="000000"/>
              </a:buClr>
              <a:buSzPts val="1800"/>
              <a:buFont typeface="Arial"/>
              <a:buNone/>
            </a:pPr>
            <a:r>
              <a:t/>
            </a:r>
            <a:endParaRPr sz="1800">
              <a:latin typeface="Calibri"/>
              <a:ea typeface="Calibri"/>
              <a:cs typeface="Calibri"/>
              <a:sym typeface="Calibri"/>
            </a:endParaRPr>
          </a:p>
        </p:txBody>
      </p:sp>
      <p:pic>
        <p:nvPicPr>
          <p:cNvPr descr="Texto&#10;&#10;Descripción generada automáticamente" id="387" name="Google Shape;387;p32"/>
          <p:cNvPicPr preferRelativeResize="0"/>
          <p:nvPr/>
        </p:nvPicPr>
        <p:blipFill rotWithShape="1">
          <a:blip r:embed="rId4">
            <a:alphaModFix/>
          </a:blip>
          <a:srcRect b="0" l="0" r="0" t="0"/>
          <a:stretch/>
        </p:blipFill>
        <p:spPr>
          <a:xfrm>
            <a:off x="199197" y="6234492"/>
            <a:ext cx="2304176" cy="483405"/>
          </a:xfrm>
          <a:prstGeom prst="rect">
            <a:avLst/>
          </a:prstGeom>
          <a:noFill/>
          <a:ln>
            <a:noFill/>
          </a:ln>
        </p:spPr>
      </p:pic>
      <p:sp>
        <p:nvSpPr>
          <p:cNvPr id="388" name="Google Shape;388;p32"/>
          <p:cNvSpPr txBox="1"/>
          <p:nvPr/>
        </p:nvSpPr>
        <p:spPr>
          <a:xfrm>
            <a:off x="2503373" y="6117733"/>
            <a:ext cx="7901721" cy="6001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s-ES" sz="1100" u="none" cap="none" strike="noStrik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1400" u="none" cap="none" strike="noStrike">
              <a:solidFill>
                <a:srgbClr val="000000"/>
              </a:solidFill>
              <a:latin typeface="Arial"/>
              <a:ea typeface="Arial"/>
              <a:cs typeface="Arial"/>
              <a:sym typeface="Arial"/>
            </a:endParaRPr>
          </a:p>
        </p:txBody>
      </p:sp>
      <p:sp>
        <p:nvSpPr>
          <p:cNvPr id="389" name="Google Shape;389;p32"/>
          <p:cNvSpPr txBox="1"/>
          <p:nvPr/>
        </p:nvSpPr>
        <p:spPr>
          <a:xfrm>
            <a:off x="687304" y="579940"/>
            <a:ext cx="82089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lang="es-ES" sz="3600">
                <a:solidFill>
                  <a:srgbClr val="FAB632"/>
                </a:solidFill>
                <a:latin typeface="Calibri"/>
                <a:ea typeface="Calibri"/>
                <a:cs typeface="Calibri"/>
                <a:sym typeface="Calibri"/>
              </a:rPr>
              <a:t>Unidad 3: De la teoría a la práctica</a:t>
            </a:r>
            <a:endParaRPr b="0" i="0" sz="36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93" name="Shape 393"/>
        <p:cNvGrpSpPr/>
        <p:nvPr/>
      </p:nvGrpSpPr>
      <p:grpSpPr>
        <a:xfrm>
          <a:off x="0" y="0"/>
          <a:ext cx="0" cy="0"/>
          <a:chOff x="0" y="0"/>
          <a:chExt cx="0" cy="0"/>
        </a:xfrm>
      </p:grpSpPr>
      <p:sp>
        <p:nvSpPr>
          <p:cNvPr id="394" name="Google Shape;394;p33"/>
          <p:cNvSpPr txBox="1"/>
          <p:nvPr/>
        </p:nvSpPr>
        <p:spPr>
          <a:xfrm>
            <a:off x="762529" y="1226271"/>
            <a:ext cx="9315326" cy="83095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s-ES" sz="2400">
                <a:solidFill>
                  <a:srgbClr val="21B4A9"/>
                </a:solidFill>
                <a:latin typeface="Calibri"/>
                <a:ea typeface="Calibri"/>
                <a:cs typeface="Calibri"/>
                <a:sym typeface="Calibri"/>
              </a:rPr>
              <a:t>Sección 1.3.: Casos de éxito: Cooperativa de mujeres de agroturismo de Zagora (Grecia)</a:t>
            </a:r>
            <a:r>
              <a:rPr b="0" i="0" lang="es-ES" sz="2400" u="none" cap="none" strike="noStrike">
                <a:solidFill>
                  <a:srgbClr val="21B4A9"/>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395" name="Google Shape;395;p33"/>
          <p:cNvSpPr/>
          <p:nvPr/>
        </p:nvSpPr>
        <p:spPr>
          <a:xfrm>
            <a:off x="762529" y="2028658"/>
            <a:ext cx="10930118" cy="3169930"/>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800"/>
              </a:spcBef>
              <a:spcAft>
                <a:spcPts val="0"/>
              </a:spcAft>
              <a:buClr>
                <a:srgbClr val="000000"/>
              </a:buClr>
              <a:buSzPts val="1800"/>
              <a:buFont typeface="Arial"/>
              <a:buNone/>
            </a:pPr>
            <a:r>
              <a:rPr b="1" lang="es-ES" sz="1800" u="sng">
                <a:solidFill>
                  <a:srgbClr val="DD473F"/>
                </a:solidFill>
                <a:latin typeface="Calibri"/>
                <a:ea typeface="Calibri"/>
                <a:cs typeface="Calibri"/>
                <a:sym typeface="Calibri"/>
                <a:hlinkClick r:id="rId4">
                  <a:extLst>
                    <a:ext uri="{A12FA001-AC4F-418D-AE19-62706E023703}">
                      <ahyp:hlinkClr val="tx"/>
                    </a:ext>
                  </a:extLst>
                </a:hlinkClick>
              </a:rPr>
              <a:t>La Cooperativa Agroturística de Mujeres de Zagora</a:t>
            </a:r>
            <a:r>
              <a:rPr lang="es-ES" sz="1800">
                <a:latin typeface="Calibri"/>
                <a:ea typeface="Calibri"/>
                <a:cs typeface="Calibri"/>
                <a:sym typeface="Calibri"/>
              </a:rPr>
              <a:t> fue fundada en 1993 por 50 mujeres que querían utilizar sus habilidades y ofrecer a los turistas productos y servicios tradicionales de alta calidad.</a:t>
            </a:r>
            <a:endParaRPr sz="1800">
              <a:latin typeface="Calibri"/>
              <a:ea typeface="Calibri"/>
              <a:cs typeface="Calibri"/>
              <a:sym typeface="Calibri"/>
            </a:endParaRPr>
          </a:p>
          <a:p>
            <a:pPr indent="0" lvl="0" marL="0" marR="0" rtl="0" algn="just">
              <a:lnSpc>
                <a:spcPct val="107000"/>
              </a:lnSpc>
              <a:spcBef>
                <a:spcPts val="800"/>
              </a:spcBef>
              <a:spcAft>
                <a:spcPts val="0"/>
              </a:spcAft>
              <a:buClr>
                <a:srgbClr val="000000"/>
              </a:buClr>
              <a:buSzPts val="1800"/>
              <a:buFont typeface="Arial"/>
              <a:buNone/>
            </a:pPr>
            <a:r>
              <a:rPr lang="es-ES" sz="1800">
                <a:latin typeface="Calibri"/>
                <a:ea typeface="Calibri"/>
                <a:cs typeface="Calibri"/>
                <a:sym typeface="Calibri"/>
              </a:rPr>
              <a:t>Ahora tiene su propia tienda y cafetería en la plaza principal del pueblo de Agios Giorgios, donde los turistas pueden degustar diversos postres, mermeladas, delicias de repostería tradicional, licores caseros y aperitivos que acompañan al tsipouro local.</a:t>
            </a:r>
            <a:endParaRPr sz="1800">
              <a:latin typeface="Calibri"/>
              <a:ea typeface="Calibri"/>
              <a:cs typeface="Calibri"/>
              <a:sym typeface="Calibri"/>
            </a:endParaRPr>
          </a:p>
          <a:p>
            <a:pPr indent="0" lvl="0" marL="0" marR="0" rtl="0" algn="just">
              <a:lnSpc>
                <a:spcPct val="107000"/>
              </a:lnSpc>
              <a:spcBef>
                <a:spcPts val="800"/>
              </a:spcBef>
              <a:spcAft>
                <a:spcPts val="0"/>
              </a:spcAft>
              <a:buClr>
                <a:srgbClr val="000000"/>
              </a:buClr>
              <a:buSzPts val="1800"/>
              <a:buFont typeface="Arial"/>
              <a:buNone/>
            </a:pPr>
            <a:r>
              <a:rPr lang="es-ES" sz="1800">
                <a:latin typeface="Calibri"/>
                <a:ea typeface="Calibri"/>
                <a:cs typeface="Calibri"/>
                <a:sym typeface="Calibri"/>
              </a:rPr>
              <a:t>Recientemente, la cooperativa ha creado un laboratorio, lo que permite una mayor producción, pero sin sacrificar el </a:t>
            </a:r>
            <a:r>
              <a:rPr lang="es-ES" sz="1800">
                <a:solidFill>
                  <a:srgbClr val="21B4A9"/>
                </a:solidFill>
                <a:latin typeface="Calibri"/>
                <a:ea typeface="Calibri"/>
                <a:cs typeface="Calibri"/>
                <a:sym typeface="Calibri"/>
              </a:rPr>
              <a:t>espíritu tradicional</a:t>
            </a:r>
            <a:r>
              <a:rPr lang="es-ES" sz="1800">
                <a:latin typeface="Calibri"/>
                <a:ea typeface="Calibri"/>
                <a:cs typeface="Calibri"/>
                <a:sym typeface="Calibri"/>
              </a:rPr>
              <a:t>: cada producto es natural, creado únicamente con frutas y hierbas locales, sin aditivos.</a:t>
            </a:r>
            <a:endParaRPr sz="1800">
              <a:latin typeface="Calibri"/>
              <a:ea typeface="Calibri"/>
              <a:cs typeface="Calibri"/>
              <a:sym typeface="Calibri"/>
            </a:endParaRPr>
          </a:p>
          <a:p>
            <a:pPr indent="0" lvl="0" marL="0" marR="0" rtl="0" algn="just">
              <a:lnSpc>
                <a:spcPct val="107000"/>
              </a:lnSpc>
              <a:spcBef>
                <a:spcPts val="800"/>
              </a:spcBef>
              <a:spcAft>
                <a:spcPts val="0"/>
              </a:spcAft>
              <a:buClr>
                <a:srgbClr val="000000"/>
              </a:buClr>
              <a:buSzPts val="1800"/>
              <a:buFont typeface="Arial"/>
              <a:buNone/>
            </a:pPr>
            <a:r>
              <a:rPr lang="es-ES" sz="1800">
                <a:latin typeface="Calibri"/>
                <a:ea typeface="Calibri"/>
                <a:cs typeface="Calibri"/>
                <a:sym typeface="Calibri"/>
              </a:rPr>
              <a:t>También ofrece servicios de catering y organiza grandes eventos, banquetes y comidas por encargo, y gestiona una red de </a:t>
            </a:r>
            <a:r>
              <a:rPr lang="es-ES" sz="1800">
                <a:solidFill>
                  <a:srgbClr val="21B4A9"/>
                </a:solidFill>
                <a:latin typeface="Calibri"/>
                <a:ea typeface="Calibri"/>
                <a:cs typeface="Calibri"/>
                <a:sym typeface="Calibri"/>
              </a:rPr>
              <a:t>casas de huéspedes tradicionales</a:t>
            </a:r>
            <a:r>
              <a:rPr lang="es-ES" sz="1800">
                <a:latin typeface="Calibri"/>
                <a:ea typeface="Calibri"/>
                <a:cs typeface="Calibri"/>
                <a:sym typeface="Calibri"/>
              </a:rPr>
              <a:t> para turistas.</a:t>
            </a:r>
            <a:endParaRPr sz="1800">
              <a:latin typeface="Calibri"/>
              <a:ea typeface="Calibri"/>
              <a:cs typeface="Calibri"/>
              <a:sym typeface="Calibri"/>
            </a:endParaRPr>
          </a:p>
          <a:p>
            <a:pPr indent="0" lvl="0" marL="0" marR="0" rtl="0" algn="l">
              <a:lnSpc>
                <a:spcPct val="107000"/>
              </a:lnSpc>
              <a:spcBef>
                <a:spcPts val="800"/>
              </a:spcBef>
              <a:spcAft>
                <a:spcPts val="800"/>
              </a:spcAft>
              <a:buClr>
                <a:srgbClr val="000000"/>
              </a:buClr>
              <a:buSzPts val="1800"/>
              <a:buFont typeface="Arial"/>
              <a:buNone/>
            </a:pPr>
            <a:r>
              <a:t/>
            </a:r>
            <a:endParaRPr sz="1800">
              <a:latin typeface="Calibri"/>
              <a:ea typeface="Calibri"/>
              <a:cs typeface="Calibri"/>
              <a:sym typeface="Calibri"/>
            </a:endParaRPr>
          </a:p>
        </p:txBody>
      </p:sp>
      <p:pic>
        <p:nvPicPr>
          <p:cNvPr descr="Texto&#10;&#10;Descripción generada automáticamente" id="396" name="Google Shape;396;p33"/>
          <p:cNvPicPr preferRelativeResize="0"/>
          <p:nvPr/>
        </p:nvPicPr>
        <p:blipFill rotWithShape="1">
          <a:blip r:embed="rId5">
            <a:alphaModFix/>
          </a:blip>
          <a:srcRect b="0" l="0" r="0" t="0"/>
          <a:stretch/>
        </p:blipFill>
        <p:spPr>
          <a:xfrm>
            <a:off x="199197" y="6234492"/>
            <a:ext cx="2304176" cy="483405"/>
          </a:xfrm>
          <a:prstGeom prst="rect">
            <a:avLst/>
          </a:prstGeom>
          <a:noFill/>
          <a:ln>
            <a:noFill/>
          </a:ln>
        </p:spPr>
      </p:pic>
      <p:sp>
        <p:nvSpPr>
          <p:cNvPr id="397" name="Google Shape;397;p33"/>
          <p:cNvSpPr txBox="1"/>
          <p:nvPr/>
        </p:nvSpPr>
        <p:spPr>
          <a:xfrm>
            <a:off x="2503373" y="6117733"/>
            <a:ext cx="7901721" cy="6001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s-ES" sz="1100" u="none" cap="none" strike="noStrik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1400" u="none" cap="none" strike="noStrike">
              <a:solidFill>
                <a:srgbClr val="000000"/>
              </a:solidFill>
              <a:latin typeface="Arial"/>
              <a:ea typeface="Arial"/>
              <a:cs typeface="Arial"/>
              <a:sym typeface="Arial"/>
            </a:endParaRPr>
          </a:p>
        </p:txBody>
      </p:sp>
      <p:sp>
        <p:nvSpPr>
          <p:cNvPr id="398" name="Google Shape;398;p33"/>
          <p:cNvSpPr txBox="1"/>
          <p:nvPr/>
        </p:nvSpPr>
        <p:spPr>
          <a:xfrm>
            <a:off x="687304" y="579940"/>
            <a:ext cx="82089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lang="es-ES" sz="3600">
                <a:solidFill>
                  <a:srgbClr val="FAB632"/>
                </a:solidFill>
                <a:latin typeface="Calibri"/>
                <a:ea typeface="Calibri"/>
                <a:cs typeface="Calibri"/>
                <a:sym typeface="Calibri"/>
              </a:rPr>
              <a:t>Unidad 3: De la teoría a la práctica</a:t>
            </a:r>
            <a:endParaRPr b="0" i="0" sz="36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02" name="Shape 402"/>
        <p:cNvGrpSpPr/>
        <p:nvPr/>
      </p:nvGrpSpPr>
      <p:grpSpPr>
        <a:xfrm>
          <a:off x="0" y="0"/>
          <a:ext cx="0" cy="0"/>
          <a:chOff x="0" y="0"/>
          <a:chExt cx="0" cy="0"/>
        </a:xfrm>
      </p:grpSpPr>
      <p:sp>
        <p:nvSpPr>
          <p:cNvPr id="403" name="Google Shape;403;p34"/>
          <p:cNvSpPr txBox="1"/>
          <p:nvPr/>
        </p:nvSpPr>
        <p:spPr>
          <a:xfrm>
            <a:off x="875909" y="1130871"/>
            <a:ext cx="9736968"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s-ES" sz="2400">
                <a:solidFill>
                  <a:srgbClr val="21B4A9"/>
                </a:solidFill>
                <a:latin typeface="Calibri"/>
                <a:ea typeface="Calibri"/>
                <a:cs typeface="Calibri"/>
                <a:sym typeface="Calibri"/>
              </a:rPr>
              <a:t>Sección 2: Pasos para crear una cooperativa</a:t>
            </a:r>
            <a:endParaRPr b="0" i="0" sz="2400" u="none" cap="none" strike="noStrike">
              <a:solidFill>
                <a:srgbClr val="21B4A9"/>
              </a:solidFill>
              <a:latin typeface="Calibri"/>
              <a:ea typeface="Calibri"/>
              <a:cs typeface="Calibri"/>
              <a:sym typeface="Calibri"/>
            </a:endParaRPr>
          </a:p>
        </p:txBody>
      </p:sp>
      <p:pic>
        <p:nvPicPr>
          <p:cNvPr descr="Texto&#10;&#10;Descripción generada automáticamente" id="404" name="Google Shape;404;p34"/>
          <p:cNvPicPr preferRelativeResize="0"/>
          <p:nvPr/>
        </p:nvPicPr>
        <p:blipFill rotWithShape="1">
          <a:blip r:embed="rId4">
            <a:alphaModFix/>
          </a:blip>
          <a:srcRect b="0" l="0" r="0" t="0"/>
          <a:stretch/>
        </p:blipFill>
        <p:spPr>
          <a:xfrm>
            <a:off x="199197" y="6234492"/>
            <a:ext cx="2304176" cy="483405"/>
          </a:xfrm>
          <a:prstGeom prst="rect">
            <a:avLst/>
          </a:prstGeom>
          <a:noFill/>
          <a:ln>
            <a:noFill/>
          </a:ln>
        </p:spPr>
      </p:pic>
      <p:sp>
        <p:nvSpPr>
          <p:cNvPr id="405" name="Google Shape;405;p34"/>
          <p:cNvSpPr txBox="1"/>
          <p:nvPr/>
        </p:nvSpPr>
        <p:spPr>
          <a:xfrm>
            <a:off x="2503373" y="6117733"/>
            <a:ext cx="7901721" cy="6001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s-ES" sz="1100" u="none" cap="none" strike="noStrike">
                <a:solidFill>
                  <a:schemeClr val="dk1"/>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1400" u="none" cap="none" strike="noStrike">
              <a:solidFill>
                <a:srgbClr val="000000"/>
              </a:solidFill>
              <a:latin typeface="Arial"/>
              <a:ea typeface="Arial"/>
              <a:cs typeface="Arial"/>
              <a:sym typeface="Arial"/>
            </a:endParaRPr>
          </a:p>
        </p:txBody>
      </p:sp>
      <p:sp>
        <p:nvSpPr>
          <p:cNvPr id="406" name="Google Shape;406;p34"/>
          <p:cNvSpPr/>
          <p:nvPr/>
        </p:nvSpPr>
        <p:spPr>
          <a:xfrm flipH="1">
            <a:off x="2625029" y="4986244"/>
            <a:ext cx="2882400" cy="740400"/>
          </a:xfrm>
          <a:prstGeom prst="round2DiagRect">
            <a:avLst>
              <a:gd fmla="val 0" name="adj1"/>
              <a:gd fmla="val 50000" name="adj2"/>
            </a:avLst>
          </a:prstGeom>
          <a:solidFill>
            <a:srgbClr val="EA4E46"/>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EA4E46"/>
              </a:solidFill>
              <a:latin typeface="Calibri"/>
              <a:ea typeface="Calibri"/>
              <a:cs typeface="Calibri"/>
              <a:sym typeface="Calibri"/>
            </a:endParaRPr>
          </a:p>
        </p:txBody>
      </p:sp>
      <p:sp>
        <p:nvSpPr>
          <p:cNvPr id="407" name="Google Shape;407;p34"/>
          <p:cNvSpPr/>
          <p:nvPr/>
        </p:nvSpPr>
        <p:spPr>
          <a:xfrm flipH="1">
            <a:off x="3814065" y="4261098"/>
            <a:ext cx="2882400" cy="740400"/>
          </a:xfrm>
          <a:prstGeom prst="round2DiagRect">
            <a:avLst>
              <a:gd fmla="val 0" name="adj1"/>
              <a:gd fmla="val 50000" name="adj2"/>
            </a:avLst>
          </a:prstGeom>
          <a:solidFill>
            <a:srgbClr val="F7931F"/>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21B4A9"/>
              </a:solidFill>
              <a:latin typeface="Calibri"/>
              <a:ea typeface="Calibri"/>
              <a:cs typeface="Calibri"/>
              <a:sym typeface="Calibri"/>
            </a:endParaRPr>
          </a:p>
        </p:txBody>
      </p:sp>
      <p:grpSp>
        <p:nvGrpSpPr>
          <p:cNvPr id="408" name="Google Shape;408;p34"/>
          <p:cNvGrpSpPr/>
          <p:nvPr/>
        </p:nvGrpSpPr>
        <p:grpSpPr>
          <a:xfrm>
            <a:off x="5002771" y="3521002"/>
            <a:ext cx="2882346" cy="895642"/>
            <a:chOff x="4456066" y="2836395"/>
            <a:chExt cx="3207953" cy="1059806"/>
          </a:xfrm>
        </p:grpSpPr>
        <p:sp>
          <p:nvSpPr>
            <p:cNvPr id="409" name="Google Shape;409;p34"/>
            <p:cNvSpPr/>
            <p:nvPr/>
          </p:nvSpPr>
          <p:spPr>
            <a:xfrm flipH="1">
              <a:off x="4456066" y="2836395"/>
              <a:ext cx="3207953" cy="875966"/>
            </a:xfrm>
            <a:prstGeom prst="round2DiagRect">
              <a:avLst>
                <a:gd fmla="val 0" name="adj1"/>
                <a:gd fmla="val 50000" name="adj2"/>
              </a:avLst>
            </a:prstGeom>
            <a:solidFill>
              <a:srgbClr val="21B4A9"/>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10" name="Google Shape;410;p34"/>
            <p:cNvSpPr/>
            <p:nvPr/>
          </p:nvSpPr>
          <p:spPr>
            <a:xfrm rot="10800000">
              <a:off x="4456066" y="3712362"/>
              <a:ext cx="1884671" cy="183839"/>
            </a:xfrm>
            <a:prstGeom prst="triangle">
              <a:avLst>
                <a:gd fmla="val 0" name="adj"/>
              </a:avLst>
            </a:prstGeom>
            <a:solidFill>
              <a:srgbClr val="21B4A9"/>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411" name="Google Shape;411;p34"/>
          <p:cNvGrpSpPr/>
          <p:nvPr/>
        </p:nvGrpSpPr>
        <p:grpSpPr>
          <a:xfrm>
            <a:off x="6191737" y="2780723"/>
            <a:ext cx="2882346" cy="895640"/>
            <a:chOff x="5779346" y="1960429"/>
            <a:chExt cx="3207953" cy="1059804"/>
          </a:xfrm>
        </p:grpSpPr>
        <p:sp>
          <p:nvSpPr>
            <p:cNvPr id="412" name="Google Shape;412;p34"/>
            <p:cNvSpPr/>
            <p:nvPr/>
          </p:nvSpPr>
          <p:spPr>
            <a:xfrm flipH="1">
              <a:off x="5779346" y="1960429"/>
              <a:ext cx="3207953" cy="875966"/>
            </a:xfrm>
            <a:prstGeom prst="round2DiagRect">
              <a:avLst>
                <a:gd fmla="val 0" name="adj1"/>
                <a:gd fmla="val 50000" name="adj2"/>
              </a:avLst>
            </a:prstGeom>
            <a:solidFill>
              <a:srgbClr val="FAB632"/>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13" name="Google Shape;413;p34"/>
            <p:cNvSpPr/>
            <p:nvPr/>
          </p:nvSpPr>
          <p:spPr>
            <a:xfrm rot="10800000">
              <a:off x="5779346" y="2836394"/>
              <a:ext cx="1884671" cy="183839"/>
            </a:xfrm>
            <a:prstGeom prst="triangle">
              <a:avLst>
                <a:gd fmla="val 0" name="adj"/>
              </a:avLst>
            </a:prstGeom>
            <a:solidFill>
              <a:srgbClr val="FAB632"/>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414" name="Google Shape;414;p34"/>
          <p:cNvGrpSpPr/>
          <p:nvPr/>
        </p:nvGrpSpPr>
        <p:grpSpPr>
          <a:xfrm>
            <a:off x="7380706" y="1898413"/>
            <a:ext cx="3462255" cy="1037670"/>
            <a:chOff x="7102628" y="916399"/>
            <a:chExt cx="3853372" cy="1227867"/>
          </a:xfrm>
        </p:grpSpPr>
        <p:sp>
          <p:nvSpPr>
            <p:cNvPr id="415" name="Google Shape;415;p34"/>
            <p:cNvSpPr/>
            <p:nvPr/>
          </p:nvSpPr>
          <p:spPr>
            <a:xfrm flipH="1">
              <a:off x="9743910" y="916399"/>
              <a:ext cx="1212090" cy="1212091"/>
            </a:xfrm>
            <a:prstGeom prst="donut">
              <a:avLst>
                <a:gd fmla="val 7750" name="adj"/>
              </a:avLst>
            </a:prstGeom>
            <a:solidFill>
              <a:srgbClr val="DD473F"/>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16" name="Google Shape;416;p34"/>
            <p:cNvSpPr/>
            <p:nvPr/>
          </p:nvSpPr>
          <p:spPr>
            <a:xfrm flipH="1">
              <a:off x="7102628" y="1084462"/>
              <a:ext cx="2794880" cy="875966"/>
            </a:xfrm>
            <a:custGeom>
              <a:rect b="b" l="l" r="r" t="t"/>
              <a:pathLst>
                <a:path extrusionOk="0" h="786674" w="2509982">
                  <a:moveTo>
                    <a:pt x="0" y="0"/>
                  </a:moveTo>
                  <a:lnTo>
                    <a:pt x="2116645" y="0"/>
                  </a:lnTo>
                  <a:cubicBezTo>
                    <a:pt x="2333879" y="0"/>
                    <a:pt x="2509982" y="176103"/>
                    <a:pt x="2509982" y="393337"/>
                  </a:cubicBezTo>
                  <a:lnTo>
                    <a:pt x="2509982" y="786674"/>
                  </a:lnTo>
                  <a:lnTo>
                    <a:pt x="22371" y="786674"/>
                  </a:lnTo>
                  <a:lnTo>
                    <a:pt x="2436" y="784665"/>
                  </a:lnTo>
                  <a:lnTo>
                    <a:pt x="10279" y="778193"/>
                  </a:lnTo>
                  <a:cubicBezTo>
                    <a:pt x="108772" y="679700"/>
                    <a:pt x="169691" y="543633"/>
                    <a:pt x="169691" y="393337"/>
                  </a:cubicBezTo>
                  <a:cubicBezTo>
                    <a:pt x="169691" y="243042"/>
                    <a:pt x="108772" y="106975"/>
                    <a:pt x="10279" y="8481"/>
                  </a:cubicBezTo>
                  <a:lnTo>
                    <a:pt x="0" y="0"/>
                  </a:lnTo>
                  <a:close/>
                </a:path>
              </a:pathLst>
            </a:custGeom>
            <a:solidFill>
              <a:srgbClr val="DD473F"/>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17" name="Google Shape;417;p34"/>
            <p:cNvSpPr/>
            <p:nvPr/>
          </p:nvSpPr>
          <p:spPr>
            <a:xfrm flipH="1">
              <a:off x="9927750" y="1100239"/>
              <a:ext cx="844412" cy="844412"/>
            </a:xfrm>
            <a:prstGeom prst="ellipse">
              <a:avLst/>
            </a:prstGeom>
            <a:solidFill>
              <a:srgbClr val="DD473F"/>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18" name="Google Shape;418;p34"/>
            <p:cNvSpPr/>
            <p:nvPr/>
          </p:nvSpPr>
          <p:spPr>
            <a:xfrm rot="10800000">
              <a:off x="7102628" y="1960427"/>
              <a:ext cx="1884671" cy="183839"/>
            </a:xfrm>
            <a:prstGeom prst="triangle">
              <a:avLst>
                <a:gd fmla="val 0" name="adj"/>
              </a:avLst>
            </a:prstGeom>
            <a:solidFill>
              <a:srgbClr val="DD473F"/>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419" name="Google Shape;419;p34"/>
          <p:cNvSpPr txBox="1"/>
          <p:nvPr/>
        </p:nvSpPr>
        <p:spPr>
          <a:xfrm flipH="1">
            <a:off x="7910522" y="2066455"/>
            <a:ext cx="1452300" cy="585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1600"/>
              <a:buFont typeface="Arial"/>
              <a:buNone/>
            </a:pPr>
            <a:r>
              <a:rPr b="1" lang="es-ES" sz="1600">
                <a:solidFill>
                  <a:srgbClr val="FFFFFF"/>
                </a:solidFill>
                <a:latin typeface="Calibri"/>
                <a:ea typeface="Calibri"/>
                <a:cs typeface="Calibri"/>
                <a:sym typeface="Calibri"/>
              </a:rPr>
              <a:t>Lanzamiento y financiación</a:t>
            </a:r>
            <a:endParaRPr b="0" i="0" sz="1400" u="none" cap="none" strike="noStrike">
              <a:solidFill>
                <a:srgbClr val="000000"/>
              </a:solidFill>
              <a:latin typeface="Arial"/>
              <a:ea typeface="Arial"/>
              <a:cs typeface="Arial"/>
              <a:sym typeface="Arial"/>
            </a:endParaRPr>
          </a:p>
        </p:txBody>
      </p:sp>
      <p:sp>
        <p:nvSpPr>
          <p:cNvPr id="420" name="Google Shape;420;p34"/>
          <p:cNvSpPr txBox="1"/>
          <p:nvPr/>
        </p:nvSpPr>
        <p:spPr>
          <a:xfrm flipH="1">
            <a:off x="6526548" y="2991670"/>
            <a:ext cx="14523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1600"/>
              <a:buFont typeface="Arial"/>
              <a:buNone/>
            </a:pPr>
            <a:r>
              <a:rPr b="1" lang="es-ES" sz="1600">
                <a:solidFill>
                  <a:srgbClr val="FFFFFF"/>
                </a:solidFill>
                <a:latin typeface="Calibri"/>
                <a:ea typeface="Calibri"/>
                <a:cs typeface="Calibri"/>
                <a:sym typeface="Calibri"/>
              </a:rPr>
              <a:t>Incorporación</a:t>
            </a:r>
            <a:endParaRPr b="0" i="0" sz="1400" u="none" cap="none" strike="noStrike">
              <a:solidFill>
                <a:srgbClr val="000000"/>
              </a:solidFill>
              <a:latin typeface="Arial"/>
              <a:ea typeface="Arial"/>
              <a:cs typeface="Arial"/>
              <a:sym typeface="Arial"/>
            </a:endParaRPr>
          </a:p>
        </p:txBody>
      </p:sp>
      <p:sp>
        <p:nvSpPr>
          <p:cNvPr id="421" name="Google Shape;421;p34"/>
          <p:cNvSpPr txBox="1"/>
          <p:nvPr/>
        </p:nvSpPr>
        <p:spPr>
          <a:xfrm flipH="1">
            <a:off x="5178601" y="3654631"/>
            <a:ext cx="1452300" cy="585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1600"/>
              <a:buFont typeface="Arial"/>
              <a:buNone/>
            </a:pPr>
            <a:r>
              <a:rPr b="1" lang="es-ES" sz="1600">
                <a:solidFill>
                  <a:srgbClr val="FFFFFF"/>
                </a:solidFill>
                <a:latin typeface="Calibri"/>
                <a:ea typeface="Calibri"/>
                <a:cs typeface="Calibri"/>
                <a:sym typeface="Calibri"/>
              </a:rPr>
              <a:t>Comité de Dirección</a:t>
            </a:r>
            <a:endParaRPr b="0" i="0" sz="1400" u="none" cap="none" strike="noStrike">
              <a:solidFill>
                <a:srgbClr val="000000"/>
              </a:solidFill>
              <a:latin typeface="Arial"/>
              <a:ea typeface="Arial"/>
              <a:cs typeface="Arial"/>
              <a:sym typeface="Arial"/>
            </a:endParaRPr>
          </a:p>
        </p:txBody>
      </p:sp>
      <p:sp>
        <p:nvSpPr>
          <p:cNvPr id="422" name="Google Shape;422;p34"/>
          <p:cNvSpPr txBox="1"/>
          <p:nvPr/>
        </p:nvSpPr>
        <p:spPr>
          <a:xfrm flipH="1">
            <a:off x="3891000" y="4320438"/>
            <a:ext cx="1935000" cy="585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1600"/>
              <a:buFont typeface="Arial"/>
              <a:buNone/>
            </a:pPr>
            <a:r>
              <a:rPr b="1" lang="es-ES" sz="1600">
                <a:solidFill>
                  <a:srgbClr val="FFFFFF"/>
                </a:solidFill>
                <a:latin typeface="Calibri"/>
                <a:ea typeface="Calibri"/>
                <a:cs typeface="Calibri"/>
                <a:sym typeface="Calibri"/>
              </a:rPr>
              <a:t>Estudio de viabilidad</a:t>
            </a:r>
            <a:endParaRPr b="0" i="0" sz="1400" u="none" cap="none" strike="noStrike">
              <a:solidFill>
                <a:srgbClr val="000000"/>
              </a:solidFill>
              <a:latin typeface="Arial"/>
              <a:ea typeface="Arial"/>
              <a:cs typeface="Arial"/>
              <a:sym typeface="Arial"/>
            </a:endParaRPr>
          </a:p>
        </p:txBody>
      </p:sp>
      <p:sp>
        <p:nvSpPr>
          <p:cNvPr id="423" name="Google Shape;423;p34"/>
          <p:cNvSpPr txBox="1"/>
          <p:nvPr/>
        </p:nvSpPr>
        <p:spPr>
          <a:xfrm flipH="1">
            <a:off x="2831451" y="5229925"/>
            <a:ext cx="17322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1600"/>
              <a:buFont typeface="Arial"/>
              <a:buNone/>
            </a:pPr>
            <a:r>
              <a:rPr b="1" lang="es-ES" sz="1600">
                <a:solidFill>
                  <a:srgbClr val="FFFFFF"/>
                </a:solidFill>
                <a:latin typeface="Calibri"/>
                <a:ea typeface="Calibri"/>
                <a:cs typeface="Calibri"/>
                <a:sym typeface="Calibri"/>
              </a:rPr>
              <a:t>Idea de negocio</a:t>
            </a:r>
            <a:endParaRPr b="0" i="0" sz="1400" u="none" cap="none" strike="noStrike">
              <a:solidFill>
                <a:srgbClr val="000000"/>
              </a:solidFill>
              <a:latin typeface="Arial"/>
              <a:ea typeface="Arial"/>
              <a:cs typeface="Arial"/>
              <a:sym typeface="Arial"/>
            </a:endParaRPr>
          </a:p>
        </p:txBody>
      </p:sp>
      <p:sp>
        <p:nvSpPr>
          <p:cNvPr id="424" name="Google Shape;424;p34"/>
          <p:cNvSpPr txBox="1"/>
          <p:nvPr/>
        </p:nvSpPr>
        <p:spPr>
          <a:xfrm flipH="1">
            <a:off x="5603018" y="5144500"/>
            <a:ext cx="7284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lang="es-ES" sz="1800">
                <a:latin typeface="Calibri"/>
                <a:ea typeface="Calibri"/>
                <a:cs typeface="Calibri"/>
                <a:sym typeface="Calibri"/>
              </a:rPr>
              <a:t>PASO</a:t>
            </a:r>
            <a:r>
              <a:rPr b="1" i="0" lang="es-ES" sz="1800" u="none" cap="none" strike="noStrike">
                <a:solidFill>
                  <a:srgbClr val="000000"/>
                </a:solidFill>
                <a:latin typeface="Calibri"/>
                <a:ea typeface="Calibri"/>
                <a:cs typeface="Calibri"/>
                <a:sym typeface="Calibri"/>
              </a:rPr>
              <a:t> 1</a:t>
            </a:r>
            <a:endParaRPr b="0" i="0" sz="1400" u="none" cap="none" strike="noStrike">
              <a:solidFill>
                <a:srgbClr val="000000"/>
              </a:solidFill>
              <a:latin typeface="Arial"/>
              <a:ea typeface="Arial"/>
              <a:cs typeface="Arial"/>
              <a:sym typeface="Arial"/>
            </a:endParaRPr>
          </a:p>
        </p:txBody>
      </p:sp>
      <p:sp>
        <p:nvSpPr>
          <p:cNvPr id="425" name="Google Shape;425;p34"/>
          <p:cNvSpPr txBox="1"/>
          <p:nvPr/>
        </p:nvSpPr>
        <p:spPr>
          <a:xfrm flipH="1">
            <a:off x="6790935" y="4431562"/>
            <a:ext cx="7284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lang="es-ES" sz="1800">
                <a:solidFill>
                  <a:schemeClr val="dk1"/>
                </a:solidFill>
                <a:latin typeface="Calibri"/>
                <a:ea typeface="Calibri"/>
                <a:cs typeface="Calibri"/>
                <a:sym typeface="Calibri"/>
              </a:rPr>
              <a:t>PASO 2</a:t>
            </a:r>
            <a:endParaRPr b="0" i="0" sz="1400" u="none" cap="none" strike="noStrike">
              <a:solidFill>
                <a:srgbClr val="000000"/>
              </a:solidFill>
              <a:latin typeface="Arial"/>
              <a:ea typeface="Arial"/>
              <a:cs typeface="Arial"/>
              <a:sym typeface="Arial"/>
            </a:endParaRPr>
          </a:p>
        </p:txBody>
      </p:sp>
      <p:sp>
        <p:nvSpPr>
          <p:cNvPr id="426" name="Google Shape;426;p34"/>
          <p:cNvSpPr txBox="1"/>
          <p:nvPr/>
        </p:nvSpPr>
        <p:spPr>
          <a:xfrm flipH="1">
            <a:off x="7969940" y="3676502"/>
            <a:ext cx="7284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lang="es-ES" sz="1800">
                <a:solidFill>
                  <a:schemeClr val="dk1"/>
                </a:solidFill>
                <a:latin typeface="Calibri"/>
                <a:ea typeface="Calibri"/>
                <a:cs typeface="Calibri"/>
                <a:sym typeface="Calibri"/>
              </a:rPr>
              <a:t>PASO 3</a:t>
            </a:r>
            <a:endParaRPr b="0" i="0" sz="1400" u="none" cap="none" strike="noStrike">
              <a:solidFill>
                <a:srgbClr val="000000"/>
              </a:solidFill>
              <a:latin typeface="Arial"/>
              <a:ea typeface="Arial"/>
              <a:cs typeface="Arial"/>
              <a:sym typeface="Arial"/>
            </a:endParaRPr>
          </a:p>
        </p:txBody>
      </p:sp>
      <p:sp>
        <p:nvSpPr>
          <p:cNvPr id="427" name="Google Shape;427;p34"/>
          <p:cNvSpPr txBox="1"/>
          <p:nvPr/>
        </p:nvSpPr>
        <p:spPr>
          <a:xfrm flipH="1">
            <a:off x="9155703" y="2917457"/>
            <a:ext cx="7284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lang="es-ES" sz="1800">
                <a:solidFill>
                  <a:schemeClr val="dk1"/>
                </a:solidFill>
                <a:latin typeface="Calibri"/>
                <a:ea typeface="Calibri"/>
                <a:cs typeface="Calibri"/>
                <a:sym typeface="Calibri"/>
              </a:rPr>
              <a:t>PASO</a:t>
            </a:r>
            <a:r>
              <a:rPr b="1" i="0" lang="es-ES" sz="1800" u="none" cap="none" strike="noStrike">
                <a:solidFill>
                  <a:srgbClr val="000000"/>
                </a:solidFill>
                <a:latin typeface="Calibri"/>
                <a:ea typeface="Calibri"/>
                <a:cs typeface="Calibri"/>
                <a:sym typeface="Calibri"/>
              </a:rPr>
              <a:t>4</a:t>
            </a:r>
            <a:endParaRPr b="0" i="0" sz="1400" u="none" cap="none" strike="noStrike">
              <a:solidFill>
                <a:srgbClr val="000000"/>
              </a:solidFill>
              <a:latin typeface="Arial"/>
              <a:ea typeface="Arial"/>
              <a:cs typeface="Arial"/>
              <a:sym typeface="Arial"/>
            </a:endParaRPr>
          </a:p>
        </p:txBody>
      </p:sp>
      <p:sp>
        <p:nvSpPr>
          <p:cNvPr id="428" name="Google Shape;428;p34"/>
          <p:cNvSpPr txBox="1"/>
          <p:nvPr/>
        </p:nvSpPr>
        <p:spPr>
          <a:xfrm flipH="1">
            <a:off x="10846066" y="2196398"/>
            <a:ext cx="7284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lang="es-ES" sz="1800">
                <a:solidFill>
                  <a:schemeClr val="dk1"/>
                </a:solidFill>
                <a:latin typeface="Calibri"/>
                <a:ea typeface="Calibri"/>
                <a:cs typeface="Calibri"/>
                <a:sym typeface="Calibri"/>
              </a:rPr>
              <a:t>PASO 5</a:t>
            </a:r>
            <a:endParaRPr b="0" i="0" sz="1400" u="none" cap="none" strike="noStrike">
              <a:solidFill>
                <a:srgbClr val="000000"/>
              </a:solidFill>
              <a:latin typeface="Arial"/>
              <a:ea typeface="Arial"/>
              <a:cs typeface="Arial"/>
              <a:sym typeface="Arial"/>
            </a:endParaRPr>
          </a:p>
        </p:txBody>
      </p:sp>
      <p:sp>
        <p:nvSpPr>
          <p:cNvPr id="429" name="Google Shape;429;p34"/>
          <p:cNvSpPr txBox="1"/>
          <p:nvPr/>
        </p:nvSpPr>
        <p:spPr>
          <a:xfrm flipH="1">
            <a:off x="6427013" y="5224784"/>
            <a:ext cx="38055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lang="es-ES">
                <a:latin typeface="Calibri"/>
                <a:ea typeface="Calibri"/>
                <a:cs typeface="Calibri"/>
                <a:sym typeface="Calibri"/>
              </a:rPr>
              <a:t>Decida el tipo de servicios que prestará la cooperación y los intereses a los que servirá.</a:t>
            </a:r>
            <a:endParaRPr b="0" i="0" sz="1400" u="none" cap="none" strike="noStrike">
              <a:solidFill>
                <a:srgbClr val="000000"/>
              </a:solidFill>
              <a:latin typeface="Arial"/>
              <a:ea typeface="Arial"/>
              <a:cs typeface="Arial"/>
              <a:sym typeface="Arial"/>
            </a:endParaRPr>
          </a:p>
        </p:txBody>
      </p:sp>
      <p:sp>
        <p:nvSpPr>
          <p:cNvPr id="430" name="Google Shape;430;p34"/>
          <p:cNvSpPr txBox="1"/>
          <p:nvPr/>
        </p:nvSpPr>
        <p:spPr>
          <a:xfrm flipH="1">
            <a:off x="-165300" y="4261125"/>
            <a:ext cx="4056300" cy="7389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lang="es-ES">
                <a:latin typeface="Calibri"/>
                <a:ea typeface="Calibri"/>
                <a:cs typeface="Calibri"/>
                <a:sym typeface="Calibri"/>
              </a:rPr>
              <a:t>¿Es la cooperación el formato empresarial adecuado para su idea? Analiza el mercado, los costes operativos y la disponibilidad de financiación.</a:t>
            </a:r>
            <a:endParaRPr b="0" i="0" sz="1400" u="none" cap="none" strike="noStrike">
              <a:solidFill>
                <a:srgbClr val="000000"/>
              </a:solidFill>
              <a:latin typeface="Arial"/>
              <a:ea typeface="Arial"/>
              <a:cs typeface="Arial"/>
              <a:sym typeface="Arial"/>
            </a:endParaRPr>
          </a:p>
        </p:txBody>
      </p:sp>
      <p:sp>
        <p:nvSpPr>
          <p:cNvPr id="431" name="Google Shape;431;p34"/>
          <p:cNvSpPr/>
          <p:nvPr/>
        </p:nvSpPr>
        <p:spPr>
          <a:xfrm flipH="1">
            <a:off x="8142726" y="2911751"/>
            <a:ext cx="579684" cy="493208"/>
          </a:xfrm>
          <a:custGeom>
            <a:rect b="b" l="l" r="r" t="t"/>
            <a:pathLst>
              <a:path extrusionOk="0" h="524689" w="579684">
                <a:moveTo>
                  <a:pt x="302392" y="408779"/>
                </a:moveTo>
                <a:lnTo>
                  <a:pt x="296977" y="436227"/>
                </a:lnTo>
                <a:lnTo>
                  <a:pt x="302743" y="428246"/>
                </a:lnTo>
                <a:cubicBezTo>
                  <a:pt x="304006" y="423054"/>
                  <a:pt x="303655" y="417442"/>
                  <a:pt x="303936" y="412847"/>
                </a:cubicBezTo>
                <a:lnTo>
                  <a:pt x="324142" y="408779"/>
                </a:lnTo>
                <a:close/>
                <a:moveTo>
                  <a:pt x="289414" y="323122"/>
                </a:moveTo>
                <a:cubicBezTo>
                  <a:pt x="280785" y="324841"/>
                  <a:pt x="273700" y="326244"/>
                  <a:pt x="266615" y="327647"/>
                </a:cubicBezTo>
                <a:cubicBezTo>
                  <a:pt x="266966" y="328419"/>
                  <a:pt x="267351" y="329156"/>
                  <a:pt x="267702" y="329927"/>
                </a:cubicBezTo>
                <a:cubicBezTo>
                  <a:pt x="254829" y="337398"/>
                  <a:pt x="241956" y="344834"/>
                  <a:pt x="228943" y="352411"/>
                </a:cubicBezTo>
                <a:cubicBezTo>
                  <a:pt x="225365" y="406709"/>
                  <a:pt x="252900" y="458972"/>
                  <a:pt x="290466" y="467180"/>
                </a:cubicBezTo>
                <a:cubicBezTo>
                  <a:pt x="290466" y="461252"/>
                  <a:pt x="289695" y="455429"/>
                  <a:pt x="290712" y="449887"/>
                </a:cubicBezTo>
                <a:lnTo>
                  <a:pt x="296481" y="436995"/>
                </a:lnTo>
                <a:lnTo>
                  <a:pt x="281416" y="434490"/>
                </a:lnTo>
                <a:cubicBezTo>
                  <a:pt x="280926" y="425545"/>
                  <a:pt x="280469" y="417899"/>
                  <a:pt x="279979" y="409200"/>
                </a:cubicBezTo>
                <a:cubicBezTo>
                  <a:pt x="270929" y="408182"/>
                  <a:pt x="262440" y="407235"/>
                  <a:pt x="253110" y="406183"/>
                </a:cubicBezTo>
                <a:lnTo>
                  <a:pt x="253110" y="388575"/>
                </a:lnTo>
                <a:cubicBezTo>
                  <a:pt x="261985" y="387733"/>
                  <a:pt x="270438" y="386891"/>
                  <a:pt x="279698" y="386014"/>
                </a:cubicBezTo>
                <a:cubicBezTo>
                  <a:pt x="280294" y="377666"/>
                  <a:pt x="280820" y="370020"/>
                  <a:pt x="281487" y="360619"/>
                </a:cubicBezTo>
                <a:lnTo>
                  <a:pt x="299481" y="360619"/>
                </a:lnTo>
                <a:cubicBezTo>
                  <a:pt x="299972" y="369248"/>
                  <a:pt x="300428" y="376895"/>
                  <a:pt x="300919" y="385418"/>
                </a:cubicBezTo>
                <a:cubicBezTo>
                  <a:pt x="309864" y="386541"/>
                  <a:pt x="318352" y="387593"/>
                  <a:pt x="329681" y="388996"/>
                </a:cubicBezTo>
                <a:lnTo>
                  <a:pt x="325230" y="408310"/>
                </a:lnTo>
                <a:lnTo>
                  <a:pt x="332036" y="398948"/>
                </a:lnTo>
                <a:cubicBezTo>
                  <a:pt x="331778" y="395072"/>
                  <a:pt x="330015" y="390697"/>
                  <a:pt x="330032" y="386295"/>
                </a:cubicBezTo>
                <a:cubicBezTo>
                  <a:pt x="321018" y="384962"/>
                  <a:pt x="312600" y="383734"/>
                  <a:pt x="303866" y="382471"/>
                </a:cubicBezTo>
                <a:cubicBezTo>
                  <a:pt x="303234" y="374369"/>
                  <a:pt x="302673" y="367213"/>
                  <a:pt x="302112" y="360057"/>
                </a:cubicBezTo>
                <a:cubicBezTo>
                  <a:pt x="297763" y="357322"/>
                  <a:pt x="294045" y="354937"/>
                  <a:pt x="289414" y="352025"/>
                </a:cubicBezTo>
                <a:close/>
                <a:moveTo>
                  <a:pt x="261634" y="316002"/>
                </a:moveTo>
                <a:lnTo>
                  <a:pt x="318527" y="316002"/>
                </a:lnTo>
                <a:cubicBezTo>
                  <a:pt x="318107" y="317510"/>
                  <a:pt x="317686" y="319018"/>
                  <a:pt x="317265" y="320562"/>
                </a:cubicBezTo>
                <a:cubicBezTo>
                  <a:pt x="331120" y="328174"/>
                  <a:pt x="344975" y="335750"/>
                  <a:pt x="361321" y="344729"/>
                </a:cubicBezTo>
                <a:lnTo>
                  <a:pt x="361356" y="344729"/>
                </a:lnTo>
                <a:cubicBezTo>
                  <a:pt x="370756" y="403131"/>
                  <a:pt x="343186" y="457604"/>
                  <a:pt x="290888" y="481000"/>
                </a:cubicBezTo>
                <a:cubicBezTo>
                  <a:pt x="239606" y="460796"/>
                  <a:pt x="212527" y="408568"/>
                  <a:pt x="219472" y="342274"/>
                </a:cubicBezTo>
                <a:cubicBezTo>
                  <a:pt x="226838" y="339714"/>
                  <a:pt x="235046" y="337925"/>
                  <a:pt x="242131" y="334102"/>
                </a:cubicBezTo>
                <a:cubicBezTo>
                  <a:pt x="249357" y="330208"/>
                  <a:pt x="255496" y="324350"/>
                  <a:pt x="261634" y="316002"/>
                </a:cubicBezTo>
                <a:close/>
                <a:moveTo>
                  <a:pt x="290397" y="274647"/>
                </a:moveTo>
                <a:cubicBezTo>
                  <a:pt x="227225" y="275033"/>
                  <a:pt x="176855" y="325648"/>
                  <a:pt x="176785" y="388820"/>
                </a:cubicBezTo>
                <a:cubicBezTo>
                  <a:pt x="176715" y="451817"/>
                  <a:pt x="227400" y="502607"/>
                  <a:pt x="290502" y="502783"/>
                </a:cubicBezTo>
                <a:cubicBezTo>
                  <a:pt x="353078" y="502958"/>
                  <a:pt x="404044" y="451817"/>
                  <a:pt x="404149" y="388715"/>
                </a:cubicBezTo>
                <a:cubicBezTo>
                  <a:pt x="404254" y="325823"/>
                  <a:pt x="352868" y="274296"/>
                  <a:pt x="290397" y="274647"/>
                </a:cubicBezTo>
                <a:close/>
                <a:moveTo>
                  <a:pt x="151845" y="200884"/>
                </a:moveTo>
                <a:lnTo>
                  <a:pt x="152091" y="201162"/>
                </a:lnTo>
                <a:lnTo>
                  <a:pt x="151739" y="201157"/>
                </a:lnTo>
                <a:close/>
                <a:moveTo>
                  <a:pt x="152512" y="200671"/>
                </a:moveTo>
                <a:cubicBezTo>
                  <a:pt x="153318" y="199619"/>
                  <a:pt x="152722" y="200390"/>
                  <a:pt x="152126" y="201162"/>
                </a:cubicBezTo>
                <a:lnTo>
                  <a:pt x="152126" y="201197"/>
                </a:lnTo>
                <a:lnTo>
                  <a:pt x="151846" y="200882"/>
                </a:lnTo>
                <a:lnTo>
                  <a:pt x="151845" y="200884"/>
                </a:lnTo>
                <a:lnTo>
                  <a:pt x="151811" y="200846"/>
                </a:lnTo>
                <a:lnTo>
                  <a:pt x="151846" y="200881"/>
                </a:lnTo>
                <a:close/>
                <a:moveTo>
                  <a:pt x="497732" y="195599"/>
                </a:moveTo>
                <a:cubicBezTo>
                  <a:pt x="504902" y="195780"/>
                  <a:pt x="512165" y="196926"/>
                  <a:pt x="519619" y="199724"/>
                </a:cubicBezTo>
                <a:cubicBezTo>
                  <a:pt x="557993" y="214140"/>
                  <a:pt x="576654" y="234238"/>
                  <a:pt x="579109" y="275173"/>
                </a:cubicBezTo>
                <a:cubicBezTo>
                  <a:pt x="580267" y="294429"/>
                  <a:pt x="579320" y="313826"/>
                  <a:pt x="579320" y="335854"/>
                </a:cubicBezTo>
                <a:lnTo>
                  <a:pt x="579355" y="335854"/>
                </a:lnTo>
                <a:cubicBezTo>
                  <a:pt x="565675" y="341923"/>
                  <a:pt x="552521" y="347745"/>
                  <a:pt x="536807" y="354725"/>
                </a:cubicBezTo>
                <a:lnTo>
                  <a:pt x="536807" y="316738"/>
                </a:lnTo>
                <a:cubicBezTo>
                  <a:pt x="535755" y="316633"/>
                  <a:pt x="534737" y="316562"/>
                  <a:pt x="533685" y="316457"/>
                </a:cubicBezTo>
                <a:cubicBezTo>
                  <a:pt x="531265" y="329646"/>
                  <a:pt x="528845" y="342835"/>
                  <a:pt x="526179" y="357426"/>
                </a:cubicBezTo>
                <a:cubicBezTo>
                  <a:pt x="510079" y="360127"/>
                  <a:pt x="494434" y="362758"/>
                  <a:pt x="476721" y="365739"/>
                </a:cubicBezTo>
                <a:cubicBezTo>
                  <a:pt x="476721" y="353322"/>
                  <a:pt x="476826" y="343466"/>
                  <a:pt x="476721" y="333644"/>
                </a:cubicBezTo>
                <a:cubicBezTo>
                  <a:pt x="476511" y="317439"/>
                  <a:pt x="476791" y="301164"/>
                  <a:pt x="475669" y="284994"/>
                </a:cubicBezTo>
                <a:cubicBezTo>
                  <a:pt x="473389" y="252093"/>
                  <a:pt x="462761" y="231608"/>
                  <a:pt x="433086" y="201548"/>
                </a:cubicBezTo>
                <a:cubicBezTo>
                  <a:pt x="455552" y="203205"/>
                  <a:pt x="476223" y="195056"/>
                  <a:pt x="497732" y="195599"/>
                </a:cubicBezTo>
                <a:close/>
                <a:moveTo>
                  <a:pt x="93618" y="194182"/>
                </a:moveTo>
                <a:cubicBezTo>
                  <a:pt x="96004" y="193515"/>
                  <a:pt x="99161" y="193620"/>
                  <a:pt x="101300" y="194673"/>
                </a:cubicBezTo>
                <a:cubicBezTo>
                  <a:pt x="109421" y="198619"/>
                  <a:pt x="117821" y="200206"/>
                  <a:pt x="126341" y="200824"/>
                </a:cubicBezTo>
                <a:lnTo>
                  <a:pt x="151739" y="201157"/>
                </a:lnTo>
                <a:lnTo>
                  <a:pt x="150793" y="203617"/>
                </a:lnTo>
                <a:cubicBezTo>
                  <a:pt x="115822" y="229819"/>
                  <a:pt x="103721" y="266193"/>
                  <a:pt x="103966" y="308144"/>
                </a:cubicBezTo>
                <a:cubicBezTo>
                  <a:pt x="104071" y="326349"/>
                  <a:pt x="103966" y="344589"/>
                  <a:pt x="103966" y="365565"/>
                </a:cubicBezTo>
                <a:cubicBezTo>
                  <a:pt x="86814" y="362863"/>
                  <a:pt x="71661" y="360443"/>
                  <a:pt x="54964" y="357813"/>
                </a:cubicBezTo>
                <a:cubicBezTo>
                  <a:pt x="52263" y="343642"/>
                  <a:pt x="49668" y="330032"/>
                  <a:pt x="47107" y="316423"/>
                </a:cubicBezTo>
                <a:cubicBezTo>
                  <a:pt x="46476" y="316423"/>
                  <a:pt x="45810" y="316423"/>
                  <a:pt x="45178" y="316423"/>
                </a:cubicBezTo>
                <a:lnTo>
                  <a:pt x="45178" y="355007"/>
                </a:lnTo>
                <a:cubicBezTo>
                  <a:pt x="29008" y="347991"/>
                  <a:pt x="15539" y="342133"/>
                  <a:pt x="0" y="335364"/>
                </a:cubicBezTo>
                <a:cubicBezTo>
                  <a:pt x="1473" y="308566"/>
                  <a:pt x="1613" y="282469"/>
                  <a:pt x="4735" y="256688"/>
                </a:cubicBezTo>
                <a:cubicBezTo>
                  <a:pt x="7261" y="235957"/>
                  <a:pt x="19081" y="218700"/>
                  <a:pt x="38443" y="210387"/>
                </a:cubicBezTo>
                <a:cubicBezTo>
                  <a:pt x="55946" y="202881"/>
                  <a:pt x="75133" y="199268"/>
                  <a:pt x="93618" y="194182"/>
                </a:cubicBezTo>
                <a:close/>
                <a:moveTo>
                  <a:pt x="338206" y="191305"/>
                </a:moveTo>
                <a:cubicBezTo>
                  <a:pt x="373212" y="194112"/>
                  <a:pt x="406710" y="201408"/>
                  <a:pt x="433017" y="227189"/>
                </a:cubicBezTo>
                <a:cubicBezTo>
                  <a:pt x="447468" y="241359"/>
                  <a:pt x="455466" y="259529"/>
                  <a:pt x="456553" y="279102"/>
                </a:cubicBezTo>
                <a:cubicBezTo>
                  <a:pt x="458167" y="308285"/>
                  <a:pt x="456974" y="337609"/>
                  <a:pt x="456974" y="369283"/>
                </a:cubicBezTo>
                <a:lnTo>
                  <a:pt x="456939" y="369283"/>
                </a:lnTo>
                <a:cubicBezTo>
                  <a:pt x="447503" y="374439"/>
                  <a:pt x="437472" y="379946"/>
                  <a:pt x="426633" y="385874"/>
                </a:cubicBezTo>
                <a:cubicBezTo>
                  <a:pt x="426107" y="428561"/>
                  <a:pt x="410708" y="465111"/>
                  <a:pt x="377351" y="493102"/>
                </a:cubicBezTo>
                <a:cubicBezTo>
                  <a:pt x="351430" y="514849"/>
                  <a:pt x="321159" y="525197"/>
                  <a:pt x="287450" y="524670"/>
                </a:cubicBezTo>
                <a:cubicBezTo>
                  <a:pt x="213545" y="523513"/>
                  <a:pt x="164754" y="472126"/>
                  <a:pt x="153564" y="383699"/>
                </a:cubicBezTo>
                <a:cubicBezTo>
                  <a:pt x="143532" y="377841"/>
                  <a:pt x="133220" y="371808"/>
                  <a:pt x="120452" y="364372"/>
                </a:cubicBezTo>
                <a:cubicBezTo>
                  <a:pt x="122171" y="334627"/>
                  <a:pt x="122417" y="304286"/>
                  <a:pt x="126135" y="274366"/>
                </a:cubicBezTo>
                <a:cubicBezTo>
                  <a:pt x="129572" y="246797"/>
                  <a:pt x="146409" y="226593"/>
                  <a:pt x="170331" y="212702"/>
                </a:cubicBezTo>
                <a:cubicBezTo>
                  <a:pt x="192464" y="199829"/>
                  <a:pt x="216842" y="193937"/>
                  <a:pt x="242062" y="191586"/>
                </a:cubicBezTo>
                <a:cubicBezTo>
                  <a:pt x="247464" y="191095"/>
                  <a:pt x="253391" y="192884"/>
                  <a:pt x="258653" y="194813"/>
                </a:cubicBezTo>
                <a:cubicBezTo>
                  <a:pt x="281277" y="202986"/>
                  <a:pt x="303726" y="203056"/>
                  <a:pt x="326280" y="194708"/>
                </a:cubicBezTo>
                <a:cubicBezTo>
                  <a:pt x="330173" y="193270"/>
                  <a:pt x="334348" y="190990"/>
                  <a:pt x="338206" y="191305"/>
                </a:cubicBezTo>
                <a:close/>
                <a:moveTo>
                  <a:pt x="124565" y="42567"/>
                </a:moveTo>
                <a:cubicBezTo>
                  <a:pt x="148116" y="39641"/>
                  <a:pt x="172181" y="48651"/>
                  <a:pt x="185097" y="65277"/>
                </a:cubicBezTo>
                <a:lnTo>
                  <a:pt x="185132" y="65277"/>
                </a:lnTo>
                <a:cubicBezTo>
                  <a:pt x="180748" y="92040"/>
                  <a:pt x="183063" y="118628"/>
                  <a:pt x="196953" y="142445"/>
                </a:cubicBezTo>
                <a:cubicBezTo>
                  <a:pt x="185834" y="169523"/>
                  <a:pt x="157071" y="186641"/>
                  <a:pt x="128765" y="183905"/>
                </a:cubicBezTo>
                <a:cubicBezTo>
                  <a:pt x="95968" y="180713"/>
                  <a:pt x="69626" y="157633"/>
                  <a:pt x="64084" y="127152"/>
                </a:cubicBezTo>
                <a:cubicBezTo>
                  <a:pt x="58191" y="94846"/>
                  <a:pt x="73064" y="64435"/>
                  <a:pt x="101616" y="49633"/>
                </a:cubicBezTo>
                <a:cubicBezTo>
                  <a:pt x="108920" y="45845"/>
                  <a:pt x="116714" y="43543"/>
                  <a:pt x="124565" y="42567"/>
                </a:cubicBezTo>
                <a:close/>
                <a:moveTo>
                  <a:pt x="452297" y="42235"/>
                </a:moveTo>
                <a:cubicBezTo>
                  <a:pt x="459878" y="42699"/>
                  <a:pt x="467391" y="44337"/>
                  <a:pt x="474336" y="47283"/>
                </a:cubicBezTo>
                <a:cubicBezTo>
                  <a:pt x="504045" y="59876"/>
                  <a:pt x="520812" y="88743"/>
                  <a:pt x="517374" y="122031"/>
                </a:cubicBezTo>
                <a:cubicBezTo>
                  <a:pt x="514252" y="152196"/>
                  <a:pt x="490365" y="176785"/>
                  <a:pt x="460060" y="182818"/>
                </a:cubicBezTo>
                <a:cubicBezTo>
                  <a:pt x="428702" y="189061"/>
                  <a:pt x="393836" y="170050"/>
                  <a:pt x="383699" y="142936"/>
                </a:cubicBezTo>
                <a:cubicBezTo>
                  <a:pt x="397414" y="118838"/>
                  <a:pt x="400430" y="92777"/>
                  <a:pt x="395730" y="66119"/>
                </a:cubicBezTo>
                <a:cubicBezTo>
                  <a:pt x="406200" y="50019"/>
                  <a:pt x="429554" y="40844"/>
                  <a:pt x="452297" y="42235"/>
                </a:cubicBezTo>
                <a:close/>
                <a:moveTo>
                  <a:pt x="290361" y="0"/>
                </a:moveTo>
                <a:cubicBezTo>
                  <a:pt x="339959" y="-105"/>
                  <a:pt x="379595" y="40128"/>
                  <a:pt x="379384" y="90286"/>
                </a:cubicBezTo>
                <a:cubicBezTo>
                  <a:pt x="379174" y="139639"/>
                  <a:pt x="339783" y="178959"/>
                  <a:pt x="290537" y="178959"/>
                </a:cubicBezTo>
                <a:cubicBezTo>
                  <a:pt x="240588" y="178959"/>
                  <a:pt x="201022" y="138902"/>
                  <a:pt x="201478" y="88883"/>
                </a:cubicBezTo>
                <a:cubicBezTo>
                  <a:pt x="201969" y="39426"/>
                  <a:pt x="241290" y="105"/>
                  <a:pt x="290361"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32" name="Google Shape;432;p34"/>
          <p:cNvSpPr/>
          <p:nvPr/>
        </p:nvSpPr>
        <p:spPr>
          <a:xfrm flipH="1">
            <a:off x="6891209" y="3656228"/>
            <a:ext cx="522016" cy="470217"/>
          </a:xfrm>
          <a:custGeom>
            <a:rect b="b" l="l" r="r" t="t"/>
            <a:pathLst>
              <a:path extrusionOk="0" h="500231" w="522016">
                <a:moveTo>
                  <a:pt x="141689" y="331201"/>
                </a:moveTo>
                <a:lnTo>
                  <a:pt x="141774" y="331244"/>
                </a:lnTo>
                <a:lnTo>
                  <a:pt x="141688" y="331206"/>
                </a:lnTo>
                <a:close/>
                <a:moveTo>
                  <a:pt x="48035" y="295800"/>
                </a:moveTo>
                <a:cubicBezTo>
                  <a:pt x="55499" y="293927"/>
                  <a:pt x="64317" y="296526"/>
                  <a:pt x="75903" y="302638"/>
                </a:cubicBezTo>
                <a:lnTo>
                  <a:pt x="141688" y="331206"/>
                </a:lnTo>
                <a:lnTo>
                  <a:pt x="126856" y="412950"/>
                </a:lnTo>
                <a:cubicBezTo>
                  <a:pt x="126208" y="440968"/>
                  <a:pt x="130654" y="469648"/>
                  <a:pt x="142580" y="498679"/>
                </a:cubicBezTo>
                <a:lnTo>
                  <a:pt x="64571" y="498679"/>
                </a:lnTo>
                <a:cubicBezTo>
                  <a:pt x="64571" y="489681"/>
                  <a:pt x="64571" y="479962"/>
                  <a:pt x="64571" y="470242"/>
                </a:cubicBezTo>
                <a:cubicBezTo>
                  <a:pt x="64571" y="447069"/>
                  <a:pt x="64996" y="423853"/>
                  <a:pt x="64189" y="400722"/>
                </a:cubicBezTo>
                <a:cubicBezTo>
                  <a:pt x="64020" y="396181"/>
                  <a:pt x="58927" y="391809"/>
                  <a:pt x="56125" y="387395"/>
                </a:cubicBezTo>
                <a:cubicBezTo>
                  <a:pt x="53494" y="391809"/>
                  <a:pt x="48656" y="396138"/>
                  <a:pt x="48529" y="400637"/>
                </a:cubicBezTo>
                <a:cubicBezTo>
                  <a:pt x="47807" y="427503"/>
                  <a:pt x="48146" y="454369"/>
                  <a:pt x="48146" y="481235"/>
                </a:cubicBezTo>
                <a:cubicBezTo>
                  <a:pt x="48146" y="486880"/>
                  <a:pt x="48146" y="492567"/>
                  <a:pt x="48146" y="499952"/>
                </a:cubicBezTo>
                <a:cubicBezTo>
                  <a:pt x="35456" y="499952"/>
                  <a:pt x="24464" y="500631"/>
                  <a:pt x="13684" y="499528"/>
                </a:cubicBezTo>
                <a:cubicBezTo>
                  <a:pt x="10500" y="499188"/>
                  <a:pt x="5874" y="494222"/>
                  <a:pt x="5280" y="490784"/>
                </a:cubicBezTo>
                <a:cubicBezTo>
                  <a:pt x="-5458" y="430092"/>
                  <a:pt x="-790" y="371182"/>
                  <a:pt x="28283" y="315795"/>
                </a:cubicBezTo>
                <a:cubicBezTo>
                  <a:pt x="34459" y="304017"/>
                  <a:pt x="40570" y="297672"/>
                  <a:pt x="48035" y="295800"/>
                </a:cubicBezTo>
                <a:close/>
                <a:moveTo>
                  <a:pt x="244101" y="295412"/>
                </a:moveTo>
                <a:cubicBezTo>
                  <a:pt x="251179" y="297279"/>
                  <a:pt x="257131" y="303189"/>
                  <a:pt x="262818" y="313588"/>
                </a:cubicBezTo>
                <a:cubicBezTo>
                  <a:pt x="281111" y="346947"/>
                  <a:pt x="290661" y="383065"/>
                  <a:pt x="291679" y="420839"/>
                </a:cubicBezTo>
                <a:cubicBezTo>
                  <a:pt x="292273" y="443334"/>
                  <a:pt x="288793" y="465913"/>
                  <a:pt x="287308" y="488450"/>
                </a:cubicBezTo>
                <a:cubicBezTo>
                  <a:pt x="286671" y="497745"/>
                  <a:pt x="282002" y="500885"/>
                  <a:pt x="272877" y="500122"/>
                </a:cubicBezTo>
                <a:cubicBezTo>
                  <a:pt x="263497" y="499357"/>
                  <a:pt x="253948" y="499952"/>
                  <a:pt x="241767" y="499952"/>
                </a:cubicBezTo>
                <a:lnTo>
                  <a:pt x="241852" y="499909"/>
                </a:lnTo>
                <a:cubicBezTo>
                  <a:pt x="241852" y="475123"/>
                  <a:pt x="241852" y="452077"/>
                  <a:pt x="241852" y="428988"/>
                </a:cubicBezTo>
                <a:cubicBezTo>
                  <a:pt x="241852" y="418972"/>
                  <a:pt x="242658" y="408870"/>
                  <a:pt x="241385" y="398981"/>
                </a:cubicBezTo>
                <a:cubicBezTo>
                  <a:pt x="240876" y="394822"/>
                  <a:pt x="236038" y="391215"/>
                  <a:pt x="233151" y="387352"/>
                </a:cubicBezTo>
                <a:cubicBezTo>
                  <a:pt x="230562" y="391257"/>
                  <a:pt x="225851" y="395119"/>
                  <a:pt x="225724" y="399109"/>
                </a:cubicBezTo>
                <a:cubicBezTo>
                  <a:pt x="225045" y="424914"/>
                  <a:pt x="225342" y="450761"/>
                  <a:pt x="225342" y="476608"/>
                </a:cubicBezTo>
                <a:cubicBezTo>
                  <a:pt x="225342" y="483441"/>
                  <a:pt x="225342" y="490233"/>
                  <a:pt x="225342" y="498466"/>
                </a:cubicBezTo>
                <a:lnTo>
                  <a:pt x="150601" y="498466"/>
                </a:lnTo>
                <a:cubicBezTo>
                  <a:pt x="171143" y="441551"/>
                  <a:pt x="169573" y="384933"/>
                  <a:pt x="148267" y="327636"/>
                </a:cubicBezTo>
                <a:cubicBezTo>
                  <a:pt x="161636" y="324580"/>
                  <a:pt x="173138" y="323264"/>
                  <a:pt x="183579" y="319232"/>
                </a:cubicBezTo>
                <a:cubicBezTo>
                  <a:pt x="195760" y="314564"/>
                  <a:pt x="207262" y="307943"/>
                  <a:pt x="218636" y="301492"/>
                </a:cubicBezTo>
                <a:cubicBezTo>
                  <a:pt x="228822" y="295719"/>
                  <a:pt x="237024" y="293544"/>
                  <a:pt x="244101" y="295412"/>
                </a:cubicBezTo>
                <a:close/>
                <a:moveTo>
                  <a:pt x="164140" y="183248"/>
                </a:moveTo>
                <a:cubicBezTo>
                  <a:pt x="185658" y="189912"/>
                  <a:pt x="204290" y="195683"/>
                  <a:pt x="225639" y="202262"/>
                </a:cubicBezTo>
                <a:lnTo>
                  <a:pt x="225639" y="202219"/>
                </a:lnTo>
                <a:cubicBezTo>
                  <a:pt x="235782" y="228449"/>
                  <a:pt x="223432" y="266605"/>
                  <a:pt x="195038" y="287401"/>
                </a:cubicBezTo>
                <a:cubicBezTo>
                  <a:pt x="163758" y="310278"/>
                  <a:pt x="122335" y="308920"/>
                  <a:pt x="92625" y="284091"/>
                </a:cubicBezTo>
                <a:cubicBezTo>
                  <a:pt x="65123" y="261087"/>
                  <a:pt x="55489" y="222040"/>
                  <a:pt x="69749" y="191397"/>
                </a:cubicBezTo>
                <a:cubicBezTo>
                  <a:pt x="125051" y="201880"/>
                  <a:pt x="131502" y="201201"/>
                  <a:pt x="164140" y="183248"/>
                </a:cubicBezTo>
                <a:close/>
                <a:moveTo>
                  <a:pt x="352881" y="169921"/>
                </a:moveTo>
                <a:lnTo>
                  <a:pt x="352924" y="170006"/>
                </a:lnTo>
                <a:lnTo>
                  <a:pt x="352863" y="169941"/>
                </a:lnTo>
                <a:close/>
                <a:moveTo>
                  <a:pt x="350504" y="167417"/>
                </a:moveTo>
                <a:lnTo>
                  <a:pt x="352863" y="169941"/>
                </a:lnTo>
                <a:lnTo>
                  <a:pt x="312518" y="215419"/>
                </a:lnTo>
                <a:cubicBezTo>
                  <a:pt x="309165" y="219494"/>
                  <a:pt x="307467" y="226114"/>
                  <a:pt x="307467" y="231548"/>
                </a:cubicBezTo>
                <a:cubicBezTo>
                  <a:pt x="307467" y="244832"/>
                  <a:pt x="301950" y="257437"/>
                  <a:pt x="289769" y="257692"/>
                </a:cubicBezTo>
                <a:cubicBezTo>
                  <a:pt x="271731" y="258074"/>
                  <a:pt x="262988" y="269151"/>
                  <a:pt x="251826" y="281842"/>
                </a:cubicBezTo>
                <a:cubicBezTo>
                  <a:pt x="246308" y="275475"/>
                  <a:pt x="241555" y="269958"/>
                  <a:pt x="235740" y="263252"/>
                </a:cubicBezTo>
                <a:cubicBezTo>
                  <a:pt x="240111" y="259347"/>
                  <a:pt x="245374" y="255867"/>
                  <a:pt x="249024" y="251071"/>
                </a:cubicBezTo>
                <a:cubicBezTo>
                  <a:pt x="252802" y="246105"/>
                  <a:pt x="256622" y="240248"/>
                  <a:pt x="257598" y="234306"/>
                </a:cubicBezTo>
                <a:cubicBezTo>
                  <a:pt x="260187" y="218263"/>
                  <a:pt x="270967" y="209477"/>
                  <a:pt x="287095" y="210454"/>
                </a:cubicBezTo>
                <a:cubicBezTo>
                  <a:pt x="292570" y="210793"/>
                  <a:pt x="299276" y="208926"/>
                  <a:pt x="303605" y="205657"/>
                </a:cubicBezTo>
                <a:cubicBezTo>
                  <a:pt x="319648" y="193477"/>
                  <a:pt x="334928" y="180235"/>
                  <a:pt x="350504" y="167417"/>
                </a:cubicBezTo>
                <a:close/>
                <a:moveTo>
                  <a:pt x="149371" y="138471"/>
                </a:moveTo>
                <a:cubicBezTo>
                  <a:pt x="181457" y="139702"/>
                  <a:pt x="204419" y="155745"/>
                  <a:pt x="220759" y="185199"/>
                </a:cubicBezTo>
                <a:lnTo>
                  <a:pt x="220717" y="185199"/>
                </a:lnTo>
                <a:cubicBezTo>
                  <a:pt x="197840" y="188213"/>
                  <a:pt x="182646" y="177942"/>
                  <a:pt x="168088" y="163809"/>
                </a:cubicBezTo>
                <a:cubicBezTo>
                  <a:pt x="140841" y="190547"/>
                  <a:pt x="109560" y="190887"/>
                  <a:pt x="74673" y="179088"/>
                </a:cubicBezTo>
                <a:cubicBezTo>
                  <a:pt x="92711" y="150567"/>
                  <a:pt x="117370" y="137240"/>
                  <a:pt x="149371" y="138471"/>
                </a:cubicBezTo>
                <a:close/>
                <a:moveTo>
                  <a:pt x="280602" y="59019"/>
                </a:moveTo>
                <a:cubicBezTo>
                  <a:pt x="283446" y="62330"/>
                  <a:pt x="286544" y="65428"/>
                  <a:pt x="289048" y="68993"/>
                </a:cubicBezTo>
                <a:cubicBezTo>
                  <a:pt x="290067" y="70436"/>
                  <a:pt x="289728" y="72855"/>
                  <a:pt x="289982" y="74595"/>
                </a:cubicBezTo>
                <a:cubicBezTo>
                  <a:pt x="342143" y="83466"/>
                  <a:pt x="358314" y="90426"/>
                  <a:pt x="395578" y="120178"/>
                </a:cubicBezTo>
                <a:cubicBezTo>
                  <a:pt x="399440" y="117419"/>
                  <a:pt x="403515" y="114449"/>
                  <a:pt x="408862" y="110629"/>
                </a:cubicBezTo>
                <a:cubicBezTo>
                  <a:pt x="410900" y="113005"/>
                  <a:pt x="412937" y="115340"/>
                  <a:pt x="415654" y="118481"/>
                </a:cubicBezTo>
                <a:cubicBezTo>
                  <a:pt x="412343" y="122725"/>
                  <a:pt x="409287" y="126672"/>
                  <a:pt x="405764" y="131256"/>
                </a:cubicBezTo>
                <a:cubicBezTo>
                  <a:pt x="433139" y="163088"/>
                  <a:pt x="446084" y="200182"/>
                  <a:pt x="447146" y="239696"/>
                </a:cubicBezTo>
                <a:lnTo>
                  <a:pt x="447018" y="239696"/>
                </a:lnTo>
                <a:cubicBezTo>
                  <a:pt x="453554" y="245171"/>
                  <a:pt x="457841" y="248736"/>
                  <a:pt x="462085" y="252343"/>
                </a:cubicBezTo>
                <a:cubicBezTo>
                  <a:pt x="457501" y="255272"/>
                  <a:pt x="452875" y="258200"/>
                  <a:pt x="445278" y="262996"/>
                </a:cubicBezTo>
                <a:cubicBezTo>
                  <a:pt x="440652" y="293937"/>
                  <a:pt x="426646" y="325132"/>
                  <a:pt x="402369" y="351955"/>
                </a:cubicBezTo>
                <a:cubicBezTo>
                  <a:pt x="406019" y="355987"/>
                  <a:pt x="409117" y="359340"/>
                  <a:pt x="412173" y="362736"/>
                </a:cubicBezTo>
                <a:cubicBezTo>
                  <a:pt x="406940" y="370234"/>
                  <a:pt x="395451" y="365537"/>
                  <a:pt x="377710" y="348645"/>
                </a:cubicBezTo>
                <a:cubicBezTo>
                  <a:pt x="382761" y="342448"/>
                  <a:pt x="388023" y="336166"/>
                  <a:pt x="393116" y="329758"/>
                </a:cubicBezTo>
                <a:cubicBezTo>
                  <a:pt x="439548" y="271230"/>
                  <a:pt x="435177" y="190505"/>
                  <a:pt x="382803" y="138556"/>
                </a:cubicBezTo>
                <a:cubicBezTo>
                  <a:pt x="331066" y="87243"/>
                  <a:pt x="250511" y="83338"/>
                  <a:pt x="192705" y="129261"/>
                </a:cubicBezTo>
                <a:cubicBezTo>
                  <a:pt x="184216" y="136009"/>
                  <a:pt x="157351" y="132062"/>
                  <a:pt x="152639" y="122683"/>
                </a:cubicBezTo>
                <a:cubicBezTo>
                  <a:pt x="151281" y="120009"/>
                  <a:pt x="154125" y="115255"/>
                  <a:pt x="155483" y="109610"/>
                </a:cubicBezTo>
                <a:cubicBezTo>
                  <a:pt x="161213" y="114194"/>
                  <a:pt x="164778" y="116995"/>
                  <a:pt x="169447" y="120730"/>
                </a:cubicBezTo>
                <a:cubicBezTo>
                  <a:pt x="199071" y="93737"/>
                  <a:pt x="234213" y="78712"/>
                  <a:pt x="275085" y="75614"/>
                </a:cubicBezTo>
                <a:cubicBezTo>
                  <a:pt x="275594" y="73068"/>
                  <a:pt x="276146" y="70648"/>
                  <a:pt x="276528" y="68187"/>
                </a:cubicBezTo>
                <a:cubicBezTo>
                  <a:pt x="276825" y="66149"/>
                  <a:pt x="276952" y="64069"/>
                  <a:pt x="280602" y="59019"/>
                </a:cubicBezTo>
                <a:close/>
                <a:moveTo>
                  <a:pt x="298301" y="576"/>
                </a:moveTo>
                <a:cubicBezTo>
                  <a:pt x="428174" y="11272"/>
                  <a:pt x="526088" y="119754"/>
                  <a:pt x="521886" y="246105"/>
                </a:cubicBezTo>
                <a:cubicBezTo>
                  <a:pt x="517430" y="380562"/>
                  <a:pt x="407971" y="472832"/>
                  <a:pt x="298640" y="477628"/>
                </a:cubicBezTo>
                <a:lnTo>
                  <a:pt x="298598" y="477670"/>
                </a:lnTo>
                <a:cubicBezTo>
                  <a:pt x="299743" y="464980"/>
                  <a:pt x="300805" y="453605"/>
                  <a:pt x="301398" y="447282"/>
                </a:cubicBezTo>
                <a:cubicBezTo>
                  <a:pt x="333697" y="433785"/>
                  <a:pt x="365147" y="425042"/>
                  <a:pt x="391801" y="408574"/>
                </a:cubicBezTo>
                <a:cubicBezTo>
                  <a:pt x="464632" y="363670"/>
                  <a:pt x="498033" y="278319"/>
                  <a:pt x="479444" y="194750"/>
                </a:cubicBezTo>
                <a:cubicBezTo>
                  <a:pt x="461448" y="113770"/>
                  <a:pt x="394984" y="52399"/>
                  <a:pt x="310906" y="40388"/>
                </a:cubicBezTo>
                <a:cubicBezTo>
                  <a:pt x="237778" y="29947"/>
                  <a:pt x="177128" y="54606"/>
                  <a:pt x="128744" y="109399"/>
                </a:cubicBezTo>
                <a:cubicBezTo>
                  <a:pt x="118812" y="120646"/>
                  <a:pt x="109560" y="130365"/>
                  <a:pt x="94450" y="134651"/>
                </a:cubicBezTo>
                <a:cubicBezTo>
                  <a:pt x="83543" y="137750"/>
                  <a:pt x="73696" y="144668"/>
                  <a:pt x="63595" y="149719"/>
                </a:cubicBezTo>
                <a:cubicBezTo>
                  <a:pt x="72593" y="72941"/>
                  <a:pt x="198944" y="-7615"/>
                  <a:pt x="298301" y="576"/>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33" name="Google Shape;433;p34"/>
          <p:cNvSpPr/>
          <p:nvPr/>
        </p:nvSpPr>
        <p:spPr>
          <a:xfrm flipH="1">
            <a:off x="5846754" y="4418529"/>
            <a:ext cx="430860" cy="474940"/>
          </a:xfrm>
          <a:custGeom>
            <a:rect b="b" l="l" r="r" t="t"/>
            <a:pathLst>
              <a:path extrusionOk="0" h="505255" w="430860">
                <a:moveTo>
                  <a:pt x="298250" y="337205"/>
                </a:moveTo>
                <a:cubicBezTo>
                  <a:pt x="270892" y="336739"/>
                  <a:pt x="248202" y="357026"/>
                  <a:pt x="247642" y="381812"/>
                </a:cubicBezTo>
                <a:cubicBezTo>
                  <a:pt x="247082" y="406896"/>
                  <a:pt x="269351" y="427565"/>
                  <a:pt x="297456" y="427989"/>
                </a:cubicBezTo>
                <a:cubicBezTo>
                  <a:pt x="323928" y="428371"/>
                  <a:pt x="346617" y="408338"/>
                  <a:pt x="347550" y="384613"/>
                </a:cubicBezTo>
                <a:cubicBezTo>
                  <a:pt x="348577" y="359657"/>
                  <a:pt x="327289" y="337672"/>
                  <a:pt x="298250" y="337205"/>
                </a:cubicBezTo>
                <a:close/>
                <a:moveTo>
                  <a:pt x="282937" y="260215"/>
                </a:moveTo>
                <a:cubicBezTo>
                  <a:pt x="292741" y="260130"/>
                  <a:pt x="302545" y="260088"/>
                  <a:pt x="312349" y="260215"/>
                </a:cubicBezTo>
                <a:cubicBezTo>
                  <a:pt x="317298" y="260258"/>
                  <a:pt x="320332" y="263059"/>
                  <a:pt x="320380" y="267600"/>
                </a:cubicBezTo>
                <a:cubicBezTo>
                  <a:pt x="320473" y="273924"/>
                  <a:pt x="320380" y="280248"/>
                  <a:pt x="320380" y="286487"/>
                </a:cubicBezTo>
                <a:cubicBezTo>
                  <a:pt x="326822" y="288524"/>
                  <a:pt x="332891" y="290562"/>
                  <a:pt x="339100" y="292302"/>
                </a:cubicBezTo>
                <a:cubicBezTo>
                  <a:pt x="340081" y="292556"/>
                  <a:pt x="341948" y="291750"/>
                  <a:pt x="342649" y="290943"/>
                </a:cubicBezTo>
                <a:cubicBezTo>
                  <a:pt x="346010" y="287039"/>
                  <a:pt x="349231" y="283007"/>
                  <a:pt x="352313" y="278890"/>
                </a:cubicBezTo>
                <a:cubicBezTo>
                  <a:pt x="356515" y="273330"/>
                  <a:pt x="360016" y="272609"/>
                  <a:pt x="365992" y="276598"/>
                </a:cubicBezTo>
                <a:cubicBezTo>
                  <a:pt x="373742" y="281776"/>
                  <a:pt x="381445" y="287039"/>
                  <a:pt x="389148" y="292344"/>
                </a:cubicBezTo>
                <a:cubicBezTo>
                  <a:pt x="392790" y="294848"/>
                  <a:pt x="393397" y="297607"/>
                  <a:pt x="390735" y="301045"/>
                </a:cubicBezTo>
                <a:cubicBezTo>
                  <a:pt x="386627" y="306477"/>
                  <a:pt x="382332" y="311783"/>
                  <a:pt x="378177" y="317003"/>
                </a:cubicBezTo>
                <a:lnTo>
                  <a:pt x="378364" y="316918"/>
                </a:lnTo>
                <a:cubicBezTo>
                  <a:pt x="382332" y="322138"/>
                  <a:pt x="386067" y="327146"/>
                  <a:pt x="390035" y="331985"/>
                </a:cubicBezTo>
                <a:cubicBezTo>
                  <a:pt x="390549" y="332622"/>
                  <a:pt x="392603" y="332749"/>
                  <a:pt x="393723" y="332452"/>
                </a:cubicBezTo>
                <a:cubicBezTo>
                  <a:pt x="399139" y="331009"/>
                  <a:pt x="404415" y="329311"/>
                  <a:pt x="409783" y="327741"/>
                </a:cubicBezTo>
                <a:cubicBezTo>
                  <a:pt x="416366" y="325831"/>
                  <a:pt x="419494" y="327274"/>
                  <a:pt x="421595" y="333173"/>
                </a:cubicBezTo>
                <a:cubicBezTo>
                  <a:pt x="424443" y="341237"/>
                  <a:pt x="427384" y="349259"/>
                  <a:pt x="430232" y="357365"/>
                </a:cubicBezTo>
                <a:cubicBezTo>
                  <a:pt x="431913" y="362119"/>
                  <a:pt x="430232" y="365175"/>
                  <a:pt x="425050" y="366788"/>
                </a:cubicBezTo>
                <a:cubicBezTo>
                  <a:pt x="419447" y="368528"/>
                  <a:pt x="413799" y="370183"/>
                  <a:pt x="408150" y="371669"/>
                </a:cubicBezTo>
                <a:cubicBezTo>
                  <a:pt x="405862" y="372262"/>
                  <a:pt x="405115" y="373197"/>
                  <a:pt x="405161" y="375361"/>
                </a:cubicBezTo>
                <a:cubicBezTo>
                  <a:pt x="405348" y="380072"/>
                  <a:pt x="405395" y="384825"/>
                  <a:pt x="405161" y="389536"/>
                </a:cubicBezTo>
                <a:cubicBezTo>
                  <a:pt x="405068" y="391786"/>
                  <a:pt x="405769" y="392932"/>
                  <a:pt x="408196" y="393611"/>
                </a:cubicBezTo>
                <a:cubicBezTo>
                  <a:pt x="413705" y="395097"/>
                  <a:pt x="419167" y="396837"/>
                  <a:pt x="424676" y="398492"/>
                </a:cubicBezTo>
                <a:cubicBezTo>
                  <a:pt x="430232" y="400147"/>
                  <a:pt x="432006" y="403415"/>
                  <a:pt x="430139" y="408466"/>
                </a:cubicBezTo>
                <a:cubicBezTo>
                  <a:pt x="427244" y="416530"/>
                  <a:pt x="424303" y="424551"/>
                  <a:pt x="421408" y="432615"/>
                </a:cubicBezTo>
                <a:cubicBezTo>
                  <a:pt x="419541" y="437793"/>
                  <a:pt x="416273" y="439364"/>
                  <a:pt x="410484" y="437709"/>
                </a:cubicBezTo>
                <a:cubicBezTo>
                  <a:pt x="403995" y="435841"/>
                  <a:pt x="397552" y="433973"/>
                  <a:pt x="391296" y="432149"/>
                </a:cubicBezTo>
                <a:cubicBezTo>
                  <a:pt x="387281" y="437030"/>
                  <a:pt x="383312" y="441571"/>
                  <a:pt x="379764" y="446324"/>
                </a:cubicBezTo>
                <a:cubicBezTo>
                  <a:pt x="379064" y="447258"/>
                  <a:pt x="379298" y="449380"/>
                  <a:pt x="380044" y="450398"/>
                </a:cubicBezTo>
                <a:cubicBezTo>
                  <a:pt x="383312" y="454897"/>
                  <a:pt x="387001" y="459142"/>
                  <a:pt x="390409" y="463556"/>
                </a:cubicBezTo>
                <a:cubicBezTo>
                  <a:pt x="393677" y="467800"/>
                  <a:pt x="393163" y="470983"/>
                  <a:pt x="388728" y="473996"/>
                </a:cubicBezTo>
                <a:cubicBezTo>
                  <a:pt x="380978" y="479217"/>
                  <a:pt x="373181" y="484353"/>
                  <a:pt x="365338" y="489445"/>
                </a:cubicBezTo>
                <a:cubicBezTo>
                  <a:pt x="360669" y="492459"/>
                  <a:pt x="356888" y="491865"/>
                  <a:pt x="353480" y="487706"/>
                </a:cubicBezTo>
                <a:cubicBezTo>
                  <a:pt x="350072" y="483461"/>
                  <a:pt x="346664" y="479217"/>
                  <a:pt x="343349" y="474888"/>
                </a:cubicBezTo>
                <a:cubicBezTo>
                  <a:pt x="341995" y="473106"/>
                  <a:pt x="340735" y="472511"/>
                  <a:pt x="338214" y="473487"/>
                </a:cubicBezTo>
                <a:cubicBezTo>
                  <a:pt x="333451" y="475270"/>
                  <a:pt x="328456" y="476713"/>
                  <a:pt x="323461" y="477859"/>
                </a:cubicBezTo>
                <a:cubicBezTo>
                  <a:pt x="320986" y="478453"/>
                  <a:pt x="320473" y="479472"/>
                  <a:pt x="320519" y="481509"/>
                </a:cubicBezTo>
                <a:cubicBezTo>
                  <a:pt x="320612" y="486644"/>
                  <a:pt x="320566" y="491780"/>
                  <a:pt x="320519" y="496873"/>
                </a:cubicBezTo>
                <a:cubicBezTo>
                  <a:pt x="320519" y="502603"/>
                  <a:pt x="317858" y="505149"/>
                  <a:pt x="311695" y="505191"/>
                </a:cubicBezTo>
                <a:cubicBezTo>
                  <a:pt x="302358" y="505277"/>
                  <a:pt x="292974" y="505277"/>
                  <a:pt x="283637" y="505191"/>
                </a:cubicBezTo>
                <a:cubicBezTo>
                  <a:pt x="277428" y="505107"/>
                  <a:pt x="275093" y="502942"/>
                  <a:pt x="275047" y="497255"/>
                </a:cubicBezTo>
                <a:cubicBezTo>
                  <a:pt x="275000" y="491992"/>
                  <a:pt x="275187" y="486729"/>
                  <a:pt x="274906" y="481466"/>
                </a:cubicBezTo>
                <a:cubicBezTo>
                  <a:pt x="274860" y="480278"/>
                  <a:pt x="273506" y="478496"/>
                  <a:pt x="272339" y="478114"/>
                </a:cubicBezTo>
                <a:cubicBezTo>
                  <a:pt x="266363" y="476161"/>
                  <a:pt x="260247" y="474591"/>
                  <a:pt x="253804" y="472766"/>
                </a:cubicBezTo>
                <a:cubicBezTo>
                  <a:pt x="250210" y="477265"/>
                  <a:pt x="246381" y="482060"/>
                  <a:pt x="242600" y="486857"/>
                </a:cubicBezTo>
                <a:cubicBezTo>
                  <a:pt x="238352" y="492162"/>
                  <a:pt x="234943" y="492756"/>
                  <a:pt x="229154" y="488936"/>
                </a:cubicBezTo>
                <a:cubicBezTo>
                  <a:pt x="221918" y="484225"/>
                  <a:pt x="214775" y="479429"/>
                  <a:pt x="207585" y="474676"/>
                </a:cubicBezTo>
                <a:cubicBezTo>
                  <a:pt x="202076" y="471025"/>
                  <a:pt x="201563" y="467842"/>
                  <a:pt x="205578" y="462749"/>
                </a:cubicBezTo>
                <a:cubicBezTo>
                  <a:pt x="208752" y="458675"/>
                  <a:pt x="211880" y="454600"/>
                  <a:pt x="215242" y="450654"/>
                </a:cubicBezTo>
                <a:cubicBezTo>
                  <a:pt x="216782" y="448828"/>
                  <a:pt x="216876" y="447640"/>
                  <a:pt x="215242" y="445773"/>
                </a:cubicBezTo>
                <a:cubicBezTo>
                  <a:pt x="212067" y="442207"/>
                  <a:pt x="209125" y="438515"/>
                  <a:pt x="206325" y="434695"/>
                </a:cubicBezTo>
                <a:cubicBezTo>
                  <a:pt x="204831" y="432658"/>
                  <a:pt x="203430" y="432233"/>
                  <a:pt x="200816" y="433124"/>
                </a:cubicBezTo>
                <a:cubicBezTo>
                  <a:pt x="195540" y="434907"/>
                  <a:pt x="190124" y="436265"/>
                  <a:pt x="184756" y="437836"/>
                </a:cubicBezTo>
                <a:cubicBezTo>
                  <a:pt x="179433" y="439406"/>
                  <a:pt x="175932" y="438133"/>
                  <a:pt x="174158" y="433464"/>
                </a:cubicBezTo>
                <a:cubicBezTo>
                  <a:pt x="170936" y="425061"/>
                  <a:pt x="167902" y="416615"/>
                  <a:pt x="165054" y="408126"/>
                </a:cubicBezTo>
                <a:cubicBezTo>
                  <a:pt x="163326" y="403033"/>
                  <a:pt x="165428" y="400020"/>
                  <a:pt x="171170" y="398322"/>
                </a:cubicBezTo>
                <a:cubicBezTo>
                  <a:pt x="177472" y="396455"/>
                  <a:pt x="183775" y="394587"/>
                  <a:pt x="190358" y="392635"/>
                </a:cubicBezTo>
                <a:cubicBezTo>
                  <a:pt x="190358" y="386481"/>
                  <a:pt x="190451" y="380454"/>
                  <a:pt x="190218" y="374470"/>
                </a:cubicBezTo>
                <a:cubicBezTo>
                  <a:pt x="190218" y="373578"/>
                  <a:pt x="188630" y="372390"/>
                  <a:pt x="187510" y="372008"/>
                </a:cubicBezTo>
                <a:cubicBezTo>
                  <a:pt x="181954" y="370225"/>
                  <a:pt x="176305" y="368783"/>
                  <a:pt x="170749" y="367000"/>
                </a:cubicBezTo>
                <a:cubicBezTo>
                  <a:pt x="164727" y="365090"/>
                  <a:pt x="163373" y="362246"/>
                  <a:pt x="165380" y="356729"/>
                </a:cubicBezTo>
                <a:cubicBezTo>
                  <a:pt x="168229" y="348835"/>
                  <a:pt x="170843" y="340898"/>
                  <a:pt x="173691" y="333046"/>
                </a:cubicBezTo>
                <a:cubicBezTo>
                  <a:pt x="175698" y="327444"/>
                  <a:pt x="179153" y="325958"/>
                  <a:pt x="185362" y="327783"/>
                </a:cubicBezTo>
                <a:cubicBezTo>
                  <a:pt x="190731" y="329354"/>
                  <a:pt x="196007" y="331136"/>
                  <a:pt x="201376" y="332579"/>
                </a:cubicBezTo>
                <a:cubicBezTo>
                  <a:pt x="202543" y="332876"/>
                  <a:pt x="204737" y="332579"/>
                  <a:pt x="205391" y="331773"/>
                </a:cubicBezTo>
                <a:cubicBezTo>
                  <a:pt x="209359" y="327104"/>
                  <a:pt x="213001" y="322181"/>
                  <a:pt x="216969" y="317130"/>
                </a:cubicBezTo>
                <a:cubicBezTo>
                  <a:pt x="213234" y="312462"/>
                  <a:pt x="209406" y="307708"/>
                  <a:pt x="205578" y="302912"/>
                </a:cubicBezTo>
                <a:cubicBezTo>
                  <a:pt x="201422" y="297692"/>
                  <a:pt x="201936" y="294636"/>
                  <a:pt x="207772" y="290731"/>
                </a:cubicBezTo>
                <a:cubicBezTo>
                  <a:pt x="215195" y="285766"/>
                  <a:pt x="222618" y="280885"/>
                  <a:pt x="230088" y="276004"/>
                </a:cubicBezTo>
                <a:cubicBezTo>
                  <a:pt x="234663" y="273033"/>
                  <a:pt x="238445" y="273627"/>
                  <a:pt x="241900" y="277871"/>
                </a:cubicBezTo>
                <a:cubicBezTo>
                  <a:pt x="245261" y="281988"/>
                  <a:pt x="248669" y="286062"/>
                  <a:pt x="251657" y="290392"/>
                </a:cubicBezTo>
                <a:cubicBezTo>
                  <a:pt x="253338" y="292811"/>
                  <a:pt x="254925" y="292811"/>
                  <a:pt x="257493" y="291920"/>
                </a:cubicBezTo>
                <a:cubicBezTo>
                  <a:pt x="262068" y="290350"/>
                  <a:pt x="266690" y="288949"/>
                  <a:pt x="271405" y="287803"/>
                </a:cubicBezTo>
                <a:cubicBezTo>
                  <a:pt x="273973" y="287166"/>
                  <a:pt x="275047" y="286232"/>
                  <a:pt x="275000" y="283686"/>
                </a:cubicBezTo>
                <a:cubicBezTo>
                  <a:pt x="274813" y="278296"/>
                  <a:pt x="274906" y="272906"/>
                  <a:pt x="275000" y="267473"/>
                </a:cubicBezTo>
                <a:cubicBezTo>
                  <a:pt x="275093" y="262677"/>
                  <a:pt x="277614" y="260258"/>
                  <a:pt x="282937" y="260215"/>
                </a:cubicBezTo>
                <a:close/>
                <a:moveTo>
                  <a:pt x="1418" y="218877"/>
                </a:moveTo>
                <a:cubicBezTo>
                  <a:pt x="9308" y="218877"/>
                  <a:pt x="16731" y="218877"/>
                  <a:pt x="24108" y="218877"/>
                </a:cubicBezTo>
                <a:cubicBezTo>
                  <a:pt x="43529" y="219005"/>
                  <a:pt x="62997" y="219132"/>
                  <a:pt x="82419" y="219217"/>
                </a:cubicBezTo>
                <a:cubicBezTo>
                  <a:pt x="85826" y="219217"/>
                  <a:pt x="89235" y="219047"/>
                  <a:pt x="92643" y="219005"/>
                </a:cubicBezTo>
                <a:cubicBezTo>
                  <a:pt x="95958" y="218919"/>
                  <a:pt x="97218" y="220235"/>
                  <a:pt x="97078" y="223418"/>
                </a:cubicBezTo>
                <a:cubicBezTo>
                  <a:pt x="96798" y="230676"/>
                  <a:pt x="96985" y="237976"/>
                  <a:pt x="96985" y="245276"/>
                </a:cubicBezTo>
                <a:cubicBezTo>
                  <a:pt x="96985" y="293193"/>
                  <a:pt x="96985" y="341068"/>
                  <a:pt x="96985" y="388986"/>
                </a:cubicBezTo>
                <a:cubicBezTo>
                  <a:pt x="96985" y="390344"/>
                  <a:pt x="96985" y="391660"/>
                  <a:pt x="96985" y="393315"/>
                </a:cubicBezTo>
                <a:lnTo>
                  <a:pt x="1418" y="393315"/>
                </a:lnTo>
                <a:close/>
                <a:moveTo>
                  <a:pt x="116733" y="171129"/>
                </a:moveTo>
                <a:lnTo>
                  <a:pt x="211926" y="171129"/>
                </a:lnTo>
                <a:cubicBezTo>
                  <a:pt x="212020" y="172827"/>
                  <a:pt x="212253" y="174397"/>
                  <a:pt x="212253" y="175968"/>
                </a:cubicBezTo>
                <a:cubicBezTo>
                  <a:pt x="212253" y="207417"/>
                  <a:pt x="212253" y="238867"/>
                  <a:pt x="212347" y="270316"/>
                </a:cubicBezTo>
                <a:cubicBezTo>
                  <a:pt x="212347" y="273372"/>
                  <a:pt x="211179" y="275112"/>
                  <a:pt x="208565" y="276979"/>
                </a:cubicBezTo>
                <a:cubicBezTo>
                  <a:pt x="203430" y="280545"/>
                  <a:pt x="198014" y="284067"/>
                  <a:pt x="194092" y="288609"/>
                </a:cubicBezTo>
                <a:cubicBezTo>
                  <a:pt x="189377" y="294041"/>
                  <a:pt x="190217" y="300535"/>
                  <a:pt x="194186" y="306435"/>
                </a:cubicBezTo>
                <a:cubicBezTo>
                  <a:pt x="195913" y="308939"/>
                  <a:pt x="197734" y="311443"/>
                  <a:pt x="199882" y="313650"/>
                </a:cubicBezTo>
                <a:cubicBezTo>
                  <a:pt x="202262" y="316154"/>
                  <a:pt x="202449" y="318276"/>
                  <a:pt x="199181" y="320483"/>
                </a:cubicBezTo>
                <a:cubicBezTo>
                  <a:pt x="195353" y="319379"/>
                  <a:pt x="191338" y="318149"/>
                  <a:pt x="187229" y="317045"/>
                </a:cubicBezTo>
                <a:cubicBezTo>
                  <a:pt x="177239" y="314329"/>
                  <a:pt x="167575" y="317894"/>
                  <a:pt x="163840" y="326764"/>
                </a:cubicBezTo>
                <a:cubicBezTo>
                  <a:pt x="159685" y="336653"/>
                  <a:pt x="156136" y="346840"/>
                  <a:pt x="153055" y="357068"/>
                </a:cubicBezTo>
                <a:cubicBezTo>
                  <a:pt x="150627" y="365259"/>
                  <a:pt x="156417" y="373747"/>
                  <a:pt x="165380" y="376591"/>
                </a:cubicBezTo>
                <a:cubicBezTo>
                  <a:pt x="168742" y="377652"/>
                  <a:pt x="172196" y="378416"/>
                  <a:pt x="175465" y="379690"/>
                </a:cubicBezTo>
                <a:cubicBezTo>
                  <a:pt x="176585" y="380114"/>
                  <a:pt x="177892" y="381642"/>
                  <a:pt x="177845" y="382618"/>
                </a:cubicBezTo>
                <a:cubicBezTo>
                  <a:pt x="177845" y="383636"/>
                  <a:pt x="176538" y="385122"/>
                  <a:pt x="175418" y="385547"/>
                </a:cubicBezTo>
                <a:cubicBezTo>
                  <a:pt x="169302" y="387796"/>
                  <a:pt x="162439" y="388645"/>
                  <a:pt x="157490" y="393228"/>
                </a:cubicBezTo>
                <a:cubicBezTo>
                  <a:pt x="157070" y="393611"/>
                  <a:pt x="156089" y="393611"/>
                  <a:pt x="155389" y="393611"/>
                </a:cubicBezTo>
                <a:cubicBezTo>
                  <a:pt x="142644" y="393611"/>
                  <a:pt x="129898" y="393611"/>
                  <a:pt x="116733" y="393611"/>
                </a:cubicBezTo>
                <a:close/>
                <a:moveTo>
                  <a:pt x="236903" y="126267"/>
                </a:moveTo>
                <a:cubicBezTo>
                  <a:pt x="265383" y="126437"/>
                  <a:pt x="293908" y="126352"/>
                  <a:pt x="322387" y="126352"/>
                </a:cubicBezTo>
                <a:lnTo>
                  <a:pt x="327196" y="126352"/>
                </a:lnTo>
                <a:lnTo>
                  <a:pt x="327149" y="126395"/>
                </a:lnTo>
                <a:lnTo>
                  <a:pt x="327149" y="255037"/>
                </a:lnTo>
                <a:cubicBezTo>
                  <a:pt x="320239" y="248246"/>
                  <a:pt x="311882" y="249477"/>
                  <a:pt x="303805" y="249434"/>
                </a:cubicBezTo>
                <a:cubicBezTo>
                  <a:pt x="296990" y="249434"/>
                  <a:pt x="290173" y="249434"/>
                  <a:pt x="283310" y="249434"/>
                </a:cubicBezTo>
                <a:cubicBezTo>
                  <a:pt x="271218" y="249434"/>
                  <a:pt x="263328" y="256479"/>
                  <a:pt x="262908" y="267472"/>
                </a:cubicBezTo>
                <a:cubicBezTo>
                  <a:pt x="262815" y="270316"/>
                  <a:pt x="263095" y="273159"/>
                  <a:pt x="262768" y="275961"/>
                </a:cubicBezTo>
                <a:cubicBezTo>
                  <a:pt x="262628" y="277106"/>
                  <a:pt x="261507" y="278804"/>
                  <a:pt x="260434" y="279059"/>
                </a:cubicBezTo>
                <a:cubicBezTo>
                  <a:pt x="259360" y="279356"/>
                  <a:pt x="257539" y="278465"/>
                  <a:pt x="256559" y="277616"/>
                </a:cubicBezTo>
                <a:cubicBezTo>
                  <a:pt x="255158" y="276470"/>
                  <a:pt x="254177" y="274857"/>
                  <a:pt x="253057" y="273457"/>
                </a:cubicBezTo>
                <a:cubicBezTo>
                  <a:pt x="246101" y="264883"/>
                  <a:pt x="243673" y="263695"/>
                  <a:pt x="231441" y="262973"/>
                </a:cubicBezTo>
                <a:cubicBezTo>
                  <a:pt x="231441" y="261700"/>
                  <a:pt x="231441" y="260427"/>
                  <a:pt x="231441" y="259111"/>
                </a:cubicBezTo>
                <a:cubicBezTo>
                  <a:pt x="231441" y="216457"/>
                  <a:pt x="231441" y="173845"/>
                  <a:pt x="231348" y="131190"/>
                </a:cubicBezTo>
                <a:cubicBezTo>
                  <a:pt x="231348" y="127244"/>
                  <a:pt x="232655" y="126225"/>
                  <a:pt x="236903" y="126267"/>
                </a:cubicBezTo>
                <a:close/>
                <a:moveTo>
                  <a:pt x="328177" y="2"/>
                </a:moveTo>
                <a:cubicBezTo>
                  <a:pt x="335833" y="87"/>
                  <a:pt x="340922" y="7175"/>
                  <a:pt x="337420" y="13372"/>
                </a:cubicBezTo>
                <a:cubicBezTo>
                  <a:pt x="334666" y="18253"/>
                  <a:pt x="331024" y="22709"/>
                  <a:pt x="327569" y="27250"/>
                </a:cubicBezTo>
                <a:cubicBezTo>
                  <a:pt x="316085" y="42317"/>
                  <a:pt x="304507" y="57300"/>
                  <a:pt x="293021" y="72367"/>
                </a:cubicBezTo>
                <a:cubicBezTo>
                  <a:pt x="290734" y="75337"/>
                  <a:pt x="287793" y="77120"/>
                  <a:pt x="283778" y="77162"/>
                </a:cubicBezTo>
                <a:cubicBezTo>
                  <a:pt x="279202" y="77205"/>
                  <a:pt x="275654" y="75422"/>
                  <a:pt x="273600" y="71772"/>
                </a:cubicBezTo>
                <a:cubicBezTo>
                  <a:pt x="271732" y="68462"/>
                  <a:pt x="271732" y="64982"/>
                  <a:pt x="274114" y="61798"/>
                </a:cubicBezTo>
                <a:cubicBezTo>
                  <a:pt x="278129" y="56535"/>
                  <a:pt x="282237" y="51357"/>
                  <a:pt x="286299" y="46137"/>
                </a:cubicBezTo>
                <a:lnTo>
                  <a:pt x="285289" y="45219"/>
                </a:lnTo>
                <a:lnTo>
                  <a:pt x="285318" y="45204"/>
                </a:lnTo>
                <a:lnTo>
                  <a:pt x="285272" y="45204"/>
                </a:lnTo>
                <a:lnTo>
                  <a:pt x="285289" y="45219"/>
                </a:lnTo>
                <a:lnTo>
                  <a:pt x="18" y="201815"/>
                </a:lnTo>
                <a:cubicBezTo>
                  <a:pt x="18" y="193666"/>
                  <a:pt x="-76" y="186069"/>
                  <a:pt x="157" y="178514"/>
                </a:cubicBezTo>
                <a:cubicBezTo>
                  <a:pt x="157" y="177580"/>
                  <a:pt x="1838" y="176477"/>
                  <a:pt x="3006" y="175841"/>
                </a:cubicBezTo>
                <a:cubicBezTo>
                  <a:pt x="36340" y="157463"/>
                  <a:pt x="69720" y="139128"/>
                  <a:pt x="103055" y="120836"/>
                </a:cubicBezTo>
                <a:cubicBezTo>
                  <a:pt x="143765" y="98468"/>
                  <a:pt x="184522" y="76101"/>
                  <a:pt x="225233" y="53734"/>
                </a:cubicBezTo>
                <a:cubicBezTo>
                  <a:pt x="240313" y="45458"/>
                  <a:pt x="255439" y="37139"/>
                  <a:pt x="270519" y="28863"/>
                </a:cubicBezTo>
                <a:cubicBezTo>
                  <a:pt x="271359" y="28396"/>
                  <a:pt x="272153" y="27887"/>
                  <a:pt x="272759" y="26614"/>
                </a:cubicBezTo>
                <a:cubicBezTo>
                  <a:pt x="266411" y="27335"/>
                  <a:pt x="260061" y="27930"/>
                  <a:pt x="253758" y="28736"/>
                </a:cubicBezTo>
                <a:cubicBezTo>
                  <a:pt x="246149" y="29712"/>
                  <a:pt x="240639" y="26784"/>
                  <a:pt x="239566" y="20969"/>
                </a:cubicBezTo>
                <a:cubicBezTo>
                  <a:pt x="238352" y="14305"/>
                  <a:pt x="241993" y="9849"/>
                  <a:pt x="250163" y="8831"/>
                </a:cubicBezTo>
                <a:cubicBezTo>
                  <a:pt x="272340" y="6071"/>
                  <a:pt x="294515" y="3525"/>
                  <a:pt x="316692" y="893"/>
                </a:cubicBezTo>
                <a:cubicBezTo>
                  <a:pt x="320520" y="469"/>
                  <a:pt x="324348" y="-40"/>
                  <a:pt x="328177" y="2"/>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34" name="Google Shape;434;p34"/>
          <p:cNvSpPr/>
          <p:nvPr/>
        </p:nvSpPr>
        <p:spPr>
          <a:xfrm flipH="1">
            <a:off x="4642733" y="5144500"/>
            <a:ext cx="431541" cy="443046"/>
          </a:xfrm>
          <a:custGeom>
            <a:rect b="b" l="l" r="r" t="t"/>
            <a:pathLst>
              <a:path extrusionOk="0" h="471326" w="431541">
                <a:moveTo>
                  <a:pt x="352770" y="421313"/>
                </a:moveTo>
                <a:cubicBezTo>
                  <a:pt x="347022" y="421054"/>
                  <a:pt x="341481" y="421756"/>
                  <a:pt x="336798" y="426175"/>
                </a:cubicBezTo>
                <a:lnTo>
                  <a:pt x="336762" y="426175"/>
                </a:lnTo>
                <a:cubicBezTo>
                  <a:pt x="337078" y="427929"/>
                  <a:pt x="337394" y="429648"/>
                  <a:pt x="337710" y="431402"/>
                </a:cubicBezTo>
                <a:lnTo>
                  <a:pt x="377345" y="431402"/>
                </a:lnTo>
                <a:lnTo>
                  <a:pt x="379134" y="427508"/>
                </a:lnTo>
                <a:cubicBezTo>
                  <a:pt x="376083" y="425649"/>
                  <a:pt x="372821" y="421896"/>
                  <a:pt x="369979" y="422212"/>
                </a:cubicBezTo>
                <a:cubicBezTo>
                  <a:pt x="364472" y="422791"/>
                  <a:pt x="358518" y="421572"/>
                  <a:pt x="352770" y="421313"/>
                </a:cubicBezTo>
                <a:close/>
                <a:moveTo>
                  <a:pt x="231323" y="340414"/>
                </a:moveTo>
                <a:lnTo>
                  <a:pt x="231358" y="340449"/>
                </a:lnTo>
                <a:cubicBezTo>
                  <a:pt x="246090" y="365458"/>
                  <a:pt x="260191" y="389380"/>
                  <a:pt x="274257" y="413267"/>
                </a:cubicBezTo>
                <a:cubicBezTo>
                  <a:pt x="275274" y="413197"/>
                  <a:pt x="276291" y="413127"/>
                  <a:pt x="277308" y="413057"/>
                </a:cubicBezTo>
                <a:cubicBezTo>
                  <a:pt x="278325" y="400955"/>
                  <a:pt x="280570" y="388819"/>
                  <a:pt x="280044" y="376788"/>
                </a:cubicBezTo>
                <a:cubicBezTo>
                  <a:pt x="279518" y="365038"/>
                  <a:pt x="276151" y="353427"/>
                  <a:pt x="273941" y="341151"/>
                </a:cubicBezTo>
                <a:lnTo>
                  <a:pt x="313015" y="341151"/>
                </a:lnTo>
                <a:cubicBezTo>
                  <a:pt x="296705" y="364406"/>
                  <a:pt x="305018" y="389065"/>
                  <a:pt x="308701" y="414354"/>
                </a:cubicBezTo>
                <a:cubicBezTo>
                  <a:pt x="323258" y="389977"/>
                  <a:pt x="337814" y="365564"/>
                  <a:pt x="352792" y="340449"/>
                </a:cubicBezTo>
                <a:cubicBezTo>
                  <a:pt x="386606" y="355181"/>
                  <a:pt x="416596" y="372579"/>
                  <a:pt x="428557" y="409760"/>
                </a:cubicBezTo>
                <a:cubicBezTo>
                  <a:pt x="434695" y="428806"/>
                  <a:pt x="431959" y="435470"/>
                  <a:pt x="414771" y="445081"/>
                </a:cubicBezTo>
                <a:cubicBezTo>
                  <a:pt x="387658" y="460269"/>
                  <a:pt x="358018" y="466969"/>
                  <a:pt x="327432" y="469565"/>
                </a:cubicBezTo>
                <a:cubicBezTo>
                  <a:pt x="281482" y="473528"/>
                  <a:pt x="235988" y="471599"/>
                  <a:pt x="192073" y="455499"/>
                </a:cubicBezTo>
                <a:cubicBezTo>
                  <a:pt x="186777" y="453570"/>
                  <a:pt x="181515" y="451395"/>
                  <a:pt x="176464" y="448905"/>
                </a:cubicBezTo>
                <a:cubicBezTo>
                  <a:pt x="150403" y="436137"/>
                  <a:pt x="146579" y="425754"/>
                  <a:pt x="159206" y="399061"/>
                </a:cubicBezTo>
                <a:cubicBezTo>
                  <a:pt x="173623" y="368615"/>
                  <a:pt x="200351" y="352866"/>
                  <a:pt x="231323" y="340414"/>
                </a:cubicBezTo>
                <a:close/>
                <a:moveTo>
                  <a:pt x="38615" y="324209"/>
                </a:moveTo>
                <a:lnTo>
                  <a:pt x="38615" y="373491"/>
                </a:lnTo>
                <a:lnTo>
                  <a:pt x="59029" y="373491"/>
                </a:lnTo>
                <a:lnTo>
                  <a:pt x="59029" y="324209"/>
                </a:lnTo>
                <a:close/>
                <a:moveTo>
                  <a:pt x="67588" y="324034"/>
                </a:moveTo>
                <a:lnTo>
                  <a:pt x="67588" y="373702"/>
                </a:lnTo>
                <a:lnTo>
                  <a:pt x="88072" y="373702"/>
                </a:lnTo>
                <a:lnTo>
                  <a:pt x="88072" y="324034"/>
                </a:lnTo>
                <a:close/>
                <a:moveTo>
                  <a:pt x="38965" y="209931"/>
                </a:moveTo>
                <a:lnTo>
                  <a:pt x="38965" y="258441"/>
                </a:lnTo>
                <a:lnTo>
                  <a:pt x="59520" y="258441"/>
                </a:lnTo>
                <a:lnTo>
                  <a:pt x="59520" y="209931"/>
                </a:lnTo>
                <a:close/>
                <a:moveTo>
                  <a:pt x="164293" y="209720"/>
                </a:moveTo>
                <a:lnTo>
                  <a:pt x="164293" y="258546"/>
                </a:lnTo>
                <a:lnTo>
                  <a:pt x="184181" y="258546"/>
                </a:lnTo>
                <a:lnTo>
                  <a:pt x="184181" y="209720"/>
                </a:lnTo>
                <a:close/>
                <a:moveTo>
                  <a:pt x="135530" y="209580"/>
                </a:moveTo>
                <a:lnTo>
                  <a:pt x="135530" y="258757"/>
                </a:lnTo>
                <a:lnTo>
                  <a:pt x="155313" y="258757"/>
                </a:lnTo>
                <a:lnTo>
                  <a:pt x="155313" y="209580"/>
                </a:lnTo>
                <a:close/>
                <a:moveTo>
                  <a:pt x="67833" y="209265"/>
                </a:moveTo>
                <a:lnTo>
                  <a:pt x="67833" y="258231"/>
                </a:lnTo>
                <a:lnTo>
                  <a:pt x="87897" y="258231"/>
                </a:lnTo>
                <a:lnTo>
                  <a:pt x="87897" y="209265"/>
                </a:lnTo>
                <a:close/>
                <a:moveTo>
                  <a:pt x="292286" y="176609"/>
                </a:moveTo>
                <a:cubicBezTo>
                  <a:pt x="330239" y="176503"/>
                  <a:pt x="362158" y="210036"/>
                  <a:pt x="362263" y="250058"/>
                </a:cubicBezTo>
                <a:lnTo>
                  <a:pt x="362228" y="250023"/>
                </a:lnTo>
                <a:cubicBezTo>
                  <a:pt x="362333" y="289799"/>
                  <a:pt x="330519" y="323542"/>
                  <a:pt x="292567" y="323963"/>
                </a:cubicBezTo>
                <a:cubicBezTo>
                  <a:pt x="254860" y="324384"/>
                  <a:pt x="222344" y="290816"/>
                  <a:pt x="221958" y="251040"/>
                </a:cubicBezTo>
                <a:cubicBezTo>
                  <a:pt x="221537" y="210492"/>
                  <a:pt x="253456" y="176713"/>
                  <a:pt x="292286" y="176609"/>
                </a:cubicBezTo>
                <a:close/>
                <a:moveTo>
                  <a:pt x="164257" y="102773"/>
                </a:moveTo>
                <a:lnTo>
                  <a:pt x="164257" y="152055"/>
                </a:lnTo>
                <a:lnTo>
                  <a:pt x="184286" y="152055"/>
                </a:lnTo>
                <a:lnTo>
                  <a:pt x="184286" y="102773"/>
                </a:lnTo>
                <a:close/>
                <a:moveTo>
                  <a:pt x="260927" y="102703"/>
                </a:moveTo>
                <a:lnTo>
                  <a:pt x="260927" y="151494"/>
                </a:lnTo>
                <a:lnTo>
                  <a:pt x="281096" y="151494"/>
                </a:lnTo>
                <a:lnTo>
                  <a:pt x="281096" y="102703"/>
                </a:lnTo>
                <a:close/>
                <a:moveTo>
                  <a:pt x="67728" y="102598"/>
                </a:moveTo>
                <a:lnTo>
                  <a:pt x="67728" y="152336"/>
                </a:lnTo>
                <a:lnTo>
                  <a:pt x="88002" y="152336"/>
                </a:lnTo>
                <a:lnTo>
                  <a:pt x="88002" y="102598"/>
                </a:lnTo>
                <a:close/>
                <a:moveTo>
                  <a:pt x="135460" y="102563"/>
                </a:moveTo>
                <a:lnTo>
                  <a:pt x="135460" y="152336"/>
                </a:lnTo>
                <a:lnTo>
                  <a:pt x="155453" y="152336"/>
                </a:lnTo>
                <a:lnTo>
                  <a:pt x="155453" y="102563"/>
                </a:lnTo>
                <a:close/>
                <a:moveTo>
                  <a:pt x="39071" y="102317"/>
                </a:moveTo>
                <a:lnTo>
                  <a:pt x="39071" y="151880"/>
                </a:lnTo>
                <a:lnTo>
                  <a:pt x="59064" y="151880"/>
                </a:lnTo>
                <a:lnTo>
                  <a:pt x="59064" y="102317"/>
                </a:lnTo>
                <a:close/>
                <a:moveTo>
                  <a:pt x="231639" y="102282"/>
                </a:moveTo>
                <a:lnTo>
                  <a:pt x="231639" y="151529"/>
                </a:lnTo>
                <a:lnTo>
                  <a:pt x="251773" y="151529"/>
                </a:lnTo>
                <a:lnTo>
                  <a:pt x="251773" y="102282"/>
                </a:lnTo>
                <a:close/>
                <a:moveTo>
                  <a:pt x="101015" y="0"/>
                </a:moveTo>
                <a:cubicBezTo>
                  <a:pt x="138547" y="0"/>
                  <a:pt x="176043" y="0"/>
                  <a:pt x="213575" y="0"/>
                </a:cubicBezTo>
                <a:cubicBezTo>
                  <a:pt x="222975" y="0"/>
                  <a:pt x="226798" y="5086"/>
                  <a:pt x="226623" y="14066"/>
                </a:cubicBezTo>
                <a:cubicBezTo>
                  <a:pt x="226482" y="20906"/>
                  <a:pt x="226623" y="27781"/>
                  <a:pt x="226623" y="36058"/>
                </a:cubicBezTo>
                <a:cubicBezTo>
                  <a:pt x="250966" y="36058"/>
                  <a:pt x="273976" y="36023"/>
                  <a:pt x="296985" y="36058"/>
                </a:cubicBezTo>
                <a:cubicBezTo>
                  <a:pt x="313015" y="36094"/>
                  <a:pt x="314418" y="37391"/>
                  <a:pt x="314453" y="53105"/>
                </a:cubicBezTo>
                <a:cubicBezTo>
                  <a:pt x="314559" y="88813"/>
                  <a:pt x="314453" y="124555"/>
                  <a:pt x="314453" y="161315"/>
                </a:cubicBezTo>
                <a:cubicBezTo>
                  <a:pt x="270222" y="153985"/>
                  <a:pt x="235252" y="167629"/>
                  <a:pt x="214837" y="206914"/>
                </a:cubicBezTo>
                <a:cubicBezTo>
                  <a:pt x="193897" y="247217"/>
                  <a:pt x="201929" y="285274"/>
                  <a:pt x="232305" y="318316"/>
                </a:cubicBezTo>
                <a:lnTo>
                  <a:pt x="232305" y="318352"/>
                </a:lnTo>
                <a:cubicBezTo>
                  <a:pt x="198036" y="346342"/>
                  <a:pt x="157523" y="332802"/>
                  <a:pt x="119114" y="337328"/>
                </a:cubicBezTo>
                <a:lnTo>
                  <a:pt x="119114" y="355392"/>
                </a:lnTo>
                <a:lnTo>
                  <a:pt x="169028" y="355392"/>
                </a:lnTo>
                <a:cubicBezTo>
                  <a:pt x="157278" y="373210"/>
                  <a:pt x="140055" y="361705"/>
                  <a:pt x="126095" y="367914"/>
                </a:cubicBezTo>
                <a:lnTo>
                  <a:pt x="126095" y="457814"/>
                </a:lnTo>
                <a:cubicBezTo>
                  <a:pt x="112415" y="457814"/>
                  <a:pt x="99963" y="457814"/>
                  <a:pt x="87511" y="457814"/>
                </a:cubicBezTo>
                <a:cubicBezTo>
                  <a:pt x="65273" y="457814"/>
                  <a:pt x="42999" y="457814"/>
                  <a:pt x="20761" y="457814"/>
                </a:cubicBezTo>
                <a:cubicBezTo>
                  <a:pt x="3329" y="457814"/>
                  <a:pt x="66" y="454657"/>
                  <a:pt x="31" y="437365"/>
                </a:cubicBezTo>
                <a:cubicBezTo>
                  <a:pt x="-39" y="376718"/>
                  <a:pt x="31" y="316107"/>
                  <a:pt x="31" y="255460"/>
                </a:cubicBezTo>
                <a:cubicBezTo>
                  <a:pt x="31" y="188710"/>
                  <a:pt x="31" y="121960"/>
                  <a:pt x="31" y="55245"/>
                </a:cubicBezTo>
                <a:cubicBezTo>
                  <a:pt x="31" y="37812"/>
                  <a:pt x="1259" y="36655"/>
                  <a:pt x="18517" y="36655"/>
                </a:cubicBezTo>
                <a:cubicBezTo>
                  <a:pt x="41141" y="36655"/>
                  <a:pt x="63729" y="36655"/>
                  <a:pt x="88002" y="36655"/>
                </a:cubicBezTo>
                <a:cubicBezTo>
                  <a:pt x="88002" y="28517"/>
                  <a:pt x="88107" y="21291"/>
                  <a:pt x="88002" y="14031"/>
                </a:cubicBezTo>
                <a:cubicBezTo>
                  <a:pt x="87756" y="4981"/>
                  <a:pt x="91615" y="0"/>
                  <a:pt x="101015"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35" name="Google Shape;435;p34"/>
          <p:cNvSpPr/>
          <p:nvPr/>
        </p:nvSpPr>
        <p:spPr>
          <a:xfrm flipH="1">
            <a:off x="10045515" y="2196397"/>
            <a:ext cx="506485" cy="428375"/>
          </a:xfrm>
          <a:custGeom>
            <a:rect b="b" l="l" r="r" t="t"/>
            <a:pathLst>
              <a:path extrusionOk="0" h="550964" w="612067">
                <a:moveTo>
                  <a:pt x="193236" y="277650"/>
                </a:moveTo>
                <a:lnTo>
                  <a:pt x="193275" y="277689"/>
                </a:lnTo>
                <a:cubicBezTo>
                  <a:pt x="212413" y="277689"/>
                  <a:pt x="231010" y="277534"/>
                  <a:pt x="249569" y="277920"/>
                </a:cubicBezTo>
                <a:cubicBezTo>
                  <a:pt x="251691" y="277958"/>
                  <a:pt x="254662" y="280737"/>
                  <a:pt x="255704" y="282936"/>
                </a:cubicBezTo>
                <a:cubicBezTo>
                  <a:pt x="265735" y="304775"/>
                  <a:pt x="282712" y="317044"/>
                  <a:pt x="306557" y="316813"/>
                </a:cubicBezTo>
                <a:cubicBezTo>
                  <a:pt x="330286" y="316620"/>
                  <a:pt x="347418" y="304620"/>
                  <a:pt x="356871" y="282319"/>
                </a:cubicBezTo>
                <a:cubicBezTo>
                  <a:pt x="357719" y="280351"/>
                  <a:pt x="360536" y="277920"/>
                  <a:pt x="362466" y="277881"/>
                </a:cubicBezTo>
                <a:cubicBezTo>
                  <a:pt x="381294" y="277534"/>
                  <a:pt x="400123" y="277689"/>
                  <a:pt x="418914" y="277689"/>
                </a:cubicBezTo>
                <a:cubicBezTo>
                  <a:pt x="419608" y="292736"/>
                  <a:pt x="418566" y="295669"/>
                  <a:pt x="405332" y="294743"/>
                </a:cubicBezTo>
                <a:cubicBezTo>
                  <a:pt x="390439" y="293701"/>
                  <a:pt x="382684" y="300144"/>
                  <a:pt x="377744" y="312492"/>
                </a:cubicBezTo>
                <a:cubicBezTo>
                  <a:pt x="376819" y="314845"/>
                  <a:pt x="376703" y="318125"/>
                  <a:pt x="377551" y="320440"/>
                </a:cubicBezTo>
                <a:cubicBezTo>
                  <a:pt x="379172" y="324761"/>
                  <a:pt x="381564" y="328851"/>
                  <a:pt x="384072" y="332748"/>
                </a:cubicBezTo>
                <a:cubicBezTo>
                  <a:pt x="388741" y="339963"/>
                  <a:pt x="387854" y="345211"/>
                  <a:pt x="380600" y="350612"/>
                </a:cubicBezTo>
                <a:cubicBezTo>
                  <a:pt x="370606" y="358059"/>
                  <a:pt x="370954" y="358599"/>
                  <a:pt x="360652" y="350960"/>
                </a:cubicBezTo>
                <a:cubicBezTo>
                  <a:pt x="357333" y="348529"/>
                  <a:pt x="354517" y="345326"/>
                  <a:pt x="350929" y="343397"/>
                </a:cubicBezTo>
                <a:cubicBezTo>
                  <a:pt x="348498" y="342086"/>
                  <a:pt x="345141" y="341700"/>
                  <a:pt x="342325" y="342086"/>
                </a:cubicBezTo>
                <a:cubicBezTo>
                  <a:pt x="328087" y="344092"/>
                  <a:pt x="321026" y="352464"/>
                  <a:pt x="320293" y="366895"/>
                </a:cubicBezTo>
                <a:cubicBezTo>
                  <a:pt x="320139" y="370290"/>
                  <a:pt x="317901" y="376078"/>
                  <a:pt x="315895" y="376425"/>
                </a:cubicBezTo>
                <a:cubicBezTo>
                  <a:pt x="309297" y="377583"/>
                  <a:pt x="302351" y="376811"/>
                  <a:pt x="295522" y="376502"/>
                </a:cubicBezTo>
                <a:cubicBezTo>
                  <a:pt x="294789" y="376502"/>
                  <a:pt x="293940" y="374496"/>
                  <a:pt x="293516" y="373261"/>
                </a:cubicBezTo>
                <a:cubicBezTo>
                  <a:pt x="292474" y="370136"/>
                  <a:pt x="290931" y="366972"/>
                  <a:pt x="290854" y="363808"/>
                </a:cubicBezTo>
                <a:cubicBezTo>
                  <a:pt x="290584" y="351847"/>
                  <a:pt x="284835" y="345944"/>
                  <a:pt x="273182" y="342780"/>
                </a:cubicBezTo>
                <a:cubicBezTo>
                  <a:pt x="266700" y="341005"/>
                  <a:pt x="262726" y="340966"/>
                  <a:pt x="258096" y="345597"/>
                </a:cubicBezTo>
                <a:cubicBezTo>
                  <a:pt x="254816" y="348838"/>
                  <a:pt x="250534" y="351037"/>
                  <a:pt x="246984" y="354046"/>
                </a:cubicBezTo>
                <a:cubicBezTo>
                  <a:pt x="242855" y="357519"/>
                  <a:pt x="239653" y="356940"/>
                  <a:pt x="235640" y="353506"/>
                </a:cubicBezTo>
                <a:cubicBezTo>
                  <a:pt x="221017" y="341082"/>
                  <a:pt x="222753" y="344555"/>
                  <a:pt x="230431" y="328349"/>
                </a:cubicBezTo>
                <a:cubicBezTo>
                  <a:pt x="231820" y="325379"/>
                  <a:pt x="234058" y="322716"/>
                  <a:pt x="235022" y="319668"/>
                </a:cubicBezTo>
                <a:cubicBezTo>
                  <a:pt x="235717" y="317546"/>
                  <a:pt x="235138" y="314883"/>
                  <a:pt x="234714" y="312569"/>
                </a:cubicBezTo>
                <a:cubicBezTo>
                  <a:pt x="234482" y="311334"/>
                  <a:pt x="232939" y="310369"/>
                  <a:pt x="232592" y="309135"/>
                </a:cubicBezTo>
                <a:cubicBezTo>
                  <a:pt x="229042" y="296633"/>
                  <a:pt x="219975" y="294396"/>
                  <a:pt x="208323" y="294550"/>
                </a:cubicBezTo>
                <a:cubicBezTo>
                  <a:pt x="194008" y="294743"/>
                  <a:pt x="193506" y="293585"/>
                  <a:pt x="193236" y="277650"/>
                </a:cubicBezTo>
                <a:close/>
                <a:moveTo>
                  <a:pt x="156968" y="277495"/>
                </a:moveTo>
                <a:cubicBezTo>
                  <a:pt x="162910" y="277456"/>
                  <a:pt x="165418" y="279077"/>
                  <a:pt x="167115" y="284980"/>
                </a:cubicBezTo>
                <a:cubicBezTo>
                  <a:pt x="185636" y="349183"/>
                  <a:pt x="242586" y="391047"/>
                  <a:pt x="309721" y="390121"/>
                </a:cubicBezTo>
                <a:cubicBezTo>
                  <a:pt x="369719" y="389311"/>
                  <a:pt x="425511" y="347872"/>
                  <a:pt x="443568" y="290729"/>
                </a:cubicBezTo>
                <a:cubicBezTo>
                  <a:pt x="444379" y="288105"/>
                  <a:pt x="445691" y="285597"/>
                  <a:pt x="446077" y="282935"/>
                </a:cubicBezTo>
                <a:cubicBezTo>
                  <a:pt x="446771" y="278305"/>
                  <a:pt x="449511" y="277611"/>
                  <a:pt x="453601" y="277611"/>
                </a:cubicBezTo>
                <a:cubicBezTo>
                  <a:pt x="503798" y="277726"/>
                  <a:pt x="553957" y="277688"/>
                  <a:pt x="604155" y="277688"/>
                </a:cubicBezTo>
                <a:cubicBezTo>
                  <a:pt x="606007" y="277688"/>
                  <a:pt x="607859" y="278035"/>
                  <a:pt x="611601" y="278459"/>
                </a:cubicBezTo>
                <a:cubicBezTo>
                  <a:pt x="608322" y="294240"/>
                  <a:pt x="605505" y="309481"/>
                  <a:pt x="601724" y="324490"/>
                </a:cubicBezTo>
                <a:cubicBezTo>
                  <a:pt x="601223" y="326535"/>
                  <a:pt x="596245" y="328541"/>
                  <a:pt x="593197" y="328734"/>
                </a:cubicBezTo>
                <a:cubicBezTo>
                  <a:pt x="572130" y="330123"/>
                  <a:pt x="551063" y="331551"/>
                  <a:pt x="529958" y="331860"/>
                </a:cubicBezTo>
                <a:cubicBezTo>
                  <a:pt x="523283" y="331975"/>
                  <a:pt x="520814" y="334058"/>
                  <a:pt x="517881" y="339692"/>
                </a:cubicBezTo>
                <a:cubicBezTo>
                  <a:pt x="510319" y="354238"/>
                  <a:pt x="501907" y="368398"/>
                  <a:pt x="493226" y="382327"/>
                </a:cubicBezTo>
                <a:cubicBezTo>
                  <a:pt x="490679" y="386417"/>
                  <a:pt x="490448" y="388886"/>
                  <a:pt x="492763" y="393131"/>
                </a:cubicBezTo>
                <a:cubicBezTo>
                  <a:pt x="503373" y="412615"/>
                  <a:pt x="513444" y="432370"/>
                  <a:pt x="523784" y="451971"/>
                </a:cubicBezTo>
                <a:cubicBezTo>
                  <a:pt x="526177" y="456485"/>
                  <a:pt x="525791" y="459919"/>
                  <a:pt x="521624" y="463315"/>
                </a:cubicBezTo>
                <a:cubicBezTo>
                  <a:pt x="509123" y="473578"/>
                  <a:pt x="496814" y="484072"/>
                  <a:pt x="484506" y="494529"/>
                </a:cubicBezTo>
                <a:cubicBezTo>
                  <a:pt x="481111" y="497423"/>
                  <a:pt x="478101" y="497809"/>
                  <a:pt x="474320" y="494915"/>
                </a:cubicBezTo>
                <a:cubicBezTo>
                  <a:pt x="456880" y="481642"/>
                  <a:pt x="439132" y="468793"/>
                  <a:pt x="421884" y="455250"/>
                </a:cubicBezTo>
                <a:cubicBezTo>
                  <a:pt x="417448" y="451778"/>
                  <a:pt x="414554" y="450852"/>
                  <a:pt x="408997" y="453167"/>
                </a:cubicBezTo>
                <a:cubicBezTo>
                  <a:pt x="393641" y="459611"/>
                  <a:pt x="377899" y="465244"/>
                  <a:pt x="362080" y="470491"/>
                </a:cubicBezTo>
                <a:cubicBezTo>
                  <a:pt x="357334" y="472073"/>
                  <a:pt x="355250" y="473578"/>
                  <a:pt x="354209" y="478902"/>
                </a:cubicBezTo>
                <a:cubicBezTo>
                  <a:pt x="349965" y="500355"/>
                  <a:pt x="344678" y="521615"/>
                  <a:pt x="340164" y="543067"/>
                </a:cubicBezTo>
                <a:cubicBezTo>
                  <a:pt x="338968" y="548739"/>
                  <a:pt x="335920" y="550861"/>
                  <a:pt x="330634" y="550861"/>
                </a:cubicBezTo>
                <a:cubicBezTo>
                  <a:pt x="314467" y="550861"/>
                  <a:pt x="298262" y="551208"/>
                  <a:pt x="282134" y="550630"/>
                </a:cubicBezTo>
                <a:cubicBezTo>
                  <a:pt x="279511" y="550553"/>
                  <a:pt x="275420" y="546772"/>
                  <a:pt x="274726" y="544032"/>
                </a:cubicBezTo>
                <a:cubicBezTo>
                  <a:pt x="269247" y="522541"/>
                  <a:pt x="264192" y="500972"/>
                  <a:pt x="259640" y="479250"/>
                </a:cubicBezTo>
                <a:cubicBezTo>
                  <a:pt x="258636" y="474504"/>
                  <a:pt x="257132" y="472536"/>
                  <a:pt x="252579" y="470993"/>
                </a:cubicBezTo>
                <a:cubicBezTo>
                  <a:pt x="235988" y="465437"/>
                  <a:pt x="219513" y="459533"/>
                  <a:pt x="203230" y="453167"/>
                </a:cubicBezTo>
                <a:cubicBezTo>
                  <a:pt x="198909" y="451469"/>
                  <a:pt x="196709" y="452164"/>
                  <a:pt x="193275" y="454903"/>
                </a:cubicBezTo>
                <a:cubicBezTo>
                  <a:pt x="175874" y="468678"/>
                  <a:pt x="158125" y="481989"/>
                  <a:pt x="140570" y="495609"/>
                </a:cubicBezTo>
                <a:cubicBezTo>
                  <a:pt x="136518" y="498734"/>
                  <a:pt x="133162" y="499082"/>
                  <a:pt x="129033" y="495609"/>
                </a:cubicBezTo>
                <a:cubicBezTo>
                  <a:pt x="117342" y="485654"/>
                  <a:pt x="105458" y="475931"/>
                  <a:pt x="93536" y="466285"/>
                </a:cubicBezTo>
                <a:cubicBezTo>
                  <a:pt x="88636" y="462311"/>
                  <a:pt x="87247" y="458415"/>
                  <a:pt x="90488" y="452318"/>
                </a:cubicBezTo>
                <a:cubicBezTo>
                  <a:pt x="100674" y="433257"/>
                  <a:pt x="110166" y="413773"/>
                  <a:pt x="120390" y="394713"/>
                </a:cubicBezTo>
                <a:cubicBezTo>
                  <a:pt x="122628" y="390507"/>
                  <a:pt x="122590" y="387961"/>
                  <a:pt x="120043" y="383832"/>
                </a:cubicBezTo>
                <a:cubicBezTo>
                  <a:pt x="110821" y="368977"/>
                  <a:pt x="102449" y="353544"/>
                  <a:pt x="93343" y="338612"/>
                </a:cubicBezTo>
                <a:cubicBezTo>
                  <a:pt x="91916" y="336258"/>
                  <a:pt x="88289" y="333981"/>
                  <a:pt x="85549" y="333827"/>
                </a:cubicBezTo>
                <a:cubicBezTo>
                  <a:pt x="63132" y="332477"/>
                  <a:pt x="40676" y="331628"/>
                  <a:pt x="18220" y="330702"/>
                </a:cubicBezTo>
                <a:cubicBezTo>
                  <a:pt x="13475" y="330509"/>
                  <a:pt x="10774" y="328773"/>
                  <a:pt x="9848" y="323680"/>
                </a:cubicBezTo>
                <a:cubicBezTo>
                  <a:pt x="7070" y="308709"/>
                  <a:pt x="3906" y="293854"/>
                  <a:pt x="626" y="277611"/>
                </a:cubicBezTo>
                <a:cubicBezTo>
                  <a:pt x="19841" y="277611"/>
                  <a:pt x="37011" y="277611"/>
                  <a:pt x="54219" y="277611"/>
                </a:cubicBezTo>
                <a:cubicBezTo>
                  <a:pt x="88482" y="277611"/>
                  <a:pt x="122744" y="277765"/>
                  <a:pt x="156968" y="277495"/>
                </a:cubicBezTo>
                <a:close/>
                <a:moveTo>
                  <a:pt x="163700" y="151673"/>
                </a:moveTo>
                <a:cubicBezTo>
                  <a:pt x="166585" y="151750"/>
                  <a:pt x="169314" y="153178"/>
                  <a:pt x="172362" y="155763"/>
                </a:cubicBezTo>
                <a:cubicBezTo>
                  <a:pt x="174446" y="157499"/>
                  <a:pt x="176722" y="159004"/>
                  <a:pt x="177995" y="159969"/>
                </a:cubicBezTo>
                <a:cubicBezTo>
                  <a:pt x="169893" y="176213"/>
                  <a:pt x="160363" y="191415"/>
                  <a:pt x="154537" y="207928"/>
                </a:cubicBezTo>
                <a:cubicBezTo>
                  <a:pt x="148710" y="224481"/>
                  <a:pt x="146588" y="242306"/>
                  <a:pt x="142653" y="260634"/>
                </a:cubicBezTo>
                <a:lnTo>
                  <a:pt x="471" y="260634"/>
                </a:lnTo>
                <a:cubicBezTo>
                  <a:pt x="-2577" y="223439"/>
                  <a:pt x="9153" y="192456"/>
                  <a:pt x="35853" y="167068"/>
                </a:cubicBezTo>
                <a:cubicBezTo>
                  <a:pt x="37821" y="165178"/>
                  <a:pt x="39904" y="163403"/>
                  <a:pt x="42065" y="161705"/>
                </a:cubicBezTo>
                <a:cubicBezTo>
                  <a:pt x="52278" y="153653"/>
                  <a:pt x="62834" y="152919"/>
                  <a:pt x="73742" y="159506"/>
                </a:cubicBezTo>
                <a:cubicBezTo>
                  <a:pt x="98552" y="174515"/>
                  <a:pt x="130962" y="173589"/>
                  <a:pt x="154112" y="155686"/>
                </a:cubicBezTo>
                <a:cubicBezTo>
                  <a:pt x="157778" y="152869"/>
                  <a:pt x="160816" y="151596"/>
                  <a:pt x="163700" y="151673"/>
                </a:cubicBezTo>
                <a:close/>
                <a:moveTo>
                  <a:pt x="447388" y="151442"/>
                </a:moveTo>
                <a:cubicBezTo>
                  <a:pt x="448892" y="150671"/>
                  <a:pt x="451979" y="151635"/>
                  <a:pt x="453638" y="152793"/>
                </a:cubicBezTo>
                <a:cubicBezTo>
                  <a:pt x="485354" y="175750"/>
                  <a:pt x="515913" y="175866"/>
                  <a:pt x="547744" y="153102"/>
                </a:cubicBezTo>
                <a:cubicBezTo>
                  <a:pt x="549597" y="151789"/>
                  <a:pt x="553146" y="150748"/>
                  <a:pt x="554805" y="151635"/>
                </a:cubicBezTo>
                <a:cubicBezTo>
                  <a:pt x="595318" y="173473"/>
                  <a:pt x="617350" y="219967"/>
                  <a:pt x="610983" y="260673"/>
                </a:cubicBezTo>
                <a:cubicBezTo>
                  <a:pt x="609015" y="260866"/>
                  <a:pt x="606894" y="261213"/>
                  <a:pt x="604810" y="261251"/>
                </a:cubicBezTo>
                <a:cubicBezTo>
                  <a:pt x="561480" y="261290"/>
                  <a:pt x="518151" y="261213"/>
                  <a:pt x="474821" y="261406"/>
                </a:cubicBezTo>
                <a:cubicBezTo>
                  <a:pt x="469265" y="261406"/>
                  <a:pt x="466873" y="259901"/>
                  <a:pt x="466718" y="254152"/>
                </a:cubicBezTo>
                <a:cubicBezTo>
                  <a:pt x="465715" y="221356"/>
                  <a:pt x="454757" y="191994"/>
                  <a:pt x="435658" y="165525"/>
                </a:cubicBezTo>
                <a:cubicBezTo>
                  <a:pt x="434732" y="164252"/>
                  <a:pt x="433999" y="162786"/>
                  <a:pt x="432688" y="160586"/>
                </a:cubicBezTo>
                <a:lnTo>
                  <a:pt x="432610" y="160586"/>
                </a:lnTo>
                <a:cubicBezTo>
                  <a:pt x="437742" y="157345"/>
                  <a:pt x="442334" y="153989"/>
                  <a:pt x="447388" y="151442"/>
                </a:cubicBezTo>
                <a:close/>
                <a:moveTo>
                  <a:pt x="237300" y="137397"/>
                </a:moveTo>
                <a:cubicBezTo>
                  <a:pt x="242393" y="134426"/>
                  <a:pt x="245672" y="134966"/>
                  <a:pt x="250225" y="138631"/>
                </a:cubicBezTo>
                <a:cubicBezTo>
                  <a:pt x="283484" y="165409"/>
                  <a:pt x="328319" y="165486"/>
                  <a:pt x="361771" y="138786"/>
                </a:cubicBezTo>
                <a:cubicBezTo>
                  <a:pt x="366632" y="134927"/>
                  <a:pt x="369989" y="134426"/>
                  <a:pt x="375352" y="137666"/>
                </a:cubicBezTo>
                <a:cubicBezTo>
                  <a:pt x="419724" y="164405"/>
                  <a:pt x="444147" y="203221"/>
                  <a:pt x="447388" y="255116"/>
                </a:cubicBezTo>
                <a:cubicBezTo>
                  <a:pt x="447465" y="256196"/>
                  <a:pt x="447388" y="257315"/>
                  <a:pt x="447350" y="258395"/>
                </a:cubicBezTo>
                <a:cubicBezTo>
                  <a:pt x="447350" y="258936"/>
                  <a:pt x="447041" y="259437"/>
                  <a:pt x="446617" y="260941"/>
                </a:cubicBezTo>
                <a:lnTo>
                  <a:pt x="446540" y="260980"/>
                </a:lnTo>
                <a:lnTo>
                  <a:pt x="164299" y="260980"/>
                </a:lnTo>
                <a:cubicBezTo>
                  <a:pt x="165302" y="251527"/>
                  <a:pt x="165534" y="242306"/>
                  <a:pt x="167386" y="233432"/>
                </a:cubicBezTo>
                <a:cubicBezTo>
                  <a:pt x="176337" y="191067"/>
                  <a:pt x="199950" y="159273"/>
                  <a:pt x="237300" y="137397"/>
                </a:cubicBezTo>
                <a:close/>
                <a:moveTo>
                  <a:pt x="111632" y="42326"/>
                </a:moveTo>
                <a:lnTo>
                  <a:pt x="111670" y="42365"/>
                </a:lnTo>
                <a:cubicBezTo>
                  <a:pt x="141534" y="42442"/>
                  <a:pt x="165341" y="66287"/>
                  <a:pt x="165341" y="96228"/>
                </a:cubicBezTo>
                <a:cubicBezTo>
                  <a:pt x="165341" y="126439"/>
                  <a:pt x="140994" y="150670"/>
                  <a:pt x="110976" y="150322"/>
                </a:cubicBezTo>
                <a:cubicBezTo>
                  <a:pt x="80803" y="149975"/>
                  <a:pt x="56650" y="125475"/>
                  <a:pt x="56997" y="95533"/>
                </a:cubicBezTo>
                <a:cubicBezTo>
                  <a:pt x="57344" y="66016"/>
                  <a:pt x="81729" y="42249"/>
                  <a:pt x="111632" y="42326"/>
                </a:cubicBezTo>
                <a:close/>
                <a:moveTo>
                  <a:pt x="500942" y="42288"/>
                </a:moveTo>
                <a:lnTo>
                  <a:pt x="500942" y="42326"/>
                </a:lnTo>
                <a:cubicBezTo>
                  <a:pt x="530922" y="42326"/>
                  <a:pt x="555384" y="67020"/>
                  <a:pt x="555037" y="96884"/>
                </a:cubicBezTo>
                <a:cubicBezTo>
                  <a:pt x="554690" y="126478"/>
                  <a:pt x="530497" y="150246"/>
                  <a:pt x="500595" y="150323"/>
                </a:cubicBezTo>
                <a:cubicBezTo>
                  <a:pt x="470924" y="150400"/>
                  <a:pt x="446848" y="126362"/>
                  <a:pt x="446770" y="96537"/>
                </a:cubicBezTo>
                <a:cubicBezTo>
                  <a:pt x="446693" y="66210"/>
                  <a:pt x="470577" y="42288"/>
                  <a:pt x="500942" y="42288"/>
                </a:cubicBezTo>
                <a:close/>
                <a:moveTo>
                  <a:pt x="305747" y="0"/>
                </a:moveTo>
                <a:cubicBezTo>
                  <a:pt x="344215" y="-116"/>
                  <a:pt x="375777" y="31523"/>
                  <a:pt x="375738" y="70184"/>
                </a:cubicBezTo>
                <a:cubicBezTo>
                  <a:pt x="375700" y="107765"/>
                  <a:pt x="344524" y="138786"/>
                  <a:pt x="306326" y="139326"/>
                </a:cubicBezTo>
                <a:cubicBezTo>
                  <a:pt x="268552" y="139828"/>
                  <a:pt x="236566" y="108112"/>
                  <a:pt x="236373" y="69992"/>
                </a:cubicBezTo>
                <a:lnTo>
                  <a:pt x="236373" y="69953"/>
                </a:lnTo>
                <a:cubicBezTo>
                  <a:pt x="236180" y="31909"/>
                  <a:pt x="267665" y="116"/>
                  <a:pt x="305747"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36" name="Google Shape;436;p34"/>
          <p:cNvSpPr txBox="1"/>
          <p:nvPr/>
        </p:nvSpPr>
        <p:spPr>
          <a:xfrm flipH="1">
            <a:off x="199200" y="3463913"/>
            <a:ext cx="4811400" cy="7389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lang="es-ES">
                <a:latin typeface="Calibri"/>
                <a:ea typeface="Calibri"/>
                <a:cs typeface="Calibri"/>
                <a:sym typeface="Calibri"/>
              </a:rPr>
              <a:t>¿Quién dirigirá la cooperativa? ¿Quiénes serán los socios? ¿Disponen de las competencias y los conocimientos necesarios? ¿Se abordan adecuadamente las cuestiones de inclusión?</a:t>
            </a:r>
            <a:endParaRPr b="0" i="0" sz="1400" u="none" cap="none" strike="noStrike">
              <a:solidFill>
                <a:srgbClr val="000000"/>
              </a:solidFill>
              <a:latin typeface="Arial"/>
              <a:ea typeface="Arial"/>
              <a:cs typeface="Arial"/>
              <a:sym typeface="Arial"/>
            </a:endParaRPr>
          </a:p>
        </p:txBody>
      </p:sp>
      <p:sp>
        <p:nvSpPr>
          <p:cNvPr id="437" name="Google Shape;437;p34"/>
          <p:cNvSpPr txBox="1"/>
          <p:nvPr/>
        </p:nvSpPr>
        <p:spPr>
          <a:xfrm flipH="1">
            <a:off x="2492127" y="2882425"/>
            <a:ext cx="3699600" cy="5232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lang="es-ES">
                <a:latin typeface="Calibri"/>
                <a:ea typeface="Calibri"/>
                <a:cs typeface="Calibri"/>
                <a:sym typeface="Calibri"/>
              </a:rPr>
              <a:t>Consultar la legislación y las condiciones nacionales. Redactar los estatutos.</a:t>
            </a:r>
            <a:endParaRPr b="0" i="0" sz="1400" u="none" cap="none" strike="noStrike">
              <a:solidFill>
                <a:srgbClr val="000000"/>
              </a:solidFill>
              <a:latin typeface="Arial"/>
              <a:ea typeface="Arial"/>
              <a:cs typeface="Arial"/>
              <a:sym typeface="Arial"/>
            </a:endParaRPr>
          </a:p>
        </p:txBody>
      </p:sp>
      <p:sp>
        <p:nvSpPr>
          <p:cNvPr id="438" name="Google Shape;438;p34"/>
          <p:cNvSpPr txBox="1"/>
          <p:nvPr/>
        </p:nvSpPr>
        <p:spPr>
          <a:xfrm flipH="1">
            <a:off x="4495177" y="2110225"/>
            <a:ext cx="2882400" cy="5232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lang="es-ES">
                <a:latin typeface="Calibri"/>
                <a:ea typeface="Calibri"/>
                <a:cs typeface="Calibri"/>
                <a:sym typeface="Calibri"/>
              </a:rPr>
              <a:t>Atraer a más miembros. Solicitar financiación.</a:t>
            </a:r>
            <a:endParaRPr b="0" i="0" sz="1400" u="none" cap="none" strike="noStrike">
              <a:solidFill>
                <a:srgbClr val="000000"/>
              </a:solidFill>
              <a:latin typeface="Arial"/>
              <a:ea typeface="Arial"/>
              <a:cs typeface="Arial"/>
              <a:sym typeface="Arial"/>
            </a:endParaRPr>
          </a:p>
        </p:txBody>
      </p:sp>
      <p:sp>
        <p:nvSpPr>
          <p:cNvPr id="439" name="Google Shape;439;p34"/>
          <p:cNvSpPr txBox="1"/>
          <p:nvPr/>
        </p:nvSpPr>
        <p:spPr>
          <a:xfrm>
            <a:off x="875904" y="394890"/>
            <a:ext cx="82089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lang="es-ES" sz="3600">
                <a:solidFill>
                  <a:srgbClr val="FAB632"/>
                </a:solidFill>
                <a:latin typeface="Calibri"/>
                <a:ea typeface="Calibri"/>
                <a:cs typeface="Calibri"/>
                <a:sym typeface="Calibri"/>
              </a:rPr>
              <a:t>Unidad 3: De la teoría a la práctica</a:t>
            </a:r>
            <a:endParaRPr b="0" i="0" sz="36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43" name="Shape 443"/>
        <p:cNvGrpSpPr/>
        <p:nvPr/>
      </p:nvGrpSpPr>
      <p:grpSpPr>
        <a:xfrm>
          <a:off x="0" y="0"/>
          <a:ext cx="0" cy="0"/>
          <a:chOff x="0" y="0"/>
          <a:chExt cx="0" cy="0"/>
        </a:xfrm>
      </p:grpSpPr>
      <p:sp>
        <p:nvSpPr>
          <p:cNvPr id="444" name="Google Shape;444;p7"/>
          <p:cNvSpPr txBox="1"/>
          <p:nvPr/>
        </p:nvSpPr>
        <p:spPr>
          <a:xfrm>
            <a:off x="1466520" y="1910211"/>
            <a:ext cx="1829100" cy="3072300"/>
          </a:xfrm>
          <a:prstGeom prst="rect">
            <a:avLst/>
          </a:prstGeom>
          <a:noFill/>
          <a:ln>
            <a:noFill/>
          </a:ln>
        </p:spPr>
        <p:txBody>
          <a:bodyPr anchorCtr="0" anchor="t" bIns="45700" lIns="91425" spcFirstLastPara="1" rIns="91425" wrap="square" tIns="45700">
            <a:spAutoFit/>
          </a:bodyPr>
          <a:lstStyle/>
          <a:p>
            <a:pPr indent="0" lvl="0" marL="0" marR="0" rtl="0" algn="ctr">
              <a:lnSpc>
                <a:spcPct val="111000"/>
              </a:lnSpc>
              <a:spcBef>
                <a:spcPts val="0"/>
              </a:spcBef>
              <a:spcAft>
                <a:spcPts val="0"/>
              </a:spcAft>
              <a:buClr>
                <a:srgbClr val="000000"/>
              </a:buClr>
              <a:buSzPts val="1600"/>
              <a:buFont typeface="Arial"/>
              <a:buNone/>
            </a:pPr>
            <a:r>
              <a:rPr lang="es-ES" sz="1600">
                <a:solidFill>
                  <a:schemeClr val="dk1"/>
                </a:solidFill>
                <a:latin typeface="Calibri"/>
                <a:ea typeface="Calibri"/>
                <a:cs typeface="Calibri"/>
                <a:sym typeface="Calibri"/>
              </a:rPr>
              <a:t>Son empresas centradas en las personas, propiedad de sus miembros y dirigidas por ellos, que comparten características tanto de las empresas como de las asociaciones.</a:t>
            </a:r>
            <a:endParaRPr b="0" i="0" sz="1800" u="none" cap="none" strike="noStrike">
              <a:solidFill>
                <a:srgbClr val="000000"/>
              </a:solidFill>
              <a:latin typeface="Arial"/>
              <a:ea typeface="Arial"/>
              <a:cs typeface="Arial"/>
              <a:sym typeface="Arial"/>
            </a:endParaRPr>
          </a:p>
        </p:txBody>
      </p:sp>
      <p:sp>
        <p:nvSpPr>
          <p:cNvPr id="445" name="Google Shape;445;p7"/>
          <p:cNvSpPr/>
          <p:nvPr/>
        </p:nvSpPr>
        <p:spPr>
          <a:xfrm>
            <a:off x="1537823" y="1465145"/>
            <a:ext cx="1683218"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lang="es-ES" sz="2000">
                <a:solidFill>
                  <a:srgbClr val="FAB632"/>
                </a:solidFill>
                <a:latin typeface="Calibri"/>
                <a:ea typeface="Calibri"/>
                <a:cs typeface="Calibri"/>
                <a:sym typeface="Calibri"/>
              </a:rPr>
              <a:t>Cooperativas</a:t>
            </a:r>
            <a:endParaRPr b="0" i="0" sz="1400" u="none" cap="none" strike="noStrike">
              <a:solidFill>
                <a:srgbClr val="000000"/>
              </a:solidFill>
              <a:latin typeface="Arial"/>
              <a:ea typeface="Arial"/>
              <a:cs typeface="Arial"/>
              <a:sym typeface="Arial"/>
            </a:endParaRPr>
          </a:p>
        </p:txBody>
      </p:sp>
      <p:sp>
        <p:nvSpPr>
          <p:cNvPr id="446" name="Google Shape;446;p7"/>
          <p:cNvSpPr/>
          <p:nvPr/>
        </p:nvSpPr>
        <p:spPr>
          <a:xfrm>
            <a:off x="550864" y="563441"/>
            <a:ext cx="8245474" cy="553998"/>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3600"/>
              <a:buFont typeface="Arial"/>
              <a:buNone/>
            </a:pPr>
            <a:r>
              <a:rPr b="1" i="0" lang="es-ES" sz="3600" u="none" cap="none" strike="noStrike">
                <a:solidFill>
                  <a:srgbClr val="EA4E46"/>
                </a:solidFill>
                <a:latin typeface="Calibri"/>
                <a:ea typeface="Calibri"/>
                <a:cs typeface="Calibri"/>
                <a:sym typeface="Calibri"/>
              </a:rPr>
              <a:t>Summing up</a:t>
            </a:r>
            <a:endParaRPr b="0" i="0" sz="1400" u="none" cap="none" strike="noStrike">
              <a:solidFill>
                <a:srgbClr val="000000"/>
              </a:solidFill>
              <a:latin typeface="Arial"/>
              <a:ea typeface="Arial"/>
              <a:cs typeface="Arial"/>
              <a:sym typeface="Arial"/>
            </a:endParaRPr>
          </a:p>
        </p:txBody>
      </p:sp>
      <p:sp>
        <p:nvSpPr>
          <p:cNvPr id="447" name="Google Shape;447;p7"/>
          <p:cNvSpPr txBox="1"/>
          <p:nvPr/>
        </p:nvSpPr>
        <p:spPr>
          <a:xfrm>
            <a:off x="1304082" y="1326645"/>
            <a:ext cx="329551" cy="10156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s-ES" sz="2000" u="none" cap="none" strike="noStrike">
                <a:solidFill>
                  <a:srgbClr val="EA4E46"/>
                </a:solidFill>
                <a:latin typeface="Calibri"/>
                <a:ea typeface="Calibri"/>
                <a:cs typeface="Calibri"/>
                <a:sym typeface="Calibri"/>
              </a:rPr>
              <a:t>+</a:t>
            </a:r>
            <a:r>
              <a:rPr b="0" i="0" lang="es-ES" sz="2000" u="none" cap="none" strike="noStrike">
                <a:solidFill>
                  <a:srgbClr val="FAB632"/>
                </a:solidFill>
                <a:latin typeface="Calibri"/>
                <a:ea typeface="Calibri"/>
                <a:cs typeface="Calibri"/>
                <a:sym typeface="Calibri"/>
              </a:rPr>
              <a:t>+</a:t>
            </a:r>
            <a:r>
              <a:rPr b="0" i="0" lang="es-ES" sz="2000" u="none" cap="none" strike="noStrike">
                <a:solidFill>
                  <a:srgbClr val="21B4A9"/>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sp>
        <p:nvSpPr>
          <p:cNvPr id="448" name="Google Shape;448;p7"/>
          <p:cNvSpPr txBox="1"/>
          <p:nvPr/>
        </p:nvSpPr>
        <p:spPr>
          <a:xfrm>
            <a:off x="3399963" y="2811200"/>
            <a:ext cx="2075700" cy="2283000"/>
          </a:xfrm>
          <a:prstGeom prst="rect">
            <a:avLst/>
          </a:prstGeom>
          <a:noFill/>
          <a:ln>
            <a:noFill/>
          </a:ln>
        </p:spPr>
        <p:txBody>
          <a:bodyPr anchorCtr="0" anchor="t" bIns="45700" lIns="91425" spcFirstLastPara="1" rIns="91425" wrap="square" tIns="45700">
            <a:spAutoFit/>
          </a:bodyPr>
          <a:lstStyle/>
          <a:p>
            <a:pPr indent="0" lvl="0" marL="0" marR="0" rtl="0" algn="ctr">
              <a:lnSpc>
                <a:spcPct val="111000"/>
              </a:lnSpc>
              <a:spcBef>
                <a:spcPts val="0"/>
              </a:spcBef>
              <a:spcAft>
                <a:spcPts val="0"/>
              </a:spcAft>
              <a:buClr>
                <a:srgbClr val="000000"/>
              </a:buClr>
              <a:buSzPts val="1600"/>
              <a:buFont typeface="Arial"/>
              <a:buNone/>
            </a:pPr>
            <a:r>
              <a:rPr lang="es-ES" sz="1600">
                <a:solidFill>
                  <a:schemeClr val="dk1"/>
                </a:solidFill>
                <a:latin typeface="Calibri"/>
                <a:ea typeface="Calibri"/>
                <a:cs typeface="Calibri"/>
                <a:sym typeface="Calibri"/>
              </a:rPr>
              <a:t>Como la autoayuda, la autorresponsabilidad, la democracia, la igualdad, la equidad y la solidaridad son el núcleo de las cooperativas.</a:t>
            </a:r>
            <a:endParaRPr b="0" i="0" sz="1400" u="none" cap="none" strike="noStrike">
              <a:solidFill>
                <a:srgbClr val="000000"/>
              </a:solidFill>
              <a:latin typeface="Arial"/>
              <a:ea typeface="Arial"/>
              <a:cs typeface="Arial"/>
              <a:sym typeface="Arial"/>
            </a:endParaRPr>
          </a:p>
          <a:p>
            <a:pPr indent="0" lvl="0" marL="0" marR="0" rtl="0" algn="ctr">
              <a:lnSpc>
                <a:spcPct val="111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49" name="Google Shape;449;p7"/>
          <p:cNvSpPr/>
          <p:nvPr/>
        </p:nvSpPr>
        <p:spPr>
          <a:xfrm>
            <a:off x="3630700" y="2103493"/>
            <a:ext cx="1683300" cy="707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lang="es-ES" sz="2000">
                <a:solidFill>
                  <a:srgbClr val="FAB632"/>
                </a:solidFill>
                <a:latin typeface="Calibri"/>
                <a:ea typeface="Calibri"/>
                <a:cs typeface="Calibri"/>
                <a:sym typeface="Calibri"/>
              </a:rPr>
              <a:t>Valores y principios</a:t>
            </a:r>
            <a:endParaRPr b="0" i="0" sz="1400" u="none" cap="none" strike="noStrike">
              <a:solidFill>
                <a:srgbClr val="000000"/>
              </a:solidFill>
              <a:latin typeface="Arial"/>
              <a:ea typeface="Arial"/>
              <a:cs typeface="Arial"/>
              <a:sym typeface="Arial"/>
            </a:endParaRPr>
          </a:p>
        </p:txBody>
      </p:sp>
      <p:sp>
        <p:nvSpPr>
          <p:cNvPr id="450" name="Google Shape;450;p7"/>
          <p:cNvSpPr txBox="1"/>
          <p:nvPr/>
        </p:nvSpPr>
        <p:spPr>
          <a:xfrm>
            <a:off x="3445921" y="1949580"/>
            <a:ext cx="329551" cy="10156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s-ES" sz="2000" u="none" cap="none" strike="noStrike">
                <a:solidFill>
                  <a:srgbClr val="EA4E46"/>
                </a:solidFill>
                <a:latin typeface="Calibri"/>
                <a:ea typeface="Calibri"/>
                <a:cs typeface="Calibri"/>
                <a:sym typeface="Calibri"/>
              </a:rPr>
              <a:t>+</a:t>
            </a:r>
            <a:r>
              <a:rPr b="0" i="0" lang="es-ES" sz="2000" u="none" cap="none" strike="noStrike">
                <a:solidFill>
                  <a:srgbClr val="FAB632"/>
                </a:solidFill>
                <a:latin typeface="Calibri"/>
                <a:ea typeface="Calibri"/>
                <a:cs typeface="Calibri"/>
                <a:sym typeface="Calibri"/>
              </a:rPr>
              <a:t>+</a:t>
            </a:r>
            <a:r>
              <a:rPr b="0" i="0" lang="es-ES" sz="2000" u="none" cap="none" strike="noStrike">
                <a:solidFill>
                  <a:srgbClr val="21B4A9"/>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sp>
        <p:nvSpPr>
          <p:cNvPr id="451" name="Google Shape;451;p7"/>
          <p:cNvSpPr txBox="1"/>
          <p:nvPr/>
        </p:nvSpPr>
        <p:spPr>
          <a:xfrm>
            <a:off x="5423538" y="2984975"/>
            <a:ext cx="2607000" cy="2525400"/>
          </a:xfrm>
          <a:prstGeom prst="rect">
            <a:avLst/>
          </a:prstGeom>
          <a:noFill/>
          <a:ln>
            <a:noFill/>
          </a:ln>
        </p:spPr>
        <p:txBody>
          <a:bodyPr anchorCtr="0" anchor="t" bIns="45700" lIns="91425" spcFirstLastPara="1" rIns="91425" wrap="square" tIns="45700">
            <a:spAutoFit/>
          </a:bodyPr>
          <a:lstStyle/>
          <a:p>
            <a:pPr indent="0" lvl="0" marL="0" marR="0" rtl="0" algn="ctr">
              <a:lnSpc>
                <a:spcPct val="111000"/>
              </a:lnSpc>
              <a:spcBef>
                <a:spcPts val="0"/>
              </a:spcBef>
              <a:spcAft>
                <a:spcPts val="0"/>
              </a:spcAft>
              <a:buClr>
                <a:schemeClr val="dk1"/>
              </a:buClr>
              <a:buSzPts val="1100"/>
              <a:buFont typeface="Arial"/>
              <a:buNone/>
            </a:pPr>
            <a:r>
              <a:rPr lang="es-ES" sz="1600">
                <a:solidFill>
                  <a:schemeClr val="dk1"/>
                </a:solidFill>
                <a:latin typeface="Calibri"/>
                <a:ea typeface="Calibri"/>
                <a:cs typeface="Calibri"/>
                <a:sym typeface="Calibri"/>
              </a:rPr>
              <a:t>Las cooperativas varían mucho en función de su ámbito, actividades y sector.</a:t>
            </a:r>
            <a:endParaRPr sz="1600">
              <a:solidFill>
                <a:schemeClr val="dk1"/>
              </a:solidFill>
              <a:latin typeface="Calibri"/>
              <a:ea typeface="Calibri"/>
              <a:cs typeface="Calibri"/>
              <a:sym typeface="Calibri"/>
            </a:endParaRPr>
          </a:p>
          <a:p>
            <a:pPr indent="0" lvl="0" marL="0" marR="0" rtl="0" algn="ctr">
              <a:lnSpc>
                <a:spcPct val="111000"/>
              </a:lnSpc>
              <a:spcBef>
                <a:spcPts val="0"/>
              </a:spcBef>
              <a:spcAft>
                <a:spcPts val="0"/>
              </a:spcAft>
              <a:buClr>
                <a:schemeClr val="dk1"/>
              </a:buClr>
              <a:buSzPts val="1100"/>
              <a:buFont typeface="Arial"/>
              <a:buNone/>
            </a:pPr>
            <a:r>
              <a:rPr lang="es-ES" sz="1600">
                <a:solidFill>
                  <a:schemeClr val="dk1"/>
                </a:solidFill>
                <a:latin typeface="Calibri"/>
                <a:ea typeface="Calibri"/>
                <a:cs typeface="Calibri"/>
                <a:sym typeface="Calibri"/>
              </a:rPr>
              <a:t>Crear una cooperativa puede ser una excelente forma de legitimar el trabajo y atender las necesidades de los miembros vulnerables.</a:t>
            </a:r>
            <a:endParaRPr sz="1600">
              <a:solidFill>
                <a:schemeClr val="dk1"/>
              </a:solidFill>
              <a:latin typeface="Calibri"/>
              <a:ea typeface="Calibri"/>
              <a:cs typeface="Calibri"/>
              <a:sym typeface="Calibri"/>
            </a:endParaRPr>
          </a:p>
          <a:p>
            <a:pPr indent="0" lvl="0" marL="0" marR="0" rtl="0" algn="ctr">
              <a:lnSpc>
                <a:spcPct val="111000"/>
              </a:lnSpc>
              <a:spcBef>
                <a:spcPts val="0"/>
              </a:spcBef>
              <a:spcAft>
                <a:spcPts val="0"/>
              </a:spcAft>
              <a:buClr>
                <a:srgbClr val="000000"/>
              </a:buClr>
              <a:buSzPts val="1600"/>
              <a:buFont typeface="Arial"/>
              <a:buNone/>
            </a:pPr>
            <a:r>
              <a:t/>
            </a:r>
            <a:endParaRPr sz="1600">
              <a:solidFill>
                <a:schemeClr val="dk1"/>
              </a:solidFill>
              <a:latin typeface="Calibri"/>
              <a:ea typeface="Calibri"/>
              <a:cs typeface="Calibri"/>
              <a:sym typeface="Calibri"/>
            </a:endParaRPr>
          </a:p>
        </p:txBody>
      </p:sp>
      <p:sp>
        <p:nvSpPr>
          <p:cNvPr id="452" name="Google Shape;452;p7"/>
          <p:cNvSpPr/>
          <p:nvPr/>
        </p:nvSpPr>
        <p:spPr>
          <a:xfrm>
            <a:off x="5648965" y="2584914"/>
            <a:ext cx="2156145" cy="40006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lang="es-ES" sz="2000">
                <a:solidFill>
                  <a:srgbClr val="FAB632"/>
                </a:solidFill>
                <a:latin typeface="Calibri"/>
                <a:ea typeface="Calibri"/>
                <a:cs typeface="Calibri"/>
                <a:sym typeface="Calibri"/>
              </a:rPr>
              <a:t>Forma y tamaño</a:t>
            </a:r>
            <a:endParaRPr b="0" i="0" sz="1400" u="none" cap="none" strike="noStrike">
              <a:solidFill>
                <a:srgbClr val="000000"/>
              </a:solidFill>
              <a:latin typeface="Arial"/>
              <a:ea typeface="Arial"/>
              <a:cs typeface="Arial"/>
              <a:sym typeface="Arial"/>
            </a:endParaRPr>
          </a:p>
        </p:txBody>
      </p:sp>
      <p:sp>
        <p:nvSpPr>
          <p:cNvPr id="453" name="Google Shape;453;p7"/>
          <p:cNvSpPr txBox="1"/>
          <p:nvPr/>
        </p:nvSpPr>
        <p:spPr>
          <a:xfrm>
            <a:off x="5415225" y="2446414"/>
            <a:ext cx="329551" cy="10156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s-ES" sz="2000" u="none" cap="none" strike="noStrike">
                <a:solidFill>
                  <a:srgbClr val="EA4E46"/>
                </a:solidFill>
                <a:latin typeface="Calibri"/>
                <a:ea typeface="Calibri"/>
                <a:cs typeface="Calibri"/>
                <a:sym typeface="Calibri"/>
              </a:rPr>
              <a:t>+</a:t>
            </a:r>
            <a:r>
              <a:rPr b="0" i="0" lang="es-ES" sz="2000" u="none" cap="none" strike="noStrike">
                <a:solidFill>
                  <a:srgbClr val="FAB632"/>
                </a:solidFill>
                <a:latin typeface="Calibri"/>
                <a:ea typeface="Calibri"/>
                <a:cs typeface="Calibri"/>
                <a:sym typeface="Calibri"/>
              </a:rPr>
              <a:t>+</a:t>
            </a:r>
            <a:r>
              <a:rPr b="0" i="0" lang="es-ES" sz="2000" u="none" cap="none" strike="noStrike">
                <a:solidFill>
                  <a:srgbClr val="21B4A9"/>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sp>
        <p:nvSpPr>
          <p:cNvPr id="454" name="Google Shape;454;p7"/>
          <p:cNvSpPr txBox="1"/>
          <p:nvPr/>
        </p:nvSpPr>
        <p:spPr>
          <a:xfrm>
            <a:off x="8085749" y="3762530"/>
            <a:ext cx="3231900" cy="1978800"/>
          </a:xfrm>
          <a:prstGeom prst="rect">
            <a:avLst/>
          </a:prstGeom>
          <a:noFill/>
          <a:ln>
            <a:noFill/>
          </a:ln>
        </p:spPr>
        <p:txBody>
          <a:bodyPr anchorCtr="0" anchor="t" bIns="45700" lIns="91425" spcFirstLastPara="1" rIns="91425" wrap="square" tIns="45700">
            <a:spAutoFit/>
          </a:bodyPr>
          <a:lstStyle/>
          <a:p>
            <a:pPr indent="0" lvl="0" marL="0" marR="0" rtl="0" algn="ctr">
              <a:lnSpc>
                <a:spcPct val="111000"/>
              </a:lnSpc>
              <a:spcBef>
                <a:spcPts val="0"/>
              </a:spcBef>
              <a:spcAft>
                <a:spcPts val="0"/>
              </a:spcAft>
              <a:buClr>
                <a:srgbClr val="000000"/>
              </a:buClr>
              <a:buSzPts val="1600"/>
              <a:buFont typeface="Arial"/>
              <a:buNone/>
            </a:pPr>
            <a:r>
              <a:rPr lang="es-ES" sz="1600">
                <a:solidFill>
                  <a:schemeClr val="dk1"/>
                </a:solidFill>
                <a:latin typeface="Calibri"/>
                <a:ea typeface="Calibri"/>
                <a:cs typeface="Calibri"/>
                <a:sym typeface="Calibri"/>
              </a:rPr>
              <a:t>Puede suponer un reto. Sin embargo, la mayoría de los países de la UE cuentan con marcos normativos y sistemas de apoyo. Hay muchas historias de éxito de cooperativas dirigidas por mujeres en zonas rurales.</a:t>
            </a:r>
            <a:endParaRPr b="0" i="0" sz="1600" u="none" cap="none" strike="noStrike">
              <a:solidFill>
                <a:srgbClr val="000000"/>
              </a:solidFill>
              <a:latin typeface="Arial"/>
              <a:ea typeface="Arial"/>
              <a:cs typeface="Arial"/>
              <a:sym typeface="Arial"/>
            </a:endParaRPr>
          </a:p>
        </p:txBody>
      </p:sp>
      <p:sp>
        <p:nvSpPr>
          <p:cNvPr id="455" name="Google Shape;455;p7"/>
          <p:cNvSpPr/>
          <p:nvPr/>
        </p:nvSpPr>
        <p:spPr>
          <a:xfrm>
            <a:off x="8022954" y="3078067"/>
            <a:ext cx="3231948" cy="70784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lang="es-ES" sz="2000">
                <a:solidFill>
                  <a:srgbClr val="FAB632"/>
                </a:solidFill>
                <a:latin typeface="Calibri"/>
                <a:ea typeface="Calibri"/>
                <a:cs typeface="Calibri"/>
                <a:sym typeface="Calibri"/>
              </a:rPr>
              <a:t>Crear y dirigir una cooperativa</a:t>
            </a:r>
            <a:endParaRPr b="0" i="0" sz="1400" u="none" cap="none" strike="noStrike">
              <a:solidFill>
                <a:srgbClr val="000000"/>
              </a:solidFill>
              <a:latin typeface="Arial"/>
              <a:ea typeface="Arial"/>
              <a:cs typeface="Arial"/>
              <a:sym typeface="Arial"/>
            </a:endParaRPr>
          </a:p>
        </p:txBody>
      </p:sp>
      <p:sp>
        <p:nvSpPr>
          <p:cNvPr id="456" name="Google Shape;456;p7"/>
          <p:cNvSpPr txBox="1"/>
          <p:nvPr/>
        </p:nvSpPr>
        <p:spPr>
          <a:xfrm>
            <a:off x="7978388" y="2938442"/>
            <a:ext cx="3297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s-ES" sz="2000" u="none" cap="none" strike="noStrike">
                <a:solidFill>
                  <a:srgbClr val="EA4E46"/>
                </a:solidFill>
                <a:latin typeface="Calibri"/>
                <a:ea typeface="Calibri"/>
                <a:cs typeface="Calibri"/>
                <a:sym typeface="Calibri"/>
              </a:rPr>
              <a:t>+</a:t>
            </a:r>
            <a:r>
              <a:rPr b="0" i="0" lang="es-ES" sz="2000" u="none" cap="none" strike="noStrike">
                <a:solidFill>
                  <a:srgbClr val="FAB632"/>
                </a:solidFill>
                <a:latin typeface="Calibri"/>
                <a:ea typeface="Calibri"/>
                <a:cs typeface="Calibri"/>
                <a:sym typeface="Calibri"/>
              </a:rPr>
              <a:t>+</a:t>
            </a:r>
            <a:r>
              <a:rPr b="0" i="0" lang="es-ES" sz="2000" u="none" cap="none" strike="noStrike">
                <a:solidFill>
                  <a:srgbClr val="21B4A9"/>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pic>
        <p:nvPicPr>
          <p:cNvPr descr="Texto&#10;&#10;Descripción generada automáticamente" id="457" name="Google Shape;457;p7"/>
          <p:cNvPicPr preferRelativeResize="0"/>
          <p:nvPr/>
        </p:nvPicPr>
        <p:blipFill rotWithShape="1">
          <a:blip r:embed="rId4">
            <a:alphaModFix/>
          </a:blip>
          <a:srcRect b="0" l="0" r="0" t="0"/>
          <a:stretch/>
        </p:blipFill>
        <p:spPr>
          <a:xfrm>
            <a:off x="199197" y="6234492"/>
            <a:ext cx="2304176" cy="483405"/>
          </a:xfrm>
          <a:prstGeom prst="rect">
            <a:avLst/>
          </a:prstGeom>
          <a:noFill/>
          <a:ln>
            <a:noFill/>
          </a:ln>
        </p:spPr>
      </p:pic>
      <p:sp>
        <p:nvSpPr>
          <p:cNvPr id="458" name="Google Shape;458;p7"/>
          <p:cNvSpPr txBox="1"/>
          <p:nvPr/>
        </p:nvSpPr>
        <p:spPr>
          <a:xfrm>
            <a:off x="2503373" y="6117733"/>
            <a:ext cx="7901721" cy="6001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s-ES" sz="1100" u="none" cap="none" strike="noStrike">
                <a:solidFill>
                  <a:schemeClr val="dk1"/>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62" name="Shape 462"/>
        <p:cNvGrpSpPr/>
        <p:nvPr/>
      </p:nvGrpSpPr>
      <p:grpSpPr>
        <a:xfrm>
          <a:off x="0" y="0"/>
          <a:ext cx="0" cy="0"/>
          <a:chOff x="0" y="0"/>
          <a:chExt cx="0" cy="0"/>
        </a:xfrm>
      </p:grpSpPr>
      <p:sp>
        <p:nvSpPr>
          <p:cNvPr id="463" name="Google Shape;463;p8"/>
          <p:cNvSpPr/>
          <p:nvPr/>
        </p:nvSpPr>
        <p:spPr>
          <a:xfrm>
            <a:off x="523348" y="924321"/>
            <a:ext cx="4518286" cy="1837678"/>
          </a:xfrm>
          <a:prstGeom prst="rect">
            <a:avLst/>
          </a:prstGeom>
          <a:noFill/>
          <a:ln cap="flat" cmpd="sng" w="12700">
            <a:solidFill>
              <a:srgbClr val="21B4A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64" name="Google Shape;464;p8"/>
          <p:cNvSpPr/>
          <p:nvPr/>
        </p:nvSpPr>
        <p:spPr>
          <a:xfrm>
            <a:off x="523348" y="924321"/>
            <a:ext cx="4518286" cy="422030"/>
          </a:xfrm>
          <a:prstGeom prst="roundRect">
            <a:avLst>
              <a:gd fmla="val 16667" name="adj"/>
            </a:avLst>
          </a:prstGeom>
          <a:solidFill>
            <a:srgbClr val="21B4A9"/>
          </a:solidFill>
          <a:ln cap="flat" cmpd="sng" w="12700">
            <a:solidFill>
              <a:srgbClr val="21B4A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es-ES" sz="1800">
                <a:solidFill>
                  <a:schemeClr val="lt1"/>
                </a:solidFill>
                <a:latin typeface="Calibri"/>
                <a:ea typeface="Calibri"/>
                <a:cs typeface="Calibri"/>
                <a:sym typeface="Calibri"/>
              </a:rPr>
              <a:t>1. Una cooperativa es:</a:t>
            </a:r>
            <a:endParaRPr b="0" i="0" sz="1400" u="none" cap="none" strike="noStrike">
              <a:solidFill>
                <a:srgbClr val="000000"/>
              </a:solidFill>
              <a:latin typeface="Arial"/>
              <a:ea typeface="Arial"/>
              <a:cs typeface="Arial"/>
              <a:sym typeface="Arial"/>
            </a:endParaRPr>
          </a:p>
        </p:txBody>
      </p:sp>
      <p:sp>
        <p:nvSpPr>
          <p:cNvPr id="465" name="Google Shape;465;p8"/>
          <p:cNvSpPr txBox="1"/>
          <p:nvPr/>
        </p:nvSpPr>
        <p:spPr>
          <a:xfrm>
            <a:off x="813304" y="2254700"/>
            <a:ext cx="39045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800"/>
              </a:spcAft>
              <a:buClr>
                <a:srgbClr val="000000"/>
              </a:buClr>
              <a:buSzPts val="1600"/>
              <a:buFont typeface="Arial"/>
              <a:buNone/>
            </a:pPr>
            <a:r>
              <a:rPr b="0" i="0" lang="es-ES" sz="1600" u="none" cap="none" strike="noStrike">
                <a:solidFill>
                  <a:srgbClr val="000000"/>
                </a:solidFill>
                <a:latin typeface="Calibri"/>
                <a:ea typeface="Calibri"/>
                <a:cs typeface="Calibri"/>
                <a:sym typeface="Calibri"/>
              </a:rPr>
              <a:t>c) </a:t>
            </a:r>
            <a:r>
              <a:rPr lang="es-ES" sz="1600">
                <a:latin typeface="Calibri"/>
                <a:ea typeface="Calibri"/>
                <a:cs typeface="Calibri"/>
                <a:sym typeface="Calibri"/>
              </a:rPr>
              <a:t>una empresa pública</a:t>
            </a:r>
            <a:endParaRPr b="0" i="0" sz="1400" u="none" cap="none" strike="noStrike">
              <a:solidFill>
                <a:srgbClr val="000000"/>
              </a:solidFill>
              <a:latin typeface="Arial"/>
              <a:ea typeface="Arial"/>
              <a:cs typeface="Arial"/>
              <a:sym typeface="Arial"/>
            </a:endParaRPr>
          </a:p>
        </p:txBody>
      </p:sp>
      <p:sp>
        <p:nvSpPr>
          <p:cNvPr id="466" name="Google Shape;466;p8"/>
          <p:cNvSpPr txBox="1"/>
          <p:nvPr/>
        </p:nvSpPr>
        <p:spPr>
          <a:xfrm>
            <a:off x="813297" y="1306400"/>
            <a:ext cx="40380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800"/>
              </a:spcAft>
              <a:buClr>
                <a:srgbClr val="000000"/>
              </a:buClr>
              <a:buSzPts val="1600"/>
              <a:buFont typeface="Arial"/>
              <a:buNone/>
            </a:pPr>
            <a:r>
              <a:rPr b="0" i="0" lang="es-ES" sz="1600" u="none" cap="none" strike="noStrike">
                <a:solidFill>
                  <a:srgbClr val="000000"/>
                </a:solidFill>
                <a:latin typeface="Calibri"/>
                <a:ea typeface="Calibri"/>
                <a:cs typeface="Calibri"/>
                <a:sym typeface="Calibri"/>
              </a:rPr>
              <a:t>a) </a:t>
            </a:r>
            <a:r>
              <a:rPr lang="es-ES" sz="1600">
                <a:latin typeface="Calibri"/>
                <a:ea typeface="Calibri"/>
                <a:cs typeface="Calibri"/>
                <a:sym typeface="Calibri"/>
              </a:rPr>
              <a:t>siempre sin ánimo de lucro</a:t>
            </a:r>
            <a:endParaRPr b="0" i="0" sz="1400" u="none" cap="none" strike="noStrike">
              <a:solidFill>
                <a:srgbClr val="000000"/>
              </a:solidFill>
              <a:latin typeface="Arial"/>
              <a:ea typeface="Arial"/>
              <a:cs typeface="Arial"/>
              <a:sym typeface="Arial"/>
            </a:endParaRPr>
          </a:p>
        </p:txBody>
      </p:sp>
      <p:sp>
        <p:nvSpPr>
          <p:cNvPr id="467" name="Google Shape;467;p8"/>
          <p:cNvSpPr txBox="1"/>
          <p:nvPr/>
        </p:nvSpPr>
        <p:spPr>
          <a:xfrm>
            <a:off x="805295" y="1671223"/>
            <a:ext cx="4077900" cy="6021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800"/>
              </a:spcAft>
              <a:buClr>
                <a:srgbClr val="000000"/>
              </a:buClr>
              <a:buSzPts val="1600"/>
              <a:buFont typeface="Arial"/>
              <a:buNone/>
            </a:pPr>
            <a:r>
              <a:rPr b="0" i="0" lang="es-ES" sz="1600" u="none" cap="none" strike="noStrike">
                <a:solidFill>
                  <a:srgbClr val="000000"/>
                </a:solidFill>
                <a:latin typeface="Calibri"/>
                <a:ea typeface="Calibri"/>
                <a:cs typeface="Calibri"/>
                <a:sym typeface="Calibri"/>
              </a:rPr>
              <a:t>b) </a:t>
            </a:r>
            <a:r>
              <a:rPr lang="es-ES" sz="1600">
                <a:latin typeface="Calibri"/>
                <a:ea typeface="Calibri"/>
                <a:cs typeface="Calibri"/>
                <a:sym typeface="Calibri"/>
              </a:rPr>
              <a:t>una empresa centrada en las personas y dirigida por sus miembros</a:t>
            </a:r>
            <a:endParaRPr b="0" i="0" sz="1400" u="none" cap="none" strike="noStrike">
              <a:solidFill>
                <a:srgbClr val="000000"/>
              </a:solidFill>
              <a:latin typeface="Arial"/>
              <a:ea typeface="Arial"/>
              <a:cs typeface="Arial"/>
              <a:sym typeface="Arial"/>
            </a:endParaRPr>
          </a:p>
        </p:txBody>
      </p:sp>
      <p:sp>
        <p:nvSpPr>
          <p:cNvPr id="468" name="Google Shape;468;p8"/>
          <p:cNvSpPr/>
          <p:nvPr/>
        </p:nvSpPr>
        <p:spPr>
          <a:xfrm>
            <a:off x="550864" y="267874"/>
            <a:ext cx="8245474" cy="553998"/>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3600"/>
              <a:buFont typeface="Arial"/>
              <a:buNone/>
            </a:pPr>
            <a:r>
              <a:rPr b="1" lang="es-ES" sz="3600">
                <a:solidFill>
                  <a:srgbClr val="21B4A9"/>
                </a:solidFill>
                <a:latin typeface="Calibri"/>
                <a:ea typeface="Calibri"/>
                <a:cs typeface="Calibri"/>
                <a:sym typeface="Calibri"/>
              </a:rPr>
              <a:t>Test de autoevaluación</a:t>
            </a:r>
            <a:r>
              <a:rPr b="1" i="0" lang="es-ES" sz="3600" u="none" cap="none" strike="noStrike">
                <a:solidFill>
                  <a:srgbClr val="21B4A9"/>
                </a:solidFill>
                <a:latin typeface="Calibri"/>
                <a:ea typeface="Calibri"/>
                <a:cs typeface="Calibri"/>
                <a:sym typeface="Calibri"/>
              </a:rPr>
              <a:t>:</a:t>
            </a:r>
            <a:endParaRPr b="1" i="0" sz="3600" u="none" cap="none" strike="noStrike">
              <a:solidFill>
                <a:srgbClr val="21B4A9"/>
              </a:solidFill>
              <a:latin typeface="Calibri"/>
              <a:ea typeface="Calibri"/>
              <a:cs typeface="Calibri"/>
              <a:sym typeface="Calibri"/>
            </a:endParaRPr>
          </a:p>
        </p:txBody>
      </p:sp>
      <p:sp>
        <p:nvSpPr>
          <p:cNvPr id="469" name="Google Shape;469;p8"/>
          <p:cNvSpPr/>
          <p:nvPr/>
        </p:nvSpPr>
        <p:spPr>
          <a:xfrm>
            <a:off x="5331600" y="924325"/>
            <a:ext cx="4518300" cy="1983300"/>
          </a:xfrm>
          <a:prstGeom prst="rect">
            <a:avLst/>
          </a:prstGeom>
          <a:noFill/>
          <a:ln cap="flat" cmpd="sng" w="12700">
            <a:solidFill>
              <a:srgbClr val="FAB63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70" name="Google Shape;470;p8"/>
          <p:cNvSpPr/>
          <p:nvPr/>
        </p:nvSpPr>
        <p:spPr>
          <a:xfrm>
            <a:off x="5331600" y="924326"/>
            <a:ext cx="4518300" cy="483300"/>
          </a:xfrm>
          <a:prstGeom prst="roundRect">
            <a:avLst>
              <a:gd fmla="val 16667" name="adj"/>
            </a:avLst>
          </a:prstGeom>
          <a:solidFill>
            <a:srgbClr val="FAB632"/>
          </a:solidFill>
          <a:ln cap="flat" cmpd="sng" w="12700">
            <a:solidFill>
              <a:srgbClr val="FAB63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800"/>
              </a:spcAft>
              <a:buClr>
                <a:srgbClr val="000000"/>
              </a:buClr>
              <a:buSzPts val="1800"/>
              <a:buFont typeface="Arial"/>
              <a:buNone/>
            </a:pPr>
            <a:r>
              <a:rPr lang="es-ES" sz="1800">
                <a:solidFill>
                  <a:schemeClr val="lt1"/>
                </a:solidFill>
                <a:latin typeface="Calibri"/>
                <a:ea typeface="Calibri"/>
                <a:cs typeface="Calibri"/>
                <a:sym typeface="Calibri"/>
              </a:rPr>
              <a:t>2. Las cooperativas empoderan a las mujeres porque:</a:t>
            </a:r>
            <a:endParaRPr b="0" i="0" sz="1400" u="none" cap="none" strike="noStrike">
              <a:solidFill>
                <a:srgbClr val="000000"/>
              </a:solidFill>
              <a:latin typeface="Arial"/>
              <a:ea typeface="Arial"/>
              <a:cs typeface="Arial"/>
              <a:sym typeface="Arial"/>
            </a:endParaRPr>
          </a:p>
        </p:txBody>
      </p:sp>
      <p:sp>
        <p:nvSpPr>
          <p:cNvPr id="471" name="Google Shape;471;p8"/>
          <p:cNvSpPr txBox="1"/>
          <p:nvPr/>
        </p:nvSpPr>
        <p:spPr>
          <a:xfrm>
            <a:off x="5613523" y="2553325"/>
            <a:ext cx="43035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800"/>
              </a:spcAft>
              <a:buClr>
                <a:srgbClr val="000000"/>
              </a:buClr>
              <a:buSzPts val="1600"/>
              <a:buFont typeface="Arial"/>
              <a:buNone/>
            </a:pPr>
            <a:r>
              <a:rPr b="0" i="0" lang="es-ES" sz="1600" u="none" cap="none" strike="noStrike">
                <a:solidFill>
                  <a:srgbClr val="000000"/>
                </a:solidFill>
                <a:latin typeface="Calibri"/>
                <a:ea typeface="Calibri"/>
                <a:cs typeface="Calibri"/>
                <a:sym typeface="Calibri"/>
              </a:rPr>
              <a:t>c) </a:t>
            </a:r>
            <a:r>
              <a:rPr lang="es-ES" sz="1600">
                <a:latin typeface="Calibri"/>
                <a:ea typeface="Calibri"/>
                <a:cs typeface="Calibri"/>
                <a:sym typeface="Calibri"/>
              </a:rPr>
              <a:t>sólo las mujeres pueden crear una cooperativa</a:t>
            </a:r>
            <a:endParaRPr b="0" i="0" sz="1400" u="none" cap="none" strike="noStrike">
              <a:solidFill>
                <a:srgbClr val="000000"/>
              </a:solidFill>
              <a:latin typeface="Arial"/>
              <a:ea typeface="Arial"/>
              <a:cs typeface="Arial"/>
              <a:sym typeface="Arial"/>
            </a:endParaRPr>
          </a:p>
        </p:txBody>
      </p:sp>
      <p:sp>
        <p:nvSpPr>
          <p:cNvPr id="472" name="Google Shape;472;p8"/>
          <p:cNvSpPr txBox="1"/>
          <p:nvPr/>
        </p:nvSpPr>
        <p:spPr>
          <a:xfrm>
            <a:off x="5621547" y="1306402"/>
            <a:ext cx="41157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800"/>
              </a:spcAft>
              <a:buClr>
                <a:srgbClr val="000000"/>
              </a:buClr>
              <a:buSzPts val="1600"/>
              <a:buFont typeface="Arial"/>
              <a:buNone/>
            </a:pPr>
            <a:r>
              <a:rPr b="0" i="0" lang="es-ES" sz="1600" u="none" cap="none" strike="noStrike">
                <a:solidFill>
                  <a:srgbClr val="000000"/>
                </a:solidFill>
                <a:latin typeface="Calibri"/>
                <a:ea typeface="Calibri"/>
                <a:cs typeface="Calibri"/>
                <a:sym typeface="Calibri"/>
              </a:rPr>
              <a:t>a) </a:t>
            </a:r>
            <a:r>
              <a:rPr lang="es-ES" sz="1600">
                <a:latin typeface="Calibri"/>
                <a:ea typeface="Calibri"/>
                <a:cs typeface="Calibri"/>
                <a:sym typeface="Calibri"/>
              </a:rPr>
              <a:t>los miembros no cobran por su trabajo</a:t>
            </a:r>
            <a:endParaRPr b="0" i="0" sz="1400" u="none" cap="none" strike="noStrike">
              <a:solidFill>
                <a:srgbClr val="000000"/>
              </a:solidFill>
              <a:latin typeface="Arial"/>
              <a:ea typeface="Arial"/>
              <a:cs typeface="Arial"/>
              <a:sym typeface="Arial"/>
            </a:endParaRPr>
          </a:p>
        </p:txBody>
      </p:sp>
      <p:sp>
        <p:nvSpPr>
          <p:cNvPr id="473" name="Google Shape;473;p8"/>
          <p:cNvSpPr txBox="1"/>
          <p:nvPr/>
        </p:nvSpPr>
        <p:spPr>
          <a:xfrm>
            <a:off x="5621562" y="1547218"/>
            <a:ext cx="4236300" cy="11292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800"/>
              </a:spcAft>
              <a:buClr>
                <a:srgbClr val="000000"/>
              </a:buClr>
              <a:buSzPts val="1600"/>
              <a:buFont typeface="Arial"/>
              <a:buNone/>
            </a:pPr>
            <a:r>
              <a:rPr b="0" i="0" lang="es-ES" sz="1600" u="none" cap="none" strike="noStrike">
                <a:solidFill>
                  <a:srgbClr val="000000"/>
                </a:solidFill>
                <a:latin typeface="Calibri"/>
                <a:ea typeface="Calibri"/>
                <a:cs typeface="Calibri"/>
                <a:sym typeface="Calibri"/>
              </a:rPr>
              <a:t>b) </a:t>
            </a:r>
            <a:r>
              <a:rPr lang="es-ES" sz="1600">
                <a:latin typeface="Calibri"/>
                <a:ea typeface="Calibri"/>
                <a:cs typeface="Calibri"/>
                <a:sym typeface="Calibri"/>
              </a:rPr>
              <a:t>son organizaciones abiertas y democráticas, que promueven la igualdad de género, la creación de empleo y la minimización del trabajo informal</a:t>
            </a:r>
            <a:endParaRPr b="0" i="0" sz="1400" u="none" cap="none" strike="noStrike">
              <a:solidFill>
                <a:srgbClr val="000000"/>
              </a:solidFill>
              <a:latin typeface="Arial"/>
              <a:ea typeface="Arial"/>
              <a:cs typeface="Arial"/>
              <a:sym typeface="Arial"/>
            </a:endParaRPr>
          </a:p>
        </p:txBody>
      </p:sp>
      <p:sp>
        <p:nvSpPr>
          <p:cNvPr id="474" name="Google Shape;474;p8"/>
          <p:cNvSpPr/>
          <p:nvPr/>
        </p:nvSpPr>
        <p:spPr>
          <a:xfrm>
            <a:off x="523348" y="3001874"/>
            <a:ext cx="4518286" cy="1837678"/>
          </a:xfrm>
          <a:prstGeom prst="rect">
            <a:avLst/>
          </a:prstGeom>
          <a:noFill/>
          <a:ln cap="flat" cmpd="sng" w="12700">
            <a:solidFill>
              <a:srgbClr val="EA4E4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75" name="Google Shape;475;p8"/>
          <p:cNvSpPr/>
          <p:nvPr/>
        </p:nvSpPr>
        <p:spPr>
          <a:xfrm>
            <a:off x="523348" y="3001874"/>
            <a:ext cx="4518286" cy="422030"/>
          </a:xfrm>
          <a:prstGeom prst="roundRect">
            <a:avLst>
              <a:gd fmla="val 16667" name="adj"/>
            </a:avLst>
          </a:prstGeom>
          <a:solidFill>
            <a:srgbClr val="EA4E46"/>
          </a:solidFill>
          <a:ln cap="flat" cmpd="sng" w="12700">
            <a:solidFill>
              <a:srgbClr val="EA4E46"/>
            </a:solidFill>
            <a:prstDash val="solid"/>
            <a:miter lim="800000"/>
            <a:headEnd len="sm" w="sm" type="none"/>
            <a:tailEnd len="sm" w="sm" type="none"/>
          </a:ln>
        </p:spPr>
        <p:txBody>
          <a:bodyPr anchorCtr="0" anchor="ctr" bIns="45700" lIns="91425" spcFirstLastPara="1" rIns="91425" wrap="square" tIns="45700">
            <a:noAutofit/>
          </a:bodyPr>
          <a:lstStyle/>
          <a:p>
            <a:pPr indent="0" lvl="0" marL="457200" marR="0" rtl="0" algn="l">
              <a:lnSpc>
                <a:spcPct val="107000"/>
              </a:lnSpc>
              <a:spcBef>
                <a:spcPts val="0"/>
              </a:spcBef>
              <a:spcAft>
                <a:spcPts val="800"/>
              </a:spcAft>
              <a:buClr>
                <a:srgbClr val="000000"/>
              </a:buClr>
              <a:buSzPts val="1800"/>
              <a:buFont typeface="Arial"/>
              <a:buNone/>
            </a:pPr>
            <a:r>
              <a:rPr lang="es-ES" sz="1800">
                <a:solidFill>
                  <a:schemeClr val="lt1"/>
                </a:solidFill>
                <a:latin typeface="Calibri"/>
                <a:ea typeface="Calibri"/>
                <a:cs typeface="Calibri"/>
                <a:sym typeface="Calibri"/>
              </a:rPr>
              <a:t>3. Los miembros de la cooperativa</a:t>
            </a:r>
            <a:endParaRPr b="0" i="0" sz="1400" u="none" cap="none" strike="noStrike">
              <a:solidFill>
                <a:srgbClr val="000000"/>
              </a:solidFill>
              <a:latin typeface="Arial"/>
              <a:ea typeface="Arial"/>
              <a:cs typeface="Arial"/>
              <a:sym typeface="Arial"/>
            </a:endParaRPr>
          </a:p>
        </p:txBody>
      </p:sp>
      <p:sp>
        <p:nvSpPr>
          <p:cNvPr id="476" name="Google Shape;476;p8"/>
          <p:cNvSpPr txBox="1"/>
          <p:nvPr/>
        </p:nvSpPr>
        <p:spPr>
          <a:xfrm>
            <a:off x="537100" y="4195625"/>
            <a:ext cx="4437900" cy="3309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800"/>
              </a:spcAft>
              <a:buClr>
                <a:srgbClr val="000000"/>
              </a:buClr>
              <a:buSzPts val="1550"/>
              <a:buFont typeface="Arial"/>
              <a:buNone/>
            </a:pPr>
            <a:r>
              <a:rPr b="0" i="0" lang="es-ES" sz="1550" u="none" cap="none" strike="noStrike">
                <a:solidFill>
                  <a:srgbClr val="000000"/>
                </a:solidFill>
                <a:latin typeface="Calibri"/>
                <a:ea typeface="Calibri"/>
                <a:cs typeface="Calibri"/>
                <a:sym typeface="Calibri"/>
              </a:rPr>
              <a:t>c) </a:t>
            </a:r>
            <a:r>
              <a:rPr lang="es-ES" sz="1550">
                <a:latin typeface="Calibri"/>
                <a:ea typeface="Calibri"/>
                <a:cs typeface="Calibri"/>
                <a:sym typeface="Calibri"/>
              </a:rPr>
              <a:t>no pueden formar parte del Junta Directiva</a:t>
            </a:r>
            <a:endParaRPr b="0" i="0" sz="1400" u="none" cap="none" strike="noStrike">
              <a:solidFill>
                <a:srgbClr val="000000"/>
              </a:solidFill>
              <a:latin typeface="Arial"/>
              <a:ea typeface="Arial"/>
              <a:cs typeface="Arial"/>
              <a:sym typeface="Arial"/>
            </a:endParaRPr>
          </a:p>
        </p:txBody>
      </p:sp>
      <p:sp>
        <p:nvSpPr>
          <p:cNvPr id="477" name="Google Shape;477;p8"/>
          <p:cNvSpPr txBox="1"/>
          <p:nvPr/>
        </p:nvSpPr>
        <p:spPr>
          <a:xfrm>
            <a:off x="523348" y="3383955"/>
            <a:ext cx="4437900" cy="5862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800"/>
              </a:spcAft>
              <a:buClr>
                <a:srgbClr val="000000"/>
              </a:buClr>
              <a:buSzPts val="1550"/>
              <a:buFont typeface="Arial"/>
              <a:buNone/>
            </a:pPr>
            <a:r>
              <a:rPr b="0" i="0" lang="es-ES" sz="1550" u="none" cap="none" strike="noStrike">
                <a:solidFill>
                  <a:srgbClr val="000000"/>
                </a:solidFill>
                <a:latin typeface="Calibri"/>
                <a:ea typeface="Calibri"/>
                <a:cs typeface="Calibri"/>
                <a:sym typeface="Calibri"/>
              </a:rPr>
              <a:t>a) </a:t>
            </a:r>
            <a:r>
              <a:rPr lang="es-ES" sz="1550">
                <a:latin typeface="Calibri"/>
                <a:ea typeface="Calibri"/>
                <a:cs typeface="Calibri"/>
                <a:sym typeface="Calibri"/>
              </a:rPr>
              <a:t>participan en la toma de decisiones y contribuyen económicamente</a:t>
            </a:r>
            <a:endParaRPr b="0" i="0" sz="1400" u="none" cap="none" strike="noStrike">
              <a:solidFill>
                <a:srgbClr val="000000"/>
              </a:solidFill>
              <a:latin typeface="Arial"/>
              <a:ea typeface="Arial"/>
              <a:cs typeface="Arial"/>
              <a:sym typeface="Arial"/>
            </a:endParaRPr>
          </a:p>
        </p:txBody>
      </p:sp>
      <p:sp>
        <p:nvSpPr>
          <p:cNvPr id="478" name="Google Shape;478;p8"/>
          <p:cNvSpPr txBox="1"/>
          <p:nvPr/>
        </p:nvSpPr>
        <p:spPr>
          <a:xfrm>
            <a:off x="523348" y="3906675"/>
            <a:ext cx="4674000" cy="3309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800"/>
              </a:spcAft>
              <a:buClr>
                <a:srgbClr val="000000"/>
              </a:buClr>
              <a:buSzPts val="1550"/>
              <a:buFont typeface="Arial"/>
              <a:buNone/>
            </a:pPr>
            <a:r>
              <a:rPr b="0" i="0" lang="es-ES" sz="1550" u="none" cap="none" strike="noStrike">
                <a:solidFill>
                  <a:srgbClr val="000000"/>
                </a:solidFill>
                <a:latin typeface="Calibri"/>
                <a:ea typeface="Calibri"/>
                <a:cs typeface="Calibri"/>
                <a:sym typeface="Calibri"/>
              </a:rPr>
              <a:t>b) </a:t>
            </a:r>
            <a:r>
              <a:rPr lang="es-ES" sz="1550">
                <a:latin typeface="Calibri"/>
                <a:ea typeface="Calibri"/>
                <a:cs typeface="Calibri"/>
                <a:sym typeface="Calibri"/>
              </a:rPr>
              <a:t>nunca reciben beneficios, siempre se reinvierten</a:t>
            </a:r>
            <a:r>
              <a:rPr b="0" i="0" lang="es-ES" sz="155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479" name="Google Shape;479;p8"/>
          <p:cNvSpPr/>
          <p:nvPr/>
        </p:nvSpPr>
        <p:spPr>
          <a:xfrm>
            <a:off x="5331590" y="3021670"/>
            <a:ext cx="4518286" cy="1837678"/>
          </a:xfrm>
          <a:prstGeom prst="rect">
            <a:avLst/>
          </a:prstGeom>
          <a:noFill/>
          <a:ln cap="flat" cmpd="sng" w="12700">
            <a:solidFill>
              <a:srgbClr val="21B4A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80" name="Google Shape;480;p8"/>
          <p:cNvSpPr/>
          <p:nvPr/>
        </p:nvSpPr>
        <p:spPr>
          <a:xfrm>
            <a:off x="5331590" y="3021670"/>
            <a:ext cx="4518286" cy="422030"/>
          </a:xfrm>
          <a:prstGeom prst="roundRect">
            <a:avLst>
              <a:gd fmla="val 16667" name="adj"/>
            </a:avLst>
          </a:prstGeom>
          <a:solidFill>
            <a:srgbClr val="21B4A9"/>
          </a:solidFill>
          <a:ln cap="flat" cmpd="sng" w="12700">
            <a:solidFill>
              <a:srgbClr val="21B4A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es-ES" sz="1800">
                <a:solidFill>
                  <a:schemeClr val="lt1"/>
                </a:solidFill>
                <a:latin typeface="Calibri"/>
                <a:ea typeface="Calibri"/>
                <a:cs typeface="Calibri"/>
                <a:sym typeface="Calibri"/>
              </a:rPr>
              <a:t>4. El gerente de la cooperativa</a:t>
            </a:r>
            <a:endParaRPr b="0" i="0" sz="1400" u="none" cap="none" strike="noStrike">
              <a:solidFill>
                <a:srgbClr val="000000"/>
              </a:solidFill>
              <a:latin typeface="Arial"/>
              <a:ea typeface="Arial"/>
              <a:cs typeface="Arial"/>
              <a:sym typeface="Arial"/>
            </a:endParaRPr>
          </a:p>
        </p:txBody>
      </p:sp>
      <p:sp>
        <p:nvSpPr>
          <p:cNvPr id="481" name="Google Shape;481;p8"/>
          <p:cNvSpPr txBox="1"/>
          <p:nvPr/>
        </p:nvSpPr>
        <p:spPr>
          <a:xfrm>
            <a:off x="5605858" y="4077407"/>
            <a:ext cx="39699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s-ES" sz="1600" u="none" cap="none" strike="noStrike">
                <a:solidFill>
                  <a:schemeClr val="dk1"/>
                </a:solidFill>
                <a:latin typeface="Calibri"/>
                <a:ea typeface="Calibri"/>
                <a:cs typeface="Calibri"/>
                <a:sym typeface="Calibri"/>
              </a:rPr>
              <a:t>c) </a:t>
            </a:r>
            <a:r>
              <a:rPr lang="es-ES" sz="1600">
                <a:solidFill>
                  <a:schemeClr val="dk1"/>
                </a:solidFill>
                <a:latin typeface="Calibri"/>
                <a:ea typeface="Calibri"/>
                <a:cs typeface="Calibri"/>
                <a:sym typeface="Calibri"/>
              </a:rPr>
              <a:t>tiene varias funciones diferentes: decisoria, informativa, interpersonal</a:t>
            </a:r>
            <a:endParaRPr b="0" i="0" sz="1600" u="none" cap="none" strike="noStrike">
              <a:solidFill>
                <a:schemeClr val="dk1"/>
              </a:solidFill>
              <a:latin typeface="Calibri"/>
              <a:ea typeface="Calibri"/>
              <a:cs typeface="Calibri"/>
              <a:sym typeface="Calibri"/>
            </a:endParaRPr>
          </a:p>
        </p:txBody>
      </p:sp>
      <p:sp>
        <p:nvSpPr>
          <p:cNvPr id="482" name="Google Shape;482;p8"/>
          <p:cNvSpPr txBox="1"/>
          <p:nvPr/>
        </p:nvSpPr>
        <p:spPr>
          <a:xfrm>
            <a:off x="5621546" y="3401766"/>
            <a:ext cx="4038000" cy="338700"/>
          </a:xfrm>
          <a:prstGeom prst="rect">
            <a:avLst/>
          </a:prstGeom>
          <a:noFill/>
          <a:ln>
            <a:noFill/>
          </a:ln>
        </p:spPr>
        <p:txBody>
          <a:bodyPr anchorCtr="0" anchor="t" bIns="45700" lIns="91425" spcFirstLastPara="1" rIns="91425" wrap="square" tIns="45700">
            <a:spAutoFit/>
          </a:bodyPr>
          <a:lstStyle/>
          <a:p>
            <a:pPr indent="0" lvl="0" marL="0" marR="0" rtl="0" algn="l">
              <a:lnSpc>
                <a:spcPct val="225000"/>
              </a:lnSpc>
              <a:spcBef>
                <a:spcPts val="0"/>
              </a:spcBef>
              <a:spcAft>
                <a:spcPts val="0"/>
              </a:spcAft>
              <a:buClr>
                <a:srgbClr val="000000"/>
              </a:buClr>
              <a:buSzPts val="1600"/>
              <a:buFont typeface="Arial"/>
              <a:buNone/>
            </a:pPr>
            <a:r>
              <a:rPr b="0" i="0" lang="es-ES" sz="1600" u="none" cap="none" strike="noStrike">
                <a:solidFill>
                  <a:schemeClr val="dk1"/>
                </a:solidFill>
                <a:latin typeface="Calibri"/>
                <a:ea typeface="Calibri"/>
                <a:cs typeface="Calibri"/>
                <a:sym typeface="Calibri"/>
              </a:rPr>
              <a:t>a) </a:t>
            </a:r>
            <a:r>
              <a:rPr lang="es-ES" sz="1600">
                <a:solidFill>
                  <a:schemeClr val="dk1"/>
                </a:solidFill>
                <a:latin typeface="Calibri"/>
                <a:ea typeface="Calibri"/>
                <a:cs typeface="Calibri"/>
                <a:sym typeface="Calibri"/>
              </a:rPr>
              <a:t>se centra únicamente en obtener beneficios</a:t>
            </a:r>
            <a:endParaRPr b="0" i="0" sz="1600" u="none" cap="none" strike="noStrike">
              <a:solidFill>
                <a:schemeClr val="dk1"/>
              </a:solidFill>
              <a:latin typeface="Calibri"/>
              <a:ea typeface="Calibri"/>
              <a:cs typeface="Calibri"/>
              <a:sym typeface="Calibri"/>
            </a:endParaRPr>
          </a:p>
        </p:txBody>
      </p:sp>
      <p:sp>
        <p:nvSpPr>
          <p:cNvPr id="483" name="Google Shape;483;p8"/>
          <p:cNvSpPr txBox="1"/>
          <p:nvPr/>
        </p:nvSpPr>
        <p:spPr>
          <a:xfrm>
            <a:off x="5613525" y="3759550"/>
            <a:ext cx="4236300" cy="338700"/>
          </a:xfrm>
          <a:prstGeom prst="rect">
            <a:avLst/>
          </a:prstGeom>
          <a:noFill/>
          <a:ln>
            <a:noFill/>
          </a:ln>
        </p:spPr>
        <p:txBody>
          <a:bodyPr anchorCtr="0" anchor="t" bIns="45700" lIns="91425" spcFirstLastPara="1" rIns="91425" wrap="square" tIns="45700">
            <a:spAutoFit/>
          </a:bodyPr>
          <a:lstStyle/>
          <a:p>
            <a:pPr indent="0" lvl="0" marL="0" marR="0" rtl="0" algn="l">
              <a:lnSpc>
                <a:spcPct val="225000"/>
              </a:lnSpc>
              <a:spcBef>
                <a:spcPts val="0"/>
              </a:spcBef>
              <a:spcAft>
                <a:spcPts val="0"/>
              </a:spcAft>
              <a:buClr>
                <a:srgbClr val="000000"/>
              </a:buClr>
              <a:buSzPts val="1600"/>
              <a:buFont typeface="Arial"/>
              <a:buNone/>
            </a:pPr>
            <a:r>
              <a:rPr b="0" i="0" lang="es-ES" sz="1600" u="none" cap="none" strike="noStrike">
                <a:solidFill>
                  <a:schemeClr val="dk1"/>
                </a:solidFill>
                <a:latin typeface="Calibri"/>
                <a:ea typeface="Calibri"/>
                <a:cs typeface="Calibri"/>
                <a:sym typeface="Calibri"/>
              </a:rPr>
              <a:t>b) </a:t>
            </a:r>
            <a:r>
              <a:rPr lang="es-ES" sz="1600">
                <a:solidFill>
                  <a:schemeClr val="dk1"/>
                </a:solidFill>
                <a:latin typeface="Calibri"/>
                <a:ea typeface="Calibri"/>
                <a:cs typeface="Calibri"/>
                <a:sym typeface="Calibri"/>
              </a:rPr>
              <a:t>es la única persona que toma decisiones</a:t>
            </a:r>
            <a:endParaRPr b="0" i="0" sz="1400" u="none" cap="none" strike="noStrike">
              <a:solidFill>
                <a:srgbClr val="000000"/>
              </a:solidFill>
              <a:latin typeface="Arial"/>
              <a:ea typeface="Arial"/>
              <a:cs typeface="Arial"/>
              <a:sym typeface="Arial"/>
            </a:endParaRPr>
          </a:p>
        </p:txBody>
      </p:sp>
      <p:sp>
        <p:nvSpPr>
          <p:cNvPr id="484" name="Google Shape;484;p8"/>
          <p:cNvSpPr/>
          <p:nvPr/>
        </p:nvSpPr>
        <p:spPr>
          <a:xfrm>
            <a:off x="2954985" y="4949288"/>
            <a:ext cx="4651446" cy="1837678"/>
          </a:xfrm>
          <a:prstGeom prst="rect">
            <a:avLst/>
          </a:prstGeom>
          <a:noFill/>
          <a:ln cap="flat" cmpd="sng" w="12700">
            <a:solidFill>
              <a:srgbClr val="FAB63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85" name="Google Shape;485;p8"/>
          <p:cNvSpPr/>
          <p:nvPr/>
        </p:nvSpPr>
        <p:spPr>
          <a:xfrm>
            <a:off x="2961527" y="4950179"/>
            <a:ext cx="4651446" cy="422030"/>
          </a:xfrm>
          <a:prstGeom prst="roundRect">
            <a:avLst>
              <a:gd fmla="val 16667" name="adj"/>
            </a:avLst>
          </a:prstGeom>
          <a:solidFill>
            <a:srgbClr val="FAB632"/>
          </a:solidFill>
          <a:ln cap="flat" cmpd="sng" w="12700">
            <a:solidFill>
              <a:srgbClr val="FAB63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es-ES" sz="1800">
                <a:solidFill>
                  <a:schemeClr val="lt1"/>
                </a:solidFill>
                <a:latin typeface="Calibri"/>
                <a:ea typeface="Calibri"/>
                <a:cs typeface="Calibri"/>
                <a:sym typeface="Calibri"/>
              </a:rPr>
              <a:t>5. Para crear una cooperativa</a:t>
            </a:r>
            <a:endParaRPr b="0" i="0" sz="1400" u="none" cap="none" strike="noStrike">
              <a:solidFill>
                <a:srgbClr val="000000"/>
              </a:solidFill>
              <a:latin typeface="Arial"/>
              <a:ea typeface="Arial"/>
              <a:cs typeface="Arial"/>
              <a:sym typeface="Arial"/>
            </a:endParaRPr>
          </a:p>
        </p:txBody>
      </p:sp>
      <p:sp>
        <p:nvSpPr>
          <p:cNvPr id="486" name="Google Shape;486;p8"/>
          <p:cNvSpPr txBox="1"/>
          <p:nvPr/>
        </p:nvSpPr>
        <p:spPr>
          <a:xfrm>
            <a:off x="2890184" y="6073411"/>
            <a:ext cx="4716300" cy="6021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800"/>
              </a:spcAft>
              <a:buClr>
                <a:srgbClr val="000000"/>
              </a:buClr>
              <a:buSzPts val="1600"/>
              <a:buFont typeface="Arial"/>
              <a:buNone/>
            </a:pPr>
            <a:r>
              <a:rPr b="0" i="0" lang="es-ES" sz="1600" u="none" cap="none" strike="noStrike">
                <a:solidFill>
                  <a:srgbClr val="000000"/>
                </a:solidFill>
                <a:latin typeface="Calibri"/>
                <a:ea typeface="Calibri"/>
                <a:cs typeface="Calibri"/>
                <a:sym typeface="Calibri"/>
              </a:rPr>
              <a:t>c) </a:t>
            </a:r>
            <a:r>
              <a:rPr lang="es-ES" sz="1600">
                <a:latin typeface="Calibri"/>
                <a:ea typeface="Calibri"/>
                <a:cs typeface="Calibri"/>
                <a:sym typeface="Calibri"/>
              </a:rPr>
              <a:t>tiene que cumplir los marcos normativos y los requisitos formales de su país</a:t>
            </a:r>
            <a:endParaRPr b="0" i="0" sz="1400" u="none" cap="none" strike="noStrike">
              <a:solidFill>
                <a:srgbClr val="000000"/>
              </a:solidFill>
              <a:latin typeface="Arial"/>
              <a:ea typeface="Arial"/>
              <a:cs typeface="Arial"/>
              <a:sym typeface="Arial"/>
            </a:endParaRPr>
          </a:p>
        </p:txBody>
      </p:sp>
      <p:sp>
        <p:nvSpPr>
          <p:cNvPr id="487" name="Google Shape;487;p8"/>
          <p:cNvSpPr txBox="1"/>
          <p:nvPr/>
        </p:nvSpPr>
        <p:spPr>
          <a:xfrm>
            <a:off x="2890184" y="5295852"/>
            <a:ext cx="3690900" cy="338700"/>
          </a:xfrm>
          <a:prstGeom prst="rect">
            <a:avLst/>
          </a:prstGeom>
          <a:noFill/>
          <a:ln>
            <a:noFill/>
          </a:ln>
        </p:spPr>
        <p:txBody>
          <a:bodyPr anchorCtr="0" anchor="t" bIns="45700" lIns="91425" spcFirstLastPara="1" rIns="91425" wrap="square" tIns="45700">
            <a:spAutoFit/>
          </a:bodyPr>
          <a:lstStyle/>
          <a:p>
            <a:pPr indent="0" lvl="0" marL="0" marR="0" rtl="0" algn="l">
              <a:lnSpc>
                <a:spcPct val="225000"/>
              </a:lnSpc>
              <a:spcBef>
                <a:spcPts val="0"/>
              </a:spcBef>
              <a:spcAft>
                <a:spcPts val="0"/>
              </a:spcAft>
              <a:buClr>
                <a:srgbClr val="000000"/>
              </a:buClr>
              <a:buSzPts val="1600"/>
              <a:buFont typeface="Arial"/>
              <a:buNone/>
            </a:pPr>
            <a:r>
              <a:rPr b="0" i="0" lang="es-ES" sz="1600" u="none" cap="none" strike="noStrike">
                <a:solidFill>
                  <a:schemeClr val="dk1"/>
                </a:solidFill>
                <a:latin typeface="Calibri"/>
                <a:ea typeface="Calibri"/>
                <a:cs typeface="Calibri"/>
                <a:sym typeface="Calibri"/>
              </a:rPr>
              <a:t>a) </a:t>
            </a:r>
            <a:r>
              <a:rPr lang="es-ES" sz="1600">
                <a:solidFill>
                  <a:schemeClr val="dk1"/>
                </a:solidFill>
                <a:latin typeface="Calibri"/>
                <a:ea typeface="Calibri"/>
                <a:cs typeface="Calibri"/>
                <a:sym typeface="Calibri"/>
              </a:rPr>
              <a:t>necesita al menos 50 miembros</a:t>
            </a:r>
            <a:endParaRPr b="0" i="0" sz="1600" u="none" cap="none" strike="noStrike">
              <a:solidFill>
                <a:schemeClr val="dk1"/>
              </a:solidFill>
              <a:latin typeface="Calibri"/>
              <a:ea typeface="Calibri"/>
              <a:cs typeface="Calibri"/>
              <a:sym typeface="Calibri"/>
            </a:endParaRPr>
          </a:p>
        </p:txBody>
      </p:sp>
      <p:sp>
        <p:nvSpPr>
          <p:cNvPr id="488" name="Google Shape;488;p8"/>
          <p:cNvSpPr txBox="1"/>
          <p:nvPr/>
        </p:nvSpPr>
        <p:spPr>
          <a:xfrm>
            <a:off x="2890175" y="5684627"/>
            <a:ext cx="4197000" cy="338700"/>
          </a:xfrm>
          <a:prstGeom prst="rect">
            <a:avLst/>
          </a:prstGeom>
          <a:noFill/>
          <a:ln>
            <a:noFill/>
          </a:ln>
        </p:spPr>
        <p:txBody>
          <a:bodyPr anchorCtr="0" anchor="t" bIns="45700" lIns="91425" spcFirstLastPara="1" rIns="91425" wrap="square" tIns="45700">
            <a:spAutoFit/>
          </a:bodyPr>
          <a:lstStyle/>
          <a:p>
            <a:pPr indent="0" lvl="0" marL="0" marR="0" rtl="0" algn="l">
              <a:lnSpc>
                <a:spcPct val="225000"/>
              </a:lnSpc>
              <a:spcBef>
                <a:spcPts val="0"/>
              </a:spcBef>
              <a:spcAft>
                <a:spcPts val="0"/>
              </a:spcAft>
              <a:buClr>
                <a:srgbClr val="000000"/>
              </a:buClr>
              <a:buSzPts val="1600"/>
              <a:buFont typeface="Arial"/>
              <a:buNone/>
            </a:pPr>
            <a:r>
              <a:rPr b="0" i="0" lang="es-ES" sz="1600" u="none" cap="none" strike="noStrike">
                <a:solidFill>
                  <a:schemeClr val="dk1"/>
                </a:solidFill>
                <a:latin typeface="Calibri"/>
                <a:ea typeface="Calibri"/>
                <a:cs typeface="Calibri"/>
                <a:sym typeface="Calibri"/>
              </a:rPr>
              <a:t>b) </a:t>
            </a:r>
            <a:r>
              <a:rPr lang="es-ES" sz="1600">
                <a:solidFill>
                  <a:schemeClr val="dk1"/>
                </a:solidFill>
                <a:latin typeface="Calibri"/>
                <a:ea typeface="Calibri"/>
                <a:cs typeface="Calibri"/>
                <a:sym typeface="Calibri"/>
              </a:rPr>
              <a:t>todos los miembros deben ser productores</a:t>
            </a:r>
            <a:endParaRPr b="0" i="0" sz="1400" u="none" cap="none" strike="noStrike">
              <a:solidFill>
                <a:srgbClr val="000000"/>
              </a:solidFill>
              <a:latin typeface="Arial"/>
              <a:ea typeface="Arial"/>
              <a:cs typeface="Arial"/>
              <a:sym typeface="Arial"/>
            </a:endParaRPr>
          </a:p>
        </p:txBody>
      </p:sp>
      <p:pic>
        <p:nvPicPr>
          <p:cNvPr descr="Texto&#10;&#10;Descripción generada automáticamente" id="489" name="Google Shape;489;p8"/>
          <p:cNvPicPr preferRelativeResize="0"/>
          <p:nvPr/>
        </p:nvPicPr>
        <p:blipFill rotWithShape="1">
          <a:blip r:embed="rId4">
            <a:alphaModFix/>
          </a:blip>
          <a:srcRect b="0" l="0" r="0" t="0"/>
          <a:stretch/>
        </p:blipFill>
        <p:spPr>
          <a:xfrm>
            <a:off x="7882652" y="6251079"/>
            <a:ext cx="2304176" cy="483405"/>
          </a:xfrm>
          <a:prstGeom prst="rect">
            <a:avLst/>
          </a:prstGeom>
          <a:noFill/>
          <a:ln>
            <a:noFill/>
          </a:ln>
        </p:spPr>
      </p:pic>
      <p:sp>
        <p:nvSpPr>
          <p:cNvPr id="490" name="Google Shape;490;p8"/>
          <p:cNvSpPr txBox="1"/>
          <p:nvPr/>
        </p:nvSpPr>
        <p:spPr>
          <a:xfrm>
            <a:off x="7684316" y="5153235"/>
            <a:ext cx="4433415" cy="93871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s-ES" sz="1100" u="none" cap="none" strike="noStrike">
                <a:solidFill>
                  <a:schemeClr val="dk1"/>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4" name="Shape 94"/>
        <p:cNvGrpSpPr/>
        <p:nvPr/>
      </p:nvGrpSpPr>
      <p:grpSpPr>
        <a:xfrm>
          <a:off x="0" y="0"/>
          <a:ext cx="0" cy="0"/>
          <a:chOff x="0" y="0"/>
          <a:chExt cx="0" cy="0"/>
        </a:xfrm>
      </p:grpSpPr>
      <p:sp>
        <p:nvSpPr>
          <p:cNvPr id="95" name="Google Shape;95;p2"/>
          <p:cNvSpPr/>
          <p:nvPr/>
        </p:nvSpPr>
        <p:spPr>
          <a:xfrm>
            <a:off x="615377" y="1428954"/>
            <a:ext cx="4491294" cy="36933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800"/>
              <a:buFont typeface="Arial"/>
              <a:buNone/>
            </a:pPr>
            <a:r>
              <a:rPr lang="es-ES" sz="1800">
                <a:solidFill>
                  <a:schemeClr val="dk1"/>
                </a:solidFill>
                <a:latin typeface="Calibri"/>
                <a:ea typeface="Calibri"/>
                <a:cs typeface="Calibri"/>
                <a:sym typeface="Calibri"/>
              </a:rPr>
              <a:t>Al final de este módulo serás capaz de:</a:t>
            </a:r>
            <a:endParaRPr b="0" i="0" sz="1400" u="none" cap="none" strike="noStrike">
              <a:solidFill>
                <a:srgbClr val="000000"/>
              </a:solidFill>
              <a:latin typeface="Arial"/>
              <a:ea typeface="Arial"/>
              <a:cs typeface="Arial"/>
              <a:sym typeface="Arial"/>
            </a:endParaRPr>
          </a:p>
        </p:txBody>
      </p:sp>
      <p:sp>
        <p:nvSpPr>
          <p:cNvPr id="96" name="Google Shape;96;p2"/>
          <p:cNvSpPr txBox="1"/>
          <p:nvPr/>
        </p:nvSpPr>
        <p:spPr>
          <a:xfrm>
            <a:off x="925733" y="1998079"/>
            <a:ext cx="93369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lang="es-ES" sz="1800">
                <a:solidFill>
                  <a:srgbClr val="21B4A9"/>
                </a:solidFill>
                <a:latin typeface="Calibri"/>
                <a:ea typeface="Calibri"/>
                <a:cs typeface="Calibri"/>
                <a:sym typeface="Calibri"/>
              </a:rPr>
              <a:t>Objetivo</a:t>
            </a:r>
            <a:r>
              <a:rPr b="0" i="0" lang="es-ES" sz="1800" u="none" cap="none" strike="noStrike">
                <a:solidFill>
                  <a:srgbClr val="21B4A9"/>
                </a:solidFill>
                <a:latin typeface="Calibri"/>
                <a:ea typeface="Calibri"/>
                <a:cs typeface="Calibri"/>
                <a:sym typeface="Calibri"/>
              </a:rPr>
              <a:t> 1: </a:t>
            </a:r>
            <a:r>
              <a:rPr lang="es-ES" sz="1800">
                <a:solidFill>
                  <a:srgbClr val="21B4A9"/>
                </a:solidFill>
                <a:latin typeface="Calibri"/>
                <a:ea typeface="Calibri"/>
                <a:cs typeface="Calibri"/>
                <a:sym typeface="Calibri"/>
              </a:rPr>
              <a:t>Entender qué son las cooperativas, sus características distintivas, valores, principios, tipos y oportunidades de desarrollo que ofrecen.</a:t>
            </a:r>
            <a:endParaRPr b="0" i="0" sz="1400" u="none" cap="none" strike="noStrike">
              <a:solidFill>
                <a:srgbClr val="000000"/>
              </a:solidFill>
              <a:latin typeface="Arial"/>
              <a:ea typeface="Arial"/>
              <a:cs typeface="Arial"/>
              <a:sym typeface="Arial"/>
            </a:endParaRPr>
          </a:p>
        </p:txBody>
      </p:sp>
      <p:sp>
        <p:nvSpPr>
          <p:cNvPr id="97" name="Google Shape;97;p2"/>
          <p:cNvSpPr txBox="1"/>
          <p:nvPr/>
        </p:nvSpPr>
        <p:spPr>
          <a:xfrm>
            <a:off x="925732" y="2714175"/>
            <a:ext cx="10436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lang="es-ES" sz="1800">
                <a:solidFill>
                  <a:srgbClr val="FAB632"/>
                </a:solidFill>
                <a:latin typeface="Calibri"/>
                <a:ea typeface="Calibri"/>
                <a:cs typeface="Calibri"/>
                <a:sym typeface="Calibri"/>
              </a:rPr>
              <a:t>Objetivo</a:t>
            </a:r>
            <a:r>
              <a:rPr b="0" i="0" lang="es-ES" sz="1800" u="none" cap="none" strike="noStrike">
                <a:solidFill>
                  <a:srgbClr val="FAB632"/>
                </a:solidFill>
                <a:latin typeface="Calibri"/>
                <a:ea typeface="Calibri"/>
                <a:cs typeface="Calibri"/>
                <a:sym typeface="Calibri"/>
              </a:rPr>
              <a:t> 2: </a:t>
            </a:r>
            <a:r>
              <a:rPr lang="es-ES" sz="1800">
                <a:solidFill>
                  <a:srgbClr val="FAB632"/>
                </a:solidFill>
                <a:latin typeface="Calibri"/>
                <a:ea typeface="Calibri"/>
                <a:cs typeface="Calibri"/>
                <a:sym typeface="Calibri"/>
              </a:rPr>
              <a:t>Conocer los fundamentos de la gobernanza cooperativa y las múltiples funciones de un gestor de cooperativas.</a:t>
            </a:r>
            <a:endParaRPr b="0" i="0" sz="1400" u="none" cap="none" strike="noStrike">
              <a:solidFill>
                <a:srgbClr val="000000"/>
              </a:solidFill>
              <a:latin typeface="Arial"/>
              <a:ea typeface="Arial"/>
              <a:cs typeface="Arial"/>
              <a:sym typeface="Arial"/>
            </a:endParaRPr>
          </a:p>
        </p:txBody>
      </p:sp>
      <p:sp>
        <p:nvSpPr>
          <p:cNvPr id="98" name="Google Shape;98;p2"/>
          <p:cNvSpPr txBox="1"/>
          <p:nvPr/>
        </p:nvSpPr>
        <p:spPr>
          <a:xfrm>
            <a:off x="925732" y="3468352"/>
            <a:ext cx="105624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lang="es-ES" sz="1800">
                <a:solidFill>
                  <a:srgbClr val="EA4E46"/>
                </a:solidFill>
                <a:latin typeface="Calibri"/>
                <a:ea typeface="Calibri"/>
                <a:cs typeface="Calibri"/>
                <a:sym typeface="Calibri"/>
              </a:rPr>
              <a:t>Objetivo</a:t>
            </a:r>
            <a:r>
              <a:rPr b="0" i="0" lang="es-ES" sz="1800" u="none" cap="none" strike="noStrike">
                <a:solidFill>
                  <a:srgbClr val="EA4E46"/>
                </a:solidFill>
                <a:latin typeface="Calibri"/>
                <a:ea typeface="Calibri"/>
                <a:cs typeface="Calibri"/>
                <a:sym typeface="Calibri"/>
              </a:rPr>
              <a:t> 3: </a:t>
            </a:r>
            <a:r>
              <a:rPr lang="es-ES" sz="1800">
                <a:solidFill>
                  <a:srgbClr val="EA4E46"/>
                </a:solidFill>
                <a:latin typeface="Calibri"/>
                <a:ea typeface="Calibri"/>
                <a:cs typeface="Calibri"/>
                <a:sym typeface="Calibri"/>
              </a:rPr>
              <a:t>Dar los primeros pasos para crear una cooperativa utilizando las herramientas prácticas, directrices e información práctica de MORE.</a:t>
            </a:r>
            <a:endParaRPr b="0" i="0" sz="1400" u="none" cap="none" strike="noStrike">
              <a:solidFill>
                <a:srgbClr val="000000"/>
              </a:solidFill>
              <a:latin typeface="Arial"/>
              <a:ea typeface="Arial"/>
              <a:cs typeface="Arial"/>
              <a:sym typeface="Arial"/>
            </a:endParaRPr>
          </a:p>
        </p:txBody>
      </p:sp>
      <p:sp>
        <p:nvSpPr>
          <p:cNvPr id="99" name="Google Shape;99;p2"/>
          <p:cNvSpPr txBox="1"/>
          <p:nvPr/>
        </p:nvSpPr>
        <p:spPr>
          <a:xfrm>
            <a:off x="599478" y="585038"/>
            <a:ext cx="45762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66666"/>
              </a:lnSpc>
              <a:spcBef>
                <a:spcPts val="0"/>
              </a:spcBef>
              <a:spcAft>
                <a:spcPts val="0"/>
              </a:spcAft>
              <a:buClr>
                <a:srgbClr val="000000"/>
              </a:buClr>
              <a:buSzPts val="3600"/>
              <a:buFont typeface="Arial"/>
              <a:buNone/>
            </a:pPr>
            <a:r>
              <a:rPr b="1" i="0" lang="es-ES" sz="3600" u="none" cap="none" strike="noStrike">
                <a:solidFill>
                  <a:srgbClr val="FAB632"/>
                </a:solidFill>
                <a:latin typeface="Calibri"/>
                <a:ea typeface="Calibri"/>
                <a:cs typeface="Calibri"/>
                <a:sym typeface="Calibri"/>
              </a:rPr>
              <a:t>Objetiv</a:t>
            </a:r>
            <a:r>
              <a:rPr b="1" lang="es-ES" sz="3600">
                <a:solidFill>
                  <a:srgbClr val="FAB632"/>
                </a:solidFill>
                <a:latin typeface="Calibri"/>
                <a:ea typeface="Calibri"/>
                <a:cs typeface="Calibri"/>
                <a:sym typeface="Calibri"/>
              </a:rPr>
              <a:t>os:</a:t>
            </a:r>
            <a:endParaRPr b="0" i="0" sz="3600" u="none" cap="none" strike="noStrike">
              <a:solidFill>
                <a:srgbClr val="FAB632"/>
              </a:solidFill>
              <a:latin typeface="Calibri"/>
              <a:ea typeface="Calibri"/>
              <a:cs typeface="Calibri"/>
              <a:sym typeface="Calibri"/>
            </a:endParaRPr>
          </a:p>
        </p:txBody>
      </p:sp>
      <p:sp>
        <p:nvSpPr>
          <p:cNvPr id="100" name="Google Shape;100;p2"/>
          <p:cNvSpPr/>
          <p:nvPr/>
        </p:nvSpPr>
        <p:spPr>
          <a:xfrm>
            <a:off x="615376" y="2781968"/>
            <a:ext cx="284085" cy="233746"/>
          </a:xfrm>
          <a:prstGeom prst="hexagon">
            <a:avLst>
              <a:gd fmla="val 25000" name="adj"/>
              <a:gd fmla="val 115470" name="vf"/>
            </a:avLst>
          </a:prstGeom>
          <a:noFill/>
          <a:ln cap="flat" cmpd="sng" w="12700">
            <a:solidFill>
              <a:srgbClr val="FAB63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1" name="Google Shape;101;p2"/>
          <p:cNvSpPr/>
          <p:nvPr/>
        </p:nvSpPr>
        <p:spPr>
          <a:xfrm>
            <a:off x="615376" y="3536125"/>
            <a:ext cx="284085" cy="233746"/>
          </a:xfrm>
          <a:prstGeom prst="hexagon">
            <a:avLst>
              <a:gd fmla="val 25000" name="adj"/>
              <a:gd fmla="val 115470" name="vf"/>
            </a:avLst>
          </a:prstGeom>
          <a:noFill/>
          <a:ln cap="flat" cmpd="sng" w="12700">
            <a:solidFill>
              <a:srgbClr val="EA4E4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2" name="Google Shape;102;p2"/>
          <p:cNvSpPr/>
          <p:nvPr/>
        </p:nvSpPr>
        <p:spPr>
          <a:xfrm>
            <a:off x="601557" y="2058938"/>
            <a:ext cx="284085" cy="233746"/>
          </a:xfrm>
          <a:prstGeom prst="hexagon">
            <a:avLst>
              <a:gd fmla="val 25000" name="adj"/>
              <a:gd fmla="val 115470" name="vf"/>
            </a:avLst>
          </a:prstGeom>
          <a:noFill/>
          <a:ln cap="flat" cmpd="sng" w="12700">
            <a:solidFill>
              <a:srgbClr val="21B4A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Texto&#10;&#10;Descripción generada automáticamente" id="103" name="Google Shape;103;p2"/>
          <p:cNvPicPr preferRelativeResize="0"/>
          <p:nvPr/>
        </p:nvPicPr>
        <p:blipFill rotWithShape="1">
          <a:blip r:embed="rId4">
            <a:alphaModFix/>
          </a:blip>
          <a:srcRect b="0" l="0" r="0" t="0"/>
          <a:stretch/>
        </p:blipFill>
        <p:spPr>
          <a:xfrm>
            <a:off x="199197" y="6234492"/>
            <a:ext cx="2304176" cy="483405"/>
          </a:xfrm>
          <a:prstGeom prst="rect">
            <a:avLst/>
          </a:prstGeom>
          <a:noFill/>
          <a:ln>
            <a:noFill/>
          </a:ln>
        </p:spPr>
      </p:pic>
      <p:sp>
        <p:nvSpPr>
          <p:cNvPr id="104" name="Google Shape;104;p2"/>
          <p:cNvSpPr txBox="1"/>
          <p:nvPr/>
        </p:nvSpPr>
        <p:spPr>
          <a:xfrm>
            <a:off x="2503373" y="6117733"/>
            <a:ext cx="7901721" cy="6001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s-ES" sz="1100" u="none" cap="none" strike="noStrike">
                <a:solidFill>
                  <a:schemeClr val="dk1"/>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94" name="Shape 494"/>
        <p:cNvGrpSpPr/>
        <p:nvPr/>
      </p:nvGrpSpPr>
      <p:grpSpPr>
        <a:xfrm>
          <a:off x="0" y="0"/>
          <a:ext cx="0" cy="0"/>
          <a:chOff x="0" y="0"/>
          <a:chExt cx="0" cy="0"/>
        </a:xfrm>
      </p:grpSpPr>
      <p:sp>
        <p:nvSpPr>
          <p:cNvPr id="495" name="Google Shape;495;g2111b633d7d_0_45"/>
          <p:cNvSpPr/>
          <p:nvPr/>
        </p:nvSpPr>
        <p:spPr>
          <a:xfrm>
            <a:off x="523348" y="924321"/>
            <a:ext cx="4518300" cy="1837800"/>
          </a:xfrm>
          <a:prstGeom prst="rect">
            <a:avLst/>
          </a:prstGeom>
          <a:noFill/>
          <a:ln cap="flat" cmpd="sng" w="12700">
            <a:solidFill>
              <a:srgbClr val="21B4A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96" name="Google Shape;496;g2111b633d7d_0_45"/>
          <p:cNvSpPr/>
          <p:nvPr/>
        </p:nvSpPr>
        <p:spPr>
          <a:xfrm>
            <a:off x="523348" y="924321"/>
            <a:ext cx="4518300" cy="422100"/>
          </a:xfrm>
          <a:prstGeom prst="roundRect">
            <a:avLst>
              <a:gd fmla="val 16667" name="adj"/>
            </a:avLst>
          </a:prstGeom>
          <a:solidFill>
            <a:srgbClr val="21B4A9"/>
          </a:solidFill>
          <a:ln cap="flat" cmpd="sng" w="12700">
            <a:solidFill>
              <a:srgbClr val="21B4A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es-ES" sz="1800">
                <a:solidFill>
                  <a:schemeClr val="lt1"/>
                </a:solidFill>
                <a:latin typeface="Calibri"/>
                <a:ea typeface="Calibri"/>
                <a:cs typeface="Calibri"/>
                <a:sym typeface="Calibri"/>
              </a:rPr>
              <a:t>1. Una cooperativa es:</a:t>
            </a:r>
            <a:endParaRPr b="0" i="0" sz="1400" u="none" cap="none" strike="noStrike">
              <a:solidFill>
                <a:srgbClr val="000000"/>
              </a:solidFill>
              <a:latin typeface="Arial"/>
              <a:ea typeface="Arial"/>
              <a:cs typeface="Arial"/>
              <a:sym typeface="Arial"/>
            </a:endParaRPr>
          </a:p>
        </p:txBody>
      </p:sp>
      <p:sp>
        <p:nvSpPr>
          <p:cNvPr id="497" name="Google Shape;497;g2111b633d7d_0_45"/>
          <p:cNvSpPr txBox="1"/>
          <p:nvPr/>
        </p:nvSpPr>
        <p:spPr>
          <a:xfrm>
            <a:off x="813304" y="2254700"/>
            <a:ext cx="39045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800"/>
              </a:spcAft>
              <a:buClr>
                <a:srgbClr val="000000"/>
              </a:buClr>
              <a:buSzPts val="1600"/>
              <a:buFont typeface="Arial"/>
              <a:buNone/>
            </a:pPr>
            <a:r>
              <a:rPr b="0" i="0" lang="es-ES" sz="1600" u="none" cap="none" strike="noStrike">
                <a:solidFill>
                  <a:srgbClr val="000000"/>
                </a:solidFill>
                <a:latin typeface="Calibri"/>
                <a:ea typeface="Calibri"/>
                <a:cs typeface="Calibri"/>
                <a:sym typeface="Calibri"/>
              </a:rPr>
              <a:t>c) </a:t>
            </a:r>
            <a:r>
              <a:rPr lang="es-ES" sz="1600">
                <a:latin typeface="Calibri"/>
                <a:ea typeface="Calibri"/>
                <a:cs typeface="Calibri"/>
                <a:sym typeface="Calibri"/>
              </a:rPr>
              <a:t>una empresa pública</a:t>
            </a:r>
            <a:endParaRPr b="0" i="0" sz="1400" u="none" cap="none" strike="noStrike">
              <a:solidFill>
                <a:srgbClr val="000000"/>
              </a:solidFill>
              <a:latin typeface="Arial"/>
              <a:ea typeface="Arial"/>
              <a:cs typeface="Arial"/>
              <a:sym typeface="Arial"/>
            </a:endParaRPr>
          </a:p>
        </p:txBody>
      </p:sp>
      <p:sp>
        <p:nvSpPr>
          <p:cNvPr id="498" name="Google Shape;498;g2111b633d7d_0_45"/>
          <p:cNvSpPr txBox="1"/>
          <p:nvPr/>
        </p:nvSpPr>
        <p:spPr>
          <a:xfrm>
            <a:off x="813297" y="1306400"/>
            <a:ext cx="40380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800"/>
              </a:spcAft>
              <a:buClr>
                <a:srgbClr val="000000"/>
              </a:buClr>
              <a:buSzPts val="1600"/>
              <a:buFont typeface="Arial"/>
              <a:buNone/>
            </a:pPr>
            <a:r>
              <a:rPr b="0" i="0" lang="es-ES" sz="1600" u="none" cap="none" strike="noStrike">
                <a:solidFill>
                  <a:srgbClr val="000000"/>
                </a:solidFill>
                <a:latin typeface="Calibri"/>
                <a:ea typeface="Calibri"/>
                <a:cs typeface="Calibri"/>
                <a:sym typeface="Calibri"/>
              </a:rPr>
              <a:t>a) </a:t>
            </a:r>
            <a:r>
              <a:rPr lang="es-ES" sz="1600">
                <a:latin typeface="Calibri"/>
                <a:ea typeface="Calibri"/>
                <a:cs typeface="Calibri"/>
                <a:sym typeface="Calibri"/>
              </a:rPr>
              <a:t>siempre sin ánimo de lucro</a:t>
            </a:r>
            <a:endParaRPr b="0" i="0" sz="1400" u="none" cap="none" strike="noStrike">
              <a:solidFill>
                <a:srgbClr val="000000"/>
              </a:solidFill>
              <a:latin typeface="Arial"/>
              <a:ea typeface="Arial"/>
              <a:cs typeface="Arial"/>
              <a:sym typeface="Arial"/>
            </a:endParaRPr>
          </a:p>
        </p:txBody>
      </p:sp>
      <p:sp>
        <p:nvSpPr>
          <p:cNvPr id="499" name="Google Shape;499;g2111b633d7d_0_45"/>
          <p:cNvSpPr txBox="1"/>
          <p:nvPr/>
        </p:nvSpPr>
        <p:spPr>
          <a:xfrm>
            <a:off x="805295" y="1671223"/>
            <a:ext cx="4077900" cy="6021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800"/>
              </a:spcAft>
              <a:buClr>
                <a:srgbClr val="000000"/>
              </a:buClr>
              <a:buSzPts val="1600"/>
              <a:buFont typeface="Arial"/>
              <a:buNone/>
            </a:pPr>
            <a:r>
              <a:rPr b="1" i="0" lang="es-ES" sz="1600" u="none" cap="none" strike="noStrike">
                <a:solidFill>
                  <a:srgbClr val="000000"/>
                </a:solidFill>
                <a:latin typeface="Calibri"/>
                <a:ea typeface="Calibri"/>
                <a:cs typeface="Calibri"/>
                <a:sym typeface="Calibri"/>
              </a:rPr>
              <a:t>b) </a:t>
            </a:r>
            <a:r>
              <a:rPr b="1" lang="es-ES" sz="1600">
                <a:latin typeface="Calibri"/>
                <a:ea typeface="Calibri"/>
                <a:cs typeface="Calibri"/>
                <a:sym typeface="Calibri"/>
              </a:rPr>
              <a:t>una empresa centrada en las personas y dirigida por sus miembros</a:t>
            </a:r>
            <a:endParaRPr b="1" i="0" sz="1400" u="none" cap="none" strike="noStrike">
              <a:solidFill>
                <a:srgbClr val="000000"/>
              </a:solidFill>
            </a:endParaRPr>
          </a:p>
        </p:txBody>
      </p:sp>
      <p:sp>
        <p:nvSpPr>
          <p:cNvPr id="500" name="Google Shape;500;g2111b633d7d_0_45"/>
          <p:cNvSpPr/>
          <p:nvPr/>
        </p:nvSpPr>
        <p:spPr>
          <a:xfrm>
            <a:off x="550864" y="267874"/>
            <a:ext cx="8245500" cy="5541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3600"/>
              <a:buFont typeface="Arial"/>
              <a:buNone/>
            </a:pPr>
            <a:r>
              <a:rPr b="1" lang="es-ES" sz="3600">
                <a:solidFill>
                  <a:srgbClr val="21B4A9"/>
                </a:solidFill>
                <a:latin typeface="Calibri"/>
                <a:ea typeface="Calibri"/>
                <a:cs typeface="Calibri"/>
                <a:sym typeface="Calibri"/>
              </a:rPr>
              <a:t>Test de autoevaluación</a:t>
            </a:r>
            <a:r>
              <a:rPr b="1" i="0" lang="es-ES" sz="3600" u="none" cap="none" strike="noStrike">
                <a:solidFill>
                  <a:srgbClr val="21B4A9"/>
                </a:solidFill>
                <a:latin typeface="Calibri"/>
                <a:ea typeface="Calibri"/>
                <a:cs typeface="Calibri"/>
                <a:sym typeface="Calibri"/>
              </a:rPr>
              <a:t>:</a:t>
            </a:r>
            <a:endParaRPr b="1" i="0" sz="3600" u="none" cap="none" strike="noStrike">
              <a:solidFill>
                <a:srgbClr val="21B4A9"/>
              </a:solidFill>
              <a:latin typeface="Calibri"/>
              <a:ea typeface="Calibri"/>
              <a:cs typeface="Calibri"/>
              <a:sym typeface="Calibri"/>
            </a:endParaRPr>
          </a:p>
        </p:txBody>
      </p:sp>
      <p:sp>
        <p:nvSpPr>
          <p:cNvPr id="501" name="Google Shape;501;g2111b633d7d_0_45"/>
          <p:cNvSpPr/>
          <p:nvPr/>
        </p:nvSpPr>
        <p:spPr>
          <a:xfrm>
            <a:off x="5331600" y="924325"/>
            <a:ext cx="4518300" cy="1983300"/>
          </a:xfrm>
          <a:prstGeom prst="rect">
            <a:avLst/>
          </a:prstGeom>
          <a:noFill/>
          <a:ln cap="flat" cmpd="sng" w="12700">
            <a:solidFill>
              <a:srgbClr val="FAB63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02" name="Google Shape;502;g2111b633d7d_0_45"/>
          <p:cNvSpPr/>
          <p:nvPr/>
        </p:nvSpPr>
        <p:spPr>
          <a:xfrm>
            <a:off x="5331600" y="924326"/>
            <a:ext cx="4518300" cy="483300"/>
          </a:xfrm>
          <a:prstGeom prst="roundRect">
            <a:avLst>
              <a:gd fmla="val 16667" name="adj"/>
            </a:avLst>
          </a:prstGeom>
          <a:solidFill>
            <a:srgbClr val="FAB632"/>
          </a:solidFill>
          <a:ln cap="flat" cmpd="sng" w="12700">
            <a:solidFill>
              <a:srgbClr val="FAB63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800"/>
              </a:spcAft>
              <a:buClr>
                <a:srgbClr val="000000"/>
              </a:buClr>
              <a:buSzPts val="1800"/>
              <a:buFont typeface="Arial"/>
              <a:buNone/>
            </a:pPr>
            <a:r>
              <a:rPr lang="es-ES" sz="1800">
                <a:solidFill>
                  <a:schemeClr val="lt1"/>
                </a:solidFill>
                <a:latin typeface="Calibri"/>
                <a:ea typeface="Calibri"/>
                <a:cs typeface="Calibri"/>
                <a:sym typeface="Calibri"/>
              </a:rPr>
              <a:t>2. Las cooperativas empoderan a las mujeres porque:</a:t>
            </a:r>
            <a:endParaRPr b="0" i="0" sz="1400" u="none" cap="none" strike="noStrike">
              <a:solidFill>
                <a:srgbClr val="000000"/>
              </a:solidFill>
              <a:latin typeface="Arial"/>
              <a:ea typeface="Arial"/>
              <a:cs typeface="Arial"/>
              <a:sym typeface="Arial"/>
            </a:endParaRPr>
          </a:p>
        </p:txBody>
      </p:sp>
      <p:sp>
        <p:nvSpPr>
          <p:cNvPr id="503" name="Google Shape;503;g2111b633d7d_0_45"/>
          <p:cNvSpPr txBox="1"/>
          <p:nvPr/>
        </p:nvSpPr>
        <p:spPr>
          <a:xfrm>
            <a:off x="5613523" y="2553325"/>
            <a:ext cx="43035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800"/>
              </a:spcAft>
              <a:buClr>
                <a:srgbClr val="000000"/>
              </a:buClr>
              <a:buSzPts val="1600"/>
              <a:buFont typeface="Arial"/>
              <a:buNone/>
            </a:pPr>
            <a:r>
              <a:rPr b="0" i="0" lang="es-ES" sz="1600" u="none" cap="none" strike="noStrike">
                <a:solidFill>
                  <a:srgbClr val="000000"/>
                </a:solidFill>
                <a:latin typeface="Calibri"/>
                <a:ea typeface="Calibri"/>
                <a:cs typeface="Calibri"/>
                <a:sym typeface="Calibri"/>
              </a:rPr>
              <a:t>c) </a:t>
            </a:r>
            <a:r>
              <a:rPr lang="es-ES" sz="1600">
                <a:latin typeface="Calibri"/>
                <a:ea typeface="Calibri"/>
                <a:cs typeface="Calibri"/>
                <a:sym typeface="Calibri"/>
              </a:rPr>
              <a:t>sólo las mujeres pueden crear una cooperativa</a:t>
            </a:r>
            <a:endParaRPr b="0" i="0" sz="1400" u="none" cap="none" strike="noStrike">
              <a:solidFill>
                <a:srgbClr val="000000"/>
              </a:solidFill>
              <a:latin typeface="Arial"/>
              <a:ea typeface="Arial"/>
              <a:cs typeface="Arial"/>
              <a:sym typeface="Arial"/>
            </a:endParaRPr>
          </a:p>
        </p:txBody>
      </p:sp>
      <p:sp>
        <p:nvSpPr>
          <p:cNvPr id="504" name="Google Shape;504;g2111b633d7d_0_45"/>
          <p:cNvSpPr txBox="1"/>
          <p:nvPr/>
        </p:nvSpPr>
        <p:spPr>
          <a:xfrm>
            <a:off x="5621547" y="1306402"/>
            <a:ext cx="41157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800"/>
              </a:spcAft>
              <a:buClr>
                <a:srgbClr val="000000"/>
              </a:buClr>
              <a:buSzPts val="1600"/>
              <a:buFont typeface="Arial"/>
              <a:buNone/>
            </a:pPr>
            <a:r>
              <a:rPr b="0" i="0" lang="es-ES" sz="1600" u="none" cap="none" strike="noStrike">
                <a:solidFill>
                  <a:srgbClr val="000000"/>
                </a:solidFill>
                <a:latin typeface="Calibri"/>
                <a:ea typeface="Calibri"/>
                <a:cs typeface="Calibri"/>
                <a:sym typeface="Calibri"/>
              </a:rPr>
              <a:t>a) </a:t>
            </a:r>
            <a:r>
              <a:rPr lang="es-ES" sz="1600">
                <a:latin typeface="Calibri"/>
                <a:ea typeface="Calibri"/>
                <a:cs typeface="Calibri"/>
                <a:sym typeface="Calibri"/>
              </a:rPr>
              <a:t>los miembros no cobran por su trabajo</a:t>
            </a:r>
            <a:endParaRPr b="0" i="0" sz="1400" u="none" cap="none" strike="noStrike">
              <a:solidFill>
                <a:srgbClr val="000000"/>
              </a:solidFill>
              <a:latin typeface="Arial"/>
              <a:ea typeface="Arial"/>
              <a:cs typeface="Arial"/>
              <a:sym typeface="Arial"/>
            </a:endParaRPr>
          </a:p>
        </p:txBody>
      </p:sp>
      <p:sp>
        <p:nvSpPr>
          <p:cNvPr id="505" name="Google Shape;505;g2111b633d7d_0_45"/>
          <p:cNvSpPr txBox="1"/>
          <p:nvPr/>
        </p:nvSpPr>
        <p:spPr>
          <a:xfrm>
            <a:off x="5621562" y="1547218"/>
            <a:ext cx="4236300" cy="11292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800"/>
              </a:spcAft>
              <a:buClr>
                <a:srgbClr val="000000"/>
              </a:buClr>
              <a:buSzPts val="1600"/>
              <a:buFont typeface="Arial"/>
              <a:buNone/>
            </a:pPr>
            <a:r>
              <a:rPr b="1" i="0" lang="es-ES" sz="1600" u="none" cap="none" strike="noStrike">
                <a:solidFill>
                  <a:srgbClr val="000000"/>
                </a:solidFill>
                <a:latin typeface="Calibri"/>
                <a:ea typeface="Calibri"/>
                <a:cs typeface="Calibri"/>
                <a:sym typeface="Calibri"/>
              </a:rPr>
              <a:t>b) </a:t>
            </a:r>
            <a:r>
              <a:rPr b="1" lang="es-ES" sz="1600">
                <a:latin typeface="Calibri"/>
                <a:ea typeface="Calibri"/>
                <a:cs typeface="Calibri"/>
                <a:sym typeface="Calibri"/>
              </a:rPr>
              <a:t>son organizaciones abiertas y democráticas, que promueven la igualdad de género, la creación de empleo y la minimización del trabajo informal</a:t>
            </a:r>
            <a:endParaRPr b="1" i="0" sz="1400" u="none" cap="none" strike="noStrike">
              <a:solidFill>
                <a:srgbClr val="000000"/>
              </a:solidFill>
            </a:endParaRPr>
          </a:p>
        </p:txBody>
      </p:sp>
      <p:sp>
        <p:nvSpPr>
          <p:cNvPr id="506" name="Google Shape;506;g2111b633d7d_0_45"/>
          <p:cNvSpPr/>
          <p:nvPr/>
        </p:nvSpPr>
        <p:spPr>
          <a:xfrm>
            <a:off x="523348" y="3001874"/>
            <a:ext cx="4518300" cy="1837800"/>
          </a:xfrm>
          <a:prstGeom prst="rect">
            <a:avLst/>
          </a:prstGeom>
          <a:noFill/>
          <a:ln cap="flat" cmpd="sng" w="12700">
            <a:solidFill>
              <a:srgbClr val="EA4E4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07" name="Google Shape;507;g2111b633d7d_0_45"/>
          <p:cNvSpPr/>
          <p:nvPr/>
        </p:nvSpPr>
        <p:spPr>
          <a:xfrm>
            <a:off x="523348" y="3001874"/>
            <a:ext cx="4518300" cy="422100"/>
          </a:xfrm>
          <a:prstGeom prst="roundRect">
            <a:avLst>
              <a:gd fmla="val 16667" name="adj"/>
            </a:avLst>
          </a:prstGeom>
          <a:solidFill>
            <a:srgbClr val="EA4E46"/>
          </a:solidFill>
          <a:ln cap="flat" cmpd="sng" w="12700">
            <a:solidFill>
              <a:srgbClr val="EA4E46"/>
            </a:solidFill>
            <a:prstDash val="solid"/>
            <a:miter lim="800000"/>
            <a:headEnd len="sm" w="sm" type="none"/>
            <a:tailEnd len="sm" w="sm" type="none"/>
          </a:ln>
        </p:spPr>
        <p:txBody>
          <a:bodyPr anchorCtr="0" anchor="ctr" bIns="45700" lIns="91425" spcFirstLastPara="1" rIns="91425" wrap="square" tIns="45700">
            <a:noAutofit/>
          </a:bodyPr>
          <a:lstStyle/>
          <a:p>
            <a:pPr indent="0" lvl="0" marL="457200" marR="0" rtl="0" algn="l">
              <a:lnSpc>
                <a:spcPct val="107000"/>
              </a:lnSpc>
              <a:spcBef>
                <a:spcPts val="0"/>
              </a:spcBef>
              <a:spcAft>
                <a:spcPts val="800"/>
              </a:spcAft>
              <a:buClr>
                <a:srgbClr val="000000"/>
              </a:buClr>
              <a:buSzPts val="1800"/>
              <a:buFont typeface="Arial"/>
              <a:buNone/>
            </a:pPr>
            <a:r>
              <a:rPr lang="es-ES" sz="1800">
                <a:solidFill>
                  <a:schemeClr val="lt1"/>
                </a:solidFill>
                <a:latin typeface="Calibri"/>
                <a:ea typeface="Calibri"/>
                <a:cs typeface="Calibri"/>
                <a:sym typeface="Calibri"/>
              </a:rPr>
              <a:t>3. Los miembros de la cooperativa</a:t>
            </a:r>
            <a:endParaRPr b="0" i="0" sz="1400" u="none" cap="none" strike="noStrike">
              <a:solidFill>
                <a:srgbClr val="000000"/>
              </a:solidFill>
              <a:latin typeface="Arial"/>
              <a:ea typeface="Arial"/>
              <a:cs typeface="Arial"/>
              <a:sym typeface="Arial"/>
            </a:endParaRPr>
          </a:p>
        </p:txBody>
      </p:sp>
      <p:sp>
        <p:nvSpPr>
          <p:cNvPr id="508" name="Google Shape;508;g2111b633d7d_0_45"/>
          <p:cNvSpPr txBox="1"/>
          <p:nvPr/>
        </p:nvSpPr>
        <p:spPr>
          <a:xfrm>
            <a:off x="537100" y="4195625"/>
            <a:ext cx="4437900" cy="3309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800"/>
              </a:spcAft>
              <a:buClr>
                <a:srgbClr val="000000"/>
              </a:buClr>
              <a:buSzPts val="1550"/>
              <a:buFont typeface="Arial"/>
              <a:buNone/>
            </a:pPr>
            <a:r>
              <a:rPr b="0" i="0" lang="es-ES" sz="1550" u="none" cap="none" strike="noStrike">
                <a:solidFill>
                  <a:srgbClr val="000000"/>
                </a:solidFill>
                <a:latin typeface="Calibri"/>
                <a:ea typeface="Calibri"/>
                <a:cs typeface="Calibri"/>
                <a:sym typeface="Calibri"/>
              </a:rPr>
              <a:t>c) </a:t>
            </a:r>
            <a:r>
              <a:rPr lang="es-ES" sz="1550">
                <a:latin typeface="Calibri"/>
                <a:ea typeface="Calibri"/>
                <a:cs typeface="Calibri"/>
                <a:sym typeface="Calibri"/>
              </a:rPr>
              <a:t>no pueden formar parte del </a:t>
            </a:r>
            <a:r>
              <a:rPr lang="es-ES" sz="1550">
                <a:latin typeface="Calibri"/>
                <a:ea typeface="Calibri"/>
                <a:cs typeface="Calibri"/>
                <a:sym typeface="Calibri"/>
              </a:rPr>
              <a:t>Junta Directiva</a:t>
            </a:r>
            <a:endParaRPr b="0" i="0" sz="1400" u="none" cap="none" strike="noStrike">
              <a:solidFill>
                <a:srgbClr val="000000"/>
              </a:solidFill>
              <a:latin typeface="Arial"/>
              <a:ea typeface="Arial"/>
              <a:cs typeface="Arial"/>
              <a:sym typeface="Arial"/>
            </a:endParaRPr>
          </a:p>
        </p:txBody>
      </p:sp>
      <p:sp>
        <p:nvSpPr>
          <p:cNvPr id="509" name="Google Shape;509;g2111b633d7d_0_45"/>
          <p:cNvSpPr txBox="1"/>
          <p:nvPr/>
        </p:nvSpPr>
        <p:spPr>
          <a:xfrm>
            <a:off x="523348" y="3383955"/>
            <a:ext cx="4437900" cy="5862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800"/>
              </a:spcAft>
              <a:buClr>
                <a:srgbClr val="000000"/>
              </a:buClr>
              <a:buSzPts val="1550"/>
              <a:buFont typeface="Arial"/>
              <a:buNone/>
            </a:pPr>
            <a:r>
              <a:rPr b="1" i="0" lang="es-ES" sz="1550" u="none" cap="none" strike="noStrike">
                <a:solidFill>
                  <a:srgbClr val="000000"/>
                </a:solidFill>
                <a:latin typeface="Calibri"/>
                <a:ea typeface="Calibri"/>
                <a:cs typeface="Calibri"/>
                <a:sym typeface="Calibri"/>
              </a:rPr>
              <a:t>a) </a:t>
            </a:r>
            <a:r>
              <a:rPr b="1" lang="es-ES" sz="1550">
                <a:latin typeface="Calibri"/>
                <a:ea typeface="Calibri"/>
                <a:cs typeface="Calibri"/>
                <a:sym typeface="Calibri"/>
              </a:rPr>
              <a:t>participan en la toma de decisiones y contribuyen económicamente</a:t>
            </a:r>
            <a:endParaRPr b="1" i="0" sz="1400" u="none" cap="none" strike="noStrike">
              <a:solidFill>
                <a:srgbClr val="000000"/>
              </a:solidFill>
            </a:endParaRPr>
          </a:p>
        </p:txBody>
      </p:sp>
      <p:sp>
        <p:nvSpPr>
          <p:cNvPr id="510" name="Google Shape;510;g2111b633d7d_0_45"/>
          <p:cNvSpPr txBox="1"/>
          <p:nvPr/>
        </p:nvSpPr>
        <p:spPr>
          <a:xfrm>
            <a:off x="523348" y="3906675"/>
            <a:ext cx="4674000" cy="3309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800"/>
              </a:spcAft>
              <a:buClr>
                <a:srgbClr val="000000"/>
              </a:buClr>
              <a:buSzPts val="1550"/>
              <a:buFont typeface="Arial"/>
              <a:buNone/>
            </a:pPr>
            <a:r>
              <a:rPr b="0" i="0" lang="es-ES" sz="1550" u="none" cap="none" strike="noStrike">
                <a:solidFill>
                  <a:srgbClr val="000000"/>
                </a:solidFill>
                <a:latin typeface="Calibri"/>
                <a:ea typeface="Calibri"/>
                <a:cs typeface="Calibri"/>
                <a:sym typeface="Calibri"/>
              </a:rPr>
              <a:t>b) </a:t>
            </a:r>
            <a:r>
              <a:rPr lang="es-ES" sz="1550">
                <a:latin typeface="Calibri"/>
                <a:ea typeface="Calibri"/>
                <a:cs typeface="Calibri"/>
                <a:sym typeface="Calibri"/>
              </a:rPr>
              <a:t>nunca reciben beneficios, siempre se reinvierten</a:t>
            </a:r>
            <a:r>
              <a:rPr b="0" i="0" lang="es-ES" sz="155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511" name="Google Shape;511;g2111b633d7d_0_45"/>
          <p:cNvSpPr/>
          <p:nvPr/>
        </p:nvSpPr>
        <p:spPr>
          <a:xfrm>
            <a:off x="5331590" y="3021670"/>
            <a:ext cx="4518300" cy="1837800"/>
          </a:xfrm>
          <a:prstGeom prst="rect">
            <a:avLst/>
          </a:prstGeom>
          <a:noFill/>
          <a:ln cap="flat" cmpd="sng" w="12700">
            <a:solidFill>
              <a:srgbClr val="21B4A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12" name="Google Shape;512;g2111b633d7d_0_45"/>
          <p:cNvSpPr/>
          <p:nvPr/>
        </p:nvSpPr>
        <p:spPr>
          <a:xfrm>
            <a:off x="5331590" y="3021670"/>
            <a:ext cx="4518300" cy="422100"/>
          </a:xfrm>
          <a:prstGeom prst="roundRect">
            <a:avLst>
              <a:gd fmla="val 16667" name="adj"/>
            </a:avLst>
          </a:prstGeom>
          <a:solidFill>
            <a:srgbClr val="21B4A9"/>
          </a:solidFill>
          <a:ln cap="flat" cmpd="sng" w="12700">
            <a:solidFill>
              <a:srgbClr val="21B4A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es-ES" sz="1800">
                <a:solidFill>
                  <a:schemeClr val="lt1"/>
                </a:solidFill>
                <a:latin typeface="Calibri"/>
                <a:ea typeface="Calibri"/>
                <a:cs typeface="Calibri"/>
                <a:sym typeface="Calibri"/>
              </a:rPr>
              <a:t>4. El gerente de la cooperativa</a:t>
            </a:r>
            <a:endParaRPr b="0" i="0" sz="1400" u="none" cap="none" strike="noStrike">
              <a:solidFill>
                <a:srgbClr val="000000"/>
              </a:solidFill>
              <a:latin typeface="Arial"/>
              <a:ea typeface="Arial"/>
              <a:cs typeface="Arial"/>
              <a:sym typeface="Arial"/>
            </a:endParaRPr>
          </a:p>
        </p:txBody>
      </p:sp>
      <p:sp>
        <p:nvSpPr>
          <p:cNvPr id="513" name="Google Shape;513;g2111b633d7d_0_45"/>
          <p:cNvSpPr txBox="1"/>
          <p:nvPr/>
        </p:nvSpPr>
        <p:spPr>
          <a:xfrm>
            <a:off x="5605858" y="4077407"/>
            <a:ext cx="39699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s-ES" sz="1600" u="none" cap="none" strike="noStrike">
                <a:solidFill>
                  <a:schemeClr val="dk1"/>
                </a:solidFill>
                <a:latin typeface="Calibri"/>
                <a:ea typeface="Calibri"/>
                <a:cs typeface="Calibri"/>
                <a:sym typeface="Calibri"/>
              </a:rPr>
              <a:t>c) </a:t>
            </a:r>
            <a:r>
              <a:rPr b="1" lang="es-ES" sz="1600">
                <a:solidFill>
                  <a:schemeClr val="dk1"/>
                </a:solidFill>
                <a:latin typeface="Calibri"/>
                <a:ea typeface="Calibri"/>
                <a:cs typeface="Calibri"/>
                <a:sym typeface="Calibri"/>
              </a:rPr>
              <a:t>tiene varias funciones diferentes: decisoria, informativa, interpersonal</a:t>
            </a:r>
            <a:endParaRPr b="1" i="0" sz="1600" u="none" cap="none" strike="noStrike">
              <a:solidFill>
                <a:schemeClr val="dk1"/>
              </a:solidFill>
              <a:latin typeface="Calibri"/>
              <a:ea typeface="Calibri"/>
              <a:cs typeface="Calibri"/>
              <a:sym typeface="Calibri"/>
            </a:endParaRPr>
          </a:p>
        </p:txBody>
      </p:sp>
      <p:sp>
        <p:nvSpPr>
          <p:cNvPr id="514" name="Google Shape;514;g2111b633d7d_0_45"/>
          <p:cNvSpPr txBox="1"/>
          <p:nvPr/>
        </p:nvSpPr>
        <p:spPr>
          <a:xfrm>
            <a:off x="5621546" y="3401766"/>
            <a:ext cx="4038000" cy="338700"/>
          </a:xfrm>
          <a:prstGeom prst="rect">
            <a:avLst/>
          </a:prstGeom>
          <a:noFill/>
          <a:ln>
            <a:noFill/>
          </a:ln>
        </p:spPr>
        <p:txBody>
          <a:bodyPr anchorCtr="0" anchor="t" bIns="45700" lIns="91425" spcFirstLastPara="1" rIns="91425" wrap="square" tIns="45700">
            <a:spAutoFit/>
          </a:bodyPr>
          <a:lstStyle/>
          <a:p>
            <a:pPr indent="0" lvl="0" marL="0" marR="0" rtl="0" algn="l">
              <a:lnSpc>
                <a:spcPct val="225000"/>
              </a:lnSpc>
              <a:spcBef>
                <a:spcPts val="0"/>
              </a:spcBef>
              <a:spcAft>
                <a:spcPts val="0"/>
              </a:spcAft>
              <a:buClr>
                <a:srgbClr val="000000"/>
              </a:buClr>
              <a:buSzPts val="1600"/>
              <a:buFont typeface="Arial"/>
              <a:buNone/>
            </a:pPr>
            <a:r>
              <a:rPr b="0" i="0" lang="es-ES" sz="1600" u="none" cap="none" strike="noStrike">
                <a:solidFill>
                  <a:schemeClr val="dk1"/>
                </a:solidFill>
                <a:latin typeface="Calibri"/>
                <a:ea typeface="Calibri"/>
                <a:cs typeface="Calibri"/>
                <a:sym typeface="Calibri"/>
              </a:rPr>
              <a:t>a) </a:t>
            </a:r>
            <a:r>
              <a:rPr lang="es-ES" sz="1600">
                <a:solidFill>
                  <a:schemeClr val="dk1"/>
                </a:solidFill>
                <a:latin typeface="Calibri"/>
                <a:ea typeface="Calibri"/>
                <a:cs typeface="Calibri"/>
                <a:sym typeface="Calibri"/>
              </a:rPr>
              <a:t>se centra únicamente en obtener beneficios</a:t>
            </a:r>
            <a:endParaRPr b="0" i="0" sz="1600" u="none" cap="none" strike="noStrike">
              <a:solidFill>
                <a:schemeClr val="dk1"/>
              </a:solidFill>
              <a:latin typeface="Calibri"/>
              <a:ea typeface="Calibri"/>
              <a:cs typeface="Calibri"/>
              <a:sym typeface="Calibri"/>
            </a:endParaRPr>
          </a:p>
        </p:txBody>
      </p:sp>
      <p:sp>
        <p:nvSpPr>
          <p:cNvPr id="515" name="Google Shape;515;g2111b633d7d_0_45"/>
          <p:cNvSpPr txBox="1"/>
          <p:nvPr/>
        </p:nvSpPr>
        <p:spPr>
          <a:xfrm>
            <a:off x="5613525" y="3759550"/>
            <a:ext cx="4236300" cy="338700"/>
          </a:xfrm>
          <a:prstGeom prst="rect">
            <a:avLst/>
          </a:prstGeom>
          <a:noFill/>
          <a:ln>
            <a:noFill/>
          </a:ln>
        </p:spPr>
        <p:txBody>
          <a:bodyPr anchorCtr="0" anchor="t" bIns="45700" lIns="91425" spcFirstLastPara="1" rIns="91425" wrap="square" tIns="45700">
            <a:spAutoFit/>
          </a:bodyPr>
          <a:lstStyle/>
          <a:p>
            <a:pPr indent="0" lvl="0" marL="0" marR="0" rtl="0" algn="l">
              <a:lnSpc>
                <a:spcPct val="225000"/>
              </a:lnSpc>
              <a:spcBef>
                <a:spcPts val="0"/>
              </a:spcBef>
              <a:spcAft>
                <a:spcPts val="0"/>
              </a:spcAft>
              <a:buClr>
                <a:srgbClr val="000000"/>
              </a:buClr>
              <a:buSzPts val="1600"/>
              <a:buFont typeface="Arial"/>
              <a:buNone/>
            </a:pPr>
            <a:r>
              <a:rPr b="0" i="0" lang="es-ES" sz="1600" u="none" cap="none" strike="noStrike">
                <a:solidFill>
                  <a:schemeClr val="dk1"/>
                </a:solidFill>
                <a:latin typeface="Calibri"/>
                <a:ea typeface="Calibri"/>
                <a:cs typeface="Calibri"/>
                <a:sym typeface="Calibri"/>
              </a:rPr>
              <a:t>b) </a:t>
            </a:r>
            <a:r>
              <a:rPr lang="es-ES" sz="1600">
                <a:solidFill>
                  <a:schemeClr val="dk1"/>
                </a:solidFill>
                <a:latin typeface="Calibri"/>
                <a:ea typeface="Calibri"/>
                <a:cs typeface="Calibri"/>
                <a:sym typeface="Calibri"/>
              </a:rPr>
              <a:t>es la única persona que toma decisiones</a:t>
            </a:r>
            <a:endParaRPr b="0" i="0" sz="1400" u="none" cap="none" strike="noStrike">
              <a:solidFill>
                <a:srgbClr val="000000"/>
              </a:solidFill>
              <a:latin typeface="Arial"/>
              <a:ea typeface="Arial"/>
              <a:cs typeface="Arial"/>
              <a:sym typeface="Arial"/>
            </a:endParaRPr>
          </a:p>
        </p:txBody>
      </p:sp>
      <p:sp>
        <p:nvSpPr>
          <p:cNvPr id="516" name="Google Shape;516;g2111b633d7d_0_45"/>
          <p:cNvSpPr/>
          <p:nvPr/>
        </p:nvSpPr>
        <p:spPr>
          <a:xfrm>
            <a:off x="2954985" y="4949288"/>
            <a:ext cx="4651500" cy="1837800"/>
          </a:xfrm>
          <a:prstGeom prst="rect">
            <a:avLst/>
          </a:prstGeom>
          <a:noFill/>
          <a:ln cap="flat" cmpd="sng" w="12700">
            <a:solidFill>
              <a:srgbClr val="FAB63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17" name="Google Shape;517;g2111b633d7d_0_45"/>
          <p:cNvSpPr/>
          <p:nvPr/>
        </p:nvSpPr>
        <p:spPr>
          <a:xfrm>
            <a:off x="2961527" y="4950179"/>
            <a:ext cx="4651500" cy="422100"/>
          </a:xfrm>
          <a:prstGeom prst="roundRect">
            <a:avLst>
              <a:gd fmla="val 16667" name="adj"/>
            </a:avLst>
          </a:prstGeom>
          <a:solidFill>
            <a:srgbClr val="FAB632"/>
          </a:solidFill>
          <a:ln cap="flat" cmpd="sng" w="12700">
            <a:solidFill>
              <a:srgbClr val="FAB63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es-ES" sz="1800">
                <a:solidFill>
                  <a:schemeClr val="lt1"/>
                </a:solidFill>
                <a:latin typeface="Calibri"/>
                <a:ea typeface="Calibri"/>
                <a:cs typeface="Calibri"/>
                <a:sym typeface="Calibri"/>
              </a:rPr>
              <a:t>5. Para crear una cooperativa</a:t>
            </a:r>
            <a:endParaRPr b="0" i="0" sz="1400" u="none" cap="none" strike="noStrike">
              <a:solidFill>
                <a:srgbClr val="000000"/>
              </a:solidFill>
              <a:latin typeface="Arial"/>
              <a:ea typeface="Arial"/>
              <a:cs typeface="Arial"/>
              <a:sym typeface="Arial"/>
            </a:endParaRPr>
          </a:p>
        </p:txBody>
      </p:sp>
      <p:sp>
        <p:nvSpPr>
          <p:cNvPr id="518" name="Google Shape;518;g2111b633d7d_0_45"/>
          <p:cNvSpPr txBox="1"/>
          <p:nvPr/>
        </p:nvSpPr>
        <p:spPr>
          <a:xfrm>
            <a:off x="2890184" y="6073411"/>
            <a:ext cx="4716300" cy="6021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800"/>
              </a:spcAft>
              <a:buClr>
                <a:srgbClr val="000000"/>
              </a:buClr>
              <a:buSzPts val="1600"/>
              <a:buFont typeface="Arial"/>
              <a:buNone/>
            </a:pPr>
            <a:r>
              <a:rPr b="1" i="0" lang="es-ES" sz="1600" u="none" cap="none" strike="noStrike">
                <a:solidFill>
                  <a:srgbClr val="000000"/>
                </a:solidFill>
                <a:latin typeface="Calibri"/>
                <a:ea typeface="Calibri"/>
                <a:cs typeface="Calibri"/>
                <a:sym typeface="Calibri"/>
              </a:rPr>
              <a:t>c) </a:t>
            </a:r>
            <a:r>
              <a:rPr b="1" lang="es-ES" sz="1600">
                <a:latin typeface="Calibri"/>
                <a:ea typeface="Calibri"/>
                <a:cs typeface="Calibri"/>
                <a:sym typeface="Calibri"/>
              </a:rPr>
              <a:t>tiene que cumplir los marcos normativos y los requisitos formales de su país</a:t>
            </a:r>
            <a:endParaRPr b="1" i="0" sz="1400" u="none" cap="none" strike="noStrike">
              <a:solidFill>
                <a:srgbClr val="000000"/>
              </a:solidFill>
            </a:endParaRPr>
          </a:p>
        </p:txBody>
      </p:sp>
      <p:sp>
        <p:nvSpPr>
          <p:cNvPr id="519" name="Google Shape;519;g2111b633d7d_0_45"/>
          <p:cNvSpPr txBox="1"/>
          <p:nvPr/>
        </p:nvSpPr>
        <p:spPr>
          <a:xfrm>
            <a:off x="2890184" y="5295852"/>
            <a:ext cx="3690900" cy="338700"/>
          </a:xfrm>
          <a:prstGeom prst="rect">
            <a:avLst/>
          </a:prstGeom>
          <a:noFill/>
          <a:ln>
            <a:noFill/>
          </a:ln>
        </p:spPr>
        <p:txBody>
          <a:bodyPr anchorCtr="0" anchor="t" bIns="45700" lIns="91425" spcFirstLastPara="1" rIns="91425" wrap="square" tIns="45700">
            <a:spAutoFit/>
          </a:bodyPr>
          <a:lstStyle/>
          <a:p>
            <a:pPr indent="0" lvl="0" marL="0" marR="0" rtl="0" algn="l">
              <a:lnSpc>
                <a:spcPct val="225000"/>
              </a:lnSpc>
              <a:spcBef>
                <a:spcPts val="0"/>
              </a:spcBef>
              <a:spcAft>
                <a:spcPts val="0"/>
              </a:spcAft>
              <a:buClr>
                <a:srgbClr val="000000"/>
              </a:buClr>
              <a:buSzPts val="1600"/>
              <a:buFont typeface="Arial"/>
              <a:buNone/>
            </a:pPr>
            <a:r>
              <a:rPr b="0" i="0" lang="es-ES" sz="1600" u="none" cap="none" strike="noStrike">
                <a:solidFill>
                  <a:schemeClr val="dk1"/>
                </a:solidFill>
                <a:latin typeface="Calibri"/>
                <a:ea typeface="Calibri"/>
                <a:cs typeface="Calibri"/>
                <a:sym typeface="Calibri"/>
              </a:rPr>
              <a:t>a) </a:t>
            </a:r>
            <a:r>
              <a:rPr lang="es-ES" sz="1600">
                <a:solidFill>
                  <a:schemeClr val="dk1"/>
                </a:solidFill>
                <a:latin typeface="Calibri"/>
                <a:ea typeface="Calibri"/>
                <a:cs typeface="Calibri"/>
                <a:sym typeface="Calibri"/>
              </a:rPr>
              <a:t>necesita al menos 50 miembros</a:t>
            </a:r>
            <a:endParaRPr b="0" i="0" sz="1600" u="none" cap="none" strike="noStrike">
              <a:solidFill>
                <a:schemeClr val="dk1"/>
              </a:solidFill>
              <a:latin typeface="Calibri"/>
              <a:ea typeface="Calibri"/>
              <a:cs typeface="Calibri"/>
              <a:sym typeface="Calibri"/>
            </a:endParaRPr>
          </a:p>
        </p:txBody>
      </p:sp>
      <p:sp>
        <p:nvSpPr>
          <p:cNvPr id="520" name="Google Shape;520;g2111b633d7d_0_45"/>
          <p:cNvSpPr txBox="1"/>
          <p:nvPr/>
        </p:nvSpPr>
        <p:spPr>
          <a:xfrm>
            <a:off x="2890175" y="5684627"/>
            <a:ext cx="4197000" cy="338700"/>
          </a:xfrm>
          <a:prstGeom prst="rect">
            <a:avLst/>
          </a:prstGeom>
          <a:noFill/>
          <a:ln>
            <a:noFill/>
          </a:ln>
        </p:spPr>
        <p:txBody>
          <a:bodyPr anchorCtr="0" anchor="t" bIns="45700" lIns="91425" spcFirstLastPara="1" rIns="91425" wrap="square" tIns="45700">
            <a:spAutoFit/>
          </a:bodyPr>
          <a:lstStyle/>
          <a:p>
            <a:pPr indent="0" lvl="0" marL="0" marR="0" rtl="0" algn="l">
              <a:lnSpc>
                <a:spcPct val="225000"/>
              </a:lnSpc>
              <a:spcBef>
                <a:spcPts val="0"/>
              </a:spcBef>
              <a:spcAft>
                <a:spcPts val="0"/>
              </a:spcAft>
              <a:buClr>
                <a:srgbClr val="000000"/>
              </a:buClr>
              <a:buSzPts val="1600"/>
              <a:buFont typeface="Arial"/>
              <a:buNone/>
            </a:pPr>
            <a:r>
              <a:rPr b="0" i="0" lang="es-ES" sz="1600" u="none" cap="none" strike="noStrike">
                <a:solidFill>
                  <a:schemeClr val="dk1"/>
                </a:solidFill>
                <a:latin typeface="Calibri"/>
                <a:ea typeface="Calibri"/>
                <a:cs typeface="Calibri"/>
                <a:sym typeface="Calibri"/>
              </a:rPr>
              <a:t>b) </a:t>
            </a:r>
            <a:r>
              <a:rPr lang="es-ES" sz="1600">
                <a:solidFill>
                  <a:schemeClr val="dk1"/>
                </a:solidFill>
                <a:latin typeface="Calibri"/>
                <a:ea typeface="Calibri"/>
                <a:cs typeface="Calibri"/>
                <a:sym typeface="Calibri"/>
              </a:rPr>
              <a:t>todos los miembros deben ser productores</a:t>
            </a:r>
            <a:endParaRPr b="0" i="0" sz="1400" u="none" cap="none" strike="noStrike">
              <a:solidFill>
                <a:srgbClr val="000000"/>
              </a:solidFill>
              <a:latin typeface="Arial"/>
              <a:ea typeface="Arial"/>
              <a:cs typeface="Arial"/>
              <a:sym typeface="Arial"/>
            </a:endParaRPr>
          </a:p>
        </p:txBody>
      </p:sp>
      <p:pic>
        <p:nvPicPr>
          <p:cNvPr descr="Texto&#10;&#10;Descripción generada automáticamente" id="521" name="Google Shape;521;g2111b633d7d_0_45"/>
          <p:cNvPicPr preferRelativeResize="0"/>
          <p:nvPr/>
        </p:nvPicPr>
        <p:blipFill rotWithShape="1">
          <a:blip r:embed="rId4">
            <a:alphaModFix/>
          </a:blip>
          <a:srcRect b="0" l="0" r="0" t="0"/>
          <a:stretch/>
        </p:blipFill>
        <p:spPr>
          <a:xfrm>
            <a:off x="7882652" y="6251079"/>
            <a:ext cx="2304175" cy="483406"/>
          </a:xfrm>
          <a:prstGeom prst="rect">
            <a:avLst/>
          </a:prstGeom>
          <a:noFill/>
          <a:ln>
            <a:noFill/>
          </a:ln>
        </p:spPr>
      </p:pic>
      <p:sp>
        <p:nvSpPr>
          <p:cNvPr id="522" name="Google Shape;522;g2111b633d7d_0_45"/>
          <p:cNvSpPr txBox="1"/>
          <p:nvPr/>
        </p:nvSpPr>
        <p:spPr>
          <a:xfrm>
            <a:off x="7684316" y="5153235"/>
            <a:ext cx="4433400" cy="939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s-ES" sz="1100" u="none" cap="none" strike="noStrike">
                <a:solidFill>
                  <a:schemeClr val="dk1"/>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26" name="Shape 526"/>
        <p:cNvGrpSpPr/>
        <p:nvPr/>
      </p:nvGrpSpPr>
      <p:grpSpPr>
        <a:xfrm>
          <a:off x="0" y="0"/>
          <a:ext cx="0" cy="0"/>
          <a:chOff x="0" y="0"/>
          <a:chExt cx="0" cy="0"/>
        </a:xfrm>
      </p:grpSpPr>
      <p:sp>
        <p:nvSpPr>
          <p:cNvPr id="527" name="Google Shape;527;p10"/>
          <p:cNvSpPr txBox="1"/>
          <p:nvPr/>
        </p:nvSpPr>
        <p:spPr>
          <a:xfrm>
            <a:off x="4849426" y="4214219"/>
            <a:ext cx="1950869"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s-ES" sz="2000" u="none" cap="none" strike="noStrike">
                <a:solidFill>
                  <a:srgbClr val="EA4E46"/>
                </a:solidFill>
                <a:latin typeface="Calibri"/>
                <a:ea typeface="Calibri"/>
                <a:cs typeface="Calibri"/>
                <a:sym typeface="Calibri"/>
              </a:rPr>
              <a:t>moreproject.eu</a:t>
            </a:r>
            <a:endParaRPr b="0" i="0" sz="1400" u="none" cap="none" strike="noStrike">
              <a:solidFill>
                <a:srgbClr val="000000"/>
              </a:solidFill>
              <a:latin typeface="Arial"/>
              <a:ea typeface="Arial"/>
              <a:cs typeface="Arial"/>
              <a:sym typeface="Arial"/>
            </a:endParaRPr>
          </a:p>
        </p:txBody>
      </p:sp>
      <p:pic>
        <p:nvPicPr>
          <p:cNvPr id="528" name="Google Shape;528;p10"/>
          <p:cNvPicPr preferRelativeResize="0"/>
          <p:nvPr/>
        </p:nvPicPr>
        <p:blipFill rotWithShape="1">
          <a:blip r:embed="rId4">
            <a:alphaModFix/>
          </a:blip>
          <a:srcRect b="33333" l="17326" r="19050" t="38446"/>
          <a:stretch/>
        </p:blipFill>
        <p:spPr>
          <a:xfrm>
            <a:off x="9123889" y="327888"/>
            <a:ext cx="2766269" cy="1225704"/>
          </a:xfrm>
          <a:prstGeom prst="rect">
            <a:avLst/>
          </a:prstGeom>
          <a:noFill/>
          <a:ln>
            <a:noFill/>
          </a:ln>
        </p:spPr>
      </p:pic>
      <p:pic>
        <p:nvPicPr>
          <p:cNvPr descr="Texto&#10;&#10;Descripción generada automáticamente" id="529" name="Google Shape;529;p10"/>
          <p:cNvPicPr preferRelativeResize="0"/>
          <p:nvPr/>
        </p:nvPicPr>
        <p:blipFill rotWithShape="1">
          <a:blip r:embed="rId5">
            <a:alphaModFix/>
          </a:blip>
          <a:srcRect b="0" l="0" r="0" t="0"/>
          <a:stretch/>
        </p:blipFill>
        <p:spPr>
          <a:xfrm>
            <a:off x="199197" y="6234492"/>
            <a:ext cx="2304176" cy="483405"/>
          </a:xfrm>
          <a:prstGeom prst="rect">
            <a:avLst/>
          </a:prstGeom>
          <a:noFill/>
          <a:ln>
            <a:noFill/>
          </a:ln>
        </p:spPr>
      </p:pic>
      <p:sp>
        <p:nvSpPr>
          <p:cNvPr id="530" name="Google Shape;530;p10"/>
          <p:cNvSpPr txBox="1"/>
          <p:nvPr/>
        </p:nvSpPr>
        <p:spPr>
          <a:xfrm>
            <a:off x="2503373" y="6117733"/>
            <a:ext cx="7901721" cy="6001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s-ES" sz="1100" u="none" cap="none" strike="noStrike">
                <a:solidFill>
                  <a:schemeClr val="dk1"/>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8" name="Shape 108"/>
        <p:cNvGrpSpPr/>
        <p:nvPr/>
      </p:nvGrpSpPr>
      <p:grpSpPr>
        <a:xfrm>
          <a:off x="0" y="0"/>
          <a:ext cx="0" cy="0"/>
          <a:chOff x="0" y="0"/>
          <a:chExt cx="0" cy="0"/>
        </a:xfrm>
      </p:grpSpPr>
      <p:sp>
        <p:nvSpPr>
          <p:cNvPr id="109" name="Google Shape;109;p3"/>
          <p:cNvSpPr/>
          <p:nvPr/>
        </p:nvSpPr>
        <p:spPr>
          <a:xfrm rot="5400000">
            <a:off x="6990802" y="933659"/>
            <a:ext cx="3308044" cy="2862649"/>
          </a:xfrm>
          <a:prstGeom prst="hexagon">
            <a:avLst>
              <a:gd fmla="val 25000" name="adj"/>
              <a:gd fmla="val 115470" name="vf"/>
            </a:avLst>
          </a:prstGeom>
          <a:noFill/>
          <a:ln cap="flat" cmpd="sng" w="12700">
            <a:solidFill>
              <a:srgbClr val="FAB63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0" name="Google Shape;110;p3"/>
          <p:cNvSpPr/>
          <p:nvPr/>
        </p:nvSpPr>
        <p:spPr>
          <a:xfrm rot="5400000">
            <a:off x="4113583" y="3055094"/>
            <a:ext cx="3455897" cy="3005443"/>
          </a:xfrm>
          <a:prstGeom prst="hexagon">
            <a:avLst>
              <a:gd fmla="val 25000" name="adj"/>
              <a:gd fmla="val 115470" name="vf"/>
            </a:avLst>
          </a:prstGeom>
          <a:noFill/>
          <a:ln cap="flat" cmpd="sng" w="12700">
            <a:solidFill>
              <a:srgbClr val="EA4E4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1" name="Google Shape;111;p3"/>
          <p:cNvSpPr/>
          <p:nvPr/>
        </p:nvSpPr>
        <p:spPr>
          <a:xfrm rot="5400000">
            <a:off x="1467157" y="866968"/>
            <a:ext cx="3263700" cy="2996100"/>
          </a:xfrm>
          <a:prstGeom prst="hexagon">
            <a:avLst>
              <a:gd fmla="val 25000" name="adj"/>
              <a:gd fmla="val 115470" name="vf"/>
            </a:avLst>
          </a:prstGeom>
          <a:noFill/>
          <a:ln cap="flat" cmpd="sng" w="12700">
            <a:solidFill>
              <a:srgbClr val="FAB63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2" name="Google Shape;112;p3"/>
          <p:cNvSpPr/>
          <p:nvPr/>
        </p:nvSpPr>
        <p:spPr>
          <a:xfrm>
            <a:off x="4865082" y="3531835"/>
            <a:ext cx="284085" cy="233746"/>
          </a:xfrm>
          <a:prstGeom prst="hexagon">
            <a:avLst>
              <a:gd fmla="val 25000" name="adj"/>
              <a:gd fmla="val 115470" name="vf"/>
            </a:avLst>
          </a:prstGeom>
          <a:noFill/>
          <a:ln cap="flat" cmpd="sng" w="12700">
            <a:solidFill>
              <a:srgbClr val="FAB63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3" name="Google Shape;113;p3"/>
          <p:cNvSpPr/>
          <p:nvPr/>
        </p:nvSpPr>
        <p:spPr>
          <a:xfrm>
            <a:off x="1881602" y="1404952"/>
            <a:ext cx="284100" cy="233700"/>
          </a:xfrm>
          <a:prstGeom prst="hexagon">
            <a:avLst>
              <a:gd fmla="val 25000" name="adj"/>
              <a:gd fmla="val 115470" name="vf"/>
            </a:avLst>
          </a:prstGeom>
          <a:noFill/>
          <a:ln cap="flat" cmpd="sng" w="12700">
            <a:solidFill>
              <a:srgbClr val="21B4A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4" name="Google Shape;114;p3"/>
          <p:cNvSpPr/>
          <p:nvPr/>
        </p:nvSpPr>
        <p:spPr>
          <a:xfrm>
            <a:off x="7565868" y="1404932"/>
            <a:ext cx="284100" cy="233700"/>
          </a:xfrm>
          <a:prstGeom prst="hexagon">
            <a:avLst>
              <a:gd fmla="val 25000" name="adj"/>
              <a:gd fmla="val 115470" name="vf"/>
            </a:avLst>
          </a:prstGeom>
          <a:noFill/>
          <a:ln cap="flat" cmpd="sng" w="12700">
            <a:solidFill>
              <a:srgbClr val="EA4E4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5" name="Google Shape;115;p3"/>
          <p:cNvSpPr txBox="1"/>
          <p:nvPr/>
        </p:nvSpPr>
        <p:spPr>
          <a:xfrm>
            <a:off x="2288325" y="2018300"/>
            <a:ext cx="3281100" cy="1108200"/>
          </a:xfrm>
          <a:prstGeom prst="rect">
            <a:avLst/>
          </a:prstGeom>
          <a:noFill/>
          <a:ln>
            <a:noFill/>
          </a:ln>
        </p:spPr>
        <p:txBody>
          <a:bodyPr anchorCtr="0" anchor="t" bIns="45700" lIns="91425" spcFirstLastPara="1" rIns="91425" wrap="square" tIns="45700">
            <a:spAutoFit/>
          </a:bodyPr>
          <a:lstStyle/>
          <a:p>
            <a:pPr indent="0" lvl="0" marL="0" marR="0" rtl="0" algn="l">
              <a:lnSpc>
                <a:spcPct val="156250"/>
              </a:lnSpc>
              <a:spcBef>
                <a:spcPts val="0"/>
              </a:spcBef>
              <a:spcAft>
                <a:spcPts val="0"/>
              </a:spcAft>
              <a:buClr>
                <a:srgbClr val="000000"/>
              </a:buClr>
              <a:buSzPts val="1600"/>
              <a:buFont typeface="Arial"/>
              <a:buNone/>
            </a:pPr>
            <a:r>
              <a:rPr lang="es-ES" sz="1600">
                <a:latin typeface="Calibri"/>
                <a:ea typeface="Calibri"/>
                <a:cs typeface="Calibri"/>
                <a:sym typeface="Calibri"/>
              </a:rPr>
              <a:t>¿Qué es una cooperativa?</a:t>
            </a:r>
            <a:endParaRPr b="0" i="0" sz="1600" u="none" cap="none" strike="noStrike">
              <a:solidFill>
                <a:srgbClr val="000000"/>
              </a:solidFill>
              <a:latin typeface="Calibri"/>
              <a:ea typeface="Calibri"/>
              <a:cs typeface="Calibri"/>
              <a:sym typeface="Calibri"/>
            </a:endParaRPr>
          </a:p>
          <a:p>
            <a:pPr indent="0" lvl="0" marL="0" marR="0" rtl="0" algn="l">
              <a:lnSpc>
                <a:spcPct val="156250"/>
              </a:lnSpc>
              <a:spcBef>
                <a:spcPts val="0"/>
              </a:spcBef>
              <a:spcAft>
                <a:spcPts val="0"/>
              </a:spcAft>
              <a:buClr>
                <a:schemeClr val="dk1"/>
              </a:buClr>
              <a:buSzPts val="1100"/>
              <a:buFont typeface="Arial"/>
              <a:buNone/>
            </a:pPr>
            <a:r>
              <a:rPr lang="es-ES" sz="1600">
                <a:solidFill>
                  <a:schemeClr val="dk1"/>
                </a:solidFill>
                <a:latin typeface="Calibri"/>
                <a:ea typeface="Calibri"/>
                <a:cs typeface="Calibri"/>
                <a:sym typeface="Calibri"/>
              </a:rPr>
              <a:t>Características distintivas</a:t>
            </a:r>
            <a:endParaRPr sz="1600">
              <a:solidFill>
                <a:schemeClr val="dk1"/>
              </a:solidFill>
              <a:latin typeface="Calibri"/>
              <a:ea typeface="Calibri"/>
              <a:cs typeface="Calibri"/>
              <a:sym typeface="Calibri"/>
            </a:endParaRPr>
          </a:p>
          <a:p>
            <a:pPr indent="0" lvl="0" marL="0" marR="0" rtl="0" algn="l">
              <a:lnSpc>
                <a:spcPct val="156250"/>
              </a:lnSpc>
              <a:spcBef>
                <a:spcPts val="0"/>
              </a:spcBef>
              <a:spcAft>
                <a:spcPts val="0"/>
              </a:spcAft>
              <a:buClr>
                <a:schemeClr val="dk1"/>
              </a:buClr>
              <a:buSzPts val="1100"/>
              <a:buFont typeface="Arial"/>
              <a:buNone/>
            </a:pPr>
            <a:r>
              <a:rPr lang="es-ES" sz="1600">
                <a:solidFill>
                  <a:schemeClr val="dk1"/>
                </a:solidFill>
                <a:latin typeface="Calibri"/>
                <a:ea typeface="Calibri"/>
                <a:cs typeface="Calibri"/>
                <a:sym typeface="Calibri"/>
              </a:rPr>
              <a:t>Funciones clave</a:t>
            </a:r>
            <a:endParaRPr sz="1600">
              <a:solidFill>
                <a:schemeClr val="dk1"/>
              </a:solidFill>
              <a:latin typeface="Calibri"/>
              <a:ea typeface="Calibri"/>
              <a:cs typeface="Calibri"/>
              <a:sym typeface="Calibri"/>
            </a:endParaRPr>
          </a:p>
        </p:txBody>
      </p:sp>
      <p:sp>
        <p:nvSpPr>
          <p:cNvPr id="116" name="Google Shape;116;p3"/>
          <p:cNvSpPr txBox="1"/>
          <p:nvPr/>
        </p:nvSpPr>
        <p:spPr>
          <a:xfrm>
            <a:off x="2165700" y="1324250"/>
            <a:ext cx="23814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lang="es-ES" sz="1800">
                <a:solidFill>
                  <a:srgbClr val="21B4A9"/>
                </a:solidFill>
                <a:latin typeface="Oxygen"/>
                <a:ea typeface="Oxygen"/>
                <a:cs typeface="Oxygen"/>
                <a:sym typeface="Oxygen"/>
              </a:rPr>
              <a:t>¿Por qué son únicas las cooperativas?</a:t>
            </a:r>
            <a:endParaRPr b="0" i="0" sz="1400" u="none" cap="none" strike="noStrike">
              <a:solidFill>
                <a:srgbClr val="000000"/>
              </a:solidFill>
              <a:latin typeface="Arial"/>
              <a:ea typeface="Arial"/>
              <a:cs typeface="Arial"/>
              <a:sym typeface="Arial"/>
            </a:endParaRPr>
          </a:p>
        </p:txBody>
      </p:sp>
      <p:sp>
        <p:nvSpPr>
          <p:cNvPr id="117" name="Google Shape;117;p3"/>
          <p:cNvSpPr txBox="1"/>
          <p:nvPr/>
        </p:nvSpPr>
        <p:spPr>
          <a:xfrm>
            <a:off x="1940016" y="2102208"/>
            <a:ext cx="3483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s-ES" sz="2000" u="none" cap="none" strike="noStrike">
                <a:solidFill>
                  <a:srgbClr val="EA4E46"/>
                </a:solidFill>
                <a:latin typeface="Calibri"/>
                <a:ea typeface="Calibri"/>
                <a:cs typeface="Calibri"/>
                <a:sym typeface="Calibri"/>
              </a:rPr>
              <a:t>+</a:t>
            </a:r>
            <a:r>
              <a:rPr b="0" i="0" lang="es-ES" sz="2000" u="none" cap="none" strike="noStrike">
                <a:solidFill>
                  <a:srgbClr val="FAB632"/>
                </a:solidFill>
                <a:latin typeface="Calibri"/>
                <a:ea typeface="Calibri"/>
                <a:cs typeface="Calibri"/>
                <a:sym typeface="Calibri"/>
              </a:rPr>
              <a:t>+</a:t>
            </a:r>
            <a:r>
              <a:rPr b="0" i="0" lang="es-ES" sz="2000" u="none" cap="none" strike="noStrike">
                <a:solidFill>
                  <a:srgbClr val="21B4A9"/>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sp>
        <p:nvSpPr>
          <p:cNvPr id="118" name="Google Shape;118;p3"/>
          <p:cNvSpPr txBox="1"/>
          <p:nvPr/>
        </p:nvSpPr>
        <p:spPr>
          <a:xfrm rot="-3696416">
            <a:off x="3742617" y="189018"/>
            <a:ext cx="483731" cy="13076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s-ES" sz="2000" u="none" cap="none" strike="noStrike">
                <a:solidFill>
                  <a:srgbClr val="EA4E46"/>
                </a:solidFill>
                <a:latin typeface="Calibri"/>
                <a:ea typeface="Calibri"/>
                <a:cs typeface="Calibri"/>
                <a:sym typeface="Calibri"/>
              </a:rPr>
              <a:t>+</a:t>
            </a:r>
            <a:r>
              <a:rPr b="0" i="0" lang="es-ES" sz="2000" u="none" cap="none" strike="noStrike">
                <a:solidFill>
                  <a:srgbClr val="FAB632"/>
                </a:solidFill>
                <a:latin typeface="Calibri"/>
                <a:ea typeface="Calibri"/>
                <a:cs typeface="Calibri"/>
                <a:sym typeface="Calibri"/>
              </a:rPr>
              <a:t>+</a:t>
            </a:r>
            <a:r>
              <a:rPr b="0" i="0" lang="es-ES" sz="2000" u="none" cap="none" strike="noStrike">
                <a:solidFill>
                  <a:srgbClr val="21B4A9"/>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sp>
        <p:nvSpPr>
          <p:cNvPr id="119" name="Google Shape;119;p3"/>
          <p:cNvSpPr txBox="1"/>
          <p:nvPr/>
        </p:nvSpPr>
        <p:spPr>
          <a:xfrm>
            <a:off x="7631900" y="1202325"/>
            <a:ext cx="25110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s-ES" sz="1800" u="none" cap="none" strike="noStrike">
                <a:solidFill>
                  <a:srgbClr val="EA4E46"/>
                </a:solidFill>
                <a:latin typeface="Oxygen"/>
                <a:ea typeface="Oxygen"/>
                <a:cs typeface="Oxygen"/>
                <a:sym typeface="Oxygen"/>
              </a:rPr>
              <a:t>From theory to practice: success stories &amp; steps to set up a cooperative</a:t>
            </a:r>
            <a:endParaRPr b="0" i="0" sz="1400" u="none" cap="none" strike="noStrike">
              <a:solidFill>
                <a:srgbClr val="000000"/>
              </a:solidFill>
              <a:latin typeface="Arial"/>
              <a:ea typeface="Arial"/>
              <a:cs typeface="Arial"/>
              <a:sym typeface="Arial"/>
            </a:endParaRPr>
          </a:p>
        </p:txBody>
      </p:sp>
      <p:sp>
        <p:nvSpPr>
          <p:cNvPr id="120" name="Google Shape;120;p3"/>
          <p:cNvSpPr txBox="1"/>
          <p:nvPr/>
        </p:nvSpPr>
        <p:spPr>
          <a:xfrm>
            <a:off x="8061386" y="2402925"/>
            <a:ext cx="1768800" cy="1493100"/>
          </a:xfrm>
          <a:prstGeom prst="rect">
            <a:avLst/>
          </a:prstGeom>
          <a:noFill/>
          <a:ln>
            <a:noFill/>
          </a:ln>
        </p:spPr>
        <p:txBody>
          <a:bodyPr anchorCtr="0" anchor="t" bIns="45700" lIns="91425" spcFirstLastPara="1" rIns="91425" wrap="square" tIns="45700">
            <a:spAutoFit/>
          </a:bodyPr>
          <a:lstStyle/>
          <a:p>
            <a:pPr indent="0" lvl="0" marL="0" marR="0" rtl="0" algn="l">
              <a:lnSpc>
                <a:spcPct val="156250"/>
              </a:lnSpc>
              <a:spcBef>
                <a:spcPts val="0"/>
              </a:spcBef>
              <a:spcAft>
                <a:spcPts val="0"/>
              </a:spcAft>
              <a:buClr>
                <a:schemeClr val="dk1"/>
              </a:buClr>
              <a:buSzPts val="1100"/>
              <a:buFont typeface="Arial"/>
              <a:buNone/>
            </a:pPr>
            <a:r>
              <a:rPr lang="es-ES" sz="1600">
                <a:solidFill>
                  <a:schemeClr val="dk1"/>
                </a:solidFill>
                <a:latin typeface="Calibri"/>
                <a:ea typeface="Calibri"/>
                <a:cs typeface="Calibri"/>
                <a:sym typeface="Calibri"/>
              </a:rPr>
              <a:t>Casos de éxito</a:t>
            </a:r>
            <a:endParaRPr sz="1600">
              <a:solidFill>
                <a:schemeClr val="dk1"/>
              </a:solidFill>
              <a:latin typeface="Calibri"/>
              <a:ea typeface="Calibri"/>
              <a:cs typeface="Calibri"/>
              <a:sym typeface="Calibri"/>
            </a:endParaRPr>
          </a:p>
          <a:p>
            <a:pPr indent="0" lvl="0" marL="0" marR="0" rtl="0" algn="l">
              <a:lnSpc>
                <a:spcPct val="156250"/>
              </a:lnSpc>
              <a:spcBef>
                <a:spcPts val="0"/>
              </a:spcBef>
              <a:spcAft>
                <a:spcPts val="0"/>
              </a:spcAft>
              <a:buClr>
                <a:schemeClr val="dk1"/>
              </a:buClr>
              <a:buSzPts val="1100"/>
              <a:buFont typeface="Arial"/>
              <a:buNone/>
            </a:pPr>
            <a:r>
              <a:rPr lang="es-ES" sz="1600">
                <a:solidFill>
                  <a:schemeClr val="dk1"/>
                </a:solidFill>
                <a:latin typeface="Calibri"/>
                <a:ea typeface="Calibri"/>
                <a:cs typeface="Calibri"/>
                <a:sym typeface="Calibri"/>
              </a:rPr>
              <a:t>Pasos para crear una cooperativa</a:t>
            </a:r>
            <a:endParaRPr sz="1600">
              <a:solidFill>
                <a:schemeClr val="dk1"/>
              </a:solidFill>
              <a:latin typeface="Calibri"/>
              <a:ea typeface="Calibri"/>
              <a:cs typeface="Calibri"/>
              <a:sym typeface="Calibri"/>
            </a:endParaRPr>
          </a:p>
          <a:p>
            <a:pPr indent="0" lvl="0" marL="0" marR="0" rtl="0" algn="l">
              <a:lnSpc>
                <a:spcPct val="156250"/>
              </a:lnSpc>
              <a:spcBef>
                <a:spcPts val="0"/>
              </a:spcBef>
              <a:spcAft>
                <a:spcPts val="0"/>
              </a:spcAft>
              <a:buClr>
                <a:srgbClr val="000000"/>
              </a:buClr>
              <a:buSzPts val="1600"/>
              <a:buFont typeface="Arial"/>
              <a:buNone/>
            </a:pPr>
            <a:r>
              <a:t/>
            </a:r>
            <a:endParaRPr sz="1600">
              <a:solidFill>
                <a:schemeClr val="dk1"/>
              </a:solidFill>
              <a:latin typeface="Calibri"/>
              <a:ea typeface="Calibri"/>
              <a:cs typeface="Calibri"/>
              <a:sym typeface="Calibri"/>
            </a:endParaRPr>
          </a:p>
        </p:txBody>
      </p:sp>
      <p:sp>
        <p:nvSpPr>
          <p:cNvPr id="121" name="Google Shape;121;p3"/>
          <p:cNvSpPr txBox="1"/>
          <p:nvPr/>
        </p:nvSpPr>
        <p:spPr>
          <a:xfrm>
            <a:off x="7711403" y="2503866"/>
            <a:ext cx="396875" cy="70784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s-ES" sz="2000" u="none" cap="none" strike="noStrike">
                <a:solidFill>
                  <a:srgbClr val="EA4E46"/>
                </a:solidFill>
                <a:latin typeface="Calibri"/>
                <a:ea typeface="Calibri"/>
                <a:cs typeface="Calibri"/>
                <a:sym typeface="Calibri"/>
              </a:rPr>
              <a:t>+</a:t>
            </a:r>
            <a:r>
              <a:rPr b="0" i="0" lang="es-ES" sz="2000" u="none" cap="none" strike="noStrike">
                <a:solidFill>
                  <a:srgbClr val="FAB632"/>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sp>
        <p:nvSpPr>
          <p:cNvPr id="122" name="Google Shape;122;p3"/>
          <p:cNvSpPr txBox="1"/>
          <p:nvPr/>
        </p:nvSpPr>
        <p:spPr>
          <a:xfrm rot="-6890559">
            <a:off x="9313557" y="3218591"/>
            <a:ext cx="490316" cy="124947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s-ES" sz="2000" u="none" cap="none" strike="noStrike">
                <a:solidFill>
                  <a:srgbClr val="EA4E46"/>
                </a:solidFill>
                <a:latin typeface="Calibri"/>
                <a:ea typeface="Calibri"/>
                <a:cs typeface="Calibri"/>
                <a:sym typeface="Calibri"/>
              </a:rPr>
              <a:t>+</a:t>
            </a:r>
            <a:r>
              <a:rPr b="0" i="0" lang="es-ES" sz="2000" u="none" cap="none" strike="noStrike">
                <a:solidFill>
                  <a:srgbClr val="FAB632"/>
                </a:solidFill>
                <a:latin typeface="Calibri"/>
                <a:ea typeface="Calibri"/>
                <a:cs typeface="Calibri"/>
                <a:sym typeface="Calibri"/>
              </a:rPr>
              <a:t>+</a:t>
            </a:r>
            <a:r>
              <a:rPr b="0" i="0" lang="es-ES" sz="2000" u="none" cap="none" strike="noStrike">
                <a:solidFill>
                  <a:srgbClr val="21B4A9"/>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sp>
        <p:nvSpPr>
          <p:cNvPr id="123" name="Google Shape;123;p3"/>
          <p:cNvSpPr txBox="1"/>
          <p:nvPr/>
        </p:nvSpPr>
        <p:spPr>
          <a:xfrm>
            <a:off x="4726625" y="4448800"/>
            <a:ext cx="4146600" cy="1493100"/>
          </a:xfrm>
          <a:prstGeom prst="rect">
            <a:avLst/>
          </a:prstGeom>
          <a:noFill/>
          <a:ln>
            <a:noFill/>
          </a:ln>
        </p:spPr>
        <p:txBody>
          <a:bodyPr anchorCtr="0" anchor="t" bIns="45700" lIns="91425" spcFirstLastPara="1" rIns="91425" wrap="square" tIns="45700">
            <a:spAutoFit/>
          </a:bodyPr>
          <a:lstStyle/>
          <a:p>
            <a:pPr indent="0" lvl="0" marL="0" marR="0" rtl="0" algn="l">
              <a:lnSpc>
                <a:spcPct val="156250"/>
              </a:lnSpc>
              <a:spcBef>
                <a:spcPts val="0"/>
              </a:spcBef>
              <a:spcAft>
                <a:spcPts val="0"/>
              </a:spcAft>
              <a:buClr>
                <a:schemeClr val="dk1"/>
              </a:buClr>
              <a:buSzPts val="1100"/>
              <a:buFont typeface="Arial"/>
              <a:buNone/>
            </a:pPr>
            <a:r>
              <a:rPr lang="es-ES" sz="1600">
                <a:solidFill>
                  <a:schemeClr val="dk1"/>
                </a:solidFill>
                <a:latin typeface="Calibri"/>
                <a:ea typeface="Calibri"/>
                <a:cs typeface="Calibri"/>
                <a:sym typeface="Calibri"/>
              </a:rPr>
              <a:t>Modelos de gobernanza</a:t>
            </a:r>
            <a:endParaRPr sz="1600">
              <a:solidFill>
                <a:schemeClr val="dk1"/>
              </a:solidFill>
              <a:latin typeface="Calibri"/>
              <a:ea typeface="Calibri"/>
              <a:cs typeface="Calibri"/>
              <a:sym typeface="Calibri"/>
            </a:endParaRPr>
          </a:p>
          <a:p>
            <a:pPr indent="0" lvl="0" marL="0" marR="0" rtl="0" algn="l">
              <a:lnSpc>
                <a:spcPct val="156250"/>
              </a:lnSpc>
              <a:spcBef>
                <a:spcPts val="0"/>
              </a:spcBef>
              <a:spcAft>
                <a:spcPts val="0"/>
              </a:spcAft>
              <a:buClr>
                <a:schemeClr val="dk1"/>
              </a:buClr>
              <a:buSzPts val="1100"/>
              <a:buFont typeface="Arial"/>
              <a:buNone/>
            </a:pPr>
            <a:r>
              <a:rPr lang="es-ES" sz="1600">
                <a:solidFill>
                  <a:schemeClr val="dk1"/>
                </a:solidFill>
                <a:latin typeface="Calibri"/>
                <a:ea typeface="Calibri"/>
                <a:cs typeface="Calibri"/>
                <a:sym typeface="Calibri"/>
              </a:rPr>
              <a:t>Compromiso de los miembros</a:t>
            </a:r>
            <a:endParaRPr sz="1600">
              <a:solidFill>
                <a:schemeClr val="dk1"/>
              </a:solidFill>
              <a:latin typeface="Calibri"/>
              <a:ea typeface="Calibri"/>
              <a:cs typeface="Calibri"/>
              <a:sym typeface="Calibri"/>
            </a:endParaRPr>
          </a:p>
          <a:p>
            <a:pPr indent="0" lvl="0" marL="0" marR="0" rtl="0" algn="l">
              <a:lnSpc>
                <a:spcPct val="156250"/>
              </a:lnSpc>
              <a:spcBef>
                <a:spcPts val="0"/>
              </a:spcBef>
              <a:spcAft>
                <a:spcPts val="0"/>
              </a:spcAft>
              <a:buClr>
                <a:schemeClr val="dk1"/>
              </a:buClr>
              <a:buSzPts val="1100"/>
              <a:buFont typeface="Arial"/>
              <a:buNone/>
            </a:pPr>
            <a:r>
              <a:rPr lang="es-ES" sz="1600">
                <a:solidFill>
                  <a:schemeClr val="dk1"/>
                </a:solidFill>
                <a:latin typeface="Calibri"/>
                <a:ea typeface="Calibri"/>
                <a:cs typeface="Calibri"/>
                <a:sym typeface="Calibri"/>
              </a:rPr>
              <a:t>Funciones del directivo</a:t>
            </a:r>
            <a:endParaRPr sz="1600">
              <a:solidFill>
                <a:schemeClr val="dk1"/>
              </a:solidFill>
              <a:latin typeface="Calibri"/>
              <a:ea typeface="Calibri"/>
              <a:cs typeface="Calibri"/>
              <a:sym typeface="Calibri"/>
            </a:endParaRPr>
          </a:p>
          <a:p>
            <a:pPr indent="0" lvl="0" marL="0" marR="0" rtl="0" algn="l">
              <a:lnSpc>
                <a:spcPct val="156250"/>
              </a:lnSpc>
              <a:spcBef>
                <a:spcPts val="0"/>
              </a:spcBef>
              <a:spcAft>
                <a:spcPts val="0"/>
              </a:spcAft>
              <a:buClr>
                <a:srgbClr val="000000"/>
              </a:buClr>
              <a:buSzPts val="1600"/>
              <a:buFont typeface="Arial"/>
              <a:buNone/>
            </a:pPr>
            <a:r>
              <a:t/>
            </a:r>
            <a:endParaRPr sz="1600">
              <a:solidFill>
                <a:schemeClr val="dk1"/>
              </a:solidFill>
              <a:latin typeface="Calibri"/>
              <a:ea typeface="Calibri"/>
              <a:cs typeface="Calibri"/>
              <a:sym typeface="Calibri"/>
            </a:endParaRPr>
          </a:p>
        </p:txBody>
      </p:sp>
      <p:sp>
        <p:nvSpPr>
          <p:cNvPr id="124" name="Google Shape;124;p3"/>
          <p:cNvSpPr txBox="1"/>
          <p:nvPr/>
        </p:nvSpPr>
        <p:spPr>
          <a:xfrm>
            <a:off x="4547099" y="3436175"/>
            <a:ext cx="2198400" cy="923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1" lang="es-ES" sz="1800">
                <a:solidFill>
                  <a:srgbClr val="FAB632"/>
                </a:solidFill>
                <a:latin typeface="Oxygen"/>
                <a:ea typeface="Oxygen"/>
                <a:cs typeface="Oxygen"/>
                <a:sym typeface="Oxygen"/>
              </a:rPr>
              <a:t>Gestión y gobernanza de cooperativas</a:t>
            </a:r>
            <a:r>
              <a:rPr b="1" i="0" lang="es-ES" sz="1800" u="none" cap="none" strike="noStrike">
                <a:solidFill>
                  <a:srgbClr val="FAB632"/>
                </a:solidFill>
                <a:latin typeface="Oxygen"/>
                <a:ea typeface="Oxygen"/>
                <a:cs typeface="Oxygen"/>
                <a:sym typeface="Oxygen"/>
              </a:rPr>
              <a:t> </a:t>
            </a:r>
            <a:endParaRPr b="0" i="0" sz="1400" u="none" cap="none" strike="noStrike">
              <a:solidFill>
                <a:srgbClr val="000000"/>
              </a:solidFill>
              <a:latin typeface="Arial"/>
              <a:ea typeface="Arial"/>
              <a:cs typeface="Arial"/>
              <a:sym typeface="Arial"/>
            </a:endParaRPr>
          </a:p>
        </p:txBody>
      </p:sp>
      <p:sp>
        <p:nvSpPr>
          <p:cNvPr id="125" name="Google Shape;125;p3"/>
          <p:cNvSpPr txBox="1"/>
          <p:nvPr/>
        </p:nvSpPr>
        <p:spPr>
          <a:xfrm>
            <a:off x="4515875" y="4549407"/>
            <a:ext cx="3492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s-ES" sz="2000" u="none" cap="none" strike="noStrike">
                <a:solidFill>
                  <a:srgbClr val="EA4E46"/>
                </a:solidFill>
                <a:latin typeface="Calibri"/>
                <a:ea typeface="Calibri"/>
                <a:cs typeface="Calibri"/>
                <a:sym typeface="Calibri"/>
              </a:rPr>
              <a:t>+</a:t>
            </a:r>
            <a:r>
              <a:rPr b="0" i="0" lang="es-ES" sz="2000" u="none" cap="none" strike="noStrike">
                <a:solidFill>
                  <a:srgbClr val="FAB632"/>
                </a:solidFill>
                <a:latin typeface="Calibri"/>
                <a:ea typeface="Calibri"/>
                <a:cs typeface="Calibri"/>
                <a:sym typeface="Calibri"/>
              </a:rPr>
              <a:t>+</a:t>
            </a:r>
            <a:r>
              <a:rPr b="0" i="0" lang="es-ES" sz="2000" u="none" cap="none" strike="noStrike">
                <a:solidFill>
                  <a:srgbClr val="21B4A9"/>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sp>
        <p:nvSpPr>
          <p:cNvPr id="126" name="Google Shape;126;p3"/>
          <p:cNvSpPr txBox="1"/>
          <p:nvPr/>
        </p:nvSpPr>
        <p:spPr>
          <a:xfrm rot="-3715770">
            <a:off x="4345930" y="5513560"/>
            <a:ext cx="510671" cy="70808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s-ES" sz="2000" u="none" cap="none" strike="noStrike">
                <a:solidFill>
                  <a:srgbClr val="EA4E46"/>
                </a:solidFill>
                <a:latin typeface="Calibri"/>
                <a:ea typeface="Calibri"/>
                <a:cs typeface="Calibri"/>
                <a:sym typeface="Calibri"/>
              </a:rPr>
              <a:t>+</a:t>
            </a:r>
            <a:r>
              <a:rPr b="0" i="0" lang="es-ES" sz="2000" u="none" cap="none" strike="noStrike">
                <a:solidFill>
                  <a:srgbClr val="FAB632"/>
                </a:solidFill>
                <a:latin typeface="Calibri"/>
                <a:ea typeface="Calibri"/>
                <a:cs typeface="Calibri"/>
                <a:sym typeface="Calibri"/>
              </a:rPr>
              <a:t>+</a:t>
            </a:r>
            <a:r>
              <a:rPr b="0" i="0" lang="es-ES" sz="2000" u="none" cap="none" strike="noStrike">
                <a:solidFill>
                  <a:srgbClr val="21B4A9"/>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pic>
        <p:nvPicPr>
          <p:cNvPr descr="Texto&#10;&#10;Descripción generada automáticamente" id="127" name="Google Shape;127;p3"/>
          <p:cNvPicPr preferRelativeResize="0"/>
          <p:nvPr/>
        </p:nvPicPr>
        <p:blipFill rotWithShape="1">
          <a:blip r:embed="rId4">
            <a:alphaModFix/>
          </a:blip>
          <a:srcRect b="0" l="0" r="0" t="0"/>
          <a:stretch/>
        </p:blipFill>
        <p:spPr>
          <a:xfrm>
            <a:off x="199197" y="6234492"/>
            <a:ext cx="2304176" cy="483405"/>
          </a:xfrm>
          <a:prstGeom prst="rect">
            <a:avLst/>
          </a:prstGeom>
          <a:noFill/>
          <a:ln>
            <a:noFill/>
          </a:ln>
        </p:spPr>
      </p:pic>
      <p:sp>
        <p:nvSpPr>
          <p:cNvPr id="128" name="Google Shape;128;p3"/>
          <p:cNvSpPr txBox="1"/>
          <p:nvPr/>
        </p:nvSpPr>
        <p:spPr>
          <a:xfrm>
            <a:off x="2503373" y="6117733"/>
            <a:ext cx="7901721" cy="6001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s-ES" sz="1100" u="none" cap="none" strike="noStrike">
                <a:solidFill>
                  <a:schemeClr val="dk1"/>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2" name="Shape 132"/>
        <p:cNvGrpSpPr/>
        <p:nvPr/>
      </p:nvGrpSpPr>
      <p:grpSpPr>
        <a:xfrm>
          <a:off x="0" y="0"/>
          <a:ext cx="0" cy="0"/>
          <a:chOff x="0" y="0"/>
          <a:chExt cx="0" cy="0"/>
        </a:xfrm>
      </p:grpSpPr>
      <p:sp>
        <p:nvSpPr>
          <p:cNvPr id="133" name="Google Shape;133;p4"/>
          <p:cNvSpPr txBox="1"/>
          <p:nvPr/>
        </p:nvSpPr>
        <p:spPr>
          <a:xfrm>
            <a:off x="762524" y="579950"/>
            <a:ext cx="93927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lang="es-ES" sz="3600">
                <a:solidFill>
                  <a:srgbClr val="FAB632"/>
                </a:solidFill>
                <a:latin typeface="Calibri"/>
                <a:ea typeface="Calibri"/>
                <a:cs typeface="Calibri"/>
                <a:sym typeface="Calibri"/>
              </a:rPr>
              <a:t>Unidad 1: ¿Por qué son únicas las cooperativas?</a:t>
            </a:r>
            <a:endParaRPr b="0" i="0" sz="1400" u="none" cap="none" strike="noStrike">
              <a:solidFill>
                <a:srgbClr val="000000"/>
              </a:solidFill>
              <a:latin typeface="Arial"/>
              <a:ea typeface="Arial"/>
              <a:cs typeface="Arial"/>
              <a:sym typeface="Arial"/>
            </a:endParaRPr>
          </a:p>
        </p:txBody>
      </p:sp>
      <p:sp>
        <p:nvSpPr>
          <p:cNvPr id="134" name="Google Shape;134;p4"/>
          <p:cNvSpPr txBox="1"/>
          <p:nvPr/>
        </p:nvSpPr>
        <p:spPr>
          <a:xfrm>
            <a:off x="2577294" y="4418973"/>
            <a:ext cx="8251800" cy="1159500"/>
          </a:xfrm>
          <a:prstGeom prst="rect">
            <a:avLst/>
          </a:prstGeom>
          <a:noFill/>
          <a:ln>
            <a:noFill/>
          </a:ln>
        </p:spPr>
        <p:txBody>
          <a:bodyPr anchorCtr="0" anchor="t" bIns="45700" lIns="91425" spcFirstLastPara="1" rIns="91425" wrap="square" tIns="45700">
            <a:spAutoFit/>
          </a:bodyPr>
          <a:lstStyle/>
          <a:p>
            <a:pPr indent="0" lvl="0" marL="0" marR="0" rtl="0" algn="just">
              <a:lnSpc>
                <a:spcPct val="166666"/>
              </a:lnSpc>
              <a:spcBef>
                <a:spcPts val="0"/>
              </a:spcBef>
              <a:spcAft>
                <a:spcPts val="0"/>
              </a:spcAft>
              <a:buClr>
                <a:srgbClr val="000000"/>
              </a:buClr>
              <a:buSzPts val="1600"/>
              <a:buFont typeface="Arial"/>
              <a:buNone/>
            </a:pPr>
            <a:r>
              <a:rPr lang="es-ES" sz="1600">
                <a:latin typeface="Calibri"/>
                <a:ea typeface="Calibri"/>
                <a:cs typeface="Calibri"/>
                <a:sym typeface="Calibri"/>
              </a:rPr>
              <a:t>Funcionan siguiendo </a:t>
            </a:r>
            <a:r>
              <a:rPr b="1" lang="es-ES" sz="1600">
                <a:latin typeface="Calibri"/>
                <a:ea typeface="Calibri"/>
                <a:cs typeface="Calibri"/>
                <a:sym typeface="Calibri"/>
              </a:rPr>
              <a:t>valores y principios acordados internacionalmente</a:t>
            </a:r>
            <a:r>
              <a:rPr lang="es-ES" sz="1600">
                <a:latin typeface="Calibri"/>
                <a:ea typeface="Calibri"/>
                <a:cs typeface="Calibri"/>
                <a:sym typeface="Calibri"/>
              </a:rPr>
              <a:t>, lo que permite a las personas trabajar juntas y desarrollar negocios sostenibles, al tiempo que los beneficios económicos y sociales generados por su actividad permanecen en la comunidad.</a:t>
            </a:r>
            <a:endParaRPr b="0" i="0" sz="1600" u="none" cap="none" strike="noStrike">
              <a:solidFill>
                <a:srgbClr val="000000"/>
              </a:solidFill>
              <a:latin typeface="Calibri"/>
              <a:ea typeface="Calibri"/>
              <a:cs typeface="Calibri"/>
              <a:sym typeface="Calibri"/>
            </a:endParaRPr>
          </a:p>
        </p:txBody>
      </p:sp>
      <p:sp>
        <p:nvSpPr>
          <p:cNvPr id="135" name="Google Shape;135;p4"/>
          <p:cNvSpPr txBox="1"/>
          <p:nvPr/>
        </p:nvSpPr>
        <p:spPr>
          <a:xfrm>
            <a:off x="762525" y="3096200"/>
            <a:ext cx="103581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s-ES" sz="2400">
                <a:solidFill>
                  <a:srgbClr val="EA4E46"/>
                </a:solidFill>
                <a:latin typeface="Calibri"/>
                <a:ea typeface="Calibri"/>
                <a:cs typeface="Calibri"/>
                <a:sym typeface="Calibri"/>
              </a:rPr>
              <a:t>Como empresas centradas en las personas, </a:t>
            </a:r>
            <a:r>
              <a:rPr b="1" lang="es-ES" sz="2400">
                <a:solidFill>
                  <a:srgbClr val="EA4E46"/>
                </a:solidFill>
                <a:latin typeface="Calibri"/>
                <a:ea typeface="Calibri"/>
                <a:cs typeface="Calibri"/>
                <a:sym typeface="Calibri"/>
              </a:rPr>
              <a:t>propiedad</a:t>
            </a:r>
            <a:r>
              <a:rPr lang="es-ES" sz="2400">
                <a:solidFill>
                  <a:srgbClr val="EA4E46"/>
                </a:solidFill>
                <a:latin typeface="Calibri"/>
                <a:ea typeface="Calibri"/>
                <a:cs typeface="Calibri"/>
                <a:sym typeface="Calibri"/>
              </a:rPr>
              <a:t> de sus </a:t>
            </a:r>
            <a:r>
              <a:rPr b="1" lang="es-ES" sz="2400">
                <a:solidFill>
                  <a:srgbClr val="EA4E46"/>
                </a:solidFill>
                <a:latin typeface="Calibri"/>
                <a:ea typeface="Calibri"/>
                <a:cs typeface="Calibri"/>
                <a:sym typeface="Calibri"/>
              </a:rPr>
              <a:t>miembros y dirigidas por ellos</a:t>
            </a:r>
            <a:r>
              <a:rPr lang="es-ES" sz="2400">
                <a:solidFill>
                  <a:srgbClr val="EA4E46"/>
                </a:solidFill>
                <a:latin typeface="Calibri"/>
                <a:ea typeface="Calibri"/>
                <a:cs typeface="Calibri"/>
                <a:sym typeface="Calibri"/>
              </a:rPr>
              <a:t>, las cooperativas comparten características tanto de las </a:t>
            </a:r>
            <a:r>
              <a:rPr b="1" lang="es-ES" sz="2400">
                <a:solidFill>
                  <a:srgbClr val="EA4E46"/>
                </a:solidFill>
                <a:latin typeface="Calibri"/>
                <a:ea typeface="Calibri"/>
                <a:cs typeface="Calibri"/>
                <a:sym typeface="Calibri"/>
              </a:rPr>
              <a:t>empresas </a:t>
            </a:r>
            <a:r>
              <a:rPr lang="es-ES" sz="2400">
                <a:solidFill>
                  <a:srgbClr val="EA4E46"/>
                </a:solidFill>
                <a:latin typeface="Calibri"/>
                <a:ea typeface="Calibri"/>
                <a:cs typeface="Calibri"/>
                <a:sym typeface="Calibri"/>
              </a:rPr>
              <a:t>como de las </a:t>
            </a:r>
            <a:r>
              <a:rPr b="1" lang="es-ES" sz="2400">
                <a:solidFill>
                  <a:srgbClr val="EA4E46"/>
                </a:solidFill>
                <a:latin typeface="Calibri"/>
                <a:ea typeface="Calibri"/>
                <a:cs typeface="Calibri"/>
                <a:sym typeface="Calibri"/>
              </a:rPr>
              <a:t>asociaciones</a:t>
            </a:r>
            <a:r>
              <a:rPr lang="es-ES" sz="2400">
                <a:solidFill>
                  <a:srgbClr val="EA4E46"/>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sp>
        <p:nvSpPr>
          <p:cNvPr id="136" name="Google Shape;136;p4"/>
          <p:cNvSpPr txBox="1"/>
          <p:nvPr/>
        </p:nvSpPr>
        <p:spPr>
          <a:xfrm>
            <a:off x="762528" y="1226271"/>
            <a:ext cx="9642566"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s-ES" sz="2400">
                <a:solidFill>
                  <a:srgbClr val="21B4A9"/>
                </a:solidFill>
                <a:latin typeface="Calibri"/>
                <a:ea typeface="Calibri"/>
                <a:cs typeface="Calibri"/>
                <a:sym typeface="Calibri"/>
              </a:rPr>
              <a:t>Sección 1.1: ¿Qué es una cooperativa?</a:t>
            </a:r>
            <a:endParaRPr b="0" i="0" sz="1400" u="none" cap="none" strike="noStrike">
              <a:solidFill>
                <a:srgbClr val="000000"/>
              </a:solidFill>
              <a:latin typeface="Arial"/>
              <a:ea typeface="Arial"/>
              <a:cs typeface="Arial"/>
              <a:sym typeface="Arial"/>
            </a:endParaRPr>
          </a:p>
        </p:txBody>
      </p:sp>
      <p:sp>
        <p:nvSpPr>
          <p:cNvPr id="137" name="Google Shape;137;p4"/>
          <p:cNvSpPr/>
          <p:nvPr/>
        </p:nvSpPr>
        <p:spPr>
          <a:xfrm>
            <a:off x="699854" y="1873935"/>
            <a:ext cx="9957600" cy="9234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800"/>
              <a:buFont typeface="Arial"/>
              <a:buNone/>
            </a:pPr>
            <a:r>
              <a:rPr lang="es-ES" sz="1800">
                <a:solidFill>
                  <a:schemeClr val="dk1"/>
                </a:solidFill>
                <a:latin typeface="Calibri"/>
                <a:ea typeface="Calibri"/>
                <a:cs typeface="Calibri"/>
                <a:sym typeface="Calibri"/>
              </a:rPr>
              <a:t>Definición: Una cooperativa es </a:t>
            </a:r>
            <a:r>
              <a:rPr b="1" lang="es-ES" sz="1800">
                <a:solidFill>
                  <a:schemeClr val="dk1"/>
                </a:solidFill>
                <a:latin typeface="Calibri"/>
                <a:ea typeface="Calibri"/>
                <a:cs typeface="Calibri"/>
                <a:sym typeface="Calibri"/>
              </a:rPr>
              <a:t>"una asociación autónoma de personas unidas voluntariamente para satisfacer sus necesidades y aspiraciones económicas, sociales y culturales comunes a través de una empresa de propiedad conjunta y controlada democráticamente."</a:t>
            </a:r>
            <a:r>
              <a:rPr lang="es-ES" sz="1800">
                <a:solidFill>
                  <a:schemeClr val="dk1"/>
                </a:solidFill>
                <a:latin typeface="Calibri"/>
                <a:ea typeface="Calibri"/>
                <a:cs typeface="Calibri"/>
                <a:sym typeface="Calibri"/>
              </a:rPr>
              <a:t> (ACI, Declaración sobre la identidad cooperativa).</a:t>
            </a:r>
            <a:endParaRPr b="0" i="0" sz="1400" u="none" cap="none" strike="noStrike">
              <a:solidFill>
                <a:srgbClr val="000000"/>
              </a:solidFill>
              <a:latin typeface="Arial"/>
              <a:ea typeface="Arial"/>
              <a:cs typeface="Arial"/>
              <a:sym typeface="Arial"/>
            </a:endParaRPr>
          </a:p>
        </p:txBody>
      </p:sp>
      <p:pic>
        <p:nvPicPr>
          <p:cNvPr descr="Texto&#10;&#10;Descripción generada automáticamente" id="138" name="Google Shape;138;p4"/>
          <p:cNvPicPr preferRelativeResize="0"/>
          <p:nvPr/>
        </p:nvPicPr>
        <p:blipFill rotWithShape="1">
          <a:blip r:embed="rId4">
            <a:alphaModFix/>
          </a:blip>
          <a:srcRect b="0" l="0" r="0" t="0"/>
          <a:stretch/>
        </p:blipFill>
        <p:spPr>
          <a:xfrm>
            <a:off x="199197" y="6234492"/>
            <a:ext cx="2304176" cy="483405"/>
          </a:xfrm>
          <a:prstGeom prst="rect">
            <a:avLst/>
          </a:prstGeom>
          <a:noFill/>
          <a:ln>
            <a:noFill/>
          </a:ln>
        </p:spPr>
      </p:pic>
      <p:sp>
        <p:nvSpPr>
          <p:cNvPr id="139" name="Google Shape;139;p4"/>
          <p:cNvSpPr txBox="1"/>
          <p:nvPr/>
        </p:nvSpPr>
        <p:spPr>
          <a:xfrm>
            <a:off x="2503373" y="6117733"/>
            <a:ext cx="7901721" cy="6001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s-ES" sz="1100" u="none" cap="none" strike="noStrike">
                <a:solidFill>
                  <a:schemeClr val="dk1"/>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3" name="Shape 143"/>
        <p:cNvGrpSpPr/>
        <p:nvPr/>
      </p:nvGrpSpPr>
      <p:grpSpPr>
        <a:xfrm>
          <a:off x="0" y="0"/>
          <a:ext cx="0" cy="0"/>
          <a:chOff x="0" y="0"/>
          <a:chExt cx="0" cy="0"/>
        </a:xfrm>
      </p:grpSpPr>
      <p:sp>
        <p:nvSpPr>
          <p:cNvPr id="144" name="Google Shape;144;p5"/>
          <p:cNvSpPr txBox="1"/>
          <p:nvPr/>
        </p:nvSpPr>
        <p:spPr>
          <a:xfrm>
            <a:off x="875900" y="903150"/>
            <a:ext cx="95292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s-ES" sz="2400">
                <a:solidFill>
                  <a:srgbClr val="21B4A9"/>
                </a:solidFill>
                <a:latin typeface="Calibri"/>
                <a:ea typeface="Calibri"/>
                <a:cs typeface="Calibri"/>
                <a:sym typeface="Calibri"/>
              </a:rPr>
              <a:t>Sección 1.2.: ¿Cómo pueden las cooperativas capacitar a las mujeres de las zonas rurales?</a:t>
            </a:r>
            <a:r>
              <a:rPr b="0" i="0" lang="es-ES" sz="2400" u="none" cap="none" strike="noStrike">
                <a:solidFill>
                  <a:srgbClr val="21B4A9"/>
                </a:solidFill>
                <a:latin typeface="Calibri"/>
                <a:ea typeface="Calibri"/>
                <a:cs typeface="Calibri"/>
                <a:sym typeface="Calibri"/>
              </a:rPr>
              <a:t> </a:t>
            </a:r>
            <a:endParaRPr b="0" i="0" sz="2400" u="none" cap="none" strike="noStrike">
              <a:solidFill>
                <a:srgbClr val="21B4A9"/>
              </a:solidFill>
              <a:latin typeface="Calibri"/>
              <a:ea typeface="Calibri"/>
              <a:cs typeface="Calibri"/>
              <a:sym typeface="Calibri"/>
            </a:endParaRPr>
          </a:p>
        </p:txBody>
      </p:sp>
      <p:sp>
        <p:nvSpPr>
          <p:cNvPr id="145" name="Google Shape;145;p5"/>
          <p:cNvSpPr/>
          <p:nvPr/>
        </p:nvSpPr>
        <p:spPr>
          <a:xfrm>
            <a:off x="875909" y="1721087"/>
            <a:ext cx="10369265" cy="1585522"/>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800"/>
              </a:spcBef>
              <a:spcAft>
                <a:spcPts val="0"/>
              </a:spcAft>
              <a:buClr>
                <a:srgbClr val="000000"/>
              </a:buClr>
              <a:buSzPts val="1800"/>
              <a:buFont typeface="Arial"/>
              <a:buNone/>
            </a:pPr>
            <a:r>
              <a:rPr b="1" lang="es-ES" sz="1600">
                <a:latin typeface="Calibri"/>
                <a:ea typeface="Calibri"/>
                <a:cs typeface="Calibri"/>
                <a:sym typeface="Calibri"/>
              </a:rPr>
              <a:t>Las cooperativas desempeñan un papel fundamental en el desarrollo local inclusivo y sostenible. </a:t>
            </a:r>
            <a:endParaRPr b="1" sz="1600">
              <a:latin typeface="Calibri"/>
              <a:ea typeface="Calibri"/>
              <a:cs typeface="Calibri"/>
              <a:sym typeface="Calibri"/>
            </a:endParaRPr>
          </a:p>
          <a:p>
            <a:pPr indent="0" lvl="0" marL="0" marR="0" rtl="0" algn="l">
              <a:lnSpc>
                <a:spcPct val="107000"/>
              </a:lnSpc>
              <a:spcBef>
                <a:spcPts val="800"/>
              </a:spcBef>
              <a:spcAft>
                <a:spcPts val="0"/>
              </a:spcAft>
              <a:buClr>
                <a:srgbClr val="000000"/>
              </a:buClr>
              <a:buSzPts val="1800"/>
              <a:buFont typeface="Arial"/>
              <a:buNone/>
            </a:pPr>
            <a:r>
              <a:rPr lang="es-ES" sz="1600">
                <a:latin typeface="Calibri"/>
                <a:ea typeface="Calibri"/>
                <a:cs typeface="Calibri"/>
                <a:sym typeface="Calibri"/>
              </a:rPr>
              <a:t>Al menos el 12% de la población mundial es cooperativista de alguna de las 3 millones de cooperativas que existen en el planeta. Las cooperativas proporcionan empleo u oportunidades de trabajo al 10% de la población empleada. (World Cooperative Monitor).</a:t>
            </a:r>
            <a:endParaRPr sz="1600">
              <a:latin typeface="Calibri"/>
              <a:ea typeface="Calibri"/>
              <a:cs typeface="Calibri"/>
              <a:sym typeface="Calibri"/>
            </a:endParaRPr>
          </a:p>
          <a:p>
            <a:pPr indent="0" lvl="0" marL="0" marR="0" rtl="0" algn="l">
              <a:lnSpc>
                <a:spcPct val="107000"/>
              </a:lnSpc>
              <a:spcBef>
                <a:spcPts val="800"/>
              </a:spcBef>
              <a:spcAft>
                <a:spcPts val="800"/>
              </a:spcAft>
              <a:buClr>
                <a:srgbClr val="000000"/>
              </a:buClr>
              <a:buSzPts val="1800"/>
              <a:buFont typeface="Arial"/>
              <a:buNone/>
            </a:pPr>
            <a:r>
              <a:rPr b="1" lang="es-ES" sz="1600">
                <a:latin typeface="Calibri"/>
                <a:ea typeface="Calibri"/>
                <a:cs typeface="Calibri"/>
                <a:sym typeface="Calibri"/>
              </a:rPr>
              <a:t>Son una poderosa herramienta para el empoderamiento de las mujeres, ya que:</a:t>
            </a:r>
            <a:endParaRPr b="1" sz="1600">
              <a:latin typeface="Calibri"/>
              <a:ea typeface="Calibri"/>
              <a:cs typeface="Calibri"/>
              <a:sym typeface="Calibri"/>
            </a:endParaRPr>
          </a:p>
        </p:txBody>
      </p:sp>
      <p:sp>
        <p:nvSpPr>
          <p:cNvPr id="146" name="Google Shape;146;p5"/>
          <p:cNvSpPr txBox="1"/>
          <p:nvPr/>
        </p:nvSpPr>
        <p:spPr>
          <a:xfrm>
            <a:off x="1234298" y="4478058"/>
            <a:ext cx="102738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lang="es-ES" sz="1600">
                <a:solidFill>
                  <a:schemeClr val="dk1"/>
                </a:solidFill>
                <a:latin typeface="Calibri"/>
                <a:ea typeface="Calibri"/>
                <a:cs typeface="Calibri"/>
                <a:sym typeface="Calibri"/>
              </a:rPr>
              <a:t>Al ser organizaciones abiertas y democráticas, promueven la igualdad de género, permitiendo a las mujeres </a:t>
            </a:r>
            <a:r>
              <a:rPr b="1" lang="es-ES" sz="1600">
                <a:solidFill>
                  <a:schemeClr val="dk1"/>
                </a:solidFill>
                <a:latin typeface="Calibri"/>
                <a:ea typeface="Calibri"/>
                <a:cs typeface="Calibri"/>
                <a:sym typeface="Calibri"/>
              </a:rPr>
              <a:t>impulsar sus experiencias de liderazgo y gestión.</a:t>
            </a:r>
            <a:endParaRPr b="1" i="0" sz="1200" u="none" cap="none" strike="noStrike">
              <a:solidFill>
                <a:srgbClr val="000000"/>
              </a:solidFill>
            </a:endParaRPr>
          </a:p>
        </p:txBody>
      </p:sp>
      <p:sp>
        <p:nvSpPr>
          <p:cNvPr id="147" name="Google Shape;147;p5"/>
          <p:cNvSpPr txBox="1"/>
          <p:nvPr/>
        </p:nvSpPr>
        <p:spPr>
          <a:xfrm>
            <a:off x="1274059" y="3306608"/>
            <a:ext cx="94176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lang="es-ES" sz="1600">
                <a:solidFill>
                  <a:schemeClr val="dk1"/>
                </a:solidFill>
                <a:latin typeface="Calibri"/>
                <a:ea typeface="Calibri"/>
                <a:cs typeface="Calibri"/>
                <a:sym typeface="Calibri"/>
              </a:rPr>
              <a:t>Crear puestos de trabajo y aumentar los ingresos, reduciendo así al mínimo el </a:t>
            </a:r>
            <a:r>
              <a:rPr b="1" lang="es-ES" sz="1600">
                <a:solidFill>
                  <a:schemeClr val="dk1"/>
                </a:solidFill>
                <a:latin typeface="Calibri"/>
                <a:ea typeface="Calibri"/>
                <a:cs typeface="Calibri"/>
                <a:sym typeface="Calibri"/>
              </a:rPr>
              <a:t>empleo informal*</a:t>
            </a:r>
            <a:r>
              <a:rPr lang="es-ES" sz="1600">
                <a:solidFill>
                  <a:schemeClr val="dk1"/>
                </a:solidFill>
                <a:latin typeface="Calibri"/>
                <a:ea typeface="Calibri"/>
                <a:cs typeface="Calibri"/>
                <a:sym typeface="Calibri"/>
              </a:rPr>
              <a:t> y el </a:t>
            </a:r>
            <a:r>
              <a:rPr b="1" lang="es-ES" sz="1600">
                <a:solidFill>
                  <a:schemeClr val="dk1"/>
                </a:solidFill>
                <a:latin typeface="Calibri"/>
                <a:ea typeface="Calibri"/>
                <a:cs typeface="Calibri"/>
                <a:sym typeface="Calibri"/>
              </a:rPr>
              <a:t>trabajo no remunerado</a:t>
            </a:r>
            <a:r>
              <a:rPr lang="es-ES" sz="1600">
                <a:solidFill>
                  <a:schemeClr val="dk1"/>
                </a:solidFill>
                <a:latin typeface="Calibri"/>
                <a:ea typeface="Calibri"/>
                <a:cs typeface="Calibri"/>
                <a:sym typeface="Calibri"/>
              </a:rPr>
              <a:t>, tan común entre las mujeres de las zonas rurales.</a:t>
            </a:r>
            <a:endParaRPr b="0" i="0" sz="1600" u="none" cap="none" strike="noStrike">
              <a:solidFill>
                <a:schemeClr val="dk1"/>
              </a:solidFill>
              <a:latin typeface="Calibri"/>
              <a:ea typeface="Calibri"/>
              <a:cs typeface="Calibri"/>
              <a:sym typeface="Calibri"/>
            </a:endParaRPr>
          </a:p>
        </p:txBody>
      </p:sp>
      <p:sp>
        <p:nvSpPr>
          <p:cNvPr id="148" name="Google Shape;148;p5"/>
          <p:cNvSpPr txBox="1"/>
          <p:nvPr/>
        </p:nvSpPr>
        <p:spPr>
          <a:xfrm>
            <a:off x="1274047" y="4008209"/>
            <a:ext cx="97545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63636"/>
              </a:lnSpc>
              <a:spcBef>
                <a:spcPts val="0"/>
              </a:spcBef>
              <a:spcAft>
                <a:spcPts val="0"/>
              </a:spcAft>
              <a:buClr>
                <a:srgbClr val="000000"/>
              </a:buClr>
              <a:buSzPts val="1800"/>
              <a:buFont typeface="Arial"/>
              <a:buNone/>
            </a:pPr>
            <a:r>
              <a:rPr lang="es-ES" sz="1600">
                <a:solidFill>
                  <a:schemeClr val="dk1"/>
                </a:solidFill>
                <a:latin typeface="Calibri"/>
                <a:ea typeface="Calibri"/>
                <a:cs typeface="Calibri"/>
                <a:sym typeface="Calibri"/>
              </a:rPr>
              <a:t>Mejorar los medios de subsistencia mediante la prestación de servicios básicos y condiciones de </a:t>
            </a:r>
            <a:r>
              <a:rPr b="1" lang="es-ES" sz="1600">
                <a:solidFill>
                  <a:schemeClr val="dk1"/>
                </a:solidFill>
                <a:latin typeface="Calibri"/>
                <a:ea typeface="Calibri"/>
                <a:cs typeface="Calibri"/>
                <a:sym typeface="Calibri"/>
              </a:rPr>
              <a:t>trabajo dignas</a:t>
            </a:r>
            <a:r>
              <a:rPr lang="es-ES" sz="1600">
                <a:solidFill>
                  <a:schemeClr val="dk1"/>
                </a:solidFill>
                <a:latin typeface="Calibri"/>
                <a:ea typeface="Calibri"/>
                <a:cs typeface="Calibri"/>
                <a:sym typeface="Calibri"/>
              </a:rPr>
              <a:t>.</a:t>
            </a:r>
            <a:endParaRPr b="0" i="0" sz="1600" u="none" cap="none" strike="noStrike">
              <a:solidFill>
                <a:schemeClr val="dk1"/>
              </a:solidFill>
              <a:latin typeface="Calibri"/>
              <a:ea typeface="Calibri"/>
              <a:cs typeface="Calibri"/>
              <a:sym typeface="Calibri"/>
            </a:endParaRPr>
          </a:p>
        </p:txBody>
      </p:sp>
      <p:sp>
        <p:nvSpPr>
          <p:cNvPr id="149" name="Google Shape;149;p5"/>
          <p:cNvSpPr txBox="1"/>
          <p:nvPr/>
        </p:nvSpPr>
        <p:spPr>
          <a:xfrm>
            <a:off x="2349752" y="5112436"/>
            <a:ext cx="98421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lang="es-ES">
                <a:solidFill>
                  <a:schemeClr val="dk1"/>
                </a:solidFill>
                <a:latin typeface="Oxygen"/>
                <a:ea typeface="Oxygen"/>
                <a:cs typeface="Oxygen"/>
                <a:sym typeface="Oxygen"/>
              </a:rPr>
              <a:t>Algunos países tienen políticas específicas de capacitación de la mujer, como </a:t>
            </a:r>
            <a:r>
              <a:rPr b="1" lang="es-ES">
                <a:solidFill>
                  <a:schemeClr val="dk1"/>
                </a:solidFill>
                <a:latin typeface="Oxygen"/>
                <a:ea typeface="Oxygen"/>
                <a:cs typeface="Oxygen"/>
                <a:sym typeface="Oxygen"/>
              </a:rPr>
              <a:t>cuotas de género</a:t>
            </a:r>
            <a:r>
              <a:rPr lang="es-ES">
                <a:solidFill>
                  <a:schemeClr val="dk1"/>
                </a:solidFill>
                <a:latin typeface="Oxygen"/>
                <a:ea typeface="Oxygen"/>
                <a:cs typeface="Oxygen"/>
                <a:sym typeface="Oxygen"/>
              </a:rPr>
              <a:t> para las cooperativas.</a:t>
            </a:r>
            <a:endParaRPr b="0" i="0" u="none" cap="none" strike="noStrike">
              <a:solidFill>
                <a:schemeClr val="dk1"/>
              </a:solidFill>
              <a:latin typeface="Oxygen"/>
              <a:ea typeface="Oxygen"/>
              <a:cs typeface="Oxygen"/>
              <a:sym typeface="Oxygen"/>
            </a:endParaRPr>
          </a:p>
        </p:txBody>
      </p:sp>
      <p:sp>
        <p:nvSpPr>
          <p:cNvPr id="150" name="Google Shape;150;p5"/>
          <p:cNvSpPr/>
          <p:nvPr/>
        </p:nvSpPr>
        <p:spPr>
          <a:xfrm>
            <a:off x="950202" y="3434612"/>
            <a:ext cx="284100" cy="233700"/>
          </a:xfrm>
          <a:prstGeom prst="hexagon">
            <a:avLst>
              <a:gd fmla="val 25000" name="adj"/>
              <a:gd fmla="val 115470" name="vf"/>
            </a:avLst>
          </a:prstGeom>
          <a:noFill/>
          <a:ln cap="flat" cmpd="sng" w="12700">
            <a:solidFill>
              <a:srgbClr val="FAB63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600" u="none" cap="none" strike="noStrike">
              <a:solidFill>
                <a:schemeClr val="dk1"/>
              </a:solidFill>
              <a:latin typeface="Calibri"/>
              <a:ea typeface="Calibri"/>
              <a:cs typeface="Calibri"/>
              <a:sym typeface="Calibri"/>
            </a:endParaRPr>
          </a:p>
        </p:txBody>
      </p:sp>
      <p:sp>
        <p:nvSpPr>
          <p:cNvPr id="151" name="Google Shape;151;p5"/>
          <p:cNvSpPr/>
          <p:nvPr/>
        </p:nvSpPr>
        <p:spPr>
          <a:xfrm>
            <a:off x="949142" y="4060701"/>
            <a:ext cx="284100" cy="233700"/>
          </a:xfrm>
          <a:prstGeom prst="hexagon">
            <a:avLst>
              <a:gd fmla="val 25000" name="adj"/>
              <a:gd fmla="val 115470" name="vf"/>
            </a:avLst>
          </a:prstGeom>
          <a:noFill/>
          <a:ln cap="flat" cmpd="sng" w="12700">
            <a:solidFill>
              <a:srgbClr val="21B4A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600" u="none" cap="none" strike="noStrike">
              <a:solidFill>
                <a:schemeClr val="dk1"/>
              </a:solidFill>
              <a:latin typeface="Calibri"/>
              <a:ea typeface="Calibri"/>
              <a:cs typeface="Calibri"/>
              <a:sym typeface="Calibri"/>
            </a:endParaRPr>
          </a:p>
        </p:txBody>
      </p:sp>
      <p:sp>
        <p:nvSpPr>
          <p:cNvPr id="152" name="Google Shape;152;p5"/>
          <p:cNvSpPr/>
          <p:nvPr/>
        </p:nvSpPr>
        <p:spPr>
          <a:xfrm>
            <a:off x="949141" y="4600582"/>
            <a:ext cx="284100" cy="233700"/>
          </a:xfrm>
          <a:prstGeom prst="hexagon">
            <a:avLst>
              <a:gd fmla="val 25000" name="adj"/>
              <a:gd fmla="val 115470" name="vf"/>
            </a:avLst>
          </a:prstGeom>
          <a:noFill/>
          <a:ln cap="flat" cmpd="sng" w="12700">
            <a:solidFill>
              <a:srgbClr val="EA4E4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600" u="none" cap="none" strike="noStrike">
              <a:solidFill>
                <a:schemeClr val="dk1"/>
              </a:solidFill>
              <a:latin typeface="Calibri"/>
              <a:ea typeface="Calibri"/>
              <a:cs typeface="Calibri"/>
              <a:sym typeface="Calibri"/>
            </a:endParaRPr>
          </a:p>
        </p:txBody>
      </p:sp>
      <p:pic>
        <p:nvPicPr>
          <p:cNvPr descr="Texto&#10;&#10;Descripción generada automáticamente" id="153" name="Google Shape;153;p5"/>
          <p:cNvPicPr preferRelativeResize="0"/>
          <p:nvPr/>
        </p:nvPicPr>
        <p:blipFill rotWithShape="1">
          <a:blip r:embed="rId4">
            <a:alphaModFix/>
          </a:blip>
          <a:srcRect b="0" l="0" r="0" t="0"/>
          <a:stretch/>
        </p:blipFill>
        <p:spPr>
          <a:xfrm>
            <a:off x="199197" y="6234492"/>
            <a:ext cx="2304176" cy="483405"/>
          </a:xfrm>
          <a:prstGeom prst="rect">
            <a:avLst/>
          </a:prstGeom>
          <a:noFill/>
          <a:ln>
            <a:noFill/>
          </a:ln>
        </p:spPr>
      </p:pic>
      <p:sp>
        <p:nvSpPr>
          <p:cNvPr id="154" name="Google Shape;154;p5"/>
          <p:cNvSpPr txBox="1"/>
          <p:nvPr/>
        </p:nvSpPr>
        <p:spPr>
          <a:xfrm>
            <a:off x="2503373" y="6117733"/>
            <a:ext cx="7901721" cy="6001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s-ES" sz="1100" u="none" cap="none" strike="noStrike">
                <a:solidFill>
                  <a:schemeClr val="dk1"/>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1400" u="none" cap="none" strike="noStrike">
              <a:solidFill>
                <a:srgbClr val="000000"/>
              </a:solidFill>
              <a:latin typeface="Arial"/>
              <a:ea typeface="Arial"/>
              <a:cs typeface="Arial"/>
              <a:sym typeface="Arial"/>
            </a:endParaRPr>
          </a:p>
        </p:txBody>
      </p:sp>
      <p:sp>
        <p:nvSpPr>
          <p:cNvPr id="155" name="Google Shape;155;p5"/>
          <p:cNvSpPr txBox="1"/>
          <p:nvPr/>
        </p:nvSpPr>
        <p:spPr>
          <a:xfrm>
            <a:off x="2349750" y="5611963"/>
            <a:ext cx="9417600" cy="446400"/>
          </a:xfrm>
          <a:prstGeom prst="rect">
            <a:avLst/>
          </a:prstGeom>
          <a:solidFill>
            <a:srgbClr val="21B4A9"/>
          </a:solidFill>
          <a:ln cap="flat" cmpd="sng" w="19050">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s-ES" sz="1100" u="none" cap="none" strike="noStrike">
                <a:solidFill>
                  <a:schemeClr val="dk1"/>
                </a:solidFill>
                <a:latin typeface="Oxygen"/>
                <a:ea typeface="Oxygen"/>
                <a:cs typeface="Oxygen"/>
                <a:sym typeface="Oxygen"/>
              </a:rPr>
              <a:t>*</a:t>
            </a:r>
            <a:r>
              <a:rPr b="1" lang="es-ES" sz="1100">
                <a:solidFill>
                  <a:schemeClr val="dk1"/>
                </a:solidFill>
                <a:latin typeface="Oxygen"/>
                <a:ea typeface="Oxygen"/>
                <a:cs typeface="Oxygen"/>
                <a:sym typeface="Oxygen"/>
              </a:rPr>
              <a:t>Véase </a:t>
            </a:r>
            <a:r>
              <a:rPr b="1" lang="es-ES" sz="1200" u="sng">
                <a:solidFill>
                  <a:srgbClr val="EA4E46"/>
                </a:solidFill>
                <a:latin typeface="Oxygen"/>
                <a:ea typeface="Oxygen"/>
                <a:cs typeface="Oxygen"/>
                <a:sym typeface="Oxygen"/>
                <a:hlinkClick r:id="rId5">
                  <a:extLst>
                    <a:ext uri="{A12FA001-AC4F-418D-AE19-62706E023703}">
                      <ahyp:hlinkClr val="tx"/>
                    </a:ext>
                  </a:extLst>
                </a:hlinkClick>
              </a:rPr>
              <a:t>DIOMCOOP</a:t>
            </a:r>
            <a:r>
              <a:rPr b="1" lang="es-ES" sz="1100">
                <a:solidFill>
                  <a:schemeClr val="dk1"/>
                </a:solidFill>
                <a:latin typeface="Oxygen"/>
                <a:ea typeface="Oxygen"/>
                <a:cs typeface="Oxygen"/>
                <a:sym typeface="Oxygen"/>
              </a:rPr>
              <a:t>, una cooperativa española de múltiples partes interesadas creada en Barcelona en 2017 para apoyar a los vendedores ambulantes migrantes vulnerables, que ahora ofrece diversos servicios e incluso tiene su propia marca de moda: Diambaar.</a:t>
            </a:r>
            <a:endParaRPr b="1" i="0" sz="900" u="none" cap="none" strike="noStrike">
              <a:solidFill>
                <a:schemeClr val="dk1"/>
              </a:solidFill>
              <a:latin typeface="Oxygen"/>
              <a:ea typeface="Oxygen"/>
              <a:cs typeface="Oxygen"/>
              <a:sym typeface="Oxygen"/>
            </a:endParaRPr>
          </a:p>
        </p:txBody>
      </p:sp>
      <p:sp>
        <p:nvSpPr>
          <p:cNvPr id="156" name="Google Shape;156;p5"/>
          <p:cNvSpPr txBox="1"/>
          <p:nvPr/>
        </p:nvSpPr>
        <p:spPr>
          <a:xfrm>
            <a:off x="875899" y="320475"/>
            <a:ext cx="93927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lang="es-ES" sz="3600">
                <a:solidFill>
                  <a:srgbClr val="FAB632"/>
                </a:solidFill>
                <a:latin typeface="Calibri"/>
                <a:ea typeface="Calibri"/>
                <a:cs typeface="Calibri"/>
                <a:sym typeface="Calibri"/>
              </a:rPr>
              <a:t>Unidad 1: ¿Por qué son únicas las cooperativas?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0" name="Shape 160"/>
        <p:cNvGrpSpPr/>
        <p:nvPr/>
      </p:nvGrpSpPr>
      <p:grpSpPr>
        <a:xfrm>
          <a:off x="0" y="0"/>
          <a:ext cx="0" cy="0"/>
          <a:chOff x="0" y="0"/>
          <a:chExt cx="0" cy="0"/>
        </a:xfrm>
      </p:grpSpPr>
      <p:sp>
        <p:nvSpPr>
          <p:cNvPr id="161" name="Google Shape;161;p23"/>
          <p:cNvSpPr txBox="1"/>
          <p:nvPr/>
        </p:nvSpPr>
        <p:spPr>
          <a:xfrm>
            <a:off x="637674" y="964375"/>
            <a:ext cx="95292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s-ES" sz="2400">
                <a:solidFill>
                  <a:srgbClr val="21B4A9"/>
                </a:solidFill>
                <a:latin typeface="Calibri"/>
                <a:ea typeface="Calibri"/>
                <a:cs typeface="Calibri"/>
                <a:sym typeface="Calibri"/>
              </a:rPr>
              <a:t>Sección 2: Características distintivas, principios y valores de las cooperativas  </a:t>
            </a:r>
            <a:r>
              <a:rPr b="0" i="0" lang="es-ES" sz="2400" u="none" cap="none" strike="noStrike">
                <a:solidFill>
                  <a:srgbClr val="21B4A9"/>
                </a:solidFill>
                <a:latin typeface="Calibri"/>
                <a:ea typeface="Calibri"/>
                <a:cs typeface="Calibri"/>
                <a:sym typeface="Calibri"/>
              </a:rPr>
              <a:t>  </a:t>
            </a:r>
            <a:r>
              <a:rPr b="1" i="0" lang="es-ES" sz="1800" u="none" cap="none" strike="noStrike">
                <a:solidFill>
                  <a:srgbClr val="1D2228"/>
                </a:solidFill>
                <a:latin typeface="Times New Roman"/>
                <a:ea typeface="Times New Roman"/>
                <a:cs typeface="Times New Roman"/>
                <a:sym typeface="Times New Roman"/>
              </a:rPr>
              <a:t> </a:t>
            </a:r>
            <a:endParaRPr b="0" i="0" sz="2400" u="none" cap="none" strike="noStrike">
              <a:solidFill>
                <a:srgbClr val="21B4A9"/>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0" i="0" lang="es-ES" sz="2400" u="none" cap="none" strike="noStrike">
                <a:solidFill>
                  <a:srgbClr val="21B4A9"/>
                </a:solidFill>
                <a:latin typeface="Calibri"/>
                <a:ea typeface="Calibri"/>
                <a:cs typeface="Calibri"/>
                <a:sym typeface="Calibri"/>
              </a:rPr>
              <a:t> </a:t>
            </a:r>
            <a:endParaRPr b="0" i="0" sz="2400" u="none" cap="none" strike="noStrike">
              <a:solidFill>
                <a:srgbClr val="21B4A9"/>
              </a:solidFill>
              <a:latin typeface="Calibri"/>
              <a:ea typeface="Calibri"/>
              <a:cs typeface="Calibri"/>
              <a:sym typeface="Calibri"/>
            </a:endParaRPr>
          </a:p>
        </p:txBody>
      </p:sp>
      <p:sp>
        <p:nvSpPr>
          <p:cNvPr id="162" name="Google Shape;162;p23"/>
          <p:cNvSpPr/>
          <p:nvPr/>
        </p:nvSpPr>
        <p:spPr>
          <a:xfrm>
            <a:off x="2269276" y="3170025"/>
            <a:ext cx="9225300" cy="22809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1800"/>
              <a:buFont typeface="Arial"/>
              <a:buNone/>
            </a:pPr>
            <a:r>
              <a:rPr b="1" lang="es-ES" sz="1800">
                <a:solidFill>
                  <a:srgbClr val="EA4E46"/>
                </a:solidFill>
                <a:latin typeface="Calibri"/>
                <a:ea typeface="Calibri"/>
                <a:cs typeface="Calibri"/>
                <a:sym typeface="Calibri"/>
              </a:rPr>
              <a:t>Basadas en valores y principios:</a:t>
            </a:r>
            <a:endParaRPr b="0" i="0" sz="1400" u="none" cap="none" strike="noStrike">
              <a:solidFill>
                <a:srgbClr val="000000"/>
              </a:solidFill>
              <a:latin typeface="Arial"/>
              <a:ea typeface="Arial"/>
              <a:cs typeface="Arial"/>
              <a:sym typeface="Arial"/>
            </a:endParaRPr>
          </a:p>
          <a:p>
            <a:pPr indent="-285750" lvl="0" marL="285750" marR="0" rtl="0" algn="l">
              <a:lnSpc>
                <a:spcPct val="107000"/>
              </a:lnSpc>
              <a:spcBef>
                <a:spcPts val="800"/>
              </a:spcBef>
              <a:spcAft>
                <a:spcPts val="0"/>
              </a:spcAft>
              <a:buClr>
                <a:srgbClr val="000000"/>
              </a:buClr>
              <a:buSzPts val="1800"/>
              <a:buFont typeface="Arial"/>
              <a:buChar char="•"/>
            </a:pPr>
            <a:r>
              <a:rPr lang="es-ES" sz="1800">
                <a:latin typeface="Calibri"/>
                <a:ea typeface="Calibri"/>
                <a:cs typeface="Calibri"/>
                <a:sym typeface="Calibri"/>
              </a:rPr>
              <a:t>Las cooperativas se basan en valores: </a:t>
            </a:r>
            <a:r>
              <a:rPr b="1" lang="es-ES" sz="1800">
                <a:latin typeface="Calibri"/>
                <a:ea typeface="Calibri"/>
                <a:cs typeface="Calibri"/>
                <a:sym typeface="Calibri"/>
              </a:rPr>
              <a:t>autoayuda, autorresponsabilidad, democracia, igualdad, equidad y solidaridad </a:t>
            </a:r>
            <a:endParaRPr b="1" sz="1800">
              <a:latin typeface="Calibri"/>
              <a:ea typeface="Calibri"/>
              <a:cs typeface="Calibri"/>
              <a:sym typeface="Calibri"/>
            </a:endParaRPr>
          </a:p>
          <a:p>
            <a:pPr indent="-285750" lvl="0" marL="285750" marR="0" rtl="0" algn="l">
              <a:lnSpc>
                <a:spcPct val="107000"/>
              </a:lnSpc>
              <a:spcBef>
                <a:spcPts val="800"/>
              </a:spcBef>
              <a:spcAft>
                <a:spcPts val="0"/>
              </a:spcAft>
              <a:buClr>
                <a:srgbClr val="000000"/>
              </a:buClr>
              <a:buSzPts val="1800"/>
              <a:buFont typeface="Arial"/>
              <a:buChar char="•"/>
            </a:pPr>
            <a:r>
              <a:rPr lang="es-ES" sz="1800">
                <a:latin typeface="Calibri"/>
                <a:ea typeface="Calibri"/>
                <a:cs typeface="Calibri"/>
                <a:sym typeface="Calibri"/>
              </a:rPr>
              <a:t>Los socios se guían por los valores éticos de </a:t>
            </a:r>
            <a:r>
              <a:rPr b="1" lang="es-ES" sz="1800">
                <a:latin typeface="Calibri"/>
                <a:ea typeface="Calibri"/>
                <a:cs typeface="Calibri"/>
                <a:sym typeface="Calibri"/>
              </a:rPr>
              <a:t>honestidad, apertura, responsabilidad social y cuidado de los demás</a:t>
            </a:r>
            <a:endParaRPr b="1" sz="1800">
              <a:latin typeface="Calibri"/>
              <a:ea typeface="Calibri"/>
              <a:cs typeface="Calibri"/>
              <a:sym typeface="Calibri"/>
            </a:endParaRPr>
          </a:p>
          <a:p>
            <a:pPr indent="-285750" lvl="0" marL="285750" marR="0" rtl="0" algn="l">
              <a:lnSpc>
                <a:spcPct val="107000"/>
              </a:lnSpc>
              <a:spcBef>
                <a:spcPts val="800"/>
              </a:spcBef>
              <a:spcAft>
                <a:spcPts val="0"/>
              </a:spcAft>
              <a:buClr>
                <a:srgbClr val="000000"/>
              </a:buClr>
              <a:buSzPts val="1800"/>
              <a:buFont typeface="Arial"/>
              <a:buChar char="•"/>
            </a:pPr>
            <a:r>
              <a:rPr lang="es-ES" sz="1800">
                <a:latin typeface="Calibri"/>
                <a:ea typeface="Calibri"/>
                <a:cs typeface="Calibri"/>
                <a:sym typeface="Calibri"/>
              </a:rPr>
              <a:t>Existen </a:t>
            </a:r>
            <a:r>
              <a:rPr b="1" lang="es-ES" sz="1800">
                <a:latin typeface="Calibri"/>
                <a:ea typeface="Calibri"/>
                <a:cs typeface="Calibri"/>
                <a:sym typeface="Calibri"/>
              </a:rPr>
              <a:t>7 principios reconocidos internacionalmente</a:t>
            </a:r>
            <a:r>
              <a:rPr lang="es-ES" sz="1800">
                <a:latin typeface="Calibri"/>
                <a:ea typeface="Calibri"/>
                <a:cs typeface="Calibri"/>
                <a:sym typeface="Calibri"/>
              </a:rPr>
              <a:t>, que actúan como directrices a través de las cuales las cooperativas ponen en práctica sus valores. (Alianza Cooperativa Internacional)</a:t>
            </a:r>
            <a:endParaRPr sz="1800">
              <a:latin typeface="Calibri"/>
              <a:ea typeface="Calibri"/>
              <a:cs typeface="Calibri"/>
              <a:sym typeface="Calibri"/>
            </a:endParaRPr>
          </a:p>
          <a:p>
            <a:pPr indent="-171450" lvl="0" marL="285750" marR="0" rtl="0" algn="l">
              <a:lnSpc>
                <a:spcPct val="107000"/>
              </a:lnSpc>
              <a:spcBef>
                <a:spcPts val="800"/>
              </a:spcBef>
              <a:spcAft>
                <a:spcPts val="80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pic>
        <p:nvPicPr>
          <p:cNvPr descr="Texto&#10;&#10;Descripción generada automáticamente" id="163" name="Google Shape;163;p23"/>
          <p:cNvPicPr preferRelativeResize="0"/>
          <p:nvPr/>
        </p:nvPicPr>
        <p:blipFill rotWithShape="1">
          <a:blip r:embed="rId4">
            <a:alphaModFix/>
          </a:blip>
          <a:srcRect b="0" l="0" r="0" t="0"/>
          <a:stretch/>
        </p:blipFill>
        <p:spPr>
          <a:xfrm>
            <a:off x="199197" y="6234492"/>
            <a:ext cx="2304176" cy="483405"/>
          </a:xfrm>
          <a:prstGeom prst="rect">
            <a:avLst/>
          </a:prstGeom>
          <a:noFill/>
          <a:ln>
            <a:noFill/>
          </a:ln>
        </p:spPr>
      </p:pic>
      <p:sp>
        <p:nvSpPr>
          <p:cNvPr id="164" name="Google Shape;164;p23"/>
          <p:cNvSpPr txBox="1"/>
          <p:nvPr/>
        </p:nvSpPr>
        <p:spPr>
          <a:xfrm>
            <a:off x="2503373" y="6117733"/>
            <a:ext cx="7901721" cy="6001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s-ES" sz="1100" u="none" cap="none" strike="noStrike">
                <a:solidFill>
                  <a:schemeClr val="dk1"/>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1400" u="none" cap="none" strike="noStrike">
              <a:solidFill>
                <a:srgbClr val="000000"/>
              </a:solidFill>
              <a:latin typeface="Arial"/>
              <a:ea typeface="Arial"/>
              <a:cs typeface="Arial"/>
              <a:sym typeface="Arial"/>
            </a:endParaRPr>
          </a:p>
        </p:txBody>
      </p:sp>
      <p:sp>
        <p:nvSpPr>
          <p:cNvPr id="165" name="Google Shape;165;p23"/>
          <p:cNvSpPr/>
          <p:nvPr/>
        </p:nvSpPr>
        <p:spPr>
          <a:xfrm>
            <a:off x="875900" y="1455074"/>
            <a:ext cx="10982100" cy="18654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1800"/>
              <a:buFont typeface="Arial"/>
              <a:buNone/>
            </a:pPr>
            <a:r>
              <a:rPr b="1" lang="es-ES" sz="1800">
                <a:solidFill>
                  <a:srgbClr val="EA4E46"/>
                </a:solidFill>
                <a:latin typeface="Calibri"/>
                <a:ea typeface="Calibri"/>
                <a:cs typeface="Calibri"/>
                <a:sym typeface="Calibri"/>
              </a:rPr>
              <a:t>De naturaleza dual:</a:t>
            </a:r>
            <a:endParaRPr b="0" i="0" sz="1400" u="none" cap="none" strike="noStrike">
              <a:solidFill>
                <a:srgbClr val="000000"/>
              </a:solidFill>
              <a:latin typeface="Arial"/>
              <a:ea typeface="Arial"/>
              <a:cs typeface="Arial"/>
              <a:sym typeface="Arial"/>
            </a:endParaRPr>
          </a:p>
          <a:p>
            <a:pPr indent="-285750" lvl="0" marL="285750" marR="0" rtl="0" algn="l">
              <a:lnSpc>
                <a:spcPct val="107000"/>
              </a:lnSpc>
              <a:spcBef>
                <a:spcPts val="800"/>
              </a:spcBef>
              <a:spcAft>
                <a:spcPts val="0"/>
              </a:spcAft>
              <a:buClr>
                <a:srgbClr val="000000"/>
              </a:buClr>
              <a:buSzPts val="1800"/>
              <a:buFont typeface="Arial"/>
              <a:buChar char="•"/>
            </a:pPr>
            <a:r>
              <a:rPr lang="es-ES" sz="1800">
                <a:latin typeface="Calibri"/>
                <a:ea typeface="Calibri"/>
                <a:cs typeface="Calibri"/>
                <a:sym typeface="Calibri"/>
              </a:rPr>
              <a:t>una cooperativa es a la vez una asociación de socios y una empresa</a:t>
            </a:r>
            <a:endParaRPr sz="1800">
              <a:latin typeface="Calibri"/>
              <a:ea typeface="Calibri"/>
              <a:cs typeface="Calibri"/>
              <a:sym typeface="Calibri"/>
            </a:endParaRPr>
          </a:p>
          <a:p>
            <a:pPr indent="-285750" lvl="0" marL="285750" marR="0" rtl="0" algn="l">
              <a:lnSpc>
                <a:spcPct val="107000"/>
              </a:lnSpc>
              <a:spcBef>
                <a:spcPts val="800"/>
              </a:spcBef>
              <a:spcAft>
                <a:spcPts val="0"/>
              </a:spcAft>
              <a:buClr>
                <a:srgbClr val="000000"/>
              </a:buClr>
              <a:buSzPts val="1800"/>
              <a:buFont typeface="Arial"/>
              <a:buChar char="•"/>
            </a:pPr>
            <a:r>
              <a:rPr lang="es-ES" sz="1800">
                <a:latin typeface="Calibri"/>
                <a:ea typeface="Calibri"/>
                <a:cs typeface="Calibri"/>
                <a:sym typeface="Calibri"/>
              </a:rPr>
              <a:t>sirve a los intereses de los socios, persigue un fin económico y se gestiona de forma empresarial</a:t>
            </a:r>
            <a:endParaRPr sz="1800">
              <a:latin typeface="Calibri"/>
              <a:ea typeface="Calibri"/>
              <a:cs typeface="Calibri"/>
              <a:sym typeface="Calibri"/>
            </a:endParaRPr>
          </a:p>
          <a:p>
            <a:pPr indent="-285750" lvl="0" marL="285750" marR="0" rtl="0" algn="l">
              <a:lnSpc>
                <a:spcPct val="107000"/>
              </a:lnSpc>
              <a:spcBef>
                <a:spcPts val="800"/>
              </a:spcBef>
              <a:spcAft>
                <a:spcPts val="0"/>
              </a:spcAft>
              <a:buClr>
                <a:srgbClr val="000000"/>
              </a:buClr>
              <a:buSzPts val="1800"/>
              <a:buFont typeface="Arial"/>
              <a:buChar char="•"/>
            </a:pPr>
            <a:r>
              <a:rPr lang="es-ES" sz="1800">
                <a:latin typeface="Calibri"/>
                <a:ea typeface="Calibri"/>
                <a:cs typeface="Calibri"/>
                <a:sym typeface="Calibri"/>
              </a:rPr>
              <a:t>los </a:t>
            </a:r>
            <a:r>
              <a:rPr b="1" lang="es-ES" sz="1800">
                <a:latin typeface="Calibri"/>
                <a:ea typeface="Calibri"/>
                <a:cs typeface="Calibri"/>
                <a:sym typeface="Calibri"/>
              </a:rPr>
              <a:t>socios</a:t>
            </a:r>
            <a:r>
              <a:rPr lang="es-ES" sz="1800">
                <a:latin typeface="Calibri"/>
                <a:ea typeface="Calibri"/>
                <a:cs typeface="Calibri"/>
                <a:sym typeface="Calibri"/>
              </a:rPr>
              <a:t> (empleados, productores o clientes), no los accionistas, </a:t>
            </a:r>
            <a:r>
              <a:rPr b="1" lang="es-ES" sz="1800">
                <a:latin typeface="Calibri"/>
                <a:ea typeface="Calibri"/>
                <a:cs typeface="Calibri"/>
                <a:sym typeface="Calibri"/>
              </a:rPr>
              <a:t>toman las decisiones democráticamente</a:t>
            </a:r>
            <a:endParaRPr b="1" i="0" sz="1800" u="none" cap="none" strike="noStrike">
              <a:solidFill>
                <a:srgbClr val="000000"/>
              </a:solidFill>
              <a:latin typeface="Calibri"/>
              <a:ea typeface="Calibri"/>
              <a:cs typeface="Calibri"/>
              <a:sym typeface="Calibri"/>
            </a:endParaRPr>
          </a:p>
        </p:txBody>
      </p:sp>
      <p:sp>
        <p:nvSpPr>
          <p:cNvPr id="166" name="Google Shape;166;p23"/>
          <p:cNvSpPr txBox="1"/>
          <p:nvPr/>
        </p:nvSpPr>
        <p:spPr>
          <a:xfrm>
            <a:off x="705924" y="317875"/>
            <a:ext cx="93927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lang="es-ES" sz="3600">
                <a:solidFill>
                  <a:srgbClr val="FAB632"/>
                </a:solidFill>
                <a:latin typeface="Calibri"/>
                <a:ea typeface="Calibri"/>
                <a:cs typeface="Calibri"/>
                <a:sym typeface="Calibri"/>
              </a:rPr>
              <a:t>Unidad 1: ¿Por qué son únicas las cooperativas?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0" name="Shape 170"/>
        <p:cNvGrpSpPr/>
        <p:nvPr/>
      </p:nvGrpSpPr>
      <p:grpSpPr>
        <a:xfrm>
          <a:off x="0" y="0"/>
          <a:ext cx="0" cy="0"/>
          <a:chOff x="0" y="0"/>
          <a:chExt cx="0" cy="0"/>
        </a:xfrm>
      </p:grpSpPr>
      <p:pic>
        <p:nvPicPr>
          <p:cNvPr descr="Texto&#10;&#10;Descripción generada automáticamente" id="171" name="Google Shape;171;p24"/>
          <p:cNvPicPr preferRelativeResize="0"/>
          <p:nvPr/>
        </p:nvPicPr>
        <p:blipFill rotWithShape="1">
          <a:blip r:embed="rId4">
            <a:alphaModFix/>
          </a:blip>
          <a:srcRect b="0" l="0" r="0" t="0"/>
          <a:stretch/>
        </p:blipFill>
        <p:spPr>
          <a:xfrm>
            <a:off x="199197" y="6234492"/>
            <a:ext cx="2304176" cy="483405"/>
          </a:xfrm>
          <a:prstGeom prst="rect">
            <a:avLst/>
          </a:prstGeom>
          <a:noFill/>
          <a:ln>
            <a:noFill/>
          </a:ln>
        </p:spPr>
      </p:pic>
      <p:sp>
        <p:nvSpPr>
          <p:cNvPr id="172" name="Google Shape;172;p24"/>
          <p:cNvSpPr txBox="1"/>
          <p:nvPr/>
        </p:nvSpPr>
        <p:spPr>
          <a:xfrm>
            <a:off x="2503375" y="6234499"/>
            <a:ext cx="7901700" cy="60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s-ES" sz="1100" u="none" cap="none" strike="noStrike">
                <a:solidFill>
                  <a:schemeClr val="dk1"/>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1400" u="none" cap="none" strike="noStrike">
              <a:solidFill>
                <a:srgbClr val="000000"/>
              </a:solidFill>
              <a:latin typeface="Arial"/>
              <a:ea typeface="Arial"/>
              <a:cs typeface="Arial"/>
              <a:sym typeface="Arial"/>
            </a:endParaRPr>
          </a:p>
        </p:txBody>
      </p:sp>
      <p:grpSp>
        <p:nvGrpSpPr>
          <p:cNvPr id="173" name="Google Shape;173;p24"/>
          <p:cNvGrpSpPr/>
          <p:nvPr/>
        </p:nvGrpSpPr>
        <p:grpSpPr>
          <a:xfrm>
            <a:off x="4605885" y="1894898"/>
            <a:ext cx="3394910" cy="3335559"/>
            <a:chOff x="3713685" y="1214412"/>
            <a:chExt cx="4760109" cy="4697971"/>
          </a:xfrm>
        </p:grpSpPr>
        <p:sp>
          <p:nvSpPr>
            <p:cNvPr id="174" name="Google Shape;174;p24"/>
            <p:cNvSpPr/>
            <p:nvPr/>
          </p:nvSpPr>
          <p:spPr>
            <a:xfrm>
              <a:off x="4403593" y="2144875"/>
              <a:ext cx="1188450" cy="1216217"/>
            </a:xfrm>
            <a:custGeom>
              <a:rect b="b" l="l" r="r" t="t"/>
              <a:pathLst>
                <a:path extrusionOk="0" h="21079" w="21064">
                  <a:moveTo>
                    <a:pt x="20834" y="11732"/>
                  </a:moveTo>
                  <a:lnTo>
                    <a:pt x="15650" y="1189"/>
                  </a:lnTo>
                  <a:cubicBezTo>
                    <a:pt x="15087" y="50"/>
                    <a:pt x="13622" y="-354"/>
                    <a:pt x="12532" y="344"/>
                  </a:cubicBezTo>
                  <a:cubicBezTo>
                    <a:pt x="6860" y="3944"/>
                    <a:pt x="2465" y="9307"/>
                    <a:pt x="136" y="15626"/>
                  </a:cubicBezTo>
                  <a:cubicBezTo>
                    <a:pt x="-315" y="16838"/>
                    <a:pt x="399" y="18124"/>
                    <a:pt x="1676" y="18417"/>
                  </a:cubicBezTo>
                  <a:lnTo>
                    <a:pt x="13321" y="21026"/>
                  </a:lnTo>
                  <a:cubicBezTo>
                    <a:pt x="14298" y="21246"/>
                    <a:pt x="15312" y="20768"/>
                    <a:pt x="15763" y="19887"/>
                  </a:cubicBezTo>
                  <a:cubicBezTo>
                    <a:pt x="16777" y="17683"/>
                    <a:pt x="18355" y="15773"/>
                    <a:pt x="20271" y="14303"/>
                  </a:cubicBezTo>
                  <a:cubicBezTo>
                    <a:pt x="21060" y="13715"/>
                    <a:pt x="21285" y="12613"/>
                    <a:pt x="20834" y="11732"/>
                  </a:cubicBezTo>
                  <a:close/>
                </a:path>
              </a:pathLst>
            </a:custGeom>
            <a:solidFill>
              <a:srgbClr val="FEE8CF"/>
            </a:solidFill>
            <a:ln>
              <a:noFill/>
            </a:ln>
          </p:spPr>
          <p:txBody>
            <a:bodyPr anchorCtr="0" anchor="ctr" bIns="38100" lIns="38100" spcFirstLastPara="1" rIns="38100" wrap="square" tIns="38100">
              <a:noAutofit/>
            </a:bodyPr>
            <a:lstStyle/>
            <a:p>
              <a:pPr indent="0" lvl="0" marL="0" marR="0" rtl="0" algn="l">
                <a:lnSpc>
                  <a:spcPct val="100000"/>
                </a:lnSpc>
                <a:spcBef>
                  <a:spcPts val="0"/>
                </a:spcBef>
                <a:spcAft>
                  <a:spcPts val="0"/>
                </a:spcAft>
                <a:buClr>
                  <a:srgbClr val="FFFFFF"/>
                </a:buClr>
                <a:buSzPts val="3000"/>
                <a:buFont typeface="Arial"/>
                <a:buNone/>
              </a:pPr>
              <a:r>
                <a:t/>
              </a:r>
              <a:endParaRPr b="0" i="0" sz="3000" u="none" cap="none" strike="noStrike">
                <a:solidFill>
                  <a:srgbClr val="FFFFFF"/>
                </a:solidFill>
                <a:latin typeface="Calibri"/>
                <a:ea typeface="Calibri"/>
                <a:cs typeface="Calibri"/>
                <a:sym typeface="Calibri"/>
              </a:endParaRPr>
            </a:p>
          </p:txBody>
        </p:sp>
        <p:sp>
          <p:nvSpPr>
            <p:cNvPr id="175" name="Google Shape;175;p24"/>
            <p:cNvSpPr/>
            <p:nvPr/>
          </p:nvSpPr>
          <p:spPr>
            <a:xfrm>
              <a:off x="4815821" y="4301435"/>
              <a:ext cx="1179636" cy="1110950"/>
            </a:xfrm>
            <a:custGeom>
              <a:rect b="b" l="l" r="r" t="t"/>
              <a:pathLst>
                <a:path extrusionOk="0" h="21282" w="21315">
                  <a:moveTo>
                    <a:pt x="10362" y="517"/>
                  </a:moveTo>
                  <a:lnTo>
                    <a:pt x="826" y="8556"/>
                  </a:lnTo>
                  <a:cubicBezTo>
                    <a:pt x="-209" y="9450"/>
                    <a:pt x="-285" y="11074"/>
                    <a:pt x="672" y="12048"/>
                  </a:cubicBezTo>
                  <a:cubicBezTo>
                    <a:pt x="5498" y="17001"/>
                    <a:pt x="11817" y="20331"/>
                    <a:pt x="18826" y="21265"/>
                  </a:cubicBezTo>
                  <a:cubicBezTo>
                    <a:pt x="20128" y="21427"/>
                    <a:pt x="21315" y="20371"/>
                    <a:pt x="21315" y="18950"/>
                  </a:cubicBezTo>
                  <a:lnTo>
                    <a:pt x="21315" y="6080"/>
                  </a:lnTo>
                  <a:cubicBezTo>
                    <a:pt x="21315" y="4983"/>
                    <a:pt x="20626" y="4050"/>
                    <a:pt x="19592" y="3806"/>
                  </a:cubicBezTo>
                  <a:cubicBezTo>
                    <a:pt x="17179" y="3238"/>
                    <a:pt x="14958" y="2101"/>
                    <a:pt x="13081" y="517"/>
                  </a:cubicBezTo>
                  <a:cubicBezTo>
                    <a:pt x="12315" y="-173"/>
                    <a:pt x="11166" y="-173"/>
                    <a:pt x="10362" y="517"/>
                  </a:cubicBezTo>
                  <a:close/>
                </a:path>
              </a:pathLst>
            </a:custGeom>
            <a:solidFill>
              <a:srgbClr val="D1DDEB"/>
            </a:solidFill>
            <a:ln>
              <a:noFill/>
            </a:ln>
          </p:spPr>
          <p:txBody>
            <a:bodyPr anchorCtr="0" anchor="ctr" bIns="38100" lIns="38100" spcFirstLastPara="1" rIns="38100" wrap="square" tIns="38100">
              <a:noAutofit/>
            </a:bodyPr>
            <a:lstStyle/>
            <a:p>
              <a:pPr indent="0" lvl="0" marL="0" marR="0" rtl="0" algn="l">
                <a:lnSpc>
                  <a:spcPct val="100000"/>
                </a:lnSpc>
                <a:spcBef>
                  <a:spcPts val="0"/>
                </a:spcBef>
                <a:spcAft>
                  <a:spcPts val="0"/>
                </a:spcAft>
                <a:buClr>
                  <a:srgbClr val="FFFFFF"/>
                </a:buClr>
                <a:buSzPts val="3000"/>
                <a:buFont typeface="Arial"/>
                <a:buNone/>
              </a:pPr>
              <a:r>
                <a:t/>
              </a:r>
              <a:endParaRPr b="0" i="0" sz="3000" u="none" cap="none" strike="noStrike">
                <a:solidFill>
                  <a:srgbClr val="FFFFFF"/>
                </a:solidFill>
                <a:latin typeface="Calibri"/>
                <a:ea typeface="Calibri"/>
                <a:cs typeface="Calibri"/>
                <a:sym typeface="Calibri"/>
              </a:endParaRPr>
            </a:p>
          </p:txBody>
        </p:sp>
        <p:sp>
          <p:nvSpPr>
            <p:cNvPr id="176" name="Google Shape;176;p24"/>
            <p:cNvSpPr/>
            <p:nvPr/>
          </p:nvSpPr>
          <p:spPr>
            <a:xfrm>
              <a:off x="5430473" y="1876837"/>
              <a:ext cx="1295690" cy="937781"/>
            </a:xfrm>
            <a:custGeom>
              <a:rect b="b" l="l" r="r" t="t"/>
              <a:pathLst>
                <a:path extrusionOk="0" h="21380" w="20960">
                  <a:moveTo>
                    <a:pt x="10480" y="20730"/>
                  </a:moveTo>
                  <a:cubicBezTo>
                    <a:pt x="11646" y="20730"/>
                    <a:pt x="12743" y="20924"/>
                    <a:pt x="13806" y="21310"/>
                  </a:cubicBezTo>
                  <a:cubicBezTo>
                    <a:pt x="14697" y="21600"/>
                    <a:pt x="15623" y="20972"/>
                    <a:pt x="16034" y="19812"/>
                  </a:cubicBezTo>
                  <a:lnTo>
                    <a:pt x="20766" y="5992"/>
                  </a:lnTo>
                  <a:cubicBezTo>
                    <a:pt x="21280" y="4494"/>
                    <a:pt x="20731" y="2706"/>
                    <a:pt x="19600" y="2126"/>
                  </a:cubicBezTo>
                  <a:cubicBezTo>
                    <a:pt x="16720" y="773"/>
                    <a:pt x="13669" y="0"/>
                    <a:pt x="10480" y="0"/>
                  </a:cubicBezTo>
                  <a:cubicBezTo>
                    <a:pt x="7291" y="0"/>
                    <a:pt x="4206" y="725"/>
                    <a:pt x="1360" y="2126"/>
                  </a:cubicBezTo>
                  <a:cubicBezTo>
                    <a:pt x="229" y="2658"/>
                    <a:pt x="-320" y="4446"/>
                    <a:pt x="194" y="5992"/>
                  </a:cubicBezTo>
                  <a:lnTo>
                    <a:pt x="4926" y="19812"/>
                  </a:lnTo>
                  <a:cubicBezTo>
                    <a:pt x="5337" y="20972"/>
                    <a:pt x="6263" y="21600"/>
                    <a:pt x="7154" y="21310"/>
                  </a:cubicBezTo>
                  <a:cubicBezTo>
                    <a:pt x="8217" y="20924"/>
                    <a:pt x="9349" y="20730"/>
                    <a:pt x="10480" y="20730"/>
                  </a:cubicBezTo>
                  <a:close/>
                </a:path>
              </a:pathLst>
            </a:custGeom>
            <a:solidFill>
              <a:srgbClr val="FFF4DB"/>
            </a:solidFill>
            <a:ln>
              <a:noFill/>
            </a:ln>
          </p:spPr>
          <p:txBody>
            <a:bodyPr anchorCtr="0" anchor="ctr" bIns="38100" lIns="38100" spcFirstLastPara="1" rIns="38100" wrap="square" tIns="38100">
              <a:noAutofit/>
            </a:bodyPr>
            <a:lstStyle/>
            <a:p>
              <a:pPr indent="0" lvl="0" marL="0" marR="0" rtl="0" algn="l">
                <a:lnSpc>
                  <a:spcPct val="100000"/>
                </a:lnSpc>
                <a:spcBef>
                  <a:spcPts val="0"/>
                </a:spcBef>
                <a:spcAft>
                  <a:spcPts val="0"/>
                </a:spcAft>
                <a:buClr>
                  <a:srgbClr val="FFFFFF"/>
                </a:buClr>
                <a:buSzPts val="3000"/>
                <a:buFont typeface="Arial"/>
                <a:buNone/>
              </a:pPr>
              <a:r>
                <a:t/>
              </a:r>
              <a:endParaRPr b="0" i="0" sz="3000" u="none" cap="none" strike="noStrike">
                <a:solidFill>
                  <a:srgbClr val="FFFFFF"/>
                </a:solidFill>
                <a:latin typeface="Calibri"/>
                <a:ea typeface="Calibri"/>
                <a:cs typeface="Calibri"/>
                <a:sym typeface="Calibri"/>
              </a:endParaRPr>
            </a:p>
          </p:txBody>
        </p:sp>
        <p:sp>
          <p:nvSpPr>
            <p:cNvPr id="177" name="Google Shape;177;p24"/>
            <p:cNvSpPr/>
            <p:nvPr/>
          </p:nvSpPr>
          <p:spPr>
            <a:xfrm>
              <a:off x="6172297" y="4301439"/>
              <a:ext cx="1179633" cy="1110946"/>
            </a:xfrm>
            <a:custGeom>
              <a:rect b="b" l="l" r="r" t="t"/>
              <a:pathLst>
                <a:path extrusionOk="0" h="21282" w="21315">
                  <a:moveTo>
                    <a:pt x="0" y="6039"/>
                  </a:moveTo>
                  <a:lnTo>
                    <a:pt x="0" y="18950"/>
                  </a:lnTo>
                  <a:cubicBezTo>
                    <a:pt x="0" y="20371"/>
                    <a:pt x="1187" y="21427"/>
                    <a:pt x="2489" y="21265"/>
                  </a:cubicBezTo>
                  <a:cubicBezTo>
                    <a:pt x="9498" y="20331"/>
                    <a:pt x="15817" y="17001"/>
                    <a:pt x="20643" y="12048"/>
                  </a:cubicBezTo>
                  <a:cubicBezTo>
                    <a:pt x="21600" y="11074"/>
                    <a:pt x="21523" y="9409"/>
                    <a:pt x="20489" y="8556"/>
                  </a:cubicBezTo>
                  <a:lnTo>
                    <a:pt x="10953" y="517"/>
                  </a:lnTo>
                  <a:cubicBezTo>
                    <a:pt x="10149" y="-173"/>
                    <a:pt x="9000" y="-173"/>
                    <a:pt x="8234" y="517"/>
                  </a:cubicBezTo>
                  <a:cubicBezTo>
                    <a:pt x="6357" y="2101"/>
                    <a:pt x="4136" y="3278"/>
                    <a:pt x="1723" y="3806"/>
                  </a:cubicBezTo>
                  <a:cubicBezTo>
                    <a:pt x="728" y="4009"/>
                    <a:pt x="0" y="4983"/>
                    <a:pt x="0" y="6039"/>
                  </a:cubicBezTo>
                  <a:close/>
                </a:path>
              </a:pathLst>
            </a:custGeom>
            <a:solidFill>
              <a:srgbClr val="DAF2FB"/>
            </a:solidFill>
            <a:ln>
              <a:noFill/>
            </a:ln>
          </p:spPr>
          <p:txBody>
            <a:bodyPr anchorCtr="0" anchor="ctr" bIns="38100" lIns="38100" spcFirstLastPara="1" rIns="38100" wrap="square" tIns="38100">
              <a:noAutofit/>
            </a:bodyPr>
            <a:lstStyle/>
            <a:p>
              <a:pPr indent="0" lvl="0" marL="0" marR="0" rtl="0" algn="l">
                <a:lnSpc>
                  <a:spcPct val="100000"/>
                </a:lnSpc>
                <a:spcBef>
                  <a:spcPts val="0"/>
                </a:spcBef>
                <a:spcAft>
                  <a:spcPts val="0"/>
                </a:spcAft>
                <a:buClr>
                  <a:srgbClr val="FFFFFF"/>
                </a:buClr>
                <a:buSzPts val="3000"/>
                <a:buFont typeface="Arial"/>
                <a:buNone/>
              </a:pPr>
              <a:r>
                <a:t/>
              </a:r>
              <a:endParaRPr b="0" i="0" sz="3000" u="none" cap="none" strike="noStrike">
                <a:solidFill>
                  <a:srgbClr val="FFFFFF"/>
                </a:solidFill>
                <a:latin typeface="Calibri"/>
                <a:ea typeface="Calibri"/>
                <a:cs typeface="Calibri"/>
                <a:sym typeface="Calibri"/>
              </a:endParaRPr>
            </a:p>
          </p:txBody>
        </p:sp>
        <p:sp>
          <p:nvSpPr>
            <p:cNvPr id="178" name="Google Shape;178;p24"/>
            <p:cNvSpPr/>
            <p:nvPr/>
          </p:nvSpPr>
          <p:spPr>
            <a:xfrm>
              <a:off x="6838863" y="3390053"/>
              <a:ext cx="1013361" cy="1261374"/>
            </a:xfrm>
            <a:custGeom>
              <a:rect b="b" l="l" r="r" t="t"/>
              <a:pathLst>
                <a:path extrusionOk="0" h="21039" w="21337">
                  <a:moveTo>
                    <a:pt x="2236" y="4615"/>
                  </a:moveTo>
                  <a:cubicBezTo>
                    <a:pt x="2236" y="6948"/>
                    <a:pt x="1522" y="9140"/>
                    <a:pt x="273" y="11085"/>
                  </a:cubicBezTo>
                  <a:cubicBezTo>
                    <a:pt x="-263" y="11933"/>
                    <a:pt x="5" y="12994"/>
                    <a:pt x="942" y="13595"/>
                  </a:cubicBezTo>
                  <a:lnTo>
                    <a:pt x="12010" y="20594"/>
                  </a:lnTo>
                  <a:cubicBezTo>
                    <a:pt x="13215" y="21372"/>
                    <a:pt x="15000" y="21089"/>
                    <a:pt x="15803" y="20064"/>
                  </a:cubicBezTo>
                  <a:cubicBezTo>
                    <a:pt x="19284" y="15574"/>
                    <a:pt x="21337" y="10272"/>
                    <a:pt x="21337" y="4615"/>
                  </a:cubicBezTo>
                  <a:cubicBezTo>
                    <a:pt x="21337" y="3696"/>
                    <a:pt x="21292" y="2777"/>
                    <a:pt x="21159" y="1858"/>
                  </a:cubicBezTo>
                  <a:cubicBezTo>
                    <a:pt x="21025" y="620"/>
                    <a:pt x="19552" y="-228"/>
                    <a:pt x="18035" y="55"/>
                  </a:cubicBezTo>
                  <a:lnTo>
                    <a:pt x="4200" y="2565"/>
                  </a:lnTo>
                  <a:cubicBezTo>
                    <a:pt x="3040" y="2777"/>
                    <a:pt x="2236" y="3625"/>
                    <a:pt x="2236" y="4615"/>
                  </a:cubicBezTo>
                  <a:cubicBezTo>
                    <a:pt x="2236" y="4580"/>
                    <a:pt x="2236" y="4580"/>
                    <a:pt x="2236" y="4615"/>
                  </a:cubicBezTo>
                  <a:close/>
                </a:path>
              </a:pathLst>
            </a:custGeom>
            <a:solidFill>
              <a:srgbClr val="ECF0E0"/>
            </a:solidFill>
            <a:ln>
              <a:noFill/>
            </a:ln>
          </p:spPr>
          <p:txBody>
            <a:bodyPr anchorCtr="0" anchor="ctr" bIns="38100" lIns="38100" spcFirstLastPara="1" rIns="38100" wrap="square" tIns="38100">
              <a:noAutofit/>
            </a:bodyPr>
            <a:lstStyle/>
            <a:p>
              <a:pPr indent="0" lvl="0" marL="0" marR="0" rtl="0" algn="l">
                <a:lnSpc>
                  <a:spcPct val="100000"/>
                </a:lnSpc>
                <a:spcBef>
                  <a:spcPts val="0"/>
                </a:spcBef>
                <a:spcAft>
                  <a:spcPts val="0"/>
                </a:spcAft>
                <a:buClr>
                  <a:srgbClr val="FFFFFF"/>
                </a:buClr>
                <a:buSzPts val="3000"/>
                <a:buFont typeface="Arial"/>
                <a:buNone/>
              </a:pPr>
              <a:r>
                <a:t/>
              </a:r>
              <a:endParaRPr b="0" i="0" sz="3000" u="none" cap="none" strike="noStrike">
                <a:solidFill>
                  <a:srgbClr val="FFFFFF"/>
                </a:solidFill>
                <a:latin typeface="Calibri"/>
                <a:ea typeface="Calibri"/>
                <a:cs typeface="Calibri"/>
                <a:sym typeface="Calibri"/>
              </a:endParaRPr>
            </a:p>
          </p:txBody>
        </p:sp>
        <p:sp>
          <p:nvSpPr>
            <p:cNvPr id="179" name="Google Shape;179;p24"/>
            <p:cNvSpPr/>
            <p:nvPr/>
          </p:nvSpPr>
          <p:spPr>
            <a:xfrm>
              <a:off x="4307141" y="3390053"/>
              <a:ext cx="1014299" cy="1261374"/>
            </a:xfrm>
            <a:custGeom>
              <a:rect b="b" l="l" r="r" t="t"/>
              <a:pathLst>
                <a:path extrusionOk="0" h="21039" w="21313">
                  <a:moveTo>
                    <a:pt x="19106" y="4615"/>
                  </a:moveTo>
                  <a:cubicBezTo>
                    <a:pt x="19106" y="4580"/>
                    <a:pt x="19106" y="4580"/>
                    <a:pt x="19106" y="4615"/>
                  </a:cubicBezTo>
                  <a:cubicBezTo>
                    <a:pt x="19106" y="3625"/>
                    <a:pt x="18305" y="2777"/>
                    <a:pt x="17102" y="2565"/>
                  </a:cubicBezTo>
                  <a:lnTo>
                    <a:pt x="3296" y="55"/>
                  </a:lnTo>
                  <a:cubicBezTo>
                    <a:pt x="1781" y="-228"/>
                    <a:pt x="312" y="620"/>
                    <a:pt x="178" y="1858"/>
                  </a:cubicBezTo>
                  <a:cubicBezTo>
                    <a:pt x="89" y="2777"/>
                    <a:pt x="0" y="3661"/>
                    <a:pt x="0" y="4615"/>
                  </a:cubicBezTo>
                  <a:cubicBezTo>
                    <a:pt x="0" y="10272"/>
                    <a:pt x="2004" y="15574"/>
                    <a:pt x="5522" y="20064"/>
                  </a:cubicBezTo>
                  <a:cubicBezTo>
                    <a:pt x="6324" y="21089"/>
                    <a:pt x="8106" y="21372"/>
                    <a:pt x="9308" y="20594"/>
                  </a:cubicBezTo>
                  <a:lnTo>
                    <a:pt x="20353" y="13595"/>
                  </a:lnTo>
                  <a:cubicBezTo>
                    <a:pt x="21288" y="12994"/>
                    <a:pt x="21600" y="11968"/>
                    <a:pt x="21021" y="11085"/>
                  </a:cubicBezTo>
                  <a:cubicBezTo>
                    <a:pt x="19819" y="9140"/>
                    <a:pt x="19106" y="6948"/>
                    <a:pt x="19106" y="4615"/>
                  </a:cubicBezTo>
                  <a:close/>
                </a:path>
              </a:pathLst>
            </a:custGeom>
            <a:solidFill>
              <a:srgbClr val="EADBF5"/>
            </a:solidFill>
            <a:ln>
              <a:noFill/>
            </a:ln>
          </p:spPr>
          <p:txBody>
            <a:bodyPr anchorCtr="0" anchor="ctr" bIns="38100" lIns="38100" spcFirstLastPara="1" rIns="38100" wrap="square" tIns="38100">
              <a:noAutofit/>
            </a:bodyPr>
            <a:lstStyle/>
            <a:p>
              <a:pPr indent="0" lvl="0" marL="0" marR="0" rtl="0" algn="l">
                <a:lnSpc>
                  <a:spcPct val="100000"/>
                </a:lnSpc>
                <a:spcBef>
                  <a:spcPts val="0"/>
                </a:spcBef>
                <a:spcAft>
                  <a:spcPts val="0"/>
                </a:spcAft>
                <a:buClr>
                  <a:srgbClr val="FFFFFF"/>
                </a:buClr>
                <a:buSzPts val="3000"/>
                <a:buFont typeface="Arial"/>
                <a:buNone/>
              </a:pPr>
              <a:r>
                <a:t/>
              </a:r>
              <a:endParaRPr b="0" i="0" sz="3000" u="none" cap="none" strike="noStrike">
                <a:solidFill>
                  <a:srgbClr val="FFFFFF"/>
                </a:solidFill>
                <a:latin typeface="Calibri"/>
                <a:ea typeface="Calibri"/>
                <a:cs typeface="Calibri"/>
                <a:sym typeface="Calibri"/>
              </a:endParaRPr>
            </a:p>
          </p:txBody>
        </p:sp>
        <p:sp>
          <p:nvSpPr>
            <p:cNvPr id="180" name="Google Shape;180;p24"/>
            <p:cNvSpPr/>
            <p:nvPr/>
          </p:nvSpPr>
          <p:spPr>
            <a:xfrm>
              <a:off x="6584526" y="2154397"/>
              <a:ext cx="1187886" cy="1216220"/>
            </a:xfrm>
            <a:custGeom>
              <a:rect b="b" l="l" r="r" t="t"/>
              <a:pathLst>
                <a:path extrusionOk="0" h="21079" w="21054">
                  <a:moveTo>
                    <a:pt x="7733" y="21026"/>
                  </a:moveTo>
                  <a:lnTo>
                    <a:pt x="19378" y="18417"/>
                  </a:lnTo>
                  <a:cubicBezTo>
                    <a:pt x="20655" y="18124"/>
                    <a:pt x="21369" y="16838"/>
                    <a:pt x="20918" y="15626"/>
                  </a:cubicBezTo>
                  <a:cubicBezTo>
                    <a:pt x="18589" y="9307"/>
                    <a:pt x="14194" y="3944"/>
                    <a:pt x="8522" y="344"/>
                  </a:cubicBezTo>
                  <a:cubicBezTo>
                    <a:pt x="7432" y="-354"/>
                    <a:pt x="5967" y="50"/>
                    <a:pt x="5404" y="1189"/>
                  </a:cubicBezTo>
                  <a:lnTo>
                    <a:pt x="220" y="11732"/>
                  </a:lnTo>
                  <a:cubicBezTo>
                    <a:pt x="-231" y="12613"/>
                    <a:pt x="32" y="13679"/>
                    <a:pt x="821" y="14303"/>
                  </a:cubicBezTo>
                  <a:cubicBezTo>
                    <a:pt x="2737" y="15773"/>
                    <a:pt x="4314" y="17683"/>
                    <a:pt x="5329" y="19887"/>
                  </a:cubicBezTo>
                  <a:cubicBezTo>
                    <a:pt x="5742" y="20768"/>
                    <a:pt x="6756" y="21246"/>
                    <a:pt x="7733" y="21026"/>
                  </a:cubicBezTo>
                  <a:close/>
                </a:path>
              </a:pathLst>
            </a:custGeom>
            <a:solidFill>
              <a:srgbClr val="F9CFC8"/>
            </a:solidFill>
            <a:ln>
              <a:noFill/>
            </a:ln>
          </p:spPr>
          <p:txBody>
            <a:bodyPr anchorCtr="0" anchor="ctr" bIns="38100" lIns="38100" spcFirstLastPara="1" rIns="38100" wrap="square" tIns="38100">
              <a:noAutofit/>
            </a:bodyPr>
            <a:lstStyle/>
            <a:p>
              <a:pPr indent="0" lvl="0" marL="0" marR="0" rtl="0" algn="l">
                <a:lnSpc>
                  <a:spcPct val="100000"/>
                </a:lnSpc>
                <a:spcBef>
                  <a:spcPts val="0"/>
                </a:spcBef>
                <a:spcAft>
                  <a:spcPts val="0"/>
                </a:spcAft>
                <a:buClr>
                  <a:srgbClr val="FFFFFF"/>
                </a:buClr>
                <a:buSzPts val="3000"/>
                <a:buFont typeface="Arial"/>
                <a:buNone/>
              </a:pPr>
              <a:r>
                <a:t/>
              </a:r>
              <a:endParaRPr b="0" i="0" sz="3000" u="none" cap="none" strike="noStrike">
                <a:solidFill>
                  <a:srgbClr val="FFFFFF"/>
                </a:solidFill>
                <a:latin typeface="Calibri"/>
                <a:ea typeface="Calibri"/>
                <a:cs typeface="Calibri"/>
                <a:sym typeface="Calibri"/>
              </a:endParaRPr>
            </a:p>
          </p:txBody>
        </p:sp>
        <p:sp>
          <p:nvSpPr>
            <p:cNvPr id="181" name="Google Shape;181;p24"/>
            <p:cNvSpPr/>
            <p:nvPr/>
          </p:nvSpPr>
          <p:spPr>
            <a:xfrm>
              <a:off x="5326142" y="1214412"/>
              <a:ext cx="1512720" cy="793769"/>
            </a:xfrm>
            <a:custGeom>
              <a:rect b="b" l="l" r="r" t="t"/>
              <a:pathLst>
                <a:path extrusionOk="0" h="793769" w="1512720">
                  <a:moveTo>
                    <a:pt x="754261" y="0"/>
                  </a:moveTo>
                  <a:cubicBezTo>
                    <a:pt x="934424" y="0"/>
                    <a:pt x="1082813" y="146220"/>
                    <a:pt x="1082813" y="328542"/>
                  </a:cubicBezTo>
                  <a:cubicBezTo>
                    <a:pt x="1082813" y="385744"/>
                    <a:pt x="1067996" y="438743"/>
                    <a:pt x="1042564" y="485395"/>
                  </a:cubicBezTo>
                  <a:cubicBezTo>
                    <a:pt x="1184542" y="506578"/>
                    <a:pt x="1322317" y="542597"/>
                    <a:pt x="1453753" y="591310"/>
                  </a:cubicBezTo>
                  <a:cubicBezTo>
                    <a:pt x="1504546" y="608289"/>
                    <a:pt x="1525775" y="663431"/>
                    <a:pt x="1504546" y="707939"/>
                  </a:cubicBezTo>
                  <a:lnTo>
                    <a:pt x="1485525" y="746019"/>
                  </a:lnTo>
                  <a:cubicBezTo>
                    <a:pt x="1466433" y="784182"/>
                    <a:pt x="1421909" y="803304"/>
                    <a:pt x="1379522" y="788468"/>
                  </a:cubicBezTo>
                  <a:cubicBezTo>
                    <a:pt x="1186679" y="716347"/>
                    <a:pt x="976810" y="676124"/>
                    <a:pt x="756398" y="676124"/>
                  </a:cubicBezTo>
                  <a:cubicBezTo>
                    <a:pt x="538123" y="676124"/>
                    <a:pt x="328255" y="716347"/>
                    <a:pt x="133275" y="788468"/>
                  </a:cubicBezTo>
                  <a:cubicBezTo>
                    <a:pt x="93025" y="803304"/>
                    <a:pt x="46364" y="786325"/>
                    <a:pt x="27272" y="746019"/>
                  </a:cubicBezTo>
                  <a:lnTo>
                    <a:pt x="8251" y="707939"/>
                  </a:lnTo>
                  <a:cubicBezTo>
                    <a:pt x="-12978" y="663431"/>
                    <a:pt x="8251" y="610432"/>
                    <a:pt x="54841" y="591310"/>
                  </a:cubicBezTo>
                  <a:cubicBezTo>
                    <a:pt x="186276" y="542597"/>
                    <a:pt x="324051" y="506578"/>
                    <a:pt x="466030" y="485395"/>
                  </a:cubicBezTo>
                  <a:cubicBezTo>
                    <a:pt x="440598" y="438743"/>
                    <a:pt x="425780" y="385744"/>
                    <a:pt x="425780" y="328542"/>
                  </a:cubicBezTo>
                  <a:cubicBezTo>
                    <a:pt x="425780" y="148363"/>
                    <a:pt x="572033" y="0"/>
                    <a:pt x="754261" y="0"/>
                  </a:cubicBezTo>
                  <a:close/>
                </a:path>
              </a:pathLst>
            </a:custGeom>
            <a:solidFill>
              <a:srgbClr val="FAB63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82" name="Google Shape;182;p24"/>
            <p:cNvSpPr/>
            <p:nvPr/>
          </p:nvSpPr>
          <p:spPr>
            <a:xfrm>
              <a:off x="6967609" y="1942211"/>
              <a:ext cx="1130861" cy="1231667"/>
            </a:xfrm>
            <a:custGeom>
              <a:rect b="b" l="l" r="r" t="t"/>
              <a:pathLst>
                <a:path extrusionOk="0" h="1231667" w="1130861">
                  <a:moveTo>
                    <a:pt x="111078" y="553"/>
                  </a:moveTo>
                  <a:cubicBezTo>
                    <a:pt x="121313" y="1818"/>
                    <a:pt x="131515" y="5269"/>
                    <a:pt x="141055" y="11105"/>
                  </a:cubicBezTo>
                  <a:cubicBezTo>
                    <a:pt x="270316" y="89526"/>
                    <a:pt x="393230" y="182772"/>
                    <a:pt x="501358" y="286617"/>
                  </a:cubicBezTo>
                  <a:cubicBezTo>
                    <a:pt x="550120" y="170025"/>
                    <a:pt x="666686" y="87379"/>
                    <a:pt x="802369" y="87379"/>
                  </a:cubicBezTo>
                  <a:cubicBezTo>
                    <a:pt x="984649" y="87379"/>
                    <a:pt x="1130861" y="235769"/>
                    <a:pt x="1130861" y="415887"/>
                  </a:cubicBezTo>
                  <a:cubicBezTo>
                    <a:pt x="1130861" y="581250"/>
                    <a:pt x="1010038" y="716893"/>
                    <a:pt x="853223" y="735944"/>
                  </a:cubicBezTo>
                  <a:cubicBezTo>
                    <a:pt x="921027" y="856762"/>
                    <a:pt x="978227" y="983953"/>
                    <a:pt x="1020642" y="1119597"/>
                  </a:cubicBezTo>
                  <a:cubicBezTo>
                    <a:pt x="1033337" y="1161994"/>
                    <a:pt x="1007947" y="1204322"/>
                    <a:pt x="965533" y="1214921"/>
                  </a:cubicBezTo>
                  <a:lnTo>
                    <a:pt x="904076" y="1229815"/>
                  </a:lnTo>
                  <a:cubicBezTo>
                    <a:pt x="865917" y="1238267"/>
                    <a:pt x="827759" y="1217068"/>
                    <a:pt x="817155" y="1181045"/>
                  </a:cubicBezTo>
                  <a:cubicBezTo>
                    <a:pt x="685728" y="763516"/>
                    <a:pt x="403833" y="413809"/>
                    <a:pt x="35092" y="193371"/>
                  </a:cubicBezTo>
                  <a:cubicBezTo>
                    <a:pt x="3281" y="174251"/>
                    <a:pt x="-9414" y="131854"/>
                    <a:pt x="7537" y="97978"/>
                  </a:cubicBezTo>
                  <a:lnTo>
                    <a:pt x="35092" y="42834"/>
                  </a:lnTo>
                  <a:cubicBezTo>
                    <a:pt x="49374" y="12647"/>
                    <a:pt x="80373" y="-3239"/>
                    <a:pt x="111078" y="553"/>
                  </a:cubicBezTo>
                  <a:close/>
                </a:path>
              </a:pathLst>
            </a:custGeom>
            <a:solidFill>
              <a:srgbClr val="DD47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83" name="Google Shape;183;p24"/>
            <p:cNvSpPr/>
            <p:nvPr/>
          </p:nvSpPr>
          <p:spPr>
            <a:xfrm>
              <a:off x="4113340" y="1940093"/>
              <a:ext cx="1101192" cy="1233785"/>
            </a:xfrm>
            <a:custGeom>
              <a:rect b="b" l="l" r="r" t="t"/>
              <a:pathLst>
                <a:path extrusionOk="0" h="1233785" w="1101192">
                  <a:moveTo>
                    <a:pt x="990075" y="543"/>
                  </a:moveTo>
                  <a:cubicBezTo>
                    <a:pt x="1020775" y="-3213"/>
                    <a:pt x="1051793" y="12693"/>
                    <a:pt x="1066119" y="42898"/>
                  </a:cubicBezTo>
                  <a:lnTo>
                    <a:pt x="1093677" y="100097"/>
                  </a:lnTo>
                  <a:cubicBezTo>
                    <a:pt x="1110592" y="134016"/>
                    <a:pt x="1097906" y="176431"/>
                    <a:pt x="1066119" y="195498"/>
                  </a:cubicBezTo>
                  <a:cubicBezTo>
                    <a:pt x="890194" y="299326"/>
                    <a:pt x="735486" y="435001"/>
                    <a:pt x="606149" y="589741"/>
                  </a:cubicBezTo>
                  <a:cubicBezTo>
                    <a:pt x="593463" y="608808"/>
                    <a:pt x="578663" y="627874"/>
                    <a:pt x="563790" y="644799"/>
                  </a:cubicBezTo>
                  <a:cubicBezTo>
                    <a:pt x="442983" y="805895"/>
                    <a:pt x="347621" y="986058"/>
                    <a:pt x="284046" y="1183214"/>
                  </a:cubicBezTo>
                  <a:cubicBezTo>
                    <a:pt x="273401" y="1219205"/>
                    <a:pt x="235271" y="1240413"/>
                    <a:pt x="197141" y="1231916"/>
                  </a:cubicBezTo>
                  <a:lnTo>
                    <a:pt x="135680" y="1217064"/>
                  </a:lnTo>
                  <a:cubicBezTo>
                    <a:pt x="93248" y="1206494"/>
                    <a:pt x="67804" y="1164079"/>
                    <a:pt x="80562" y="1121732"/>
                  </a:cubicBezTo>
                  <a:cubicBezTo>
                    <a:pt x="122921" y="983916"/>
                    <a:pt x="180153" y="854666"/>
                    <a:pt x="250071" y="731702"/>
                  </a:cubicBezTo>
                  <a:cubicBezTo>
                    <a:pt x="106007" y="697784"/>
                    <a:pt x="0" y="568534"/>
                    <a:pt x="0" y="413793"/>
                  </a:cubicBezTo>
                  <a:cubicBezTo>
                    <a:pt x="0" y="233630"/>
                    <a:pt x="146252" y="85245"/>
                    <a:pt x="328519" y="85245"/>
                  </a:cubicBezTo>
                  <a:cubicBezTo>
                    <a:pt x="455669" y="85245"/>
                    <a:pt x="565904" y="157365"/>
                    <a:pt x="621022" y="265407"/>
                  </a:cubicBezTo>
                  <a:cubicBezTo>
                    <a:pt x="724841" y="167934"/>
                    <a:pt x="837191" y="83172"/>
                    <a:pt x="960112" y="11052"/>
                  </a:cubicBezTo>
                  <a:cubicBezTo>
                    <a:pt x="969645" y="5232"/>
                    <a:pt x="979843" y="1795"/>
                    <a:pt x="990075" y="543"/>
                  </a:cubicBezTo>
                  <a:close/>
                </a:path>
              </a:pathLst>
            </a:custGeom>
            <a:solidFill>
              <a:srgbClr val="F7931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84" name="Google Shape;184;p24"/>
            <p:cNvSpPr/>
            <p:nvPr/>
          </p:nvSpPr>
          <p:spPr>
            <a:xfrm>
              <a:off x="5818241" y="2777560"/>
              <a:ext cx="529601" cy="189377"/>
            </a:xfrm>
            <a:custGeom>
              <a:rect b="b" l="l" r="r" t="t"/>
              <a:pathLst>
                <a:path extrusionOk="0" h="189377" w="529601">
                  <a:moveTo>
                    <a:pt x="264806" y="0"/>
                  </a:moveTo>
                  <a:cubicBezTo>
                    <a:pt x="332626" y="0"/>
                    <a:pt x="400445" y="8407"/>
                    <a:pt x="463990" y="23243"/>
                  </a:cubicBezTo>
                  <a:cubicBezTo>
                    <a:pt x="516991" y="36019"/>
                    <a:pt x="544560" y="93221"/>
                    <a:pt x="521265" y="141934"/>
                  </a:cubicBezTo>
                  <a:cubicBezTo>
                    <a:pt x="504311" y="178036"/>
                    <a:pt x="461924" y="194933"/>
                    <a:pt x="423740" y="186443"/>
                  </a:cubicBezTo>
                  <a:cubicBezTo>
                    <a:pt x="372875" y="173750"/>
                    <a:pt x="319874" y="167403"/>
                    <a:pt x="264806" y="167403"/>
                  </a:cubicBezTo>
                  <a:cubicBezTo>
                    <a:pt x="209668" y="167403"/>
                    <a:pt x="156666" y="173750"/>
                    <a:pt x="105802" y="186443"/>
                  </a:cubicBezTo>
                  <a:cubicBezTo>
                    <a:pt x="65552" y="197076"/>
                    <a:pt x="25302" y="178036"/>
                    <a:pt x="8348" y="141934"/>
                  </a:cubicBezTo>
                  <a:cubicBezTo>
                    <a:pt x="-14947" y="93221"/>
                    <a:pt x="12551" y="36019"/>
                    <a:pt x="65552" y="23243"/>
                  </a:cubicBezTo>
                  <a:cubicBezTo>
                    <a:pt x="129168" y="8407"/>
                    <a:pt x="196987" y="0"/>
                    <a:pt x="264806" y="0"/>
                  </a:cubicBezTo>
                  <a:close/>
                </a:path>
              </a:pathLst>
            </a:custGeom>
            <a:solidFill>
              <a:srgbClr val="FAB63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85" name="Google Shape;185;p24"/>
            <p:cNvSpPr/>
            <p:nvPr/>
          </p:nvSpPr>
          <p:spPr>
            <a:xfrm>
              <a:off x="5268451" y="2957909"/>
              <a:ext cx="391368" cy="454809"/>
            </a:xfrm>
            <a:custGeom>
              <a:rect b="b" l="l" r="r" t="t"/>
              <a:pathLst>
                <a:path extrusionOk="0" h="454809" w="391368">
                  <a:moveTo>
                    <a:pt x="298093" y="1673"/>
                  </a:moveTo>
                  <a:cubicBezTo>
                    <a:pt x="330703" y="-5296"/>
                    <a:pt x="365671" y="9807"/>
                    <a:pt x="381528" y="41618"/>
                  </a:cubicBezTo>
                  <a:cubicBezTo>
                    <a:pt x="400629" y="84034"/>
                    <a:pt x="392172" y="134877"/>
                    <a:pt x="353969" y="162441"/>
                  </a:cubicBezTo>
                  <a:cubicBezTo>
                    <a:pt x="273480" y="230278"/>
                    <a:pt x="205603" y="315040"/>
                    <a:pt x="163244" y="410440"/>
                  </a:cubicBezTo>
                  <a:cubicBezTo>
                    <a:pt x="148371" y="442217"/>
                    <a:pt x="112355" y="461284"/>
                    <a:pt x="78454" y="452787"/>
                  </a:cubicBezTo>
                  <a:lnTo>
                    <a:pt x="57238" y="448573"/>
                  </a:lnTo>
                  <a:cubicBezTo>
                    <a:pt x="12764" y="438004"/>
                    <a:pt x="-12680" y="391374"/>
                    <a:pt x="6421" y="348959"/>
                  </a:cubicBezTo>
                  <a:cubicBezTo>
                    <a:pt x="65768" y="217567"/>
                    <a:pt x="154787" y="103100"/>
                    <a:pt x="267064" y="16197"/>
                  </a:cubicBezTo>
                  <a:cubicBezTo>
                    <a:pt x="276615" y="8771"/>
                    <a:pt x="287223" y="3996"/>
                    <a:pt x="298093" y="1673"/>
                  </a:cubicBezTo>
                  <a:close/>
                </a:path>
              </a:pathLst>
            </a:custGeom>
            <a:solidFill>
              <a:srgbClr val="C96F0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86" name="Google Shape;186;p24"/>
            <p:cNvSpPr/>
            <p:nvPr/>
          </p:nvSpPr>
          <p:spPr>
            <a:xfrm>
              <a:off x="6499938" y="2967434"/>
              <a:ext cx="398163" cy="456947"/>
            </a:xfrm>
            <a:custGeom>
              <a:rect b="b" l="l" r="r" t="t"/>
              <a:pathLst>
                <a:path extrusionOk="0" h="456947" w="398163">
                  <a:moveTo>
                    <a:pt x="100073" y="1658"/>
                  </a:moveTo>
                  <a:cubicBezTo>
                    <a:pt x="110936" y="3971"/>
                    <a:pt x="121535" y="8733"/>
                    <a:pt x="131074" y="16146"/>
                  </a:cubicBezTo>
                  <a:cubicBezTo>
                    <a:pt x="243459" y="103087"/>
                    <a:pt x="334562" y="217532"/>
                    <a:pt x="391762" y="348949"/>
                  </a:cubicBezTo>
                  <a:cubicBezTo>
                    <a:pt x="410879" y="391346"/>
                    <a:pt x="385415" y="440048"/>
                    <a:pt x="338818" y="450647"/>
                  </a:cubicBezTo>
                  <a:lnTo>
                    <a:pt x="317611" y="454942"/>
                  </a:lnTo>
                  <a:cubicBezTo>
                    <a:pt x="283708" y="463394"/>
                    <a:pt x="247641" y="444343"/>
                    <a:pt x="232855" y="412545"/>
                  </a:cubicBezTo>
                  <a:cubicBezTo>
                    <a:pt x="207391" y="355323"/>
                    <a:pt x="175580" y="304405"/>
                    <a:pt x="137422" y="255703"/>
                  </a:cubicBezTo>
                  <a:cubicBezTo>
                    <a:pt x="105685" y="217532"/>
                    <a:pt x="69618" y="181508"/>
                    <a:pt x="29368" y="151858"/>
                  </a:cubicBezTo>
                  <a:cubicBezTo>
                    <a:pt x="1813" y="130659"/>
                    <a:pt x="-8790" y="92488"/>
                    <a:pt x="8161" y="60690"/>
                  </a:cubicBezTo>
                  <a:lnTo>
                    <a:pt x="16674" y="41639"/>
                  </a:lnTo>
                  <a:cubicBezTo>
                    <a:pt x="32523" y="9841"/>
                    <a:pt x="67485" y="-5278"/>
                    <a:pt x="100073" y="1658"/>
                  </a:cubicBezTo>
                  <a:close/>
                </a:path>
              </a:pathLst>
            </a:custGeom>
            <a:solidFill>
              <a:srgbClr val="DD47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87" name="Google Shape;187;p24"/>
            <p:cNvSpPr/>
            <p:nvPr/>
          </p:nvSpPr>
          <p:spPr>
            <a:xfrm>
              <a:off x="3713685" y="3326461"/>
              <a:ext cx="909046" cy="1474533"/>
            </a:xfrm>
            <a:custGeom>
              <a:rect b="b" l="l" r="r" t="t"/>
              <a:pathLst>
                <a:path extrusionOk="0" h="1474533" w="909046">
                  <a:moveTo>
                    <a:pt x="466863" y="1336"/>
                  </a:moveTo>
                  <a:cubicBezTo>
                    <a:pt x="476905" y="-621"/>
                    <a:pt x="487510" y="-491"/>
                    <a:pt x="498116" y="2155"/>
                  </a:cubicBezTo>
                  <a:lnTo>
                    <a:pt x="559583" y="17027"/>
                  </a:lnTo>
                  <a:cubicBezTo>
                    <a:pt x="597673" y="25467"/>
                    <a:pt x="621051" y="61508"/>
                    <a:pt x="616800" y="97549"/>
                  </a:cubicBezTo>
                  <a:cubicBezTo>
                    <a:pt x="606174" y="173850"/>
                    <a:pt x="599799" y="254371"/>
                    <a:pt x="599799" y="332817"/>
                  </a:cubicBezTo>
                  <a:cubicBezTo>
                    <a:pt x="595548" y="701596"/>
                    <a:pt x="705814" y="1040698"/>
                    <a:pt x="896592" y="1320446"/>
                  </a:cubicBezTo>
                  <a:cubicBezTo>
                    <a:pt x="917762" y="1352268"/>
                    <a:pt x="911386" y="1394673"/>
                    <a:pt x="881715" y="1420060"/>
                  </a:cubicBezTo>
                  <a:lnTo>
                    <a:pt x="832999" y="1458246"/>
                  </a:lnTo>
                  <a:cubicBezTo>
                    <a:pt x="799077" y="1485778"/>
                    <a:pt x="748154" y="1477269"/>
                    <a:pt x="724859" y="1441297"/>
                  </a:cubicBezTo>
                  <a:cubicBezTo>
                    <a:pt x="650722" y="1333175"/>
                    <a:pt x="589254" y="1214468"/>
                    <a:pt x="538331" y="1091542"/>
                  </a:cubicBezTo>
                  <a:cubicBezTo>
                    <a:pt x="481114" y="1138167"/>
                    <a:pt x="409102" y="1167844"/>
                    <a:pt x="328508" y="1167844"/>
                  </a:cubicBezTo>
                  <a:cubicBezTo>
                    <a:pt x="148356" y="1167844"/>
                    <a:pt x="0" y="1021605"/>
                    <a:pt x="0" y="839326"/>
                  </a:cubicBezTo>
                  <a:cubicBezTo>
                    <a:pt x="0" y="659191"/>
                    <a:pt x="146231" y="510808"/>
                    <a:pt x="328508" y="510808"/>
                  </a:cubicBezTo>
                  <a:cubicBezTo>
                    <a:pt x="351803" y="510808"/>
                    <a:pt x="375181" y="512952"/>
                    <a:pt x="396351" y="517172"/>
                  </a:cubicBezTo>
                  <a:cubicBezTo>
                    <a:pt x="389975" y="455743"/>
                    <a:pt x="387850" y="396390"/>
                    <a:pt x="387850" y="332817"/>
                  </a:cubicBezTo>
                  <a:cubicBezTo>
                    <a:pt x="387850" y="241643"/>
                    <a:pt x="394226" y="152682"/>
                    <a:pt x="406977" y="63652"/>
                  </a:cubicBezTo>
                  <a:cubicBezTo>
                    <a:pt x="411698" y="31848"/>
                    <a:pt x="436740" y="7205"/>
                    <a:pt x="466863" y="1336"/>
                  </a:cubicBezTo>
                  <a:close/>
                </a:path>
              </a:pathLst>
            </a:custGeom>
            <a:solidFill>
              <a:srgbClr val="7030A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88" name="Google Shape;188;p24"/>
            <p:cNvSpPr/>
            <p:nvPr/>
          </p:nvSpPr>
          <p:spPr>
            <a:xfrm>
              <a:off x="7522329" y="3328529"/>
              <a:ext cx="951465" cy="1472465"/>
            </a:xfrm>
            <a:custGeom>
              <a:rect b="b" l="l" r="r" t="t"/>
              <a:pathLst>
                <a:path extrusionOk="0" h="1472465" w="951465">
                  <a:moveTo>
                    <a:pt x="446431" y="1340"/>
                  </a:moveTo>
                  <a:cubicBezTo>
                    <a:pt x="476538" y="7221"/>
                    <a:pt x="501572" y="31870"/>
                    <a:pt x="506313" y="63629"/>
                  </a:cubicBezTo>
                  <a:cubicBezTo>
                    <a:pt x="519041" y="152674"/>
                    <a:pt x="525447" y="241649"/>
                    <a:pt x="525447" y="332835"/>
                  </a:cubicBezTo>
                  <a:cubicBezTo>
                    <a:pt x="525447" y="400672"/>
                    <a:pt x="521148" y="464226"/>
                    <a:pt x="514826" y="529921"/>
                  </a:cubicBezTo>
                  <a:cubicBezTo>
                    <a:pt x="548710" y="517210"/>
                    <a:pt x="586893" y="510855"/>
                    <a:pt x="624992" y="510855"/>
                  </a:cubicBezTo>
                  <a:cubicBezTo>
                    <a:pt x="807309" y="510855"/>
                    <a:pt x="953550" y="657098"/>
                    <a:pt x="951443" y="837260"/>
                  </a:cubicBezTo>
                  <a:cubicBezTo>
                    <a:pt x="951443" y="1019563"/>
                    <a:pt x="803095" y="1165806"/>
                    <a:pt x="622885" y="1165806"/>
                  </a:cubicBezTo>
                  <a:cubicBezTo>
                    <a:pt x="527554" y="1165806"/>
                    <a:pt x="442759" y="1125532"/>
                    <a:pt x="383420" y="1061909"/>
                  </a:cubicBezTo>
                  <a:cubicBezTo>
                    <a:pt x="330402" y="1195441"/>
                    <a:pt x="262634" y="1322618"/>
                    <a:pt x="184160" y="1439226"/>
                  </a:cubicBezTo>
                  <a:cubicBezTo>
                    <a:pt x="160812" y="1475216"/>
                    <a:pt x="109986" y="1483713"/>
                    <a:pt x="76102" y="1456150"/>
                  </a:cubicBezTo>
                  <a:lnTo>
                    <a:pt x="27299" y="1418018"/>
                  </a:lnTo>
                  <a:cubicBezTo>
                    <a:pt x="-2371" y="1392596"/>
                    <a:pt x="-8693" y="1350181"/>
                    <a:pt x="12464" y="1318404"/>
                  </a:cubicBezTo>
                  <a:cubicBezTo>
                    <a:pt x="203210" y="1036487"/>
                    <a:pt x="313460" y="697372"/>
                    <a:pt x="313460" y="332835"/>
                  </a:cubicBezTo>
                  <a:cubicBezTo>
                    <a:pt x="313460" y="254429"/>
                    <a:pt x="307138" y="173881"/>
                    <a:pt x="296518" y="97548"/>
                  </a:cubicBezTo>
                  <a:cubicBezTo>
                    <a:pt x="292303" y="61488"/>
                    <a:pt x="315567" y="25497"/>
                    <a:pt x="353750" y="17000"/>
                  </a:cubicBezTo>
                  <a:lnTo>
                    <a:pt x="415197" y="2148"/>
                  </a:lnTo>
                  <a:cubicBezTo>
                    <a:pt x="425796" y="-494"/>
                    <a:pt x="436396" y="-620"/>
                    <a:pt x="446431" y="1340"/>
                  </a:cubicBezTo>
                  <a:close/>
                </a:path>
              </a:pathLst>
            </a:custGeom>
            <a:solidFill>
              <a:srgbClr val="21B4A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89" name="Google Shape;189;p24"/>
            <p:cNvSpPr/>
            <p:nvPr/>
          </p:nvSpPr>
          <p:spPr>
            <a:xfrm>
              <a:off x="5206926" y="3583105"/>
              <a:ext cx="254456" cy="516207"/>
            </a:xfrm>
            <a:custGeom>
              <a:rect b="b" l="l" r="r" t="t"/>
              <a:pathLst>
                <a:path extrusionOk="0" h="516207" w="254456">
                  <a:moveTo>
                    <a:pt x="57174" y="1853"/>
                  </a:moveTo>
                  <a:cubicBezTo>
                    <a:pt x="67895" y="-565"/>
                    <a:pt x="79409" y="-699"/>
                    <a:pt x="91057" y="1947"/>
                  </a:cubicBezTo>
                  <a:lnTo>
                    <a:pt x="112309" y="6236"/>
                  </a:lnTo>
                  <a:cubicBezTo>
                    <a:pt x="146230" y="14675"/>
                    <a:pt x="169526" y="44352"/>
                    <a:pt x="169526" y="80393"/>
                  </a:cubicBezTo>
                  <a:cubicBezTo>
                    <a:pt x="169526" y="192735"/>
                    <a:pt x="197072" y="300788"/>
                    <a:pt x="245788" y="394107"/>
                  </a:cubicBezTo>
                  <a:cubicBezTo>
                    <a:pt x="262790" y="425859"/>
                    <a:pt x="254289" y="464044"/>
                    <a:pt x="224618" y="487357"/>
                  </a:cubicBezTo>
                  <a:lnTo>
                    <a:pt x="207698" y="500016"/>
                  </a:lnTo>
                  <a:cubicBezTo>
                    <a:pt x="171651" y="529693"/>
                    <a:pt x="116559" y="517033"/>
                    <a:pt x="95307" y="474628"/>
                  </a:cubicBezTo>
                  <a:cubicBezTo>
                    <a:pt x="33840" y="355922"/>
                    <a:pt x="0" y="222412"/>
                    <a:pt x="0" y="80393"/>
                  </a:cubicBezTo>
                  <a:cubicBezTo>
                    <a:pt x="0" y="78248"/>
                    <a:pt x="0" y="74029"/>
                    <a:pt x="0" y="71884"/>
                  </a:cubicBezTo>
                  <a:cubicBezTo>
                    <a:pt x="0" y="36915"/>
                    <a:pt x="25012" y="9107"/>
                    <a:pt x="57174" y="1853"/>
                  </a:cubicBezTo>
                  <a:close/>
                </a:path>
              </a:pathLst>
            </a:custGeom>
            <a:solidFill>
              <a:srgbClr val="401B5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90" name="Google Shape;190;p24"/>
            <p:cNvSpPr/>
            <p:nvPr/>
          </p:nvSpPr>
          <p:spPr>
            <a:xfrm>
              <a:off x="6172297" y="4180587"/>
              <a:ext cx="485634" cy="323221"/>
            </a:xfrm>
            <a:custGeom>
              <a:rect b="b" l="l" r="r" t="t"/>
              <a:pathLst>
                <a:path extrusionOk="0" h="323221" w="485634">
                  <a:moveTo>
                    <a:pt x="394225" y="10"/>
                  </a:moveTo>
                  <a:cubicBezTo>
                    <a:pt x="410648" y="-250"/>
                    <a:pt x="427072" y="5068"/>
                    <a:pt x="440848" y="16744"/>
                  </a:cubicBezTo>
                  <a:lnTo>
                    <a:pt x="457813" y="29460"/>
                  </a:lnTo>
                  <a:cubicBezTo>
                    <a:pt x="495954" y="59130"/>
                    <a:pt x="493849" y="116311"/>
                    <a:pt x="457813" y="145981"/>
                  </a:cubicBezTo>
                  <a:cubicBezTo>
                    <a:pt x="353916" y="230752"/>
                    <a:pt x="228907" y="292251"/>
                    <a:pt x="91142" y="321921"/>
                  </a:cubicBezTo>
                  <a:cubicBezTo>
                    <a:pt x="44519" y="330398"/>
                    <a:pt x="0" y="296489"/>
                    <a:pt x="0" y="247706"/>
                  </a:cubicBezTo>
                  <a:lnTo>
                    <a:pt x="0" y="226513"/>
                  </a:lnTo>
                  <a:cubicBezTo>
                    <a:pt x="0" y="190525"/>
                    <a:pt x="25448" y="160856"/>
                    <a:pt x="59316" y="154458"/>
                  </a:cubicBezTo>
                  <a:cubicBezTo>
                    <a:pt x="101729" y="145981"/>
                    <a:pt x="144143" y="133265"/>
                    <a:pt x="184388" y="116311"/>
                  </a:cubicBezTo>
                  <a:cubicBezTo>
                    <a:pt x="243704" y="90879"/>
                    <a:pt x="298810" y="56971"/>
                    <a:pt x="347601" y="16744"/>
                  </a:cubicBezTo>
                  <a:cubicBezTo>
                    <a:pt x="361378" y="6108"/>
                    <a:pt x="377801" y="270"/>
                    <a:pt x="394225" y="10"/>
                  </a:cubicBezTo>
                  <a:close/>
                </a:path>
              </a:pathLst>
            </a:custGeom>
            <a:solidFill>
              <a:srgbClr val="13A1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91" name="Google Shape;191;p24"/>
            <p:cNvSpPr/>
            <p:nvPr/>
          </p:nvSpPr>
          <p:spPr>
            <a:xfrm>
              <a:off x="5506940" y="4180637"/>
              <a:ext cx="485629" cy="323021"/>
            </a:xfrm>
            <a:custGeom>
              <a:rect b="b" l="l" r="r" t="t"/>
              <a:pathLst>
                <a:path extrusionOk="0" h="323021" w="485629">
                  <a:moveTo>
                    <a:pt x="91405" y="0"/>
                  </a:moveTo>
                  <a:cubicBezTo>
                    <a:pt x="107831" y="0"/>
                    <a:pt x="124257" y="5298"/>
                    <a:pt x="138044" y="15894"/>
                  </a:cubicBezTo>
                  <a:cubicBezTo>
                    <a:pt x="220701" y="81630"/>
                    <a:pt x="318202" y="130333"/>
                    <a:pt x="426258" y="153684"/>
                  </a:cubicBezTo>
                  <a:cubicBezTo>
                    <a:pt x="460166" y="162161"/>
                    <a:pt x="485629" y="193909"/>
                    <a:pt x="485629" y="227817"/>
                  </a:cubicBezTo>
                  <a:lnTo>
                    <a:pt x="485629" y="249009"/>
                  </a:lnTo>
                  <a:cubicBezTo>
                    <a:pt x="485629" y="297791"/>
                    <a:pt x="441101" y="331699"/>
                    <a:pt x="394462" y="321063"/>
                  </a:cubicBezTo>
                  <a:cubicBezTo>
                    <a:pt x="256720" y="293553"/>
                    <a:pt x="131646" y="232055"/>
                    <a:pt x="27812" y="145207"/>
                  </a:cubicBezTo>
                  <a:cubicBezTo>
                    <a:pt x="-8207" y="115538"/>
                    <a:pt x="-10318" y="58279"/>
                    <a:pt x="27812" y="28610"/>
                  </a:cubicBezTo>
                  <a:lnTo>
                    <a:pt x="44766" y="15894"/>
                  </a:lnTo>
                  <a:cubicBezTo>
                    <a:pt x="58553" y="5298"/>
                    <a:pt x="74979" y="0"/>
                    <a:pt x="91405" y="0"/>
                  </a:cubicBezTo>
                  <a:close/>
                </a:path>
              </a:pathLst>
            </a:custGeom>
            <a:solidFill>
              <a:srgbClr val="2B456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92" name="Google Shape;192;p24"/>
            <p:cNvSpPr/>
            <p:nvPr/>
          </p:nvSpPr>
          <p:spPr>
            <a:xfrm>
              <a:off x="6172297" y="4835422"/>
              <a:ext cx="1369082" cy="1041886"/>
            </a:xfrm>
            <a:custGeom>
              <a:rect b="b" l="l" r="r" t="t"/>
              <a:pathLst>
                <a:path extrusionOk="0" h="1041886" w="1369082">
                  <a:moveTo>
                    <a:pt x="1242284" y="130"/>
                  </a:moveTo>
                  <a:cubicBezTo>
                    <a:pt x="1260038" y="-919"/>
                    <a:pt x="1278056" y="4399"/>
                    <a:pt x="1292885" y="16075"/>
                  </a:cubicBezTo>
                  <a:lnTo>
                    <a:pt x="1341613" y="54222"/>
                  </a:lnTo>
                  <a:cubicBezTo>
                    <a:pt x="1375544" y="81733"/>
                    <a:pt x="1377649" y="132595"/>
                    <a:pt x="1350096" y="164425"/>
                  </a:cubicBezTo>
                  <a:cubicBezTo>
                    <a:pt x="1250471" y="268229"/>
                    <a:pt x="1140259" y="361478"/>
                    <a:pt x="1021565" y="442090"/>
                  </a:cubicBezTo>
                  <a:cubicBezTo>
                    <a:pt x="1108433" y="499271"/>
                    <a:pt x="1165708" y="600996"/>
                    <a:pt x="1165708" y="713358"/>
                  </a:cubicBezTo>
                  <a:cubicBezTo>
                    <a:pt x="1165708" y="895616"/>
                    <a:pt x="1017355" y="1041886"/>
                    <a:pt x="837177" y="1041886"/>
                  </a:cubicBezTo>
                  <a:cubicBezTo>
                    <a:pt x="654894" y="1041886"/>
                    <a:pt x="508646" y="893537"/>
                    <a:pt x="508646" y="713358"/>
                  </a:cubicBezTo>
                  <a:cubicBezTo>
                    <a:pt x="508646" y="704881"/>
                    <a:pt x="510751" y="696404"/>
                    <a:pt x="510751" y="687927"/>
                  </a:cubicBezTo>
                  <a:cubicBezTo>
                    <a:pt x="372986" y="730312"/>
                    <a:pt x="228907" y="759982"/>
                    <a:pt x="80554" y="772698"/>
                  </a:cubicBezTo>
                  <a:cubicBezTo>
                    <a:pt x="38141" y="776936"/>
                    <a:pt x="0" y="743028"/>
                    <a:pt x="0" y="698563"/>
                  </a:cubicBezTo>
                  <a:lnTo>
                    <a:pt x="0" y="637064"/>
                  </a:lnTo>
                  <a:cubicBezTo>
                    <a:pt x="0" y="598917"/>
                    <a:pt x="29658" y="567088"/>
                    <a:pt x="67798" y="562849"/>
                  </a:cubicBezTo>
                  <a:cubicBezTo>
                    <a:pt x="508710" y="524702"/>
                    <a:pt x="905039" y="325490"/>
                    <a:pt x="1193261" y="22393"/>
                  </a:cubicBezTo>
                  <a:cubicBezTo>
                    <a:pt x="1207038" y="8598"/>
                    <a:pt x="1224529" y="1180"/>
                    <a:pt x="1242284" y="130"/>
                  </a:cubicBezTo>
                  <a:close/>
                </a:path>
              </a:pathLst>
            </a:custGeom>
            <a:solidFill>
              <a:srgbClr val="4CC1E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93" name="Google Shape;193;p24"/>
            <p:cNvSpPr/>
            <p:nvPr/>
          </p:nvSpPr>
          <p:spPr>
            <a:xfrm>
              <a:off x="4625060" y="4835449"/>
              <a:ext cx="1371730" cy="1041859"/>
            </a:xfrm>
            <a:custGeom>
              <a:rect b="b" l="l" r="r" t="t"/>
              <a:pathLst>
                <a:path extrusionOk="0" h="1041859" w="1371730">
                  <a:moveTo>
                    <a:pt x="128128" y="130"/>
                  </a:moveTo>
                  <a:cubicBezTo>
                    <a:pt x="146146" y="1180"/>
                    <a:pt x="163628" y="8597"/>
                    <a:pt x="176327" y="22392"/>
                  </a:cubicBezTo>
                  <a:cubicBezTo>
                    <a:pt x="464606" y="325481"/>
                    <a:pt x="860941" y="524688"/>
                    <a:pt x="1301804" y="562834"/>
                  </a:cubicBezTo>
                  <a:cubicBezTo>
                    <a:pt x="1339934" y="564993"/>
                    <a:pt x="1367508" y="596742"/>
                    <a:pt x="1371730" y="634888"/>
                  </a:cubicBezTo>
                  <a:lnTo>
                    <a:pt x="1371730" y="696385"/>
                  </a:lnTo>
                  <a:cubicBezTo>
                    <a:pt x="1371730" y="740929"/>
                    <a:pt x="1335711" y="774837"/>
                    <a:pt x="1291184" y="770598"/>
                  </a:cubicBezTo>
                  <a:cubicBezTo>
                    <a:pt x="1138599" y="757883"/>
                    <a:pt x="990238" y="728214"/>
                    <a:pt x="850321" y="683670"/>
                  </a:cubicBezTo>
                  <a:cubicBezTo>
                    <a:pt x="852496" y="694226"/>
                    <a:pt x="852496" y="702783"/>
                    <a:pt x="852496" y="713339"/>
                  </a:cubicBezTo>
                  <a:cubicBezTo>
                    <a:pt x="852496" y="895593"/>
                    <a:pt x="704070" y="1041859"/>
                    <a:pt x="523912" y="1041859"/>
                  </a:cubicBezTo>
                  <a:cubicBezTo>
                    <a:pt x="341642" y="1041859"/>
                    <a:pt x="195392" y="893513"/>
                    <a:pt x="195392" y="713339"/>
                  </a:cubicBezTo>
                  <a:cubicBezTo>
                    <a:pt x="195392" y="596742"/>
                    <a:pt x="254762" y="497178"/>
                    <a:pt x="345929" y="437840"/>
                  </a:cubicBezTo>
                  <a:cubicBezTo>
                    <a:pt x="227252" y="359388"/>
                    <a:pt x="119132" y="266143"/>
                    <a:pt x="21631" y="164420"/>
                  </a:cubicBezTo>
                  <a:cubicBezTo>
                    <a:pt x="-10165" y="132591"/>
                    <a:pt x="-5943" y="81730"/>
                    <a:pt x="27965" y="54220"/>
                  </a:cubicBezTo>
                  <a:lnTo>
                    <a:pt x="76715" y="16074"/>
                  </a:lnTo>
                  <a:cubicBezTo>
                    <a:pt x="91558" y="4398"/>
                    <a:pt x="110111" y="-920"/>
                    <a:pt x="128128" y="130"/>
                  </a:cubicBezTo>
                  <a:close/>
                </a:path>
              </a:pathLst>
            </a:custGeom>
            <a:solidFill>
              <a:srgbClr val="3A5C8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94" name="Google Shape;194;p24"/>
            <p:cNvSpPr/>
            <p:nvPr/>
          </p:nvSpPr>
          <p:spPr>
            <a:xfrm flipH="1">
              <a:off x="6699215" y="3583105"/>
              <a:ext cx="256032" cy="516207"/>
            </a:xfrm>
            <a:custGeom>
              <a:rect b="b" l="l" r="r" t="t"/>
              <a:pathLst>
                <a:path extrusionOk="0" h="516207" w="254456">
                  <a:moveTo>
                    <a:pt x="57174" y="1853"/>
                  </a:moveTo>
                  <a:cubicBezTo>
                    <a:pt x="67895" y="-565"/>
                    <a:pt x="79409" y="-699"/>
                    <a:pt x="91057" y="1947"/>
                  </a:cubicBezTo>
                  <a:lnTo>
                    <a:pt x="112309" y="6236"/>
                  </a:lnTo>
                  <a:cubicBezTo>
                    <a:pt x="146230" y="14675"/>
                    <a:pt x="169526" y="44352"/>
                    <a:pt x="169526" y="80393"/>
                  </a:cubicBezTo>
                  <a:cubicBezTo>
                    <a:pt x="169526" y="192735"/>
                    <a:pt x="197072" y="300788"/>
                    <a:pt x="245788" y="394107"/>
                  </a:cubicBezTo>
                  <a:cubicBezTo>
                    <a:pt x="262790" y="425859"/>
                    <a:pt x="254289" y="464044"/>
                    <a:pt x="224618" y="487357"/>
                  </a:cubicBezTo>
                  <a:lnTo>
                    <a:pt x="207698" y="500016"/>
                  </a:lnTo>
                  <a:cubicBezTo>
                    <a:pt x="171651" y="529693"/>
                    <a:pt x="116559" y="517033"/>
                    <a:pt x="95307" y="474628"/>
                  </a:cubicBezTo>
                  <a:cubicBezTo>
                    <a:pt x="33840" y="355922"/>
                    <a:pt x="0" y="222412"/>
                    <a:pt x="0" y="80393"/>
                  </a:cubicBezTo>
                  <a:cubicBezTo>
                    <a:pt x="0" y="78248"/>
                    <a:pt x="0" y="74029"/>
                    <a:pt x="0" y="71884"/>
                  </a:cubicBezTo>
                  <a:cubicBezTo>
                    <a:pt x="0" y="36915"/>
                    <a:pt x="25012" y="9107"/>
                    <a:pt x="57174" y="1853"/>
                  </a:cubicBezTo>
                  <a:close/>
                </a:path>
              </a:pathLst>
            </a:custGeom>
            <a:solidFill>
              <a:srgbClr val="21B4A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95" name="Google Shape;195;p24"/>
            <p:cNvSpPr txBox="1"/>
            <p:nvPr/>
          </p:nvSpPr>
          <p:spPr>
            <a:xfrm>
              <a:off x="5782070" y="1240196"/>
              <a:ext cx="595618" cy="56354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2000"/>
                <a:buFont typeface="Arial"/>
                <a:buNone/>
              </a:pPr>
              <a:r>
                <a:rPr b="1" i="0" lang="es-ES" sz="2000" u="none" cap="none" strike="noStrike">
                  <a:solidFill>
                    <a:schemeClr val="lt1"/>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sp>
          <p:nvSpPr>
            <p:cNvPr id="196" name="Google Shape;196;p24"/>
            <p:cNvSpPr txBox="1"/>
            <p:nvPr/>
          </p:nvSpPr>
          <p:spPr>
            <a:xfrm>
              <a:off x="7450868" y="2115915"/>
              <a:ext cx="595618" cy="56354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2000"/>
                <a:buFont typeface="Arial"/>
                <a:buNone/>
              </a:pPr>
              <a:r>
                <a:rPr b="1" i="0" lang="es-ES" sz="2000" u="none" cap="none" strike="noStrike">
                  <a:solidFill>
                    <a:srgbClr val="FFFFFF"/>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197" name="Google Shape;197;p24"/>
            <p:cNvSpPr txBox="1"/>
            <p:nvPr/>
          </p:nvSpPr>
          <p:spPr>
            <a:xfrm>
              <a:off x="7840832" y="3898812"/>
              <a:ext cx="595618" cy="56354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2000"/>
                <a:buFont typeface="Arial"/>
                <a:buNone/>
              </a:pPr>
              <a:r>
                <a:rPr b="1" i="0" lang="es-ES" sz="2000" u="none" cap="none" strike="noStrike">
                  <a:solidFill>
                    <a:schemeClr val="lt1"/>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198" name="Google Shape;198;p24"/>
            <p:cNvSpPr txBox="1"/>
            <p:nvPr/>
          </p:nvSpPr>
          <p:spPr>
            <a:xfrm>
              <a:off x="6710025" y="5281039"/>
              <a:ext cx="595618" cy="56354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2000"/>
                <a:buFont typeface="Arial"/>
                <a:buNone/>
              </a:pPr>
              <a:r>
                <a:rPr b="1" i="0" lang="es-ES" sz="2000" u="none" cap="none" strike="noStrike">
                  <a:solidFill>
                    <a:schemeClr val="lt1"/>
                  </a:solidFill>
                  <a:latin typeface="Calibri"/>
                  <a:ea typeface="Calibri"/>
                  <a:cs typeface="Calibri"/>
                  <a:sym typeface="Calibri"/>
                </a:rPr>
                <a:t>4</a:t>
              </a:r>
              <a:endParaRPr b="0" i="0" sz="1400" u="none" cap="none" strike="noStrike">
                <a:solidFill>
                  <a:srgbClr val="000000"/>
                </a:solidFill>
                <a:latin typeface="Arial"/>
                <a:ea typeface="Arial"/>
                <a:cs typeface="Arial"/>
                <a:sym typeface="Arial"/>
              </a:endParaRPr>
            </a:p>
          </p:txBody>
        </p:sp>
        <p:sp>
          <p:nvSpPr>
            <p:cNvPr id="199" name="Google Shape;199;p24"/>
            <p:cNvSpPr txBox="1"/>
            <p:nvPr/>
          </p:nvSpPr>
          <p:spPr>
            <a:xfrm>
              <a:off x="4849683" y="5348835"/>
              <a:ext cx="595618" cy="56354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2000"/>
                <a:buFont typeface="Arial"/>
                <a:buNone/>
              </a:pPr>
              <a:r>
                <a:rPr b="1" i="0" lang="es-ES" sz="2000" u="none" cap="none" strike="noStrike">
                  <a:solidFill>
                    <a:srgbClr val="FFFFFF"/>
                  </a:solidFill>
                  <a:latin typeface="Calibri"/>
                  <a:ea typeface="Calibri"/>
                  <a:cs typeface="Calibri"/>
                  <a:sym typeface="Calibri"/>
                </a:rPr>
                <a:t>5</a:t>
              </a:r>
              <a:endParaRPr b="0" i="0" sz="1400" u="none" cap="none" strike="noStrike">
                <a:solidFill>
                  <a:srgbClr val="000000"/>
                </a:solidFill>
                <a:latin typeface="Arial"/>
                <a:ea typeface="Arial"/>
                <a:cs typeface="Arial"/>
                <a:sym typeface="Arial"/>
              </a:endParaRPr>
            </a:p>
          </p:txBody>
        </p:sp>
        <p:sp>
          <p:nvSpPr>
            <p:cNvPr id="200" name="Google Shape;200;p24"/>
            <p:cNvSpPr txBox="1"/>
            <p:nvPr/>
          </p:nvSpPr>
          <p:spPr>
            <a:xfrm>
              <a:off x="3715464" y="3898812"/>
              <a:ext cx="595618" cy="56354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2000"/>
                <a:buFont typeface="Arial"/>
                <a:buNone/>
              </a:pPr>
              <a:r>
                <a:rPr b="1" i="0" lang="es-ES" sz="2000" u="none" cap="none" strike="noStrike">
                  <a:solidFill>
                    <a:srgbClr val="FFFFFF"/>
                  </a:solidFill>
                  <a:latin typeface="Calibri"/>
                  <a:ea typeface="Calibri"/>
                  <a:cs typeface="Calibri"/>
                  <a:sym typeface="Calibri"/>
                </a:rPr>
                <a:t>6</a:t>
              </a:r>
              <a:endParaRPr b="0" i="0" sz="1400" u="none" cap="none" strike="noStrike">
                <a:solidFill>
                  <a:srgbClr val="000000"/>
                </a:solidFill>
                <a:latin typeface="Arial"/>
                <a:ea typeface="Arial"/>
                <a:cs typeface="Arial"/>
                <a:sym typeface="Arial"/>
              </a:endParaRPr>
            </a:p>
          </p:txBody>
        </p:sp>
        <p:sp>
          <p:nvSpPr>
            <p:cNvPr id="201" name="Google Shape;201;p24"/>
            <p:cNvSpPr txBox="1"/>
            <p:nvPr/>
          </p:nvSpPr>
          <p:spPr>
            <a:xfrm>
              <a:off x="4113339" y="2105072"/>
              <a:ext cx="595618" cy="56354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2000"/>
                <a:buFont typeface="Arial"/>
                <a:buNone/>
              </a:pPr>
              <a:r>
                <a:rPr b="1" i="0" lang="es-ES" sz="2000" u="none" cap="none" strike="noStrike">
                  <a:solidFill>
                    <a:schemeClr val="lt1"/>
                  </a:solidFill>
                  <a:latin typeface="Calibri"/>
                  <a:ea typeface="Calibri"/>
                  <a:cs typeface="Calibri"/>
                  <a:sym typeface="Calibri"/>
                </a:rPr>
                <a:t>7</a:t>
              </a:r>
              <a:endParaRPr b="0" i="0" sz="1400" u="none" cap="none" strike="noStrike">
                <a:solidFill>
                  <a:srgbClr val="000000"/>
                </a:solidFill>
                <a:latin typeface="Arial"/>
                <a:ea typeface="Arial"/>
                <a:cs typeface="Arial"/>
                <a:sym typeface="Arial"/>
              </a:endParaRPr>
            </a:p>
          </p:txBody>
        </p:sp>
      </p:grpSp>
      <p:grpSp>
        <p:nvGrpSpPr>
          <p:cNvPr id="202" name="Google Shape;202;p24"/>
          <p:cNvGrpSpPr/>
          <p:nvPr/>
        </p:nvGrpSpPr>
        <p:grpSpPr>
          <a:xfrm>
            <a:off x="8035651" y="2704702"/>
            <a:ext cx="4156387" cy="1000301"/>
            <a:chOff x="8957332" y="1666277"/>
            <a:chExt cx="4184844" cy="973908"/>
          </a:xfrm>
        </p:grpSpPr>
        <p:sp>
          <p:nvSpPr>
            <p:cNvPr id="203" name="Google Shape;203;p24"/>
            <p:cNvSpPr txBox="1"/>
            <p:nvPr/>
          </p:nvSpPr>
          <p:spPr>
            <a:xfrm>
              <a:off x="8957332" y="1666277"/>
              <a:ext cx="4009200" cy="389700"/>
            </a:xfrm>
            <a:prstGeom prst="rect">
              <a:avLst/>
            </a:prstGeom>
            <a:noFill/>
            <a:ln>
              <a:noFill/>
            </a:ln>
          </p:spPr>
          <p:txBody>
            <a:bodyPr anchorCtr="0" anchor="b" bIns="45700" lIns="0" spcFirstLastPara="1" rIns="0" wrap="square" tIns="45700">
              <a:spAutoFit/>
            </a:bodyPr>
            <a:lstStyle/>
            <a:p>
              <a:pPr indent="0" lvl="0" marL="0" marR="0" rtl="0" algn="l">
                <a:lnSpc>
                  <a:spcPct val="100000"/>
                </a:lnSpc>
                <a:spcBef>
                  <a:spcPts val="0"/>
                </a:spcBef>
                <a:spcAft>
                  <a:spcPts val="0"/>
                </a:spcAft>
                <a:buClr>
                  <a:srgbClr val="DD473F"/>
                </a:buClr>
                <a:buSzPts val="2000"/>
                <a:buFont typeface="Arial"/>
                <a:buNone/>
              </a:pPr>
              <a:r>
                <a:rPr b="1" lang="es-ES" sz="2000">
                  <a:solidFill>
                    <a:srgbClr val="DD473F"/>
                  </a:solidFill>
                  <a:latin typeface="Calibri"/>
                  <a:ea typeface="Calibri"/>
                  <a:cs typeface="Calibri"/>
                  <a:sym typeface="Calibri"/>
                </a:rPr>
                <a:t>Control democrático de los diputados</a:t>
              </a:r>
              <a:endParaRPr b="0" i="0" sz="1400" u="none" cap="none" strike="noStrike">
                <a:solidFill>
                  <a:srgbClr val="000000"/>
                </a:solidFill>
                <a:latin typeface="Arial"/>
                <a:ea typeface="Arial"/>
                <a:cs typeface="Arial"/>
                <a:sym typeface="Arial"/>
              </a:endParaRPr>
            </a:p>
          </p:txBody>
        </p:sp>
        <p:sp>
          <p:nvSpPr>
            <p:cNvPr id="204" name="Google Shape;204;p24"/>
            <p:cNvSpPr txBox="1"/>
            <p:nvPr/>
          </p:nvSpPr>
          <p:spPr>
            <a:xfrm>
              <a:off x="8958976" y="2010785"/>
              <a:ext cx="4183200" cy="629400"/>
            </a:xfrm>
            <a:prstGeom prst="rect">
              <a:avLst/>
            </a:prstGeom>
            <a:noFill/>
            <a:ln>
              <a:noFill/>
            </a:ln>
          </p:spPr>
          <p:txBody>
            <a:bodyPr anchorCtr="0" anchor="t" bIns="45700" lIns="0" spcFirstLastPara="1" rIns="0" wrap="square" tIns="45700">
              <a:spAutoFit/>
            </a:bodyPr>
            <a:lstStyle/>
            <a:p>
              <a:pPr indent="0" lvl="0" marL="0" marR="0" rtl="0" algn="just">
                <a:lnSpc>
                  <a:spcPct val="100000"/>
                </a:lnSpc>
                <a:spcBef>
                  <a:spcPts val="0"/>
                </a:spcBef>
                <a:spcAft>
                  <a:spcPts val="0"/>
                </a:spcAft>
                <a:buClr>
                  <a:srgbClr val="595959"/>
                </a:buClr>
                <a:buSzPts val="1200"/>
                <a:buFont typeface="Arial"/>
                <a:buNone/>
              </a:pPr>
              <a:r>
                <a:rPr lang="es-ES" sz="1200">
                  <a:solidFill>
                    <a:srgbClr val="595959"/>
                  </a:solidFill>
                  <a:latin typeface="Calibri"/>
                  <a:ea typeface="Calibri"/>
                  <a:cs typeface="Calibri"/>
                  <a:sym typeface="Calibri"/>
                </a:rPr>
                <a:t>Las cooperativas son organizaciones democráticas controladas por sus socios, que participan activamente en la definición de sus políticas y en la toma de decisiones.</a:t>
              </a:r>
              <a:endParaRPr b="0" i="0" sz="1400" u="none" cap="none" strike="noStrike">
                <a:solidFill>
                  <a:srgbClr val="000000"/>
                </a:solidFill>
                <a:latin typeface="Arial"/>
                <a:ea typeface="Arial"/>
                <a:cs typeface="Arial"/>
                <a:sym typeface="Arial"/>
              </a:endParaRPr>
            </a:p>
          </p:txBody>
        </p:sp>
      </p:grpSp>
      <p:grpSp>
        <p:nvGrpSpPr>
          <p:cNvPr id="205" name="Google Shape;205;p24"/>
          <p:cNvGrpSpPr/>
          <p:nvPr/>
        </p:nvGrpSpPr>
        <p:grpSpPr>
          <a:xfrm>
            <a:off x="7271399" y="4907461"/>
            <a:ext cx="4230566" cy="900002"/>
            <a:chOff x="8921976" y="4159793"/>
            <a:chExt cx="3811321" cy="765308"/>
          </a:xfrm>
        </p:grpSpPr>
        <p:sp>
          <p:nvSpPr>
            <p:cNvPr id="206" name="Google Shape;206;p24"/>
            <p:cNvSpPr txBox="1"/>
            <p:nvPr/>
          </p:nvSpPr>
          <p:spPr>
            <a:xfrm>
              <a:off x="8934306" y="4159793"/>
              <a:ext cx="2926080" cy="340218"/>
            </a:xfrm>
            <a:prstGeom prst="rect">
              <a:avLst/>
            </a:prstGeom>
            <a:noFill/>
            <a:ln>
              <a:noFill/>
            </a:ln>
          </p:spPr>
          <p:txBody>
            <a:bodyPr anchorCtr="0" anchor="b" bIns="45700" lIns="0" spcFirstLastPara="1" rIns="0" wrap="square" tIns="45700">
              <a:spAutoFit/>
            </a:bodyPr>
            <a:lstStyle/>
            <a:p>
              <a:pPr indent="0" lvl="0" marL="0" marR="0" rtl="0" algn="l">
                <a:lnSpc>
                  <a:spcPct val="100000"/>
                </a:lnSpc>
                <a:spcBef>
                  <a:spcPts val="0"/>
                </a:spcBef>
                <a:spcAft>
                  <a:spcPts val="0"/>
                </a:spcAft>
                <a:buClr>
                  <a:srgbClr val="13A1D8"/>
                </a:buClr>
                <a:buSzPts val="2000"/>
                <a:buFont typeface="Arial"/>
                <a:buNone/>
              </a:pPr>
              <a:r>
                <a:rPr b="1" lang="es-ES" sz="2000">
                  <a:solidFill>
                    <a:srgbClr val="13A1D8"/>
                  </a:solidFill>
                  <a:latin typeface="Calibri"/>
                  <a:ea typeface="Calibri"/>
                  <a:cs typeface="Calibri"/>
                  <a:sym typeface="Calibri"/>
                </a:rPr>
                <a:t>Autonomía e independencia</a:t>
              </a:r>
              <a:endParaRPr b="0" i="0" sz="1400" u="none" cap="none" strike="noStrike">
                <a:solidFill>
                  <a:srgbClr val="000000"/>
                </a:solidFill>
                <a:latin typeface="Arial"/>
                <a:ea typeface="Arial"/>
                <a:cs typeface="Arial"/>
                <a:sym typeface="Arial"/>
              </a:endParaRPr>
            </a:p>
          </p:txBody>
        </p:sp>
        <p:sp>
          <p:nvSpPr>
            <p:cNvPr id="207" name="Google Shape;207;p24"/>
            <p:cNvSpPr txBox="1"/>
            <p:nvPr/>
          </p:nvSpPr>
          <p:spPr>
            <a:xfrm>
              <a:off x="8921976" y="4532542"/>
              <a:ext cx="3811321" cy="392559"/>
            </a:xfrm>
            <a:prstGeom prst="rect">
              <a:avLst/>
            </a:prstGeom>
            <a:noFill/>
            <a:ln>
              <a:noFill/>
            </a:ln>
          </p:spPr>
          <p:txBody>
            <a:bodyPr anchorCtr="0" anchor="t" bIns="45700" lIns="0" spcFirstLastPara="1" rIns="0" wrap="square" tIns="45700">
              <a:spAutoFit/>
            </a:bodyPr>
            <a:lstStyle/>
            <a:p>
              <a:pPr indent="0" lvl="0" marL="0" marR="0" rtl="0" algn="just">
                <a:lnSpc>
                  <a:spcPct val="100000"/>
                </a:lnSpc>
                <a:spcBef>
                  <a:spcPts val="0"/>
                </a:spcBef>
                <a:spcAft>
                  <a:spcPts val="0"/>
                </a:spcAft>
                <a:buClr>
                  <a:srgbClr val="595959"/>
                </a:buClr>
                <a:buSzPts val="1200"/>
                <a:buFont typeface="Arial"/>
                <a:buNone/>
              </a:pPr>
              <a:r>
                <a:rPr lang="es-ES" sz="1200">
                  <a:solidFill>
                    <a:srgbClr val="595959"/>
                  </a:solidFill>
                  <a:latin typeface="Calibri"/>
                  <a:ea typeface="Calibri"/>
                  <a:cs typeface="Calibri"/>
                  <a:sym typeface="Calibri"/>
                </a:rPr>
                <a:t>Las cooperativas son organizaciones autónomas de autoayuda controladas por sus socios.</a:t>
              </a:r>
              <a:endParaRPr b="0" i="0" sz="1400" u="none" cap="none" strike="noStrike">
                <a:solidFill>
                  <a:srgbClr val="000000"/>
                </a:solidFill>
                <a:latin typeface="Arial"/>
                <a:ea typeface="Arial"/>
                <a:cs typeface="Arial"/>
                <a:sym typeface="Arial"/>
              </a:endParaRPr>
            </a:p>
          </p:txBody>
        </p:sp>
      </p:grpSp>
      <p:grpSp>
        <p:nvGrpSpPr>
          <p:cNvPr id="208" name="Google Shape;208;p24"/>
          <p:cNvGrpSpPr/>
          <p:nvPr/>
        </p:nvGrpSpPr>
        <p:grpSpPr>
          <a:xfrm>
            <a:off x="8050224" y="3748372"/>
            <a:ext cx="4061295" cy="1239945"/>
            <a:chOff x="8791066" y="1515004"/>
            <a:chExt cx="3705899" cy="1246677"/>
          </a:xfrm>
        </p:grpSpPr>
        <p:sp>
          <p:nvSpPr>
            <p:cNvPr id="209" name="Google Shape;209;p24"/>
            <p:cNvSpPr txBox="1"/>
            <p:nvPr/>
          </p:nvSpPr>
          <p:spPr>
            <a:xfrm>
              <a:off x="8832465" y="1515004"/>
              <a:ext cx="3664500" cy="402300"/>
            </a:xfrm>
            <a:prstGeom prst="rect">
              <a:avLst/>
            </a:prstGeom>
            <a:noFill/>
            <a:ln>
              <a:noFill/>
            </a:ln>
          </p:spPr>
          <p:txBody>
            <a:bodyPr anchorCtr="0" anchor="b" bIns="45700" lIns="0" spcFirstLastPara="1" rIns="0" wrap="square" tIns="45700">
              <a:spAutoFit/>
            </a:bodyPr>
            <a:lstStyle/>
            <a:p>
              <a:pPr indent="0" lvl="0" marL="0" marR="0" rtl="0" algn="l">
                <a:lnSpc>
                  <a:spcPct val="100000"/>
                </a:lnSpc>
                <a:spcBef>
                  <a:spcPts val="0"/>
                </a:spcBef>
                <a:spcAft>
                  <a:spcPts val="0"/>
                </a:spcAft>
                <a:buClr>
                  <a:srgbClr val="21B4A9"/>
                </a:buClr>
                <a:buSzPts val="2000"/>
                <a:buFont typeface="Arial"/>
                <a:buNone/>
              </a:pPr>
              <a:r>
                <a:rPr b="1" lang="es-ES" sz="2000">
                  <a:solidFill>
                    <a:srgbClr val="21B4A9"/>
                  </a:solidFill>
                  <a:latin typeface="Calibri"/>
                  <a:ea typeface="Calibri"/>
                  <a:cs typeface="Calibri"/>
                  <a:sym typeface="Calibri"/>
                </a:rPr>
                <a:t>Participación económica de los socios</a:t>
              </a:r>
              <a:endParaRPr b="0" i="0" sz="1400" u="none" cap="none" strike="noStrike">
                <a:solidFill>
                  <a:srgbClr val="000000"/>
                </a:solidFill>
                <a:latin typeface="Arial"/>
                <a:ea typeface="Arial"/>
                <a:cs typeface="Arial"/>
                <a:sym typeface="Arial"/>
              </a:endParaRPr>
            </a:p>
          </p:txBody>
        </p:sp>
        <p:sp>
          <p:nvSpPr>
            <p:cNvPr id="210" name="Google Shape;210;p24"/>
            <p:cNvSpPr txBox="1"/>
            <p:nvPr/>
          </p:nvSpPr>
          <p:spPr>
            <a:xfrm>
              <a:off x="8791066" y="1925881"/>
              <a:ext cx="3664500" cy="835800"/>
            </a:xfrm>
            <a:prstGeom prst="rect">
              <a:avLst/>
            </a:prstGeom>
            <a:noFill/>
            <a:ln>
              <a:noFill/>
            </a:ln>
          </p:spPr>
          <p:txBody>
            <a:bodyPr anchorCtr="0" anchor="t" bIns="45700" lIns="0" spcFirstLastPara="1" rIns="0" wrap="square" tIns="45700">
              <a:spAutoFit/>
            </a:bodyPr>
            <a:lstStyle/>
            <a:p>
              <a:pPr indent="0" lvl="0" marL="0" marR="0" rtl="0" algn="just">
                <a:lnSpc>
                  <a:spcPct val="100000"/>
                </a:lnSpc>
                <a:spcBef>
                  <a:spcPts val="0"/>
                </a:spcBef>
                <a:spcAft>
                  <a:spcPts val="0"/>
                </a:spcAft>
                <a:buClr>
                  <a:srgbClr val="595959"/>
                </a:buClr>
                <a:buSzPts val="1200"/>
                <a:buFont typeface="Arial"/>
                <a:buNone/>
              </a:pPr>
              <a:r>
                <a:rPr lang="es-ES" sz="1200">
                  <a:solidFill>
                    <a:srgbClr val="595959"/>
                  </a:solidFill>
                  <a:latin typeface="Calibri"/>
                  <a:ea typeface="Calibri"/>
                  <a:cs typeface="Calibri"/>
                  <a:sym typeface="Calibri"/>
                </a:rPr>
                <a:t>Los socios contribuyen equitativamente al capital de su cooperativa y lo controlan democráticamente. Al menos una parte de ese capital suele ser propiedad común de la cooperativa.</a:t>
              </a:r>
              <a:endParaRPr b="0" i="0" sz="1400" u="none" cap="none" strike="noStrike">
                <a:solidFill>
                  <a:srgbClr val="000000"/>
                </a:solidFill>
                <a:latin typeface="Arial"/>
                <a:ea typeface="Arial"/>
                <a:cs typeface="Arial"/>
                <a:sym typeface="Arial"/>
              </a:endParaRPr>
            </a:p>
          </p:txBody>
        </p:sp>
      </p:grpSp>
      <p:grpSp>
        <p:nvGrpSpPr>
          <p:cNvPr id="211" name="Google Shape;211;p24"/>
          <p:cNvGrpSpPr/>
          <p:nvPr/>
        </p:nvGrpSpPr>
        <p:grpSpPr>
          <a:xfrm>
            <a:off x="525849" y="3684511"/>
            <a:ext cx="4002978" cy="1084903"/>
            <a:chOff x="-1425125" y="3088507"/>
            <a:chExt cx="5612700" cy="1528033"/>
          </a:xfrm>
        </p:grpSpPr>
        <p:sp>
          <p:nvSpPr>
            <p:cNvPr id="212" name="Google Shape;212;p24"/>
            <p:cNvSpPr txBox="1"/>
            <p:nvPr/>
          </p:nvSpPr>
          <p:spPr>
            <a:xfrm>
              <a:off x="-1104345" y="3088507"/>
              <a:ext cx="5180547" cy="563548"/>
            </a:xfrm>
            <a:prstGeom prst="rect">
              <a:avLst/>
            </a:prstGeom>
            <a:noFill/>
            <a:ln>
              <a:noFill/>
            </a:ln>
          </p:spPr>
          <p:txBody>
            <a:bodyPr anchorCtr="0" anchor="b" bIns="45700" lIns="0" spcFirstLastPara="1" rIns="0" wrap="square" tIns="45700">
              <a:spAutoFit/>
            </a:bodyPr>
            <a:lstStyle/>
            <a:p>
              <a:pPr indent="0" lvl="0" marL="0" marR="0" rtl="0" algn="r">
                <a:lnSpc>
                  <a:spcPct val="100000"/>
                </a:lnSpc>
                <a:spcBef>
                  <a:spcPts val="0"/>
                </a:spcBef>
                <a:spcAft>
                  <a:spcPts val="0"/>
                </a:spcAft>
                <a:buClr>
                  <a:srgbClr val="7030A0"/>
                </a:buClr>
                <a:buSzPts val="2000"/>
                <a:buFont typeface="Arial"/>
                <a:buNone/>
              </a:pPr>
              <a:r>
                <a:rPr b="1" lang="es-ES" sz="2000">
                  <a:solidFill>
                    <a:srgbClr val="7030A0"/>
                  </a:solidFill>
                  <a:latin typeface="Calibri"/>
                  <a:ea typeface="Calibri"/>
                  <a:cs typeface="Calibri"/>
                  <a:sym typeface="Calibri"/>
                </a:rPr>
                <a:t>Cooperación entre cooperativas</a:t>
              </a:r>
              <a:endParaRPr b="0" i="0" sz="1400" u="none" cap="none" strike="noStrike">
                <a:solidFill>
                  <a:srgbClr val="000000"/>
                </a:solidFill>
                <a:latin typeface="Arial"/>
                <a:ea typeface="Arial"/>
                <a:cs typeface="Arial"/>
                <a:sym typeface="Arial"/>
              </a:endParaRPr>
            </a:p>
          </p:txBody>
        </p:sp>
        <p:sp>
          <p:nvSpPr>
            <p:cNvPr id="213" name="Google Shape;213;p24"/>
            <p:cNvSpPr txBox="1"/>
            <p:nvPr/>
          </p:nvSpPr>
          <p:spPr>
            <a:xfrm>
              <a:off x="-1425125" y="3706040"/>
              <a:ext cx="5612700" cy="910500"/>
            </a:xfrm>
            <a:prstGeom prst="rect">
              <a:avLst/>
            </a:prstGeom>
            <a:noFill/>
            <a:ln>
              <a:noFill/>
            </a:ln>
          </p:spPr>
          <p:txBody>
            <a:bodyPr anchorCtr="0" anchor="t" bIns="45700" lIns="0" spcFirstLastPara="1" rIns="0" wrap="square" tIns="45700">
              <a:spAutoFit/>
            </a:bodyPr>
            <a:lstStyle/>
            <a:p>
              <a:pPr indent="0" lvl="0" marL="0" marR="0" rtl="0" algn="just">
                <a:lnSpc>
                  <a:spcPct val="100000"/>
                </a:lnSpc>
                <a:spcBef>
                  <a:spcPts val="0"/>
                </a:spcBef>
                <a:spcAft>
                  <a:spcPts val="0"/>
                </a:spcAft>
                <a:buClr>
                  <a:srgbClr val="595959"/>
                </a:buClr>
                <a:buSzPts val="1200"/>
                <a:buFont typeface="Arial"/>
                <a:buNone/>
              </a:pPr>
              <a:r>
                <a:rPr lang="es-ES" sz="1200">
                  <a:solidFill>
                    <a:srgbClr val="595959"/>
                  </a:solidFill>
                  <a:latin typeface="Calibri"/>
                  <a:ea typeface="Calibri"/>
                  <a:cs typeface="Calibri"/>
                  <a:sym typeface="Calibri"/>
                </a:rPr>
                <a:t>Las cooperativas prestan un servicio más eficaz a sus socios y refuerzan el movimiento cooperativo colaborando a través de estructuras locales, nacionales, regionales e internacionales.</a:t>
              </a:r>
              <a:endParaRPr b="0" i="0" sz="1400" u="none" cap="none" strike="noStrike">
                <a:solidFill>
                  <a:srgbClr val="000000"/>
                </a:solidFill>
                <a:latin typeface="Arial"/>
                <a:ea typeface="Arial"/>
                <a:cs typeface="Arial"/>
                <a:sym typeface="Arial"/>
              </a:endParaRPr>
            </a:p>
          </p:txBody>
        </p:sp>
      </p:grpSp>
      <p:grpSp>
        <p:nvGrpSpPr>
          <p:cNvPr id="214" name="Google Shape;214;p24"/>
          <p:cNvGrpSpPr/>
          <p:nvPr/>
        </p:nvGrpSpPr>
        <p:grpSpPr>
          <a:xfrm>
            <a:off x="1130214" y="4812360"/>
            <a:ext cx="4790276" cy="1335849"/>
            <a:chOff x="-175525" y="4400463"/>
            <a:chExt cx="3988905" cy="1881477"/>
          </a:xfrm>
        </p:grpSpPr>
        <p:sp>
          <p:nvSpPr>
            <p:cNvPr id="215" name="Google Shape;215;p24"/>
            <p:cNvSpPr txBox="1"/>
            <p:nvPr/>
          </p:nvSpPr>
          <p:spPr>
            <a:xfrm>
              <a:off x="-175525" y="4400463"/>
              <a:ext cx="3347297" cy="563549"/>
            </a:xfrm>
            <a:prstGeom prst="rect">
              <a:avLst/>
            </a:prstGeom>
            <a:noFill/>
            <a:ln>
              <a:noFill/>
            </a:ln>
          </p:spPr>
          <p:txBody>
            <a:bodyPr anchorCtr="0" anchor="b" bIns="45700" lIns="0" spcFirstLastPara="1" rIns="0" wrap="square" tIns="45700">
              <a:spAutoFit/>
            </a:bodyPr>
            <a:lstStyle/>
            <a:p>
              <a:pPr indent="0" lvl="0" marL="0" marR="0" rtl="0" algn="r">
                <a:lnSpc>
                  <a:spcPct val="100000"/>
                </a:lnSpc>
                <a:spcBef>
                  <a:spcPts val="0"/>
                </a:spcBef>
                <a:spcAft>
                  <a:spcPts val="0"/>
                </a:spcAft>
                <a:buClr>
                  <a:srgbClr val="2B4563"/>
                </a:buClr>
                <a:buSzPts val="2000"/>
                <a:buFont typeface="Arial"/>
                <a:buNone/>
              </a:pPr>
              <a:r>
                <a:rPr b="1" lang="es-ES" sz="2000">
                  <a:solidFill>
                    <a:srgbClr val="2B4563"/>
                  </a:solidFill>
                  <a:latin typeface="Calibri"/>
                  <a:ea typeface="Calibri"/>
                  <a:cs typeface="Calibri"/>
                  <a:sym typeface="Calibri"/>
                </a:rPr>
                <a:t>Educación, formación e información</a:t>
              </a:r>
              <a:endParaRPr b="0" i="0" sz="1400" u="none" cap="none" strike="noStrike">
                <a:solidFill>
                  <a:srgbClr val="000000"/>
                </a:solidFill>
                <a:latin typeface="Arial"/>
                <a:ea typeface="Arial"/>
                <a:cs typeface="Arial"/>
                <a:sym typeface="Arial"/>
              </a:endParaRPr>
            </a:p>
          </p:txBody>
        </p:sp>
        <p:sp>
          <p:nvSpPr>
            <p:cNvPr id="216" name="Google Shape;216;p24"/>
            <p:cNvSpPr txBox="1"/>
            <p:nvPr/>
          </p:nvSpPr>
          <p:spPr>
            <a:xfrm>
              <a:off x="632648" y="5111494"/>
              <a:ext cx="3180732" cy="1170446"/>
            </a:xfrm>
            <a:prstGeom prst="rect">
              <a:avLst/>
            </a:prstGeom>
            <a:noFill/>
            <a:ln>
              <a:noFill/>
            </a:ln>
          </p:spPr>
          <p:txBody>
            <a:bodyPr anchorCtr="0" anchor="t" bIns="45700" lIns="0" spcFirstLastPara="1" rIns="0" wrap="square" tIns="45700">
              <a:spAutoFit/>
            </a:bodyPr>
            <a:lstStyle/>
            <a:p>
              <a:pPr indent="0" lvl="0" marL="0" marR="0" rtl="0" algn="just">
                <a:lnSpc>
                  <a:spcPct val="100000"/>
                </a:lnSpc>
                <a:spcBef>
                  <a:spcPts val="0"/>
                </a:spcBef>
                <a:spcAft>
                  <a:spcPts val="0"/>
                </a:spcAft>
                <a:buClr>
                  <a:srgbClr val="595959"/>
                </a:buClr>
                <a:buSzPts val="1200"/>
                <a:buFont typeface="Arial"/>
                <a:buNone/>
              </a:pPr>
              <a:r>
                <a:rPr lang="es-ES" sz="1200">
                  <a:solidFill>
                    <a:srgbClr val="595959"/>
                  </a:solidFill>
                  <a:latin typeface="Calibri"/>
                  <a:ea typeface="Calibri"/>
                  <a:cs typeface="Calibri"/>
                  <a:sym typeface="Calibri"/>
                </a:rPr>
                <a:t>Las cooperativas proporcionan educación y formación a sus socios, representantes electos, directivos y empleados para que puedan contribuir eficazmente al desarrollo de sus cooperativas.</a:t>
              </a:r>
              <a:endParaRPr b="0" i="0" sz="1400" u="none" cap="none" strike="noStrike">
                <a:solidFill>
                  <a:srgbClr val="000000"/>
                </a:solidFill>
                <a:latin typeface="Arial"/>
                <a:ea typeface="Arial"/>
                <a:cs typeface="Arial"/>
                <a:sym typeface="Arial"/>
              </a:endParaRPr>
            </a:p>
          </p:txBody>
        </p:sp>
      </p:grpSp>
      <p:grpSp>
        <p:nvGrpSpPr>
          <p:cNvPr id="217" name="Google Shape;217;p24"/>
          <p:cNvGrpSpPr/>
          <p:nvPr/>
        </p:nvGrpSpPr>
        <p:grpSpPr>
          <a:xfrm>
            <a:off x="6509731" y="1599838"/>
            <a:ext cx="5231072" cy="1196106"/>
            <a:chOff x="8200135" y="1464261"/>
            <a:chExt cx="3959034" cy="1443875"/>
          </a:xfrm>
        </p:grpSpPr>
        <p:sp>
          <p:nvSpPr>
            <p:cNvPr id="218" name="Google Shape;218;p24"/>
            <p:cNvSpPr txBox="1"/>
            <p:nvPr/>
          </p:nvSpPr>
          <p:spPr>
            <a:xfrm>
              <a:off x="8200135" y="1464261"/>
              <a:ext cx="3647921" cy="483020"/>
            </a:xfrm>
            <a:prstGeom prst="rect">
              <a:avLst/>
            </a:prstGeom>
            <a:noFill/>
            <a:ln>
              <a:noFill/>
            </a:ln>
          </p:spPr>
          <p:txBody>
            <a:bodyPr anchorCtr="0" anchor="b" bIns="45700" lIns="0" spcFirstLastPara="1" rIns="0" wrap="square" tIns="45700">
              <a:spAutoFit/>
            </a:bodyPr>
            <a:lstStyle/>
            <a:p>
              <a:pPr indent="0" lvl="0" marL="0" marR="0" rtl="0" algn="l">
                <a:lnSpc>
                  <a:spcPct val="100000"/>
                </a:lnSpc>
                <a:spcBef>
                  <a:spcPts val="0"/>
                </a:spcBef>
                <a:spcAft>
                  <a:spcPts val="0"/>
                </a:spcAft>
                <a:buClr>
                  <a:srgbClr val="FAB632"/>
                </a:buClr>
                <a:buSzPts val="2000"/>
                <a:buFont typeface="Arial"/>
                <a:buNone/>
              </a:pPr>
              <a:r>
                <a:rPr b="1" lang="es-ES" sz="2000">
                  <a:solidFill>
                    <a:srgbClr val="FAB632"/>
                  </a:solidFill>
                  <a:latin typeface="Calibri"/>
                  <a:ea typeface="Calibri"/>
                  <a:cs typeface="Calibri"/>
                  <a:sym typeface="Calibri"/>
                </a:rPr>
                <a:t>Afiliación voluntaria y abierta</a:t>
              </a:r>
              <a:endParaRPr b="0" i="0" sz="1400" u="none" cap="none" strike="noStrike">
                <a:solidFill>
                  <a:srgbClr val="000000"/>
                </a:solidFill>
                <a:latin typeface="Arial"/>
                <a:ea typeface="Arial"/>
                <a:cs typeface="Arial"/>
                <a:sym typeface="Arial"/>
              </a:endParaRPr>
            </a:p>
          </p:txBody>
        </p:sp>
        <p:sp>
          <p:nvSpPr>
            <p:cNvPr id="219" name="Google Shape;219;p24"/>
            <p:cNvSpPr txBox="1"/>
            <p:nvPr/>
          </p:nvSpPr>
          <p:spPr>
            <a:xfrm>
              <a:off x="9232969" y="1904936"/>
              <a:ext cx="2926200" cy="1003200"/>
            </a:xfrm>
            <a:prstGeom prst="rect">
              <a:avLst/>
            </a:prstGeom>
            <a:noFill/>
            <a:ln>
              <a:noFill/>
            </a:ln>
          </p:spPr>
          <p:txBody>
            <a:bodyPr anchorCtr="0" anchor="t" bIns="45700" lIns="0" spcFirstLastPara="1" rIns="0" wrap="square" tIns="45700">
              <a:spAutoFit/>
            </a:bodyPr>
            <a:lstStyle/>
            <a:p>
              <a:pPr indent="0" lvl="0" marL="0" marR="0" rtl="0" algn="just">
                <a:lnSpc>
                  <a:spcPct val="100000"/>
                </a:lnSpc>
                <a:spcBef>
                  <a:spcPts val="0"/>
                </a:spcBef>
                <a:spcAft>
                  <a:spcPts val="0"/>
                </a:spcAft>
                <a:buClr>
                  <a:srgbClr val="595959"/>
                </a:buClr>
                <a:buSzPts val="1200"/>
                <a:buFont typeface="Arial"/>
                <a:buNone/>
              </a:pPr>
              <a:r>
                <a:rPr lang="es-ES" sz="1200">
                  <a:solidFill>
                    <a:srgbClr val="595959"/>
                  </a:solidFill>
                  <a:latin typeface="Calibri"/>
                  <a:ea typeface="Calibri"/>
                  <a:cs typeface="Calibri"/>
                  <a:sym typeface="Calibri"/>
                </a:rPr>
                <a:t>Las cooperativas son organizaciones voluntarias, abiertas a todas las personas capaces de utilizar sus servicios y dispuestas a aceptar las responsabilidades de la afiliación, sin discriminación de género, social, racial, política o religiosa.</a:t>
              </a:r>
              <a:endParaRPr b="0" i="0" sz="1400" u="none" cap="none" strike="noStrike">
                <a:solidFill>
                  <a:srgbClr val="000000"/>
                </a:solidFill>
                <a:latin typeface="Arial"/>
                <a:ea typeface="Arial"/>
                <a:cs typeface="Arial"/>
                <a:sym typeface="Arial"/>
              </a:endParaRPr>
            </a:p>
          </p:txBody>
        </p:sp>
      </p:grpSp>
      <p:grpSp>
        <p:nvGrpSpPr>
          <p:cNvPr id="220" name="Google Shape;220;p24"/>
          <p:cNvGrpSpPr/>
          <p:nvPr/>
        </p:nvGrpSpPr>
        <p:grpSpPr>
          <a:xfrm>
            <a:off x="447039" y="2715060"/>
            <a:ext cx="3940980" cy="821932"/>
            <a:chOff x="-135453" y="2750155"/>
            <a:chExt cx="3394470" cy="768304"/>
          </a:xfrm>
        </p:grpSpPr>
        <p:sp>
          <p:nvSpPr>
            <p:cNvPr id="221" name="Google Shape;221;p24"/>
            <p:cNvSpPr txBox="1"/>
            <p:nvPr/>
          </p:nvSpPr>
          <p:spPr>
            <a:xfrm>
              <a:off x="332936" y="2750155"/>
              <a:ext cx="2926080" cy="373998"/>
            </a:xfrm>
            <a:prstGeom prst="rect">
              <a:avLst/>
            </a:prstGeom>
            <a:noFill/>
            <a:ln>
              <a:noFill/>
            </a:ln>
          </p:spPr>
          <p:txBody>
            <a:bodyPr anchorCtr="0" anchor="b" bIns="45700" lIns="0" spcFirstLastPara="1" rIns="0" wrap="square" tIns="45700">
              <a:spAutoFit/>
            </a:bodyPr>
            <a:lstStyle/>
            <a:p>
              <a:pPr indent="0" lvl="0" marL="0" marR="0" rtl="0" algn="r">
                <a:lnSpc>
                  <a:spcPct val="100000"/>
                </a:lnSpc>
                <a:spcBef>
                  <a:spcPts val="0"/>
                </a:spcBef>
                <a:spcAft>
                  <a:spcPts val="0"/>
                </a:spcAft>
                <a:buClr>
                  <a:srgbClr val="F7931F"/>
                </a:buClr>
                <a:buSzPts val="2000"/>
                <a:buFont typeface="Arial"/>
                <a:buNone/>
              </a:pPr>
              <a:r>
                <a:rPr b="1" lang="es-ES" sz="2000">
                  <a:solidFill>
                    <a:srgbClr val="F7931F"/>
                  </a:solidFill>
                  <a:latin typeface="Calibri"/>
                  <a:ea typeface="Calibri"/>
                  <a:cs typeface="Calibri"/>
                  <a:sym typeface="Calibri"/>
                </a:rPr>
                <a:t>Preocupación por la Comunidad</a:t>
              </a:r>
              <a:endParaRPr b="0" i="0" sz="1400" u="none" cap="none" strike="noStrike">
                <a:solidFill>
                  <a:srgbClr val="000000"/>
                </a:solidFill>
                <a:latin typeface="Arial"/>
                <a:ea typeface="Arial"/>
                <a:cs typeface="Arial"/>
                <a:sym typeface="Arial"/>
              </a:endParaRPr>
            </a:p>
          </p:txBody>
        </p:sp>
        <p:sp>
          <p:nvSpPr>
            <p:cNvPr id="222" name="Google Shape;222;p24"/>
            <p:cNvSpPr txBox="1"/>
            <p:nvPr/>
          </p:nvSpPr>
          <p:spPr>
            <a:xfrm>
              <a:off x="-135453" y="3086922"/>
              <a:ext cx="3394470" cy="431537"/>
            </a:xfrm>
            <a:prstGeom prst="rect">
              <a:avLst/>
            </a:prstGeom>
            <a:noFill/>
            <a:ln>
              <a:noFill/>
            </a:ln>
          </p:spPr>
          <p:txBody>
            <a:bodyPr anchorCtr="0" anchor="t" bIns="45700" lIns="0" spcFirstLastPara="1" rIns="0" wrap="square" tIns="45700">
              <a:spAutoFit/>
            </a:bodyPr>
            <a:lstStyle/>
            <a:p>
              <a:pPr indent="0" lvl="0" marL="0" marR="0" rtl="0" algn="just">
                <a:lnSpc>
                  <a:spcPct val="100000"/>
                </a:lnSpc>
                <a:spcBef>
                  <a:spcPts val="0"/>
                </a:spcBef>
                <a:spcAft>
                  <a:spcPts val="0"/>
                </a:spcAft>
                <a:buClr>
                  <a:srgbClr val="595959"/>
                </a:buClr>
                <a:buSzPts val="1200"/>
                <a:buFont typeface="Arial"/>
                <a:buNone/>
              </a:pPr>
              <a:r>
                <a:rPr lang="es-ES" sz="1200">
                  <a:solidFill>
                    <a:srgbClr val="595959"/>
                  </a:solidFill>
                  <a:latin typeface="Calibri"/>
                  <a:ea typeface="Calibri"/>
                  <a:cs typeface="Calibri"/>
                  <a:sym typeface="Calibri"/>
                </a:rPr>
                <a:t>Las cooperativas trabajan por el desarrollo sostenible de sus comunidades mediante políticas aprobadas por sus miembros.</a:t>
              </a:r>
              <a:endParaRPr b="0" i="0" sz="1400" u="none" cap="none" strike="noStrike">
                <a:solidFill>
                  <a:srgbClr val="000000"/>
                </a:solidFill>
                <a:latin typeface="Arial"/>
                <a:ea typeface="Arial"/>
                <a:cs typeface="Arial"/>
                <a:sym typeface="Arial"/>
              </a:endParaRPr>
            </a:p>
          </p:txBody>
        </p:sp>
      </p:grpSp>
      <p:sp>
        <p:nvSpPr>
          <p:cNvPr id="223" name="Google Shape;223;p24"/>
          <p:cNvSpPr txBox="1"/>
          <p:nvPr/>
        </p:nvSpPr>
        <p:spPr>
          <a:xfrm>
            <a:off x="254003" y="1704626"/>
            <a:ext cx="51369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lang="es-ES" sz="3100">
                <a:solidFill>
                  <a:srgbClr val="DD473F"/>
                </a:solidFill>
                <a:latin typeface="Calibri"/>
                <a:ea typeface="Calibri"/>
                <a:cs typeface="Calibri"/>
                <a:sym typeface="Calibri"/>
              </a:rPr>
              <a:t>Principios de las cooperativas</a:t>
            </a:r>
            <a:r>
              <a:rPr b="1" i="0" lang="es-ES" sz="3600" u="none" cap="none" strike="noStrike">
                <a:solidFill>
                  <a:srgbClr val="DD473F"/>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224" name="Google Shape;224;p24"/>
          <p:cNvSpPr txBox="1"/>
          <p:nvPr/>
        </p:nvSpPr>
        <p:spPr>
          <a:xfrm>
            <a:off x="7055050" y="5840425"/>
            <a:ext cx="51369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lang="es-ES"/>
              <a:t>Fuente: ACI, Declaración sobre la identidad cooperativa</a:t>
            </a:r>
            <a:endParaRPr b="0" i="0" sz="1400" u="none" cap="none" strike="noStrike">
              <a:solidFill>
                <a:srgbClr val="000000"/>
              </a:solidFill>
              <a:latin typeface="Arial"/>
              <a:ea typeface="Arial"/>
              <a:cs typeface="Arial"/>
              <a:sym typeface="Arial"/>
            </a:endParaRPr>
          </a:p>
        </p:txBody>
      </p:sp>
      <p:pic>
        <p:nvPicPr>
          <p:cNvPr descr="Cheers with solid fill" id="225" name="Google Shape;225;p24"/>
          <p:cNvPicPr preferRelativeResize="0"/>
          <p:nvPr/>
        </p:nvPicPr>
        <p:blipFill rotWithShape="1">
          <a:blip r:embed="rId5">
            <a:alphaModFix/>
          </a:blip>
          <a:srcRect b="0" l="0" r="0" t="0"/>
          <a:stretch/>
        </p:blipFill>
        <p:spPr>
          <a:xfrm rot="-653737">
            <a:off x="5822154" y="3186254"/>
            <a:ext cx="914401" cy="914401"/>
          </a:xfrm>
          <a:prstGeom prst="rect">
            <a:avLst/>
          </a:prstGeom>
          <a:noFill/>
          <a:ln>
            <a:noFill/>
          </a:ln>
        </p:spPr>
      </p:pic>
      <p:pic>
        <p:nvPicPr>
          <p:cNvPr descr="Group success with solid fill" id="226" name="Google Shape;226;p24"/>
          <p:cNvPicPr preferRelativeResize="0"/>
          <p:nvPr/>
        </p:nvPicPr>
        <p:blipFill rotWithShape="1">
          <a:blip r:embed="rId6">
            <a:alphaModFix/>
          </a:blip>
          <a:srcRect b="0" l="0" r="0" t="0"/>
          <a:stretch/>
        </p:blipFill>
        <p:spPr>
          <a:xfrm>
            <a:off x="6045007" y="2420093"/>
            <a:ext cx="539516" cy="539516"/>
          </a:xfrm>
          <a:prstGeom prst="rect">
            <a:avLst/>
          </a:prstGeom>
          <a:noFill/>
          <a:ln>
            <a:noFill/>
          </a:ln>
        </p:spPr>
      </p:pic>
      <p:pic>
        <p:nvPicPr>
          <p:cNvPr descr="Teacher with solid fill" id="227" name="Google Shape;227;p24"/>
          <p:cNvPicPr preferRelativeResize="0"/>
          <p:nvPr/>
        </p:nvPicPr>
        <p:blipFill rotWithShape="1">
          <a:blip r:embed="rId7">
            <a:alphaModFix/>
          </a:blip>
          <a:srcRect b="0" l="0" r="0" t="0"/>
          <a:stretch/>
        </p:blipFill>
        <p:spPr>
          <a:xfrm>
            <a:off x="5597496" y="4182996"/>
            <a:ext cx="558816" cy="558816"/>
          </a:xfrm>
          <a:prstGeom prst="rect">
            <a:avLst/>
          </a:prstGeom>
          <a:noFill/>
          <a:ln>
            <a:noFill/>
          </a:ln>
        </p:spPr>
      </p:pic>
      <p:pic>
        <p:nvPicPr>
          <p:cNvPr descr="Coins outline" id="228" name="Google Shape;228;p24"/>
          <p:cNvPicPr preferRelativeResize="0"/>
          <p:nvPr/>
        </p:nvPicPr>
        <p:blipFill rotWithShape="1">
          <a:blip r:embed="rId8">
            <a:alphaModFix/>
          </a:blip>
          <a:srcRect b="0" l="0" r="0" t="0"/>
          <a:stretch/>
        </p:blipFill>
        <p:spPr>
          <a:xfrm>
            <a:off x="6973589" y="3623068"/>
            <a:ext cx="413537" cy="413537"/>
          </a:xfrm>
          <a:prstGeom prst="rect">
            <a:avLst/>
          </a:prstGeom>
          <a:noFill/>
          <a:ln>
            <a:noFill/>
          </a:ln>
        </p:spPr>
      </p:pic>
      <p:pic>
        <p:nvPicPr>
          <p:cNvPr descr="Boardroom with solid fill" id="229" name="Google Shape;229;p24"/>
          <p:cNvPicPr preferRelativeResize="0"/>
          <p:nvPr/>
        </p:nvPicPr>
        <p:blipFill rotWithShape="1">
          <a:blip r:embed="rId9">
            <a:alphaModFix/>
          </a:blip>
          <a:srcRect b="0" l="0" r="0" t="0"/>
          <a:stretch/>
        </p:blipFill>
        <p:spPr>
          <a:xfrm>
            <a:off x="6754221" y="2778747"/>
            <a:ext cx="547849" cy="547849"/>
          </a:xfrm>
          <a:prstGeom prst="rect">
            <a:avLst/>
          </a:prstGeom>
          <a:noFill/>
          <a:ln>
            <a:noFill/>
          </a:ln>
        </p:spPr>
      </p:pic>
      <p:pic>
        <p:nvPicPr>
          <p:cNvPr descr="Care outline" id="230" name="Google Shape;230;p24"/>
          <p:cNvPicPr preferRelativeResize="0"/>
          <p:nvPr/>
        </p:nvPicPr>
        <p:blipFill rotWithShape="1">
          <a:blip r:embed="rId10">
            <a:alphaModFix/>
          </a:blip>
          <a:srcRect b="0" l="0" r="0" t="0"/>
          <a:stretch/>
        </p:blipFill>
        <p:spPr>
          <a:xfrm>
            <a:off x="5318271" y="2792614"/>
            <a:ext cx="438107" cy="438107"/>
          </a:xfrm>
          <a:prstGeom prst="rect">
            <a:avLst/>
          </a:prstGeom>
          <a:noFill/>
          <a:ln>
            <a:noFill/>
          </a:ln>
        </p:spPr>
      </p:pic>
      <p:pic>
        <p:nvPicPr>
          <p:cNvPr descr="Handshake outline" id="231" name="Google Shape;231;p24"/>
          <p:cNvPicPr preferRelativeResize="0"/>
          <p:nvPr/>
        </p:nvPicPr>
        <p:blipFill rotWithShape="1">
          <a:blip r:embed="rId11">
            <a:alphaModFix/>
          </a:blip>
          <a:srcRect b="0" l="0" r="0" t="0"/>
          <a:stretch/>
        </p:blipFill>
        <p:spPr>
          <a:xfrm>
            <a:off x="5144388" y="3664014"/>
            <a:ext cx="477816" cy="477816"/>
          </a:xfrm>
          <a:prstGeom prst="rect">
            <a:avLst/>
          </a:prstGeom>
          <a:noFill/>
          <a:ln>
            <a:noFill/>
          </a:ln>
        </p:spPr>
      </p:pic>
      <p:pic>
        <p:nvPicPr>
          <p:cNvPr descr="Arrow circle with solid fill" id="232" name="Google Shape;232;p24"/>
          <p:cNvPicPr preferRelativeResize="0"/>
          <p:nvPr/>
        </p:nvPicPr>
        <p:blipFill rotWithShape="1">
          <a:blip r:embed="rId12">
            <a:alphaModFix/>
          </a:blip>
          <a:srcRect b="0" l="0" r="0" t="0"/>
          <a:stretch/>
        </p:blipFill>
        <p:spPr>
          <a:xfrm>
            <a:off x="6410001" y="4197775"/>
            <a:ext cx="532532" cy="532532"/>
          </a:xfrm>
          <a:prstGeom prst="rect">
            <a:avLst/>
          </a:prstGeom>
          <a:noFill/>
          <a:ln>
            <a:noFill/>
          </a:ln>
        </p:spPr>
      </p:pic>
      <p:grpSp>
        <p:nvGrpSpPr>
          <p:cNvPr id="233" name="Google Shape;233;p24"/>
          <p:cNvGrpSpPr/>
          <p:nvPr/>
        </p:nvGrpSpPr>
        <p:grpSpPr>
          <a:xfrm>
            <a:off x="4605919" y="1889735"/>
            <a:ext cx="3394953" cy="3335482"/>
            <a:chOff x="4781444" y="1885688"/>
            <a:chExt cx="3394953" cy="3335482"/>
          </a:xfrm>
        </p:grpSpPr>
        <p:grpSp>
          <p:nvGrpSpPr>
            <p:cNvPr id="234" name="Google Shape;234;p24"/>
            <p:cNvGrpSpPr/>
            <p:nvPr/>
          </p:nvGrpSpPr>
          <p:grpSpPr>
            <a:xfrm>
              <a:off x="4781444" y="1885688"/>
              <a:ext cx="3394953" cy="3335482"/>
              <a:chOff x="3713685" y="1214412"/>
              <a:chExt cx="4760109" cy="4697971"/>
            </a:xfrm>
          </p:grpSpPr>
          <p:sp>
            <p:nvSpPr>
              <p:cNvPr id="235" name="Google Shape;235;p24"/>
              <p:cNvSpPr/>
              <p:nvPr/>
            </p:nvSpPr>
            <p:spPr>
              <a:xfrm>
                <a:off x="4403593" y="2144875"/>
                <a:ext cx="1188431" cy="1216206"/>
              </a:xfrm>
              <a:custGeom>
                <a:rect b="b" l="l" r="r" t="t"/>
                <a:pathLst>
                  <a:path extrusionOk="0" h="21079" w="21064">
                    <a:moveTo>
                      <a:pt x="20834" y="11732"/>
                    </a:moveTo>
                    <a:lnTo>
                      <a:pt x="15650" y="1189"/>
                    </a:lnTo>
                    <a:cubicBezTo>
                      <a:pt x="15087" y="50"/>
                      <a:pt x="13622" y="-354"/>
                      <a:pt x="12532" y="344"/>
                    </a:cubicBezTo>
                    <a:cubicBezTo>
                      <a:pt x="6860" y="3944"/>
                      <a:pt x="2465" y="9307"/>
                      <a:pt x="136" y="15626"/>
                    </a:cubicBezTo>
                    <a:cubicBezTo>
                      <a:pt x="-315" y="16838"/>
                      <a:pt x="399" y="18124"/>
                      <a:pt x="1676" y="18417"/>
                    </a:cubicBezTo>
                    <a:lnTo>
                      <a:pt x="13321" y="21026"/>
                    </a:lnTo>
                    <a:cubicBezTo>
                      <a:pt x="14298" y="21246"/>
                      <a:pt x="15312" y="20768"/>
                      <a:pt x="15763" y="19887"/>
                    </a:cubicBezTo>
                    <a:cubicBezTo>
                      <a:pt x="16777" y="17683"/>
                      <a:pt x="18355" y="15773"/>
                      <a:pt x="20271" y="14303"/>
                    </a:cubicBezTo>
                    <a:cubicBezTo>
                      <a:pt x="21060" y="13715"/>
                      <a:pt x="21285" y="12613"/>
                      <a:pt x="20834" y="11732"/>
                    </a:cubicBezTo>
                    <a:close/>
                  </a:path>
                </a:pathLst>
              </a:custGeom>
              <a:solidFill>
                <a:srgbClr val="FEE8CF"/>
              </a:solidFill>
              <a:ln>
                <a:noFill/>
              </a:ln>
            </p:spPr>
            <p:txBody>
              <a:bodyPr anchorCtr="0" anchor="ctr" bIns="38100" lIns="38100" spcFirstLastPara="1" rIns="38100" wrap="square" tIns="38100">
                <a:noAutofit/>
              </a:bodyPr>
              <a:lstStyle/>
              <a:p>
                <a:pPr indent="0" lvl="0" marL="0" marR="0" rtl="0" algn="l">
                  <a:lnSpc>
                    <a:spcPct val="100000"/>
                  </a:lnSpc>
                  <a:spcBef>
                    <a:spcPts val="0"/>
                  </a:spcBef>
                  <a:spcAft>
                    <a:spcPts val="0"/>
                  </a:spcAft>
                  <a:buClr>
                    <a:srgbClr val="FFFFFF"/>
                  </a:buClr>
                  <a:buSzPts val="3000"/>
                  <a:buFont typeface="Arial"/>
                  <a:buNone/>
                </a:pPr>
                <a:r>
                  <a:t/>
                </a:r>
                <a:endParaRPr b="0" i="0" sz="3000" u="none" cap="none" strike="noStrike">
                  <a:solidFill>
                    <a:srgbClr val="FFFFFF"/>
                  </a:solidFill>
                  <a:latin typeface="Calibri"/>
                  <a:ea typeface="Calibri"/>
                  <a:cs typeface="Calibri"/>
                  <a:sym typeface="Calibri"/>
                </a:endParaRPr>
              </a:p>
            </p:txBody>
          </p:sp>
          <p:sp>
            <p:nvSpPr>
              <p:cNvPr id="236" name="Google Shape;236;p24"/>
              <p:cNvSpPr/>
              <p:nvPr/>
            </p:nvSpPr>
            <p:spPr>
              <a:xfrm>
                <a:off x="4815821" y="4301435"/>
                <a:ext cx="1179636" cy="1110950"/>
              </a:xfrm>
              <a:custGeom>
                <a:rect b="b" l="l" r="r" t="t"/>
                <a:pathLst>
                  <a:path extrusionOk="0" h="21282" w="21315">
                    <a:moveTo>
                      <a:pt x="10362" y="517"/>
                    </a:moveTo>
                    <a:lnTo>
                      <a:pt x="826" y="8556"/>
                    </a:lnTo>
                    <a:cubicBezTo>
                      <a:pt x="-209" y="9450"/>
                      <a:pt x="-285" y="11074"/>
                      <a:pt x="672" y="12048"/>
                    </a:cubicBezTo>
                    <a:cubicBezTo>
                      <a:pt x="5498" y="17001"/>
                      <a:pt x="11817" y="20331"/>
                      <a:pt x="18826" y="21265"/>
                    </a:cubicBezTo>
                    <a:cubicBezTo>
                      <a:pt x="20128" y="21427"/>
                      <a:pt x="21315" y="20371"/>
                      <a:pt x="21315" y="18950"/>
                    </a:cubicBezTo>
                    <a:lnTo>
                      <a:pt x="21315" y="6080"/>
                    </a:lnTo>
                    <a:cubicBezTo>
                      <a:pt x="21315" y="4983"/>
                      <a:pt x="20626" y="4050"/>
                      <a:pt x="19592" y="3806"/>
                    </a:cubicBezTo>
                    <a:cubicBezTo>
                      <a:pt x="17179" y="3238"/>
                      <a:pt x="14958" y="2101"/>
                      <a:pt x="13081" y="517"/>
                    </a:cubicBezTo>
                    <a:cubicBezTo>
                      <a:pt x="12315" y="-173"/>
                      <a:pt x="11166" y="-173"/>
                      <a:pt x="10362" y="517"/>
                    </a:cubicBezTo>
                    <a:close/>
                  </a:path>
                </a:pathLst>
              </a:custGeom>
              <a:solidFill>
                <a:srgbClr val="D1DDEB"/>
              </a:solidFill>
              <a:ln>
                <a:noFill/>
              </a:ln>
            </p:spPr>
            <p:txBody>
              <a:bodyPr anchorCtr="0" anchor="ctr" bIns="38100" lIns="38100" spcFirstLastPara="1" rIns="38100" wrap="square" tIns="38100">
                <a:noAutofit/>
              </a:bodyPr>
              <a:lstStyle/>
              <a:p>
                <a:pPr indent="0" lvl="0" marL="0" marR="0" rtl="0" algn="l">
                  <a:lnSpc>
                    <a:spcPct val="100000"/>
                  </a:lnSpc>
                  <a:spcBef>
                    <a:spcPts val="0"/>
                  </a:spcBef>
                  <a:spcAft>
                    <a:spcPts val="0"/>
                  </a:spcAft>
                  <a:buClr>
                    <a:srgbClr val="FFFFFF"/>
                  </a:buClr>
                  <a:buSzPts val="3000"/>
                  <a:buFont typeface="Arial"/>
                  <a:buNone/>
                </a:pPr>
                <a:r>
                  <a:t/>
                </a:r>
                <a:endParaRPr b="0" i="0" sz="3000" u="none" cap="none" strike="noStrike">
                  <a:solidFill>
                    <a:srgbClr val="FFFFFF"/>
                  </a:solidFill>
                  <a:latin typeface="Calibri"/>
                  <a:ea typeface="Calibri"/>
                  <a:cs typeface="Calibri"/>
                  <a:sym typeface="Calibri"/>
                </a:endParaRPr>
              </a:p>
            </p:txBody>
          </p:sp>
          <p:sp>
            <p:nvSpPr>
              <p:cNvPr id="237" name="Google Shape;237;p24"/>
              <p:cNvSpPr/>
              <p:nvPr/>
            </p:nvSpPr>
            <p:spPr>
              <a:xfrm>
                <a:off x="5430473" y="1876837"/>
                <a:ext cx="1295690" cy="937781"/>
              </a:xfrm>
              <a:custGeom>
                <a:rect b="b" l="l" r="r" t="t"/>
                <a:pathLst>
                  <a:path extrusionOk="0" h="21380" w="20960">
                    <a:moveTo>
                      <a:pt x="10480" y="20730"/>
                    </a:moveTo>
                    <a:cubicBezTo>
                      <a:pt x="11646" y="20730"/>
                      <a:pt x="12743" y="20924"/>
                      <a:pt x="13806" y="21310"/>
                    </a:cubicBezTo>
                    <a:cubicBezTo>
                      <a:pt x="14697" y="21600"/>
                      <a:pt x="15623" y="20972"/>
                      <a:pt x="16034" y="19812"/>
                    </a:cubicBezTo>
                    <a:lnTo>
                      <a:pt x="20766" y="5992"/>
                    </a:lnTo>
                    <a:cubicBezTo>
                      <a:pt x="21280" y="4494"/>
                      <a:pt x="20731" y="2706"/>
                      <a:pt x="19600" y="2126"/>
                    </a:cubicBezTo>
                    <a:cubicBezTo>
                      <a:pt x="16720" y="773"/>
                      <a:pt x="13669" y="0"/>
                      <a:pt x="10480" y="0"/>
                    </a:cubicBezTo>
                    <a:cubicBezTo>
                      <a:pt x="7291" y="0"/>
                      <a:pt x="4206" y="725"/>
                      <a:pt x="1360" y="2126"/>
                    </a:cubicBezTo>
                    <a:cubicBezTo>
                      <a:pt x="229" y="2658"/>
                      <a:pt x="-320" y="4446"/>
                      <a:pt x="194" y="5992"/>
                    </a:cubicBezTo>
                    <a:lnTo>
                      <a:pt x="4926" y="19812"/>
                    </a:lnTo>
                    <a:cubicBezTo>
                      <a:pt x="5337" y="20972"/>
                      <a:pt x="6263" y="21600"/>
                      <a:pt x="7154" y="21310"/>
                    </a:cubicBezTo>
                    <a:cubicBezTo>
                      <a:pt x="8217" y="20924"/>
                      <a:pt x="9349" y="20730"/>
                      <a:pt x="10480" y="20730"/>
                    </a:cubicBezTo>
                    <a:close/>
                  </a:path>
                </a:pathLst>
              </a:custGeom>
              <a:solidFill>
                <a:srgbClr val="FFF4DB"/>
              </a:solidFill>
              <a:ln>
                <a:noFill/>
              </a:ln>
            </p:spPr>
            <p:txBody>
              <a:bodyPr anchorCtr="0" anchor="ctr" bIns="38100" lIns="38100" spcFirstLastPara="1" rIns="38100" wrap="square" tIns="38100">
                <a:noAutofit/>
              </a:bodyPr>
              <a:lstStyle/>
              <a:p>
                <a:pPr indent="0" lvl="0" marL="0" marR="0" rtl="0" algn="l">
                  <a:lnSpc>
                    <a:spcPct val="100000"/>
                  </a:lnSpc>
                  <a:spcBef>
                    <a:spcPts val="0"/>
                  </a:spcBef>
                  <a:spcAft>
                    <a:spcPts val="0"/>
                  </a:spcAft>
                  <a:buClr>
                    <a:srgbClr val="FFFFFF"/>
                  </a:buClr>
                  <a:buSzPts val="3000"/>
                  <a:buFont typeface="Arial"/>
                  <a:buNone/>
                </a:pPr>
                <a:r>
                  <a:t/>
                </a:r>
                <a:endParaRPr b="0" i="0" sz="3000" u="none" cap="none" strike="noStrike">
                  <a:solidFill>
                    <a:srgbClr val="FFFFFF"/>
                  </a:solidFill>
                  <a:latin typeface="Calibri"/>
                  <a:ea typeface="Calibri"/>
                  <a:cs typeface="Calibri"/>
                  <a:sym typeface="Calibri"/>
                </a:endParaRPr>
              </a:p>
            </p:txBody>
          </p:sp>
          <p:sp>
            <p:nvSpPr>
              <p:cNvPr id="238" name="Google Shape;238;p24"/>
              <p:cNvSpPr/>
              <p:nvPr/>
            </p:nvSpPr>
            <p:spPr>
              <a:xfrm>
                <a:off x="6172297" y="4301439"/>
                <a:ext cx="1179633" cy="1110946"/>
              </a:xfrm>
              <a:custGeom>
                <a:rect b="b" l="l" r="r" t="t"/>
                <a:pathLst>
                  <a:path extrusionOk="0" h="21282" w="21315">
                    <a:moveTo>
                      <a:pt x="0" y="6039"/>
                    </a:moveTo>
                    <a:lnTo>
                      <a:pt x="0" y="18950"/>
                    </a:lnTo>
                    <a:cubicBezTo>
                      <a:pt x="0" y="20371"/>
                      <a:pt x="1187" y="21427"/>
                      <a:pt x="2489" y="21265"/>
                    </a:cubicBezTo>
                    <a:cubicBezTo>
                      <a:pt x="9498" y="20331"/>
                      <a:pt x="15817" y="17001"/>
                      <a:pt x="20643" y="12048"/>
                    </a:cubicBezTo>
                    <a:cubicBezTo>
                      <a:pt x="21600" y="11074"/>
                      <a:pt x="21523" y="9409"/>
                      <a:pt x="20489" y="8556"/>
                    </a:cubicBezTo>
                    <a:lnTo>
                      <a:pt x="10953" y="517"/>
                    </a:lnTo>
                    <a:cubicBezTo>
                      <a:pt x="10149" y="-173"/>
                      <a:pt x="9000" y="-173"/>
                      <a:pt x="8234" y="517"/>
                    </a:cubicBezTo>
                    <a:cubicBezTo>
                      <a:pt x="6357" y="2101"/>
                      <a:pt x="4136" y="3278"/>
                      <a:pt x="1723" y="3806"/>
                    </a:cubicBezTo>
                    <a:cubicBezTo>
                      <a:pt x="728" y="4009"/>
                      <a:pt x="0" y="4983"/>
                      <a:pt x="0" y="6039"/>
                    </a:cubicBezTo>
                    <a:close/>
                  </a:path>
                </a:pathLst>
              </a:custGeom>
              <a:solidFill>
                <a:srgbClr val="DAF2FB"/>
              </a:solidFill>
              <a:ln>
                <a:noFill/>
              </a:ln>
            </p:spPr>
            <p:txBody>
              <a:bodyPr anchorCtr="0" anchor="ctr" bIns="38100" lIns="38100" spcFirstLastPara="1" rIns="38100" wrap="square" tIns="38100">
                <a:noAutofit/>
              </a:bodyPr>
              <a:lstStyle/>
              <a:p>
                <a:pPr indent="0" lvl="0" marL="0" marR="0" rtl="0" algn="l">
                  <a:lnSpc>
                    <a:spcPct val="100000"/>
                  </a:lnSpc>
                  <a:spcBef>
                    <a:spcPts val="0"/>
                  </a:spcBef>
                  <a:spcAft>
                    <a:spcPts val="0"/>
                  </a:spcAft>
                  <a:buClr>
                    <a:srgbClr val="FFFFFF"/>
                  </a:buClr>
                  <a:buSzPts val="3000"/>
                  <a:buFont typeface="Arial"/>
                  <a:buNone/>
                </a:pPr>
                <a:r>
                  <a:t/>
                </a:r>
                <a:endParaRPr b="0" i="0" sz="3000" u="none" cap="none" strike="noStrike">
                  <a:solidFill>
                    <a:srgbClr val="FFFFFF"/>
                  </a:solidFill>
                  <a:latin typeface="Calibri"/>
                  <a:ea typeface="Calibri"/>
                  <a:cs typeface="Calibri"/>
                  <a:sym typeface="Calibri"/>
                </a:endParaRPr>
              </a:p>
            </p:txBody>
          </p:sp>
          <p:sp>
            <p:nvSpPr>
              <p:cNvPr id="239" name="Google Shape;239;p24"/>
              <p:cNvSpPr/>
              <p:nvPr/>
            </p:nvSpPr>
            <p:spPr>
              <a:xfrm>
                <a:off x="6838863" y="3390053"/>
                <a:ext cx="1013361" cy="1261374"/>
              </a:xfrm>
              <a:custGeom>
                <a:rect b="b" l="l" r="r" t="t"/>
                <a:pathLst>
                  <a:path extrusionOk="0" h="21039" w="21337">
                    <a:moveTo>
                      <a:pt x="2236" y="4615"/>
                    </a:moveTo>
                    <a:cubicBezTo>
                      <a:pt x="2236" y="6948"/>
                      <a:pt x="1522" y="9140"/>
                      <a:pt x="273" y="11085"/>
                    </a:cubicBezTo>
                    <a:cubicBezTo>
                      <a:pt x="-263" y="11933"/>
                      <a:pt x="5" y="12994"/>
                      <a:pt x="942" y="13595"/>
                    </a:cubicBezTo>
                    <a:lnTo>
                      <a:pt x="12010" y="20594"/>
                    </a:lnTo>
                    <a:cubicBezTo>
                      <a:pt x="13215" y="21372"/>
                      <a:pt x="15000" y="21089"/>
                      <a:pt x="15803" y="20064"/>
                    </a:cubicBezTo>
                    <a:cubicBezTo>
                      <a:pt x="19284" y="15574"/>
                      <a:pt x="21337" y="10272"/>
                      <a:pt x="21337" y="4615"/>
                    </a:cubicBezTo>
                    <a:cubicBezTo>
                      <a:pt x="21337" y="3696"/>
                      <a:pt x="21292" y="2777"/>
                      <a:pt x="21159" y="1858"/>
                    </a:cubicBezTo>
                    <a:cubicBezTo>
                      <a:pt x="21025" y="620"/>
                      <a:pt x="19552" y="-228"/>
                      <a:pt x="18035" y="55"/>
                    </a:cubicBezTo>
                    <a:lnTo>
                      <a:pt x="4200" y="2565"/>
                    </a:lnTo>
                    <a:cubicBezTo>
                      <a:pt x="3040" y="2777"/>
                      <a:pt x="2236" y="3625"/>
                      <a:pt x="2236" y="4615"/>
                    </a:cubicBezTo>
                    <a:cubicBezTo>
                      <a:pt x="2236" y="4580"/>
                      <a:pt x="2236" y="4580"/>
                      <a:pt x="2236" y="4615"/>
                    </a:cubicBezTo>
                    <a:close/>
                  </a:path>
                </a:pathLst>
              </a:custGeom>
              <a:solidFill>
                <a:srgbClr val="ECF0E0"/>
              </a:solidFill>
              <a:ln>
                <a:noFill/>
              </a:ln>
            </p:spPr>
            <p:txBody>
              <a:bodyPr anchorCtr="0" anchor="ctr" bIns="38100" lIns="38100" spcFirstLastPara="1" rIns="38100" wrap="square" tIns="38100">
                <a:noAutofit/>
              </a:bodyPr>
              <a:lstStyle/>
              <a:p>
                <a:pPr indent="0" lvl="0" marL="0" marR="0" rtl="0" algn="l">
                  <a:lnSpc>
                    <a:spcPct val="100000"/>
                  </a:lnSpc>
                  <a:spcBef>
                    <a:spcPts val="0"/>
                  </a:spcBef>
                  <a:spcAft>
                    <a:spcPts val="0"/>
                  </a:spcAft>
                  <a:buClr>
                    <a:srgbClr val="FFFFFF"/>
                  </a:buClr>
                  <a:buSzPts val="3000"/>
                  <a:buFont typeface="Arial"/>
                  <a:buNone/>
                </a:pPr>
                <a:r>
                  <a:t/>
                </a:r>
                <a:endParaRPr b="0" i="0" sz="3000" u="none" cap="none" strike="noStrike">
                  <a:solidFill>
                    <a:srgbClr val="FFFFFF"/>
                  </a:solidFill>
                  <a:latin typeface="Calibri"/>
                  <a:ea typeface="Calibri"/>
                  <a:cs typeface="Calibri"/>
                  <a:sym typeface="Calibri"/>
                </a:endParaRPr>
              </a:p>
            </p:txBody>
          </p:sp>
          <p:sp>
            <p:nvSpPr>
              <p:cNvPr id="240" name="Google Shape;240;p24"/>
              <p:cNvSpPr/>
              <p:nvPr/>
            </p:nvSpPr>
            <p:spPr>
              <a:xfrm>
                <a:off x="4307141" y="3390053"/>
                <a:ext cx="1014299" cy="1261374"/>
              </a:xfrm>
              <a:custGeom>
                <a:rect b="b" l="l" r="r" t="t"/>
                <a:pathLst>
                  <a:path extrusionOk="0" h="21039" w="21313">
                    <a:moveTo>
                      <a:pt x="19106" y="4615"/>
                    </a:moveTo>
                    <a:cubicBezTo>
                      <a:pt x="19106" y="4580"/>
                      <a:pt x="19106" y="4580"/>
                      <a:pt x="19106" y="4615"/>
                    </a:cubicBezTo>
                    <a:cubicBezTo>
                      <a:pt x="19106" y="3625"/>
                      <a:pt x="18305" y="2777"/>
                      <a:pt x="17102" y="2565"/>
                    </a:cubicBezTo>
                    <a:lnTo>
                      <a:pt x="3296" y="55"/>
                    </a:lnTo>
                    <a:cubicBezTo>
                      <a:pt x="1781" y="-228"/>
                      <a:pt x="312" y="620"/>
                      <a:pt x="178" y="1858"/>
                    </a:cubicBezTo>
                    <a:cubicBezTo>
                      <a:pt x="89" y="2777"/>
                      <a:pt x="0" y="3661"/>
                      <a:pt x="0" y="4615"/>
                    </a:cubicBezTo>
                    <a:cubicBezTo>
                      <a:pt x="0" y="10272"/>
                      <a:pt x="2004" y="15574"/>
                      <a:pt x="5522" y="20064"/>
                    </a:cubicBezTo>
                    <a:cubicBezTo>
                      <a:pt x="6324" y="21089"/>
                      <a:pt x="8106" y="21372"/>
                      <a:pt x="9308" y="20594"/>
                    </a:cubicBezTo>
                    <a:lnTo>
                      <a:pt x="20353" y="13595"/>
                    </a:lnTo>
                    <a:cubicBezTo>
                      <a:pt x="21288" y="12994"/>
                      <a:pt x="21600" y="11968"/>
                      <a:pt x="21021" y="11085"/>
                    </a:cubicBezTo>
                    <a:cubicBezTo>
                      <a:pt x="19819" y="9140"/>
                      <a:pt x="19106" y="6948"/>
                      <a:pt x="19106" y="4615"/>
                    </a:cubicBezTo>
                    <a:close/>
                  </a:path>
                </a:pathLst>
              </a:custGeom>
              <a:solidFill>
                <a:srgbClr val="EADBF5"/>
              </a:solidFill>
              <a:ln>
                <a:noFill/>
              </a:ln>
            </p:spPr>
            <p:txBody>
              <a:bodyPr anchorCtr="0" anchor="ctr" bIns="38100" lIns="38100" spcFirstLastPara="1" rIns="38100" wrap="square" tIns="38100">
                <a:noAutofit/>
              </a:bodyPr>
              <a:lstStyle/>
              <a:p>
                <a:pPr indent="0" lvl="0" marL="0" marR="0" rtl="0" algn="l">
                  <a:lnSpc>
                    <a:spcPct val="100000"/>
                  </a:lnSpc>
                  <a:spcBef>
                    <a:spcPts val="0"/>
                  </a:spcBef>
                  <a:spcAft>
                    <a:spcPts val="0"/>
                  </a:spcAft>
                  <a:buClr>
                    <a:srgbClr val="FFFFFF"/>
                  </a:buClr>
                  <a:buSzPts val="3000"/>
                  <a:buFont typeface="Arial"/>
                  <a:buNone/>
                </a:pPr>
                <a:r>
                  <a:t/>
                </a:r>
                <a:endParaRPr b="0" i="0" sz="3000" u="none" cap="none" strike="noStrike">
                  <a:solidFill>
                    <a:srgbClr val="FFFFFF"/>
                  </a:solidFill>
                  <a:latin typeface="Calibri"/>
                  <a:ea typeface="Calibri"/>
                  <a:cs typeface="Calibri"/>
                  <a:sym typeface="Calibri"/>
                </a:endParaRPr>
              </a:p>
            </p:txBody>
          </p:sp>
          <p:sp>
            <p:nvSpPr>
              <p:cNvPr id="241" name="Google Shape;241;p24"/>
              <p:cNvSpPr/>
              <p:nvPr/>
            </p:nvSpPr>
            <p:spPr>
              <a:xfrm>
                <a:off x="6584526" y="2154397"/>
                <a:ext cx="1187886" cy="1216220"/>
              </a:xfrm>
              <a:custGeom>
                <a:rect b="b" l="l" r="r" t="t"/>
                <a:pathLst>
                  <a:path extrusionOk="0" h="21079" w="21054">
                    <a:moveTo>
                      <a:pt x="7733" y="21026"/>
                    </a:moveTo>
                    <a:lnTo>
                      <a:pt x="19378" y="18417"/>
                    </a:lnTo>
                    <a:cubicBezTo>
                      <a:pt x="20655" y="18124"/>
                      <a:pt x="21369" y="16838"/>
                      <a:pt x="20918" y="15626"/>
                    </a:cubicBezTo>
                    <a:cubicBezTo>
                      <a:pt x="18589" y="9307"/>
                      <a:pt x="14194" y="3944"/>
                      <a:pt x="8522" y="344"/>
                    </a:cubicBezTo>
                    <a:cubicBezTo>
                      <a:pt x="7432" y="-354"/>
                      <a:pt x="5967" y="50"/>
                      <a:pt x="5404" y="1189"/>
                    </a:cubicBezTo>
                    <a:lnTo>
                      <a:pt x="220" y="11732"/>
                    </a:lnTo>
                    <a:cubicBezTo>
                      <a:pt x="-231" y="12613"/>
                      <a:pt x="32" y="13679"/>
                      <a:pt x="821" y="14303"/>
                    </a:cubicBezTo>
                    <a:cubicBezTo>
                      <a:pt x="2737" y="15773"/>
                      <a:pt x="4314" y="17683"/>
                      <a:pt x="5329" y="19887"/>
                    </a:cubicBezTo>
                    <a:cubicBezTo>
                      <a:pt x="5742" y="20768"/>
                      <a:pt x="6756" y="21246"/>
                      <a:pt x="7733" y="21026"/>
                    </a:cubicBezTo>
                    <a:close/>
                  </a:path>
                </a:pathLst>
              </a:custGeom>
              <a:solidFill>
                <a:srgbClr val="F9CFC8"/>
              </a:solidFill>
              <a:ln>
                <a:noFill/>
              </a:ln>
            </p:spPr>
            <p:txBody>
              <a:bodyPr anchorCtr="0" anchor="ctr" bIns="38100" lIns="38100" spcFirstLastPara="1" rIns="38100" wrap="square" tIns="38100">
                <a:noAutofit/>
              </a:bodyPr>
              <a:lstStyle/>
              <a:p>
                <a:pPr indent="0" lvl="0" marL="0" marR="0" rtl="0" algn="l">
                  <a:lnSpc>
                    <a:spcPct val="100000"/>
                  </a:lnSpc>
                  <a:spcBef>
                    <a:spcPts val="0"/>
                  </a:spcBef>
                  <a:spcAft>
                    <a:spcPts val="0"/>
                  </a:spcAft>
                  <a:buClr>
                    <a:srgbClr val="FFFFFF"/>
                  </a:buClr>
                  <a:buSzPts val="3000"/>
                  <a:buFont typeface="Arial"/>
                  <a:buNone/>
                </a:pPr>
                <a:r>
                  <a:t/>
                </a:r>
                <a:endParaRPr b="0" i="0" sz="3000" u="none" cap="none" strike="noStrike">
                  <a:solidFill>
                    <a:srgbClr val="FFFFFF"/>
                  </a:solidFill>
                  <a:latin typeface="Calibri"/>
                  <a:ea typeface="Calibri"/>
                  <a:cs typeface="Calibri"/>
                  <a:sym typeface="Calibri"/>
                </a:endParaRPr>
              </a:p>
            </p:txBody>
          </p:sp>
          <p:sp>
            <p:nvSpPr>
              <p:cNvPr id="242" name="Google Shape;242;p24"/>
              <p:cNvSpPr/>
              <p:nvPr/>
            </p:nvSpPr>
            <p:spPr>
              <a:xfrm>
                <a:off x="5326142" y="1214412"/>
                <a:ext cx="1512720" cy="793769"/>
              </a:xfrm>
              <a:custGeom>
                <a:rect b="b" l="l" r="r" t="t"/>
                <a:pathLst>
                  <a:path extrusionOk="0" h="793769" w="1512720">
                    <a:moveTo>
                      <a:pt x="754261" y="0"/>
                    </a:moveTo>
                    <a:cubicBezTo>
                      <a:pt x="934424" y="0"/>
                      <a:pt x="1082813" y="146220"/>
                      <a:pt x="1082813" y="328542"/>
                    </a:cubicBezTo>
                    <a:cubicBezTo>
                      <a:pt x="1082813" y="385744"/>
                      <a:pt x="1067996" y="438743"/>
                      <a:pt x="1042564" y="485395"/>
                    </a:cubicBezTo>
                    <a:cubicBezTo>
                      <a:pt x="1184542" y="506578"/>
                      <a:pt x="1322317" y="542597"/>
                      <a:pt x="1453753" y="591310"/>
                    </a:cubicBezTo>
                    <a:cubicBezTo>
                      <a:pt x="1504546" y="608289"/>
                      <a:pt x="1525775" y="663431"/>
                      <a:pt x="1504546" y="707939"/>
                    </a:cubicBezTo>
                    <a:lnTo>
                      <a:pt x="1485525" y="746019"/>
                    </a:lnTo>
                    <a:cubicBezTo>
                      <a:pt x="1466433" y="784182"/>
                      <a:pt x="1421909" y="803304"/>
                      <a:pt x="1379522" y="788468"/>
                    </a:cubicBezTo>
                    <a:cubicBezTo>
                      <a:pt x="1186679" y="716347"/>
                      <a:pt x="976810" y="676124"/>
                      <a:pt x="756398" y="676124"/>
                    </a:cubicBezTo>
                    <a:cubicBezTo>
                      <a:pt x="538123" y="676124"/>
                      <a:pt x="328255" y="716347"/>
                      <a:pt x="133275" y="788468"/>
                    </a:cubicBezTo>
                    <a:cubicBezTo>
                      <a:pt x="93025" y="803304"/>
                      <a:pt x="46364" y="786325"/>
                      <a:pt x="27272" y="746019"/>
                    </a:cubicBezTo>
                    <a:lnTo>
                      <a:pt x="8251" y="707939"/>
                    </a:lnTo>
                    <a:cubicBezTo>
                      <a:pt x="-12978" y="663431"/>
                      <a:pt x="8251" y="610432"/>
                      <a:pt x="54841" y="591310"/>
                    </a:cubicBezTo>
                    <a:cubicBezTo>
                      <a:pt x="186276" y="542597"/>
                      <a:pt x="324051" y="506578"/>
                      <a:pt x="466030" y="485395"/>
                    </a:cubicBezTo>
                    <a:cubicBezTo>
                      <a:pt x="440598" y="438743"/>
                      <a:pt x="425780" y="385744"/>
                      <a:pt x="425780" y="328542"/>
                    </a:cubicBezTo>
                    <a:cubicBezTo>
                      <a:pt x="425780" y="148363"/>
                      <a:pt x="572033" y="0"/>
                      <a:pt x="754261" y="0"/>
                    </a:cubicBezTo>
                    <a:close/>
                  </a:path>
                </a:pathLst>
              </a:custGeom>
              <a:solidFill>
                <a:srgbClr val="FAB63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43" name="Google Shape;243;p24"/>
              <p:cNvSpPr/>
              <p:nvPr/>
            </p:nvSpPr>
            <p:spPr>
              <a:xfrm>
                <a:off x="6967609" y="1942211"/>
                <a:ext cx="1130861" cy="1231667"/>
              </a:xfrm>
              <a:custGeom>
                <a:rect b="b" l="l" r="r" t="t"/>
                <a:pathLst>
                  <a:path extrusionOk="0" h="1231667" w="1130861">
                    <a:moveTo>
                      <a:pt x="111078" y="553"/>
                    </a:moveTo>
                    <a:cubicBezTo>
                      <a:pt x="121313" y="1818"/>
                      <a:pt x="131515" y="5269"/>
                      <a:pt x="141055" y="11105"/>
                    </a:cubicBezTo>
                    <a:cubicBezTo>
                      <a:pt x="270316" y="89526"/>
                      <a:pt x="393230" y="182772"/>
                      <a:pt x="501358" y="286617"/>
                    </a:cubicBezTo>
                    <a:cubicBezTo>
                      <a:pt x="550120" y="170025"/>
                      <a:pt x="666686" y="87379"/>
                      <a:pt x="802369" y="87379"/>
                    </a:cubicBezTo>
                    <a:cubicBezTo>
                      <a:pt x="984649" y="87379"/>
                      <a:pt x="1130861" y="235769"/>
                      <a:pt x="1130861" y="415887"/>
                    </a:cubicBezTo>
                    <a:cubicBezTo>
                      <a:pt x="1130861" y="581250"/>
                      <a:pt x="1010038" y="716893"/>
                      <a:pt x="853223" y="735944"/>
                    </a:cubicBezTo>
                    <a:cubicBezTo>
                      <a:pt x="921027" y="856762"/>
                      <a:pt x="978227" y="983953"/>
                      <a:pt x="1020642" y="1119597"/>
                    </a:cubicBezTo>
                    <a:cubicBezTo>
                      <a:pt x="1033337" y="1161994"/>
                      <a:pt x="1007947" y="1204322"/>
                      <a:pt x="965533" y="1214921"/>
                    </a:cubicBezTo>
                    <a:lnTo>
                      <a:pt x="904076" y="1229815"/>
                    </a:lnTo>
                    <a:cubicBezTo>
                      <a:pt x="865917" y="1238267"/>
                      <a:pt x="827759" y="1217068"/>
                      <a:pt x="817155" y="1181045"/>
                    </a:cubicBezTo>
                    <a:cubicBezTo>
                      <a:pt x="685728" y="763516"/>
                      <a:pt x="403833" y="413809"/>
                      <a:pt x="35092" y="193371"/>
                    </a:cubicBezTo>
                    <a:cubicBezTo>
                      <a:pt x="3281" y="174251"/>
                      <a:pt x="-9414" y="131854"/>
                      <a:pt x="7537" y="97978"/>
                    </a:cubicBezTo>
                    <a:lnTo>
                      <a:pt x="35092" y="42834"/>
                    </a:lnTo>
                    <a:cubicBezTo>
                      <a:pt x="49374" y="12647"/>
                      <a:pt x="80373" y="-3239"/>
                      <a:pt x="111078" y="553"/>
                    </a:cubicBezTo>
                    <a:close/>
                  </a:path>
                </a:pathLst>
              </a:custGeom>
              <a:solidFill>
                <a:srgbClr val="DD47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44" name="Google Shape;244;p24"/>
              <p:cNvSpPr/>
              <p:nvPr/>
            </p:nvSpPr>
            <p:spPr>
              <a:xfrm>
                <a:off x="4113340" y="1940093"/>
                <a:ext cx="1101192" cy="1233785"/>
              </a:xfrm>
              <a:custGeom>
                <a:rect b="b" l="l" r="r" t="t"/>
                <a:pathLst>
                  <a:path extrusionOk="0" h="1233785" w="1101192">
                    <a:moveTo>
                      <a:pt x="990075" y="543"/>
                    </a:moveTo>
                    <a:cubicBezTo>
                      <a:pt x="1020775" y="-3213"/>
                      <a:pt x="1051793" y="12693"/>
                      <a:pt x="1066119" y="42898"/>
                    </a:cubicBezTo>
                    <a:lnTo>
                      <a:pt x="1093677" y="100097"/>
                    </a:lnTo>
                    <a:cubicBezTo>
                      <a:pt x="1110592" y="134016"/>
                      <a:pt x="1097906" y="176431"/>
                      <a:pt x="1066119" y="195498"/>
                    </a:cubicBezTo>
                    <a:cubicBezTo>
                      <a:pt x="890194" y="299326"/>
                      <a:pt x="735486" y="435001"/>
                      <a:pt x="606149" y="589741"/>
                    </a:cubicBezTo>
                    <a:cubicBezTo>
                      <a:pt x="593463" y="608808"/>
                      <a:pt x="578663" y="627874"/>
                      <a:pt x="563790" y="644799"/>
                    </a:cubicBezTo>
                    <a:cubicBezTo>
                      <a:pt x="442983" y="805895"/>
                      <a:pt x="347621" y="986058"/>
                      <a:pt x="284046" y="1183214"/>
                    </a:cubicBezTo>
                    <a:cubicBezTo>
                      <a:pt x="273401" y="1219205"/>
                      <a:pt x="235271" y="1240413"/>
                      <a:pt x="197141" y="1231916"/>
                    </a:cubicBezTo>
                    <a:lnTo>
                      <a:pt x="135680" y="1217064"/>
                    </a:lnTo>
                    <a:cubicBezTo>
                      <a:pt x="93248" y="1206494"/>
                      <a:pt x="67804" y="1164079"/>
                      <a:pt x="80562" y="1121732"/>
                    </a:cubicBezTo>
                    <a:cubicBezTo>
                      <a:pt x="122921" y="983916"/>
                      <a:pt x="180153" y="854666"/>
                      <a:pt x="250071" y="731702"/>
                    </a:cubicBezTo>
                    <a:cubicBezTo>
                      <a:pt x="106007" y="697784"/>
                      <a:pt x="0" y="568534"/>
                      <a:pt x="0" y="413793"/>
                    </a:cubicBezTo>
                    <a:cubicBezTo>
                      <a:pt x="0" y="233630"/>
                      <a:pt x="146252" y="85245"/>
                      <a:pt x="328519" y="85245"/>
                    </a:cubicBezTo>
                    <a:cubicBezTo>
                      <a:pt x="455669" y="85245"/>
                      <a:pt x="565904" y="157365"/>
                      <a:pt x="621022" y="265407"/>
                    </a:cubicBezTo>
                    <a:cubicBezTo>
                      <a:pt x="724841" y="167934"/>
                      <a:pt x="837191" y="83172"/>
                      <a:pt x="960112" y="11052"/>
                    </a:cubicBezTo>
                    <a:cubicBezTo>
                      <a:pt x="969645" y="5232"/>
                      <a:pt x="979843" y="1795"/>
                      <a:pt x="990075" y="543"/>
                    </a:cubicBezTo>
                    <a:close/>
                  </a:path>
                </a:pathLst>
              </a:custGeom>
              <a:solidFill>
                <a:srgbClr val="F7931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45" name="Google Shape;245;p24"/>
              <p:cNvSpPr/>
              <p:nvPr/>
            </p:nvSpPr>
            <p:spPr>
              <a:xfrm>
                <a:off x="5818241" y="2777560"/>
                <a:ext cx="529601" cy="189377"/>
              </a:xfrm>
              <a:custGeom>
                <a:rect b="b" l="l" r="r" t="t"/>
                <a:pathLst>
                  <a:path extrusionOk="0" h="189377" w="529601">
                    <a:moveTo>
                      <a:pt x="264806" y="0"/>
                    </a:moveTo>
                    <a:cubicBezTo>
                      <a:pt x="332626" y="0"/>
                      <a:pt x="400445" y="8407"/>
                      <a:pt x="463990" y="23243"/>
                    </a:cubicBezTo>
                    <a:cubicBezTo>
                      <a:pt x="516991" y="36019"/>
                      <a:pt x="544560" y="93221"/>
                      <a:pt x="521265" y="141934"/>
                    </a:cubicBezTo>
                    <a:cubicBezTo>
                      <a:pt x="504311" y="178036"/>
                      <a:pt x="461924" y="194933"/>
                      <a:pt x="423740" y="186443"/>
                    </a:cubicBezTo>
                    <a:cubicBezTo>
                      <a:pt x="372875" y="173750"/>
                      <a:pt x="319874" y="167403"/>
                      <a:pt x="264806" y="167403"/>
                    </a:cubicBezTo>
                    <a:cubicBezTo>
                      <a:pt x="209668" y="167403"/>
                      <a:pt x="156666" y="173750"/>
                      <a:pt x="105802" y="186443"/>
                    </a:cubicBezTo>
                    <a:cubicBezTo>
                      <a:pt x="65552" y="197076"/>
                      <a:pt x="25302" y="178036"/>
                      <a:pt x="8348" y="141934"/>
                    </a:cubicBezTo>
                    <a:cubicBezTo>
                      <a:pt x="-14947" y="93221"/>
                      <a:pt x="12551" y="36019"/>
                      <a:pt x="65552" y="23243"/>
                    </a:cubicBezTo>
                    <a:cubicBezTo>
                      <a:pt x="129168" y="8407"/>
                      <a:pt x="196987" y="0"/>
                      <a:pt x="264806" y="0"/>
                    </a:cubicBezTo>
                    <a:close/>
                  </a:path>
                </a:pathLst>
              </a:custGeom>
              <a:solidFill>
                <a:srgbClr val="FAB63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46" name="Google Shape;246;p24"/>
              <p:cNvSpPr/>
              <p:nvPr/>
            </p:nvSpPr>
            <p:spPr>
              <a:xfrm>
                <a:off x="5268451" y="2957909"/>
                <a:ext cx="391368" cy="454809"/>
              </a:xfrm>
              <a:custGeom>
                <a:rect b="b" l="l" r="r" t="t"/>
                <a:pathLst>
                  <a:path extrusionOk="0" h="454809" w="391368">
                    <a:moveTo>
                      <a:pt x="298093" y="1673"/>
                    </a:moveTo>
                    <a:cubicBezTo>
                      <a:pt x="330703" y="-5296"/>
                      <a:pt x="365671" y="9807"/>
                      <a:pt x="381528" y="41618"/>
                    </a:cubicBezTo>
                    <a:cubicBezTo>
                      <a:pt x="400629" y="84034"/>
                      <a:pt x="392172" y="134877"/>
                      <a:pt x="353969" y="162441"/>
                    </a:cubicBezTo>
                    <a:cubicBezTo>
                      <a:pt x="273480" y="230278"/>
                      <a:pt x="205603" y="315040"/>
                      <a:pt x="163244" y="410440"/>
                    </a:cubicBezTo>
                    <a:cubicBezTo>
                      <a:pt x="148371" y="442217"/>
                      <a:pt x="112355" y="461284"/>
                      <a:pt x="78454" y="452787"/>
                    </a:cubicBezTo>
                    <a:lnTo>
                      <a:pt x="57238" y="448573"/>
                    </a:lnTo>
                    <a:cubicBezTo>
                      <a:pt x="12764" y="438004"/>
                      <a:pt x="-12680" y="391374"/>
                      <a:pt x="6421" y="348959"/>
                    </a:cubicBezTo>
                    <a:cubicBezTo>
                      <a:pt x="65768" y="217567"/>
                      <a:pt x="154787" y="103100"/>
                      <a:pt x="267064" y="16197"/>
                    </a:cubicBezTo>
                    <a:cubicBezTo>
                      <a:pt x="276615" y="8771"/>
                      <a:pt x="287223" y="3996"/>
                      <a:pt x="298093" y="1673"/>
                    </a:cubicBezTo>
                    <a:close/>
                  </a:path>
                </a:pathLst>
              </a:custGeom>
              <a:solidFill>
                <a:srgbClr val="C96F0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47" name="Google Shape;247;p24"/>
              <p:cNvSpPr/>
              <p:nvPr/>
            </p:nvSpPr>
            <p:spPr>
              <a:xfrm>
                <a:off x="6499938" y="2967434"/>
                <a:ext cx="398163" cy="456947"/>
              </a:xfrm>
              <a:custGeom>
                <a:rect b="b" l="l" r="r" t="t"/>
                <a:pathLst>
                  <a:path extrusionOk="0" h="456947" w="398163">
                    <a:moveTo>
                      <a:pt x="100073" y="1658"/>
                    </a:moveTo>
                    <a:cubicBezTo>
                      <a:pt x="110936" y="3971"/>
                      <a:pt x="121535" y="8733"/>
                      <a:pt x="131074" y="16146"/>
                    </a:cubicBezTo>
                    <a:cubicBezTo>
                      <a:pt x="243459" y="103087"/>
                      <a:pt x="334562" y="217532"/>
                      <a:pt x="391762" y="348949"/>
                    </a:cubicBezTo>
                    <a:cubicBezTo>
                      <a:pt x="410879" y="391346"/>
                      <a:pt x="385415" y="440048"/>
                      <a:pt x="338818" y="450647"/>
                    </a:cubicBezTo>
                    <a:lnTo>
                      <a:pt x="317611" y="454942"/>
                    </a:lnTo>
                    <a:cubicBezTo>
                      <a:pt x="283708" y="463394"/>
                      <a:pt x="247641" y="444343"/>
                      <a:pt x="232855" y="412545"/>
                    </a:cubicBezTo>
                    <a:cubicBezTo>
                      <a:pt x="207391" y="355323"/>
                      <a:pt x="175580" y="304405"/>
                      <a:pt x="137422" y="255703"/>
                    </a:cubicBezTo>
                    <a:cubicBezTo>
                      <a:pt x="105685" y="217532"/>
                      <a:pt x="69618" y="181508"/>
                      <a:pt x="29368" y="151858"/>
                    </a:cubicBezTo>
                    <a:cubicBezTo>
                      <a:pt x="1813" y="130659"/>
                      <a:pt x="-8790" y="92488"/>
                      <a:pt x="8161" y="60690"/>
                    </a:cubicBezTo>
                    <a:lnTo>
                      <a:pt x="16674" y="41639"/>
                    </a:lnTo>
                    <a:cubicBezTo>
                      <a:pt x="32523" y="9841"/>
                      <a:pt x="67485" y="-5278"/>
                      <a:pt x="100073" y="1658"/>
                    </a:cubicBezTo>
                    <a:close/>
                  </a:path>
                </a:pathLst>
              </a:custGeom>
              <a:solidFill>
                <a:srgbClr val="DD47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48" name="Google Shape;248;p24"/>
              <p:cNvSpPr/>
              <p:nvPr/>
            </p:nvSpPr>
            <p:spPr>
              <a:xfrm>
                <a:off x="3713685" y="3326461"/>
                <a:ext cx="909046" cy="1474533"/>
              </a:xfrm>
              <a:custGeom>
                <a:rect b="b" l="l" r="r" t="t"/>
                <a:pathLst>
                  <a:path extrusionOk="0" h="1474533" w="909046">
                    <a:moveTo>
                      <a:pt x="466863" y="1336"/>
                    </a:moveTo>
                    <a:cubicBezTo>
                      <a:pt x="476905" y="-621"/>
                      <a:pt x="487510" y="-491"/>
                      <a:pt x="498116" y="2155"/>
                    </a:cubicBezTo>
                    <a:lnTo>
                      <a:pt x="559583" y="17027"/>
                    </a:lnTo>
                    <a:cubicBezTo>
                      <a:pt x="597673" y="25467"/>
                      <a:pt x="621051" y="61508"/>
                      <a:pt x="616800" y="97549"/>
                    </a:cubicBezTo>
                    <a:cubicBezTo>
                      <a:pt x="606174" y="173850"/>
                      <a:pt x="599799" y="254371"/>
                      <a:pt x="599799" y="332817"/>
                    </a:cubicBezTo>
                    <a:cubicBezTo>
                      <a:pt x="595548" y="701596"/>
                      <a:pt x="705814" y="1040698"/>
                      <a:pt x="896592" y="1320446"/>
                    </a:cubicBezTo>
                    <a:cubicBezTo>
                      <a:pt x="917762" y="1352268"/>
                      <a:pt x="911386" y="1394673"/>
                      <a:pt x="881715" y="1420060"/>
                    </a:cubicBezTo>
                    <a:lnTo>
                      <a:pt x="832999" y="1458246"/>
                    </a:lnTo>
                    <a:cubicBezTo>
                      <a:pt x="799077" y="1485778"/>
                      <a:pt x="748154" y="1477269"/>
                      <a:pt x="724859" y="1441297"/>
                    </a:cubicBezTo>
                    <a:cubicBezTo>
                      <a:pt x="650722" y="1333175"/>
                      <a:pt x="589254" y="1214468"/>
                      <a:pt x="538331" y="1091542"/>
                    </a:cubicBezTo>
                    <a:cubicBezTo>
                      <a:pt x="481114" y="1138167"/>
                      <a:pt x="409102" y="1167844"/>
                      <a:pt x="328508" y="1167844"/>
                    </a:cubicBezTo>
                    <a:cubicBezTo>
                      <a:pt x="148356" y="1167844"/>
                      <a:pt x="0" y="1021605"/>
                      <a:pt x="0" y="839326"/>
                    </a:cubicBezTo>
                    <a:cubicBezTo>
                      <a:pt x="0" y="659191"/>
                      <a:pt x="146231" y="510808"/>
                      <a:pt x="328508" y="510808"/>
                    </a:cubicBezTo>
                    <a:cubicBezTo>
                      <a:pt x="351803" y="510808"/>
                      <a:pt x="375181" y="512952"/>
                      <a:pt x="396351" y="517172"/>
                    </a:cubicBezTo>
                    <a:cubicBezTo>
                      <a:pt x="389975" y="455743"/>
                      <a:pt x="387850" y="396390"/>
                      <a:pt x="387850" y="332817"/>
                    </a:cubicBezTo>
                    <a:cubicBezTo>
                      <a:pt x="387850" y="241643"/>
                      <a:pt x="394226" y="152682"/>
                      <a:pt x="406977" y="63652"/>
                    </a:cubicBezTo>
                    <a:cubicBezTo>
                      <a:pt x="411698" y="31848"/>
                      <a:pt x="436740" y="7205"/>
                      <a:pt x="466863" y="1336"/>
                    </a:cubicBezTo>
                    <a:close/>
                  </a:path>
                </a:pathLst>
              </a:custGeom>
              <a:solidFill>
                <a:srgbClr val="7030A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49" name="Google Shape;249;p24"/>
              <p:cNvSpPr/>
              <p:nvPr/>
            </p:nvSpPr>
            <p:spPr>
              <a:xfrm>
                <a:off x="7522329" y="3328529"/>
                <a:ext cx="951465" cy="1472465"/>
              </a:xfrm>
              <a:custGeom>
                <a:rect b="b" l="l" r="r" t="t"/>
                <a:pathLst>
                  <a:path extrusionOk="0" h="1472465" w="951465">
                    <a:moveTo>
                      <a:pt x="446431" y="1340"/>
                    </a:moveTo>
                    <a:cubicBezTo>
                      <a:pt x="476538" y="7221"/>
                      <a:pt x="501572" y="31870"/>
                      <a:pt x="506313" y="63629"/>
                    </a:cubicBezTo>
                    <a:cubicBezTo>
                      <a:pt x="519041" y="152674"/>
                      <a:pt x="525447" y="241649"/>
                      <a:pt x="525447" y="332835"/>
                    </a:cubicBezTo>
                    <a:cubicBezTo>
                      <a:pt x="525447" y="400672"/>
                      <a:pt x="521148" y="464226"/>
                      <a:pt x="514826" y="529921"/>
                    </a:cubicBezTo>
                    <a:cubicBezTo>
                      <a:pt x="548710" y="517210"/>
                      <a:pt x="586893" y="510855"/>
                      <a:pt x="624992" y="510855"/>
                    </a:cubicBezTo>
                    <a:cubicBezTo>
                      <a:pt x="807309" y="510855"/>
                      <a:pt x="953550" y="657098"/>
                      <a:pt x="951443" y="837260"/>
                    </a:cubicBezTo>
                    <a:cubicBezTo>
                      <a:pt x="951443" y="1019563"/>
                      <a:pt x="803095" y="1165806"/>
                      <a:pt x="622885" y="1165806"/>
                    </a:cubicBezTo>
                    <a:cubicBezTo>
                      <a:pt x="527554" y="1165806"/>
                      <a:pt x="442759" y="1125532"/>
                      <a:pt x="383420" y="1061909"/>
                    </a:cubicBezTo>
                    <a:cubicBezTo>
                      <a:pt x="330402" y="1195441"/>
                      <a:pt x="262634" y="1322618"/>
                      <a:pt x="184160" y="1439226"/>
                    </a:cubicBezTo>
                    <a:cubicBezTo>
                      <a:pt x="160812" y="1475216"/>
                      <a:pt x="109986" y="1483713"/>
                      <a:pt x="76102" y="1456150"/>
                    </a:cubicBezTo>
                    <a:lnTo>
                      <a:pt x="27299" y="1418018"/>
                    </a:lnTo>
                    <a:cubicBezTo>
                      <a:pt x="-2371" y="1392596"/>
                      <a:pt x="-8693" y="1350181"/>
                      <a:pt x="12464" y="1318404"/>
                    </a:cubicBezTo>
                    <a:cubicBezTo>
                      <a:pt x="203210" y="1036487"/>
                      <a:pt x="313460" y="697372"/>
                      <a:pt x="313460" y="332835"/>
                    </a:cubicBezTo>
                    <a:cubicBezTo>
                      <a:pt x="313460" y="254429"/>
                      <a:pt x="307138" y="173881"/>
                      <a:pt x="296518" y="97548"/>
                    </a:cubicBezTo>
                    <a:cubicBezTo>
                      <a:pt x="292303" y="61488"/>
                      <a:pt x="315567" y="25497"/>
                      <a:pt x="353750" y="17000"/>
                    </a:cubicBezTo>
                    <a:lnTo>
                      <a:pt x="415197" y="2148"/>
                    </a:lnTo>
                    <a:cubicBezTo>
                      <a:pt x="425796" y="-494"/>
                      <a:pt x="436396" y="-620"/>
                      <a:pt x="446431" y="1340"/>
                    </a:cubicBezTo>
                    <a:close/>
                  </a:path>
                </a:pathLst>
              </a:custGeom>
              <a:solidFill>
                <a:srgbClr val="21B4A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50" name="Google Shape;250;p24"/>
              <p:cNvSpPr/>
              <p:nvPr/>
            </p:nvSpPr>
            <p:spPr>
              <a:xfrm>
                <a:off x="5206926" y="3583105"/>
                <a:ext cx="254456" cy="516207"/>
              </a:xfrm>
              <a:custGeom>
                <a:rect b="b" l="l" r="r" t="t"/>
                <a:pathLst>
                  <a:path extrusionOk="0" h="516207" w="254456">
                    <a:moveTo>
                      <a:pt x="57174" y="1853"/>
                    </a:moveTo>
                    <a:cubicBezTo>
                      <a:pt x="67895" y="-565"/>
                      <a:pt x="79409" y="-699"/>
                      <a:pt x="91057" y="1947"/>
                    </a:cubicBezTo>
                    <a:lnTo>
                      <a:pt x="112309" y="6236"/>
                    </a:lnTo>
                    <a:cubicBezTo>
                      <a:pt x="146230" y="14675"/>
                      <a:pt x="169526" y="44352"/>
                      <a:pt x="169526" y="80393"/>
                    </a:cubicBezTo>
                    <a:cubicBezTo>
                      <a:pt x="169526" y="192735"/>
                      <a:pt x="197072" y="300788"/>
                      <a:pt x="245788" y="394107"/>
                    </a:cubicBezTo>
                    <a:cubicBezTo>
                      <a:pt x="262790" y="425859"/>
                      <a:pt x="254289" y="464044"/>
                      <a:pt x="224618" y="487357"/>
                    </a:cubicBezTo>
                    <a:lnTo>
                      <a:pt x="207698" y="500016"/>
                    </a:lnTo>
                    <a:cubicBezTo>
                      <a:pt x="171651" y="529693"/>
                      <a:pt x="116559" y="517033"/>
                      <a:pt x="95307" y="474628"/>
                    </a:cubicBezTo>
                    <a:cubicBezTo>
                      <a:pt x="33840" y="355922"/>
                      <a:pt x="0" y="222412"/>
                      <a:pt x="0" y="80393"/>
                    </a:cubicBezTo>
                    <a:cubicBezTo>
                      <a:pt x="0" y="78248"/>
                      <a:pt x="0" y="74029"/>
                      <a:pt x="0" y="71884"/>
                    </a:cubicBezTo>
                    <a:cubicBezTo>
                      <a:pt x="0" y="36915"/>
                      <a:pt x="25012" y="9107"/>
                      <a:pt x="57174" y="1853"/>
                    </a:cubicBezTo>
                    <a:close/>
                  </a:path>
                </a:pathLst>
              </a:custGeom>
              <a:solidFill>
                <a:srgbClr val="401B5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51" name="Google Shape;251;p24"/>
              <p:cNvSpPr/>
              <p:nvPr/>
            </p:nvSpPr>
            <p:spPr>
              <a:xfrm>
                <a:off x="6172297" y="4180587"/>
                <a:ext cx="485634" cy="323221"/>
              </a:xfrm>
              <a:custGeom>
                <a:rect b="b" l="l" r="r" t="t"/>
                <a:pathLst>
                  <a:path extrusionOk="0" h="323221" w="485634">
                    <a:moveTo>
                      <a:pt x="394225" y="10"/>
                    </a:moveTo>
                    <a:cubicBezTo>
                      <a:pt x="410648" y="-250"/>
                      <a:pt x="427072" y="5068"/>
                      <a:pt x="440848" y="16744"/>
                    </a:cubicBezTo>
                    <a:lnTo>
                      <a:pt x="457813" y="29460"/>
                    </a:lnTo>
                    <a:cubicBezTo>
                      <a:pt x="495954" y="59130"/>
                      <a:pt x="493849" y="116311"/>
                      <a:pt x="457813" y="145981"/>
                    </a:cubicBezTo>
                    <a:cubicBezTo>
                      <a:pt x="353916" y="230752"/>
                      <a:pt x="228907" y="292251"/>
                      <a:pt x="91142" y="321921"/>
                    </a:cubicBezTo>
                    <a:cubicBezTo>
                      <a:pt x="44519" y="330398"/>
                      <a:pt x="0" y="296489"/>
                      <a:pt x="0" y="247706"/>
                    </a:cubicBezTo>
                    <a:lnTo>
                      <a:pt x="0" y="226513"/>
                    </a:lnTo>
                    <a:cubicBezTo>
                      <a:pt x="0" y="190525"/>
                      <a:pt x="25448" y="160856"/>
                      <a:pt x="59316" y="154458"/>
                    </a:cubicBezTo>
                    <a:cubicBezTo>
                      <a:pt x="101729" y="145981"/>
                      <a:pt x="144143" y="133265"/>
                      <a:pt x="184388" y="116311"/>
                    </a:cubicBezTo>
                    <a:cubicBezTo>
                      <a:pt x="243704" y="90879"/>
                      <a:pt x="298810" y="56971"/>
                      <a:pt x="347601" y="16744"/>
                    </a:cubicBezTo>
                    <a:cubicBezTo>
                      <a:pt x="361378" y="6108"/>
                      <a:pt x="377801" y="270"/>
                      <a:pt x="394225" y="10"/>
                    </a:cubicBezTo>
                    <a:close/>
                  </a:path>
                </a:pathLst>
              </a:custGeom>
              <a:solidFill>
                <a:srgbClr val="13A1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52" name="Google Shape;252;p24"/>
              <p:cNvSpPr/>
              <p:nvPr/>
            </p:nvSpPr>
            <p:spPr>
              <a:xfrm>
                <a:off x="5506940" y="4180637"/>
                <a:ext cx="485629" cy="323021"/>
              </a:xfrm>
              <a:custGeom>
                <a:rect b="b" l="l" r="r" t="t"/>
                <a:pathLst>
                  <a:path extrusionOk="0" h="323021" w="485629">
                    <a:moveTo>
                      <a:pt x="91405" y="0"/>
                    </a:moveTo>
                    <a:cubicBezTo>
                      <a:pt x="107831" y="0"/>
                      <a:pt x="124257" y="5298"/>
                      <a:pt x="138044" y="15894"/>
                    </a:cubicBezTo>
                    <a:cubicBezTo>
                      <a:pt x="220701" y="81630"/>
                      <a:pt x="318202" y="130333"/>
                      <a:pt x="426258" y="153684"/>
                    </a:cubicBezTo>
                    <a:cubicBezTo>
                      <a:pt x="460166" y="162161"/>
                      <a:pt x="485629" y="193909"/>
                      <a:pt x="485629" y="227817"/>
                    </a:cubicBezTo>
                    <a:lnTo>
                      <a:pt x="485629" y="249009"/>
                    </a:lnTo>
                    <a:cubicBezTo>
                      <a:pt x="485629" y="297791"/>
                      <a:pt x="441101" y="331699"/>
                      <a:pt x="394462" y="321063"/>
                    </a:cubicBezTo>
                    <a:cubicBezTo>
                      <a:pt x="256720" y="293553"/>
                      <a:pt x="131646" y="232055"/>
                      <a:pt x="27812" y="145207"/>
                    </a:cubicBezTo>
                    <a:cubicBezTo>
                      <a:pt x="-8207" y="115538"/>
                      <a:pt x="-10318" y="58279"/>
                      <a:pt x="27812" y="28610"/>
                    </a:cubicBezTo>
                    <a:lnTo>
                      <a:pt x="44766" y="15894"/>
                    </a:lnTo>
                    <a:cubicBezTo>
                      <a:pt x="58553" y="5298"/>
                      <a:pt x="74979" y="0"/>
                      <a:pt x="91405" y="0"/>
                    </a:cubicBezTo>
                    <a:close/>
                  </a:path>
                </a:pathLst>
              </a:custGeom>
              <a:solidFill>
                <a:srgbClr val="2B456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53" name="Google Shape;253;p24"/>
              <p:cNvSpPr/>
              <p:nvPr/>
            </p:nvSpPr>
            <p:spPr>
              <a:xfrm>
                <a:off x="6172297" y="4835422"/>
                <a:ext cx="1369082" cy="1041886"/>
              </a:xfrm>
              <a:custGeom>
                <a:rect b="b" l="l" r="r" t="t"/>
                <a:pathLst>
                  <a:path extrusionOk="0" h="1041886" w="1369082">
                    <a:moveTo>
                      <a:pt x="1242284" y="130"/>
                    </a:moveTo>
                    <a:cubicBezTo>
                      <a:pt x="1260038" y="-919"/>
                      <a:pt x="1278056" y="4399"/>
                      <a:pt x="1292885" y="16075"/>
                    </a:cubicBezTo>
                    <a:lnTo>
                      <a:pt x="1341613" y="54222"/>
                    </a:lnTo>
                    <a:cubicBezTo>
                      <a:pt x="1375544" y="81733"/>
                      <a:pt x="1377649" y="132595"/>
                      <a:pt x="1350096" y="164425"/>
                    </a:cubicBezTo>
                    <a:cubicBezTo>
                      <a:pt x="1250471" y="268229"/>
                      <a:pt x="1140259" y="361478"/>
                      <a:pt x="1021565" y="442090"/>
                    </a:cubicBezTo>
                    <a:cubicBezTo>
                      <a:pt x="1108433" y="499271"/>
                      <a:pt x="1165708" y="600996"/>
                      <a:pt x="1165708" y="713358"/>
                    </a:cubicBezTo>
                    <a:cubicBezTo>
                      <a:pt x="1165708" y="895616"/>
                      <a:pt x="1017355" y="1041886"/>
                      <a:pt x="837177" y="1041886"/>
                    </a:cubicBezTo>
                    <a:cubicBezTo>
                      <a:pt x="654894" y="1041886"/>
                      <a:pt x="508646" y="893537"/>
                      <a:pt x="508646" y="713358"/>
                    </a:cubicBezTo>
                    <a:cubicBezTo>
                      <a:pt x="508646" y="704881"/>
                      <a:pt x="510751" y="696404"/>
                      <a:pt x="510751" y="687927"/>
                    </a:cubicBezTo>
                    <a:cubicBezTo>
                      <a:pt x="372986" y="730312"/>
                      <a:pt x="228907" y="759982"/>
                      <a:pt x="80554" y="772698"/>
                    </a:cubicBezTo>
                    <a:cubicBezTo>
                      <a:pt x="38141" y="776936"/>
                      <a:pt x="0" y="743028"/>
                      <a:pt x="0" y="698563"/>
                    </a:cubicBezTo>
                    <a:lnTo>
                      <a:pt x="0" y="637064"/>
                    </a:lnTo>
                    <a:cubicBezTo>
                      <a:pt x="0" y="598917"/>
                      <a:pt x="29658" y="567088"/>
                      <a:pt x="67798" y="562849"/>
                    </a:cubicBezTo>
                    <a:cubicBezTo>
                      <a:pt x="508710" y="524702"/>
                      <a:pt x="905039" y="325490"/>
                      <a:pt x="1193261" y="22393"/>
                    </a:cubicBezTo>
                    <a:cubicBezTo>
                      <a:pt x="1207038" y="8598"/>
                      <a:pt x="1224529" y="1180"/>
                      <a:pt x="1242284" y="130"/>
                    </a:cubicBezTo>
                    <a:close/>
                  </a:path>
                </a:pathLst>
              </a:custGeom>
              <a:solidFill>
                <a:srgbClr val="4CC1E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54" name="Google Shape;254;p24"/>
              <p:cNvSpPr/>
              <p:nvPr/>
            </p:nvSpPr>
            <p:spPr>
              <a:xfrm>
                <a:off x="4625060" y="4835449"/>
                <a:ext cx="1371730" cy="1041859"/>
              </a:xfrm>
              <a:custGeom>
                <a:rect b="b" l="l" r="r" t="t"/>
                <a:pathLst>
                  <a:path extrusionOk="0" h="1041859" w="1371730">
                    <a:moveTo>
                      <a:pt x="128128" y="130"/>
                    </a:moveTo>
                    <a:cubicBezTo>
                      <a:pt x="146146" y="1180"/>
                      <a:pt x="163628" y="8597"/>
                      <a:pt x="176327" y="22392"/>
                    </a:cubicBezTo>
                    <a:cubicBezTo>
                      <a:pt x="464606" y="325481"/>
                      <a:pt x="860941" y="524688"/>
                      <a:pt x="1301804" y="562834"/>
                    </a:cubicBezTo>
                    <a:cubicBezTo>
                      <a:pt x="1339934" y="564993"/>
                      <a:pt x="1367508" y="596742"/>
                      <a:pt x="1371730" y="634888"/>
                    </a:cubicBezTo>
                    <a:lnTo>
                      <a:pt x="1371730" y="696385"/>
                    </a:lnTo>
                    <a:cubicBezTo>
                      <a:pt x="1371730" y="740929"/>
                      <a:pt x="1335711" y="774837"/>
                      <a:pt x="1291184" y="770598"/>
                    </a:cubicBezTo>
                    <a:cubicBezTo>
                      <a:pt x="1138599" y="757883"/>
                      <a:pt x="990238" y="728214"/>
                      <a:pt x="850321" y="683670"/>
                    </a:cubicBezTo>
                    <a:cubicBezTo>
                      <a:pt x="852496" y="694226"/>
                      <a:pt x="852496" y="702783"/>
                      <a:pt x="852496" y="713339"/>
                    </a:cubicBezTo>
                    <a:cubicBezTo>
                      <a:pt x="852496" y="895593"/>
                      <a:pt x="704070" y="1041859"/>
                      <a:pt x="523912" y="1041859"/>
                    </a:cubicBezTo>
                    <a:cubicBezTo>
                      <a:pt x="341642" y="1041859"/>
                      <a:pt x="195392" y="893513"/>
                      <a:pt x="195392" y="713339"/>
                    </a:cubicBezTo>
                    <a:cubicBezTo>
                      <a:pt x="195392" y="596742"/>
                      <a:pt x="254762" y="497178"/>
                      <a:pt x="345929" y="437840"/>
                    </a:cubicBezTo>
                    <a:cubicBezTo>
                      <a:pt x="227252" y="359388"/>
                      <a:pt x="119132" y="266143"/>
                      <a:pt x="21631" y="164420"/>
                    </a:cubicBezTo>
                    <a:cubicBezTo>
                      <a:pt x="-10165" y="132591"/>
                      <a:pt x="-5943" y="81730"/>
                      <a:pt x="27965" y="54220"/>
                    </a:cubicBezTo>
                    <a:lnTo>
                      <a:pt x="76715" y="16074"/>
                    </a:lnTo>
                    <a:cubicBezTo>
                      <a:pt x="91558" y="4398"/>
                      <a:pt x="110111" y="-920"/>
                      <a:pt x="128128" y="130"/>
                    </a:cubicBezTo>
                    <a:close/>
                  </a:path>
                </a:pathLst>
              </a:custGeom>
              <a:solidFill>
                <a:srgbClr val="3A5C8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55" name="Google Shape;255;p24"/>
              <p:cNvSpPr/>
              <p:nvPr/>
            </p:nvSpPr>
            <p:spPr>
              <a:xfrm flipH="1">
                <a:off x="6699215" y="3583105"/>
                <a:ext cx="256032" cy="516207"/>
              </a:xfrm>
              <a:custGeom>
                <a:rect b="b" l="l" r="r" t="t"/>
                <a:pathLst>
                  <a:path extrusionOk="0" h="516207" w="254456">
                    <a:moveTo>
                      <a:pt x="57174" y="1853"/>
                    </a:moveTo>
                    <a:cubicBezTo>
                      <a:pt x="67895" y="-565"/>
                      <a:pt x="79409" y="-699"/>
                      <a:pt x="91057" y="1947"/>
                    </a:cubicBezTo>
                    <a:lnTo>
                      <a:pt x="112309" y="6236"/>
                    </a:lnTo>
                    <a:cubicBezTo>
                      <a:pt x="146230" y="14675"/>
                      <a:pt x="169526" y="44352"/>
                      <a:pt x="169526" y="80393"/>
                    </a:cubicBezTo>
                    <a:cubicBezTo>
                      <a:pt x="169526" y="192735"/>
                      <a:pt x="197072" y="300788"/>
                      <a:pt x="245788" y="394107"/>
                    </a:cubicBezTo>
                    <a:cubicBezTo>
                      <a:pt x="262790" y="425859"/>
                      <a:pt x="254289" y="464044"/>
                      <a:pt x="224618" y="487357"/>
                    </a:cubicBezTo>
                    <a:lnTo>
                      <a:pt x="207698" y="500016"/>
                    </a:lnTo>
                    <a:cubicBezTo>
                      <a:pt x="171651" y="529693"/>
                      <a:pt x="116559" y="517033"/>
                      <a:pt x="95307" y="474628"/>
                    </a:cubicBezTo>
                    <a:cubicBezTo>
                      <a:pt x="33840" y="355922"/>
                      <a:pt x="0" y="222412"/>
                      <a:pt x="0" y="80393"/>
                    </a:cubicBezTo>
                    <a:cubicBezTo>
                      <a:pt x="0" y="78248"/>
                      <a:pt x="0" y="74029"/>
                      <a:pt x="0" y="71884"/>
                    </a:cubicBezTo>
                    <a:cubicBezTo>
                      <a:pt x="0" y="36915"/>
                      <a:pt x="25012" y="9107"/>
                      <a:pt x="57174" y="1853"/>
                    </a:cubicBezTo>
                    <a:close/>
                  </a:path>
                </a:pathLst>
              </a:custGeom>
              <a:solidFill>
                <a:srgbClr val="21B4A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56" name="Google Shape;256;p24"/>
              <p:cNvSpPr txBox="1"/>
              <p:nvPr/>
            </p:nvSpPr>
            <p:spPr>
              <a:xfrm>
                <a:off x="5782070" y="1240196"/>
                <a:ext cx="595618" cy="56354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2000"/>
                  <a:buFont typeface="Arial"/>
                  <a:buNone/>
                </a:pPr>
                <a:r>
                  <a:rPr b="1" i="0" lang="es-ES" sz="2000" u="none" cap="none" strike="noStrike">
                    <a:solidFill>
                      <a:schemeClr val="lt1"/>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sp>
            <p:nvSpPr>
              <p:cNvPr id="257" name="Google Shape;257;p24"/>
              <p:cNvSpPr txBox="1"/>
              <p:nvPr/>
            </p:nvSpPr>
            <p:spPr>
              <a:xfrm>
                <a:off x="7450868" y="2115915"/>
                <a:ext cx="595618" cy="56354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2000"/>
                  <a:buFont typeface="Arial"/>
                  <a:buNone/>
                </a:pPr>
                <a:r>
                  <a:rPr b="1" i="0" lang="es-ES" sz="2000" u="none" cap="none" strike="noStrike">
                    <a:solidFill>
                      <a:srgbClr val="FFFFFF"/>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258" name="Google Shape;258;p24"/>
              <p:cNvSpPr txBox="1"/>
              <p:nvPr/>
            </p:nvSpPr>
            <p:spPr>
              <a:xfrm>
                <a:off x="7840832" y="3898812"/>
                <a:ext cx="595618" cy="56354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2000"/>
                  <a:buFont typeface="Arial"/>
                  <a:buNone/>
                </a:pPr>
                <a:r>
                  <a:rPr b="1" i="0" lang="es-ES" sz="2000" u="none" cap="none" strike="noStrike">
                    <a:solidFill>
                      <a:schemeClr val="lt1"/>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259" name="Google Shape;259;p24"/>
              <p:cNvSpPr txBox="1"/>
              <p:nvPr/>
            </p:nvSpPr>
            <p:spPr>
              <a:xfrm>
                <a:off x="6710025" y="5281039"/>
                <a:ext cx="595618" cy="56354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2000"/>
                  <a:buFont typeface="Arial"/>
                  <a:buNone/>
                </a:pPr>
                <a:r>
                  <a:rPr b="1" i="0" lang="es-ES" sz="2000" u="none" cap="none" strike="noStrike">
                    <a:solidFill>
                      <a:schemeClr val="lt1"/>
                    </a:solidFill>
                    <a:latin typeface="Calibri"/>
                    <a:ea typeface="Calibri"/>
                    <a:cs typeface="Calibri"/>
                    <a:sym typeface="Calibri"/>
                  </a:rPr>
                  <a:t>4</a:t>
                </a:r>
                <a:endParaRPr b="0" i="0" sz="1400" u="none" cap="none" strike="noStrike">
                  <a:solidFill>
                    <a:srgbClr val="000000"/>
                  </a:solidFill>
                  <a:latin typeface="Arial"/>
                  <a:ea typeface="Arial"/>
                  <a:cs typeface="Arial"/>
                  <a:sym typeface="Arial"/>
                </a:endParaRPr>
              </a:p>
            </p:txBody>
          </p:sp>
          <p:sp>
            <p:nvSpPr>
              <p:cNvPr id="260" name="Google Shape;260;p24"/>
              <p:cNvSpPr txBox="1"/>
              <p:nvPr/>
            </p:nvSpPr>
            <p:spPr>
              <a:xfrm>
                <a:off x="4849683" y="5348835"/>
                <a:ext cx="595618" cy="56354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2000"/>
                  <a:buFont typeface="Arial"/>
                  <a:buNone/>
                </a:pPr>
                <a:r>
                  <a:rPr b="1" i="0" lang="es-ES" sz="2000" u="none" cap="none" strike="noStrike">
                    <a:solidFill>
                      <a:srgbClr val="FFFFFF"/>
                    </a:solidFill>
                    <a:latin typeface="Calibri"/>
                    <a:ea typeface="Calibri"/>
                    <a:cs typeface="Calibri"/>
                    <a:sym typeface="Calibri"/>
                  </a:rPr>
                  <a:t>5</a:t>
                </a:r>
                <a:endParaRPr b="0" i="0" sz="1400" u="none" cap="none" strike="noStrike">
                  <a:solidFill>
                    <a:srgbClr val="000000"/>
                  </a:solidFill>
                  <a:latin typeface="Arial"/>
                  <a:ea typeface="Arial"/>
                  <a:cs typeface="Arial"/>
                  <a:sym typeface="Arial"/>
                </a:endParaRPr>
              </a:p>
            </p:txBody>
          </p:sp>
          <p:sp>
            <p:nvSpPr>
              <p:cNvPr id="261" name="Google Shape;261;p24"/>
              <p:cNvSpPr txBox="1"/>
              <p:nvPr/>
            </p:nvSpPr>
            <p:spPr>
              <a:xfrm>
                <a:off x="3715464" y="3898812"/>
                <a:ext cx="595618" cy="56354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2000"/>
                  <a:buFont typeface="Arial"/>
                  <a:buNone/>
                </a:pPr>
                <a:r>
                  <a:rPr b="1" i="0" lang="es-ES" sz="2000" u="none" cap="none" strike="noStrike">
                    <a:solidFill>
                      <a:srgbClr val="FFFFFF"/>
                    </a:solidFill>
                    <a:latin typeface="Calibri"/>
                    <a:ea typeface="Calibri"/>
                    <a:cs typeface="Calibri"/>
                    <a:sym typeface="Calibri"/>
                  </a:rPr>
                  <a:t>6</a:t>
                </a:r>
                <a:endParaRPr b="0" i="0" sz="1400" u="none" cap="none" strike="noStrike">
                  <a:solidFill>
                    <a:srgbClr val="000000"/>
                  </a:solidFill>
                  <a:latin typeface="Arial"/>
                  <a:ea typeface="Arial"/>
                  <a:cs typeface="Arial"/>
                  <a:sym typeface="Arial"/>
                </a:endParaRPr>
              </a:p>
            </p:txBody>
          </p:sp>
          <p:sp>
            <p:nvSpPr>
              <p:cNvPr id="262" name="Google Shape;262;p24"/>
              <p:cNvSpPr txBox="1"/>
              <p:nvPr/>
            </p:nvSpPr>
            <p:spPr>
              <a:xfrm>
                <a:off x="4113339" y="2105072"/>
                <a:ext cx="595618" cy="56354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2000"/>
                  <a:buFont typeface="Arial"/>
                  <a:buNone/>
                </a:pPr>
                <a:r>
                  <a:rPr b="1" i="0" lang="es-ES" sz="2000" u="none" cap="none" strike="noStrike">
                    <a:solidFill>
                      <a:schemeClr val="lt1"/>
                    </a:solidFill>
                    <a:latin typeface="Calibri"/>
                    <a:ea typeface="Calibri"/>
                    <a:cs typeface="Calibri"/>
                    <a:sym typeface="Calibri"/>
                  </a:rPr>
                  <a:t>7</a:t>
                </a:r>
                <a:endParaRPr b="0" i="0" sz="1400" u="none" cap="none" strike="noStrike">
                  <a:solidFill>
                    <a:srgbClr val="000000"/>
                  </a:solidFill>
                  <a:latin typeface="Arial"/>
                  <a:ea typeface="Arial"/>
                  <a:cs typeface="Arial"/>
                  <a:sym typeface="Arial"/>
                </a:endParaRPr>
              </a:p>
            </p:txBody>
          </p:sp>
        </p:grpSp>
        <p:pic>
          <p:nvPicPr>
            <p:cNvPr descr="Cheers with solid fill" id="263" name="Google Shape;263;p24"/>
            <p:cNvPicPr preferRelativeResize="0"/>
            <p:nvPr/>
          </p:nvPicPr>
          <p:blipFill rotWithShape="1">
            <a:blip r:embed="rId5">
              <a:alphaModFix/>
            </a:blip>
            <a:srcRect b="0" l="0" r="0" t="0"/>
            <a:stretch/>
          </p:blipFill>
          <p:spPr>
            <a:xfrm rot="-653736">
              <a:off x="5997679" y="3177064"/>
              <a:ext cx="914400" cy="914400"/>
            </a:xfrm>
            <a:prstGeom prst="rect">
              <a:avLst/>
            </a:prstGeom>
            <a:noFill/>
            <a:ln>
              <a:noFill/>
            </a:ln>
          </p:spPr>
        </p:pic>
        <p:pic>
          <p:nvPicPr>
            <p:cNvPr descr="Group success with solid fill" id="264" name="Google Shape;264;p24"/>
            <p:cNvPicPr preferRelativeResize="0"/>
            <p:nvPr/>
          </p:nvPicPr>
          <p:blipFill rotWithShape="1">
            <a:blip r:embed="rId6">
              <a:alphaModFix/>
            </a:blip>
            <a:srcRect b="0" l="0" r="0" t="0"/>
            <a:stretch/>
          </p:blipFill>
          <p:spPr>
            <a:xfrm>
              <a:off x="6220532" y="2410903"/>
              <a:ext cx="539516" cy="539516"/>
            </a:xfrm>
            <a:prstGeom prst="rect">
              <a:avLst/>
            </a:prstGeom>
            <a:noFill/>
            <a:ln>
              <a:noFill/>
            </a:ln>
          </p:spPr>
        </p:pic>
        <p:pic>
          <p:nvPicPr>
            <p:cNvPr descr="Teacher with solid fill" id="265" name="Google Shape;265;p24"/>
            <p:cNvPicPr preferRelativeResize="0"/>
            <p:nvPr/>
          </p:nvPicPr>
          <p:blipFill rotWithShape="1">
            <a:blip r:embed="rId7">
              <a:alphaModFix/>
            </a:blip>
            <a:srcRect b="0" l="0" r="0" t="0"/>
            <a:stretch/>
          </p:blipFill>
          <p:spPr>
            <a:xfrm>
              <a:off x="5773021" y="4173806"/>
              <a:ext cx="558816" cy="558816"/>
            </a:xfrm>
            <a:prstGeom prst="rect">
              <a:avLst/>
            </a:prstGeom>
            <a:noFill/>
            <a:ln>
              <a:noFill/>
            </a:ln>
          </p:spPr>
        </p:pic>
        <p:pic>
          <p:nvPicPr>
            <p:cNvPr descr="Coins outline" id="266" name="Google Shape;266;p24"/>
            <p:cNvPicPr preferRelativeResize="0"/>
            <p:nvPr/>
          </p:nvPicPr>
          <p:blipFill rotWithShape="1">
            <a:blip r:embed="rId8">
              <a:alphaModFix/>
            </a:blip>
            <a:srcRect b="0" l="0" r="0" t="0"/>
            <a:stretch/>
          </p:blipFill>
          <p:spPr>
            <a:xfrm>
              <a:off x="7149114" y="3613878"/>
              <a:ext cx="413537" cy="413537"/>
            </a:xfrm>
            <a:prstGeom prst="rect">
              <a:avLst/>
            </a:prstGeom>
            <a:noFill/>
            <a:ln>
              <a:noFill/>
            </a:ln>
          </p:spPr>
        </p:pic>
        <p:pic>
          <p:nvPicPr>
            <p:cNvPr descr="Boardroom with solid fill" id="267" name="Google Shape;267;p24"/>
            <p:cNvPicPr preferRelativeResize="0"/>
            <p:nvPr/>
          </p:nvPicPr>
          <p:blipFill rotWithShape="1">
            <a:blip r:embed="rId9">
              <a:alphaModFix/>
            </a:blip>
            <a:srcRect b="0" l="0" r="0" t="0"/>
            <a:stretch/>
          </p:blipFill>
          <p:spPr>
            <a:xfrm>
              <a:off x="6929746" y="2769557"/>
              <a:ext cx="547849" cy="547849"/>
            </a:xfrm>
            <a:prstGeom prst="rect">
              <a:avLst/>
            </a:prstGeom>
            <a:noFill/>
            <a:ln>
              <a:noFill/>
            </a:ln>
          </p:spPr>
        </p:pic>
        <p:pic>
          <p:nvPicPr>
            <p:cNvPr descr="Care outline" id="268" name="Google Shape;268;p24"/>
            <p:cNvPicPr preferRelativeResize="0"/>
            <p:nvPr/>
          </p:nvPicPr>
          <p:blipFill rotWithShape="1">
            <a:blip r:embed="rId10">
              <a:alphaModFix/>
            </a:blip>
            <a:srcRect b="0" l="0" r="0" t="0"/>
            <a:stretch/>
          </p:blipFill>
          <p:spPr>
            <a:xfrm>
              <a:off x="5493796" y="2783424"/>
              <a:ext cx="438107" cy="438107"/>
            </a:xfrm>
            <a:prstGeom prst="rect">
              <a:avLst/>
            </a:prstGeom>
            <a:noFill/>
            <a:ln>
              <a:noFill/>
            </a:ln>
          </p:spPr>
        </p:pic>
        <p:pic>
          <p:nvPicPr>
            <p:cNvPr descr="Handshake outline" id="269" name="Google Shape;269;p24"/>
            <p:cNvPicPr preferRelativeResize="0"/>
            <p:nvPr/>
          </p:nvPicPr>
          <p:blipFill rotWithShape="1">
            <a:blip r:embed="rId11">
              <a:alphaModFix/>
            </a:blip>
            <a:srcRect b="0" l="0" r="0" t="0"/>
            <a:stretch/>
          </p:blipFill>
          <p:spPr>
            <a:xfrm>
              <a:off x="5319913" y="3654824"/>
              <a:ext cx="477816" cy="477816"/>
            </a:xfrm>
            <a:prstGeom prst="rect">
              <a:avLst/>
            </a:prstGeom>
            <a:noFill/>
            <a:ln>
              <a:noFill/>
            </a:ln>
          </p:spPr>
        </p:pic>
        <p:pic>
          <p:nvPicPr>
            <p:cNvPr descr="Arrow circle with solid fill" id="270" name="Google Shape;270;p24"/>
            <p:cNvPicPr preferRelativeResize="0"/>
            <p:nvPr/>
          </p:nvPicPr>
          <p:blipFill rotWithShape="1">
            <a:blip r:embed="rId12">
              <a:alphaModFix/>
            </a:blip>
            <a:srcRect b="0" l="0" r="0" t="0"/>
            <a:stretch/>
          </p:blipFill>
          <p:spPr>
            <a:xfrm>
              <a:off x="6585526" y="4188585"/>
              <a:ext cx="532532" cy="532532"/>
            </a:xfrm>
            <a:prstGeom prst="rect">
              <a:avLst/>
            </a:prstGeom>
            <a:noFill/>
            <a:ln>
              <a:noFill/>
            </a:ln>
          </p:spPr>
        </p:pic>
      </p:grpSp>
      <p:sp>
        <p:nvSpPr>
          <p:cNvPr id="271" name="Google Shape;271;p24"/>
          <p:cNvSpPr txBox="1"/>
          <p:nvPr/>
        </p:nvSpPr>
        <p:spPr>
          <a:xfrm>
            <a:off x="462149" y="969875"/>
            <a:ext cx="95292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s-ES" sz="2400">
                <a:solidFill>
                  <a:srgbClr val="21B4A9"/>
                </a:solidFill>
                <a:latin typeface="Calibri"/>
                <a:ea typeface="Calibri"/>
                <a:cs typeface="Calibri"/>
                <a:sym typeface="Calibri"/>
              </a:rPr>
              <a:t>Sección 2: Características distintivas, principios y valores de las cooperativas  </a:t>
            </a:r>
            <a:r>
              <a:rPr b="0" i="0" lang="es-ES" sz="2400" u="none" cap="none" strike="noStrike">
                <a:solidFill>
                  <a:srgbClr val="21B4A9"/>
                </a:solidFill>
                <a:latin typeface="Calibri"/>
                <a:ea typeface="Calibri"/>
                <a:cs typeface="Calibri"/>
                <a:sym typeface="Calibri"/>
              </a:rPr>
              <a:t>  </a:t>
            </a:r>
            <a:r>
              <a:rPr b="1" i="0" lang="es-ES" sz="1800" u="none" cap="none" strike="noStrike">
                <a:solidFill>
                  <a:srgbClr val="1D2228"/>
                </a:solidFill>
                <a:latin typeface="Times New Roman"/>
                <a:ea typeface="Times New Roman"/>
                <a:cs typeface="Times New Roman"/>
                <a:sym typeface="Times New Roman"/>
              </a:rPr>
              <a:t> </a:t>
            </a:r>
            <a:endParaRPr b="0" i="0" sz="2400" u="none" cap="none" strike="noStrike">
              <a:solidFill>
                <a:srgbClr val="21B4A9"/>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0" i="0" lang="es-ES" sz="2400" u="none" cap="none" strike="noStrike">
                <a:solidFill>
                  <a:srgbClr val="21B4A9"/>
                </a:solidFill>
                <a:latin typeface="Calibri"/>
                <a:ea typeface="Calibri"/>
                <a:cs typeface="Calibri"/>
                <a:sym typeface="Calibri"/>
              </a:rPr>
              <a:t> </a:t>
            </a:r>
            <a:endParaRPr b="0" i="0" sz="2400" u="none" cap="none" strike="noStrike">
              <a:solidFill>
                <a:srgbClr val="21B4A9"/>
              </a:solidFill>
              <a:latin typeface="Calibri"/>
              <a:ea typeface="Calibri"/>
              <a:cs typeface="Calibri"/>
              <a:sym typeface="Calibri"/>
            </a:endParaRPr>
          </a:p>
        </p:txBody>
      </p:sp>
      <p:sp>
        <p:nvSpPr>
          <p:cNvPr id="272" name="Google Shape;272;p24"/>
          <p:cNvSpPr txBox="1"/>
          <p:nvPr/>
        </p:nvSpPr>
        <p:spPr>
          <a:xfrm>
            <a:off x="530399" y="323375"/>
            <a:ext cx="93927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lang="es-ES" sz="3600">
                <a:solidFill>
                  <a:srgbClr val="FAB632"/>
                </a:solidFill>
                <a:latin typeface="Calibri"/>
                <a:ea typeface="Calibri"/>
                <a:cs typeface="Calibri"/>
                <a:sym typeface="Calibri"/>
              </a:rPr>
              <a:t>Unidad 1: ¿Por qué son únicas las cooperativas?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76" name="Shape 276"/>
        <p:cNvGrpSpPr/>
        <p:nvPr/>
      </p:nvGrpSpPr>
      <p:grpSpPr>
        <a:xfrm>
          <a:off x="0" y="0"/>
          <a:ext cx="0" cy="0"/>
          <a:chOff x="0" y="0"/>
          <a:chExt cx="0" cy="0"/>
        </a:xfrm>
      </p:grpSpPr>
      <p:sp>
        <p:nvSpPr>
          <p:cNvPr id="277" name="Google Shape;277;p25"/>
          <p:cNvSpPr txBox="1"/>
          <p:nvPr/>
        </p:nvSpPr>
        <p:spPr>
          <a:xfrm>
            <a:off x="875900" y="877625"/>
            <a:ext cx="87057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s-ES" sz="2400" u="none" cap="none" strike="noStrike">
                <a:solidFill>
                  <a:srgbClr val="21B4A9"/>
                </a:solidFill>
                <a:latin typeface="Calibri"/>
                <a:ea typeface="Calibri"/>
                <a:cs typeface="Calibri"/>
                <a:sym typeface="Calibri"/>
              </a:rPr>
              <a:t>Section 3: Regulatory Frameworks </a:t>
            </a:r>
            <a:r>
              <a:rPr b="1" i="0" lang="es-ES" sz="1800" u="none" cap="none" strike="noStrike">
                <a:solidFill>
                  <a:srgbClr val="1D2228"/>
                </a:solidFill>
                <a:latin typeface="Times New Roman"/>
                <a:ea typeface="Times New Roman"/>
                <a:cs typeface="Times New Roman"/>
                <a:sym typeface="Times New Roman"/>
              </a:rPr>
              <a:t> </a:t>
            </a:r>
            <a:endParaRPr b="0" i="0" sz="2400" u="none" cap="none" strike="noStrike">
              <a:solidFill>
                <a:srgbClr val="21B4A9"/>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0" i="0" lang="es-ES" sz="2400" u="none" cap="none" strike="noStrike">
                <a:solidFill>
                  <a:srgbClr val="21B4A9"/>
                </a:solidFill>
                <a:latin typeface="Calibri"/>
                <a:ea typeface="Calibri"/>
                <a:cs typeface="Calibri"/>
                <a:sym typeface="Calibri"/>
              </a:rPr>
              <a:t> </a:t>
            </a:r>
            <a:endParaRPr b="0" i="0" sz="2400" u="none" cap="none" strike="noStrike">
              <a:solidFill>
                <a:srgbClr val="21B4A9"/>
              </a:solidFill>
              <a:latin typeface="Calibri"/>
              <a:ea typeface="Calibri"/>
              <a:cs typeface="Calibri"/>
              <a:sym typeface="Calibri"/>
            </a:endParaRPr>
          </a:p>
        </p:txBody>
      </p:sp>
      <p:sp>
        <p:nvSpPr>
          <p:cNvPr id="278" name="Google Shape;278;p25"/>
          <p:cNvSpPr/>
          <p:nvPr/>
        </p:nvSpPr>
        <p:spPr>
          <a:xfrm>
            <a:off x="875909" y="3267201"/>
            <a:ext cx="10554000" cy="28737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1800"/>
              <a:buFont typeface="Arial"/>
              <a:buNone/>
            </a:pPr>
            <a:r>
              <a:rPr b="1" lang="es-ES" sz="1600">
                <a:solidFill>
                  <a:srgbClr val="EA4E46"/>
                </a:solidFill>
                <a:latin typeface="Calibri"/>
                <a:ea typeface="Calibri"/>
                <a:cs typeface="Calibri"/>
                <a:sym typeface="Calibri"/>
              </a:rPr>
              <a:t>Nivel europeo</a:t>
            </a:r>
            <a:endParaRPr b="0" i="0" sz="1200" u="none" cap="none" strike="noStrike">
              <a:solidFill>
                <a:srgbClr val="000000"/>
              </a:solidFill>
              <a:latin typeface="Arial"/>
              <a:ea typeface="Arial"/>
              <a:cs typeface="Arial"/>
              <a:sym typeface="Arial"/>
            </a:endParaRPr>
          </a:p>
          <a:p>
            <a:pPr indent="-273050" lvl="0" marL="285750" marR="0" rtl="0" algn="just">
              <a:lnSpc>
                <a:spcPct val="107000"/>
              </a:lnSpc>
              <a:spcBef>
                <a:spcPts val="800"/>
              </a:spcBef>
              <a:spcAft>
                <a:spcPts val="0"/>
              </a:spcAft>
              <a:buClr>
                <a:srgbClr val="000000"/>
              </a:buClr>
              <a:buSzPts val="1600"/>
              <a:buFont typeface="Arial"/>
              <a:buChar char="•"/>
            </a:pPr>
            <a:r>
              <a:rPr lang="es-ES" sz="1600">
                <a:latin typeface="Calibri"/>
                <a:ea typeface="Calibri"/>
                <a:cs typeface="Calibri"/>
                <a:sym typeface="Calibri"/>
              </a:rPr>
              <a:t>La </a:t>
            </a:r>
            <a:r>
              <a:rPr b="1" lang="es-ES" sz="1600">
                <a:latin typeface="Calibri"/>
                <a:ea typeface="Calibri"/>
                <a:cs typeface="Calibri"/>
                <a:sym typeface="Calibri"/>
              </a:rPr>
              <a:t>diversidad de formas de empresa</a:t>
            </a:r>
            <a:r>
              <a:rPr lang="es-ES" sz="1600">
                <a:latin typeface="Calibri"/>
                <a:ea typeface="Calibri"/>
                <a:cs typeface="Calibri"/>
                <a:sym typeface="Calibri"/>
              </a:rPr>
              <a:t> se reconoce oficialmente a través del artículo 54 del Tratado de Funcionamiento de la Unión Europea: "'Sociedades': las sociedades de Derecho civil o mercantil, incluidas las </a:t>
            </a:r>
            <a:r>
              <a:rPr b="1" lang="es-ES" sz="1600">
                <a:latin typeface="Calibri"/>
                <a:ea typeface="Calibri"/>
                <a:cs typeface="Calibri"/>
                <a:sym typeface="Calibri"/>
              </a:rPr>
              <a:t>sociedades cooperativas</a:t>
            </a:r>
            <a:r>
              <a:rPr lang="es-ES" sz="1600">
                <a:latin typeface="Calibri"/>
                <a:ea typeface="Calibri"/>
                <a:cs typeface="Calibri"/>
                <a:sym typeface="Calibri"/>
              </a:rPr>
              <a:t>, y las demás personas jurídicas de Derecho público o privado, con excepción de las que no persigan un fin lucrativo".</a:t>
            </a:r>
            <a:endParaRPr sz="1600">
              <a:latin typeface="Calibri"/>
              <a:ea typeface="Calibri"/>
              <a:cs typeface="Calibri"/>
              <a:sym typeface="Calibri"/>
            </a:endParaRPr>
          </a:p>
          <a:p>
            <a:pPr indent="-273050" lvl="0" marL="285750" marR="0" rtl="0" algn="just">
              <a:lnSpc>
                <a:spcPct val="107000"/>
              </a:lnSpc>
              <a:spcBef>
                <a:spcPts val="800"/>
              </a:spcBef>
              <a:spcAft>
                <a:spcPts val="0"/>
              </a:spcAft>
              <a:buClr>
                <a:srgbClr val="000000"/>
              </a:buClr>
              <a:buSzPts val="1600"/>
              <a:buFont typeface="Arial"/>
              <a:buChar char="•"/>
            </a:pPr>
            <a:r>
              <a:rPr lang="es-ES" sz="1600">
                <a:latin typeface="Calibri"/>
                <a:ea typeface="Calibri"/>
                <a:cs typeface="Calibri"/>
                <a:sym typeface="Calibri"/>
              </a:rPr>
              <a:t>El </a:t>
            </a:r>
            <a:r>
              <a:rPr b="1" lang="es-ES" sz="1600">
                <a:latin typeface="Calibri"/>
                <a:ea typeface="Calibri"/>
                <a:cs typeface="Calibri"/>
                <a:sym typeface="Calibri"/>
              </a:rPr>
              <a:t>Reglamento sobre el Estatuto de la Sociedad Cooperativa Europea</a:t>
            </a:r>
            <a:r>
              <a:rPr lang="es-ES" sz="1600">
                <a:latin typeface="Calibri"/>
                <a:ea typeface="Calibri"/>
                <a:cs typeface="Calibri"/>
                <a:sym typeface="Calibri"/>
              </a:rPr>
              <a:t>, adoptado en 2003 por la CE, establece las normas para las empresas cooperativas que pretendan extender sus actividades </a:t>
            </a:r>
            <a:r>
              <a:rPr b="1" lang="es-ES" sz="1600">
                <a:latin typeface="Calibri"/>
                <a:ea typeface="Calibri"/>
                <a:cs typeface="Calibri"/>
                <a:sym typeface="Calibri"/>
              </a:rPr>
              <a:t>más allá de las fronteras nacionales</a:t>
            </a:r>
            <a:r>
              <a:rPr lang="es-ES" sz="1600">
                <a:latin typeface="Calibri"/>
                <a:ea typeface="Calibri"/>
                <a:cs typeface="Calibri"/>
                <a:sym typeface="Calibri"/>
              </a:rPr>
              <a:t>.</a:t>
            </a:r>
            <a:endParaRPr sz="1600">
              <a:latin typeface="Calibri"/>
              <a:ea typeface="Calibri"/>
              <a:cs typeface="Calibri"/>
              <a:sym typeface="Calibri"/>
            </a:endParaRPr>
          </a:p>
          <a:p>
            <a:pPr indent="-171450" lvl="0" marL="285750" marR="0" rtl="0" algn="l">
              <a:lnSpc>
                <a:spcPct val="107000"/>
              </a:lnSpc>
              <a:spcBef>
                <a:spcPts val="800"/>
              </a:spcBef>
              <a:spcAft>
                <a:spcPts val="800"/>
              </a:spcAft>
              <a:buClr>
                <a:srgbClr val="000000"/>
              </a:buClr>
              <a:buSzPts val="1800"/>
              <a:buFont typeface="Arial"/>
              <a:buNone/>
            </a:pPr>
            <a:r>
              <a:t/>
            </a:r>
            <a:endParaRPr b="0" i="0" sz="1600" u="none" cap="none" strike="noStrike">
              <a:solidFill>
                <a:srgbClr val="000000"/>
              </a:solidFill>
              <a:latin typeface="Calibri"/>
              <a:ea typeface="Calibri"/>
              <a:cs typeface="Calibri"/>
              <a:sym typeface="Calibri"/>
            </a:endParaRPr>
          </a:p>
        </p:txBody>
      </p:sp>
      <p:pic>
        <p:nvPicPr>
          <p:cNvPr descr="Texto&#10;&#10;Descripción generada automáticamente" id="279" name="Google Shape;279;p25"/>
          <p:cNvPicPr preferRelativeResize="0"/>
          <p:nvPr/>
        </p:nvPicPr>
        <p:blipFill rotWithShape="1">
          <a:blip r:embed="rId4">
            <a:alphaModFix/>
          </a:blip>
          <a:srcRect b="0" l="0" r="0" t="0"/>
          <a:stretch/>
        </p:blipFill>
        <p:spPr>
          <a:xfrm>
            <a:off x="199197" y="6234492"/>
            <a:ext cx="2304176" cy="483405"/>
          </a:xfrm>
          <a:prstGeom prst="rect">
            <a:avLst/>
          </a:prstGeom>
          <a:noFill/>
          <a:ln>
            <a:noFill/>
          </a:ln>
        </p:spPr>
      </p:pic>
      <p:sp>
        <p:nvSpPr>
          <p:cNvPr id="280" name="Google Shape;280;p25"/>
          <p:cNvSpPr txBox="1"/>
          <p:nvPr/>
        </p:nvSpPr>
        <p:spPr>
          <a:xfrm>
            <a:off x="2503373" y="6117733"/>
            <a:ext cx="7901721" cy="6001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s-ES" sz="1100" u="none" cap="none" strike="noStrike">
                <a:solidFill>
                  <a:schemeClr val="dk1"/>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1400" u="none" cap="none" strike="noStrike">
              <a:solidFill>
                <a:srgbClr val="000000"/>
              </a:solidFill>
              <a:latin typeface="Arial"/>
              <a:ea typeface="Arial"/>
              <a:cs typeface="Arial"/>
              <a:sym typeface="Arial"/>
            </a:endParaRPr>
          </a:p>
        </p:txBody>
      </p:sp>
      <p:sp>
        <p:nvSpPr>
          <p:cNvPr id="281" name="Google Shape;281;p25"/>
          <p:cNvSpPr/>
          <p:nvPr/>
        </p:nvSpPr>
        <p:spPr>
          <a:xfrm>
            <a:off x="884775" y="1326824"/>
            <a:ext cx="9520200" cy="19404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1800"/>
              <a:buFont typeface="Arial"/>
              <a:buNone/>
            </a:pPr>
            <a:r>
              <a:rPr b="1" lang="es-ES" sz="1600">
                <a:solidFill>
                  <a:srgbClr val="EA4E46"/>
                </a:solidFill>
                <a:latin typeface="Calibri"/>
                <a:ea typeface="Calibri"/>
                <a:cs typeface="Calibri"/>
                <a:sym typeface="Calibri"/>
              </a:rPr>
              <a:t>A nivel nacional</a:t>
            </a:r>
            <a:endParaRPr b="0" i="0" sz="1200" u="none" cap="none" strike="noStrike">
              <a:solidFill>
                <a:srgbClr val="000000"/>
              </a:solidFill>
              <a:latin typeface="Arial"/>
              <a:ea typeface="Arial"/>
              <a:cs typeface="Arial"/>
              <a:sym typeface="Arial"/>
            </a:endParaRPr>
          </a:p>
          <a:p>
            <a:pPr indent="-273050" lvl="0" marL="285750" marR="0" rtl="0" algn="just">
              <a:lnSpc>
                <a:spcPct val="107000"/>
              </a:lnSpc>
              <a:spcBef>
                <a:spcPts val="800"/>
              </a:spcBef>
              <a:spcAft>
                <a:spcPts val="0"/>
              </a:spcAft>
              <a:buClr>
                <a:srgbClr val="000000"/>
              </a:buClr>
              <a:buSzPts val="1600"/>
              <a:buFont typeface="Arial"/>
              <a:buChar char="•"/>
            </a:pPr>
            <a:r>
              <a:rPr lang="es-ES" sz="1600">
                <a:latin typeface="Calibri"/>
                <a:ea typeface="Calibri"/>
                <a:cs typeface="Calibri"/>
                <a:sym typeface="Calibri"/>
              </a:rPr>
              <a:t>La mayoría de los países europeos cuentan con una </a:t>
            </a:r>
            <a:r>
              <a:rPr b="1" lang="es-ES" sz="1600">
                <a:latin typeface="Calibri"/>
                <a:ea typeface="Calibri"/>
                <a:cs typeface="Calibri"/>
                <a:sym typeface="Calibri"/>
              </a:rPr>
              <a:t>ley de cooperativas</a:t>
            </a:r>
            <a:r>
              <a:rPr lang="es-ES" sz="1600">
                <a:latin typeface="Calibri"/>
                <a:ea typeface="Calibri"/>
                <a:cs typeface="Calibri"/>
                <a:sym typeface="Calibri"/>
              </a:rPr>
              <a:t>: bien un marco general, que se aplica a todos los sectores económicos, o bien, en algunos casos, cada sector tiene su propia legislación cooperativa. En la mayoría de los casos, la legislación cooperativa deriva del derecho civil/mercantil nacional.</a:t>
            </a:r>
            <a:endParaRPr sz="1600">
              <a:latin typeface="Calibri"/>
              <a:ea typeface="Calibri"/>
              <a:cs typeface="Calibri"/>
              <a:sym typeface="Calibri"/>
            </a:endParaRPr>
          </a:p>
          <a:p>
            <a:pPr indent="-273050" lvl="0" marL="285750" marR="0" rtl="0" algn="just">
              <a:lnSpc>
                <a:spcPct val="107000"/>
              </a:lnSpc>
              <a:spcBef>
                <a:spcPts val="800"/>
              </a:spcBef>
              <a:spcAft>
                <a:spcPts val="800"/>
              </a:spcAft>
              <a:buClr>
                <a:srgbClr val="000000"/>
              </a:buClr>
              <a:buSzPts val="1600"/>
              <a:buFont typeface="Arial"/>
              <a:buChar char="•"/>
            </a:pPr>
            <a:r>
              <a:rPr lang="es-ES" sz="1600">
                <a:latin typeface="Calibri"/>
                <a:ea typeface="Calibri"/>
                <a:cs typeface="Calibri"/>
                <a:sym typeface="Calibri"/>
              </a:rPr>
              <a:t>Aunque existen </a:t>
            </a:r>
            <a:r>
              <a:rPr b="1" lang="es-ES" sz="1600">
                <a:latin typeface="Calibri"/>
                <a:ea typeface="Calibri"/>
                <a:cs typeface="Calibri"/>
                <a:sym typeface="Calibri"/>
              </a:rPr>
              <a:t>diferencias</a:t>
            </a:r>
            <a:r>
              <a:rPr lang="es-ES" sz="1600">
                <a:latin typeface="Calibri"/>
                <a:ea typeface="Calibri"/>
                <a:cs typeface="Calibri"/>
                <a:sym typeface="Calibri"/>
              </a:rPr>
              <a:t>, las legislaciones cooperativas nacionales </a:t>
            </a:r>
            <a:r>
              <a:rPr b="1" lang="es-ES" sz="1600">
                <a:latin typeface="Calibri"/>
                <a:ea typeface="Calibri"/>
                <a:cs typeface="Calibri"/>
                <a:sym typeface="Calibri"/>
              </a:rPr>
              <a:t>comparten los valores y principios</a:t>
            </a:r>
            <a:r>
              <a:rPr lang="es-ES" sz="1600">
                <a:latin typeface="Calibri"/>
                <a:ea typeface="Calibri"/>
                <a:cs typeface="Calibri"/>
                <a:sym typeface="Calibri"/>
              </a:rPr>
              <a:t> específicos de las empresas cooperativas.</a:t>
            </a:r>
            <a:endParaRPr sz="1600">
              <a:latin typeface="Calibri"/>
              <a:ea typeface="Calibri"/>
              <a:cs typeface="Calibri"/>
              <a:sym typeface="Calibri"/>
            </a:endParaRPr>
          </a:p>
        </p:txBody>
      </p:sp>
      <p:sp>
        <p:nvSpPr>
          <p:cNvPr id="282" name="Google Shape;282;p25"/>
          <p:cNvSpPr txBox="1"/>
          <p:nvPr/>
        </p:nvSpPr>
        <p:spPr>
          <a:xfrm>
            <a:off x="875899" y="231125"/>
            <a:ext cx="93927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lang="es-ES" sz="3600">
                <a:solidFill>
                  <a:srgbClr val="FAB632"/>
                </a:solidFill>
                <a:latin typeface="Calibri"/>
                <a:ea typeface="Calibri"/>
                <a:cs typeface="Calibri"/>
                <a:sym typeface="Calibri"/>
              </a:rPr>
              <a:t>Unidad 1: ¿Por qué son únicas las cooperativas?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86" name="Shape 286"/>
        <p:cNvGrpSpPr/>
        <p:nvPr/>
      </p:nvGrpSpPr>
      <p:grpSpPr>
        <a:xfrm>
          <a:off x="0" y="0"/>
          <a:ext cx="0" cy="0"/>
          <a:chOff x="0" y="0"/>
          <a:chExt cx="0" cy="0"/>
        </a:xfrm>
      </p:grpSpPr>
      <p:sp>
        <p:nvSpPr>
          <p:cNvPr id="287" name="Google Shape;287;p26"/>
          <p:cNvSpPr txBox="1"/>
          <p:nvPr/>
        </p:nvSpPr>
        <p:spPr>
          <a:xfrm>
            <a:off x="875910" y="1111415"/>
            <a:ext cx="7693324"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s-ES" sz="2400">
                <a:solidFill>
                  <a:srgbClr val="21B4A9"/>
                </a:solidFill>
                <a:latin typeface="Calibri"/>
                <a:ea typeface="Calibri"/>
                <a:cs typeface="Calibri"/>
                <a:sym typeface="Calibri"/>
              </a:rPr>
              <a:t>Sección 4: Funciones y tipos</a:t>
            </a:r>
            <a:endParaRPr b="0" i="0" sz="2400" u="none" cap="none" strike="noStrike">
              <a:solidFill>
                <a:srgbClr val="21B4A9"/>
              </a:solidFill>
              <a:latin typeface="Calibri"/>
              <a:ea typeface="Calibri"/>
              <a:cs typeface="Calibri"/>
              <a:sym typeface="Calibri"/>
            </a:endParaRPr>
          </a:p>
        </p:txBody>
      </p:sp>
      <p:sp>
        <p:nvSpPr>
          <p:cNvPr id="288" name="Google Shape;288;p26"/>
          <p:cNvSpPr/>
          <p:nvPr/>
        </p:nvSpPr>
        <p:spPr>
          <a:xfrm>
            <a:off x="875900" y="1652649"/>
            <a:ext cx="9356700" cy="10071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800"/>
              <a:buFont typeface="Arial"/>
              <a:buNone/>
            </a:pPr>
            <a:r>
              <a:rPr lang="es-ES" sz="1800">
                <a:latin typeface="Calibri"/>
                <a:ea typeface="Calibri"/>
                <a:cs typeface="Calibri"/>
                <a:sym typeface="Calibri"/>
              </a:rPr>
              <a:t>Las cooperativas son muy diversas: desde pequeñas empresas, propiedad de sus socios (la normativa nacional puede imponer un número mínimo de socios), hasta grandes bancos, propiedad de sus clientes. Los criterios más comunes (aunque no los únicos) para ayudar a clasificar las cooperativas:</a:t>
            </a:r>
            <a:endParaRPr b="0" i="0" sz="1400" u="none" cap="none" strike="noStrike">
              <a:solidFill>
                <a:srgbClr val="000000"/>
              </a:solidFill>
              <a:latin typeface="Arial"/>
              <a:ea typeface="Arial"/>
              <a:cs typeface="Arial"/>
              <a:sym typeface="Arial"/>
            </a:endParaRPr>
          </a:p>
        </p:txBody>
      </p:sp>
      <p:sp>
        <p:nvSpPr>
          <p:cNvPr id="289" name="Google Shape;289;p26"/>
          <p:cNvSpPr txBox="1"/>
          <p:nvPr/>
        </p:nvSpPr>
        <p:spPr>
          <a:xfrm>
            <a:off x="6901232" y="2886237"/>
            <a:ext cx="1794300" cy="415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s-ES" sz="2100">
                <a:solidFill>
                  <a:srgbClr val="EA4E46"/>
                </a:solidFill>
                <a:latin typeface="Calibri"/>
                <a:ea typeface="Calibri"/>
                <a:cs typeface="Calibri"/>
                <a:sym typeface="Calibri"/>
              </a:rPr>
              <a:t>Afiliación</a:t>
            </a:r>
            <a:endParaRPr b="0" i="0" sz="2100" u="none" cap="none" strike="noStrike">
              <a:solidFill>
                <a:srgbClr val="000000"/>
              </a:solidFill>
              <a:latin typeface="Arial"/>
              <a:ea typeface="Arial"/>
              <a:cs typeface="Arial"/>
              <a:sym typeface="Arial"/>
            </a:endParaRPr>
          </a:p>
        </p:txBody>
      </p:sp>
      <p:sp>
        <p:nvSpPr>
          <p:cNvPr id="290" name="Google Shape;290;p26"/>
          <p:cNvSpPr txBox="1"/>
          <p:nvPr/>
        </p:nvSpPr>
        <p:spPr>
          <a:xfrm>
            <a:off x="1288286" y="3310107"/>
            <a:ext cx="3194100" cy="20319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SzPts val="1800"/>
              <a:buChar char="•"/>
            </a:pPr>
            <a:r>
              <a:rPr lang="es-ES" sz="1800">
                <a:latin typeface="Calibri"/>
                <a:ea typeface="Calibri"/>
                <a:cs typeface="Calibri"/>
                <a:sym typeface="Calibri"/>
              </a:rPr>
              <a:t>cooperativas de productores</a:t>
            </a:r>
            <a:endParaRPr sz="1800">
              <a:latin typeface="Calibri"/>
              <a:ea typeface="Calibri"/>
              <a:cs typeface="Calibri"/>
              <a:sym typeface="Calibri"/>
            </a:endParaRPr>
          </a:p>
          <a:p>
            <a:pPr indent="-285750" lvl="0" marL="285750" marR="0" rtl="0" algn="l">
              <a:lnSpc>
                <a:spcPct val="100000"/>
              </a:lnSpc>
              <a:spcBef>
                <a:spcPts val="0"/>
              </a:spcBef>
              <a:spcAft>
                <a:spcPts val="0"/>
              </a:spcAft>
              <a:buSzPts val="1800"/>
              <a:buChar char="•"/>
            </a:pPr>
            <a:r>
              <a:rPr lang="es-ES" sz="1800">
                <a:latin typeface="Calibri"/>
                <a:ea typeface="Calibri"/>
                <a:cs typeface="Calibri"/>
                <a:sym typeface="Calibri"/>
              </a:rPr>
              <a:t>cooperativas de trabajo asociado cooperativas de consumidores/usuarios</a:t>
            </a:r>
            <a:endParaRPr sz="1800">
              <a:latin typeface="Calibri"/>
              <a:ea typeface="Calibri"/>
              <a:cs typeface="Calibri"/>
              <a:sym typeface="Calibri"/>
            </a:endParaRPr>
          </a:p>
          <a:p>
            <a:pPr indent="-285750" lvl="0" marL="285750" marR="0" rtl="0" algn="l">
              <a:lnSpc>
                <a:spcPct val="100000"/>
              </a:lnSpc>
              <a:spcBef>
                <a:spcPts val="0"/>
              </a:spcBef>
              <a:spcAft>
                <a:spcPts val="0"/>
              </a:spcAft>
              <a:buSzPts val="1800"/>
              <a:buChar char="•"/>
            </a:pPr>
            <a:r>
              <a:rPr lang="es-ES" sz="1800">
                <a:latin typeface="Calibri"/>
                <a:ea typeface="Calibri"/>
                <a:cs typeface="Calibri"/>
                <a:sym typeface="Calibri"/>
              </a:rPr>
              <a:t>cooperativas multipartitas (que sirven a más de un interés);</a:t>
            </a:r>
            <a:endParaRPr sz="1800">
              <a:latin typeface="Calibri"/>
              <a:ea typeface="Calibri"/>
              <a:cs typeface="Calibri"/>
              <a:sym typeface="Calibri"/>
            </a:endParaRPr>
          </a:p>
        </p:txBody>
      </p:sp>
      <p:sp>
        <p:nvSpPr>
          <p:cNvPr id="291" name="Google Shape;291;p26"/>
          <p:cNvSpPr txBox="1"/>
          <p:nvPr/>
        </p:nvSpPr>
        <p:spPr>
          <a:xfrm>
            <a:off x="1288324" y="2909288"/>
            <a:ext cx="2883300" cy="415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s-ES" sz="2100">
                <a:solidFill>
                  <a:srgbClr val="EA4E46"/>
                </a:solidFill>
                <a:latin typeface="Calibri"/>
                <a:ea typeface="Calibri"/>
                <a:cs typeface="Calibri"/>
                <a:sym typeface="Calibri"/>
              </a:rPr>
              <a:t>Interés de los miembros:</a:t>
            </a:r>
            <a:endParaRPr b="0" i="0" sz="1100" u="none" cap="none" strike="noStrike">
              <a:solidFill>
                <a:srgbClr val="000000"/>
              </a:solidFill>
              <a:latin typeface="Arial"/>
              <a:ea typeface="Arial"/>
              <a:cs typeface="Arial"/>
              <a:sym typeface="Arial"/>
            </a:endParaRPr>
          </a:p>
        </p:txBody>
      </p:sp>
      <p:sp>
        <p:nvSpPr>
          <p:cNvPr id="292" name="Google Shape;292;p26"/>
          <p:cNvSpPr txBox="1"/>
          <p:nvPr/>
        </p:nvSpPr>
        <p:spPr>
          <a:xfrm>
            <a:off x="4433719" y="2909309"/>
            <a:ext cx="2457300" cy="415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s-ES" sz="2100">
                <a:solidFill>
                  <a:srgbClr val="EA4E46"/>
                </a:solidFill>
                <a:latin typeface="Calibri"/>
                <a:ea typeface="Calibri"/>
                <a:cs typeface="Calibri"/>
                <a:sym typeface="Calibri"/>
              </a:rPr>
              <a:t>Tipo de empresa</a:t>
            </a:r>
            <a:endParaRPr b="0" i="0" sz="2100" u="none" cap="none" strike="noStrike">
              <a:solidFill>
                <a:srgbClr val="000000"/>
              </a:solidFill>
              <a:latin typeface="Arial"/>
              <a:ea typeface="Arial"/>
              <a:cs typeface="Arial"/>
              <a:sym typeface="Arial"/>
            </a:endParaRPr>
          </a:p>
        </p:txBody>
      </p:sp>
      <p:sp>
        <p:nvSpPr>
          <p:cNvPr id="293" name="Google Shape;293;p26"/>
          <p:cNvSpPr txBox="1"/>
          <p:nvPr/>
        </p:nvSpPr>
        <p:spPr>
          <a:xfrm>
            <a:off x="4418464" y="3310104"/>
            <a:ext cx="2235900" cy="22164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66666"/>
              </a:lnSpc>
              <a:spcBef>
                <a:spcPts val="0"/>
              </a:spcBef>
              <a:spcAft>
                <a:spcPts val="0"/>
              </a:spcAft>
              <a:buSzPts val="1800"/>
              <a:buChar char="•"/>
            </a:pPr>
            <a:r>
              <a:rPr lang="es-ES" sz="1800">
                <a:latin typeface="Calibri"/>
                <a:ea typeface="Calibri"/>
                <a:cs typeface="Calibri"/>
                <a:sym typeface="Calibri"/>
              </a:rPr>
              <a:t>agricultura</a:t>
            </a:r>
            <a:endParaRPr sz="1800">
              <a:latin typeface="Calibri"/>
              <a:ea typeface="Calibri"/>
              <a:cs typeface="Calibri"/>
              <a:sym typeface="Calibri"/>
            </a:endParaRPr>
          </a:p>
          <a:p>
            <a:pPr indent="-285750" lvl="0" marL="285750" marR="0" rtl="0" algn="l">
              <a:lnSpc>
                <a:spcPct val="166666"/>
              </a:lnSpc>
              <a:spcBef>
                <a:spcPts val="0"/>
              </a:spcBef>
              <a:spcAft>
                <a:spcPts val="0"/>
              </a:spcAft>
              <a:buSzPts val="1800"/>
              <a:buChar char="•"/>
            </a:pPr>
            <a:r>
              <a:rPr lang="es-ES" sz="1800">
                <a:latin typeface="Calibri"/>
                <a:ea typeface="Calibri"/>
                <a:cs typeface="Calibri"/>
                <a:sym typeface="Calibri"/>
              </a:rPr>
              <a:t>banca </a:t>
            </a:r>
            <a:endParaRPr sz="1800">
              <a:latin typeface="Calibri"/>
              <a:ea typeface="Calibri"/>
              <a:cs typeface="Calibri"/>
              <a:sym typeface="Calibri"/>
            </a:endParaRPr>
          </a:p>
          <a:p>
            <a:pPr indent="-285750" lvl="0" marL="285750" marR="0" rtl="0" algn="l">
              <a:lnSpc>
                <a:spcPct val="166666"/>
              </a:lnSpc>
              <a:spcBef>
                <a:spcPts val="0"/>
              </a:spcBef>
              <a:spcAft>
                <a:spcPts val="0"/>
              </a:spcAft>
              <a:buSzPts val="1800"/>
              <a:buChar char="•"/>
            </a:pPr>
            <a:r>
              <a:rPr lang="es-ES" sz="1800">
                <a:latin typeface="Calibri"/>
                <a:ea typeface="Calibri"/>
                <a:cs typeface="Calibri"/>
                <a:sym typeface="Calibri"/>
              </a:rPr>
              <a:t>comercio </a:t>
            </a:r>
            <a:endParaRPr sz="1800">
              <a:latin typeface="Calibri"/>
              <a:ea typeface="Calibri"/>
              <a:cs typeface="Calibri"/>
              <a:sym typeface="Calibri"/>
            </a:endParaRPr>
          </a:p>
          <a:p>
            <a:pPr indent="-285750" lvl="0" marL="285750" marR="0" rtl="0" algn="l">
              <a:lnSpc>
                <a:spcPct val="166666"/>
              </a:lnSpc>
              <a:spcBef>
                <a:spcPts val="0"/>
              </a:spcBef>
              <a:spcAft>
                <a:spcPts val="0"/>
              </a:spcAft>
              <a:buSzPts val="1800"/>
              <a:buChar char="•"/>
            </a:pPr>
            <a:r>
              <a:rPr lang="es-ES" sz="1800">
                <a:latin typeface="Calibri"/>
                <a:ea typeface="Calibri"/>
                <a:cs typeface="Calibri"/>
                <a:sym typeface="Calibri"/>
              </a:rPr>
              <a:t>vivienda</a:t>
            </a:r>
            <a:endParaRPr sz="1800">
              <a:latin typeface="Calibri"/>
              <a:ea typeface="Calibri"/>
              <a:cs typeface="Calibri"/>
              <a:sym typeface="Calibri"/>
            </a:endParaRPr>
          </a:p>
          <a:p>
            <a:pPr indent="-285750" lvl="0" marL="285750" marR="0" rtl="0" algn="l">
              <a:lnSpc>
                <a:spcPct val="166666"/>
              </a:lnSpc>
              <a:spcBef>
                <a:spcPts val="0"/>
              </a:spcBef>
              <a:spcAft>
                <a:spcPts val="0"/>
              </a:spcAft>
              <a:buSzPts val="1800"/>
              <a:buChar char="•"/>
            </a:pPr>
            <a:r>
              <a:rPr lang="es-ES" sz="1800">
                <a:latin typeface="Calibri"/>
                <a:ea typeface="Calibri"/>
                <a:cs typeface="Calibri"/>
                <a:sym typeface="Calibri"/>
              </a:rPr>
              <a:t>.........</a:t>
            </a:r>
            <a:endParaRPr sz="1800">
              <a:latin typeface="Calibri"/>
              <a:ea typeface="Calibri"/>
              <a:cs typeface="Calibri"/>
              <a:sym typeface="Calibri"/>
            </a:endParaRPr>
          </a:p>
        </p:txBody>
      </p:sp>
      <p:sp>
        <p:nvSpPr>
          <p:cNvPr id="294" name="Google Shape;294;p26"/>
          <p:cNvSpPr txBox="1"/>
          <p:nvPr/>
        </p:nvSpPr>
        <p:spPr>
          <a:xfrm>
            <a:off x="6901232" y="3372469"/>
            <a:ext cx="3767100" cy="1293000"/>
          </a:xfrm>
          <a:prstGeom prst="rect">
            <a:avLst/>
          </a:prstGeom>
          <a:noFill/>
          <a:ln>
            <a:noFill/>
          </a:ln>
        </p:spPr>
        <p:txBody>
          <a:bodyPr anchorCtr="0" anchor="t" bIns="45700" lIns="91425" spcFirstLastPara="1" rIns="91425" wrap="square" tIns="45700">
            <a:spAutoFit/>
          </a:bodyPr>
          <a:lstStyle/>
          <a:p>
            <a:pPr indent="0" lvl="0" marL="0" marR="0" rtl="0" algn="l">
              <a:lnSpc>
                <a:spcPct val="166666"/>
              </a:lnSpc>
              <a:spcBef>
                <a:spcPts val="0"/>
              </a:spcBef>
              <a:spcAft>
                <a:spcPts val="0"/>
              </a:spcAft>
              <a:buClr>
                <a:srgbClr val="000000"/>
              </a:buClr>
              <a:buSzPts val="1800"/>
              <a:buFont typeface="Arial"/>
              <a:buNone/>
            </a:pPr>
            <a:r>
              <a:rPr lang="es-ES" sz="1800">
                <a:latin typeface="Calibri"/>
                <a:ea typeface="Calibri"/>
                <a:cs typeface="Calibri"/>
                <a:sym typeface="Calibri"/>
              </a:rPr>
              <a:t>cooperativas primarias o secundarias (uniones/federaciones/confederaciones de cooperativas)</a:t>
            </a:r>
            <a:endParaRPr b="0" i="0" sz="1400" u="none" cap="none" strike="noStrike">
              <a:solidFill>
                <a:srgbClr val="000000"/>
              </a:solidFill>
              <a:latin typeface="Arial"/>
              <a:ea typeface="Arial"/>
              <a:cs typeface="Arial"/>
              <a:sym typeface="Arial"/>
            </a:endParaRPr>
          </a:p>
        </p:txBody>
      </p:sp>
      <p:pic>
        <p:nvPicPr>
          <p:cNvPr descr="Texto&#10;&#10;Descripción generada automáticamente" id="295" name="Google Shape;295;p26"/>
          <p:cNvPicPr preferRelativeResize="0"/>
          <p:nvPr/>
        </p:nvPicPr>
        <p:blipFill rotWithShape="1">
          <a:blip r:embed="rId4">
            <a:alphaModFix/>
          </a:blip>
          <a:srcRect b="0" l="0" r="0" t="0"/>
          <a:stretch/>
        </p:blipFill>
        <p:spPr>
          <a:xfrm>
            <a:off x="199197" y="6234492"/>
            <a:ext cx="2304176" cy="483405"/>
          </a:xfrm>
          <a:prstGeom prst="rect">
            <a:avLst/>
          </a:prstGeom>
          <a:noFill/>
          <a:ln>
            <a:noFill/>
          </a:ln>
        </p:spPr>
      </p:pic>
      <p:sp>
        <p:nvSpPr>
          <p:cNvPr id="296" name="Google Shape;296;p26"/>
          <p:cNvSpPr txBox="1"/>
          <p:nvPr/>
        </p:nvSpPr>
        <p:spPr>
          <a:xfrm>
            <a:off x="2503373" y="6117733"/>
            <a:ext cx="7901721" cy="6001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s-ES" sz="1100" u="none" cap="none" strike="noStrik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1400" u="none" cap="none" strike="noStrike">
              <a:solidFill>
                <a:srgbClr val="000000"/>
              </a:solidFill>
              <a:latin typeface="Arial"/>
              <a:ea typeface="Arial"/>
              <a:cs typeface="Arial"/>
              <a:sym typeface="Arial"/>
            </a:endParaRPr>
          </a:p>
        </p:txBody>
      </p:sp>
      <p:sp>
        <p:nvSpPr>
          <p:cNvPr id="297" name="Google Shape;297;p26"/>
          <p:cNvSpPr txBox="1"/>
          <p:nvPr/>
        </p:nvSpPr>
        <p:spPr>
          <a:xfrm>
            <a:off x="840074" y="385350"/>
            <a:ext cx="93927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lang="es-ES" sz="3600">
                <a:solidFill>
                  <a:srgbClr val="FAB632"/>
                </a:solidFill>
                <a:latin typeface="Calibri"/>
                <a:ea typeface="Calibri"/>
                <a:cs typeface="Calibri"/>
                <a:sym typeface="Calibri"/>
              </a:rPr>
              <a:t>Unidad 1: ¿Por qué son únicas las cooperativas?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2022-05-18T10:18:40Z</dcterms:created>
  <dc:creator>Gabriela Álvarez Bordón</dc:creator>
</cp:coreProperties>
</file>