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12192000" cy="6858000"/>
  <p:notesSz cx="7559675" cy="10691813"/>
  <p:embeddedFontLst>
    <p:embeddedFont>
      <p:font typeface="Calibri" panose="020F0502020204030204" pitchFamily="34" charset="0"/>
      <p:regular r:id="rId34"/>
      <p:bold r:id="rId35"/>
      <p:italic r:id="rId36"/>
      <p:boldItalic r:id="rId37"/>
    </p:embeddedFont>
    <p:embeddedFont>
      <p:font typeface="Century Gothic" panose="020B050202020202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gn4pItADDbbR+MI/WJhf26l6k6a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49" autoAdjust="0"/>
    <p:restoredTop sz="94660"/>
  </p:normalViewPr>
  <p:slideViewPr>
    <p:cSldViewPr snapToGrid="0">
      <p:cViewPr varScale="1">
        <p:scale>
          <a:sx n="100" d="100"/>
          <a:sy n="100" d="100"/>
        </p:scale>
        <p:origin x="12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fntdata"/><Relationship Id="rId42"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 name="Google Shape;115;p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032f37d30e_0_23: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0" name="Google Shape;250;g2032f37d30e_0_2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e04fbac8dc_0_14: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9" name="Google Shape;259;g1e04fbac8dc_0_1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e04fbac8dc_0_31: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2" name="Google Shape;282;g1e04fbac8dc_0_3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032f37d30e_0_126: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3" name="Google Shape;293;g2032f37d30e_0_12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04863c8411_0_24: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4" name="Google Shape;304;g204863c8411_0_2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e04fbac8dc_0_43: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3" name="Google Shape;313;g1e04fbac8dc_0_4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032f37d30e_0_139: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2" name="Google Shape;322;g2032f37d30e_0_13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032f37d30e_0_147: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1" name="Google Shape;331;g2032f37d30e_0_14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032f37d30e_0_172: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1" name="Google Shape;341;g2032f37d30e_0_17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032f37d30e_0_155: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2" name="Google Shape;352;g2032f37d30e_0_15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p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04863c8411_0_9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2" name="Google Shape;362;g204863c8411_0_9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04863c8411_0_101: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6" name="Google Shape;376;g204863c8411_0_10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04863c8411_0_112: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6" name="Google Shape;386;g204863c8411_0_11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04863c8411_0_35: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5" name="Google Shape;405;g204863c8411_0_3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04863c8411_0_55: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5" name="Google Shape;415;g204863c8411_0_5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04863c8411_0_78: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5" name="Google Shape;425;g204863c8411_0_7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4" name="Google Shape;434;p2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4: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6" name="Google Shape;446;p2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5: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1" name="Google Shape;461;p2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05b7be5211_0_8: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3" name="Google Shape;483;g205b7be5211_0_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27: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5" name="Google Shape;505;p2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032f37d30e_0_3: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g2032f37d30e_0_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032f37d30e_0_11: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g2032f37d30e_0_1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032f37d30e_0_17: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0" name="Google Shape;190;g2032f37d30e_0_1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032f37d30e_0_90: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6" name="Google Shape;216;g2032f37d30e_0_9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04863c8411_0_5: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 name="Google Shape;227;g204863c8411_0_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4:notes"/>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 name="Google Shape;238;p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1"/>
        <p:cNvGrpSpPr/>
        <p:nvPr/>
      </p:nvGrpSpPr>
      <p:grpSpPr>
        <a:xfrm>
          <a:off x="0" y="0"/>
          <a:ext cx="0" cy="0"/>
          <a:chOff x="0" y="0"/>
          <a:chExt cx="0" cy="0"/>
        </a:xfrm>
      </p:grpSpPr>
      <p:sp>
        <p:nvSpPr>
          <p:cNvPr id="12" name="Google Shape;12;p29"/>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9"/>
          <p:cNvSpPr txBox="1">
            <a:spLocks noGrp="1"/>
          </p:cNvSpPr>
          <p:nvPr>
            <p:ph type="subTitle" idx="1"/>
          </p:nvPr>
        </p:nvSpPr>
        <p:spPr>
          <a:xfrm>
            <a:off x="838080" y="1825560"/>
            <a:ext cx="10515240" cy="43509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1"/>
        <p:cNvGrpSpPr/>
        <p:nvPr/>
      </p:nvGrpSpPr>
      <p:grpSpPr>
        <a:xfrm>
          <a:off x="0" y="0"/>
          <a:ext cx="0" cy="0"/>
          <a:chOff x="0" y="0"/>
          <a:chExt cx="0" cy="0"/>
        </a:xfrm>
      </p:grpSpPr>
      <p:sp>
        <p:nvSpPr>
          <p:cNvPr id="42" name="Google Shape;42;p40"/>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0"/>
          <p:cNvSpPr txBox="1">
            <a:spLocks noGrp="1"/>
          </p:cNvSpPr>
          <p:nvPr>
            <p:ph type="body" idx="1"/>
          </p:nvPr>
        </p:nvSpPr>
        <p:spPr>
          <a:xfrm>
            <a:off x="838080" y="182556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4" name="Google Shape;44;p40"/>
          <p:cNvSpPr txBox="1">
            <a:spLocks noGrp="1"/>
          </p:cNvSpPr>
          <p:nvPr>
            <p:ph type="body" idx="2"/>
          </p:nvPr>
        </p:nvSpPr>
        <p:spPr>
          <a:xfrm>
            <a:off x="838080" y="409824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5"/>
        <p:cNvGrpSpPr/>
        <p:nvPr/>
      </p:nvGrpSpPr>
      <p:grpSpPr>
        <a:xfrm>
          <a:off x="0" y="0"/>
          <a:ext cx="0" cy="0"/>
          <a:chOff x="0" y="0"/>
          <a:chExt cx="0" cy="0"/>
        </a:xfrm>
      </p:grpSpPr>
      <p:sp>
        <p:nvSpPr>
          <p:cNvPr id="46" name="Google Shape;46;p41"/>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1"/>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8" name="Google Shape;48;p41"/>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9" name="Google Shape;49;p41"/>
          <p:cNvSpPr txBox="1">
            <a:spLocks noGrp="1"/>
          </p:cNvSpPr>
          <p:nvPr>
            <p:ph type="body" idx="3"/>
          </p:nvPr>
        </p:nvSpPr>
        <p:spPr>
          <a:xfrm>
            <a:off x="83808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 name="Google Shape;50;p41"/>
          <p:cNvSpPr txBox="1">
            <a:spLocks noGrp="1"/>
          </p:cNvSpPr>
          <p:nvPr>
            <p:ph type="body" idx="4"/>
          </p:nvPr>
        </p:nvSpPr>
        <p:spPr>
          <a:xfrm>
            <a:off x="622620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1"/>
        <p:cNvGrpSpPr/>
        <p:nvPr/>
      </p:nvGrpSpPr>
      <p:grpSpPr>
        <a:xfrm>
          <a:off x="0" y="0"/>
          <a:ext cx="0" cy="0"/>
          <a:chOff x="0" y="0"/>
          <a:chExt cx="0" cy="0"/>
        </a:xfrm>
      </p:grpSpPr>
      <p:sp>
        <p:nvSpPr>
          <p:cNvPr id="52" name="Google Shape;52;p42"/>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2"/>
          <p:cNvSpPr txBox="1">
            <a:spLocks noGrp="1"/>
          </p:cNvSpPr>
          <p:nvPr>
            <p:ph type="body" idx="1"/>
          </p:nvPr>
        </p:nvSpPr>
        <p:spPr>
          <a:xfrm>
            <a:off x="838080" y="182556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4" name="Google Shape;54;p42"/>
          <p:cNvSpPr txBox="1">
            <a:spLocks noGrp="1"/>
          </p:cNvSpPr>
          <p:nvPr>
            <p:ph type="body" idx="2"/>
          </p:nvPr>
        </p:nvSpPr>
        <p:spPr>
          <a:xfrm>
            <a:off x="4393440" y="182556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5" name="Google Shape;55;p42"/>
          <p:cNvSpPr txBox="1">
            <a:spLocks noGrp="1"/>
          </p:cNvSpPr>
          <p:nvPr>
            <p:ph type="body" idx="3"/>
          </p:nvPr>
        </p:nvSpPr>
        <p:spPr>
          <a:xfrm>
            <a:off x="7949160" y="182556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4"/>
          </p:nvPr>
        </p:nvSpPr>
        <p:spPr>
          <a:xfrm>
            <a:off x="838080" y="40982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7" name="Google Shape;57;p42"/>
          <p:cNvSpPr txBox="1">
            <a:spLocks noGrp="1"/>
          </p:cNvSpPr>
          <p:nvPr>
            <p:ph type="body" idx="5"/>
          </p:nvPr>
        </p:nvSpPr>
        <p:spPr>
          <a:xfrm>
            <a:off x="4393440" y="40982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8" name="Google Shape;58;p42"/>
          <p:cNvSpPr txBox="1">
            <a:spLocks noGrp="1"/>
          </p:cNvSpPr>
          <p:nvPr>
            <p:ph type="body" idx="6"/>
          </p:nvPr>
        </p:nvSpPr>
        <p:spPr>
          <a:xfrm>
            <a:off x="7949160" y="40982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65"/>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66"/>
        <p:cNvGrpSpPr/>
        <p:nvPr/>
      </p:nvGrpSpPr>
      <p:grpSpPr>
        <a:xfrm>
          <a:off x="0" y="0"/>
          <a:ext cx="0" cy="0"/>
          <a:chOff x="0" y="0"/>
          <a:chExt cx="0" cy="0"/>
        </a:xfrm>
      </p:grpSpPr>
      <p:sp>
        <p:nvSpPr>
          <p:cNvPr id="67" name="Google Shape;67;p43"/>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3"/>
          <p:cNvSpPr txBox="1">
            <a:spLocks noGrp="1"/>
          </p:cNvSpPr>
          <p:nvPr>
            <p:ph type="subTitle" idx="1"/>
          </p:nvPr>
        </p:nvSpPr>
        <p:spPr>
          <a:xfrm>
            <a:off x="838080" y="1825560"/>
            <a:ext cx="10515240" cy="43509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69"/>
        <p:cNvGrpSpPr/>
        <p:nvPr/>
      </p:nvGrpSpPr>
      <p:grpSpPr>
        <a:xfrm>
          <a:off x="0" y="0"/>
          <a:ext cx="0" cy="0"/>
          <a:chOff x="0" y="0"/>
          <a:chExt cx="0" cy="0"/>
        </a:xfrm>
      </p:grpSpPr>
      <p:sp>
        <p:nvSpPr>
          <p:cNvPr id="70" name="Google Shape;70;p44"/>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4"/>
          <p:cNvSpPr txBox="1">
            <a:spLocks noGrp="1"/>
          </p:cNvSpPr>
          <p:nvPr>
            <p:ph type="body" idx="1"/>
          </p:nvPr>
        </p:nvSpPr>
        <p:spPr>
          <a:xfrm>
            <a:off x="838080" y="1825560"/>
            <a:ext cx="1051524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2"/>
        <p:cNvGrpSpPr/>
        <p:nvPr/>
      </p:nvGrpSpPr>
      <p:grpSpPr>
        <a:xfrm>
          <a:off x="0" y="0"/>
          <a:ext cx="0" cy="0"/>
          <a:chOff x="0" y="0"/>
          <a:chExt cx="0" cy="0"/>
        </a:xfrm>
      </p:grpSpPr>
      <p:sp>
        <p:nvSpPr>
          <p:cNvPr id="73" name="Google Shape;73;p45"/>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5"/>
          <p:cNvSpPr txBox="1">
            <a:spLocks noGrp="1"/>
          </p:cNvSpPr>
          <p:nvPr>
            <p:ph type="body" idx="1"/>
          </p:nvPr>
        </p:nvSpPr>
        <p:spPr>
          <a:xfrm>
            <a:off x="83808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5" name="Google Shape;75;p45"/>
          <p:cNvSpPr txBox="1">
            <a:spLocks noGrp="1"/>
          </p:cNvSpPr>
          <p:nvPr>
            <p:ph type="body" idx="2"/>
          </p:nvPr>
        </p:nvSpPr>
        <p:spPr>
          <a:xfrm>
            <a:off x="622620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46"/>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78"/>
        <p:cNvGrpSpPr/>
        <p:nvPr/>
      </p:nvGrpSpPr>
      <p:grpSpPr>
        <a:xfrm>
          <a:off x="0" y="0"/>
          <a:ext cx="0" cy="0"/>
          <a:chOff x="0" y="0"/>
          <a:chExt cx="0" cy="0"/>
        </a:xfrm>
      </p:grpSpPr>
      <p:sp>
        <p:nvSpPr>
          <p:cNvPr id="79" name="Google Shape;79;p47"/>
          <p:cNvSpPr txBox="1">
            <a:spLocks noGrp="1"/>
          </p:cNvSpPr>
          <p:nvPr>
            <p:ph type="subTitle" idx="1"/>
          </p:nvPr>
        </p:nvSpPr>
        <p:spPr>
          <a:xfrm>
            <a:off x="838080" y="365040"/>
            <a:ext cx="10515240" cy="614412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0"/>
        <p:cNvGrpSpPr/>
        <p:nvPr/>
      </p:nvGrpSpPr>
      <p:grpSpPr>
        <a:xfrm>
          <a:off x="0" y="0"/>
          <a:ext cx="0" cy="0"/>
          <a:chOff x="0" y="0"/>
          <a:chExt cx="0" cy="0"/>
        </a:xfrm>
      </p:grpSpPr>
      <p:sp>
        <p:nvSpPr>
          <p:cNvPr id="81" name="Google Shape;81;p48"/>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8"/>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3" name="Google Shape;83;p48"/>
          <p:cNvSpPr txBox="1">
            <a:spLocks noGrp="1"/>
          </p:cNvSpPr>
          <p:nvPr>
            <p:ph type="body" idx="2"/>
          </p:nvPr>
        </p:nvSpPr>
        <p:spPr>
          <a:xfrm>
            <a:off x="622620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4" name="Google Shape;84;p48"/>
          <p:cNvSpPr txBox="1">
            <a:spLocks noGrp="1"/>
          </p:cNvSpPr>
          <p:nvPr>
            <p:ph type="body" idx="3"/>
          </p:nvPr>
        </p:nvSpPr>
        <p:spPr>
          <a:xfrm>
            <a:off x="83808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4"/>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85"/>
        <p:cNvGrpSpPr/>
        <p:nvPr/>
      </p:nvGrpSpPr>
      <p:grpSpPr>
        <a:xfrm>
          <a:off x="0" y="0"/>
          <a:ext cx="0" cy="0"/>
          <a:chOff x="0" y="0"/>
          <a:chExt cx="0" cy="0"/>
        </a:xfrm>
      </p:grpSpPr>
      <p:sp>
        <p:nvSpPr>
          <p:cNvPr id="86" name="Google Shape;86;p49"/>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9"/>
          <p:cNvSpPr txBox="1">
            <a:spLocks noGrp="1"/>
          </p:cNvSpPr>
          <p:nvPr>
            <p:ph type="body" idx="1"/>
          </p:nvPr>
        </p:nvSpPr>
        <p:spPr>
          <a:xfrm>
            <a:off x="83808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8" name="Google Shape;88;p49"/>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89" name="Google Shape;89;p49"/>
          <p:cNvSpPr txBox="1">
            <a:spLocks noGrp="1"/>
          </p:cNvSpPr>
          <p:nvPr>
            <p:ph type="body" idx="3"/>
          </p:nvPr>
        </p:nvSpPr>
        <p:spPr>
          <a:xfrm>
            <a:off x="622620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0"/>
        <p:cNvGrpSpPr/>
        <p:nvPr/>
      </p:nvGrpSpPr>
      <p:grpSpPr>
        <a:xfrm>
          <a:off x="0" y="0"/>
          <a:ext cx="0" cy="0"/>
          <a:chOff x="0" y="0"/>
          <a:chExt cx="0" cy="0"/>
        </a:xfrm>
      </p:grpSpPr>
      <p:sp>
        <p:nvSpPr>
          <p:cNvPr id="91" name="Google Shape;91;p50"/>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50"/>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3" name="Google Shape;93;p50"/>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4" name="Google Shape;94;p50"/>
          <p:cNvSpPr txBox="1">
            <a:spLocks noGrp="1"/>
          </p:cNvSpPr>
          <p:nvPr>
            <p:ph type="body" idx="3"/>
          </p:nvPr>
        </p:nvSpPr>
        <p:spPr>
          <a:xfrm>
            <a:off x="838080" y="409824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95"/>
        <p:cNvGrpSpPr/>
        <p:nvPr/>
      </p:nvGrpSpPr>
      <p:grpSpPr>
        <a:xfrm>
          <a:off x="0" y="0"/>
          <a:ext cx="0" cy="0"/>
          <a:chOff x="0" y="0"/>
          <a:chExt cx="0" cy="0"/>
        </a:xfrm>
      </p:grpSpPr>
      <p:sp>
        <p:nvSpPr>
          <p:cNvPr id="96" name="Google Shape;96;p51"/>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1"/>
          <p:cNvSpPr txBox="1">
            <a:spLocks noGrp="1"/>
          </p:cNvSpPr>
          <p:nvPr>
            <p:ph type="body" idx="1"/>
          </p:nvPr>
        </p:nvSpPr>
        <p:spPr>
          <a:xfrm>
            <a:off x="838080" y="182556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8" name="Google Shape;98;p51"/>
          <p:cNvSpPr txBox="1">
            <a:spLocks noGrp="1"/>
          </p:cNvSpPr>
          <p:nvPr>
            <p:ph type="body" idx="2"/>
          </p:nvPr>
        </p:nvSpPr>
        <p:spPr>
          <a:xfrm>
            <a:off x="838080" y="409824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99"/>
        <p:cNvGrpSpPr/>
        <p:nvPr/>
      </p:nvGrpSpPr>
      <p:grpSpPr>
        <a:xfrm>
          <a:off x="0" y="0"/>
          <a:ext cx="0" cy="0"/>
          <a:chOff x="0" y="0"/>
          <a:chExt cx="0" cy="0"/>
        </a:xfrm>
      </p:grpSpPr>
      <p:sp>
        <p:nvSpPr>
          <p:cNvPr id="100" name="Google Shape;100;p52"/>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52"/>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2" name="Google Shape;102;p52"/>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3" name="Google Shape;103;p52"/>
          <p:cNvSpPr txBox="1">
            <a:spLocks noGrp="1"/>
          </p:cNvSpPr>
          <p:nvPr>
            <p:ph type="body" idx="3"/>
          </p:nvPr>
        </p:nvSpPr>
        <p:spPr>
          <a:xfrm>
            <a:off x="83808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4" name="Google Shape;104;p52"/>
          <p:cNvSpPr txBox="1">
            <a:spLocks noGrp="1"/>
          </p:cNvSpPr>
          <p:nvPr>
            <p:ph type="body" idx="4"/>
          </p:nvPr>
        </p:nvSpPr>
        <p:spPr>
          <a:xfrm>
            <a:off x="622620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05"/>
        <p:cNvGrpSpPr/>
        <p:nvPr/>
      </p:nvGrpSpPr>
      <p:grpSpPr>
        <a:xfrm>
          <a:off x="0" y="0"/>
          <a:ext cx="0" cy="0"/>
          <a:chOff x="0" y="0"/>
          <a:chExt cx="0" cy="0"/>
        </a:xfrm>
      </p:grpSpPr>
      <p:sp>
        <p:nvSpPr>
          <p:cNvPr id="106" name="Google Shape;106;p53"/>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53"/>
          <p:cNvSpPr txBox="1">
            <a:spLocks noGrp="1"/>
          </p:cNvSpPr>
          <p:nvPr>
            <p:ph type="body" idx="1"/>
          </p:nvPr>
        </p:nvSpPr>
        <p:spPr>
          <a:xfrm>
            <a:off x="838080" y="182556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8" name="Google Shape;108;p53"/>
          <p:cNvSpPr txBox="1">
            <a:spLocks noGrp="1"/>
          </p:cNvSpPr>
          <p:nvPr>
            <p:ph type="body" idx="2"/>
          </p:nvPr>
        </p:nvSpPr>
        <p:spPr>
          <a:xfrm>
            <a:off x="4393440" y="182556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9" name="Google Shape;109;p53"/>
          <p:cNvSpPr txBox="1">
            <a:spLocks noGrp="1"/>
          </p:cNvSpPr>
          <p:nvPr>
            <p:ph type="body" idx="3"/>
          </p:nvPr>
        </p:nvSpPr>
        <p:spPr>
          <a:xfrm>
            <a:off x="7949160" y="182556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0" name="Google Shape;110;p53"/>
          <p:cNvSpPr txBox="1">
            <a:spLocks noGrp="1"/>
          </p:cNvSpPr>
          <p:nvPr>
            <p:ph type="body" idx="4"/>
          </p:nvPr>
        </p:nvSpPr>
        <p:spPr>
          <a:xfrm>
            <a:off x="838080" y="40982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1" name="Google Shape;111;p53"/>
          <p:cNvSpPr txBox="1">
            <a:spLocks noGrp="1"/>
          </p:cNvSpPr>
          <p:nvPr>
            <p:ph type="body" idx="5"/>
          </p:nvPr>
        </p:nvSpPr>
        <p:spPr>
          <a:xfrm>
            <a:off x="4393440" y="40982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2" name="Google Shape;112;p53"/>
          <p:cNvSpPr txBox="1">
            <a:spLocks noGrp="1"/>
          </p:cNvSpPr>
          <p:nvPr>
            <p:ph type="body" idx="6"/>
          </p:nvPr>
        </p:nvSpPr>
        <p:spPr>
          <a:xfrm>
            <a:off x="7949160" y="4098240"/>
            <a:ext cx="338580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5"/>
        <p:cNvGrpSpPr/>
        <p:nvPr/>
      </p:nvGrpSpPr>
      <p:grpSpPr>
        <a:xfrm>
          <a:off x="0" y="0"/>
          <a:ext cx="0" cy="0"/>
          <a:chOff x="0" y="0"/>
          <a:chExt cx="0" cy="0"/>
        </a:xfrm>
      </p:grpSpPr>
      <p:sp>
        <p:nvSpPr>
          <p:cNvPr id="16" name="Google Shape;16;p33"/>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3"/>
          <p:cNvSpPr txBox="1">
            <a:spLocks noGrp="1"/>
          </p:cNvSpPr>
          <p:nvPr>
            <p:ph type="body" idx="1"/>
          </p:nvPr>
        </p:nvSpPr>
        <p:spPr>
          <a:xfrm>
            <a:off x="838080" y="1825560"/>
            <a:ext cx="1051524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8"/>
        <p:cNvGrpSpPr/>
        <p:nvPr/>
      </p:nvGrpSpPr>
      <p:grpSpPr>
        <a:xfrm>
          <a:off x="0" y="0"/>
          <a:ext cx="0" cy="0"/>
          <a:chOff x="0" y="0"/>
          <a:chExt cx="0" cy="0"/>
        </a:xfrm>
      </p:grpSpPr>
      <p:sp>
        <p:nvSpPr>
          <p:cNvPr id="19" name="Google Shape;19;p34"/>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4"/>
          <p:cNvSpPr txBox="1">
            <a:spLocks noGrp="1"/>
          </p:cNvSpPr>
          <p:nvPr>
            <p:ph type="body" idx="1"/>
          </p:nvPr>
        </p:nvSpPr>
        <p:spPr>
          <a:xfrm>
            <a:off x="83808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 name="Google Shape;21;p34"/>
          <p:cNvSpPr txBox="1">
            <a:spLocks noGrp="1"/>
          </p:cNvSpPr>
          <p:nvPr>
            <p:ph type="body" idx="2"/>
          </p:nvPr>
        </p:nvSpPr>
        <p:spPr>
          <a:xfrm>
            <a:off x="622620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
        <p:cNvGrpSpPr/>
        <p:nvPr/>
      </p:nvGrpSpPr>
      <p:grpSpPr>
        <a:xfrm>
          <a:off x="0" y="0"/>
          <a:ext cx="0" cy="0"/>
          <a:chOff x="0" y="0"/>
          <a:chExt cx="0" cy="0"/>
        </a:xfrm>
      </p:grpSpPr>
      <p:sp>
        <p:nvSpPr>
          <p:cNvPr id="23" name="Google Shape;23;p35"/>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4"/>
        <p:cNvGrpSpPr/>
        <p:nvPr/>
      </p:nvGrpSpPr>
      <p:grpSpPr>
        <a:xfrm>
          <a:off x="0" y="0"/>
          <a:ext cx="0" cy="0"/>
          <a:chOff x="0" y="0"/>
          <a:chExt cx="0" cy="0"/>
        </a:xfrm>
      </p:grpSpPr>
      <p:sp>
        <p:nvSpPr>
          <p:cNvPr id="25" name="Google Shape;25;p36"/>
          <p:cNvSpPr txBox="1">
            <a:spLocks noGrp="1"/>
          </p:cNvSpPr>
          <p:nvPr>
            <p:ph type="subTitle" idx="1"/>
          </p:nvPr>
        </p:nvSpPr>
        <p:spPr>
          <a:xfrm>
            <a:off x="838080" y="365040"/>
            <a:ext cx="10515240" cy="614412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6"/>
        <p:cNvGrpSpPr/>
        <p:nvPr/>
      </p:nvGrpSpPr>
      <p:grpSpPr>
        <a:xfrm>
          <a:off x="0" y="0"/>
          <a:ext cx="0" cy="0"/>
          <a:chOff x="0" y="0"/>
          <a:chExt cx="0" cy="0"/>
        </a:xfrm>
      </p:grpSpPr>
      <p:sp>
        <p:nvSpPr>
          <p:cNvPr id="27" name="Google Shape;27;p37"/>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7"/>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9" name="Google Shape;29;p37"/>
          <p:cNvSpPr txBox="1">
            <a:spLocks noGrp="1"/>
          </p:cNvSpPr>
          <p:nvPr>
            <p:ph type="body" idx="2"/>
          </p:nvPr>
        </p:nvSpPr>
        <p:spPr>
          <a:xfrm>
            <a:off x="622620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0" name="Google Shape;30;p37"/>
          <p:cNvSpPr txBox="1">
            <a:spLocks noGrp="1"/>
          </p:cNvSpPr>
          <p:nvPr>
            <p:ph type="body" idx="3"/>
          </p:nvPr>
        </p:nvSpPr>
        <p:spPr>
          <a:xfrm>
            <a:off x="83808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1"/>
        <p:cNvGrpSpPr/>
        <p:nvPr/>
      </p:nvGrpSpPr>
      <p:grpSpPr>
        <a:xfrm>
          <a:off x="0" y="0"/>
          <a:ext cx="0" cy="0"/>
          <a:chOff x="0" y="0"/>
          <a:chExt cx="0" cy="0"/>
        </a:xfrm>
      </p:grpSpPr>
      <p:sp>
        <p:nvSpPr>
          <p:cNvPr id="32" name="Google Shape;32;p38"/>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8"/>
          <p:cNvSpPr txBox="1">
            <a:spLocks noGrp="1"/>
          </p:cNvSpPr>
          <p:nvPr>
            <p:ph type="body" idx="1"/>
          </p:nvPr>
        </p:nvSpPr>
        <p:spPr>
          <a:xfrm>
            <a:off x="838080" y="1825560"/>
            <a:ext cx="5131080" cy="435096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4" name="Google Shape;34;p38"/>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5" name="Google Shape;35;p38"/>
          <p:cNvSpPr txBox="1">
            <a:spLocks noGrp="1"/>
          </p:cNvSpPr>
          <p:nvPr>
            <p:ph type="body" idx="3"/>
          </p:nvPr>
        </p:nvSpPr>
        <p:spPr>
          <a:xfrm>
            <a:off x="6226200" y="409824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6"/>
        <p:cNvGrpSpPr/>
        <p:nvPr/>
      </p:nvGrpSpPr>
      <p:grpSpPr>
        <a:xfrm>
          <a:off x="0" y="0"/>
          <a:ext cx="0" cy="0"/>
          <a:chOff x="0" y="0"/>
          <a:chExt cx="0" cy="0"/>
        </a:xfrm>
      </p:grpSpPr>
      <p:sp>
        <p:nvSpPr>
          <p:cNvPr id="37" name="Google Shape;37;p39"/>
          <p:cNvSpPr txBox="1">
            <a:spLocks noGrp="1"/>
          </p:cNvSpPr>
          <p:nvPr>
            <p:ph type="title"/>
          </p:nvPr>
        </p:nvSpPr>
        <p:spPr>
          <a:xfrm>
            <a:off x="838080" y="365040"/>
            <a:ext cx="10515240" cy="132516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body" idx="1"/>
          </p:nvPr>
        </p:nvSpPr>
        <p:spPr>
          <a:xfrm>
            <a:off x="83808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body" idx="2"/>
          </p:nvPr>
        </p:nvSpPr>
        <p:spPr>
          <a:xfrm>
            <a:off x="6226200" y="1825560"/>
            <a:ext cx="513108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0" name="Google Shape;40;p39"/>
          <p:cNvSpPr txBox="1">
            <a:spLocks noGrp="1"/>
          </p:cNvSpPr>
          <p:nvPr>
            <p:ph type="body" idx="3"/>
          </p:nvPr>
        </p:nvSpPr>
        <p:spPr>
          <a:xfrm>
            <a:off x="838080" y="4098240"/>
            <a:ext cx="10515240" cy="207504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8"/>
          <p:cNvSpPr txBox="1">
            <a:spLocks noGrp="1"/>
          </p:cNvSpPr>
          <p:nvPr>
            <p:ph type="title"/>
          </p:nvPr>
        </p:nvSpPr>
        <p:spPr>
          <a:xfrm>
            <a:off x="1523880" y="1122480"/>
            <a:ext cx="9143640" cy="238716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8"/>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28"/>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8"/>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solidFill>
                <a:srgbClr val="000000"/>
              </a:solidFill>
              <a:latin typeface="Times New Roman"/>
              <a:ea typeface="Times New Roman"/>
              <a:cs typeface="Times New Roman"/>
              <a:sym typeface="Times New Roman"/>
            </a:endParaRPr>
          </a:p>
        </p:txBody>
      </p:sp>
      <p:sp>
        <p:nvSpPr>
          <p:cNvPr id="10" name="Google Shape;10;p28"/>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9"/>
        <p:cNvGrpSpPr/>
        <p:nvPr/>
      </p:nvGrpSpPr>
      <p:grpSpPr>
        <a:xfrm>
          <a:off x="0" y="0"/>
          <a:ext cx="0" cy="0"/>
          <a:chOff x="0" y="0"/>
          <a:chExt cx="0" cy="0"/>
        </a:xfrm>
      </p:grpSpPr>
      <p:sp>
        <p:nvSpPr>
          <p:cNvPr id="60" name="Google Shape;60;p30"/>
          <p:cNvSpPr txBox="1">
            <a:spLocks noGrp="1"/>
          </p:cNvSpPr>
          <p:nvPr>
            <p:ph type="title"/>
          </p:nvPr>
        </p:nvSpPr>
        <p:spPr>
          <a:xfrm>
            <a:off x="838080" y="365040"/>
            <a:ext cx="10515240" cy="132516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1" name="Google Shape;61;p30"/>
          <p:cNvSpPr txBox="1">
            <a:spLocks noGrp="1"/>
          </p:cNvSpPr>
          <p:nvPr>
            <p:ph type="body" idx="1"/>
          </p:nvPr>
        </p:nvSpPr>
        <p:spPr>
          <a:xfrm>
            <a:off x="838080" y="1825560"/>
            <a:ext cx="10515240" cy="43509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30"/>
          <p:cNvSpPr txBox="1">
            <a:spLocks noGrp="1"/>
          </p:cNvSpPr>
          <p:nvPr>
            <p:ph type="dt" idx="10"/>
          </p:nvPr>
        </p:nvSpPr>
        <p:spPr>
          <a:xfrm>
            <a:off x="838080" y="6356520"/>
            <a:ext cx="2742840" cy="36468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3" name="Google Shape;63;p30"/>
          <p:cNvSpPr txBox="1">
            <a:spLocks noGrp="1"/>
          </p:cNvSpPr>
          <p:nvPr>
            <p:ph type="ftr" idx="11"/>
          </p:nvPr>
        </p:nvSpPr>
        <p:spPr>
          <a:xfrm>
            <a:off x="4038480" y="6356520"/>
            <a:ext cx="4114440" cy="36468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 name="Google Shape;64;p30"/>
          <p:cNvSpPr txBox="1">
            <a:spLocks noGrp="1"/>
          </p:cNvSpPr>
          <p:nvPr>
            <p:ph type="sldNum" idx="12"/>
          </p:nvPr>
        </p:nvSpPr>
        <p:spPr>
          <a:xfrm>
            <a:off x="8610480" y="6356520"/>
            <a:ext cx="2742840" cy="36468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B8B8B"/>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solidFill>
                <a:srgbClr val="000000"/>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hyperlink" Target="https://globalnegotiator.com/files/plan-de-internacionalizacion-empresa.pdf" TargetMode="External"/><Relationship Id="rId5" Type="http://schemas.openxmlformats.org/officeDocument/2006/relationships/hyperlink" Target="https://www.irekia.euskadi.eus/uploads/attachments/11056/Plan_Internacionalizacion_2017-2020_Pais_Vasco_(Final).pdf?1518084809" TargetMode="External"/><Relationship Id="rId4" Type="http://schemas.openxmlformats.org/officeDocument/2006/relationships/hyperlink" Target="https://books.google.es/books?hl=es&amp;lr=&amp;id=9KjkBgAAQBAJ&amp;oi=fnd&amp;pg=PA11&amp;dq=internacionalizaci%C3%B3n+empresarial&amp;ots=BKNA1jFw5M&amp;sig=ekOa9f4SHV8DsHuBjorHiVbu-s8#v=onepage&amp;q=internacionalizaci%C3%B3n%20empresarial&amp;f=fals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pic>
        <p:nvPicPr>
          <p:cNvPr id="117" name="Google Shape;117;p1"/>
          <p:cNvPicPr preferRelativeResize="0"/>
          <p:nvPr/>
        </p:nvPicPr>
        <p:blipFill rotWithShape="1">
          <a:blip r:embed="rId4">
            <a:alphaModFix/>
          </a:blip>
          <a:srcRect l="17327" t="38446" r="19051" b="33333"/>
          <a:stretch/>
        </p:blipFill>
        <p:spPr>
          <a:xfrm>
            <a:off x="3912120" y="1074240"/>
            <a:ext cx="4367520" cy="1935000"/>
          </a:xfrm>
          <a:prstGeom prst="rect">
            <a:avLst/>
          </a:prstGeom>
          <a:noFill/>
          <a:ln>
            <a:noFill/>
          </a:ln>
        </p:spPr>
      </p:pic>
      <p:sp>
        <p:nvSpPr>
          <p:cNvPr id="118" name="Google Shape;118;p1"/>
          <p:cNvSpPr/>
          <p:nvPr/>
        </p:nvSpPr>
        <p:spPr>
          <a:xfrm>
            <a:off x="1056240" y="4253040"/>
            <a:ext cx="10343880" cy="583321"/>
          </a:xfrm>
          <a:prstGeom prst="rect">
            <a:avLst/>
          </a:prstGeom>
          <a:noFill/>
          <a:ln>
            <a:noFill/>
          </a:ln>
        </p:spPr>
        <p:txBody>
          <a:bodyPr spcFirstLastPara="1" wrap="square" lIns="90000" tIns="45000" rIns="90000" bIns="45000" anchor="t" anchorCtr="0">
            <a:spAutoFit/>
          </a:bodyPr>
          <a:lstStyle/>
          <a:p>
            <a:pPr lvl="0">
              <a:buSzPts val="3200"/>
            </a:pPr>
            <a:r>
              <a:rPr lang="el-GR" sz="3200" dirty="0">
                <a:solidFill>
                  <a:srgbClr val="EA4E46"/>
                </a:solidFill>
                <a:latin typeface="Calibri"/>
                <a:ea typeface="Calibri"/>
                <a:cs typeface="Calibri"/>
                <a:sym typeface="Calibri"/>
              </a:rPr>
              <a:t>Διεθνείς Επιχειρήσεις</a:t>
            </a:r>
            <a:endParaRPr sz="3200" b="0" i="0" u="none" strike="noStrike" cap="none" dirty="0">
              <a:solidFill>
                <a:srgbClr val="000000"/>
              </a:solidFill>
              <a:latin typeface="Arial"/>
              <a:ea typeface="Arial"/>
              <a:cs typeface="Arial"/>
              <a:sym typeface="Arial"/>
            </a:endParaRPr>
          </a:p>
        </p:txBody>
      </p:sp>
      <p:sp>
        <p:nvSpPr>
          <p:cNvPr id="119" name="Google Shape;119;p1"/>
          <p:cNvSpPr/>
          <p:nvPr/>
        </p:nvSpPr>
        <p:spPr>
          <a:xfrm>
            <a:off x="1056240" y="5284623"/>
            <a:ext cx="6094200" cy="364800"/>
          </a:xfrm>
          <a:prstGeom prst="rect">
            <a:avLst/>
          </a:prstGeom>
          <a:noFill/>
          <a:ln>
            <a:noFill/>
          </a:ln>
        </p:spPr>
        <p:txBody>
          <a:bodyPr spcFirstLastPara="1" wrap="square" lIns="90000" tIns="45000" rIns="90000" bIns="45000" anchor="t" anchorCtr="0">
            <a:spAutoFit/>
          </a:bodyPr>
          <a:lstStyle/>
          <a:p>
            <a:pPr lvl="0">
              <a:buSzPts val="1800"/>
            </a:pPr>
            <a:r>
              <a:rPr lang="el-GR" sz="1800" b="1" dirty="0">
                <a:solidFill>
                  <a:schemeClr val="dk1"/>
                </a:solidFill>
                <a:latin typeface="Calibri"/>
                <a:ea typeface="Calibri"/>
                <a:cs typeface="Calibri"/>
                <a:sym typeface="Calibri"/>
              </a:rPr>
              <a:t>Δημιουργήθηκε </a:t>
            </a:r>
            <a:r>
              <a:rPr lang="en-US" sz="1800" b="1" dirty="0">
                <a:solidFill>
                  <a:schemeClr val="dk1"/>
                </a:solidFill>
                <a:latin typeface="Calibri"/>
                <a:ea typeface="Calibri"/>
                <a:cs typeface="Calibri"/>
                <a:sym typeface="Calibri"/>
              </a:rPr>
              <a:t>A</a:t>
            </a:r>
            <a:r>
              <a:rPr lang="el-GR" sz="1800" b="1" dirty="0" err="1">
                <a:solidFill>
                  <a:schemeClr val="dk1"/>
                </a:solidFill>
                <a:latin typeface="Calibri"/>
                <a:ea typeface="Calibri"/>
                <a:cs typeface="Calibri"/>
                <a:sym typeface="Calibri"/>
              </a:rPr>
              <a:t>πό</a:t>
            </a:r>
            <a:r>
              <a:rPr lang="en-GB" sz="1800" b="1" dirty="0">
                <a:solidFill>
                  <a:schemeClr val="dk1"/>
                </a:solidFill>
                <a:latin typeface="Calibri"/>
                <a:ea typeface="Calibri"/>
                <a:cs typeface="Calibri"/>
                <a:sym typeface="Calibri"/>
              </a:rPr>
              <a:t>: </a:t>
            </a:r>
            <a:r>
              <a:rPr lang="en-GB" sz="1800" b="0" i="0" u="none" strike="noStrike" cap="none" dirty="0">
                <a:solidFill>
                  <a:srgbClr val="000000"/>
                </a:solidFill>
                <a:latin typeface="Calibri"/>
                <a:ea typeface="Calibri"/>
                <a:cs typeface="Calibri"/>
                <a:sym typeface="Calibri"/>
              </a:rPr>
              <a:t>SEERC &amp; Radio </a:t>
            </a:r>
            <a:r>
              <a:rPr lang="en-GB" sz="1800" b="0" i="0" u="none" strike="noStrike" cap="none" dirty="0" err="1">
                <a:solidFill>
                  <a:srgbClr val="000000"/>
                </a:solidFill>
                <a:latin typeface="Calibri"/>
                <a:ea typeface="Calibri"/>
                <a:cs typeface="Calibri"/>
                <a:sym typeface="Calibri"/>
              </a:rPr>
              <a:t>Ecca</a:t>
            </a:r>
            <a:endParaRPr sz="1800" b="0" i="0" u="none" strike="noStrike" cap="none" dirty="0">
              <a:solidFill>
                <a:srgbClr val="000000"/>
              </a:solidFill>
              <a:latin typeface="Arial"/>
              <a:ea typeface="Arial"/>
              <a:cs typeface="Arial"/>
              <a:sym typeface="Arial"/>
            </a:endParaRPr>
          </a:p>
        </p:txBody>
      </p:sp>
      <p:sp>
        <p:nvSpPr>
          <p:cNvPr id="120" name="Google Shape;120;p1"/>
          <p:cNvSpPr/>
          <p:nvPr/>
        </p:nvSpPr>
        <p:spPr>
          <a:xfrm>
            <a:off x="461520" y="486360"/>
            <a:ext cx="709920" cy="942480"/>
          </a:xfrm>
          <a:prstGeom prst="halfFrame">
            <a:avLst>
              <a:gd name="adj1" fmla="val 33333"/>
              <a:gd name="adj2" fmla="val 33333"/>
            </a:avLst>
          </a:prstGeom>
          <a:solidFill>
            <a:srgbClr val="EA4E46"/>
          </a:solid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
          <p:cNvSpPr/>
          <p:nvPr/>
        </p:nvSpPr>
        <p:spPr>
          <a:xfrm rot="10800000">
            <a:off x="10780920" y="4995720"/>
            <a:ext cx="709920" cy="942480"/>
          </a:xfrm>
          <a:prstGeom prst="halfFrame">
            <a:avLst>
              <a:gd name="adj1" fmla="val 33333"/>
              <a:gd name="adj2" fmla="val 33333"/>
            </a:avLst>
          </a:prstGeom>
          <a:solidFill>
            <a:srgbClr val="EA4E46"/>
          </a:solid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2" name="Google Shape;122;p1" descr="Texto&#10;&#10;Descripción generada automáticamente"/>
          <p:cNvPicPr preferRelativeResize="0"/>
          <p:nvPr/>
        </p:nvPicPr>
        <p:blipFill rotWithShape="1">
          <a:blip r:embed="rId5">
            <a:alphaModFix/>
          </a:blip>
          <a:srcRect/>
          <a:stretch/>
        </p:blipFill>
        <p:spPr>
          <a:xfrm>
            <a:off x="199080" y="6234480"/>
            <a:ext cx="2303640" cy="483120"/>
          </a:xfrm>
          <a:prstGeom prst="rect">
            <a:avLst/>
          </a:prstGeom>
          <a:noFill/>
          <a:ln>
            <a:noFill/>
          </a:ln>
        </p:spPr>
      </p:pic>
      <p:sp>
        <p:nvSpPr>
          <p:cNvPr id="123" name="Google Shape;123;p1"/>
          <p:cNvSpPr/>
          <p:nvPr/>
        </p:nvSpPr>
        <p:spPr>
          <a:xfrm>
            <a:off x="2503440" y="6117840"/>
            <a:ext cx="7901280" cy="5925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1"/>
        <p:cNvGrpSpPr/>
        <p:nvPr/>
      </p:nvGrpSpPr>
      <p:grpSpPr>
        <a:xfrm>
          <a:off x="0" y="0"/>
          <a:ext cx="0" cy="0"/>
          <a:chOff x="0" y="0"/>
          <a:chExt cx="0" cy="0"/>
        </a:xfrm>
      </p:grpSpPr>
      <p:sp>
        <p:nvSpPr>
          <p:cNvPr id="252" name="Google Shape;252;g2032f37d30e_0_23"/>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253" name="Google Shape;253;g2032f37d30e_0_23"/>
          <p:cNvSpPr/>
          <p:nvPr/>
        </p:nvSpPr>
        <p:spPr>
          <a:xfrm>
            <a:off x="850805" y="1004595"/>
            <a:ext cx="7692900" cy="456000"/>
          </a:xfrm>
          <a:prstGeom prst="rect">
            <a:avLst/>
          </a:prstGeom>
          <a:noFill/>
          <a:ln>
            <a:noFill/>
          </a:ln>
        </p:spPr>
        <p:txBody>
          <a:bodyPr spcFirstLastPara="1" wrap="square" lIns="90000" tIns="45000" rIns="90000" bIns="45000" anchor="t" anchorCtr="0">
            <a:noAutofit/>
          </a:bodyPr>
          <a:lstStyle/>
          <a:p>
            <a:pPr lvl="0">
              <a:buSzPts val="2400"/>
            </a:pPr>
            <a:r>
              <a:rPr lang="el-GR" sz="2400" dirty="0">
                <a:solidFill>
                  <a:srgbClr val="21B4A9"/>
                </a:solidFill>
                <a:latin typeface="Calibri"/>
                <a:ea typeface="Calibri"/>
                <a:cs typeface="Calibri"/>
                <a:sym typeface="Calibri"/>
              </a:rPr>
              <a:t>Μέρος 2: Δράσεις διεθνοποίησης επιχειρήσεων</a:t>
            </a:r>
            <a:endParaRPr sz="2400" b="0" i="0" u="none" strike="noStrike" cap="none" dirty="0">
              <a:solidFill>
                <a:srgbClr val="000000"/>
              </a:solidFill>
              <a:latin typeface="Arial"/>
              <a:ea typeface="Arial"/>
              <a:cs typeface="Arial"/>
              <a:sym typeface="Arial"/>
            </a:endParaRPr>
          </a:p>
        </p:txBody>
      </p:sp>
      <p:sp>
        <p:nvSpPr>
          <p:cNvPr id="254" name="Google Shape;254;g2032f37d30e_0_23"/>
          <p:cNvSpPr txBox="1"/>
          <p:nvPr/>
        </p:nvSpPr>
        <p:spPr>
          <a:xfrm>
            <a:off x="2323325" y="1743375"/>
            <a:ext cx="8971500" cy="4493508"/>
          </a:xfrm>
          <a:prstGeom prst="rect">
            <a:avLst/>
          </a:prstGeom>
          <a:noFill/>
          <a:ln w="28575" cap="flat" cmpd="sng">
            <a:solidFill>
              <a:srgbClr val="C00000"/>
            </a:solidFill>
            <a:prstDash val="solid"/>
            <a:round/>
            <a:headEnd type="none" w="sm" len="sm"/>
            <a:tailEnd type="none" w="sm" len="sm"/>
          </a:ln>
        </p:spPr>
        <p:txBody>
          <a:bodyPr spcFirstLastPara="1" wrap="square" lIns="91425" tIns="91425" rIns="91425" bIns="91425" anchor="t" anchorCtr="0">
            <a:spAutoFit/>
          </a:bodyPr>
          <a:lstStyle/>
          <a:p>
            <a:pPr lvl="0" algn="just">
              <a:spcBef>
                <a:spcPts val="1200"/>
              </a:spcBef>
            </a:pPr>
            <a:r>
              <a:rPr lang="el-GR" sz="1800" b="1" dirty="0">
                <a:solidFill>
                  <a:srgbClr val="C00000"/>
                </a:solidFill>
                <a:latin typeface="Calibri"/>
                <a:ea typeface="Calibri"/>
                <a:cs typeface="Calibri"/>
                <a:sym typeface="Calibri"/>
              </a:rPr>
              <a:t>Προβλέπονται οι ακόλουθες ενέργειες:</a:t>
            </a:r>
            <a:endParaRPr sz="1800" b="1" dirty="0">
              <a:solidFill>
                <a:srgbClr val="C00000"/>
              </a:solidFill>
              <a:latin typeface="Calibri"/>
              <a:ea typeface="Calibri"/>
              <a:cs typeface="Calibri"/>
              <a:sym typeface="Calibri"/>
            </a:endParaRPr>
          </a:p>
          <a:p>
            <a:r>
              <a:rPr lang="el-GR" sz="1800" b="1" dirty="0">
                <a:solidFill>
                  <a:schemeClr val="dk1"/>
                </a:solidFill>
                <a:latin typeface="Calibri"/>
                <a:cs typeface="Calibri"/>
              </a:rPr>
              <a:t>● Εξαγωγή</a:t>
            </a:r>
            <a:r>
              <a:rPr lang="el-GR" sz="1800" dirty="0">
                <a:solidFill>
                  <a:schemeClr val="dk1"/>
                </a:solidFill>
                <a:latin typeface="Calibri"/>
                <a:cs typeface="Calibri"/>
              </a:rPr>
              <a:t>: η πράξη πώλησης, παράδοσης και είσπραξης πληρωμών για προϊόντα ή υπηρεσίες σε πελάτες εκτός των ορίων της εγχώριας αγοράς.</a:t>
            </a:r>
            <a:endParaRPr lang="en-GB" sz="1800" dirty="0">
              <a:solidFill>
                <a:schemeClr val="dk1"/>
              </a:solidFill>
              <a:latin typeface="Calibri"/>
              <a:cs typeface="Calibri"/>
            </a:endParaRPr>
          </a:p>
          <a:p>
            <a:r>
              <a:rPr lang="el-GR" sz="1800" dirty="0">
                <a:solidFill>
                  <a:schemeClr val="dk1"/>
                </a:solidFill>
                <a:latin typeface="Calibri"/>
                <a:cs typeface="Calibri"/>
              </a:rPr>
              <a:t>● </a:t>
            </a:r>
            <a:r>
              <a:rPr lang="el-GR" sz="1800" b="1" dirty="0">
                <a:solidFill>
                  <a:schemeClr val="dk1"/>
                </a:solidFill>
                <a:latin typeface="Calibri"/>
                <a:cs typeface="Calibri"/>
              </a:rPr>
              <a:t>Εισαγωγή</a:t>
            </a:r>
            <a:r>
              <a:rPr lang="el-GR" sz="1800" dirty="0">
                <a:solidFill>
                  <a:schemeClr val="dk1"/>
                </a:solidFill>
                <a:latin typeface="Calibri"/>
                <a:cs typeface="Calibri"/>
              </a:rPr>
              <a:t>: η ενέργεια αγοράς, εισαγωγής και πληρωμής προϊόντων ή υπηρεσιών που βρίσκονται εκτός των ορίων της εγχώριας αγοράς αλλά εισέρχονται στην εγχώρια αγορά μας.</a:t>
            </a:r>
            <a:endParaRPr lang="en-GB" sz="1800" dirty="0">
              <a:solidFill>
                <a:schemeClr val="dk1"/>
              </a:solidFill>
              <a:latin typeface="Calibri"/>
              <a:cs typeface="Calibri"/>
            </a:endParaRPr>
          </a:p>
          <a:p>
            <a:r>
              <a:rPr lang="el-GR" sz="1800" b="1" dirty="0">
                <a:solidFill>
                  <a:schemeClr val="dk1"/>
                </a:solidFill>
                <a:latin typeface="Calibri"/>
                <a:cs typeface="Calibri"/>
              </a:rPr>
              <a:t>● Μετατόπιση της παραγωγής σε τρίτη χώρα</a:t>
            </a:r>
            <a:r>
              <a:rPr lang="el-GR" sz="1800" dirty="0">
                <a:solidFill>
                  <a:schemeClr val="dk1"/>
                </a:solidFill>
                <a:latin typeface="Calibri"/>
                <a:cs typeface="Calibri"/>
              </a:rPr>
              <a:t>: μετεγκατάσταση του κέντρου παραγωγής μιας εταιρείας σε τρίτη χώρα με στόχο τη χρήση οικονομιών κλίμακας, τη μείωση του κόστους εργασίας, τον εντοπισμό ειδικευμένου εργατικού δυναμικού ή τη λήψη βοήθειας και κινήτρων, μεταξύ άλλων.</a:t>
            </a:r>
            <a:endParaRPr lang="en-GB" sz="1800" dirty="0">
              <a:solidFill>
                <a:schemeClr val="dk1"/>
              </a:solidFill>
              <a:latin typeface="Calibri"/>
              <a:cs typeface="Calibri"/>
            </a:endParaRPr>
          </a:p>
          <a:p>
            <a:r>
              <a:rPr lang="el-GR" sz="1800" b="1" dirty="0">
                <a:solidFill>
                  <a:schemeClr val="dk1"/>
                </a:solidFill>
                <a:latin typeface="Calibri"/>
                <a:cs typeface="Calibri"/>
              </a:rPr>
              <a:t>● Διεθνής μεταφορά τεχνογνωσίας</a:t>
            </a:r>
            <a:r>
              <a:rPr lang="el-GR" sz="1800" dirty="0">
                <a:solidFill>
                  <a:schemeClr val="dk1"/>
                </a:solidFill>
                <a:latin typeface="Calibri"/>
                <a:cs typeface="Calibri"/>
              </a:rPr>
              <a:t>: στο βαθμό που η εταιρεία που μεταφέρει τις πληροφορίες αποφέρει κέρδη μέσω αυτής της μεταφοράς και ότι οι εταιρείες που λαμβάνουν τις πληροφορίες βρίσκονται σε τρίτες χώρες.</a:t>
            </a:r>
            <a:endParaRPr lang="en-GB" sz="1800" dirty="0">
              <a:solidFill>
                <a:schemeClr val="dk1"/>
              </a:solidFill>
              <a:latin typeface="Calibri"/>
              <a:cs typeface="Calibri"/>
            </a:endParaRPr>
          </a:p>
          <a:p>
            <a:r>
              <a:rPr lang="el-GR" sz="1800" b="1" dirty="0">
                <a:solidFill>
                  <a:schemeClr val="dk1"/>
                </a:solidFill>
                <a:latin typeface="Calibri"/>
                <a:cs typeface="Calibri"/>
              </a:rPr>
              <a:t>● Άμεσες επενδύσεις στο εξωτερικό (δημιουργία θυγατρικών, υποκαταστημάτων, μόνιμων εγκαταστάσεων, κοινοπραξιών κ.λπ.)</a:t>
            </a:r>
            <a:r>
              <a:rPr lang="el-GR" sz="1800" dirty="0">
                <a:solidFill>
                  <a:schemeClr val="dk1"/>
                </a:solidFill>
                <a:latin typeface="Calibri"/>
                <a:cs typeface="Calibri"/>
              </a:rPr>
              <a:t>: η εταιρεία επιδιώκει να έχει παρουσία στην αγορά μέσω φυσικής παρουσίας.</a:t>
            </a:r>
            <a:endParaRPr sz="1800" dirty="0">
              <a:solidFill>
                <a:schemeClr val="dk1"/>
              </a:solidFill>
              <a:latin typeface="Calibri"/>
              <a:ea typeface="Calibri"/>
              <a:cs typeface="Calibri"/>
              <a:sym typeface="Calibri"/>
            </a:endParaRPr>
          </a:p>
        </p:txBody>
      </p:sp>
      <p:pic>
        <p:nvPicPr>
          <p:cNvPr id="255" name="Google Shape;255;g2032f37d30e_0_23"/>
          <p:cNvPicPr preferRelativeResize="0"/>
          <p:nvPr/>
        </p:nvPicPr>
        <p:blipFill>
          <a:blip r:embed="rId4">
            <a:alphaModFix/>
          </a:blip>
          <a:stretch>
            <a:fillRect/>
          </a:stretch>
        </p:blipFill>
        <p:spPr>
          <a:xfrm>
            <a:off x="0" y="2450772"/>
            <a:ext cx="2376775" cy="2602500"/>
          </a:xfrm>
          <a:prstGeom prst="rect">
            <a:avLst/>
          </a:prstGeom>
          <a:noFill/>
          <a:ln>
            <a:noFill/>
          </a:ln>
        </p:spPr>
      </p:pic>
      <p:sp>
        <p:nvSpPr>
          <p:cNvPr id="8" name="Google Shape;220;g2032f37d30e_0_90">
            <a:extLst>
              <a:ext uri="{FF2B5EF4-FFF2-40B4-BE49-F238E27FC236}">
                <a16:creationId xmlns:a16="http://schemas.microsoft.com/office/drawing/2014/main" id="{6ECE7072-5D8C-41F1-A462-16F13DD0CCB2}"/>
              </a:ext>
            </a:extLst>
          </p:cNvPr>
          <p:cNvSpPr/>
          <p:nvPr/>
        </p:nvSpPr>
        <p:spPr>
          <a:xfrm>
            <a:off x="850800" y="251425"/>
            <a:ext cx="10119600" cy="639000"/>
          </a:xfrm>
          <a:prstGeom prst="rect">
            <a:avLst/>
          </a:prstGeom>
          <a:noFill/>
          <a:ln>
            <a:noFill/>
          </a:ln>
        </p:spPr>
        <p:txBody>
          <a:bodyPr spcFirstLastPara="1" wrap="square" lIns="90000" tIns="45000" rIns="90000" bIns="45000" anchor="t" anchorCtr="0">
            <a:noAutofit/>
          </a:bodyPr>
          <a:lstStyle/>
          <a:p>
            <a:pPr lvl="0">
              <a:buSzPts val="3600"/>
            </a:pPr>
            <a:r>
              <a:rPr lang="el-GR" sz="3200" b="1" dirty="0">
                <a:solidFill>
                  <a:srgbClr val="FAB632"/>
                </a:solidFill>
                <a:latin typeface="Calibri"/>
                <a:ea typeface="Calibri"/>
                <a:cs typeface="Calibri"/>
                <a:sym typeface="Calibri"/>
              </a:rPr>
              <a:t>Ενότητα 2: Τι εννοούμε με τον όρο διεθνείς επιχειρήσεις;</a:t>
            </a:r>
            <a:endParaRPr sz="32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0"/>
        <p:cNvGrpSpPr/>
        <p:nvPr/>
      </p:nvGrpSpPr>
      <p:grpSpPr>
        <a:xfrm>
          <a:off x="0" y="0"/>
          <a:ext cx="0" cy="0"/>
          <a:chOff x="0" y="0"/>
          <a:chExt cx="0" cy="0"/>
        </a:xfrm>
      </p:grpSpPr>
      <p:sp>
        <p:nvSpPr>
          <p:cNvPr id="261" name="Google Shape;261;g1e04fbac8dc_0_14"/>
          <p:cNvSpPr/>
          <p:nvPr/>
        </p:nvSpPr>
        <p:spPr>
          <a:xfrm>
            <a:off x="850805" y="1004595"/>
            <a:ext cx="7692900" cy="456000"/>
          </a:xfrm>
          <a:prstGeom prst="rect">
            <a:avLst/>
          </a:prstGeom>
          <a:noFill/>
          <a:ln>
            <a:noFill/>
          </a:ln>
        </p:spPr>
        <p:txBody>
          <a:bodyPr spcFirstLastPara="1" wrap="square" lIns="90000" tIns="45000" rIns="90000" bIns="45000" anchor="t" anchorCtr="0">
            <a:noAutofit/>
          </a:bodyPr>
          <a:lstStyle/>
          <a:p>
            <a:pPr lvl="0">
              <a:buSzPts val="2400"/>
            </a:pPr>
            <a:r>
              <a:rPr lang="el-GR" sz="2400" dirty="0">
                <a:solidFill>
                  <a:srgbClr val="21B4A9"/>
                </a:solidFill>
                <a:latin typeface="Calibri"/>
                <a:ea typeface="Calibri"/>
                <a:cs typeface="Calibri"/>
                <a:sym typeface="Calibri"/>
              </a:rPr>
              <a:t>Μέρος 3: Παράγοντες διεθνοποίησης επιχειρήσεων</a:t>
            </a:r>
            <a:endParaRPr sz="2400" b="0" i="0" u="none" strike="noStrike" cap="none" dirty="0">
              <a:solidFill>
                <a:srgbClr val="000000"/>
              </a:solidFill>
              <a:latin typeface="Arial"/>
              <a:ea typeface="Arial"/>
              <a:cs typeface="Arial"/>
              <a:sym typeface="Arial"/>
            </a:endParaRPr>
          </a:p>
        </p:txBody>
      </p:sp>
      <p:sp>
        <p:nvSpPr>
          <p:cNvPr id="262" name="Google Shape;262;g1e04fbac8dc_0_14"/>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263" name="Google Shape;263;g1e04fbac8dc_0_14"/>
          <p:cNvSpPr/>
          <p:nvPr/>
        </p:nvSpPr>
        <p:spPr>
          <a:xfrm>
            <a:off x="5651716" y="1460601"/>
            <a:ext cx="5416500" cy="4632300"/>
          </a:xfrm>
          <a:prstGeom prst="heptagon">
            <a:avLst>
              <a:gd name="hf" fmla="val 102572"/>
              <a:gd name="vf" fmla="val 105210"/>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4" name="Google Shape;264;g1e04fbac8dc_0_14"/>
          <p:cNvCxnSpPr>
            <a:stCxn id="263" idx="6"/>
          </p:cNvCxnSpPr>
          <p:nvPr/>
        </p:nvCxnSpPr>
        <p:spPr>
          <a:xfrm>
            <a:off x="8359966" y="1460601"/>
            <a:ext cx="8100" cy="2340300"/>
          </a:xfrm>
          <a:prstGeom prst="straightConnector1">
            <a:avLst/>
          </a:prstGeom>
          <a:noFill/>
          <a:ln w="9525" cap="flat" cmpd="sng">
            <a:solidFill>
              <a:srgbClr val="1C8C7F"/>
            </a:solidFill>
            <a:prstDash val="solid"/>
            <a:round/>
            <a:headEnd type="none" w="med" len="med"/>
            <a:tailEnd type="none" w="med" len="med"/>
          </a:ln>
        </p:spPr>
      </p:cxnSp>
      <p:cxnSp>
        <p:nvCxnSpPr>
          <p:cNvPr id="265" name="Google Shape;265;g1e04fbac8dc_0_14"/>
          <p:cNvCxnSpPr>
            <a:stCxn id="263" idx="4"/>
          </p:cNvCxnSpPr>
          <p:nvPr/>
        </p:nvCxnSpPr>
        <p:spPr>
          <a:xfrm rot="10800000" flipH="1">
            <a:off x="5651701" y="3785664"/>
            <a:ext cx="2721900" cy="654000"/>
          </a:xfrm>
          <a:prstGeom prst="straightConnector1">
            <a:avLst/>
          </a:prstGeom>
          <a:noFill/>
          <a:ln w="9525" cap="flat" cmpd="sng">
            <a:solidFill>
              <a:srgbClr val="1C8C7F"/>
            </a:solidFill>
            <a:prstDash val="solid"/>
            <a:round/>
            <a:headEnd type="none" w="med" len="med"/>
            <a:tailEnd type="none" w="med" len="med"/>
          </a:ln>
        </p:spPr>
      </p:cxnSp>
      <p:cxnSp>
        <p:nvCxnSpPr>
          <p:cNvPr id="266" name="Google Shape;266;g1e04fbac8dc_0_14"/>
          <p:cNvCxnSpPr>
            <a:stCxn id="263" idx="5"/>
          </p:cNvCxnSpPr>
          <p:nvPr/>
        </p:nvCxnSpPr>
        <p:spPr>
          <a:xfrm>
            <a:off x="6188115" y="2378088"/>
            <a:ext cx="2179800" cy="1410300"/>
          </a:xfrm>
          <a:prstGeom prst="straightConnector1">
            <a:avLst/>
          </a:prstGeom>
          <a:noFill/>
          <a:ln w="9525" cap="flat" cmpd="sng">
            <a:solidFill>
              <a:srgbClr val="1C8C7F"/>
            </a:solidFill>
            <a:prstDash val="solid"/>
            <a:round/>
            <a:headEnd type="none" w="med" len="med"/>
            <a:tailEnd type="none" w="med" len="med"/>
          </a:ln>
        </p:spPr>
      </p:cxnSp>
      <p:cxnSp>
        <p:nvCxnSpPr>
          <p:cNvPr id="267" name="Google Shape;267;g1e04fbac8dc_0_14"/>
          <p:cNvCxnSpPr>
            <a:endCxn id="263" idx="0"/>
          </p:cNvCxnSpPr>
          <p:nvPr/>
        </p:nvCxnSpPr>
        <p:spPr>
          <a:xfrm rot="10800000" flipH="1">
            <a:off x="8360116" y="2378088"/>
            <a:ext cx="2171700" cy="1417500"/>
          </a:xfrm>
          <a:prstGeom prst="straightConnector1">
            <a:avLst/>
          </a:prstGeom>
          <a:noFill/>
          <a:ln w="9525" cap="flat" cmpd="sng">
            <a:solidFill>
              <a:srgbClr val="1C8C7F"/>
            </a:solidFill>
            <a:prstDash val="solid"/>
            <a:round/>
            <a:headEnd type="none" w="med" len="med"/>
            <a:tailEnd type="none" w="med" len="med"/>
          </a:ln>
        </p:spPr>
      </p:cxnSp>
      <p:cxnSp>
        <p:nvCxnSpPr>
          <p:cNvPr id="268" name="Google Shape;268;g1e04fbac8dc_0_14"/>
          <p:cNvCxnSpPr>
            <a:endCxn id="263" idx="1"/>
          </p:cNvCxnSpPr>
          <p:nvPr/>
        </p:nvCxnSpPr>
        <p:spPr>
          <a:xfrm>
            <a:off x="8370930" y="3790764"/>
            <a:ext cx="2697300" cy="648900"/>
          </a:xfrm>
          <a:prstGeom prst="straightConnector1">
            <a:avLst/>
          </a:prstGeom>
          <a:noFill/>
          <a:ln w="9525" cap="flat" cmpd="sng">
            <a:solidFill>
              <a:srgbClr val="1C8C7F"/>
            </a:solidFill>
            <a:prstDash val="solid"/>
            <a:round/>
            <a:headEnd type="none" w="med" len="med"/>
            <a:tailEnd type="none" w="med" len="med"/>
          </a:ln>
        </p:spPr>
      </p:cxnSp>
      <p:cxnSp>
        <p:nvCxnSpPr>
          <p:cNvPr id="269" name="Google Shape;269;g1e04fbac8dc_0_14"/>
          <p:cNvCxnSpPr>
            <a:endCxn id="263" idx="2"/>
          </p:cNvCxnSpPr>
          <p:nvPr/>
        </p:nvCxnSpPr>
        <p:spPr>
          <a:xfrm>
            <a:off x="8373343" y="3795825"/>
            <a:ext cx="1191900" cy="2297100"/>
          </a:xfrm>
          <a:prstGeom prst="straightConnector1">
            <a:avLst/>
          </a:prstGeom>
          <a:noFill/>
          <a:ln w="9525" cap="flat" cmpd="sng">
            <a:solidFill>
              <a:srgbClr val="1C8C7F"/>
            </a:solidFill>
            <a:prstDash val="solid"/>
            <a:round/>
            <a:headEnd type="none" w="med" len="med"/>
            <a:tailEnd type="none" w="med" len="med"/>
          </a:ln>
        </p:spPr>
      </p:cxnSp>
      <p:cxnSp>
        <p:nvCxnSpPr>
          <p:cNvPr id="270" name="Google Shape;270;g1e04fbac8dc_0_14"/>
          <p:cNvCxnSpPr>
            <a:endCxn id="263" idx="3"/>
          </p:cNvCxnSpPr>
          <p:nvPr/>
        </p:nvCxnSpPr>
        <p:spPr>
          <a:xfrm flipH="1">
            <a:off x="7154688" y="3780525"/>
            <a:ext cx="1218900" cy="2312400"/>
          </a:xfrm>
          <a:prstGeom prst="straightConnector1">
            <a:avLst/>
          </a:prstGeom>
          <a:noFill/>
          <a:ln w="9525" cap="flat" cmpd="sng">
            <a:solidFill>
              <a:srgbClr val="1C8C7F"/>
            </a:solidFill>
            <a:prstDash val="solid"/>
            <a:round/>
            <a:headEnd type="none" w="med" len="med"/>
            <a:tailEnd type="none" w="med" len="med"/>
          </a:ln>
        </p:spPr>
      </p:cxnSp>
      <p:sp>
        <p:nvSpPr>
          <p:cNvPr id="271" name="Google Shape;271;g1e04fbac8dc_0_14"/>
          <p:cNvSpPr txBox="1"/>
          <p:nvPr/>
        </p:nvSpPr>
        <p:spPr>
          <a:xfrm>
            <a:off x="5889475" y="3250663"/>
            <a:ext cx="1687500" cy="553968"/>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algn="ctr">
              <a:defRPr sz="1200" b="1"/>
            </a:lvl1pPr>
          </a:lstStyle>
          <a:p>
            <a:r>
              <a:rPr lang="el-GR">
                <a:sym typeface="Calibri"/>
              </a:rPr>
              <a:t>Κορεσμός </a:t>
            </a:r>
            <a:r>
              <a:rPr lang="el-GR" dirty="0">
                <a:sym typeface="Calibri"/>
              </a:rPr>
              <a:t>της εγχώριας αγοράς</a:t>
            </a:r>
            <a:endParaRPr dirty="0">
              <a:sym typeface="Calibri"/>
            </a:endParaRPr>
          </a:p>
        </p:txBody>
      </p:sp>
      <p:sp>
        <p:nvSpPr>
          <p:cNvPr id="272" name="Google Shape;272;g1e04fbac8dc_0_14"/>
          <p:cNvSpPr txBox="1"/>
          <p:nvPr/>
        </p:nvSpPr>
        <p:spPr>
          <a:xfrm>
            <a:off x="6647550" y="1995425"/>
            <a:ext cx="1795200" cy="738633"/>
          </a:xfrm>
          <a:prstGeom prst="rect">
            <a:avLst/>
          </a:prstGeom>
          <a:noFill/>
          <a:ln>
            <a:noFill/>
          </a:ln>
        </p:spPr>
        <p:txBody>
          <a:bodyPr spcFirstLastPara="1" wrap="square" lIns="91425" tIns="91425" rIns="91425" bIns="91425" anchor="t" anchorCtr="0">
            <a:spAutoFit/>
          </a:bodyPr>
          <a:lstStyle/>
          <a:p>
            <a:pPr lvl="0" algn="ctr"/>
            <a:r>
              <a:rPr lang="el-GR" sz="1200" b="1" dirty="0"/>
              <a:t>Αντιμετωπίζοντας νέους ανταγωνιστές στο εξωτερικό</a:t>
            </a:r>
            <a:endParaRPr sz="1200" b="1" dirty="0"/>
          </a:p>
        </p:txBody>
      </p:sp>
      <p:sp>
        <p:nvSpPr>
          <p:cNvPr id="273" name="Google Shape;273;g1e04fbac8dc_0_14"/>
          <p:cNvSpPr txBox="1"/>
          <p:nvPr/>
        </p:nvSpPr>
        <p:spPr>
          <a:xfrm>
            <a:off x="6092200" y="4366050"/>
            <a:ext cx="1795200" cy="1107965"/>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RPr/>
            </a:defPPr>
            <a:lvl1pPr algn="ctr">
              <a:defRPr sz="1200" b="1"/>
            </a:lvl1pPr>
          </a:lstStyle>
          <a:p>
            <a:r>
              <a:rPr lang="el-GR" dirty="0">
                <a:sym typeface="Calibri"/>
              </a:rPr>
              <a:t>Η αναζήτηση λιγότερο ανταγωνιστικών αγορών</a:t>
            </a:r>
            <a:endParaRPr dirty="0"/>
          </a:p>
        </p:txBody>
      </p:sp>
      <p:sp>
        <p:nvSpPr>
          <p:cNvPr id="274" name="Google Shape;274;g1e04fbac8dc_0_14"/>
          <p:cNvSpPr txBox="1"/>
          <p:nvPr/>
        </p:nvSpPr>
        <p:spPr>
          <a:xfrm>
            <a:off x="7578689" y="5225000"/>
            <a:ext cx="1641423" cy="553968"/>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RPr/>
            </a:defPPr>
            <a:lvl1pPr algn="ctr">
              <a:defRPr sz="1200" b="1"/>
            </a:lvl1pPr>
          </a:lstStyle>
          <a:p>
            <a:r>
              <a:rPr lang="el-GR">
                <a:sym typeface="Calibri"/>
              </a:rPr>
              <a:t>Κίνητρα </a:t>
            </a:r>
            <a:r>
              <a:rPr lang="el-GR" dirty="0">
                <a:sym typeface="Calibri"/>
              </a:rPr>
              <a:t>και εμπορικά ελλείμματα</a:t>
            </a:r>
            <a:endParaRPr dirty="0"/>
          </a:p>
        </p:txBody>
      </p:sp>
      <p:sp>
        <p:nvSpPr>
          <p:cNvPr id="275" name="Google Shape;275;g1e04fbac8dc_0_14"/>
          <p:cNvSpPr txBox="1"/>
          <p:nvPr/>
        </p:nvSpPr>
        <p:spPr>
          <a:xfrm>
            <a:off x="8890850" y="4481400"/>
            <a:ext cx="1795200" cy="877133"/>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RPr/>
            </a:defPPr>
            <a:lvl1pPr algn="ctr">
              <a:defRPr sz="1200" b="1"/>
            </a:lvl1pPr>
          </a:lstStyle>
          <a:p>
            <a:r>
              <a:rPr lang="el-GR">
                <a:sym typeface="Calibri"/>
              </a:rPr>
              <a:t>Πλεονεκτήματα </a:t>
            </a:r>
            <a:r>
              <a:rPr lang="el-GR" dirty="0">
                <a:sym typeface="Calibri"/>
              </a:rPr>
              <a:t>από το κόστος των μισθών</a:t>
            </a:r>
            <a:endParaRPr dirty="0"/>
          </a:p>
        </p:txBody>
      </p:sp>
      <p:sp>
        <p:nvSpPr>
          <p:cNvPr id="276" name="Google Shape;276;g1e04fbac8dc_0_14"/>
          <p:cNvSpPr txBox="1"/>
          <p:nvPr/>
        </p:nvSpPr>
        <p:spPr>
          <a:xfrm>
            <a:off x="9043000" y="3251725"/>
            <a:ext cx="1795200" cy="553968"/>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RPr/>
            </a:defPPr>
            <a:lvl1pPr algn="ctr">
              <a:defRPr sz="1200" b="1"/>
            </a:lvl1pPr>
          </a:lstStyle>
          <a:p>
            <a:r>
              <a:rPr lang="el-GR" dirty="0">
                <a:sym typeface="Calibri"/>
              </a:rPr>
              <a:t>Εκμετάλλευση </a:t>
            </a:r>
            <a:r>
              <a:rPr lang="el-GR">
                <a:sym typeface="Calibri"/>
              </a:rPr>
              <a:t>της αδρανής </a:t>
            </a:r>
            <a:r>
              <a:rPr lang="el-GR" dirty="0">
                <a:sym typeface="Calibri"/>
              </a:rPr>
              <a:t>παραγωγής</a:t>
            </a:r>
            <a:endParaRPr dirty="0"/>
          </a:p>
        </p:txBody>
      </p:sp>
      <p:sp>
        <p:nvSpPr>
          <p:cNvPr id="277" name="Google Shape;277;g1e04fbac8dc_0_14"/>
          <p:cNvSpPr txBox="1"/>
          <p:nvPr/>
        </p:nvSpPr>
        <p:spPr>
          <a:xfrm>
            <a:off x="8359950" y="2060125"/>
            <a:ext cx="1795200" cy="553968"/>
          </a:xfrm>
          <a:prstGeom prst="rect">
            <a:avLst/>
          </a:prstGeom>
          <a:noFill/>
          <a:ln>
            <a:noFill/>
          </a:ln>
        </p:spPr>
        <p:txBody>
          <a:bodyPr spcFirstLastPara="1" wrap="square" lIns="91425" tIns="91425" rIns="91425" bIns="91425" anchor="t" anchorCtr="0">
            <a:spAutoFit/>
          </a:bodyPr>
          <a:lstStyle/>
          <a:p>
            <a:pPr lvl="0" algn="ctr"/>
            <a:r>
              <a:rPr lang="el-GR" sz="1200" b="1" dirty="0"/>
              <a:t>Κλήση διεθνούς διαχείρισης</a:t>
            </a:r>
            <a:endParaRPr sz="1200" b="1" dirty="0"/>
          </a:p>
        </p:txBody>
      </p:sp>
      <p:sp>
        <p:nvSpPr>
          <p:cNvPr id="278" name="Google Shape;278;g1e04fbac8dc_0_14"/>
          <p:cNvSpPr txBox="1"/>
          <p:nvPr/>
        </p:nvSpPr>
        <p:spPr>
          <a:xfrm>
            <a:off x="975250" y="1727925"/>
            <a:ext cx="4537800" cy="3785621"/>
          </a:xfrm>
          <a:prstGeom prst="rect">
            <a:avLst/>
          </a:prstGeom>
          <a:noFill/>
          <a:ln w="19050" cap="flat" cmpd="sng">
            <a:solidFill>
              <a:srgbClr val="1C8C7F"/>
            </a:solidFill>
            <a:prstDash val="solid"/>
            <a:round/>
            <a:headEnd type="none" w="sm" len="sm"/>
            <a:tailEnd type="none" w="sm" len="sm"/>
          </a:ln>
        </p:spPr>
        <p:txBody>
          <a:bodyPr spcFirstLastPara="1" wrap="square" lIns="91425" tIns="91425" rIns="91425" bIns="91425" anchor="t" anchorCtr="0">
            <a:spAutoFit/>
          </a:bodyPr>
          <a:lstStyle/>
          <a:p>
            <a:pPr lvl="0" algn="just"/>
            <a:r>
              <a:rPr lang="el-GR" sz="1800" b="1" dirty="0">
                <a:latin typeface="Calibri"/>
                <a:ea typeface="Calibri"/>
                <a:cs typeface="Calibri"/>
                <a:sym typeface="Calibri"/>
              </a:rPr>
              <a:t>Γιατί οι επιχειρήσεις διεθνοποιούνται;</a:t>
            </a:r>
            <a:endParaRPr sz="1800" b="1" dirty="0">
              <a:latin typeface="Calibri"/>
              <a:ea typeface="Calibri"/>
              <a:cs typeface="Calibri"/>
              <a:sym typeface="Calibri"/>
            </a:endParaRPr>
          </a:p>
          <a:p>
            <a:pPr marL="342900" lvl="0" indent="-228600" rtl="0">
              <a:spcBef>
                <a:spcPts val="0"/>
              </a:spcBef>
              <a:spcAft>
                <a:spcPts val="0"/>
              </a:spcAft>
              <a:buSzPts val="1800"/>
              <a:buFont typeface="Calibri"/>
              <a:buChar char="●"/>
            </a:pPr>
            <a:r>
              <a:rPr lang="el-GR" sz="1800" dirty="0">
                <a:latin typeface="Calibri"/>
                <a:cs typeface="Calibri"/>
              </a:rPr>
              <a:t>Να διαφοροποιηθούν έναντι των κινδύνων και των αβεβαιοτήτων του εγχώριου επιχειρηματικού κύκλου.</a:t>
            </a:r>
          </a:p>
          <a:p>
            <a:pPr marL="342900" lvl="0" indent="-228600">
              <a:buSzPts val="1800"/>
              <a:buFont typeface="Calibri"/>
              <a:buChar char="●"/>
            </a:pPr>
            <a:r>
              <a:rPr lang="el-GR" sz="1800" dirty="0">
                <a:latin typeface="Calibri"/>
                <a:cs typeface="Calibri"/>
              </a:rPr>
              <a:t>Για να </a:t>
            </a:r>
            <a:r>
              <a:rPr lang="el-GR" sz="1800" dirty="0" err="1">
                <a:latin typeface="Calibri"/>
                <a:cs typeface="Calibri"/>
              </a:rPr>
              <a:t>αξιοποιήσoυν</a:t>
            </a:r>
            <a:r>
              <a:rPr lang="el-GR" sz="1800" dirty="0">
                <a:latin typeface="Calibri"/>
                <a:cs typeface="Calibri"/>
              </a:rPr>
              <a:t> την αναπτυσσόμενη παγκόσμια αγορά αγαθών και υπηρεσιών.</a:t>
            </a:r>
          </a:p>
          <a:p>
            <a:pPr marL="342900" lvl="0" indent="-228600">
              <a:buSzPts val="1800"/>
              <a:buFont typeface="Calibri"/>
              <a:buChar char="●"/>
            </a:pPr>
            <a:r>
              <a:rPr lang="el-GR" sz="1800" dirty="0">
                <a:latin typeface="Calibri"/>
                <a:cs typeface="Calibri"/>
              </a:rPr>
              <a:t>Ως απάντηση στον ξένο ανταγωνισμό.</a:t>
            </a:r>
          </a:p>
          <a:p>
            <a:pPr marL="342900" lvl="0" indent="-228600">
              <a:buSzPts val="1800"/>
              <a:buFont typeface="Calibri"/>
              <a:buChar char="●"/>
            </a:pPr>
            <a:r>
              <a:rPr lang="el-GR" sz="1800" dirty="0">
                <a:latin typeface="Calibri"/>
                <a:cs typeface="Calibri"/>
              </a:rPr>
              <a:t>Για μείωση του κόστους.</a:t>
            </a:r>
          </a:p>
          <a:p>
            <a:pPr marL="342900" lvl="0" indent="-228600">
              <a:buSzPts val="1800"/>
              <a:buFont typeface="Calibri"/>
              <a:buChar char="●"/>
            </a:pPr>
            <a:r>
              <a:rPr lang="el-GR" sz="1800" dirty="0">
                <a:latin typeface="Calibri"/>
                <a:cs typeface="Calibri"/>
              </a:rPr>
              <a:t>Να ξεπεραστούν τα εμπόδια εισόδου στις ξένες αγορές.</a:t>
            </a:r>
          </a:p>
          <a:p>
            <a:pPr marL="342900" lvl="0" indent="-228600">
              <a:buSzPts val="1800"/>
              <a:buFont typeface="Calibri"/>
              <a:buChar char="●"/>
            </a:pPr>
            <a:r>
              <a:rPr lang="el-GR" sz="1800" dirty="0">
                <a:latin typeface="Calibri"/>
                <a:cs typeface="Calibri"/>
              </a:rPr>
              <a:t>Να επωφελούνται από την τεχνολογική τεχνογνωσία κατασκευάζοντας προϊόντα απευθείας.</a:t>
            </a:r>
            <a:endParaRPr dirty="0"/>
          </a:p>
        </p:txBody>
      </p:sp>
      <p:sp>
        <p:nvSpPr>
          <p:cNvPr id="22" name="Google Shape;220;g2032f37d30e_0_90">
            <a:extLst>
              <a:ext uri="{FF2B5EF4-FFF2-40B4-BE49-F238E27FC236}">
                <a16:creationId xmlns:a16="http://schemas.microsoft.com/office/drawing/2014/main" id="{21D68586-F636-497C-91C9-2DE0D1C36E95}"/>
              </a:ext>
            </a:extLst>
          </p:cNvPr>
          <p:cNvSpPr/>
          <p:nvPr/>
        </p:nvSpPr>
        <p:spPr>
          <a:xfrm>
            <a:off x="850800" y="251425"/>
            <a:ext cx="10119600" cy="639000"/>
          </a:xfrm>
          <a:prstGeom prst="rect">
            <a:avLst/>
          </a:prstGeom>
          <a:noFill/>
          <a:ln>
            <a:noFill/>
          </a:ln>
        </p:spPr>
        <p:txBody>
          <a:bodyPr spcFirstLastPara="1" wrap="square" lIns="90000" tIns="45000" rIns="90000" bIns="45000" anchor="t" anchorCtr="0">
            <a:noAutofit/>
          </a:bodyPr>
          <a:lstStyle/>
          <a:p>
            <a:pPr lvl="0">
              <a:buSzPts val="3600"/>
            </a:pPr>
            <a:r>
              <a:rPr lang="el-GR" sz="3200" b="1" dirty="0">
                <a:solidFill>
                  <a:srgbClr val="FAB632"/>
                </a:solidFill>
                <a:latin typeface="Calibri"/>
                <a:ea typeface="Calibri"/>
                <a:cs typeface="Calibri"/>
                <a:sym typeface="Calibri"/>
              </a:rPr>
              <a:t>Ενότητα 2: Τι εννοούμε με τον όρο διεθνείς επιχειρήσεις;</a:t>
            </a:r>
            <a:endParaRPr sz="32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3"/>
        <p:cNvGrpSpPr/>
        <p:nvPr/>
      </p:nvGrpSpPr>
      <p:grpSpPr>
        <a:xfrm>
          <a:off x="0" y="0"/>
          <a:ext cx="0" cy="0"/>
          <a:chOff x="0" y="0"/>
          <a:chExt cx="0" cy="0"/>
        </a:xfrm>
      </p:grpSpPr>
      <p:sp>
        <p:nvSpPr>
          <p:cNvPr id="284" name="Google Shape;284;g1e04fbac8dc_0_31"/>
          <p:cNvSpPr/>
          <p:nvPr/>
        </p:nvSpPr>
        <p:spPr>
          <a:xfrm>
            <a:off x="850799" y="1004600"/>
            <a:ext cx="9823500" cy="456000"/>
          </a:xfrm>
          <a:prstGeom prst="rect">
            <a:avLst/>
          </a:prstGeom>
          <a:noFill/>
          <a:ln>
            <a:noFill/>
          </a:ln>
        </p:spPr>
        <p:txBody>
          <a:bodyPr spcFirstLastPara="1" wrap="square" lIns="90000" tIns="45000" rIns="90000" bIns="45000" anchor="t" anchorCtr="0">
            <a:noAutofit/>
          </a:bodyPr>
          <a:lstStyle/>
          <a:p>
            <a:pPr lvl="0">
              <a:buSzPts val="2400"/>
            </a:pPr>
            <a:r>
              <a:rPr lang="el-GR" sz="2000" dirty="0">
                <a:solidFill>
                  <a:srgbClr val="21B4A9"/>
                </a:solidFill>
                <a:latin typeface="Calibri"/>
                <a:ea typeface="Calibri"/>
                <a:cs typeface="Calibri"/>
                <a:sym typeface="Calibri"/>
              </a:rPr>
              <a:t>Μέρος 4: Πλεονεκτήματα και μειονεκτήματα της διεθνοποίησης των επιχειρήσεων</a:t>
            </a:r>
            <a:endParaRPr sz="2000" b="0" i="0" u="none" strike="noStrike" cap="none" dirty="0">
              <a:solidFill>
                <a:srgbClr val="000000"/>
              </a:solidFill>
              <a:latin typeface="Arial"/>
              <a:ea typeface="Arial"/>
              <a:cs typeface="Arial"/>
              <a:sym typeface="Arial"/>
            </a:endParaRPr>
          </a:p>
        </p:txBody>
      </p:sp>
      <p:sp>
        <p:nvSpPr>
          <p:cNvPr id="285" name="Google Shape;285;g1e04fbac8dc_0_31"/>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286" name="Google Shape;286;g1e04fbac8dc_0_31"/>
          <p:cNvSpPr txBox="1"/>
          <p:nvPr/>
        </p:nvSpPr>
        <p:spPr>
          <a:xfrm>
            <a:off x="3488876" y="1939575"/>
            <a:ext cx="8019198" cy="4233426"/>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457200" lvl="0" indent="-336550" algn="just">
              <a:lnSpc>
                <a:spcPct val="115000"/>
              </a:lnSpc>
              <a:buSzPts val="1700"/>
              <a:buFont typeface="Calibri"/>
              <a:buChar char="●"/>
            </a:pPr>
            <a:r>
              <a:rPr lang="el-GR" sz="1800" dirty="0">
                <a:latin typeface="Calibri"/>
                <a:ea typeface="Calibri"/>
                <a:cs typeface="Calibri"/>
                <a:sym typeface="Calibri"/>
              </a:rPr>
              <a:t>Διαφοροποίηση εμπορικών κινδύνων.</a:t>
            </a:r>
          </a:p>
          <a:p>
            <a:pPr marL="457200" lvl="0" indent="-336550" algn="just">
              <a:lnSpc>
                <a:spcPct val="115000"/>
              </a:lnSpc>
              <a:buSzPts val="1700"/>
              <a:buFont typeface="Calibri"/>
              <a:buChar char="●"/>
            </a:pPr>
            <a:r>
              <a:rPr lang="el-GR" sz="1800" dirty="0">
                <a:latin typeface="Calibri"/>
                <a:ea typeface="Calibri"/>
                <a:cs typeface="Calibri"/>
                <a:sym typeface="Calibri"/>
              </a:rPr>
              <a:t>Οι υψηλότερες πωλήσεις ισοδυναμούν με υψηλότερο κύκλο εργασιών και υψηλότερο καθαρό επιχειρηματικό κέρδος.</a:t>
            </a:r>
          </a:p>
          <a:p>
            <a:pPr marL="457200" lvl="0" indent="-336550" algn="just">
              <a:lnSpc>
                <a:spcPct val="115000"/>
              </a:lnSpc>
              <a:buSzPts val="1700"/>
              <a:buFont typeface="Calibri"/>
              <a:buChar char="●"/>
            </a:pPr>
            <a:r>
              <a:rPr lang="el-GR" sz="1800" dirty="0">
                <a:latin typeface="Calibri"/>
                <a:ea typeface="Calibri"/>
                <a:cs typeface="Calibri"/>
                <a:sym typeface="Calibri"/>
              </a:rPr>
              <a:t>Χρήση οικονομιών κλίμακας και κατά συνέπεια μείωση του κόστους κατασκευής της μονάδας.</a:t>
            </a:r>
          </a:p>
          <a:p>
            <a:pPr marL="457200" lvl="0" indent="-336550" algn="just">
              <a:lnSpc>
                <a:spcPct val="115000"/>
              </a:lnSpc>
              <a:buSzPts val="1700"/>
              <a:buFont typeface="Calibri"/>
              <a:buChar char="●"/>
            </a:pPr>
            <a:r>
              <a:rPr lang="el-GR" sz="1800" dirty="0">
                <a:latin typeface="Calibri"/>
                <a:ea typeface="Calibri"/>
                <a:cs typeface="Calibri"/>
                <a:sym typeface="Calibri"/>
              </a:rPr>
              <a:t>Μάθηση για νέες αγορές και εντοπισμός νέων ευκαιριών.</a:t>
            </a:r>
          </a:p>
          <a:p>
            <a:pPr marL="457200" lvl="0" indent="-336550" algn="just">
              <a:lnSpc>
                <a:spcPct val="115000"/>
              </a:lnSpc>
              <a:buSzPts val="1700"/>
              <a:buFont typeface="Calibri"/>
              <a:buChar char="●"/>
            </a:pPr>
            <a:r>
              <a:rPr lang="el-GR" sz="1800" dirty="0">
                <a:latin typeface="Calibri"/>
                <a:ea typeface="Calibri"/>
                <a:cs typeface="Calibri"/>
                <a:sym typeface="Calibri"/>
              </a:rPr>
              <a:t>Μεγαλύτερη διάρκεια ζωής του προϊόντος.</a:t>
            </a:r>
          </a:p>
          <a:p>
            <a:pPr marL="457200" lvl="0" indent="-336550" algn="just">
              <a:lnSpc>
                <a:spcPct val="115000"/>
              </a:lnSpc>
              <a:buSzPts val="1700"/>
              <a:buFont typeface="Calibri"/>
              <a:buChar char="●"/>
            </a:pPr>
            <a:r>
              <a:rPr lang="el-GR" sz="1800" dirty="0">
                <a:latin typeface="Calibri"/>
                <a:ea typeface="Calibri"/>
                <a:cs typeface="Calibri"/>
                <a:sym typeface="Calibri"/>
              </a:rPr>
              <a:t>Αναγνώριση επωνυμίας και συμπύκνωση κύρους για την εταιρεία και τη διοίκηση, το προσωπικό και τους επενδυτές της.</a:t>
            </a:r>
          </a:p>
          <a:p>
            <a:pPr marL="457200" lvl="0" indent="-336550" algn="just">
              <a:lnSpc>
                <a:spcPct val="115000"/>
              </a:lnSpc>
              <a:buSzPts val="1700"/>
              <a:buFont typeface="Calibri"/>
              <a:buChar char="●"/>
            </a:pPr>
            <a:r>
              <a:rPr lang="el-GR" sz="1800" dirty="0">
                <a:latin typeface="Calibri"/>
                <a:ea typeface="Calibri"/>
                <a:cs typeface="Calibri"/>
                <a:sym typeface="Calibri"/>
              </a:rPr>
              <a:t>Τοποθέτηση σε σχέση με τον ανταγωνισμό.</a:t>
            </a:r>
          </a:p>
          <a:p>
            <a:pPr marL="457200" lvl="0" indent="-336550" algn="just">
              <a:lnSpc>
                <a:spcPct val="115000"/>
              </a:lnSpc>
              <a:buSzPts val="1700"/>
              <a:buFont typeface="Calibri"/>
              <a:buChar char="●"/>
            </a:pPr>
            <a:r>
              <a:rPr lang="el-GR" sz="1800" dirty="0">
                <a:latin typeface="Calibri"/>
                <a:ea typeface="Calibri"/>
                <a:cs typeface="Calibri"/>
                <a:sym typeface="Calibri"/>
              </a:rPr>
              <a:t>Οικονομική αναζωογόνηση της περιοχής επιρροής της εταιρείας.</a:t>
            </a:r>
          </a:p>
          <a:p>
            <a:pPr marL="457200" lvl="0" indent="-336550" algn="just">
              <a:lnSpc>
                <a:spcPct val="115000"/>
              </a:lnSpc>
              <a:buSzPts val="1700"/>
              <a:buFont typeface="Calibri"/>
              <a:buChar char="●"/>
            </a:pPr>
            <a:r>
              <a:rPr lang="el-GR" sz="1800" dirty="0">
                <a:latin typeface="Calibri"/>
                <a:ea typeface="Calibri"/>
                <a:cs typeface="Calibri"/>
                <a:sym typeface="Calibri"/>
              </a:rPr>
              <a:t>Αναγνώριση επωνυμίας σε εκείνες τις αγορές όπου το προϊόν διεισδύει με επιτυχία.</a:t>
            </a:r>
          </a:p>
        </p:txBody>
      </p:sp>
      <p:sp>
        <p:nvSpPr>
          <p:cNvPr id="287" name="Google Shape;287;g1e04fbac8dc_0_31"/>
          <p:cNvSpPr/>
          <p:nvPr/>
        </p:nvSpPr>
        <p:spPr>
          <a:xfrm rot="5400000">
            <a:off x="591375" y="2190538"/>
            <a:ext cx="2795700" cy="2861400"/>
          </a:xfrm>
          <a:prstGeom prst="hexagon">
            <a:avLst>
              <a:gd name="adj" fmla="val 25000"/>
              <a:gd name="vf" fmla="val 115470"/>
            </a:avLst>
          </a:prstGeom>
          <a:solidFill>
            <a:srgbClr val="D0E0E3"/>
          </a:solidFill>
          <a:ln w="28575" cap="flat" cmpd="sng">
            <a:solidFill>
              <a:srgbClr val="1C8C7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g1e04fbac8dc_0_31"/>
          <p:cNvSpPr txBox="1"/>
          <p:nvPr/>
        </p:nvSpPr>
        <p:spPr>
          <a:xfrm>
            <a:off x="857947" y="2946059"/>
            <a:ext cx="2262600" cy="492412"/>
          </a:xfrm>
          <a:prstGeom prst="rect">
            <a:avLst/>
          </a:prstGeom>
          <a:noFill/>
          <a:ln>
            <a:noFill/>
          </a:ln>
        </p:spPr>
        <p:txBody>
          <a:bodyPr spcFirstLastPara="1" wrap="square" lIns="91425" tIns="91425" rIns="91425" bIns="91425" anchor="t" anchorCtr="0">
            <a:spAutoFit/>
          </a:bodyPr>
          <a:lstStyle/>
          <a:p>
            <a:pPr lvl="0" algn="ctr">
              <a:buSzPts val="1900"/>
            </a:pPr>
            <a:r>
              <a:rPr lang="el-GR" sz="2000" b="1" dirty="0">
                <a:latin typeface="Calibri"/>
                <a:ea typeface="Calibri"/>
                <a:cs typeface="Calibri"/>
                <a:sym typeface="Calibri"/>
              </a:rPr>
              <a:t>Πλεονεκτήματα</a:t>
            </a:r>
            <a:endParaRPr sz="1700" b="1" i="0" u="none" strike="noStrike" cap="none" dirty="0">
              <a:solidFill>
                <a:srgbClr val="000000"/>
              </a:solidFill>
              <a:latin typeface="Arial"/>
              <a:ea typeface="Arial"/>
              <a:cs typeface="Arial"/>
              <a:sym typeface="Arial"/>
            </a:endParaRPr>
          </a:p>
        </p:txBody>
      </p:sp>
      <p:pic>
        <p:nvPicPr>
          <p:cNvPr id="289" name="Google Shape;289;g1e04fbac8dc_0_31"/>
          <p:cNvPicPr preferRelativeResize="0"/>
          <p:nvPr/>
        </p:nvPicPr>
        <p:blipFill>
          <a:blip r:embed="rId4">
            <a:alphaModFix/>
          </a:blip>
          <a:stretch>
            <a:fillRect/>
          </a:stretch>
        </p:blipFill>
        <p:spPr>
          <a:xfrm>
            <a:off x="1146263" y="3438638"/>
            <a:ext cx="1685925" cy="1057275"/>
          </a:xfrm>
          <a:prstGeom prst="rect">
            <a:avLst/>
          </a:prstGeom>
          <a:noFill/>
          <a:ln>
            <a:noFill/>
          </a:ln>
        </p:spPr>
      </p:pic>
      <p:sp>
        <p:nvSpPr>
          <p:cNvPr id="10" name="Google Shape;220;g2032f37d30e_0_90">
            <a:extLst>
              <a:ext uri="{FF2B5EF4-FFF2-40B4-BE49-F238E27FC236}">
                <a16:creationId xmlns:a16="http://schemas.microsoft.com/office/drawing/2014/main" id="{655574F3-2779-45FF-9377-617A879266EC}"/>
              </a:ext>
            </a:extLst>
          </p:cNvPr>
          <p:cNvSpPr/>
          <p:nvPr/>
        </p:nvSpPr>
        <p:spPr>
          <a:xfrm>
            <a:off x="850800" y="251425"/>
            <a:ext cx="10119600" cy="639000"/>
          </a:xfrm>
          <a:prstGeom prst="rect">
            <a:avLst/>
          </a:prstGeom>
          <a:noFill/>
          <a:ln>
            <a:noFill/>
          </a:ln>
        </p:spPr>
        <p:txBody>
          <a:bodyPr spcFirstLastPara="1" wrap="square" lIns="90000" tIns="45000" rIns="90000" bIns="45000" anchor="t" anchorCtr="0">
            <a:noAutofit/>
          </a:bodyPr>
          <a:lstStyle/>
          <a:p>
            <a:pPr lvl="0">
              <a:buSzPts val="3600"/>
            </a:pPr>
            <a:r>
              <a:rPr lang="el-GR" sz="3200" b="1" dirty="0">
                <a:solidFill>
                  <a:srgbClr val="FAB632"/>
                </a:solidFill>
                <a:latin typeface="Calibri"/>
                <a:ea typeface="Calibri"/>
                <a:cs typeface="Calibri"/>
                <a:sym typeface="Calibri"/>
              </a:rPr>
              <a:t>Ενότητα 2: Τι εννοούμε με τον όρο διεθνείς επιχειρήσεις;</a:t>
            </a:r>
            <a:endParaRPr sz="3200" b="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4"/>
        <p:cNvGrpSpPr/>
        <p:nvPr/>
      </p:nvGrpSpPr>
      <p:grpSpPr>
        <a:xfrm>
          <a:off x="0" y="0"/>
          <a:ext cx="0" cy="0"/>
          <a:chOff x="0" y="0"/>
          <a:chExt cx="0" cy="0"/>
        </a:xfrm>
      </p:grpSpPr>
      <p:sp>
        <p:nvSpPr>
          <p:cNvPr id="295" name="Google Shape;295;g2032f37d30e_0_126"/>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296" name="Google Shape;296;g2032f37d30e_0_126"/>
          <p:cNvSpPr txBox="1"/>
          <p:nvPr/>
        </p:nvSpPr>
        <p:spPr>
          <a:xfrm>
            <a:off x="3665775" y="2048250"/>
            <a:ext cx="7216800" cy="3401660"/>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457200" lvl="0" indent="-336550" algn="just">
              <a:lnSpc>
                <a:spcPct val="115000"/>
              </a:lnSpc>
              <a:buSzPts val="1700"/>
              <a:buFont typeface="Calibri"/>
              <a:buChar char="●"/>
            </a:pPr>
            <a:r>
              <a:rPr lang="el-GR" sz="1700" dirty="0">
                <a:latin typeface="Calibri"/>
                <a:ea typeface="Calibri"/>
                <a:cs typeface="Calibri"/>
                <a:sym typeface="Calibri"/>
              </a:rPr>
              <a:t>Οι διαφορετικοί πολιτισμοί, οι καταναλωτικές συνήθειες και οι γλώσσες απαιτούν τροποποίηση του προϊόντος.</a:t>
            </a:r>
          </a:p>
          <a:p>
            <a:pPr marL="457200" lvl="0" indent="-336550" algn="just">
              <a:lnSpc>
                <a:spcPct val="115000"/>
              </a:lnSpc>
              <a:buSzPts val="1700"/>
              <a:buFont typeface="Calibri"/>
              <a:buChar char="●"/>
            </a:pPr>
            <a:r>
              <a:rPr lang="el-GR" sz="1700" dirty="0">
                <a:latin typeface="Calibri"/>
                <a:ea typeface="Calibri"/>
                <a:cs typeface="Calibri"/>
                <a:sym typeface="Calibri"/>
              </a:rPr>
              <a:t>Πιο πολύπλοκη εφοδιαστική μεταφοράς και διανομής.</a:t>
            </a:r>
          </a:p>
          <a:p>
            <a:pPr marL="457200" lvl="0" indent="-336550" algn="just">
              <a:lnSpc>
                <a:spcPct val="115000"/>
              </a:lnSpc>
              <a:buSzPts val="1700"/>
              <a:buFont typeface="Calibri"/>
              <a:buChar char="●"/>
            </a:pPr>
            <a:r>
              <a:rPr lang="el-GR" sz="1700" dirty="0">
                <a:latin typeface="Calibri"/>
                <a:ea typeface="Calibri"/>
                <a:cs typeface="Calibri"/>
                <a:sym typeface="Calibri"/>
              </a:rPr>
              <a:t>Πρόσληψη νέου προσωπικού εκπαιδευμένου στο εξωτερικό εμπόριο και ανάθεση υπηρεσιών.</a:t>
            </a:r>
          </a:p>
          <a:p>
            <a:pPr marL="457200" lvl="0" indent="-336550" algn="just">
              <a:lnSpc>
                <a:spcPct val="115000"/>
              </a:lnSpc>
              <a:buSzPts val="1700"/>
              <a:buFont typeface="Calibri"/>
              <a:buChar char="●"/>
            </a:pPr>
            <a:r>
              <a:rPr lang="el-GR" sz="1700" dirty="0">
                <a:latin typeface="Calibri"/>
                <a:ea typeface="Calibri"/>
                <a:cs typeface="Calibri"/>
                <a:sym typeface="Calibri"/>
              </a:rPr>
              <a:t>Προσαρμογές του προϊόντος σύμφωνα με τους κανονισμούς.</a:t>
            </a:r>
          </a:p>
          <a:p>
            <a:pPr marL="457200" lvl="0" indent="-336550" algn="just">
              <a:lnSpc>
                <a:spcPct val="115000"/>
              </a:lnSpc>
              <a:buSzPts val="1700"/>
              <a:buFont typeface="Calibri"/>
              <a:buChar char="●"/>
            </a:pPr>
            <a:r>
              <a:rPr lang="el-GR" sz="1700" dirty="0">
                <a:latin typeface="Calibri"/>
                <a:ea typeface="Calibri"/>
                <a:cs typeface="Calibri"/>
                <a:sym typeface="Calibri"/>
              </a:rPr>
              <a:t>Δαπάνες για έρευνα αγοράς, ταξίδια, εμπορικές εκθέσεις, προώθηση και διαφήμιση προϊόντων σε αγορές του εξωτερικού κ.λπ.</a:t>
            </a:r>
          </a:p>
          <a:p>
            <a:pPr marL="457200" lvl="0" indent="-336550" algn="just">
              <a:lnSpc>
                <a:spcPct val="115000"/>
              </a:lnSpc>
              <a:buSzPts val="1700"/>
              <a:buFont typeface="Calibri"/>
              <a:buChar char="●"/>
            </a:pPr>
            <a:r>
              <a:rPr lang="el-GR" sz="1700" dirty="0">
                <a:latin typeface="Calibri"/>
                <a:ea typeface="Calibri"/>
                <a:cs typeface="Calibri"/>
                <a:sym typeface="Calibri"/>
              </a:rPr>
              <a:t>Αυξημένες διοικητικές διατυπώσεις.</a:t>
            </a:r>
          </a:p>
          <a:p>
            <a:pPr marL="457200" lvl="0" indent="-336550" algn="just">
              <a:lnSpc>
                <a:spcPct val="115000"/>
              </a:lnSpc>
              <a:buSzPts val="1700"/>
              <a:buFont typeface="Calibri"/>
              <a:buChar char="●"/>
            </a:pPr>
            <a:r>
              <a:rPr lang="el-GR" sz="1700" dirty="0">
                <a:latin typeface="Calibri"/>
                <a:ea typeface="Calibri"/>
                <a:cs typeface="Calibri"/>
                <a:sym typeface="Calibri"/>
              </a:rPr>
              <a:t>Ανάληψη πολιτικών, κοινωνικοοικονομικών κινδύνων.</a:t>
            </a:r>
          </a:p>
          <a:p>
            <a:pPr marL="457200" marR="0" lvl="0" indent="-336550" algn="just" rtl="0">
              <a:lnSpc>
                <a:spcPct val="115000"/>
              </a:lnSpc>
              <a:spcBef>
                <a:spcPts val="0"/>
              </a:spcBef>
              <a:spcAft>
                <a:spcPts val="0"/>
              </a:spcAft>
              <a:buClr>
                <a:srgbClr val="000000"/>
              </a:buClr>
              <a:buSzPts val="1700"/>
              <a:buFont typeface="Calibri"/>
              <a:buChar char="●"/>
            </a:pPr>
            <a:endParaRPr sz="1700" dirty="0">
              <a:latin typeface="Calibri"/>
              <a:ea typeface="Calibri"/>
              <a:cs typeface="Calibri"/>
              <a:sym typeface="Calibri"/>
            </a:endParaRPr>
          </a:p>
        </p:txBody>
      </p:sp>
      <p:sp>
        <p:nvSpPr>
          <p:cNvPr id="297" name="Google Shape;297;g2032f37d30e_0_126"/>
          <p:cNvSpPr/>
          <p:nvPr/>
        </p:nvSpPr>
        <p:spPr>
          <a:xfrm rot="5400000">
            <a:off x="668925" y="2024263"/>
            <a:ext cx="2795700" cy="2861400"/>
          </a:xfrm>
          <a:prstGeom prst="hexagon">
            <a:avLst>
              <a:gd name="adj" fmla="val 25000"/>
              <a:gd name="vf" fmla="val 115470"/>
            </a:avLst>
          </a:prstGeom>
          <a:solidFill>
            <a:srgbClr val="D0E0E3"/>
          </a:solidFill>
          <a:ln w="28575" cap="flat" cmpd="sng">
            <a:solidFill>
              <a:srgbClr val="1C8C7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g2032f37d30e_0_126"/>
          <p:cNvSpPr txBox="1"/>
          <p:nvPr/>
        </p:nvSpPr>
        <p:spPr>
          <a:xfrm>
            <a:off x="935485" y="2779784"/>
            <a:ext cx="2262600" cy="492412"/>
          </a:xfrm>
          <a:prstGeom prst="rect">
            <a:avLst/>
          </a:prstGeom>
          <a:noFill/>
          <a:ln>
            <a:noFill/>
          </a:ln>
        </p:spPr>
        <p:txBody>
          <a:bodyPr spcFirstLastPara="1" wrap="square" lIns="91425" tIns="91425" rIns="91425" bIns="91425" anchor="t" anchorCtr="0">
            <a:spAutoFit/>
          </a:bodyPr>
          <a:lstStyle/>
          <a:p>
            <a:pPr lvl="0" algn="ctr">
              <a:buSzPts val="1900"/>
            </a:pPr>
            <a:r>
              <a:rPr lang="el-GR" sz="2000" b="1" dirty="0">
                <a:latin typeface="Calibri"/>
                <a:ea typeface="Calibri"/>
                <a:cs typeface="Calibri"/>
                <a:sym typeface="Calibri"/>
              </a:rPr>
              <a:t>Μειονεκτήματα</a:t>
            </a:r>
            <a:endParaRPr sz="1700" b="1" i="0" u="none" strike="noStrike" cap="none" dirty="0">
              <a:solidFill>
                <a:srgbClr val="000000"/>
              </a:solidFill>
              <a:latin typeface="Arial"/>
              <a:ea typeface="Arial"/>
              <a:cs typeface="Arial"/>
              <a:sym typeface="Arial"/>
            </a:endParaRPr>
          </a:p>
        </p:txBody>
      </p:sp>
      <p:pic>
        <p:nvPicPr>
          <p:cNvPr id="299" name="Google Shape;299;g2032f37d30e_0_126"/>
          <p:cNvPicPr preferRelativeResize="0"/>
          <p:nvPr/>
        </p:nvPicPr>
        <p:blipFill>
          <a:blip r:embed="rId4">
            <a:alphaModFix/>
          </a:blip>
          <a:stretch>
            <a:fillRect/>
          </a:stretch>
        </p:blipFill>
        <p:spPr>
          <a:xfrm>
            <a:off x="1334011" y="3270986"/>
            <a:ext cx="1465523" cy="1270650"/>
          </a:xfrm>
          <a:prstGeom prst="rect">
            <a:avLst/>
          </a:prstGeom>
          <a:noFill/>
          <a:ln>
            <a:noFill/>
          </a:ln>
        </p:spPr>
      </p:pic>
      <p:sp>
        <p:nvSpPr>
          <p:cNvPr id="9" name="Google Shape;284;g1e04fbac8dc_0_31">
            <a:extLst>
              <a:ext uri="{FF2B5EF4-FFF2-40B4-BE49-F238E27FC236}">
                <a16:creationId xmlns:a16="http://schemas.microsoft.com/office/drawing/2014/main" id="{CA5E4D3C-1DA0-4498-AD5D-FDB0AFD0801B}"/>
              </a:ext>
            </a:extLst>
          </p:cNvPr>
          <p:cNvSpPr/>
          <p:nvPr/>
        </p:nvSpPr>
        <p:spPr>
          <a:xfrm>
            <a:off x="850799" y="1004600"/>
            <a:ext cx="9823500" cy="456000"/>
          </a:xfrm>
          <a:prstGeom prst="rect">
            <a:avLst/>
          </a:prstGeom>
          <a:noFill/>
          <a:ln>
            <a:noFill/>
          </a:ln>
        </p:spPr>
        <p:txBody>
          <a:bodyPr spcFirstLastPara="1" wrap="square" lIns="90000" tIns="45000" rIns="90000" bIns="45000" anchor="t" anchorCtr="0">
            <a:noAutofit/>
          </a:bodyPr>
          <a:lstStyle/>
          <a:p>
            <a:pPr lvl="0">
              <a:buSzPts val="2400"/>
            </a:pPr>
            <a:r>
              <a:rPr lang="el-GR" sz="2000" dirty="0">
                <a:solidFill>
                  <a:srgbClr val="21B4A9"/>
                </a:solidFill>
                <a:latin typeface="Calibri"/>
                <a:ea typeface="Calibri"/>
                <a:cs typeface="Calibri"/>
                <a:sym typeface="Calibri"/>
              </a:rPr>
              <a:t>Μέρος 4: Πλεονεκτήματα και μειονεκτήματα της διεθνοποίησης των επιχειρήσεων</a:t>
            </a:r>
            <a:endParaRPr sz="2000" b="0" i="0" u="none" strike="noStrike" cap="none" dirty="0">
              <a:solidFill>
                <a:srgbClr val="000000"/>
              </a:solidFill>
              <a:latin typeface="Arial"/>
              <a:ea typeface="Arial"/>
              <a:cs typeface="Arial"/>
              <a:sym typeface="Arial"/>
            </a:endParaRPr>
          </a:p>
        </p:txBody>
      </p:sp>
      <p:sp>
        <p:nvSpPr>
          <p:cNvPr id="11" name="Google Shape;220;g2032f37d30e_0_90">
            <a:extLst>
              <a:ext uri="{FF2B5EF4-FFF2-40B4-BE49-F238E27FC236}">
                <a16:creationId xmlns:a16="http://schemas.microsoft.com/office/drawing/2014/main" id="{F94272EA-36D4-4E0D-872B-D2E7FD89DCEE}"/>
              </a:ext>
            </a:extLst>
          </p:cNvPr>
          <p:cNvSpPr/>
          <p:nvPr/>
        </p:nvSpPr>
        <p:spPr>
          <a:xfrm>
            <a:off x="850800" y="251425"/>
            <a:ext cx="10119600" cy="639000"/>
          </a:xfrm>
          <a:prstGeom prst="rect">
            <a:avLst/>
          </a:prstGeom>
          <a:noFill/>
          <a:ln>
            <a:noFill/>
          </a:ln>
        </p:spPr>
        <p:txBody>
          <a:bodyPr spcFirstLastPara="1" wrap="square" lIns="90000" tIns="45000" rIns="90000" bIns="45000" anchor="t" anchorCtr="0">
            <a:noAutofit/>
          </a:bodyPr>
          <a:lstStyle/>
          <a:p>
            <a:pPr lvl="0">
              <a:buSzPts val="3600"/>
            </a:pPr>
            <a:r>
              <a:rPr lang="el-GR" sz="3200" b="1" dirty="0">
                <a:solidFill>
                  <a:srgbClr val="FAB632"/>
                </a:solidFill>
                <a:latin typeface="Calibri"/>
                <a:ea typeface="Calibri"/>
                <a:cs typeface="Calibri"/>
                <a:sym typeface="Calibri"/>
              </a:rPr>
              <a:t>Ενότητα 2: Τι εννοούμε με τον όρο διεθνείς επιχειρήσεις;</a:t>
            </a:r>
            <a:endParaRPr sz="3200" b="0" i="0" u="none" strike="noStrike" cap="none" dirty="0">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5"/>
        <p:cNvGrpSpPr/>
        <p:nvPr/>
      </p:nvGrpSpPr>
      <p:grpSpPr>
        <a:xfrm>
          <a:off x="0" y="0"/>
          <a:ext cx="0" cy="0"/>
          <a:chOff x="0" y="0"/>
          <a:chExt cx="0" cy="0"/>
        </a:xfrm>
      </p:grpSpPr>
      <p:sp>
        <p:nvSpPr>
          <p:cNvPr id="306" name="Google Shape;306;g204863c8411_0_24"/>
          <p:cNvSpPr/>
          <p:nvPr/>
        </p:nvSpPr>
        <p:spPr>
          <a:xfrm>
            <a:off x="850805" y="1004595"/>
            <a:ext cx="7692900" cy="456000"/>
          </a:xfrm>
          <a:prstGeom prst="rect">
            <a:avLst/>
          </a:prstGeom>
          <a:noFill/>
          <a:ln>
            <a:noFill/>
          </a:ln>
        </p:spPr>
        <p:txBody>
          <a:bodyPr spcFirstLastPara="1" wrap="square" lIns="90000" tIns="45000" rIns="90000" bIns="45000" anchor="t" anchorCtr="0">
            <a:noAutofit/>
          </a:bodyPr>
          <a:lstStyle/>
          <a:p>
            <a:pPr lvl="0">
              <a:buSzPts val="2400"/>
            </a:pPr>
            <a:r>
              <a:rPr lang="el-GR" sz="2400" dirty="0">
                <a:solidFill>
                  <a:srgbClr val="21B4A9"/>
                </a:solidFill>
                <a:latin typeface="Calibri"/>
                <a:ea typeface="Calibri"/>
                <a:cs typeface="Calibri"/>
                <a:sym typeface="Calibri"/>
              </a:rPr>
              <a:t>Μέρος 5: Διαδικασία διεθνοποίησης</a:t>
            </a:r>
            <a:endParaRPr sz="2400" b="0" i="0" u="none" strike="noStrike" cap="none" dirty="0">
              <a:solidFill>
                <a:srgbClr val="000000"/>
              </a:solidFill>
              <a:latin typeface="Arial"/>
              <a:ea typeface="Arial"/>
              <a:cs typeface="Arial"/>
              <a:sym typeface="Arial"/>
            </a:endParaRPr>
          </a:p>
        </p:txBody>
      </p:sp>
      <p:sp>
        <p:nvSpPr>
          <p:cNvPr id="307" name="Google Shape;307;g204863c8411_0_24"/>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308" name="Google Shape;308;g204863c8411_0_24"/>
          <p:cNvSpPr txBox="1"/>
          <p:nvPr/>
        </p:nvSpPr>
        <p:spPr>
          <a:xfrm>
            <a:off x="4190540" y="1757800"/>
            <a:ext cx="7221070" cy="4401175"/>
          </a:xfrm>
          <a:prstGeom prst="rect">
            <a:avLst/>
          </a:prstGeom>
          <a:solidFill>
            <a:srgbClr val="F4CCCC"/>
          </a:solidFill>
          <a:ln w="28575" cap="flat" cmpd="sng">
            <a:solidFill>
              <a:srgbClr val="C00000"/>
            </a:solidFill>
            <a:prstDash val="solid"/>
            <a:round/>
            <a:headEnd type="none" w="sm" len="sm"/>
            <a:tailEnd type="none" w="sm" len="sm"/>
          </a:ln>
        </p:spPr>
        <p:txBody>
          <a:bodyPr spcFirstLastPara="1" wrap="square" lIns="91425" tIns="91425" rIns="91425" bIns="91425" anchor="t" anchorCtr="0">
            <a:spAutoFit/>
          </a:bodyPr>
          <a:lstStyle/>
          <a:p>
            <a:r>
              <a:rPr lang="el-GR" sz="1600" b="1" dirty="0">
                <a:latin typeface="Calibri" panose="020F0502020204030204" pitchFamily="34" charset="0"/>
                <a:cs typeface="Calibri" panose="020F0502020204030204" pitchFamily="34" charset="0"/>
              </a:rPr>
              <a:t>Η διεθνής επιχειρηματική διαδικασία:</a:t>
            </a:r>
            <a:endParaRPr lang="en-GB" sz="1600" dirty="0">
              <a:latin typeface="Calibri" panose="020F0502020204030204" pitchFamily="34" charset="0"/>
              <a:cs typeface="Calibri" panose="020F0502020204030204" pitchFamily="34" charset="0"/>
            </a:endParaRPr>
          </a:p>
          <a:p>
            <a:pPr marL="0" lvl="0" indent="0" rtl="0">
              <a:spcBef>
                <a:spcPts val="0"/>
              </a:spcBef>
              <a:spcAft>
                <a:spcPts val="0"/>
              </a:spcAft>
              <a:buNone/>
            </a:pPr>
            <a:endParaRPr sz="1800" b="1" dirty="0">
              <a:latin typeface="Calibri" panose="020F0502020204030204" pitchFamily="34" charset="0"/>
              <a:ea typeface="Calibri"/>
              <a:cs typeface="Calibri" panose="020F0502020204030204" pitchFamily="34" charset="0"/>
              <a:sym typeface="Calibri"/>
            </a:endParaRPr>
          </a:p>
          <a:p>
            <a:pPr marL="457200" lvl="0" indent="-317500">
              <a:buSzPts val="1400"/>
              <a:buChar char="●"/>
            </a:pPr>
            <a:r>
              <a:rPr lang="el-GR" sz="1600" dirty="0">
                <a:latin typeface="Calibri" panose="020F0502020204030204" pitchFamily="34" charset="0"/>
                <a:cs typeface="Calibri" panose="020F0502020204030204" pitchFamily="34" charset="0"/>
              </a:rPr>
              <a:t>Αρχικά, η εταιρεία ενδέχεται να χορηγήσει άδεια για διπλώματα ευρεσιτεχνίας, εμπορικά σήματα ή τεχνολογία σε μια ξένη εταιρεία με αντάλλαγμα μια αμοιβή ή δικαιώματα.</a:t>
            </a:r>
          </a:p>
          <a:p>
            <a:pPr marL="457200" lvl="0" indent="-317500">
              <a:buSzPts val="1400"/>
              <a:buChar char="●"/>
            </a:pPr>
            <a:r>
              <a:rPr lang="el-GR" sz="1600" dirty="0">
                <a:latin typeface="Calibri" panose="020F0502020204030204" pitchFamily="34" charset="0"/>
                <a:cs typeface="Calibri" panose="020F0502020204030204" pitchFamily="34" charset="0"/>
              </a:rPr>
              <a:t>Η εταιρεία βλέπει μια δυνατότητα για επιπλέον πωλήσεις με εξαγωγές και χρησιμοποιεί έναν τοπικό αντιπρόσωπο ή διανομέα για να εισέλθει σε μια ξένη αγορά.</a:t>
            </a:r>
          </a:p>
          <a:p>
            <a:pPr marL="457200" lvl="0" indent="-317500">
              <a:buSzPts val="1400"/>
              <a:buChar char="●"/>
            </a:pPr>
            <a:r>
              <a:rPr lang="el-GR" sz="1600" dirty="0">
                <a:latin typeface="Calibri" panose="020F0502020204030204" pitchFamily="34" charset="0"/>
                <a:cs typeface="Calibri" panose="020F0502020204030204" pitchFamily="34" charset="0"/>
              </a:rPr>
              <a:t>Η επιχείρηση μπορεί να χρησιμοποιεί εξαγωγές για την πλεονάζουσα παραγωγή της και ενδέχεται να μην έχει μακροπρόθεσμη δέσμευση στη διεθνή αγορά.</a:t>
            </a:r>
          </a:p>
          <a:p>
            <a:pPr marL="457200" lvl="0" indent="-317500">
              <a:buSzPts val="1400"/>
              <a:buChar char="●"/>
            </a:pPr>
            <a:r>
              <a:rPr lang="el-GR" sz="1600" dirty="0">
                <a:latin typeface="Calibri" panose="020F0502020204030204" pitchFamily="34" charset="0"/>
                <a:cs typeface="Calibri" panose="020F0502020204030204" pitchFamily="34" charset="0"/>
              </a:rPr>
              <a:t>Καθώς οι εξαγωγές γίνονται πιο σημαντικές, η εταιρεία μπορεί να δημιουργήσει ένα γραφείο για τον αντιπρόσωπο πωλήσεών της ή μια θυγατρική πωλήσεων.</a:t>
            </a:r>
          </a:p>
          <a:p>
            <a:pPr marL="457200" lvl="0" indent="-317500">
              <a:buSzPts val="1400"/>
              <a:buChar char="●"/>
            </a:pPr>
            <a:r>
              <a:rPr lang="el-GR" sz="1600" dirty="0">
                <a:latin typeface="Calibri" panose="020F0502020204030204" pitchFamily="34" charset="0"/>
                <a:cs typeface="Calibri" panose="020F0502020204030204" pitchFamily="34" charset="0"/>
              </a:rPr>
              <a:t>Η εταιρεία ενδέχεται να δημιουργήσει τοπικές εργασίες συσκευασίας ή/και συναρμολόγησης.</a:t>
            </a:r>
          </a:p>
          <a:p>
            <a:pPr marL="457200" lvl="0" indent="-317500">
              <a:buSzPts val="1400"/>
              <a:buChar char="●"/>
            </a:pPr>
            <a:r>
              <a:rPr lang="el-GR" sz="1600" dirty="0">
                <a:latin typeface="Calibri" panose="020F0502020204030204" pitchFamily="34" charset="0"/>
                <a:cs typeface="Calibri" panose="020F0502020204030204" pitchFamily="34" charset="0"/>
              </a:rPr>
              <a:t>Τέλος, η εταιρεία θα δημιουργήσει μια εξ ολοκλήρου θυγατρική (ΑΞΕ).</a:t>
            </a:r>
          </a:p>
        </p:txBody>
      </p:sp>
      <p:pic>
        <p:nvPicPr>
          <p:cNvPr id="309" name="Google Shape;309;g204863c8411_0_24"/>
          <p:cNvPicPr preferRelativeResize="0"/>
          <p:nvPr/>
        </p:nvPicPr>
        <p:blipFill>
          <a:blip r:embed="rId4">
            <a:alphaModFix/>
          </a:blip>
          <a:stretch>
            <a:fillRect/>
          </a:stretch>
        </p:blipFill>
        <p:spPr>
          <a:xfrm>
            <a:off x="1644161" y="1460600"/>
            <a:ext cx="2383664" cy="3724475"/>
          </a:xfrm>
          <a:prstGeom prst="rect">
            <a:avLst/>
          </a:prstGeom>
          <a:noFill/>
          <a:ln>
            <a:noFill/>
          </a:ln>
        </p:spPr>
      </p:pic>
      <p:sp>
        <p:nvSpPr>
          <p:cNvPr id="8" name="Google Shape;220;g2032f37d30e_0_90">
            <a:extLst>
              <a:ext uri="{FF2B5EF4-FFF2-40B4-BE49-F238E27FC236}">
                <a16:creationId xmlns:a16="http://schemas.microsoft.com/office/drawing/2014/main" id="{345C87AA-6BAA-4140-93A8-BBA9C5E7A6E9}"/>
              </a:ext>
            </a:extLst>
          </p:cNvPr>
          <p:cNvSpPr/>
          <p:nvPr/>
        </p:nvSpPr>
        <p:spPr>
          <a:xfrm>
            <a:off x="850800" y="251425"/>
            <a:ext cx="10119600" cy="639000"/>
          </a:xfrm>
          <a:prstGeom prst="rect">
            <a:avLst/>
          </a:prstGeom>
          <a:noFill/>
          <a:ln>
            <a:noFill/>
          </a:ln>
        </p:spPr>
        <p:txBody>
          <a:bodyPr spcFirstLastPara="1" wrap="square" lIns="90000" tIns="45000" rIns="90000" bIns="45000" anchor="t" anchorCtr="0">
            <a:noAutofit/>
          </a:bodyPr>
          <a:lstStyle/>
          <a:p>
            <a:pPr lvl="0">
              <a:buSzPts val="3600"/>
            </a:pPr>
            <a:r>
              <a:rPr lang="el-GR" sz="3200" b="1" dirty="0">
                <a:solidFill>
                  <a:srgbClr val="FAB632"/>
                </a:solidFill>
                <a:latin typeface="Calibri"/>
                <a:ea typeface="Calibri"/>
                <a:cs typeface="Calibri"/>
                <a:sym typeface="Calibri"/>
              </a:rPr>
              <a:t>Ενότητα 2: Τι εννοούμε με τον όρο διεθνείς επιχειρήσεις;</a:t>
            </a:r>
            <a:endParaRPr sz="3200" b="0" i="0" u="none" strike="noStrike" cap="none" dirty="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4"/>
        <p:cNvGrpSpPr/>
        <p:nvPr/>
      </p:nvGrpSpPr>
      <p:grpSpPr>
        <a:xfrm>
          <a:off x="0" y="0"/>
          <a:ext cx="0" cy="0"/>
          <a:chOff x="0" y="0"/>
          <a:chExt cx="0" cy="0"/>
        </a:xfrm>
      </p:grpSpPr>
      <p:sp>
        <p:nvSpPr>
          <p:cNvPr id="315" name="Google Shape;315;g1e04fbac8dc_0_43"/>
          <p:cNvSpPr/>
          <p:nvPr/>
        </p:nvSpPr>
        <p:spPr>
          <a:xfrm>
            <a:off x="850805" y="1004595"/>
            <a:ext cx="7692900" cy="456000"/>
          </a:xfrm>
          <a:prstGeom prst="rect">
            <a:avLst/>
          </a:prstGeom>
          <a:noFill/>
          <a:ln>
            <a:noFill/>
          </a:ln>
        </p:spPr>
        <p:txBody>
          <a:bodyPr spcFirstLastPara="1" wrap="square" lIns="90000" tIns="45000" rIns="90000" bIns="45000" anchor="t" anchorCtr="0">
            <a:noAutofit/>
          </a:bodyPr>
          <a:lstStyle/>
          <a:p>
            <a:pPr lvl="0">
              <a:buSzPts val="2400"/>
            </a:pPr>
            <a:r>
              <a:rPr lang="el-GR" sz="2400" dirty="0">
                <a:solidFill>
                  <a:srgbClr val="21B4A9"/>
                </a:solidFill>
                <a:latin typeface="Calibri"/>
                <a:ea typeface="Calibri"/>
                <a:cs typeface="Calibri"/>
                <a:sym typeface="Calibri"/>
              </a:rPr>
              <a:t>Μέρος 6: Φάσεις διεθνοποίησης των επιχειρήσεων</a:t>
            </a:r>
            <a:endParaRPr sz="2400" b="0" i="0" u="none" strike="noStrike" cap="none" dirty="0">
              <a:solidFill>
                <a:srgbClr val="000000"/>
              </a:solidFill>
              <a:latin typeface="Arial"/>
              <a:ea typeface="Arial"/>
              <a:cs typeface="Arial"/>
              <a:sym typeface="Arial"/>
            </a:endParaRPr>
          </a:p>
        </p:txBody>
      </p:sp>
      <p:sp>
        <p:nvSpPr>
          <p:cNvPr id="316" name="Google Shape;316;g1e04fbac8dc_0_43"/>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317" name="Google Shape;317;g1e04fbac8dc_0_43"/>
          <p:cNvSpPr txBox="1"/>
          <p:nvPr/>
        </p:nvSpPr>
        <p:spPr>
          <a:xfrm>
            <a:off x="1357950" y="1897200"/>
            <a:ext cx="8905200" cy="1692731"/>
          </a:xfrm>
          <a:prstGeom prst="rect">
            <a:avLst/>
          </a:prstGeom>
          <a:noFill/>
          <a:ln w="19050" cap="flat" cmpd="sng">
            <a:solidFill>
              <a:srgbClr val="1C8C7F"/>
            </a:solidFill>
            <a:prstDash val="solid"/>
            <a:round/>
            <a:headEnd type="none" w="sm" len="sm"/>
            <a:tailEnd type="none" w="sm" len="sm"/>
          </a:ln>
        </p:spPr>
        <p:txBody>
          <a:bodyPr spcFirstLastPara="1" wrap="square" lIns="91425" tIns="45700" rIns="91425" bIns="45700" anchor="t" anchorCtr="0">
            <a:spAutoFit/>
          </a:bodyPr>
          <a:lstStyle/>
          <a:p>
            <a:pPr lvl="0" algn="just"/>
            <a:r>
              <a:rPr lang="el-GR" sz="1900" b="1" dirty="0">
                <a:solidFill>
                  <a:srgbClr val="C00000"/>
                </a:solidFill>
                <a:latin typeface="Calibri"/>
                <a:ea typeface="Calibri"/>
                <a:cs typeface="Calibri"/>
                <a:sym typeface="Calibri"/>
              </a:rPr>
              <a:t>Φάση 1</a:t>
            </a:r>
            <a:endParaRPr sz="1900" b="1" dirty="0">
              <a:solidFill>
                <a:srgbClr val="C00000"/>
              </a:solidFill>
              <a:latin typeface="Calibri"/>
              <a:ea typeface="Calibri"/>
              <a:cs typeface="Calibri"/>
              <a:sym typeface="Calibri"/>
            </a:endParaRPr>
          </a:p>
          <a:p>
            <a:pPr marL="457200" lvl="0" indent="-336550" algn="just">
              <a:buSzPts val="1700"/>
              <a:buFont typeface="Calibri"/>
              <a:buChar char="●"/>
            </a:pPr>
            <a:r>
              <a:rPr lang="el-GR" sz="1700" dirty="0">
                <a:latin typeface="Calibri"/>
                <a:ea typeface="Calibri"/>
                <a:cs typeface="Calibri"/>
                <a:sym typeface="Calibri"/>
              </a:rPr>
              <a:t>Η εταιρεία υιοθετεί παθητική στάση και δέχεται παραγγελίες από το εξωτερικό.</a:t>
            </a:r>
          </a:p>
          <a:p>
            <a:pPr marL="457200" lvl="0" indent="-336550" algn="just">
              <a:buSzPts val="1700"/>
              <a:buFont typeface="Calibri"/>
              <a:buChar char="●"/>
            </a:pPr>
            <a:r>
              <a:rPr lang="el-GR" sz="1700" dirty="0">
                <a:latin typeface="Calibri"/>
                <a:ea typeface="Calibri"/>
                <a:cs typeface="Calibri"/>
                <a:sym typeface="Calibri"/>
              </a:rPr>
              <a:t>Πραγματοποιεί σποραδικές εξαγωγές που δεν επιδιώκονται εσκεμμένα, αλλά ενθαρρύνονται από εξωτερικούς πράκτορες και λίγους πελάτες.</a:t>
            </a:r>
          </a:p>
          <a:p>
            <a:pPr marL="457200" lvl="0" indent="-336550" algn="just">
              <a:buSzPts val="1700"/>
              <a:buFont typeface="Calibri"/>
              <a:buChar char="●"/>
            </a:pPr>
            <a:r>
              <a:rPr lang="el-GR" sz="1700" dirty="0">
                <a:latin typeface="Calibri"/>
                <a:ea typeface="Calibri"/>
                <a:cs typeface="Calibri"/>
                <a:sym typeface="Calibri"/>
              </a:rPr>
              <a:t>Δεν ακολουθεί επιχειρηματική στρατηγική που εφαρμόστηκε προηγουμένως.</a:t>
            </a:r>
          </a:p>
          <a:p>
            <a:pPr marL="457200" lvl="0" indent="-336550" algn="just">
              <a:buSzPts val="1700"/>
              <a:buFont typeface="Calibri"/>
              <a:buChar char="●"/>
            </a:pPr>
            <a:r>
              <a:rPr lang="el-GR" sz="1700" dirty="0">
                <a:latin typeface="Calibri"/>
                <a:ea typeface="Calibri"/>
                <a:cs typeface="Calibri"/>
                <a:sym typeface="Calibri"/>
              </a:rPr>
              <a:t>Μικρή ή καθόλου επένδυση από την πλευρά της εταιρείας.</a:t>
            </a:r>
            <a:endParaRPr sz="1700" dirty="0">
              <a:latin typeface="Calibri"/>
              <a:ea typeface="Calibri"/>
              <a:cs typeface="Calibri"/>
              <a:sym typeface="Calibri"/>
            </a:endParaRPr>
          </a:p>
        </p:txBody>
      </p:sp>
      <p:sp>
        <p:nvSpPr>
          <p:cNvPr id="318" name="Google Shape;318;g1e04fbac8dc_0_43"/>
          <p:cNvSpPr txBox="1"/>
          <p:nvPr/>
        </p:nvSpPr>
        <p:spPr>
          <a:xfrm>
            <a:off x="1357950" y="3677375"/>
            <a:ext cx="8905200" cy="1693200"/>
          </a:xfrm>
          <a:prstGeom prst="rect">
            <a:avLst/>
          </a:prstGeom>
          <a:noFill/>
          <a:ln w="19050" cap="flat" cmpd="sng">
            <a:solidFill>
              <a:srgbClr val="1C8C7F"/>
            </a:solidFill>
            <a:prstDash val="solid"/>
            <a:round/>
            <a:headEnd type="none" w="sm" len="sm"/>
            <a:tailEnd type="none" w="sm" len="sm"/>
          </a:ln>
        </p:spPr>
        <p:txBody>
          <a:bodyPr spcFirstLastPara="1" wrap="square" lIns="91425" tIns="45700" rIns="91425" bIns="45700" anchor="t" anchorCtr="0">
            <a:spAutoFit/>
          </a:bodyPr>
          <a:lstStyle/>
          <a:p>
            <a:pPr lvl="0" algn="just"/>
            <a:r>
              <a:rPr lang="el-GR" sz="1900" b="1" dirty="0">
                <a:solidFill>
                  <a:srgbClr val="C00000"/>
                </a:solidFill>
                <a:latin typeface="Calibri"/>
                <a:ea typeface="Calibri"/>
                <a:cs typeface="Calibri"/>
                <a:sym typeface="Calibri"/>
              </a:rPr>
              <a:t>Φάση 2</a:t>
            </a:r>
            <a:endParaRPr sz="1900" b="1" dirty="0">
              <a:solidFill>
                <a:srgbClr val="C00000"/>
              </a:solidFill>
              <a:latin typeface="Calibri"/>
              <a:ea typeface="Calibri"/>
              <a:cs typeface="Calibri"/>
              <a:sym typeface="Calibri"/>
            </a:endParaRPr>
          </a:p>
          <a:p>
            <a:pPr marL="457200" lvl="0" indent="-336550" algn="just">
              <a:buSzPts val="1700"/>
              <a:buFont typeface="Calibri"/>
              <a:buChar char="●"/>
            </a:pPr>
            <a:r>
              <a:rPr lang="el-GR" sz="1700" dirty="0">
                <a:latin typeface="Calibri"/>
                <a:ea typeface="Calibri"/>
                <a:cs typeface="Calibri"/>
                <a:sym typeface="Calibri"/>
              </a:rPr>
              <a:t>Η εταιρεία υιοθετεί ενεργή στάση στην αναζήτηση επιχειρηματικών συνεργατών και πελατών σε αγορές του εξωτερικού.</a:t>
            </a:r>
          </a:p>
          <a:p>
            <a:pPr marL="457200" lvl="0" indent="-336550" algn="just">
              <a:buSzPts val="1700"/>
              <a:buFont typeface="Calibri"/>
              <a:buChar char="●"/>
            </a:pPr>
            <a:r>
              <a:rPr lang="el-GR" sz="1700" dirty="0">
                <a:latin typeface="Calibri"/>
                <a:ea typeface="Calibri"/>
                <a:cs typeface="Calibri"/>
                <a:sym typeface="Calibri"/>
              </a:rPr>
              <a:t>Γίνονται τακτικές εξαγωγές μέσω τοπικών εισαγωγέων-διανομέων, λιανοπωλητών ή μικρών χονδρεμπόρων στις χώρες προορισμού.</a:t>
            </a:r>
          </a:p>
          <a:p>
            <a:pPr marL="457200" lvl="0" indent="-336550" algn="just">
              <a:buSzPts val="1700"/>
              <a:buFont typeface="Calibri"/>
              <a:buChar char="●"/>
            </a:pPr>
            <a:r>
              <a:rPr lang="el-GR" sz="1700" dirty="0">
                <a:latin typeface="Calibri"/>
                <a:ea typeface="Calibri"/>
                <a:cs typeface="Calibri"/>
                <a:sym typeface="Calibri"/>
              </a:rPr>
              <a:t>Ελάχιστη επένδυση της εταιρείας στην προώθηση του εξωτερικού εμπορίου.</a:t>
            </a:r>
          </a:p>
        </p:txBody>
      </p:sp>
      <p:sp>
        <p:nvSpPr>
          <p:cNvPr id="8" name="Google Shape;220;g2032f37d30e_0_90">
            <a:extLst>
              <a:ext uri="{FF2B5EF4-FFF2-40B4-BE49-F238E27FC236}">
                <a16:creationId xmlns:a16="http://schemas.microsoft.com/office/drawing/2014/main" id="{6D51C98A-486F-4C32-A5AD-D6B2E76FF764}"/>
              </a:ext>
            </a:extLst>
          </p:cNvPr>
          <p:cNvSpPr/>
          <p:nvPr/>
        </p:nvSpPr>
        <p:spPr>
          <a:xfrm>
            <a:off x="850800" y="251425"/>
            <a:ext cx="10119600" cy="639000"/>
          </a:xfrm>
          <a:prstGeom prst="rect">
            <a:avLst/>
          </a:prstGeom>
          <a:noFill/>
          <a:ln>
            <a:noFill/>
          </a:ln>
        </p:spPr>
        <p:txBody>
          <a:bodyPr spcFirstLastPara="1" wrap="square" lIns="90000" tIns="45000" rIns="90000" bIns="45000" anchor="t" anchorCtr="0">
            <a:noAutofit/>
          </a:bodyPr>
          <a:lstStyle/>
          <a:p>
            <a:pPr lvl="0">
              <a:buSzPts val="3600"/>
            </a:pPr>
            <a:r>
              <a:rPr lang="el-GR" sz="3200" b="1" dirty="0">
                <a:solidFill>
                  <a:srgbClr val="FAB632"/>
                </a:solidFill>
                <a:latin typeface="Calibri"/>
                <a:ea typeface="Calibri"/>
                <a:cs typeface="Calibri"/>
                <a:sym typeface="Calibri"/>
              </a:rPr>
              <a:t>Ενότητα 2: Τι εννοούμε με τον όρο διεθνείς επιχειρήσεις;</a:t>
            </a:r>
            <a:endParaRPr sz="3200" b="0" i="0" u="none" strike="noStrike" cap="none" dirty="0">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3"/>
        <p:cNvGrpSpPr/>
        <p:nvPr/>
      </p:nvGrpSpPr>
      <p:grpSpPr>
        <a:xfrm>
          <a:off x="0" y="0"/>
          <a:ext cx="0" cy="0"/>
          <a:chOff x="0" y="0"/>
          <a:chExt cx="0" cy="0"/>
        </a:xfrm>
      </p:grpSpPr>
      <p:sp>
        <p:nvSpPr>
          <p:cNvPr id="325" name="Google Shape;325;g2032f37d30e_0_139"/>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326" name="Google Shape;326;g2032f37d30e_0_139"/>
          <p:cNvSpPr txBox="1"/>
          <p:nvPr/>
        </p:nvSpPr>
        <p:spPr>
          <a:xfrm>
            <a:off x="1044655" y="1727275"/>
            <a:ext cx="9886687" cy="2215951"/>
          </a:xfrm>
          <a:prstGeom prst="rect">
            <a:avLst/>
          </a:prstGeom>
          <a:noFill/>
          <a:ln w="19050" cap="flat" cmpd="sng">
            <a:solidFill>
              <a:srgbClr val="1C8C7F"/>
            </a:solidFill>
            <a:prstDash val="solid"/>
            <a:round/>
            <a:headEnd type="none" w="sm" len="sm"/>
            <a:tailEnd type="none" w="sm" len="sm"/>
          </a:ln>
        </p:spPr>
        <p:txBody>
          <a:bodyPr spcFirstLastPara="1" wrap="square" lIns="91425" tIns="45700" rIns="91425" bIns="45700" anchor="t" anchorCtr="0">
            <a:spAutoFit/>
          </a:bodyPr>
          <a:lstStyle/>
          <a:p>
            <a:pPr lvl="0" algn="just"/>
            <a:r>
              <a:rPr lang="el-GR" sz="1900" b="1" dirty="0">
                <a:solidFill>
                  <a:srgbClr val="C00000"/>
                </a:solidFill>
                <a:latin typeface="Calibri"/>
                <a:ea typeface="Calibri"/>
                <a:cs typeface="Calibri"/>
                <a:sym typeface="Calibri"/>
              </a:rPr>
              <a:t>Φάση 3</a:t>
            </a:r>
            <a:endParaRPr sz="1900" b="1" dirty="0">
              <a:solidFill>
                <a:srgbClr val="C00000"/>
              </a:solidFill>
              <a:latin typeface="Calibri"/>
              <a:ea typeface="Calibri"/>
              <a:cs typeface="Calibri"/>
              <a:sym typeface="Calibri"/>
            </a:endParaRPr>
          </a:p>
          <a:p>
            <a:pPr marL="457200" lvl="0" indent="-336550" algn="just">
              <a:buSzPts val="1700"/>
              <a:buFont typeface="Calibri"/>
              <a:buChar char="●"/>
            </a:pPr>
            <a:r>
              <a:rPr lang="el-GR" sz="1700" dirty="0">
                <a:latin typeface="Calibri"/>
                <a:ea typeface="Calibri"/>
                <a:cs typeface="Calibri"/>
                <a:sym typeface="Calibri"/>
              </a:rPr>
              <a:t>Η εταιρεία ενοποιεί τις πωλήσεις της στις διεθνείς αγορές στις οποίες δραστηριοποιείται.</a:t>
            </a:r>
          </a:p>
          <a:p>
            <a:pPr marL="457200" lvl="0" indent="-336550" algn="just">
              <a:buSzPts val="1700"/>
              <a:buFont typeface="Calibri"/>
              <a:buChar char="●"/>
            </a:pPr>
            <a:r>
              <a:rPr lang="el-GR" sz="1700" dirty="0">
                <a:latin typeface="Calibri"/>
                <a:ea typeface="Calibri"/>
                <a:cs typeface="Calibri"/>
                <a:sym typeface="Calibri"/>
              </a:rPr>
              <a:t>Οι εξαγωγές είναι τακτικές και αποτελούν μέρος της στρατηγικής της εταιρείας, συμβάλλοντας σημαντικά στον κύκλο εργασιών της εταιρείας.</a:t>
            </a:r>
          </a:p>
          <a:p>
            <a:pPr marL="457200" lvl="0" indent="-336550" algn="just">
              <a:buSzPts val="1700"/>
              <a:buFont typeface="Calibri"/>
              <a:buChar char="●"/>
            </a:pPr>
            <a:r>
              <a:rPr lang="el-GR" sz="1700" dirty="0">
                <a:latin typeface="Calibri"/>
                <a:ea typeface="Calibri"/>
                <a:cs typeface="Calibri"/>
                <a:sym typeface="Calibri"/>
              </a:rPr>
              <a:t>Η εταιρεία επενδύει πολλά σε ταξίδια αναζήτησης, το δικό της τμήμα εξωτερικού εμπορίου, με το δικό της σχέδιο πωλήσεων και μάρκετινγκ.</a:t>
            </a:r>
          </a:p>
          <a:p>
            <a:pPr marL="457200" lvl="0" indent="-336550" algn="just">
              <a:buSzPts val="1700"/>
              <a:buFont typeface="Calibri"/>
              <a:buChar char="●"/>
            </a:pPr>
            <a:r>
              <a:rPr lang="el-GR" sz="1700" dirty="0">
                <a:latin typeface="Calibri"/>
                <a:ea typeface="Calibri"/>
                <a:cs typeface="Calibri"/>
                <a:sym typeface="Calibri"/>
              </a:rPr>
              <a:t> Διαθέτει δικό της προσωπικό σε αγορές του εξωτερικού ή με αρκετούς αντιπροσώπους, διανομείς-εισαγωγείς που προωθούν την επιχείρηση.</a:t>
            </a:r>
          </a:p>
        </p:txBody>
      </p:sp>
      <p:sp>
        <p:nvSpPr>
          <p:cNvPr id="327" name="Google Shape;327;g2032f37d30e_0_139"/>
          <p:cNvSpPr txBox="1"/>
          <p:nvPr/>
        </p:nvSpPr>
        <p:spPr>
          <a:xfrm>
            <a:off x="1030659" y="4033645"/>
            <a:ext cx="9900683" cy="1487341"/>
          </a:xfrm>
          <a:prstGeom prst="rect">
            <a:avLst/>
          </a:prstGeom>
          <a:noFill/>
          <a:ln w="19050" cap="flat" cmpd="sng">
            <a:solidFill>
              <a:srgbClr val="1C8C7F"/>
            </a:solidFill>
            <a:prstDash val="solid"/>
            <a:round/>
            <a:headEnd type="none" w="sm" len="sm"/>
            <a:tailEnd type="none" w="sm" len="sm"/>
          </a:ln>
        </p:spPr>
        <p:txBody>
          <a:bodyPr spcFirstLastPara="1" wrap="square" lIns="91425" tIns="45700" rIns="91425" bIns="45700" anchor="t" anchorCtr="0">
            <a:spAutoFit/>
          </a:bodyPr>
          <a:lstStyle/>
          <a:p>
            <a:pPr lvl="0" algn="just"/>
            <a:r>
              <a:rPr lang="el-GR" sz="1900" b="1" dirty="0">
                <a:solidFill>
                  <a:srgbClr val="C00000"/>
                </a:solidFill>
                <a:latin typeface="Calibri"/>
                <a:ea typeface="Calibri"/>
                <a:cs typeface="Calibri"/>
                <a:sym typeface="Calibri"/>
              </a:rPr>
              <a:t>Φάση 4</a:t>
            </a:r>
            <a:endParaRPr sz="1900" b="1" dirty="0">
              <a:solidFill>
                <a:srgbClr val="C00000"/>
              </a:solidFill>
              <a:latin typeface="Calibri"/>
              <a:ea typeface="Calibri"/>
              <a:cs typeface="Calibri"/>
              <a:sym typeface="Calibri"/>
            </a:endParaRPr>
          </a:p>
          <a:p>
            <a:pPr marL="457200" lvl="0" indent="-336550" algn="just">
              <a:buSzPts val="1700"/>
              <a:buFont typeface="Calibri"/>
              <a:buChar char="●"/>
            </a:pPr>
            <a:r>
              <a:rPr lang="el-GR" sz="1700" dirty="0">
                <a:latin typeface="Calibri"/>
                <a:ea typeface="Calibri"/>
                <a:cs typeface="Calibri"/>
                <a:sym typeface="Calibri"/>
              </a:rPr>
              <a:t>Η εταιρεία διαθέτει δικές της θυγατρικές, υποκαταστήματα, μόνιμες εγκαταστάσεις, αποθήκες κ.λπ. στις χώρες-στόχους, αναπτύσσοντας τις δικές της εμπορικές δραστηριότητες και δραστηριότητες μάρκετινγκ.</a:t>
            </a:r>
          </a:p>
          <a:p>
            <a:pPr marL="457200" lvl="0" indent="-336550" algn="just">
              <a:buSzPts val="1700"/>
              <a:buFont typeface="Calibri"/>
              <a:buChar char="●"/>
            </a:pPr>
            <a:r>
              <a:rPr lang="el-GR" sz="1700" dirty="0">
                <a:latin typeface="Calibri"/>
                <a:ea typeface="Calibri"/>
                <a:cs typeface="Calibri"/>
                <a:sym typeface="Calibri"/>
              </a:rPr>
              <a:t>Η εταιρεία επενδύει σημαντικούς οικονομικούς πόρους σε υποδομές και προσωπικό στις χώρες-στόχους. Η παρουσία της εταιρείας στο εξωτερικό είναι σημαντική και μακροχρόνια.</a:t>
            </a:r>
          </a:p>
        </p:txBody>
      </p:sp>
      <p:sp>
        <p:nvSpPr>
          <p:cNvPr id="7" name="Google Shape;315;g1e04fbac8dc_0_43">
            <a:extLst>
              <a:ext uri="{FF2B5EF4-FFF2-40B4-BE49-F238E27FC236}">
                <a16:creationId xmlns:a16="http://schemas.microsoft.com/office/drawing/2014/main" id="{69791317-D9E8-4CCE-94C9-9EFFC8F126ED}"/>
              </a:ext>
            </a:extLst>
          </p:cNvPr>
          <p:cNvSpPr/>
          <p:nvPr/>
        </p:nvSpPr>
        <p:spPr>
          <a:xfrm>
            <a:off x="850805" y="1004595"/>
            <a:ext cx="7692900" cy="456000"/>
          </a:xfrm>
          <a:prstGeom prst="rect">
            <a:avLst/>
          </a:prstGeom>
          <a:noFill/>
          <a:ln>
            <a:noFill/>
          </a:ln>
        </p:spPr>
        <p:txBody>
          <a:bodyPr spcFirstLastPara="1" wrap="square" lIns="90000" tIns="45000" rIns="90000" bIns="45000" anchor="t" anchorCtr="0">
            <a:noAutofit/>
          </a:bodyPr>
          <a:lstStyle/>
          <a:p>
            <a:pPr lvl="0">
              <a:buSzPts val="2400"/>
            </a:pPr>
            <a:r>
              <a:rPr lang="el-GR" sz="2400" dirty="0">
                <a:solidFill>
                  <a:srgbClr val="21B4A9"/>
                </a:solidFill>
                <a:latin typeface="Calibri"/>
                <a:ea typeface="Calibri"/>
                <a:cs typeface="Calibri"/>
                <a:sym typeface="Calibri"/>
              </a:rPr>
              <a:t>Μέρος 6: Φάσεις διεθνοποίησης των επιχειρήσεων</a:t>
            </a:r>
            <a:endParaRPr sz="2400" b="0" i="0" u="none" strike="noStrike" cap="none" dirty="0">
              <a:solidFill>
                <a:srgbClr val="000000"/>
              </a:solidFill>
              <a:latin typeface="Arial"/>
              <a:ea typeface="Arial"/>
              <a:cs typeface="Arial"/>
              <a:sym typeface="Arial"/>
            </a:endParaRPr>
          </a:p>
        </p:txBody>
      </p:sp>
      <p:sp>
        <p:nvSpPr>
          <p:cNvPr id="9" name="Google Shape;220;g2032f37d30e_0_90">
            <a:extLst>
              <a:ext uri="{FF2B5EF4-FFF2-40B4-BE49-F238E27FC236}">
                <a16:creationId xmlns:a16="http://schemas.microsoft.com/office/drawing/2014/main" id="{5A57B696-2985-4A2A-A83F-774C8AE020FB}"/>
              </a:ext>
            </a:extLst>
          </p:cNvPr>
          <p:cNvSpPr/>
          <p:nvPr/>
        </p:nvSpPr>
        <p:spPr>
          <a:xfrm>
            <a:off x="850800" y="251425"/>
            <a:ext cx="10119600" cy="639000"/>
          </a:xfrm>
          <a:prstGeom prst="rect">
            <a:avLst/>
          </a:prstGeom>
          <a:noFill/>
          <a:ln>
            <a:noFill/>
          </a:ln>
        </p:spPr>
        <p:txBody>
          <a:bodyPr spcFirstLastPara="1" wrap="square" lIns="90000" tIns="45000" rIns="90000" bIns="45000" anchor="t" anchorCtr="0">
            <a:noAutofit/>
          </a:bodyPr>
          <a:lstStyle/>
          <a:p>
            <a:pPr lvl="0">
              <a:buSzPts val="3600"/>
            </a:pPr>
            <a:r>
              <a:rPr lang="el-GR" sz="3200" b="1" dirty="0">
                <a:solidFill>
                  <a:srgbClr val="FAB632"/>
                </a:solidFill>
                <a:latin typeface="Calibri"/>
                <a:ea typeface="Calibri"/>
                <a:cs typeface="Calibri"/>
                <a:sym typeface="Calibri"/>
              </a:rPr>
              <a:t>Ενότητα 2: Τι εννοούμε με τον όρο διεθνείς επιχειρήσεις;</a:t>
            </a:r>
            <a:endParaRPr sz="3200" b="0" i="0" u="none" strike="noStrike" cap="none" dirty="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2"/>
        <p:cNvGrpSpPr/>
        <p:nvPr/>
      </p:nvGrpSpPr>
      <p:grpSpPr>
        <a:xfrm>
          <a:off x="0" y="0"/>
          <a:ext cx="0" cy="0"/>
          <a:chOff x="0" y="0"/>
          <a:chExt cx="0" cy="0"/>
        </a:xfrm>
      </p:grpSpPr>
      <p:sp>
        <p:nvSpPr>
          <p:cNvPr id="333" name="Google Shape;333;g2032f37d30e_0_147"/>
          <p:cNvSpPr/>
          <p:nvPr/>
        </p:nvSpPr>
        <p:spPr>
          <a:xfrm>
            <a:off x="8335575" y="2366750"/>
            <a:ext cx="2630700" cy="2295000"/>
          </a:xfrm>
          <a:prstGeom prst="rect">
            <a:avLst/>
          </a:prstGeom>
          <a:solidFill>
            <a:srgbClr val="D0E0E3"/>
          </a:solidFill>
          <a:ln w="28575" cap="flat" cmpd="sng">
            <a:solidFill>
              <a:srgbClr val="1C8C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g2032f37d30e_0_147"/>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336" name="Google Shape;336;g2032f37d30e_0_147"/>
          <p:cNvSpPr txBox="1"/>
          <p:nvPr/>
        </p:nvSpPr>
        <p:spPr>
          <a:xfrm>
            <a:off x="1130725" y="2129000"/>
            <a:ext cx="6427200" cy="3031559"/>
          </a:xfrm>
          <a:prstGeom prst="rect">
            <a:avLst/>
          </a:prstGeom>
          <a:noFill/>
          <a:ln w="19050" cap="flat" cmpd="sng">
            <a:solidFill>
              <a:srgbClr val="1C8C7F"/>
            </a:solidFill>
            <a:prstDash val="solid"/>
            <a:round/>
            <a:headEnd type="none" w="sm" len="sm"/>
            <a:tailEnd type="none" w="sm" len="sm"/>
          </a:ln>
        </p:spPr>
        <p:txBody>
          <a:bodyPr spcFirstLastPara="1" wrap="square" lIns="91425" tIns="45700" rIns="91425" bIns="45700" anchor="t" anchorCtr="0">
            <a:spAutoFit/>
          </a:bodyPr>
          <a:lstStyle/>
          <a:p>
            <a:pPr lvl="0" algn="just"/>
            <a:r>
              <a:rPr lang="el-GR" sz="1900" b="1" dirty="0">
                <a:solidFill>
                  <a:srgbClr val="C00000"/>
                </a:solidFill>
                <a:latin typeface="Calibri"/>
                <a:ea typeface="Calibri"/>
                <a:cs typeface="Calibri"/>
                <a:sym typeface="Calibri"/>
              </a:rPr>
              <a:t>Φάση 5</a:t>
            </a:r>
            <a:endParaRPr sz="1900" b="1" dirty="0">
              <a:solidFill>
                <a:srgbClr val="C00000"/>
              </a:solidFill>
              <a:latin typeface="Calibri"/>
              <a:ea typeface="Calibri"/>
              <a:cs typeface="Calibri"/>
              <a:sym typeface="Calibri"/>
            </a:endParaRPr>
          </a:p>
          <a:p>
            <a:pPr marL="0" marR="0" lvl="0" indent="0" algn="just" rtl="0">
              <a:lnSpc>
                <a:spcPct val="100000"/>
              </a:lnSpc>
              <a:spcBef>
                <a:spcPts val="0"/>
              </a:spcBef>
              <a:spcAft>
                <a:spcPts val="0"/>
              </a:spcAft>
              <a:buNone/>
            </a:pPr>
            <a:endParaRPr sz="1900" b="1" dirty="0">
              <a:solidFill>
                <a:srgbClr val="C00000"/>
              </a:solidFill>
              <a:latin typeface="Calibri"/>
              <a:ea typeface="Calibri"/>
              <a:cs typeface="Calibri"/>
              <a:sym typeface="Calibri"/>
            </a:endParaRPr>
          </a:p>
          <a:p>
            <a:pPr marL="457200" lvl="0" indent="-336550" algn="just">
              <a:buSzPts val="1700"/>
              <a:buFont typeface="Calibri"/>
              <a:buChar char="●"/>
            </a:pPr>
            <a:r>
              <a:rPr lang="el-GR" sz="1700" dirty="0">
                <a:latin typeface="Calibri"/>
                <a:ea typeface="Calibri"/>
                <a:cs typeface="Calibri"/>
                <a:sym typeface="Calibri"/>
              </a:rPr>
              <a:t>Σε αυτή τη φάση, που είναι το υψηλότερο επίπεδο διεθνοποίησης των επιχειρήσεων, η εταιρεία διαθέτει δικό της κέντρο παραγωγής στο εξωτερικό προκειμένου να αξιοποιήσει οικονομίες κλίμακας, φθηνό ή/και εξειδικευμένο εργατικό δυναμικό και άλλα πλεονεκτήματα της βιομηχανικής μετεγκατάστασης.</a:t>
            </a:r>
          </a:p>
          <a:p>
            <a:pPr marL="457200" lvl="0" indent="-336550" algn="just">
              <a:buSzPts val="1700"/>
              <a:buFont typeface="Calibri"/>
              <a:buChar char="●"/>
            </a:pPr>
            <a:r>
              <a:rPr lang="el-GR" sz="1700" dirty="0">
                <a:latin typeface="Calibri"/>
                <a:ea typeface="Calibri"/>
                <a:cs typeface="Calibri"/>
                <a:sym typeface="Calibri"/>
              </a:rPr>
              <a:t>Στόχος είναι η προσαρμογή στην τοπική αγορά, η εξοικονόμηση κόστους παραγωγής και μεταφοράς, στρατηγικών στόχων κ.λπ. Η απαιτούμενη επένδυση είναι υψηλή και σταθερή.</a:t>
            </a:r>
          </a:p>
        </p:txBody>
      </p:sp>
      <p:pic>
        <p:nvPicPr>
          <p:cNvPr id="337" name="Google Shape;337;g2032f37d30e_0_147"/>
          <p:cNvPicPr preferRelativeResize="0"/>
          <p:nvPr/>
        </p:nvPicPr>
        <p:blipFill>
          <a:blip r:embed="rId4">
            <a:alphaModFix/>
          </a:blip>
          <a:stretch>
            <a:fillRect/>
          </a:stretch>
        </p:blipFill>
        <p:spPr>
          <a:xfrm>
            <a:off x="8252150" y="2443100"/>
            <a:ext cx="2714100" cy="2106025"/>
          </a:xfrm>
          <a:prstGeom prst="rect">
            <a:avLst/>
          </a:prstGeom>
          <a:noFill/>
          <a:ln>
            <a:noFill/>
          </a:ln>
        </p:spPr>
      </p:pic>
      <p:sp>
        <p:nvSpPr>
          <p:cNvPr id="8" name="Google Shape;315;g1e04fbac8dc_0_43">
            <a:extLst>
              <a:ext uri="{FF2B5EF4-FFF2-40B4-BE49-F238E27FC236}">
                <a16:creationId xmlns:a16="http://schemas.microsoft.com/office/drawing/2014/main" id="{971AEED3-EEE8-4E45-BADA-6F87E5F067C6}"/>
              </a:ext>
            </a:extLst>
          </p:cNvPr>
          <p:cNvSpPr/>
          <p:nvPr/>
        </p:nvSpPr>
        <p:spPr>
          <a:xfrm>
            <a:off x="850805" y="1004595"/>
            <a:ext cx="7692900" cy="456000"/>
          </a:xfrm>
          <a:prstGeom prst="rect">
            <a:avLst/>
          </a:prstGeom>
          <a:noFill/>
          <a:ln>
            <a:noFill/>
          </a:ln>
        </p:spPr>
        <p:txBody>
          <a:bodyPr spcFirstLastPara="1" wrap="square" lIns="90000" tIns="45000" rIns="90000" bIns="45000" anchor="t" anchorCtr="0">
            <a:noAutofit/>
          </a:bodyPr>
          <a:lstStyle/>
          <a:p>
            <a:pPr lvl="0">
              <a:buSzPts val="2400"/>
            </a:pPr>
            <a:r>
              <a:rPr lang="el-GR" sz="2400" dirty="0">
                <a:solidFill>
                  <a:srgbClr val="21B4A9"/>
                </a:solidFill>
                <a:latin typeface="Calibri"/>
                <a:ea typeface="Calibri"/>
                <a:cs typeface="Calibri"/>
                <a:sym typeface="Calibri"/>
              </a:rPr>
              <a:t>Μέρος 6: Φάσεις διεθνοποίησης των επιχειρήσεων</a:t>
            </a:r>
            <a:endParaRPr sz="2400" b="0" i="0" u="none" strike="noStrike" cap="none" dirty="0">
              <a:solidFill>
                <a:srgbClr val="000000"/>
              </a:solidFill>
              <a:latin typeface="Arial"/>
              <a:ea typeface="Arial"/>
              <a:cs typeface="Arial"/>
              <a:sym typeface="Arial"/>
            </a:endParaRPr>
          </a:p>
        </p:txBody>
      </p:sp>
      <p:sp>
        <p:nvSpPr>
          <p:cNvPr id="10" name="Google Shape;220;g2032f37d30e_0_90">
            <a:extLst>
              <a:ext uri="{FF2B5EF4-FFF2-40B4-BE49-F238E27FC236}">
                <a16:creationId xmlns:a16="http://schemas.microsoft.com/office/drawing/2014/main" id="{C2E4B0B0-694E-48B6-8DAE-8F951B18C35F}"/>
              </a:ext>
            </a:extLst>
          </p:cNvPr>
          <p:cNvSpPr/>
          <p:nvPr/>
        </p:nvSpPr>
        <p:spPr>
          <a:xfrm>
            <a:off x="850800" y="251425"/>
            <a:ext cx="10119600" cy="639000"/>
          </a:xfrm>
          <a:prstGeom prst="rect">
            <a:avLst/>
          </a:prstGeom>
          <a:noFill/>
          <a:ln>
            <a:noFill/>
          </a:ln>
        </p:spPr>
        <p:txBody>
          <a:bodyPr spcFirstLastPara="1" wrap="square" lIns="90000" tIns="45000" rIns="90000" bIns="45000" anchor="t" anchorCtr="0">
            <a:noAutofit/>
          </a:bodyPr>
          <a:lstStyle/>
          <a:p>
            <a:pPr lvl="0">
              <a:buSzPts val="3600"/>
            </a:pPr>
            <a:r>
              <a:rPr lang="el-GR" sz="3200" b="1" dirty="0">
                <a:solidFill>
                  <a:srgbClr val="FAB632"/>
                </a:solidFill>
                <a:latin typeface="Calibri"/>
                <a:ea typeface="Calibri"/>
                <a:cs typeface="Calibri"/>
                <a:sym typeface="Calibri"/>
              </a:rPr>
              <a:t>Ενότητα 2: Τι εννοούμε με τον όρο διεθνείς επιχειρήσεις;</a:t>
            </a:r>
            <a:endParaRPr sz="3200" b="0" i="0" u="none" strike="noStrike" cap="none" dirty="0">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2"/>
        <p:cNvGrpSpPr/>
        <p:nvPr/>
      </p:nvGrpSpPr>
      <p:grpSpPr>
        <a:xfrm>
          <a:off x="0" y="0"/>
          <a:ext cx="0" cy="0"/>
          <a:chOff x="0" y="0"/>
          <a:chExt cx="0" cy="0"/>
        </a:xfrm>
      </p:grpSpPr>
      <p:sp>
        <p:nvSpPr>
          <p:cNvPr id="343" name="Google Shape;343;g2032f37d30e_0_172"/>
          <p:cNvSpPr/>
          <p:nvPr/>
        </p:nvSpPr>
        <p:spPr>
          <a:xfrm>
            <a:off x="850799" y="1004600"/>
            <a:ext cx="9049200" cy="456000"/>
          </a:xfrm>
          <a:prstGeom prst="rect">
            <a:avLst/>
          </a:prstGeom>
          <a:noFill/>
          <a:ln>
            <a:noFill/>
          </a:ln>
        </p:spPr>
        <p:txBody>
          <a:bodyPr spcFirstLastPara="1" wrap="square" lIns="90000" tIns="45000" rIns="90000" bIns="45000" anchor="t" anchorCtr="0">
            <a:noAutofit/>
          </a:bodyPr>
          <a:lstStyle/>
          <a:p>
            <a:pPr lvl="0">
              <a:buSzPts val="2400"/>
            </a:pPr>
            <a:r>
              <a:rPr lang="el-GR" sz="2400" dirty="0">
                <a:solidFill>
                  <a:srgbClr val="21B4A9"/>
                </a:solidFill>
                <a:latin typeface="Calibri"/>
                <a:ea typeface="Calibri"/>
                <a:cs typeface="Calibri"/>
                <a:sym typeface="Calibri"/>
              </a:rPr>
              <a:t>Μέρος 7: Εσωτερική αξιολόγηση</a:t>
            </a:r>
            <a:endParaRPr sz="2400" b="0" i="0" u="none" strike="noStrike" cap="none" dirty="0">
              <a:solidFill>
                <a:srgbClr val="000000"/>
              </a:solidFill>
              <a:latin typeface="Arial"/>
              <a:ea typeface="Arial"/>
              <a:cs typeface="Arial"/>
              <a:sym typeface="Arial"/>
            </a:endParaRPr>
          </a:p>
        </p:txBody>
      </p:sp>
      <p:sp>
        <p:nvSpPr>
          <p:cNvPr id="344" name="Google Shape;344;g2032f37d30e_0_172"/>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345" name="Google Shape;345;g2032f37d30e_0_172"/>
          <p:cNvSpPr/>
          <p:nvPr/>
        </p:nvSpPr>
        <p:spPr>
          <a:xfrm>
            <a:off x="6158200" y="1574776"/>
            <a:ext cx="5290200" cy="4597424"/>
          </a:xfrm>
          <a:prstGeom prst="rect">
            <a:avLst/>
          </a:prstGeom>
          <a:noFill/>
          <a:ln w="19050" cap="flat" cmpd="sng">
            <a:solidFill>
              <a:srgbClr val="FAB632"/>
            </a:solidFill>
            <a:prstDash val="solid"/>
            <a:round/>
            <a:headEnd type="none" w="sm" len="sm"/>
            <a:tailEnd type="none" w="sm" len="sm"/>
          </a:ln>
        </p:spPr>
        <p:txBody>
          <a:bodyPr spcFirstLastPara="1" wrap="square" lIns="90000" tIns="45000" rIns="90000" bIns="45000" anchor="t" anchorCtr="0">
            <a:noAutofit/>
          </a:bodyPr>
          <a:lstStyle/>
          <a:p>
            <a:pPr marL="120650" lvl="0">
              <a:buClr>
                <a:srgbClr val="C00000"/>
              </a:buClr>
              <a:buSzPts val="1700"/>
            </a:pPr>
            <a:r>
              <a:rPr lang="en-US" sz="1700" b="1" dirty="0">
                <a:solidFill>
                  <a:srgbClr val="C00000"/>
                </a:solidFill>
                <a:latin typeface="Calibri"/>
                <a:ea typeface="Calibri"/>
                <a:cs typeface="Calibri"/>
                <a:sym typeface="Calibri"/>
              </a:rPr>
              <a:t>1. </a:t>
            </a:r>
            <a:r>
              <a:rPr lang="el-GR" sz="1700" b="1" dirty="0">
                <a:solidFill>
                  <a:srgbClr val="C00000"/>
                </a:solidFill>
                <a:latin typeface="Calibri"/>
                <a:ea typeface="Calibri"/>
                <a:cs typeface="Calibri"/>
                <a:sym typeface="Calibri"/>
              </a:rPr>
              <a:t>Ανάλυση της παραγωγικής μας ικανότητας</a:t>
            </a:r>
            <a:endParaRPr lang="en-US" sz="1700" b="1" dirty="0">
              <a:solidFill>
                <a:srgbClr val="C00000"/>
              </a:solidFill>
              <a:latin typeface="Calibri"/>
              <a:ea typeface="Calibri"/>
              <a:cs typeface="Calibri"/>
              <a:sym typeface="Calibri"/>
            </a:endParaRPr>
          </a:p>
          <a:p>
            <a:pPr marL="120650" lvl="0">
              <a:buClr>
                <a:srgbClr val="C00000"/>
              </a:buClr>
              <a:buSzPts val="1700"/>
            </a:pPr>
            <a:r>
              <a:rPr lang="el-GR" sz="1700" dirty="0">
                <a:solidFill>
                  <a:schemeClr val="dk1"/>
                </a:solidFill>
                <a:latin typeface="Calibri"/>
                <a:ea typeface="Calibri"/>
                <a:cs typeface="Calibri"/>
                <a:sym typeface="Calibri"/>
              </a:rPr>
              <a:t>Ποια είναι η τρέχουσα παραγωγή μας; Ποια θα μπορούσε να είναι η μέγιστη παραγωγική μας ικανότητα; Θα πρέπει να λάβετε υπόψη το πάγιο και το μεταβλητό κόστος σας.</a:t>
            </a:r>
            <a:endParaRPr sz="1700" dirty="0">
              <a:solidFill>
                <a:schemeClr val="dk1"/>
              </a:solidFill>
              <a:latin typeface="Calibri"/>
              <a:ea typeface="Calibri"/>
              <a:cs typeface="Calibri"/>
              <a:sym typeface="Calibri"/>
            </a:endParaRPr>
          </a:p>
          <a:p>
            <a:pPr marL="0" lvl="0" indent="0" algn="just" rtl="0">
              <a:spcBef>
                <a:spcPts val="0"/>
              </a:spcBef>
              <a:spcAft>
                <a:spcPts val="0"/>
              </a:spcAft>
              <a:buNone/>
            </a:pPr>
            <a:endParaRPr sz="1050" dirty="0">
              <a:latin typeface="Calibri"/>
              <a:ea typeface="Calibri"/>
              <a:cs typeface="Calibri"/>
              <a:sym typeface="Calibri"/>
            </a:endParaRPr>
          </a:p>
          <a:p>
            <a:pPr marL="120650" lvl="0" algn="just">
              <a:buClr>
                <a:srgbClr val="C00000"/>
              </a:buClr>
              <a:buSzPts val="1700"/>
            </a:pPr>
            <a:r>
              <a:rPr lang="en-GB" sz="1700" b="1" dirty="0">
                <a:solidFill>
                  <a:srgbClr val="C00000"/>
                </a:solidFill>
                <a:latin typeface="Calibri"/>
                <a:ea typeface="Calibri"/>
                <a:cs typeface="Calibri"/>
                <a:sym typeface="Calibri"/>
              </a:rPr>
              <a:t>2. </a:t>
            </a:r>
            <a:r>
              <a:rPr lang="el-GR" sz="1700" b="1" dirty="0">
                <a:solidFill>
                  <a:srgbClr val="C00000"/>
                </a:solidFill>
                <a:latin typeface="Calibri"/>
                <a:ea typeface="Calibri"/>
                <a:cs typeface="Calibri"/>
                <a:sym typeface="Calibri"/>
              </a:rPr>
              <a:t>Τήρηση δεσμεύσεων</a:t>
            </a:r>
            <a:endParaRPr sz="1700" b="1" dirty="0">
              <a:solidFill>
                <a:srgbClr val="C00000"/>
              </a:solidFill>
              <a:latin typeface="Calibri"/>
              <a:ea typeface="Calibri"/>
              <a:cs typeface="Calibri"/>
              <a:sym typeface="Calibri"/>
            </a:endParaRPr>
          </a:p>
          <a:p>
            <a:pPr lvl="0" algn="just">
              <a:buSzPts val="1100"/>
            </a:pPr>
            <a:r>
              <a:rPr lang="el-GR" sz="1700" dirty="0">
                <a:latin typeface="Calibri"/>
                <a:ea typeface="Calibri"/>
                <a:cs typeface="Calibri"/>
                <a:sym typeface="Calibri"/>
              </a:rPr>
              <a:t>Τηρεί η εταιρεία τις προθεσμίες κατασκευής και παράδοσης προϊόντων, την περίοδο κατασκευής της, την αυστηρότητα στη συμμόρφωσή της, την ικανότητα αντίδρασης σε απρόβλεπτα γεγονότα, την απόκλιση από τις εκτιμώμενες και πραγματικές προθεσμίες, καθώς και την ικανοποίηση των πελατών για τουλάχιστον τα τελευταία τρία χρόνια;</a:t>
            </a:r>
            <a:endParaRPr sz="1700" dirty="0">
              <a:latin typeface="Calibri"/>
              <a:ea typeface="Calibri"/>
              <a:cs typeface="Calibri"/>
              <a:sym typeface="Calibri"/>
            </a:endParaRPr>
          </a:p>
          <a:p>
            <a:pPr marL="120650" lvl="0" algn="just">
              <a:buClr>
                <a:srgbClr val="C00000"/>
              </a:buClr>
              <a:buSzPts val="1700"/>
            </a:pPr>
            <a:endParaRPr lang="en-GB" sz="1100" dirty="0">
              <a:latin typeface="Calibri"/>
              <a:ea typeface="Calibri"/>
              <a:cs typeface="Calibri"/>
              <a:sym typeface="Calibri"/>
            </a:endParaRPr>
          </a:p>
          <a:p>
            <a:pPr marL="120650" lvl="0" algn="just">
              <a:buClr>
                <a:srgbClr val="C00000"/>
              </a:buClr>
              <a:buSzPts val="1700"/>
            </a:pPr>
            <a:r>
              <a:rPr lang="en-GB" sz="1700" b="1" dirty="0">
                <a:solidFill>
                  <a:srgbClr val="C00000"/>
                </a:solidFill>
                <a:latin typeface="Calibri"/>
                <a:ea typeface="Calibri"/>
                <a:cs typeface="Calibri"/>
                <a:sym typeface="Calibri"/>
              </a:rPr>
              <a:t>3. </a:t>
            </a:r>
            <a:r>
              <a:rPr lang="el-GR" sz="1700" b="1" dirty="0">
                <a:solidFill>
                  <a:srgbClr val="C00000"/>
                </a:solidFill>
                <a:latin typeface="Calibri"/>
                <a:ea typeface="Calibri"/>
                <a:cs typeface="Calibri"/>
                <a:sym typeface="Calibri"/>
              </a:rPr>
              <a:t>Ανάλυση προϊόντος</a:t>
            </a:r>
            <a:endParaRPr sz="1700" b="1" dirty="0">
              <a:solidFill>
                <a:srgbClr val="C00000"/>
              </a:solidFill>
              <a:latin typeface="Calibri"/>
              <a:ea typeface="Calibri"/>
              <a:cs typeface="Calibri"/>
              <a:sym typeface="Calibri"/>
            </a:endParaRPr>
          </a:p>
          <a:p>
            <a:pPr lvl="0" algn="just">
              <a:buSzPts val="1100"/>
            </a:pPr>
            <a:r>
              <a:rPr lang="el-GR" sz="1700" dirty="0">
                <a:latin typeface="Calibri"/>
                <a:ea typeface="Calibri"/>
                <a:cs typeface="Calibri"/>
                <a:sym typeface="Calibri"/>
              </a:rPr>
              <a:t>Είναι το προϊόν ή η υπηρεσία ελάχιστης αποδεκτής ποιότητας;</a:t>
            </a:r>
            <a:endParaRPr sz="1700" dirty="0">
              <a:latin typeface="Calibri"/>
              <a:ea typeface="Calibri"/>
              <a:cs typeface="Calibri"/>
              <a:sym typeface="Calibri"/>
            </a:endParaRPr>
          </a:p>
          <a:p>
            <a:pPr marL="0" lvl="0" indent="0" algn="l" rtl="0">
              <a:spcBef>
                <a:spcPts val="0"/>
              </a:spcBef>
              <a:spcAft>
                <a:spcPts val="0"/>
              </a:spcAft>
              <a:buNone/>
            </a:pPr>
            <a:endParaRPr sz="1700" b="1" dirty="0">
              <a:solidFill>
                <a:srgbClr val="C00000"/>
              </a:solidFill>
              <a:latin typeface="Calibri"/>
              <a:ea typeface="Calibri"/>
              <a:cs typeface="Calibri"/>
              <a:sym typeface="Calibri"/>
            </a:endParaRPr>
          </a:p>
          <a:p>
            <a:pPr marL="0" lvl="0" indent="0" algn="l" rtl="0">
              <a:spcBef>
                <a:spcPts val="0"/>
              </a:spcBef>
              <a:spcAft>
                <a:spcPts val="0"/>
              </a:spcAft>
              <a:buNone/>
            </a:pPr>
            <a:endParaRPr sz="1700" b="1" dirty="0">
              <a:solidFill>
                <a:srgbClr val="C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700" b="0" i="0" u="none" strike="noStrike" cap="none" dirty="0">
              <a:solidFill>
                <a:srgbClr val="000000"/>
              </a:solidFill>
              <a:latin typeface="Calibri"/>
              <a:ea typeface="Calibri"/>
              <a:cs typeface="Calibri"/>
              <a:sym typeface="Calibri"/>
            </a:endParaRPr>
          </a:p>
        </p:txBody>
      </p:sp>
      <p:sp>
        <p:nvSpPr>
          <p:cNvPr id="346" name="Google Shape;346;g2032f37d30e_0_172"/>
          <p:cNvSpPr/>
          <p:nvPr/>
        </p:nvSpPr>
        <p:spPr>
          <a:xfrm>
            <a:off x="2909575" y="1651725"/>
            <a:ext cx="3083400" cy="1796100"/>
          </a:xfrm>
          <a:prstGeom prst="cloudCallout">
            <a:avLst>
              <a:gd name="adj1" fmla="val -20833"/>
              <a:gd name="adj2" fmla="val 62500"/>
            </a:avLst>
          </a:prstGeom>
          <a:solidFill>
            <a:schemeClr val="lt2"/>
          </a:solidFill>
          <a:ln w="19050" cap="flat" cmpd="sng">
            <a:solidFill>
              <a:srgbClr val="1C8C7F"/>
            </a:solidFill>
            <a:prstDash val="solid"/>
            <a:round/>
            <a:headEnd type="none" w="sm" len="sm"/>
            <a:tailEnd type="none" w="sm" len="sm"/>
          </a:ln>
        </p:spPr>
        <p:txBody>
          <a:bodyPr spcFirstLastPara="1" wrap="square" lIns="91425" tIns="91425" rIns="91425" bIns="91425" anchor="ctr" anchorCtr="0">
            <a:noAutofit/>
          </a:bodyPr>
          <a:lstStyle/>
          <a:p>
            <a:pPr lvl="0" algn="ctr"/>
            <a:r>
              <a:rPr lang="el-GR" sz="1700" dirty="0">
                <a:latin typeface="Calibri"/>
                <a:ea typeface="Calibri"/>
                <a:cs typeface="Calibri"/>
                <a:sym typeface="Calibri"/>
              </a:rPr>
              <a:t>Τι στοχεύουμε να πετύχουμε με τη διεθνοποίηση των επιχειρήσεων;</a:t>
            </a:r>
            <a:endParaRPr dirty="0"/>
          </a:p>
        </p:txBody>
      </p:sp>
      <p:sp>
        <p:nvSpPr>
          <p:cNvPr id="347" name="Google Shape;347;g2032f37d30e_0_172"/>
          <p:cNvSpPr/>
          <p:nvPr/>
        </p:nvSpPr>
        <p:spPr>
          <a:xfrm>
            <a:off x="306350" y="3008263"/>
            <a:ext cx="2828700" cy="1796100"/>
          </a:xfrm>
          <a:prstGeom prst="cloudCallout">
            <a:avLst>
              <a:gd name="adj1" fmla="val -20833"/>
              <a:gd name="adj2" fmla="val 62500"/>
            </a:avLst>
          </a:prstGeom>
          <a:solidFill>
            <a:schemeClr val="lt2"/>
          </a:solidFill>
          <a:ln w="19050" cap="flat" cmpd="sng">
            <a:solidFill>
              <a:srgbClr val="FAB632"/>
            </a:solidFill>
            <a:prstDash val="solid"/>
            <a:round/>
            <a:headEnd type="none" w="sm" len="sm"/>
            <a:tailEnd type="none" w="sm" len="sm"/>
          </a:ln>
        </p:spPr>
        <p:txBody>
          <a:bodyPr spcFirstLastPara="1" wrap="square" lIns="91425" tIns="91425" rIns="91425" bIns="91425" anchor="ctr" anchorCtr="0">
            <a:noAutofit/>
          </a:bodyPr>
          <a:lstStyle/>
          <a:p>
            <a:pPr lvl="0" algn="ctr"/>
            <a:r>
              <a:rPr lang="el-GR" sz="1700" dirty="0">
                <a:latin typeface="Calibri"/>
                <a:ea typeface="Calibri"/>
                <a:cs typeface="Calibri"/>
                <a:sym typeface="Calibri"/>
              </a:rPr>
              <a:t>Έχουμε τις δεξιότητες για να πετύχουμε στο εξωτερικό;</a:t>
            </a:r>
            <a:endParaRPr dirty="0"/>
          </a:p>
        </p:txBody>
      </p:sp>
      <p:sp>
        <p:nvSpPr>
          <p:cNvPr id="348" name="Google Shape;348;g2032f37d30e_0_172"/>
          <p:cNvSpPr/>
          <p:nvPr/>
        </p:nvSpPr>
        <p:spPr>
          <a:xfrm>
            <a:off x="3051195" y="3751650"/>
            <a:ext cx="2673861" cy="2101750"/>
          </a:xfrm>
          <a:prstGeom prst="cloudCallout">
            <a:avLst>
              <a:gd name="adj1" fmla="val -20833"/>
              <a:gd name="adj2" fmla="val 62500"/>
            </a:avLst>
          </a:prstGeom>
          <a:solidFill>
            <a:schemeClr val="lt2"/>
          </a:solid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lvl="0" algn="ctr"/>
            <a:r>
              <a:rPr lang="el-GR" sz="1700" dirty="0">
                <a:latin typeface="Calibri"/>
                <a:ea typeface="Calibri"/>
                <a:cs typeface="Calibri"/>
                <a:sym typeface="Calibri"/>
              </a:rPr>
              <a:t>Διαθέτουμε</a:t>
            </a:r>
            <a:r>
              <a:rPr lang="en-US" sz="1700" dirty="0">
                <a:latin typeface="Calibri"/>
                <a:ea typeface="Calibri"/>
                <a:cs typeface="Calibri"/>
                <a:sym typeface="Calibri"/>
              </a:rPr>
              <a:t> </a:t>
            </a:r>
            <a:r>
              <a:rPr lang="el-GR" sz="1700" dirty="0">
                <a:latin typeface="Calibri"/>
                <a:ea typeface="Calibri"/>
                <a:cs typeface="Calibri"/>
                <a:sym typeface="Calibri"/>
              </a:rPr>
              <a:t>τεχνικούς και ανθρώπινους πόρους για να διαχειριστούμε την επέκταση;</a:t>
            </a:r>
            <a:endParaRPr dirty="0"/>
          </a:p>
        </p:txBody>
      </p:sp>
      <p:sp>
        <p:nvSpPr>
          <p:cNvPr id="10" name="Google Shape;220;g2032f37d30e_0_90">
            <a:extLst>
              <a:ext uri="{FF2B5EF4-FFF2-40B4-BE49-F238E27FC236}">
                <a16:creationId xmlns:a16="http://schemas.microsoft.com/office/drawing/2014/main" id="{255EDF91-391A-46A6-9619-212803946FB8}"/>
              </a:ext>
            </a:extLst>
          </p:cNvPr>
          <p:cNvSpPr/>
          <p:nvPr/>
        </p:nvSpPr>
        <p:spPr>
          <a:xfrm>
            <a:off x="850800" y="251425"/>
            <a:ext cx="10119600" cy="639000"/>
          </a:xfrm>
          <a:prstGeom prst="rect">
            <a:avLst/>
          </a:prstGeom>
          <a:noFill/>
          <a:ln>
            <a:noFill/>
          </a:ln>
        </p:spPr>
        <p:txBody>
          <a:bodyPr spcFirstLastPara="1" wrap="square" lIns="90000" tIns="45000" rIns="90000" bIns="45000" anchor="t" anchorCtr="0">
            <a:noAutofit/>
          </a:bodyPr>
          <a:lstStyle/>
          <a:p>
            <a:pPr lvl="0">
              <a:buSzPts val="3600"/>
            </a:pPr>
            <a:r>
              <a:rPr lang="el-GR" sz="3200" b="1" dirty="0">
                <a:solidFill>
                  <a:srgbClr val="FAB632"/>
                </a:solidFill>
                <a:latin typeface="Calibri"/>
                <a:ea typeface="Calibri"/>
                <a:cs typeface="Calibri"/>
                <a:sym typeface="Calibri"/>
              </a:rPr>
              <a:t>Ενότητα 2: Τι εννοούμε με τον όρο διεθνείς επιχειρήσεις;</a:t>
            </a:r>
            <a:endParaRPr sz="3200" b="0" i="0" u="none" strike="noStrike" cap="none"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3"/>
        <p:cNvGrpSpPr/>
        <p:nvPr/>
      </p:nvGrpSpPr>
      <p:grpSpPr>
        <a:xfrm>
          <a:off x="0" y="0"/>
          <a:ext cx="0" cy="0"/>
          <a:chOff x="0" y="0"/>
          <a:chExt cx="0" cy="0"/>
        </a:xfrm>
      </p:grpSpPr>
      <p:sp>
        <p:nvSpPr>
          <p:cNvPr id="354" name="Google Shape;354;g2032f37d30e_0_155"/>
          <p:cNvSpPr/>
          <p:nvPr/>
        </p:nvSpPr>
        <p:spPr>
          <a:xfrm>
            <a:off x="783775" y="1934775"/>
            <a:ext cx="3107100" cy="3372900"/>
          </a:xfrm>
          <a:prstGeom prst="rect">
            <a:avLst/>
          </a:prstGeom>
          <a:solidFill>
            <a:srgbClr val="D0E0E3"/>
          </a:solidFill>
          <a:ln w="28575" cap="flat" cmpd="sng">
            <a:solidFill>
              <a:srgbClr val="1C8C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g2032f37d30e_0_155"/>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357" name="Google Shape;357;g2032f37d30e_0_155"/>
          <p:cNvSpPr/>
          <p:nvPr/>
        </p:nvSpPr>
        <p:spPr>
          <a:xfrm>
            <a:off x="4198225" y="1726875"/>
            <a:ext cx="7222500" cy="4388100"/>
          </a:xfrm>
          <a:prstGeom prst="rect">
            <a:avLst/>
          </a:prstGeom>
          <a:noFill/>
          <a:ln w="19050" cap="flat" cmpd="sng">
            <a:solidFill>
              <a:srgbClr val="FAB632"/>
            </a:solidFill>
            <a:prstDash val="solid"/>
            <a:round/>
            <a:headEnd type="none" w="sm" len="sm"/>
            <a:tailEnd type="none" w="sm" len="sm"/>
          </a:ln>
        </p:spPr>
        <p:txBody>
          <a:bodyPr spcFirstLastPara="1" wrap="square" lIns="90000" tIns="45000" rIns="90000" bIns="45000" anchor="t" anchorCtr="0">
            <a:noAutofit/>
          </a:bodyPr>
          <a:lstStyle/>
          <a:p>
            <a:pPr lvl="0" algn="just"/>
            <a:r>
              <a:rPr lang="en-GB" sz="1700" b="1" dirty="0">
                <a:solidFill>
                  <a:srgbClr val="C00000"/>
                </a:solidFill>
                <a:latin typeface="Calibri"/>
                <a:ea typeface="Calibri"/>
                <a:cs typeface="Calibri"/>
                <a:sym typeface="Calibri"/>
              </a:rPr>
              <a:t>4. </a:t>
            </a:r>
            <a:r>
              <a:rPr lang="el-GR" sz="1700" b="1" dirty="0">
                <a:solidFill>
                  <a:srgbClr val="C00000"/>
                </a:solidFill>
                <a:latin typeface="Calibri"/>
                <a:ea typeface="Calibri"/>
                <a:cs typeface="Calibri"/>
                <a:sym typeface="Calibri"/>
              </a:rPr>
              <a:t>Δύναμη στην εγχώρια αγορά</a:t>
            </a:r>
            <a:endParaRPr sz="1700" b="1" dirty="0">
              <a:solidFill>
                <a:srgbClr val="C00000"/>
              </a:solidFill>
              <a:latin typeface="Calibri"/>
              <a:ea typeface="Calibri"/>
              <a:cs typeface="Calibri"/>
              <a:sym typeface="Calibri"/>
            </a:endParaRPr>
          </a:p>
          <a:p>
            <a:pPr lvl="0" algn="just"/>
            <a:r>
              <a:rPr lang="el-GR" sz="1700" dirty="0">
                <a:latin typeface="Calibri"/>
                <a:ea typeface="Calibri"/>
                <a:cs typeface="Calibri"/>
                <a:sym typeface="Calibri"/>
              </a:rPr>
              <a:t>Είναι σκόπιμο να είστε ισχυροί στην εγχώρια αγορά, ειδικά κατά τη διαδικασία διεθνοποίησης; Θα χάσουμε την εστίαση στην εγχώρια αγορά μας;</a:t>
            </a:r>
            <a:endParaRPr sz="1700" dirty="0">
              <a:latin typeface="Calibri"/>
              <a:ea typeface="Calibri"/>
              <a:cs typeface="Calibri"/>
              <a:sym typeface="Calibri"/>
            </a:endParaRPr>
          </a:p>
          <a:p>
            <a:pPr marL="0" lvl="0" indent="0" algn="just" rtl="0">
              <a:spcBef>
                <a:spcPts val="0"/>
              </a:spcBef>
              <a:spcAft>
                <a:spcPts val="0"/>
              </a:spcAft>
              <a:buNone/>
            </a:pPr>
            <a:endParaRPr sz="1700" dirty="0">
              <a:latin typeface="Calibri"/>
              <a:ea typeface="Calibri"/>
              <a:cs typeface="Calibri"/>
              <a:sym typeface="Calibri"/>
            </a:endParaRPr>
          </a:p>
          <a:p>
            <a:pPr lvl="0" algn="just"/>
            <a:r>
              <a:rPr lang="en-GB" sz="1700" b="1" dirty="0">
                <a:solidFill>
                  <a:srgbClr val="C00000"/>
                </a:solidFill>
                <a:latin typeface="Calibri"/>
                <a:ea typeface="Calibri"/>
                <a:cs typeface="Calibri"/>
                <a:sym typeface="Calibri"/>
              </a:rPr>
              <a:t>5. </a:t>
            </a:r>
            <a:r>
              <a:rPr lang="el-GR" sz="1700" b="1" dirty="0">
                <a:solidFill>
                  <a:srgbClr val="C00000"/>
                </a:solidFill>
                <a:latin typeface="Calibri"/>
                <a:ea typeface="Calibri"/>
                <a:cs typeface="Calibri"/>
                <a:sym typeface="Calibri"/>
              </a:rPr>
              <a:t>Ανθρώπινο Δυναμικό</a:t>
            </a:r>
            <a:endParaRPr sz="1700" b="1" dirty="0">
              <a:solidFill>
                <a:srgbClr val="C00000"/>
              </a:solidFill>
              <a:latin typeface="Calibri"/>
              <a:ea typeface="Calibri"/>
              <a:cs typeface="Calibri"/>
              <a:sym typeface="Calibri"/>
            </a:endParaRPr>
          </a:p>
          <a:p>
            <a:pPr lvl="0" algn="just"/>
            <a:r>
              <a:rPr lang="el-GR" sz="1700" dirty="0">
                <a:latin typeface="Calibri"/>
                <a:ea typeface="Calibri"/>
                <a:cs typeface="Calibri"/>
                <a:sym typeface="Calibri"/>
              </a:rPr>
              <a:t>Διαθέτουμε τους απαραίτητους ανθρώπινους πόρους για να εξωτερικεύσουμε το προϊόν ή την υπηρεσία μας;</a:t>
            </a:r>
            <a:endParaRPr sz="1700" dirty="0">
              <a:latin typeface="Calibri"/>
              <a:ea typeface="Calibri"/>
              <a:cs typeface="Calibri"/>
              <a:sym typeface="Calibri"/>
            </a:endParaRPr>
          </a:p>
          <a:p>
            <a:pPr marL="0" lvl="0" indent="0" algn="just" rtl="0">
              <a:spcBef>
                <a:spcPts val="0"/>
              </a:spcBef>
              <a:spcAft>
                <a:spcPts val="0"/>
              </a:spcAft>
              <a:buNone/>
            </a:pPr>
            <a:endParaRPr sz="1700" dirty="0">
              <a:latin typeface="Calibri"/>
              <a:ea typeface="Calibri"/>
              <a:cs typeface="Calibri"/>
              <a:sym typeface="Calibri"/>
            </a:endParaRPr>
          </a:p>
          <a:p>
            <a:pPr lvl="0" algn="just"/>
            <a:r>
              <a:rPr lang="en-GB" sz="1700" b="1" dirty="0">
                <a:solidFill>
                  <a:srgbClr val="C00000"/>
                </a:solidFill>
                <a:latin typeface="Calibri"/>
                <a:ea typeface="Calibri"/>
                <a:cs typeface="Calibri"/>
                <a:sym typeface="Calibri"/>
              </a:rPr>
              <a:t>6. </a:t>
            </a:r>
            <a:r>
              <a:rPr lang="el-GR" sz="1700" b="1" dirty="0">
                <a:solidFill>
                  <a:srgbClr val="C00000"/>
                </a:solidFill>
                <a:latin typeface="Calibri"/>
                <a:ea typeface="Calibri"/>
                <a:cs typeface="Calibri"/>
                <a:sym typeface="Calibri"/>
              </a:rPr>
              <a:t>Οικονομικοί πόροι</a:t>
            </a:r>
            <a:endParaRPr sz="1700" b="1" dirty="0">
              <a:solidFill>
                <a:srgbClr val="C00000"/>
              </a:solidFill>
              <a:latin typeface="Calibri"/>
              <a:ea typeface="Calibri"/>
              <a:cs typeface="Calibri"/>
              <a:sym typeface="Calibri"/>
            </a:endParaRPr>
          </a:p>
          <a:p>
            <a:pPr lvl="0" algn="just"/>
            <a:r>
              <a:rPr lang="el-GR" sz="1700" dirty="0">
                <a:solidFill>
                  <a:schemeClr val="dk1"/>
                </a:solidFill>
                <a:latin typeface="Calibri"/>
                <a:ea typeface="Calibri"/>
                <a:cs typeface="Calibri"/>
                <a:sym typeface="Calibri"/>
              </a:rPr>
              <a:t>Έχουμε τους ελάχιστους πόρους για να πληρώσουμε για ταξίδια αναζήτησης, εμπορικές ενέργειες και ενέργειες μάρκετινγκ, πρόσληψη προσωπικού, προσαρμογές προϊόντων κ.λπ.;</a:t>
            </a:r>
            <a:endParaRPr sz="1700" dirty="0">
              <a:solidFill>
                <a:schemeClr val="dk1"/>
              </a:solidFill>
              <a:latin typeface="Calibri"/>
              <a:ea typeface="Calibri"/>
              <a:cs typeface="Calibri"/>
              <a:sym typeface="Calibri"/>
            </a:endParaRPr>
          </a:p>
          <a:p>
            <a:pPr marL="0" lvl="0" indent="0" algn="just" rtl="0">
              <a:spcBef>
                <a:spcPts val="0"/>
              </a:spcBef>
              <a:spcAft>
                <a:spcPts val="0"/>
              </a:spcAft>
              <a:buNone/>
            </a:pPr>
            <a:endParaRPr sz="1700" dirty="0">
              <a:latin typeface="Calibri"/>
              <a:ea typeface="Calibri"/>
              <a:cs typeface="Calibri"/>
              <a:sym typeface="Calibri"/>
            </a:endParaRPr>
          </a:p>
          <a:p>
            <a:pPr lvl="0" algn="just"/>
            <a:r>
              <a:rPr lang="en-GB" sz="1700" b="1" dirty="0">
                <a:solidFill>
                  <a:srgbClr val="C00000"/>
                </a:solidFill>
                <a:latin typeface="Calibri"/>
                <a:ea typeface="Calibri"/>
                <a:cs typeface="Calibri"/>
                <a:sym typeface="Calibri"/>
              </a:rPr>
              <a:t>7. </a:t>
            </a:r>
            <a:r>
              <a:rPr lang="el-GR" sz="1700" b="1" dirty="0">
                <a:solidFill>
                  <a:srgbClr val="C00000"/>
                </a:solidFill>
                <a:latin typeface="Calibri"/>
                <a:ea typeface="Calibri"/>
                <a:cs typeface="Calibri"/>
                <a:sym typeface="Calibri"/>
              </a:rPr>
              <a:t>Διοίκηση δεσμευμένη στη διεθνοποίηση</a:t>
            </a:r>
            <a:endParaRPr lang="en-US" sz="1700" b="1" dirty="0">
              <a:solidFill>
                <a:srgbClr val="C00000"/>
              </a:solidFill>
              <a:latin typeface="Calibri"/>
              <a:ea typeface="Calibri"/>
              <a:cs typeface="Calibri"/>
              <a:sym typeface="Calibri"/>
            </a:endParaRPr>
          </a:p>
          <a:p>
            <a:pPr lvl="0" algn="just"/>
            <a:r>
              <a:rPr lang="el-GR" sz="1700" dirty="0">
                <a:latin typeface="Calibri"/>
                <a:ea typeface="Calibri"/>
                <a:cs typeface="Calibri"/>
                <a:sym typeface="Calibri"/>
              </a:rPr>
              <a:t>Έχουμε τη νοοτροπία και τη στάση να αντιμετωπίσουμε τη διαδικασία διεθνοποίησης;</a:t>
            </a:r>
            <a:endParaRPr sz="1700" b="0" i="0" u="none" strike="noStrike" cap="none" dirty="0">
              <a:solidFill>
                <a:srgbClr val="000000"/>
              </a:solidFill>
              <a:latin typeface="Calibri"/>
              <a:ea typeface="Calibri"/>
              <a:cs typeface="Calibri"/>
              <a:sym typeface="Calibri"/>
            </a:endParaRPr>
          </a:p>
        </p:txBody>
      </p:sp>
      <p:pic>
        <p:nvPicPr>
          <p:cNvPr id="358" name="Google Shape;358;g2032f37d30e_0_155"/>
          <p:cNvPicPr preferRelativeResize="0"/>
          <p:nvPr/>
        </p:nvPicPr>
        <p:blipFill>
          <a:blip r:embed="rId4">
            <a:alphaModFix/>
          </a:blip>
          <a:stretch>
            <a:fillRect/>
          </a:stretch>
        </p:blipFill>
        <p:spPr>
          <a:xfrm>
            <a:off x="1028213" y="2110125"/>
            <a:ext cx="2618225" cy="3022180"/>
          </a:xfrm>
          <a:prstGeom prst="rect">
            <a:avLst/>
          </a:prstGeom>
          <a:noFill/>
          <a:ln>
            <a:noFill/>
          </a:ln>
        </p:spPr>
      </p:pic>
      <p:sp>
        <p:nvSpPr>
          <p:cNvPr id="8" name="Google Shape;343;g2032f37d30e_0_172">
            <a:extLst>
              <a:ext uri="{FF2B5EF4-FFF2-40B4-BE49-F238E27FC236}">
                <a16:creationId xmlns:a16="http://schemas.microsoft.com/office/drawing/2014/main" id="{BE2DE460-5A9D-4D29-9932-3FC4924B39F6}"/>
              </a:ext>
            </a:extLst>
          </p:cNvPr>
          <p:cNvSpPr/>
          <p:nvPr/>
        </p:nvSpPr>
        <p:spPr>
          <a:xfrm>
            <a:off x="850799" y="1004600"/>
            <a:ext cx="9049200" cy="456000"/>
          </a:xfrm>
          <a:prstGeom prst="rect">
            <a:avLst/>
          </a:prstGeom>
          <a:noFill/>
          <a:ln>
            <a:noFill/>
          </a:ln>
        </p:spPr>
        <p:txBody>
          <a:bodyPr spcFirstLastPara="1" wrap="square" lIns="90000" tIns="45000" rIns="90000" bIns="45000" anchor="t" anchorCtr="0">
            <a:noAutofit/>
          </a:bodyPr>
          <a:lstStyle/>
          <a:p>
            <a:pPr lvl="0">
              <a:buSzPts val="2400"/>
            </a:pPr>
            <a:r>
              <a:rPr lang="el-GR" sz="2400" dirty="0">
                <a:solidFill>
                  <a:srgbClr val="21B4A9"/>
                </a:solidFill>
                <a:latin typeface="Calibri"/>
                <a:ea typeface="Calibri"/>
                <a:cs typeface="Calibri"/>
                <a:sym typeface="Calibri"/>
              </a:rPr>
              <a:t>Μέρος 7: Εσωτερική αξιολόγηση</a:t>
            </a:r>
            <a:endParaRPr sz="2400" b="0" i="0" u="none" strike="noStrike" cap="none" dirty="0">
              <a:solidFill>
                <a:srgbClr val="000000"/>
              </a:solidFill>
              <a:latin typeface="Arial"/>
              <a:ea typeface="Arial"/>
              <a:cs typeface="Arial"/>
              <a:sym typeface="Arial"/>
            </a:endParaRPr>
          </a:p>
        </p:txBody>
      </p:sp>
      <p:sp>
        <p:nvSpPr>
          <p:cNvPr id="10" name="Google Shape;220;g2032f37d30e_0_90">
            <a:extLst>
              <a:ext uri="{FF2B5EF4-FFF2-40B4-BE49-F238E27FC236}">
                <a16:creationId xmlns:a16="http://schemas.microsoft.com/office/drawing/2014/main" id="{58877A72-7B0F-4AD0-AD0B-F4697F88A496}"/>
              </a:ext>
            </a:extLst>
          </p:cNvPr>
          <p:cNvSpPr/>
          <p:nvPr/>
        </p:nvSpPr>
        <p:spPr>
          <a:xfrm>
            <a:off x="850800" y="251425"/>
            <a:ext cx="10119600" cy="639000"/>
          </a:xfrm>
          <a:prstGeom prst="rect">
            <a:avLst/>
          </a:prstGeom>
          <a:noFill/>
          <a:ln>
            <a:noFill/>
          </a:ln>
        </p:spPr>
        <p:txBody>
          <a:bodyPr spcFirstLastPara="1" wrap="square" lIns="90000" tIns="45000" rIns="90000" bIns="45000" anchor="t" anchorCtr="0">
            <a:noAutofit/>
          </a:bodyPr>
          <a:lstStyle/>
          <a:p>
            <a:pPr lvl="0">
              <a:buSzPts val="3600"/>
            </a:pPr>
            <a:r>
              <a:rPr lang="el-GR" sz="3200" b="1" dirty="0">
                <a:solidFill>
                  <a:srgbClr val="FAB632"/>
                </a:solidFill>
                <a:latin typeface="Calibri"/>
                <a:ea typeface="Calibri"/>
                <a:cs typeface="Calibri"/>
                <a:sym typeface="Calibri"/>
              </a:rPr>
              <a:t>Ενότητα 2: Τι εννοούμε με τον όρο διεθνείς επιχειρήσεις;</a:t>
            </a:r>
            <a:endParaRPr sz="32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7"/>
        <p:cNvGrpSpPr/>
        <p:nvPr/>
      </p:nvGrpSpPr>
      <p:grpSpPr>
        <a:xfrm>
          <a:off x="0" y="0"/>
          <a:ext cx="0" cy="0"/>
          <a:chOff x="0" y="0"/>
          <a:chExt cx="0" cy="0"/>
        </a:xfrm>
      </p:grpSpPr>
      <p:sp>
        <p:nvSpPr>
          <p:cNvPr id="128" name="Google Shape;128;p2"/>
          <p:cNvSpPr/>
          <p:nvPr/>
        </p:nvSpPr>
        <p:spPr>
          <a:xfrm>
            <a:off x="1409562" y="1718479"/>
            <a:ext cx="9563238" cy="737210"/>
          </a:xfrm>
          <a:prstGeom prst="rect">
            <a:avLst/>
          </a:prstGeom>
          <a:noFill/>
          <a:ln>
            <a:noFill/>
          </a:ln>
        </p:spPr>
        <p:txBody>
          <a:bodyPr spcFirstLastPara="1" wrap="square" lIns="90000" tIns="45000" rIns="90000" bIns="45000" anchor="t" anchorCtr="0">
            <a:spAutoFit/>
          </a:bodyPr>
          <a:lstStyle/>
          <a:p>
            <a:pPr lvl="0" algn="just">
              <a:buSzPts val="1800"/>
            </a:pPr>
            <a:r>
              <a:rPr lang="el-GR" sz="2100" dirty="0">
                <a:latin typeface="Calibri"/>
                <a:ea typeface="Calibri"/>
                <a:cs typeface="Calibri"/>
                <a:sym typeface="Calibri"/>
              </a:rPr>
              <a:t>Μέχρι το τέλος αυτής της εκπαιδευτικής ενότητας θα είστε σε θέση να:</a:t>
            </a:r>
          </a:p>
          <a:p>
            <a:pPr marL="0" marR="0" lvl="0" indent="0" algn="just" rtl="0">
              <a:lnSpc>
                <a:spcPct val="100000"/>
              </a:lnSpc>
              <a:spcBef>
                <a:spcPts val="0"/>
              </a:spcBef>
              <a:spcAft>
                <a:spcPts val="0"/>
              </a:spcAft>
              <a:buClr>
                <a:srgbClr val="000000"/>
              </a:buClr>
              <a:buSzPts val="1800"/>
              <a:buFont typeface="Arial"/>
              <a:buNone/>
            </a:pPr>
            <a:endParaRPr sz="2100" b="0" i="0" u="none" strike="noStrike" cap="none" dirty="0">
              <a:solidFill>
                <a:srgbClr val="000000"/>
              </a:solidFill>
              <a:latin typeface="Arial"/>
              <a:ea typeface="Arial"/>
              <a:cs typeface="Arial"/>
              <a:sym typeface="Arial"/>
            </a:endParaRPr>
          </a:p>
        </p:txBody>
      </p:sp>
      <p:sp>
        <p:nvSpPr>
          <p:cNvPr id="129" name="Google Shape;129;p2"/>
          <p:cNvSpPr/>
          <p:nvPr/>
        </p:nvSpPr>
        <p:spPr>
          <a:xfrm>
            <a:off x="1904412" y="2469111"/>
            <a:ext cx="8602500" cy="1383540"/>
          </a:xfrm>
          <a:prstGeom prst="rect">
            <a:avLst/>
          </a:prstGeom>
          <a:noFill/>
          <a:ln>
            <a:noFill/>
          </a:ln>
        </p:spPr>
        <p:txBody>
          <a:bodyPr spcFirstLastPara="1" wrap="square" lIns="90000" tIns="45000" rIns="90000" bIns="45000" anchor="t" anchorCtr="0">
            <a:spAutoFit/>
          </a:bodyPr>
          <a:lstStyle/>
          <a:p>
            <a:pPr lvl="0">
              <a:buSzPts val="1800"/>
            </a:pPr>
            <a:r>
              <a:rPr lang="el-GR" sz="2100" dirty="0">
                <a:solidFill>
                  <a:srgbClr val="21B4A9"/>
                </a:solidFill>
                <a:latin typeface="Calibri"/>
                <a:ea typeface="Calibri"/>
                <a:cs typeface="Calibri"/>
                <a:sym typeface="Calibri"/>
              </a:rPr>
              <a:t>Στόχος</a:t>
            </a:r>
            <a:r>
              <a:rPr lang="en-GB" sz="2100" b="0" i="0" u="none" strike="noStrike" cap="none" dirty="0">
                <a:solidFill>
                  <a:srgbClr val="21B4A9"/>
                </a:solidFill>
                <a:latin typeface="Calibri"/>
                <a:ea typeface="Calibri"/>
                <a:cs typeface="Calibri"/>
                <a:sym typeface="Calibri"/>
              </a:rPr>
              <a:t> 1: </a:t>
            </a:r>
            <a:r>
              <a:rPr lang="el-GR" sz="2100" dirty="0">
                <a:solidFill>
                  <a:srgbClr val="21B4A9"/>
                </a:solidFill>
                <a:latin typeface="Calibri"/>
                <a:ea typeface="Calibri"/>
                <a:cs typeface="Calibri"/>
                <a:sym typeface="Calibri"/>
              </a:rPr>
              <a:t>Να κατανοήσετε την έννοια της παγκοσμιοποίησης και τη σχέση της με τις διεθνείς επιχειρήσεις</a:t>
            </a:r>
            <a:r>
              <a:rPr lang="en-GB" sz="2100" dirty="0">
                <a:solidFill>
                  <a:srgbClr val="21B4A9"/>
                </a:solidFill>
                <a:latin typeface="Calibri"/>
                <a:ea typeface="Calibri"/>
                <a:cs typeface="Calibri"/>
                <a:sym typeface="Calibri"/>
              </a:rPr>
              <a:t>.</a:t>
            </a:r>
            <a:endParaRPr sz="2100" b="0" i="0" u="none" strike="noStrike" cap="none" dirty="0">
              <a:solidFill>
                <a:srgbClr val="21B4A9"/>
              </a:solidFill>
              <a:latin typeface="Calibri"/>
              <a:ea typeface="Calibri"/>
              <a:cs typeface="Calibri"/>
              <a:sym typeface="Calibri"/>
            </a:endParaRPr>
          </a:p>
          <a:p>
            <a:pPr marL="0" marR="0" lvl="0" indent="0" rtl="0">
              <a:lnSpc>
                <a:spcPct val="100000"/>
              </a:lnSpc>
              <a:spcBef>
                <a:spcPts val="0"/>
              </a:spcBef>
              <a:spcAft>
                <a:spcPts val="0"/>
              </a:spcAft>
              <a:buClr>
                <a:schemeClr val="dk1"/>
              </a:buClr>
              <a:buSzPts val="1100"/>
              <a:buFont typeface="Arial"/>
              <a:buNone/>
            </a:pPr>
            <a:endParaRPr sz="2100" b="0" i="0" u="none" strike="noStrike" cap="none" dirty="0">
              <a:solidFill>
                <a:srgbClr val="21B4A9"/>
              </a:solidFill>
              <a:latin typeface="Calibri"/>
              <a:ea typeface="Calibri"/>
              <a:cs typeface="Calibri"/>
              <a:sym typeface="Calibri"/>
            </a:endParaRPr>
          </a:p>
          <a:p>
            <a:pPr marL="0" marR="0" lvl="0" indent="0" rtl="0">
              <a:lnSpc>
                <a:spcPct val="100000"/>
              </a:lnSpc>
              <a:spcBef>
                <a:spcPts val="0"/>
              </a:spcBef>
              <a:spcAft>
                <a:spcPts val="0"/>
              </a:spcAft>
              <a:buClr>
                <a:srgbClr val="000000"/>
              </a:buClr>
              <a:buSzPts val="1800"/>
              <a:buFont typeface="Arial"/>
              <a:buNone/>
            </a:pPr>
            <a:endParaRPr sz="2100" b="0" i="0" u="none" strike="noStrike" cap="none" dirty="0">
              <a:solidFill>
                <a:srgbClr val="21B4A9"/>
              </a:solidFill>
              <a:latin typeface="Calibri"/>
              <a:ea typeface="Calibri"/>
              <a:cs typeface="Calibri"/>
              <a:sym typeface="Calibri"/>
            </a:endParaRPr>
          </a:p>
        </p:txBody>
      </p:sp>
      <p:sp>
        <p:nvSpPr>
          <p:cNvPr id="130" name="Google Shape;130;p2"/>
          <p:cNvSpPr/>
          <p:nvPr/>
        </p:nvSpPr>
        <p:spPr>
          <a:xfrm>
            <a:off x="1861137" y="3219722"/>
            <a:ext cx="8602500" cy="414044"/>
          </a:xfrm>
          <a:prstGeom prst="rect">
            <a:avLst/>
          </a:prstGeom>
          <a:noFill/>
          <a:ln>
            <a:noFill/>
          </a:ln>
        </p:spPr>
        <p:txBody>
          <a:bodyPr spcFirstLastPara="1" wrap="square" lIns="90000" tIns="45000" rIns="90000" bIns="45000" anchor="t" anchorCtr="0">
            <a:spAutoFit/>
          </a:bodyPr>
          <a:lstStyle/>
          <a:p>
            <a:pPr lvl="0">
              <a:buSzPts val="1800"/>
            </a:pPr>
            <a:r>
              <a:rPr lang="el-GR" sz="2100" dirty="0">
                <a:solidFill>
                  <a:srgbClr val="FAB632"/>
                </a:solidFill>
                <a:latin typeface="Calibri"/>
                <a:ea typeface="Calibri"/>
                <a:cs typeface="Calibri"/>
                <a:sym typeface="Calibri"/>
              </a:rPr>
              <a:t>Στόχος</a:t>
            </a:r>
            <a:r>
              <a:rPr lang="en-GB" sz="2100" b="0" i="0" u="none" strike="noStrike" cap="none" dirty="0">
                <a:solidFill>
                  <a:srgbClr val="FAB632"/>
                </a:solidFill>
                <a:latin typeface="Calibri"/>
                <a:ea typeface="Calibri"/>
                <a:cs typeface="Calibri"/>
                <a:sym typeface="Calibri"/>
              </a:rPr>
              <a:t> 2: </a:t>
            </a:r>
            <a:r>
              <a:rPr lang="el-GR" sz="2100" dirty="0">
                <a:solidFill>
                  <a:srgbClr val="FAB632"/>
                </a:solidFill>
                <a:latin typeface="Calibri"/>
                <a:ea typeface="Calibri"/>
                <a:cs typeface="Calibri"/>
                <a:sym typeface="Calibri"/>
              </a:rPr>
              <a:t>Να κατανοήσετε την έννοια των διεθνών επιχειρήσεων</a:t>
            </a:r>
            <a:r>
              <a:rPr lang="en-GB" sz="2100" dirty="0">
                <a:solidFill>
                  <a:srgbClr val="FAB632"/>
                </a:solidFill>
                <a:latin typeface="Calibri"/>
                <a:ea typeface="Calibri"/>
                <a:cs typeface="Calibri"/>
                <a:sym typeface="Calibri"/>
              </a:rPr>
              <a:t>.</a:t>
            </a:r>
            <a:endParaRPr sz="2100" b="0" i="0" u="none" strike="noStrike" cap="none" dirty="0">
              <a:solidFill>
                <a:srgbClr val="000000"/>
              </a:solidFill>
              <a:latin typeface="Arial"/>
              <a:ea typeface="Arial"/>
              <a:cs typeface="Arial"/>
              <a:sym typeface="Arial"/>
            </a:endParaRPr>
          </a:p>
        </p:txBody>
      </p:sp>
      <p:sp>
        <p:nvSpPr>
          <p:cNvPr id="131" name="Google Shape;131;p2"/>
          <p:cNvSpPr/>
          <p:nvPr/>
        </p:nvSpPr>
        <p:spPr>
          <a:xfrm>
            <a:off x="1409549" y="788825"/>
            <a:ext cx="12498955" cy="1093141"/>
          </a:xfrm>
          <a:prstGeom prst="rect">
            <a:avLst/>
          </a:prstGeom>
          <a:noFill/>
          <a:ln>
            <a:noFill/>
          </a:ln>
        </p:spPr>
        <p:txBody>
          <a:bodyPr spcFirstLastPara="1" wrap="square" lIns="90000" tIns="45000" rIns="90000" bIns="45000" anchor="t" anchorCtr="0">
            <a:spAutoFit/>
          </a:bodyPr>
          <a:lstStyle/>
          <a:p>
            <a:pPr lvl="0">
              <a:lnSpc>
                <a:spcPct val="166694"/>
              </a:lnSpc>
              <a:buSzPts val="3600"/>
            </a:pPr>
            <a:r>
              <a:rPr lang="el-GR" sz="3900" b="1" dirty="0">
                <a:solidFill>
                  <a:srgbClr val="FAB632"/>
                </a:solidFill>
                <a:latin typeface="Calibri"/>
                <a:ea typeface="Calibri"/>
                <a:cs typeface="Calibri"/>
                <a:sym typeface="Calibri"/>
              </a:rPr>
              <a:t>Στόχοι και μαθησιακά </a:t>
            </a:r>
            <a:r>
              <a:rPr lang="en-US" sz="3900" b="1" dirty="0">
                <a:solidFill>
                  <a:srgbClr val="FAB632"/>
                </a:solidFill>
                <a:latin typeface="Calibri"/>
                <a:ea typeface="Calibri"/>
                <a:cs typeface="Calibri"/>
                <a:sym typeface="Calibri"/>
              </a:rPr>
              <a:t> </a:t>
            </a:r>
            <a:r>
              <a:rPr lang="el-GR" sz="3900" b="1" dirty="0">
                <a:solidFill>
                  <a:srgbClr val="FAB632"/>
                </a:solidFill>
                <a:latin typeface="Calibri"/>
                <a:ea typeface="Calibri"/>
                <a:cs typeface="Calibri"/>
                <a:sym typeface="Calibri"/>
              </a:rPr>
              <a:t>αποτελέσματα:</a:t>
            </a:r>
          </a:p>
        </p:txBody>
      </p:sp>
      <p:sp>
        <p:nvSpPr>
          <p:cNvPr id="132" name="Google Shape;132;p2"/>
          <p:cNvSpPr/>
          <p:nvPr/>
        </p:nvSpPr>
        <p:spPr>
          <a:xfrm>
            <a:off x="1421572" y="3328477"/>
            <a:ext cx="315900" cy="2334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sp>
        <p:nvSpPr>
          <p:cNvPr id="133" name="Google Shape;133;p2"/>
          <p:cNvSpPr/>
          <p:nvPr/>
        </p:nvSpPr>
        <p:spPr>
          <a:xfrm>
            <a:off x="1421571" y="2600501"/>
            <a:ext cx="315900" cy="233400"/>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pic>
        <p:nvPicPr>
          <p:cNvPr id="134" name="Google Shape;134;p2" descr="Texto&#10;&#10;Descripción generada automáticamente"/>
          <p:cNvPicPr preferRelativeResize="0"/>
          <p:nvPr/>
        </p:nvPicPr>
        <p:blipFill rotWithShape="1">
          <a:blip r:embed="rId4">
            <a:alphaModFix/>
          </a:blip>
          <a:srcRect/>
          <a:stretch/>
        </p:blipFill>
        <p:spPr>
          <a:xfrm>
            <a:off x="199080" y="6234480"/>
            <a:ext cx="2303640" cy="483120"/>
          </a:xfrm>
          <a:prstGeom prst="rect">
            <a:avLst/>
          </a:prstGeom>
          <a:noFill/>
          <a:ln>
            <a:noFill/>
          </a:ln>
        </p:spPr>
      </p:pic>
      <p:sp>
        <p:nvSpPr>
          <p:cNvPr id="135" name="Google Shape;135;p2"/>
          <p:cNvSpPr/>
          <p:nvPr/>
        </p:nvSpPr>
        <p:spPr>
          <a:xfrm>
            <a:off x="2503440" y="6117840"/>
            <a:ext cx="7901280" cy="5925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
        <p:nvSpPr>
          <p:cNvPr id="136" name="Google Shape;136;p2"/>
          <p:cNvSpPr/>
          <p:nvPr/>
        </p:nvSpPr>
        <p:spPr>
          <a:xfrm>
            <a:off x="1849112" y="4013647"/>
            <a:ext cx="8602500" cy="645000"/>
          </a:xfrm>
          <a:prstGeom prst="rect">
            <a:avLst/>
          </a:prstGeom>
          <a:noFill/>
          <a:ln>
            <a:noFill/>
          </a:ln>
        </p:spPr>
        <p:txBody>
          <a:bodyPr spcFirstLastPara="1" wrap="square" lIns="90000" tIns="45000" rIns="90000" bIns="45000" anchor="t" anchorCtr="0">
            <a:noAutofit/>
          </a:bodyPr>
          <a:lstStyle/>
          <a:p>
            <a:pPr lvl="0">
              <a:buSzPts val="1800"/>
            </a:pPr>
            <a:r>
              <a:rPr lang="el-GR" sz="2100" dirty="0">
                <a:solidFill>
                  <a:srgbClr val="C00000"/>
                </a:solidFill>
                <a:latin typeface="Calibri"/>
                <a:ea typeface="Calibri"/>
                <a:cs typeface="Calibri"/>
                <a:sym typeface="Calibri"/>
              </a:rPr>
              <a:t>Στόχος</a:t>
            </a:r>
            <a:r>
              <a:rPr lang="en-GB" sz="2100" b="0" i="0" u="none" strike="noStrike" cap="none" dirty="0">
                <a:solidFill>
                  <a:srgbClr val="C00000"/>
                </a:solidFill>
                <a:latin typeface="Calibri"/>
                <a:ea typeface="Calibri"/>
                <a:cs typeface="Calibri"/>
                <a:sym typeface="Calibri"/>
              </a:rPr>
              <a:t> 3: </a:t>
            </a:r>
            <a:r>
              <a:rPr lang="el-GR" sz="2100" dirty="0">
                <a:solidFill>
                  <a:srgbClr val="C00000"/>
                </a:solidFill>
                <a:latin typeface="Calibri"/>
                <a:ea typeface="Calibri"/>
                <a:cs typeface="Calibri"/>
                <a:sym typeface="Calibri"/>
              </a:rPr>
              <a:t>Να κατανοήσετε τις ευκαιρίες που προσφέρουν οι διεθνείς επιχειρήσεις</a:t>
            </a:r>
            <a:r>
              <a:rPr lang="en-GB" sz="2100" dirty="0">
                <a:solidFill>
                  <a:srgbClr val="C00000"/>
                </a:solidFill>
                <a:latin typeface="Calibri"/>
                <a:ea typeface="Calibri"/>
                <a:cs typeface="Calibri"/>
                <a:sym typeface="Calibri"/>
              </a:rPr>
              <a:t>.</a:t>
            </a:r>
            <a:endParaRPr sz="2100" b="0" i="0" u="none" strike="noStrike" cap="none" dirty="0">
              <a:solidFill>
                <a:srgbClr val="C00000"/>
              </a:solidFill>
              <a:latin typeface="Arial"/>
              <a:ea typeface="Arial"/>
              <a:cs typeface="Arial"/>
              <a:sym typeface="Arial"/>
            </a:endParaRPr>
          </a:p>
        </p:txBody>
      </p:sp>
      <p:sp>
        <p:nvSpPr>
          <p:cNvPr id="137" name="Google Shape;137;p2"/>
          <p:cNvSpPr/>
          <p:nvPr/>
        </p:nvSpPr>
        <p:spPr>
          <a:xfrm>
            <a:off x="1409547" y="4122402"/>
            <a:ext cx="315900" cy="233400"/>
          </a:xfrm>
          <a:prstGeom prst="hexagon">
            <a:avLst>
              <a:gd name="adj" fmla="val 25000"/>
              <a:gd name="vf" fmla="val 115470"/>
            </a:avLst>
          </a:prstGeom>
          <a:noFill/>
          <a:ln w="25400" cap="flat" cmpd="sng">
            <a:solidFill>
              <a:srgbClr val="C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7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3"/>
        <p:cNvGrpSpPr/>
        <p:nvPr/>
      </p:nvGrpSpPr>
      <p:grpSpPr>
        <a:xfrm>
          <a:off x="0" y="0"/>
          <a:ext cx="0" cy="0"/>
          <a:chOff x="0" y="0"/>
          <a:chExt cx="0" cy="0"/>
        </a:xfrm>
      </p:grpSpPr>
      <p:sp>
        <p:nvSpPr>
          <p:cNvPr id="364" name="Google Shape;364;g204863c8411_0_90"/>
          <p:cNvSpPr/>
          <p:nvPr/>
        </p:nvSpPr>
        <p:spPr>
          <a:xfrm>
            <a:off x="850799" y="1004600"/>
            <a:ext cx="9049200" cy="456000"/>
          </a:xfrm>
          <a:prstGeom prst="rect">
            <a:avLst/>
          </a:prstGeom>
          <a:noFill/>
          <a:ln>
            <a:noFill/>
          </a:ln>
        </p:spPr>
        <p:txBody>
          <a:bodyPr spcFirstLastPara="1" wrap="square" lIns="90000" tIns="45000" rIns="90000" bIns="45000" anchor="t" anchorCtr="0">
            <a:noAutofit/>
          </a:bodyPr>
          <a:lstStyle/>
          <a:p>
            <a:pPr lvl="0">
              <a:buSzPts val="2400"/>
            </a:pPr>
            <a:r>
              <a:rPr lang="el-GR" sz="2400" dirty="0">
                <a:solidFill>
                  <a:srgbClr val="21B4A9"/>
                </a:solidFill>
                <a:latin typeface="Calibri"/>
                <a:ea typeface="Calibri"/>
                <a:cs typeface="Calibri"/>
                <a:sym typeface="Calibri"/>
              </a:rPr>
              <a:t>Μέρος 8: Γενικές στρατηγικές</a:t>
            </a:r>
            <a:endParaRPr sz="2400" b="0" i="0" u="none" strike="noStrike" cap="none" dirty="0">
              <a:solidFill>
                <a:srgbClr val="000000"/>
              </a:solidFill>
              <a:latin typeface="Arial"/>
              <a:ea typeface="Arial"/>
              <a:cs typeface="Arial"/>
              <a:sym typeface="Arial"/>
            </a:endParaRPr>
          </a:p>
        </p:txBody>
      </p:sp>
      <p:sp>
        <p:nvSpPr>
          <p:cNvPr id="365" name="Google Shape;365;g204863c8411_0_90"/>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366" name="Google Shape;366;g204863c8411_0_90"/>
          <p:cNvSpPr txBox="1"/>
          <p:nvPr/>
        </p:nvSpPr>
        <p:spPr>
          <a:xfrm>
            <a:off x="832700" y="1709175"/>
            <a:ext cx="4225200" cy="446246"/>
          </a:xfrm>
          <a:prstGeom prst="rect">
            <a:avLst/>
          </a:prstGeom>
          <a:noFill/>
          <a:ln>
            <a:noFill/>
          </a:ln>
        </p:spPr>
        <p:txBody>
          <a:bodyPr spcFirstLastPara="1" wrap="square" lIns="91425" tIns="91425" rIns="91425" bIns="91425" anchor="t" anchorCtr="0">
            <a:spAutoFit/>
          </a:bodyPr>
          <a:lstStyle/>
          <a:p>
            <a:pPr lvl="0"/>
            <a:r>
              <a:rPr lang="el-GR" sz="1700" b="1" dirty="0">
                <a:latin typeface="Calibri"/>
                <a:ea typeface="Calibri"/>
                <a:cs typeface="Calibri"/>
                <a:sym typeface="Calibri"/>
              </a:rPr>
              <a:t>Τρεις γενικές στρατηγικές </a:t>
            </a:r>
            <a:r>
              <a:rPr lang="en-GB" sz="1700" b="1" dirty="0">
                <a:latin typeface="Calibri"/>
                <a:ea typeface="Calibri"/>
                <a:cs typeface="Calibri"/>
                <a:sym typeface="Calibri"/>
              </a:rPr>
              <a:t>:</a:t>
            </a:r>
            <a:endParaRPr b="1" dirty="0"/>
          </a:p>
        </p:txBody>
      </p:sp>
      <p:sp>
        <p:nvSpPr>
          <p:cNvPr id="367" name="Google Shape;367;g204863c8411_0_90"/>
          <p:cNvSpPr/>
          <p:nvPr/>
        </p:nvSpPr>
        <p:spPr>
          <a:xfrm rot="5400000">
            <a:off x="1837028" y="2636775"/>
            <a:ext cx="3042600" cy="26919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g204863c8411_0_90"/>
          <p:cNvSpPr/>
          <p:nvPr/>
        </p:nvSpPr>
        <p:spPr>
          <a:xfrm>
            <a:off x="2012666" y="3206736"/>
            <a:ext cx="2691900" cy="1551600"/>
          </a:xfrm>
          <a:prstGeom prst="rect">
            <a:avLst/>
          </a:prstGeom>
          <a:noFill/>
          <a:ln>
            <a:noFill/>
          </a:ln>
        </p:spPr>
        <p:txBody>
          <a:bodyPr spcFirstLastPara="1" wrap="square" lIns="90000" tIns="45000" rIns="90000" bIns="45000" anchor="t" anchorCtr="0">
            <a:noAutofit/>
          </a:bodyPr>
          <a:lstStyle/>
          <a:p>
            <a:pPr lvl="0" algn="ctr">
              <a:buSzPts val="1100"/>
            </a:pPr>
            <a:r>
              <a:rPr lang="el-GR" sz="1700" b="1" dirty="0">
                <a:latin typeface="Calibri" panose="020F0502020204030204" pitchFamily="34" charset="0"/>
                <a:cs typeface="Calibri" panose="020F0502020204030204" pitchFamily="34" charset="0"/>
              </a:rPr>
              <a:t>Στρατηγική κόστους</a:t>
            </a:r>
            <a:endParaRPr sz="1700" b="1" dirty="0">
              <a:latin typeface="Calibri" panose="020F0502020204030204" pitchFamily="34" charset="0"/>
              <a:ea typeface="Calibri"/>
              <a:cs typeface="Calibri" panose="020F0502020204030204" pitchFamily="34" charset="0"/>
              <a:sym typeface="Calibri"/>
            </a:endParaRPr>
          </a:p>
          <a:p>
            <a:pPr marL="0" marR="0" lvl="0" indent="0" algn="ctr" rtl="0">
              <a:lnSpc>
                <a:spcPct val="100000"/>
              </a:lnSpc>
              <a:spcBef>
                <a:spcPts val="0"/>
              </a:spcBef>
              <a:spcAft>
                <a:spcPts val="0"/>
              </a:spcAft>
              <a:buClr>
                <a:srgbClr val="000000"/>
              </a:buClr>
              <a:buSzPts val="1100"/>
              <a:buFont typeface="Arial"/>
              <a:buNone/>
            </a:pPr>
            <a:endParaRPr sz="1700" b="1" dirty="0">
              <a:latin typeface="Calibri"/>
              <a:ea typeface="Calibri"/>
              <a:cs typeface="Calibri"/>
              <a:sym typeface="Calibri"/>
            </a:endParaRPr>
          </a:p>
          <a:p>
            <a:pPr lvl="0" algn="ctr">
              <a:buClr>
                <a:schemeClr val="dk1"/>
              </a:buClr>
              <a:buSzPts val="1100"/>
            </a:pPr>
            <a:r>
              <a:rPr lang="el-GR" sz="1700" dirty="0">
                <a:solidFill>
                  <a:schemeClr val="dk1"/>
                </a:solidFill>
                <a:latin typeface="Calibri"/>
                <a:ea typeface="Calibri"/>
                <a:cs typeface="Calibri"/>
                <a:sym typeface="Calibri"/>
              </a:rPr>
              <a:t>Μια στρατηγική που βασίζεται στη χαμηλή τιμή μέσω της επιδίωξης μείωσης του κόστους.</a:t>
            </a:r>
            <a:endParaRPr sz="1700"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600"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p:txBody>
      </p:sp>
      <p:sp>
        <p:nvSpPr>
          <p:cNvPr id="369" name="Google Shape;369;g204863c8411_0_90"/>
          <p:cNvSpPr/>
          <p:nvPr/>
        </p:nvSpPr>
        <p:spPr>
          <a:xfrm rot="5400000">
            <a:off x="4574555" y="2636775"/>
            <a:ext cx="3042600" cy="2691900"/>
          </a:xfrm>
          <a:prstGeom prst="hexagon">
            <a:avLst>
              <a:gd name="adj" fmla="val 25000"/>
              <a:gd name="vf" fmla="val 115470"/>
            </a:avLst>
          </a:prstGeom>
          <a:noFill/>
          <a:ln w="25400" cap="flat" cmpd="sng">
            <a:solidFill>
              <a:srgbClr val="C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g204863c8411_0_90"/>
          <p:cNvSpPr/>
          <p:nvPr/>
        </p:nvSpPr>
        <p:spPr>
          <a:xfrm>
            <a:off x="4750194" y="2940036"/>
            <a:ext cx="2691900" cy="1551600"/>
          </a:xfrm>
          <a:prstGeom prst="rect">
            <a:avLst/>
          </a:prstGeom>
          <a:noFill/>
          <a:ln>
            <a:noFill/>
          </a:ln>
        </p:spPr>
        <p:txBody>
          <a:bodyPr spcFirstLastPara="1" wrap="square" lIns="90000" tIns="45000" rIns="90000" bIns="45000" anchor="t" anchorCtr="0">
            <a:noAutofit/>
          </a:bodyPr>
          <a:lstStyle/>
          <a:p>
            <a:pPr lvl="0" algn="ctr">
              <a:buClr>
                <a:schemeClr val="dk1"/>
              </a:buClr>
              <a:buSzPts val="1100"/>
            </a:pPr>
            <a:r>
              <a:rPr lang="el-GR" sz="1700" b="1" dirty="0">
                <a:latin typeface="Calibri" panose="020F0502020204030204" pitchFamily="34" charset="0"/>
                <a:cs typeface="Calibri" panose="020F0502020204030204" pitchFamily="34" charset="0"/>
              </a:rPr>
              <a:t>Στρατηγική</a:t>
            </a:r>
            <a:r>
              <a:rPr lang="en-US" sz="1700" b="1" dirty="0">
                <a:latin typeface="Calibri" panose="020F0502020204030204" pitchFamily="34" charset="0"/>
                <a:cs typeface="Calibri" panose="020F0502020204030204" pitchFamily="34" charset="0"/>
              </a:rPr>
              <a:t> </a:t>
            </a:r>
            <a:r>
              <a:rPr lang="el-GR" sz="1700" b="1" dirty="0">
                <a:latin typeface="Calibri" panose="020F0502020204030204" pitchFamily="34" charset="0"/>
                <a:cs typeface="Calibri" panose="020F0502020204030204" pitchFamily="34" charset="0"/>
              </a:rPr>
              <a:t>διαφοροποίησης</a:t>
            </a:r>
            <a:endParaRPr sz="1700" b="1" dirty="0">
              <a:solidFill>
                <a:schemeClr val="dk1"/>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endParaRPr sz="1700" dirty="0">
              <a:solidFill>
                <a:schemeClr val="dk1"/>
              </a:solidFill>
              <a:latin typeface="Calibri"/>
              <a:ea typeface="Calibri"/>
              <a:cs typeface="Calibri"/>
              <a:sym typeface="Calibri"/>
            </a:endParaRPr>
          </a:p>
          <a:p>
            <a:pPr lvl="0" algn="ctr">
              <a:buClr>
                <a:schemeClr val="dk1"/>
              </a:buClr>
              <a:buSzPts val="1100"/>
            </a:pPr>
            <a:r>
              <a:rPr lang="el-GR" sz="1700" dirty="0">
                <a:solidFill>
                  <a:schemeClr val="dk1"/>
                </a:solidFill>
                <a:latin typeface="Calibri"/>
                <a:ea typeface="Calibri"/>
                <a:cs typeface="Calibri"/>
                <a:sym typeface="Calibri"/>
              </a:rPr>
              <a:t>Μια στρατηγική που στοχεύει στη δημιουργία κάτι που γίνεται αντιληπτό ως μοναδικό.</a:t>
            </a:r>
            <a:endParaRPr sz="1600"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600"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p:txBody>
      </p:sp>
      <p:sp>
        <p:nvSpPr>
          <p:cNvPr id="371" name="Google Shape;371;g204863c8411_0_90"/>
          <p:cNvSpPr/>
          <p:nvPr/>
        </p:nvSpPr>
        <p:spPr>
          <a:xfrm rot="5400000">
            <a:off x="7312083" y="2636775"/>
            <a:ext cx="3042600" cy="2691900"/>
          </a:xfrm>
          <a:prstGeom prst="hexagon">
            <a:avLst>
              <a:gd name="adj" fmla="val 25000"/>
              <a:gd name="vf" fmla="val 115470"/>
            </a:avLst>
          </a:prstGeom>
          <a:noFill/>
          <a:ln w="25400" cap="flat" cmpd="sng">
            <a:solidFill>
              <a:srgbClr val="1C8C7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g204863c8411_0_90"/>
          <p:cNvSpPr/>
          <p:nvPr/>
        </p:nvSpPr>
        <p:spPr>
          <a:xfrm>
            <a:off x="7487722" y="3206736"/>
            <a:ext cx="2691900" cy="1551600"/>
          </a:xfrm>
          <a:prstGeom prst="rect">
            <a:avLst/>
          </a:prstGeom>
          <a:noFill/>
          <a:ln>
            <a:noFill/>
          </a:ln>
        </p:spPr>
        <p:txBody>
          <a:bodyPr spcFirstLastPara="1" wrap="square" lIns="90000" tIns="45000" rIns="90000" bIns="45000" anchor="t" anchorCtr="0">
            <a:noAutofit/>
          </a:bodyPr>
          <a:lstStyle/>
          <a:p>
            <a:pPr lvl="0" algn="ctr">
              <a:buClr>
                <a:schemeClr val="dk1"/>
              </a:buClr>
              <a:buSzPts val="1100"/>
            </a:pPr>
            <a:r>
              <a:rPr lang="el-GR" sz="1700" b="1" dirty="0">
                <a:solidFill>
                  <a:schemeClr val="dk1"/>
                </a:solidFill>
                <a:latin typeface="Calibri"/>
                <a:ea typeface="Calibri"/>
                <a:cs typeface="Calibri"/>
                <a:sym typeface="Calibri"/>
              </a:rPr>
              <a:t>Στρατηγική εστίασης</a:t>
            </a:r>
            <a:r>
              <a:rPr lang="en-GB" sz="1700" b="1" dirty="0">
                <a:solidFill>
                  <a:schemeClr val="dk1"/>
                </a:solidFill>
                <a:latin typeface="Calibri"/>
                <a:ea typeface="Calibri"/>
                <a:cs typeface="Calibri"/>
                <a:sym typeface="Calibri"/>
              </a:rPr>
              <a:t> </a:t>
            </a:r>
            <a:endParaRPr sz="1700" b="1"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1700" dirty="0">
              <a:solidFill>
                <a:schemeClr val="dk1"/>
              </a:solidFill>
              <a:latin typeface="Calibri"/>
              <a:ea typeface="Calibri"/>
              <a:cs typeface="Calibri"/>
              <a:sym typeface="Calibri"/>
            </a:endParaRPr>
          </a:p>
          <a:p>
            <a:pPr lvl="0" algn="ctr">
              <a:buClr>
                <a:schemeClr val="dk1"/>
              </a:buClr>
              <a:buSzPts val="1100"/>
            </a:pPr>
            <a:r>
              <a:rPr lang="el-GR" sz="1700" dirty="0">
                <a:solidFill>
                  <a:schemeClr val="dk1"/>
                </a:solidFill>
                <a:latin typeface="Calibri"/>
                <a:ea typeface="Calibri"/>
                <a:cs typeface="Calibri"/>
                <a:sym typeface="Calibri"/>
              </a:rPr>
              <a:t>Μια στρατηγική που επικεντρώνεται σε μια συγκεκριμένη ομάδα και τμήματα αγοραστών</a:t>
            </a:r>
            <a:r>
              <a:rPr lang="en-GB" sz="1700" dirty="0">
                <a:solidFill>
                  <a:schemeClr val="dk1"/>
                </a:solidFill>
                <a:latin typeface="Calibri"/>
                <a:ea typeface="Calibri"/>
                <a:cs typeface="Calibri"/>
                <a:sym typeface="Calibri"/>
              </a:rPr>
              <a:t>.</a:t>
            </a:r>
            <a:endParaRPr sz="1600"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600"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p:txBody>
      </p:sp>
      <p:sp>
        <p:nvSpPr>
          <p:cNvPr id="13" name="Google Shape;220;g2032f37d30e_0_90">
            <a:extLst>
              <a:ext uri="{FF2B5EF4-FFF2-40B4-BE49-F238E27FC236}">
                <a16:creationId xmlns:a16="http://schemas.microsoft.com/office/drawing/2014/main" id="{ABB640A2-8302-405F-877D-5990EAF6AE91}"/>
              </a:ext>
            </a:extLst>
          </p:cNvPr>
          <p:cNvSpPr/>
          <p:nvPr/>
        </p:nvSpPr>
        <p:spPr>
          <a:xfrm>
            <a:off x="850800" y="251425"/>
            <a:ext cx="10119600" cy="639000"/>
          </a:xfrm>
          <a:prstGeom prst="rect">
            <a:avLst/>
          </a:prstGeom>
          <a:noFill/>
          <a:ln>
            <a:noFill/>
          </a:ln>
        </p:spPr>
        <p:txBody>
          <a:bodyPr spcFirstLastPara="1" wrap="square" lIns="90000" tIns="45000" rIns="90000" bIns="45000" anchor="t" anchorCtr="0">
            <a:noAutofit/>
          </a:bodyPr>
          <a:lstStyle/>
          <a:p>
            <a:pPr lvl="0">
              <a:buSzPts val="3600"/>
            </a:pPr>
            <a:r>
              <a:rPr lang="el-GR" sz="3200" b="1" dirty="0">
                <a:solidFill>
                  <a:srgbClr val="FAB632"/>
                </a:solidFill>
                <a:latin typeface="Calibri"/>
                <a:ea typeface="Calibri"/>
                <a:cs typeface="Calibri"/>
                <a:sym typeface="Calibri"/>
              </a:rPr>
              <a:t>Ενότητα 2: Τι εννοούμε με τον όρο διεθνείς επιχειρήσεις;</a:t>
            </a:r>
            <a:endParaRPr sz="3200" b="0" i="0" u="none" strike="noStrike" cap="none" dirty="0">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7"/>
        <p:cNvGrpSpPr/>
        <p:nvPr/>
      </p:nvGrpSpPr>
      <p:grpSpPr>
        <a:xfrm>
          <a:off x="0" y="0"/>
          <a:ext cx="0" cy="0"/>
          <a:chOff x="0" y="0"/>
          <a:chExt cx="0" cy="0"/>
        </a:xfrm>
      </p:grpSpPr>
      <p:sp>
        <p:nvSpPr>
          <p:cNvPr id="378" name="Google Shape;378;g204863c8411_0_101"/>
          <p:cNvSpPr/>
          <p:nvPr/>
        </p:nvSpPr>
        <p:spPr>
          <a:xfrm>
            <a:off x="850799" y="1004600"/>
            <a:ext cx="9049200" cy="456000"/>
          </a:xfrm>
          <a:prstGeom prst="rect">
            <a:avLst/>
          </a:prstGeom>
          <a:noFill/>
          <a:ln>
            <a:noFill/>
          </a:ln>
        </p:spPr>
        <p:txBody>
          <a:bodyPr spcFirstLastPara="1" wrap="square" lIns="90000" tIns="45000" rIns="90000" bIns="45000" anchor="t" anchorCtr="0">
            <a:noAutofit/>
          </a:bodyPr>
          <a:lstStyle/>
          <a:p>
            <a:pPr lvl="0">
              <a:buSzPts val="2400"/>
            </a:pPr>
            <a:r>
              <a:rPr lang="el-GR" sz="2400" dirty="0">
                <a:solidFill>
                  <a:srgbClr val="21B4A9"/>
                </a:solidFill>
                <a:latin typeface="Calibri"/>
                <a:ea typeface="Calibri"/>
                <a:cs typeface="Calibri"/>
                <a:sym typeface="Calibri"/>
              </a:rPr>
              <a:t>Μέρος 9: Διεθνής στρατηγική</a:t>
            </a:r>
            <a:endParaRPr sz="2400" b="0" i="0" u="none" strike="noStrike" cap="none" dirty="0">
              <a:solidFill>
                <a:srgbClr val="000000"/>
              </a:solidFill>
              <a:latin typeface="Arial"/>
              <a:ea typeface="Arial"/>
              <a:cs typeface="Arial"/>
              <a:sym typeface="Arial"/>
            </a:endParaRPr>
          </a:p>
        </p:txBody>
      </p:sp>
      <p:sp>
        <p:nvSpPr>
          <p:cNvPr id="379" name="Google Shape;379;g204863c8411_0_101"/>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380" name="Google Shape;380;g204863c8411_0_101"/>
          <p:cNvSpPr txBox="1"/>
          <p:nvPr/>
        </p:nvSpPr>
        <p:spPr>
          <a:xfrm>
            <a:off x="1026325" y="1639650"/>
            <a:ext cx="3863400" cy="3847177"/>
          </a:xfrm>
          <a:prstGeom prst="rect">
            <a:avLst/>
          </a:prstGeom>
          <a:noFill/>
          <a:ln w="28575" cap="flat" cmpd="sng">
            <a:solidFill>
              <a:srgbClr val="FAB632"/>
            </a:solidFill>
            <a:prstDash val="solid"/>
            <a:round/>
            <a:headEnd type="none" w="sm" len="sm"/>
            <a:tailEnd type="none" w="sm" len="sm"/>
          </a:ln>
        </p:spPr>
        <p:txBody>
          <a:bodyPr spcFirstLastPara="1" wrap="square" lIns="91425" tIns="91425" rIns="91425" bIns="91425" anchor="t" anchorCtr="0">
            <a:spAutoFit/>
          </a:bodyPr>
          <a:lstStyle/>
          <a:p>
            <a:pPr lvl="0" algn="just"/>
            <a:r>
              <a:rPr lang="el-GR" sz="1700" b="1" dirty="0">
                <a:latin typeface="Calibri"/>
                <a:ea typeface="Calibri"/>
                <a:cs typeface="Calibri"/>
                <a:sym typeface="Calibri"/>
              </a:rPr>
              <a:t>Στρατηγική διαμόρφωση</a:t>
            </a:r>
            <a:r>
              <a:rPr lang="en-GB" sz="1700" b="1" dirty="0">
                <a:latin typeface="Calibri"/>
                <a:ea typeface="Calibri"/>
                <a:cs typeface="Calibri"/>
                <a:sym typeface="Calibri"/>
              </a:rPr>
              <a:t>:</a:t>
            </a:r>
            <a:r>
              <a:rPr lang="en-GB" sz="1700" dirty="0">
                <a:latin typeface="Calibri"/>
                <a:ea typeface="Calibri"/>
                <a:cs typeface="Calibri"/>
                <a:sym typeface="Calibri"/>
              </a:rPr>
              <a:t> </a:t>
            </a:r>
            <a:r>
              <a:rPr lang="el-GR" sz="1700" dirty="0">
                <a:latin typeface="Calibri"/>
                <a:ea typeface="Calibri"/>
                <a:cs typeface="Calibri"/>
                <a:sym typeface="Calibri"/>
              </a:rPr>
              <a:t>η διαδικασία αξιολόγησης του περιβάλλοντος της επιχείρησης (ευκαιρίες) και των εσωτερικών δυνατοτήτων της (πόροι).</a:t>
            </a:r>
            <a:endParaRPr sz="1700" dirty="0">
              <a:latin typeface="Calibri"/>
              <a:ea typeface="Calibri"/>
              <a:cs typeface="Calibri"/>
              <a:sym typeface="Calibri"/>
            </a:endParaRPr>
          </a:p>
          <a:p>
            <a:pPr marL="0" lvl="0" indent="0" algn="just" rtl="0">
              <a:spcBef>
                <a:spcPts val="0"/>
              </a:spcBef>
              <a:spcAft>
                <a:spcPts val="0"/>
              </a:spcAft>
              <a:buNone/>
            </a:pPr>
            <a:endParaRPr sz="1700" dirty="0">
              <a:latin typeface="Calibri"/>
              <a:ea typeface="Calibri"/>
              <a:cs typeface="Calibri"/>
              <a:sym typeface="Calibri"/>
            </a:endParaRPr>
          </a:p>
          <a:p>
            <a:pPr lvl="0" algn="just"/>
            <a:r>
              <a:rPr lang="el-GR" sz="1700" b="1" dirty="0">
                <a:latin typeface="Calibri"/>
                <a:ea typeface="Calibri"/>
                <a:cs typeface="Calibri"/>
                <a:sym typeface="Calibri"/>
              </a:rPr>
              <a:t>Εξωτερική περιβαλλοντική αξιολόγηση: </a:t>
            </a:r>
            <a:r>
              <a:rPr lang="el-GR" sz="1700" dirty="0">
                <a:latin typeface="Calibri"/>
                <a:ea typeface="Calibri"/>
                <a:cs typeface="Calibri"/>
                <a:sym typeface="Calibri"/>
              </a:rPr>
              <a:t>συλλογή πληροφοριών, αξιολόγηση πληροφοριών.</a:t>
            </a:r>
          </a:p>
          <a:p>
            <a:pPr lvl="0" algn="just"/>
            <a:endParaRPr lang="el-GR" sz="1700" b="1" dirty="0">
              <a:latin typeface="Calibri"/>
              <a:ea typeface="Calibri"/>
              <a:cs typeface="Calibri"/>
              <a:sym typeface="Calibri"/>
            </a:endParaRPr>
          </a:p>
          <a:p>
            <a:pPr lvl="0" algn="just"/>
            <a:r>
              <a:rPr lang="el-GR" sz="1700" b="1" dirty="0">
                <a:latin typeface="Calibri"/>
                <a:ea typeface="Calibri"/>
                <a:cs typeface="Calibri"/>
                <a:sym typeface="Calibri"/>
              </a:rPr>
              <a:t>Εσωτερική περιβαλλοντική αξιολόγηση: </a:t>
            </a:r>
            <a:r>
              <a:rPr lang="el-GR" sz="1700" dirty="0">
                <a:latin typeface="Calibri"/>
                <a:ea typeface="Calibri"/>
                <a:cs typeface="Calibri"/>
                <a:sym typeface="Calibri"/>
              </a:rPr>
              <a:t>φυσικοί πόροι και ικανότητες προσωπικού, ανάλυση της αλυσίδας αξίας.</a:t>
            </a:r>
          </a:p>
          <a:p>
            <a:pPr marL="0" lvl="0" indent="0" algn="just" rtl="0">
              <a:spcBef>
                <a:spcPts val="0"/>
              </a:spcBef>
              <a:spcAft>
                <a:spcPts val="0"/>
              </a:spcAft>
              <a:buNone/>
            </a:pPr>
            <a:endParaRPr sz="1700" dirty="0">
              <a:latin typeface="Calibri"/>
              <a:ea typeface="Calibri"/>
              <a:cs typeface="Calibri"/>
              <a:sym typeface="Calibri"/>
            </a:endParaRPr>
          </a:p>
        </p:txBody>
      </p:sp>
      <p:sp>
        <p:nvSpPr>
          <p:cNvPr id="381" name="Google Shape;381;g204863c8411_0_101"/>
          <p:cNvSpPr txBox="1"/>
          <p:nvPr/>
        </p:nvSpPr>
        <p:spPr>
          <a:xfrm>
            <a:off x="6444300" y="1639650"/>
            <a:ext cx="4326000" cy="2400627"/>
          </a:xfrm>
          <a:prstGeom prst="rect">
            <a:avLst/>
          </a:prstGeom>
          <a:noFill/>
          <a:ln w="28575" cap="flat" cmpd="sng">
            <a:solidFill>
              <a:srgbClr val="C00000"/>
            </a:solidFill>
            <a:prstDash val="solid"/>
            <a:round/>
            <a:headEnd type="none" w="sm" len="sm"/>
            <a:tailEnd type="none" w="sm" len="sm"/>
          </a:ln>
        </p:spPr>
        <p:txBody>
          <a:bodyPr spcFirstLastPara="1" wrap="square" lIns="91425" tIns="91425" rIns="91425" bIns="91425" anchor="t" anchorCtr="0">
            <a:spAutoFit/>
          </a:bodyPr>
          <a:lstStyle/>
          <a:p>
            <a:r>
              <a:rPr lang="el-GR" sz="1600" b="1" dirty="0">
                <a:latin typeface="Calibri" panose="020F0502020204030204" pitchFamily="34" charset="0"/>
                <a:cs typeface="Calibri" panose="020F0502020204030204" pitchFamily="34" charset="0"/>
              </a:rPr>
              <a:t>Διεξαγωγή περιβαλλοντικής σάρωσης</a:t>
            </a:r>
            <a:r>
              <a:rPr lang="el-GR" sz="1600" dirty="0">
                <a:latin typeface="Calibri" panose="020F0502020204030204" pitchFamily="34" charset="0"/>
                <a:cs typeface="Calibri" panose="020F0502020204030204" pitchFamily="34" charset="0"/>
              </a:rPr>
              <a:t>: Οι πιο συνηθισμένες μέθοδοι για τη διεξαγωγή περιβαλλοντικής σάρωσης είναι οι εξής:</a:t>
            </a:r>
            <a:endParaRPr lang="en-GB" sz="1600" dirty="0">
              <a:latin typeface="Calibri" panose="020F0502020204030204" pitchFamily="34" charset="0"/>
              <a:cs typeface="Calibri" panose="020F0502020204030204" pitchFamily="34" charset="0"/>
            </a:endParaRPr>
          </a:p>
          <a:p>
            <a:r>
              <a:rPr lang="el-GR" sz="1600" dirty="0">
                <a:latin typeface="Calibri" panose="020F0502020204030204" pitchFamily="34" charset="0"/>
                <a:cs typeface="Calibri" panose="020F0502020204030204" pitchFamily="34" charset="0"/>
              </a:rPr>
              <a:t>● Ζητώντας από ειδικούς του κλάδου να συζητήσουν τις τάσεις του κλάδου και να κάνουν προβλέψεις για το μέλλον.</a:t>
            </a:r>
            <a:endParaRPr lang="en-GB" sz="1600" dirty="0">
              <a:latin typeface="Calibri" panose="020F0502020204030204" pitchFamily="34" charset="0"/>
              <a:cs typeface="Calibri" panose="020F0502020204030204" pitchFamily="34" charset="0"/>
            </a:endParaRPr>
          </a:p>
          <a:p>
            <a:r>
              <a:rPr lang="el-GR" sz="1600" dirty="0">
                <a:latin typeface="Calibri" panose="020F0502020204030204" pitchFamily="34" charset="0"/>
                <a:cs typeface="Calibri" panose="020F0502020204030204" pitchFamily="34" charset="0"/>
              </a:rPr>
              <a:t>● Ζητώντας από άτομα με γνώση να περιγράφουν τι προβλέπουν για τον κλάδο τα επόμενα δύο έως τρία χρόνια.</a:t>
            </a:r>
            <a:endParaRPr lang="en-GB" sz="1600" dirty="0">
              <a:latin typeface="Calibri" panose="020F0502020204030204" pitchFamily="34" charset="0"/>
              <a:cs typeface="Calibri" panose="020F0502020204030204" pitchFamily="34" charset="0"/>
            </a:endParaRPr>
          </a:p>
        </p:txBody>
      </p:sp>
      <p:pic>
        <p:nvPicPr>
          <p:cNvPr id="382" name="Google Shape;382;g204863c8411_0_101"/>
          <p:cNvPicPr preferRelativeResize="0"/>
          <p:nvPr/>
        </p:nvPicPr>
        <p:blipFill>
          <a:blip r:embed="rId4">
            <a:alphaModFix/>
          </a:blip>
          <a:stretch>
            <a:fillRect/>
          </a:stretch>
        </p:blipFill>
        <p:spPr>
          <a:xfrm>
            <a:off x="6833967" y="4231550"/>
            <a:ext cx="3546679" cy="1907325"/>
          </a:xfrm>
          <a:prstGeom prst="rect">
            <a:avLst/>
          </a:prstGeom>
          <a:noFill/>
          <a:ln>
            <a:noFill/>
          </a:ln>
        </p:spPr>
      </p:pic>
      <p:sp>
        <p:nvSpPr>
          <p:cNvPr id="9" name="Google Shape;220;g2032f37d30e_0_90">
            <a:extLst>
              <a:ext uri="{FF2B5EF4-FFF2-40B4-BE49-F238E27FC236}">
                <a16:creationId xmlns:a16="http://schemas.microsoft.com/office/drawing/2014/main" id="{E9051AD2-5CA9-46BF-877F-6B9830BF786F}"/>
              </a:ext>
            </a:extLst>
          </p:cNvPr>
          <p:cNvSpPr/>
          <p:nvPr/>
        </p:nvSpPr>
        <p:spPr>
          <a:xfrm>
            <a:off x="850800" y="251425"/>
            <a:ext cx="10119600" cy="639000"/>
          </a:xfrm>
          <a:prstGeom prst="rect">
            <a:avLst/>
          </a:prstGeom>
          <a:noFill/>
          <a:ln>
            <a:noFill/>
          </a:ln>
        </p:spPr>
        <p:txBody>
          <a:bodyPr spcFirstLastPara="1" wrap="square" lIns="90000" tIns="45000" rIns="90000" bIns="45000" anchor="t" anchorCtr="0">
            <a:noAutofit/>
          </a:bodyPr>
          <a:lstStyle/>
          <a:p>
            <a:pPr lvl="0">
              <a:buSzPts val="3600"/>
            </a:pPr>
            <a:r>
              <a:rPr lang="el-GR" sz="3200" b="1" dirty="0">
                <a:solidFill>
                  <a:srgbClr val="FAB632"/>
                </a:solidFill>
                <a:latin typeface="Calibri"/>
                <a:ea typeface="Calibri"/>
                <a:cs typeface="Calibri"/>
                <a:sym typeface="Calibri"/>
              </a:rPr>
              <a:t>Ενότητα 2: Τι εννοούμε με τον όρο διεθνείς επιχειρήσεις;</a:t>
            </a:r>
            <a:endParaRPr sz="3200" b="0" i="0" u="none" strike="noStrike" cap="none" dirty="0">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7"/>
        <p:cNvGrpSpPr/>
        <p:nvPr/>
      </p:nvGrpSpPr>
      <p:grpSpPr>
        <a:xfrm>
          <a:off x="0" y="0"/>
          <a:ext cx="0" cy="0"/>
          <a:chOff x="0" y="0"/>
          <a:chExt cx="0" cy="0"/>
        </a:xfrm>
      </p:grpSpPr>
      <p:sp>
        <p:nvSpPr>
          <p:cNvPr id="388" name="Google Shape;388;g204863c8411_0_112"/>
          <p:cNvSpPr/>
          <p:nvPr/>
        </p:nvSpPr>
        <p:spPr>
          <a:xfrm>
            <a:off x="850800" y="1004600"/>
            <a:ext cx="10069500" cy="456000"/>
          </a:xfrm>
          <a:prstGeom prst="rect">
            <a:avLst/>
          </a:prstGeom>
          <a:noFill/>
          <a:ln>
            <a:noFill/>
          </a:ln>
        </p:spPr>
        <p:txBody>
          <a:bodyPr spcFirstLastPara="1" wrap="square" lIns="90000" tIns="45000" rIns="90000" bIns="45000" anchor="t" anchorCtr="0">
            <a:noAutofit/>
          </a:bodyPr>
          <a:lstStyle/>
          <a:p>
            <a:pPr lvl="0">
              <a:buSzPts val="2400"/>
            </a:pPr>
            <a:r>
              <a:rPr lang="el-GR" sz="2400" dirty="0">
                <a:solidFill>
                  <a:srgbClr val="21B4A9"/>
                </a:solidFill>
                <a:latin typeface="Calibri"/>
                <a:ea typeface="Calibri"/>
                <a:cs typeface="Calibri"/>
                <a:sym typeface="Calibri"/>
              </a:rPr>
              <a:t>Μέρος 10: Πέντε δυνάμεις που καθορίζουν την ανταγωνιστικότητα</a:t>
            </a:r>
            <a:endParaRPr sz="2400" b="0" i="0" u="none" strike="noStrike" cap="none" dirty="0">
              <a:solidFill>
                <a:srgbClr val="000000"/>
              </a:solidFill>
              <a:latin typeface="Arial"/>
              <a:ea typeface="Arial"/>
              <a:cs typeface="Arial"/>
              <a:sym typeface="Arial"/>
            </a:endParaRPr>
          </a:p>
        </p:txBody>
      </p:sp>
      <p:sp>
        <p:nvSpPr>
          <p:cNvPr id="389" name="Google Shape;389;g204863c8411_0_112"/>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390" name="Google Shape;390;g204863c8411_0_112"/>
          <p:cNvSpPr txBox="1"/>
          <p:nvPr/>
        </p:nvSpPr>
        <p:spPr>
          <a:xfrm>
            <a:off x="952850" y="1639650"/>
            <a:ext cx="9451800" cy="708000"/>
          </a:xfrm>
          <a:prstGeom prst="rect">
            <a:avLst/>
          </a:prstGeom>
          <a:noFill/>
          <a:ln w="28575" cap="flat" cmpd="sng">
            <a:solidFill>
              <a:srgbClr val="C00000"/>
            </a:solidFill>
            <a:prstDash val="solid"/>
            <a:round/>
            <a:headEnd type="none" w="sm" len="sm"/>
            <a:tailEnd type="none" w="sm" len="sm"/>
          </a:ln>
        </p:spPr>
        <p:txBody>
          <a:bodyPr spcFirstLastPara="1" wrap="square" lIns="91425" tIns="91425" rIns="91425" bIns="91425" anchor="t" anchorCtr="0">
            <a:spAutoFit/>
          </a:bodyPr>
          <a:lstStyle/>
          <a:p>
            <a:pPr lvl="0"/>
            <a:r>
              <a:rPr lang="el-GR" sz="1700" dirty="0">
                <a:latin typeface="Calibri"/>
                <a:ea typeface="Calibri"/>
                <a:cs typeface="Calibri"/>
                <a:sym typeface="Calibri"/>
              </a:rPr>
              <a:t>Μία από τις πιο κοινές προσεγγίσεις για να γίνει μια συνολική αξιολόγηση βασίζεται στις πέντε δυνάμεις που καθορίζουν την ανταγωνιστικότητα:</a:t>
            </a:r>
            <a:endParaRPr sz="1700" dirty="0">
              <a:latin typeface="Calibri"/>
              <a:ea typeface="Calibri"/>
              <a:cs typeface="Calibri"/>
              <a:sym typeface="Calibri"/>
            </a:endParaRPr>
          </a:p>
        </p:txBody>
      </p:sp>
      <p:sp>
        <p:nvSpPr>
          <p:cNvPr id="391" name="Google Shape;391;g204863c8411_0_112"/>
          <p:cNvSpPr/>
          <p:nvPr/>
        </p:nvSpPr>
        <p:spPr>
          <a:xfrm rot="5400000">
            <a:off x="3565828" y="4400188"/>
            <a:ext cx="1653300" cy="1999500"/>
          </a:xfrm>
          <a:prstGeom prst="hexagon">
            <a:avLst>
              <a:gd name="adj" fmla="val 25000"/>
              <a:gd name="vf" fmla="val 115470"/>
            </a:avLst>
          </a:prstGeom>
          <a:noFill/>
          <a:ln w="25400" cap="flat" cmpd="sng">
            <a:solidFill>
              <a:srgbClr val="1C8C7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g204863c8411_0_112"/>
          <p:cNvSpPr/>
          <p:nvPr/>
        </p:nvSpPr>
        <p:spPr>
          <a:xfrm rot="5400000">
            <a:off x="2174528" y="2621463"/>
            <a:ext cx="1653300" cy="19995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g204863c8411_0_112"/>
          <p:cNvSpPr/>
          <p:nvPr/>
        </p:nvSpPr>
        <p:spPr>
          <a:xfrm rot="5400000">
            <a:off x="6481728" y="4400188"/>
            <a:ext cx="1653300" cy="19995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g204863c8411_0_112"/>
          <p:cNvSpPr/>
          <p:nvPr/>
        </p:nvSpPr>
        <p:spPr>
          <a:xfrm>
            <a:off x="2001438" y="3199563"/>
            <a:ext cx="1999500" cy="8433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100"/>
              <a:buFont typeface="Arial"/>
              <a:buNone/>
            </a:pPr>
            <a:endParaRPr sz="1800" b="1" dirty="0">
              <a:latin typeface="Calibri"/>
              <a:ea typeface="Calibri"/>
              <a:cs typeface="Calibri"/>
              <a:sym typeface="Calibri"/>
            </a:endParaRPr>
          </a:p>
          <a:p>
            <a:pPr lvl="0" algn="ctr">
              <a:buSzPts val="1100"/>
            </a:pPr>
            <a:r>
              <a:rPr lang="en-US" sz="1800" b="1" dirty="0">
                <a:latin typeface="Calibri"/>
                <a:ea typeface="Calibri"/>
                <a:cs typeface="Calibri"/>
                <a:sym typeface="Calibri"/>
              </a:rPr>
              <a:t>A</a:t>
            </a:r>
            <a:r>
              <a:rPr lang="el-GR" sz="1800" b="1" dirty="0" err="1">
                <a:latin typeface="Calibri"/>
                <a:ea typeface="Calibri"/>
                <a:cs typeface="Calibri"/>
                <a:sym typeface="Calibri"/>
              </a:rPr>
              <a:t>γοραστές</a:t>
            </a:r>
            <a:endParaRPr sz="1800" b="1"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800" b="1"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800" b="1" dirty="0">
              <a:latin typeface="Calibri"/>
              <a:ea typeface="Calibri"/>
              <a:cs typeface="Calibri"/>
              <a:sym typeface="Calibri"/>
            </a:endParaRPr>
          </a:p>
        </p:txBody>
      </p:sp>
      <p:sp>
        <p:nvSpPr>
          <p:cNvPr id="395" name="Google Shape;395;g204863c8411_0_112"/>
          <p:cNvSpPr/>
          <p:nvPr/>
        </p:nvSpPr>
        <p:spPr>
          <a:xfrm rot="5400000">
            <a:off x="5058891" y="2621463"/>
            <a:ext cx="1653300" cy="1999500"/>
          </a:xfrm>
          <a:prstGeom prst="hexagon">
            <a:avLst>
              <a:gd name="adj" fmla="val 25000"/>
              <a:gd name="vf" fmla="val 115470"/>
            </a:avLst>
          </a:prstGeom>
          <a:noFill/>
          <a:ln w="25400" cap="flat" cmpd="sng">
            <a:solidFill>
              <a:srgbClr val="C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g204863c8411_0_112"/>
          <p:cNvSpPr/>
          <p:nvPr/>
        </p:nvSpPr>
        <p:spPr>
          <a:xfrm>
            <a:off x="3392738" y="4825888"/>
            <a:ext cx="1999500" cy="8433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l-GR" sz="1800" b="1" dirty="0">
                <a:latin typeface="Calibri"/>
                <a:ea typeface="Calibri"/>
                <a:cs typeface="Calibri"/>
                <a:sym typeface="Calibri"/>
              </a:rPr>
              <a:t>Διαθεσιμότητα υποκατάστατων αγαθών και υπηρεσιών</a:t>
            </a:r>
            <a:endParaRPr sz="1800" b="1"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800" b="1"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800" b="1" dirty="0">
              <a:latin typeface="Calibri"/>
              <a:ea typeface="Calibri"/>
              <a:cs typeface="Calibri"/>
              <a:sym typeface="Calibri"/>
            </a:endParaRPr>
          </a:p>
        </p:txBody>
      </p:sp>
      <p:sp>
        <p:nvSpPr>
          <p:cNvPr id="397" name="Google Shape;397;g204863c8411_0_112"/>
          <p:cNvSpPr/>
          <p:nvPr/>
        </p:nvSpPr>
        <p:spPr>
          <a:xfrm>
            <a:off x="4885800" y="3199563"/>
            <a:ext cx="1999500" cy="8433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1100"/>
              <a:buFont typeface="Arial"/>
              <a:buNone/>
            </a:pPr>
            <a:endParaRPr sz="1800" b="1" dirty="0">
              <a:latin typeface="Calibri"/>
              <a:ea typeface="Calibri"/>
              <a:cs typeface="Calibri"/>
              <a:sym typeface="Calibri"/>
            </a:endParaRPr>
          </a:p>
          <a:p>
            <a:pPr lvl="0" algn="ctr">
              <a:buSzPts val="1100"/>
            </a:pPr>
            <a:r>
              <a:rPr lang="el-GR" sz="1800" b="1" dirty="0">
                <a:latin typeface="Calibri"/>
                <a:ea typeface="Calibri"/>
                <a:cs typeface="Calibri"/>
                <a:sym typeface="Calibri"/>
              </a:rPr>
              <a:t>Προμηθευτές</a:t>
            </a:r>
            <a:endParaRPr sz="1800" b="1"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800" b="1"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800" b="1" dirty="0">
              <a:latin typeface="Calibri"/>
              <a:ea typeface="Calibri"/>
              <a:cs typeface="Calibri"/>
              <a:sym typeface="Calibri"/>
            </a:endParaRPr>
          </a:p>
        </p:txBody>
      </p:sp>
      <p:sp>
        <p:nvSpPr>
          <p:cNvPr id="398" name="Google Shape;398;g204863c8411_0_112"/>
          <p:cNvSpPr/>
          <p:nvPr/>
        </p:nvSpPr>
        <p:spPr>
          <a:xfrm>
            <a:off x="6308638" y="4978288"/>
            <a:ext cx="1999500" cy="843300"/>
          </a:xfrm>
          <a:prstGeom prst="rect">
            <a:avLst/>
          </a:prstGeom>
          <a:noFill/>
          <a:ln>
            <a:noFill/>
          </a:ln>
        </p:spPr>
        <p:txBody>
          <a:bodyPr spcFirstLastPara="1" wrap="square" lIns="90000" tIns="45000" rIns="90000" bIns="45000" anchor="t" anchorCtr="0">
            <a:noAutofit/>
          </a:bodyPr>
          <a:lstStyle/>
          <a:p>
            <a:pPr lvl="0" algn="ctr">
              <a:buSzPts val="1100"/>
            </a:pPr>
            <a:r>
              <a:rPr lang="el-GR" sz="1800" b="1" dirty="0">
                <a:latin typeface="Calibri"/>
                <a:ea typeface="Calibri"/>
                <a:cs typeface="Calibri"/>
                <a:sym typeface="Calibri"/>
              </a:rPr>
              <a:t>Αντιπαλότητα μεταξύ των ανταγωνιστών</a:t>
            </a:r>
            <a:endParaRPr sz="1800" b="1"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800" b="1" dirty="0">
              <a:latin typeface="Calibri"/>
              <a:ea typeface="Calibri"/>
              <a:cs typeface="Calibri"/>
              <a:sym typeface="Calibri"/>
            </a:endParaRPr>
          </a:p>
        </p:txBody>
      </p:sp>
      <p:sp>
        <p:nvSpPr>
          <p:cNvPr id="399" name="Google Shape;399;g204863c8411_0_112"/>
          <p:cNvSpPr/>
          <p:nvPr/>
        </p:nvSpPr>
        <p:spPr>
          <a:xfrm rot="5400000">
            <a:off x="7815728" y="2621463"/>
            <a:ext cx="1653300" cy="1999500"/>
          </a:xfrm>
          <a:prstGeom prst="hexagon">
            <a:avLst>
              <a:gd name="adj" fmla="val 25000"/>
              <a:gd name="vf" fmla="val 115470"/>
            </a:avLst>
          </a:prstGeom>
          <a:noFill/>
          <a:ln w="25400" cap="flat" cmpd="sng">
            <a:solidFill>
              <a:srgbClr val="1C8C7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g204863c8411_0_112"/>
          <p:cNvSpPr/>
          <p:nvPr/>
        </p:nvSpPr>
        <p:spPr>
          <a:xfrm>
            <a:off x="7642638" y="3199563"/>
            <a:ext cx="1999500" cy="843300"/>
          </a:xfrm>
          <a:prstGeom prst="rect">
            <a:avLst/>
          </a:prstGeom>
          <a:noFill/>
          <a:ln>
            <a:noFill/>
          </a:ln>
        </p:spPr>
        <p:txBody>
          <a:bodyPr spcFirstLastPara="1" wrap="square" lIns="90000" tIns="45000" rIns="90000" bIns="45000" anchor="t" anchorCtr="0">
            <a:noAutofit/>
          </a:bodyPr>
          <a:lstStyle/>
          <a:p>
            <a:pPr lvl="0" algn="ctr">
              <a:buSzPts val="1100"/>
            </a:pPr>
            <a:r>
              <a:rPr lang="el-GR" sz="1800" b="1" dirty="0">
                <a:latin typeface="Calibri"/>
                <a:ea typeface="Calibri"/>
                <a:cs typeface="Calibri"/>
                <a:sym typeface="Calibri"/>
              </a:rPr>
              <a:t>Πιθανούς νεοεισερχόμενους στον κλάδο</a:t>
            </a:r>
            <a:endParaRPr sz="1800" b="1"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800" b="1"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800" b="1" dirty="0">
              <a:latin typeface="Calibri"/>
              <a:ea typeface="Calibri"/>
              <a:cs typeface="Calibri"/>
              <a:sym typeface="Calibri"/>
            </a:endParaRPr>
          </a:p>
        </p:txBody>
      </p:sp>
      <p:pic>
        <p:nvPicPr>
          <p:cNvPr id="401" name="Google Shape;401;g204863c8411_0_112"/>
          <p:cNvPicPr preferRelativeResize="0"/>
          <p:nvPr/>
        </p:nvPicPr>
        <p:blipFill>
          <a:blip r:embed="rId4">
            <a:alphaModFix/>
          </a:blip>
          <a:stretch>
            <a:fillRect/>
          </a:stretch>
        </p:blipFill>
        <p:spPr>
          <a:xfrm>
            <a:off x="8770053" y="4146413"/>
            <a:ext cx="2000250" cy="1876425"/>
          </a:xfrm>
          <a:prstGeom prst="rect">
            <a:avLst/>
          </a:prstGeom>
          <a:noFill/>
          <a:ln>
            <a:noFill/>
          </a:ln>
        </p:spPr>
      </p:pic>
      <p:sp>
        <p:nvSpPr>
          <p:cNvPr id="18" name="Google Shape;220;g2032f37d30e_0_90">
            <a:extLst>
              <a:ext uri="{FF2B5EF4-FFF2-40B4-BE49-F238E27FC236}">
                <a16:creationId xmlns:a16="http://schemas.microsoft.com/office/drawing/2014/main" id="{95BAE0D3-AB80-4D6F-9117-C4B4C543D3AF}"/>
              </a:ext>
            </a:extLst>
          </p:cNvPr>
          <p:cNvSpPr/>
          <p:nvPr/>
        </p:nvSpPr>
        <p:spPr>
          <a:xfrm>
            <a:off x="850800" y="251425"/>
            <a:ext cx="10119600" cy="639000"/>
          </a:xfrm>
          <a:prstGeom prst="rect">
            <a:avLst/>
          </a:prstGeom>
          <a:noFill/>
          <a:ln>
            <a:noFill/>
          </a:ln>
        </p:spPr>
        <p:txBody>
          <a:bodyPr spcFirstLastPara="1" wrap="square" lIns="90000" tIns="45000" rIns="90000" bIns="45000" anchor="t" anchorCtr="0">
            <a:noAutofit/>
          </a:bodyPr>
          <a:lstStyle/>
          <a:p>
            <a:pPr lvl="0">
              <a:buSzPts val="3600"/>
            </a:pPr>
            <a:r>
              <a:rPr lang="el-GR" sz="3200" b="1" dirty="0">
                <a:solidFill>
                  <a:srgbClr val="FAB632"/>
                </a:solidFill>
                <a:latin typeface="Calibri"/>
                <a:ea typeface="Calibri"/>
                <a:cs typeface="Calibri"/>
                <a:sym typeface="Calibri"/>
              </a:rPr>
              <a:t>Ενότητα 2: Τι εννοούμε με τον όρο διεθνείς επιχειρήσεις;</a:t>
            </a:r>
            <a:endParaRPr sz="3200" b="0" i="0" u="none" strike="noStrike" cap="none" dirty="0">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06"/>
        <p:cNvGrpSpPr/>
        <p:nvPr/>
      </p:nvGrpSpPr>
      <p:grpSpPr>
        <a:xfrm>
          <a:off x="0" y="0"/>
          <a:ext cx="0" cy="0"/>
          <a:chOff x="0" y="0"/>
          <a:chExt cx="0" cy="0"/>
        </a:xfrm>
      </p:grpSpPr>
      <p:sp>
        <p:nvSpPr>
          <p:cNvPr id="407" name="Google Shape;407;g204863c8411_0_35"/>
          <p:cNvSpPr/>
          <p:nvPr/>
        </p:nvSpPr>
        <p:spPr>
          <a:xfrm>
            <a:off x="850799" y="1004600"/>
            <a:ext cx="9049200" cy="456000"/>
          </a:xfrm>
          <a:prstGeom prst="rect">
            <a:avLst/>
          </a:prstGeom>
          <a:noFill/>
          <a:ln>
            <a:noFill/>
          </a:ln>
        </p:spPr>
        <p:txBody>
          <a:bodyPr spcFirstLastPara="1" wrap="square" lIns="90000" tIns="45000" rIns="90000" bIns="45000" anchor="t" anchorCtr="0">
            <a:noAutofit/>
          </a:bodyPr>
          <a:lstStyle/>
          <a:p>
            <a:pPr lvl="0">
              <a:buSzPts val="2400"/>
            </a:pPr>
            <a:r>
              <a:rPr lang="el-GR" sz="2400" dirty="0">
                <a:solidFill>
                  <a:srgbClr val="21B4A9"/>
                </a:solidFill>
                <a:latin typeface="Calibri"/>
                <a:ea typeface="Calibri"/>
                <a:cs typeface="Calibri"/>
                <a:sym typeface="Calibri"/>
              </a:rPr>
              <a:t>Μέρος 11: Διαχείριση και απόδοση εξαγωγών</a:t>
            </a:r>
            <a:endParaRPr sz="2400" b="0" i="0" u="none" strike="noStrike" cap="none" dirty="0">
              <a:solidFill>
                <a:srgbClr val="000000"/>
              </a:solidFill>
              <a:latin typeface="Arial"/>
              <a:ea typeface="Arial"/>
              <a:cs typeface="Arial"/>
              <a:sym typeface="Arial"/>
            </a:endParaRPr>
          </a:p>
        </p:txBody>
      </p:sp>
      <p:sp>
        <p:nvSpPr>
          <p:cNvPr id="408" name="Google Shape;408;g204863c8411_0_35"/>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409" name="Google Shape;409;g204863c8411_0_35"/>
          <p:cNvSpPr txBox="1"/>
          <p:nvPr/>
        </p:nvSpPr>
        <p:spPr>
          <a:xfrm>
            <a:off x="740329" y="1748260"/>
            <a:ext cx="5662343" cy="2718382"/>
          </a:xfrm>
          <a:prstGeom prst="rect">
            <a:avLst/>
          </a:prstGeom>
          <a:noFill/>
          <a:ln w="28575" cap="flat" cmpd="sng">
            <a:solidFill>
              <a:srgbClr val="C00000"/>
            </a:solidFill>
            <a:prstDash val="solid"/>
            <a:round/>
            <a:headEnd type="none" w="sm" len="sm"/>
            <a:tailEnd type="none" w="sm" len="sm"/>
          </a:ln>
        </p:spPr>
        <p:txBody>
          <a:bodyPr spcFirstLastPara="1" wrap="square" lIns="91425" tIns="0" rIns="91425" bIns="91425" anchor="t" anchorCtr="0">
            <a:spAutoFit/>
          </a:bodyPr>
          <a:lstStyle/>
          <a:p>
            <a:pPr marL="457200" lvl="0" indent="-323850">
              <a:buSzPts val="1500"/>
              <a:buChar char="●"/>
            </a:pPr>
            <a:r>
              <a:rPr lang="el-GR" sz="1600" dirty="0">
                <a:latin typeface="Calibri"/>
                <a:ea typeface="Calibri"/>
                <a:cs typeface="Calibri"/>
                <a:sym typeface="Calibri"/>
              </a:rPr>
              <a:t> Η εμπιστοσύνη των προμηθευτών, των πελατών, των ενδιαφερόμενων μερών διαδραματίζει κρίσιμο ρόλο στην εξαγωγική μας απόδοση</a:t>
            </a:r>
          </a:p>
          <a:p>
            <a:pPr marL="457200" lvl="0" indent="-323850">
              <a:buSzPts val="1500"/>
              <a:buChar char="●"/>
            </a:pPr>
            <a:r>
              <a:rPr lang="el-GR" sz="1600" dirty="0">
                <a:latin typeface="Calibri"/>
                <a:ea typeface="Calibri"/>
                <a:cs typeface="Calibri"/>
                <a:sym typeface="Calibri"/>
              </a:rPr>
              <a:t>Σε ορισμένες χώρες η εμπιστοσύνη είναι ΤΟ ΒΑΣΙΚΟ ΣΤΟΙΧΕΙΟ που θα μας βοηθήσει να είμαστε επιτυχημένοι ή ακόμα και να μας επιτρέψει να δραστηριοποιούμαστε εκεί (για παράδειγμα, Κίνα – </a:t>
            </a:r>
            <a:r>
              <a:rPr lang="el-GR" sz="1600" dirty="0" err="1">
                <a:latin typeface="Calibri"/>
                <a:ea typeface="Calibri"/>
                <a:cs typeface="Calibri"/>
                <a:sym typeface="Calibri"/>
              </a:rPr>
              <a:t>guanxi</a:t>
            </a:r>
            <a:r>
              <a:rPr lang="el-GR" sz="1600" dirty="0">
                <a:latin typeface="Calibri"/>
                <a:ea typeface="Calibri"/>
                <a:cs typeface="Calibri"/>
                <a:sym typeface="Calibri"/>
              </a:rPr>
              <a:t>)</a:t>
            </a:r>
          </a:p>
          <a:p>
            <a:pPr marL="457200" lvl="0" indent="-323850">
              <a:buSzPts val="1500"/>
              <a:buChar char="●"/>
            </a:pPr>
            <a:r>
              <a:rPr lang="el-GR" sz="1600" dirty="0">
                <a:latin typeface="Calibri"/>
                <a:ea typeface="Calibri"/>
                <a:cs typeface="Calibri"/>
                <a:sym typeface="Calibri"/>
              </a:rPr>
              <a:t>Η εμπιστοσύνη προέρχεται απολύτως από το ποιοι είμαστε, τι κάνουμε, τις αντιδράσεις μας σε αιτήματα κ.λπ. ΑΛΛΑ</a:t>
            </a:r>
          </a:p>
          <a:p>
            <a:pPr marL="457200" lvl="0" indent="-323850">
              <a:buSzPts val="1500"/>
              <a:buChar char="●"/>
            </a:pPr>
            <a:r>
              <a:rPr lang="el-GR" sz="1600" dirty="0">
                <a:latin typeface="Calibri"/>
                <a:ea typeface="Calibri"/>
                <a:cs typeface="Calibri"/>
                <a:sym typeface="Calibri"/>
              </a:rPr>
              <a:t>○ Βλασταίνει (άυλα) από εκεί που είμαστε! Η χώρα καταγωγής μας!!!</a:t>
            </a:r>
          </a:p>
        </p:txBody>
      </p:sp>
      <p:sp>
        <p:nvSpPr>
          <p:cNvPr id="410" name="Google Shape;410;g204863c8411_0_35"/>
          <p:cNvSpPr txBox="1"/>
          <p:nvPr/>
        </p:nvSpPr>
        <p:spPr>
          <a:xfrm>
            <a:off x="6444250" y="1722750"/>
            <a:ext cx="4714200" cy="3247012"/>
          </a:xfrm>
          <a:prstGeom prst="rect">
            <a:avLst/>
          </a:prstGeom>
          <a:solidFill>
            <a:srgbClr val="1C8C7F"/>
          </a:solidFill>
          <a:ln w="28575" cap="flat" cmpd="sng">
            <a:solidFill>
              <a:srgbClr val="FFF2CC"/>
            </a:solidFill>
            <a:prstDash val="solid"/>
            <a:round/>
            <a:headEnd type="none" w="sm" len="sm"/>
            <a:tailEnd type="none" w="sm" len="sm"/>
          </a:ln>
        </p:spPr>
        <p:txBody>
          <a:bodyPr spcFirstLastPara="1" wrap="square" lIns="91425" tIns="91425" rIns="91425" bIns="91425" anchor="t" anchorCtr="0">
            <a:spAutoFit/>
          </a:bodyPr>
          <a:lstStyle/>
          <a:p>
            <a:r>
              <a:rPr lang="el-GR" b="1" dirty="0">
                <a:solidFill>
                  <a:schemeClr val="bg1"/>
                </a:solidFill>
              </a:rPr>
              <a:t>● Κατανόηση παραδοσιακής εικόνας:</a:t>
            </a:r>
            <a:endParaRPr lang="en-GB" sz="1200" dirty="0">
              <a:solidFill>
                <a:schemeClr val="bg1"/>
              </a:solidFill>
            </a:endParaRPr>
          </a:p>
          <a:p>
            <a:r>
              <a:rPr lang="el-GR" b="1" dirty="0">
                <a:solidFill>
                  <a:schemeClr val="bg1"/>
                </a:solidFill>
              </a:rPr>
              <a:t>● Οι εντυπώσεις / τα στερεότυπά μας / η κατανόησή μας για μια χώρα, περιοχή, αγροτική περιοχή επηρεάζουν τις απόψεις μας για τους ανθρώπους και τα προϊόντα αυτής της περιοχής, για παράδειγμα:</a:t>
            </a:r>
            <a:endParaRPr lang="en-GB" sz="1200" dirty="0">
              <a:solidFill>
                <a:schemeClr val="bg1"/>
              </a:solidFill>
            </a:endParaRPr>
          </a:p>
          <a:p>
            <a:pPr marL="177800" indent="-177800"/>
            <a:r>
              <a:rPr lang="el-GR" dirty="0">
                <a:solidFill>
                  <a:schemeClr val="bg1"/>
                </a:solidFill>
              </a:rPr>
              <a:t>○ Οι Ιταλοί είναι κομψοί, επομένως πρέπει να σχεδιάζουν καλά</a:t>
            </a:r>
            <a:endParaRPr lang="en-GB" sz="1200" dirty="0">
              <a:solidFill>
                <a:schemeClr val="bg1"/>
              </a:solidFill>
            </a:endParaRPr>
          </a:p>
          <a:p>
            <a:pPr marL="177800" indent="-177800"/>
            <a:r>
              <a:rPr lang="el-GR" dirty="0">
                <a:solidFill>
                  <a:schemeClr val="bg1"/>
                </a:solidFill>
              </a:rPr>
              <a:t>○ Οι Γερμανοί είναι πολύ προσανατολισμένοι στη μηχανική, επομένως πρέπει να παράγουν τεχνολογικά εξελιγμένα προϊόντα</a:t>
            </a:r>
            <a:endParaRPr lang="en-GB" sz="1200" dirty="0">
              <a:solidFill>
                <a:schemeClr val="bg1"/>
              </a:solidFill>
            </a:endParaRPr>
          </a:p>
          <a:p>
            <a:pPr marL="177800" indent="-177800"/>
            <a:r>
              <a:rPr lang="el-GR" dirty="0">
                <a:solidFill>
                  <a:schemeClr val="bg1"/>
                </a:solidFill>
              </a:rPr>
              <a:t>○ Οι Ισπανοί είναι γνωστοί για την εξαιρετική και υγιεινή μεσογειακή διατροφή τους, επομένως πρέπει να παράγουν ποιοτικά γαστρονομικά προϊόντα.</a:t>
            </a:r>
            <a:endParaRPr lang="en-GB" sz="1200" dirty="0">
              <a:solidFill>
                <a:schemeClr val="bg1"/>
              </a:solidFill>
            </a:endParaRPr>
          </a:p>
          <a:p>
            <a:pPr marL="590550" marR="0" lvl="1" algn="l" rtl="0">
              <a:lnSpc>
                <a:spcPct val="100000"/>
              </a:lnSpc>
              <a:spcBef>
                <a:spcPts val="0"/>
              </a:spcBef>
              <a:spcAft>
                <a:spcPts val="0"/>
              </a:spcAft>
              <a:buClr>
                <a:schemeClr val="lt1"/>
              </a:buClr>
              <a:buSzPts val="1500"/>
            </a:pPr>
            <a:endParaRPr lang="el-GR" sz="1700" dirty="0">
              <a:solidFill>
                <a:schemeClr val="bg1"/>
              </a:solidFill>
              <a:latin typeface="Calibri"/>
              <a:ea typeface="Calibri"/>
              <a:cs typeface="Calibri"/>
              <a:sym typeface="Calibri"/>
            </a:endParaRPr>
          </a:p>
        </p:txBody>
      </p:sp>
      <p:pic>
        <p:nvPicPr>
          <p:cNvPr id="411" name="Google Shape;411;g204863c8411_0_35"/>
          <p:cNvPicPr preferRelativeResize="0"/>
          <p:nvPr/>
        </p:nvPicPr>
        <p:blipFill>
          <a:blip r:embed="rId4">
            <a:alphaModFix/>
          </a:blip>
          <a:stretch>
            <a:fillRect/>
          </a:stretch>
        </p:blipFill>
        <p:spPr>
          <a:xfrm>
            <a:off x="2566200" y="4502413"/>
            <a:ext cx="1771650" cy="1609725"/>
          </a:xfrm>
          <a:prstGeom prst="rect">
            <a:avLst/>
          </a:prstGeom>
          <a:noFill/>
          <a:ln>
            <a:noFill/>
          </a:ln>
        </p:spPr>
      </p:pic>
      <p:sp>
        <p:nvSpPr>
          <p:cNvPr id="9" name="Google Shape;220;g2032f37d30e_0_90">
            <a:extLst>
              <a:ext uri="{FF2B5EF4-FFF2-40B4-BE49-F238E27FC236}">
                <a16:creationId xmlns:a16="http://schemas.microsoft.com/office/drawing/2014/main" id="{7619783C-69E6-4D3B-9E50-F627BFFBF01C}"/>
              </a:ext>
            </a:extLst>
          </p:cNvPr>
          <p:cNvSpPr/>
          <p:nvPr/>
        </p:nvSpPr>
        <p:spPr>
          <a:xfrm>
            <a:off x="850800" y="251425"/>
            <a:ext cx="10119600" cy="639000"/>
          </a:xfrm>
          <a:prstGeom prst="rect">
            <a:avLst/>
          </a:prstGeom>
          <a:noFill/>
          <a:ln>
            <a:noFill/>
          </a:ln>
        </p:spPr>
        <p:txBody>
          <a:bodyPr spcFirstLastPara="1" wrap="square" lIns="90000" tIns="45000" rIns="90000" bIns="45000" anchor="t" anchorCtr="0">
            <a:noAutofit/>
          </a:bodyPr>
          <a:lstStyle/>
          <a:p>
            <a:pPr lvl="0">
              <a:buSzPts val="3600"/>
            </a:pPr>
            <a:r>
              <a:rPr lang="el-GR" sz="3200" b="1" dirty="0">
                <a:solidFill>
                  <a:srgbClr val="FAB632"/>
                </a:solidFill>
                <a:latin typeface="Calibri"/>
                <a:ea typeface="Calibri"/>
                <a:cs typeface="Calibri"/>
                <a:sym typeface="Calibri"/>
              </a:rPr>
              <a:t>Ενότητα 2: Τι εννοούμε με τον όρο διεθνείς επιχειρήσεις;</a:t>
            </a:r>
            <a:endParaRPr sz="3200" b="0" i="0" u="none" strike="noStrike" cap="none" dirty="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16"/>
        <p:cNvGrpSpPr/>
        <p:nvPr/>
      </p:nvGrpSpPr>
      <p:grpSpPr>
        <a:xfrm>
          <a:off x="0" y="0"/>
          <a:ext cx="0" cy="0"/>
          <a:chOff x="0" y="0"/>
          <a:chExt cx="0" cy="0"/>
        </a:xfrm>
      </p:grpSpPr>
      <p:sp>
        <p:nvSpPr>
          <p:cNvPr id="417" name="Google Shape;417;g204863c8411_0_55"/>
          <p:cNvSpPr/>
          <p:nvPr/>
        </p:nvSpPr>
        <p:spPr>
          <a:xfrm>
            <a:off x="850799" y="1004600"/>
            <a:ext cx="9049200" cy="456000"/>
          </a:xfrm>
          <a:prstGeom prst="rect">
            <a:avLst/>
          </a:prstGeom>
          <a:noFill/>
          <a:ln>
            <a:noFill/>
          </a:ln>
        </p:spPr>
        <p:txBody>
          <a:bodyPr spcFirstLastPara="1" wrap="square" lIns="90000" tIns="45000" rIns="90000" bIns="45000" anchor="t" anchorCtr="0">
            <a:noAutofit/>
          </a:bodyPr>
          <a:lstStyle/>
          <a:p>
            <a:pPr lvl="0">
              <a:buSzPts val="2400"/>
            </a:pPr>
            <a:r>
              <a:rPr lang="el-GR" sz="2400" dirty="0">
                <a:solidFill>
                  <a:srgbClr val="21B4A9"/>
                </a:solidFill>
                <a:latin typeface="Calibri"/>
                <a:ea typeface="Calibri"/>
                <a:cs typeface="Calibri"/>
                <a:sym typeface="Calibri"/>
              </a:rPr>
              <a:t>Μέρος 12: Οικονομική ολοκλήρωση</a:t>
            </a:r>
            <a:endParaRPr sz="2400" b="0" i="0" u="none" strike="noStrike" cap="none" dirty="0">
              <a:solidFill>
                <a:srgbClr val="000000"/>
              </a:solidFill>
              <a:latin typeface="Arial"/>
              <a:ea typeface="Arial"/>
              <a:cs typeface="Arial"/>
              <a:sym typeface="Arial"/>
            </a:endParaRPr>
          </a:p>
        </p:txBody>
      </p:sp>
      <p:sp>
        <p:nvSpPr>
          <p:cNvPr id="418" name="Google Shape;418;g204863c8411_0_55"/>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419" name="Google Shape;419;g204863c8411_0_55"/>
          <p:cNvSpPr txBox="1"/>
          <p:nvPr/>
        </p:nvSpPr>
        <p:spPr>
          <a:xfrm>
            <a:off x="965375" y="1717650"/>
            <a:ext cx="4125000" cy="1231076"/>
          </a:xfrm>
          <a:prstGeom prst="rect">
            <a:avLst/>
          </a:prstGeom>
          <a:solidFill>
            <a:srgbClr val="F4CCCC"/>
          </a:solidFill>
          <a:ln w="28575" cap="flat" cmpd="sng">
            <a:solidFill>
              <a:srgbClr val="C00000"/>
            </a:solidFill>
            <a:prstDash val="solid"/>
            <a:round/>
            <a:headEnd type="none" w="sm" len="sm"/>
            <a:tailEnd type="none" w="sm" len="sm"/>
          </a:ln>
        </p:spPr>
        <p:txBody>
          <a:bodyPr spcFirstLastPara="1" wrap="square" lIns="91425" tIns="91425" rIns="91425" bIns="91425" anchor="t" anchorCtr="0">
            <a:spAutoFit/>
          </a:bodyPr>
          <a:lstStyle/>
          <a:p>
            <a:pPr lvl="0" algn="just"/>
            <a:r>
              <a:rPr lang="el-GR" sz="1700" dirty="0">
                <a:latin typeface="Calibri"/>
                <a:ea typeface="Calibri"/>
                <a:cs typeface="Calibri"/>
                <a:sym typeface="Calibri"/>
              </a:rPr>
              <a:t>Η θέσπιση διακρατικών κανόνων και κανονισμών που ενισχύουν το οικονομικό εμπόριο και τη συνεργασία μεταξύ των χωρών.</a:t>
            </a:r>
            <a:endParaRPr dirty="0"/>
          </a:p>
        </p:txBody>
      </p:sp>
      <p:sp>
        <p:nvSpPr>
          <p:cNvPr id="420" name="Google Shape;420;g204863c8411_0_55"/>
          <p:cNvSpPr txBox="1"/>
          <p:nvPr/>
        </p:nvSpPr>
        <p:spPr>
          <a:xfrm>
            <a:off x="5403650" y="1717650"/>
            <a:ext cx="6168600" cy="3877954"/>
          </a:xfrm>
          <a:prstGeom prst="rect">
            <a:avLst/>
          </a:prstGeom>
          <a:noFill/>
          <a:ln w="28575" cap="flat" cmpd="sng">
            <a:solidFill>
              <a:srgbClr val="FAB632"/>
            </a:solidFill>
            <a:prstDash val="solid"/>
            <a:round/>
            <a:headEnd type="none" w="sm" len="sm"/>
            <a:tailEnd type="none" w="sm" len="sm"/>
          </a:ln>
        </p:spPr>
        <p:txBody>
          <a:bodyPr spcFirstLastPara="1" wrap="square" lIns="91425" tIns="91425" rIns="91425" bIns="91425" anchor="t" anchorCtr="0">
            <a:spAutoFit/>
          </a:bodyPr>
          <a:lstStyle/>
          <a:p>
            <a:r>
              <a:rPr lang="el-GR" sz="1600" b="1" dirty="0">
                <a:latin typeface="Calibri" panose="020F0502020204030204" pitchFamily="34" charset="0"/>
                <a:cs typeface="Calibri" panose="020F0502020204030204" pitchFamily="34" charset="0"/>
              </a:rPr>
              <a:t>Επίπεδα οικονομικής ολοκλήρωσης:</a:t>
            </a:r>
            <a:endParaRPr lang="en-GB" sz="1600" dirty="0">
              <a:latin typeface="Calibri" panose="020F0502020204030204" pitchFamily="34" charset="0"/>
              <a:cs typeface="Calibri" panose="020F0502020204030204" pitchFamily="34" charset="0"/>
            </a:endParaRPr>
          </a:p>
          <a:p>
            <a:r>
              <a:rPr lang="el-GR" sz="1600" dirty="0">
                <a:latin typeface="Calibri" panose="020F0502020204030204" pitchFamily="34" charset="0"/>
                <a:cs typeface="Calibri" panose="020F0502020204030204" pitchFamily="34" charset="0"/>
              </a:rPr>
              <a:t>● </a:t>
            </a:r>
            <a:r>
              <a:rPr lang="el-GR" sz="1600" b="1" dirty="0">
                <a:latin typeface="Calibri" panose="020F0502020204030204" pitchFamily="34" charset="0"/>
                <a:cs typeface="Calibri" panose="020F0502020204030204" pitchFamily="34" charset="0"/>
              </a:rPr>
              <a:t>Ζώνη Ελεύθερων Συναλλαγών</a:t>
            </a:r>
            <a:r>
              <a:rPr lang="el-GR" sz="1600" dirty="0">
                <a:latin typeface="Calibri" panose="020F0502020204030204" pitchFamily="34" charset="0"/>
                <a:cs typeface="Calibri" panose="020F0502020204030204" pitchFamily="34" charset="0"/>
              </a:rPr>
              <a:t>: καταργούνται τα εμπόδια στο εμπόριο (όπως οι δασμοί) μεταξύ των χωρών μελών (π.χ. </a:t>
            </a:r>
            <a:r>
              <a:rPr lang="en-GB" sz="1600" dirty="0">
                <a:latin typeface="Calibri" panose="020F0502020204030204" pitchFamily="34" charset="0"/>
                <a:cs typeface="Calibri" panose="020F0502020204030204" pitchFamily="34" charset="0"/>
              </a:rPr>
              <a:t>NAFTA</a:t>
            </a:r>
            <a:r>
              <a:rPr lang="el-GR" sz="1600" dirty="0">
                <a:latin typeface="Calibri" panose="020F0502020204030204" pitchFamily="34" charset="0"/>
                <a:cs typeface="Calibri" panose="020F0502020204030204" pitchFamily="34" charset="0"/>
              </a:rPr>
              <a:t>).</a:t>
            </a:r>
            <a:endParaRPr lang="en-GB" sz="1600" dirty="0">
              <a:latin typeface="Calibri" panose="020F0502020204030204" pitchFamily="34" charset="0"/>
              <a:cs typeface="Calibri" panose="020F0502020204030204" pitchFamily="34" charset="0"/>
            </a:endParaRPr>
          </a:p>
          <a:p>
            <a:r>
              <a:rPr lang="el-GR" sz="1600" dirty="0">
                <a:latin typeface="Calibri" panose="020F0502020204030204" pitchFamily="34" charset="0"/>
                <a:cs typeface="Calibri" panose="020F0502020204030204" pitchFamily="34" charset="0"/>
              </a:rPr>
              <a:t>●</a:t>
            </a:r>
            <a:r>
              <a:rPr lang="el-GR" sz="1600" b="1" dirty="0">
                <a:latin typeface="Calibri" panose="020F0502020204030204" pitchFamily="34" charset="0"/>
                <a:cs typeface="Calibri" panose="020F0502020204030204" pitchFamily="34" charset="0"/>
              </a:rPr>
              <a:t> Τελωνειακή Ένωση</a:t>
            </a:r>
            <a:r>
              <a:rPr lang="el-GR" sz="1600" dirty="0">
                <a:latin typeface="Calibri" panose="020F0502020204030204" pitchFamily="34" charset="0"/>
                <a:cs typeface="Calibri" panose="020F0502020204030204" pitchFamily="34" charset="0"/>
              </a:rPr>
              <a:t>: καταργούνται οι δασμοί μεταξύ των χωρών μελών και καθιερώνεται κοινή εμπορική πολιτική προς τρίτες χώρες.</a:t>
            </a:r>
            <a:endParaRPr lang="en-GB" sz="1600" dirty="0">
              <a:latin typeface="Calibri" panose="020F0502020204030204" pitchFamily="34" charset="0"/>
              <a:cs typeface="Calibri" panose="020F0502020204030204" pitchFamily="34" charset="0"/>
            </a:endParaRPr>
          </a:p>
          <a:p>
            <a:r>
              <a:rPr lang="el-GR" sz="1600" b="1" dirty="0">
                <a:latin typeface="Calibri" panose="020F0502020204030204" pitchFamily="34" charset="0"/>
                <a:cs typeface="Calibri" panose="020F0502020204030204" pitchFamily="34" charset="0"/>
              </a:rPr>
              <a:t>● Κοινή Αγορά</a:t>
            </a:r>
            <a:r>
              <a:rPr lang="el-GR" sz="1600" dirty="0">
                <a:latin typeface="Calibri" panose="020F0502020204030204" pitchFamily="34" charset="0"/>
                <a:cs typeface="Calibri" panose="020F0502020204030204" pitchFamily="34" charset="0"/>
              </a:rPr>
              <a:t>: εξάλειψη των εμπορικών φραγμών μεταξύ των χωρών μελών, κοινή εξωτερική εμπορική πολιτική και κινητικότητα των συντελεστών παραγωγής μεταξύ των χωρών μελών.</a:t>
            </a:r>
            <a:endParaRPr lang="en-GB" sz="1600" dirty="0">
              <a:latin typeface="Calibri" panose="020F0502020204030204" pitchFamily="34" charset="0"/>
              <a:cs typeface="Calibri" panose="020F0502020204030204" pitchFamily="34" charset="0"/>
            </a:endParaRPr>
          </a:p>
          <a:p>
            <a:r>
              <a:rPr lang="el-GR" sz="1600" dirty="0">
                <a:latin typeface="Calibri" panose="020F0502020204030204" pitchFamily="34" charset="0"/>
                <a:cs typeface="Calibri" panose="020F0502020204030204" pitchFamily="34" charset="0"/>
              </a:rPr>
              <a:t>● </a:t>
            </a:r>
            <a:r>
              <a:rPr lang="el-GR" sz="1600" b="1" dirty="0">
                <a:latin typeface="Calibri" panose="020F0502020204030204" pitchFamily="34" charset="0"/>
                <a:cs typeface="Calibri" panose="020F0502020204030204" pitchFamily="34" charset="0"/>
              </a:rPr>
              <a:t>Οικονομική Ένωση</a:t>
            </a:r>
            <a:r>
              <a:rPr lang="el-GR" sz="1600" dirty="0">
                <a:latin typeface="Calibri" panose="020F0502020204030204" pitchFamily="34" charset="0"/>
                <a:cs typeface="Calibri" panose="020F0502020204030204" pitchFamily="34" charset="0"/>
              </a:rPr>
              <a:t>: Μια βαθιά μορφή ολοκλήρωσης που χαρακτηρίζεται από ελεύθερη κυκλοφορία αγαθών, υπηρεσιών και συντελεστών παραγωγής μεταξύ των χωρών μελών και πλήρη ενοποίηση των οικονομικών πολιτικών.</a:t>
            </a:r>
            <a:endParaRPr lang="en-GB" sz="1600" dirty="0">
              <a:latin typeface="Calibri" panose="020F0502020204030204" pitchFamily="34" charset="0"/>
              <a:cs typeface="Calibri" panose="020F0502020204030204" pitchFamily="34" charset="0"/>
            </a:endParaRPr>
          </a:p>
          <a:p>
            <a:r>
              <a:rPr lang="el-GR" sz="1600" b="1" dirty="0">
                <a:latin typeface="Calibri" panose="020F0502020204030204" pitchFamily="34" charset="0"/>
                <a:cs typeface="Calibri" panose="020F0502020204030204" pitchFamily="34" charset="0"/>
              </a:rPr>
              <a:t>● Πολιτική ένωση</a:t>
            </a:r>
            <a:r>
              <a:rPr lang="el-GR" sz="1600" dirty="0">
                <a:latin typeface="Calibri" panose="020F0502020204030204" pitchFamily="34" charset="0"/>
                <a:cs typeface="Calibri" panose="020F0502020204030204" pitchFamily="34" charset="0"/>
              </a:rPr>
              <a:t>: Οικονομική ένωση στην οποία υπάρχει πλήρης οικονομική ένταξη, ενοποίηση οικονομικών πολιτικών και ενιαία κυβέρνηση.</a:t>
            </a:r>
            <a:endParaRPr lang="en-GB" sz="1600" dirty="0">
              <a:latin typeface="Calibri" panose="020F0502020204030204" pitchFamily="34" charset="0"/>
              <a:cs typeface="Calibri" panose="020F0502020204030204" pitchFamily="34" charset="0"/>
            </a:endParaRPr>
          </a:p>
        </p:txBody>
      </p:sp>
      <p:pic>
        <p:nvPicPr>
          <p:cNvPr id="421" name="Google Shape;421;g204863c8411_0_55"/>
          <p:cNvPicPr preferRelativeResize="0"/>
          <p:nvPr/>
        </p:nvPicPr>
        <p:blipFill>
          <a:blip r:embed="rId4">
            <a:alphaModFix/>
          </a:blip>
          <a:stretch>
            <a:fillRect/>
          </a:stretch>
        </p:blipFill>
        <p:spPr>
          <a:xfrm>
            <a:off x="1853128" y="3090400"/>
            <a:ext cx="2349484" cy="2309663"/>
          </a:xfrm>
          <a:prstGeom prst="rect">
            <a:avLst/>
          </a:prstGeom>
          <a:noFill/>
          <a:ln>
            <a:noFill/>
          </a:ln>
        </p:spPr>
      </p:pic>
      <p:sp>
        <p:nvSpPr>
          <p:cNvPr id="9" name="Google Shape;220;g2032f37d30e_0_90">
            <a:extLst>
              <a:ext uri="{FF2B5EF4-FFF2-40B4-BE49-F238E27FC236}">
                <a16:creationId xmlns:a16="http://schemas.microsoft.com/office/drawing/2014/main" id="{B1A1DEDA-F7BC-4FC1-8130-AA95D35F1F36}"/>
              </a:ext>
            </a:extLst>
          </p:cNvPr>
          <p:cNvSpPr/>
          <p:nvPr/>
        </p:nvSpPr>
        <p:spPr>
          <a:xfrm>
            <a:off x="850800" y="251425"/>
            <a:ext cx="10119600" cy="639000"/>
          </a:xfrm>
          <a:prstGeom prst="rect">
            <a:avLst/>
          </a:prstGeom>
          <a:noFill/>
          <a:ln>
            <a:noFill/>
          </a:ln>
        </p:spPr>
        <p:txBody>
          <a:bodyPr spcFirstLastPara="1" wrap="square" lIns="90000" tIns="45000" rIns="90000" bIns="45000" anchor="t" anchorCtr="0">
            <a:noAutofit/>
          </a:bodyPr>
          <a:lstStyle/>
          <a:p>
            <a:pPr lvl="0">
              <a:buSzPts val="3600"/>
            </a:pPr>
            <a:r>
              <a:rPr lang="el-GR" sz="3200" b="1" dirty="0">
                <a:solidFill>
                  <a:srgbClr val="FAB632"/>
                </a:solidFill>
                <a:latin typeface="Calibri"/>
                <a:ea typeface="Calibri"/>
                <a:cs typeface="Calibri"/>
                <a:sym typeface="Calibri"/>
              </a:rPr>
              <a:t>Ενότητα 2: Τι εννοούμε με τον όρο διεθνείς επιχειρήσεις;</a:t>
            </a:r>
            <a:endParaRPr sz="3200" b="0" i="0" u="none" strike="noStrike" cap="none" dirty="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26"/>
        <p:cNvGrpSpPr/>
        <p:nvPr/>
      </p:nvGrpSpPr>
      <p:grpSpPr>
        <a:xfrm>
          <a:off x="0" y="0"/>
          <a:ext cx="0" cy="0"/>
          <a:chOff x="0" y="0"/>
          <a:chExt cx="0" cy="0"/>
        </a:xfrm>
      </p:grpSpPr>
      <p:sp>
        <p:nvSpPr>
          <p:cNvPr id="428" name="Google Shape;428;g204863c8411_0_78"/>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429" name="Google Shape;429;g204863c8411_0_78"/>
          <p:cNvSpPr txBox="1"/>
          <p:nvPr/>
        </p:nvSpPr>
        <p:spPr>
          <a:xfrm>
            <a:off x="850800" y="1819317"/>
            <a:ext cx="5054700" cy="3674287"/>
          </a:xfrm>
          <a:prstGeom prst="rect">
            <a:avLst/>
          </a:prstGeom>
          <a:noFill/>
          <a:ln w="28575" cap="flat" cmpd="sng">
            <a:solidFill>
              <a:srgbClr val="C00000"/>
            </a:solidFill>
            <a:prstDash val="solid"/>
            <a:round/>
            <a:headEnd type="none" w="sm" len="sm"/>
            <a:tailEnd type="none" w="sm" len="sm"/>
          </a:ln>
        </p:spPr>
        <p:txBody>
          <a:bodyPr spcFirstLastPara="1" wrap="square" lIns="91425" tIns="91425" rIns="91425" bIns="91425" anchor="t" anchorCtr="0">
            <a:spAutoFit/>
          </a:bodyPr>
          <a:lstStyle/>
          <a:p>
            <a:pPr algn="ctr"/>
            <a:r>
              <a:rPr lang="el-GR" sz="1800" b="1" dirty="0">
                <a:latin typeface="Calibri" panose="020F0502020204030204" pitchFamily="34" charset="0"/>
                <a:cs typeface="Calibri" panose="020F0502020204030204" pitchFamily="34" charset="0"/>
              </a:rPr>
              <a:t>Παραδείγματα οικονομικής ολοκλήρωσης</a:t>
            </a:r>
            <a:endParaRPr lang="en-GB" sz="1800" dirty="0">
              <a:latin typeface="Calibri" panose="020F0502020204030204" pitchFamily="34" charset="0"/>
              <a:cs typeface="Calibri" panose="020F0502020204030204" pitchFamily="34" charset="0"/>
            </a:endParaRPr>
          </a:p>
          <a:p>
            <a:pPr algn="ctr"/>
            <a:r>
              <a:rPr lang="el-GR" sz="1800" dirty="0">
                <a:latin typeface="Calibri" panose="020F0502020204030204" pitchFamily="34" charset="0"/>
                <a:cs typeface="Calibri" panose="020F0502020204030204" pitchFamily="34" charset="0"/>
              </a:rPr>
              <a:t> </a:t>
            </a:r>
            <a:endParaRPr lang="en-GB" sz="1800" dirty="0">
              <a:latin typeface="Calibri" panose="020F0502020204030204" pitchFamily="34" charset="0"/>
              <a:cs typeface="Calibri" panose="020F0502020204030204" pitchFamily="34" charset="0"/>
            </a:endParaRPr>
          </a:p>
          <a:p>
            <a:r>
              <a:rPr lang="el-GR" sz="1800" dirty="0">
                <a:latin typeface="Calibri" panose="020F0502020204030204" pitchFamily="34" charset="0"/>
                <a:cs typeface="Calibri" panose="020F0502020204030204" pitchFamily="34" charset="0"/>
              </a:rPr>
              <a:t>● Κοινότητα ΑΝΔΕΙΩΝ: Μια οικονομική ένωση που αποτελείται από τη Βολιβία, την Κολομβία, τον Ισημερινό, το Περού και τη Βενεζουέλα.</a:t>
            </a:r>
            <a:endParaRPr lang="en-GB" sz="1800" dirty="0">
              <a:latin typeface="Calibri" panose="020F0502020204030204" pitchFamily="34" charset="0"/>
              <a:cs typeface="Calibri" panose="020F0502020204030204" pitchFamily="34" charset="0"/>
            </a:endParaRPr>
          </a:p>
          <a:p>
            <a:r>
              <a:rPr lang="el-GR" sz="1800" dirty="0">
                <a:latin typeface="Calibri" panose="020F0502020204030204" pitchFamily="34" charset="0"/>
                <a:cs typeface="Calibri" panose="020F0502020204030204" pitchFamily="34" charset="0"/>
              </a:rPr>
              <a:t>● </a:t>
            </a:r>
            <a:r>
              <a:rPr lang="en-GB" sz="1800" dirty="0">
                <a:latin typeface="Calibri" panose="020F0502020204030204" pitchFamily="34" charset="0"/>
                <a:cs typeface="Calibri" panose="020F0502020204030204" pitchFamily="34" charset="0"/>
              </a:rPr>
              <a:t>MERCOSUR</a:t>
            </a:r>
            <a:r>
              <a:rPr lang="el-GR" sz="1800" dirty="0">
                <a:latin typeface="Calibri" panose="020F0502020204030204" pitchFamily="34" charset="0"/>
                <a:cs typeface="Calibri" panose="020F0502020204030204" pitchFamily="34" charset="0"/>
              </a:rPr>
              <a:t>: Ένας όμιλος ελεύθερου εμπορίου που αποτελείται από την Αργεντινή, τη Βραζιλία, την Παραγουάη και την Ουρουγουάη.</a:t>
            </a:r>
            <a:endParaRPr lang="en-GB" sz="1800" dirty="0">
              <a:latin typeface="Calibri" panose="020F0502020204030204" pitchFamily="34" charset="0"/>
              <a:cs typeface="Calibri" panose="020F0502020204030204" pitchFamily="34" charset="0"/>
            </a:endParaRPr>
          </a:p>
          <a:p>
            <a:r>
              <a:rPr lang="el-GR" sz="1800" dirty="0">
                <a:latin typeface="Calibri" panose="020F0502020204030204" pitchFamily="34" charset="0"/>
                <a:cs typeface="Calibri" panose="020F0502020204030204" pitchFamily="34" charset="0"/>
              </a:rPr>
              <a:t>● </a:t>
            </a:r>
            <a:r>
              <a:rPr lang="en-GB" sz="1800" dirty="0">
                <a:latin typeface="Calibri" panose="020F0502020204030204" pitchFamily="34" charset="0"/>
                <a:cs typeface="Calibri" panose="020F0502020204030204" pitchFamily="34" charset="0"/>
              </a:rPr>
              <a:t>ASEAN</a:t>
            </a:r>
            <a:r>
              <a:rPr lang="el-GR" sz="1800" dirty="0">
                <a:latin typeface="Calibri" panose="020F0502020204030204" pitchFamily="34" charset="0"/>
                <a:cs typeface="Calibri" panose="020F0502020204030204" pitchFamily="34" charset="0"/>
              </a:rPr>
              <a:t>: Ιδρύθηκε από την Ινδονησία, τη Μαλαισία, τις Φιλιππίνες, τη Σιγκαπούρη και την Ταϊλάνδη.</a:t>
            </a:r>
            <a:endParaRPr lang="en-GB" sz="1800" dirty="0">
              <a:latin typeface="Calibri" panose="020F0502020204030204" pitchFamily="34" charset="0"/>
              <a:cs typeface="Calibri" panose="020F0502020204030204" pitchFamily="34" charset="0"/>
            </a:endParaRPr>
          </a:p>
          <a:p>
            <a:r>
              <a:rPr lang="el-GR" sz="1800" dirty="0">
                <a:latin typeface="Calibri" panose="020F0502020204030204" pitchFamily="34" charset="0"/>
                <a:cs typeface="Calibri" panose="020F0502020204030204" pitchFamily="34" charset="0"/>
              </a:rPr>
              <a:t>● </a:t>
            </a:r>
            <a:r>
              <a:rPr lang="en-GB" sz="1800" dirty="0">
                <a:latin typeface="Calibri" panose="020F0502020204030204" pitchFamily="34" charset="0"/>
                <a:cs typeface="Calibri" panose="020F0502020204030204" pitchFamily="34" charset="0"/>
              </a:rPr>
              <a:t>FTAA</a:t>
            </a:r>
            <a:r>
              <a:rPr lang="el-GR" sz="1800" dirty="0">
                <a:latin typeface="Calibri" panose="020F0502020204030204" pitchFamily="34" charset="0"/>
                <a:cs typeface="Calibri" panose="020F0502020204030204" pitchFamily="34" charset="0"/>
              </a:rPr>
              <a:t>: Συμφωνία ελεύθερου εμπορίου της Αμερικής που δεν έχει ακόμη εφαρμοστεί.</a:t>
            </a:r>
            <a:endParaRPr lang="en-GB" sz="1800" dirty="0">
              <a:latin typeface="Calibri" panose="020F0502020204030204" pitchFamily="34" charset="0"/>
              <a:cs typeface="Calibri" panose="020F0502020204030204" pitchFamily="34" charset="0"/>
            </a:endParaRPr>
          </a:p>
        </p:txBody>
      </p:sp>
      <p:sp>
        <p:nvSpPr>
          <p:cNvPr id="430" name="Google Shape;430;g204863c8411_0_78"/>
          <p:cNvSpPr txBox="1"/>
          <p:nvPr/>
        </p:nvSpPr>
        <p:spPr>
          <a:xfrm>
            <a:off x="6106500" y="1800180"/>
            <a:ext cx="5054700" cy="4111136"/>
          </a:xfrm>
          <a:prstGeom prst="rect">
            <a:avLst/>
          </a:prstGeom>
          <a:noFill/>
          <a:ln w="28575" cap="flat" cmpd="sng">
            <a:solidFill>
              <a:srgbClr val="C00000"/>
            </a:solidFill>
            <a:prstDash val="solid"/>
            <a:round/>
            <a:headEnd type="none" w="sm" len="sm"/>
            <a:tailEnd type="none" w="sm" len="sm"/>
          </a:ln>
        </p:spPr>
        <p:txBody>
          <a:bodyPr spcFirstLastPara="1" wrap="square" lIns="91425" tIns="91425" rIns="91425" bIns="91425" anchor="t" anchorCtr="0">
            <a:spAutoFit/>
          </a:bodyPr>
          <a:lstStyle/>
          <a:p>
            <a:r>
              <a:rPr lang="el-GR" sz="1800" b="1" dirty="0">
                <a:latin typeface="Calibri" panose="020F0502020204030204" pitchFamily="34" charset="0"/>
                <a:cs typeface="Calibri" panose="020F0502020204030204" pitchFamily="34" charset="0"/>
              </a:rPr>
              <a:t>Οικονομική ολοκλήρωση και στρατηγική διαχείριση</a:t>
            </a:r>
            <a:endParaRPr lang="en-GB" sz="1800" dirty="0">
              <a:latin typeface="Calibri" panose="020F0502020204030204" pitchFamily="34" charset="0"/>
              <a:cs typeface="Calibri" panose="020F0502020204030204" pitchFamily="34" charset="0"/>
            </a:endParaRPr>
          </a:p>
          <a:p>
            <a:r>
              <a:rPr lang="el-GR" sz="1800" dirty="0">
                <a:latin typeface="Calibri" panose="020F0502020204030204" pitchFamily="34" charset="0"/>
                <a:cs typeface="Calibri" panose="020F0502020204030204" pitchFamily="34" charset="0"/>
              </a:rPr>
              <a:t> </a:t>
            </a:r>
            <a:endParaRPr lang="en-GB" sz="1800" dirty="0">
              <a:latin typeface="Calibri" panose="020F0502020204030204" pitchFamily="34" charset="0"/>
              <a:cs typeface="Calibri" panose="020F0502020204030204" pitchFamily="34" charset="0"/>
            </a:endParaRPr>
          </a:p>
          <a:p>
            <a:r>
              <a:rPr lang="el-GR" sz="1800" dirty="0">
                <a:latin typeface="Calibri" panose="020F0502020204030204" pitchFamily="34" charset="0"/>
                <a:cs typeface="Calibri" panose="020F0502020204030204" pitchFamily="34" charset="0"/>
              </a:rPr>
              <a:t>Μια στρατηγική συμμαχία είναι μια επιχειρηματική σχέση στην οποία δύο ή περισσότερες εταιρείες συνεργάζονται για να επιτύχουν ένα συλλογικό πλεονέκτημα.</a:t>
            </a:r>
            <a:endParaRPr lang="en-GB" sz="1800" dirty="0">
              <a:latin typeface="Calibri" panose="020F0502020204030204" pitchFamily="34" charset="0"/>
              <a:cs typeface="Calibri" panose="020F0502020204030204" pitchFamily="34" charset="0"/>
            </a:endParaRPr>
          </a:p>
          <a:p>
            <a:r>
              <a:rPr lang="el-GR" sz="1800" dirty="0">
                <a:latin typeface="Calibri" panose="020F0502020204030204" pitchFamily="34" charset="0"/>
                <a:cs typeface="Calibri" panose="020F0502020204030204" pitchFamily="34" charset="0"/>
              </a:rPr>
              <a:t> </a:t>
            </a:r>
            <a:endParaRPr lang="en-GB" sz="1800" dirty="0">
              <a:latin typeface="Calibri" panose="020F0502020204030204" pitchFamily="34" charset="0"/>
              <a:cs typeface="Calibri" panose="020F0502020204030204" pitchFamily="34" charset="0"/>
            </a:endParaRPr>
          </a:p>
          <a:p>
            <a:r>
              <a:rPr lang="el-GR" sz="1800" dirty="0">
                <a:latin typeface="Calibri" panose="020F0502020204030204" pitchFamily="34" charset="0"/>
                <a:cs typeface="Calibri" panose="020F0502020204030204" pitchFamily="34" charset="0"/>
              </a:rPr>
              <a:t>Αυτές οι συμμαχίες μπορούν να λάβουν διάφορες μορφές:</a:t>
            </a:r>
            <a:endParaRPr lang="en-GB" sz="1800" dirty="0">
              <a:latin typeface="Calibri" panose="020F0502020204030204" pitchFamily="34" charset="0"/>
              <a:cs typeface="Calibri" panose="020F0502020204030204" pitchFamily="34" charset="0"/>
            </a:endParaRPr>
          </a:p>
          <a:p>
            <a:r>
              <a:rPr lang="el-GR" sz="1800" dirty="0">
                <a:latin typeface="Calibri" panose="020F0502020204030204" pitchFamily="34" charset="0"/>
                <a:cs typeface="Calibri" panose="020F0502020204030204" pitchFamily="34" charset="0"/>
              </a:rPr>
              <a:t>● ερευνητική συνεργασία.</a:t>
            </a:r>
            <a:endParaRPr lang="en-GB" sz="1800" dirty="0">
              <a:latin typeface="Calibri" panose="020F0502020204030204" pitchFamily="34" charset="0"/>
              <a:cs typeface="Calibri" panose="020F0502020204030204" pitchFamily="34" charset="0"/>
            </a:endParaRPr>
          </a:p>
          <a:p>
            <a:r>
              <a:rPr lang="el-GR" sz="1800" dirty="0">
                <a:latin typeface="Calibri" panose="020F0502020204030204" pitchFamily="34" charset="0"/>
                <a:cs typeface="Calibri" panose="020F0502020204030204" pitchFamily="34" charset="0"/>
              </a:rPr>
              <a:t>● συνεργασία μάρκετινγκ.</a:t>
            </a:r>
            <a:endParaRPr lang="en-GB" sz="1800" dirty="0">
              <a:latin typeface="Calibri" panose="020F0502020204030204" pitchFamily="34" charset="0"/>
              <a:cs typeface="Calibri" panose="020F0502020204030204" pitchFamily="34" charset="0"/>
            </a:endParaRPr>
          </a:p>
          <a:p>
            <a:r>
              <a:rPr lang="el-GR" sz="1800" dirty="0">
                <a:latin typeface="Calibri" panose="020F0502020204030204" pitchFamily="34" charset="0"/>
                <a:cs typeface="Calibri" panose="020F0502020204030204" pitchFamily="34" charset="0"/>
              </a:rPr>
              <a:t>● </a:t>
            </a:r>
            <a:r>
              <a:rPr lang="el-GR" sz="1800" dirty="0" err="1">
                <a:latin typeface="Calibri" panose="020F0502020204030204" pitchFamily="34" charset="0"/>
                <a:cs typeface="Calibri" panose="020F0502020204030204" pitchFamily="34" charset="0"/>
              </a:rPr>
              <a:t>αδειοδότηση</a:t>
            </a:r>
            <a:r>
              <a:rPr lang="el-GR" sz="1800" dirty="0">
                <a:latin typeface="Calibri" panose="020F0502020204030204" pitchFamily="34" charset="0"/>
                <a:cs typeface="Calibri" panose="020F0502020204030204" pitchFamily="34" charset="0"/>
              </a:rPr>
              <a:t> προϊόντος ή τεχνολογίας για μια συγκεκριμένη περιοχή αγοράς.</a:t>
            </a:r>
            <a:endParaRPr sz="1800"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p>
        </p:txBody>
      </p:sp>
      <p:sp>
        <p:nvSpPr>
          <p:cNvPr id="7" name="Google Shape;417;g204863c8411_0_55">
            <a:extLst>
              <a:ext uri="{FF2B5EF4-FFF2-40B4-BE49-F238E27FC236}">
                <a16:creationId xmlns:a16="http://schemas.microsoft.com/office/drawing/2014/main" id="{E27AD01D-F8BD-4C7E-B24A-C5722E060745}"/>
              </a:ext>
            </a:extLst>
          </p:cNvPr>
          <p:cNvSpPr/>
          <p:nvPr/>
        </p:nvSpPr>
        <p:spPr>
          <a:xfrm>
            <a:off x="850799" y="1004600"/>
            <a:ext cx="9049200" cy="456000"/>
          </a:xfrm>
          <a:prstGeom prst="rect">
            <a:avLst/>
          </a:prstGeom>
          <a:noFill/>
          <a:ln>
            <a:noFill/>
          </a:ln>
        </p:spPr>
        <p:txBody>
          <a:bodyPr spcFirstLastPara="1" wrap="square" lIns="90000" tIns="45000" rIns="90000" bIns="45000" anchor="t" anchorCtr="0">
            <a:noAutofit/>
          </a:bodyPr>
          <a:lstStyle/>
          <a:p>
            <a:pPr lvl="0">
              <a:buSzPts val="2400"/>
            </a:pPr>
            <a:r>
              <a:rPr lang="el-GR" sz="2400" dirty="0">
                <a:solidFill>
                  <a:srgbClr val="21B4A9"/>
                </a:solidFill>
                <a:latin typeface="Calibri"/>
                <a:ea typeface="Calibri"/>
                <a:cs typeface="Calibri"/>
                <a:sym typeface="Calibri"/>
              </a:rPr>
              <a:t>Μέρος 12: Οικονομική ολοκλήρωση</a:t>
            </a:r>
            <a:endParaRPr sz="2400" b="0" i="0" u="none" strike="noStrike" cap="none" dirty="0">
              <a:solidFill>
                <a:srgbClr val="000000"/>
              </a:solidFill>
              <a:latin typeface="Arial"/>
              <a:ea typeface="Arial"/>
              <a:cs typeface="Arial"/>
              <a:sym typeface="Arial"/>
            </a:endParaRPr>
          </a:p>
        </p:txBody>
      </p:sp>
      <p:sp>
        <p:nvSpPr>
          <p:cNvPr id="9" name="Google Shape;220;g2032f37d30e_0_90">
            <a:extLst>
              <a:ext uri="{FF2B5EF4-FFF2-40B4-BE49-F238E27FC236}">
                <a16:creationId xmlns:a16="http://schemas.microsoft.com/office/drawing/2014/main" id="{61A1F078-898A-475A-BA92-CC563C65380A}"/>
              </a:ext>
            </a:extLst>
          </p:cNvPr>
          <p:cNvSpPr/>
          <p:nvPr/>
        </p:nvSpPr>
        <p:spPr>
          <a:xfrm>
            <a:off x="850800" y="251425"/>
            <a:ext cx="10119600" cy="639000"/>
          </a:xfrm>
          <a:prstGeom prst="rect">
            <a:avLst/>
          </a:prstGeom>
          <a:noFill/>
          <a:ln>
            <a:noFill/>
          </a:ln>
        </p:spPr>
        <p:txBody>
          <a:bodyPr spcFirstLastPara="1" wrap="square" lIns="90000" tIns="45000" rIns="90000" bIns="45000" anchor="t" anchorCtr="0">
            <a:noAutofit/>
          </a:bodyPr>
          <a:lstStyle/>
          <a:p>
            <a:pPr lvl="0">
              <a:buSzPts val="3600"/>
            </a:pPr>
            <a:r>
              <a:rPr lang="el-GR" sz="3200" b="1" dirty="0">
                <a:solidFill>
                  <a:srgbClr val="FAB632"/>
                </a:solidFill>
                <a:latin typeface="Calibri"/>
                <a:ea typeface="Calibri"/>
                <a:cs typeface="Calibri"/>
                <a:sym typeface="Calibri"/>
              </a:rPr>
              <a:t>Ενότητα 2: Τι εννοούμε με τον όρο διεθνείς επιχειρήσεις;</a:t>
            </a:r>
            <a:endParaRPr sz="3200" b="0" i="0" u="none" strike="noStrike" cap="none" dirty="0">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5"/>
        <p:cNvGrpSpPr/>
        <p:nvPr/>
      </p:nvGrpSpPr>
      <p:grpSpPr>
        <a:xfrm>
          <a:off x="0" y="0"/>
          <a:ext cx="0" cy="0"/>
          <a:chOff x="0" y="0"/>
          <a:chExt cx="0" cy="0"/>
        </a:xfrm>
      </p:grpSpPr>
      <p:sp>
        <p:nvSpPr>
          <p:cNvPr id="436" name="Google Shape;436;p20"/>
          <p:cNvSpPr/>
          <p:nvPr/>
        </p:nvSpPr>
        <p:spPr>
          <a:xfrm>
            <a:off x="2503440" y="6117840"/>
            <a:ext cx="7901400" cy="5925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
        <p:nvSpPr>
          <p:cNvPr id="437" name="Google Shape;437;p20"/>
          <p:cNvSpPr txBox="1"/>
          <p:nvPr/>
        </p:nvSpPr>
        <p:spPr>
          <a:xfrm>
            <a:off x="1565758" y="1366268"/>
            <a:ext cx="8293800" cy="3126900"/>
          </a:xfrm>
          <a:prstGeom prst="rect">
            <a:avLst/>
          </a:prstGeom>
          <a:noFill/>
          <a:ln>
            <a:noFill/>
          </a:ln>
        </p:spPr>
        <p:txBody>
          <a:bodyPr spcFirstLastPara="1" wrap="square" lIns="0" tIns="0" rIns="0" bIns="0" anchor="t" anchorCtr="0">
            <a:noAutofit/>
          </a:bodyPr>
          <a:lstStyle/>
          <a:p>
            <a:pPr marL="0" marR="0" lvl="0" indent="0" algn="l" rtl="0">
              <a:lnSpc>
                <a:spcPct val="200000"/>
              </a:lnSpc>
              <a:spcBef>
                <a:spcPts val="0"/>
              </a:spcBef>
              <a:spcAft>
                <a:spcPts val="0"/>
              </a:spcAft>
              <a:buClr>
                <a:srgbClr val="000000"/>
              </a:buClr>
              <a:buSzPts val="1400"/>
              <a:buFont typeface="Arial"/>
              <a:buNone/>
            </a:pPr>
            <a:endParaRPr sz="1400" b="0" i="0" u="none" strike="noStrike" cap="none">
              <a:solidFill>
                <a:schemeClr val="lt1"/>
              </a:solidFill>
              <a:latin typeface="Century Gothic"/>
              <a:ea typeface="Century Gothic"/>
              <a:cs typeface="Century Gothic"/>
              <a:sym typeface="Century Gothic"/>
            </a:endParaRPr>
          </a:p>
          <a:p>
            <a:pPr marL="0" marR="0" lvl="0" indent="0" algn="l" rtl="0">
              <a:lnSpc>
                <a:spcPct val="114999"/>
              </a:lnSpc>
              <a:spcBef>
                <a:spcPts val="0"/>
              </a:spcBef>
              <a:spcAft>
                <a:spcPts val="0"/>
              </a:spcAft>
              <a:buClr>
                <a:srgbClr val="000000"/>
              </a:buClr>
              <a:buSzPts val="1400"/>
              <a:buFont typeface="Arial"/>
              <a:buNone/>
            </a:pPr>
            <a:br>
              <a:rPr lang="en-GB"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438" name="Google Shape;438;p20"/>
          <p:cNvSpPr txBox="1"/>
          <p:nvPr/>
        </p:nvSpPr>
        <p:spPr>
          <a:xfrm>
            <a:off x="2625600" y="742850"/>
            <a:ext cx="6940800" cy="3303000"/>
          </a:xfrm>
          <a:prstGeom prst="rect">
            <a:avLst/>
          </a:prstGeom>
          <a:noFill/>
          <a:ln>
            <a:noFill/>
          </a:ln>
        </p:spPr>
        <p:txBody>
          <a:bodyPr spcFirstLastPara="1" wrap="square" lIns="91425" tIns="45700" rIns="91425" bIns="45700" anchor="t" anchorCtr="0">
            <a:noAutofit/>
          </a:bodyPr>
          <a:lstStyle/>
          <a:p>
            <a:pPr marL="457200" marR="0" lvl="0" indent="0" algn="l" rtl="0">
              <a:lnSpc>
                <a:spcPct val="150000"/>
              </a:lnSpc>
              <a:spcBef>
                <a:spcPts val="0"/>
              </a:spcBef>
              <a:spcAft>
                <a:spcPts val="0"/>
              </a:spcAft>
              <a:buClr>
                <a:srgbClr val="000000"/>
              </a:buClr>
              <a:buSzPts val="1000"/>
              <a:buFont typeface="Arial"/>
              <a:buNone/>
            </a:pPr>
            <a:endParaRPr sz="1000" b="0" i="0" u="sng" strike="noStrike" cap="none" dirty="0">
              <a:solidFill>
                <a:srgbClr val="000000"/>
              </a:solidFill>
              <a:latin typeface="Arial"/>
              <a:ea typeface="Arial"/>
              <a:cs typeface="Arial"/>
              <a:sym typeface="Arial"/>
            </a:endParaRPr>
          </a:p>
          <a:p>
            <a:pPr marL="457200" lvl="0">
              <a:lnSpc>
                <a:spcPct val="150000"/>
              </a:lnSpc>
              <a:buSzPts val="1000"/>
            </a:pPr>
            <a:r>
              <a:rPr lang="el-GR" sz="1000" u="sng" dirty="0"/>
              <a:t>ΒΙΒΛΙΟΓΡΑΦΙΑ</a:t>
            </a:r>
            <a:r>
              <a:rPr lang="en-GB" sz="1000" b="0" i="0" u="sng" strike="noStrike" cap="none" dirty="0">
                <a:solidFill>
                  <a:srgbClr val="000000"/>
                </a:solidFill>
                <a:latin typeface="Arial"/>
                <a:ea typeface="Arial"/>
                <a:cs typeface="Arial"/>
                <a:sym typeface="Arial"/>
              </a:rPr>
              <a:t>: </a:t>
            </a:r>
            <a:endParaRPr sz="1000" b="0" i="0" u="sng" strike="noStrike" cap="none" dirty="0">
              <a:solidFill>
                <a:srgbClr val="000000"/>
              </a:solidFill>
              <a:latin typeface="Arial"/>
              <a:ea typeface="Arial"/>
              <a:cs typeface="Arial"/>
              <a:sym typeface="Arial"/>
            </a:endParaRPr>
          </a:p>
          <a:p>
            <a:pPr marL="457200" marR="0" lvl="0" indent="0" algn="l" rtl="0">
              <a:lnSpc>
                <a:spcPct val="150000"/>
              </a:lnSpc>
              <a:spcBef>
                <a:spcPts val="0"/>
              </a:spcBef>
              <a:spcAft>
                <a:spcPts val="0"/>
              </a:spcAft>
              <a:buClr>
                <a:srgbClr val="000000"/>
              </a:buClr>
              <a:buSzPts val="1000"/>
              <a:buFont typeface="Arial"/>
              <a:buNone/>
            </a:pPr>
            <a:endParaRPr sz="1000" b="0" i="0" u="sng" strike="noStrike" cap="none" dirty="0">
              <a:solidFill>
                <a:srgbClr val="000000"/>
              </a:solidFill>
              <a:latin typeface="Arial"/>
              <a:ea typeface="Arial"/>
              <a:cs typeface="Arial"/>
              <a:sym typeface="Arial"/>
            </a:endParaRPr>
          </a:p>
          <a:p>
            <a:pPr marL="457200" lvl="0" indent="-292100" algn="l" rtl="0">
              <a:spcBef>
                <a:spcPts val="1200"/>
              </a:spcBef>
              <a:spcAft>
                <a:spcPts val="0"/>
              </a:spcAft>
              <a:buSzPts val="1000"/>
              <a:buChar char="●"/>
            </a:pPr>
            <a:r>
              <a:rPr lang="en-GB" sz="1100" u="sng" dirty="0">
                <a:solidFill>
                  <a:schemeClr val="hlink"/>
                </a:solidFill>
                <a:hlinkClick r:id="rId4"/>
              </a:rPr>
              <a:t>https://books.google.es/books?hl=es&amp;lr=&amp;id=9KjkBgAAQBAJ&amp;oi=fnd&amp;pg=PA11&amp;dq=internacionalizaci%C3%B3n+empresarial&amp;ots=BKNA1jFw5M&amp;sig=ekOa9f4SHV8DsHuBjorHiVbu-s8#v=onepage&amp;q=internacionalizaci%C3%B3n%20empresarial&amp;f=false</a:t>
            </a:r>
            <a:endParaRPr sz="1100" dirty="0">
              <a:solidFill>
                <a:schemeClr val="dk1"/>
              </a:solidFill>
            </a:endParaRPr>
          </a:p>
          <a:p>
            <a:pPr marL="457200" lvl="0" indent="-292100" algn="l" rtl="0">
              <a:spcBef>
                <a:spcPts val="0"/>
              </a:spcBef>
              <a:spcAft>
                <a:spcPts val="0"/>
              </a:spcAft>
              <a:buSzPts val="1000"/>
              <a:buChar char="●"/>
            </a:pPr>
            <a:r>
              <a:rPr lang="en-GB" sz="1100" u="sng" dirty="0">
                <a:solidFill>
                  <a:schemeClr val="hlink"/>
                </a:solidFill>
                <a:hlinkClick r:id="rId5"/>
              </a:rPr>
              <a:t>https://www.irekia.euskadi.eus/uploads/attachments/11056/Plan_Internacionalizacion_2017-2020_Pais_Vasco_(Final).pdf?151808480</a:t>
            </a:r>
            <a:r>
              <a:rPr lang="en-GB" sz="1100" u="sng" dirty="0">
                <a:solidFill>
                  <a:schemeClr val="hlink"/>
                </a:solidFill>
                <a:hlinkClick r:id="rId5"/>
              </a:rPr>
              <a:t>9</a:t>
            </a:r>
            <a:endParaRPr sz="1100" dirty="0">
              <a:solidFill>
                <a:schemeClr val="dk1"/>
              </a:solidFill>
            </a:endParaRPr>
          </a:p>
          <a:p>
            <a:pPr marL="457200" lvl="0" indent="-292100" algn="l" rtl="0">
              <a:spcBef>
                <a:spcPts val="0"/>
              </a:spcBef>
              <a:spcAft>
                <a:spcPts val="0"/>
              </a:spcAft>
              <a:buSzPts val="1000"/>
              <a:buChar char="●"/>
            </a:pPr>
            <a:r>
              <a:rPr lang="en-GB" sz="1100" u="sng" dirty="0">
                <a:solidFill>
                  <a:schemeClr val="hlink"/>
                </a:solidFill>
                <a:hlinkClick r:id="rId6"/>
              </a:rPr>
              <a:t>https://globalnegotiator.com/files/plan-de-internacionalizacion-empresa.pdf</a:t>
            </a:r>
            <a:endParaRPr sz="1100" u="sng" dirty="0">
              <a:solidFill>
                <a:schemeClr val="hlink"/>
              </a:solidFill>
            </a:endParaRPr>
          </a:p>
          <a:p>
            <a:pPr marL="457200" marR="0" lvl="0" indent="0" algn="l" rtl="0">
              <a:lnSpc>
                <a:spcPct val="150000"/>
              </a:lnSpc>
              <a:spcBef>
                <a:spcPts val="0"/>
              </a:spcBef>
              <a:spcAft>
                <a:spcPts val="0"/>
              </a:spcAft>
              <a:buNone/>
            </a:pPr>
            <a:endParaRPr sz="1000" dirty="0"/>
          </a:p>
          <a:p>
            <a:pPr marL="0" marR="0" lvl="0" indent="0" algn="l" rtl="0">
              <a:lnSpc>
                <a:spcPct val="100000"/>
              </a:lnSpc>
              <a:spcBef>
                <a:spcPts val="0"/>
              </a:spcBef>
              <a:spcAft>
                <a:spcPts val="0"/>
              </a:spcAft>
              <a:buClr>
                <a:srgbClr val="000000"/>
              </a:buClr>
              <a:buSzPts val="1050"/>
              <a:buFont typeface="Arial"/>
              <a:buNone/>
            </a:pPr>
            <a:endParaRPr sz="1050" b="0" i="0" u="none" strike="noStrike" cap="none" dirty="0">
              <a:solidFill>
                <a:srgbClr val="000000"/>
              </a:solidFill>
              <a:latin typeface="Arial"/>
              <a:ea typeface="Arial"/>
              <a:cs typeface="Arial"/>
              <a:sym typeface="Arial"/>
            </a:endParaRPr>
          </a:p>
        </p:txBody>
      </p:sp>
      <p:grpSp>
        <p:nvGrpSpPr>
          <p:cNvPr id="439" name="Google Shape;439;p20"/>
          <p:cNvGrpSpPr/>
          <p:nvPr/>
        </p:nvGrpSpPr>
        <p:grpSpPr>
          <a:xfrm>
            <a:off x="1517992" y="285232"/>
            <a:ext cx="9156019" cy="4557499"/>
            <a:chOff x="1177450" y="241631"/>
            <a:chExt cx="6173152" cy="3616776"/>
          </a:xfrm>
        </p:grpSpPr>
        <p:sp>
          <p:nvSpPr>
            <p:cNvPr id="440" name="Google Shape;440;p20"/>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441" name="Google Shape;441;p20"/>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2" name="Google Shape;442;p20"/>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3" name="Google Shape;443;p20"/>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1A1135">
                <a:alpha val="6549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47"/>
        <p:cNvGrpSpPr/>
        <p:nvPr/>
      </p:nvGrpSpPr>
      <p:grpSpPr>
        <a:xfrm>
          <a:off x="0" y="0"/>
          <a:ext cx="0" cy="0"/>
          <a:chOff x="0" y="0"/>
          <a:chExt cx="0" cy="0"/>
        </a:xfrm>
      </p:grpSpPr>
      <p:sp>
        <p:nvSpPr>
          <p:cNvPr id="448" name="Google Shape;448;p24"/>
          <p:cNvSpPr/>
          <p:nvPr/>
        </p:nvSpPr>
        <p:spPr>
          <a:xfrm>
            <a:off x="3436861" y="1560975"/>
            <a:ext cx="1441800" cy="39540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449" name="Google Shape;449;p24"/>
          <p:cNvSpPr/>
          <p:nvPr/>
        </p:nvSpPr>
        <p:spPr>
          <a:xfrm>
            <a:off x="550800" y="563241"/>
            <a:ext cx="8245080" cy="553998"/>
          </a:xfrm>
          <a:prstGeom prst="rect">
            <a:avLst/>
          </a:prstGeom>
          <a:noFill/>
          <a:ln>
            <a:noFill/>
          </a:ln>
        </p:spPr>
        <p:txBody>
          <a:bodyPr spcFirstLastPara="1" wrap="square" lIns="0" tIns="0" rIns="0" bIns="0" anchor="ctr" anchorCtr="0">
            <a:spAutoFit/>
          </a:bodyPr>
          <a:lstStyle/>
          <a:p>
            <a:pPr>
              <a:buSzPts val="3600"/>
            </a:pPr>
            <a:r>
              <a:rPr lang="el-GR" sz="3600" b="1" dirty="0">
                <a:solidFill>
                  <a:srgbClr val="EA4E46"/>
                </a:solidFill>
                <a:latin typeface="Calibri"/>
                <a:ea typeface="Calibri"/>
                <a:cs typeface="Calibri"/>
                <a:sym typeface="Calibri"/>
              </a:rPr>
              <a:t>Ανακεφαλαίωση</a:t>
            </a:r>
            <a:endParaRPr lang="el-GR" sz="3600" dirty="0"/>
          </a:p>
        </p:txBody>
      </p:sp>
      <p:sp>
        <p:nvSpPr>
          <p:cNvPr id="450" name="Google Shape;450;p24"/>
          <p:cNvSpPr/>
          <p:nvPr/>
        </p:nvSpPr>
        <p:spPr>
          <a:xfrm>
            <a:off x="7516703" y="1494370"/>
            <a:ext cx="1623000" cy="39540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451" name="Google Shape;451;p24"/>
          <p:cNvSpPr/>
          <p:nvPr/>
        </p:nvSpPr>
        <p:spPr>
          <a:xfrm>
            <a:off x="2503440" y="6117840"/>
            <a:ext cx="7901280" cy="5925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
        <p:nvSpPr>
          <p:cNvPr id="452" name="Google Shape;452;p24"/>
          <p:cNvSpPr/>
          <p:nvPr/>
        </p:nvSpPr>
        <p:spPr>
          <a:xfrm>
            <a:off x="2035398" y="2134475"/>
            <a:ext cx="2952300" cy="2344800"/>
          </a:xfrm>
          <a:prstGeom prst="rect">
            <a:avLst/>
          </a:prstGeom>
          <a:noFill/>
          <a:ln>
            <a:noFill/>
          </a:ln>
        </p:spPr>
        <p:txBody>
          <a:bodyPr spcFirstLastPara="1" wrap="square" lIns="90000" tIns="45000" rIns="90000" bIns="45000" anchor="t" anchorCtr="0">
            <a:noAutofit/>
          </a:bodyPr>
          <a:lstStyle/>
          <a:p>
            <a:pPr algn="ctr">
              <a:lnSpc>
                <a:spcPct val="123333"/>
              </a:lnSpc>
              <a:buSzPts val="1800"/>
            </a:pPr>
            <a:r>
              <a:rPr lang="el-GR" sz="1600" dirty="0">
                <a:latin typeface="Calibri"/>
                <a:cs typeface="Calibri"/>
              </a:rPr>
              <a:t>Η τεχνολογία, η εύκολη πρόσβαση στη γνώση και η κινητικότητα μεταξύ των χωρών έχουν προωθήσει το φαινόμενο της παγκοσμιοποίησης. Αυτό είχε ως άμεση συνέπεια τη δυνατότητα διεθνοποίησης των εταιρειών σε μια πιο ανταγωνιστική αγορά.</a:t>
            </a:r>
            <a:endParaRPr sz="1600" dirty="0">
              <a:latin typeface="Calibri"/>
              <a:cs typeface="Calibri"/>
            </a:endParaRPr>
          </a:p>
        </p:txBody>
      </p:sp>
      <p:sp>
        <p:nvSpPr>
          <p:cNvPr id="453" name="Google Shape;453;p24"/>
          <p:cNvSpPr/>
          <p:nvPr/>
        </p:nvSpPr>
        <p:spPr>
          <a:xfrm>
            <a:off x="2397478" y="1494375"/>
            <a:ext cx="2180400" cy="395400"/>
          </a:xfrm>
          <a:prstGeom prst="rect">
            <a:avLst/>
          </a:prstGeom>
          <a:noFill/>
          <a:ln>
            <a:noFill/>
          </a:ln>
        </p:spPr>
        <p:txBody>
          <a:bodyPr spcFirstLastPara="1" wrap="square" lIns="90000" tIns="45000" rIns="90000" bIns="45000" anchor="t" anchorCtr="0">
            <a:noAutofit/>
          </a:bodyPr>
          <a:lstStyle/>
          <a:p>
            <a:pPr lvl="0" algn="ctr">
              <a:buSzPts val="2000"/>
            </a:pPr>
            <a:r>
              <a:rPr lang="el-GR" sz="1800" b="1" dirty="0">
                <a:solidFill>
                  <a:srgbClr val="FAB632"/>
                </a:solidFill>
                <a:latin typeface="Calibri"/>
                <a:ea typeface="Calibri"/>
                <a:cs typeface="Calibri"/>
                <a:sym typeface="Calibri"/>
              </a:rPr>
              <a:t>Η παγκοσμιοποίηση και οι συνέπειές της</a:t>
            </a:r>
            <a:endParaRPr sz="1800" b="0" i="0" u="none" strike="noStrike" cap="none" dirty="0">
              <a:solidFill>
                <a:srgbClr val="000000"/>
              </a:solidFill>
              <a:latin typeface="Arial"/>
              <a:ea typeface="Arial"/>
              <a:cs typeface="Arial"/>
              <a:sym typeface="Arial"/>
            </a:endParaRPr>
          </a:p>
        </p:txBody>
      </p:sp>
      <p:sp>
        <p:nvSpPr>
          <p:cNvPr id="454" name="Google Shape;454;p24"/>
          <p:cNvSpPr/>
          <p:nvPr/>
        </p:nvSpPr>
        <p:spPr>
          <a:xfrm>
            <a:off x="1797188" y="1494375"/>
            <a:ext cx="238200" cy="1005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1800" b="0" i="0" u="none" strike="noStrike" cap="none">
                <a:solidFill>
                  <a:srgbClr val="EA4E46"/>
                </a:solidFill>
                <a:latin typeface="Calibri"/>
                <a:ea typeface="Calibri"/>
                <a:cs typeface="Calibri"/>
                <a:sym typeface="Calibri"/>
              </a:rPr>
              <a:t>+</a:t>
            </a:r>
            <a:r>
              <a:rPr lang="en-GB" sz="1800" b="0" i="0" u="none" strike="noStrike" cap="none">
                <a:solidFill>
                  <a:srgbClr val="FAB632"/>
                </a:solidFill>
                <a:latin typeface="Calibri"/>
                <a:ea typeface="Calibri"/>
                <a:cs typeface="Calibri"/>
                <a:sym typeface="Calibri"/>
              </a:rPr>
              <a:t>+</a:t>
            </a:r>
            <a:r>
              <a:rPr lang="en-GB" sz="1800" b="0" i="0" u="none" strike="noStrike" cap="none">
                <a:solidFill>
                  <a:srgbClr val="21B4A9"/>
                </a:solidFill>
                <a:latin typeface="Calibri"/>
                <a:ea typeface="Calibri"/>
                <a:cs typeface="Calibri"/>
                <a:sym typeface="Calibri"/>
              </a:rPr>
              <a:t>+</a:t>
            </a:r>
            <a:endParaRPr sz="1800" b="0" i="0" u="none" strike="noStrike" cap="none">
              <a:solidFill>
                <a:srgbClr val="000000"/>
              </a:solidFill>
              <a:latin typeface="Arial"/>
              <a:ea typeface="Arial"/>
              <a:cs typeface="Arial"/>
              <a:sym typeface="Arial"/>
            </a:endParaRPr>
          </a:p>
        </p:txBody>
      </p:sp>
      <p:sp>
        <p:nvSpPr>
          <p:cNvPr id="455" name="Google Shape;455;p24"/>
          <p:cNvSpPr/>
          <p:nvPr/>
        </p:nvSpPr>
        <p:spPr>
          <a:xfrm>
            <a:off x="7504661" y="1610650"/>
            <a:ext cx="1441800" cy="395400"/>
          </a:xfrm>
          <a:prstGeom prst="rect">
            <a:avLst/>
          </a:prstGeom>
          <a:noFill/>
          <a:ln>
            <a:noFill/>
          </a:ln>
        </p:spPr>
        <p:txBody>
          <a:bodyPr spcFirstLastPara="1" wrap="square" lIns="90000" tIns="45000" rIns="90000" bIns="45000" anchor="t"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sp>
        <p:nvSpPr>
          <p:cNvPr id="456" name="Google Shape;456;p24"/>
          <p:cNvSpPr/>
          <p:nvPr/>
        </p:nvSpPr>
        <p:spPr>
          <a:xfrm>
            <a:off x="6103200" y="2133350"/>
            <a:ext cx="3462600" cy="2344800"/>
          </a:xfrm>
          <a:prstGeom prst="rect">
            <a:avLst/>
          </a:prstGeom>
          <a:noFill/>
          <a:ln>
            <a:noFill/>
          </a:ln>
        </p:spPr>
        <p:txBody>
          <a:bodyPr spcFirstLastPara="1" wrap="square" lIns="90000" tIns="45000" rIns="90000" bIns="45000" anchor="t" anchorCtr="0">
            <a:noAutofit/>
          </a:bodyPr>
          <a:lstStyle/>
          <a:p>
            <a:pPr lvl="0" algn="ctr">
              <a:lnSpc>
                <a:spcPct val="123333"/>
              </a:lnSpc>
              <a:buSzPts val="1800"/>
            </a:pPr>
            <a:r>
              <a:rPr lang="el-GR" sz="1600" dirty="0">
                <a:latin typeface="Calibri"/>
                <a:ea typeface="Calibri"/>
                <a:cs typeface="Calibri"/>
                <a:sym typeface="Calibri"/>
              </a:rPr>
              <a:t>Η διαδικασία διεθνοποίησης των εταιρειών επιτρέπει στους οργανισμούς να αναπτύξουν τις ικανότητές τους και να επεκτείνουν τις δραστηριότητές τους πέρα από τα σύνορα της χώρας όπου ξεκίνησαν τη δραστηριότητά τους. Αυτό προσφέρει πολλά πλεονεκτήματα και ευκαιρίες.</a:t>
            </a:r>
            <a:endParaRPr sz="1600" b="0" i="0" u="none" strike="noStrike" cap="none" dirty="0">
              <a:solidFill>
                <a:srgbClr val="000000"/>
              </a:solidFill>
              <a:latin typeface="Arial"/>
              <a:ea typeface="Arial"/>
              <a:cs typeface="Arial"/>
              <a:sym typeface="Arial"/>
            </a:endParaRPr>
          </a:p>
        </p:txBody>
      </p:sp>
      <p:sp>
        <p:nvSpPr>
          <p:cNvPr id="457" name="Google Shape;457;p24"/>
          <p:cNvSpPr/>
          <p:nvPr/>
        </p:nvSpPr>
        <p:spPr>
          <a:xfrm>
            <a:off x="6465274" y="1544050"/>
            <a:ext cx="2590200" cy="395400"/>
          </a:xfrm>
          <a:prstGeom prst="rect">
            <a:avLst/>
          </a:prstGeom>
          <a:noFill/>
          <a:ln>
            <a:noFill/>
          </a:ln>
        </p:spPr>
        <p:txBody>
          <a:bodyPr spcFirstLastPara="1" wrap="square" lIns="90000" tIns="45000" rIns="90000" bIns="45000" anchor="t" anchorCtr="0">
            <a:noAutofit/>
          </a:bodyPr>
          <a:lstStyle/>
          <a:p>
            <a:pPr lvl="0" algn="ctr">
              <a:buSzPts val="2000"/>
            </a:pPr>
            <a:r>
              <a:rPr lang="el-GR" sz="1800" b="1" dirty="0">
                <a:solidFill>
                  <a:srgbClr val="FAB632"/>
                </a:solidFill>
                <a:latin typeface="Calibri"/>
                <a:ea typeface="Calibri"/>
                <a:cs typeface="Calibri"/>
                <a:sym typeface="Calibri"/>
              </a:rPr>
              <a:t>Τι εννοούμε με τον όρο διεθνείς επιχειρήσεις;</a:t>
            </a:r>
            <a:endParaRPr sz="1800" b="0" i="0" u="none" strike="noStrike" cap="none" dirty="0">
              <a:solidFill>
                <a:srgbClr val="000000"/>
              </a:solidFill>
              <a:latin typeface="Arial"/>
              <a:ea typeface="Arial"/>
              <a:cs typeface="Arial"/>
              <a:sym typeface="Arial"/>
            </a:endParaRPr>
          </a:p>
        </p:txBody>
      </p:sp>
      <p:sp>
        <p:nvSpPr>
          <p:cNvPr id="458" name="Google Shape;458;p24"/>
          <p:cNvSpPr/>
          <p:nvPr/>
        </p:nvSpPr>
        <p:spPr>
          <a:xfrm>
            <a:off x="5864988" y="1544050"/>
            <a:ext cx="238200" cy="1005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GB" sz="1800" b="0" i="0" u="none" strike="noStrike" cap="none">
                <a:solidFill>
                  <a:srgbClr val="EA4E46"/>
                </a:solidFill>
                <a:latin typeface="Calibri"/>
                <a:ea typeface="Calibri"/>
                <a:cs typeface="Calibri"/>
                <a:sym typeface="Calibri"/>
              </a:rPr>
              <a:t>+</a:t>
            </a:r>
            <a:r>
              <a:rPr lang="en-GB" sz="1800" b="0" i="0" u="none" strike="noStrike" cap="none">
                <a:solidFill>
                  <a:srgbClr val="FAB632"/>
                </a:solidFill>
                <a:latin typeface="Calibri"/>
                <a:ea typeface="Calibri"/>
                <a:cs typeface="Calibri"/>
                <a:sym typeface="Calibri"/>
              </a:rPr>
              <a:t>+</a:t>
            </a:r>
            <a:r>
              <a:rPr lang="en-GB" sz="1800" b="0" i="0" u="none" strike="noStrike" cap="none">
                <a:solidFill>
                  <a:srgbClr val="21B4A9"/>
                </a:solidFill>
                <a:latin typeface="Calibri"/>
                <a:ea typeface="Calibri"/>
                <a:cs typeface="Calibri"/>
                <a:sym typeface="Calibri"/>
              </a:rPr>
              <a:t>+</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62"/>
        <p:cNvGrpSpPr/>
        <p:nvPr/>
      </p:nvGrpSpPr>
      <p:grpSpPr>
        <a:xfrm>
          <a:off x="0" y="0"/>
          <a:ext cx="0" cy="0"/>
          <a:chOff x="0" y="0"/>
          <a:chExt cx="0" cy="0"/>
        </a:xfrm>
      </p:grpSpPr>
      <p:sp>
        <p:nvSpPr>
          <p:cNvPr id="463" name="Google Shape;463;p25"/>
          <p:cNvSpPr/>
          <p:nvPr/>
        </p:nvSpPr>
        <p:spPr>
          <a:xfrm>
            <a:off x="523440" y="924480"/>
            <a:ext cx="4518000" cy="1837440"/>
          </a:xfrm>
          <a:prstGeom prst="rect">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25"/>
          <p:cNvSpPr/>
          <p:nvPr/>
        </p:nvSpPr>
        <p:spPr>
          <a:xfrm>
            <a:off x="531360" y="924480"/>
            <a:ext cx="4510080" cy="615960"/>
          </a:xfrm>
          <a:prstGeom prst="roundRect">
            <a:avLst>
              <a:gd name="adj" fmla="val 16667"/>
            </a:avLst>
          </a:prstGeom>
          <a:solidFill>
            <a:srgbClr val="21B4A9"/>
          </a:solidFill>
          <a:ln w="25400" cap="flat" cmpd="sng">
            <a:solidFill>
              <a:srgbClr val="21B4A9"/>
            </a:solidFill>
            <a:prstDash val="solid"/>
            <a:miter lim="8000"/>
            <a:headEnd type="none" w="sm" len="sm"/>
            <a:tailEnd type="none" w="sm" len="sm"/>
          </a:ln>
        </p:spPr>
        <p:txBody>
          <a:bodyPr spcFirstLastPara="1" wrap="square" lIns="90000" tIns="45000" rIns="90000" bIns="45000" anchor="ctr" anchorCtr="0">
            <a:noAutofit/>
          </a:bodyPr>
          <a:lstStyle/>
          <a:p>
            <a:pPr lvl="0" algn="ctr"/>
            <a:r>
              <a:rPr lang="el-GR" sz="1800" dirty="0">
                <a:solidFill>
                  <a:srgbClr val="FFFFFF"/>
                </a:solidFill>
                <a:latin typeface="Calibri" panose="020F0502020204030204" pitchFamily="34" charset="0"/>
                <a:ea typeface="Calibri"/>
                <a:cs typeface="Calibri" panose="020F0502020204030204" pitchFamily="34" charset="0"/>
                <a:sym typeface="Calibri"/>
              </a:rPr>
              <a:t>Ποιο είναι το αποτέλεσμα της παγκοσμιοποίησης;</a:t>
            </a:r>
            <a:endParaRPr sz="1800" b="0" i="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465" name="Google Shape;465;p25"/>
          <p:cNvSpPr/>
          <p:nvPr/>
        </p:nvSpPr>
        <p:spPr>
          <a:xfrm>
            <a:off x="550800" y="270000"/>
            <a:ext cx="8245080" cy="549360"/>
          </a:xfrm>
          <a:prstGeom prst="rect">
            <a:avLst/>
          </a:prstGeom>
          <a:noFill/>
          <a:ln>
            <a:noFill/>
          </a:ln>
        </p:spPr>
        <p:txBody>
          <a:bodyPr spcFirstLastPara="1" wrap="square" lIns="0" tIns="0" rIns="0" bIns="0" anchor="ctr" anchorCtr="0">
            <a:spAutoFit/>
          </a:bodyPr>
          <a:lstStyle/>
          <a:p>
            <a:pPr lvl="0">
              <a:buSzPts val="3600"/>
            </a:pPr>
            <a:r>
              <a:rPr lang="el-GR" sz="3600" b="1" dirty="0">
                <a:solidFill>
                  <a:srgbClr val="21B4A9"/>
                </a:solidFill>
                <a:latin typeface="Calibri"/>
                <a:ea typeface="Calibri"/>
                <a:cs typeface="Calibri"/>
                <a:sym typeface="Calibri"/>
              </a:rPr>
              <a:t>Τεστ </a:t>
            </a:r>
            <a:r>
              <a:rPr lang="el-GR" sz="3600" b="1" dirty="0" err="1">
                <a:solidFill>
                  <a:srgbClr val="21B4A9"/>
                </a:solidFill>
                <a:latin typeface="Calibri"/>
                <a:ea typeface="Calibri"/>
                <a:cs typeface="Calibri"/>
                <a:sym typeface="Calibri"/>
              </a:rPr>
              <a:t>αυτοαξιολόγησης</a:t>
            </a:r>
            <a:r>
              <a:rPr lang="en-GB" sz="3600" b="1" i="0" u="none" strike="noStrike" cap="none" dirty="0">
                <a:solidFill>
                  <a:srgbClr val="21B4A9"/>
                </a:solidFill>
                <a:latin typeface="Calibri"/>
                <a:ea typeface="Calibri"/>
                <a:cs typeface="Calibri"/>
                <a:sym typeface="Calibri"/>
              </a:rPr>
              <a:t>:</a:t>
            </a:r>
            <a:endParaRPr sz="3600" b="0" i="0" u="none" strike="noStrike" cap="none" dirty="0">
              <a:solidFill>
                <a:srgbClr val="000000"/>
              </a:solidFill>
              <a:latin typeface="Arial"/>
              <a:ea typeface="Arial"/>
              <a:cs typeface="Arial"/>
              <a:sym typeface="Arial"/>
            </a:endParaRPr>
          </a:p>
        </p:txBody>
      </p:sp>
      <p:sp>
        <p:nvSpPr>
          <p:cNvPr id="466" name="Google Shape;466;p25"/>
          <p:cNvSpPr/>
          <p:nvPr/>
        </p:nvSpPr>
        <p:spPr>
          <a:xfrm>
            <a:off x="5331600" y="924480"/>
            <a:ext cx="4518000" cy="1837440"/>
          </a:xfrm>
          <a:prstGeom prst="rect">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25"/>
          <p:cNvSpPr/>
          <p:nvPr/>
        </p:nvSpPr>
        <p:spPr>
          <a:xfrm>
            <a:off x="5331600" y="924473"/>
            <a:ext cx="4518000" cy="585000"/>
          </a:xfrm>
          <a:prstGeom prst="roundRect">
            <a:avLst>
              <a:gd name="adj" fmla="val 16667"/>
            </a:avLst>
          </a:prstGeom>
          <a:solidFill>
            <a:srgbClr val="FAB632"/>
          </a:solidFill>
          <a:ln w="25400" cap="flat" cmpd="sng">
            <a:solidFill>
              <a:srgbClr val="FAB632"/>
            </a:solidFill>
            <a:prstDash val="solid"/>
            <a:miter lim="8000"/>
            <a:headEnd type="none" w="sm" len="sm"/>
            <a:tailEnd type="none" w="sm" len="sm"/>
          </a:ln>
        </p:spPr>
        <p:txBody>
          <a:bodyPr spcFirstLastPara="1" wrap="square" lIns="90000" tIns="45000" rIns="90000" bIns="45000" anchor="ctr" anchorCtr="0">
            <a:noAutofit/>
          </a:bodyPr>
          <a:lstStyle/>
          <a:p>
            <a:pPr lvl="0" algn="ctr">
              <a:buSzPts val="1800"/>
            </a:pPr>
            <a:r>
              <a:rPr lang="el-GR" sz="1800" dirty="0">
                <a:solidFill>
                  <a:srgbClr val="FFFFFF"/>
                </a:solidFill>
                <a:latin typeface="Calibri" panose="020F0502020204030204" pitchFamily="34" charset="0"/>
                <a:ea typeface="Calibri"/>
                <a:cs typeface="Calibri" panose="020F0502020204030204" pitchFamily="34" charset="0"/>
                <a:sym typeface="Calibri"/>
              </a:rPr>
              <a:t>Ποια είναι δράση διεθνών επιχειρήσεων;</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468" name="Google Shape;468;p25"/>
          <p:cNvSpPr/>
          <p:nvPr/>
        </p:nvSpPr>
        <p:spPr>
          <a:xfrm>
            <a:off x="523440" y="3002040"/>
            <a:ext cx="4518000" cy="1837440"/>
          </a:xfrm>
          <a:prstGeom prst="rect">
            <a:avLst/>
          </a:prstGeom>
          <a:no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25"/>
          <p:cNvSpPr/>
          <p:nvPr/>
        </p:nvSpPr>
        <p:spPr>
          <a:xfrm>
            <a:off x="523450" y="3002050"/>
            <a:ext cx="4518000" cy="615900"/>
          </a:xfrm>
          <a:prstGeom prst="roundRect">
            <a:avLst>
              <a:gd name="adj" fmla="val 16667"/>
            </a:avLst>
          </a:prstGeom>
          <a:solidFill>
            <a:srgbClr val="EA4E46"/>
          </a:solidFill>
          <a:ln w="25400" cap="flat" cmpd="sng">
            <a:solidFill>
              <a:srgbClr val="EA4E46"/>
            </a:solidFill>
            <a:prstDash val="solid"/>
            <a:miter lim="8000"/>
            <a:headEnd type="none" w="sm" len="sm"/>
            <a:tailEnd type="none" w="sm" len="sm"/>
          </a:ln>
        </p:spPr>
        <p:txBody>
          <a:bodyPr spcFirstLastPara="1" wrap="square" lIns="90000" tIns="45000" rIns="90000" bIns="45000" anchor="ctr" anchorCtr="0">
            <a:noAutofit/>
          </a:bodyPr>
          <a:lstStyle/>
          <a:p>
            <a:pPr marL="457200" lvl="0" algn="ctr">
              <a:buClr>
                <a:schemeClr val="dk1"/>
              </a:buClr>
              <a:buSzPts val="1100"/>
            </a:pPr>
            <a:r>
              <a:rPr lang="el-GR" dirty="0">
                <a:solidFill>
                  <a:schemeClr val="lt1"/>
                </a:solidFill>
                <a:latin typeface="Calibri"/>
                <a:ea typeface="Calibri"/>
                <a:cs typeface="Calibri"/>
                <a:sym typeface="Calibri"/>
              </a:rPr>
              <a:t>Σε ποια φάση αντιστοιχεί ο παρακάτω ορισμός; «Η εταιρεία ενοποιεί τις πωλήσεις της στη διεθνή αγορά στην οποία δραστηριοποιείται».</a:t>
            </a:r>
            <a:endParaRPr b="0" i="0" u="none" strike="noStrike" cap="none" dirty="0">
              <a:solidFill>
                <a:srgbClr val="000000"/>
              </a:solidFill>
              <a:latin typeface="Arial"/>
              <a:ea typeface="Arial"/>
              <a:cs typeface="Arial"/>
              <a:sym typeface="Arial"/>
            </a:endParaRPr>
          </a:p>
        </p:txBody>
      </p:sp>
      <p:sp>
        <p:nvSpPr>
          <p:cNvPr id="470" name="Google Shape;470;p25"/>
          <p:cNvSpPr/>
          <p:nvPr/>
        </p:nvSpPr>
        <p:spPr>
          <a:xfrm>
            <a:off x="531350" y="3724375"/>
            <a:ext cx="4518000" cy="1291208"/>
          </a:xfrm>
          <a:prstGeom prst="rect">
            <a:avLst/>
          </a:prstGeom>
          <a:noFill/>
          <a:ln>
            <a:noFill/>
          </a:ln>
        </p:spPr>
        <p:txBody>
          <a:bodyPr spcFirstLastPara="1" wrap="square" lIns="90000" tIns="45000" rIns="90000" bIns="45000" anchor="t" anchorCtr="0">
            <a:spAutoFit/>
          </a:bodyPr>
          <a:lstStyle/>
          <a:p>
            <a:r>
              <a:rPr lang="el-GR" sz="1600" dirty="0">
                <a:latin typeface="Calibri" panose="020F0502020204030204" pitchFamily="34" charset="0"/>
                <a:cs typeface="Calibri" panose="020F0502020204030204" pitchFamily="34" charset="0"/>
              </a:rPr>
              <a:t>α) Φάση 1.</a:t>
            </a:r>
            <a:endParaRPr lang="en-GB" sz="1600" dirty="0">
              <a:latin typeface="Calibri" panose="020F0502020204030204" pitchFamily="34" charset="0"/>
              <a:cs typeface="Calibri" panose="020F0502020204030204" pitchFamily="34" charset="0"/>
            </a:endParaRPr>
          </a:p>
          <a:p>
            <a:r>
              <a:rPr lang="el-GR" sz="1600" dirty="0">
                <a:latin typeface="Calibri" panose="020F0502020204030204" pitchFamily="34" charset="0"/>
                <a:cs typeface="Calibri" panose="020F0502020204030204" pitchFamily="34" charset="0"/>
              </a:rPr>
              <a:t>β) Φάση 3.</a:t>
            </a:r>
            <a:endParaRPr lang="en-GB" sz="1600" dirty="0">
              <a:latin typeface="Calibri" panose="020F0502020204030204" pitchFamily="34" charset="0"/>
              <a:cs typeface="Calibri" panose="020F0502020204030204" pitchFamily="34" charset="0"/>
            </a:endParaRPr>
          </a:p>
          <a:p>
            <a:r>
              <a:rPr lang="el-GR" sz="1600" dirty="0">
                <a:latin typeface="Calibri" panose="020F0502020204030204" pitchFamily="34" charset="0"/>
                <a:cs typeface="Calibri" panose="020F0502020204030204" pitchFamily="34" charset="0"/>
              </a:rPr>
              <a:t>γ) Φάση 4.</a:t>
            </a:r>
            <a:endParaRPr lang="en-GB" sz="1600" dirty="0">
              <a:latin typeface="Calibri" panose="020F0502020204030204" pitchFamily="34" charset="0"/>
              <a:cs typeface="Calibri" panose="020F0502020204030204" pitchFamily="34" charset="0"/>
            </a:endParaRPr>
          </a:p>
          <a:p>
            <a:pPr marL="343080" marR="0" lvl="0" indent="-343080" algn="l" rtl="0">
              <a:lnSpc>
                <a:spcPct val="100000"/>
              </a:lnSpc>
              <a:spcBef>
                <a:spcPts val="0"/>
              </a:spcBef>
              <a:spcAft>
                <a:spcPts val="0"/>
              </a:spcAft>
              <a:buSzPts val="1500"/>
              <a:buFont typeface="Calibri"/>
              <a:buAutoNum type="alphaLcParenR"/>
            </a:pPr>
            <a:endParaRPr sz="15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000000"/>
              </a:solidFill>
              <a:latin typeface="Arial"/>
              <a:ea typeface="Arial"/>
              <a:cs typeface="Arial"/>
              <a:sym typeface="Arial"/>
            </a:endParaRPr>
          </a:p>
        </p:txBody>
      </p:sp>
      <p:sp>
        <p:nvSpPr>
          <p:cNvPr id="471" name="Google Shape;471;p25"/>
          <p:cNvSpPr/>
          <p:nvPr/>
        </p:nvSpPr>
        <p:spPr>
          <a:xfrm>
            <a:off x="5331600" y="3021840"/>
            <a:ext cx="4518000" cy="1837440"/>
          </a:xfrm>
          <a:prstGeom prst="rect">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25"/>
          <p:cNvSpPr/>
          <p:nvPr/>
        </p:nvSpPr>
        <p:spPr>
          <a:xfrm>
            <a:off x="5331600" y="3021840"/>
            <a:ext cx="4518000" cy="585000"/>
          </a:xfrm>
          <a:prstGeom prst="roundRect">
            <a:avLst>
              <a:gd name="adj" fmla="val 16667"/>
            </a:avLst>
          </a:prstGeom>
          <a:solidFill>
            <a:srgbClr val="21B4A9"/>
          </a:solidFill>
          <a:ln w="25400" cap="flat" cmpd="sng">
            <a:solidFill>
              <a:srgbClr val="21B4A9"/>
            </a:solidFill>
            <a:prstDash val="solid"/>
            <a:miter lim="8000"/>
            <a:headEnd type="none" w="sm" len="sm"/>
            <a:tailEnd type="none" w="sm" len="sm"/>
          </a:ln>
        </p:spPr>
        <p:txBody>
          <a:bodyPr spcFirstLastPara="1" wrap="square" lIns="90000" tIns="45000" rIns="90000" bIns="45000" anchor="ctr" anchorCtr="0">
            <a:noAutofit/>
          </a:bodyPr>
          <a:lstStyle/>
          <a:p>
            <a:pPr marL="457200" lvl="0" algn="ctr">
              <a:buClr>
                <a:schemeClr val="dk1"/>
              </a:buClr>
              <a:buSzPts val="1100"/>
            </a:pPr>
            <a:r>
              <a:rPr lang="el-GR" sz="1200" dirty="0">
                <a:solidFill>
                  <a:schemeClr val="lt1"/>
                </a:solidFill>
                <a:latin typeface="Calibri"/>
                <a:ea typeface="Calibri"/>
                <a:cs typeface="Calibri"/>
                <a:sym typeface="Calibri"/>
              </a:rPr>
              <a:t>Ποια από τις 3 γενικές στρατηγικές αντιστοιχεί στον παρακάτω ορισμό; «Μια στρατηγική που επικεντρώνεται σε μια συγκεκριμένη ομάδα και τμήματα αγοραστών».</a:t>
            </a:r>
            <a:endParaRPr sz="1600" b="0" i="0" u="none" strike="noStrike" cap="none" dirty="0">
              <a:solidFill>
                <a:srgbClr val="FFFFFF"/>
              </a:solidFill>
              <a:latin typeface="Calibri"/>
              <a:ea typeface="Calibri"/>
              <a:cs typeface="Calibri"/>
              <a:sym typeface="Calibri"/>
            </a:endParaRPr>
          </a:p>
        </p:txBody>
      </p:sp>
      <p:sp>
        <p:nvSpPr>
          <p:cNvPr id="473" name="Google Shape;473;p25"/>
          <p:cNvSpPr/>
          <p:nvPr/>
        </p:nvSpPr>
        <p:spPr>
          <a:xfrm>
            <a:off x="2743200" y="4949280"/>
            <a:ext cx="4730040" cy="1837440"/>
          </a:xfrm>
          <a:prstGeom prst="rect">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25"/>
          <p:cNvSpPr/>
          <p:nvPr/>
        </p:nvSpPr>
        <p:spPr>
          <a:xfrm>
            <a:off x="2749680" y="4950000"/>
            <a:ext cx="4730040" cy="601200"/>
          </a:xfrm>
          <a:prstGeom prst="roundRect">
            <a:avLst>
              <a:gd name="adj" fmla="val 16667"/>
            </a:avLst>
          </a:prstGeom>
          <a:solidFill>
            <a:srgbClr val="FAB632"/>
          </a:solidFill>
          <a:ln w="25400" cap="flat" cmpd="sng">
            <a:solidFill>
              <a:srgbClr val="FAB632"/>
            </a:solidFill>
            <a:prstDash val="solid"/>
            <a:miter lim="8000"/>
            <a:headEnd type="none" w="sm" len="sm"/>
            <a:tailEnd type="none" w="sm" len="sm"/>
          </a:ln>
        </p:spPr>
        <p:txBody>
          <a:bodyPr spcFirstLastPara="1" wrap="square" lIns="90000" tIns="45000" rIns="90000" bIns="45000" anchor="ctr" anchorCtr="0">
            <a:noAutofit/>
          </a:bodyPr>
          <a:lstStyle/>
          <a:p>
            <a:pPr lvl="0" algn="ctr">
              <a:buClr>
                <a:schemeClr val="dk1"/>
              </a:buClr>
              <a:buSzPts val="1800"/>
            </a:pPr>
            <a:r>
              <a:rPr lang="el-GR" sz="1800" dirty="0">
                <a:solidFill>
                  <a:schemeClr val="lt1"/>
                </a:solidFill>
                <a:latin typeface="Calibri"/>
                <a:ea typeface="Calibri"/>
                <a:cs typeface="Calibri"/>
                <a:sym typeface="Calibri"/>
              </a:rPr>
              <a:t>Ποια δεν είναι μια δύναμη που καθορίζει την ανταγωνιστικότητα του κλάδου;</a:t>
            </a:r>
            <a:endParaRPr sz="1800" b="0" i="0" u="none" strike="noStrike" cap="none" dirty="0">
              <a:solidFill>
                <a:srgbClr val="FFFFFF"/>
              </a:solidFill>
              <a:latin typeface="Calibri"/>
              <a:ea typeface="Calibri"/>
              <a:cs typeface="Calibri"/>
              <a:sym typeface="Calibri"/>
            </a:endParaRPr>
          </a:p>
        </p:txBody>
      </p:sp>
      <p:pic>
        <p:nvPicPr>
          <p:cNvPr id="475" name="Google Shape;475;p25" descr="Texto&#10;&#10;Descripción generada automáticamente"/>
          <p:cNvPicPr preferRelativeResize="0"/>
          <p:nvPr/>
        </p:nvPicPr>
        <p:blipFill rotWithShape="1">
          <a:blip r:embed="rId4">
            <a:alphaModFix/>
          </a:blip>
          <a:srcRect/>
          <a:stretch/>
        </p:blipFill>
        <p:spPr>
          <a:xfrm>
            <a:off x="7882560" y="6251040"/>
            <a:ext cx="2303640" cy="483120"/>
          </a:xfrm>
          <a:prstGeom prst="rect">
            <a:avLst/>
          </a:prstGeom>
          <a:noFill/>
          <a:ln>
            <a:noFill/>
          </a:ln>
        </p:spPr>
      </p:pic>
      <p:sp>
        <p:nvSpPr>
          <p:cNvPr id="476" name="Google Shape;476;p25"/>
          <p:cNvSpPr/>
          <p:nvPr/>
        </p:nvSpPr>
        <p:spPr>
          <a:xfrm>
            <a:off x="7684200" y="5153400"/>
            <a:ext cx="4433040" cy="9273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
        <p:nvSpPr>
          <p:cNvPr id="477" name="Google Shape;477;p25"/>
          <p:cNvSpPr/>
          <p:nvPr/>
        </p:nvSpPr>
        <p:spPr>
          <a:xfrm>
            <a:off x="5338440" y="3695760"/>
            <a:ext cx="4518000" cy="829543"/>
          </a:xfrm>
          <a:prstGeom prst="rect">
            <a:avLst/>
          </a:prstGeom>
          <a:noFill/>
          <a:ln>
            <a:noFill/>
          </a:ln>
        </p:spPr>
        <p:txBody>
          <a:bodyPr spcFirstLastPara="1" wrap="square" lIns="90000" tIns="45000" rIns="90000" bIns="45000" anchor="t" anchorCtr="0">
            <a:spAutoFit/>
          </a:bodyPr>
          <a:lstStyle/>
          <a:p>
            <a:r>
              <a:rPr lang="el-GR" sz="1600" dirty="0">
                <a:latin typeface="Calibri" panose="020F0502020204030204" pitchFamily="34" charset="0"/>
                <a:cs typeface="Calibri" panose="020F0502020204030204" pitchFamily="34" charset="0"/>
              </a:rPr>
              <a:t>α) Κόστος</a:t>
            </a:r>
            <a:endParaRPr lang="en-GB" sz="1600" dirty="0">
              <a:latin typeface="Calibri" panose="020F0502020204030204" pitchFamily="34" charset="0"/>
              <a:cs typeface="Calibri" panose="020F0502020204030204" pitchFamily="34" charset="0"/>
            </a:endParaRPr>
          </a:p>
          <a:p>
            <a:r>
              <a:rPr lang="el-GR" sz="1600" dirty="0">
                <a:latin typeface="Calibri" panose="020F0502020204030204" pitchFamily="34" charset="0"/>
                <a:cs typeface="Calibri" panose="020F0502020204030204" pitchFamily="34" charset="0"/>
              </a:rPr>
              <a:t>β) Διαφοροποίηση</a:t>
            </a:r>
            <a:endParaRPr lang="en-GB" sz="1600" dirty="0">
              <a:latin typeface="Calibri" panose="020F0502020204030204" pitchFamily="34" charset="0"/>
              <a:cs typeface="Calibri" panose="020F0502020204030204" pitchFamily="34" charset="0"/>
            </a:endParaRPr>
          </a:p>
          <a:p>
            <a:r>
              <a:rPr lang="el-GR" sz="1600" dirty="0">
                <a:latin typeface="Calibri" panose="020F0502020204030204" pitchFamily="34" charset="0"/>
                <a:cs typeface="Calibri" panose="020F0502020204030204" pitchFamily="34" charset="0"/>
              </a:rPr>
              <a:t>γ) Εστίαση</a:t>
            </a:r>
            <a:endParaRPr lang="en-GB" sz="1600" dirty="0">
              <a:latin typeface="Calibri" panose="020F0502020204030204" pitchFamily="34" charset="0"/>
              <a:cs typeface="Calibri" panose="020F0502020204030204" pitchFamily="34" charset="0"/>
            </a:endParaRPr>
          </a:p>
        </p:txBody>
      </p:sp>
      <p:sp>
        <p:nvSpPr>
          <p:cNvPr id="478" name="Google Shape;478;p25"/>
          <p:cNvSpPr/>
          <p:nvPr/>
        </p:nvSpPr>
        <p:spPr>
          <a:xfrm>
            <a:off x="2743200" y="5553720"/>
            <a:ext cx="4730040" cy="829543"/>
          </a:xfrm>
          <a:prstGeom prst="rect">
            <a:avLst/>
          </a:prstGeom>
          <a:noFill/>
          <a:ln>
            <a:noFill/>
          </a:ln>
        </p:spPr>
        <p:txBody>
          <a:bodyPr spcFirstLastPara="1" wrap="square" lIns="90000" tIns="45000" rIns="90000" bIns="45000" anchor="t" anchorCtr="0">
            <a:spAutoFit/>
          </a:bodyPr>
          <a:lstStyle/>
          <a:p>
            <a:pPr lvl="0">
              <a:buSzPts val="1500"/>
            </a:pPr>
            <a:r>
              <a:rPr lang="el-GR" sz="1600" dirty="0">
                <a:latin typeface="Calibri"/>
                <a:ea typeface="Calibri"/>
                <a:cs typeface="Calibri"/>
                <a:sym typeface="Calibri"/>
              </a:rPr>
              <a:t>α) Προμηθευτές.</a:t>
            </a:r>
          </a:p>
          <a:p>
            <a:pPr lvl="0">
              <a:buSzPts val="1500"/>
            </a:pPr>
            <a:r>
              <a:rPr lang="el-GR" sz="1600" dirty="0">
                <a:latin typeface="Calibri"/>
                <a:ea typeface="Calibri"/>
                <a:cs typeface="Calibri"/>
                <a:sym typeface="Calibri"/>
              </a:rPr>
              <a:t>β) Αντιπαλότητα μεταξύ των ανταγωνιστών.</a:t>
            </a:r>
          </a:p>
          <a:p>
            <a:pPr lvl="0">
              <a:buSzPts val="1500"/>
            </a:pPr>
            <a:r>
              <a:rPr lang="el-GR" sz="1600" dirty="0">
                <a:latin typeface="Calibri"/>
                <a:ea typeface="Calibri"/>
                <a:cs typeface="Calibri"/>
                <a:sym typeface="Calibri"/>
              </a:rPr>
              <a:t>γ) Κορεσμός της εγχώριας αγοράς.</a:t>
            </a:r>
          </a:p>
        </p:txBody>
      </p:sp>
      <p:sp>
        <p:nvSpPr>
          <p:cNvPr id="479" name="Google Shape;479;p25"/>
          <p:cNvSpPr/>
          <p:nvPr/>
        </p:nvSpPr>
        <p:spPr>
          <a:xfrm>
            <a:off x="525600" y="1717546"/>
            <a:ext cx="4518000" cy="1075764"/>
          </a:xfrm>
          <a:prstGeom prst="rect">
            <a:avLst/>
          </a:prstGeom>
          <a:noFill/>
          <a:ln>
            <a:noFill/>
          </a:ln>
        </p:spPr>
        <p:txBody>
          <a:bodyPr spcFirstLastPara="1" wrap="square" lIns="90000" tIns="45000" rIns="90000" bIns="45000" anchor="t" anchorCtr="0">
            <a:spAutoFit/>
          </a:bodyPr>
          <a:lstStyle/>
          <a:p>
            <a:r>
              <a:rPr lang="el-GR" sz="1600" dirty="0">
                <a:latin typeface="Calibri" panose="020F0502020204030204" pitchFamily="34" charset="0"/>
                <a:cs typeface="Calibri" panose="020F0502020204030204" pitchFamily="34" charset="0"/>
              </a:rPr>
              <a:t>α) Χαμηλή κινητικότητα.</a:t>
            </a:r>
            <a:endParaRPr lang="en-GB" sz="1600" dirty="0">
              <a:latin typeface="Calibri" panose="020F0502020204030204" pitchFamily="34" charset="0"/>
              <a:cs typeface="Calibri" panose="020F0502020204030204" pitchFamily="34" charset="0"/>
            </a:endParaRPr>
          </a:p>
          <a:p>
            <a:r>
              <a:rPr lang="el-GR" sz="1600" dirty="0">
                <a:latin typeface="Calibri" panose="020F0502020204030204" pitchFamily="34" charset="0"/>
                <a:cs typeface="Calibri" panose="020F0502020204030204" pitchFamily="34" charset="0"/>
              </a:rPr>
              <a:t>β) Ζήτηση για προϊόντα που παράγονται στις εγχώριες αγορές.</a:t>
            </a:r>
            <a:endParaRPr lang="en-GB" sz="1600" dirty="0">
              <a:latin typeface="Calibri" panose="020F0502020204030204" pitchFamily="34" charset="0"/>
              <a:cs typeface="Calibri" panose="020F0502020204030204" pitchFamily="34" charset="0"/>
            </a:endParaRPr>
          </a:p>
          <a:p>
            <a:r>
              <a:rPr lang="el-GR" sz="1600" dirty="0">
                <a:latin typeface="Calibri" panose="020F0502020204030204" pitchFamily="34" charset="0"/>
                <a:cs typeface="Calibri" panose="020F0502020204030204" pitchFamily="34" charset="0"/>
              </a:rPr>
              <a:t>γ) Μετακόμιση της εταιρείας.</a:t>
            </a:r>
            <a:endParaRPr sz="1800" dirty="0">
              <a:latin typeface="Calibri" panose="020F0502020204030204" pitchFamily="34" charset="0"/>
              <a:cs typeface="Calibri" panose="020F0502020204030204" pitchFamily="34" charset="0"/>
              <a:sym typeface="Calibri"/>
            </a:endParaRPr>
          </a:p>
        </p:txBody>
      </p:sp>
      <p:sp>
        <p:nvSpPr>
          <p:cNvPr id="480" name="Google Shape;480;p25"/>
          <p:cNvSpPr/>
          <p:nvPr/>
        </p:nvSpPr>
        <p:spPr>
          <a:xfrm>
            <a:off x="5331600" y="1754073"/>
            <a:ext cx="4518000" cy="829543"/>
          </a:xfrm>
          <a:prstGeom prst="rect">
            <a:avLst/>
          </a:prstGeom>
          <a:noFill/>
          <a:ln>
            <a:noFill/>
          </a:ln>
        </p:spPr>
        <p:txBody>
          <a:bodyPr spcFirstLastPara="1" wrap="square" lIns="90000" tIns="45000" rIns="90000" bIns="45000" anchor="t" anchorCtr="0">
            <a:spAutoFit/>
          </a:bodyPr>
          <a:lstStyle/>
          <a:p>
            <a:r>
              <a:rPr lang="el-GR" sz="1600" dirty="0">
                <a:latin typeface="Calibri" panose="020F0502020204030204" pitchFamily="34" charset="0"/>
                <a:cs typeface="Calibri" panose="020F0502020204030204" pitchFamily="34" charset="0"/>
              </a:rPr>
              <a:t>α) Εξαγωγή</a:t>
            </a:r>
            <a:endParaRPr lang="en-GB" sz="1600" dirty="0">
              <a:latin typeface="Calibri" panose="020F0502020204030204" pitchFamily="34" charset="0"/>
              <a:cs typeface="Calibri" panose="020F0502020204030204" pitchFamily="34" charset="0"/>
            </a:endParaRPr>
          </a:p>
          <a:p>
            <a:r>
              <a:rPr lang="el-GR" sz="1600" dirty="0">
                <a:latin typeface="Calibri" panose="020F0502020204030204" pitchFamily="34" charset="0"/>
                <a:cs typeface="Calibri" panose="020F0502020204030204" pitchFamily="34" charset="0"/>
              </a:rPr>
              <a:t>β) Διεθνής μεταφορά του «</a:t>
            </a:r>
            <a:r>
              <a:rPr lang="el-GR" sz="1600" dirty="0" err="1">
                <a:latin typeface="Calibri" panose="020F0502020204030204" pitchFamily="34" charset="0"/>
                <a:cs typeface="Calibri" panose="020F0502020204030204" pitchFamily="34" charset="0"/>
              </a:rPr>
              <a:t>know</a:t>
            </a:r>
            <a:r>
              <a:rPr lang="el-GR" sz="1600" dirty="0">
                <a:latin typeface="Calibri" panose="020F0502020204030204" pitchFamily="34" charset="0"/>
                <a:cs typeface="Calibri" panose="020F0502020204030204" pitchFamily="34" charset="0"/>
              </a:rPr>
              <a:t> </a:t>
            </a:r>
            <a:r>
              <a:rPr lang="el-GR" sz="1600" dirty="0" err="1">
                <a:latin typeface="Calibri" panose="020F0502020204030204" pitchFamily="34" charset="0"/>
                <a:cs typeface="Calibri" panose="020F0502020204030204" pitchFamily="34" charset="0"/>
              </a:rPr>
              <a:t>how</a:t>
            </a:r>
            <a:r>
              <a:rPr lang="el-GR" sz="1600" dirty="0">
                <a:latin typeface="Calibri" panose="020F0502020204030204" pitchFamily="34" charset="0"/>
                <a:cs typeface="Calibri" panose="020F0502020204030204" pitchFamily="34" charset="0"/>
              </a:rPr>
              <a:t>».</a:t>
            </a:r>
            <a:endParaRPr lang="en-GB" sz="1600" dirty="0">
              <a:latin typeface="Calibri" panose="020F0502020204030204" pitchFamily="34" charset="0"/>
              <a:cs typeface="Calibri" panose="020F0502020204030204" pitchFamily="34" charset="0"/>
            </a:endParaRPr>
          </a:p>
          <a:p>
            <a:r>
              <a:rPr lang="el-GR" sz="1600" dirty="0">
                <a:latin typeface="Calibri" panose="020F0502020204030204" pitchFamily="34" charset="0"/>
                <a:cs typeface="Calibri" panose="020F0502020204030204" pitchFamily="34" charset="0"/>
              </a:rPr>
              <a:t>γ) Και τα δύο είναι πράξεις.</a:t>
            </a:r>
            <a:endParaRPr lang="en-GB" sz="1600" dirty="0">
              <a:latin typeface="Calibri" panose="020F0502020204030204" pitchFamily="34" charset="0"/>
              <a:cs typeface="Calibri" panose="020F050202020403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4"/>
        <p:cNvGrpSpPr/>
        <p:nvPr/>
      </p:nvGrpSpPr>
      <p:grpSpPr>
        <a:xfrm>
          <a:off x="0" y="0"/>
          <a:ext cx="0" cy="0"/>
          <a:chOff x="0" y="0"/>
          <a:chExt cx="0" cy="0"/>
        </a:xfrm>
      </p:grpSpPr>
      <p:sp>
        <p:nvSpPr>
          <p:cNvPr id="487" name="Google Shape;487;g205b7be5211_0_8"/>
          <p:cNvSpPr/>
          <p:nvPr/>
        </p:nvSpPr>
        <p:spPr>
          <a:xfrm>
            <a:off x="550800" y="270000"/>
            <a:ext cx="8245200" cy="549300"/>
          </a:xfrm>
          <a:prstGeom prst="rect">
            <a:avLst/>
          </a:prstGeom>
          <a:noFill/>
          <a:ln>
            <a:noFill/>
          </a:ln>
        </p:spPr>
        <p:txBody>
          <a:bodyPr spcFirstLastPara="1" wrap="square" lIns="0" tIns="0" rIns="0" bIns="0" anchor="ctr" anchorCtr="0">
            <a:noAutofit/>
          </a:bodyPr>
          <a:lstStyle/>
          <a:p>
            <a:pPr lvl="0">
              <a:buClr>
                <a:schemeClr val="dk1"/>
              </a:buClr>
              <a:buSzPts val="3600"/>
            </a:pPr>
            <a:r>
              <a:rPr lang="el-GR" sz="3600" b="1" dirty="0">
                <a:solidFill>
                  <a:srgbClr val="21B4A9"/>
                </a:solidFill>
                <a:latin typeface="Calibri"/>
                <a:ea typeface="Calibri"/>
                <a:cs typeface="Calibri"/>
                <a:sym typeface="Calibri"/>
              </a:rPr>
              <a:t>Λύσεις τεστ </a:t>
            </a:r>
            <a:r>
              <a:rPr lang="el-GR" sz="3600" b="1" dirty="0" err="1">
                <a:solidFill>
                  <a:srgbClr val="21B4A9"/>
                </a:solidFill>
                <a:latin typeface="Calibri"/>
                <a:ea typeface="Calibri"/>
                <a:cs typeface="Calibri"/>
                <a:sym typeface="Calibri"/>
              </a:rPr>
              <a:t>αυτοαξιολόγησης</a:t>
            </a:r>
            <a:r>
              <a:rPr lang="en-GB" sz="3600" b="1" dirty="0">
                <a:solidFill>
                  <a:srgbClr val="21B4A9"/>
                </a:solidFill>
                <a:latin typeface="Calibri"/>
                <a:ea typeface="Calibri"/>
                <a:cs typeface="Calibri"/>
                <a:sym typeface="Calibri"/>
              </a:rPr>
              <a:t>:</a:t>
            </a:r>
            <a:endParaRPr sz="3600" b="0" i="0" u="none" strike="noStrike" cap="none" dirty="0">
              <a:solidFill>
                <a:srgbClr val="000000"/>
              </a:solidFill>
              <a:latin typeface="Arial"/>
              <a:ea typeface="Arial"/>
              <a:cs typeface="Arial"/>
              <a:sym typeface="Arial"/>
            </a:endParaRPr>
          </a:p>
        </p:txBody>
      </p:sp>
      <p:pic>
        <p:nvPicPr>
          <p:cNvPr id="497" name="Google Shape;497;g205b7be5211_0_8" descr="Texto&#10;&#10;Descripción generada automáticamente"/>
          <p:cNvPicPr preferRelativeResize="0"/>
          <p:nvPr/>
        </p:nvPicPr>
        <p:blipFill rotWithShape="1">
          <a:blip r:embed="rId4">
            <a:alphaModFix/>
          </a:blip>
          <a:srcRect/>
          <a:stretch/>
        </p:blipFill>
        <p:spPr>
          <a:xfrm>
            <a:off x="7882560" y="6251040"/>
            <a:ext cx="2303638" cy="483119"/>
          </a:xfrm>
          <a:prstGeom prst="rect">
            <a:avLst/>
          </a:prstGeom>
          <a:noFill/>
          <a:ln>
            <a:noFill/>
          </a:ln>
        </p:spPr>
      </p:pic>
      <p:sp>
        <p:nvSpPr>
          <p:cNvPr id="498" name="Google Shape;498;g205b7be5211_0_8"/>
          <p:cNvSpPr/>
          <p:nvPr/>
        </p:nvSpPr>
        <p:spPr>
          <a:xfrm>
            <a:off x="7684200" y="5153400"/>
            <a:ext cx="4433100" cy="9273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
        <p:nvSpPr>
          <p:cNvPr id="20" name="Google Shape;463;p25">
            <a:extLst>
              <a:ext uri="{FF2B5EF4-FFF2-40B4-BE49-F238E27FC236}">
                <a16:creationId xmlns:a16="http://schemas.microsoft.com/office/drawing/2014/main" id="{058533D9-FD8D-4B5D-8170-07CCB2B5B9EA}"/>
              </a:ext>
            </a:extLst>
          </p:cNvPr>
          <p:cNvSpPr/>
          <p:nvPr/>
        </p:nvSpPr>
        <p:spPr>
          <a:xfrm>
            <a:off x="523440" y="924480"/>
            <a:ext cx="4518000" cy="1837440"/>
          </a:xfrm>
          <a:prstGeom prst="rect">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464;p25">
            <a:extLst>
              <a:ext uri="{FF2B5EF4-FFF2-40B4-BE49-F238E27FC236}">
                <a16:creationId xmlns:a16="http://schemas.microsoft.com/office/drawing/2014/main" id="{89F36610-38AB-485F-A48B-3B70A7B03E2E}"/>
              </a:ext>
            </a:extLst>
          </p:cNvPr>
          <p:cNvSpPr/>
          <p:nvPr/>
        </p:nvSpPr>
        <p:spPr>
          <a:xfrm>
            <a:off x="531360" y="924480"/>
            <a:ext cx="4510080" cy="615960"/>
          </a:xfrm>
          <a:prstGeom prst="roundRect">
            <a:avLst>
              <a:gd name="adj" fmla="val 16667"/>
            </a:avLst>
          </a:prstGeom>
          <a:solidFill>
            <a:srgbClr val="21B4A9"/>
          </a:solidFill>
          <a:ln w="25400" cap="flat" cmpd="sng">
            <a:solidFill>
              <a:srgbClr val="21B4A9"/>
            </a:solidFill>
            <a:prstDash val="solid"/>
            <a:miter lim="8000"/>
            <a:headEnd type="none" w="sm" len="sm"/>
            <a:tailEnd type="none" w="sm" len="sm"/>
          </a:ln>
        </p:spPr>
        <p:txBody>
          <a:bodyPr spcFirstLastPara="1" wrap="square" lIns="90000" tIns="45000" rIns="90000" bIns="45000" anchor="ctr" anchorCtr="0">
            <a:noAutofit/>
          </a:bodyPr>
          <a:lstStyle/>
          <a:p>
            <a:pPr lvl="0" algn="ctr"/>
            <a:r>
              <a:rPr lang="el-GR" sz="1800" dirty="0">
                <a:solidFill>
                  <a:srgbClr val="FFFFFF"/>
                </a:solidFill>
                <a:latin typeface="Calibri" panose="020F0502020204030204" pitchFamily="34" charset="0"/>
                <a:ea typeface="Calibri"/>
                <a:cs typeface="Calibri" panose="020F0502020204030204" pitchFamily="34" charset="0"/>
                <a:sym typeface="Calibri"/>
              </a:rPr>
              <a:t>Ποιο είναι το αποτέλεσμα της παγκοσμιοποίησης;</a:t>
            </a:r>
            <a:endParaRPr sz="1800" b="0" i="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22" name="Google Shape;466;p25">
            <a:extLst>
              <a:ext uri="{FF2B5EF4-FFF2-40B4-BE49-F238E27FC236}">
                <a16:creationId xmlns:a16="http://schemas.microsoft.com/office/drawing/2014/main" id="{EEA741C2-1F60-4002-8A2F-871B82A610DF}"/>
              </a:ext>
            </a:extLst>
          </p:cNvPr>
          <p:cNvSpPr/>
          <p:nvPr/>
        </p:nvSpPr>
        <p:spPr>
          <a:xfrm>
            <a:off x="5331600" y="924480"/>
            <a:ext cx="4518000" cy="1837440"/>
          </a:xfrm>
          <a:prstGeom prst="rect">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467;p25">
            <a:extLst>
              <a:ext uri="{FF2B5EF4-FFF2-40B4-BE49-F238E27FC236}">
                <a16:creationId xmlns:a16="http://schemas.microsoft.com/office/drawing/2014/main" id="{0DAFE879-D464-4A9F-8A24-C5455DCB0449}"/>
              </a:ext>
            </a:extLst>
          </p:cNvPr>
          <p:cNvSpPr/>
          <p:nvPr/>
        </p:nvSpPr>
        <p:spPr>
          <a:xfrm>
            <a:off x="5331600" y="924473"/>
            <a:ext cx="4518000" cy="585000"/>
          </a:xfrm>
          <a:prstGeom prst="roundRect">
            <a:avLst>
              <a:gd name="adj" fmla="val 16667"/>
            </a:avLst>
          </a:prstGeom>
          <a:solidFill>
            <a:srgbClr val="FAB632"/>
          </a:solidFill>
          <a:ln w="25400" cap="flat" cmpd="sng">
            <a:solidFill>
              <a:srgbClr val="FAB632"/>
            </a:solidFill>
            <a:prstDash val="solid"/>
            <a:miter lim="8000"/>
            <a:headEnd type="none" w="sm" len="sm"/>
            <a:tailEnd type="none" w="sm" len="sm"/>
          </a:ln>
        </p:spPr>
        <p:txBody>
          <a:bodyPr spcFirstLastPara="1" wrap="square" lIns="90000" tIns="45000" rIns="90000" bIns="45000" anchor="ctr" anchorCtr="0">
            <a:noAutofit/>
          </a:bodyPr>
          <a:lstStyle/>
          <a:p>
            <a:pPr lvl="0" algn="ctr">
              <a:buSzPts val="1800"/>
            </a:pPr>
            <a:r>
              <a:rPr lang="el-GR" sz="1800" dirty="0">
                <a:solidFill>
                  <a:srgbClr val="FFFFFF"/>
                </a:solidFill>
                <a:latin typeface="Calibri" panose="020F0502020204030204" pitchFamily="34" charset="0"/>
                <a:ea typeface="Calibri"/>
                <a:cs typeface="Calibri" panose="020F0502020204030204" pitchFamily="34" charset="0"/>
                <a:sym typeface="Calibri"/>
              </a:rPr>
              <a:t>Ποια είναι δράση διεθνών επιχειρήσεων;</a:t>
            </a:r>
            <a:endParaRPr sz="18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4" name="Google Shape;468;p25">
            <a:extLst>
              <a:ext uri="{FF2B5EF4-FFF2-40B4-BE49-F238E27FC236}">
                <a16:creationId xmlns:a16="http://schemas.microsoft.com/office/drawing/2014/main" id="{69E90E57-BB11-4BD1-B04F-7A6E5E9C4246}"/>
              </a:ext>
            </a:extLst>
          </p:cNvPr>
          <p:cNvSpPr/>
          <p:nvPr/>
        </p:nvSpPr>
        <p:spPr>
          <a:xfrm>
            <a:off x="523440" y="3002040"/>
            <a:ext cx="4518000" cy="1717746"/>
          </a:xfrm>
          <a:prstGeom prst="rect">
            <a:avLst/>
          </a:prstGeom>
          <a:no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469;p25">
            <a:extLst>
              <a:ext uri="{FF2B5EF4-FFF2-40B4-BE49-F238E27FC236}">
                <a16:creationId xmlns:a16="http://schemas.microsoft.com/office/drawing/2014/main" id="{4EA7195B-CA4B-4AA6-AAE5-52ED6A6ECB2E}"/>
              </a:ext>
            </a:extLst>
          </p:cNvPr>
          <p:cNvSpPr/>
          <p:nvPr/>
        </p:nvSpPr>
        <p:spPr>
          <a:xfrm>
            <a:off x="523450" y="3002050"/>
            <a:ext cx="4518000" cy="615900"/>
          </a:xfrm>
          <a:prstGeom prst="roundRect">
            <a:avLst>
              <a:gd name="adj" fmla="val 16667"/>
            </a:avLst>
          </a:prstGeom>
          <a:solidFill>
            <a:srgbClr val="EA4E46"/>
          </a:solidFill>
          <a:ln w="25400" cap="flat" cmpd="sng">
            <a:solidFill>
              <a:srgbClr val="EA4E46"/>
            </a:solidFill>
            <a:prstDash val="solid"/>
            <a:miter lim="8000"/>
            <a:headEnd type="none" w="sm" len="sm"/>
            <a:tailEnd type="none" w="sm" len="sm"/>
          </a:ln>
        </p:spPr>
        <p:txBody>
          <a:bodyPr spcFirstLastPara="1" wrap="square" lIns="90000" tIns="45000" rIns="90000" bIns="45000" anchor="ctr" anchorCtr="0">
            <a:noAutofit/>
          </a:bodyPr>
          <a:lstStyle/>
          <a:p>
            <a:pPr marL="457200" lvl="0" algn="ctr">
              <a:buClr>
                <a:schemeClr val="dk1"/>
              </a:buClr>
              <a:buSzPts val="1100"/>
            </a:pPr>
            <a:r>
              <a:rPr lang="el-GR" dirty="0">
                <a:solidFill>
                  <a:schemeClr val="lt1"/>
                </a:solidFill>
                <a:latin typeface="Calibri"/>
                <a:ea typeface="Calibri"/>
                <a:cs typeface="Calibri"/>
                <a:sym typeface="Calibri"/>
              </a:rPr>
              <a:t>Σε ποια φάση αντιστοιχεί ο παρακάτω ορισμός; «Η εταιρεία ενοποιεί τις πωλήσεις της στη διεθνή αγορά στην οποία δραστηριοποιείται».</a:t>
            </a:r>
            <a:endParaRPr b="0" i="0" u="none" strike="noStrike" cap="none" dirty="0">
              <a:solidFill>
                <a:srgbClr val="000000"/>
              </a:solidFill>
              <a:latin typeface="Arial"/>
              <a:ea typeface="Arial"/>
              <a:cs typeface="Arial"/>
              <a:sym typeface="Arial"/>
            </a:endParaRPr>
          </a:p>
        </p:txBody>
      </p:sp>
      <p:sp>
        <p:nvSpPr>
          <p:cNvPr id="26" name="Google Shape;470;p25">
            <a:extLst>
              <a:ext uri="{FF2B5EF4-FFF2-40B4-BE49-F238E27FC236}">
                <a16:creationId xmlns:a16="http://schemas.microsoft.com/office/drawing/2014/main" id="{9C52D894-7629-423C-9FD0-10DB3BD9E3D3}"/>
              </a:ext>
            </a:extLst>
          </p:cNvPr>
          <p:cNvSpPr/>
          <p:nvPr/>
        </p:nvSpPr>
        <p:spPr>
          <a:xfrm>
            <a:off x="531350" y="3724375"/>
            <a:ext cx="4518000" cy="1291208"/>
          </a:xfrm>
          <a:prstGeom prst="rect">
            <a:avLst/>
          </a:prstGeom>
          <a:noFill/>
          <a:ln>
            <a:noFill/>
          </a:ln>
        </p:spPr>
        <p:txBody>
          <a:bodyPr spcFirstLastPara="1" wrap="square" lIns="90000" tIns="45000" rIns="90000" bIns="45000" anchor="t" anchorCtr="0">
            <a:spAutoFit/>
          </a:bodyPr>
          <a:lstStyle/>
          <a:p>
            <a:r>
              <a:rPr lang="el-GR" sz="1600" dirty="0">
                <a:latin typeface="Calibri" panose="020F0502020204030204" pitchFamily="34" charset="0"/>
                <a:cs typeface="Calibri" panose="020F0502020204030204" pitchFamily="34" charset="0"/>
              </a:rPr>
              <a:t>α) Φάση 1.</a:t>
            </a:r>
            <a:endParaRPr lang="en-GB" sz="1600" dirty="0">
              <a:latin typeface="Calibri" panose="020F0502020204030204" pitchFamily="34" charset="0"/>
              <a:cs typeface="Calibri" panose="020F0502020204030204" pitchFamily="34" charset="0"/>
            </a:endParaRPr>
          </a:p>
          <a:p>
            <a:r>
              <a:rPr lang="el-GR" sz="1600" b="1" dirty="0">
                <a:latin typeface="Calibri" panose="020F0502020204030204" pitchFamily="34" charset="0"/>
                <a:cs typeface="Calibri" panose="020F0502020204030204" pitchFamily="34" charset="0"/>
              </a:rPr>
              <a:t>β) Φάση 3.</a:t>
            </a:r>
            <a:endParaRPr lang="en-GB" sz="1600" b="1" dirty="0">
              <a:latin typeface="Calibri" panose="020F0502020204030204" pitchFamily="34" charset="0"/>
              <a:cs typeface="Calibri" panose="020F0502020204030204" pitchFamily="34" charset="0"/>
            </a:endParaRPr>
          </a:p>
          <a:p>
            <a:r>
              <a:rPr lang="el-GR" sz="1600" dirty="0">
                <a:latin typeface="Calibri" panose="020F0502020204030204" pitchFamily="34" charset="0"/>
                <a:cs typeface="Calibri" panose="020F0502020204030204" pitchFamily="34" charset="0"/>
              </a:rPr>
              <a:t>γ) Φάση 4.</a:t>
            </a:r>
            <a:endParaRPr lang="en-GB" sz="1600" dirty="0">
              <a:latin typeface="Calibri" panose="020F0502020204030204" pitchFamily="34" charset="0"/>
              <a:cs typeface="Calibri" panose="020F0502020204030204" pitchFamily="34" charset="0"/>
            </a:endParaRPr>
          </a:p>
          <a:p>
            <a:pPr marL="343080" marR="0" lvl="0" indent="-343080" algn="l" rtl="0">
              <a:lnSpc>
                <a:spcPct val="100000"/>
              </a:lnSpc>
              <a:spcBef>
                <a:spcPts val="0"/>
              </a:spcBef>
              <a:spcAft>
                <a:spcPts val="0"/>
              </a:spcAft>
              <a:buSzPts val="1500"/>
              <a:buFont typeface="Calibri"/>
              <a:buAutoNum type="alphaLcParenR"/>
            </a:pPr>
            <a:endParaRPr sz="15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rgbClr val="000000"/>
              </a:solidFill>
              <a:latin typeface="Arial"/>
              <a:ea typeface="Arial"/>
              <a:cs typeface="Arial"/>
              <a:sym typeface="Arial"/>
            </a:endParaRPr>
          </a:p>
        </p:txBody>
      </p:sp>
      <p:sp>
        <p:nvSpPr>
          <p:cNvPr id="27" name="Google Shape;471;p25">
            <a:extLst>
              <a:ext uri="{FF2B5EF4-FFF2-40B4-BE49-F238E27FC236}">
                <a16:creationId xmlns:a16="http://schemas.microsoft.com/office/drawing/2014/main" id="{44691A83-6ADD-4E21-8E69-A558ECE872DE}"/>
              </a:ext>
            </a:extLst>
          </p:cNvPr>
          <p:cNvSpPr/>
          <p:nvPr/>
        </p:nvSpPr>
        <p:spPr>
          <a:xfrm>
            <a:off x="5331600" y="3021840"/>
            <a:ext cx="4518000" cy="1705143"/>
          </a:xfrm>
          <a:prstGeom prst="rect">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472;p25">
            <a:extLst>
              <a:ext uri="{FF2B5EF4-FFF2-40B4-BE49-F238E27FC236}">
                <a16:creationId xmlns:a16="http://schemas.microsoft.com/office/drawing/2014/main" id="{9EDAB3EF-BDC3-4D82-92AF-27762F84D458}"/>
              </a:ext>
            </a:extLst>
          </p:cNvPr>
          <p:cNvSpPr/>
          <p:nvPr/>
        </p:nvSpPr>
        <p:spPr>
          <a:xfrm>
            <a:off x="5331600" y="3021840"/>
            <a:ext cx="4518000" cy="585000"/>
          </a:xfrm>
          <a:prstGeom prst="roundRect">
            <a:avLst>
              <a:gd name="adj" fmla="val 16667"/>
            </a:avLst>
          </a:prstGeom>
          <a:solidFill>
            <a:srgbClr val="21B4A9"/>
          </a:solidFill>
          <a:ln w="25400" cap="flat" cmpd="sng">
            <a:solidFill>
              <a:srgbClr val="21B4A9"/>
            </a:solidFill>
            <a:prstDash val="solid"/>
            <a:miter lim="8000"/>
            <a:headEnd type="none" w="sm" len="sm"/>
            <a:tailEnd type="none" w="sm" len="sm"/>
          </a:ln>
        </p:spPr>
        <p:txBody>
          <a:bodyPr spcFirstLastPara="1" wrap="square" lIns="90000" tIns="45000" rIns="90000" bIns="45000" anchor="ctr" anchorCtr="0">
            <a:noAutofit/>
          </a:bodyPr>
          <a:lstStyle/>
          <a:p>
            <a:pPr marL="457200" lvl="0" algn="ctr">
              <a:buClr>
                <a:schemeClr val="dk1"/>
              </a:buClr>
              <a:buSzPts val="1100"/>
            </a:pPr>
            <a:r>
              <a:rPr lang="el-GR" sz="1200" dirty="0">
                <a:solidFill>
                  <a:schemeClr val="lt1"/>
                </a:solidFill>
                <a:latin typeface="Calibri"/>
                <a:ea typeface="Calibri"/>
                <a:cs typeface="Calibri"/>
                <a:sym typeface="Calibri"/>
              </a:rPr>
              <a:t>Ποια από τις 3 γενικές στρατηγικές αντιστοιχεί στον παρακάτω ορισμό; «Μια στρατηγική που επικεντρώνεται σε μια συγκεκριμένη ομάδα και τμήματα αγοραστών».</a:t>
            </a:r>
            <a:endParaRPr sz="1600" b="0" i="0" u="none" strike="noStrike" cap="none" dirty="0">
              <a:solidFill>
                <a:srgbClr val="FFFFFF"/>
              </a:solidFill>
              <a:latin typeface="Calibri"/>
              <a:ea typeface="Calibri"/>
              <a:cs typeface="Calibri"/>
              <a:sym typeface="Calibri"/>
            </a:endParaRPr>
          </a:p>
        </p:txBody>
      </p:sp>
      <p:sp>
        <p:nvSpPr>
          <p:cNvPr id="29" name="Google Shape;473;p25">
            <a:extLst>
              <a:ext uri="{FF2B5EF4-FFF2-40B4-BE49-F238E27FC236}">
                <a16:creationId xmlns:a16="http://schemas.microsoft.com/office/drawing/2014/main" id="{5BD3CB04-22E3-47C2-92FD-D558558CD4CD}"/>
              </a:ext>
            </a:extLst>
          </p:cNvPr>
          <p:cNvSpPr/>
          <p:nvPr/>
        </p:nvSpPr>
        <p:spPr>
          <a:xfrm>
            <a:off x="2743200" y="4949280"/>
            <a:ext cx="4730040" cy="1562635"/>
          </a:xfrm>
          <a:prstGeom prst="rect">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474;p25">
            <a:extLst>
              <a:ext uri="{FF2B5EF4-FFF2-40B4-BE49-F238E27FC236}">
                <a16:creationId xmlns:a16="http://schemas.microsoft.com/office/drawing/2014/main" id="{C322C6D8-D247-45F6-A644-864B4EF71C41}"/>
              </a:ext>
            </a:extLst>
          </p:cNvPr>
          <p:cNvSpPr/>
          <p:nvPr/>
        </p:nvSpPr>
        <p:spPr>
          <a:xfrm>
            <a:off x="2749680" y="4950000"/>
            <a:ext cx="4730040" cy="601200"/>
          </a:xfrm>
          <a:prstGeom prst="roundRect">
            <a:avLst>
              <a:gd name="adj" fmla="val 16667"/>
            </a:avLst>
          </a:prstGeom>
          <a:solidFill>
            <a:srgbClr val="FAB632"/>
          </a:solidFill>
          <a:ln w="25400" cap="flat" cmpd="sng">
            <a:solidFill>
              <a:srgbClr val="FAB632"/>
            </a:solidFill>
            <a:prstDash val="solid"/>
            <a:miter lim="8000"/>
            <a:headEnd type="none" w="sm" len="sm"/>
            <a:tailEnd type="none" w="sm" len="sm"/>
          </a:ln>
        </p:spPr>
        <p:txBody>
          <a:bodyPr spcFirstLastPara="1" wrap="square" lIns="90000" tIns="45000" rIns="90000" bIns="45000" anchor="ctr" anchorCtr="0">
            <a:noAutofit/>
          </a:bodyPr>
          <a:lstStyle/>
          <a:p>
            <a:pPr lvl="0" algn="ctr">
              <a:buClr>
                <a:schemeClr val="dk1"/>
              </a:buClr>
              <a:buSzPts val="1800"/>
            </a:pPr>
            <a:r>
              <a:rPr lang="el-GR" sz="1800" dirty="0">
                <a:solidFill>
                  <a:schemeClr val="lt1"/>
                </a:solidFill>
                <a:latin typeface="Calibri"/>
                <a:ea typeface="Calibri"/>
                <a:cs typeface="Calibri"/>
                <a:sym typeface="Calibri"/>
              </a:rPr>
              <a:t>Ποια δεν είναι μια δύναμη που καθορίζει την ανταγωνιστικότητα του κλάδου;</a:t>
            </a:r>
            <a:endParaRPr sz="1800" b="0" i="0" u="none" strike="noStrike" cap="none" dirty="0">
              <a:solidFill>
                <a:srgbClr val="FFFFFF"/>
              </a:solidFill>
              <a:latin typeface="Calibri"/>
              <a:ea typeface="Calibri"/>
              <a:cs typeface="Calibri"/>
              <a:sym typeface="Calibri"/>
            </a:endParaRPr>
          </a:p>
        </p:txBody>
      </p:sp>
      <p:sp>
        <p:nvSpPr>
          <p:cNvPr id="31" name="Google Shape;477;p25">
            <a:extLst>
              <a:ext uri="{FF2B5EF4-FFF2-40B4-BE49-F238E27FC236}">
                <a16:creationId xmlns:a16="http://schemas.microsoft.com/office/drawing/2014/main" id="{3A42B330-E96D-4453-9631-1AFABC047857}"/>
              </a:ext>
            </a:extLst>
          </p:cNvPr>
          <p:cNvSpPr/>
          <p:nvPr/>
        </p:nvSpPr>
        <p:spPr>
          <a:xfrm>
            <a:off x="5338440" y="3695760"/>
            <a:ext cx="4518000" cy="829543"/>
          </a:xfrm>
          <a:prstGeom prst="rect">
            <a:avLst/>
          </a:prstGeom>
          <a:noFill/>
          <a:ln>
            <a:noFill/>
          </a:ln>
        </p:spPr>
        <p:txBody>
          <a:bodyPr spcFirstLastPara="1" wrap="square" lIns="90000" tIns="45000" rIns="90000" bIns="45000" anchor="t" anchorCtr="0">
            <a:spAutoFit/>
          </a:bodyPr>
          <a:lstStyle/>
          <a:p>
            <a:r>
              <a:rPr lang="el-GR" sz="1600" dirty="0">
                <a:latin typeface="Calibri" panose="020F0502020204030204" pitchFamily="34" charset="0"/>
                <a:cs typeface="Calibri" panose="020F0502020204030204" pitchFamily="34" charset="0"/>
              </a:rPr>
              <a:t>α) Κόστος</a:t>
            </a:r>
            <a:endParaRPr lang="en-GB" sz="1600" dirty="0">
              <a:latin typeface="Calibri" panose="020F0502020204030204" pitchFamily="34" charset="0"/>
              <a:cs typeface="Calibri" panose="020F0502020204030204" pitchFamily="34" charset="0"/>
            </a:endParaRPr>
          </a:p>
          <a:p>
            <a:r>
              <a:rPr lang="el-GR" sz="1600" dirty="0">
                <a:latin typeface="Calibri" panose="020F0502020204030204" pitchFamily="34" charset="0"/>
                <a:cs typeface="Calibri" panose="020F0502020204030204" pitchFamily="34" charset="0"/>
              </a:rPr>
              <a:t>β) Διαφοροποίηση</a:t>
            </a:r>
            <a:endParaRPr lang="en-GB" sz="1600" dirty="0">
              <a:latin typeface="Calibri" panose="020F0502020204030204" pitchFamily="34" charset="0"/>
              <a:cs typeface="Calibri" panose="020F0502020204030204" pitchFamily="34" charset="0"/>
            </a:endParaRPr>
          </a:p>
          <a:p>
            <a:r>
              <a:rPr lang="el-GR" sz="1600" b="1" dirty="0">
                <a:latin typeface="Calibri" panose="020F0502020204030204" pitchFamily="34" charset="0"/>
                <a:cs typeface="Calibri" panose="020F0502020204030204" pitchFamily="34" charset="0"/>
              </a:rPr>
              <a:t>γ) Εστίαση</a:t>
            </a:r>
            <a:endParaRPr lang="en-GB" sz="1600" b="1" dirty="0">
              <a:latin typeface="Calibri" panose="020F0502020204030204" pitchFamily="34" charset="0"/>
              <a:cs typeface="Calibri" panose="020F0502020204030204" pitchFamily="34" charset="0"/>
            </a:endParaRPr>
          </a:p>
        </p:txBody>
      </p:sp>
      <p:sp>
        <p:nvSpPr>
          <p:cNvPr id="32" name="Google Shape;478;p25">
            <a:extLst>
              <a:ext uri="{FF2B5EF4-FFF2-40B4-BE49-F238E27FC236}">
                <a16:creationId xmlns:a16="http://schemas.microsoft.com/office/drawing/2014/main" id="{43BD3239-A679-40F3-9A58-CD4D739E989A}"/>
              </a:ext>
            </a:extLst>
          </p:cNvPr>
          <p:cNvSpPr/>
          <p:nvPr/>
        </p:nvSpPr>
        <p:spPr>
          <a:xfrm>
            <a:off x="2743200" y="5553720"/>
            <a:ext cx="4730040" cy="829543"/>
          </a:xfrm>
          <a:prstGeom prst="rect">
            <a:avLst/>
          </a:prstGeom>
          <a:noFill/>
          <a:ln>
            <a:noFill/>
          </a:ln>
        </p:spPr>
        <p:txBody>
          <a:bodyPr spcFirstLastPara="1" wrap="square" lIns="90000" tIns="45000" rIns="90000" bIns="45000" anchor="t" anchorCtr="0">
            <a:spAutoFit/>
          </a:bodyPr>
          <a:lstStyle/>
          <a:p>
            <a:pPr lvl="0">
              <a:buSzPts val="1500"/>
            </a:pPr>
            <a:r>
              <a:rPr lang="el-GR" sz="1600" dirty="0">
                <a:latin typeface="Calibri"/>
                <a:ea typeface="Calibri"/>
                <a:cs typeface="Calibri"/>
                <a:sym typeface="Calibri"/>
              </a:rPr>
              <a:t>α) Προμηθευτές.</a:t>
            </a:r>
          </a:p>
          <a:p>
            <a:pPr lvl="0">
              <a:buSzPts val="1500"/>
            </a:pPr>
            <a:r>
              <a:rPr lang="el-GR" sz="1600" dirty="0">
                <a:latin typeface="Calibri"/>
                <a:ea typeface="Calibri"/>
                <a:cs typeface="Calibri"/>
                <a:sym typeface="Calibri"/>
              </a:rPr>
              <a:t>β) Αντιπαλότητα μεταξύ των ανταγωνιστών.</a:t>
            </a:r>
          </a:p>
          <a:p>
            <a:pPr lvl="0">
              <a:buSzPts val="1500"/>
            </a:pPr>
            <a:r>
              <a:rPr lang="el-GR" sz="1600" b="1" dirty="0">
                <a:latin typeface="Calibri"/>
                <a:ea typeface="Calibri"/>
                <a:cs typeface="Calibri"/>
                <a:sym typeface="Calibri"/>
              </a:rPr>
              <a:t>γ) Κορεσμός της εγχώριας αγοράς.</a:t>
            </a:r>
          </a:p>
        </p:txBody>
      </p:sp>
      <p:sp>
        <p:nvSpPr>
          <p:cNvPr id="33" name="Google Shape;479;p25">
            <a:extLst>
              <a:ext uri="{FF2B5EF4-FFF2-40B4-BE49-F238E27FC236}">
                <a16:creationId xmlns:a16="http://schemas.microsoft.com/office/drawing/2014/main" id="{D3797928-E98E-4BDC-B4A8-1836DC4C0EA1}"/>
              </a:ext>
            </a:extLst>
          </p:cNvPr>
          <p:cNvSpPr/>
          <p:nvPr/>
        </p:nvSpPr>
        <p:spPr>
          <a:xfrm>
            <a:off x="525600" y="1717546"/>
            <a:ext cx="4518000" cy="1075764"/>
          </a:xfrm>
          <a:prstGeom prst="rect">
            <a:avLst/>
          </a:prstGeom>
          <a:noFill/>
          <a:ln>
            <a:noFill/>
          </a:ln>
        </p:spPr>
        <p:txBody>
          <a:bodyPr spcFirstLastPara="1" wrap="square" lIns="90000" tIns="45000" rIns="90000" bIns="45000" anchor="t" anchorCtr="0">
            <a:spAutoFit/>
          </a:bodyPr>
          <a:lstStyle/>
          <a:p>
            <a:r>
              <a:rPr lang="el-GR" sz="1600" dirty="0">
                <a:latin typeface="Calibri" panose="020F0502020204030204" pitchFamily="34" charset="0"/>
                <a:cs typeface="Calibri" panose="020F0502020204030204" pitchFamily="34" charset="0"/>
              </a:rPr>
              <a:t>α) Χαμηλή κινητικότητα.</a:t>
            </a:r>
            <a:endParaRPr lang="en-GB" sz="1600" dirty="0">
              <a:latin typeface="Calibri" panose="020F0502020204030204" pitchFamily="34" charset="0"/>
              <a:cs typeface="Calibri" panose="020F0502020204030204" pitchFamily="34" charset="0"/>
            </a:endParaRPr>
          </a:p>
          <a:p>
            <a:r>
              <a:rPr lang="el-GR" sz="1600" dirty="0">
                <a:latin typeface="Calibri" panose="020F0502020204030204" pitchFamily="34" charset="0"/>
                <a:cs typeface="Calibri" panose="020F0502020204030204" pitchFamily="34" charset="0"/>
              </a:rPr>
              <a:t>β) Ζήτηση για προϊόντα που παράγονται στις εγχώριες αγορές.</a:t>
            </a:r>
            <a:endParaRPr lang="en-GB" sz="1600" dirty="0">
              <a:latin typeface="Calibri" panose="020F0502020204030204" pitchFamily="34" charset="0"/>
              <a:cs typeface="Calibri" panose="020F0502020204030204" pitchFamily="34" charset="0"/>
            </a:endParaRPr>
          </a:p>
          <a:p>
            <a:r>
              <a:rPr lang="el-GR" sz="1600" b="1" dirty="0">
                <a:latin typeface="Calibri" panose="020F0502020204030204" pitchFamily="34" charset="0"/>
                <a:cs typeface="Calibri" panose="020F0502020204030204" pitchFamily="34" charset="0"/>
              </a:rPr>
              <a:t>γ) Μετακόμιση της εταιρείας.</a:t>
            </a:r>
            <a:endParaRPr sz="1800" b="1" dirty="0">
              <a:latin typeface="Calibri" panose="020F0502020204030204" pitchFamily="34" charset="0"/>
              <a:cs typeface="Calibri" panose="020F0502020204030204" pitchFamily="34" charset="0"/>
              <a:sym typeface="Calibri"/>
            </a:endParaRPr>
          </a:p>
        </p:txBody>
      </p:sp>
      <p:sp>
        <p:nvSpPr>
          <p:cNvPr id="34" name="Google Shape;480;p25">
            <a:extLst>
              <a:ext uri="{FF2B5EF4-FFF2-40B4-BE49-F238E27FC236}">
                <a16:creationId xmlns:a16="http://schemas.microsoft.com/office/drawing/2014/main" id="{09A6E3BE-28F9-44B5-9A57-F600BAB13C85}"/>
              </a:ext>
            </a:extLst>
          </p:cNvPr>
          <p:cNvSpPr/>
          <p:nvPr/>
        </p:nvSpPr>
        <p:spPr>
          <a:xfrm>
            <a:off x="5331600" y="1754073"/>
            <a:ext cx="4518000" cy="829543"/>
          </a:xfrm>
          <a:prstGeom prst="rect">
            <a:avLst/>
          </a:prstGeom>
          <a:noFill/>
          <a:ln>
            <a:noFill/>
          </a:ln>
        </p:spPr>
        <p:txBody>
          <a:bodyPr spcFirstLastPara="1" wrap="square" lIns="90000" tIns="45000" rIns="90000" bIns="45000" anchor="t" anchorCtr="0">
            <a:spAutoFit/>
          </a:bodyPr>
          <a:lstStyle/>
          <a:p>
            <a:r>
              <a:rPr lang="el-GR" sz="1600" dirty="0">
                <a:latin typeface="Calibri" panose="020F0502020204030204" pitchFamily="34" charset="0"/>
                <a:cs typeface="Calibri" panose="020F0502020204030204" pitchFamily="34" charset="0"/>
              </a:rPr>
              <a:t>α) Εξαγωγή</a:t>
            </a:r>
            <a:endParaRPr lang="en-GB" sz="1600" dirty="0">
              <a:latin typeface="Calibri" panose="020F0502020204030204" pitchFamily="34" charset="0"/>
              <a:cs typeface="Calibri" panose="020F0502020204030204" pitchFamily="34" charset="0"/>
            </a:endParaRPr>
          </a:p>
          <a:p>
            <a:r>
              <a:rPr lang="el-GR" sz="1600" dirty="0">
                <a:latin typeface="Calibri" panose="020F0502020204030204" pitchFamily="34" charset="0"/>
                <a:cs typeface="Calibri" panose="020F0502020204030204" pitchFamily="34" charset="0"/>
              </a:rPr>
              <a:t>β) Διεθνής μεταφορά του «</a:t>
            </a:r>
            <a:r>
              <a:rPr lang="el-GR" sz="1600" dirty="0" err="1">
                <a:latin typeface="Calibri" panose="020F0502020204030204" pitchFamily="34" charset="0"/>
                <a:cs typeface="Calibri" panose="020F0502020204030204" pitchFamily="34" charset="0"/>
              </a:rPr>
              <a:t>know</a:t>
            </a:r>
            <a:r>
              <a:rPr lang="el-GR" sz="1600" dirty="0">
                <a:latin typeface="Calibri" panose="020F0502020204030204" pitchFamily="34" charset="0"/>
                <a:cs typeface="Calibri" panose="020F0502020204030204" pitchFamily="34" charset="0"/>
              </a:rPr>
              <a:t> </a:t>
            </a:r>
            <a:r>
              <a:rPr lang="el-GR" sz="1600" dirty="0" err="1">
                <a:latin typeface="Calibri" panose="020F0502020204030204" pitchFamily="34" charset="0"/>
                <a:cs typeface="Calibri" panose="020F0502020204030204" pitchFamily="34" charset="0"/>
              </a:rPr>
              <a:t>how</a:t>
            </a:r>
            <a:r>
              <a:rPr lang="el-GR" sz="1600" dirty="0">
                <a:latin typeface="Calibri" panose="020F0502020204030204" pitchFamily="34" charset="0"/>
                <a:cs typeface="Calibri" panose="020F0502020204030204" pitchFamily="34" charset="0"/>
              </a:rPr>
              <a:t>».</a:t>
            </a:r>
            <a:endParaRPr lang="en-GB" sz="1600" dirty="0">
              <a:latin typeface="Calibri" panose="020F0502020204030204" pitchFamily="34" charset="0"/>
              <a:cs typeface="Calibri" panose="020F0502020204030204" pitchFamily="34" charset="0"/>
            </a:endParaRPr>
          </a:p>
          <a:p>
            <a:r>
              <a:rPr lang="el-GR" sz="1600" b="1" dirty="0">
                <a:latin typeface="Calibri" panose="020F0502020204030204" pitchFamily="34" charset="0"/>
                <a:cs typeface="Calibri" panose="020F0502020204030204" pitchFamily="34" charset="0"/>
              </a:rPr>
              <a:t>γ) Και τα δύο είναι πράξεις.</a:t>
            </a:r>
            <a:endParaRPr lang="en-GB" sz="1600" b="1" dirty="0">
              <a:latin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sp>
        <p:nvSpPr>
          <p:cNvPr id="142" name="Google Shape;142;p3"/>
          <p:cNvSpPr/>
          <p:nvPr/>
        </p:nvSpPr>
        <p:spPr>
          <a:xfrm rot="5400000">
            <a:off x="1098875" y="-16925"/>
            <a:ext cx="3162600" cy="3842100"/>
          </a:xfrm>
          <a:prstGeom prst="hexagon">
            <a:avLst>
              <a:gd name="adj" fmla="val 25000"/>
              <a:gd name="vf" fmla="val 115470"/>
            </a:avLst>
          </a:prstGeom>
          <a:noFill/>
          <a:ln w="25400" cap="flat" cmpd="sng">
            <a:solidFill>
              <a:srgbClr val="EA4E46"/>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3"/>
          <p:cNvSpPr/>
          <p:nvPr/>
        </p:nvSpPr>
        <p:spPr>
          <a:xfrm rot="5400000">
            <a:off x="4933625" y="409125"/>
            <a:ext cx="5757000" cy="51849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3"/>
          <p:cNvSpPr/>
          <p:nvPr/>
        </p:nvSpPr>
        <p:spPr>
          <a:xfrm>
            <a:off x="1269950" y="1675875"/>
            <a:ext cx="3669900" cy="1075764"/>
          </a:xfrm>
          <a:prstGeom prst="rect">
            <a:avLst/>
          </a:prstGeom>
          <a:noFill/>
          <a:ln>
            <a:noFill/>
          </a:ln>
        </p:spPr>
        <p:txBody>
          <a:bodyPr spcFirstLastPara="1" wrap="square" lIns="90000" tIns="45000" rIns="90000" bIns="45000" anchor="t" anchorCtr="0">
            <a:spAutoFit/>
          </a:bodyPr>
          <a:lstStyle/>
          <a:p>
            <a:pPr lvl="0">
              <a:buClr>
                <a:schemeClr val="dk1"/>
              </a:buClr>
              <a:buSzPts val="1100"/>
            </a:pPr>
            <a:r>
              <a:rPr lang="el-GR" sz="1600" dirty="0">
                <a:latin typeface="Calibri"/>
                <a:ea typeface="Calibri"/>
                <a:cs typeface="Calibri"/>
                <a:sym typeface="Calibri"/>
              </a:rPr>
              <a:t>Τι εννοούμε με τον όρο παγκοσμιοποίηση; </a:t>
            </a:r>
            <a:endParaRPr sz="1600" dirty="0">
              <a:latin typeface="Calibri"/>
              <a:ea typeface="Calibri"/>
              <a:cs typeface="Calibri"/>
              <a:sym typeface="Calibri"/>
            </a:endParaRPr>
          </a:p>
          <a:p>
            <a:pPr lvl="0">
              <a:buClr>
                <a:schemeClr val="dk1"/>
              </a:buClr>
              <a:buSzPts val="1100"/>
            </a:pPr>
            <a:r>
              <a:rPr lang="el-GR" sz="1600" dirty="0">
                <a:latin typeface="Calibri"/>
                <a:ea typeface="Calibri"/>
                <a:cs typeface="Calibri"/>
                <a:sym typeface="Calibri"/>
              </a:rPr>
              <a:t>Επιπτώσεις της παγκοσμιοποίησης;</a:t>
            </a:r>
            <a:endParaRPr sz="16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Calibri"/>
              <a:ea typeface="Calibri"/>
              <a:cs typeface="Calibri"/>
              <a:sym typeface="Calibri"/>
            </a:endParaRPr>
          </a:p>
        </p:txBody>
      </p:sp>
      <p:sp>
        <p:nvSpPr>
          <p:cNvPr id="145" name="Google Shape;145;p3"/>
          <p:cNvSpPr/>
          <p:nvPr/>
        </p:nvSpPr>
        <p:spPr>
          <a:xfrm>
            <a:off x="1640475" y="913100"/>
            <a:ext cx="2303700" cy="644877"/>
          </a:xfrm>
          <a:prstGeom prst="rect">
            <a:avLst/>
          </a:prstGeom>
          <a:noFill/>
          <a:ln>
            <a:noFill/>
          </a:ln>
        </p:spPr>
        <p:txBody>
          <a:bodyPr spcFirstLastPara="1" wrap="square" lIns="90000" tIns="45000" rIns="90000" bIns="45000" anchor="t" anchorCtr="0">
            <a:spAutoFit/>
          </a:bodyPr>
          <a:lstStyle/>
          <a:p>
            <a:pPr lvl="0" algn="ctr">
              <a:buSzPts val="1800"/>
            </a:pPr>
            <a:r>
              <a:rPr lang="el-GR" sz="1800" dirty="0"/>
              <a:t>Η παγκοσμιοποίηση και οι συνέπειές της</a:t>
            </a:r>
            <a:endParaRPr sz="1800" b="0" i="0" u="none" strike="noStrike" cap="none" dirty="0">
              <a:solidFill>
                <a:srgbClr val="000000"/>
              </a:solidFill>
              <a:latin typeface="Arial"/>
              <a:ea typeface="Arial"/>
              <a:cs typeface="Arial"/>
              <a:sym typeface="Arial"/>
            </a:endParaRPr>
          </a:p>
        </p:txBody>
      </p:sp>
      <p:sp>
        <p:nvSpPr>
          <p:cNvPr id="146" name="Google Shape;146;p3"/>
          <p:cNvSpPr/>
          <p:nvPr/>
        </p:nvSpPr>
        <p:spPr>
          <a:xfrm>
            <a:off x="6108305" y="1653899"/>
            <a:ext cx="4296270" cy="4276640"/>
          </a:xfrm>
          <a:prstGeom prst="rect">
            <a:avLst/>
          </a:prstGeom>
          <a:noFill/>
          <a:ln>
            <a:noFill/>
          </a:ln>
        </p:spPr>
        <p:txBody>
          <a:bodyPr spcFirstLastPara="1" wrap="square" lIns="90000" tIns="45000" rIns="90000" bIns="45000" anchor="t" anchorCtr="0">
            <a:spAutoFit/>
          </a:bodyPr>
          <a:lstStyle/>
          <a:p>
            <a:pPr lvl="0">
              <a:buSzPts val="1600"/>
            </a:pPr>
            <a:r>
              <a:rPr lang="el-GR" sz="1600" dirty="0">
                <a:latin typeface="Calibri"/>
                <a:ea typeface="Calibri"/>
                <a:cs typeface="Calibri"/>
                <a:sym typeface="Calibri"/>
              </a:rPr>
              <a:t>Τι είναι η διεθνοποίηση των επιχειρήσεων;</a:t>
            </a:r>
          </a:p>
          <a:p>
            <a:pPr lvl="0">
              <a:buSzPts val="1600"/>
            </a:pPr>
            <a:r>
              <a:rPr lang="el-GR" sz="1600" dirty="0">
                <a:latin typeface="Calibri"/>
                <a:ea typeface="Calibri"/>
                <a:cs typeface="Calibri"/>
                <a:sym typeface="Calibri"/>
              </a:rPr>
              <a:t>Δράσεις διεθνοποίησης επιχειρήσεων</a:t>
            </a:r>
          </a:p>
          <a:p>
            <a:pPr lvl="0">
              <a:buSzPts val="1600"/>
            </a:pPr>
            <a:r>
              <a:rPr lang="el-GR" sz="1600" dirty="0">
                <a:latin typeface="Calibri"/>
                <a:ea typeface="Calibri"/>
                <a:cs typeface="Calibri"/>
                <a:sym typeface="Calibri"/>
              </a:rPr>
              <a:t>Παράγοντες διεθνοποίησης επιχειρήσεων</a:t>
            </a:r>
          </a:p>
          <a:p>
            <a:pPr lvl="0">
              <a:buSzPts val="1600"/>
            </a:pPr>
            <a:r>
              <a:rPr lang="el-GR" sz="1600" dirty="0">
                <a:latin typeface="Calibri"/>
                <a:ea typeface="Calibri"/>
                <a:cs typeface="Calibri"/>
                <a:sym typeface="Calibri"/>
              </a:rPr>
              <a:t>Πλεονεκτήματα και μειονεκτήματα της διεθνοποίησης των επιχειρήσεων</a:t>
            </a:r>
          </a:p>
          <a:p>
            <a:pPr lvl="0">
              <a:buSzPts val="1600"/>
            </a:pPr>
            <a:r>
              <a:rPr lang="el-GR" sz="1600" dirty="0">
                <a:latin typeface="Calibri"/>
                <a:ea typeface="Calibri"/>
                <a:cs typeface="Calibri"/>
                <a:sym typeface="Calibri"/>
              </a:rPr>
              <a:t>Διαδικασία διεθνοποίησης</a:t>
            </a:r>
          </a:p>
          <a:p>
            <a:pPr lvl="0">
              <a:buSzPts val="1600"/>
            </a:pPr>
            <a:r>
              <a:rPr lang="el-GR" sz="1600" dirty="0">
                <a:latin typeface="Calibri"/>
                <a:ea typeface="Calibri"/>
                <a:cs typeface="Calibri"/>
                <a:sym typeface="Calibri"/>
              </a:rPr>
              <a:t>Φάσεις διεθνοποίησης των επιχειρήσεων</a:t>
            </a:r>
          </a:p>
          <a:p>
            <a:pPr lvl="0">
              <a:buSzPts val="1600"/>
            </a:pPr>
            <a:r>
              <a:rPr lang="el-GR" sz="1600" dirty="0">
                <a:latin typeface="Calibri"/>
                <a:ea typeface="Calibri"/>
                <a:cs typeface="Calibri"/>
                <a:sym typeface="Calibri"/>
              </a:rPr>
              <a:t>Εσωτερική αξιολόγηση</a:t>
            </a:r>
          </a:p>
          <a:p>
            <a:pPr lvl="0">
              <a:buSzPts val="1600"/>
            </a:pPr>
            <a:r>
              <a:rPr lang="el-GR" sz="1600" dirty="0">
                <a:latin typeface="Calibri"/>
                <a:ea typeface="Calibri"/>
                <a:cs typeface="Calibri"/>
                <a:sym typeface="Calibri"/>
              </a:rPr>
              <a:t>Γενικές στρατηγικές</a:t>
            </a:r>
          </a:p>
          <a:p>
            <a:pPr lvl="0">
              <a:buSzPts val="1600"/>
            </a:pPr>
            <a:r>
              <a:rPr lang="el-GR" sz="1600" dirty="0">
                <a:latin typeface="Calibri"/>
                <a:ea typeface="Calibri"/>
                <a:cs typeface="Calibri"/>
                <a:sym typeface="Calibri"/>
              </a:rPr>
              <a:t>Διεθνής στρατηγική</a:t>
            </a:r>
          </a:p>
          <a:p>
            <a:pPr lvl="0">
              <a:buSzPts val="1600"/>
            </a:pPr>
            <a:r>
              <a:rPr lang="el-GR" sz="1600" dirty="0">
                <a:latin typeface="Calibri"/>
                <a:ea typeface="Calibri"/>
                <a:cs typeface="Calibri"/>
                <a:sym typeface="Calibri"/>
              </a:rPr>
              <a:t>Πέντε δυνάμεις που καθορίζουν την ανταγωνιστικότητα</a:t>
            </a:r>
          </a:p>
          <a:p>
            <a:pPr lvl="0">
              <a:buSzPts val="1600"/>
            </a:pPr>
            <a:r>
              <a:rPr lang="el-GR" sz="1600" dirty="0">
                <a:latin typeface="Calibri"/>
                <a:ea typeface="Calibri"/>
                <a:cs typeface="Calibri"/>
                <a:sym typeface="Calibri"/>
              </a:rPr>
              <a:t>Διαχείριση και απόδοση εξαγωγών</a:t>
            </a:r>
          </a:p>
          <a:p>
            <a:pPr lvl="0">
              <a:buSzPts val="1600"/>
            </a:pPr>
            <a:r>
              <a:rPr lang="el-GR" sz="1600" dirty="0">
                <a:latin typeface="Calibri"/>
                <a:ea typeface="Calibri"/>
                <a:cs typeface="Calibri"/>
                <a:sym typeface="Calibri"/>
              </a:rPr>
              <a:t>Οικονομική ολοκλήρωση</a:t>
            </a:r>
            <a:endParaRPr sz="16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p:txBody>
      </p:sp>
      <p:sp>
        <p:nvSpPr>
          <p:cNvPr id="147" name="Google Shape;147;p3"/>
          <p:cNvSpPr/>
          <p:nvPr/>
        </p:nvSpPr>
        <p:spPr>
          <a:xfrm>
            <a:off x="1356685" y="978788"/>
            <a:ext cx="283800" cy="2334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3"/>
          <p:cNvSpPr/>
          <p:nvPr/>
        </p:nvSpPr>
        <p:spPr>
          <a:xfrm>
            <a:off x="6432720" y="1055710"/>
            <a:ext cx="283800" cy="233400"/>
          </a:xfrm>
          <a:prstGeom prst="hexagon">
            <a:avLst>
              <a:gd name="adj" fmla="val 25000"/>
              <a:gd name="vf" fmla="val 115470"/>
            </a:avLst>
          </a:prstGeom>
          <a:no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3"/>
          <p:cNvSpPr/>
          <p:nvPr/>
        </p:nvSpPr>
        <p:spPr>
          <a:xfrm>
            <a:off x="5821680" y="1587489"/>
            <a:ext cx="301865" cy="3691865"/>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1800" b="0" i="0" u="none" strike="noStrike" cap="none" dirty="0">
                <a:solidFill>
                  <a:srgbClr val="EA4E46"/>
                </a:solidFill>
                <a:latin typeface="Calibri"/>
                <a:ea typeface="Calibri"/>
                <a:cs typeface="Calibri"/>
                <a:sym typeface="Calibri"/>
              </a:rPr>
              <a:t>+</a:t>
            </a:r>
            <a:r>
              <a:rPr lang="en-GB" sz="1800" b="0" i="0" u="none" strike="noStrike" cap="none" dirty="0">
                <a:solidFill>
                  <a:srgbClr val="FAB632"/>
                </a:solidFill>
                <a:latin typeface="Calibri"/>
                <a:ea typeface="Calibri"/>
                <a:cs typeface="Calibri"/>
                <a:sym typeface="Calibri"/>
              </a:rPr>
              <a:t>+</a:t>
            </a:r>
            <a:endParaRPr sz="1800" b="0" i="0" u="none" strike="noStrike" cap="none" dirty="0">
              <a:solidFill>
                <a:srgbClr val="FAB63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1800" b="0" i="0" u="none" strike="noStrike" cap="none" dirty="0">
                <a:solidFill>
                  <a:srgbClr val="21B4A9"/>
                </a:solidFill>
                <a:latin typeface="Calibri"/>
                <a:ea typeface="Calibri"/>
                <a:cs typeface="Calibri"/>
                <a:sym typeface="Calibri"/>
              </a:rPr>
              <a:t>+</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1800" b="0" i="0" u="none" strike="noStrike" cap="none" dirty="0">
                <a:solidFill>
                  <a:srgbClr val="EA4E46"/>
                </a:solidFill>
                <a:latin typeface="Calibri"/>
                <a:ea typeface="Calibri"/>
                <a:cs typeface="Calibri"/>
                <a:sym typeface="Calibri"/>
              </a:rPr>
              <a:t>+</a:t>
            </a:r>
            <a:r>
              <a:rPr lang="en-GB" sz="1800" b="0" i="0" u="none" strike="noStrike" cap="none" dirty="0">
                <a:solidFill>
                  <a:srgbClr val="FAB632"/>
                </a:solidFill>
                <a:latin typeface="Calibri"/>
                <a:ea typeface="Calibri"/>
                <a:cs typeface="Calibri"/>
                <a:sym typeface="Calibri"/>
              </a:rPr>
              <a:t>+</a:t>
            </a:r>
            <a:endParaRPr sz="1800" b="0" i="0" u="none" strike="noStrike" cap="none" dirty="0">
              <a:solidFill>
                <a:srgbClr val="FAB63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Arial"/>
              <a:buNone/>
            </a:pPr>
            <a:r>
              <a:rPr lang="en-GB" sz="1800" b="0" i="0" u="none" strike="noStrike" cap="none" dirty="0">
                <a:solidFill>
                  <a:srgbClr val="21B4A9"/>
                </a:solidFill>
                <a:latin typeface="Calibri"/>
                <a:ea typeface="Calibri"/>
                <a:cs typeface="Calibri"/>
                <a:sym typeface="Calibri"/>
              </a:rPr>
              <a:t>+</a:t>
            </a:r>
            <a:endParaRPr sz="1800" b="0" i="0" u="none" strike="noStrike" cap="none" dirty="0">
              <a:solidFill>
                <a:srgbClr val="21B4A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Arial"/>
              <a:buNone/>
            </a:pPr>
            <a:r>
              <a:rPr lang="en-GB" sz="1800" b="0" i="0" u="none" strike="noStrike" cap="none" dirty="0">
                <a:solidFill>
                  <a:srgbClr val="EA4E46"/>
                </a:solidFill>
                <a:latin typeface="Calibri"/>
                <a:ea typeface="Calibri"/>
                <a:cs typeface="Calibri"/>
                <a:sym typeface="Calibri"/>
              </a:rPr>
              <a:t>+</a:t>
            </a:r>
            <a:r>
              <a:rPr lang="en-GB" sz="1800" b="0" i="0" u="none" strike="noStrike" cap="none" dirty="0">
                <a:solidFill>
                  <a:srgbClr val="FAB632"/>
                </a:solidFill>
                <a:latin typeface="Calibri"/>
                <a:ea typeface="Calibri"/>
                <a:cs typeface="Calibri"/>
                <a:sym typeface="Calibri"/>
              </a:rPr>
              <a:t>+</a:t>
            </a:r>
            <a:endParaRPr sz="1800" b="0" i="0" u="none" strike="noStrike" cap="none" dirty="0">
              <a:solidFill>
                <a:srgbClr val="FAB632"/>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Arial"/>
              <a:buNone/>
            </a:pPr>
            <a:r>
              <a:rPr lang="en-GB" sz="1800" b="0" i="0" u="none" strike="noStrike" cap="none" dirty="0">
                <a:solidFill>
                  <a:srgbClr val="21B4A9"/>
                </a:solidFill>
                <a:latin typeface="Calibri"/>
                <a:ea typeface="Calibri"/>
                <a:cs typeface="Calibri"/>
                <a:sym typeface="Calibri"/>
              </a:rPr>
              <a:t>+</a:t>
            </a:r>
            <a:endParaRPr lang="el-GR" sz="1800" b="0" i="0" u="none" strike="noStrike" cap="none" dirty="0">
              <a:solidFill>
                <a:srgbClr val="21B4A9"/>
              </a:solidFill>
              <a:latin typeface="Calibri"/>
              <a:ea typeface="Calibri"/>
              <a:cs typeface="Calibri"/>
              <a:sym typeface="Calibri"/>
            </a:endParaRPr>
          </a:p>
          <a:p>
            <a:pPr lvl="0">
              <a:buClr>
                <a:schemeClr val="dk1"/>
              </a:buClr>
              <a:buSzPts val="2000"/>
            </a:pPr>
            <a:r>
              <a:rPr lang="en-GB" sz="1800" dirty="0">
                <a:solidFill>
                  <a:srgbClr val="EA4E46"/>
                </a:solidFill>
                <a:latin typeface="Calibri"/>
                <a:ea typeface="Calibri"/>
                <a:cs typeface="Calibri"/>
                <a:sym typeface="Calibri"/>
              </a:rPr>
              <a:t>+</a:t>
            </a:r>
            <a:r>
              <a:rPr lang="en-GB" sz="1800" dirty="0">
                <a:solidFill>
                  <a:srgbClr val="FAB632"/>
                </a:solidFill>
                <a:latin typeface="Calibri"/>
                <a:ea typeface="Calibri"/>
                <a:cs typeface="Calibri"/>
                <a:sym typeface="Calibri"/>
              </a:rPr>
              <a:t>+</a:t>
            </a:r>
          </a:p>
          <a:p>
            <a:pPr lvl="0">
              <a:buClr>
                <a:schemeClr val="dk1"/>
              </a:buClr>
              <a:buSzPts val="2000"/>
            </a:pPr>
            <a:r>
              <a:rPr lang="en-GB" sz="1800" dirty="0">
                <a:solidFill>
                  <a:srgbClr val="21B4A9"/>
                </a:solidFill>
                <a:latin typeface="Calibri"/>
                <a:ea typeface="Calibri"/>
                <a:cs typeface="Calibri"/>
                <a:sym typeface="Calibri"/>
              </a:rPr>
              <a:t>+</a:t>
            </a:r>
          </a:p>
          <a:p>
            <a:pPr marL="0" marR="0" lvl="0" indent="0" algn="l" rtl="0">
              <a:lnSpc>
                <a:spcPct val="100000"/>
              </a:lnSpc>
              <a:spcBef>
                <a:spcPts val="0"/>
              </a:spcBef>
              <a:spcAft>
                <a:spcPts val="0"/>
              </a:spcAft>
              <a:buClr>
                <a:schemeClr val="dk1"/>
              </a:buClr>
              <a:buSzPts val="2000"/>
              <a:buFont typeface="Arial"/>
              <a:buNone/>
            </a:pPr>
            <a:endParaRPr sz="1800" b="0" i="0" u="none" strike="noStrike" cap="none" dirty="0">
              <a:solidFill>
                <a:srgbClr val="21B4A9"/>
              </a:solidFill>
              <a:latin typeface="Calibri"/>
              <a:ea typeface="Calibri"/>
              <a:cs typeface="Calibri"/>
              <a:sym typeface="Calibri"/>
            </a:endParaRPr>
          </a:p>
        </p:txBody>
      </p:sp>
      <p:sp>
        <p:nvSpPr>
          <p:cNvPr id="150" name="Google Shape;150;p3"/>
          <p:cNvSpPr/>
          <p:nvPr/>
        </p:nvSpPr>
        <p:spPr>
          <a:xfrm>
            <a:off x="1015200" y="1640829"/>
            <a:ext cx="270000" cy="829543"/>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1800" b="0" i="0" u="none" strike="noStrike" cap="none" dirty="0">
                <a:solidFill>
                  <a:srgbClr val="EA4E46"/>
                </a:solidFill>
                <a:latin typeface="Calibri"/>
                <a:ea typeface="Calibri"/>
                <a:cs typeface="Calibri"/>
                <a:sym typeface="Calibri"/>
              </a:rPr>
              <a:t>+</a:t>
            </a:r>
            <a:endParaRPr lang="el-GR" sz="1800" b="0" i="0" u="none" strike="noStrike" cap="none" dirty="0">
              <a:solidFill>
                <a:srgbClr val="EA4E4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lang="el-GR" sz="1200" dirty="0">
              <a:solidFill>
                <a:srgbClr val="EA4E46"/>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GB" sz="1800" b="0" i="0" u="none" strike="noStrike" cap="none" dirty="0">
                <a:solidFill>
                  <a:srgbClr val="FAB632"/>
                </a:solidFill>
                <a:latin typeface="Calibri"/>
                <a:ea typeface="Calibri"/>
                <a:cs typeface="Calibri"/>
                <a:sym typeface="Calibri"/>
              </a:rPr>
              <a:t>+</a:t>
            </a:r>
            <a:endParaRPr sz="1800" b="0" i="0" u="none" strike="noStrike" cap="none" dirty="0">
              <a:solidFill>
                <a:srgbClr val="EA4E46"/>
              </a:solidFill>
              <a:latin typeface="Calibri"/>
              <a:ea typeface="Calibri"/>
              <a:cs typeface="Calibri"/>
              <a:sym typeface="Calibri"/>
            </a:endParaRPr>
          </a:p>
        </p:txBody>
      </p:sp>
      <p:sp>
        <p:nvSpPr>
          <p:cNvPr id="151" name="Google Shape;151;p3"/>
          <p:cNvSpPr/>
          <p:nvPr/>
        </p:nvSpPr>
        <p:spPr>
          <a:xfrm rot="-3776564">
            <a:off x="9054631" y="73890"/>
            <a:ext cx="390432" cy="1004927"/>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EA4E46"/>
                </a:solidFill>
                <a:latin typeface="Calibri"/>
                <a:ea typeface="Calibri"/>
                <a:cs typeface="Calibri"/>
                <a:sym typeface="Calibri"/>
              </a:rPr>
              <a:t>+</a:t>
            </a:r>
            <a:r>
              <a:rPr lang="en-GB" sz="2000" b="0" i="0" u="none" strike="noStrike" cap="none">
                <a:solidFill>
                  <a:srgbClr val="FAB632"/>
                </a:solidFill>
                <a:latin typeface="Calibri"/>
                <a:ea typeface="Calibri"/>
                <a:cs typeface="Calibri"/>
                <a:sym typeface="Calibri"/>
              </a:rPr>
              <a:t>+</a:t>
            </a:r>
            <a:r>
              <a:rPr lang="en-GB" sz="2000" b="0" i="0" u="none" strike="noStrike" cap="none">
                <a:solidFill>
                  <a:srgbClr val="21B4A9"/>
                </a:solidFill>
                <a:latin typeface="Calibri"/>
                <a:ea typeface="Calibri"/>
                <a:cs typeface="Calibri"/>
                <a:sym typeface="Calibri"/>
              </a:rPr>
              <a:t>+</a:t>
            </a:r>
            <a:endParaRPr sz="2000" b="0" i="0" u="none" strike="noStrike" cap="none">
              <a:solidFill>
                <a:srgbClr val="000000"/>
              </a:solidFill>
              <a:latin typeface="Arial"/>
              <a:ea typeface="Arial"/>
              <a:cs typeface="Arial"/>
              <a:sym typeface="Arial"/>
            </a:endParaRPr>
          </a:p>
        </p:txBody>
      </p:sp>
      <p:sp>
        <p:nvSpPr>
          <p:cNvPr id="152" name="Google Shape;152;p3"/>
          <p:cNvSpPr/>
          <p:nvPr/>
        </p:nvSpPr>
        <p:spPr>
          <a:xfrm rot="-4120865">
            <a:off x="1303414" y="2720452"/>
            <a:ext cx="390308" cy="1004795"/>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EA4E46"/>
                </a:solidFill>
                <a:latin typeface="Calibri"/>
                <a:ea typeface="Calibri"/>
                <a:cs typeface="Calibri"/>
                <a:sym typeface="Calibri"/>
              </a:rPr>
              <a:t>+</a:t>
            </a:r>
            <a:r>
              <a:rPr lang="en-GB" sz="2000" b="0" i="0" u="none" strike="noStrike" cap="none">
                <a:solidFill>
                  <a:srgbClr val="FAB632"/>
                </a:solidFill>
                <a:latin typeface="Calibri"/>
                <a:ea typeface="Calibri"/>
                <a:cs typeface="Calibri"/>
                <a:sym typeface="Calibri"/>
              </a:rPr>
              <a:t>+</a:t>
            </a:r>
            <a:r>
              <a:rPr lang="en-GB" sz="2000" b="0" i="0" u="none" strike="noStrike" cap="none">
                <a:solidFill>
                  <a:srgbClr val="21B4A9"/>
                </a:solidFill>
                <a:latin typeface="Calibri"/>
                <a:ea typeface="Calibri"/>
                <a:cs typeface="Calibri"/>
                <a:sym typeface="Calibri"/>
              </a:rPr>
              <a:t>+</a:t>
            </a:r>
            <a:endParaRPr sz="2000" b="0" i="0" u="none" strike="noStrike" cap="none">
              <a:solidFill>
                <a:srgbClr val="000000"/>
              </a:solidFill>
              <a:latin typeface="Arial"/>
              <a:ea typeface="Arial"/>
              <a:cs typeface="Arial"/>
              <a:sym typeface="Arial"/>
            </a:endParaRPr>
          </a:p>
        </p:txBody>
      </p:sp>
      <p:pic>
        <p:nvPicPr>
          <p:cNvPr id="153" name="Google Shape;153;p3" descr="Texto&#10;&#10;Descripción generada automáticamente"/>
          <p:cNvPicPr preferRelativeResize="0"/>
          <p:nvPr/>
        </p:nvPicPr>
        <p:blipFill rotWithShape="1">
          <a:blip r:embed="rId4">
            <a:alphaModFix/>
          </a:blip>
          <a:srcRect/>
          <a:stretch/>
        </p:blipFill>
        <p:spPr>
          <a:xfrm>
            <a:off x="199080" y="6234480"/>
            <a:ext cx="2303640" cy="483120"/>
          </a:xfrm>
          <a:prstGeom prst="rect">
            <a:avLst/>
          </a:prstGeom>
          <a:noFill/>
          <a:ln>
            <a:noFill/>
          </a:ln>
        </p:spPr>
      </p:pic>
      <p:sp>
        <p:nvSpPr>
          <p:cNvPr id="154" name="Google Shape;154;p3"/>
          <p:cNvSpPr/>
          <p:nvPr/>
        </p:nvSpPr>
        <p:spPr>
          <a:xfrm>
            <a:off x="2503440" y="6117840"/>
            <a:ext cx="7901280" cy="5925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
        <p:nvSpPr>
          <p:cNvPr id="155" name="Google Shape;155;p3"/>
          <p:cNvSpPr/>
          <p:nvPr/>
        </p:nvSpPr>
        <p:spPr>
          <a:xfrm>
            <a:off x="6541499" y="990000"/>
            <a:ext cx="2707500" cy="364800"/>
          </a:xfrm>
          <a:prstGeom prst="rect">
            <a:avLst/>
          </a:prstGeom>
          <a:noFill/>
          <a:ln>
            <a:noFill/>
          </a:ln>
        </p:spPr>
        <p:txBody>
          <a:bodyPr spcFirstLastPara="1" wrap="square" lIns="90000" tIns="45000" rIns="90000" bIns="45000" anchor="t" anchorCtr="0">
            <a:noAutofit/>
          </a:bodyPr>
          <a:lstStyle/>
          <a:p>
            <a:pPr lvl="0" algn="ctr">
              <a:buSzPts val="1800"/>
            </a:pPr>
            <a:r>
              <a:rPr lang="el-GR" sz="1800" dirty="0"/>
              <a:t>Τι εννοούμε με τον όρο διεθνείς επιχειρήσεις;</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6"/>
        <p:cNvGrpSpPr/>
        <p:nvPr/>
      </p:nvGrpSpPr>
      <p:grpSpPr>
        <a:xfrm>
          <a:off x="0" y="0"/>
          <a:ext cx="0" cy="0"/>
          <a:chOff x="0" y="0"/>
          <a:chExt cx="0" cy="0"/>
        </a:xfrm>
      </p:grpSpPr>
      <p:sp>
        <p:nvSpPr>
          <p:cNvPr id="507" name="Google Shape;507;p27"/>
          <p:cNvSpPr/>
          <p:nvPr/>
        </p:nvSpPr>
        <p:spPr>
          <a:xfrm>
            <a:off x="4849560" y="4214160"/>
            <a:ext cx="1950480" cy="39528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1" i="0" u="none" strike="noStrike" cap="none">
                <a:solidFill>
                  <a:srgbClr val="EA4E46"/>
                </a:solidFill>
                <a:latin typeface="Calibri"/>
                <a:ea typeface="Calibri"/>
                <a:cs typeface="Calibri"/>
                <a:sym typeface="Calibri"/>
              </a:rPr>
              <a:t>moreproject.eu</a:t>
            </a:r>
            <a:endParaRPr sz="2000" b="0" i="0" u="none" strike="noStrike" cap="none">
              <a:solidFill>
                <a:srgbClr val="000000"/>
              </a:solidFill>
              <a:latin typeface="Arial"/>
              <a:ea typeface="Arial"/>
              <a:cs typeface="Arial"/>
              <a:sym typeface="Arial"/>
            </a:endParaRPr>
          </a:p>
        </p:txBody>
      </p:sp>
      <p:pic>
        <p:nvPicPr>
          <p:cNvPr id="508" name="Google Shape;508;p27"/>
          <p:cNvPicPr preferRelativeResize="0"/>
          <p:nvPr/>
        </p:nvPicPr>
        <p:blipFill rotWithShape="1">
          <a:blip r:embed="rId4">
            <a:alphaModFix/>
          </a:blip>
          <a:srcRect l="17327" t="38446" r="19051" b="33333"/>
          <a:stretch/>
        </p:blipFill>
        <p:spPr>
          <a:xfrm>
            <a:off x="9123840" y="327960"/>
            <a:ext cx="2765880" cy="1225440"/>
          </a:xfrm>
          <a:prstGeom prst="rect">
            <a:avLst/>
          </a:prstGeom>
          <a:noFill/>
          <a:ln>
            <a:noFill/>
          </a:ln>
        </p:spPr>
      </p:pic>
      <p:pic>
        <p:nvPicPr>
          <p:cNvPr id="509" name="Google Shape;509;p27" descr="Texto&#10;&#10;Descripción generada automáticamente"/>
          <p:cNvPicPr preferRelativeResize="0"/>
          <p:nvPr/>
        </p:nvPicPr>
        <p:blipFill rotWithShape="1">
          <a:blip r:embed="rId5">
            <a:alphaModFix/>
          </a:blip>
          <a:srcRect/>
          <a:stretch/>
        </p:blipFill>
        <p:spPr>
          <a:xfrm>
            <a:off x="199080" y="6234480"/>
            <a:ext cx="2303640" cy="483120"/>
          </a:xfrm>
          <a:prstGeom prst="rect">
            <a:avLst/>
          </a:prstGeom>
          <a:noFill/>
          <a:ln>
            <a:noFill/>
          </a:ln>
        </p:spPr>
      </p:pic>
      <p:sp>
        <p:nvSpPr>
          <p:cNvPr id="510" name="Google Shape;510;p27"/>
          <p:cNvSpPr/>
          <p:nvPr/>
        </p:nvSpPr>
        <p:spPr>
          <a:xfrm>
            <a:off x="2503440" y="6117840"/>
            <a:ext cx="7901280" cy="59256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b="0" i="0" u="none" strike="noStrike" cap="none">
              <a:solidFill>
                <a:srgbClr val="000000"/>
              </a:solidFill>
              <a:latin typeface="Arial"/>
              <a:ea typeface="Arial"/>
              <a:cs typeface="Arial"/>
              <a:sym typeface="Arial"/>
            </a:endParaRPr>
          </a:p>
        </p:txBody>
      </p:sp>
      <p:sp>
        <p:nvSpPr>
          <p:cNvPr id="6" name="Google Shape;247;p15">
            <a:extLst>
              <a:ext uri="{FF2B5EF4-FFF2-40B4-BE49-F238E27FC236}">
                <a16:creationId xmlns:a16="http://schemas.microsoft.com/office/drawing/2014/main" id="{44B347B9-4C8D-49CF-9F4F-F589A2C73B97}"/>
              </a:ext>
            </a:extLst>
          </p:cNvPr>
          <p:cNvSpPr txBox="1"/>
          <p:nvPr/>
        </p:nvSpPr>
        <p:spPr>
          <a:xfrm>
            <a:off x="3005799" y="1477480"/>
            <a:ext cx="5830624" cy="1323399"/>
          </a:xfrm>
          <a:prstGeom prst="rect">
            <a:avLst/>
          </a:prstGeom>
          <a:noFill/>
          <a:ln>
            <a:noFill/>
          </a:ln>
        </p:spPr>
        <p:txBody>
          <a:bodyPr spcFirstLastPara="1" wrap="square" lIns="91425" tIns="45700" rIns="91425" bIns="45700" anchor="t" anchorCtr="0">
            <a:spAutoFit/>
          </a:bodyPr>
          <a:lstStyle/>
          <a:p>
            <a:pPr lvl="0" algn="ctr"/>
            <a:r>
              <a:rPr lang="el-GR" sz="8000" b="1" dirty="0">
                <a:solidFill>
                  <a:schemeClr val="dk1"/>
                </a:solidFill>
                <a:latin typeface="Calibri"/>
                <a:ea typeface="Calibri"/>
                <a:cs typeface="Calibri"/>
                <a:sym typeface="Calibri"/>
              </a:rPr>
              <a:t>ΕΥΧΑΡΙΣΤΩ</a:t>
            </a:r>
            <a:r>
              <a:rPr lang="en-US" sz="8000" b="1" dirty="0">
                <a:solidFill>
                  <a:schemeClr val="dk1"/>
                </a:solidFill>
                <a:latin typeface="Calibri"/>
                <a:ea typeface="Calibri"/>
                <a:cs typeface="Calibri"/>
                <a:sym typeface="Calibri"/>
              </a:rPr>
              <a:t>!</a:t>
            </a:r>
            <a:endParaRPr sz="8000" b="1"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sp>
        <p:nvSpPr>
          <p:cNvPr id="160" name="Google Shape;160;g2032f37d30e_0_3"/>
          <p:cNvSpPr/>
          <p:nvPr/>
        </p:nvSpPr>
        <p:spPr>
          <a:xfrm>
            <a:off x="850800" y="251425"/>
            <a:ext cx="9919500" cy="639000"/>
          </a:xfrm>
          <a:prstGeom prst="rect">
            <a:avLst/>
          </a:prstGeom>
          <a:noFill/>
          <a:ln>
            <a:noFill/>
          </a:ln>
        </p:spPr>
        <p:txBody>
          <a:bodyPr spcFirstLastPara="1" wrap="square" lIns="90000" tIns="45000" rIns="90000" bIns="45000" anchor="t" anchorCtr="0">
            <a:noAutofit/>
          </a:bodyPr>
          <a:lstStyle/>
          <a:p>
            <a:pPr lvl="0">
              <a:buSzPts val="3600"/>
            </a:pPr>
            <a:r>
              <a:rPr lang="el-GR" sz="3200" b="1" dirty="0">
                <a:solidFill>
                  <a:srgbClr val="FAB632"/>
                </a:solidFill>
                <a:latin typeface="Calibri"/>
                <a:ea typeface="Calibri"/>
                <a:cs typeface="Calibri"/>
                <a:sym typeface="Calibri"/>
              </a:rPr>
              <a:t>Ενότητα 1: Η παγκοσμιοποίηση και οι συνέπειές της</a:t>
            </a:r>
            <a:endParaRPr sz="3200" b="0" i="0" u="none" strike="noStrike" cap="none" dirty="0">
              <a:solidFill>
                <a:srgbClr val="000000"/>
              </a:solidFill>
              <a:latin typeface="Arial"/>
              <a:ea typeface="Arial"/>
              <a:cs typeface="Arial"/>
              <a:sym typeface="Arial"/>
            </a:endParaRPr>
          </a:p>
        </p:txBody>
      </p:sp>
      <p:sp>
        <p:nvSpPr>
          <p:cNvPr id="161" name="Google Shape;161;g2032f37d30e_0_3"/>
          <p:cNvSpPr/>
          <p:nvPr/>
        </p:nvSpPr>
        <p:spPr>
          <a:xfrm>
            <a:off x="850805" y="1004595"/>
            <a:ext cx="7692900" cy="456000"/>
          </a:xfrm>
          <a:prstGeom prst="rect">
            <a:avLst/>
          </a:prstGeom>
          <a:noFill/>
          <a:ln>
            <a:noFill/>
          </a:ln>
        </p:spPr>
        <p:txBody>
          <a:bodyPr spcFirstLastPara="1" wrap="square" lIns="90000" tIns="45000" rIns="90000" bIns="45000" anchor="t" anchorCtr="0">
            <a:noAutofit/>
          </a:bodyPr>
          <a:lstStyle/>
          <a:p>
            <a:pPr lvl="0">
              <a:buSzPts val="2400"/>
            </a:pPr>
            <a:r>
              <a:rPr lang="el-GR" sz="2400" dirty="0">
                <a:solidFill>
                  <a:srgbClr val="21B4A9"/>
                </a:solidFill>
                <a:latin typeface="Calibri"/>
                <a:ea typeface="Calibri"/>
                <a:cs typeface="Calibri"/>
                <a:sym typeface="Calibri"/>
              </a:rPr>
              <a:t>Μέρος 1: Τι εννοούμε με τον όρο παγκοσμιοποίηση;</a:t>
            </a:r>
            <a:endParaRPr sz="2400" b="0" i="0" u="none" strike="noStrike" cap="none" dirty="0">
              <a:solidFill>
                <a:srgbClr val="000000"/>
              </a:solidFill>
              <a:latin typeface="Arial"/>
              <a:ea typeface="Arial"/>
              <a:cs typeface="Arial"/>
              <a:sym typeface="Arial"/>
            </a:endParaRPr>
          </a:p>
        </p:txBody>
      </p:sp>
      <p:sp>
        <p:nvSpPr>
          <p:cNvPr id="162" name="Google Shape;162;g2032f37d30e_0_3"/>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163" name="Google Shape;163;g2032f37d30e_0_3"/>
          <p:cNvSpPr txBox="1"/>
          <p:nvPr/>
        </p:nvSpPr>
        <p:spPr>
          <a:xfrm>
            <a:off x="850800" y="1829425"/>
            <a:ext cx="6199500" cy="677078"/>
          </a:xfrm>
          <a:prstGeom prst="rect">
            <a:avLst/>
          </a:prstGeom>
          <a:noFill/>
          <a:ln w="28575" cap="flat" cmpd="sng">
            <a:solidFill>
              <a:srgbClr val="1C8C7F"/>
            </a:solidFill>
            <a:prstDash val="solid"/>
            <a:round/>
            <a:headEnd type="none" w="sm" len="sm"/>
            <a:tailEnd type="none" w="sm" len="sm"/>
          </a:ln>
        </p:spPr>
        <p:txBody>
          <a:bodyPr spcFirstLastPara="1" wrap="square" lIns="91425" tIns="91425" rIns="91425" bIns="91425" anchor="t" anchorCtr="0">
            <a:spAutoFit/>
          </a:bodyPr>
          <a:lstStyle/>
          <a:p>
            <a:pPr lvl="0" algn="just"/>
            <a:r>
              <a:rPr lang="en-GB" sz="1600" dirty="0"/>
              <a:t>"</a:t>
            </a:r>
            <a:r>
              <a:rPr lang="el-GR" sz="1600" dirty="0"/>
              <a:t>Η τάση προς μεγαλύτερη ολοκλήρωση και αλληλεξάρτηση μεταξύ χωρών και περιοχών του κόσμου</a:t>
            </a:r>
            <a:r>
              <a:rPr lang="en-GB" sz="1600" dirty="0"/>
              <a:t>".</a:t>
            </a:r>
            <a:endParaRPr sz="1600" dirty="0"/>
          </a:p>
        </p:txBody>
      </p:sp>
      <p:sp>
        <p:nvSpPr>
          <p:cNvPr id="164" name="Google Shape;164;g2032f37d30e_0_3"/>
          <p:cNvSpPr txBox="1"/>
          <p:nvPr/>
        </p:nvSpPr>
        <p:spPr>
          <a:xfrm>
            <a:off x="850800" y="2982300"/>
            <a:ext cx="6199500" cy="1908184"/>
          </a:xfrm>
          <a:prstGeom prst="rect">
            <a:avLst/>
          </a:prstGeom>
          <a:noFill/>
          <a:ln w="19050" cap="flat" cmpd="sng">
            <a:solidFill>
              <a:srgbClr val="C00000"/>
            </a:solidFill>
            <a:prstDash val="solid"/>
            <a:round/>
            <a:headEnd type="none" w="sm" len="sm"/>
            <a:tailEnd type="none" w="sm" len="sm"/>
          </a:ln>
        </p:spPr>
        <p:txBody>
          <a:bodyPr spcFirstLastPara="1" wrap="square" lIns="91425" tIns="91425" rIns="91425" bIns="91425" anchor="t" anchorCtr="0">
            <a:spAutoFit/>
          </a:bodyPr>
          <a:lstStyle/>
          <a:p>
            <a:r>
              <a:rPr lang="el-GR" dirty="0"/>
              <a:t>Σήμερα, η επικοινωνία είναι τόσο γρήγορη και αποτελεσματική που είναι δυνατό να:</a:t>
            </a:r>
          </a:p>
          <a:p>
            <a:endParaRPr lang="en-GB" dirty="0"/>
          </a:p>
          <a:p>
            <a:r>
              <a:rPr lang="el-GR" dirty="0"/>
              <a:t>● Έχετε επίγνωση του τι συμβαίνει αλλού,</a:t>
            </a:r>
            <a:endParaRPr lang="en-GB" dirty="0"/>
          </a:p>
          <a:p>
            <a:r>
              <a:rPr lang="el-GR" dirty="0"/>
              <a:t>● Επικοινωνήστε σε πραγματικό χρόνο και δεν συνεπάγεται μεγάλες δαπάνες χρημάτων,</a:t>
            </a:r>
            <a:endParaRPr lang="en-GB" dirty="0"/>
          </a:p>
          <a:p>
            <a:r>
              <a:rPr lang="el-GR" dirty="0"/>
              <a:t>● Καταναλώνουμε προϊόντα που έχουν παραχθεί οπουδήποτε στον κόσμο και να τα αγοράζουμε στο μαγαζί της γειτονιάς μας.</a:t>
            </a:r>
            <a:endParaRPr lang="en-GB" dirty="0"/>
          </a:p>
        </p:txBody>
      </p:sp>
      <p:sp>
        <p:nvSpPr>
          <p:cNvPr id="165" name="Google Shape;165;g2032f37d30e_0_3"/>
          <p:cNvSpPr/>
          <p:nvPr/>
        </p:nvSpPr>
        <p:spPr>
          <a:xfrm>
            <a:off x="8054725" y="1319075"/>
            <a:ext cx="2967084" cy="2092176"/>
          </a:xfrm>
          <a:prstGeom prst="cloud">
            <a:avLst/>
          </a:prstGeom>
          <a:solidFill>
            <a:srgbClr val="D0E0E3"/>
          </a:solidFill>
          <a:ln w="28575" cap="flat" cmpd="sng">
            <a:solidFill>
              <a:srgbClr val="1C8C7F"/>
            </a:solidFill>
            <a:prstDash val="solid"/>
            <a:round/>
            <a:headEnd type="none" w="sm" len="sm"/>
            <a:tailEnd type="none" w="sm" len="sm"/>
          </a:ln>
        </p:spPr>
        <p:txBody>
          <a:bodyPr spcFirstLastPara="1" wrap="square" lIns="91425" tIns="91425" rIns="91425" bIns="91425" anchor="ctr" anchorCtr="0">
            <a:noAutofit/>
          </a:bodyPr>
          <a:lstStyle/>
          <a:p>
            <a:pPr lvl="0" algn="ctr">
              <a:spcBef>
                <a:spcPts val="1200"/>
              </a:spcBef>
              <a:buClr>
                <a:schemeClr val="dk1"/>
              </a:buClr>
              <a:buSzPts val="1100"/>
            </a:pPr>
            <a:r>
              <a:rPr lang="el-GR" sz="1600" b="1" dirty="0">
                <a:solidFill>
                  <a:schemeClr val="dk1"/>
                </a:solidFill>
              </a:rPr>
              <a:t>Με το πάτημα ενός κουμπιού, γνωρίζουμε τι συμβαίνει σε όλο τον κόσμο</a:t>
            </a:r>
            <a:r>
              <a:rPr lang="en-GB" sz="1600" b="1" dirty="0">
                <a:solidFill>
                  <a:schemeClr val="dk1"/>
                </a:solidFill>
              </a:rPr>
              <a:t>.</a:t>
            </a:r>
            <a:endParaRPr b="1" dirty="0"/>
          </a:p>
        </p:txBody>
      </p:sp>
      <p:pic>
        <p:nvPicPr>
          <p:cNvPr id="166" name="Google Shape;166;g2032f37d30e_0_3"/>
          <p:cNvPicPr preferRelativeResize="0"/>
          <p:nvPr/>
        </p:nvPicPr>
        <p:blipFill>
          <a:blip r:embed="rId4">
            <a:alphaModFix/>
          </a:blip>
          <a:stretch>
            <a:fillRect/>
          </a:stretch>
        </p:blipFill>
        <p:spPr>
          <a:xfrm>
            <a:off x="9076575" y="3035876"/>
            <a:ext cx="1619250" cy="1323975"/>
          </a:xfrm>
          <a:prstGeom prst="rect">
            <a:avLst/>
          </a:prstGeom>
          <a:noFill/>
          <a:ln>
            <a:noFill/>
          </a:ln>
        </p:spPr>
      </p:pic>
      <p:pic>
        <p:nvPicPr>
          <p:cNvPr id="167" name="Google Shape;167;g2032f37d30e_0_3"/>
          <p:cNvPicPr preferRelativeResize="0"/>
          <p:nvPr/>
        </p:nvPicPr>
        <p:blipFill>
          <a:blip r:embed="rId5">
            <a:alphaModFix/>
          </a:blip>
          <a:stretch>
            <a:fillRect/>
          </a:stretch>
        </p:blipFill>
        <p:spPr>
          <a:xfrm>
            <a:off x="7163100" y="3709850"/>
            <a:ext cx="2348454" cy="2154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sp>
        <p:nvSpPr>
          <p:cNvPr id="172" name="Google Shape;172;g2032f37d30e_0_11"/>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173" name="Google Shape;173;g2032f37d30e_0_11"/>
          <p:cNvSpPr txBox="1"/>
          <p:nvPr/>
        </p:nvSpPr>
        <p:spPr>
          <a:xfrm>
            <a:off x="850800" y="1460600"/>
            <a:ext cx="10078338" cy="692467"/>
          </a:xfrm>
          <a:prstGeom prst="rect">
            <a:avLst/>
          </a:prstGeom>
          <a:noFill/>
          <a:ln>
            <a:noFill/>
          </a:ln>
        </p:spPr>
        <p:txBody>
          <a:bodyPr spcFirstLastPara="1" wrap="square" lIns="91425" tIns="91425" rIns="91425" bIns="91425" anchor="t" anchorCtr="0">
            <a:spAutoFit/>
          </a:bodyPr>
          <a:lstStyle/>
          <a:p>
            <a:pPr algn="just"/>
            <a:r>
              <a:rPr lang="el-GR" sz="1600" dirty="0"/>
              <a:t>Η παγκοσμιοποίηση αναδύεται και διαιωνίζεται από αυτούς τους παράγοντες:</a:t>
            </a:r>
            <a:endParaRPr lang="en-GB" sz="1600" dirty="0"/>
          </a:p>
          <a:p>
            <a:pPr marL="0" lvl="0" indent="0" algn="just" rtl="0">
              <a:spcBef>
                <a:spcPts val="0"/>
              </a:spcBef>
              <a:spcAft>
                <a:spcPts val="0"/>
              </a:spcAft>
              <a:buNone/>
            </a:pPr>
            <a:r>
              <a:rPr lang="en-GB" sz="1700" dirty="0"/>
              <a:t>:</a:t>
            </a:r>
            <a:endParaRPr sz="1700" dirty="0"/>
          </a:p>
        </p:txBody>
      </p:sp>
      <p:sp>
        <p:nvSpPr>
          <p:cNvPr id="174" name="Google Shape;174;g2032f37d30e_0_11"/>
          <p:cNvSpPr/>
          <p:nvPr/>
        </p:nvSpPr>
        <p:spPr>
          <a:xfrm>
            <a:off x="2107875" y="1921413"/>
            <a:ext cx="9161700" cy="1231500"/>
          </a:xfrm>
          <a:prstGeom prst="round1Rect">
            <a:avLst>
              <a:gd name="adj" fmla="val 16667"/>
            </a:avLst>
          </a:prstGeom>
          <a:noFill/>
          <a:ln w="28575" cap="flat" cmpd="sng">
            <a:solidFill>
              <a:srgbClr val="1C8C7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g2032f37d30e_0_11"/>
          <p:cNvSpPr/>
          <p:nvPr/>
        </p:nvSpPr>
        <p:spPr>
          <a:xfrm rot="5400000">
            <a:off x="1489100" y="1836188"/>
            <a:ext cx="1276200" cy="1417800"/>
          </a:xfrm>
          <a:prstGeom prst="hexagon">
            <a:avLst>
              <a:gd name="adj" fmla="val 25000"/>
              <a:gd name="vf" fmla="val 115470"/>
            </a:avLst>
          </a:prstGeom>
          <a:solidFill>
            <a:srgbClr val="1C8C7F"/>
          </a:solidFill>
          <a:ln w="25400" cap="flat" cmpd="sng">
            <a:solidFill>
              <a:srgbClr val="21B4A9"/>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g2032f37d30e_0_11"/>
          <p:cNvSpPr txBox="1"/>
          <p:nvPr/>
        </p:nvSpPr>
        <p:spPr>
          <a:xfrm>
            <a:off x="3061337" y="2034275"/>
            <a:ext cx="8208237" cy="969466"/>
          </a:xfrm>
          <a:prstGeom prst="rect">
            <a:avLst/>
          </a:prstGeom>
          <a:noFill/>
          <a:ln>
            <a:noFill/>
          </a:ln>
        </p:spPr>
        <p:txBody>
          <a:bodyPr spcFirstLastPara="1" wrap="square" lIns="91425" tIns="91425" rIns="91425" bIns="91425" anchor="t" anchorCtr="0">
            <a:spAutoFit/>
          </a:bodyPr>
          <a:lstStyle/>
          <a:p>
            <a:pPr lvl="0" algn="just"/>
            <a:r>
              <a:rPr lang="el-GR" sz="1700" dirty="0">
                <a:latin typeface="Calibri"/>
                <a:ea typeface="Calibri"/>
                <a:cs typeface="Calibri"/>
                <a:sym typeface="Calibri"/>
              </a:rPr>
              <a:t>Ένας από τους οδηγούς αυτού του φαινομένου είναι η τεχνολογία, η οποία διευκολύνει την επικοινωνία μεταξύ διαφορετικών τοποθεσιών σε όλο τον κόσμο και καθιστά δυνατή την </a:t>
            </a:r>
            <a:r>
              <a:rPr lang="el-GR" sz="1700" dirty="0" err="1">
                <a:latin typeface="Calibri"/>
                <a:ea typeface="Calibri"/>
                <a:cs typeface="Calibri"/>
                <a:sym typeface="Calibri"/>
              </a:rPr>
              <a:t>ομογενοποίηση</a:t>
            </a:r>
            <a:r>
              <a:rPr lang="el-GR" sz="1700" dirty="0">
                <a:latin typeface="Calibri"/>
                <a:ea typeface="Calibri"/>
                <a:cs typeface="Calibri"/>
                <a:sym typeface="Calibri"/>
              </a:rPr>
              <a:t> ορισμένων καταναλωτικών συμπεριφορών σε παγκόσμιο επίπεδο</a:t>
            </a:r>
            <a:r>
              <a:rPr lang="en-GB" sz="1700" dirty="0">
                <a:latin typeface="Calibri"/>
                <a:ea typeface="Calibri"/>
                <a:cs typeface="Calibri"/>
                <a:sym typeface="Calibri"/>
              </a:rPr>
              <a:t>.</a:t>
            </a:r>
            <a:endParaRPr sz="1700" dirty="0">
              <a:latin typeface="Calibri"/>
              <a:ea typeface="Calibri"/>
              <a:cs typeface="Calibri"/>
              <a:sym typeface="Calibri"/>
            </a:endParaRPr>
          </a:p>
        </p:txBody>
      </p:sp>
      <p:sp>
        <p:nvSpPr>
          <p:cNvPr id="177" name="Google Shape;177;g2032f37d30e_0_11"/>
          <p:cNvSpPr txBox="1"/>
          <p:nvPr/>
        </p:nvSpPr>
        <p:spPr>
          <a:xfrm>
            <a:off x="1564400" y="2321900"/>
            <a:ext cx="1181400" cy="446246"/>
          </a:xfrm>
          <a:prstGeom prst="rect">
            <a:avLst/>
          </a:prstGeom>
          <a:noFill/>
          <a:ln>
            <a:noFill/>
          </a:ln>
        </p:spPr>
        <p:txBody>
          <a:bodyPr spcFirstLastPara="1" wrap="square" lIns="91425" tIns="91425" rIns="91425" bIns="91425" anchor="t" anchorCtr="0">
            <a:spAutoFit/>
          </a:bodyPr>
          <a:lstStyle/>
          <a:p>
            <a:pPr lvl="0">
              <a:buSzPts val="1100"/>
            </a:pPr>
            <a:r>
              <a:rPr lang="el-GR" sz="1700" dirty="0">
                <a:solidFill>
                  <a:srgbClr val="FFFFFF"/>
                </a:solidFill>
                <a:latin typeface="Calibri"/>
                <a:ea typeface="Calibri"/>
                <a:cs typeface="Calibri"/>
                <a:sym typeface="Calibri"/>
              </a:rPr>
              <a:t>Τεχνολογία</a:t>
            </a:r>
            <a:endParaRPr sz="1700" dirty="0">
              <a:solidFill>
                <a:srgbClr val="FFFFFF"/>
              </a:solidFill>
              <a:latin typeface="Calibri"/>
              <a:ea typeface="Calibri"/>
              <a:cs typeface="Calibri"/>
              <a:sym typeface="Calibri"/>
            </a:endParaRPr>
          </a:p>
        </p:txBody>
      </p:sp>
      <p:sp>
        <p:nvSpPr>
          <p:cNvPr id="178" name="Google Shape;178;g2032f37d30e_0_11"/>
          <p:cNvSpPr/>
          <p:nvPr/>
        </p:nvSpPr>
        <p:spPr>
          <a:xfrm>
            <a:off x="2107875" y="3317605"/>
            <a:ext cx="9161700" cy="1231500"/>
          </a:xfrm>
          <a:prstGeom prst="round1Rect">
            <a:avLst>
              <a:gd name="adj" fmla="val 16667"/>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g2032f37d30e_0_11"/>
          <p:cNvSpPr txBox="1"/>
          <p:nvPr/>
        </p:nvSpPr>
        <p:spPr>
          <a:xfrm>
            <a:off x="3061360" y="3597068"/>
            <a:ext cx="8208214" cy="707856"/>
          </a:xfrm>
          <a:prstGeom prst="rect">
            <a:avLst/>
          </a:prstGeom>
          <a:noFill/>
          <a:ln>
            <a:noFill/>
          </a:ln>
        </p:spPr>
        <p:txBody>
          <a:bodyPr spcFirstLastPara="1" wrap="square" lIns="91425" tIns="91425" rIns="91425" bIns="91425" anchor="t" anchorCtr="0">
            <a:spAutoFit/>
          </a:bodyPr>
          <a:lstStyle/>
          <a:p>
            <a:pPr lvl="0" algn="just"/>
            <a:r>
              <a:rPr lang="el-GR" sz="1700" dirty="0">
                <a:latin typeface="Calibri"/>
                <a:ea typeface="Calibri"/>
                <a:cs typeface="Calibri"/>
                <a:sym typeface="Calibri"/>
              </a:rPr>
              <a:t>Η ευκολία μετάδοσης γνώσης - οι τηλεπικοινωνίες καθιστούν δυνατή την ταχεία και αποτελεσματική ανταλλαγή και μεταφορά γνώσης</a:t>
            </a:r>
            <a:r>
              <a:rPr lang="en-GB" sz="1700" dirty="0">
                <a:latin typeface="Calibri"/>
                <a:ea typeface="Calibri"/>
                <a:cs typeface="Calibri"/>
                <a:sym typeface="Calibri"/>
              </a:rPr>
              <a:t>.</a:t>
            </a:r>
            <a:endParaRPr sz="1700" dirty="0">
              <a:latin typeface="Calibri"/>
              <a:ea typeface="Calibri"/>
              <a:cs typeface="Calibri"/>
              <a:sym typeface="Calibri"/>
            </a:endParaRPr>
          </a:p>
        </p:txBody>
      </p:sp>
      <p:sp>
        <p:nvSpPr>
          <p:cNvPr id="180" name="Google Shape;180;g2032f37d30e_0_11"/>
          <p:cNvSpPr/>
          <p:nvPr/>
        </p:nvSpPr>
        <p:spPr>
          <a:xfrm rot="5400000">
            <a:off x="1489100" y="3224450"/>
            <a:ext cx="1276200" cy="1417800"/>
          </a:xfrm>
          <a:prstGeom prst="hexagon">
            <a:avLst>
              <a:gd name="adj" fmla="val 25000"/>
              <a:gd name="vf" fmla="val 115470"/>
            </a:avLst>
          </a:prstGeom>
          <a:solidFill>
            <a:srgbClr val="C00000"/>
          </a:solidFill>
          <a:ln w="25400" cap="flat" cmpd="sng">
            <a:solidFill>
              <a:srgbClr val="C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g2032f37d30e_0_11"/>
          <p:cNvSpPr txBox="1"/>
          <p:nvPr/>
        </p:nvSpPr>
        <p:spPr>
          <a:xfrm>
            <a:off x="1418300" y="3717800"/>
            <a:ext cx="1417800" cy="430857"/>
          </a:xfrm>
          <a:prstGeom prst="rect">
            <a:avLst/>
          </a:prstGeom>
          <a:noFill/>
          <a:ln>
            <a:noFill/>
          </a:ln>
        </p:spPr>
        <p:txBody>
          <a:bodyPr spcFirstLastPara="1" wrap="square" lIns="91425" tIns="91425" rIns="91425" bIns="91425" anchor="t" anchorCtr="0">
            <a:spAutoFit/>
          </a:bodyPr>
          <a:lstStyle/>
          <a:p>
            <a:pPr lvl="0" algn="ctr">
              <a:buSzPts val="1100"/>
            </a:pPr>
            <a:r>
              <a:rPr lang="el-GR" sz="1600" dirty="0">
                <a:solidFill>
                  <a:srgbClr val="FFFFFF"/>
                </a:solidFill>
                <a:latin typeface="Calibri"/>
                <a:ea typeface="Calibri"/>
                <a:cs typeface="Calibri"/>
                <a:sym typeface="Calibri"/>
              </a:rPr>
              <a:t>Γνώση</a:t>
            </a:r>
            <a:endParaRPr sz="1600" dirty="0">
              <a:solidFill>
                <a:srgbClr val="FFFFFF"/>
              </a:solidFill>
              <a:latin typeface="Calibri"/>
              <a:ea typeface="Calibri"/>
              <a:cs typeface="Calibri"/>
              <a:sym typeface="Calibri"/>
            </a:endParaRPr>
          </a:p>
        </p:txBody>
      </p:sp>
      <p:sp>
        <p:nvSpPr>
          <p:cNvPr id="182" name="Google Shape;182;g2032f37d30e_0_11"/>
          <p:cNvSpPr/>
          <p:nvPr/>
        </p:nvSpPr>
        <p:spPr>
          <a:xfrm>
            <a:off x="2107875" y="4749236"/>
            <a:ext cx="9161700" cy="1231500"/>
          </a:xfrm>
          <a:prstGeom prst="round1Rect">
            <a:avLst>
              <a:gd name="adj" fmla="val 16667"/>
            </a:avLst>
          </a:prstGeom>
          <a:noFill/>
          <a:ln w="28575" cap="flat" cmpd="sng">
            <a:solidFill>
              <a:srgbClr val="FAB63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g2032f37d30e_0_11"/>
          <p:cNvSpPr txBox="1"/>
          <p:nvPr/>
        </p:nvSpPr>
        <p:spPr>
          <a:xfrm>
            <a:off x="3061360" y="4788286"/>
            <a:ext cx="8208214" cy="1231076"/>
          </a:xfrm>
          <a:prstGeom prst="rect">
            <a:avLst/>
          </a:prstGeom>
          <a:noFill/>
          <a:ln>
            <a:noFill/>
          </a:ln>
        </p:spPr>
        <p:txBody>
          <a:bodyPr spcFirstLastPara="1" wrap="square" lIns="91425" tIns="91425" rIns="91425" bIns="91425" anchor="t" anchorCtr="0">
            <a:spAutoFit/>
          </a:bodyPr>
          <a:lstStyle/>
          <a:p>
            <a:pPr lvl="0" algn="just"/>
            <a:r>
              <a:rPr lang="el-GR" sz="1700" dirty="0">
                <a:latin typeface="Calibri"/>
                <a:ea typeface="Calibri"/>
                <a:cs typeface="Calibri"/>
                <a:sym typeface="Calibri"/>
              </a:rPr>
              <a:t>Τα μέσα μεταφοράς και η κινητικότητα των ανθρώπων μεταξύ των χωρών: η μείωση του κόστους των συστημάτων μεταφοράς αγαθών και ανθρώπων ευνόησε την ταχεία ανταλλαγή προϊόντων και υπηρεσιών, διευκολύνοντας την κινητικότητα και τις επαφές μεταξύ των διαφόρων εθνικοτήτων.</a:t>
            </a:r>
            <a:endParaRPr sz="1700" dirty="0">
              <a:latin typeface="Calibri"/>
              <a:ea typeface="Calibri"/>
              <a:cs typeface="Calibri"/>
              <a:sym typeface="Calibri"/>
            </a:endParaRPr>
          </a:p>
        </p:txBody>
      </p:sp>
      <p:sp>
        <p:nvSpPr>
          <p:cNvPr id="184" name="Google Shape;184;g2032f37d30e_0_11"/>
          <p:cNvSpPr/>
          <p:nvPr/>
        </p:nvSpPr>
        <p:spPr>
          <a:xfrm rot="5400000">
            <a:off x="1489100" y="4656075"/>
            <a:ext cx="1276200" cy="1417800"/>
          </a:xfrm>
          <a:prstGeom prst="hexagon">
            <a:avLst>
              <a:gd name="adj" fmla="val 25000"/>
              <a:gd name="vf" fmla="val 115470"/>
            </a:avLst>
          </a:prstGeom>
          <a:solidFill>
            <a:srgbClr val="FAB632"/>
          </a:solid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g2032f37d30e_0_11"/>
          <p:cNvSpPr txBox="1"/>
          <p:nvPr/>
        </p:nvSpPr>
        <p:spPr>
          <a:xfrm>
            <a:off x="1418300" y="4921495"/>
            <a:ext cx="1417800" cy="923299"/>
          </a:xfrm>
          <a:prstGeom prst="rect">
            <a:avLst/>
          </a:prstGeom>
          <a:noFill/>
          <a:ln>
            <a:noFill/>
          </a:ln>
        </p:spPr>
        <p:txBody>
          <a:bodyPr spcFirstLastPara="1" wrap="square" lIns="91425" tIns="91425" rIns="91425" bIns="91425" anchor="t" anchorCtr="0">
            <a:spAutoFit/>
          </a:bodyPr>
          <a:lstStyle/>
          <a:p>
            <a:pPr lvl="0" algn="ctr">
              <a:buSzPts val="1100"/>
            </a:pPr>
            <a:r>
              <a:rPr lang="el-GR" sz="1600" dirty="0">
                <a:solidFill>
                  <a:srgbClr val="FFFFFF"/>
                </a:solidFill>
                <a:latin typeface="Calibri"/>
                <a:ea typeface="Calibri"/>
                <a:cs typeface="Calibri"/>
                <a:sym typeface="Calibri"/>
              </a:rPr>
              <a:t>Μεταφορές και Κινητικότητα</a:t>
            </a:r>
            <a:endParaRPr sz="1600" dirty="0">
              <a:solidFill>
                <a:srgbClr val="FFFFFF"/>
              </a:solidFill>
              <a:latin typeface="Calibri"/>
              <a:ea typeface="Calibri"/>
              <a:cs typeface="Calibri"/>
              <a:sym typeface="Calibri"/>
            </a:endParaRPr>
          </a:p>
        </p:txBody>
      </p:sp>
      <p:sp>
        <p:nvSpPr>
          <p:cNvPr id="18" name="Google Shape;160;g2032f37d30e_0_3">
            <a:extLst>
              <a:ext uri="{FF2B5EF4-FFF2-40B4-BE49-F238E27FC236}">
                <a16:creationId xmlns:a16="http://schemas.microsoft.com/office/drawing/2014/main" id="{7C59A595-0CFF-47BB-835F-73934D1C8424}"/>
              </a:ext>
            </a:extLst>
          </p:cNvPr>
          <p:cNvSpPr/>
          <p:nvPr/>
        </p:nvSpPr>
        <p:spPr>
          <a:xfrm>
            <a:off x="850800" y="251425"/>
            <a:ext cx="9919500" cy="639000"/>
          </a:xfrm>
          <a:prstGeom prst="rect">
            <a:avLst/>
          </a:prstGeom>
          <a:noFill/>
          <a:ln>
            <a:noFill/>
          </a:ln>
        </p:spPr>
        <p:txBody>
          <a:bodyPr spcFirstLastPara="1" wrap="square" lIns="90000" tIns="45000" rIns="90000" bIns="45000" anchor="t" anchorCtr="0">
            <a:noAutofit/>
          </a:bodyPr>
          <a:lstStyle/>
          <a:p>
            <a:pPr lvl="0">
              <a:buSzPts val="3600"/>
            </a:pPr>
            <a:r>
              <a:rPr lang="el-GR" sz="3200" b="1" dirty="0">
                <a:solidFill>
                  <a:srgbClr val="FAB632"/>
                </a:solidFill>
                <a:latin typeface="Calibri"/>
                <a:ea typeface="Calibri"/>
                <a:cs typeface="Calibri"/>
                <a:sym typeface="Calibri"/>
              </a:rPr>
              <a:t>Ενότητα 1: Η παγκοσμιοποίηση και οι συνέπειές της</a:t>
            </a:r>
            <a:endParaRPr sz="3200" b="0" i="0" u="none" strike="noStrike" cap="none" dirty="0">
              <a:solidFill>
                <a:srgbClr val="000000"/>
              </a:solidFill>
              <a:latin typeface="Arial"/>
              <a:ea typeface="Arial"/>
              <a:cs typeface="Arial"/>
              <a:sym typeface="Arial"/>
            </a:endParaRPr>
          </a:p>
        </p:txBody>
      </p:sp>
      <p:sp>
        <p:nvSpPr>
          <p:cNvPr id="19" name="Google Shape;161;g2032f37d30e_0_3">
            <a:extLst>
              <a:ext uri="{FF2B5EF4-FFF2-40B4-BE49-F238E27FC236}">
                <a16:creationId xmlns:a16="http://schemas.microsoft.com/office/drawing/2014/main" id="{9F9AAC70-D088-475F-B5E4-C97048272572}"/>
              </a:ext>
            </a:extLst>
          </p:cNvPr>
          <p:cNvSpPr/>
          <p:nvPr/>
        </p:nvSpPr>
        <p:spPr>
          <a:xfrm>
            <a:off x="850805" y="1004595"/>
            <a:ext cx="7692900" cy="456000"/>
          </a:xfrm>
          <a:prstGeom prst="rect">
            <a:avLst/>
          </a:prstGeom>
          <a:noFill/>
          <a:ln>
            <a:noFill/>
          </a:ln>
        </p:spPr>
        <p:txBody>
          <a:bodyPr spcFirstLastPara="1" wrap="square" lIns="90000" tIns="45000" rIns="90000" bIns="45000" anchor="t" anchorCtr="0">
            <a:noAutofit/>
          </a:bodyPr>
          <a:lstStyle/>
          <a:p>
            <a:pPr lvl="0">
              <a:buSzPts val="2400"/>
            </a:pPr>
            <a:r>
              <a:rPr lang="el-GR" sz="2400" dirty="0">
                <a:solidFill>
                  <a:srgbClr val="21B4A9"/>
                </a:solidFill>
                <a:latin typeface="Calibri"/>
                <a:ea typeface="Calibri"/>
                <a:cs typeface="Calibri"/>
                <a:sym typeface="Calibri"/>
              </a:rPr>
              <a:t>Μέρος 1: Τι εννοούμε με τον όρο παγκοσμιοποίηση;</a:t>
            </a:r>
            <a:endParaRPr sz="24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1"/>
        <p:cNvGrpSpPr/>
        <p:nvPr/>
      </p:nvGrpSpPr>
      <p:grpSpPr>
        <a:xfrm>
          <a:off x="0" y="0"/>
          <a:ext cx="0" cy="0"/>
          <a:chOff x="0" y="0"/>
          <a:chExt cx="0" cy="0"/>
        </a:xfrm>
      </p:grpSpPr>
      <p:sp>
        <p:nvSpPr>
          <p:cNvPr id="192" name="Google Shape;192;g2032f37d30e_0_17"/>
          <p:cNvSpPr/>
          <p:nvPr/>
        </p:nvSpPr>
        <p:spPr>
          <a:xfrm rot="5400000">
            <a:off x="5496703" y="4185288"/>
            <a:ext cx="1653300" cy="1999500"/>
          </a:xfrm>
          <a:prstGeom prst="hexagon">
            <a:avLst>
              <a:gd name="adj" fmla="val 25000"/>
              <a:gd name="vf" fmla="val 115470"/>
            </a:avLst>
          </a:prstGeom>
          <a:noFill/>
          <a:ln w="25400" cap="flat" cmpd="sng">
            <a:solidFill>
              <a:srgbClr val="C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g2032f37d30e_0_17"/>
          <p:cNvSpPr/>
          <p:nvPr/>
        </p:nvSpPr>
        <p:spPr>
          <a:xfrm rot="5400000">
            <a:off x="3463128" y="4185288"/>
            <a:ext cx="1653300" cy="19995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g2032f37d30e_0_17"/>
          <p:cNvSpPr/>
          <p:nvPr/>
        </p:nvSpPr>
        <p:spPr>
          <a:xfrm rot="5400000">
            <a:off x="6514003" y="2914813"/>
            <a:ext cx="1653300" cy="19995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5" name="Google Shape;195;g2032f37d30e_0_17"/>
          <p:cNvPicPr preferRelativeResize="0"/>
          <p:nvPr/>
        </p:nvPicPr>
        <p:blipFill>
          <a:blip r:embed="rId4">
            <a:alphaModFix/>
          </a:blip>
          <a:stretch>
            <a:fillRect/>
          </a:stretch>
        </p:blipFill>
        <p:spPr>
          <a:xfrm>
            <a:off x="8667075" y="3533363"/>
            <a:ext cx="2582350" cy="2334550"/>
          </a:xfrm>
          <a:prstGeom prst="rect">
            <a:avLst/>
          </a:prstGeom>
          <a:noFill/>
          <a:ln>
            <a:noFill/>
          </a:ln>
        </p:spPr>
      </p:pic>
      <p:sp>
        <p:nvSpPr>
          <p:cNvPr id="196" name="Google Shape;196;g2032f37d30e_0_17"/>
          <p:cNvSpPr/>
          <p:nvPr/>
        </p:nvSpPr>
        <p:spPr>
          <a:xfrm>
            <a:off x="6340913" y="3384813"/>
            <a:ext cx="1999500" cy="942000"/>
          </a:xfrm>
          <a:prstGeom prst="rect">
            <a:avLst/>
          </a:prstGeom>
          <a:noFill/>
          <a:ln>
            <a:noFill/>
          </a:ln>
        </p:spPr>
        <p:txBody>
          <a:bodyPr spcFirstLastPara="1" wrap="square" lIns="90000" tIns="45000" rIns="90000" bIns="45000" anchor="t" anchorCtr="0">
            <a:noAutofit/>
          </a:bodyPr>
          <a:lstStyle/>
          <a:p>
            <a:pPr lvl="0" algn="ctr">
              <a:buSzPts val="1100"/>
            </a:pPr>
            <a:r>
              <a:rPr lang="el-GR" sz="1600" dirty="0">
                <a:latin typeface="Calibri"/>
                <a:ea typeface="Calibri"/>
                <a:cs typeface="Calibri"/>
                <a:sym typeface="Calibri"/>
              </a:rPr>
              <a:t>ζήτηση για προϊόντα που παράγονται και κατασκευάζονται εκτός εγχώριων αγορών</a:t>
            </a:r>
            <a:endParaRPr sz="1600"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600"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p:txBody>
      </p:sp>
      <p:sp>
        <p:nvSpPr>
          <p:cNvPr id="197" name="Google Shape;197;g2032f37d30e_0_17"/>
          <p:cNvSpPr/>
          <p:nvPr/>
        </p:nvSpPr>
        <p:spPr>
          <a:xfrm>
            <a:off x="5323613" y="4586188"/>
            <a:ext cx="1999500" cy="942000"/>
          </a:xfrm>
          <a:prstGeom prst="rect">
            <a:avLst/>
          </a:prstGeom>
          <a:noFill/>
          <a:ln>
            <a:noFill/>
          </a:ln>
        </p:spPr>
        <p:txBody>
          <a:bodyPr spcFirstLastPara="1" wrap="square" lIns="90000" tIns="45000" rIns="90000" bIns="45000" anchor="t" anchorCtr="0">
            <a:noAutofit/>
          </a:bodyPr>
          <a:lstStyle/>
          <a:p>
            <a:pPr marL="0" lvl="0" indent="0" algn="ctr" rtl="0">
              <a:spcBef>
                <a:spcPts val="1200"/>
              </a:spcBef>
              <a:spcAft>
                <a:spcPts val="0"/>
              </a:spcAft>
              <a:buClr>
                <a:schemeClr val="dk1"/>
              </a:buClr>
              <a:buSzPts val="1100"/>
              <a:buFont typeface="Arial"/>
              <a:buNone/>
            </a:pPr>
            <a:r>
              <a:rPr lang="en-GB" sz="1600" dirty="0">
                <a:latin typeface="Calibri"/>
                <a:ea typeface="Calibri"/>
                <a:cs typeface="Calibri"/>
                <a:sym typeface="Calibri"/>
              </a:rPr>
              <a:t>T</a:t>
            </a:r>
            <a:r>
              <a:rPr lang="el-GR" sz="1600" dirty="0" err="1">
                <a:latin typeface="Calibri"/>
                <a:ea typeface="Calibri"/>
                <a:cs typeface="Calibri"/>
                <a:sym typeface="Calibri"/>
              </a:rPr>
              <a:t>άση</a:t>
            </a:r>
            <a:r>
              <a:rPr lang="el-GR" sz="1600" dirty="0">
                <a:latin typeface="Calibri"/>
                <a:ea typeface="Calibri"/>
                <a:cs typeface="Calibri"/>
                <a:sym typeface="Calibri"/>
              </a:rPr>
              <a:t> για υιοθέτηση καταναλωτικών συμπεριφορών σε άλλες χώρες</a:t>
            </a:r>
            <a:endParaRPr sz="1600"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600"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600"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p:txBody>
      </p:sp>
      <p:sp>
        <p:nvSpPr>
          <p:cNvPr id="198" name="Google Shape;198;g2032f37d30e_0_17"/>
          <p:cNvSpPr/>
          <p:nvPr/>
        </p:nvSpPr>
        <p:spPr>
          <a:xfrm>
            <a:off x="3290038" y="4569438"/>
            <a:ext cx="1999500" cy="942000"/>
          </a:xfrm>
          <a:prstGeom prst="rect">
            <a:avLst/>
          </a:prstGeom>
          <a:noFill/>
          <a:ln>
            <a:noFill/>
          </a:ln>
        </p:spPr>
        <p:txBody>
          <a:bodyPr spcFirstLastPara="1" wrap="square" lIns="90000" tIns="45000" rIns="90000" bIns="45000" anchor="t" anchorCtr="0">
            <a:noAutofit/>
          </a:bodyPr>
          <a:lstStyle/>
          <a:p>
            <a:pPr lvl="0" algn="ctr">
              <a:spcBef>
                <a:spcPts val="1200"/>
              </a:spcBef>
              <a:buClr>
                <a:schemeClr val="dk1"/>
              </a:buClr>
              <a:buSzPts val="1100"/>
            </a:pPr>
            <a:r>
              <a:rPr lang="el-GR" sz="1600" dirty="0">
                <a:latin typeface="Calibri"/>
                <a:ea typeface="Calibri"/>
                <a:cs typeface="Calibri"/>
                <a:sym typeface="Calibri"/>
              </a:rPr>
              <a:t>Μετάδοση «τεχνογνωσίας» και τεχνολογικών εξελίξεων</a:t>
            </a:r>
            <a:endParaRPr sz="1600"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600"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600"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p:txBody>
      </p:sp>
      <p:sp>
        <p:nvSpPr>
          <p:cNvPr id="199" name="Google Shape;199;g2032f37d30e_0_17"/>
          <p:cNvSpPr/>
          <p:nvPr/>
        </p:nvSpPr>
        <p:spPr>
          <a:xfrm rot="5400000">
            <a:off x="2437453" y="2914813"/>
            <a:ext cx="1653300" cy="1999500"/>
          </a:xfrm>
          <a:prstGeom prst="hexagon">
            <a:avLst>
              <a:gd name="adj" fmla="val 25000"/>
              <a:gd name="vf" fmla="val 115470"/>
            </a:avLst>
          </a:prstGeom>
          <a:noFill/>
          <a:ln w="25400" cap="flat" cmpd="sng">
            <a:solidFill>
              <a:srgbClr val="C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g2032f37d30e_0_17"/>
          <p:cNvSpPr/>
          <p:nvPr/>
        </p:nvSpPr>
        <p:spPr>
          <a:xfrm rot="5400000">
            <a:off x="3463128" y="1627838"/>
            <a:ext cx="1653300" cy="1999500"/>
          </a:xfrm>
          <a:prstGeom prst="hexagon">
            <a:avLst>
              <a:gd name="adj" fmla="val 25000"/>
              <a:gd name="vf" fmla="val 115470"/>
            </a:avLst>
          </a:prstGeom>
          <a:noFill/>
          <a:ln w="25400" cap="flat" cmpd="sng">
            <a:solidFill>
              <a:srgbClr val="FAB632"/>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2032f37d30e_0_17"/>
          <p:cNvSpPr/>
          <p:nvPr/>
        </p:nvSpPr>
        <p:spPr>
          <a:xfrm rot="5400000">
            <a:off x="4475728" y="2914813"/>
            <a:ext cx="1653300" cy="1999500"/>
          </a:xfrm>
          <a:prstGeom prst="hexagon">
            <a:avLst>
              <a:gd name="adj" fmla="val 25000"/>
              <a:gd name="vf" fmla="val 115470"/>
            </a:avLst>
          </a:prstGeom>
          <a:noFill/>
          <a:ln w="25400" cap="flat" cmpd="sng">
            <a:solidFill>
              <a:srgbClr val="1C8C7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g2032f37d30e_0_17"/>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204" name="Google Shape;204;g2032f37d30e_0_17"/>
          <p:cNvSpPr/>
          <p:nvPr/>
        </p:nvSpPr>
        <p:spPr>
          <a:xfrm>
            <a:off x="850805" y="1004595"/>
            <a:ext cx="7692900" cy="456000"/>
          </a:xfrm>
          <a:prstGeom prst="rect">
            <a:avLst/>
          </a:prstGeom>
          <a:noFill/>
          <a:ln>
            <a:noFill/>
          </a:ln>
        </p:spPr>
        <p:txBody>
          <a:bodyPr spcFirstLastPara="1" wrap="square" lIns="90000" tIns="45000" rIns="90000" bIns="45000" anchor="t" anchorCtr="0">
            <a:noAutofit/>
          </a:bodyPr>
          <a:lstStyle/>
          <a:p>
            <a:pPr lvl="0">
              <a:buSzPts val="2400"/>
            </a:pPr>
            <a:r>
              <a:rPr lang="el-GR" sz="2400" dirty="0">
                <a:solidFill>
                  <a:srgbClr val="21B4A9"/>
                </a:solidFill>
                <a:latin typeface="Calibri"/>
                <a:ea typeface="Calibri"/>
                <a:cs typeface="Calibri"/>
                <a:sym typeface="Calibri"/>
              </a:rPr>
              <a:t>Μέρος 2: Επιπτώσεις της παγκοσμιοποίησης</a:t>
            </a:r>
            <a:endParaRPr sz="2400" b="0" i="0" u="none" strike="noStrike" cap="none" dirty="0">
              <a:solidFill>
                <a:srgbClr val="000000"/>
              </a:solidFill>
              <a:latin typeface="Arial"/>
              <a:ea typeface="Arial"/>
              <a:cs typeface="Arial"/>
              <a:sym typeface="Arial"/>
            </a:endParaRPr>
          </a:p>
        </p:txBody>
      </p:sp>
      <p:sp>
        <p:nvSpPr>
          <p:cNvPr id="205" name="Google Shape;205;g2032f37d30e_0_17"/>
          <p:cNvSpPr/>
          <p:nvPr/>
        </p:nvSpPr>
        <p:spPr>
          <a:xfrm>
            <a:off x="3290038" y="2205938"/>
            <a:ext cx="1999500" cy="843300"/>
          </a:xfrm>
          <a:prstGeom prst="rect">
            <a:avLst/>
          </a:prstGeom>
          <a:noFill/>
          <a:ln>
            <a:noFill/>
          </a:ln>
        </p:spPr>
        <p:txBody>
          <a:bodyPr spcFirstLastPara="1" wrap="square" lIns="90000" tIns="45000" rIns="90000" bIns="45000" anchor="t" anchorCtr="0">
            <a:noAutofit/>
          </a:bodyPr>
          <a:lstStyle/>
          <a:p>
            <a:pPr lvl="0" algn="ctr">
              <a:buSzPts val="1100"/>
            </a:pPr>
            <a:r>
              <a:rPr lang="el-GR" sz="1600" dirty="0">
                <a:latin typeface="Calibri"/>
                <a:ea typeface="Calibri"/>
                <a:cs typeface="Calibri"/>
                <a:sym typeface="Calibri"/>
              </a:rPr>
              <a:t>Αναζήτηση νέων αγορών</a:t>
            </a:r>
            <a:endParaRPr sz="1600"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600"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p:txBody>
      </p:sp>
      <p:sp>
        <p:nvSpPr>
          <p:cNvPr id="206" name="Google Shape;206;g2032f37d30e_0_17"/>
          <p:cNvSpPr/>
          <p:nvPr/>
        </p:nvSpPr>
        <p:spPr>
          <a:xfrm rot="5400000">
            <a:off x="5496728" y="1627838"/>
            <a:ext cx="1653300" cy="1999500"/>
          </a:xfrm>
          <a:prstGeom prst="hexagon">
            <a:avLst>
              <a:gd name="adj" fmla="val 25000"/>
              <a:gd name="vf" fmla="val 115470"/>
            </a:avLst>
          </a:prstGeom>
          <a:noFill/>
          <a:ln w="25400" cap="flat" cmpd="sng">
            <a:solidFill>
              <a:srgbClr val="C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g2032f37d30e_0_17"/>
          <p:cNvSpPr/>
          <p:nvPr/>
        </p:nvSpPr>
        <p:spPr>
          <a:xfrm>
            <a:off x="2264363" y="3492913"/>
            <a:ext cx="1999500" cy="843300"/>
          </a:xfrm>
          <a:prstGeom prst="rect">
            <a:avLst/>
          </a:prstGeom>
          <a:noFill/>
          <a:ln>
            <a:noFill/>
          </a:ln>
        </p:spPr>
        <p:txBody>
          <a:bodyPr spcFirstLastPara="1" wrap="square" lIns="90000" tIns="45000" rIns="90000" bIns="45000" anchor="t" anchorCtr="0">
            <a:noAutofit/>
          </a:bodyPr>
          <a:lstStyle/>
          <a:p>
            <a:pPr lvl="0" algn="ctr">
              <a:buSzPts val="1100"/>
            </a:pPr>
            <a:r>
              <a:rPr lang="el-GR" sz="1600" dirty="0">
                <a:latin typeface="Calibri"/>
                <a:ea typeface="Calibri"/>
                <a:cs typeface="Calibri"/>
                <a:sym typeface="Calibri"/>
              </a:rPr>
              <a:t>Αναζήτηση νέων πελατών</a:t>
            </a:r>
            <a:endParaRPr sz="1600"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600"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p:txBody>
      </p:sp>
      <p:sp>
        <p:nvSpPr>
          <p:cNvPr id="208" name="Google Shape;208;g2032f37d30e_0_17"/>
          <p:cNvSpPr/>
          <p:nvPr/>
        </p:nvSpPr>
        <p:spPr>
          <a:xfrm>
            <a:off x="5323638" y="2205938"/>
            <a:ext cx="1999500" cy="843300"/>
          </a:xfrm>
          <a:prstGeom prst="rect">
            <a:avLst/>
          </a:prstGeom>
          <a:noFill/>
          <a:ln>
            <a:noFill/>
          </a:ln>
        </p:spPr>
        <p:txBody>
          <a:bodyPr spcFirstLastPara="1" wrap="square" lIns="90000" tIns="45000" rIns="90000" bIns="45000" anchor="t" anchorCtr="0">
            <a:noAutofit/>
          </a:bodyPr>
          <a:lstStyle/>
          <a:p>
            <a:pPr lvl="0" algn="ctr">
              <a:buSzPts val="1100"/>
            </a:pPr>
            <a:r>
              <a:rPr lang="el-GR" sz="1600" dirty="0">
                <a:latin typeface="Calibri"/>
                <a:ea typeface="Calibri"/>
                <a:cs typeface="Calibri"/>
                <a:sym typeface="Calibri"/>
              </a:rPr>
              <a:t>Μετεγκατάσταση της εταιρείας</a:t>
            </a:r>
            <a:endParaRPr sz="1600"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600"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p:txBody>
      </p:sp>
      <p:sp>
        <p:nvSpPr>
          <p:cNvPr id="209" name="Google Shape;209;g2032f37d30e_0_17"/>
          <p:cNvSpPr/>
          <p:nvPr/>
        </p:nvSpPr>
        <p:spPr>
          <a:xfrm>
            <a:off x="4302638" y="3492913"/>
            <a:ext cx="1999500" cy="843300"/>
          </a:xfrm>
          <a:prstGeom prst="rect">
            <a:avLst/>
          </a:prstGeom>
          <a:noFill/>
          <a:ln>
            <a:noFill/>
          </a:ln>
        </p:spPr>
        <p:txBody>
          <a:bodyPr spcFirstLastPara="1" wrap="square" lIns="90000" tIns="45000" rIns="90000" bIns="45000" anchor="t" anchorCtr="0">
            <a:noAutofit/>
          </a:bodyPr>
          <a:lstStyle/>
          <a:p>
            <a:pPr lvl="0" algn="ctr">
              <a:buSzPts val="1100"/>
            </a:pPr>
            <a:r>
              <a:rPr lang="en-GB" sz="1600" dirty="0">
                <a:latin typeface="Calibri"/>
                <a:ea typeface="Calibri"/>
                <a:cs typeface="Calibri"/>
                <a:sym typeface="Calibri"/>
              </a:rPr>
              <a:t>E</a:t>
            </a:r>
            <a:r>
              <a:rPr lang="el-GR" sz="1600" dirty="0" err="1">
                <a:latin typeface="Calibri"/>
                <a:ea typeface="Calibri"/>
                <a:cs typeface="Calibri"/>
                <a:sym typeface="Calibri"/>
              </a:rPr>
              <a:t>ύκολη</a:t>
            </a:r>
            <a:r>
              <a:rPr lang="el-GR" sz="1600" dirty="0">
                <a:latin typeface="Calibri"/>
                <a:ea typeface="Calibri"/>
                <a:cs typeface="Calibri"/>
                <a:sym typeface="Calibri"/>
              </a:rPr>
              <a:t> πρόσβαση σε πληροφορίες</a:t>
            </a:r>
            <a:endParaRPr sz="1600"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600"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p:txBody>
      </p:sp>
      <p:sp>
        <p:nvSpPr>
          <p:cNvPr id="210" name="Google Shape;210;g2032f37d30e_0_17"/>
          <p:cNvSpPr/>
          <p:nvPr/>
        </p:nvSpPr>
        <p:spPr>
          <a:xfrm rot="5400000">
            <a:off x="7530328" y="1627838"/>
            <a:ext cx="1653300" cy="1999500"/>
          </a:xfrm>
          <a:prstGeom prst="hexagon">
            <a:avLst>
              <a:gd name="adj" fmla="val 25000"/>
              <a:gd name="vf" fmla="val 115470"/>
            </a:avLst>
          </a:prstGeom>
          <a:noFill/>
          <a:ln w="25400" cap="flat" cmpd="sng">
            <a:solidFill>
              <a:srgbClr val="1C8C7F"/>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g2032f37d30e_0_17"/>
          <p:cNvSpPr/>
          <p:nvPr/>
        </p:nvSpPr>
        <p:spPr>
          <a:xfrm>
            <a:off x="7357238" y="2205938"/>
            <a:ext cx="1999500" cy="843300"/>
          </a:xfrm>
          <a:prstGeom prst="rect">
            <a:avLst/>
          </a:prstGeom>
          <a:noFill/>
          <a:ln>
            <a:noFill/>
          </a:ln>
        </p:spPr>
        <p:txBody>
          <a:bodyPr spcFirstLastPara="1" wrap="square" lIns="90000" tIns="45000" rIns="90000" bIns="45000" anchor="t" anchorCtr="0">
            <a:noAutofit/>
          </a:bodyPr>
          <a:lstStyle/>
          <a:p>
            <a:pPr lvl="0" algn="ctr">
              <a:buSzPts val="1100"/>
            </a:pPr>
            <a:r>
              <a:rPr lang="el-GR" sz="1600" dirty="0">
                <a:latin typeface="Calibri"/>
                <a:ea typeface="Calibri"/>
                <a:cs typeface="Calibri"/>
                <a:sym typeface="Calibri"/>
              </a:rPr>
              <a:t>Υψηλή κινητικότητα</a:t>
            </a:r>
            <a:endParaRPr sz="1600"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endParaRPr sz="1600"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dirty="0">
              <a:latin typeface="Calibri"/>
              <a:ea typeface="Calibri"/>
              <a:cs typeface="Calibri"/>
              <a:sym typeface="Calibri"/>
            </a:endParaRPr>
          </a:p>
        </p:txBody>
      </p:sp>
      <p:pic>
        <p:nvPicPr>
          <p:cNvPr id="212" name="Google Shape;212;g2032f37d30e_0_17"/>
          <p:cNvPicPr preferRelativeResize="0"/>
          <p:nvPr/>
        </p:nvPicPr>
        <p:blipFill>
          <a:blip r:embed="rId5">
            <a:alphaModFix/>
          </a:blip>
          <a:stretch>
            <a:fillRect/>
          </a:stretch>
        </p:blipFill>
        <p:spPr>
          <a:xfrm>
            <a:off x="9600713" y="2809073"/>
            <a:ext cx="1999500" cy="1350726"/>
          </a:xfrm>
          <a:prstGeom prst="rect">
            <a:avLst/>
          </a:prstGeom>
          <a:noFill/>
          <a:ln>
            <a:noFill/>
          </a:ln>
        </p:spPr>
      </p:pic>
      <p:pic>
        <p:nvPicPr>
          <p:cNvPr id="213" name="Google Shape;213;g2032f37d30e_0_17"/>
          <p:cNvPicPr preferRelativeResize="0"/>
          <p:nvPr/>
        </p:nvPicPr>
        <p:blipFill>
          <a:blip r:embed="rId6">
            <a:alphaModFix/>
          </a:blip>
          <a:stretch>
            <a:fillRect/>
          </a:stretch>
        </p:blipFill>
        <p:spPr>
          <a:xfrm>
            <a:off x="226100" y="1727288"/>
            <a:ext cx="1999475" cy="1800635"/>
          </a:xfrm>
          <a:prstGeom prst="rect">
            <a:avLst/>
          </a:prstGeom>
          <a:noFill/>
          <a:ln>
            <a:noFill/>
          </a:ln>
        </p:spPr>
      </p:pic>
      <p:sp>
        <p:nvSpPr>
          <p:cNvPr id="24" name="Google Shape;160;g2032f37d30e_0_3">
            <a:extLst>
              <a:ext uri="{FF2B5EF4-FFF2-40B4-BE49-F238E27FC236}">
                <a16:creationId xmlns:a16="http://schemas.microsoft.com/office/drawing/2014/main" id="{457EF430-A1D0-46A5-8516-B68F424A950F}"/>
              </a:ext>
            </a:extLst>
          </p:cNvPr>
          <p:cNvSpPr/>
          <p:nvPr/>
        </p:nvSpPr>
        <p:spPr>
          <a:xfrm>
            <a:off x="850800" y="251425"/>
            <a:ext cx="9919500" cy="639000"/>
          </a:xfrm>
          <a:prstGeom prst="rect">
            <a:avLst/>
          </a:prstGeom>
          <a:noFill/>
          <a:ln>
            <a:noFill/>
          </a:ln>
        </p:spPr>
        <p:txBody>
          <a:bodyPr spcFirstLastPara="1" wrap="square" lIns="90000" tIns="45000" rIns="90000" bIns="45000" anchor="t" anchorCtr="0">
            <a:noAutofit/>
          </a:bodyPr>
          <a:lstStyle/>
          <a:p>
            <a:pPr lvl="0">
              <a:buSzPts val="3600"/>
            </a:pPr>
            <a:r>
              <a:rPr lang="el-GR" sz="3200" b="1" dirty="0">
                <a:solidFill>
                  <a:srgbClr val="FAB632"/>
                </a:solidFill>
                <a:latin typeface="Calibri"/>
                <a:ea typeface="Calibri"/>
                <a:cs typeface="Calibri"/>
                <a:sym typeface="Calibri"/>
              </a:rPr>
              <a:t>Ενότητα 1: Η παγκοσμιοποίηση και οι συνέπειές της</a:t>
            </a:r>
            <a:endParaRPr sz="32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7"/>
        <p:cNvGrpSpPr/>
        <p:nvPr/>
      </p:nvGrpSpPr>
      <p:grpSpPr>
        <a:xfrm>
          <a:off x="0" y="0"/>
          <a:ext cx="0" cy="0"/>
          <a:chOff x="0" y="0"/>
          <a:chExt cx="0" cy="0"/>
        </a:xfrm>
      </p:grpSpPr>
      <p:pic>
        <p:nvPicPr>
          <p:cNvPr id="218" name="Google Shape;218;g2032f37d30e_0_90"/>
          <p:cNvPicPr preferRelativeResize="0"/>
          <p:nvPr/>
        </p:nvPicPr>
        <p:blipFill>
          <a:blip r:embed="rId4">
            <a:alphaModFix/>
          </a:blip>
          <a:stretch>
            <a:fillRect/>
          </a:stretch>
        </p:blipFill>
        <p:spPr>
          <a:xfrm>
            <a:off x="8180150" y="2886838"/>
            <a:ext cx="2654400" cy="2654400"/>
          </a:xfrm>
          <a:prstGeom prst="rect">
            <a:avLst/>
          </a:prstGeom>
          <a:noFill/>
          <a:ln>
            <a:noFill/>
          </a:ln>
        </p:spPr>
      </p:pic>
      <p:sp>
        <p:nvSpPr>
          <p:cNvPr id="219" name="Google Shape;219;g2032f37d30e_0_90"/>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220" name="Google Shape;220;g2032f37d30e_0_90"/>
          <p:cNvSpPr/>
          <p:nvPr/>
        </p:nvSpPr>
        <p:spPr>
          <a:xfrm>
            <a:off x="850800" y="251425"/>
            <a:ext cx="10119600" cy="639000"/>
          </a:xfrm>
          <a:prstGeom prst="rect">
            <a:avLst/>
          </a:prstGeom>
          <a:noFill/>
          <a:ln>
            <a:noFill/>
          </a:ln>
        </p:spPr>
        <p:txBody>
          <a:bodyPr spcFirstLastPara="1" wrap="square" lIns="90000" tIns="45000" rIns="90000" bIns="45000" anchor="t" anchorCtr="0">
            <a:noAutofit/>
          </a:bodyPr>
          <a:lstStyle/>
          <a:p>
            <a:pPr lvl="0">
              <a:buSzPts val="3600"/>
            </a:pPr>
            <a:r>
              <a:rPr lang="el-GR" sz="3200" b="1" dirty="0">
                <a:solidFill>
                  <a:srgbClr val="FAB632"/>
                </a:solidFill>
                <a:latin typeface="Calibri"/>
                <a:ea typeface="Calibri"/>
                <a:cs typeface="Calibri"/>
                <a:sym typeface="Calibri"/>
              </a:rPr>
              <a:t>Ενότητα 2: Τι εννοούμε με τον όρο διεθνείς επιχειρήσεις;</a:t>
            </a:r>
            <a:endParaRPr sz="3200" b="0" i="0" u="none" strike="noStrike" cap="none" dirty="0">
              <a:solidFill>
                <a:srgbClr val="000000"/>
              </a:solidFill>
              <a:latin typeface="Arial"/>
              <a:ea typeface="Arial"/>
              <a:cs typeface="Arial"/>
              <a:sym typeface="Arial"/>
            </a:endParaRPr>
          </a:p>
        </p:txBody>
      </p:sp>
      <p:sp>
        <p:nvSpPr>
          <p:cNvPr id="221" name="Google Shape;221;g2032f37d30e_0_90"/>
          <p:cNvSpPr/>
          <p:nvPr/>
        </p:nvSpPr>
        <p:spPr>
          <a:xfrm>
            <a:off x="850805" y="1004595"/>
            <a:ext cx="7692900" cy="456000"/>
          </a:xfrm>
          <a:prstGeom prst="rect">
            <a:avLst/>
          </a:prstGeom>
          <a:noFill/>
          <a:ln>
            <a:noFill/>
          </a:ln>
        </p:spPr>
        <p:txBody>
          <a:bodyPr spcFirstLastPara="1" wrap="square" lIns="90000" tIns="45000" rIns="90000" bIns="45000" anchor="t" anchorCtr="0">
            <a:noAutofit/>
          </a:bodyPr>
          <a:lstStyle/>
          <a:p>
            <a:pPr lvl="0">
              <a:buSzPts val="2400"/>
            </a:pPr>
            <a:r>
              <a:rPr lang="el-GR" sz="2400" dirty="0">
                <a:solidFill>
                  <a:srgbClr val="21B4A9"/>
                </a:solidFill>
                <a:latin typeface="Calibri"/>
                <a:ea typeface="Calibri"/>
                <a:cs typeface="Calibri"/>
                <a:sym typeface="Calibri"/>
              </a:rPr>
              <a:t>Μέρος 1: Τι είναι η διεθνοποίηση των επιχειρήσεων;</a:t>
            </a:r>
            <a:endParaRPr sz="2400" b="0" i="0" u="none" strike="noStrike" cap="none" dirty="0">
              <a:solidFill>
                <a:srgbClr val="000000"/>
              </a:solidFill>
              <a:latin typeface="Arial"/>
              <a:ea typeface="Arial"/>
              <a:cs typeface="Arial"/>
              <a:sym typeface="Arial"/>
            </a:endParaRPr>
          </a:p>
        </p:txBody>
      </p:sp>
      <p:sp>
        <p:nvSpPr>
          <p:cNvPr id="222" name="Google Shape;222;g2032f37d30e_0_90"/>
          <p:cNvSpPr txBox="1"/>
          <p:nvPr/>
        </p:nvSpPr>
        <p:spPr>
          <a:xfrm>
            <a:off x="850800" y="1937376"/>
            <a:ext cx="6897300" cy="1723518"/>
          </a:xfrm>
          <a:prstGeom prst="rect">
            <a:avLst/>
          </a:prstGeom>
          <a:noFill/>
          <a:ln w="19050" cap="flat" cmpd="sng">
            <a:solidFill>
              <a:srgbClr val="C00000"/>
            </a:solidFill>
            <a:prstDash val="solid"/>
            <a:round/>
            <a:headEnd type="none" w="sm" len="sm"/>
            <a:tailEnd type="none" w="sm" len="sm"/>
          </a:ln>
        </p:spPr>
        <p:txBody>
          <a:bodyPr spcFirstLastPara="1" wrap="square" lIns="91425" tIns="91425" rIns="91425" bIns="91425" anchor="t" anchorCtr="0">
            <a:spAutoFit/>
          </a:bodyPr>
          <a:lstStyle/>
          <a:p>
            <a:pPr lvl="0" algn="just">
              <a:spcBef>
                <a:spcPts val="1200"/>
              </a:spcBef>
            </a:pPr>
            <a:r>
              <a:rPr lang="el-GR" sz="1800" dirty="0">
                <a:latin typeface="Calibri"/>
                <a:ea typeface="Calibri"/>
                <a:cs typeface="Calibri"/>
                <a:sym typeface="Calibri"/>
              </a:rPr>
              <a:t>Η οικονομική παγκοσμιοποίηση έχει προωθήσει τον ανταγωνισμό μεταξύ των εταιρειών και υπάρχει μια τάση προς την </a:t>
            </a:r>
            <a:r>
              <a:rPr lang="el-GR" sz="1800" dirty="0" err="1">
                <a:latin typeface="Calibri"/>
                <a:ea typeface="Calibri"/>
                <a:cs typeface="Calibri"/>
                <a:sym typeface="Calibri"/>
              </a:rPr>
              <a:t>ομογενοποίηση</a:t>
            </a:r>
            <a:r>
              <a:rPr lang="el-GR" sz="1800" dirty="0">
                <a:latin typeface="Calibri"/>
                <a:ea typeface="Calibri"/>
                <a:cs typeface="Calibri"/>
                <a:sym typeface="Calibri"/>
              </a:rPr>
              <a:t> των διεθνών αγορών. Αυτό συνίσταται στην εξαγωγή, την εισαγωγή, την επένδυση στο εξωτερικό και τη δημιουργία παραγωγής σε μια χώρα διαφορετική από τη δική του.</a:t>
            </a:r>
            <a:endParaRPr sz="1800" dirty="0">
              <a:latin typeface="Calibri"/>
              <a:ea typeface="Calibri"/>
              <a:cs typeface="Calibri"/>
              <a:sym typeface="Calibri"/>
            </a:endParaRPr>
          </a:p>
        </p:txBody>
      </p:sp>
      <p:sp>
        <p:nvSpPr>
          <p:cNvPr id="223" name="Google Shape;223;g2032f37d30e_0_90"/>
          <p:cNvSpPr txBox="1"/>
          <p:nvPr/>
        </p:nvSpPr>
        <p:spPr>
          <a:xfrm>
            <a:off x="850800" y="4030750"/>
            <a:ext cx="6847200" cy="1446520"/>
          </a:xfrm>
          <a:prstGeom prst="rect">
            <a:avLst/>
          </a:prstGeom>
          <a:solidFill>
            <a:srgbClr val="D0E0E3"/>
          </a:solidFill>
          <a:ln w="38100" cap="flat" cmpd="sng">
            <a:solidFill>
              <a:srgbClr val="1C8C7F"/>
            </a:solidFill>
            <a:prstDash val="solid"/>
            <a:round/>
            <a:headEnd type="none" w="sm" len="sm"/>
            <a:tailEnd type="none" w="sm" len="sm"/>
          </a:ln>
        </p:spPr>
        <p:txBody>
          <a:bodyPr spcFirstLastPara="1" wrap="square" lIns="91425" tIns="91425" rIns="91425" bIns="91425" anchor="t" anchorCtr="0">
            <a:spAutoFit/>
          </a:bodyPr>
          <a:lstStyle/>
          <a:p>
            <a:pPr lvl="0" algn="just">
              <a:spcBef>
                <a:spcPts val="1200"/>
              </a:spcBef>
            </a:pPr>
            <a:r>
              <a:rPr lang="el-GR" sz="1800" b="1" i="1" dirty="0">
                <a:latin typeface="Calibri"/>
                <a:ea typeface="Calibri"/>
                <a:cs typeface="Calibri"/>
                <a:sym typeface="Calibri"/>
              </a:rPr>
              <a:t>Η πολιτιστική διαδικασία σε επιχειρηματικό επίπεδο με την οποία οι εταιρείες αναπτύσσουν δυνατότητες επιχειρηματικής δραστηριότητας σε διάφορες χώρες που αποτελούν αγορές διαφορετικές από το φυσικό τους γεωγραφικό περιβάλλον.</a:t>
            </a:r>
            <a:endParaRPr sz="1800" dirty="0">
              <a:latin typeface="Calibri"/>
              <a:ea typeface="Calibri"/>
              <a:cs typeface="Calibri"/>
              <a:sym typeface="Calibri"/>
            </a:endParaRPr>
          </a:p>
        </p:txBody>
      </p:sp>
      <p:pic>
        <p:nvPicPr>
          <p:cNvPr id="224" name="Google Shape;224;g2032f37d30e_0_90"/>
          <p:cNvPicPr preferRelativeResize="0"/>
          <p:nvPr/>
        </p:nvPicPr>
        <p:blipFill>
          <a:blip r:embed="rId5">
            <a:alphaModFix/>
          </a:blip>
          <a:stretch>
            <a:fillRect/>
          </a:stretch>
        </p:blipFill>
        <p:spPr>
          <a:xfrm>
            <a:off x="8388752" y="3921264"/>
            <a:ext cx="3050225" cy="1728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8"/>
        <p:cNvGrpSpPr/>
        <p:nvPr/>
      </p:nvGrpSpPr>
      <p:grpSpPr>
        <a:xfrm>
          <a:off x="0" y="0"/>
          <a:ext cx="0" cy="0"/>
          <a:chOff x="0" y="0"/>
          <a:chExt cx="0" cy="0"/>
        </a:xfrm>
      </p:grpSpPr>
      <p:sp>
        <p:nvSpPr>
          <p:cNvPr id="229" name="Google Shape;229;g204863c8411_0_5"/>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232" name="Google Shape;232;g204863c8411_0_5"/>
          <p:cNvSpPr txBox="1"/>
          <p:nvPr/>
        </p:nvSpPr>
        <p:spPr>
          <a:xfrm>
            <a:off x="850800" y="1636075"/>
            <a:ext cx="9831000" cy="892522"/>
          </a:xfrm>
          <a:prstGeom prst="rect">
            <a:avLst/>
          </a:prstGeom>
          <a:noFill/>
          <a:ln w="19050" cap="flat" cmpd="sng">
            <a:solidFill>
              <a:srgbClr val="C00000"/>
            </a:solidFill>
            <a:prstDash val="solid"/>
            <a:round/>
            <a:headEnd type="none" w="sm" len="sm"/>
            <a:tailEnd type="none" w="sm" len="sm"/>
          </a:ln>
        </p:spPr>
        <p:txBody>
          <a:bodyPr spcFirstLastPara="1" wrap="square" lIns="91425" tIns="91425" rIns="91425" bIns="91425" anchor="t" anchorCtr="0">
            <a:spAutoFit/>
          </a:bodyPr>
          <a:lstStyle/>
          <a:p>
            <a:pPr lvl="0" algn="just">
              <a:spcBef>
                <a:spcPts val="1200"/>
              </a:spcBef>
            </a:pPr>
            <a:r>
              <a:rPr lang="el-GR" sz="1800" b="1" dirty="0">
                <a:latin typeface="Calibri"/>
                <a:ea typeface="Calibri"/>
                <a:cs typeface="Calibri"/>
                <a:sym typeface="Calibri"/>
              </a:rPr>
              <a:t>Πολυεθνικές Επιχειρήσεις (</a:t>
            </a:r>
            <a:r>
              <a:rPr lang="el-GR" sz="1800" b="1" dirty="0" err="1">
                <a:latin typeface="Calibri"/>
                <a:ea typeface="Calibri"/>
                <a:cs typeface="Calibri"/>
                <a:sym typeface="Calibri"/>
              </a:rPr>
              <a:t>MNEs</a:t>
            </a:r>
            <a:r>
              <a:rPr lang="el-GR" sz="1800" b="1" dirty="0">
                <a:latin typeface="Calibri"/>
                <a:ea typeface="Calibri"/>
                <a:cs typeface="Calibri"/>
                <a:sym typeface="Calibri"/>
              </a:rPr>
              <a:t>)</a:t>
            </a:r>
            <a:r>
              <a:rPr lang="el-GR" sz="1800" dirty="0">
                <a:latin typeface="Calibri"/>
                <a:ea typeface="Calibri"/>
                <a:cs typeface="Calibri"/>
                <a:sym typeface="Calibri"/>
              </a:rPr>
              <a:t>: μια εταιρεία με έδρα σε μια χώρα αλλά με δραστηριότητες σε άλλες χώρες.</a:t>
            </a:r>
            <a:endParaRPr sz="1800" dirty="0">
              <a:latin typeface="Calibri"/>
              <a:ea typeface="Calibri"/>
              <a:cs typeface="Calibri"/>
              <a:sym typeface="Calibri"/>
            </a:endParaRPr>
          </a:p>
        </p:txBody>
      </p:sp>
      <p:sp>
        <p:nvSpPr>
          <p:cNvPr id="233" name="Google Shape;233;g204863c8411_0_5"/>
          <p:cNvSpPr txBox="1"/>
          <p:nvPr/>
        </p:nvSpPr>
        <p:spPr>
          <a:xfrm>
            <a:off x="786000" y="2478683"/>
            <a:ext cx="5622625" cy="2400627"/>
          </a:xfrm>
          <a:prstGeom prst="rect">
            <a:avLst/>
          </a:prstGeom>
          <a:noFill/>
          <a:ln>
            <a:noFill/>
          </a:ln>
        </p:spPr>
        <p:txBody>
          <a:bodyPr spcFirstLastPara="1" wrap="square" lIns="91425" tIns="91425" rIns="91425" bIns="91425" anchor="t" anchorCtr="0">
            <a:spAutoFit/>
          </a:bodyPr>
          <a:lstStyle/>
          <a:p>
            <a:pPr lvl="0"/>
            <a:r>
              <a:rPr lang="el-GR" sz="1800" dirty="0">
                <a:latin typeface="Calibri"/>
                <a:ea typeface="Calibri"/>
                <a:cs typeface="Calibri"/>
                <a:sym typeface="Calibri"/>
              </a:rPr>
              <a:t>Οι περισσότερες δραστηριότητες MNE</a:t>
            </a:r>
            <a:r>
              <a:rPr lang="en-US" sz="1800" dirty="0">
                <a:latin typeface="Calibri"/>
                <a:ea typeface="Calibri"/>
                <a:cs typeface="Calibri"/>
                <a:sym typeface="Calibri"/>
              </a:rPr>
              <a:t>s</a:t>
            </a:r>
            <a:r>
              <a:rPr lang="el-GR" sz="1800" dirty="0">
                <a:latin typeface="Calibri"/>
                <a:ea typeface="Calibri"/>
                <a:cs typeface="Calibri"/>
                <a:sym typeface="Calibri"/>
              </a:rPr>
              <a:t> μπορούν να ταξινομηθούν σε δύο μεγάλες κατηγορίες:</a:t>
            </a:r>
            <a:r>
              <a:rPr lang="en-GB" sz="1800" dirty="0">
                <a:latin typeface="Calibri"/>
                <a:ea typeface="Calibri"/>
                <a:cs typeface="Calibri"/>
                <a:sym typeface="Calibri"/>
              </a:rPr>
              <a:t> </a:t>
            </a:r>
            <a:endParaRPr sz="1800" dirty="0">
              <a:latin typeface="Calibri"/>
              <a:ea typeface="Calibri"/>
              <a:cs typeface="Calibri"/>
              <a:sym typeface="Calibri"/>
            </a:endParaRPr>
          </a:p>
          <a:p>
            <a:pPr marL="139700" lvl="0">
              <a:buSzPts val="1400"/>
            </a:pPr>
            <a:r>
              <a:rPr lang="el-GR" sz="1800" dirty="0">
                <a:latin typeface="Calibri"/>
                <a:ea typeface="Calibri"/>
                <a:cs typeface="Calibri"/>
                <a:sym typeface="Calibri"/>
              </a:rPr>
              <a:t>● Εμπόριο (εξαγωγές και εισαγωγές): Πάνω από το 50% του συνόλου του εμπορίου γίνεται από τις 500 μεγαλύτερες πολυεθνικές εταιρείες στον κόσμο.</a:t>
            </a:r>
          </a:p>
          <a:p>
            <a:pPr marL="139700" lvl="0">
              <a:buSzPts val="1400"/>
            </a:pPr>
            <a:r>
              <a:rPr lang="el-GR" sz="1800" dirty="0">
                <a:latin typeface="Calibri"/>
                <a:ea typeface="Calibri"/>
                <a:cs typeface="Calibri"/>
                <a:sym typeface="Calibri"/>
              </a:rPr>
              <a:t>● Άμεσες ξένες επενδύσεις (ΑΞΕ): Το 80% του συνόλου των ΑΞΕ γίνεται από τις μεγαλύτερες 500 πολυεθνικές εταιρείες στον κόσμο.</a:t>
            </a:r>
          </a:p>
        </p:txBody>
      </p:sp>
      <p:sp>
        <p:nvSpPr>
          <p:cNvPr id="234" name="Google Shape;234;g204863c8411_0_5"/>
          <p:cNvSpPr txBox="1"/>
          <p:nvPr/>
        </p:nvSpPr>
        <p:spPr>
          <a:xfrm>
            <a:off x="6617635" y="2596779"/>
            <a:ext cx="4079385" cy="3785621"/>
          </a:xfrm>
          <a:prstGeom prst="rect">
            <a:avLst/>
          </a:prstGeom>
          <a:solidFill>
            <a:srgbClr val="1C8C7F"/>
          </a:solidFill>
          <a:ln w="28575" cap="flat" cmpd="sng">
            <a:solidFill>
              <a:srgbClr val="21B4A9"/>
            </a:solidFill>
            <a:prstDash val="solid"/>
            <a:round/>
            <a:headEnd type="none" w="sm" len="sm"/>
            <a:tailEnd type="none" w="sm" len="sm"/>
          </a:ln>
        </p:spPr>
        <p:txBody>
          <a:bodyPr spcFirstLastPara="1" wrap="square" lIns="91425" tIns="91425" rIns="91425" bIns="91425" anchor="t" anchorCtr="0">
            <a:spAutoFit/>
          </a:bodyPr>
          <a:lstStyle/>
          <a:p>
            <a:pPr lvl="0" algn="just"/>
            <a:r>
              <a:rPr lang="el-GR" sz="1800" b="1" dirty="0">
                <a:solidFill>
                  <a:schemeClr val="lt1"/>
                </a:solidFill>
                <a:latin typeface="Calibri"/>
                <a:ea typeface="Calibri"/>
                <a:cs typeface="Calibri"/>
                <a:sym typeface="Calibri"/>
              </a:rPr>
              <a:t>Το εμπόριο </a:t>
            </a:r>
            <a:r>
              <a:rPr lang="el-GR" sz="1800" dirty="0">
                <a:solidFill>
                  <a:schemeClr val="lt1"/>
                </a:solidFill>
                <a:latin typeface="Calibri"/>
                <a:ea typeface="Calibri"/>
                <a:cs typeface="Calibri"/>
                <a:sym typeface="Calibri"/>
              </a:rPr>
              <a:t>αποτελείται από εξαγωγές και εισαγωγές:</a:t>
            </a:r>
          </a:p>
          <a:p>
            <a:pPr marL="177800" lvl="0" indent="-177800" algn="just"/>
            <a:r>
              <a:rPr lang="el-GR" sz="1800" dirty="0">
                <a:solidFill>
                  <a:schemeClr val="lt1"/>
                </a:solidFill>
                <a:latin typeface="Calibri"/>
                <a:ea typeface="Calibri"/>
                <a:cs typeface="Calibri"/>
                <a:sym typeface="Calibri"/>
              </a:rPr>
              <a:t>● Εξαγωγές: αγαθά και υπηρεσίες που παράγονται σε μια χώρα και στη συνέχεια αποστέλλονται σε άλλη χώρα.</a:t>
            </a:r>
          </a:p>
          <a:p>
            <a:pPr marL="177800" lvl="0" indent="-177800" algn="just"/>
            <a:r>
              <a:rPr lang="el-GR" sz="1800" dirty="0">
                <a:solidFill>
                  <a:schemeClr val="lt1"/>
                </a:solidFill>
                <a:latin typeface="Calibri"/>
                <a:ea typeface="Calibri"/>
                <a:cs typeface="Calibri"/>
                <a:sym typeface="Calibri"/>
              </a:rPr>
              <a:t>● Εισαγωγές: αγαθά και υπηρεσίες που παράγονται σε μια χώρα και εισάγονται από μια άλλη χώρα.</a:t>
            </a:r>
          </a:p>
          <a:p>
            <a:pPr lvl="0" algn="just"/>
            <a:r>
              <a:rPr lang="el-GR" sz="1800" b="1" dirty="0">
                <a:solidFill>
                  <a:schemeClr val="lt1"/>
                </a:solidFill>
                <a:latin typeface="Calibri"/>
                <a:ea typeface="Calibri"/>
                <a:cs typeface="Calibri"/>
                <a:sym typeface="Calibri"/>
              </a:rPr>
              <a:t>Ξένες επενδύσεις</a:t>
            </a:r>
            <a:r>
              <a:rPr lang="el-GR" sz="1800" dirty="0">
                <a:solidFill>
                  <a:schemeClr val="lt1"/>
                </a:solidFill>
                <a:latin typeface="Calibri"/>
                <a:ea typeface="Calibri"/>
                <a:cs typeface="Calibri"/>
                <a:sym typeface="Calibri"/>
              </a:rPr>
              <a:t>: αποτελείται από εταιρείες που επενδύουν κεφάλαια για να ξεκινήσουν ή να βελτιώσουν δραστηριότητες σε άλλη χώρα.</a:t>
            </a:r>
          </a:p>
        </p:txBody>
      </p:sp>
      <p:sp>
        <p:nvSpPr>
          <p:cNvPr id="235" name="Google Shape;235;g204863c8411_0_5"/>
          <p:cNvSpPr/>
          <p:nvPr/>
        </p:nvSpPr>
        <p:spPr>
          <a:xfrm>
            <a:off x="1438250" y="4665325"/>
            <a:ext cx="4017492" cy="1520964"/>
          </a:xfrm>
          <a:prstGeom prst="cloud">
            <a:avLst/>
          </a:prstGeom>
          <a:solidFill>
            <a:srgbClr val="FAB6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endParaRPr lang="en-US" sz="800" b="1" dirty="0"/>
          </a:p>
          <a:p>
            <a:pPr lvl="0" algn="ctr"/>
            <a:r>
              <a:rPr lang="el-GR" b="1" dirty="0"/>
              <a:t>Ενδιαφέρων!</a:t>
            </a:r>
            <a:r>
              <a:rPr lang="el-GR" dirty="0"/>
              <a:t> Γνωρίζατε ότι η Ιαπωνία είναι ο 4ος μεγαλύτερος εισαγωγέας και 4ος μεγαλύτερος </a:t>
            </a:r>
            <a:r>
              <a:rPr lang="el-GR" dirty="0" err="1"/>
              <a:t>εξαγωγέας</a:t>
            </a:r>
            <a:r>
              <a:rPr lang="el-GR" dirty="0"/>
              <a:t> στον κόσμο;</a:t>
            </a:r>
            <a:endParaRPr dirty="0"/>
          </a:p>
        </p:txBody>
      </p:sp>
      <p:sp>
        <p:nvSpPr>
          <p:cNvPr id="10" name="Google Shape;221;g2032f37d30e_0_90">
            <a:extLst>
              <a:ext uri="{FF2B5EF4-FFF2-40B4-BE49-F238E27FC236}">
                <a16:creationId xmlns:a16="http://schemas.microsoft.com/office/drawing/2014/main" id="{0672E098-7730-4130-91B6-088C8E4899A9}"/>
              </a:ext>
            </a:extLst>
          </p:cNvPr>
          <p:cNvSpPr/>
          <p:nvPr/>
        </p:nvSpPr>
        <p:spPr>
          <a:xfrm>
            <a:off x="850805" y="1004595"/>
            <a:ext cx="7692900" cy="456000"/>
          </a:xfrm>
          <a:prstGeom prst="rect">
            <a:avLst/>
          </a:prstGeom>
          <a:noFill/>
          <a:ln>
            <a:noFill/>
          </a:ln>
        </p:spPr>
        <p:txBody>
          <a:bodyPr spcFirstLastPara="1" wrap="square" lIns="90000" tIns="45000" rIns="90000" bIns="45000" anchor="t" anchorCtr="0">
            <a:noAutofit/>
          </a:bodyPr>
          <a:lstStyle/>
          <a:p>
            <a:pPr lvl="0">
              <a:buSzPts val="2400"/>
            </a:pPr>
            <a:r>
              <a:rPr lang="el-GR" sz="2400" dirty="0">
                <a:solidFill>
                  <a:srgbClr val="21B4A9"/>
                </a:solidFill>
                <a:latin typeface="Calibri"/>
                <a:ea typeface="Calibri"/>
                <a:cs typeface="Calibri"/>
                <a:sym typeface="Calibri"/>
              </a:rPr>
              <a:t>Μέρος 1: Τι είναι η διεθνοποίηση των επιχειρήσεων;</a:t>
            </a:r>
            <a:endParaRPr sz="2400" b="0" i="0" u="none" strike="noStrike" cap="none" dirty="0">
              <a:solidFill>
                <a:srgbClr val="000000"/>
              </a:solidFill>
              <a:latin typeface="Arial"/>
              <a:ea typeface="Arial"/>
              <a:cs typeface="Arial"/>
              <a:sym typeface="Arial"/>
            </a:endParaRPr>
          </a:p>
        </p:txBody>
      </p:sp>
      <p:sp>
        <p:nvSpPr>
          <p:cNvPr id="11" name="Google Shape;220;g2032f37d30e_0_90">
            <a:extLst>
              <a:ext uri="{FF2B5EF4-FFF2-40B4-BE49-F238E27FC236}">
                <a16:creationId xmlns:a16="http://schemas.microsoft.com/office/drawing/2014/main" id="{EDD2B568-79B0-49DD-95E0-8BD70C279383}"/>
              </a:ext>
            </a:extLst>
          </p:cNvPr>
          <p:cNvSpPr/>
          <p:nvPr/>
        </p:nvSpPr>
        <p:spPr>
          <a:xfrm>
            <a:off x="850800" y="251425"/>
            <a:ext cx="10119600" cy="639000"/>
          </a:xfrm>
          <a:prstGeom prst="rect">
            <a:avLst/>
          </a:prstGeom>
          <a:noFill/>
          <a:ln>
            <a:noFill/>
          </a:ln>
        </p:spPr>
        <p:txBody>
          <a:bodyPr spcFirstLastPara="1" wrap="square" lIns="90000" tIns="45000" rIns="90000" bIns="45000" anchor="t" anchorCtr="0">
            <a:noAutofit/>
          </a:bodyPr>
          <a:lstStyle/>
          <a:p>
            <a:pPr lvl="0">
              <a:buSzPts val="3600"/>
            </a:pPr>
            <a:r>
              <a:rPr lang="el-GR" sz="3200" b="1" dirty="0">
                <a:solidFill>
                  <a:srgbClr val="FAB632"/>
                </a:solidFill>
                <a:latin typeface="Calibri"/>
                <a:ea typeface="Calibri"/>
                <a:cs typeface="Calibri"/>
                <a:sym typeface="Calibri"/>
              </a:rPr>
              <a:t>Ενότητα 2: Τι εννοούμε με τον όρο διεθνείς επιχειρήσεις;</a:t>
            </a:r>
            <a:endParaRPr sz="32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9"/>
        <p:cNvGrpSpPr/>
        <p:nvPr/>
      </p:nvGrpSpPr>
      <p:grpSpPr>
        <a:xfrm>
          <a:off x="0" y="0"/>
          <a:ext cx="0" cy="0"/>
          <a:chOff x="0" y="0"/>
          <a:chExt cx="0" cy="0"/>
        </a:xfrm>
      </p:grpSpPr>
      <p:sp>
        <p:nvSpPr>
          <p:cNvPr id="240" name="Google Shape;240;p4"/>
          <p:cNvSpPr/>
          <p:nvPr/>
        </p:nvSpPr>
        <p:spPr>
          <a:xfrm>
            <a:off x="7663750" y="2575413"/>
            <a:ext cx="3107100" cy="2675700"/>
          </a:xfrm>
          <a:prstGeom prst="rect">
            <a:avLst/>
          </a:prstGeom>
          <a:solidFill>
            <a:srgbClr val="D0E0E3"/>
          </a:solidFill>
          <a:ln w="28575" cap="flat" cmpd="sng">
            <a:solidFill>
              <a:srgbClr val="1C8C7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2001425" y="6352025"/>
            <a:ext cx="8403300" cy="43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000000"/>
              </a:solidFill>
              <a:latin typeface="Arial"/>
              <a:ea typeface="Arial"/>
              <a:cs typeface="Arial"/>
              <a:sym typeface="Arial"/>
            </a:endParaRPr>
          </a:p>
        </p:txBody>
      </p:sp>
      <p:sp>
        <p:nvSpPr>
          <p:cNvPr id="244" name="Google Shape;244;p4"/>
          <p:cNvSpPr txBox="1"/>
          <p:nvPr/>
        </p:nvSpPr>
        <p:spPr>
          <a:xfrm>
            <a:off x="871324" y="1801425"/>
            <a:ext cx="10355475" cy="1292631"/>
          </a:xfrm>
          <a:prstGeom prst="rect">
            <a:avLst/>
          </a:prstGeom>
          <a:noFill/>
          <a:ln>
            <a:noFill/>
          </a:ln>
        </p:spPr>
        <p:txBody>
          <a:bodyPr spcFirstLastPara="1" wrap="square" lIns="91425" tIns="91425" rIns="91425" bIns="91425" anchor="t" anchorCtr="0">
            <a:spAutoFit/>
          </a:bodyPr>
          <a:lstStyle/>
          <a:p>
            <a:pPr lvl="0" algn="just"/>
            <a:r>
              <a:rPr lang="el-GR" sz="1800" b="1" dirty="0">
                <a:latin typeface="Calibri"/>
                <a:ea typeface="Calibri"/>
                <a:cs typeface="Calibri"/>
                <a:sym typeface="Calibri"/>
              </a:rPr>
              <a:t>Το διεθνές επιχειρηματικό περιβάλλον έχει αλλάξει ραγδαία τα τελευταία χρόνια ως αποτέλεσμα:</a:t>
            </a:r>
            <a:endParaRPr sz="1800" b="1" dirty="0">
              <a:latin typeface="Calibri"/>
              <a:ea typeface="Calibri"/>
              <a:cs typeface="Calibri"/>
              <a:sym typeface="Calibri"/>
            </a:endParaRPr>
          </a:p>
          <a:p>
            <a:pPr marL="457200" lvl="0" indent="-349250" algn="just">
              <a:buSzPts val="1900"/>
              <a:buChar char="●"/>
            </a:pPr>
            <a:r>
              <a:rPr lang="el-GR" sz="1800" dirty="0">
                <a:latin typeface="Calibri"/>
                <a:ea typeface="Calibri"/>
                <a:cs typeface="Calibri"/>
                <a:sym typeface="Calibri"/>
              </a:rPr>
              <a:t>Αυξημένη ελευθέρωση του εμπορίου μέσω εμπορικών συμφωνιών,</a:t>
            </a:r>
          </a:p>
          <a:p>
            <a:pPr marL="457200" lvl="0" indent="-349250" algn="just">
              <a:buSzPts val="1900"/>
              <a:buChar char="●"/>
            </a:pPr>
            <a:r>
              <a:rPr lang="el-GR" sz="1800" dirty="0">
                <a:latin typeface="Calibri"/>
                <a:ea typeface="Calibri"/>
                <a:cs typeface="Calibri"/>
                <a:sym typeface="Calibri"/>
              </a:rPr>
              <a:t>Βελτιώσεις στην τεχνολογία,</a:t>
            </a:r>
          </a:p>
          <a:p>
            <a:pPr marL="457200" lvl="0" indent="-349250" algn="just">
              <a:buSzPts val="1900"/>
              <a:buChar char="●"/>
            </a:pPr>
            <a:r>
              <a:rPr lang="el-GR" sz="1800" dirty="0">
                <a:latin typeface="Calibri"/>
                <a:ea typeface="Calibri"/>
                <a:cs typeface="Calibri"/>
                <a:sym typeface="Calibri"/>
              </a:rPr>
              <a:t>Η εμφάνιση των ΜΜΕ</a:t>
            </a:r>
          </a:p>
        </p:txBody>
      </p:sp>
      <p:sp>
        <p:nvSpPr>
          <p:cNvPr id="245" name="Google Shape;245;p4"/>
          <p:cNvSpPr txBox="1"/>
          <p:nvPr/>
        </p:nvSpPr>
        <p:spPr>
          <a:xfrm>
            <a:off x="979386" y="3401800"/>
            <a:ext cx="6178378" cy="1846629"/>
          </a:xfrm>
          <a:prstGeom prst="rect">
            <a:avLst/>
          </a:prstGeom>
          <a:solidFill>
            <a:srgbClr val="F4CCCC"/>
          </a:solidFill>
          <a:ln w="28575" cap="flat" cmpd="sng">
            <a:solidFill>
              <a:srgbClr val="C00000"/>
            </a:solidFill>
            <a:prstDash val="solid"/>
            <a:round/>
            <a:headEnd type="none" w="sm" len="sm"/>
            <a:tailEnd type="none" w="sm" len="sm"/>
          </a:ln>
        </p:spPr>
        <p:txBody>
          <a:bodyPr spcFirstLastPara="1" wrap="square" lIns="91425" tIns="91425" rIns="91425" bIns="91425" anchor="t" anchorCtr="0">
            <a:spAutoFit/>
          </a:bodyPr>
          <a:lstStyle/>
          <a:p>
            <a:pPr lvl="0" algn="just"/>
            <a:r>
              <a:rPr lang="el-GR" sz="1800" dirty="0">
                <a:latin typeface="Calibri"/>
                <a:ea typeface="Calibri"/>
                <a:cs typeface="Calibri"/>
                <a:sym typeface="Calibri"/>
              </a:rPr>
              <a:t>ΜΜΕ: μικρομεσαίες επιχειρήσεις. Οι μεγαλύτερες εταιρείες (συμπεριλαμβανομένων των πολυεθνικών) αγοράζουν συχνά από ΜΜΕ. Αυτό οφείλεται στο ότι το εξειδικευμένο εργατικό δυναμικό, η καινοτομία και η τεχνολογία τους επιτρέπουν στις ΜΜΕ να παρέχουν αγαθά και υπηρεσίες πιο αποτελεσματικά από ό,τι αν τα προμηθεύονταν εσωτερικά.</a:t>
            </a:r>
            <a:endParaRPr sz="1800" dirty="0"/>
          </a:p>
        </p:txBody>
      </p:sp>
      <p:pic>
        <p:nvPicPr>
          <p:cNvPr id="246" name="Google Shape;246;p4"/>
          <p:cNvPicPr preferRelativeResize="0"/>
          <p:nvPr/>
        </p:nvPicPr>
        <p:blipFill>
          <a:blip r:embed="rId4">
            <a:alphaModFix/>
          </a:blip>
          <a:stretch>
            <a:fillRect/>
          </a:stretch>
        </p:blipFill>
        <p:spPr>
          <a:xfrm>
            <a:off x="7664300" y="3435287"/>
            <a:ext cx="3106000" cy="1815825"/>
          </a:xfrm>
          <a:prstGeom prst="rect">
            <a:avLst/>
          </a:prstGeom>
          <a:noFill/>
          <a:ln>
            <a:noFill/>
          </a:ln>
        </p:spPr>
      </p:pic>
      <p:pic>
        <p:nvPicPr>
          <p:cNvPr id="247" name="Google Shape;247;p4"/>
          <p:cNvPicPr preferRelativeResize="0"/>
          <p:nvPr/>
        </p:nvPicPr>
        <p:blipFill>
          <a:blip r:embed="rId5">
            <a:alphaModFix/>
          </a:blip>
          <a:stretch>
            <a:fillRect/>
          </a:stretch>
        </p:blipFill>
        <p:spPr>
          <a:xfrm rot="1078416">
            <a:off x="9257917" y="2593434"/>
            <a:ext cx="918391" cy="1242251"/>
          </a:xfrm>
          <a:prstGeom prst="rect">
            <a:avLst/>
          </a:prstGeom>
          <a:noFill/>
          <a:ln>
            <a:noFill/>
          </a:ln>
        </p:spPr>
      </p:pic>
      <p:sp>
        <p:nvSpPr>
          <p:cNvPr id="11" name="Google Shape;221;g2032f37d30e_0_90">
            <a:extLst>
              <a:ext uri="{FF2B5EF4-FFF2-40B4-BE49-F238E27FC236}">
                <a16:creationId xmlns:a16="http://schemas.microsoft.com/office/drawing/2014/main" id="{1F99D15D-002B-45F6-98C6-5A2E46933D7D}"/>
              </a:ext>
            </a:extLst>
          </p:cNvPr>
          <p:cNvSpPr/>
          <p:nvPr/>
        </p:nvSpPr>
        <p:spPr>
          <a:xfrm>
            <a:off x="850805" y="1004595"/>
            <a:ext cx="7692900" cy="456000"/>
          </a:xfrm>
          <a:prstGeom prst="rect">
            <a:avLst/>
          </a:prstGeom>
          <a:noFill/>
          <a:ln>
            <a:noFill/>
          </a:ln>
        </p:spPr>
        <p:txBody>
          <a:bodyPr spcFirstLastPara="1" wrap="square" lIns="90000" tIns="45000" rIns="90000" bIns="45000" anchor="t" anchorCtr="0">
            <a:noAutofit/>
          </a:bodyPr>
          <a:lstStyle/>
          <a:p>
            <a:pPr lvl="0">
              <a:buSzPts val="2400"/>
            </a:pPr>
            <a:r>
              <a:rPr lang="el-GR" sz="2400" dirty="0">
                <a:solidFill>
                  <a:srgbClr val="21B4A9"/>
                </a:solidFill>
                <a:latin typeface="Calibri"/>
                <a:ea typeface="Calibri"/>
                <a:cs typeface="Calibri"/>
                <a:sym typeface="Calibri"/>
              </a:rPr>
              <a:t>Μέρος 1: Τι είναι η διεθνοποίηση των επιχειρήσεων;</a:t>
            </a:r>
            <a:endParaRPr sz="2400" b="0" i="0" u="none" strike="noStrike" cap="none" dirty="0">
              <a:solidFill>
                <a:srgbClr val="000000"/>
              </a:solidFill>
              <a:latin typeface="Arial"/>
              <a:ea typeface="Arial"/>
              <a:cs typeface="Arial"/>
              <a:sym typeface="Arial"/>
            </a:endParaRPr>
          </a:p>
        </p:txBody>
      </p:sp>
      <p:sp>
        <p:nvSpPr>
          <p:cNvPr id="12" name="Google Shape;220;g2032f37d30e_0_90">
            <a:extLst>
              <a:ext uri="{FF2B5EF4-FFF2-40B4-BE49-F238E27FC236}">
                <a16:creationId xmlns:a16="http://schemas.microsoft.com/office/drawing/2014/main" id="{3BED39A7-A82D-43DC-B20A-AFE5A747CE86}"/>
              </a:ext>
            </a:extLst>
          </p:cNvPr>
          <p:cNvSpPr/>
          <p:nvPr/>
        </p:nvSpPr>
        <p:spPr>
          <a:xfrm>
            <a:off x="850800" y="251425"/>
            <a:ext cx="10119600" cy="639000"/>
          </a:xfrm>
          <a:prstGeom prst="rect">
            <a:avLst/>
          </a:prstGeom>
          <a:noFill/>
          <a:ln>
            <a:noFill/>
          </a:ln>
        </p:spPr>
        <p:txBody>
          <a:bodyPr spcFirstLastPara="1" wrap="square" lIns="90000" tIns="45000" rIns="90000" bIns="45000" anchor="t" anchorCtr="0">
            <a:noAutofit/>
          </a:bodyPr>
          <a:lstStyle/>
          <a:p>
            <a:pPr lvl="0">
              <a:buSzPts val="3600"/>
            </a:pPr>
            <a:r>
              <a:rPr lang="el-GR" sz="3200" b="1" dirty="0">
                <a:solidFill>
                  <a:srgbClr val="FAB632"/>
                </a:solidFill>
                <a:latin typeface="Calibri"/>
                <a:ea typeface="Calibri"/>
                <a:cs typeface="Calibri"/>
                <a:sym typeface="Calibri"/>
              </a:rPr>
              <a:t>Ενότητα 2: Τι εννοούμε με τον όρο διεθνείς επιχειρήσεις;</a:t>
            </a:r>
            <a:endParaRPr sz="32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4985</Words>
  <Application>Microsoft Office PowerPoint</Application>
  <PresentationFormat>Widescreen</PresentationFormat>
  <Paragraphs>358</Paragraphs>
  <Slides>30</Slides>
  <Notes>30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Century Gothic</vt:lpstr>
      <vt:lpstr>Calibri</vt:lpstr>
      <vt:lpstr>Times New Roman</vt:lpstr>
      <vt:lpstr>Arial</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Gabriela Álvarez Bordón</dc:creator>
  <cp:lastModifiedBy>Giovanni Serafini</cp:lastModifiedBy>
  <cp:revision>15</cp:revision>
  <dcterms:created xsi:type="dcterms:W3CDTF">2022-05-18T10:18:40Z</dcterms:created>
  <dcterms:modified xsi:type="dcterms:W3CDTF">2023-02-24T16:16:44Z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Panorámica</vt:lpwstr>
  </property>
  <property fmtid="{D5CDD505-2E9C-101B-9397-08002B2CF9AE}" pid="3" name="Slides">
    <vt:i4>27</vt:i4>
  </property>
</Properties>
</file>