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7559675" cy="10691800"/>
  <p:embeddedFontLs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LkzlRPAo905zMdER/pqlLW3tz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enturyGothic-bold.fntdata"/><Relationship Id="rId14" Type="http://schemas.openxmlformats.org/officeDocument/2006/relationships/slide" Target="slides/slide9.xml"/><Relationship Id="rId36" Type="http://schemas.openxmlformats.org/officeDocument/2006/relationships/font" Target="fonts/CenturyGothic-regular.fntdata"/><Relationship Id="rId17" Type="http://schemas.openxmlformats.org/officeDocument/2006/relationships/slide" Target="slides/slide12.xml"/><Relationship Id="rId39" Type="http://schemas.openxmlformats.org/officeDocument/2006/relationships/font" Target="fonts/CenturyGothic-boldItalic.fntdata"/><Relationship Id="rId16" Type="http://schemas.openxmlformats.org/officeDocument/2006/relationships/slide" Target="slides/slide11.xml"/><Relationship Id="rId38" Type="http://schemas.openxmlformats.org/officeDocument/2006/relationships/font" Target="fonts/CenturyGothic-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032f37d30e_0_2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g2032f37d30e_0_23: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e04fbac8dc_0_1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g1e04fbac8dc_0_14: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e04fbac8dc_0_3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g1e04fbac8dc_0_31: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032f37d30e_0_12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g2032f37d30e_0_126: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04863c8411_0_24: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4" name="Google Shape;304;g204863c8411_0_24: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e04fbac8dc_0_4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g1e04fbac8dc_0_43: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032f37d30e_0_13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2032f37d30e_0_139: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032f37d30e_0_14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2032f37d30e_0_147: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032f37d30e_0_17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g2032f37d30e_0_172: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032f37d30e_0_15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g2032f37d30e_0_155: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6" name="Google Shape;126;p2: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04863c8411_0_9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2" name="Google Shape;362;g204863c8411_0_90: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04863c8411_0_10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g204863c8411_0_101: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04863c8411_0_11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g204863c8411_0_112: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04863c8411_0_3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204863c8411_0_35: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04863c8411_0_5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5" name="Google Shape;415;g204863c8411_0_55: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04863c8411_0_78: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g204863c8411_0_78: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p20: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4: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p24: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5: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1" name="Google Shape;461;p2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10a7753e05_0_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3" name="Google Shape;483;g210a7753e05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7: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p2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32f37d30e_0_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2032f37d30e_0_3: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32f37d30e_0_1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g2032f37d30e_0_11: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032f37d30e_0_1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 name="Google Shape;190;g2032f37d30e_0_17: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32f37d30e_0_9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2032f37d30e_0_90: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04863c8411_0_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204863c8411_0_5:notes"/>
          <p:cNvSpPr/>
          <p:nvPr>
            <p:ph idx="2" type="sldImg"/>
          </p:nvPr>
        </p:nvSpPr>
        <p:spPr>
          <a:xfrm>
            <a:off x="217488" y="801688"/>
            <a:ext cx="71262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4:notes"/>
          <p:cNvSpPr/>
          <p:nvPr>
            <p:ph idx="2" type="sldImg"/>
          </p:nvPr>
        </p:nvSpPr>
        <p:spPr>
          <a:xfrm>
            <a:off x="217488" y="801688"/>
            <a:ext cx="7126287"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9"/>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9"/>
          <p:cNvSpPr txBox="1"/>
          <p:nvPr>
            <p:ph idx="1" type="subTitle"/>
          </p:nvPr>
        </p:nvSpPr>
        <p:spPr>
          <a:xfrm>
            <a:off x="838080" y="1825560"/>
            <a:ext cx="10515240" cy="43509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40"/>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0"/>
          <p:cNvSpPr txBox="1"/>
          <p:nvPr>
            <p:ph idx="1" type="body"/>
          </p:nvPr>
        </p:nvSpPr>
        <p:spPr>
          <a:xfrm>
            <a:off x="838080" y="182556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40"/>
          <p:cNvSpPr txBox="1"/>
          <p:nvPr>
            <p:ph idx="2" type="body"/>
          </p:nvPr>
        </p:nvSpPr>
        <p:spPr>
          <a:xfrm>
            <a:off x="838080" y="409824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41"/>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41"/>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41"/>
          <p:cNvSpPr txBox="1"/>
          <p:nvPr>
            <p:ph idx="3" type="body"/>
          </p:nvPr>
        </p:nvSpPr>
        <p:spPr>
          <a:xfrm>
            <a:off x="83808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41"/>
          <p:cNvSpPr txBox="1"/>
          <p:nvPr>
            <p:ph idx="4" type="body"/>
          </p:nvPr>
        </p:nvSpPr>
        <p:spPr>
          <a:xfrm>
            <a:off x="622620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42"/>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 type="body"/>
          </p:nvPr>
        </p:nvSpPr>
        <p:spPr>
          <a:xfrm>
            <a:off x="83808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42"/>
          <p:cNvSpPr txBox="1"/>
          <p:nvPr>
            <p:ph idx="2" type="body"/>
          </p:nvPr>
        </p:nvSpPr>
        <p:spPr>
          <a:xfrm>
            <a:off x="439344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42"/>
          <p:cNvSpPr txBox="1"/>
          <p:nvPr>
            <p:ph idx="3" type="body"/>
          </p:nvPr>
        </p:nvSpPr>
        <p:spPr>
          <a:xfrm>
            <a:off x="794916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42"/>
          <p:cNvSpPr txBox="1"/>
          <p:nvPr>
            <p:ph idx="4" type="body"/>
          </p:nvPr>
        </p:nvSpPr>
        <p:spPr>
          <a:xfrm>
            <a:off x="83808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42"/>
          <p:cNvSpPr txBox="1"/>
          <p:nvPr>
            <p:ph idx="5" type="body"/>
          </p:nvPr>
        </p:nvSpPr>
        <p:spPr>
          <a:xfrm>
            <a:off x="439344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42"/>
          <p:cNvSpPr txBox="1"/>
          <p:nvPr>
            <p:ph idx="6" type="body"/>
          </p:nvPr>
        </p:nvSpPr>
        <p:spPr>
          <a:xfrm>
            <a:off x="794916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5"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66" name="Shape 66"/>
        <p:cNvGrpSpPr/>
        <p:nvPr/>
      </p:nvGrpSpPr>
      <p:grpSpPr>
        <a:xfrm>
          <a:off x="0" y="0"/>
          <a:ext cx="0" cy="0"/>
          <a:chOff x="0" y="0"/>
          <a:chExt cx="0" cy="0"/>
        </a:xfrm>
      </p:grpSpPr>
      <p:sp>
        <p:nvSpPr>
          <p:cNvPr id="67" name="Google Shape;67;p43"/>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3"/>
          <p:cNvSpPr txBox="1"/>
          <p:nvPr>
            <p:ph idx="1" type="subTitle"/>
          </p:nvPr>
        </p:nvSpPr>
        <p:spPr>
          <a:xfrm>
            <a:off x="838080" y="1825560"/>
            <a:ext cx="10515240" cy="43509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69" name="Shape 69"/>
        <p:cNvGrpSpPr/>
        <p:nvPr/>
      </p:nvGrpSpPr>
      <p:grpSpPr>
        <a:xfrm>
          <a:off x="0" y="0"/>
          <a:ext cx="0" cy="0"/>
          <a:chOff x="0" y="0"/>
          <a:chExt cx="0" cy="0"/>
        </a:xfrm>
      </p:grpSpPr>
      <p:sp>
        <p:nvSpPr>
          <p:cNvPr id="70" name="Google Shape;70;p44"/>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 type="body"/>
          </p:nvPr>
        </p:nvSpPr>
        <p:spPr>
          <a:xfrm>
            <a:off x="838080" y="1825560"/>
            <a:ext cx="1051524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72" name="Shape 72"/>
        <p:cNvGrpSpPr/>
        <p:nvPr/>
      </p:nvGrpSpPr>
      <p:grpSpPr>
        <a:xfrm>
          <a:off x="0" y="0"/>
          <a:ext cx="0" cy="0"/>
          <a:chOff x="0" y="0"/>
          <a:chExt cx="0" cy="0"/>
        </a:xfrm>
      </p:grpSpPr>
      <p:sp>
        <p:nvSpPr>
          <p:cNvPr id="73" name="Google Shape;73;p45"/>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txBox="1"/>
          <p:nvPr>
            <p:ph idx="1" type="body"/>
          </p:nvPr>
        </p:nvSpPr>
        <p:spPr>
          <a:xfrm>
            <a:off x="83808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75" name="Google Shape;75;p45"/>
          <p:cNvSpPr txBox="1"/>
          <p:nvPr>
            <p:ph idx="2" type="body"/>
          </p:nvPr>
        </p:nvSpPr>
        <p:spPr>
          <a:xfrm>
            <a:off x="622620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46"/>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78" name="Shape 78"/>
        <p:cNvGrpSpPr/>
        <p:nvPr/>
      </p:nvGrpSpPr>
      <p:grpSpPr>
        <a:xfrm>
          <a:off x="0" y="0"/>
          <a:ext cx="0" cy="0"/>
          <a:chOff x="0" y="0"/>
          <a:chExt cx="0" cy="0"/>
        </a:xfrm>
      </p:grpSpPr>
      <p:sp>
        <p:nvSpPr>
          <p:cNvPr id="79" name="Google Shape;79;p47"/>
          <p:cNvSpPr txBox="1"/>
          <p:nvPr>
            <p:ph idx="1" type="subTitle"/>
          </p:nvPr>
        </p:nvSpPr>
        <p:spPr>
          <a:xfrm>
            <a:off x="838080" y="365040"/>
            <a:ext cx="10515240" cy="61441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80" name="Shape 80"/>
        <p:cNvGrpSpPr/>
        <p:nvPr/>
      </p:nvGrpSpPr>
      <p:grpSpPr>
        <a:xfrm>
          <a:off x="0" y="0"/>
          <a:ext cx="0" cy="0"/>
          <a:chOff x="0" y="0"/>
          <a:chExt cx="0" cy="0"/>
        </a:xfrm>
      </p:grpSpPr>
      <p:sp>
        <p:nvSpPr>
          <p:cNvPr id="81" name="Google Shape;81;p48"/>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8"/>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3" name="Google Shape;83;p48"/>
          <p:cNvSpPr txBox="1"/>
          <p:nvPr>
            <p:ph idx="2" type="body"/>
          </p:nvPr>
        </p:nvSpPr>
        <p:spPr>
          <a:xfrm>
            <a:off x="622620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48"/>
          <p:cNvSpPr txBox="1"/>
          <p:nvPr>
            <p:ph idx="3" type="body"/>
          </p:nvPr>
        </p:nvSpPr>
        <p:spPr>
          <a:xfrm>
            <a:off x="83808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85" name="Shape 85"/>
        <p:cNvGrpSpPr/>
        <p:nvPr/>
      </p:nvGrpSpPr>
      <p:grpSpPr>
        <a:xfrm>
          <a:off x="0" y="0"/>
          <a:ext cx="0" cy="0"/>
          <a:chOff x="0" y="0"/>
          <a:chExt cx="0" cy="0"/>
        </a:xfrm>
      </p:grpSpPr>
      <p:sp>
        <p:nvSpPr>
          <p:cNvPr id="86" name="Google Shape;86;p49"/>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9"/>
          <p:cNvSpPr txBox="1"/>
          <p:nvPr>
            <p:ph idx="1" type="body"/>
          </p:nvPr>
        </p:nvSpPr>
        <p:spPr>
          <a:xfrm>
            <a:off x="83808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8" name="Google Shape;88;p49"/>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9" name="Google Shape;89;p49"/>
          <p:cNvSpPr txBox="1"/>
          <p:nvPr>
            <p:ph idx="3" type="body"/>
          </p:nvPr>
        </p:nvSpPr>
        <p:spPr>
          <a:xfrm>
            <a:off x="622620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90" name="Shape 90"/>
        <p:cNvGrpSpPr/>
        <p:nvPr/>
      </p:nvGrpSpPr>
      <p:grpSpPr>
        <a:xfrm>
          <a:off x="0" y="0"/>
          <a:ext cx="0" cy="0"/>
          <a:chOff x="0" y="0"/>
          <a:chExt cx="0" cy="0"/>
        </a:xfrm>
      </p:grpSpPr>
      <p:sp>
        <p:nvSpPr>
          <p:cNvPr id="91" name="Google Shape;91;p50"/>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0"/>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3" name="Google Shape;93;p50"/>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4" name="Google Shape;94;p50"/>
          <p:cNvSpPr txBox="1"/>
          <p:nvPr>
            <p:ph idx="3" type="body"/>
          </p:nvPr>
        </p:nvSpPr>
        <p:spPr>
          <a:xfrm>
            <a:off x="838080" y="409824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95" name="Shape 95"/>
        <p:cNvGrpSpPr/>
        <p:nvPr/>
      </p:nvGrpSpPr>
      <p:grpSpPr>
        <a:xfrm>
          <a:off x="0" y="0"/>
          <a:ext cx="0" cy="0"/>
          <a:chOff x="0" y="0"/>
          <a:chExt cx="0" cy="0"/>
        </a:xfrm>
      </p:grpSpPr>
      <p:sp>
        <p:nvSpPr>
          <p:cNvPr id="96" name="Google Shape;96;p51"/>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1"/>
          <p:cNvSpPr txBox="1"/>
          <p:nvPr>
            <p:ph idx="1" type="body"/>
          </p:nvPr>
        </p:nvSpPr>
        <p:spPr>
          <a:xfrm>
            <a:off x="838080" y="182556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8" name="Google Shape;98;p51"/>
          <p:cNvSpPr txBox="1"/>
          <p:nvPr>
            <p:ph idx="2" type="body"/>
          </p:nvPr>
        </p:nvSpPr>
        <p:spPr>
          <a:xfrm>
            <a:off x="838080" y="409824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99" name="Shape 99"/>
        <p:cNvGrpSpPr/>
        <p:nvPr/>
      </p:nvGrpSpPr>
      <p:grpSpPr>
        <a:xfrm>
          <a:off x="0" y="0"/>
          <a:ext cx="0" cy="0"/>
          <a:chOff x="0" y="0"/>
          <a:chExt cx="0" cy="0"/>
        </a:xfrm>
      </p:grpSpPr>
      <p:sp>
        <p:nvSpPr>
          <p:cNvPr id="100" name="Google Shape;100;p52"/>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2"/>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2" name="Google Shape;102;p52"/>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3" name="Google Shape;103;p52"/>
          <p:cNvSpPr txBox="1"/>
          <p:nvPr>
            <p:ph idx="3" type="body"/>
          </p:nvPr>
        </p:nvSpPr>
        <p:spPr>
          <a:xfrm>
            <a:off x="83808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4" name="Google Shape;104;p52"/>
          <p:cNvSpPr txBox="1"/>
          <p:nvPr>
            <p:ph idx="4" type="body"/>
          </p:nvPr>
        </p:nvSpPr>
        <p:spPr>
          <a:xfrm>
            <a:off x="622620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05" name="Shape 105"/>
        <p:cNvGrpSpPr/>
        <p:nvPr/>
      </p:nvGrpSpPr>
      <p:grpSpPr>
        <a:xfrm>
          <a:off x="0" y="0"/>
          <a:ext cx="0" cy="0"/>
          <a:chOff x="0" y="0"/>
          <a:chExt cx="0" cy="0"/>
        </a:xfrm>
      </p:grpSpPr>
      <p:sp>
        <p:nvSpPr>
          <p:cNvPr id="106" name="Google Shape;106;p53"/>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53"/>
          <p:cNvSpPr txBox="1"/>
          <p:nvPr>
            <p:ph idx="1" type="body"/>
          </p:nvPr>
        </p:nvSpPr>
        <p:spPr>
          <a:xfrm>
            <a:off x="83808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8" name="Google Shape;108;p53"/>
          <p:cNvSpPr txBox="1"/>
          <p:nvPr>
            <p:ph idx="2" type="body"/>
          </p:nvPr>
        </p:nvSpPr>
        <p:spPr>
          <a:xfrm>
            <a:off x="439344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 name="Google Shape;109;p53"/>
          <p:cNvSpPr txBox="1"/>
          <p:nvPr>
            <p:ph idx="3" type="body"/>
          </p:nvPr>
        </p:nvSpPr>
        <p:spPr>
          <a:xfrm>
            <a:off x="7949160" y="182556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0" name="Google Shape;110;p53"/>
          <p:cNvSpPr txBox="1"/>
          <p:nvPr>
            <p:ph idx="4" type="body"/>
          </p:nvPr>
        </p:nvSpPr>
        <p:spPr>
          <a:xfrm>
            <a:off x="83808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1" name="Google Shape;111;p53"/>
          <p:cNvSpPr txBox="1"/>
          <p:nvPr>
            <p:ph idx="5" type="body"/>
          </p:nvPr>
        </p:nvSpPr>
        <p:spPr>
          <a:xfrm>
            <a:off x="439344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2" name="Google Shape;112;p53"/>
          <p:cNvSpPr txBox="1"/>
          <p:nvPr>
            <p:ph idx="6" type="body"/>
          </p:nvPr>
        </p:nvSpPr>
        <p:spPr>
          <a:xfrm>
            <a:off x="7949160" y="4098240"/>
            <a:ext cx="338580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33"/>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 type="body"/>
          </p:nvPr>
        </p:nvSpPr>
        <p:spPr>
          <a:xfrm>
            <a:off x="838080" y="1825560"/>
            <a:ext cx="1051524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34"/>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 type="body"/>
          </p:nvPr>
        </p:nvSpPr>
        <p:spPr>
          <a:xfrm>
            <a:off x="83808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34"/>
          <p:cNvSpPr txBox="1"/>
          <p:nvPr>
            <p:ph idx="2" type="body"/>
          </p:nvPr>
        </p:nvSpPr>
        <p:spPr>
          <a:xfrm>
            <a:off x="622620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35"/>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36"/>
          <p:cNvSpPr txBox="1"/>
          <p:nvPr>
            <p:ph idx="1" type="subTitle"/>
          </p:nvPr>
        </p:nvSpPr>
        <p:spPr>
          <a:xfrm>
            <a:off x="838080" y="365040"/>
            <a:ext cx="10515240" cy="614412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37"/>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7"/>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37"/>
          <p:cNvSpPr txBox="1"/>
          <p:nvPr>
            <p:ph idx="2" type="body"/>
          </p:nvPr>
        </p:nvSpPr>
        <p:spPr>
          <a:xfrm>
            <a:off x="622620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37"/>
          <p:cNvSpPr txBox="1"/>
          <p:nvPr>
            <p:ph idx="3" type="body"/>
          </p:nvPr>
        </p:nvSpPr>
        <p:spPr>
          <a:xfrm>
            <a:off x="83808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38"/>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txBox="1"/>
          <p:nvPr>
            <p:ph idx="1" type="body"/>
          </p:nvPr>
        </p:nvSpPr>
        <p:spPr>
          <a:xfrm>
            <a:off x="838080" y="1825560"/>
            <a:ext cx="5131080" cy="43509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38"/>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38"/>
          <p:cNvSpPr txBox="1"/>
          <p:nvPr>
            <p:ph idx="3" type="body"/>
          </p:nvPr>
        </p:nvSpPr>
        <p:spPr>
          <a:xfrm>
            <a:off x="6226200" y="409824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39"/>
          <p:cNvSpPr txBox="1"/>
          <p:nvPr>
            <p:ph type="title"/>
          </p:nvPr>
        </p:nvSpPr>
        <p:spPr>
          <a:xfrm>
            <a:off x="838080" y="365040"/>
            <a:ext cx="10515240" cy="13251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 type="body"/>
          </p:nvPr>
        </p:nvSpPr>
        <p:spPr>
          <a:xfrm>
            <a:off x="83808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39"/>
          <p:cNvSpPr txBox="1"/>
          <p:nvPr>
            <p:ph idx="2" type="body"/>
          </p:nvPr>
        </p:nvSpPr>
        <p:spPr>
          <a:xfrm>
            <a:off x="6226200" y="1825560"/>
            <a:ext cx="513108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39"/>
          <p:cNvSpPr txBox="1"/>
          <p:nvPr>
            <p:ph idx="3" type="body"/>
          </p:nvPr>
        </p:nvSpPr>
        <p:spPr>
          <a:xfrm>
            <a:off x="838080" y="4098240"/>
            <a:ext cx="10515240" cy="20750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2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8"/>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
        <p:nvSpPr>
          <p:cNvPr id="10" name="Google Shape;10;p2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 name="Shape 59"/>
        <p:cNvGrpSpPr/>
        <p:nvPr/>
      </p:nvGrpSpPr>
      <p:grpSpPr>
        <a:xfrm>
          <a:off x="0" y="0"/>
          <a:ext cx="0" cy="0"/>
          <a:chOff x="0" y="0"/>
          <a:chExt cx="0" cy="0"/>
        </a:xfrm>
      </p:grpSpPr>
      <p:sp>
        <p:nvSpPr>
          <p:cNvPr id="60" name="Google Shape;60;p30"/>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30"/>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30"/>
          <p:cNvSpPr txBox="1"/>
          <p:nvPr>
            <p:ph idx="12" type="sldNum"/>
          </p:nvPr>
        </p:nvSpPr>
        <p:spPr>
          <a:xfrm>
            <a:off x="8610480" y="6356520"/>
            <a:ext cx="274284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hyperlink" Target="https://books.google.es/books?hl=es&amp;lr=&amp;id=9KjkBgAAQBAJ&amp;oi=fnd&amp;pg=PA11&amp;dq=internacionalizaci%C3%B3n+empresarial&amp;ots=BKNA1jFw5M&amp;sig=ekOa9f4SHV8DsHuBjorHiVbu-s8#v=onepage&amp;q=internacionalizaci%C3%B3n%20empresarial&amp;f=false" TargetMode="External"/><Relationship Id="rId5" Type="http://schemas.openxmlformats.org/officeDocument/2006/relationships/hyperlink" Target="https://www.irekia.euskadi.eus/uploads/attachments/11056/Plan_Internacionalizacion_2017-2020_Pais_Vasco_(Final).pdf?1518084809" TargetMode="External"/><Relationship Id="rId6" Type="http://schemas.openxmlformats.org/officeDocument/2006/relationships/hyperlink" Target="https://globalnegotiator.com/files/plan-de-internacionalizacion-empresa.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34.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9.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8.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pic>
        <p:nvPicPr>
          <p:cNvPr id="117" name="Google Shape;117;p1"/>
          <p:cNvPicPr preferRelativeResize="0"/>
          <p:nvPr/>
        </p:nvPicPr>
        <p:blipFill rotWithShape="1">
          <a:blip r:embed="rId4">
            <a:alphaModFix/>
          </a:blip>
          <a:srcRect b="33333" l="17327" r="19051" t="38446"/>
          <a:stretch/>
        </p:blipFill>
        <p:spPr>
          <a:xfrm>
            <a:off x="3912120" y="1074240"/>
            <a:ext cx="4367520" cy="1935000"/>
          </a:xfrm>
          <a:prstGeom prst="rect">
            <a:avLst/>
          </a:prstGeom>
          <a:noFill/>
          <a:ln>
            <a:noFill/>
          </a:ln>
        </p:spPr>
      </p:pic>
      <p:sp>
        <p:nvSpPr>
          <p:cNvPr id="118" name="Google Shape;118;p1"/>
          <p:cNvSpPr/>
          <p:nvPr/>
        </p:nvSpPr>
        <p:spPr>
          <a:xfrm>
            <a:off x="1056240" y="4253040"/>
            <a:ext cx="10343880" cy="10652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3200"/>
              <a:buFont typeface="Arial"/>
              <a:buNone/>
            </a:pPr>
            <a:r>
              <a:rPr lang="en-GB" sz="3200">
                <a:solidFill>
                  <a:srgbClr val="EA4E46"/>
                </a:solidFill>
                <a:latin typeface="Calibri"/>
                <a:ea typeface="Calibri"/>
                <a:cs typeface="Calibri"/>
                <a:sym typeface="Calibri"/>
              </a:rPr>
              <a:t>Comercio internacional</a:t>
            </a:r>
            <a:endParaRPr b="0" i="0" sz="3200" u="none" cap="none" strike="noStrike">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800"/>
              <a:buFont typeface="Arial"/>
              <a:buNone/>
            </a:pPr>
            <a:r>
              <a:rPr b="1" lang="en-GB" sz="1800">
                <a:latin typeface="Calibri"/>
                <a:ea typeface="Calibri"/>
                <a:cs typeface="Calibri"/>
                <a:sym typeface="Calibri"/>
              </a:rPr>
              <a:t>Por</a:t>
            </a:r>
            <a:r>
              <a:rPr b="0" i="0" lang="en-GB" sz="1800" u="none" cap="none" strike="noStrike">
                <a:solidFill>
                  <a:srgbClr val="000000"/>
                </a:solidFill>
                <a:latin typeface="Calibri"/>
                <a:ea typeface="Calibri"/>
                <a:cs typeface="Calibri"/>
                <a:sym typeface="Calibri"/>
              </a:rPr>
              <a:t> SEERC &amp; Radio Ecca</a:t>
            </a:r>
            <a:endParaRPr b="0" i="0" sz="1800" u="none" cap="none" strike="noStrike">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fmla="val 33333" name="adj1"/>
              <a:gd fmla="val 33333" name="adj2"/>
            </a:avLst>
          </a:prstGeom>
          <a:solidFill>
            <a:srgbClr val="EA4E46"/>
          </a:solidFill>
          <a:ln cap="flat" cmpd="sng" w="25400">
            <a:solidFill>
              <a:srgbClr val="EA4E4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fmla="val 33333" name="adj1"/>
              <a:gd fmla="val 33333" name="adj2"/>
            </a:avLst>
          </a:prstGeom>
          <a:solidFill>
            <a:srgbClr val="EA4E46"/>
          </a:solidFill>
          <a:ln cap="flat" cmpd="sng" w="25400">
            <a:solidFill>
              <a:srgbClr val="EA4E4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Texto&#10;&#10;Descripción generada automáticamente" id="122" name="Google Shape;122;p1"/>
          <p:cNvPicPr preferRelativeResize="0"/>
          <p:nvPr/>
        </p:nvPicPr>
        <p:blipFill rotWithShape="1">
          <a:blip r:embed="rId5">
            <a:alphaModFix/>
          </a:blip>
          <a:srcRect b="0" l="0" r="0" t="0"/>
          <a:stretch/>
        </p:blipFill>
        <p:spPr>
          <a:xfrm>
            <a:off x="199080" y="6234480"/>
            <a:ext cx="2303640" cy="483120"/>
          </a:xfrm>
          <a:prstGeom prst="rect">
            <a:avLst/>
          </a:prstGeom>
          <a:noFill/>
          <a:ln>
            <a:noFill/>
          </a:ln>
        </p:spPr>
      </p:pic>
      <p:sp>
        <p:nvSpPr>
          <p:cNvPr id="123" name="Google Shape;123;p1"/>
          <p:cNvSpPr/>
          <p:nvPr/>
        </p:nvSpPr>
        <p:spPr>
          <a:xfrm>
            <a:off x="2503440" y="6117840"/>
            <a:ext cx="7901280" cy="592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g2032f37d30e_0_23"/>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53" name="Google Shape;253;g2032f37d30e_0_23"/>
          <p:cNvSpPr/>
          <p:nvPr/>
        </p:nvSpPr>
        <p:spPr>
          <a:xfrm>
            <a:off x="850799" y="1004600"/>
            <a:ext cx="90537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2: </a:t>
            </a:r>
            <a:r>
              <a:rPr lang="en-GB" sz="2400">
                <a:solidFill>
                  <a:srgbClr val="21B4A9"/>
                </a:solidFill>
                <a:latin typeface="Calibri"/>
                <a:ea typeface="Calibri"/>
                <a:cs typeface="Calibri"/>
                <a:sym typeface="Calibri"/>
              </a:rPr>
              <a:t>Acciones para la internacionalización de las empresas</a:t>
            </a:r>
            <a:endParaRPr b="0" i="0" sz="2400" u="none" cap="none" strike="noStrike">
              <a:solidFill>
                <a:srgbClr val="000000"/>
              </a:solidFill>
              <a:latin typeface="Arial"/>
              <a:ea typeface="Arial"/>
              <a:cs typeface="Arial"/>
              <a:sym typeface="Arial"/>
            </a:endParaRPr>
          </a:p>
        </p:txBody>
      </p:sp>
      <p:sp>
        <p:nvSpPr>
          <p:cNvPr id="254" name="Google Shape;254;g2032f37d30e_0_23"/>
          <p:cNvSpPr txBox="1"/>
          <p:nvPr/>
        </p:nvSpPr>
        <p:spPr>
          <a:xfrm>
            <a:off x="2323325" y="1743375"/>
            <a:ext cx="8971500" cy="4340700"/>
          </a:xfrm>
          <a:prstGeom prst="rect">
            <a:avLst/>
          </a:prstGeom>
          <a:no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800"/>
              <a:buFont typeface="Arial"/>
              <a:buNone/>
            </a:pPr>
            <a:r>
              <a:rPr b="1" lang="en-GB" sz="1800">
                <a:solidFill>
                  <a:srgbClr val="C00000"/>
                </a:solidFill>
                <a:latin typeface="Calibri"/>
                <a:ea typeface="Calibri"/>
                <a:cs typeface="Calibri"/>
                <a:sym typeface="Calibri"/>
              </a:rPr>
              <a:t>Se prevén las siguientes acciones:</a:t>
            </a:r>
            <a:endParaRPr b="1" i="0" sz="1800" u="none" cap="none" strike="noStrike">
              <a:solidFill>
                <a:srgbClr val="C00000"/>
              </a:solidFill>
              <a:latin typeface="Calibri"/>
              <a:ea typeface="Calibri"/>
              <a:cs typeface="Calibri"/>
              <a:sym typeface="Calibri"/>
            </a:endParaRPr>
          </a:p>
          <a:p>
            <a:pPr indent="-336550" lvl="0" marL="457200" marR="0" rtl="0" algn="just">
              <a:lnSpc>
                <a:spcPct val="100000"/>
              </a:lnSpc>
              <a:spcBef>
                <a:spcPts val="0"/>
              </a:spcBef>
              <a:spcAft>
                <a:spcPts val="0"/>
              </a:spcAft>
              <a:buClr>
                <a:schemeClr val="dk1"/>
              </a:buClr>
              <a:buSzPts val="1700"/>
              <a:buFont typeface="Calibri"/>
              <a:buChar char="●"/>
            </a:pPr>
            <a:r>
              <a:rPr b="1" lang="en-GB" sz="1800">
                <a:solidFill>
                  <a:schemeClr val="dk1"/>
                </a:solidFill>
                <a:latin typeface="Calibri"/>
                <a:ea typeface="Calibri"/>
                <a:cs typeface="Calibri"/>
                <a:sym typeface="Calibri"/>
              </a:rPr>
              <a:t>Exportación: </a:t>
            </a:r>
            <a:r>
              <a:rPr lang="en-GB" sz="1800">
                <a:solidFill>
                  <a:schemeClr val="dk1"/>
                </a:solidFill>
                <a:latin typeface="Calibri"/>
                <a:ea typeface="Calibri"/>
                <a:cs typeface="Calibri"/>
                <a:sym typeface="Calibri"/>
              </a:rPr>
              <a:t>el acto de vender, entregar y cobrar productos o servicios a clientes fuera de los límites del mercado nacional.</a:t>
            </a:r>
            <a:endParaRPr sz="1800">
              <a:solidFill>
                <a:schemeClr val="dk1"/>
              </a:solidFill>
              <a:latin typeface="Calibri"/>
              <a:ea typeface="Calibri"/>
              <a:cs typeface="Calibri"/>
              <a:sym typeface="Calibri"/>
            </a:endParaRPr>
          </a:p>
          <a:p>
            <a:pPr indent="-336550" lvl="0" marL="457200" marR="0" rtl="0" algn="just">
              <a:lnSpc>
                <a:spcPct val="100000"/>
              </a:lnSpc>
              <a:spcBef>
                <a:spcPts val="0"/>
              </a:spcBef>
              <a:spcAft>
                <a:spcPts val="0"/>
              </a:spcAft>
              <a:buClr>
                <a:schemeClr val="dk1"/>
              </a:buClr>
              <a:buSzPts val="1700"/>
              <a:buFont typeface="Calibri"/>
              <a:buChar char="●"/>
            </a:pPr>
            <a:r>
              <a:rPr b="1" lang="en-GB" sz="1800">
                <a:solidFill>
                  <a:schemeClr val="dk1"/>
                </a:solidFill>
                <a:latin typeface="Calibri"/>
                <a:ea typeface="Calibri"/>
                <a:cs typeface="Calibri"/>
                <a:sym typeface="Calibri"/>
              </a:rPr>
              <a:t>Importar:</a:t>
            </a:r>
            <a:r>
              <a:rPr lang="en-GB" sz="1800">
                <a:solidFill>
                  <a:schemeClr val="dk1"/>
                </a:solidFill>
                <a:latin typeface="Calibri"/>
                <a:ea typeface="Calibri"/>
                <a:cs typeface="Calibri"/>
                <a:sym typeface="Calibri"/>
              </a:rPr>
              <a:t> la acción de comprar, introducir y pagar productos o servicios que están fuera de los límites del mercado nacional pero que entran en nuestro mercado nacional.</a:t>
            </a:r>
            <a:endParaRPr sz="1800">
              <a:solidFill>
                <a:schemeClr val="dk1"/>
              </a:solidFill>
              <a:latin typeface="Calibri"/>
              <a:ea typeface="Calibri"/>
              <a:cs typeface="Calibri"/>
              <a:sym typeface="Calibri"/>
            </a:endParaRPr>
          </a:p>
          <a:p>
            <a:pPr indent="-336550" lvl="0" marL="457200" marR="0" rtl="0" algn="just">
              <a:lnSpc>
                <a:spcPct val="100000"/>
              </a:lnSpc>
              <a:spcBef>
                <a:spcPts val="0"/>
              </a:spcBef>
              <a:spcAft>
                <a:spcPts val="0"/>
              </a:spcAft>
              <a:buClr>
                <a:schemeClr val="dk1"/>
              </a:buClr>
              <a:buSzPts val="1700"/>
              <a:buFont typeface="Calibri"/>
              <a:buChar char="●"/>
            </a:pPr>
            <a:r>
              <a:rPr b="1" lang="en-GB" sz="1800">
                <a:solidFill>
                  <a:schemeClr val="dk1"/>
                </a:solidFill>
                <a:latin typeface="Calibri"/>
                <a:ea typeface="Calibri"/>
                <a:cs typeface="Calibri"/>
                <a:sym typeface="Calibri"/>
              </a:rPr>
              <a:t>Deslocalización de la producción a un tercer país:</a:t>
            </a:r>
            <a:r>
              <a:rPr lang="en-GB" sz="1800">
                <a:solidFill>
                  <a:schemeClr val="dk1"/>
                </a:solidFill>
                <a:latin typeface="Calibri"/>
                <a:ea typeface="Calibri"/>
                <a:cs typeface="Calibri"/>
                <a:sym typeface="Calibri"/>
              </a:rPr>
              <a:t> traslado del centro de producción de una empresa a un tercer país con el objetivo de aprovechar economías de escala, reducir costes laborales, localizar mano de obra cualificada o recibir ayudas e incentivos, entre otros.</a:t>
            </a:r>
            <a:endParaRPr sz="1800">
              <a:solidFill>
                <a:schemeClr val="dk1"/>
              </a:solidFill>
              <a:latin typeface="Calibri"/>
              <a:ea typeface="Calibri"/>
              <a:cs typeface="Calibri"/>
              <a:sym typeface="Calibri"/>
            </a:endParaRPr>
          </a:p>
          <a:p>
            <a:pPr indent="-336550" lvl="0" marL="457200" marR="0" rtl="0" algn="just">
              <a:lnSpc>
                <a:spcPct val="100000"/>
              </a:lnSpc>
              <a:spcBef>
                <a:spcPts val="0"/>
              </a:spcBef>
              <a:spcAft>
                <a:spcPts val="0"/>
              </a:spcAft>
              <a:buClr>
                <a:schemeClr val="dk1"/>
              </a:buClr>
              <a:buSzPts val="1700"/>
              <a:buFont typeface="Calibri"/>
              <a:buChar char="●"/>
            </a:pPr>
            <a:r>
              <a:rPr b="1" lang="en-GB" sz="1800">
                <a:solidFill>
                  <a:schemeClr val="dk1"/>
                </a:solidFill>
                <a:latin typeface="Calibri"/>
                <a:ea typeface="Calibri"/>
                <a:cs typeface="Calibri"/>
                <a:sym typeface="Calibri"/>
              </a:rPr>
              <a:t>Transferencia internacional de conocimientos técnicos:</a:t>
            </a:r>
            <a:r>
              <a:rPr lang="en-GB" sz="1800">
                <a:solidFill>
                  <a:schemeClr val="dk1"/>
                </a:solidFill>
                <a:latin typeface="Calibri"/>
                <a:ea typeface="Calibri"/>
                <a:cs typeface="Calibri"/>
                <a:sym typeface="Calibri"/>
              </a:rPr>
              <a:t> en la medida en que la empresa que transfiere la información genere beneficios a través de esta transferencia y que las empresas receptoras de la información estén situadas en terceros países.</a:t>
            </a:r>
            <a:endParaRPr sz="1800">
              <a:solidFill>
                <a:schemeClr val="dk1"/>
              </a:solidFill>
              <a:latin typeface="Calibri"/>
              <a:ea typeface="Calibri"/>
              <a:cs typeface="Calibri"/>
              <a:sym typeface="Calibri"/>
            </a:endParaRPr>
          </a:p>
          <a:p>
            <a:pPr indent="-336550" lvl="0" marL="457200" marR="0" rtl="0" algn="just">
              <a:lnSpc>
                <a:spcPct val="100000"/>
              </a:lnSpc>
              <a:spcBef>
                <a:spcPts val="0"/>
              </a:spcBef>
              <a:spcAft>
                <a:spcPts val="0"/>
              </a:spcAft>
              <a:buClr>
                <a:schemeClr val="dk1"/>
              </a:buClr>
              <a:buSzPts val="1700"/>
              <a:buFont typeface="Calibri"/>
              <a:buChar char="●"/>
            </a:pPr>
            <a:r>
              <a:rPr b="1" lang="en-GB" sz="1800">
                <a:solidFill>
                  <a:schemeClr val="dk1"/>
                </a:solidFill>
                <a:latin typeface="Calibri"/>
                <a:ea typeface="Calibri"/>
                <a:cs typeface="Calibri"/>
                <a:sym typeface="Calibri"/>
              </a:rPr>
              <a:t>Inversión directa en el extranjero (creación de filiales, sucursales, establecimientos permanentes, empresas conjuntas, etc.):</a:t>
            </a:r>
            <a:r>
              <a:rPr lang="en-GB" sz="1800">
                <a:solidFill>
                  <a:schemeClr val="dk1"/>
                </a:solidFill>
                <a:latin typeface="Calibri"/>
                <a:ea typeface="Calibri"/>
                <a:cs typeface="Calibri"/>
                <a:sym typeface="Calibri"/>
              </a:rPr>
              <a:t> la empresa busca tener presencia en el mercado a través de una presencia física.</a:t>
            </a:r>
            <a:endParaRPr sz="1800">
              <a:solidFill>
                <a:schemeClr val="dk1"/>
              </a:solidFill>
              <a:latin typeface="Calibri"/>
              <a:ea typeface="Calibri"/>
              <a:cs typeface="Calibri"/>
              <a:sym typeface="Calibri"/>
            </a:endParaRPr>
          </a:p>
        </p:txBody>
      </p:sp>
      <p:pic>
        <p:nvPicPr>
          <p:cNvPr id="255" name="Google Shape;255;g2032f37d30e_0_23"/>
          <p:cNvPicPr preferRelativeResize="0"/>
          <p:nvPr/>
        </p:nvPicPr>
        <p:blipFill rotWithShape="1">
          <a:blip r:embed="rId4">
            <a:alphaModFix/>
          </a:blip>
          <a:srcRect b="0" l="0" r="0" t="0"/>
          <a:stretch/>
        </p:blipFill>
        <p:spPr>
          <a:xfrm>
            <a:off x="0" y="2450772"/>
            <a:ext cx="2376775" cy="2602500"/>
          </a:xfrm>
          <a:prstGeom prst="rect">
            <a:avLst/>
          </a:prstGeom>
          <a:noFill/>
          <a:ln>
            <a:noFill/>
          </a:ln>
        </p:spPr>
      </p:pic>
      <p:sp>
        <p:nvSpPr>
          <p:cNvPr id="256" name="Google Shape;256;g2032f37d30e_0_23"/>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g1e04fbac8dc_0_14"/>
          <p:cNvSpPr/>
          <p:nvPr/>
        </p:nvSpPr>
        <p:spPr>
          <a:xfrm>
            <a:off x="850800" y="1004600"/>
            <a:ext cx="101196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3: </a:t>
            </a:r>
            <a:r>
              <a:rPr lang="en-GB" sz="2400">
                <a:solidFill>
                  <a:srgbClr val="21B4A9"/>
                </a:solidFill>
                <a:latin typeface="Calibri"/>
                <a:ea typeface="Calibri"/>
                <a:cs typeface="Calibri"/>
                <a:sym typeface="Calibri"/>
              </a:rPr>
              <a:t>Factores para la internacionalización de las empresas</a:t>
            </a:r>
            <a:endParaRPr sz="2400">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sz="2400">
              <a:solidFill>
                <a:srgbClr val="21B4A9"/>
              </a:solidFill>
              <a:latin typeface="Calibri"/>
              <a:ea typeface="Calibri"/>
              <a:cs typeface="Calibri"/>
              <a:sym typeface="Calibri"/>
            </a:endParaRPr>
          </a:p>
        </p:txBody>
      </p:sp>
      <p:sp>
        <p:nvSpPr>
          <p:cNvPr id="262" name="Google Shape;262;g1e04fbac8dc_0_14"/>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63" name="Google Shape;263;g1e04fbac8dc_0_14"/>
          <p:cNvSpPr/>
          <p:nvPr/>
        </p:nvSpPr>
        <p:spPr>
          <a:xfrm>
            <a:off x="5651716" y="1460601"/>
            <a:ext cx="5416500" cy="4632300"/>
          </a:xfrm>
          <a:prstGeom prst="heptagon">
            <a:avLst>
              <a:gd fmla="val 102572" name="hf"/>
              <a:gd fmla="val 105210" name="vf"/>
            </a:avLst>
          </a:prstGeom>
          <a:no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64" name="Google Shape;264;g1e04fbac8dc_0_14"/>
          <p:cNvCxnSpPr>
            <a:stCxn id="263" idx="6"/>
          </p:cNvCxnSpPr>
          <p:nvPr/>
        </p:nvCxnSpPr>
        <p:spPr>
          <a:xfrm>
            <a:off x="8359966" y="1460601"/>
            <a:ext cx="8100" cy="2340300"/>
          </a:xfrm>
          <a:prstGeom prst="straightConnector1">
            <a:avLst/>
          </a:prstGeom>
          <a:noFill/>
          <a:ln cap="flat" cmpd="sng" w="9525">
            <a:solidFill>
              <a:srgbClr val="1C8C7F"/>
            </a:solidFill>
            <a:prstDash val="solid"/>
            <a:round/>
            <a:headEnd len="sm" w="sm" type="none"/>
            <a:tailEnd len="sm" w="sm" type="none"/>
          </a:ln>
        </p:spPr>
      </p:cxnSp>
      <p:cxnSp>
        <p:nvCxnSpPr>
          <p:cNvPr id="265" name="Google Shape;265;g1e04fbac8dc_0_14"/>
          <p:cNvCxnSpPr>
            <a:stCxn id="263" idx="4"/>
          </p:cNvCxnSpPr>
          <p:nvPr/>
        </p:nvCxnSpPr>
        <p:spPr>
          <a:xfrm flipH="1" rot="10800000">
            <a:off x="5651702" y="3785664"/>
            <a:ext cx="2721900" cy="654000"/>
          </a:xfrm>
          <a:prstGeom prst="straightConnector1">
            <a:avLst/>
          </a:prstGeom>
          <a:noFill/>
          <a:ln cap="flat" cmpd="sng" w="9525">
            <a:solidFill>
              <a:srgbClr val="1C8C7F"/>
            </a:solidFill>
            <a:prstDash val="solid"/>
            <a:round/>
            <a:headEnd len="sm" w="sm" type="none"/>
            <a:tailEnd len="sm" w="sm" type="none"/>
          </a:ln>
        </p:spPr>
      </p:cxnSp>
      <p:cxnSp>
        <p:nvCxnSpPr>
          <p:cNvPr id="266" name="Google Shape;266;g1e04fbac8dc_0_14"/>
          <p:cNvCxnSpPr>
            <a:stCxn id="263" idx="5"/>
          </p:cNvCxnSpPr>
          <p:nvPr/>
        </p:nvCxnSpPr>
        <p:spPr>
          <a:xfrm>
            <a:off x="6188116" y="2378089"/>
            <a:ext cx="2179800" cy="1410300"/>
          </a:xfrm>
          <a:prstGeom prst="straightConnector1">
            <a:avLst/>
          </a:prstGeom>
          <a:noFill/>
          <a:ln cap="flat" cmpd="sng" w="9525">
            <a:solidFill>
              <a:srgbClr val="1C8C7F"/>
            </a:solidFill>
            <a:prstDash val="solid"/>
            <a:round/>
            <a:headEnd len="sm" w="sm" type="none"/>
            <a:tailEnd len="sm" w="sm" type="none"/>
          </a:ln>
        </p:spPr>
      </p:cxnSp>
      <p:cxnSp>
        <p:nvCxnSpPr>
          <p:cNvPr id="267" name="Google Shape;267;g1e04fbac8dc_0_14"/>
          <p:cNvCxnSpPr>
            <a:endCxn id="263" idx="0"/>
          </p:cNvCxnSpPr>
          <p:nvPr/>
        </p:nvCxnSpPr>
        <p:spPr>
          <a:xfrm flipH="1" rot="10800000">
            <a:off x="8360116" y="2378089"/>
            <a:ext cx="2171700" cy="1417500"/>
          </a:xfrm>
          <a:prstGeom prst="straightConnector1">
            <a:avLst/>
          </a:prstGeom>
          <a:noFill/>
          <a:ln cap="flat" cmpd="sng" w="9525">
            <a:solidFill>
              <a:srgbClr val="1C8C7F"/>
            </a:solidFill>
            <a:prstDash val="solid"/>
            <a:round/>
            <a:headEnd len="sm" w="sm" type="none"/>
            <a:tailEnd len="sm" w="sm" type="none"/>
          </a:ln>
        </p:spPr>
      </p:cxnSp>
      <p:cxnSp>
        <p:nvCxnSpPr>
          <p:cNvPr id="268" name="Google Shape;268;g1e04fbac8dc_0_14"/>
          <p:cNvCxnSpPr>
            <a:endCxn id="263" idx="1"/>
          </p:cNvCxnSpPr>
          <p:nvPr/>
        </p:nvCxnSpPr>
        <p:spPr>
          <a:xfrm>
            <a:off x="8370930" y="3790764"/>
            <a:ext cx="2697300" cy="648900"/>
          </a:xfrm>
          <a:prstGeom prst="straightConnector1">
            <a:avLst/>
          </a:prstGeom>
          <a:noFill/>
          <a:ln cap="flat" cmpd="sng" w="9525">
            <a:solidFill>
              <a:srgbClr val="1C8C7F"/>
            </a:solidFill>
            <a:prstDash val="solid"/>
            <a:round/>
            <a:headEnd len="sm" w="sm" type="none"/>
            <a:tailEnd len="sm" w="sm" type="none"/>
          </a:ln>
        </p:spPr>
      </p:cxnSp>
      <p:cxnSp>
        <p:nvCxnSpPr>
          <p:cNvPr id="269" name="Google Shape;269;g1e04fbac8dc_0_14"/>
          <p:cNvCxnSpPr>
            <a:endCxn id="263" idx="2"/>
          </p:cNvCxnSpPr>
          <p:nvPr/>
        </p:nvCxnSpPr>
        <p:spPr>
          <a:xfrm>
            <a:off x="8373344" y="3795825"/>
            <a:ext cx="1191900" cy="2297100"/>
          </a:xfrm>
          <a:prstGeom prst="straightConnector1">
            <a:avLst/>
          </a:prstGeom>
          <a:noFill/>
          <a:ln cap="flat" cmpd="sng" w="9525">
            <a:solidFill>
              <a:srgbClr val="1C8C7F"/>
            </a:solidFill>
            <a:prstDash val="solid"/>
            <a:round/>
            <a:headEnd len="sm" w="sm" type="none"/>
            <a:tailEnd len="sm" w="sm" type="none"/>
          </a:ln>
        </p:spPr>
      </p:cxnSp>
      <p:cxnSp>
        <p:nvCxnSpPr>
          <p:cNvPr id="270" name="Google Shape;270;g1e04fbac8dc_0_14"/>
          <p:cNvCxnSpPr>
            <a:endCxn id="263" idx="3"/>
          </p:cNvCxnSpPr>
          <p:nvPr/>
        </p:nvCxnSpPr>
        <p:spPr>
          <a:xfrm flipH="1">
            <a:off x="7154688" y="3780525"/>
            <a:ext cx="1218900" cy="2312400"/>
          </a:xfrm>
          <a:prstGeom prst="straightConnector1">
            <a:avLst/>
          </a:prstGeom>
          <a:noFill/>
          <a:ln cap="flat" cmpd="sng" w="9525">
            <a:solidFill>
              <a:srgbClr val="1C8C7F"/>
            </a:solidFill>
            <a:prstDash val="solid"/>
            <a:round/>
            <a:headEnd len="sm" w="sm" type="none"/>
            <a:tailEnd len="sm" w="sm" type="none"/>
          </a:ln>
        </p:spPr>
      </p:cxnSp>
      <p:sp>
        <p:nvSpPr>
          <p:cNvPr id="271" name="Google Shape;271;g1e04fbac8dc_0_14"/>
          <p:cNvSpPr txBox="1"/>
          <p:nvPr/>
        </p:nvSpPr>
        <p:spPr>
          <a:xfrm>
            <a:off x="5889475" y="3085563"/>
            <a:ext cx="1687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Saturación del mercado nacional </a:t>
            </a:r>
            <a:endParaRPr b="1" i="0" sz="1500" u="none" cap="none" strike="noStrike">
              <a:solidFill>
                <a:srgbClr val="000000"/>
              </a:solidFill>
              <a:latin typeface="Calibri"/>
              <a:ea typeface="Calibri"/>
              <a:cs typeface="Calibri"/>
              <a:sym typeface="Calibri"/>
            </a:endParaRPr>
          </a:p>
        </p:txBody>
      </p:sp>
      <p:sp>
        <p:nvSpPr>
          <p:cNvPr id="272" name="Google Shape;272;g1e04fbac8dc_0_14"/>
          <p:cNvSpPr txBox="1"/>
          <p:nvPr/>
        </p:nvSpPr>
        <p:spPr>
          <a:xfrm>
            <a:off x="6647550" y="1944625"/>
            <a:ext cx="17952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Enfrentarse a nuevos competidores en el exterior</a:t>
            </a:r>
            <a:endParaRPr b="1" i="0" sz="1500" u="none" cap="none" strike="noStrike">
              <a:solidFill>
                <a:srgbClr val="000000"/>
              </a:solidFill>
              <a:latin typeface="Arial"/>
              <a:ea typeface="Arial"/>
              <a:cs typeface="Arial"/>
              <a:sym typeface="Arial"/>
            </a:endParaRPr>
          </a:p>
        </p:txBody>
      </p:sp>
      <p:sp>
        <p:nvSpPr>
          <p:cNvPr id="273" name="Google Shape;273;g1e04fbac8dc_0_14"/>
          <p:cNvSpPr txBox="1"/>
          <p:nvPr/>
        </p:nvSpPr>
        <p:spPr>
          <a:xfrm>
            <a:off x="6092200" y="4366050"/>
            <a:ext cx="17952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Búsqueda de mercados menos competitivos</a:t>
            </a:r>
            <a:endParaRPr b="1" i="0" sz="1500" u="none" cap="none" strike="noStrike">
              <a:solidFill>
                <a:srgbClr val="000000"/>
              </a:solidFill>
              <a:latin typeface="Arial"/>
              <a:ea typeface="Arial"/>
              <a:cs typeface="Arial"/>
              <a:sym typeface="Arial"/>
            </a:endParaRPr>
          </a:p>
        </p:txBody>
      </p:sp>
      <p:sp>
        <p:nvSpPr>
          <p:cNvPr id="274" name="Google Shape;274;g1e04fbac8dc_0_14"/>
          <p:cNvSpPr txBox="1"/>
          <p:nvPr/>
        </p:nvSpPr>
        <p:spPr>
          <a:xfrm>
            <a:off x="7247800" y="4957250"/>
            <a:ext cx="1795200" cy="8772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Incentivos y déficit comercial</a:t>
            </a:r>
            <a:endParaRPr b="1" i="0" sz="1500" u="none" cap="none" strike="noStrike">
              <a:solidFill>
                <a:srgbClr val="000000"/>
              </a:solidFill>
              <a:latin typeface="Arial"/>
              <a:ea typeface="Arial"/>
              <a:cs typeface="Arial"/>
              <a:sym typeface="Arial"/>
            </a:endParaRPr>
          </a:p>
        </p:txBody>
      </p:sp>
      <p:sp>
        <p:nvSpPr>
          <p:cNvPr id="275" name="Google Shape;275;g1e04fbac8dc_0_14"/>
          <p:cNvSpPr txBox="1"/>
          <p:nvPr/>
        </p:nvSpPr>
        <p:spPr>
          <a:xfrm>
            <a:off x="8890850" y="4481400"/>
            <a:ext cx="17952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Ventajas salariales</a:t>
            </a:r>
            <a:endParaRPr b="1" i="0" sz="1500" u="none" cap="none" strike="noStrike">
              <a:solidFill>
                <a:srgbClr val="000000"/>
              </a:solidFill>
              <a:latin typeface="Arial"/>
              <a:ea typeface="Arial"/>
              <a:cs typeface="Arial"/>
              <a:sym typeface="Arial"/>
            </a:endParaRPr>
          </a:p>
        </p:txBody>
      </p:sp>
      <p:sp>
        <p:nvSpPr>
          <p:cNvPr id="276" name="Google Shape;276;g1e04fbac8dc_0_14"/>
          <p:cNvSpPr txBox="1"/>
          <p:nvPr/>
        </p:nvSpPr>
        <p:spPr>
          <a:xfrm>
            <a:off x="9043000" y="3200925"/>
            <a:ext cx="17952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Aprovechar la producción inactiva</a:t>
            </a:r>
            <a:endParaRPr b="1" i="0" sz="1500" u="none" cap="none" strike="noStrike">
              <a:solidFill>
                <a:srgbClr val="000000"/>
              </a:solidFill>
              <a:latin typeface="Arial"/>
              <a:ea typeface="Arial"/>
              <a:cs typeface="Arial"/>
              <a:sym typeface="Arial"/>
            </a:endParaRPr>
          </a:p>
        </p:txBody>
      </p:sp>
      <p:sp>
        <p:nvSpPr>
          <p:cNvPr id="277" name="Google Shape;277;g1e04fbac8dc_0_14"/>
          <p:cNvSpPr txBox="1"/>
          <p:nvPr/>
        </p:nvSpPr>
        <p:spPr>
          <a:xfrm>
            <a:off x="8359950" y="2060125"/>
            <a:ext cx="16875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lang="en-GB" sz="1500">
                <a:latin typeface="Calibri"/>
                <a:ea typeface="Calibri"/>
                <a:cs typeface="Calibri"/>
                <a:sym typeface="Calibri"/>
              </a:rPr>
              <a:t>Vocación de gestión internacional</a:t>
            </a:r>
            <a:endParaRPr b="1" i="0" sz="1500" u="none" cap="none" strike="noStrike">
              <a:solidFill>
                <a:srgbClr val="000000"/>
              </a:solidFill>
              <a:latin typeface="Arial"/>
              <a:ea typeface="Arial"/>
              <a:cs typeface="Arial"/>
              <a:sym typeface="Arial"/>
            </a:endParaRPr>
          </a:p>
        </p:txBody>
      </p:sp>
      <p:sp>
        <p:nvSpPr>
          <p:cNvPr id="278" name="Google Shape;278;g1e04fbac8dc_0_14"/>
          <p:cNvSpPr txBox="1"/>
          <p:nvPr/>
        </p:nvSpPr>
        <p:spPr>
          <a:xfrm>
            <a:off x="975250" y="1727925"/>
            <a:ext cx="4537800" cy="3786600"/>
          </a:xfrm>
          <a:prstGeom prst="rect">
            <a:avLst/>
          </a:prstGeom>
          <a:noFill/>
          <a:ln cap="flat" cmpd="sng" w="19050">
            <a:solidFill>
              <a:srgbClr val="1C8C7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1" lang="en-GB" sz="1800">
                <a:latin typeface="Calibri"/>
                <a:ea typeface="Calibri"/>
                <a:cs typeface="Calibri"/>
                <a:sym typeface="Calibri"/>
              </a:rPr>
              <a:t>¿Por qué se internacionalizan las empresas?</a:t>
            </a:r>
            <a:endParaRPr b="1" i="0" sz="1800" u="none" cap="none" strike="noStrike">
              <a:solidFill>
                <a:srgbClr val="000000"/>
              </a:solidFill>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lang="en-GB" sz="1800">
                <a:latin typeface="Calibri"/>
                <a:ea typeface="Calibri"/>
                <a:cs typeface="Calibri"/>
                <a:sym typeface="Calibri"/>
              </a:rPr>
              <a:t>Diversificarse frente a los riesgos e incertidumbres del ciclo económico nacional.</a:t>
            </a:r>
            <a:endParaRPr sz="1800">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lang="en-GB" sz="1800">
                <a:latin typeface="Calibri"/>
                <a:ea typeface="Calibri"/>
                <a:cs typeface="Calibri"/>
                <a:sym typeface="Calibri"/>
              </a:rPr>
              <a:t>Aprovechar el creciente mercado mundial de bienes y servicios.</a:t>
            </a:r>
            <a:endParaRPr sz="1800">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lang="en-GB" sz="1800">
                <a:latin typeface="Calibri"/>
                <a:ea typeface="Calibri"/>
                <a:cs typeface="Calibri"/>
                <a:sym typeface="Calibri"/>
              </a:rPr>
              <a:t>En respuesta a la competencia extranjera.</a:t>
            </a:r>
            <a:endParaRPr sz="1800">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lang="en-GB" sz="1800">
                <a:latin typeface="Calibri"/>
                <a:ea typeface="Calibri"/>
                <a:cs typeface="Calibri"/>
                <a:sym typeface="Calibri"/>
              </a:rPr>
              <a:t>Para reducir costes.</a:t>
            </a:r>
            <a:endParaRPr sz="1800">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lang="en-GB" sz="1800">
                <a:latin typeface="Calibri"/>
                <a:ea typeface="Calibri"/>
                <a:cs typeface="Calibri"/>
                <a:sym typeface="Calibri"/>
              </a:rPr>
              <a:t>Superar los obstáculos a la entrada en mercados extranjeros.</a:t>
            </a:r>
            <a:endParaRPr sz="1800">
              <a:latin typeface="Calibri"/>
              <a:ea typeface="Calibri"/>
              <a:cs typeface="Calibri"/>
              <a:sym typeface="Calibri"/>
            </a:endParaRPr>
          </a:p>
          <a:p>
            <a:pPr indent="-342900" lvl="0" marL="457200" marR="0" rtl="0" algn="just">
              <a:lnSpc>
                <a:spcPct val="100000"/>
              </a:lnSpc>
              <a:spcBef>
                <a:spcPts val="0"/>
              </a:spcBef>
              <a:spcAft>
                <a:spcPts val="0"/>
              </a:spcAft>
              <a:buClr>
                <a:srgbClr val="000000"/>
              </a:buClr>
              <a:buSzPts val="1800"/>
              <a:buFont typeface="Calibri"/>
              <a:buChar char="●"/>
            </a:pPr>
            <a:r>
              <a:rPr lang="en-GB" sz="1800">
                <a:latin typeface="Calibri"/>
                <a:ea typeface="Calibri"/>
                <a:cs typeface="Calibri"/>
                <a:sym typeface="Calibri"/>
              </a:rPr>
              <a:t>Para aprovechar la experiencia tecnológica fabricando bienes directamente.</a:t>
            </a:r>
            <a:endParaRPr sz="1800">
              <a:latin typeface="Calibri"/>
              <a:ea typeface="Calibri"/>
              <a:cs typeface="Calibri"/>
              <a:sym typeface="Calibri"/>
            </a:endParaRPr>
          </a:p>
        </p:txBody>
      </p:sp>
      <p:sp>
        <p:nvSpPr>
          <p:cNvPr id="279" name="Google Shape;279;g1e04fbac8dc_0_14"/>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3" name="Shape 283"/>
        <p:cNvGrpSpPr/>
        <p:nvPr/>
      </p:nvGrpSpPr>
      <p:grpSpPr>
        <a:xfrm>
          <a:off x="0" y="0"/>
          <a:ext cx="0" cy="0"/>
          <a:chOff x="0" y="0"/>
          <a:chExt cx="0" cy="0"/>
        </a:xfrm>
      </p:grpSpPr>
      <p:sp>
        <p:nvSpPr>
          <p:cNvPr id="284" name="Google Shape;284;g1e04fbac8dc_0_31"/>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85" name="Google Shape;285;g1e04fbac8dc_0_31"/>
          <p:cNvSpPr txBox="1"/>
          <p:nvPr/>
        </p:nvSpPr>
        <p:spPr>
          <a:xfrm>
            <a:off x="3693675" y="1939575"/>
            <a:ext cx="7939800" cy="3664200"/>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Diversificación de los riesgos comerciales.</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Mayores ventas equivalen a mayor facturación y mayor beneficio neto empresarial.</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Aprovechamiento de las economías de escala y consiguiente reducción de los costes unitarios de fabricación.</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Aprender   sobre nuevos mercados y localizar nuevas oportunidades.</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Mayor vida útil del producto.</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Reconocimiento de marca y condensación de prestigio para la empresa y sus directivos, personal e inversores.</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Posicionamiento frente a la competencia.</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Revitalización económica de la zona de influencia.</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Reconocimiento de la marca en aquellos mercados en los que el producto penetra con éxito.</a:t>
            </a:r>
            <a:endParaRPr sz="1700">
              <a:latin typeface="Calibri"/>
              <a:ea typeface="Calibri"/>
              <a:cs typeface="Calibri"/>
              <a:sym typeface="Calibri"/>
            </a:endParaRPr>
          </a:p>
        </p:txBody>
      </p:sp>
      <p:sp>
        <p:nvSpPr>
          <p:cNvPr id="286" name="Google Shape;286;g1e04fbac8dc_0_31"/>
          <p:cNvSpPr/>
          <p:nvPr/>
        </p:nvSpPr>
        <p:spPr>
          <a:xfrm rot="5400000">
            <a:off x="591375" y="2190538"/>
            <a:ext cx="2795700" cy="2861400"/>
          </a:xfrm>
          <a:prstGeom prst="hexagon">
            <a:avLst>
              <a:gd fmla="val 25000" name="adj"/>
              <a:gd fmla="val 115470" name="vf"/>
            </a:avLst>
          </a:prstGeom>
          <a:solidFill>
            <a:srgbClr val="D0E0E3"/>
          </a:solidFill>
          <a:ln cap="flat" cmpd="sng" w="28575">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1e04fbac8dc_0_31"/>
          <p:cNvSpPr txBox="1"/>
          <p:nvPr/>
        </p:nvSpPr>
        <p:spPr>
          <a:xfrm>
            <a:off x="857947" y="2946059"/>
            <a:ext cx="2262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GB" sz="2000">
                <a:latin typeface="Calibri"/>
                <a:ea typeface="Calibri"/>
                <a:cs typeface="Calibri"/>
                <a:sym typeface="Calibri"/>
              </a:rPr>
              <a:t>Ventajas</a:t>
            </a:r>
            <a:endParaRPr b="1" i="0" sz="1700" u="none" cap="none" strike="noStrike">
              <a:solidFill>
                <a:srgbClr val="000000"/>
              </a:solidFill>
              <a:latin typeface="Arial"/>
              <a:ea typeface="Arial"/>
              <a:cs typeface="Arial"/>
              <a:sym typeface="Arial"/>
            </a:endParaRPr>
          </a:p>
        </p:txBody>
      </p:sp>
      <p:pic>
        <p:nvPicPr>
          <p:cNvPr id="288" name="Google Shape;288;g1e04fbac8dc_0_31"/>
          <p:cNvPicPr preferRelativeResize="0"/>
          <p:nvPr/>
        </p:nvPicPr>
        <p:blipFill rotWithShape="1">
          <a:blip r:embed="rId4">
            <a:alphaModFix/>
          </a:blip>
          <a:srcRect b="0" l="0" r="0" t="0"/>
          <a:stretch/>
        </p:blipFill>
        <p:spPr>
          <a:xfrm>
            <a:off x="1146263" y="3438638"/>
            <a:ext cx="1685925" cy="1057275"/>
          </a:xfrm>
          <a:prstGeom prst="rect">
            <a:avLst/>
          </a:prstGeom>
          <a:noFill/>
          <a:ln>
            <a:noFill/>
          </a:ln>
        </p:spPr>
      </p:pic>
      <p:sp>
        <p:nvSpPr>
          <p:cNvPr id="289" name="Google Shape;289;g1e04fbac8dc_0_31"/>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
        <p:nvSpPr>
          <p:cNvPr id="290" name="Google Shape;290;g1e04fbac8dc_0_31"/>
          <p:cNvSpPr/>
          <p:nvPr/>
        </p:nvSpPr>
        <p:spPr>
          <a:xfrm>
            <a:off x="171650" y="1044175"/>
            <a:ext cx="10407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4: </a:t>
            </a:r>
            <a:r>
              <a:rPr lang="en-GB" sz="2400">
                <a:solidFill>
                  <a:srgbClr val="21B4A9"/>
                </a:solidFill>
                <a:latin typeface="Calibri"/>
                <a:ea typeface="Calibri"/>
                <a:cs typeface="Calibri"/>
                <a:sym typeface="Calibri"/>
              </a:rPr>
              <a:t>Ventajas e inconvenientes de la internacionalización de las empresas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4" name="Shape 294"/>
        <p:cNvGrpSpPr/>
        <p:nvPr/>
      </p:nvGrpSpPr>
      <p:grpSpPr>
        <a:xfrm>
          <a:off x="0" y="0"/>
          <a:ext cx="0" cy="0"/>
          <a:chOff x="0" y="0"/>
          <a:chExt cx="0" cy="0"/>
        </a:xfrm>
      </p:grpSpPr>
      <p:sp>
        <p:nvSpPr>
          <p:cNvPr id="295" name="Google Shape;295;g2032f37d30e_0_126"/>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96" name="Google Shape;296;g2032f37d30e_0_126"/>
          <p:cNvSpPr txBox="1"/>
          <p:nvPr/>
        </p:nvSpPr>
        <p:spPr>
          <a:xfrm>
            <a:off x="3665775" y="2048250"/>
            <a:ext cx="7216800" cy="3062400"/>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Las diferentes culturas, hábitos de consumo e idiomas exigen modificar los productos.</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Logística de transporte y distribución más compleja.</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Contratación de nuevo personal formado en comercio exterior y servicios externalizados.</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Adaptaciones del producto según la normativa.</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Gastos de estudios de mercado, viajes, ferias, promoción y publicidad de productos en mercados extranjeros, etc.</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Aumento de los trámites administrativos.</a:t>
            </a:r>
            <a:endParaRPr sz="1700">
              <a:latin typeface="Calibri"/>
              <a:ea typeface="Calibri"/>
              <a:cs typeface="Calibri"/>
              <a:sym typeface="Calibri"/>
            </a:endParaRPr>
          </a:p>
          <a:p>
            <a:pPr indent="-336550" lvl="0" marL="457200" marR="0" rtl="0" algn="just">
              <a:lnSpc>
                <a:spcPct val="115000"/>
              </a:lnSpc>
              <a:spcBef>
                <a:spcPts val="0"/>
              </a:spcBef>
              <a:spcAft>
                <a:spcPts val="0"/>
              </a:spcAft>
              <a:buClr>
                <a:srgbClr val="000000"/>
              </a:buClr>
              <a:buSzPts val="1700"/>
              <a:buFont typeface="Calibri"/>
              <a:buChar char="●"/>
            </a:pPr>
            <a:r>
              <a:rPr lang="en-GB" sz="1700">
                <a:latin typeface="Calibri"/>
                <a:ea typeface="Calibri"/>
                <a:cs typeface="Calibri"/>
                <a:sym typeface="Calibri"/>
              </a:rPr>
              <a:t>Asunción de riesgos políticos y socioeconómicos.</a:t>
            </a:r>
            <a:endParaRPr sz="1700">
              <a:latin typeface="Calibri"/>
              <a:ea typeface="Calibri"/>
              <a:cs typeface="Calibri"/>
              <a:sym typeface="Calibri"/>
            </a:endParaRPr>
          </a:p>
        </p:txBody>
      </p:sp>
      <p:sp>
        <p:nvSpPr>
          <p:cNvPr id="297" name="Google Shape;297;g2032f37d30e_0_126"/>
          <p:cNvSpPr/>
          <p:nvPr/>
        </p:nvSpPr>
        <p:spPr>
          <a:xfrm rot="5400000">
            <a:off x="668925" y="2024263"/>
            <a:ext cx="2795700" cy="2861400"/>
          </a:xfrm>
          <a:prstGeom prst="hexagon">
            <a:avLst>
              <a:gd fmla="val 25000" name="adj"/>
              <a:gd fmla="val 115470" name="vf"/>
            </a:avLst>
          </a:prstGeom>
          <a:solidFill>
            <a:srgbClr val="D0E0E3"/>
          </a:solidFill>
          <a:ln cap="flat" cmpd="sng" w="28575">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2032f37d30e_0_126"/>
          <p:cNvSpPr txBox="1"/>
          <p:nvPr/>
        </p:nvSpPr>
        <p:spPr>
          <a:xfrm>
            <a:off x="935485" y="2779784"/>
            <a:ext cx="22626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GB" sz="2000">
                <a:latin typeface="Calibri"/>
                <a:ea typeface="Calibri"/>
                <a:cs typeface="Calibri"/>
                <a:sym typeface="Calibri"/>
              </a:rPr>
              <a:t>Desventajas</a:t>
            </a:r>
            <a:endParaRPr b="1" i="0" sz="1700" u="none" cap="none" strike="noStrike">
              <a:solidFill>
                <a:srgbClr val="000000"/>
              </a:solidFill>
              <a:latin typeface="Arial"/>
              <a:ea typeface="Arial"/>
              <a:cs typeface="Arial"/>
              <a:sym typeface="Arial"/>
            </a:endParaRPr>
          </a:p>
        </p:txBody>
      </p:sp>
      <p:pic>
        <p:nvPicPr>
          <p:cNvPr id="299" name="Google Shape;299;g2032f37d30e_0_126"/>
          <p:cNvPicPr preferRelativeResize="0"/>
          <p:nvPr/>
        </p:nvPicPr>
        <p:blipFill rotWithShape="1">
          <a:blip r:embed="rId4">
            <a:alphaModFix/>
          </a:blip>
          <a:srcRect b="0" l="0" r="0" t="0"/>
          <a:stretch/>
        </p:blipFill>
        <p:spPr>
          <a:xfrm>
            <a:off x="1334011" y="3270986"/>
            <a:ext cx="1465523" cy="1270650"/>
          </a:xfrm>
          <a:prstGeom prst="rect">
            <a:avLst/>
          </a:prstGeom>
          <a:noFill/>
          <a:ln>
            <a:noFill/>
          </a:ln>
        </p:spPr>
      </p:pic>
      <p:sp>
        <p:nvSpPr>
          <p:cNvPr id="300" name="Google Shape;300;g2032f37d30e_0_126"/>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
        <p:nvSpPr>
          <p:cNvPr id="301" name="Google Shape;301;g2032f37d30e_0_126"/>
          <p:cNvSpPr/>
          <p:nvPr/>
        </p:nvSpPr>
        <p:spPr>
          <a:xfrm>
            <a:off x="171650" y="1044175"/>
            <a:ext cx="10407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4: </a:t>
            </a:r>
            <a:r>
              <a:rPr lang="en-GB" sz="2400">
                <a:solidFill>
                  <a:srgbClr val="21B4A9"/>
                </a:solidFill>
                <a:latin typeface="Calibri"/>
                <a:ea typeface="Calibri"/>
                <a:cs typeface="Calibri"/>
                <a:sym typeface="Calibri"/>
              </a:rPr>
              <a:t>Ventajas e inconvenientes de la internacionalización de las empresas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g204863c8411_0_24"/>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5: </a:t>
            </a:r>
            <a:r>
              <a:rPr lang="en-GB" sz="2400">
                <a:solidFill>
                  <a:srgbClr val="21B4A9"/>
                </a:solidFill>
                <a:latin typeface="Calibri"/>
                <a:ea typeface="Calibri"/>
                <a:cs typeface="Calibri"/>
                <a:sym typeface="Calibri"/>
              </a:rPr>
              <a:t>Proceso de internacionalización</a:t>
            </a:r>
            <a:endParaRPr b="0" i="0" sz="2400" u="none" cap="none" strike="noStrike">
              <a:solidFill>
                <a:srgbClr val="000000"/>
              </a:solidFill>
              <a:latin typeface="Arial"/>
              <a:ea typeface="Arial"/>
              <a:cs typeface="Arial"/>
              <a:sym typeface="Arial"/>
            </a:endParaRPr>
          </a:p>
        </p:txBody>
      </p:sp>
      <p:sp>
        <p:nvSpPr>
          <p:cNvPr id="307" name="Google Shape;307;g204863c8411_0_24"/>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08" name="Google Shape;308;g204863c8411_0_24"/>
          <p:cNvSpPr txBox="1"/>
          <p:nvPr/>
        </p:nvSpPr>
        <p:spPr>
          <a:xfrm>
            <a:off x="4365775" y="1897500"/>
            <a:ext cx="6870600" cy="4109700"/>
          </a:xfrm>
          <a:prstGeom prst="rect">
            <a:avLst/>
          </a:prstGeom>
          <a:solidFill>
            <a:srgbClr val="F4CCCC"/>
          </a:solid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1" lang="en-GB" sz="1700">
                <a:latin typeface="Calibri"/>
                <a:ea typeface="Calibri"/>
                <a:cs typeface="Calibri"/>
                <a:sym typeface="Calibri"/>
              </a:rPr>
              <a:t>El proceso empresarial internacional:</a:t>
            </a:r>
            <a:endParaRPr b="1" i="0" sz="1700" u="none" cap="none" strike="noStrike">
              <a:solidFill>
                <a:srgbClr val="000000"/>
              </a:solidFill>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Inicialmente, la empresa puede conceder licencias de patentes, marcas o tecnología a una empresa extranjera a cambio de una tasa o canon.</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La empresa ve un potencial de ventas adicionales en la exportación y utiliza un agente o distribuidor local para entrar en un mercado extranjero.</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La empresa puede recurrir a la exportación para sus excedentes de producción y puede no tener un compromiso a largo plazo con el mercado internacional.</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A medida que las exportaciones adquieren importancia, la empresa puede crear una oficina para su representante comercial o una filial de ventas.</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La empresa podría establecer operaciones locales de envasado y/o montaje.</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Por último, la empresa creará una filial en propiedad absoluta (FDI).</a:t>
            </a:r>
            <a:endParaRPr sz="1700">
              <a:latin typeface="Calibri"/>
              <a:ea typeface="Calibri"/>
              <a:cs typeface="Calibri"/>
              <a:sym typeface="Calibri"/>
            </a:endParaRPr>
          </a:p>
        </p:txBody>
      </p:sp>
      <p:pic>
        <p:nvPicPr>
          <p:cNvPr id="309" name="Google Shape;309;g204863c8411_0_24"/>
          <p:cNvPicPr preferRelativeResize="0"/>
          <p:nvPr/>
        </p:nvPicPr>
        <p:blipFill rotWithShape="1">
          <a:blip r:embed="rId4">
            <a:alphaModFix/>
          </a:blip>
          <a:srcRect b="0" l="0" r="0" t="0"/>
          <a:stretch/>
        </p:blipFill>
        <p:spPr>
          <a:xfrm>
            <a:off x="1644161" y="1460600"/>
            <a:ext cx="2383664" cy="3724475"/>
          </a:xfrm>
          <a:prstGeom prst="rect">
            <a:avLst/>
          </a:prstGeom>
          <a:noFill/>
          <a:ln>
            <a:noFill/>
          </a:ln>
        </p:spPr>
      </p:pic>
      <p:sp>
        <p:nvSpPr>
          <p:cNvPr id="310" name="Google Shape;310;g204863c8411_0_24"/>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4" name="Shape 314"/>
        <p:cNvGrpSpPr/>
        <p:nvPr/>
      </p:nvGrpSpPr>
      <p:grpSpPr>
        <a:xfrm>
          <a:off x="0" y="0"/>
          <a:ext cx="0" cy="0"/>
          <a:chOff x="0" y="0"/>
          <a:chExt cx="0" cy="0"/>
        </a:xfrm>
      </p:grpSpPr>
      <p:sp>
        <p:nvSpPr>
          <p:cNvPr id="315" name="Google Shape;315;g1e04fbac8dc_0_43"/>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6: Fases de la internacionalización empresarial</a:t>
            </a:r>
            <a:endParaRPr b="0" i="0" sz="2400" u="none" cap="none" strike="noStrike">
              <a:solidFill>
                <a:srgbClr val="000000"/>
              </a:solidFill>
              <a:latin typeface="Arial"/>
              <a:ea typeface="Arial"/>
              <a:cs typeface="Arial"/>
              <a:sym typeface="Arial"/>
            </a:endParaRPr>
          </a:p>
        </p:txBody>
      </p:sp>
      <p:sp>
        <p:nvSpPr>
          <p:cNvPr id="316" name="Google Shape;316;g1e04fbac8dc_0_43"/>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17" name="Google Shape;317;g1e04fbac8dc_0_43"/>
          <p:cNvSpPr txBox="1"/>
          <p:nvPr/>
        </p:nvSpPr>
        <p:spPr>
          <a:xfrm>
            <a:off x="1357950" y="1897200"/>
            <a:ext cx="8905200" cy="1693200"/>
          </a:xfrm>
          <a:prstGeom prst="rect">
            <a:avLst/>
          </a:prstGeom>
          <a:noFill/>
          <a:ln cap="flat" cmpd="sng" w="19050">
            <a:solidFill>
              <a:srgbClr val="1C8C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lang="en-GB" sz="1900">
                <a:solidFill>
                  <a:srgbClr val="C00000"/>
                </a:solidFill>
                <a:latin typeface="Calibri"/>
                <a:ea typeface="Calibri"/>
                <a:cs typeface="Calibri"/>
                <a:sym typeface="Calibri"/>
              </a:rPr>
              <a:t>Fase</a:t>
            </a:r>
            <a:r>
              <a:rPr b="1" i="0" lang="en-GB" sz="1900" u="none" cap="none" strike="noStrike">
                <a:solidFill>
                  <a:srgbClr val="C00000"/>
                </a:solidFill>
                <a:latin typeface="Calibri"/>
                <a:ea typeface="Calibri"/>
                <a:cs typeface="Calibri"/>
                <a:sym typeface="Calibri"/>
              </a:rPr>
              <a:t> 1</a:t>
            </a:r>
            <a:endParaRPr b="1" i="0" sz="1900" u="none" cap="none" strike="noStrike">
              <a:solidFill>
                <a:srgbClr val="C00000"/>
              </a:solidFill>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 empresa adopta una actitud pasiva y recibe pedidos del extranjero.</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Realiza exportaciones esporádicas que no se buscan deliberadamente, sino que son alentadas por agentes externos y pocos clientes.</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No sigue una estrategia empresarial previamente aplicada.</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Poca o ninguna inversión por parte de la empresa.</a:t>
            </a:r>
            <a:endParaRPr sz="1700">
              <a:latin typeface="Calibri"/>
              <a:ea typeface="Calibri"/>
              <a:cs typeface="Calibri"/>
              <a:sym typeface="Calibri"/>
            </a:endParaRPr>
          </a:p>
        </p:txBody>
      </p:sp>
      <p:sp>
        <p:nvSpPr>
          <p:cNvPr id="318" name="Google Shape;318;g1e04fbac8dc_0_43"/>
          <p:cNvSpPr txBox="1"/>
          <p:nvPr/>
        </p:nvSpPr>
        <p:spPr>
          <a:xfrm>
            <a:off x="1357950" y="3893275"/>
            <a:ext cx="8905200" cy="1693200"/>
          </a:xfrm>
          <a:prstGeom prst="rect">
            <a:avLst/>
          </a:prstGeom>
          <a:noFill/>
          <a:ln cap="flat" cmpd="sng" w="19050">
            <a:solidFill>
              <a:srgbClr val="1C8C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lang="en-GB" sz="1900">
                <a:solidFill>
                  <a:srgbClr val="C00000"/>
                </a:solidFill>
                <a:latin typeface="Calibri"/>
                <a:ea typeface="Calibri"/>
                <a:cs typeface="Calibri"/>
                <a:sym typeface="Calibri"/>
              </a:rPr>
              <a:t>Fase</a:t>
            </a:r>
            <a:r>
              <a:rPr b="1" i="0" lang="en-GB" sz="1900" u="none" cap="none" strike="noStrike">
                <a:solidFill>
                  <a:srgbClr val="C00000"/>
                </a:solidFill>
                <a:latin typeface="Calibri"/>
                <a:ea typeface="Calibri"/>
                <a:cs typeface="Calibri"/>
                <a:sym typeface="Calibri"/>
              </a:rPr>
              <a:t> 2</a:t>
            </a:r>
            <a:endParaRPr b="1" i="0" sz="1900" u="none" cap="none" strike="noStrike">
              <a:solidFill>
                <a:srgbClr val="C00000"/>
              </a:solidFill>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 empresa adopta una actitud activa en la búsqueda de socios comerciales y clientes en mercados extranjeros.</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Se exporta regularmente a través de importadores- distribuidores locales, minoristas o pequeños mayoristas en los países de destino.</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Mínima inversión de la empresa en la promoción del comercio exterior.</a:t>
            </a:r>
            <a:endParaRPr sz="1700">
              <a:latin typeface="Calibri"/>
              <a:ea typeface="Calibri"/>
              <a:cs typeface="Calibri"/>
              <a:sym typeface="Calibri"/>
            </a:endParaRPr>
          </a:p>
        </p:txBody>
      </p:sp>
      <p:sp>
        <p:nvSpPr>
          <p:cNvPr id="319" name="Google Shape;319;g1e04fbac8dc_0_43"/>
          <p:cNvSpPr/>
          <p:nvPr/>
        </p:nvSpPr>
        <p:spPr>
          <a:xfrm>
            <a:off x="5153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3" name="Shape 323"/>
        <p:cNvGrpSpPr/>
        <p:nvPr/>
      </p:nvGrpSpPr>
      <p:grpSpPr>
        <a:xfrm>
          <a:off x="0" y="0"/>
          <a:ext cx="0" cy="0"/>
          <a:chOff x="0" y="0"/>
          <a:chExt cx="0" cy="0"/>
        </a:xfrm>
      </p:grpSpPr>
      <p:sp>
        <p:nvSpPr>
          <p:cNvPr id="324" name="Google Shape;324;g2032f37d30e_0_139"/>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25" name="Google Shape;325;g2032f37d30e_0_139"/>
          <p:cNvSpPr txBox="1"/>
          <p:nvPr/>
        </p:nvSpPr>
        <p:spPr>
          <a:xfrm>
            <a:off x="1064700" y="1727275"/>
            <a:ext cx="9705600" cy="2216400"/>
          </a:xfrm>
          <a:prstGeom prst="rect">
            <a:avLst/>
          </a:prstGeom>
          <a:noFill/>
          <a:ln cap="flat" cmpd="sng" w="19050">
            <a:solidFill>
              <a:srgbClr val="1C8C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lang="en-GB" sz="1900">
                <a:solidFill>
                  <a:srgbClr val="C00000"/>
                </a:solidFill>
                <a:latin typeface="Calibri"/>
                <a:ea typeface="Calibri"/>
                <a:cs typeface="Calibri"/>
                <a:sym typeface="Calibri"/>
              </a:rPr>
              <a:t>Fase</a:t>
            </a:r>
            <a:r>
              <a:rPr b="1" i="0" lang="en-GB" sz="1900" u="none" cap="none" strike="noStrike">
                <a:solidFill>
                  <a:srgbClr val="C00000"/>
                </a:solidFill>
                <a:latin typeface="Calibri"/>
                <a:ea typeface="Calibri"/>
                <a:cs typeface="Calibri"/>
                <a:sym typeface="Calibri"/>
              </a:rPr>
              <a:t> 3</a:t>
            </a:r>
            <a:endParaRPr b="1" i="0" sz="1900" u="none" cap="none" strike="noStrike">
              <a:solidFill>
                <a:srgbClr val="C00000"/>
              </a:solidFill>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 empresa consolida sus ventas en los mercados internacionales en los que opera.</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Las exportaciones son regulares y forman parte de la estrategia de la empresa, contribuyendo de manera importante a su volumen de negocios.</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 empresa invierte mucho en viajes de prospección, su propio departamento   de   comercio   exterior,   con   sus propios departamentos de ventas y plan de marketing.</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Cuenta con personal propio en los mercados extranjeros o con varios agentes, distribuidores-importadores que promocionan el negocio.</a:t>
            </a:r>
            <a:endParaRPr sz="1700">
              <a:latin typeface="Calibri"/>
              <a:ea typeface="Calibri"/>
              <a:cs typeface="Calibri"/>
              <a:sym typeface="Calibri"/>
            </a:endParaRPr>
          </a:p>
        </p:txBody>
      </p:sp>
      <p:sp>
        <p:nvSpPr>
          <p:cNvPr id="326" name="Google Shape;326;g2032f37d30e_0_139"/>
          <p:cNvSpPr txBox="1"/>
          <p:nvPr/>
        </p:nvSpPr>
        <p:spPr>
          <a:xfrm>
            <a:off x="1064700" y="4210350"/>
            <a:ext cx="9705600" cy="1431600"/>
          </a:xfrm>
          <a:prstGeom prst="rect">
            <a:avLst/>
          </a:prstGeom>
          <a:noFill/>
          <a:ln cap="flat" cmpd="sng" w="19050">
            <a:solidFill>
              <a:srgbClr val="1C8C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lang="en-GB" sz="1900">
                <a:solidFill>
                  <a:srgbClr val="C00000"/>
                </a:solidFill>
                <a:latin typeface="Calibri"/>
                <a:ea typeface="Calibri"/>
                <a:cs typeface="Calibri"/>
                <a:sym typeface="Calibri"/>
              </a:rPr>
              <a:t>Fase</a:t>
            </a:r>
            <a:r>
              <a:rPr b="1" i="0" lang="en-GB" sz="1900" u="none" cap="none" strike="noStrike">
                <a:solidFill>
                  <a:srgbClr val="C00000"/>
                </a:solidFill>
                <a:latin typeface="Calibri"/>
                <a:ea typeface="Calibri"/>
                <a:cs typeface="Calibri"/>
                <a:sym typeface="Calibri"/>
              </a:rPr>
              <a:t> 4</a:t>
            </a:r>
            <a:endParaRPr b="1" i="0" sz="1900" u="none" cap="none" strike="noStrike">
              <a:solidFill>
                <a:srgbClr val="C00000"/>
              </a:solidFill>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 empresa tiene sus propias filiales, sucursales, establecimientos permanentes, almacenes, etc. en los países objetivo, desarrollando sus propias actividades comerciales y de marketing.</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La empresa invierte importantes recursos económicos en infraestructuras y personal en los países objetivo. La presencia de la empresa en el extranjero es significativa y duradera.</a:t>
            </a:r>
            <a:endParaRPr sz="1700">
              <a:latin typeface="Calibri"/>
              <a:ea typeface="Calibri"/>
              <a:cs typeface="Calibri"/>
              <a:sym typeface="Calibri"/>
            </a:endParaRPr>
          </a:p>
        </p:txBody>
      </p:sp>
      <p:sp>
        <p:nvSpPr>
          <p:cNvPr id="327" name="Google Shape;327;g2032f37d30e_0_139"/>
          <p:cNvSpPr/>
          <p:nvPr/>
        </p:nvSpPr>
        <p:spPr>
          <a:xfrm>
            <a:off x="487230" y="9418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6: Fases de la internacionalización empresarial</a:t>
            </a:r>
            <a:endParaRPr b="0" i="0" sz="2400" u="none" cap="none" strike="noStrike">
              <a:solidFill>
                <a:srgbClr val="000000"/>
              </a:solidFill>
              <a:latin typeface="Arial"/>
              <a:ea typeface="Arial"/>
              <a:cs typeface="Arial"/>
              <a:sym typeface="Arial"/>
            </a:endParaRPr>
          </a:p>
        </p:txBody>
      </p:sp>
      <p:sp>
        <p:nvSpPr>
          <p:cNvPr id="328" name="Google Shape;328;g2032f37d30e_0_139"/>
          <p:cNvSpPr/>
          <p:nvPr/>
        </p:nvSpPr>
        <p:spPr>
          <a:xfrm>
            <a:off x="151800" y="2302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2" name="Shape 332"/>
        <p:cNvGrpSpPr/>
        <p:nvPr/>
      </p:nvGrpSpPr>
      <p:grpSpPr>
        <a:xfrm>
          <a:off x="0" y="0"/>
          <a:ext cx="0" cy="0"/>
          <a:chOff x="0" y="0"/>
          <a:chExt cx="0" cy="0"/>
        </a:xfrm>
      </p:grpSpPr>
      <p:sp>
        <p:nvSpPr>
          <p:cNvPr id="333" name="Google Shape;333;g2032f37d30e_0_147"/>
          <p:cNvSpPr/>
          <p:nvPr/>
        </p:nvSpPr>
        <p:spPr>
          <a:xfrm>
            <a:off x="8285425" y="2129000"/>
            <a:ext cx="2630700" cy="2295000"/>
          </a:xfrm>
          <a:prstGeom prst="rect">
            <a:avLst/>
          </a:prstGeom>
          <a:solidFill>
            <a:srgbClr val="D0E0E3"/>
          </a:solidFill>
          <a:ln cap="flat" cmpd="sng" w="28575">
            <a:solidFill>
              <a:srgbClr val="1C8C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2032f37d30e_0_147"/>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35" name="Google Shape;335;g2032f37d30e_0_147"/>
          <p:cNvSpPr txBox="1"/>
          <p:nvPr/>
        </p:nvSpPr>
        <p:spPr>
          <a:xfrm>
            <a:off x="1130725" y="2129000"/>
            <a:ext cx="6427200" cy="2478000"/>
          </a:xfrm>
          <a:prstGeom prst="rect">
            <a:avLst/>
          </a:prstGeom>
          <a:noFill/>
          <a:ln cap="flat" cmpd="sng" w="19050">
            <a:solidFill>
              <a:srgbClr val="1C8C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900"/>
              <a:buFont typeface="Arial"/>
              <a:buNone/>
            </a:pPr>
            <a:r>
              <a:rPr b="1" lang="en-GB" sz="1900">
                <a:solidFill>
                  <a:srgbClr val="C00000"/>
                </a:solidFill>
                <a:latin typeface="Calibri"/>
                <a:ea typeface="Calibri"/>
                <a:cs typeface="Calibri"/>
                <a:sym typeface="Calibri"/>
              </a:rPr>
              <a:t>Fase</a:t>
            </a:r>
            <a:r>
              <a:rPr b="1" i="0" lang="en-GB" sz="1900" u="none" cap="none" strike="noStrike">
                <a:solidFill>
                  <a:srgbClr val="C00000"/>
                </a:solidFill>
                <a:latin typeface="Calibri"/>
                <a:ea typeface="Calibri"/>
                <a:cs typeface="Calibri"/>
                <a:sym typeface="Calibri"/>
              </a:rPr>
              <a:t> 5</a:t>
            </a:r>
            <a:endParaRPr b="1" i="0" sz="1900" u="none" cap="none" strike="noStrike">
              <a:solidFill>
                <a:srgbClr val="C00000"/>
              </a:solidFill>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En esta fase, que es el nivel más alto de internacionalización empresarial, la empresa tiene su propio centro de producción en el extranjero para aprovechar las economías de escala, la mano de obra barata y/o cualificada y otras ventajas de la deslocalización industrial.</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Se trata de adaptarse al mercado local, ahorrar en costes de producción y transporte, objetivos estratégicos, etc. La inversión necesaria es elevada y constante.</a:t>
            </a:r>
            <a:endParaRPr sz="1700">
              <a:latin typeface="Calibri"/>
              <a:ea typeface="Calibri"/>
              <a:cs typeface="Calibri"/>
              <a:sym typeface="Calibri"/>
            </a:endParaRPr>
          </a:p>
        </p:txBody>
      </p:sp>
      <p:pic>
        <p:nvPicPr>
          <p:cNvPr id="336" name="Google Shape;336;g2032f37d30e_0_147"/>
          <p:cNvPicPr preferRelativeResize="0"/>
          <p:nvPr/>
        </p:nvPicPr>
        <p:blipFill rotWithShape="1">
          <a:blip r:embed="rId4">
            <a:alphaModFix/>
          </a:blip>
          <a:srcRect b="0" l="0" r="0" t="0"/>
          <a:stretch/>
        </p:blipFill>
        <p:spPr>
          <a:xfrm>
            <a:off x="8202000" y="2205350"/>
            <a:ext cx="2714100" cy="2106025"/>
          </a:xfrm>
          <a:prstGeom prst="rect">
            <a:avLst/>
          </a:prstGeom>
          <a:noFill/>
          <a:ln>
            <a:noFill/>
          </a:ln>
        </p:spPr>
      </p:pic>
      <p:sp>
        <p:nvSpPr>
          <p:cNvPr id="337" name="Google Shape;337;g2032f37d30e_0_147"/>
          <p:cNvSpPr/>
          <p:nvPr/>
        </p:nvSpPr>
        <p:spPr>
          <a:xfrm>
            <a:off x="3869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6: Fases de la internacionalización empresarial</a:t>
            </a:r>
            <a:endParaRPr b="0" i="0" sz="2400" u="none" cap="none" strike="noStrike">
              <a:solidFill>
                <a:srgbClr val="000000"/>
              </a:solidFill>
              <a:latin typeface="Arial"/>
              <a:ea typeface="Arial"/>
              <a:cs typeface="Arial"/>
              <a:sym typeface="Arial"/>
            </a:endParaRPr>
          </a:p>
        </p:txBody>
      </p:sp>
      <p:sp>
        <p:nvSpPr>
          <p:cNvPr id="338" name="Google Shape;338;g2032f37d30e_0_147"/>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2" name="Shape 342"/>
        <p:cNvGrpSpPr/>
        <p:nvPr/>
      </p:nvGrpSpPr>
      <p:grpSpPr>
        <a:xfrm>
          <a:off x="0" y="0"/>
          <a:ext cx="0" cy="0"/>
          <a:chOff x="0" y="0"/>
          <a:chExt cx="0" cy="0"/>
        </a:xfrm>
      </p:grpSpPr>
      <p:sp>
        <p:nvSpPr>
          <p:cNvPr id="343" name="Google Shape;343;g2032f37d30e_0_172"/>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7: </a:t>
            </a:r>
            <a:r>
              <a:rPr lang="en-GB" sz="2400">
                <a:solidFill>
                  <a:srgbClr val="21B4A9"/>
                </a:solidFill>
                <a:latin typeface="Calibri"/>
                <a:ea typeface="Calibri"/>
                <a:cs typeface="Calibri"/>
                <a:sym typeface="Calibri"/>
              </a:rPr>
              <a:t>Evaluación interna</a:t>
            </a:r>
            <a:endParaRPr b="0" i="0" sz="2400" u="none" cap="none" strike="noStrike">
              <a:solidFill>
                <a:srgbClr val="000000"/>
              </a:solidFill>
              <a:latin typeface="Arial"/>
              <a:ea typeface="Arial"/>
              <a:cs typeface="Arial"/>
              <a:sym typeface="Arial"/>
            </a:endParaRPr>
          </a:p>
        </p:txBody>
      </p:sp>
      <p:sp>
        <p:nvSpPr>
          <p:cNvPr id="344" name="Google Shape;344;g2032f37d30e_0_172"/>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45" name="Google Shape;345;g2032f37d30e_0_172"/>
          <p:cNvSpPr/>
          <p:nvPr/>
        </p:nvSpPr>
        <p:spPr>
          <a:xfrm>
            <a:off x="6158200" y="1828925"/>
            <a:ext cx="5290200" cy="4364700"/>
          </a:xfrm>
          <a:prstGeom prst="rect">
            <a:avLst/>
          </a:prstGeom>
          <a:noFill/>
          <a:ln cap="flat" cmpd="sng" w="19050">
            <a:solidFill>
              <a:srgbClr val="FAB632"/>
            </a:solidFill>
            <a:prstDash val="solid"/>
            <a:round/>
            <a:headEnd len="sm" w="sm" type="none"/>
            <a:tailEnd len="sm" w="sm" type="none"/>
          </a:ln>
        </p:spPr>
        <p:txBody>
          <a:bodyPr anchorCtr="0" anchor="t" bIns="45000" lIns="90000" spcFirstLastPara="1" rIns="90000" wrap="square" tIns="45000">
            <a:noAutofit/>
          </a:bodyPr>
          <a:lstStyle/>
          <a:p>
            <a:pPr indent="-336550" lvl="0" marL="457200" marR="0" rtl="0" algn="l">
              <a:lnSpc>
                <a:spcPct val="100000"/>
              </a:lnSpc>
              <a:spcBef>
                <a:spcPts val="0"/>
              </a:spcBef>
              <a:spcAft>
                <a:spcPts val="0"/>
              </a:spcAft>
              <a:buClr>
                <a:srgbClr val="C00000"/>
              </a:buClr>
              <a:buSzPts val="1700"/>
              <a:buFont typeface="Calibri"/>
              <a:buAutoNum type="arabicPeriod"/>
            </a:pPr>
            <a:r>
              <a:rPr b="1" lang="en-GB" sz="1700">
                <a:solidFill>
                  <a:srgbClr val="C00000"/>
                </a:solidFill>
                <a:latin typeface="Calibri"/>
                <a:ea typeface="Calibri"/>
                <a:cs typeface="Calibri"/>
                <a:sym typeface="Calibri"/>
              </a:rPr>
              <a:t>Análisis de nuestra capacidad de producción</a:t>
            </a:r>
            <a:r>
              <a:rPr b="1" i="0" lang="en-GB" sz="1700" u="none" cap="none" strike="noStrike">
                <a:solidFill>
                  <a:srgbClr val="C00000"/>
                </a:solidFill>
                <a:latin typeface="Calibri"/>
                <a:ea typeface="Calibri"/>
                <a:cs typeface="Calibri"/>
                <a:sym typeface="Calibri"/>
              </a:rPr>
              <a:t> </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¿Cuál es nuestra producción actual? ¿Cuál podría ser nuestra capacidad máxima de producción? Tendremos que tener en cuenta nuestros costes fijos y variables.</a:t>
            </a:r>
            <a:endParaRPr b="0" i="0" sz="1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1" lang="en-GB" sz="1700">
                <a:solidFill>
                  <a:srgbClr val="C00000"/>
                </a:solidFill>
                <a:latin typeface="Calibri"/>
                <a:ea typeface="Calibri"/>
                <a:cs typeface="Calibri"/>
                <a:sym typeface="Calibri"/>
              </a:rPr>
              <a:t>2. Cumplimiento de los compromisos</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lang="en-GB" sz="1700">
                <a:latin typeface="Calibri"/>
                <a:ea typeface="Calibri"/>
                <a:cs typeface="Calibri"/>
                <a:sym typeface="Calibri"/>
              </a:rPr>
              <a:t>¿Cumple la empresa los plazos de fabricación y entrega de productos, su periodo de fabricación, el rigor en su cumplimiento, la capacidad de reacción ante imprevistos, la desviación de los plazos estimados y reales, así como la satisfacción del cliente durante al menos los tres últimos años?</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1" lang="en-GB" sz="1700">
                <a:solidFill>
                  <a:srgbClr val="C00000"/>
                </a:solidFill>
                <a:latin typeface="Calibri"/>
                <a:ea typeface="Calibri"/>
                <a:cs typeface="Calibri"/>
                <a:sym typeface="Calibri"/>
              </a:rPr>
              <a:t>3. Análisis del producto.</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100"/>
              <a:buFont typeface="Arial"/>
              <a:buNone/>
            </a:pPr>
            <a:r>
              <a:rPr lang="en-GB" sz="1700">
                <a:latin typeface="Calibri"/>
                <a:ea typeface="Calibri"/>
                <a:cs typeface="Calibri"/>
                <a:sym typeface="Calibri"/>
              </a:rPr>
              <a:t>¿Tiene el producto o servicio una calidad mínima aceptable?</a:t>
            </a:r>
            <a:endParaRPr b="0"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C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Calibri"/>
              <a:ea typeface="Calibri"/>
              <a:cs typeface="Calibri"/>
              <a:sym typeface="Calibri"/>
            </a:endParaRPr>
          </a:p>
        </p:txBody>
      </p:sp>
      <p:sp>
        <p:nvSpPr>
          <p:cNvPr id="346" name="Google Shape;346;g2032f37d30e_0_172"/>
          <p:cNvSpPr/>
          <p:nvPr/>
        </p:nvSpPr>
        <p:spPr>
          <a:xfrm>
            <a:off x="2909575" y="1533275"/>
            <a:ext cx="3083400" cy="1796100"/>
          </a:xfrm>
          <a:prstGeom prst="cloudCallout">
            <a:avLst>
              <a:gd fmla="val -20833" name="adj1"/>
              <a:gd fmla="val 62500" name="adj2"/>
            </a:avLst>
          </a:prstGeom>
          <a:solidFill>
            <a:schemeClr val="lt2"/>
          </a:solidFill>
          <a:ln cap="flat" cmpd="sng" w="19050">
            <a:solidFill>
              <a:srgbClr val="1C8C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¿Qué pretendemos conseguir con la internacionalización de las empresas?</a:t>
            </a:r>
            <a:endParaRPr b="0" i="0" sz="1400" u="none" cap="none" strike="noStrike">
              <a:solidFill>
                <a:srgbClr val="000000"/>
              </a:solidFill>
              <a:latin typeface="Arial"/>
              <a:ea typeface="Arial"/>
              <a:cs typeface="Arial"/>
              <a:sym typeface="Arial"/>
            </a:endParaRPr>
          </a:p>
        </p:txBody>
      </p:sp>
      <p:sp>
        <p:nvSpPr>
          <p:cNvPr id="347" name="Google Shape;347;g2032f37d30e_0_172"/>
          <p:cNvSpPr/>
          <p:nvPr/>
        </p:nvSpPr>
        <p:spPr>
          <a:xfrm>
            <a:off x="343975" y="2675376"/>
            <a:ext cx="2828700" cy="1933200"/>
          </a:xfrm>
          <a:prstGeom prst="cloudCallout">
            <a:avLst>
              <a:gd fmla="val -20833" name="adj1"/>
              <a:gd fmla="val 62500" name="adj2"/>
            </a:avLst>
          </a:prstGeom>
          <a:solidFill>
            <a:schemeClr val="lt2"/>
          </a:solidFill>
          <a:ln cap="flat" cmpd="sng" w="19050">
            <a:solidFill>
              <a:srgbClr val="FAB6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¿Tenemos las capacidades necesarias para triunfar en el extranjero?</a:t>
            </a:r>
            <a:endParaRPr b="0" i="0" sz="1400" u="none" cap="none" strike="noStrike">
              <a:solidFill>
                <a:srgbClr val="000000"/>
              </a:solidFill>
              <a:latin typeface="Arial"/>
              <a:ea typeface="Arial"/>
              <a:cs typeface="Arial"/>
              <a:sym typeface="Arial"/>
            </a:endParaRPr>
          </a:p>
        </p:txBody>
      </p:sp>
      <p:sp>
        <p:nvSpPr>
          <p:cNvPr id="348" name="Google Shape;348;g2032f37d30e_0_172"/>
          <p:cNvSpPr/>
          <p:nvPr/>
        </p:nvSpPr>
        <p:spPr>
          <a:xfrm>
            <a:off x="2733175" y="3751650"/>
            <a:ext cx="3259800" cy="1796100"/>
          </a:xfrm>
          <a:prstGeom prst="cloudCallout">
            <a:avLst>
              <a:gd fmla="val -20833" name="adj1"/>
              <a:gd fmla="val 62500" name="adj2"/>
            </a:avLst>
          </a:prstGeom>
          <a:solidFill>
            <a:schemeClr val="lt2"/>
          </a:solidFill>
          <a:ln cap="flat" cmpd="sng" w="1905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¿Disponemos de los recursos técnicos y humanos necesarios para gestionar la expansión?</a:t>
            </a:r>
            <a:endParaRPr b="0" i="0" sz="1400" u="none" cap="none" strike="noStrike">
              <a:solidFill>
                <a:srgbClr val="000000"/>
              </a:solidFill>
              <a:latin typeface="Arial"/>
              <a:ea typeface="Arial"/>
              <a:cs typeface="Arial"/>
              <a:sym typeface="Arial"/>
            </a:endParaRPr>
          </a:p>
        </p:txBody>
      </p:sp>
      <p:sp>
        <p:nvSpPr>
          <p:cNvPr id="349" name="Google Shape;349;g2032f37d30e_0_172"/>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Google Shape;354;g2032f37d30e_0_155"/>
          <p:cNvSpPr/>
          <p:nvPr/>
        </p:nvSpPr>
        <p:spPr>
          <a:xfrm>
            <a:off x="783775" y="1934775"/>
            <a:ext cx="3107100" cy="3372900"/>
          </a:xfrm>
          <a:prstGeom prst="rect">
            <a:avLst/>
          </a:prstGeom>
          <a:solidFill>
            <a:srgbClr val="D0E0E3"/>
          </a:solidFill>
          <a:ln cap="flat" cmpd="sng" w="28575">
            <a:solidFill>
              <a:srgbClr val="1C8C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2032f37d30e_0_155"/>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56" name="Google Shape;356;g2032f37d30e_0_155"/>
          <p:cNvSpPr/>
          <p:nvPr/>
        </p:nvSpPr>
        <p:spPr>
          <a:xfrm>
            <a:off x="4198225" y="1726875"/>
            <a:ext cx="7222500" cy="4504200"/>
          </a:xfrm>
          <a:prstGeom prst="rect">
            <a:avLst/>
          </a:prstGeom>
          <a:noFill/>
          <a:ln cap="flat" cmpd="sng" w="19050">
            <a:solidFill>
              <a:srgbClr val="FAB632"/>
            </a:solidFill>
            <a:prstDash val="solid"/>
            <a:round/>
            <a:headEnd len="sm" w="sm" type="none"/>
            <a:tailEnd len="sm" w="sm" type="none"/>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000000"/>
              </a:buClr>
              <a:buSzPts val="1700"/>
              <a:buFont typeface="Arial"/>
              <a:buNone/>
            </a:pPr>
            <a:r>
              <a:rPr b="1" i="0" lang="en-GB" sz="1700" u="none" cap="none" strike="noStrike">
                <a:solidFill>
                  <a:srgbClr val="C00000"/>
                </a:solidFill>
                <a:latin typeface="Calibri"/>
                <a:ea typeface="Calibri"/>
                <a:cs typeface="Calibri"/>
                <a:sym typeface="Calibri"/>
              </a:rPr>
              <a:t>4.  </a:t>
            </a:r>
            <a:r>
              <a:rPr b="1" lang="en-GB" sz="1700">
                <a:solidFill>
                  <a:srgbClr val="C00000"/>
                </a:solidFill>
                <a:latin typeface="Calibri"/>
                <a:ea typeface="Calibri"/>
                <a:cs typeface="Calibri"/>
                <a:sym typeface="Calibri"/>
              </a:rPr>
              <a:t>Fortaleza del mercado nacional.</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¿Es aconsejable ser fuerte en el mercado nacional, especialmente durante el proceso de internacionalización? ¿Perderemos el foco en nuestro mercado nacional?</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1" i="0" lang="en-GB" sz="1700" u="none" cap="none" strike="noStrike">
                <a:solidFill>
                  <a:srgbClr val="C00000"/>
                </a:solidFill>
                <a:latin typeface="Calibri"/>
                <a:ea typeface="Calibri"/>
                <a:cs typeface="Calibri"/>
                <a:sym typeface="Calibri"/>
              </a:rPr>
              <a:t>5.  </a:t>
            </a:r>
            <a:r>
              <a:rPr b="1" lang="en-GB" sz="1700">
                <a:solidFill>
                  <a:srgbClr val="C00000"/>
                </a:solidFill>
                <a:latin typeface="Calibri"/>
                <a:ea typeface="Calibri"/>
                <a:cs typeface="Calibri"/>
                <a:sym typeface="Calibri"/>
              </a:rPr>
              <a:t>Recursos Humanos.</a:t>
            </a:r>
            <a:r>
              <a:rPr b="1" i="0" lang="en-GB" sz="1700" u="none" cap="none" strike="noStrike">
                <a:solidFill>
                  <a:srgbClr val="C00000"/>
                </a:solidFill>
                <a:latin typeface="Calibri"/>
                <a:ea typeface="Calibri"/>
                <a:cs typeface="Calibri"/>
                <a:sym typeface="Calibri"/>
              </a:rPr>
              <a:t>  </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¿Disponemos de los recursos humanos necesarios para externalizar nuestro producto o servicio?</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1" i="0" lang="en-GB" sz="1700" u="none" cap="none" strike="noStrike">
                <a:solidFill>
                  <a:srgbClr val="C00000"/>
                </a:solidFill>
                <a:latin typeface="Calibri"/>
                <a:ea typeface="Calibri"/>
                <a:cs typeface="Calibri"/>
                <a:sym typeface="Calibri"/>
              </a:rPr>
              <a:t>6.  </a:t>
            </a:r>
            <a:r>
              <a:rPr b="1" lang="en-GB" sz="1700">
                <a:solidFill>
                  <a:srgbClr val="C00000"/>
                </a:solidFill>
                <a:latin typeface="Calibri"/>
                <a:ea typeface="Calibri"/>
                <a:cs typeface="Calibri"/>
                <a:sym typeface="Calibri"/>
              </a:rPr>
              <a:t>Recursos financieros.</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¿Disponemos de los recursos mínimos para pagar viajes de prospección, acciones comerciales y de marketing, contratación de personal, adaptación de productos, etc.?</a:t>
            </a:r>
            <a:endParaRPr b="0" i="0" sz="1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1" i="0" lang="en-GB" sz="1700" u="none" cap="none" strike="noStrike">
                <a:solidFill>
                  <a:srgbClr val="C00000"/>
                </a:solidFill>
                <a:latin typeface="Calibri"/>
                <a:ea typeface="Calibri"/>
                <a:cs typeface="Calibri"/>
                <a:sym typeface="Calibri"/>
              </a:rPr>
              <a:t>7.  </a:t>
            </a:r>
            <a:r>
              <a:rPr b="1" lang="en-GB" sz="1700">
                <a:solidFill>
                  <a:srgbClr val="C00000"/>
                </a:solidFill>
                <a:latin typeface="Calibri"/>
                <a:ea typeface="Calibri"/>
                <a:cs typeface="Calibri"/>
                <a:sym typeface="Calibri"/>
              </a:rPr>
              <a:t>Gestión comprometida con la internacionalización.</a:t>
            </a:r>
            <a:endParaRPr b="1" i="0" sz="17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¿Tenemos la mentalidad y la actitud necesarias para afrontar el proceso de internacionalización?</a:t>
            </a:r>
            <a:endParaRPr b="0" i="0" sz="1700" u="none" cap="none" strike="noStrike">
              <a:solidFill>
                <a:srgbClr val="000000"/>
              </a:solidFill>
              <a:latin typeface="Calibri"/>
              <a:ea typeface="Calibri"/>
              <a:cs typeface="Calibri"/>
              <a:sym typeface="Calibri"/>
            </a:endParaRPr>
          </a:p>
        </p:txBody>
      </p:sp>
      <p:pic>
        <p:nvPicPr>
          <p:cNvPr id="357" name="Google Shape;357;g2032f37d30e_0_155"/>
          <p:cNvPicPr preferRelativeResize="0"/>
          <p:nvPr/>
        </p:nvPicPr>
        <p:blipFill rotWithShape="1">
          <a:blip r:embed="rId4">
            <a:alphaModFix/>
          </a:blip>
          <a:srcRect b="0" l="0" r="0" t="0"/>
          <a:stretch/>
        </p:blipFill>
        <p:spPr>
          <a:xfrm>
            <a:off x="1028213" y="2110125"/>
            <a:ext cx="2618225" cy="3022180"/>
          </a:xfrm>
          <a:prstGeom prst="rect">
            <a:avLst/>
          </a:prstGeom>
          <a:noFill/>
          <a:ln>
            <a:noFill/>
          </a:ln>
        </p:spPr>
      </p:pic>
      <p:sp>
        <p:nvSpPr>
          <p:cNvPr id="358" name="Google Shape;358;g2032f37d30e_0_155"/>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7: </a:t>
            </a:r>
            <a:r>
              <a:rPr lang="en-GB" sz="2400">
                <a:solidFill>
                  <a:srgbClr val="21B4A9"/>
                </a:solidFill>
                <a:latin typeface="Calibri"/>
                <a:ea typeface="Calibri"/>
                <a:cs typeface="Calibri"/>
                <a:sym typeface="Calibri"/>
              </a:rPr>
              <a:t>Evaluación interna</a:t>
            </a:r>
            <a:endParaRPr b="0" i="0" sz="2400" u="none" cap="none" strike="noStrike">
              <a:solidFill>
                <a:srgbClr val="000000"/>
              </a:solidFill>
              <a:latin typeface="Arial"/>
              <a:ea typeface="Arial"/>
              <a:cs typeface="Arial"/>
              <a:sym typeface="Arial"/>
            </a:endParaRPr>
          </a:p>
        </p:txBody>
      </p:sp>
      <p:sp>
        <p:nvSpPr>
          <p:cNvPr id="359" name="Google Shape;359;g2032f37d30e_0_155"/>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
          <p:cNvSpPr/>
          <p:nvPr/>
        </p:nvSpPr>
        <p:spPr>
          <a:xfrm>
            <a:off x="1409562" y="1718479"/>
            <a:ext cx="5588700" cy="3648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000000"/>
              </a:buClr>
              <a:buSzPts val="1800"/>
              <a:buFont typeface="Arial"/>
              <a:buNone/>
            </a:pPr>
            <a:r>
              <a:rPr lang="en-GB" sz="2100">
                <a:latin typeface="Calibri"/>
                <a:ea typeface="Calibri"/>
                <a:cs typeface="Calibri"/>
                <a:sym typeface="Calibri"/>
              </a:rPr>
              <a:t>Al final de este módulo serás capaz de:</a:t>
            </a:r>
            <a:endParaRPr b="0" i="0" sz="2100" u="none" cap="none" strike="noStrike">
              <a:solidFill>
                <a:srgbClr val="000000"/>
              </a:solidFill>
              <a:latin typeface="Arial"/>
              <a:ea typeface="Arial"/>
              <a:cs typeface="Arial"/>
              <a:sym typeface="Arial"/>
            </a:endParaRPr>
          </a:p>
        </p:txBody>
      </p:sp>
      <p:sp>
        <p:nvSpPr>
          <p:cNvPr id="129" name="Google Shape;129;p2"/>
          <p:cNvSpPr/>
          <p:nvPr/>
        </p:nvSpPr>
        <p:spPr>
          <a:xfrm>
            <a:off x="1904412" y="2469111"/>
            <a:ext cx="8602500" cy="3648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000000"/>
              </a:buClr>
              <a:buSzPts val="1800"/>
              <a:buFont typeface="Arial"/>
              <a:buNone/>
            </a:pPr>
            <a:r>
              <a:rPr b="0" i="0" lang="en-GB" sz="2100" u="none" cap="none" strike="noStrike">
                <a:solidFill>
                  <a:srgbClr val="21B4A9"/>
                </a:solidFill>
                <a:latin typeface="Calibri"/>
                <a:ea typeface="Calibri"/>
                <a:cs typeface="Calibri"/>
                <a:sym typeface="Calibri"/>
              </a:rPr>
              <a:t>Obje</a:t>
            </a:r>
            <a:r>
              <a:rPr lang="en-GB" sz="2100">
                <a:solidFill>
                  <a:srgbClr val="21B4A9"/>
                </a:solidFill>
                <a:latin typeface="Calibri"/>
                <a:ea typeface="Calibri"/>
                <a:cs typeface="Calibri"/>
                <a:sym typeface="Calibri"/>
              </a:rPr>
              <a:t>tivo</a:t>
            </a:r>
            <a:r>
              <a:rPr b="0" i="0" lang="en-GB" sz="2100" u="none" cap="none" strike="noStrike">
                <a:solidFill>
                  <a:srgbClr val="21B4A9"/>
                </a:solidFill>
                <a:latin typeface="Calibri"/>
                <a:ea typeface="Calibri"/>
                <a:cs typeface="Calibri"/>
                <a:sym typeface="Calibri"/>
              </a:rPr>
              <a:t> 1: </a:t>
            </a:r>
            <a:r>
              <a:rPr lang="en-GB" sz="2100">
                <a:solidFill>
                  <a:srgbClr val="21B4A9"/>
                </a:solidFill>
                <a:latin typeface="Calibri"/>
                <a:ea typeface="Calibri"/>
                <a:cs typeface="Calibri"/>
                <a:sym typeface="Calibri"/>
              </a:rPr>
              <a:t>Comprender el concepto de globalización y su relación con los negocios internacionales.</a:t>
            </a:r>
            <a:endParaRPr b="0" i="0" sz="2100" u="none" cap="none" strike="noStrike">
              <a:solidFill>
                <a:srgbClr val="21B4A9"/>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100"/>
              <a:buFont typeface="Arial"/>
              <a:buNone/>
            </a:pPr>
            <a:r>
              <a:t/>
            </a:r>
            <a:endParaRPr b="0" i="0" sz="2100" u="none" cap="none" strike="noStrike">
              <a:solidFill>
                <a:srgbClr val="21B4A9"/>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2100" u="none" cap="none" strike="noStrike">
              <a:solidFill>
                <a:srgbClr val="21B4A9"/>
              </a:solidFill>
              <a:latin typeface="Calibri"/>
              <a:ea typeface="Calibri"/>
              <a:cs typeface="Calibri"/>
              <a:sym typeface="Calibri"/>
            </a:endParaRPr>
          </a:p>
        </p:txBody>
      </p:sp>
      <p:sp>
        <p:nvSpPr>
          <p:cNvPr id="130" name="Google Shape;130;p2"/>
          <p:cNvSpPr/>
          <p:nvPr/>
        </p:nvSpPr>
        <p:spPr>
          <a:xfrm>
            <a:off x="1861137" y="3219722"/>
            <a:ext cx="8602500" cy="6450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000000"/>
              </a:buClr>
              <a:buSzPts val="1800"/>
              <a:buFont typeface="Arial"/>
              <a:buNone/>
            </a:pPr>
            <a:r>
              <a:rPr lang="en-GB" sz="2100">
                <a:solidFill>
                  <a:srgbClr val="FAB632"/>
                </a:solidFill>
                <a:latin typeface="Calibri"/>
                <a:ea typeface="Calibri"/>
                <a:cs typeface="Calibri"/>
                <a:sym typeface="Calibri"/>
              </a:rPr>
              <a:t>Objetivo</a:t>
            </a:r>
            <a:r>
              <a:rPr b="0" i="0" lang="en-GB" sz="2100" u="none" cap="none" strike="noStrike">
                <a:solidFill>
                  <a:srgbClr val="FAB632"/>
                </a:solidFill>
                <a:latin typeface="Calibri"/>
                <a:ea typeface="Calibri"/>
                <a:cs typeface="Calibri"/>
                <a:sym typeface="Calibri"/>
              </a:rPr>
              <a:t> 2: </a:t>
            </a:r>
            <a:r>
              <a:rPr lang="en-GB" sz="2100">
                <a:solidFill>
                  <a:srgbClr val="FAB632"/>
                </a:solidFill>
                <a:latin typeface="Calibri"/>
                <a:ea typeface="Calibri"/>
                <a:cs typeface="Calibri"/>
                <a:sym typeface="Calibri"/>
              </a:rPr>
              <a:t>Comprender el concepto de empresa internacional.</a:t>
            </a:r>
            <a:endParaRPr b="0" i="0" sz="2100" u="none" cap="none" strike="noStrike">
              <a:solidFill>
                <a:srgbClr val="000000"/>
              </a:solidFill>
              <a:latin typeface="Arial"/>
              <a:ea typeface="Arial"/>
              <a:cs typeface="Arial"/>
              <a:sym typeface="Arial"/>
            </a:endParaRPr>
          </a:p>
        </p:txBody>
      </p:sp>
      <p:sp>
        <p:nvSpPr>
          <p:cNvPr id="131" name="Google Shape;131;p2"/>
          <p:cNvSpPr/>
          <p:nvPr/>
        </p:nvSpPr>
        <p:spPr>
          <a:xfrm>
            <a:off x="1409550" y="788825"/>
            <a:ext cx="5093100" cy="851700"/>
          </a:xfrm>
          <a:prstGeom prst="rect">
            <a:avLst/>
          </a:prstGeom>
          <a:noFill/>
          <a:ln>
            <a:noFill/>
          </a:ln>
        </p:spPr>
        <p:txBody>
          <a:bodyPr anchorCtr="0" anchor="t" bIns="45000" lIns="90000" spcFirstLastPara="1" rIns="90000" wrap="square" tIns="45000">
            <a:spAutoFit/>
          </a:bodyPr>
          <a:lstStyle/>
          <a:p>
            <a:pPr indent="0" lvl="0" marL="0" marR="0" rtl="0" algn="l">
              <a:lnSpc>
                <a:spcPct val="166694"/>
              </a:lnSpc>
              <a:spcBef>
                <a:spcPts val="0"/>
              </a:spcBef>
              <a:spcAft>
                <a:spcPts val="0"/>
              </a:spcAft>
              <a:buClr>
                <a:srgbClr val="000000"/>
              </a:buClr>
              <a:buSzPts val="3600"/>
              <a:buFont typeface="Arial"/>
              <a:buNone/>
            </a:pPr>
            <a:r>
              <a:rPr b="1" lang="en-GB" sz="3900">
                <a:solidFill>
                  <a:srgbClr val="FAB632"/>
                </a:solidFill>
                <a:latin typeface="Calibri"/>
                <a:ea typeface="Calibri"/>
                <a:cs typeface="Calibri"/>
                <a:sym typeface="Calibri"/>
              </a:rPr>
              <a:t>Objectivos:</a:t>
            </a:r>
            <a:endParaRPr b="0" i="0" sz="3900" u="none" cap="none" strike="noStrike">
              <a:solidFill>
                <a:srgbClr val="000000"/>
              </a:solidFill>
              <a:latin typeface="Arial"/>
              <a:ea typeface="Arial"/>
              <a:cs typeface="Arial"/>
              <a:sym typeface="Arial"/>
            </a:endParaRPr>
          </a:p>
        </p:txBody>
      </p:sp>
      <p:sp>
        <p:nvSpPr>
          <p:cNvPr id="132" name="Google Shape;132;p2"/>
          <p:cNvSpPr/>
          <p:nvPr/>
        </p:nvSpPr>
        <p:spPr>
          <a:xfrm>
            <a:off x="1421572" y="3328477"/>
            <a:ext cx="315900" cy="2334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133" name="Google Shape;133;p2"/>
          <p:cNvSpPr/>
          <p:nvPr/>
        </p:nvSpPr>
        <p:spPr>
          <a:xfrm>
            <a:off x="1421571" y="2600501"/>
            <a:ext cx="315900" cy="233400"/>
          </a:xfrm>
          <a:prstGeom prst="hexagon">
            <a:avLst>
              <a:gd fmla="val 25000" name="adj"/>
              <a:gd fmla="val 115470" name="vf"/>
            </a:avLst>
          </a:prstGeom>
          <a:no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pic>
        <p:nvPicPr>
          <p:cNvPr descr="Texto&#10;&#10;Descripción generada automáticamente" id="134" name="Google Shape;134;p2"/>
          <p:cNvPicPr preferRelativeResize="0"/>
          <p:nvPr/>
        </p:nvPicPr>
        <p:blipFill rotWithShape="1">
          <a:blip r:embed="rId4">
            <a:alphaModFix/>
          </a:blip>
          <a:srcRect b="0" l="0" r="0" t="0"/>
          <a:stretch/>
        </p:blipFill>
        <p:spPr>
          <a:xfrm>
            <a:off x="199080" y="6234480"/>
            <a:ext cx="2303640" cy="483120"/>
          </a:xfrm>
          <a:prstGeom prst="rect">
            <a:avLst/>
          </a:prstGeom>
          <a:noFill/>
          <a:ln>
            <a:noFill/>
          </a:ln>
        </p:spPr>
      </p:pic>
      <p:sp>
        <p:nvSpPr>
          <p:cNvPr id="135" name="Google Shape;135;p2"/>
          <p:cNvSpPr/>
          <p:nvPr/>
        </p:nvSpPr>
        <p:spPr>
          <a:xfrm>
            <a:off x="2503440" y="6117840"/>
            <a:ext cx="7901280" cy="592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
        <p:nvSpPr>
          <p:cNvPr id="136" name="Google Shape;136;p2"/>
          <p:cNvSpPr/>
          <p:nvPr/>
        </p:nvSpPr>
        <p:spPr>
          <a:xfrm>
            <a:off x="1849100" y="4013650"/>
            <a:ext cx="9021000" cy="645000"/>
          </a:xfrm>
          <a:prstGeom prst="rect">
            <a:avLst/>
          </a:prstGeom>
          <a:noFill/>
          <a:ln>
            <a:noFill/>
          </a:ln>
        </p:spPr>
        <p:txBody>
          <a:bodyPr anchorCtr="0" anchor="t" bIns="45000" lIns="90000" spcFirstLastPara="1" rIns="90000" wrap="square" tIns="45000">
            <a:noAutofit/>
          </a:bodyPr>
          <a:lstStyle/>
          <a:p>
            <a:pPr indent="0" lvl="0" marL="0" marR="0" rtl="0" algn="just">
              <a:lnSpc>
                <a:spcPct val="100000"/>
              </a:lnSpc>
              <a:spcBef>
                <a:spcPts val="0"/>
              </a:spcBef>
              <a:spcAft>
                <a:spcPts val="0"/>
              </a:spcAft>
              <a:buClr>
                <a:srgbClr val="000000"/>
              </a:buClr>
              <a:buSzPts val="1800"/>
              <a:buFont typeface="Arial"/>
              <a:buNone/>
            </a:pPr>
            <a:r>
              <a:rPr lang="en-GB" sz="2100">
                <a:solidFill>
                  <a:srgbClr val="C00000"/>
                </a:solidFill>
                <a:latin typeface="Calibri"/>
                <a:ea typeface="Calibri"/>
                <a:cs typeface="Calibri"/>
                <a:sym typeface="Calibri"/>
              </a:rPr>
              <a:t>Objetivo</a:t>
            </a:r>
            <a:r>
              <a:rPr b="0" i="0" lang="en-GB" sz="2100" u="none" cap="none" strike="noStrike">
                <a:solidFill>
                  <a:srgbClr val="C00000"/>
                </a:solidFill>
                <a:latin typeface="Calibri"/>
                <a:ea typeface="Calibri"/>
                <a:cs typeface="Calibri"/>
                <a:sym typeface="Calibri"/>
              </a:rPr>
              <a:t> 3: </a:t>
            </a:r>
            <a:r>
              <a:rPr lang="en-GB" sz="2100">
                <a:solidFill>
                  <a:srgbClr val="C00000"/>
                </a:solidFill>
                <a:latin typeface="Calibri"/>
                <a:ea typeface="Calibri"/>
                <a:cs typeface="Calibri"/>
                <a:sym typeface="Calibri"/>
              </a:rPr>
              <a:t>Comprender las oportunidades que ofrece negocios internacionales.</a:t>
            </a:r>
            <a:endParaRPr sz="2100">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2100">
              <a:solidFill>
                <a:srgbClr val="C00000"/>
              </a:solidFill>
              <a:latin typeface="Calibri"/>
              <a:ea typeface="Calibri"/>
              <a:cs typeface="Calibri"/>
              <a:sym typeface="Calibri"/>
            </a:endParaRPr>
          </a:p>
        </p:txBody>
      </p:sp>
      <p:sp>
        <p:nvSpPr>
          <p:cNvPr id="137" name="Google Shape;137;p2"/>
          <p:cNvSpPr/>
          <p:nvPr/>
        </p:nvSpPr>
        <p:spPr>
          <a:xfrm>
            <a:off x="1409547" y="4122402"/>
            <a:ext cx="315900" cy="233400"/>
          </a:xfrm>
          <a:prstGeom prst="hexagon">
            <a:avLst>
              <a:gd fmla="val 25000" name="adj"/>
              <a:gd fmla="val 115470" name="vf"/>
            </a:avLst>
          </a:prstGeom>
          <a:no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3" name="Shape 363"/>
        <p:cNvGrpSpPr/>
        <p:nvPr/>
      </p:nvGrpSpPr>
      <p:grpSpPr>
        <a:xfrm>
          <a:off x="0" y="0"/>
          <a:ext cx="0" cy="0"/>
          <a:chOff x="0" y="0"/>
          <a:chExt cx="0" cy="0"/>
        </a:xfrm>
      </p:grpSpPr>
      <p:sp>
        <p:nvSpPr>
          <p:cNvPr id="364" name="Google Shape;364;g204863c8411_0_90"/>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8: </a:t>
            </a:r>
            <a:r>
              <a:rPr lang="en-GB" sz="2400">
                <a:solidFill>
                  <a:srgbClr val="21B4A9"/>
                </a:solidFill>
                <a:latin typeface="Calibri"/>
                <a:ea typeface="Calibri"/>
                <a:cs typeface="Calibri"/>
                <a:sym typeface="Calibri"/>
              </a:rPr>
              <a:t>Estrategias genéricas</a:t>
            </a:r>
            <a:endParaRPr b="0" i="0" sz="2400" u="none" cap="none" strike="noStrike">
              <a:solidFill>
                <a:srgbClr val="000000"/>
              </a:solidFill>
              <a:latin typeface="Arial"/>
              <a:ea typeface="Arial"/>
              <a:cs typeface="Arial"/>
              <a:sym typeface="Arial"/>
            </a:endParaRPr>
          </a:p>
        </p:txBody>
      </p:sp>
      <p:sp>
        <p:nvSpPr>
          <p:cNvPr id="365" name="Google Shape;365;g204863c8411_0_90"/>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66" name="Google Shape;366;g204863c8411_0_90"/>
          <p:cNvSpPr txBox="1"/>
          <p:nvPr/>
        </p:nvSpPr>
        <p:spPr>
          <a:xfrm>
            <a:off x="832700" y="1709175"/>
            <a:ext cx="4225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Calibri"/>
                <a:ea typeface="Calibri"/>
                <a:cs typeface="Calibri"/>
                <a:sym typeface="Calibri"/>
              </a:rPr>
              <a:t>T</a:t>
            </a:r>
            <a:r>
              <a:rPr b="1" lang="en-GB" sz="1700">
                <a:latin typeface="Calibri"/>
                <a:ea typeface="Calibri"/>
                <a:cs typeface="Calibri"/>
                <a:sym typeface="Calibri"/>
              </a:rPr>
              <a:t>res estrategias genéricas</a:t>
            </a:r>
            <a:r>
              <a:rPr b="1" i="0" lang="en-GB" sz="1700" u="none" cap="none" strike="noStrike">
                <a:solidFill>
                  <a:srgbClr val="000000"/>
                </a:solidFill>
                <a:latin typeface="Calibri"/>
                <a:ea typeface="Calibri"/>
                <a:cs typeface="Calibri"/>
                <a:sym typeface="Calibri"/>
              </a:rPr>
              <a:t>:</a:t>
            </a:r>
            <a:endParaRPr b="1" i="0" sz="1400" u="none" cap="none" strike="noStrike">
              <a:solidFill>
                <a:srgbClr val="000000"/>
              </a:solidFill>
              <a:latin typeface="Arial"/>
              <a:ea typeface="Arial"/>
              <a:cs typeface="Arial"/>
              <a:sym typeface="Arial"/>
            </a:endParaRPr>
          </a:p>
        </p:txBody>
      </p:sp>
      <p:sp>
        <p:nvSpPr>
          <p:cNvPr id="367" name="Google Shape;367;g204863c8411_0_90"/>
          <p:cNvSpPr/>
          <p:nvPr/>
        </p:nvSpPr>
        <p:spPr>
          <a:xfrm rot="5400000">
            <a:off x="1837028" y="2636775"/>
            <a:ext cx="3042600" cy="26919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204863c8411_0_90"/>
          <p:cNvSpPr/>
          <p:nvPr/>
        </p:nvSpPr>
        <p:spPr>
          <a:xfrm>
            <a:off x="2012675" y="3100600"/>
            <a:ext cx="2691900" cy="1657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b="1" lang="en-GB" sz="1700">
                <a:latin typeface="Calibri"/>
                <a:ea typeface="Calibri"/>
                <a:cs typeface="Calibri"/>
                <a:sym typeface="Calibri"/>
              </a:rPr>
              <a:t>Estrategia de costes</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Estrategia que se basa en el bajo precio mediante la búsqueda de reducciones de costes.</a:t>
            </a:r>
            <a:endParaRPr b="0"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369" name="Google Shape;369;g204863c8411_0_90"/>
          <p:cNvSpPr/>
          <p:nvPr/>
        </p:nvSpPr>
        <p:spPr>
          <a:xfrm rot="5400000">
            <a:off x="4574555" y="2636775"/>
            <a:ext cx="3042600" cy="2691900"/>
          </a:xfrm>
          <a:prstGeom prst="hexagon">
            <a:avLst>
              <a:gd fmla="val 25000" name="adj"/>
              <a:gd fmla="val 115470" name="vf"/>
            </a:avLst>
          </a:prstGeom>
          <a:no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204863c8411_0_90"/>
          <p:cNvSpPr/>
          <p:nvPr/>
        </p:nvSpPr>
        <p:spPr>
          <a:xfrm>
            <a:off x="4750200" y="3094337"/>
            <a:ext cx="2691900" cy="1664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chemeClr val="dk1"/>
              </a:buClr>
              <a:buSzPts val="1100"/>
              <a:buFont typeface="Arial"/>
              <a:buNone/>
            </a:pPr>
            <a:r>
              <a:rPr b="1" lang="en-GB" sz="1700">
                <a:solidFill>
                  <a:schemeClr val="dk1"/>
                </a:solidFill>
                <a:latin typeface="Calibri"/>
                <a:ea typeface="Calibri"/>
                <a:cs typeface="Calibri"/>
                <a:sym typeface="Calibri"/>
              </a:rPr>
              <a:t>Estrategia de diferenciación</a:t>
            </a:r>
            <a:endParaRPr b="1"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Estrategia dirigida a crear algo que se perciba como único.</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371" name="Google Shape;371;g204863c8411_0_90"/>
          <p:cNvSpPr/>
          <p:nvPr/>
        </p:nvSpPr>
        <p:spPr>
          <a:xfrm rot="5400000">
            <a:off x="7312083" y="2636775"/>
            <a:ext cx="3042600" cy="2691900"/>
          </a:xfrm>
          <a:prstGeom prst="hexagon">
            <a:avLst>
              <a:gd fmla="val 25000" name="adj"/>
              <a:gd fmla="val 115470" name="vf"/>
            </a:avLst>
          </a:prstGeom>
          <a:noFill/>
          <a:ln cap="flat" cmpd="sng" w="25400">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204863c8411_0_90"/>
          <p:cNvSpPr/>
          <p:nvPr/>
        </p:nvSpPr>
        <p:spPr>
          <a:xfrm>
            <a:off x="7487725" y="3094224"/>
            <a:ext cx="2691900" cy="1664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chemeClr val="dk1"/>
              </a:buClr>
              <a:buSzPts val="1100"/>
              <a:buFont typeface="Arial"/>
              <a:buNone/>
            </a:pPr>
            <a:r>
              <a:rPr b="1" lang="en-GB" sz="1700">
                <a:solidFill>
                  <a:schemeClr val="dk1"/>
                </a:solidFill>
                <a:latin typeface="Calibri"/>
                <a:ea typeface="Calibri"/>
                <a:cs typeface="Calibri"/>
                <a:sym typeface="Calibri"/>
              </a:rPr>
              <a:t>Estrategia de enfoque</a:t>
            </a:r>
            <a:r>
              <a:rPr b="1" i="0" lang="en-GB" sz="1700" u="none" cap="none" strike="noStrike">
                <a:solidFill>
                  <a:schemeClr val="dk1"/>
                </a:solidFill>
                <a:latin typeface="Calibri"/>
                <a:ea typeface="Calibri"/>
                <a:cs typeface="Calibri"/>
                <a:sym typeface="Calibri"/>
              </a:rPr>
              <a:t> </a:t>
            </a:r>
            <a:endParaRPr b="1"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Estrategia que se concentra en un grupo de compradores y segmentos concretos.</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373" name="Google Shape;373;g204863c8411_0_90"/>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7" name="Shape 377"/>
        <p:cNvGrpSpPr/>
        <p:nvPr/>
      </p:nvGrpSpPr>
      <p:grpSpPr>
        <a:xfrm>
          <a:off x="0" y="0"/>
          <a:ext cx="0" cy="0"/>
          <a:chOff x="0" y="0"/>
          <a:chExt cx="0" cy="0"/>
        </a:xfrm>
      </p:grpSpPr>
      <p:sp>
        <p:nvSpPr>
          <p:cNvPr id="378" name="Google Shape;378;g204863c8411_0_101"/>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9: </a:t>
            </a:r>
            <a:r>
              <a:rPr lang="en-GB" sz="2400">
                <a:solidFill>
                  <a:srgbClr val="21B4A9"/>
                </a:solidFill>
                <a:latin typeface="Calibri"/>
                <a:ea typeface="Calibri"/>
                <a:cs typeface="Calibri"/>
                <a:sym typeface="Calibri"/>
              </a:rPr>
              <a:t>Estrategia internacional</a:t>
            </a:r>
            <a:endParaRPr b="0" i="0" sz="2400" u="none" cap="none" strike="noStrike">
              <a:solidFill>
                <a:srgbClr val="000000"/>
              </a:solidFill>
              <a:latin typeface="Arial"/>
              <a:ea typeface="Arial"/>
              <a:cs typeface="Arial"/>
              <a:sym typeface="Arial"/>
            </a:endParaRPr>
          </a:p>
        </p:txBody>
      </p:sp>
      <p:sp>
        <p:nvSpPr>
          <p:cNvPr id="379" name="Google Shape;379;g204863c8411_0_101"/>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80" name="Google Shape;380;g204863c8411_0_101"/>
          <p:cNvSpPr txBox="1"/>
          <p:nvPr/>
        </p:nvSpPr>
        <p:spPr>
          <a:xfrm>
            <a:off x="1026325" y="1639650"/>
            <a:ext cx="3863400" cy="3586500"/>
          </a:xfrm>
          <a:prstGeom prst="rect">
            <a:avLst/>
          </a:prstGeom>
          <a:noFill/>
          <a:ln cap="flat" cmpd="sng" w="28575">
            <a:solidFill>
              <a:srgbClr val="FAB63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1" lang="en-GB" sz="1700">
                <a:latin typeface="Calibri"/>
                <a:ea typeface="Calibri"/>
                <a:cs typeface="Calibri"/>
                <a:sym typeface="Calibri"/>
              </a:rPr>
              <a:t>Formulación estratégica: </a:t>
            </a:r>
            <a:r>
              <a:rPr lang="en-GB" sz="1700">
                <a:latin typeface="Calibri"/>
                <a:ea typeface="Calibri"/>
                <a:cs typeface="Calibri"/>
                <a:sym typeface="Calibri"/>
              </a:rPr>
              <a:t>proceso de evaluación del entorno de la empresa (oportunidades) y de sus puntos fuertes internos (recursos).</a:t>
            </a:r>
            <a:endParaRPr sz="17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1" sz="17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1" lang="en-GB" sz="1700">
                <a:latin typeface="Calibri"/>
                <a:ea typeface="Calibri"/>
                <a:cs typeface="Calibri"/>
                <a:sym typeface="Calibri"/>
              </a:rPr>
              <a:t>Exterior	evaluación medioambiental: </a:t>
            </a:r>
            <a:r>
              <a:rPr lang="en-GB" sz="1700">
                <a:latin typeface="Calibri"/>
                <a:ea typeface="Calibri"/>
                <a:cs typeface="Calibri"/>
                <a:sym typeface="Calibri"/>
              </a:rPr>
              <a:t>recopilación de información; evaluación de la información.</a:t>
            </a:r>
            <a:endParaRPr sz="17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1" sz="17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rPr b="1" lang="en-GB" sz="1700">
                <a:latin typeface="Calibri"/>
                <a:ea typeface="Calibri"/>
                <a:cs typeface="Calibri"/>
                <a:sym typeface="Calibri"/>
              </a:rPr>
              <a:t>Evaluación del entorno interno:</a:t>
            </a:r>
            <a:r>
              <a:rPr lang="en-GB" sz="1700">
                <a:latin typeface="Calibri"/>
                <a:ea typeface="Calibri"/>
                <a:cs typeface="Calibri"/>
                <a:sym typeface="Calibri"/>
              </a:rPr>
              <a:t> recursos físicos y competencias del personal; análisis de la cadena de valor.</a:t>
            </a:r>
            <a:endParaRPr sz="1700">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p:txBody>
      </p:sp>
      <p:sp>
        <p:nvSpPr>
          <p:cNvPr id="381" name="Google Shape;381;g204863c8411_0_101"/>
          <p:cNvSpPr txBox="1"/>
          <p:nvPr/>
        </p:nvSpPr>
        <p:spPr>
          <a:xfrm>
            <a:off x="6444300" y="1639650"/>
            <a:ext cx="4638900" cy="2539800"/>
          </a:xfrm>
          <a:prstGeom prst="rect">
            <a:avLst/>
          </a:prstGeom>
          <a:no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GB" sz="1700">
                <a:latin typeface="Calibri"/>
                <a:ea typeface="Calibri"/>
                <a:cs typeface="Calibri"/>
                <a:sym typeface="Calibri"/>
              </a:rPr>
              <a:t>Realización de una exploración medioambiental: </a:t>
            </a:r>
            <a:r>
              <a:rPr lang="en-GB" sz="1700">
                <a:latin typeface="Calibri"/>
                <a:ea typeface="Calibri"/>
                <a:cs typeface="Calibri"/>
                <a:sym typeface="Calibri"/>
              </a:rPr>
              <a:t>Los métodos más comunes para llevar a cabo una exploración medioambiental son los siguientes:</a:t>
            </a:r>
            <a:endParaRPr sz="1700">
              <a:latin typeface="Calibri"/>
              <a:ea typeface="Calibri"/>
              <a:cs typeface="Calibri"/>
              <a:sym typeface="Calibri"/>
            </a:endParaRPr>
          </a:p>
          <a:p>
            <a:pPr indent="-336550" lvl="0" marL="457200" marR="0" rtl="0" algn="l">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Pedir a expertos del sector que hablen de las tendencias del sector y hagan proyecciones sobre el futuro.</a:t>
            </a:r>
            <a:endParaRPr sz="1700">
              <a:latin typeface="Calibri"/>
              <a:ea typeface="Calibri"/>
              <a:cs typeface="Calibri"/>
              <a:sym typeface="Calibri"/>
            </a:endParaRPr>
          </a:p>
          <a:p>
            <a:pPr indent="-336550" lvl="0" marL="457200" marR="0" rtl="0" algn="l">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Preguntar a personas bien informadas sobre lo que prevén para el sector en los próximos dos o tres años.</a:t>
            </a:r>
            <a:endParaRPr sz="1700">
              <a:latin typeface="Calibri"/>
              <a:ea typeface="Calibri"/>
              <a:cs typeface="Calibri"/>
              <a:sym typeface="Calibri"/>
            </a:endParaRPr>
          </a:p>
        </p:txBody>
      </p:sp>
      <p:pic>
        <p:nvPicPr>
          <p:cNvPr id="382" name="Google Shape;382;g204863c8411_0_101"/>
          <p:cNvPicPr preferRelativeResize="0"/>
          <p:nvPr/>
        </p:nvPicPr>
        <p:blipFill rotWithShape="1">
          <a:blip r:embed="rId4">
            <a:alphaModFix/>
          </a:blip>
          <a:srcRect b="0" l="0" r="0" t="0"/>
          <a:stretch/>
        </p:blipFill>
        <p:spPr>
          <a:xfrm>
            <a:off x="6833967" y="4231550"/>
            <a:ext cx="3546679" cy="1907325"/>
          </a:xfrm>
          <a:prstGeom prst="rect">
            <a:avLst/>
          </a:prstGeom>
          <a:noFill/>
          <a:ln>
            <a:noFill/>
          </a:ln>
        </p:spPr>
      </p:pic>
      <p:sp>
        <p:nvSpPr>
          <p:cNvPr id="383" name="Google Shape;383;g204863c8411_0_101"/>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Google Shape;388;g204863c8411_0_112"/>
          <p:cNvSpPr/>
          <p:nvPr/>
        </p:nvSpPr>
        <p:spPr>
          <a:xfrm>
            <a:off x="850800" y="1004600"/>
            <a:ext cx="100695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10: </a:t>
            </a:r>
            <a:r>
              <a:rPr lang="en-GB" sz="2400">
                <a:solidFill>
                  <a:srgbClr val="21B4A9"/>
                </a:solidFill>
                <a:latin typeface="Calibri"/>
                <a:ea typeface="Calibri"/>
                <a:cs typeface="Calibri"/>
                <a:sym typeface="Calibri"/>
              </a:rPr>
              <a:t>Cinco elementos que determinan la competitividad</a:t>
            </a:r>
            <a:endParaRPr b="0" i="0" sz="2400" u="none" cap="none" strike="noStrike">
              <a:solidFill>
                <a:srgbClr val="000000"/>
              </a:solidFill>
              <a:latin typeface="Arial"/>
              <a:ea typeface="Arial"/>
              <a:cs typeface="Arial"/>
              <a:sym typeface="Arial"/>
            </a:endParaRPr>
          </a:p>
        </p:txBody>
      </p:sp>
      <p:sp>
        <p:nvSpPr>
          <p:cNvPr id="389" name="Google Shape;389;g204863c8411_0_112"/>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390" name="Google Shape;390;g204863c8411_0_112"/>
          <p:cNvSpPr txBox="1"/>
          <p:nvPr/>
        </p:nvSpPr>
        <p:spPr>
          <a:xfrm>
            <a:off x="952850" y="1639650"/>
            <a:ext cx="9202500" cy="708000"/>
          </a:xfrm>
          <a:prstGeom prst="rect">
            <a:avLst/>
          </a:prstGeom>
          <a:no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Uno de los enfoques más comunes para hacer una evaluación global se basa en los cinco elementos que determinan la competitividad de la industria:</a:t>
            </a:r>
            <a:endParaRPr b="0" i="0" sz="1700" u="none" cap="none" strike="noStrike">
              <a:solidFill>
                <a:srgbClr val="000000"/>
              </a:solidFill>
              <a:latin typeface="Calibri"/>
              <a:ea typeface="Calibri"/>
              <a:cs typeface="Calibri"/>
              <a:sym typeface="Calibri"/>
            </a:endParaRPr>
          </a:p>
        </p:txBody>
      </p:sp>
      <p:sp>
        <p:nvSpPr>
          <p:cNvPr id="391" name="Google Shape;391;g204863c8411_0_112"/>
          <p:cNvSpPr/>
          <p:nvPr/>
        </p:nvSpPr>
        <p:spPr>
          <a:xfrm rot="5400000">
            <a:off x="3565828" y="4400188"/>
            <a:ext cx="1653300" cy="1999500"/>
          </a:xfrm>
          <a:prstGeom prst="hexagon">
            <a:avLst>
              <a:gd fmla="val 25000" name="adj"/>
              <a:gd fmla="val 115470" name="vf"/>
            </a:avLst>
          </a:prstGeom>
          <a:noFill/>
          <a:ln cap="flat" cmpd="sng" w="25400">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204863c8411_0_112"/>
          <p:cNvSpPr/>
          <p:nvPr/>
        </p:nvSpPr>
        <p:spPr>
          <a:xfrm rot="5400000">
            <a:off x="2174528" y="2621463"/>
            <a:ext cx="1653300" cy="19995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204863c8411_0_112"/>
          <p:cNvSpPr/>
          <p:nvPr/>
        </p:nvSpPr>
        <p:spPr>
          <a:xfrm rot="5400000">
            <a:off x="6481728" y="4400188"/>
            <a:ext cx="1653300" cy="19995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204863c8411_0_112"/>
          <p:cNvSpPr/>
          <p:nvPr/>
        </p:nvSpPr>
        <p:spPr>
          <a:xfrm>
            <a:off x="2001438" y="3199563"/>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800">
                <a:latin typeface="Calibri"/>
                <a:ea typeface="Calibri"/>
                <a:cs typeface="Calibri"/>
                <a:sym typeface="Calibri"/>
              </a:rPr>
              <a:t>Compradores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Calibri"/>
              <a:ea typeface="Calibri"/>
              <a:cs typeface="Calibri"/>
              <a:sym typeface="Calibri"/>
            </a:endParaRPr>
          </a:p>
        </p:txBody>
      </p:sp>
      <p:sp>
        <p:nvSpPr>
          <p:cNvPr id="395" name="Google Shape;395;g204863c8411_0_112"/>
          <p:cNvSpPr/>
          <p:nvPr/>
        </p:nvSpPr>
        <p:spPr>
          <a:xfrm rot="5400000">
            <a:off x="5058891" y="2621463"/>
            <a:ext cx="1653300" cy="1999500"/>
          </a:xfrm>
          <a:prstGeom prst="hexagon">
            <a:avLst>
              <a:gd fmla="val 25000" name="adj"/>
              <a:gd fmla="val 115470" name="vf"/>
            </a:avLst>
          </a:prstGeom>
          <a:no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204863c8411_0_112"/>
          <p:cNvSpPr/>
          <p:nvPr/>
        </p:nvSpPr>
        <p:spPr>
          <a:xfrm>
            <a:off x="3392750" y="4839477"/>
            <a:ext cx="1999500" cy="9822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b="1" lang="en-GB" sz="1800">
                <a:latin typeface="Calibri"/>
                <a:ea typeface="Calibri"/>
                <a:cs typeface="Calibri"/>
                <a:sym typeface="Calibri"/>
              </a:rPr>
              <a:t>La disponibilidad de bienes y servicios sustitutivos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Calibri"/>
              <a:ea typeface="Calibri"/>
              <a:cs typeface="Calibri"/>
              <a:sym typeface="Calibri"/>
            </a:endParaRPr>
          </a:p>
        </p:txBody>
      </p:sp>
      <p:sp>
        <p:nvSpPr>
          <p:cNvPr id="397" name="Google Shape;397;g204863c8411_0_112"/>
          <p:cNvSpPr/>
          <p:nvPr/>
        </p:nvSpPr>
        <p:spPr>
          <a:xfrm>
            <a:off x="4885800" y="3199563"/>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lang="en-GB" sz="1800">
                <a:latin typeface="Calibri"/>
                <a:ea typeface="Calibri"/>
                <a:cs typeface="Calibri"/>
                <a:sym typeface="Calibri"/>
              </a:rPr>
              <a:t>Proveedores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Calibri"/>
              <a:ea typeface="Calibri"/>
              <a:cs typeface="Calibri"/>
              <a:sym typeface="Calibri"/>
            </a:endParaRPr>
          </a:p>
        </p:txBody>
      </p:sp>
      <p:sp>
        <p:nvSpPr>
          <p:cNvPr id="398" name="Google Shape;398;g204863c8411_0_112"/>
          <p:cNvSpPr/>
          <p:nvPr/>
        </p:nvSpPr>
        <p:spPr>
          <a:xfrm>
            <a:off x="6308638" y="4978288"/>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b="1" lang="en-GB" sz="1800">
                <a:latin typeface="Calibri"/>
                <a:ea typeface="Calibri"/>
                <a:cs typeface="Calibri"/>
                <a:sym typeface="Calibri"/>
              </a:rPr>
              <a:t>La rivalidad entre competidores</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Calibri"/>
              <a:ea typeface="Calibri"/>
              <a:cs typeface="Calibri"/>
              <a:sym typeface="Calibri"/>
            </a:endParaRPr>
          </a:p>
        </p:txBody>
      </p:sp>
      <p:sp>
        <p:nvSpPr>
          <p:cNvPr id="399" name="Google Shape;399;g204863c8411_0_112"/>
          <p:cNvSpPr/>
          <p:nvPr/>
        </p:nvSpPr>
        <p:spPr>
          <a:xfrm rot="5400000">
            <a:off x="7815728" y="2621463"/>
            <a:ext cx="1653300" cy="1999500"/>
          </a:xfrm>
          <a:prstGeom prst="hexagon">
            <a:avLst>
              <a:gd fmla="val 25000" name="adj"/>
              <a:gd fmla="val 115470" name="vf"/>
            </a:avLst>
          </a:prstGeom>
          <a:noFill/>
          <a:ln cap="flat" cmpd="sng" w="25400">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204863c8411_0_112"/>
          <p:cNvSpPr/>
          <p:nvPr/>
        </p:nvSpPr>
        <p:spPr>
          <a:xfrm>
            <a:off x="7642638" y="3199563"/>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b="1" lang="en-GB" sz="1800">
                <a:latin typeface="Calibri"/>
                <a:ea typeface="Calibri"/>
                <a:cs typeface="Calibri"/>
                <a:sym typeface="Calibri"/>
              </a:rPr>
              <a:t>Posibles nuevas empresas del sector</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1" i="0" sz="1800" u="none" cap="none" strike="noStrike">
              <a:solidFill>
                <a:srgbClr val="000000"/>
              </a:solidFill>
              <a:latin typeface="Calibri"/>
              <a:ea typeface="Calibri"/>
              <a:cs typeface="Calibri"/>
              <a:sym typeface="Calibri"/>
            </a:endParaRPr>
          </a:p>
        </p:txBody>
      </p:sp>
      <p:pic>
        <p:nvPicPr>
          <p:cNvPr id="401" name="Google Shape;401;g204863c8411_0_112"/>
          <p:cNvPicPr preferRelativeResize="0"/>
          <p:nvPr/>
        </p:nvPicPr>
        <p:blipFill rotWithShape="1">
          <a:blip r:embed="rId4">
            <a:alphaModFix/>
          </a:blip>
          <a:srcRect b="0" l="0" r="0" t="0"/>
          <a:stretch/>
        </p:blipFill>
        <p:spPr>
          <a:xfrm>
            <a:off x="8770053" y="4146413"/>
            <a:ext cx="2000250" cy="1876425"/>
          </a:xfrm>
          <a:prstGeom prst="rect">
            <a:avLst/>
          </a:prstGeom>
          <a:noFill/>
          <a:ln>
            <a:noFill/>
          </a:ln>
        </p:spPr>
      </p:pic>
      <p:sp>
        <p:nvSpPr>
          <p:cNvPr id="402" name="Google Shape;402;g204863c8411_0_112"/>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g204863c8411_0_35"/>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11: Gestión y resultados de las exportaciones</a:t>
            </a:r>
            <a:endParaRPr b="0" i="0" sz="2400" u="none" cap="none" strike="noStrike">
              <a:solidFill>
                <a:srgbClr val="000000"/>
              </a:solidFill>
              <a:latin typeface="Arial"/>
              <a:ea typeface="Arial"/>
              <a:cs typeface="Arial"/>
              <a:sym typeface="Arial"/>
            </a:endParaRPr>
          </a:p>
        </p:txBody>
      </p:sp>
      <p:sp>
        <p:nvSpPr>
          <p:cNvPr id="408" name="Google Shape;408;g204863c8411_0_35"/>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409" name="Google Shape;409;g204863c8411_0_35"/>
          <p:cNvSpPr txBox="1"/>
          <p:nvPr/>
        </p:nvSpPr>
        <p:spPr>
          <a:xfrm>
            <a:off x="850800" y="1722750"/>
            <a:ext cx="5441400" cy="3063000"/>
          </a:xfrm>
          <a:prstGeom prst="rect">
            <a:avLst/>
          </a:prstGeom>
          <a:no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La confianza de proveedores, clientes y partes interesadas desempeña un papel fundamental en nuestros resultados de exportación.</a:t>
            </a:r>
            <a:endParaRPr sz="1700">
              <a:latin typeface="Calibri"/>
              <a:ea typeface="Calibri"/>
              <a:cs typeface="Calibri"/>
              <a:sym typeface="Calibri"/>
            </a:endParaRPr>
          </a:p>
          <a:p>
            <a:pPr indent="-323850" lvl="0" marL="457200" marR="0" rtl="0" algn="l">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En algunos países la confianza es </a:t>
            </a:r>
            <a:r>
              <a:rPr b="1" lang="en-GB" sz="1700">
                <a:latin typeface="Calibri"/>
                <a:ea typeface="Calibri"/>
                <a:cs typeface="Calibri"/>
                <a:sym typeface="Calibri"/>
              </a:rPr>
              <a:t>EL ELEMENTO CLAVE</a:t>
            </a:r>
            <a:r>
              <a:rPr lang="en-GB" sz="1700">
                <a:latin typeface="Calibri"/>
                <a:ea typeface="Calibri"/>
                <a:cs typeface="Calibri"/>
                <a:sym typeface="Calibri"/>
              </a:rPr>
              <a:t> que nos ayudará a tener éxito o incluso nos permitirá hacer negocios allí (por ejemplo, China - guanxi)</a:t>
            </a:r>
            <a:endParaRPr sz="1700">
              <a:latin typeface="Calibri"/>
              <a:ea typeface="Calibri"/>
              <a:cs typeface="Calibri"/>
              <a:sym typeface="Calibri"/>
            </a:endParaRPr>
          </a:p>
          <a:p>
            <a:pPr indent="-323850" lvl="0" marL="457200" marR="0" rtl="0" algn="l">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La confianza proviene absolutamente de lo que somos, de lo que hacemos, de nuestras reacciones ante las peticiones, etc. PERO</a:t>
            </a:r>
            <a:endParaRPr sz="1700">
              <a:latin typeface="Calibri"/>
              <a:ea typeface="Calibri"/>
              <a:cs typeface="Calibri"/>
              <a:sym typeface="Calibri"/>
            </a:endParaRPr>
          </a:p>
          <a:p>
            <a:pPr indent="-323850" lvl="0" marL="457200" marR="0" rtl="0" algn="l">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Germina (intangiblemente) con ¡de dónde somos!</a:t>
            </a:r>
            <a:endParaRPr sz="1700">
              <a:latin typeface="Calibri"/>
              <a:ea typeface="Calibri"/>
              <a:cs typeface="Calibri"/>
              <a:sym typeface="Calibri"/>
            </a:endParaRPr>
          </a:p>
          <a:p>
            <a:pPr indent="-323850" lvl="1" marL="914400" marR="0" rtl="0" algn="l">
              <a:lnSpc>
                <a:spcPct val="100000"/>
              </a:lnSpc>
              <a:spcBef>
                <a:spcPts val="0"/>
              </a:spcBef>
              <a:spcAft>
                <a:spcPts val="0"/>
              </a:spcAft>
              <a:buClr>
                <a:srgbClr val="000000"/>
              </a:buClr>
              <a:buSzPts val="1500"/>
              <a:buFont typeface="Arial"/>
              <a:buChar char="○"/>
            </a:pPr>
            <a:r>
              <a:rPr lang="en-GB" sz="1700">
                <a:latin typeface="Calibri"/>
                <a:ea typeface="Calibri"/>
                <a:cs typeface="Calibri"/>
                <a:sym typeface="Calibri"/>
              </a:rPr>
              <a:t>¡¡¡Nuestro país de origen!!!</a:t>
            </a:r>
            <a:endParaRPr sz="1700">
              <a:latin typeface="Calibri"/>
              <a:ea typeface="Calibri"/>
              <a:cs typeface="Calibri"/>
              <a:sym typeface="Calibri"/>
            </a:endParaRPr>
          </a:p>
        </p:txBody>
      </p:sp>
      <p:sp>
        <p:nvSpPr>
          <p:cNvPr id="410" name="Google Shape;410;g204863c8411_0_35"/>
          <p:cNvSpPr txBox="1"/>
          <p:nvPr/>
        </p:nvSpPr>
        <p:spPr>
          <a:xfrm>
            <a:off x="6444250" y="1722750"/>
            <a:ext cx="5203200" cy="3848100"/>
          </a:xfrm>
          <a:prstGeom prst="rect">
            <a:avLst/>
          </a:prstGeom>
          <a:solidFill>
            <a:srgbClr val="1C8C7F"/>
          </a:solidFill>
          <a:ln cap="flat" cmpd="sng" w="28575">
            <a:solidFill>
              <a:srgbClr val="FFF2CC"/>
            </a:solidFill>
            <a:prstDash val="solid"/>
            <a:round/>
            <a:headEnd len="sm" w="sm" type="none"/>
            <a:tailEnd len="sm" w="sm" type="none"/>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chemeClr val="lt1"/>
              </a:buClr>
              <a:buSzPts val="1500"/>
              <a:buFont typeface="Arial"/>
              <a:buChar char="●"/>
            </a:pPr>
            <a:r>
              <a:rPr b="1" lang="en-GB" sz="1700">
                <a:solidFill>
                  <a:schemeClr val="lt1"/>
                </a:solidFill>
                <a:latin typeface="Calibri"/>
                <a:ea typeface="Calibri"/>
                <a:cs typeface="Calibri"/>
                <a:sym typeface="Calibri"/>
              </a:rPr>
              <a:t>Comprensión tradicional de la imagen:</a:t>
            </a:r>
            <a:endParaRPr b="1" sz="1700">
              <a:solidFill>
                <a:schemeClr val="lt1"/>
              </a:solidFill>
              <a:latin typeface="Calibri"/>
              <a:ea typeface="Calibri"/>
              <a:cs typeface="Calibri"/>
              <a:sym typeface="Calibri"/>
            </a:endParaRPr>
          </a:p>
          <a:p>
            <a:pPr indent="-323850" lvl="0" marL="457200" marR="0" rtl="0" algn="l">
              <a:lnSpc>
                <a:spcPct val="100000"/>
              </a:lnSpc>
              <a:spcBef>
                <a:spcPts val="0"/>
              </a:spcBef>
              <a:spcAft>
                <a:spcPts val="0"/>
              </a:spcAft>
              <a:buClr>
                <a:schemeClr val="lt1"/>
              </a:buClr>
              <a:buSzPts val="1500"/>
              <a:buFont typeface="Arial"/>
              <a:buChar char="●"/>
            </a:pPr>
            <a:r>
              <a:rPr b="1" lang="en-GB" sz="1700">
                <a:solidFill>
                  <a:schemeClr val="lt1"/>
                </a:solidFill>
                <a:latin typeface="Calibri"/>
                <a:ea typeface="Calibri"/>
                <a:cs typeface="Calibri"/>
                <a:sym typeface="Calibri"/>
              </a:rPr>
              <a:t>Nuestras impresiones/estereotipos/comprensión de un país, una región, una zona rural influyen en nuestras opiniones sobre la gente y los productos de esa zona, por ejemplo:</a:t>
            </a:r>
            <a:endParaRPr b="1" sz="1700">
              <a:solidFill>
                <a:schemeClr val="lt1"/>
              </a:solidFill>
              <a:latin typeface="Calibri"/>
              <a:ea typeface="Calibri"/>
              <a:cs typeface="Calibri"/>
              <a:sym typeface="Calibri"/>
            </a:endParaRPr>
          </a:p>
          <a:p>
            <a:pPr indent="-323850" lvl="1" marL="914400" marR="0" rtl="0" algn="l">
              <a:lnSpc>
                <a:spcPct val="100000"/>
              </a:lnSpc>
              <a:spcBef>
                <a:spcPts val="0"/>
              </a:spcBef>
              <a:spcAft>
                <a:spcPts val="0"/>
              </a:spcAft>
              <a:buClr>
                <a:schemeClr val="lt1"/>
              </a:buClr>
              <a:buSzPts val="1500"/>
              <a:buChar char="○"/>
            </a:pPr>
            <a:r>
              <a:rPr lang="en-GB" sz="1700">
                <a:solidFill>
                  <a:schemeClr val="lt1"/>
                </a:solidFill>
                <a:latin typeface="Calibri"/>
                <a:ea typeface="Calibri"/>
                <a:cs typeface="Calibri"/>
                <a:sym typeface="Calibri"/>
              </a:rPr>
              <a:t>Los italianos tienen estilo, por lo que deben diseñar bien.</a:t>
            </a:r>
            <a:endParaRPr sz="1700">
              <a:solidFill>
                <a:schemeClr val="lt1"/>
              </a:solidFill>
              <a:latin typeface="Calibri"/>
              <a:ea typeface="Calibri"/>
              <a:cs typeface="Calibri"/>
              <a:sym typeface="Calibri"/>
            </a:endParaRPr>
          </a:p>
          <a:p>
            <a:pPr indent="-323850" lvl="1" marL="914400" marR="0" rtl="0" algn="l">
              <a:lnSpc>
                <a:spcPct val="100000"/>
              </a:lnSpc>
              <a:spcBef>
                <a:spcPts val="0"/>
              </a:spcBef>
              <a:spcAft>
                <a:spcPts val="0"/>
              </a:spcAft>
              <a:buClr>
                <a:schemeClr val="lt1"/>
              </a:buClr>
              <a:buSzPts val="1500"/>
              <a:buChar char="○"/>
            </a:pPr>
            <a:r>
              <a:rPr lang="en-GB" sz="1700">
                <a:solidFill>
                  <a:schemeClr val="lt1"/>
                </a:solidFill>
                <a:latin typeface="Calibri"/>
                <a:ea typeface="Calibri"/>
                <a:cs typeface="Calibri"/>
                <a:sym typeface="Calibri"/>
              </a:rPr>
              <a:t>Los alemanes están muy orientados a la ingeniería, por lo que deben fabricar productos tecnológicamente sofisticados</a:t>
            </a:r>
            <a:endParaRPr sz="1700">
              <a:solidFill>
                <a:schemeClr val="lt1"/>
              </a:solidFill>
              <a:latin typeface="Calibri"/>
              <a:ea typeface="Calibri"/>
              <a:cs typeface="Calibri"/>
              <a:sym typeface="Calibri"/>
            </a:endParaRPr>
          </a:p>
          <a:p>
            <a:pPr indent="-323850" lvl="1" marL="914400" marR="0" rtl="0" algn="l">
              <a:lnSpc>
                <a:spcPct val="100000"/>
              </a:lnSpc>
              <a:spcBef>
                <a:spcPts val="0"/>
              </a:spcBef>
              <a:spcAft>
                <a:spcPts val="0"/>
              </a:spcAft>
              <a:buClr>
                <a:schemeClr val="lt1"/>
              </a:buClr>
              <a:buSzPts val="1500"/>
              <a:buChar char="○"/>
            </a:pPr>
            <a:r>
              <a:rPr lang="en-GB" sz="1700">
                <a:solidFill>
                  <a:schemeClr val="lt1"/>
                </a:solidFill>
                <a:latin typeface="Calibri"/>
                <a:ea typeface="Calibri"/>
                <a:cs typeface="Calibri"/>
                <a:sym typeface="Calibri"/>
              </a:rPr>
              <a:t>Los españoles son conocidos por su excelente y saludable dieta mediterránea, por lo que deben producir productos gastronómicos de calidad.</a:t>
            </a:r>
            <a:endParaRPr sz="1700">
              <a:solidFill>
                <a:schemeClr val="lt1"/>
              </a:solidFill>
              <a:latin typeface="Calibri"/>
              <a:ea typeface="Calibri"/>
              <a:cs typeface="Calibri"/>
              <a:sym typeface="Calibri"/>
            </a:endParaRPr>
          </a:p>
        </p:txBody>
      </p:sp>
      <p:pic>
        <p:nvPicPr>
          <p:cNvPr id="411" name="Google Shape;411;g204863c8411_0_35"/>
          <p:cNvPicPr preferRelativeResize="0"/>
          <p:nvPr/>
        </p:nvPicPr>
        <p:blipFill rotWithShape="1">
          <a:blip r:embed="rId4">
            <a:alphaModFix/>
          </a:blip>
          <a:srcRect b="0" l="0" r="0" t="0"/>
          <a:stretch/>
        </p:blipFill>
        <p:spPr>
          <a:xfrm>
            <a:off x="4434275" y="4565113"/>
            <a:ext cx="1771650" cy="1609725"/>
          </a:xfrm>
          <a:prstGeom prst="rect">
            <a:avLst/>
          </a:prstGeom>
          <a:noFill/>
          <a:ln>
            <a:noFill/>
          </a:ln>
        </p:spPr>
      </p:pic>
      <p:sp>
        <p:nvSpPr>
          <p:cNvPr id="412" name="Google Shape;412;g204863c8411_0_35"/>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6" name="Shape 416"/>
        <p:cNvGrpSpPr/>
        <p:nvPr/>
      </p:nvGrpSpPr>
      <p:grpSpPr>
        <a:xfrm>
          <a:off x="0" y="0"/>
          <a:ext cx="0" cy="0"/>
          <a:chOff x="0" y="0"/>
          <a:chExt cx="0" cy="0"/>
        </a:xfrm>
      </p:grpSpPr>
      <p:sp>
        <p:nvSpPr>
          <p:cNvPr id="417" name="Google Shape;417;g204863c8411_0_55"/>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12: Integración económica</a:t>
            </a:r>
            <a:endParaRPr b="0" i="0" sz="2400" u="none" cap="none" strike="noStrike">
              <a:solidFill>
                <a:srgbClr val="000000"/>
              </a:solidFill>
              <a:latin typeface="Arial"/>
              <a:ea typeface="Arial"/>
              <a:cs typeface="Arial"/>
              <a:sym typeface="Arial"/>
            </a:endParaRPr>
          </a:p>
        </p:txBody>
      </p:sp>
      <p:sp>
        <p:nvSpPr>
          <p:cNvPr id="418" name="Google Shape;418;g204863c8411_0_55"/>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419" name="Google Shape;419;g204863c8411_0_55"/>
          <p:cNvSpPr txBox="1"/>
          <p:nvPr/>
        </p:nvSpPr>
        <p:spPr>
          <a:xfrm>
            <a:off x="965375" y="1717650"/>
            <a:ext cx="4125000" cy="969600"/>
          </a:xfrm>
          <a:prstGeom prst="rect">
            <a:avLst/>
          </a:prstGeom>
          <a:solidFill>
            <a:srgbClr val="F4CCCC"/>
          </a:solid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El establecimiento de normas y reglamentos transnacionales que potencien el comercio económico y la cooperación entre países.</a:t>
            </a:r>
            <a:endParaRPr b="0" i="0" sz="1400" u="none" cap="none" strike="noStrike">
              <a:solidFill>
                <a:srgbClr val="000000"/>
              </a:solidFill>
              <a:latin typeface="Arial"/>
              <a:ea typeface="Arial"/>
              <a:cs typeface="Arial"/>
              <a:sym typeface="Arial"/>
            </a:endParaRPr>
          </a:p>
        </p:txBody>
      </p:sp>
      <p:sp>
        <p:nvSpPr>
          <p:cNvPr id="420" name="Google Shape;420;g204863c8411_0_55"/>
          <p:cNvSpPr txBox="1"/>
          <p:nvPr/>
        </p:nvSpPr>
        <p:spPr>
          <a:xfrm>
            <a:off x="5403650" y="1460600"/>
            <a:ext cx="6168600" cy="4633200"/>
          </a:xfrm>
          <a:prstGeom prst="rect">
            <a:avLst/>
          </a:prstGeom>
          <a:noFill/>
          <a:ln cap="flat" cmpd="sng" w="28575">
            <a:solidFill>
              <a:srgbClr val="FAB63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1" lang="en-GB" sz="1700">
                <a:latin typeface="Calibri"/>
                <a:ea typeface="Calibri"/>
                <a:cs typeface="Calibri"/>
                <a:sym typeface="Calibri"/>
              </a:rPr>
              <a:t>Niveles de integración económica:</a:t>
            </a:r>
            <a:endParaRPr b="1"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1" lang="en-GB" sz="1700">
                <a:latin typeface="Calibri"/>
                <a:ea typeface="Calibri"/>
                <a:cs typeface="Calibri"/>
                <a:sym typeface="Calibri"/>
              </a:rPr>
              <a:t>Zona de Libre Comercio: </a:t>
            </a:r>
            <a:r>
              <a:rPr lang="en-GB" sz="1700">
                <a:latin typeface="Calibri"/>
                <a:ea typeface="Calibri"/>
                <a:cs typeface="Calibri"/>
                <a:sym typeface="Calibri"/>
              </a:rPr>
              <a:t>barreras al comercio (como aranceles) entre países miembros (por ejemplo, el TLCAN).</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1" lang="en-GB" sz="1700">
                <a:latin typeface="Calibri"/>
                <a:ea typeface="Calibri"/>
                <a:cs typeface="Calibri"/>
                <a:sym typeface="Calibri"/>
              </a:rPr>
              <a:t>Unión aduanera: </a:t>
            </a:r>
            <a:r>
              <a:rPr lang="en-GB" sz="1700">
                <a:latin typeface="Calibri"/>
                <a:ea typeface="Calibri"/>
                <a:cs typeface="Calibri"/>
                <a:sym typeface="Calibri"/>
              </a:rPr>
              <a:t>se eliminan los aranceles entre los países miembros y se establece una política comercial común hacia los países no miembros.</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1" lang="en-GB" sz="1700">
                <a:latin typeface="Calibri"/>
                <a:ea typeface="Calibri"/>
                <a:cs typeface="Calibri"/>
                <a:sym typeface="Calibri"/>
              </a:rPr>
              <a:t>Mercado común: </a:t>
            </a:r>
            <a:r>
              <a:rPr lang="en-GB" sz="1700">
                <a:latin typeface="Calibri"/>
                <a:ea typeface="Calibri"/>
                <a:cs typeface="Calibri"/>
                <a:sym typeface="Calibri"/>
              </a:rPr>
              <a:t>eliminación de las barreras comerciales entre los países miembros, política comercial exterior común y movilidad de los factores de producción entre los países miembros.</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1" lang="en-GB" sz="1700">
                <a:latin typeface="Calibri"/>
                <a:ea typeface="Calibri"/>
                <a:cs typeface="Calibri"/>
                <a:sym typeface="Calibri"/>
              </a:rPr>
              <a:t>Unión económica: </a:t>
            </a:r>
            <a:r>
              <a:rPr lang="en-GB" sz="1700">
                <a:latin typeface="Calibri"/>
                <a:ea typeface="Calibri"/>
                <a:cs typeface="Calibri"/>
                <a:sym typeface="Calibri"/>
              </a:rPr>
              <a:t>forma profunda de integración caracterizada por la libre circulación de bienes, servicios y factores de producción entre los países miembros y la plena integración de las políticas económicas.</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b="1" lang="en-GB" sz="1700">
                <a:latin typeface="Calibri"/>
                <a:ea typeface="Calibri"/>
                <a:cs typeface="Calibri"/>
                <a:sym typeface="Calibri"/>
              </a:rPr>
              <a:t>Unión política: </a:t>
            </a:r>
            <a:r>
              <a:rPr lang="en-GB" sz="1700">
                <a:latin typeface="Calibri"/>
                <a:ea typeface="Calibri"/>
                <a:cs typeface="Calibri"/>
                <a:sym typeface="Calibri"/>
              </a:rPr>
              <a:t>unión económica en la que existe una integración económica plena, una unificación de las políticas económicas y un gobierno único.</a:t>
            </a:r>
            <a:endParaRPr sz="1700">
              <a:latin typeface="Calibri"/>
              <a:ea typeface="Calibri"/>
              <a:cs typeface="Calibri"/>
              <a:sym typeface="Calibri"/>
            </a:endParaRPr>
          </a:p>
        </p:txBody>
      </p:sp>
      <p:pic>
        <p:nvPicPr>
          <p:cNvPr id="421" name="Google Shape;421;g204863c8411_0_55"/>
          <p:cNvPicPr preferRelativeResize="0"/>
          <p:nvPr/>
        </p:nvPicPr>
        <p:blipFill rotWithShape="1">
          <a:blip r:embed="rId4">
            <a:alphaModFix/>
          </a:blip>
          <a:srcRect b="0" l="0" r="0" t="0"/>
          <a:stretch/>
        </p:blipFill>
        <p:spPr>
          <a:xfrm>
            <a:off x="1853128" y="3090400"/>
            <a:ext cx="2349484" cy="2309663"/>
          </a:xfrm>
          <a:prstGeom prst="rect">
            <a:avLst/>
          </a:prstGeom>
          <a:noFill/>
          <a:ln>
            <a:noFill/>
          </a:ln>
        </p:spPr>
      </p:pic>
      <p:sp>
        <p:nvSpPr>
          <p:cNvPr id="422" name="Google Shape;422;g204863c8411_0_55"/>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6" name="Shape 426"/>
        <p:cNvGrpSpPr/>
        <p:nvPr/>
      </p:nvGrpSpPr>
      <p:grpSpPr>
        <a:xfrm>
          <a:off x="0" y="0"/>
          <a:ext cx="0" cy="0"/>
          <a:chOff x="0" y="0"/>
          <a:chExt cx="0" cy="0"/>
        </a:xfrm>
      </p:grpSpPr>
      <p:sp>
        <p:nvSpPr>
          <p:cNvPr id="427" name="Google Shape;427;g204863c8411_0_78"/>
          <p:cNvSpPr/>
          <p:nvPr/>
        </p:nvSpPr>
        <p:spPr>
          <a:xfrm>
            <a:off x="850799" y="1004600"/>
            <a:ext cx="90492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Sección 12: Integración económica</a:t>
            </a:r>
            <a:endParaRPr b="0" i="0" sz="2400" u="none" cap="none" strike="noStrike">
              <a:solidFill>
                <a:srgbClr val="000000"/>
              </a:solidFill>
              <a:latin typeface="Arial"/>
              <a:ea typeface="Arial"/>
              <a:cs typeface="Arial"/>
              <a:sym typeface="Arial"/>
            </a:endParaRPr>
          </a:p>
        </p:txBody>
      </p:sp>
      <p:sp>
        <p:nvSpPr>
          <p:cNvPr id="428" name="Google Shape;428;g204863c8411_0_78"/>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429" name="Google Shape;429;g204863c8411_0_78"/>
          <p:cNvSpPr txBox="1"/>
          <p:nvPr/>
        </p:nvSpPr>
        <p:spPr>
          <a:xfrm>
            <a:off x="850800" y="1814450"/>
            <a:ext cx="4463400" cy="3494100"/>
          </a:xfrm>
          <a:prstGeom prst="rect">
            <a:avLst/>
          </a:prstGeom>
          <a:no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lang="en-GB" sz="1700">
                <a:latin typeface="Calibri"/>
                <a:ea typeface="Calibri"/>
                <a:cs typeface="Calibri"/>
                <a:sym typeface="Calibri"/>
              </a:rPr>
              <a:t>Ejemplos de integración económica</a:t>
            </a:r>
            <a:endParaRPr b="1" i="0" sz="17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Comunidad Andina: Unión económica formada por Bolivia, Colombia, Ecuador, Perú y Venezuela.</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MERCOSUR: Grupo de libre comercio formado por Argentina, Brasil, Paraguay y Uruguay.</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ASEAN: Fundada por Indonesia, Malasia, Filipinas, Singapur y Tailandia.</a:t>
            </a:r>
            <a:endParaRPr sz="1700">
              <a:latin typeface="Calibri"/>
              <a:ea typeface="Calibri"/>
              <a:cs typeface="Calibri"/>
              <a:sym typeface="Calibri"/>
            </a:endParaRPr>
          </a:p>
          <a:p>
            <a:pPr indent="-317500" lvl="0" marL="457200" marR="0" rtl="0" algn="just">
              <a:lnSpc>
                <a:spcPct val="100000"/>
              </a:lnSpc>
              <a:spcBef>
                <a:spcPts val="0"/>
              </a:spcBef>
              <a:spcAft>
                <a:spcPts val="0"/>
              </a:spcAft>
              <a:buClr>
                <a:srgbClr val="000000"/>
              </a:buClr>
              <a:buSzPts val="1400"/>
              <a:buFont typeface="Arial"/>
              <a:buChar char="●"/>
            </a:pPr>
            <a:r>
              <a:rPr lang="en-GB" sz="1700">
                <a:latin typeface="Calibri"/>
                <a:ea typeface="Calibri"/>
                <a:cs typeface="Calibri"/>
                <a:sym typeface="Calibri"/>
              </a:rPr>
              <a:t>ALCA: Acuerdo de libre comercio de las Américas que aún no se ha aplicado.</a:t>
            </a:r>
            <a:endParaRPr b="0" i="0" sz="1700" u="none" cap="none" strike="noStrike">
              <a:solidFill>
                <a:srgbClr val="000000"/>
              </a:solidFill>
              <a:latin typeface="Calibri"/>
              <a:ea typeface="Calibri"/>
              <a:cs typeface="Calibri"/>
              <a:sym typeface="Calibri"/>
            </a:endParaRPr>
          </a:p>
          <a:p>
            <a:pPr indent="0" lvl="0" marL="457200" marR="0" rtl="0" algn="just">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430" name="Google Shape;430;g204863c8411_0_78"/>
          <p:cNvSpPr txBox="1"/>
          <p:nvPr/>
        </p:nvSpPr>
        <p:spPr>
          <a:xfrm>
            <a:off x="6106500" y="1814450"/>
            <a:ext cx="4663800" cy="3494100"/>
          </a:xfrm>
          <a:prstGeom prst="rect">
            <a:avLst/>
          </a:prstGeom>
          <a:no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lang="en-GB" sz="1700">
                <a:latin typeface="Calibri"/>
                <a:ea typeface="Calibri"/>
                <a:cs typeface="Calibri"/>
                <a:sym typeface="Calibri"/>
              </a:rPr>
              <a:t>Integración económica y gestión estratégica</a:t>
            </a:r>
            <a:endParaRPr b="1" i="0" sz="17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lang="en-GB" sz="1700">
                <a:latin typeface="Calibri"/>
                <a:ea typeface="Calibri"/>
                <a:cs typeface="Calibri"/>
                <a:sym typeface="Calibri"/>
              </a:rPr>
              <a:t>Una alianza estratégica es una relación comercial en la que dos o más empresas colaboran para lograr una ventaja colectiva.</a:t>
            </a:r>
            <a:endParaRPr sz="1700">
              <a:latin typeface="Calibri"/>
              <a:ea typeface="Calibri"/>
              <a:cs typeface="Calibri"/>
              <a:sym typeface="Calibri"/>
            </a:endParaRPr>
          </a:p>
          <a:p>
            <a:pPr indent="0" lvl="0" marL="0" marR="0" rtl="0" algn="just">
              <a:lnSpc>
                <a:spcPct val="100000"/>
              </a:lnSpc>
              <a:spcBef>
                <a:spcPts val="0"/>
              </a:spcBef>
              <a:spcAft>
                <a:spcPts val="0"/>
              </a:spcAft>
              <a:buNone/>
            </a:pPr>
            <a:r>
              <a:t/>
            </a:r>
            <a:endParaRPr sz="1700">
              <a:latin typeface="Calibri"/>
              <a:ea typeface="Calibri"/>
              <a:cs typeface="Calibri"/>
              <a:sym typeface="Calibri"/>
            </a:endParaRPr>
          </a:p>
          <a:p>
            <a:pPr indent="0" lvl="0" marL="0" marR="0" rtl="0" algn="just">
              <a:lnSpc>
                <a:spcPct val="100000"/>
              </a:lnSpc>
              <a:spcBef>
                <a:spcPts val="0"/>
              </a:spcBef>
              <a:spcAft>
                <a:spcPts val="0"/>
              </a:spcAft>
              <a:buNone/>
            </a:pPr>
            <a:r>
              <a:rPr lang="en-GB" sz="1700">
                <a:latin typeface="Calibri"/>
                <a:ea typeface="Calibri"/>
                <a:cs typeface="Calibri"/>
                <a:sym typeface="Calibri"/>
              </a:rPr>
              <a:t>Estas alianzas pueden adoptar diversas formas:</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cooperación en materia de investigación;</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cooperación en marketing;</a:t>
            </a:r>
            <a:endParaRPr sz="1700">
              <a:latin typeface="Calibri"/>
              <a:ea typeface="Calibri"/>
              <a:cs typeface="Calibri"/>
              <a:sym typeface="Calibri"/>
            </a:endParaRPr>
          </a:p>
          <a:p>
            <a:pPr indent="-336550" lvl="0" marL="457200" marR="0" rtl="0" algn="just">
              <a:lnSpc>
                <a:spcPct val="100000"/>
              </a:lnSpc>
              <a:spcBef>
                <a:spcPts val="0"/>
              </a:spcBef>
              <a:spcAft>
                <a:spcPts val="0"/>
              </a:spcAft>
              <a:buClr>
                <a:srgbClr val="000000"/>
              </a:buClr>
              <a:buSzPts val="1700"/>
              <a:buFont typeface="Calibri"/>
              <a:buChar char="●"/>
            </a:pPr>
            <a:r>
              <a:rPr lang="en-GB" sz="1700">
                <a:latin typeface="Calibri"/>
                <a:ea typeface="Calibri"/>
                <a:cs typeface="Calibri"/>
                <a:sym typeface="Calibri"/>
              </a:rPr>
              <a:t>Licencia de un producto o tecnología para una región de mercado específica.</a:t>
            </a:r>
            <a:endParaRPr sz="17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204863c8411_0_78"/>
          <p:cNvSpPr/>
          <p:nvPr/>
        </p:nvSpPr>
        <p:spPr>
          <a:xfrm>
            <a:off x="51475" y="29292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5" name="Shape 435"/>
        <p:cNvGrpSpPr/>
        <p:nvPr/>
      </p:nvGrpSpPr>
      <p:grpSpPr>
        <a:xfrm>
          <a:off x="0" y="0"/>
          <a:ext cx="0" cy="0"/>
          <a:chOff x="0" y="0"/>
          <a:chExt cx="0" cy="0"/>
        </a:xfrm>
      </p:grpSpPr>
      <p:sp>
        <p:nvSpPr>
          <p:cNvPr id="436" name="Google Shape;436;p20"/>
          <p:cNvSpPr/>
          <p:nvPr/>
        </p:nvSpPr>
        <p:spPr>
          <a:xfrm>
            <a:off x="2503440" y="6117840"/>
            <a:ext cx="7901400" cy="5925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
        <p:nvSpPr>
          <p:cNvPr id="437" name="Google Shape;437;p20"/>
          <p:cNvSpPr txBox="1"/>
          <p:nvPr/>
        </p:nvSpPr>
        <p:spPr>
          <a:xfrm>
            <a:off x="1565758" y="1366268"/>
            <a:ext cx="8293800" cy="312690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a:p>
            <a:pPr indent="0" lvl="0" marL="0" marR="0" rtl="0" algn="l">
              <a:lnSpc>
                <a:spcPct val="114999"/>
              </a:lnSpc>
              <a:spcBef>
                <a:spcPts val="0"/>
              </a:spcBef>
              <a:spcAft>
                <a:spcPts val="0"/>
              </a:spcAft>
              <a:buClr>
                <a:srgbClr val="000000"/>
              </a:buClr>
              <a:buSzPts val="1400"/>
              <a:buFont typeface="Arial"/>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438" name="Google Shape;438;p20"/>
          <p:cNvSpPr txBox="1"/>
          <p:nvPr/>
        </p:nvSpPr>
        <p:spPr>
          <a:xfrm>
            <a:off x="2625600" y="742850"/>
            <a:ext cx="6940800" cy="3303000"/>
          </a:xfrm>
          <a:prstGeom prst="rect">
            <a:avLst/>
          </a:prstGeom>
          <a:noFill/>
          <a:ln>
            <a:noFill/>
          </a:ln>
        </p:spPr>
        <p:txBody>
          <a:bodyPr anchorCtr="0" anchor="t" bIns="45700" lIns="91425" spcFirstLastPara="1" rIns="91425" wrap="square" tIns="45700">
            <a:noAutofit/>
          </a:bodyPr>
          <a:lstStyle/>
          <a:p>
            <a:pPr indent="0" lvl="0" marL="457200" marR="0" rtl="0" algn="l">
              <a:lnSpc>
                <a:spcPct val="150000"/>
              </a:lnSpc>
              <a:spcBef>
                <a:spcPts val="0"/>
              </a:spcBef>
              <a:spcAft>
                <a:spcPts val="0"/>
              </a:spcAft>
              <a:buClr>
                <a:srgbClr val="000000"/>
              </a:buClr>
              <a:buSzPts val="1000"/>
              <a:buFont typeface="Arial"/>
              <a:buNone/>
            </a:pPr>
            <a:r>
              <a:t/>
            </a:r>
            <a:endParaRPr b="0" i="0" sz="1000" u="sng" cap="none" strike="noStrike">
              <a:solidFill>
                <a:srgbClr val="000000"/>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000"/>
              <a:buFont typeface="Arial"/>
              <a:buNone/>
            </a:pPr>
            <a:r>
              <a:rPr lang="en-GB" sz="1000" u="sng"/>
              <a:t>BIBLIOGRAFÍA</a:t>
            </a:r>
            <a:r>
              <a:rPr b="0" i="0" lang="en-GB" sz="1000" u="sng" cap="none" strike="noStrike">
                <a:solidFill>
                  <a:srgbClr val="000000"/>
                </a:solidFill>
                <a:latin typeface="Arial"/>
                <a:ea typeface="Arial"/>
                <a:cs typeface="Arial"/>
                <a:sym typeface="Arial"/>
              </a:rPr>
              <a:t>: </a:t>
            </a:r>
            <a:endParaRPr b="0" i="0" sz="1000" u="sng" cap="none" strike="noStrike">
              <a:solidFill>
                <a:srgbClr val="000000"/>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000"/>
              <a:buFont typeface="Arial"/>
              <a:buNone/>
            </a:pPr>
            <a:r>
              <a:t/>
            </a:r>
            <a:endParaRPr b="0" i="0" sz="1000" u="sng" cap="none" strike="noStrike">
              <a:solidFill>
                <a:srgbClr val="000000"/>
              </a:solidFill>
              <a:latin typeface="Arial"/>
              <a:ea typeface="Arial"/>
              <a:cs typeface="Arial"/>
              <a:sym typeface="Arial"/>
            </a:endParaRPr>
          </a:p>
          <a:p>
            <a:pPr indent="-292100" lvl="0" marL="457200" marR="0" rtl="0" algn="l">
              <a:lnSpc>
                <a:spcPct val="100000"/>
              </a:lnSpc>
              <a:spcBef>
                <a:spcPts val="1200"/>
              </a:spcBef>
              <a:spcAft>
                <a:spcPts val="0"/>
              </a:spcAft>
              <a:buClr>
                <a:srgbClr val="000000"/>
              </a:buClr>
              <a:buSzPts val="1000"/>
              <a:buFont typeface="Arial"/>
              <a:buChar char="●"/>
            </a:pPr>
            <a:r>
              <a:rPr b="0" i="0" lang="en-GB" sz="1100" u="sng" cap="none" strike="noStrike">
                <a:solidFill>
                  <a:schemeClr val="hlink"/>
                </a:solidFill>
                <a:latin typeface="Arial"/>
                <a:ea typeface="Arial"/>
                <a:cs typeface="Arial"/>
                <a:sym typeface="Arial"/>
                <a:hlinkClick r:id="rId4"/>
              </a:rPr>
              <a:t>https://books.google.es/books?hl=es&amp;lr=&amp;id=9KjkBgAAQBAJ&amp;oi=fnd&amp;pg=PA11&amp;dq=internacionalizaci%C3%B3n+empresarial&amp;ots=BKNA1jFw5M&amp;sig=ekOa9f4SHV8DsHuBjorHiVbu-s8#v=onepage&amp;q=internacionalizaci%C3%B3n%20empresarial&amp;f=false</a:t>
            </a:r>
            <a:endParaRPr b="0" i="0" sz="11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Arial"/>
              <a:buChar char="●"/>
            </a:pPr>
            <a:r>
              <a:rPr b="0" i="0" lang="en-GB" sz="1100" u="sng" cap="none" strike="noStrike">
                <a:solidFill>
                  <a:schemeClr val="hlink"/>
                </a:solidFill>
                <a:latin typeface="Arial"/>
                <a:ea typeface="Arial"/>
                <a:cs typeface="Arial"/>
                <a:sym typeface="Arial"/>
                <a:hlinkClick r:id="rId5"/>
              </a:rPr>
              <a:t>https://www.irekia.euskadi.eus/uploads/attachments/11056/Plan_Internacionalizacion_2017-2020_Pais_Vasco_(Final).pdf?1518084809</a:t>
            </a:r>
            <a:endParaRPr b="0" i="0" sz="11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rgbClr val="000000"/>
              </a:buClr>
              <a:buSzPts val="1000"/>
              <a:buFont typeface="Arial"/>
              <a:buChar char="●"/>
            </a:pPr>
            <a:r>
              <a:rPr b="0" i="0" lang="en-GB" sz="1100" u="sng" cap="none" strike="noStrike">
                <a:solidFill>
                  <a:schemeClr val="hlink"/>
                </a:solidFill>
                <a:latin typeface="Arial"/>
                <a:ea typeface="Arial"/>
                <a:cs typeface="Arial"/>
                <a:sym typeface="Arial"/>
                <a:hlinkClick r:id="rId6"/>
              </a:rPr>
              <a:t>https://globalnegotiator.com/files/plan-de-internacionalizacion-empresa.pdf</a:t>
            </a:r>
            <a:endParaRPr b="0" i="0" sz="1100" u="sng" cap="none" strike="noStrike">
              <a:solidFill>
                <a:schemeClr val="hlink"/>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grpSp>
        <p:nvGrpSpPr>
          <p:cNvPr id="439" name="Google Shape;439;p20"/>
          <p:cNvGrpSpPr/>
          <p:nvPr/>
        </p:nvGrpSpPr>
        <p:grpSpPr>
          <a:xfrm>
            <a:off x="1517992" y="285232"/>
            <a:ext cx="9156019" cy="4557499"/>
            <a:chOff x="1177450" y="241631"/>
            <a:chExt cx="6173152" cy="3616776"/>
          </a:xfrm>
        </p:grpSpPr>
        <p:sp>
          <p:nvSpPr>
            <p:cNvPr id="440" name="Google Shape;440;p20"/>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41" name="Google Shape;441;p20"/>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2" name="Google Shape;442;p20"/>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43" name="Google Shape;443;p20"/>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509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7" name="Shape 447"/>
        <p:cNvGrpSpPr/>
        <p:nvPr/>
      </p:nvGrpSpPr>
      <p:grpSpPr>
        <a:xfrm>
          <a:off x="0" y="0"/>
          <a:ext cx="0" cy="0"/>
          <a:chOff x="0" y="0"/>
          <a:chExt cx="0" cy="0"/>
        </a:xfrm>
      </p:grpSpPr>
      <p:sp>
        <p:nvSpPr>
          <p:cNvPr id="448" name="Google Shape;448;p24"/>
          <p:cNvSpPr/>
          <p:nvPr/>
        </p:nvSpPr>
        <p:spPr>
          <a:xfrm>
            <a:off x="3436861" y="1560975"/>
            <a:ext cx="1441800" cy="39540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9" name="Google Shape;449;p24"/>
          <p:cNvSpPr/>
          <p:nvPr/>
        </p:nvSpPr>
        <p:spPr>
          <a:xfrm>
            <a:off x="550800" y="565560"/>
            <a:ext cx="8245080" cy="54936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EA4E46"/>
                </a:solidFill>
                <a:latin typeface="Calibri"/>
                <a:ea typeface="Calibri"/>
                <a:cs typeface="Calibri"/>
                <a:sym typeface="Calibri"/>
              </a:rPr>
              <a:t>Summing up</a:t>
            </a:r>
            <a:endParaRPr b="0" i="0" sz="3600" u="none" cap="none" strike="noStrike">
              <a:solidFill>
                <a:srgbClr val="000000"/>
              </a:solidFill>
              <a:latin typeface="Arial"/>
              <a:ea typeface="Arial"/>
              <a:cs typeface="Arial"/>
              <a:sym typeface="Arial"/>
            </a:endParaRPr>
          </a:p>
        </p:txBody>
      </p:sp>
      <p:sp>
        <p:nvSpPr>
          <p:cNvPr id="450" name="Google Shape;450;p24"/>
          <p:cNvSpPr/>
          <p:nvPr/>
        </p:nvSpPr>
        <p:spPr>
          <a:xfrm>
            <a:off x="7516703" y="1494370"/>
            <a:ext cx="1623000" cy="39540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51" name="Google Shape;451;p24"/>
          <p:cNvSpPr/>
          <p:nvPr/>
        </p:nvSpPr>
        <p:spPr>
          <a:xfrm>
            <a:off x="2503440" y="6117840"/>
            <a:ext cx="7901280" cy="592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
        <p:nvSpPr>
          <p:cNvPr id="452" name="Google Shape;452;p24"/>
          <p:cNvSpPr/>
          <p:nvPr/>
        </p:nvSpPr>
        <p:spPr>
          <a:xfrm>
            <a:off x="2035398" y="2083675"/>
            <a:ext cx="2952300" cy="2344800"/>
          </a:xfrm>
          <a:prstGeom prst="rect">
            <a:avLst/>
          </a:prstGeom>
          <a:noFill/>
          <a:ln>
            <a:noFill/>
          </a:ln>
        </p:spPr>
        <p:txBody>
          <a:bodyPr anchorCtr="0" anchor="t" bIns="45000" lIns="90000" spcFirstLastPara="1" rIns="90000" wrap="square" tIns="45000">
            <a:noAutofit/>
          </a:bodyPr>
          <a:lstStyle/>
          <a:p>
            <a:pPr indent="0" lvl="0" marL="0" marR="0" rtl="0" algn="ctr">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La tecnología, el fácil acceso al conocimiento y la movilidad entre países han fomentado el fenómeno de la globalización. Esto ha tenido como consecuencia directa: la posibilidad de internacionalizar las empresas en un mercado más competitivo.</a:t>
            </a:r>
            <a:endParaRPr b="0" i="0" sz="1600" u="none" cap="none" strike="noStrike">
              <a:solidFill>
                <a:srgbClr val="000000"/>
              </a:solidFill>
              <a:latin typeface="Arial"/>
              <a:ea typeface="Arial"/>
              <a:cs typeface="Arial"/>
              <a:sym typeface="Arial"/>
            </a:endParaRPr>
          </a:p>
        </p:txBody>
      </p:sp>
      <p:sp>
        <p:nvSpPr>
          <p:cNvPr id="453" name="Google Shape;453;p24"/>
          <p:cNvSpPr/>
          <p:nvPr/>
        </p:nvSpPr>
        <p:spPr>
          <a:xfrm>
            <a:off x="2397478" y="1494375"/>
            <a:ext cx="2180400" cy="3954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en-GB" sz="1800">
                <a:solidFill>
                  <a:srgbClr val="FAB632"/>
                </a:solidFill>
                <a:latin typeface="Calibri"/>
                <a:ea typeface="Calibri"/>
                <a:cs typeface="Calibri"/>
                <a:sym typeface="Calibri"/>
              </a:rPr>
              <a:t>La globalización y sus consecuencias</a:t>
            </a:r>
            <a:endParaRPr b="0" i="0" sz="1800" u="none" cap="none" strike="noStrike">
              <a:solidFill>
                <a:srgbClr val="000000"/>
              </a:solidFill>
              <a:latin typeface="Arial"/>
              <a:ea typeface="Arial"/>
              <a:cs typeface="Arial"/>
              <a:sym typeface="Arial"/>
            </a:endParaRPr>
          </a:p>
        </p:txBody>
      </p:sp>
      <p:sp>
        <p:nvSpPr>
          <p:cNvPr id="454" name="Google Shape;454;p24"/>
          <p:cNvSpPr/>
          <p:nvPr/>
        </p:nvSpPr>
        <p:spPr>
          <a:xfrm>
            <a:off x="1797188" y="1494375"/>
            <a:ext cx="238200" cy="1005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000"/>
              <a:buFont typeface="Arial"/>
              <a:buNone/>
            </a:pPr>
            <a:r>
              <a:rPr b="0" i="0" lang="en-GB" sz="1800" u="none" cap="none" strike="noStrike">
                <a:solidFill>
                  <a:srgbClr val="EA4E46"/>
                </a:solidFill>
                <a:latin typeface="Calibri"/>
                <a:ea typeface="Calibri"/>
                <a:cs typeface="Calibri"/>
                <a:sym typeface="Calibri"/>
              </a:rPr>
              <a:t>+</a:t>
            </a:r>
            <a:r>
              <a:rPr b="0" i="0" lang="en-GB" sz="1800" u="none" cap="none" strike="noStrike">
                <a:solidFill>
                  <a:srgbClr val="FAB632"/>
                </a:solidFill>
                <a:latin typeface="Calibri"/>
                <a:ea typeface="Calibri"/>
                <a:cs typeface="Calibri"/>
                <a:sym typeface="Calibri"/>
              </a:rPr>
              <a:t>+</a:t>
            </a:r>
            <a:r>
              <a:rPr b="0" i="0" lang="en-GB" sz="1800" u="none" cap="none" strike="noStrike">
                <a:solidFill>
                  <a:srgbClr val="21B4A9"/>
                </a:solidFill>
                <a:latin typeface="Calibri"/>
                <a:ea typeface="Calibri"/>
                <a:cs typeface="Calibri"/>
                <a:sym typeface="Calibri"/>
              </a:rPr>
              <a:t>+</a:t>
            </a:r>
            <a:endParaRPr b="0" i="0" sz="1800" u="none" cap="none" strike="noStrike">
              <a:solidFill>
                <a:srgbClr val="000000"/>
              </a:solidFill>
              <a:latin typeface="Arial"/>
              <a:ea typeface="Arial"/>
              <a:cs typeface="Arial"/>
              <a:sym typeface="Arial"/>
            </a:endParaRPr>
          </a:p>
        </p:txBody>
      </p:sp>
      <p:sp>
        <p:nvSpPr>
          <p:cNvPr id="455" name="Google Shape;455;p24"/>
          <p:cNvSpPr/>
          <p:nvPr/>
        </p:nvSpPr>
        <p:spPr>
          <a:xfrm>
            <a:off x="7504661" y="1610650"/>
            <a:ext cx="1441800" cy="3954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56" name="Google Shape;456;p24"/>
          <p:cNvSpPr/>
          <p:nvPr/>
        </p:nvSpPr>
        <p:spPr>
          <a:xfrm>
            <a:off x="6103200" y="2133350"/>
            <a:ext cx="3462600" cy="2344800"/>
          </a:xfrm>
          <a:prstGeom prst="rect">
            <a:avLst/>
          </a:prstGeom>
          <a:noFill/>
          <a:ln>
            <a:noFill/>
          </a:ln>
        </p:spPr>
        <p:txBody>
          <a:bodyPr anchorCtr="0" anchor="t" bIns="45000" lIns="90000" spcFirstLastPara="1" rIns="90000" wrap="square" tIns="45000">
            <a:noAutofit/>
          </a:bodyPr>
          <a:lstStyle/>
          <a:p>
            <a:pPr indent="0" lvl="0" marL="0" marR="0" rtl="0" algn="ctr">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El proceso de internacionalización de las empresas permite a las organizaciones desarrollar sus capacidades y ampliar sus negocios más allá de las fronteras del país donde iniciaron su actividad. Esto ofrece muchas ventajas y oportunidades.</a:t>
            </a:r>
            <a:endParaRPr b="0" i="0" sz="1600" u="none" cap="none" strike="noStrike">
              <a:solidFill>
                <a:srgbClr val="000000"/>
              </a:solidFill>
              <a:latin typeface="Arial"/>
              <a:ea typeface="Arial"/>
              <a:cs typeface="Arial"/>
              <a:sym typeface="Arial"/>
            </a:endParaRPr>
          </a:p>
        </p:txBody>
      </p:sp>
      <p:sp>
        <p:nvSpPr>
          <p:cNvPr id="457" name="Google Shape;457;p24"/>
          <p:cNvSpPr/>
          <p:nvPr/>
        </p:nvSpPr>
        <p:spPr>
          <a:xfrm>
            <a:off x="6465274" y="1544050"/>
            <a:ext cx="2590200" cy="3954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2000"/>
              <a:buFont typeface="Arial"/>
              <a:buNone/>
            </a:pPr>
            <a:r>
              <a:rPr b="1" lang="en-GB" sz="1800">
                <a:solidFill>
                  <a:srgbClr val="FAB632"/>
                </a:solidFill>
                <a:latin typeface="Calibri"/>
                <a:ea typeface="Calibri"/>
                <a:cs typeface="Calibri"/>
                <a:sym typeface="Calibri"/>
              </a:rPr>
              <a:t>¿Qué entendemos por negocio internacional?</a:t>
            </a:r>
            <a:endParaRPr b="0" i="0" sz="1800" u="none" cap="none" strike="noStrike">
              <a:solidFill>
                <a:srgbClr val="000000"/>
              </a:solidFill>
              <a:latin typeface="Arial"/>
              <a:ea typeface="Arial"/>
              <a:cs typeface="Arial"/>
              <a:sym typeface="Arial"/>
            </a:endParaRPr>
          </a:p>
        </p:txBody>
      </p:sp>
      <p:sp>
        <p:nvSpPr>
          <p:cNvPr id="458" name="Google Shape;458;p24"/>
          <p:cNvSpPr/>
          <p:nvPr/>
        </p:nvSpPr>
        <p:spPr>
          <a:xfrm>
            <a:off x="5864988" y="1544050"/>
            <a:ext cx="238200" cy="1005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000"/>
              <a:buFont typeface="Arial"/>
              <a:buNone/>
            </a:pPr>
            <a:r>
              <a:rPr b="0" i="0" lang="en-GB" sz="1800" u="none" cap="none" strike="noStrike">
                <a:solidFill>
                  <a:srgbClr val="EA4E46"/>
                </a:solidFill>
                <a:latin typeface="Calibri"/>
                <a:ea typeface="Calibri"/>
                <a:cs typeface="Calibri"/>
                <a:sym typeface="Calibri"/>
              </a:rPr>
              <a:t>+</a:t>
            </a:r>
            <a:r>
              <a:rPr b="0" i="0" lang="en-GB" sz="1800" u="none" cap="none" strike="noStrike">
                <a:solidFill>
                  <a:srgbClr val="FAB632"/>
                </a:solidFill>
                <a:latin typeface="Calibri"/>
                <a:ea typeface="Calibri"/>
                <a:cs typeface="Calibri"/>
                <a:sym typeface="Calibri"/>
              </a:rPr>
              <a:t>+</a:t>
            </a:r>
            <a:r>
              <a:rPr b="0" i="0" lang="en-GB" sz="1800" u="none" cap="none" strike="noStrike">
                <a:solidFill>
                  <a:srgbClr val="21B4A9"/>
                </a:solidFill>
                <a:latin typeface="Calibri"/>
                <a:ea typeface="Calibri"/>
                <a:cs typeface="Calibri"/>
                <a:sym typeface="Calibri"/>
              </a:rPr>
              <a: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2" name="Shape 462"/>
        <p:cNvGrpSpPr/>
        <p:nvPr/>
      </p:nvGrpSpPr>
      <p:grpSpPr>
        <a:xfrm>
          <a:off x="0" y="0"/>
          <a:ext cx="0" cy="0"/>
          <a:chOff x="0" y="0"/>
          <a:chExt cx="0" cy="0"/>
        </a:xfrm>
      </p:grpSpPr>
      <p:sp>
        <p:nvSpPr>
          <p:cNvPr id="463" name="Google Shape;463;p25"/>
          <p:cNvSpPr/>
          <p:nvPr/>
        </p:nvSpPr>
        <p:spPr>
          <a:xfrm>
            <a:off x="523440" y="924480"/>
            <a:ext cx="4518000" cy="1837440"/>
          </a:xfrm>
          <a:prstGeom prst="rect">
            <a:avLst/>
          </a:prstGeom>
          <a:no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5"/>
          <p:cNvSpPr/>
          <p:nvPr/>
        </p:nvSpPr>
        <p:spPr>
          <a:xfrm>
            <a:off x="531360" y="924480"/>
            <a:ext cx="4510080" cy="615960"/>
          </a:xfrm>
          <a:prstGeom prst="roundRect">
            <a:avLst>
              <a:gd fmla="val 16667" name="adj"/>
            </a:avLst>
          </a:prstGeom>
          <a:solidFill>
            <a:srgbClr val="21B4A9"/>
          </a:solidFill>
          <a:ln cap="flat" cmpd="sng" w="25400">
            <a:solidFill>
              <a:srgbClr val="21B4A9"/>
            </a:solidFill>
            <a:prstDash val="solid"/>
            <a:miter lim="8000"/>
            <a:headEnd len="sm" w="sm" type="none"/>
            <a:tailEnd len="sm" w="sm" type="none"/>
          </a:ln>
        </p:spPr>
        <p:txBody>
          <a:bodyPr anchorCtr="0" anchor="ctr"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 es el efecto de la globalización?</a:t>
            </a:r>
            <a:endParaRPr b="0" i="0" sz="1800" u="none" cap="none" strike="noStrike">
              <a:solidFill>
                <a:srgbClr val="FFFFFF"/>
              </a:solidFill>
              <a:latin typeface="Calibri"/>
              <a:ea typeface="Calibri"/>
              <a:cs typeface="Calibri"/>
              <a:sym typeface="Calibri"/>
            </a:endParaRPr>
          </a:p>
        </p:txBody>
      </p:sp>
      <p:sp>
        <p:nvSpPr>
          <p:cNvPr id="465" name="Google Shape;465;p25"/>
          <p:cNvSpPr/>
          <p:nvPr/>
        </p:nvSpPr>
        <p:spPr>
          <a:xfrm>
            <a:off x="550800" y="270000"/>
            <a:ext cx="8245080" cy="54936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lang="en-GB" sz="3600">
                <a:solidFill>
                  <a:srgbClr val="21B4A9"/>
                </a:solidFill>
                <a:latin typeface="Calibri"/>
                <a:ea typeface="Calibri"/>
                <a:cs typeface="Calibri"/>
                <a:sym typeface="Calibri"/>
              </a:rPr>
              <a:t>Test de autoevaluación</a:t>
            </a:r>
            <a:r>
              <a:rPr b="1" i="0" lang="en-GB" sz="3600" u="none" cap="none" strike="noStrike">
                <a:solidFill>
                  <a:srgbClr val="21B4A9"/>
                </a:solidFill>
                <a:latin typeface="Calibri"/>
                <a:ea typeface="Calibri"/>
                <a:cs typeface="Calibri"/>
                <a:sym typeface="Calibri"/>
              </a:rPr>
              <a:t>:</a:t>
            </a:r>
            <a:endParaRPr b="0" i="0" sz="3600" u="none" cap="none" strike="noStrike">
              <a:solidFill>
                <a:srgbClr val="000000"/>
              </a:solidFill>
              <a:latin typeface="Arial"/>
              <a:ea typeface="Arial"/>
              <a:cs typeface="Arial"/>
              <a:sym typeface="Arial"/>
            </a:endParaRPr>
          </a:p>
        </p:txBody>
      </p:sp>
      <p:sp>
        <p:nvSpPr>
          <p:cNvPr id="466" name="Google Shape;466;p25"/>
          <p:cNvSpPr/>
          <p:nvPr/>
        </p:nvSpPr>
        <p:spPr>
          <a:xfrm>
            <a:off x="5331600" y="924480"/>
            <a:ext cx="4518000" cy="1837440"/>
          </a:xfrm>
          <a:prstGeom prst="rect">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5"/>
          <p:cNvSpPr/>
          <p:nvPr/>
        </p:nvSpPr>
        <p:spPr>
          <a:xfrm>
            <a:off x="5331600" y="924473"/>
            <a:ext cx="4518000" cy="585000"/>
          </a:xfrm>
          <a:prstGeom prst="roundRect">
            <a:avLst>
              <a:gd fmla="val 16667" name="adj"/>
            </a:avLst>
          </a:prstGeom>
          <a:solidFill>
            <a:srgbClr val="FAB632"/>
          </a:solidFill>
          <a:ln cap="flat" cmpd="sng" w="25400">
            <a:solidFill>
              <a:srgbClr val="FAB632"/>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 es una acción del comercio internacional?</a:t>
            </a:r>
            <a:endParaRPr b="0" i="0" sz="1800" u="none" cap="none" strike="noStrike">
              <a:solidFill>
                <a:srgbClr val="000000"/>
              </a:solidFill>
              <a:latin typeface="Arial"/>
              <a:ea typeface="Arial"/>
              <a:cs typeface="Arial"/>
              <a:sym typeface="Arial"/>
            </a:endParaRPr>
          </a:p>
        </p:txBody>
      </p:sp>
      <p:sp>
        <p:nvSpPr>
          <p:cNvPr id="468" name="Google Shape;468;p25"/>
          <p:cNvSpPr/>
          <p:nvPr/>
        </p:nvSpPr>
        <p:spPr>
          <a:xfrm>
            <a:off x="523440" y="3002040"/>
            <a:ext cx="4518000" cy="1837440"/>
          </a:xfrm>
          <a:prstGeom prst="rect">
            <a:avLst/>
          </a:prstGeom>
          <a:noFill/>
          <a:ln cap="flat" cmpd="sng" w="25400">
            <a:solidFill>
              <a:srgbClr val="EA4E4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25"/>
          <p:cNvSpPr/>
          <p:nvPr/>
        </p:nvSpPr>
        <p:spPr>
          <a:xfrm>
            <a:off x="523450" y="3002050"/>
            <a:ext cx="4518000" cy="615900"/>
          </a:xfrm>
          <a:prstGeom prst="roundRect">
            <a:avLst>
              <a:gd fmla="val 16667" name="adj"/>
            </a:avLst>
          </a:prstGeom>
          <a:solidFill>
            <a:srgbClr val="EA4E46"/>
          </a:solidFill>
          <a:ln cap="flat" cmpd="sng" w="25400">
            <a:solidFill>
              <a:srgbClr val="EA4E46"/>
            </a:solidFill>
            <a:prstDash val="solid"/>
            <a:miter lim="8000"/>
            <a:headEnd len="sm" w="sm" type="none"/>
            <a:tailEnd len="sm" w="sm" type="none"/>
          </a:ln>
        </p:spPr>
        <p:txBody>
          <a:bodyPr anchorCtr="0" anchor="ctr" bIns="45000" lIns="90000" spcFirstLastPara="1" rIns="90000" wrap="square" tIns="45000">
            <a:noAutofit/>
          </a:bodyPr>
          <a:lstStyle/>
          <a:p>
            <a:pPr indent="0" lvl="0" marL="457200" marR="0" rtl="0" algn="ctr">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¿A qué fase corresponde la siguiente definición? "La empresa consolida sus ventas en el mercado internacional en el que opera".</a:t>
            </a:r>
            <a:endParaRPr b="0" i="0" sz="1400" u="none" cap="none" strike="noStrike">
              <a:solidFill>
                <a:srgbClr val="000000"/>
              </a:solidFill>
              <a:latin typeface="Arial"/>
              <a:ea typeface="Arial"/>
              <a:cs typeface="Arial"/>
              <a:sym typeface="Arial"/>
            </a:endParaRPr>
          </a:p>
        </p:txBody>
      </p:sp>
      <p:sp>
        <p:nvSpPr>
          <p:cNvPr id="470" name="Google Shape;470;p25"/>
          <p:cNvSpPr/>
          <p:nvPr/>
        </p:nvSpPr>
        <p:spPr>
          <a:xfrm>
            <a:off x="531350" y="3724375"/>
            <a:ext cx="4518000" cy="91620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 1</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 3</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 4</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71" name="Google Shape;471;p25"/>
          <p:cNvSpPr/>
          <p:nvPr/>
        </p:nvSpPr>
        <p:spPr>
          <a:xfrm>
            <a:off x="5331600" y="3021840"/>
            <a:ext cx="4518000" cy="1837440"/>
          </a:xfrm>
          <a:prstGeom prst="rect">
            <a:avLst/>
          </a:prstGeom>
          <a:no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25"/>
          <p:cNvSpPr/>
          <p:nvPr/>
        </p:nvSpPr>
        <p:spPr>
          <a:xfrm>
            <a:off x="5331600" y="3021850"/>
            <a:ext cx="4518000" cy="927300"/>
          </a:xfrm>
          <a:prstGeom prst="roundRect">
            <a:avLst>
              <a:gd fmla="val 16667" name="adj"/>
            </a:avLst>
          </a:prstGeom>
          <a:solidFill>
            <a:srgbClr val="21B4A9"/>
          </a:solidFill>
          <a:ln cap="flat" cmpd="sng" w="25400">
            <a:solidFill>
              <a:srgbClr val="21B4A9"/>
            </a:solidFill>
            <a:prstDash val="solid"/>
            <a:miter lim="8000"/>
            <a:headEnd len="sm" w="sm" type="none"/>
            <a:tailEnd len="sm" w="sm" type="none"/>
          </a:ln>
        </p:spPr>
        <p:txBody>
          <a:bodyPr anchorCtr="0" anchor="ctr" bIns="45000" lIns="90000" spcFirstLastPara="1" rIns="90000" wrap="square" tIns="45000">
            <a:noAutofit/>
          </a:bodyPr>
          <a:lstStyle/>
          <a:p>
            <a:pPr indent="0" lvl="0" marL="457200" marR="0" rtl="0" algn="ctr">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¿Cuál de las 3 estrategias genéricas corresponde a la siguiente definición? "Una estrategia que se concentra en un grupo de compradores y segmentos concretos".</a:t>
            </a:r>
            <a:endParaRPr b="0" i="0" sz="1800" u="none" cap="none" strike="noStrike">
              <a:solidFill>
                <a:srgbClr val="FFFFFF"/>
              </a:solidFill>
              <a:latin typeface="Calibri"/>
              <a:ea typeface="Calibri"/>
              <a:cs typeface="Calibri"/>
              <a:sym typeface="Calibri"/>
            </a:endParaRPr>
          </a:p>
        </p:txBody>
      </p:sp>
      <p:sp>
        <p:nvSpPr>
          <p:cNvPr id="473" name="Google Shape;473;p25"/>
          <p:cNvSpPr/>
          <p:nvPr/>
        </p:nvSpPr>
        <p:spPr>
          <a:xfrm>
            <a:off x="2743200" y="4949280"/>
            <a:ext cx="4730040" cy="1837440"/>
          </a:xfrm>
          <a:prstGeom prst="rect">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25"/>
          <p:cNvSpPr/>
          <p:nvPr/>
        </p:nvSpPr>
        <p:spPr>
          <a:xfrm>
            <a:off x="2749680" y="4950000"/>
            <a:ext cx="4730040" cy="601200"/>
          </a:xfrm>
          <a:prstGeom prst="roundRect">
            <a:avLst>
              <a:gd fmla="val 16667" name="adj"/>
            </a:avLst>
          </a:prstGeom>
          <a:solidFill>
            <a:srgbClr val="FAB632"/>
          </a:solidFill>
          <a:ln cap="flat" cmpd="sng" w="25400">
            <a:solidFill>
              <a:srgbClr val="FAB632"/>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chemeClr val="dk1"/>
              </a:buClr>
              <a:buSzPts val="1800"/>
              <a:buFont typeface="Arial"/>
              <a:buNone/>
            </a:pPr>
            <a:r>
              <a:rPr lang="en-GB" sz="1800">
                <a:solidFill>
                  <a:schemeClr val="lt1"/>
                </a:solidFill>
                <a:latin typeface="Calibri"/>
                <a:ea typeface="Calibri"/>
                <a:cs typeface="Calibri"/>
                <a:sym typeface="Calibri"/>
              </a:rPr>
              <a:t>¿Cuál no es un elemento que determina la competitividad de la industria?</a:t>
            </a:r>
            <a:endParaRPr b="0" i="0" sz="1800" u="none" cap="none" strike="noStrike">
              <a:solidFill>
                <a:srgbClr val="FFFFFF"/>
              </a:solidFill>
              <a:latin typeface="Calibri"/>
              <a:ea typeface="Calibri"/>
              <a:cs typeface="Calibri"/>
              <a:sym typeface="Calibri"/>
            </a:endParaRPr>
          </a:p>
        </p:txBody>
      </p:sp>
      <p:pic>
        <p:nvPicPr>
          <p:cNvPr descr="Texto&#10;&#10;Descripción generada automáticamente" id="475" name="Google Shape;475;p25"/>
          <p:cNvPicPr preferRelativeResize="0"/>
          <p:nvPr/>
        </p:nvPicPr>
        <p:blipFill rotWithShape="1">
          <a:blip r:embed="rId4">
            <a:alphaModFix/>
          </a:blip>
          <a:srcRect b="0" l="0" r="0" t="0"/>
          <a:stretch/>
        </p:blipFill>
        <p:spPr>
          <a:xfrm>
            <a:off x="7882560" y="6251040"/>
            <a:ext cx="2303640" cy="483120"/>
          </a:xfrm>
          <a:prstGeom prst="rect">
            <a:avLst/>
          </a:prstGeom>
          <a:noFill/>
          <a:ln>
            <a:noFill/>
          </a:ln>
        </p:spPr>
      </p:pic>
      <p:sp>
        <p:nvSpPr>
          <p:cNvPr id="476" name="Google Shape;476;p25"/>
          <p:cNvSpPr/>
          <p:nvPr/>
        </p:nvSpPr>
        <p:spPr>
          <a:xfrm>
            <a:off x="7684200" y="5153400"/>
            <a:ext cx="4433040" cy="9273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
        <p:nvSpPr>
          <p:cNvPr id="477" name="Google Shape;477;p25"/>
          <p:cNvSpPr/>
          <p:nvPr/>
        </p:nvSpPr>
        <p:spPr>
          <a:xfrm>
            <a:off x="5338450" y="3949151"/>
            <a:ext cx="4518000" cy="75000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Coste</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Diferenciación</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Enfoque</a:t>
            </a:r>
            <a:endParaRPr sz="1500">
              <a:latin typeface="Calibri"/>
              <a:ea typeface="Calibri"/>
              <a:cs typeface="Calibri"/>
              <a:sym typeface="Calibri"/>
            </a:endParaRPr>
          </a:p>
        </p:txBody>
      </p:sp>
      <p:sp>
        <p:nvSpPr>
          <p:cNvPr id="478" name="Google Shape;478;p25"/>
          <p:cNvSpPr/>
          <p:nvPr/>
        </p:nvSpPr>
        <p:spPr>
          <a:xfrm>
            <a:off x="2743200" y="5553720"/>
            <a:ext cx="4730040" cy="123156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Proveedores.</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Rivalidad entre los competidores.</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Saturación del mercado nacional.</a:t>
            </a:r>
            <a:endParaRPr sz="1500">
              <a:latin typeface="Calibri"/>
              <a:ea typeface="Calibri"/>
              <a:cs typeface="Calibri"/>
              <a:sym typeface="Calibri"/>
            </a:endParaRPr>
          </a:p>
        </p:txBody>
      </p:sp>
      <p:sp>
        <p:nvSpPr>
          <p:cNvPr id="479" name="Google Shape;479;p25"/>
          <p:cNvSpPr/>
          <p:nvPr/>
        </p:nvSpPr>
        <p:spPr>
          <a:xfrm>
            <a:off x="525600" y="1717546"/>
            <a:ext cx="4518000" cy="100320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Baja movilidad.</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Demanda de productos fabricados dentro de los mercados nacionales.</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Deslocalización de la empresa.</a:t>
            </a:r>
            <a:endParaRPr sz="1500">
              <a:latin typeface="Calibri"/>
              <a:ea typeface="Calibri"/>
              <a:cs typeface="Calibri"/>
              <a:sym typeface="Calibri"/>
            </a:endParaRPr>
          </a:p>
        </p:txBody>
      </p:sp>
      <p:sp>
        <p:nvSpPr>
          <p:cNvPr id="480" name="Google Shape;480;p25"/>
          <p:cNvSpPr/>
          <p:nvPr/>
        </p:nvSpPr>
        <p:spPr>
          <a:xfrm>
            <a:off x="5331600" y="1614590"/>
            <a:ext cx="4518000" cy="100320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Exportar</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Transferencia internacional de "know how".</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Ambas son acciones.</a:t>
            </a:r>
            <a:endParaRPr sz="15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sp>
        <p:nvSpPr>
          <p:cNvPr id="485" name="Google Shape;485;g210a7753e05_0_0"/>
          <p:cNvSpPr/>
          <p:nvPr/>
        </p:nvSpPr>
        <p:spPr>
          <a:xfrm>
            <a:off x="523440" y="924480"/>
            <a:ext cx="4518000" cy="1837500"/>
          </a:xfrm>
          <a:prstGeom prst="rect">
            <a:avLst/>
          </a:prstGeom>
          <a:no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210a7753e05_0_0"/>
          <p:cNvSpPr/>
          <p:nvPr/>
        </p:nvSpPr>
        <p:spPr>
          <a:xfrm>
            <a:off x="531360" y="924480"/>
            <a:ext cx="4510200" cy="615900"/>
          </a:xfrm>
          <a:prstGeom prst="roundRect">
            <a:avLst>
              <a:gd fmla="val 16667" name="adj"/>
            </a:avLst>
          </a:prstGeom>
          <a:solidFill>
            <a:srgbClr val="21B4A9"/>
          </a:solidFill>
          <a:ln cap="flat" cmpd="sng" w="25400">
            <a:solidFill>
              <a:srgbClr val="21B4A9"/>
            </a:solidFill>
            <a:prstDash val="solid"/>
            <a:miter lim="8000"/>
            <a:headEnd len="sm" w="sm" type="none"/>
            <a:tailEnd len="sm" w="sm" type="none"/>
          </a:ln>
        </p:spPr>
        <p:txBody>
          <a:bodyPr anchorCtr="0" anchor="ctr" bIns="45000" lIns="90000" spcFirstLastPara="1" rIns="90000" wrap="square" tIns="45000">
            <a:noAutofit/>
          </a:bodyPr>
          <a:lstStyle/>
          <a:p>
            <a:pPr indent="0" lvl="0" marL="457200" marR="0" rtl="0" algn="l">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 es el efecto de la globalización?</a:t>
            </a:r>
            <a:endParaRPr b="0" i="0" sz="1800" u="none" cap="none" strike="noStrike">
              <a:solidFill>
                <a:srgbClr val="FFFFFF"/>
              </a:solidFill>
              <a:latin typeface="Calibri"/>
              <a:ea typeface="Calibri"/>
              <a:cs typeface="Calibri"/>
              <a:sym typeface="Calibri"/>
            </a:endParaRPr>
          </a:p>
        </p:txBody>
      </p:sp>
      <p:sp>
        <p:nvSpPr>
          <p:cNvPr id="487" name="Google Shape;487;g210a7753e05_0_0"/>
          <p:cNvSpPr/>
          <p:nvPr/>
        </p:nvSpPr>
        <p:spPr>
          <a:xfrm>
            <a:off x="550800" y="270000"/>
            <a:ext cx="8245200" cy="549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lang="en-GB" sz="3600">
                <a:solidFill>
                  <a:srgbClr val="21B4A9"/>
                </a:solidFill>
                <a:latin typeface="Calibri"/>
                <a:ea typeface="Calibri"/>
                <a:cs typeface="Calibri"/>
                <a:sym typeface="Calibri"/>
              </a:rPr>
              <a:t>Test de autoevaluación</a:t>
            </a:r>
            <a:r>
              <a:rPr b="1" i="0" lang="en-GB" sz="3600" u="none" cap="none" strike="noStrike">
                <a:solidFill>
                  <a:srgbClr val="21B4A9"/>
                </a:solidFill>
                <a:latin typeface="Calibri"/>
                <a:ea typeface="Calibri"/>
                <a:cs typeface="Calibri"/>
                <a:sym typeface="Calibri"/>
              </a:rPr>
              <a:t>:</a:t>
            </a:r>
            <a:endParaRPr b="0" i="0" sz="3600" u="none" cap="none" strike="noStrike">
              <a:solidFill>
                <a:srgbClr val="000000"/>
              </a:solidFill>
              <a:latin typeface="Arial"/>
              <a:ea typeface="Arial"/>
              <a:cs typeface="Arial"/>
              <a:sym typeface="Arial"/>
            </a:endParaRPr>
          </a:p>
        </p:txBody>
      </p:sp>
      <p:sp>
        <p:nvSpPr>
          <p:cNvPr id="488" name="Google Shape;488;g210a7753e05_0_0"/>
          <p:cNvSpPr/>
          <p:nvPr/>
        </p:nvSpPr>
        <p:spPr>
          <a:xfrm>
            <a:off x="5331600" y="924480"/>
            <a:ext cx="4518000" cy="1837500"/>
          </a:xfrm>
          <a:prstGeom prst="rect">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210a7753e05_0_0"/>
          <p:cNvSpPr/>
          <p:nvPr/>
        </p:nvSpPr>
        <p:spPr>
          <a:xfrm>
            <a:off x="5331600" y="924473"/>
            <a:ext cx="4518000" cy="585000"/>
          </a:xfrm>
          <a:prstGeom prst="roundRect">
            <a:avLst>
              <a:gd fmla="val 16667" name="adj"/>
            </a:avLst>
          </a:prstGeom>
          <a:solidFill>
            <a:srgbClr val="FAB632"/>
          </a:solidFill>
          <a:ln cap="flat" cmpd="sng" w="25400">
            <a:solidFill>
              <a:srgbClr val="FAB632"/>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¿Cuál es una acción del comercio internacional?</a:t>
            </a:r>
            <a:endParaRPr b="0" i="0" sz="1800" u="none" cap="none" strike="noStrike">
              <a:solidFill>
                <a:srgbClr val="000000"/>
              </a:solidFill>
              <a:latin typeface="Arial"/>
              <a:ea typeface="Arial"/>
              <a:cs typeface="Arial"/>
              <a:sym typeface="Arial"/>
            </a:endParaRPr>
          </a:p>
        </p:txBody>
      </p:sp>
      <p:sp>
        <p:nvSpPr>
          <p:cNvPr id="490" name="Google Shape;490;g210a7753e05_0_0"/>
          <p:cNvSpPr/>
          <p:nvPr/>
        </p:nvSpPr>
        <p:spPr>
          <a:xfrm>
            <a:off x="523440" y="3002040"/>
            <a:ext cx="4518000" cy="1837500"/>
          </a:xfrm>
          <a:prstGeom prst="rect">
            <a:avLst/>
          </a:prstGeom>
          <a:noFill/>
          <a:ln cap="flat" cmpd="sng" w="25400">
            <a:solidFill>
              <a:srgbClr val="EA4E4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210a7753e05_0_0"/>
          <p:cNvSpPr/>
          <p:nvPr/>
        </p:nvSpPr>
        <p:spPr>
          <a:xfrm>
            <a:off x="523450" y="3002050"/>
            <a:ext cx="4518000" cy="615900"/>
          </a:xfrm>
          <a:prstGeom prst="roundRect">
            <a:avLst>
              <a:gd fmla="val 16667" name="adj"/>
            </a:avLst>
          </a:prstGeom>
          <a:solidFill>
            <a:srgbClr val="EA4E46"/>
          </a:solidFill>
          <a:ln cap="flat" cmpd="sng" w="25400">
            <a:solidFill>
              <a:srgbClr val="EA4E46"/>
            </a:solidFill>
            <a:prstDash val="solid"/>
            <a:miter lim="8000"/>
            <a:headEnd len="sm" w="sm" type="none"/>
            <a:tailEnd len="sm" w="sm" type="none"/>
          </a:ln>
        </p:spPr>
        <p:txBody>
          <a:bodyPr anchorCtr="0" anchor="ctr" bIns="45000" lIns="90000" spcFirstLastPara="1" rIns="90000" wrap="square" tIns="45000">
            <a:noAutofit/>
          </a:bodyPr>
          <a:lstStyle/>
          <a:p>
            <a:pPr indent="0" lvl="0" marL="457200" marR="0" rtl="0" algn="ctr">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¿A qué fase corresponde la siguiente definición? "La empresa consolida sus ventas en el mercado internacional en el que opera".</a:t>
            </a:r>
            <a:endParaRPr b="0" i="0" sz="1400" u="none" cap="none" strike="noStrike">
              <a:solidFill>
                <a:srgbClr val="000000"/>
              </a:solidFill>
              <a:latin typeface="Arial"/>
              <a:ea typeface="Arial"/>
              <a:cs typeface="Arial"/>
              <a:sym typeface="Arial"/>
            </a:endParaRPr>
          </a:p>
        </p:txBody>
      </p:sp>
      <p:sp>
        <p:nvSpPr>
          <p:cNvPr id="492" name="Google Shape;492;g210a7753e05_0_0"/>
          <p:cNvSpPr/>
          <p:nvPr/>
        </p:nvSpPr>
        <p:spPr>
          <a:xfrm>
            <a:off x="531350" y="3724375"/>
            <a:ext cx="4518000" cy="9162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 1</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b="1" lang="en-GB" sz="1500">
                <a:latin typeface="Calibri"/>
                <a:ea typeface="Calibri"/>
                <a:cs typeface="Calibri"/>
                <a:sym typeface="Calibri"/>
              </a:rPr>
              <a:t>Fase 3</a:t>
            </a:r>
            <a:endParaRPr b="1"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Fase 4</a:t>
            </a:r>
            <a:endParaRPr sz="15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493" name="Google Shape;493;g210a7753e05_0_0"/>
          <p:cNvSpPr/>
          <p:nvPr/>
        </p:nvSpPr>
        <p:spPr>
          <a:xfrm>
            <a:off x="5331600" y="3021840"/>
            <a:ext cx="4518000" cy="1837500"/>
          </a:xfrm>
          <a:prstGeom prst="rect">
            <a:avLst/>
          </a:prstGeom>
          <a:no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210a7753e05_0_0"/>
          <p:cNvSpPr/>
          <p:nvPr/>
        </p:nvSpPr>
        <p:spPr>
          <a:xfrm>
            <a:off x="5331600" y="3021850"/>
            <a:ext cx="4518000" cy="927300"/>
          </a:xfrm>
          <a:prstGeom prst="roundRect">
            <a:avLst>
              <a:gd fmla="val 16667" name="adj"/>
            </a:avLst>
          </a:prstGeom>
          <a:solidFill>
            <a:srgbClr val="21B4A9"/>
          </a:solidFill>
          <a:ln cap="flat" cmpd="sng" w="25400">
            <a:solidFill>
              <a:srgbClr val="21B4A9"/>
            </a:solidFill>
            <a:prstDash val="solid"/>
            <a:miter lim="8000"/>
            <a:headEnd len="sm" w="sm" type="none"/>
            <a:tailEnd len="sm" w="sm" type="none"/>
          </a:ln>
        </p:spPr>
        <p:txBody>
          <a:bodyPr anchorCtr="0" anchor="ctr" bIns="45000" lIns="90000" spcFirstLastPara="1" rIns="90000" wrap="square" tIns="45000">
            <a:noAutofit/>
          </a:bodyPr>
          <a:lstStyle/>
          <a:p>
            <a:pPr indent="0" lvl="0" marL="457200" marR="0" rtl="0" algn="ctr">
              <a:lnSpc>
                <a:spcPct val="100000"/>
              </a:lnSpc>
              <a:spcBef>
                <a:spcPts val="0"/>
              </a:spcBef>
              <a:spcAft>
                <a:spcPts val="0"/>
              </a:spcAft>
              <a:buClr>
                <a:schemeClr val="dk1"/>
              </a:buClr>
              <a:buSzPts val="1100"/>
              <a:buFont typeface="Arial"/>
              <a:buNone/>
            </a:pPr>
            <a:r>
              <a:rPr lang="en-GB">
                <a:solidFill>
                  <a:schemeClr val="lt1"/>
                </a:solidFill>
                <a:latin typeface="Calibri"/>
                <a:ea typeface="Calibri"/>
                <a:cs typeface="Calibri"/>
                <a:sym typeface="Calibri"/>
              </a:rPr>
              <a:t>¿Cuál de las 3 estrategias genéricas corresponde a la siguiente definición? "Una estrategia que se concentra en un grupo de compradores y segmentos concretos".</a:t>
            </a:r>
            <a:endParaRPr b="0" i="0" sz="1800" u="none" cap="none" strike="noStrike">
              <a:solidFill>
                <a:srgbClr val="FFFFFF"/>
              </a:solidFill>
              <a:latin typeface="Calibri"/>
              <a:ea typeface="Calibri"/>
              <a:cs typeface="Calibri"/>
              <a:sym typeface="Calibri"/>
            </a:endParaRPr>
          </a:p>
        </p:txBody>
      </p:sp>
      <p:sp>
        <p:nvSpPr>
          <p:cNvPr id="495" name="Google Shape;495;g210a7753e05_0_0"/>
          <p:cNvSpPr/>
          <p:nvPr/>
        </p:nvSpPr>
        <p:spPr>
          <a:xfrm>
            <a:off x="2743200" y="4949280"/>
            <a:ext cx="4730100" cy="1837500"/>
          </a:xfrm>
          <a:prstGeom prst="rect">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210a7753e05_0_0"/>
          <p:cNvSpPr/>
          <p:nvPr/>
        </p:nvSpPr>
        <p:spPr>
          <a:xfrm>
            <a:off x="2749680" y="4950000"/>
            <a:ext cx="4730100" cy="601200"/>
          </a:xfrm>
          <a:prstGeom prst="roundRect">
            <a:avLst>
              <a:gd fmla="val 16667" name="adj"/>
            </a:avLst>
          </a:prstGeom>
          <a:solidFill>
            <a:srgbClr val="FAB632"/>
          </a:solidFill>
          <a:ln cap="flat" cmpd="sng" w="25400">
            <a:solidFill>
              <a:srgbClr val="FAB632"/>
            </a:solidFill>
            <a:prstDash val="solid"/>
            <a:miter lim="8000"/>
            <a:headEnd len="sm" w="sm" type="none"/>
            <a:tailEnd len="sm" w="sm" type="none"/>
          </a:ln>
        </p:spPr>
        <p:txBody>
          <a:bodyPr anchorCtr="0" anchor="ctr" bIns="45000" lIns="90000" spcFirstLastPara="1" rIns="90000" wrap="square" tIns="45000">
            <a:noAutofit/>
          </a:bodyPr>
          <a:lstStyle/>
          <a:p>
            <a:pPr indent="0" lvl="0" marL="0" marR="0" rtl="0" algn="ctr">
              <a:lnSpc>
                <a:spcPct val="100000"/>
              </a:lnSpc>
              <a:spcBef>
                <a:spcPts val="0"/>
              </a:spcBef>
              <a:spcAft>
                <a:spcPts val="0"/>
              </a:spcAft>
              <a:buClr>
                <a:schemeClr val="dk1"/>
              </a:buClr>
              <a:buSzPts val="1800"/>
              <a:buFont typeface="Arial"/>
              <a:buNone/>
            </a:pPr>
            <a:r>
              <a:rPr lang="en-GB" sz="1800">
                <a:solidFill>
                  <a:schemeClr val="lt1"/>
                </a:solidFill>
                <a:latin typeface="Calibri"/>
                <a:ea typeface="Calibri"/>
                <a:cs typeface="Calibri"/>
                <a:sym typeface="Calibri"/>
              </a:rPr>
              <a:t>¿Cuál no es un elemento que determina la competitividad de la industria?</a:t>
            </a:r>
            <a:endParaRPr b="0" i="0" sz="1800" u="none" cap="none" strike="noStrike">
              <a:solidFill>
                <a:srgbClr val="FFFFFF"/>
              </a:solidFill>
              <a:latin typeface="Calibri"/>
              <a:ea typeface="Calibri"/>
              <a:cs typeface="Calibri"/>
              <a:sym typeface="Calibri"/>
            </a:endParaRPr>
          </a:p>
        </p:txBody>
      </p:sp>
      <p:pic>
        <p:nvPicPr>
          <p:cNvPr descr="Texto&#10;&#10;Descripción generada automáticamente" id="497" name="Google Shape;497;g210a7753e05_0_0"/>
          <p:cNvPicPr preferRelativeResize="0"/>
          <p:nvPr/>
        </p:nvPicPr>
        <p:blipFill rotWithShape="1">
          <a:blip r:embed="rId4">
            <a:alphaModFix/>
          </a:blip>
          <a:srcRect b="0" l="0" r="0" t="0"/>
          <a:stretch/>
        </p:blipFill>
        <p:spPr>
          <a:xfrm>
            <a:off x="7882560" y="6251040"/>
            <a:ext cx="2303638" cy="483119"/>
          </a:xfrm>
          <a:prstGeom prst="rect">
            <a:avLst/>
          </a:prstGeom>
          <a:noFill/>
          <a:ln>
            <a:noFill/>
          </a:ln>
        </p:spPr>
      </p:pic>
      <p:sp>
        <p:nvSpPr>
          <p:cNvPr id="498" name="Google Shape;498;g210a7753e05_0_0"/>
          <p:cNvSpPr/>
          <p:nvPr/>
        </p:nvSpPr>
        <p:spPr>
          <a:xfrm>
            <a:off x="7684200" y="5153400"/>
            <a:ext cx="4433100" cy="9273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
        <p:nvSpPr>
          <p:cNvPr id="499" name="Google Shape;499;g210a7753e05_0_0"/>
          <p:cNvSpPr/>
          <p:nvPr/>
        </p:nvSpPr>
        <p:spPr>
          <a:xfrm>
            <a:off x="5338450" y="3949151"/>
            <a:ext cx="4518000" cy="7500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Coste</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Diferenciación</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b="1" lang="en-GB" sz="1500">
                <a:latin typeface="Calibri"/>
                <a:ea typeface="Calibri"/>
                <a:cs typeface="Calibri"/>
                <a:sym typeface="Calibri"/>
              </a:rPr>
              <a:t>Enfoque</a:t>
            </a:r>
            <a:endParaRPr b="1" sz="1500">
              <a:latin typeface="Calibri"/>
              <a:ea typeface="Calibri"/>
              <a:cs typeface="Calibri"/>
              <a:sym typeface="Calibri"/>
            </a:endParaRPr>
          </a:p>
        </p:txBody>
      </p:sp>
      <p:sp>
        <p:nvSpPr>
          <p:cNvPr id="500" name="Google Shape;500;g210a7753e05_0_0"/>
          <p:cNvSpPr/>
          <p:nvPr/>
        </p:nvSpPr>
        <p:spPr>
          <a:xfrm>
            <a:off x="2743200" y="5553720"/>
            <a:ext cx="4730100" cy="12315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Proveedores.</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Rivalidad entre los competidores.</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b="1" lang="en-GB" sz="1500">
                <a:latin typeface="Calibri"/>
                <a:ea typeface="Calibri"/>
                <a:cs typeface="Calibri"/>
                <a:sym typeface="Calibri"/>
              </a:rPr>
              <a:t>Saturación del mercado nacional.</a:t>
            </a:r>
            <a:endParaRPr b="1" sz="1500">
              <a:latin typeface="Calibri"/>
              <a:ea typeface="Calibri"/>
              <a:cs typeface="Calibri"/>
              <a:sym typeface="Calibri"/>
            </a:endParaRPr>
          </a:p>
        </p:txBody>
      </p:sp>
      <p:sp>
        <p:nvSpPr>
          <p:cNvPr id="501" name="Google Shape;501;g210a7753e05_0_0"/>
          <p:cNvSpPr/>
          <p:nvPr/>
        </p:nvSpPr>
        <p:spPr>
          <a:xfrm>
            <a:off x="525600" y="1717546"/>
            <a:ext cx="4518000" cy="10032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Baja movilidad.</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Demanda de productos fabricados dentro de los mercados nacionales.</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b="1" lang="en-GB" sz="1500">
                <a:latin typeface="Calibri"/>
                <a:ea typeface="Calibri"/>
                <a:cs typeface="Calibri"/>
                <a:sym typeface="Calibri"/>
              </a:rPr>
              <a:t>Deslocalización de la empresa.</a:t>
            </a:r>
            <a:endParaRPr b="1" sz="1500">
              <a:latin typeface="Calibri"/>
              <a:ea typeface="Calibri"/>
              <a:cs typeface="Calibri"/>
              <a:sym typeface="Calibri"/>
            </a:endParaRPr>
          </a:p>
        </p:txBody>
      </p:sp>
      <p:sp>
        <p:nvSpPr>
          <p:cNvPr id="502" name="Google Shape;502;g210a7753e05_0_0"/>
          <p:cNvSpPr/>
          <p:nvPr/>
        </p:nvSpPr>
        <p:spPr>
          <a:xfrm>
            <a:off x="5331600" y="1614590"/>
            <a:ext cx="4518000" cy="1003200"/>
          </a:xfrm>
          <a:prstGeom prst="rect">
            <a:avLst/>
          </a:prstGeom>
          <a:noFill/>
          <a:ln>
            <a:noFill/>
          </a:ln>
        </p:spPr>
        <p:txBody>
          <a:bodyPr anchorCtr="0" anchor="t" bIns="45000" lIns="90000" spcFirstLastPara="1" rIns="90000" wrap="square" tIns="45000">
            <a:noAutofit/>
          </a:bodyPr>
          <a:lstStyle/>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Exportar</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Transferencia internacional de "know how".</a:t>
            </a:r>
            <a:endParaRPr sz="1500">
              <a:latin typeface="Calibri"/>
              <a:ea typeface="Calibri"/>
              <a:cs typeface="Calibri"/>
              <a:sym typeface="Calibri"/>
            </a:endParaRPr>
          </a:p>
          <a:p>
            <a:pPr indent="-343080" lvl="0" marL="343080" marR="0" rtl="0" algn="l">
              <a:lnSpc>
                <a:spcPct val="100000"/>
              </a:lnSpc>
              <a:spcBef>
                <a:spcPts val="0"/>
              </a:spcBef>
              <a:spcAft>
                <a:spcPts val="0"/>
              </a:spcAft>
              <a:buClr>
                <a:srgbClr val="000000"/>
              </a:buClr>
              <a:buSzPts val="1500"/>
              <a:buFont typeface="Calibri"/>
              <a:buAutoNum type="alphaLcParenR"/>
            </a:pPr>
            <a:r>
              <a:rPr b="1" lang="en-GB" sz="1500">
                <a:latin typeface="Calibri"/>
                <a:ea typeface="Calibri"/>
                <a:cs typeface="Calibri"/>
                <a:sym typeface="Calibri"/>
              </a:rPr>
              <a:t>Ambas son acciones.</a:t>
            </a:r>
            <a:endParaRPr b="1" sz="15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3"/>
          <p:cNvSpPr/>
          <p:nvPr/>
        </p:nvSpPr>
        <p:spPr>
          <a:xfrm rot="5400000">
            <a:off x="1098875" y="-16925"/>
            <a:ext cx="3162600" cy="3842100"/>
          </a:xfrm>
          <a:prstGeom prst="hexagon">
            <a:avLst>
              <a:gd fmla="val 25000" name="adj"/>
              <a:gd fmla="val 115470" name="vf"/>
            </a:avLst>
          </a:prstGeom>
          <a:noFill/>
          <a:ln cap="flat" cmpd="sng" w="25400">
            <a:solidFill>
              <a:srgbClr val="EA4E46"/>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rot="5400000">
            <a:off x="4933625" y="409125"/>
            <a:ext cx="5757000" cy="51849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1269950" y="1675875"/>
            <a:ext cx="3669900" cy="7188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¿Qué entendemos por globalización?</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Efectos de la globalización</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145" name="Google Shape;145;p3"/>
          <p:cNvSpPr/>
          <p:nvPr/>
        </p:nvSpPr>
        <p:spPr>
          <a:xfrm>
            <a:off x="1640475" y="913100"/>
            <a:ext cx="2303700" cy="36480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Clr>
                <a:srgbClr val="000000"/>
              </a:buClr>
              <a:buSzPts val="1800"/>
              <a:buFont typeface="Arial"/>
              <a:buNone/>
            </a:pPr>
            <a:r>
              <a:rPr lang="en-GB" sz="1800"/>
              <a:t>La globalización y sus consecuencias</a:t>
            </a:r>
            <a:endParaRPr b="0" i="0" sz="1800" u="none" cap="none" strike="noStrike">
              <a:solidFill>
                <a:srgbClr val="000000"/>
              </a:solidFill>
              <a:latin typeface="Arial"/>
              <a:ea typeface="Arial"/>
              <a:cs typeface="Arial"/>
              <a:sym typeface="Arial"/>
            </a:endParaRPr>
          </a:p>
        </p:txBody>
      </p:sp>
      <p:sp>
        <p:nvSpPr>
          <p:cNvPr id="146" name="Google Shape;146;p3"/>
          <p:cNvSpPr/>
          <p:nvPr/>
        </p:nvSpPr>
        <p:spPr>
          <a:xfrm>
            <a:off x="5839125" y="1648200"/>
            <a:ext cx="4667400" cy="3561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¿Qué es la internacionalización de la empresa?</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Acciones para la internacionalización de las empresas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Factores para la internacionalización de las empresas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Ventajas e inconvenientes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Proceso de internacionalización</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Fases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Evaluación interna</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Estrategias genéricas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Estrategia internacional</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Los cinco elementos que determinan la competitividad</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Gestión y resultados de las exportaciones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Integración económica</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147" name="Google Shape;147;p3"/>
          <p:cNvSpPr/>
          <p:nvPr/>
        </p:nvSpPr>
        <p:spPr>
          <a:xfrm>
            <a:off x="1356685" y="978788"/>
            <a:ext cx="283800" cy="2334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6232120" y="1055710"/>
            <a:ext cx="283800" cy="233400"/>
          </a:xfrm>
          <a:prstGeom prst="hexagon">
            <a:avLst>
              <a:gd fmla="val 25000" name="adj"/>
              <a:gd fmla="val 115470" name="vf"/>
            </a:avLst>
          </a:prstGeom>
          <a:no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481350" y="1653900"/>
            <a:ext cx="270000" cy="3072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EA4E46"/>
                </a:solidFill>
                <a:latin typeface="Calibri"/>
                <a:ea typeface="Calibri"/>
                <a:cs typeface="Calibri"/>
                <a:sym typeface="Calibri"/>
              </a:rPr>
              <a:t>+</a:t>
            </a:r>
            <a:r>
              <a:rPr b="0" i="0" lang="en-GB" sz="2000" u="none" cap="none" strike="noStrike">
                <a:solidFill>
                  <a:srgbClr val="FAB632"/>
                </a:solidFill>
                <a:latin typeface="Calibri"/>
                <a:ea typeface="Calibri"/>
                <a:cs typeface="Calibri"/>
                <a:sym typeface="Calibri"/>
              </a:rPr>
              <a:t>+</a:t>
            </a:r>
            <a:endParaRPr b="0" i="0" sz="2000" u="none" cap="none" strike="noStrike">
              <a:solidFill>
                <a:srgbClr val="FAB63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21B4A9"/>
                </a:solidFill>
                <a:latin typeface="Calibri"/>
                <a:ea typeface="Calibri"/>
                <a:cs typeface="Calibri"/>
                <a:sym typeface="Calibri"/>
              </a:rPr>
              <a:t>+</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EA4E46"/>
                </a:solidFill>
                <a:latin typeface="Calibri"/>
                <a:ea typeface="Calibri"/>
                <a:cs typeface="Calibri"/>
                <a:sym typeface="Calibri"/>
              </a:rPr>
              <a:t>+</a:t>
            </a:r>
            <a:r>
              <a:rPr b="0" i="0" lang="en-GB" sz="2000" u="none" cap="none" strike="noStrike">
                <a:solidFill>
                  <a:srgbClr val="FAB632"/>
                </a:solidFill>
                <a:latin typeface="Calibri"/>
                <a:ea typeface="Calibri"/>
                <a:cs typeface="Calibri"/>
                <a:sym typeface="Calibri"/>
              </a:rPr>
              <a:t>+</a:t>
            </a:r>
            <a:endParaRPr b="0" i="0" sz="2000" u="none" cap="none" strike="noStrike">
              <a:solidFill>
                <a:srgbClr val="FAB63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rgbClr val="21B4A9"/>
                </a:solidFill>
                <a:latin typeface="Calibri"/>
                <a:ea typeface="Calibri"/>
                <a:cs typeface="Calibri"/>
                <a:sym typeface="Calibri"/>
              </a:rPr>
              <a:t>+</a:t>
            </a:r>
            <a:endParaRPr b="0" i="0" sz="2000" u="none" cap="none" strike="noStrike">
              <a:solidFill>
                <a:srgbClr val="21B4A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rgbClr val="EA4E46"/>
                </a:solidFill>
                <a:latin typeface="Calibri"/>
                <a:ea typeface="Calibri"/>
                <a:cs typeface="Calibri"/>
                <a:sym typeface="Calibri"/>
              </a:rPr>
              <a:t>+</a:t>
            </a:r>
            <a:r>
              <a:rPr b="0" i="0" lang="en-GB" sz="2000" u="none" cap="none" strike="noStrike">
                <a:solidFill>
                  <a:srgbClr val="FAB632"/>
                </a:solidFill>
                <a:latin typeface="Calibri"/>
                <a:ea typeface="Calibri"/>
                <a:cs typeface="Calibri"/>
                <a:sym typeface="Calibri"/>
              </a:rPr>
              <a:t>+</a:t>
            </a:r>
            <a:endParaRPr b="0" i="0" sz="2000" u="none" cap="none" strike="noStrike">
              <a:solidFill>
                <a:srgbClr val="FAB63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GB" sz="2000" u="none" cap="none" strike="noStrike">
                <a:solidFill>
                  <a:srgbClr val="21B4A9"/>
                </a:solidFill>
                <a:latin typeface="Calibri"/>
                <a:ea typeface="Calibri"/>
                <a:cs typeface="Calibri"/>
                <a:sym typeface="Calibri"/>
              </a:rPr>
              <a:t>+</a:t>
            </a:r>
            <a:endParaRPr b="0" i="0" sz="2000" u="none" cap="none" strike="noStrike">
              <a:solidFill>
                <a:srgbClr val="21B4A9"/>
              </a:solidFill>
              <a:latin typeface="Calibri"/>
              <a:ea typeface="Calibri"/>
              <a:cs typeface="Calibri"/>
              <a:sym typeface="Calibri"/>
            </a:endParaRPr>
          </a:p>
        </p:txBody>
      </p:sp>
      <p:sp>
        <p:nvSpPr>
          <p:cNvPr id="150" name="Google Shape;150;p3"/>
          <p:cNvSpPr/>
          <p:nvPr/>
        </p:nvSpPr>
        <p:spPr>
          <a:xfrm>
            <a:off x="999960" y="1563025"/>
            <a:ext cx="270000" cy="13101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EA4E46"/>
                </a:solidFill>
                <a:latin typeface="Calibri"/>
                <a:ea typeface="Calibri"/>
                <a:cs typeface="Calibri"/>
                <a:sym typeface="Calibri"/>
              </a:rPr>
              <a:t>+</a:t>
            </a:r>
            <a:r>
              <a:rPr b="0" i="0" lang="en-GB" sz="2000" u="none" cap="none" strike="noStrike">
                <a:solidFill>
                  <a:srgbClr val="FAB632"/>
                </a:solidFill>
                <a:latin typeface="Calibri"/>
                <a:ea typeface="Calibri"/>
                <a:cs typeface="Calibri"/>
                <a:sym typeface="Calibri"/>
              </a:rPr>
              <a:t>+</a:t>
            </a:r>
            <a:endParaRPr b="0" i="0" sz="2000" u="none" cap="none" strike="noStrike">
              <a:solidFill>
                <a:srgbClr val="EA4E46"/>
              </a:solidFill>
              <a:latin typeface="Calibri"/>
              <a:ea typeface="Calibri"/>
              <a:cs typeface="Calibri"/>
              <a:sym typeface="Calibri"/>
            </a:endParaRPr>
          </a:p>
        </p:txBody>
      </p:sp>
      <p:sp>
        <p:nvSpPr>
          <p:cNvPr id="151" name="Google Shape;151;p3"/>
          <p:cNvSpPr/>
          <p:nvPr/>
        </p:nvSpPr>
        <p:spPr>
          <a:xfrm rot="-3776564">
            <a:off x="9054631" y="73890"/>
            <a:ext cx="390432" cy="1004927"/>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EA4E46"/>
                </a:solidFill>
                <a:latin typeface="Calibri"/>
                <a:ea typeface="Calibri"/>
                <a:cs typeface="Calibri"/>
                <a:sym typeface="Calibri"/>
              </a:rPr>
              <a:t>+</a:t>
            </a:r>
            <a:r>
              <a:rPr b="0" i="0" lang="en-GB" sz="2000" u="none" cap="none" strike="noStrike">
                <a:solidFill>
                  <a:srgbClr val="FAB632"/>
                </a:solidFill>
                <a:latin typeface="Calibri"/>
                <a:ea typeface="Calibri"/>
                <a:cs typeface="Calibri"/>
                <a:sym typeface="Calibri"/>
              </a:rPr>
              <a:t>+</a:t>
            </a:r>
            <a:r>
              <a:rPr b="0" i="0" lang="en-GB" sz="2000" u="none" cap="none" strike="noStrike">
                <a:solidFill>
                  <a:srgbClr val="21B4A9"/>
                </a:solidFill>
                <a:latin typeface="Calibri"/>
                <a:ea typeface="Calibri"/>
                <a:cs typeface="Calibri"/>
                <a:sym typeface="Calibri"/>
              </a:rPr>
              <a:t>+</a:t>
            </a:r>
            <a:endParaRPr b="0" i="0" sz="2000" u="none" cap="none" strike="noStrike">
              <a:solidFill>
                <a:srgbClr val="000000"/>
              </a:solidFill>
              <a:latin typeface="Arial"/>
              <a:ea typeface="Arial"/>
              <a:cs typeface="Arial"/>
              <a:sym typeface="Arial"/>
            </a:endParaRPr>
          </a:p>
        </p:txBody>
      </p:sp>
      <p:sp>
        <p:nvSpPr>
          <p:cNvPr id="152" name="Google Shape;152;p3"/>
          <p:cNvSpPr/>
          <p:nvPr/>
        </p:nvSpPr>
        <p:spPr>
          <a:xfrm rot="-4120865">
            <a:off x="1303414" y="2720452"/>
            <a:ext cx="390308" cy="1004795"/>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EA4E46"/>
                </a:solidFill>
                <a:latin typeface="Calibri"/>
                <a:ea typeface="Calibri"/>
                <a:cs typeface="Calibri"/>
                <a:sym typeface="Calibri"/>
              </a:rPr>
              <a:t>+</a:t>
            </a:r>
            <a:r>
              <a:rPr b="0" i="0" lang="en-GB" sz="2000" u="none" cap="none" strike="noStrike">
                <a:solidFill>
                  <a:srgbClr val="FAB632"/>
                </a:solidFill>
                <a:latin typeface="Calibri"/>
                <a:ea typeface="Calibri"/>
                <a:cs typeface="Calibri"/>
                <a:sym typeface="Calibri"/>
              </a:rPr>
              <a:t>+</a:t>
            </a:r>
            <a:r>
              <a:rPr b="0" i="0" lang="en-GB" sz="2000" u="none" cap="none" strike="noStrike">
                <a:solidFill>
                  <a:srgbClr val="21B4A9"/>
                </a:solidFill>
                <a:latin typeface="Calibri"/>
                <a:ea typeface="Calibri"/>
                <a:cs typeface="Calibri"/>
                <a:sym typeface="Calibri"/>
              </a:rPr>
              <a:t>+</a:t>
            </a:r>
            <a:endParaRPr b="0" i="0" sz="2000" u="none" cap="none" strike="noStrike">
              <a:solidFill>
                <a:srgbClr val="000000"/>
              </a:solidFill>
              <a:latin typeface="Arial"/>
              <a:ea typeface="Arial"/>
              <a:cs typeface="Arial"/>
              <a:sym typeface="Arial"/>
            </a:endParaRPr>
          </a:p>
        </p:txBody>
      </p:sp>
      <p:pic>
        <p:nvPicPr>
          <p:cNvPr descr="Texto&#10;&#10;Descripción generada automáticamente" id="153" name="Google Shape;153;p3"/>
          <p:cNvPicPr preferRelativeResize="0"/>
          <p:nvPr/>
        </p:nvPicPr>
        <p:blipFill rotWithShape="1">
          <a:blip r:embed="rId4">
            <a:alphaModFix/>
          </a:blip>
          <a:srcRect b="0" l="0" r="0" t="0"/>
          <a:stretch/>
        </p:blipFill>
        <p:spPr>
          <a:xfrm>
            <a:off x="199080" y="6234480"/>
            <a:ext cx="2303640" cy="483120"/>
          </a:xfrm>
          <a:prstGeom prst="rect">
            <a:avLst/>
          </a:prstGeom>
          <a:noFill/>
          <a:ln>
            <a:noFill/>
          </a:ln>
        </p:spPr>
      </p:pic>
      <p:sp>
        <p:nvSpPr>
          <p:cNvPr id="154" name="Google Shape;154;p3"/>
          <p:cNvSpPr/>
          <p:nvPr/>
        </p:nvSpPr>
        <p:spPr>
          <a:xfrm>
            <a:off x="2503440" y="6117840"/>
            <a:ext cx="7901280" cy="592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
        <p:nvSpPr>
          <p:cNvPr id="155" name="Google Shape;155;p3"/>
          <p:cNvSpPr/>
          <p:nvPr/>
        </p:nvSpPr>
        <p:spPr>
          <a:xfrm>
            <a:off x="6293825" y="990000"/>
            <a:ext cx="2871900" cy="3648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800"/>
              <a:buFont typeface="Arial"/>
              <a:buNone/>
            </a:pPr>
            <a:r>
              <a:rPr lang="en-GB" sz="1800"/>
              <a:t>¿Qué entendemos por comercio internacional?</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6" name="Shape 506"/>
        <p:cNvGrpSpPr/>
        <p:nvPr/>
      </p:nvGrpSpPr>
      <p:grpSpPr>
        <a:xfrm>
          <a:off x="0" y="0"/>
          <a:ext cx="0" cy="0"/>
          <a:chOff x="0" y="0"/>
          <a:chExt cx="0" cy="0"/>
        </a:xfrm>
      </p:grpSpPr>
      <p:sp>
        <p:nvSpPr>
          <p:cNvPr id="507" name="Google Shape;507;p27"/>
          <p:cNvSpPr/>
          <p:nvPr/>
        </p:nvSpPr>
        <p:spPr>
          <a:xfrm>
            <a:off x="4849560" y="4214160"/>
            <a:ext cx="1950480" cy="395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EA4E46"/>
                </a:solidFill>
                <a:latin typeface="Calibri"/>
                <a:ea typeface="Calibri"/>
                <a:cs typeface="Calibri"/>
                <a:sym typeface="Calibri"/>
              </a:rPr>
              <a:t>moreproject.eu</a:t>
            </a:r>
            <a:endParaRPr b="0" i="0" sz="2000" u="none" cap="none" strike="noStrike">
              <a:solidFill>
                <a:srgbClr val="000000"/>
              </a:solidFill>
              <a:latin typeface="Arial"/>
              <a:ea typeface="Arial"/>
              <a:cs typeface="Arial"/>
              <a:sym typeface="Arial"/>
            </a:endParaRPr>
          </a:p>
        </p:txBody>
      </p:sp>
      <p:pic>
        <p:nvPicPr>
          <p:cNvPr id="508" name="Google Shape;508;p27"/>
          <p:cNvPicPr preferRelativeResize="0"/>
          <p:nvPr/>
        </p:nvPicPr>
        <p:blipFill rotWithShape="1">
          <a:blip r:embed="rId4">
            <a:alphaModFix/>
          </a:blip>
          <a:srcRect b="33333" l="17327" r="19051" t="38446"/>
          <a:stretch/>
        </p:blipFill>
        <p:spPr>
          <a:xfrm>
            <a:off x="9123840" y="327960"/>
            <a:ext cx="2765880" cy="1225440"/>
          </a:xfrm>
          <a:prstGeom prst="rect">
            <a:avLst/>
          </a:prstGeom>
          <a:noFill/>
          <a:ln>
            <a:noFill/>
          </a:ln>
        </p:spPr>
      </p:pic>
      <p:pic>
        <p:nvPicPr>
          <p:cNvPr descr="Texto&#10;&#10;Descripción generada automáticamente" id="509" name="Google Shape;509;p27"/>
          <p:cNvPicPr preferRelativeResize="0"/>
          <p:nvPr/>
        </p:nvPicPr>
        <p:blipFill rotWithShape="1">
          <a:blip r:embed="rId5">
            <a:alphaModFix/>
          </a:blip>
          <a:srcRect b="0" l="0" r="0" t="0"/>
          <a:stretch/>
        </p:blipFill>
        <p:spPr>
          <a:xfrm>
            <a:off x="199080" y="6234480"/>
            <a:ext cx="2303640" cy="483120"/>
          </a:xfrm>
          <a:prstGeom prst="rect">
            <a:avLst/>
          </a:prstGeom>
          <a:noFill/>
          <a:ln>
            <a:noFill/>
          </a:ln>
        </p:spPr>
      </p:pic>
      <p:sp>
        <p:nvSpPr>
          <p:cNvPr id="510" name="Google Shape;510;p27"/>
          <p:cNvSpPr/>
          <p:nvPr/>
        </p:nvSpPr>
        <p:spPr>
          <a:xfrm>
            <a:off x="2503440" y="6117840"/>
            <a:ext cx="7901280" cy="592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g2032f37d30e_0_3"/>
          <p:cNvSpPr/>
          <p:nvPr/>
        </p:nvSpPr>
        <p:spPr>
          <a:xfrm>
            <a:off x="850800" y="251425"/>
            <a:ext cx="99195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1: </a:t>
            </a:r>
            <a:r>
              <a:rPr b="1" lang="en-GB" sz="3600">
                <a:solidFill>
                  <a:srgbClr val="FAB632"/>
                </a:solidFill>
                <a:latin typeface="Calibri"/>
                <a:ea typeface="Calibri"/>
                <a:cs typeface="Calibri"/>
                <a:sym typeface="Calibri"/>
              </a:rPr>
              <a:t>La globalización y sus consecuencias</a:t>
            </a:r>
            <a:endParaRPr b="0" i="0" sz="3600" u="none" cap="none" strike="noStrike">
              <a:solidFill>
                <a:srgbClr val="000000"/>
              </a:solidFill>
              <a:latin typeface="Arial"/>
              <a:ea typeface="Arial"/>
              <a:cs typeface="Arial"/>
              <a:sym typeface="Arial"/>
            </a:endParaRPr>
          </a:p>
        </p:txBody>
      </p:sp>
      <p:sp>
        <p:nvSpPr>
          <p:cNvPr id="161" name="Google Shape;161;g2032f37d30e_0_3"/>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ción</a:t>
            </a:r>
            <a:r>
              <a:rPr b="0" i="0" lang="en-GB" sz="2400" u="none" cap="none" strike="noStrike">
                <a:solidFill>
                  <a:srgbClr val="21B4A9"/>
                </a:solidFill>
                <a:latin typeface="Calibri"/>
                <a:ea typeface="Calibri"/>
                <a:cs typeface="Calibri"/>
                <a:sym typeface="Calibri"/>
              </a:rPr>
              <a:t> 1: What do we mean by globalisation?</a:t>
            </a:r>
            <a:endParaRPr b="0" i="0" sz="2400" u="none" cap="none" strike="noStrike">
              <a:solidFill>
                <a:srgbClr val="000000"/>
              </a:solidFill>
              <a:latin typeface="Arial"/>
              <a:ea typeface="Arial"/>
              <a:cs typeface="Arial"/>
              <a:sym typeface="Arial"/>
            </a:endParaRPr>
          </a:p>
        </p:txBody>
      </p:sp>
      <p:sp>
        <p:nvSpPr>
          <p:cNvPr id="162" name="Google Shape;162;g2032f37d30e_0_3"/>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163" name="Google Shape;163;g2032f37d30e_0_3"/>
          <p:cNvSpPr txBox="1"/>
          <p:nvPr/>
        </p:nvSpPr>
        <p:spPr>
          <a:xfrm>
            <a:off x="850800" y="1829425"/>
            <a:ext cx="6199500" cy="677100"/>
          </a:xfrm>
          <a:prstGeom prst="rect">
            <a:avLst/>
          </a:prstGeom>
          <a:noFill/>
          <a:ln cap="flat" cmpd="sng" w="28575">
            <a:solidFill>
              <a:srgbClr val="1C8C7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lang="en-GB" sz="1600"/>
              <a:t>"La tendencia hacia una mayor integración e interdependencia entre países y regiones del mundo".</a:t>
            </a:r>
            <a:endParaRPr b="0" i="0" sz="1600" u="none" cap="none" strike="noStrike">
              <a:solidFill>
                <a:srgbClr val="000000"/>
              </a:solidFill>
              <a:latin typeface="Arial"/>
              <a:ea typeface="Arial"/>
              <a:cs typeface="Arial"/>
              <a:sym typeface="Arial"/>
            </a:endParaRPr>
          </a:p>
        </p:txBody>
      </p:sp>
      <p:sp>
        <p:nvSpPr>
          <p:cNvPr id="164" name="Google Shape;164;g2032f37d30e_0_3"/>
          <p:cNvSpPr txBox="1"/>
          <p:nvPr/>
        </p:nvSpPr>
        <p:spPr>
          <a:xfrm>
            <a:off x="850800" y="2982300"/>
            <a:ext cx="6199500" cy="1662300"/>
          </a:xfrm>
          <a:prstGeom prst="rect">
            <a:avLst/>
          </a:prstGeom>
          <a:noFill/>
          <a:ln cap="flat" cmpd="sng" w="19050">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lang="en-GB" sz="1600"/>
              <a:t>Hoy en día, la comunicación es tan rápida y eficaz que es posible:</a:t>
            </a:r>
            <a:endParaRPr sz="1600"/>
          </a:p>
          <a:p>
            <a:pPr indent="-330200" lvl="0" marL="457200" marR="0" rtl="0" algn="just">
              <a:lnSpc>
                <a:spcPct val="100000"/>
              </a:lnSpc>
              <a:spcBef>
                <a:spcPts val="0"/>
              </a:spcBef>
              <a:spcAft>
                <a:spcPts val="0"/>
              </a:spcAft>
              <a:buClr>
                <a:srgbClr val="000000"/>
              </a:buClr>
              <a:buSzPts val="1600"/>
              <a:buFont typeface="Arial"/>
              <a:buChar char="●"/>
            </a:pPr>
            <a:r>
              <a:rPr lang="en-GB" sz="1600"/>
              <a:t>Estar al tanto de lo que ocurre en otros lugares,</a:t>
            </a:r>
            <a:endParaRPr sz="1600"/>
          </a:p>
          <a:p>
            <a:pPr indent="-330200" lvl="0" marL="457200" marR="0" rtl="0" algn="just">
              <a:lnSpc>
                <a:spcPct val="100000"/>
              </a:lnSpc>
              <a:spcBef>
                <a:spcPts val="0"/>
              </a:spcBef>
              <a:spcAft>
                <a:spcPts val="0"/>
              </a:spcAft>
              <a:buClr>
                <a:srgbClr val="000000"/>
              </a:buClr>
              <a:buSzPts val="1600"/>
              <a:buFont typeface="Arial"/>
              <a:buChar char="●"/>
            </a:pPr>
            <a:r>
              <a:rPr lang="en-GB" sz="1600"/>
              <a:t>Comunicar en tiempo real y no supone grandes desembolsos de dinero,</a:t>
            </a:r>
            <a:endParaRPr sz="1600"/>
          </a:p>
          <a:p>
            <a:pPr indent="-330200" lvl="0" marL="457200" marR="0" rtl="0" algn="just">
              <a:lnSpc>
                <a:spcPct val="100000"/>
              </a:lnSpc>
              <a:spcBef>
                <a:spcPts val="0"/>
              </a:spcBef>
              <a:spcAft>
                <a:spcPts val="0"/>
              </a:spcAft>
              <a:buClr>
                <a:srgbClr val="000000"/>
              </a:buClr>
              <a:buSzPts val="1600"/>
              <a:buFont typeface="Arial"/>
              <a:buChar char="●"/>
            </a:pPr>
            <a:r>
              <a:rPr lang="en-GB" sz="1600"/>
              <a:t>Consumir productos fabricados en cualquier parte del mundo y comprarlos en nuestra tienda de barrio.</a:t>
            </a:r>
            <a:endParaRPr sz="1600"/>
          </a:p>
        </p:txBody>
      </p:sp>
      <p:sp>
        <p:nvSpPr>
          <p:cNvPr id="165" name="Google Shape;165;g2032f37d30e_0_3"/>
          <p:cNvSpPr/>
          <p:nvPr/>
        </p:nvSpPr>
        <p:spPr>
          <a:xfrm>
            <a:off x="8054725" y="1319075"/>
            <a:ext cx="2967084" cy="2092176"/>
          </a:xfrm>
          <a:prstGeom prst="cloud">
            <a:avLst/>
          </a:prstGeom>
          <a:solidFill>
            <a:srgbClr val="D0E0E3"/>
          </a:solidFill>
          <a:ln cap="flat" cmpd="sng" w="28575">
            <a:solidFill>
              <a:srgbClr val="1C8C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1200"/>
              </a:spcBef>
              <a:spcAft>
                <a:spcPts val="0"/>
              </a:spcAft>
              <a:buClr>
                <a:schemeClr val="dk1"/>
              </a:buClr>
              <a:buSzPts val="1100"/>
              <a:buFont typeface="Arial"/>
              <a:buNone/>
            </a:pPr>
            <a:r>
              <a:rPr b="1" lang="en-GB" sz="1600">
                <a:solidFill>
                  <a:schemeClr val="dk1"/>
                </a:solidFill>
              </a:rPr>
              <a:t>Con sólo pulsar un botón, sabemos lo que ocurre en todo el mundo.</a:t>
            </a:r>
            <a:endParaRPr b="1" i="0" sz="1400" u="none" cap="none" strike="noStrike">
              <a:solidFill>
                <a:srgbClr val="000000"/>
              </a:solidFill>
              <a:latin typeface="Arial"/>
              <a:ea typeface="Arial"/>
              <a:cs typeface="Arial"/>
              <a:sym typeface="Arial"/>
            </a:endParaRPr>
          </a:p>
        </p:txBody>
      </p:sp>
      <p:pic>
        <p:nvPicPr>
          <p:cNvPr id="166" name="Google Shape;166;g2032f37d30e_0_3"/>
          <p:cNvPicPr preferRelativeResize="0"/>
          <p:nvPr/>
        </p:nvPicPr>
        <p:blipFill rotWithShape="1">
          <a:blip r:embed="rId4">
            <a:alphaModFix/>
          </a:blip>
          <a:srcRect b="0" l="0" r="0" t="0"/>
          <a:stretch/>
        </p:blipFill>
        <p:spPr>
          <a:xfrm>
            <a:off x="9076575" y="3035876"/>
            <a:ext cx="1619250" cy="1323975"/>
          </a:xfrm>
          <a:prstGeom prst="rect">
            <a:avLst/>
          </a:prstGeom>
          <a:noFill/>
          <a:ln>
            <a:noFill/>
          </a:ln>
        </p:spPr>
      </p:pic>
      <p:pic>
        <p:nvPicPr>
          <p:cNvPr id="167" name="Google Shape;167;g2032f37d30e_0_3"/>
          <p:cNvPicPr preferRelativeResize="0"/>
          <p:nvPr/>
        </p:nvPicPr>
        <p:blipFill rotWithShape="1">
          <a:blip r:embed="rId5">
            <a:alphaModFix/>
          </a:blip>
          <a:srcRect b="0" l="0" r="0" t="0"/>
          <a:stretch/>
        </p:blipFill>
        <p:spPr>
          <a:xfrm>
            <a:off x="7163100" y="3709850"/>
            <a:ext cx="2348454" cy="215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
        <p:nvSpPr>
          <p:cNvPr id="172" name="Google Shape;172;g2032f37d30e_0_11"/>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173" name="Google Shape;173;g2032f37d30e_0_11"/>
          <p:cNvSpPr txBox="1"/>
          <p:nvPr/>
        </p:nvSpPr>
        <p:spPr>
          <a:xfrm>
            <a:off x="850800" y="1460600"/>
            <a:ext cx="6199500" cy="44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lang="en-GB" sz="1700"/>
              <a:t>La globalización surge y se perpetúa gracias a estos factores:</a:t>
            </a:r>
            <a:endParaRPr b="0" i="0" sz="1700" u="none" cap="none" strike="noStrike">
              <a:solidFill>
                <a:srgbClr val="000000"/>
              </a:solidFill>
              <a:latin typeface="Arial"/>
              <a:ea typeface="Arial"/>
              <a:cs typeface="Arial"/>
              <a:sym typeface="Arial"/>
            </a:endParaRPr>
          </a:p>
        </p:txBody>
      </p:sp>
      <p:sp>
        <p:nvSpPr>
          <p:cNvPr id="174" name="Google Shape;174;g2032f37d30e_0_11"/>
          <p:cNvSpPr/>
          <p:nvPr/>
        </p:nvSpPr>
        <p:spPr>
          <a:xfrm>
            <a:off x="2107875" y="1921413"/>
            <a:ext cx="9161700" cy="1231500"/>
          </a:xfrm>
          <a:prstGeom prst="round1Rect">
            <a:avLst>
              <a:gd fmla="val 16667" name="adj"/>
            </a:avLst>
          </a:prstGeom>
          <a:noFill/>
          <a:ln cap="flat" cmpd="sng" w="28575">
            <a:solidFill>
              <a:srgbClr val="1C8C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g2032f37d30e_0_11"/>
          <p:cNvSpPr/>
          <p:nvPr/>
        </p:nvSpPr>
        <p:spPr>
          <a:xfrm rot="5400000">
            <a:off x="1489100" y="1836188"/>
            <a:ext cx="1276200" cy="1417800"/>
          </a:xfrm>
          <a:prstGeom prst="hexagon">
            <a:avLst>
              <a:gd fmla="val 25000" name="adj"/>
              <a:gd fmla="val 115470" name="vf"/>
            </a:avLst>
          </a:prstGeom>
          <a:solidFill>
            <a:srgbClr val="1C8C7F"/>
          </a:solidFill>
          <a:ln cap="flat" cmpd="sng" w="25400">
            <a:solidFill>
              <a:srgbClr val="21B4A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032f37d30e_0_11"/>
          <p:cNvSpPr txBox="1"/>
          <p:nvPr/>
        </p:nvSpPr>
        <p:spPr>
          <a:xfrm>
            <a:off x="3061338" y="2034275"/>
            <a:ext cx="7867800" cy="969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Uno de los motores de este fenómeno es la tecnología, que facilita la comunicación entre distintos lugares del mundo y hace posible una homogeneización de determinados comportamientos y conductas de consumo a escala mundial.</a:t>
            </a:r>
            <a:endParaRPr b="0" i="0" sz="1700" u="none" cap="none" strike="noStrike">
              <a:solidFill>
                <a:srgbClr val="000000"/>
              </a:solidFill>
              <a:latin typeface="Calibri"/>
              <a:ea typeface="Calibri"/>
              <a:cs typeface="Calibri"/>
              <a:sym typeface="Calibri"/>
            </a:endParaRPr>
          </a:p>
        </p:txBody>
      </p:sp>
      <p:sp>
        <p:nvSpPr>
          <p:cNvPr id="177" name="Google Shape;177;g2032f37d30e_0_11"/>
          <p:cNvSpPr txBox="1"/>
          <p:nvPr/>
        </p:nvSpPr>
        <p:spPr>
          <a:xfrm>
            <a:off x="1536500" y="2035100"/>
            <a:ext cx="11814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lang="en-GB" sz="1700">
                <a:solidFill>
                  <a:srgbClr val="FFFFFF"/>
                </a:solidFill>
                <a:latin typeface="Calibri"/>
                <a:ea typeface="Calibri"/>
                <a:cs typeface="Calibri"/>
                <a:sym typeface="Calibri"/>
              </a:rPr>
              <a:t>La tecnología</a:t>
            </a:r>
            <a:endParaRPr b="0" i="0" sz="1700" u="none" cap="none" strike="noStrike">
              <a:solidFill>
                <a:srgbClr val="FFFFFF"/>
              </a:solidFill>
              <a:latin typeface="Calibri"/>
              <a:ea typeface="Calibri"/>
              <a:cs typeface="Calibri"/>
              <a:sym typeface="Calibri"/>
            </a:endParaRPr>
          </a:p>
        </p:txBody>
      </p:sp>
      <p:sp>
        <p:nvSpPr>
          <p:cNvPr id="178" name="Google Shape;178;g2032f37d30e_0_11"/>
          <p:cNvSpPr/>
          <p:nvPr/>
        </p:nvSpPr>
        <p:spPr>
          <a:xfrm>
            <a:off x="2107875" y="3317605"/>
            <a:ext cx="9161700" cy="1231500"/>
          </a:xfrm>
          <a:prstGeom prst="round1Rect">
            <a:avLst>
              <a:gd fmla="val 16667" name="adj"/>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032f37d30e_0_11"/>
          <p:cNvSpPr txBox="1"/>
          <p:nvPr/>
        </p:nvSpPr>
        <p:spPr>
          <a:xfrm>
            <a:off x="3061360" y="3597068"/>
            <a:ext cx="7867800" cy="708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La facilidad de transmisión del conocimiento. Las telecomunicaciones hacen posible el eficaz intercambio y transferencia de conocimientos.</a:t>
            </a:r>
            <a:endParaRPr b="0" i="0" sz="1700" u="none" cap="none" strike="noStrike">
              <a:solidFill>
                <a:srgbClr val="000000"/>
              </a:solidFill>
              <a:latin typeface="Calibri"/>
              <a:ea typeface="Calibri"/>
              <a:cs typeface="Calibri"/>
              <a:sym typeface="Calibri"/>
            </a:endParaRPr>
          </a:p>
        </p:txBody>
      </p:sp>
      <p:sp>
        <p:nvSpPr>
          <p:cNvPr id="180" name="Google Shape;180;g2032f37d30e_0_11"/>
          <p:cNvSpPr/>
          <p:nvPr/>
        </p:nvSpPr>
        <p:spPr>
          <a:xfrm rot="5400000">
            <a:off x="1489100" y="3224450"/>
            <a:ext cx="1276200" cy="1417800"/>
          </a:xfrm>
          <a:prstGeom prst="hexagon">
            <a:avLst>
              <a:gd fmla="val 25000" name="adj"/>
              <a:gd fmla="val 115470" name="vf"/>
            </a:avLst>
          </a:prstGeom>
          <a:solidFill>
            <a:srgbClr val="C00000"/>
          </a:solid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032f37d30e_0_11"/>
          <p:cNvSpPr txBox="1"/>
          <p:nvPr/>
        </p:nvSpPr>
        <p:spPr>
          <a:xfrm>
            <a:off x="1418300" y="3519100"/>
            <a:ext cx="1417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lang="en-GB" sz="1600">
                <a:solidFill>
                  <a:srgbClr val="FFFFFF"/>
                </a:solidFill>
                <a:latin typeface="Calibri"/>
                <a:ea typeface="Calibri"/>
                <a:cs typeface="Calibri"/>
                <a:sym typeface="Calibri"/>
              </a:rPr>
              <a:t>El conocimiento </a:t>
            </a:r>
            <a:endParaRPr b="0" i="0" sz="1600" u="none" cap="none" strike="noStrike">
              <a:solidFill>
                <a:srgbClr val="FFFFFF"/>
              </a:solidFill>
              <a:latin typeface="Calibri"/>
              <a:ea typeface="Calibri"/>
              <a:cs typeface="Calibri"/>
              <a:sym typeface="Calibri"/>
            </a:endParaRPr>
          </a:p>
        </p:txBody>
      </p:sp>
      <p:sp>
        <p:nvSpPr>
          <p:cNvPr id="182" name="Google Shape;182;g2032f37d30e_0_11"/>
          <p:cNvSpPr/>
          <p:nvPr/>
        </p:nvSpPr>
        <p:spPr>
          <a:xfrm>
            <a:off x="2107875" y="4749236"/>
            <a:ext cx="9161700" cy="1231500"/>
          </a:xfrm>
          <a:prstGeom prst="round1Rect">
            <a:avLst>
              <a:gd fmla="val 16667" name="adj"/>
            </a:avLst>
          </a:prstGeom>
          <a:noFill/>
          <a:ln cap="flat" cmpd="sng" w="28575">
            <a:solidFill>
              <a:srgbClr val="FAB6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032f37d30e_0_11"/>
          <p:cNvSpPr txBox="1"/>
          <p:nvPr/>
        </p:nvSpPr>
        <p:spPr>
          <a:xfrm>
            <a:off x="3061360" y="4788286"/>
            <a:ext cx="7867800" cy="1231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Los medios de transporte y la movilidad de las personas entre países. El abaratamiento de los sistemas de transporte de mercancías y personas ha favorecido el rápido intercambio de productos y servicios, facilitando la movilidad y el contacto entre distintas nacionalidades.</a:t>
            </a:r>
            <a:endParaRPr b="0" i="0" sz="1700" u="none" cap="none" strike="noStrike">
              <a:solidFill>
                <a:srgbClr val="000000"/>
              </a:solidFill>
              <a:latin typeface="Calibri"/>
              <a:ea typeface="Calibri"/>
              <a:cs typeface="Calibri"/>
              <a:sym typeface="Calibri"/>
            </a:endParaRPr>
          </a:p>
        </p:txBody>
      </p:sp>
      <p:sp>
        <p:nvSpPr>
          <p:cNvPr id="184" name="Google Shape;184;g2032f37d30e_0_11"/>
          <p:cNvSpPr/>
          <p:nvPr/>
        </p:nvSpPr>
        <p:spPr>
          <a:xfrm rot="5400000">
            <a:off x="1489100" y="4656075"/>
            <a:ext cx="1276200" cy="1417800"/>
          </a:xfrm>
          <a:prstGeom prst="hexagon">
            <a:avLst>
              <a:gd fmla="val 25000" name="adj"/>
              <a:gd fmla="val 115470" name="vf"/>
            </a:avLst>
          </a:prstGeom>
          <a:solidFill>
            <a:srgbClr val="FAB632"/>
          </a:solid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032f37d30e_0_11"/>
          <p:cNvSpPr txBox="1"/>
          <p:nvPr/>
        </p:nvSpPr>
        <p:spPr>
          <a:xfrm>
            <a:off x="1418300" y="5026425"/>
            <a:ext cx="1417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lang="en-GB" sz="1600">
                <a:solidFill>
                  <a:srgbClr val="FFFFFF"/>
                </a:solidFill>
                <a:latin typeface="Calibri"/>
                <a:ea typeface="Calibri"/>
                <a:cs typeface="Calibri"/>
                <a:sym typeface="Calibri"/>
              </a:rPr>
              <a:t>Transporte y Movilidad</a:t>
            </a:r>
            <a:endParaRPr b="0" i="0" sz="1600" u="none" cap="none" strike="noStrike">
              <a:solidFill>
                <a:srgbClr val="FFFFFF"/>
              </a:solidFill>
              <a:latin typeface="Calibri"/>
              <a:ea typeface="Calibri"/>
              <a:cs typeface="Calibri"/>
              <a:sym typeface="Calibri"/>
            </a:endParaRPr>
          </a:p>
        </p:txBody>
      </p:sp>
      <p:sp>
        <p:nvSpPr>
          <p:cNvPr id="186" name="Google Shape;186;g2032f37d30e_0_11"/>
          <p:cNvSpPr/>
          <p:nvPr/>
        </p:nvSpPr>
        <p:spPr>
          <a:xfrm>
            <a:off x="850800" y="251425"/>
            <a:ext cx="99195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1: </a:t>
            </a:r>
            <a:r>
              <a:rPr b="1" lang="en-GB" sz="3600">
                <a:solidFill>
                  <a:srgbClr val="FAB632"/>
                </a:solidFill>
                <a:latin typeface="Calibri"/>
                <a:ea typeface="Calibri"/>
                <a:cs typeface="Calibri"/>
                <a:sym typeface="Calibri"/>
              </a:rPr>
              <a:t>La globalización y sus consecuencias</a:t>
            </a:r>
            <a:endParaRPr b="0" i="0" sz="3600" u="none" cap="none" strike="noStrike">
              <a:solidFill>
                <a:srgbClr val="000000"/>
              </a:solidFill>
              <a:latin typeface="Arial"/>
              <a:ea typeface="Arial"/>
              <a:cs typeface="Arial"/>
              <a:sym typeface="Arial"/>
            </a:endParaRPr>
          </a:p>
        </p:txBody>
      </p:sp>
      <p:sp>
        <p:nvSpPr>
          <p:cNvPr id="187" name="Google Shape;187;g2032f37d30e_0_11"/>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ción</a:t>
            </a:r>
            <a:r>
              <a:rPr b="0" i="0" lang="en-GB" sz="2400" u="none" cap="none" strike="noStrike">
                <a:solidFill>
                  <a:srgbClr val="21B4A9"/>
                </a:solidFill>
                <a:latin typeface="Calibri"/>
                <a:ea typeface="Calibri"/>
                <a:cs typeface="Calibri"/>
                <a:sym typeface="Calibri"/>
              </a:rPr>
              <a:t> 1: What do we mean by globalisation?</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g2032f37d30e_0_17"/>
          <p:cNvSpPr/>
          <p:nvPr/>
        </p:nvSpPr>
        <p:spPr>
          <a:xfrm rot="5400000">
            <a:off x="5496703" y="4185288"/>
            <a:ext cx="1653300" cy="1999500"/>
          </a:xfrm>
          <a:prstGeom prst="hexagon">
            <a:avLst>
              <a:gd fmla="val 25000" name="adj"/>
              <a:gd fmla="val 115470" name="vf"/>
            </a:avLst>
          </a:prstGeom>
          <a:no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2032f37d30e_0_17"/>
          <p:cNvSpPr/>
          <p:nvPr/>
        </p:nvSpPr>
        <p:spPr>
          <a:xfrm rot="5400000">
            <a:off x="3463128" y="4185288"/>
            <a:ext cx="1653300" cy="19995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2032f37d30e_0_17"/>
          <p:cNvSpPr/>
          <p:nvPr/>
        </p:nvSpPr>
        <p:spPr>
          <a:xfrm rot="5400000">
            <a:off x="6514003" y="2914813"/>
            <a:ext cx="1653300" cy="19995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5" name="Google Shape;195;g2032f37d30e_0_17"/>
          <p:cNvPicPr preferRelativeResize="0"/>
          <p:nvPr/>
        </p:nvPicPr>
        <p:blipFill rotWithShape="1">
          <a:blip r:embed="rId4">
            <a:alphaModFix/>
          </a:blip>
          <a:srcRect b="0" l="0" r="0" t="0"/>
          <a:stretch/>
        </p:blipFill>
        <p:spPr>
          <a:xfrm>
            <a:off x="8667075" y="3533363"/>
            <a:ext cx="2582350" cy="2334550"/>
          </a:xfrm>
          <a:prstGeom prst="rect">
            <a:avLst/>
          </a:prstGeom>
          <a:noFill/>
          <a:ln>
            <a:noFill/>
          </a:ln>
        </p:spPr>
      </p:pic>
      <p:sp>
        <p:nvSpPr>
          <p:cNvPr id="196" name="Google Shape;196;g2032f37d30e_0_17"/>
          <p:cNvSpPr/>
          <p:nvPr/>
        </p:nvSpPr>
        <p:spPr>
          <a:xfrm>
            <a:off x="6340925" y="3272277"/>
            <a:ext cx="1999500" cy="10641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Demanda de productos producidos y fabricados fuera de los mercados nacionales.</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197" name="Google Shape;197;g2032f37d30e_0_17"/>
          <p:cNvSpPr/>
          <p:nvPr/>
        </p:nvSpPr>
        <p:spPr>
          <a:xfrm>
            <a:off x="5323613" y="4681438"/>
            <a:ext cx="1999500" cy="9420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1200"/>
              </a:spcBef>
              <a:spcAft>
                <a:spcPts val="0"/>
              </a:spcAft>
              <a:buClr>
                <a:schemeClr val="dk1"/>
              </a:buClr>
              <a:buSzPts val="1100"/>
              <a:buFont typeface="Arial"/>
              <a:buNone/>
            </a:pPr>
            <a:r>
              <a:rPr lang="en-GB" sz="1600">
                <a:latin typeface="Calibri"/>
                <a:ea typeface="Calibri"/>
                <a:cs typeface="Calibri"/>
                <a:sym typeface="Calibri"/>
              </a:rPr>
              <a:t>Tendencia a adoptar comportamientos de consumo en otros países.</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198" name="Google Shape;198;g2032f37d30e_0_17"/>
          <p:cNvSpPr/>
          <p:nvPr/>
        </p:nvSpPr>
        <p:spPr>
          <a:xfrm>
            <a:off x="3290038" y="4664688"/>
            <a:ext cx="1999500" cy="9420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1200"/>
              </a:spcBef>
              <a:spcAft>
                <a:spcPts val="0"/>
              </a:spcAft>
              <a:buClr>
                <a:schemeClr val="dk1"/>
              </a:buClr>
              <a:buSzPts val="1100"/>
              <a:buFont typeface="Arial"/>
              <a:buNone/>
            </a:pPr>
            <a:r>
              <a:rPr lang="en-GB" sz="1600">
                <a:latin typeface="Calibri"/>
                <a:ea typeface="Calibri"/>
                <a:cs typeface="Calibri"/>
                <a:sym typeface="Calibri"/>
              </a:rPr>
              <a:t>Transmisión de "know-how" y avances tecnológicos.</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199" name="Google Shape;199;g2032f37d30e_0_17"/>
          <p:cNvSpPr/>
          <p:nvPr/>
        </p:nvSpPr>
        <p:spPr>
          <a:xfrm rot="5400000">
            <a:off x="2437453" y="2914813"/>
            <a:ext cx="1653300" cy="1999500"/>
          </a:xfrm>
          <a:prstGeom prst="hexagon">
            <a:avLst>
              <a:gd fmla="val 25000" name="adj"/>
              <a:gd fmla="val 115470" name="vf"/>
            </a:avLst>
          </a:prstGeom>
          <a:no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032f37d30e_0_17"/>
          <p:cNvSpPr/>
          <p:nvPr/>
        </p:nvSpPr>
        <p:spPr>
          <a:xfrm rot="5400000">
            <a:off x="3463128" y="1627838"/>
            <a:ext cx="1653300" cy="1999500"/>
          </a:xfrm>
          <a:prstGeom prst="hexagon">
            <a:avLst>
              <a:gd fmla="val 25000" name="adj"/>
              <a:gd fmla="val 115470" name="vf"/>
            </a:avLst>
          </a:prstGeom>
          <a:noFill/>
          <a:ln cap="flat" cmpd="sng" w="25400">
            <a:solidFill>
              <a:srgbClr val="FAB632"/>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2032f37d30e_0_17"/>
          <p:cNvSpPr/>
          <p:nvPr/>
        </p:nvSpPr>
        <p:spPr>
          <a:xfrm rot="5400000">
            <a:off x="4475728" y="2914813"/>
            <a:ext cx="1653300" cy="1999500"/>
          </a:xfrm>
          <a:prstGeom prst="hexagon">
            <a:avLst>
              <a:gd fmla="val 25000" name="adj"/>
              <a:gd fmla="val 115470" name="vf"/>
            </a:avLst>
          </a:prstGeom>
          <a:noFill/>
          <a:ln cap="flat" cmpd="sng" w="25400">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032f37d30e_0_17"/>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03" name="Google Shape;203;g2032f37d30e_0_17"/>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2: </a:t>
            </a:r>
            <a:r>
              <a:rPr lang="en-GB" sz="2400">
                <a:solidFill>
                  <a:srgbClr val="21B4A9"/>
                </a:solidFill>
                <a:latin typeface="Calibri"/>
                <a:ea typeface="Calibri"/>
                <a:cs typeface="Calibri"/>
                <a:sym typeface="Calibri"/>
              </a:rPr>
              <a:t>Efectos de la globalización</a:t>
            </a:r>
            <a:endParaRPr b="0" i="0" sz="2400" u="none" cap="none" strike="noStrike">
              <a:solidFill>
                <a:srgbClr val="000000"/>
              </a:solidFill>
              <a:latin typeface="Arial"/>
              <a:ea typeface="Arial"/>
              <a:cs typeface="Arial"/>
              <a:sym typeface="Arial"/>
            </a:endParaRPr>
          </a:p>
        </p:txBody>
      </p:sp>
      <p:sp>
        <p:nvSpPr>
          <p:cNvPr id="204" name="Google Shape;204;g2032f37d30e_0_17"/>
          <p:cNvSpPr/>
          <p:nvPr/>
        </p:nvSpPr>
        <p:spPr>
          <a:xfrm>
            <a:off x="3290038" y="2205938"/>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Búsqueda de nuevos mercados</a:t>
            </a:r>
            <a:r>
              <a:rPr b="0" i="0" lang="en-GB"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05" name="Google Shape;205;g2032f37d30e_0_17"/>
          <p:cNvSpPr/>
          <p:nvPr/>
        </p:nvSpPr>
        <p:spPr>
          <a:xfrm rot="5400000">
            <a:off x="5496728" y="1627838"/>
            <a:ext cx="1653300" cy="1999500"/>
          </a:xfrm>
          <a:prstGeom prst="hexagon">
            <a:avLst>
              <a:gd fmla="val 25000" name="adj"/>
              <a:gd fmla="val 115470" name="vf"/>
            </a:avLst>
          </a:prstGeom>
          <a:noFill/>
          <a:ln cap="flat" cmpd="sng" w="25400">
            <a:solidFill>
              <a:srgbClr val="C00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032f37d30e_0_17"/>
          <p:cNvSpPr/>
          <p:nvPr/>
        </p:nvSpPr>
        <p:spPr>
          <a:xfrm>
            <a:off x="2264363" y="3492913"/>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Búsqueda de nuevos competidores</a:t>
            </a:r>
            <a:r>
              <a:rPr b="0" i="0" lang="en-GB"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07" name="Google Shape;207;g2032f37d30e_0_17"/>
          <p:cNvSpPr/>
          <p:nvPr/>
        </p:nvSpPr>
        <p:spPr>
          <a:xfrm>
            <a:off x="5323638" y="2205938"/>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Traslado de la empresa</a:t>
            </a:r>
            <a:r>
              <a:rPr b="0" i="0" lang="en-GB"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08" name="Google Shape;208;g2032f37d30e_0_17"/>
          <p:cNvSpPr/>
          <p:nvPr/>
        </p:nvSpPr>
        <p:spPr>
          <a:xfrm>
            <a:off x="4302638" y="3492913"/>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Fácil acceso a la información.</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209" name="Google Shape;209;g2032f37d30e_0_17"/>
          <p:cNvSpPr/>
          <p:nvPr/>
        </p:nvSpPr>
        <p:spPr>
          <a:xfrm rot="5400000">
            <a:off x="7530328" y="1627838"/>
            <a:ext cx="1653300" cy="1999500"/>
          </a:xfrm>
          <a:prstGeom prst="hexagon">
            <a:avLst>
              <a:gd fmla="val 25000" name="adj"/>
              <a:gd fmla="val 115470" name="vf"/>
            </a:avLst>
          </a:prstGeom>
          <a:noFill/>
          <a:ln cap="flat" cmpd="sng" w="25400">
            <a:solidFill>
              <a:srgbClr val="1C8C7F"/>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2032f37d30e_0_17"/>
          <p:cNvSpPr/>
          <p:nvPr/>
        </p:nvSpPr>
        <p:spPr>
          <a:xfrm>
            <a:off x="7357238" y="2205938"/>
            <a:ext cx="1999500" cy="843300"/>
          </a:xfrm>
          <a:prstGeom prst="rect">
            <a:avLst/>
          </a:prstGeom>
          <a:noFill/>
          <a:ln>
            <a:noFill/>
          </a:ln>
        </p:spPr>
        <p:txBody>
          <a:bodyPr anchorCtr="0" anchor="t" bIns="45000" lIns="90000" spcFirstLastPara="1" rIns="90000" wrap="square" tIns="45000">
            <a:noAutofit/>
          </a:bodyPr>
          <a:lstStyle/>
          <a:p>
            <a:pPr indent="0" lvl="0" marL="0" marR="0" rtl="0" algn="ctr">
              <a:lnSpc>
                <a:spcPct val="100000"/>
              </a:lnSpc>
              <a:spcBef>
                <a:spcPts val="0"/>
              </a:spcBef>
              <a:spcAft>
                <a:spcPts val="0"/>
              </a:spcAft>
              <a:buClr>
                <a:srgbClr val="000000"/>
              </a:buClr>
              <a:buSzPts val="1100"/>
              <a:buFont typeface="Arial"/>
              <a:buNone/>
            </a:pPr>
            <a:r>
              <a:rPr lang="en-GB" sz="1600">
                <a:latin typeface="Calibri"/>
                <a:ea typeface="Calibri"/>
                <a:cs typeface="Calibri"/>
                <a:sym typeface="Calibri"/>
              </a:rPr>
              <a:t>Gran movilidad</a:t>
            </a:r>
            <a:r>
              <a:rPr b="0" i="0" lang="en-GB" sz="1600" u="none" cap="none" strike="noStrike">
                <a:solidFill>
                  <a:srgbClr val="000000"/>
                </a:solidFill>
                <a:latin typeface="Calibri"/>
                <a:ea typeface="Calibri"/>
                <a:cs typeface="Calibri"/>
                <a:sym typeface="Calibri"/>
              </a:rPr>
              <a:t>.</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pic>
        <p:nvPicPr>
          <p:cNvPr id="211" name="Google Shape;211;g2032f37d30e_0_17"/>
          <p:cNvPicPr preferRelativeResize="0"/>
          <p:nvPr/>
        </p:nvPicPr>
        <p:blipFill rotWithShape="1">
          <a:blip r:embed="rId5">
            <a:alphaModFix/>
          </a:blip>
          <a:srcRect b="0" l="0" r="0" t="0"/>
          <a:stretch/>
        </p:blipFill>
        <p:spPr>
          <a:xfrm>
            <a:off x="9600713" y="2809073"/>
            <a:ext cx="1999500" cy="1350726"/>
          </a:xfrm>
          <a:prstGeom prst="rect">
            <a:avLst/>
          </a:prstGeom>
          <a:noFill/>
          <a:ln>
            <a:noFill/>
          </a:ln>
        </p:spPr>
      </p:pic>
      <p:pic>
        <p:nvPicPr>
          <p:cNvPr id="212" name="Google Shape;212;g2032f37d30e_0_17"/>
          <p:cNvPicPr preferRelativeResize="0"/>
          <p:nvPr/>
        </p:nvPicPr>
        <p:blipFill rotWithShape="1">
          <a:blip r:embed="rId6">
            <a:alphaModFix/>
          </a:blip>
          <a:srcRect b="0" l="0" r="0" t="0"/>
          <a:stretch/>
        </p:blipFill>
        <p:spPr>
          <a:xfrm>
            <a:off x="226100" y="1727288"/>
            <a:ext cx="1999475" cy="1800635"/>
          </a:xfrm>
          <a:prstGeom prst="rect">
            <a:avLst/>
          </a:prstGeom>
          <a:noFill/>
          <a:ln>
            <a:noFill/>
          </a:ln>
        </p:spPr>
      </p:pic>
      <p:sp>
        <p:nvSpPr>
          <p:cNvPr id="213" name="Google Shape;213;g2032f37d30e_0_17"/>
          <p:cNvSpPr/>
          <p:nvPr/>
        </p:nvSpPr>
        <p:spPr>
          <a:xfrm>
            <a:off x="850800" y="251425"/>
            <a:ext cx="99195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1: </a:t>
            </a:r>
            <a:r>
              <a:rPr b="1" lang="en-GB" sz="3600">
                <a:solidFill>
                  <a:srgbClr val="FAB632"/>
                </a:solidFill>
                <a:latin typeface="Calibri"/>
                <a:ea typeface="Calibri"/>
                <a:cs typeface="Calibri"/>
                <a:sym typeface="Calibri"/>
              </a:rPr>
              <a:t>La globalización y sus consecuencias</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pic>
        <p:nvPicPr>
          <p:cNvPr id="218" name="Google Shape;218;g2032f37d30e_0_90"/>
          <p:cNvPicPr preferRelativeResize="0"/>
          <p:nvPr/>
        </p:nvPicPr>
        <p:blipFill rotWithShape="1">
          <a:blip r:embed="rId4">
            <a:alphaModFix/>
          </a:blip>
          <a:srcRect b="0" l="0" r="0" t="0"/>
          <a:stretch/>
        </p:blipFill>
        <p:spPr>
          <a:xfrm>
            <a:off x="8180150" y="2886838"/>
            <a:ext cx="2654400" cy="2654400"/>
          </a:xfrm>
          <a:prstGeom prst="rect">
            <a:avLst/>
          </a:prstGeom>
          <a:noFill/>
          <a:ln>
            <a:noFill/>
          </a:ln>
        </p:spPr>
      </p:pic>
      <p:sp>
        <p:nvSpPr>
          <p:cNvPr id="219" name="Google Shape;219;g2032f37d30e_0_90"/>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20" name="Google Shape;220;g2032f37d30e_0_90"/>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
        <p:nvSpPr>
          <p:cNvPr id="221" name="Google Shape;221;g2032f37d30e_0_90"/>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1: </a:t>
            </a:r>
            <a:r>
              <a:rPr lang="en-GB" sz="2400">
                <a:solidFill>
                  <a:srgbClr val="21B4A9"/>
                </a:solidFill>
                <a:latin typeface="Calibri"/>
                <a:ea typeface="Calibri"/>
                <a:cs typeface="Calibri"/>
                <a:sym typeface="Calibri"/>
              </a:rPr>
              <a:t>¿Qué es la internacionalización de la empresa?</a:t>
            </a:r>
            <a:endParaRPr b="0" i="0" sz="2400" u="none" cap="none" strike="noStrike">
              <a:solidFill>
                <a:srgbClr val="000000"/>
              </a:solidFill>
              <a:latin typeface="Arial"/>
              <a:ea typeface="Arial"/>
              <a:cs typeface="Arial"/>
              <a:sym typeface="Arial"/>
            </a:endParaRPr>
          </a:p>
        </p:txBody>
      </p:sp>
      <p:sp>
        <p:nvSpPr>
          <p:cNvPr id="222" name="Google Shape;222;g2032f37d30e_0_90"/>
          <p:cNvSpPr txBox="1"/>
          <p:nvPr/>
        </p:nvSpPr>
        <p:spPr>
          <a:xfrm>
            <a:off x="850800" y="1924850"/>
            <a:ext cx="6897300" cy="1293000"/>
          </a:xfrm>
          <a:prstGeom prst="rect">
            <a:avLst/>
          </a:prstGeom>
          <a:noFill/>
          <a:ln cap="flat" cmpd="sng" w="19050">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800"/>
              <a:buFont typeface="Arial"/>
              <a:buNone/>
            </a:pPr>
            <a:r>
              <a:rPr lang="en-GB" sz="1800">
                <a:latin typeface="Calibri"/>
                <a:ea typeface="Calibri"/>
                <a:cs typeface="Calibri"/>
                <a:sym typeface="Calibri"/>
              </a:rPr>
              <a:t>La globalización económica ha fomentado la competencia entre empresas y existe una tendencia a la homogeneización de los mercados internacionales. Esto consiste en exportar, importar, invertir en el extranjero y establecer la producción en un país distinto del propio.</a:t>
            </a:r>
            <a:endParaRPr b="0" i="0" sz="1800" u="none" cap="none" strike="noStrike">
              <a:solidFill>
                <a:srgbClr val="000000"/>
              </a:solidFill>
              <a:latin typeface="Calibri"/>
              <a:ea typeface="Calibri"/>
              <a:cs typeface="Calibri"/>
              <a:sym typeface="Calibri"/>
            </a:endParaRPr>
          </a:p>
        </p:txBody>
      </p:sp>
      <p:sp>
        <p:nvSpPr>
          <p:cNvPr id="223" name="Google Shape;223;g2032f37d30e_0_90"/>
          <p:cNvSpPr txBox="1"/>
          <p:nvPr/>
        </p:nvSpPr>
        <p:spPr>
          <a:xfrm>
            <a:off x="875850" y="3830125"/>
            <a:ext cx="6847200" cy="1293000"/>
          </a:xfrm>
          <a:prstGeom prst="rect">
            <a:avLst/>
          </a:prstGeom>
          <a:solidFill>
            <a:srgbClr val="D0E0E3"/>
          </a:solidFill>
          <a:ln cap="flat" cmpd="sng" w="38100">
            <a:solidFill>
              <a:srgbClr val="1C8C7F"/>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1200"/>
              </a:spcBef>
              <a:spcAft>
                <a:spcPts val="0"/>
              </a:spcAft>
              <a:buClr>
                <a:srgbClr val="000000"/>
              </a:buClr>
              <a:buSzPts val="1800"/>
              <a:buFont typeface="Arial"/>
              <a:buNone/>
            </a:pPr>
            <a:r>
              <a:rPr b="1" i="1" lang="en-GB" sz="1800">
                <a:latin typeface="Calibri"/>
                <a:ea typeface="Calibri"/>
                <a:cs typeface="Calibri"/>
                <a:sym typeface="Calibri"/>
              </a:rPr>
              <a:t>El comercio internacional es el proceso cultural a nivel empresarial por el que las empresas desarrollan capacidades para hacer negocios en diversos países que constituyen mercados distintos de su entorno geográfico natural.</a:t>
            </a:r>
            <a:endParaRPr b="0" i="0" sz="1800" u="none" cap="none" strike="noStrike">
              <a:solidFill>
                <a:srgbClr val="000000"/>
              </a:solidFill>
              <a:latin typeface="Calibri"/>
              <a:ea typeface="Calibri"/>
              <a:cs typeface="Calibri"/>
              <a:sym typeface="Calibri"/>
            </a:endParaRPr>
          </a:p>
        </p:txBody>
      </p:sp>
      <p:pic>
        <p:nvPicPr>
          <p:cNvPr id="224" name="Google Shape;224;g2032f37d30e_0_90"/>
          <p:cNvPicPr preferRelativeResize="0"/>
          <p:nvPr/>
        </p:nvPicPr>
        <p:blipFill rotWithShape="1">
          <a:blip r:embed="rId5">
            <a:alphaModFix/>
          </a:blip>
          <a:srcRect b="0" l="0" r="0" t="0"/>
          <a:stretch/>
        </p:blipFill>
        <p:spPr>
          <a:xfrm>
            <a:off x="8388752" y="3921264"/>
            <a:ext cx="3050225" cy="172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g204863c8411_0_5"/>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30" name="Google Shape;230;g204863c8411_0_5"/>
          <p:cNvSpPr txBox="1"/>
          <p:nvPr/>
        </p:nvSpPr>
        <p:spPr>
          <a:xfrm>
            <a:off x="1170350" y="1661150"/>
            <a:ext cx="9378000" cy="461700"/>
          </a:xfrm>
          <a:prstGeom prst="rect">
            <a:avLst/>
          </a:prstGeom>
          <a:noFill/>
          <a:ln cap="flat" cmpd="sng" w="19050">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1200"/>
              </a:spcBef>
              <a:spcAft>
                <a:spcPts val="0"/>
              </a:spcAft>
              <a:buClr>
                <a:srgbClr val="000000"/>
              </a:buClr>
              <a:buSzPts val="1800"/>
              <a:buFont typeface="Arial"/>
              <a:buNone/>
            </a:pPr>
            <a:r>
              <a:rPr b="1" lang="en-GB" sz="1800">
                <a:latin typeface="Calibri"/>
                <a:ea typeface="Calibri"/>
                <a:cs typeface="Calibri"/>
                <a:sym typeface="Calibri"/>
              </a:rPr>
              <a:t>Empresas multinacionales (EMN): </a:t>
            </a:r>
            <a:r>
              <a:rPr lang="en-GB" sz="1800">
                <a:latin typeface="Calibri"/>
                <a:ea typeface="Calibri"/>
                <a:cs typeface="Calibri"/>
                <a:sym typeface="Calibri"/>
              </a:rPr>
              <a:t>empresa con sede en un país pero que opera en otros.</a:t>
            </a:r>
            <a:endParaRPr i="0" sz="1800" u="none" cap="none" strike="noStrike">
              <a:solidFill>
                <a:srgbClr val="000000"/>
              </a:solidFill>
              <a:latin typeface="Calibri"/>
              <a:ea typeface="Calibri"/>
              <a:cs typeface="Calibri"/>
              <a:sym typeface="Calibri"/>
            </a:endParaRPr>
          </a:p>
        </p:txBody>
      </p:sp>
      <p:sp>
        <p:nvSpPr>
          <p:cNvPr id="231" name="Google Shape;231;g204863c8411_0_5"/>
          <p:cNvSpPr txBox="1"/>
          <p:nvPr/>
        </p:nvSpPr>
        <p:spPr>
          <a:xfrm>
            <a:off x="850800" y="2323388"/>
            <a:ext cx="51924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La mayor parte de la actividad de las EMN puede clasificarse en dos grandes categorías:</a:t>
            </a:r>
            <a:endParaRPr b="0" i="0" sz="18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Arial"/>
              <a:buChar char="●"/>
            </a:pPr>
            <a:r>
              <a:rPr lang="en-GB" sz="1800">
                <a:latin typeface="Calibri"/>
                <a:ea typeface="Calibri"/>
                <a:cs typeface="Calibri"/>
                <a:sym typeface="Calibri"/>
              </a:rPr>
              <a:t>Comercio (exportaciones e importaciones): Más del 50% de todo el comercio lo realizan las 500 mayores EMN del mundo.</a:t>
            </a:r>
            <a:endParaRPr sz="1800">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Arial"/>
              <a:buChar char="●"/>
            </a:pPr>
            <a:r>
              <a:rPr lang="en-GB" sz="1800">
                <a:latin typeface="Calibri"/>
                <a:ea typeface="Calibri"/>
                <a:cs typeface="Calibri"/>
                <a:sym typeface="Calibri"/>
              </a:rPr>
              <a:t>Inversión extranjera directa (IED): el 80% de toda la IED es realizada por las 500 mayores empresas multinacionales del mundo.</a:t>
            </a:r>
            <a:endParaRPr sz="1800">
              <a:latin typeface="Calibri"/>
              <a:ea typeface="Calibri"/>
              <a:cs typeface="Calibri"/>
              <a:sym typeface="Calibri"/>
            </a:endParaRPr>
          </a:p>
        </p:txBody>
      </p:sp>
      <p:sp>
        <p:nvSpPr>
          <p:cNvPr id="232" name="Google Shape;232;g204863c8411_0_5"/>
          <p:cNvSpPr txBox="1"/>
          <p:nvPr/>
        </p:nvSpPr>
        <p:spPr>
          <a:xfrm>
            <a:off x="6431725" y="2617925"/>
            <a:ext cx="5027400" cy="2955300"/>
          </a:xfrm>
          <a:prstGeom prst="rect">
            <a:avLst/>
          </a:prstGeom>
          <a:solidFill>
            <a:srgbClr val="1C8C7F"/>
          </a:solidFill>
          <a:ln cap="flat" cmpd="sng" w="28575">
            <a:solidFill>
              <a:srgbClr val="21B4A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1" lang="en-GB" sz="1800">
                <a:solidFill>
                  <a:schemeClr val="lt1"/>
                </a:solidFill>
                <a:latin typeface="Calibri"/>
                <a:ea typeface="Calibri"/>
                <a:cs typeface="Calibri"/>
                <a:sym typeface="Calibri"/>
              </a:rPr>
              <a:t>El comercio</a:t>
            </a:r>
            <a:r>
              <a:rPr lang="en-GB" sz="1800">
                <a:solidFill>
                  <a:schemeClr val="lt1"/>
                </a:solidFill>
                <a:latin typeface="Calibri"/>
                <a:ea typeface="Calibri"/>
                <a:cs typeface="Calibri"/>
                <a:sym typeface="Calibri"/>
              </a:rPr>
              <a:t> se compone de exportaciones e importaciones:</a:t>
            </a:r>
            <a:endParaRPr sz="1800">
              <a:solidFill>
                <a:schemeClr val="lt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Exportaciones: bienes y servicios producidos en un país y</a:t>
            </a:r>
            <a:endParaRPr sz="1800">
              <a:solidFill>
                <a:schemeClr val="lt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enviados a otro.</a:t>
            </a:r>
            <a:endParaRPr sz="1800">
              <a:solidFill>
                <a:schemeClr val="lt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Importaciones: bienes y servicios producidos en un país y traído por otro país.</a:t>
            </a:r>
            <a:endParaRPr sz="1800">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1" lang="en-GB" sz="1800">
                <a:solidFill>
                  <a:schemeClr val="lt1"/>
                </a:solidFill>
                <a:latin typeface="Calibri"/>
                <a:ea typeface="Calibri"/>
                <a:cs typeface="Calibri"/>
                <a:sym typeface="Calibri"/>
              </a:rPr>
              <a:t>Inversión extranjera:</a:t>
            </a:r>
            <a:r>
              <a:rPr lang="en-GB" sz="1800">
                <a:solidFill>
                  <a:schemeClr val="lt1"/>
                </a:solidFill>
                <a:latin typeface="Calibri"/>
                <a:ea typeface="Calibri"/>
                <a:cs typeface="Calibri"/>
                <a:sym typeface="Calibri"/>
              </a:rPr>
              <a:t> consiste en empresas que invierten fondos para iniciar o mejorar operaciones en otro país.</a:t>
            </a:r>
            <a:endParaRPr sz="1800">
              <a:solidFill>
                <a:schemeClr val="lt1"/>
              </a:solidFill>
              <a:latin typeface="Calibri"/>
              <a:ea typeface="Calibri"/>
              <a:cs typeface="Calibri"/>
              <a:sym typeface="Calibri"/>
            </a:endParaRPr>
          </a:p>
        </p:txBody>
      </p:sp>
      <p:sp>
        <p:nvSpPr>
          <p:cNvPr id="233" name="Google Shape;233;g204863c8411_0_5"/>
          <p:cNvSpPr/>
          <p:nvPr/>
        </p:nvSpPr>
        <p:spPr>
          <a:xfrm>
            <a:off x="1438250" y="4724600"/>
            <a:ext cx="4017492" cy="1520964"/>
          </a:xfrm>
          <a:prstGeom prst="cloud">
            <a:avLst/>
          </a:prstGeom>
          <a:solidFill>
            <a:srgbClr val="FAB6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Interesting!</a:t>
            </a:r>
            <a:r>
              <a:rPr b="0" i="0" lang="en-GB" sz="1400" u="none" cap="none" strike="noStrike">
                <a:solidFill>
                  <a:srgbClr val="000000"/>
                </a:solidFill>
                <a:latin typeface="Arial"/>
                <a:ea typeface="Arial"/>
                <a:cs typeface="Arial"/>
                <a:sym typeface="Arial"/>
              </a:rPr>
              <a:t> Did you know that Japan is the 4th largest importer and 4th largest exporter in the world?</a:t>
            </a:r>
            <a:endParaRPr b="0" i="0" sz="1400" u="none" cap="none" strike="noStrike">
              <a:solidFill>
                <a:srgbClr val="000000"/>
              </a:solidFill>
              <a:latin typeface="Arial"/>
              <a:ea typeface="Arial"/>
              <a:cs typeface="Arial"/>
              <a:sym typeface="Arial"/>
            </a:endParaRPr>
          </a:p>
        </p:txBody>
      </p:sp>
      <p:sp>
        <p:nvSpPr>
          <p:cNvPr id="234" name="Google Shape;234;g204863c8411_0_5"/>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
        <p:nvSpPr>
          <p:cNvPr id="235" name="Google Shape;235;g204863c8411_0_5"/>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1: </a:t>
            </a:r>
            <a:r>
              <a:rPr lang="en-GB" sz="2400">
                <a:solidFill>
                  <a:srgbClr val="21B4A9"/>
                </a:solidFill>
                <a:latin typeface="Calibri"/>
                <a:ea typeface="Calibri"/>
                <a:cs typeface="Calibri"/>
                <a:sym typeface="Calibri"/>
              </a:rPr>
              <a:t>¿Qué es la internacionalización de la empresa?</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9" name="Shape 239"/>
        <p:cNvGrpSpPr/>
        <p:nvPr/>
      </p:nvGrpSpPr>
      <p:grpSpPr>
        <a:xfrm>
          <a:off x="0" y="0"/>
          <a:ext cx="0" cy="0"/>
          <a:chOff x="0" y="0"/>
          <a:chExt cx="0" cy="0"/>
        </a:xfrm>
      </p:grpSpPr>
      <p:sp>
        <p:nvSpPr>
          <p:cNvPr id="240" name="Google Shape;240;p4"/>
          <p:cNvSpPr/>
          <p:nvPr/>
        </p:nvSpPr>
        <p:spPr>
          <a:xfrm>
            <a:off x="8152725" y="2615138"/>
            <a:ext cx="3107100" cy="2675700"/>
          </a:xfrm>
          <a:prstGeom prst="rect">
            <a:avLst/>
          </a:prstGeom>
          <a:solidFill>
            <a:srgbClr val="D0E0E3"/>
          </a:solidFill>
          <a:ln cap="flat" cmpd="sng" w="28575">
            <a:solidFill>
              <a:srgbClr val="1C8C7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4"/>
          <p:cNvSpPr/>
          <p:nvPr/>
        </p:nvSpPr>
        <p:spPr>
          <a:xfrm>
            <a:off x="2001425" y="6352025"/>
            <a:ext cx="8403300" cy="4308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000000"/>
              </a:solidFill>
              <a:latin typeface="Arial"/>
              <a:ea typeface="Arial"/>
              <a:cs typeface="Arial"/>
              <a:sym typeface="Arial"/>
            </a:endParaRPr>
          </a:p>
        </p:txBody>
      </p:sp>
      <p:sp>
        <p:nvSpPr>
          <p:cNvPr id="242" name="Google Shape;242;p4"/>
          <p:cNvSpPr txBox="1"/>
          <p:nvPr/>
        </p:nvSpPr>
        <p:spPr>
          <a:xfrm>
            <a:off x="947525" y="1644300"/>
            <a:ext cx="7692900" cy="1647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1" lang="en-GB" sz="1900">
                <a:latin typeface="Calibri"/>
                <a:ea typeface="Calibri"/>
                <a:cs typeface="Calibri"/>
                <a:sym typeface="Calibri"/>
              </a:rPr>
              <a:t>El entorno empresarial internacional ha cambiado rápidamente en los últimos años como consecuencia de:</a:t>
            </a:r>
            <a:endParaRPr b="1" sz="1900">
              <a:latin typeface="Calibri"/>
              <a:ea typeface="Calibri"/>
              <a:cs typeface="Calibri"/>
              <a:sym typeface="Calibri"/>
            </a:endParaRPr>
          </a:p>
          <a:p>
            <a:pPr indent="-349250" lvl="0" marL="457200" marR="0" rtl="0" algn="just">
              <a:lnSpc>
                <a:spcPct val="100000"/>
              </a:lnSpc>
              <a:spcBef>
                <a:spcPts val="0"/>
              </a:spcBef>
              <a:spcAft>
                <a:spcPts val="0"/>
              </a:spcAft>
              <a:buClr>
                <a:srgbClr val="000000"/>
              </a:buClr>
              <a:buSzPts val="1900"/>
              <a:buFont typeface="Arial"/>
              <a:buChar char="●"/>
            </a:pPr>
            <a:r>
              <a:rPr lang="en-GB" sz="1900">
                <a:latin typeface="Calibri"/>
                <a:ea typeface="Calibri"/>
                <a:cs typeface="Calibri"/>
                <a:sym typeface="Calibri"/>
              </a:rPr>
              <a:t>Mayor liberalización del comercio mediante acuerdos comerciales,</a:t>
            </a:r>
            <a:endParaRPr sz="1900">
              <a:latin typeface="Calibri"/>
              <a:ea typeface="Calibri"/>
              <a:cs typeface="Calibri"/>
              <a:sym typeface="Calibri"/>
            </a:endParaRPr>
          </a:p>
          <a:p>
            <a:pPr indent="-349250" lvl="0" marL="457200" marR="0" rtl="0" algn="just">
              <a:lnSpc>
                <a:spcPct val="100000"/>
              </a:lnSpc>
              <a:spcBef>
                <a:spcPts val="0"/>
              </a:spcBef>
              <a:spcAft>
                <a:spcPts val="0"/>
              </a:spcAft>
              <a:buClr>
                <a:srgbClr val="000000"/>
              </a:buClr>
              <a:buSzPts val="1900"/>
              <a:buFont typeface="Arial"/>
              <a:buChar char="●"/>
            </a:pPr>
            <a:r>
              <a:rPr lang="en-GB" sz="1900">
                <a:latin typeface="Calibri"/>
                <a:ea typeface="Calibri"/>
                <a:cs typeface="Calibri"/>
                <a:sym typeface="Calibri"/>
              </a:rPr>
              <a:t>Mejoras tecnológicas,</a:t>
            </a:r>
            <a:endParaRPr sz="1900">
              <a:latin typeface="Calibri"/>
              <a:ea typeface="Calibri"/>
              <a:cs typeface="Calibri"/>
              <a:sym typeface="Calibri"/>
            </a:endParaRPr>
          </a:p>
          <a:p>
            <a:pPr indent="-349250" lvl="0" marL="457200" marR="0" rtl="0" algn="just">
              <a:lnSpc>
                <a:spcPct val="100000"/>
              </a:lnSpc>
              <a:spcBef>
                <a:spcPts val="0"/>
              </a:spcBef>
              <a:spcAft>
                <a:spcPts val="0"/>
              </a:spcAft>
              <a:buClr>
                <a:srgbClr val="000000"/>
              </a:buClr>
              <a:buSzPts val="1900"/>
              <a:buFont typeface="Arial"/>
              <a:buChar char="●"/>
            </a:pPr>
            <a:r>
              <a:rPr lang="en-GB" sz="1900">
                <a:latin typeface="Calibri"/>
                <a:ea typeface="Calibri"/>
                <a:cs typeface="Calibri"/>
                <a:sym typeface="Calibri"/>
              </a:rPr>
              <a:t>La aparición de las PYME</a:t>
            </a:r>
            <a:endParaRPr sz="1900">
              <a:latin typeface="Calibri"/>
              <a:ea typeface="Calibri"/>
              <a:cs typeface="Calibri"/>
              <a:sym typeface="Calibri"/>
            </a:endParaRPr>
          </a:p>
        </p:txBody>
      </p:sp>
      <p:sp>
        <p:nvSpPr>
          <p:cNvPr id="243" name="Google Shape;243;p4"/>
          <p:cNvSpPr txBox="1"/>
          <p:nvPr/>
        </p:nvSpPr>
        <p:spPr>
          <a:xfrm>
            <a:off x="947525" y="3568350"/>
            <a:ext cx="5937300" cy="1847100"/>
          </a:xfrm>
          <a:prstGeom prst="rect">
            <a:avLst/>
          </a:prstGeom>
          <a:solidFill>
            <a:srgbClr val="F4CCCC"/>
          </a:solidFill>
          <a:ln cap="flat" cmpd="sng" w="28575">
            <a:solidFill>
              <a:srgbClr val="C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PYME: pequeña y mediana empresa. Las grandes empresas (incluidas las multinacionales) suelen comprar a las PYME. Esto se debe a que su mano de obra especializada, la innovación y la tecnología permiten a las PYME suministrar bienes y servicios de forma más eficiente que si tuvieran que abastecerse internamente.</a:t>
            </a:r>
            <a:endParaRPr b="0" i="0" sz="1800" u="none" cap="none" strike="noStrike">
              <a:solidFill>
                <a:srgbClr val="000000"/>
              </a:solidFill>
              <a:latin typeface="Arial"/>
              <a:ea typeface="Arial"/>
              <a:cs typeface="Arial"/>
              <a:sym typeface="Arial"/>
            </a:endParaRPr>
          </a:p>
        </p:txBody>
      </p:sp>
      <p:pic>
        <p:nvPicPr>
          <p:cNvPr id="244" name="Google Shape;244;p4"/>
          <p:cNvPicPr preferRelativeResize="0"/>
          <p:nvPr/>
        </p:nvPicPr>
        <p:blipFill rotWithShape="1">
          <a:blip r:embed="rId4">
            <a:alphaModFix/>
          </a:blip>
          <a:srcRect b="0" l="0" r="0" t="0"/>
          <a:stretch/>
        </p:blipFill>
        <p:spPr>
          <a:xfrm>
            <a:off x="8153275" y="3475012"/>
            <a:ext cx="3106000" cy="1815825"/>
          </a:xfrm>
          <a:prstGeom prst="rect">
            <a:avLst/>
          </a:prstGeom>
          <a:noFill/>
          <a:ln>
            <a:noFill/>
          </a:ln>
        </p:spPr>
      </p:pic>
      <p:pic>
        <p:nvPicPr>
          <p:cNvPr id="245" name="Google Shape;245;p4"/>
          <p:cNvPicPr preferRelativeResize="0"/>
          <p:nvPr/>
        </p:nvPicPr>
        <p:blipFill rotWithShape="1">
          <a:blip r:embed="rId5">
            <a:alphaModFix/>
          </a:blip>
          <a:srcRect b="0" l="0" r="0" t="0"/>
          <a:stretch/>
        </p:blipFill>
        <p:spPr>
          <a:xfrm rot="1078416">
            <a:off x="9746892" y="2633159"/>
            <a:ext cx="918391" cy="1242251"/>
          </a:xfrm>
          <a:prstGeom prst="rect">
            <a:avLst/>
          </a:prstGeom>
          <a:noFill/>
          <a:ln>
            <a:noFill/>
          </a:ln>
        </p:spPr>
      </p:pic>
      <p:sp>
        <p:nvSpPr>
          <p:cNvPr id="246" name="Google Shape;246;p4"/>
          <p:cNvSpPr/>
          <p:nvPr/>
        </p:nvSpPr>
        <p:spPr>
          <a:xfrm>
            <a:off x="171650" y="238875"/>
            <a:ext cx="11375400" cy="639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3600"/>
              <a:buFont typeface="Arial"/>
              <a:buNone/>
            </a:pPr>
            <a:r>
              <a:rPr b="1" i="0" lang="en-GB" sz="3600" u="none" cap="none" strike="noStrike">
                <a:solidFill>
                  <a:srgbClr val="FAB632"/>
                </a:solidFill>
                <a:latin typeface="Calibri"/>
                <a:ea typeface="Calibri"/>
                <a:cs typeface="Calibri"/>
                <a:sym typeface="Calibri"/>
              </a:rPr>
              <a:t>Uni</a:t>
            </a:r>
            <a:r>
              <a:rPr b="1" lang="en-GB" sz="3600">
                <a:solidFill>
                  <a:srgbClr val="FAB632"/>
                </a:solidFill>
                <a:latin typeface="Calibri"/>
                <a:ea typeface="Calibri"/>
                <a:cs typeface="Calibri"/>
                <a:sym typeface="Calibri"/>
              </a:rPr>
              <a:t>dad</a:t>
            </a:r>
            <a:r>
              <a:rPr b="1" i="0" lang="en-GB" sz="3600" u="none" cap="none" strike="noStrike">
                <a:solidFill>
                  <a:srgbClr val="FAB632"/>
                </a:solidFill>
                <a:latin typeface="Calibri"/>
                <a:ea typeface="Calibri"/>
                <a:cs typeface="Calibri"/>
                <a:sym typeface="Calibri"/>
              </a:rPr>
              <a:t> 2: </a:t>
            </a:r>
            <a:r>
              <a:rPr b="1" lang="en-GB" sz="3600">
                <a:solidFill>
                  <a:srgbClr val="FAB632"/>
                </a:solidFill>
                <a:latin typeface="Calibri"/>
                <a:ea typeface="Calibri"/>
                <a:cs typeface="Calibri"/>
                <a:sym typeface="Calibri"/>
              </a:rPr>
              <a:t>¿Qué entendemos por comercio internacional?</a:t>
            </a:r>
            <a:endParaRPr b="0" i="0" sz="3600" u="none" cap="none" strike="noStrike">
              <a:solidFill>
                <a:srgbClr val="000000"/>
              </a:solidFill>
              <a:latin typeface="Arial"/>
              <a:ea typeface="Arial"/>
              <a:cs typeface="Arial"/>
              <a:sym typeface="Arial"/>
            </a:endParaRPr>
          </a:p>
        </p:txBody>
      </p:sp>
      <p:sp>
        <p:nvSpPr>
          <p:cNvPr id="247" name="Google Shape;247;p4"/>
          <p:cNvSpPr/>
          <p:nvPr/>
        </p:nvSpPr>
        <p:spPr>
          <a:xfrm>
            <a:off x="850805" y="1004595"/>
            <a:ext cx="7692900" cy="4560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21B4A9"/>
                </a:solidFill>
                <a:latin typeface="Calibri"/>
                <a:ea typeface="Calibri"/>
                <a:cs typeface="Calibri"/>
                <a:sym typeface="Calibri"/>
              </a:rPr>
              <a:t>Sec</a:t>
            </a:r>
            <a:r>
              <a:rPr lang="en-GB" sz="2400">
                <a:solidFill>
                  <a:srgbClr val="21B4A9"/>
                </a:solidFill>
                <a:latin typeface="Calibri"/>
                <a:ea typeface="Calibri"/>
                <a:cs typeface="Calibri"/>
                <a:sym typeface="Calibri"/>
              </a:rPr>
              <a:t>c</a:t>
            </a:r>
            <a:r>
              <a:rPr b="0" i="0" lang="en-GB" sz="2400" u="none" cap="none" strike="noStrike">
                <a:solidFill>
                  <a:srgbClr val="21B4A9"/>
                </a:solidFill>
                <a:latin typeface="Calibri"/>
                <a:ea typeface="Calibri"/>
                <a:cs typeface="Calibri"/>
                <a:sym typeface="Calibri"/>
              </a:rPr>
              <a:t>i</a:t>
            </a:r>
            <a:r>
              <a:rPr lang="en-GB" sz="2400">
                <a:solidFill>
                  <a:srgbClr val="21B4A9"/>
                </a:solidFill>
                <a:latin typeface="Calibri"/>
                <a:ea typeface="Calibri"/>
                <a:cs typeface="Calibri"/>
                <a:sym typeface="Calibri"/>
              </a:rPr>
              <a:t>ó</a:t>
            </a:r>
            <a:r>
              <a:rPr b="0" i="0" lang="en-GB" sz="2400" u="none" cap="none" strike="noStrike">
                <a:solidFill>
                  <a:srgbClr val="21B4A9"/>
                </a:solidFill>
                <a:latin typeface="Calibri"/>
                <a:ea typeface="Calibri"/>
                <a:cs typeface="Calibri"/>
                <a:sym typeface="Calibri"/>
              </a:rPr>
              <a:t>n 1: </a:t>
            </a:r>
            <a:r>
              <a:rPr lang="en-GB" sz="2400">
                <a:solidFill>
                  <a:srgbClr val="21B4A9"/>
                </a:solidFill>
                <a:latin typeface="Calibri"/>
                <a:ea typeface="Calibri"/>
                <a:cs typeface="Calibri"/>
                <a:sym typeface="Calibri"/>
              </a:rPr>
              <a:t>¿Qué es la internacionalización de la empresa?</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2022-05-18T10:18:40Z</dcterms:created>
  <dc:creator>Gabriela Álvarez Bordón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