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xygen"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Zc/kFeqTPVAdvtt2iRumb81q3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022619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608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6710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034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674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500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3841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2919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1432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6534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9200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77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8247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5086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9878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421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3675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4109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0" name="Google Shape;44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4688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2" name="Google Shape;46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5934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4" name="Google Shape;48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866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99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737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717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420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704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341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617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a:spLocks noGrp="1"/>
          </p:cNvSpPr>
          <p:nvPr>
            <p:ph type="pic" idx="2"/>
          </p:nvPr>
        </p:nvSpPr>
        <p:spPr>
          <a:xfrm>
            <a:off x="5183188" y="987425"/>
            <a:ext cx="6172200" cy="4873625"/>
          </a:xfrm>
          <a:prstGeom prst="rect">
            <a:avLst/>
          </a:prstGeom>
          <a:noFill/>
          <a:ln>
            <a:noFill/>
          </a:ln>
        </p:spPr>
      </p:sp>
      <p:sp>
        <p:nvSpPr>
          <p:cNvPr id="64" name="Google Shape;64;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hyperlink" Target="https://www.shopify.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oocommerce.com/" TargetMode="External"/><Relationship Id="rId11" Type="http://schemas.openxmlformats.org/officeDocument/2006/relationships/image" Target="../media/image28.png"/><Relationship Id="rId5" Type="http://schemas.openxmlformats.org/officeDocument/2006/relationships/hyperlink" Target="https://www.prestashop.com/" TargetMode="External"/><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passwords.google.com/" TargetMode="External"/><Relationship Id="rId4" Type="http://schemas.openxmlformats.org/officeDocument/2006/relationships/hyperlink" Target="https://password.kaspersky.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hyperlink" Target="https://es.wix.com/logo/mak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looka.com/logo-maker/" TargetMode="External"/><Relationship Id="rId5" Type="http://schemas.openxmlformats.org/officeDocument/2006/relationships/image" Target="../media/image12.png"/><Relationship Id="rId10" Type="http://schemas.openxmlformats.org/officeDocument/2006/relationships/hyperlink" Target="https://www.logomaker.com/es/" TargetMode="External"/><Relationship Id="rId4" Type="http://schemas.openxmlformats.org/officeDocument/2006/relationships/image" Target="../media/image3.png"/><Relationship Id="rId9" Type="http://schemas.openxmlformats.org/officeDocument/2006/relationships/hyperlink" Target="https://www.canva.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hyperlink" Target="https://evernote.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trello.com/" TargetMode="External"/><Relationship Id="rId5" Type="http://schemas.openxmlformats.org/officeDocument/2006/relationships/hyperlink" Target="https://calendar.google.com/calendar/" TargetMode="External"/><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hyperlink" Target="https://www.skype.com/" TargetMode="External"/><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lack.com/" TargetMode="External"/><Relationship Id="rId11" Type="http://schemas.openxmlformats.org/officeDocument/2006/relationships/image" Target="../media/image22.png"/><Relationship Id="rId5" Type="http://schemas.openxmlformats.org/officeDocument/2006/relationships/hyperlink" Target="https://business.whatsapp.com/" TargetMode="External"/><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12093" y="1074198"/>
            <a:ext cx="4367813" cy="1935331"/>
          </a:xfrm>
          <a:prstGeom prst="rect">
            <a:avLst/>
          </a:prstGeom>
          <a:noFill/>
          <a:ln>
            <a:noFill/>
          </a:ln>
        </p:spPr>
      </p:pic>
      <p:sp>
        <p:nvSpPr>
          <p:cNvPr id="85" name="Google Shape;85;p1"/>
          <p:cNvSpPr txBox="1"/>
          <p:nvPr/>
        </p:nvSpPr>
        <p:spPr>
          <a:xfrm>
            <a:off x="1056323" y="3660363"/>
            <a:ext cx="10344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l" sz="3200" b="1">
                <a:solidFill>
                  <a:srgbClr val="EA4E46"/>
                </a:solidFill>
                <a:latin typeface="Calibri"/>
                <a:ea typeface="Calibri"/>
                <a:cs typeface="Calibri"/>
                <a:sym typeface="Calibri"/>
              </a:rPr>
              <a:t>Τίτλος εκπαιδευτικής ενότητας: Ψηφιακές δεξιότητες για την αγροτική γυναικεία επιχειρηματικότητα. Γεφύρωση του Ψηφιακού Χάσματος</a:t>
            </a:r>
            <a:endParaRPr sz="3200" b="0" i="0" u="none" strike="noStrike" cap="none">
              <a:solidFill>
                <a:srgbClr val="EA4E46"/>
              </a:solidFill>
              <a:latin typeface="Calibri"/>
              <a:ea typeface="Calibri"/>
              <a:cs typeface="Calibri"/>
              <a:sym typeface="Calibri"/>
            </a:endParaRPr>
          </a:p>
        </p:txBody>
      </p:sp>
      <p:sp>
        <p:nvSpPr>
          <p:cNvPr id="86" name="Google Shape;86;p1"/>
          <p:cNvSpPr txBox="1"/>
          <p:nvPr/>
        </p:nvSpPr>
        <p:spPr>
          <a:xfrm>
            <a:off x="1056323" y="5330231"/>
            <a:ext cx="60945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b="1" i="0" u="none" strike="noStrike" cap="none">
                <a:solidFill>
                  <a:schemeClr val="dk1"/>
                </a:solidFill>
                <a:latin typeface="Calibri"/>
                <a:ea typeface="Calibri"/>
                <a:cs typeface="Calibri"/>
                <a:sym typeface="Calibri"/>
              </a:rPr>
              <a:t>By</a:t>
            </a:r>
            <a:r>
              <a:rPr lang="el" sz="1800" b="0" i="0" u="none" strike="noStrike" cap="none">
                <a:solidFill>
                  <a:schemeClr val="dk1"/>
                </a:solidFill>
                <a:latin typeface="Calibri"/>
                <a:ea typeface="Calibri"/>
                <a:cs typeface="Calibri"/>
                <a:sym typeface="Calibri"/>
              </a:rPr>
              <a:t> IT Solutions for All</a:t>
            </a: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461521" y="486455"/>
            <a:ext cx="710332" cy="942850"/>
          </a:xfrm>
          <a:prstGeom prst="halfFrame">
            <a:avLst>
              <a:gd name="adj1" fmla="val 33333"/>
              <a:gd name="adj2" fmla="val 33333"/>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a:off x="10780510" y="4995454"/>
            <a:ext cx="710332" cy="942850"/>
          </a:xfrm>
          <a:prstGeom prst="halfFrame">
            <a:avLst>
              <a:gd name="adj1" fmla="val 33333"/>
              <a:gd name="adj2" fmla="val 33333"/>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9" name="Google Shape;89;p1"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90" name="Google Shape;90;p1"/>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21"/>
        <p:cNvGrpSpPr/>
        <p:nvPr/>
      </p:nvGrpSpPr>
      <p:grpSpPr>
        <a:xfrm>
          <a:off x="0" y="0"/>
          <a:ext cx="0" cy="0"/>
          <a:chOff x="0" y="0"/>
          <a:chExt cx="0" cy="0"/>
        </a:xfrm>
      </p:grpSpPr>
      <p:sp>
        <p:nvSpPr>
          <p:cNvPr id="222" name="Google Shape;222;p10"/>
          <p:cNvSpPr txBox="1"/>
          <p:nvPr/>
        </p:nvSpPr>
        <p:spPr>
          <a:xfrm>
            <a:off x="875898" y="1111425"/>
            <a:ext cx="9274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5: Ηλεκτρονικό εμπόριο. Βασικά εργαλεία για online πωλήσεις.</a:t>
            </a:r>
            <a:endParaRPr sz="2400" b="0" i="0" u="none" strike="noStrike" cap="none">
              <a:solidFill>
                <a:srgbClr val="21B4A9"/>
              </a:solidFill>
              <a:latin typeface="Calibri"/>
              <a:ea typeface="Calibri"/>
              <a:cs typeface="Calibri"/>
              <a:sym typeface="Calibri"/>
            </a:endParaRPr>
          </a:p>
        </p:txBody>
      </p:sp>
      <p:pic>
        <p:nvPicPr>
          <p:cNvPr id="223" name="Google Shape;223;p10"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24" name="Google Shape;224;p10"/>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225" name="Google Shape;225;p10"/>
          <p:cNvSpPr/>
          <p:nvPr/>
        </p:nvSpPr>
        <p:spPr>
          <a:xfrm>
            <a:off x="1065402" y="3623242"/>
            <a:ext cx="7531314"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Πλατφόρμα ανοιχτού κώδικα για τη δημιουργία και ανάπτυξη καταστήματος ηλεκτρονικού εμπορίου για επιχειρήσεις </a:t>
            </a:r>
            <a:r>
              <a:rPr lang="el" sz="1800" b="0" i="0" u="none" strike="noStrike" cap="none">
                <a:solidFill>
                  <a:schemeClr val="dk1"/>
                </a:solidFill>
                <a:latin typeface="Calibri"/>
                <a:ea typeface="Calibri"/>
                <a:cs typeface="Calibri"/>
                <a:sym typeface="Calibri"/>
              </a:rPr>
              <a:t>.</a:t>
            </a:r>
            <a:r>
              <a:rPr lang="el" sz="1800" b="0" i="0" u="sng" strike="noStrike" cap="none">
                <a:solidFill>
                  <a:srgbClr val="0000FF"/>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https://www.prestashop.com/</a:t>
            </a:r>
            <a:r>
              <a:rPr lang="el" sz="1800" b="0" i="0" u="sng" strike="noStrike" cap="none">
                <a:solidFill>
                  <a:srgbClr val="0000FF"/>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26" name="Google Shape;226;p10"/>
          <p:cNvSpPr/>
          <p:nvPr/>
        </p:nvSpPr>
        <p:spPr>
          <a:xfrm>
            <a:off x="-65850" y="4409925"/>
            <a:ext cx="8662800" cy="6465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Εάν έχετε έναν ιστότοπο που δημιουργήθηκε με WordPress, θα μπορείτε να εφαρμόσετε ένα ηλεκτρονικό κατάστημα χάρη σε αυτό το πρόσθετο</a:t>
            </a:r>
            <a:r>
              <a:rPr lang="el" sz="1800" b="0" i="0" u="none" strike="noStrike" cap="none">
                <a:solidFill>
                  <a:schemeClr val="dk1"/>
                </a:solidFill>
                <a:latin typeface="Calibri"/>
                <a:ea typeface="Calibri"/>
                <a:cs typeface="Calibri"/>
                <a:sym typeface="Calibri"/>
              </a:rPr>
              <a:t>.</a:t>
            </a:r>
            <a:r>
              <a:rPr lang="el" sz="1800" b="0" i="0" u="sng" strike="noStrike" cap="none">
                <a:solidFill>
                  <a:srgbClr val="0000FF"/>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https://woocommerce.com/</a:t>
            </a:r>
            <a:r>
              <a:rPr lang="el" sz="1800" b="0" i="0" u="sng" strike="noStrike" cap="none">
                <a:solidFill>
                  <a:srgbClr val="0000FF"/>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27" name="Google Shape;227;p10"/>
          <p:cNvSpPr/>
          <p:nvPr/>
        </p:nvSpPr>
        <p:spPr>
          <a:xfrm>
            <a:off x="1317025" y="5185500"/>
            <a:ext cx="7252200" cy="646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Πλατφόρμα ηλεκτρονικού εμπορίου που σας επιτρέπει να δημιουργήσετε το δικό σας ηλεκτρονικό κατάστημα</a:t>
            </a:r>
            <a:r>
              <a:rPr lang="el" sz="1800" b="0" i="0" u="none" strike="noStrike" cap="none">
                <a:solidFill>
                  <a:schemeClr val="dk1"/>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https://www.shopify.com/</a:t>
            </a:r>
            <a:r>
              <a:rPr lang="el" sz="1800" b="0" i="0" u="sng" strike="noStrike" cap="none">
                <a:solidFill>
                  <a:srgbClr val="0000FF"/>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28" name="Google Shape;228;p10"/>
          <p:cNvSpPr/>
          <p:nvPr/>
        </p:nvSpPr>
        <p:spPr>
          <a:xfrm>
            <a:off x="875909" y="1594138"/>
            <a:ext cx="9356661"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Το ηλεκτρονικό εμπόριο είναι η πρακτική αγοράς και πώλησης προϊόντων μέσω του Διαδικτύου. Αυτό μπορεί να γίνει με διάφορους τρόπους: μπορείτε να δημιουργήσετε το δικό σας ηλεκτρονικό κατάστημα, προσλαμβάνοντας μια εταιρεία για να το σχεδιάσει ή μπορείτε να χρησιμοποιήσετε άλλες πλατφόρμες για να δημιουργήσετε το κατάστημά σας, καθώς και χρησιμοποιώντας μια αγορά.</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Ακολουθούν μερικά παραδείγματα εργαλείων που θα μπορούσατε να χρησιμοποιήσετε:</a:t>
            </a:r>
            <a:endParaRPr sz="1800" b="0" i="0" u="none" strike="noStrike" cap="none">
              <a:solidFill>
                <a:schemeClr val="dk1"/>
              </a:solidFill>
              <a:latin typeface="Calibri"/>
              <a:ea typeface="Calibri"/>
              <a:cs typeface="Calibri"/>
              <a:sym typeface="Calibri"/>
            </a:endParaRPr>
          </a:p>
        </p:txBody>
      </p:sp>
      <p:pic>
        <p:nvPicPr>
          <p:cNvPr id="229" name="Google Shape;229;p1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788385" y="3771104"/>
            <a:ext cx="2489821" cy="409910"/>
          </a:xfrm>
          <a:prstGeom prst="rect">
            <a:avLst/>
          </a:prstGeom>
          <a:noFill/>
          <a:ln>
            <a:noFill/>
          </a:ln>
        </p:spPr>
      </p:pic>
      <p:pic>
        <p:nvPicPr>
          <p:cNvPr id="230" name="Google Shape;230;p1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788386" y="4507595"/>
            <a:ext cx="2489821" cy="506778"/>
          </a:xfrm>
          <a:prstGeom prst="rect">
            <a:avLst/>
          </a:prstGeom>
          <a:noFill/>
          <a:ln>
            <a:noFill/>
          </a:ln>
        </p:spPr>
      </p:pic>
      <p:pic>
        <p:nvPicPr>
          <p:cNvPr id="231" name="Google Shape;231;p10" descr="Forma&#10;&#10;Descripción generada automáticamente con confianza media"/>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788386" y="5185490"/>
            <a:ext cx="2080470" cy="590008"/>
          </a:xfrm>
          <a:prstGeom prst="rect">
            <a:avLst/>
          </a:prstGeom>
          <a:noFill/>
          <a:ln>
            <a:noFill/>
          </a:ln>
        </p:spPr>
      </p:pic>
      <p:sp>
        <p:nvSpPr>
          <p:cNvPr id="232" name="Google Shape;232;p10"/>
          <p:cNvSpPr txBox="1"/>
          <p:nvPr/>
        </p:nvSpPr>
        <p:spPr>
          <a:xfrm>
            <a:off x="9270516" y="2671397"/>
            <a:ext cx="262878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 sz="1600">
                <a:solidFill>
                  <a:schemeClr val="dk1"/>
                </a:solidFill>
                <a:highlight>
                  <a:srgbClr val="FAB632"/>
                </a:highlight>
                <a:latin typeface="Calibri"/>
                <a:ea typeface="Calibri"/>
                <a:cs typeface="Calibri"/>
                <a:sym typeface="Calibri"/>
              </a:rPr>
              <a:t>Θυμηθείτε να ερευνήσετε τους τύπους αποστολών που μπορείτε να κάνετε!</a:t>
            </a:r>
            <a:endParaRPr sz="1400" b="0" i="0" u="none" strike="noStrike" cap="none">
              <a:solidFill>
                <a:srgbClr val="000000"/>
              </a:solidFill>
              <a:latin typeface="Arial"/>
              <a:ea typeface="Arial"/>
              <a:cs typeface="Arial"/>
              <a:sym typeface="Arial"/>
            </a:endParaRPr>
          </a:p>
        </p:txBody>
      </p:sp>
      <p:pic>
        <p:nvPicPr>
          <p:cNvPr id="233" name="Google Shape;233;p10" descr="Atrás con relleno sólido"/>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10049886">
            <a:off x="8713599" y="2630411"/>
            <a:ext cx="742544" cy="742544"/>
          </a:xfrm>
          <a:prstGeom prst="rect">
            <a:avLst/>
          </a:prstGeom>
          <a:noFill/>
          <a:ln>
            <a:noFill/>
          </a:ln>
        </p:spPr>
      </p:pic>
      <p:sp>
        <p:nvSpPr>
          <p:cNvPr id="234" name="Google Shape;234;p10"/>
          <p:cNvSpPr txBox="1"/>
          <p:nvPr/>
        </p:nvSpPr>
        <p:spPr>
          <a:xfrm>
            <a:off x="875900" y="531925"/>
            <a:ext cx="10403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1: Εργαλεία ΤΠΕ για την επιχειρηματικότητα</a:t>
            </a:r>
            <a:endParaRPr sz="3600" b="1" i="0" u="none" strike="noStrike" cap="none">
              <a:solidFill>
                <a:srgbClr val="FAB63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38"/>
        <p:cNvGrpSpPr/>
        <p:nvPr/>
      </p:nvGrpSpPr>
      <p:grpSpPr>
        <a:xfrm>
          <a:off x="0" y="0"/>
          <a:ext cx="0" cy="0"/>
          <a:chOff x="0" y="0"/>
          <a:chExt cx="0" cy="0"/>
        </a:xfrm>
      </p:grpSpPr>
      <p:sp>
        <p:nvSpPr>
          <p:cNvPr id="239" name="Google Shape;239;p11"/>
          <p:cNvSpPr txBox="1"/>
          <p:nvPr/>
        </p:nvSpPr>
        <p:spPr>
          <a:xfrm>
            <a:off x="875909" y="531936"/>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2: Κυβερνοασφάλεια</a:t>
            </a:r>
            <a:endParaRPr sz="3600" b="1" i="0" u="none" strike="noStrike" cap="none">
              <a:solidFill>
                <a:srgbClr val="FAB632"/>
              </a:solidFill>
              <a:latin typeface="Calibri"/>
              <a:ea typeface="Calibri"/>
              <a:cs typeface="Calibri"/>
              <a:sym typeface="Calibri"/>
            </a:endParaRPr>
          </a:p>
        </p:txBody>
      </p:sp>
      <p:sp>
        <p:nvSpPr>
          <p:cNvPr id="240" name="Google Shape;240;p11"/>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1: Τα βασικά. Εισαγωγή.</a:t>
            </a:r>
            <a:endParaRPr sz="2400" b="0" i="0" u="none" strike="noStrike" cap="none">
              <a:solidFill>
                <a:srgbClr val="21B4A9"/>
              </a:solidFill>
              <a:latin typeface="Calibri"/>
              <a:ea typeface="Calibri"/>
              <a:cs typeface="Calibri"/>
              <a:sym typeface="Calibri"/>
            </a:endParaRPr>
          </a:p>
        </p:txBody>
      </p:sp>
      <p:sp>
        <p:nvSpPr>
          <p:cNvPr id="241" name="Google Shape;241;p11"/>
          <p:cNvSpPr/>
          <p:nvPr/>
        </p:nvSpPr>
        <p:spPr>
          <a:xfrm>
            <a:off x="875909" y="1629437"/>
            <a:ext cx="9356661"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l" sz="1800">
                <a:solidFill>
                  <a:schemeClr val="dk1"/>
                </a:solidFill>
                <a:latin typeface="Calibri"/>
                <a:ea typeface="Calibri"/>
                <a:cs typeface="Calibri"/>
                <a:sym typeface="Calibri"/>
              </a:rPr>
              <a:t>Η κυβερνοασφάλεια είναι η πρακτική της προστασίας των συστημάτων και των ευαίσθητων πληροφοριών σας από ψηφιακές επιθέσεις. Η κυβερνοασφάλεια ισχύει σε πολλούς τομείς: υποδομές, δίκτυα, εφαρμογές, cloud, πληροφορίες, αποθήκευση…</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1800">
                <a:solidFill>
                  <a:schemeClr val="dk1"/>
                </a:solidFill>
                <a:latin typeface="Calibri"/>
                <a:ea typeface="Calibri"/>
                <a:cs typeface="Calibri"/>
                <a:sym typeface="Calibri"/>
              </a:rPr>
              <a:t>Αυτή είναι μια πρακτική που είναι απαραίτητη τόσο σε επίπεδο χρήστη όσο και σε επίπεδο επιχείρησης, καθώς υπάρχουν πολυάριθμοι κίνδυνοι που μπορούν να θέσουν σε κίνδυνο εμπιστευτικές πληροφορίες, όπως πιστωτικές κάρτες, στοιχεία ταυτότητας κ.λπ.</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1800">
                <a:solidFill>
                  <a:schemeClr val="dk1"/>
                </a:solidFill>
                <a:latin typeface="Calibri"/>
                <a:ea typeface="Calibri"/>
                <a:cs typeface="Calibri"/>
                <a:sym typeface="Calibri"/>
              </a:rPr>
              <a:t>Παρακάτω θα μάθετε για τους πιο συνηθισμένους κινδύνους όταν σερφάρετε στο Διαδίκτυο, θα μάθετε πώς να δημιουργείτε έναν ισχυρό κωδικό πρόσβασης και θα βρείτε πολλές συστάσεις για τη διατήρηση της ασφάλειας των ψηφιακών συσκευών και των πληροφοριών σας.</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42" name="Google Shape;242;p11"/>
          <p:cNvSpPr txBox="1"/>
          <p:nvPr/>
        </p:nvSpPr>
        <p:spPr>
          <a:xfrm>
            <a:off x="2349752" y="4997525"/>
            <a:ext cx="8208962"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l" sz="2000">
                <a:solidFill>
                  <a:schemeClr val="dk1"/>
                </a:solidFill>
                <a:latin typeface="Calibri"/>
                <a:ea typeface="Calibri"/>
                <a:cs typeface="Calibri"/>
                <a:sym typeface="Calibri"/>
              </a:rPr>
              <a:t>Μην ξεχάσετε να ανατρέξετε στην ενότητα "</a:t>
            </a:r>
            <a:r>
              <a:rPr lang="el" sz="2000" u="sng">
                <a:solidFill>
                  <a:schemeClr val="dk1"/>
                </a:solidFill>
                <a:latin typeface="Calibri"/>
                <a:ea typeface="Calibri"/>
                <a:cs typeface="Calibri"/>
                <a:sym typeface="Calibri"/>
              </a:rPr>
              <a:t>σχετικό υλικό</a:t>
            </a:r>
            <a:r>
              <a:rPr lang="el" sz="2000">
                <a:solidFill>
                  <a:schemeClr val="dk1"/>
                </a:solidFill>
                <a:latin typeface="Calibri"/>
                <a:ea typeface="Calibri"/>
                <a:cs typeface="Calibri"/>
                <a:sym typeface="Calibri"/>
              </a:rPr>
              <a:t>" για να μάθετε περισσότερα σχετικά με την ασφάλεια στον κυβερνοχώρο!</a:t>
            </a:r>
            <a:endParaRPr sz="2000" b="0" i="0" u="none" strike="noStrike" cap="none">
              <a:solidFill>
                <a:schemeClr val="dk1"/>
              </a:solidFill>
              <a:latin typeface="Calibri"/>
              <a:ea typeface="Calibri"/>
              <a:cs typeface="Calibri"/>
              <a:sym typeface="Calibri"/>
            </a:endParaRPr>
          </a:p>
        </p:txBody>
      </p:sp>
      <p:pic>
        <p:nvPicPr>
          <p:cNvPr id="243" name="Google Shape;243;p11"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44" name="Google Shape;244;p11"/>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48"/>
        <p:cNvGrpSpPr/>
        <p:nvPr/>
      </p:nvGrpSpPr>
      <p:grpSpPr>
        <a:xfrm>
          <a:off x="0" y="0"/>
          <a:ext cx="0" cy="0"/>
          <a:chOff x="0" y="0"/>
          <a:chExt cx="0" cy="0"/>
        </a:xfrm>
      </p:grpSpPr>
      <p:sp>
        <p:nvSpPr>
          <p:cNvPr id="249" name="Google Shape;249;p12"/>
          <p:cNvSpPr txBox="1"/>
          <p:nvPr/>
        </p:nvSpPr>
        <p:spPr>
          <a:xfrm>
            <a:off x="875909" y="1111415"/>
            <a:ext cx="763891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2: Κίνδυνοι κυβερνοασφάλειας. Τι αντιμετωπίζετε όταν σερφάρετε στο Διαδίκτυο;</a:t>
            </a:r>
            <a:endParaRPr sz="2400" b="0" i="0" u="none" strike="noStrike" cap="none">
              <a:solidFill>
                <a:srgbClr val="21B4A9"/>
              </a:solidFill>
              <a:latin typeface="Calibri"/>
              <a:ea typeface="Calibri"/>
              <a:cs typeface="Calibri"/>
              <a:sym typeface="Calibri"/>
            </a:endParaRPr>
          </a:p>
        </p:txBody>
      </p:sp>
      <p:sp>
        <p:nvSpPr>
          <p:cNvPr id="250" name="Google Shape;250;p12"/>
          <p:cNvSpPr/>
          <p:nvPr/>
        </p:nvSpPr>
        <p:spPr>
          <a:xfrm>
            <a:off x="875909" y="1967245"/>
            <a:ext cx="9356661"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Όταν σερφάρετε στο Διαδίκτυο, είναι σύνηθες να εκτίθεστε σε κινδύνους που μπορεί να θέσουν σε κίνδυνο την ασφάλεια των πληροφοριών και των συσκευών σας. Μεταξύ των πιο κοινών απειλών που είναι πιο πιθανό να αντιμετωπίσετε όταν σερφάρετε στο Διαδίκτυο είναι:</a:t>
            </a:r>
            <a:endParaRPr sz="1800" b="0" i="0" u="none" strike="noStrike" cap="none">
              <a:solidFill>
                <a:schemeClr val="dk1"/>
              </a:solidFill>
              <a:latin typeface="Calibri"/>
              <a:ea typeface="Calibri"/>
              <a:cs typeface="Calibri"/>
              <a:sym typeface="Calibri"/>
            </a:endParaRPr>
          </a:p>
        </p:txBody>
      </p:sp>
      <p:sp>
        <p:nvSpPr>
          <p:cNvPr id="251" name="Google Shape;251;p12"/>
          <p:cNvSpPr txBox="1"/>
          <p:nvPr/>
        </p:nvSpPr>
        <p:spPr>
          <a:xfrm>
            <a:off x="7759176" y="2985915"/>
            <a:ext cx="180690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b="0" i="0" u="none" strike="noStrike" cap="none">
                <a:solidFill>
                  <a:srgbClr val="EA4E46"/>
                </a:solidFill>
                <a:latin typeface="Calibri"/>
                <a:ea typeface="Calibri"/>
                <a:cs typeface="Calibri"/>
                <a:sym typeface="Calibri"/>
              </a:rPr>
              <a:t>Ransomware</a:t>
            </a:r>
            <a:endParaRPr sz="2400" b="0" i="0" u="none" strike="noStrike" cap="none">
              <a:solidFill>
                <a:srgbClr val="EA4E46"/>
              </a:solidFill>
              <a:latin typeface="Calibri"/>
              <a:ea typeface="Calibri"/>
              <a:cs typeface="Calibri"/>
              <a:sym typeface="Calibri"/>
            </a:endParaRPr>
          </a:p>
        </p:txBody>
      </p:sp>
      <p:sp>
        <p:nvSpPr>
          <p:cNvPr id="252" name="Google Shape;252;p12"/>
          <p:cNvSpPr txBox="1"/>
          <p:nvPr/>
        </p:nvSpPr>
        <p:spPr>
          <a:xfrm>
            <a:off x="1024986" y="3448338"/>
            <a:ext cx="3194100" cy="2031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Απάτη κοινωνικής μηχανικής. Συνίσταται στην πλαστοπροσωπία ενός άλλου ατόμου ή οργανισμού μέσω email, έτσι ώστε ο χρήστης να εκτελεί κάποια ενέργεια σε μια δόλια σελίδα.</a:t>
            </a:r>
            <a:endParaRPr sz="1800" b="0" i="0" u="none" strike="noStrike" cap="none">
              <a:solidFill>
                <a:schemeClr val="dk1"/>
              </a:solidFill>
              <a:latin typeface="Calibri"/>
              <a:ea typeface="Calibri"/>
              <a:cs typeface="Calibri"/>
              <a:sym typeface="Calibri"/>
            </a:endParaRPr>
          </a:p>
        </p:txBody>
      </p:sp>
      <p:sp>
        <p:nvSpPr>
          <p:cNvPr id="253" name="Google Shape;253;p12"/>
          <p:cNvSpPr txBox="1"/>
          <p:nvPr/>
        </p:nvSpPr>
        <p:spPr>
          <a:xfrm>
            <a:off x="1024986" y="2986909"/>
            <a:ext cx="123463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b="0" i="0" u="none" strike="noStrike" cap="none">
                <a:solidFill>
                  <a:srgbClr val="EA4E46"/>
                </a:solidFill>
                <a:latin typeface="Calibri"/>
                <a:ea typeface="Calibri"/>
                <a:cs typeface="Calibri"/>
                <a:sym typeface="Calibri"/>
              </a:rPr>
              <a:t>Phishing</a:t>
            </a:r>
            <a:endParaRPr sz="2400" b="0" i="0" u="none" strike="noStrike" cap="none">
              <a:solidFill>
                <a:srgbClr val="EA4E46"/>
              </a:solidFill>
              <a:latin typeface="Calibri"/>
              <a:ea typeface="Calibri"/>
              <a:cs typeface="Calibri"/>
              <a:sym typeface="Calibri"/>
            </a:endParaRPr>
          </a:p>
        </p:txBody>
      </p:sp>
      <p:sp>
        <p:nvSpPr>
          <p:cNvPr id="254" name="Google Shape;254;p12"/>
          <p:cNvSpPr txBox="1"/>
          <p:nvPr/>
        </p:nvSpPr>
        <p:spPr>
          <a:xfrm>
            <a:off x="4391040" y="2985916"/>
            <a:ext cx="128644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b="0" i="0" u="none" strike="noStrike" cap="none">
                <a:solidFill>
                  <a:srgbClr val="EA4E46"/>
                </a:solidFill>
                <a:latin typeface="Calibri"/>
                <a:ea typeface="Calibri"/>
                <a:cs typeface="Calibri"/>
                <a:sym typeface="Calibri"/>
              </a:rPr>
              <a:t>Malware</a:t>
            </a:r>
            <a:endParaRPr sz="2400" b="0" i="0" u="none" strike="noStrike" cap="none">
              <a:solidFill>
                <a:srgbClr val="EA4E46"/>
              </a:solidFill>
              <a:latin typeface="Calibri"/>
              <a:ea typeface="Calibri"/>
              <a:cs typeface="Calibri"/>
              <a:sym typeface="Calibri"/>
            </a:endParaRPr>
          </a:p>
        </p:txBody>
      </p:sp>
      <p:sp>
        <p:nvSpPr>
          <p:cNvPr id="255" name="Google Shape;255;p12"/>
          <p:cNvSpPr txBox="1"/>
          <p:nvPr/>
        </p:nvSpPr>
        <p:spPr>
          <a:xfrm>
            <a:off x="4392081" y="3437495"/>
            <a:ext cx="3194100" cy="1754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Κακόβουλο λογισμικό που μπορεί να εκτελέσει ενέργειες όπως η διαγραφή ευαίσθητων δεδομένων ή η τροποποίηση των βασικών λειτουργιών της συσκευής.</a:t>
            </a:r>
            <a:endParaRPr sz="1800" b="0" i="0" u="none" strike="noStrike" cap="none">
              <a:solidFill>
                <a:schemeClr val="dk1"/>
              </a:solidFill>
              <a:latin typeface="Calibri"/>
              <a:ea typeface="Calibri"/>
              <a:cs typeface="Calibri"/>
              <a:sym typeface="Calibri"/>
            </a:endParaRPr>
          </a:p>
        </p:txBody>
      </p:sp>
      <p:sp>
        <p:nvSpPr>
          <p:cNvPr id="256" name="Google Shape;256;p12"/>
          <p:cNvSpPr txBox="1"/>
          <p:nvPr/>
        </p:nvSpPr>
        <p:spPr>
          <a:xfrm>
            <a:off x="7773457" y="3429000"/>
            <a:ext cx="3194100" cy="2586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Ένας τύπος κακόβουλου λογισμικού που κρυπτογραφεί αρχεία στον σκληρό δίσκο και περιορίζει την πρόσβαση, απαιτώντας από τον χρήστη να πληρώσει λύτρα με αντάλλαγμα την αποκρυπτογράφηση ή το ξεκλείδωμα των δεδομένων.</a:t>
            </a:r>
            <a:endParaRPr sz="1800" b="0" i="0" u="none" strike="noStrike" cap="none">
              <a:solidFill>
                <a:schemeClr val="dk1"/>
              </a:solidFill>
              <a:latin typeface="Calibri"/>
              <a:ea typeface="Calibri"/>
              <a:cs typeface="Calibri"/>
              <a:sym typeface="Calibri"/>
            </a:endParaRPr>
          </a:p>
        </p:txBody>
      </p:sp>
      <p:pic>
        <p:nvPicPr>
          <p:cNvPr id="257" name="Google Shape;257;p12"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58" name="Google Shape;258;p12"/>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259" name="Google Shape;259;p12"/>
          <p:cNvSpPr txBox="1"/>
          <p:nvPr/>
        </p:nvSpPr>
        <p:spPr>
          <a:xfrm>
            <a:off x="875909" y="531936"/>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2: Κυβερνοασφάλεια</a:t>
            </a:r>
            <a:endParaRPr sz="3600" b="1" i="0" u="none" strike="noStrike" cap="none">
              <a:solidFill>
                <a:srgbClr val="FAB632"/>
              </a:solidFill>
              <a:latin typeface="Calibri"/>
              <a:ea typeface="Calibri"/>
              <a:cs typeface="Calibri"/>
              <a:sym typeface="Calibri"/>
            </a:endParaRPr>
          </a:p>
        </p:txBody>
      </p:sp>
      <p:sp>
        <p:nvSpPr>
          <p:cNvPr id="260" name="Google Shape;260;p12"/>
          <p:cNvSpPr txBox="1"/>
          <p:nvPr/>
        </p:nvSpPr>
        <p:spPr>
          <a:xfrm>
            <a:off x="5130393" y="5097938"/>
            <a:ext cx="26289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 sz="1600">
                <a:solidFill>
                  <a:schemeClr val="dk1"/>
                </a:solidFill>
                <a:highlight>
                  <a:srgbClr val="FAB632"/>
                </a:highlight>
                <a:latin typeface="Calibri"/>
                <a:ea typeface="Calibri"/>
                <a:cs typeface="Calibri"/>
                <a:sym typeface="Calibri"/>
              </a:rPr>
              <a:t>Είναι σημαντικό να χρησιμοποιείτε anti-malware στις συσκευές σας για την προστασία τους</a:t>
            </a:r>
            <a:r>
              <a:rPr lang="el" sz="1600" b="0" i="0" u="none" strike="noStrike" cap="none">
                <a:solidFill>
                  <a:schemeClr val="dk1"/>
                </a:solidFill>
                <a:highlight>
                  <a:srgbClr val="FAB632"/>
                </a:highlight>
                <a:latin typeface="Calibri"/>
                <a:ea typeface="Calibri"/>
                <a:cs typeface="Calibri"/>
                <a:sym typeface="Calibri"/>
              </a:rPr>
              <a:t>!</a:t>
            </a:r>
            <a:endParaRPr sz="1600" b="0" i="0" u="none" strike="noStrike" cap="none">
              <a:solidFill>
                <a:schemeClr val="dk1"/>
              </a:solidFill>
              <a:highlight>
                <a:srgbClr val="FAB632"/>
              </a:highlight>
              <a:latin typeface="Oxygen"/>
              <a:ea typeface="Oxygen"/>
              <a:cs typeface="Oxygen"/>
              <a:sym typeface="Oxygen"/>
            </a:endParaRPr>
          </a:p>
        </p:txBody>
      </p:sp>
      <p:pic>
        <p:nvPicPr>
          <p:cNvPr id="261" name="Google Shape;261;p12" descr="Atrás con relleno sólid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9610657">
            <a:off x="4316793" y="5035218"/>
            <a:ext cx="91440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65"/>
        <p:cNvGrpSpPr/>
        <p:nvPr/>
      </p:nvGrpSpPr>
      <p:grpSpPr>
        <a:xfrm>
          <a:off x="0" y="0"/>
          <a:ext cx="0" cy="0"/>
          <a:chOff x="0" y="0"/>
          <a:chExt cx="0" cy="0"/>
        </a:xfrm>
      </p:grpSpPr>
      <p:sp>
        <p:nvSpPr>
          <p:cNvPr id="266" name="Google Shape;266;p13"/>
          <p:cNvSpPr txBox="1"/>
          <p:nvPr/>
        </p:nvSpPr>
        <p:spPr>
          <a:xfrm>
            <a:off x="875909" y="531936"/>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2: Κυβερνοασφάλεια</a:t>
            </a:r>
            <a:endParaRPr sz="3600" b="1" i="0" u="none" strike="noStrike" cap="none">
              <a:solidFill>
                <a:srgbClr val="FAB632"/>
              </a:solidFill>
              <a:latin typeface="Calibri"/>
              <a:ea typeface="Calibri"/>
              <a:cs typeface="Calibri"/>
              <a:sym typeface="Calibri"/>
            </a:endParaRPr>
          </a:p>
        </p:txBody>
      </p:sp>
      <p:sp>
        <p:nvSpPr>
          <p:cNvPr id="267" name="Google Shape;267;p13"/>
          <p:cNvSpPr txBox="1"/>
          <p:nvPr/>
        </p:nvSpPr>
        <p:spPr>
          <a:xfrm>
            <a:off x="875910" y="1111415"/>
            <a:ext cx="769332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2: Κίνδυνοι κυβερνοασφάλειας. Τι αντιμετωπίζετε όταν σερφάρετε στο Διαδίκτυο;</a:t>
            </a:r>
            <a:endParaRPr sz="2400" b="0" i="0" u="none" strike="noStrike" cap="none">
              <a:solidFill>
                <a:srgbClr val="21B4A9"/>
              </a:solidFill>
              <a:latin typeface="Calibri"/>
              <a:ea typeface="Calibri"/>
              <a:cs typeface="Calibri"/>
              <a:sym typeface="Calibri"/>
            </a:endParaRPr>
          </a:p>
        </p:txBody>
      </p:sp>
      <p:sp>
        <p:nvSpPr>
          <p:cNvPr id="268" name="Google Shape;268;p13"/>
          <p:cNvSpPr/>
          <p:nvPr/>
        </p:nvSpPr>
        <p:spPr>
          <a:xfrm>
            <a:off x="875910" y="1956608"/>
            <a:ext cx="6883908"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Ωστόσο, υπάρχουν περισσότερες απειλές που μπορείτε να ερευνήσετε εάν ενδιαφέρεστε για την ασφάλεια στον κυβερνοχώρο:</a:t>
            </a:r>
            <a:endParaRPr sz="1800" b="0" i="0" u="none" strike="noStrike" cap="none">
              <a:solidFill>
                <a:schemeClr val="dk1"/>
              </a:solidFill>
              <a:latin typeface="Calibri"/>
              <a:ea typeface="Calibri"/>
              <a:cs typeface="Calibri"/>
              <a:sym typeface="Calibri"/>
            </a:endParaRPr>
          </a:p>
        </p:txBody>
      </p:sp>
      <p:sp>
        <p:nvSpPr>
          <p:cNvPr id="269" name="Google Shape;269;p13"/>
          <p:cNvSpPr txBox="1"/>
          <p:nvPr/>
        </p:nvSpPr>
        <p:spPr>
          <a:xfrm>
            <a:off x="1304048" y="3776103"/>
            <a:ext cx="2848503"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Trojan</a:t>
            </a:r>
            <a:endParaRPr sz="1800" b="0" i="0" u="none" strike="noStrike" cap="none">
              <a:solidFill>
                <a:schemeClr val="dk1"/>
              </a:solidFill>
              <a:latin typeface="Calibri"/>
              <a:ea typeface="Calibri"/>
              <a:cs typeface="Calibri"/>
              <a:sym typeface="Calibri"/>
            </a:endParaRPr>
          </a:p>
        </p:txBody>
      </p:sp>
      <p:sp>
        <p:nvSpPr>
          <p:cNvPr id="270" name="Google Shape;270;p13"/>
          <p:cNvSpPr txBox="1"/>
          <p:nvPr/>
        </p:nvSpPr>
        <p:spPr>
          <a:xfrm>
            <a:off x="1326095" y="2802692"/>
            <a:ext cx="2826456"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Smishing / vishing</a:t>
            </a:r>
            <a:endParaRPr sz="1800" b="0" i="0" u="none" strike="noStrike" cap="none">
              <a:solidFill>
                <a:schemeClr val="dk1"/>
              </a:solidFill>
              <a:latin typeface="Calibri"/>
              <a:ea typeface="Calibri"/>
              <a:cs typeface="Calibri"/>
              <a:sym typeface="Calibri"/>
            </a:endParaRPr>
          </a:p>
        </p:txBody>
      </p:sp>
      <p:sp>
        <p:nvSpPr>
          <p:cNvPr id="271" name="Google Shape;271;p13"/>
          <p:cNvSpPr txBox="1"/>
          <p:nvPr/>
        </p:nvSpPr>
        <p:spPr>
          <a:xfrm>
            <a:off x="1304048" y="3281399"/>
            <a:ext cx="2848503"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Web-based attacks</a:t>
            </a:r>
            <a:endParaRPr sz="1800" b="0" i="0" u="none" strike="noStrike" cap="none">
              <a:solidFill>
                <a:schemeClr val="dk1"/>
              </a:solidFill>
              <a:latin typeface="Calibri"/>
              <a:ea typeface="Calibri"/>
              <a:cs typeface="Calibri"/>
              <a:sym typeface="Calibri"/>
            </a:endParaRPr>
          </a:p>
        </p:txBody>
      </p:sp>
      <p:sp>
        <p:nvSpPr>
          <p:cNvPr id="272" name="Google Shape;272;p13"/>
          <p:cNvSpPr/>
          <p:nvPr/>
        </p:nvSpPr>
        <p:spPr>
          <a:xfrm>
            <a:off x="980656" y="2895699"/>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13"/>
          <p:cNvSpPr/>
          <p:nvPr/>
        </p:nvSpPr>
        <p:spPr>
          <a:xfrm>
            <a:off x="980656" y="3399959"/>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13"/>
          <p:cNvSpPr/>
          <p:nvPr/>
        </p:nvSpPr>
        <p:spPr>
          <a:xfrm>
            <a:off x="980656" y="3889584"/>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5" name="Google Shape;275;p13"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76" name="Google Shape;276;p13"/>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277" name="Google Shape;277;p13"/>
          <p:cNvSpPr txBox="1"/>
          <p:nvPr/>
        </p:nvSpPr>
        <p:spPr>
          <a:xfrm>
            <a:off x="1304047" y="4303786"/>
            <a:ext cx="2848503"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Computer virus</a:t>
            </a:r>
            <a:endParaRPr sz="1800" b="0" i="0" u="none" strike="noStrike" cap="none">
              <a:solidFill>
                <a:schemeClr val="dk1"/>
              </a:solidFill>
              <a:latin typeface="Calibri"/>
              <a:ea typeface="Calibri"/>
              <a:cs typeface="Calibri"/>
              <a:sym typeface="Calibri"/>
            </a:endParaRPr>
          </a:p>
        </p:txBody>
      </p:sp>
      <p:sp>
        <p:nvSpPr>
          <p:cNvPr id="278" name="Google Shape;278;p13"/>
          <p:cNvSpPr/>
          <p:nvPr/>
        </p:nvSpPr>
        <p:spPr>
          <a:xfrm>
            <a:off x="979467" y="4379209"/>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13"/>
          <p:cNvSpPr txBox="1"/>
          <p:nvPr/>
        </p:nvSpPr>
        <p:spPr>
          <a:xfrm>
            <a:off x="5072103" y="3778067"/>
            <a:ext cx="2848503"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Adware</a:t>
            </a:r>
            <a:endParaRPr sz="1800" b="0" i="0" u="none" strike="noStrike" cap="none">
              <a:solidFill>
                <a:schemeClr val="dk1"/>
              </a:solidFill>
              <a:latin typeface="Calibri"/>
              <a:ea typeface="Calibri"/>
              <a:cs typeface="Calibri"/>
              <a:sym typeface="Calibri"/>
            </a:endParaRPr>
          </a:p>
        </p:txBody>
      </p:sp>
      <p:sp>
        <p:nvSpPr>
          <p:cNvPr id="280" name="Google Shape;280;p13"/>
          <p:cNvSpPr txBox="1"/>
          <p:nvPr/>
        </p:nvSpPr>
        <p:spPr>
          <a:xfrm>
            <a:off x="5094150" y="2804656"/>
            <a:ext cx="2826600" cy="369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Computer worm</a:t>
            </a:r>
            <a:endParaRPr sz="1800" b="0" i="0" u="none" strike="noStrike" cap="none">
              <a:solidFill>
                <a:schemeClr val="dk1"/>
              </a:solidFill>
              <a:latin typeface="Calibri"/>
              <a:ea typeface="Calibri"/>
              <a:cs typeface="Calibri"/>
              <a:sym typeface="Calibri"/>
            </a:endParaRPr>
          </a:p>
        </p:txBody>
      </p:sp>
      <p:sp>
        <p:nvSpPr>
          <p:cNvPr id="281" name="Google Shape;281;p13"/>
          <p:cNvSpPr txBox="1"/>
          <p:nvPr/>
        </p:nvSpPr>
        <p:spPr>
          <a:xfrm>
            <a:off x="5072103" y="3283363"/>
            <a:ext cx="2848503"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Spyware</a:t>
            </a:r>
            <a:endParaRPr sz="1800" b="0" i="0" u="none" strike="noStrike" cap="none">
              <a:solidFill>
                <a:schemeClr val="dk1"/>
              </a:solidFill>
              <a:latin typeface="Calibri"/>
              <a:ea typeface="Calibri"/>
              <a:cs typeface="Calibri"/>
              <a:sym typeface="Calibri"/>
            </a:endParaRPr>
          </a:p>
        </p:txBody>
      </p:sp>
      <p:sp>
        <p:nvSpPr>
          <p:cNvPr id="282" name="Google Shape;282;p13"/>
          <p:cNvSpPr/>
          <p:nvPr/>
        </p:nvSpPr>
        <p:spPr>
          <a:xfrm>
            <a:off x="4748711" y="2897663"/>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13"/>
          <p:cNvSpPr/>
          <p:nvPr/>
        </p:nvSpPr>
        <p:spPr>
          <a:xfrm>
            <a:off x="4748711" y="3401923"/>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p13"/>
          <p:cNvSpPr/>
          <p:nvPr/>
        </p:nvSpPr>
        <p:spPr>
          <a:xfrm>
            <a:off x="4748711" y="3891548"/>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13"/>
          <p:cNvSpPr txBox="1"/>
          <p:nvPr/>
        </p:nvSpPr>
        <p:spPr>
          <a:xfrm>
            <a:off x="5072102" y="4305750"/>
            <a:ext cx="2848503"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DDoS attacks</a:t>
            </a:r>
            <a:endParaRPr sz="1800" b="0" i="0" u="none" strike="noStrike" cap="none">
              <a:solidFill>
                <a:schemeClr val="dk1"/>
              </a:solidFill>
              <a:latin typeface="Calibri"/>
              <a:ea typeface="Calibri"/>
              <a:cs typeface="Calibri"/>
              <a:sym typeface="Calibri"/>
            </a:endParaRPr>
          </a:p>
        </p:txBody>
      </p:sp>
      <p:sp>
        <p:nvSpPr>
          <p:cNvPr id="286" name="Google Shape;286;p13"/>
          <p:cNvSpPr/>
          <p:nvPr/>
        </p:nvSpPr>
        <p:spPr>
          <a:xfrm>
            <a:off x="4755911" y="4381173"/>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7" name="Google Shape;287;p13" descr="Imagen en blanco y negro&#10;&#10;Descripción generada automáticamente con confianza baj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68015" y="2806228"/>
            <a:ext cx="3233712" cy="24960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91"/>
        <p:cNvGrpSpPr/>
        <p:nvPr/>
      </p:nvGrpSpPr>
      <p:grpSpPr>
        <a:xfrm>
          <a:off x="0" y="0"/>
          <a:ext cx="0" cy="0"/>
          <a:chOff x="0" y="0"/>
          <a:chExt cx="0" cy="0"/>
        </a:xfrm>
      </p:grpSpPr>
      <p:sp>
        <p:nvSpPr>
          <p:cNvPr id="292" name="Google Shape;292;p14"/>
          <p:cNvSpPr txBox="1"/>
          <p:nvPr/>
        </p:nvSpPr>
        <p:spPr>
          <a:xfrm>
            <a:off x="875909" y="531936"/>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2: Κυβερνοασφάλεια</a:t>
            </a:r>
            <a:endParaRPr sz="3600" b="1" i="0" u="none" strike="noStrike" cap="none">
              <a:solidFill>
                <a:srgbClr val="FAB632"/>
              </a:solidFill>
              <a:latin typeface="Calibri"/>
              <a:ea typeface="Calibri"/>
              <a:cs typeface="Calibri"/>
              <a:sym typeface="Calibri"/>
            </a:endParaRPr>
          </a:p>
        </p:txBody>
      </p:sp>
      <p:sp>
        <p:nvSpPr>
          <p:cNvPr id="293" name="Google Shape;293;p14"/>
          <p:cNvSpPr txBox="1"/>
          <p:nvPr/>
        </p:nvSpPr>
        <p:spPr>
          <a:xfrm>
            <a:off x="875900" y="1111425"/>
            <a:ext cx="10256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3: Κωδικοί πρόσβασης. Δημιουργήστε έναν ισχυρό κωδικό πρόσβασης.</a:t>
            </a:r>
            <a:endParaRPr sz="2400" b="0" i="0" u="none" strike="noStrike" cap="none">
              <a:solidFill>
                <a:srgbClr val="21B4A9"/>
              </a:solidFill>
              <a:latin typeface="Calibri"/>
              <a:ea typeface="Calibri"/>
              <a:cs typeface="Calibri"/>
              <a:sym typeface="Calibri"/>
            </a:endParaRPr>
          </a:p>
        </p:txBody>
      </p:sp>
      <p:sp>
        <p:nvSpPr>
          <p:cNvPr id="294" name="Google Shape;294;p14"/>
          <p:cNvSpPr/>
          <p:nvPr/>
        </p:nvSpPr>
        <p:spPr>
          <a:xfrm>
            <a:off x="875909" y="1629437"/>
            <a:ext cx="9356661"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b="1">
                <a:solidFill>
                  <a:schemeClr val="dk1"/>
                </a:solidFill>
                <a:latin typeface="Calibri"/>
                <a:ea typeface="Calibri"/>
                <a:cs typeface="Calibri"/>
                <a:sym typeface="Calibri"/>
              </a:rPr>
              <a:t>Οι κωδικοί πρόσβασης χρησιμοποιούνται για την προστασία των προσωπικών σας στοιχείων</a:t>
            </a:r>
            <a:r>
              <a:rPr lang="el" sz="1800">
                <a:solidFill>
                  <a:schemeClr val="dk1"/>
                </a:solidFill>
                <a:latin typeface="Calibri"/>
                <a:ea typeface="Calibri"/>
                <a:cs typeface="Calibri"/>
                <a:sym typeface="Calibri"/>
              </a:rPr>
              <a:t>, των email, των αρχείων, των σημαντικών εγγράφων, των λογαριασμών σας κ.λπ., επομένως είναι σημαντικό να είναι ισχυροί. Πρέπει να αποτελούνται από συνδυασμό γραμμάτων, αριθμών και συμβόλων (δεν περιλαμβάνονται οι τόνοι), ακολουθώντας τις παρακάτω συστάσεις:</a:t>
            </a:r>
            <a:endParaRPr sz="1800" i="0" u="none" strike="noStrike" cap="none">
              <a:solidFill>
                <a:schemeClr val="dk1"/>
              </a:solidFill>
              <a:latin typeface="Calibri"/>
              <a:ea typeface="Calibri"/>
              <a:cs typeface="Calibri"/>
              <a:sym typeface="Calibri"/>
            </a:endParaRPr>
          </a:p>
        </p:txBody>
      </p:sp>
      <p:sp>
        <p:nvSpPr>
          <p:cNvPr id="295" name="Google Shape;295;p14"/>
          <p:cNvSpPr txBox="1"/>
          <p:nvPr/>
        </p:nvSpPr>
        <p:spPr>
          <a:xfrm>
            <a:off x="1282388" y="4708263"/>
            <a:ext cx="103437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Μην χρησιμοποιείτε κωδικούς πρόσβασης που περιλαμβάνουν προσωπικές πληροφορίες, όπως το όνομα, τα γενέθλια ή τη διεύθυνσή σας, καθώς οποιοσδήποτε θα μπορούσε να προσπαθήσει να το μαντέψει.</a:t>
            </a:r>
            <a:endParaRPr sz="1800" b="0" i="0" u="none" strike="noStrike" cap="none">
              <a:solidFill>
                <a:schemeClr val="dk1"/>
              </a:solidFill>
              <a:latin typeface="Calibri"/>
              <a:ea typeface="Calibri"/>
              <a:cs typeface="Calibri"/>
              <a:sym typeface="Calibri"/>
            </a:endParaRPr>
          </a:p>
        </p:txBody>
      </p:sp>
      <p:sp>
        <p:nvSpPr>
          <p:cNvPr id="296" name="Google Shape;296;p14"/>
          <p:cNvSpPr txBox="1"/>
          <p:nvPr/>
        </p:nvSpPr>
        <p:spPr>
          <a:xfrm>
            <a:off x="1291150" y="2905125"/>
            <a:ext cx="10256400" cy="9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Χρησιμοποιήστε έναν μοναδικό κωδικό πρόσβασης, μην επαναχρησιμοποιείτε παλιούς κωδικούς πρόσβασης. Εάν διαρρεύσει ένας κωδικός πρόσβασης, θα αποκαλύψετε όλους τους λογαριασμούς που χρησιμοποιούν τον ίδιο κωδικό πρόσβασης.</a:t>
            </a:r>
            <a:endParaRPr sz="1800" b="0" i="0" u="none" strike="noStrike" cap="none">
              <a:solidFill>
                <a:schemeClr val="dk1"/>
              </a:solidFill>
              <a:latin typeface="Calibri"/>
              <a:ea typeface="Calibri"/>
              <a:cs typeface="Calibri"/>
              <a:sym typeface="Calibri"/>
            </a:endParaRPr>
          </a:p>
        </p:txBody>
      </p:sp>
      <p:sp>
        <p:nvSpPr>
          <p:cNvPr id="297" name="Google Shape;297;p14"/>
          <p:cNvSpPr txBox="1"/>
          <p:nvPr/>
        </p:nvSpPr>
        <p:spPr>
          <a:xfrm>
            <a:off x="1326038" y="3828525"/>
            <a:ext cx="10256400" cy="9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Ο κωδικός πρόσβασής σας πρέπει να είναι μεγάλος, αλλά εύκολος να τον θυμάστε. Συνιστάται να χρησιμοποιείτε τουλάχιστον 12 χαρακτήρες. Ίσως ένας στίχος τραγουδιού, ένα απόσπασμα από μια ταινία ή λέξεις που μπορείτε εύκολα να θυμηθείτε.</a:t>
            </a:r>
            <a:endParaRPr sz="1800" b="0" i="0" u="none" strike="noStrike" cap="none">
              <a:solidFill>
                <a:schemeClr val="dk1"/>
              </a:solidFill>
              <a:latin typeface="Calibri"/>
              <a:ea typeface="Calibri"/>
              <a:cs typeface="Calibri"/>
              <a:sym typeface="Calibri"/>
            </a:endParaRPr>
          </a:p>
        </p:txBody>
      </p:sp>
      <p:sp>
        <p:nvSpPr>
          <p:cNvPr id="298" name="Google Shape;298;p14"/>
          <p:cNvSpPr txBox="1"/>
          <p:nvPr/>
        </p:nvSpPr>
        <p:spPr>
          <a:xfrm>
            <a:off x="2266575" y="5357525"/>
            <a:ext cx="92811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Μερικά παραδείγματα κωδικών πρόσβασης που ΔΕΝ πρέπει να χρησιμοποιείτε: κωδικός πρόσβασης; qwerty; 1234...</a:t>
            </a:r>
            <a:endParaRPr sz="1800" b="0" i="0" u="none" strike="noStrike" cap="none">
              <a:solidFill>
                <a:schemeClr val="dk1"/>
              </a:solidFill>
              <a:latin typeface="Calibri"/>
              <a:ea typeface="Calibri"/>
              <a:cs typeface="Calibri"/>
              <a:sym typeface="Calibri"/>
            </a:endParaRPr>
          </a:p>
        </p:txBody>
      </p:sp>
      <p:sp>
        <p:nvSpPr>
          <p:cNvPr id="299" name="Google Shape;299;p14"/>
          <p:cNvSpPr/>
          <p:nvPr/>
        </p:nvSpPr>
        <p:spPr>
          <a:xfrm>
            <a:off x="979258" y="3031686"/>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14"/>
          <p:cNvSpPr/>
          <p:nvPr/>
        </p:nvSpPr>
        <p:spPr>
          <a:xfrm>
            <a:off x="979258" y="3762449"/>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p14"/>
          <p:cNvSpPr/>
          <p:nvPr/>
        </p:nvSpPr>
        <p:spPr>
          <a:xfrm>
            <a:off x="979258" y="4495355"/>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2" name="Google Shape;302;p14"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303" name="Google Shape;303;p14"/>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07"/>
        <p:cNvGrpSpPr/>
        <p:nvPr/>
      </p:nvGrpSpPr>
      <p:grpSpPr>
        <a:xfrm>
          <a:off x="0" y="0"/>
          <a:ext cx="0" cy="0"/>
          <a:chOff x="0" y="0"/>
          <a:chExt cx="0" cy="0"/>
        </a:xfrm>
      </p:grpSpPr>
      <p:sp>
        <p:nvSpPr>
          <p:cNvPr id="308" name="Google Shape;308;p15"/>
          <p:cNvSpPr txBox="1"/>
          <p:nvPr/>
        </p:nvSpPr>
        <p:spPr>
          <a:xfrm>
            <a:off x="875909" y="531936"/>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2: Κυβερνοασφάλεια</a:t>
            </a:r>
            <a:endParaRPr sz="3600" b="1" i="0" u="none" strike="noStrike" cap="none">
              <a:solidFill>
                <a:srgbClr val="FAB632"/>
              </a:solidFill>
              <a:latin typeface="Calibri"/>
              <a:ea typeface="Calibri"/>
              <a:cs typeface="Calibri"/>
              <a:sym typeface="Calibri"/>
            </a:endParaRPr>
          </a:p>
        </p:txBody>
      </p:sp>
      <p:sp>
        <p:nvSpPr>
          <p:cNvPr id="309" name="Google Shape;309;p15"/>
          <p:cNvSpPr txBox="1"/>
          <p:nvPr/>
        </p:nvSpPr>
        <p:spPr>
          <a:xfrm>
            <a:off x="4124705" y="1939840"/>
            <a:ext cx="5905800" cy="4248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Μπορείτε να ελέγξετε εάν οι κωδικοί πρόσβασής σας είναι ασφαλείς χρησιμοποιώντας εργαλεία όπως αυτό που θα βρείτε σε αυτόν τον σύνδεσμο</a:t>
            </a:r>
            <a:r>
              <a:rPr lang="el" sz="1800" b="0" i="0" u="none" strike="noStrike" cap="none">
                <a:solidFill>
                  <a:schemeClr val="dk1"/>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https://password.kaspersky.com/</a:t>
            </a: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Επιπλέον, υπάρχουν εργαλεία για να διαχειρίζεστε τους κωδικούς πρόσβασής σας άνετα και με ασφάλεια, όπως ο διαχειριστής κωδικών πρόσβασης της Google</a:t>
            </a:r>
            <a:r>
              <a:rPr lang="el" sz="1800" b="0" i="0" u="none" strike="noStrike" cap="none">
                <a:solidFill>
                  <a:schemeClr val="dk1"/>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https://passwords.google.com/</a:t>
            </a: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Αυτός ο τύπος εργαλείου σάς επιτρέπει να αποθηκεύετε κωδικούς πρόσβασης και να δημιουργείτε νέους τυχαία, ενώ μπορείτε να έχετε πρόσβαση σε αυτούς απομνημονεύοντας μόνο τον κωδικό πρόσβασής σας για τον διαχειριστή κωδικών πρόσβασης.</a:t>
            </a:r>
            <a:endParaRPr sz="1800" b="0" i="0" u="none" strike="noStrike" cap="none">
              <a:solidFill>
                <a:schemeClr val="dk1"/>
              </a:solidFill>
              <a:latin typeface="Calibri"/>
              <a:ea typeface="Calibri"/>
              <a:cs typeface="Calibri"/>
              <a:sym typeface="Calibri"/>
            </a:endParaRPr>
          </a:p>
        </p:txBody>
      </p:sp>
      <p:pic>
        <p:nvPicPr>
          <p:cNvPr id="310" name="Google Shape;310;p15" descr="Texto&#10;&#10;Descripción generada automáticamen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311" name="Google Shape;311;p15"/>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pic>
        <p:nvPicPr>
          <p:cNvPr id="312" name="Google Shape;312;p15" descr="Icono&#10;&#10;Descripción generada automáticament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60467" y="2334653"/>
            <a:ext cx="2705957" cy="2143626"/>
          </a:xfrm>
          <a:prstGeom prst="rect">
            <a:avLst/>
          </a:prstGeom>
          <a:noFill/>
          <a:ln>
            <a:noFill/>
          </a:ln>
        </p:spPr>
      </p:pic>
      <p:sp>
        <p:nvSpPr>
          <p:cNvPr id="313" name="Google Shape;313;p15"/>
          <p:cNvSpPr txBox="1"/>
          <p:nvPr/>
        </p:nvSpPr>
        <p:spPr>
          <a:xfrm>
            <a:off x="875900" y="1111425"/>
            <a:ext cx="10256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3: Κωδικοί πρόσβασης. Δημιουργήστε έναν ισχυρό κωδικό πρόσβασης.</a:t>
            </a:r>
            <a:endParaRPr sz="2400" b="0" i="0" u="none" strike="noStrike" cap="none">
              <a:solidFill>
                <a:srgbClr val="21B4A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17"/>
        <p:cNvGrpSpPr/>
        <p:nvPr/>
      </p:nvGrpSpPr>
      <p:grpSpPr>
        <a:xfrm>
          <a:off x="0" y="0"/>
          <a:ext cx="0" cy="0"/>
          <a:chOff x="0" y="0"/>
          <a:chExt cx="0" cy="0"/>
        </a:xfrm>
      </p:grpSpPr>
      <p:sp>
        <p:nvSpPr>
          <p:cNvPr id="318" name="Google Shape;318;p16"/>
          <p:cNvSpPr txBox="1"/>
          <p:nvPr/>
        </p:nvSpPr>
        <p:spPr>
          <a:xfrm>
            <a:off x="875909" y="531936"/>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2: Κυβερνοασφάλεια</a:t>
            </a:r>
            <a:endParaRPr sz="3600" b="1" i="0" u="none" strike="noStrike" cap="none">
              <a:solidFill>
                <a:srgbClr val="FAB632"/>
              </a:solidFill>
              <a:latin typeface="Calibri"/>
              <a:ea typeface="Calibri"/>
              <a:cs typeface="Calibri"/>
              <a:sym typeface="Calibri"/>
            </a:endParaRPr>
          </a:p>
        </p:txBody>
      </p:sp>
      <p:sp>
        <p:nvSpPr>
          <p:cNvPr id="319" name="Google Shape;319;p16"/>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4: Συστάσεις.</a:t>
            </a:r>
            <a:endParaRPr sz="2400" b="0" i="0" u="none" strike="noStrike" cap="none">
              <a:solidFill>
                <a:srgbClr val="21B4A9"/>
              </a:solidFill>
              <a:latin typeface="Calibri"/>
              <a:ea typeface="Calibri"/>
              <a:cs typeface="Calibri"/>
              <a:sym typeface="Calibri"/>
            </a:endParaRPr>
          </a:p>
        </p:txBody>
      </p:sp>
      <p:sp>
        <p:nvSpPr>
          <p:cNvPr id="320" name="Google Shape;320;p16"/>
          <p:cNvSpPr/>
          <p:nvPr/>
        </p:nvSpPr>
        <p:spPr>
          <a:xfrm>
            <a:off x="329250" y="1629425"/>
            <a:ext cx="9903300" cy="369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Παρακάτω θα βρείτε μια σειρά από συμβουλές και συστάσεις για την ασφάλεια στον κυβερνοχώρο:</a:t>
            </a:r>
            <a:endParaRPr sz="1800" b="0" i="0" u="none" strike="noStrike" cap="none">
              <a:solidFill>
                <a:schemeClr val="dk1"/>
              </a:solidFill>
              <a:latin typeface="Calibri"/>
              <a:ea typeface="Calibri"/>
              <a:cs typeface="Calibri"/>
              <a:sym typeface="Calibri"/>
            </a:endParaRPr>
          </a:p>
        </p:txBody>
      </p:sp>
      <p:sp>
        <p:nvSpPr>
          <p:cNvPr id="321" name="Google Shape;321;p16"/>
          <p:cNvSpPr txBox="1"/>
          <p:nvPr/>
        </p:nvSpPr>
        <p:spPr>
          <a:xfrm>
            <a:off x="1465794" y="3437614"/>
            <a:ext cx="7837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Στο μέτρο του δυνατού, αποφύγετε τη σύνδεση σε ανοιχτά δίκτυα wifi, όπως αυτά σε καφετέριες ή μουσεία.</a:t>
            </a:r>
            <a:endParaRPr sz="1400" b="0" i="0" u="none" strike="noStrike" cap="none">
              <a:solidFill>
                <a:srgbClr val="000000"/>
              </a:solidFill>
              <a:latin typeface="Arial"/>
              <a:ea typeface="Arial"/>
              <a:cs typeface="Arial"/>
              <a:sym typeface="Arial"/>
            </a:endParaRPr>
          </a:p>
        </p:txBody>
      </p:sp>
      <p:sp>
        <p:nvSpPr>
          <p:cNvPr id="322" name="Google Shape;322;p16"/>
          <p:cNvSpPr txBox="1"/>
          <p:nvPr/>
        </p:nvSpPr>
        <p:spPr>
          <a:xfrm>
            <a:off x="1465794" y="2147487"/>
            <a:ext cx="7837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Μην αφήνετε τους κωδικούς σας γραμμένους σε ορατά σημεία, όπως post-it, και μην τους δημοσιεύετε στο Διαδίκτυο.</a:t>
            </a:r>
            <a:endParaRPr sz="1400" b="0" i="0" u="none" strike="noStrike" cap="none">
              <a:solidFill>
                <a:srgbClr val="000000"/>
              </a:solidFill>
              <a:latin typeface="Arial"/>
              <a:ea typeface="Arial"/>
              <a:cs typeface="Arial"/>
              <a:sym typeface="Arial"/>
            </a:endParaRPr>
          </a:p>
        </p:txBody>
      </p:sp>
      <p:sp>
        <p:nvSpPr>
          <p:cNvPr id="323" name="Google Shape;323;p16"/>
          <p:cNvSpPr txBox="1"/>
          <p:nvPr/>
        </p:nvSpPr>
        <p:spPr>
          <a:xfrm>
            <a:off x="1465794" y="2793818"/>
            <a:ext cx="78375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Μην αφήνετε τους κωδικούς σας γραμμένους σε ορατά σημεία, όπως post-it, και μην τους δημοσιεύετε στο Διαδίκτυο.</a:t>
            </a:r>
            <a:endParaRPr sz="1400" b="0" i="0" u="none" strike="noStrike" cap="none">
              <a:solidFill>
                <a:srgbClr val="000000"/>
              </a:solidFill>
              <a:latin typeface="Arial"/>
              <a:ea typeface="Arial"/>
              <a:cs typeface="Arial"/>
              <a:sym typeface="Arial"/>
            </a:endParaRPr>
          </a:p>
        </p:txBody>
      </p:sp>
      <p:sp>
        <p:nvSpPr>
          <p:cNvPr id="324" name="Google Shape;324;p16"/>
          <p:cNvSpPr/>
          <p:nvPr/>
        </p:nvSpPr>
        <p:spPr>
          <a:xfrm>
            <a:off x="1142401" y="2245296"/>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5" name="Google Shape;325;p16"/>
          <p:cNvSpPr/>
          <p:nvPr/>
        </p:nvSpPr>
        <p:spPr>
          <a:xfrm>
            <a:off x="1142401" y="2892169"/>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16"/>
          <p:cNvSpPr/>
          <p:nvPr/>
        </p:nvSpPr>
        <p:spPr>
          <a:xfrm>
            <a:off x="1142401" y="3552717"/>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7" name="Google Shape;327;p1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328" name="Google Shape;328;p16"/>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329" name="Google Shape;329;p16"/>
          <p:cNvSpPr txBox="1"/>
          <p:nvPr/>
        </p:nvSpPr>
        <p:spPr>
          <a:xfrm>
            <a:off x="1465793" y="4038544"/>
            <a:ext cx="7837500" cy="9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Μην ψωνίζετε online σε αναξιόπιστους ιστότοπους. ελέγξτε πρώτα τις κριτικές που μπορείτε να βρείτε, ρωτήστε τους φίλους και τους συγγενείς σας αν έχουν αγοράσει από το ίδιο ηλεκτρονικό κατάστημα...</a:t>
            </a:r>
            <a:endParaRPr sz="1400" b="0" i="0" u="none" strike="noStrike" cap="none">
              <a:solidFill>
                <a:srgbClr val="000000"/>
              </a:solidFill>
              <a:latin typeface="Arial"/>
              <a:ea typeface="Arial"/>
              <a:cs typeface="Arial"/>
              <a:sym typeface="Arial"/>
            </a:endParaRPr>
          </a:p>
        </p:txBody>
      </p:sp>
      <p:sp>
        <p:nvSpPr>
          <p:cNvPr id="330" name="Google Shape;330;p16"/>
          <p:cNvSpPr txBox="1"/>
          <p:nvPr/>
        </p:nvSpPr>
        <p:spPr>
          <a:xfrm>
            <a:off x="2415707" y="5250592"/>
            <a:ext cx="876677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l" sz="2400" b="1">
                <a:solidFill>
                  <a:schemeClr val="dk1"/>
                </a:solidFill>
                <a:highlight>
                  <a:srgbClr val="FAB632"/>
                </a:highlight>
                <a:latin typeface="Calibri"/>
                <a:ea typeface="Calibri"/>
                <a:cs typeface="Calibri"/>
                <a:sym typeface="Calibri"/>
              </a:rPr>
              <a:t>Να είστε προσεκτικοί με οτιδήποτε ύποπτο βλέπετε στο Διαδίκτυο!</a:t>
            </a:r>
            <a:endParaRPr sz="1400" b="0" i="0" u="none" strike="noStrike" cap="none">
              <a:solidFill>
                <a:srgbClr val="000000"/>
              </a:solidFill>
              <a:latin typeface="Arial"/>
              <a:ea typeface="Arial"/>
              <a:cs typeface="Arial"/>
              <a:sym typeface="Arial"/>
            </a:endParaRPr>
          </a:p>
        </p:txBody>
      </p:sp>
      <p:sp>
        <p:nvSpPr>
          <p:cNvPr id="331" name="Google Shape;331;p16"/>
          <p:cNvSpPr/>
          <p:nvPr/>
        </p:nvSpPr>
        <p:spPr>
          <a:xfrm>
            <a:off x="1142400" y="4127185"/>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35"/>
        <p:cNvGrpSpPr/>
        <p:nvPr/>
      </p:nvGrpSpPr>
      <p:grpSpPr>
        <a:xfrm>
          <a:off x="0" y="0"/>
          <a:ext cx="0" cy="0"/>
          <a:chOff x="0" y="0"/>
          <a:chExt cx="0" cy="0"/>
        </a:xfrm>
      </p:grpSpPr>
      <p:sp>
        <p:nvSpPr>
          <p:cNvPr id="336" name="Google Shape;336;p17"/>
          <p:cNvSpPr txBox="1"/>
          <p:nvPr/>
        </p:nvSpPr>
        <p:spPr>
          <a:xfrm>
            <a:off x="875909" y="531936"/>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3: Επίλυση προβλημάτων</a:t>
            </a:r>
            <a:endParaRPr sz="3600" b="1" i="0" u="none" strike="noStrike" cap="none">
              <a:solidFill>
                <a:srgbClr val="FAB632"/>
              </a:solidFill>
              <a:latin typeface="Calibri"/>
              <a:ea typeface="Calibri"/>
              <a:cs typeface="Calibri"/>
              <a:sym typeface="Calibri"/>
            </a:endParaRPr>
          </a:p>
        </p:txBody>
      </p:sp>
      <p:sp>
        <p:nvSpPr>
          <p:cNvPr id="337" name="Google Shape;337;p17"/>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1: Τα βασικά. Εισαγωγή.</a:t>
            </a:r>
            <a:endParaRPr sz="2400" b="0" i="0" u="none" strike="noStrike" cap="none">
              <a:solidFill>
                <a:srgbClr val="21B4A9"/>
              </a:solidFill>
              <a:latin typeface="Calibri"/>
              <a:ea typeface="Calibri"/>
              <a:cs typeface="Calibri"/>
              <a:sym typeface="Calibri"/>
            </a:endParaRPr>
          </a:p>
        </p:txBody>
      </p:sp>
      <p:sp>
        <p:nvSpPr>
          <p:cNvPr id="338" name="Google Shape;338;p17"/>
          <p:cNvSpPr/>
          <p:nvPr/>
        </p:nvSpPr>
        <p:spPr>
          <a:xfrm>
            <a:off x="875909" y="1629437"/>
            <a:ext cx="9356661" cy="406265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Το να είσαι αποφασιστικός είναι μια ιδιότητα που απαιτείται πολύ στις μέρες μας, ειδικά όταν πρόκειται για υπολογιστές και ψηφιακές συσκευές. Τι συμβαίνει όταν ο υπολογιστής δεν ενεργοποιείται; Ή όταν δεν μπορείτε να ακούσετε κλήσεις στο τηλέφωνο; Καλείς τεχνικό σέρβις; Ή μήπως προσπαθήστε πρώτα να το διορθώσετε μόνοι σας;</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Αυτή η ενότητα θα διερευνήσει τα πιο κοινά προβλήματα και τις πιθανές λύσεις τους και θα παρέχει τα εργαλεία που απαιτούνται για τη διεξαγωγή αποτελεσματικών αναζητήσεων στο Διαδίκτυο που μπορούν να βοηθήσουν στην επίλυση ορισμένων προβλημάτων.</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Μην ξεχάσετε να ανατρέξετε στην ενότητα "σχετικό υλικό" για να μάθετε περισσότερα σχετικά με την επίλυση προβλημάτων!</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339" name="Google Shape;339;p17"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340" name="Google Shape;340;p17"/>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44"/>
        <p:cNvGrpSpPr/>
        <p:nvPr/>
      </p:nvGrpSpPr>
      <p:grpSpPr>
        <a:xfrm>
          <a:off x="0" y="0"/>
          <a:ext cx="0" cy="0"/>
          <a:chOff x="0" y="0"/>
          <a:chExt cx="0" cy="0"/>
        </a:xfrm>
      </p:grpSpPr>
      <p:sp>
        <p:nvSpPr>
          <p:cNvPr id="345" name="Google Shape;345;p18"/>
          <p:cNvSpPr txBox="1"/>
          <p:nvPr/>
        </p:nvSpPr>
        <p:spPr>
          <a:xfrm>
            <a:off x="762529" y="579940"/>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3: Επίλυση προβλημάτων</a:t>
            </a:r>
            <a:endParaRPr sz="3600" b="1" i="0" u="none" strike="noStrike" cap="none">
              <a:solidFill>
                <a:srgbClr val="FAB632"/>
              </a:solidFill>
              <a:latin typeface="Calibri"/>
              <a:ea typeface="Calibri"/>
              <a:cs typeface="Calibri"/>
              <a:sym typeface="Calibri"/>
            </a:endParaRPr>
          </a:p>
        </p:txBody>
      </p:sp>
      <p:sp>
        <p:nvSpPr>
          <p:cNvPr id="346" name="Google Shape;346;p18"/>
          <p:cNvSpPr txBox="1"/>
          <p:nvPr/>
        </p:nvSpPr>
        <p:spPr>
          <a:xfrm>
            <a:off x="774860" y="3112290"/>
            <a:ext cx="8436300" cy="1477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Εάν τα περιφερειακά δεν λειτουργούν:</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ourier New"/>
              <a:buChar char="o"/>
            </a:pPr>
            <a:r>
              <a:rPr lang="el" sz="1800">
                <a:solidFill>
                  <a:schemeClr val="dk1"/>
                </a:solidFill>
                <a:latin typeface="Calibri"/>
                <a:ea typeface="Calibri"/>
                <a:cs typeface="Calibri"/>
                <a:sym typeface="Calibri"/>
              </a:rPr>
              <a:t>Ελέγξτε ότι είναι σωστά συνδεδεμένα στον υπολογιστή. Εάν είναι ασύρματα, ελέγξτε ότι έχουν φόρτιση/μπαταρίες.</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ourier New"/>
              <a:buChar char="o"/>
            </a:pPr>
            <a:r>
              <a:rPr lang="el" sz="1800">
                <a:solidFill>
                  <a:schemeClr val="dk1"/>
                </a:solidFill>
                <a:latin typeface="Calibri"/>
                <a:ea typeface="Calibri"/>
                <a:cs typeface="Calibri"/>
                <a:sym typeface="Calibri"/>
              </a:rPr>
              <a:t>Αποσυνδέστε τα και επανασυνδέστε τα.</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ourier New"/>
              <a:buChar char="o"/>
            </a:pPr>
            <a:r>
              <a:rPr lang="el" sz="1800">
                <a:solidFill>
                  <a:schemeClr val="dk1"/>
                </a:solidFill>
                <a:latin typeface="Calibri"/>
                <a:ea typeface="Calibri"/>
                <a:cs typeface="Calibri"/>
                <a:sym typeface="Calibri"/>
              </a:rPr>
              <a:t>Ελέγξτε ότι τα προγράμματα οδήγησης είναι ενημερωμένα.</a:t>
            </a:r>
            <a:endParaRPr sz="1800" b="0" i="0" u="none" strike="noStrike" cap="none">
              <a:solidFill>
                <a:schemeClr val="dk1"/>
              </a:solidFill>
              <a:latin typeface="Calibri"/>
              <a:ea typeface="Calibri"/>
              <a:cs typeface="Calibri"/>
              <a:sym typeface="Calibri"/>
            </a:endParaRPr>
          </a:p>
        </p:txBody>
      </p:sp>
      <p:sp>
        <p:nvSpPr>
          <p:cNvPr id="347" name="Google Shape;347;p18"/>
          <p:cNvSpPr txBox="1"/>
          <p:nvPr/>
        </p:nvSpPr>
        <p:spPr>
          <a:xfrm>
            <a:off x="789120" y="2566225"/>
            <a:ext cx="6539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EA4E46"/>
                </a:solidFill>
                <a:latin typeface="Calibri"/>
                <a:ea typeface="Calibri"/>
                <a:cs typeface="Calibri"/>
                <a:sym typeface="Calibri"/>
              </a:rPr>
              <a:t>Το ποντίκι ή το πληκτρολόγιο δεν λειτουργεί</a:t>
            </a:r>
            <a:endParaRPr sz="2400" b="0" i="0" u="none" strike="noStrike" cap="none">
              <a:solidFill>
                <a:srgbClr val="EA4E46"/>
              </a:solidFill>
              <a:latin typeface="Calibri"/>
              <a:ea typeface="Calibri"/>
              <a:cs typeface="Calibri"/>
              <a:sym typeface="Calibri"/>
            </a:endParaRPr>
          </a:p>
        </p:txBody>
      </p:sp>
      <p:sp>
        <p:nvSpPr>
          <p:cNvPr id="348" name="Google Shape;348;p18"/>
          <p:cNvSpPr txBox="1"/>
          <p:nvPr/>
        </p:nvSpPr>
        <p:spPr>
          <a:xfrm>
            <a:off x="762530" y="1246054"/>
            <a:ext cx="76933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2: Κοινά προβλήματα και τρόπος επίλυσής τους.</a:t>
            </a:r>
            <a:endParaRPr sz="2400" b="0" i="0" u="none" strike="noStrike" cap="none">
              <a:solidFill>
                <a:srgbClr val="21B4A9"/>
              </a:solidFill>
              <a:latin typeface="Calibri"/>
              <a:ea typeface="Calibri"/>
              <a:cs typeface="Calibri"/>
              <a:sym typeface="Calibri"/>
            </a:endParaRPr>
          </a:p>
        </p:txBody>
      </p:sp>
      <p:sp>
        <p:nvSpPr>
          <p:cNvPr id="349" name="Google Shape;349;p18"/>
          <p:cNvSpPr/>
          <p:nvPr/>
        </p:nvSpPr>
        <p:spPr>
          <a:xfrm>
            <a:off x="762529" y="1871201"/>
            <a:ext cx="9356661"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Ακολουθεί μια λίστα με τα πιο συνηθισμένα προβλήματα κατά τη λειτουργία ενός υπολογιστή και πιθανές λύσεις:</a:t>
            </a:r>
            <a:endParaRPr sz="1800" b="0" i="0" u="none" strike="noStrike" cap="none">
              <a:solidFill>
                <a:schemeClr val="dk1"/>
              </a:solidFill>
              <a:latin typeface="Calibri"/>
              <a:ea typeface="Calibri"/>
              <a:cs typeface="Calibri"/>
              <a:sym typeface="Calibri"/>
            </a:endParaRPr>
          </a:p>
        </p:txBody>
      </p:sp>
      <p:pic>
        <p:nvPicPr>
          <p:cNvPr id="350" name="Google Shape;350;p18"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351" name="Google Shape;351;p18"/>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pic>
        <p:nvPicPr>
          <p:cNvPr id="352" name="Google Shape;352;p18" descr="Un teclado de computadora&#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96000" y="3633940"/>
            <a:ext cx="4801299" cy="2400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56"/>
        <p:cNvGrpSpPr/>
        <p:nvPr/>
      </p:nvGrpSpPr>
      <p:grpSpPr>
        <a:xfrm>
          <a:off x="0" y="0"/>
          <a:ext cx="0" cy="0"/>
          <a:chOff x="0" y="0"/>
          <a:chExt cx="0" cy="0"/>
        </a:xfrm>
      </p:grpSpPr>
      <p:sp>
        <p:nvSpPr>
          <p:cNvPr id="357" name="Google Shape;357;p19"/>
          <p:cNvSpPr txBox="1"/>
          <p:nvPr/>
        </p:nvSpPr>
        <p:spPr>
          <a:xfrm>
            <a:off x="774860" y="2357280"/>
            <a:ext cx="8746500" cy="2308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Εάν ο υπολογιστής δεν δείχνει σημάδια ζωής όταν πατάτε το κουμπί λειτουργίας, δοκιμάστε τα εξής:</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ourier New"/>
              <a:buChar char="o"/>
            </a:pPr>
            <a:r>
              <a:rPr lang="el" sz="1800">
                <a:solidFill>
                  <a:schemeClr val="dk1"/>
                </a:solidFill>
                <a:latin typeface="Calibri"/>
                <a:ea typeface="Calibri"/>
                <a:cs typeface="Calibri"/>
                <a:sym typeface="Calibri"/>
              </a:rPr>
              <a:t>Φορητός υπολογιστής: ελέγξτε ότι ο φορτιστής λειτουργεί και είναι συνδεδεμένος στην πρίζα (συνήθως εμφανίζεται μια λυχνία που υποδεικνύει ότι φορτίζει). Εάν όχι, ίσως είναι καιρός να αντικαταστήσετε τον φορτιστή.</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ourier New"/>
              <a:buChar char="o"/>
            </a:pPr>
            <a:r>
              <a:rPr lang="el" sz="1800">
                <a:solidFill>
                  <a:schemeClr val="dk1"/>
                </a:solidFill>
                <a:latin typeface="Calibri"/>
                <a:ea typeface="Calibri"/>
                <a:cs typeface="Calibri"/>
                <a:sym typeface="Calibri"/>
              </a:rPr>
              <a:t>Επιτραπέζιος υπολογιστής: ελέγξτε ότι το τροφοδοτικό είναι σωστά συνδεδεμένο στον πύργο του υπολογιστή και ότι η πρίζα λειτουργεί (μπορείτε να δοκιμάσετε να συνδέσετε το φορτιστή του κινητού σας τηλεφώνου).</a:t>
            </a:r>
            <a:endParaRPr sz="1800" b="0" i="0" u="none" strike="noStrike" cap="none">
              <a:solidFill>
                <a:schemeClr val="dk1"/>
              </a:solidFill>
              <a:latin typeface="Calibri"/>
              <a:ea typeface="Calibri"/>
              <a:cs typeface="Calibri"/>
              <a:sym typeface="Calibri"/>
            </a:endParaRPr>
          </a:p>
        </p:txBody>
      </p:sp>
      <p:sp>
        <p:nvSpPr>
          <p:cNvPr id="358" name="Google Shape;358;p19"/>
          <p:cNvSpPr txBox="1"/>
          <p:nvPr/>
        </p:nvSpPr>
        <p:spPr>
          <a:xfrm>
            <a:off x="789118" y="1811225"/>
            <a:ext cx="6101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EA4E46"/>
                </a:solidFill>
                <a:latin typeface="Calibri"/>
                <a:ea typeface="Calibri"/>
                <a:cs typeface="Calibri"/>
                <a:sym typeface="Calibri"/>
              </a:rPr>
              <a:t>Ο υπολογιστής δεν θα ανάψει</a:t>
            </a:r>
            <a:endParaRPr sz="2400" b="0" i="0" u="none" strike="noStrike" cap="none">
              <a:solidFill>
                <a:srgbClr val="EA4E46"/>
              </a:solidFill>
              <a:latin typeface="Calibri"/>
              <a:ea typeface="Calibri"/>
              <a:cs typeface="Calibri"/>
              <a:sym typeface="Calibri"/>
            </a:endParaRPr>
          </a:p>
        </p:txBody>
      </p:sp>
      <p:sp>
        <p:nvSpPr>
          <p:cNvPr id="359" name="Google Shape;359;p19"/>
          <p:cNvSpPr txBox="1"/>
          <p:nvPr/>
        </p:nvSpPr>
        <p:spPr>
          <a:xfrm>
            <a:off x="762529" y="579940"/>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3: Επίλυση προβλημάτων</a:t>
            </a:r>
            <a:endParaRPr sz="3600" b="1" i="0" u="none" strike="noStrike" cap="none">
              <a:solidFill>
                <a:srgbClr val="FAB632"/>
              </a:solidFill>
              <a:latin typeface="Calibri"/>
              <a:ea typeface="Calibri"/>
              <a:cs typeface="Calibri"/>
              <a:sym typeface="Calibri"/>
            </a:endParaRPr>
          </a:p>
        </p:txBody>
      </p:sp>
      <p:sp>
        <p:nvSpPr>
          <p:cNvPr id="360" name="Google Shape;360;p19"/>
          <p:cNvSpPr txBox="1"/>
          <p:nvPr/>
        </p:nvSpPr>
        <p:spPr>
          <a:xfrm>
            <a:off x="762530" y="1246054"/>
            <a:ext cx="76933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2: Κοινά προβλήματα και τρόπος επίλυσής τους.</a:t>
            </a:r>
            <a:endParaRPr sz="2400" b="0" i="0" u="none" strike="noStrike" cap="none">
              <a:solidFill>
                <a:srgbClr val="21B4A9"/>
              </a:solidFill>
              <a:latin typeface="Calibri"/>
              <a:ea typeface="Calibri"/>
              <a:cs typeface="Calibri"/>
              <a:sym typeface="Calibri"/>
            </a:endParaRPr>
          </a:p>
        </p:txBody>
      </p:sp>
      <p:pic>
        <p:nvPicPr>
          <p:cNvPr id="361" name="Google Shape;361;p19"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362" name="Google Shape;362;p19"/>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pic>
        <p:nvPicPr>
          <p:cNvPr id="363" name="Google Shape;363;p19" descr="Icon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971491" y="3665217"/>
            <a:ext cx="2157054" cy="21014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4"/>
        <p:cNvGrpSpPr/>
        <p:nvPr/>
      </p:nvGrpSpPr>
      <p:grpSpPr>
        <a:xfrm>
          <a:off x="0" y="0"/>
          <a:ext cx="0" cy="0"/>
          <a:chOff x="0" y="0"/>
          <a:chExt cx="0" cy="0"/>
        </a:xfrm>
      </p:grpSpPr>
      <p:sp>
        <p:nvSpPr>
          <p:cNvPr id="95" name="Google Shape;95;p2"/>
          <p:cNvSpPr/>
          <p:nvPr/>
        </p:nvSpPr>
        <p:spPr>
          <a:xfrm>
            <a:off x="615375" y="1428950"/>
            <a:ext cx="5019600" cy="369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Στο τέλος αυτής της ενότητας θα είστε σε θέση να:</a:t>
            </a: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925734" y="2073580"/>
            <a:ext cx="5706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a:solidFill>
                  <a:srgbClr val="21B4A9"/>
                </a:solidFill>
                <a:latin typeface="Calibri"/>
                <a:ea typeface="Calibri"/>
                <a:cs typeface="Calibri"/>
                <a:sym typeface="Calibri"/>
              </a:rPr>
              <a:t>Στόχος 1: Γνωρίστε τα κύρια εργαλεία ΤΠΕ για την επιχειρηματικότητα.</a:t>
            </a:r>
            <a:endParaRPr sz="1800" b="0" i="0" u="none" strike="noStrike" cap="none">
              <a:solidFill>
                <a:srgbClr val="21B4A9"/>
              </a:solidFill>
              <a:latin typeface="Calibri"/>
              <a:ea typeface="Calibri"/>
              <a:cs typeface="Calibri"/>
              <a:sym typeface="Calibri"/>
            </a:endParaRPr>
          </a:p>
        </p:txBody>
      </p:sp>
      <p:sp>
        <p:nvSpPr>
          <p:cNvPr id="97" name="Google Shape;97;p2"/>
          <p:cNvSpPr txBox="1"/>
          <p:nvPr/>
        </p:nvSpPr>
        <p:spPr>
          <a:xfrm>
            <a:off x="925733" y="2705786"/>
            <a:ext cx="7037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a:solidFill>
                  <a:srgbClr val="FAB632"/>
                </a:solidFill>
                <a:latin typeface="Calibri"/>
                <a:ea typeface="Calibri"/>
                <a:cs typeface="Calibri"/>
                <a:sym typeface="Calibri"/>
              </a:rPr>
              <a:t>Στόχος 2: Να έχετε τις απαραίτητες δεξιότητες για να ξεκινήσετε να πουλάτε προϊόντα ή υπηρεσίες μέσω ηλεκτρονικού εμπορίου.</a:t>
            </a:r>
            <a:r>
              <a:rPr lang="el" sz="1800" b="0" i="0" u="none" strike="noStrike" cap="none">
                <a:solidFill>
                  <a:srgbClr val="FAB632"/>
                </a:solidFill>
                <a:latin typeface="Calibri"/>
                <a:ea typeface="Calibri"/>
                <a:cs typeface="Calibri"/>
                <a:sym typeface="Calibri"/>
              </a:rPr>
              <a:t>. </a:t>
            </a:r>
            <a:endParaRPr sz="1800" b="0" i="0" u="none" strike="noStrike" cap="none">
              <a:solidFill>
                <a:srgbClr val="FAB632"/>
              </a:solidFill>
              <a:latin typeface="Calibri"/>
              <a:ea typeface="Calibri"/>
              <a:cs typeface="Calibri"/>
              <a:sym typeface="Calibri"/>
            </a:endParaRPr>
          </a:p>
        </p:txBody>
      </p:sp>
      <p:sp>
        <p:nvSpPr>
          <p:cNvPr id="98" name="Google Shape;98;p2"/>
          <p:cNvSpPr txBox="1"/>
          <p:nvPr/>
        </p:nvSpPr>
        <p:spPr>
          <a:xfrm>
            <a:off x="916130" y="3577400"/>
            <a:ext cx="614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a:solidFill>
                  <a:srgbClr val="EA4E46"/>
                </a:solidFill>
                <a:latin typeface="Calibri"/>
                <a:ea typeface="Calibri"/>
                <a:cs typeface="Calibri"/>
                <a:sym typeface="Calibri"/>
              </a:rPr>
              <a:t>Στόχος 3: Πλοηγηθείτε στο διαδίκτυο με ασφάλεια.</a:t>
            </a:r>
            <a:endParaRPr sz="1800" b="0" i="0" u="none" strike="noStrike" cap="none">
              <a:solidFill>
                <a:srgbClr val="EA4E46"/>
              </a:solidFill>
              <a:latin typeface="Calibri"/>
              <a:ea typeface="Calibri"/>
              <a:cs typeface="Calibri"/>
              <a:sym typeface="Calibri"/>
            </a:endParaRPr>
          </a:p>
        </p:txBody>
      </p:sp>
      <p:sp>
        <p:nvSpPr>
          <p:cNvPr id="99" name="Google Shape;99;p2"/>
          <p:cNvSpPr txBox="1"/>
          <p:nvPr/>
        </p:nvSpPr>
        <p:spPr>
          <a:xfrm>
            <a:off x="889035" y="4178403"/>
            <a:ext cx="698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a:solidFill>
                  <a:srgbClr val="21B4A9"/>
                </a:solidFill>
                <a:latin typeface="Calibri"/>
                <a:ea typeface="Calibri"/>
                <a:cs typeface="Calibri"/>
                <a:sym typeface="Calibri"/>
              </a:rPr>
              <a:t>Στόχος 4: Λύστε τα πιο συνηθισμένα προβλήματα που μπορεί να αντιμετωπίσετε όταν χρησιμοποιείτε ψηφιακές συσκευές. </a:t>
            </a:r>
            <a:endParaRPr sz="1800" b="0" i="0" u="none" strike="noStrike" cap="none">
              <a:solidFill>
                <a:srgbClr val="21B4A9"/>
              </a:solidFill>
              <a:latin typeface="Calibri"/>
              <a:ea typeface="Calibri"/>
              <a:cs typeface="Calibri"/>
              <a:sym typeface="Calibri"/>
            </a:endParaRPr>
          </a:p>
        </p:txBody>
      </p:sp>
      <p:sp>
        <p:nvSpPr>
          <p:cNvPr id="100" name="Google Shape;100;p2"/>
          <p:cNvSpPr txBox="1"/>
          <p:nvPr/>
        </p:nvSpPr>
        <p:spPr>
          <a:xfrm>
            <a:off x="599478" y="585038"/>
            <a:ext cx="4576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66666"/>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Στόχοι και Στόχοι:</a:t>
            </a:r>
            <a:endParaRPr sz="3600" b="0" i="0" u="none" strike="noStrike" cap="none">
              <a:solidFill>
                <a:srgbClr val="FAB632"/>
              </a:solidFill>
              <a:latin typeface="Calibri"/>
              <a:ea typeface="Calibri"/>
              <a:cs typeface="Calibri"/>
              <a:sym typeface="Calibri"/>
            </a:endParaRPr>
          </a:p>
        </p:txBody>
      </p:sp>
      <p:sp>
        <p:nvSpPr>
          <p:cNvPr id="101" name="Google Shape;101;p2"/>
          <p:cNvSpPr/>
          <p:nvPr/>
        </p:nvSpPr>
        <p:spPr>
          <a:xfrm>
            <a:off x="599478" y="4246196"/>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2"/>
          <p:cNvSpPr/>
          <p:nvPr/>
        </p:nvSpPr>
        <p:spPr>
          <a:xfrm>
            <a:off x="615376" y="2773579"/>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2"/>
          <p:cNvSpPr/>
          <p:nvPr/>
        </p:nvSpPr>
        <p:spPr>
          <a:xfrm>
            <a:off x="615376" y="3645182"/>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2"/>
          <p:cNvSpPr/>
          <p:nvPr/>
        </p:nvSpPr>
        <p:spPr>
          <a:xfrm>
            <a:off x="601557" y="2134439"/>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5" name="Google Shape;105;p2"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106" name="Google Shape;106;p2"/>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67"/>
        <p:cNvGrpSpPr/>
        <p:nvPr/>
      </p:nvGrpSpPr>
      <p:grpSpPr>
        <a:xfrm>
          <a:off x="0" y="0"/>
          <a:ext cx="0" cy="0"/>
          <a:chOff x="0" y="0"/>
          <a:chExt cx="0" cy="0"/>
        </a:xfrm>
      </p:grpSpPr>
      <p:sp>
        <p:nvSpPr>
          <p:cNvPr id="368" name="Google Shape;368;p20"/>
          <p:cNvSpPr txBox="1"/>
          <p:nvPr/>
        </p:nvSpPr>
        <p:spPr>
          <a:xfrm>
            <a:off x="762529" y="579940"/>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3: Επίλυση προβλημάτων</a:t>
            </a:r>
            <a:endParaRPr sz="3600" b="1" i="0" u="none" strike="noStrike" cap="none">
              <a:solidFill>
                <a:srgbClr val="FAB632"/>
              </a:solidFill>
              <a:latin typeface="Calibri"/>
              <a:ea typeface="Calibri"/>
              <a:cs typeface="Calibri"/>
              <a:sym typeface="Calibri"/>
            </a:endParaRPr>
          </a:p>
        </p:txBody>
      </p:sp>
      <p:sp>
        <p:nvSpPr>
          <p:cNvPr id="369" name="Google Shape;369;p20"/>
          <p:cNvSpPr txBox="1"/>
          <p:nvPr/>
        </p:nvSpPr>
        <p:spPr>
          <a:xfrm>
            <a:off x="774860" y="2357280"/>
            <a:ext cx="9963000" cy="1200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Εάν ο υπολογιστής είναι ενεργοποιημένος αλλά η οθόνη είναι μαύρη, ελέγξτε ότι:</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ourier New"/>
              <a:buChar char="o"/>
            </a:pPr>
            <a:r>
              <a:rPr lang="el" sz="1800">
                <a:solidFill>
                  <a:schemeClr val="dk1"/>
                </a:solidFill>
                <a:latin typeface="Calibri"/>
                <a:ea typeface="Calibri"/>
                <a:cs typeface="Calibri"/>
                <a:sym typeface="Calibri"/>
              </a:rPr>
              <a:t>Η οθόνη είναι σωστά συνδεδεμένη στο τροφοδοτικό και ότι είναι ενεργοποιημένη.</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ourier New"/>
              <a:buChar char="o"/>
            </a:pPr>
            <a:r>
              <a:rPr lang="el" sz="1800">
                <a:solidFill>
                  <a:schemeClr val="dk1"/>
                </a:solidFill>
                <a:latin typeface="Calibri"/>
                <a:ea typeface="Calibri"/>
                <a:cs typeface="Calibri"/>
                <a:sym typeface="Calibri"/>
              </a:rPr>
              <a:t>Η σύνδεση με τον υπολογιστή είναι εντάξει. Μπορείτε να το αποσυνδέσετε και να το συνδέσετε ξανά.</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ourier New"/>
              <a:buChar char="o"/>
            </a:pPr>
            <a:r>
              <a:rPr lang="el" sz="1800">
                <a:solidFill>
                  <a:schemeClr val="dk1"/>
                </a:solidFill>
                <a:latin typeface="Calibri"/>
                <a:ea typeface="Calibri"/>
                <a:cs typeface="Calibri"/>
                <a:sym typeface="Calibri"/>
              </a:rPr>
              <a:t>Τα καλώδια πίσω από την οθόνη είναι στερεωμένα με ασφάλεια.</a:t>
            </a:r>
            <a:endParaRPr sz="1800" b="0" i="0" u="none" strike="noStrike" cap="none">
              <a:solidFill>
                <a:schemeClr val="dk1"/>
              </a:solidFill>
              <a:latin typeface="Calibri"/>
              <a:ea typeface="Calibri"/>
              <a:cs typeface="Calibri"/>
              <a:sym typeface="Calibri"/>
            </a:endParaRPr>
          </a:p>
        </p:txBody>
      </p:sp>
      <p:sp>
        <p:nvSpPr>
          <p:cNvPr id="370" name="Google Shape;370;p20"/>
          <p:cNvSpPr txBox="1"/>
          <p:nvPr/>
        </p:nvSpPr>
        <p:spPr>
          <a:xfrm>
            <a:off x="789116" y="1811225"/>
            <a:ext cx="4733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EA4E46"/>
                </a:solidFill>
                <a:latin typeface="Calibri"/>
                <a:ea typeface="Calibri"/>
                <a:cs typeface="Calibri"/>
                <a:sym typeface="Calibri"/>
              </a:rPr>
              <a:t>Η οθόνη σε μαύρο χρώμα</a:t>
            </a:r>
            <a:endParaRPr sz="2400" b="0" i="0" u="none" strike="noStrike" cap="none">
              <a:solidFill>
                <a:srgbClr val="EA4E46"/>
              </a:solidFill>
              <a:latin typeface="Calibri"/>
              <a:ea typeface="Calibri"/>
              <a:cs typeface="Calibri"/>
              <a:sym typeface="Calibri"/>
            </a:endParaRPr>
          </a:p>
        </p:txBody>
      </p:sp>
      <p:sp>
        <p:nvSpPr>
          <p:cNvPr id="371" name="Google Shape;371;p20"/>
          <p:cNvSpPr txBox="1"/>
          <p:nvPr/>
        </p:nvSpPr>
        <p:spPr>
          <a:xfrm>
            <a:off x="762530" y="1246054"/>
            <a:ext cx="76933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2: Κοινά προβλήματα και τρόπος επίλυσής τους.</a:t>
            </a:r>
            <a:endParaRPr sz="2400" b="0" i="0" u="none" strike="noStrike" cap="none">
              <a:solidFill>
                <a:srgbClr val="21B4A9"/>
              </a:solidFill>
              <a:latin typeface="Calibri"/>
              <a:ea typeface="Calibri"/>
              <a:cs typeface="Calibri"/>
              <a:sym typeface="Calibri"/>
            </a:endParaRPr>
          </a:p>
        </p:txBody>
      </p:sp>
      <p:pic>
        <p:nvPicPr>
          <p:cNvPr id="372" name="Google Shape;372;p20"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373" name="Google Shape;373;p20"/>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pic>
        <p:nvPicPr>
          <p:cNvPr id="374" name="Google Shape;374;p20" descr="Pantalla de computadora con fondo negro&#10;&#10;Descripción generada automáticamente con confianza medi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65563" y="3911221"/>
            <a:ext cx="2463609" cy="2024778"/>
          </a:xfrm>
          <a:prstGeom prst="rect">
            <a:avLst/>
          </a:prstGeom>
          <a:noFill/>
          <a:ln>
            <a:noFill/>
          </a:ln>
        </p:spPr>
      </p:pic>
      <p:pic>
        <p:nvPicPr>
          <p:cNvPr id="375" name="Google Shape;375;p20" descr="Un dibujo de un cable&#10;&#10;Descripción generada automáticamente con confianza baja"/>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229064" y="3911221"/>
            <a:ext cx="3216940" cy="19276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79"/>
        <p:cNvGrpSpPr/>
        <p:nvPr/>
      </p:nvGrpSpPr>
      <p:grpSpPr>
        <a:xfrm>
          <a:off x="0" y="0"/>
          <a:ext cx="0" cy="0"/>
          <a:chOff x="0" y="0"/>
          <a:chExt cx="0" cy="0"/>
        </a:xfrm>
      </p:grpSpPr>
      <p:sp>
        <p:nvSpPr>
          <p:cNvPr id="380" name="Google Shape;380;p21"/>
          <p:cNvSpPr txBox="1"/>
          <p:nvPr/>
        </p:nvSpPr>
        <p:spPr>
          <a:xfrm>
            <a:off x="762529" y="579940"/>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3: Επίλυση προβλημάτων</a:t>
            </a:r>
            <a:endParaRPr sz="3600" b="1" i="0" u="none" strike="noStrike" cap="none">
              <a:solidFill>
                <a:srgbClr val="FAB632"/>
              </a:solidFill>
              <a:latin typeface="Calibri"/>
              <a:ea typeface="Calibri"/>
              <a:cs typeface="Calibri"/>
              <a:sym typeface="Calibri"/>
            </a:endParaRPr>
          </a:p>
        </p:txBody>
      </p:sp>
      <p:sp>
        <p:nvSpPr>
          <p:cNvPr id="381" name="Google Shape;381;p21"/>
          <p:cNvSpPr txBox="1"/>
          <p:nvPr/>
        </p:nvSpPr>
        <p:spPr>
          <a:xfrm>
            <a:off x="774860" y="2357280"/>
            <a:ext cx="7680900" cy="2862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Εάν η σύνδεσή σας στο Διαδίκτυο δεν λειτουργεί, δοκιμάστε:</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ourier New"/>
              <a:buChar char="o"/>
            </a:pPr>
            <a:r>
              <a:rPr lang="el" sz="1800">
                <a:solidFill>
                  <a:schemeClr val="dk1"/>
                </a:solidFill>
                <a:latin typeface="Calibri"/>
                <a:ea typeface="Calibri"/>
                <a:cs typeface="Calibri"/>
                <a:sym typeface="Calibri"/>
              </a:rPr>
              <a:t>Κάντε κλικ στο εικονίδιο δικτύου του υπολογιστή σας στη γραμμή εργασιών και δώστε προσοχή σε αυτό που εμφανίζεται. Αυτό μπορεί να είναι μια ένδειξη.</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ourier New"/>
              <a:buChar char="o"/>
            </a:pPr>
            <a:r>
              <a:rPr lang="el" sz="1800">
                <a:solidFill>
                  <a:schemeClr val="dk1"/>
                </a:solidFill>
                <a:latin typeface="Calibri"/>
                <a:ea typeface="Calibri"/>
                <a:cs typeface="Calibri"/>
                <a:sym typeface="Calibri"/>
              </a:rPr>
              <a:t>Εάν η σύνδεση δεν εμφανίζεται στη λίστα, μπορεί να είναι πρόβλημα με το δρομολογητή. Δοκιμάστε να το απενεργοποιήσετε και να το ενεργοποιήσετε ξανά. Εάν δεν λειτουργεί, μπορεί να είναι πρόβλημα με το χειριστή του δικτύου σας.</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800"/>
              <a:buFont typeface="Courier New"/>
              <a:buChar char="o"/>
            </a:pPr>
            <a:r>
              <a:rPr lang="el" sz="1800">
                <a:solidFill>
                  <a:schemeClr val="dk1"/>
                </a:solidFill>
                <a:latin typeface="Calibri"/>
                <a:ea typeface="Calibri"/>
                <a:cs typeface="Calibri"/>
                <a:sym typeface="Calibri"/>
              </a:rPr>
              <a:t>Δοκιμάστε να συνδεθείτε στο δίκτυο από το smartphone σας για να δείτε εάν πρόκειται για πρόβλημα υπολογιστή ή δικτύου.</a:t>
            </a:r>
            <a:endParaRPr sz="1800" b="0" i="0" u="none" strike="noStrike" cap="none">
              <a:solidFill>
                <a:schemeClr val="dk1"/>
              </a:solidFill>
              <a:latin typeface="Calibri"/>
              <a:ea typeface="Calibri"/>
              <a:cs typeface="Calibri"/>
              <a:sym typeface="Calibri"/>
            </a:endParaRPr>
          </a:p>
        </p:txBody>
      </p:sp>
      <p:sp>
        <p:nvSpPr>
          <p:cNvPr id="382" name="Google Shape;382;p21"/>
          <p:cNvSpPr txBox="1"/>
          <p:nvPr/>
        </p:nvSpPr>
        <p:spPr>
          <a:xfrm>
            <a:off x="789119" y="1811225"/>
            <a:ext cx="4648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EA4E46"/>
                </a:solidFill>
                <a:latin typeface="Calibri"/>
                <a:ea typeface="Calibri"/>
                <a:cs typeface="Calibri"/>
                <a:sym typeface="Calibri"/>
              </a:rPr>
              <a:t>Το Διαδίκτυο δεν λειτουργεί</a:t>
            </a:r>
            <a:endParaRPr sz="2400" b="0" i="0" u="none" strike="noStrike" cap="none">
              <a:solidFill>
                <a:srgbClr val="EA4E46"/>
              </a:solidFill>
              <a:latin typeface="Calibri"/>
              <a:ea typeface="Calibri"/>
              <a:cs typeface="Calibri"/>
              <a:sym typeface="Calibri"/>
            </a:endParaRPr>
          </a:p>
        </p:txBody>
      </p:sp>
      <p:sp>
        <p:nvSpPr>
          <p:cNvPr id="383" name="Google Shape;383;p21"/>
          <p:cNvSpPr txBox="1"/>
          <p:nvPr/>
        </p:nvSpPr>
        <p:spPr>
          <a:xfrm>
            <a:off x="762530" y="1246054"/>
            <a:ext cx="76933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2: Κοινά προβλήματα και τρόπος επίλυσής τους.</a:t>
            </a:r>
            <a:endParaRPr sz="2400" b="0" i="0" u="none" strike="noStrike" cap="none">
              <a:solidFill>
                <a:srgbClr val="21B4A9"/>
              </a:solidFill>
              <a:latin typeface="Calibri"/>
              <a:ea typeface="Calibri"/>
              <a:cs typeface="Calibri"/>
              <a:sym typeface="Calibri"/>
            </a:endParaRPr>
          </a:p>
        </p:txBody>
      </p:sp>
      <p:pic>
        <p:nvPicPr>
          <p:cNvPr id="384" name="Google Shape;384;p21"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385" name="Google Shape;385;p21"/>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pic>
        <p:nvPicPr>
          <p:cNvPr id="386" name="Google Shape;386;p21" descr="Interfaz de usuario gráfica&#10;&#10;Descripción generada automáticamente con confianza medi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69709" y="3083345"/>
            <a:ext cx="2553721" cy="2308324"/>
          </a:xfrm>
          <a:prstGeom prst="rect">
            <a:avLst/>
          </a:prstGeom>
          <a:noFill/>
          <a:ln>
            <a:noFill/>
          </a:ln>
        </p:spPr>
      </p:pic>
      <p:sp>
        <p:nvSpPr>
          <p:cNvPr id="387" name="Google Shape;387;p21"/>
          <p:cNvSpPr txBox="1"/>
          <p:nvPr/>
        </p:nvSpPr>
        <p:spPr>
          <a:xfrm>
            <a:off x="3320825" y="5315025"/>
            <a:ext cx="5650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l" sz="2000">
                <a:solidFill>
                  <a:schemeClr val="dk1"/>
                </a:solidFill>
                <a:highlight>
                  <a:srgbClr val="FAB632"/>
                </a:highlight>
                <a:latin typeface="Calibri"/>
                <a:ea typeface="Calibri"/>
                <a:cs typeface="Calibri"/>
                <a:sym typeface="Calibri"/>
              </a:rPr>
              <a:t>Μερικές φορές η απλή επανεκκίνηση συσκευών είναι μια απλή και αποτελεσματική λύση!</a:t>
            </a:r>
            <a:endParaRPr sz="1400" b="0" i="0" u="none" strike="noStrike" cap="none">
              <a:solidFill>
                <a:srgbClr val="000000"/>
              </a:solidFill>
              <a:latin typeface="Arial"/>
              <a:ea typeface="Arial"/>
              <a:cs typeface="Arial"/>
              <a:sym typeface="Arial"/>
            </a:endParaRPr>
          </a:p>
        </p:txBody>
      </p:sp>
      <p:pic>
        <p:nvPicPr>
          <p:cNvPr id="388" name="Google Shape;388;p21" descr="Flecha: curva ligera con relleno sólido"/>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62192" y="4934468"/>
            <a:ext cx="914400"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92"/>
        <p:cNvGrpSpPr/>
        <p:nvPr/>
      </p:nvGrpSpPr>
      <p:grpSpPr>
        <a:xfrm>
          <a:off x="0" y="0"/>
          <a:ext cx="0" cy="0"/>
          <a:chOff x="0" y="0"/>
          <a:chExt cx="0" cy="0"/>
        </a:xfrm>
      </p:grpSpPr>
      <p:sp>
        <p:nvSpPr>
          <p:cNvPr id="393" name="Google Shape;393;p22"/>
          <p:cNvSpPr txBox="1"/>
          <p:nvPr/>
        </p:nvSpPr>
        <p:spPr>
          <a:xfrm>
            <a:off x="875909" y="531936"/>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3: Επίλυση προβλημάτων</a:t>
            </a:r>
            <a:endParaRPr sz="3600" b="1" i="0" u="none" strike="noStrike" cap="none">
              <a:solidFill>
                <a:srgbClr val="FAB632"/>
              </a:solidFill>
              <a:latin typeface="Calibri"/>
              <a:ea typeface="Calibri"/>
              <a:cs typeface="Calibri"/>
              <a:sym typeface="Calibri"/>
            </a:endParaRPr>
          </a:p>
        </p:txBody>
      </p:sp>
      <p:sp>
        <p:nvSpPr>
          <p:cNvPr id="394" name="Google Shape;394;p22"/>
          <p:cNvSpPr txBox="1"/>
          <p:nvPr/>
        </p:nvSpPr>
        <p:spPr>
          <a:xfrm>
            <a:off x="875898" y="1111425"/>
            <a:ext cx="9232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3: Πώς να κάνετε αποτελεσματική αναζήτηση στο Διαδίκτυο.</a:t>
            </a:r>
            <a:endParaRPr sz="2400" b="0" i="0" u="none" strike="noStrike" cap="none">
              <a:solidFill>
                <a:srgbClr val="21B4A9"/>
              </a:solidFill>
              <a:latin typeface="Calibri"/>
              <a:ea typeface="Calibri"/>
              <a:cs typeface="Calibri"/>
              <a:sym typeface="Calibri"/>
            </a:endParaRPr>
          </a:p>
        </p:txBody>
      </p:sp>
      <p:sp>
        <p:nvSpPr>
          <p:cNvPr id="395" name="Google Shape;395;p22"/>
          <p:cNvSpPr/>
          <p:nvPr/>
        </p:nvSpPr>
        <p:spPr>
          <a:xfrm>
            <a:off x="875909" y="1629437"/>
            <a:ext cx="9356661"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Ίσως μια μέρα έχετε ένα πρόβλημα που δεν ξέρετε πώς να λύσετε, αλλά μπορεί να λυθεί εύκολα εάν έχετε τις πληροφορίες που χρειάζεστε. Επομένως, ακολουθούν ορισμένες συμβουλές και κόλπα για αποτελεσματική αναζήτηση στο Google:</a:t>
            </a:r>
            <a:endParaRPr sz="1800" b="0" i="0" u="none" strike="noStrike" cap="none">
              <a:solidFill>
                <a:schemeClr val="dk1"/>
              </a:solidFill>
              <a:latin typeface="Calibri"/>
              <a:ea typeface="Calibri"/>
              <a:cs typeface="Calibri"/>
              <a:sym typeface="Calibri"/>
            </a:endParaRPr>
          </a:p>
        </p:txBody>
      </p:sp>
      <p:sp>
        <p:nvSpPr>
          <p:cNvPr id="396" name="Google Shape;396;p22"/>
          <p:cNvSpPr txBox="1"/>
          <p:nvPr/>
        </p:nvSpPr>
        <p:spPr>
          <a:xfrm>
            <a:off x="1475174" y="3796312"/>
            <a:ext cx="89298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Αναζήτηση σε συγκεκριμένο ιστότοπο χρησιμοποιώντας ιστότοπο:, για παράδειγμα: ιστότοπος "πολυλειτουργικός ρόλος των γυναικών": moreproject.eu</a:t>
            </a:r>
            <a:endParaRPr sz="1800" i="0" u="none" strike="noStrike" cap="none">
              <a:solidFill>
                <a:schemeClr val="dk1"/>
              </a:solidFill>
              <a:latin typeface="Calibri"/>
              <a:ea typeface="Calibri"/>
              <a:cs typeface="Calibri"/>
              <a:sym typeface="Calibri"/>
            </a:endParaRPr>
          </a:p>
        </p:txBody>
      </p:sp>
      <p:sp>
        <p:nvSpPr>
          <p:cNvPr id="397" name="Google Shape;397;p22"/>
          <p:cNvSpPr txBox="1"/>
          <p:nvPr/>
        </p:nvSpPr>
        <p:spPr>
          <a:xfrm>
            <a:off x="1475175" y="2680925"/>
            <a:ext cx="103404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Χρησιμοποιήστε "ανεστραμμένα κόμματα" για να βρείτε ακριβώς τις λέξεις ή φράσεις που θέλετε: "αναβάθμιση των Windows"</a:t>
            </a:r>
            <a:endParaRPr sz="1800" b="0" i="0" u="none" strike="noStrike" cap="none">
              <a:solidFill>
                <a:schemeClr val="dk1"/>
              </a:solidFill>
              <a:latin typeface="Calibri"/>
              <a:ea typeface="Calibri"/>
              <a:cs typeface="Calibri"/>
              <a:sym typeface="Calibri"/>
            </a:endParaRPr>
          </a:p>
        </p:txBody>
      </p:sp>
      <p:sp>
        <p:nvSpPr>
          <p:cNvPr id="398" name="Google Shape;398;p22"/>
          <p:cNvSpPr txBox="1"/>
          <p:nvPr/>
        </p:nvSpPr>
        <p:spPr>
          <a:xfrm>
            <a:off x="1486685" y="3235140"/>
            <a:ext cx="89184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Εξαιρέστε τους όρους αναζήτησης χρησιμοποιώντας το σύμβολο - πριν από τη λέξη: "αναβάθμιση των Windows" -Linux</a:t>
            </a:r>
            <a:endParaRPr sz="1800" i="0" u="none" strike="noStrike" cap="none">
              <a:solidFill>
                <a:schemeClr val="dk1"/>
              </a:solidFill>
              <a:latin typeface="Calibri"/>
              <a:ea typeface="Calibri"/>
              <a:cs typeface="Calibri"/>
              <a:sym typeface="Calibri"/>
            </a:endParaRPr>
          </a:p>
        </p:txBody>
      </p:sp>
      <p:sp>
        <p:nvSpPr>
          <p:cNvPr id="399" name="Google Shape;399;p22"/>
          <p:cNvSpPr txBox="1"/>
          <p:nvPr/>
        </p:nvSpPr>
        <p:spPr>
          <a:xfrm>
            <a:off x="3793371" y="5440305"/>
            <a:ext cx="820896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a:solidFill>
                  <a:schemeClr val="dk1"/>
                </a:solidFill>
                <a:highlight>
                  <a:srgbClr val="FAB632"/>
                </a:highlight>
                <a:latin typeface="Calibri"/>
                <a:ea typeface="Calibri"/>
                <a:cs typeface="Calibri"/>
                <a:sym typeface="Calibri"/>
              </a:rPr>
              <a:t>Θυμηθείτε να χρησιμοποιείτε λέξεις-κλειδιά για τις αναζητήσεις σας!</a:t>
            </a:r>
            <a:endParaRPr sz="1400" b="0" i="0" u="none" strike="noStrike" cap="none">
              <a:solidFill>
                <a:srgbClr val="000000"/>
              </a:solidFill>
              <a:latin typeface="Arial"/>
              <a:ea typeface="Arial"/>
              <a:cs typeface="Arial"/>
              <a:sym typeface="Arial"/>
            </a:endParaRPr>
          </a:p>
        </p:txBody>
      </p:sp>
      <p:sp>
        <p:nvSpPr>
          <p:cNvPr id="400" name="Google Shape;400;p22"/>
          <p:cNvSpPr/>
          <p:nvPr/>
        </p:nvSpPr>
        <p:spPr>
          <a:xfrm>
            <a:off x="1163292" y="2753370"/>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22"/>
          <p:cNvSpPr/>
          <p:nvPr/>
        </p:nvSpPr>
        <p:spPr>
          <a:xfrm>
            <a:off x="1163292" y="3324559"/>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22"/>
          <p:cNvSpPr/>
          <p:nvPr/>
        </p:nvSpPr>
        <p:spPr>
          <a:xfrm>
            <a:off x="1152649" y="3891190"/>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3" name="Google Shape;403;p22"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404" name="Google Shape;404;p22"/>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405" name="Google Shape;405;p22"/>
          <p:cNvSpPr txBox="1"/>
          <p:nvPr/>
        </p:nvSpPr>
        <p:spPr>
          <a:xfrm>
            <a:off x="1447377" y="4553921"/>
            <a:ext cx="89577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Χρησιμοποιήστε τον τύπο αρχείου: για να βρείτε έναν συγκεκριμένο τύπο αρχείου: "προβλήματα υπολογιστή" τύπος αρχείου:pdf</a:t>
            </a:r>
            <a:endParaRPr sz="1800" b="0" i="0" u="none" strike="noStrike" cap="none">
              <a:solidFill>
                <a:schemeClr val="dk1"/>
              </a:solidFill>
              <a:latin typeface="Calibri"/>
              <a:ea typeface="Calibri"/>
              <a:cs typeface="Calibri"/>
              <a:sym typeface="Calibri"/>
            </a:endParaRPr>
          </a:p>
        </p:txBody>
      </p:sp>
      <p:sp>
        <p:nvSpPr>
          <p:cNvPr id="406" name="Google Shape;406;p22"/>
          <p:cNvSpPr/>
          <p:nvPr/>
        </p:nvSpPr>
        <p:spPr>
          <a:xfrm>
            <a:off x="1152648" y="4620059"/>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7" name="Google Shape;407;p22" descr="Flecha: recto con relleno sólid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10800000">
            <a:off x="2752987" y="5183160"/>
            <a:ext cx="914400" cy="91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11"/>
        <p:cNvGrpSpPr/>
        <p:nvPr/>
      </p:nvGrpSpPr>
      <p:grpSpPr>
        <a:xfrm>
          <a:off x="0" y="0"/>
          <a:ext cx="0" cy="0"/>
          <a:chOff x="0" y="0"/>
          <a:chExt cx="0" cy="0"/>
        </a:xfrm>
      </p:grpSpPr>
      <p:sp>
        <p:nvSpPr>
          <p:cNvPr id="412" name="Google Shape;412;p23"/>
          <p:cNvSpPr txBox="1"/>
          <p:nvPr/>
        </p:nvSpPr>
        <p:spPr>
          <a:xfrm>
            <a:off x="875909" y="531936"/>
            <a:ext cx="8208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3: Επίλυση προβλημάτων</a:t>
            </a:r>
            <a:endParaRPr sz="3600" b="1" i="0" u="none" strike="noStrike" cap="none">
              <a:solidFill>
                <a:srgbClr val="FAB632"/>
              </a:solidFill>
              <a:latin typeface="Calibri"/>
              <a:ea typeface="Calibri"/>
              <a:cs typeface="Calibri"/>
              <a:sym typeface="Calibri"/>
            </a:endParaRPr>
          </a:p>
        </p:txBody>
      </p:sp>
      <p:sp>
        <p:nvSpPr>
          <p:cNvPr id="413" name="Google Shape;413;p23"/>
          <p:cNvSpPr txBox="1"/>
          <p:nvPr/>
        </p:nvSpPr>
        <p:spPr>
          <a:xfrm>
            <a:off x="4110605" y="1845244"/>
            <a:ext cx="5905800" cy="3170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l" sz="2000">
                <a:solidFill>
                  <a:schemeClr val="dk1"/>
                </a:solidFill>
                <a:latin typeface="Calibri"/>
                <a:ea typeface="Calibri"/>
                <a:cs typeface="Calibri"/>
                <a:sym typeface="Calibri"/>
              </a:rPr>
              <a:t>Μπορείτε επίσης να φιλτράρετε τα αποτελέσματα κατά γλώσσα και ημερομηνία χρησιμοποιώντας τα εργαλεία της Google.</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Κάθε μηχανή αναζήτησης έχει τα δικά της χαρακτηριστικά και αν η Google δεν σας ταιριάζει, μπορείτε να αναζητήσετε μια εναλλακτική μηχανή αναζήτησης που σας ταιριάζει καλύτερα, όπως το Bing ή το Yahoo.</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latin typeface="Calibri"/>
              <a:ea typeface="Calibri"/>
              <a:cs typeface="Calibri"/>
              <a:sym typeface="Calibri"/>
            </a:endParaRPr>
          </a:p>
        </p:txBody>
      </p:sp>
      <p:pic>
        <p:nvPicPr>
          <p:cNvPr id="414" name="Google Shape;414;p23"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415" name="Google Shape;415;p23"/>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pic>
        <p:nvPicPr>
          <p:cNvPr id="416" name="Google Shape;416;p23" descr="Forma, Flecha, Rectángul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67411" y="3835383"/>
            <a:ext cx="4657286" cy="2328643"/>
          </a:xfrm>
          <a:prstGeom prst="rect">
            <a:avLst/>
          </a:prstGeom>
          <a:noFill/>
          <a:ln>
            <a:noFill/>
          </a:ln>
        </p:spPr>
      </p:pic>
      <p:pic>
        <p:nvPicPr>
          <p:cNvPr id="417" name="Google Shape;417;p23" descr="Logotipo&#10;&#10;Descripción generada automáticamen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31164" y="1966667"/>
            <a:ext cx="1781266" cy="1001962"/>
          </a:xfrm>
          <a:prstGeom prst="rect">
            <a:avLst/>
          </a:prstGeom>
          <a:noFill/>
          <a:ln>
            <a:noFill/>
          </a:ln>
        </p:spPr>
      </p:pic>
      <p:pic>
        <p:nvPicPr>
          <p:cNvPr id="418" name="Google Shape;418;p23" descr="Interfaz de usuario gráfica&#10;&#10;Descripción generada automáticament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237072" y="2361480"/>
            <a:ext cx="2622601" cy="1473901"/>
          </a:xfrm>
          <a:prstGeom prst="rect">
            <a:avLst/>
          </a:prstGeom>
          <a:noFill/>
          <a:ln>
            <a:noFill/>
          </a:ln>
        </p:spPr>
      </p:pic>
      <p:pic>
        <p:nvPicPr>
          <p:cNvPr id="419" name="Google Shape;419;p23" descr="Icono&#10;&#10;Descripción generada automáticamente con confianza baja"/>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40177" y="3374855"/>
            <a:ext cx="2563240" cy="612875"/>
          </a:xfrm>
          <a:prstGeom prst="rect">
            <a:avLst/>
          </a:prstGeom>
          <a:noFill/>
          <a:ln>
            <a:noFill/>
          </a:ln>
        </p:spPr>
      </p:pic>
      <p:pic>
        <p:nvPicPr>
          <p:cNvPr id="420" name="Google Shape;420;p23" descr="Forma&#10;&#10;Descripción generada automáticamente con confianza media"/>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76797" y="3994875"/>
            <a:ext cx="1653152" cy="399081"/>
          </a:xfrm>
          <a:prstGeom prst="rect">
            <a:avLst/>
          </a:prstGeom>
          <a:noFill/>
          <a:ln>
            <a:noFill/>
          </a:ln>
        </p:spPr>
      </p:pic>
      <p:sp>
        <p:nvSpPr>
          <p:cNvPr id="421" name="Google Shape;421;p23"/>
          <p:cNvSpPr txBox="1"/>
          <p:nvPr/>
        </p:nvSpPr>
        <p:spPr>
          <a:xfrm>
            <a:off x="875898" y="1111425"/>
            <a:ext cx="9232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3: Πώς να κάνετε αποτελεσματική αναζήτηση στο Διαδίκτυο.</a:t>
            </a:r>
            <a:endParaRPr sz="2400" b="0" i="0" u="none" strike="noStrike" cap="none">
              <a:solidFill>
                <a:srgbClr val="21B4A9"/>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25"/>
        <p:cNvGrpSpPr/>
        <p:nvPr/>
      </p:nvGrpSpPr>
      <p:grpSpPr>
        <a:xfrm>
          <a:off x="0" y="0"/>
          <a:ext cx="0" cy="0"/>
          <a:chOff x="0" y="0"/>
          <a:chExt cx="0" cy="0"/>
        </a:xfrm>
      </p:grpSpPr>
      <p:sp>
        <p:nvSpPr>
          <p:cNvPr id="426" name="Google Shape;426;p24"/>
          <p:cNvSpPr txBox="1"/>
          <p:nvPr/>
        </p:nvSpPr>
        <p:spPr>
          <a:xfrm>
            <a:off x="1520173" y="1901024"/>
            <a:ext cx="2208000" cy="3444900"/>
          </a:xfrm>
          <a:prstGeom prst="rect">
            <a:avLst/>
          </a:prstGeom>
          <a:noFill/>
          <a:ln>
            <a:noFill/>
          </a:ln>
        </p:spPr>
        <p:txBody>
          <a:bodyPr spcFirstLastPara="1" wrap="square" lIns="91425" tIns="45700" rIns="91425" bIns="45700" anchor="t" anchorCtr="0">
            <a:spAutoFit/>
          </a:bodyPr>
          <a:lstStyle/>
          <a:p>
            <a:pPr marL="0" marR="0" lvl="0" indent="0" algn="ctr" rtl="0">
              <a:lnSpc>
                <a:spcPct val="123333"/>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Τα εργαλεία ΤΠΕ σάς επιτρέπουν να εκτελείτε διάφορες λειτουργίες ψηφιακά, όπως διαχείριση έργου, οργάνωση, επικοινωνία και ηλεκτρονικό εμπόριο.</a:t>
            </a:r>
            <a:endParaRPr sz="1400" b="0" i="0" u="none" strike="noStrike" cap="none">
              <a:solidFill>
                <a:srgbClr val="000000"/>
              </a:solidFill>
              <a:latin typeface="Arial"/>
              <a:ea typeface="Arial"/>
              <a:cs typeface="Arial"/>
              <a:sym typeface="Arial"/>
            </a:endParaRPr>
          </a:p>
        </p:txBody>
      </p:sp>
      <p:sp>
        <p:nvSpPr>
          <p:cNvPr id="427" name="Google Shape;427;p24"/>
          <p:cNvSpPr/>
          <p:nvPr/>
        </p:nvSpPr>
        <p:spPr>
          <a:xfrm>
            <a:off x="1737100" y="1543100"/>
            <a:ext cx="16401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l" sz="2000" b="1">
                <a:solidFill>
                  <a:srgbClr val="FAB632"/>
                </a:solidFill>
                <a:latin typeface="Calibri"/>
                <a:ea typeface="Calibri"/>
                <a:cs typeface="Calibri"/>
                <a:sym typeface="Calibri"/>
              </a:rPr>
              <a:t>εργαλεία ΤΠΕ</a:t>
            </a:r>
            <a:endParaRPr sz="2000" b="1" i="0" u="none" strike="noStrike" cap="none">
              <a:solidFill>
                <a:srgbClr val="FAB632"/>
              </a:solidFill>
              <a:latin typeface="Calibri"/>
              <a:ea typeface="Calibri"/>
              <a:cs typeface="Calibri"/>
              <a:sym typeface="Calibri"/>
            </a:endParaRPr>
          </a:p>
        </p:txBody>
      </p:sp>
      <p:sp>
        <p:nvSpPr>
          <p:cNvPr id="428" name="Google Shape;428;p24"/>
          <p:cNvSpPr/>
          <p:nvPr/>
        </p:nvSpPr>
        <p:spPr>
          <a:xfrm>
            <a:off x="550864" y="563441"/>
            <a:ext cx="8245474"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EA4E46"/>
                </a:solidFill>
                <a:latin typeface="Calibri"/>
                <a:ea typeface="Calibri"/>
                <a:cs typeface="Calibri"/>
                <a:sym typeface="Calibri"/>
              </a:rPr>
              <a:t>Ανακεφαλαίωση</a:t>
            </a:r>
            <a:endParaRPr sz="1400" b="0" i="0" u="none" strike="noStrike" cap="none">
              <a:solidFill>
                <a:srgbClr val="000000"/>
              </a:solidFill>
              <a:latin typeface="Arial"/>
              <a:ea typeface="Arial"/>
              <a:cs typeface="Arial"/>
              <a:sym typeface="Arial"/>
            </a:endParaRPr>
          </a:p>
        </p:txBody>
      </p:sp>
      <p:sp>
        <p:nvSpPr>
          <p:cNvPr id="429" name="Google Shape;429;p24"/>
          <p:cNvSpPr txBox="1"/>
          <p:nvPr/>
        </p:nvSpPr>
        <p:spPr>
          <a:xfrm>
            <a:off x="1211676" y="1311916"/>
            <a:ext cx="32955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EA4E46"/>
                </a:solidFill>
                <a:latin typeface="Calibri"/>
                <a:ea typeface="Calibri"/>
                <a:cs typeface="Calibri"/>
                <a:sym typeface="Calibri"/>
              </a:rPr>
              <a:t>+</a:t>
            </a:r>
            <a:r>
              <a:rPr lang="el" sz="2000" b="0" i="0" u="none" strike="noStrike" cap="none">
                <a:solidFill>
                  <a:srgbClr val="FAB632"/>
                </a:solidFill>
                <a:latin typeface="Calibri"/>
                <a:ea typeface="Calibri"/>
                <a:cs typeface="Calibri"/>
                <a:sym typeface="Calibri"/>
              </a:rPr>
              <a:t>+</a:t>
            </a:r>
            <a:r>
              <a:rPr lang="el"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30" name="Google Shape;430;p24"/>
          <p:cNvSpPr txBox="1"/>
          <p:nvPr/>
        </p:nvSpPr>
        <p:spPr>
          <a:xfrm>
            <a:off x="4320135" y="2896678"/>
            <a:ext cx="2503200" cy="3444900"/>
          </a:xfrm>
          <a:prstGeom prst="rect">
            <a:avLst/>
          </a:prstGeom>
          <a:noFill/>
          <a:ln>
            <a:noFill/>
          </a:ln>
        </p:spPr>
        <p:txBody>
          <a:bodyPr spcFirstLastPara="1" wrap="square" lIns="91425" tIns="45700" rIns="91425" bIns="45700" anchor="t" anchorCtr="0">
            <a:spAutoFit/>
          </a:bodyPr>
          <a:lstStyle/>
          <a:p>
            <a:pPr marL="0" marR="0" lvl="0" indent="0" algn="ctr" rtl="0">
              <a:lnSpc>
                <a:spcPct val="123333"/>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Το ασφαλές σερφάρισμα είναι ζωτικής σημασίας σήμερα, καθώς και η κατοχή ασφαλών κωδικών πρόσβασης που προστατεύουν τις πληροφορίες σας από πιθανούς εγκληματίες στον κυβερνοχώρο.</a:t>
            </a:r>
            <a:endParaRPr sz="1800" b="0" i="0" u="none" strike="noStrike" cap="none">
              <a:solidFill>
                <a:schemeClr val="dk1"/>
              </a:solidFill>
              <a:latin typeface="Calibri"/>
              <a:ea typeface="Calibri"/>
              <a:cs typeface="Calibri"/>
              <a:sym typeface="Calibri"/>
            </a:endParaRPr>
          </a:p>
        </p:txBody>
      </p:sp>
      <p:sp>
        <p:nvSpPr>
          <p:cNvPr id="431" name="Google Shape;431;p24"/>
          <p:cNvSpPr/>
          <p:nvPr/>
        </p:nvSpPr>
        <p:spPr>
          <a:xfrm>
            <a:off x="4477925" y="2544175"/>
            <a:ext cx="2066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l" sz="2000" b="1">
                <a:solidFill>
                  <a:srgbClr val="FAB632"/>
                </a:solidFill>
                <a:latin typeface="Calibri"/>
                <a:ea typeface="Calibri"/>
                <a:cs typeface="Calibri"/>
                <a:sym typeface="Calibri"/>
              </a:rPr>
              <a:t>Κυβερνασφάλεια</a:t>
            </a:r>
            <a:endParaRPr sz="2000" b="1" i="0" u="none" strike="noStrike" cap="none">
              <a:solidFill>
                <a:srgbClr val="FAB632"/>
              </a:solidFill>
              <a:latin typeface="Calibri"/>
              <a:ea typeface="Calibri"/>
              <a:cs typeface="Calibri"/>
              <a:sym typeface="Calibri"/>
            </a:endParaRPr>
          </a:p>
        </p:txBody>
      </p:sp>
      <p:sp>
        <p:nvSpPr>
          <p:cNvPr id="432" name="Google Shape;432;p24"/>
          <p:cNvSpPr txBox="1"/>
          <p:nvPr/>
        </p:nvSpPr>
        <p:spPr>
          <a:xfrm>
            <a:off x="4238029" y="2294023"/>
            <a:ext cx="32955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EA4E46"/>
                </a:solidFill>
                <a:latin typeface="Calibri"/>
                <a:ea typeface="Calibri"/>
                <a:cs typeface="Calibri"/>
                <a:sym typeface="Calibri"/>
              </a:rPr>
              <a:t>+</a:t>
            </a:r>
            <a:r>
              <a:rPr lang="el" sz="2000" b="0" i="0" u="none" strike="noStrike" cap="none">
                <a:solidFill>
                  <a:srgbClr val="FAB632"/>
                </a:solidFill>
                <a:latin typeface="Calibri"/>
                <a:ea typeface="Calibri"/>
                <a:cs typeface="Calibri"/>
                <a:sym typeface="Calibri"/>
              </a:rPr>
              <a:t>+</a:t>
            </a:r>
            <a:r>
              <a:rPr lang="el"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33" name="Google Shape;433;p24"/>
          <p:cNvSpPr txBox="1"/>
          <p:nvPr/>
        </p:nvSpPr>
        <p:spPr>
          <a:xfrm>
            <a:off x="7327193" y="3779008"/>
            <a:ext cx="3175200" cy="2419500"/>
          </a:xfrm>
          <a:prstGeom prst="rect">
            <a:avLst/>
          </a:prstGeom>
          <a:noFill/>
          <a:ln>
            <a:noFill/>
          </a:ln>
        </p:spPr>
        <p:txBody>
          <a:bodyPr spcFirstLastPara="1" wrap="square" lIns="91425" tIns="45700" rIns="91425" bIns="45700" anchor="t" anchorCtr="0">
            <a:spAutoFit/>
          </a:bodyPr>
          <a:lstStyle/>
          <a:p>
            <a:pPr marL="0" marR="0" lvl="0" indent="0" algn="ctr" rtl="0">
              <a:lnSpc>
                <a:spcPct val="123333"/>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Μια ουσιαστική ιδιότητα είναι να μπορούμε να λύνουμε προβλήματα και το Διαδίκτυο μας παρέχει ένα πολύ πολύτιμο εργαλείο για αυτό: τη γνώση και πρέπει να ξέρουμε πώς να τη βρίσκουμε.</a:t>
            </a:r>
            <a:endParaRPr sz="1800" b="0" i="0" u="none" strike="noStrike" cap="none">
              <a:solidFill>
                <a:schemeClr val="dk1"/>
              </a:solidFill>
              <a:latin typeface="Calibri"/>
              <a:ea typeface="Calibri"/>
              <a:cs typeface="Calibri"/>
              <a:sym typeface="Calibri"/>
            </a:endParaRPr>
          </a:p>
        </p:txBody>
      </p:sp>
      <p:sp>
        <p:nvSpPr>
          <p:cNvPr id="434" name="Google Shape;434;p24"/>
          <p:cNvSpPr/>
          <p:nvPr/>
        </p:nvSpPr>
        <p:spPr>
          <a:xfrm>
            <a:off x="7497700" y="3378900"/>
            <a:ext cx="28911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l" sz="2000" b="1">
                <a:solidFill>
                  <a:srgbClr val="FAB632"/>
                </a:solidFill>
                <a:latin typeface="Calibri"/>
                <a:ea typeface="Calibri"/>
                <a:cs typeface="Calibri"/>
                <a:sym typeface="Calibri"/>
              </a:rPr>
              <a:t>Επίλυση προβλήματος</a:t>
            </a:r>
            <a:endParaRPr sz="2000" b="1" i="0" u="none" strike="noStrike" cap="none">
              <a:solidFill>
                <a:srgbClr val="FAB632"/>
              </a:solidFill>
              <a:latin typeface="Calibri"/>
              <a:ea typeface="Calibri"/>
              <a:cs typeface="Calibri"/>
              <a:sym typeface="Calibri"/>
            </a:endParaRPr>
          </a:p>
        </p:txBody>
      </p:sp>
      <p:sp>
        <p:nvSpPr>
          <p:cNvPr id="435" name="Google Shape;435;p24"/>
          <p:cNvSpPr txBox="1"/>
          <p:nvPr/>
        </p:nvSpPr>
        <p:spPr>
          <a:xfrm>
            <a:off x="7067587" y="3240398"/>
            <a:ext cx="32955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EA4E46"/>
                </a:solidFill>
                <a:latin typeface="Calibri"/>
                <a:ea typeface="Calibri"/>
                <a:cs typeface="Calibri"/>
                <a:sym typeface="Calibri"/>
              </a:rPr>
              <a:t>+</a:t>
            </a:r>
            <a:r>
              <a:rPr lang="el" sz="2000" b="0" i="0" u="none" strike="noStrike" cap="none">
                <a:solidFill>
                  <a:srgbClr val="FAB632"/>
                </a:solidFill>
                <a:latin typeface="Calibri"/>
                <a:ea typeface="Calibri"/>
                <a:cs typeface="Calibri"/>
                <a:sym typeface="Calibri"/>
              </a:rPr>
              <a:t>+</a:t>
            </a:r>
            <a:r>
              <a:rPr lang="el"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436" name="Google Shape;436;p24"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437" name="Google Shape;437;p24"/>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41"/>
        <p:cNvGrpSpPr/>
        <p:nvPr/>
      </p:nvGrpSpPr>
      <p:grpSpPr>
        <a:xfrm>
          <a:off x="0" y="0"/>
          <a:ext cx="0" cy="0"/>
          <a:chOff x="0" y="0"/>
          <a:chExt cx="0" cy="0"/>
        </a:xfrm>
      </p:grpSpPr>
      <p:sp>
        <p:nvSpPr>
          <p:cNvPr id="442" name="Google Shape;442;p25"/>
          <p:cNvSpPr/>
          <p:nvPr/>
        </p:nvSpPr>
        <p:spPr>
          <a:xfrm>
            <a:off x="523348" y="924321"/>
            <a:ext cx="4518286"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3" name="Google Shape;443;p25"/>
          <p:cNvSpPr/>
          <p:nvPr/>
        </p:nvSpPr>
        <p:spPr>
          <a:xfrm>
            <a:off x="531357" y="924321"/>
            <a:ext cx="4510277" cy="616476"/>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 sz="1800">
                <a:solidFill>
                  <a:schemeClr val="lt1"/>
                </a:solidFill>
                <a:latin typeface="Calibri"/>
                <a:ea typeface="Calibri"/>
                <a:cs typeface="Calibri"/>
                <a:sym typeface="Calibri"/>
              </a:rPr>
              <a:t>Τι πρέπει να λάβετε υπόψη όταν σχεδιάζετε ένα λογότυπο;</a:t>
            </a:r>
            <a:endParaRPr sz="1800" b="0" i="0" u="none" strike="noStrike" cap="none">
              <a:solidFill>
                <a:schemeClr val="lt1"/>
              </a:solidFill>
              <a:latin typeface="Calibri"/>
              <a:ea typeface="Calibri"/>
              <a:cs typeface="Calibri"/>
              <a:sym typeface="Calibri"/>
            </a:endParaRPr>
          </a:p>
        </p:txBody>
      </p:sp>
      <p:sp>
        <p:nvSpPr>
          <p:cNvPr id="444" name="Google Shape;444;p25"/>
          <p:cNvSpPr/>
          <p:nvPr/>
        </p:nvSpPr>
        <p:spPr>
          <a:xfrm>
            <a:off x="550864" y="267874"/>
            <a:ext cx="8245474"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i="0" u="none" strike="noStrike" cap="none">
                <a:solidFill>
                  <a:srgbClr val="21B4A9"/>
                </a:solidFill>
                <a:latin typeface="Calibri"/>
                <a:ea typeface="Calibri"/>
                <a:cs typeface="Calibri"/>
                <a:sym typeface="Calibri"/>
              </a:rPr>
              <a:t>Self-assessment test:</a:t>
            </a:r>
            <a:endParaRPr sz="3600" b="1" i="0" u="none" strike="noStrike" cap="none">
              <a:solidFill>
                <a:srgbClr val="21B4A9"/>
              </a:solidFill>
              <a:latin typeface="Calibri"/>
              <a:ea typeface="Calibri"/>
              <a:cs typeface="Calibri"/>
              <a:sym typeface="Calibri"/>
            </a:endParaRPr>
          </a:p>
        </p:txBody>
      </p:sp>
      <p:sp>
        <p:nvSpPr>
          <p:cNvPr id="445" name="Google Shape;445;p25"/>
          <p:cNvSpPr/>
          <p:nvPr/>
        </p:nvSpPr>
        <p:spPr>
          <a:xfrm>
            <a:off x="5331590" y="924321"/>
            <a:ext cx="4518286" cy="1837678"/>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Google Shape;446;p25"/>
          <p:cNvSpPr/>
          <p:nvPr/>
        </p:nvSpPr>
        <p:spPr>
          <a:xfrm>
            <a:off x="5331590" y="924321"/>
            <a:ext cx="4518286" cy="422030"/>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 sz="1800">
                <a:solidFill>
                  <a:schemeClr val="lt1"/>
                </a:solidFill>
                <a:latin typeface="Calibri"/>
                <a:ea typeface="Calibri"/>
                <a:cs typeface="Calibri"/>
                <a:sym typeface="Calibri"/>
              </a:rPr>
              <a:t>Τι είναι το ηλεκτρονικό εμπόριο;</a:t>
            </a:r>
            <a:endParaRPr sz="1800" b="0" i="0" u="none" strike="noStrike" cap="none">
              <a:solidFill>
                <a:schemeClr val="lt1"/>
              </a:solidFill>
              <a:latin typeface="Calibri"/>
              <a:ea typeface="Calibri"/>
              <a:cs typeface="Calibri"/>
              <a:sym typeface="Calibri"/>
            </a:endParaRPr>
          </a:p>
        </p:txBody>
      </p:sp>
      <p:sp>
        <p:nvSpPr>
          <p:cNvPr id="447" name="Google Shape;447;p25"/>
          <p:cNvSpPr/>
          <p:nvPr/>
        </p:nvSpPr>
        <p:spPr>
          <a:xfrm>
            <a:off x="523348" y="3001874"/>
            <a:ext cx="4518286" cy="1837678"/>
          </a:xfrm>
          <a:prstGeom prst="rect">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p25"/>
          <p:cNvSpPr/>
          <p:nvPr/>
        </p:nvSpPr>
        <p:spPr>
          <a:xfrm>
            <a:off x="523350" y="3001875"/>
            <a:ext cx="4518300" cy="483300"/>
          </a:xfrm>
          <a:prstGeom prst="roundRect">
            <a:avLst>
              <a:gd name="adj" fmla="val 16667"/>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 sz="1800">
                <a:solidFill>
                  <a:schemeClr val="lt1"/>
                </a:solidFill>
                <a:latin typeface="Calibri"/>
                <a:ea typeface="Calibri"/>
                <a:cs typeface="Calibri"/>
                <a:sym typeface="Calibri"/>
              </a:rPr>
              <a:t>Πώς πρέπει να μοιάζει ένας ισχυρός κωδικός πρόσβασης;</a:t>
            </a:r>
            <a:endParaRPr sz="1800" b="0" i="0" u="none" strike="noStrike" cap="none">
              <a:solidFill>
                <a:schemeClr val="lt1"/>
              </a:solidFill>
              <a:latin typeface="Calibri"/>
              <a:ea typeface="Calibri"/>
              <a:cs typeface="Calibri"/>
              <a:sym typeface="Calibri"/>
            </a:endParaRPr>
          </a:p>
        </p:txBody>
      </p:sp>
      <p:sp>
        <p:nvSpPr>
          <p:cNvPr id="449" name="Google Shape;449;p25"/>
          <p:cNvSpPr txBox="1"/>
          <p:nvPr/>
        </p:nvSpPr>
        <p:spPr>
          <a:xfrm>
            <a:off x="531358" y="3409122"/>
            <a:ext cx="4518300" cy="1477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Ένας κωδικός πρόσβασης που χρησιμοποιείτε ήδη τακτικά, ανεξάρτητα από το μήκος.</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Κάτι εύκολο να θυμάστε, όπως τα γενέθλιά σας.</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Συνδυασμός γραμμάτων, αριθμών και ειδικών χαρακτήρων άνω των 12 χαρακτήρων.</a:t>
            </a:r>
            <a:endParaRPr sz="1500">
              <a:solidFill>
                <a:schemeClr val="dk1"/>
              </a:solidFill>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500"/>
              <a:buFont typeface="Calibri"/>
              <a:buNone/>
            </a:pPr>
            <a:endParaRPr sz="1500" b="0" i="0" u="none" strike="noStrike" cap="none">
              <a:solidFill>
                <a:schemeClr val="dk1"/>
              </a:solidFill>
              <a:latin typeface="Calibri"/>
              <a:ea typeface="Calibri"/>
              <a:cs typeface="Calibri"/>
              <a:sym typeface="Calibri"/>
            </a:endParaRPr>
          </a:p>
        </p:txBody>
      </p:sp>
      <p:sp>
        <p:nvSpPr>
          <p:cNvPr id="450" name="Google Shape;450;p25"/>
          <p:cNvSpPr/>
          <p:nvPr/>
        </p:nvSpPr>
        <p:spPr>
          <a:xfrm>
            <a:off x="5331590" y="3021670"/>
            <a:ext cx="4518286"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1" name="Google Shape;451;p25"/>
          <p:cNvSpPr/>
          <p:nvPr/>
        </p:nvSpPr>
        <p:spPr>
          <a:xfrm>
            <a:off x="5331590" y="3021670"/>
            <a:ext cx="4518286" cy="585512"/>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 sz="1800">
                <a:solidFill>
                  <a:schemeClr val="lt1"/>
                </a:solidFill>
                <a:latin typeface="Calibri"/>
                <a:ea typeface="Calibri"/>
                <a:cs typeface="Calibri"/>
                <a:sym typeface="Calibri"/>
              </a:rPr>
              <a:t>Τι κάνετε εάν ο υπολογιστής σας δεν ενεργοποιηθεί;</a:t>
            </a:r>
            <a:endParaRPr sz="1800" b="0" i="0" u="none" strike="noStrike" cap="none">
              <a:solidFill>
                <a:schemeClr val="lt1"/>
              </a:solidFill>
              <a:latin typeface="Calibri"/>
              <a:ea typeface="Calibri"/>
              <a:cs typeface="Calibri"/>
              <a:sym typeface="Calibri"/>
            </a:endParaRPr>
          </a:p>
        </p:txBody>
      </p:sp>
      <p:sp>
        <p:nvSpPr>
          <p:cNvPr id="452" name="Google Shape;452;p25"/>
          <p:cNvSpPr/>
          <p:nvPr/>
        </p:nvSpPr>
        <p:spPr>
          <a:xfrm>
            <a:off x="2743031" y="4949288"/>
            <a:ext cx="4730240" cy="1837678"/>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3" name="Google Shape;453;p25"/>
          <p:cNvSpPr/>
          <p:nvPr/>
        </p:nvSpPr>
        <p:spPr>
          <a:xfrm>
            <a:off x="2749573" y="4950178"/>
            <a:ext cx="4730240" cy="601419"/>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 sz="1800">
                <a:solidFill>
                  <a:schemeClr val="lt1"/>
                </a:solidFill>
                <a:latin typeface="Calibri"/>
                <a:ea typeface="Calibri"/>
                <a:cs typeface="Calibri"/>
                <a:sym typeface="Calibri"/>
              </a:rPr>
              <a:t>Τι προκύπτει στην αναζήτηση: «ψηφιακές δεξιότητες» –τύπος αρχείου smartphone:pdf;</a:t>
            </a:r>
            <a:endParaRPr sz="1800" b="0" i="0" u="none" strike="noStrike" cap="none">
              <a:solidFill>
                <a:schemeClr val="lt1"/>
              </a:solidFill>
              <a:latin typeface="Calibri"/>
              <a:ea typeface="Calibri"/>
              <a:cs typeface="Calibri"/>
              <a:sym typeface="Calibri"/>
            </a:endParaRPr>
          </a:p>
        </p:txBody>
      </p:sp>
      <p:pic>
        <p:nvPicPr>
          <p:cNvPr id="454" name="Google Shape;454;p25"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652" y="6251079"/>
            <a:ext cx="2304176" cy="483405"/>
          </a:xfrm>
          <a:prstGeom prst="rect">
            <a:avLst/>
          </a:prstGeom>
          <a:noFill/>
          <a:ln>
            <a:noFill/>
          </a:ln>
        </p:spPr>
      </p:pic>
      <p:sp>
        <p:nvSpPr>
          <p:cNvPr id="455" name="Google Shape;455;p25"/>
          <p:cNvSpPr txBox="1"/>
          <p:nvPr/>
        </p:nvSpPr>
        <p:spPr>
          <a:xfrm>
            <a:off x="7684316" y="5153235"/>
            <a:ext cx="4433415" cy="938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456" name="Google Shape;456;p25"/>
          <p:cNvSpPr txBox="1"/>
          <p:nvPr/>
        </p:nvSpPr>
        <p:spPr>
          <a:xfrm>
            <a:off x="5338501" y="3695840"/>
            <a:ext cx="4518300" cy="1246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Αγοράστε ένα νέο ή καλέστε για τεχνική εξυπηρέτηση.</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Ελέγξτε εάν η μπαταρία ή η πρίζα λειτουργεί πριν κάνετε οτιδήποτε άλλο.</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Πατήστε τυχαία τα πλήκτρα μέχρι να αντιδράσει.</a:t>
            </a:r>
            <a:endParaRPr sz="1500">
              <a:solidFill>
                <a:schemeClr val="dk1"/>
              </a:solidFill>
              <a:latin typeface="Calibri"/>
              <a:ea typeface="Calibri"/>
              <a:cs typeface="Calibri"/>
              <a:sym typeface="Calibri"/>
            </a:endParaRPr>
          </a:p>
        </p:txBody>
      </p:sp>
      <p:sp>
        <p:nvSpPr>
          <p:cNvPr id="457" name="Google Shape;457;p25"/>
          <p:cNvSpPr txBox="1"/>
          <p:nvPr/>
        </p:nvSpPr>
        <p:spPr>
          <a:xfrm>
            <a:off x="2743031" y="5553628"/>
            <a:ext cx="4730100" cy="1246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Αρχεία pdf ψηφιακών δεξιοτήτων που δεν περιλαμβάνουν τη λέξη «smartphone».</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Μη pdf αρχεία για ψηφιακές δεξιότητες.</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Αρχεία Pdf σε smartphone που δεν περιλαμβάνουν τον όρο «ψηφιακές δεξιότητες».</a:t>
            </a:r>
            <a:endParaRPr sz="1500">
              <a:solidFill>
                <a:schemeClr val="dk1"/>
              </a:solidFill>
              <a:latin typeface="Calibri"/>
              <a:ea typeface="Calibri"/>
              <a:cs typeface="Calibri"/>
              <a:sym typeface="Calibri"/>
            </a:endParaRPr>
          </a:p>
        </p:txBody>
      </p:sp>
      <p:sp>
        <p:nvSpPr>
          <p:cNvPr id="458" name="Google Shape;458;p25"/>
          <p:cNvSpPr txBox="1"/>
          <p:nvPr/>
        </p:nvSpPr>
        <p:spPr>
          <a:xfrm>
            <a:off x="525697" y="1717645"/>
            <a:ext cx="4518300" cy="1246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Ότι πρέπει να είναι ευανάγνωστο και να σχετίζεται με την επιχείρηση.</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Ότι μου αρέσει.</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Ότι δεν εμφανίζεται το όνομα της εταιρείας.</a:t>
            </a: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p:txBody>
      </p:sp>
      <p:sp>
        <p:nvSpPr>
          <p:cNvPr id="459" name="Google Shape;459;p25"/>
          <p:cNvSpPr txBox="1"/>
          <p:nvPr/>
        </p:nvSpPr>
        <p:spPr>
          <a:xfrm>
            <a:off x="5331590" y="1529684"/>
            <a:ext cx="4518300" cy="1246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Για να έχετε ιστοσελίδα.</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Η πρακτική της αγοράς και πώλησης προϊόντων μέσω του Διαδικτύου.</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Για την πώληση ηλεκτρονικών εξαρτημάτων και συσκευών.</a:t>
            </a:r>
            <a:endParaRPr sz="15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63"/>
        <p:cNvGrpSpPr/>
        <p:nvPr/>
      </p:nvGrpSpPr>
      <p:grpSpPr>
        <a:xfrm>
          <a:off x="0" y="0"/>
          <a:ext cx="0" cy="0"/>
          <a:chOff x="0" y="0"/>
          <a:chExt cx="0" cy="0"/>
        </a:xfrm>
      </p:grpSpPr>
      <p:sp>
        <p:nvSpPr>
          <p:cNvPr id="464" name="Google Shape;464;p26"/>
          <p:cNvSpPr/>
          <p:nvPr/>
        </p:nvSpPr>
        <p:spPr>
          <a:xfrm>
            <a:off x="523348" y="924321"/>
            <a:ext cx="4518286"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5" name="Google Shape;465;p26"/>
          <p:cNvSpPr/>
          <p:nvPr/>
        </p:nvSpPr>
        <p:spPr>
          <a:xfrm>
            <a:off x="550864" y="267874"/>
            <a:ext cx="8245474" cy="55399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i="0" u="none" strike="noStrike" cap="none">
                <a:solidFill>
                  <a:srgbClr val="21B4A9"/>
                </a:solidFill>
                <a:latin typeface="Calibri"/>
                <a:ea typeface="Calibri"/>
                <a:cs typeface="Calibri"/>
                <a:sym typeface="Calibri"/>
              </a:rPr>
              <a:t>Self-assessment test solutions:</a:t>
            </a:r>
            <a:endParaRPr sz="3600" b="1" i="0" u="none" strike="noStrike" cap="none">
              <a:solidFill>
                <a:srgbClr val="21B4A9"/>
              </a:solidFill>
              <a:latin typeface="Calibri"/>
              <a:ea typeface="Calibri"/>
              <a:cs typeface="Calibri"/>
              <a:sym typeface="Calibri"/>
            </a:endParaRPr>
          </a:p>
        </p:txBody>
      </p:sp>
      <p:sp>
        <p:nvSpPr>
          <p:cNvPr id="466" name="Google Shape;466;p26"/>
          <p:cNvSpPr/>
          <p:nvPr/>
        </p:nvSpPr>
        <p:spPr>
          <a:xfrm>
            <a:off x="5331590" y="924321"/>
            <a:ext cx="4518286" cy="1837678"/>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7" name="Google Shape;467;p26"/>
          <p:cNvSpPr/>
          <p:nvPr/>
        </p:nvSpPr>
        <p:spPr>
          <a:xfrm>
            <a:off x="523348" y="3001874"/>
            <a:ext cx="4518286" cy="1837678"/>
          </a:xfrm>
          <a:prstGeom prst="rect">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8" name="Google Shape;468;p26"/>
          <p:cNvSpPr/>
          <p:nvPr/>
        </p:nvSpPr>
        <p:spPr>
          <a:xfrm>
            <a:off x="5331590" y="3021670"/>
            <a:ext cx="4518286"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9" name="Google Shape;469;p26"/>
          <p:cNvSpPr/>
          <p:nvPr/>
        </p:nvSpPr>
        <p:spPr>
          <a:xfrm>
            <a:off x="2743031" y="4949288"/>
            <a:ext cx="4730240" cy="1837678"/>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0" name="Google Shape;470;p2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652" y="6251079"/>
            <a:ext cx="2304176" cy="483405"/>
          </a:xfrm>
          <a:prstGeom prst="rect">
            <a:avLst/>
          </a:prstGeom>
          <a:noFill/>
          <a:ln>
            <a:noFill/>
          </a:ln>
        </p:spPr>
      </p:pic>
      <p:sp>
        <p:nvSpPr>
          <p:cNvPr id="471" name="Google Shape;471;p26"/>
          <p:cNvSpPr txBox="1"/>
          <p:nvPr/>
        </p:nvSpPr>
        <p:spPr>
          <a:xfrm>
            <a:off x="7684316" y="5153235"/>
            <a:ext cx="4433415" cy="938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472" name="Google Shape;472;p26"/>
          <p:cNvSpPr/>
          <p:nvPr/>
        </p:nvSpPr>
        <p:spPr>
          <a:xfrm>
            <a:off x="531357" y="924321"/>
            <a:ext cx="4510200" cy="616500"/>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 sz="1800">
                <a:solidFill>
                  <a:schemeClr val="lt1"/>
                </a:solidFill>
                <a:latin typeface="Calibri"/>
                <a:ea typeface="Calibri"/>
                <a:cs typeface="Calibri"/>
                <a:sym typeface="Calibri"/>
              </a:rPr>
              <a:t>Τι πρέπει να λάβετε υπόψη όταν σχεδιάζετε ένα λογότυπο;</a:t>
            </a:r>
            <a:endParaRPr sz="1800" b="0" i="0" u="none" strike="noStrike" cap="none">
              <a:solidFill>
                <a:schemeClr val="lt1"/>
              </a:solidFill>
              <a:latin typeface="Calibri"/>
              <a:ea typeface="Calibri"/>
              <a:cs typeface="Calibri"/>
              <a:sym typeface="Calibri"/>
            </a:endParaRPr>
          </a:p>
        </p:txBody>
      </p:sp>
      <p:sp>
        <p:nvSpPr>
          <p:cNvPr id="473" name="Google Shape;473;p26"/>
          <p:cNvSpPr txBox="1"/>
          <p:nvPr/>
        </p:nvSpPr>
        <p:spPr>
          <a:xfrm>
            <a:off x="525697" y="1717645"/>
            <a:ext cx="4518300" cy="1246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500"/>
              <a:buFont typeface="Calibri"/>
              <a:buAutoNum type="alphaLcParenR"/>
            </a:pPr>
            <a:r>
              <a:rPr lang="el" sz="1500" b="1">
                <a:solidFill>
                  <a:schemeClr val="dk1"/>
                </a:solidFill>
                <a:latin typeface="Calibri"/>
                <a:ea typeface="Calibri"/>
                <a:cs typeface="Calibri"/>
                <a:sym typeface="Calibri"/>
              </a:rPr>
              <a:t>Ότι πρέπει να είναι ευανάγνωστο και να σχετίζεται με την επιχείρηση.</a:t>
            </a:r>
            <a:endParaRPr sz="1500" b="1">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Ότι μου αρέσει.</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Ότι δεν εμφανίζεται το όνομα της εταιρείας.</a:t>
            </a:r>
            <a:endParaRPr sz="15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p:txBody>
      </p:sp>
      <p:sp>
        <p:nvSpPr>
          <p:cNvPr id="474" name="Google Shape;474;p26"/>
          <p:cNvSpPr/>
          <p:nvPr/>
        </p:nvSpPr>
        <p:spPr>
          <a:xfrm>
            <a:off x="5331590" y="924321"/>
            <a:ext cx="4518300" cy="422100"/>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 sz="1800">
                <a:solidFill>
                  <a:schemeClr val="lt1"/>
                </a:solidFill>
                <a:latin typeface="Calibri"/>
                <a:ea typeface="Calibri"/>
                <a:cs typeface="Calibri"/>
                <a:sym typeface="Calibri"/>
              </a:rPr>
              <a:t>Τι είναι το ηλεκτρονικό εμπόριο;</a:t>
            </a:r>
            <a:endParaRPr sz="1800" b="0" i="0" u="none" strike="noStrike" cap="none">
              <a:solidFill>
                <a:schemeClr val="lt1"/>
              </a:solidFill>
              <a:latin typeface="Calibri"/>
              <a:ea typeface="Calibri"/>
              <a:cs typeface="Calibri"/>
              <a:sym typeface="Calibri"/>
            </a:endParaRPr>
          </a:p>
        </p:txBody>
      </p:sp>
      <p:sp>
        <p:nvSpPr>
          <p:cNvPr id="475" name="Google Shape;475;p26"/>
          <p:cNvSpPr txBox="1"/>
          <p:nvPr/>
        </p:nvSpPr>
        <p:spPr>
          <a:xfrm>
            <a:off x="5331590" y="1529684"/>
            <a:ext cx="4518300" cy="1246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Για να έχετε ιστοσελίδα.</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b="1">
                <a:solidFill>
                  <a:schemeClr val="dk1"/>
                </a:solidFill>
                <a:latin typeface="Calibri"/>
                <a:ea typeface="Calibri"/>
                <a:cs typeface="Calibri"/>
                <a:sym typeface="Calibri"/>
              </a:rPr>
              <a:t>Η πρακτική της αγοράς και πώλησης προϊόντων μέσω του Διαδικτύου.</a:t>
            </a:r>
            <a:endParaRPr sz="1500" b="1">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Για την πώληση ηλεκτρονικών εξαρτημάτων και συσκευών.</a:t>
            </a:r>
            <a:endParaRPr sz="1500">
              <a:solidFill>
                <a:schemeClr val="dk1"/>
              </a:solidFill>
              <a:latin typeface="Calibri"/>
              <a:ea typeface="Calibri"/>
              <a:cs typeface="Calibri"/>
              <a:sym typeface="Calibri"/>
            </a:endParaRPr>
          </a:p>
        </p:txBody>
      </p:sp>
      <p:sp>
        <p:nvSpPr>
          <p:cNvPr id="476" name="Google Shape;476;p26"/>
          <p:cNvSpPr/>
          <p:nvPr/>
        </p:nvSpPr>
        <p:spPr>
          <a:xfrm>
            <a:off x="523350" y="3001875"/>
            <a:ext cx="4518300" cy="483300"/>
          </a:xfrm>
          <a:prstGeom prst="roundRect">
            <a:avLst>
              <a:gd name="adj" fmla="val 16667"/>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 sz="1800">
                <a:solidFill>
                  <a:schemeClr val="lt1"/>
                </a:solidFill>
                <a:latin typeface="Calibri"/>
                <a:ea typeface="Calibri"/>
                <a:cs typeface="Calibri"/>
                <a:sym typeface="Calibri"/>
              </a:rPr>
              <a:t>Πώς πρέπει να μοιάζει ένας ισχυρός κωδικός πρόσβασης;</a:t>
            </a:r>
            <a:endParaRPr sz="1800" b="0" i="0" u="none" strike="noStrike" cap="none">
              <a:solidFill>
                <a:schemeClr val="lt1"/>
              </a:solidFill>
              <a:latin typeface="Calibri"/>
              <a:ea typeface="Calibri"/>
              <a:cs typeface="Calibri"/>
              <a:sym typeface="Calibri"/>
            </a:endParaRPr>
          </a:p>
        </p:txBody>
      </p:sp>
      <p:sp>
        <p:nvSpPr>
          <p:cNvPr id="477" name="Google Shape;477;p26"/>
          <p:cNvSpPr txBox="1"/>
          <p:nvPr/>
        </p:nvSpPr>
        <p:spPr>
          <a:xfrm>
            <a:off x="531358" y="3409122"/>
            <a:ext cx="4518300" cy="1477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Ένας κωδικός πρόσβασης που χρησιμοποιείτε ήδη τακτικά, ανεξάρτητα από το μήκος.</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Κάτι εύκολο να θυμάστε, όπως τα γενέθλιά σας.</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b="1">
                <a:solidFill>
                  <a:schemeClr val="dk1"/>
                </a:solidFill>
                <a:latin typeface="Calibri"/>
                <a:ea typeface="Calibri"/>
                <a:cs typeface="Calibri"/>
                <a:sym typeface="Calibri"/>
              </a:rPr>
              <a:t>Συνδυασμός γραμμάτων, αριθμών και ειδικών χαρακτήρων άνω των 12 χαρακτήρων.</a:t>
            </a:r>
            <a:endParaRPr sz="1500" b="1">
              <a:solidFill>
                <a:schemeClr val="dk1"/>
              </a:solidFill>
              <a:latin typeface="Calibri"/>
              <a:ea typeface="Calibri"/>
              <a:cs typeface="Calibri"/>
              <a:sym typeface="Calibri"/>
            </a:endParaRPr>
          </a:p>
          <a:p>
            <a:pPr marL="342900" marR="0" lvl="0" indent="-247650" algn="l" rtl="0">
              <a:lnSpc>
                <a:spcPct val="100000"/>
              </a:lnSpc>
              <a:spcBef>
                <a:spcPts val="0"/>
              </a:spcBef>
              <a:spcAft>
                <a:spcPts val="0"/>
              </a:spcAft>
              <a:buClr>
                <a:schemeClr val="dk1"/>
              </a:buClr>
              <a:buSzPts val="1500"/>
              <a:buFont typeface="Calibri"/>
              <a:buNone/>
            </a:pPr>
            <a:endParaRPr sz="1500" b="0" i="0" u="none" strike="noStrike" cap="none">
              <a:solidFill>
                <a:schemeClr val="dk1"/>
              </a:solidFill>
              <a:latin typeface="Calibri"/>
              <a:ea typeface="Calibri"/>
              <a:cs typeface="Calibri"/>
              <a:sym typeface="Calibri"/>
            </a:endParaRPr>
          </a:p>
        </p:txBody>
      </p:sp>
      <p:sp>
        <p:nvSpPr>
          <p:cNvPr id="478" name="Google Shape;478;p26"/>
          <p:cNvSpPr/>
          <p:nvPr/>
        </p:nvSpPr>
        <p:spPr>
          <a:xfrm>
            <a:off x="5331590" y="3021670"/>
            <a:ext cx="4518300" cy="585600"/>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 sz="1800">
                <a:solidFill>
                  <a:schemeClr val="lt1"/>
                </a:solidFill>
                <a:latin typeface="Calibri"/>
                <a:ea typeface="Calibri"/>
                <a:cs typeface="Calibri"/>
                <a:sym typeface="Calibri"/>
              </a:rPr>
              <a:t>Τι κάνετε εάν ο υπολογιστής σας δεν ενεργοποιηθεί;</a:t>
            </a:r>
            <a:endParaRPr sz="1800" b="0" i="0" u="none" strike="noStrike" cap="none">
              <a:solidFill>
                <a:schemeClr val="lt1"/>
              </a:solidFill>
              <a:latin typeface="Calibri"/>
              <a:ea typeface="Calibri"/>
              <a:cs typeface="Calibri"/>
              <a:sym typeface="Calibri"/>
            </a:endParaRPr>
          </a:p>
        </p:txBody>
      </p:sp>
      <p:sp>
        <p:nvSpPr>
          <p:cNvPr id="479" name="Google Shape;479;p26"/>
          <p:cNvSpPr txBox="1"/>
          <p:nvPr/>
        </p:nvSpPr>
        <p:spPr>
          <a:xfrm>
            <a:off x="5338501" y="3695840"/>
            <a:ext cx="4518300" cy="1246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Αγοράστε ένα νέο ή καλέστε για τεχνική εξυπηρέτηση.</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b="1">
                <a:solidFill>
                  <a:schemeClr val="dk1"/>
                </a:solidFill>
                <a:latin typeface="Calibri"/>
                <a:ea typeface="Calibri"/>
                <a:cs typeface="Calibri"/>
                <a:sym typeface="Calibri"/>
              </a:rPr>
              <a:t>Ελέγξτε εάν η μπαταρία ή η πρίζα λειτουργεί πριν κάνετε οτιδήποτε άλλο.</a:t>
            </a:r>
            <a:endParaRPr sz="1500" b="1">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Πατήστε τυχαία τα πλήκτρα μέχρι να αντιδράσει.</a:t>
            </a:r>
            <a:endParaRPr sz="1500">
              <a:solidFill>
                <a:schemeClr val="dk1"/>
              </a:solidFill>
              <a:latin typeface="Calibri"/>
              <a:ea typeface="Calibri"/>
              <a:cs typeface="Calibri"/>
              <a:sym typeface="Calibri"/>
            </a:endParaRPr>
          </a:p>
        </p:txBody>
      </p:sp>
      <p:sp>
        <p:nvSpPr>
          <p:cNvPr id="480" name="Google Shape;480;p26"/>
          <p:cNvSpPr/>
          <p:nvPr/>
        </p:nvSpPr>
        <p:spPr>
          <a:xfrm>
            <a:off x="2749573" y="4950178"/>
            <a:ext cx="4730100" cy="601500"/>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 sz="1800">
                <a:solidFill>
                  <a:schemeClr val="lt1"/>
                </a:solidFill>
                <a:latin typeface="Calibri"/>
                <a:ea typeface="Calibri"/>
                <a:cs typeface="Calibri"/>
                <a:sym typeface="Calibri"/>
              </a:rPr>
              <a:t>Τι προκύπτει στην αναζήτηση: «ψηφιακές δεξιότητες» –τύπος αρχείου smartphone:pdf;</a:t>
            </a:r>
            <a:endParaRPr sz="1800" b="0" i="0" u="none" strike="noStrike" cap="none">
              <a:solidFill>
                <a:schemeClr val="lt1"/>
              </a:solidFill>
              <a:latin typeface="Calibri"/>
              <a:ea typeface="Calibri"/>
              <a:cs typeface="Calibri"/>
              <a:sym typeface="Calibri"/>
            </a:endParaRPr>
          </a:p>
        </p:txBody>
      </p:sp>
      <p:sp>
        <p:nvSpPr>
          <p:cNvPr id="481" name="Google Shape;481;p26"/>
          <p:cNvSpPr txBox="1"/>
          <p:nvPr/>
        </p:nvSpPr>
        <p:spPr>
          <a:xfrm>
            <a:off x="2743031" y="5553628"/>
            <a:ext cx="4730100" cy="1246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500"/>
              <a:buFont typeface="Calibri"/>
              <a:buAutoNum type="alphaLcParenR"/>
            </a:pPr>
            <a:r>
              <a:rPr lang="el" sz="1500" b="1">
                <a:solidFill>
                  <a:schemeClr val="dk1"/>
                </a:solidFill>
                <a:latin typeface="Calibri"/>
                <a:ea typeface="Calibri"/>
                <a:cs typeface="Calibri"/>
                <a:sym typeface="Calibri"/>
              </a:rPr>
              <a:t>Αρχεία pdf ψηφιακών δεξιοτήτων που δεν περιλαμβάνουν τη λέξη «smartphone».</a:t>
            </a:r>
            <a:endParaRPr sz="1500" b="1">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Μη pdf αρχεία για ψηφιακές δεξιότητες.</a:t>
            </a:r>
            <a:endParaRPr sz="150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500"/>
              <a:buFont typeface="Calibri"/>
              <a:buAutoNum type="alphaLcParenR"/>
            </a:pPr>
            <a:r>
              <a:rPr lang="el" sz="1500">
                <a:solidFill>
                  <a:schemeClr val="dk1"/>
                </a:solidFill>
                <a:latin typeface="Calibri"/>
                <a:ea typeface="Calibri"/>
                <a:cs typeface="Calibri"/>
                <a:sym typeface="Calibri"/>
              </a:rPr>
              <a:t>Αρχεία Pdf σε smartphone που δεν περιλαμβάνουν τον όρο «ψηφιακές δεξιότητες».</a:t>
            </a:r>
            <a:endParaRPr sz="15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85"/>
        <p:cNvGrpSpPr/>
        <p:nvPr/>
      </p:nvGrpSpPr>
      <p:grpSpPr>
        <a:xfrm>
          <a:off x="0" y="0"/>
          <a:ext cx="0" cy="0"/>
          <a:chOff x="0" y="0"/>
          <a:chExt cx="0" cy="0"/>
        </a:xfrm>
      </p:grpSpPr>
      <p:sp>
        <p:nvSpPr>
          <p:cNvPr id="486" name="Google Shape;486;p27"/>
          <p:cNvSpPr txBox="1"/>
          <p:nvPr/>
        </p:nvSpPr>
        <p:spPr>
          <a:xfrm>
            <a:off x="4849426" y="4214219"/>
            <a:ext cx="195086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1" i="0" u="none" strike="noStrike" cap="none">
                <a:solidFill>
                  <a:srgbClr val="EA4E46"/>
                </a:solidFill>
                <a:latin typeface="Calibri"/>
                <a:ea typeface="Calibri"/>
                <a:cs typeface="Calibri"/>
                <a:sym typeface="Calibri"/>
              </a:rPr>
              <a:t>moreproject.eu</a:t>
            </a:r>
            <a:endParaRPr sz="1400" b="0" i="0" u="none" strike="noStrike" cap="none">
              <a:solidFill>
                <a:srgbClr val="000000"/>
              </a:solidFill>
              <a:latin typeface="Arial"/>
              <a:ea typeface="Arial"/>
              <a:cs typeface="Arial"/>
              <a:sym typeface="Arial"/>
            </a:endParaRPr>
          </a:p>
        </p:txBody>
      </p:sp>
      <p:pic>
        <p:nvPicPr>
          <p:cNvPr id="487" name="Google Shape;487;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23889" y="327888"/>
            <a:ext cx="2766269" cy="1225704"/>
          </a:xfrm>
          <a:prstGeom prst="rect">
            <a:avLst/>
          </a:prstGeom>
          <a:noFill/>
          <a:ln>
            <a:noFill/>
          </a:ln>
        </p:spPr>
      </p:pic>
      <p:pic>
        <p:nvPicPr>
          <p:cNvPr id="488" name="Google Shape;488;p27"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489" name="Google Shape;489;p27"/>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10"/>
        <p:cNvGrpSpPr/>
        <p:nvPr/>
      </p:nvGrpSpPr>
      <p:grpSpPr>
        <a:xfrm>
          <a:off x="0" y="0"/>
          <a:ext cx="0" cy="0"/>
          <a:chOff x="0" y="0"/>
          <a:chExt cx="0" cy="0"/>
        </a:xfrm>
      </p:grpSpPr>
      <p:sp>
        <p:nvSpPr>
          <p:cNvPr id="111" name="Google Shape;111;p3"/>
          <p:cNvSpPr txBox="1"/>
          <p:nvPr/>
        </p:nvSpPr>
        <p:spPr>
          <a:xfrm>
            <a:off x="7388200" y="1800975"/>
            <a:ext cx="31857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56250"/>
              </a:lnSpc>
              <a:spcBef>
                <a:spcPts val="0"/>
              </a:spcBef>
              <a:spcAft>
                <a:spcPts val="0"/>
              </a:spcAft>
              <a:buClr>
                <a:schemeClr val="dk1"/>
              </a:buClr>
              <a:buSzPts val="1100"/>
              <a:buFont typeface="Arial"/>
              <a:buNone/>
            </a:pPr>
            <a:r>
              <a:rPr lang="el" sz="1600">
                <a:solidFill>
                  <a:schemeClr val="dk1"/>
                </a:solidFill>
                <a:latin typeface="Calibri"/>
                <a:ea typeface="Calibri"/>
                <a:cs typeface="Calibri"/>
                <a:sym typeface="Calibri"/>
              </a:rPr>
              <a:t>Τα βασικά.</a:t>
            </a:r>
            <a:endParaRPr sz="1600">
              <a:solidFill>
                <a:schemeClr val="dk1"/>
              </a:solidFill>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l" sz="1600">
                <a:solidFill>
                  <a:schemeClr val="dk1"/>
                </a:solidFill>
                <a:latin typeface="Calibri"/>
                <a:ea typeface="Calibri"/>
                <a:cs typeface="Calibri"/>
                <a:sym typeface="Calibri"/>
              </a:rPr>
              <a:t>Κοινά προβλήματα και τρόποι επίλυσής τους.</a:t>
            </a:r>
            <a:endParaRPr sz="1600">
              <a:solidFill>
                <a:schemeClr val="dk1"/>
              </a:solidFill>
              <a:latin typeface="Calibri"/>
              <a:ea typeface="Calibri"/>
              <a:cs typeface="Calibri"/>
              <a:sym typeface="Calibri"/>
            </a:endParaRPr>
          </a:p>
          <a:p>
            <a:pPr marL="0" marR="0" lvl="0" indent="0" algn="l" rtl="0">
              <a:lnSpc>
                <a:spcPct val="156250"/>
              </a:lnSpc>
              <a:spcBef>
                <a:spcPts val="0"/>
              </a:spcBef>
              <a:spcAft>
                <a:spcPts val="0"/>
              </a:spcAft>
              <a:buClr>
                <a:srgbClr val="000000"/>
              </a:buClr>
              <a:buSzPts val="1600"/>
              <a:buFont typeface="Arial"/>
              <a:buNone/>
            </a:pPr>
            <a:r>
              <a:rPr lang="el" sz="1600">
                <a:solidFill>
                  <a:schemeClr val="dk1"/>
                </a:solidFill>
                <a:latin typeface="Calibri"/>
                <a:ea typeface="Calibri"/>
                <a:cs typeface="Calibri"/>
                <a:sym typeface="Calibri"/>
              </a:rPr>
              <a:t>Πώς να αναζητήσετε αποτελεσματικά στο Διαδίκτυο.</a:t>
            </a:r>
            <a:endParaRPr sz="1600" b="0" i="0" u="none" strike="noStrike" cap="none">
              <a:solidFill>
                <a:schemeClr val="dk1"/>
              </a:solidFill>
              <a:latin typeface="Calibri"/>
              <a:ea typeface="Calibri"/>
              <a:cs typeface="Calibri"/>
              <a:sym typeface="Calibri"/>
            </a:endParaRPr>
          </a:p>
        </p:txBody>
      </p:sp>
      <p:sp>
        <p:nvSpPr>
          <p:cNvPr id="112" name="Google Shape;112;p3"/>
          <p:cNvSpPr txBox="1"/>
          <p:nvPr/>
        </p:nvSpPr>
        <p:spPr>
          <a:xfrm>
            <a:off x="7551074" y="1391250"/>
            <a:ext cx="2472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b="1">
                <a:solidFill>
                  <a:srgbClr val="EA4E46"/>
                </a:solidFill>
                <a:latin typeface="Oxygen"/>
                <a:ea typeface="Oxygen"/>
                <a:cs typeface="Oxygen"/>
                <a:sym typeface="Oxygen"/>
              </a:rPr>
              <a:t>Επίλυση προβλήματος</a:t>
            </a:r>
            <a:endParaRPr sz="1800" b="1" i="0" u="none" strike="noStrike" cap="none">
              <a:solidFill>
                <a:srgbClr val="EA4E46"/>
              </a:solidFill>
              <a:latin typeface="Oxygen"/>
              <a:ea typeface="Oxygen"/>
              <a:cs typeface="Oxygen"/>
              <a:sym typeface="Oxygen"/>
            </a:endParaRPr>
          </a:p>
        </p:txBody>
      </p:sp>
      <p:sp>
        <p:nvSpPr>
          <p:cNvPr id="113" name="Google Shape;113;p3"/>
          <p:cNvSpPr txBox="1"/>
          <p:nvPr/>
        </p:nvSpPr>
        <p:spPr>
          <a:xfrm>
            <a:off x="1259573" y="1863758"/>
            <a:ext cx="2684100" cy="2262600"/>
          </a:xfrm>
          <a:prstGeom prst="rect">
            <a:avLst/>
          </a:prstGeom>
          <a:noFill/>
          <a:ln>
            <a:noFill/>
          </a:ln>
        </p:spPr>
        <p:txBody>
          <a:bodyPr spcFirstLastPara="1" wrap="square" lIns="91425" tIns="45700" rIns="91425" bIns="45700" anchor="t" anchorCtr="0">
            <a:spAutoFit/>
          </a:bodyPr>
          <a:lstStyle/>
          <a:p>
            <a:pPr marL="0" marR="0" lvl="0" indent="0" algn="l" rtl="0">
              <a:lnSpc>
                <a:spcPct val="156250"/>
              </a:lnSpc>
              <a:spcBef>
                <a:spcPts val="0"/>
              </a:spcBef>
              <a:spcAft>
                <a:spcPts val="0"/>
              </a:spcAft>
              <a:buClr>
                <a:schemeClr val="dk1"/>
              </a:buClr>
              <a:buSzPts val="1100"/>
              <a:buFont typeface="Arial"/>
              <a:buNone/>
            </a:pPr>
            <a:r>
              <a:rPr lang="el" sz="1600">
                <a:solidFill>
                  <a:schemeClr val="dk1"/>
                </a:solidFill>
                <a:latin typeface="Calibri"/>
                <a:ea typeface="Calibri"/>
                <a:cs typeface="Calibri"/>
                <a:sym typeface="Calibri"/>
              </a:rPr>
              <a:t>Τα βασικά.</a:t>
            </a:r>
            <a:endParaRPr sz="1600">
              <a:solidFill>
                <a:schemeClr val="dk1"/>
              </a:solidFill>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l" sz="1600">
                <a:solidFill>
                  <a:schemeClr val="dk1"/>
                </a:solidFill>
                <a:latin typeface="Calibri"/>
                <a:ea typeface="Calibri"/>
                <a:cs typeface="Calibri"/>
                <a:sym typeface="Calibri"/>
              </a:rPr>
              <a:t>Εταιρική εικόνα και εργαλεία.</a:t>
            </a:r>
            <a:endParaRPr sz="1600">
              <a:solidFill>
                <a:schemeClr val="dk1"/>
              </a:solidFill>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l" sz="1600">
                <a:solidFill>
                  <a:schemeClr val="dk1"/>
                </a:solidFill>
                <a:latin typeface="Calibri"/>
                <a:ea typeface="Calibri"/>
                <a:cs typeface="Calibri"/>
                <a:sym typeface="Calibri"/>
              </a:rPr>
              <a:t>Εργαλεία διαχείρισης έργου.</a:t>
            </a:r>
            <a:endParaRPr sz="1600">
              <a:solidFill>
                <a:schemeClr val="dk1"/>
              </a:solidFill>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l" sz="1600">
                <a:solidFill>
                  <a:schemeClr val="dk1"/>
                </a:solidFill>
                <a:latin typeface="Calibri"/>
                <a:ea typeface="Calibri"/>
                <a:cs typeface="Calibri"/>
                <a:sym typeface="Calibri"/>
              </a:rPr>
              <a:t>Εργαλεία επικοινωνίας.</a:t>
            </a:r>
            <a:endParaRPr sz="1600">
              <a:solidFill>
                <a:schemeClr val="dk1"/>
              </a:solidFill>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l" sz="1600">
                <a:solidFill>
                  <a:schemeClr val="dk1"/>
                </a:solidFill>
                <a:latin typeface="Calibri"/>
                <a:ea typeface="Calibri"/>
                <a:cs typeface="Calibri"/>
                <a:sym typeface="Calibri"/>
              </a:rPr>
              <a:t>ΗΛΕΚΤΡΟΝΙΚΟ ΕΜΠΟΡΙΟ.</a:t>
            </a:r>
            <a:endParaRPr sz="1600">
              <a:solidFill>
                <a:schemeClr val="dk1"/>
              </a:solidFill>
              <a:latin typeface="Calibri"/>
              <a:ea typeface="Calibri"/>
              <a:cs typeface="Calibri"/>
              <a:sym typeface="Calibri"/>
            </a:endParaRPr>
          </a:p>
          <a:p>
            <a:pPr marL="0" marR="0" lvl="0" indent="0" algn="l" rtl="0">
              <a:lnSpc>
                <a:spcPct val="15625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p:txBody>
      </p:sp>
      <p:sp>
        <p:nvSpPr>
          <p:cNvPr id="114" name="Google Shape;114;p3"/>
          <p:cNvSpPr txBox="1"/>
          <p:nvPr/>
        </p:nvSpPr>
        <p:spPr>
          <a:xfrm>
            <a:off x="1349527" y="1267510"/>
            <a:ext cx="2616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b="1">
                <a:solidFill>
                  <a:srgbClr val="21B4A9"/>
                </a:solidFill>
                <a:latin typeface="Oxygen"/>
                <a:ea typeface="Oxygen"/>
                <a:cs typeface="Oxygen"/>
                <a:sym typeface="Oxygen"/>
              </a:rPr>
              <a:t>Εργαλεία ΤΠΕ για την επιχειρηματικότητα</a:t>
            </a:r>
            <a:endParaRPr sz="1800" b="1" i="0" u="none" strike="noStrike" cap="none">
              <a:solidFill>
                <a:srgbClr val="21B4A9"/>
              </a:solidFill>
              <a:latin typeface="Oxygen"/>
              <a:ea typeface="Oxygen"/>
              <a:cs typeface="Oxygen"/>
              <a:sym typeface="Oxygen"/>
            </a:endParaRPr>
          </a:p>
        </p:txBody>
      </p:sp>
      <p:sp>
        <p:nvSpPr>
          <p:cNvPr id="115" name="Google Shape;115;p3"/>
          <p:cNvSpPr txBox="1"/>
          <p:nvPr/>
        </p:nvSpPr>
        <p:spPr>
          <a:xfrm>
            <a:off x="4498965" y="3177475"/>
            <a:ext cx="2400300" cy="2262600"/>
          </a:xfrm>
          <a:prstGeom prst="rect">
            <a:avLst/>
          </a:prstGeom>
          <a:noFill/>
          <a:ln>
            <a:noFill/>
          </a:ln>
        </p:spPr>
        <p:txBody>
          <a:bodyPr spcFirstLastPara="1" wrap="square" lIns="91425" tIns="45700" rIns="91425" bIns="45700" anchor="t" anchorCtr="0">
            <a:spAutoFit/>
          </a:bodyPr>
          <a:lstStyle/>
          <a:p>
            <a:pPr marL="0" marR="0" lvl="0" indent="0" algn="l" rtl="0">
              <a:lnSpc>
                <a:spcPct val="156250"/>
              </a:lnSpc>
              <a:spcBef>
                <a:spcPts val="0"/>
              </a:spcBef>
              <a:spcAft>
                <a:spcPts val="0"/>
              </a:spcAft>
              <a:buClr>
                <a:schemeClr val="dk1"/>
              </a:buClr>
              <a:buSzPts val="1100"/>
              <a:buFont typeface="Arial"/>
              <a:buNone/>
            </a:pPr>
            <a:r>
              <a:rPr lang="el" sz="1600">
                <a:solidFill>
                  <a:schemeClr val="dk1"/>
                </a:solidFill>
                <a:latin typeface="Calibri"/>
                <a:ea typeface="Calibri"/>
                <a:cs typeface="Calibri"/>
                <a:sym typeface="Calibri"/>
              </a:rPr>
              <a:t>Τα βασικά.</a:t>
            </a:r>
            <a:endParaRPr sz="1600">
              <a:solidFill>
                <a:schemeClr val="dk1"/>
              </a:solidFill>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l" sz="1600">
                <a:solidFill>
                  <a:schemeClr val="dk1"/>
                </a:solidFill>
                <a:latin typeface="Calibri"/>
                <a:ea typeface="Calibri"/>
                <a:cs typeface="Calibri"/>
                <a:sym typeface="Calibri"/>
              </a:rPr>
              <a:t>Κίνδυνοι Κυβερνοασφάλειας.</a:t>
            </a:r>
            <a:endParaRPr sz="1600">
              <a:solidFill>
                <a:schemeClr val="dk1"/>
              </a:solidFill>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l" sz="1600">
                <a:solidFill>
                  <a:schemeClr val="dk1"/>
                </a:solidFill>
                <a:latin typeface="Calibri"/>
                <a:ea typeface="Calibri"/>
                <a:cs typeface="Calibri"/>
                <a:sym typeface="Calibri"/>
              </a:rPr>
              <a:t>Κωδικοί πρόσβασης.</a:t>
            </a:r>
            <a:endParaRPr sz="1600">
              <a:solidFill>
                <a:schemeClr val="dk1"/>
              </a:solidFill>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l" sz="1600">
                <a:solidFill>
                  <a:schemeClr val="dk1"/>
                </a:solidFill>
                <a:latin typeface="Calibri"/>
                <a:ea typeface="Calibri"/>
                <a:cs typeface="Calibri"/>
                <a:sym typeface="Calibri"/>
              </a:rPr>
              <a:t>Στάσεις.</a:t>
            </a:r>
            <a:endParaRPr sz="1600">
              <a:solidFill>
                <a:schemeClr val="dk1"/>
              </a:solidFill>
              <a:latin typeface="Calibri"/>
              <a:ea typeface="Calibri"/>
              <a:cs typeface="Calibri"/>
              <a:sym typeface="Calibri"/>
            </a:endParaRPr>
          </a:p>
          <a:p>
            <a:pPr marL="0" marR="0" lvl="0" indent="0" algn="l" rtl="0">
              <a:lnSpc>
                <a:spcPct val="15625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p:txBody>
      </p:sp>
      <p:sp>
        <p:nvSpPr>
          <p:cNvPr id="116" name="Google Shape;116;p3"/>
          <p:cNvSpPr txBox="1"/>
          <p:nvPr/>
        </p:nvSpPr>
        <p:spPr>
          <a:xfrm>
            <a:off x="4681119" y="2681703"/>
            <a:ext cx="219990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b="1">
                <a:solidFill>
                  <a:srgbClr val="FAB632"/>
                </a:solidFill>
                <a:latin typeface="Oxygen"/>
                <a:ea typeface="Oxygen"/>
                <a:cs typeface="Oxygen"/>
                <a:sym typeface="Oxygen"/>
              </a:rPr>
              <a:t>Κυβερνασφάλεια</a:t>
            </a:r>
            <a:endParaRPr sz="1800" b="1" i="0" u="none" strike="noStrike" cap="none">
              <a:solidFill>
                <a:srgbClr val="FAB632"/>
              </a:solidFill>
              <a:latin typeface="Oxygen"/>
              <a:ea typeface="Oxygen"/>
              <a:cs typeface="Oxygen"/>
              <a:sym typeface="Oxygen"/>
            </a:endParaRPr>
          </a:p>
        </p:txBody>
      </p:sp>
      <p:sp>
        <p:nvSpPr>
          <p:cNvPr id="117" name="Google Shape;117;p3"/>
          <p:cNvSpPr/>
          <p:nvPr/>
        </p:nvSpPr>
        <p:spPr>
          <a:xfrm>
            <a:off x="4350270" y="2772429"/>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3"/>
          <p:cNvSpPr/>
          <p:nvPr/>
        </p:nvSpPr>
        <p:spPr>
          <a:xfrm>
            <a:off x="1012588" y="1541878"/>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3"/>
          <p:cNvSpPr/>
          <p:nvPr/>
        </p:nvSpPr>
        <p:spPr>
          <a:xfrm>
            <a:off x="7266995" y="1459048"/>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3"/>
          <p:cNvSpPr/>
          <p:nvPr/>
        </p:nvSpPr>
        <p:spPr>
          <a:xfrm rot="5400000">
            <a:off x="3790094" y="2672413"/>
            <a:ext cx="3471900" cy="28668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3"/>
          <p:cNvSpPr/>
          <p:nvPr/>
        </p:nvSpPr>
        <p:spPr>
          <a:xfrm rot="5400000">
            <a:off x="6870138" y="1306431"/>
            <a:ext cx="3471900" cy="28668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3"/>
          <p:cNvSpPr txBox="1"/>
          <p:nvPr/>
        </p:nvSpPr>
        <p:spPr>
          <a:xfrm>
            <a:off x="936300" y="1895663"/>
            <a:ext cx="270419"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EA4E46"/>
                </a:solidFill>
                <a:latin typeface="Calibri"/>
                <a:ea typeface="Calibri"/>
                <a:cs typeface="Calibri"/>
                <a:sym typeface="Calibri"/>
              </a:rPr>
              <a:t>+</a:t>
            </a:r>
            <a:r>
              <a:rPr lang="el" sz="2000" b="0" i="0" u="none" strike="noStrike" cap="none">
                <a:solidFill>
                  <a:srgbClr val="FAB632"/>
                </a:solidFill>
                <a:latin typeface="Calibri"/>
                <a:ea typeface="Calibri"/>
                <a:cs typeface="Calibri"/>
                <a:sym typeface="Calibri"/>
              </a:rPr>
              <a:t>+</a:t>
            </a:r>
            <a:r>
              <a:rPr lang="el"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EA4E46"/>
                </a:solidFill>
                <a:latin typeface="Calibri"/>
                <a:ea typeface="Calibri"/>
                <a:cs typeface="Calibri"/>
                <a:sym typeface="Calibri"/>
              </a:rPr>
              <a:t>+</a:t>
            </a:r>
            <a:r>
              <a:rPr lang="el" sz="2000" b="0" i="0" u="none" strike="noStrike" cap="none">
                <a:solidFill>
                  <a:srgbClr val="FAB632"/>
                </a:solidFill>
                <a:latin typeface="Calibri"/>
                <a:ea typeface="Calibri"/>
                <a:cs typeface="Calibri"/>
                <a:sym typeface="Calibri"/>
              </a:rPr>
              <a:t>+</a:t>
            </a:r>
            <a:endParaRPr sz="2000" b="0" i="0" u="none" strike="noStrike" cap="none">
              <a:solidFill>
                <a:srgbClr val="21B4A9"/>
              </a:solidFill>
              <a:latin typeface="Calibri"/>
              <a:ea typeface="Calibri"/>
              <a:cs typeface="Calibri"/>
              <a:sym typeface="Calibri"/>
            </a:endParaRPr>
          </a:p>
        </p:txBody>
      </p:sp>
      <p:sp>
        <p:nvSpPr>
          <p:cNvPr id="123" name="Google Shape;123;p3"/>
          <p:cNvSpPr txBox="1"/>
          <p:nvPr/>
        </p:nvSpPr>
        <p:spPr>
          <a:xfrm>
            <a:off x="7172711" y="1850705"/>
            <a:ext cx="270419"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EA4E46"/>
                </a:solidFill>
                <a:latin typeface="Calibri"/>
                <a:ea typeface="Calibri"/>
                <a:cs typeface="Calibri"/>
                <a:sym typeface="Calibri"/>
              </a:rPr>
              <a:t>+</a:t>
            </a:r>
            <a:r>
              <a:rPr lang="el" sz="2000" b="0" i="0" u="none" strike="noStrike" cap="none">
                <a:solidFill>
                  <a:srgbClr val="FAB63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AB63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21B4A9"/>
                </a:solidFill>
                <a:latin typeface="Calibri"/>
                <a:ea typeface="Calibri"/>
                <a:cs typeface="Calibri"/>
                <a:sym typeface="Calibri"/>
              </a:rPr>
              <a:t>+</a:t>
            </a:r>
            <a:endParaRPr sz="2000" b="0" i="0" u="none" strike="noStrike" cap="none">
              <a:solidFill>
                <a:srgbClr val="21B4A9"/>
              </a:solidFill>
              <a:latin typeface="Calibri"/>
              <a:ea typeface="Calibri"/>
              <a:cs typeface="Calibri"/>
              <a:sym typeface="Calibri"/>
            </a:endParaRPr>
          </a:p>
        </p:txBody>
      </p:sp>
      <p:sp>
        <p:nvSpPr>
          <p:cNvPr id="124" name="Google Shape;124;p3"/>
          <p:cNvSpPr txBox="1"/>
          <p:nvPr/>
        </p:nvSpPr>
        <p:spPr>
          <a:xfrm>
            <a:off x="4222524" y="3190108"/>
            <a:ext cx="270419"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EA4E46"/>
                </a:solidFill>
                <a:latin typeface="Calibri"/>
                <a:ea typeface="Calibri"/>
                <a:cs typeface="Calibri"/>
                <a:sym typeface="Calibri"/>
              </a:rPr>
              <a:t>+</a:t>
            </a:r>
            <a:r>
              <a:rPr lang="el" sz="2000" b="0" i="0" u="none" strike="noStrike" cap="none">
                <a:solidFill>
                  <a:srgbClr val="FAB632"/>
                </a:solidFill>
                <a:latin typeface="Calibri"/>
                <a:ea typeface="Calibri"/>
                <a:cs typeface="Calibri"/>
                <a:sym typeface="Calibri"/>
              </a:rPr>
              <a:t>+</a:t>
            </a:r>
            <a:r>
              <a:rPr lang="el"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EA4E46"/>
                </a:solidFill>
                <a:latin typeface="Calibri"/>
                <a:ea typeface="Calibri"/>
                <a:cs typeface="Calibri"/>
                <a:sym typeface="Calibri"/>
              </a:rPr>
              <a:t>+</a:t>
            </a:r>
            <a:endParaRPr sz="2000" b="0" i="0" u="none" strike="noStrike" cap="none">
              <a:solidFill>
                <a:srgbClr val="21B4A9"/>
              </a:solidFill>
              <a:latin typeface="Calibri"/>
              <a:ea typeface="Calibri"/>
              <a:cs typeface="Calibri"/>
              <a:sym typeface="Calibri"/>
            </a:endParaRPr>
          </a:p>
        </p:txBody>
      </p:sp>
      <p:sp>
        <p:nvSpPr>
          <p:cNvPr id="125" name="Google Shape;125;p3"/>
          <p:cNvSpPr txBox="1"/>
          <p:nvPr/>
        </p:nvSpPr>
        <p:spPr>
          <a:xfrm rot="-3696490">
            <a:off x="-362330" y="1765797"/>
            <a:ext cx="3093383" cy="400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EA4E46"/>
                </a:solidFill>
                <a:latin typeface="Calibri"/>
                <a:ea typeface="Calibri"/>
                <a:cs typeface="Calibri"/>
                <a:sym typeface="Calibri"/>
              </a:rPr>
              <a:t>+</a:t>
            </a:r>
            <a:r>
              <a:rPr lang="el" sz="2000" b="0" i="0" u="none" strike="noStrike" cap="none">
                <a:solidFill>
                  <a:srgbClr val="FAB632"/>
                </a:solidFill>
                <a:latin typeface="Calibri"/>
                <a:ea typeface="Calibri"/>
                <a:cs typeface="Calibri"/>
                <a:sym typeface="Calibri"/>
              </a:rPr>
              <a:t>+</a:t>
            </a:r>
            <a:r>
              <a:rPr lang="el"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26" name="Google Shape;126;p3"/>
          <p:cNvSpPr txBox="1"/>
          <p:nvPr/>
        </p:nvSpPr>
        <p:spPr>
          <a:xfrm rot="-6890559">
            <a:off x="9015404" y="3446611"/>
            <a:ext cx="39111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EA4E46"/>
                </a:solidFill>
                <a:latin typeface="Calibri"/>
                <a:ea typeface="Calibri"/>
                <a:cs typeface="Calibri"/>
                <a:sym typeface="Calibri"/>
              </a:rPr>
              <a:t>+</a:t>
            </a:r>
            <a:r>
              <a:rPr lang="el" sz="2000" b="0" i="0" u="none" strike="noStrike" cap="none">
                <a:solidFill>
                  <a:srgbClr val="FAB632"/>
                </a:solidFill>
                <a:latin typeface="Calibri"/>
                <a:ea typeface="Calibri"/>
                <a:cs typeface="Calibri"/>
                <a:sym typeface="Calibri"/>
              </a:rPr>
              <a:t>+</a:t>
            </a:r>
            <a:r>
              <a:rPr lang="el"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27" name="Google Shape;127;p3"/>
          <p:cNvSpPr txBox="1"/>
          <p:nvPr/>
        </p:nvSpPr>
        <p:spPr>
          <a:xfrm rot="-3696416">
            <a:off x="4310023" y="4764734"/>
            <a:ext cx="39111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 sz="2000" b="0" i="0" u="none" strike="noStrike" cap="none">
                <a:solidFill>
                  <a:srgbClr val="EA4E46"/>
                </a:solidFill>
                <a:latin typeface="Calibri"/>
                <a:ea typeface="Calibri"/>
                <a:cs typeface="Calibri"/>
                <a:sym typeface="Calibri"/>
              </a:rPr>
              <a:t>+</a:t>
            </a:r>
            <a:r>
              <a:rPr lang="el" sz="2000" b="0" i="0" u="none" strike="noStrike" cap="none">
                <a:solidFill>
                  <a:srgbClr val="FAB632"/>
                </a:solidFill>
                <a:latin typeface="Calibri"/>
                <a:ea typeface="Calibri"/>
                <a:cs typeface="Calibri"/>
                <a:sym typeface="Calibri"/>
              </a:rPr>
              <a:t>+</a:t>
            </a:r>
            <a:r>
              <a:rPr lang="el"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28" name="Google Shape;128;p3"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129" name="Google Shape;129;p3"/>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rot="5400000">
            <a:off x="710062" y="1202231"/>
            <a:ext cx="3471900" cy="28668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34"/>
        <p:cNvGrpSpPr/>
        <p:nvPr/>
      </p:nvGrpSpPr>
      <p:grpSpPr>
        <a:xfrm>
          <a:off x="0" y="0"/>
          <a:ext cx="0" cy="0"/>
          <a:chOff x="0" y="0"/>
          <a:chExt cx="0" cy="0"/>
        </a:xfrm>
      </p:grpSpPr>
      <p:sp>
        <p:nvSpPr>
          <p:cNvPr id="135" name="Google Shape;135;p4"/>
          <p:cNvSpPr txBox="1"/>
          <p:nvPr/>
        </p:nvSpPr>
        <p:spPr>
          <a:xfrm>
            <a:off x="875900" y="531925"/>
            <a:ext cx="10460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1: Εργαλεία ΤΠΕ για την επιχειρηματικότητα</a:t>
            </a:r>
            <a:endParaRPr sz="3600" b="1" i="0" u="none" strike="noStrike" cap="none">
              <a:solidFill>
                <a:srgbClr val="FAB632"/>
              </a:solidFill>
              <a:latin typeface="Calibri"/>
              <a:ea typeface="Calibri"/>
              <a:cs typeface="Calibri"/>
              <a:sym typeface="Calibri"/>
            </a:endParaRPr>
          </a:p>
        </p:txBody>
      </p:sp>
      <p:sp>
        <p:nvSpPr>
          <p:cNvPr id="136" name="Google Shape;136;p4"/>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1: Τα βασικά. Εισαγωγή.</a:t>
            </a:r>
            <a:endParaRPr sz="2400" b="0" i="0" u="none" strike="noStrike" cap="none">
              <a:solidFill>
                <a:srgbClr val="21B4A9"/>
              </a:solidFill>
              <a:latin typeface="Calibri"/>
              <a:ea typeface="Calibri"/>
              <a:cs typeface="Calibri"/>
              <a:sym typeface="Calibri"/>
            </a:endParaRPr>
          </a:p>
        </p:txBody>
      </p:sp>
      <p:sp>
        <p:nvSpPr>
          <p:cNvPr id="137" name="Google Shape;137;p4"/>
          <p:cNvSpPr/>
          <p:nvPr/>
        </p:nvSpPr>
        <p:spPr>
          <a:xfrm>
            <a:off x="875909" y="1629437"/>
            <a:ext cx="9356661" cy="375487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l" sz="2000">
                <a:solidFill>
                  <a:schemeClr val="dk1"/>
                </a:solidFill>
                <a:latin typeface="Calibri"/>
                <a:ea typeface="Calibri"/>
                <a:cs typeface="Calibri"/>
                <a:sym typeface="Calibri"/>
              </a:rPr>
              <a:t>Τα εργαλεία Τεχνολογίας Πληροφορικής και Επικοινωνιών αποτελούν σημαντικό μέρος των σημερινών επιχειρήσεων. Γι' αυτό σε αυτή την ενότητα θα δούμε πώς να μεταφέρουμε τα οφέλη τους στην επιχειρηματική δραστηριότητα.</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Είναι σημαντικό, ως προκαταρκτικό βήμα προς την επιχειρηματικότητα, να καταρτιστεί ένα επιχειρηματικό σχέδιο, ακόμη και ένα σχέδιο μάρκετινγκ, για να αντιμετωπίσει όλα τα σημαντικά ζητήματα που θα ενισχύσουν την επιτυχία της επιχείρησης. Επομένως, στην ενότητα σχετικού υλικού, θα βρείτε πληροφορίες για το πώς να αναπτύξετε το δικό σας επιχειρηματικό σχέδιο και πολλά άλλα.</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2000">
                <a:solidFill>
                  <a:schemeClr val="dk1"/>
                </a:solidFill>
                <a:latin typeface="Calibri"/>
                <a:ea typeface="Calibri"/>
                <a:cs typeface="Calibri"/>
                <a:sym typeface="Calibri"/>
              </a:rPr>
              <a:t>Μην ξεχάσετε να ανατρέξετε στην ενότητα "σχετικό υλικό" για να μάθετε περισσότερα για την επιχειρηματικότητα και τα εργαλεία ΤΠΕ!</a:t>
            </a: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i="0" u="none" strike="noStrike" cap="none">
              <a:solidFill>
                <a:schemeClr val="dk1"/>
              </a:solidFill>
              <a:latin typeface="Calibri"/>
              <a:ea typeface="Calibri"/>
              <a:cs typeface="Calibri"/>
              <a:sym typeface="Calibri"/>
            </a:endParaRPr>
          </a:p>
        </p:txBody>
      </p:sp>
      <p:pic>
        <p:nvPicPr>
          <p:cNvPr id="138" name="Google Shape;138;p4"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139" name="Google Shape;139;p4"/>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43"/>
        <p:cNvGrpSpPr/>
        <p:nvPr/>
      </p:nvGrpSpPr>
      <p:grpSpPr>
        <a:xfrm>
          <a:off x="0" y="0"/>
          <a:ext cx="0" cy="0"/>
          <a:chOff x="0" y="0"/>
          <a:chExt cx="0" cy="0"/>
        </a:xfrm>
      </p:grpSpPr>
      <p:sp>
        <p:nvSpPr>
          <p:cNvPr id="144" name="Google Shape;144;p5"/>
          <p:cNvSpPr txBox="1"/>
          <p:nvPr/>
        </p:nvSpPr>
        <p:spPr>
          <a:xfrm>
            <a:off x="875900" y="531925"/>
            <a:ext cx="10403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1: Εργαλεία ΤΠΕ για την επιχειρηματικότητα</a:t>
            </a:r>
            <a:endParaRPr sz="3600" b="1" i="0" u="none" strike="noStrike" cap="none">
              <a:solidFill>
                <a:srgbClr val="FAB632"/>
              </a:solidFill>
              <a:latin typeface="Calibri"/>
              <a:ea typeface="Calibri"/>
              <a:cs typeface="Calibri"/>
              <a:sym typeface="Calibri"/>
            </a:endParaRPr>
          </a:p>
        </p:txBody>
      </p:sp>
      <p:sp>
        <p:nvSpPr>
          <p:cNvPr id="145" name="Google Shape;145;p5"/>
          <p:cNvSpPr txBox="1"/>
          <p:nvPr/>
        </p:nvSpPr>
        <p:spPr>
          <a:xfrm>
            <a:off x="875910" y="1111415"/>
            <a:ext cx="769332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2: Εταιρική εικόνα και εργαλεία. Πώς δείχνετε τον εαυτό σας στους πελάτες σας;</a:t>
            </a:r>
            <a:endParaRPr sz="2400" b="0" i="0" u="none" strike="noStrike" cap="none">
              <a:solidFill>
                <a:srgbClr val="21B4A9"/>
              </a:solidFill>
              <a:latin typeface="Calibri"/>
              <a:ea typeface="Calibri"/>
              <a:cs typeface="Calibri"/>
              <a:sym typeface="Calibri"/>
            </a:endParaRPr>
          </a:p>
        </p:txBody>
      </p:sp>
      <p:sp>
        <p:nvSpPr>
          <p:cNvPr id="146" name="Google Shape;146;p5"/>
          <p:cNvSpPr/>
          <p:nvPr/>
        </p:nvSpPr>
        <p:spPr>
          <a:xfrm>
            <a:off x="875909" y="1982361"/>
            <a:ext cx="9356661" cy="2585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l" sz="1800">
                <a:solidFill>
                  <a:schemeClr val="dk1"/>
                </a:solidFill>
                <a:latin typeface="Calibri"/>
                <a:ea typeface="Calibri"/>
                <a:cs typeface="Calibri"/>
                <a:sym typeface="Calibri"/>
              </a:rPr>
              <a:t>Η εταιρική εικόνα αντικατοπτρίζεται κυρίως μέσω του λογότυπου της εταιρείας σας, επομένως είναι απαραίτητο το λογότυπό σας να δείχνει αυτό που θέλετε να δουν οι πελάτες σας για την εταιρεία σας.</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1800">
                <a:solidFill>
                  <a:schemeClr val="dk1"/>
                </a:solidFill>
                <a:latin typeface="Calibri"/>
                <a:ea typeface="Calibri"/>
                <a:cs typeface="Calibri"/>
                <a:sym typeface="Calibri"/>
              </a:rPr>
              <a:t>Το λογότυπό σας πρέπει να είναι μοναδικό, πρέπει να σχετίζεται με την επιχειρηματική σας δραστηριότητα και πρέπει επίσης να είναι αισθητικά ευχάριστο. Ας δούμε ένα παράδειγμα:</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l" sz="1800">
                <a:solidFill>
                  <a:schemeClr val="dk1"/>
                </a:solidFill>
                <a:latin typeface="Calibri"/>
                <a:ea typeface="Calibri"/>
                <a:cs typeface="Calibri"/>
                <a:sym typeface="Calibri"/>
              </a:rPr>
              <a:t>Φανταστείτε ότι έχετε μια επιχείρηση που νοικιάζει εξοχικές κατοικίες, που ονομάζεται "Ruraland", ποιο λογότυπο θα ήταν το καταλληλότερο;</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7" name="Google Shape;147;p5"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148" name="Google Shape;148;p5"/>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pic>
        <p:nvPicPr>
          <p:cNvPr id="149" name="Google Shape;149;p5" descr="Imagen que contiene nombre de la empresa&#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96794" y="4223310"/>
            <a:ext cx="1712629" cy="1712629"/>
          </a:xfrm>
          <a:prstGeom prst="rect">
            <a:avLst/>
          </a:prstGeom>
          <a:noFill/>
          <a:ln>
            <a:noFill/>
          </a:ln>
        </p:spPr>
      </p:pic>
      <p:pic>
        <p:nvPicPr>
          <p:cNvPr id="150" name="Google Shape;150;p5" descr="Imagen que contiene nombre de la empresa&#10;&#10;Descripción generada automáticamen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477358" y="4224678"/>
            <a:ext cx="1712629" cy="17126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54"/>
        <p:cNvGrpSpPr/>
        <p:nvPr/>
      </p:nvGrpSpPr>
      <p:grpSpPr>
        <a:xfrm>
          <a:off x="0" y="0"/>
          <a:ext cx="0" cy="0"/>
          <a:chOff x="0" y="0"/>
          <a:chExt cx="0" cy="0"/>
        </a:xfrm>
      </p:grpSpPr>
      <p:sp>
        <p:nvSpPr>
          <p:cNvPr id="155" name="Google Shape;155;p6"/>
          <p:cNvSpPr txBox="1"/>
          <p:nvPr/>
        </p:nvSpPr>
        <p:spPr>
          <a:xfrm>
            <a:off x="875910" y="1111415"/>
            <a:ext cx="769332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2: Εταιρική εικόνα και εργαλεία. Πώς δείχνετε τον εαυτό σας στους πελάτες σας;</a:t>
            </a:r>
            <a:endParaRPr sz="2400" b="0" i="0" u="none" strike="noStrike" cap="none">
              <a:solidFill>
                <a:srgbClr val="21B4A9"/>
              </a:solidFill>
              <a:latin typeface="Calibri"/>
              <a:ea typeface="Calibri"/>
              <a:cs typeface="Calibri"/>
              <a:sym typeface="Calibri"/>
            </a:endParaRPr>
          </a:p>
        </p:txBody>
      </p:sp>
      <p:sp>
        <p:nvSpPr>
          <p:cNvPr id="156" name="Google Shape;156;p6"/>
          <p:cNvSpPr/>
          <p:nvPr/>
        </p:nvSpPr>
        <p:spPr>
          <a:xfrm>
            <a:off x="3662089" y="2377114"/>
            <a:ext cx="6743474"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Αυτό το λογότυπο δείχνει το θέμα της εταιρείας (αγροτικά στοιχεία), είναι ευανάγνωστο, ευχάριστο στο μάτι και φροντίζει για τη σωστή ορθογραφία.</a:t>
            </a:r>
            <a:endParaRPr sz="1800" b="0" i="0" u="none" strike="noStrike" cap="none">
              <a:solidFill>
                <a:schemeClr val="dk1"/>
              </a:solidFill>
              <a:latin typeface="Calibri"/>
              <a:ea typeface="Calibri"/>
              <a:cs typeface="Calibri"/>
              <a:sym typeface="Calibri"/>
            </a:endParaRPr>
          </a:p>
        </p:txBody>
      </p:sp>
      <p:pic>
        <p:nvPicPr>
          <p:cNvPr id="157" name="Google Shape;157;p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158" name="Google Shape;158;p6"/>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pic>
        <p:nvPicPr>
          <p:cNvPr id="159" name="Google Shape;159;p6" descr="Imagen que contiene nombre de la empresa&#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r="-374"/>
          <a:stretch/>
        </p:blipFill>
        <p:spPr>
          <a:xfrm>
            <a:off x="1634132" y="3397882"/>
            <a:ext cx="2027957" cy="1055034"/>
          </a:xfrm>
          <a:prstGeom prst="rect">
            <a:avLst/>
          </a:prstGeom>
          <a:noFill/>
          <a:ln>
            <a:noFill/>
          </a:ln>
        </p:spPr>
      </p:pic>
      <p:pic>
        <p:nvPicPr>
          <p:cNvPr id="160" name="Google Shape;160;p6" descr="Imagen que contiene nombre de la empresa&#10;&#10;Descripción generada automáticamen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34133" y="2177639"/>
            <a:ext cx="2027957" cy="995666"/>
          </a:xfrm>
          <a:prstGeom prst="rect">
            <a:avLst/>
          </a:prstGeom>
          <a:noFill/>
          <a:ln>
            <a:noFill/>
          </a:ln>
        </p:spPr>
      </p:pic>
      <p:sp>
        <p:nvSpPr>
          <p:cNvPr id="161" name="Google Shape;161;p6"/>
          <p:cNvSpPr/>
          <p:nvPr/>
        </p:nvSpPr>
        <p:spPr>
          <a:xfrm>
            <a:off x="3738586" y="3546020"/>
            <a:ext cx="6590480"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Αυτό παραμελεί την ορθογραφία, η τυπογραφία είναι δυσανάγνωστη και είναι αδύνατο να καταλάβει κανείς τι θέλει να πουλήσει η εταιρεία.</a:t>
            </a:r>
            <a:endParaRPr sz="1800" b="0" i="0" u="none" strike="noStrike" cap="none">
              <a:solidFill>
                <a:schemeClr val="dk1"/>
              </a:solidFill>
              <a:latin typeface="Calibri"/>
              <a:ea typeface="Calibri"/>
              <a:cs typeface="Calibri"/>
              <a:sym typeface="Calibri"/>
            </a:endParaRPr>
          </a:p>
        </p:txBody>
      </p:sp>
      <p:pic>
        <p:nvPicPr>
          <p:cNvPr id="162" name="Google Shape;162;p6" descr="Pulgar hacia abajo contorn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24487" y="3458116"/>
            <a:ext cx="914400" cy="914400"/>
          </a:xfrm>
          <a:prstGeom prst="rect">
            <a:avLst/>
          </a:prstGeom>
          <a:noFill/>
          <a:ln>
            <a:noFill/>
          </a:ln>
        </p:spPr>
      </p:pic>
      <p:pic>
        <p:nvPicPr>
          <p:cNvPr id="163" name="Google Shape;163;p6" descr="Señal de pulgar hacia arriba  contorno"/>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19315" y="2218272"/>
            <a:ext cx="914400" cy="914400"/>
          </a:xfrm>
          <a:prstGeom prst="rect">
            <a:avLst/>
          </a:prstGeom>
          <a:noFill/>
          <a:ln>
            <a:noFill/>
          </a:ln>
        </p:spPr>
      </p:pic>
      <p:pic>
        <p:nvPicPr>
          <p:cNvPr id="164" name="Google Shape;164;p6" descr="Imagen que contiene tabla&#10;&#10;Descripción generada automáticament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543711" y="4605781"/>
            <a:ext cx="1350767" cy="1436031"/>
          </a:xfrm>
          <a:prstGeom prst="rect">
            <a:avLst/>
          </a:prstGeom>
          <a:noFill/>
          <a:ln>
            <a:noFill/>
          </a:ln>
        </p:spPr>
      </p:pic>
      <p:sp>
        <p:nvSpPr>
          <p:cNvPr id="165" name="Google Shape;165;p6"/>
          <p:cNvSpPr/>
          <p:nvPr/>
        </p:nvSpPr>
        <p:spPr>
          <a:xfrm>
            <a:off x="2503373" y="4917404"/>
            <a:ext cx="5706236"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Το λογότυπο πρέπει να περιλαμβάνεται σε οτιδήποτε μπορεί να αναγνωρίσει την εταιρεία: μέσα κοινωνικής δικτύωσης, ιστοσελίδα, συσκευασία...</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6"/>
          <p:cNvSpPr txBox="1"/>
          <p:nvPr/>
        </p:nvSpPr>
        <p:spPr>
          <a:xfrm>
            <a:off x="1028300" y="359775"/>
            <a:ext cx="10403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1: Εργαλεία ΤΠΕ για την επιχειρηματικότητα</a:t>
            </a:r>
            <a:endParaRPr sz="3600" b="1" i="0" u="none" strike="noStrike" cap="none">
              <a:solidFill>
                <a:srgbClr val="FAB63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70"/>
        <p:cNvGrpSpPr/>
        <p:nvPr/>
      </p:nvGrpSpPr>
      <p:grpSpPr>
        <a:xfrm>
          <a:off x="0" y="0"/>
          <a:ext cx="0" cy="0"/>
          <a:chOff x="0" y="0"/>
          <a:chExt cx="0" cy="0"/>
        </a:xfrm>
      </p:grpSpPr>
      <p:sp>
        <p:nvSpPr>
          <p:cNvPr id="171" name="Google Shape;171;p7"/>
          <p:cNvSpPr txBox="1"/>
          <p:nvPr/>
        </p:nvSpPr>
        <p:spPr>
          <a:xfrm>
            <a:off x="875910" y="1111415"/>
            <a:ext cx="769332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2: Εταιρική εικόνα και εργαλεία. Πώς δείχνετε τον εαυτό σας στους πελάτες σας;</a:t>
            </a:r>
            <a:endParaRPr sz="2400" b="0" i="0" u="none" strike="noStrike" cap="none">
              <a:solidFill>
                <a:srgbClr val="21B4A9"/>
              </a:solidFill>
              <a:latin typeface="Calibri"/>
              <a:ea typeface="Calibri"/>
              <a:cs typeface="Calibri"/>
              <a:sym typeface="Calibri"/>
            </a:endParaRPr>
          </a:p>
        </p:txBody>
      </p:sp>
      <p:pic>
        <p:nvPicPr>
          <p:cNvPr id="172" name="Google Shape;172;p7"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173" name="Google Shape;173;p7"/>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174" name="Google Shape;174;p7"/>
          <p:cNvSpPr/>
          <p:nvPr/>
        </p:nvSpPr>
        <p:spPr>
          <a:xfrm>
            <a:off x="875909" y="2015331"/>
            <a:ext cx="9356661"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Ποια εργαλεία μπορείτε να χρησιμοποιήσετε για να σχεδιάσετε την εταιρική σας εικόνα;</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5" name="Google Shape;175;p7"/>
          <p:cNvPicPr preferRelativeResize="0"/>
          <p:nvPr/>
        </p:nvPicPr>
        <p:blipFill rotWithShape="1">
          <a:blip r:embed="rId5">
            <a:alphaModFix/>
          </a:blip>
          <a:srcRect/>
          <a:stretch/>
        </p:blipFill>
        <p:spPr>
          <a:xfrm>
            <a:off x="1390302" y="3611462"/>
            <a:ext cx="1914350" cy="372795"/>
          </a:xfrm>
          <a:prstGeom prst="rect">
            <a:avLst/>
          </a:prstGeom>
          <a:noFill/>
          <a:ln>
            <a:noFill/>
          </a:ln>
        </p:spPr>
      </p:pic>
      <p:pic>
        <p:nvPicPr>
          <p:cNvPr id="176" name="Google Shape;176;p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18410" y="4369143"/>
            <a:ext cx="1786242" cy="393447"/>
          </a:xfrm>
          <a:prstGeom prst="rect">
            <a:avLst/>
          </a:prstGeom>
          <a:noFill/>
          <a:ln>
            <a:noFill/>
          </a:ln>
        </p:spPr>
      </p:pic>
      <p:pic>
        <p:nvPicPr>
          <p:cNvPr id="177" name="Google Shape;177;p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575906" y="5339400"/>
            <a:ext cx="742950" cy="285750"/>
          </a:xfrm>
          <a:prstGeom prst="rect">
            <a:avLst/>
          </a:prstGeom>
          <a:noFill/>
          <a:ln>
            <a:noFill/>
          </a:ln>
        </p:spPr>
      </p:pic>
      <p:pic>
        <p:nvPicPr>
          <p:cNvPr id="178" name="Google Shape;178;p7" descr="Logotipo&#10;&#10;Descripción generada automáticament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847160" y="2496747"/>
            <a:ext cx="1457492" cy="819110"/>
          </a:xfrm>
          <a:prstGeom prst="rect">
            <a:avLst/>
          </a:prstGeom>
          <a:noFill/>
          <a:ln>
            <a:noFill/>
          </a:ln>
        </p:spPr>
      </p:pic>
      <p:sp>
        <p:nvSpPr>
          <p:cNvPr id="179" name="Google Shape;179;p7"/>
          <p:cNvSpPr/>
          <p:nvPr/>
        </p:nvSpPr>
        <p:spPr>
          <a:xfrm>
            <a:off x="3469506" y="2709260"/>
            <a:ext cx="72244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Σας επιτρέπει να σχεδιάσετε το δικό σας λογότυπο από εκατοντάδες πρότυπα.  </a:t>
            </a:r>
            <a:r>
              <a:rPr lang="el" sz="1800" b="0" i="0" u="sng" strike="noStrike" cap="none">
                <a:solidFill>
                  <a:srgbClr val="0563C1"/>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https://www.canva.com/</a:t>
            </a:r>
            <a:endParaRPr sz="1800" b="0" i="0" u="none" strike="noStrike" cap="none">
              <a:solidFill>
                <a:schemeClr val="dk1"/>
              </a:solidFill>
              <a:latin typeface="Calibri"/>
              <a:ea typeface="Calibri"/>
              <a:cs typeface="Calibri"/>
              <a:sym typeface="Calibri"/>
            </a:endParaRPr>
          </a:p>
        </p:txBody>
      </p:sp>
      <p:sp>
        <p:nvSpPr>
          <p:cNvPr id="180" name="Google Shape;180;p7"/>
          <p:cNvSpPr/>
          <p:nvPr/>
        </p:nvSpPr>
        <p:spPr>
          <a:xfrm>
            <a:off x="3469499" y="3531025"/>
            <a:ext cx="8628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Επιλέγω τον τομέα, το όνομα, την τυπογραφία και το στυλ της εταιρείας σας και δημιουργεί αυτόματα ένα λογότυπο της επιλογής σας</a:t>
            </a:r>
            <a:r>
              <a:rPr lang="el" sz="1800" b="0" i="0" u="none" strike="noStrike" cap="none">
                <a:solidFill>
                  <a:schemeClr val="dk1"/>
                </a:solidFill>
                <a:latin typeface="Calibri"/>
                <a:ea typeface="Calibri"/>
                <a:cs typeface="Calibri"/>
                <a:sym typeface="Calibri"/>
              </a:rPr>
              <a:t>.</a:t>
            </a:r>
            <a:r>
              <a:rPr lang="el" sz="1800" b="0" i="0" u="sng" strike="noStrike" cap="none">
                <a:solidFill>
                  <a:srgbClr val="0000FF"/>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https://www.logomaker.com/es/</a:t>
            </a: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81" name="Google Shape;181;p7"/>
          <p:cNvSpPr/>
          <p:nvPr/>
        </p:nvSpPr>
        <p:spPr>
          <a:xfrm>
            <a:off x="3469505" y="4275812"/>
            <a:ext cx="72244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Δημιουργεί αυτόματα το λογότυπο με βάση το όνομα και τη δραστηριότητα της εταιρείας. </a:t>
            </a:r>
            <a:r>
              <a:rPr lang="el" sz="1800" b="0" i="0" u="sng" strike="noStrike" cap="none">
                <a:solidFill>
                  <a:srgbClr val="0000FF"/>
                </a:solidFill>
                <a:latin typeface="Calibri"/>
                <a:ea typeface="Calibri"/>
                <a:cs typeface="Calibri"/>
                <a:sym typeface="Calibri"/>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https://looka.com/logo-maker/</a:t>
            </a: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82" name="Google Shape;182;p7"/>
          <p:cNvSpPr/>
          <p:nvPr/>
        </p:nvSpPr>
        <p:spPr>
          <a:xfrm>
            <a:off x="3494672" y="5123473"/>
            <a:ext cx="72244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Δημιουργήστε ένα λογότυπο από το όνομα της εταιρείας, τον τομέα, το οπτικό στυλ και τις λέξεις-κλειδιά. </a:t>
            </a:r>
            <a:r>
              <a:rPr lang="el" sz="1800" b="0" i="0" u="sng" strike="noStrike" cap="none">
                <a:solidFill>
                  <a:srgbClr val="0000FF"/>
                </a:solidFill>
                <a:latin typeface="Calibri"/>
                <a:ea typeface="Calibri"/>
                <a:cs typeface="Calibri"/>
                <a:sym typeface="Calibri"/>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https://es.wix.com/logo/maker</a:t>
            </a:r>
            <a:endParaRPr sz="1800" b="0" i="0" u="none" strike="noStrike" cap="none">
              <a:solidFill>
                <a:schemeClr val="dk1"/>
              </a:solidFill>
              <a:latin typeface="Calibri"/>
              <a:ea typeface="Calibri"/>
              <a:cs typeface="Calibri"/>
              <a:sym typeface="Calibri"/>
            </a:endParaRPr>
          </a:p>
        </p:txBody>
      </p:sp>
      <p:sp>
        <p:nvSpPr>
          <p:cNvPr id="183" name="Google Shape;183;p7"/>
          <p:cNvSpPr txBox="1"/>
          <p:nvPr/>
        </p:nvSpPr>
        <p:spPr>
          <a:xfrm>
            <a:off x="875900" y="531925"/>
            <a:ext cx="10403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1: Εργαλεία ΤΠΕ για την επιχειρηματικότητα</a:t>
            </a:r>
            <a:endParaRPr sz="3600" b="1" i="0" u="none" strike="noStrike" cap="none">
              <a:solidFill>
                <a:srgbClr val="FAB63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87"/>
        <p:cNvGrpSpPr/>
        <p:nvPr/>
      </p:nvGrpSpPr>
      <p:grpSpPr>
        <a:xfrm>
          <a:off x="0" y="0"/>
          <a:ext cx="0" cy="0"/>
          <a:chOff x="0" y="0"/>
          <a:chExt cx="0" cy="0"/>
        </a:xfrm>
      </p:grpSpPr>
      <p:sp>
        <p:nvSpPr>
          <p:cNvPr id="188" name="Google Shape;188;p8"/>
          <p:cNvSpPr txBox="1"/>
          <p:nvPr/>
        </p:nvSpPr>
        <p:spPr>
          <a:xfrm>
            <a:off x="875910" y="1111415"/>
            <a:ext cx="769332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3: Εργαλεία διαχείρισης έργου. Πώς να οργανώσω τον φόρτο εργασίας μου;</a:t>
            </a:r>
            <a:endParaRPr sz="2400" b="0" i="0" u="none" strike="noStrike" cap="none">
              <a:solidFill>
                <a:srgbClr val="21B4A9"/>
              </a:solidFill>
              <a:latin typeface="Calibri"/>
              <a:ea typeface="Calibri"/>
              <a:cs typeface="Calibri"/>
              <a:sym typeface="Calibri"/>
            </a:endParaRPr>
          </a:p>
        </p:txBody>
      </p:sp>
      <p:pic>
        <p:nvPicPr>
          <p:cNvPr id="189" name="Google Shape;189;p8"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190" name="Google Shape;190;p8"/>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191" name="Google Shape;191;p8"/>
          <p:cNvSpPr/>
          <p:nvPr/>
        </p:nvSpPr>
        <p:spPr>
          <a:xfrm>
            <a:off x="875909" y="2015331"/>
            <a:ext cx="9356661"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Η οργάνωση της εργασίας είναι ζωτικής σημασίας για την εύρυθμη λειτουργία μιας εταιρείας, καθώς σας επιτρέπει να γνωρίζετε τι πρέπει να γίνει κάθε δεδομένη στιγμή. Ακολουθούν εργαλεία διαχείρισης και οργάνωσης έργων που θα σας επιτρέψουν να διατηρείτε τα πάντα υπό έλεγχο με συγχρονισμένο τρόπο στον υπολογιστή σας και στο smartphone ή το tablet σας:</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8"/>
          <p:cNvSpPr/>
          <p:nvPr/>
        </p:nvSpPr>
        <p:spPr>
          <a:xfrm>
            <a:off x="773238" y="3395887"/>
            <a:ext cx="7726400"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Επιτρέπει τον προγραμματισμό συσκέψεων και εκδηλώσεων και τη λήψη υπενθυμίσεων με απλό τρόπο. </a:t>
            </a:r>
            <a:r>
              <a:rPr lang="el" sz="1800" b="0" i="0" u="sng" strike="noStrike" cap="none">
                <a:solidFill>
                  <a:srgbClr val="0000FF"/>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https://calendar.google.com/calendar/</a:t>
            </a:r>
            <a:r>
              <a:rPr lang="el" sz="1800" b="0" i="0" u="sng" strike="noStrike" cap="none">
                <a:solidFill>
                  <a:srgbClr val="0000FF"/>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93" name="Google Shape;193;p8"/>
          <p:cNvSpPr/>
          <p:nvPr/>
        </p:nvSpPr>
        <p:spPr>
          <a:xfrm>
            <a:off x="1295355" y="4169033"/>
            <a:ext cx="7224460"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Λειτουργεί με κάρτες και σας επιτρέπει να συμπεριλάβετε σημειώσεις, αρχεία, προθεσμίες και άλλα στοιχεία.</a:t>
            </a:r>
            <a:r>
              <a:rPr lang="el" sz="1800" b="0" i="0" u="none" strike="noStrike" cap="none">
                <a:solidFill>
                  <a:schemeClr val="dk1"/>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https://trello.com/</a:t>
            </a:r>
            <a:r>
              <a:rPr lang="el" sz="1800" b="0" i="0" u="sng" strike="noStrike" cap="none">
                <a:solidFill>
                  <a:srgbClr val="0000FF"/>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94" name="Google Shape;194;p8"/>
          <p:cNvSpPr/>
          <p:nvPr/>
        </p:nvSpPr>
        <p:spPr>
          <a:xfrm>
            <a:off x="2043375" y="5072963"/>
            <a:ext cx="6476440"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Σας επιτρέπει να αποθηκεύετε σημειώσεις, ημερολόγια και εργασίες όλων των τύπων. </a:t>
            </a:r>
            <a:r>
              <a:rPr lang="el" sz="1800" b="0" i="0" u="none" strike="noStrike" cap="none">
                <a:solidFill>
                  <a:schemeClr val="dk1"/>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https://evernote.com/</a:t>
            </a:r>
            <a:r>
              <a:rPr lang="el" sz="1800" b="0" i="0" u="sng" strike="noStrike" cap="none">
                <a:solidFill>
                  <a:srgbClr val="0000FF"/>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195" name="Google Shape;195;p8" descr="Logotipo&#10;&#10;Descripción generada automáticament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694588" y="4340136"/>
            <a:ext cx="1525538" cy="312854"/>
          </a:xfrm>
          <a:prstGeom prst="rect">
            <a:avLst/>
          </a:prstGeom>
          <a:noFill/>
          <a:ln>
            <a:noFill/>
          </a:ln>
        </p:spPr>
      </p:pic>
      <p:pic>
        <p:nvPicPr>
          <p:cNvPr id="196" name="Google Shape;196;p8" descr="Texto&#10;&#10;Descripción generada automáticament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568753" y="4989249"/>
            <a:ext cx="2304176" cy="707712"/>
          </a:xfrm>
          <a:prstGeom prst="rect">
            <a:avLst/>
          </a:prstGeom>
          <a:noFill/>
          <a:ln>
            <a:noFill/>
          </a:ln>
        </p:spPr>
      </p:pic>
      <p:pic>
        <p:nvPicPr>
          <p:cNvPr id="197" name="Google Shape;197;p8"/>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669421" y="3318383"/>
            <a:ext cx="1819013" cy="627062"/>
          </a:xfrm>
          <a:prstGeom prst="rect">
            <a:avLst/>
          </a:prstGeom>
          <a:noFill/>
          <a:ln>
            <a:noFill/>
          </a:ln>
        </p:spPr>
      </p:pic>
      <p:sp>
        <p:nvSpPr>
          <p:cNvPr id="198" name="Google Shape;198;p8"/>
          <p:cNvSpPr txBox="1"/>
          <p:nvPr/>
        </p:nvSpPr>
        <p:spPr>
          <a:xfrm>
            <a:off x="875900" y="531925"/>
            <a:ext cx="10403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1: Εργαλεία ΤΠΕ για την επιχειρηματικότητα</a:t>
            </a:r>
            <a:endParaRPr sz="3600" b="1" i="0" u="none" strike="noStrike" cap="none">
              <a:solidFill>
                <a:srgbClr val="FAB63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02"/>
        <p:cNvGrpSpPr/>
        <p:nvPr/>
      </p:nvGrpSpPr>
      <p:grpSpPr>
        <a:xfrm>
          <a:off x="0" y="0"/>
          <a:ext cx="0" cy="0"/>
          <a:chOff x="0" y="0"/>
          <a:chExt cx="0" cy="0"/>
        </a:xfrm>
      </p:grpSpPr>
      <p:sp>
        <p:nvSpPr>
          <p:cNvPr id="203" name="Google Shape;203;p9"/>
          <p:cNvSpPr txBox="1"/>
          <p:nvPr/>
        </p:nvSpPr>
        <p:spPr>
          <a:xfrm>
            <a:off x="875910" y="1111415"/>
            <a:ext cx="836875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 sz="2400">
                <a:solidFill>
                  <a:srgbClr val="21B4A9"/>
                </a:solidFill>
                <a:latin typeface="Calibri"/>
                <a:ea typeface="Calibri"/>
                <a:cs typeface="Calibri"/>
                <a:sym typeface="Calibri"/>
              </a:rPr>
              <a:t>Μέρος 4: Εργαλεία επικοινωνίας. Ο συντονισμός με άλλους.</a:t>
            </a:r>
            <a:endParaRPr sz="2400" b="0" i="0" u="none" strike="noStrike" cap="none">
              <a:solidFill>
                <a:srgbClr val="21B4A9"/>
              </a:solidFill>
              <a:latin typeface="Calibri"/>
              <a:ea typeface="Calibri"/>
              <a:cs typeface="Calibri"/>
              <a:sym typeface="Calibri"/>
            </a:endParaRPr>
          </a:p>
        </p:txBody>
      </p:sp>
      <p:pic>
        <p:nvPicPr>
          <p:cNvPr id="204" name="Google Shape;204;p9"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05" name="Google Shape;205;p9"/>
          <p:cNvSpPr txBox="1"/>
          <p:nvPr/>
        </p:nvSpPr>
        <p:spPr>
          <a:xfrm>
            <a:off x="2503373" y="6117733"/>
            <a:ext cx="790172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 sz="1100" b="0" i="0" u="none" strike="noStrike" cap="non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206" name="Google Shape;206;p9"/>
          <p:cNvSpPr/>
          <p:nvPr/>
        </p:nvSpPr>
        <p:spPr>
          <a:xfrm>
            <a:off x="3387901" y="2368688"/>
            <a:ext cx="8032800" cy="9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Whatsapp Business. </a:t>
            </a:r>
            <a:r>
              <a:rPr lang="el" sz="1800">
                <a:solidFill>
                  <a:schemeClr val="dk1"/>
                </a:solidFill>
                <a:latin typeface="Calibri"/>
                <a:ea typeface="Calibri"/>
                <a:cs typeface="Calibri"/>
                <a:sym typeface="Calibri"/>
              </a:rPr>
              <a:t>Λειτουργεί με παρόμοιο τρόπο με το Whatsapp, αλλά σας επιτρέπει να αυτοματοποιείτε, να οργανώνετε και να απαντάτε σε μηνύματα πελατών, καθώς και να δημιουργείτε ένα επαγγελματικό προφίλ με στοιχεία επικοινωνίας.</a:t>
            </a:r>
            <a:r>
              <a:rPr lang="el" sz="1800" b="0" i="0" u="none" strike="noStrike" cap="none">
                <a:solidFill>
                  <a:schemeClr val="dk1"/>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https://business.whatsapp.com/</a:t>
            </a: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07" name="Google Shape;207;p9"/>
          <p:cNvSpPr/>
          <p:nvPr/>
        </p:nvSpPr>
        <p:spPr>
          <a:xfrm>
            <a:off x="3444351" y="3624800"/>
            <a:ext cx="79017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Κοινωνικά δίκτυα. Όπως Instagram, Facebook, Twitter, LinkedIn... Θα πρέπει να λάβετε υπόψη το κοινό σας όταν επιλέγετε τα κατάλληλα κοινωνικά δίκτυα.</a:t>
            </a:r>
            <a:endParaRPr sz="1800" b="0" i="0" u="none" strike="noStrike" cap="none">
              <a:solidFill>
                <a:schemeClr val="dk1"/>
              </a:solidFill>
              <a:latin typeface="Calibri"/>
              <a:ea typeface="Calibri"/>
              <a:cs typeface="Calibri"/>
              <a:sym typeface="Calibri"/>
            </a:endParaRPr>
          </a:p>
        </p:txBody>
      </p:sp>
      <p:sp>
        <p:nvSpPr>
          <p:cNvPr id="208" name="Google Shape;208;p9"/>
          <p:cNvSpPr/>
          <p:nvPr/>
        </p:nvSpPr>
        <p:spPr>
          <a:xfrm>
            <a:off x="3444339" y="4482362"/>
            <a:ext cx="7224460"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Slack. </a:t>
            </a:r>
            <a:r>
              <a:rPr lang="el" sz="1800">
                <a:solidFill>
                  <a:schemeClr val="dk1"/>
                </a:solidFill>
                <a:latin typeface="Calibri"/>
                <a:ea typeface="Calibri"/>
                <a:cs typeface="Calibri"/>
                <a:sym typeface="Calibri"/>
              </a:rPr>
              <a:t>Ενσωματώνεται με άλλα εργαλεία και απλοποιεί την επικοινωνία της ομάδας. </a:t>
            </a:r>
            <a:r>
              <a:rPr lang="el" sz="1800" b="0" i="0" u="none" strike="noStrike" cap="none">
                <a:solidFill>
                  <a:schemeClr val="dk1"/>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https://slack.com/</a:t>
            </a: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09" name="Google Shape;209;p9"/>
          <p:cNvSpPr/>
          <p:nvPr/>
        </p:nvSpPr>
        <p:spPr>
          <a:xfrm>
            <a:off x="3444351" y="5339900"/>
            <a:ext cx="7901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l" sz="1800" b="0" i="0" u="none" strike="noStrike" cap="none">
                <a:solidFill>
                  <a:schemeClr val="dk1"/>
                </a:solidFill>
                <a:latin typeface="Calibri"/>
                <a:ea typeface="Calibri"/>
                <a:cs typeface="Calibri"/>
                <a:sym typeface="Calibri"/>
              </a:rPr>
              <a:t>Skype. </a:t>
            </a:r>
            <a:r>
              <a:rPr lang="el" sz="1800">
                <a:solidFill>
                  <a:schemeClr val="dk1"/>
                </a:solidFill>
                <a:latin typeface="Calibri"/>
                <a:ea typeface="Calibri"/>
                <a:cs typeface="Calibri"/>
                <a:sym typeface="Calibri"/>
              </a:rPr>
              <a:t>Ενεργοποιεί βιντεοκλήσεις και άμεση συνομιλία</a:t>
            </a:r>
            <a:r>
              <a:rPr lang="el" sz="1800" b="0" i="0" u="none" strike="noStrike" cap="none">
                <a:solidFill>
                  <a:schemeClr val="dk1"/>
                </a:solidFill>
                <a:latin typeface="Calibri"/>
                <a:ea typeface="Calibri"/>
                <a:cs typeface="Calibri"/>
                <a:sym typeface="Calibri"/>
              </a:rPr>
              <a:t>. </a:t>
            </a:r>
            <a:r>
              <a:rPr lang="el" sz="1800" b="0" i="0" u="sng" strike="noStrike" cap="none">
                <a:solidFill>
                  <a:srgbClr val="0000FF"/>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https://www.skype.com/</a:t>
            </a:r>
            <a:r>
              <a:rPr lang="el"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10" name="Google Shape;210;p9"/>
          <p:cNvSpPr/>
          <p:nvPr/>
        </p:nvSpPr>
        <p:spPr>
          <a:xfrm>
            <a:off x="875909" y="1629437"/>
            <a:ext cx="9356661"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l" sz="1800">
                <a:solidFill>
                  <a:schemeClr val="dk1"/>
                </a:solidFill>
                <a:latin typeface="Calibri"/>
                <a:ea typeface="Calibri"/>
                <a:cs typeface="Calibri"/>
                <a:sym typeface="Calibri"/>
              </a:rPr>
              <a:t>Η επικοινωνία καλύπτει δύο τομείς: εσωτερικά, με τους υπαλλήλους της εταιρείας. και εξωτερικά, με πελάτες. Ως εκ τούτου, τα εργαλεία επικοινωνίας και συντονισμού με άλλους περιλαμβάνουν:</a:t>
            </a:r>
            <a:endParaRPr sz="1800" b="0" i="0" u="none" strike="noStrike" cap="none">
              <a:solidFill>
                <a:schemeClr val="dk1"/>
              </a:solidFill>
              <a:latin typeface="Calibri"/>
              <a:ea typeface="Calibri"/>
              <a:cs typeface="Calibri"/>
              <a:sym typeface="Calibri"/>
            </a:endParaRPr>
          </a:p>
        </p:txBody>
      </p:sp>
      <p:pic>
        <p:nvPicPr>
          <p:cNvPr id="211" name="Google Shape;211;p9" descr="Forma&#10;&#10;Descripción generada automáticamente con confianza media"/>
          <p:cNvPicPr preferRelativeResize="0"/>
          <p:nvPr/>
        </p:nvPicPr>
        <p:blipFill rotWithShape="1">
          <a:blip r:embed="rId8" cstate="email">
            <a:alphaModFix/>
            <a:extLst>
              <a:ext uri="{28A0092B-C50C-407E-A947-70E740481C1C}">
                <a14:useLocalDpi xmlns:a14="http://schemas.microsoft.com/office/drawing/2010/main"/>
              </a:ext>
            </a:extLst>
          </a:blip>
          <a:srcRect r="-7016"/>
          <a:stretch/>
        </p:blipFill>
        <p:spPr>
          <a:xfrm>
            <a:off x="1795072" y="4602396"/>
            <a:ext cx="1472991" cy="351092"/>
          </a:xfrm>
          <a:prstGeom prst="rect">
            <a:avLst/>
          </a:prstGeom>
          <a:noFill/>
          <a:ln>
            <a:noFill/>
          </a:ln>
        </p:spPr>
      </p:pic>
      <p:pic>
        <p:nvPicPr>
          <p:cNvPr id="212" name="Google Shape;212;p9" descr="Logotipo, Icono&#10;&#10;Descripción generada automáticament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759491" y="5303546"/>
            <a:ext cx="483405" cy="483405"/>
          </a:xfrm>
          <a:prstGeom prst="rect">
            <a:avLst/>
          </a:prstGeom>
          <a:noFill/>
          <a:ln>
            <a:noFill/>
          </a:ln>
        </p:spPr>
      </p:pic>
      <p:pic>
        <p:nvPicPr>
          <p:cNvPr id="213" name="Google Shape;213;p9" descr="Un letrero azul con letras blancas&#10;&#10;Descripción generada automáticamente con confianza media"/>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34068" y="2892891"/>
            <a:ext cx="2687485" cy="403123"/>
          </a:xfrm>
          <a:prstGeom prst="rect">
            <a:avLst/>
          </a:prstGeom>
          <a:noFill/>
          <a:ln>
            <a:noFill/>
          </a:ln>
        </p:spPr>
      </p:pic>
      <p:pic>
        <p:nvPicPr>
          <p:cNvPr id="214" name="Google Shape;214;p9" descr="Icono&#10;&#10;Descripción generada automáticamente"/>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518398" y="3724910"/>
            <a:ext cx="483405" cy="483405"/>
          </a:xfrm>
          <a:prstGeom prst="rect">
            <a:avLst/>
          </a:prstGeom>
          <a:noFill/>
          <a:ln>
            <a:noFill/>
          </a:ln>
        </p:spPr>
      </p:pic>
      <p:pic>
        <p:nvPicPr>
          <p:cNvPr id="215" name="Google Shape;215;p9" descr="Un dibujo de una persona&#10;&#10;Descripción generada automáticamente con confianza baja"/>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2166052" y="3771223"/>
            <a:ext cx="490083" cy="403123"/>
          </a:xfrm>
          <a:prstGeom prst="rect">
            <a:avLst/>
          </a:prstGeom>
          <a:noFill/>
          <a:ln>
            <a:noFill/>
          </a:ln>
        </p:spPr>
      </p:pic>
      <p:pic>
        <p:nvPicPr>
          <p:cNvPr id="216" name="Google Shape;216;p9" descr="Icono&#10;&#10;Descripción generada automáticamente"/>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2800011" y="3701386"/>
            <a:ext cx="496375" cy="496375"/>
          </a:xfrm>
          <a:prstGeom prst="rect">
            <a:avLst/>
          </a:prstGeom>
          <a:noFill/>
          <a:ln>
            <a:noFill/>
          </a:ln>
        </p:spPr>
      </p:pic>
      <p:sp>
        <p:nvSpPr>
          <p:cNvPr id="217" name="Google Shape;217;p9"/>
          <p:cNvSpPr txBox="1"/>
          <p:nvPr/>
        </p:nvSpPr>
        <p:spPr>
          <a:xfrm>
            <a:off x="875900" y="531925"/>
            <a:ext cx="10403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 sz="3600" b="1">
                <a:solidFill>
                  <a:srgbClr val="FAB632"/>
                </a:solidFill>
                <a:latin typeface="Calibri"/>
                <a:ea typeface="Calibri"/>
                <a:cs typeface="Calibri"/>
                <a:sym typeface="Calibri"/>
              </a:rPr>
              <a:t>Ενότητα 1: Εργαλεία ΤΠΕ για την επιχειρηματικότητα</a:t>
            </a:r>
            <a:endParaRPr sz="3600" b="1" i="0" u="none" strike="noStrike" cap="none">
              <a:solidFill>
                <a:srgbClr val="FAB63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4369</Words>
  <Application>Microsoft Office PowerPoint</Application>
  <PresentationFormat>Widescreen</PresentationFormat>
  <Paragraphs>267</Paragraphs>
  <Slides>27</Slides>
  <Notes>27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Calibri</vt:lpstr>
      <vt:lpstr>Courier New</vt:lpstr>
      <vt:lpstr>Oxygen</vt:lpstr>
      <vt:lpstr>Tema de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Gabriela Álvarez Bordón</dc:creator>
  <cp:lastModifiedBy>Windows User</cp:lastModifiedBy>
  <cp:revision>1</cp:revision>
  <dcterms:created xsi:type="dcterms:W3CDTF">2022-05-18T10:18:40Z</dcterms:created>
  <dcterms:modified xsi:type="dcterms:W3CDTF">2023-02-22T10:56:26Z</dcterms:modified>
</cp:coreProperties>
</file>