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7559675" cy="10691813"/>
  <p:embeddedFontLst>
    <p:embeddedFont>
      <p:font typeface="Century Gothic" panose="020B0502020202020204" pitchFamily="34" charset="0"/>
      <p:regular r:id="rId40"/>
      <p:bold r:id="rId41"/>
      <p:italic r:id="rId42"/>
      <p:boldItalic r:id="rId43"/>
    </p:embeddedFont>
    <p:embeddedFont>
      <p:font typeface="Oxygen" panose="020B0604020202020204" charset="0"/>
      <p:regular r:id="rId44"/>
      <p:bold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KM9GRMv+sxRKMMzi0wKYMjiBV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98C962-C035-4259-B561-A4F70BBC733D}">
  <a:tblStyle styleId="{2E98C962-C035-4259-B561-A4F70BBC733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574361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53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8c830645d5_0_1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g18c830645d5_0_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477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962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089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8c830645d5_0_2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18c830645d5_0_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45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7dbe8cb7e9_0_2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17dbe8cb7e9_0_2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618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6" name="Google Shape;316;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2983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7dbe8cb7e9_0_2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g17dbe8cb7e9_0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888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691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5271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ff009d5f1a_0_4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ff009d5f1a_0_4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91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357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f009d5f1a_0_7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gff009d5f1a_0_7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5762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8c830645d5_0_4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g18c830645d5_0_4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5749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5765a99abe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g15765a99abe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8725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8c830645d5_0_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1" name="Google Shape;441;g18c830645d5_0_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9010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8c830645d5_0_4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6" name="Google Shape;456;g18c830645d5_0_4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9297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7" name="Google Shape;467;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5351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41741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7dbe8cb7e9_0_6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g17dbe8cb7e9_0_6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8739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8407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4" name="Google Shape;544;p1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112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2861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1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6" name="Google Shape;56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7330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3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6" name="Google Shape;586;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3893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8" name="Google Shape;598;p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815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0" name="Google Shape;610;p2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263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6612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4" name="Google Shape;654;p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954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31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387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7dbe8cb7e9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17dbe8cb7e9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453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7dbe8cb7e9_0_1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17dbe8cb7e9_0_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128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383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097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1"/>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4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47"/>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4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4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9"/>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8" name="Google Shape;88;p4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49"/>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3" name="Google Shape;93;p50"/>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50"/>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5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1"/>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51"/>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5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5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52"/>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52"/>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5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53"/>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53"/>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53"/>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53"/>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36"/>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7"/>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523880" y="1122480"/>
            <a:ext cx="9143640" cy="23871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
        <p:nvSpPr>
          <p:cNvPr id="10" name="Google Shape;10;p2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30"/>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3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3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12120" y="1074240"/>
            <a:ext cx="4367520" cy="1935000"/>
          </a:xfrm>
          <a:prstGeom prst="rect">
            <a:avLst/>
          </a:prstGeom>
          <a:noFill/>
          <a:ln>
            <a:noFill/>
          </a:ln>
        </p:spPr>
      </p:pic>
      <p:sp>
        <p:nvSpPr>
          <p:cNvPr id="118" name="Google Shape;118;p1"/>
          <p:cNvSpPr/>
          <p:nvPr/>
        </p:nvSpPr>
        <p:spPr>
          <a:xfrm>
            <a:off x="1056240" y="4253040"/>
            <a:ext cx="10343880" cy="1065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a:solidFill>
                  <a:srgbClr val="EA4E46"/>
                </a:solidFill>
                <a:latin typeface="Calibri"/>
                <a:ea typeface="Calibri"/>
                <a:cs typeface="Calibri"/>
                <a:sym typeface="Calibri"/>
              </a:rPr>
              <a:t>Αυτοεκτίμηση και Κίνητρα για Κοινωνική, Προσωπική και Εργατική Ενίσχυση</a:t>
            </a:r>
            <a:endParaRPr sz="3200" b="0" i="0" u="none" strike="noStrike" cap="none">
              <a:solidFill>
                <a:srgbClr val="000000"/>
              </a:solidFill>
              <a:latin typeface="Arial"/>
              <a:ea typeface="Arial"/>
              <a:cs typeface="Arial"/>
              <a:sym typeface="Arial"/>
            </a:endParaRPr>
          </a:p>
        </p:txBody>
      </p:sp>
      <p:sp>
        <p:nvSpPr>
          <p:cNvPr id="119" name="Google Shape;119;p1"/>
          <p:cNvSpPr/>
          <p:nvPr/>
        </p:nvSpPr>
        <p:spPr>
          <a:xfrm>
            <a:off x="1056240" y="5284623"/>
            <a:ext cx="6094200" cy="364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Από το Ραδιόφωνο</a:t>
            </a:r>
            <a:r>
              <a:rPr lang="en-GB" sz="1800" b="0" i="0" u="none" strike="noStrike" cap="none">
                <a:solidFill>
                  <a:srgbClr val="000000"/>
                </a:solidFill>
                <a:latin typeface="Calibri"/>
                <a:ea typeface="Calibri"/>
                <a:cs typeface="Calibri"/>
                <a:sym typeface="Calibri"/>
              </a:rPr>
              <a:t> Ecca</a:t>
            </a:r>
            <a:endParaRPr sz="1800" b="0" i="0" u="none" strike="noStrike" cap="none">
              <a:solidFill>
                <a:srgbClr val="000000"/>
              </a:solidFill>
              <a:latin typeface="Arial"/>
              <a:ea typeface="Arial"/>
              <a:cs typeface="Arial"/>
              <a:sym typeface="Arial"/>
            </a:endParaRPr>
          </a:p>
        </p:txBody>
      </p:sp>
      <p:sp>
        <p:nvSpPr>
          <p:cNvPr id="120" name="Google Shape;120;p1"/>
          <p:cNvSpPr/>
          <p:nvPr/>
        </p:nvSpPr>
        <p:spPr>
          <a:xfrm>
            <a:off x="461520" y="48636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rot="10800000">
            <a:off x="10780920" y="499572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1"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23" name="Google Shape;123;p1"/>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49"/>
        <p:cNvGrpSpPr/>
        <p:nvPr/>
      </p:nvGrpSpPr>
      <p:grpSpPr>
        <a:xfrm>
          <a:off x="0" y="0"/>
          <a:ext cx="0" cy="0"/>
          <a:chOff x="0" y="0"/>
          <a:chExt cx="0" cy="0"/>
        </a:xfrm>
      </p:grpSpPr>
      <p:sp>
        <p:nvSpPr>
          <p:cNvPr id="250" name="Google Shape;250;g18c830645d5_0_18"/>
          <p:cNvSpPr/>
          <p:nvPr/>
        </p:nvSpPr>
        <p:spPr>
          <a:xfrm>
            <a:off x="725275" y="811075"/>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a:t>
            </a:r>
            <a:r>
              <a:rPr lang="en-GB" sz="2400" b="0" i="0" u="none" strike="noStrike" cap="none">
                <a:solidFill>
                  <a:srgbClr val="21B4A9"/>
                </a:solidFill>
                <a:latin typeface="Calibri"/>
                <a:ea typeface="Calibri"/>
                <a:cs typeface="Calibri"/>
                <a:sym typeface="Calibri"/>
              </a:rPr>
              <a:t> 4: </a:t>
            </a:r>
            <a:r>
              <a:rPr lang="en-GB" sz="2400">
                <a:solidFill>
                  <a:srgbClr val="21B4A9"/>
                </a:solidFill>
                <a:latin typeface="Calibri"/>
                <a:ea typeface="Calibri"/>
                <a:cs typeface="Calibri"/>
                <a:sym typeface="Calibri"/>
              </a:rPr>
              <a:t>Εργασία για την αυτοεκτίμηση. Ο καθρέφτης</a:t>
            </a:r>
            <a:endParaRPr sz="2400" b="0" i="0" u="none" strike="noStrike" cap="none">
              <a:solidFill>
                <a:srgbClr val="000000"/>
              </a:solidFill>
              <a:latin typeface="Arial"/>
              <a:ea typeface="Arial"/>
              <a:cs typeface="Arial"/>
              <a:sym typeface="Arial"/>
            </a:endParaRPr>
          </a:p>
        </p:txBody>
      </p:sp>
      <p:sp>
        <p:nvSpPr>
          <p:cNvPr id="251" name="Google Shape;251;g18c830645d5_0_18"/>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52" name="Google Shape;252;g18c830645d5_0_18"/>
          <p:cNvSpPr txBox="1"/>
          <p:nvPr/>
        </p:nvSpPr>
        <p:spPr>
          <a:xfrm>
            <a:off x="1011206" y="1507886"/>
            <a:ext cx="7997700" cy="43845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Clr>
                <a:srgbClr val="000000"/>
              </a:buClr>
              <a:buSzPts val="1700"/>
              <a:buFont typeface="Arial"/>
              <a:buNone/>
            </a:pPr>
            <a:r>
              <a:rPr lang="en-GB" sz="1700">
                <a:latin typeface="Calibri"/>
                <a:ea typeface="Calibri"/>
                <a:cs typeface="Calibri"/>
                <a:sym typeface="Calibri"/>
              </a:rPr>
              <a:t>Είναι σημαντικό να κοιτάμε τον εαυτό μας και να βλέπουμε τον εαυτό μας. Για να γίνει αυτό, προτείνουμε την τεχνική του καθρέφτη. Είναι μια απλή δραστηριότητα που μπορείς να κάνεις όταν έχεις ένα 10λεπτο διάλειμμα πριν φύγεις από το σπίτι, πριν κάνεις ντους, όταν ετοιμάζεσαι για δουλειά κ.λπ.</a:t>
            </a:r>
            <a:endParaRPr sz="1700" b="0" i="0" u="none" strike="noStrike" cap="none">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700"/>
              <a:buFont typeface="Arial"/>
              <a:buNone/>
            </a:pPr>
            <a:r>
              <a:rPr lang="en-GB" sz="1700">
                <a:latin typeface="Calibri"/>
                <a:ea typeface="Calibri"/>
                <a:cs typeface="Calibri"/>
                <a:sym typeface="Calibri"/>
              </a:rPr>
              <a:t>Σταθείτε μπροστά στον καθρέφτη και απαντήστε στις παρακάτω ερωτήσεις:</a:t>
            </a:r>
            <a:endParaRPr sz="1700" b="0" i="0" u="none" strike="noStrike" cap="none">
              <a:solidFill>
                <a:srgbClr val="000000"/>
              </a:solidFill>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Τι βλέπετε στον καθρέφτη;</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Πώς μοιάζει το άτομο που σας κοιτάζει πίσω από τον καθρέφτη;</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Γνωρίζετε το άτομο;</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Τι καλά πράγματα έχει αυτό το άτομο;</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Τι άσχημα πράγματα έχει αυτό το άτομο;</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Τι σου αρέσει περισσότερο σε αυτό το άτομο;</a:t>
            </a:r>
            <a:endParaRPr sz="1700">
              <a:latin typeface="Calibri"/>
              <a:ea typeface="Calibri"/>
              <a:cs typeface="Calibri"/>
              <a:sym typeface="Calibri"/>
            </a:endParaRPr>
          </a:p>
          <a:p>
            <a:pPr marL="457200" marR="0" lvl="0" indent="-336550" algn="just" rtl="0">
              <a:lnSpc>
                <a:spcPct val="114999"/>
              </a:lnSpc>
              <a:spcBef>
                <a:spcPts val="0"/>
              </a:spcBef>
              <a:spcAft>
                <a:spcPts val="0"/>
              </a:spcAft>
              <a:buSzPts val="1700"/>
              <a:buFont typeface="Calibri"/>
              <a:buChar char="●"/>
            </a:pPr>
            <a:r>
              <a:rPr lang="en-GB" sz="1700">
                <a:latin typeface="Calibri"/>
                <a:ea typeface="Calibri"/>
                <a:cs typeface="Calibri"/>
                <a:sym typeface="Calibri"/>
              </a:rPr>
              <a:t>Θα άλλαζες κάτι για το άτομο στον καθρέφτη;</a:t>
            </a:r>
            <a:endParaRPr sz="1700">
              <a:latin typeface="Calibri"/>
              <a:ea typeface="Calibri"/>
              <a:cs typeface="Calibri"/>
              <a:sym typeface="Calibri"/>
            </a:endParaRPr>
          </a:p>
          <a:p>
            <a:pPr marL="457200" marR="0" lvl="0" indent="0" algn="just" rtl="0">
              <a:lnSpc>
                <a:spcPct val="114999"/>
              </a:lnSpc>
              <a:spcBef>
                <a:spcPts val="0"/>
              </a:spcBef>
              <a:spcAft>
                <a:spcPts val="0"/>
              </a:spcAft>
              <a:buNone/>
            </a:pPr>
            <a:endParaRPr sz="1700">
              <a:latin typeface="Calibri"/>
              <a:ea typeface="Calibri"/>
              <a:cs typeface="Calibri"/>
              <a:sym typeface="Calibri"/>
            </a:endParaRPr>
          </a:p>
        </p:txBody>
      </p:sp>
      <p:pic>
        <p:nvPicPr>
          <p:cNvPr id="253" name="Google Shape;253;g18c830645d5_0_18"/>
          <p:cNvPicPr preferRelativeResize="0"/>
          <p:nvPr/>
        </p:nvPicPr>
        <p:blipFill rotWithShape="1">
          <a:blip r:embed="rId4">
            <a:alphaModFix/>
          </a:blip>
          <a:srcRect/>
          <a:stretch/>
        </p:blipFill>
        <p:spPr>
          <a:xfrm rot="1042350">
            <a:off x="9364218" y="512470"/>
            <a:ext cx="2542589" cy="2430185"/>
          </a:xfrm>
          <a:prstGeom prst="rect">
            <a:avLst/>
          </a:prstGeom>
          <a:noFill/>
          <a:ln>
            <a:noFill/>
          </a:ln>
        </p:spPr>
      </p:pic>
      <p:sp>
        <p:nvSpPr>
          <p:cNvPr id="254" name="Google Shape;254;g18c830645d5_0_18"/>
          <p:cNvSpPr txBox="1"/>
          <p:nvPr/>
        </p:nvSpPr>
        <p:spPr>
          <a:xfrm rot="937212">
            <a:off x="9749741" y="748229"/>
            <a:ext cx="1771527" cy="212411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t>Συμπεριλάβετε αυτή την άσκηση στη ρουτίνα σας. Θα δείτε πόσο σιγά σιγά θα μπορείτε να βλέπετε περισσότερο τα θετικά πράγματα για τον εαυτό σας.</a:t>
            </a:r>
            <a:endParaRPr sz="1400" b="1" i="0" u="none" strike="noStrike" cap="none">
              <a:solidFill>
                <a:srgbClr val="000000"/>
              </a:solidFill>
              <a:latin typeface="Arial"/>
              <a:ea typeface="Arial"/>
              <a:cs typeface="Arial"/>
              <a:sym typeface="Arial"/>
            </a:endParaRPr>
          </a:p>
        </p:txBody>
      </p:sp>
      <p:pic>
        <p:nvPicPr>
          <p:cNvPr id="255" name="Google Shape;255;g18c830645d5_0_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55825" y="2692150"/>
            <a:ext cx="3388325" cy="3700224"/>
          </a:xfrm>
          <a:prstGeom prst="rect">
            <a:avLst/>
          </a:prstGeom>
          <a:noFill/>
          <a:ln>
            <a:noFill/>
          </a:ln>
        </p:spPr>
      </p:pic>
      <p:sp>
        <p:nvSpPr>
          <p:cNvPr id="256" name="Google Shape;256;g18c830645d5_0_18"/>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60"/>
        <p:cNvGrpSpPr/>
        <p:nvPr/>
      </p:nvGrpSpPr>
      <p:grpSpPr>
        <a:xfrm>
          <a:off x="0" y="0"/>
          <a:ext cx="0" cy="0"/>
          <a:chOff x="0" y="0"/>
          <a:chExt cx="0" cy="0"/>
        </a:xfrm>
      </p:grpSpPr>
      <p:sp>
        <p:nvSpPr>
          <p:cNvPr id="261" name="Google Shape;261;p8"/>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62" name="Google Shape;262;p8"/>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a:t>
            </a:r>
            <a:r>
              <a:rPr lang="en-GB" sz="2400" b="0" i="0" u="none" strike="noStrike" cap="none">
                <a:solidFill>
                  <a:srgbClr val="21B4A9"/>
                </a:solidFill>
                <a:latin typeface="Calibri"/>
                <a:ea typeface="Calibri"/>
                <a:cs typeface="Calibri"/>
                <a:sym typeface="Calibri"/>
              </a:rPr>
              <a:t> 5: </a:t>
            </a:r>
            <a:r>
              <a:rPr lang="en-GB" sz="2400">
                <a:solidFill>
                  <a:srgbClr val="21B4A9"/>
                </a:solidFill>
                <a:latin typeface="Calibri"/>
                <a:ea typeface="Calibri"/>
                <a:cs typeface="Calibri"/>
                <a:sym typeface="Calibri"/>
              </a:rPr>
              <a:t>Τροποποιήσιμες αρνητικές σκέψεις</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263" name="Google Shape;263;p8"/>
          <p:cNvSpPr txBox="1"/>
          <p:nvPr/>
        </p:nvSpPr>
        <p:spPr>
          <a:xfrm>
            <a:off x="3016156" y="1789061"/>
            <a:ext cx="7997700" cy="48054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Clr>
                <a:schemeClr val="dk1"/>
              </a:buClr>
              <a:buSzPts val="1100"/>
              <a:buFont typeface="Arial"/>
              <a:buNone/>
            </a:pPr>
            <a:r>
              <a:rPr lang="en-GB" sz="1900" b="1">
                <a:latin typeface="Calibri"/>
                <a:ea typeface="Calibri"/>
                <a:cs typeface="Calibri"/>
                <a:sym typeface="Calibri"/>
              </a:rPr>
              <a:t>Υπεργενίκευση: </a:t>
            </a:r>
            <a:r>
              <a:rPr lang="en-GB" sz="1900">
                <a:latin typeface="Calibri"/>
                <a:ea typeface="Calibri"/>
                <a:cs typeface="Calibri"/>
                <a:sym typeface="Calibri"/>
              </a:rPr>
              <a:t>Από ένα μεμονωμένο γεγονός δημιουργείται ένας καθολικός, γενικός κανόνας για κάθε κατάσταση και χρόνο: Έχω αποτύχει μια φορά (σε κάτι συγκεκριμένο). Πάντα θα αποτυγχάνω!</a:t>
            </a:r>
            <a:endParaRPr sz="190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a:latin typeface="Calibri"/>
                <a:ea typeface="Calibri"/>
                <a:cs typeface="Calibri"/>
                <a:sym typeface="Calibri"/>
              </a:rPr>
              <a:t>Καθολικός προσδιορισμός: </a:t>
            </a:r>
            <a:r>
              <a:rPr lang="en-GB" sz="1900">
                <a:latin typeface="Calibri"/>
                <a:ea typeface="Calibri"/>
                <a:cs typeface="Calibri"/>
                <a:sym typeface="Calibri"/>
              </a:rPr>
              <a:t>Οι υποτιμητικοί όροι χρησιμοποιούνται για την περιγραφή του εαυτού μας, αντί να περιγράφουν το σφάλμα προσδιορίζοντας τη χρονική στιγμή που συνέβη: Πόσο αδέξιος είμαι!</a:t>
            </a:r>
            <a:endParaRPr sz="190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a:latin typeface="Calibri"/>
                <a:ea typeface="Calibri"/>
                <a:cs typeface="Calibri"/>
                <a:sym typeface="Calibri"/>
              </a:rPr>
              <a:t>Πολωμένη σκέψη: </a:t>
            </a:r>
            <a:r>
              <a:rPr lang="en-GB" sz="1900">
                <a:latin typeface="Calibri"/>
                <a:ea typeface="Calibri"/>
                <a:cs typeface="Calibri"/>
                <a:sym typeface="Calibri"/>
              </a:rPr>
              <a:t>Σκέφτομαι όλα ή τίποτα. Τα πράγματα οδηγούνται στα άκρα. Απόλυτες κατηγορίες. Οι σχετικές αξιολογήσεις δεν γίνονται αποδεκτές ή γνωστές.</a:t>
            </a:r>
            <a:endParaRPr sz="190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a:latin typeface="Calibri"/>
                <a:ea typeface="Calibri"/>
                <a:cs typeface="Calibri"/>
                <a:sym typeface="Calibri"/>
              </a:rPr>
              <a:t>Αυτοκατηγορία: </a:t>
            </a:r>
            <a:r>
              <a:rPr lang="en-GB" sz="1900">
                <a:latin typeface="Calibri"/>
                <a:ea typeface="Calibri"/>
                <a:cs typeface="Calibri"/>
                <a:sym typeface="Calibri"/>
              </a:rPr>
              <a:t>Βρίσκει κανείς τον εαυτό του ένοχο για όλα. Εγώ φταίω, έπρεπε να το είχα καταλάβει!</a:t>
            </a:r>
            <a:endParaRPr sz="190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endParaRPr sz="1900" b="1">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800"/>
              <a:buFont typeface="Arial"/>
              <a:buNone/>
            </a:pPr>
            <a:endParaRPr sz="1900" b="1" i="0" u="none" strike="noStrike" cap="none">
              <a:solidFill>
                <a:srgbClr val="000000"/>
              </a:solidFill>
              <a:latin typeface="Calibri"/>
              <a:ea typeface="Calibri"/>
              <a:cs typeface="Calibri"/>
              <a:sym typeface="Calibri"/>
            </a:endParaRPr>
          </a:p>
        </p:txBody>
      </p:sp>
      <p:sp>
        <p:nvSpPr>
          <p:cNvPr id="264" name="Google Shape;264;p8"/>
          <p:cNvSpPr/>
          <p:nvPr/>
        </p:nvSpPr>
        <p:spPr>
          <a:xfrm>
            <a:off x="2732055" y="1919210"/>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8"/>
          <p:cNvSpPr/>
          <p:nvPr/>
        </p:nvSpPr>
        <p:spPr>
          <a:xfrm>
            <a:off x="2732055" y="2904761"/>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8"/>
          <p:cNvSpPr/>
          <p:nvPr/>
        </p:nvSpPr>
        <p:spPr>
          <a:xfrm>
            <a:off x="2732055" y="4018525"/>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8"/>
          <p:cNvSpPr/>
          <p:nvPr/>
        </p:nvSpPr>
        <p:spPr>
          <a:xfrm>
            <a:off x="2732055" y="5152776"/>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68" name="Google Shape;268;p8"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8319" y="2413105"/>
            <a:ext cx="1965121" cy="3256753"/>
          </a:xfrm>
          <a:prstGeom prst="rect">
            <a:avLst/>
          </a:prstGeom>
          <a:noFill/>
          <a:ln>
            <a:noFill/>
          </a:ln>
        </p:spPr>
      </p:pic>
      <p:sp>
        <p:nvSpPr>
          <p:cNvPr id="269" name="Google Shape;269;p8"/>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73"/>
        <p:cNvGrpSpPr/>
        <p:nvPr/>
      </p:nvGrpSpPr>
      <p:grpSpPr>
        <a:xfrm>
          <a:off x="0" y="0"/>
          <a:ext cx="0" cy="0"/>
          <a:chOff x="0" y="0"/>
          <a:chExt cx="0" cy="0"/>
        </a:xfrm>
      </p:grpSpPr>
      <p:sp>
        <p:nvSpPr>
          <p:cNvPr id="274" name="Google Shape;274;p9"/>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75" name="Google Shape;275;p9"/>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a:t>
            </a:r>
            <a:r>
              <a:rPr lang="en-GB" sz="2400" b="0" i="0" u="none" strike="noStrike" cap="none">
                <a:solidFill>
                  <a:srgbClr val="21B4A9"/>
                </a:solidFill>
                <a:latin typeface="Calibri"/>
                <a:ea typeface="Calibri"/>
                <a:cs typeface="Calibri"/>
                <a:sym typeface="Calibri"/>
              </a:rPr>
              <a:t> 5: </a:t>
            </a:r>
            <a:r>
              <a:rPr lang="en-GB" sz="2400">
                <a:solidFill>
                  <a:srgbClr val="21B4A9"/>
                </a:solidFill>
                <a:latin typeface="Calibri"/>
                <a:ea typeface="Calibri"/>
                <a:cs typeface="Calibri"/>
                <a:sym typeface="Calibri"/>
              </a:rPr>
              <a:t>Τροποποιήσιμες αρνητικές σκέψεις</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1B4A9"/>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276" name="Google Shape;276;p9"/>
          <p:cNvSpPr txBox="1"/>
          <p:nvPr/>
        </p:nvSpPr>
        <p:spPr>
          <a:xfrm>
            <a:off x="2893300" y="1808911"/>
            <a:ext cx="8406900" cy="47286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Clr>
                <a:schemeClr val="dk1"/>
              </a:buClr>
              <a:buSzPts val="1100"/>
              <a:buFont typeface="Arial"/>
              <a:buNone/>
            </a:pPr>
            <a:r>
              <a:rPr lang="en-GB" sz="1900" b="1">
                <a:latin typeface="Calibri"/>
                <a:ea typeface="Calibri"/>
                <a:cs typeface="Calibri"/>
                <a:sym typeface="Calibri"/>
              </a:rPr>
              <a:t>Εξατομίκευση: </a:t>
            </a:r>
            <a:r>
              <a:rPr lang="en-GB" sz="1900">
                <a:latin typeface="Calibri"/>
                <a:ea typeface="Calibri"/>
                <a:cs typeface="Calibri"/>
                <a:sym typeface="Calibri"/>
              </a:rPr>
              <a:t>Υποθέτουμε ότι όλα έχουν να κάνουν με εμάς και συγκρίνουμε τον εαυτό μας αρνητικά με άλλους ανθρώπους. Φαίνεται κακός, τι του έχω κάνει!</a:t>
            </a:r>
            <a:endParaRPr sz="190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a:latin typeface="Calibri"/>
                <a:ea typeface="Calibri"/>
                <a:cs typeface="Calibri"/>
                <a:sym typeface="Calibri"/>
              </a:rPr>
              <a:t>Ανάγνωση σκέψης: </a:t>
            </a:r>
            <a:r>
              <a:rPr lang="en-GB" sz="1900">
                <a:latin typeface="Calibri"/>
                <a:ea typeface="Calibri"/>
                <a:cs typeface="Calibri"/>
                <a:sym typeface="Calibri"/>
              </a:rPr>
              <a:t>Υποθέτεις ότι οι άλλοι δεν ενδιαφέρονται για σένα, ότι δεν τους αρέσεις, νομίζεις ότι σκέφτονται άσχημα για εσένα... χωρίς πραγματικές αποδείξεις. Αυτές είναι υποθέσεις που βασίζονται σε αναπόδεικτα πράγματα.</a:t>
            </a:r>
            <a:endParaRPr sz="190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a:latin typeface="Calibri"/>
                <a:ea typeface="Calibri"/>
                <a:cs typeface="Calibri"/>
                <a:sym typeface="Calibri"/>
              </a:rPr>
              <a:t>Ελέγξτε τις πλάνες: </a:t>
            </a:r>
            <a:r>
              <a:rPr lang="en-GB" sz="1900">
                <a:latin typeface="Calibri"/>
                <a:ea typeface="Calibri"/>
                <a:cs typeface="Calibri"/>
                <a:sym typeface="Calibri"/>
              </a:rPr>
              <a:t>Αισθάνεστε ότι έχετε την πλήρη ευθύνη για τα πάντα και για όλους ή αισθάνεστε ότι δεν έχετε κανέναν έλεγχο σε τίποτα, ότι είστε αβοήθητοι.</a:t>
            </a:r>
            <a:endParaRPr sz="190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900" b="1">
                <a:latin typeface="Calibri"/>
                <a:ea typeface="Calibri"/>
                <a:cs typeface="Calibri"/>
                <a:sym typeface="Calibri"/>
              </a:rPr>
              <a:t>Συναισθηματικός συλλογισμός: </a:t>
            </a:r>
            <a:r>
              <a:rPr lang="en-GB" sz="1900">
                <a:latin typeface="Calibri"/>
                <a:ea typeface="Calibri"/>
                <a:cs typeface="Calibri"/>
                <a:sym typeface="Calibri"/>
              </a:rPr>
              <a:t>Αν νιώθω έτσι είναι αλήθεια. Νιώθουμε μόνοι, χωρίς φίλους και πιστεύουμε ότι αυτό το συναίσθημα αντικατοπτρίζει την πραγματικότητα χωρίς να σταματά να την αντιπαραβάλλει με άλλες στιγμές και εμπειρίες. "Αν είμαι πραγματικά άχρηστος;" εφόσον «αισθάνομαι» ότι είναι όντως έτσι.</a:t>
            </a:r>
            <a:endParaRPr sz="1900">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endParaRPr sz="1900" b="1">
              <a:latin typeface="Calibri"/>
              <a:ea typeface="Calibri"/>
              <a:cs typeface="Calibri"/>
              <a:sym typeface="Calibri"/>
            </a:endParaRPr>
          </a:p>
        </p:txBody>
      </p:sp>
      <p:sp>
        <p:nvSpPr>
          <p:cNvPr id="277" name="Google Shape;277;p9"/>
          <p:cNvSpPr/>
          <p:nvPr/>
        </p:nvSpPr>
        <p:spPr>
          <a:xfrm>
            <a:off x="2503440" y="1979499"/>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9"/>
          <p:cNvSpPr/>
          <p:nvPr/>
        </p:nvSpPr>
        <p:spPr>
          <a:xfrm>
            <a:off x="2503424" y="2647766"/>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9"/>
          <p:cNvSpPr/>
          <p:nvPr/>
        </p:nvSpPr>
        <p:spPr>
          <a:xfrm>
            <a:off x="2503428" y="3737735"/>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9"/>
          <p:cNvSpPr/>
          <p:nvPr/>
        </p:nvSpPr>
        <p:spPr>
          <a:xfrm>
            <a:off x="2503428" y="4444170"/>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81" name="Google Shape;281;p9"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5231" y="2259024"/>
            <a:ext cx="2152424" cy="2662175"/>
          </a:xfrm>
          <a:prstGeom prst="rect">
            <a:avLst/>
          </a:prstGeom>
          <a:noFill/>
          <a:ln>
            <a:noFill/>
          </a:ln>
        </p:spPr>
      </p:pic>
      <p:sp>
        <p:nvSpPr>
          <p:cNvPr id="282" name="Google Shape;282;p9"/>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86"/>
        <p:cNvGrpSpPr/>
        <p:nvPr/>
      </p:nvGrpSpPr>
      <p:grpSpPr>
        <a:xfrm>
          <a:off x="0" y="0"/>
          <a:ext cx="0" cy="0"/>
          <a:chOff x="0" y="0"/>
          <a:chExt cx="0" cy="0"/>
        </a:xfrm>
      </p:grpSpPr>
      <p:sp>
        <p:nvSpPr>
          <p:cNvPr id="287" name="Google Shape;287;g18c830645d5_0_24"/>
          <p:cNvSpPr/>
          <p:nvPr/>
        </p:nvSpPr>
        <p:spPr>
          <a:xfrm>
            <a:off x="905750" y="721075"/>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a:t>
            </a:r>
            <a:r>
              <a:rPr lang="en-GB" sz="2400" b="0" i="0" u="none" strike="noStrike" cap="none">
                <a:solidFill>
                  <a:srgbClr val="21B4A9"/>
                </a:solidFill>
                <a:latin typeface="Calibri"/>
                <a:ea typeface="Calibri"/>
                <a:cs typeface="Calibri"/>
                <a:sym typeface="Calibri"/>
              </a:rPr>
              <a:t> 5: </a:t>
            </a:r>
            <a:r>
              <a:rPr lang="en-GB" sz="2400">
                <a:solidFill>
                  <a:srgbClr val="21B4A9"/>
                </a:solidFill>
                <a:latin typeface="Calibri"/>
                <a:ea typeface="Calibri"/>
                <a:cs typeface="Calibri"/>
                <a:sym typeface="Calibri"/>
              </a:rPr>
              <a:t>Εργασία για την Αυτοεκτίμηση. Η Δύναμη των Λέξεων.</a:t>
            </a:r>
            <a:r>
              <a:rPr lang="en-GB" sz="2400" b="0" i="0" u="none" strike="noStrike" cap="none">
                <a:solidFill>
                  <a:srgbClr val="21B4A9"/>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288" name="Google Shape;288;g18c830645d5_0_24"/>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89" name="Google Shape;289;g18c830645d5_0_24"/>
          <p:cNvSpPr txBox="1"/>
          <p:nvPr/>
        </p:nvSpPr>
        <p:spPr>
          <a:xfrm>
            <a:off x="905750" y="1263350"/>
            <a:ext cx="10628100" cy="1625400"/>
          </a:xfrm>
          <a:prstGeom prst="rect">
            <a:avLst/>
          </a:prstGeom>
          <a:noFill/>
          <a:ln>
            <a:noFill/>
          </a:ln>
        </p:spPr>
        <p:txBody>
          <a:bodyPr spcFirstLastPara="1" wrap="square" lIns="91425" tIns="45700" rIns="91425" bIns="45700" anchor="t" anchorCtr="0">
            <a:spAutoFit/>
          </a:bodyPr>
          <a:lstStyle/>
          <a:p>
            <a:pPr marL="0" marR="0" lvl="0" indent="0" algn="just" rtl="0">
              <a:lnSpc>
                <a:spcPct val="114999"/>
              </a:lnSpc>
              <a:spcBef>
                <a:spcPts val="600"/>
              </a:spcBef>
              <a:spcAft>
                <a:spcPts val="0"/>
              </a:spcAft>
              <a:buClr>
                <a:schemeClr val="dk1"/>
              </a:buClr>
              <a:buSzPts val="1100"/>
              <a:buFont typeface="Arial"/>
              <a:buNone/>
            </a:pPr>
            <a:r>
              <a:rPr lang="en-GB" sz="1600" b="1">
                <a:latin typeface="Calibri"/>
                <a:ea typeface="Calibri"/>
                <a:cs typeface="Calibri"/>
                <a:sym typeface="Calibri"/>
              </a:rPr>
              <a:t>Οι λέξεις έχουν μεγάλη δύναμη στην αντίληψή μας για τον εαυτό μας και τις καταστάσεις που αντιμετωπίζουμε σε καθημερινή βάση. Αυτή τη στιγμή σας προτείνουμε να εργαστείτε σε τροποποιήσιμες αρνητικές σκέψεις χρησιμοποιώντας λέξεις ως εργαλεία.</a:t>
            </a:r>
            <a:endParaRPr sz="1600" b="1">
              <a:latin typeface="Calibri"/>
              <a:ea typeface="Calibri"/>
              <a:cs typeface="Calibri"/>
              <a:sym typeface="Calibri"/>
            </a:endParaRPr>
          </a:p>
          <a:p>
            <a:pPr marL="0" marR="0" lvl="0" indent="0" algn="just" rtl="0">
              <a:lnSpc>
                <a:spcPct val="114999"/>
              </a:lnSpc>
              <a:spcBef>
                <a:spcPts val="600"/>
              </a:spcBef>
              <a:spcAft>
                <a:spcPts val="0"/>
              </a:spcAft>
              <a:buClr>
                <a:schemeClr val="dk1"/>
              </a:buClr>
              <a:buSzPts val="1100"/>
              <a:buFont typeface="Arial"/>
              <a:buNone/>
            </a:pPr>
            <a:r>
              <a:rPr lang="en-GB" sz="1600">
                <a:latin typeface="Calibri"/>
                <a:ea typeface="Calibri"/>
                <a:cs typeface="Calibri"/>
                <a:sym typeface="Calibri"/>
              </a:rPr>
              <a:t>Εδώ είναι μια σειρά από φράσεις που θα πρέπει να τροποποιήσετε για να επηρεάσετε θετικά τη σκέψη σας.</a:t>
            </a:r>
            <a:endParaRPr sz="1600">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600"/>
              <a:buFont typeface="Arial"/>
              <a:buNone/>
            </a:pPr>
            <a:endParaRPr sz="1600" b="1">
              <a:latin typeface="Calibri"/>
              <a:ea typeface="Calibri"/>
              <a:cs typeface="Calibri"/>
              <a:sym typeface="Calibri"/>
            </a:endParaRPr>
          </a:p>
        </p:txBody>
      </p:sp>
      <p:sp>
        <p:nvSpPr>
          <p:cNvPr id="290" name="Google Shape;290;g18c830645d5_0_24"/>
          <p:cNvSpPr/>
          <p:nvPr/>
        </p:nvSpPr>
        <p:spPr>
          <a:xfrm>
            <a:off x="1495025" y="2516326"/>
            <a:ext cx="4933800" cy="21546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500" b="1">
                <a:latin typeface="Calibri"/>
                <a:ea typeface="Calibri"/>
                <a:cs typeface="Calibri"/>
                <a:sym typeface="Calibri"/>
              </a:rPr>
              <a:t>Τροποποιήσιμες αρνητικές προτάσεις:</a:t>
            </a:r>
            <a:endParaRPr sz="1500" b="1" i="0" u="none" strike="noStrike" cap="none">
              <a:solidFill>
                <a:srgbClr val="000000"/>
              </a:solidFill>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Είμαι αδέξιος και πάντα ανακατεύομαι όταν πρέπει να εκθέσω κάτι.</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Δεν είμαι σε θέση να διευθύνω τη δική μου επιχείρηση.</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Είμαι ανασφαλής.</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Δεν μου αρέσει το σώμα μου.</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Δεν είμαι ικανός να διευθύνω ένα σπίτι, να φροντίζω τα παιδιά μου και να είμαι επιχειρηματίας.</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endParaRPr sz="1500">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g18c830645d5_0_24"/>
          <p:cNvSpPr/>
          <p:nvPr/>
        </p:nvSpPr>
        <p:spPr>
          <a:xfrm>
            <a:off x="6600050" y="2610525"/>
            <a:ext cx="4933800" cy="33387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500" b="1">
                <a:latin typeface="Calibri"/>
                <a:ea typeface="Calibri"/>
                <a:cs typeface="Calibri"/>
                <a:sym typeface="Calibri"/>
              </a:rPr>
              <a:t>Τροποποιούμε τις αρνητικές παραδοχές:</a:t>
            </a:r>
            <a:endParaRPr sz="1500" b="1" i="0" u="none" strike="noStrike" cap="none">
              <a:solidFill>
                <a:srgbClr val="000000"/>
              </a:solidFill>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Μαθαίνω να ελέγχω τα νεύρα μου για να λέω ακριβώς αυτό που θέλω να πω.</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Δεν νιώθω έτοιμος να κάνω τη δική μου επιχείρηση αλλά προετοιμάζομαι γι’ αυτό γιατί με τη σωστή γνώση είμαι ικανός να το κάνω.</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Υπάρχουν καταστάσεις που με κάνουν να νιώθω ανασφάλεια αλλά μαθαίνω να διαχειρίζομαι τα συναισθήματά μου.</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Δεν μου αρέσει κάθε μέρος του σώματός μου, αλλά υπάρχουν πολλά που αγαπώ.</a:t>
            </a:r>
            <a:endParaRPr sz="1500">
              <a:latin typeface="Calibri"/>
              <a:ea typeface="Calibri"/>
              <a:cs typeface="Calibri"/>
              <a:sym typeface="Calibri"/>
            </a:endParaRPr>
          </a:p>
          <a:p>
            <a:pPr marL="457200" marR="0" lvl="0" indent="-323850" algn="just" rtl="0">
              <a:lnSpc>
                <a:spcPct val="100000"/>
              </a:lnSpc>
              <a:spcBef>
                <a:spcPts val="0"/>
              </a:spcBef>
              <a:spcAft>
                <a:spcPts val="0"/>
              </a:spcAft>
              <a:buSzPts val="1500"/>
              <a:buFont typeface="Calibri"/>
              <a:buAutoNum type="arabicPeriod"/>
            </a:pPr>
            <a:r>
              <a:rPr lang="en-GB" sz="1500">
                <a:latin typeface="Calibri"/>
                <a:ea typeface="Calibri"/>
                <a:cs typeface="Calibri"/>
                <a:sym typeface="Calibri"/>
              </a:rPr>
              <a:t>Είμαι ικανός να κάνω πολλά πράγματα, αλλά έχω την ανάγκη να βρω ένα κενό για να μου δώσεις προτεραιότητα.</a:t>
            </a:r>
            <a:endParaRPr sz="15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2" name="Google Shape;292;g18c830645d5_0_24"/>
          <p:cNvSpPr txBox="1"/>
          <p:nvPr/>
        </p:nvSpPr>
        <p:spPr>
          <a:xfrm>
            <a:off x="1495025" y="4670925"/>
            <a:ext cx="4933800" cy="1477500"/>
          </a:xfrm>
          <a:prstGeom prst="rect">
            <a:avLst/>
          </a:prstGeom>
          <a:solidFill>
            <a:srgbClr val="A2C4C9"/>
          </a:solidFill>
          <a:ln w="38100"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14999"/>
              </a:lnSpc>
              <a:spcBef>
                <a:spcPts val="600"/>
              </a:spcBef>
              <a:spcAft>
                <a:spcPts val="0"/>
              </a:spcAft>
              <a:buClr>
                <a:srgbClr val="000000"/>
              </a:buClr>
              <a:buSzPts val="1500"/>
              <a:buFont typeface="Arial"/>
              <a:buNone/>
            </a:pPr>
            <a:r>
              <a:rPr lang="en-GB" sz="1500" b="1">
                <a:solidFill>
                  <a:schemeClr val="dk1"/>
                </a:solidFill>
                <a:latin typeface="Calibri"/>
                <a:ea typeface="Calibri"/>
                <a:cs typeface="Calibri"/>
                <a:sym typeface="Calibri"/>
              </a:rPr>
              <a:t>Τωρα ειναι η σειρά σου!</a:t>
            </a:r>
            <a:endParaRPr sz="1500" b="1" i="0" u="none" strike="noStrike" cap="none">
              <a:solidFill>
                <a:schemeClr val="dk1"/>
              </a:solidFill>
              <a:latin typeface="Calibri"/>
              <a:ea typeface="Calibri"/>
              <a:cs typeface="Calibri"/>
              <a:sym typeface="Calibri"/>
            </a:endParaRPr>
          </a:p>
          <a:p>
            <a:pPr marL="457200" marR="0" lvl="0" indent="-323850" algn="just" rtl="0">
              <a:lnSpc>
                <a:spcPct val="114999"/>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Ποιες είναι οι αρνητικές σκέψεις σας που μπορούν να τροποποιηθούν;</a:t>
            </a:r>
            <a:endParaRPr sz="1500">
              <a:solidFill>
                <a:schemeClr val="dk1"/>
              </a:solidFill>
              <a:latin typeface="Calibri"/>
              <a:ea typeface="Calibri"/>
              <a:cs typeface="Calibri"/>
              <a:sym typeface="Calibri"/>
            </a:endParaRPr>
          </a:p>
          <a:p>
            <a:pPr marL="457200" marR="0" lvl="0" indent="-323850" algn="just" rtl="0">
              <a:lnSpc>
                <a:spcPct val="114999"/>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Χρησιμοποιήστε το "The Power of the Word" για να τα τροποποιήσετε.</a:t>
            </a:r>
            <a:endParaRPr sz="1500">
              <a:solidFill>
                <a:schemeClr val="dk1"/>
              </a:solidFill>
              <a:latin typeface="Calibri"/>
              <a:ea typeface="Calibri"/>
              <a:cs typeface="Calibri"/>
              <a:sym typeface="Calibri"/>
            </a:endParaRPr>
          </a:p>
        </p:txBody>
      </p:sp>
      <p:pic>
        <p:nvPicPr>
          <p:cNvPr id="293" name="Google Shape;293;g18c830645d5_0_24"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34856" y="3091022"/>
            <a:ext cx="970001" cy="2968387"/>
          </a:xfrm>
          <a:prstGeom prst="rect">
            <a:avLst/>
          </a:prstGeom>
          <a:noFill/>
          <a:ln>
            <a:noFill/>
          </a:ln>
        </p:spPr>
      </p:pic>
      <p:pic>
        <p:nvPicPr>
          <p:cNvPr id="294" name="Google Shape;294;g18c830645d5_0_24"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8181" y="2829672"/>
            <a:ext cx="970001" cy="2968387"/>
          </a:xfrm>
          <a:prstGeom prst="rect">
            <a:avLst/>
          </a:prstGeom>
          <a:noFill/>
          <a:ln>
            <a:noFill/>
          </a:ln>
        </p:spPr>
      </p:pic>
      <p:sp>
        <p:nvSpPr>
          <p:cNvPr id="295" name="Google Shape;295;g18c830645d5_0_24"/>
          <p:cNvSpPr/>
          <p:nvPr/>
        </p:nvSpPr>
        <p:spPr>
          <a:xfrm>
            <a:off x="905755" y="820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99"/>
        <p:cNvGrpSpPr/>
        <p:nvPr/>
      </p:nvGrpSpPr>
      <p:grpSpPr>
        <a:xfrm>
          <a:off x="0" y="0"/>
          <a:ext cx="0" cy="0"/>
          <a:chOff x="0" y="0"/>
          <a:chExt cx="0" cy="0"/>
        </a:xfrm>
      </p:grpSpPr>
      <p:pic>
        <p:nvPicPr>
          <p:cNvPr id="300" name="Google Shape;300;g17dbe8cb7e9_0_22" descr="Imagen que contiene juguete, muñeca, cumpleaños, colorid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11241" y="3575227"/>
            <a:ext cx="1518452" cy="1719617"/>
          </a:xfrm>
          <a:prstGeom prst="rect">
            <a:avLst/>
          </a:prstGeom>
          <a:noFill/>
          <a:ln>
            <a:noFill/>
          </a:ln>
        </p:spPr>
      </p:pic>
      <p:sp>
        <p:nvSpPr>
          <p:cNvPr id="301" name="Google Shape;301;g17dbe8cb7e9_0_22"/>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302" name="Google Shape;302;g17dbe8cb7e9_0_22"/>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3" name="Google Shape;303;g17dbe8cb7e9_0_22"/>
          <p:cNvSpPr txBox="1"/>
          <p:nvPr/>
        </p:nvSpPr>
        <p:spPr>
          <a:xfrm>
            <a:off x="850799" y="1758126"/>
            <a:ext cx="4567500" cy="4151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ΟΛΟΙ οι άνθρωποι χρειάζονται:</a:t>
            </a:r>
            <a:endParaRPr sz="1800" b="0"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a:latin typeface="Calibri"/>
                <a:ea typeface="Calibri"/>
                <a:cs typeface="Calibri"/>
                <a:sym typeface="Calibri"/>
              </a:rPr>
              <a:t>να νιώθουν ασφαλείς</a:t>
            </a:r>
            <a:endParaRPr sz="18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a:latin typeface="Calibri"/>
                <a:ea typeface="Calibri"/>
                <a:cs typeface="Calibri"/>
                <a:sym typeface="Calibri"/>
              </a:rPr>
              <a:t>να είναι αγαπητοί και αποδεκτοί</a:t>
            </a:r>
            <a:endParaRPr sz="18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a:latin typeface="Calibri"/>
                <a:ea typeface="Calibri"/>
                <a:cs typeface="Calibri"/>
                <a:sym typeface="Calibri"/>
              </a:rPr>
              <a:t>να είναι ενσωματωμένοι στο περίγυρο</a:t>
            </a:r>
            <a:endParaRPr sz="18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a:latin typeface="Calibri"/>
                <a:ea typeface="Calibri"/>
                <a:cs typeface="Calibri"/>
                <a:sym typeface="Calibri"/>
              </a:rPr>
              <a:t>να νιώθουν αποδεκτοί γι’ αυτό που είναι</a:t>
            </a:r>
            <a:endParaRPr sz="18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a:latin typeface="Calibri"/>
                <a:ea typeface="Calibri"/>
                <a:cs typeface="Calibri"/>
                <a:sym typeface="Calibri"/>
              </a:rPr>
              <a:t>να έχουν αναγνώριση και έγκριση</a:t>
            </a:r>
            <a:endParaRPr sz="18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a:latin typeface="Calibri"/>
                <a:ea typeface="Calibri"/>
                <a:cs typeface="Calibri"/>
                <a:sym typeface="Calibri"/>
              </a:rPr>
              <a:t>να είναι αυτόνομοι</a:t>
            </a:r>
            <a:endParaRPr sz="18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a:latin typeface="Calibri"/>
                <a:ea typeface="Calibri"/>
                <a:cs typeface="Calibri"/>
                <a:sym typeface="Calibri"/>
              </a:rPr>
              <a:t>να είναι ελεύθεροι να σκέφτονται και να ενεργούν</a:t>
            </a:r>
            <a:endParaRPr sz="18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800">
                <a:latin typeface="Calibri"/>
                <a:ea typeface="Calibri"/>
                <a:cs typeface="Calibri"/>
                <a:sym typeface="Calibri"/>
              </a:rPr>
              <a:t>Όλα τα παραπάνω ενισχύουν τις</a:t>
            </a:r>
            <a:endParaRPr sz="1800">
              <a:latin typeface="Calibri"/>
              <a:ea typeface="Calibri"/>
              <a:cs typeface="Calibri"/>
              <a:sym typeface="Calibri"/>
            </a:endParaRPr>
          </a:p>
          <a:p>
            <a:pPr marL="457200" marR="0" lvl="0" indent="0" algn="just" rtl="0">
              <a:lnSpc>
                <a:spcPct val="115000"/>
              </a:lnSpc>
              <a:spcBef>
                <a:spcPts val="0"/>
              </a:spcBef>
              <a:spcAft>
                <a:spcPts val="0"/>
              </a:spcAft>
              <a:buNone/>
            </a:pPr>
            <a:r>
              <a:rPr lang="en-GB" sz="1800">
                <a:latin typeface="Calibri"/>
                <a:ea typeface="Calibri"/>
                <a:cs typeface="Calibri"/>
                <a:sym typeface="Calibri"/>
              </a:rPr>
              <a:t>δυνατότητές μας</a:t>
            </a:r>
            <a:endParaRPr sz="1800">
              <a:latin typeface="Calibri"/>
              <a:ea typeface="Calibri"/>
              <a:cs typeface="Calibri"/>
              <a:sym typeface="Calibri"/>
            </a:endParaRPr>
          </a:p>
          <a:p>
            <a:pPr marL="457200" marR="0" lvl="0" indent="0" algn="just" rtl="0">
              <a:lnSpc>
                <a:spcPct val="115000"/>
              </a:lnSpc>
              <a:spcBef>
                <a:spcPts val="0"/>
              </a:spcBef>
              <a:spcAft>
                <a:spcPts val="0"/>
              </a:spcAft>
              <a:buNone/>
            </a:pPr>
            <a:endParaRPr sz="1800">
              <a:latin typeface="Calibri"/>
              <a:ea typeface="Calibri"/>
              <a:cs typeface="Calibri"/>
              <a:sym typeface="Calibri"/>
            </a:endParaRPr>
          </a:p>
          <a:p>
            <a:pPr marL="457200" marR="0" lvl="0" indent="0" algn="just" rtl="0">
              <a:lnSpc>
                <a:spcPct val="115000"/>
              </a:lnSpc>
              <a:spcBef>
                <a:spcPts val="0"/>
              </a:spcBef>
              <a:spcAft>
                <a:spcPts val="0"/>
              </a:spcAft>
              <a:buNone/>
            </a:pPr>
            <a:endParaRPr sz="1800">
              <a:latin typeface="Calibri"/>
              <a:ea typeface="Calibri"/>
              <a:cs typeface="Calibri"/>
              <a:sym typeface="Calibri"/>
            </a:endParaRPr>
          </a:p>
        </p:txBody>
      </p:sp>
      <p:sp>
        <p:nvSpPr>
          <p:cNvPr id="304" name="Google Shape;304;g17dbe8cb7e9_0_22"/>
          <p:cNvSpPr txBox="1"/>
          <p:nvPr/>
        </p:nvSpPr>
        <p:spPr>
          <a:xfrm>
            <a:off x="5721824" y="1762037"/>
            <a:ext cx="6093600" cy="13251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GB" sz="1800">
                <a:latin typeface="Calibri"/>
                <a:ea typeface="Calibri"/>
                <a:cs typeface="Calibri"/>
                <a:sym typeface="Calibri"/>
              </a:rPr>
              <a:t>Όταν αυτές οι </a:t>
            </a:r>
            <a:r>
              <a:rPr lang="en-GB" sz="1800" b="1">
                <a:latin typeface="Calibri"/>
                <a:ea typeface="Calibri"/>
                <a:cs typeface="Calibri"/>
                <a:sym typeface="Calibri"/>
              </a:rPr>
              <a:t>βασικές ανάγκες </a:t>
            </a:r>
            <a:r>
              <a:rPr lang="en-GB" sz="1800">
                <a:latin typeface="Calibri"/>
                <a:ea typeface="Calibri"/>
                <a:cs typeface="Calibri"/>
                <a:sym typeface="Calibri"/>
              </a:rPr>
              <a:t>για τη σωστή </a:t>
            </a:r>
            <a:r>
              <a:rPr lang="en-GB" sz="1800" b="1">
                <a:latin typeface="Calibri"/>
                <a:ea typeface="Calibri"/>
                <a:cs typeface="Calibri"/>
                <a:sym typeface="Calibri"/>
              </a:rPr>
              <a:t>συναισθηματική μας ανάπτυξη</a:t>
            </a:r>
            <a:r>
              <a:rPr lang="en-GB" sz="1800">
                <a:latin typeface="Calibri"/>
                <a:ea typeface="Calibri"/>
                <a:cs typeface="Calibri"/>
                <a:sym typeface="Calibri"/>
              </a:rPr>
              <a:t> δεν ικανοποιούνται, μεγαλώνουμε με μια σειρά από ελλείψεις που έχουν </a:t>
            </a:r>
            <a:r>
              <a:rPr lang="en-GB" sz="1800" b="1">
                <a:latin typeface="Calibri"/>
                <a:ea typeface="Calibri"/>
                <a:cs typeface="Calibri"/>
                <a:sym typeface="Calibri"/>
              </a:rPr>
              <a:t>αρνητικό αντίκτυπο</a:t>
            </a:r>
            <a:r>
              <a:rPr lang="en-GB" sz="1800">
                <a:latin typeface="Calibri"/>
                <a:ea typeface="Calibri"/>
                <a:cs typeface="Calibri"/>
                <a:sym typeface="Calibri"/>
              </a:rPr>
              <a:t> στην αντίληψή μας για τον εαυτό μας.</a:t>
            </a:r>
            <a:endParaRPr sz="1400" b="1" i="0" u="none" strike="noStrike" cap="none">
              <a:solidFill>
                <a:srgbClr val="000000"/>
              </a:solidFill>
              <a:latin typeface="Arial"/>
              <a:ea typeface="Arial"/>
              <a:cs typeface="Arial"/>
              <a:sym typeface="Arial"/>
            </a:endParaRPr>
          </a:p>
        </p:txBody>
      </p:sp>
      <p:pic>
        <p:nvPicPr>
          <p:cNvPr id="305" name="Google Shape;305;g17dbe8cb7e9_0_22" descr="Imagen que contiene juguete, muñeca, cumpleaños, colorid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97446" y="3716921"/>
            <a:ext cx="1355680" cy="2047164"/>
          </a:xfrm>
          <a:prstGeom prst="rect">
            <a:avLst/>
          </a:prstGeom>
          <a:noFill/>
          <a:ln>
            <a:noFill/>
          </a:ln>
        </p:spPr>
      </p:pic>
      <p:pic>
        <p:nvPicPr>
          <p:cNvPr id="306" name="Google Shape;306;g17dbe8cb7e9_0_22" descr="Imagen que contiene juguete, muñeca, cumpleaños, colorido&#10;&#10;Descripción generada automáticamente"/>
          <p:cNvPicPr preferRelativeResize="0"/>
          <p:nvPr/>
        </p:nvPicPr>
        <p:blipFill rotWithShape="1">
          <a:blip r:embed="rId6" cstate="email">
            <a:alphaModFix/>
            <a:extLst>
              <a:ext uri="{28A0092B-C50C-407E-A947-70E740481C1C}">
                <a14:useLocalDpi xmlns:a14="http://schemas.microsoft.com/office/drawing/2010/main"/>
              </a:ext>
            </a:extLst>
          </a:blip>
          <a:srcRect t="-344"/>
          <a:stretch/>
        </p:blipFill>
        <p:spPr>
          <a:xfrm>
            <a:off x="6143191" y="3790490"/>
            <a:ext cx="2019869" cy="1900026"/>
          </a:xfrm>
          <a:prstGeom prst="rect">
            <a:avLst/>
          </a:prstGeom>
          <a:noFill/>
          <a:ln>
            <a:noFill/>
          </a:ln>
        </p:spPr>
      </p:pic>
      <p:pic>
        <p:nvPicPr>
          <p:cNvPr id="307" name="Google Shape;307;g17dbe8cb7e9_0_22" descr="Imagen que contiene juguete, muñeca, cumpleaños, colorido&#10;&#10;Descripción generada automáticament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49491" y="4811599"/>
            <a:ext cx="1028382" cy="1486211"/>
          </a:xfrm>
          <a:prstGeom prst="rect">
            <a:avLst/>
          </a:prstGeom>
          <a:noFill/>
          <a:ln>
            <a:noFill/>
          </a:ln>
        </p:spPr>
      </p:pic>
      <p:pic>
        <p:nvPicPr>
          <p:cNvPr id="308" name="Google Shape;308;g17dbe8cb7e9_0_22" descr="Imagen que contiene juguete, muñeca, cumpleaños, colorido&#10;&#10;Descripción generada automáticament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466584" y="3376116"/>
            <a:ext cx="1842448" cy="2117838"/>
          </a:xfrm>
          <a:prstGeom prst="rect">
            <a:avLst/>
          </a:prstGeom>
          <a:noFill/>
          <a:ln>
            <a:noFill/>
          </a:ln>
        </p:spPr>
      </p:pic>
      <p:pic>
        <p:nvPicPr>
          <p:cNvPr id="309" name="Google Shape;309;g17dbe8cb7e9_0_22" descr="Imagen que contiene juguete, muñeca, cumpleaños, colorido&#10;&#10;Descripción generada automáticament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091668" y="3455945"/>
            <a:ext cx="1688183" cy="2187285"/>
          </a:xfrm>
          <a:prstGeom prst="rect">
            <a:avLst/>
          </a:prstGeom>
          <a:noFill/>
          <a:ln>
            <a:noFill/>
          </a:ln>
        </p:spPr>
      </p:pic>
      <p:pic>
        <p:nvPicPr>
          <p:cNvPr id="310" name="Google Shape;310;g17dbe8cb7e9_0_22" descr="Imagen que contiene juguete, muñeca, cumpleaños, colorido&#10;&#10;Descripción generada automáticamente"/>
          <p:cNvPicPr preferRelativeResize="0"/>
          <p:nvPr/>
        </p:nvPicPr>
        <p:blipFill rotWithShape="1">
          <a:blip r:embed="rId10" cstate="email">
            <a:alphaModFix/>
            <a:extLst>
              <a:ext uri="{28A0092B-C50C-407E-A947-70E740481C1C}">
                <a14:useLocalDpi xmlns:a14="http://schemas.microsoft.com/office/drawing/2010/main"/>
              </a:ext>
            </a:extLst>
          </a:blip>
          <a:srcRect r="-2488"/>
          <a:stretch/>
        </p:blipFill>
        <p:spPr>
          <a:xfrm>
            <a:off x="9535228" y="4102876"/>
            <a:ext cx="1311144" cy="1900026"/>
          </a:xfrm>
          <a:prstGeom prst="rect">
            <a:avLst/>
          </a:prstGeom>
          <a:noFill/>
          <a:ln>
            <a:noFill/>
          </a:ln>
        </p:spPr>
      </p:pic>
      <p:pic>
        <p:nvPicPr>
          <p:cNvPr id="311" name="Google Shape;311;g17dbe8cb7e9_0_22" descr="Imagen que contiene juguete, muñeca, cumpleaños, colorido&#10;&#10;Descripción generada automáticament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8163060" y="4346223"/>
            <a:ext cx="1869743" cy="1900026"/>
          </a:xfrm>
          <a:prstGeom prst="rect">
            <a:avLst/>
          </a:prstGeom>
          <a:noFill/>
          <a:ln>
            <a:noFill/>
          </a:ln>
        </p:spPr>
      </p:pic>
      <p:sp>
        <p:nvSpPr>
          <p:cNvPr id="312" name="Google Shape;312;g17dbe8cb7e9_0_22"/>
          <p:cNvSpPr/>
          <p:nvPr/>
        </p:nvSpPr>
        <p:spPr>
          <a:xfrm>
            <a:off x="289655" y="16710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
        <p:nvSpPr>
          <p:cNvPr id="313" name="Google Shape;313;g17dbe8cb7e9_0_22"/>
          <p:cNvSpPr txBox="1"/>
          <p:nvPr/>
        </p:nvSpPr>
        <p:spPr>
          <a:xfrm>
            <a:off x="289650" y="719825"/>
            <a:ext cx="8450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rgbClr val="21B4A9"/>
                </a:solidFill>
                <a:latin typeface="Calibri"/>
                <a:ea typeface="Calibri"/>
                <a:cs typeface="Calibri"/>
                <a:sym typeface="Calibri"/>
              </a:rPr>
              <a:t>Μέρος 6: Επαρκής Αυτοεκτίμηση.  </a:t>
            </a:r>
            <a:endParaRPr sz="2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17"/>
        <p:cNvGrpSpPr/>
        <p:nvPr/>
      </p:nvGrpSpPr>
      <p:grpSpPr>
        <a:xfrm>
          <a:off x="0" y="0"/>
          <a:ext cx="0" cy="0"/>
          <a:chOff x="0" y="0"/>
          <a:chExt cx="0" cy="0"/>
        </a:xfrm>
      </p:grpSpPr>
      <p:sp>
        <p:nvSpPr>
          <p:cNvPr id="318" name="Google Shape;318;p10"/>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319" name="Google Shape;319;p10"/>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20" name="Google Shape;320;p10"/>
          <p:cNvSpPr txBox="1"/>
          <p:nvPr/>
        </p:nvSpPr>
        <p:spPr>
          <a:xfrm>
            <a:off x="1844400" y="922075"/>
            <a:ext cx="8503200" cy="5177100"/>
          </a:xfrm>
          <a:prstGeom prst="rect">
            <a:avLst/>
          </a:prstGeom>
          <a:noFill/>
          <a:ln w="12700" cap="flat" cmpd="sng">
            <a:solidFill>
              <a:srgbClr val="C00000"/>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72000" tIns="72000" rIns="72000" bIns="0" anchor="t" anchorCtr="0">
            <a:noAutofit/>
          </a:bodyPr>
          <a:lstStyle/>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Πιστεύετε ότι είστε άξιοι ευτυχίας, σεβασμού και ενεργείτε υπέρ του να τη λάβετε.</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Επηρεάζετε τη σκέψη, τα συναισθήματα, την ευτυχία, τις επιθυμίες και τους στόχους σας.</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Αναπτύσσετε την ικανότητα να σέβεστε τον εαυτό σας και να νιώθετε περήφανοι για τον εαυτό σας, ακόμα και όταν κάνετε λάθη.</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Έχεις διεκδικητική στάση, ξέρεις να λες ΟΧΙ, σέβεσαι τις αξίες και τα όριά σου.</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Ποτέ δεν συγκρίνεις τον εαυτό σου με άλλους.</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Έχετε μια αίσθηση κατεύθυνσης και ελέγχου στη ζωή σας, αντιμετωπίζετε προβλήματα και δυσκολίες.</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Ενεργείτε ανεξάρτητα και αλληλεξαρτώμενα, αναλαμβάνετε την ευθύνη και είστε πρόθυμοι να στηρίξετε τους άλλους.</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Είστε σε θέση να αντιμετωπίσετε νέες προκλήσεις και μπορείτε να δέχεστε την κριτική χωρίς να νιώθετε πληγωμένοι. </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Νιώθεις ευτυχισμένος, και είναι αναπόσπαστο κομμάτι των σχέσεών σου και της επίτευξης των στόχων σου. </a:t>
            </a:r>
            <a:endParaRPr sz="1600">
              <a:latin typeface="Calibri"/>
              <a:ea typeface="Calibri"/>
              <a:cs typeface="Calibri"/>
              <a:sym typeface="Calibri"/>
            </a:endParaRPr>
          </a:p>
          <a:p>
            <a:pPr marL="285750" marR="0" lvl="0" indent="-228600" algn="just" rtl="0">
              <a:lnSpc>
                <a:spcPct val="114999"/>
              </a:lnSpc>
              <a:spcBef>
                <a:spcPts val="600"/>
              </a:spcBef>
              <a:spcAft>
                <a:spcPts val="0"/>
              </a:spcAft>
              <a:buSzPts val="1300"/>
              <a:buFont typeface="Noto Sans"/>
              <a:buChar char="✔"/>
            </a:pPr>
            <a:r>
              <a:rPr lang="en-GB" sz="1600">
                <a:latin typeface="Calibri"/>
                <a:ea typeface="Calibri"/>
                <a:cs typeface="Calibri"/>
                <a:sym typeface="Calibri"/>
              </a:rPr>
              <a:t>Έχετε τον έλεγχο της ζωής σας, σας δίνει τη δυνατότητα να κάνετε αυτό που θέλετε και είναι η πηγή της ψυχικής σας υγείας.</a:t>
            </a:r>
            <a:endParaRPr sz="1600">
              <a:latin typeface="Calibri"/>
              <a:ea typeface="Calibri"/>
              <a:cs typeface="Calibri"/>
              <a:sym typeface="Calibri"/>
            </a:endParaRPr>
          </a:p>
          <a:p>
            <a:pPr marL="457200" marR="0" lvl="0" indent="0" algn="just" rtl="0">
              <a:lnSpc>
                <a:spcPct val="114999"/>
              </a:lnSpc>
              <a:spcBef>
                <a:spcPts val="600"/>
              </a:spcBef>
              <a:spcAft>
                <a:spcPts val="0"/>
              </a:spcAft>
              <a:buNone/>
            </a:pPr>
            <a:endParaRPr sz="1600">
              <a:latin typeface="Calibri"/>
              <a:ea typeface="Calibri"/>
              <a:cs typeface="Calibri"/>
              <a:sym typeface="Calibri"/>
            </a:endParaRPr>
          </a:p>
          <a:p>
            <a:pPr marL="0" marR="0" lvl="0" indent="0" algn="just" rtl="0">
              <a:lnSpc>
                <a:spcPct val="114999"/>
              </a:lnSpc>
              <a:spcBef>
                <a:spcPts val="60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
            </a:r>
            <a:br>
              <a:rPr lang="en-GB"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p:txBody>
      </p:sp>
      <p:pic>
        <p:nvPicPr>
          <p:cNvPr id="321" name="Google Shape;321;p1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40488" y="3149452"/>
            <a:ext cx="970001" cy="2968387"/>
          </a:xfrm>
          <a:prstGeom prst="rect">
            <a:avLst/>
          </a:prstGeom>
          <a:noFill/>
          <a:ln>
            <a:noFill/>
          </a:ln>
        </p:spPr>
      </p:pic>
      <p:pic>
        <p:nvPicPr>
          <p:cNvPr id="322" name="Google Shape;322;p1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81316" y="2895962"/>
            <a:ext cx="970000" cy="2968388"/>
          </a:xfrm>
          <a:prstGeom prst="rect">
            <a:avLst/>
          </a:prstGeom>
          <a:noFill/>
          <a:ln>
            <a:noFill/>
          </a:ln>
        </p:spPr>
      </p:pic>
      <p:sp>
        <p:nvSpPr>
          <p:cNvPr id="323" name="Google Shape;323;p10"/>
          <p:cNvSpPr/>
          <p:nvPr/>
        </p:nvSpPr>
        <p:spPr>
          <a:xfrm>
            <a:off x="850805" y="-7879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
        <p:nvSpPr>
          <p:cNvPr id="324" name="Google Shape;324;p10"/>
          <p:cNvSpPr txBox="1"/>
          <p:nvPr/>
        </p:nvSpPr>
        <p:spPr>
          <a:xfrm>
            <a:off x="0" y="349300"/>
            <a:ext cx="8450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rgbClr val="21B4A9"/>
                </a:solidFill>
                <a:latin typeface="Calibri"/>
                <a:ea typeface="Calibri"/>
                <a:cs typeface="Calibri"/>
                <a:sym typeface="Calibri"/>
              </a:rPr>
              <a:t>Μέρος 6: Συμπτώματα της επαρκούς αυτοεκτίμησης.  </a:t>
            </a:r>
            <a:endParaRPr sz="2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28"/>
        <p:cNvGrpSpPr/>
        <p:nvPr/>
      </p:nvGrpSpPr>
      <p:grpSpPr>
        <a:xfrm>
          <a:off x="0" y="0"/>
          <a:ext cx="0" cy="0"/>
          <a:chOff x="0" y="0"/>
          <a:chExt cx="0" cy="0"/>
        </a:xfrm>
      </p:grpSpPr>
      <p:sp>
        <p:nvSpPr>
          <p:cNvPr id="329" name="Google Shape;329;g17dbe8cb7e9_0_29"/>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30" name="Google Shape;330;g17dbe8cb7e9_0_29"/>
          <p:cNvSpPr txBox="1"/>
          <p:nvPr/>
        </p:nvSpPr>
        <p:spPr>
          <a:xfrm>
            <a:off x="1519778" y="1197979"/>
            <a:ext cx="9258000" cy="48087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chemeClr val="dk1"/>
              </a:buClr>
              <a:buSzPts val="1100"/>
              <a:buFont typeface="Arial"/>
              <a:buNone/>
            </a:pPr>
            <a:r>
              <a:rPr lang="en-GB" sz="1700">
                <a:solidFill>
                  <a:schemeClr val="dk1"/>
                </a:solidFill>
                <a:latin typeface="Calibri"/>
                <a:ea typeface="Calibri"/>
                <a:cs typeface="Calibri"/>
                <a:sym typeface="Calibri"/>
              </a:rPr>
              <a:t>Το κεφάλι μας κάνει κόλπα. Μερικές φορές η «χαμηλή αυτοεκτίμηση» μπορεί να μας κάνει να περιπλανηθούμε και να δημιουργήσουμε ψευδείς ιστορίες ή προσδοκίες που μπορεί να μας κάνουν να νιώθουμε άσχημα και ανασφαλείς.</a:t>
            </a:r>
            <a:endParaRPr sz="17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100"/>
              <a:buFont typeface="Arial"/>
              <a:buNone/>
            </a:pPr>
            <a:r>
              <a:rPr lang="en-GB" sz="1700">
                <a:solidFill>
                  <a:schemeClr val="dk1"/>
                </a:solidFill>
                <a:latin typeface="Calibri"/>
                <a:ea typeface="Calibri"/>
                <a:cs typeface="Calibri"/>
                <a:sym typeface="Calibri"/>
              </a:rPr>
              <a:t>Για παράδειγμα, η Κλάρα περνά τον ελεύθερο χρόνο της στο πλέξιμο, από ρούχα μέχρι κουβέρτες. Τις προάλλες περπατούσε στο δρόμο με το τελευταίο της ρούχο, ένα πλεκτό πουλόβερ με φαρδιά μανίκια και «oversize» και μια νεαρή κοπέλα την κοιτούσε επίμονα. Η χαμηλή αυτοεκτίμηση της Κλάρα, την οποία της αρέσει να αποκαλεί "La Culebra", αρχίζει να της λέει: "Φαίνεσαι γελοία", "Σε κοιτάζει επίμονα γιατί τρομάζει με τον τρόπο που είσαι ντυμένη", "Σταμάτα να σπαταλάς το χρόνο σου με αυτό το χάλι που φοράς για να πας στο δρόμο όπου μπορούν να σε δουν όλοι». Το κεφάλι της Κλάρα την κάνει να σκεφτεί: "Είμαι σίγουρη ότι με κοιτάζει επίμονα γιατί δεν της αρέσει καθόλου το πουλόβερ μου, και μάλλον σκέφτεται: από πού το αγόρασε έτσι ώστε να μην πάω ποτέ σε εκείνο το κατάστημα. Ελπίζω να μη φανταστεί “ότι το έφτιαξα μόνη μου".</a:t>
            </a:r>
            <a:endParaRPr sz="17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100"/>
              <a:buFont typeface="Arial"/>
              <a:buNone/>
            </a:pPr>
            <a:r>
              <a:rPr lang="en-GB" sz="1700">
                <a:solidFill>
                  <a:schemeClr val="dk1"/>
                </a:solidFill>
                <a:latin typeface="Calibri"/>
                <a:ea typeface="Calibri"/>
                <a:cs typeface="Calibri"/>
                <a:sym typeface="Calibri"/>
              </a:rPr>
              <a:t>Η κακή μας αυτοεκτίμηση μπορεί να μας οδηγήσει σε αρνητική σκέψη. Από εδώ και πέρα σας προτείνουμε να είστε «ο καλύτερος αφηγητής». Γιατί να μένετε πάντα στη χειρότερη εκδοχή της ιστορίας; Η νέα Κλάρα σκέφτεται: "Λατρεύω τον τρόπο που είμαι ντυμένη, πόσο περήφανη είμαι για τον εαυτό μου, είμαι σίγουρη ότι το κορίτσι λατρεύει το ρούχο που φοράω. Ίσως θα μπορούσα να αρχίσω να σκέφτομαι να πουλήσω τα ρούχα μου".</a:t>
            </a:r>
            <a:endParaRPr sz="17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p:txBody>
      </p:sp>
      <p:sp>
        <p:nvSpPr>
          <p:cNvPr id="331" name="Google Shape;331;g17dbe8cb7e9_0_29"/>
          <p:cNvSpPr/>
          <p:nvPr/>
        </p:nvSpPr>
        <p:spPr>
          <a:xfrm>
            <a:off x="1519775" y="596850"/>
            <a:ext cx="93666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a:t>
            </a:r>
            <a:r>
              <a:rPr lang="en-GB" sz="2400" b="0" i="0" u="none" strike="noStrike" cap="none">
                <a:solidFill>
                  <a:srgbClr val="21B4A9"/>
                </a:solidFill>
                <a:latin typeface="Calibri"/>
                <a:ea typeface="Calibri"/>
                <a:cs typeface="Calibri"/>
                <a:sym typeface="Calibri"/>
              </a:rPr>
              <a:t> 6: Εργασία για την αυτοεκτίμησή μου: Ο καλύτερος αφηγητής. </a:t>
            </a:r>
            <a:endParaRPr sz="2400" b="0" i="0" u="none" strike="noStrike" cap="none">
              <a:solidFill>
                <a:srgbClr val="000000"/>
              </a:solidFill>
              <a:latin typeface="Arial"/>
              <a:ea typeface="Arial"/>
              <a:cs typeface="Arial"/>
              <a:sym typeface="Arial"/>
            </a:endParaRPr>
          </a:p>
        </p:txBody>
      </p:sp>
      <p:pic>
        <p:nvPicPr>
          <p:cNvPr id="332" name="Google Shape;332;g17dbe8cb7e9_0_29"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04716" y="5083329"/>
            <a:ext cx="1676631" cy="1196230"/>
          </a:xfrm>
          <a:prstGeom prst="rect">
            <a:avLst/>
          </a:prstGeom>
          <a:noFill/>
          <a:ln>
            <a:noFill/>
          </a:ln>
        </p:spPr>
      </p:pic>
      <p:pic>
        <p:nvPicPr>
          <p:cNvPr id="333" name="Google Shape;333;g17dbe8cb7e9_0_29" descr="Imagen que contiene tabl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753" y="2454758"/>
            <a:ext cx="970001" cy="2968387"/>
          </a:xfrm>
          <a:prstGeom prst="rect">
            <a:avLst/>
          </a:prstGeom>
          <a:noFill/>
          <a:ln>
            <a:noFill/>
          </a:ln>
        </p:spPr>
      </p:pic>
      <p:sp>
        <p:nvSpPr>
          <p:cNvPr id="334" name="Google Shape;334;g17dbe8cb7e9_0_29"/>
          <p:cNvSpPr/>
          <p:nvPr/>
        </p:nvSpPr>
        <p:spPr>
          <a:xfrm>
            <a:off x="1501255" y="-4214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38"/>
        <p:cNvGrpSpPr/>
        <p:nvPr/>
      </p:nvGrpSpPr>
      <p:grpSpPr>
        <a:xfrm>
          <a:off x="0" y="0"/>
          <a:ext cx="0" cy="0"/>
          <a:chOff x="0" y="0"/>
          <a:chExt cx="0" cy="0"/>
        </a:xfrm>
      </p:grpSpPr>
      <p:sp>
        <p:nvSpPr>
          <p:cNvPr id="339" name="Google Shape;339;p14"/>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pic>
        <p:nvPicPr>
          <p:cNvPr id="340" name="Google Shape;34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0307" y="3321249"/>
            <a:ext cx="3178424" cy="2118432"/>
          </a:xfrm>
          <a:prstGeom prst="rect">
            <a:avLst/>
          </a:prstGeom>
          <a:noFill/>
          <a:ln w="12700" cap="flat" cmpd="sng">
            <a:solidFill>
              <a:schemeClr val="dk1"/>
            </a:solidFill>
            <a:prstDash val="solid"/>
            <a:round/>
            <a:headEnd type="none" w="sm" len="sm"/>
            <a:tailEnd type="none" w="sm" len="sm"/>
          </a:ln>
        </p:spPr>
      </p:pic>
      <p:pic>
        <p:nvPicPr>
          <p:cNvPr id="341" name="Google Shape;341;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327233" y="1000803"/>
            <a:ext cx="1690628" cy="2535949"/>
          </a:xfrm>
          <a:prstGeom prst="rect">
            <a:avLst/>
          </a:prstGeom>
          <a:noFill/>
          <a:ln w="12700" cap="flat" cmpd="sng">
            <a:solidFill>
              <a:schemeClr val="dk1"/>
            </a:solidFill>
            <a:prstDash val="solid"/>
            <a:round/>
            <a:headEnd type="none" w="sm" len="sm"/>
            <a:tailEnd type="none" w="sm" len="sm"/>
          </a:ln>
        </p:spPr>
      </p:pic>
      <p:pic>
        <p:nvPicPr>
          <p:cNvPr id="342" name="Google Shape;342;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70685" y="1616125"/>
            <a:ext cx="2558326" cy="1705124"/>
          </a:xfrm>
          <a:prstGeom prst="rect">
            <a:avLst/>
          </a:prstGeom>
          <a:noFill/>
          <a:ln w="19050" cap="flat" cmpd="sng">
            <a:solidFill>
              <a:schemeClr val="dk1"/>
            </a:solidFill>
            <a:prstDash val="solid"/>
            <a:round/>
            <a:headEnd type="none" w="sm" len="sm"/>
            <a:tailEnd type="none" w="sm" len="sm"/>
          </a:ln>
        </p:spPr>
      </p:pic>
      <p:pic>
        <p:nvPicPr>
          <p:cNvPr id="343" name="Google Shape;343;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970895" y="3327996"/>
            <a:ext cx="1901950" cy="2535945"/>
          </a:xfrm>
          <a:prstGeom prst="rect">
            <a:avLst/>
          </a:prstGeom>
          <a:noFill/>
          <a:ln w="12700" cap="flat" cmpd="sng">
            <a:solidFill>
              <a:schemeClr val="dk1"/>
            </a:solidFill>
            <a:prstDash val="solid"/>
            <a:round/>
            <a:headEnd type="none" w="sm" len="sm"/>
            <a:tailEnd type="none" w="sm" len="sm"/>
          </a:ln>
        </p:spPr>
      </p:pic>
      <p:sp>
        <p:nvSpPr>
          <p:cNvPr id="344" name="Google Shape;344;p14"/>
          <p:cNvSpPr txBox="1"/>
          <p:nvPr/>
        </p:nvSpPr>
        <p:spPr>
          <a:xfrm>
            <a:off x="791570" y="1436525"/>
            <a:ext cx="6635100" cy="41370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1700"/>
              <a:buFont typeface="Arial"/>
              <a:buNone/>
            </a:pPr>
            <a:r>
              <a:rPr lang="en-GB" sz="1700">
                <a:solidFill>
                  <a:schemeClr val="dk1"/>
                </a:solidFill>
                <a:latin typeface="Calibri"/>
                <a:ea typeface="Calibri"/>
                <a:cs typeface="Calibri"/>
                <a:sym typeface="Calibri"/>
              </a:rPr>
              <a:t>Μάθετε πώς να είστε «ο καλύτερος αφηγητής», επιλέξτε μία από τις εικόνες που επιλέξαμε για εσάς. Τώρα θα πρέπει να σκεφτείτε τρεις ιστορίες:</a:t>
            </a:r>
            <a:endParaRPr sz="1700" b="0" i="0" u="none" strike="noStrike" cap="none">
              <a:solidFill>
                <a:schemeClr val="dk1"/>
              </a:solidFill>
              <a:latin typeface="Calibri"/>
              <a:ea typeface="Calibri"/>
              <a:cs typeface="Calibri"/>
              <a:sym typeface="Calibri"/>
            </a:endParaRPr>
          </a:p>
          <a:p>
            <a:pPr marL="342900" marR="0" lvl="0" indent="-342900" algn="just" rtl="0">
              <a:lnSpc>
                <a:spcPct val="90000"/>
              </a:lnSpc>
              <a:spcBef>
                <a:spcPts val="1000"/>
              </a:spcBef>
              <a:spcAft>
                <a:spcPts val="0"/>
              </a:spcAft>
              <a:buSzPts val="1700"/>
              <a:buAutoNum type="arabicPeriod"/>
            </a:pPr>
            <a:r>
              <a:rPr lang="en-GB" sz="1700" b="1">
                <a:solidFill>
                  <a:schemeClr val="dk1"/>
                </a:solidFill>
                <a:latin typeface="Calibri"/>
                <a:ea typeface="Calibri"/>
                <a:cs typeface="Calibri"/>
                <a:sym typeface="Calibri"/>
              </a:rPr>
              <a:t>Αντικειμενική ιστορία: </a:t>
            </a:r>
            <a:r>
              <a:rPr lang="en-GB" sz="1700">
                <a:solidFill>
                  <a:schemeClr val="dk1"/>
                </a:solidFill>
                <a:latin typeface="Calibri"/>
                <a:ea typeface="Calibri"/>
                <a:cs typeface="Calibri"/>
                <a:sym typeface="Calibri"/>
              </a:rPr>
              <a:t>τι βλέπετε; Σε αυτό το σημείο δεν σε ενδιαφέρει να πεις τη γνώμη σου ή την αντίληψή σου. Απλώς περιγράψτε αυτό που βλέπετε στην εικόνα.</a:t>
            </a:r>
            <a:endParaRPr sz="1700">
              <a:solidFill>
                <a:schemeClr val="dk1"/>
              </a:solidFill>
              <a:latin typeface="Calibri"/>
              <a:ea typeface="Calibri"/>
              <a:cs typeface="Calibri"/>
              <a:sym typeface="Calibri"/>
            </a:endParaRPr>
          </a:p>
          <a:p>
            <a:pPr marL="342900" marR="0" lvl="0" indent="-342900" algn="just" rtl="0">
              <a:lnSpc>
                <a:spcPct val="90000"/>
              </a:lnSpc>
              <a:spcBef>
                <a:spcPts val="1000"/>
              </a:spcBef>
              <a:spcAft>
                <a:spcPts val="0"/>
              </a:spcAft>
              <a:buSzPts val="1700"/>
              <a:buAutoNum type="arabicPeriod"/>
            </a:pPr>
            <a:r>
              <a:rPr lang="en-GB" sz="1700" b="1">
                <a:solidFill>
                  <a:schemeClr val="dk1"/>
                </a:solidFill>
                <a:latin typeface="Calibri"/>
                <a:ea typeface="Calibri"/>
                <a:cs typeface="Calibri"/>
                <a:sym typeface="Calibri"/>
              </a:rPr>
              <a:t>Αρνητική ιστορία: </a:t>
            </a:r>
            <a:r>
              <a:rPr lang="en-GB" sz="1700">
                <a:solidFill>
                  <a:schemeClr val="dk1"/>
                </a:solidFill>
                <a:latin typeface="Calibri"/>
                <a:ea typeface="Calibri"/>
                <a:cs typeface="Calibri"/>
                <a:sym typeface="Calibri"/>
              </a:rPr>
              <a:t>τι αντιλαμβάνεστε; Από τη δική σας οπτική, τι πιστεύετε ότι συμβαίνει σε κάθε μία από τις εικόνες. Αφήστε την αρνητική σας πλευρά να μιλήσει.</a:t>
            </a:r>
            <a:endParaRPr sz="1700">
              <a:solidFill>
                <a:schemeClr val="dk1"/>
              </a:solidFill>
              <a:latin typeface="Calibri"/>
              <a:ea typeface="Calibri"/>
              <a:cs typeface="Calibri"/>
              <a:sym typeface="Calibri"/>
            </a:endParaRPr>
          </a:p>
          <a:p>
            <a:pPr marL="342900" marR="0" lvl="0" indent="-342900" algn="just" rtl="0">
              <a:lnSpc>
                <a:spcPct val="90000"/>
              </a:lnSpc>
              <a:spcBef>
                <a:spcPts val="1000"/>
              </a:spcBef>
              <a:spcAft>
                <a:spcPts val="0"/>
              </a:spcAft>
              <a:buSzPts val="1700"/>
              <a:buAutoNum type="arabicPeriod"/>
            </a:pPr>
            <a:r>
              <a:rPr lang="en-GB" sz="1700" b="1">
                <a:solidFill>
                  <a:schemeClr val="dk1"/>
                </a:solidFill>
                <a:latin typeface="Calibri"/>
                <a:ea typeface="Calibri"/>
                <a:cs typeface="Calibri"/>
                <a:sym typeface="Calibri"/>
              </a:rPr>
              <a:t>Θετική ιστορία: </a:t>
            </a:r>
            <a:r>
              <a:rPr lang="en-GB" sz="1700">
                <a:solidFill>
                  <a:schemeClr val="dk1"/>
                </a:solidFill>
                <a:latin typeface="Calibri"/>
                <a:ea typeface="Calibri"/>
                <a:cs typeface="Calibri"/>
                <a:sym typeface="Calibri"/>
              </a:rPr>
              <a:t>τι αντιλαμβάνεστε; Από τη δική σας οπτική, τι πιστεύετε ότι συμβαίνει σε κάθε μία από τις εικόνες. Αφήστε την πιο θετική σας πλευρά να μιλήσει.</a:t>
            </a:r>
            <a:endParaRPr sz="1700">
              <a:solidFill>
                <a:schemeClr val="dk1"/>
              </a:solidFill>
              <a:latin typeface="Calibri"/>
              <a:ea typeface="Calibri"/>
              <a:cs typeface="Calibri"/>
              <a:sym typeface="Calibri"/>
            </a:endParaRPr>
          </a:p>
          <a:p>
            <a:pPr marL="45720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1800"/>
              <a:buFont typeface="Arial"/>
              <a:buNone/>
            </a:pPr>
            <a:r>
              <a:rPr lang="en-GB" sz="1800" b="1">
                <a:solidFill>
                  <a:schemeClr val="dk1"/>
                </a:solidFill>
                <a:latin typeface="Calibri"/>
                <a:ea typeface="Calibri"/>
                <a:cs typeface="Calibri"/>
                <a:sym typeface="Calibri"/>
              </a:rPr>
              <a:t>Γιατί να μένετε πάντα στη χειρότερη εκδοχή της ιστορίας;</a:t>
            </a:r>
            <a:endParaRPr sz="1400" b="0" i="0" u="none" strike="noStrike" cap="none">
              <a:solidFill>
                <a:srgbClr val="000000"/>
              </a:solidFill>
              <a:latin typeface="Arial"/>
              <a:ea typeface="Arial"/>
              <a:cs typeface="Arial"/>
              <a:sym typeface="Arial"/>
            </a:endParaRPr>
          </a:p>
        </p:txBody>
      </p:sp>
      <p:sp>
        <p:nvSpPr>
          <p:cNvPr id="345" name="Google Shape;345;p14"/>
          <p:cNvSpPr/>
          <p:nvPr/>
        </p:nvSpPr>
        <p:spPr>
          <a:xfrm>
            <a:off x="131175" y="803750"/>
            <a:ext cx="10090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a:t>
            </a:r>
            <a:r>
              <a:rPr lang="en-GB" sz="2400" b="0" i="0" u="none" strike="noStrike" cap="none">
                <a:solidFill>
                  <a:srgbClr val="21B4A9"/>
                </a:solidFill>
                <a:latin typeface="Calibri"/>
                <a:ea typeface="Calibri"/>
                <a:cs typeface="Calibri"/>
                <a:sym typeface="Calibri"/>
              </a:rPr>
              <a:t> 6: Εργάζομαι πάνω στην αυτοεκτίμησή μου: Ο καλύτερος αφηγητής.</a:t>
            </a:r>
            <a:endParaRPr sz="2400" b="0" i="0" u="none" strike="noStrike" cap="none">
              <a:solidFill>
                <a:srgbClr val="000000"/>
              </a:solidFill>
              <a:latin typeface="Arial"/>
              <a:ea typeface="Arial"/>
              <a:cs typeface="Arial"/>
              <a:sym typeface="Arial"/>
            </a:endParaRPr>
          </a:p>
        </p:txBody>
      </p:sp>
      <p:pic>
        <p:nvPicPr>
          <p:cNvPr id="346" name="Google Shape;346;p14" descr="Imagen que contiene tabla&#10;&#10;Descripción generada automáticament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08542" y="3311162"/>
            <a:ext cx="970001" cy="2968387"/>
          </a:xfrm>
          <a:prstGeom prst="rect">
            <a:avLst/>
          </a:prstGeom>
          <a:noFill/>
          <a:ln>
            <a:noFill/>
          </a:ln>
        </p:spPr>
      </p:pic>
      <p:sp>
        <p:nvSpPr>
          <p:cNvPr id="347" name="Google Shape;347;p14"/>
          <p:cNvSpPr/>
          <p:nvPr/>
        </p:nvSpPr>
        <p:spPr>
          <a:xfrm>
            <a:off x="791580" y="-12020"/>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51"/>
        <p:cNvGrpSpPr/>
        <p:nvPr/>
      </p:nvGrpSpPr>
      <p:grpSpPr>
        <a:xfrm>
          <a:off x="0" y="0"/>
          <a:ext cx="0" cy="0"/>
          <a:chOff x="0" y="0"/>
          <a:chExt cx="0" cy="0"/>
        </a:xfrm>
      </p:grpSpPr>
      <p:sp>
        <p:nvSpPr>
          <p:cNvPr id="352" name="Google Shape;352;p7"/>
          <p:cNvSpPr/>
          <p:nvPr/>
        </p:nvSpPr>
        <p:spPr>
          <a:xfrm>
            <a:off x="875875" y="1111325"/>
            <a:ext cx="9019200" cy="5925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7: Αυτοπεποίθηση, Αυταξία και Αυτογνωσία</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1B4A9"/>
              </a:solidFill>
              <a:latin typeface="Calibri"/>
              <a:ea typeface="Calibri"/>
              <a:cs typeface="Calibri"/>
              <a:sym typeface="Calibri"/>
            </a:endParaRPr>
          </a:p>
        </p:txBody>
      </p:sp>
      <p:sp>
        <p:nvSpPr>
          <p:cNvPr id="353" name="Google Shape;353;p7"/>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54" name="Google Shape;354;p7"/>
          <p:cNvSpPr txBox="1"/>
          <p:nvPr/>
        </p:nvSpPr>
        <p:spPr>
          <a:xfrm>
            <a:off x="863525" y="1731238"/>
            <a:ext cx="7231500" cy="7110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1">
                <a:solidFill>
                  <a:schemeClr val="dk1"/>
                </a:solidFill>
                <a:latin typeface="Calibri"/>
                <a:ea typeface="Calibri"/>
                <a:cs typeface="Calibri"/>
                <a:sym typeface="Calibri"/>
              </a:rPr>
              <a:t>Η αυτοπεποίθηση είναι η ικανότητα να πιστεύει κανείς στον εαυτό του.</a:t>
            </a:r>
            <a:endParaRPr sz="500" b="0" i="0" u="none" strike="noStrike" cap="none">
              <a:solidFill>
                <a:srgbClr val="000000"/>
              </a:solidFill>
              <a:latin typeface="Arial"/>
              <a:ea typeface="Arial"/>
              <a:cs typeface="Arial"/>
              <a:sym typeface="Arial"/>
            </a:endParaRPr>
          </a:p>
        </p:txBody>
      </p:sp>
      <p:sp>
        <p:nvSpPr>
          <p:cNvPr id="355" name="Google Shape;355;p7"/>
          <p:cNvSpPr/>
          <p:nvPr/>
        </p:nvSpPr>
        <p:spPr>
          <a:xfrm>
            <a:off x="1199150" y="4231238"/>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Η πεποίθηση ότι είμαστε ικανοί να κάνουμε ό,τι βάλουμε στόχο.</a:t>
            </a:r>
            <a:endParaRPr sz="1800" b="0" i="0" u="none" strike="noStrike" cap="none">
              <a:solidFill>
                <a:srgbClr val="000000"/>
              </a:solidFill>
              <a:latin typeface="Arial"/>
              <a:ea typeface="Arial"/>
              <a:cs typeface="Arial"/>
              <a:sym typeface="Arial"/>
            </a:endParaRPr>
          </a:p>
        </p:txBody>
      </p:sp>
      <p:sp>
        <p:nvSpPr>
          <p:cNvPr id="356" name="Google Shape;356;p7"/>
          <p:cNvSpPr/>
          <p:nvPr/>
        </p:nvSpPr>
        <p:spPr>
          <a:xfrm>
            <a:off x="1221475" y="2730188"/>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Είναι η ανάπτυξη θετικής σκέψης για το τι πρόκειται να συμβεί.</a:t>
            </a:r>
            <a:endParaRPr sz="1800" b="0" i="0" u="none" strike="noStrike" cap="none">
              <a:solidFill>
                <a:srgbClr val="000000"/>
              </a:solidFill>
              <a:latin typeface="Arial"/>
              <a:ea typeface="Arial"/>
              <a:cs typeface="Arial"/>
              <a:sym typeface="Arial"/>
            </a:endParaRPr>
          </a:p>
        </p:txBody>
      </p:sp>
      <p:sp>
        <p:nvSpPr>
          <p:cNvPr id="357" name="Google Shape;357;p7"/>
          <p:cNvSpPr/>
          <p:nvPr/>
        </p:nvSpPr>
        <p:spPr>
          <a:xfrm>
            <a:off x="1199150" y="3480713"/>
            <a:ext cx="4824900" cy="639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Η θέσπιση διεγερτικών στόχων, με ρεαλιστική προοπτική.</a:t>
            </a:r>
            <a:endParaRPr sz="1800" b="0" i="0" u="none" strike="noStrike" cap="none">
              <a:solidFill>
                <a:srgbClr val="000000"/>
              </a:solidFill>
              <a:latin typeface="Arial"/>
              <a:ea typeface="Arial"/>
              <a:cs typeface="Arial"/>
              <a:sym typeface="Arial"/>
            </a:endParaRPr>
          </a:p>
        </p:txBody>
      </p:sp>
      <p:sp>
        <p:nvSpPr>
          <p:cNvPr id="358" name="Google Shape;358;p7"/>
          <p:cNvSpPr/>
          <p:nvPr/>
        </p:nvSpPr>
        <p:spPr>
          <a:xfrm>
            <a:off x="875875" y="2906498"/>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7"/>
          <p:cNvSpPr/>
          <p:nvPr/>
        </p:nvSpPr>
        <p:spPr>
          <a:xfrm>
            <a:off x="875875" y="3546436"/>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7"/>
          <p:cNvSpPr/>
          <p:nvPr/>
        </p:nvSpPr>
        <p:spPr>
          <a:xfrm>
            <a:off x="875875" y="4286336"/>
            <a:ext cx="283800" cy="2334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7"/>
          <p:cNvSpPr/>
          <p:nvPr/>
        </p:nvSpPr>
        <p:spPr>
          <a:xfrm>
            <a:off x="6990848" y="2536340"/>
            <a:ext cx="2212200" cy="1455300"/>
          </a:xfrm>
          <a:prstGeom prst="triangle">
            <a:avLst>
              <a:gd name="adj" fmla="val 50000"/>
            </a:avLst>
          </a:prstGeom>
          <a:solidFill>
            <a:srgbClr val="F4CCCC"/>
          </a:solidFill>
          <a:ln w="28575" cap="flat" cmpd="sng">
            <a:solidFill>
              <a:srgbClr val="EA4E4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sp>
        <p:nvSpPr>
          <p:cNvPr id="362" name="Google Shape;362;p7"/>
          <p:cNvSpPr/>
          <p:nvPr/>
        </p:nvSpPr>
        <p:spPr>
          <a:xfrm>
            <a:off x="5882900" y="3991715"/>
            <a:ext cx="2212200" cy="1455300"/>
          </a:xfrm>
          <a:prstGeom prst="triangle">
            <a:avLst>
              <a:gd name="adj" fmla="val 50000"/>
            </a:avLst>
          </a:prstGeom>
          <a:solidFill>
            <a:srgbClr val="D0E0E3"/>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7"/>
          <p:cNvSpPr/>
          <p:nvPr/>
        </p:nvSpPr>
        <p:spPr>
          <a:xfrm>
            <a:off x="8095025" y="3991715"/>
            <a:ext cx="2212200" cy="1455300"/>
          </a:xfrm>
          <a:prstGeom prst="triangle">
            <a:avLst>
              <a:gd name="adj" fmla="val 50000"/>
            </a:avLst>
          </a:prstGeom>
          <a:solidFill>
            <a:srgbClr val="FAB6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7"/>
          <p:cNvSpPr/>
          <p:nvPr/>
        </p:nvSpPr>
        <p:spPr>
          <a:xfrm rot="10800000">
            <a:off x="7107700" y="4058775"/>
            <a:ext cx="1978500" cy="1321200"/>
          </a:xfrm>
          <a:prstGeom prst="triangle">
            <a:avLst>
              <a:gd name="adj"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7"/>
          <p:cNvSpPr/>
          <p:nvPr/>
        </p:nvSpPr>
        <p:spPr>
          <a:xfrm>
            <a:off x="6893350" y="3509938"/>
            <a:ext cx="2407200" cy="430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latin typeface="Calibri"/>
                <a:ea typeface="Calibri"/>
                <a:cs typeface="Calibri"/>
                <a:sym typeface="Calibri"/>
              </a:rPr>
              <a:t>ΑΥΤΟΓΝΩΣΙΑ</a:t>
            </a:r>
            <a:endParaRPr sz="1400" b="1" i="0" u="none" strike="noStrike" cap="none">
              <a:solidFill>
                <a:srgbClr val="000000"/>
              </a:solidFill>
              <a:latin typeface="Arial"/>
              <a:ea typeface="Arial"/>
              <a:cs typeface="Arial"/>
              <a:sym typeface="Arial"/>
            </a:endParaRPr>
          </a:p>
        </p:txBody>
      </p:sp>
      <p:sp>
        <p:nvSpPr>
          <p:cNvPr id="366" name="Google Shape;366;p7"/>
          <p:cNvSpPr/>
          <p:nvPr/>
        </p:nvSpPr>
        <p:spPr>
          <a:xfrm>
            <a:off x="5785400" y="5016213"/>
            <a:ext cx="2407200" cy="430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b="1">
                <a:latin typeface="Calibri"/>
                <a:ea typeface="Calibri"/>
                <a:cs typeface="Calibri"/>
                <a:sym typeface="Calibri"/>
              </a:rPr>
              <a:t>ΑΥΤΟΕΚΤΙΜΗΣΗ</a:t>
            </a:r>
            <a:endParaRPr sz="1400" b="1" i="0" u="none" strike="noStrike" cap="none">
              <a:solidFill>
                <a:srgbClr val="000000"/>
              </a:solidFill>
              <a:highlight>
                <a:srgbClr val="EA4E46"/>
              </a:highlight>
              <a:latin typeface="Arial"/>
              <a:ea typeface="Arial"/>
              <a:cs typeface="Arial"/>
              <a:sym typeface="Arial"/>
            </a:endParaRPr>
          </a:p>
        </p:txBody>
      </p:sp>
      <p:sp>
        <p:nvSpPr>
          <p:cNvPr id="367" name="Google Shape;367;p7"/>
          <p:cNvSpPr/>
          <p:nvPr/>
        </p:nvSpPr>
        <p:spPr>
          <a:xfrm>
            <a:off x="7997525" y="5047575"/>
            <a:ext cx="2407200" cy="3681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latin typeface="Calibri"/>
                <a:ea typeface="Calibri"/>
                <a:cs typeface="Calibri"/>
                <a:sym typeface="Calibri"/>
              </a:rPr>
              <a:t>ΑΥΤΟΠΕΠΟΙΘΗΣΗ</a:t>
            </a:r>
            <a:endParaRPr sz="1400" b="1" i="0" u="none" strike="noStrike" cap="none">
              <a:solidFill>
                <a:srgbClr val="000000"/>
              </a:solidFill>
              <a:latin typeface="Arial"/>
              <a:ea typeface="Arial"/>
              <a:cs typeface="Arial"/>
              <a:sym typeface="Arial"/>
            </a:endParaRPr>
          </a:p>
        </p:txBody>
      </p:sp>
      <p:sp>
        <p:nvSpPr>
          <p:cNvPr id="368" name="Google Shape;368;p7"/>
          <p:cNvSpPr/>
          <p:nvPr/>
        </p:nvSpPr>
        <p:spPr>
          <a:xfrm>
            <a:off x="6893350" y="4263075"/>
            <a:ext cx="2407200" cy="430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latin typeface="Calibri"/>
                <a:ea typeface="Calibri"/>
                <a:cs typeface="Calibri"/>
                <a:sym typeface="Calibri"/>
              </a:rPr>
              <a:t>ΙΚΑΝΟΤΗΤΕΣ</a:t>
            </a:r>
            <a:endParaRPr sz="1400" b="1" i="0" u="none" strike="noStrike" cap="none">
              <a:solidFill>
                <a:srgbClr val="000000"/>
              </a:solidFill>
              <a:latin typeface="Arial"/>
              <a:ea typeface="Arial"/>
              <a:cs typeface="Arial"/>
              <a:sym typeface="Arial"/>
            </a:endParaRPr>
          </a:p>
        </p:txBody>
      </p:sp>
      <p:pic>
        <p:nvPicPr>
          <p:cNvPr id="369" name="Google Shape;369;p7"/>
          <p:cNvPicPr preferRelativeResize="0"/>
          <p:nvPr/>
        </p:nvPicPr>
        <p:blipFill rotWithShape="1">
          <a:blip r:embed="rId4">
            <a:alphaModFix/>
          </a:blip>
          <a:srcRect/>
          <a:stretch/>
        </p:blipFill>
        <p:spPr>
          <a:xfrm rot="9990506">
            <a:off x="9129992" y="3879969"/>
            <a:ext cx="1179743" cy="953812"/>
          </a:xfrm>
          <a:prstGeom prst="rect">
            <a:avLst/>
          </a:prstGeom>
          <a:noFill/>
          <a:ln>
            <a:noFill/>
          </a:ln>
        </p:spPr>
      </p:pic>
      <p:sp>
        <p:nvSpPr>
          <p:cNvPr id="370" name="Google Shape;370;p7"/>
          <p:cNvSpPr/>
          <p:nvPr/>
        </p:nvSpPr>
        <p:spPr>
          <a:xfrm>
            <a:off x="9300550" y="2060275"/>
            <a:ext cx="2797800" cy="1998600"/>
          </a:xfrm>
          <a:prstGeom prst="rect">
            <a:avLst/>
          </a:prstGeom>
          <a:noFill/>
          <a:ln w="9525" cap="flat" cmpd="sng">
            <a:solidFill>
              <a:srgbClr val="1C8C7F"/>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Η αυτοπεποίθηση </a:t>
            </a:r>
            <a:r>
              <a:rPr lang="en-GB" sz="1800">
                <a:latin typeface="Calibri"/>
                <a:ea typeface="Calibri"/>
                <a:cs typeface="Calibri"/>
                <a:sym typeface="Calibri"/>
              </a:rPr>
              <a:t>είναι μια ικανότητα που μπορούμε να μάθουμε και συνίσταται στο να είμαστε σίγουροι για τις δεξιότητες και τις</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 ικανότητές μας.</a:t>
            </a:r>
            <a:endParaRPr sz="1700" i="0" u="none" strike="noStrike" cap="none">
              <a:solidFill>
                <a:srgbClr val="000000"/>
              </a:solidFill>
              <a:latin typeface="Calibri"/>
              <a:ea typeface="Calibri"/>
              <a:cs typeface="Calibri"/>
              <a:sym typeface="Calibri"/>
            </a:endParaRPr>
          </a:p>
        </p:txBody>
      </p:sp>
      <p:sp>
        <p:nvSpPr>
          <p:cNvPr id="371" name="Google Shape;371;p7"/>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75"/>
        <p:cNvGrpSpPr/>
        <p:nvPr/>
      </p:nvGrpSpPr>
      <p:grpSpPr>
        <a:xfrm>
          <a:off x="0" y="0"/>
          <a:ext cx="0" cy="0"/>
          <a:chOff x="0" y="0"/>
          <a:chExt cx="0" cy="0"/>
        </a:xfrm>
      </p:grpSpPr>
      <p:sp>
        <p:nvSpPr>
          <p:cNvPr id="376" name="Google Shape;376;gff009d5f1a_0_41"/>
          <p:cNvSpPr/>
          <p:nvPr/>
        </p:nvSpPr>
        <p:spPr>
          <a:xfrm>
            <a:off x="850805" y="860270"/>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7: Αυτογνωσία και Αυταξία</a:t>
            </a:r>
            <a:endParaRPr sz="2400" b="0" i="0" u="none" strike="noStrike" cap="none">
              <a:solidFill>
                <a:srgbClr val="000000"/>
              </a:solidFill>
              <a:latin typeface="Arial"/>
              <a:ea typeface="Arial"/>
              <a:cs typeface="Arial"/>
              <a:sym typeface="Arial"/>
            </a:endParaRPr>
          </a:p>
        </p:txBody>
      </p:sp>
      <p:sp>
        <p:nvSpPr>
          <p:cNvPr id="377" name="Google Shape;377;gff009d5f1a_0_41"/>
          <p:cNvSpPr txBox="1"/>
          <p:nvPr/>
        </p:nvSpPr>
        <p:spPr>
          <a:xfrm>
            <a:off x="850800" y="1504763"/>
            <a:ext cx="7231500" cy="9744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1">
                <a:solidFill>
                  <a:schemeClr val="dk1"/>
                </a:solidFill>
                <a:latin typeface="Calibri"/>
                <a:ea typeface="Calibri"/>
                <a:cs typeface="Calibri"/>
                <a:sym typeface="Calibri"/>
              </a:rPr>
              <a:t>Η αυτογνωσία </a:t>
            </a:r>
            <a:r>
              <a:rPr lang="en-GB" sz="1900">
                <a:solidFill>
                  <a:schemeClr val="dk1"/>
                </a:solidFill>
                <a:latin typeface="Calibri"/>
                <a:ea typeface="Calibri"/>
                <a:cs typeface="Calibri"/>
                <a:sym typeface="Calibri"/>
              </a:rPr>
              <a:t>είναι η βάση της αυτοεκτίμησης. Είναι η εικόνα του εαυτού μας που σχηματίζουμε με βάση τις ικανότητες και τα χαρακτηριστικά που αντιλαμβανόμαστε τον εαυτό μας.</a:t>
            </a:r>
            <a:endParaRPr sz="500" i="0" u="none" strike="noStrike" cap="none">
              <a:solidFill>
                <a:srgbClr val="000000"/>
              </a:solidFill>
            </a:endParaRPr>
          </a:p>
        </p:txBody>
      </p:sp>
      <p:sp>
        <p:nvSpPr>
          <p:cNvPr id="378" name="Google Shape;378;gff009d5f1a_0_41"/>
          <p:cNvSpPr/>
          <p:nvPr/>
        </p:nvSpPr>
        <p:spPr>
          <a:xfrm>
            <a:off x="8821125" y="1504775"/>
            <a:ext cx="2796000" cy="1880700"/>
          </a:xfrm>
          <a:prstGeom prst="cloudCallout">
            <a:avLst>
              <a:gd name="adj1" fmla="val -20833"/>
              <a:gd name="adj2" fmla="val 62500"/>
            </a:avLst>
          </a:prstGeom>
          <a:noFill/>
          <a:ln w="952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t>Η γνώση του εαυτού μας είναι θεμελιώδης για την </a:t>
            </a:r>
            <a:r>
              <a:rPr lang="en-GB" sz="1600" b="1" u="sng"/>
              <a:t>αποδοχή του εαυτού μας</a:t>
            </a:r>
            <a:r>
              <a:rPr lang="en-GB" sz="1600"/>
              <a:t>.</a:t>
            </a:r>
            <a:endParaRPr sz="1600" b="1" i="0" u="sng" strike="noStrike" cap="none">
              <a:solidFill>
                <a:srgbClr val="000000"/>
              </a:solidFill>
              <a:latin typeface="Arial"/>
              <a:ea typeface="Arial"/>
              <a:cs typeface="Arial"/>
              <a:sym typeface="Arial"/>
            </a:endParaRPr>
          </a:p>
        </p:txBody>
      </p:sp>
      <p:sp>
        <p:nvSpPr>
          <p:cNvPr id="379" name="Google Shape;379;gff009d5f1a_0_41"/>
          <p:cNvSpPr txBox="1"/>
          <p:nvPr/>
        </p:nvSpPr>
        <p:spPr>
          <a:xfrm>
            <a:off x="850800" y="2819450"/>
            <a:ext cx="7231500" cy="711000"/>
          </a:xfrm>
          <a:prstGeom prst="rect">
            <a:avLst/>
          </a:prstGeom>
          <a:no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1900"/>
              <a:buFont typeface="Arial"/>
              <a:buNone/>
            </a:pPr>
            <a:r>
              <a:rPr lang="en-GB" sz="1900" b="1">
                <a:solidFill>
                  <a:schemeClr val="dk1"/>
                </a:solidFill>
                <a:latin typeface="Calibri"/>
                <a:ea typeface="Calibri"/>
                <a:cs typeface="Calibri"/>
                <a:sym typeface="Calibri"/>
              </a:rPr>
              <a:t>Η αυτοεκτίμηση </a:t>
            </a:r>
            <a:r>
              <a:rPr lang="en-GB" sz="1900">
                <a:solidFill>
                  <a:schemeClr val="dk1"/>
                </a:solidFill>
                <a:latin typeface="Calibri"/>
                <a:ea typeface="Calibri"/>
                <a:cs typeface="Calibri"/>
                <a:sym typeface="Calibri"/>
              </a:rPr>
              <a:t>είναι ο τρόπος με τον οποίο κρίνουμε τους εαυτούς μας στους διάφορους τομείς της ζωής μας.</a:t>
            </a:r>
            <a:endParaRPr sz="500" i="0" u="none" strike="noStrike" cap="none">
              <a:solidFill>
                <a:srgbClr val="000000"/>
              </a:solidFill>
            </a:endParaRPr>
          </a:p>
        </p:txBody>
      </p:sp>
      <p:pic>
        <p:nvPicPr>
          <p:cNvPr id="380" name="Google Shape;380;gff009d5f1a_0_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27650" y="3530438"/>
            <a:ext cx="2470000" cy="2302775"/>
          </a:xfrm>
          <a:prstGeom prst="rect">
            <a:avLst/>
          </a:prstGeom>
          <a:noFill/>
          <a:ln>
            <a:noFill/>
          </a:ln>
        </p:spPr>
      </p:pic>
      <p:sp>
        <p:nvSpPr>
          <p:cNvPr id="381" name="Google Shape;381;gff009d5f1a_0_41"/>
          <p:cNvSpPr/>
          <p:nvPr/>
        </p:nvSpPr>
        <p:spPr>
          <a:xfrm>
            <a:off x="847078" y="3925938"/>
            <a:ext cx="2399426"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ΑΥΤΟΓΝΩΣΙΑ</a:t>
            </a:r>
            <a:endParaRPr sz="1800" b="1" i="0" u="none" strike="noStrike" cap="none">
              <a:solidFill>
                <a:srgbClr val="000000"/>
              </a:solidFill>
              <a:latin typeface="Arial"/>
              <a:ea typeface="Arial"/>
              <a:cs typeface="Arial"/>
              <a:sym typeface="Arial"/>
            </a:endParaRPr>
          </a:p>
        </p:txBody>
      </p:sp>
      <p:sp>
        <p:nvSpPr>
          <p:cNvPr id="382" name="Google Shape;382;gff009d5f1a_0_41"/>
          <p:cNvSpPr/>
          <p:nvPr/>
        </p:nvSpPr>
        <p:spPr>
          <a:xfrm>
            <a:off x="3295986" y="3925925"/>
            <a:ext cx="393000" cy="371400"/>
          </a:xfrm>
          <a:prstGeom prst="mathPlus">
            <a:avLst>
              <a:gd name="adj1" fmla="val 2352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83" name="Google Shape;383;gff009d5f1a_0_41"/>
          <p:cNvSpPr/>
          <p:nvPr/>
        </p:nvSpPr>
        <p:spPr>
          <a:xfrm>
            <a:off x="3705500" y="3925938"/>
            <a:ext cx="2253700"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ΑΥΤΟΕΚΤΙΜΗΣΗ</a:t>
            </a:r>
            <a:endParaRPr sz="1800" b="1" i="0" u="none" strike="noStrike" cap="none">
              <a:solidFill>
                <a:srgbClr val="000000"/>
              </a:solidFill>
              <a:latin typeface="Arial"/>
              <a:ea typeface="Arial"/>
              <a:cs typeface="Arial"/>
              <a:sym typeface="Arial"/>
            </a:endParaRPr>
          </a:p>
        </p:txBody>
      </p:sp>
      <p:sp>
        <p:nvSpPr>
          <p:cNvPr id="384" name="Google Shape;384;gff009d5f1a_0_41"/>
          <p:cNvSpPr/>
          <p:nvPr/>
        </p:nvSpPr>
        <p:spPr>
          <a:xfrm>
            <a:off x="5959200" y="3916125"/>
            <a:ext cx="393000" cy="371400"/>
          </a:xfrm>
          <a:prstGeom prst="mathEqual">
            <a:avLst>
              <a:gd name="adj1" fmla="val 23520"/>
              <a:gd name="adj2" fmla="val 1176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85" name="Google Shape;385;gff009d5f1a_0_41"/>
          <p:cNvSpPr/>
          <p:nvPr/>
        </p:nvSpPr>
        <p:spPr>
          <a:xfrm>
            <a:off x="6405672" y="3902425"/>
            <a:ext cx="1946700" cy="371400"/>
          </a:xfrm>
          <a:prstGeom prst="rect">
            <a:avLst/>
          </a:prstGeom>
          <a:noFill/>
          <a:ln>
            <a:noFill/>
          </a:ln>
        </p:spPr>
        <p:txBody>
          <a:bodyPr spcFirstLastPara="1" wrap="square" lIns="90000" tIns="45000" rIns="90000" bIns="45000" anchor="t" anchorCtr="0">
            <a:noAutofit/>
          </a:bodyPr>
          <a:lstStyle/>
          <a:p>
            <a:pPr marL="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ΑΥΤΟΕΚΤΙΜΗΣΗ</a:t>
            </a:r>
            <a:endParaRPr sz="1800" b="1">
              <a:solidFill>
                <a:schemeClr val="dk1"/>
              </a:solidFill>
            </a:endParaRPr>
          </a:p>
          <a:p>
            <a:pPr marL="0" lvl="0" indent="0" algn="ctr"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a:latin typeface="Calibri"/>
              <a:ea typeface="Calibri"/>
              <a:cs typeface="Calibri"/>
              <a:sym typeface="Calibri"/>
            </a:endParaRPr>
          </a:p>
        </p:txBody>
      </p:sp>
      <p:sp>
        <p:nvSpPr>
          <p:cNvPr id="386" name="Google Shape;386;gff009d5f1a_0_41"/>
          <p:cNvSpPr/>
          <p:nvPr/>
        </p:nvSpPr>
        <p:spPr>
          <a:xfrm>
            <a:off x="847078" y="4461388"/>
            <a:ext cx="2399426"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Αυτό που νομίζω ότι είμαι</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387" name="Google Shape;387;gff009d5f1a_0_41"/>
          <p:cNvSpPr/>
          <p:nvPr/>
        </p:nvSpPr>
        <p:spPr>
          <a:xfrm>
            <a:off x="3290750" y="4496125"/>
            <a:ext cx="393000" cy="371400"/>
          </a:xfrm>
          <a:prstGeom prst="mathPlus">
            <a:avLst>
              <a:gd name="adj1" fmla="val 2352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p:txBody>
      </p:sp>
      <p:sp>
        <p:nvSpPr>
          <p:cNvPr id="388" name="Google Shape;388;gff009d5f1a_0_41"/>
          <p:cNvSpPr/>
          <p:nvPr/>
        </p:nvSpPr>
        <p:spPr>
          <a:xfrm>
            <a:off x="3683749" y="4461388"/>
            <a:ext cx="2353465"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Αυτό που νιώθω, είμαι</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389" name="Google Shape;389;gff009d5f1a_0_41"/>
          <p:cNvSpPr/>
          <p:nvPr/>
        </p:nvSpPr>
        <p:spPr>
          <a:xfrm>
            <a:off x="5959200" y="4451575"/>
            <a:ext cx="393000" cy="371400"/>
          </a:xfrm>
          <a:prstGeom prst="mathEqual">
            <a:avLst>
              <a:gd name="adj1" fmla="val 23520"/>
              <a:gd name="adj2" fmla="val 11760"/>
            </a:avLst>
          </a:prstGeom>
          <a:solidFill>
            <a:srgbClr val="FAB632"/>
          </a:solidFill>
          <a:ln w="952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390" name="Google Shape;390;gff009d5f1a_0_41"/>
          <p:cNvSpPr/>
          <p:nvPr/>
        </p:nvSpPr>
        <p:spPr>
          <a:xfrm>
            <a:off x="6565623" y="4451575"/>
            <a:ext cx="1735800" cy="371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ΑΥΤΟΕΚΤΙΜΗΣΗ</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391" name="Google Shape;391;gff009d5f1a_0_41"/>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92" name="Google Shape;392;gff009d5f1a_0_41"/>
          <p:cNvSpPr/>
          <p:nvPr/>
        </p:nvSpPr>
        <p:spPr>
          <a:xfrm>
            <a:off x="850805" y="82230"/>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27"/>
        <p:cNvGrpSpPr/>
        <p:nvPr/>
      </p:nvGrpSpPr>
      <p:grpSpPr>
        <a:xfrm>
          <a:off x="0" y="0"/>
          <a:ext cx="0" cy="0"/>
          <a:chOff x="0" y="0"/>
          <a:chExt cx="0" cy="0"/>
        </a:xfrm>
      </p:grpSpPr>
      <p:sp>
        <p:nvSpPr>
          <p:cNvPr id="128" name="Google Shape;128;p2"/>
          <p:cNvSpPr/>
          <p:nvPr/>
        </p:nvSpPr>
        <p:spPr>
          <a:xfrm>
            <a:off x="1409547" y="1718475"/>
            <a:ext cx="69960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a:latin typeface="Calibri"/>
                <a:ea typeface="Calibri"/>
                <a:cs typeface="Calibri"/>
                <a:sym typeface="Calibri"/>
              </a:rPr>
              <a:t>Στο τέλος αυτής της ενότητας θα είστε σε θέση να:</a:t>
            </a:r>
            <a:endParaRPr sz="2100" b="0" i="0" u="none" strike="noStrike" cap="none">
              <a:solidFill>
                <a:srgbClr val="000000"/>
              </a:solidFill>
              <a:latin typeface="Arial"/>
              <a:ea typeface="Arial"/>
              <a:cs typeface="Arial"/>
              <a:sym typeface="Arial"/>
            </a:endParaRPr>
          </a:p>
        </p:txBody>
      </p:sp>
      <p:sp>
        <p:nvSpPr>
          <p:cNvPr id="129" name="Google Shape;129;p2"/>
          <p:cNvSpPr/>
          <p:nvPr/>
        </p:nvSpPr>
        <p:spPr>
          <a:xfrm>
            <a:off x="1904412" y="2469111"/>
            <a:ext cx="86025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a:solidFill>
                  <a:srgbClr val="21B4A9"/>
                </a:solidFill>
                <a:latin typeface="Calibri"/>
                <a:ea typeface="Calibri"/>
                <a:cs typeface="Calibri"/>
                <a:sym typeface="Calibri"/>
              </a:rPr>
              <a:t>Στόχος 1: Προσδιορίσετε τις διάφορες πτυχές που συνθέτουν την αυτοεκτίμηση.</a:t>
            </a:r>
            <a:endParaRPr sz="2100" b="0" i="0" u="none" strike="noStrike" cap="none">
              <a:solidFill>
                <a:srgbClr val="21B4A9"/>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2100" b="0" i="0" u="none" strike="noStrike" cap="none">
              <a:solidFill>
                <a:srgbClr val="21B4A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2100" b="0" i="0" u="none" strike="noStrike" cap="none">
              <a:solidFill>
                <a:srgbClr val="21B4A9"/>
              </a:solidFill>
              <a:latin typeface="Calibri"/>
              <a:ea typeface="Calibri"/>
              <a:cs typeface="Calibri"/>
              <a:sym typeface="Calibri"/>
            </a:endParaRPr>
          </a:p>
        </p:txBody>
      </p:sp>
      <p:sp>
        <p:nvSpPr>
          <p:cNvPr id="130" name="Google Shape;130;p2"/>
          <p:cNvSpPr/>
          <p:nvPr/>
        </p:nvSpPr>
        <p:spPr>
          <a:xfrm>
            <a:off x="1904412" y="3219722"/>
            <a:ext cx="8602500" cy="6450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a:solidFill>
                  <a:srgbClr val="FAB632"/>
                </a:solidFill>
                <a:latin typeface="Calibri"/>
                <a:ea typeface="Calibri"/>
                <a:cs typeface="Calibri"/>
                <a:sym typeface="Calibri"/>
              </a:rPr>
              <a:t>Στόχος 2: Να γνωρίζετε τι είναι το κίνητρο και πώς συνδέεται με την προσωπική και εργασιακή ανάπτυξη.</a:t>
            </a:r>
            <a:endParaRPr sz="2100" b="0" i="0" u="none" strike="noStrike" cap="none">
              <a:solidFill>
                <a:srgbClr val="000000"/>
              </a:solidFill>
              <a:latin typeface="Arial"/>
              <a:ea typeface="Arial"/>
              <a:cs typeface="Arial"/>
              <a:sym typeface="Arial"/>
            </a:endParaRPr>
          </a:p>
        </p:txBody>
      </p:sp>
      <p:sp>
        <p:nvSpPr>
          <p:cNvPr id="131" name="Google Shape;131;p2"/>
          <p:cNvSpPr/>
          <p:nvPr/>
        </p:nvSpPr>
        <p:spPr>
          <a:xfrm>
            <a:off x="1409550" y="788825"/>
            <a:ext cx="5093100" cy="851700"/>
          </a:xfrm>
          <a:prstGeom prst="rect">
            <a:avLst/>
          </a:prstGeom>
          <a:noFill/>
          <a:ln>
            <a:noFill/>
          </a:ln>
        </p:spPr>
        <p:txBody>
          <a:bodyPr spcFirstLastPara="1" wrap="square" lIns="90000" tIns="45000" rIns="90000" bIns="45000" anchor="t" anchorCtr="0">
            <a:spAutoFit/>
          </a:bodyPr>
          <a:lstStyle/>
          <a:p>
            <a:pPr marL="0" marR="0" lvl="0" indent="0" algn="l" rtl="0">
              <a:lnSpc>
                <a:spcPct val="166694"/>
              </a:lnSpc>
              <a:spcBef>
                <a:spcPts val="0"/>
              </a:spcBef>
              <a:spcAft>
                <a:spcPts val="0"/>
              </a:spcAft>
              <a:buClr>
                <a:srgbClr val="000000"/>
              </a:buClr>
              <a:buSzPts val="3600"/>
              <a:buFont typeface="Arial"/>
              <a:buNone/>
            </a:pPr>
            <a:r>
              <a:rPr lang="en-GB" sz="3900" b="1">
                <a:solidFill>
                  <a:srgbClr val="FAB632"/>
                </a:solidFill>
                <a:latin typeface="Calibri"/>
                <a:ea typeface="Calibri"/>
                <a:cs typeface="Calibri"/>
                <a:sym typeface="Calibri"/>
              </a:rPr>
              <a:t>Σκοποί και Στόχοι:</a:t>
            </a:r>
            <a:endParaRPr sz="3900" b="0" i="0" u="none" strike="noStrike" cap="none">
              <a:solidFill>
                <a:srgbClr val="000000"/>
              </a:solidFill>
              <a:latin typeface="Arial"/>
              <a:ea typeface="Arial"/>
              <a:cs typeface="Arial"/>
              <a:sym typeface="Arial"/>
            </a:endParaRPr>
          </a:p>
        </p:txBody>
      </p:sp>
      <p:sp>
        <p:nvSpPr>
          <p:cNvPr id="132" name="Google Shape;132;p2"/>
          <p:cNvSpPr/>
          <p:nvPr/>
        </p:nvSpPr>
        <p:spPr>
          <a:xfrm>
            <a:off x="1421572" y="3210027"/>
            <a:ext cx="3159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33" name="Google Shape;133;p2"/>
          <p:cNvSpPr/>
          <p:nvPr/>
        </p:nvSpPr>
        <p:spPr>
          <a:xfrm>
            <a:off x="1421571" y="2600501"/>
            <a:ext cx="3159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pic>
        <p:nvPicPr>
          <p:cNvPr id="134" name="Google Shape;134;p2"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35" name="Google Shape;135;p2"/>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136" name="Google Shape;136;p2"/>
          <p:cNvSpPr/>
          <p:nvPr/>
        </p:nvSpPr>
        <p:spPr>
          <a:xfrm>
            <a:off x="1849112" y="4013647"/>
            <a:ext cx="8602500" cy="645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2100">
                <a:solidFill>
                  <a:srgbClr val="C00000"/>
                </a:solidFill>
                <a:latin typeface="Calibri"/>
                <a:ea typeface="Calibri"/>
                <a:cs typeface="Calibri"/>
                <a:sym typeface="Calibri"/>
              </a:rPr>
              <a:t>Στόχος 3: Να είστε σε θέση να χρησιμοποιήσετε τους πόρους που παρέχονται για να βελτιώσετε την αυτοεκτίμηση και τα κίνητρά σας.</a:t>
            </a:r>
            <a:endParaRPr sz="2100" b="0" i="0" u="none" strike="noStrike" cap="none">
              <a:solidFill>
                <a:srgbClr val="C00000"/>
              </a:solidFill>
              <a:latin typeface="Arial"/>
              <a:ea typeface="Arial"/>
              <a:cs typeface="Arial"/>
              <a:sym typeface="Arial"/>
            </a:endParaRPr>
          </a:p>
        </p:txBody>
      </p:sp>
      <p:sp>
        <p:nvSpPr>
          <p:cNvPr id="137" name="Google Shape;137;p2"/>
          <p:cNvSpPr/>
          <p:nvPr/>
        </p:nvSpPr>
        <p:spPr>
          <a:xfrm>
            <a:off x="1409547" y="4122402"/>
            <a:ext cx="315900" cy="2334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96"/>
        <p:cNvGrpSpPr/>
        <p:nvPr/>
      </p:nvGrpSpPr>
      <p:grpSpPr>
        <a:xfrm>
          <a:off x="0" y="0"/>
          <a:ext cx="0" cy="0"/>
          <a:chOff x="0" y="0"/>
          <a:chExt cx="0" cy="0"/>
        </a:xfrm>
      </p:grpSpPr>
      <p:sp>
        <p:nvSpPr>
          <p:cNvPr id="397" name="Google Shape;397;gff009d5f1a_0_76"/>
          <p:cNvSpPr/>
          <p:nvPr/>
        </p:nvSpPr>
        <p:spPr>
          <a:xfrm>
            <a:off x="1108649" y="879050"/>
            <a:ext cx="94221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7: Αυτογνωσία</a:t>
            </a:r>
            <a:endParaRPr sz="2400" b="0" i="0" u="none" strike="noStrike" cap="none">
              <a:solidFill>
                <a:srgbClr val="000000"/>
              </a:solidFill>
              <a:latin typeface="Arial"/>
              <a:ea typeface="Arial"/>
              <a:cs typeface="Arial"/>
              <a:sym typeface="Arial"/>
            </a:endParaRPr>
          </a:p>
        </p:txBody>
      </p:sp>
      <p:sp>
        <p:nvSpPr>
          <p:cNvPr id="398" name="Google Shape;398;gff009d5f1a_0_76"/>
          <p:cNvSpPr txBox="1"/>
          <p:nvPr/>
        </p:nvSpPr>
        <p:spPr>
          <a:xfrm>
            <a:off x="820175" y="1392825"/>
            <a:ext cx="10765800" cy="1431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1">
                <a:solidFill>
                  <a:srgbClr val="EA4E46"/>
                </a:solidFill>
                <a:latin typeface="Calibri"/>
                <a:ea typeface="Calibri"/>
                <a:cs typeface="Calibri"/>
                <a:sym typeface="Calibri"/>
              </a:rPr>
              <a:t>Το παράθυρο Johari</a:t>
            </a:r>
            <a:endParaRPr sz="2400" b="1" i="0" u="none" strike="noStrike" cap="none">
              <a:solidFill>
                <a:srgbClr val="EA4E46"/>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400"/>
              <a:buFont typeface="Arial"/>
              <a:buNone/>
            </a:pPr>
            <a:r>
              <a:rPr lang="en-GB" sz="1900">
                <a:solidFill>
                  <a:schemeClr val="dk1"/>
                </a:solidFill>
                <a:latin typeface="Calibri"/>
                <a:ea typeface="Calibri"/>
                <a:cs typeface="Calibri"/>
                <a:sym typeface="Calibri"/>
              </a:rPr>
              <a:t>Είναι ένα εργαλείο γνωστικής ψυχολογίας που κατασκευάστηκε από τους ψυχολόγους Joseph Luft και Harrington Ingham. Μας βοηθά να γνωρίζουμε πώς αντιλαμβανόμαστε τον εαυτό μας και πώς μας αντιλαμβάνονται οι άλλοι.</a:t>
            </a:r>
            <a:endParaRPr sz="100" b="0" i="0" u="none" strike="noStrike" cap="none">
              <a:solidFill>
                <a:schemeClr val="dk1"/>
              </a:solidFill>
              <a:latin typeface="Arial"/>
              <a:ea typeface="Arial"/>
              <a:cs typeface="Arial"/>
              <a:sym typeface="Arial"/>
            </a:endParaRPr>
          </a:p>
        </p:txBody>
      </p:sp>
      <p:sp>
        <p:nvSpPr>
          <p:cNvPr id="399" name="Google Shape;399;gff009d5f1a_0_76"/>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pic>
        <p:nvPicPr>
          <p:cNvPr id="400" name="Google Shape;400;gff009d5f1a_0_76"/>
          <p:cNvPicPr preferRelativeResize="0"/>
          <p:nvPr/>
        </p:nvPicPr>
        <p:blipFill rotWithShape="1">
          <a:blip r:embed="rId4">
            <a:alphaModFix/>
          </a:blip>
          <a:srcRect/>
          <a:stretch/>
        </p:blipFill>
        <p:spPr>
          <a:xfrm>
            <a:off x="4077788" y="2824425"/>
            <a:ext cx="4036425" cy="2954968"/>
          </a:xfrm>
          <a:prstGeom prst="rect">
            <a:avLst/>
          </a:prstGeom>
          <a:noFill/>
          <a:ln>
            <a:noFill/>
          </a:ln>
        </p:spPr>
      </p:pic>
      <p:sp>
        <p:nvSpPr>
          <p:cNvPr id="401" name="Google Shape;401;gff009d5f1a_0_76"/>
          <p:cNvSpPr/>
          <p:nvPr/>
        </p:nvSpPr>
        <p:spPr>
          <a:xfrm>
            <a:off x="8114225" y="2882200"/>
            <a:ext cx="22989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ΔΗΜΟΣΙΟΣ ΧΩΡΟΣ</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Τι ξέρω για τον εαυτό</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 μου και τι ξέρουν οι</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 άλλοι για μένα.</a:t>
            </a:r>
            <a:endParaRPr sz="1700" b="0" i="0" u="none" strike="noStrike" cap="none">
              <a:solidFill>
                <a:srgbClr val="000000"/>
              </a:solidFill>
              <a:latin typeface="Calibri"/>
              <a:ea typeface="Calibri"/>
              <a:cs typeface="Calibri"/>
              <a:sym typeface="Calibri"/>
            </a:endParaRPr>
          </a:p>
        </p:txBody>
      </p:sp>
      <p:sp>
        <p:nvSpPr>
          <p:cNvPr id="402" name="Google Shape;402;gff009d5f1a_0_76"/>
          <p:cNvSpPr/>
          <p:nvPr/>
        </p:nvSpPr>
        <p:spPr>
          <a:xfrm>
            <a:off x="8114225" y="4658125"/>
            <a:ext cx="22989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ΚΡΥΦΗ ΠΕΡΙΟΧΗ</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Τι ξέρω για τον εαυτό</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 μου που οι άλλοι δεν</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 ξέρουν.</a:t>
            </a:r>
            <a:endParaRPr sz="1700" b="0" i="0" u="none" strike="noStrike" cap="none">
              <a:solidFill>
                <a:srgbClr val="000000"/>
              </a:solidFill>
              <a:latin typeface="Calibri"/>
              <a:ea typeface="Calibri"/>
              <a:cs typeface="Calibri"/>
              <a:sym typeface="Calibri"/>
            </a:endParaRPr>
          </a:p>
        </p:txBody>
      </p:sp>
      <p:sp>
        <p:nvSpPr>
          <p:cNvPr id="403" name="Google Shape;403;gff009d5f1a_0_76"/>
          <p:cNvSpPr/>
          <p:nvPr/>
        </p:nvSpPr>
        <p:spPr>
          <a:xfrm>
            <a:off x="2001425" y="2882200"/>
            <a:ext cx="20940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ΠΕΡΙΟΧΗ ΤΥΦΛΩΝ</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Τι ξέρουν οι άλλοι </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για μένα που δεν</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 ξέρω.</a:t>
            </a:r>
            <a:endParaRPr sz="1700" b="0" i="0" u="none" strike="noStrike" cap="none">
              <a:solidFill>
                <a:srgbClr val="000000"/>
              </a:solidFill>
              <a:latin typeface="Calibri"/>
              <a:ea typeface="Calibri"/>
              <a:cs typeface="Calibri"/>
              <a:sym typeface="Calibri"/>
            </a:endParaRPr>
          </a:p>
        </p:txBody>
      </p:sp>
      <p:sp>
        <p:nvSpPr>
          <p:cNvPr id="404" name="Google Shape;404;gff009d5f1a_0_76"/>
          <p:cNvSpPr/>
          <p:nvPr/>
        </p:nvSpPr>
        <p:spPr>
          <a:xfrm>
            <a:off x="2001425" y="4542600"/>
            <a:ext cx="2298900" cy="940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ΑΓΝΩΣΤΗ ΠΕΡΙΟΧΗ</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Αυτό που ούτε εγώ</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ούτε οι άλλοι</a:t>
            </a: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γνωρίζουμε για μένα.</a:t>
            </a:r>
            <a:r>
              <a:rPr lang="en-GB" sz="1700" b="0" i="0" u="none" strike="noStrike" cap="none">
                <a:solidFill>
                  <a:srgbClr val="000000"/>
                </a:solidFill>
                <a:latin typeface="Calibri"/>
                <a:ea typeface="Calibri"/>
                <a:cs typeface="Calibri"/>
                <a:sym typeface="Calibri"/>
              </a:rPr>
              <a:t> </a:t>
            </a:r>
            <a:endParaRPr sz="1700" b="0" i="0" u="none" strike="noStrike" cap="none">
              <a:solidFill>
                <a:srgbClr val="000000"/>
              </a:solidFill>
              <a:latin typeface="Calibri"/>
              <a:ea typeface="Calibri"/>
              <a:cs typeface="Calibri"/>
              <a:sym typeface="Calibri"/>
            </a:endParaRPr>
          </a:p>
        </p:txBody>
      </p:sp>
      <p:sp>
        <p:nvSpPr>
          <p:cNvPr id="405" name="Google Shape;405;gff009d5f1a_0_76"/>
          <p:cNvSpPr/>
          <p:nvPr/>
        </p:nvSpPr>
        <p:spPr>
          <a:xfrm>
            <a:off x="850805" y="8075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09"/>
        <p:cNvGrpSpPr/>
        <p:nvPr/>
      </p:nvGrpSpPr>
      <p:grpSpPr>
        <a:xfrm>
          <a:off x="0" y="0"/>
          <a:ext cx="0" cy="0"/>
          <a:chOff x="0" y="0"/>
          <a:chExt cx="0" cy="0"/>
        </a:xfrm>
      </p:grpSpPr>
      <p:sp>
        <p:nvSpPr>
          <p:cNvPr id="410" name="Google Shape;410;g18c830645d5_0_42"/>
          <p:cNvSpPr/>
          <p:nvPr/>
        </p:nvSpPr>
        <p:spPr>
          <a:xfrm>
            <a:off x="1018175" y="853775"/>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7: Εργάζομαι στην αυτοεκτίμησή μου: Ποιος είμαι;</a:t>
            </a:r>
            <a:r>
              <a:rPr lang="en-GB" sz="2400" b="0" i="0" u="none" strike="noStrike" cap="none">
                <a:solidFill>
                  <a:srgbClr val="21B4A9"/>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sp>
        <p:nvSpPr>
          <p:cNvPr id="411" name="Google Shape;411;g18c830645d5_0_42"/>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12" name="Google Shape;412;g18c830645d5_0_42"/>
          <p:cNvSpPr txBox="1"/>
          <p:nvPr/>
        </p:nvSpPr>
        <p:spPr>
          <a:xfrm>
            <a:off x="905750" y="1410063"/>
            <a:ext cx="10765800" cy="708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2400"/>
              <a:buFont typeface="Arial"/>
              <a:buNone/>
            </a:pPr>
            <a:r>
              <a:rPr lang="en-GB" sz="1700">
                <a:solidFill>
                  <a:schemeClr val="dk1"/>
                </a:solidFill>
                <a:latin typeface="Calibri"/>
                <a:ea typeface="Calibri"/>
                <a:cs typeface="Calibri"/>
                <a:sym typeface="Calibri"/>
              </a:rPr>
              <a:t>Ήρθε η ώρα να σκεφτείς ποιος είσαι, ξέρεις τον εαυτό σου, σε γνωρίζουν οι άλλοι; Λύστε αυτές τις ερωτήσεις συμπληρώνοντας τα κενά.</a:t>
            </a:r>
            <a:endParaRPr sz="2600" b="0" i="0" u="none" strike="noStrike" cap="none">
              <a:solidFill>
                <a:schemeClr val="dk1"/>
              </a:solidFill>
              <a:latin typeface="Arial"/>
              <a:ea typeface="Arial"/>
              <a:cs typeface="Arial"/>
              <a:sym typeface="Arial"/>
            </a:endParaRPr>
          </a:p>
        </p:txBody>
      </p:sp>
      <p:sp>
        <p:nvSpPr>
          <p:cNvPr id="413" name="Google Shape;413;g18c830645d5_0_42"/>
          <p:cNvSpPr/>
          <p:nvPr/>
        </p:nvSpPr>
        <p:spPr>
          <a:xfrm>
            <a:off x="1172975" y="2214175"/>
            <a:ext cx="2867400" cy="2003400"/>
          </a:xfrm>
          <a:prstGeom prst="roundRect">
            <a:avLst>
              <a:gd name="adj" fmla="val 16667"/>
            </a:avLst>
          </a:prstGeom>
          <a:solidFill>
            <a:schemeClr val="lt2"/>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18c830645d5_0_42"/>
          <p:cNvSpPr/>
          <p:nvPr/>
        </p:nvSpPr>
        <p:spPr>
          <a:xfrm>
            <a:off x="1244275" y="22141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Γράψε 5 ιδιότητες που σε περιγράφουν:</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15" name="Google Shape;415;g18c830645d5_0_42"/>
          <p:cNvSpPr/>
          <p:nvPr/>
        </p:nvSpPr>
        <p:spPr>
          <a:xfrm>
            <a:off x="4238013" y="2214175"/>
            <a:ext cx="4533600" cy="2598300"/>
          </a:xfrm>
          <a:prstGeom prst="roundRect">
            <a:avLst>
              <a:gd name="adj" fmla="val 16667"/>
            </a:avLst>
          </a:prstGeom>
          <a:solidFill>
            <a:schemeClr val="lt2"/>
          </a:solid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18c830645d5_0_42"/>
          <p:cNvSpPr/>
          <p:nvPr/>
        </p:nvSpPr>
        <p:spPr>
          <a:xfrm>
            <a:off x="4432565" y="2118075"/>
            <a:ext cx="41445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Ποιες ιδιότητες γνωρίζουν οι πιο κοντινοί σας άνθρωποι για εσάς; Ρωτήστε τους πιο κοντινούς σας ανθρώπους, μην</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αναφέρετε αυτό που πιστεύετε ή</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πιστεύετε:</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17" name="Google Shape;417;g18c830645d5_0_42"/>
          <p:cNvSpPr/>
          <p:nvPr/>
        </p:nvSpPr>
        <p:spPr>
          <a:xfrm>
            <a:off x="8969275" y="2214175"/>
            <a:ext cx="2921400" cy="1779600"/>
          </a:xfrm>
          <a:prstGeom prst="roundRect">
            <a:avLst>
              <a:gd name="adj" fmla="val 16667"/>
            </a:avLst>
          </a:prstGeom>
          <a:solidFill>
            <a:schemeClr val="lt2"/>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18c830645d5_0_42"/>
          <p:cNvSpPr/>
          <p:nvPr/>
        </p:nvSpPr>
        <p:spPr>
          <a:xfrm>
            <a:off x="9094675" y="2214175"/>
            <a:ext cx="2670600" cy="11847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Ποια από αυτές τις</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 ιδιότητες συμβάλλει</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 περισσότερο στη</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 βελτίωση της</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 αυτοεκτίμησής σας;</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19" name="Google Shape;419;g18c830645d5_0_42"/>
          <p:cNvSpPr/>
          <p:nvPr/>
        </p:nvSpPr>
        <p:spPr>
          <a:xfrm>
            <a:off x="8969275" y="4217575"/>
            <a:ext cx="2921400" cy="1779600"/>
          </a:xfrm>
          <a:prstGeom prst="roundRect">
            <a:avLst>
              <a:gd name="adj" fmla="val 16667"/>
            </a:avLst>
          </a:prstGeom>
          <a:solidFill>
            <a:schemeClr val="lt2"/>
          </a:solid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18c830645d5_0_42"/>
          <p:cNvSpPr/>
          <p:nvPr/>
        </p:nvSpPr>
        <p:spPr>
          <a:xfrm>
            <a:off x="9094675" y="42175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Ο εσωτερικός σας</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διάλογος είναι θετικός ή</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αρνητικός και πώς θα</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μπορούσατε να τον</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τροποποιήσετε;</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21" name="Google Shape;421;g18c830645d5_0_42"/>
          <p:cNvSpPr/>
          <p:nvPr/>
        </p:nvSpPr>
        <p:spPr>
          <a:xfrm>
            <a:off x="1172975" y="4313675"/>
            <a:ext cx="2921400" cy="1779600"/>
          </a:xfrm>
          <a:prstGeom prst="roundRect">
            <a:avLst>
              <a:gd name="adj" fmla="val 16667"/>
            </a:avLst>
          </a:prstGeom>
          <a:solidFill>
            <a:schemeClr val="lt2"/>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18c830645d5_0_42"/>
          <p:cNvSpPr/>
          <p:nvPr/>
        </p:nvSpPr>
        <p:spPr>
          <a:xfrm>
            <a:off x="1298375" y="4313675"/>
            <a:ext cx="26706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Για ποιες πτυχές του</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εαυτού σας είστε</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περισσότερο περήφανοι;</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23" name="Google Shape;423;g18c830645d5_0_42"/>
          <p:cNvSpPr/>
          <p:nvPr/>
        </p:nvSpPr>
        <p:spPr>
          <a:xfrm>
            <a:off x="4238025" y="4908575"/>
            <a:ext cx="4533600" cy="1184700"/>
          </a:xfrm>
          <a:prstGeom prst="roundRect">
            <a:avLst>
              <a:gd name="adj" fmla="val 16667"/>
            </a:avLst>
          </a:prstGeom>
          <a:solidFill>
            <a:schemeClr val="lt2"/>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18c830645d5_0_42"/>
          <p:cNvSpPr/>
          <p:nvPr/>
        </p:nvSpPr>
        <p:spPr>
          <a:xfrm>
            <a:off x="4432625" y="4908575"/>
            <a:ext cx="4144500" cy="940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Τι θα θέλατε να βελτιώσετε στον εαυτό</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σας;</a:t>
            </a:r>
            <a:endParaRPr sz="1700" b="0"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Char char="●"/>
            </a:pPr>
            <a:r>
              <a:rPr lang="en-GB"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
        <p:nvSpPr>
          <p:cNvPr id="425" name="Google Shape;425;g18c830645d5_0_42"/>
          <p:cNvSpPr/>
          <p:nvPr/>
        </p:nvSpPr>
        <p:spPr>
          <a:xfrm>
            <a:off x="905755" y="8280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29"/>
        <p:cNvGrpSpPr/>
        <p:nvPr/>
      </p:nvGrpSpPr>
      <p:grpSpPr>
        <a:xfrm>
          <a:off x="0" y="0"/>
          <a:ext cx="0" cy="0"/>
          <a:chOff x="0" y="0"/>
          <a:chExt cx="0" cy="0"/>
        </a:xfrm>
      </p:grpSpPr>
      <p:sp>
        <p:nvSpPr>
          <p:cNvPr id="430" name="Google Shape;430;g15765a99abe_0_0"/>
          <p:cNvSpPr/>
          <p:nvPr/>
        </p:nvSpPr>
        <p:spPr>
          <a:xfrm>
            <a:off x="850799" y="860275"/>
            <a:ext cx="92544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7: Αυταξία. Γιατί είναι σημαντικό να εκτιμάς τον εαυτό σου;</a:t>
            </a:r>
            <a:endParaRPr sz="2400" b="0" i="0" u="none" strike="noStrike" cap="none">
              <a:solidFill>
                <a:srgbClr val="000000"/>
              </a:solidFill>
              <a:latin typeface="Arial"/>
              <a:ea typeface="Arial"/>
              <a:cs typeface="Arial"/>
              <a:sym typeface="Arial"/>
            </a:endParaRPr>
          </a:p>
        </p:txBody>
      </p:sp>
      <p:sp>
        <p:nvSpPr>
          <p:cNvPr id="431" name="Google Shape;431;g15765a99abe_0_0"/>
          <p:cNvSpPr txBox="1"/>
          <p:nvPr/>
        </p:nvSpPr>
        <p:spPr>
          <a:xfrm>
            <a:off x="820175" y="1392825"/>
            <a:ext cx="10765800" cy="588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1">
                <a:solidFill>
                  <a:srgbClr val="EA4E46"/>
                </a:solidFill>
                <a:latin typeface="Calibri"/>
                <a:ea typeface="Calibri"/>
                <a:cs typeface="Calibri"/>
                <a:sym typeface="Calibri"/>
              </a:rPr>
              <a:t>Θετικές Επιδράσεις Ανάπτυξης Αυτοεκτίμησης</a:t>
            </a:r>
            <a:endParaRPr sz="2400" b="1" i="0" u="none" strike="noStrike" cap="none">
              <a:solidFill>
                <a:srgbClr val="EA4E46"/>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400"/>
              <a:buFont typeface="Arial"/>
              <a:buNone/>
            </a:pPr>
            <a:endParaRPr sz="100" b="0" i="0" u="none" strike="noStrike" cap="none">
              <a:solidFill>
                <a:schemeClr val="dk1"/>
              </a:solidFill>
              <a:latin typeface="Arial"/>
              <a:ea typeface="Arial"/>
              <a:cs typeface="Arial"/>
              <a:sym typeface="Arial"/>
            </a:endParaRPr>
          </a:p>
        </p:txBody>
      </p:sp>
      <p:sp>
        <p:nvSpPr>
          <p:cNvPr id="432" name="Google Shape;432;g15765a99abe_0_0"/>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33" name="Google Shape;433;g15765a99abe_0_0"/>
          <p:cNvSpPr/>
          <p:nvPr/>
        </p:nvSpPr>
        <p:spPr>
          <a:xfrm>
            <a:off x="986012" y="2824275"/>
            <a:ext cx="3511309" cy="2640900"/>
          </a:xfrm>
          <a:prstGeom prst="rect">
            <a:avLst/>
          </a:prstGeom>
          <a:noFill/>
          <a:ln>
            <a:noFill/>
          </a:ln>
        </p:spPr>
        <p:txBody>
          <a:bodyPr spcFirstLastPara="1" wrap="square" lIns="90000" tIns="45000" rIns="90000" bIns="45000" anchor="t" anchorCtr="0">
            <a:noAutofit/>
          </a:bodyPr>
          <a:lstStyle/>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Προωθεί τη μάθηση.</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Βοηθά να ξεπεραστούν οι</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latin typeface="Calibri"/>
                <a:ea typeface="Calibri"/>
                <a:cs typeface="Calibri"/>
                <a:sym typeface="Calibri"/>
              </a:rPr>
              <a:t>προσωπικές δυσκολίες.</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Βοηθά στην</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latin typeface="Calibri"/>
                <a:ea typeface="Calibri"/>
                <a:cs typeface="Calibri"/>
                <a:sym typeface="Calibri"/>
              </a:rPr>
              <a:t>αποτελεσματικότερη αντιμετώπιση του άγχους.</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Διεγείρει την προσωπική</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latin typeface="Calibri"/>
                <a:ea typeface="Calibri"/>
                <a:cs typeface="Calibri"/>
                <a:sym typeface="Calibri"/>
              </a:rPr>
              <a:t>αυτονομία.</a:t>
            </a:r>
            <a:endParaRPr sz="1800">
              <a:latin typeface="Calibri"/>
              <a:ea typeface="Calibri"/>
              <a:cs typeface="Calibri"/>
              <a:sym typeface="Calibri"/>
            </a:endParaRPr>
          </a:p>
        </p:txBody>
      </p:sp>
      <p:sp>
        <p:nvSpPr>
          <p:cNvPr id="434" name="Google Shape;434;g15765a99abe_0_0"/>
          <p:cNvSpPr/>
          <p:nvPr/>
        </p:nvSpPr>
        <p:spPr>
          <a:xfrm rot="5400000">
            <a:off x="628939" y="1898763"/>
            <a:ext cx="3860100" cy="4025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15765a99abe_0_0"/>
          <p:cNvSpPr/>
          <p:nvPr/>
        </p:nvSpPr>
        <p:spPr>
          <a:xfrm rot="5400000">
            <a:off x="7525966" y="1975373"/>
            <a:ext cx="3860100" cy="4025306"/>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6" name="Google Shape;436;g15765a99abe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1038" y="2814400"/>
            <a:ext cx="2389925" cy="2347248"/>
          </a:xfrm>
          <a:prstGeom prst="rect">
            <a:avLst/>
          </a:prstGeom>
          <a:noFill/>
          <a:ln>
            <a:noFill/>
          </a:ln>
        </p:spPr>
      </p:pic>
      <p:sp>
        <p:nvSpPr>
          <p:cNvPr id="437" name="Google Shape;437;g15765a99abe_0_0"/>
          <p:cNvSpPr/>
          <p:nvPr/>
        </p:nvSpPr>
        <p:spPr>
          <a:xfrm>
            <a:off x="7706043" y="2824275"/>
            <a:ext cx="3499800" cy="2640900"/>
          </a:xfrm>
          <a:prstGeom prst="rect">
            <a:avLst/>
          </a:prstGeom>
          <a:noFill/>
          <a:ln>
            <a:noFill/>
          </a:ln>
        </p:spPr>
        <p:txBody>
          <a:bodyPr spcFirstLastPara="1" wrap="square" lIns="90000" tIns="45000" rIns="90000" bIns="45000" anchor="t" anchorCtr="0">
            <a:noAutofit/>
          </a:bodyPr>
          <a:lstStyle/>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Αναπτύσσει τη</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latin typeface="Calibri"/>
                <a:ea typeface="Calibri"/>
                <a:cs typeface="Calibri"/>
                <a:sym typeface="Calibri"/>
              </a:rPr>
              <a:t>δημιουργικότητα.</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Παράγει γενική ικανοποίηση από τη ζωή.</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Ενισχύει την μελλοντική</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latin typeface="Calibri"/>
                <a:ea typeface="Calibri"/>
                <a:cs typeface="Calibri"/>
                <a:sym typeface="Calibri"/>
              </a:rPr>
              <a:t>προβολή.</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Αυξάνει την ποιότητα ζωής.</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Βοηθά στη δημιουργία υγιών κοινωνικών σχέσεων.</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endParaRPr sz="1800">
              <a:latin typeface="Calibri"/>
              <a:ea typeface="Calibri"/>
              <a:cs typeface="Calibri"/>
              <a:sym typeface="Calibri"/>
            </a:endParaRPr>
          </a:p>
        </p:txBody>
      </p:sp>
      <p:sp>
        <p:nvSpPr>
          <p:cNvPr id="438" name="Google Shape;438;g15765a99abe_0_0"/>
          <p:cNvSpPr/>
          <p:nvPr/>
        </p:nvSpPr>
        <p:spPr>
          <a:xfrm>
            <a:off x="850805" y="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42"/>
        <p:cNvGrpSpPr/>
        <p:nvPr/>
      </p:nvGrpSpPr>
      <p:grpSpPr>
        <a:xfrm>
          <a:off x="0" y="0"/>
          <a:ext cx="0" cy="0"/>
          <a:chOff x="0" y="0"/>
          <a:chExt cx="0" cy="0"/>
        </a:xfrm>
      </p:grpSpPr>
      <p:sp>
        <p:nvSpPr>
          <p:cNvPr id="443" name="Google Shape;443;g18c830645d5_0_12"/>
          <p:cNvSpPr/>
          <p:nvPr/>
        </p:nvSpPr>
        <p:spPr>
          <a:xfrm>
            <a:off x="849550" y="916013"/>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a:t>
            </a:r>
            <a:r>
              <a:rPr lang="en-GB" sz="2400" b="0" i="0" u="none" strike="noStrike" cap="none">
                <a:solidFill>
                  <a:srgbClr val="21B4A9"/>
                </a:solidFill>
                <a:latin typeface="Calibri"/>
                <a:ea typeface="Calibri"/>
                <a:cs typeface="Calibri"/>
                <a:sym typeface="Calibri"/>
              </a:rPr>
              <a:t> 7: </a:t>
            </a:r>
            <a:r>
              <a:rPr lang="en-GB" sz="2400">
                <a:solidFill>
                  <a:srgbClr val="21B4A9"/>
                </a:solidFill>
                <a:latin typeface="Calibri"/>
                <a:ea typeface="Calibri"/>
                <a:cs typeface="Calibri"/>
                <a:sym typeface="Calibri"/>
              </a:rPr>
              <a:t>Δουλεύω την αυτοεκτίμησή μου. Εκτιμώ αυτό που ξέρω να κάνω.</a:t>
            </a:r>
            <a:endParaRPr sz="2400" b="0" i="0" u="none" strike="noStrike" cap="none">
              <a:solidFill>
                <a:srgbClr val="000000"/>
              </a:solidFill>
              <a:latin typeface="Arial"/>
              <a:ea typeface="Arial"/>
              <a:cs typeface="Arial"/>
              <a:sym typeface="Arial"/>
            </a:endParaRPr>
          </a:p>
        </p:txBody>
      </p:sp>
      <p:sp>
        <p:nvSpPr>
          <p:cNvPr id="444" name="Google Shape;444;g18c830645d5_0_12"/>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45" name="Google Shape;445;g18c830645d5_0_12"/>
          <p:cNvSpPr/>
          <p:nvPr/>
        </p:nvSpPr>
        <p:spPr>
          <a:xfrm>
            <a:off x="940200" y="1404000"/>
            <a:ext cx="10311600" cy="10137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Οι πολυλειτουργικές γυναίκες</a:t>
            </a:r>
            <a:r>
              <a:rPr lang="en-GB" sz="1800">
                <a:latin typeface="Calibri"/>
                <a:ea typeface="Calibri"/>
                <a:cs typeface="Calibri"/>
                <a:sym typeface="Calibri"/>
              </a:rPr>
              <a:t> έχουν πολλές ιδιότητες και ικανότητες. Είναι σημαντικό όχι μόνο να τα αναγνωρίζουμε, αλλά και να τα εκτιμούμε θετικά. Αυτό με τη σειρά του θα βελτιώσει την αντίληψή μας για τον εαυτό μας και θα μας βοηθήσει να βελτιώσουμε την</a:t>
            </a:r>
            <a:r>
              <a:rPr lang="en-GB" sz="1800" b="1">
                <a:latin typeface="Calibri"/>
                <a:ea typeface="Calibri"/>
                <a:cs typeface="Calibri"/>
                <a:sym typeface="Calibri"/>
              </a:rPr>
              <a:t> αυτοπεποίθησή μας.</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 name="Google Shape;446;g18c830645d5_0_12"/>
          <p:cNvSpPr txBox="1"/>
          <p:nvPr/>
        </p:nvSpPr>
        <p:spPr>
          <a:xfrm>
            <a:off x="5991350" y="2445475"/>
            <a:ext cx="6200700" cy="3140100"/>
          </a:xfrm>
          <a:prstGeom prst="rect">
            <a:avLst/>
          </a:prstGeom>
          <a:noFill/>
          <a:ln w="9525"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Σας βοηθάμε να αξιολογήσετε τις ιδιότητες και τις δυνατότητές σας...</a:t>
            </a:r>
            <a:endParaRPr sz="1800" b="1"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Κάντε μια λίστα με όλες τις εργασίες και δραστηριότητες που εκτελείτε κατά τη διάρκεια της ημέρας.</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Κάντε μια λίστα με τις γνώσεις που απαιτούνται για την εκτέλεση αυτών των δραστηριοτήτων.</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Κάντε μια λίστα με τις δεξιότητες που απαιτούνται για την εκτέλεση αυτών των δραστηριοτήτων.</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AutoNum type="arabicPeriod"/>
            </a:pPr>
            <a:r>
              <a:rPr lang="en-GB" sz="1800">
                <a:latin typeface="Calibri"/>
                <a:ea typeface="Calibri"/>
                <a:cs typeface="Calibri"/>
                <a:sym typeface="Calibri"/>
              </a:rPr>
              <a:t>Σκεφτείτε την αξία των γνώσεων και των δεξιοτήτων σας για να μπορέσετε να εκτελέσετε όλες αυτές τις εργασίες.</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endParaRPr sz="1800">
              <a:latin typeface="Calibri"/>
              <a:ea typeface="Calibri"/>
              <a:cs typeface="Calibri"/>
              <a:sym typeface="Calibri"/>
            </a:endParaRPr>
          </a:p>
        </p:txBody>
      </p:sp>
      <p:sp>
        <p:nvSpPr>
          <p:cNvPr id="447" name="Google Shape;447;g18c830645d5_0_12"/>
          <p:cNvSpPr txBox="1"/>
          <p:nvPr/>
        </p:nvSpPr>
        <p:spPr>
          <a:xfrm>
            <a:off x="5991350" y="5534650"/>
            <a:ext cx="6242100" cy="415500"/>
          </a:xfrm>
          <a:prstGeom prst="rect">
            <a:avLst/>
          </a:prstGeom>
          <a:solidFill>
            <a:srgbClr val="A2C4C9"/>
          </a:solidFill>
          <a:ln w="38100"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4999"/>
              </a:lnSpc>
              <a:spcBef>
                <a:spcPts val="600"/>
              </a:spcBef>
              <a:spcAft>
                <a:spcPts val="0"/>
              </a:spcAft>
              <a:buClr>
                <a:schemeClr val="dk1"/>
              </a:buClr>
              <a:buSzPts val="1100"/>
              <a:buFont typeface="Arial"/>
              <a:buNone/>
            </a:pPr>
            <a:r>
              <a:rPr lang="en-GB" sz="1500" b="1">
                <a:solidFill>
                  <a:schemeClr val="dk1"/>
                </a:solidFill>
                <a:latin typeface="Calibri"/>
                <a:ea typeface="Calibri"/>
                <a:cs typeface="Calibri"/>
                <a:sym typeface="Calibri"/>
              </a:rPr>
              <a:t>Αυτή η λίστα θα είναι η πηγή σας για να σας υπενθυμίσει πόσο αξίζετε.</a:t>
            </a:r>
            <a:endParaRPr sz="1500" b="1" i="0" u="none" strike="noStrike" cap="none">
              <a:solidFill>
                <a:schemeClr val="dk1"/>
              </a:solidFill>
              <a:latin typeface="Calibri"/>
              <a:ea typeface="Calibri"/>
              <a:cs typeface="Calibri"/>
              <a:sym typeface="Calibri"/>
            </a:endParaRPr>
          </a:p>
        </p:txBody>
      </p:sp>
      <p:pic>
        <p:nvPicPr>
          <p:cNvPr id="448" name="Google Shape;448;g18c830645d5_0_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74925" y="2652151"/>
            <a:ext cx="2716425" cy="3102525"/>
          </a:xfrm>
          <a:prstGeom prst="rect">
            <a:avLst/>
          </a:prstGeom>
          <a:noFill/>
          <a:ln>
            <a:noFill/>
          </a:ln>
        </p:spPr>
      </p:pic>
      <p:sp>
        <p:nvSpPr>
          <p:cNvPr id="449" name="Google Shape;449;g18c830645d5_0_12"/>
          <p:cNvSpPr txBox="1"/>
          <p:nvPr/>
        </p:nvSpPr>
        <p:spPr>
          <a:xfrm>
            <a:off x="215374" y="4478550"/>
            <a:ext cx="2555700" cy="845100"/>
          </a:xfrm>
          <a:prstGeom prst="rect">
            <a:avLst/>
          </a:prstGeom>
          <a:solidFill>
            <a:srgbClr val="FFF2CC"/>
          </a:solidFill>
          <a:ln w="3810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4999"/>
              </a:lnSpc>
              <a:spcBef>
                <a:spcPts val="600"/>
              </a:spcBef>
              <a:spcAft>
                <a:spcPts val="0"/>
              </a:spcAft>
              <a:buClr>
                <a:srgbClr val="000000"/>
              </a:buClr>
              <a:buSzPts val="1300"/>
              <a:buFont typeface="Arial"/>
              <a:buNone/>
            </a:pPr>
            <a:r>
              <a:rPr lang="en-GB" sz="1300" b="1">
                <a:solidFill>
                  <a:schemeClr val="dk1"/>
                </a:solidFill>
                <a:latin typeface="Calibri"/>
                <a:ea typeface="Calibri"/>
                <a:cs typeface="Calibri"/>
                <a:sym typeface="Calibri"/>
              </a:rPr>
              <a:t>Γράψε στις ρίζες αυτού του δέντρου τα καθήκοντα της καθημερινότητάς σου.</a:t>
            </a:r>
            <a:endParaRPr sz="1300" b="1" i="0" u="none" strike="noStrike" cap="none">
              <a:solidFill>
                <a:schemeClr val="dk1"/>
              </a:solidFill>
              <a:latin typeface="Calibri"/>
              <a:ea typeface="Calibri"/>
              <a:cs typeface="Calibri"/>
              <a:sym typeface="Calibri"/>
            </a:endParaRPr>
          </a:p>
        </p:txBody>
      </p:sp>
      <p:sp>
        <p:nvSpPr>
          <p:cNvPr id="450" name="Google Shape;450;g18c830645d5_0_12"/>
          <p:cNvSpPr txBox="1"/>
          <p:nvPr/>
        </p:nvSpPr>
        <p:spPr>
          <a:xfrm>
            <a:off x="215374" y="2895288"/>
            <a:ext cx="2555700" cy="845100"/>
          </a:xfrm>
          <a:prstGeom prst="rect">
            <a:avLst/>
          </a:prstGeom>
          <a:solidFill>
            <a:srgbClr val="FFF2CC"/>
          </a:solidFill>
          <a:ln w="3810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14999"/>
              </a:lnSpc>
              <a:spcBef>
                <a:spcPts val="600"/>
              </a:spcBef>
              <a:spcAft>
                <a:spcPts val="0"/>
              </a:spcAft>
              <a:buClr>
                <a:srgbClr val="000000"/>
              </a:buClr>
              <a:buSzPts val="1300"/>
              <a:buFont typeface="Arial"/>
              <a:buNone/>
            </a:pPr>
            <a:r>
              <a:rPr lang="en-GB" sz="1300" b="1">
                <a:solidFill>
                  <a:schemeClr val="dk1"/>
                </a:solidFill>
                <a:latin typeface="Calibri"/>
                <a:ea typeface="Calibri"/>
                <a:cs typeface="Calibri"/>
                <a:sym typeface="Calibri"/>
              </a:rPr>
              <a:t>Γράψτε τις γνώσεις και τις δεξιότητές σας στα κλαδιά αυτού του δέντρου.</a:t>
            </a:r>
            <a:endParaRPr sz="1300" b="1" i="0" u="none" strike="noStrike" cap="none">
              <a:solidFill>
                <a:schemeClr val="dk1"/>
              </a:solidFill>
              <a:latin typeface="Calibri"/>
              <a:ea typeface="Calibri"/>
              <a:cs typeface="Calibri"/>
              <a:sym typeface="Calibri"/>
            </a:endParaRPr>
          </a:p>
        </p:txBody>
      </p:sp>
      <p:cxnSp>
        <p:nvCxnSpPr>
          <p:cNvPr id="451" name="Google Shape;451;g18c830645d5_0_12"/>
          <p:cNvCxnSpPr>
            <a:stCxn id="450" idx="3"/>
          </p:cNvCxnSpPr>
          <p:nvPr/>
        </p:nvCxnSpPr>
        <p:spPr>
          <a:xfrm>
            <a:off x="2771074" y="3317838"/>
            <a:ext cx="1329600" cy="489000"/>
          </a:xfrm>
          <a:prstGeom prst="straightConnector1">
            <a:avLst/>
          </a:prstGeom>
          <a:noFill/>
          <a:ln w="28575" cap="flat" cmpd="sng">
            <a:solidFill>
              <a:srgbClr val="C00000"/>
            </a:solidFill>
            <a:prstDash val="solid"/>
            <a:round/>
            <a:headEnd type="none" w="sm" len="sm"/>
            <a:tailEnd type="triangle" w="med" len="med"/>
          </a:ln>
        </p:spPr>
      </p:cxnSp>
      <p:cxnSp>
        <p:nvCxnSpPr>
          <p:cNvPr id="452" name="Google Shape;452;g18c830645d5_0_12"/>
          <p:cNvCxnSpPr>
            <a:stCxn id="449" idx="3"/>
            <a:endCxn id="448" idx="2"/>
          </p:cNvCxnSpPr>
          <p:nvPr/>
        </p:nvCxnSpPr>
        <p:spPr>
          <a:xfrm>
            <a:off x="2771074" y="4901100"/>
            <a:ext cx="1862100" cy="853500"/>
          </a:xfrm>
          <a:prstGeom prst="straightConnector1">
            <a:avLst/>
          </a:prstGeom>
          <a:noFill/>
          <a:ln w="28575" cap="flat" cmpd="sng">
            <a:solidFill>
              <a:srgbClr val="C00000"/>
            </a:solidFill>
            <a:prstDash val="solid"/>
            <a:round/>
            <a:headEnd type="none" w="sm" len="sm"/>
            <a:tailEnd type="triangle" w="med" len="med"/>
          </a:ln>
        </p:spPr>
      </p:cxnSp>
      <p:sp>
        <p:nvSpPr>
          <p:cNvPr id="453" name="Google Shape;453;g18c830645d5_0_12"/>
          <p:cNvSpPr/>
          <p:nvPr/>
        </p:nvSpPr>
        <p:spPr>
          <a:xfrm>
            <a:off x="780530" y="9685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57"/>
        <p:cNvGrpSpPr/>
        <p:nvPr/>
      </p:nvGrpSpPr>
      <p:grpSpPr>
        <a:xfrm>
          <a:off x="0" y="0"/>
          <a:ext cx="0" cy="0"/>
          <a:chOff x="0" y="0"/>
          <a:chExt cx="0" cy="0"/>
        </a:xfrm>
      </p:grpSpPr>
      <p:sp>
        <p:nvSpPr>
          <p:cNvPr id="458" name="Google Shape;458;g18c830645d5_0_48"/>
          <p:cNvSpPr/>
          <p:nvPr/>
        </p:nvSpPr>
        <p:spPr>
          <a:xfrm>
            <a:off x="392788" y="639000"/>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7: Εργασία για την αυτοεκτίμησή μου: Εκτιμώ τον εαυτό μου δίκαια;</a:t>
            </a:r>
            <a:endParaRPr sz="2400" b="0" i="0" u="none" strike="noStrike" cap="none">
              <a:solidFill>
                <a:srgbClr val="000000"/>
              </a:solidFill>
              <a:latin typeface="Arial"/>
              <a:ea typeface="Arial"/>
              <a:cs typeface="Arial"/>
              <a:sym typeface="Arial"/>
            </a:endParaRPr>
          </a:p>
        </p:txBody>
      </p:sp>
      <p:sp>
        <p:nvSpPr>
          <p:cNvPr id="459" name="Google Shape;459;g18c830645d5_0_48"/>
          <p:cNvSpPr/>
          <p:nvPr/>
        </p:nvSpPr>
        <p:spPr>
          <a:xfrm>
            <a:off x="2001425" y="6279550"/>
            <a:ext cx="62421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60" name="Google Shape;460;g18c830645d5_0_48"/>
          <p:cNvSpPr/>
          <p:nvPr/>
        </p:nvSpPr>
        <p:spPr>
          <a:xfrm>
            <a:off x="392800" y="1159350"/>
            <a:ext cx="11190300" cy="9531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Σκεφτείτε την κρίση που κάνετε για τον εαυτό σας. Είσαι ή δεν είσαι δίκαιος με τον εαυτό σου; </a:t>
            </a:r>
            <a:r>
              <a:rPr lang="en-GB" sz="1800">
                <a:latin typeface="Calibri"/>
                <a:ea typeface="Calibri"/>
                <a:cs typeface="Calibri"/>
                <a:sym typeface="Calibri"/>
              </a:rPr>
              <a:t>Ακολουθεί μια άσκηση που θα σας κάνει να συνειδητοποιήσετε τα πλεονεκτήματά σας και τα λάθη σας και πώς νιώθετε για αυτά. Να θυμάστε ότι τα λάθη σας δεν είναι αποτυχίες, είναι εμπειρίες που θα σας επιτρέψουν να βελτιωθείτε στο μέλλον.</a:t>
            </a:r>
            <a:endParaRPr sz="18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1" name="Google Shape;461;g18c830645d5_0_48"/>
          <p:cNvSpPr txBox="1"/>
          <p:nvPr/>
        </p:nvSpPr>
        <p:spPr>
          <a:xfrm>
            <a:off x="907075" y="2485650"/>
            <a:ext cx="5247900" cy="3063000"/>
          </a:xfrm>
          <a:prstGeom prst="rect">
            <a:avLst/>
          </a:prstGeom>
          <a:noFill/>
          <a:ln w="19050" cap="flat" cmpd="sng">
            <a:solidFill>
              <a:srgbClr val="FAB63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1600" b="1">
                <a:latin typeface="Calibri"/>
                <a:ea typeface="Calibri"/>
                <a:cs typeface="Calibri"/>
                <a:sym typeface="Calibri"/>
              </a:rPr>
              <a:t>Περιγράψτε μια κατάσταση για την οποία είστε περήφανοι, όπου κάτι πήγε καλά για εσάς:</a:t>
            </a:r>
            <a:endParaRPr sz="1600" b="1">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600" b="1">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Πώς αισθανθήκατε? Ονομάστε τα συναισθήματα που βιώσατε και γίνετε όσο το δυνατόν πιο λεπτομερείς.</a:t>
            </a: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Πώς το πετύχατε; Ποια χαρακτηριστικά σας ευνόησαν την επιτυχία σας;</a:t>
            </a: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Πώς επηρέασε την αυτοεκτίμησή σας;</a:t>
            </a: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462" name="Google Shape;462;g18c830645d5_0_48"/>
          <p:cNvSpPr txBox="1"/>
          <p:nvPr/>
        </p:nvSpPr>
        <p:spPr>
          <a:xfrm>
            <a:off x="6320100" y="2485650"/>
            <a:ext cx="5753400" cy="2832300"/>
          </a:xfrm>
          <a:prstGeom prst="rect">
            <a:avLst/>
          </a:prstGeom>
          <a:noFill/>
          <a:ln w="19050" cap="flat" cmpd="sng">
            <a:solidFill>
              <a:srgbClr val="FAB632"/>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72000" tIns="36000" rIns="72000" bIns="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GB" sz="1600" b="1">
                <a:latin typeface="Calibri"/>
                <a:ea typeface="Calibri"/>
                <a:cs typeface="Calibri"/>
                <a:sym typeface="Calibri"/>
              </a:rPr>
              <a:t>Περιγράψτε μια κατάσταση στην οποία δεν κάνατε τα πράγματα σωστά, κάνατε λάθος ή κάνατε λάθος:</a:t>
            </a:r>
            <a:endParaRPr sz="16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6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Πώς αισθανθήκατε? Ονομάστε τα συναισθήματα που βιώσατε, να είστε όσο το δυνατόν πιο λεπτομερείς.</a:t>
            </a: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Γιατί πιστεύετε ότι συνέβη αυτή η κατάσταση; Ποια χαρακτηριστικά σας πιστεύετε ότι θα μπορούσαν να είναι χρήσιμα την επόμενη φορά που θα αντιμετωπίσετε αυτήν την κατάσταση;</a:t>
            </a: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Πώς επηρέασε αυτό το γεγονός την αυτοεκτίμησή σας;</a:t>
            </a: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p:txBody>
      </p:sp>
      <p:pic>
        <p:nvPicPr>
          <p:cNvPr id="463" name="Google Shape;463;g18c830645d5_0_48"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981" y="2333972"/>
            <a:ext cx="970001" cy="2968387"/>
          </a:xfrm>
          <a:prstGeom prst="rect">
            <a:avLst/>
          </a:prstGeom>
          <a:noFill/>
          <a:ln>
            <a:noFill/>
          </a:ln>
        </p:spPr>
      </p:pic>
      <p:sp>
        <p:nvSpPr>
          <p:cNvPr id="464" name="Google Shape;464;g18c830645d5_0_48"/>
          <p:cNvSpPr/>
          <p:nvPr/>
        </p:nvSpPr>
        <p:spPr>
          <a:xfrm>
            <a:off x="625955" y="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68"/>
        <p:cNvGrpSpPr/>
        <p:nvPr/>
      </p:nvGrpSpPr>
      <p:grpSpPr>
        <a:xfrm>
          <a:off x="0" y="0"/>
          <a:ext cx="0" cy="0"/>
          <a:chOff x="0" y="0"/>
          <a:chExt cx="0" cy="0"/>
        </a:xfrm>
      </p:grpSpPr>
      <p:sp>
        <p:nvSpPr>
          <p:cNvPr id="469" name="Google Shape;469;p11"/>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70" name="Google Shape;470;p11"/>
          <p:cNvSpPr/>
          <p:nvPr/>
        </p:nvSpPr>
        <p:spPr>
          <a:xfrm>
            <a:off x="801013" y="65253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a:t>
            </a:r>
            <a:r>
              <a:rPr lang="en-GB" sz="2400" b="0" i="0" u="none" strike="noStrike" cap="none">
                <a:solidFill>
                  <a:srgbClr val="21B4A9"/>
                </a:solidFill>
                <a:latin typeface="Calibri"/>
                <a:ea typeface="Calibri"/>
                <a:cs typeface="Calibri"/>
                <a:sym typeface="Calibri"/>
              </a:rPr>
              <a:t> 8: </a:t>
            </a:r>
            <a:r>
              <a:rPr lang="en-GB" sz="2400">
                <a:solidFill>
                  <a:srgbClr val="21B4A9"/>
                </a:solidFill>
                <a:latin typeface="Calibri"/>
                <a:ea typeface="Calibri"/>
                <a:cs typeface="Calibri"/>
                <a:sym typeface="Calibri"/>
              </a:rPr>
              <a:t>Πώς να βελτιώσω την αυτοεκτίμησή μου</a:t>
            </a:r>
            <a:endParaRPr sz="2400" b="0" i="0" u="none" strike="noStrike" cap="none">
              <a:solidFill>
                <a:srgbClr val="000000"/>
              </a:solidFill>
              <a:latin typeface="Arial"/>
              <a:ea typeface="Arial"/>
              <a:cs typeface="Arial"/>
              <a:sym typeface="Arial"/>
            </a:endParaRPr>
          </a:p>
        </p:txBody>
      </p:sp>
      <p:grpSp>
        <p:nvGrpSpPr>
          <p:cNvPr id="471" name="Google Shape;471;p11"/>
          <p:cNvGrpSpPr/>
          <p:nvPr/>
        </p:nvGrpSpPr>
        <p:grpSpPr>
          <a:xfrm>
            <a:off x="1449489" y="1161523"/>
            <a:ext cx="1874217" cy="1653328"/>
            <a:chOff x="4607531" y="1786037"/>
            <a:chExt cx="1999543" cy="1653326"/>
          </a:xfrm>
        </p:grpSpPr>
        <p:sp>
          <p:nvSpPr>
            <p:cNvPr id="472" name="Google Shape;472;p11"/>
            <p:cNvSpPr/>
            <p:nvPr/>
          </p:nvSpPr>
          <p:spPr>
            <a:xfrm rot="5400000">
              <a:off x="4780640" y="1612928"/>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3" name="Google Shape;473;p11"/>
            <p:cNvSpPr/>
            <p:nvPr/>
          </p:nvSpPr>
          <p:spPr>
            <a:xfrm>
              <a:off x="4738562" y="2082039"/>
              <a:ext cx="1689000" cy="1044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Να φέρεστε ο ένας στον άλλον με στοργή και σεβασμό, πάντα.</a:t>
              </a:r>
              <a:endParaRPr sz="1400" b="0" i="0" u="none" strike="noStrike" cap="none">
                <a:solidFill>
                  <a:srgbClr val="000000"/>
                </a:solidFill>
                <a:latin typeface="Arial"/>
                <a:ea typeface="Arial"/>
                <a:cs typeface="Arial"/>
                <a:sym typeface="Arial"/>
              </a:endParaRPr>
            </a:p>
          </p:txBody>
        </p:sp>
      </p:grpSp>
      <p:grpSp>
        <p:nvGrpSpPr>
          <p:cNvPr id="474" name="Google Shape;474;p11"/>
          <p:cNvGrpSpPr/>
          <p:nvPr/>
        </p:nvGrpSpPr>
        <p:grpSpPr>
          <a:xfrm>
            <a:off x="4962628" y="2917906"/>
            <a:ext cx="1999543" cy="1653326"/>
            <a:chOff x="4607531" y="1786037"/>
            <a:chExt cx="1999543" cy="1653326"/>
          </a:xfrm>
        </p:grpSpPr>
        <p:sp>
          <p:nvSpPr>
            <p:cNvPr id="475" name="Google Shape;475;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6" name="Google Shape;476;p11"/>
            <p:cNvSpPr/>
            <p:nvPr/>
          </p:nvSpPr>
          <p:spPr>
            <a:xfrm>
              <a:off x="4607535" y="2036783"/>
              <a:ext cx="1999500" cy="845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a:solidFill>
                    <a:schemeClr val="dk1"/>
                  </a:solidFill>
                  <a:latin typeface="Calibri"/>
                  <a:ea typeface="Calibri"/>
                  <a:cs typeface="Calibri"/>
                  <a:sym typeface="Calibri"/>
                </a:rPr>
                <a:t>ΑΓΑΠΗΣΕ ΤΟΝ ΕΑΥΤΟ ΣΟΥ ΟΠΩΣ ΕΙΝΑΙ</a:t>
              </a:r>
              <a:endParaRPr sz="1400" b="0" i="0" u="none" strike="noStrike" cap="none">
                <a:solidFill>
                  <a:srgbClr val="000000"/>
                </a:solidFill>
                <a:latin typeface="Arial"/>
                <a:ea typeface="Arial"/>
                <a:cs typeface="Arial"/>
                <a:sym typeface="Arial"/>
              </a:endParaRPr>
            </a:p>
          </p:txBody>
        </p:sp>
      </p:grpSp>
      <p:grpSp>
        <p:nvGrpSpPr>
          <p:cNvPr id="477" name="Google Shape;477;p11"/>
          <p:cNvGrpSpPr/>
          <p:nvPr/>
        </p:nvGrpSpPr>
        <p:grpSpPr>
          <a:xfrm>
            <a:off x="6070267" y="1214585"/>
            <a:ext cx="1999543" cy="1653326"/>
            <a:chOff x="4607531" y="1786037"/>
            <a:chExt cx="1999543" cy="1653326"/>
          </a:xfrm>
        </p:grpSpPr>
        <p:sp>
          <p:nvSpPr>
            <p:cNvPr id="478" name="Google Shape;478;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79" name="Google Shape;479;p11"/>
            <p:cNvSpPr/>
            <p:nvPr/>
          </p:nvSpPr>
          <p:spPr>
            <a:xfrm>
              <a:off x="4687240" y="2201327"/>
              <a:ext cx="1681500" cy="925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Αποδεχόμαστε και συγχωρούμε τον εαυτό μας.</a:t>
              </a:r>
              <a:endParaRPr sz="1400" b="0" i="0" u="none" strike="noStrike" cap="none">
                <a:solidFill>
                  <a:srgbClr val="000000"/>
                </a:solidFill>
                <a:latin typeface="Arial"/>
                <a:ea typeface="Arial"/>
                <a:cs typeface="Arial"/>
                <a:sym typeface="Arial"/>
              </a:endParaRPr>
            </a:p>
          </p:txBody>
        </p:sp>
      </p:grpSp>
      <p:grpSp>
        <p:nvGrpSpPr>
          <p:cNvPr id="480" name="Google Shape;480;p11"/>
          <p:cNvGrpSpPr/>
          <p:nvPr/>
        </p:nvGrpSpPr>
        <p:grpSpPr>
          <a:xfrm>
            <a:off x="7291966" y="2682064"/>
            <a:ext cx="1999543" cy="1653326"/>
            <a:chOff x="4516169" y="1813765"/>
            <a:chExt cx="1999543" cy="1653326"/>
          </a:xfrm>
        </p:grpSpPr>
        <p:sp>
          <p:nvSpPr>
            <p:cNvPr id="481" name="Google Shape;481;p11"/>
            <p:cNvSpPr/>
            <p:nvPr/>
          </p:nvSpPr>
          <p:spPr>
            <a:xfrm rot="5400000">
              <a:off x="4689277" y="1640657"/>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82" name="Google Shape;482;p11"/>
            <p:cNvSpPr/>
            <p:nvPr/>
          </p:nvSpPr>
          <p:spPr>
            <a:xfrm>
              <a:off x="4516189" y="1989838"/>
              <a:ext cx="1999500" cy="10011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Να σκεφτόμαστε θετικά τον εαυτό μας (φροντίζοντας τον εσωτερικό μας διάλογο).</a:t>
              </a:r>
              <a:endParaRPr sz="1600" b="0" i="0" u="none" strike="noStrike" cap="none">
                <a:solidFill>
                  <a:srgbClr val="000000"/>
                </a:solidFill>
                <a:latin typeface="Calibri"/>
                <a:ea typeface="Calibri"/>
                <a:cs typeface="Calibri"/>
                <a:sym typeface="Calibri"/>
              </a:endParaRPr>
            </a:p>
          </p:txBody>
        </p:sp>
      </p:grpSp>
      <p:grpSp>
        <p:nvGrpSpPr>
          <p:cNvPr id="483" name="Google Shape;483;p11"/>
          <p:cNvGrpSpPr/>
          <p:nvPr/>
        </p:nvGrpSpPr>
        <p:grpSpPr>
          <a:xfrm>
            <a:off x="8405296" y="974475"/>
            <a:ext cx="1999544" cy="1653326"/>
            <a:chOff x="4607530" y="1786037"/>
            <a:chExt cx="1999544" cy="1653326"/>
          </a:xfrm>
        </p:grpSpPr>
        <p:sp>
          <p:nvSpPr>
            <p:cNvPr id="484" name="Google Shape;484;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1"/>
            <p:cNvSpPr/>
            <p:nvPr/>
          </p:nvSpPr>
          <p:spPr>
            <a:xfrm>
              <a:off x="4607530" y="2098735"/>
              <a:ext cx="1999543" cy="1112627"/>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Να έχουμε συμπόνια, να μιλάμε μεταξύ μας όπως θα μιλούσαμε σε έναν καλό φίλο.</a:t>
              </a:r>
              <a:endParaRPr sz="1400" b="0" i="0" u="none" strike="noStrike" cap="none">
                <a:solidFill>
                  <a:srgbClr val="000000"/>
                </a:solidFill>
                <a:latin typeface="Arial"/>
                <a:ea typeface="Arial"/>
                <a:cs typeface="Arial"/>
                <a:sym typeface="Arial"/>
              </a:endParaRPr>
            </a:p>
          </p:txBody>
        </p:sp>
      </p:grpSp>
      <p:grpSp>
        <p:nvGrpSpPr>
          <p:cNvPr id="486" name="Google Shape;486;p11"/>
          <p:cNvGrpSpPr/>
          <p:nvPr/>
        </p:nvGrpSpPr>
        <p:grpSpPr>
          <a:xfrm>
            <a:off x="6368186" y="4358463"/>
            <a:ext cx="1999544" cy="1653326"/>
            <a:chOff x="4607531" y="1786037"/>
            <a:chExt cx="1999544" cy="1653326"/>
          </a:xfrm>
        </p:grpSpPr>
        <p:sp>
          <p:nvSpPr>
            <p:cNvPr id="487" name="Google Shape;487;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88" name="Google Shape;488;p11"/>
            <p:cNvSpPr/>
            <p:nvPr/>
          </p:nvSpPr>
          <p:spPr>
            <a:xfrm>
              <a:off x="4607531" y="2098735"/>
              <a:ext cx="1999544" cy="102792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Αυτογνωσία (αξίες, ενδιαφέροντα, γούστα, δυνάμεις).</a:t>
              </a:r>
              <a:endParaRPr sz="1400" b="0" i="0" u="none" strike="noStrike" cap="none">
                <a:solidFill>
                  <a:srgbClr val="000000"/>
                </a:solidFill>
                <a:latin typeface="Arial"/>
                <a:ea typeface="Arial"/>
                <a:cs typeface="Arial"/>
                <a:sym typeface="Arial"/>
              </a:endParaRPr>
            </a:p>
          </p:txBody>
        </p:sp>
      </p:grpSp>
      <p:grpSp>
        <p:nvGrpSpPr>
          <p:cNvPr id="489" name="Google Shape;489;p11"/>
          <p:cNvGrpSpPr/>
          <p:nvPr/>
        </p:nvGrpSpPr>
        <p:grpSpPr>
          <a:xfrm>
            <a:off x="2157722" y="2854325"/>
            <a:ext cx="1999543" cy="1653326"/>
            <a:chOff x="4607531" y="1786037"/>
            <a:chExt cx="1999543" cy="1653326"/>
          </a:xfrm>
        </p:grpSpPr>
        <p:sp>
          <p:nvSpPr>
            <p:cNvPr id="490" name="Google Shape;490;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1" name="Google Shape;491;p11"/>
            <p:cNvSpPr/>
            <p:nvPr/>
          </p:nvSpPr>
          <p:spPr>
            <a:xfrm>
              <a:off x="4836610" y="2069925"/>
              <a:ext cx="1541400" cy="853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Θέστε ρεαλιστικούς στόχους.</a:t>
              </a:r>
              <a:endParaRPr sz="1400" b="0" i="0" u="none" strike="noStrike" cap="none">
                <a:solidFill>
                  <a:srgbClr val="000000"/>
                </a:solidFill>
                <a:latin typeface="Arial"/>
                <a:ea typeface="Arial"/>
                <a:cs typeface="Arial"/>
                <a:sym typeface="Arial"/>
              </a:endParaRPr>
            </a:p>
          </p:txBody>
        </p:sp>
      </p:grpSp>
      <p:grpSp>
        <p:nvGrpSpPr>
          <p:cNvPr id="492" name="Google Shape;492;p11"/>
          <p:cNvGrpSpPr/>
          <p:nvPr/>
        </p:nvGrpSpPr>
        <p:grpSpPr>
          <a:xfrm>
            <a:off x="3751999" y="4314797"/>
            <a:ext cx="1999543" cy="1653326"/>
            <a:chOff x="4607531" y="1786037"/>
            <a:chExt cx="1999543" cy="1653326"/>
          </a:xfrm>
        </p:grpSpPr>
        <p:sp>
          <p:nvSpPr>
            <p:cNvPr id="493" name="Google Shape;493;p11"/>
            <p:cNvSpPr/>
            <p:nvPr/>
          </p:nvSpPr>
          <p:spPr>
            <a:xfrm rot="5400000">
              <a:off x="4780640" y="1612928"/>
              <a:ext cx="1653326" cy="1999543"/>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4" name="Google Shape;494;p11"/>
            <p:cNvSpPr/>
            <p:nvPr/>
          </p:nvSpPr>
          <p:spPr>
            <a:xfrm>
              <a:off x="4621282" y="2130140"/>
              <a:ext cx="1874100" cy="996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Δίνοντας το δώρο του χρόνου και της αυτοφροντίδας.</a:t>
              </a:r>
              <a:endParaRPr sz="1400" b="0" i="0" u="none" strike="noStrike" cap="none">
                <a:solidFill>
                  <a:srgbClr val="000000"/>
                </a:solidFill>
                <a:latin typeface="Arial"/>
                <a:ea typeface="Arial"/>
                <a:cs typeface="Arial"/>
                <a:sym typeface="Arial"/>
              </a:endParaRPr>
            </a:p>
          </p:txBody>
        </p:sp>
      </p:grpSp>
      <p:grpSp>
        <p:nvGrpSpPr>
          <p:cNvPr id="495" name="Google Shape;495;p11"/>
          <p:cNvGrpSpPr/>
          <p:nvPr/>
        </p:nvGrpSpPr>
        <p:grpSpPr>
          <a:xfrm>
            <a:off x="3430750" y="1523097"/>
            <a:ext cx="2320987" cy="1653326"/>
            <a:chOff x="4592853" y="1786037"/>
            <a:chExt cx="2014221" cy="1653326"/>
          </a:xfrm>
        </p:grpSpPr>
        <p:sp>
          <p:nvSpPr>
            <p:cNvPr id="496" name="Google Shape;496;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97" name="Google Shape;497;p11"/>
            <p:cNvSpPr/>
            <p:nvPr/>
          </p:nvSpPr>
          <p:spPr>
            <a:xfrm>
              <a:off x="4592853" y="1879738"/>
              <a:ext cx="1999500" cy="1011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Αναπτύξτε τις δυνατότητές σας μέσα από δραστηριότητες για τις οποίες είστε παθιασμένοι.</a:t>
              </a:r>
              <a:endParaRPr sz="1400" b="0" i="0" u="none" strike="noStrike" cap="none">
                <a:solidFill>
                  <a:srgbClr val="000000"/>
                </a:solidFill>
                <a:latin typeface="Arial"/>
                <a:ea typeface="Arial"/>
                <a:cs typeface="Arial"/>
                <a:sym typeface="Arial"/>
              </a:endParaRPr>
            </a:p>
          </p:txBody>
        </p:sp>
      </p:grpSp>
      <p:grpSp>
        <p:nvGrpSpPr>
          <p:cNvPr id="498" name="Google Shape;498;p11"/>
          <p:cNvGrpSpPr/>
          <p:nvPr/>
        </p:nvGrpSpPr>
        <p:grpSpPr>
          <a:xfrm>
            <a:off x="8710524" y="4033812"/>
            <a:ext cx="2187300" cy="1653326"/>
            <a:chOff x="4513647" y="1786037"/>
            <a:chExt cx="2187300" cy="1653326"/>
          </a:xfrm>
        </p:grpSpPr>
        <p:sp>
          <p:nvSpPr>
            <p:cNvPr id="499" name="Google Shape;499;p11"/>
            <p:cNvSpPr/>
            <p:nvPr/>
          </p:nvSpPr>
          <p:spPr>
            <a:xfrm rot="5400000">
              <a:off x="4780640" y="1612928"/>
              <a:ext cx="1653326" cy="1999543"/>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0" name="Google Shape;500;p11"/>
            <p:cNvSpPr/>
            <p:nvPr/>
          </p:nvSpPr>
          <p:spPr>
            <a:xfrm>
              <a:off x="4513647" y="2141900"/>
              <a:ext cx="2187300" cy="9627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Επιλέξτε το περιβάλλον μας, κρατήστε μακριά τα τοξικά.</a:t>
              </a:r>
              <a:endParaRPr sz="1400" b="0" i="0" u="none" strike="noStrike" cap="none">
                <a:solidFill>
                  <a:srgbClr val="000000"/>
                </a:solidFill>
                <a:latin typeface="Arial"/>
                <a:ea typeface="Arial"/>
                <a:cs typeface="Arial"/>
                <a:sym typeface="Arial"/>
              </a:endParaRPr>
            </a:p>
          </p:txBody>
        </p:sp>
      </p:grpSp>
      <p:grpSp>
        <p:nvGrpSpPr>
          <p:cNvPr id="501" name="Google Shape;501;p11"/>
          <p:cNvGrpSpPr/>
          <p:nvPr/>
        </p:nvGrpSpPr>
        <p:grpSpPr>
          <a:xfrm>
            <a:off x="9738985" y="2281369"/>
            <a:ext cx="2321070" cy="1967293"/>
            <a:chOff x="4607531" y="1786037"/>
            <a:chExt cx="1999543" cy="1653326"/>
          </a:xfrm>
        </p:grpSpPr>
        <p:sp>
          <p:nvSpPr>
            <p:cNvPr id="502" name="Google Shape;502;p11"/>
            <p:cNvSpPr/>
            <p:nvPr/>
          </p:nvSpPr>
          <p:spPr>
            <a:xfrm rot="5400000">
              <a:off x="4780640" y="1612928"/>
              <a:ext cx="1653326" cy="1999543"/>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3" name="Google Shape;503;p11"/>
            <p:cNvSpPr/>
            <p:nvPr/>
          </p:nvSpPr>
          <p:spPr>
            <a:xfrm>
              <a:off x="4607552" y="1908439"/>
              <a:ext cx="1999500" cy="1045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Διεκδικητική στάση (Να γνωρίζουμε τα όρια και τις αξίες μας, να τα σεβόμαστε και να τα κάνουμε σεβαστά).</a:t>
              </a:r>
              <a:endParaRPr sz="1400" b="0" i="0" u="none" strike="noStrike" cap="none">
                <a:solidFill>
                  <a:srgbClr val="000000"/>
                </a:solidFill>
                <a:latin typeface="Arial"/>
                <a:ea typeface="Arial"/>
                <a:cs typeface="Arial"/>
                <a:sym typeface="Arial"/>
              </a:endParaRPr>
            </a:p>
          </p:txBody>
        </p:sp>
      </p:grpSp>
      <p:grpSp>
        <p:nvGrpSpPr>
          <p:cNvPr id="504" name="Google Shape;504;p11"/>
          <p:cNvGrpSpPr/>
          <p:nvPr/>
        </p:nvGrpSpPr>
        <p:grpSpPr>
          <a:xfrm>
            <a:off x="1255023" y="4368272"/>
            <a:ext cx="1681505" cy="1546307"/>
            <a:chOff x="4607542" y="1874925"/>
            <a:chExt cx="1999503" cy="1653300"/>
          </a:xfrm>
        </p:grpSpPr>
        <p:sp>
          <p:nvSpPr>
            <p:cNvPr id="505" name="Google Shape;505;p11"/>
            <p:cNvSpPr/>
            <p:nvPr/>
          </p:nvSpPr>
          <p:spPr>
            <a:xfrm rot="5400000">
              <a:off x="4780645" y="1701825"/>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06" name="Google Shape;506;p11"/>
            <p:cNvSpPr/>
            <p:nvPr/>
          </p:nvSpPr>
          <p:spPr>
            <a:xfrm>
              <a:off x="4607542" y="2177609"/>
              <a:ext cx="1999500" cy="949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Αναγνωρίστε και απολαύστε τα μικρά σας επιτεύγματα.</a:t>
              </a:r>
              <a:endParaRPr sz="1400" b="0" i="0" u="none" strike="noStrike" cap="none">
                <a:solidFill>
                  <a:srgbClr val="000000"/>
                </a:solidFill>
                <a:latin typeface="Arial"/>
                <a:ea typeface="Arial"/>
                <a:cs typeface="Arial"/>
                <a:sym typeface="Arial"/>
              </a:endParaRPr>
            </a:p>
          </p:txBody>
        </p:sp>
      </p:grpSp>
      <p:pic>
        <p:nvPicPr>
          <p:cNvPr id="507" name="Google Shape;507;p11"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5612" y="2211128"/>
            <a:ext cx="1705970" cy="2711501"/>
          </a:xfrm>
          <a:prstGeom prst="rect">
            <a:avLst/>
          </a:prstGeom>
          <a:noFill/>
          <a:ln>
            <a:noFill/>
          </a:ln>
        </p:spPr>
      </p:pic>
      <p:sp>
        <p:nvSpPr>
          <p:cNvPr id="508" name="Google Shape;508;p11"/>
          <p:cNvSpPr/>
          <p:nvPr/>
        </p:nvSpPr>
        <p:spPr>
          <a:xfrm>
            <a:off x="196705" y="-39470"/>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12"/>
        <p:cNvGrpSpPr/>
        <p:nvPr/>
      </p:nvGrpSpPr>
      <p:grpSpPr>
        <a:xfrm>
          <a:off x="0" y="0"/>
          <a:ext cx="0" cy="0"/>
          <a:chOff x="0" y="0"/>
          <a:chExt cx="0" cy="0"/>
        </a:xfrm>
      </p:grpSpPr>
      <p:sp>
        <p:nvSpPr>
          <p:cNvPr id="513" name="Google Shape;513;p13"/>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pic>
        <p:nvPicPr>
          <p:cNvPr id="514" name="Google Shape;514;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044390" y="4250799"/>
            <a:ext cx="2074462" cy="2028757"/>
          </a:xfrm>
          <a:prstGeom prst="rect">
            <a:avLst/>
          </a:prstGeom>
          <a:noFill/>
          <a:ln>
            <a:noFill/>
          </a:ln>
        </p:spPr>
      </p:pic>
      <p:sp>
        <p:nvSpPr>
          <p:cNvPr id="515" name="Google Shape;515;p13"/>
          <p:cNvSpPr/>
          <p:nvPr/>
        </p:nvSpPr>
        <p:spPr>
          <a:xfrm>
            <a:off x="495625" y="1441700"/>
            <a:ext cx="7208100" cy="48378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Ήρθε η ώρα να δουλέψεις για την αυτοεκτίμησή σου...</a:t>
            </a:r>
            <a:endParaRPr sz="1800" b="1">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a:latin typeface="Calibri"/>
                <a:ea typeface="Calibri"/>
                <a:cs typeface="Calibri"/>
                <a:sym typeface="Calibri"/>
              </a:rPr>
              <a:t>Γίνετε δημιουργικοί, βάλτε όνομα και πρόσωπο στη χαμηλή αυτοεκτίμησή σας. Ποια είναι η εικόνα που σου έρχεται πρώτη στο μυαλό; Ποιο όνομα πιστεύετε ότι ταιριάζει καλύτερα; Από εδώ και πέρα ξέρετε ποια είναι η χαμηλή σας αυτοεκτίμηση, έχει όνομα και πρόσωπο. Είναι ο ένοχος των καταστροφικών σου σκέψεων, των ανασφάλειών σου. Κάθε φορά που εμφανίζεται στην καθημερινότητά σου θα της απαντήσεις, θα της πεις να σωπάσει, όλα επιτρέπονται σε αυτή την αλληλεπίδραση.</a:t>
            </a:r>
            <a:endParaRPr sz="18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Η μάχη</a:t>
            </a:r>
            <a:endParaRPr sz="1800" b="1">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a:latin typeface="Calibri"/>
                <a:ea typeface="Calibri"/>
                <a:cs typeface="Calibri"/>
                <a:sym typeface="Calibri"/>
              </a:rPr>
              <a:t>Στην οικειότητά σας κάντε μια συζήτηση μαζί της. Θα παίξετε το ρόλο και των δύο, πρώτα ως εαυτός και μετά ως η απεχθή χαμηλή αυτοεκτίμησή σας. Να αναφέρετε και τις απόψεις και τα επιχειρήματά σας.</a:t>
            </a:r>
            <a:endParaRPr sz="18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1">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                  Θα δείτε πώς θα σιωπήσετε αυτή την ενοχλητική μικρή φωνή.</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516" name="Google Shape;516;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38377" y="4250800"/>
            <a:ext cx="1855862" cy="2028757"/>
          </a:xfrm>
          <a:prstGeom prst="rect">
            <a:avLst/>
          </a:prstGeom>
          <a:noFill/>
          <a:ln>
            <a:noFill/>
          </a:ln>
        </p:spPr>
      </p:pic>
      <p:sp>
        <p:nvSpPr>
          <p:cNvPr id="517" name="Google Shape;517;p13"/>
          <p:cNvSpPr txBox="1"/>
          <p:nvPr/>
        </p:nvSpPr>
        <p:spPr>
          <a:xfrm>
            <a:off x="8295445" y="3881475"/>
            <a:ext cx="1412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1C8C7F"/>
                </a:solidFill>
                <a:latin typeface="Calibri"/>
                <a:ea typeface="Calibri"/>
                <a:cs typeface="Calibri"/>
                <a:sym typeface="Calibri"/>
              </a:rPr>
              <a:t>Me</a:t>
            </a:r>
            <a:endParaRPr sz="1400" b="0" i="0" u="none" strike="noStrike" cap="none">
              <a:solidFill>
                <a:srgbClr val="000000"/>
              </a:solidFill>
              <a:latin typeface="Arial"/>
              <a:ea typeface="Arial"/>
              <a:cs typeface="Arial"/>
              <a:sym typeface="Arial"/>
            </a:endParaRPr>
          </a:p>
        </p:txBody>
      </p:sp>
      <p:sp>
        <p:nvSpPr>
          <p:cNvPr id="518" name="Google Shape;518;p13"/>
          <p:cNvSpPr txBox="1"/>
          <p:nvPr/>
        </p:nvSpPr>
        <p:spPr>
          <a:xfrm>
            <a:off x="10428791" y="3742955"/>
            <a:ext cx="1689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1C8C7F"/>
                </a:solidFill>
                <a:latin typeface="Calibri"/>
                <a:ea typeface="Calibri"/>
                <a:cs typeface="Calibri"/>
                <a:sym typeface="Calibri"/>
              </a:rPr>
              <a:t>My Low Self-Esteem</a:t>
            </a:r>
            <a:endParaRPr sz="1400" b="0" i="0" u="none" strike="noStrike" cap="none">
              <a:solidFill>
                <a:srgbClr val="000000"/>
              </a:solidFill>
              <a:latin typeface="Arial"/>
              <a:ea typeface="Arial"/>
              <a:cs typeface="Arial"/>
              <a:sym typeface="Arial"/>
            </a:endParaRPr>
          </a:p>
        </p:txBody>
      </p:sp>
      <p:sp>
        <p:nvSpPr>
          <p:cNvPr id="519" name="Google Shape;519;p13"/>
          <p:cNvSpPr txBox="1"/>
          <p:nvPr/>
        </p:nvSpPr>
        <p:spPr>
          <a:xfrm>
            <a:off x="8188526" y="1441699"/>
            <a:ext cx="3821400" cy="3109200"/>
          </a:xfrm>
          <a:prstGeom prst="rect">
            <a:avLst/>
          </a:prstGeom>
          <a:solidFill>
            <a:srgbClr val="1C8C7F"/>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en-GB" b="1">
                <a:solidFill>
                  <a:schemeClr val="lt1"/>
                </a:solidFill>
                <a:latin typeface="Calibri"/>
                <a:ea typeface="Calibri"/>
                <a:cs typeface="Calibri"/>
                <a:sym typeface="Calibri"/>
              </a:rPr>
              <a:t>Η χαμηλή μου αυτοεκτίμηση: </a:t>
            </a:r>
            <a:r>
              <a:rPr lang="en-GB">
                <a:solidFill>
                  <a:schemeClr val="lt1"/>
                </a:solidFill>
                <a:latin typeface="Calibri"/>
                <a:ea typeface="Calibri"/>
                <a:cs typeface="Calibri"/>
                <a:sym typeface="Calibri"/>
              </a:rPr>
              <a:t>«Δεν αξίζεις να κάνεις τίποτα».</a:t>
            </a:r>
            <a:endParaRPr>
              <a:solidFill>
                <a:schemeClr val="lt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GB" b="1">
                <a:solidFill>
                  <a:schemeClr val="lt1"/>
                </a:solidFill>
                <a:latin typeface="Calibri"/>
                <a:ea typeface="Calibri"/>
                <a:cs typeface="Calibri"/>
                <a:sym typeface="Calibri"/>
              </a:rPr>
              <a:t>Εγώ: </a:t>
            </a:r>
            <a:r>
              <a:rPr lang="en-GB">
                <a:solidFill>
                  <a:schemeClr val="lt1"/>
                </a:solidFill>
                <a:latin typeface="Calibri"/>
                <a:ea typeface="Calibri"/>
                <a:cs typeface="Calibri"/>
                <a:sym typeface="Calibri"/>
              </a:rPr>
              <a:t>«Φυσικά και αξίζω, είμαι ικανός για πολλά πράγματα, είμαι πολύ πολύτιμος».</a:t>
            </a:r>
            <a:endParaRPr>
              <a:solidFill>
                <a:schemeClr val="lt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GB" b="1">
                <a:solidFill>
                  <a:schemeClr val="lt1"/>
                </a:solidFill>
                <a:latin typeface="Calibri"/>
                <a:ea typeface="Calibri"/>
                <a:cs typeface="Calibri"/>
                <a:sym typeface="Calibri"/>
              </a:rPr>
              <a:t>Η χαμηλή μου αυτοεκτίμηση: </a:t>
            </a:r>
            <a:r>
              <a:rPr lang="en-GB">
                <a:solidFill>
                  <a:schemeClr val="lt1"/>
                </a:solidFill>
                <a:latin typeface="Calibri"/>
                <a:ea typeface="Calibri"/>
                <a:cs typeface="Calibri"/>
                <a:sym typeface="Calibri"/>
              </a:rPr>
              <a:t>«Εσείς κοροϊδεύετε τον εαυτό σας, αλλά όχι εμένα, ξέρω πώς πραγματικά είστε».</a:t>
            </a:r>
            <a:endParaRPr>
              <a:solidFill>
                <a:schemeClr val="lt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GB" b="1">
                <a:solidFill>
                  <a:schemeClr val="lt1"/>
                </a:solidFill>
                <a:latin typeface="Calibri"/>
                <a:ea typeface="Calibri"/>
                <a:cs typeface="Calibri"/>
                <a:sym typeface="Calibri"/>
              </a:rPr>
              <a:t>Εγώ: </a:t>
            </a:r>
            <a:r>
              <a:rPr lang="en-GB">
                <a:solidFill>
                  <a:schemeClr val="lt1"/>
                </a:solidFill>
                <a:latin typeface="Calibri"/>
                <a:ea typeface="Calibri"/>
                <a:cs typeface="Calibri"/>
                <a:sym typeface="Calibri"/>
              </a:rPr>
              <a:t>«Σκάσε, δεν με ξέρεις πραγματικά, είμαι μαχητής, είμαι επιχειρηματίας, φροντίζω την οικογένειά μου, προσέχω τον εαυτό μου, εκπαιδεύω τα παιδιά μου, είμαι περήφανος για τον εαυτό μου».</a:t>
            </a:r>
            <a:endParaRPr>
              <a:solidFill>
                <a:schemeClr val="lt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b="1">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b="1">
              <a:solidFill>
                <a:schemeClr val="lt1"/>
              </a:solidFill>
              <a:latin typeface="Calibri"/>
              <a:ea typeface="Calibri"/>
              <a:cs typeface="Calibri"/>
              <a:sym typeface="Calibri"/>
            </a:endParaRPr>
          </a:p>
        </p:txBody>
      </p:sp>
      <p:sp>
        <p:nvSpPr>
          <p:cNvPr id="520" name="Google Shape;520;p13"/>
          <p:cNvSpPr/>
          <p:nvPr/>
        </p:nvSpPr>
        <p:spPr>
          <a:xfrm>
            <a:off x="173325" y="639000"/>
            <a:ext cx="1072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8: Εργασία για την αυτοεκτίμησή μου: «Ποιος» είναι η χαμηλή μου αυτοεκτίμηση;</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1B4A9"/>
              </a:solidFill>
              <a:latin typeface="Calibri"/>
              <a:ea typeface="Calibri"/>
              <a:cs typeface="Calibri"/>
              <a:sym typeface="Calibri"/>
            </a:endParaRPr>
          </a:p>
        </p:txBody>
      </p:sp>
      <p:sp>
        <p:nvSpPr>
          <p:cNvPr id="521" name="Google Shape;521;p13"/>
          <p:cNvSpPr/>
          <p:nvPr/>
        </p:nvSpPr>
        <p:spPr>
          <a:xfrm>
            <a:off x="495630" y="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25"/>
        <p:cNvGrpSpPr/>
        <p:nvPr/>
      </p:nvGrpSpPr>
      <p:grpSpPr>
        <a:xfrm>
          <a:off x="0" y="0"/>
          <a:ext cx="0" cy="0"/>
          <a:chOff x="0" y="0"/>
          <a:chExt cx="0" cy="0"/>
        </a:xfrm>
      </p:grpSpPr>
      <p:sp>
        <p:nvSpPr>
          <p:cNvPr id="526" name="Google Shape;526;g17dbe8cb7e9_0_60"/>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27" name="Google Shape;527;g17dbe8cb7e9_0_60"/>
          <p:cNvSpPr/>
          <p:nvPr/>
        </p:nvSpPr>
        <p:spPr>
          <a:xfrm>
            <a:off x="875875" y="1402900"/>
            <a:ext cx="10495500" cy="6390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Το κίνητρο </a:t>
            </a:r>
            <a:r>
              <a:rPr lang="en-GB" sz="1800">
                <a:latin typeface="Calibri"/>
                <a:ea typeface="Calibri"/>
                <a:cs typeface="Calibri"/>
                <a:sym typeface="Calibri"/>
              </a:rPr>
              <a:t>ορίζεται ως αυτό που μας καθοδηγεί και μας ωθεί να πραγματοποιήσουμε ενέργειες και να λάβουμε αποφάσεις για την επίτευξη ενός στόχου ή την ικανοποίηση μιας ανάγκης.</a:t>
            </a:r>
            <a:endParaRPr sz="1800" i="0" u="none" strike="noStrike" cap="none">
              <a:solidFill>
                <a:srgbClr val="000000"/>
              </a:solidFill>
              <a:latin typeface="Calibri"/>
              <a:ea typeface="Calibri"/>
              <a:cs typeface="Calibri"/>
              <a:sym typeface="Calibri"/>
            </a:endParaRPr>
          </a:p>
        </p:txBody>
      </p:sp>
      <p:sp>
        <p:nvSpPr>
          <p:cNvPr id="528" name="Google Shape;528;g17dbe8cb7e9_0_60"/>
          <p:cNvSpPr/>
          <p:nvPr/>
        </p:nvSpPr>
        <p:spPr>
          <a:xfrm>
            <a:off x="875880" y="815941"/>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1: Τι είναι το κίνητρο;</a:t>
            </a:r>
            <a:endParaRPr sz="2400" b="0" i="0" u="none" strike="noStrike" cap="none">
              <a:solidFill>
                <a:srgbClr val="000000"/>
              </a:solidFill>
              <a:latin typeface="Arial"/>
              <a:ea typeface="Arial"/>
              <a:cs typeface="Arial"/>
              <a:sym typeface="Arial"/>
            </a:endParaRPr>
          </a:p>
        </p:txBody>
      </p:sp>
      <p:sp>
        <p:nvSpPr>
          <p:cNvPr id="529" name="Google Shape;529;g17dbe8cb7e9_0_60"/>
          <p:cNvSpPr txBox="1"/>
          <p:nvPr/>
        </p:nvSpPr>
        <p:spPr>
          <a:xfrm>
            <a:off x="875875" y="2309450"/>
            <a:ext cx="5074500" cy="3308400"/>
          </a:xfrm>
          <a:prstGeom prst="rect">
            <a:avLst/>
          </a:prstGeom>
          <a:noFill/>
          <a:ln w="9525" cap="flat" cmpd="sng">
            <a:solidFill>
              <a:srgbClr val="1C8C7F"/>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800" b="1">
                <a:latin typeface="Calibri"/>
                <a:ea typeface="Calibri"/>
                <a:cs typeface="Calibri"/>
                <a:sym typeface="Calibri"/>
              </a:rPr>
              <a:t>ΕΣΩΤΕΡΙΚΟ:</a:t>
            </a:r>
            <a:endParaRPr sz="1800" b="1">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a:latin typeface="Calibri"/>
                <a:ea typeface="Calibri"/>
                <a:cs typeface="Calibri"/>
                <a:sym typeface="Calibri"/>
              </a:rPr>
              <a:t>Το κίνητρο ενός ατόμου όταν ενεργεί με έναν τρόπο ή εκτελεί μια εργασία για την απλή ευχαρίστηση να το κάνει. Δηλαδή, η ίδια η συμπεριφορά είναι αυτό που ικανοποιεί το άτομο και γι' αυτό την εκτελεί. Δεν είναι εξωτερικό κίνητρο, αλλά προέρχεται από μέσα, από τον εαυτό μας.</a:t>
            </a:r>
            <a:endParaRPr sz="18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a:latin typeface="Calibri"/>
                <a:ea typeface="Calibri"/>
                <a:cs typeface="Calibri"/>
                <a:sym typeface="Calibri"/>
              </a:rPr>
              <a:t>Παράδειγμα: Μοδίστρα που πλέκει στον ελεύθερο χρόνο της για την ευχαρίστηση να το κάνει γιατί της επιτρέπει να ξεφεύγει από τη δουλειά και τις δουλειές του σπιτιού.</a:t>
            </a:r>
            <a:endParaRPr sz="1800">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1">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endParaRPr sz="1800" b="1" i="0" u="none" strike="noStrike" cap="none">
              <a:solidFill>
                <a:srgbClr val="000000"/>
              </a:solidFill>
              <a:latin typeface="Calibri"/>
              <a:ea typeface="Calibri"/>
              <a:cs typeface="Calibri"/>
              <a:sym typeface="Calibri"/>
            </a:endParaRPr>
          </a:p>
        </p:txBody>
      </p:sp>
      <p:pic>
        <p:nvPicPr>
          <p:cNvPr id="530" name="Google Shape;530;g17dbe8cb7e9_0_6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678112" y="704491"/>
            <a:ext cx="1705970" cy="2711501"/>
          </a:xfrm>
          <a:prstGeom prst="rect">
            <a:avLst/>
          </a:prstGeom>
          <a:noFill/>
          <a:ln>
            <a:noFill/>
          </a:ln>
        </p:spPr>
      </p:pic>
      <p:sp>
        <p:nvSpPr>
          <p:cNvPr id="531" name="Google Shape;531;g17dbe8cb7e9_0_60"/>
          <p:cNvSpPr txBox="1"/>
          <p:nvPr/>
        </p:nvSpPr>
        <p:spPr>
          <a:xfrm>
            <a:off x="6098250" y="2253225"/>
            <a:ext cx="4917600" cy="3625800"/>
          </a:xfrm>
          <a:prstGeom prst="rect">
            <a:avLst/>
          </a:prstGeom>
          <a:noFill/>
          <a:ln w="9525" cap="flat" cmpd="sng">
            <a:solidFill>
              <a:srgbClr val="1C8C7F"/>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90000" tIns="46800" rIns="90000" bIns="0" anchor="t" anchorCtr="0">
            <a:noAutofit/>
          </a:bodyPr>
          <a:lstStyle/>
          <a:p>
            <a:pPr marL="0" marR="0" lvl="0" indent="0" algn="just" rtl="0">
              <a:lnSpc>
                <a:spcPct val="100000"/>
              </a:lnSpc>
              <a:spcBef>
                <a:spcPts val="600"/>
              </a:spcBef>
              <a:spcAft>
                <a:spcPts val="0"/>
              </a:spcAft>
              <a:buClr>
                <a:schemeClr val="dk1"/>
              </a:buClr>
              <a:buSzPts val="1100"/>
              <a:buFont typeface="Arial"/>
              <a:buNone/>
            </a:pPr>
            <a:r>
              <a:rPr lang="en-GB" sz="1800" b="1">
                <a:latin typeface="Calibri"/>
                <a:ea typeface="Calibri"/>
                <a:cs typeface="Calibri"/>
                <a:sym typeface="Calibri"/>
              </a:rPr>
              <a:t>ΕΞΩΤΕΡΙΚΟ:</a:t>
            </a:r>
            <a:endParaRPr sz="1800" b="1">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r>
              <a:rPr lang="en-GB" sz="1800">
                <a:latin typeface="Calibri"/>
                <a:ea typeface="Calibri"/>
                <a:cs typeface="Calibri"/>
                <a:sym typeface="Calibri"/>
              </a:rPr>
              <a:t>Κίνητρο που προέρχεται από ένα ερέθισμα που προέρχεται από το εξωτερικό. Αυτό σημαίνει ότι το γεγονός της εκτέλεσης της εργασίας δεν προέρχεται από την απλή ευχαρίστηση της εκτέλεσης της, αλλά γίνεται έχοντας κατά νου ένα σκοπό.</a:t>
            </a:r>
            <a:endParaRPr sz="1800">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1800">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r>
              <a:rPr lang="en-GB" sz="1800">
                <a:latin typeface="Calibri"/>
                <a:ea typeface="Calibri"/>
                <a:cs typeface="Calibri"/>
                <a:sym typeface="Calibri"/>
              </a:rPr>
              <a:t>Παράδειγμα: Κτηνοτρόφος που σηκώνεται κάθε πρωί τα ξημερώματα για να φροντίσει τα ζώα της για την ευημερία τους και να μπορέσει να συνεχίσει τη δουλειά της.</a:t>
            </a:r>
            <a:endParaRPr sz="1800">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1800" b="1">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600"/>
              <a:buFont typeface="Arial"/>
              <a:buNone/>
            </a:pP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900"/>
              <a:buFont typeface="Arial"/>
              <a:buNone/>
            </a:pPr>
            <a:endParaRPr sz="1000" b="0" i="0" u="none" strike="noStrike" cap="none">
              <a:solidFill>
                <a:srgbClr val="000000"/>
              </a:solidFill>
              <a:latin typeface="Calibri"/>
              <a:ea typeface="Calibri"/>
              <a:cs typeface="Calibri"/>
              <a:sym typeface="Calibri"/>
            </a:endParaRPr>
          </a:p>
        </p:txBody>
      </p:sp>
      <p:sp>
        <p:nvSpPr>
          <p:cNvPr id="532" name="Google Shape;532;g17dbe8cb7e9_0_60"/>
          <p:cNvSpPr/>
          <p:nvPr/>
        </p:nvSpPr>
        <p:spPr>
          <a:xfrm>
            <a:off x="875880" y="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xEl>
                                              <p:pRg st="0" end="0"/>
                                            </p:txEl>
                                          </p:spTgt>
                                        </p:tgtEl>
                                        <p:attrNameLst>
                                          <p:attrName>style.visibility</p:attrName>
                                        </p:attrNameLst>
                                      </p:cBhvr>
                                      <p:to>
                                        <p:strVal val="visible"/>
                                      </p:to>
                                    </p:set>
                                    <p:animEffect transition="in" filter="fade">
                                      <p:cBhvr>
                                        <p:cTn id="7" dur="1000"/>
                                        <p:tgtEl>
                                          <p:spTgt spid="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1">
                                            <p:txEl>
                                              <p:pRg st="1" end="1"/>
                                            </p:txEl>
                                          </p:spTgt>
                                        </p:tgtEl>
                                        <p:attrNameLst>
                                          <p:attrName>style.visibility</p:attrName>
                                        </p:attrNameLst>
                                      </p:cBhvr>
                                      <p:to>
                                        <p:strVal val="visible"/>
                                      </p:to>
                                    </p:set>
                                    <p:animEffect transition="in" filter="fade">
                                      <p:cBhvr>
                                        <p:cTn id="12" dur="1000"/>
                                        <p:tgtEl>
                                          <p:spTgt spid="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1">
                                            <p:txEl>
                                              <p:pRg st="2" end="2"/>
                                            </p:txEl>
                                          </p:spTgt>
                                        </p:tgtEl>
                                        <p:attrNameLst>
                                          <p:attrName>style.visibility</p:attrName>
                                        </p:attrNameLst>
                                      </p:cBhvr>
                                      <p:to>
                                        <p:strVal val="visible"/>
                                      </p:to>
                                    </p:set>
                                    <p:animEffect transition="in" filter="fade">
                                      <p:cBhvr>
                                        <p:cTn id="17" dur="1000"/>
                                        <p:tgtEl>
                                          <p:spTgt spid="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1">
                                            <p:txEl>
                                              <p:pRg st="3" end="3"/>
                                            </p:txEl>
                                          </p:spTgt>
                                        </p:tgtEl>
                                        <p:attrNameLst>
                                          <p:attrName>style.visibility</p:attrName>
                                        </p:attrNameLst>
                                      </p:cBhvr>
                                      <p:to>
                                        <p:strVal val="visible"/>
                                      </p:to>
                                    </p:set>
                                    <p:animEffect transition="in" filter="fade">
                                      <p:cBhvr>
                                        <p:cTn id="22" dur="1000"/>
                                        <p:tgtEl>
                                          <p:spTgt spid="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1">
                                            <p:txEl>
                                              <p:pRg st="4" end="4"/>
                                            </p:txEl>
                                          </p:spTgt>
                                        </p:tgtEl>
                                        <p:attrNameLst>
                                          <p:attrName>style.visibility</p:attrName>
                                        </p:attrNameLst>
                                      </p:cBhvr>
                                      <p:to>
                                        <p:strVal val="visible"/>
                                      </p:to>
                                    </p:set>
                                    <p:animEffect transition="in" filter="fade">
                                      <p:cBhvr>
                                        <p:cTn id="27" dur="1000"/>
                                        <p:tgtEl>
                                          <p:spTgt spid="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1">
                                            <p:txEl>
                                              <p:pRg st="5" end="5"/>
                                            </p:txEl>
                                          </p:spTgt>
                                        </p:tgtEl>
                                        <p:attrNameLst>
                                          <p:attrName>style.visibility</p:attrName>
                                        </p:attrNameLst>
                                      </p:cBhvr>
                                      <p:to>
                                        <p:strVal val="visible"/>
                                      </p:to>
                                    </p:set>
                                    <p:animEffect transition="in" filter="fade">
                                      <p:cBhvr>
                                        <p:cTn id="32" dur="1000"/>
                                        <p:tgtEl>
                                          <p:spTgt spid="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1">
                                            <p:txEl>
                                              <p:pRg st="6" end="6"/>
                                            </p:txEl>
                                          </p:spTgt>
                                        </p:tgtEl>
                                        <p:attrNameLst>
                                          <p:attrName>style.visibility</p:attrName>
                                        </p:attrNameLst>
                                      </p:cBhvr>
                                      <p:to>
                                        <p:strVal val="visible"/>
                                      </p:to>
                                    </p:set>
                                    <p:animEffect transition="in" filter="fade">
                                      <p:cBhvr>
                                        <p:cTn id="37" dur="1000"/>
                                        <p:tgtEl>
                                          <p:spTgt spid="5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1">
                                            <p:txEl>
                                              <p:pRg st="7" end="7"/>
                                            </p:txEl>
                                          </p:spTgt>
                                        </p:tgtEl>
                                        <p:attrNameLst>
                                          <p:attrName>style.visibility</p:attrName>
                                        </p:attrNameLst>
                                      </p:cBhvr>
                                      <p:to>
                                        <p:strVal val="visible"/>
                                      </p:to>
                                    </p:set>
                                    <p:animEffect transition="in" filter="fade">
                                      <p:cBhvr>
                                        <p:cTn id="42" dur="1000"/>
                                        <p:tgtEl>
                                          <p:spTgt spid="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36"/>
        <p:cNvGrpSpPr/>
        <p:nvPr/>
      </p:nvGrpSpPr>
      <p:grpSpPr>
        <a:xfrm>
          <a:off x="0" y="0"/>
          <a:ext cx="0" cy="0"/>
          <a:chOff x="0" y="0"/>
          <a:chExt cx="0" cy="0"/>
        </a:xfrm>
      </p:grpSpPr>
      <p:sp>
        <p:nvSpPr>
          <p:cNvPr id="537" name="Google Shape;537;p15"/>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38" name="Google Shape;538;p15"/>
          <p:cNvSpPr/>
          <p:nvPr/>
        </p:nvSpPr>
        <p:spPr>
          <a:xfrm>
            <a:off x="875880" y="1040124"/>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2: Τύποι κινήτρων</a:t>
            </a:r>
            <a:endParaRPr sz="2400" b="0" i="0" u="none" strike="noStrike" cap="none">
              <a:solidFill>
                <a:srgbClr val="000000"/>
              </a:solidFill>
              <a:latin typeface="Arial"/>
              <a:ea typeface="Arial"/>
              <a:cs typeface="Arial"/>
              <a:sym typeface="Arial"/>
            </a:endParaRPr>
          </a:p>
        </p:txBody>
      </p:sp>
      <p:sp>
        <p:nvSpPr>
          <p:cNvPr id="539" name="Google Shape;539;p15"/>
          <p:cNvSpPr txBox="1"/>
          <p:nvPr/>
        </p:nvSpPr>
        <p:spPr>
          <a:xfrm>
            <a:off x="2194600" y="1812275"/>
            <a:ext cx="8403300" cy="4356600"/>
          </a:xfrm>
          <a:prstGeom prst="rect">
            <a:avLst/>
          </a:prstGeom>
          <a:noFill/>
          <a:ln w="28575" cap="flat" cmpd="sng">
            <a:solidFill>
              <a:srgbClr val="C00000"/>
            </a:solidFill>
            <a:prstDash val="solid"/>
            <a:round/>
            <a:headEnd type="none" w="sm" len="sm"/>
            <a:tailEnd type="none" w="sm" len="sm"/>
          </a:ln>
          <a:effectLst>
            <a:outerShdw blurRad="42863" dist="9525" dir="5400000" algn="bl" rotWithShape="0">
              <a:schemeClr val="dk1">
                <a:alpha val="20000"/>
              </a:schemeClr>
            </a:outerShdw>
          </a:effectLst>
        </p:spPr>
        <p:txBody>
          <a:bodyPr spcFirstLastPara="1" wrap="square" lIns="180000" tIns="72000" rIns="180000" bIns="0" anchor="t" anchorCtr="0">
            <a:noAutofit/>
          </a:bodyPr>
          <a:lstStyle/>
          <a:p>
            <a:pPr marL="0" marR="0" lvl="0" indent="0" algn="just" rtl="0">
              <a:lnSpc>
                <a:spcPct val="115000"/>
              </a:lnSpc>
              <a:spcBef>
                <a:spcPts val="600"/>
              </a:spcBef>
              <a:spcAft>
                <a:spcPts val="0"/>
              </a:spcAft>
              <a:buClr>
                <a:schemeClr val="dk1"/>
              </a:buClr>
              <a:buSzPts val="1100"/>
              <a:buFont typeface="Arial"/>
              <a:buNone/>
            </a:pPr>
            <a:r>
              <a:rPr lang="en-GB" sz="2000" b="1">
                <a:latin typeface="Calibri"/>
                <a:ea typeface="Calibri"/>
                <a:cs typeface="Calibri"/>
                <a:sym typeface="Calibri"/>
              </a:rPr>
              <a:t>ΘΕΤΙΚΟ:</a:t>
            </a:r>
            <a:endParaRPr sz="2000" b="1">
              <a:latin typeface="Calibri"/>
              <a:ea typeface="Calibri"/>
              <a:cs typeface="Calibri"/>
              <a:sym typeface="Calibri"/>
            </a:endParaRPr>
          </a:p>
          <a:p>
            <a:pPr marL="0" marR="0" lvl="0" indent="0" algn="just" rtl="0">
              <a:lnSpc>
                <a:spcPct val="115000"/>
              </a:lnSpc>
              <a:spcBef>
                <a:spcPts val="600"/>
              </a:spcBef>
              <a:spcAft>
                <a:spcPts val="0"/>
              </a:spcAft>
              <a:buClr>
                <a:schemeClr val="dk1"/>
              </a:buClr>
              <a:buSzPts val="1100"/>
              <a:buFont typeface="Arial"/>
              <a:buNone/>
            </a:pPr>
            <a:r>
              <a:rPr lang="en-GB" sz="2000">
                <a:latin typeface="Calibri"/>
                <a:ea typeface="Calibri"/>
                <a:cs typeface="Calibri"/>
                <a:sym typeface="Calibri"/>
              </a:rPr>
              <a:t>Αυτό ξεκινά μια σειρά δραστηριοτήτων για να πετύχει κάτι που είναι επιθυμητό και ευχάριστο, με θετική χροιά. Συνοδεύεται από ένα επίτευγμα ή ευημερία κατά την εκτέλεση της εργασίας που ενισχύει την επανάληψη της εργασίας.</a:t>
            </a:r>
            <a:endParaRPr sz="2000">
              <a:latin typeface="Calibri"/>
              <a:ea typeface="Calibri"/>
              <a:cs typeface="Calibri"/>
              <a:sym typeface="Calibri"/>
            </a:endParaRPr>
          </a:p>
          <a:p>
            <a:pPr marL="0" marR="0" lvl="0" indent="0" algn="just" rtl="0">
              <a:lnSpc>
                <a:spcPct val="115000"/>
              </a:lnSpc>
              <a:spcBef>
                <a:spcPts val="600"/>
              </a:spcBef>
              <a:spcAft>
                <a:spcPts val="0"/>
              </a:spcAft>
              <a:buClr>
                <a:schemeClr val="dk1"/>
              </a:buClr>
              <a:buSzPts val="1100"/>
              <a:buFont typeface="Arial"/>
              <a:buNone/>
            </a:pPr>
            <a:endParaRPr sz="2000" b="1">
              <a:latin typeface="Calibri"/>
              <a:ea typeface="Calibri"/>
              <a:cs typeface="Calibri"/>
              <a:sym typeface="Calibri"/>
            </a:endParaRPr>
          </a:p>
          <a:p>
            <a:pPr marL="0" marR="0" lvl="0" indent="0" algn="just" rtl="0">
              <a:lnSpc>
                <a:spcPct val="115000"/>
              </a:lnSpc>
              <a:spcBef>
                <a:spcPts val="600"/>
              </a:spcBef>
              <a:spcAft>
                <a:spcPts val="0"/>
              </a:spcAft>
              <a:buClr>
                <a:schemeClr val="dk1"/>
              </a:buClr>
              <a:buSzPts val="1100"/>
              <a:buFont typeface="Arial"/>
              <a:buNone/>
            </a:pPr>
            <a:r>
              <a:rPr lang="en-GB" sz="2000" b="1">
                <a:latin typeface="Calibri"/>
                <a:ea typeface="Calibri"/>
                <a:cs typeface="Calibri"/>
                <a:sym typeface="Calibri"/>
              </a:rPr>
              <a:t>ΑΡΝΗΤΙΚΟ:</a:t>
            </a:r>
            <a:endParaRPr sz="2000" b="1">
              <a:latin typeface="Calibri"/>
              <a:ea typeface="Calibri"/>
              <a:cs typeface="Calibri"/>
              <a:sym typeface="Calibri"/>
            </a:endParaRPr>
          </a:p>
          <a:p>
            <a:pPr marL="0" marR="0" lvl="0" indent="0" algn="just" rtl="0">
              <a:lnSpc>
                <a:spcPct val="115000"/>
              </a:lnSpc>
              <a:spcBef>
                <a:spcPts val="600"/>
              </a:spcBef>
              <a:spcAft>
                <a:spcPts val="0"/>
              </a:spcAft>
              <a:buClr>
                <a:schemeClr val="dk1"/>
              </a:buClr>
              <a:buSzPts val="1100"/>
              <a:buFont typeface="Arial"/>
              <a:buNone/>
            </a:pPr>
            <a:r>
              <a:rPr lang="en-GB" sz="2000">
                <a:latin typeface="Calibri"/>
                <a:ea typeface="Calibri"/>
                <a:cs typeface="Calibri"/>
                <a:sym typeface="Calibri"/>
              </a:rPr>
              <a:t>Αναφέρεται στη διαδικασία με την οποία ένα άτομο ξεκινά ή παραμένει προσκολλημένο σε μια συμπεριφορά για να αποφύγει μια δυσάρεστη συνέπεια, είτε εξωτερική (τιμωρία, ταπείνωση, κ.λπ.) είτε εσωτερική (αποφυγή του αισθήματος απογοήτευσης ή αποτυχίας).</a:t>
            </a:r>
            <a:endParaRPr sz="2000">
              <a:latin typeface="Calibri"/>
              <a:ea typeface="Calibri"/>
              <a:cs typeface="Calibri"/>
              <a:sym typeface="Calibri"/>
            </a:endParaRPr>
          </a:p>
          <a:p>
            <a:pPr marL="0" marR="0" lvl="0" indent="0" algn="just" rtl="0">
              <a:lnSpc>
                <a:spcPct val="115000"/>
              </a:lnSpc>
              <a:spcBef>
                <a:spcPts val="600"/>
              </a:spcBef>
              <a:spcAft>
                <a:spcPts val="0"/>
              </a:spcAft>
              <a:buClr>
                <a:srgbClr val="000000"/>
              </a:buClr>
              <a:buSzPts val="1400"/>
              <a:buFont typeface="Arial"/>
              <a:buNone/>
            </a:pPr>
            <a:endParaRPr sz="2000" b="1">
              <a:latin typeface="Calibri"/>
              <a:ea typeface="Calibri"/>
              <a:cs typeface="Calibri"/>
              <a:sym typeface="Calibri"/>
            </a:endParaRPr>
          </a:p>
        </p:txBody>
      </p:sp>
      <p:pic>
        <p:nvPicPr>
          <p:cNvPr id="540" name="Google Shape;540;p15" descr="Una caricatura de una persona&#10;&#10;Descripción generada automáticamente con confianza m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1599" y="2323705"/>
            <a:ext cx="2816971" cy="3370664"/>
          </a:xfrm>
          <a:prstGeom prst="rect">
            <a:avLst/>
          </a:prstGeom>
          <a:noFill/>
          <a:ln>
            <a:noFill/>
          </a:ln>
        </p:spPr>
      </p:pic>
      <p:sp>
        <p:nvSpPr>
          <p:cNvPr id="541" name="Google Shape;541;p15"/>
          <p:cNvSpPr/>
          <p:nvPr/>
        </p:nvSpPr>
        <p:spPr>
          <a:xfrm>
            <a:off x="875880" y="401130"/>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animEffect transition="in" filter="fade">
                                      <p:cBhvr>
                                        <p:cTn id="7" dur="1000"/>
                                        <p:tgtEl>
                                          <p:spTgt spid="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9">
                                            <p:txEl>
                                              <p:pRg st="1" end="1"/>
                                            </p:txEl>
                                          </p:spTgt>
                                        </p:tgtEl>
                                        <p:attrNameLst>
                                          <p:attrName>style.visibility</p:attrName>
                                        </p:attrNameLst>
                                      </p:cBhvr>
                                      <p:to>
                                        <p:strVal val="visible"/>
                                      </p:to>
                                    </p:set>
                                    <p:animEffect transition="in" filter="fade">
                                      <p:cBhvr>
                                        <p:cTn id="12" dur="1000"/>
                                        <p:tgtEl>
                                          <p:spTgt spid="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9">
                                            <p:txEl>
                                              <p:pRg st="2" end="2"/>
                                            </p:txEl>
                                          </p:spTgt>
                                        </p:tgtEl>
                                        <p:attrNameLst>
                                          <p:attrName>style.visibility</p:attrName>
                                        </p:attrNameLst>
                                      </p:cBhvr>
                                      <p:to>
                                        <p:strVal val="visible"/>
                                      </p:to>
                                    </p:set>
                                    <p:animEffect transition="in" filter="fade">
                                      <p:cBhvr>
                                        <p:cTn id="17" dur="1000"/>
                                        <p:tgtEl>
                                          <p:spTgt spid="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9">
                                            <p:txEl>
                                              <p:pRg st="3" end="3"/>
                                            </p:txEl>
                                          </p:spTgt>
                                        </p:tgtEl>
                                        <p:attrNameLst>
                                          <p:attrName>style.visibility</p:attrName>
                                        </p:attrNameLst>
                                      </p:cBhvr>
                                      <p:to>
                                        <p:strVal val="visible"/>
                                      </p:to>
                                    </p:set>
                                    <p:animEffect transition="in" filter="fade">
                                      <p:cBhvr>
                                        <p:cTn id="22" dur="1000"/>
                                        <p:tgtEl>
                                          <p:spTgt spid="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9">
                                            <p:txEl>
                                              <p:pRg st="4" end="4"/>
                                            </p:txEl>
                                          </p:spTgt>
                                        </p:tgtEl>
                                        <p:attrNameLst>
                                          <p:attrName>style.visibility</p:attrName>
                                        </p:attrNameLst>
                                      </p:cBhvr>
                                      <p:to>
                                        <p:strVal val="visible"/>
                                      </p:to>
                                    </p:set>
                                    <p:animEffect transition="in" filter="fade">
                                      <p:cBhvr>
                                        <p:cTn id="27" dur="1000"/>
                                        <p:tgtEl>
                                          <p:spTgt spid="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9">
                                            <p:txEl>
                                              <p:pRg st="5" end="5"/>
                                            </p:txEl>
                                          </p:spTgt>
                                        </p:tgtEl>
                                        <p:attrNameLst>
                                          <p:attrName>style.visibility</p:attrName>
                                        </p:attrNameLst>
                                      </p:cBhvr>
                                      <p:to>
                                        <p:strVal val="visible"/>
                                      </p:to>
                                    </p:set>
                                    <p:animEffect transition="in" filter="fade">
                                      <p:cBhvr>
                                        <p:cTn id="32" dur="1000"/>
                                        <p:tgtEl>
                                          <p:spTgt spid="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45"/>
        <p:cNvGrpSpPr/>
        <p:nvPr/>
      </p:nvGrpSpPr>
      <p:grpSpPr>
        <a:xfrm>
          <a:off x="0" y="0"/>
          <a:ext cx="0" cy="0"/>
          <a:chOff x="0" y="0"/>
          <a:chExt cx="0" cy="0"/>
        </a:xfrm>
      </p:grpSpPr>
      <p:sp>
        <p:nvSpPr>
          <p:cNvPr id="546" name="Google Shape;546;p16"/>
          <p:cNvSpPr/>
          <p:nvPr/>
        </p:nvSpPr>
        <p:spPr>
          <a:xfrm>
            <a:off x="246712" y="307214"/>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2: Κίνητρα</a:t>
            </a:r>
            <a:endParaRPr sz="3600" b="0" i="0" u="none" strike="noStrike" cap="none">
              <a:solidFill>
                <a:srgbClr val="000000"/>
              </a:solidFill>
              <a:latin typeface="Arial"/>
              <a:ea typeface="Arial"/>
              <a:cs typeface="Arial"/>
              <a:sym typeface="Arial"/>
            </a:endParaRPr>
          </a:p>
        </p:txBody>
      </p:sp>
      <p:sp>
        <p:nvSpPr>
          <p:cNvPr id="547" name="Google Shape;547;p16"/>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48" name="Google Shape;548;p16"/>
          <p:cNvSpPr/>
          <p:nvPr/>
        </p:nvSpPr>
        <p:spPr>
          <a:xfrm>
            <a:off x="246712" y="1150417"/>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3: Ο κύκλος κινήτρων</a:t>
            </a:r>
            <a:endParaRPr sz="2400" b="0" i="0" u="none" strike="noStrike" cap="none">
              <a:solidFill>
                <a:srgbClr val="000000"/>
              </a:solidFill>
              <a:latin typeface="Arial"/>
              <a:ea typeface="Arial"/>
              <a:cs typeface="Arial"/>
              <a:sym typeface="Arial"/>
            </a:endParaRPr>
          </a:p>
        </p:txBody>
      </p:sp>
      <p:grpSp>
        <p:nvGrpSpPr>
          <p:cNvPr id="549" name="Google Shape;549;p16"/>
          <p:cNvGrpSpPr/>
          <p:nvPr/>
        </p:nvGrpSpPr>
        <p:grpSpPr>
          <a:xfrm>
            <a:off x="6127925" y="1606823"/>
            <a:ext cx="4654775" cy="3979709"/>
            <a:chOff x="2820225" y="891450"/>
            <a:chExt cx="3175200" cy="3175200"/>
          </a:xfrm>
        </p:grpSpPr>
        <p:sp>
          <p:nvSpPr>
            <p:cNvPr id="550" name="Google Shape;550;p16"/>
            <p:cNvSpPr/>
            <p:nvPr/>
          </p:nvSpPr>
          <p:spPr>
            <a:xfrm rot="10800000">
              <a:off x="2820225" y="891450"/>
              <a:ext cx="3175200" cy="3175200"/>
            </a:xfrm>
            <a:prstGeom prst="blockArc">
              <a:avLst>
                <a:gd name="adj1" fmla="val 5399801"/>
                <a:gd name="adj2" fmla="val 3012680"/>
                <a:gd name="adj3" fmla="val 6939"/>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1" name="Google Shape;551;p16"/>
            <p:cNvSpPr/>
            <p:nvPr/>
          </p:nvSpPr>
          <p:spPr>
            <a:xfrm rot="10800000">
              <a:off x="3175023" y="1179900"/>
              <a:ext cx="450600" cy="4506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552" name="Google Shape;552;p16"/>
          <p:cNvSpPr/>
          <p:nvPr/>
        </p:nvSpPr>
        <p:spPr>
          <a:xfrm>
            <a:off x="7470576" y="1230923"/>
            <a:ext cx="2184000"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ΕΣΩΤΕΡΙΚΗ ΙΣΟΡΡΟΠΙΑ</a:t>
            </a:r>
            <a:endParaRPr sz="1400" b="1" i="0" u="none" strike="noStrike" cap="none">
              <a:solidFill>
                <a:schemeClr val="lt1"/>
              </a:solidFill>
              <a:latin typeface="Calibri"/>
              <a:ea typeface="Calibri"/>
              <a:cs typeface="Calibri"/>
              <a:sym typeface="Calibri"/>
            </a:endParaRPr>
          </a:p>
        </p:txBody>
      </p:sp>
      <p:sp>
        <p:nvSpPr>
          <p:cNvPr id="553" name="Google Shape;553;p16"/>
          <p:cNvSpPr/>
          <p:nvPr/>
        </p:nvSpPr>
        <p:spPr>
          <a:xfrm>
            <a:off x="5236521" y="4511210"/>
            <a:ext cx="2072100" cy="6297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ΔΡΑΣΗ</a:t>
            </a:r>
            <a:endParaRPr sz="1800" b="1" i="0" u="none" strike="noStrike" cap="none">
              <a:solidFill>
                <a:schemeClr val="lt1"/>
              </a:solidFill>
              <a:latin typeface="Calibri"/>
              <a:ea typeface="Calibri"/>
              <a:cs typeface="Calibri"/>
              <a:sym typeface="Calibri"/>
            </a:endParaRPr>
          </a:p>
        </p:txBody>
      </p:sp>
      <p:sp>
        <p:nvSpPr>
          <p:cNvPr id="554" name="Google Shape;554;p16"/>
          <p:cNvSpPr/>
          <p:nvPr/>
        </p:nvSpPr>
        <p:spPr>
          <a:xfrm>
            <a:off x="9551100" y="4511210"/>
            <a:ext cx="2072100"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ΑΝΑΓΚΕΣ</a:t>
            </a:r>
            <a:endParaRPr sz="1400" b="1" i="0" u="none" strike="noStrike" cap="none">
              <a:solidFill>
                <a:schemeClr val="lt1"/>
              </a:solidFill>
              <a:latin typeface="Calibri"/>
              <a:ea typeface="Calibri"/>
              <a:cs typeface="Calibri"/>
              <a:sym typeface="Calibri"/>
            </a:endParaRPr>
          </a:p>
        </p:txBody>
      </p:sp>
      <p:sp>
        <p:nvSpPr>
          <p:cNvPr id="555" name="Google Shape;555;p16"/>
          <p:cNvSpPr/>
          <p:nvPr/>
        </p:nvSpPr>
        <p:spPr>
          <a:xfrm>
            <a:off x="7674588" y="5211525"/>
            <a:ext cx="1694100" cy="6297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ΕΝΤΑΣΗ</a:t>
            </a:r>
            <a:endParaRPr sz="1800" b="1" i="0" u="none" strike="noStrike" cap="none">
              <a:solidFill>
                <a:schemeClr val="lt1"/>
              </a:solidFill>
              <a:latin typeface="Calibri"/>
              <a:ea typeface="Calibri"/>
              <a:cs typeface="Calibri"/>
              <a:sym typeface="Calibri"/>
            </a:endParaRPr>
          </a:p>
        </p:txBody>
      </p:sp>
      <p:sp>
        <p:nvSpPr>
          <p:cNvPr id="556" name="Google Shape;556;p16"/>
          <p:cNvSpPr/>
          <p:nvPr/>
        </p:nvSpPr>
        <p:spPr>
          <a:xfrm>
            <a:off x="9692100" y="2407950"/>
            <a:ext cx="2389086" cy="751800"/>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ΩΘΗΣΗ</a:t>
            </a:r>
            <a:endParaRPr sz="1800" b="1" i="0" u="none" strike="noStrike" cap="none">
              <a:solidFill>
                <a:schemeClr val="lt1"/>
              </a:solidFill>
              <a:latin typeface="Calibri"/>
              <a:ea typeface="Calibri"/>
              <a:cs typeface="Calibri"/>
              <a:sym typeface="Calibri"/>
            </a:endParaRPr>
          </a:p>
        </p:txBody>
      </p:sp>
      <p:sp>
        <p:nvSpPr>
          <p:cNvPr id="557" name="Google Shape;557;p16"/>
          <p:cNvSpPr/>
          <p:nvPr/>
        </p:nvSpPr>
        <p:spPr>
          <a:xfrm>
            <a:off x="4829439" y="2407761"/>
            <a:ext cx="2211638" cy="751799"/>
          </a:xfrm>
          <a:prstGeom prst="ellipse">
            <a:avLst/>
          </a:prstGeom>
          <a:solidFill>
            <a:srgbClr val="1C8C7F"/>
          </a:solidFill>
          <a:ln w="2857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b="1">
                <a:solidFill>
                  <a:schemeClr val="lt1"/>
                </a:solidFill>
                <a:latin typeface="Calibri"/>
                <a:ea typeface="Calibri"/>
                <a:cs typeface="Calibri"/>
                <a:sym typeface="Calibri"/>
              </a:rPr>
              <a:t>ΙΚΑΝΟΠΟΙΗΣΗ</a:t>
            </a:r>
            <a:endParaRPr sz="1400" b="1" i="0" u="none" strike="noStrike" cap="none">
              <a:solidFill>
                <a:schemeClr val="lt1"/>
              </a:solidFill>
              <a:latin typeface="Calibri"/>
              <a:ea typeface="Calibri"/>
              <a:cs typeface="Calibri"/>
              <a:sym typeface="Calibri"/>
            </a:endParaRPr>
          </a:p>
        </p:txBody>
      </p:sp>
      <p:pic>
        <p:nvPicPr>
          <p:cNvPr id="558" name="Google Shape;558;p16"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36313" y="2347771"/>
            <a:ext cx="3252525" cy="2373607"/>
          </a:xfrm>
          <a:prstGeom prst="rect">
            <a:avLst/>
          </a:prstGeom>
          <a:noFill/>
          <a:ln>
            <a:noFill/>
          </a:ln>
        </p:spPr>
      </p:pic>
      <p:sp>
        <p:nvSpPr>
          <p:cNvPr id="559" name="Google Shape;559;p16"/>
          <p:cNvSpPr txBox="1"/>
          <p:nvPr/>
        </p:nvSpPr>
        <p:spPr>
          <a:xfrm>
            <a:off x="637781" y="2138314"/>
            <a:ext cx="3854100" cy="2260500"/>
          </a:xfrm>
          <a:prstGeom prst="rect">
            <a:avLst/>
          </a:prstGeom>
          <a:noFill/>
          <a:ln>
            <a:noFill/>
          </a:ln>
        </p:spPr>
        <p:txBody>
          <a:bodyPr spcFirstLastPara="1" wrap="square" lIns="0" tIns="0" rIns="0" bIns="0" anchor="t" anchorCtr="0">
            <a:noAutofit/>
          </a:bodyPr>
          <a:lstStyle/>
          <a:p>
            <a:pPr marL="0" marR="0" lvl="0" indent="179999"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Για να βελτιώσουμε τα κίνητρά μας πρέπει να προωθήσουμε:</a:t>
            </a:r>
            <a:endParaRPr sz="1800" b="1">
              <a:solidFill>
                <a:schemeClr val="dk1"/>
              </a:solidFill>
              <a:latin typeface="Calibri"/>
              <a:ea typeface="Calibri"/>
              <a:cs typeface="Calibri"/>
              <a:sym typeface="Calibri"/>
            </a:endParaRPr>
          </a:p>
          <a:p>
            <a:pPr marL="0" marR="0" lvl="0" indent="179999" algn="just" rtl="0">
              <a:lnSpc>
                <a:spcPct val="100000"/>
              </a:lnSpc>
              <a:spcBef>
                <a:spcPts val="0"/>
              </a:spcBef>
              <a:spcAft>
                <a:spcPts val="0"/>
              </a:spcAft>
              <a:buClr>
                <a:schemeClr val="dk1"/>
              </a:buClr>
              <a:buSzPts val="1100"/>
              <a:buFont typeface="Arial"/>
              <a:buNone/>
            </a:pPr>
            <a:endParaRPr sz="1800" b="1">
              <a:solidFill>
                <a:schemeClr val="dk1"/>
              </a:solidFill>
              <a:latin typeface="Calibri"/>
              <a:ea typeface="Calibri"/>
              <a:cs typeface="Calibri"/>
              <a:sym typeface="Calibri"/>
            </a:endParaRPr>
          </a:p>
          <a:p>
            <a:pPr marL="0" marR="0" lvl="0" indent="179999" algn="just" rtl="0">
              <a:lnSpc>
                <a:spcPct val="100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Θετικότητα</a:t>
            </a:r>
            <a:endParaRPr sz="1800">
              <a:solidFill>
                <a:schemeClr val="dk1"/>
              </a:solidFill>
              <a:latin typeface="Calibri"/>
              <a:ea typeface="Calibri"/>
              <a:cs typeface="Calibri"/>
              <a:sym typeface="Calibri"/>
            </a:endParaRPr>
          </a:p>
          <a:p>
            <a:pPr marL="0" marR="0" lvl="0" indent="179999" algn="just"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179999" algn="just" rtl="0">
              <a:lnSpc>
                <a:spcPct val="100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Δέσμευση και ευθύνη</a:t>
            </a:r>
            <a:endParaRPr sz="1800">
              <a:solidFill>
                <a:schemeClr val="dk1"/>
              </a:solidFill>
              <a:latin typeface="Calibri"/>
              <a:ea typeface="Calibri"/>
              <a:cs typeface="Calibri"/>
              <a:sym typeface="Calibri"/>
            </a:endParaRPr>
          </a:p>
          <a:p>
            <a:pPr marL="0" marR="0" lvl="0" indent="179999" algn="just"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179999" algn="just" rtl="0">
              <a:lnSpc>
                <a:spcPct val="100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Εταιρεία και υποστήριξη</a:t>
            </a:r>
            <a:endParaRPr sz="1800">
              <a:solidFill>
                <a:schemeClr val="dk1"/>
              </a:solidFill>
              <a:latin typeface="Calibri"/>
              <a:ea typeface="Calibri"/>
              <a:cs typeface="Calibri"/>
              <a:sym typeface="Calibri"/>
            </a:endParaRPr>
          </a:p>
          <a:p>
            <a:pPr marL="0" marR="0" lvl="0" indent="180000" algn="just" rtl="0">
              <a:lnSpc>
                <a:spcPct val="100000"/>
              </a:lnSpc>
              <a:spcBef>
                <a:spcPts val="0"/>
              </a:spcBef>
              <a:spcAft>
                <a:spcPts val="0"/>
              </a:spcAft>
              <a:buClr>
                <a:srgbClr val="000000"/>
              </a:buClr>
              <a:buSzPts val="1800"/>
              <a:buFont typeface="Arial"/>
              <a:buNone/>
            </a:pPr>
            <a:endParaRPr sz="1800" b="1">
              <a:solidFill>
                <a:schemeClr val="dk1"/>
              </a:solidFill>
              <a:latin typeface="Calibri"/>
              <a:ea typeface="Calibri"/>
              <a:cs typeface="Calibri"/>
              <a:sym typeface="Calibri"/>
            </a:endParaRPr>
          </a:p>
          <a:p>
            <a:pPr marL="0" marR="0" lvl="0" indent="0" algn="ctr" rtl="0">
              <a:lnSpc>
                <a:spcPct val="100000"/>
              </a:lnSpc>
              <a:spcBef>
                <a:spcPts val="11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0" name="Google Shape;560;p16"/>
          <p:cNvSpPr/>
          <p:nvPr/>
        </p:nvSpPr>
        <p:spPr>
          <a:xfrm>
            <a:off x="460741" y="3043706"/>
            <a:ext cx="192000" cy="17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6"/>
          <p:cNvSpPr/>
          <p:nvPr/>
        </p:nvSpPr>
        <p:spPr>
          <a:xfrm>
            <a:off x="445813" y="3640734"/>
            <a:ext cx="192000" cy="1752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6"/>
          <p:cNvSpPr/>
          <p:nvPr/>
        </p:nvSpPr>
        <p:spPr>
          <a:xfrm>
            <a:off x="445779" y="4162535"/>
            <a:ext cx="192000" cy="1752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6"/>
          <p:cNvSpPr/>
          <p:nvPr/>
        </p:nvSpPr>
        <p:spPr>
          <a:xfrm>
            <a:off x="322872" y="1982723"/>
            <a:ext cx="4292100" cy="2738700"/>
          </a:xfrm>
          <a:prstGeom prst="rect">
            <a:avLst/>
          </a:prstGeom>
          <a:noFill/>
          <a:ln w="25400" cap="flat" cmpd="sng">
            <a:solidFill>
              <a:srgbClr val="1C8C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1"/>
        <p:cNvGrpSpPr/>
        <p:nvPr/>
      </p:nvGrpSpPr>
      <p:grpSpPr>
        <a:xfrm>
          <a:off x="0" y="0"/>
          <a:ext cx="0" cy="0"/>
          <a:chOff x="0" y="0"/>
          <a:chExt cx="0" cy="0"/>
        </a:xfrm>
      </p:grpSpPr>
      <p:sp>
        <p:nvSpPr>
          <p:cNvPr id="142" name="Google Shape;142;p3"/>
          <p:cNvSpPr/>
          <p:nvPr/>
        </p:nvSpPr>
        <p:spPr>
          <a:xfrm>
            <a:off x="2362850" y="1424050"/>
            <a:ext cx="4650600" cy="3515700"/>
          </a:xfrm>
          <a:prstGeom prst="rect">
            <a:avLst/>
          </a:prstGeom>
          <a:noFill/>
          <a:ln>
            <a:noFill/>
          </a:ln>
        </p:spPr>
        <p:txBody>
          <a:bodyPr spcFirstLastPara="1" wrap="square" lIns="90000" tIns="45000" rIns="90000" bIns="45000" anchor="t" anchorCtr="0">
            <a:spAutoFit/>
          </a:bodyPr>
          <a:lstStyle/>
          <a:p>
            <a:pPr marL="0" marR="0" lvl="0" indent="0" algn="l" rtl="0">
              <a:lnSpc>
                <a:spcPct val="150000"/>
              </a:lnSpc>
              <a:spcBef>
                <a:spcPts val="0"/>
              </a:spcBef>
              <a:spcAft>
                <a:spcPts val="0"/>
              </a:spcAft>
              <a:buClr>
                <a:schemeClr val="dk1"/>
              </a:buClr>
              <a:buSzPts val="1100"/>
              <a:buFont typeface="Arial"/>
              <a:buNone/>
            </a:pPr>
            <a:r>
              <a:rPr lang="en-GB" sz="1600">
                <a:latin typeface="Calibri"/>
                <a:ea typeface="Calibri"/>
                <a:cs typeface="Calibri"/>
                <a:sym typeface="Calibri"/>
              </a:rPr>
              <a:t>Τι είναι η αυτοεκτίμηση;</a:t>
            </a: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a:latin typeface="Calibri"/>
                <a:ea typeface="Calibri"/>
                <a:cs typeface="Calibri"/>
                <a:sym typeface="Calibri"/>
              </a:rPr>
              <a:t>Συστατικά της αυτοεκτίμησης</a:t>
            </a: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a:latin typeface="Calibri"/>
                <a:ea typeface="Calibri"/>
                <a:cs typeface="Calibri"/>
                <a:sym typeface="Calibri"/>
              </a:rPr>
              <a:t>Έμφυλα εμπόδια στην αυτοεκτίμηση των γυναικών</a:t>
            </a: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a:latin typeface="Calibri"/>
                <a:ea typeface="Calibri"/>
                <a:cs typeface="Calibri"/>
                <a:sym typeface="Calibri"/>
              </a:rPr>
              <a:t>Χαμηλή και υψηλή αυτοεκτίμηση</a:t>
            </a: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a:latin typeface="Calibri"/>
                <a:ea typeface="Calibri"/>
                <a:cs typeface="Calibri"/>
                <a:sym typeface="Calibri"/>
              </a:rPr>
              <a:t>Αρνητικές σκέψεις που μπορούν να τροποποιηθούν</a:t>
            </a: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a:latin typeface="Calibri"/>
                <a:ea typeface="Calibri"/>
                <a:cs typeface="Calibri"/>
                <a:sym typeface="Calibri"/>
              </a:rPr>
              <a:t>Καλή αυτοεκτίμηση</a:t>
            </a: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a:latin typeface="Calibri"/>
                <a:ea typeface="Calibri"/>
                <a:cs typeface="Calibri"/>
                <a:sym typeface="Calibri"/>
              </a:rPr>
              <a:t>Πώς να βελτιώσω την αυτοεκτίμησή μου</a:t>
            </a: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600">
                <a:latin typeface="Calibri"/>
                <a:ea typeface="Calibri"/>
                <a:cs typeface="Calibri"/>
                <a:sym typeface="Calibri"/>
              </a:rPr>
              <a:t>Αυτοπεποίθηση, αυτοεκτίμηση και αυτογνωσία</a:t>
            </a: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3" name="Google Shape;143;p3"/>
          <p:cNvSpPr/>
          <p:nvPr/>
        </p:nvSpPr>
        <p:spPr>
          <a:xfrm>
            <a:off x="3380155" y="899313"/>
            <a:ext cx="2616000" cy="3648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rgbClr val="21B4A9"/>
                </a:solidFill>
                <a:latin typeface="Oxygen"/>
                <a:ea typeface="Oxygen"/>
                <a:cs typeface="Oxygen"/>
                <a:sym typeface="Oxygen"/>
              </a:rPr>
              <a:t>Αυτοεκτίμηση</a:t>
            </a:r>
            <a:endParaRPr sz="1800" b="0" i="0" u="none" strike="noStrike" cap="none">
              <a:solidFill>
                <a:srgbClr val="000000"/>
              </a:solidFill>
              <a:latin typeface="Arial"/>
              <a:ea typeface="Arial"/>
              <a:cs typeface="Arial"/>
              <a:sym typeface="Arial"/>
            </a:endParaRPr>
          </a:p>
        </p:txBody>
      </p:sp>
      <p:sp>
        <p:nvSpPr>
          <p:cNvPr id="144" name="Google Shape;144;p3"/>
          <p:cNvSpPr/>
          <p:nvPr/>
        </p:nvSpPr>
        <p:spPr>
          <a:xfrm>
            <a:off x="7766975" y="1828450"/>
            <a:ext cx="2399700" cy="1986000"/>
          </a:xfrm>
          <a:prstGeom prst="rect">
            <a:avLst/>
          </a:prstGeom>
          <a:noFill/>
          <a:ln>
            <a:noFill/>
          </a:ln>
        </p:spPr>
        <p:txBody>
          <a:bodyPr spcFirstLastPara="1" wrap="square" lIns="90000" tIns="45000" rIns="90000" bIns="45000" anchor="t" anchorCtr="0">
            <a:spAutoFit/>
          </a:bodyPr>
          <a:lstStyle/>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Τι είναι το κίνητρο;</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Τύποι κινήτρων</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Ο κύκλος κινήτρων</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Στρατηγικές κινήτρων</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r>
              <a:rPr lang="en-GB" sz="1600">
                <a:latin typeface="Calibri"/>
                <a:ea typeface="Calibri"/>
                <a:cs typeface="Calibri"/>
                <a:sym typeface="Calibri"/>
              </a:rPr>
              <a:t>Δουλεύω πάνω στο κίνητρό μου</a:t>
            </a: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endParaRPr sz="1600">
              <a:latin typeface="Calibri"/>
              <a:ea typeface="Calibri"/>
              <a:cs typeface="Calibri"/>
              <a:sym typeface="Calibri"/>
            </a:endParaRPr>
          </a:p>
          <a:p>
            <a:pPr marL="0" marR="0" lvl="0" indent="0" algn="l" rtl="0">
              <a:lnSpc>
                <a:spcPct val="15625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5625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5" name="Google Shape;145;p3"/>
          <p:cNvSpPr/>
          <p:nvPr/>
        </p:nvSpPr>
        <p:spPr>
          <a:xfrm>
            <a:off x="8205120" y="1264115"/>
            <a:ext cx="2199600" cy="3648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rgbClr val="FAB632"/>
                </a:solidFill>
                <a:latin typeface="Oxygen"/>
                <a:ea typeface="Oxygen"/>
                <a:cs typeface="Oxygen"/>
                <a:sym typeface="Oxygen"/>
              </a:rPr>
              <a:t>Κίνητρο</a:t>
            </a:r>
            <a:endParaRPr sz="1800" b="0" i="0" u="none" strike="noStrike" cap="none">
              <a:solidFill>
                <a:srgbClr val="000000"/>
              </a:solidFill>
              <a:latin typeface="Arial"/>
              <a:ea typeface="Arial"/>
              <a:cs typeface="Arial"/>
              <a:sym typeface="Arial"/>
            </a:endParaRPr>
          </a:p>
        </p:txBody>
      </p:sp>
      <p:sp>
        <p:nvSpPr>
          <p:cNvPr id="146" name="Google Shape;146;p3"/>
          <p:cNvSpPr/>
          <p:nvPr/>
        </p:nvSpPr>
        <p:spPr>
          <a:xfrm>
            <a:off x="8277785" y="1329813"/>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a:off x="3570770" y="965035"/>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a:off x="2092850" y="1461125"/>
            <a:ext cx="270000" cy="4184100"/>
          </a:xfrm>
          <a:prstGeom prst="rect">
            <a:avLst/>
          </a:prstGeom>
          <a:noFill/>
          <a:ln>
            <a:noFill/>
          </a:ln>
        </p:spPr>
        <p:txBody>
          <a:bodyPr spcFirstLastPara="1" wrap="square" lIns="90000" tIns="45000" rIns="90000" bIns="450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p:txBody>
      </p:sp>
      <p:sp>
        <p:nvSpPr>
          <p:cNvPr id="149" name="Google Shape;149;p3"/>
          <p:cNvSpPr/>
          <p:nvPr/>
        </p:nvSpPr>
        <p:spPr>
          <a:xfrm>
            <a:off x="7534410" y="1931775"/>
            <a:ext cx="270000" cy="1310100"/>
          </a:xfrm>
          <a:prstGeom prst="rect">
            <a:avLst/>
          </a:prstGeom>
          <a:noFill/>
          <a:ln>
            <a:noFill/>
          </a:ln>
        </p:spPr>
        <p:txBody>
          <a:bodyPr spcFirstLastPara="1" wrap="square" lIns="90000" tIns="45000" rIns="90000" bIns="450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000"/>
              <a:buFont typeface="Arial"/>
              <a:buNone/>
            </a:pPr>
            <a:r>
              <a:rPr lang="en-GB" sz="2000" b="0" i="0" u="none" strike="noStrike" cap="none">
                <a:solidFill>
                  <a:srgbClr val="FAB632"/>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p:txBody>
      </p:sp>
      <p:sp>
        <p:nvSpPr>
          <p:cNvPr id="150" name="Google Shape;150;p3"/>
          <p:cNvSpPr/>
          <p:nvPr/>
        </p:nvSpPr>
        <p:spPr>
          <a:xfrm rot="-3776564">
            <a:off x="5468926" y="-1949"/>
            <a:ext cx="390432" cy="1004927"/>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151" name="Google Shape;151;p3"/>
          <p:cNvSpPr/>
          <p:nvPr/>
        </p:nvSpPr>
        <p:spPr>
          <a:xfrm rot="-3847442">
            <a:off x="7608455" y="3971928"/>
            <a:ext cx="390446" cy="100510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pic>
        <p:nvPicPr>
          <p:cNvPr id="152" name="Google Shape;152;p3"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53" name="Google Shape;153;p3"/>
          <p:cNvSpPr/>
          <p:nvPr/>
        </p:nvSpPr>
        <p:spPr>
          <a:xfrm>
            <a:off x="2503440" y="6117840"/>
            <a:ext cx="7901400" cy="5925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67"/>
        <p:cNvGrpSpPr/>
        <p:nvPr/>
      </p:nvGrpSpPr>
      <p:grpSpPr>
        <a:xfrm>
          <a:off x="0" y="0"/>
          <a:ext cx="0" cy="0"/>
          <a:chOff x="0" y="0"/>
          <a:chExt cx="0" cy="0"/>
        </a:xfrm>
      </p:grpSpPr>
      <p:sp>
        <p:nvSpPr>
          <p:cNvPr id="568" name="Google Shape;568;p17"/>
          <p:cNvSpPr/>
          <p:nvPr/>
        </p:nvSpPr>
        <p:spPr>
          <a:xfrm>
            <a:off x="1164605" y="45560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2: Κίνητρα</a:t>
            </a:r>
            <a:endParaRPr sz="3600">
              <a:solidFill>
                <a:schemeClr val="dk1"/>
              </a:solidFill>
            </a:endParaRPr>
          </a:p>
          <a:p>
            <a:pPr marL="0" lvl="0" indent="0" algn="l" rtl="0">
              <a:spcBef>
                <a:spcPts val="0"/>
              </a:spcBef>
              <a:spcAft>
                <a:spcPts val="0"/>
              </a:spcAft>
              <a:buClr>
                <a:schemeClr val="dk1"/>
              </a:buClr>
              <a:buSzPts val="3600"/>
              <a:buFont typeface="Arial"/>
              <a:buNone/>
            </a:pPr>
            <a:endParaRPr sz="3600" b="1">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
        <p:nvSpPr>
          <p:cNvPr id="569" name="Google Shape;569;p17"/>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70" name="Google Shape;570;p17"/>
          <p:cNvSpPr/>
          <p:nvPr/>
        </p:nvSpPr>
        <p:spPr>
          <a:xfrm>
            <a:off x="1164605" y="1094599"/>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4: Στρατηγικές παρακίνησης</a:t>
            </a:r>
            <a:endParaRPr sz="2400" b="0" i="0" u="none" strike="noStrike" cap="none">
              <a:solidFill>
                <a:srgbClr val="000000"/>
              </a:solidFill>
              <a:latin typeface="Arial"/>
              <a:ea typeface="Arial"/>
              <a:cs typeface="Arial"/>
              <a:sym typeface="Arial"/>
            </a:endParaRPr>
          </a:p>
        </p:txBody>
      </p:sp>
      <p:sp>
        <p:nvSpPr>
          <p:cNvPr id="571" name="Google Shape;571;p17"/>
          <p:cNvSpPr txBox="1"/>
          <p:nvPr/>
        </p:nvSpPr>
        <p:spPr>
          <a:xfrm>
            <a:off x="1164600" y="1762574"/>
            <a:ext cx="6096000" cy="3703800"/>
          </a:xfrm>
          <a:prstGeom prst="rect">
            <a:avLst/>
          </a:prstGeom>
          <a:noFill/>
          <a:ln w="19050" cap="flat" cmpd="sng">
            <a:solidFill>
              <a:srgbClr val="C00000"/>
            </a:solidFill>
            <a:prstDash val="solid"/>
            <a:round/>
            <a:headEnd type="none" w="sm" len="sm"/>
            <a:tailEnd type="none" w="sm" len="sm"/>
          </a:ln>
        </p:spPr>
        <p:txBody>
          <a:bodyPr spcFirstLastPara="1" wrap="square" lIns="0" tIns="0" rIns="0" bIns="0" anchor="t" anchorCtr="0">
            <a:noAutofit/>
          </a:bodyPr>
          <a:lstStyle/>
          <a:p>
            <a:pPr marL="457200" marR="0" lvl="0" indent="-368300" algn="l" rtl="0">
              <a:lnSpc>
                <a:spcPct val="150000"/>
              </a:lnSpc>
              <a:spcBef>
                <a:spcPts val="600"/>
              </a:spcBef>
              <a:spcAft>
                <a:spcPts val="0"/>
              </a:spcAft>
              <a:buClr>
                <a:srgbClr val="000000"/>
              </a:buClr>
              <a:buSzPts val="2200"/>
              <a:buFont typeface="Arial"/>
              <a:buChar char="●"/>
            </a:pPr>
            <a:r>
              <a:rPr lang="en-GB" sz="1600" b="1"/>
              <a:t>Αναζήτηση στρατηγικών, σύμφωνα με τον στόχο μας</a:t>
            </a:r>
            <a:endParaRPr sz="1400" b="0" i="0" u="none" strike="noStrike" cap="none">
              <a:solidFill>
                <a:srgbClr val="000000"/>
              </a:solidFill>
              <a:latin typeface="Arial"/>
              <a:ea typeface="Arial"/>
              <a:cs typeface="Arial"/>
              <a:sym typeface="Arial"/>
            </a:endParaRPr>
          </a:p>
          <a:p>
            <a:pPr marL="914400" marR="0" lvl="1" indent="-349250" algn="l" rtl="0">
              <a:lnSpc>
                <a:spcPct val="115000"/>
              </a:lnSpc>
              <a:spcBef>
                <a:spcPts val="0"/>
              </a:spcBef>
              <a:spcAft>
                <a:spcPts val="0"/>
              </a:spcAft>
              <a:buSzPts val="1900"/>
              <a:buChar char="○"/>
            </a:pPr>
            <a:r>
              <a:rPr lang="en-GB" sz="1600"/>
              <a:t>Ανταμοιβές, ειδικά για εργασίες με λιγότερα κίνητρα</a:t>
            </a:r>
            <a:endParaRPr sz="1600"/>
          </a:p>
          <a:p>
            <a:pPr marL="914400" marR="0" lvl="1" indent="-349250" algn="l" rtl="0">
              <a:lnSpc>
                <a:spcPct val="115000"/>
              </a:lnSpc>
              <a:spcBef>
                <a:spcPts val="0"/>
              </a:spcBef>
              <a:spcAft>
                <a:spcPts val="0"/>
              </a:spcAft>
              <a:buSzPts val="1900"/>
              <a:buChar char="○"/>
            </a:pPr>
            <a:r>
              <a:rPr lang="en-GB" sz="1600"/>
              <a:t>Γιορτή στόχων</a:t>
            </a:r>
            <a:endParaRPr sz="1600"/>
          </a:p>
          <a:p>
            <a:pPr marL="914400" marR="0" lvl="1" indent="-349250" algn="l" rtl="0">
              <a:lnSpc>
                <a:spcPct val="115000"/>
              </a:lnSpc>
              <a:spcBef>
                <a:spcPts val="0"/>
              </a:spcBef>
              <a:spcAft>
                <a:spcPts val="0"/>
              </a:spcAft>
              <a:buSzPts val="1900"/>
              <a:buChar char="○"/>
            </a:pPr>
            <a:r>
              <a:rPr lang="en-GB" sz="1600"/>
              <a:t>Μουσική</a:t>
            </a:r>
            <a:endParaRPr sz="1600"/>
          </a:p>
          <a:p>
            <a:pPr marL="914400" marR="0" lvl="1" indent="-349250" algn="l" rtl="0">
              <a:lnSpc>
                <a:spcPct val="115000"/>
              </a:lnSpc>
              <a:spcBef>
                <a:spcPts val="0"/>
              </a:spcBef>
              <a:spcAft>
                <a:spcPts val="0"/>
              </a:spcAft>
              <a:buSzPts val="1900"/>
              <a:buChar char="○"/>
            </a:pPr>
            <a:r>
              <a:rPr lang="en-GB" sz="1600"/>
              <a:t>Περιποιημένοι και/ή κοινόχρηστοι χώροι εργασίας</a:t>
            </a:r>
            <a:endParaRPr sz="1600"/>
          </a:p>
          <a:p>
            <a:pPr marL="914400" marR="0" lvl="1" indent="-349250" algn="l" rtl="0">
              <a:lnSpc>
                <a:spcPct val="115000"/>
              </a:lnSpc>
              <a:spcBef>
                <a:spcPts val="0"/>
              </a:spcBef>
              <a:spcAft>
                <a:spcPts val="0"/>
              </a:spcAft>
              <a:buSzPts val="1900"/>
              <a:buChar char="○"/>
            </a:pPr>
            <a:r>
              <a:rPr lang="en-GB" sz="1600"/>
              <a:t>Λίστα ελέγχου</a:t>
            </a:r>
            <a:endParaRPr sz="1600"/>
          </a:p>
          <a:p>
            <a:pPr marL="914400" marR="0" lvl="1" indent="-349250" algn="l" rtl="0">
              <a:lnSpc>
                <a:spcPct val="115000"/>
              </a:lnSpc>
              <a:spcBef>
                <a:spcPts val="0"/>
              </a:spcBef>
              <a:spcAft>
                <a:spcPts val="0"/>
              </a:spcAft>
              <a:buSzPts val="1900"/>
              <a:buChar char="○"/>
            </a:pPr>
            <a:r>
              <a:rPr lang="en-GB" sz="1600"/>
              <a:t>Άσκηση</a:t>
            </a:r>
            <a:endParaRPr sz="1600"/>
          </a:p>
          <a:p>
            <a:pPr marL="914400" marR="0" lvl="1" indent="-349250" algn="l" rtl="0">
              <a:lnSpc>
                <a:spcPct val="115000"/>
              </a:lnSpc>
              <a:spcBef>
                <a:spcPts val="0"/>
              </a:spcBef>
              <a:spcAft>
                <a:spcPts val="0"/>
              </a:spcAft>
              <a:buSzPts val="1900"/>
              <a:buChar char="○"/>
            </a:pPr>
            <a:r>
              <a:rPr lang="en-GB" sz="1600"/>
              <a:t>Ενεργειακή ρύθμιση</a:t>
            </a:r>
            <a:endParaRPr sz="1600"/>
          </a:p>
          <a:p>
            <a:pPr marL="914400" marR="0" lvl="1" indent="-349250" algn="l" rtl="0">
              <a:lnSpc>
                <a:spcPct val="115000"/>
              </a:lnSpc>
              <a:spcBef>
                <a:spcPts val="0"/>
              </a:spcBef>
              <a:spcAft>
                <a:spcPts val="0"/>
              </a:spcAft>
              <a:buSzPts val="1900"/>
              <a:buChar char="○"/>
            </a:pPr>
            <a:r>
              <a:rPr lang="en-GB" sz="1600"/>
              <a:t>Φρένα</a:t>
            </a:r>
            <a:endParaRPr sz="1600"/>
          </a:p>
          <a:p>
            <a:pPr marL="914400" marR="0" lvl="1" indent="-349250" algn="l" rtl="0">
              <a:lnSpc>
                <a:spcPct val="115000"/>
              </a:lnSpc>
              <a:spcBef>
                <a:spcPts val="0"/>
              </a:spcBef>
              <a:spcAft>
                <a:spcPts val="0"/>
              </a:spcAft>
              <a:buSzPts val="1900"/>
              <a:buChar char="○"/>
            </a:pPr>
            <a:r>
              <a:rPr lang="en-GB" sz="1600"/>
              <a:t>Σύνδεση με συναισθήματα</a:t>
            </a:r>
            <a:endParaRPr sz="1600"/>
          </a:p>
          <a:p>
            <a:pPr marL="914400" marR="0" lvl="0" indent="0" algn="l" rtl="0">
              <a:lnSpc>
                <a:spcPct val="115000"/>
              </a:lnSpc>
              <a:spcBef>
                <a:spcPts val="0"/>
              </a:spcBef>
              <a:spcAft>
                <a:spcPts val="0"/>
              </a:spcAft>
              <a:buNone/>
            </a:pPr>
            <a:endParaRPr sz="1600"/>
          </a:p>
        </p:txBody>
      </p:sp>
      <p:pic>
        <p:nvPicPr>
          <p:cNvPr id="572" name="Google Shape;572;p17" descr="Una caricatura de una persona&#10;&#10;Descripción generada automáticamente con confianza medi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60609" y="2777121"/>
            <a:ext cx="3990158" cy="31503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76"/>
        <p:cNvGrpSpPr/>
        <p:nvPr/>
      </p:nvGrpSpPr>
      <p:grpSpPr>
        <a:xfrm>
          <a:off x="0" y="0"/>
          <a:ext cx="0" cy="0"/>
          <a:chOff x="0" y="0"/>
          <a:chExt cx="0" cy="0"/>
        </a:xfrm>
      </p:grpSpPr>
      <p:sp>
        <p:nvSpPr>
          <p:cNvPr id="577" name="Google Shape;577;p18"/>
          <p:cNvSpPr/>
          <p:nvPr/>
        </p:nvSpPr>
        <p:spPr>
          <a:xfrm>
            <a:off x="875879" y="367447"/>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2: Κίνητρα</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
        <p:nvSpPr>
          <p:cNvPr id="578" name="Google Shape;578;p18"/>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579" name="Google Shape;579;p18"/>
          <p:cNvSpPr txBox="1"/>
          <p:nvPr/>
        </p:nvSpPr>
        <p:spPr>
          <a:xfrm>
            <a:off x="849654" y="1706343"/>
            <a:ext cx="10492800" cy="8931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14999"/>
              </a:lnSpc>
              <a:spcBef>
                <a:spcPts val="600"/>
              </a:spcBef>
              <a:spcAft>
                <a:spcPts val="0"/>
              </a:spcAft>
              <a:buClr>
                <a:srgbClr val="000000"/>
              </a:buClr>
              <a:buSzPts val="1100"/>
              <a:buFont typeface="Arial"/>
              <a:buNone/>
            </a:pPr>
            <a:r>
              <a:rPr lang="en-GB" sz="2000">
                <a:solidFill>
                  <a:schemeClr val="dk1"/>
                </a:solidFill>
                <a:latin typeface="Calibri"/>
                <a:ea typeface="Calibri"/>
                <a:cs typeface="Calibri"/>
                <a:sym typeface="Calibri"/>
              </a:rPr>
              <a:t>Καταγράψτε 3 στόχους, σκεφτείτε μια ενέργεια που κάνετε για να τους πετύχετε ή να τους αναπτύξετε. Εάν δεν μπορείτε να βρείτε ένα και θέλετε, γράψτε το και προγραμματίστε το.</a:t>
            </a:r>
            <a:endParaRPr sz="2000" b="1" i="0" u="sng" strike="noStrike" cap="none">
              <a:solidFill>
                <a:schemeClr val="dk1"/>
              </a:solidFill>
              <a:latin typeface="Calibri"/>
              <a:ea typeface="Calibri"/>
              <a:cs typeface="Calibri"/>
              <a:sym typeface="Calibri"/>
            </a:endParaRPr>
          </a:p>
        </p:txBody>
      </p:sp>
      <p:graphicFrame>
        <p:nvGraphicFramePr>
          <p:cNvPr id="580" name="Google Shape;580;p18"/>
          <p:cNvGraphicFramePr/>
          <p:nvPr/>
        </p:nvGraphicFramePr>
        <p:xfrm>
          <a:off x="2905875" y="2936222"/>
          <a:ext cx="3000000" cy="3000000"/>
        </p:xfrm>
        <a:graphic>
          <a:graphicData uri="http://schemas.openxmlformats.org/drawingml/2006/table">
            <a:tbl>
              <a:tblPr>
                <a:noFill/>
                <a:tableStyleId>{2E98C962-C035-4259-B561-A4F70BBC733D}</a:tableStyleId>
              </a:tblPr>
              <a:tblGrid>
                <a:gridCol w="3120175"/>
                <a:gridCol w="3260075"/>
              </a:tblGrid>
              <a:tr h="652850">
                <a:tc gridSpan="2">
                  <a:txBody>
                    <a:bodyPr/>
                    <a:lstStyle/>
                    <a:p>
                      <a:pPr marL="0" marR="0" lvl="0" indent="0" algn="ctr"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ΣΤΟΧΟΙ</a:t>
                      </a:r>
                      <a:endParaRPr sz="1800" b="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(Ενδιαφέροντα, κίνητρα, προσωπική ανάπτυξη, αξίες, οικογένεια, απασχόληση, κατάρτιση/σπουδές, ελεύθερος χρόνος, κ.λπ.)</a:t>
                      </a:r>
                      <a:endParaRPr sz="1800" b="1"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it-IT"/>
                    </a:p>
                  </a:txBody>
                  <a:tcPr/>
                </a:tc>
              </a:tr>
              <a:tr h="418525">
                <a:tc>
                  <a:txBody>
                    <a:bodyPr/>
                    <a:lstStyle/>
                    <a:p>
                      <a:pPr marL="0" lvl="0" indent="0" algn="ctr" rtl="0">
                        <a:spcBef>
                          <a:spcPts val="0"/>
                        </a:spcBef>
                        <a:spcAft>
                          <a:spcPts val="0"/>
                        </a:spcAft>
                        <a:buClr>
                          <a:schemeClr val="dk1"/>
                        </a:buClr>
                        <a:buSzPts val="1800"/>
                        <a:buFont typeface="Arial"/>
                        <a:buNone/>
                      </a:pPr>
                      <a:r>
                        <a:rPr lang="en-GB" sz="1800" b="1">
                          <a:solidFill>
                            <a:schemeClr val="dk1"/>
                          </a:solidFill>
                          <a:latin typeface="Calibri"/>
                          <a:ea typeface="Calibri"/>
                          <a:cs typeface="Calibri"/>
                          <a:sym typeface="Calibri"/>
                        </a:rPr>
                        <a:t>Σκοπός</a:t>
                      </a:r>
                      <a:endParaRPr sz="1800" b="1"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1800" b="1">
                          <a:solidFill>
                            <a:schemeClr val="dk1"/>
                          </a:solidFill>
                          <a:latin typeface="Calibri"/>
                          <a:ea typeface="Calibri"/>
                          <a:cs typeface="Calibri"/>
                          <a:sym typeface="Calibri"/>
                        </a:rPr>
                        <a:t>Δράση</a:t>
                      </a:r>
                      <a:endParaRPr sz="1800" b="1"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1.</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2.</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chemeClr val="dk1"/>
                          </a:solidFill>
                          <a:latin typeface="Calibri"/>
                          <a:ea typeface="Calibri"/>
                          <a:cs typeface="Calibri"/>
                          <a:sym typeface="Calibri"/>
                        </a:rPr>
                        <a:t>3.</a:t>
                      </a: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Calibri"/>
                        <a:ea typeface="Calibri"/>
                        <a:cs typeface="Calibri"/>
                        <a:sym typeface="Calibri"/>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581" name="Google Shape;581;p18"/>
          <p:cNvSpPr/>
          <p:nvPr/>
        </p:nvSpPr>
        <p:spPr>
          <a:xfrm>
            <a:off x="875874" y="1097950"/>
            <a:ext cx="86568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5: Δουλεύω πάνω στο κίνητρό μου: Χτύπημα του Bullseye</a:t>
            </a:r>
            <a:endParaRPr sz="2400" b="0" i="0" u="none" strike="noStrike" cap="none">
              <a:solidFill>
                <a:srgbClr val="000000"/>
              </a:solidFill>
              <a:latin typeface="Arial"/>
              <a:ea typeface="Arial"/>
              <a:cs typeface="Arial"/>
              <a:sym typeface="Arial"/>
            </a:endParaRPr>
          </a:p>
        </p:txBody>
      </p:sp>
      <p:pic>
        <p:nvPicPr>
          <p:cNvPr id="582" name="Google Shape;582;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89405">
            <a:off x="9455375" y="3752850"/>
            <a:ext cx="1614274" cy="2122827"/>
          </a:xfrm>
          <a:prstGeom prst="rect">
            <a:avLst/>
          </a:prstGeom>
          <a:noFill/>
          <a:ln>
            <a:noFill/>
          </a:ln>
        </p:spPr>
      </p:pic>
      <p:pic>
        <p:nvPicPr>
          <p:cNvPr id="583" name="Google Shape;583;p18" descr="Imagen que contiene tabla&#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 y="2599578"/>
            <a:ext cx="1705970" cy="2711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87"/>
        <p:cNvGrpSpPr/>
        <p:nvPr/>
      </p:nvGrpSpPr>
      <p:grpSpPr>
        <a:xfrm>
          <a:off x="0" y="0"/>
          <a:ext cx="0" cy="0"/>
          <a:chOff x="0" y="0"/>
          <a:chExt cx="0" cy="0"/>
        </a:xfrm>
      </p:grpSpPr>
      <p:sp>
        <p:nvSpPr>
          <p:cNvPr id="588" name="Google Shape;588;p20"/>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589" name="Google Shape;589;p20"/>
          <p:cNvSpPr txBox="1"/>
          <p:nvPr/>
        </p:nvSpPr>
        <p:spPr>
          <a:xfrm>
            <a:off x="1565758" y="1366268"/>
            <a:ext cx="8293800" cy="3126900"/>
          </a:xfrm>
          <a:prstGeom prst="rect">
            <a:avLst/>
          </a:prstGeom>
          <a:noFill/>
          <a:ln>
            <a:noFill/>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a:p>
            <a:pPr marL="0" marR="0" lvl="0" indent="0" algn="l" rtl="0">
              <a:lnSpc>
                <a:spcPct val="114999"/>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590" name="Google Shape;590;p20"/>
          <p:cNvSpPr txBox="1"/>
          <p:nvPr/>
        </p:nvSpPr>
        <p:spPr>
          <a:xfrm>
            <a:off x="2625600" y="742850"/>
            <a:ext cx="6940800" cy="33030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1000"/>
              <a:buFont typeface="Arial"/>
              <a:buNone/>
            </a:pPr>
            <a:endParaRPr sz="1000" b="0" i="0" u="sng"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r>
              <a:rPr lang="en-GB" sz="1000" u="sng"/>
              <a:t>ΒΙΒΛΙΟΓΡΑΦΙΑ:</a:t>
            </a:r>
            <a:endParaRPr sz="1000" b="0" i="0" u="sng"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endParaRPr sz="1000" b="0" i="0" u="sng"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Congost, Silvia (2015). Automatic self-esteem. https://www.silviacongost.com/wp-content/uploads/2016/07/Autoestima_automatica.pdf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https://www.inmujeres.gob.es/areasTematicas/AreaProgInsercionSociolaboral/docs/Materiales/GuiaDesarrolloPersonal.pdf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https://www.lantegibatuak.eus/wp-content/uploads/2020/05/Cuaderno-de-ejercicios-para-aumentar-la-autoestima.pdf </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Montoya, M. Á. (2001). Self esteem. Editorial Pax Mexico.</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Aznar, MPM (2004). Self-esteem in women: an analysis of its relevance in health. Advances in Latin American Psychology, 22(1), 129-140.</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Sánchez-Herrero Arbide, S., del Pilar Sánchez-López, M., &amp; E Aparicio-García, M. (2011). Health, anxiety and self-esteem in middle-aged women caregivers and non-caregivers. Anxiety and Stress, 17(1).</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nvGrpSpPr>
          <p:cNvPr id="591" name="Google Shape;591;p20"/>
          <p:cNvGrpSpPr/>
          <p:nvPr/>
        </p:nvGrpSpPr>
        <p:grpSpPr>
          <a:xfrm>
            <a:off x="1517992" y="285232"/>
            <a:ext cx="9156019" cy="4557499"/>
            <a:chOff x="1177450" y="241631"/>
            <a:chExt cx="6173152" cy="3616776"/>
          </a:xfrm>
        </p:grpSpPr>
        <p:sp>
          <p:nvSpPr>
            <p:cNvPr id="592" name="Google Shape;592;p20"/>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3" name="Google Shape;593;p2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4" name="Google Shape;594;p2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5" name="Google Shape;595;p2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1A1135">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99"/>
        <p:cNvGrpSpPr/>
        <p:nvPr/>
      </p:nvGrpSpPr>
      <p:grpSpPr>
        <a:xfrm>
          <a:off x="0" y="0"/>
          <a:ext cx="0" cy="0"/>
          <a:chOff x="0" y="0"/>
          <a:chExt cx="0" cy="0"/>
        </a:xfrm>
      </p:grpSpPr>
      <p:sp>
        <p:nvSpPr>
          <p:cNvPr id="600" name="Google Shape;600;p24"/>
          <p:cNvSpPr/>
          <p:nvPr/>
        </p:nvSpPr>
        <p:spPr>
          <a:xfrm>
            <a:off x="2448050" y="2150275"/>
            <a:ext cx="3419400" cy="2344800"/>
          </a:xfrm>
          <a:prstGeom prst="rect">
            <a:avLst/>
          </a:prstGeom>
          <a:noFill/>
          <a:ln>
            <a:noFill/>
          </a:ln>
        </p:spPr>
        <p:txBody>
          <a:bodyPr spcFirstLastPara="1" wrap="square" lIns="90000" tIns="45000" rIns="90000" bIns="450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n-GB" sz="1800">
                <a:latin typeface="Calibri"/>
                <a:ea typeface="Calibri"/>
                <a:cs typeface="Calibri"/>
                <a:sym typeface="Calibri"/>
              </a:rPr>
              <a:t>Είναι απαραίτητο να εργαστούμε για μια υγιή αυτοεκτίμηση που μας επιτρέπει να αναπτυχθούμε κοινωνικά και προσωπικά ως βασικό συστατικό της αυτοφροντίδας.</a:t>
            </a:r>
            <a:endParaRPr sz="1800" b="0" i="0" u="none" strike="noStrike" cap="none">
              <a:solidFill>
                <a:srgbClr val="000000"/>
              </a:solidFill>
              <a:latin typeface="Arial"/>
              <a:ea typeface="Arial"/>
              <a:cs typeface="Arial"/>
              <a:sym typeface="Arial"/>
            </a:endParaRPr>
          </a:p>
        </p:txBody>
      </p:sp>
      <p:sp>
        <p:nvSpPr>
          <p:cNvPr id="601" name="Google Shape;601;p24"/>
          <p:cNvSpPr/>
          <p:nvPr/>
        </p:nvSpPr>
        <p:spPr>
          <a:xfrm>
            <a:off x="3194775" y="1560975"/>
            <a:ext cx="21492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a:solidFill>
                  <a:srgbClr val="FAB632"/>
                </a:solidFill>
                <a:latin typeface="Calibri"/>
                <a:ea typeface="Calibri"/>
                <a:cs typeface="Calibri"/>
                <a:sym typeface="Calibri"/>
              </a:rPr>
              <a:t>Αυτοεκτίμηση</a:t>
            </a:r>
            <a:endParaRPr sz="2000" b="0" i="0" u="none" strike="noStrike" cap="none">
              <a:solidFill>
                <a:srgbClr val="000000"/>
              </a:solidFill>
              <a:latin typeface="Arial"/>
              <a:ea typeface="Arial"/>
              <a:cs typeface="Arial"/>
              <a:sym typeface="Arial"/>
            </a:endParaRPr>
          </a:p>
        </p:txBody>
      </p:sp>
      <p:sp>
        <p:nvSpPr>
          <p:cNvPr id="602" name="Google Shape;602;p24"/>
          <p:cNvSpPr/>
          <p:nvPr/>
        </p:nvSpPr>
        <p:spPr>
          <a:xfrm>
            <a:off x="550800" y="56556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EA4E46"/>
                </a:solidFill>
                <a:latin typeface="Calibri"/>
                <a:ea typeface="Calibri"/>
                <a:cs typeface="Calibri"/>
                <a:sym typeface="Calibri"/>
              </a:rPr>
              <a:t>Ανακεφαλαίωση</a:t>
            </a:r>
            <a:endParaRPr sz="3600" b="0" i="0" u="none" strike="noStrike" cap="none">
              <a:solidFill>
                <a:srgbClr val="000000"/>
              </a:solidFill>
              <a:latin typeface="Arial"/>
              <a:ea typeface="Arial"/>
              <a:cs typeface="Arial"/>
              <a:sym typeface="Arial"/>
            </a:endParaRPr>
          </a:p>
        </p:txBody>
      </p:sp>
      <p:sp>
        <p:nvSpPr>
          <p:cNvPr id="603" name="Google Shape;603;p24"/>
          <p:cNvSpPr/>
          <p:nvPr/>
        </p:nvSpPr>
        <p:spPr>
          <a:xfrm>
            <a:off x="2118960" y="1560965"/>
            <a:ext cx="329100" cy="100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604" name="Google Shape;604;p24"/>
          <p:cNvSpPr/>
          <p:nvPr/>
        </p:nvSpPr>
        <p:spPr>
          <a:xfrm>
            <a:off x="6564200" y="2150275"/>
            <a:ext cx="3419400" cy="2062800"/>
          </a:xfrm>
          <a:prstGeom prst="rect">
            <a:avLst/>
          </a:prstGeom>
          <a:noFill/>
          <a:ln>
            <a:noFill/>
          </a:ln>
        </p:spPr>
        <p:txBody>
          <a:bodyPr spcFirstLastPara="1" wrap="square" lIns="90000" tIns="45000" rIns="90000" bIns="450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n-GB" sz="1800">
                <a:latin typeface="Calibri"/>
                <a:ea typeface="Calibri"/>
                <a:cs typeface="Calibri"/>
                <a:sym typeface="Calibri"/>
              </a:rPr>
              <a:t>Μέρος της αυτοεκτίμησής μας είναι η επίτευξη των στόχων μας. Η επίτευξή τους εξαρτάται σε μεγάλο βαθμό από τα κίνητρα. Είναι απαραίτητο να βρούμε τις σωστές στρατηγικές που μας επιτρέπουν να αναπτύξουμε τα κίνητρά μας για να μας καθοδηγήσουν στο δρόμο για την επίτευξη των στόχων μας.</a:t>
            </a:r>
            <a:endParaRPr sz="1800" b="0" i="0" u="none" strike="noStrike" cap="none">
              <a:solidFill>
                <a:srgbClr val="000000"/>
              </a:solidFill>
              <a:latin typeface="Arial"/>
              <a:ea typeface="Arial"/>
              <a:cs typeface="Arial"/>
              <a:sym typeface="Arial"/>
            </a:endParaRPr>
          </a:p>
        </p:txBody>
      </p:sp>
      <p:sp>
        <p:nvSpPr>
          <p:cNvPr id="605" name="Google Shape;605;p24"/>
          <p:cNvSpPr/>
          <p:nvPr/>
        </p:nvSpPr>
        <p:spPr>
          <a:xfrm>
            <a:off x="7528753" y="1560970"/>
            <a:ext cx="16230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a:solidFill>
                  <a:srgbClr val="FAB632"/>
                </a:solidFill>
                <a:latin typeface="Calibri"/>
                <a:ea typeface="Calibri"/>
                <a:cs typeface="Calibri"/>
                <a:sym typeface="Calibri"/>
              </a:rPr>
              <a:t>Κίνητρο</a:t>
            </a:r>
            <a:endParaRPr sz="2000" b="0" i="0" u="none" strike="noStrike" cap="none">
              <a:solidFill>
                <a:srgbClr val="000000"/>
              </a:solidFill>
              <a:latin typeface="Arial"/>
              <a:ea typeface="Arial"/>
              <a:cs typeface="Arial"/>
              <a:sym typeface="Arial"/>
            </a:endParaRPr>
          </a:p>
        </p:txBody>
      </p:sp>
      <p:sp>
        <p:nvSpPr>
          <p:cNvPr id="606" name="Google Shape;606;p24"/>
          <p:cNvSpPr/>
          <p:nvPr/>
        </p:nvSpPr>
        <p:spPr>
          <a:xfrm>
            <a:off x="6289533" y="1560970"/>
            <a:ext cx="329100" cy="100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607" name="Google Shape;607;p24"/>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11"/>
        <p:cNvGrpSpPr/>
        <p:nvPr/>
      </p:nvGrpSpPr>
      <p:grpSpPr>
        <a:xfrm>
          <a:off x="0" y="0"/>
          <a:ext cx="0" cy="0"/>
          <a:chOff x="0" y="0"/>
          <a:chExt cx="0" cy="0"/>
        </a:xfrm>
      </p:grpSpPr>
      <p:sp>
        <p:nvSpPr>
          <p:cNvPr id="612" name="Google Shape;612;p25"/>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25"/>
          <p:cNvSpPr/>
          <p:nvPr/>
        </p:nvSpPr>
        <p:spPr>
          <a:xfrm>
            <a:off x="531360" y="924480"/>
            <a:ext cx="4510080" cy="61596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Η αυτοεκτίμηση είναι...</a:t>
            </a:r>
            <a:endParaRPr sz="1800" b="0" i="0" u="none" strike="noStrike" cap="none">
              <a:solidFill>
                <a:srgbClr val="FFFFFF"/>
              </a:solidFill>
              <a:latin typeface="Calibri"/>
              <a:ea typeface="Calibri"/>
              <a:cs typeface="Calibri"/>
              <a:sym typeface="Calibri"/>
            </a:endParaRPr>
          </a:p>
        </p:txBody>
      </p:sp>
      <p:sp>
        <p:nvSpPr>
          <p:cNvPr id="614" name="Google Shape;614;p25"/>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21B4A9"/>
                </a:solidFill>
                <a:latin typeface="Calibri"/>
                <a:ea typeface="Calibri"/>
                <a:cs typeface="Calibri"/>
                <a:sym typeface="Calibri"/>
              </a:rPr>
              <a:t>Τεστ αυτοαξιολόγησης:</a:t>
            </a:r>
            <a:endParaRPr sz="3600" b="0" i="0" u="none" strike="noStrike" cap="none">
              <a:solidFill>
                <a:srgbClr val="000000"/>
              </a:solidFill>
              <a:latin typeface="Arial"/>
              <a:ea typeface="Arial"/>
              <a:cs typeface="Arial"/>
              <a:sym typeface="Arial"/>
            </a:endParaRPr>
          </a:p>
        </p:txBody>
      </p:sp>
      <p:sp>
        <p:nvSpPr>
          <p:cNvPr id="615" name="Google Shape;615;p25"/>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5"/>
          <p:cNvSpPr/>
          <p:nvPr/>
        </p:nvSpPr>
        <p:spPr>
          <a:xfrm>
            <a:off x="5331600" y="924473"/>
            <a:ext cx="4518000" cy="5850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Ποια είναι τα τρία συστατικά της αυτοεκτίμησης;</a:t>
            </a:r>
            <a:endParaRPr sz="1800" b="0" i="0" u="none" strike="noStrike" cap="none">
              <a:solidFill>
                <a:srgbClr val="000000"/>
              </a:solidFill>
              <a:latin typeface="Arial"/>
              <a:ea typeface="Arial"/>
              <a:cs typeface="Arial"/>
              <a:sym typeface="Arial"/>
            </a:endParaRPr>
          </a:p>
        </p:txBody>
      </p:sp>
      <p:sp>
        <p:nvSpPr>
          <p:cNvPr id="617" name="Google Shape;617;p25"/>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5"/>
          <p:cNvSpPr/>
          <p:nvPr/>
        </p:nvSpPr>
        <p:spPr>
          <a:xfrm>
            <a:off x="523450" y="3002050"/>
            <a:ext cx="4518000" cy="6159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Εμείς οι γυναίκες ξεκινάμε από μια κοινωνική αποτίμηση...</a:t>
            </a:r>
            <a:endParaRPr sz="1800" b="0" i="0" u="none" strike="noStrike" cap="none">
              <a:solidFill>
                <a:srgbClr val="000000"/>
              </a:solidFill>
              <a:latin typeface="Arial"/>
              <a:ea typeface="Arial"/>
              <a:cs typeface="Arial"/>
              <a:sym typeface="Arial"/>
            </a:endParaRPr>
          </a:p>
        </p:txBody>
      </p:sp>
      <p:sp>
        <p:nvSpPr>
          <p:cNvPr id="619" name="Google Shape;619;p25"/>
          <p:cNvSpPr/>
          <p:nvPr/>
        </p:nvSpPr>
        <p:spPr>
          <a:xfrm>
            <a:off x="531350" y="3724375"/>
            <a:ext cx="4518000" cy="916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Πιο χαμηλή.</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Ανώτερη.</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Ίδια με αυτή των ανδρών.</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20" name="Google Shape;620;p25"/>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5"/>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Ποιο από τα παρακάτω δεν αποτελεί ένδειξη υψηλής αυτοεκτίμησης;</a:t>
            </a:r>
            <a:endParaRPr sz="1800" b="0" i="0" u="none" strike="noStrike" cap="none">
              <a:solidFill>
                <a:srgbClr val="FFFFFF"/>
              </a:solidFill>
              <a:latin typeface="Calibri"/>
              <a:ea typeface="Calibri"/>
              <a:cs typeface="Calibri"/>
              <a:sym typeface="Calibri"/>
            </a:endParaRPr>
          </a:p>
        </p:txBody>
      </p:sp>
      <p:sp>
        <p:nvSpPr>
          <p:cNvPr id="622" name="Google Shape;622;p25"/>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25"/>
          <p:cNvSpPr/>
          <p:nvPr/>
        </p:nvSpPr>
        <p:spPr>
          <a:xfrm>
            <a:off x="2743205" y="4787850"/>
            <a:ext cx="4730100" cy="6012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Η υπεργενίκευση είναι...</a:t>
            </a:r>
            <a:endParaRPr sz="1800" b="0" i="0" u="none" strike="noStrike" cap="none">
              <a:solidFill>
                <a:srgbClr val="FFFFFF"/>
              </a:solidFill>
              <a:latin typeface="Calibri"/>
              <a:ea typeface="Calibri"/>
              <a:cs typeface="Calibri"/>
              <a:sym typeface="Calibri"/>
            </a:endParaRPr>
          </a:p>
        </p:txBody>
      </p:sp>
      <p:pic>
        <p:nvPicPr>
          <p:cNvPr id="624" name="Google Shape;624;p25"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560" y="6251040"/>
            <a:ext cx="2303640" cy="483120"/>
          </a:xfrm>
          <a:prstGeom prst="rect">
            <a:avLst/>
          </a:prstGeom>
          <a:noFill/>
          <a:ln>
            <a:noFill/>
          </a:ln>
        </p:spPr>
      </p:pic>
      <p:sp>
        <p:nvSpPr>
          <p:cNvPr id="625" name="Google Shape;625;p25"/>
          <p:cNvSpPr/>
          <p:nvPr/>
        </p:nvSpPr>
        <p:spPr>
          <a:xfrm>
            <a:off x="7684200" y="5153400"/>
            <a:ext cx="4433040" cy="927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626" name="Google Shape;626;p25"/>
          <p:cNvSpPr/>
          <p:nvPr/>
        </p:nvSpPr>
        <p:spPr>
          <a:xfrm>
            <a:off x="5338440" y="3695760"/>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Γνωρίζει προσωπικά όρια.</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Έχει υψηλές απαιτήσεις από τον εαυτό της.</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Σέβεται τις απόψεις των άλλων.</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627" name="Google Shape;627;p25"/>
          <p:cNvSpPr/>
          <p:nvPr/>
        </p:nvSpPr>
        <p:spPr>
          <a:xfrm>
            <a:off x="2749675" y="5263325"/>
            <a:ext cx="5209800" cy="12315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Κατηγορώ τον εαυτό μου για όλα όσα συμβαίνουν.</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Πιστεύοντας ότι ένα συγκεκριμένο συναίσθημα που</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n-GB" sz="1500">
                <a:latin typeface="Calibri"/>
                <a:ea typeface="Calibri"/>
                <a:cs typeface="Calibri"/>
                <a:sym typeface="Calibri"/>
              </a:rPr>
              <a:t>προκύπτει από μια συγκεκριμένη κατάσταση αντανακλά</a:t>
            </a:r>
            <a:endParaRPr sz="1500">
              <a:latin typeface="Calibri"/>
              <a:ea typeface="Calibri"/>
              <a:cs typeface="Calibri"/>
              <a:sym typeface="Calibri"/>
            </a:endParaRPr>
          </a:p>
          <a:p>
            <a:pPr marL="0" marR="0" lvl="0" indent="0" algn="l" rtl="0">
              <a:lnSpc>
                <a:spcPct val="100000"/>
              </a:lnSpc>
              <a:spcBef>
                <a:spcPts val="0"/>
              </a:spcBef>
              <a:spcAft>
                <a:spcPts val="0"/>
              </a:spcAft>
              <a:buNone/>
            </a:pPr>
            <a:r>
              <a:rPr lang="en-GB" sz="1500">
                <a:latin typeface="Calibri"/>
                <a:ea typeface="Calibri"/>
                <a:cs typeface="Calibri"/>
                <a:sym typeface="Calibri"/>
              </a:rPr>
              <a:t>την πραγματικότητα χωρίς να την αντιπαραβάλλει με άλλες εμπειρίες.</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Για να δημιουργήσετε έναν γενικό κανόνα από ένα μεμονωμένο γεγονός.</a:t>
            </a:r>
            <a:endParaRPr sz="1500" b="1">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628" name="Google Shape;628;p25"/>
          <p:cNvSpPr/>
          <p:nvPr/>
        </p:nvSpPr>
        <p:spPr>
          <a:xfrm>
            <a:off x="525600" y="1717546"/>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Η εκτίμηση που έχουν οι άλλοι στον εαυτό μου.</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Στατική, δεν μπορεί να τροποποιηθεί.</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Βασίζεται σε σκέψεις, συναισθήματα, αισθήσεις και εμπειρίες.</a:t>
            </a:r>
            <a:endParaRPr sz="1500">
              <a:latin typeface="Calibri"/>
              <a:ea typeface="Calibri"/>
              <a:cs typeface="Calibri"/>
              <a:sym typeface="Calibri"/>
            </a:endParaRPr>
          </a:p>
        </p:txBody>
      </p:sp>
      <p:sp>
        <p:nvSpPr>
          <p:cNvPr id="629" name="Google Shape;629;p25"/>
          <p:cNvSpPr/>
          <p:nvPr/>
        </p:nvSpPr>
        <p:spPr>
          <a:xfrm>
            <a:off x="5331600" y="1614590"/>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Ατομικότητα, ιστορία ζωής και κοινωνικό περιβάλλον.</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Γνωστική, συναισθηματική και συμπεριφορική.</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Αυτοπεποίθηση, αυτοεκτίμηση και αυτογνωσία.</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33"/>
        <p:cNvGrpSpPr/>
        <p:nvPr/>
      </p:nvGrpSpPr>
      <p:grpSpPr>
        <a:xfrm>
          <a:off x="0" y="0"/>
          <a:ext cx="0" cy="0"/>
          <a:chOff x="0" y="0"/>
          <a:chExt cx="0" cy="0"/>
        </a:xfrm>
      </p:grpSpPr>
      <p:sp>
        <p:nvSpPr>
          <p:cNvPr id="634" name="Google Shape;634;p26"/>
          <p:cNvSpPr/>
          <p:nvPr/>
        </p:nvSpPr>
        <p:spPr>
          <a:xfrm>
            <a:off x="531340" y="788705"/>
            <a:ext cx="4518000" cy="183750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26"/>
          <p:cNvSpPr/>
          <p:nvPr/>
        </p:nvSpPr>
        <p:spPr>
          <a:xfrm>
            <a:off x="238500" y="856376"/>
            <a:ext cx="4730100" cy="8217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Τι είδους κίνητρο αναφέρεται σε αυτό που καθοδηγεί ένα άτομο να πραγματοποιήσει μια ενέργεια για την ευχαρίστηση να το κάνει.</a:t>
            </a:r>
            <a:endParaRPr sz="1800" b="0" i="0" u="none" strike="noStrike" cap="none">
              <a:solidFill>
                <a:srgbClr val="FFFFFF"/>
              </a:solidFill>
              <a:latin typeface="Calibri"/>
              <a:ea typeface="Calibri"/>
              <a:cs typeface="Calibri"/>
              <a:sym typeface="Calibri"/>
            </a:endParaRPr>
          </a:p>
        </p:txBody>
      </p:sp>
      <p:sp>
        <p:nvSpPr>
          <p:cNvPr id="636" name="Google Shape;636;p26"/>
          <p:cNvSpPr/>
          <p:nvPr/>
        </p:nvSpPr>
        <p:spPr>
          <a:xfrm>
            <a:off x="531350" y="0"/>
            <a:ext cx="8245200" cy="5493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21B4A9"/>
                </a:solidFill>
                <a:latin typeface="Calibri"/>
                <a:ea typeface="Calibri"/>
                <a:cs typeface="Calibri"/>
                <a:sym typeface="Calibri"/>
              </a:rPr>
              <a:t>Λύσεις δοκιμών αυτοαξιολόγησης:</a:t>
            </a:r>
            <a:endParaRPr sz="3600" b="0" i="0" u="none" strike="noStrike" cap="none">
              <a:solidFill>
                <a:srgbClr val="000000"/>
              </a:solidFill>
              <a:latin typeface="Arial"/>
              <a:ea typeface="Arial"/>
              <a:cs typeface="Arial"/>
              <a:sym typeface="Arial"/>
            </a:endParaRPr>
          </a:p>
        </p:txBody>
      </p:sp>
      <p:sp>
        <p:nvSpPr>
          <p:cNvPr id="637" name="Google Shape;637;p26"/>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6"/>
          <p:cNvSpPr/>
          <p:nvPr/>
        </p:nvSpPr>
        <p:spPr>
          <a:xfrm>
            <a:off x="5331600" y="924480"/>
            <a:ext cx="4518000" cy="42156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Ο κύκλος των κινήτρων...</a:t>
            </a:r>
            <a:endParaRPr sz="1800" b="0" i="0" u="none" strike="noStrike" cap="none">
              <a:solidFill>
                <a:srgbClr val="FFFFFF"/>
              </a:solidFill>
              <a:latin typeface="Calibri"/>
              <a:ea typeface="Calibri"/>
              <a:cs typeface="Calibri"/>
              <a:sym typeface="Calibri"/>
            </a:endParaRPr>
          </a:p>
        </p:txBody>
      </p:sp>
      <p:sp>
        <p:nvSpPr>
          <p:cNvPr id="639" name="Google Shape;639;p26"/>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6"/>
          <p:cNvSpPr/>
          <p:nvPr/>
        </p:nvSpPr>
        <p:spPr>
          <a:xfrm>
            <a:off x="523450" y="3002053"/>
            <a:ext cx="4518000" cy="5493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Μπορώ να βελτιώσω την αυτοεκτίμησή μου...</a:t>
            </a:r>
            <a:endParaRPr sz="1800" b="0" i="0" u="none" strike="noStrike" cap="none">
              <a:solidFill>
                <a:srgbClr val="FFFFFF"/>
              </a:solidFill>
              <a:latin typeface="Calibri"/>
              <a:ea typeface="Calibri"/>
              <a:cs typeface="Calibri"/>
              <a:sym typeface="Calibri"/>
            </a:endParaRPr>
          </a:p>
        </p:txBody>
      </p:sp>
      <p:sp>
        <p:nvSpPr>
          <p:cNvPr id="641" name="Google Shape;641;p26"/>
          <p:cNvSpPr/>
          <p:nvPr/>
        </p:nvSpPr>
        <p:spPr>
          <a:xfrm>
            <a:off x="531350" y="3695748"/>
            <a:ext cx="4518000" cy="14016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Αποδοχή και συγχώρεση.</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Έχοντας μια διεκδικητική δραστηριότητα.</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Και τα δύο είναι σωστά.</a:t>
            </a:r>
            <a:endParaRPr sz="1500" b="1">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42" name="Google Shape;642;p26"/>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6"/>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Η θέσπιση ενθαρρυντικών στόχων ευνοεί την...</a:t>
            </a:r>
            <a:endParaRPr sz="1800" b="0" i="0" u="none" strike="noStrike" cap="none">
              <a:solidFill>
                <a:srgbClr val="FFFFFF"/>
              </a:solidFill>
              <a:latin typeface="Calibri"/>
              <a:ea typeface="Calibri"/>
              <a:cs typeface="Calibri"/>
              <a:sym typeface="Calibri"/>
            </a:endParaRPr>
          </a:p>
        </p:txBody>
      </p:sp>
      <p:sp>
        <p:nvSpPr>
          <p:cNvPr id="644" name="Google Shape;644;p26"/>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26"/>
          <p:cNvSpPr/>
          <p:nvPr/>
        </p:nvSpPr>
        <p:spPr>
          <a:xfrm>
            <a:off x="2749675" y="4950000"/>
            <a:ext cx="4730100" cy="6918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a:solidFill>
                  <a:srgbClr val="FFFFFF"/>
                </a:solidFill>
                <a:latin typeface="Calibri"/>
                <a:ea typeface="Calibri"/>
                <a:cs typeface="Calibri"/>
                <a:sym typeface="Calibri"/>
              </a:rPr>
              <a:t>Ποια από τις παρακάτω επιλογές είναι θετική επίδραση στην ανάπτυξη της αυτοεκτίμησης;</a:t>
            </a:r>
            <a:endParaRPr sz="1800" b="0" i="0" u="none" strike="noStrike" cap="none">
              <a:solidFill>
                <a:srgbClr val="FFFFFF"/>
              </a:solidFill>
              <a:latin typeface="Calibri"/>
              <a:ea typeface="Calibri"/>
              <a:cs typeface="Calibri"/>
              <a:sym typeface="Calibri"/>
            </a:endParaRPr>
          </a:p>
        </p:txBody>
      </p:sp>
      <p:pic>
        <p:nvPicPr>
          <p:cNvPr id="646" name="Google Shape;646;p2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560" y="6251040"/>
            <a:ext cx="2303640" cy="483120"/>
          </a:xfrm>
          <a:prstGeom prst="rect">
            <a:avLst/>
          </a:prstGeom>
          <a:noFill/>
          <a:ln>
            <a:noFill/>
          </a:ln>
        </p:spPr>
      </p:pic>
      <p:sp>
        <p:nvSpPr>
          <p:cNvPr id="647" name="Google Shape;647;p26"/>
          <p:cNvSpPr/>
          <p:nvPr/>
        </p:nvSpPr>
        <p:spPr>
          <a:xfrm>
            <a:off x="7684200" y="5153400"/>
            <a:ext cx="4433040" cy="927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648" name="Google Shape;648;p26"/>
          <p:cNvSpPr/>
          <p:nvPr/>
        </p:nvSpPr>
        <p:spPr>
          <a:xfrm>
            <a:off x="5338440" y="3695760"/>
            <a:ext cx="45180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Αυτοπεποίθηση.</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Δυνατότητες.</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Αυτογνωσία.</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b="1">
              <a:latin typeface="Calibri"/>
              <a:ea typeface="Calibri"/>
              <a:cs typeface="Calibri"/>
              <a:sym typeface="Calibri"/>
            </a:endParaRPr>
          </a:p>
        </p:txBody>
      </p:sp>
      <p:sp>
        <p:nvSpPr>
          <p:cNvPr id="649" name="Google Shape;649;p26"/>
          <p:cNvSpPr/>
          <p:nvPr/>
        </p:nvSpPr>
        <p:spPr>
          <a:xfrm>
            <a:off x="2743200" y="5781900"/>
            <a:ext cx="4730100" cy="1003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Ό,τι διεγείρει την προσωπική αυτονομία.</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Ό,τι βοηθά στη δημιουργία υγιών σχέσεων.</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Και τα δύο είναι σωστά.</a:t>
            </a:r>
            <a:endParaRPr sz="1500" b="1">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650" name="Google Shape;650;p26"/>
          <p:cNvSpPr/>
          <p:nvPr/>
        </p:nvSpPr>
        <p:spPr>
          <a:xfrm>
            <a:off x="531350" y="1698897"/>
            <a:ext cx="4518000" cy="9273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Εσωτερικό.</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Εξωτερικό.</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Θετικό.</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b="1">
              <a:latin typeface="Calibri"/>
              <a:ea typeface="Calibri"/>
              <a:cs typeface="Calibri"/>
              <a:sym typeface="Calibri"/>
            </a:endParaRPr>
          </a:p>
        </p:txBody>
      </p:sp>
      <p:sp>
        <p:nvSpPr>
          <p:cNvPr id="651" name="Google Shape;651;p26"/>
          <p:cNvSpPr/>
          <p:nvPr/>
        </p:nvSpPr>
        <p:spPr>
          <a:xfrm>
            <a:off x="5331600" y="152964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Ξεκινά με διέγερση και τελειώνει με ικανοποίηση.</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Ξεκινήστε με την ανάγκη και τελειώστε με εσωτερική ισορροπία.</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Ξεκινήστε με εσωτερική ισορροπία και τελειώστε με ικανοποίηση.</a:t>
            </a:r>
            <a:endParaRPr sz="1500" b="1">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55"/>
        <p:cNvGrpSpPr/>
        <p:nvPr/>
      </p:nvGrpSpPr>
      <p:grpSpPr>
        <a:xfrm>
          <a:off x="0" y="0"/>
          <a:ext cx="0" cy="0"/>
          <a:chOff x="0" y="0"/>
          <a:chExt cx="0" cy="0"/>
        </a:xfrm>
      </p:grpSpPr>
      <p:sp>
        <p:nvSpPr>
          <p:cNvPr id="656" name="Google Shape;656;p27"/>
          <p:cNvSpPr/>
          <p:nvPr/>
        </p:nvSpPr>
        <p:spPr>
          <a:xfrm>
            <a:off x="4849560" y="4214160"/>
            <a:ext cx="1950480" cy="395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EA4E46"/>
                </a:solidFill>
                <a:latin typeface="Calibri"/>
                <a:ea typeface="Calibri"/>
                <a:cs typeface="Calibri"/>
                <a:sym typeface="Calibri"/>
              </a:rPr>
              <a:t>moreproject.eu</a:t>
            </a:r>
            <a:endParaRPr sz="2000" b="0" i="0" u="none" strike="noStrike" cap="none">
              <a:solidFill>
                <a:srgbClr val="000000"/>
              </a:solidFill>
              <a:latin typeface="Arial"/>
              <a:ea typeface="Arial"/>
              <a:cs typeface="Arial"/>
              <a:sym typeface="Arial"/>
            </a:endParaRPr>
          </a:p>
        </p:txBody>
      </p:sp>
      <p:pic>
        <p:nvPicPr>
          <p:cNvPr id="657" name="Google Shape;657;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23840" y="327960"/>
            <a:ext cx="2765880" cy="1225440"/>
          </a:xfrm>
          <a:prstGeom prst="rect">
            <a:avLst/>
          </a:prstGeom>
          <a:noFill/>
          <a:ln>
            <a:noFill/>
          </a:ln>
        </p:spPr>
      </p:pic>
      <p:pic>
        <p:nvPicPr>
          <p:cNvPr id="658" name="Google Shape;658;p27"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659" name="Google Shape;659;p27"/>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57"/>
        <p:cNvGrpSpPr/>
        <p:nvPr/>
      </p:nvGrpSpPr>
      <p:grpSpPr>
        <a:xfrm>
          <a:off x="0" y="0"/>
          <a:ext cx="0" cy="0"/>
          <a:chOff x="0" y="0"/>
          <a:chExt cx="0" cy="0"/>
        </a:xfrm>
      </p:grpSpPr>
      <p:sp>
        <p:nvSpPr>
          <p:cNvPr id="158" name="Google Shape;158;p4"/>
          <p:cNvSpPr/>
          <p:nvPr/>
        </p:nvSpPr>
        <p:spPr>
          <a:xfrm>
            <a:off x="850805" y="251430"/>
            <a:ext cx="82086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
        <p:nvSpPr>
          <p:cNvPr id="159" name="Google Shape;159;p4"/>
          <p:cNvSpPr/>
          <p:nvPr/>
        </p:nvSpPr>
        <p:spPr>
          <a:xfrm>
            <a:off x="850805" y="830670"/>
            <a:ext cx="7692900" cy="456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1: Τι είναι η αυτοεκτίμηση;</a:t>
            </a:r>
            <a:endParaRPr sz="2400" b="0" i="0" u="none" strike="noStrike" cap="none">
              <a:solidFill>
                <a:srgbClr val="000000"/>
              </a:solidFill>
              <a:latin typeface="Arial"/>
              <a:ea typeface="Arial"/>
              <a:cs typeface="Arial"/>
              <a:sym typeface="Arial"/>
            </a:endParaRPr>
          </a:p>
        </p:txBody>
      </p:sp>
      <p:sp>
        <p:nvSpPr>
          <p:cNvPr id="160" name="Google Shape;160;p4"/>
          <p:cNvSpPr/>
          <p:nvPr/>
        </p:nvSpPr>
        <p:spPr>
          <a:xfrm>
            <a:off x="850800" y="1539337"/>
            <a:ext cx="10161000" cy="846900"/>
          </a:xfrm>
          <a:prstGeom prst="rect">
            <a:avLst/>
          </a:prstGeom>
          <a:noFill/>
          <a:ln w="9525" cap="flat" cmpd="sng">
            <a:solidFill>
              <a:srgbClr val="1C8C7F"/>
            </a:solidFill>
            <a:prstDash val="solid"/>
            <a:round/>
            <a:headEnd type="none" w="sm" len="sm"/>
            <a:tailEnd type="none" w="sm" len="sm"/>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a:latin typeface="Calibri"/>
                <a:ea typeface="Calibri"/>
                <a:cs typeface="Calibri"/>
                <a:sym typeface="Calibri"/>
              </a:rPr>
              <a:t>Η αυτοεκτίμηση είναι η αξιολόγηση που κάνουμε για τον εαυτό μας, με βάση όλες τις σκέψεις, τα συναισθήματα, τις αισθήσεις και τις εμπειρίες που έχουμε συγκεντρώσει σε όλη μας τη ζωή.</a:t>
            </a:r>
            <a:endParaRPr sz="2000" b="0" i="0" u="none" strike="noStrike" cap="none">
              <a:solidFill>
                <a:srgbClr val="000000"/>
              </a:solidFill>
              <a:latin typeface="Arial"/>
              <a:ea typeface="Arial"/>
              <a:cs typeface="Arial"/>
              <a:sym typeface="Arial"/>
            </a:endParaRPr>
          </a:p>
        </p:txBody>
      </p:sp>
      <p:sp>
        <p:nvSpPr>
          <p:cNvPr id="161" name="Google Shape;161;p4"/>
          <p:cNvSpPr/>
          <p:nvPr/>
        </p:nvSpPr>
        <p:spPr>
          <a:xfrm>
            <a:off x="1318555" y="4423648"/>
            <a:ext cx="28482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Μαθαίνεται.</a:t>
            </a:r>
            <a:endParaRPr sz="1800" b="0" i="0" u="none" strike="noStrike" cap="none">
              <a:solidFill>
                <a:srgbClr val="000000"/>
              </a:solidFill>
              <a:latin typeface="Arial"/>
              <a:ea typeface="Arial"/>
              <a:cs typeface="Arial"/>
              <a:sym typeface="Arial"/>
            </a:endParaRPr>
          </a:p>
        </p:txBody>
      </p:sp>
      <p:sp>
        <p:nvSpPr>
          <p:cNvPr id="162" name="Google Shape;162;p4"/>
          <p:cNvSpPr/>
          <p:nvPr/>
        </p:nvSpPr>
        <p:spPr>
          <a:xfrm>
            <a:off x="1318550" y="3035125"/>
            <a:ext cx="4320000" cy="6450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Είναι βασικός παράγοντας για την ανάπτυξη μιας επαρκούς συναισθηματικής και</a:t>
            </a: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κοινωνικής προσαρμογής.</a:t>
            </a:r>
            <a:endParaRPr sz="1800" b="0" i="0" u="none" strike="noStrike" cap="none">
              <a:solidFill>
                <a:srgbClr val="000000"/>
              </a:solidFill>
              <a:latin typeface="Arial"/>
              <a:ea typeface="Arial"/>
              <a:cs typeface="Arial"/>
              <a:sym typeface="Arial"/>
            </a:endParaRPr>
          </a:p>
        </p:txBody>
      </p:sp>
      <p:sp>
        <p:nvSpPr>
          <p:cNvPr id="163" name="Google Shape;163;p4"/>
          <p:cNvSpPr/>
          <p:nvPr/>
        </p:nvSpPr>
        <p:spPr>
          <a:xfrm>
            <a:off x="1318555" y="3965521"/>
            <a:ext cx="28482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Είναι δυναμική.</a:t>
            </a:r>
            <a:endParaRPr sz="1800" b="0" i="0" u="none" strike="noStrike" cap="none">
              <a:solidFill>
                <a:srgbClr val="000000"/>
              </a:solidFill>
              <a:latin typeface="Arial"/>
              <a:ea typeface="Arial"/>
              <a:cs typeface="Arial"/>
              <a:sym typeface="Arial"/>
            </a:endParaRPr>
          </a:p>
        </p:txBody>
      </p:sp>
      <p:sp>
        <p:nvSpPr>
          <p:cNvPr id="164" name="Google Shape;164;p4"/>
          <p:cNvSpPr/>
          <p:nvPr/>
        </p:nvSpPr>
        <p:spPr>
          <a:xfrm>
            <a:off x="995275" y="3326685"/>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p:nvPr/>
        </p:nvSpPr>
        <p:spPr>
          <a:xfrm>
            <a:off x="995275" y="3966623"/>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4"/>
          <p:cNvSpPr/>
          <p:nvPr/>
        </p:nvSpPr>
        <p:spPr>
          <a:xfrm>
            <a:off x="995275" y="4478735"/>
            <a:ext cx="283800" cy="2334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p:nvPr/>
        </p:nvSpPr>
        <p:spPr>
          <a:xfrm>
            <a:off x="995275" y="2638888"/>
            <a:ext cx="2955300" cy="414044"/>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GB" sz="2100" b="1">
                <a:latin typeface="Calibri"/>
                <a:ea typeface="Calibri"/>
                <a:cs typeface="Calibri"/>
                <a:sym typeface="Calibri"/>
              </a:rPr>
              <a:t>Αυτοεκτίμηση</a:t>
            </a:r>
            <a:endParaRPr sz="2100" b="1" i="0" u="none" strike="noStrike" cap="none">
              <a:solidFill>
                <a:srgbClr val="000000"/>
              </a:solidFill>
              <a:latin typeface="Arial"/>
              <a:ea typeface="Arial"/>
              <a:cs typeface="Arial"/>
              <a:sym typeface="Arial"/>
            </a:endParaRPr>
          </a:p>
        </p:txBody>
      </p:sp>
      <p:sp>
        <p:nvSpPr>
          <p:cNvPr id="168" name="Google Shape;168;p4"/>
          <p:cNvSpPr/>
          <p:nvPr/>
        </p:nvSpPr>
        <p:spPr>
          <a:xfrm>
            <a:off x="6411063" y="2595952"/>
            <a:ext cx="43200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GB" sz="2100" b="1">
                <a:latin typeface="Calibri"/>
                <a:ea typeface="Calibri"/>
                <a:cs typeface="Calibri"/>
                <a:sym typeface="Calibri"/>
              </a:rPr>
              <a:t>Είναι η βάση της προσωπικότητάς μας:</a:t>
            </a:r>
            <a:endParaRPr sz="2100" b="1" i="0" u="none" strike="noStrike" cap="none">
              <a:solidFill>
                <a:srgbClr val="000000"/>
              </a:solidFill>
              <a:latin typeface="Arial"/>
              <a:ea typeface="Arial"/>
              <a:cs typeface="Arial"/>
              <a:sym typeface="Arial"/>
            </a:endParaRPr>
          </a:p>
        </p:txBody>
      </p:sp>
      <p:sp>
        <p:nvSpPr>
          <p:cNvPr id="169" name="Google Shape;169;p4"/>
          <p:cNvSpPr/>
          <p:nvPr/>
        </p:nvSpPr>
        <p:spPr>
          <a:xfrm rot="5400000">
            <a:off x="6041213" y="3493538"/>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
          <p:cNvSpPr/>
          <p:nvPr/>
        </p:nvSpPr>
        <p:spPr>
          <a:xfrm>
            <a:off x="5847225" y="3766213"/>
            <a:ext cx="14037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Προωθεί τη μάθηση.</a:t>
            </a:r>
            <a:endParaRPr sz="1400" b="0" i="0" u="none" strike="noStrike" cap="none">
              <a:solidFill>
                <a:srgbClr val="000000"/>
              </a:solidFill>
              <a:latin typeface="Arial"/>
              <a:ea typeface="Arial"/>
              <a:cs typeface="Arial"/>
              <a:sym typeface="Arial"/>
            </a:endParaRPr>
          </a:p>
        </p:txBody>
      </p:sp>
      <p:sp>
        <p:nvSpPr>
          <p:cNvPr id="171" name="Google Shape;171;p4"/>
          <p:cNvSpPr/>
          <p:nvPr/>
        </p:nvSpPr>
        <p:spPr>
          <a:xfrm>
            <a:off x="7177063" y="3296550"/>
            <a:ext cx="1403700" cy="8469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Βοηθά να ξεπεραστούν οι προσωπικές δυσκολίες.</a:t>
            </a: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6163063" y="4611088"/>
            <a:ext cx="1489800" cy="792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Βοηθά στην αποτελεσματικό-</a:t>
            </a:r>
            <a:endParaRPr>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τερη αντιμετώπιση του άγχους.</a:t>
            </a: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rot="5400000">
            <a:off x="8755287" y="2908725"/>
            <a:ext cx="1252500" cy="14793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
          <p:cNvSpPr/>
          <p:nvPr/>
        </p:nvSpPr>
        <p:spPr>
          <a:xfrm>
            <a:off x="9562325" y="4136988"/>
            <a:ext cx="1278900" cy="792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Διεγείρει την προσωπική αυτονομία.</a:t>
            </a:r>
            <a:endParaRPr sz="1400" b="0" i="0" u="none" strike="noStrike" cap="none">
              <a:solidFill>
                <a:srgbClr val="000000"/>
              </a:solidFill>
              <a:latin typeface="Arial"/>
              <a:ea typeface="Arial"/>
              <a:cs typeface="Arial"/>
              <a:sym typeface="Arial"/>
            </a:endParaRPr>
          </a:p>
        </p:txBody>
      </p:sp>
      <p:sp>
        <p:nvSpPr>
          <p:cNvPr id="175" name="Google Shape;175;p4"/>
          <p:cNvSpPr/>
          <p:nvPr/>
        </p:nvSpPr>
        <p:spPr>
          <a:xfrm>
            <a:off x="8866725" y="5191000"/>
            <a:ext cx="16191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Αναπτύσσει τη δημιουργικότητα.</a:t>
            </a: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10191975" y="3095613"/>
            <a:ext cx="1403700" cy="7737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Παράγει γενική ικανοποίηση στη ζωή.</a:t>
            </a: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a:off x="7768550" y="5346888"/>
            <a:ext cx="1105200" cy="721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Οδηγεί την μελλοντική προβολή.</a:t>
            </a: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a:off x="8118325" y="4345525"/>
            <a:ext cx="1254300" cy="483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Αυξάνει την ποιότητα ζωής.</a:t>
            </a:r>
            <a:endParaRPr sz="1400" b="0" i="0" u="none" strike="noStrike" cap="none">
              <a:solidFill>
                <a:srgbClr val="000000"/>
              </a:solidFill>
              <a:latin typeface="Arial"/>
              <a:ea typeface="Arial"/>
              <a:cs typeface="Arial"/>
              <a:sym typeface="Arial"/>
            </a:endParaRPr>
          </a:p>
        </p:txBody>
      </p:sp>
      <p:sp>
        <p:nvSpPr>
          <p:cNvPr id="179" name="Google Shape;179;p4"/>
          <p:cNvSpPr/>
          <p:nvPr/>
        </p:nvSpPr>
        <p:spPr>
          <a:xfrm>
            <a:off x="8571063" y="3166725"/>
            <a:ext cx="1619100" cy="96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a:latin typeface="Calibri"/>
                <a:ea typeface="Calibri"/>
                <a:cs typeface="Calibri"/>
                <a:sym typeface="Calibri"/>
              </a:rPr>
              <a:t>Επιτρέπει τη δημιουργία υγιών κοινωνικών σχέσεων</a:t>
            </a:r>
            <a:r>
              <a:rPr lang="en-GB"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 name="Google Shape;180;p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181" name="Google Shape;181;p4"/>
          <p:cNvSpPr/>
          <p:nvPr/>
        </p:nvSpPr>
        <p:spPr>
          <a:xfrm rot="5400000">
            <a:off x="9679613" y="3977551"/>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
          <p:cNvSpPr/>
          <p:nvPr/>
        </p:nvSpPr>
        <p:spPr>
          <a:xfrm rot="5400000">
            <a:off x="6172288" y="4252150"/>
            <a:ext cx="1384500" cy="18387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4"/>
          <p:cNvSpPr/>
          <p:nvPr/>
        </p:nvSpPr>
        <p:spPr>
          <a:xfrm rot="5400000">
            <a:off x="10371663" y="2890763"/>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
          <p:cNvSpPr/>
          <p:nvPr/>
        </p:nvSpPr>
        <p:spPr>
          <a:xfrm rot="5400000">
            <a:off x="7768576" y="5141763"/>
            <a:ext cx="1044300" cy="11052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
          <p:cNvSpPr/>
          <p:nvPr/>
        </p:nvSpPr>
        <p:spPr>
          <a:xfrm rot="5400000">
            <a:off x="9107399" y="4785225"/>
            <a:ext cx="1252500" cy="16101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p:nvPr/>
        </p:nvSpPr>
        <p:spPr>
          <a:xfrm rot="5400000">
            <a:off x="7248626" y="3146476"/>
            <a:ext cx="1189800" cy="12789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
          <p:cNvSpPr/>
          <p:nvPr/>
        </p:nvSpPr>
        <p:spPr>
          <a:xfrm rot="5400000">
            <a:off x="8150576" y="4016938"/>
            <a:ext cx="1189800" cy="12789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91"/>
        <p:cNvGrpSpPr/>
        <p:nvPr/>
      </p:nvGrpSpPr>
      <p:grpSpPr>
        <a:xfrm>
          <a:off x="0" y="0"/>
          <a:ext cx="0" cy="0"/>
          <a:chOff x="0" y="0"/>
          <a:chExt cx="0" cy="0"/>
        </a:xfrm>
      </p:grpSpPr>
      <p:sp>
        <p:nvSpPr>
          <p:cNvPr id="192" name="Google Shape;192;p5"/>
          <p:cNvSpPr/>
          <p:nvPr/>
        </p:nvSpPr>
        <p:spPr>
          <a:xfrm>
            <a:off x="905750" y="1014111"/>
            <a:ext cx="7692900" cy="460211"/>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2: Συνιστώσες της Αυτοεκτίμησης</a:t>
            </a:r>
            <a:endParaRPr sz="2400" b="0" i="0" u="none" strike="noStrike" cap="none">
              <a:solidFill>
                <a:srgbClr val="000000"/>
              </a:solidFill>
              <a:latin typeface="Arial"/>
              <a:ea typeface="Arial"/>
              <a:cs typeface="Arial"/>
              <a:sym typeface="Arial"/>
            </a:endParaRPr>
          </a:p>
        </p:txBody>
      </p:sp>
      <p:sp>
        <p:nvSpPr>
          <p:cNvPr id="193" name="Google Shape;193;p5"/>
          <p:cNvSpPr/>
          <p:nvPr/>
        </p:nvSpPr>
        <p:spPr>
          <a:xfrm>
            <a:off x="3106959" y="1620319"/>
            <a:ext cx="7965000" cy="283009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Γνωστική συνιστώσα: </a:t>
            </a:r>
            <a:r>
              <a:rPr lang="en-GB" sz="1800">
                <a:solidFill>
                  <a:schemeClr val="dk1"/>
                </a:solidFill>
                <a:latin typeface="Calibri"/>
                <a:ea typeface="Calibri"/>
                <a:cs typeface="Calibri"/>
                <a:sym typeface="Calibri"/>
              </a:rPr>
              <a:t>είναι η προσωπική αντίληψη του εαυτού, το πώς ένα άτομο αντιλαμβάνεται τον εαυτό του/της λαμβάνοντας υπόψη την προσωπικότητά του, τις σκέψεις, τις πεποιθήσεις, τις στάσεις, κ.λπ.</a:t>
            </a:r>
            <a:endParaRPr sz="18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i="0" u="none" strike="noStrike" cap="none">
                <a:solidFill>
                  <a:schemeClr val="dk1"/>
                </a:solidFill>
                <a:latin typeface="Calibri"/>
                <a:ea typeface="Calibri"/>
                <a:cs typeface="Calibri"/>
                <a:sym typeface="Calibri"/>
              </a:rPr>
              <a:t> </a:t>
            </a:r>
            <a:endParaRPr sz="1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Συναισθηματική συνιστώσα: </a:t>
            </a:r>
            <a:r>
              <a:rPr lang="en-GB" sz="1800">
                <a:solidFill>
                  <a:schemeClr val="dk1"/>
                </a:solidFill>
                <a:latin typeface="Calibri"/>
                <a:ea typeface="Calibri"/>
                <a:cs typeface="Calibri"/>
                <a:sym typeface="Calibri"/>
              </a:rPr>
              <a:t>είναι το αποτέλεσμα της αξιολόγησης ενός ατόμου για τον εαυτό του/της, δηλαδή μια αξιολογική κρίση της αυτοαντίληψης.</a:t>
            </a:r>
            <a:endParaRPr sz="18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i="0" u="none" strike="noStrike" cap="none">
                <a:solidFill>
                  <a:schemeClr val="dk1"/>
                </a:solidFill>
                <a:latin typeface="Calibri"/>
                <a:ea typeface="Calibri"/>
                <a:cs typeface="Calibri"/>
                <a:sym typeface="Calibri"/>
              </a:rPr>
              <a:t> </a:t>
            </a:r>
            <a:endParaRPr sz="18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a:solidFill>
                  <a:schemeClr val="dk1"/>
                </a:solidFill>
                <a:latin typeface="Calibri"/>
                <a:ea typeface="Calibri"/>
                <a:cs typeface="Calibri"/>
                <a:sym typeface="Calibri"/>
              </a:rPr>
              <a:t>Συμπεριφορική συνιστώσα: </a:t>
            </a:r>
            <a:r>
              <a:rPr lang="en-GB" sz="1800">
                <a:solidFill>
                  <a:schemeClr val="dk1"/>
                </a:solidFill>
                <a:latin typeface="Calibri"/>
                <a:ea typeface="Calibri"/>
                <a:cs typeface="Calibri"/>
                <a:sym typeface="Calibri"/>
              </a:rPr>
              <a:t>αναφέρεται στη συμπεριφορά ή την απόδοση κάθε ατόμου σύμφωνα με την εκτίμηση του καθενός για τον εαυτό του.</a:t>
            </a:r>
            <a:endParaRPr sz="18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200"/>
              <a:buFont typeface="Arial"/>
              <a:buNone/>
            </a:pPr>
            <a:endParaRPr sz="18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94" name="Google Shape;194;p5"/>
          <p:cNvSpPr/>
          <p:nvPr/>
        </p:nvSpPr>
        <p:spPr>
          <a:xfrm>
            <a:off x="2001425" y="6279550"/>
            <a:ext cx="6242100" cy="430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195" name="Google Shape;195;p5"/>
          <p:cNvSpPr/>
          <p:nvPr/>
        </p:nvSpPr>
        <p:spPr>
          <a:xfrm>
            <a:off x="2836714" y="1702422"/>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5"/>
          <p:cNvSpPr/>
          <p:nvPr/>
        </p:nvSpPr>
        <p:spPr>
          <a:xfrm>
            <a:off x="2822860" y="2827624"/>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5"/>
          <p:cNvSpPr/>
          <p:nvPr/>
        </p:nvSpPr>
        <p:spPr>
          <a:xfrm>
            <a:off x="2816710" y="3648687"/>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98" name="Google Shape;198;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1298" y="1559642"/>
            <a:ext cx="2141563" cy="3932598"/>
          </a:xfrm>
          <a:prstGeom prst="rect">
            <a:avLst/>
          </a:prstGeom>
          <a:noFill/>
          <a:ln>
            <a:noFill/>
          </a:ln>
        </p:spPr>
      </p:pic>
      <p:sp>
        <p:nvSpPr>
          <p:cNvPr id="199" name="Google Shape;199;p5"/>
          <p:cNvSpPr txBox="1"/>
          <p:nvPr/>
        </p:nvSpPr>
        <p:spPr>
          <a:xfrm>
            <a:off x="3378749" y="4558900"/>
            <a:ext cx="7965000" cy="1569600"/>
          </a:xfrm>
          <a:prstGeom prst="rect">
            <a:avLst/>
          </a:prstGeom>
          <a:noFill/>
          <a:ln w="25400" cap="flat" cmpd="sng">
            <a:solidFill>
              <a:srgbClr val="33CCCC"/>
            </a:solidFill>
            <a:prstDash val="solid"/>
            <a:round/>
            <a:headEnd type="none" w="sm" len="sm"/>
            <a:tailEnd type="none" w="sm" len="sm"/>
          </a:ln>
        </p:spPr>
        <p:txBody>
          <a:bodyPr spcFirstLastPara="1" wrap="square" lIns="91425" tIns="45700" rIns="91425" bIns="45700" anchor="t" anchorCtr="0">
            <a:noAutofit/>
          </a:bodyPr>
          <a:lstStyle/>
          <a:p>
            <a:pPr marL="6350" marR="0" lvl="0" indent="-95250" algn="just" rtl="0">
              <a:lnSpc>
                <a:spcPct val="100000"/>
              </a:lnSpc>
              <a:spcBef>
                <a:spcPts val="0"/>
              </a:spcBef>
              <a:spcAft>
                <a:spcPts val="0"/>
              </a:spcAft>
              <a:buClr>
                <a:srgbClr val="000000"/>
              </a:buClr>
              <a:buSzPts val="1500"/>
              <a:buFont typeface="Arial"/>
              <a:buChar char="•"/>
            </a:pPr>
            <a:r>
              <a:rPr lang="en-GB" sz="1600" b="0" i="0" u="none" strike="noStrike" cap="none">
                <a:solidFill>
                  <a:schemeClr val="dk1"/>
                </a:solidFill>
                <a:latin typeface="Calibri"/>
                <a:ea typeface="Calibri"/>
                <a:cs typeface="Calibri"/>
                <a:sym typeface="Calibri"/>
              </a:rPr>
              <a:t> </a:t>
            </a:r>
            <a:r>
              <a:rPr lang="en-GB" sz="1600">
                <a:solidFill>
                  <a:schemeClr val="dk1"/>
                </a:solidFill>
                <a:latin typeface="Calibri"/>
                <a:ea typeface="Calibri"/>
                <a:cs typeface="Calibri"/>
                <a:sym typeface="Calibri"/>
              </a:rPr>
              <a:t>Η αυτοεκτίμηση αναφέρεται στην έννοια που έχουμε για τον εαυτό μας, σύμφωνα με τις </a:t>
            </a:r>
            <a:r>
              <a:rPr lang="en-GB" sz="1600" b="1">
                <a:solidFill>
                  <a:schemeClr val="dk1"/>
                </a:solidFill>
                <a:latin typeface="Calibri"/>
                <a:ea typeface="Calibri"/>
                <a:cs typeface="Calibri"/>
                <a:sym typeface="Calibri"/>
              </a:rPr>
              <a:t>υποκειμενικές ιδιότητες:</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2" indent="0" algn="ctr" rtl="0">
              <a:lnSpc>
                <a:spcPct val="100000"/>
              </a:lnSpc>
              <a:spcBef>
                <a:spcPts val="0"/>
              </a:spcBef>
              <a:spcAft>
                <a:spcPts val="0"/>
              </a:spcAft>
              <a:buClr>
                <a:srgbClr val="000000"/>
              </a:buClr>
              <a:buSzPts val="1600"/>
              <a:buFont typeface="Arial"/>
              <a:buNone/>
            </a:pPr>
            <a:r>
              <a:rPr lang="en-GB" sz="1600" b="1">
                <a:solidFill>
                  <a:schemeClr val="dk1"/>
                </a:solidFill>
                <a:latin typeface="Calibri"/>
                <a:ea typeface="Calibri"/>
                <a:cs typeface="Calibri"/>
                <a:sym typeface="Calibri"/>
              </a:rPr>
              <a:t>ΑΤΟΜΙΚΟΤΗΤΑ + ΙΣΤΟΡΙΑ ΖΩΗΣ + ΚΟΙΝΩΝΙΚΟ ΠΕΔΙΟ</a:t>
            </a:r>
            <a:endParaRPr sz="16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6350" marR="0" lvl="0" indent="-95250" algn="just" rtl="0">
              <a:lnSpc>
                <a:spcPct val="100000"/>
              </a:lnSpc>
              <a:spcBef>
                <a:spcPts val="0"/>
              </a:spcBef>
              <a:spcAft>
                <a:spcPts val="0"/>
              </a:spcAft>
              <a:buClr>
                <a:srgbClr val="000000"/>
              </a:buClr>
              <a:buSzPts val="1500"/>
              <a:buFont typeface="Arial"/>
              <a:buChar char="•"/>
            </a:pPr>
            <a:r>
              <a:rPr lang="en-GB" sz="1600">
                <a:solidFill>
                  <a:schemeClr val="dk1"/>
                </a:solidFill>
                <a:latin typeface="Calibri"/>
                <a:ea typeface="Calibri"/>
                <a:cs typeface="Calibri"/>
                <a:sym typeface="Calibri"/>
              </a:rPr>
              <a:t>Μπορεί να διαφέρει ανάλογα με τον τομέα (εργασία, οικογένεια, κοινωνική θέση,  κ.λπ.).</a:t>
            </a:r>
            <a:endParaRPr sz="1400" b="0" i="0" u="none" strike="noStrike" cap="none">
              <a:solidFill>
                <a:schemeClr val="dk1"/>
              </a:solidFill>
              <a:latin typeface="Calibri"/>
              <a:ea typeface="Calibri"/>
              <a:cs typeface="Calibri"/>
              <a:sym typeface="Calibri"/>
            </a:endParaRPr>
          </a:p>
        </p:txBody>
      </p:sp>
      <p:sp>
        <p:nvSpPr>
          <p:cNvPr id="200" name="Google Shape;200;p5"/>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04"/>
        <p:cNvGrpSpPr/>
        <p:nvPr/>
      </p:nvGrpSpPr>
      <p:grpSpPr>
        <a:xfrm>
          <a:off x="0" y="0"/>
          <a:ext cx="0" cy="0"/>
          <a:chOff x="0" y="0"/>
          <a:chExt cx="0" cy="0"/>
        </a:xfrm>
      </p:grpSpPr>
      <p:sp>
        <p:nvSpPr>
          <p:cNvPr id="205" name="Google Shape;205;g17dbe8cb7e9_0_0"/>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06" name="Google Shape;206;g17dbe8cb7e9_0_0"/>
          <p:cNvSpPr/>
          <p:nvPr/>
        </p:nvSpPr>
        <p:spPr>
          <a:xfrm>
            <a:off x="850799" y="993650"/>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3: Εμπόδια λόγω φύλου στην αυτοεκτίμηση των γυναικών.</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1B4A9"/>
              </a:solidFill>
              <a:latin typeface="Calibri"/>
              <a:ea typeface="Calibri"/>
              <a:cs typeface="Calibri"/>
              <a:sym typeface="Calibri"/>
            </a:endParaRPr>
          </a:p>
        </p:txBody>
      </p:sp>
      <p:sp>
        <p:nvSpPr>
          <p:cNvPr id="207" name="Google Shape;207;g17dbe8cb7e9_0_0"/>
          <p:cNvSpPr txBox="1"/>
          <p:nvPr/>
        </p:nvSpPr>
        <p:spPr>
          <a:xfrm>
            <a:off x="5005065" y="1890137"/>
            <a:ext cx="6453600" cy="4266000"/>
          </a:xfrm>
          <a:prstGeom prst="rect">
            <a:avLst/>
          </a:prstGeom>
          <a:noFill/>
          <a:ln>
            <a:noFill/>
          </a:ln>
        </p:spPr>
        <p:txBody>
          <a:bodyPr spcFirstLastPara="1" wrap="square" lIns="91425" tIns="45700" rIns="91425" bIns="45700" anchor="t" anchorCtr="0">
            <a:spAutoFit/>
          </a:bodyPr>
          <a:lstStyle/>
          <a:p>
            <a:pPr marL="457200" marR="0" lvl="0" indent="-330200" algn="just" rtl="0">
              <a:lnSpc>
                <a:spcPct val="115000"/>
              </a:lnSpc>
              <a:spcBef>
                <a:spcPts val="0"/>
              </a:spcBef>
              <a:spcAft>
                <a:spcPts val="0"/>
              </a:spcAft>
              <a:buSzPts val="1600"/>
              <a:buFont typeface="Calibri"/>
              <a:buChar char="●"/>
            </a:pPr>
            <a:r>
              <a:rPr lang="en-GB" sz="1700">
                <a:latin typeface="Calibri"/>
                <a:ea typeface="Calibri"/>
                <a:cs typeface="Calibri"/>
                <a:sym typeface="Calibri"/>
              </a:rPr>
              <a:t>Υποφέρουμε την πρώτη διάκριση λόγω φύλου κατά τη γέννηση.</a:t>
            </a:r>
            <a:endParaRPr sz="17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a:latin typeface="Calibri"/>
                <a:ea typeface="Calibri"/>
                <a:cs typeface="Calibri"/>
                <a:sym typeface="Calibri"/>
              </a:rPr>
              <a:t>Διακρίσεις στο χώρο εργασίας, σε ορισμένα εκπαιδευτικά επίπεδα, πολιτική, αθλητισμός, πολιτισμός, δρόμος, μέσα ενημέρωσης και φονταμενταλιστικές θρησκείες.</a:t>
            </a:r>
            <a:endParaRPr sz="17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a:latin typeface="Calibri"/>
                <a:ea typeface="Calibri"/>
                <a:cs typeface="Calibri"/>
                <a:sym typeface="Calibri"/>
              </a:rPr>
              <a:t>Οι γυναίκες κατονομάζονται και αντιμετωπίζονται στη δεύτερη θέση.</a:t>
            </a:r>
            <a:endParaRPr sz="17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a:latin typeface="Calibri"/>
                <a:ea typeface="Calibri"/>
                <a:cs typeface="Calibri"/>
                <a:sym typeface="Calibri"/>
              </a:rPr>
              <a:t>Λαμβάνουμε μια εκπαίδευση που βασίζεται στον έλεγχο, την εξάρτηση, την ενοχή και τον φόβο.</a:t>
            </a:r>
            <a:endParaRPr sz="17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a:latin typeface="Calibri"/>
                <a:ea typeface="Calibri"/>
                <a:cs typeface="Calibri"/>
                <a:sym typeface="Calibri"/>
              </a:rPr>
              <a:t>Εκπαιδευόμαστε για να υπηρετούμε, να φροντίζουμε και να εκπαιδεύουμε τους άλλους.</a:t>
            </a:r>
            <a:endParaRPr sz="17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700">
                <a:latin typeface="Calibri"/>
                <a:ea typeface="Calibri"/>
                <a:cs typeface="Calibri"/>
                <a:sym typeface="Calibri"/>
              </a:rPr>
              <a:t>Αυτή η εκπαίδευση έχει ως αποτέλεσμα προβλήματα κατωτερότητας, ανασφάλειας, δυσπιστίας και ανικανότητας, δηλαδή </a:t>
            </a:r>
            <a:r>
              <a:rPr lang="en-GB" sz="1700" b="1">
                <a:latin typeface="Calibri"/>
                <a:ea typeface="Calibri"/>
                <a:cs typeface="Calibri"/>
                <a:sym typeface="Calibri"/>
              </a:rPr>
              <a:t>χαμηλή αυτοεκτίμηση.</a:t>
            </a:r>
            <a:endParaRPr sz="1700" b="1">
              <a:latin typeface="Calibri"/>
              <a:ea typeface="Calibri"/>
              <a:cs typeface="Calibri"/>
              <a:sym typeface="Calibri"/>
            </a:endParaRPr>
          </a:p>
          <a:p>
            <a:pPr marL="457200" marR="0" lvl="0" indent="0" algn="just" rtl="0">
              <a:lnSpc>
                <a:spcPct val="115000"/>
              </a:lnSpc>
              <a:spcBef>
                <a:spcPts val="0"/>
              </a:spcBef>
              <a:spcAft>
                <a:spcPts val="0"/>
              </a:spcAft>
              <a:buNone/>
            </a:pPr>
            <a:endParaRPr sz="1700">
              <a:latin typeface="Calibri"/>
              <a:ea typeface="Calibri"/>
              <a:cs typeface="Calibri"/>
              <a:sym typeface="Calibri"/>
            </a:endParaRPr>
          </a:p>
        </p:txBody>
      </p:sp>
      <p:sp>
        <p:nvSpPr>
          <p:cNvPr id="208" name="Google Shape;208;g17dbe8cb7e9_0_0"/>
          <p:cNvSpPr/>
          <p:nvPr/>
        </p:nvSpPr>
        <p:spPr>
          <a:xfrm>
            <a:off x="1463650" y="2242325"/>
            <a:ext cx="3417600" cy="2523600"/>
          </a:xfrm>
          <a:prstGeom prst="rect">
            <a:avLst/>
          </a:prstGeom>
          <a:noFill/>
          <a:ln>
            <a:noFill/>
          </a:ln>
        </p:spPr>
        <p:txBody>
          <a:bodyPr spcFirstLastPara="1" wrap="square" lIns="90000" tIns="45000" rIns="90000" bIns="45000" anchor="t" anchorCtr="0">
            <a:noAutofit/>
          </a:bodyPr>
          <a:lstStyle/>
          <a:p>
            <a:pPr marL="133350" marR="0" lvl="0" indent="0" algn="just" rtl="0">
              <a:lnSpc>
                <a:spcPct val="115000"/>
              </a:lnSpc>
              <a:spcBef>
                <a:spcPts val="0"/>
              </a:spcBef>
              <a:spcAft>
                <a:spcPts val="0"/>
              </a:spcAft>
              <a:buClr>
                <a:schemeClr val="dk1"/>
              </a:buClr>
              <a:buSzPts val="1100"/>
              <a:buFont typeface="Arial"/>
              <a:buNone/>
            </a:pPr>
            <a:r>
              <a:rPr lang="en-GB" sz="1700" b="1">
                <a:latin typeface="Calibri"/>
                <a:ea typeface="Calibri"/>
                <a:cs typeface="Calibri"/>
                <a:sym typeface="Calibri"/>
              </a:rPr>
              <a:t>Οι γυναίκες ξεκινούν από χαμηλότερη κοινωνική αποτίμηση από τους άνδρες και για το λόγο αυτό, η χαμηλή αυτοεκτίμηση εντοπίζεται συχνότερα στις γυναίκες, ειδικά σε εκείνες που έχουν μεγαλώσει σε μια οικογένεια με    παραδοσιακούς ρόλους.</a:t>
            </a:r>
            <a:endParaRPr sz="1700" b="0" i="0" u="none" strike="noStrike" cap="none">
              <a:solidFill>
                <a:srgbClr val="000000"/>
              </a:solidFill>
              <a:latin typeface="Calibri"/>
              <a:ea typeface="Calibri"/>
              <a:cs typeface="Calibri"/>
              <a:sym typeface="Calibri"/>
            </a:endParaRPr>
          </a:p>
        </p:txBody>
      </p:sp>
      <p:pic>
        <p:nvPicPr>
          <p:cNvPr id="209" name="Google Shape;209;g17dbe8cb7e9_0_0"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9963" y="2175702"/>
            <a:ext cx="970001" cy="2968387"/>
          </a:xfrm>
          <a:prstGeom prst="rect">
            <a:avLst/>
          </a:prstGeom>
          <a:noFill/>
          <a:ln>
            <a:noFill/>
          </a:ln>
        </p:spPr>
      </p:pic>
      <p:sp>
        <p:nvSpPr>
          <p:cNvPr id="210" name="Google Shape;210;g17dbe8cb7e9_0_0"/>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14"/>
        <p:cNvGrpSpPr/>
        <p:nvPr/>
      </p:nvGrpSpPr>
      <p:grpSpPr>
        <a:xfrm>
          <a:off x="0" y="0"/>
          <a:ext cx="0" cy="0"/>
          <a:chOff x="0" y="0"/>
          <a:chExt cx="0" cy="0"/>
        </a:xfrm>
      </p:grpSpPr>
      <p:sp>
        <p:nvSpPr>
          <p:cNvPr id="215" name="Google Shape;215;g17dbe8cb7e9_0_13"/>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16" name="Google Shape;216;g17dbe8cb7e9_0_13"/>
          <p:cNvSpPr txBox="1"/>
          <p:nvPr/>
        </p:nvSpPr>
        <p:spPr>
          <a:xfrm>
            <a:off x="850799" y="1542946"/>
            <a:ext cx="5586000" cy="43569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600"/>
              </a:spcBef>
              <a:spcAft>
                <a:spcPts val="0"/>
              </a:spcAft>
              <a:buClr>
                <a:srgbClr val="000000"/>
              </a:buClr>
              <a:buSzPts val="1800"/>
              <a:buFont typeface="Arial"/>
              <a:buNone/>
            </a:pPr>
            <a:r>
              <a:rPr lang="en-GB" sz="1900" b="1">
                <a:latin typeface="Calibri"/>
                <a:ea typeface="Calibri"/>
                <a:cs typeface="Calibri"/>
                <a:sym typeface="Calibri"/>
              </a:rPr>
              <a:t>Αν πειραματιστήκαμε ως κορίτσια:</a:t>
            </a:r>
            <a:endParaRPr sz="1900" b="1" i="0" u="none" strike="noStrike" cap="none">
              <a:solidFill>
                <a:srgbClr val="000000"/>
              </a:solidFill>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Σε μια συνεχή κριτική για τις πράξεις μας, τη φυσική μας εμφάνιση, τις δυνατότητές μας ή τη συμπεριφορά μας...</a:t>
            </a:r>
            <a:endParaRPr sz="16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Σε ένα εχθρικό περιβάλλον όπου είμαστε υποτιμημένες...</a:t>
            </a:r>
            <a:endParaRPr sz="16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Σε ένα περιβάλλον που κυριαρχεί ο φόβος...</a:t>
            </a:r>
            <a:endParaRPr sz="16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Αν μας λυπούνταν λόγω της φυσικής μας εμφάνισης ή της έλλειψης πνευματικών ικανοτήτων...</a:t>
            </a:r>
            <a:endParaRPr sz="16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Αν μας γελοιοποιούσαν...</a:t>
            </a:r>
            <a:endParaRPr sz="16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Σε μια κουλτούρα όπου οι γυναίκες είναι αφοσιωμένες στην εκπαίδευση και τη φροντίδα...</a:t>
            </a:r>
            <a:endParaRPr sz="16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Σε μια κοινωνία που τις σημαντικές δουλειές τις καταλαμβάνουν οι άντρες...</a:t>
            </a:r>
            <a:endParaRPr sz="16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Σε μια κοινωνία που απαιτεί να είμαστε τέλειοι...</a:t>
            </a:r>
            <a:endParaRPr sz="1600">
              <a:latin typeface="Calibri"/>
              <a:ea typeface="Calibri"/>
              <a:cs typeface="Calibri"/>
              <a:sym typeface="Calibri"/>
            </a:endParaRPr>
          </a:p>
          <a:p>
            <a:pPr marL="457200" marR="0" lvl="0" indent="-330200" algn="just" rtl="0">
              <a:lnSpc>
                <a:spcPct val="115000"/>
              </a:lnSpc>
              <a:spcBef>
                <a:spcPts val="0"/>
              </a:spcBef>
              <a:spcAft>
                <a:spcPts val="0"/>
              </a:spcAft>
              <a:buSzPts val="1600"/>
              <a:buFont typeface="Calibri"/>
              <a:buChar char="●"/>
            </a:pPr>
            <a:r>
              <a:rPr lang="en-GB" sz="1600">
                <a:latin typeface="Calibri"/>
                <a:ea typeface="Calibri"/>
                <a:cs typeface="Calibri"/>
                <a:sym typeface="Calibri"/>
              </a:rPr>
              <a:t>Σε πατριαρχικό σύστημα...</a:t>
            </a:r>
            <a:endParaRPr sz="1600">
              <a:latin typeface="Calibri"/>
              <a:ea typeface="Calibri"/>
              <a:cs typeface="Calibri"/>
              <a:sym typeface="Calibri"/>
            </a:endParaRPr>
          </a:p>
          <a:p>
            <a:pPr marL="457200" marR="0" lvl="0" indent="0" algn="just" rtl="0">
              <a:lnSpc>
                <a:spcPct val="115000"/>
              </a:lnSpc>
              <a:spcBef>
                <a:spcPts val="0"/>
              </a:spcBef>
              <a:spcAft>
                <a:spcPts val="0"/>
              </a:spcAft>
              <a:buNone/>
            </a:pPr>
            <a:endParaRPr sz="1600">
              <a:latin typeface="Calibri"/>
              <a:ea typeface="Calibri"/>
              <a:cs typeface="Calibri"/>
              <a:sym typeface="Calibri"/>
            </a:endParaRPr>
          </a:p>
        </p:txBody>
      </p:sp>
      <p:sp>
        <p:nvSpPr>
          <p:cNvPr id="217" name="Google Shape;217;g17dbe8cb7e9_0_13"/>
          <p:cNvSpPr txBox="1"/>
          <p:nvPr/>
        </p:nvSpPr>
        <p:spPr>
          <a:xfrm>
            <a:off x="6682467" y="1552870"/>
            <a:ext cx="5245200" cy="425760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Clr>
                <a:srgbClr val="000000"/>
              </a:buClr>
              <a:buSzPts val="1800"/>
              <a:buFont typeface="Arial"/>
              <a:buNone/>
            </a:pPr>
            <a:r>
              <a:rPr lang="en-GB" sz="1900" b="1">
                <a:latin typeface="Calibri"/>
                <a:ea typeface="Calibri"/>
                <a:cs typeface="Calibri"/>
                <a:sym typeface="Calibri"/>
              </a:rPr>
              <a:t>Μάθαμε να:</a:t>
            </a:r>
            <a:endParaRPr sz="1900" b="1" i="0" u="none" strike="noStrike" cap="none">
              <a:solidFill>
                <a:srgbClr val="000000"/>
              </a:solidFill>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έχουμε απαιτήσεις από τον εαυτό μας.</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πολεμάμε.</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ζούμε μέσα στο φόβο.</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λυπόμαστε τον εαυτό μας.</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είμαστε ντροπαλές.</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φροντίζουμε τις κόρες/γιους, τους    </a:t>
            </a:r>
            <a:endParaRPr sz="1700">
              <a:latin typeface="Calibri"/>
              <a:ea typeface="Calibri"/>
              <a:cs typeface="Calibri"/>
              <a:sym typeface="Calibri"/>
            </a:endParaRPr>
          </a:p>
          <a:p>
            <a:pPr marL="457200" marR="0" lvl="0" indent="0" algn="just" rtl="0">
              <a:lnSpc>
                <a:spcPct val="115000"/>
              </a:lnSpc>
              <a:spcBef>
                <a:spcPts val="0"/>
              </a:spcBef>
              <a:spcAft>
                <a:spcPts val="0"/>
              </a:spcAft>
              <a:buNone/>
            </a:pPr>
            <a:r>
              <a:rPr lang="en-GB" sz="1700">
                <a:latin typeface="Calibri"/>
                <a:ea typeface="Calibri"/>
                <a:cs typeface="Calibri"/>
                <a:sym typeface="Calibri"/>
              </a:rPr>
              <a:t>    μεγαλύτερους και τους συζύγους μας.</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προσπαθούμε διπλά.</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μην αποτυγχάνουμε ή να κάνουμε  </a:t>
            </a:r>
            <a:endParaRPr sz="1700">
              <a:latin typeface="Calibri"/>
              <a:ea typeface="Calibri"/>
              <a:cs typeface="Calibri"/>
              <a:sym typeface="Calibri"/>
            </a:endParaRPr>
          </a:p>
          <a:p>
            <a:pPr marL="457200" marR="0" lvl="0" indent="0" algn="just" rtl="0">
              <a:lnSpc>
                <a:spcPct val="115000"/>
              </a:lnSpc>
              <a:spcBef>
                <a:spcPts val="0"/>
              </a:spcBef>
              <a:spcAft>
                <a:spcPts val="0"/>
              </a:spcAft>
              <a:buNone/>
            </a:pPr>
            <a:r>
              <a:rPr lang="en-GB" sz="1700">
                <a:latin typeface="Calibri"/>
                <a:ea typeface="Calibri"/>
                <a:cs typeface="Calibri"/>
                <a:sym typeface="Calibri"/>
              </a:rPr>
              <a:t>    λάθη.</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...μάθαμε να αγωνιζόμαστε για την </a:t>
            </a:r>
            <a:endParaRPr sz="1700">
              <a:latin typeface="Calibri"/>
              <a:ea typeface="Calibri"/>
              <a:cs typeface="Calibri"/>
              <a:sym typeface="Calibri"/>
            </a:endParaRPr>
          </a:p>
          <a:p>
            <a:pPr marL="457200" marR="0" lvl="0" indent="-323850" algn="just" rtl="0">
              <a:lnSpc>
                <a:spcPct val="115000"/>
              </a:lnSpc>
              <a:spcBef>
                <a:spcPts val="0"/>
              </a:spcBef>
              <a:spcAft>
                <a:spcPts val="0"/>
              </a:spcAft>
              <a:buSzPts val="1500"/>
              <a:buFont typeface="Calibri"/>
              <a:buChar char="●"/>
            </a:pPr>
            <a:r>
              <a:rPr lang="en-GB" sz="1700">
                <a:latin typeface="Calibri"/>
                <a:ea typeface="Calibri"/>
                <a:cs typeface="Calibri"/>
                <a:sym typeface="Calibri"/>
              </a:rPr>
              <a:t>    ισότητα των φύλων.</a:t>
            </a:r>
            <a:endParaRPr sz="1700">
              <a:latin typeface="Calibri"/>
              <a:ea typeface="Calibri"/>
              <a:cs typeface="Calibri"/>
              <a:sym typeface="Calibri"/>
            </a:endParaRPr>
          </a:p>
          <a:p>
            <a:pPr marL="457200" marR="0" lvl="0" indent="0" algn="just" rtl="0">
              <a:lnSpc>
                <a:spcPct val="115000"/>
              </a:lnSpc>
              <a:spcBef>
                <a:spcPts val="0"/>
              </a:spcBef>
              <a:spcAft>
                <a:spcPts val="0"/>
              </a:spcAft>
              <a:buNone/>
            </a:pPr>
            <a:endParaRPr sz="1700">
              <a:latin typeface="Calibri"/>
              <a:ea typeface="Calibri"/>
              <a:cs typeface="Calibri"/>
              <a:sym typeface="Calibri"/>
            </a:endParaRPr>
          </a:p>
        </p:txBody>
      </p:sp>
      <p:pic>
        <p:nvPicPr>
          <p:cNvPr id="218" name="Google Shape;218;g17dbe8cb7e9_0_13" descr="Una caricatura de una persona&#10;&#10;Descripción generada automáticamente con confianza baj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477226">
            <a:off x="11240531" y="4662133"/>
            <a:ext cx="1000502" cy="1602236"/>
          </a:xfrm>
          <a:prstGeom prst="rect">
            <a:avLst/>
          </a:prstGeom>
          <a:noFill/>
          <a:ln>
            <a:noFill/>
          </a:ln>
        </p:spPr>
      </p:pic>
      <p:pic>
        <p:nvPicPr>
          <p:cNvPr id="219" name="Google Shape;219;g17dbe8cb7e9_0_13" descr="Una caricatura de una persona&#10;&#10;Descripción generada automáticamente con confianza baja"/>
          <p:cNvPicPr preferRelativeResize="0"/>
          <p:nvPr/>
        </p:nvPicPr>
        <p:blipFill rotWithShape="1">
          <a:blip r:embed="rId5" cstate="email">
            <a:alphaModFix/>
            <a:extLst>
              <a:ext uri="{28A0092B-C50C-407E-A947-70E740481C1C}">
                <a14:useLocalDpi xmlns:a14="http://schemas.microsoft.com/office/drawing/2010/main"/>
              </a:ext>
            </a:extLst>
          </a:blip>
          <a:srcRect t="-4390"/>
          <a:stretch/>
        </p:blipFill>
        <p:spPr>
          <a:xfrm>
            <a:off x="5989174" y="4685000"/>
            <a:ext cx="1285084" cy="1446775"/>
          </a:xfrm>
          <a:prstGeom prst="rect">
            <a:avLst/>
          </a:prstGeom>
          <a:noFill/>
          <a:ln>
            <a:noFill/>
          </a:ln>
        </p:spPr>
      </p:pic>
      <p:sp>
        <p:nvSpPr>
          <p:cNvPr id="220" name="Google Shape;220;g17dbe8cb7e9_0_13"/>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
        <p:nvSpPr>
          <p:cNvPr id="221" name="Google Shape;221;g17dbe8cb7e9_0_13"/>
          <p:cNvSpPr/>
          <p:nvPr/>
        </p:nvSpPr>
        <p:spPr>
          <a:xfrm>
            <a:off x="850799" y="89042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3: Εμπόδια λόγω φύλου στην αυτοεκτίμηση των γυναικών.</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1B4A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25"/>
        <p:cNvGrpSpPr/>
        <p:nvPr/>
      </p:nvGrpSpPr>
      <p:grpSpPr>
        <a:xfrm>
          <a:off x="0" y="0"/>
          <a:ext cx="0" cy="0"/>
          <a:chOff x="0" y="0"/>
          <a:chExt cx="0" cy="0"/>
        </a:xfrm>
      </p:grpSpPr>
      <p:sp>
        <p:nvSpPr>
          <p:cNvPr id="226" name="Google Shape;226;p12"/>
          <p:cNvSpPr/>
          <p:nvPr/>
        </p:nvSpPr>
        <p:spPr>
          <a:xfrm>
            <a:off x="2001425" y="6279550"/>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27" name="Google Shape;227;p12"/>
          <p:cNvSpPr/>
          <p:nvPr/>
        </p:nvSpPr>
        <p:spPr>
          <a:xfrm>
            <a:off x="875880" y="1927468"/>
            <a:ext cx="4187439" cy="4308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Reflect upon the following questions:</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228" name="Google Shape;228;p12"/>
          <p:cNvSpPr/>
          <p:nvPr/>
        </p:nvSpPr>
        <p:spPr>
          <a:xfrm>
            <a:off x="6939875" y="2142875"/>
            <a:ext cx="4933800" cy="39189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Πράγματα που πρέπει να θυμάστε για να απαντήσετε στις ερωτήσεις σχετικά με την αυτοεκτίμησή σας:</a:t>
            </a:r>
            <a:endParaRPr sz="1800" b="1" i="0" u="none" strike="noStrike" cap="none">
              <a:solidFill>
                <a:srgbClr val="000000"/>
              </a:solidFill>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Πώς φροντίζω το σώμα μου</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Πώς προσέχω τη διατροφή μου</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Πώς περνάω τον χρόνο μου</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Πώς ζω τη σεξουαλικότητά μου</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Πώς φροντίζω τις φιλίες μου</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Πώς ήταν οι συναισθηματικές μου σχέσεις</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Πού βρίσκονται οι σκέψεις μου (παρελθόν, παρόν και/ή μέλλον)</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Αυτό που κάνω μου αρέσει</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Τι θυσίες κάνω</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Ζητώ βοήθεια όταν τη χρειάζομαι</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12"/>
          <p:cNvSpPr/>
          <p:nvPr/>
        </p:nvSpPr>
        <p:spPr>
          <a:xfrm>
            <a:off x="630721" y="2519273"/>
            <a:ext cx="5306100" cy="2382600"/>
          </a:xfrm>
          <a:prstGeom prst="cloudCallout">
            <a:avLst>
              <a:gd name="adj1" fmla="val -20833"/>
              <a:gd name="adj2" fmla="val 62500"/>
            </a:avLst>
          </a:prstGeom>
          <a:noFill/>
          <a:ln w="952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600"/>
          </a:p>
          <a:p>
            <a:pPr marL="0" marR="0" lvl="0" indent="0" algn="ctr" rtl="0">
              <a:lnSpc>
                <a:spcPct val="100000"/>
              </a:lnSpc>
              <a:spcBef>
                <a:spcPts val="0"/>
              </a:spcBef>
              <a:spcAft>
                <a:spcPts val="0"/>
              </a:spcAft>
              <a:buClr>
                <a:schemeClr val="dk1"/>
              </a:buClr>
              <a:buSzPts val="1100"/>
              <a:buFont typeface="Arial"/>
              <a:buNone/>
            </a:pPr>
            <a:r>
              <a:rPr lang="en-GB" sz="1600"/>
              <a:t>Τι έχω κάνει για τον εαυτό μου;</a:t>
            </a:r>
            <a:endParaRPr sz="1600"/>
          </a:p>
          <a:p>
            <a:pPr marL="0" marR="0" lvl="0" indent="0" algn="ctr" rtl="0">
              <a:lnSpc>
                <a:spcPct val="100000"/>
              </a:lnSpc>
              <a:spcBef>
                <a:spcPts val="0"/>
              </a:spcBef>
              <a:spcAft>
                <a:spcPts val="0"/>
              </a:spcAft>
              <a:buClr>
                <a:schemeClr val="dk1"/>
              </a:buClr>
              <a:buSzPts val="1100"/>
              <a:buFont typeface="Arial"/>
              <a:buNone/>
            </a:pPr>
            <a:r>
              <a:rPr lang="en-GB" sz="1600"/>
              <a:t>Πώς αγάπησα τον εαυτό μου;</a:t>
            </a:r>
            <a:endParaRPr sz="1600"/>
          </a:p>
          <a:p>
            <a:pPr marL="0" marR="0" lvl="0" indent="0" algn="ctr" rtl="0">
              <a:lnSpc>
                <a:spcPct val="100000"/>
              </a:lnSpc>
              <a:spcBef>
                <a:spcPts val="0"/>
              </a:spcBef>
              <a:spcAft>
                <a:spcPts val="0"/>
              </a:spcAft>
              <a:buClr>
                <a:schemeClr val="dk1"/>
              </a:buClr>
              <a:buSzPts val="1100"/>
              <a:buFont typeface="Arial"/>
              <a:buNone/>
            </a:pPr>
            <a:r>
              <a:rPr lang="en-GB" sz="1600"/>
              <a:t>Τι να κάνω για να αγαπήσω τον εαυτό μου;</a:t>
            </a:r>
            <a:endParaRPr sz="1600"/>
          </a:p>
          <a:p>
            <a:pPr marL="0" marR="0" lvl="0" indent="0" algn="ctr" rtl="0">
              <a:lnSpc>
                <a:spcPct val="100000"/>
              </a:lnSpc>
              <a:spcBef>
                <a:spcPts val="0"/>
              </a:spcBef>
              <a:spcAft>
                <a:spcPts val="0"/>
              </a:spcAft>
              <a:buClr>
                <a:schemeClr val="dk1"/>
              </a:buClr>
              <a:buSzPts val="1100"/>
              <a:buFont typeface="Arial"/>
              <a:buNone/>
            </a:pPr>
            <a:r>
              <a:rPr lang="en-GB" sz="1600"/>
              <a:t>Τι μου αρέσει στον εαυτό μου;</a:t>
            </a:r>
            <a:endParaRPr sz="1600"/>
          </a:p>
          <a:p>
            <a:pPr marL="0" marR="0" lvl="0" indent="0" algn="ctr" rtl="0">
              <a:lnSpc>
                <a:spcPct val="100000"/>
              </a:lnSpc>
              <a:spcBef>
                <a:spcPts val="0"/>
              </a:spcBef>
              <a:spcAft>
                <a:spcPts val="0"/>
              </a:spcAft>
              <a:buClr>
                <a:schemeClr val="dk1"/>
              </a:buClr>
              <a:buSzPts val="1100"/>
              <a:buFont typeface="Arial"/>
              <a:buNone/>
            </a:pPr>
            <a:r>
              <a:rPr lang="en-GB" sz="1600"/>
              <a:t>Τι δεν μου αρέσει στον εαυτό μου και τι θα ήθελα να βελτιώσω;</a:t>
            </a:r>
            <a:endParaRPr sz="1600"/>
          </a:p>
          <a:p>
            <a:pPr marL="0" marR="0" lvl="0" indent="0" algn="ctr" rtl="0">
              <a:lnSpc>
                <a:spcPct val="100000"/>
              </a:lnSpc>
              <a:spcBef>
                <a:spcPts val="0"/>
              </a:spcBef>
              <a:spcAft>
                <a:spcPts val="0"/>
              </a:spcAft>
              <a:buClr>
                <a:schemeClr val="dk1"/>
              </a:buClr>
              <a:buSzPts val="1100"/>
              <a:buFont typeface="Arial"/>
              <a:buNone/>
            </a:pPr>
            <a:endParaRPr sz="1600"/>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Arial"/>
              <a:ea typeface="Arial"/>
              <a:cs typeface="Arial"/>
              <a:sym typeface="Arial"/>
            </a:endParaRPr>
          </a:p>
        </p:txBody>
      </p:sp>
      <p:pic>
        <p:nvPicPr>
          <p:cNvPr id="230" name="Google Shape;230;p12"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36831" y="2856522"/>
            <a:ext cx="970001" cy="2968387"/>
          </a:xfrm>
          <a:prstGeom prst="rect">
            <a:avLst/>
          </a:prstGeom>
          <a:noFill/>
          <a:ln>
            <a:noFill/>
          </a:ln>
        </p:spPr>
      </p:pic>
      <p:sp>
        <p:nvSpPr>
          <p:cNvPr id="231" name="Google Shape;231;p12"/>
          <p:cNvSpPr/>
          <p:nvPr/>
        </p:nvSpPr>
        <p:spPr>
          <a:xfrm>
            <a:off x="875880" y="1920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
        <p:nvSpPr>
          <p:cNvPr id="232" name="Google Shape;232;p12"/>
          <p:cNvSpPr/>
          <p:nvPr/>
        </p:nvSpPr>
        <p:spPr>
          <a:xfrm>
            <a:off x="875875" y="988300"/>
            <a:ext cx="97752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3: Εργασία για την αυτοεκτίμησή μου: Εγώ, ο εαυτός μου και εγώ.</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Αναλογιστείτε τις παρακάτω ερωτήσεις</a:t>
            </a:r>
            <a:endParaRPr sz="2400" b="0" i="0" u="none" strike="noStrike" cap="none">
              <a:solidFill>
                <a:srgbClr val="21B4A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36"/>
        <p:cNvGrpSpPr/>
        <p:nvPr/>
      </p:nvGrpSpPr>
      <p:grpSpPr>
        <a:xfrm>
          <a:off x="0" y="0"/>
          <a:ext cx="0" cy="0"/>
          <a:chOff x="0" y="0"/>
          <a:chExt cx="0" cy="0"/>
        </a:xfrm>
      </p:grpSpPr>
      <p:sp>
        <p:nvSpPr>
          <p:cNvPr id="237" name="Google Shape;237;p6"/>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38" name="Google Shape;238;p6"/>
          <p:cNvSpPr/>
          <p:nvPr/>
        </p:nvSpPr>
        <p:spPr>
          <a:xfrm>
            <a:off x="850805" y="993645"/>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4: Χαμηλή και υψηλή αυτοεκτίμηση</a:t>
            </a:r>
            <a:endParaRPr sz="2400" b="0" i="0" u="none" strike="noStrike" cap="none">
              <a:solidFill>
                <a:srgbClr val="000000"/>
              </a:solidFill>
              <a:latin typeface="Arial"/>
              <a:ea typeface="Arial"/>
              <a:cs typeface="Arial"/>
              <a:sym typeface="Arial"/>
            </a:endParaRPr>
          </a:p>
        </p:txBody>
      </p:sp>
      <p:sp>
        <p:nvSpPr>
          <p:cNvPr id="239" name="Google Shape;239;p6"/>
          <p:cNvSpPr txBox="1"/>
          <p:nvPr/>
        </p:nvSpPr>
        <p:spPr>
          <a:xfrm>
            <a:off x="1390962" y="1603788"/>
            <a:ext cx="4864500" cy="203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a:solidFill>
                  <a:srgbClr val="EA4E46"/>
                </a:solidFill>
                <a:latin typeface="Calibri"/>
                <a:ea typeface="Calibri"/>
                <a:cs typeface="Calibri"/>
                <a:sym typeface="Calibri"/>
              </a:rPr>
              <a:t>Δείκτες χαμηλής αυτοεκτίμησης:</a:t>
            </a:r>
            <a:endParaRPr sz="2400" b="0" i="0" u="none" strike="noStrike" cap="none">
              <a:solidFill>
                <a:srgbClr val="EA4E46"/>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Πολύ επικριτική με τον εαυτό της</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Δεν έχει αυτοπεποίθηση</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Μεγαλοποιεί τα λάθη</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Ανασφαλής από φόβο μήπως κάνει λάθος</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Απαιτεί πολλά από τον εαυτό της</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Μεγάλη ανάγκη να ευχαριστεί</a:t>
            </a:r>
            <a:endParaRPr sz="1700">
              <a:latin typeface="Calibri"/>
              <a:ea typeface="Calibri"/>
              <a:cs typeface="Calibri"/>
              <a:sym typeface="Calibri"/>
            </a:endParaRPr>
          </a:p>
        </p:txBody>
      </p:sp>
      <p:sp>
        <p:nvSpPr>
          <p:cNvPr id="240" name="Google Shape;240;p6"/>
          <p:cNvSpPr txBox="1"/>
          <p:nvPr/>
        </p:nvSpPr>
        <p:spPr>
          <a:xfrm>
            <a:off x="6356838" y="1588043"/>
            <a:ext cx="4444200" cy="255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a:solidFill>
                  <a:srgbClr val="EA4E46"/>
                </a:solidFill>
                <a:latin typeface="Calibri"/>
                <a:ea typeface="Calibri"/>
                <a:cs typeface="Calibri"/>
                <a:sym typeface="Calibri"/>
              </a:rPr>
              <a:t>Δείκτες υψηλής αυτοεκτίμησης:</a:t>
            </a:r>
            <a:endParaRPr sz="2400" b="0" i="0" u="none" strike="noStrike" cap="none">
              <a:solidFill>
                <a:srgbClr val="EA4E46"/>
              </a:solidFill>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a:latin typeface="Calibri"/>
                <a:ea typeface="Calibri"/>
                <a:cs typeface="Calibri"/>
                <a:sym typeface="Calibri"/>
              </a:rPr>
              <a:t>Έχει εμπιστοσύνη στις δυνατότητές της</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a:latin typeface="Calibri"/>
                <a:ea typeface="Calibri"/>
                <a:cs typeface="Calibri"/>
                <a:sym typeface="Calibri"/>
              </a:rPr>
              <a:t>Γνωρίζει τα προσωπικά της όρια</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a:latin typeface="Calibri"/>
                <a:ea typeface="Calibri"/>
                <a:cs typeface="Calibri"/>
                <a:sym typeface="Calibri"/>
              </a:rPr>
              <a:t>Σέβεται τις απόψεις ακόμα κι αν δεν τις συμμερίζεται πάντα</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a:latin typeface="Calibri"/>
                <a:ea typeface="Calibri"/>
                <a:cs typeface="Calibri"/>
                <a:sym typeface="Calibri"/>
              </a:rPr>
              <a:t>Αποδέχεται τα συναισθήματα της και τα συναισθήματά των άλλων</a:t>
            </a:r>
            <a:endParaRPr sz="1700">
              <a:latin typeface="Calibri"/>
              <a:ea typeface="Calibri"/>
              <a:cs typeface="Calibri"/>
              <a:sym typeface="Calibri"/>
            </a:endParaRPr>
          </a:p>
          <a:p>
            <a:pPr marL="457200" marR="0" lvl="0" indent="-336550" algn="l" rtl="0">
              <a:lnSpc>
                <a:spcPct val="100000"/>
              </a:lnSpc>
              <a:spcBef>
                <a:spcPts val="0"/>
              </a:spcBef>
              <a:spcAft>
                <a:spcPts val="0"/>
              </a:spcAft>
              <a:buSzPts val="1700"/>
              <a:buFont typeface="Calibri"/>
              <a:buChar char="●"/>
            </a:pPr>
            <a:r>
              <a:rPr lang="en-GB" sz="1700">
                <a:latin typeface="Calibri"/>
                <a:ea typeface="Calibri"/>
                <a:cs typeface="Calibri"/>
                <a:sym typeface="Calibri"/>
              </a:rPr>
              <a:t>Έχει θετική στάση απέναντι στη ζωή</a:t>
            </a:r>
            <a:endParaRPr sz="1700">
              <a:latin typeface="Calibri"/>
              <a:ea typeface="Calibri"/>
              <a:cs typeface="Calibri"/>
              <a:sym typeface="Calibri"/>
            </a:endParaRPr>
          </a:p>
          <a:p>
            <a:pPr marL="457200" marR="0" lvl="0" indent="0" algn="l" rtl="0">
              <a:lnSpc>
                <a:spcPct val="100000"/>
              </a:lnSpc>
              <a:spcBef>
                <a:spcPts val="0"/>
              </a:spcBef>
              <a:spcAft>
                <a:spcPts val="0"/>
              </a:spcAft>
              <a:buNone/>
            </a:pPr>
            <a:endParaRPr sz="1700">
              <a:latin typeface="Calibri"/>
              <a:ea typeface="Calibri"/>
              <a:cs typeface="Calibri"/>
              <a:sym typeface="Calibri"/>
            </a:endParaRPr>
          </a:p>
        </p:txBody>
      </p:sp>
      <p:sp>
        <p:nvSpPr>
          <p:cNvPr id="241" name="Google Shape;241;p6"/>
          <p:cNvSpPr txBox="1"/>
          <p:nvPr/>
        </p:nvSpPr>
        <p:spPr>
          <a:xfrm>
            <a:off x="2480250" y="4051462"/>
            <a:ext cx="7231500" cy="711000"/>
          </a:xfrm>
          <a:prstGeom prst="rect">
            <a:avLst/>
          </a:prstGeom>
          <a:noFill/>
          <a:ln w="9525" cap="flat" cmpd="sng">
            <a:solidFill>
              <a:srgbClr val="21B4A9"/>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90000"/>
              </a:lnSpc>
              <a:spcBef>
                <a:spcPts val="1000"/>
              </a:spcBef>
              <a:spcAft>
                <a:spcPts val="0"/>
              </a:spcAft>
              <a:buClr>
                <a:srgbClr val="000000"/>
              </a:buClr>
              <a:buSzPts val="1900"/>
              <a:buFont typeface="Arial"/>
              <a:buNone/>
            </a:pPr>
            <a:r>
              <a:rPr lang="en-GB" sz="1900" b="1">
                <a:solidFill>
                  <a:schemeClr val="dk1"/>
                </a:solidFill>
                <a:latin typeface="Calibri"/>
                <a:ea typeface="Calibri"/>
                <a:cs typeface="Calibri"/>
                <a:sym typeface="Calibri"/>
              </a:rPr>
              <a:t>Η θετική αυτοεκτίμηση </a:t>
            </a:r>
            <a:r>
              <a:rPr lang="en-GB" sz="1900">
                <a:solidFill>
                  <a:schemeClr val="dk1"/>
                </a:solidFill>
                <a:latin typeface="Calibri"/>
                <a:ea typeface="Calibri"/>
                <a:cs typeface="Calibri"/>
                <a:sym typeface="Calibri"/>
              </a:rPr>
              <a:t>εμφανίζεται όταν η</a:t>
            </a:r>
            <a:r>
              <a:rPr lang="en-GB" sz="1900" b="1">
                <a:solidFill>
                  <a:schemeClr val="dk1"/>
                </a:solidFill>
                <a:latin typeface="Calibri"/>
                <a:ea typeface="Calibri"/>
                <a:cs typeface="Calibri"/>
                <a:sym typeface="Calibri"/>
              </a:rPr>
              <a:t> προσωπική αξιακή κρίση </a:t>
            </a:r>
            <a:r>
              <a:rPr lang="en-GB" sz="1900">
                <a:solidFill>
                  <a:schemeClr val="dk1"/>
                </a:solidFill>
                <a:latin typeface="Calibri"/>
                <a:ea typeface="Calibri"/>
                <a:cs typeface="Calibri"/>
                <a:sym typeface="Calibri"/>
              </a:rPr>
              <a:t>προκαλεί ένα αίσθημα </a:t>
            </a:r>
            <a:r>
              <a:rPr lang="en-GB" sz="1900" b="1">
                <a:solidFill>
                  <a:schemeClr val="dk1"/>
                </a:solidFill>
                <a:latin typeface="Calibri"/>
                <a:ea typeface="Calibri"/>
                <a:cs typeface="Calibri"/>
                <a:sym typeface="Calibri"/>
              </a:rPr>
              <a:t>ικανοποίησης και ευχαρίστησης.</a:t>
            </a:r>
            <a:endParaRPr sz="500" b="1" i="0" u="none" strike="noStrike" cap="none">
              <a:solidFill>
                <a:srgbClr val="000000"/>
              </a:solidFill>
              <a:latin typeface="Arial"/>
              <a:ea typeface="Arial"/>
              <a:cs typeface="Arial"/>
              <a:sym typeface="Arial"/>
            </a:endParaRPr>
          </a:p>
        </p:txBody>
      </p:sp>
      <p:sp>
        <p:nvSpPr>
          <p:cNvPr id="242" name="Google Shape;242;p6"/>
          <p:cNvSpPr txBox="1"/>
          <p:nvPr/>
        </p:nvSpPr>
        <p:spPr>
          <a:xfrm>
            <a:off x="3227550" y="4762450"/>
            <a:ext cx="5736900" cy="1262100"/>
          </a:xfrm>
          <a:prstGeom prst="rect">
            <a:avLst/>
          </a:prstGeom>
          <a:solidFill>
            <a:srgbClr val="21B4A9"/>
          </a:solidFill>
          <a:ln w="9525" cap="flat" cmpd="sng">
            <a:solidFill>
              <a:srgbClr val="EA4E46"/>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Η κλίμακα αυτοεκτίμησης Rosenberg είναι η πιο ευρέως χρησιμοποιούμενη κλίμακα για την αξιολόγηση του επιπέδου αυτοεκτίμησης κάθε ατόμου. Θέλετε να μάθετε πώς είναι η αυτοεκτίμησή σας;</a:t>
            </a:r>
            <a:endParaRPr>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GB" b="1">
                <a:solidFill>
                  <a:schemeClr val="lt1"/>
                </a:solidFill>
                <a:latin typeface="Calibri"/>
                <a:ea typeface="Calibri"/>
                <a:cs typeface="Calibri"/>
                <a:sym typeface="Calibri"/>
              </a:rPr>
              <a:t>Κλίμακα αυτοεκτίμησης Rosenberg</a:t>
            </a:r>
            <a:endParaRPr b="1">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a:solidFill>
                <a:schemeClr val="lt1"/>
              </a:solidFill>
              <a:latin typeface="Calibri"/>
              <a:ea typeface="Calibri"/>
              <a:cs typeface="Calibri"/>
              <a:sym typeface="Calibri"/>
            </a:endParaRPr>
          </a:p>
        </p:txBody>
      </p:sp>
      <p:pic>
        <p:nvPicPr>
          <p:cNvPr id="243" name="Google Shape;243;p6"/>
          <p:cNvPicPr preferRelativeResize="0"/>
          <p:nvPr/>
        </p:nvPicPr>
        <p:blipFill rotWithShape="1">
          <a:blip r:embed="rId4">
            <a:alphaModFix/>
          </a:blip>
          <a:srcRect/>
          <a:stretch/>
        </p:blipFill>
        <p:spPr>
          <a:xfrm rot="1042362">
            <a:off x="9686450" y="3944953"/>
            <a:ext cx="2229177" cy="2130650"/>
          </a:xfrm>
          <a:prstGeom prst="rect">
            <a:avLst/>
          </a:prstGeom>
          <a:noFill/>
          <a:ln>
            <a:noFill/>
          </a:ln>
        </p:spPr>
      </p:pic>
      <p:sp>
        <p:nvSpPr>
          <p:cNvPr id="244" name="Google Shape;244;p6"/>
          <p:cNvSpPr txBox="1"/>
          <p:nvPr/>
        </p:nvSpPr>
        <p:spPr>
          <a:xfrm rot="865823">
            <a:off x="10108225" y="4135762"/>
            <a:ext cx="1385615" cy="190848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a:t>Είναι σημαντικό να μην συγχέουμε την αυτοεκτίμηση με την ψυχική μας κατάσταση.</a:t>
            </a:r>
            <a:endParaRPr sz="1400" b="1" i="0" u="none" strike="noStrike" cap="none">
              <a:solidFill>
                <a:srgbClr val="000000"/>
              </a:solidFill>
              <a:latin typeface="Arial"/>
              <a:ea typeface="Arial"/>
              <a:cs typeface="Arial"/>
              <a:sym typeface="Arial"/>
            </a:endParaRPr>
          </a:p>
        </p:txBody>
      </p:sp>
      <p:sp>
        <p:nvSpPr>
          <p:cNvPr id="245" name="Google Shape;245;p6"/>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Αυτοεκτίμηση</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6508</Words>
  <Application>Microsoft Office PowerPoint</Application>
  <PresentationFormat>Widescreen</PresentationFormat>
  <Paragraphs>556</Paragraphs>
  <Slides>36</Slides>
  <Notes>36</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36</vt:i4>
      </vt:variant>
    </vt:vector>
  </HeadingPairs>
  <TitlesOfParts>
    <vt:vector size="44" baseType="lpstr">
      <vt:lpstr>Arial</vt:lpstr>
      <vt:lpstr>Century Gothic</vt:lpstr>
      <vt:lpstr>Noto Sans</vt:lpstr>
      <vt:lpstr>Oxygen</vt:lpstr>
      <vt:lpstr>Calibri</vt:lpstr>
      <vt:lpstr>Times New Roman</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Gabriela Álvarez Bordón</dc:creator>
  <cp:lastModifiedBy>Windows User</cp:lastModifiedBy>
  <cp:revision>1</cp:revision>
  <dcterms:created xsi:type="dcterms:W3CDTF">2022-05-18T10:18:40Z</dcterms:created>
  <dcterms:modified xsi:type="dcterms:W3CDTF">2023-02-22T14:41:28Z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