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7559675" cy="10691813"/>
  <p:embeddedFontLst>
    <p:embeddedFont>
      <p:font typeface="Century Gothic" panose="020B0502020202020204" pitchFamily="3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Oxygen" panose="020B0604020202020204" charset="0"/>
      <p:regular r:id="rId45"/>
      <p:bold r:id="rId46"/>
    </p:embeddedFont>
    <p:embeddedFont>
      <p:font typeface="Calibri" panose="020F0502020204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xWyCbOLVHpVUtDJpeAz1CMRlJ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EF4300-852D-4F58-BCD8-6BFE84ADF633}">
  <a:tblStyle styleId="{01EF4300-852D-4F58-BCD8-6BFE84ADF63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942547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052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7dbe8cb7e9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17dbe8cb7e9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593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9d164b436d_0_23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g19d164b436d_0_23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0230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9d164b436d_0_28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8" name="Google Shape;408;g19d164b436d_0_28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540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9d164b436d_0_30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g19d164b436d_0_30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8583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bebd2e5064_0_4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g1bebd2e5064_0_4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735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9d164b436d_0_8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19d164b436d_0_8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3108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0992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9d164b436d_0_33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g19d164b436d_0_33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9750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9d164b436d_0_38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8" name="Google Shape;498;g19d164b436d_0_38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611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9d164b436d_0_33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9" name="Google Shape;509;g19d164b436d_0_33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934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5630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9d164b436d_0_34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g19d164b436d_0_34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271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a5a4e823de_0_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g1a5a4e823de_0_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090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9d164b436d_0_1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0" name="Google Shape;540;g19d164b436d_0_1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903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ab1224ca6c_0_69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5" name="Google Shape;555;g1ab1224ca6c_0_69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5716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ab1224ca6c_0_27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g1ab1224ca6c_0_27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7105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ab1224ca6c_0_27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9" name="Google Shape;589;g1ab1224ca6c_0_27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4862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bebd2e5064_0_6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9" name="Google Shape;599;g1bebd2e5064_0_6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785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9d164b436d_0_12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g19d164b436d_0_12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2863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9d164b436d_0_14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g19d164b436d_0_14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2742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310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993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2" name="Google Shape;642;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6459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7" name="Google Shape;657;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8187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9" name="Google Shape;679;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6068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1" name="Google Shape;701;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522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1353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7dbe8cb7e9_0_1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g17dbe8cb7e9_0_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844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605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8c830645d5_0_1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g18c830645d5_0_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565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ab1224ca6c_0_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g1ab1224ca6c_0_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731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bebd2e5064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g1bebd2e5064_0_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543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hyperlink" Target="https://join.clickoala.com/empleos-verdes-que-son-que-tipos/" TargetMode="External"/><Relationship Id="rId13" Type="http://schemas.openxmlformats.org/officeDocument/2006/relationships/hyperlink" Target="https://efeverde.com/mujer-apicultora-fabrica-envoltorios-cera-abeja-contra-plastico/" TargetMode="External"/><Relationship Id="rId3" Type="http://schemas.openxmlformats.org/officeDocument/2006/relationships/image" Target="../media/image4.png"/><Relationship Id="rId7" Type="http://schemas.openxmlformats.org/officeDocument/2006/relationships/hyperlink" Target="https://www.empleaverde.es/sites/default/files/informe_empleo_verde.pdf" TargetMode="External"/><Relationship Id="rId12" Type="http://schemas.openxmlformats.org/officeDocument/2006/relationships/hyperlink" Target="https://argentinambiental.com/wp-content/uploads/pdf/AA49-28-Turismo_Rural_Politica_Agropecuaria_Multifuncionalidad_Y_Turismo_Rural_Van_De_La_Mano.pdf" TargetMode="External"/><Relationship Id="rId17" Type="http://schemas.openxmlformats.org/officeDocument/2006/relationships/hyperlink" Target="https://www.meetwork.es/negocio-verde-sustentabilidad-de-tu-empresa/" TargetMode="External"/><Relationship Id="rId2" Type="http://schemas.openxmlformats.org/officeDocument/2006/relationships/notesSlide" Target="../notesSlides/notesSlide29.xml"/><Relationship Id="rId16" Type="http://schemas.openxmlformats.org/officeDocument/2006/relationships/hyperlink" Target="https://www.uv.mx/blogs/uvi/2009/01/15/el-turismo-rural-sostenible-como-una-oportunidad-de-desarrollo-de-las-pequenas-comunidades-de-los-paises-en-desarrollo/" TargetMode="External"/><Relationship Id="rId1" Type="http://schemas.openxmlformats.org/officeDocument/2006/relationships/slideLayout" Target="../slideLayouts/slideLayout13.xml"/><Relationship Id="rId6" Type="http://schemas.openxmlformats.org/officeDocument/2006/relationships/hyperlink" Target="https://publications.iadb.org/publications/spanish/document/Genero-e-inclusion-en-la-agenda-verde-donde-estamos-y-como-avanzar.pdf" TargetMode="External"/><Relationship Id="rId11" Type="http://schemas.openxmlformats.org/officeDocument/2006/relationships/hyperlink" Target="http://nulan.mdp.edu.ar/320/1/Apo2006a10v2pp25-35.pdf" TargetMode="External"/><Relationship Id="rId5" Type="http://schemas.openxmlformats.org/officeDocument/2006/relationships/hyperlink" Target="https://www.miteco.gob.es/es/ceneam/articulos-de-opinion/2014-07-08-daniel-lopez_tcm30-163552.pdf" TargetMode="External"/><Relationship Id="rId15" Type="http://schemas.openxmlformats.org/officeDocument/2006/relationships/hyperlink" Target="https://www.redalyc.org/journal/290/29069612016/29069612016.pdf" TargetMode="External"/><Relationship Id="rId10" Type="http://schemas.openxmlformats.org/officeDocument/2006/relationships/hyperlink" Target="https://www.redalyc.org/pdf/1934/193414420001.pdf" TargetMode="External"/><Relationship Id="rId4" Type="http://schemas.openxmlformats.org/officeDocument/2006/relationships/hyperlink" Target="https://www.ecologiaverde.com/que-es-la-agroecologia-y-su-importancia-452.html" TargetMode="External"/><Relationship Id="rId9" Type="http://schemas.openxmlformats.org/officeDocument/2006/relationships/hyperlink" Target="https://www.ceupe.com/blog/turismo-sostenible-y-turismo-rural.html" TargetMode="External"/><Relationship Id="rId14" Type="http://schemas.openxmlformats.org/officeDocument/2006/relationships/hyperlink" Target="https://theconversation.com/digitalizacion-de-las-areas-rurales-si-pero-no-a-cualquier-precio-16287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12120" y="1074240"/>
            <a:ext cx="4367520" cy="1935000"/>
          </a:xfrm>
          <a:prstGeom prst="rect">
            <a:avLst/>
          </a:prstGeom>
          <a:noFill/>
          <a:ln>
            <a:noFill/>
          </a:ln>
        </p:spPr>
      </p:pic>
      <p:sp>
        <p:nvSpPr>
          <p:cNvPr id="118" name="Google Shape;118;p1"/>
          <p:cNvSpPr/>
          <p:nvPr/>
        </p:nvSpPr>
        <p:spPr>
          <a:xfrm>
            <a:off x="1056240" y="3469865"/>
            <a:ext cx="10344000" cy="10653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a:solidFill>
                  <a:srgbClr val="EA4E46"/>
                </a:solidFill>
                <a:latin typeface="Calibri"/>
                <a:ea typeface="Calibri"/>
                <a:cs typeface="Calibri"/>
                <a:sym typeface="Calibri"/>
              </a:rPr>
              <a:t>Προς μια Πράσινη Οικονομία: Ευκαιρίες Επιχειρηματικότητας σε Αγροτικές Περιοχές.</a:t>
            </a:r>
            <a:endParaRPr sz="3200" b="0" i="0" u="none" strike="noStrike" cap="none">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a:latin typeface="Calibri"/>
                <a:ea typeface="Calibri"/>
                <a:cs typeface="Calibri"/>
                <a:sym typeface="Calibri"/>
              </a:rPr>
              <a:t>Από το</a:t>
            </a:r>
            <a:r>
              <a:rPr lang="en-GB" sz="1800" b="0" i="0" u="none" strike="noStrike" cap="none">
                <a:solidFill>
                  <a:srgbClr val="000000"/>
                </a:solidFill>
                <a:latin typeface="Calibri"/>
                <a:ea typeface="Calibri"/>
                <a:cs typeface="Calibri"/>
                <a:sym typeface="Calibri"/>
              </a:rPr>
              <a:t> </a:t>
            </a:r>
            <a:r>
              <a:rPr lang="en-GB" sz="1800">
                <a:latin typeface="Calibri"/>
                <a:ea typeface="Calibri"/>
                <a:cs typeface="Calibri"/>
                <a:sym typeface="Calibri"/>
              </a:rPr>
              <a:t>Ραδιόφωνο </a:t>
            </a:r>
            <a:r>
              <a:rPr lang="en-GB" sz="1800" b="0" i="0" u="none" strike="noStrike" cap="none">
                <a:solidFill>
                  <a:srgbClr val="000000"/>
                </a:solidFill>
                <a:latin typeface="Calibri"/>
                <a:ea typeface="Calibri"/>
                <a:cs typeface="Calibri"/>
                <a:sym typeface="Calibri"/>
              </a:rPr>
              <a:t>Ecca</a:t>
            </a:r>
            <a:endParaRPr sz="1800" b="0" i="0" u="none" strike="noStrike" cap="none">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23" name="Google Shape;123;p1"/>
          <p:cNvSpPr/>
          <p:nvPr/>
        </p:nvSpPr>
        <p:spPr>
          <a:xfrm>
            <a:off x="2390650" y="6179775"/>
            <a:ext cx="9225000" cy="592500"/>
          </a:xfrm>
          <a:prstGeom prst="rect">
            <a:avLst/>
          </a:prstGeom>
          <a:noFill/>
          <a:ln>
            <a:noFill/>
          </a:ln>
        </p:spPr>
        <p:txBody>
          <a:bodyPr spcFirstLastPara="1" wrap="square" lIns="90000" tIns="45000" rIns="90000" bIns="450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64"/>
        <p:cNvGrpSpPr/>
        <p:nvPr/>
      </p:nvGrpSpPr>
      <p:grpSpPr>
        <a:xfrm>
          <a:off x="0" y="0"/>
          <a:ext cx="0" cy="0"/>
          <a:chOff x="0" y="0"/>
          <a:chExt cx="0" cy="0"/>
        </a:xfrm>
      </p:grpSpPr>
      <p:sp>
        <p:nvSpPr>
          <p:cNvPr id="365" name="Google Shape;365;g17dbe8cb7e9_0_0"/>
          <p:cNvSpPr/>
          <p:nvPr/>
        </p:nvSpPr>
        <p:spPr>
          <a:xfrm>
            <a:off x="850005" y="5"/>
            <a:ext cx="8208600" cy="639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Πράσινες Εργασίες</a:t>
            </a:r>
            <a:endParaRPr sz="3600">
              <a:solidFill>
                <a:schemeClr val="dk1"/>
              </a:solidFill>
            </a:endParaRPr>
          </a:p>
          <a:p>
            <a:pPr marL="0" marR="0" lvl="0" indent="0" algn="l" rtl="0">
              <a:lnSpc>
                <a:spcPct val="100000"/>
              </a:lnSpc>
              <a:spcBef>
                <a:spcPts val="0"/>
              </a:spcBef>
              <a:spcAft>
                <a:spcPts val="0"/>
              </a:spcAft>
              <a:buClr>
                <a:srgbClr val="000000"/>
              </a:buClr>
              <a:buSzPts val="3600"/>
              <a:buFont typeface="Arial"/>
              <a:buNone/>
            </a:pPr>
            <a:endParaRPr sz="3600" b="1">
              <a:solidFill>
                <a:srgbClr val="FAB632"/>
              </a:solidFill>
              <a:latin typeface="Calibri"/>
              <a:ea typeface="Calibri"/>
              <a:cs typeface="Calibri"/>
              <a:sym typeface="Calibri"/>
            </a:endParaRPr>
          </a:p>
        </p:txBody>
      </p:sp>
      <p:sp>
        <p:nvSpPr>
          <p:cNvPr id="366" name="Google Shape;366;g17dbe8cb7e9_0_0"/>
          <p:cNvSpPr/>
          <p:nvPr/>
        </p:nvSpPr>
        <p:spPr>
          <a:xfrm>
            <a:off x="849999" y="7422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1: Τι είναι οι πράσινες θέσεις εργασίας;</a:t>
            </a:r>
            <a:endParaRPr sz="2400" b="0" i="0" u="none" strike="noStrike" cap="none">
              <a:solidFill>
                <a:srgbClr val="000000"/>
              </a:solidFill>
              <a:latin typeface="Arial"/>
              <a:ea typeface="Arial"/>
              <a:cs typeface="Arial"/>
              <a:sym typeface="Arial"/>
            </a:endParaRPr>
          </a:p>
        </p:txBody>
      </p:sp>
      <p:sp>
        <p:nvSpPr>
          <p:cNvPr id="367" name="Google Shape;367;g17dbe8cb7e9_0_0"/>
          <p:cNvSpPr/>
          <p:nvPr/>
        </p:nvSpPr>
        <p:spPr>
          <a:xfrm rot="5400000">
            <a:off x="865749" y="2917488"/>
            <a:ext cx="1589100" cy="16176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7dbe8cb7e9_0_0"/>
          <p:cNvSpPr/>
          <p:nvPr/>
        </p:nvSpPr>
        <p:spPr>
          <a:xfrm>
            <a:off x="850750" y="3174150"/>
            <a:ext cx="1619100" cy="1104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Αύξηση της αποδοτικότητας της κατανάλωσης ενέργειας και πρώτων υλών.</a:t>
            </a:r>
            <a:endParaRPr sz="1400" b="1" i="0" u="none" strike="noStrike" cap="none">
              <a:solidFill>
                <a:srgbClr val="000000"/>
              </a:solidFill>
              <a:latin typeface="Calibri"/>
              <a:ea typeface="Calibri"/>
              <a:cs typeface="Calibri"/>
              <a:sym typeface="Calibri"/>
            </a:endParaRPr>
          </a:p>
        </p:txBody>
      </p:sp>
      <p:sp>
        <p:nvSpPr>
          <p:cNvPr id="369" name="Google Shape;369;g17dbe8cb7e9_0_0"/>
          <p:cNvSpPr/>
          <p:nvPr/>
        </p:nvSpPr>
        <p:spPr>
          <a:xfrm>
            <a:off x="850750" y="1297900"/>
            <a:ext cx="10463700" cy="15228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900"/>
              <a:buFont typeface="Arial"/>
              <a:buNone/>
            </a:pPr>
            <a:r>
              <a:rPr lang="en-GB" sz="1900">
                <a:latin typeface="Calibri"/>
                <a:ea typeface="Calibri"/>
                <a:cs typeface="Calibri"/>
                <a:sym typeface="Calibri"/>
              </a:rPr>
              <a:t>Σύμφωνα με τη Διεθνή Οργάνωση Εργασίας (ILO), οι πράσινες θέσεις εργασίας είναι αξιοπρεπείς θέσεις εργασίας που συμβάλλουν στη διατήρηση και αποκατάσταση του περιβάλλοντος είτε σε παραδοσιακούς τομείς όπως η μεταποίηση και οι κατασκευές είτε σε νέους αναδυόμενους τομείς όπως οι ανανεώσιμες πηγές ενέργειας και η ενεργειακή απόδοση. Οι κύριοι στόχοι των πράσινων θέσεων εργασίας προσδιορίζονται παρακάτω:</a:t>
            </a:r>
            <a:endParaRPr sz="1900" b="0" i="0" u="none" strike="noStrike" cap="none">
              <a:solidFill>
                <a:srgbClr val="000000"/>
              </a:solidFill>
              <a:latin typeface="Calibri"/>
              <a:ea typeface="Calibri"/>
              <a:cs typeface="Calibri"/>
              <a:sym typeface="Calibri"/>
            </a:endParaRPr>
          </a:p>
        </p:txBody>
      </p:sp>
      <p:sp>
        <p:nvSpPr>
          <p:cNvPr id="370" name="Google Shape;370;g17dbe8cb7e9_0_0"/>
          <p:cNvSpPr/>
          <p:nvPr/>
        </p:nvSpPr>
        <p:spPr>
          <a:xfrm rot="5400000">
            <a:off x="2779349" y="2917488"/>
            <a:ext cx="1589100" cy="1617600"/>
          </a:xfrm>
          <a:prstGeom prst="hexagon">
            <a:avLst>
              <a:gd name="adj" fmla="val 25000"/>
              <a:gd name="vf" fmla="val 115470"/>
            </a:avLst>
          </a:prstGeom>
          <a:noFill/>
          <a:ln w="25400" cap="flat" cmpd="sng">
            <a:solidFill>
              <a:srgbClr val="F29B2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7dbe8cb7e9_0_0"/>
          <p:cNvSpPr/>
          <p:nvPr/>
        </p:nvSpPr>
        <p:spPr>
          <a:xfrm>
            <a:off x="2764350" y="3265949"/>
            <a:ext cx="1619100" cy="1012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Περιορισμός των εκπομπών αερίων του θερμοκηπίου.</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72" name="Google Shape;372;g17dbe8cb7e9_0_0"/>
          <p:cNvSpPr/>
          <p:nvPr/>
        </p:nvSpPr>
        <p:spPr>
          <a:xfrm rot="5400000">
            <a:off x="4692949" y="2917488"/>
            <a:ext cx="1589100" cy="16176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17dbe8cb7e9_0_0"/>
          <p:cNvSpPr/>
          <p:nvPr/>
        </p:nvSpPr>
        <p:spPr>
          <a:xfrm>
            <a:off x="4677950" y="3265974"/>
            <a:ext cx="1619100" cy="1012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Ελαχιστοποιήστε τα απόβλητα και τη ρύπανση.</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74" name="Google Shape;374;g17dbe8cb7e9_0_0"/>
          <p:cNvSpPr/>
          <p:nvPr/>
        </p:nvSpPr>
        <p:spPr>
          <a:xfrm rot="5400000">
            <a:off x="1822549" y="4457600"/>
            <a:ext cx="1589100" cy="16176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17dbe8cb7e9_0_0"/>
          <p:cNvSpPr/>
          <p:nvPr/>
        </p:nvSpPr>
        <p:spPr>
          <a:xfrm>
            <a:off x="1807550" y="4806202"/>
            <a:ext cx="1619100" cy="1012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Προστασία και αποκατάσταση των οικοσυστημάτων.</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76" name="Google Shape;376;g17dbe8cb7e9_0_0"/>
          <p:cNvSpPr/>
          <p:nvPr/>
        </p:nvSpPr>
        <p:spPr>
          <a:xfrm rot="5400000">
            <a:off x="3736149" y="4457600"/>
            <a:ext cx="1589100" cy="16176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7dbe8cb7e9_0_0"/>
          <p:cNvSpPr/>
          <p:nvPr/>
        </p:nvSpPr>
        <p:spPr>
          <a:xfrm>
            <a:off x="3721150" y="4806200"/>
            <a:ext cx="1619100" cy="1012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Συμβολή στην προσαρμογή στην κλιματική αλλαγή.</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78" name="Google Shape;378;g17dbe8cb7e9_0_0"/>
          <p:cNvSpPr txBox="1"/>
          <p:nvPr/>
        </p:nvSpPr>
        <p:spPr>
          <a:xfrm>
            <a:off x="7914250" y="3265975"/>
            <a:ext cx="3400200" cy="2604300"/>
          </a:xfrm>
          <a:prstGeom prst="rect">
            <a:avLst/>
          </a:prstGeom>
          <a:solidFill>
            <a:srgbClr val="1C8C7F"/>
          </a:solid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GB" sz="1600" b="1">
                <a:solidFill>
                  <a:schemeClr val="lt1"/>
                </a:solidFill>
                <a:latin typeface="Calibri"/>
                <a:ea typeface="Calibri"/>
                <a:cs typeface="Calibri"/>
                <a:sym typeface="Calibri"/>
              </a:rPr>
              <a:t>Αξιοπρεπείς δουλειές:</a:t>
            </a:r>
            <a:endParaRPr sz="1600" b="1" i="0" u="none" strike="noStrike" cap="none">
              <a:solidFill>
                <a:schemeClr val="lt1"/>
              </a:solidFill>
              <a:latin typeface="Calibri"/>
              <a:ea typeface="Calibri"/>
              <a:cs typeface="Calibri"/>
              <a:sym typeface="Calibri"/>
            </a:endParaRPr>
          </a:p>
          <a:p>
            <a:pPr marL="457200" marR="0" lvl="0" indent="-330200" algn="just" rtl="0">
              <a:lnSpc>
                <a:spcPct val="115000"/>
              </a:lnSpc>
              <a:spcBef>
                <a:spcPts val="0"/>
              </a:spcBef>
              <a:spcAft>
                <a:spcPts val="0"/>
              </a:spcAft>
              <a:buClr>
                <a:schemeClr val="lt1"/>
              </a:buClr>
              <a:buSzPts val="1600"/>
              <a:buFont typeface="Calibri"/>
              <a:buChar char="●"/>
            </a:pPr>
            <a:r>
              <a:rPr lang="en-GB" sz="1600">
                <a:solidFill>
                  <a:schemeClr val="lt1"/>
                </a:solidFill>
                <a:latin typeface="Calibri"/>
                <a:ea typeface="Calibri"/>
                <a:cs typeface="Calibri"/>
                <a:sym typeface="Calibri"/>
              </a:rPr>
              <a:t>Παραγωγική εργασία,</a:t>
            </a:r>
            <a:endParaRPr sz="1600">
              <a:solidFill>
                <a:schemeClr val="lt1"/>
              </a:solidFill>
              <a:latin typeface="Calibri"/>
              <a:ea typeface="Calibri"/>
              <a:cs typeface="Calibri"/>
              <a:sym typeface="Calibri"/>
            </a:endParaRPr>
          </a:p>
          <a:p>
            <a:pPr marL="457200" marR="0" lvl="0" indent="-330200" algn="just" rtl="0">
              <a:lnSpc>
                <a:spcPct val="115000"/>
              </a:lnSpc>
              <a:spcBef>
                <a:spcPts val="0"/>
              </a:spcBef>
              <a:spcAft>
                <a:spcPts val="0"/>
              </a:spcAft>
              <a:buClr>
                <a:schemeClr val="lt1"/>
              </a:buClr>
              <a:buSzPts val="1600"/>
              <a:buFont typeface="Calibri"/>
              <a:buChar char="●"/>
            </a:pPr>
            <a:r>
              <a:rPr lang="en-GB" sz="1600">
                <a:solidFill>
                  <a:schemeClr val="lt1"/>
                </a:solidFill>
                <a:latin typeface="Calibri"/>
                <a:ea typeface="Calibri"/>
                <a:cs typeface="Calibri"/>
                <a:sym typeface="Calibri"/>
              </a:rPr>
              <a:t>Αξιοπρεπές εισόδημα,</a:t>
            </a:r>
            <a:endParaRPr sz="1600">
              <a:solidFill>
                <a:schemeClr val="lt1"/>
              </a:solidFill>
              <a:latin typeface="Calibri"/>
              <a:ea typeface="Calibri"/>
              <a:cs typeface="Calibri"/>
              <a:sym typeface="Calibri"/>
            </a:endParaRPr>
          </a:p>
          <a:p>
            <a:pPr marL="457200" marR="0" lvl="0" indent="-330200" algn="just" rtl="0">
              <a:lnSpc>
                <a:spcPct val="115000"/>
              </a:lnSpc>
              <a:spcBef>
                <a:spcPts val="0"/>
              </a:spcBef>
              <a:spcAft>
                <a:spcPts val="0"/>
              </a:spcAft>
              <a:buClr>
                <a:schemeClr val="lt1"/>
              </a:buClr>
              <a:buSzPts val="1600"/>
              <a:buFont typeface="Calibri"/>
              <a:buChar char="●"/>
            </a:pPr>
            <a:r>
              <a:rPr lang="en-GB" sz="1600">
                <a:solidFill>
                  <a:schemeClr val="lt1"/>
                </a:solidFill>
                <a:latin typeface="Calibri"/>
                <a:ea typeface="Calibri"/>
                <a:cs typeface="Calibri"/>
                <a:sym typeface="Calibri"/>
              </a:rPr>
              <a:t>Ασφάλεια στο χώρο εργασίας,</a:t>
            </a:r>
            <a:endParaRPr sz="1600">
              <a:solidFill>
                <a:schemeClr val="lt1"/>
              </a:solidFill>
              <a:latin typeface="Calibri"/>
              <a:ea typeface="Calibri"/>
              <a:cs typeface="Calibri"/>
              <a:sym typeface="Calibri"/>
            </a:endParaRPr>
          </a:p>
          <a:p>
            <a:pPr marL="457200" marR="0" lvl="0" indent="-330200" algn="just" rtl="0">
              <a:lnSpc>
                <a:spcPct val="115000"/>
              </a:lnSpc>
              <a:spcBef>
                <a:spcPts val="0"/>
              </a:spcBef>
              <a:spcAft>
                <a:spcPts val="0"/>
              </a:spcAft>
              <a:buClr>
                <a:schemeClr val="lt1"/>
              </a:buClr>
              <a:buSzPts val="1600"/>
              <a:buFont typeface="Calibri"/>
              <a:buChar char="●"/>
            </a:pPr>
            <a:r>
              <a:rPr lang="en-GB" sz="1600">
                <a:solidFill>
                  <a:schemeClr val="lt1"/>
                </a:solidFill>
                <a:latin typeface="Calibri"/>
                <a:ea typeface="Calibri"/>
                <a:cs typeface="Calibri"/>
                <a:sym typeface="Calibri"/>
              </a:rPr>
              <a:t>Κοινωνική προστασία για</a:t>
            </a:r>
            <a:endParaRPr sz="1600">
              <a:solidFill>
                <a:schemeClr val="lt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600">
                <a:solidFill>
                  <a:schemeClr val="lt1"/>
                </a:solidFill>
                <a:latin typeface="Calibri"/>
                <a:ea typeface="Calibri"/>
                <a:cs typeface="Calibri"/>
                <a:sym typeface="Calibri"/>
              </a:rPr>
              <a:t> οικογένειες,</a:t>
            </a:r>
            <a:endParaRPr sz="1600">
              <a:solidFill>
                <a:schemeClr val="lt1"/>
              </a:solidFill>
              <a:latin typeface="Calibri"/>
              <a:ea typeface="Calibri"/>
              <a:cs typeface="Calibri"/>
              <a:sym typeface="Calibri"/>
            </a:endParaRPr>
          </a:p>
          <a:p>
            <a:pPr marL="457200" marR="0" lvl="0" indent="-330200" algn="just" rtl="0">
              <a:lnSpc>
                <a:spcPct val="115000"/>
              </a:lnSpc>
              <a:spcBef>
                <a:spcPts val="0"/>
              </a:spcBef>
              <a:spcAft>
                <a:spcPts val="0"/>
              </a:spcAft>
              <a:buClr>
                <a:schemeClr val="lt1"/>
              </a:buClr>
              <a:buSzPts val="1600"/>
              <a:buFont typeface="Calibri"/>
              <a:buChar char="●"/>
            </a:pPr>
            <a:r>
              <a:rPr lang="en-GB" sz="1600">
                <a:solidFill>
                  <a:schemeClr val="lt1"/>
                </a:solidFill>
                <a:latin typeface="Calibri"/>
                <a:ea typeface="Calibri"/>
                <a:cs typeface="Calibri"/>
                <a:sym typeface="Calibri"/>
              </a:rPr>
              <a:t>Προσωπική ανάπτυξη και ίσες ευκαιρίες για όλους.</a:t>
            </a:r>
            <a:endParaRPr sz="1600">
              <a:solidFill>
                <a:schemeClr val="lt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1600">
              <a:solidFill>
                <a:schemeClr val="lt1"/>
              </a:solidFill>
              <a:latin typeface="Calibri"/>
              <a:ea typeface="Calibri"/>
              <a:cs typeface="Calibri"/>
              <a:sym typeface="Calibri"/>
            </a:endParaRPr>
          </a:p>
        </p:txBody>
      </p:sp>
      <p:sp>
        <p:nvSpPr>
          <p:cNvPr id="379" name="Google Shape;379;g17dbe8cb7e9_0_0"/>
          <p:cNvSpPr/>
          <p:nvPr/>
        </p:nvSpPr>
        <p:spPr>
          <a:xfrm rot="5400000">
            <a:off x="5649749" y="4457588"/>
            <a:ext cx="1589100" cy="1617600"/>
          </a:xfrm>
          <a:prstGeom prst="hexagon">
            <a:avLst>
              <a:gd name="adj" fmla="val 25000"/>
              <a:gd name="vf" fmla="val 115470"/>
            </a:avLst>
          </a:prstGeom>
          <a:noFill/>
          <a:ln w="25400" cap="flat" cmpd="sng">
            <a:solidFill>
              <a:srgbClr val="F29B2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17dbe8cb7e9_0_0"/>
          <p:cNvSpPr/>
          <p:nvPr/>
        </p:nvSpPr>
        <p:spPr>
          <a:xfrm>
            <a:off x="5634750" y="4806049"/>
            <a:ext cx="1619100" cy="1012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latin typeface="Calibri"/>
                <a:ea typeface="Calibri"/>
                <a:cs typeface="Calibri"/>
                <a:sym typeface="Calibri"/>
              </a:rPr>
              <a:t>Συνειδητοποίηση της προόδου προς τη βιωσιμότητα σε όλα τα επίπεδα.</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81" name="Google Shape;381;g17dbe8cb7e9_0_0"/>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85"/>
        <p:cNvGrpSpPr/>
        <p:nvPr/>
      </p:nvGrpSpPr>
      <p:grpSpPr>
        <a:xfrm>
          <a:off x="0" y="0"/>
          <a:ext cx="0" cy="0"/>
          <a:chOff x="0" y="0"/>
          <a:chExt cx="0" cy="0"/>
        </a:xfrm>
      </p:grpSpPr>
      <p:sp>
        <p:nvSpPr>
          <p:cNvPr id="386" name="Google Shape;386;g19d164b436d_0_236"/>
          <p:cNvSpPr/>
          <p:nvPr/>
        </p:nvSpPr>
        <p:spPr>
          <a:xfrm>
            <a:off x="1223100" y="1464575"/>
            <a:ext cx="4669800" cy="1566900"/>
          </a:xfrm>
          <a:prstGeom prst="round1Rect">
            <a:avLst>
              <a:gd name="adj" fmla="val 16667"/>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9d164b436d_0_236"/>
          <p:cNvSpPr/>
          <p:nvPr/>
        </p:nvSpPr>
        <p:spPr>
          <a:xfrm>
            <a:off x="850005" y="10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Πράσινες Εργασίες</a:t>
            </a:r>
            <a:endParaRPr sz="3600" b="0" i="0" u="none" strike="noStrike" cap="none">
              <a:solidFill>
                <a:srgbClr val="000000"/>
              </a:solidFill>
              <a:latin typeface="Arial"/>
              <a:ea typeface="Arial"/>
              <a:cs typeface="Arial"/>
              <a:sym typeface="Arial"/>
            </a:endParaRPr>
          </a:p>
        </p:txBody>
      </p:sp>
      <p:sp>
        <p:nvSpPr>
          <p:cNvPr id="388" name="Google Shape;388;g19d164b436d_0_236"/>
          <p:cNvSpPr/>
          <p:nvPr/>
        </p:nvSpPr>
        <p:spPr>
          <a:xfrm>
            <a:off x="849999" y="7422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Τομείς δράσης για πράσινες θέσεις εργασίας</a:t>
            </a:r>
            <a:endParaRPr sz="2400" b="0" i="0" u="none" strike="noStrike" cap="none">
              <a:solidFill>
                <a:srgbClr val="000000"/>
              </a:solidFill>
              <a:latin typeface="Arial"/>
              <a:ea typeface="Arial"/>
              <a:cs typeface="Arial"/>
              <a:sym typeface="Arial"/>
            </a:endParaRPr>
          </a:p>
        </p:txBody>
      </p:sp>
      <p:sp>
        <p:nvSpPr>
          <p:cNvPr id="389" name="Google Shape;389;g19d164b436d_0_236"/>
          <p:cNvSpPr/>
          <p:nvPr/>
        </p:nvSpPr>
        <p:spPr>
          <a:xfrm rot="5400000">
            <a:off x="429500" y="1367800"/>
            <a:ext cx="1680900" cy="1773900"/>
          </a:xfrm>
          <a:prstGeom prst="hexagon">
            <a:avLst>
              <a:gd name="adj" fmla="val 25000"/>
              <a:gd name="vf" fmla="val 115470"/>
            </a:avLst>
          </a:prstGeom>
          <a:solidFill>
            <a:srgbClr val="1C8C7F"/>
          </a:solid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19d164b436d_0_236"/>
          <p:cNvSpPr txBox="1"/>
          <p:nvPr/>
        </p:nvSpPr>
        <p:spPr>
          <a:xfrm>
            <a:off x="2157000" y="1503625"/>
            <a:ext cx="3562500" cy="175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Αυτός ο τομέας περιλαμβάνει θέσεις εργασίας όπως:</a:t>
            </a: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Προϊστάμενος του Τμήματος Διαχείρισης Απορριμμάτων.</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Αναλυτής εργαστηρίου νερού.</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391" name="Google Shape;391;g19d164b436d_0_236"/>
          <p:cNvSpPr txBox="1"/>
          <p:nvPr/>
        </p:nvSpPr>
        <p:spPr>
          <a:xfrm>
            <a:off x="383100" y="1669408"/>
            <a:ext cx="17739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Πρόληψη και Έλεγχος Ρύπανσης</a:t>
            </a:r>
            <a:endParaRPr sz="17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392" name="Google Shape;392;g19d164b436d_0_236"/>
          <p:cNvSpPr/>
          <p:nvPr/>
        </p:nvSpPr>
        <p:spPr>
          <a:xfrm>
            <a:off x="1223200" y="3431550"/>
            <a:ext cx="4669800" cy="1566900"/>
          </a:xfrm>
          <a:prstGeom prst="round1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19d164b436d_0_236"/>
          <p:cNvSpPr/>
          <p:nvPr/>
        </p:nvSpPr>
        <p:spPr>
          <a:xfrm rot="5400000">
            <a:off x="366750" y="3271825"/>
            <a:ext cx="1737900" cy="1842600"/>
          </a:xfrm>
          <a:prstGeom prst="hexagon">
            <a:avLst>
              <a:gd name="adj" fmla="val 25000"/>
              <a:gd name="vf" fmla="val 115470"/>
            </a:avLst>
          </a:prstGeom>
          <a:solidFill>
            <a:srgbClr val="C00000"/>
          </a:solidFill>
          <a:ln w="25400" cap="flat" cmpd="sng">
            <a:solidFill>
              <a:srgbClr val="DD473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19d164b436d_0_236"/>
          <p:cNvSpPr txBox="1"/>
          <p:nvPr/>
        </p:nvSpPr>
        <p:spPr>
          <a:xfrm>
            <a:off x="2157100" y="3477325"/>
            <a:ext cx="3562500" cy="175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Σε αυτόν τον τομέα θα βρείτε θέσεις εργασίας όπως:</a:t>
            </a: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Υπεύθυνος βιωσιμότητας της εταιρείας.</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Περιβαλλοντικός ελεγκτής.</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395" name="Google Shape;395;g19d164b436d_0_236"/>
          <p:cNvSpPr txBox="1"/>
          <p:nvPr/>
        </p:nvSpPr>
        <p:spPr>
          <a:xfrm>
            <a:off x="383000" y="3445525"/>
            <a:ext cx="1773900" cy="1754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Περιβαλλοντική διαχείριση, βιωσιμότητα και κοινωνική ευθύνη</a:t>
            </a: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396" name="Google Shape;396;g19d164b436d_0_236"/>
          <p:cNvSpPr/>
          <p:nvPr/>
        </p:nvSpPr>
        <p:spPr>
          <a:xfrm>
            <a:off x="7139500" y="1457850"/>
            <a:ext cx="4669800" cy="1566900"/>
          </a:xfrm>
          <a:prstGeom prst="round1Rect">
            <a:avLst>
              <a:gd name="adj" fmla="val 16667"/>
            </a:avLst>
          </a:prstGeom>
          <a:noFill/>
          <a:ln w="28575"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19d164b436d_0_236"/>
          <p:cNvSpPr/>
          <p:nvPr/>
        </p:nvSpPr>
        <p:spPr>
          <a:xfrm rot="5400000">
            <a:off x="6305100" y="1376375"/>
            <a:ext cx="1797000" cy="1739400"/>
          </a:xfrm>
          <a:prstGeom prst="hexagon">
            <a:avLst>
              <a:gd name="adj" fmla="val 25000"/>
              <a:gd name="vf" fmla="val 115470"/>
            </a:avLst>
          </a:prstGeom>
          <a:solidFill>
            <a:srgbClr val="F29B26"/>
          </a:solidFill>
          <a:ln w="25400" cap="flat" cmpd="sng">
            <a:solidFill>
              <a:srgbClr val="FFD96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19d164b436d_0_236"/>
          <p:cNvSpPr txBox="1"/>
          <p:nvPr/>
        </p:nvSpPr>
        <p:spPr>
          <a:xfrm>
            <a:off x="8073400" y="1503625"/>
            <a:ext cx="3952800" cy="175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Σε αυτόν τον τομέα θα βρείτε θέσεις εργασίας όπως:</a:t>
            </a: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Τεχνικός διαχείρισης άγριας ζωής.</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Τεχνικός αποκατάστασης</a:t>
            </a:r>
            <a:endParaRPr sz="1700">
              <a:latin typeface="Calibri"/>
              <a:ea typeface="Calibri"/>
              <a:cs typeface="Calibri"/>
              <a:sym typeface="Calibri"/>
            </a:endParaRPr>
          </a:p>
          <a:p>
            <a:pPr marL="0" marR="0" lvl="0" indent="0" algn="just" rtl="0">
              <a:lnSpc>
                <a:spcPct val="100000"/>
              </a:lnSpc>
              <a:spcBef>
                <a:spcPts val="0"/>
              </a:spcBef>
              <a:spcAft>
                <a:spcPts val="0"/>
              </a:spcAft>
              <a:buNone/>
            </a:pPr>
            <a:r>
              <a:rPr lang="en-GB" sz="1700">
                <a:latin typeface="Calibri"/>
                <a:ea typeface="Calibri"/>
                <a:cs typeface="Calibri"/>
                <a:sym typeface="Calibri"/>
              </a:rPr>
              <a:t> περιβάλλοντος.</a:t>
            </a:r>
            <a:endParaRPr sz="1700">
              <a:latin typeface="Calibri"/>
              <a:ea typeface="Calibri"/>
              <a:cs typeface="Calibri"/>
              <a:sym typeface="Calibri"/>
            </a:endParaRPr>
          </a:p>
          <a:p>
            <a:pPr marL="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399" name="Google Shape;399;g19d164b436d_0_236"/>
          <p:cNvSpPr txBox="1"/>
          <p:nvPr/>
        </p:nvSpPr>
        <p:spPr>
          <a:xfrm>
            <a:off x="6316650" y="1262450"/>
            <a:ext cx="1773900" cy="227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Εκτίμηση επιπτώσεων και διαχείριση του φυσικού και αγροτικού περιβάλλοντος</a:t>
            </a: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400" name="Google Shape;400;g19d164b436d_0_236"/>
          <p:cNvSpPr/>
          <p:nvPr/>
        </p:nvSpPr>
        <p:spPr>
          <a:xfrm>
            <a:off x="7139500" y="3399750"/>
            <a:ext cx="4669800" cy="1566900"/>
          </a:xfrm>
          <a:prstGeom prst="round1Rect">
            <a:avLst>
              <a:gd name="adj" fmla="val 16667"/>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19d164b436d_0_236"/>
          <p:cNvSpPr/>
          <p:nvPr/>
        </p:nvSpPr>
        <p:spPr>
          <a:xfrm rot="5400000">
            <a:off x="6345900" y="3302975"/>
            <a:ext cx="1680900" cy="1773900"/>
          </a:xfrm>
          <a:prstGeom prst="hexagon">
            <a:avLst>
              <a:gd name="adj" fmla="val 25000"/>
              <a:gd name="vf" fmla="val 115470"/>
            </a:avLst>
          </a:prstGeom>
          <a:solidFill>
            <a:srgbClr val="1C8C7F"/>
          </a:solid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g19d164b436d_0_236"/>
          <p:cNvSpPr txBox="1"/>
          <p:nvPr/>
        </p:nvSpPr>
        <p:spPr>
          <a:xfrm>
            <a:off x="8073400" y="3445525"/>
            <a:ext cx="3562500" cy="175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Σε αυτόν τον διδακτικό τομέα θα βρείτε θέσεις εργασίας όπως:</a:t>
            </a: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Περιβαλλοντική επικοινωνία</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Περιβαλλοντικός δημοσιογράφος.</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403" name="Google Shape;403;g19d164b436d_0_236"/>
          <p:cNvSpPr txBox="1"/>
          <p:nvPr/>
        </p:nvSpPr>
        <p:spPr>
          <a:xfrm>
            <a:off x="6299500" y="3604583"/>
            <a:ext cx="1773900" cy="149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Περιβαλλοντική ενημέρωση και εκπαίδευση</a:t>
            </a: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pic>
        <p:nvPicPr>
          <p:cNvPr id="404" name="Google Shape;404;g19d164b436d_0_2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24517" y="4677025"/>
            <a:ext cx="1717220" cy="1776675"/>
          </a:xfrm>
          <a:prstGeom prst="rect">
            <a:avLst/>
          </a:prstGeom>
          <a:noFill/>
          <a:ln>
            <a:noFill/>
          </a:ln>
        </p:spPr>
      </p:pic>
      <p:sp>
        <p:nvSpPr>
          <p:cNvPr id="405" name="Google Shape;405;g19d164b436d_0_236"/>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09"/>
        <p:cNvGrpSpPr/>
        <p:nvPr/>
      </p:nvGrpSpPr>
      <p:grpSpPr>
        <a:xfrm>
          <a:off x="0" y="0"/>
          <a:ext cx="0" cy="0"/>
          <a:chOff x="0" y="0"/>
          <a:chExt cx="0" cy="0"/>
        </a:xfrm>
      </p:grpSpPr>
      <p:sp>
        <p:nvSpPr>
          <p:cNvPr id="410" name="Google Shape;410;g19d164b436d_0_283"/>
          <p:cNvSpPr/>
          <p:nvPr/>
        </p:nvSpPr>
        <p:spPr>
          <a:xfrm>
            <a:off x="1263125" y="3645425"/>
            <a:ext cx="5768400" cy="1566900"/>
          </a:xfrm>
          <a:prstGeom prst="round1Rect">
            <a:avLst>
              <a:gd name="adj" fmla="val 16667"/>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g19d164b436d_0_283"/>
          <p:cNvSpPr/>
          <p:nvPr/>
        </p:nvSpPr>
        <p:spPr>
          <a:xfrm>
            <a:off x="850005" y="1551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Πράσινες Εργασίες</a:t>
            </a:r>
            <a:endParaRPr sz="3600" b="0" i="0" u="none" strike="noStrike" cap="none">
              <a:solidFill>
                <a:srgbClr val="000000"/>
              </a:solidFill>
              <a:latin typeface="Arial"/>
              <a:ea typeface="Arial"/>
              <a:cs typeface="Arial"/>
              <a:sym typeface="Arial"/>
            </a:endParaRPr>
          </a:p>
        </p:txBody>
      </p:sp>
      <p:sp>
        <p:nvSpPr>
          <p:cNvPr id="412" name="Google Shape;412;g19d164b436d_0_283"/>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Τομείς δράσης για τις πράσινες θέσεις εργασίας</a:t>
            </a:r>
            <a:endParaRPr sz="2400" b="0" i="0" u="none" strike="noStrike" cap="none">
              <a:solidFill>
                <a:srgbClr val="000000"/>
              </a:solidFill>
              <a:latin typeface="Arial"/>
              <a:ea typeface="Arial"/>
              <a:cs typeface="Arial"/>
              <a:sym typeface="Arial"/>
            </a:endParaRPr>
          </a:p>
        </p:txBody>
      </p:sp>
      <p:sp>
        <p:nvSpPr>
          <p:cNvPr id="413" name="Google Shape;413;g19d164b436d_0_283"/>
          <p:cNvSpPr/>
          <p:nvPr/>
        </p:nvSpPr>
        <p:spPr>
          <a:xfrm rot="5400000">
            <a:off x="469525" y="3548650"/>
            <a:ext cx="1680900" cy="1773900"/>
          </a:xfrm>
          <a:prstGeom prst="hexagon">
            <a:avLst>
              <a:gd name="adj" fmla="val 25000"/>
              <a:gd name="vf" fmla="val 115470"/>
            </a:avLst>
          </a:prstGeom>
          <a:solidFill>
            <a:srgbClr val="1C8C7F"/>
          </a:solid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19d164b436d_0_283"/>
          <p:cNvSpPr txBox="1"/>
          <p:nvPr/>
        </p:nvSpPr>
        <p:spPr>
          <a:xfrm>
            <a:off x="2416716" y="3576175"/>
            <a:ext cx="4400400" cy="201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Αυτός ο τομέας περιλαμβάνει θέσεις εργασίας όπως:</a:t>
            </a:r>
            <a:endParaRPr sz="1700">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Τεχνικός γεωγραφικών συστημάτων</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latin typeface="Calibri"/>
                <a:ea typeface="Calibri"/>
                <a:cs typeface="Calibri"/>
                <a:sym typeface="Calibri"/>
              </a:rPr>
              <a:t> πληροφοριών (GIS) και τηλεπισκόπησης.</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Σύμβουλος σε συστήματα γεωγραφικών πληροφοριών.</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415" name="Google Shape;415;g19d164b436d_0_283"/>
          <p:cNvSpPr txBox="1"/>
          <p:nvPr/>
        </p:nvSpPr>
        <p:spPr>
          <a:xfrm>
            <a:off x="313325" y="3595175"/>
            <a:ext cx="1993500" cy="1493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Εργαλεία πληροφορικής που εφαρμόζονται στην περιβαλλοντική διαχείριση</a:t>
            </a:r>
            <a:endParaRPr sz="1700" b="0" i="0" u="none" strike="noStrike" cap="none">
              <a:solidFill>
                <a:schemeClr val="lt1"/>
              </a:solidFill>
              <a:latin typeface="Calibri"/>
              <a:ea typeface="Calibri"/>
              <a:cs typeface="Calibri"/>
              <a:sym typeface="Calibri"/>
            </a:endParaRPr>
          </a:p>
        </p:txBody>
      </p:sp>
      <p:sp>
        <p:nvSpPr>
          <p:cNvPr id="416" name="Google Shape;416;g19d164b436d_0_283"/>
          <p:cNvSpPr/>
          <p:nvPr/>
        </p:nvSpPr>
        <p:spPr>
          <a:xfrm>
            <a:off x="1263125" y="1485500"/>
            <a:ext cx="4669800" cy="1566900"/>
          </a:xfrm>
          <a:prstGeom prst="round1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19d164b436d_0_283"/>
          <p:cNvSpPr/>
          <p:nvPr/>
        </p:nvSpPr>
        <p:spPr>
          <a:xfrm rot="5400000">
            <a:off x="469525" y="1388725"/>
            <a:ext cx="1680900" cy="1773900"/>
          </a:xfrm>
          <a:prstGeom prst="hexagon">
            <a:avLst>
              <a:gd name="adj" fmla="val 25000"/>
              <a:gd name="vf" fmla="val 115470"/>
            </a:avLst>
          </a:prstGeom>
          <a:solidFill>
            <a:srgbClr val="C00000"/>
          </a:solidFill>
          <a:ln w="25400" cap="flat" cmpd="sng">
            <a:solidFill>
              <a:srgbClr val="DD473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19d164b436d_0_283"/>
          <p:cNvSpPr txBox="1"/>
          <p:nvPr/>
        </p:nvSpPr>
        <p:spPr>
          <a:xfrm>
            <a:off x="2197025" y="1680300"/>
            <a:ext cx="3562500" cy="1493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None/>
            </a:pPr>
            <a:r>
              <a:rPr lang="en-GB" sz="1700">
                <a:latin typeface="Calibri"/>
                <a:ea typeface="Calibri"/>
                <a:cs typeface="Calibri"/>
                <a:sym typeface="Calibri"/>
              </a:rPr>
              <a:t>Αυτός ο τομέας περιλαμβάνει θέσεις εργασίας όπως:</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Ειδικός στο οικολογικό σήμα.</a:t>
            </a:r>
            <a:endParaRPr sz="1700">
              <a:latin typeface="Calibri"/>
              <a:ea typeface="Calibri"/>
              <a:cs typeface="Calibri"/>
              <a:sym typeface="Calibri"/>
            </a:endParaRPr>
          </a:p>
          <a:p>
            <a:pPr marL="457200" marR="0" lvl="0" indent="0" algn="just" rtl="0">
              <a:lnSpc>
                <a:spcPct val="100000"/>
              </a:lnSpc>
              <a:spcBef>
                <a:spcPts val="0"/>
              </a:spcBef>
              <a:spcAft>
                <a:spcPts val="0"/>
              </a:spcAft>
              <a:buNone/>
            </a:pPr>
            <a:endParaRPr sz="17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419" name="Google Shape;419;g19d164b436d_0_283"/>
          <p:cNvSpPr txBox="1"/>
          <p:nvPr/>
        </p:nvSpPr>
        <p:spPr>
          <a:xfrm>
            <a:off x="480875" y="1937838"/>
            <a:ext cx="16584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Ανάλυση κύκλου ζωής</a:t>
            </a:r>
            <a:endParaRPr sz="17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420" name="Google Shape;420;g19d164b436d_0_283"/>
          <p:cNvSpPr/>
          <p:nvPr/>
        </p:nvSpPr>
        <p:spPr>
          <a:xfrm>
            <a:off x="6935125" y="1515500"/>
            <a:ext cx="4669800" cy="1566900"/>
          </a:xfrm>
          <a:prstGeom prst="round1Rect">
            <a:avLst>
              <a:gd name="adj" fmla="val 16667"/>
            </a:avLst>
          </a:prstGeom>
          <a:noFill/>
          <a:ln w="28575"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19d164b436d_0_283"/>
          <p:cNvSpPr/>
          <p:nvPr/>
        </p:nvSpPr>
        <p:spPr>
          <a:xfrm rot="5400000">
            <a:off x="6111525" y="1388725"/>
            <a:ext cx="1740900" cy="1773900"/>
          </a:xfrm>
          <a:prstGeom prst="hexagon">
            <a:avLst>
              <a:gd name="adj" fmla="val 25000"/>
              <a:gd name="vf" fmla="val 115470"/>
            </a:avLst>
          </a:prstGeom>
          <a:solidFill>
            <a:srgbClr val="F29B26"/>
          </a:solidFill>
          <a:ln w="25400" cap="flat" cmpd="sng">
            <a:solidFill>
              <a:srgbClr val="FFD96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19d164b436d_0_283"/>
          <p:cNvSpPr txBox="1"/>
          <p:nvPr/>
        </p:nvSpPr>
        <p:spPr>
          <a:xfrm>
            <a:off x="7869025" y="1680300"/>
            <a:ext cx="3562500" cy="1754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1700">
                <a:solidFill>
                  <a:schemeClr val="dk1"/>
                </a:solidFill>
                <a:latin typeface="Calibri"/>
                <a:ea typeface="Calibri"/>
                <a:cs typeface="Calibri"/>
                <a:sym typeface="Calibri"/>
              </a:rPr>
              <a:t>Αυτός ο τομέας περιλαμβάνει θέσεις εργασίας όπως:</a:t>
            </a:r>
            <a:endParaRPr sz="1700" b="0" i="0" u="none" strike="noStrike" cap="none">
              <a:solidFill>
                <a:srgbClr val="000000"/>
              </a:solidFill>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Διαχειριστής ενέργειας.</a:t>
            </a:r>
            <a:endParaRPr sz="1700">
              <a:latin typeface="Calibri"/>
              <a:ea typeface="Calibri"/>
              <a:cs typeface="Calibri"/>
              <a:sym typeface="Calibri"/>
            </a:endParaRPr>
          </a:p>
          <a:p>
            <a:pPr marL="457200" marR="0" lvl="0" indent="-317500" algn="just" rtl="0">
              <a:lnSpc>
                <a:spcPct val="100000"/>
              </a:lnSpc>
              <a:spcBef>
                <a:spcPts val="0"/>
              </a:spcBef>
              <a:spcAft>
                <a:spcPts val="0"/>
              </a:spcAft>
              <a:buSzPts val="1400"/>
              <a:buChar char="●"/>
            </a:pPr>
            <a:r>
              <a:rPr lang="en-GB" sz="1700">
                <a:latin typeface="Calibri"/>
                <a:ea typeface="Calibri"/>
                <a:cs typeface="Calibri"/>
                <a:sym typeface="Calibri"/>
              </a:rPr>
              <a:t>Τεχνικός ανανεώσιμων πηγών ενέργειας.</a:t>
            </a:r>
            <a:endParaRPr sz="1700">
              <a:latin typeface="Calibri"/>
              <a:ea typeface="Calibri"/>
              <a:cs typeface="Calibri"/>
              <a:sym typeface="Calibri"/>
            </a:endParaRPr>
          </a:p>
          <a:p>
            <a:pPr marL="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423" name="Google Shape;423;g19d164b436d_0_283"/>
          <p:cNvSpPr txBox="1"/>
          <p:nvPr/>
        </p:nvSpPr>
        <p:spPr>
          <a:xfrm>
            <a:off x="6095025" y="1908850"/>
            <a:ext cx="1773900" cy="1231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700">
                <a:solidFill>
                  <a:schemeClr val="lt1"/>
                </a:solidFill>
                <a:latin typeface="Calibri"/>
                <a:ea typeface="Calibri"/>
                <a:cs typeface="Calibri"/>
                <a:sym typeface="Calibri"/>
              </a:rPr>
              <a:t>Ενέργεια και κλιματική αλλαγή</a:t>
            </a:r>
            <a:endParaRPr sz="17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7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424" name="Google Shape;424;g19d164b436d_0_283"/>
          <p:cNvSpPr txBox="1"/>
          <p:nvPr/>
        </p:nvSpPr>
        <p:spPr>
          <a:xfrm>
            <a:off x="7950175" y="3504625"/>
            <a:ext cx="3654900" cy="21594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GB" sz="1700">
                <a:solidFill>
                  <a:schemeClr val="dk1"/>
                </a:solidFill>
                <a:latin typeface="Calibri"/>
                <a:ea typeface="Calibri"/>
                <a:cs typeface="Calibri"/>
                <a:sym typeface="Calibri"/>
              </a:rPr>
              <a:t>Ο κατάλογος των πράσινων θέσεων εργασίας είναι πολύ μεγάλος, αλλά οι κύριοι υποστηρικτές των πράσινων θέσεων εργασίας είναι οι ίδιες οι εταιρείες, οι οποίες θα πρέπει να κινηθούν πιο σταθερά προς τη δημιουργία συγκεκριμένων τμημάτων.</a:t>
            </a:r>
            <a:endParaRPr sz="1500" b="0" i="0" u="none" strike="noStrike" cap="none">
              <a:solidFill>
                <a:schemeClr val="dk1"/>
              </a:solidFill>
              <a:latin typeface="Calibri"/>
              <a:ea typeface="Calibri"/>
              <a:cs typeface="Calibri"/>
              <a:sym typeface="Calibri"/>
            </a:endParaRPr>
          </a:p>
        </p:txBody>
      </p:sp>
      <p:pic>
        <p:nvPicPr>
          <p:cNvPr id="425" name="Google Shape;425;g19d164b436d_0_28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07128" y="4837678"/>
            <a:ext cx="1349689" cy="1566901"/>
          </a:xfrm>
          <a:prstGeom prst="rect">
            <a:avLst/>
          </a:prstGeom>
          <a:noFill/>
          <a:ln>
            <a:noFill/>
          </a:ln>
        </p:spPr>
      </p:pic>
      <p:sp>
        <p:nvSpPr>
          <p:cNvPr id="426" name="Google Shape;426;g19d164b436d_0_283"/>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30"/>
        <p:cNvGrpSpPr/>
        <p:nvPr/>
      </p:nvGrpSpPr>
      <p:grpSpPr>
        <a:xfrm>
          <a:off x="0" y="0"/>
          <a:ext cx="0" cy="0"/>
          <a:chOff x="0" y="0"/>
          <a:chExt cx="0" cy="0"/>
        </a:xfrm>
      </p:grpSpPr>
      <p:sp>
        <p:nvSpPr>
          <p:cNvPr id="431" name="Google Shape;431;g19d164b436d_0_309"/>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Πράσινες Εργασίες</a:t>
            </a:r>
            <a:endParaRPr sz="3600" b="0" i="0" u="none" strike="noStrike" cap="none">
              <a:solidFill>
                <a:srgbClr val="000000"/>
              </a:solidFill>
              <a:latin typeface="Arial"/>
              <a:ea typeface="Arial"/>
              <a:cs typeface="Arial"/>
              <a:sym typeface="Arial"/>
            </a:endParaRPr>
          </a:p>
        </p:txBody>
      </p:sp>
      <p:sp>
        <p:nvSpPr>
          <p:cNvPr id="432" name="Google Shape;432;g19d164b436d_0_309"/>
          <p:cNvSpPr/>
          <p:nvPr/>
        </p:nvSpPr>
        <p:spPr>
          <a:xfrm>
            <a:off x="849999" y="732213"/>
            <a:ext cx="87405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3: Πράσινες θέσεις εργασίας σε αγροτικές περιοχές</a:t>
            </a:r>
            <a:endParaRPr sz="240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433" name="Google Shape;433;g19d164b436d_0_309"/>
          <p:cNvSpPr/>
          <p:nvPr/>
        </p:nvSpPr>
        <p:spPr>
          <a:xfrm>
            <a:off x="4290400" y="1534475"/>
            <a:ext cx="7317600" cy="3723300"/>
          </a:xfrm>
          <a:prstGeom prst="rect">
            <a:avLst/>
          </a:prstGeom>
          <a:noFill/>
          <a:ln w="2857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Επεξεργασία και καθαρισμός λυμάτων.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Διαχείριση απορριμμάτων: Παραγωγή βιοκαυσίμων όπως βιοντίζελ ή βιοαιθανόλη.</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Παραγωγή ανανεώσιμων πηγών ενέργειας.</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Διαχείριση δασικών εκτάσεων και προστατευόμενων φυσικών χώρων.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Περιβαλλοντικές υπηρεσίες για εταιρείες και οντότητες</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latin typeface="Calibri"/>
                <a:ea typeface="Calibri"/>
                <a:cs typeface="Calibri"/>
                <a:sym typeface="Calibri"/>
              </a:rPr>
              <a:t>(συμπεριλαμβανομένων των υπηρεσιών για την προστασία και τον έλεγχο της ηχορύπανσης, της ατμοσφαιρικής ρύπανσης και της ανάκτησης μολυσμένων εδαφών).</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Περιβαλλοντική εκπαίδευση και ενημέρωση.</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Βιολογική παραγωγή: Βιολογική γεωργία και κτηνοτροφία.</a:t>
            </a:r>
            <a:endParaRPr sz="1800">
              <a:latin typeface="Calibri"/>
              <a:ea typeface="Calibri"/>
              <a:cs typeface="Calibri"/>
              <a:sym typeface="Calibri"/>
            </a:endParaRPr>
          </a:p>
          <a:p>
            <a:pPr marL="457200" marR="0" lvl="0" indent="-342900" algn="just" rtl="0">
              <a:lnSpc>
                <a:spcPct val="100000"/>
              </a:lnSpc>
              <a:spcBef>
                <a:spcPts val="0"/>
              </a:spcBef>
              <a:spcAft>
                <a:spcPts val="0"/>
              </a:spcAft>
              <a:buSzPts val="1800"/>
              <a:buFont typeface="Calibri"/>
              <a:buChar char="●"/>
            </a:pPr>
            <a:r>
              <a:rPr lang="en-GB" sz="1800">
                <a:latin typeface="Calibri"/>
                <a:ea typeface="Calibri"/>
                <a:cs typeface="Calibri"/>
                <a:sym typeface="Calibri"/>
              </a:rPr>
              <a:t>Λειτουργίες προστασίας του περιβάλλοντος στη βιομηχανία και τις υπηρεσίες.</a:t>
            </a:r>
            <a:endParaRPr sz="1800">
              <a:latin typeface="Calibri"/>
              <a:ea typeface="Calibri"/>
              <a:cs typeface="Calibri"/>
              <a:sym typeface="Calibri"/>
            </a:endParaRPr>
          </a:p>
          <a:p>
            <a:pPr marL="457200" marR="0" lvl="0" indent="0" algn="just" rtl="0">
              <a:lnSpc>
                <a:spcPct val="100000"/>
              </a:lnSpc>
              <a:spcBef>
                <a:spcPts val="0"/>
              </a:spcBef>
              <a:spcAft>
                <a:spcPts val="0"/>
              </a:spcAft>
              <a:buNone/>
            </a:pPr>
            <a:endParaRPr sz="1800">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4" name="Google Shape;434;g19d164b436d_0_309"/>
          <p:cNvSpPr/>
          <p:nvPr/>
        </p:nvSpPr>
        <p:spPr>
          <a:xfrm rot="5400000">
            <a:off x="471625" y="1386475"/>
            <a:ext cx="3341400" cy="3438900"/>
          </a:xfrm>
          <a:prstGeom prst="hexagon">
            <a:avLst>
              <a:gd name="adj" fmla="val 25000"/>
              <a:gd name="vf" fmla="val 115470"/>
            </a:avLst>
          </a:prstGeom>
          <a:noFill/>
          <a:ln w="28575"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19d164b436d_0_309"/>
          <p:cNvSpPr txBox="1"/>
          <p:nvPr/>
        </p:nvSpPr>
        <p:spPr>
          <a:xfrm>
            <a:off x="782875" y="2282425"/>
            <a:ext cx="2718900" cy="1723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GB" sz="2000" b="1">
                <a:solidFill>
                  <a:schemeClr val="dk1"/>
                </a:solidFill>
                <a:latin typeface="Calibri"/>
                <a:ea typeface="Calibri"/>
                <a:cs typeface="Calibri"/>
                <a:sym typeface="Calibri"/>
              </a:rPr>
              <a:t>Ακολουθούν μερικά παραδείγματα πράσινων θέσεων εργασίας - πόσες από αυτές γνωρίζατε;</a:t>
            </a:r>
            <a:endParaRPr sz="1700" b="1" i="0" u="none" strike="noStrike" cap="none">
              <a:solidFill>
                <a:schemeClr val="dk1"/>
              </a:solidFill>
              <a:latin typeface="Arial"/>
              <a:ea typeface="Arial"/>
              <a:cs typeface="Arial"/>
              <a:sym typeface="Arial"/>
            </a:endParaRPr>
          </a:p>
        </p:txBody>
      </p:sp>
      <p:pic>
        <p:nvPicPr>
          <p:cNvPr id="436" name="Google Shape;436;g19d164b436d_0_3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6906" y="4249850"/>
            <a:ext cx="2199025" cy="1833175"/>
          </a:xfrm>
          <a:prstGeom prst="rect">
            <a:avLst/>
          </a:prstGeom>
          <a:noFill/>
          <a:ln>
            <a:noFill/>
          </a:ln>
        </p:spPr>
      </p:pic>
      <p:sp>
        <p:nvSpPr>
          <p:cNvPr id="437" name="Google Shape;437;g19d164b436d_0_309"/>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41"/>
        <p:cNvGrpSpPr/>
        <p:nvPr/>
      </p:nvGrpSpPr>
      <p:grpSpPr>
        <a:xfrm>
          <a:off x="0" y="0"/>
          <a:ext cx="0" cy="0"/>
          <a:chOff x="0" y="0"/>
          <a:chExt cx="0" cy="0"/>
        </a:xfrm>
      </p:grpSpPr>
      <p:sp>
        <p:nvSpPr>
          <p:cNvPr id="442" name="Google Shape;442;g1bebd2e5064_0_45"/>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2: Πράσινες Εργασίες</a:t>
            </a:r>
            <a:endParaRPr sz="3600" b="0" i="0" u="none" strike="noStrike" cap="none">
              <a:solidFill>
                <a:srgbClr val="000000"/>
              </a:solidFill>
              <a:latin typeface="Arial"/>
              <a:ea typeface="Arial"/>
              <a:cs typeface="Arial"/>
              <a:sym typeface="Arial"/>
            </a:endParaRPr>
          </a:p>
        </p:txBody>
      </p:sp>
      <p:sp>
        <p:nvSpPr>
          <p:cNvPr id="443" name="Google Shape;443;g1bebd2e5064_0_45"/>
          <p:cNvSpPr/>
          <p:nvPr/>
        </p:nvSpPr>
        <p:spPr>
          <a:xfrm>
            <a:off x="849999" y="84051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Αναλύστε την περίπτωση του "Feltai"</a:t>
            </a:r>
            <a:endParaRPr sz="2400" b="0" i="0" u="none" strike="noStrike" cap="none">
              <a:solidFill>
                <a:srgbClr val="000000"/>
              </a:solidFill>
              <a:latin typeface="Arial"/>
              <a:ea typeface="Arial"/>
              <a:cs typeface="Arial"/>
              <a:sym typeface="Arial"/>
            </a:endParaRPr>
          </a:p>
        </p:txBody>
      </p:sp>
      <p:sp>
        <p:nvSpPr>
          <p:cNvPr id="444" name="Google Shape;444;g1bebd2e5064_0_45"/>
          <p:cNvSpPr txBox="1"/>
          <p:nvPr/>
        </p:nvSpPr>
        <p:spPr>
          <a:xfrm>
            <a:off x="910175" y="1564825"/>
            <a:ext cx="10331700" cy="12006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alibri"/>
                <a:ea typeface="Calibri"/>
                <a:cs typeface="Calibri"/>
                <a:sym typeface="Calibri"/>
              </a:rPr>
              <a:t>"Feltai"</a:t>
            </a:r>
            <a:r>
              <a:rPr lang="en-GB" sz="1800" b="0" i="0" u="none" strike="noStrike" cap="none">
                <a:solidFill>
                  <a:srgbClr val="000000"/>
                </a:solidFill>
                <a:latin typeface="Calibri"/>
                <a:ea typeface="Calibri"/>
                <a:cs typeface="Calibri"/>
                <a:sym typeface="Calibri"/>
              </a:rPr>
              <a:t> </a:t>
            </a:r>
            <a:r>
              <a:rPr lang="en-GB" sz="1800">
                <a:latin typeface="Calibri"/>
                <a:ea typeface="Calibri"/>
                <a:cs typeface="Calibri"/>
                <a:sym typeface="Calibri"/>
              </a:rPr>
              <a:t>είναι ένα έργο με επικεφαλής την Inés Heredia που λαμβάνει χώρα στη βόρεια Ισπανία. Αυτό το έργο δίνει αξία στο μαλλί προβάτου φτιάχνοντας </a:t>
            </a:r>
            <a:r>
              <a:rPr lang="en-GB" sz="1800">
                <a:solidFill>
                  <a:schemeClr val="dk1"/>
                </a:solidFill>
                <a:latin typeface="Calibri"/>
                <a:ea typeface="Calibri"/>
                <a:cs typeface="Calibri"/>
                <a:sym typeface="Calibri"/>
              </a:rPr>
              <a:t>από αυτό </a:t>
            </a:r>
            <a:r>
              <a:rPr lang="en-GB" sz="1800">
                <a:latin typeface="Calibri"/>
                <a:ea typeface="Calibri"/>
                <a:cs typeface="Calibri"/>
                <a:sym typeface="Calibri"/>
              </a:rPr>
              <a:t>κλωστοϋφαντουργικά προϊόντα. Φτιάχνουν παντόφλες, γέμιση μαξιλαριών, ρούχα για σχεδιαστές, κ.λπ. Όταν τα προϊόντα δεν είναι πλέον χρήσιμα ή το μαλλί μένει αχρησιμοποίητο, η Inés και η ομάδα γυναικών της το χρησιμοποιούν για κομποστοποίηση.</a:t>
            </a:r>
            <a:endParaRPr sz="1800" b="0" i="0" u="none" strike="noStrike" cap="none">
              <a:solidFill>
                <a:srgbClr val="000000"/>
              </a:solidFill>
              <a:latin typeface="Calibri"/>
              <a:ea typeface="Calibri"/>
              <a:cs typeface="Calibri"/>
              <a:sym typeface="Calibri"/>
            </a:endParaRPr>
          </a:p>
        </p:txBody>
      </p:sp>
      <p:sp>
        <p:nvSpPr>
          <p:cNvPr id="445" name="Google Shape;445;g1bebd2e5064_0_45"/>
          <p:cNvSpPr/>
          <p:nvPr/>
        </p:nvSpPr>
        <p:spPr>
          <a:xfrm>
            <a:off x="910175" y="2948138"/>
            <a:ext cx="5975100" cy="29310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700" b="1">
                <a:latin typeface="Calibri"/>
                <a:ea typeface="Calibri"/>
                <a:cs typeface="Calibri"/>
                <a:sym typeface="Calibri"/>
              </a:rPr>
              <a:t>Αναλογιστείτε τις ακόλουθες ερωτήσεις:</a:t>
            </a:r>
            <a:endParaRPr sz="1700" b="1" i="0" u="none" strike="noStrike" cap="none">
              <a:solidFill>
                <a:srgbClr val="000000"/>
              </a:solidFill>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AutoNum type="arabicPeriod"/>
            </a:pPr>
            <a:r>
              <a:rPr lang="en-GB" sz="1700" b="1">
                <a:latin typeface="Calibri"/>
                <a:ea typeface="Calibri"/>
                <a:cs typeface="Calibri"/>
                <a:sym typeface="Calibri"/>
              </a:rPr>
              <a:t>Πιστεύετε ότι η Feltai είναι μια φιλική προς το περιβάλλον εταιρεία;</a:t>
            </a:r>
            <a:endParaRPr sz="1700" b="1">
              <a:latin typeface="Calibri"/>
              <a:ea typeface="Calibri"/>
              <a:cs typeface="Calibri"/>
              <a:sym typeface="Calibri"/>
            </a:endParaRPr>
          </a:p>
          <a:p>
            <a:pPr marL="457200" marR="0" lvl="0" indent="0" algn="just" rtl="0">
              <a:lnSpc>
                <a:spcPct val="100000"/>
              </a:lnSpc>
              <a:spcBef>
                <a:spcPts val="0"/>
              </a:spcBef>
              <a:spcAft>
                <a:spcPts val="0"/>
              </a:spcAft>
              <a:buNone/>
            </a:pPr>
            <a:endParaRPr sz="1700" b="1">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AutoNum type="arabicPeriod"/>
            </a:pPr>
            <a:r>
              <a:rPr lang="en-GB" sz="1700" b="1">
                <a:latin typeface="Calibri"/>
                <a:ea typeface="Calibri"/>
                <a:cs typeface="Calibri"/>
                <a:sym typeface="Calibri"/>
              </a:rPr>
              <a:t>Ποιες πρακτικές εφαρμόζονται στο Feltai που συνάδουν με τις αρχές της πράσινης οικονομίας;</a:t>
            </a:r>
            <a:endParaRPr sz="1700" b="1">
              <a:latin typeface="Calibri"/>
              <a:ea typeface="Calibri"/>
              <a:cs typeface="Calibri"/>
              <a:sym typeface="Calibri"/>
            </a:endParaRPr>
          </a:p>
          <a:p>
            <a:pPr marL="457200" marR="0" lvl="0" indent="0" algn="just" rtl="0">
              <a:lnSpc>
                <a:spcPct val="100000"/>
              </a:lnSpc>
              <a:spcBef>
                <a:spcPts val="0"/>
              </a:spcBef>
              <a:spcAft>
                <a:spcPts val="0"/>
              </a:spcAft>
              <a:buNone/>
            </a:pPr>
            <a:endParaRPr sz="1700" b="1">
              <a:latin typeface="Calibri"/>
              <a:ea typeface="Calibri"/>
              <a:cs typeface="Calibri"/>
              <a:sym typeface="Calibri"/>
            </a:endParaRPr>
          </a:p>
          <a:p>
            <a:pPr marL="457200" marR="0" lvl="0" indent="-336550" algn="just" rtl="0">
              <a:lnSpc>
                <a:spcPct val="100000"/>
              </a:lnSpc>
              <a:spcBef>
                <a:spcPts val="0"/>
              </a:spcBef>
              <a:spcAft>
                <a:spcPts val="0"/>
              </a:spcAft>
              <a:buClr>
                <a:srgbClr val="000000"/>
              </a:buClr>
              <a:buSzPts val="1700"/>
              <a:buFont typeface="Calibri"/>
              <a:buAutoNum type="arabicPeriod"/>
            </a:pPr>
            <a:r>
              <a:rPr lang="en-GB" sz="1700" b="1">
                <a:latin typeface="Calibri"/>
                <a:ea typeface="Calibri"/>
                <a:cs typeface="Calibri"/>
                <a:sym typeface="Calibri"/>
              </a:rPr>
              <a:t>Ποιες στρατηγικές θα μπορούσαν να εφαρμοστούν ώστε το Feltai να έχει μικρότερο αντίκτυπο στο περιβάλλον;</a:t>
            </a:r>
            <a:endParaRPr sz="1700" b="1">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a:solidFill>
                <a:srgbClr val="000000"/>
              </a:solidFill>
              <a:latin typeface="Calibri"/>
              <a:ea typeface="Calibri"/>
              <a:cs typeface="Calibri"/>
              <a:sym typeface="Calibri"/>
            </a:endParaRPr>
          </a:p>
        </p:txBody>
      </p:sp>
      <p:pic>
        <p:nvPicPr>
          <p:cNvPr id="446" name="Google Shape;446;g1bebd2e5064_0_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44525" y="3453838"/>
            <a:ext cx="2424850" cy="2112100"/>
          </a:xfrm>
          <a:prstGeom prst="rect">
            <a:avLst/>
          </a:prstGeom>
          <a:noFill/>
          <a:ln>
            <a:noFill/>
          </a:ln>
        </p:spPr>
      </p:pic>
      <p:sp>
        <p:nvSpPr>
          <p:cNvPr id="447" name="Google Shape;447;g1bebd2e5064_0_45"/>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51"/>
        <p:cNvGrpSpPr/>
        <p:nvPr/>
      </p:nvGrpSpPr>
      <p:grpSpPr>
        <a:xfrm>
          <a:off x="0" y="0"/>
          <a:ext cx="0" cy="0"/>
          <a:chOff x="0" y="0"/>
          <a:chExt cx="0" cy="0"/>
        </a:xfrm>
      </p:grpSpPr>
      <p:sp>
        <p:nvSpPr>
          <p:cNvPr id="452" name="Google Shape;452;g19d164b436d_0_80"/>
          <p:cNvSpPr/>
          <p:nvPr/>
        </p:nvSpPr>
        <p:spPr>
          <a:xfrm>
            <a:off x="905755" y="2930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rgbClr val="000000"/>
              </a:solidFill>
              <a:latin typeface="Arial"/>
              <a:ea typeface="Arial"/>
              <a:cs typeface="Arial"/>
              <a:sym typeface="Arial"/>
            </a:endParaRPr>
          </a:p>
        </p:txBody>
      </p:sp>
      <p:sp>
        <p:nvSpPr>
          <p:cNvPr id="453" name="Google Shape;453;g19d164b436d_0_80"/>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1: Τι είναι η πράσινη επιχειρηματικότητα;</a:t>
            </a:r>
            <a:endParaRPr sz="2400" b="0" i="0" u="none" strike="noStrike" cap="none">
              <a:solidFill>
                <a:srgbClr val="000000"/>
              </a:solidFill>
              <a:latin typeface="Arial"/>
              <a:ea typeface="Arial"/>
              <a:cs typeface="Arial"/>
              <a:sym typeface="Arial"/>
            </a:endParaRPr>
          </a:p>
        </p:txBody>
      </p:sp>
      <p:sp>
        <p:nvSpPr>
          <p:cNvPr id="454" name="Google Shape;454;g19d164b436d_0_80"/>
          <p:cNvSpPr txBox="1"/>
          <p:nvPr/>
        </p:nvSpPr>
        <p:spPr>
          <a:xfrm>
            <a:off x="8535050" y="2157188"/>
            <a:ext cx="3547200" cy="48678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700" b="1">
                <a:solidFill>
                  <a:schemeClr val="dk1"/>
                </a:solidFill>
                <a:latin typeface="Calibri"/>
                <a:ea typeface="Calibri"/>
                <a:cs typeface="Calibri"/>
                <a:sym typeface="Calibri"/>
              </a:rPr>
              <a:t>Τομείς πράσινης</a:t>
            </a:r>
            <a:endParaRPr sz="1700" b="1">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700" b="1">
                <a:solidFill>
                  <a:schemeClr val="dk1"/>
                </a:solidFill>
                <a:latin typeface="Calibri"/>
                <a:ea typeface="Calibri"/>
                <a:cs typeface="Calibri"/>
                <a:sym typeface="Calibri"/>
              </a:rPr>
              <a:t> επιχειρηματικότητας:</a:t>
            </a:r>
            <a:endParaRPr sz="1700" b="1"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Εναλλακτικές ανανεώσιμες</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πηγές ενέργειας.</a:t>
            </a:r>
            <a:endParaRPr sz="1700" b="0"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Πράσινες συγκοινωνίες.</a:t>
            </a:r>
            <a:endParaRPr sz="1700" b="0" i="0" u="none" strike="noStrike" cap="none">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Υπηρεσίες πράσινων</a:t>
            </a:r>
            <a:endParaRPr sz="1700">
              <a:solidFill>
                <a:schemeClr val="dk1"/>
              </a:solidFill>
              <a:latin typeface="Calibri"/>
              <a:ea typeface="Calibri"/>
              <a:cs typeface="Calibri"/>
              <a:sym typeface="Calibri"/>
            </a:endParaRPr>
          </a:p>
          <a:p>
            <a:pPr marL="45720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 συμβούλων.</a:t>
            </a:r>
            <a:endParaRPr sz="1700" b="0"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Βιολογικά ή ανακυκλωμένα</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ρούχα.</a:t>
            </a:r>
            <a:endParaRPr sz="1700" b="0"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Βιοδιασπώμενη συσκευασία.</a:t>
            </a:r>
            <a:endParaRPr sz="1700" b="0"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Πράσινα σούπερ μάρκετ.</a:t>
            </a:r>
            <a:endParaRPr sz="1700" b="0" i="0" u="none" strike="noStrike" cap="none">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Βιολογικά καλλυντικά.</a:t>
            </a:r>
            <a:endParaRPr sz="17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Αυτά είναι μόνο μερικά</a:t>
            </a:r>
            <a:endParaRPr sz="17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παραδείγματα.</a:t>
            </a:r>
            <a:endParaRPr sz="17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p:txBody>
      </p:sp>
      <p:sp>
        <p:nvSpPr>
          <p:cNvPr id="455" name="Google Shape;455;g19d164b436d_0_80"/>
          <p:cNvSpPr txBox="1"/>
          <p:nvPr/>
        </p:nvSpPr>
        <p:spPr>
          <a:xfrm>
            <a:off x="680150" y="1472950"/>
            <a:ext cx="10982100" cy="10158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Ως πράσινη επιχειρηματικότητα νοούνται εκείνες οι επιχειρήσεις των οποίων ο στόχος είναι η επίτευξη οικονομικής ανάπτυξης λαμβάνοντας υπόψη τη βέλτιστη και με σεβασμό χρήση των φυσικών πόρων και την αποφυγή της ρύπανσης.</a:t>
            </a:r>
            <a:endParaRPr sz="1500" b="1" i="0" u="none" strike="noStrike" cap="none">
              <a:solidFill>
                <a:schemeClr val="dk1"/>
              </a:solidFill>
              <a:latin typeface="Arial"/>
              <a:ea typeface="Arial"/>
              <a:cs typeface="Arial"/>
              <a:sym typeface="Arial"/>
            </a:endParaRPr>
          </a:p>
        </p:txBody>
      </p:sp>
      <p:sp>
        <p:nvSpPr>
          <p:cNvPr id="456" name="Google Shape;456;g19d164b436d_0_80"/>
          <p:cNvSpPr/>
          <p:nvPr/>
        </p:nvSpPr>
        <p:spPr>
          <a:xfrm>
            <a:off x="3603625" y="4083230"/>
            <a:ext cx="2183100" cy="2069100"/>
          </a:xfrm>
          <a:prstGeom prst="ellipse">
            <a:avLst/>
          </a:prstGeom>
          <a:solidFill>
            <a:srgbClr val="F4CCCC"/>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19d164b436d_0_80"/>
          <p:cNvSpPr/>
          <p:nvPr/>
        </p:nvSpPr>
        <p:spPr>
          <a:xfrm>
            <a:off x="5363205" y="4083230"/>
            <a:ext cx="2183100" cy="2069100"/>
          </a:xfrm>
          <a:prstGeom prst="ellipse">
            <a:avLst/>
          </a:prstGeom>
          <a:solidFill>
            <a:srgbClr val="FFF2CC"/>
          </a:solidFill>
          <a:ln w="38100"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g19d164b436d_0_80"/>
          <p:cNvSpPr/>
          <p:nvPr/>
        </p:nvSpPr>
        <p:spPr>
          <a:xfrm>
            <a:off x="4413422" y="2654250"/>
            <a:ext cx="2183100" cy="2069100"/>
          </a:xfrm>
          <a:prstGeom prst="ellipse">
            <a:avLst/>
          </a:prstGeom>
          <a:solidFill>
            <a:srgbClr val="A2C4C9"/>
          </a:solidFill>
          <a:ln w="38100"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19d164b436d_0_80"/>
          <p:cNvSpPr/>
          <p:nvPr/>
        </p:nvSpPr>
        <p:spPr>
          <a:xfrm>
            <a:off x="3035550" y="2613264"/>
            <a:ext cx="280200" cy="3625200"/>
          </a:xfrm>
          <a:prstGeom prst="leftBrace">
            <a:avLst>
              <a:gd name="adj1" fmla="val 50000"/>
              <a:gd name="adj2" fmla="val 50000"/>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g19d164b436d_0_80"/>
          <p:cNvSpPr txBox="1"/>
          <p:nvPr/>
        </p:nvSpPr>
        <p:spPr>
          <a:xfrm>
            <a:off x="284500" y="3589350"/>
            <a:ext cx="2621400" cy="1493100"/>
          </a:xfrm>
          <a:prstGeom prst="rect">
            <a:avLst/>
          </a:prstGeom>
          <a:noFill/>
          <a:ln w="9525"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Η ένταξη των τριών αξόνων της βιώσιμης ανάπτυξης εγγυάται την επιτυχία της πράσινης επιχειρηματικότητας.</a:t>
            </a:r>
            <a:endParaRPr sz="1700" b="0" i="0" u="none" strike="noStrike" cap="none">
              <a:solidFill>
                <a:schemeClr val="dk1"/>
              </a:solidFill>
              <a:latin typeface="Arial"/>
              <a:ea typeface="Arial"/>
              <a:cs typeface="Arial"/>
              <a:sym typeface="Arial"/>
            </a:endParaRPr>
          </a:p>
        </p:txBody>
      </p:sp>
      <p:sp>
        <p:nvSpPr>
          <p:cNvPr id="461" name="Google Shape;461;g19d164b436d_0_80"/>
          <p:cNvSpPr/>
          <p:nvPr/>
        </p:nvSpPr>
        <p:spPr>
          <a:xfrm>
            <a:off x="1934625" y="632625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grpSp>
        <p:nvGrpSpPr>
          <p:cNvPr id="462" name="Google Shape;462;g19d164b436d_0_80"/>
          <p:cNvGrpSpPr/>
          <p:nvPr/>
        </p:nvGrpSpPr>
        <p:grpSpPr>
          <a:xfrm>
            <a:off x="3768625" y="2894324"/>
            <a:ext cx="3735702" cy="3258170"/>
            <a:chOff x="5144723" y="1815901"/>
            <a:chExt cx="4211614" cy="3796958"/>
          </a:xfrm>
        </p:grpSpPr>
        <p:sp>
          <p:nvSpPr>
            <p:cNvPr id="463" name="Google Shape;463;g19d164b436d_0_80"/>
            <p:cNvSpPr/>
            <p:nvPr/>
          </p:nvSpPr>
          <p:spPr>
            <a:xfrm>
              <a:off x="7047837" y="3716000"/>
              <a:ext cx="2308500" cy="166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700" b="1">
                  <a:solidFill>
                    <a:schemeClr val="dk1"/>
                  </a:solidFill>
                  <a:latin typeface="Calibri"/>
                  <a:ea typeface="Calibri"/>
                  <a:cs typeface="Calibri"/>
                  <a:sym typeface="Calibri"/>
                </a:rPr>
                <a:t>Κοινωνικός Άξονας</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en-GB" sz="1300">
                  <a:solidFill>
                    <a:schemeClr val="dk1"/>
                  </a:solidFill>
                  <a:latin typeface="Calibri"/>
                  <a:ea typeface="Calibri"/>
                  <a:cs typeface="Calibri"/>
                  <a:sym typeface="Calibri"/>
                </a:rPr>
                <a:t>Επικεντρώνεται στην ευημερία της τοπικής κοινωνίας καθώς και στις αλληλεπιδράσεις με διαφορετικές ομάδες.</a:t>
              </a:r>
              <a:endParaRPr sz="1300" b="0" i="0" u="none" strike="noStrike" cap="none">
                <a:solidFill>
                  <a:schemeClr val="dk1"/>
                </a:solidFill>
                <a:latin typeface="Calibri"/>
                <a:ea typeface="Calibri"/>
                <a:cs typeface="Calibri"/>
                <a:sym typeface="Calibri"/>
              </a:endParaRPr>
            </a:p>
          </p:txBody>
        </p:sp>
        <p:sp>
          <p:nvSpPr>
            <p:cNvPr id="464" name="Google Shape;464;g19d164b436d_0_80"/>
            <p:cNvSpPr/>
            <p:nvPr/>
          </p:nvSpPr>
          <p:spPr>
            <a:xfrm>
              <a:off x="5144723" y="3850659"/>
              <a:ext cx="2089200" cy="176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700" b="1">
                  <a:solidFill>
                    <a:schemeClr val="dk1"/>
                  </a:solidFill>
                  <a:latin typeface="Calibri"/>
                  <a:ea typeface="Calibri"/>
                  <a:cs typeface="Calibri"/>
                  <a:sym typeface="Calibri"/>
                </a:rPr>
                <a:t>Οικονομικός Άξονας</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en-GB" sz="1300">
                  <a:solidFill>
                    <a:schemeClr val="dk1"/>
                  </a:solidFill>
                  <a:latin typeface="Calibri"/>
                  <a:ea typeface="Calibri"/>
                  <a:cs typeface="Calibri"/>
                  <a:sym typeface="Calibri"/>
                </a:rPr>
                <a:t>Επικεντρώνεται στην οικονομική ανάπτυξη από βιώσιμη σκοπιά.</a:t>
              </a:r>
              <a:endParaRPr sz="1300" b="0" i="0" u="none" strike="noStrike" cap="none">
                <a:solidFill>
                  <a:schemeClr val="dk1"/>
                </a:solidFill>
                <a:latin typeface="Calibri"/>
                <a:ea typeface="Calibri"/>
                <a:cs typeface="Calibri"/>
                <a:sym typeface="Calibri"/>
              </a:endParaRPr>
            </a:p>
          </p:txBody>
        </p:sp>
        <p:sp>
          <p:nvSpPr>
            <p:cNvPr id="465" name="Google Shape;465;g19d164b436d_0_80"/>
            <p:cNvSpPr/>
            <p:nvPr/>
          </p:nvSpPr>
          <p:spPr>
            <a:xfrm>
              <a:off x="5948021" y="1815901"/>
              <a:ext cx="2308500" cy="1025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700" b="1">
                  <a:solidFill>
                    <a:schemeClr val="dk1"/>
                  </a:solidFill>
                  <a:latin typeface="Calibri"/>
                  <a:ea typeface="Calibri"/>
                  <a:cs typeface="Calibri"/>
                  <a:sym typeface="Calibri"/>
                </a:rPr>
                <a:t>Περιβαλλοντικός Άξονας</a:t>
              </a:r>
              <a:endParaRPr sz="17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r>
                <a:rPr lang="en-GB" sz="1300">
                  <a:solidFill>
                    <a:schemeClr val="dk1"/>
                  </a:solidFill>
                  <a:latin typeface="Calibri"/>
                  <a:ea typeface="Calibri"/>
                  <a:cs typeface="Calibri"/>
                  <a:sym typeface="Calibri"/>
                </a:rPr>
                <a:t>Επικεντρώνεται στην αυθεντικότητα, τη διατήρηση και τη διατήρηση των πόρων</a:t>
              </a:r>
              <a:r>
                <a:rPr lang="en-GB" sz="1300" b="0" i="0" u="none" strike="noStrike" cap="none">
                  <a:solidFill>
                    <a:schemeClr val="dk1"/>
                  </a:solidFill>
                  <a:latin typeface="Calibri"/>
                  <a:ea typeface="Calibri"/>
                  <a:cs typeface="Calibri"/>
                  <a:sym typeface="Calibri"/>
                </a:rPr>
                <a:t>.</a:t>
              </a:r>
              <a:endParaRPr sz="13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69"/>
        <p:cNvGrpSpPr/>
        <p:nvPr/>
      </p:nvGrpSpPr>
      <p:grpSpPr>
        <a:xfrm>
          <a:off x="0" y="0"/>
          <a:ext cx="0" cy="0"/>
          <a:chOff x="0" y="0"/>
          <a:chExt cx="0" cy="0"/>
        </a:xfrm>
      </p:grpSpPr>
      <p:sp>
        <p:nvSpPr>
          <p:cNvPr id="470" name="Google Shape;470;p15"/>
          <p:cNvSpPr/>
          <p:nvPr/>
        </p:nvSpPr>
        <p:spPr>
          <a:xfrm>
            <a:off x="875874" y="305700"/>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471" name="Google Shape;471;p15"/>
          <p:cNvSpPr/>
          <p:nvPr/>
        </p:nvSpPr>
        <p:spPr>
          <a:xfrm>
            <a:off x="875880" y="105614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Ο Αγροοικολογικός Τομέας</a:t>
            </a:r>
            <a:endParaRPr sz="2400" b="0" i="0" u="none" strike="noStrike" cap="none">
              <a:solidFill>
                <a:srgbClr val="000000"/>
              </a:solidFill>
              <a:latin typeface="Arial"/>
              <a:ea typeface="Arial"/>
              <a:cs typeface="Arial"/>
              <a:sym typeface="Arial"/>
            </a:endParaRPr>
          </a:p>
        </p:txBody>
      </p:sp>
      <p:sp>
        <p:nvSpPr>
          <p:cNvPr id="472" name="Google Shape;472;p15"/>
          <p:cNvSpPr txBox="1"/>
          <p:nvPr/>
        </p:nvSpPr>
        <p:spPr>
          <a:xfrm>
            <a:off x="458525" y="1719338"/>
            <a:ext cx="5715900" cy="38742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Σύμφωνα με τον ΟΟΣΑ, αγροοικολογία είναι «η μελέτη της σχέσης μεταξύ των γεωργικών καλλιεργειών και του περιβάλλοντος».</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r>
              <a:rPr lang="en-GB" sz="1800">
                <a:solidFill>
                  <a:schemeClr val="dk1"/>
                </a:solidFill>
                <a:latin typeface="Calibri"/>
                <a:ea typeface="Calibri"/>
                <a:cs typeface="Calibri"/>
                <a:sym typeface="Calibri"/>
              </a:rPr>
              <a:t>Μερικές από τις αρχές που διέπουν την αγροοικολογία είναι οι εξής:</a:t>
            </a: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Ανακύκλωση θρεπτικών συστατικών</a:t>
            </a: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Ποικιλία</a:t>
            </a: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Συνέργειες</a:t>
            </a: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Ενσωμάτωση</a:t>
            </a:r>
            <a:endParaRPr sz="1800" b="0" i="0" u="none" strike="noStrike" cap="none">
              <a:solidFill>
                <a:schemeClr val="dk1"/>
              </a:solidFill>
              <a:latin typeface="Calibri"/>
              <a:ea typeface="Calibri"/>
              <a:cs typeface="Calibri"/>
              <a:sym typeface="Calibri"/>
            </a:endParaRPr>
          </a:p>
          <a:p>
            <a:pPr marL="457200" marR="0" lvl="0" indent="-342900" algn="just" rtl="0">
              <a:lnSpc>
                <a:spcPct val="115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Ο χώρος καλλιέργειας ως αξία από μόνος του.</a:t>
            </a:r>
            <a:endParaRPr sz="18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Η αγροοικολογία είναι ένας τομέας που αυτή τη στιγμή έχει πολλαπλές ευκαιρίες για πράσινες θέσεις εργασίας.</a:t>
            </a:r>
            <a:endParaRPr sz="1800" b="0" i="0" u="none" strike="noStrike" cap="none">
              <a:solidFill>
                <a:schemeClr val="dk1"/>
              </a:solidFill>
              <a:latin typeface="Calibri"/>
              <a:ea typeface="Calibri"/>
              <a:cs typeface="Calibri"/>
              <a:sym typeface="Calibri"/>
            </a:endParaRPr>
          </a:p>
        </p:txBody>
      </p:sp>
      <p:sp>
        <p:nvSpPr>
          <p:cNvPr id="473" name="Google Shape;473;p15"/>
          <p:cNvSpPr/>
          <p:nvPr/>
        </p:nvSpPr>
        <p:spPr>
          <a:xfrm>
            <a:off x="6859150" y="3773624"/>
            <a:ext cx="4941900" cy="18195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Η αγροοικολογία αντικαθιστά τη συμβατική άποψη της γεωργίας με μια πιο φιλική προς το περιβάλλον άποψη, η οποία περιλαμβάνει μεταξύ άλλων:</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Βέλτιστη χρήση νερού</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Διατήρηση της βιοποικιλότητας</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Χρήση φυτοφαρμάκων και χλωρών λιπασμάτων</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endParaRPr sz="1700">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474" name="Google Shape;474;p15"/>
          <p:cNvSpPr/>
          <p:nvPr/>
        </p:nvSpPr>
        <p:spPr>
          <a:xfrm>
            <a:off x="7181192" y="4915206"/>
            <a:ext cx="179700" cy="16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75" name="Google Shape;475;p15"/>
          <p:cNvSpPr/>
          <p:nvPr/>
        </p:nvSpPr>
        <p:spPr>
          <a:xfrm>
            <a:off x="7181192" y="4665725"/>
            <a:ext cx="179700" cy="1695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76" name="Google Shape;476;p15"/>
          <p:cNvSpPr/>
          <p:nvPr/>
        </p:nvSpPr>
        <p:spPr>
          <a:xfrm>
            <a:off x="7181212" y="5164675"/>
            <a:ext cx="179700" cy="16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477" name="Google Shape;477;p15"/>
          <p:cNvSpPr txBox="1"/>
          <p:nvPr/>
        </p:nvSpPr>
        <p:spPr>
          <a:xfrm>
            <a:off x="6550450" y="1719325"/>
            <a:ext cx="5559300" cy="1847100"/>
          </a:xfrm>
          <a:prstGeom prst="rect">
            <a:avLst/>
          </a:prstGeom>
          <a:noFill/>
          <a:ln w="19050" cap="flat" cmpd="sng">
            <a:solidFill>
              <a:srgbClr val="F29B26"/>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800">
                <a:latin typeface="Calibri"/>
                <a:ea typeface="Calibri"/>
                <a:cs typeface="Calibri"/>
                <a:sym typeface="Calibri"/>
              </a:rPr>
              <a:t>Ο αγροοικολογικός τομέας μπορεί να γίνει κατανοητός ως κοινωνικό κίνημα καθώς αναπτύσσει δράσεις που αποτελούν μέρος μιας κοινωνικής διαδικασίας που στοχεύει στην ενίσχυση της κοινωνικής οικονομίας, αλλά στην πορεία δημιουργεί θετικές συνέργειες που προάγουν την ανθρώπινη ανάπτυξη.</a:t>
            </a:r>
            <a:endParaRPr sz="1800" b="0" i="0" u="none" strike="noStrike" cap="none">
              <a:solidFill>
                <a:srgbClr val="000000"/>
              </a:solidFill>
              <a:latin typeface="Arial"/>
              <a:ea typeface="Arial"/>
              <a:cs typeface="Arial"/>
              <a:sym typeface="Arial"/>
            </a:endParaRPr>
          </a:p>
        </p:txBody>
      </p:sp>
      <p:sp>
        <p:nvSpPr>
          <p:cNvPr id="478" name="Google Shape;478;p15"/>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82"/>
        <p:cNvGrpSpPr/>
        <p:nvPr/>
      </p:nvGrpSpPr>
      <p:grpSpPr>
        <a:xfrm>
          <a:off x="0" y="0"/>
          <a:ext cx="0" cy="0"/>
          <a:chOff x="0" y="0"/>
          <a:chExt cx="0" cy="0"/>
        </a:xfrm>
      </p:grpSpPr>
      <p:sp>
        <p:nvSpPr>
          <p:cNvPr id="483" name="Google Shape;483;g19d164b436d_0_331"/>
          <p:cNvSpPr/>
          <p:nvPr/>
        </p:nvSpPr>
        <p:spPr>
          <a:xfrm>
            <a:off x="4016700" y="1986975"/>
            <a:ext cx="1801500" cy="1214100"/>
          </a:xfrm>
          <a:prstGeom prst="ellipse">
            <a:avLst/>
          </a:prstGeom>
          <a:solidFill>
            <a:srgbClr val="F9CB9C"/>
          </a:solidFill>
          <a:ln w="28575"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t>Οικολογικό - Παραγωγικές</a:t>
            </a:r>
            <a:endParaRPr sz="1400" b="0" i="0" u="none" strike="noStrike" cap="none">
              <a:solidFill>
                <a:srgbClr val="000000"/>
              </a:solidFill>
              <a:latin typeface="Arial"/>
              <a:ea typeface="Arial"/>
              <a:cs typeface="Arial"/>
              <a:sym typeface="Arial"/>
            </a:endParaRPr>
          </a:p>
        </p:txBody>
      </p:sp>
      <p:sp>
        <p:nvSpPr>
          <p:cNvPr id="484" name="Google Shape;484;g19d164b436d_0_331"/>
          <p:cNvSpPr/>
          <p:nvPr/>
        </p:nvSpPr>
        <p:spPr>
          <a:xfrm>
            <a:off x="6070800" y="1986975"/>
            <a:ext cx="1707900" cy="1214100"/>
          </a:xfrm>
          <a:prstGeom prst="ellipse">
            <a:avLst/>
          </a:prstGeom>
          <a:solidFill>
            <a:srgbClr val="F4CCCC"/>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a:t>Κοινωνικο-</a:t>
            </a:r>
            <a:endParaRPr/>
          </a:p>
          <a:p>
            <a:pPr marL="0" marR="0" lvl="0" indent="0" algn="ctr" rtl="0">
              <a:lnSpc>
                <a:spcPct val="100000"/>
              </a:lnSpc>
              <a:spcBef>
                <a:spcPts val="0"/>
              </a:spcBef>
              <a:spcAft>
                <a:spcPts val="0"/>
              </a:spcAft>
              <a:buClr>
                <a:srgbClr val="000000"/>
              </a:buClr>
              <a:buSzPts val="1400"/>
              <a:buFont typeface="Arial"/>
              <a:buNone/>
            </a:pPr>
            <a:r>
              <a:rPr lang="en-GB"/>
              <a:t>πολιτικές</a:t>
            </a:r>
            <a:endParaRPr sz="1400" b="0" i="0" u="none" strike="noStrike" cap="none">
              <a:solidFill>
                <a:srgbClr val="000000"/>
              </a:solidFill>
              <a:latin typeface="Arial"/>
              <a:ea typeface="Arial"/>
              <a:cs typeface="Arial"/>
              <a:sym typeface="Arial"/>
            </a:endParaRPr>
          </a:p>
        </p:txBody>
      </p:sp>
      <p:sp>
        <p:nvSpPr>
          <p:cNvPr id="485" name="Google Shape;485;g19d164b436d_0_331"/>
          <p:cNvSpPr/>
          <p:nvPr/>
        </p:nvSpPr>
        <p:spPr>
          <a:xfrm>
            <a:off x="4922975" y="3201075"/>
            <a:ext cx="2116500" cy="1214100"/>
          </a:xfrm>
          <a:prstGeom prst="ellipse">
            <a:avLst/>
          </a:prstGeom>
          <a:solidFill>
            <a:srgbClr val="21B4A9"/>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a:t>Συνεργατικές -</a:t>
            </a:r>
            <a:endParaRPr/>
          </a:p>
          <a:p>
            <a:pPr marL="0" marR="0" lvl="0" indent="0" algn="ctr" rtl="0">
              <a:lnSpc>
                <a:spcPct val="100000"/>
              </a:lnSpc>
              <a:spcBef>
                <a:spcPts val="0"/>
              </a:spcBef>
              <a:spcAft>
                <a:spcPts val="0"/>
              </a:spcAft>
              <a:buClr>
                <a:schemeClr val="dk1"/>
              </a:buClr>
              <a:buSzPts val="1100"/>
              <a:buFont typeface="Arial"/>
              <a:buNone/>
            </a:pPr>
            <a:r>
              <a:rPr lang="en-GB"/>
              <a:t>οικονομικές και πολιτιστικές</a:t>
            </a:r>
            <a:endParaRPr/>
          </a:p>
          <a:p>
            <a:pPr marL="0" marR="0" lvl="0" indent="0" algn="ctr" rtl="0">
              <a:lnSpc>
                <a:spcPct val="100000"/>
              </a:lnSpc>
              <a:spcBef>
                <a:spcPts val="0"/>
              </a:spcBef>
              <a:spcAft>
                <a:spcPts val="0"/>
              </a:spcAft>
              <a:buClr>
                <a:schemeClr val="dk1"/>
              </a:buClr>
              <a:buSzPts val="1100"/>
              <a:buFont typeface="Arial"/>
              <a:buNone/>
            </a:pPr>
            <a:endParaRPr/>
          </a:p>
        </p:txBody>
      </p:sp>
      <p:sp>
        <p:nvSpPr>
          <p:cNvPr id="486" name="Google Shape;486;g19d164b436d_0_331"/>
          <p:cNvSpPr/>
          <p:nvPr/>
        </p:nvSpPr>
        <p:spPr>
          <a:xfrm>
            <a:off x="3736500" y="1837588"/>
            <a:ext cx="280200" cy="1512900"/>
          </a:xfrm>
          <a:prstGeom prst="leftBrace">
            <a:avLst>
              <a:gd name="adj1" fmla="val 50000"/>
              <a:gd name="adj2" fmla="val 50000"/>
            </a:avLst>
          </a:prstGeom>
          <a:noFill/>
          <a:ln w="28575"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19d164b436d_0_331"/>
          <p:cNvSpPr/>
          <p:nvPr/>
        </p:nvSpPr>
        <p:spPr>
          <a:xfrm rot="10800000">
            <a:off x="7778688" y="1837563"/>
            <a:ext cx="280200" cy="1512900"/>
          </a:xfrm>
          <a:prstGeom prst="leftBrace">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19d164b436d_0_331"/>
          <p:cNvSpPr/>
          <p:nvPr/>
        </p:nvSpPr>
        <p:spPr>
          <a:xfrm rot="-5400000">
            <a:off x="5636813" y="3907013"/>
            <a:ext cx="280200" cy="1512900"/>
          </a:xfrm>
          <a:prstGeom prst="leftBrace">
            <a:avLst>
              <a:gd name="adj1" fmla="val 50000"/>
              <a:gd name="adj2" fmla="val 50000"/>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19d164b436d_0_331"/>
          <p:cNvSpPr txBox="1"/>
          <p:nvPr/>
        </p:nvSpPr>
        <p:spPr>
          <a:xfrm>
            <a:off x="8282475" y="1631850"/>
            <a:ext cx="3284100" cy="37749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Λήψη αποφάσεων στο</a:t>
            </a:r>
            <a:endParaRPr sz="15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 αγροδιατροφικό σύστημα</a:t>
            </a:r>
            <a:r>
              <a:rPr lang="en-GB" sz="1500" b="0" i="0" u="none" strike="noStrike" cap="none">
                <a:solidFill>
                  <a:schemeClr val="dk1"/>
                </a:solidFill>
                <a:latin typeface="Calibri"/>
                <a:ea typeface="Calibri"/>
                <a:cs typeface="Calibri"/>
                <a:sym typeface="Calibri"/>
              </a:rPr>
              <a:t>:</a:t>
            </a:r>
            <a:endParaRPr sz="1500" b="0" i="0" u="none" strike="noStrike" cap="none">
              <a:solidFill>
                <a:schemeClr val="dk1"/>
              </a:solidFill>
              <a:latin typeface="Calibri"/>
              <a:ea typeface="Calibri"/>
              <a:cs typeface="Calibri"/>
              <a:sym typeface="Calibri"/>
            </a:endParaRPr>
          </a:p>
          <a:p>
            <a:pPr marL="914400" marR="0" lvl="1"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Από το τοπικό στο</a:t>
            </a:r>
            <a:endParaRPr sz="1500">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 παγκόσμιο επίπεδο</a:t>
            </a:r>
            <a:endParaRPr sz="1500">
              <a:solidFill>
                <a:schemeClr val="dk1"/>
              </a:solidFill>
              <a:latin typeface="Calibri"/>
              <a:ea typeface="Calibri"/>
              <a:cs typeface="Calibri"/>
              <a:sym typeface="Calibri"/>
            </a:endParaRPr>
          </a:p>
          <a:p>
            <a:pPr marL="914400" marR="0" lvl="1"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Προκλητικές πολιτικές που εμποδίζουν τα τοπικά έργα βιωσιμότητας.</a:t>
            </a:r>
            <a:endParaRPr sz="1500">
              <a:solidFill>
                <a:schemeClr val="dk1"/>
              </a:solidFill>
              <a:latin typeface="Calibri"/>
              <a:ea typeface="Calibri"/>
              <a:cs typeface="Calibri"/>
              <a:sym typeface="Calibri"/>
            </a:endParaRPr>
          </a:p>
          <a:p>
            <a:pPr marL="914400" marR="0" lvl="1"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Συνηγορία πολιτικής.</a:t>
            </a:r>
            <a:endParaRPr sz="1500">
              <a:solidFill>
                <a:schemeClr val="dk1"/>
              </a:solidFill>
              <a:latin typeface="Calibri"/>
              <a:ea typeface="Calibri"/>
              <a:cs typeface="Calibri"/>
              <a:sym typeface="Calibri"/>
            </a:endParaRPr>
          </a:p>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Συμμαχίες με άλλες κοινωνικές ομάδες που σχετίζονται με την οικολογία από παγκόσμια</a:t>
            </a:r>
            <a:endParaRPr sz="15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 προοπτική.</a:t>
            </a:r>
            <a:endParaRPr sz="1500">
              <a:solidFill>
                <a:schemeClr val="dk1"/>
              </a:solidFill>
              <a:latin typeface="Calibri"/>
              <a:ea typeface="Calibri"/>
              <a:cs typeface="Calibri"/>
              <a:sym typeface="Calibri"/>
            </a:endParaRPr>
          </a:p>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Κοινωνικά και πολιτικά κινήματα.</a:t>
            </a:r>
            <a:endParaRPr sz="1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490" name="Google Shape;490;g19d164b436d_0_331"/>
          <p:cNvSpPr txBox="1"/>
          <p:nvPr/>
        </p:nvSpPr>
        <p:spPr>
          <a:xfrm>
            <a:off x="3193173" y="4852013"/>
            <a:ext cx="5167500" cy="1650900"/>
          </a:xfrm>
          <a:prstGeom prst="rect">
            <a:avLst/>
          </a:prstGeom>
          <a:noFill/>
          <a:ln w="2857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Ολοκληρωμένο και συστημικό όραμα της παραγωγικής διαδικασίας:</a:t>
            </a:r>
            <a:endParaRPr sz="1500">
              <a:solidFill>
                <a:schemeClr val="dk1"/>
              </a:solidFill>
              <a:latin typeface="Calibri"/>
              <a:ea typeface="Calibri"/>
              <a:cs typeface="Calibri"/>
              <a:sym typeface="Calibri"/>
            </a:endParaRPr>
          </a:p>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Επανασχεδιασμός του αγρο-οικοσυστήματος</a:t>
            </a:r>
            <a:endParaRPr sz="1500">
              <a:solidFill>
                <a:schemeClr val="dk1"/>
              </a:solidFill>
              <a:latin typeface="Calibri"/>
              <a:ea typeface="Calibri"/>
              <a:cs typeface="Calibri"/>
              <a:sym typeface="Calibri"/>
            </a:endParaRPr>
          </a:p>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Θέματα ενεργειακής απόδοσης</a:t>
            </a:r>
            <a:endParaRPr sz="1500">
              <a:solidFill>
                <a:schemeClr val="dk1"/>
              </a:solidFill>
              <a:latin typeface="Calibri"/>
              <a:ea typeface="Calibri"/>
              <a:cs typeface="Calibri"/>
              <a:sym typeface="Calibri"/>
            </a:endParaRPr>
          </a:p>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Ροές άλλων φυσικών παραγωγικών πόρων.</a:t>
            </a:r>
            <a:endParaRPr sz="15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491" name="Google Shape;491;g19d164b436d_0_331"/>
          <p:cNvSpPr txBox="1"/>
          <p:nvPr/>
        </p:nvSpPr>
        <p:spPr>
          <a:xfrm>
            <a:off x="164275" y="1986975"/>
            <a:ext cx="3107100" cy="1916400"/>
          </a:xfrm>
          <a:prstGeom prst="rect">
            <a:avLst/>
          </a:prstGeom>
          <a:noFill/>
          <a:ln w="28575" cap="flat" cmpd="sng">
            <a:solidFill>
              <a:srgbClr val="F29B26"/>
            </a:solidFill>
            <a:prstDash val="solid"/>
            <a:round/>
            <a:headEnd type="none" w="sm" len="sm"/>
            <a:tailEnd type="none" w="sm" len="sm"/>
          </a:ln>
        </p:spPr>
        <p:txBody>
          <a:bodyPr spcFirstLastPara="1" wrap="square" lIns="91425" tIns="45700" rIns="91425" bIns="45700" anchor="t" anchorCtr="0">
            <a:spAutoFit/>
          </a:bodyPr>
          <a:lstStyle/>
          <a:p>
            <a:pPr marL="457200" marR="0" lvl="0"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Λήψη αποφάσεων στο</a:t>
            </a:r>
            <a:endParaRPr sz="15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σύστημα αγροδιατροφής:</a:t>
            </a:r>
            <a:endParaRPr sz="1500" b="0" i="0" u="none" strike="noStrike" cap="none">
              <a:solidFill>
                <a:schemeClr val="dk1"/>
              </a:solidFill>
              <a:latin typeface="Calibri"/>
              <a:ea typeface="Calibri"/>
              <a:cs typeface="Calibri"/>
              <a:sym typeface="Calibri"/>
            </a:endParaRPr>
          </a:p>
          <a:p>
            <a:pPr marL="914400" marR="0" lvl="1"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Από το τοπικό στο</a:t>
            </a:r>
            <a:endParaRPr sz="1500">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 παγκόσμιο επίπεδο</a:t>
            </a:r>
            <a:endParaRPr sz="1500">
              <a:solidFill>
                <a:schemeClr val="dk1"/>
              </a:solidFill>
              <a:latin typeface="Calibri"/>
              <a:ea typeface="Calibri"/>
              <a:cs typeface="Calibri"/>
              <a:sym typeface="Calibri"/>
            </a:endParaRPr>
          </a:p>
          <a:p>
            <a:pPr marL="914400" marR="0" lvl="1" indent="-323850" algn="just" rtl="0">
              <a:lnSpc>
                <a:spcPct val="115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Προκλητικές πολιτικές</a:t>
            </a:r>
            <a:endParaRPr sz="1500">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None/>
            </a:pPr>
            <a:r>
              <a:rPr lang="en-GB" sz="1500">
                <a:solidFill>
                  <a:schemeClr val="dk1"/>
                </a:solidFill>
                <a:latin typeface="Calibri"/>
                <a:ea typeface="Calibri"/>
                <a:cs typeface="Calibri"/>
                <a:sym typeface="Calibri"/>
              </a:rPr>
              <a:t> που εμποδίζουν τα έργα</a:t>
            </a:r>
            <a:endParaRPr sz="1500">
              <a:solidFill>
                <a:schemeClr val="dk1"/>
              </a:solidFill>
              <a:latin typeface="Calibri"/>
              <a:ea typeface="Calibri"/>
              <a:cs typeface="Calibri"/>
              <a:sym typeface="Calibri"/>
            </a:endParaRPr>
          </a:p>
          <a:p>
            <a:pPr marL="914400" marR="0" lvl="0" indent="0" algn="just" rtl="0">
              <a:lnSpc>
                <a:spcPct val="115000"/>
              </a:lnSpc>
              <a:spcBef>
                <a:spcPts val="0"/>
              </a:spcBef>
              <a:spcAft>
                <a:spcPts val="0"/>
              </a:spcAft>
              <a:buNone/>
            </a:pPr>
            <a:endParaRPr sz="1500">
              <a:solidFill>
                <a:schemeClr val="dk1"/>
              </a:solidFill>
              <a:latin typeface="Calibri"/>
              <a:ea typeface="Calibri"/>
              <a:cs typeface="Calibri"/>
              <a:sym typeface="Calibri"/>
            </a:endParaRPr>
          </a:p>
        </p:txBody>
      </p:sp>
      <p:sp>
        <p:nvSpPr>
          <p:cNvPr id="492" name="Google Shape;492;g19d164b436d_0_331"/>
          <p:cNvSpPr/>
          <p:nvPr/>
        </p:nvSpPr>
        <p:spPr>
          <a:xfrm>
            <a:off x="1040399" y="66600"/>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493" name="Google Shape;493;g19d164b436d_0_331"/>
          <p:cNvSpPr/>
          <p:nvPr/>
        </p:nvSpPr>
        <p:spPr>
          <a:xfrm>
            <a:off x="1024205" y="70559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2: Ο Αγροοικολογικός Τομέας</a:t>
            </a:r>
            <a:endParaRPr sz="2400" b="0" i="0" u="none" strike="noStrike" cap="none">
              <a:solidFill>
                <a:srgbClr val="000000"/>
              </a:solidFill>
              <a:latin typeface="Arial"/>
              <a:ea typeface="Arial"/>
              <a:cs typeface="Arial"/>
              <a:sym typeface="Arial"/>
            </a:endParaRPr>
          </a:p>
        </p:txBody>
      </p:sp>
      <p:sp>
        <p:nvSpPr>
          <p:cNvPr id="494" name="Google Shape;494;g19d164b436d_0_331"/>
          <p:cNvSpPr/>
          <p:nvPr/>
        </p:nvSpPr>
        <p:spPr>
          <a:xfrm>
            <a:off x="1192805" y="132732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900" b="1">
                <a:solidFill>
                  <a:srgbClr val="C00000"/>
                </a:solidFill>
                <a:latin typeface="Calibri"/>
                <a:ea typeface="Calibri"/>
                <a:cs typeface="Calibri"/>
                <a:sym typeface="Calibri"/>
              </a:rPr>
              <a:t>Αγροοικολογικές διαστάσεις:</a:t>
            </a:r>
            <a:endParaRPr sz="1900" b="1" i="0" u="none" strike="noStrike" cap="none">
              <a:solidFill>
                <a:srgbClr val="C00000"/>
              </a:solidFill>
              <a:latin typeface="Arial"/>
              <a:ea typeface="Arial"/>
              <a:cs typeface="Arial"/>
              <a:sym typeface="Arial"/>
            </a:endParaRPr>
          </a:p>
        </p:txBody>
      </p:sp>
      <p:sp>
        <p:nvSpPr>
          <p:cNvPr id="495" name="Google Shape;495;g19d164b436d_0_331"/>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499"/>
        <p:cNvGrpSpPr/>
        <p:nvPr/>
      </p:nvGrpSpPr>
      <p:grpSpPr>
        <a:xfrm>
          <a:off x="0" y="0"/>
          <a:ext cx="0" cy="0"/>
          <a:chOff x="0" y="0"/>
          <a:chExt cx="0" cy="0"/>
        </a:xfrm>
      </p:grpSpPr>
      <p:graphicFrame>
        <p:nvGraphicFramePr>
          <p:cNvPr id="500" name="Google Shape;500;g19d164b436d_0_382"/>
          <p:cNvGraphicFramePr/>
          <p:nvPr/>
        </p:nvGraphicFramePr>
        <p:xfrm>
          <a:off x="1040400" y="1699100"/>
          <a:ext cx="3000000" cy="3000000"/>
        </p:xfrm>
        <a:graphic>
          <a:graphicData uri="http://schemas.openxmlformats.org/drawingml/2006/table">
            <a:tbl>
              <a:tblPr>
                <a:noFill/>
                <a:tableStyleId>{01EF4300-852D-4F58-BCD8-6BFE84ADF633}</a:tableStyleId>
              </a:tblPr>
              <a:tblGrid>
                <a:gridCol w="957150"/>
                <a:gridCol w="4895425"/>
              </a:tblGrid>
              <a:tr h="822925">
                <a:tc>
                  <a:txBody>
                    <a:bodyPr/>
                    <a:lstStyle/>
                    <a:p>
                      <a:pPr marL="0" marR="0" lvl="0" indent="0" algn="ctr" rtl="0">
                        <a:lnSpc>
                          <a:spcPct val="100000"/>
                        </a:lnSpc>
                        <a:spcBef>
                          <a:spcPts val="0"/>
                        </a:spcBef>
                        <a:spcAft>
                          <a:spcPts val="0"/>
                        </a:spcAft>
                        <a:buClr>
                          <a:srgbClr val="000000"/>
                        </a:buClr>
                        <a:buSzPts val="1400"/>
                        <a:buFont typeface="Arial"/>
                        <a:buNone/>
                      </a:pPr>
                      <a:r>
                        <a:rPr lang="en-GB" b="1">
                          <a:solidFill>
                            <a:srgbClr val="C00000"/>
                          </a:solidFill>
                        </a:rPr>
                        <a:t>Επίπεδο</a:t>
                      </a:r>
                      <a:r>
                        <a:rPr lang="en-GB" sz="1400" b="1" u="none" strike="noStrike" cap="none">
                          <a:solidFill>
                            <a:srgbClr val="C00000"/>
                          </a:solidFill>
                        </a:rPr>
                        <a:t>1</a:t>
                      </a:r>
                      <a:endParaRPr sz="1400" b="1" u="none" strike="noStrike" cap="none">
                        <a:solidFill>
                          <a:srgbClr val="C00000"/>
                        </a:solidFill>
                      </a:endParaRPr>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a:t>Εφαρμόστε μια αποτελεσματική προοπτική στις</a:t>
                      </a:r>
                      <a:endParaRPr/>
                    </a:p>
                    <a:p>
                      <a:pPr marL="0" marR="0" lvl="0" indent="0" algn="just" rtl="0">
                        <a:lnSpc>
                          <a:spcPct val="100000"/>
                        </a:lnSpc>
                        <a:spcBef>
                          <a:spcPts val="0"/>
                        </a:spcBef>
                        <a:spcAft>
                          <a:spcPts val="0"/>
                        </a:spcAft>
                        <a:buClr>
                          <a:srgbClr val="000000"/>
                        </a:buClr>
                        <a:buSzPts val="1400"/>
                        <a:buFont typeface="Arial"/>
                        <a:buNone/>
                      </a:pPr>
                      <a:r>
                        <a:rPr lang="en-GB"/>
                        <a:t>παραδοσιακές γεωργικές πρακτικές (για παράδειγμα,</a:t>
                      </a:r>
                      <a:endParaRPr/>
                    </a:p>
                    <a:p>
                      <a:pPr marL="0" marR="0" lvl="0" indent="0" algn="just" rtl="0">
                        <a:lnSpc>
                          <a:spcPct val="100000"/>
                        </a:lnSpc>
                        <a:spcBef>
                          <a:spcPts val="0"/>
                        </a:spcBef>
                        <a:spcAft>
                          <a:spcPts val="0"/>
                        </a:spcAft>
                        <a:buClr>
                          <a:srgbClr val="000000"/>
                        </a:buClr>
                        <a:buSzPts val="1400"/>
                        <a:buFont typeface="Arial"/>
                        <a:buNone/>
                      </a:pPr>
                      <a:r>
                        <a:rPr lang="en-GB"/>
                        <a:t>μειώστε την κατανάλωση και τη χρήση ακριβών, σπάνιων ή επιβλαβών για το περιβάλλον εξωτερικών προϊόντων).</a:t>
                      </a:r>
                      <a:endParaRPr sz="1400" u="none" strike="noStrike" cap="none"/>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r>
              <a:tr h="609575">
                <a:tc>
                  <a:txBody>
                    <a:bodyPr/>
                    <a:lstStyle/>
                    <a:p>
                      <a:pPr marL="0" marR="0" lvl="0" indent="0" algn="ctr" rtl="0">
                        <a:lnSpc>
                          <a:spcPct val="100000"/>
                        </a:lnSpc>
                        <a:spcBef>
                          <a:spcPts val="0"/>
                        </a:spcBef>
                        <a:spcAft>
                          <a:spcPts val="0"/>
                        </a:spcAft>
                        <a:buClr>
                          <a:srgbClr val="000000"/>
                        </a:buClr>
                        <a:buSzPts val="1400"/>
                        <a:buFont typeface="Arial"/>
                        <a:buNone/>
                      </a:pPr>
                      <a:r>
                        <a:rPr lang="en-GB" b="1">
                          <a:solidFill>
                            <a:srgbClr val="C00000"/>
                          </a:solidFill>
                        </a:rPr>
                        <a:t>Επίπεδο</a:t>
                      </a:r>
                      <a:r>
                        <a:rPr lang="en-GB" sz="1400" b="1" u="none" strike="noStrike" cap="none">
                          <a:solidFill>
                            <a:srgbClr val="C00000"/>
                          </a:solidFill>
                        </a:rPr>
                        <a:t> 2</a:t>
                      </a:r>
                      <a:endParaRPr sz="1400" b="1" u="none" strike="noStrike" cap="none">
                        <a:solidFill>
                          <a:srgbClr val="C00000"/>
                        </a:solidFill>
                      </a:endParaRPr>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a:t>Εφαρμόστε εναλλακτικές / οικολογικές πρακτικές</a:t>
                      </a:r>
                      <a:endParaRPr/>
                    </a:p>
                    <a:p>
                      <a:pPr marL="0" marR="0" lvl="0" indent="0" algn="just" rtl="0">
                        <a:lnSpc>
                          <a:spcPct val="100000"/>
                        </a:lnSpc>
                        <a:spcBef>
                          <a:spcPts val="0"/>
                        </a:spcBef>
                        <a:spcAft>
                          <a:spcPts val="0"/>
                        </a:spcAft>
                        <a:buClr>
                          <a:srgbClr val="000000"/>
                        </a:buClr>
                        <a:buSzPts val="1400"/>
                        <a:buFont typeface="Arial"/>
                        <a:buNone/>
                      </a:pPr>
                      <a:r>
                        <a:rPr lang="en-GB"/>
                        <a:t>υποκαθιστώντας τις πιο συμβατικές.</a:t>
                      </a:r>
                      <a:endParaRPr sz="1400" u="none" strike="noStrike" cap="none"/>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r>
              <a:tr h="556600">
                <a:tc>
                  <a:txBody>
                    <a:bodyPr/>
                    <a:lstStyle/>
                    <a:p>
                      <a:pPr marL="0" marR="0" lvl="0" indent="0" algn="ctr" rtl="0">
                        <a:lnSpc>
                          <a:spcPct val="100000"/>
                        </a:lnSpc>
                        <a:spcBef>
                          <a:spcPts val="0"/>
                        </a:spcBef>
                        <a:spcAft>
                          <a:spcPts val="0"/>
                        </a:spcAft>
                        <a:buClr>
                          <a:srgbClr val="000000"/>
                        </a:buClr>
                        <a:buSzPts val="1400"/>
                        <a:buFont typeface="Arial"/>
                        <a:buNone/>
                      </a:pPr>
                      <a:r>
                        <a:rPr lang="en-GB" b="1">
                          <a:solidFill>
                            <a:srgbClr val="C00000"/>
                          </a:solidFill>
                        </a:rPr>
                        <a:t>Επίπεδο</a:t>
                      </a:r>
                      <a:r>
                        <a:rPr lang="en-GB" sz="1400" b="1" u="none" strike="noStrike" cap="none">
                          <a:solidFill>
                            <a:srgbClr val="C00000"/>
                          </a:solidFill>
                        </a:rPr>
                        <a:t> 3</a:t>
                      </a:r>
                      <a:endParaRPr sz="1400" b="1" u="none" strike="noStrike" cap="none">
                        <a:solidFill>
                          <a:srgbClr val="C00000"/>
                        </a:solidFill>
                      </a:endParaRPr>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a:t>Επανασχεδιασμός του αγρο-οικοσυστήματος με εφαρμογή βιώσιμων οικολογικών διαδικασιών και σχέσεων.</a:t>
                      </a:r>
                      <a:endParaRPr sz="1400" u="none" strike="noStrike" cap="none"/>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r>
              <a:tr h="636500">
                <a:tc>
                  <a:txBody>
                    <a:bodyPr/>
                    <a:lstStyle/>
                    <a:p>
                      <a:pPr marL="0" marR="0" lvl="0" indent="0" algn="ctr" rtl="0">
                        <a:lnSpc>
                          <a:spcPct val="100000"/>
                        </a:lnSpc>
                        <a:spcBef>
                          <a:spcPts val="0"/>
                        </a:spcBef>
                        <a:spcAft>
                          <a:spcPts val="0"/>
                        </a:spcAft>
                        <a:buClr>
                          <a:srgbClr val="000000"/>
                        </a:buClr>
                        <a:buSzPts val="1400"/>
                        <a:buFont typeface="Arial"/>
                        <a:buNone/>
                      </a:pPr>
                      <a:r>
                        <a:rPr lang="en-GB" b="1">
                          <a:solidFill>
                            <a:srgbClr val="C00000"/>
                          </a:solidFill>
                        </a:rPr>
                        <a:t>Επίπεδο</a:t>
                      </a:r>
                      <a:r>
                        <a:rPr lang="en-GB" sz="1400" b="1" u="none" strike="noStrike" cap="none">
                          <a:solidFill>
                            <a:srgbClr val="C00000"/>
                          </a:solidFill>
                        </a:rPr>
                        <a:t> 4</a:t>
                      </a:r>
                      <a:endParaRPr sz="1400" b="1" u="none" strike="noStrike" cap="none">
                        <a:solidFill>
                          <a:srgbClr val="C00000"/>
                        </a:solidFill>
                      </a:endParaRPr>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r>
                        <a:rPr lang="en-GB"/>
                        <a:t>Κοινωνική αναδιοργάνωση στο αγροοικοσύστημα, αλλαγή αξιών προς μια πιο βιώσιμη κουλτούρα.</a:t>
                      </a:r>
                      <a:endParaRPr sz="1400" u="none" strike="noStrike" cap="none"/>
                    </a:p>
                  </a:txBody>
                  <a:tcPr marL="91425" marR="91425" marT="91425" marB="91425">
                    <a:lnL w="9525" cap="flat" cmpd="sng">
                      <a:solidFill>
                        <a:srgbClr val="F29B26"/>
                      </a:solidFill>
                      <a:prstDash val="solid"/>
                      <a:round/>
                      <a:headEnd type="none" w="sm" len="sm"/>
                      <a:tailEnd type="none" w="sm" len="sm"/>
                    </a:lnL>
                    <a:lnR w="9525" cap="flat" cmpd="sng">
                      <a:solidFill>
                        <a:srgbClr val="F29B26"/>
                      </a:solidFill>
                      <a:prstDash val="solid"/>
                      <a:round/>
                      <a:headEnd type="none" w="sm" len="sm"/>
                      <a:tailEnd type="none" w="sm" len="sm"/>
                    </a:lnR>
                    <a:lnT w="9525" cap="flat" cmpd="sng">
                      <a:solidFill>
                        <a:srgbClr val="F29B26"/>
                      </a:solidFill>
                      <a:prstDash val="solid"/>
                      <a:round/>
                      <a:headEnd type="none" w="sm" len="sm"/>
                      <a:tailEnd type="none" w="sm" len="sm"/>
                    </a:lnT>
                    <a:lnB w="9525" cap="flat" cmpd="sng">
                      <a:solidFill>
                        <a:srgbClr val="F29B26"/>
                      </a:solidFill>
                      <a:prstDash val="solid"/>
                      <a:round/>
                      <a:headEnd type="none" w="sm" len="sm"/>
                      <a:tailEnd type="none" w="sm" len="sm"/>
                    </a:lnB>
                  </a:tcPr>
                </a:tc>
              </a:tr>
            </a:tbl>
          </a:graphicData>
        </a:graphic>
      </p:graphicFrame>
      <p:sp>
        <p:nvSpPr>
          <p:cNvPr id="501" name="Google Shape;501;g19d164b436d_0_382"/>
          <p:cNvSpPr txBox="1"/>
          <p:nvPr/>
        </p:nvSpPr>
        <p:spPr>
          <a:xfrm>
            <a:off x="7150975" y="1576650"/>
            <a:ext cx="4674300" cy="4802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solidFill>
                  <a:srgbClr val="C00000"/>
                </a:solidFill>
                <a:latin typeface="Calibri"/>
                <a:ea typeface="Calibri"/>
                <a:cs typeface="Calibri"/>
                <a:sym typeface="Calibri"/>
              </a:rPr>
              <a:t>Η αγρο-οικολογία είναι ένας τομέας που αυτή τη</a:t>
            </a:r>
            <a:endParaRPr sz="1700">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rgbClr val="C00000"/>
                </a:solidFill>
                <a:latin typeface="Calibri"/>
                <a:ea typeface="Calibri"/>
                <a:cs typeface="Calibri"/>
                <a:sym typeface="Calibri"/>
              </a:rPr>
              <a:t>στιγμή έχει πολλαπλές ευκαιρίες για πράσινες</a:t>
            </a:r>
            <a:endParaRPr sz="1700">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rgbClr val="C00000"/>
                </a:solidFill>
                <a:latin typeface="Calibri"/>
                <a:ea typeface="Calibri"/>
                <a:cs typeface="Calibri"/>
                <a:sym typeface="Calibri"/>
              </a:rPr>
              <a:t>θέσεις εργασίας. Μερικές από τις εργασίες</a:t>
            </a:r>
            <a:endParaRPr sz="1700">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rgbClr val="C00000"/>
                </a:solidFill>
                <a:latin typeface="Calibri"/>
                <a:ea typeface="Calibri"/>
                <a:cs typeface="Calibri"/>
                <a:sym typeface="Calibri"/>
              </a:rPr>
              <a:t>σχετίζονται με:</a:t>
            </a:r>
            <a:endParaRPr sz="1700" b="0"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Ανακύκλωση και επαναχρησιμοποίηση</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απορριμμάτων, συντήρηση του προϊόντος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Δημιουργία αγροτικών και τροφίμων</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Βιοκατασκευή και αποτελεσματική</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αποκατάσταση</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Ανανεώσιμες πηγές ενέργειας και ενεργειακή απόδοση</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Καταστήματα βιολογικών προϊόντων</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Εξειδικευμένα κέντρα επεξεργασίας</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απορριμμάτων από καθαρά σημεία</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Κατασκευή, πώληση ή διανομή</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βιοαποδομήσιμων συσκευασιών,</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περιβαλλοντική συμβουλευτική</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sp>
        <p:nvSpPr>
          <p:cNvPr id="502" name="Google Shape;502;g19d164b436d_0_382"/>
          <p:cNvSpPr txBox="1"/>
          <p:nvPr/>
        </p:nvSpPr>
        <p:spPr>
          <a:xfrm>
            <a:off x="1115788" y="4790550"/>
            <a:ext cx="5701800" cy="803400"/>
          </a:xfrm>
          <a:prstGeom prst="rect">
            <a:avLst/>
          </a:prstGeom>
          <a:solidFill>
            <a:srgbClr val="1C8C7F"/>
          </a:solid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b="1">
                <a:solidFill>
                  <a:schemeClr val="lt1"/>
                </a:solidFill>
                <a:latin typeface="Calibri"/>
                <a:ea typeface="Calibri"/>
                <a:cs typeface="Calibri"/>
                <a:sym typeface="Calibri"/>
              </a:rPr>
              <a:t>Δεν πρέπει να συγχέουμε τον όρο αγροοικολογία με τη βιολογική γεωργία. Ο κύριος στόχος της αγρο-οικολογίας είναι η παραγωγικότητα των τροφίμων, με όσο το δυνατόν μεγαλύτερο σεβασμό προς τη φύση.</a:t>
            </a:r>
            <a:endParaRPr sz="1400" b="1" i="0" u="none" strike="noStrike" cap="none">
              <a:solidFill>
                <a:schemeClr val="lt1"/>
              </a:solidFill>
              <a:latin typeface="Calibri"/>
              <a:ea typeface="Calibri"/>
              <a:cs typeface="Calibri"/>
              <a:sym typeface="Calibri"/>
            </a:endParaRPr>
          </a:p>
        </p:txBody>
      </p:sp>
      <p:sp>
        <p:nvSpPr>
          <p:cNvPr id="503" name="Google Shape;503;g19d164b436d_0_382"/>
          <p:cNvSpPr/>
          <p:nvPr/>
        </p:nvSpPr>
        <p:spPr>
          <a:xfrm>
            <a:off x="1040399" y="66600"/>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04" name="Google Shape;504;g19d164b436d_0_382"/>
          <p:cNvSpPr/>
          <p:nvPr/>
        </p:nvSpPr>
        <p:spPr>
          <a:xfrm>
            <a:off x="1024205" y="70559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2: Ο Αγροοικολογικός Τομέας</a:t>
            </a:r>
            <a:endParaRPr sz="2400" b="0" i="0" u="none" strike="noStrike" cap="none">
              <a:solidFill>
                <a:srgbClr val="000000"/>
              </a:solidFill>
              <a:latin typeface="Arial"/>
              <a:ea typeface="Arial"/>
              <a:cs typeface="Arial"/>
              <a:sym typeface="Arial"/>
            </a:endParaRPr>
          </a:p>
        </p:txBody>
      </p:sp>
      <p:sp>
        <p:nvSpPr>
          <p:cNvPr id="505" name="Google Shape;505;g19d164b436d_0_382"/>
          <p:cNvSpPr/>
          <p:nvPr/>
        </p:nvSpPr>
        <p:spPr>
          <a:xfrm>
            <a:off x="1040405" y="1161599"/>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900" b="1">
                <a:solidFill>
                  <a:srgbClr val="C00000"/>
                </a:solidFill>
                <a:latin typeface="Calibri"/>
                <a:ea typeface="Calibri"/>
                <a:cs typeface="Calibri"/>
                <a:sym typeface="Calibri"/>
              </a:rPr>
              <a:t>Βήματα για την αγρο-οικολογική μετάβαση:</a:t>
            </a:r>
            <a:endParaRPr sz="1900" b="1" i="0" u="none" strike="noStrike" cap="none">
              <a:solidFill>
                <a:srgbClr val="C00000"/>
              </a:solidFill>
              <a:latin typeface="Arial"/>
              <a:ea typeface="Arial"/>
              <a:cs typeface="Arial"/>
              <a:sym typeface="Arial"/>
            </a:endParaRPr>
          </a:p>
        </p:txBody>
      </p:sp>
      <p:sp>
        <p:nvSpPr>
          <p:cNvPr id="506" name="Google Shape;506;g19d164b436d_0_382"/>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10"/>
        <p:cNvGrpSpPr/>
        <p:nvPr/>
      </p:nvGrpSpPr>
      <p:grpSpPr>
        <a:xfrm>
          <a:off x="0" y="0"/>
          <a:ext cx="0" cy="0"/>
          <a:chOff x="0" y="0"/>
          <a:chExt cx="0" cy="0"/>
        </a:xfrm>
      </p:grpSpPr>
      <p:sp>
        <p:nvSpPr>
          <p:cNvPr id="511" name="Google Shape;511;g19d164b436d_0_338"/>
          <p:cNvSpPr/>
          <p:nvPr/>
        </p:nvSpPr>
        <p:spPr>
          <a:xfrm>
            <a:off x="949900" y="1353075"/>
            <a:ext cx="5443800" cy="4387200"/>
          </a:xfrm>
          <a:prstGeom prst="rect">
            <a:avLst/>
          </a:prstGeom>
          <a:noFill/>
          <a:ln w="19050"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19d164b436d_0_338"/>
          <p:cNvSpPr/>
          <p:nvPr/>
        </p:nvSpPr>
        <p:spPr>
          <a:xfrm>
            <a:off x="850000" y="52175"/>
            <a:ext cx="83685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13" name="Google Shape;513;g19d164b436d_0_338"/>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Βιώσιμος Αγροτικός Τουρισμός</a:t>
            </a:r>
            <a:endParaRPr sz="2400" b="0" i="0" u="none" strike="noStrike" cap="none">
              <a:solidFill>
                <a:srgbClr val="000000"/>
              </a:solidFill>
              <a:latin typeface="Arial"/>
              <a:ea typeface="Arial"/>
              <a:cs typeface="Arial"/>
              <a:sym typeface="Arial"/>
            </a:endParaRPr>
          </a:p>
        </p:txBody>
      </p:sp>
      <p:sp>
        <p:nvSpPr>
          <p:cNvPr id="514" name="Google Shape;514;g19d164b436d_0_338"/>
          <p:cNvSpPr txBox="1"/>
          <p:nvPr/>
        </p:nvSpPr>
        <p:spPr>
          <a:xfrm>
            <a:off x="1009800" y="1405250"/>
            <a:ext cx="5309100" cy="498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000" b="1">
                <a:solidFill>
                  <a:srgbClr val="C00000"/>
                </a:solidFill>
                <a:latin typeface="Calibri"/>
                <a:ea typeface="Calibri"/>
                <a:cs typeface="Calibri"/>
                <a:sym typeface="Calibri"/>
              </a:rPr>
              <a:t>Ο αγροτικός τουρισμός συνδέεται με</a:t>
            </a:r>
            <a:endParaRPr sz="2000" b="1">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GB" sz="2000" b="1">
                <a:solidFill>
                  <a:srgbClr val="C00000"/>
                </a:solidFill>
                <a:latin typeface="Calibri"/>
                <a:ea typeface="Calibri"/>
                <a:cs typeface="Calibri"/>
                <a:sym typeface="Calibri"/>
              </a:rPr>
              <a:t>πολλαπλές έννοιες και τουριστικές</a:t>
            </a:r>
            <a:endParaRPr sz="2000" b="1">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GB" sz="2000" b="1">
                <a:solidFill>
                  <a:srgbClr val="C00000"/>
                </a:solidFill>
                <a:latin typeface="Calibri"/>
                <a:ea typeface="Calibri"/>
                <a:cs typeface="Calibri"/>
                <a:sym typeface="Calibri"/>
              </a:rPr>
              <a:t>δραστηριότητες που λαμβάνουν χώρα σε</a:t>
            </a:r>
            <a:endParaRPr sz="2000" b="1">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GB" sz="2000" b="1">
                <a:solidFill>
                  <a:srgbClr val="C00000"/>
                </a:solidFill>
                <a:latin typeface="Calibri"/>
                <a:ea typeface="Calibri"/>
                <a:cs typeface="Calibri"/>
                <a:sym typeface="Calibri"/>
              </a:rPr>
              <a:t>αγροτικές περιοχές:</a:t>
            </a:r>
            <a:endParaRPr sz="20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Οικοτουρισμός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Αγροτουρισμός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Φυσικός τουρισμός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Ταξίδι περιπέτειας</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Πράσινο τουρισμό</a:t>
            </a:r>
            <a:endParaRPr sz="1700">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Δραστηριότητες όπως:</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Γαστρονομία</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Ιππασία</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Κυνήγι</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Αλιεία</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Άλλα αθλήματα</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Πολιτιστικά και ιστορικά αξιοθέατα</a:t>
            </a:r>
            <a:endParaRPr sz="1700">
              <a:latin typeface="Calibri"/>
              <a:ea typeface="Calibri"/>
              <a:cs typeface="Calibri"/>
              <a:sym typeface="Calibri"/>
            </a:endParaRPr>
          </a:p>
          <a:p>
            <a:pPr marL="914400" marR="0" lvl="1" indent="-336550" algn="just" rtl="0">
              <a:lnSpc>
                <a:spcPct val="100000"/>
              </a:lnSpc>
              <a:spcBef>
                <a:spcPts val="0"/>
              </a:spcBef>
              <a:spcAft>
                <a:spcPts val="0"/>
              </a:spcAft>
              <a:buSzPts val="1700"/>
              <a:buFont typeface="Calibri"/>
              <a:buChar char="○"/>
            </a:pPr>
            <a:r>
              <a:rPr lang="en-GB" sz="1700">
                <a:latin typeface="Calibri"/>
                <a:ea typeface="Calibri"/>
                <a:cs typeface="Calibri"/>
                <a:sym typeface="Calibri"/>
              </a:rPr>
              <a:t>κ.λπ.</a:t>
            </a:r>
            <a:endParaRPr sz="1700">
              <a:latin typeface="Calibri"/>
              <a:ea typeface="Calibri"/>
              <a:cs typeface="Calibri"/>
              <a:sym typeface="Calibri"/>
            </a:endParaRPr>
          </a:p>
          <a:p>
            <a:pPr marL="914400" marR="0" lvl="0" indent="0" algn="just" rtl="0">
              <a:lnSpc>
                <a:spcPct val="100000"/>
              </a:lnSpc>
              <a:spcBef>
                <a:spcPts val="0"/>
              </a:spcBef>
              <a:spcAft>
                <a:spcPts val="0"/>
              </a:spcAft>
              <a:buNone/>
            </a:pPr>
            <a:endParaRPr sz="1700">
              <a:latin typeface="Calibri"/>
              <a:ea typeface="Calibri"/>
              <a:cs typeface="Calibri"/>
              <a:sym typeface="Calibri"/>
            </a:endParaRPr>
          </a:p>
        </p:txBody>
      </p:sp>
      <p:sp>
        <p:nvSpPr>
          <p:cNvPr id="515" name="Google Shape;515;g19d164b436d_0_338"/>
          <p:cNvSpPr txBox="1"/>
          <p:nvPr/>
        </p:nvSpPr>
        <p:spPr>
          <a:xfrm>
            <a:off x="6761650" y="1353075"/>
            <a:ext cx="5511000" cy="3417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Μερικά οφέλη που προωθεί αυτή η τουριστική</a:t>
            </a:r>
            <a:endParaRPr sz="1800" b="1">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1">
                <a:solidFill>
                  <a:schemeClr val="dk1"/>
                </a:solidFill>
                <a:latin typeface="Calibri"/>
                <a:ea typeface="Calibri"/>
                <a:cs typeface="Calibri"/>
                <a:sym typeface="Calibri"/>
              </a:rPr>
              <a:t>προσέγγιση είναι:</a:t>
            </a:r>
            <a:endParaRPr sz="1800" b="1"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Διαιωνίζει την τοπική πολιτιστική κληρονομιά.</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Παρέχει εξουσία στον τοπικό πληθυσμό να</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solidFill>
                  <a:schemeClr val="dk1"/>
                </a:solidFill>
                <a:latin typeface="Calibri"/>
                <a:ea typeface="Calibri"/>
                <a:cs typeface="Calibri"/>
                <a:sym typeface="Calibri"/>
              </a:rPr>
              <a:t>ερμηνεύει και να μεταφέρει την τοπική κουλτούρα.</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Τοπική Οικονομική Ανάπτυξη.</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Διαπολιτισμική ανταλλαγή.</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Βελτιώνει τις συνθήκες διαβίωσης των κατοίκων</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solidFill>
                  <a:schemeClr val="dk1"/>
                </a:solidFill>
                <a:latin typeface="Calibri"/>
                <a:ea typeface="Calibri"/>
                <a:cs typeface="Calibri"/>
                <a:sym typeface="Calibri"/>
              </a:rPr>
              <a:t> των αγροτικών περιοχών.</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SzPts val="1700"/>
              <a:buFont typeface="Calibri"/>
              <a:buChar char="●"/>
            </a:pPr>
            <a:r>
              <a:rPr lang="en-GB" sz="1800">
                <a:solidFill>
                  <a:schemeClr val="dk1"/>
                </a:solidFill>
                <a:latin typeface="Calibri"/>
                <a:ea typeface="Calibri"/>
                <a:cs typeface="Calibri"/>
                <a:sym typeface="Calibri"/>
              </a:rPr>
              <a:t>Αυξάνει την απασχολησιμότητα των αγροτικών</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solidFill>
                  <a:schemeClr val="dk1"/>
                </a:solidFill>
                <a:latin typeface="Calibri"/>
                <a:ea typeface="Calibri"/>
                <a:cs typeface="Calibri"/>
                <a:sym typeface="Calibri"/>
              </a:rPr>
              <a:t>περιοχών.</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g19d164b436d_0_338"/>
          <p:cNvSpPr txBox="1"/>
          <p:nvPr/>
        </p:nvSpPr>
        <p:spPr>
          <a:xfrm>
            <a:off x="6977650" y="4613725"/>
            <a:ext cx="5048400" cy="1385400"/>
          </a:xfrm>
          <a:prstGeom prst="rect">
            <a:avLst/>
          </a:prstGeom>
          <a:solidFill>
            <a:srgbClr val="1C8C7F"/>
          </a:solid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500" b="1">
                <a:solidFill>
                  <a:schemeClr val="lt1"/>
                </a:solidFill>
                <a:latin typeface="Calibri"/>
                <a:ea typeface="Calibri"/>
                <a:cs typeface="Calibri"/>
                <a:sym typeface="Calibri"/>
              </a:rPr>
              <a:t>Μετά την περίοδο της πανδημίας που προκλήθηκε από τον</a:t>
            </a:r>
            <a:endParaRPr sz="1500" b="1">
              <a:solidFill>
                <a:schemeClr val="lt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500" b="1">
                <a:solidFill>
                  <a:schemeClr val="lt1"/>
                </a:solidFill>
                <a:latin typeface="Calibri"/>
                <a:ea typeface="Calibri"/>
                <a:cs typeface="Calibri"/>
                <a:sym typeface="Calibri"/>
              </a:rPr>
              <a:t> COVID-19, πολυάριθμες μελέτες διαπιστώνουν ότι υπάρχει</a:t>
            </a:r>
            <a:endParaRPr sz="1500" b="1">
              <a:solidFill>
                <a:schemeClr val="lt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500" b="1">
                <a:solidFill>
                  <a:schemeClr val="lt1"/>
                </a:solidFill>
                <a:latin typeface="Calibri"/>
                <a:ea typeface="Calibri"/>
                <a:cs typeface="Calibri"/>
                <a:sym typeface="Calibri"/>
              </a:rPr>
              <a:t> αύξηση του ενδιαφέροντος και της προδιάθεσης του</a:t>
            </a:r>
            <a:endParaRPr sz="1500" b="1">
              <a:solidFill>
                <a:schemeClr val="lt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500" b="1">
                <a:solidFill>
                  <a:schemeClr val="lt1"/>
                </a:solidFill>
                <a:latin typeface="Calibri"/>
                <a:ea typeface="Calibri"/>
                <a:cs typeface="Calibri"/>
                <a:sym typeface="Calibri"/>
              </a:rPr>
              <a:t>ταξιδιώτη ή τουρίστα για τα αγροτικά τοπία και τον τοπικό</a:t>
            </a:r>
            <a:endParaRPr sz="1500" b="1">
              <a:solidFill>
                <a:schemeClr val="lt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500" b="1">
                <a:solidFill>
                  <a:schemeClr val="lt1"/>
                </a:solidFill>
                <a:latin typeface="Calibri"/>
                <a:ea typeface="Calibri"/>
                <a:cs typeface="Calibri"/>
                <a:sym typeface="Calibri"/>
              </a:rPr>
              <a:t> πολιτισμό.</a:t>
            </a:r>
            <a:endParaRPr sz="1500" b="1" i="0" u="none" strike="noStrike" cap="none">
              <a:solidFill>
                <a:schemeClr val="lt1"/>
              </a:solidFill>
              <a:latin typeface="Calibri"/>
              <a:ea typeface="Calibri"/>
              <a:cs typeface="Calibri"/>
              <a:sym typeface="Calibri"/>
            </a:endParaRPr>
          </a:p>
        </p:txBody>
      </p:sp>
      <p:pic>
        <p:nvPicPr>
          <p:cNvPr id="517" name="Google Shape;517;g19d164b436d_0_3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04861" y="3462175"/>
            <a:ext cx="2407250" cy="2271457"/>
          </a:xfrm>
          <a:prstGeom prst="rect">
            <a:avLst/>
          </a:prstGeom>
          <a:noFill/>
          <a:ln>
            <a:noFill/>
          </a:ln>
        </p:spPr>
      </p:pic>
      <p:sp>
        <p:nvSpPr>
          <p:cNvPr id="518" name="Google Shape;518;g19d164b436d_0_338"/>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62" y="1718479"/>
            <a:ext cx="55887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chemeClr val="dk1"/>
              </a:buClr>
              <a:buSzPts val="1800"/>
              <a:buFont typeface="Arial"/>
              <a:buNone/>
            </a:pPr>
            <a:r>
              <a:rPr lang="en-GB" sz="1800">
                <a:solidFill>
                  <a:schemeClr val="dk1"/>
                </a:solidFill>
                <a:latin typeface="Calibri"/>
                <a:ea typeface="Calibri"/>
                <a:cs typeface="Calibri"/>
                <a:sym typeface="Calibri"/>
              </a:rPr>
              <a:t>Στο τέλος αυτής της ενότητας θα είστε σε θέση να:</a:t>
            </a:r>
            <a:endParaRPr sz="1400" b="0" i="0" u="none" strike="noStrike" cap="none">
              <a:solidFill>
                <a:schemeClr val="dk1"/>
              </a:solidFill>
              <a:latin typeface="Arial"/>
              <a:ea typeface="Arial"/>
              <a:cs typeface="Arial"/>
              <a:sym typeface="Arial"/>
            </a:endParaRPr>
          </a:p>
        </p:txBody>
      </p:sp>
      <p:sp>
        <p:nvSpPr>
          <p:cNvPr id="129" name="Google Shape;129;p2"/>
          <p:cNvSpPr/>
          <p:nvPr/>
        </p:nvSpPr>
        <p:spPr>
          <a:xfrm>
            <a:off x="1861137" y="2361361"/>
            <a:ext cx="8602500" cy="3648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solidFill>
                  <a:srgbClr val="21B4A9"/>
                </a:solidFill>
                <a:latin typeface="Calibri"/>
                <a:ea typeface="Calibri"/>
                <a:cs typeface="Calibri"/>
                <a:sym typeface="Calibri"/>
              </a:rPr>
              <a:t>Στόχος 1: Κατανοήσετε τις έννοιες που σχετίζονται με την πράσινη οικονομία.</a:t>
            </a:r>
            <a:endParaRPr sz="2100" b="0" i="0" u="none" strike="noStrike" cap="none">
              <a:solidFill>
                <a:srgbClr val="000000"/>
              </a:solidFill>
              <a:latin typeface="Arial"/>
              <a:ea typeface="Arial"/>
              <a:cs typeface="Arial"/>
              <a:sym typeface="Arial"/>
            </a:endParaRPr>
          </a:p>
        </p:txBody>
      </p:sp>
      <p:sp>
        <p:nvSpPr>
          <p:cNvPr id="130" name="Google Shape;130;p2"/>
          <p:cNvSpPr/>
          <p:nvPr/>
        </p:nvSpPr>
        <p:spPr>
          <a:xfrm>
            <a:off x="1906262" y="3050097"/>
            <a:ext cx="8602500" cy="64500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2100">
                <a:solidFill>
                  <a:srgbClr val="FAB632"/>
                </a:solidFill>
                <a:latin typeface="Calibri"/>
                <a:ea typeface="Calibri"/>
                <a:cs typeface="Calibri"/>
                <a:sym typeface="Calibri"/>
              </a:rPr>
              <a:t>Στόχος 2: Αναγνωρίσετε πράσινες ευκαιρίες απασχόλησης στο αγροτικό πλαίσιο.</a:t>
            </a:r>
            <a:endParaRPr sz="2100" b="0" i="0" u="none" strike="noStrike" cap="none">
              <a:solidFill>
                <a:srgbClr val="000000"/>
              </a:solidFill>
              <a:latin typeface="Arial"/>
              <a:ea typeface="Arial"/>
              <a:cs typeface="Arial"/>
              <a:sym typeface="Arial"/>
            </a:endParaRPr>
          </a:p>
        </p:txBody>
      </p:sp>
      <p:sp>
        <p:nvSpPr>
          <p:cNvPr id="131" name="Google Shape;131;p2"/>
          <p:cNvSpPr/>
          <p:nvPr/>
        </p:nvSpPr>
        <p:spPr>
          <a:xfrm>
            <a:off x="1409550" y="788825"/>
            <a:ext cx="5093100" cy="645000"/>
          </a:xfrm>
          <a:prstGeom prst="rect">
            <a:avLst/>
          </a:prstGeom>
          <a:noFill/>
          <a:ln>
            <a:noFill/>
          </a:ln>
        </p:spPr>
        <p:txBody>
          <a:bodyPr spcFirstLastPara="1" wrap="square" lIns="90000" tIns="45000" rIns="90000" bIns="45000" anchor="t" anchorCtr="0">
            <a:spAutoFit/>
          </a:bodyPr>
          <a:lstStyle/>
          <a:p>
            <a:pPr marL="0" marR="0" lvl="0" indent="0" algn="l" rtl="0">
              <a:lnSpc>
                <a:spcPct val="166666"/>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Σκοποί και στόχοι</a:t>
            </a:r>
            <a:endParaRPr sz="3900" b="1" i="0" u="none" strike="noStrike" cap="none">
              <a:solidFill>
                <a:srgbClr val="FAB632"/>
              </a:solidFill>
              <a:latin typeface="Calibri"/>
              <a:ea typeface="Calibri"/>
              <a:cs typeface="Calibri"/>
              <a:sym typeface="Calibri"/>
            </a:endParaRPr>
          </a:p>
        </p:txBody>
      </p:sp>
      <p:sp>
        <p:nvSpPr>
          <p:cNvPr id="132" name="Google Shape;132;p2"/>
          <p:cNvSpPr/>
          <p:nvPr/>
        </p:nvSpPr>
        <p:spPr>
          <a:xfrm>
            <a:off x="1474823" y="3097226"/>
            <a:ext cx="262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74822" y="2427050"/>
            <a:ext cx="262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4" name="Google Shape;134;p2"/>
          <p:cNvSpPr/>
          <p:nvPr/>
        </p:nvSpPr>
        <p:spPr>
          <a:xfrm>
            <a:off x="1474824" y="3886813"/>
            <a:ext cx="2628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5" name="Google Shape;135;p2"/>
          <p:cNvSpPr txBox="1"/>
          <p:nvPr/>
        </p:nvSpPr>
        <p:spPr>
          <a:xfrm>
            <a:off x="1861125" y="3743225"/>
            <a:ext cx="8428200" cy="831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GB" sz="2100">
                <a:solidFill>
                  <a:srgbClr val="C00000"/>
                </a:solidFill>
                <a:latin typeface="Calibri"/>
                <a:ea typeface="Calibri"/>
                <a:cs typeface="Calibri"/>
                <a:sym typeface="Calibri"/>
              </a:rPr>
              <a:t>Στόχος 3: Γνωρίσετε διαφορετικούς τομείς πράσινης επιχειρηματικότητας στο αγροτικό πλαίσιο.</a:t>
            </a:r>
            <a:endParaRPr sz="2100" b="0" i="0" u="none" strike="noStrike" cap="none">
              <a:solidFill>
                <a:srgbClr val="C00000"/>
              </a:solidFill>
              <a:latin typeface="Arial"/>
              <a:ea typeface="Arial"/>
              <a:cs typeface="Arial"/>
              <a:sym typeface="Arial"/>
            </a:endParaRPr>
          </a:p>
        </p:txBody>
      </p:sp>
      <p:sp>
        <p:nvSpPr>
          <p:cNvPr id="136" name="Google Shape;136;p2"/>
          <p:cNvSpPr/>
          <p:nvPr/>
        </p:nvSpPr>
        <p:spPr>
          <a:xfrm>
            <a:off x="2390650" y="6179775"/>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pic>
        <p:nvPicPr>
          <p:cNvPr id="137" name="Google Shape;137;p2"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37" cy="4831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22"/>
        <p:cNvGrpSpPr/>
        <p:nvPr/>
      </p:nvGrpSpPr>
      <p:grpSpPr>
        <a:xfrm>
          <a:off x="0" y="0"/>
          <a:ext cx="0" cy="0"/>
          <a:chOff x="0" y="0"/>
          <a:chExt cx="0" cy="0"/>
        </a:xfrm>
      </p:grpSpPr>
      <p:sp>
        <p:nvSpPr>
          <p:cNvPr id="523" name="Google Shape;523;g19d164b436d_0_344"/>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24" name="Google Shape;524;g19d164b436d_0_344"/>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4: Αγροτική ψηφιοποίηση</a:t>
            </a:r>
            <a:endParaRPr sz="2400" b="0" i="0" u="none" strike="noStrike" cap="none">
              <a:solidFill>
                <a:srgbClr val="000000"/>
              </a:solidFill>
              <a:latin typeface="Arial"/>
              <a:ea typeface="Arial"/>
              <a:cs typeface="Arial"/>
              <a:sym typeface="Arial"/>
            </a:endParaRPr>
          </a:p>
        </p:txBody>
      </p:sp>
      <p:sp>
        <p:nvSpPr>
          <p:cNvPr id="525" name="Google Shape;525;g19d164b436d_0_344"/>
          <p:cNvSpPr/>
          <p:nvPr/>
        </p:nvSpPr>
        <p:spPr>
          <a:xfrm>
            <a:off x="4900475" y="1250125"/>
            <a:ext cx="7137000" cy="48957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700" b="1">
                <a:solidFill>
                  <a:schemeClr val="dk1"/>
                </a:solidFill>
                <a:latin typeface="Calibri"/>
                <a:ea typeface="Calibri"/>
                <a:cs typeface="Calibri"/>
                <a:sym typeface="Calibri"/>
              </a:rPr>
              <a:t>Προκειμένου η αγροτική ψηφιοποίηση να είναι χωρίς αποκλεισμούς, προτείνονται οι ακόλουθες αρχές:</a:t>
            </a: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rgbClr val="C00000"/>
              </a:buClr>
              <a:buSzPts val="1700"/>
              <a:buFont typeface="Calibri"/>
              <a:buAutoNum type="arabicPeriod"/>
            </a:pPr>
            <a:r>
              <a:rPr lang="en-GB" sz="1700" b="1">
                <a:solidFill>
                  <a:srgbClr val="C00000"/>
                </a:solidFill>
                <a:latin typeface="Calibri"/>
                <a:ea typeface="Calibri"/>
                <a:cs typeface="Calibri"/>
                <a:sym typeface="Calibri"/>
              </a:rPr>
              <a:t>Προώθηση βασικών προϋποθέσεων.</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Αναφέρεται στις ψηφιακές δεξιότητες και ικανότητες των ανθρώπων στις αγροτικές περιοχές εκτός από τις απαραίτητες υποδομές. Ο ψηφιακός μετασχηματισμός πρέπει να έχει οικονομικό όφελος για τον πληθυσμό.</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rgbClr val="C00000"/>
              </a:buClr>
              <a:buSzPts val="1700"/>
              <a:buFont typeface="Calibri"/>
              <a:buAutoNum type="arabicPeriod"/>
            </a:pPr>
            <a:r>
              <a:rPr lang="en-GB" sz="1700" b="1">
                <a:solidFill>
                  <a:srgbClr val="C00000"/>
                </a:solidFill>
                <a:latin typeface="Calibri"/>
                <a:ea typeface="Calibri"/>
                <a:cs typeface="Calibri"/>
                <a:sym typeface="Calibri"/>
              </a:rPr>
              <a:t>Ψηφιοποίηση και βιώσιμη ανάπτυξη.</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Πρέπει να ευθυγραμμιστεί με τους στόχους της Βιώσιμης Ανάπτυξης και να ανταποκρίνεται στις ανάγκες των αγροτικών κοινοτήτων, λαμβάνοντας υπόψη τις προκλήσεις της ευρωπαϊκής κοινωνίας.</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rgbClr val="C00000"/>
              </a:buClr>
              <a:buSzPts val="1700"/>
              <a:buFont typeface="Calibri"/>
              <a:buAutoNum type="arabicPeriod"/>
            </a:pPr>
            <a:r>
              <a:rPr lang="en-GB" sz="1700" b="1">
                <a:solidFill>
                  <a:srgbClr val="C00000"/>
                </a:solidFill>
                <a:latin typeface="Calibri"/>
                <a:ea typeface="Calibri"/>
                <a:cs typeface="Calibri"/>
                <a:sym typeface="Calibri"/>
              </a:rPr>
              <a:t>Προσαρμόστε την ψηφιοποίηση με βάση τα συμφραζόμενα.</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Η ψηφιοποίηση δεν πρέπει να σημαίνει μεγαλύτερη ανεργία ή συγκέντρωση των αγροκτημάτων. Αυτό που μπορεί να είναι χρήσιμο σε ένα αγροτικό πλαίσιο μπορεί να μην είναι χρήσιμο σε ένα άλλο. Κάθε αγροτική περιοχή έχει διαφορετικά προβλήματα και η ψηφιοποίηση πρέπει να σώσει την παρακμή, όχι να την προωθεί.</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p:txBody>
      </p:sp>
      <p:sp>
        <p:nvSpPr>
          <p:cNvPr id="526" name="Google Shape;526;g19d164b436d_0_344"/>
          <p:cNvSpPr txBox="1"/>
          <p:nvPr/>
        </p:nvSpPr>
        <p:spPr>
          <a:xfrm>
            <a:off x="850000" y="1418700"/>
            <a:ext cx="3810900" cy="4303800"/>
          </a:xfrm>
          <a:prstGeom prst="rect">
            <a:avLst/>
          </a:prstGeom>
          <a:noFill/>
          <a:ln w="2857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Η ψηφιοποίηση της υπαίθρου τοποθετείται ως τρόπος κοινωνικής ένταξης, ειδικά μετά τις υγειονομικές και οικονομικές κρίσεις</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 που προκαλούνται από τον COVID-19.</a:t>
            </a: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1600" b="0"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Ο ψηφιακός μετασχηματισμός, που</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πραγματοποιείται με έξυπνο τρόπο και με</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σεβασμό στην τοποθεσία, συνεπάγεται:</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 αποτελεσματικότερη χρήση των πόρων,</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μεγαλύτερη απόδοση, παραγωγή,</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ποιότητα και ασφάλεια. Αυτό προάγει τη</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βελτίωση των οφελών των εταιρειών, τη</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μείωση των εκπομπών αερίων του</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θερμοκηπίου, την καλύτερη διαχείριση των εκμεταλλεύσεων κ.λπ.</a:t>
            </a:r>
            <a:endParaRPr sz="1600" b="0" i="0" u="none" strike="noStrike" cap="none">
              <a:solidFill>
                <a:schemeClr val="dk1"/>
              </a:solidFill>
              <a:latin typeface="Calibri"/>
              <a:ea typeface="Calibri"/>
              <a:cs typeface="Calibri"/>
              <a:sym typeface="Calibri"/>
            </a:endParaRPr>
          </a:p>
        </p:txBody>
      </p:sp>
      <p:pic>
        <p:nvPicPr>
          <p:cNvPr id="527" name="Google Shape;527;g19d164b436d_0_3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19338" y="93225"/>
            <a:ext cx="1424276" cy="1156901"/>
          </a:xfrm>
          <a:prstGeom prst="rect">
            <a:avLst/>
          </a:prstGeom>
          <a:noFill/>
          <a:ln>
            <a:noFill/>
          </a:ln>
        </p:spPr>
      </p:pic>
      <p:sp>
        <p:nvSpPr>
          <p:cNvPr id="528" name="Google Shape;528;g19d164b436d_0_344"/>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32"/>
        <p:cNvGrpSpPr/>
        <p:nvPr/>
      </p:nvGrpSpPr>
      <p:grpSpPr>
        <a:xfrm>
          <a:off x="0" y="0"/>
          <a:ext cx="0" cy="0"/>
          <a:chOff x="0" y="0"/>
          <a:chExt cx="0" cy="0"/>
        </a:xfrm>
      </p:grpSpPr>
      <p:sp>
        <p:nvSpPr>
          <p:cNvPr id="533" name="Google Shape;533;g1a5a4e823de_0_3"/>
          <p:cNvSpPr/>
          <p:nvPr/>
        </p:nvSpPr>
        <p:spPr>
          <a:xfrm>
            <a:off x="3302500" y="1405250"/>
            <a:ext cx="8062500" cy="4386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700" b="1">
                <a:solidFill>
                  <a:srgbClr val="C00000"/>
                </a:solidFill>
                <a:latin typeface="Calibri"/>
                <a:ea typeface="Calibri"/>
                <a:cs typeface="Calibri"/>
                <a:sym typeface="Calibri"/>
              </a:rPr>
              <a:t>4. Αποφύγετε την περιθωριοποίηση και την πόλωση.</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Πρέπει να θεσπιστούν ενεργητικές πολιτικές ψηφιακής ένταξης. Για αυτό πρέπει να εμπλακούν όλες οι κοινωνικές και οικονομικές ομάδες στις αγροτικές περιοχές, ιδιαίτερα οι πιο ευάλωτες ομάδες.</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b="1">
                <a:solidFill>
                  <a:srgbClr val="C00000"/>
                </a:solidFill>
                <a:latin typeface="Calibri"/>
                <a:ea typeface="Calibri"/>
                <a:cs typeface="Calibri"/>
                <a:sym typeface="Calibri"/>
              </a:rPr>
              <a:t>5. Τοπικά ψηφιακά οικοσυστήματα.</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Ενσωματώστε ανθρώπους και οργανισμούς που προωθούν την ψηφιακή μετάβαση σε τοπικό επίπεδο (πράκτορες, υποδομές, ψηφιακές εφαρμογές, δεδομένα και υπηρεσίες).</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b="1">
                <a:solidFill>
                  <a:srgbClr val="C00000"/>
                </a:solidFill>
                <a:latin typeface="Calibri"/>
                <a:ea typeface="Calibri"/>
                <a:cs typeface="Calibri"/>
                <a:sym typeface="Calibri"/>
              </a:rPr>
              <a:t>6. Διακυβέρνηση ψηφιοποίησης.</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Απαιτείται βαθιά γνώση του τοπικού πλαισίου για την αναγνώριση επιχειρηματικών ευκαιριών και απειλών και την εφαρμογή ευκαιριών ψηφιακής ανάπτυξης</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προσαρμοσμένες στην αγροτική πραγματικότητα.</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b="1">
                <a:solidFill>
                  <a:srgbClr val="C00000"/>
                </a:solidFill>
                <a:latin typeface="Calibri"/>
                <a:ea typeface="Calibri"/>
                <a:cs typeface="Calibri"/>
                <a:sym typeface="Calibri"/>
              </a:rPr>
              <a:t>7. Πολιτικές βιώσιμης ψηφιοποίησης.</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Απαιτούνται νέες πολιτικές για τις αγροτικές περιοχές που κατανοούν τη σημασία της ψηφιοποίησης και πώς αυτές επηρεάζουν άμεσα τις κοινωνικές και οικονομικές σχέσεις του τόπου.</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p:txBody>
      </p:sp>
      <p:sp>
        <p:nvSpPr>
          <p:cNvPr id="534" name="Google Shape;534;g1a5a4e823de_0_3"/>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35" name="Google Shape;535;g1a5a4e823de_0_3"/>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4: Αγροτική ψηφιοποίηση</a:t>
            </a:r>
            <a:endParaRPr sz="2400" b="0" i="0" u="none" strike="noStrike" cap="none">
              <a:solidFill>
                <a:srgbClr val="000000"/>
              </a:solidFill>
              <a:latin typeface="Arial"/>
              <a:ea typeface="Arial"/>
              <a:cs typeface="Arial"/>
              <a:sym typeface="Arial"/>
            </a:endParaRPr>
          </a:p>
        </p:txBody>
      </p:sp>
      <p:pic>
        <p:nvPicPr>
          <p:cNvPr id="536" name="Google Shape;536;g1a5a4e823de_0_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9925" y="1963325"/>
            <a:ext cx="2196950" cy="3427250"/>
          </a:xfrm>
          <a:prstGeom prst="rect">
            <a:avLst/>
          </a:prstGeom>
          <a:noFill/>
          <a:ln>
            <a:noFill/>
          </a:ln>
        </p:spPr>
      </p:pic>
      <p:sp>
        <p:nvSpPr>
          <p:cNvPr id="537" name="Google Shape;537;g1a5a4e823de_0_3"/>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41"/>
        <p:cNvGrpSpPr/>
        <p:nvPr/>
      </p:nvGrpSpPr>
      <p:grpSpPr>
        <a:xfrm>
          <a:off x="0" y="0"/>
          <a:ext cx="0" cy="0"/>
          <a:chOff x="0" y="0"/>
          <a:chExt cx="0" cy="0"/>
        </a:xfrm>
      </p:grpSpPr>
      <p:sp>
        <p:nvSpPr>
          <p:cNvPr id="542" name="Google Shape;542;g19d164b436d_0_117"/>
          <p:cNvSpPr/>
          <p:nvPr/>
        </p:nvSpPr>
        <p:spPr>
          <a:xfrm>
            <a:off x="902499" y="269225"/>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43" name="Google Shape;543;g19d164b436d_0_117"/>
          <p:cNvSpPr/>
          <p:nvPr/>
        </p:nvSpPr>
        <p:spPr>
          <a:xfrm>
            <a:off x="902505" y="101967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5: Βιώσιμη μόδα ή "αργή μόδα"</a:t>
            </a:r>
            <a:endParaRPr sz="2400" b="0" i="0" u="none" strike="noStrike" cap="none">
              <a:solidFill>
                <a:srgbClr val="000000"/>
              </a:solidFill>
              <a:latin typeface="Arial"/>
              <a:ea typeface="Arial"/>
              <a:cs typeface="Arial"/>
              <a:sym typeface="Arial"/>
            </a:endParaRPr>
          </a:p>
        </p:txBody>
      </p:sp>
      <p:sp>
        <p:nvSpPr>
          <p:cNvPr id="544" name="Google Shape;544;g19d164b436d_0_117"/>
          <p:cNvSpPr txBox="1"/>
          <p:nvPr/>
        </p:nvSpPr>
        <p:spPr>
          <a:xfrm>
            <a:off x="439200" y="1756400"/>
            <a:ext cx="11205300" cy="18585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Σύμφωνα με στοιχεία που συλλέχθηκαν από τον ΟΗΕ, η μόδα είναι ένας από τους τομείς με τις μεγαλύτερες περιβαλλοντικές επιπτώσεις, παράγοντας έως και το 20% των λυμάτων παγκοσμίως και το 10% των εκπομπών άνθρακα παγκοσμίως. Γι' αυτό και προκύπτει το κίνημα "Slow Fashion", το οποίο προσπαθεί να μειώσει τις περιβαλλοντικές επιπτώσεις της παραγωγής, μειώνοντας την περιβαλλοντική ρύπανση και το αποτύπωμα άνθρακα των προϊόντων, συμβάλλοντας στη δημιουργία ενός πιο κοινωνικά δίκαιου εμπορίου. Γι’ αυτό το λόγο, χρησιμοποιούνται οργανικές φυσικές ίνες, όπως κάνναβη, λινάρι, μπαμπού και ανακυκλωμένες ίνες.</a:t>
            </a:r>
            <a:endParaRPr sz="1700" b="0" i="0" u="none" strike="noStrike" cap="none">
              <a:solidFill>
                <a:schemeClr val="dk1"/>
              </a:solidFill>
              <a:latin typeface="Calibri"/>
              <a:ea typeface="Calibri"/>
              <a:cs typeface="Calibri"/>
              <a:sym typeface="Calibri"/>
            </a:endParaRPr>
          </a:p>
        </p:txBody>
      </p:sp>
      <p:sp>
        <p:nvSpPr>
          <p:cNvPr id="545" name="Google Shape;545;g19d164b436d_0_117"/>
          <p:cNvSpPr txBox="1"/>
          <p:nvPr/>
        </p:nvSpPr>
        <p:spPr>
          <a:xfrm>
            <a:off x="949325" y="4082775"/>
            <a:ext cx="4826400" cy="2016300"/>
          </a:xfrm>
          <a:prstGeom prst="rect">
            <a:avLst/>
          </a:prstGeom>
          <a:noFill/>
          <a:ln>
            <a:noFill/>
          </a:ln>
        </p:spPr>
        <p:txBody>
          <a:bodyPr spcFirstLastPara="1" wrap="square" lIns="91425" tIns="91425" rIns="91425" bIns="91425" anchor="t" anchorCtr="0">
            <a:spAutoFit/>
          </a:bodyPr>
          <a:lstStyle/>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Βελτιστοποιημένη χρήση των φυσικών πόρων.</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ΑΝΑΝΕΩΣΙΜΕΣ ΠΗΓΕΣ ΕΝΕΡΓΕΙΑΣ.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Δώστε προτεραιότητα στην επισκευή, την επαναχρησιμοποίηση και την ανακύκλωση του προϊόντος.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Χρησιμοποιήστε πιο βιώσιμα υλικά.</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sp>
        <p:nvSpPr>
          <p:cNvPr id="546" name="Google Shape;546;g19d164b436d_0_117"/>
          <p:cNvSpPr txBox="1"/>
          <p:nvPr/>
        </p:nvSpPr>
        <p:spPr>
          <a:xfrm>
            <a:off x="902500" y="3708475"/>
            <a:ext cx="10859700" cy="4464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Μερικά από τα μέτρα για την επίτευξη του στόχου που θέτει η βιώσιμη μόδα είναι:</a:t>
            </a:r>
            <a:endParaRPr sz="1400" b="0" i="0" u="none" strike="noStrike" cap="none">
              <a:solidFill>
                <a:srgbClr val="000000"/>
              </a:solidFill>
              <a:latin typeface="Arial"/>
              <a:ea typeface="Arial"/>
              <a:cs typeface="Arial"/>
              <a:sym typeface="Arial"/>
            </a:endParaRPr>
          </a:p>
        </p:txBody>
      </p:sp>
      <p:sp>
        <p:nvSpPr>
          <p:cNvPr id="547" name="Google Shape;547;g19d164b436d_0_117"/>
          <p:cNvSpPr txBox="1"/>
          <p:nvPr/>
        </p:nvSpPr>
        <p:spPr>
          <a:xfrm>
            <a:off x="6618375" y="4082775"/>
            <a:ext cx="4838400" cy="2016300"/>
          </a:xfrm>
          <a:prstGeom prst="rect">
            <a:avLst/>
          </a:prstGeom>
          <a:noFill/>
          <a:ln>
            <a:noFill/>
          </a:ln>
        </p:spPr>
        <p:txBody>
          <a:bodyPr spcFirstLastPara="1" wrap="square" lIns="91425" tIns="91425" rIns="91425" bIns="91425" anchor="t" anchorCtr="0">
            <a:spAutoFit/>
          </a:bodyPr>
          <a:lstStyle/>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Αυξήστε τη μακροζωία και την ποιότητα του προϊόντος.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Εγγύηση πρόσβασης σε πληροφορίες.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Μειώστε τη χρήση νερού, ενέργειας και</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χημικών προϊόντων κατά την παραγωγική</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διαδικασία.</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pic>
        <p:nvPicPr>
          <p:cNvPr id="548" name="Google Shape;548;g19d164b436d_0_1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1728277">
            <a:off x="126527" y="745275"/>
            <a:ext cx="814375" cy="1231580"/>
          </a:xfrm>
          <a:prstGeom prst="rect">
            <a:avLst/>
          </a:prstGeom>
          <a:noFill/>
          <a:ln>
            <a:noFill/>
          </a:ln>
        </p:spPr>
      </p:pic>
      <p:pic>
        <p:nvPicPr>
          <p:cNvPr id="549" name="Google Shape;549;g19d164b436d_0_1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14818" y="169725"/>
            <a:ext cx="1889908" cy="1493100"/>
          </a:xfrm>
          <a:prstGeom prst="rect">
            <a:avLst/>
          </a:prstGeom>
          <a:noFill/>
          <a:ln>
            <a:noFill/>
          </a:ln>
        </p:spPr>
      </p:pic>
      <p:pic>
        <p:nvPicPr>
          <p:cNvPr id="550" name="Google Shape;550;g19d164b436d_0_1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72737" y="4245049"/>
            <a:ext cx="860675" cy="1944324"/>
          </a:xfrm>
          <a:prstGeom prst="rect">
            <a:avLst/>
          </a:prstGeom>
          <a:noFill/>
          <a:ln>
            <a:noFill/>
          </a:ln>
        </p:spPr>
      </p:pic>
      <p:pic>
        <p:nvPicPr>
          <p:cNvPr id="551" name="Google Shape;551;g19d164b436d_0_1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238856">
            <a:off x="10529484" y="5084828"/>
            <a:ext cx="797235" cy="1396968"/>
          </a:xfrm>
          <a:prstGeom prst="rect">
            <a:avLst/>
          </a:prstGeom>
          <a:noFill/>
          <a:ln>
            <a:noFill/>
          </a:ln>
        </p:spPr>
      </p:pic>
      <p:sp>
        <p:nvSpPr>
          <p:cNvPr id="552" name="Google Shape;552;g19d164b436d_0_117"/>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56"/>
        <p:cNvGrpSpPr/>
        <p:nvPr/>
      </p:nvGrpSpPr>
      <p:grpSpPr>
        <a:xfrm>
          <a:off x="0" y="0"/>
          <a:ext cx="0" cy="0"/>
          <a:chOff x="0" y="0"/>
          <a:chExt cx="0" cy="0"/>
        </a:xfrm>
      </p:grpSpPr>
      <p:sp>
        <p:nvSpPr>
          <p:cNvPr id="557" name="Google Shape;557;g1ab1224ca6c_0_694"/>
          <p:cNvSpPr/>
          <p:nvPr/>
        </p:nvSpPr>
        <p:spPr>
          <a:xfrm>
            <a:off x="1172805" y="3588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58" name="Google Shape;558;g1ab1224ca6c_0_694"/>
          <p:cNvSpPr/>
          <p:nvPr/>
        </p:nvSpPr>
        <p:spPr>
          <a:xfrm>
            <a:off x="1172799" y="10359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6: Μοντέλο διαχείρισης πράσινης επιχειρηματικότητας</a:t>
            </a:r>
            <a:endParaRPr sz="2400" b="0" i="0" u="none" strike="noStrike" cap="none">
              <a:solidFill>
                <a:srgbClr val="000000"/>
              </a:solidFill>
              <a:latin typeface="Arial"/>
              <a:ea typeface="Arial"/>
              <a:cs typeface="Arial"/>
              <a:sym typeface="Arial"/>
            </a:endParaRPr>
          </a:p>
        </p:txBody>
      </p:sp>
      <p:sp>
        <p:nvSpPr>
          <p:cNvPr id="559" name="Google Shape;559;g1ab1224ca6c_0_694"/>
          <p:cNvSpPr txBox="1"/>
          <p:nvPr/>
        </p:nvSpPr>
        <p:spPr>
          <a:xfrm>
            <a:off x="1353150" y="1529975"/>
            <a:ext cx="48546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a:solidFill>
                  <a:srgbClr val="C00000"/>
                </a:solidFill>
                <a:latin typeface="Calibri"/>
                <a:ea typeface="Calibri"/>
                <a:cs typeface="Calibri"/>
                <a:sym typeface="Calibri"/>
              </a:rPr>
              <a:t>Οι 5 Αρχές της Πράσινης Επιχειρηματικότητας:</a:t>
            </a:r>
            <a:endParaRPr sz="1000" b="1" i="0" u="none" strike="noStrike" cap="none">
              <a:solidFill>
                <a:srgbClr val="C00000"/>
              </a:solidFill>
              <a:latin typeface="Arial"/>
              <a:ea typeface="Arial"/>
              <a:cs typeface="Arial"/>
              <a:sym typeface="Arial"/>
            </a:endParaRPr>
          </a:p>
        </p:txBody>
      </p:sp>
      <p:grpSp>
        <p:nvGrpSpPr>
          <p:cNvPr id="560" name="Google Shape;560;g1ab1224ca6c_0_694"/>
          <p:cNvGrpSpPr/>
          <p:nvPr/>
        </p:nvGrpSpPr>
        <p:grpSpPr>
          <a:xfrm>
            <a:off x="643875" y="2281823"/>
            <a:ext cx="2797483" cy="3765829"/>
            <a:chOff x="0" y="1189989"/>
            <a:chExt cx="2214600" cy="3133491"/>
          </a:xfrm>
        </p:grpSpPr>
        <p:sp>
          <p:nvSpPr>
            <p:cNvPr id="561" name="Google Shape;561;g1ab1224ca6c_0_694"/>
            <p:cNvSpPr/>
            <p:nvPr/>
          </p:nvSpPr>
          <p:spPr>
            <a:xfrm>
              <a:off x="0" y="1189989"/>
              <a:ext cx="2214600" cy="669000"/>
            </a:xfrm>
            <a:prstGeom prst="homePlate">
              <a:avLst>
                <a:gd name="adj" fmla="val 50000"/>
              </a:avLst>
            </a:prstGeom>
            <a:solidFill>
              <a:srgbClr val="155B5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Roboto"/>
                  <a:ea typeface="Roboto"/>
                  <a:cs typeface="Roboto"/>
                  <a:sym typeface="Roboto"/>
                </a:rPr>
                <a:t>Οικονομία χαμηλών εκπομπών άνθρακα</a:t>
              </a:r>
              <a:endParaRPr sz="1800" b="0" i="0" u="none" strike="noStrike" cap="none">
                <a:solidFill>
                  <a:srgbClr val="FFFFFF"/>
                </a:solidFill>
                <a:latin typeface="Roboto"/>
                <a:ea typeface="Roboto"/>
                <a:cs typeface="Roboto"/>
                <a:sym typeface="Roboto"/>
              </a:endParaRPr>
            </a:p>
          </p:txBody>
        </p:sp>
        <p:sp>
          <p:nvSpPr>
            <p:cNvPr id="562" name="Google Shape;562;g1ab1224ca6c_0_694"/>
            <p:cNvSpPr txBox="1"/>
            <p:nvPr/>
          </p:nvSpPr>
          <p:spPr>
            <a:xfrm>
              <a:off x="295071" y="1858980"/>
              <a:ext cx="1624500" cy="24645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a:latin typeface="Roboto"/>
                  <a:ea typeface="Roboto"/>
                  <a:cs typeface="Roboto"/>
                  <a:sym typeface="Roboto"/>
                </a:rPr>
                <a:t>Νέες επιχειρηματικές πρακτικές που δεσμεύονται για τη μετάβαση προς μια οικονομία χαμηλών εκπομπών άνθρακα.</a:t>
              </a:r>
              <a:endParaRPr sz="1600" b="0" i="0" u="none" strike="noStrike" cap="none">
                <a:solidFill>
                  <a:srgbClr val="000000"/>
                </a:solidFill>
                <a:latin typeface="Roboto"/>
                <a:ea typeface="Roboto"/>
                <a:cs typeface="Roboto"/>
                <a:sym typeface="Roboto"/>
              </a:endParaRPr>
            </a:p>
          </p:txBody>
        </p:sp>
      </p:grpSp>
      <p:grpSp>
        <p:nvGrpSpPr>
          <p:cNvPr id="563" name="Google Shape;563;g1ab1224ca6c_0_694"/>
          <p:cNvGrpSpPr/>
          <p:nvPr/>
        </p:nvGrpSpPr>
        <p:grpSpPr>
          <a:xfrm>
            <a:off x="2966047" y="2281566"/>
            <a:ext cx="2607245" cy="3867139"/>
            <a:chOff x="1838325" y="1189775"/>
            <a:chExt cx="2064000" cy="3217789"/>
          </a:xfrm>
        </p:grpSpPr>
        <p:sp>
          <p:nvSpPr>
            <p:cNvPr id="564" name="Google Shape;564;g1ab1224ca6c_0_694"/>
            <p:cNvSpPr/>
            <p:nvPr/>
          </p:nvSpPr>
          <p:spPr>
            <a:xfrm>
              <a:off x="1838325" y="1189775"/>
              <a:ext cx="2064000" cy="669000"/>
            </a:xfrm>
            <a:prstGeom prst="chevron">
              <a:avLst>
                <a:gd name="adj" fmla="val 50000"/>
              </a:avLst>
            </a:prstGeom>
            <a:solidFill>
              <a:srgbClr val="1B786E"/>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lt1"/>
                  </a:solidFill>
                  <a:latin typeface="Roboto"/>
                  <a:ea typeface="Roboto"/>
                  <a:cs typeface="Roboto"/>
                  <a:sym typeface="Roboto"/>
                </a:rPr>
                <a:t>Προστασία</a:t>
              </a:r>
              <a:endParaRPr sz="1800" b="0" i="0" u="none" strike="noStrike" cap="none">
                <a:solidFill>
                  <a:srgbClr val="FFFFFF"/>
                </a:solidFill>
                <a:latin typeface="Roboto"/>
                <a:ea typeface="Roboto"/>
                <a:cs typeface="Roboto"/>
                <a:sym typeface="Roboto"/>
              </a:endParaRPr>
            </a:p>
          </p:txBody>
        </p:sp>
        <p:sp>
          <p:nvSpPr>
            <p:cNvPr id="565" name="Google Shape;565;g1ab1224ca6c_0_694"/>
            <p:cNvSpPr txBox="1"/>
            <p:nvPr/>
          </p:nvSpPr>
          <p:spPr>
            <a:xfrm>
              <a:off x="2017241" y="1858764"/>
              <a:ext cx="1624500" cy="25488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a:latin typeface="Roboto"/>
                  <a:ea typeface="Roboto"/>
                  <a:cs typeface="Roboto"/>
                  <a:sym typeface="Roboto"/>
                </a:rPr>
                <a:t>Δέσμευση για δράσεις, έργα ή επενδύσεις που έχουν θετικό αντίκτυπο στο περιβάλλον καθώς και στην κοινωνία και πρακτικές καλής διακυβέρνησης.</a:t>
              </a:r>
              <a:endParaRPr sz="1400" b="0" i="0" u="none" strike="noStrike" cap="none">
                <a:solidFill>
                  <a:srgbClr val="000000"/>
                </a:solidFill>
                <a:latin typeface="Roboto"/>
                <a:ea typeface="Roboto"/>
                <a:cs typeface="Roboto"/>
                <a:sym typeface="Roboto"/>
              </a:endParaRPr>
            </a:p>
          </p:txBody>
        </p:sp>
      </p:grpSp>
      <p:grpSp>
        <p:nvGrpSpPr>
          <p:cNvPr id="566" name="Google Shape;566;g1ab1224ca6c_0_694"/>
          <p:cNvGrpSpPr/>
          <p:nvPr/>
        </p:nvGrpSpPr>
        <p:grpSpPr>
          <a:xfrm>
            <a:off x="5086233" y="2281566"/>
            <a:ext cx="2607245" cy="3867139"/>
            <a:chOff x="3516750" y="1189775"/>
            <a:chExt cx="2064000" cy="3217789"/>
          </a:xfrm>
        </p:grpSpPr>
        <p:sp>
          <p:nvSpPr>
            <p:cNvPr id="567" name="Google Shape;567;g1ab1224ca6c_0_694"/>
            <p:cNvSpPr/>
            <p:nvPr/>
          </p:nvSpPr>
          <p:spPr>
            <a:xfrm>
              <a:off x="3516750" y="1189775"/>
              <a:ext cx="2064000" cy="669000"/>
            </a:xfrm>
            <a:prstGeom prst="chevron">
              <a:avLst>
                <a:gd name="adj" fmla="val 50000"/>
              </a:avLst>
            </a:prstGeom>
            <a:solidFill>
              <a:srgbClr val="1D7E7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Roboto"/>
                  <a:ea typeface="Roboto"/>
                  <a:cs typeface="Roboto"/>
                  <a:sym typeface="Roboto"/>
                </a:rPr>
                <a:t>Διαφάνεια</a:t>
              </a:r>
              <a:endParaRPr sz="1800" b="0" i="0" u="none" strike="noStrike" cap="none">
                <a:solidFill>
                  <a:srgbClr val="FFFFFF"/>
                </a:solidFill>
                <a:latin typeface="Roboto"/>
                <a:ea typeface="Roboto"/>
                <a:cs typeface="Roboto"/>
                <a:sym typeface="Roboto"/>
              </a:endParaRPr>
            </a:p>
          </p:txBody>
        </p:sp>
        <p:sp>
          <p:nvSpPr>
            <p:cNvPr id="568" name="Google Shape;568;g1ab1224ca6c_0_694"/>
            <p:cNvSpPr txBox="1"/>
            <p:nvPr/>
          </p:nvSpPr>
          <p:spPr>
            <a:xfrm>
              <a:off x="3739456" y="1858764"/>
              <a:ext cx="1624500" cy="25488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a:latin typeface="Roboto"/>
                  <a:ea typeface="Roboto"/>
                  <a:cs typeface="Roboto"/>
                  <a:sym typeface="Roboto"/>
                </a:rPr>
                <a:t>Προσβασιμότητα στις εκθέσεις βιωσιμότητας της εταιρείας.</a:t>
              </a:r>
              <a:endParaRPr sz="1400" b="0" i="0" u="none" strike="noStrike" cap="none">
                <a:solidFill>
                  <a:srgbClr val="000000"/>
                </a:solidFill>
                <a:latin typeface="Roboto"/>
                <a:ea typeface="Roboto"/>
                <a:cs typeface="Roboto"/>
                <a:sym typeface="Roboto"/>
              </a:endParaRPr>
            </a:p>
          </p:txBody>
        </p:sp>
      </p:grpSp>
      <p:grpSp>
        <p:nvGrpSpPr>
          <p:cNvPr id="569" name="Google Shape;569;g1ab1224ca6c_0_694"/>
          <p:cNvGrpSpPr/>
          <p:nvPr/>
        </p:nvGrpSpPr>
        <p:grpSpPr>
          <a:xfrm>
            <a:off x="9327143" y="2281566"/>
            <a:ext cx="2607245" cy="3867139"/>
            <a:chOff x="6874025" y="1189775"/>
            <a:chExt cx="2064000" cy="3217789"/>
          </a:xfrm>
        </p:grpSpPr>
        <p:sp>
          <p:nvSpPr>
            <p:cNvPr id="570" name="Google Shape;570;g1ab1224ca6c_0_694"/>
            <p:cNvSpPr/>
            <p:nvPr/>
          </p:nvSpPr>
          <p:spPr>
            <a:xfrm>
              <a:off x="6874025" y="1189775"/>
              <a:ext cx="2064000" cy="669000"/>
            </a:xfrm>
            <a:prstGeom prst="chevron">
              <a:avLst>
                <a:gd name="adj" fmla="val 50000"/>
              </a:avLst>
            </a:prstGeom>
            <a:solidFill>
              <a:srgbClr val="249C90"/>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Roboto"/>
                  <a:ea typeface="Roboto"/>
                  <a:cs typeface="Roboto"/>
                  <a:sym typeface="Roboto"/>
                </a:rPr>
                <a:t>Συμμαχίες</a:t>
              </a:r>
              <a:endParaRPr sz="1800" b="0" i="0" u="none" strike="noStrike" cap="none">
                <a:solidFill>
                  <a:srgbClr val="FFFFFF"/>
                </a:solidFill>
                <a:latin typeface="Roboto"/>
                <a:ea typeface="Roboto"/>
                <a:cs typeface="Roboto"/>
                <a:sym typeface="Roboto"/>
              </a:endParaRPr>
            </a:p>
          </p:txBody>
        </p:sp>
        <p:sp>
          <p:nvSpPr>
            <p:cNvPr id="571" name="Google Shape;571;g1ab1224ca6c_0_694"/>
            <p:cNvSpPr txBox="1"/>
            <p:nvPr/>
          </p:nvSpPr>
          <p:spPr>
            <a:xfrm>
              <a:off x="7183842" y="1858764"/>
              <a:ext cx="1624500" cy="25488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a:latin typeface="Roboto"/>
                  <a:ea typeface="Roboto"/>
                  <a:cs typeface="Roboto"/>
                  <a:sym typeface="Roboto"/>
                </a:rPr>
                <a:t>Δημιουργία συμμαχιών με τον δημόσιο, τον ιδιωτικό και τον συντονισμένο τομέα για την προώθηση της ανάπτυξης της πράσινης οικονομίας.</a:t>
              </a:r>
              <a:endParaRPr sz="1400" b="0" i="0" u="none" strike="noStrike" cap="none">
                <a:solidFill>
                  <a:srgbClr val="000000"/>
                </a:solidFill>
                <a:latin typeface="Roboto"/>
                <a:ea typeface="Roboto"/>
                <a:cs typeface="Roboto"/>
                <a:sym typeface="Roboto"/>
              </a:endParaRPr>
            </a:p>
          </p:txBody>
        </p:sp>
      </p:grpSp>
      <p:grpSp>
        <p:nvGrpSpPr>
          <p:cNvPr id="572" name="Google Shape;572;g1ab1224ca6c_0_694"/>
          <p:cNvGrpSpPr/>
          <p:nvPr/>
        </p:nvGrpSpPr>
        <p:grpSpPr>
          <a:xfrm>
            <a:off x="7206641" y="2281566"/>
            <a:ext cx="2607245" cy="3867139"/>
            <a:chOff x="5195350" y="1189775"/>
            <a:chExt cx="2064000" cy="3217789"/>
          </a:xfrm>
        </p:grpSpPr>
        <p:sp>
          <p:nvSpPr>
            <p:cNvPr id="573" name="Google Shape;573;g1ab1224ca6c_0_694"/>
            <p:cNvSpPr/>
            <p:nvPr/>
          </p:nvSpPr>
          <p:spPr>
            <a:xfrm>
              <a:off x="5195350" y="1189775"/>
              <a:ext cx="2064000" cy="669000"/>
            </a:xfrm>
            <a:prstGeom prst="chevron">
              <a:avLst>
                <a:gd name="adj" fmla="val 50000"/>
              </a:avLst>
            </a:prstGeom>
            <a:solidFill>
              <a:srgbClr val="1F887E"/>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800"/>
                <a:buFont typeface="Arial"/>
                <a:buNone/>
              </a:pPr>
              <a:r>
                <a:rPr lang="en-GB" sz="1800">
                  <a:solidFill>
                    <a:schemeClr val="lt1"/>
                  </a:solidFill>
                  <a:latin typeface="Roboto"/>
                  <a:ea typeface="Roboto"/>
                  <a:cs typeface="Roboto"/>
                  <a:sym typeface="Roboto"/>
                </a:rPr>
                <a:t>Γνώση</a:t>
              </a:r>
              <a:endParaRPr sz="1800" b="0" i="0" u="none" strike="noStrike" cap="none">
                <a:solidFill>
                  <a:srgbClr val="FFFFFF"/>
                </a:solidFill>
                <a:latin typeface="Roboto"/>
                <a:ea typeface="Roboto"/>
                <a:cs typeface="Roboto"/>
                <a:sym typeface="Roboto"/>
              </a:endParaRPr>
            </a:p>
          </p:txBody>
        </p:sp>
        <p:sp>
          <p:nvSpPr>
            <p:cNvPr id="574" name="Google Shape;574;g1ab1224ca6c_0_694"/>
            <p:cNvSpPr txBox="1"/>
            <p:nvPr/>
          </p:nvSpPr>
          <p:spPr>
            <a:xfrm>
              <a:off x="5461649" y="1858764"/>
              <a:ext cx="1624500" cy="25488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a:latin typeface="Roboto"/>
                  <a:ea typeface="Roboto"/>
                  <a:cs typeface="Roboto"/>
                  <a:sym typeface="Roboto"/>
                </a:rPr>
                <a:t>Επεκτείνετε τις γνώσεις, τις δεξιότητες και τις ικανότητες σε διάφορους τομείς για την επίτευξη βιώσιμης ανάπτυξης.</a:t>
              </a:r>
              <a:endParaRPr sz="1400" b="0" i="0" u="none" strike="noStrike" cap="none">
                <a:solidFill>
                  <a:srgbClr val="000000"/>
                </a:solidFill>
                <a:latin typeface="Roboto"/>
                <a:ea typeface="Roboto"/>
                <a:cs typeface="Roboto"/>
                <a:sym typeface="Roboto"/>
              </a:endParaRPr>
            </a:p>
          </p:txBody>
        </p:sp>
      </p:grpSp>
      <p:sp>
        <p:nvSpPr>
          <p:cNvPr id="575" name="Google Shape;575;g1ab1224ca6c_0_694"/>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79"/>
        <p:cNvGrpSpPr/>
        <p:nvPr/>
      </p:nvGrpSpPr>
      <p:grpSpPr>
        <a:xfrm>
          <a:off x="0" y="0"/>
          <a:ext cx="0" cy="0"/>
          <a:chOff x="0" y="0"/>
          <a:chExt cx="0" cy="0"/>
        </a:xfrm>
      </p:grpSpPr>
      <p:sp>
        <p:nvSpPr>
          <p:cNvPr id="580" name="Google Shape;580;g1ab1224ca6c_0_270"/>
          <p:cNvSpPr/>
          <p:nvPr/>
        </p:nvSpPr>
        <p:spPr>
          <a:xfrm>
            <a:off x="850000" y="2935200"/>
            <a:ext cx="5195700" cy="2252400"/>
          </a:xfrm>
          <a:prstGeom prst="rect">
            <a:avLst/>
          </a:prstGeom>
          <a:noFill/>
          <a:ln w="28575" cap="flat" cmpd="sng">
            <a:solidFill>
              <a:srgbClr val="249C90"/>
            </a:solidFill>
            <a:prstDash val="solid"/>
            <a:round/>
            <a:headEnd type="none" w="sm" len="sm"/>
            <a:tailEnd type="none" w="sm" len="sm"/>
          </a:ln>
        </p:spPr>
        <p:txBody>
          <a:bodyPr spcFirstLastPara="1" wrap="square" lIns="90000" tIns="45000" rIns="90000" bIns="45000" anchor="t" anchorCtr="0">
            <a:noAutofit/>
          </a:bodyPr>
          <a:lstStyle/>
          <a:p>
            <a:pPr marL="269999" marR="0" lvl="0" indent="-209550" algn="just" rtl="0">
              <a:lnSpc>
                <a:spcPct val="100000"/>
              </a:lnSpc>
              <a:spcBef>
                <a:spcPts val="1000"/>
              </a:spcBef>
              <a:spcAft>
                <a:spcPts val="0"/>
              </a:spcAft>
              <a:buClr>
                <a:srgbClr val="C00000"/>
              </a:buClr>
              <a:buSzPts val="1800"/>
              <a:buFont typeface="Calibri"/>
              <a:buAutoNum type="arabicPeriod"/>
            </a:pPr>
            <a:r>
              <a:rPr lang="en-GB" sz="1800" b="1">
                <a:solidFill>
                  <a:srgbClr val="C00000"/>
                </a:solidFill>
                <a:latin typeface="Calibri"/>
                <a:ea typeface="Calibri"/>
                <a:cs typeface="Calibri"/>
                <a:sym typeface="Calibri"/>
              </a:rPr>
              <a:t>Ανάγκη ή ευκαιρία</a:t>
            </a: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1100"/>
              <a:buFont typeface="Arial"/>
              <a:buNone/>
            </a:pPr>
            <a:r>
              <a:rPr lang="en-GB" sz="1800">
                <a:solidFill>
                  <a:schemeClr val="dk1"/>
                </a:solidFill>
                <a:latin typeface="Calibri"/>
                <a:ea typeface="Calibri"/>
                <a:cs typeface="Calibri"/>
                <a:sym typeface="Calibri"/>
              </a:rPr>
              <a:t>Προσδιορίστε μια ανάγκη ή μια ευκαιρία. Ακόμα κι αν μιλάμε για μια εταιρεία που είναι ήδη σε λειτουργία αλλά σκοπεύει να γίνει μια «πράσινη εταιρεία», αυτό το στάδιο είναι η στιγμή να προσδιορίσουμε ποια προβλήματα παρουσιάζει η εταιρεία σε σχέση με τις 5 πράσινες αρχές.</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g1ab1224ca6c_0_270"/>
          <p:cNvSpPr/>
          <p:nvPr/>
        </p:nvSpPr>
        <p:spPr>
          <a:xfrm>
            <a:off x="850005" y="43080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rgbClr val="000000"/>
              </a:solidFill>
              <a:latin typeface="Arial"/>
              <a:ea typeface="Arial"/>
              <a:cs typeface="Arial"/>
              <a:sym typeface="Arial"/>
            </a:endParaRPr>
          </a:p>
        </p:txBody>
      </p:sp>
      <p:sp>
        <p:nvSpPr>
          <p:cNvPr id="582" name="Google Shape;582;g1ab1224ca6c_0_270"/>
          <p:cNvSpPr/>
          <p:nvPr/>
        </p:nvSpPr>
        <p:spPr>
          <a:xfrm>
            <a:off x="484100" y="1222550"/>
            <a:ext cx="89160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6: Μοντέλο διαχείρισης πράσινης επιχειρηματικότητας</a:t>
            </a:r>
            <a:endParaRPr sz="2400" b="0" i="0" u="none" strike="noStrike" cap="none">
              <a:solidFill>
                <a:srgbClr val="000000"/>
              </a:solidFill>
              <a:latin typeface="Arial"/>
              <a:ea typeface="Arial"/>
              <a:cs typeface="Arial"/>
              <a:sym typeface="Arial"/>
            </a:endParaRPr>
          </a:p>
        </p:txBody>
      </p:sp>
      <p:sp>
        <p:nvSpPr>
          <p:cNvPr id="583" name="Google Shape;583;g1ab1224ca6c_0_270"/>
          <p:cNvSpPr txBox="1"/>
          <p:nvPr/>
        </p:nvSpPr>
        <p:spPr>
          <a:xfrm>
            <a:off x="6616050" y="2935200"/>
            <a:ext cx="5488500" cy="2529600"/>
          </a:xfrm>
          <a:prstGeom prst="rect">
            <a:avLst/>
          </a:prstGeom>
          <a:noFill/>
          <a:ln w="28575" cap="flat" cmpd="sng">
            <a:solidFill>
              <a:srgbClr val="249C9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1000"/>
              </a:spcBef>
              <a:spcAft>
                <a:spcPts val="0"/>
              </a:spcAft>
              <a:buClr>
                <a:schemeClr val="dk1"/>
              </a:buClr>
              <a:buSzPts val="1100"/>
              <a:buFont typeface="Arial"/>
              <a:buNone/>
            </a:pPr>
            <a:r>
              <a:rPr lang="en-GB" sz="1800" b="1" i="0" u="none" strike="noStrike" cap="none">
                <a:solidFill>
                  <a:srgbClr val="C00000"/>
                </a:solidFill>
                <a:latin typeface="Calibri"/>
                <a:ea typeface="Calibri"/>
                <a:cs typeface="Calibri"/>
                <a:sym typeface="Calibri"/>
              </a:rPr>
              <a:t>2. </a:t>
            </a:r>
            <a:r>
              <a:rPr lang="en-GB" sz="1800" b="1">
                <a:solidFill>
                  <a:srgbClr val="C00000"/>
                </a:solidFill>
                <a:latin typeface="Calibri"/>
                <a:ea typeface="Calibri"/>
                <a:cs typeface="Calibri"/>
                <a:sym typeface="Calibri"/>
              </a:rPr>
              <a:t>Σχέδιο</a:t>
            </a: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1100"/>
              <a:buFont typeface="Arial"/>
              <a:buNone/>
            </a:pPr>
            <a:r>
              <a:rPr lang="en-GB" sz="1800">
                <a:solidFill>
                  <a:schemeClr val="dk1"/>
                </a:solidFill>
                <a:latin typeface="Calibri"/>
                <a:ea typeface="Calibri"/>
                <a:cs typeface="Calibri"/>
                <a:sym typeface="Calibri"/>
              </a:rPr>
              <a:t>Σε αυτό το στάδιο, οι στρατηγικές που θα ακολουθηθούν για την οικοδόμηση μιας εταιρείας που απομακρύνεται από παραδοσιακές πρακτικές που είναι μη βιώσιμες ή επιβλαβείς για το περιβάλλον σχεδιάζονται με βάση το πρόβλημα, την ανάγκη ή την ευκαιρία που εντοπίστηκε στο προηγούμενο στάδιο με βάση τις 5 πράσινες αρχές.</a:t>
            </a:r>
            <a:endParaRPr sz="1800" b="0" i="0" u="none" strike="noStrike" cap="none">
              <a:solidFill>
                <a:schemeClr val="dk1"/>
              </a:solidFill>
              <a:latin typeface="Calibri"/>
              <a:ea typeface="Calibri"/>
              <a:cs typeface="Calibri"/>
              <a:sym typeface="Calibri"/>
            </a:endParaRPr>
          </a:p>
        </p:txBody>
      </p:sp>
      <p:sp>
        <p:nvSpPr>
          <p:cNvPr id="584" name="Google Shape;584;g1ab1224ca6c_0_270"/>
          <p:cNvSpPr txBox="1"/>
          <p:nvPr/>
        </p:nvSpPr>
        <p:spPr>
          <a:xfrm>
            <a:off x="850000" y="1922125"/>
            <a:ext cx="10961700" cy="769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900" b="1">
                <a:solidFill>
                  <a:srgbClr val="C00000"/>
                </a:solidFill>
                <a:latin typeface="Calibri"/>
                <a:ea typeface="Calibri"/>
                <a:cs typeface="Calibri"/>
                <a:sym typeface="Calibri"/>
              </a:rPr>
              <a:t>Για να ξεκινήσετε τη μετατροπή μιας εταιρείας σε μια «πράσινη εταιρεία», ή να αναλάβετε βιώσιμα, προσδιορίζονται τέσσερα στάδια:</a:t>
            </a:r>
            <a:endParaRPr sz="1600" b="0" i="0" u="none" strike="noStrike" cap="none">
              <a:solidFill>
                <a:srgbClr val="000000"/>
              </a:solidFill>
              <a:latin typeface="Arial"/>
              <a:ea typeface="Arial"/>
              <a:cs typeface="Arial"/>
              <a:sym typeface="Arial"/>
            </a:endParaRPr>
          </a:p>
        </p:txBody>
      </p:sp>
      <p:pic>
        <p:nvPicPr>
          <p:cNvPr id="585" name="Google Shape;585;g1ab1224ca6c_0_2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71100" y="802079"/>
            <a:ext cx="1950615" cy="1066375"/>
          </a:xfrm>
          <a:prstGeom prst="rect">
            <a:avLst/>
          </a:prstGeom>
          <a:noFill/>
          <a:ln>
            <a:noFill/>
          </a:ln>
        </p:spPr>
      </p:pic>
      <p:sp>
        <p:nvSpPr>
          <p:cNvPr id="586" name="Google Shape;586;g1ab1224ca6c_0_270"/>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590"/>
        <p:cNvGrpSpPr/>
        <p:nvPr/>
      </p:nvGrpSpPr>
      <p:grpSpPr>
        <a:xfrm>
          <a:off x="0" y="0"/>
          <a:ext cx="0" cy="0"/>
          <a:chOff x="0" y="0"/>
          <a:chExt cx="0" cy="0"/>
        </a:xfrm>
      </p:grpSpPr>
      <p:sp>
        <p:nvSpPr>
          <p:cNvPr id="591" name="Google Shape;591;g1ab1224ca6c_0_277"/>
          <p:cNvSpPr/>
          <p:nvPr/>
        </p:nvSpPr>
        <p:spPr>
          <a:xfrm>
            <a:off x="918850" y="1391950"/>
            <a:ext cx="5646300" cy="4221900"/>
          </a:xfrm>
          <a:prstGeom prst="rect">
            <a:avLst/>
          </a:prstGeom>
          <a:noFill/>
          <a:ln w="28575" cap="flat" cmpd="sng">
            <a:solidFill>
              <a:srgbClr val="249C9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sz="1700" b="1" i="0" u="none" strike="noStrike" cap="none">
                <a:solidFill>
                  <a:srgbClr val="C00000"/>
                </a:solidFill>
                <a:latin typeface="Calibri"/>
                <a:ea typeface="Calibri"/>
                <a:cs typeface="Calibri"/>
                <a:sym typeface="Calibri"/>
              </a:rPr>
              <a:t>3. </a:t>
            </a:r>
            <a:r>
              <a:rPr lang="en-GB" sz="1700" b="1">
                <a:solidFill>
                  <a:srgbClr val="C00000"/>
                </a:solidFill>
                <a:latin typeface="Calibri"/>
                <a:ea typeface="Calibri"/>
                <a:cs typeface="Calibri"/>
                <a:sym typeface="Calibri"/>
              </a:rPr>
              <a:t>Εκτέλεση</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Πρέπει να καθοριστούν όλα τα τμήματα που συνθέτουν τον σχεδιασμό των στρατηγικών προς την αειφορία. Μεταξύ αυτών θα πρέπει να λάβετε υπόψη:</a:t>
            </a:r>
            <a:endParaRPr sz="1700" b="0"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Στρατηγική: θα ληφθούν υπόψη οι 5 πράσινες αρχές.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Δραστηριότητες: ενέργειες που θα πραγματοποιηθούν από την εταιρεία.</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Στόχος: ποσοστό που μετρά την επιτυχία της εταιρείας και των δραστηριοτήτων της.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Δείκτης: μετρά την εκπλήρωση των στόχων με βάση τον επιθυμητό χρόνο.</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Χρόνος: εκτίμηση της εκπλήρωσης των στόχων.</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Υπεύθυνος: υπεύθυνος για τις δραστηριότητες της</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εταιρείας.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Προϋπολογισμός: χρηματικοί πόροι που διαθέτει </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700">
                <a:solidFill>
                  <a:schemeClr val="dk1"/>
                </a:solidFill>
                <a:latin typeface="Calibri"/>
                <a:ea typeface="Calibri"/>
                <a:cs typeface="Calibri"/>
                <a:sym typeface="Calibri"/>
              </a:rPr>
              <a:t>η εταιρεία.</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800"/>
              <a:buFont typeface="Arial"/>
              <a:buNone/>
            </a:pPr>
            <a:endParaRPr sz="1700" b="0" i="0" u="none" strike="noStrike" cap="none">
              <a:solidFill>
                <a:schemeClr val="dk1"/>
              </a:solidFill>
              <a:latin typeface="Calibri"/>
              <a:ea typeface="Calibri"/>
              <a:cs typeface="Calibri"/>
              <a:sym typeface="Calibri"/>
            </a:endParaRPr>
          </a:p>
        </p:txBody>
      </p:sp>
      <p:sp>
        <p:nvSpPr>
          <p:cNvPr id="592" name="Google Shape;592;g1ab1224ca6c_0_277"/>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593" name="Google Shape;593;g1ab1224ca6c_0_277"/>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6: Μοντέλο διαχείρισης πράσινης επιχειρηματικότητας</a:t>
            </a:r>
            <a:endParaRPr sz="2400">
              <a:solidFill>
                <a:schemeClr val="dk1"/>
              </a:solidFill>
            </a:endParaRPr>
          </a:p>
          <a:p>
            <a:pPr marL="0" lvl="0" indent="0" algn="l" rtl="0">
              <a:spcBef>
                <a:spcPts val="0"/>
              </a:spcBef>
              <a:spcAft>
                <a:spcPts val="0"/>
              </a:spcAft>
              <a:buClr>
                <a:schemeClr val="dk1"/>
              </a:buClr>
              <a:buSzPts val="2400"/>
              <a:buFont typeface="Arial"/>
              <a:buNone/>
            </a:pPr>
            <a:endParaRPr sz="240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594" name="Google Shape;594;g1ab1224ca6c_0_277"/>
          <p:cNvSpPr txBox="1"/>
          <p:nvPr/>
        </p:nvSpPr>
        <p:spPr>
          <a:xfrm>
            <a:off x="6779088" y="1391950"/>
            <a:ext cx="4847100" cy="3063000"/>
          </a:xfrm>
          <a:prstGeom prst="rect">
            <a:avLst/>
          </a:prstGeom>
          <a:noFill/>
          <a:ln w="28575" cap="flat" cmpd="sng">
            <a:solidFill>
              <a:srgbClr val="249C90"/>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b="1">
                <a:solidFill>
                  <a:srgbClr val="C00000"/>
                </a:solidFill>
                <a:latin typeface="Calibri"/>
                <a:ea typeface="Calibri"/>
                <a:cs typeface="Calibri"/>
                <a:sym typeface="Calibri"/>
              </a:rPr>
              <a:t>4. Αξιολόγηση και παρακολούθηση</a:t>
            </a:r>
            <a:endParaRPr sz="17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Θα πρέπει να εκπονούνται εκθέσεις για αξιολόγηση και παρακολούθηση που να περιέχουν πληροφορίες σχετικά με την υλοποίηση της δραστηριότητας σε όλα τα στάδια της. Μερικές πληροφορίες που</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μπορείτε να συμπεριλάβετε είναι:</a:t>
            </a:r>
            <a:endParaRPr sz="1700" b="0" i="0" u="none" strike="noStrike" cap="none">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Ελλείψεις και αδυναμίες</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Αποτελέσματα που ελήφθησαν</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Νέα ευρήματα</a:t>
            </a:r>
            <a:endParaRPr sz="17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Αποφάσεις που ελήφθησαν</a:t>
            </a:r>
            <a:endParaRPr sz="17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700">
              <a:solidFill>
                <a:schemeClr val="dk1"/>
              </a:solidFill>
              <a:latin typeface="Calibri"/>
              <a:ea typeface="Calibri"/>
              <a:cs typeface="Calibri"/>
              <a:sym typeface="Calibri"/>
            </a:endParaRPr>
          </a:p>
        </p:txBody>
      </p:sp>
      <p:pic>
        <p:nvPicPr>
          <p:cNvPr id="595" name="Google Shape;595;g1ab1224ca6c_0_2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55525" y="4005325"/>
            <a:ext cx="2094250" cy="2175449"/>
          </a:xfrm>
          <a:prstGeom prst="rect">
            <a:avLst/>
          </a:prstGeom>
          <a:noFill/>
          <a:ln>
            <a:noFill/>
          </a:ln>
        </p:spPr>
      </p:pic>
      <p:sp>
        <p:nvSpPr>
          <p:cNvPr id="596" name="Google Shape;596;g1ab1224ca6c_0_277"/>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00"/>
        <p:cNvGrpSpPr/>
        <p:nvPr/>
      </p:nvGrpSpPr>
      <p:grpSpPr>
        <a:xfrm>
          <a:off x="0" y="0"/>
          <a:ext cx="0" cy="0"/>
          <a:chOff x="0" y="0"/>
          <a:chExt cx="0" cy="0"/>
        </a:xfrm>
      </p:grpSpPr>
      <p:sp>
        <p:nvSpPr>
          <p:cNvPr id="601" name="Google Shape;601;g1bebd2e5064_0_60"/>
          <p:cNvSpPr/>
          <p:nvPr/>
        </p:nvSpPr>
        <p:spPr>
          <a:xfrm>
            <a:off x="850005" y="932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3: Πράσινη Επιχειρηματικότητα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602" name="Google Shape;602;g1bebd2e5064_0_60"/>
          <p:cNvSpPr/>
          <p:nvPr/>
        </p:nvSpPr>
        <p:spPr>
          <a:xfrm>
            <a:off x="849999" y="794113"/>
            <a:ext cx="8740500" cy="456000"/>
          </a:xfrm>
          <a:prstGeom prst="rect">
            <a:avLst/>
          </a:prstGeom>
          <a:noFill/>
          <a:ln>
            <a:noFill/>
          </a:ln>
        </p:spPr>
        <p:txBody>
          <a:bodyPr spcFirstLastPara="1" wrap="square" lIns="90000" tIns="45000" rIns="90000" bIns="45000" anchor="t" anchorCtr="0">
            <a:noAutofit/>
          </a:bodyPr>
          <a:lstStyle/>
          <a:p>
            <a:pPr marL="0" lvl="0" indent="0" algn="l" rtl="0">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6: Μοντέλο διαχείρισης πράσινης επιχειρηματικότητας</a:t>
            </a:r>
            <a:endParaRPr sz="2400">
              <a:solidFill>
                <a:schemeClr val="dk1"/>
              </a:solidFill>
            </a:endParaRPr>
          </a:p>
          <a:p>
            <a:pPr marL="0" marR="0" lvl="0" indent="0" algn="l" rtl="0">
              <a:lnSpc>
                <a:spcPct val="100000"/>
              </a:lnSpc>
              <a:spcBef>
                <a:spcPts val="0"/>
              </a:spcBef>
              <a:spcAft>
                <a:spcPts val="0"/>
              </a:spcAft>
              <a:buClr>
                <a:srgbClr val="000000"/>
              </a:buClr>
              <a:buSzPts val="2400"/>
              <a:buFont typeface="Arial"/>
              <a:buNone/>
            </a:pPr>
            <a:endParaRPr sz="2400">
              <a:solidFill>
                <a:srgbClr val="21B4A9"/>
              </a:solidFill>
              <a:latin typeface="Calibri"/>
              <a:ea typeface="Calibri"/>
              <a:cs typeface="Calibri"/>
              <a:sym typeface="Calibri"/>
            </a:endParaRPr>
          </a:p>
        </p:txBody>
      </p:sp>
      <p:sp>
        <p:nvSpPr>
          <p:cNvPr id="603" name="Google Shape;603;g1bebd2e5064_0_60"/>
          <p:cNvSpPr txBox="1"/>
          <p:nvPr/>
        </p:nvSpPr>
        <p:spPr>
          <a:xfrm>
            <a:off x="850000" y="1370675"/>
            <a:ext cx="10961700" cy="969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GB" sz="1700">
                <a:latin typeface="Calibri"/>
                <a:ea typeface="Calibri"/>
                <a:cs typeface="Calibri"/>
                <a:sym typeface="Calibri"/>
              </a:rPr>
              <a:t>Με βάση τις έννοιες που μελετήθηκαν σε αυτήν την ενότητα, προτείνουμε να σκεφτείτε μια επιχειρηματική ιδέα στην περιοχή σας. Σας προτείνουμε να αναλογιστείτε τις παρακάτω ερωτήσεις σαν να σχεδιάζετε να ξεκινήσετε μια επιχείρηση βασισμένη στις αρχές και τις ιδέες της πράσινης επιχειρηματικότητας.</a:t>
            </a:r>
            <a:endParaRPr sz="1400" b="0" i="0" u="none" strike="noStrike" cap="none">
              <a:solidFill>
                <a:srgbClr val="000000"/>
              </a:solidFill>
              <a:latin typeface="Arial"/>
              <a:ea typeface="Arial"/>
              <a:cs typeface="Arial"/>
              <a:sym typeface="Arial"/>
            </a:endParaRPr>
          </a:p>
        </p:txBody>
      </p:sp>
      <p:sp>
        <p:nvSpPr>
          <p:cNvPr id="604" name="Google Shape;604;g1bebd2e5064_0_60"/>
          <p:cNvSpPr txBox="1"/>
          <p:nvPr/>
        </p:nvSpPr>
        <p:spPr>
          <a:xfrm>
            <a:off x="7002050" y="2387500"/>
            <a:ext cx="4543500" cy="654900"/>
          </a:xfrm>
          <a:prstGeom prst="rect">
            <a:avLst/>
          </a:prstGeom>
          <a:solidFill>
            <a:srgbClr val="1C8C7F"/>
          </a:solid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GB" sz="1700" b="1">
                <a:solidFill>
                  <a:srgbClr val="FFFFFF"/>
                </a:solidFill>
                <a:latin typeface="Calibri"/>
                <a:ea typeface="Calibri"/>
                <a:cs typeface="Calibri"/>
                <a:sym typeface="Calibri"/>
              </a:rPr>
              <a:t>Ίσως αυτή είναι η αρχή μιας καλής επιχειρηματικής ιδέας!</a:t>
            </a:r>
            <a:endParaRPr sz="1700" b="1" i="0" u="none" strike="noStrike" cap="none">
              <a:solidFill>
                <a:srgbClr val="FFFFFF"/>
              </a:solidFill>
              <a:latin typeface="Calibri"/>
              <a:ea typeface="Calibri"/>
              <a:cs typeface="Calibri"/>
              <a:sym typeface="Calibri"/>
            </a:endParaRPr>
          </a:p>
        </p:txBody>
      </p:sp>
      <p:sp>
        <p:nvSpPr>
          <p:cNvPr id="605" name="Google Shape;605;g1bebd2e5064_0_60"/>
          <p:cNvSpPr txBox="1"/>
          <p:nvPr/>
        </p:nvSpPr>
        <p:spPr>
          <a:xfrm>
            <a:off x="936775" y="2387500"/>
            <a:ext cx="5912400" cy="366420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Ποια είναι η ιδέα μου για την πράσινη επιχείρησή μου;</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Τι υπηρεσία πρόκειται να προσφέρω;</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Σε ποιον απευθύνεται η υπηρεσία μου;</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Γιατί είναι σημαντικό να ξεκινήσετε μια επιχείρηση σε</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αυτόν τον τομέα;</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Πώς ανταποκρίνεται η επιχείρησή μου στις αρχές της</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πράσινης οικονομίας;</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Τι διαφοροποιεί την επιχείρησή μου από άλλες εταιρείες</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του ίδιου κλάδου;</a:t>
            </a:r>
            <a:endParaRPr sz="1700">
              <a:solidFill>
                <a:schemeClr val="dk1"/>
              </a:solidFill>
              <a:latin typeface="Calibri"/>
              <a:ea typeface="Calibri"/>
              <a:cs typeface="Calibri"/>
              <a:sym typeface="Calibri"/>
            </a:endParaRPr>
          </a:p>
          <a:p>
            <a:pPr marL="457200" marR="0" lvl="0" indent="-336550" algn="just" rtl="0">
              <a:lnSpc>
                <a:spcPct val="115000"/>
              </a:lnSpc>
              <a:spcBef>
                <a:spcPts val="0"/>
              </a:spcBef>
              <a:spcAft>
                <a:spcPts val="0"/>
              </a:spcAft>
              <a:buClr>
                <a:schemeClr val="dk1"/>
              </a:buClr>
              <a:buSzPts val="1700"/>
              <a:buFont typeface="Calibri"/>
              <a:buChar char="●"/>
            </a:pPr>
            <a:r>
              <a:rPr lang="en-GB" sz="1700">
                <a:solidFill>
                  <a:schemeClr val="dk1"/>
                </a:solidFill>
                <a:latin typeface="Calibri"/>
                <a:ea typeface="Calibri"/>
                <a:cs typeface="Calibri"/>
                <a:sym typeface="Calibri"/>
              </a:rPr>
              <a:t>Θα συμπεριλάβω τυχόν τεχνολογικές ή επιχειρηματικές</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r>
              <a:rPr lang="en-GB" sz="1700">
                <a:solidFill>
                  <a:schemeClr val="dk1"/>
                </a:solidFill>
                <a:latin typeface="Calibri"/>
                <a:ea typeface="Calibri"/>
                <a:cs typeface="Calibri"/>
                <a:sym typeface="Calibri"/>
              </a:rPr>
              <a:t>καινοτομίες;</a:t>
            </a:r>
            <a:endParaRPr sz="17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1700">
              <a:solidFill>
                <a:schemeClr val="dk1"/>
              </a:solidFill>
              <a:latin typeface="Calibri"/>
              <a:ea typeface="Calibri"/>
              <a:cs typeface="Calibri"/>
              <a:sym typeface="Calibri"/>
            </a:endParaRPr>
          </a:p>
        </p:txBody>
      </p:sp>
      <p:sp>
        <p:nvSpPr>
          <p:cNvPr id="606" name="Google Shape;606;g1bebd2e5064_0_60"/>
          <p:cNvSpPr/>
          <p:nvPr/>
        </p:nvSpPr>
        <p:spPr>
          <a:xfrm>
            <a:off x="7363400" y="3330250"/>
            <a:ext cx="3820800" cy="2427300"/>
          </a:xfrm>
          <a:prstGeom prst="cloudCallout">
            <a:avLst>
              <a:gd name="adj1" fmla="val -20833"/>
              <a:gd name="adj2" fmla="val 62500"/>
            </a:avLst>
          </a:prstGeom>
          <a:noFill/>
          <a:ln w="952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b="1"/>
              <a:t>Σκέφτεστε να ξεκινήσετε μια πράσινη επιχείρηση; Αυτές οι ερωτήσεις μπορούν να σας βοηθήσουν να αρχίσετε να σκέφτεστε την πράσινη επιχειρηματική σας ιδέα.</a:t>
            </a:r>
            <a:endParaRPr sz="1400" b="1" i="0" u="sng" strike="noStrike" cap="none">
              <a:solidFill>
                <a:srgbClr val="000000"/>
              </a:solidFill>
              <a:latin typeface="Arial"/>
              <a:ea typeface="Arial"/>
              <a:cs typeface="Arial"/>
              <a:sym typeface="Arial"/>
            </a:endParaRPr>
          </a:p>
        </p:txBody>
      </p:sp>
      <p:sp>
        <p:nvSpPr>
          <p:cNvPr id="607" name="Google Shape;607;g1bebd2e5064_0_60"/>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11"/>
        <p:cNvGrpSpPr/>
        <p:nvPr/>
      </p:nvGrpSpPr>
      <p:grpSpPr>
        <a:xfrm>
          <a:off x="0" y="0"/>
          <a:ext cx="0" cy="0"/>
          <a:chOff x="0" y="0"/>
          <a:chExt cx="0" cy="0"/>
        </a:xfrm>
      </p:grpSpPr>
      <p:sp>
        <p:nvSpPr>
          <p:cNvPr id="612" name="Google Shape;612;g19d164b436d_0_128"/>
          <p:cNvSpPr/>
          <p:nvPr/>
        </p:nvSpPr>
        <p:spPr>
          <a:xfrm>
            <a:off x="875880" y="53208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4: Καλές πρακτικές</a:t>
            </a:r>
            <a:endParaRPr sz="3600" b="0" i="0" u="none" strike="noStrike" cap="none">
              <a:solidFill>
                <a:srgbClr val="000000"/>
              </a:solidFill>
              <a:latin typeface="Arial"/>
              <a:ea typeface="Arial"/>
              <a:cs typeface="Arial"/>
              <a:sym typeface="Arial"/>
            </a:endParaRPr>
          </a:p>
        </p:txBody>
      </p:sp>
      <p:sp>
        <p:nvSpPr>
          <p:cNvPr id="613" name="Google Shape;613;g19d164b436d_0_128"/>
          <p:cNvSpPr/>
          <p:nvPr/>
        </p:nvSpPr>
        <p:spPr>
          <a:xfrm>
            <a:off x="875880" y="128252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1: Trasdeza Natur (Γαλικία, Ισπανία)</a:t>
            </a:r>
            <a:endParaRPr sz="2400" b="0" i="0" u="none" strike="noStrike" cap="none">
              <a:solidFill>
                <a:srgbClr val="000000"/>
              </a:solidFill>
              <a:latin typeface="Arial"/>
              <a:ea typeface="Arial"/>
              <a:cs typeface="Arial"/>
              <a:sym typeface="Arial"/>
            </a:endParaRPr>
          </a:p>
        </p:txBody>
      </p:sp>
      <p:sp>
        <p:nvSpPr>
          <p:cNvPr id="614" name="Google Shape;614;g19d164b436d_0_128"/>
          <p:cNvSpPr txBox="1"/>
          <p:nvPr/>
        </p:nvSpPr>
        <p:spPr>
          <a:xfrm>
            <a:off x="875875" y="1955163"/>
            <a:ext cx="5156400" cy="3694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1">
                <a:solidFill>
                  <a:srgbClr val="C00000"/>
                </a:solidFill>
                <a:latin typeface="Calibri"/>
                <a:ea typeface="Calibri"/>
                <a:cs typeface="Calibri"/>
                <a:sym typeface="Calibri"/>
              </a:rPr>
              <a:t>Η </a:t>
            </a:r>
            <a:r>
              <a:rPr lang="en-GB" sz="1800" b="1" i="0" u="none" strike="noStrike" cap="none">
                <a:solidFill>
                  <a:srgbClr val="C00000"/>
                </a:solidFill>
                <a:latin typeface="Calibri"/>
                <a:ea typeface="Calibri"/>
                <a:cs typeface="Calibri"/>
                <a:sym typeface="Calibri"/>
              </a:rPr>
              <a:t>Trasdeza Natur </a:t>
            </a:r>
            <a:r>
              <a:rPr lang="en-GB" sz="1800" b="1">
                <a:solidFill>
                  <a:srgbClr val="C00000"/>
                </a:solidFill>
                <a:latin typeface="Calibri"/>
                <a:ea typeface="Calibri"/>
                <a:cs typeface="Calibri"/>
                <a:sym typeface="Calibri"/>
              </a:rPr>
              <a:t>είναι ένας βιολογικός κήπος που βρίσκεται στην Cortega Silleda (Γαλικία). Μεταξύ των δραστηριοτήτων που πραγματοποιούν:</a:t>
            </a:r>
            <a:endParaRPr sz="1800" b="1" i="0" u="none" strike="noStrike" cap="none">
              <a:solidFill>
                <a:srgbClr val="C00000"/>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Ανάκτηση τοπικών λαχανικών και φρούτων.</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Μετατροπή τροφής σε αφυδατωμένα προϊόντα.</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Χρήση ηλιακής ενέργειας για τη διαδικασία</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n-GB" sz="1800">
                <a:solidFill>
                  <a:schemeClr val="dk1"/>
                </a:solidFill>
                <a:latin typeface="Calibri"/>
                <a:ea typeface="Calibri"/>
                <a:cs typeface="Calibri"/>
                <a:sym typeface="Calibri"/>
              </a:rPr>
              <a:t>αφυδάτωσης.</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Χρήση λυμάτων (λιμνούλα λαχανικών, πράσινο φίλτρο).</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Το νερό επαναχρησιμοποιείται για άρδευση.</a:t>
            </a:r>
            <a:endParaRPr sz="1800">
              <a:solidFill>
                <a:schemeClr val="dk1"/>
              </a:solidFill>
              <a:latin typeface="Calibri"/>
              <a:ea typeface="Calibri"/>
              <a:cs typeface="Calibri"/>
              <a:sym typeface="Calibri"/>
            </a:endParaRPr>
          </a:p>
          <a:p>
            <a:pPr marL="457200" marR="0" lvl="0" indent="-336550" algn="just" rtl="0">
              <a:lnSpc>
                <a:spcPct val="100000"/>
              </a:lnSpc>
              <a:spcBef>
                <a:spcPts val="0"/>
              </a:spcBef>
              <a:spcAft>
                <a:spcPts val="0"/>
              </a:spcAft>
              <a:buClr>
                <a:schemeClr val="dk1"/>
              </a:buClr>
              <a:buSzPts val="1700"/>
              <a:buFont typeface="Calibri"/>
              <a:buChar char="●"/>
            </a:pPr>
            <a:r>
              <a:rPr lang="en-GB" sz="1800">
                <a:solidFill>
                  <a:schemeClr val="dk1"/>
                </a:solidFill>
                <a:latin typeface="Calibri"/>
                <a:ea typeface="Calibri"/>
                <a:cs typeface="Calibri"/>
                <a:sym typeface="Calibri"/>
              </a:rPr>
              <a:t>Συσκευασμένο με ανακυκλώσιμα και</a:t>
            </a:r>
            <a:endParaRPr sz="18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n-GB" sz="1800">
                <a:solidFill>
                  <a:schemeClr val="dk1"/>
                </a:solidFill>
                <a:latin typeface="Calibri"/>
                <a:ea typeface="Calibri"/>
                <a:cs typeface="Calibri"/>
                <a:sym typeface="Calibri"/>
              </a:rPr>
              <a:t>         κομποστοποιήσιμα υλικά.</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g19d164b436d_0_128"/>
          <p:cNvSpPr txBox="1"/>
          <p:nvPr/>
        </p:nvSpPr>
        <p:spPr>
          <a:xfrm>
            <a:off x="6829500" y="1955175"/>
            <a:ext cx="5167500" cy="2321100"/>
          </a:xfrm>
          <a:prstGeom prst="rect">
            <a:avLst/>
          </a:prstGeom>
          <a:noFill/>
          <a:ln w="28575"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Ανάκτηση τοπικών λαχανικών και φρούτων.</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Μετατροπή τροφής σε αφυδατωμένα προϊόντα.</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Χρήση ηλιακής ενέργειας για τη διαδικασία αφυδάτωσης.</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Χρήση λυμάτων (λιμνούλα λαχανικών, πράσινο φίλτρο).</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Το νερό επαναχρησιμοποιείται για άρδευση.</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Συσκευασμένο με ανακυκλώσιμα και κομποστοποιήσιμα</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υλικά.</a:t>
            </a:r>
            <a:endParaRPr sz="1600">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500"/>
              <a:buFont typeface="Arial"/>
              <a:buNone/>
            </a:pPr>
            <a:endParaRPr sz="1600">
              <a:solidFill>
                <a:schemeClr val="dk1"/>
              </a:solidFill>
              <a:latin typeface="Calibri"/>
              <a:ea typeface="Calibri"/>
              <a:cs typeface="Calibri"/>
              <a:sym typeface="Calibri"/>
            </a:endParaRPr>
          </a:p>
        </p:txBody>
      </p:sp>
      <p:sp>
        <p:nvSpPr>
          <p:cNvPr id="616" name="Google Shape;616;g19d164b436d_0_128"/>
          <p:cNvSpPr txBox="1"/>
          <p:nvPr/>
        </p:nvSpPr>
        <p:spPr>
          <a:xfrm>
            <a:off x="6829500" y="3985224"/>
            <a:ext cx="5156400" cy="2539800"/>
          </a:xfrm>
          <a:prstGeom prst="rect">
            <a:avLst/>
          </a:prstGeom>
          <a:solidFill>
            <a:srgbClr val="F4CCCC"/>
          </a:solidFill>
          <a:ln w="28575" cap="flat" cmpd="sng">
            <a:solidFill>
              <a:srgbClr val="DD473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Ανάκτηση τοπικών λαχανικών και φρούτων.</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Μετατροπή τροφής σε αφυδατωμένα προϊόντα.</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Χρήση ηλιακής ενέργειας για τη διαδικασία</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αφυδάτωσης.</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Χρήση λυμάτων (λιμνούλα λαχανικών, πράσινο φίλτρο).</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Το νερό επαναχρησιμοποιείται για άρδευση.</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Συσκευασμένο με ανακυκλώσιμα και</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700">
                <a:solidFill>
                  <a:schemeClr val="dk1"/>
                </a:solidFill>
                <a:latin typeface="Calibri"/>
                <a:ea typeface="Calibri"/>
                <a:cs typeface="Calibri"/>
                <a:sym typeface="Calibri"/>
              </a:rPr>
              <a:t> κομποστοποιήσιμα υλικά.</a:t>
            </a:r>
            <a:endParaRPr sz="170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a:solidFill>
                <a:schemeClr val="dk1"/>
              </a:solidFill>
              <a:latin typeface="Calibri"/>
              <a:ea typeface="Calibri"/>
              <a:cs typeface="Calibri"/>
              <a:sym typeface="Calibri"/>
            </a:endParaRPr>
          </a:p>
        </p:txBody>
      </p:sp>
      <p:pic>
        <p:nvPicPr>
          <p:cNvPr id="617" name="Google Shape;617;g19d164b436d_0_1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44100" y="374275"/>
            <a:ext cx="1654218" cy="1650900"/>
          </a:xfrm>
          <a:prstGeom prst="rect">
            <a:avLst/>
          </a:prstGeom>
          <a:noFill/>
          <a:ln>
            <a:noFill/>
          </a:ln>
        </p:spPr>
      </p:pic>
      <p:sp>
        <p:nvSpPr>
          <p:cNvPr id="618" name="Google Shape;618;g19d164b436d_0_128"/>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22"/>
        <p:cNvGrpSpPr/>
        <p:nvPr/>
      </p:nvGrpSpPr>
      <p:grpSpPr>
        <a:xfrm>
          <a:off x="0" y="0"/>
          <a:ext cx="0" cy="0"/>
          <a:chOff x="0" y="0"/>
          <a:chExt cx="0" cy="0"/>
        </a:xfrm>
      </p:grpSpPr>
      <p:sp>
        <p:nvSpPr>
          <p:cNvPr id="623" name="Google Shape;623;g19d164b436d_0_146"/>
          <p:cNvSpPr/>
          <p:nvPr/>
        </p:nvSpPr>
        <p:spPr>
          <a:xfrm>
            <a:off x="1057830" y="252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4: Καλές πρακτικές</a:t>
            </a:r>
            <a:endParaRPr sz="3600" b="0" i="0" u="none" strike="noStrike" cap="none">
              <a:solidFill>
                <a:srgbClr val="000000"/>
              </a:solidFill>
              <a:latin typeface="Arial"/>
              <a:ea typeface="Arial"/>
              <a:cs typeface="Arial"/>
              <a:sym typeface="Arial"/>
            </a:endParaRPr>
          </a:p>
        </p:txBody>
      </p:sp>
      <p:sp>
        <p:nvSpPr>
          <p:cNvPr id="624" name="Google Shape;624;g19d164b436d_0_146"/>
          <p:cNvSpPr/>
          <p:nvPr/>
        </p:nvSpPr>
        <p:spPr>
          <a:xfrm>
            <a:off x="1057830" y="1002874"/>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EcoAlpispa (Κανάρια Νησιά, Ισπανία)</a:t>
            </a:r>
            <a:endParaRPr sz="2400" b="0" i="0" u="none" strike="noStrike" cap="none">
              <a:solidFill>
                <a:srgbClr val="000000"/>
              </a:solidFill>
              <a:latin typeface="Arial"/>
              <a:ea typeface="Arial"/>
              <a:cs typeface="Arial"/>
              <a:sym typeface="Arial"/>
            </a:endParaRPr>
          </a:p>
        </p:txBody>
      </p:sp>
      <p:sp>
        <p:nvSpPr>
          <p:cNvPr id="625" name="Google Shape;625;g19d164b436d_0_146"/>
          <p:cNvSpPr/>
          <p:nvPr/>
        </p:nvSpPr>
        <p:spPr>
          <a:xfrm>
            <a:off x="1057825" y="1570325"/>
            <a:ext cx="8208600" cy="39213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1">
                <a:solidFill>
                  <a:srgbClr val="C00000"/>
                </a:solidFill>
                <a:latin typeface="Calibri"/>
                <a:ea typeface="Calibri"/>
                <a:cs typeface="Calibri"/>
                <a:sym typeface="Calibri"/>
              </a:rPr>
              <a:t>Η μελισσοκομία ως επιχειρηματικός τομέας...</a:t>
            </a: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Η Natalia Díaz, μια μελισσοκόμος που ζει στο νησί της Τενερίφης (Ισπανία), ίδρυσε την EcoAlpispa, μια εταιρεία αφιερωμένη στη φροντίδα των μελισσών όχι μόνο ως επικονιαστών του λαχανόκηπου της και ως παραγωγών μελιού, αλλά και στην κατασκευή οικολογικών συσκευασιών. Το κερί που παράγουν οι μέλισσες τους επιτρέπει να κάνουν συσκευασίες για να διατηρήσουν την τροφή τους. Με στόχο την καταπολέμηση της παραγωγής πλαστικών, εγκαινιάζει την παραγωγή και άλλων υλικών, όπως σακούλες από βιολογικό βαμβάκι.</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b="1">
                <a:solidFill>
                  <a:srgbClr val="C00000"/>
                </a:solidFill>
                <a:latin typeface="Calibri"/>
                <a:ea typeface="Calibri"/>
                <a:cs typeface="Calibri"/>
                <a:sym typeface="Calibri"/>
              </a:rPr>
              <a:t>Ο οικολογικός κύκλος...</a:t>
            </a:r>
            <a:endParaRPr sz="1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Αυτή η επιχειρηματική γυναίκα έχει θέσει ως στόχο να μην παράγει πλέον απορρίμματα, γι' αυτό και χρησιμοποιεί ανανεώσιμες πηγές ενέργειας. Η φάρμα της τροφοδοτείται από αιολική ενέργεια και ηλιακούς συλλέκτες. Ο λαχανόκηπος της ποτίζεται με φυσικό νερό που περνά μέσα από ένα σύστημα καθαρισμού που δημιούργησε η ίδια. Επιπλέον, αυτός ο κήπος επικονιάζεται από τις μέλισσες της, η Ναταλία έχει ήδη περισσότερες από 200 κυψέλες.</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p:txBody>
      </p:sp>
      <p:pic>
        <p:nvPicPr>
          <p:cNvPr id="626" name="Google Shape;626;g19d164b436d_0_1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66425" y="1170524"/>
            <a:ext cx="3035075" cy="2697200"/>
          </a:xfrm>
          <a:prstGeom prst="rect">
            <a:avLst/>
          </a:prstGeom>
          <a:noFill/>
          <a:ln>
            <a:noFill/>
          </a:ln>
        </p:spPr>
      </p:pic>
      <p:sp>
        <p:nvSpPr>
          <p:cNvPr id="627" name="Google Shape;627;g19d164b436d_0_146"/>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31"/>
        <p:cNvGrpSpPr/>
        <p:nvPr/>
      </p:nvGrpSpPr>
      <p:grpSpPr>
        <a:xfrm>
          <a:off x="0" y="0"/>
          <a:ext cx="0" cy="0"/>
          <a:chOff x="0" y="0"/>
          <a:chExt cx="0" cy="0"/>
        </a:xfrm>
      </p:grpSpPr>
      <p:sp>
        <p:nvSpPr>
          <p:cNvPr id="632" name="Google Shape;632;p20"/>
          <p:cNvSpPr txBox="1"/>
          <p:nvPr/>
        </p:nvSpPr>
        <p:spPr>
          <a:xfrm>
            <a:off x="1818446" y="1719068"/>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633" name="Google Shape;633;p20"/>
          <p:cNvSpPr txBox="1"/>
          <p:nvPr/>
        </p:nvSpPr>
        <p:spPr>
          <a:xfrm>
            <a:off x="2030638" y="332675"/>
            <a:ext cx="8081700" cy="42525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r>
              <a:rPr lang="en-GB" sz="1000" u="sng"/>
              <a:t>ΒΙΒΛΙΟΓΡΑΦΙΑ</a:t>
            </a:r>
            <a:endParaRPr sz="1000" b="0" i="0" u="sng"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4"/>
              </a:rPr>
              <a:t>https://www.ecologiaverde.com/que-es-la-agroecologia-y-su-importancia-452.html</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5"/>
              </a:rPr>
              <a:t>https://www.miteco.gob.es/es/ceneam/articulos-de-opinion/2014-07-08-daniel-lopez_tcm30-163552.pdf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6"/>
              </a:rPr>
              <a:t>https://publications.iadb.org/publications/spanish/document/Genero-e-inclusion-en-la-agenda-verde-donde-estamos-y-como-avanzar.pdf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7"/>
              </a:rPr>
              <a:t>https://www.empleaverde.es/sites/default/files/informe_empleo_verde.pdf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8"/>
              </a:rPr>
              <a:t>https://join.clickoala.com/empleos-verdes-que-son-que-tipos/</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9"/>
              </a:rPr>
              <a:t>https://www.ceupe.com/blog/turismo-sostenible-y-turismo-rural.html</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0"/>
              </a:rPr>
              <a:t>https://www.redalyc.org/pdf/1934/193414420001.pdf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1"/>
              </a:rPr>
              <a:t>http://nulan.mdp.edu.ar/320/1/Apo2006a10v2pp25-35.pdf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2"/>
              </a:rPr>
              <a:t>https://argentinambiental.com/wp-content/uploads/pdf/AA49-28-Turismo_Rural_Politica_Agropecuaria_Multifuncionalidad_Y_Turismo_Rural_Van_De_La_Mano.pdf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3"/>
              </a:rPr>
              <a:t>https://efeverde.com/mujer-apicultora-fabrica-envoltorios-cera-abeja-contra-plastico/</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4"/>
              </a:rPr>
              <a:t>https://theconversation.com/digitalizacion-de-las-areas-rurales-si-pero-no-a-cualquier-precio-162877</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5"/>
              </a:rPr>
              <a:t>https://www.redalyc.org/journal/290/29069612016/29069612016.pdf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6"/>
              </a:rPr>
              <a:t>https://www.uv.mx/blogs/uvi/2009/01/15/el-turismo-rural-sostenible-como-una-oportunidad-de-desarrollo-de-las-pequenas-comunidades-de-los-paises-en-desarrollo/</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file:///C:/Users/Usuario/Downloads/38364-Texto%20del%20art%C3%ADculo-100313-1-10-20220301.pdf</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sng" strike="noStrike" cap="none">
                <a:solidFill>
                  <a:schemeClr val="hlink"/>
                </a:solidFill>
                <a:latin typeface="Arial"/>
                <a:ea typeface="Arial"/>
                <a:cs typeface="Arial"/>
                <a:sym typeface="Arial"/>
                <a:hlinkClick r:id="rId17"/>
              </a:rPr>
              <a:t>https://www.meetwork.es/negocio-verde-sustentabilidad-de-tu-empresa/</a:t>
            </a:r>
            <a:endParaRPr sz="1000" b="0" i="0" u="none" strike="noStrike" cap="none">
              <a:solidFill>
                <a:srgbClr val="000000"/>
              </a:solidFill>
              <a:latin typeface="Arial"/>
              <a:ea typeface="Arial"/>
              <a:cs typeface="Arial"/>
              <a:sym typeface="Arial"/>
            </a:endParaRPr>
          </a:p>
          <a:p>
            <a:pPr marL="457200" marR="0" lvl="0" indent="-292100" algn="l" rtl="0">
              <a:lnSpc>
                <a:spcPct val="150000"/>
              </a:lnSpc>
              <a:spcBef>
                <a:spcPts val="0"/>
              </a:spcBef>
              <a:spcAft>
                <a:spcPts val="0"/>
              </a:spcAft>
              <a:buClr>
                <a:srgbClr val="000000"/>
              </a:buClr>
              <a:buSzPts val="1000"/>
              <a:buFont typeface="Arial"/>
              <a:buChar char="●"/>
            </a:pPr>
            <a:r>
              <a:rPr lang="en-GB" sz="1000" b="0" i="0" u="none" strike="noStrike" cap="none">
                <a:solidFill>
                  <a:srgbClr val="000000"/>
                </a:solidFill>
                <a:latin typeface="Arial"/>
                <a:ea typeface="Arial"/>
                <a:cs typeface="Arial"/>
                <a:sym typeface="Arial"/>
              </a:rPr>
              <a:t>file:///C:/Users/Usuario/Downloads/1633-Texto%20del%20art%C3%ADculo-7830-1-10-20210323.pdf</a:t>
            </a:r>
            <a:endParaRPr sz="1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grpSp>
        <p:nvGrpSpPr>
          <p:cNvPr id="634" name="Google Shape;634;p20"/>
          <p:cNvGrpSpPr/>
          <p:nvPr/>
        </p:nvGrpSpPr>
        <p:grpSpPr>
          <a:xfrm>
            <a:off x="952526" y="227870"/>
            <a:ext cx="10286940" cy="5495329"/>
            <a:chOff x="1177450" y="241631"/>
            <a:chExt cx="6173152" cy="3616776"/>
          </a:xfrm>
        </p:grpSpPr>
        <p:sp>
          <p:nvSpPr>
            <p:cNvPr id="635" name="Google Shape;635;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6" name="Google Shape;636;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7" name="Google Shape;637;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098"/>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39" name="Google Shape;639;p20"/>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rot="5400000">
            <a:off x="5747925" y="882056"/>
            <a:ext cx="3471900" cy="28668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3"/>
          <p:cNvSpPr/>
          <p:nvPr/>
        </p:nvSpPr>
        <p:spPr>
          <a:xfrm rot="5400000">
            <a:off x="2812957" y="2109000"/>
            <a:ext cx="3471900" cy="28668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3"/>
          <p:cNvSpPr/>
          <p:nvPr/>
        </p:nvSpPr>
        <p:spPr>
          <a:xfrm rot="5400000">
            <a:off x="-148401" y="882056"/>
            <a:ext cx="3471900" cy="28668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3"/>
          <p:cNvSpPr/>
          <p:nvPr/>
        </p:nvSpPr>
        <p:spPr>
          <a:xfrm rot="5400000">
            <a:off x="8696107" y="2025300"/>
            <a:ext cx="3471900" cy="28668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46" name="Google Shape;146;p3"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147" name="Google Shape;147;p3"/>
          <p:cNvSpPr txBox="1"/>
          <p:nvPr/>
        </p:nvSpPr>
        <p:spPr>
          <a:xfrm>
            <a:off x="6439425" y="1378000"/>
            <a:ext cx="28668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Τι είναι η πράσινη επιχειρηματικότητα;</a:t>
            </a:r>
            <a:endParaRPr sz="13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Ο Αγροτικός Τομέας.</a:t>
            </a:r>
            <a:endParaRPr sz="13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Βιώσιμος Αγροτικός Τουρισμός.</a:t>
            </a:r>
            <a:endParaRPr sz="13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Αγροτική Ψηφιοποίηση.</a:t>
            </a:r>
            <a:endParaRPr sz="13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Βιώσιμη Μόδα ή «Αργή Μόδα»</a:t>
            </a:r>
            <a:endParaRPr sz="1300">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1100"/>
              <a:buFont typeface="Arial"/>
              <a:buNone/>
            </a:pPr>
            <a:r>
              <a:rPr lang="en-GB" sz="1300">
                <a:latin typeface="Calibri"/>
                <a:ea typeface="Calibri"/>
                <a:cs typeface="Calibri"/>
                <a:sym typeface="Calibri"/>
              </a:rPr>
              <a:t>Πράσινο Πρότυπο Διαχείρισης Επιχειρηματικότητας.</a:t>
            </a:r>
            <a:endParaRPr sz="1300">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300"/>
              <a:buFont typeface="Arial"/>
              <a:buNone/>
            </a:pPr>
            <a:endParaRPr sz="1300">
              <a:latin typeface="Calibri"/>
              <a:ea typeface="Calibri"/>
              <a:cs typeface="Calibri"/>
              <a:sym typeface="Calibri"/>
            </a:endParaRPr>
          </a:p>
        </p:txBody>
      </p:sp>
      <p:sp>
        <p:nvSpPr>
          <p:cNvPr id="148" name="Google Shape;148;p3"/>
          <p:cNvSpPr txBox="1"/>
          <p:nvPr/>
        </p:nvSpPr>
        <p:spPr>
          <a:xfrm>
            <a:off x="6446068" y="886580"/>
            <a:ext cx="2202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a:solidFill>
                  <a:srgbClr val="EA4E46"/>
                </a:solidFill>
                <a:latin typeface="Oxygen"/>
                <a:ea typeface="Oxygen"/>
                <a:cs typeface="Oxygen"/>
                <a:sym typeface="Oxygen"/>
              </a:rPr>
              <a:t>Πράσινη Επιχειρηματικότητα</a:t>
            </a:r>
            <a:endParaRPr sz="1600" b="1" i="0" u="none" strike="noStrike" cap="none">
              <a:solidFill>
                <a:srgbClr val="EA4E46"/>
              </a:solidFill>
              <a:latin typeface="Oxygen"/>
              <a:ea typeface="Oxygen"/>
              <a:cs typeface="Oxygen"/>
              <a:sym typeface="Oxygen"/>
            </a:endParaRPr>
          </a:p>
        </p:txBody>
      </p:sp>
      <p:sp>
        <p:nvSpPr>
          <p:cNvPr id="149" name="Google Shape;149;p3"/>
          <p:cNvSpPr txBox="1"/>
          <p:nvPr/>
        </p:nvSpPr>
        <p:spPr>
          <a:xfrm>
            <a:off x="431025" y="1532950"/>
            <a:ext cx="26163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1100"/>
              <a:buFont typeface="Arial"/>
              <a:buNone/>
            </a:pPr>
            <a:r>
              <a:rPr lang="en-GB" sz="1300">
                <a:latin typeface="Calibri"/>
                <a:ea typeface="Calibri"/>
                <a:cs typeface="Calibri"/>
                <a:sym typeface="Calibri"/>
              </a:rPr>
              <a:t>Ποια είναι η πράσινη οικονομία;</a:t>
            </a:r>
            <a:endParaRPr sz="13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300">
                <a:latin typeface="Calibri"/>
                <a:ea typeface="Calibri"/>
                <a:cs typeface="Calibri"/>
                <a:sym typeface="Calibri"/>
              </a:rPr>
              <a:t>Αρχές πράσινης οικονομίας.</a:t>
            </a:r>
            <a:endParaRPr sz="13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300">
                <a:latin typeface="Calibri"/>
                <a:ea typeface="Calibri"/>
                <a:cs typeface="Calibri"/>
                <a:sym typeface="Calibri"/>
              </a:rPr>
              <a:t>Τα οφέλη της πράσινης οικονομίας.</a:t>
            </a:r>
            <a:endParaRPr sz="13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300">
                <a:latin typeface="Calibri"/>
                <a:ea typeface="Calibri"/>
                <a:cs typeface="Calibri"/>
                <a:sym typeface="Calibri"/>
              </a:rPr>
              <a:t>Οι τάσεις της πράσινης οικονομίας.</a:t>
            </a:r>
            <a:endParaRPr sz="1300">
              <a:latin typeface="Calibri"/>
              <a:ea typeface="Calibri"/>
              <a:cs typeface="Calibri"/>
              <a:sym typeface="Calibri"/>
            </a:endParaRPr>
          </a:p>
          <a:p>
            <a:pPr marL="0" marR="0" lvl="0" indent="0" algn="l" rtl="0">
              <a:lnSpc>
                <a:spcPct val="150000"/>
              </a:lnSpc>
              <a:spcBef>
                <a:spcPts val="0"/>
              </a:spcBef>
              <a:spcAft>
                <a:spcPts val="0"/>
              </a:spcAft>
              <a:buClr>
                <a:schemeClr val="dk1"/>
              </a:buClr>
              <a:buSzPts val="1100"/>
              <a:buFont typeface="Arial"/>
              <a:buNone/>
            </a:pPr>
            <a:r>
              <a:rPr lang="en-GB" sz="1300">
                <a:latin typeface="Calibri"/>
                <a:ea typeface="Calibri"/>
                <a:cs typeface="Calibri"/>
                <a:sym typeface="Calibri"/>
              </a:rPr>
              <a:t>Συμβουλές για να κάνετε την επιχείρηση βιώσιμη και πράσινη.</a:t>
            </a:r>
            <a:endParaRPr sz="13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300"/>
              <a:buFont typeface="Arial"/>
              <a:buNone/>
            </a:pPr>
            <a:endParaRPr sz="1300">
              <a:latin typeface="Calibri"/>
              <a:ea typeface="Calibri"/>
              <a:cs typeface="Calibri"/>
              <a:sym typeface="Calibri"/>
            </a:endParaRPr>
          </a:p>
        </p:txBody>
      </p:sp>
      <p:sp>
        <p:nvSpPr>
          <p:cNvPr id="150" name="Google Shape;150;p3"/>
          <p:cNvSpPr txBox="1"/>
          <p:nvPr/>
        </p:nvSpPr>
        <p:spPr>
          <a:xfrm>
            <a:off x="680914" y="1162185"/>
            <a:ext cx="2616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rgbClr val="21B4A9"/>
                </a:solidFill>
                <a:latin typeface="Oxygen"/>
                <a:ea typeface="Oxygen"/>
                <a:cs typeface="Oxygen"/>
                <a:sym typeface="Oxygen"/>
              </a:rPr>
              <a:t>Πράσινη Οικονομία</a:t>
            </a:r>
            <a:endParaRPr sz="1600" b="1" i="0" u="none" strike="noStrike" cap="none">
              <a:solidFill>
                <a:srgbClr val="21B4A9"/>
              </a:solidFill>
              <a:latin typeface="Oxygen"/>
              <a:ea typeface="Oxygen"/>
              <a:cs typeface="Oxygen"/>
              <a:sym typeface="Oxygen"/>
            </a:endParaRPr>
          </a:p>
        </p:txBody>
      </p:sp>
      <p:sp>
        <p:nvSpPr>
          <p:cNvPr id="151" name="Google Shape;151;p3"/>
          <p:cNvSpPr txBox="1"/>
          <p:nvPr/>
        </p:nvSpPr>
        <p:spPr>
          <a:xfrm>
            <a:off x="3552526" y="2862300"/>
            <a:ext cx="2498100" cy="179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300"/>
              <a:buFont typeface="Arial"/>
              <a:buNone/>
            </a:pPr>
            <a:r>
              <a:rPr lang="en-GB" sz="1300">
                <a:latin typeface="Calibri"/>
                <a:ea typeface="Calibri"/>
                <a:cs typeface="Calibri"/>
                <a:sym typeface="Calibri"/>
              </a:rPr>
              <a:t>Τι είναι οι πράσινες θέσεις εργασίας;</a:t>
            </a:r>
            <a:endParaRPr sz="13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300"/>
              <a:buFont typeface="Arial"/>
              <a:buNone/>
            </a:pPr>
            <a:r>
              <a:rPr lang="en-GB" sz="1300">
                <a:latin typeface="Calibri"/>
                <a:ea typeface="Calibri"/>
                <a:cs typeface="Calibri"/>
                <a:sym typeface="Calibri"/>
              </a:rPr>
              <a:t>Περιοχή δράσης για πράσινες θέσεις εργασίας.</a:t>
            </a:r>
            <a:endParaRPr sz="1300">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300"/>
              <a:buFont typeface="Arial"/>
              <a:buNone/>
            </a:pPr>
            <a:r>
              <a:rPr lang="en-GB" sz="1300">
                <a:latin typeface="Calibri"/>
                <a:ea typeface="Calibri"/>
                <a:cs typeface="Calibri"/>
                <a:sym typeface="Calibri"/>
              </a:rPr>
              <a:t>Πράσινες θέσεις εργασίας σε αγροτικές περιοχές.</a:t>
            </a:r>
            <a:endParaRPr sz="1300">
              <a:latin typeface="Calibri"/>
              <a:ea typeface="Calibri"/>
              <a:cs typeface="Calibri"/>
              <a:sym typeface="Calibri"/>
            </a:endParaRPr>
          </a:p>
        </p:txBody>
      </p:sp>
      <p:sp>
        <p:nvSpPr>
          <p:cNvPr id="152" name="Google Shape;152;p3"/>
          <p:cNvSpPr txBox="1"/>
          <p:nvPr/>
        </p:nvSpPr>
        <p:spPr>
          <a:xfrm>
            <a:off x="3771679" y="2196250"/>
            <a:ext cx="1671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1600" b="1">
                <a:solidFill>
                  <a:srgbClr val="FAB632"/>
                </a:solidFill>
                <a:latin typeface="Oxygen"/>
                <a:ea typeface="Oxygen"/>
                <a:cs typeface="Oxygen"/>
                <a:sym typeface="Oxygen"/>
              </a:rPr>
              <a:t>Πράσινες θέσεις εργασίας</a:t>
            </a:r>
            <a:endParaRPr sz="1600" b="1" i="0" u="none" strike="noStrike" cap="none">
              <a:solidFill>
                <a:srgbClr val="FAB632"/>
              </a:solidFill>
              <a:latin typeface="Oxygen"/>
              <a:ea typeface="Oxygen"/>
              <a:cs typeface="Oxygen"/>
              <a:sym typeface="Oxygen"/>
            </a:endParaRPr>
          </a:p>
        </p:txBody>
      </p:sp>
      <p:sp>
        <p:nvSpPr>
          <p:cNvPr id="153" name="Google Shape;153;p3"/>
          <p:cNvSpPr/>
          <p:nvPr/>
        </p:nvSpPr>
        <p:spPr>
          <a:xfrm>
            <a:off x="3552520" y="2437979"/>
            <a:ext cx="284100" cy="233700"/>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3"/>
          <p:cNvSpPr/>
          <p:nvPr/>
        </p:nvSpPr>
        <p:spPr>
          <a:xfrm>
            <a:off x="431013" y="1214678"/>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3"/>
          <p:cNvSpPr/>
          <p:nvPr/>
        </p:nvSpPr>
        <p:spPr>
          <a:xfrm>
            <a:off x="6845083" y="928523"/>
            <a:ext cx="284100" cy="233700"/>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 name="Google Shape;156;p3"/>
          <p:cNvSpPr txBox="1"/>
          <p:nvPr/>
        </p:nvSpPr>
        <p:spPr>
          <a:xfrm>
            <a:off x="199075" y="1463675"/>
            <a:ext cx="2703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p:txBody>
      </p:sp>
      <p:sp>
        <p:nvSpPr>
          <p:cNvPr id="157" name="Google Shape;157;p3"/>
          <p:cNvSpPr txBox="1"/>
          <p:nvPr/>
        </p:nvSpPr>
        <p:spPr>
          <a:xfrm>
            <a:off x="3319225" y="2736600"/>
            <a:ext cx="270300" cy="175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rgbClr val="FAB632"/>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000"/>
              <a:buFont typeface="Arial"/>
              <a:buNone/>
            </a:pPr>
            <a:r>
              <a:rPr lang="en-GB" sz="2000" b="0" i="0" u="none" strike="noStrike" cap="none">
                <a:solidFill>
                  <a:srgbClr val="21B4A9"/>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58" name="Google Shape;158;p3"/>
          <p:cNvSpPr txBox="1"/>
          <p:nvPr/>
        </p:nvSpPr>
        <p:spPr>
          <a:xfrm rot="-3696419">
            <a:off x="2244560" y="240703"/>
            <a:ext cx="391153" cy="1015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59" name="Google Shape;159;p3"/>
          <p:cNvSpPr txBox="1"/>
          <p:nvPr/>
        </p:nvSpPr>
        <p:spPr>
          <a:xfrm rot="-6891297">
            <a:off x="8120107" y="3286801"/>
            <a:ext cx="391128" cy="10158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0" name="Google Shape;160;p3"/>
          <p:cNvSpPr txBox="1"/>
          <p:nvPr/>
        </p:nvSpPr>
        <p:spPr>
          <a:xfrm rot="-3696419">
            <a:off x="3552359" y="4591533"/>
            <a:ext cx="391153" cy="1015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1" name="Google Shape;161;p3"/>
          <p:cNvSpPr txBox="1"/>
          <p:nvPr/>
        </p:nvSpPr>
        <p:spPr>
          <a:xfrm>
            <a:off x="9637553" y="2898250"/>
            <a:ext cx="2400300" cy="605100"/>
          </a:xfrm>
          <a:prstGeom prst="rect">
            <a:avLst/>
          </a:prstGeom>
          <a:noFill/>
          <a:ln>
            <a:noFill/>
          </a:ln>
        </p:spPr>
        <p:txBody>
          <a:bodyPr spcFirstLastPara="1" wrap="square" lIns="91425" tIns="45700" rIns="91425" bIns="45700" anchor="t" anchorCtr="0">
            <a:spAutoFit/>
          </a:bodyPr>
          <a:lstStyle/>
          <a:p>
            <a:pPr marL="0" marR="0" lvl="0" indent="0" algn="l" rtl="0">
              <a:lnSpc>
                <a:spcPct val="156250"/>
              </a:lnSpc>
              <a:spcBef>
                <a:spcPts val="0"/>
              </a:spcBef>
              <a:spcAft>
                <a:spcPts val="0"/>
              </a:spcAft>
              <a:buClr>
                <a:srgbClr val="000000"/>
              </a:buClr>
              <a:buSzPts val="1300"/>
              <a:buFont typeface="Arial"/>
              <a:buNone/>
            </a:pPr>
            <a:r>
              <a:rPr lang="en-GB" sz="1300" b="0" i="0" u="none" strike="noStrike" cap="none">
                <a:solidFill>
                  <a:srgbClr val="000000"/>
                </a:solidFill>
                <a:latin typeface="Calibri"/>
                <a:ea typeface="Calibri"/>
                <a:cs typeface="Calibri"/>
                <a:sym typeface="Calibri"/>
              </a:rPr>
              <a:t>Trasdeza Natur</a:t>
            </a:r>
            <a:endParaRPr sz="1300" b="0" i="0" u="none" strike="noStrike" cap="none">
              <a:solidFill>
                <a:srgbClr val="000000"/>
              </a:solidFill>
              <a:latin typeface="Calibri"/>
              <a:ea typeface="Calibri"/>
              <a:cs typeface="Calibri"/>
              <a:sym typeface="Calibri"/>
            </a:endParaRPr>
          </a:p>
          <a:p>
            <a:pPr marL="0" marR="0" lvl="0" indent="0" algn="l" rtl="0">
              <a:lnSpc>
                <a:spcPct val="156250"/>
              </a:lnSpc>
              <a:spcBef>
                <a:spcPts val="0"/>
              </a:spcBef>
              <a:spcAft>
                <a:spcPts val="0"/>
              </a:spcAft>
              <a:buClr>
                <a:srgbClr val="000000"/>
              </a:buClr>
              <a:buSzPts val="1300"/>
              <a:buFont typeface="Arial"/>
              <a:buNone/>
            </a:pPr>
            <a:r>
              <a:rPr lang="en-GB" sz="1300" b="0" i="0" u="none" strike="noStrike" cap="none">
                <a:solidFill>
                  <a:srgbClr val="000000"/>
                </a:solidFill>
                <a:latin typeface="Calibri"/>
                <a:ea typeface="Calibri"/>
                <a:cs typeface="Calibri"/>
                <a:sym typeface="Calibri"/>
              </a:rPr>
              <a:t>EcoAlpispa</a:t>
            </a:r>
            <a:endParaRPr sz="1300" b="0" i="0" u="none" strike="noStrike" cap="none">
              <a:solidFill>
                <a:srgbClr val="000000"/>
              </a:solidFill>
              <a:latin typeface="Calibri"/>
              <a:ea typeface="Calibri"/>
              <a:cs typeface="Calibri"/>
              <a:sym typeface="Calibri"/>
            </a:endParaRPr>
          </a:p>
        </p:txBody>
      </p:sp>
      <p:sp>
        <p:nvSpPr>
          <p:cNvPr id="162" name="Google Shape;162;p3"/>
          <p:cNvSpPr txBox="1"/>
          <p:nvPr/>
        </p:nvSpPr>
        <p:spPr>
          <a:xfrm>
            <a:off x="9737757" y="2371103"/>
            <a:ext cx="21999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a:solidFill>
                  <a:srgbClr val="21B4A9"/>
                </a:solidFill>
                <a:latin typeface="Oxygen"/>
                <a:ea typeface="Oxygen"/>
                <a:cs typeface="Oxygen"/>
                <a:sym typeface="Oxygen"/>
              </a:rPr>
              <a:t>Καλές πρακτικές</a:t>
            </a:r>
            <a:endParaRPr sz="1600" b="1" i="0" u="none" strike="noStrike" cap="none">
              <a:solidFill>
                <a:srgbClr val="21B4A9"/>
              </a:solidFill>
              <a:latin typeface="Oxygen"/>
              <a:ea typeface="Oxygen"/>
              <a:cs typeface="Oxygen"/>
              <a:sym typeface="Oxygen"/>
            </a:endParaRPr>
          </a:p>
        </p:txBody>
      </p:sp>
      <p:sp>
        <p:nvSpPr>
          <p:cNvPr id="163" name="Google Shape;163;p3"/>
          <p:cNvSpPr/>
          <p:nvPr/>
        </p:nvSpPr>
        <p:spPr>
          <a:xfrm>
            <a:off x="9479258" y="2423604"/>
            <a:ext cx="284100" cy="233700"/>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3"/>
          <p:cNvSpPr txBox="1"/>
          <p:nvPr/>
        </p:nvSpPr>
        <p:spPr>
          <a:xfrm>
            <a:off x="9361112" y="2851608"/>
            <a:ext cx="270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endParaRPr sz="2000" b="0" i="0" u="none" strike="noStrike" cap="none">
              <a:solidFill>
                <a:srgbClr val="21B4A9"/>
              </a:solidFill>
              <a:latin typeface="Calibri"/>
              <a:ea typeface="Calibri"/>
              <a:cs typeface="Calibri"/>
              <a:sym typeface="Calibri"/>
            </a:endParaRPr>
          </a:p>
        </p:txBody>
      </p:sp>
      <p:sp>
        <p:nvSpPr>
          <p:cNvPr id="165" name="Google Shape;165;p3"/>
          <p:cNvSpPr txBox="1"/>
          <p:nvPr/>
        </p:nvSpPr>
        <p:spPr>
          <a:xfrm rot="-3696419">
            <a:off x="9448709" y="4485408"/>
            <a:ext cx="391153" cy="1015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66" name="Google Shape;166;p3"/>
          <p:cNvSpPr txBox="1"/>
          <p:nvPr/>
        </p:nvSpPr>
        <p:spPr>
          <a:xfrm>
            <a:off x="6194000" y="1309775"/>
            <a:ext cx="270300" cy="206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EA4E4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FAB632"/>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endParaRPr sz="2000" b="0" i="0" u="none" strike="noStrike" cap="none">
              <a:solidFill>
                <a:srgbClr val="FAB632"/>
              </a:solidFill>
              <a:latin typeface="Calibri"/>
              <a:ea typeface="Calibri"/>
              <a:cs typeface="Calibri"/>
              <a:sym typeface="Calibri"/>
            </a:endParaRPr>
          </a:p>
        </p:txBody>
      </p:sp>
      <p:sp>
        <p:nvSpPr>
          <p:cNvPr id="167" name="Google Shape;167;p3"/>
          <p:cNvSpPr/>
          <p:nvPr/>
        </p:nvSpPr>
        <p:spPr>
          <a:xfrm>
            <a:off x="2390650" y="6179775"/>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43"/>
        <p:cNvGrpSpPr/>
        <p:nvPr/>
      </p:nvGrpSpPr>
      <p:grpSpPr>
        <a:xfrm>
          <a:off x="0" y="0"/>
          <a:ext cx="0" cy="0"/>
          <a:chOff x="0" y="0"/>
          <a:chExt cx="0" cy="0"/>
        </a:xfrm>
      </p:grpSpPr>
      <p:sp>
        <p:nvSpPr>
          <p:cNvPr id="644" name="Google Shape;644;p24"/>
          <p:cNvSpPr/>
          <p:nvPr/>
        </p:nvSpPr>
        <p:spPr>
          <a:xfrm>
            <a:off x="2035408" y="2083679"/>
            <a:ext cx="2473200" cy="2344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Η πράσινη οικονομία είναι ένα μοντέλο που δημιουργεί μια αλλαγή στην αλληλεπίδραση μεταξύ της οικονομικής προόδου και της βιωσιμότητας του φυσικού περιβάλλοντος. Σύμφωνα με τις αρχές του, ο πλούτος δεν μετριέται μόνο σε παραγωγικότητα αλλά και σε φυσικά περιουσιακά στοιχεία.</a:t>
            </a:r>
            <a:endParaRPr sz="1600" b="0" i="0" u="none" strike="noStrike" cap="none">
              <a:solidFill>
                <a:srgbClr val="000000"/>
              </a:solidFill>
              <a:latin typeface="Arial"/>
              <a:ea typeface="Arial"/>
              <a:cs typeface="Arial"/>
              <a:sym typeface="Arial"/>
            </a:endParaRPr>
          </a:p>
        </p:txBody>
      </p:sp>
      <p:sp>
        <p:nvSpPr>
          <p:cNvPr id="645" name="Google Shape;645;p24"/>
          <p:cNvSpPr/>
          <p:nvPr/>
        </p:nvSpPr>
        <p:spPr>
          <a:xfrm>
            <a:off x="2397463" y="1494375"/>
            <a:ext cx="17487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800" b="1">
                <a:solidFill>
                  <a:srgbClr val="FAB632"/>
                </a:solidFill>
                <a:latin typeface="Calibri"/>
                <a:ea typeface="Calibri"/>
                <a:cs typeface="Calibri"/>
                <a:sym typeface="Calibri"/>
              </a:rPr>
              <a:t>Πράσινη οικονομία</a:t>
            </a:r>
            <a:endParaRPr sz="1800" b="0" i="0" u="none" strike="noStrike" cap="none">
              <a:solidFill>
                <a:srgbClr val="000000"/>
              </a:solidFill>
              <a:latin typeface="Arial"/>
              <a:ea typeface="Arial"/>
              <a:cs typeface="Arial"/>
              <a:sym typeface="Arial"/>
            </a:endParaRPr>
          </a:p>
        </p:txBody>
      </p:sp>
      <p:sp>
        <p:nvSpPr>
          <p:cNvPr id="646" name="Google Shape;646;p24"/>
          <p:cNvSpPr/>
          <p:nvPr/>
        </p:nvSpPr>
        <p:spPr>
          <a:xfrm>
            <a:off x="550800" y="56556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EA4E46"/>
                </a:solidFill>
                <a:latin typeface="Calibri"/>
                <a:ea typeface="Calibri"/>
                <a:cs typeface="Calibri"/>
                <a:sym typeface="Calibri"/>
              </a:rPr>
              <a:t>Aνακεφαλαίωση</a:t>
            </a:r>
            <a:endParaRPr sz="3600" b="0" i="0" u="none" strike="noStrike" cap="none">
              <a:solidFill>
                <a:srgbClr val="000000"/>
              </a:solidFill>
              <a:latin typeface="Arial"/>
              <a:ea typeface="Arial"/>
              <a:cs typeface="Arial"/>
              <a:sym typeface="Arial"/>
            </a:endParaRPr>
          </a:p>
        </p:txBody>
      </p:sp>
      <p:sp>
        <p:nvSpPr>
          <p:cNvPr id="647" name="Google Shape;647;p24"/>
          <p:cNvSpPr/>
          <p:nvPr/>
        </p:nvSpPr>
        <p:spPr>
          <a:xfrm>
            <a:off x="1797188" y="1494375"/>
            <a:ext cx="2382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648" name="Google Shape;648;p24"/>
          <p:cNvSpPr/>
          <p:nvPr/>
        </p:nvSpPr>
        <p:spPr>
          <a:xfrm>
            <a:off x="5084021" y="2083679"/>
            <a:ext cx="2473200" cy="2062800"/>
          </a:xfrm>
          <a:prstGeom prst="rect">
            <a:avLst/>
          </a:prstGeom>
          <a:noFill/>
          <a:ln>
            <a:noFill/>
          </a:ln>
        </p:spPr>
        <p:txBody>
          <a:bodyPr spcFirstLastPara="1" wrap="square" lIns="90000" tIns="45000" rIns="90000" bIns="45000" anchor="t" anchorCtr="0">
            <a:spAutoFit/>
          </a:bodyPr>
          <a:lstStyle/>
          <a:p>
            <a:pPr marL="0" marR="0" lvl="0" indent="0" algn="ctr" rtl="0">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Αυτό το μοντέλο προωθεί την ανάπτυξη, τη δημιουργία εισοδήματος και απασχόλησης. Αυτό έχει άμεση επίδραση στη μείωση της κοινωνικής ανισότητας και της φτώχειας.</a:t>
            </a:r>
            <a:endParaRPr sz="1600" b="0" i="0" u="none" strike="noStrike" cap="none">
              <a:solidFill>
                <a:srgbClr val="000000"/>
              </a:solidFill>
              <a:latin typeface="Arial"/>
              <a:ea typeface="Arial"/>
              <a:cs typeface="Arial"/>
              <a:sym typeface="Arial"/>
            </a:endParaRPr>
          </a:p>
        </p:txBody>
      </p:sp>
      <p:sp>
        <p:nvSpPr>
          <p:cNvPr id="649" name="Google Shape;649;p24"/>
          <p:cNvSpPr/>
          <p:nvPr/>
        </p:nvSpPr>
        <p:spPr>
          <a:xfrm>
            <a:off x="5446271" y="1494375"/>
            <a:ext cx="17487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1800" b="1">
                <a:solidFill>
                  <a:srgbClr val="FAB632"/>
                </a:solidFill>
                <a:latin typeface="Calibri"/>
                <a:ea typeface="Calibri"/>
                <a:cs typeface="Calibri"/>
                <a:sym typeface="Calibri"/>
              </a:rPr>
              <a:t>Πράσινες θέσεις εργασίας</a:t>
            </a:r>
            <a:endParaRPr sz="1800" b="0" i="0" u="none" strike="noStrike" cap="none">
              <a:solidFill>
                <a:srgbClr val="000000"/>
              </a:solidFill>
              <a:latin typeface="Arial"/>
              <a:ea typeface="Arial"/>
              <a:cs typeface="Arial"/>
              <a:sym typeface="Arial"/>
            </a:endParaRPr>
          </a:p>
        </p:txBody>
      </p:sp>
      <p:sp>
        <p:nvSpPr>
          <p:cNvPr id="650" name="Google Shape;650;p24"/>
          <p:cNvSpPr/>
          <p:nvPr/>
        </p:nvSpPr>
        <p:spPr>
          <a:xfrm>
            <a:off x="4813638" y="1494380"/>
            <a:ext cx="238200" cy="1005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651" name="Google Shape;651;p24"/>
          <p:cNvSpPr/>
          <p:nvPr/>
        </p:nvSpPr>
        <p:spPr>
          <a:xfrm>
            <a:off x="8260586" y="2083677"/>
            <a:ext cx="2473200" cy="2344800"/>
          </a:xfrm>
          <a:prstGeom prst="rect">
            <a:avLst/>
          </a:prstGeom>
          <a:noFill/>
          <a:ln>
            <a:noFill/>
          </a:ln>
        </p:spPr>
        <p:txBody>
          <a:bodyPr spcFirstLastPara="1" wrap="square" lIns="90000" tIns="45000" rIns="90000" bIns="45000" anchor="t" anchorCtr="0">
            <a:noAutofit/>
          </a:bodyPr>
          <a:lstStyle/>
          <a:p>
            <a:pPr marL="0" marR="0" lvl="0" indent="0" algn="ctr" rtl="0">
              <a:lnSpc>
                <a:spcPct val="123333"/>
              </a:lnSpc>
              <a:spcBef>
                <a:spcPts val="0"/>
              </a:spcBef>
              <a:spcAft>
                <a:spcPts val="0"/>
              </a:spcAft>
              <a:buClr>
                <a:srgbClr val="000000"/>
              </a:buClr>
              <a:buSzPts val="1800"/>
              <a:buFont typeface="Arial"/>
              <a:buNone/>
            </a:pPr>
            <a:r>
              <a:rPr lang="en-GB" sz="1600">
                <a:latin typeface="Calibri"/>
                <a:ea typeface="Calibri"/>
                <a:cs typeface="Calibri"/>
                <a:sym typeface="Calibri"/>
              </a:rPr>
              <a:t>Η πράσινη επιχειρηματικότητα είναι μια αναδυόμενη έννοια της οποίας η σημασία αυξάνεται σταδιακά στο πλαίσιο της ΕΕ. Υπάρχουν όλο και περισσότερες θέσεις της αγοράς που προσανατολίζονται στην περιβαλλοντική βιωσιμότητα.</a:t>
            </a:r>
            <a:endParaRPr sz="1600" b="0" i="0" u="none" strike="noStrike" cap="none">
              <a:solidFill>
                <a:srgbClr val="000000"/>
              </a:solidFill>
              <a:latin typeface="Arial"/>
              <a:ea typeface="Arial"/>
              <a:cs typeface="Arial"/>
              <a:sym typeface="Arial"/>
            </a:endParaRPr>
          </a:p>
        </p:txBody>
      </p:sp>
      <p:sp>
        <p:nvSpPr>
          <p:cNvPr id="652" name="Google Shape;652;p24"/>
          <p:cNvSpPr/>
          <p:nvPr/>
        </p:nvSpPr>
        <p:spPr>
          <a:xfrm>
            <a:off x="8394525" y="1494375"/>
            <a:ext cx="2205300" cy="39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800" b="1">
                <a:solidFill>
                  <a:srgbClr val="FAB632"/>
                </a:solidFill>
                <a:latin typeface="Calibri"/>
                <a:ea typeface="Calibri"/>
                <a:cs typeface="Calibri"/>
                <a:sym typeface="Calibri"/>
              </a:rPr>
              <a:t>Πράσινη Επιχειρηματικότητα</a:t>
            </a:r>
            <a:endParaRPr sz="1800" b="0" i="0" u="none" strike="noStrike" cap="none">
              <a:solidFill>
                <a:srgbClr val="000000"/>
              </a:solidFill>
              <a:latin typeface="Arial"/>
              <a:ea typeface="Arial"/>
              <a:cs typeface="Arial"/>
              <a:sym typeface="Arial"/>
            </a:endParaRPr>
          </a:p>
        </p:txBody>
      </p:sp>
      <p:sp>
        <p:nvSpPr>
          <p:cNvPr id="653" name="Google Shape;653;p24"/>
          <p:cNvSpPr/>
          <p:nvPr/>
        </p:nvSpPr>
        <p:spPr>
          <a:xfrm>
            <a:off x="7683590" y="1494373"/>
            <a:ext cx="238200" cy="100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654" name="Google Shape;654;p24"/>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58"/>
        <p:cNvGrpSpPr/>
        <p:nvPr/>
      </p:nvGrpSpPr>
      <p:grpSpPr>
        <a:xfrm>
          <a:off x="0" y="0"/>
          <a:ext cx="0" cy="0"/>
          <a:chOff x="0" y="0"/>
          <a:chExt cx="0" cy="0"/>
        </a:xfrm>
      </p:grpSpPr>
      <p:sp>
        <p:nvSpPr>
          <p:cNvPr id="659" name="Google Shape;659;p25"/>
          <p:cNvSpPr/>
          <p:nvPr/>
        </p:nvSpPr>
        <p:spPr>
          <a:xfrm>
            <a:off x="523450" y="924475"/>
            <a:ext cx="4518000" cy="197550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Ποιους πυλώνες αξιολογεί η πράσινη οικονομία;</a:t>
            </a:r>
            <a:endParaRPr sz="1800" b="0" i="0" u="none" strike="noStrike" cap="none">
              <a:solidFill>
                <a:srgbClr val="000000"/>
              </a:solidFill>
              <a:latin typeface="Arial"/>
              <a:ea typeface="Arial"/>
              <a:cs typeface="Arial"/>
              <a:sym typeface="Arial"/>
            </a:endParaRPr>
          </a:p>
        </p:txBody>
      </p:sp>
      <p:sp>
        <p:nvSpPr>
          <p:cNvPr id="661" name="Google Shape;661;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Τεστ αυτοαξιολόγησης:</a:t>
            </a:r>
            <a:endParaRPr sz="3600" b="0" i="0" u="none" strike="noStrike" cap="none">
              <a:solidFill>
                <a:srgbClr val="000000"/>
              </a:solidFill>
              <a:latin typeface="Arial"/>
              <a:ea typeface="Arial"/>
              <a:cs typeface="Arial"/>
              <a:sym typeface="Arial"/>
            </a:endParaRPr>
          </a:p>
        </p:txBody>
      </p:sp>
      <p:sp>
        <p:nvSpPr>
          <p:cNvPr id="662" name="Google Shape;662;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Τα οφέλη της πράσινης οικονομίας είναι…</a:t>
            </a:r>
            <a:endParaRPr sz="1800" b="0" i="0" u="none" strike="noStrike" cap="none">
              <a:solidFill>
                <a:srgbClr val="000000"/>
              </a:solidFill>
              <a:latin typeface="Arial"/>
              <a:ea typeface="Arial"/>
              <a:cs typeface="Arial"/>
              <a:sym typeface="Arial"/>
            </a:endParaRPr>
          </a:p>
        </p:txBody>
      </p:sp>
      <p:sp>
        <p:nvSpPr>
          <p:cNvPr id="664" name="Google Shape;664;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Πράσινες δουλειές...</a:t>
            </a:r>
            <a:endParaRPr sz="1800" b="0" i="0" u="none" strike="noStrike" cap="none">
              <a:solidFill>
                <a:srgbClr val="000000"/>
              </a:solidFill>
              <a:latin typeface="Arial"/>
              <a:ea typeface="Arial"/>
              <a:cs typeface="Arial"/>
              <a:sym typeface="Arial"/>
            </a:endParaRPr>
          </a:p>
        </p:txBody>
      </p:sp>
      <p:sp>
        <p:nvSpPr>
          <p:cNvPr id="666" name="Google Shape;666;p25"/>
          <p:cNvSpPr/>
          <p:nvPr/>
        </p:nvSpPr>
        <p:spPr>
          <a:xfrm>
            <a:off x="531350" y="3724375"/>
            <a:ext cx="4518000" cy="916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Προστατεύουν και αποκαθιστούν το οικοσύστημα.</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Τα απόβλητα αυξάνονται.</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Προωθούν τον κοινωνικό αποκλεισμό.</a:t>
            </a: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67" name="Google Shape;667;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Οι 3 άξονες της πράσινης επιχειρηματικότητας είναι…</a:t>
            </a:r>
            <a:endParaRPr sz="1800" b="0" i="0" u="none" strike="noStrike" cap="none">
              <a:solidFill>
                <a:srgbClr val="000000"/>
              </a:solidFill>
              <a:latin typeface="Arial"/>
              <a:ea typeface="Arial"/>
              <a:cs typeface="Arial"/>
              <a:sym typeface="Arial"/>
            </a:endParaRPr>
          </a:p>
        </p:txBody>
      </p:sp>
      <p:sp>
        <p:nvSpPr>
          <p:cNvPr id="669" name="Google Shape;669;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5"/>
          <p:cNvSpPr/>
          <p:nvPr/>
        </p:nvSpPr>
        <p:spPr>
          <a:xfrm>
            <a:off x="2749675" y="4950000"/>
            <a:ext cx="4730100" cy="8058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Η μελέτη της σχέσης μεταξύ των γεωργικών καλλιεργειών και του περιβάλλοντος είναι </a:t>
            </a:r>
            <a:endParaRPr sz="180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ο ορισμός του</a:t>
            </a:r>
            <a:endParaRPr sz="1800" b="0" i="0" u="none" strike="noStrike" cap="none">
              <a:solidFill>
                <a:srgbClr val="000000"/>
              </a:solidFill>
              <a:latin typeface="Arial"/>
              <a:ea typeface="Arial"/>
              <a:cs typeface="Arial"/>
              <a:sym typeface="Arial"/>
            </a:endParaRPr>
          </a:p>
        </p:txBody>
      </p:sp>
      <p:pic>
        <p:nvPicPr>
          <p:cNvPr id="671" name="Google Shape;671;p25"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72" name="Google Shape;672;p25"/>
          <p:cNvSpPr/>
          <p:nvPr/>
        </p:nvSpPr>
        <p:spPr>
          <a:xfrm>
            <a:off x="5338440" y="369576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Οικολογικός, πολιτιστικός, πολιτικός.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Οικολογικός, οικονομικός, πολιτικός.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Περιβαλλοντικός, οικονομικός, κοινωνικός.</a:t>
            </a:r>
            <a:endParaRPr sz="1500" b="1">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73" name="Google Shape;673;p25"/>
          <p:cNvSpPr/>
          <p:nvPr/>
        </p:nvSpPr>
        <p:spPr>
          <a:xfrm>
            <a:off x="2743200" y="5857875"/>
            <a:ext cx="4730100" cy="9273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Γεωργία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Αγρο-οικολογία</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Οικολογική γεωργία.</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74" name="Google Shape;674;p25"/>
          <p:cNvSpPr/>
          <p:nvPr/>
        </p:nvSpPr>
        <p:spPr>
          <a:xfrm>
            <a:off x="525600" y="1489201"/>
            <a:ext cx="4518000" cy="12315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Κοινωνικός αντίκτυπος, αναπτυξιακός αντίκτυπος, οικονομικός μετασχηματισμός.</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Ανάπτυξη χαμηλών εκπομπών άνθακα, κοινωνικός αντίκτυπος και αναπτυξιακός αντίκτυπος.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Ενεργειακή απόδοση, κοινωνικός αντίκτυπος και αναπτυξιακός αντίτυπος.</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675" name="Google Shape;675;p25"/>
          <p:cNvSpPr/>
          <p:nvPr/>
        </p:nvSpPr>
        <p:spPr>
          <a:xfrm>
            <a:off x="5331600" y="152964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Προωθεί την οικονομική ανάπτυξη.</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Προαγωγή της κοινωνικής πρόνοιας.</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solidFill>
                  <a:schemeClr val="dk1"/>
                </a:solidFill>
                <a:latin typeface="Calibri"/>
                <a:ea typeface="Calibri"/>
                <a:cs typeface="Calibri"/>
                <a:sym typeface="Calibri"/>
              </a:rPr>
              <a:t>Όλα τα παραπάνω είναι σωστά</a:t>
            </a:r>
            <a:r>
              <a:rPr lang="en-GB" sz="1500">
                <a:latin typeface="Calibri"/>
                <a:ea typeface="Calibri"/>
                <a:cs typeface="Calibri"/>
                <a:sym typeface="Calibri"/>
              </a:rPr>
              <a:t>.</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76" name="Google Shape;676;p25"/>
          <p:cNvSpPr/>
          <p:nvPr/>
        </p:nvSpPr>
        <p:spPr>
          <a:xfrm>
            <a:off x="7730975" y="4949275"/>
            <a:ext cx="4903200" cy="15792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680"/>
        <p:cNvGrpSpPr/>
        <p:nvPr/>
      </p:nvGrpSpPr>
      <p:grpSpPr>
        <a:xfrm>
          <a:off x="0" y="0"/>
          <a:ext cx="0" cy="0"/>
          <a:chOff x="0" y="0"/>
          <a:chExt cx="0" cy="0"/>
        </a:xfrm>
      </p:grpSpPr>
      <p:sp>
        <p:nvSpPr>
          <p:cNvPr id="681" name="Google Shape;681;p26"/>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6"/>
          <p:cNvSpPr/>
          <p:nvPr/>
        </p:nvSpPr>
        <p:spPr>
          <a:xfrm>
            <a:off x="523550" y="924475"/>
            <a:ext cx="4518000" cy="7752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Η πιο σημαντική τάση της πράσινης οικονομίας είναι…</a:t>
            </a:r>
            <a:endParaRPr sz="1800" b="0" i="0" u="none" strike="noStrike" cap="none">
              <a:solidFill>
                <a:srgbClr val="000000"/>
              </a:solidFill>
              <a:latin typeface="Arial"/>
              <a:ea typeface="Arial"/>
              <a:cs typeface="Arial"/>
              <a:sym typeface="Arial"/>
            </a:endParaRPr>
          </a:p>
        </p:txBody>
      </p:sp>
      <p:sp>
        <p:nvSpPr>
          <p:cNvPr id="683" name="Google Shape;683;p26"/>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21B4A9"/>
                </a:solidFill>
                <a:latin typeface="Calibri"/>
                <a:ea typeface="Calibri"/>
                <a:cs typeface="Calibri"/>
                <a:sym typeface="Calibri"/>
              </a:rPr>
              <a:t>Λύσεις δοκιμών αυτοαξιολόγησης:</a:t>
            </a:r>
            <a:endParaRPr sz="3600" b="0" i="0" u="none" strike="noStrike" cap="none">
              <a:solidFill>
                <a:srgbClr val="000000"/>
              </a:solidFill>
              <a:latin typeface="Arial"/>
              <a:ea typeface="Arial"/>
              <a:cs typeface="Arial"/>
              <a:sym typeface="Arial"/>
            </a:endParaRPr>
          </a:p>
        </p:txBody>
      </p:sp>
      <p:sp>
        <p:nvSpPr>
          <p:cNvPr id="684" name="Google Shape;684;p26"/>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26"/>
          <p:cNvSpPr/>
          <p:nvPr/>
        </p:nvSpPr>
        <p:spPr>
          <a:xfrm>
            <a:off x="5331600" y="924480"/>
            <a:ext cx="4518000" cy="42156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Ο βιώσιμος αγροτικός τουρισμός…</a:t>
            </a:r>
            <a:endParaRPr sz="1800" b="0" i="0" u="none" strike="noStrike" cap="none">
              <a:solidFill>
                <a:srgbClr val="000000"/>
              </a:solidFill>
              <a:latin typeface="Arial"/>
              <a:ea typeface="Arial"/>
              <a:cs typeface="Arial"/>
              <a:sym typeface="Arial"/>
            </a:endParaRPr>
          </a:p>
        </p:txBody>
      </p:sp>
      <p:sp>
        <p:nvSpPr>
          <p:cNvPr id="686" name="Google Shape;686;p26"/>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26"/>
          <p:cNvSpPr/>
          <p:nvPr/>
        </p:nvSpPr>
        <p:spPr>
          <a:xfrm>
            <a:off x="523450" y="2907850"/>
            <a:ext cx="4518000" cy="9273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45720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Σε ποια αρχή της πράσινης επιχειρηματικότητας αντιστοιχούν οι πρακτικές καλής διακυβέρνησης;</a:t>
            </a:r>
            <a:endParaRPr sz="1800" b="0" i="0" u="none" strike="noStrike" cap="none">
              <a:solidFill>
                <a:srgbClr val="000000"/>
              </a:solidFill>
              <a:latin typeface="Arial"/>
              <a:ea typeface="Arial"/>
              <a:cs typeface="Arial"/>
              <a:sym typeface="Arial"/>
            </a:endParaRPr>
          </a:p>
        </p:txBody>
      </p:sp>
      <p:sp>
        <p:nvSpPr>
          <p:cNvPr id="688" name="Google Shape;688;p26"/>
          <p:cNvSpPr/>
          <p:nvPr/>
        </p:nvSpPr>
        <p:spPr>
          <a:xfrm>
            <a:off x="531350" y="3835150"/>
            <a:ext cx="4518000" cy="12621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Οικονομία χαμηλών εκπομπών άνθρακα.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Προστασία</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Διαφάνεια.</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689" name="Google Shape;689;p26"/>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6"/>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Ο ψηφιακός μετασχηματισμός ευνοεί...</a:t>
            </a:r>
            <a:endParaRPr sz="1800" b="0" i="0" u="none" strike="noStrike" cap="none">
              <a:solidFill>
                <a:srgbClr val="000000"/>
              </a:solidFill>
              <a:latin typeface="Arial"/>
              <a:ea typeface="Arial"/>
              <a:cs typeface="Arial"/>
              <a:sym typeface="Arial"/>
            </a:endParaRPr>
          </a:p>
        </p:txBody>
      </p:sp>
      <p:sp>
        <p:nvSpPr>
          <p:cNvPr id="691" name="Google Shape;691;p26"/>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6"/>
          <p:cNvSpPr/>
          <p:nvPr/>
        </p:nvSpPr>
        <p:spPr>
          <a:xfrm>
            <a:off x="2749675" y="4950000"/>
            <a:ext cx="4730100" cy="9273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Ένας από τους στόχους της «αργής μόδας» είναι η μείωση της χρήσης νερού, ενέργειας και χημικών προϊόντων κατά τη διαδικασία παραγωγής.</a:t>
            </a:r>
            <a:endParaRPr sz="1800" b="0" i="0" u="none" strike="noStrike" cap="none">
              <a:solidFill>
                <a:srgbClr val="000000"/>
              </a:solidFill>
              <a:latin typeface="Arial"/>
              <a:ea typeface="Arial"/>
              <a:cs typeface="Arial"/>
              <a:sym typeface="Arial"/>
            </a:endParaRPr>
          </a:p>
        </p:txBody>
      </p:sp>
      <p:pic>
        <p:nvPicPr>
          <p:cNvPr id="693" name="Google Shape;693;p26" descr="Texto&#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82560" y="6251040"/>
            <a:ext cx="2303640" cy="483120"/>
          </a:xfrm>
          <a:prstGeom prst="rect">
            <a:avLst/>
          </a:prstGeom>
          <a:noFill/>
          <a:ln>
            <a:noFill/>
          </a:ln>
        </p:spPr>
      </p:pic>
      <p:sp>
        <p:nvSpPr>
          <p:cNvPr id="694" name="Google Shape;694;p26"/>
          <p:cNvSpPr/>
          <p:nvPr/>
        </p:nvSpPr>
        <p:spPr>
          <a:xfrm>
            <a:off x="5338440" y="369576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Την αποτελεσματική χρήση των πόρων.</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Την κοινωνική ένταξη.</a:t>
            </a:r>
            <a:endParaRPr sz="1500">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Όλα τα παραπάνω είναι σωστά</a:t>
            </a:r>
            <a:r>
              <a:rPr lang="en-GB" sz="1500" b="1"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p:txBody>
      </p:sp>
      <p:sp>
        <p:nvSpPr>
          <p:cNvPr id="695" name="Google Shape;695;p26"/>
          <p:cNvSpPr/>
          <p:nvPr/>
        </p:nvSpPr>
        <p:spPr>
          <a:xfrm>
            <a:off x="2743200" y="6009900"/>
            <a:ext cx="4730100" cy="7752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Clr>
                <a:srgbClr val="000000"/>
              </a:buClr>
              <a:buSzPts val="1500"/>
              <a:buFont typeface="Calibri"/>
              <a:buAutoNum type="alphaLcParenR"/>
            </a:pPr>
            <a:r>
              <a:rPr lang="en-GB" sz="1500" b="1">
                <a:latin typeface="Calibri"/>
                <a:ea typeface="Calibri"/>
                <a:cs typeface="Calibri"/>
                <a:sym typeface="Calibri"/>
              </a:rPr>
              <a:t>Σωστό</a:t>
            </a:r>
            <a:r>
              <a:rPr lang="en-GB" sz="1500" b="1"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a:p>
            <a:pPr marL="343080" marR="0" lvl="0" indent="-343080" algn="l" rtl="0">
              <a:lnSpc>
                <a:spcPct val="100000"/>
              </a:lnSpc>
              <a:spcBef>
                <a:spcPts val="0"/>
              </a:spcBef>
              <a:spcAft>
                <a:spcPts val="0"/>
              </a:spcAft>
              <a:buClr>
                <a:srgbClr val="000000"/>
              </a:buClr>
              <a:buSzPts val="1500"/>
              <a:buFont typeface="Calibri"/>
              <a:buAutoNum type="alphaLcParenR"/>
            </a:pPr>
            <a:r>
              <a:rPr lang="en-GB" sz="1500">
                <a:latin typeface="Calibri"/>
                <a:ea typeface="Calibri"/>
                <a:cs typeface="Calibri"/>
                <a:sym typeface="Calibri"/>
              </a:rPr>
              <a:t>Λάθος</a:t>
            </a:r>
            <a:r>
              <a:rPr lang="en-GB" sz="1500" b="0" i="0" u="none" strike="noStrike" cap="none">
                <a:solidFill>
                  <a:srgbClr val="000000"/>
                </a:solidFill>
                <a:latin typeface="Calibri"/>
                <a:ea typeface="Calibri"/>
                <a:cs typeface="Calibri"/>
                <a:sym typeface="Calibri"/>
              </a:rPr>
              <a:t>.</a:t>
            </a:r>
            <a:endParaRPr sz="1500" b="1" i="0" u="none" strike="noStrike" cap="none">
              <a:solidFill>
                <a:srgbClr val="000000"/>
              </a:solidFill>
              <a:latin typeface="Calibri"/>
              <a:ea typeface="Calibri"/>
              <a:cs typeface="Calibri"/>
              <a:sym typeface="Calibri"/>
            </a:endParaRPr>
          </a:p>
        </p:txBody>
      </p:sp>
      <p:sp>
        <p:nvSpPr>
          <p:cNvPr id="696" name="Google Shape;696;p26"/>
          <p:cNvSpPr/>
          <p:nvPr/>
        </p:nvSpPr>
        <p:spPr>
          <a:xfrm>
            <a:off x="525600" y="1783172"/>
            <a:ext cx="4518000" cy="92730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Συνεργατική οικονομία.</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Κυκλική οικονομία.</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Εταιρική κουλτούρα.</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a:latin typeface="Calibri"/>
              <a:ea typeface="Calibri"/>
              <a:cs typeface="Calibri"/>
              <a:sym typeface="Calibri"/>
            </a:endParaRPr>
          </a:p>
        </p:txBody>
      </p:sp>
      <p:sp>
        <p:nvSpPr>
          <p:cNvPr id="697" name="Google Shape;697;p26"/>
          <p:cNvSpPr/>
          <p:nvPr/>
        </p:nvSpPr>
        <p:spPr>
          <a:xfrm>
            <a:off x="5331600" y="1529640"/>
            <a:ext cx="4518000" cy="1003320"/>
          </a:xfrm>
          <a:prstGeom prst="rect">
            <a:avLst/>
          </a:prstGeom>
          <a:noFill/>
          <a:ln>
            <a:noFill/>
          </a:ln>
        </p:spPr>
        <p:txBody>
          <a:bodyPr spcFirstLastPara="1" wrap="square" lIns="90000" tIns="45000" rIns="90000" bIns="45000" anchor="t" anchorCtr="0">
            <a:spAutoFit/>
          </a:bodyPr>
          <a:lstStyle/>
          <a:p>
            <a:pPr marL="343080" marR="0" lvl="0" indent="-343080" algn="l" rtl="0">
              <a:lnSpc>
                <a:spcPct val="100000"/>
              </a:lnSpc>
              <a:spcBef>
                <a:spcPts val="0"/>
              </a:spcBef>
              <a:spcAft>
                <a:spcPts val="0"/>
              </a:spcAft>
              <a:buSzPts val="1500"/>
              <a:buFont typeface="Calibri"/>
              <a:buAutoNum type="alphaLcParenR"/>
            </a:pPr>
            <a:r>
              <a:rPr lang="en-GB" sz="1500" b="1">
                <a:latin typeface="Calibri"/>
                <a:ea typeface="Calibri"/>
                <a:cs typeface="Calibri"/>
                <a:sym typeface="Calibri"/>
              </a:rPr>
              <a:t>Προωθεί την τοπική οικονομική ανάπτυξη.</a:t>
            </a:r>
            <a:endParaRPr sz="1500" b="1">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Η πολιτιστική ανταλλαγή μειώνεται.</a:t>
            </a:r>
            <a:endParaRPr sz="1500">
              <a:latin typeface="Calibri"/>
              <a:ea typeface="Calibri"/>
              <a:cs typeface="Calibri"/>
              <a:sym typeface="Calibri"/>
            </a:endParaRPr>
          </a:p>
          <a:p>
            <a:pPr marL="343080" marR="0" lvl="0" indent="-343080" algn="l" rtl="0">
              <a:lnSpc>
                <a:spcPct val="100000"/>
              </a:lnSpc>
              <a:spcBef>
                <a:spcPts val="0"/>
              </a:spcBef>
              <a:spcAft>
                <a:spcPts val="0"/>
              </a:spcAft>
              <a:buSzPts val="1500"/>
              <a:buFont typeface="Calibri"/>
              <a:buAutoNum type="alphaLcParenR"/>
            </a:pPr>
            <a:r>
              <a:rPr lang="en-GB" sz="1500">
                <a:latin typeface="Calibri"/>
                <a:ea typeface="Calibri"/>
                <a:cs typeface="Calibri"/>
                <a:sym typeface="Calibri"/>
              </a:rPr>
              <a:t>Βελτιώνει τις συνθήκες διαβίωσης των επισκεπτών.</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1500" b="1">
              <a:latin typeface="Calibri"/>
              <a:ea typeface="Calibri"/>
              <a:cs typeface="Calibri"/>
              <a:sym typeface="Calibri"/>
            </a:endParaRPr>
          </a:p>
        </p:txBody>
      </p:sp>
      <p:sp>
        <p:nvSpPr>
          <p:cNvPr id="698" name="Google Shape;698;p26"/>
          <p:cNvSpPr/>
          <p:nvPr/>
        </p:nvSpPr>
        <p:spPr>
          <a:xfrm>
            <a:off x="7730975" y="4949275"/>
            <a:ext cx="4903200" cy="15792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702"/>
        <p:cNvGrpSpPr/>
        <p:nvPr/>
      </p:nvGrpSpPr>
      <p:grpSpPr>
        <a:xfrm>
          <a:off x="0" y="0"/>
          <a:ext cx="0" cy="0"/>
          <a:chOff x="0" y="0"/>
          <a:chExt cx="0" cy="0"/>
        </a:xfrm>
      </p:grpSpPr>
      <p:sp>
        <p:nvSpPr>
          <p:cNvPr id="703" name="Google Shape;703;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704" name="Google Shape;704;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23840" y="327960"/>
            <a:ext cx="2765880" cy="1225440"/>
          </a:xfrm>
          <a:prstGeom prst="rect">
            <a:avLst/>
          </a:prstGeom>
          <a:noFill/>
          <a:ln>
            <a:noFill/>
          </a:ln>
        </p:spPr>
      </p:pic>
      <p:pic>
        <p:nvPicPr>
          <p:cNvPr id="705" name="Google Shape;705;p27" descr="Texto&#10;&#10;Descripción generada automáticamente"/>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9080" y="6234480"/>
            <a:ext cx="2303640" cy="483120"/>
          </a:xfrm>
          <a:prstGeom prst="rect">
            <a:avLst/>
          </a:prstGeom>
          <a:noFill/>
          <a:ln>
            <a:noFill/>
          </a:ln>
        </p:spPr>
      </p:pic>
      <p:sp>
        <p:nvSpPr>
          <p:cNvPr id="706" name="Google Shape;706;p27"/>
          <p:cNvSpPr/>
          <p:nvPr/>
        </p:nvSpPr>
        <p:spPr>
          <a:xfrm>
            <a:off x="2438900" y="6179788"/>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71"/>
        <p:cNvGrpSpPr/>
        <p:nvPr/>
      </p:nvGrpSpPr>
      <p:grpSpPr>
        <a:xfrm>
          <a:off x="0" y="0"/>
          <a:ext cx="0" cy="0"/>
          <a:chOff x="0" y="0"/>
          <a:chExt cx="0" cy="0"/>
        </a:xfrm>
      </p:grpSpPr>
      <p:sp>
        <p:nvSpPr>
          <p:cNvPr id="172" name="Google Shape;172;p4"/>
          <p:cNvSpPr/>
          <p:nvPr/>
        </p:nvSpPr>
        <p:spPr>
          <a:xfrm>
            <a:off x="850805" y="251430"/>
            <a:ext cx="82086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rgbClr val="000000"/>
              </a:solidFill>
              <a:latin typeface="Arial"/>
              <a:ea typeface="Arial"/>
              <a:cs typeface="Arial"/>
              <a:sym typeface="Arial"/>
            </a:endParaRPr>
          </a:p>
        </p:txBody>
      </p:sp>
      <p:sp>
        <p:nvSpPr>
          <p:cNvPr id="173" name="Google Shape;173;p4"/>
          <p:cNvSpPr/>
          <p:nvPr/>
        </p:nvSpPr>
        <p:spPr>
          <a:xfrm>
            <a:off x="850805" y="830670"/>
            <a:ext cx="7692900" cy="456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1: Τι είναι η Πράσινη Οικονομία;</a:t>
            </a:r>
            <a:endParaRPr sz="2400" b="0" i="0" u="none" strike="noStrike" cap="none">
              <a:solidFill>
                <a:srgbClr val="000000"/>
              </a:solidFill>
              <a:latin typeface="Arial"/>
              <a:ea typeface="Arial"/>
              <a:cs typeface="Arial"/>
              <a:sym typeface="Arial"/>
            </a:endParaRPr>
          </a:p>
        </p:txBody>
      </p:sp>
      <p:sp>
        <p:nvSpPr>
          <p:cNvPr id="174" name="Google Shape;174;p4"/>
          <p:cNvSpPr/>
          <p:nvPr/>
        </p:nvSpPr>
        <p:spPr>
          <a:xfrm>
            <a:off x="850800" y="1458550"/>
            <a:ext cx="5740800" cy="21768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1900">
                <a:latin typeface="Calibri"/>
                <a:ea typeface="Calibri"/>
                <a:cs typeface="Calibri"/>
                <a:sym typeface="Calibri"/>
              </a:rPr>
              <a:t>Το Περιβαλλοντικό Πρόγραμμα των Ηνωμένων Εθνών (UNEP) ορίζει την πράσινη οικονομία ως «αυτή που έχει ως αποτέλεσμα τη βελτίωση της ανθρώπινης ευημερίας και της κοινωνικής ισότητας, μειώνοντας παράλληλα σημαντικά τους περιβαλλοντικούς κινδύνους και την οικολογική σπανιότητα και επιτυγχάνοντας οικονομική ανάπτυξη και αποδοτικότητα των πόρων».</a:t>
            </a:r>
            <a:endParaRPr sz="1900" b="0" i="0" u="none" strike="noStrike" cap="none">
              <a:solidFill>
                <a:srgbClr val="000000"/>
              </a:solidFill>
              <a:latin typeface="Arial"/>
              <a:ea typeface="Arial"/>
              <a:cs typeface="Arial"/>
              <a:sym typeface="Arial"/>
            </a:endParaRPr>
          </a:p>
        </p:txBody>
      </p:sp>
      <p:sp>
        <p:nvSpPr>
          <p:cNvPr id="175" name="Google Shape;175;p4"/>
          <p:cNvSpPr/>
          <p:nvPr/>
        </p:nvSpPr>
        <p:spPr>
          <a:xfrm>
            <a:off x="850800" y="3807225"/>
            <a:ext cx="5740800" cy="1537800"/>
          </a:xfrm>
          <a:prstGeom prst="rect">
            <a:avLst/>
          </a:prstGeom>
          <a:noFill/>
          <a:ln w="9525" cap="flat" cmpd="sng">
            <a:solidFill>
              <a:srgbClr val="1C8C7F"/>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Ο κύριος στόχος της πράσινης οικονομίας είναι η:</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Παραγωγή φιλικών προς το περιβάλλον αγαθών και υπηρεσιών,</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Προώθηση της ανάπτυξης του εθνικού προϊόντος,</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GB" sz="1700">
                <a:latin typeface="Calibri"/>
                <a:ea typeface="Calibri"/>
                <a:cs typeface="Calibri"/>
                <a:sym typeface="Calibri"/>
              </a:rPr>
              <a:t>Αύξηση της καινοτομίας</a:t>
            </a:r>
            <a:endParaRPr sz="1700">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endParaRPr sz="1700">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76" name="Google Shape;176;p4"/>
          <p:cNvSpPr/>
          <p:nvPr/>
        </p:nvSpPr>
        <p:spPr>
          <a:xfrm>
            <a:off x="1192867" y="4687681"/>
            <a:ext cx="179700" cy="16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77" name="Google Shape;177;p4"/>
          <p:cNvSpPr/>
          <p:nvPr/>
        </p:nvSpPr>
        <p:spPr>
          <a:xfrm>
            <a:off x="1192867" y="4171850"/>
            <a:ext cx="179700" cy="1695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78" name="Google Shape;178;p4"/>
          <p:cNvSpPr/>
          <p:nvPr/>
        </p:nvSpPr>
        <p:spPr>
          <a:xfrm>
            <a:off x="1192887" y="4957375"/>
            <a:ext cx="179700" cy="16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79" name="Google Shape;17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01425" y="5126875"/>
            <a:ext cx="1005649" cy="1225149"/>
          </a:xfrm>
          <a:prstGeom prst="rect">
            <a:avLst/>
          </a:prstGeom>
          <a:noFill/>
          <a:ln>
            <a:noFill/>
          </a:ln>
        </p:spPr>
      </p:pic>
      <p:pic>
        <p:nvPicPr>
          <p:cNvPr id="180" name="Google Shape;180;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468276" y="5126875"/>
            <a:ext cx="1005649" cy="1225149"/>
          </a:xfrm>
          <a:prstGeom prst="rect">
            <a:avLst/>
          </a:prstGeom>
          <a:noFill/>
          <a:ln>
            <a:noFill/>
          </a:ln>
        </p:spPr>
      </p:pic>
      <p:pic>
        <p:nvPicPr>
          <p:cNvPr id="181" name="Google Shape;181;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84950" y="5126875"/>
            <a:ext cx="1005649" cy="1225149"/>
          </a:xfrm>
          <a:prstGeom prst="rect">
            <a:avLst/>
          </a:prstGeom>
          <a:noFill/>
          <a:ln>
            <a:noFill/>
          </a:ln>
        </p:spPr>
      </p:pic>
      <p:pic>
        <p:nvPicPr>
          <p:cNvPr id="182" name="Google Shape;182;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51801" y="5126875"/>
            <a:ext cx="1005649" cy="1225149"/>
          </a:xfrm>
          <a:prstGeom prst="rect">
            <a:avLst/>
          </a:prstGeom>
          <a:noFill/>
          <a:ln>
            <a:noFill/>
          </a:ln>
        </p:spPr>
      </p:pic>
      <p:pic>
        <p:nvPicPr>
          <p:cNvPr id="183" name="Google Shape;183;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990600" y="5126875"/>
            <a:ext cx="1005649" cy="1225149"/>
          </a:xfrm>
          <a:prstGeom prst="rect">
            <a:avLst/>
          </a:prstGeom>
          <a:noFill/>
          <a:ln>
            <a:noFill/>
          </a:ln>
        </p:spPr>
      </p:pic>
      <p:pic>
        <p:nvPicPr>
          <p:cNvPr id="184" name="Google Shape;184;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57451" y="5126875"/>
            <a:ext cx="1005649" cy="1225149"/>
          </a:xfrm>
          <a:prstGeom prst="rect">
            <a:avLst/>
          </a:prstGeom>
          <a:noFill/>
          <a:ln>
            <a:noFill/>
          </a:ln>
        </p:spPr>
      </p:pic>
      <p:pic>
        <p:nvPicPr>
          <p:cNvPr id="185" name="Google Shape;185;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12451" y="5126875"/>
            <a:ext cx="1005649" cy="1225149"/>
          </a:xfrm>
          <a:prstGeom prst="rect">
            <a:avLst/>
          </a:prstGeom>
          <a:noFill/>
          <a:ln>
            <a:noFill/>
          </a:ln>
        </p:spPr>
      </p:pic>
      <p:pic>
        <p:nvPicPr>
          <p:cNvPr id="186" name="Google Shape;186;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44214" y="5126875"/>
            <a:ext cx="1005649" cy="1225149"/>
          </a:xfrm>
          <a:prstGeom prst="rect">
            <a:avLst/>
          </a:prstGeom>
          <a:noFill/>
          <a:ln>
            <a:noFill/>
          </a:ln>
        </p:spPr>
      </p:pic>
      <p:pic>
        <p:nvPicPr>
          <p:cNvPr id="187" name="Google Shape;187;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18276" y="5126875"/>
            <a:ext cx="1005649" cy="1225149"/>
          </a:xfrm>
          <a:prstGeom prst="rect">
            <a:avLst/>
          </a:prstGeom>
          <a:noFill/>
          <a:ln>
            <a:noFill/>
          </a:ln>
        </p:spPr>
      </p:pic>
      <p:pic>
        <p:nvPicPr>
          <p:cNvPr id="188" name="Google Shape;188;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57075" y="5126875"/>
            <a:ext cx="1005649" cy="1225149"/>
          </a:xfrm>
          <a:prstGeom prst="rect">
            <a:avLst/>
          </a:prstGeom>
          <a:noFill/>
          <a:ln>
            <a:noFill/>
          </a:ln>
        </p:spPr>
      </p:pic>
      <p:pic>
        <p:nvPicPr>
          <p:cNvPr id="189" name="Google Shape;189;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3926" y="5126875"/>
            <a:ext cx="1005649" cy="1225149"/>
          </a:xfrm>
          <a:prstGeom prst="rect">
            <a:avLst/>
          </a:prstGeom>
          <a:noFill/>
          <a:ln>
            <a:noFill/>
          </a:ln>
        </p:spPr>
      </p:pic>
      <p:pic>
        <p:nvPicPr>
          <p:cNvPr id="190" name="Google Shape;190;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10689" y="5126875"/>
            <a:ext cx="1005649" cy="1225149"/>
          </a:xfrm>
          <a:prstGeom prst="rect">
            <a:avLst/>
          </a:prstGeom>
          <a:noFill/>
          <a:ln>
            <a:noFill/>
          </a:ln>
        </p:spPr>
      </p:pic>
      <p:sp>
        <p:nvSpPr>
          <p:cNvPr id="191" name="Google Shape;191;p4"/>
          <p:cNvSpPr/>
          <p:nvPr/>
        </p:nvSpPr>
        <p:spPr>
          <a:xfrm>
            <a:off x="1727975" y="6298575"/>
            <a:ext cx="97083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grpSp>
        <p:nvGrpSpPr>
          <p:cNvPr id="192" name="Google Shape;192;p4"/>
          <p:cNvGrpSpPr/>
          <p:nvPr/>
        </p:nvGrpSpPr>
        <p:grpSpPr>
          <a:xfrm>
            <a:off x="6703475" y="1216275"/>
            <a:ext cx="5148900" cy="5082300"/>
            <a:chOff x="6690150" y="1907550"/>
            <a:chExt cx="5148900" cy="5082300"/>
          </a:xfrm>
        </p:grpSpPr>
        <p:sp>
          <p:nvSpPr>
            <p:cNvPr id="193" name="Google Shape;193;p4"/>
            <p:cNvSpPr/>
            <p:nvPr/>
          </p:nvSpPr>
          <p:spPr>
            <a:xfrm>
              <a:off x="6690150" y="1907550"/>
              <a:ext cx="5148900" cy="50823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
            <p:cNvSpPr/>
            <p:nvPr/>
          </p:nvSpPr>
          <p:spPr>
            <a:xfrm>
              <a:off x="7365450" y="2876375"/>
              <a:ext cx="3798300" cy="3860700"/>
            </a:xfrm>
            <a:prstGeom prst="ellipse">
              <a:avLst/>
            </a:prstGeom>
            <a:solidFill>
              <a:srgbClr val="F29B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5" name="Google Shape;195;p4"/>
            <p:cNvGrpSpPr/>
            <p:nvPr/>
          </p:nvGrpSpPr>
          <p:grpSpPr>
            <a:xfrm>
              <a:off x="7799424" y="3677122"/>
              <a:ext cx="2760431" cy="2396485"/>
              <a:chOff x="4584361" y="1849464"/>
              <a:chExt cx="4650322" cy="4313328"/>
            </a:xfrm>
          </p:grpSpPr>
          <p:sp>
            <p:nvSpPr>
              <p:cNvPr id="196" name="Google Shape;196;p4"/>
              <p:cNvSpPr/>
              <p:nvPr/>
            </p:nvSpPr>
            <p:spPr>
              <a:xfrm>
                <a:off x="5191429" y="1849464"/>
                <a:ext cx="3734208" cy="2110486"/>
              </a:xfrm>
              <a:custGeom>
                <a:avLst/>
                <a:gdLst/>
                <a:ahLst/>
                <a:cxnLst/>
                <a:rect l="l" t="t" r="r" b="b"/>
                <a:pathLst>
                  <a:path w="4160677" h="2384730" extrusionOk="0">
                    <a:moveTo>
                      <a:pt x="4115355" y="1224198"/>
                    </a:moveTo>
                    <a:cubicBezTo>
                      <a:pt x="3918414" y="1338439"/>
                      <a:pt x="3721323" y="1452377"/>
                      <a:pt x="3524232" y="1566165"/>
                    </a:cubicBezTo>
                    <a:cubicBezTo>
                      <a:pt x="3518045" y="1569787"/>
                      <a:pt x="3511707" y="1573107"/>
                      <a:pt x="3505368" y="1576276"/>
                    </a:cubicBezTo>
                    <a:cubicBezTo>
                      <a:pt x="3448625" y="1606458"/>
                      <a:pt x="3432930" y="1598913"/>
                      <a:pt x="3423574" y="1536888"/>
                    </a:cubicBezTo>
                    <a:cubicBezTo>
                      <a:pt x="3403955" y="1406349"/>
                      <a:pt x="3278246" y="1299956"/>
                      <a:pt x="3147405" y="1303276"/>
                    </a:cubicBezTo>
                    <a:cubicBezTo>
                      <a:pt x="3002379" y="1306898"/>
                      <a:pt x="2882253" y="1417215"/>
                      <a:pt x="2871387" y="1556356"/>
                    </a:cubicBezTo>
                    <a:cubicBezTo>
                      <a:pt x="2859012" y="1715568"/>
                      <a:pt x="2968273" y="1846409"/>
                      <a:pt x="3127183" y="1862707"/>
                    </a:cubicBezTo>
                    <a:cubicBezTo>
                      <a:pt x="3243385" y="1874629"/>
                      <a:pt x="3326085" y="1964573"/>
                      <a:pt x="3323368" y="2075946"/>
                    </a:cubicBezTo>
                    <a:cubicBezTo>
                      <a:pt x="3320803" y="2187017"/>
                      <a:pt x="3232821" y="2274546"/>
                      <a:pt x="3117374" y="2281035"/>
                    </a:cubicBezTo>
                    <a:cubicBezTo>
                      <a:pt x="2999813" y="2287524"/>
                      <a:pt x="2888440" y="2164078"/>
                      <a:pt x="2908210" y="2047121"/>
                    </a:cubicBezTo>
                    <a:cubicBezTo>
                      <a:pt x="2913190" y="2018146"/>
                      <a:pt x="2927677" y="1990831"/>
                      <a:pt x="2935072" y="1962158"/>
                    </a:cubicBezTo>
                    <a:cubicBezTo>
                      <a:pt x="2938996" y="1947218"/>
                      <a:pt x="2937034" y="1930768"/>
                      <a:pt x="2937788" y="1915074"/>
                    </a:cubicBezTo>
                    <a:cubicBezTo>
                      <a:pt x="2923603" y="1917790"/>
                      <a:pt x="2907304" y="1916884"/>
                      <a:pt x="2895231" y="1923676"/>
                    </a:cubicBezTo>
                    <a:cubicBezTo>
                      <a:pt x="2826868" y="1961705"/>
                      <a:pt x="2759561" y="2001697"/>
                      <a:pt x="2691802" y="2040934"/>
                    </a:cubicBezTo>
                    <a:cubicBezTo>
                      <a:pt x="2503464" y="2150044"/>
                      <a:pt x="2314673" y="2258247"/>
                      <a:pt x="2126938" y="2368715"/>
                    </a:cubicBezTo>
                    <a:cubicBezTo>
                      <a:pt x="2090719" y="2390145"/>
                      <a:pt x="2062499" y="2390145"/>
                      <a:pt x="2025374" y="2368262"/>
                    </a:cubicBezTo>
                    <a:cubicBezTo>
                      <a:pt x="1827982" y="2251909"/>
                      <a:pt x="1629079" y="2138725"/>
                      <a:pt x="1430479" y="2024334"/>
                    </a:cubicBezTo>
                    <a:cubicBezTo>
                      <a:pt x="1424292" y="2020863"/>
                      <a:pt x="1417954" y="2017543"/>
                      <a:pt x="1412068" y="2013770"/>
                    </a:cubicBezTo>
                    <a:cubicBezTo>
                      <a:pt x="1373887" y="1989322"/>
                      <a:pt x="1372680" y="1971062"/>
                      <a:pt x="1408899" y="1942238"/>
                    </a:cubicBezTo>
                    <a:cubicBezTo>
                      <a:pt x="1465944" y="1897115"/>
                      <a:pt x="1501710" y="1839316"/>
                      <a:pt x="1514990" y="1767632"/>
                    </a:cubicBezTo>
                    <a:cubicBezTo>
                      <a:pt x="1543060" y="1614759"/>
                      <a:pt x="1438478" y="1472449"/>
                      <a:pt x="1277455" y="1444228"/>
                    </a:cubicBezTo>
                    <a:cubicBezTo>
                      <a:pt x="1135446" y="1419478"/>
                      <a:pt x="991174" y="1525268"/>
                      <a:pt x="965369" y="1671049"/>
                    </a:cubicBezTo>
                    <a:cubicBezTo>
                      <a:pt x="954503" y="1732621"/>
                      <a:pt x="966123" y="1789213"/>
                      <a:pt x="989514" y="1845805"/>
                    </a:cubicBezTo>
                    <a:cubicBezTo>
                      <a:pt x="1026790" y="1935597"/>
                      <a:pt x="1007926" y="2028710"/>
                      <a:pt x="942128" y="2088773"/>
                    </a:cubicBezTo>
                    <a:cubicBezTo>
                      <a:pt x="875274" y="2150044"/>
                      <a:pt x="775370" y="2160758"/>
                      <a:pt x="696292" y="2115032"/>
                    </a:cubicBezTo>
                    <a:cubicBezTo>
                      <a:pt x="617667" y="2069607"/>
                      <a:pt x="576921" y="1979060"/>
                      <a:pt x="596540" y="1893191"/>
                    </a:cubicBezTo>
                    <a:cubicBezTo>
                      <a:pt x="617969" y="1799022"/>
                      <a:pt x="690709" y="1735337"/>
                      <a:pt x="783671" y="1725981"/>
                    </a:cubicBezTo>
                    <a:cubicBezTo>
                      <a:pt x="805855" y="1723717"/>
                      <a:pt x="827133" y="1712550"/>
                      <a:pt x="848864" y="1705457"/>
                    </a:cubicBezTo>
                    <a:cubicBezTo>
                      <a:pt x="832113" y="1689762"/>
                      <a:pt x="817777" y="1670143"/>
                      <a:pt x="798309" y="1658976"/>
                    </a:cubicBezTo>
                    <a:cubicBezTo>
                      <a:pt x="548550" y="1513798"/>
                      <a:pt x="298036" y="1369979"/>
                      <a:pt x="47824" y="1225858"/>
                    </a:cubicBezTo>
                    <a:cubicBezTo>
                      <a:pt x="-10428" y="1192356"/>
                      <a:pt x="-12390" y="1185112"/>
                      <a:pt x="25338" y="1127011"/>
                    </a:cubicBezTo>
                    <a:cubicBezTo>
                      <a:pt x="328671" y="661749"/>
                      <a:pt x="739604" y="331856"/>
                      <a:pt x="1262212" y="143366"/>
                    </a:cubicBezTo>
                    <a:cubicBezTo>
                      <a:pt x="1483148" y="63685"/>
                      <a:pt x="1711176" y="17506"/>
                      <a:pt x="1946146" y="7546"/>
                    </a:cubicBezTo>
                    <a:cubicBezTo>
                      <a:pt x="1990061" y="5735"/>
                      <a:pt x="2034127" y="2566"/>
                      <a:pt x="2078194" y="0"/>
                    </a:cubicBezTo>
                    <a:cubicBezTo>
                      <a:pt x="2562772" y="7847"/>
                      <a:pt x="3008113" y="141103"/>
                      <a:pt x="3416481" y="404142"/>
                    </a:cubicBezTo>
                    <a:cubicBezTo>
                      <a:pt x="3711363" y="594141"/>
                      <a:pt x="3947842" y="839071"/>
                      <a:pt x="4138142" y="1131538"/>
                    </a:cubicBezTo>
                    <a:cubicBezTo>
                      <a:pt x="4172097" y="1183905"/>
                      <a:pt x="4170135" y="1192356"/>
                      <a:pt x="4115355" y="1224198"/>
                    </a:cubicBezTo>
                    <a:close/>
                  </a:path>
                </a:pathLst>
              </a:custGeom>
              <a:solidFill>
                <a:srgbClr val="21B4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 name="Google Shape;197;p4"/>
              <p:cNvSpPr/>
              <p:nvPr/>
            </p:nvSpPr>
            <p:spPr>
              <a:xfrm>
                <a:off x="6691374" y="2968805"/>
                <a:ext cx="2543309" cy="3193987"/>
              </a:xfrm>
              <a:custGeom>
                <a:avLst/>
                <a:gdLst/>
                <a:ahLst/>
                <a:cxnLst/>
                <a:rect l="l" t="t" r="r" b="b"/>
                <a:pathLst>
                  <a:path w="2833770" h="3609025" extrusionOk="0">
                    <a:moveTo>
                      <a:pt x="449902" y="3543039"/>
                    </a:moveTo>
                    <a:cubicBezTo>
                      <a:pt x="447789" y="3316067"/>
                      <a:pt x="446129" y="3089095"/>
                      <a:pt x="444469" y="2862124"/>
                    </a:cubicBezTo>
                    <a:cubicBezTo>
                      <a:pt x="444318" y="2855031"/>
                      <a:pt x="444620" y="2847787"/>
                      <a:pt x="444922" y="2840845"/>
                    </a:cubicBezTo>
                    <a:cubicBezTo>
                      <a:pt x="446733" y="2776707"/>
                      <a:pt x="461069" y="2766898"/>
                      <a:pt x="519472" y="2789534"/>
                    </a:cubicBezTo>
                    <a:cubicBezTo>
                      <a:pt x="642616" y="2837223"/>
                      <a:pt x="797000" y="2781235"/>
                      <a:pt x="858722" y="2666240"/>
                    </a:cubicBezTo>
                    <a:cubicBezTo>
                      <a:pt x="927086" y="2538870"/>
                      <a:pt x="890716" y="2380261"/>
                      <a:pt x="775117" y="2301938"/>
                    </a:cubicBezTo>
                    <a:cubicBezTo>
                      <a:pt x="642918" y="2212296"/>
                      <a:pt x="475406" y="2242026"/>
                      <a:pt x="382746" y="2371509"/>
                    </a:cubicBezTo>
                    <a:cubicBezTo>
                      <a:pt x="314987" y="2466130"/>
                      <a:pt x="196068" y="2493144"/>
                      <a:pt x="100691" y="2435646"/>
                    </a:cubicBezTo>
                    <a:cubicBezTo>
                      <a:pt x="5466" y="2378450"/>
                      <a:pt x="-27131" y="2258928"/>
                      <a:pt x="24179" y="2155855"/>
                    </a:cubicBezTo>
                    <a:cubicBezTo>
                      <a:pt x="76546" y="2050971"/>
                      <a:pt x="238776" y="2015658"/>
                      <a:pt x="330530" y="2090661"/>
                    </a:cubicBezTo>
                    <a:cubicBezTo>
                      <a:pt x="353318" y="2109374"/>
                      <a:pt x="369767" y="2135331"/>
                      <a:pt x="391046" y="2156006"/>
                    </a:cubicBezTo>
                    <a:cubicBezTo>
                      <a:pt x="402214" y="2166721"/>
                      <a:pt x="417305" y="2173210"/>
                      <a:pt x="430585" y="2181661"/>
                    </a:cubicBezTo>
                    <a:cubicBezTo>
                      <a:pt x="435263" y="2168079"/>
                      <a:pt x="444016" y="2154346"/>
                      <a:pt x="444167" y="2140462"/>
                    </a:cubicBezTo>
                    <a:cubicBezTo>
                      <a:pt x="444922" y="2062440"/>
                      <a:pt x="443262" y="1984419"/>
                      <a:pt x="442658" y="1906398"/>
                    </a:cubicBezTo>
                    <a:cubicBezTo>
                      <a:pt x="440847" y="1689386"/>
                      <a:pt x="439942" y="1472375"/>
                      <a:pt x="436622" y="1255212"/>
                    </a:cubicBezTo>
                    <a:cubicBezTo>
                      <a:pt x="435867" y="1213259"/>
                      <a:pt x="449751" y="1188962"/>
                      <a:pt x="487177" y="1167532"/>
                    </a:cubicBezTo>
                    <a:cubicBezTo>
                      <a:pt x="685626" y="1054348"/>
                      <a:pt x="882114" y="938297"/>
                      <a:pt x="1079507" y="823151"/>
                    </a:cubicBezTo>
                    <a:cubicBezTo>
                      <a:pt x="1085543" y="819529"/>
                      <a:pt x="1091580" y="815605"/>
                      <a:pt x="1097918" y="812436"/>
                    </a:cubicBezTo>
                    <a:cubicBezTo>
                      <a:pt x="1138061" y="791611"/>
                      <a:pt x="1154510" y="799609"/>
                      <a:pt x="1161603" y="845184"/>
                    </a:cubicBezTo>
                    <a:cubicBezTo>
                      <a:pt x="1172770" y="916868"/>
                      <a:pt x="1205216" y="976478"/>
                      <a:pt x="1260903" y="1023411"/>
                    </a:cubicBezTo>
                    <a:cubicBezTo>
                      <a:pt x="1379822" y="1123466"/>
                      <a:pt x="1555181" y="1103395"/>
                      <a:pt x="1659009" y="977987"/>
                    </a:cubicBezTo>
                    <a:cubicBezTo>
                      <a:pt x="1750612" y="867368"/>
                      <a:pt x="1729937" y="690047"/>
                      <a:pt x="1615999" y="595576"/>
                    </a:cubicBezTo>
                    <a:cubicBezTo>
                      <a:pt x="1567858" y="555735"/>
                      <a:pt x="1512926" y="537626"/>
                      <a:pt x="1452259" y="529929"/>
                    </a:cubicBezTo>
                    <a:cubicBezTo>
                      <a:pt x="1355827" y="517705"/>
                      <a:pt x="1284445" y="455228"/>
                      <a:pt x="1264525" y="368604"/>
                    </a:cubicBezTo>
                    <a:cubicBezTo>
                      <a:pt x="1244303" y="280321"/>
                      <a:pt x="1284294" y="188566"/>
                      <a:pt x="1362920" y="142840"/>
                    </a:cubicBezTo>
                    <a:cubicBezTo>
                      <a:pt x="1441092" y="97264"/>
                      <a:pt x="1539939" y="106923"/>
                      <a:pt x="1604831" y="166382"/>
                    </a:cubicBezTo>
                    <a:cubicBezTo>
                      <a:pt x="1676062" y="231576"/>
                      <a:pt x="1695529" y="326047"/>
                      <a:pt x="1657801" y="411161"/>
                    </a:cubicBezTo>
                    <a:cubicBezTo>
                      <a:pt x="1655387" y="416745"/>
                      <a:pt x="1653425" y="422631"/>
                      <a:pt x="1651916" y="428667"/>
                    </a:cubicBezTo>
                    <a:cubicBezTo>
                      <a:pt x="1646030" y="452511"/>
                      <a:pt x="1668365" y="472733"/>
                      <a:pt x="1691606" y="464584"/>
                    </a:cubicBezTo>
                    <a:cubicBezTo>
                      <a:pt x="1697491" y="462471"/>
                      <a:pt x="1703226" y="460057"/>
                      <a:pt x="1708659" y="457038"/>
                    </a:cubicBezTo>
                    <a:cubicBezTo>
                      <a:pt x="1957965" y="312616"/>
                      <a:pt x="2206366" y="167137"/>
                      <a:pt x="2455070" y="21959"/>
                    </a:cubicBezTo>
                    <a:cubicBezTo>
                      <a:pt x="2513020" y="-11845"/>
                      <a:pt x="2520264" y="-10034"/>
                      <a:pt x="2552106" y="51538"/>
                    </a:cubicBezTo>
                    <a:cubicBezTo>
                      <a:pt x="2806544" y="544417"/>
                      <a:pt x="2890451" y="1063403"/>
                      <a:pt x="2796281" y="1608950"/>
                    </a:cubicBezTo>
                    <a:cubicBezTo>
                      <a:pt x="2756592" y="1839544"/>
                      <a:pt x="2684154" y="2059724"/>
                      <a:pt x="2576856" y="2268134"/>
                    </a:cubicBezTo>
                    <a:cubicBezTo>
                      <a:pt x="2556784" y="2307069"/>
                      <a:pt x="2537769" y="2346608"/>
                      <a:pt x="2518302" y="2385996"/>
                    </a:cubicBezTo>
                    <a:cubicBezTo>
                      <a:pt x="2272315" y="2801457"/>
                      <a:pt x="1936838" y="3120787"/>
                      <a:pt x="1506739" y="3343986"/>
                    </a:cubicBezTo>
                    <a:cubicBezTo>
                      <a:pt x="1196162" y="3505159"/>
                      <a:pt x="866721" y="3588312"/>
                      <a:pt x="518718" y="3608082"/>
                    </a:cubicBezTo>
                    <a:cubicBezTo>
                      <a:pt x="456844" y="3612005"/>
                      <a:pt x="450505" y="3606120"/>
                      <a:pt x="449902" y="3543039"/>
                    </a:cubicBezTo>
                    <a:close/>
                  </a:path>
                </a:pathLst>
              </a:custGeom>
              <a:solidFill>
                <a:srgbClr val="21B4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DD473F"/>
                  </a:solidFill>
                  <a:latin typeface="Calibri"/>
                  <a:ea typeface="Calibri"/>
                  <a:cs typeface="Calibri"/>
                  <a:sym typeface="Calibri"/>
                </a:endParaRPr>
              </a:p>
            </p:txBody>
          </p:sp>
          <p:sp>
            <p:nvSpPr>
              <p:cNvPr id="198" name="Google Shape;198;p4"/>
              <p:cNvSpPr/>
              <p:nvPr/>
            </p:nvSpPr>
            <p:spPr>
              <a:xfrm>
                <a:off x="4876505" y="2968805"/>
                <a:ext cx="2547599" cy="3185530"/>
              </a:xfrm>
              <a:custGeom>
                <a:avLst/>
                <a:gdLst/>
                <a:ahLst/>
                <a:cxnLst/>
                <a:rect l="l" t="t" r="r" b="b"/>
                <a:pathLst>
                  <a:path w="2838550" h="3599469" extrusionOk="0">
                    <a:moveTo>
                      <a:pt x="366310" y="20199"/>
                    </a:moveTo>
                    <a:cubicBezTo>
                      <a:pt x="563250" y="133232"/>
                      <a:pt x="759888" y="246416"/>
                      <a:pt x="956677" y="359751"/>
                    </a:cubicBezTo>
                    <a:cubicBezTo>
                      <a:pt x="962865" y="363222"/>
                      <a:pt x="968901" y="367146"/>
                      <a:pt x="974787" y="370918"/>
                    </a:cubicBezTo>
                    <a:cubicBezTo>
                      <a:pt x="1029115" y="404874"/>
                      <a:pt x="1030322" y="422229"/>
                      <a:pt x="981276" y="461164"/>
                    </a:cubicBezTo>
                    <a:cubicBezTo>
                      <a:pt x="877901" y="543260"/>
                      <a:pt x="848323" y="704887"/>
                      <a:pt x="916233" y="816260"/>
                    </a:cubicBezTo>
                    <a:cubicBezTo>
                      <a:pt x="991538" y="939706"/>
                      <a:pt x="1146827" y="988299"/>
                      <a:pt x="1272838" y="928237"/>
                    </a:cubicBezTo>
                    <a:cubicBezTo>
                      <a:pt x="1416959" y="859572"/>
                      <a:pt x="1475966" y="699756"/>
                      <a:pt x="1411073" y="554427"/>
                    </a:cubicBezTo>
                    <a:cubicBezTo>
                      <a:pt x="1363687" y="448185"/>
                      <a:pt x="1400510" y="331832"/>
                      <a:pt x="1498301" y="278560"/>
                    </a:cubicBezTo>
                    <a:cubicBezTo>
                      <a:pt x="1595790" y="225288"/>
                      <a:pt x="1715463" y="257583"/>
                      <a:pt x="1778393" y="354016"/>
                    </a:cubicBezTo>
                    <a:cubicBezTo>
                      <a:pt x="1842531" y="452109"/>
                      <a:pt x="1791070" y="609963"/>
                      <a:pt x="1679697" y="651313"/>
                    </a:cubicBezTo>
                    <a:cubicBezTo>
                      <a:pt x="1652080" y="661575"/>
                      <a:pt x="1621294" y="662631"/>
                      <a:pt x="1592621" y="670479"/>
                    </a:cubicBezTo>
                    <a:cubicBezTo>
                      <a:pt x="1577680" y="674553"/>
                      <a:pt x="1564400" y="684513"/>
                      <a:pt x="1550516" y="691757"/>
                    </a:cubicBezTo>
                    <a:cubicBezTo>
                      <a:pt x="1559873" y="702774"/>
                      <a:pt x="1567267" y="717262"/>
                      <a:pt x="1579189" y="724203"/>
                    </a:cubicBezTo>
                    <a:cubicBezTo>
                      <a:pt x="1646194" y="764195"/>
                      <a:pt x="1714256" y="802376"/>
                      <a:pt x="1781864" y="841160"/>
                    </a:cubicBezTo>
                    <a:cubicBezTo>
                      <a:pt x="1970051" y="949364"/>
                      <a:pt x="2157786" y="1058172"/>
                      <a:pt x="2346728" y="1165018"/>
                    </a:cubicBezTo>
                    <a:cubicBezTo>
                      <a:pt x="2383249" y="1185542"/>
                      <a:pt x="2397283" y="1209838"/>
                      <a:pt x="2396831" y="1252848"/>
                    </a:cubicBezTo>
                    <a:cubicBezTo>
                      <a:pt x="2394265" y="1481178"/>
                      <a:pt x="2395020" y="1709508"/>
                      <a:pt x="2394718" y="1937989"/>
                    </a:cubicBezTo>
                    <a:cubicBezTo>
                      <a:pt x="2394718" y="1945082"/>
                      <a:pt x="2395171" y="1952174"/>
                      <a:pt x="2394718" y="1959267"/>
                    </a:cubicBezTo>
                    <a:cubicBezTo>
                      <a:pt x="2392454" y="2004390"/>
                      <a:pt x="2377212" y="2014652"/>
                      <a:pt x="2334353" y="1997599"/>
                    </a:cubicBezTo>
                    <a:cubicBezTo>
                      <a:pt x="2266896" y="1970888"/>
                      <a:pt x="2198985" y="1968775"/>
                      <a:pt x="2130320" y="1993223"/>
                    </a:cubicBezTo>
                    <a:cubicBezTo>
                      <a:pt x="1983935" y="2045287"/>
                      <a:pt x="1912554" y="2206763"/>
                      <a:pt x="1968240" y="2359788"/>
                    </a:cubicBezTo>
                    <a:cubicBezTo>
                      <a:pt x="2017438" y="2494703"/>
                      <a:pt x="2180875" y="2566537"/>
                      <a:pt x="2320016" y="2515831"/>
                    </a:cubicBezTo>
                    <a:cubicBezTo>
                      <a:pt x="2378721" y="2494401"/>
                      <a:pt x="2422033" y="2456221"/>
                      <a:pt x="2459459" y="2407778"/>
                    </a:cubicBezTo>
                    <a:cubicBezTo>
                      <a:pt x="2518767" y="2330662"/>
                      <a:pt x="2608711" y="2300631"/>
                      <a:pt x="2693524" y="2327342"/>
                    </a:cubicBezTo>
                    <a:cubicBezTo>
                      <a:pt x="2779845" y="2354506"/>
                      <a:pt x="2838852" y="2435395"/>
                      <a:pt x="2838550" y="2526244"/>
                    </a:cubicBezTo>
                    <a:cubicBezTo>
                      <a:pt x="2838248" y="2616791"/>
                      <a:pt x="2780147" y="2697076"/>
                      <a:pt x="2695938" y="2723033"/>
                    </a:cubicBezTo>
                    <a:cubicBezTo>
                      <a:pt x="2603580" y="2751556"/>
                      <a:pt x="2512278" y="2720468"/>
                      <a:pt x="2457950" y="2645012"/>
                    </a:cubicBezTo>
                    <a:cubicBezTo>
                      <a:pt x="2454328" y="2640031"/>
                      <a:pt x="2450253" y="2635504"/>
                      <a:pt x="2445726" y="2631128"/>
                    </a:cubicBezTo>
                    <a:cubicBezTo>
                      <a:pt x="2428069" y="2613924"/>
                      <a:pt x="2399396" y="2623129"/>
                      <a:pt x="2394567" y="2647275"/>
                    </a:cubicBezTo>
                    <a:cubicBezTo>
                      <a:pt x="2393360" y="2653463"/>
                      <a:pt x="2392605" y="2659650"/>
                      <a:pt x="2392605" y="2665837"/>
                    </a:cubicBezTo>
                    <a:cubicBezTo>
                      <a:pt x="2391247" y="2953929"/>
                      <a:pt x="2391247" y="3241869"/>
                      <a:pt x="2390794" y="3529809"/>
                    </a:cubicBezTo>
                    <a:cubicBezTo>
                      <a:pt x="2390643" y="3596814"/>
                      <a:pt x="2385361" y="3602247"/>
                      <a:pt x="2316244" y="3598625"/>
                    </a:cubicBezTo>
                    <a:cubicBezTo>
                      <a:pt x="1762397" y="3569197"/>
                      <a:pt x="1272084" y="3379199"/>
                      <a:pt x="848926" y="3022292"/>
                    </a:cubicBezTo>
                    <a:cubicBezTo>
                      <a:pt x="669945" y="2871380"/>
                      <a:pt x="516618" y="2697680"/>
                      <a:pt x="391059" y="2499834"/>
                    </a:cubicBezTo>
                    <a:cubicBezTo>
                      <a:pt x="367668" y="2462861"/>
                      <a:pt x="343069" y="2426491"/>
                      <a:pt x="318923" y="2389668"/>
                    </a:cubicBezTo>
                    <a:cubicBezTo>
                      <a:pt x="84708" y="1967417"/>
                      <a:pt x="-21232" y="1516642"/>
                      <a:pt x="3517" y="1032668"/>
                    </a:cubicBezTo>
                    <a:cubicBezTo>
                      <a:pt x="21476" y="683306"/>
                      <a:pt x="116098" y="356884"/>
                      <a:pt x="274857" y="46608"/>
                    </a:cubicBezTo>
                    <a:cubicBezTo>
                      <a:pt x="303379" y="-8625"/>
                      <a:pt x="311529" y="-11191"/>
                      <a:pt x="366310" y="20199"/>
                    </a:cubicBezTo>
                    <a:close/>
                  </a:path>
                </a:pathLst>
              </a:custGeom>
              <a:solidFill>
                <a:srgbClr val="21B4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
              <p:cNvSpPr/>
              <p:nvPr/>
            </p:nvSpPr>
            <p:spPr>
              <a:xfrm>
                <a:off x="6185667" y="2322606"/>
                <a:ext cx="1745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rgbClr val="FFFFFF"/>
                    </a:solidFill>
                    <a:latin typeface="Calibri"/>
                    <a:ea typeface="Calibri"/>
                    <a:cs typeface="Calibri"/>
                    <a:sym typeface="Calibri"/>
                  </a:rPr>
                  <a:t>Κοινωνική Ισορροπία</a:t>
                </a: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400" b="1" i="0" u="none" strike="noStrike" cap="none">
                  <a:solidFill>
                    <a:srgbClr val="FFFFFF"/>
                  </a:solidFill>
                  <a:latin typeface="Calibri"/>
                  <a:ea typeface="Calibri"/>
                  <a:cs typeface="Calibri"/>
                  <a:sym typeface="Calibri"/>
                </a:endParaRPr>
              </a:p>
            </p:txBody>
          </p:sp>
          <p:sp>
            <p:nvSpPr>
              <p:cNvPr id="200" name="Google Shape;200;p4"/>
              <p:cNvSpPr/>
              <p:nvPr/>
            </p:nvSpPr>
            <p:spPr>
              <a:xfrm>
                <a:off x="7288670" y="4161763"/>
                <a:ext cx="17457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a:solidFill>
                      <a:srgbClr val="FFFFFF"/>
                    </a:solidFill>
                    <a:latin typeface="Calibri"/>
                    <a:ea typeface="Calibri"/>
                    <a:cs typeface="Calibri"/>
                    <a:sym typeface="Calibri"/>
                  </a:rPr>
                  <a:t>Οικονομκή Ισορροπία</a:t>
                </a:r>
                <a:endParaRPr sz="1400" b="1" i="0" u="none" strike="noStrike" cap="none">
                  <a:solidFill>
                    <a:srgbClr val="FFFFFF"/>
                  </a:solidFill>
                  <a:latin typeface="Calibri"/>
                  <a:ea typeface="Calibri"/>
                  <a:cs typeface="Calibri"/>
                  <a:sym typeface="Calibri"/>
                </a:endParaRPr>
              </a:p>
            </p:txBody>
          </p:sp>
          <p:sp>
            <p:nvSpPr>
              <p:cNvPr id="201" name="Google Shape;201;p4"/>
              <p:cNvSpPr/>
              <p:nvPr/>
            </p:nvSpPr>
            <p:spPr>
              <a:xfrm>
                <a:off x="4584361" y="4161744"/>
                <a:ext cx="2409300" cy="64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rgbClr val="FFFFFF"/>
                    </a:solidFill>
                    <a:latin typeface="Calibri"/>
                    <a:ea typeface="Calibri"/>
                    <a:cs typeface="Calibri"/>
                    <a:sym typeface="Calibri"/>
                  </a:rPr>
                  <a:t>Περιβαλλοντική Ισορροπία</a:t>
                </a: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400" b="1" i="0" u="none" strike="noStrike" cap="none">
                  <a:solidFill>
                    <a:srgbClr val="FFFFFF"/>
                  </a:solidFill>
                  <a:latin typeface="Calibri"/>
                  <a:ea typeface="Calibri"/>
                  <a:cs typeface="Calibri"/>
                  <a:sym typeface="Calibri"/>
                </a:endParaRPr>
              </a:p>
            </p:txBody>
          </p:sp>
        </p:grpSp>
        <p:sp>
          <p:nvSpPr>
            <p:cNvPr id="202" name="Google Shape;202;p4"/>
            <p:cNvSpPr/>
            <p:nvPr/>
          </p:nvSpPr>
          <p:spPr>
            <a:xfrm>
              <a:off x="8363250" y="3043763"/>
              <a:ext cx="1802700" cy="45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b="1">
                  <a:solidFill>
                    <a:srgbClr val="FFFFFF"/>
                  </a:solidFill>
                  <a:latin typeface="Calibri"/>
                  <a:ea typeface="Calibri"/>
                  <a:cs typeface="Calibri"/>
                  <a:sym typeface="Calibri"/>
                </a:rPr>
                <a:t>Προαγωγή πλούτου στις κοινωνίες</a:t>
              </a:r>
              <a:endParaRPr sz="1400" b="1" i="0" u="none" strike="noStrike" cap="none">
                <a:solidFill>
                  <a:srgbClr val="FFFFFF"/>
                </a:solidFill>
                <a:latin typeface="Calibri"/>
                <a:ea typeface="Calibri"/>
                <a:cs typeface="Calibri"/>
                <a:sym typeface="Calibri"/>
              </a:endParaRPr>
            </a:p>
          </p:txBody>
        </p:sp>
        <p:sp>
          <p:nvSpPr>
            <p:cNvPr id="203" name="Google Shape;203;p4"/>
            <p:cNvSpPr/>
            <p:nvPr/>
          </p:nvSpPr>
          <p:spPr>
            <a:xfrm>
              <a:off x="8159388" y="2149825"/>
              <a:ext cx="2210400" cy="35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Arial"/>
                <a:buNone/>
              </a:pPr>
              <a:r>
                <a:rPr lang="en-GB" sz="1500" b="1">
                  <a:solidFill>
                    <a:srgbClr val="FFFFFF"/>
                  </a:solidFill>
                  <a:latin typeface="Calibri"/>
                  <a:ea typeface="Calibri"/>
                  <a:cs typeface="Calibri"/>
                  <a:sym typeface="Calibri"/>
                </a:rPr>
                <a:t>Νέο παράδειγμα στο σημερινό οικονομικό μοντέλο</a:t>
              </a:r>
              <a:endParaRPr sz="1500" b="1" i="0" u="none" strike="noStrike" cap="none">
                <a:solidFill>
                  <a:srgbClr val="FFFFFF"/>
                </a:solidFill>
                <a:latin typeface="Calibri"/>
                <a:ea typeface="Calibri"/>
                <a:cs typeface="Calibri"/>
                <a:sym typeface="Calibri"/>
              </a:endParaRPr>
            </a:p>
          </p:txBody>
        </p:sp>
        <p:sp>
          <p:nvSpPr>
            <p:cNvPr id="204" name="Google Shape;204;p4"/>
            <p:cNvSpPr/>
            <p:nvPr/>
          </p:nvSpPr>
          <p:spPr>
            <a:xfrm>
              <a:off x="8162863" y="6118250"/>
              <a:ext cx="2210400" cy="35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rgbClr val="FFFFFF"/>
                  </a:solidFill>
                  <a:latin typeface="Calibri"/>
                  <a:ea typeface="Calibri"/>
                  <a:cs typeface="Calibri"/>
                  <a:sym typeface="Calibri"/>
                </a:rPr>
                <a:t>Περιβαλλοντική Μέριμνα</a:t>
              </a: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4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08"/>
        <p:cNvGrpSpPr/>
        <p:nvPr/>
      </p:nvGrpSpPr>
      <p:grpSpPr>
        <a:xfrm>
          <a:off x="0" y="0"/>
          <a:ext cx="0" cy="0"/>
          <a:chOff x="0" y="0"/>
          <a:chExt cx="0" cy="0"/>
        </a:xfrm>
      </p:grpSpPr>
      <p:sp>
        <p:nvSpPr>
          <p:cNvPr id="209" name="Google Shape;209;g17dbe8cb7e9_0_13"/>
          <p:cNvSpPr/>
          <p:nvPr/>
        </p:nvSpPr>
        <p:spPr>
          <a:xfrm>
            <a:off x="850805" y="2514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210" name="Google Shape;210;g17dbe8cb7e9_0_13"/>
          <p:cNvSpPr/>
          <p:nvPr/>
        </p:nvSpPr>
        <p:spPr>
          <a:xfrm>
            <a:off x="850799" y="890425"/>
            <a:ext cx="87405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2: Αρχές Πράσινης Οικονομίας</a:t>
            </a:r>
            <a:endParaRPr sz="2400" b="0" i="0" u="none" strike="noStrike" cap="none">
              <a:solidFill>
                <a:srgbClr val="000000"/>
              </a:solidFill>
              <a:latin typeface="Arial"/>
              <a:ea typeface="Arial"/>
              <a:cs typeface="Arial"/>
              <a:sym typeface="Arial"/>
            </a:endParaRPr>
          </a:p>
        </p:txBody>
      </p:sp>
      <p:sp>
        <p:nvSpPr>
          <p:cNvPr id="211" name="Google Shape;211;g17dbe8cb7e9_0_13"/>
          <p:cNvSpPr/>
          <p:nvPr/>
        </p:nvSpPr>
        <p:spPr>
          <a:xfrm>
            <a:off x="3008400" y="1710063"/>
            <a:ext cx="4780500" cy="4146900"/>
          </a:xfrm>
          <a:prstGeom prst="octagon">
            <a:avLst>
              <a:gd name="adj" fmla="val 29289"/>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12" name="Google Shape;212;g17dbe8cb7e9_0_13"/>
          <p:cNvCxnSpPr>
            <a:stCxn id="211" idx="6"/>
          </p:cNvCxnSpPr>
          <p:nvPr/>
        </p:nvCxnSpPr>
        <p:spPr>
          <a:xfrm>
            <a:off x="4222986" y="1710063"/>
            <a:ext cx="1169100" cy="2069100"/>
          </a:xfrm>
          <a:prstGeom prst="straightConnector1">
            <a:avLst/>
          </a:prstGeom>
          <a:noFill/>
          <a:ln w="19050" cap="flat" cmpd="sng">
            <a:solidFill>
              <a:srgbClr val="C00000"/>
            </a:solidFill>
            <a:prstDash val="solid"/>
            <a:round/>
            <a:headEnd type="none" w="sm" len="sm"/>
            <a:tailEnd type="none" w="sm" len="sm"/>
          </a:ln>
        </p:spPr>
      </p:cxnSp>
      <p:cxnSp>
        <p:nvCxnSpPr>
          <p:cNvPr id="213" name="Google Shape;213;g17dbe8cb7e9_0_13"/>
          <p:cNvCxnSpPr>
            <a:stCxn id="211" idx="5"/>
          </p:cNvCxnSpPr>
          <p:nvPr/>
        </p:nvCxnSpPr>
        <p:spPr>
          <a:xfrm>
            <a:off x="3008400" y="2924649"/>
            <a:ext cx="2410200" cy="881400"/>
          </a:xfrm>
          <a:prstGeom prst="straightConnector1">
            <a:avLst/>
          </a:prstGeom>
          <a:noFill/>
          <a:ln w="19050" cap="flat" cmpd="sng">
            <a:solidFill>
              <a:srgbClr val="C00000"/>
            </a:solidFill>
            <a:prstDash val="solid"/>
            <a:round/>
            <a:headEnd type="none" w="sm" len="sm"/>
            <a:tailEnd type="none" w="sm" len="sm"/>
          </a:ln>
        </p:spPr>
      </p:cxnSp>
      <p:cxnSp>
        <p:nvCxnSpPr>
          <p:cNvPr id="214" name="Google Shape;214;g17dbe8cb7e9_0_13"/>
          <p:cNvCxnSpPr/>
          <p:nvPr/>
        </p:nvCxnSpPr>
        <p:spPr>
          <a:xfrm rot="10800000" flipH="1">
            <a:off x="5398800" y="2924627"/>
            <a:ext cx="2390400" cy="856500"/>
          </a:xfrm>
          <a:prstGeom prst="straightConnector1">
            <a:avLst/>
          </a:prstGeom>
          <a:noFill/>
          <a:ln w="19050" cap="flat" cmpd="sng">
            <a:solidFill>
              <a:srgbClr val="F29B26"/>
            </a:solidFill>
            <a:prstDash val="solid"/>
            <a:round/>
            <a:headEnd type="none" w="sm" len="sm"/>
            <a:tailEnd type="none" w="sm" len="sm"/>
          </a:ln>
        </p:spPr>
      </p:cxnSp>
      <p:cxnSp>
        <p:nvCxnSpPr>
          <p:cNvPr id="215" name="Google Shape;215;g17dbe8cb7e9_0_13"/>
          <p:cNvCxnSpPr>
            <a:stCxn id="211" idx="3"/>
          </p:cNvCxnSpPr>
          <p:nvPr/>
        </p:nvCxnSpPr>
        <p:spPr>
          <a:xfrm rot="10800000" flipH="1">
            <a:off x="4222986" y="3792663"/>
            <a:ext cx="1175700" cy="2064300"/>
          </a:xfrm>
          <a:prstGeom prst="straightConnector1">
            <a:avLst/>
          </a:prstGeom>
          <a:noFill/>
          <a:ln w="19050" cap="flat" cmpd="sng">
            <a:solidFill>
              <a:srgbClr val="F29B26"/>
            </a:solidFill>
            <a:prstDash val="solid"/>
            <a:round/>
            <a:headEnd type="none" w="sm" len="sm"/>
            <a:tailEnd type="none" w="sm" len="sm"/>
          </a:ln>
        </p:spPr>
      </p:cxnSp>
      <p:cxnSp>
        <p:nvCxnSpPr>
          <p:cNvPr id="216" name="Google Shape;216;g17dbe8cb7e9_0_13"/>
          <p:cNvCxnSpPr>
            <a:stCxn id="211" idx="7"/>
            <a:endCxn id="211" idx="6"/>
          </p:cNvCxnSpPr>
          <p:nvPr/>
        </p:nvCxnSpPr>
        <p:spPr>
          <a:xfrm rot="10800000">
            <a:off x="4222914" y="1710063"/>
            <a:ext cx="2351400" cy="0"/>
          </a:xfrm>
          <a:prstGeom prst="straightConnector1">
            <a:avLst/>
          </a:prstGeom>
          <a:noFill/>
          <a:ln w="38100" cap="flat" cmpd="sng">
            <a:solidFill>
              <a:srgbClr val="C00000"/>
            </a:solidFill>
            <a:prstDash val="solid"/>
            <a:round/>
            <a:headEnd type="none" w="sm" len="sm"/>
            <a:tailEnd type="none" w="sm" len="sm"/>
          </a:ln>
        </p:spPr>
      </p:cxnSp>
      <p:cxnSp>
        <p:nvCxnSpPr>
          <p:cNvPr id="217" name="Google Shape;217;g17dbe8cb7e9_0_13"/>
          <p:cNvCxnSpPr>
            <a:stCxn id="211" idx="6"/>
            <a:endCxn id="211" idx="5"/>
          </p:cNvCxnSpPr>
          <p:nvPr/>
        </p:nvCxnSpPr>
        <p:spPr>
          <a:xfrm flipH="1">
            <a:off x="3008286" y="1710063"/>
            <a:ext cx="1214700" cy="1214700"/>
          </a:xfrm>
          <a:prstGeom prst="straightConnector1">
            <a:avLst/>
          </a:prstGeom>
          <a:noFill/>
          <a:ln w="38100" cap="flat" cmpd="sng">
            <a:solidFill>
              <a:srgbClr val="C00000"/>
            </a:solidFill>
            <a:prstDash val="solid"/>
            <a:round/>
            <a:headEnd type="none" w="sm" len="sm"/>
            <a:tailEnd type="none" w="sm" len="sm"/>
          </a:ln>
        </p:spPr>
      </p:cxnSp>
      <p:cxnSp>
        <p:nvCxnSpPr>
          <p:cNvPr id="218" name="Google Shape;218;g17dbe8cb7e9_0_13"/>
          <p:cNvCxnSpPr>
            <a:stCxn id="211" idx="5"/>
            <a:endCxn id="211" idx="4"/>
          </p:cNvCxnSpPr>
          <p:nvPr/>
        </p:nvCxnSpPr>
        <p:spPr>
          <a:xfrm>
            <a:off x="3008400" y="2924649"/>
            <a:ext cx="0" cy="1717800"/>
          </a:xfrm>
          <a:prstGeom prst="straightConnector1">
            <a:avLst/>
          </a:prstGeom>
          <a:noFill/>
          <a:ln w="38100" cap="flat" cmpd="sng">
            <a:solidFill>
              <a:srgbClr val="C00000"/>
            </a:solidFill>
            <a:prstDash val="solid"/>
            <a:round/>
            <a:headEnd type="none" w="sm" len="sm"/>
            <a:tailEnd type="none" w="sm" len="sm"/>
          </a:ln>
        </p:spPr>
      </p:cxnSp>
      <p:cxnSp>
        <p:nvCxnSpPr>
          <p:cNvPr id="219" name="Google Shape;219;g17dbe8cb7e9_0_13"/>
          <p:cNvCxnSpPr>
            <a:stCxn id="211" idx="7"/>
          </p:cNvCxnSpPr>
          <p:nvPr/>
        </p:nvCxnSpPr>
        <p:spPr>
          <a:xfrm>
            <a:off x="6574314" y="1710063"/>
            <a:ext cx="1214700" cy="1214700"/>
          </a:xfrm>
          <a:prstGeom prst="straightConnector1">
            <a:avLst/>
          </a:prstGeom>
          <a:noFill/>
          <a:ln w="38100" cap="flat" cmpd="sng">
            <a:solidFill>
              <a:srgbClr val="F29B26"/>
            </a:solidFill>
            <a:prstDash val="solid"/>
            <a:round/>
            <a:headEnd type="none" w="sm" len="sm"/>
            <a:tailEnd type="none" w="sm" len="sm"/>
          </a:ln>
        </p:spPr>
      </p:cxnSp>
      <p:cxnSp>
        <p:nvCxnSpPr>
          <p:cNvPr id="220" name="Google Shape;220;g17dbe8cb7e9_0_13"/>
          <p:cNvCxnSpPr>
            <a:stCxn id="211" idx="0"/>
            <a:endCxn id="211" idx="1"/>
          </p:cNvCxnSpPr>
          <p:nvPr/>
        </p:nvCxnSpPr>
        <p:spPr>
          <a:xfrm>
            <a:off x="7788900" y="2924649"/>
            <a:ext cx="0" cy="1717800"/>
          </a:xfrm>
          <a:prstGeom prst="straightConnector1">
            <a:avLst/>
          </a:prstGeom>
          <a:noFill/>
          <a:ln w="38100" cap="flat" cmpd="sng">
            <a:solidFill>
              <a:srgbClr val="F29B26"/>
            </a:solidFill>
            <a:prstDash val="solid"/>
            <a:round/>
            <a:headEnd type="none" w="sm" len="sm"/>
            <a:tailEnd type="none" w="sm" len="sm"/>
          </a:ln>
        </p:spPr>
      </p:cxnSp>
      <p:cxnSp>
        <p:nvCxnSpPr>
          <p:cNvPr id="221" name="Google Shape;221;g17dbe8cb7e9_0_13"/>
          <p:cNvCxnSpPr>
            <a:stCxn id="211" idx="1"/>
            <a:endCxn id="211" idx="2"/>
          </p:cNvCxnSpPr>
          <p:nvPr/>
        </p:nvCxnSpPr>
        <p:spPr>
          <a:xfrm flipH="1">
            <a:off x="6574200" y="4642377"/>
            <a:ext cx="1214700" cy="1214700"/>
          </a:xfrm>
          <a:prstGeom prst="straightConnector1">
            <a:avLst/>
          </a:prstGeom>
          <a:noFill/>
          <a:ln w="38100" cap="flat" cmpd="sng">
            <a:solidFill>
              <a:srgbClr val="F29B26"/>
            </a:solidFill>
            <a:prstDash val="solid"/>
            <a:round/>
            <a:headEnd type="none" w="sm" len="sm"/>
            <a:tailEnd type="none" w="sm" len="sm"/>
          </a:ln>
        </p:spPr>
      </p:cxnSp>
      <p:cxnSp>
        <p:nvCxnSpPr>
          <p:cNvPr id="222" name="Google Shape;222;g17dbe8cb7e9_0_13"/>
          <p:cNvCxnSpPr>
            <a:stCxn id="211" idx="2"/>
            <a:endCxn id="211" idx="3"/>
          </p:cNvCxnSpPr>
          <p:nvPr/>
        </p:nvCxnSpPr>
        <p:spPr>
          <a:xfrm rot="10800000">
            <a:off x="4222914" y="5856963"/>
            <a:ext cx="2351400" cy="0"/>
          </a:xfrm>
          <a:prstGeom prst="straightConnector1">
            <a:avLst/>
          </a:prstGeom>
          <a:noFill/>
          <a:ln w="38100" cap="flat" cmpd="sng">
            <a:solidFill>
              <a:srgbClr val="F29B26"/>
            </a:solidFill>
            <a:prstDash val="solid"/>
            <a:round/>
            <a:headEnd type="none" w="sm" len="sm"/>
            <a:tailEnd type="none" w="sm" len="sm"/>
          </a:ln>
        </p:spPr>
      </p:cxnSp>
      <p:cxnSp>
        <p:nvCxnSpPr>
          <p:cNvPr id="223" name="Google Shape;223;g17dbe8cb7e9_0_13"/>
          <p:cNvCxnSpPr>
            <a:stCxn id="211" idx="3"/>
            <a:endCxn id="211" idx="4"/>
          </p:cNvCxnSpPr>
          <p:nvPr/>
        </p:nvCxnSpPr>
        <p:spPr>
          <a:xfrm rot="10800000">
            <a:off x="3008286" y="4642263"/>
            <a:ext cx="1214700" cy="1214700"/>
          </a:xfrm>
          <a:prstGeom prst="straightConnector1">
            <a:avLst/>
          </a:prstGeom>
          <a:noFill/>
          <a:ln w="38100" cap="flat" cmpd="sng">
            <a:solidFill>
              <a:srgbClr val="F29B26"/>
            </a:solidFill>
            <a:prstDash val="solid"/>
            <a:round/>
            <a:headEnd type="none" w="sm" len="sm"/>
            <a:tailEnd type="none" w="sm" len="sm"/>
          </a:ln>
        </p:spPr>
      </p:cxnSp>
      <p:cxnSp>
        <p:nvCxnSpPr>
          <p:cNvPr id="224" name="Google Shape;224;g17dbe8cb7e9_0_13"/>
          <p:cNvCxnSpPr/>
          <p:nvPr/>
        </p:nvCxnSpPr>
        <p:spPr>
          <a:xfrm>
            <a:off x="5388900" y="3773448"/>
            <a:ext cx="2410200" cy="881400"/>
          </a:xfrm>
          <a:prstGeom prst="straightConnector1">
            <a:avLst/>
          </a:prstGeom>
          <a:noFill/>
          <a:ln w="19050" cap="flat" cmpd="sng">
            <a:solidFill>
              <a:srgbClr val="F29B26"/>
            </a:solidFill>
            <a:prstDash val="solid"/>
            <a:round/>
            <a:headEnd type="none" w="sm" len="sm"/>
            <a:tailEnd type="none" w="sm" len="sm"/>
          </a:ln>
        </p:spPr>
      </p:cxnSp>
      <p:cxnSp>
        <p:nvCxnSpPr>
          <p:cNvPr id="225" name="Google Shape;225;g17dbe8cb7e9_0_13"/>
          <p:cNvCxnSpPr/>
          <p:nvPr/>
        </p:nvCxnSpPr>
        <p:spPr>
          <a:xfrm>
            <a:off x="5401961" y="3787863"/>
            <a:ext cx="1169100" cy="2069100"/>
          </a:xfrm>
          <a:prstGeom prst="straightConnector1">
            <a:avLst/>
          </a:prstGeom>
          <a:noFill/>
          <a:ln w="19050" cap="flat" cmpd="sng">
            <a:solidFill>
              <a:srgbClr val="F29B26"/>
            </a:solidFill>
            <a:prstDash val="solid"/>
            <a:round/>
            <a:headEnd type="none" w="sm" len="sm"/>
            <a:tailEnd type="none" w="sm" len="sm"/>
          </a:ln>
        </p:spPr>
      </p:cxnSp>
      <p:cxnSp>
        <p:nvCxnSpPr>
          <p:cNvPr id="226" name="Google Shape;226;g17dbe8cb7e9_0_13"/>
          <p:cNvCxnSpPr/>
          <p:nvPr/>
        </p:nvCxnSpPr>
        <p:spPr>
          <a:xfrm rot="10800000" flipH="1">
            <a:off x="2931725" y="3785902"/>
            <a:ext cx="2390400" cy="856500"/>
          </a:xfrm>
          <a:prstGeom prst="straightConnector1">
            <a:avLst/>
          </a:prstGeom>
          <a:noFill/>
          <a:ln w="38100" cap="flat" cmpd="sng">
            <a:solidFill>
              <a:srgbClr val="C00000"/>
            </a:solidFill>
            <a:prstDash val="solid"/>
            <a:round/>
            <a:headEnd type="none" w="sm" len="sm"/>
            <a:tailEnd type="none" w="sm" len="sm"/>
          </a:ln>
        </p:spPr>
      </p:cxnSp>
      <p:cxnSp>
        <p:nvCxnSpPr>
          <p:cNvPr id="227" name="Google Shape;227;g17dbe8cb7e9_0_13"/>
          <p:cNvCxnSpPr/>
          <p:nvPr/>
        </p:nvCxnSpPr>
        <p:spPr>
          <a:xfrm rot="10800000" flipH="1">
            <a:off x="5398675" y="1710063"/>
            <a:ext cx="1174200" cy="2089200"/>
          </a:xfrm>
          <a:prstGeom prst="straightConnector1">
            <a:avLst/>
          </a:prstGeom>
          <a:noFill/>
          <a:ln w="38100" cap="flat" cmpd="sng">
            <a:solidFill>
              <a:srgbClr val="C00000"/>
            </a:solidFill>
            <a:prstDash val="solid"/>
            <a:round/>
            <a:headEnd type="none" w="sm" len="sm"/>
            <a:tailEnd type="none" w="sm" len="sm"/>
          </a:ln>
        </p:spPr>
      </p:cxnSp>
      <p:sp>
        <p:nvSpPr>
          <p:cNvPr id="228" name="Google Shape;228;g17dbe8cb7e9_0_13"/>
          <p:cNvSpPr/>
          <p:nvPr/>
        </p:nvSpPr>
        <p:spPr>
          <a:xfrm>
            <a:off x="6142050" y="2520963"/>
            <a:ext cx="1169100" cy="456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600" b="1">
                <a:latin typeface="Calibri"/>
                <a:ea typeface="Calibri"/>
                <a:cs typeface="Calibri"/>
                <a:sym typeface="Calibri"/>
              </a:rPr>
              <a:t>Ευημερία</a:t>
            </a:r>
            <a:endParaRPr sz="1600" b="1" i="0" u="none" strike="noStrike" cap="none">
              <a:solidFill>
                <a:srgbClr val="000000"/>
              </a:solidFill>
              <a:latin typeface="Arial"/>
              <a:ea typeface="Arial"/>
              <a:cs typeface="Arial"/>
              <a:sym typeface="Arial"/>
            </a:endParaRPr>
          </a:p>
        </p:txBody>
      </p:sp>
      <p:sp>
        <p:nvSpPr>
          <p:cNvPr id="229" name="Google Shape;229;g17dbe8cb7e9_0_13"/>
          <p:cNvSpPr/>
          <p:nvPr/>
        </p:nvSpPr>
        <p:spPr>
          <a:xfrm>
            <a:off x="6374100" y="3355335"/>
            <a:ext cx="1414800" cy="856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b="1">
                <a:latin typeface="Calibri"/>
                <a:ea typeface="Calibri"/>
                <a:cs typeface="Calibri"/>
                <a:sym typeface="Calibri"/>
              </a:rPr>
              <a:t>Δικαιοσύνη και χρηστή διακυβέρνηση</a:t>
            </a:r>
            <a:endParaRPr sz="1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Calibri"/>
              <a:ea typeface="Calibri"/>
              <a:cs typeface="Calibri"/>
              <a:sym typeface="Calibri"/>
            </a:endParaRPr>
          </a:p>
        </p:txBody>
      </p:sp>
      <p:sp>
        <p:nvSpPr>
          <p:cNvPr id="230" name="Google Shape;230;g17dbe8cb7e9_0_13"/>
          <p:cNvSpPr/>
          <p:nvPr/>
        </p:nvSpPr>
        <p:spPr>
          <a:xfrm>
            <a:off x="6009300" y="4508613"/>
            <a:ext cx="1414800" cy="639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600" b="1">
                <a:latin typeface="Calibri"/>
                <a:ea typeface="Calibri"/>
                <a:cs typeface="Calibri"/>
                <a:sym typeface="Calibri"/>
              </a:rPr>
              <a:t>Εξάλειψη της φτώχειας</a:t>
            </a:r>
            <a:endParaRPr sz="1600" b="1" i="0" u="none" strike="noStrike" cap="none">
              <a:solidFill>
                <a:srgbClr val="000000"/>
              </a:solidFill>
              <a:latin typeface="Calibri"/>
              <a:ea typeface="Calibri"/>
              <a:cs typeface="Calibri"/>
              <a:sym typeface="Calibri"/>
            </a:endParaRPr>
          </a:p>
        </p:txBody>
      </p:sp>
      <p:sp>
        <p:nvSpPr>
          <p:cNvPr id="231" name="Google Shape;231;g17dbe8cb7e9_0_13"/>
          <p:cNvSpPr/>
          <p:nvPr/>
        </p:nvSpPr>
        <p:spPr>
          <a:xfrm>
            <a:off x="4814038" y="4909063"/>
            <a:ext cx="1169100" cy="456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b="1">
                <a:latin typeface="Calibri"/>
                <a:ea typeface="Calibri"/>
                <a:cs typeface="Calibri"/>
                <a:sym typeface="Calibri"/>
              </a:rPr>
              <a:t>Ενεργειακήαπόδοση</a:t>
            </a:r>
            <a:endParaRPr sz="1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Calibri"/>
              <a:ea typeface="Calibri"/>
              <a:cs typeface="Calibri"/>
              <a:sym typeface="Calibri"/>
            </a:endParaRPr>
          </a:p>
        </p:txBody>
      </p:sp>
      <p:sp>
        <p:nvSpPr>
          <p:cNvPr id="232" name="Google Shape;232;g17dbe8cb7e9_0_13"/>
          <p:cNvSpPr/>
          <p:nvPr/>
        </p:nvSpPr>
        <p:spPr>
          <a:xfrm>
            <a:off x="3457025" y="4291125"/>
            <a:ext cx="1339800" cy="856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b="1">
                <a:latin typeface="Calibri"/>
                <a:ea typeface="Calibri"/>
                <a:cs typeface="Calibri"/>
                <a:sym typeface="Calibri"/>
              </a:rPr>
              <a:t>Ανάπτυξη χαμηλών εκπομπών άνθρακα</a:t>
            </a:r>
            <a:endParaRPr sz="1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600" b="1" i="0" u="none" strike="noStrike" cap="none">
              <a:solidFill>
                <a:srgbClr val="000000"/>
              </a:solidFill>
              <a:latin typeface="Calibri"/>
              <a:ea typeface="Calibri"/>
              <a:cs typeface="Calibri"/>
              <a:sym typeface="Calibri"/>
            </a:endParaRPr>
          </a:p>
        </p:txBody>
      </p:sp>
      <p:sp>
        <p:nvSpPr>
          <p:cNvPr id="233" name="Google Shape;233;g17dbe8cb7e9_0_13"/>
          <p:cNvSpPr/>
          <p:nvPr/>
        </p:nvSpPr>
        <p:spPr>
          <a:xfrm>
            <a:off x="4599900" y="1707288"/>
            <a:ext cx="1597500" cy="856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500" b="1">
                <a:latin typeface="Calibri"/>
                <a:ea typeface="Calibri"/>
                <a:cs typeface="Calibri"/>
                <a:sym typeface="Calibri"/>
              </a:rPr>
              <a:t>Οικονομικός μετασχηματισμός και ανάπτυξη πράσινων επιχειρήσεων</a:t>
            </a:r>
            <a:endParaRPr sz="1500" b="1" i="0" u="none" strike="noStrike" cap="none">
              <a:solidFill>
                <a:srgbClr val="000000"/>
              </a:solidFill>
              <a:latin typeface="Calibri"/>
              <a:ea typeface="Calibri"/>
              <a:cs typeface="Calibri"/>
              <a:sym typeface="Calibri"/>
            </a:endParaRPr>
          </a:p>
        </p:txBody>
      </p:sp>
      <p:sp>
        <p:nvSpPr>
          <p:cNvPr id="234" name="Google Shape;234;g17dbe8cb7e9_0_13"/>
          <p:cNvSpPr/>
          <p:nvPr/>
        </p:nvSpPr>
        <p:spPr>
          <a:xfrm>
            <a:off x="3296675" y="2499284"/>
            <a:ext cx="1414800" cy="639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500" b="1">
                <a:latin typeface="Calibri"/>
                <a:ea typeface="Calibri"/>
                <a:cs typeface="Calibri"/>
                <a:sym typeface="Calibri"/>
              </a:rPr>
              <a:t>Επίπτωση στην ανάπτυξη</a:t>
            </a: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500" b="1" i="0" u="none" strike="noStrike" cap="none">
              <a:solidFill>
                <a:srgbClr val="000000"/>
              </a:solidFill>
              <a:latin typeface="Calibri"/>
              <a:ea typeface="Calibri"/>
              <a:cs typeface="Calibri"/>
              <a:sym typeface="Calibri"/>
            </a:endParaRPr>
          </a:p>
        </p:txBody>
      </p:sp>
      <p:sp>
        <p:nvSpPr>
          <p:cNvPr id="235" name="Google Shape;235;g17dbe8cb7e9_0_13"/>
          <p:cNvSpPr/>
          <p:nvPr/>
        </p:nvSpPr>
        <p:spPr>
          <a:xfrm>
            <a:off x="3008400" y="3453011"/>
            <a:ext cx="1414800" cy="456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500" b="1">
                <a:latin typeface="Calibri"/>
                <a:ea typeface="Calibri"/>
                <a:cs typeface="Calibri"/>
                <a:sym typeface="Calibri"/>
              </a:rPr>
              <a:t>Κοινωνικός Αντίκτυπος</a:t>
            </a: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5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500" b="1" i="0" u="none" strike="noStrike" cap="none">
              <a:solidFill>
                <a:srgbClr val="000000"/>
              </a:solidFill>
              <a:latin typeface="Calibri"/>
              <a:ea typeface="Calibri"/>
              <a:cs typeface="Calibri"/>
              <a:sym typeface="Calibri"/>
            </a:endParaRPr>
          </a:p>
        </p:txBody>
      </p:sp>
      <p:sp>
        <p:nvSpPr>
          <p:cNvPr id="236" name="Google Shape;236;g17dbe8cb7e9_0_13"/>
          <p:cNvSpPr/>
          <p:nvPr/>
        </p:nvSpPr>
        <p:spPr>
          <a:xfrm>
            <a:off x="225225" y="2181288"/>
            <a:ext cx="2153100" cy="1214700"/>
          </a:xfrm>
          <a:prstGeom prst="roundRect">
            <a:avLst>
              <a:gd name="adj" fmla="val 16667"/>
            </a:avLst>
          </a:prstGeom>
          <a:solidFill>
            <a:srgbClr val="21B4A9"/>
          </a:solidFill>
          <a:ln w="3810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chemeClr val="lt1"/>
                </a:solidFill>
              </a:rPr>
              <a:t>Η πράσινη οικονομία αναλύει, μετρά και αξιολογεί αυτούς τους τρεις πυλώνες.</a:t>
            </a:r>
            <a:endParaRPr sz="1400" b="1" i="0" u="none" strike="noStrike" cap="none">
              <a:solidFill>
                <a:schemeClr val="lt1"/>
              </a:solidFill>
              <a:latin typeface="Arial"/>
              <a:ea typeface="Arial"/>
              <a:cs typeface="Arial"/>
              <a:sym typeface="Arial"/>
            </a:endParaRPr>
          </a:p>
        </p:txBody>
      </p:sp>
      <p:sp>
        <p:nvSpPr>
          <p:cNvPr id="237" name="Google Shape;237;g17dbe8cb7e9_0_13"/>
          <p:cNvSpPr/>
          <p:nvPr/>
        </p:nvSpPr>
        <p:spPr>
          <a:xfrm flipH="1">
            <a:off x="2449750" y="1395613"/>
            <a:ext cx="415200" cy="3228900"/>
          </a:xfrm>
          <a:prstGeom prst="rightBrace">
            <a:avLst>
              <a:gd name="adj1" fmla="val 50000"/>
              <a:gd name="adj2" fmla="val 50809"/>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7dbe8cb7e9_0_13"/>
          <p:cNvSpPr/>
          <p:nvPr/>
        </p:nvSpPr>
        <p:spPr>
          <a:xfrm>
            <a:off x="7873875" y="1695300"/>
            <a:ext cx="351300" cy="4176900"/>
          </a:xfrm>
          <a:prstGeom prst="rightBrace">
            <a:avLst>
              <a:gd name="adj1" fmla="val 50000"/>
              <a:gd name="adj2" fmla="val 51173"/>
            </a:avLst>
          </a:prstGeom>
          <a:noFill/>
          <a:ln w="28575" cap="flat" cmpd="sng">
            <a:solidFill>
              <a:srgbClr val="F29B2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17dbe8cb7e9_0_13"/>
          <p:cNvSpPr/>
          <p:nvPr/>
        </p:nvSpPr>
        <p:spPr>
          <a:xfrm>
            <a:off x="8476525" y="2858250"/>
            <a:ext cx="3009300" cy="1851000"/>
          </a:xfrm>
          <a:prstGeom prst="roundRect">
            <a:avLst>
              <a:gd name="adj" fmla="val 16667"/>
            </a:avLst>
          </a:prstGeom>
          <a:solidFill>
            <a:srgbClr val="21B4A9"/>
          </a:solidFill>
          <a:ln w="3810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b="1">
                <a:solidFill>
                  <a:schemeClr val="lt1"/>
                </a:solidFill>
              </a:rPr>
              <a:t>Οι αρχές της πράσινης οικονομίας επικεντρώνονται στη χρήση πόρων που προσδίδουν αξία στην κοινωνία, προάγοντας την ευημερία και την ανθεκτικότητα βραχυπρόθεσμα και μακροπρόθεσμα.</a:t>
            </a:r>
            <a:endParaRPr sz="1400" b="1" i="0" u="none" strike="noStrike" cap="none">
              <a:solidFill>
                <a:schemeClr val="lt1"/>
              </a:solidFill>
              <a:latin typeface="Arial"/>
              <a:ea typeface="Arial"/>
              <a:cs typeface="Arial"/>
              <a:sym typeface="Arial"/>
            </a:endParaRPr>
          </a:p>
        </p:txBody>
      </p:sp>
      <p:pic>
        <p:nvPicPr>
          <p:cNvPr id="240" name="Google Shape;240;g17dbe8cb7e9_0_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971273" y="251423"/>
            <a:ext cx="1414800" cy="2271598"/>
          </a:xfrm>
          <a:prstGeom prst="rect">
            <a:avLst/>
          </a:prstGeom>
          <a:noFill/>
          <a:ln>
            <a:noFill/>
          </a:ln>
        </p:spPr>
      </p:pic>
      <p:pic>
        <p:nvPicPr>
          <p:cNvPr id="241" name="Google Shape;241;g17dbe8cb7e9_0_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0116" y="3806041"/>
            <a:ext cx="1445400" cy="1419589"/>
          </a:xfrm>
          <a:prstGeom prst="rect">
            <a:avLst/>
          </a:prstGeom>
          <a:noFill/>
          <a:ln>
            <a:noFill/>
          </a:ln>
        </p:spPr>
      </p:pic>
      <p:sp>
        <p:nvSpPr>
          <p:cNvPr id="242" name="Google Shape;242;g17dbe8cb7e9_0_13"/>
          <p:cNvSpPr/>
          <p:nvPr/>
        </p:nvSpPr>
        <p:spPr>
          <a:xfrm>
            <a:off x="1741225" y="6287625"/>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46"/>
        <p:cNvGrpSpPr/>
        <p:nvPr/>
      </p:nvGrpSpPr>
      <p:grpSpPr>
        <a:xfrm>
          <a:off x="0" y="0"/>
          <a:ext cx="0" cy="0"/>
          <a:chOff x="0" y="0"/>
          <a:chExt cx="0" cy="0"/>
        </a:xfrm>
      </p:grpSpPr>
      <p:sp>
        <p:nvSpPr>
          <p:cNvPr id="247" name="Google Shape;247;p12"/>
          <p:cNvSpPr/>
          <p:nvPr/>
        </p:nvSpPr>
        <p:spPr>
          <a:xfrm>
            <a:off x="849280" y="115555"/>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248" name="Google Shape;248;p12"/>
          <p:cNvSpPr/>
          <p:nvPr/>
        </p:nvSpPr>
        <p:spPr>
          <a:xfrm>
            <a:off x="849280" y="754558"/>
            <a:ext cx="76929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3: Οφέλη από την Πράσινη Οικονομία</a:t>
            </a:r>
            <a:endParaRPr sz="2400" b="0" i="0" u="none" strike="noStrike" cap="none">
              <a:solidFill>
                <a:srgbClr val="000000"/>
              </a:solidFill>
              <a:latin typeface="Arial"/>
              <a:ea typeface="Arial"/>
              <a:cs typeface="Arial"/>
              <a:sym typeface="Arial"/>
            </a:endParaRPr>
          </a:p>
        </p:txBody>
      </p:sp>
      <p:grpSp>
        <p:nvGrpSpPr>
          <p:cNvPr id="249" name="Google Shape;249;p12"/>
          <p:cNvGrpSpPr/>
          <p:nvPr/>
        </p:nvGrpSpPr>
        <p:grpSpPr>
          <a:xfrm>
            <a:off x="1450338" y="1250047"/>
            <a:ext cx="1874131" cy="1653300"/>
            <a:chOff x="4607574" y="1786037"/>
            <a:chExt cx="1999500" cy="1653300"/>
          </a:xfrm>
        </p:grpSpPr>
        <p:sp>
          <p:nvSpPr>
            <p:cNvPr id="250" name="Google Shape;250;p12"/>
            <p:cNvSpPr/>
            <p:nvPr/>
          </p:nvSpPr>
          <p:spPr>
            <a:xfrm rot="5400000">
              <a:off x="4780674" y="1612937"/>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1" name="Google Shape;251;p12"/>
            <p:cNvSpPr/>
            <p:nvPr/>
          </p:nvSpPr>
          <p:spPr>
            <a:xfrm>
              <a:off x="4738575" y="2283214"/>
              <a:ext cx="16890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Μείωση της Φτώχειας</a:t>
              </a:r>
              <a:r>
                <a:rPr lang="en-GB"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52" name="Google Shape;252;p12"/>
          <p:cNvGrpSpPr/>
          <p:nvPr/>
        </p:nvGrpSpPr>
        <p:grpSpPr>
          <a:xfrm>
            <a:off x="6071221" y="1303110"/>
            <a:ext cx="1999500" cy="1653300"/>
            <a:chOff x="4607574" y="1786037"/>
            <a:chExt cx="1999500" cy="1653300"/>
          </a:xfrm>
        </p:grpSpPr>
        <p:sp>
          <p:nvSpPr>
            <p:cNvPr id="253" name="Google Shape;253;p12"/>
            <p:cNvSpPr/>
            <p:nvPr/>
          </p:nvSpPr>
          <p:spPr>
            <a:xfrm rot="5400000">
              <a:off x="4780674" y="1612937"/>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54" name="Google Shape;254;p12"/>
            <p:cNvSpPr/>
            <p:nvPr/>
          </p:nvSpPr>
          <p:spPr>
            <a:xfrm>
              <a:off x="4905453" y="2094602"/>
              <a:ext cx="1555800" cy="1032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Ενδυνάμωση της ανθρώπινης οικονομικής ανάπτυξης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55" name="Google Shape;255;p12"/>
          <p:cNvGrpSpPr/>
          <p:nvPr/>
        </p:nvGrpSpPr>
        <p:grpSpPr>
          <a:xfrm>
            <a:off x="8406209" y="1063000"/>
            <a:ext cx="1999544" cy="1653300"/>
            <a:chOff x="4607530" y="1786037"/>
            <a:chExt cx="1999544" cy="1653300"/>
          </a:xfrm>
        </p:grpSpPr>
        <p:sp>
          <p:nvSpPr>
            <p:cNvPr id="256" name="Google Shape;256;p12"/>
            <p:cNvSpPr/>
            <p:nvPr/>
          </p:nvSpPr>
          <p:spPr>
            <a:xfrm rot="5400000">
              <a:off x="4780674" y="1612937"/>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4607530" y="2098735"/>
              <a:ext cx="1999500" cy="1112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Συντήρηση και διατήρηση των οικολογικών κοινών</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58" name="Google Shape;258;p12"/>
          <p:cNvGrpSpPr/>
          <p:nvPr/>
        </p:nvGrpSpPr>
        <p:grpSpPr>
          <a:xfrm>
            <a:off x="2158676" y="2942850"/>
            <a:ext cx="1999500" cy="1653300"/>
            <a:chOff x="4607574" y="1786037"/>
            <a:chExt cx="1999500" cy="1653300"/>
          </a:xfrm>
        </p:grpSpPr>
        <p:sp>
          <p:nvSpPr>
            <p:cNvPr id="259" name="Google Shape;259;p12"/>
            <p:cNvSpPr/>
            <p:nvPr/>
          </p:nvSpPr>
          <p:spPr>
            <a:xfrm rot="5400000">
              <a:off x="4780674" y="1612937"/>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0" name="Google Shape;260;p12"/>
            <p:cNvSpPr/>
            <p:nvPr/>
          </p:nvSpPr>
          <p:spPr>
            <a:xfrm>
              <a:off x="4836599" y="2108164"/>
              <a:ext cx="1541400" cy="995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Προαγωγή της οικονομικής ευημερίας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61" name="Google Shape;261;p12"/>
          <p:cNvGrpSpPr/>
          <p:nvPr/>
        </p:nvGrpSpPr>
        <p:grpSpPr>
          <a:xfrm>
            <a:off x="3752875" y="4403322"/>
            <a:ext cx="1999580" cy="1653300"/>
            <a:chOff x="4607494" y="1786037"/>
            <a:chExt cx="1999580" cy="1653300"/>
          </a:xfrm>
        </p:grpSpPr>
        <p:sp>
          <p:nvSpPr>
            <p:cNvPr id="262" name="Google Shape;262;p12"/>
            <p:cNvSpPr/>
            <p:nvPr/>
          </p:nvSpPr>
          <p:spPr>
            <a:xfrm rot="5400000">
              <a:off x="4780674" y="1612937"/>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3" name="Google Shape;263;p12"/>
            <p:cNvSpPr/>
            <p:nvPr/>
          </p:nvSpPr>
          <p:spPr>
            <a:xfrm>
              <a:off x="4607494" y="2130140"/>
              <a:ext cx="1999500" cy="9966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Εξορθολογισμός των ανανεώσιμων πόρων</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64" name="Google Shape;264;p12"/>
          <p:cNvGrpSpPr/>
          <p:nvPr/>
        </p:nvGrpSpPr>
        <p:grpSpPr>
          <a:xfrm>
            <a:off x="3592275" y="1611672"/>
            <a:ext cx="2008476" cy="1653300"/>
            <a:chOff x="4607574" y="1786037"/>
            <a:chExt cx="2008476" cy="1653300"/>
          </a:xfrm>
        </p:grpSpPr>
        <p:sp>
          <p:nvSpPr>
            <p:cNvPr id="265" name="Google Shape;265;p12"/>
            <p:cNvSpPr/>
            <p:nvPr/>
          </p:nvSpPr>
          <p:spPr>
            <a:xfrm rot="5400000">
              <a:off x="4780674" y="1612937"/>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6" name="Google Shape;266;p12"/>
            <p:cNvSpPr/>
            <p:nvPr/>
          </p:nvSpPr>
          <p:spPr>
            <a:xfrm>
              <a:off x="4616550" y="2259402"/>
              <a:ext cx="1999500" cy="867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Προώθηση της Κοινωνικής Ένταξης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67" name="Google Shape;267;p12"/>
          <p:cNvGrpSpPr/>
          <p:nvPr/>
        </p:nvGrpSpPr>
        <p:grpSpPr>
          <a:xfrm>
            <a:off x="712875" y="4373682"/>
            <a:ext cx="2692975" cy="1546331"/>
            <a:chOff x="4183256" y="1786037"/>
            <a:chExt cx="2812800" cy="1653300"/>
          </a:xfrm>
        </p:grpSpPr>
        <p:sp>
          <p:nvSpPr>
            <p:cNvPr id="268" name="Google Shape;268;p12"/>
            <p:cNvSpPr/>
            <p:nvPr/>
          </p:nvSpPr>
          <p:spPr>
            <a:xfrm rot="5400000">
              <a:off x="4780674" y="1612937"/>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9" name="Google Shape;269;p12"/>
            <p:cNvSpPr/>
            <p:nvPr/>
          </p:nvSpPr>
          <p:spPr>
            <a:xfrm>
              <a:off x="4183256" y="2328930"/>
              <a:ext cx="2812800" cy="797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Βελτιστοποιεί τους ενεργειακούς πόρους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70" name="Google Shape;270;p12"/>
          <p:cNvGrpSpPr/>
          <p:nvPr/>
        </p:nvGrpSpPr>
        <p:grpSpPr>
          <a:xfrm>
            <a:off x="7292923" y="2770589"/>
            <a:ext cx="1999500" cy="1653300"/>
            <a:chOff x="4516212" y="1813765"/>
            <a:chExt cx="1999500" cy="1653300"/>
          </a:xfrm>
        </p:grpSpPr>
        <p:sp>
          <p:nvSpPr>
            <p:cNvPr id="271" name="Google Shape;271;p12"/>
            <p:cNvSpPr/>
            <p:nvPr/>
          </p:nvSpPr>
          <p:spPr>
            <a:xfrm rot="5400000">
              <a:off x="4689312" y="1640665"/>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2" name="Google Shape;272;p12"/>
            <p:cNvSpPr/>
            <p:nvPr/>
          </p:nvSpPr>
          <p:spPr>
            <a:xfrm>
              <a:off x="4753813" y="2125576"/>
              <a:ext cx="1527300" cy="10011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Ενίσχυση της οικονομικής ανάπτυξης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73" name="Google Shape;273;p12"/>
          <p:cNvGrpSpPr/>
          <p:nvPr/>
        </p:nvGrpSpPr>
        <p:grpSpPr>
          <a:xfrm>
            <a:off x="6369142" y="4446988"/>
            <a:ext cx="1999500" cy="1653300"/>
            <a:chOff x="4607574" y="1786037"/>
            <a:chExt cx="1999500" cy="1653300"/>
          </a:xfrm>
        </p:grpSpPr>
        <p:sp>
          <p:nvSpPr>
            <p:cNvPr id="274" name="Google Shape;274;p12"/>
            <p:cNvSpPr/>
            <p:nvPr/>
          </p:nvSpPr>
          <p:spPr>
            <a:xfrm rot="5400000">
              <a:off x="4780674" y="1612937"/>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5" name="Google Shape;275;p12"/>
            <p:cNvSpPr/>
            <p:nvPr/>
          </p:nvSpPr>
          <p:spPr>
            <a:xfrm>
              <a:off x="4806107" y="2098724"/>
              <a:ext cx="1568700" cy="1027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Βελτιστοποιεί τους φυσικούς πόρους</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grpSp>
        <p:nvGrpSpPr>
          <p:cNvPr id="276" name="Google Shape;276;p12"/>
          <p:cNvGrpSpPr/>
          <p:nvPr/>
        </p:nvGrpSpPr>
        <p:grpSpPr>
          <a:xfrm>
            <a:off x="4963583" y="3006431"/>
            <a:ext cx="2019167" cy="1653300"/>
            <a:chOff x="4607574" y="1786037"/>
            <a:chExt cx="2019167" cy="1653300"/>
          </a:xfrm>
        </p:grpSpPr>
        <p:sp>
          <p:nvSpPr>
            <p:cNvPr id="277" name="Google Shape;277;p12"/>
            <p:cNvSpPr/>
            <p:nvPr/>
          </p:nvSpPr>
          <p:spPr>
            <a:xfrm rot="5400000">
              <a:off x="4780674" y="1612937"/>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78" name="Google Shape;278;p12"/>
            <p:cNvSpPr/>
            <p:nvPr/>
          </p:nvSpPr>
          <p:spPr>
            <a:xfrm>
              <a:off x="4627241" y="2167956"/>
              <a:ext cx="1999500" cy="958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a:latin typeface="Calibri"/>
                  <a:ea typeface="Calibri"/>
                  <a:cs typeface="Calibri"/>
                  <a:sym typeface="Calibri"/>
                </a:rPr>
                <a:t>Οφέλη από την Πράσινη Οικονομία</a:t>
              </a:r>
              <a:endParaRPr sz="1400" b="0" i="0" u="none" strike="noStrike" cap="none">
                <a:solidFill>
                  <a:srgbClr val="000000"/>
                </a:solidFill>
                <a:latin typeface="Arial"/>
                <a:ea typeface="Arial"/>
                <a:cs typeface="Arial"/>
                <a:sym typeface="Arial"/>
              </a:endParaRPr>
            </a:p>
          </p:txBody>
        </p:sp>
      </p:grpSp>
      <p:grpSp>
        <p:nvGrpSpPr>
          <p:cNvPr id="279" name="Google Shape;279;p12"/>
          <p:cNvGrpSpPr/>
          <p:nvPr/>
        </p:nvGrpSpPr>
        <p:grpSpPr>
          <a:xfrm>
            <a:off x="8737689" y="4111062"/>
            <a:ext cx="1999500" cy="1653300"/>
            <a:chOff x="4607574" y="1786037"/>
            <a:chExt cx="1999500" cy="1653300"/>
          </a:xfrm>
        </p:grpSpPr>
        <p:sp>
          <p:nvSpPr>
            <p:cNvPr id="280" name="Google Shape;280;p12"/>
            <p:cNvSpPr/>
            <p:nvPr/>
          </p:nvSpPr>
          <p:spPr>
            <a:xfrm rot="5400000">
              <a:off x="4780674" y="1612937"/>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1" name="Google Shape;281;p12"/>
            <p:cNvSpPr/>
            <p:nvPr/>
          </p:nvSpPr>
          <p:spPr>
            <a:xfrm>
              <a:off x="4855235" y="2163900"/>
              <a:ext cx="1508100" cy="9627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Προαγωγή της κοινωνικής ευημερίας</a:t>
              </a:r>
              <a:endParaRPr sz="1400" b="0" i="0" u="none" strike="noStrike" cap="none">
                <a:solidFill>
                  <a:srgbClr val="000000"/>
                </a:solidFill>
                <a:latin typeface="Arial"/>
                <a:ea typeface="Arial"/>
                <a:cs typeface="Arial"/>
                <a:sym typeface="Arial"/>
              </a:endParaRPr>
            </a:p>
          </p:txBody>
        </p:sp>
      </p:grpSp>
      <p:grpSp>
        <p:nvGrpSpPr>
          <p:cNvPr id="282" name="Google Shape;282;p12"/>
          <p:cNvGrpSpPr/>
          <p:nvPr/>
        </p:nvGrpSpPr>
        <p:grpSpPr>
          <a:xfrm>
            <a:off x="9873535" y="2500873"/>
            <a:ext cx="1999500" cy="1653300"/>
            <a:chOff x="4607574" y="1786037"/>
            <a:chExt cx="1999500" cy="1653300"/>
          </a:xfrm>
        </p:grpSpPr>
        <p:sp>
          <p:nvSpPr>
            <p:cNvPr id="283" name="Google Shape;283;p12"/>
            <p:cNvSpPr/>
            <p:nvPr/>
          </p:nvSpPr>
          <p:spPr>
            <a:xfrm rot="5400000">
              <a:off x="4780674" y="1612937"/>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84" name="Google Shape;284;p12"/>
            <p:cNvSpPr/>
            <p:nvPr/>
          </p:nvSpPr>
          <p:spPr>
            <a:xfrm>
              <a:off x="4841290" y="2001489"/>
              <a:ext cx="1571400" cy="10458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600">
                  <a:latin typeface="Calibri"/>
                  <a:ea typeface="Calibri"/>
                  <a:cs typeface="Calibri"/>
                  <a:sym typeface="Calibri"/>
                </a:rPr>
                <a:t>Μειωμένη περιβαλλοντική ρύπανση</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grpSp>
      <p:pic>
        <p:nvPicPr>
          <p:cNvPr id="285" name="Google Shape;285;p12"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6512" y="2389303"/>
            <a:ext cx="1705970" cy="2711501"/>
          </a:xfrm>
          <a:prstGeom prst="rect">
            <a:avLst/>
          </a:prstGeom>
          <a:noFill/>
          <a:ln>
            <a:noFill/>
          </a:ln>
        </p:spPr>
      </p:pic>
      <p:pic>
        <p:nvPicPr>
          <p:cNvPr id="286" name="Google Shape;286;p12" descr="Imagen que contiene tabla&#10;&#10;Descripción generada automá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86037" y="3791104"/>
            <a:ext cx="1705970" cy="2711501"/>
          </a:xfrm>
          <a:prstGeom prst="rect">
            <a:avLst/>
          </a:prstGeom>
          <a:noFill/>
          <a:ln>
            <a:noFill/>
          </a:ln>
        </p:spPr>
      </p:pic>
      <p:sp>
        <p:nvSpPr>
          <p:cNvPr id="287" name="Google Shape;287;p12"/>
          <p:cNvSpPr/>
          <p:nvPr/>
        </p:nvSpPr>
        <p:spPr>
          <a:xfrm>
            <a:off x="1774325" y="627955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91"/>
        <p:cNvGrpSpPr/>
        <p:nvPr/>
      </p:nvGrpSpPr>
      <p:grpSpPr>
        <a:xfrm>
          <a:off x="0" y="0"/>
          <a:ext cx="0" cy="0"/>
          <a:chOff x="0" y="0"/>
          <a:chExt cx="0" cy="0"/>
        </a:xfrm>
      </p:grpSpPr>
      <p:sp>
        <p:nvSpPr>
          <p:cNvPr id="292" name="Google Shape;292;g18c830645d5_0_18"/>
          <p:cNvSpPr/>
          <p:nvPr/>
        </p:nvSpPr>
        <p:spPr>
          <a:xfrm>
            <a:off x="3795675" y="1616075"/>
            <a:ext cx="7537200" cy="1065300"/>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18c830645d5_0_18"/>
          <p:cNvSpPr/>
          <p:nvPr/>
        </p:nvSpPr>
        <p:spPr>
          <a:xfrm>
            <a:off x="905755" y="293030"/>
            <a:ext cx="82086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294" name="Google Shape;294;g18c830645d5_0_18"/>
          <p:cNvSpPr/>
          <p:nvPr/>
        </p:nvSpPr>
        <p:spPr>
          <a:xfrm>
            <a:off x="905750" y="1014100"/>
            <a:ext cx="10014300" cy="46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2400">
                <a:solidFill>
                  <a:srgbClr val="21B4A9"/>
                </a:solidFill>
                <a:latin typeface="Calibri"/>
                <a:ea typeface="Calibri"/>
                <a:cs typeface="Calibri"/>
                <a:sym typeface="Calibri"/>
              </a:rPr>
              <a:t>Μέρος 4: Τάσεις Πράσινης Οικονομίας</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295" name="Google Shape;295;g18c830645d5_0_18"/>
          <p:cNvSpPr/>
          <p:nvPr/>
        </p:nvSpPr>
        <p:spPr>
          <a:xfrm rot="-5400000">
            <a:off x="3316275" y="1238450"/>
            <a:ext cx="1145200" cy="1837650"/>
          </a:xfrm>
          <a:prstGeom prst="flowChartOffpageConnector">
            <a:avLst/>
          </a:prstGeom>
          <a:solidFill>
            <a:srgbClr val="1C8C7F"/>
          </a:solidFill>
          <a:ln w="1905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18c830645d5_0_18"/>
          <p:cNvSpPr/>
          <p:nvPr/>
        </p:nvSpPr>
        <p:spPr>
          <a:xfrm>
            <a:off x="3001488" y="1777588"/>
            <a:ext cx="1513200" cy="67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lt1"/>
                </a:solidFill>
                <a:latin typeface="Calibri"/>
                <a:ea typeface="Calibri"/>
                <a:cs typeface="Calibri"/>
                <a:sym typeface="Calibri"/>
              </a:rPr>
              <a:t>Κυκλική Οικονομία</a:t>
            </a: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297" name="Google Shape;297;g18c830645d5_0_18"/>
          <p:cNvSpPr/>
          <p:nvPr/>
        </p:nvSpPr>
        <p:spPr>
          <a:xfrm>
            <a:off x="4807725" y="1556375"/>
            <a:ext cx="6602100" cy="999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a:solidFill>
                  <a:schemeClr val="dk1"/>
                </a:solidFill>
              </a:rPr>
              <a:t>Είναι η πιο σημαντική τάση στην πράσινη οικονομία. Προωθεί τη χρήση βιοαποδομήσιμων υλικών στην παραγωγή καταναλωτικών αγαθών, ώστε να μπορούν να επιστρέφουν στη φύση χωρίς να βλάπτουν το περιβάλλον. Με αυτό το μοντέλο, οι πόροι που χρησιμοποιούνται ανακυκλώνονται για να αποφευχθεί η δημιουργία αποβλήτων.</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8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g18c830645d5_0_18"/>
          <p:cNvSpPr/>
          <p:nvPr/>
        </p:nvSpPr>
        <p:spPr>
          <a:xfrm>
            <a:off x="3827133" y="2889994"/>
            <a:ext cx="7537200" cy="881700"/>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18c830645d5_0_18"/>
          <p:cNvSpPr/>
          <p:nvPr/>
        </p:nvSpPr>
        <p:spPr>
          <a:xfrm rot="-5400000">
            <a:off x="3481000" y="2410400"/>
            <a:ext cx="878675" cy="1837675"/>
          </a:xfrm>
          <a:prstGeom prst="flowChartOffpageConnector">
            <a:avLst/>
          </a:prstGeom>
          <a:solidFill>
            <a:srgbClr val="1C8C7F"/>
          </a:solidFill>
          <a:ln w="1905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18c830645d5_0_18"/>
          <p:cNvSpPr/>
          <p:nvPr/>
        </p:nvSpPr>
        <p:spPr>
          <a:xfrm>
            <a:off x="3001500" y="3011140"/>
            <a:ext cx="1513200" cy="639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lt1"/>
                </a:solidFill>
                <a:latin typeface="Calibri"/>
                <a:ea typeface="Calibri"/>
                <a:cs typeface="Calibri"/>
                <a:sym typeface="Calibri"/>
              </a:rPr>
              <a:t>Εταιρική κουλτούρα</a:t>
            </a: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301" name="Google Shape;301;g18c830645d5_0_18"/>
          <p:cNvSpPr/>
          <p:nvPr/>
        </p:nvSpPr>
        <p:spPr>
          <a:xfrm>
            <a:off x="4839178" y="2929192"/>
            <a:ext cx="6351900" cy="810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a:solidFill>
                  <a:schemeClr val="dk1"/>
                </a:solidFill>
              </a:rPr>
              <a:t>Αυτή η τάση βασίζεται στην εισαγωγή πράσινων ιδεών στο επιχειρηματικό πλαίσιο. Οι εργαζόμενοι και οι ομάδες-στόχοι εταιρειών με πράσινη ετικέτα ταυτίζονται με αυτήν την τάση σεβασμού προς το περιβάλλον.</a:t>
            </a:r>
            <a:endParaRPr sz="14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8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g18c830645d5_0_18"/>
          <p:cNvSpPr/>
          <p:nvPr/>
        </p:nvSpPr>
        <p:spPr>
          <a:xfrm>
            <a:off x="3882300" y="4015650"/>
            <a:ext cx="7482000" cy="868500"/>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18c830645d5_0_18"/>
          <p:cNvSpPr/>
          <p:nvPr/>
        </p:nvSpPr>
        <p:spPr>
          <a:xfrm rot="-5400000">
            <a:off x="3542275" y="3466950"/>
            <a:ext cx="878900" cy="1960450"/>
          </a:xfrm>
          <a:prstGeom prst="flowChartOffpageConnector">
            <a:avLst/>
          </a:prstGeom>
          <a:solidFill>
            <a:srgbClr val="1C8C7F"/>
          </a:solidFill>
          <a:ln w="1905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18c830645d5_0_18"/>
          <p:cNvSpPr/>
          <p:nvPr/>
        </p:nvSpPr>
        <p:spPr>
          <a:xfrm>
            <a:off x="3001500" y="4141802"/>
            <a:ext cx="1614300" cy="61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lt1"/>
                </a:solidFill>
                <a:latin typeface="Calibri"/>
                <a:ea typeface="Calibri"/>
                <a:cs typeface="Calibri"/>
                <a:sym typeface="Calibri"/>
              </a:rPr>
              <a:t>Συνεργατική Οικονομία</a:t>
            </a: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305" name="Google Shape;305;g18c830645d5_0_18"/>
          <p:cNvSpPr/>
          <p:nvPr/>
        </p:nvSpPr>
        <p:spPr>
          <a:xfrm>
            <a:off x="4894325" y="4069423"/>
            <a:ext cx="6351600" cy="801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a:solidFill>
                  <a:schemeClr val="dk1"/>
                </a:solidFill>
              </a:rPr>
              <a:t>Η συνεργατική οικονομία είναι ο δανεισμός, η μίσθωση, η αγορά ή η πώληση προϊόντων με βάση συγκεκριμένες ανάγκες και όχι για οικονομικό όφελος.</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8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g18c830645d5_0_18"/>
          <p:cNvSpPr/>
          <p:nvPr/>
        </p:nvSpPr>
        <p:spPr>
          <a:xfrm>
            <a:off x="3827125" y="5244275"/>
            <a:ext cx="7537200" cy="905400"/>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18c830645d5_0_18"/>
          <p:cNvSpPr/>
          <p:nvPr/>
        </p:nvSpPr>
        <p:spPr>
          <a:xfrm rot="-5400000">
            <a:off x="3454250" y="4780625"/>
            <a:ext cx="932175" cy="1837675"/>
          </a:xfrm>
          <a:prstGeom prst="flowChartOffpageConnector">
            <a:avLst/>
          </a:prstGeom>
          <a:solidFill>
            <a:srgbClr val="1C8C7F"/>
          </a:solidFill>
          <a:ln w="19050" cap="flat" cmpd="sng">
            <a:solidFill>
              <a:srgbClr val="CAFCF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18c830645d5_0_18"/>
          <p:cNvSpPr/>
          <p:nvPr/>
        </p:nvSpPr>
        <p:spPr>
          <a:xfrm>
            <a:off x="3001500" y="5329410"/>
            <a:ext cx="1513200" cy="80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800" b="1">
                <a:solidFill>
                  <a:schemeClr val="lt1"/>
                </a:solidFill>
                <a:latin typeface="Calibri"/>
                <a:ea typeface="Calibri"/>
                <a:cs typeface="Calibri"/>
                <a:sym typeface="Calibri"/>
              </a:rPr>
              <a:t>Ανανεώσιμες Πηγές Ενέργειας</a:t>
            </a: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309" name="Google Shape;309;g18c830645d5_0_18"/>
          <p:cNvSpPr/>
          <p:nvPr/>
        </p:nvSpPr>
        <p:spPr>
          <a:xfrm>
            <a:off x="4839175" y="5348150"/>
            <a:ext cx="6406800" cy="801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a:solidFill>
                  <a:schemeClr val="dk1"/>
                </a:solidFill>
              </a:rPr>
              <a:t>Οι ανανεώσιμες πηγές ενέργειας επιδιώκουν να ενισχύσουν την καθαρή και τοπικά παραγόμενη ενέργεια, μειώνοντας το κόστος των εισαγωγών και μεταφοράς ενέργειας.</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rgbClr val="C00000"/>
              </a:solidFill>
              <a:latin typeface="Arial"/>
              <a:ea typeface="Arial"/>
              <a:cs typeface="Arial"/>
              <a:sym typeface="Arial"/>
            </a:endParaRPr>
          </a:p>
          <a:p>
            <a:pPr marL="0" marR="0" lvl="0" indent="0" algn="just" rtl="0">
              <a:lnSpc>
                <a:spcPct val="100000"/>
              </a:lnSpc>
              <a:spcBef>
                <a:spcPts val="0"/>
              </a:spcBef>
              <a:spcAft>
                <a:spcPts val="0"/>
              </a:spcAft>
              <a:buClr>
                <a:srgbClr val="FFFFFF"/>
              </a:buClr>
              <a:buSzPts val="1800"/>
              <a:buFont typeface="Arial"/>
              <a:buNone/>
            </a:pPr>
            <a:endParaRPr sz="1400" b="0" i="0" u="none" strike="noStrike" cap="none">
              <a:solidFill>
                <a:schemeClr val="dk1"/>
              </a:solidFill>
              <a:latin typeface="Calibri"/>
              <a:ea typeface="Calibri"/>
              <a:cs typeface="Calibri"/>
              <a:sym typeface="Calibri"/>
            </a:endParaRPr>
          </a:p>
        </p:txBody>
      </p:sp>
      <p:pic>
        <p:nvPicPr>
          <p:cNvPr id="310" name="Google Shape;310;g18c830645d5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3250" y="2062100"/>
            <a:ext cx="2585225" cy="3358424"/>
          </a:xfrm>
          <a:prstGeom prst="rect">
            <a:avLst/>
          </a:prstGeom>
          <a:noFill/>
          <a:ln>
            <a:noFill/>
          </a:ln>
        </p:spPr>
      </p:pic>
      <p:sp>
        <p:nvSpPr>
          <p:cNvPr id="311" name="Google Shape;311;g18c830645d5_0_18"/>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15"/>
        <p:cNvGrpSpPr/>
        <p:nvPr/>
      </p:nvGrpSpPr>
      <p:grpSpPr>
        <a:xfrm>
          <a:off x="0" y="0"/>
          <a:ext cx="0" cy="0"/>
          <a:chOff x="0" y="0"/>
          <a:chExt cx="0" cy="0"/>
        </a:xfrm>
      </p:grpSpPr>
      <p:cxnSp>
        <p:nvCxnSpPr>
          <p:cNvPr id="316" name="Google Shape;316;g1ab1224ca6c_0_9"/>
          <p:cNvCxnSpPr/>
          <p:nvPr/>
        </p:nvCxnSpPr>
        <p:spPr>
          <a:xfrm rot="10800000" flipH="1">
            <a:off x="4390250" y="4557950"/>
            <a:ext cx="475500" cy="433500"/>
          </a:xfrm>
          <a:prstGeom prst="straightConnector1">
            <a:avLst/>
          </a:prstGeom>
          <a:noFill/>
          <a:ln w="19050" cap="flat" cmpd="sng">
            <a:solidFill>
              <a:schemeClr val="accent6"/>
            </a:solidFill>
            <a:prstDash val="solid"/>
            <a:round/>
            <a:headEnd type="oval" w="med" len="med"/>
            <a:tailEnd type="none" w="sm" len="sm"/>
          </a:ln>
        </p:spPr>
      </p:cxnSp>
      <p:cxnSp>
        <p:nvCxnSpPr>
          <p:cNvPr id="317" name="Google Shape;317;g1ab1224ca6c_0_9"/>
          <p:cNvCxnSpPr/>
          <p:nvPr/>
        </p:nvCxnSpPr>
        <p:spPr>
          <a:xfrm rot="10800000" flipH="1">
            <a:off x="3719125" y="3211375"/>
            <a:ext cx="784800" cy="10800"/>
          </a:xfrm>
          <a:prstGeom prst="straightConnector1">
            <a:avLst/>
          </a:prstGeom>
          <a:noFill/>
          <a:ln w="19050" cap="flat" cmpd="sng">
            <a:solidFill>
              <a:schemeClr val="accent6"/>
            </a:solidFill>
            <a:prstDash val="solid"/>
            <a:round/>
            <a:headEnd type="oval" w="med" len="med"/>
            <a:tailEnd type="none" w="sm" len="sm"/>
          </a:ln>
        </p:spPr>
      </p:cxnSp>
      <p:cxnSp>
        <p:nvCxnSpPr>
          <p:cNvPr id="318" name="Google Shape;318;g1ab1224ca6c_0_9"/>
          <p:cNvCxnSpPr/>
          <p:nvPr/>
        </p:nvCxnSpPr>
        <p:spPr>
          <a:xfrm rot="10800000">
            <a:off x="7570775" y="3455925"/>
            <a:ext cx="628800" cy="212400"/>
          </a:xfrm>
          <a:prstGeom prst="straightConnector1">
            <a:avLst/>
          </a:prstGeom>
          <a:noFill/>
          <a:ln w="19050" cap="flat" cmpd="sng">
            <a:solidFill>
              <a:schemeClr val="accent6"/>
            </a:solidFill>
            <a:prstDash val="solid"/>
            <a:round/>
            <a:headEnd type="oval" w="med" len="med"/>
            <a:tailEnd type="none" w="sm" len="sm"/>
          </a:ln>
        </p:spPr>
      </p:cxnSp>
      <p:sp>
        <p:nvSpPr>
          <p:cNvPr id="319" name="Google Shape;319;g1ab1224ca6c_0_9"/>
          <p:cNvSpPr/>
          <p:nvPr/>
        </p:nvSpPr>
        <p:spPr>
          <a:xfrm>
            <a:off x="903824" y="188575"/>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320" name="Google Shape;320;g1ab1224ca6c_0_9"/>
          <p:cNvSpPr/>
          <p:nvPr/>
        </p:nvSpPr>
        <p:spPr>
          <a:xfrm>
            <a:off x="903825" y="813775"/>
            <a:ext cx="100170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5: Συμβουλές για να κάνετε την επιχείρησή σας βιώσιμη και πράσινη</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321" name="Google Shape;321;g1ab1224ca6c_0_9"/>
          <p:cNvSpPr/>
          <p:nvPr/>
        </p:nvSpPr>
        <p:spPr>
          <a:xfrm>
            <a:off x="4404179" y="1741760"/>
            <a:ext cx="3386700" cy="3386700"/>
          </a:xfrm>
          <a:prstGeom prst="donut">
            <a:avLst>
              <a:gd name="adj" fmla="val 16067"/>
            </a:avLst>
          </a:prstGeom>
          <a:solidFill>
            <a:srgbClr val="000000">
              <a:alpha val="10196"/>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22" name="Google Shape;322;g1ab1224ca6c_0_9"/>
          <p:cNvCxnSpPr/>
          <p:nvPr/>
        </p:nvCxnSpPr>
        <p:spPr>
          <a:xfrm>
            <a:off x="4374557" y="1851320"/>
            <a:ext cx="578100" cy="336300"/>
          </a:xfrm>
          <a:prstGeom prst="straightConnector1">
            <a:avLst/>
          </a:prstGeom>
          <a:noFill/>
          <a:ln w="19050" cap="flat" cmpd="sng">
            <a:solidFill>
              <a:schemeClr val="accent6"/>
            </a:solidFill>
            <a:prstDash val="solid"/>
            <a:round/>
            <a:headEnd type="oval" w="med" len="med"/>
            <a:tailEnd type="none" w="sm" len="sm"/>
          </a:ln>
        </p:spPr>
      </p:cxnSp>
      <p:cxnSp>
        <p:nvCxnSpPr>
          <p:cNvPr id="323" name="Google Shape;323;g1ab1224ca6c_0_9"/>
          <p:cNvCxnSpPr/>
          <p:nvPr/>
        </p:nvCxnSpPr>
        <p:spPr>
          <a:xfrm flipH="1">
            <a:off x="7370002" y="2126745"/>
            <a:ext cx="578100" cy="336300"/>
          </a:xfrm>
          <a:prstGeom prst="straightConnector1">
            <a:avLst/>
          </a:prstGeom>
          <a:noFill/>
          <a:ln w="19050" cap="flat" cmpd="sng">
            <a:solidFill>
              <a:schemeClr val="accent6"/>
            </a:solidFill>
            <a:prstDash val="solid"/>
            <a:round/>
            <a:headEnd type="oval" w="med" len="med"/>
            <a:tailEnd type="none" w="sm" len="sm"/>
          </a:ln>
        </p:spPr>
      </p:cxnSp>
      <p:sp>
        <p:nvSpPr>
          <p:cNvPr id="324" name="Google Shape;324;g1ab1224ca6c_0_9"/>
          <p:cNvSpPr txBox="1"/>
          <p:nvPr/>
        </p:nvSpPr>
        <p:spPr>
          <a:xfrm>
            <a:off x="7948100" y="1851325"/>
            <a:ext cx="3211500" cy="15252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Απομακρυσμένη εργασία</a:t>
            </a: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Ανάλογα με το είδος της εργασίας, θα μπορούσατε να έχετε μεγαλύτερη ευελιξία, να εργάζεστε από το σπίτι τουλάχιστον μία ημέρα την εβδομάδα.</a:t>
            </a:r>
            <a:endParaRPr sz="1200" b="0"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cxnSp>
        <p:nvCxnSpPr>
          <p:cNvPr id="325" name="Google Shape;325;g1ab1224ca6c_0_9"/>
          <p:cNvCxnSpPr/>
          <p:nvPr/>
        </p:nvCxnSpPr>
        <p:spPr>
          <a:xfrm rot="10800000">
            <a:off x="7060022" y="4748337"/>
            <a:ext cx="296400" cy="458400"/>
          </a:xfrm>
          <a:prstGeom prst="straightConnector1">
            <a:avLst/>
          </a:prstGeom>
          <a:noFill/>
          <a:ln w="19050" cap="flat" cmpd="sng">
            <a:solidFill>
              <a:schemeClr val="accent6"/>
            </a:solidFill>
            <a:prstDash val="solid"/>
            <a:round/>
            <a:headEnd type="oval" w="med" len="med"/>
            <a:tailEnd type="none" w="sm" len="sm"/>
          </a:ln>
        </p:spPr>
      </p:cxnSp>
      <p:sp>
        <p:nvSpPr>
          <p:cNvPr id="326" name="Google Shape;326;g1ab1224ca6c_0_9"/>
          <p:cNvSpPr txBox="1"/>
          <p:nvPr/>
        </p:nvSpPr>
        <p:spPr>
          <a:xfrm>
            <a:off x="5135224" y="2929384"/>
            <a:ext cx="1924800" cy="10725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Clr>
                <a:srgbClr val="000000"/>
              </a:buClr>
              <a:buSzPts val="1600"/>
              <a:buFont typeface="Arial"/>
              <a:buNone/>
            </a:pPr>
            <a:r>
              <a:rPr lang="en-GB" sz="1600" b="1">
                <a:latin typeface="Roboto"/>
                <a:ea typeface="Roboto"/>
                <a:cs typeface="Roboto"/>
                <a:sym typeface="Roboto"/>
              </a:rPr>
              <a:t>Πρακτικές για να κάνετε την επιχείρησή σας πιο πράσινη.</a:t>
            </a:r>
            <a:endParaRPr sz="1600" b="0" i="0" u="none" strike="noStrike" cap="none">
              <a:solidFill>
                <a:srgbClr val="000000"/>
              </a:solidFill>
              <a:latin typeface="Arial"/>
              <a:ea typeface="Arial"/>
              <a:cs typeface="Arial"/>
              <a:sym typeface="Arial"/>
            </a:endParaRPr>
          </a:p>
        </p:txBody>
      </p:sp>
      <p:sp>
        <p:nvSpPr>
          <p:cNvPr id="327" name="Google Shape;327;g1ab1224ca6c_0_9"/>
          <p:cNvSpPr/>
          <p:nvPr/>
        </p:nvSpPr>
        <p:spPr>
          <a:xfrm rot="1800095">
            <a:off x="4300630" y="1636010"/>
            <a:ext cx="3587828" cy="3587828"/>
          </a:xfrm>
          <a:prstGeom prst="blockArc">
            <a:avLst>
              <a:gd name="adj1" fmla="val 14414370"/>
              <a:gd name="adj2" fmla="val 694"/>
              <a:gd name="adj3" fmla="val 9562"/>
            </a:avLst>
          </a:prstGeom>
          <a:solidFill>
            <a:srgbClr val="08563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g1ab1224ca6c_0_9"/>
          <p:cNvSpPr/>
          <p:nvPr/>
        </p:nvSpPr>
        <p:spPr>
          <a:xfrm rot="-1800095" flipH="1">
            <a:off x="4303547" y="1636010"/>
            <a:ext cx="3587828" cy="3587828"/>
          </a:xfrm>
          <a:prstGeom prst="blockArc">
            <a:avLst>
              <a:gd name="adj1" fmla="val 14348563"/>
              <a:gd name="adj2" fmla="val 21472873"/>
              <a:gd name="adj3" fmla="val 9381"/>
            </a:avLst>
          </a:prstGeom>
          <a:solidFill>
            <a:srgbClr val="65F0AD"/>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1ab1224ca6c_0_9"/>
          <p:cNvSpPr/>
          <p:nvPr/>
        </p:nvSpPr>
        <p:spPr>
          <a:xfrm rot="-8100000">
            <a:off x="5851203" y="1557466"/>
            <a:ext cx="484085" cy="484085"/>
          </a:xfrm>
          <a:prstGeom prst="rtTriangle">
            <a:avLst/>
          </a:prstGeom>
          <a:solidFill>
            <a:srgbClr val="65F0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1ab1224ca6c_0_9"/>
          <p:cNvSpPr/>
          <p:nvPr/>
        </p:nvSpPr>
        <p:spPr>
          <a:xfrm rot="-9000757" flipH="1">
            <a:off x="4302117" y="1633849"/>
            <a:ext cx="3586968" cy="3586968"/>
          </a:xfrm>
          <a:prstGeom prst="blockArc">
            <a:avLst>
              <a:gd name="adj1" fmla="val 14316164"/>
              <a:gd name="adj2" fmla="val 21502663"/>
              <a:gd name="adj3" fmla="val 9415"/>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1ab1224ca6c_0_9"/>
          <p:cNvSpPr/>
          <p:nvPr/>
        </p:nvSpPr>
        <p:spPr>
          <a:xfrm rot="-1027073">
            <a:off x="7314463" y="3799841"/>
            <a:ext cx="416867" cy="416867"/>
          </a:xfrm>
          <a:prstGeom prst="rtTriangle">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1ab1224ca6c_0_9"/>
          <p:cNvSpPr/>
          <p:nvPr/>
        </p:nvSpPr>
        <p:spPr>
          <a:xfrm rot="6359354">
            <a:off x="4421229" y="3797077"/>
            <a:ext cx="484649" cy="484649"/>
          </a:xfrm>
          <a:prstGeom prst="rtTriangle">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1ab1224ca6c_0_9"/>
          <p:cNvSpPr txBox="1"/>
          <p:nvPr/>
        </p:nvSpPr>
        <p:spPr>
          <a:xfrm>
            <a:off x="1934625" y="4748325"/>
            <a:ext cx="2677200" cy="1525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Ψηφιοποίηση εγγράφων</a:t>
            </a: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Αυτό όχι μόνο βελτιώνει τις περιβαλλοντικές επιπτώσεις αλλά βελτιώνει επίσης την οργάνωση και τη μεταφορά πληροφοριών.</a:t>
            </a:r>
            <a:endParaRPr sz="1200" b="0"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sp>
        <p:nvSpPr>
          <p:cNvPr id="334" name="Google Shape;334;g1ab1224ca6c_0_9"/>
          <p:cNvSpPr txBox="1"/>
          <p:nvPr/>
        </p:nvSpPr>
        <p:spPr>
          <a:xfrm>
            <a:off x="7262350" y="4989850"/>
            <a:ext cx="4158600" cy="11934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Επαναχρησιμοποίηση και/ή Ανακύκλωση</a:t>
            </a: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Ενθαρρύνετε τη βιωσιμότητα, συμπεριλαμβανομένης της ενθάρρυνσης απλών συνηθειών μεταξύ των εργαζομένων όπως η χρήση χωριστών δοχείων.</a:t>
            </a:r>
            <a:endParaRPr sz="1200" b="0"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sp>
        <p:nvSpPr>
          <p:cNvPr id="335" name="Google Shape;335;g1ab1224ca6c_0_9"/>
          <p:cNvSpPr txBox="1"/>
          <p:nvPr/>
        </p:nvSpPr>
        <p:spPr>
          <a:xfrm>
            <a:off x="1565950" y="1643875"/>
            <a:ext cx="3019500" cy="11934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Καταργήστε τα προϊόντα μιας χρήσης</a:t>
            </a:r>
            <a:endParaRPr sz="1200" b="1">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Αντικαταστήστε αυτά τα προϊόντα (π.χ. πλαστικά ποτήρια) με προϊόντα φιλικά προς το περιβάλλον.</a:t>
            </a:r>
            <a:endParaRPr sz="1200">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a:latin typeface="Roboto"/>
              <a:ea typeface="Roboto"/>
              <a:cs typeface="Roboto"/>
              <a:sym typeface="Roboto"/>
            </a:endParaRPr>
          </a:p>
        </p:txBody>
      </p:sp>
      <p:sp>
        <p:nvSpPr>
          <p:cNvPr id="336" name="Google Shape;336;g1ab1224ca6c_0_9"/>
          <p:cNvSpPr txBox="1"/>
          <p:nvPr/>
        </p:nvSpPr>
        <p:spPr>
          <a:xfrm>
            <a:off x="456225" y="2989425"/>
            <a:ext cx="3658500" cy="157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Προϊόντα φιλικά προς το περιβάλλον</a:t>
            </a: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Χρησιμοποιήστε προϊόντα φιλικά προς το περιβάλλον, π.χ. αντικαταστήστε τα καλλυντικά σαπούνια στους κοινόχρηστους χώρους με σαπούνια μη ζωικής προέλευσης.</a:t>
            </a:r>
            <a:endParaRPr sz="1200" b="0"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sp>
        <p:nvSpPr>
          <p:cNvPr id="337" name="Google Shape;337;g1ab1224ca6c_0_9"/>
          <p:cNvSpPr txBox="1"/>
          <p:nvPr/>
        </p:nvSpPr>
        <p:spPr>
          <a:xfrm>
            <a:off x="7831200" y="3501338"/>
            <a:ext cx="4560900" cy="1460100"/>
          </a:xfrm>
          <a:prstGeom prst="rect">
            <a:avLst/>
          </a:prstGeom>
          <a:noFill/>
          <a:ln>
            <a:noFill/>
          </a:ln>
        </p:spPr>
        <p:txBody>
          <a:bodyPr spcFirstLastPara="1" wrap="square" lIns="121900" tIns="121900" rIns="121900" bIns="1219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GB" sz="1200" b="1">
                <a:latin typeface="Roboto"/>
                <a:ea typeface="Roboto"/>
                <a:cs typeface="Roboto"/>
                <a:sym typeface="Roboto"/>
              </a:rPr>
              <a:t>         Τοπικοί προμηθευτές</a:t>
            </a: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r>
              <a:rPr lang="en-GB" sz="1200">
                <a:latin typeface="Roboto"/>
                <a:ea typeface="Roboto"/>
                <a:cs typeface="Roboto"/>
                <a:sym typeface="Roboto"/>
              </a:rPr>
              <a:t>Η δημιουργία καλών σχέσεων με τοπικούς προμηθευτές μπορεί να οδηγήσει σε καλές εκπτώσεις που είναι παρόμοιες με τις χαμηλές τιμές των προμηθευτών μεγάλων αλυσίδων. Με αυτόν τον τρόπο συμβάλλετε στη μείωση του CO2.</a:t>
            </a:r>
            <a:endParaRPr sz="1200" b="0"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chemeClr val="dk1"/>
              </a:buClr>
              <a:buSzPts val="1100"/>
              <a:buFont typeface="Arial"/>
              <a:buNone/>
            </a:pPr>
            <a:endParaRPr sz="1200" b="1" i="0" u="none" strike="noStrike" cap="none">
              <a:solidFill>
                <a:srgbClr val="000000"/>
              </a:solidFill>
              <a:latin typeface="Roboto"/>
              <a:ea typeface="Roboto"/>
              <a:cs typeface="Roboto"/>
              <a:sym typeface="Roboto"/>
            </a:endParaRPr>
          </a:p>
          <a:p>
            <a:pPr marL="0" marR="0" lvl="0" indent="0" algn="just" rtl="0">
              <a:lnSpc>
                <a:spcPct val="115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pic>
        <p:nvPicPr>
          <p:cNvPr id="338" name="Google Shape;338;g1ab1224ca6c_0_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42426" y="5210300"/>
            <a:ext cx="2317591" cy="1193400"/>
          </a:xfrm>
          <a:prstGeom prst="rect">
            <a:avLst/>
          </a:prstGeom>
          <a:noFill/>
          <a:ln>
            <a:noFill/>
          </a:ln>
        </p:spPr>
      </p:pic>
      <p:sp>
        <p:nvSpPr>
          <p:cNvPr id="339" name="Google Shape;339;g1ab1224ca6c_0_9"/>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343"/>
        <p:cNvGrpSpPr/>
        <p:nvPr/>
      </p:nvGrpSpPr>
      <p:grpSpPr>
        <a:xfrm>
          <a:off x="0" y="0"/>
          <a:ext cx="0" cy="0"/>
          <a:chOff x="0" y="0"/>
          <a:chExt cx="0" cy="0"/>
        </a:xfrm>
      </p:grpSpPr>
      <p:sp>
        <p:nvSpPr>
          <p:cNvPr id="344" name="Google Shape;344;g1bebd2e5064_0_0"/>
          <p:cNvSpPr/>
          <p:nvPr/>
        </p:nvSpPr>
        <p:spPr>
          <a:xfrm>
            <a:off x="934800" y="1299775"/>
            <a:ext cx="10833600" cy="1135800"/>
          </a:xfrm>
          <a:prstGeom prst="rect">
            <a:avLst/>
          </a:prstGeom>
          <a:noFill/>
          <a:ln w="9525" cap="flat" cmpd="sng">
            <a:solidFill>
              <a:srgbClr val="C00000"/>
            </a:solidFill>
            <a:prstDash val="solid"/>
            <a:round/>
            <a:headEnd type="none" w="sm" len="sm"/>
            <a:tailEnd type="none" w="sm" len="sm"/>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en-GB" sz="1600">
                <a:latin typeface="Calibri"/>
                <a:ea typeface="Calibri"/>
                <a:cs typeface="Calibri"/>
                <a:sym typeface="Calibri"/>
              </a:rPr>
              <a:t>Πώς μπορώ να μεταμορφώσω την επιχείρησή μου ώστε να έχει λιγότερο αντίκτυπο στο περιβάλλον; Ποια κριτήρια ή στρατηγικές πρέπει να ακολουθήσω για να γίνω μια φιλική προς το περιβάλλον επιχείρηση; Εδώ είναι μια λίστα ερωτήσεων για να σκεφτείτε. Θα σας βοηθήσουν να σκεφτείτε πώς μια επιχείρηση θα μπορούσε να γίνει μια πιο βιώσιμη και πράσινη επιχείρηση. Εάν δεν έχετε επιχείρηση, μπορείτε να δημιουργήσετε μια για να απαντήσετε σε αυτές τις ερωτήσεις:</a:t>
            </a:r>
            <a:endParaRPr sz="1600" b="0" i="0" u="none" strike="noStrike" cap="none">
              <a:solidFill>
                <a:srgbClr val="000000"/>
              </a:solidFill>
              <a:latin typeface="Calibri"/>
              <a:ea typeface="Calibri"/>
              <a:cs typeface="Calibri"/>
              <a:sym typeface="Calibri"/>
            </a:endParaRPr>
          </a:p>
        </p:txBody>
      </p:sp>
      <p:sp>
        <p:nvSpPr>
          <p:cNvPr id="345" name="Google Shape;345;g1bebd2e5064_0_0"/>
          <p:cNvSpPr/>
          <p:nvPr/>
        </p:nvSpPr>
        <p:spPr>
          <a:xfrm>
            <a:off x="903825" y="2618875"/>
            <a:ext cx="3125400" cy="1714200"/>
          </a:xfrm>
          <a:prstGeom prst="roundRect">
            <a:avLst>
              <a:gd name="adj" fmla="val 16667"/>
            </a:avLst>
          </a:prstGeom>
          <a:solidFill>
            <a:srgbClr val="E7E6E6"/>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46" name="Google Shape;346;g1bebd2e5064_0_0"/>
          <p:cNvSpPr/>
          <p:nvPr/>
        </p:nvSpPr>
        <p:spPr>
          <a:xfrm>
            <a:off x="981544" y="2618875"/>
            <a:ext cx="2911200" cy="804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a:latin typeface="Calibri"/>
                <a:ea typeface="Calibri"/>
                <a:cs typeface="Calibri"/>
                <a:sym typeface="Calibri"/>
              </a:rPr>
              <a:t>Πώς μπορώ να μειώσω την</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a:latin typeface="Calibri"/>
                <a:ea typeface="Calibri"/>
                <a:cs typeface="Calibri"/>
                <a:sym typeface="Calibri"/>
              </a:rPr>
              <a:t> κατανάλωση ενέργειας στην</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a:latin typeface="Calibri"/>
                <a:ea typeface="Calibri"/>
                <a:cs typeface="Calibri"/>
                <a:sym typeface="Calibri"/>
              </a:rPr>
              <a:t> επιχείρησή μου; Πώς?</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400" b="0" i="0" u="none" strike="noStrike" cap="none">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347" name="Google Shape;347;g1bebd2e5064_0_0"/>
          <p:cNvSpPr/>
          <p:nvPr/>
        </p:nvSpPr>
        <p:spPr>
          <a:xfrm>
            <a:off x="4201798" y="2618863"/>
            <a:ext cx="3955500" cy="2223000"/>
          </a:xfrm>
          <a:prstGeom prst="roundRect">
            <a:avLst>
              <a:gd name="adj" fmla="val 16667"/>
            </a:avLst>
          </a:prstGeom>
          <a:solidFill>
            <a:srgbClr val="E7E6E6"/>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48" name="Google Shape;348;g1bebd2e5064_0_0"/>
          <p:cNvSpPr/>
          <p:nvPr/>
        </p:nvSpPr>
        <p:spPr>
          <a:xfrm>
            <a:off x="4371585" y="2618863"/>
            <a:ext cx="3615900" cy="804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Έχω επιρροή στους υπαλλήλους, στα ενδιαφερόμενα μέρη και στους πελάτες;</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Μπορώ να πραγματοποιήσω δράσεις</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περιβαλλοντικής ευαισθητοποίησης;</a:t>
            </a:r>
            <a:endParaRPr sz="1300" b="0" i="0" u="none" strike="noStrike" cap="none">
              <a:solidFill>
                <a:srgbClr val="000000"/>
              </a:solidFill>
              <a:latin typeface="Calibri"/>
              <a:ea typeface="Calibri"/>
              <a:cs typeface="Calibri"/>
              <a:sym typeface="Calibri"/>
            </a:endParaRPr>
          </a:p>
        </p:txBody>
      </p:sp>
      <p:sp>
        <p:nvSpPr>
          <p:cNvPr id="349" name="Google Shape;349;g1bebd2e5064_0_0"/>
          <p:cNvSpPr/>
          <p:nvPr/>
        </p:nvSpPr>
        <p:spPr>
          <a:xfrm>
            <a:off x="8329750" y="2618875"/>
            <a:ext cx="2927400" cy="1522500"/>
          </a:xfrm>
          <a:prstGeom prst="roundRect">
            <a:avLst>
              <a:gd name="adj" fmla="val 16667"/>
            </a:avLst>
          </a:prstGeom>
          <a:solidFill>
            <a:srgbClr val="E7E6E6"/>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50" name="Google Shape;350;g1bebd2e5064_0_0"/>
          <p:cNvSpPr/>
          <p:nvPr/>
        </p:nvSpPr>
        <p:spPr>
          <a:xfrm>
            <a:off x="8439149" y="2618875"/>
            <a:ext cx="2676300" cy="804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Πώς μπορώ να μειώσω τα</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απόβλητα; </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Πώς μπορώ να εκτιμήσω τα</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απόβλητα;</a:t>
            </a:r>
            <a:endParaRPr sz="1300" b="0" i="0" u="none" strike="noStrike" cap="none">
              <a:solidFill>
                <a:srgbClr val="000000"/>
              </a:solidFill>
              <a:latin typeface="Calibri"/>
              <a:ea typeface="Calibri"/>
              <a:cs typeface="Calibri"/>
              <a:sym typeface="Calibri"/>
            </a:endParaRPr>
          </a:p>
        </p:txBody>
      </p:sp>
      <p:sp>
        <p:nvSpPr>
          <p:cNvPr id="351" name="Google Shape;351;g1bebd2e5064_0_0"/>
          <p:cNvSpPr/>
          <p:nvPr/>
        </p:nvSpPr>
        <p:spPr>
          <a:xfrm>
            <a:off x="8329750" y="4235025"/>
            <a:ext cx="2927400" cy="1620300"/>
          </a:xfrm>
          <a:prstGeom prst="roundRect">
            <a:avLst>
              <a:gd name="adj" fmla="val 16667"/>
            </a:avLst>
          </a:prstGeom>
          <a:solidFill>
            <a:srgbClr val="E7E6E6"/>
          </a:solid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52" name="Google Shape;352;g1bebd2e5064_0_0"/>
          <p:cNvSpPr/>
          <p:nvPr/>
        </p:nvSpPr>
        <p:spPr>
          <a:xfrm>
            <a:off x="8455411" y="4235025"/>
            <a:ext cx="2676300" cy="8565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700"/>
              <a:buFont typeface="Arial"/>
              <a:buNone/>
            </a:pPr>
            <a:r>
              <a:rPr lang="en-GB">
                <a:latin typeface="Calibri"/>
                <a:ea typeface="Calibri"/>
                <a:cs typeface="Calibri"/>
                <a:sym typeface="Calibri"/>
              </a:rPr>
              <a:t>Γνωρίζω το περιβαλλοντικό</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GB">
                <a:latin typeface="Calibri"/>
                <a:ea typeface="Calibri"/>
                <a:cs typeface="Calibri"/>
                <a:sym typeface="Calibri"/>
              </a:rPr>
              <a:t> αποτύπωμα των προϊόντων μου;</a:t>
            </a:r>
            <a:endParaRPr sz="13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alibri"/>
              <a:ea typeface="Calibri"/>
              <a:cs typeface="Calibri"/>
              <a:sym typeface="Calibri"/>
            </a:endParaRPr>
          </a:p>
        </p:txBody>
      </p:sp>
      <p:sp>
        <p:nvSpPr>
          <p:cNvPr id="353" name="Google Shape;353;g1bebd2e5064_0_0"/>
          <p:cNvSpPr/>
          <p:nvPr/>
        </p:nvSpPr>
        <p:spPr>
          <a:xfrm>
            <a:off x="903825" y="4415175"/>
            <a:ext cx="3172500" cy="1522500"/>
          </a:xfrm>
          <a:prstGeom prst="roundRect">
            <a:avLst>
              <a:gd name="adj" fmla="val 16667"/>
            </a:avLst>
          </a:prstGeom>
          <a:solidFill>
            <a:srgbClr val="E7E6E6"/>
          </a:solidFill>
          <a:ln w="28575" cap="flat" cmpd="sng">
            <a:solidFill>
              <a:srgbClr val="21B4A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54" name="Google Shape;354;g1bebd2e5064_0_0"/>
          <p:cNvSpPr/>
          <p:nvPr/>
        </p:nvSpPr>
        <p:spPr>
          <a:xfrm>
            <a:off x="1040011" y="4415175"/>
            <a:ext cx="2900400" cy="804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Πώς διαχειριζόμαστε τη χρήση του νερού μας και μπορώ να σκεφτώ τρόπους να το διαχειριστώ πιο</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υπεύθυνα;</a:t>
            </a:r>
            <a:endParaRPr sz="1400" b="0" i="0" u="none" strike="noStrike" cap="none">
              <a:solidFill>
                <a:srgbClr val="000000"/>
              </a:solidFill>
              <a:latin typeface="Calibri"/>
              <a:ea typeface="Calibri"/>
              <a:cs typeface="Calibri"/>
              <a:sym typeface="Calibri"/>
            </a:endParaRPr>
          </a:p>
        </p:txBody>
      </p:sp>
      <p:sp>
        <p:nvSpPr>
          <p:cNvPr id="355" name="Google Shape;355;g1bebd2e5064_0_0"/>
          <p:cNvSpPr/>
          <p:nvPr/>
        </p:nvSpPr>
        <p:spPr>
          <a:xfrm>
            <a:off x="4201808" y="4924151"/>
            <a:ext cx="3955500" cy="1013700"/>
          </a:xfrm>
          <a:prstGeom prst="roundRect">
            <a:avLst>
              <a:gd name="adj" fmla="val 16667"/>
            </a:avLst>
          </a:prstGeom>
          <a:solidFill>
            <a:srgbClr val="E7E6E6"/>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356" name="Google Shape;356;g1bebd2e5064_0_0"/>
          <p:cNvSpPr/>
          <p:nvPr/>
        </p:nvSpPr>
        <p:spPr>
          <a:xfrm>
            <a:off x="4371593" y="4924151"/>
            <a:ext cx="3615900" cy="80460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Μπορώ να χρησιμοποιήσω κοντινούς</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προμηθευτές; Με ποιους κοντινούς</a:t>
            </a:r>
            <a:endParaRPr>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a:latin typeface="Calibri"/>
                <a:ea typeface="Calibri"/>
                <a:cs typeface="Calibri"/>
                <a:sym typeface="Calibri"/>
              </a:rPr>
              <a:t> προμηθευτές μπορώ να συνεργαστώ;</a:t>
            </a:r>
            <a:endParaRPr sz="1400" b="0" i="0" u="none" strike="noStrike" cap="none">
              <a:solidFill>
                <a:srgbClr val="000000"/>
              </a:solidFill>
              <a:latin typeface="Calibri"/>
              <a:ea typeface="Calibri"/>
              <a:cs typeface="Calibri"/>
              <a:sym typeface="Calibri"/>
            </a:endParaRPr>
          </a:p>
        </p:txBody>
      </p:sp>
      <p:pic>
        <p:nvPicPr>
          <p:cNvPr id="357" name="Google Shape;357;g1bebd2e5064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627054">
            <a:off x="10615667" y="3405973"/>
            <a:ext cx="2064090" cy="2514628"/>
          </a:xfrm>
          <a:prstGeom prst="rect">
            <a:avLst/>
          </a:prstGeom>
          <a:noFill/>
          <a:ln>
            <a:noFill/>
          </a:ln>
        </p:spPr>
      </p:pic>
      <p:sp>
        <p:nvSpPr>
          <p:cNvPr id="358" name="Google Shape;358;g1bebd2e5064_0_0"/>
          <p:cNvSpPr/>
          <p:nvPr/>
        </p:nvSpPr>
        <p:spPr>
          <a:xfrm>
            <a:off x="903824" y="188575"/>
            <a:ext cx="9164700" cy="639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GB" sz="3600" b="1">
                <a:solidFill>
                  <a:srgbClr val="FAB632"/>
                </a:solidFill>
                <a:latin typeface="Calibri"/>
                <a:ea typeface="Calibri"/>
                <a:cs typeface="Calibri"/>
                <a:sym typeface="Calibri"/>
              </a:rPr>
              <a:t>Ενότητα 1: Πράσινη Οικονομία</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FAB632"/>
              </a:solidFill>
              <a:latin typeface="Calibri"/>
              <a:ea typeface="Calibri"/>
              <a:cs typeface="Calibri"/>
              <a:sym typeface="Calibri"/>
            </a:endParaRPr>
          </a:p>
        </p:txBody>
      </p:sp>
      <p:sp>
        <p:nvSpPr>
          <p:cNvPr id="359" name="Google Shape;359;g1bebd2e5064_0_0"/>
          <p:cNvSpPr/>
          <p:nvPr/>
        </p:nvSpPr>
        <p:spPr>
          <a:xfrm>
            <a:off x="903825" y="749900"/>
            <a:ext cx="10046700" cy="45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a:solidFill>
                  <a:srgbClr val="21B4A9"/>
                </a:solidFill>
                <a:latin typeface="Calibri"/>
                <a:ea typeface="Calibri"/>
                <a:cs typeface="Calibri"/>
                <a:sym typeface="Calibri"/>
              </a:rPr>
              <a:t>Μέρος 5: Συμβουλές για να κάνετε την επιχείρησή σας βιώσιμη και πράσινη</a:t>
            </a: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21B4A9"/>
              </a:solidFill>
              <a:latin typeface="Calibri"/>
              <a:ea typeface="Calibri"/>
              <a:cs typeface="Calibri"/>
              <a:sym typeface="Calibri"/>
            </a:endParaRPr>
          </a:p>
        </p:txBody>
      </p:sp>
      <p:sp>
        <p:nvSpPr>
          <p:cNvPr id="360" name="Google Shape;360;g1bebd2e5064_0_0"/>
          <p:cNvSpPr/>
          <p:nvPr/>
        </p:nvSpPr>
        <p:spPr>
          <a:xfrm>
            <a:off x="1934625" y="6259000"/>
            <a:ext cx="9225000" cy="592500"/>
          </a:xfrm>
          <a:prstGeom prst="rect">
            <a:avLst/>
          </a:prstGeom>
          <a:noFill/>
          <a:ln>
            <a:noFill/>
          </a:ln>
        </p:spPr>
        <p:txBody>
          <a:bodyPr spcFirstLastPara="1" wrap="square" lIns="90000" tIns="45000" rIns="90000" bIns="450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Χρηματοδοτείται από την Ευρωπαϊκή Ένωση. Ωστόσο, οι απόψεις που εκφράζονται είναι του ή των συγγραφέων και δεν αντικατοπτρίζουν απαραίτητα εκείνες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αυτά.</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100">
                <a:solidFill>
                  <a:schemeClr val="dk1"/>
                </a:solidFill>
              </a:rPr>
              <a:t> </a:t>
            </a: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sz="11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5854</Words>
  <Application>Microsoft Office PowerPoint</Application>
  <PresentationFormat>Widescreen</PresentationFormat>
  <Paragraphs>661</Paragraphs>
  <Slides>33</Slides>
  <Notes>33</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33</vt:i4>
      </vt:variant>
    </vt:vector>
  </HeadingPairs>
  <TitlesOfParts>
    <vt:vector size="41" baseType="lpstr">
      <vt:lpstr>Arial</vt:lpstr>
      <vt:lpstr>Century Gothic</vt:lpstr>
      <vt:lpstr>Roboto</vt:lpstr>
      <vt:lpstr>Oxygen</vt:lpstr>
      <vt:lpstr>Calibri</vt:lpstr>
      <vt:lpstr>Times New Roman</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Gabriela Álvarez Bordón</dc:creator>
  <cp:lastModifiedBy>Windows User</cp:lastModifiedBy>
  <cp:revision>1</cp:revision>
  <dcterms:created xsi:type="dcterms:W3CDTF">2022-05-18T10:18:40Z</dcterms:created>
  <dcterms:modified xsi:type="dcterms:W3CDTF">2023-02-22T16:07:08Z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