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7559675" cy="10691800"/>
  <p:embeddedFontLst>
    <p:embeddedFont>
      <p:font typeface="Oxygen"/>
      <p:regular r:id="rId40"/>
      <p:bold r:id="rId41"/>
    </p:embeddedFont>
    <p:embeddedFont>
      <p:font typeface="Roboto"/>
      <p:regular r:id="rId42"/>
      <p:bold r:id="rId43"/>
      <p:italic r:id="rId44"/>
      <p:boldItalic r:id="rId45"/>
    </p:embeddedFon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0" roundtripDataSignature="AMtx7mgoAVSZCS3LB4nvV3k8mkbwuYA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3A36EE-4F29-4851-8612-EFDCD058B53D}">
  <a:tblStyle styleId="{F33A36EE-4F29-4851-8612-EFDCD058B53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xygen-regular.fntdata"/><Relationship Id="rId42" Type="http://schemas.openxmlformats.org/officeDocument/2006/relationships/font" Target="fonts/Roboto-regular.fntdata"/><Relationship Id="rId41" Type="http://schemas.openxmlformats.org/officeDocument/2006/relationships/font" Target="fonts/Oxygen-bold.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CenturyGothic-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 name="Google Shape;115;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7dbe8cb7e9_0_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g17dbe8cb7e9_0_0: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9d164b436d_0_23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g19d164b436d_0_236: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9d164b436d_0_28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g19d164b436d_0_283: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9d164b436d_0_309: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g19d164b436d_0_309: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bebf6b8380_0_2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g1bebf6b8380_0_27: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9d164b436d_0_8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0" name="Google Shape;450;g19d164b436d_0_80: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5: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15: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9d164b436d_0_331: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g19d164b436d_0_331: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9d164b436d_0_38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 name="Google Shape;498;g19d164b436d_0_382: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9d164b436d_0_338: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9" name="Google Shape;509;g19d164b436d_0_338: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2: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9d164b436d_0_34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g19d164b436d_0_344: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a5a4e823de_0_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g1a5a4e823de_0_3: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9d164b436d_0_11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0" name="Google Shape;540;g19d164b436d_0_117: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ab1224ca6c_0_694: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5" name="Google Shape;555;g1ab1224ca6c_0_694: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ab1224ca6c_0_27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8" name="Google Shape;578;g1ab1224ca6c_0_270: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ab1224ca6c_0_27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9" name="Google Shape;589;g1ab1224ca6c_0_277: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bebf6b8380_0_37: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9" name="Google Shape;599;g1bebf6b8380_0_37: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9d164b436d_0_128: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0" name="Google Shape;610;g19d164b436d_0_128: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9d164b436d_0_146: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g19d164b436d_0_146: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0" name="Google Shape;630;p20: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 name="Google Shape;140;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4: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24: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5: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7" name="Google Shape;657;p2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6: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p2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7: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1" name="Google Shape;701;p2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4: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7dbe8cb7e9_0_1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g17dbe8cb7e9_0_13: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12: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8c830645d5_0_18: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g18c830645d5_0_18: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ab1224ca6c_0_9: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g1ab1224ca6c_0_9: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bebf6b8380_0_0: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g1bebf6b8380_0_0:notes"/>
          <p:cNvSpPr/>
          <p:nvPr>
            <p:ph idx="2" type="sldImg"/>
          </p:nvPr>
        </p:nvSpPr>
        <p:spPr>
          <a:xfrm>
            <a:off x="217488" y="801688"/>
            <a:ext cx="7126200" cy="4010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1" name="Shape 11"/>
        <p:cNvGrpSpPr/>
        <p:nvPr/>
      </p:nvGrpSpPr>
      <p:grpSpPr>
        <a:xfrm>
          <a:off x="0" y="0"/>
          <a:ext cx="0" cy="0"/>
          <a:chOff x="0" y="0"/>
          <a:chExt cx="0" cy="0"/>
        </a:xfrm>
      </p:grpSpPr>
      <p:sp>
        <p:nvSpPr>
          <p:cNvPr id="12" name="Google Shape;12;p29"/>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9"/>
          <p:cNvSpPr txBox="1"/>
          <p:nvPr>
            <p:ph idx="1" type="subTitle"/>
          </p:nvPr>
        </p:nvSpPr>
        <p:spPr>
          <a:xfrm>
            <a:off x="838080" y="1825560"/>
            <a:ext cx="10515240" cy="43509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1" name="Shape 41"/>
        <p:cNvGrpSpPr/>
        <p:nvPr/>
      </p:nvGrpSpPr>
      <p:grpSpPr>
        <a:xfrm>
          <a:off x="0" y="0"/>
          <a:ext cx="0" cy="0"/>
          <a:chOff x="0" y="0"/>
          <a:chExt cx="0" cy="0"/>
        </a:xfrm>
      </p:grpSpPr>
      <p:sp>
        <p:nvSpPr>
          <p:cNvPr id="42" name="Google Shape;42;p40"/>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0"/>
          <p:cNvSpPr txBox="1"/>
          <p:nvPr>
            <p:ph idx="1" type="body"/>
          </p:nvPr>
        </p:nvSpPr>
        <p:spPr>
          <a:xfrm>
            <a:off x="838080" y="1825560"/>
            <a:ext cx="1051524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4" name="Google Shape;44;p40"/>
          <p:cNvSpPr txBox="1"/>
          <p:nvPr>
            <p:ph idx="2" type="body"/>
          </p:nvPr>
        </p:nvSpPr>
        <p:spPr>
          <a:xfrm>
            <a:off x="838080" y="4098240"/>
            <a:ext cx="1051524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5" name="Shape 45"/>
        <p:cNvGrpSpPr/>
        <p:nvPr/>
      </p:nvGrpSpPr>
      <p:grpSpPr>
        <a:xfrm>
          <a:off x="0" y="0"/>
          <a:ext cx="0" cy="0"/>
          <a:chOff x="0" y="0"/>
          <a:chExt cx="0" cy="0"/>
        </a:xfrm>
      </p:grpSpPr>
      <p:sp>
        <p:nvSpPr>
          <p:cNvPr id="46" name="Google Shape;46;p41"/>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1"/>
          <p:cNvSpPr txBox="1"/>
          <p:nvPr>
            <p:ph idx="1" type="body"/>
          </p:nvPr>
        </p:nvSpPr>
        <p:spPr>
          <a:xfrm>
            <a:off x="83808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8" name="Google Shape;48;p41"/>
          <p:cNvSpPr txBox="1"/>
          <p:nvPr>
            <p:ph idx="2" type="body"/>
          </p:nvPr>
        </p:nvSpPr>
        <p:spPr>
          <a:xfrm>
            <a:off x="622620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9" name="Google Shape;49;p41"/>
          <p:cNvSpPr txBox="1"/>
          <p:nvPr>
            <p:ph idx="3" type="body"/>
          </p:nvPr>
        </p:nvSpPr>
        <p:spPr>
          <a:xfrm>
            <a:off x="83808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41"/>
          <p:cNvSpPr txBox="1"/>
          <p:nvPr>
            <p:ph idx="4" type="body"/>
          </p:nvPr>
        </p:nvSpPr>
        <p:spPr>
          <a:xfrm>
            <a:off x="622620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1" name="Shape 51"/>
        <p:cNvGrpSpPr/>
        <p:nvPr/>
      </p:nvGrpSpPr>
      <p:grpSpPr>
        <a:xfrm>
          <a:off x="0" y="0"/>
          <a:ext cx="0" cy="0"/>
          <a:chOff x="0" y="0"/>
          <a:chExt cx="0" cy="0"/>
        </a:xfrm>
      </p:grpSpPr>
      <p:sp>
        <p:nvSpPr>
          <p:cNvPr id="52" name="Google Shape;52;p42"/>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2"/>
          <p:cNvSpPr txBox="1"/>
          <p:nvPr>
            <p:ph idx="1" type="body"/>
          </p:nvPr>
        </p:nvSpPr>
        <p:spPr>
          <a:xfrm>
            <a:off x="838080" y="182556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4" name="Google Shape;54;p42"/>
          <p:cNvSpPr txBox="1"/>
          <p:nvPr>
            <p:ph idx="2" type="body"/>
          </p:nvPr>
        </p:nvSpPr>
        <p:spPr>
          <a:xfrm>
            <a:off x="4393440" y="182556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42"/>
          <p:cNvSpPr txBox="1"/>
          <p:nvPr>
            <p:ph idx="3" type="body"/>
          </p:nvPr>
        </p:nvSpPr>
        <p:spPr>
          <a:xfrm>
            <a:off x="7949160" y="182556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 name="Google Shape;56;p42"/>
          <p:cNvSpPr txBox="1"/>
          <p:nvPr>
            <p:ph idx="4" type="body"/>
          </p:nvPr>
        </p:nvSpPr>
        <p:spPr>
          <a:xfrm>
            <a:off x="838080" y="409824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 name="Google Shape;57;p42"/>
          <p:cNvSpPr txBox="1"/>
          <p:nvPr>
            <p:ph idx="5" type="body"/>
          </p:nvPr>
        </p:nvSpPr>
        <p:spPr>
          <a:xfrm>
            <a:off x="4393440" y="409824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42"/>
          <p:cNvSpPr txBox="1"/>
          <p:nvPr>
            <p:ph idx="6" type="body"/>
          </p:nvPr>
        </p:nvSpPr>
        <p:spPr>
          <a:xfrm>
            <a:off x="7949160" y="409824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5" name="Shape 6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6" name="Shape 66"/>
        <p:cNvGrpSpPr/>
        <p:nvPr/>
      </p:nvGrpSpPr>
      <p:grpSpPr>
        <a:xfrm>
          <a:off x="0" y="0"/>
          <a:ext cx="0" cy="0"/>
          <a:chOff x="0" y="0"/>
          <a:chExt cx="0" cy="0"/>
        </a:xfrm>
      </p:grpSpPr>
      <p:sp>
        <p:nvSpPr>
          <p:cNvPr id="67" name="Google Shape;67;p43"/>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3"/>
          <p:cNvSpPr txBox="1"/>
          <p:nvPr>
            <p:ph idx="1" type="subTitle"/>
          </p:nvPr>
        </p:nvSpPr>
        <p:spPr>
          <a:xfrm>
            <a:off x="838080" y="1825560"/>
            <a:ext cx="10515240" cy="43509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9" name="Shape 69"/>
        <p:cNvGrpSpPr/>
        <p:nvPr/>
      </p:nvGrpSpPr>
      <p:grpSpPr>
        <a:xfrm>
          <a:off x="0" y="0"/>
          <a:ext cx="0" cy="0"/>
          <a:chOff x="0" y="0"/>
          <a:chExt cx="0" cy="0"/>
        </a:xfrm>
      </p:grpSpPr>
      <p:sp>
        <p:nvSpPr>
          <p:cNvPr id="70" name="Google Shape;70;p44"/>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4"/>
          <p:cNvSpPr txBox="1"/>
          <p:nvPr>
            <p:ph idx="1" type="body"/>
          </p:nvPr>
        </p:nvSpPr>
        <p:spPr>
          <a:xfrm>
            <a:off x="838080" y="1825560"/>
            <a:ext cx="1051524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2" name="Shape 72"/>
        <p:cNvGrpSpPr/>
        <p:nvPr/>
      </p:nvGrpSpPr>
      <p:grpSpPr>
        <a:xfrm>
          <a:off x="0" y="0"/>
          <a:ext cx="0" cy="0"/>
          <a:chOff x="0" y="0"/>
          <a:chExt cx="0" cy="0"/>
        </a:xfrm>
      </p:grpSpPr>
      <p:sp>
        <p:nvSpPr>
          <p:cNvPr id="73" name="Google Shape;73;p45"/>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5"/>
          <p:cNvSpPr txBox="1"/>
          <p:nvPr>
            <p:ph idx="1" type="body"/>
          </p:nvPr>
        </p:nvSpPr>
        <p:spPr>
          <a:xfrm>
            <a:off x="83808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5" name="Google Shape;75;p45"/>
          <p:cNvSpPr txBox="1"/>
          <p:nvPr>
            <p:ph idx="2" type="body"/>
          </p:nvPr>
        </p:nvSpPr>
        <p:spPr>
          <a:xfrm>
            <a:off x="622620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46"/>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78" name="Shape 78"/>
        <p:cNvGrpSpPr/>
        <p:nvPr/>
      </p:nvGrpSpPr>
      <p:grpSpPr>
        <a:xfrm>
          <a:off x="0" y="0"/>
          <a:ext cx="0" cy="0"/>
          <a:chOff x="0" y="0"/>
          <a:chExt cx="0" cy="0"/>
        </a:xfrm>
      </p:grpSpPr>
      <p:sp>
        <p:nvSpPr>
          <p:cNvPr id="79" name="Google Shape;79;p47"/>
          <p:cNvSpPr txBox="1"/>
          <p:nvPr>
            <p:ph idx="1" type="subTitle"/>
          </p:nvPr>
        </p:nvSpPr>
        <p:spPr>
          <a:xfrm>
            <a:off x="838080" y="365040"/>
            <a:ext cx="10515240" cy="61441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80" name="Shape 80"/>
        <p:cNvGrpSpPr/>
        <p:nvPr/>
      </p:nvGrpSpPr>
      <p:grpSpPr>
        <a:xfrm>
          <a:off x="0" y="0"/>
          <a:ext cx="0" cy="0"/>
          <a:chOff x="0" y="0"/>
          <a:chExt cx="0" cy="0"/>
        </a:xfrm>
      </p:grpSpPr>
      <p:sp>
        <p:nvSpPr>
          <p:cNvPr id="81" name="Google Shape;81;p48"/>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8"/>
          <p:cNvSpPr txBox="1"/>
          <p:nvPr>
            <p:ph idx="1" type="body"/>
          </p:nvPr>
        </p:nvSpPr>
        <p:spPr>
          <a:xfrm>
            <a:off x="83808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48"/>
          <p:cNvSpPr txBox="1"/>
          <p:nvPr>
            <p:ph idx="2" type="body"/>
          </p:nvPr>
        </p:nvSpPr>
        <p:spPr>
          <a:xfrm>
            <a:off x="622620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48"/>
          <p:cNvSpPr txBox="1"/>
          <p:nvPr>
            <p:ph idx="3" type="body"/>
          </p:nvPr>
        </p:nvSpPr>
        <p:spPr>
          <a:xfrm>
            <a:off x="83808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4"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85" name="Shape 85"/>
        <p:cNvGrpSpPr/>
        <p:nvPr/>
      </p:nvGrpSpPr>
      <p:grpSpPr>
        <a:xfrm>
          <a:off x="0" y="0"/>
          <a:ext cx="0" cy="0"/>
          <a:chOff x="0" y="0"/>
          <a:chExt cx="0" cy="0"/>
        </a:xfrm>
      </p:grpSpPr>
      <p:sp>
        <p:nvSpPr>
          <p:cNvPr id="86" name="Google Shape;86;p49"/>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9"/>
          <p:cNvSpPr txBox="1"/>
          <p:nvPr>
            <p:ph idx="1" type="body"/>
          </p:nvPr>
        </p:nvSpPr>
        <p:spPr>
          <a:xfrm>
            <a:off x="83808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8" name="Google Shape;88;p49"/>
          <p:cNvSpPr txBox="1"/>
          <p:nvPr>
            <p:ph idx="2" type="body"/>
          </p:nvPr>
        </p:nvSpPr>
        <p:spPr>
          <a:xfrm>
            <a:off x="622620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9" name="Google Shape;89;p49"/>
          <p:cNvSpPr txBox="1"/>
          <p:nvPr>
            <p:ph idx="3" type="body"/>
          </p:nvPr>
        </p:nvSpPr>
        <p:spPr>
          <a:xfrm>
            <a:off x="622620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90" name="Shape 90"/>
        <p:cNvGrpSpPr/>
        <p:nvPr/>
      </p:nvGrpSpPr>
      <p:grpSpPr>
        <a:xfrm>
          <a:off x="0" y="0"/>
          <a:ext cx="0" cy="0"/>
          <a:chOff x="0" y="0"/>
          <a:chExt cx="0" cy="0"/>
        </a:xfrm>
      </p:grpSpPr>
      <p:sp>
        <p:nvSpPr>
          <p:cNvPr id="91" name="Google Shape;91;p50"/>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0"/>
          <p:cNvSpPr txBox="1"/>
          <p:nvPr>
            <p:ph idx="1" type="body"/>
          </p:nvPr>
        </p:nvSpPr>
        <p:spPr>
          <a:xfrm>
            <a:off x="83808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3" name="Google Shape;93;p50"/>
          <p:cNvSpPr txBox="1"/>
          <p:nvPr>
            <p:ph idx="2" type="body"/>
          </p:nvPr>
        </p:nvSpPr>
        <p:spPr>
          <a:xfrm>
            <a:off x="622620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4" name="Google Shape;94;p50"/>
          <p:cNvSpPr txBox="1"/>
          <p:nvPr>
            <p:ph idx="3" type="body"/>
          </p:nvPr>
        </p:nvSpPr>
        <p:spPr>
          <a:xfrm>
            <a:off x="838080" y="4098240"/>
            <a:ext cx="1051524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95" name="Shape 95"/>
        <p:cNvGrpSpPr/>
        <p:nvPr/>
      </p:nvGrpSpPr>
      <p:grpSpPr>
        <a:xfrm>
          <a:off x="0" y="0"/>
          <a:ext cx="0" cy="0"/>
          <a:chOff x="0" y="0"/>
          <a:chExt cx="0" cy="0"/>
        </a:xfrm>
      </p:grpSpPr>
      <p:sp>
        <p:nvSpPr>
          <p:cNvPr id="96" name="Google Shape;96;p51"/>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51"/>
          <p:cNvSpPr txBox="1"/>
          <p:nvPr>
            <p:ph idx="1" type="body"/>
          </p:nvPr>
        </p:nvSpPr>
        <p:spPr>
          <a:xfrm>
            <a:off x="838080" y="1825560"/>
            <a:ext cx="1051524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8" name="Google Shape;98;p51"/>
          <p:cNvSpPr txBox="1"/>
          <p:nvPr>
            <p:ph idx="2" type="body"/>
          </p:nvPr>
        </p:nvSpPr>
        <p:spPr>
          <a:xfrm>
            <a:off x="838080" y="4098240"/>
            <a:ext cx="1051524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99" name="Shape 99"/>
        <p:cNvGrpSpPr/>
        <p:nvPr/>
      </p:nvGrpSpPr>
      <p:grpSpPr>
        <a:xfrm>
          <a:off x="0" y="0"/>
          <a:ext cx="0" cy="0"/>
          <a:chOff x="0" y="0"/>
          <a:chExt cx="0" cy="0"/>
        </a:xfrm>
      </p:grpSpPr>
      <p:sp>
        <p:nvSpPr>
          <p:cNvPr id="100" name="Google Shape;100;p52"/>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2"/>
          <p:cNvSpPr txBox="1"/>
          <p:nvPr>
            <p:ph idx="1" type="body"/>
          </p:nvPr>
        </p:nvSpPr>
        <p:spPr>
          <a:xfrm>
            <a:off x="83808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2" name="Google Shape;102;p52"/>
          <p:cNvSpPr txBox="1"/>
          <p:nvPr>
            <p:ph idx="2" type="body"/>
          </p:nvPr>
        </p:nvSpPr>
        <p:spPr>
          <a:xfrm>
            <a:off x="622620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3" name="Google Shape;103;p52"/>
          <p:cNvSpPr txBox="1"/>
          <p:nvPr>
            <p:ph idx="3" type="body"/>
          </p:nvPr>
        </p:nvSpPr>
        <p:spPr>
          <a:xfrm>
            <a:off x="83808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4" name="Google Shape;104;p52"/>
          <p:cNvSpPr txBox="1"/>
          <p:nvPr>
            <p:ph idx="4" type="body"/>
          </p:nvPr>
        </p:nvSpPr>
        <p:spPr>
          <a:xfrm>
            <a:off x="622620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05" name="Shape 105"/>
        <p:cNvGrpSpPr/>
        <p:nvPr/>
      </p:nvGrpSpPr>
      <p:grpSpPr>
        <a:xfrm>
          <a:off x="0" y="0"/>
          <a:ext cx="0" cy="0"/>
          <a:chOff x="0" y="0"/>
          <a:chExt cx="0" cy="0"/>
        </a:xfrm>
      </p:grpSpPr>
      <p:sp>
        <p:nvSpPr>
          <p:cNvPr id="106" name="Google Shape;106;p53"/>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53"/>
          <p:cNvSpPr txBox="1"/>
          <p:nvPr>
            <p:ph idx="1" type="body"/>
          </p:nvPr>
        </p:nvSpPr>
        <p:spPr>
          <a:xfrm>
            <a:off x="838080" y="182556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8" name="Google Shape;108;p53"/>
          <p:cNvSpPr txBox="1"/>
          <p:nvPr>
            <p:ph idx="2" type="body"/>
          </p:nvPr>
        </p:nvSpPr>
        <p:spPr>
          <a:xfrm>
            <a:off x="4393440" y="182556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9" name="Google Shape;109;p53"/>
          <p:cNvSpPr txBox="1"/>
          <p:nvPr>
            <p:ph idx="3" type="body"/>
          </p:nvPr>
        </p:nvSpPr>
        <p:spPr>
          <a:xfrm>
            <a:off x="7949160" y="182556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0" name="Google Shape;110;p53"/>
          <p:cNvSpPr txBox="1"/>
          <p:nvPr>
            <p:ph idx="4" type="body"/>
          </p:nvPr>
        </p:nvSpPr>
        <p:spPr>
          <a:xfrm>
            <a:off x="838080" y="409824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1" name="Google Shape;111;p53"/>
          <p:cNvSpPr txBox="1"/>
          <p:nvPr>
            <p:ph idx="5" type="body"/>
          </p:nvPr>
        </p:nvSpPr>
        <p:spPr>
          <a:xfrm>
            <a:off x="4393440" y="409824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2" name="Google Shape;112;p53"/>
          <p:cNvSpPr txBox="1"/>
          <p:nvPr>
            <p:ph idx="6" type="body"/>
          </p:nvPr>
        </p:nvSpPr>
        <p:spPr>
          <a:xfrm>
            <a:off x="7949160" y="4098240"/>
            <a:ext cx="338580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 name="Shape 15"/>
        <p:cNvGrpSpPr/>
        <p:nvPr/>
      </p:nvGrpSpPr>
      <p:grpSpPr>
        <a:xfrm>
          <a:off x="0" y="0"/>
          <a:ext cx="0" cy="0"/>
          <a:chOff x="0" y="0"/>
          <a:chExt cx="0" cy="0"/>
        </a:xfrm>
      </p:grpSpPr>
      <p:sp>
        <p:nvSpPr>
          <p:cNvPr id="16" name="Google Shape;16;p33"/>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3"/>
          <p:cNvSpPr txBox="1"/>
          <p:nvPr>
            <p:ph idx="1" type="body"/>
          </p:nvPr>
        </p:nvSpPr>
        <p:spPr>
          <a:xfrm>
            <a:off x="838080" y="1825560"/>
            <a:ext cx="1051524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8" name="Shape 18"/>
        <p:cNvGrpSpPr/>
        <p:nvPr/>
      </p:nvGrpSpPr>
      <p:grpSpPr>
        <a:xfrm>
          <a:off x="0" y="0"/>
          <a:ext cx="0" cy="0"/>
          <a:chOff x="0" y="0"/>
          <a:chExt cx="0" cy="0"/>
        </a:xfrm>
      </p:grpSpPr>
      <p:sp>
        <p:nvSpPr>
          <p:cNvPr id="19" name="Google Shape;19;p34"/>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4"/>
          <p:cNvSpPr txBox="1"/>
          <p:nvPr>
            <p:ph idx="1" type="body"/>
          </p:nvPr>
        </p:nvSpPr>
        <p:spPr>
          <a:xfrm>
            <a:off x="83808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1" name="Google Shape;21;p34"/>
          <p:cNvSpPr txBox="1"/>
          <p:nvPr>
            <p:ph idx="2" type="body"/>
          </p:nvPr>
        </p:nvSpPr>
        <p:spPr>
          <a:xfrm>
            <a:off x="622620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35"/>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4" name="Shape 24"/>
        <p:cNvGrpSpPr/>
        <p:nvPr/>
      </p:nvGrpSpPr>
      <p:grpSpPr>
        <a:xfrm>
          <a:off x="0" y="0"/>
          <a:ext cx="0" cy="0"/>
          <a:chOff x="0" y="0"/>
          <a:chExt cx="0" cy="0"/>
        </a:xfrm>
      </p:grpSpPr>
      <p:sp>
        <p:nvSpPr>
          <p:cNvPr id="25" name="Google Shape;25;p36"/>
          <p:cNvSpPr txBox="1"/>
          <p:nvPr>
            <p:ph idx="1" type="subTitle"/>
          </p:nvPr>
        </p:nvSpPr>
        <p:spPr>
          <a:xfrm>
            <a:off x="838080" y="365040"/>
            <a:ext cx="10515240" cy="614412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6" name="Shape 26"/>
        <p:cNvGrpSpPr/>
        <p:nvPr/>
      </p:nvGrpSpPr>
      <p:grpSpPr>
        <a:xfrm>
          <a:off x="0" y="0"/>
          <a:ext cx="0" cy="0"/>
          <a:chOff x="0" y="0"/>
          <a:chExt cx="0" cy="0"/>
        </a:xfrm>
      </p:grpSpPr>
      <p:sp>
        <p:nvSpPr>
          <p:cNvPr id="27" name="Google Shape;27;p37"/>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7"/>
          <p:cNvSpPr txBox="1"/>
          <p:nvPr>
            <p:ph idx="1" type="body"/>
          </p:nvPr>
        </p:nvSpPr>
        <p:spPr>
          <a:xfrm>
            <a:off x="83808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9" name="Google Shape;29;p37"/>
          <p:cNvSpPr txBox="1"/>
          <p:nvPr>
            <p:ph idx="2" type="body"/>
          </p:nvPr>
        </p:nvSpPr>
        <p:spPr>
          <a:xfrm>
            <a:off x="622620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37"/>
          <p:cNvSpPr txBox="1"/>
          <p:nvPr>
            <p:ph idx="3" type="body"/>
          </p:nvPr>
        </p:nvSpPr>
        <p:spPr>
          <a:xfrm>
            <a:off x="83808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1" name="Shape 31"/>
        <p:cNvGrpSpPr/>
        <p:nvPr/>
      </p:nvGrpSpPr>
      <p:grpSpPr>
        <a:xfrm>
          <a:off x="0" y="0"/>
          <a:ext cx="0" cy="0"/>
          <a:chOff x="0" y="0"/>
          <a:chExt cx="0" cy="0"/>
        </a:xfrm>
      </p:grpSpPr>
      <p:sp>
        <p:nvSpPr>
          <p:cNvPr id="32" name="Google Shape;32;p38"/>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8"/>
          <p:cNvSpPr txBox="1"/>
          <p:nvPr>
            <p:ph idx="1" type="body"/>
          </p:nvPr>
        </p:nvSpPr>
        <p:spPr>
          <a:xfrm>
            <a:off x="838080" y="1825560"/>
            <a:ext cx="5131080" cy="435096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38"/>
          <p:cNvSpPr txBox="1"/>
          <p:nvPr>
            <p:ph idx="2" type="body"/>
          </p:nvPr>
        </p:nvSpPr>
        <p:spPr>
          <a:xfrm>
            <a:off x="622620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5" name="Google Shape;35;p38"/>
          <p:cNvSpPr txBox="1"/>
          <p:nvPr>
            <p:ph idx="3" type="body"/>
          </p:nvPr>
        </p:nvSpPr>
        <p:spPr>
          <a:xfrm>
            <a:off x="6226200" y="409824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6" name="Shape 36"/>
        <p:cNvGrpSpPr/>
        <p:nvPr/>
      </p:nvGrpSpPr>
      <p:grpSpPr>
        <a:xfrm>
          <a:off x="0" y="0"/>
          <a:ext cx="0" cy="0"/>
          <a:chOff x="0" y="0"/>
          <a:chExt cx="0" cy="0"/>
        </a:xfrm>
      </p:grpSpPr>
      <p:sp>
        <p:nvSpPr>
          <p:cNvPr id="37" name="Google Shape;37;p39"/>
          <p:cNvSpPr txBox="1"/>
          <p:nvPr>
            <p:ph type="title"/>
          </p:nvPr>
        </p:nvSpPr>
        <p:spPr>
          <a:xfrm>
            <a:off x="838080" y="365040"/>
            <a:ext cx="10515240" cy="132516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 type="body"/>
          </p:nvPr>
        </p:nvSpPr>
        <p:spPr>
          <a:xfrm>
            <a:off x="83808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39"/>
          <p:cNvSpPr txBox="1"/>
          <p:nvPr>
            <p:ph idx="2" type="body"/>
          </p:nvPr>
        </p:nvSpPr>
        <p:spPr>
          <a:xfrm>
            <a:off x="6226200" y="1825560"/>
            <a:ext cx="513108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39"/>
          <p:cNvSpPr txBox="1"/>
          <p:nvPr>
            <p:ph idx="3" type="body"/>
          </p:nvPr>
        </p:nvSpPr>
        <p:spPr>
          <a:xfrm>
            <a:off x="838080" y="4098240"/>
            <a:ext cx="10515240" cy="20750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2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
        <p:nvSpPr>
          <p:cNvPr id="10" name="Google Shape;10;p28"/>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 name="Shape 59"/>
        <p:cNvGrpSpPr/>
        <p:nvPr/>
      </p:nvGrpSpPr>
      <p:grpSpPr>
        <a:xfrm>
          <a:off x="0" y="0"/>
          <a:ext cx="0" cy="0"/>
          <a:chOff x="0" y="0"/>
          <a:chExt cx="0" cy="0"/>
        </a:xfrm>
      </p:grpSpPr>
      <p:sp>
        <p:nvSpPr>
          <p:cNvPr id="60" name="Google Shape;60;p30"/>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30"/>
          <p:cNvSpPr txBox="1"/>
          <p:nvPr>
            <p:ph idx="1" type="body"/>
          </p:nvPr>
        </p:nvSpPr>
        <p:spPr>
          <a:xfrm>
            <a:off x="838080" y="1825560"/>
            <a:ext cx="10515240" cy="435096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3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3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 name="Google Shape;64;p3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0.png"/><Relationship Id="rId7"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1" Type="http://schemas.openxmlformats.org/officeDocument/2006/relationships/hyperlink" Target="http://nulan.mdp.edu.ar/320/1/Apo2006a10v2pp25-35.pdf" TargetMode="External"/><Relationship Id="rId10" Type="http://schemas.openxmlformats.org/officeDocument/2006/relationships/hyperlink" Target="https://www.redalyc.org/pdf/1934/193414420001.pdf" TargetMode="External"/><Relationship Id="rId13" Type="http://schemas.openxmlformats.org/officeDocument/2006/relationships/hyperlink" Target="https://efeverde.com/mujer-apicultora-fabrica-envoltorios-cera-abeja-contra-plastico/" TargetMode="External"/><Relationship Id="rId12" Type="http://schemas.openxmlformats.org/officeDocument/2006/relationships/hyperlink" Target="https://argentinambiental.com/wp-content/uploads/pdf/AA49-28-Turismo_Rural_Politica_Agropecuaria_Multifuncionalidad_Y_Turismo_Rural_Van_De_La_Mano.pdf" TargetMode="External"/><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hyperlink" Target="https://www.ecologiaverde.com/que-es-la-agroecologia-y-su-importancia-452.html" TargetMode="External"/><Relationship Id="rId9" Type="http://schemas.openxmlformats.org/officeDocument/2006/relationships/hyperlink" Target="https://www.ceupe.com/blog/turismo-sostenible-y-turismo-rural.html" TargetMode="External"/><Relationship Id="rId15" Type="http://schemas.openxmlformats.org/officeDocument/2006/relationships/hyperlink" Target="https://www.redalyc.org/journal/290/29069612016/29069612016.pdf" TargetMode="External"/><Relationship Id="rId14" Type="http://schemas.openxmlformats.org/officeDocument/2006/relationships/hyperlink" Target="https://theconversation.com/digitalizacion-de-las-areas-rurales-si-pero-no-a-cualquier-precio-162877" TargetMode="External"/><Relationship Id="rId17" Type="http://schemas.openxmlformats.org/officeDocument/2006/relationships/hyperlink" Target="https://www.meetwork.es/negocio-verde-sustentabilidad-de-tu-empresa/" TargetMode="External"/><Relationship Id="rId16" Type="http://schemas.openxmlformats.org/officeDocument/2006/relationships/hyperlink" Target="https://www.uv.mx/blogs/uvi/2009/01/15/el-turismo-rural-sostenible-como-una-oportunidad-de-desarrollo-de-las-pequenas-comunidades-de-los-paises-en-desarrollo/" TargetMode="External"/><Relationship Id="rId5" Type="http://schemas.openxmlformats.org/officeDocument/2006/relationships/hyperlink" Target="https://www.miteco.gob.es/es/ceneam/articulos-de-opinion/2014-07-08-daniel-lopez_tcm30-163552.pdf" TargetMode="External"/><Relationship Id="rId6" Type="http://schemas.openxmlformats.org/officeDocument/2006/relationships/hyperlink" Target="https://publications.iadb.org/publications/spanish/document/Genero-e-inclusion-en-la-agenda-verde-donde-estamos-y-como-avanzar.pdf" TargetMode="External"/><Relationship Id="rId7" Type="http://schemas.openxmlformats.org/officeDocument/2006/relationships/hyperlink" Target="https://www.empleaverde.es/sites/default/files/informe_empleo_verde.pdf" TargetMode="External"/><Relationship Id="rId8" Type="http://schemas.openxmlformats.org/officeDocument/2006/relationships/hyperlink" Target="https://join.clickoala.com/empleos-verdes-que-son-que-tipo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pic>
        <p:nvPicPr>
          <p:cNvPr id="117" name="Google Shape;117;p1"/>
          <p:cNvPicPr preferRelativeResize="0"/>
          <p:nvPr/>
        </p:nvPicPr>
        <p:blipFill rotWithShape="1">
          <a:blip r:embed="rId4">
            <a:alphaModFix/>
          </a:blip>
          <a:srcRect b="33333" l="17327" r="19051" t="38446"/>
          <a:stretch/>
        </p:blipFill>
        <p:spPr>
          <a:xfrm>
            <a:off x="3912120" y="1074240"/>
            <a:ext cx="4367520" cy="1935000"/>
          </a:xfrm>
          <a:prstGeom prst="rect">
            <a:avLst/>
          </a:prstGeom>
          <a:noFill/>
          <a:ln>
            <a:noFill/>
          </a:ln>
        </p:spPr>
      </p:pic>
      <p:sp>
        <p:nvSpPr>
          <p:cNvPr id="118" name="Google Shape;118;p1"/>
          <p:cNvSpPr/>
          <p:nvPr/>
        </p:nvSpPr>
        <p:spPr>
          <a:xfrm>
            <a:off x="1056240" y="4253040"/>
            <a:ext cx="10343880" cy="10652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EA4E46"/>
                </a:solidFill>
                <a:latin typeface="Calibri"/>
                <a:ea typeface="Calibri"/>
                <a:cs typeface="Calibri"/>
                <a:sym typeface="Calibri"/>
              </a:rPr>
              <a:t>Título del módulo de formación: </a:t>
            </a:r>
            <a:r>
              <a:rPr lang="en-GB" sz="3200">
                <a:solidFill>
                  <a:srgbClr val="EA4E46"/>
                </a:solidFill>
                <a:latin typeface="Calibri"/>
                <a:ea typeface="Calibri"/>
                <a:cs typeface="Calibri"/>
                <a:sym typeface="Calibri"/>
              </a:rPr>
              <a:t>Hacia una Economía Verde: Oportunidades de emprendimiento en lo rural.</a:t>
            </a:r>
            <a:endParaRPr b="0" i="0" sz="3200" u="none" cap="none" strike="noStrike">
              <a:solidFill>
                <a:srgbClr val="000000"/>
              </a:solidFill>
              <a:latin typeface="Arial"/>
              <a:ea typeface="Arial"/>
              <a:cs typeface="Arial"/>
              <a:sym typeface="Arial"/>
            </a:endParaRPr>
          </a:p>
        </p:txBody>
      </p:sp>
      <p:sp>
        <p:nvSpPr>
          <p:cNvPr id="119" name="Google Shape;119;p1"/>
          <p:cNvSpPr/>
          <p:nvPr/>
        </p:nvSpPr>
        <p:spPr>
          <a:xfrm>
            <a:off x="1056240" y="5284623"/>
            <a:ext cx="6094200" cy="364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Calibri"/>
                <a:ea typeface="Calibri"/>
                <a:cs typeface="Calibri"/>
                <a:sym typeface="Calibri"/>
              </a:rPr>
              <a:t>Por</a:t>
            </a:r>
            <a:r>
              <a:rPr b="0" i="0" lang="en-GB" sz="1800" u="none" cap="none" strike="noStrike">
                <a:solidFill>
                  <a:srgbClr val="000000"/>
                </a:solidFill>
                <a:latin typeface="Calibri"/>
                <a:ea typeface="Calibri"/>
                <a:cs typeface="Calibri"/>
                <a:sym typeface="Calibri"/>
              </a:rPr>
              <a:t> Radio Ecca</a:t>
            </a:r>
            <a:endParaRPr b="0" i="0" sz="1800" u="none" cap="none" strike="noStrike">
              <a:solidFill>
                <a:srgbClr val="000000"/>
              </a:solidFill>
              <a:latin typeface="Arial"/>
              <a:ea typeface="Arial"/>
              <a:cs typeface="Arial"/>
              <a:sym typeface="Arial"/>
            </a:endParaRPr>
          </a:p>
        </p:txBody>
      </p:sp>
      <p:sp>
        <p:nvSpPr>
          <p:cNvPr id="120" name="Google Shape;120;p1"/>
          <p:cNvSpPr/>
          <p:nvPr/>
        </p:nvSpPr>
        <p:spPr>
          <a:xfrm>
            <a:off x="461520" y="486360"/>
            <a:ext cx="709920" cy="942480"/>
          </a:xfrm>
          <a:prstGeom prst="halfFrame">
            <a:avLst>
              <a:gd fmla="val 33333" name="adj1"/>
              <a:gd fmla="val 33333" name="adj2"/>
            </a:avLst>
          </a:prstGeom>
          <a:solidFill>
            <a:srgbClr val="EA4E46"/>
          </a:solidFill>
          <a:ln cap="flat" cmpd="sng" w="25400">
            <a:solidFill>
              <a:srgbClr val="EA4E4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
          <p:cNvSpPr/>
          <p:nvPr/>
        </p:nvSpPr>
        <p:spPr>
          <a:xfrm rot="10800000">
            <a:off x="10780920" y="4995720"/>
            <a:ext cx="709920" cy="942480"/>
          </a:xfrm>
          <a:prstGeom prst="halfFrame">
            <a:avLst>
              <a:gd fmla="val 33333" name="adj1"/>
              <a:gd fmla="val 33333" name="adj2"/>
            </a:avLst>
          </a:prstGeom>
          <a:solidFill>
            <a:srgbClr val="EA4E46"/>
          </a:solidFill>
          <a:ln cap="flat" cmpd="sng" w="25400">
            <a:solidFill>
              <a:srgbClr val="EA4E4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exto&#10;&#10;Descripción generada automáticamente" id="122" name="Google Shape;122;p1"/>
          <p:cNvPicPr preferRelativeResize="0"/>
          <p:nvPr/>
        </p:nvPicPr>
        <p:blipFill rotWithShape="1">
          <a:blip r:embed="rId5">
            <a:alphaModFix/>
          </a:blip>
          <a:srcRect b="0" l="0" r="0" t="0"/>
          <a:stretch/>
        </p:blipFill>
        <p:spPr>
          <a:xfrm>
            <a:off x="199080" y="6234480"/>
            <a:ext cx="2303640" cy="483120"/>
          </a:xfrm>
          <a:prstGeom prst="rect">
            <a:avLst/>
          </a:prstGeom>
          <a:noFill/>
          <a:ln>
            <a:noFill/>
          </a:ln>
        </p:spPr>
      </p:pic>
      <p:sp>
        <p:nvSpPr>
          <p:cNvPr id="123" name="Google Shape;123;p1"/>
          <p:cNvSpPr/>
          <p:nvPr/>
        </p:nvSpPr>
        <p:spPr>
          <a:xfrm>
            <a:off x="2503440" y="6117840"/>
            <a:ext cx="7901280" cy="592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sp>
        <p:nvSpPr>
          <p:cNvPr id="365" name="Google Shape;365;g17dbe8cb7e9_0_0"/>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366" name="Google Shape;366;g17dbe8cb7e9_0_0"/>
          <p:cNvSpPr/>
          <p:nvPr/>
        </p:nvSpPr>
        <p:spPr>
          <a:xfrm>
            <a:off x="850005" y="5"/>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2</a:t>
            </a:r>
            <a:r>
              <a:rPr b="1" i="0" lang="en-GB" sz="3600" u="none" cap="none" strike="noStrike">
                <a:solidFill>
                  <a:srgbClr val="FAB632"/>
                </a:solidFill>
                <a:latin typeface="Calibri"/>
                <a:ea typeface="Calibri"/>
                <a:cs typeface="Calibri"/>
                <a:sym typeface="Calibri"/>
              </a:rPr>
              <a:t>: </a:t>
            </a:r>
            <a:r>
              <a:rPr b="1" lang="en-GB" sz="3600">
                <a:solidFill>
                  <a:srgbClr val="FAB632"/>
                </a:solidFill>
                <a:latin typeface="Calibri"/>
                <a:ea typeface="Calibri"/>
                <a:cs typeface="Calibri"/>
                <a:sym typeface="Calibri"/>
              </a:rPr>
              <a:t>Los Empleos Verdes</a:t>
            </a:r>
            <a:r>
              <a:rPr b="1" i="0" lang="en-GB" sz="3600" u="none" cap="none" strike="noStrike">
                <a:solidFill>
                  <a:srgbClr val="FAB632"/>
                </a:solidFill>
                <a:latin typeface="Calibri"/>
                <a:ea typeface="Calibri"/>
                <a:cs typeface="Calibri"/>
                <a:sym typeface="Calibri"/>
              </a:rPr>
              <a:t> </a:t>
            </a:r>
            <a:endParaRPr b="0" i="0" sz="3600" u="none" cap="none" strike="noStrike">
              <a:solidFill>
                <a:srgbClr val="000000"/>
              </a:solidFill>
              <a:latin typeface="Arial"/>
              <a:ea typeface="Arial"/>
              <a:cs typeface="Arial"/>
              <a:sym typeface="Arial"/>
            </a:endParaRPr>
          </a:p>
        </p:txBody>
      </p:sp>
      <p:sp>
        <p:nvSpPr>
          <p:cNvPr id="367" name="Google Shape;367;g17dbe8cb7e9_0_0"/>
          <p:cNvSpPr/>
          <p:nvPr/>
        </p:nvSpPr>
        <p:spPr>
          <a:xfrm>
            <a:off x="849999" y="742225"/>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1</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¿Qué son los empleos verdes?</a:t>
            </a:r>
            <a:endParaRPr b="0" i="0" sz="2400" u="none" cap="none" strike="noStrike">
              <a:solidFill>
                <a:srgbClr val="000000"/>
              </a:solidFill>
              <a:latin typeface="Arial"/>
              <a:ea typeface="Arial"/>
              <a:cs typeface="Arial"/>
              <a:sym typeface="Arial"/>
            </a:endParaRPr>
          </a:p>
        </p:txBody>
      </p:sp>
      <p:sp>
        <p:nvSpPr>
          <p:cNvPr id="368" name="Google Shape;368;g17dbe8cb7e9_0_0"/>
          <p:cNvSpPr/>
          <p:nvPr/>
        </p:nvSpPr>
        <p:spPr>
          <a:xfrm rot="5400000">
            <a:off x="865749" y="2917488"/>
            <a:ext cx="1589100" cy="1617600"/>
          </a:xfrm>
          <a:prstGeom prst="hexagon">
            <a:avLst>
              <a:gd fmla="val 25000" name="adj"/>
              <a:gd fmla="val 115470" name="vf"/>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17dbe8cb7e9_0_0"/>
          <p:cNvSpPr/>
          <p:nvPr/>
        </p:nvSpPr>
        <p:spPr>
          <a:xfrm>
            <a:off x="850750" y="3174138"/>
            <a:ext cx="1619100" cy="1104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a:latin typeface="Calibri"/>
                <a:ea typeface="Calibri"/>
                <a:cs typeface="Calibri"/>
                <a:sym typeface="Calibri"/>
              </a:rPr>
              <a:t>Aumentar la eficiencia del consumo de energía y materias primas.</a:t>
            </a:r>
            <a:endParaRPr b="1" i="0" sz="1400" u="none" cap="none" strike="noStrike">
              <a:solidFill>
                <a:srgbClr val="000000"/>
              </a:solidFill>
            </a:endParaRPr>
          </a:p>
        </p:txBody>
      </p:sp>
      <p:sp>
        <p:nvSpPr>
          <p:cNvPr id="370" name="Google Shape;370;g17dbe8cb7e9_0_0"/>
          <p:cNvSpPr/>
          <p:nvPr/>
        </p:nvSpPr>
        <p:spPr>
          <a:xfrm>
            <a:off x="850750" y="1297900"/>
            <a:ext cx="10463700" cy="1522800"/>
          </a:xfrm>
          <a:prstGeom prst="rect">
            <a:avLst/>
          </a:prstGeom>
          <a:noFill/>
          <a:ln cap="flat" cmpd="sng" w="9525">
            <a:solidFill>
              <a:srgbClr val="C00000"/>
            </a:solidFill>
            <a:prstDash val="solid"/>
            <a:round/>
            <a:headEnd len="sm" w="sm" type="none"/>
            <a:tailEnd len="sm" w="sm" type="none"/>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lang="en-GB" sz="1900">
                <a:latin typeface="Calibri"/>
                <a:ea typeface="Calibri"/>
                <a:cs typeface="Calibri"/>
                <a:sym typeface="Calibri"/>
              </a:rPr>
              <a:t>Según la Organización Internacional del Trabajo, los empleos verdes son empleos </a:t>
            </a:r>
            <a:r>
              <a:rPr b="1" i="1" lang="en-GB" sz="1900">
                <a:latin typeface="Calibri"/>
                <a:ea typeface="Calibri"/>
                <a:cs typeface="Calibri"/>
                <a:sym typeface="Calibri"/>
              </a:rPr>
              <a:t>decentes</a:t>
            </a:r>
            <a:r>
              <a:rPr lang="en-GB" sz="1900">
                <a:latin typeface="Calibri"/>
                <a:ea typeface="Calibri"/>
                <a:cs typeface="Calibri"/>
                <a:sym typeface="Calibri"/>
              </a:rPr>
              <a:t> que contribuyen a preservar y restaurar el medio ambiente ya sea en los sectores tradicionales como la manufactura y la construcción o en nuevos sectores emergentes como las energías renovables y la eficiencia energética. Los principales objetivos de los empleos verdes son los que se especifican a continuación:</a:t>
            </a:r>
            <a:endParaRPr sz="1900">
              <a:latin typeface="Calibri"/>
              <a:ea typeface="Calibri"/>
              <a:cs typeface="Calibri"/>
              <a:sym typeface="Calibri"/>
            </a:endParaRPr>
          </a:p>
        </p:txBody>
      </p:sp>
      <p:sp>
        <p:nvSpPr>
          <p:cNvPr id="371" name="Google Shape;371;g17dbe8cb7e9_0_0"/>
          <p:cNvSpPr/>
          <p:nvPr/>
        </p:nvSpPr>
        <p:spPr>
          <a:xfrm rot="5400000">
            <a:off x="2779349" y="2917488"/>
            <a:ext cx="1589100" cy="1617600"/>
          </a:xfrm>
          <a:prstGeom prst="hexagon">
            <a:avLst>
              <a:gd fmla="val 25000" name="adj"/>
              <a:gd fmla="val 115470" name="vf"/>
            </a:avLst>
          </a:prstGeom>
          <a:noFill/>
          <a:ln cap="flat" cmpd="sng" w="25400">
            <a:solidFill>
              <a:srgbClr val="F29B2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17dbe8cb7e9_0_0"/>
          <p:cNvSpPr/>
          <p:nvPr/>
        </p:nvSpPr>
        <p:spPr>
          <a:xfrm>
            <a:off x="2764350" y="3174138"/>
            <a:ext cx="1619100" cy="1104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a:latin typeface="Calibri"/>
                <a:ea typeface="Calibri"/>
                <a:cs typeface="Calibri"/>
                <a:sym typeface="Calibri"/>
              </a:rPr>
              <a:t>Limitar las emisiones de gases de efecto invernadero.</a:t>
            </a:r>
            <a:endParaRPr b="1" i="0" sz="1400" u="none" cap="none" strike="noStrike">
              <a:solidFill>
                <a:srgbClr val="000000"/>
              </a:solidFill>
            </a:endParaRPr>
          </a:p>
        </p:txBody>
      </p:sp>
      <p:sp>
        <p:nvSpPr>
          <p:cNvPr id="373" name="Google Shape;373;g17dbe8cb7e9_0_0"/>
          <p:cNvSpPr/>
          <p:nvPr/>
        </p:nvSpPr>
        <p:spPr>
          <a:xfrm rot="5400000">
            <a:off x="4692949" y="2917488"/>
            <a:ext cx="1589100" cy="16176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17dbe8cb7e9_0_0"/>
          <p:cNvSpPr/>
          <p:nvPr/>
        </p:nvSpPr>
        <p:spPr>
          <a:xfrm>
            <a:off x="4677950" y="3174138"/>
            <a:ext cx="1619100" cy="1104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a:latin typeface="Calibri"/>
                <a:ea typeface="Calibri"/>
                <a:cs typeface="Calibri"/>
                <a:sym typeface="Calibri"/>
              </a:rPr>
              <a:t>Minimizar los residuos y la contaminación.</a:t>
            </a:r>
            <a:endParaRPr b="1" i="0" sz="1400" u="none" cap="none" strike="noStrike">
              <a:solidFill>
                <a:srgbClr val="000000"/>
              </a:solidFill>
            </a:endParaRPr>
          </a:p>
        </p:txBody>
      </p:sp>
      <p:sp>
        <p:nvSpPr>
          <p:cNvPr id="375" name="Google Shape;375;g17dbe8cb7e9_0_0"/>
          <p:cNvSpPr/>
          <p:nvPr/>
        </p:nvSpPr>
        <p:spPr>
          <a:xfrm rot="5400000">
            <a:off x="1822549" y="4457600"/>
            <a:ext cx="1589100" cy="16176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17dbe8cb7e9_0_0"/>
          <p:cNvSpPr/>
          <p:nvPr/>
        </p:nvSpPr>
        <p:spPr>
          <a:xfrm>
            <a:off x="1807550" y="4714250"/>
            <a:ext cx="1619100" cy="1104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a:latin typeface="Calibri"/>
                <a:ea typeface="Calibri"/>
                <a:cs typeface="Calibri"/>
                <a:sym typeface="Calibri"/>
              </a:rPr>
              <a:t>Proteger y restaurar los ecosistemas.</a:t>
            </a:r>
            <a:endParaRPr b="1" i="0" sz="1400" u="none" cap="none" strike="noStrike">
              <a:solidFill>
                <a:srgbClr val="000000"/>
              </a:solidFill>
            </a:endParaRPr>
          </a:p>
        </p:txBody>
      </p:sp>
      <p:sp>
        <p:nvSpPr>
          <p:cNvPr id="377" name="Google Shape;377;g17dbe8cb7e9_0_0"/>
          <p:cNvSpPr/>
          <p:nvPr/>
        </p:nvSpPr>
        <p:spPr>
          <a:xfrm rot="5400000">
            <a:off x="3736149" y="4457600"/>
            <a:ext cx="1589100" cy="1617600"/>
          </a:xfrm>
          <a:prstGeom prst="hexagon">
            <a:avLst>
              <a:gd fmla="val 25000" name="adj"/>
              <a:gd fmla="val 115470" name="vf"/>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17dbe8cb7e9_0_0"/>
          <p:cNvSpPr/>
          <p:nvPr/>
        </p:nvSpPr>
        <p:spPr>
          <a:xfrm>
            <a:off x="3721150" y="4714250"/>
            <a:ext cx="1619100" cy="1104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a:latin typeface="Calibri"/>
                <a:ea typeface="Calibri"/>
                <a:cs typeface="Calibri"/>
                <a:sym typeface="Calibri"/>
              </a:rPr>
              <a:t>Contribuir a la adaptación al cambio climático.</a:t>
            </a:r>
            <a:endParaRPr b="1" i="0" sz="1400" u="none" cap="none" strike="noStrike">
              <a:solidFill>
                <a:srgbClr val="000000"/>
              </a:solidFill>
            </a:endParaRPr>
          </a:p>
        </p:txBody>
      </p:sp>
      <p:sp>
        <p:nvSpPr>
          <p:cNvPr id="379" name="Google Shape;379;g17dbe8cb7e9_0_0"/>
          <p:cNvSpPr txBox="1"/>
          <p:nvPr/>
        </p:nvSpPr>
        <p:spPr>
          <a:xfrm>
            <a:off x="7914250" y="3265975"/>
            <a:ext cx="3400200" cy="2321100"/>
          </a:xfrm>
          <a:prstGeom prst="rect">
            <a:avLst/>
          </a:prstGeom>
          <a:solidFill>
            <a:srgbClr val="1C8C7F"/>
          </a:solid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b="1" lang="en-GB" sz="1600">
                <a:solidFill>
                  <a:schemeClr val="lt1"/>
                </a:solidFill>
                <a:latin typeface="Calibri"/>
                <a:ea typeface="Calibri"/>
                <a:cs typeface="Calibri"/>
                <a:sym typeface="Calibri"/>
              </a:rPr>
              <a:t>Empleos decentes</a:t>
            </a:r>
            <a:r>
              <a:rPr b="1" lang="en-GB" sz="1600">
                <a:solidFill>
                  <a:schemeClr val="lt1"/>
                </a:solidFill>
                <a:latin typeface="Calibri"/>
                <a:ea typeface="Calibri"/>
                <a:cs typeface="Calibri"/>
                <a:sym typeface="Calibri"/>
              </a:rPr>
              <a:t>:</a:t>
            </a:r>
            <a:endParaRPr b="1" sz="1600">
              <a:solidFill>
                <a:schemeClr val="lt1"/>
              </a:solidFill>
              <a:latin typeface="Calibri"/>
              <a:ea typeface="Calibri"/>
              <a:cs typeface="Calibri"/>
              <a:sym typeface="Calibri"/>
            </a:endParaRPr>
          </a:p>
          <a:p>
            <a:pPr indent="-330200" lvl="0" marL="457200" rtl="0" algn="just">
              <a:lnSpc>
                <a:spcPct val="115000"/>
              </a:lnSpc>
              <a:spcBef>
                <a:spcPts val="0"/>
              </a:spcBef>
              <a:spcAft>
                <a:spcPts val="0"/>
              </a:spcAft>
              <a:buClr>
                <a:schemeClr val="lt1"/>
              </a:buClr>
              <a:buSzPts val="1600"/>
              <a:buFont typeface="Calibri"/>
              <a:buChar char="●"/>
            </a:pPr>
            <a:r>
              <a:rPr lang="en-GB" sz="1600">
                <a:solidFill>
                  <a:schemeClr val="lt1"/>
                </a:solidFill>
                <a:latin typeface="Calibri"/>
                <a:ea typeface="Calibri"/>
                <a:cs typeface="Calibri"/>
                <a:sym typeface="Calibri"/>
              </a:rPr>
              <a:t>Trabajo productivo,</a:t>
            </a:r>
            <a:endParaRPr sz="1600">
              <a:solidFill>
                <a:schemeClr val="lt1"/>
              </a:solidFill>
              <a:latin typeface="Calibri"/>
              <a:ea typeface="Calibri"/>
              <a:cs typeface="Calibri"/>
              <a:sym typeface="Calibri"/>
            </a:endParaRPr>
          </a:p>
          <a:p>
            <a:pPr indent="-330200" lvl="0" marL="457200" rtl="0" algn="just">
              <a:lnSpc>
                <a:spcPct val="115000"/>
              </a:lnSpc>
              <a:spcBef>
                <a:spcPts val="0"/>
              </a:spcBef>
              <a:spcAft>
                <a:spcPts val="0"/>
              </a:spcAft>
              <a:buClr>
                <a:schemeClr val="lt1"/>
              </a:buClr>
              <a:buSzPts val="1600"/>
              <a:buFont typeface="Calibri"/>
              <a:buChar char="●"/>
            </a:pPr>
            <a:r>
              <a:rPr lang="en-GB" sz="1600">
                <a:solidFill>
                  <a:schemeClr val="lt1"/>
                </a:solidFill>
                <a:latin typeface="Calibri"/>
                <a:ea typeface="Calibri"/>
                <a:cs typeface="Calibri"/>
                <a:sym typeface="Calibri"/>
              </a:rPr>
              <a:t>Ingreso digno,</a:t>
            </a:r>
            <a:endParaRPr sz="1600">
              <a:solidFill>
                <a:schemeClr val="lt1"/>
              </a:solidFill>
              <a:latin typeface="Calibri"/>
              <a:ea typeface="Calibri"/>
              <a:cs typeface="Calibri"/>
              <a:sym typeface="Calibri"/>
            </a:endParaRPr>
          </a:p>
          <a:p>
            <a:pPr indent="-330200" lvl="0" marL="457200" rtl="0" algn="just">
              <a:lnSpc>
                <a:spcPct val="115000"/>
              </a:lnSpc>
              <a:spcBef>
                <a:spcPts val="0"/>
              </a:spcBef>
              <a:spcAft>
                <a:spcPts val="0"/>
              </a:spcAft>
              <a:buClr>
                <a:schemeClr val="lt1"/>
              </a:buClr>
              <a:buSzPts val="1600"/>
              <a:buFont typeface="Calibri"/>
              <a:buChar char="●"/>
            </a:pPr>
            <a:r>
              <a:rPr lang="en-GB" sz="1600">
                <a:solidFill>
                  <a:schemeClr val="lt1"/>
                </a:solidFill>
                <a:latin typeface="Calibri"/>
                <a:ea typeface="Calibri"/>
                <a:cs typeface="Calibri"/>
                <a:sym typeface="Calibri"/>
              </a:rPr>
              <a:t>Seguridad en el lugar de trabajo,</a:t>
            </a:r>
            <a:endParaRPr sz="1600">
              <a:solidFill>
                <a:schemeClr val="lt1"/>
              </a:solidFill>
              <a:latin typeface="Calibri"/>
              <a:ea typeface="Calibri"/>
              <a:cs typeface="Calibri"/>
              <a:sym typeface="Calibri"/>
            </a:endParaRPr>
          </a:p>
          <a:p>
            <a:pPr indent="-330200" lvl="0" marL="457200" rtl="0" algn="just">
              <a:lnSpc>
                <a:spcPct val="115000"/>
              </a:lnSpc>
              <a:spcBef>
                <a:spcPts val="0"/>
              </a:spcBef>
              <a:spcAft>
                <a:spcPts val="0"/>
              </a:spcAft>
              <a:buClr>
                <a:schemeClr val="lt1"/>
              </a:buClr>
              <a:buSzPts val="1600"/>
              <a:buFont typeface="Calibri"/>
              <a:buChar char="●"/>
            </a:pPr>
            <a:r>
              <a:rPr lang="en-GB" sz="1600">
                <a:solidFill>
                  <a:schemeClr val="lt1"/>
                </a:solidFill>
                <a:latin typeface="Calibri"/>
                <a:ea typeface="Calibri"/>
                <a:cs typeface="Calibri"/>
                <a:sym typeface="Calibri"/>
              </a:rPr>
              <a:t>Protección social para las familias,</a:t>
            </a:r>
            <a:endParaRPr sz="1600">
              <a:solidFill>
                <a:schemeClr val="lt1"/>
              </a:solidFill>
              <a:latin typeface="Calibri"/>
              <a:ea typeface="Calibri"/>
              <a:cs typeface="Calibri"/>
              <a:sym typeface="Calibri"/>
            </a:endParaRPr>
          </a:p>
          <a:p>
            <a:pPr indent="-330200" lvl="0" marL="457200" rtl="0" algn="just">
              <a:lnSpc>
                <a:spcPct val="115000"/>
              </a:lnSpc>
              <a:spcBef>
                <a:spcPts val="0"/>
              </a:spcBef>
              <a:spcAft>
                <a:spcPts val="0"/>
              </a:spcAft>
              <a:buClr>
                <a:schemeClr val="lt1"/>
              </a:buClr>
              <a:buSzPts val="1600"/>
              <a:buFont typeface="Calibri"/>
              <a:buChar char="●"/>
            </a:pPr>
            <a:r>
              <a:rPr lang="en-GB" sz="1600">
                <a:solidFill>
                  <a:schemeClr val="lt1"/>
                </a:solidFill>
                <a:latin typeface="Calibri"/>
                <a:ea typeface="Calibri"/>
                <a:cs typeface="Calibri"/>
                <a:sym typeface="Calibri"/>
              </a:rPr>
              <a:t>Desarrollo personal e igualdad de oportunidades para todos.</a:t>
            </a:r>
            <a:endParaRPr b="1">
              <a:solidFill>
                <a:schemeClr val="lt1"/>
              </a:solidFill>
              <a:latin typeface="Calibri"/>
              <a:ea typeface="Calibri"/>
              <a:cs typeface="Calibri"/>
              <a:sym typeface="Calibri"/>
            </a:endParaRPr>
          </a:p>
        </p:txBody>
      </p:sp>
      <p:sp>
        <p:nvSpPr>
          <p:cNvPr id="380" name="Google Shape;380;g17dbe8cb7e9_0_0"/>
          <p:cNvSpPr/>
          <p:nvPr/>
        </p:nvSpPr>
        <p:spPr>
          <a:xfrm rot="5400000">
            <a:off x="5649749" y="4457588"/>
            <a:ext cx="1589100" cy="1617600"/>
          </a:xfrm>
          <a:prstGeom prst="hexagon">
            <a:avLst>
              <a:gd fmla="val 25000" name="adj"/>
              <a:gd fmla="val 115470" name="vf"/>
            </a:avLst>
          </a:prstGeom>
          <a:noFill/>
          <a:ln cap="flat" cmpd="sng" w="25400">
            <a:solidFill>
              <a:srgbClr val="F29B2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17dbe8cb7e9_0_0"/>
          <p:cNvSpPr/>
          <p:nvPr/>
        </p:nvSpPr>
        <p:spPr>
          <a:xfrm>
            <a:off x="5634750" y="4714238"/>
            <a:ext cx="1619100" cy="1104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a:latin typeface="Calibri"/>
                <a:ea typeface="Calibri"/>
                <a:cs typeface="Calibri"/>
                <a:sym typeface="Calibri"/>
              </a:rPr>
              <a:t>Conciencia del avance hacia la sostenibilidad en todos los niveles.</a:t>
            </a:r>
            <a:endParaRPr b="1" i="0" sz="1400" u="none" cap="none" strike="noStrike">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g19d164b436d_0_236"/>
          <p:cNvSpPr/>
          <p:nvPr/>
        </p:nvSpPr>
        <p:spPr>
          <a:xfrm>
            <a:off x="1223100" y="1464575"/>
            <a:ext cx="4669800" cy="1566900"/>
          </a:xfrm>
          <a:prstGeom prst="round1Rect">
            <a:avLst>
              <a:gd fmla="val 16667" name="adj"/>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19d164b436d_0_236"/>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388" name="Google Shape;388;g19d164b436d_0_236"/>
          <p:cNvSpPr/>
          <p:nvPr/>
        </p:nvSpPr>
        <p:spPr>
          <a:xfrm>
            <a:off x="850005" y="5"/>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2: Los Empleos Verdes </a:t>
            </a:r>
            <a:endParaRPr b="0" i="0" sz="3600" u="none" cap="none" strike="noStrike">
              <a:solidFill>
                <a:srgbClr val="000000"/>
              </a:solidFill>
              <a:latin typeface="Arial"/>
              <a:ea typeface="Arial"/>
              <a:cs typeface="Arial"/>
              <a:sym typeface="Arial"/>
            </a:endParaRPr>
          </a:p>
        </p:txBody>
      </p:sp>
      <p:sp>
        <p:nvSpPr>
          <p:cNvPr id="389" name="Google Shape;389;g19d164b436d_0_236"/>
          <p:cNvSpPr/>
          <p:nvPr/>
        </p:nvSpPr>
        <p:spPr>
          <a:xfrm>
            <a:off x="849999" y="742225"/>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2</a:t>
            </a:r>
            <a:r>
              <a:rPr b="0" i="0" lang="en-GB" sz="2400" u="none" cap="none" strike="noStrike">
                <a:solidFill>
                  <a:srgbClr val="21B4A9"/>
                </a:solidFill>
                <a:latin typeface="Calibri"/>
                <a:ea typeface="Calibri"/>
                <a:cs typeface="Calibri"/>
                <a:sym typeface="Calibri"/>
              </a:rPr>
              <a:t>: P</a:t>
            </a:r>
            <a:r>
              <a:rPr lang="en-GB" sz="2400">
                <a:solidFill>
                  <a:srgbClr val="21B4A9"/>
                </a:solidFill>
                <a:latin typeface="Calibri"/>
                <a:ea typeface="Calibri"/>
                <a:cs typeface="Calibri"/>
                <a:sym typeface="Calibri"/>
              </a:rPr>
              <a:t>rincipales Áreas de Actuación de los Empleos Verdes</a:t>
            </a:r>
            <a:r>
              <a:rPr b="0" i="0" lang="en-GB" sz="2400" u="none" cap="none" strike="noStrike">
                <a:solidFill>
                  <a:srgbClr val="21B4A9"/>
                </a:solidFill>
                <a:latin typeface="Calibri"/>
                <a:ea typeface="Calibri"/>
                <a:cs typeface="Calibri"/>
                <a:sym typeface="Calibri"/>
              </a:rPr>
              <a:t> </a:t>
            </a:r>
            <a:endParaRPr b="0" i="0" sz="2400" u="none" cap="none" strike="noStrike">
              <a:solidFill>
                <a:srgbClr val="000000"/>
              </a:solidFill>
              <a:latin typeface="Arial"/>
              <a:ea typeface="Arial"/>
              <a:cs typeface="Arial"/>
              <a:sym typeface="Arial"/>
            </a:endParaRPr>
          </a:p>
        </p:txBody>
      </p:sp>
      <p:sp>
        <p:nvSpPr>
          <p:cNvPr id="390" name="Google Shape;390;g19d164b436d_0_236"/>
          <p:cNvSpPr/>
          <p:nvPr/>
        </p:nvSpPr>
        <p:spPr>
          <a:xfrm rot="5400000">
            <a:off x="429500" y="1367800"/>
            <a:ext cx="1680900" cy="1773900"/>
          </a:xfrm>
          <a:prstGeom prst="hexagon">
            <a:avLst>
              <a:gd fmla="val 25000" name="adj"/>
              <a:gd fmla="val 115470" name="vf"/>
            </a:avLst>
          </a:prstGeom>
          <a:solidFill>
            <a:srgbClr val="1C8C7F"/>
          </a:solid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19d164b436d_0_236"/>
          <p:cNvSpPr txBox="1"/>
          <p:nvPr/>
        </p:nvSpPr>
        <p:spPr>
          <a:xfrm>
            <a:off x="2157000" y="1510350"/>
            <a:ext cx="3562500" cy="149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a:t>
            </a:r>
            <a:r>
              <a:rPr lang="en-GB" sz="1700">
                <a:latin typeface="Calibri"/>
                <a:ea typeface="Calibri"/>
                <a:cs typeface="Calibri"/>
                <a:sym typeface="Calibri"/>
              </a:rPr>
              <a:t>área</a:t>
            </a:r>
            <a:r>
              <a:rPr lang="en-GB" sz="1700">
                <a:latin typeface="Calibri"/>
                <a:ea typeface="Calibri"/>
                <a:cs typeface="Calibri"/>
                <a:sym typeface="Calibri"/>
              </a:rPr>
              <a:t>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Responsable del Departamento de Gestión de Residuos.</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Analista de laboratorio de aguas.</a:t>
            </a:r>
            <a:endParaRPr/>
          </a:p>
        </p:txBody>
      </p:sp>
      <p:sp>
        <p:nvSpPr>
          <p:cNvPr id="392" name="Google Shape;392;g19d164b436d_0_236"/>
          <p:cNvSpPr txBox="1"/>
          <p:nvPr/>
        </p:nvSpPr>
        <p:spPr>
          <a:xfrm>
            <a:off x="383100" y="1669408"/>
            <a:ext cx="17739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Control y Prevención de la Contaminación</a:t>
            </a:r>
            <a:endParaRPr b="1">
              <a:solidFill>
                <a:schemeClr val="lt1"/>
              </a:solidFill>
            </a:endParaRPr>
          </a:p>
        </p:txBody>
      </p:sp>
      <p:sp>
        <p:nvSpPr>
          <p:cNvPr id="393" name="Google Shape;393;g19d164b436d_0_236"/>
          <p:cNvSpPr/>
          <p:nvPr/>
        </p:nvSpPr>
        <p:spPr>
          <a:xfrm>
            <a:off x="1223200" y="3431550"/>
            <a:ext cx="4669800" cy="1566900"/>
          </a:xfrm>
          <a:prstGeom prst="round1Rect">
            <a:avLst>
              <a:gd fmla="val 16667" name="adj"/>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9d164b436d_0_236"/>
          <p:cNvSpPr/>
          <p:nvPr/>
        </p:nvSpPr>
        <p:spPr>
          <a:xfrm rot="5400000">
            <a:off x="429600" y="3334775"/>
            <a:ext cx="1680900" cy="1773900"/>
          </a:xfrm>
          <a:prstGeom prst="hexagon">
            <a:avLst>
              <a:gd fmla="val 25000" name="adj"/>
              <a:gd fmla="val 115470" name="vf"/>
            </a:avLst>
          </a:prstGeom>
          <a:solidFill>
            <a:srgbClr val="C00000"/>
          </a:solidFill>
          <a:ln cap="flat" cmpd="sng" w="25400">
            <a:solidFill>
              <a:srgbClr val="DD473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19d164b436d_0_236"/>
          <p:cNvSpPr txBox="1"/>
          <p:nvPr/>
        </p:nvSpPr>
        <p:spPr>
          <a:xfrm>
            <a:off x="2157100" y="3477325"/>
            <a:ext cx="3562500" cy="149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área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Responsable de sostenibilidad de la empresa.</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Auditoría medioambiental.</a:t>
            </a:r>
            <a:endParaRPr/>
          </a:p>
        </p:txBody>
      </p:sp>
      <p:sp>
        <p:nvSpPr>
          <p:cNvPr id="396" name="Google Shape;396;g19d164b436d_0_236"/>
          <p:cNvSpPr txBox="1"/>
          <p:nvPr/>
        </p:nvSpPr>
        <p:spPr>
          <a:xfrm>
            <a:off x="383200" y="3448574"/>
            <a:ext cx="17739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Gestión ambiental, sostenibilidad y responsabilidad social</a:t>
            </a:r>
            <a:endParaRPr b="1">
              <a:solidFill>
                <a:schemeClr val="lt1"/>
              </a:solidFill>
            </a:endParaRPr>
          </a:p>
        </p:txBody>
      </p:sp>
      <p:sp>
        <p:nvSpPr>
          <p:cNvPr id="397" name="Google Shape;397;g19d164b436d_0_236"/>
          <p:cNvSpPr/>
          <p:nvPr/>
        </p:nvSpPr>
        <p:spPr>
          <a:xfrm>
            <a:off x="7139500" y="1457850"/>
            <a:ext cx="4669800" cy="1566900"/>
          </a:xfrm>
          <a:prstGeom prst="round1Rect">
            <a:avLst>
              <a:gd fmla="val 16667" name="adj"/>
            </a:avLst>
          </a:prstGeom>
          <a:noFill/>
          <a:ln cap="flat" cmpd="sng" w="28575">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19d164b436d_0_236"/>
          <p:cNvSpPr/>
          <p:nvPr/>
        </p:nvSpPr>
        <p:spPr>
          <a:xfrm rot="5400000">
            <a:off x="6315900" y="1331075"/>
            <a:ext cx="1740900" cy="1773900"/>
          </a:xfrm>
          <a:prstGeom prst="hexagon">
            <a:avLst>
              <a:gd fmla="val 25000" name="adj"/>
              <a:gd fmla="val 115470" name="vf"/>
            </a:avLst>
          </a:prstGeom>
          <a:solidFill>
            <a:srgbClr val="F29B26"/>
          </a:solidFill>
          <a:ln cap="flat" cmpd="sng" w="2540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g19d164b436d_0_236"/>
          <p:cNvSpPr txBox="1"/>
          <p:nvPr/>
        </p:nvSpPr>
        <p:spPr>
          <a:xfrm>
            <a:off x="8073400" y="1503625"/>
            <a:ext cx="3562500" cy="149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área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Técnico gestor de fauna.</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Técnico en restauración ambiental.</a:t>
            </a:r>
            <a:endParaRPr/>
          </a:p>
        </p:txBody>
      </p:sp>
      <p:sp>
        <p:nvSpPr>
          <p:cNvPr id="400" name="Google Shape;400;g19d164b436d_0_236"/>
          <p:cNvSpPr txBox="1"/>
          <p:nvPr/>
        </p:nvSpPr>
        <p:spPr>
          <a:xfrm>
            <a:off x="6299500" y="1527300"/>
            <a:ext cx="17739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Evaluación de impacto y gestión del medio ambiente natural y rural</a:t>
            </a:r>
            <a:endParaRPr b="1">
              <a:solidFill>
                <a:schemeClr val="lt1"/>
              </a:solidFill>
            </a:endParaRPr>
          </a:p>
        </p:txBody>
      </p:sp>
      <p:sp>
        <p:nvSpPr>
          <p:cNvPr id="401" name="Google Shape;401;g19d164b436d_0_236"/>
          <p:cNvSpPr/>
          <p:nvPr/>
        </p:nvSpPr>
        <p:spPr>
          <a:xfrm>
            <a:off x="7139500" y="3399750"/>
            <a:ext cx="4669800" cy="1566900"/>
          </a:xfrm>
          <a:prstGeom prst="round1Rect">
            <a:avLst>
              <a:gd fmla="val 16667" name="adj"/>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19d164b436d_0_236"/>
          <p:cNvSpPr/>
          <p:nvPr/>
        </p:nvSpPr>
        <p:spPr>
          <a:xfrm rot="5400000">
            <a:off x="6345900" y="3302975"/>
            <a:ext cx="1680900" cy="1773900"/>
          </a:xfrm>
          <a:prstGeom prst="hexagon">
            <a:avLst>
              <a:gd fmla="val 25000" name="adj"/>
              <a:gd fmla="val 115470" name="vf"/>
            </a:avLst>
          </a:prstGeom>
          <a:solidFill>
            <a:srgbClr val="1C8C7F"/>
          </a:solid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g19d164b436d_0_236"/>
          <p:cNvSpPr txBox="1"/>
          <p:nvPr/>
        </p:nvSpPr>
        <p:spPr>
          <a:xfrm>
            <a:off x="8073400" y="3445525"/>
            <a:ext cx="3562500" cy="1231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área didáctica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Comunicador ambiental</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Periodista ambiental.</a:t>
            </a:r>
            <a:endParaRPr/>
          </a:p>
        </p:txBody>
      </p:sp>
      <p:sp>
        <p:nvSpPr>
          <p:cNvPr id="404" name="Google Shape;404;g19d164b436d_0_236"/>
          <p:cNvSpPr txBox="1"/>
          <p:nvPr/>
        </p:nvSpPr>
        <p:spPr>
          <a:xfrm>
            <a:off x="6299500" y="3604583"/>
            <a:ext cx="17739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Información y educación ambiental</a:t>
            </a:r>
            <a:endParaRPr b="1">
              <a:solidFill>
                <a:schemeClr val="lt1"/>
              </a:solidFill>
            </a:endParaRPr>
          </a:p>
        </p:txBody>
      </p:sp>
      <p:pic>
        <p:nvPicPr>
          <p:cNvPr id="405" name="Google Shape;405;g19d164b436d_0_236"/>
          <p:cNvPicPr preferRelativeResize="0"/>
          <p:nvPr/>
        </p:nvPicPr>
        <p:blipFill>
          <a:blip r:embed="rId4">
            <a:alphaModFix/>
          </a:blip>
          <a:stretch>
            <a:fillRect/>
          </a:stretch>
        </p:blipFill>
        <p:spPr>
          <a:xfrm>
            <a:off x="5824517" y="4677025"/>
            <a:ext cx="1717220" cy="177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9" name="Shape 409"/>
        <p:cNvGrpSpPr/>
        <p:nvPr/>
      </p:nvGrpSpPr>
      <p:grpSpPr>
        <a:xfrm>
          <a:off x="0" y="0"/>
          <a:ext cx="0" cy="0"/>
          <a:chOff x="0" y="0"/>
          <a:chExt cx="0" cy="0"/>
        </a:xfrm>
      </p:grpSpPr>
      <p:sp>
        <p:nvSpPr>
          <p:cNvPr id="410" name="Google Shape;410;g19d164b436d_0_283"/>
          <p:cNvSpPr/>
          <p:nvPr/>
        </p:nvSpPr>
        <p:spPr>
          <a:xfrm>
            <a:off x="1263125" y="3645425"/>
            <a:ext cx="5768400" cy="1566900"/>
          </a:xfrm>
          <a:prstGeom prst="round1Rect">
            <a:avLst>
              <a:gd fmla="val 16667" name="adj"/>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19d164b436d_0_283"/>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412" name="Google Shape;412;g19d164b436d_0_283"/>
          <p:cNvSpPr/>
          <p:nvPr/>
        </p:nvSpPr>
        <p:spPr>
          <a:xfrm>
            <a:off x="850005" y="5"/>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2: Los Empleos Verdes </a:t>
            </a:r>
            <a:endParaRPr b="0" i="0" sz="3600" u="none" cap="none" strike="noStrike">
              <a:solidFill>
                <a:srgbClr val="000000"/>
              </a:solidFill>
              <a:latin typeface="Arial"/>
              <a:ea typeface="Arial"/>
              <a:cs typeface="Arial"/>
              <a:sym typeface="Arial"/>
            </a:endParaRPr>
          </a:p>
        </p:txBody>
      </p:sp>
      <p:sp>
        <p:nvSpPr>
          <p:cNvPr id="413" name="Google Shape;413;g19d164b436d_0_283"/>
          <p:cNvSpPr/>
          <p:nvPr/>
        </p:nvSpPr>
        <p:spPr>
          <a:xfrm>
            <a:off x="849999" y="7941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2</a:t>
            </a:r>
            <a:r>
              <a:rPr b="0" i="0" lang="en-GB" sz="2400" u="none" cap="none" strike="noStrike">
                <a:solidFill>
                  <a:srgbClr val="21B4A9"/>
                </a:solidFill>
                <a:latin typeface="Calibri"/>
                <a:ea typeface="Calibri"/>
                <a:cs typeface="Calibri"/>
                <a:sym typeface="Calibri"/>
              </a:rPr>
              <a:t>: P</a:t>
            </a:r>
            <a:r>
              <a:rPr lang="en-GB" sz="2400">
                <a:solidFill>
                  <a:srgbClr val="21B4A9"/>
                </a:solidFill>
                <a:latin typeface="Calibri"/>
                <a:ea typeface="Calibri"/>
                <a:cs typeface="Calibri"/>
                <a:sym typeface="Calibri"/>
              </a:rPr>
              <a:t>rincipales Áreas de Actuación de los Empleos Verdes</a:t>
            </a:r>
            <a:r>
              <a:rPr b="0" i="0" lang="en-GB" sz="2400" u="none" cap="none" strike="noStrike">
                <a:solidFill>
                  <a:srgbClr val="21B4A9"/>
                </a:solidFill>
                <a:latin typeface="Calibri"/>
                <a:ea typeface="Calibri"/>
                <a:cs typeface="Calibri"/>
                <a:sym typeface="Calibri"/>
              </a:rPr>
              <a:t> </a:t>
            </a:r>
            <a:endParaRPr b="0" i="0" sz="2400" u="none" cap="none" strike="noStrike">
              <a:solidFill>
                <a:srgbClr val="000000"/>
              </a:solidFill>
              <a:latin typeface="Arial"/>
              <a:ea typeface="Arial"/>
              <a:cs typeface="Arial"/>
              <a:sym typeface="Arial"/>
            </a:endParaRPr>
          </a:p>
        </p:txBody>
      </p:sp>
      <p:sp>
        <p:nvSpPr>
          <p:cNvPr id="414" name="Google Shape;414;g19d164b436d_0_283"/>
          <p:cNvSpPr/>
          <p:nvPr/>
        </p:nvSpPr>
        <p:spPr>
          <a:xfrm rot="5400000">
            <a:off x="469525" y="3548650"/>
            <a:ext cx="1680900" cy="1773900"/>
          </a:xfrm>
          <a:prstGeom prst="hexagon">
            <a:avLst>
              <a:gd fmla="val 25000" name="adj"/>
              <a:gd fmla="val 115470" name="vf"/>
            </a:avLst>
          </a:prstGeom>
          <a:solidFill>
            <a:srgbClr val="1C8C7F"/>
          </a:solid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9d164b436d_0_283"/>
          <p:cNvSpPr txBox="1"/>
          <p:nvPr/>
        </p:nvSpPr>
        <p:spPr>
          <a:xfrm>
            <a:off x="2416716" y="3691200"/>
            <a:ext cx="4400400" cy="149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área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Técnico en sistemas de información geográfica y teledetección.</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Consultor en sistemas de información geográfica.</a:t>
            </a:r>
            <a:endParaRPr/>
          </a:p>
        </p:txBody>
      </p:sp>
      <p:sp>
        <p:nvSpPr>
          <p:cNvPr id="416" name="Google Shape;416;g19d164b436d_0_283"/>
          <p:cNvSpPr txBox="1"/>
          <p:nvPr/>
        </p:nvSpPr>
        <p:spPr>
          <a:xfrm>
            <a:off x="423125" y="3768600"/>
            <a:ext cx="17739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Herramientas informáticas aplicadas a la gestión ambiental</a:t>
            </a:r>
            <a:endParaRPr b="1">
              <a:solidFill>
                <a:schemeClr val="lt1"/>
              </a:solidFill>
            </a:endParaRPr>
          </a:p>
        </p:txBody>
      </p:sp>
      <p:sp>
        <p:nvSpPr>
          <p:cNvPr id="417" name="Google Shape;417;g19d164b436d_0_283"/>
          <p:cNvSpPr/>
          <p:nvPr/>
        </p:nvSpPr>
        <p:spPr>
          <a:xfrm>
            <a:off x="1263125" y="1485500"/>
            <a:ext cx="4669800" cy="1566900"/>
          </a:xfrm>
          <a:prstGeom prst="round1Rect">
            <a:avLst>
              <a:gd fmla="val 16667" name="adj"/>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19d164b436d_0_283"/>
          <p:cNvSpPr/>
          <p:nvPr/>
        </p:nvSpPr>
        <p:spPr>
          <a:xfrm rot="5400000">
            <a:off x="469525" y="1388725"/>
            <a:ext cx="1680900" cy="1773900"/>
          </a:xfrm>
          <a:prstGeom prst="hexagon">
            <a:avLst>
              <a:gd fmla="val 25000" name="adj"/>
              <a:gd fmla="val 115470" name="vf"/>
            </a:avLst>
          </a:prstGeom>
          <a:solidFill>
            <a:srgbClr val="C00000"/>
          </a:solidFill>
          <a:ln cap="flat" cmpd="sng" w="25400">
            <a:solidFill>
              <a:srgbClr val="DD473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19d164b436d_0_283"/>
          <p:cNvSpPr txBox="1"/>
          <p:nvPr/>
        </p:nvSpPr>
        <p:spPr>
          <a:xfrm>
            <a:off x="2197025" y="1531275"/>
            <a:ext cx="3562500" cy="969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área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Especialista en ecoetiquetado.</a:t>
            </a:r>
            <a:endParaRPr/>
          </a:p>
        </p:txBody>
      </p:sp>
      <p:sp>
        <p:nvSpPr>
          <p:cNvPr id="420" name="Google Shape;420;g19d164b436d_0_283"/>
          <p:cNvSpPr txBox="1"/>
          <p:nvPr/>
        </p:nvSpPr>
        <p:spPr>
          <a:xfrm>
            <a:off x="423025" y="1924449"/>
            <a:ext cx="177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Análisis de ciclo de vida</a:t>
            </a:r>
            <a:endParaRPr b="1">
              <a:solidFill>
                <a:schemeClr val="lt1"/>
              </a:solidFill>
            </a:endParaRPr>
          </a:p>
        </p:txBody>
      </p:sp>
      <p:sp>
        <p:nvSpPr>
          <p:cNvPr id="421" name="Google Shape;421;g19d164b436d_0_283"/>
          <p:cNvSpPr/>
          <p:nvPr/>
        </p:nvSpPr>
        <p:spPr>
          <a:xfrm>
            <a:off x="6935125" y="1515500"/>
            <a:ext cx="4669800" cy="1566900"/>
          </a:xfrm>
          <a:prstGeom prst="round1Rect">
            <a:avLst>
              <a:gd fmla="val 16667" name="adj"/>
            </a:avLst>
          </a:prstGeom>
          <a:noFill/>
          <a:ln cap="flat" cmpd="sng" w="28575">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19d164b436d_0_283"/>
          <p:cNvSpPr/>
          <p:nvPr/>
        </p:nvSpPr>
        <p:spPr>
          <a:xfrm rot="5400000">
            <a:off x="6111525" y="1388725"/>
            <a:ext cx="1740900" cy="1773900"/>
          </a:xfrm>
          <a:prstGeom prst="hexagon">
            <a:avLst>
              <a:gd fmla="val 25000" name="adj"/>
              <a:gd fmla="val 115470" name="vf"/>
            </a:avLst>
          </a:prstGeom>
          <a:solidFill>
            <a:srgbClr val="F29B26"/>
          </a:solidFill>
          <a:ln cap="flat" cmpd="sng" w="2540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g19d164b436d_0_283"/>
          <p:cNvSpPr txBox="1"/>
          <p:nvPr/>
        </p:nvSpPr>
        <p:spPr>
          <a:xfrm>
            <a:off x="7869025" y="1561275"/>
            <a:ext cx="3562500" cy="1231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En esta área se encuentran empleos como: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Gestor energético.</a:t>
            </a:r>
            <a:endParaRPr sz="1700">
              <a:latin typeface="Calibri"/>
              <a:ea typeface="Calibri"/>
              <a:cs typeface="Calibri"/>
              <a:sym typeface="Calibri"/>
            </a:endParaRPr>
          </a:p>
          <a:p>
            <a:pPr indent="-317500" lvl="0" marL="457200" rtl="0" algn="just">
              <a:spcBef>
                <a:spcPts val="0"/>
              </a:spcBef>
              <a:spcAft>
                <a:spcPts val="0"/>
              </a:spcAft>
              <a:buSzPts val="1400"/>
              <a:buChar char="●"/>
            </a:pPr>
            <a:r>
              <a:rPr lang="en-GB" sz="1700">
                <a:latin typeface="Calibri"/>
                <a:ea typeface="Calibri"/>
                <a:cs typeface="Calibri"/>
                <a:sym typeface="Calibri"/>
              </a:rPr>
              <a:t>Técnico en energías renovables.</a:t>
            </a:r>
            <a:endParaRPr/>
          </a:p>
        </p:txBody>
      </p:sp>
      <p:sp>
        <p:nvSpPr>
          <p:cNvPr id="424" name="Google Shape;424;g19d164b436d_0_283"/>
          <p:cNvSpPr txBox="1"/>
          <p:nvPr/>
        </p:nvSpPr>
        <p:spPr>
          <a:xfrm>
            <a:off x="6095025" y="1908850"/>
            <a:ext cx="1773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700">
                <a:solidFill>
                  <a:schemeClr val="lt1"/>
                </a:solidFill>
                <a:latin typeface="Calibri"/>
                <a:ea typeface="Calibri"/>
                <a:cs typeface="Calibri"/>
                <a:sym typeface="Calibri"/>
              </a:rPr>
              <a:t>Energía y cambio climático</a:t>
            </a:r>
            <a:endParaRPr b="1">
              <a:solidFill>
                <a:schemeClr val="lt1"/>
              </a:solidFill>
            </a:endParaRPr>
          </a:p>
        </p:txBody>
      </p:sp>
      <p:sp>
        <p:nvSpPr>
          <p:cNvPr id="425" name="Google Shape;425;g19d164b436d_0_283"/>
          <p:cNvSpPr txBox="1"/>
          <p:nvPr/>
        </p:nvSpPr>
        <p:spPr>
          <a:xfrm>
            <a:off x="7950175" y="3504613"/>
            <a:ext cx="3400200" cy="20379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GB" sz="1600">
                <a:solidFill>
                  <a:schemeClr val="dk1"/>
                </a:solidFill>
                <a:latin typeface="Calibri"/>
                <a:ea typeface="Calibri"/>
                <a:cs typeface="Calibri"/>
                <a:sym typeface="Calibri"/>
              </a:rPr>
              <a:t>La lista de empleos verdes es muy extensa, sin embargo, los principales promotores de empleos verdes son las propias </a:t>
            </a:r>
            <a:r>
              <a:rPr lang="en-GB" sz="1600">
                <a:solidFill>
                  <a:schemeClr val="dk1"/>
                </a:solidFill>
                <a:latin typeface="Calibri"/>
                <a:ea typeface="Calibri"/>
                <a:cs typeface="Calibri"/>
                <a:sym typeface="Calibri"/>
              </a:rPr>
              <a:t>empresas</a:t>
            </a:r>
            <a:r>
              <a:rPr lang="en-GB" sz="1600">
                <a:solidFill>
                  <a:schemeClr val="dk1"/>
                </a:solidFill>
                <a:latin typeface="Calibri"/>
                <a:ea typeface="Calibri"/>
                <a:cs typeface="Calibri"/>
                <a:sym typeface="Calibri"/>
              </a:rPr>
              <a:t> que deben adentrarse con más firmeza hacia hacia la creación de departamentos específicos.</a:t>
            </a:r>
            <a:endParaRPr>
              <a:solidFill>
                <a:schemeClr val="dk1"/>
              </a:solidFill>
              <a:latin typeface="Calibri"/>
              <a:ea typeface="Calibri"/>
              <a:cs typeface="Calibri"/>
              <a:sym typeface="Calibri"/>
            </a:endParaRPr>
          </a:p>
        </p:txBody>
      </p:sp>
      <p:pic>
        <p:nvPicPr>
          <p:cNvPr id="426" name="Google Shape;426;g19d164b436d_0_283"/>
          <p:cNvPicPr preferRelativeResize="0"/>
          <p:nvPr/>
        </p:nvPicPr>
        <p:blipFill rotWithShape="1">
          <a:blip r:embed="rId4">
            <a:alphaModFix/>
          </a:blip>
          <a:srcRect b="0" l="0" r="0" t="0"/>
          <a:stretch/>
        </p:blipFill>
        <p:spPr>
          <a:xfrm>
            <a:off x="6307128" y="4687453"/>
            <a:ext cx="1349689" cy="15669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0" name="Shape 430"/>
        <p:cNvGrpSpPr/>
        <p:nvPr/>
      </p:nvGrpSpPr>
      <p:grpSpPr>
        <a:xfrm>
          <a:off x="0" y="0"/>
          <a:ext cx="0" cy="0"/>
          <a:chOff x="0" y="0"/>
          <a:chExt cx="0" cy="0"/>
        </a:xfrm>
      </p:grpSpPr>
      <p:sp>
        <p:nvSpPr>
          <p:cNvPr id="431" name="Google Shape;431;g19d164b436d_0_309"/>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432" name="Google Shape;432;g19d164b436d_0_309"/>
          <p:cNvSpPr/>
          <p:nvPr/>
        </p:nvSpPr>
        <p:spPr>
          <a:xfrm>
            <a:off x="850005" y="9323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2: Los Empleos Verdes </a:t>
            </a:r>
            <a:endParaRPr b="0" i="0" sz="3600" u="none" cap="none" strike="noStrike">
              <a:solidFill>
                <a:srgbClr val="000000"/>
              </a:solidFill>
              <a:latin typeface="Arial"/>
              <a:ea typeface="Arial"/>
              <a:cs typeface="Arial"/>
              <a:sym typeface="Arial"/>
            </a:endParaRPr>
          </a:p>
        </p:txBody>
      </p:sp>
      <p:sp>
        <p:nvSpPr>
          <p:cNvPr id="433" name="Google Shape;433;g19d164b436d_0_309"/>
          <p:cNvSpPr/>
          <p:nvPr/>
        </p:nvSpPr>
        <p:spPr>
          <a:xfrm>
            <a:off x="849999" y="7322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3: </a:t>
            </a:r>
            <a:r>
              <a:rPr lang="en-GB" sz="2400">
                <a:solidFill>
                  <a:srgbClr val="21B4A9"/>
                </a:solidFill>
                <a:latin typeface="Calibri"/>
                <a:ea typeface="Calibri"/>
                <a:cs typeface="Calibri"/>
                <a:sym typeface="Calibri"/>
              </a:rPr>
              <a:t>Empleos Verdes</a:t>
            </a:r>
            <a:r>
              <a:rPr b="0" i="0" lang="en-GB" sz="2400" u="none" cap="none" strike="noStrike">
                <a:solidFill>
                  <a:srgbClr val="21B4A9"/>
                </a:solidFill>
                <a:latin typeface="Calibri"/>
                <a:ea typeface="Calibri"/>
                <a:cs typeface="Calibri"/>
                <a:sym typeface="Calibri"/>
              </a:rPr>
              <a:t> en lo rural</a:t>
            </a:r>
            <a:endParaRPr b="0" i="0" sz="2400" u="none" cap="none" strike="noStrike">
              <a:solidFill>
                <a:srgbClr val="000000"/>
              </a:solidFill>
              <a:latin typeface="Arial"/>
              <a:ea typeface="Arial"/>
              <a:cs typeface="Arial"/>
              <a:sym typeface="Arial"/>
            </a:endParaRPr>
          </a:p>
        </p:txBody>
      </p:sp>
      <p:sp>
        <p:nvSpPr>
          <p:cNvPr id="434" name="Google Shape;434;g19d164b436d_0_309"/>
          <p:cNvSpPr/>
          <p:nvPr/>
        </p:nvSpPr>
        <p:spPr>
          <a:xfrm>
            <a:off x="4290400" y="1534475"/>
            <a:ext cx="7317600" cy="3242100"/>
          </a:xfrm>
          <a:prstGeom prst="rect">
            <a:avLst/>
          </a:prstGeom>
          <a:noFill/>
          <a:ln cap="flat" cmpd="sng" w="28575">
            <a:solidFill>
              <a:srgbClr val="C00000"/>
            </a:solidFill>
            <a:prstDash val="solid"/>
            <a:round/>
            <a:headEnd len="sm" w="sm" type="none"/>
            <a:tailEnd len="sm" w="sm" type="none"/>
          </a:ln>
        </p:spPr>
        <p:txBody>
          <a:bodyPr anchorCtr="0" anchor="t" bIns="45000" lIns="90000" spcFirstLastPara="1" rIns="90000" wrap="square" tIns="45000">
            <a:noAutofit/>
          </a:bodyPr>
          <a:lstStyle/>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Tratamiento y depuración de aguas residuales.</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Gestión de residuos: </a:t>
            </a:r>
            <a:r>
              <a:rPr lang="en-GB" sz="1800">
                <a:latin typeface="Calibri"/>
                <a:ea typeface="Calibri"/>
                <a:cs typeface="Calibri"/>
                <a:sym typeface="Calibri"/>
              </a:rPr>
              <a:t>Producción de biocarburantes como el biodiésel o el bioetanol.</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Producción de energías renovables.</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Gestión de zonas forestales y de espacios naturales protegidos.</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Servicios ambientales a empresas y entidades (incluyendo servicios de protección y control de la contaminación acústica, contaminación atmosférica y de recuperación de suelos contaminados).</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Educación e información ambiental.</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solidFill>
                  <a:schemeClr val="dk1"/>
                </a:solidFill>
                <a:latin typeface="Calibri"/>
                <a:ea typeface="Calibri"/>
                <a:cs typeface="Calibri"/>
                <a:sym typeface="Calibri"/>
              </a:rPr>
              <a:t>Producción ecológica: </a:t>
            </a:r>
            <a:r>
              <a:rPr lang="en-GB" sz="1800">
                <a:latin typeface="Calibri"/>
                <a:ea typeface="Calibri"/>
                <a:cs typeface="Calibri"/>
                <a:sym typeface="Calibri"/>
              </a:rPr>
              <a:t>Agricultura y ganadería ecológica.</a:t>
            </a:r>
            <a:endParaRPr sz="1800">
              <a:latin typeface="Calibri"/>
              <a:ea typeface="Calibri"/>
              <a:cs typeface="Calibri"/>
              <a:sym typeface="Calibri"/>
            </a:endParaRPr>
          </a:p>
          <a:p>
            <a:pPr indent="-342900" lvl="0" marL="457200" marR="0" rtl="0" algn="just">
              <a:lnSpc>
                <a:spcPct val="100000"/>
              </a:lnSpc>
              <a:spcBef>
                <a:spcPts val="0"/>
              </a:spcBef>
              <a:spcAft>
                <a:spcPts val="0"/>
              </a:spcAft>
              <a:buSzPts val="1800"/>
              <a:buFont typeface="Calibri"/>
              <a:buChar char="●"/>
            </a:pPr>
            <a:r>
              <a:rPr lang="en-GB" sz="1800">
                <a:latin typeface="Calibri"/>
                <a:ea typeface="Calibri"/>
                <a:cs typeface="Calibri"/>
                <a:sym typeface="Calibri"/>
              </a:rPr>
              <a:t>Funciones de protección ambiental en la industria y en los servicios.</a:t>
            </a:r>
            <a:endParaRPr sz="1800">
              <a:latin typeface="Calibri"/>
              <a:ea typeface="Calibri"/>
              <a:cs typeface="Calibri"/>
              <a:sym typeface="Calibri"/>
            </a:endParaRPr>
          </a:p>
        </p:txBody>
      </p:sp>
      <p:sp>
        <p:nvSpPr>
          <p:cNvPr id="435" name="Google Shape;435;g19d164b436d_0_309"/>
          <p:cNvSpPr/>
          <p:nvPr/>
        </p:nvSpPr>
        <p:spPr>
          <a:xfrm rot="5400000">
            <a:off x="471625" y="1386475"/>
            <a:ext cx="3341400" cy="3438900"/>
          </a:xfrm>
          <a:prstGeom prst="hexagon">
            <a:avLst>
              <a:gd fmla="val 25000" name="adj"/>
              <a:gd fmla="val 115470" name="vf"/>
            </a:avLst>
          </a:prstGeom>
          <a:noFill/>
          <a:ln cap="flat" cmpd="sng" w="28575">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19d164b436d_0_309"/>
          <p:cNvSpPr txBox="1"/>
          <p:nvPr/>
        </p:nvSpPr>
        <p:spPr>
          <a:xfrm>
            <a:off x="782875" y="2282425"/>
            <a:ext cx="27189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solidFill>
                  <a:schemeClr val="dk1"/>
                </a:solidFill>
                <a:latin typeface="Calibri"/>
                <a:ea typeface="Calibri"/>
                <a:cs typeface="Calibri"/>
                <a:sym typeface="Calibri"/>
              </a:rPr>
              <a:t>A continuación encontrarás algunos ejemplos de empleos verdes. ¿Cuántos de ellos conocías?</a:t>
            </a:r>
            <a:endParaRPr b="1" sz="1600">
              <a:solidFill>
                <a:schemeClr val="dk1"/>
              </a:solidFill>
            </a:endParaRPr>
          </a:p>
        </p:txBody>
      </p:sp>
      <p:pic>
        <p:nvPicPr>
          <p:cNvPr id="437" name="Google Shape;437;g19d164b436d_0_309"/>
          <p:cNvPicPr preferRelativeResize="0"/>
          <p:nvPr/>
        </p:nvPicPr>
        <p:blipFill>
          <a:blip r:embed="rId4">
            <a:alphaModFix/>
          </a:blip>
          <a:stretch>
            <a:fillRect/>
          </a:stretch>
        </p:blipFill>
        <p:spPr>
          <a:xfrm>
            <a:off x="1766906" y="4249850"/>
            <a:ext cx="2199025" cy="1833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g1bebf6b8380_0_27"/>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443" name="Google Shape;443;g1bebf6b8380_0_27"/>
          <p:cNvSpPr/>
          <p:nvPr/>
        </p:nvSpPr>
        <p:spPr>
          <a:xfrm>
            <a:off x="850005" y="9323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2: Los Empleos Verdes </a:t>
            </a:r>
            <a:endParaRPr b="0" i="0" sz="3600" u="none" cap="none" strike="noStrike">
              <a:solidFill>
                <a:srgbClr val="000000"/>
              </a:solidFill>
              <a:latin typeface="Arial"/>
              <a:ea typeface="Arial"/>
              <a:cs typeface="Arial"/>
              <a:sym typeface="Arial"/>
            </a:endParaRPr>
          </a:p>
        </p:txBody>
      </p:sp>
      <p:sp>
        <p:nvSpPr>
          <p:cNvPr id="444" name="Google Shape;444;g1bebf6b8380_0_27"/>
          <p:cNvSpPr/>
          <p:nvPr/>
        </p:nvSpPr>
        <p:spPr>
          <a:xfrm>
            <a:off x="849999" y="8405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3: Analiza el C</a:t>
            </a:r>
            <a:r>
              <a:rPr lang="en-GB" sz="2400">
                <a:solidFill>
                  <a:srgbClr val="21B4A9"/>
                </a:solidFill>
                <a:latin typeface="Calibri"/>
                <a:ea typeface="Calibri"/>
                <a:cs typeface="Calibri"/>
                <a:sym typeface="Calibri"/>
              </a:rPr>
              <a:t>aso de “Feltai”</a:t>
            </a:r>
            <a:endParaRPr b="0" i="0" sz="2400" u="none" cap="none" strike="noStrike">
              <a:solidFill>
                <a:srgbClr val="000000"/>
              </a:solidFill>
              <a:latin typeface="Arial"/>
              <a:ea typeface="Arial"/>
              <a:cs typeface="Arial"/>
              <a:sym typeface="Arial"/>
            </a:endParaRPr>
          </a:p>
        </p:txBody>
      </p:sp>
      <p:sp>
        <p:nvSpPr>
          <p:cNvPr id="445" name="Google Shape;445;g1bebf6b8380_0_27"/>
          <p:cNvSpPr txBox="1"/>
          <p:nvPr/>
        </p:nvSpPr>
        <p:spPr>
          <a:xfrm>
            <a:off x="910175" y="1564825"/>
            <a:ext cx="9917100" cy="12006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spcBef>
                <a:spcPts val="0"/>
              </a:spcBef>
              <a:spcAft>
                <a:spcPts val="0"/>
              </a:spcAft>
              <a:buClr>
                <a:schemeClr val="dk1"/>
              </a:buClr>
              <a:buSzPts val="1100"/>
              <a:buFont typeface="Arial"/>
              <a:buNone/>
            </a:pPr>
            <a:r>
              <a:rPr b="1" lang="en-GB" sz="1800">
                <a:solidFill>
                  <a:schemeClr val="dk1"/>
                </a:solidFill>
                <a:latin typeface="Calibri"/>
                <a:ea typeface="Calibri"/>
                <a:cs typeface="Calibri"/>
                <a:sym typeface="Calibri"/>
              </a:rPr>
              <a:t>“Feltai” </a:t>
            </a:r>
            <a:r>
              <a:rPr lang="en-GB" sz="1800">
                <a:solidFill>
                  <a:schemeClr val="dk1"/>
                </a:solidFill>
                <a:latin typeface="Calibri"/>
                <a:ea typeface="Calibri"/>
                <a:cs typeface="Calibri"/>
                <a:sym typeface="Calibri"/>
              </a:rPr>
              <a:t>es un proyecto liderado por Inés Heredia que se desarrolla en el entorno rural asturiano al norte de España. Este proyecto le da valor a la lana de oveja elaborando productos textiles a partir de ella. Hacen zapatillas de estar en casa, relleno de cojines, ropa para diseñadores, etc. Cuando los productos no son útiles o queda lana sin utilizarse, Inés y su equipo de mujeres la utiliza para compostar.</a:t>
            </a:r>
            <a:endParaRPr sz="1800">
              <a:solidFill>
                <a:schemeClr val="dk1"/>
              </a:solidFill>
              <a:latin typeface="Calibri"/>
              <a:ea typeface="Calibri"/>
              <a:cs typeface="Calibri"/>
              <a:sym typeface="Calibri"/>
            </a:endParaRPr>
          </a:p>
        </p:txBody>
      </p:sp>
      <p:sp>
        <p:nvSpPr>
          <p:cNvPr id="446" name="Google Shape;446;g1bebf6b8380_0_27"/>
          <p:cNvSpPr/>
          <p:nvPr/>
        </p:nvSpPr>
        <p:spPr>
          <a:xfrm>
            <a:off x="910175" y="2948138"/>
            <a:ext cx="5975100" cy="29310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b="1" lang="en-GB" sz="1700">
                <a:solidFill>
                  <a:schemeClr val="dk1"/>
                </a:solidFill>
                <a:latin typeface="Calibri"/>
                <a:ea typeface="Calibri"/>
                <a:cs typeface="Calibri"/>
                <a:sym typeface="Calibri"/>
              </a:rPr>
              <a:t>Responde a las siguientes preguntas</a:t>
            </a:r>
            <a:r>
              <a:rPr b="1" lang="en-GB" sz="1700">
                <a:solidFill>
                  <a:schemeClr val="dk1"/>
                </a:solidFill>
                <a:latin typeface="Calibri"/>
                <a:ea typeface="Calibri"/>
                <a:cs typeface="Calibri"/>
                <a:sym typeface="Calibri"/>
              </a:rPr>
              <a:t>:</a:t>
            </a:r>
            <a:endParaRPr b="1" sz="17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sz="1700">
              <a:solidFill>
                <a:schemeClr val="dk1"/>
              </a:solidFill>
              <a:latin typeface="Calibri"/>
              <a:ea typeface="Calibri"/>
              <a:cs typeface="Calibri"/>
              <a:sym typeface="Calibri"/>
            </a:endParaRPr>
          </a:p>
          <a:p>
            <a:pPr indent="-336550" lvl="0" marL="457200" marR="0" rtl="0" algn="just">
              <a:lnSpc>
                <a:spcPct val="100000"/>
              </a:lnSpc>
              <a:spcBef>
                <a:spcPts val="0"/>
              </a:spcBef>
              <a:spcAft>
                <a:spcPts val="0"/>
              </a:spcAft>
              <a:buClr>
                <a:schemeClr val="dk1"/>
              </a:buClr>
              <a:buSzPts val="1700"/>
              <a:buFont typeface="Calibri"/>
              <a:buAutoNum type="arabicPeriod"/>
            </a:pPr>
            <a:r>
              <a:rPr lang="en-GB" sz="1700">
                <a:solidFill>
                  <a:schemeClr val="dk1"/>
                </a:solidFill>
                <a:latin typeface="Calibri"/>
                <a:ea typeface="Calibri"/>
                <a:cs typeface="Calibri"/>
                <a:sym typeface="Calibri"/>
              </a:rPr>
              <a:t>¿Crees que Feltai es una empresa respetuosa con el medioambiente?</a:t>
            </a:r>
            <a:endParaRPr sz="1700">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AutoNum type="arabicPeriod"/>
            </a:pPr>
            <a:r>
              <a:rPr lang="en-GB" sz="1700">
                <a:solidFill>
                  <a:schemeClr val="dk1"/>
                </a:solidFill>
                <a:latin typeface="Calibri"/>
                <a:ea typeface="Calibri"/>
                <a:cs typeface="Calibri"/>
                <a:sym typeface="Calibri"/>
              </a:rPr>
              <a:t>¿Qué prácticas se llevan a cabo en Feltai coherentes con los principios de la economía verde?</a:t>
            </a:r>
            <a:endParaRPr sz="1700">
              <a:solidFill>
                <a:schemeClr val="dk1"/>
              </a:solidFill>
              <a:latin typeface="Calibri"/>
              <a:ea typeface="Calibri"/>
              <a:cs typeface="Calibri"/>
              <a:sym typeface="Calibri"/>
            </a:endParaRPr>
          </a:p>
          <a:p>
            <a:pPr indent="0" lvl="0" marL="457200" rtl="0" algn="just">
              <a:spcBef>
                <a:spcPts val="0"/>
              </a:spcBef>
              <a:spcAft>
                <a:spcPts val="0"/>
              </a:spcAft>
              <a:buNone/>
            </a:pPr>
            <a:r>
              <a:t/>
            </a:r>
            <a:endParaRPr sz="1700">
              <a:solidFill>
                <a:schemeClr val="dk1"/>
              </a:solidFill>
              <a:latin typeface="Calibri"/>
              <a:ea typeface="Calibri"/>
              <a:cs typeface="Calibri"/>
              <a:sym typeface="Calibri"/>
            </a:endParaRPr>
          </a:p>
          <a:p>
            <a:pPr indent="-336550" lvl="0" marL="457200" marR="0" rtl="0" algn="just">
              <a:lnSpc>
                <a:spcPct val="100000"/>
              </a:lnSpc>
              <a:spcBef>
                <a:spcPts val="0"/>
              </a:spcBef>
              <a:spcAft>
                <a:spcPts val="0"/>
              </a:spcAft>
              <a:buClr>
                <a:schemeClr val="dk1"/>
              </a:buClr>
              <a:buSzPts val="1700"/>
              <a:buFont typeface="Calibri"/>
              <a:buAutoNum type="arabicPeriod"/>
            </a:pPr>
            <a:r>
              <a:rPr lang="en-GB" sz="1700">
                <a:solidFill>
                  <a:schemeClr val="dk1"/>
                </a:solidFill>
                <a:latin typeface="Calibri"/>
                <a:ea typeface="Calibri"/>
                <a:cs typeface="Calibri"/>
                <a:sym typeface="Calibri"/>
              </a:rPr>
              <a:t>¿Qué estrategias podrían aplicarse para hacer que Feltai tuviera menos impacto en el medioambiente?</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p:txBody>
      </p:sp>
      <p:pic>
        <p:nvPicPr>
          <p:cNvPr id="447" name="Google Shape;447;g1bebf6b8380_0_27"/>
          <p:cNvPicPr preferRelativeResize="0"/>
          <p:nvPr/>
        </p:nvPicPr>
        <p:blipFill>
          <a:blip r:embed="rId4">
            <a:alphaModFix/>
          </a:blip>
          <a:stretch>
            <a:fillRect/>
          </a:stretch>
        </p:blipFill>
        <p:spPr>
          <a:xfrm>
            <a:off x="7644525" y="3453838"/>
            <a:ext cx="2424850" cy="2112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sp>
        <p:nvSpPr>
          <p:cNvPr id="452" name="Google Shape;452;g19d164b436d_0_80"/>
          <p:cNvSpPr/>
          <p:nvPr/>
        </p:nvSpPr>
        <p:spPr>
          <a:xfrm>
            <a:off x="905755" y="293030"/>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3</a:t>
            </a:r>
            <a:r>
              <a:rPr b="1" i="0" lang="en-GB" sz="3600" u="none" cap="none" strike="noStrike">
                <a:solidFill>
                  <a:srgbClr val="FAB632"/>
                </a:solidFill>
                <a:latin typeface="Calibri"/>
                <a:ea typeface="Calibri"/>
                <a:cs typeface="Calibri"/>
                <a:sym typeface="Calibri"/>
              </a:rPr>
              <a:t>: Emprendimiento Verde</a:t>
            </a:r>
            <a:endParaRPr b="0" i="0" sz="3600" u="none" cap="none" strike="noStrike">
              <a:solidFill>
                <a:srgbClr val="000000"/>
              </a:solidFill>
              <a:latin typeface="Arial"/>
              <a:ea typeface="Arial"/>
              <a:cs typeface="Arial"/>
              <a:sym typeface="Arial"/>
            </a:endParaRPr>
          </a:p>
        </p:txBody>
      </p:sp>
      <p:sp>
        <p:nvSpPr>
          <p:cNvPr id="453" name="Google Shape;453;g19d164b436d_0_80"/>
          <p:cNvSpPr/>
          <p:nvPr/>
        </p:nvSpPr>
        <p:spPr>
          <a:xfrm>
            <a:off x="905750" y="1014100"/>
            <a:ext cx="10014300" cy="460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chemeClr val="dk1"/>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1</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¿Qué es el emprendimiento verde?</a:t>
            </a:r>
            <a:endParaRPr b="0" i="0" sz="2400" u="none" cap="none" strike="noStrike">
              <a:solidFill>
                <a:srgbClr val="000000"/>
              </a:solidFill>
              <a:latin typeface="Arial"/>
              <a:ea typeface="Arial"/>
              <a:cs typeface="Arial"/>
              <a:sym typeface="Arial"/>
            </a:endParaRPr>
          </a:p>
        </p:txBody>
      </p:sp>
      <p:sp>
        <p:nvSpPr>
          <p:cNvPr id="454" name="Google Shape;454;g19d164b436d_0_80"/>
          <p:cNvSpPr/>
          <p:nvPr/>
        </p:nvSpPr>
        <p:spPr>
          <a:xfrm>
            <a:off x="2001425" y="6279550"/>
            <a:ext cx="62421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455" name="Google Shape;455;g19d164b436d_0_80"/>
          <p:cNvSpPr txBox="1"/>
          <p:nvPr/>
        </p:nvSpPr>
        <p:spPr>
          <a:xfrm>
            <a:off x="8535075" y="2654250"/>
            <a:ext cx="3352800" cy="33633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b="1" lang="en-GB" sz="1700">
                <a:solidFill>
                  <a:schemeClr val="dk1"/>
                </a:solidFill>
                <a:latin typeface="Calibri"/>
                <a:ea typeface="Calibri"/>
                <a:cs typeface="Calibri"/>
                <a:sym typeface="Calibri"/>
              </a:rPr>
              <a:t>Áreas de emprendimiento verde:</a:t>
            </a:r>
            <a:endParaRPr b="1"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Fuentes </a:t>
            </a:r>
            <a:r>
              <a:rPr lang="en-GB" sz="1700">
                <a:solidFill>
                  <a:schemeClr val="dk1"/>
                </a:solidFill>
                <a:latin typeface="Calibri"/>
                <a:ea typeface="Calibri"/>
                <a:cs typeface="Calibri"/>
                <a:sym typeface="Calibri"/>
              </a:rPr>
              <a:t>alternativas</a:t>
            </a:r>
            <a:r>
              <a:rPr lang="en-GB" sz="1700">
                <a:solidFill>
                  <a:schemeClr val="dk1"/>
                </a:solidFill>
                <a:latin typeface="Calibri"/>
                <a:ea typeface="Calibri"/>
                <a:cs typeface="Calibri"/>
                <a:sym typeface="Calibri"/>
              </a:rPr>
              <a:t> de energías renovables.</a:t>
            </a:r>
            <a:endParaRPr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Transportes ecológicos.</a:t>
            </a:r>
            <a:endParaRPr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Servicios de </a:t>
            </a:r>
            <a:r>
              <a:rPr lang="en-GB" sz="1700">
                <a:solidFill>
                  <a:schemeClr val="dk1"/>
                </a:solidFill>
                <a:latin typeface="Calibri"/>
                <a:ea typeface="Calibri"/>
                <a:cs typeface="Calibri"/>
                <a:sym typeface="Calibri"/>
              </a:rPr>
              <a:t>consultoría</a:t>
            </a:r>
            <a:r>
              <a:rPr lang="en-GB" sz="1700">
                <a:solidFill>
                  <a:schemeClr val="dk1"/>
                </a:solidFill>
                <a:latin typeface="Calibri"/>
                <a:ea typeface="Calibri"/>
                <a:cs typeface="Calibri"/>
                <a:sym typeface="Calibri"/>
              </a:rPr>
              <a:t> verde.</a:t>
            </a:r>
            <a:endParaRPr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Ropa orgánica o reciclada.</a:t>
            </a:r>
            <a:endParaRPr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Envases biodegradables.</a:t>
            </a:r>
            <a:endParaRPr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Supermercados ecológicos.</a:t>
            </a:r>
            <a:endParaRPr sz="1700">
              <a:solidFill>
                <a:schemeClr val="dk1"/>
              </a:solidFill>
              <a:latin typeface="Calibri"/>
              <a:ea typeface="Calibri"/>
              <a:cs typeface="Calibri"/>
              <a:sym typeface="Calibri"/>
            </a:endParaRPr>
          </a:p>
          <a:p>
            <a:pPr indent="-336550" lvl="0" marL="457200" rtl="0" algn="just">
              <a:lnSpc>
                <a:spcPct val="115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Cosmética ecológica.</a:t>
            </a:r>
            <a:endParaRPr sz="17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sz="17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lang="en-GB" sz="1700">
                <a:solidFill>
                  <a:schemeClr val="dk1"/>
                </a:solidFill>
                <a:latin typeface="Calibri"/>
                <a:ea typeface="Calibri"/>
                <a:cs typeface="Calibri"/>
                <a:sym typeface="Calibri"/>
              </a:rPr>
              <a:t>Estos son solo algunos ejemplos.</a:t>
            </a:r>
            <a:endParaRPr>
              <a:solidFill>
                <a:schemeClr val="dk1"/>
              </a:solidFill>
              <a:latin typeface="Calibri"/>
              <a:ea typeface="Calibri"/>
              <a:cs typeface="Calibri"/>
              <a:sym typeface="Calibri"/>
            </a:endParaRPr>
          </a:p>
        </p:txBody>
      </p:sp>
      <p:sp>
        <p:nvSpPr>
          <p:cNvPr id="456" name="Google Shape;456;g19d164b436d_0_80"/>
          <p:cNvSpPr txBox="1"/>
          <p:nvPr/>
        </p:nvSpPr>
        <p:spPr>
          <a:xfrm>
            <a:off x="905750" y="1556375"/>
            <a:ext cx="109821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800">
                <a:solidFill>
                  <a:schemeClr val="dk1"/>
                </a:solidFill>
                <a:latin typeface="Calibri"/>
                <a:ea typeface="Calibri"/>
                <a:cs typeface="Calibri"/>
                <a:sym typeface="Calibri"/>
              </a:rPr>
              <a:t>Se </a:t>
            </a:r>
            <a:r>
              <a:rPr lang="en-GB" sz="1800">
                <a:solidFill>
                  <a:schemeClr val="dk1"/>
                </a:solidFill>
                <a:latin typeface="Calibri"/>
                <a:ea typeface="Calibri"/>
                <a:cs typeface="Calibri"/>
                <a:sym typeface="Calibri"/>
              </a:rPr>
              <a:t>entiende</a:t>
            </a:r>
            <a:r>
              <a:rPr lang="en-GB" sz="1800">
                <a:solidFill>
                  <a:schemeClr val="dk1"/>
                </a:solidFill>
                <a:latin typeface="Calibri"/>
                <a:ea typeface="Calibri"/>
                <a:cs typeface="Calibri"/>
                <a:sym typeface="Calibri"/>
              </a:rPr>
              <a:t> por </a:t>
            </a:r>
            <a:r>
              <a:rPr b="1" lang="en-GB" sz="1800">
                <a:solidFill>
                  <a:schemeClr val="dk1"/>
                </a:solidFill>
                <a:latin typeface="Calibri"/>
                <a:ea typeface="Calibri"/>
                <a:cs typeface="Calibri"/>
                <a:sym typeface="Calibri"/>
              </a:rPr>
              <a:t>emprendimiento verde</a:t>
            </a:r>
            <a:r>
              <a:rPr lang="en-GB" sz="1800">
                <a:solidFill>
                  <a:schemeClr val="dk1"/>
                </a:solidFill>
                <a:latin typeface="Calibri"/>
                <a:ea typeface="Calibri"/>
                <a:cs typeface="Calibri"/>
                <a:sym typeface="Calibri"/>
              </a:rPr>
              <a:t> como aquellos </a:t>
            </a:r>
            <a:r>
              <a:rPr b="1" lang="en-GB" sz="1800">
                <a:solidFill>
                  <a:schemeClr val="dk1"/>
                </a:solidFill>
                <a:latin typeface="Calibri"/>
                <a:ea typeface="Calibri"/>
                <a:cs typeface="Calibri"/>
                <a:sym typeface="Calibri"/>
              </a:rPr>
              <a:t>negocios</a:t>
            </a:r>
            <a:r>
              <a:rPr lang="en-GB" sz="1800">
                <a:solidFill>
                  <a:schemeClr val="dk1"/>
                </a:solidFill>
                <a:latin typeface="Calibri"/>
                <a:ea typeface="Calibri"/>
                <a:cs typeface="Calibri"/>
                <a:sym typeface="Calibri"/>
              </a:rPr>
              <a:t> cuya </a:t>
            </a:r>
            <a:r>
              <a:rPr b="1" lang="en-GB" sz="1800">
                <a:solidFill>
                  <a:schemeClr val="dk1"/>
                </a:solidFill>
                <a:latin typeface="Calibri"/>
                <a:ea typeface="Calibri"/>
                <a:cs typeface="Calibri"/>
                <a:sym typeface="Calibri"/>
              </a:rPr>
              <a:t>meta</a:t>
            </a:r>
            <a:r>
              <a:rPr lang="en-GB" sz="1800">
                <a:solidFill>
                  <a:schemeClr val="dk1"/>
                </a:solidFill>
                <a:latin typeface="Calibri"/>
                <a:ea typeface="Calibri"/>
                <a:cs typeface="Calibri"/>
                <a:sym typeface="Calibri"/>
              </a:rPr>
              <a:t> es la de obtener un </a:t>
            </a:r>
            <a:r>
              <a:rPr b="1" lang="en-GB" sz="1800">
                <a:solidFill>
                  <a:schemeClr val="dk1"/>
                </a:solidFill>
                <a:latin typeface="Calibri"/>
                <a:ea typeface="Calibri"/>
                <a:cs typeface="Calibri"/>
                <a:sym typeface="Calibri"/>
              </a:rPr>
              <a:t>crecimiento económico </a:t>
            </a:r>
            <a:r>
              <a:rPr lang="en-GB" sz="1800">
                <a:solidFill>
                  <a:schemeClr val="dk1"/>
                </a:solidFill>
                <a:latin typeface="Calibri"/>
                <a:ea typeface="Calibri"/>
                <a:cs typeface="Calibri"/>
                <a:sym typeface="Calibri"/>
              </a:rPr>
              <a:t>teniendo en cuenta el </a:t>
            </a:r>
            <a:r>
              <a:rPr b="1" lang="en-GB" sz="1800">
                <a:solidFill>
                  <a:schemeClr val="dk1"/>
                </a:solidFill>
                <a:latin typeface="Calibri"/>
                <a:ea typeface="Calibri"/>
                <a:cs typeface="Calibri"/>
                <a:sym typeface="Calibri"/>
              </a:rPr>
              <a:t>uso óptimo y respetuoso de los recursos naturales </a:t>
            </a:r>
            <a:r>
              <a:rPr lang="en-GB" sz="1800">
                <a:solidFill>
                  <a:schemeClr val="dk1"/>
                </a:solidFill>
                <a:latin typeface="Calibri"/>
                <a:ea typeface="Calibri"/>
                <a:cs typeface="Calibri"/>
                <a:sym typeface="Calibri"/>
              </a:rPr>
              <a:t>evitando la contaminación.</a:t>
            </a:r>
            <a:endParaRPr b="1" sz="1500">
              <a:solidFill>
                <a:schemeClr val="dk1"/>
              </a:solidFill>
            </a:endParaRPr>
          </a:p>
        </p:txBody>
      </p:sp>
      <p:sp>
        <p:nvSpPr>
          <p:cNvPr id="457" name="Google Shape;457;g19d164b436d_0_80"/>
          <p:cNvSpPr/>
          <p:nvPr/>
        </p:nvSpPr>
        <p:spPr>
          <a:xfrm>
            <a:off x="3603625" y="4083230"/>
            <a:ext cx="2183100" cy="2069100"/>
          </a:xfrm>
          <a:prstGeom prst="ellipse">
            <a:avLst/>
          </a:prstGeom>
          <a:solidFill>
            <a:srgbClr val="F4CCCC"/>
          </a:solid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9d164b436d_0_80"/>
          <p:cNvSpPr/>
          <p:nvPr/>
        </p:nvSpPr>
        <p:spPr>
          <a:xfrm>
            <a:off x="5363205" y="4083230"/>
            <a:ext cx="2183100" cy="2069100"/>
          </a:xfrm>
          <a:prstGeom prst="ellipse">
            <a:avLst/>
          </a:prstGeom>
          <a:solidFill>
            <a:srgbClr val="FFF2CC"/>
          </a:solidFill>
          <a:ln cap="flat" cmpd="sng" w="38100">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19d164b436d_0_80"/>
          <p:cNvSpPr/>
          <p:nvPr/>
        </p:nvSpPr>
        <p:spPr>
          <a:xfrm>
            <a:off x="4413422" y="2654250"/>
            <a:ext cx="2183100" cy="2069100"/>
          </a:xfrm>
          <a:prstGeom prst="ellipse">
            <a:avLst/>
          </a:prstGeom>
          <a:solidFill>
            <a:srgbClr val="A2C4C9"/>
          </a:solidFill>
          <a:ln cap="flat" cmpd="sng" w="38100">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0" name="Google Shape;460;g19d164b436d_0_80"/>
          <p:cNvGrpSpPr/>
          <p:nvPr/>
        </p:nvGrpSpPr>
        <p:grpSpPr>
          <a:xfrm>
            <a:off x="3678488" y="3112999"/>
            <a:ext cx="3825840" cy="3039494"/>
            <a:chOff x="5043102" y="2070737"/>
            <a:chExt cx="4313235" cy="3542121"/>
          </a:xfrm>
        </p:grpSpPr>
        <p:sp>
          <p:nvSpPr>
            <p:cNvPr id="461" name="Google Shape;461;g19d164b436d_0_80"/>
            <p:cNvSpPr/>
            <p:nvPr/>
          </p:nvSpPr>
          <p:spPr>
            <a:xfrm>
              <a:off x="5947922" y="2070737"/>
              <a:ext cx="2308500" cy="1025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700">
                  <a:solidFill>
                    <a:schemeClr val="dk1"/>
                  </a:solidFill>
                  <a:latin typeface="Calibri"/>
                  <a:ea typeface="Calibri"/>
                  <a:cs typeface="Calibri"/>
                  <a:sym typeface="Calibri"/>
                </a:rPr>
                <a:t>Eje Ambiental</a:t>
              </a:r>
              <a:endParaRPr b="1" sz="17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Arial"/>
                <a:buNone/>
              </a:pPr>
              <a:r>
                <a:t/>
              </a:r>
              <a:endParaRPr b="1" sz="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Arial"/>
                <a:buNone/>
              </a:pPr>
              <a:r>
                <a:rPr lang="en-GB" sz="1300">
                  <a:solidFill>
                    <a:schemeClr val="dk1"/>
                  </a:solidFill>
                  <a:latin typeface="Calibri"/>
                  <a:ea typeface="Calibri"/>
                  <a:cs typeface="Calibri"/>
                  <a:sym typeface="Calibri"/>
                </a:rPr>
                <a:t>Se centra en la autenticidad, conservación y preservación de los recursos.</a:t>
              </a:r>
              <a:endParaRPr sz="1300">
                <a:solidFill>
                  <a:schemeClr val="dk1"/>
                </a:solidFill>
                <a:latin typeface="Calibri"/>
                <a:ea typeface="Calibri"/>
                <a:cs typeface="Calibri"/>
                <a:sym typeface="Calibri"/>
              </a:endParaRPr>
            </a:p>
          </p:txBody>
        </p:sp>
        <p:sp>
          <p:nvSpPr>
            <p:cNvPr id="462" name="Google Shape;462;g19d164b436d_0_80"/>
            <p:cNvSpPr/>
            <p:nvPr/>
          </p:nvSpPr>
          <p:spPr>
            <a:xfrm>
              <a:off x="7047837" y="3716000"/>
              <a:ext cx="2308500" cy="1665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700">
                  <a:solidFill>
                    <a:schemeClr val="dk1"/>
                  </a:solidFill>
                  <a:latin typeface="Calibri"/>
                  <a:ea typeface="Calibri"/>
                  <a:cs typeface="Calibri"/>
                  <a:sym typeface="Calibri"/>
                </a:rPr>
                <a:t>Eje Social</a:t>
              </a:r>
              <a:endParaRPr b="1" sz="17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Arial"/>
                <a:buNone/>
              </a:pPr>
              <a:r>
                <a:t/>
              </a:r>
              <a:endParaRPr b="1" sz="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Arial"/>
                <a:buNone/>
              </a:pPr>
              <a:r>
                <a:rPr lang="en-GB" sz="1300">
                  <a:solidFill>
                    <a:schemeClr val="dk1"/>
                  </a:solidFill>
                  <a:latin typeface="Calibri"/>
                  <a:ea typeface="Calibri"/>
                  <a:cs typeface="Calibri"/>
                  <a:sym typeface="Calibri"/>
                </a:rPr>
                <a:t>Se centra en el bienestar de la comunidad local así como el de las interrelaciones con distintos colectivos.</a:t>
              </a:r>
              <a:endParaRPr sz="1300">
                <a:solidFill>
                  <a:schemeClr val="dk1"/>
                </a:solidFill>
                <a:latin typeface="Calibri"/>
                <a:ea typeface="Calibri"/>
                <a:cs typeface="Calibri"/>
                <a:sym typeface="Calibri"/>
              </a:endParaRPr>
            </a:p>
          </p:txBody>
        </p:sp>
        <p:sp>
          <p:nvSpPr>
            <p:cNvPr id="463" name="Google Shape;463;g19d164b436d_0_80"/>
            <p:cNvSpPr/>
            <p:nvPr/>
          </p:nvSpPr>
          <p:spPr>
            <a:xfrm>
              <a:off x="5043102" y="3850659"/>
              <a:ext cx="2089200" cy="176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700">
                  <a:solidFill>
                    <a:schemeClr val="dk1"/>
                  </a:solidFill>
                  <a:latin typeface="Calibri"/>
                  <a:ea typeface="Calibri"/>
                  <a:cs typeface="Calibri"/>
                  <a:sym typeface="Calibri"/>
                </a:rPr>
                <a:t>Eje Económico</a:t>
              </a:r>
              <a:endParaRPr b="1" sz="17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Arial"/>
                <a:buNone/>
              </a:pPr>
              <a:r>
                <a:t/>
              </a:r>
              <a:endParaRPr b="1" sz="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FFFFFF"/>
                </a:buClr>
                <a:buSzPts val="1800"/>
                <a:buFont typeface="Arial"/>
                <a:buNone/>
              </a:pPr>
              <a:r>
                <a:rPr lang="en-GB" sz="1300">
                  <a:solidFill>
                    <a:schemeClr val="dk1"/>
                  </a:solidFill>
                  <a:latin typeface="Calibri"/>
                  <a:ea typeface="Calibri"/>
                  <a:cs typeface="Calibri"/>
                  <a:sym typeface="Calibri"/>
                </a:rPr>
                <a:t>Se centra en el desarrollo económico desde un punto de vista sostenible.</a:t>
              </a:r>
              <a:endParaRPr sz="1300">
                <a:solidFill>
                  <a:schemeClr val="dk1"/>
                </a:solidFill>
                <a:latin typeface="Calibri"/>
                <a:ea typeface="Calibri"/>
                <a:cs typeface="Calibri"/>
                <a:sym typeface="Calibri"/>
              </a:endParaRPr>
            </a:p>
          </p:txBody>
        </p:sp>
      </p:grpSp>
      <p:sp>
        <p:nvSpPr>
          <p:cNvPr id="464" name="Google Shape;464;g19d164b436d_0_80"/>
          <p:cNvSpPr/>
          <p:nvPr/>
        </p:nvSpPr>
        <p:spPr>
          <a:xfrm>
            <a:off x="3035550" y="2613264"/>
            <a:ext cx="280200" cy="3625200"/>
          </a:xfrm>
          <a:prstGeom prst="leftBrace">
            <a:avLst>
              <a:gd fmla="val 50000" name="adj1"/>
              <a:gd fmla="val 50000" name="adj2"/>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19d164b436d_0_80"/>
          <p:cNvSpPr txBox="1"/>
          <p:nvPr/>
        </p:nvSpPr>
        <p:spPr>
          <a:xfrm>
            <a:off x="284500" y="3589350"/>
            <a:ext cx="2621400" cy="1493100"/>
          </a:xfrm>
          <a:prstGeom prst="rect">
            <a:avLst/>
          </a:prstGeom>
          <a:noFill/>
          <a:ln cap="flat" cmpd="sng" w="9525">
            <a:solidFill>
              <a:srgbClr val="1C8C7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solidFill>
                  <a:schemeClr val="dk1"/>
                </a:solidFill>
                <a:latin typeface="Calibri"/>
                <a:ea typeface="Calibri"/>
                <a:cs typeface="Calibri"/>
                <a:sym typeface="Calibri"/>
              </a:rPr>
              <a:t>La </a:t>
            </a:r>
            <a:r>
              <a:rPr b="1" lang="en-GB" sz="1700">
                <a:solidFill>
                  <a:schemeClr val="dk1"/>
                </a:solidFill>
                <a:latin typeface="Calibri"/>
                <a:ea typeface="Calibri"/>
                <a:cs typeface="Calibri"/>
                <a:sym typeface="Calibri"/>
              </a:rPr>
              <a:t>integración </a:t>
            </a:r>
            <a:r>
              <a:rPr lang="en-GB" sz="1700">
                <a:solidFill>
                  <a:schemeClr val="dk1"/>
                </a:solidFill>
                <a:latin typeface="Calibri"/>
                <a:ea typeface="Calibri"/>
                <a:cs typeface="Calibri"/>
                <a:sym typeface="Calibri"/>
              </a:rPr>
              <a:t>de los </a:t>
            </a:r>
            <a:r>
              <a:rPr b="1" lang="en-GB" sz="1700">
                <a:solidFill>
                  <a:schemeClr val="dk1"/>
                </a:solidFill>
                <a:latin typeface="Calibri"/>
                <a:ea typeface="Calibri"/>
                <a:cs typeface="Calibri"/>
                <a:sym typeface="Calibri"/>
              </a:rPr>
              <a:t>tres ejes</a:t>
            </a:r>
            <a:r>
              <a:rPr lang="en-GB" sz="1700">
                <a:solidFill>
                  <a:schemeClr val="dk1"/>
                </a:solidFill>
                <a:latin typeface="Calibri"/>
                <a:ea typeface="Calibri"/>
                <a:cs typeface="Calibri"/>
                <a:sym typeface="Calibri"/>
              </a:rPr>
              <a:t> del </a:t>
            </a:r>
            <a:r>
              <a:rPr b="1" lang="en-GB" sz="1700">
                <a:solidFill>
                  <a:schemeClr val="dk1"/>
                </a:solidFill>
                <a:latin typeface="Calibri"/>
                <a:ea typeface="Calibri"/>
                <a:cs typeface="Calibri"/>
                <a:sym typeface="Calibri"/>
              </a:rPr>
              <a:t>desarrollo sostenible </a:t>
            </a:r>
            <a:r>
              <a:rPr lang="en-GB" sz="1700">
                <a:solidFill>
                  <a:schemeClr val="dk1"/>
                </a:solidFill>
                <a:latin typeface="Calibri"/>
                <a:ea typeface="Calibri"/>
                <a:cs typeface="Calibri"/>
                <a:sym typeface="Calibri"/>
              </a:rPr>
              <a:t>garantizan el </a:t>
            </a:r>
            <a:r>
              <a:rPr b="1" lang="en-GB" sz="1700">
                <a:solidFill>
                  <a:schemeClr val="dk1"/>
                </a:solidFill>
                <a:latin typeface="Calibri"/>
                <a:ea typeface="Calibri"/>
                <a:cs typeface="Calibri"/>
                <a:sym typeface="Calibri"/>
              </a:rPr>
              <a:t>éxito </a:t>
            </a:r>
            <a:r>
              <a:rPr lang="en-GB" sz="1700">
                <a:solidFill>
                  <a:schemeClr val="dk1"/>
                </a:solidFill>
                <a:latin typeface="Calibri"/>
                <a:ea typeface="Calibri"/>
                <a:cs typeface="Calibri"/>
                <a:sym typeface="Calibri"/>
              </a:rPr>
              <a:t>del </a:t>
            </a:r>
            <a:r>
              <a:rPr b="1" i="1" lang="en-GB" sz="1700">
                <a:solidFill>
                  <a:schemeClr val="dk1"/>
                </a:solidFill>
                <a:latin typeface="Calibri"/>
                <a:ea typeface="Calibri"/>
                <a:cs typeface="Calibri"/>
                <a:sym typeface="Calibri"/>
              </a:rPr>
              <a:t>emprendimiento verde</a:t>
            </a:r>
            <a:r>
              <a:rPr lang="en-GB" sz="1700">
                <a:solidFill>
                  <a:schemeClr val="dk1"/>
                </a:solidFill>
                <a:latin typeface="Calibri"/>
                <a:ea typeface="Calibri"/>
                <a:cs typeface="Calibri"/>
                <a:sym typeface="Calibri"/>
              </a:rPr>
              <a:t>.</a:t>
            </a:r>
            <a:endParaRPr sz="17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9" name="Shape 469"/>
        <p:cNvGrpSpPr/>
        <p:nvPr/>
      </p:nvGrpSpPr>
      <p:grpSpPr>
        <a:xfrm>
          <a:off x="0" y="0"/>
          <a:ext cx="0" cy="0"/>
          <a:chOff x="0" y="0"/>
          <a:chExt cx="0" cy="0"/>
        </a:xfrm>
      </p:grpSpPr>
      <p:sp>
        <p:nvSpPr>
          <p:cNvPr id="470" name="Google Shape;470;p15"/>
          <p:cNvSpPr/>
          <p:nvPr/>
        </p:nvSpPr>
        <p:spPr>
          <a:xfrm>
            <a:off x="875874" y="305700"/>
            <a:ext cx="91647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471" name="Google Shape;471;p15"/>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472" name="Google Shape;472;p15"/>
          <p:cNvSpPr/>
          <p:nvPr/>
        </p:nvSpPr>
        <p:spPr>
          <a:xfrm>
            <a:off x="875880" y="1056149"/>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2</a:t>
            </a:r>
            <a:r>
              <a:rPr b="0" i="0" lang="en-GB" sz="2400" u="none" cap="none" strike="noStrike">
                <a:solidFill>
                  <a:srgbClr val="21B4A9"/>
                </a:solidFill>
                <a:latin typeface="Calibri"/>
                <a:ea typeface="Calibri"/>
                <a:cs typeface="Calibri"/>
                <a:sym typeface="Calibri"/>
              </a:rPr>
              <a:t>: El Sector Agroecol</a:t>
            </a:r>
            <a:r>
              <a:rPr lang="en-GB" sz="2400">
                <a:solidFill>
                  <a:srgbClr val="21B4A9"/>
                </a:solidFill>
                <a:latin typeface="Calibri"/>
                <a:ea typeface="Calibri"/>
                <a:cs typeface="Calibri"/>
                <a:sym typeface="Calibri"/>
              </a:rPr>
              <a:t>ógico</a:t>
            </a:r>
            <a:endParaRPr b="0" i="0" sz="2400" u="none" cap="none" strike="noStrike">
              <a:solidFill>
                <a:srgbClr val="000000"/>
              </a:solidFill>
              <a:latin typeface="Arial"/>
              <a:ea typeface="Arial"/>
              <a:cs typeface="Arial"/>
              <a:sym typeface="Arial"/>
            </a:endParaRPr>
          </a:p>
        </p:txBody>
      </p:sp>
      <p:sp>
        <p:nvSpPr>
          <p:cNvPr id="473" name="Google Shape;473;p15"/>
          <p:cNvSpPr txBox="1"/>
          <p:nvPr/>
        </p:nvSpPr>
        <p:spPr>
          <a:xfrm>
            <a:off x="875875" y="1857513"/>
            <a:ext cx="5715900" cy="37356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spcBef>
                <a:spcPts val="0"/>
              </a:spcBef>
              <a:spcAft>
                <a:spcPts val="0"/>
              </a:spcAft>
              <a:buNone/>
            </a:pPr>
            <a:r>
              <a:rPr lang="en-GB" sz="1800">
                <a:solidFill>
                  <a:schemeClr val="dk1"/>
                </a:solidFill>
                <a:latin typeface="Calibri"/>
                <a:ea typeface="Calibri"/>
                <a:cs typeface="Calibri"/>
                <a:sym typeface="Calibri"/>
              </a:rPr>
              <a:t>Según la OCDE la agroecología es "el estudio de la relación de los cultivos agrícolas y el medio ambiente".</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rPr lang="en-GB" sz="1800">
                <a:solidFill>
                  <a:schemeClr val="dk1"/>
                </a:solidFill>
                <a:latin typeface="Calibri"/>
                <a:ea typeface="Calibri"/>
                <a:cs typeface="Calibri"/>
                <a:sym typeface="Calibri"/>
              </a:rPr>
              <a:t>Algunos de los principios en los que se sostiene la agroecología son:</a:t>
            </a:r>
            <a:endParaRPr sz="1800">
              <a:solidFill>
                <a:schemeClr val="dk1"/>
              </a:solidFill>
              <a:latin typeface="Calibri"/>
              <a:ea typeface="Calibri"/>
              <a:cs typeface="Calibri"/>
              <a:sym typeface="Calibri"/>
            </a:endParaRPr>
          </a:p>
          <a:p>
            <a:pPr indent="-342900" lvl="0" marL="457200" rtl="0" algn="just">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El reciclaje de nutrientes</a:t>
            </a:r>
            <a:endParaRPr sz="1800">
              <a:solidFill>
                <a:schemeClr val="dk1"/>
              </a:solidFill>
              <a:latin typeface="Calibri"/>
              <a:ea typeface="Calibri"/>
              <a:cs typeface="Calibri"/>
              <a:sym typeface="Calibri"/>
            </a:endParaRPr>
          </a:p>
          <a:p>
            <a:pPr indent="-342900" lvl="0" marL="457200" rtl="0" algn="just">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La diversidad</a:t>
            </a:r>
            <a:endParaRPr sz="1800">
              <a:solidFill>
                <a:schemeClr val="dk1"/>
              </a:solidFill>
              <a:latin typeface="Calibri"/>
              <a:ea typeface="Calibri"/>
              <a:cs typeface="Calibri"/>
              <a:sym typeface="Calibri"/>
            </a:endParaRPr>
          </a:p>
          <a:p>
            <a:pPr indent="-342900" lvl="0" marL="457200" rtl="0" algn="just">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Las sinergias</a:t>
            </a:r>
            <a:endParaRPr sz="1800">
              <a:solidFill>
                <a:schemeClr val="dk1"/>
              </a:solidFill>
              <a:latin typeface="Calibri"/>
              <a:ea typeface="Calibri"/>
              <a:cs typeface="Calibri"/>
              <a:sym typeface="Calibri"/>
            </a:endParaRPr>
          </a:p>
          <a:p>
            <a:pPr indent="-342900" lvl="0" marL="457200" rtl="0" algn="just">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La integración</a:t>
            </a:r>
            <a:endParaRPr sz="1800">
              <a:solidFill>
                <a:schemeClr val="dk1"/>
              </a:solidFill>
              <a:latin typeface="Calibri"/>
              <a:ea typeface="Calibri"/>
              <a:cs typeface="Calibri"/>
              <a:sym typeface="Calibri"/>
            </a:endParaRPr>
          </a:p>
          <a:p>
            <a:pPr indent="-342900" lvl="0" marL="457200" rtl="0" algn="just">
              <a:spcBef>
                <a:spcPts val="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El espacio de cultivo como valor en sí mismo.</a:t>
            </a:r>
            <a:endParaRPr sz="18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lang="en-GB" sz="1800">
                <a:solidFill>
                  <a:schemeClr val="dk1"/>
                </a:solidFill>
                <a:latin typeface="Calibri"/>
                <a:ea typeface="Calibri"/>
                <a:cs typeface="Calibri"/>
                <a:sym typeface="Calibri"/>
              </a:rPr>
              <a:t>La agroecología es un sector que actualmente tiene múltiples oportunidades de empleos verdes. </a:t>
            </a:r>
            <a:endParaRPr>
              <a:solidFill>
                <a:schemeClr val="dk1"/>
              </a:solidFill>
              <a:latin typeface="Calibri"/>
              <a:ea typeface="Calibri"/>
              <a:cs typeface="Calibri"/>
              <a:sym typeface="Calibri"/>
            </a:endParaRPr>
          </a:p>
        </p:txBody>
      </p:sp>
      <p:sp>
        <p:nvSpPr>
          <p:cNvPr id="474" name="Google Shape;474;p15"/>
          <p:cNvSpPr/>
          <p:nvPr/>
        </p:nvSpPr>
        <p:spPr>
          <a:xfrm>
            <a:off x="6859150" y="3773624"/>
            <a:ext cx="4941900" cy="1819500"/>
          </a:xfrm>
          <a:prstGeom prst="rect">
            <a:avLst/>
          </a:prstGeom>
          <a:noFill/>
          <a:ln cap="flat" cmpd="sng" w="9525">
            <a:solidFill>
              <a:srgbClr val="1C8C7F"/>
            </a:solidFill>
            <a:prstDash val="solid"/>
            <a:round/>
            <a:headEnd len="sm" w="sm" type="none"/>
            <a:tailEnd len="sm" w="sm" type="none"/>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2000"/>
              <a:buFont typeface="Arial"/>
              <a:buNone/>
            </a:pPr>
            <a:r>
              <a:rPr lang="en-GB" sz="1700">
                <a:latin typeface="Calibri"/>
                <a:ea typeface="Calibri"/>
                <a:cs typeface="Calibri"/>
                <a:sym typeface="Calibri"/>
              </a:rPr>
              <a:t>La agroecología sustituye la visión convencional de la agricultura por una visión más </a:t>
            </a:r>
            <a:r>
              <a:rPr lang="en-GB" sz="1700">
                <a:latin typeface="Calibri"/>
                <a:ea typeface="Calibri"/>
                <a:cs typeface="Calibri"/>
                <a:sym typeface="Calibri"/>
              </a:rPr>
              <a:t>respetuosa</a:t>
            </a:r>
            <a:r>
              <a:rPr lang="en-GB" sz="1700">
                <a:latin typeface="Calibri"/>
                <a:ea typeface="Calibri"/>
                <a:cs typeface="Calibri"/>
                <a:sym typeface="Calibri"/>
              </a:rPr>
              <a:t> con el entorno, esto incluye entre otros</a:t>
            </a:r>
            <a:r>
              <a:rPr lang="en-GB" sz="1700">
                <a:latin typeface="Calibri"/>
                <a:ea typeface="Calibri"/>
                <a:cs typeface="Calibri"/>
                <a:sym typeface="Calibri"/>
              </a:rPr>
              <a:t>:</a:t>
            </a:r>
            <a:endParaRPr sz="1700">
              <a:latin typeface="Calibri"/>
              <a:ea typeface="Calibri"/>
              <a:cs typeface="Calibri"/>
              <a:sym typeface="Calibri"/>
            </a:endParaRPr>
          </a:p>
          <a:p>
            <a:pPr indent="0" lvl="0" marL="457200" marR="0" rtl="0" algn="just">
              <a:lnSpc>
                <a:spcPct val="100000"/>
              </a:lnSpc>
              <a:spcBef>
                <a:spcPts val="0"/>
              </a:spcBef>
              <a:spcAft>
                <a:spcPts val="0"/>
              </a:spcAft>
              <a:buNone/>
            </a:pPr>
            <a:r>
              <a:rPr lang="en-GB" sz="1700">
                <a:latin typeface="Calibri"/>
                <a:ea typeface="Calibri"/>
                <a:cs typeface="Calibri"/>
                <a:sym typeface="Calibri"/>
              </a:rPr>
              <a:t>Uso óptimo del agua</a:t>
            </a:r>
            <a:endParaRPr sz="1700">
              <a:latin typeface="Calibri"/>
              <a:ea typeface="Calibri"/>
              <a:cs typeface="Calibri"/>
              <a:sym typeface="Calibri"/>
            </a:endParaRPr>
          </a:p>
          <a:p>
            <a:pPr indent="0" lvl="0" marL="457200" marR="0" rtl="0" algn="just">
              <a:lnSpc>
                <a:spcPct val="100000"/>
              </a:lnSpc>
              <a:spcBef>
                <a:spcPts val="0"/>
              </a:spcBef>
              <a:spcAft>
                <a:spcPts val="0"/>
              </a:spcAft>
              <a:buNone/>
            </a:pPr>
            <a:r>
              <a:rPr lang="en-GB" sz="1700">
                <a:latin typeface="Calibri"/>
                <a:ea typeface="Calibri"/>
                <a:cs typeface="Calibri"/>
                <a:sym typeface="Calibri"/>
              </a:rPr>
              <a:t>Preservación de la biodiversidad</a:t>
            </a:r>
            <a:endParaRPr sz="1700">
              <a:latin typeface="Calibri"/>
              <a:ea typeface="Calibri"/>
              <a:cs typeface="Calibri"/>
              <a:sym typeface="Calibri"/>
            </a:endParaRPr>
          </a:p>
          <a:p>
            <a:pPr indent="0" lvl="0" marL="457200" marR="0" rtl="0" algn="just">
              <a:lnSpc>
                <a:spcPct val="100000"/>
              </a:lnSpc>
              <a:spcBef>
                <a:spcPts val="0"/>
              </a:spcBef>
              <a:spcAft>
                <a:spcPts val="0"/>
              </a:spcAft>
              <a:buNone/>
            </a:pPr>
            <a:r>
              <a:rPr lang="en-GB" sz="1700">
                <a:latin typeface="Calibri"/>
                <a:ea typeface="Calibri"/>
                <a:cs typeface="Calibri"/>
                <a:sym typeface="Calibri"/>
              </a:rPr>
              <a:t>Uso de pesticidas y abonos verdes</a:t>
            </a:r>
            <a:endParaRPr sz="1700">
              <a:latin typeface="Calibri"/>
              <a:ea typeface="Calibri"/>
              <a:cs typeface="Calibri"/>
              <a:sym typeface="Calibri"/>
            </a:endParaRPr>
          </a:p>
        </p:txBody>
      </p:sp>
      <p:sp>
        <p:nvSpPr>
          <p:cNvPr id="475" name="Google Shape;475;p15"/>
          <p:cNvSpPr/>
          <p:nvPr/>
        </p:nvSpPr>
        <p:spPr>
          <a:xfrm>
            <a:off x="7181192" y="4915206"/>
            <a:ext cx="179700" cy="16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
        <p:nvSpPr>
          <p:cNvPr id="476" name="Google Shape;476;p15"/>
          <p:cNvSpPr/>
          <p:nvPr/>
        </p:nvSpPr>
        <p:spPr>
          <a:xfrm>
            <a:off x="7181192" y="4665725"/>
            <a:ext cx="179700" cy="169500"/>
          </a:xfrm>
          <a:prstGeom prst="hexagon">
            <a:avLst>
              <a:gd fmla="val 25000" name="adj"/>
              <a:gd fmla="val 115470" name="vf"/>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
        <p:nvSpPr>
          <p:cNvPr id="477" name="Google Shape;477;p15"/>
          <p:cNvSpPr/>
          <p:nvPr/>
        </p:nvSpPr>
        <p:spPr>
          <a:xfrm>
            <a:off x="7181212" y="5164675"/>
            <a:ext cx="179700" cy="1695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
        <p:nvSpPr>
          <p:cNvPr id="478" name="Google Shape;478;p15"/>
          <p:cNvSpPr txBox="1"/>
          <p:nvPr/>
        </p:nvSpPr>
        <p:spPr>
          <a:xfrm>
            <a:off x="6859150" y="1878725"/>
            <a:ext cx="4941900" cy="1754700"/>
          </a:xfrm>
          <a:prstGeom prst="rect">
            <a:avLst/>
          </a:prstGeom>
          <a:noFill/>
          <a:ln cap="flat" cmpd="sng" w="19050">
            <a:solidFill>
              <a:srgbClr val="F29B26"/>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El sector de la agroecología se puede entender como movimiento social en cuanto a que se desarrollan acciones que forman parte de un proceso social cuyo fin es el fortalecimiento de la economía social pero que en el camino se crean sinergias positivas que promueven el desarrollo humano.</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Google Shape;483;g19d164b436d_0_331"/>
          <p:cNvSpPr/>
          <p:nvPr/>
        </p:nvSpPr>
        <p:spPr>
          <a:xfrm>
            <a:off x="4016700" y="1986975"/>
            <a:ext cx="1707900" cy="1214100"/>
          </a:xfrm>
          <a:prstGeom prst="ellipse">
            <a:avLst/>
          </a:prstGeom>
          <a:solidFill>
            <a:srgbClr val="F9CB9C"/>
          </a:solidFill>
          <a:ln cap="flat" cmpd="sng" w="28575">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Ecológico - Productiva</a:t>
            </a:r>
            <a:endParaRPr/>
          </a:p>
        </p:txBody>
      </p:sp>
      <p:sp>
        <p:nvSpPr>
          <p:cNvPr id="484" name="Google Shape;484;g19d164b436d_0_331"/>
          <p:cNvSpPr/>
          <p:nvPr/>
        </p:nvSpPr>
        <p:spPr>
          <a:xfrm>
            <a:off x="6070800" y="1986975"/>
            <a:ext cx="1707900" cy="1214100"/>
          </a:xfrm>
          <a:prstGeom prst="ellipse">
            <a:avLst/>
          </a:prstGeom>
          <a:solidFill>
            <a:srgbClr val="F4CCCC"/>
          </a:solidFill>
          <a:ln cap="flat" cmpd="sng" w="381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Socio - Política</a:t>
            </a:r>
            <a:endParaRPr/>
          </a:p>
        </p:txBody>
      </p:sp>
      <p:sp>
        <p:nvSpPr>
          <p:cNvPr id="485" name="Google Shape;485;g19d164b436d_0_331"/>
          <p:cNvSpPr/>
          <p:nvPr/>
        </p:nvSpPr>
        <p:spPr>
          <a:xfrm>
            <a:off x="4922975" y="3201075"/>
            <a:ext cx="1707900" cy="1214100"/>
          </a:xfrm>
          <a:prstGeom prst="ellipse">
            <a:avLst/>
          </a:prstGeom>
          <a:solidFill>
            <a:srgbClr val="21B4A9"/>
          </a:solid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Socioeconómica</a:t>
            </a:r>
            <a:r>
              <a:rPr lang="en-GB"/>
              <a:t> y Cultural</a:t>
            </a:r>
            <a:endParaRPr/>
          </a:p>
        </p:txBody>
      </p:sp>
      <p:sp>
        <p:nvSpPr>
          <p:cNvPr id="486" name="Google Shape;486;g19d164b436d_0_331"/>
          <p:cNvSpPr/>
          <p:nvPr/>
        </p:nvSpPr>
        <p:spPr>
          <a:xfrm>
            <a:off x="3736500" y="1837588"/>
            <a:ext cx="280200" cy="1512900"/>
          </a:xfrm>
          <a:prstGeom prst="leftBrace">
            <a:avLst>
              <a:gd fmla="val 50000" name="adj1"/>
              <a:gd fmla="val 50000" name="adj2"/>
            </a:avLst>
          </a:prstGeom>
          <a:noFill/>
          <a:ln cap="flat" cmpd="sng" w="28575">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19d164b436d_0_331"/>
          <p:cNvSpPr/>
          <p:nvPr/>
        </p:nvSpPr>
        <p:spPr>
          <a:xfrm rot="10800000">
            <a:off x="7778688" y="1837563"/>
            <a:ext cx="280200" cy="1512900"/>
          </a:xfrm>
          <a:prstGeom prst="leftBrace">
            <a:avLst>
              <a:gd fmla="val 50000" name="adj1"/>
              <a:gd fmla="val 50000" name="adj2"/>
            </a:avLst>
          </a:prstGeom>
          <a:no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19d164b436d_0_331"/>
          <p:cNvSpPr/>
          <p:nvPr/>
        </p:nvSpPr>
        <p:spPr>
          <a:xfrm rot="-5400000">
            <a:off x="5636813" y="3907013"/>
            <a:ext cx="280200" cy="1512900"/>
          </a:xfrm>
          <a:prstGeom prst="leftBrace">
            <a:avLst>
              <a:gd fmla="val 50000" name="adj1"/>
              <a:gd fmla="val 50000" name="adj2"/>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19d164b436d_0_331"/>
          <p:cNvSpPr txBox="1"/>
          <p:nvPr/>
        </p:nvSpPr>
        <p:spPr>
          <a:xfrm>
            <a:off x="8282463" y="1721700"/>
            <a:ext cx="3262200" cy="29784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Toma de decisiones en el sistema agroalimentario:</a:t>
            </a:r>
            <a:endParaRPr sz="1500">
              <a:solidFill>
                <a:schemeClr val="dk1"/>
              </a:solidFill>
              <a:latin typeface="Calibri"/>
              <a:ea typeface="Calibri"/>
              <a:cs typeface="Calibri"/>
              <a:sym typeface="Calibri"/>
            </a:endParaRPr>
          </a:p>
          <a:p>
            <a:pPr indent="-323850" lvl="1" marL="9144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Del nivel local al global</a:t>
            </a:r>
            <a:endParaRPr sz="1500">
              <a:solidFill>
                <a:schemeClr val="dk1"/>
              </a:solidFill>
              <a:latin typeface="Calibri"/>
              <a:ea typeface="Calibri"/>
              <a:cs typeface="Calibri"/>
              <a:sym typeface="Calibri"/>
            </a:endParaRPr>
          </a:p>
          <a:p>
            <a:pPr indent="-323850" lvl="1" marL="9144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Cuestionar políticas que </a:t>
            </a:r>
            <a:r>
              <a:rPr lang="en-GB" sz="1500">
                <a:solidFill>
                  <a:schemeClr val="dk1"/>
                </a:solidFill>
                <a:latin typeface="Calibri"/>
                <a:ea typeface="Calibri"/>
                <a:cs typeface="Calibri"/>
                <a:sym typeface="Calibri"/>
              </a:rPr>
              <a:t>dificultan</a:t>
            </a:r>
            <a:r>
              <a:rPr lang="en-GB" sz="1500">
                <a:solidFill>
                  <a:schemeClr val="dk1"/>
                </a:solidFill>
                <a:latin typeface="Calibri"/>
                <a:ea typeface="Calibri"/>
                <a:cs typeface="Calibri"/>
                <a:sym typeface="Calibri"/>
              </a:rPr>
              <a:t> los proyectos locales de sustentabilidad.</a:t>
            </a:r>
            <a:endParaRPr sz="1500">
              <a:solidFill>
                <a:schemeClr val="dk1"/>
              </a:solidFill>
              <a:latin typeface="Calibri"/>
              <a:ea typeface="Calibri"/>
              <a:cs typeface="Calibri"/>
              <a:sym typeface="Calibri"/>
            </a:endParaRPr>
          </a:p>
          <a:p>
            <a:pPr indent="-323850" lvl="1" marL="9144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Impulsar políticas.</a:t>
            </a:r>
            <a:endParaRPr sz="1500">
              <a:solidFill>
                <a:schemeClr val="dk1"/>
              </a:solidFill>
              <a:latin typeface="Calibri"/>
              <a:ea typeface="Calibri"/>
              <a:cs typeface="Calibri"/>
              <a:sym typeface="Calibri"/>
            </a:endParaRPr>
          </a:p>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Alianzas con otros grupos sociales relacionados con la ecología desde una perspectiva global.</a:t>
            </a:r>
            <a:endParaRPr sz="1500">
              <a:solidFill>
                <a:schemeClr val="dk1"/>
              </a:solidFill>
              <a:latin typeface="Calibri"/>
              <a:ea typeface="Calibri"/>
              <a:cs typeface="Calibri"/>
              <a:sym typeface="Calibri"/>
            </a:endParaRPr>
          </a:p>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Movimientos Sociales y </a:t>
            </a:r>
            <a:r>
              <a:rPr lang="en-GB" sz="1500">
                <a:solidFill>
                  <a:schemeClr val="dk1"/>
                </a:solidFill>
                <a:latin typeface="Calibri"/>
                <a:ea typeface="Calibri"/>
                <a:cs typeface="Calibri"/>
                <a:sym typeface="Calibri"/>
              </a:rPr>
              <a:t>Políticos</a:t>
            </a:r>
            <a:r>
              <a:rPr lang="en-GB" sz="1500">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p:txBody>
      </p:sp>
      <p:sp>
        <p:nvSpPr>
          <p:cNvPr id="490" name="Google Shape;490;g19d164b436d_0_331"/>
          <p:cNvSpPr txBox="1"/>
          <p:nvPr/>
        </p:nvSpPr>
        <p:spPr>
          <a:xfrm>
            <a:off x="3193173" y="5042488"/>
            <a:ext cx="5167500" cy="1119900"/>
          </a:xfrm>
          <a:prstGeom prst="rect">
            <a:avLst/>
          </a:prstGeom>
          <a:noFill/>
          <a:ln cap="flat" cmpd="sng" w="28575">
            <a:solidFill>
              <a:srgbClr val="1C8C7F"/>
            </a:solidFill>
            <a:prstDash val="solid"/>
            <a:round/>
            <a:headEnd len="sm" w="sm" type="none"/>
            <a:tailEnd len="sm" w="sm" type="none"/>
          </a:ln>
        </p:spPr>
        <p:txBody>
          <a:bodyPr anchorCtr="0" anchor="t" bIns="45700" lIns="91425" spcFirstLastPara="1" rIns="91425" wrap="square" tIns="45700">
            <a:spAutoFit/>
          </a:bodyPr>
          <a:lstStyle/>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Visión integral y sistémica del proceso productivo:</a:t>
            </a:r>
            <a:endParaRPr sz="1500">
              <a:solidFill>
                <a:schemeClr val="dk1"/>
              </a:solidFill>
              <a:latin typeface="Calibri"/>
              <a:ea typeface="Calibri"/>
              <a:cs typeface="Calibri"/>
              <a:sym typeface="Calibri"/>
            </a:endParaRPr>
          </a:p>
          <a:p>
            <a:pPr indent="-323850" lvl="1" marL="9144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Rediseño del agroecosistema</a:t>
            </a:r>
            <a:endParaRPr sz="1500">
              <a:solidFill>
                <a:schemeClr val="dk1"/>
              </a:solidFill>
              <a:latin typeface="Calibri"/>
              <a:ea typeface="Calibri"/>
              <a:cs typeface="Calibri"/>
              <a:sym typeface="Calibri"/>
            </a:endParaRPr>
          </a:p>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Cuestiones relativas a eficiencia energética</a:t>
            </a:r>
            <a:endParaRPr sz="1500">
              <a:solidFill>
                <a:schemeClr val="dk1"/>
              </a:solidFill>
              <a:latin typeface="Calibri"/>
              <a:ea typeface="Calibri"/>
              <a:cs typeface="Calibri"/>
              <a:sym typeface="Calibri"/>
            </a:endParaRPr>
          </a:p>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Flujos de otros recursos productivos de carácter físico.</a:t>
            </a:r>
            <a:endParaRPr sz="1500">
              <a:solidFill>
                <a:schemeClr val="dk1"/>
              </a:solidFill>
              <a:latin typeface="Calibri"/>
              <a:ea typeface="Calibri"/>
              <a:cs typeface="Calibri"/>
              <a:sym typeface="Calibri"/>
            </a:endParaRPr>
          </a:p>
        </p:txBody>
      </p:sp>
      <p:sp>
        <p:nvSpPr>
          <p:cNvPr id="491" name="Google Shape;491;g19d164b436d_0_331"/>
          <p:cNvSpPr txBox="1"/>
          <p:nvPr/>
        </p:nvSpPr>
        <p:spPr>
          <a:xfrm>
            <a:off x="164275" y="1986975"/>
            <a:ext cx="3107100" cy="1385400"/>
          </a:xfrm>
          <a:prstGeom prst="rect">
            <a:avLst/>
          </a:prstGeom>
          <a:noFill/>
          <a:ln cap="flat" cmpd="sng" w="28575">
            <a:solidFill>
              <a:srgbClr val="F29B26"/>
            </a:solidFill>
            <a:prstDash val="solid"/>
            <a:round/>
            <a:headEnd len="sm" w="sm" type="none"/>
            <a:tailEnd len="sm" w="sm" type="none"/>
          </a:ln>
        </p:spPr>
        <p:txBody>
          <a:bodyPr anchorCtr="0" anchor="t" bIns="45700" lIns="91425" spcFirstLastPara="1" rIns="91425" wrap="square" tIns="45700">
            <a:spAutoFit/>
          </a:bodyPr>
          <a:lstStyle/>
          <a:p>
            <a:pPr indent="-323850" lvl="0" marL="4572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Toma de decisiones en el sistema agroalimentario:</a:t>
            </a:r>
            <a:endParaRPr sz="1500">
              <a:solidFill>
                <a:schemeClr val="dk1"/>
              </a:solidFill>
              <a:latin typeface="Calibri"/>
              <a:ea typeface="Calibri"/>
              <a:cs typeface="Calibri"/>
              <a:sym typeface="Calibri"/>
            </a:endParaRPr>
          </a:p>
          <a:p>
            <a:pPr indent="-323850" lvl="1" marL="9144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Del nivel local al global</a:t>
            </a:r>
            <a:endParaRPr sz="1500">
              <a:solidFill>
                <a:schemeClr val="dk1"/>
              </a:solidFill>
              <a:latin typeface="Calibri"/>
              <a:ea typeface="Calibri"/>
              <a:cs typeface="Calibri"/>
              <a:sym typeface="Calibri"/>
            </a:endParaRPr>
          </a:p>
          <a:p>
            <a:pPr indent="-323850" lvl="1" marL="914400" rtl="0" algn="just">
              <a:lnSpc>
                <a:spcPct val="115000"/>
              </a:lnSpc>
              <a:spcBef>
                <a:spcPts val="0"/>
              </a:spcBef>
              <a:spcAft>
                <a:spcPts val="0"/>
              </a:spcAft>
              <a:buClr>
                <a:schemeClr val="dk1"/>
              </a:buClr>
              <a:buSzPts val="1500"/>
              <a:buFont typeface="Calibri"/>
              <a:buChar char="○"/>
            </a:pPr>
            <a:r>
              <a:rPr lang="en-GB" sz="1500">
                <a:solidFill>
                  <a:schemeClr val="dk1"/>
                </a:solidFill>
                <a:latin typeface="Calibri"/>
                <a:ea typeface="Calibri"/>
                <a:cs typeface="Calibri"/>
                <a:sym typeface="Calibri"/>
              </a:rPr>
              <a:t>Cuestionar políticas que dificultan los proyectos </a:t>
            </a:r>
            <a:endParaRPr sz="1500">
              <a:solidFill>
                <a:schemeClr val="dk1"/>
              </a:solidFill>
              <a:latin typeface="Calibri"/>
              <a:ea typeface="Calibri"/>
              <a:cs typeface="Calibri"/>
              <a:sym typeface="Calibri"/>
            </a:endParaRPr>
          </a:p>
        </p:txBody>
      </p:sp>
      <p:sp>
        <p:nvSpPr>
          <p:cNvPr id="492" name="Google Shape;492;g19d164b436d_0_331"/>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493" name="Google Shape;493;g19d164b436d_0_331"/>
          <p:cNvSpPr/>
          <p:nvPr/>
        </p:nvSpPr>
        <p:spPr>
          <a:xfrm>
            <a:off x="1040399" y="66600"/>
            <a:ext cx="91647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494" name="Google Shape;494;g19d164b436d_0_331"/>
          <p:cNvSpPr/>
          <p:nvPr/>
        </p:nvSpPr>
        <p:spPr>
          <a:xfrm>
            <a:off x="1024205" y="705599"/>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2</a:t>
            </a:r>
            <a:r>
              <a:rPr b="0" i="0" lang="en-GB" sz="2400" u="none" cap="none" strike="noStrike">
                <a:solidFill>
                  <a:srgbClr val="21B4A9"/>
                </a:solidFill>
                <a:latin typeface="Calibri"/>
                <a:ea typeface="Calibri"/>
                <a:cs typeface="Calibri"/>
                <a:sym typeface="Calibri"/>
              </a:rPr>
              <a:t>: El Sector Agroecol</a:t>
            </a:r>
            <a:r>
              <a:rPr lang="en-GB" sz="2400">
                <a:solidFill>
                  <a:srgbClr val="21B4A9"/>
                </a:solidFill>
                <a:latin typeface="Calibri"/>
                <a:ea typeface="Calibri"/>
                <a:cs typeface="Calibri"/>
                <a:sym typeface="Calibri"/>
              </a:rPr>
              <a:t>ógico</a:t>
            </a:r>
            <a:endParaRPr b="0" i="0" sz="2400" u="none" cap="none" strike="noStrike">
              <a:solidFill>
                <a:srgbClr val="000000"/>
              </a:solidFill>
              <a:latin typeface="Arial"/>
              <a:ea typeface="Arial"/>
              <a:cs typeface="Arial"/>
              <a:sym typeface="Arial"/>
            </a:endParaRPr>
          </a:p>
        </p:txBody>
      </p:sp>
      <p:sp>
        <p:nvSpPr>
          <p:cNvPr id="495" name="Google Shape;495;g19d164b436d_0_331"/>
          <p:cNvSpPr/>
          <p:nvPr/>
        </p:nvSpPr>
        <p:spPr>
          <a:xfrm>
            <a:off x="1192805" y="1327324"/>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1" lang="en-GB" sz="1900">
                <a:solidFill>
                  <a:srgbClr val="C00000"/>
                </a:solidFill>
                <a:latin typeface="Calibri"/>
                <a:ea typeface="Calibri"/>
                <a:cs typeface="Calibri"/>
                <a:sym typeface="Calibri"/>
              </a:rPr>
              <a:t>Dimensiones de la Agroecología:</a:t>
            </a:r>
            <a:endParaRPr b="1" i="0" sz="1900" u="none" cap="none" strike="noStrike">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9" name="Shape 499"/>
        <p:cNvGrpSpPr/>
        <p:nvPr/>
      </p:nvGrpSpPr>
      <p:grpSpPr>
        <a:xfrm>
          <a:off x="0" y="0"/>
          <a:ext cx="0" cy="0"/>
          <a:chOff x="0" y="0"/>
          <a:chExt cx="0" cy="0"/>
        </a:xfrm>
      </p:grpSpPr>
      <p:sp>
        <p:nvSpPr>
          <p:cNvPr id="500" name="Google Shape;500;g19d164b436d_0_382"/>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graphicFrame>
        <p:nvGraphicFramePr>
          <p:cNvPr id="501" name="Google Shape;501;g19d164b436d_0_382"/>
          <p:cNvGraphicFramePr/>
          <p:nvPr/>
        </p:nvGraphicFramePr>
        <p:xfrm>
          <a:off x="1040400" y="1699100"/>
          <a:ext cx="3000000" cy="3000000"/>
        </p:xfrm>
        <a:graphic>
          <a:graphicData uri="http://schemas.openxmlformats.org/drawingml/2006/table">
            <a:tbl>
              <a:tblPr>
                <a:noFill/>
                <a:tableStyleId>{F33A36EE-4F29-4851-8612-EFDCD058B53D}</a:tableStyleId>
              </a:tblPr>
              <a:tblGrid>
                <a:gridCol w="957150"/>
                <a:gridCol w="4895425"/>
              </a:tblGrid>
              <a:tr h="822925">
                <a:tc>
                  <a:txBody>
                    <a:bodyPr/>
                    <a:lstStyle/>
                    <a:p>
                      <a:pPr indent="0" lvl="0" marL="0" rtl="0" algn="ctr">
                        <a:spcBef>
                          <a:spcPts val="0"/>
                        </a:spcBef>
                        <a:spcAft>
                          <a:spcPts val="0"/>
                        </a:spcAft>
                        <a:buNone/>
                      </a:pPr>
                      <a:r>
                        <a:rPr b="1" lang="en-GB">
                          <a:solidFill>
                            <a:srgbClr val="C00000"/>
                          </a:solidFill>
                        </a:rPr>
                        <a:t>Nivel 1</a:t>
                      </a:r>
                      <a:endParaRPr b="1">
                        <a:solidFill>
                          <a:srgbClr val="C00000"/>
                        </a:solidFill>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c>
                  <a:txBody>
                    <a:bodyPr/>
                    <a:lstStyle/>
                    <a:p>
                      <a:pPr indent="0" lvl="0" marL="0" rtl="0" algn="just">
                        <a:spcBef>
                          <a:spcPts val="0"/>
                        </a:spcBef>
                        <a:spcAft>
                          <a:spcPts val="0"/>
                        </a:spcAft>
                        <a:buNone/>
                      </a:pPr>
                      <a:r>
                        <a:rPr lang="en-GB"/>
                        <a:t>Aplicar una perspectiva eficiente a las prácticas agrícolas tradicionales (por ejemplo, </a:t>
                      </a:r>
                      <a:r>
                        <a:rPr lang="en-GB"/>
                        <a:t>reducir el consumo y uso de productos externos costosos, escasos, o ambientalmente nocivos).</a:t>
                      </a:r>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r>
              <a:tr h="609575">
                <a:tc>
                  <a:txBody>
                    <a:bodyPr/>
                    <a:lstStyle/>
                    <a:p>
                      <a:pPr indent="0" lvl="0" marL="0" rtl="0" algn="ctr">
                        <a:spcBef>
                          <a:spcPts val="0"/>
                        </a:spcBef>
                        <a:spcAft>
                          <a:spcPts val="0"/>
                        </a:spcAft>
                        <a:buNone/>
                      </a:pPr>
                      <a:r>
                        <a:rPr b="1" lang="en-GB">
                          <a:solidFill>
                            <a:srgbClr val="C00000"/>
                          </a:solidFill>
                        </a:rPr>
                        <a:t>Nivel 2</a:t>
                      </a:r>
                      <a:endParaRPr b="1">
                        <a:solidFill>
                          <a:srgbClr val="C00000"/>
                        </a:solidFill>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c>
                  <a:txBody>
                    <a:bodyPr/>
                    <a:lstStyle/>
                    <a:p>
                      <a:pPr indent="0" lvl="0" marL="0" rtl="0" algn="just">
                        <a:spcBef>
                          <a:spcPts val="0"/>
                        </a:spcBef>
                        <a:spcAft>
                          <a:spcPts val="0"/>
                        </a:spcAft>
                        <a:buNone/>
                      </a:pPr>
                      <a:r>
                        <a:rPr lang="en-GB"/>
                        <a:t>Aplicar prácticas alternativas/ecológicas sustituyendo aquellas más convencionales. </a:t>
                      </a:r>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r>
              <a:tr h="556600">
                <a:tc>
                  <a:txBody>
                    <a:bodyPr/>
                    <a:lstStyle/>
                    <a:p>
                      <a:pPr indent="0" lvl="0" marL="0" rtl="0" algn="ctr">
                        <a:spcBef>
                          <a:spcPts val="0"/>
                        </a:spcBef>
                        <a:spcAft>
                          <a:spcPts val="0"/>
                        </a:spcAft>
                        <a:buNone/>
                      </a:pPr>
                      <a:r>
                        <a:rPr b="1" lang="en-GB">
                          <a:solidFill>
                            <a:srgbClr val="C00000"/>
                          </a:solidFill>
                        </a:rPr>
                        <a:t>Nivel 3</a:t>
                      </a:r>
                      <a:endParaRPr b="1">
                        <a:solidFill>
                          <a:srgbClr val="C00000"/>
                        </a:solidFill>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c>
                  <a:txBody>
                    <a:bodyPr/>
                    <a:lstStyle/>
                    <a:p>
                      <a:pPr indent="0" lvl="0" marL="0" rtl="0" algn="just">
                        <a:spcBef>
                          <a:spcPts val="0"/>
                        </a:spcBef>
                        <a:spcAft>
                          <a:spcPts val="0"/>
                        </a:spcAft>
                        <a:buNone/>
                      </a:pPr>
                      <a:r>
                        <a:rPr lang="en-GB"/>
                        <a:t>Rediseño del agroecosistema aplicando procesos y relaciones ecológicas sustentables.</a:t>
                      </a:r>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r>
              <a:tr h="636500">
                <a:tc>
                  <a:txBody>
                    <a:bodyPr/>
                    <a:lstStyle/>
                    <a:p>
                      <a:pPr indent="0" lvl="0" marL="0" rtl="0" algn="ctr">
                        <a:spcBef>
                          <a:spcPts val="0"/>
                        </a:spcBef>
                        <a:spcAft>
                          <a:spcPts val="0"/>
                        </a:spcAft>
                        <a:buNone/>
                      </a:pPr>
                      <a:r>
                        <a:rPr b="1" lang="en-GB">
                          <a:solidFill>
                            <a:srgbClr val="C00000"/>
                          </a:solidFill>
                        </a:rPr>
                        <a:t>Nivel 4</a:t>
                      </a:r>
                      <a:endParaRPr b="1">
                        <a:solidFill>
                          <a:srgbClr val="C00000"/>
                        </a:solidFill>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c>
                  <a:txBody>
                    <a:bodyPr/>
                    <a:lstStyle/>
                    <a:p>
                      <a:pPr indent="0" lvl="0" marL="0" rtl="0" algn="just">
                        <a:spcBef>
                          <a:spcPts val="0"/>
                        </a:spcBef>
                        <a:spcAft>
                          <a:spcPts val="0"/>
                        </a:spcAft>
                        <a:buNone/>
                      </a:pPr>
                      <a:r>
                        <a:rPr lang="en-GB"/>
                        <a:t>Reorganización social en el agroecosistema, cambio de valores hacia una cultura más sustentable.</a:t>
                      </a:r>
                      <a:endParaRPr/>
                    </a:p>
                  </a:txBody>
                  <a:tcPr marT="91425" marB="91425" marR="91425" marL="91425">
                    <a:lnL cap="flat" cmpd="sng" w="9525">
                      <a:solidFill>
                        <a:srgbClr val="F29B26"/>
                      </a:solidFill>
                      <a:prstDash val="solid"/>
                      <a:round/>
                      <a:headEnd len="sm" w="sm" type="none"/>
                      <a:tailEnd len="sm" w="sm" type="none"/>
                    </a:lnL>
                    <a:lnR cap="flat" cmpd="sng" w="9525">
                      <a:solidFill>
                        <a:srgbClr val="F29B26"/>
                      </a:solidFill>
                      <a:prstDash val="solid"/>
                      <a:round/>
                      <a:headEnd len="sm" w="sm" type="none"/>
                      <a:tailEnd len="sm" w="sm" type="none"/>
                    </a:lnR>
                    <a:lnT cap="flat" cmpd="sng" w="9525">
                      <a:solidFill>
                        <a:srgbClr val="F29B26"/>
                      </a:solidFill>
                      <a:prstDash val="solid"/>
                      <a:round/>
                      <a:headEnd len="sm" w="sm" type="none"/>
                      <a:tailEnd len="sm" w="sm" type="none"/>
                    </a:lnT>
                    <a:lnB cap="flat" cmpd="sng" w="9525">
                      <a:solidFill>
                        <a:srgbClr val="F29B26"/>
                      </a:solidFill>
                      <a:prstDash val="solid"/>
                      <a:round/>
                      <a:headEnd len="sm" w="sm" type="none"/>
                      <a:tailEnd len="sm" w="sm" type="none"/>
                    </a:lnB>
                  </a:tcPr>
                </a:tc>
              </a:tr>
            </a:tbl>
          </a:graphicData>
        </a:graphic>
      </p:graphicFrame>
      <p:sp>
        <p:nvSpPr>
          <p:cNvPr id="502" name="Google Shape;502;g19d164b436d_0_382"/>
          <p:cNvSpPr txBox="1"/>
          <p:nvPr/>
        </p:nvSpPr>
        <p:spPr>
          <a:xfrm>
            <a:off x="7150975" y="1576650"/>
            <a:ext cx="4674300" cy="4017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GB" sz="1700">
                <a:solidFill>
                  <a:srgbClr val="C00000"/>
                </a:solidFill>
                <a:latin typeface="Calibri"/>
                <a:ea typeface="Calibri"/>
                <a:cs typeface="Calibri"/>
                <a:sym typeface="Calibri"/>
              </a:rPr>
              <a:t>La agroecología es un sector que actualmente tiene múltiples oportunidades de empleos verdes. Algunos de los trabajos están relacionados con:</a:t>
            </a:r>
            <a:endParaRPr i="0" sz="1700" u="none" cap="none" strike="noStrike">
              <a:solidFill>
                <a:srgbClr val="C00000"/>
              </a:solidFill>
              <a:latin typeface="Calibri"/>
              <a:ea typeface="Calibri"/>
              <a:cs typeface="Calibri"/>
              <a:sym typeface="Calibri"/>
            </a:endParaRPr>
          </a:p>
          <a:p>
            <a:pPr indent="-336550" lvl="0" marL="457200" marR="0" rtl="0" algn="just">
              <a:lnSpc>
                <a:spcPct val="100000"/>
              </a:lnSpc>
              <a:spcBef>
                <a:spcPts val="0"/>
              </a:spcBef>
              <a:spcAft>
                <a:spcPts val="0"/>
              </a:spcAft>
              <a:buClr>
                <a:srgbClr val="000000"/>
              </a:buClr>
              <a:buSzPts val="1700"/>
              <a:buFont typeface="Calibri"/>
              <a:buChar char="●"/>
            </a:pPr>
            <a:r>
              <a:rPr lang="en-GB" sz="1700">
                <a:latin typeface="Calibri"/>
                <a:ea typeface="Calibri"/>
                <a:cs typeface="Calibri"/>
                <a:sym typeface="Calibri"/>
              </a:rPr>
              <a:t>El reciclaje y reutilización de residuos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Conservación de productos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Creación de productos agrícolas y alimentarios </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Bio-construcción y rehabilitación eficiente</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Energías renovables y eficiencia energética</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Tiendas de productos ecológicos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Centros especializados para el tratamiento de los residuos de puntos limpios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Fabricación, venta o distribución de envases biodegradables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Consultoría medioambiental</a:t>
            </a:r>
            <a:endParaRPr sz="1700">
              <a:latin typeface="Calibri"/>
              <a:ea typeface="Calibri"/>
              <a:cs typeface="Calibri"/>
              <a:sym typeface="Calibri"/>
            </a:endParaRPr>
          </a:p>
        </p:txBody>
      </p:sp>
      <p:sp>
        <p:nvSpPr>
          <p:cNvPr id="503" name="Google Shape;503;g19d164b436d_0_382"/>
          <p:cNvSpPr txBox="1"/>
          <p:nvPr/>
        </p:nvSpPr>
        <p:spPr>
          <a:xfrm>
            <a:off x="1115775" y="4672525"/>
            <a:ext cx="5701800" cy="803400"/>
          </a:xfrm>
          <a:prstGeom prst="rect">
            <a:avLst/>
          </a:prstGeom>
          <a:solidFill>
            <a:srgbClr val="1C8C7F"/>
          </a:solid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b="1" lang="en-GB">
                <a:solidFill>
                  <a:schemeClr val="lt1"/>
                </a:solidFill>
                <a:latin typeface="Calibri"/>
                <a:ea typeface="Calibri"/>
                <a:cs typeface="Calibri"/>
                <a:sym typeface="Calibri"/>
              </a:rPr>
              <a:t>No debemos confundir el término agroecología con agricultura ecológica. La agroecología tiene como objetivo principal la productividad alimentaria siendo lo más respetuosos posibles con la naturaleza. </a:t>
            </a:r>
            <a:endParaRPr b="1">
              <a:solidFill>
                <a:schemeClr val="lt1"/>
              </a:solidFill>
              <a:latin typeface="Calibri"/>
              <a:ea typeface="Calibri"/>
              <a:cs typeface="Calibri"/>
              <a:sym typeface="Calibri"/>
            </a:endParaRPr>
          </a:p>
        </p:txBody>
      </p:sp>
      <p:sp>
        <p:nvSpPr>
          <p:cNvPr id="504" name="Google Shape;504;g19d164b436d_0_382"/>
          <p:cNvSpPr/>
          <p:nvPr/>
        </p:nvSpPr>
        <p:spPr>
          <a:xfrm>
            <a:off x="1040399" y="66600"/>
            <a:ext cx="91647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05" name="Google Shape;505;g19d164b436d_0_382"/>
          <p:cNvSpPr/>
          <p:nvPr/>
        </p:nvSpPr>
        <p:spPr>
          <a:xfrm>
            <a:off x="1024205" y="705599"/>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2</a:t>
            </a:r>
            <a:r>
              <a:rPr b="0" i="0" lang="en-GB" sz="2400" u="none" cap="none" strike="noStrike">
                <a:solidFill>
                  <a:srgbClr val="21B4A9"/>
                </a:solidFill>
                <a:latin typeface="Calibri"/>
                <a:ea typeface="Calibri"/>
                <a:cs typeface="Calibri"/>
                <a:sym typeface="Calibri"/>
              </a:rPr>
              <a:t>: El Sector Agroecol</a:t>
            </a:r>
            <a:r>
              <a:rPr lang="en-GB" sz="2400">
                <a:solidFill>
                  <a:srgbClr val="21B4A9"/>
                </a:solidFill>
                <a:latin typeface="Calibri"/>
                <a:ea typeface="Calibri"/>
                <a:cs typeface="Calibri"/>
                <a:sym typeface="Calibri"/>
              </a:rPr>
              <a:t>ógico</a:t>
            </a:r>
            <a:endParaRPr b="0" i="0" sz="2400" u="none" cap="none" strike="noStrike">
              <a:solidFill>
                <a:srgbClr val="000000"/>
              </a:solidFill>
              <a:latin typeface="Arial"/>
              <a:ea typeface="Arial"/>
              <a:cs typeface="Arial"/>
              <a:sym typeface="Arial"/>
            </a:endParaRPr>
          </a:p>
        </p:txBody>
      </p:sp>
      <p:sp>
        <p:nvSpPr>
          <p:cNvPr id="506" name="Google Shape;506;g19d164b436d_0_382"/>
          <p:cNvSpPr/>
          <p:nvPr/>
        </p:nvSpPr>
        <p:spPr>
          <a:xfrm>
            <a:off x="1040405" y="1161599"/>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1" lang="en-GB" sz="1900">
                <a:solidFill>
                  <a:srgbClr val="C00000"/>
                </a:solidFill>
                <a:latin typeface="Calibri"/>
                <a:ea typeface="Calibri"/>
                <a:cs typeface="Calibri"/>
                <a:sym typeface="Calibri"/>
              </a:rPr>
              <a:t>Pasos para la transición agroecológica</a:t>
            </a:r>
            <a:r>
              <a:rPr b="1" lang="en-GB" sz="1900">
                <a:solidFill>
                  <a:srgbClr val="C00000"/>
                </a:solidFill>
                <a:latin typeface="Calibri"/>
                <a:ea typeface="Calibri"/>
                <a:cs typeface="Calibri"/>
                <a:sym typeface="Calibri"/>
              </a:rPr>
              <a:t>:</a:t>
            </a:r>
            <a:endParaRPr b="1" i="0" sz="1900" u="none" cap="none" strike="noStrike">
              <a:solidFill>
                <a:srgbClr val="C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sp>
        <p:nvSpPr>
          <p:cNvPr id="511" name="Google Shape;511;g19d164b436d_0_338"/>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512" name="Google Shape;512;g19d164b436d_0_338"/>
          <p:cNvSpPr/>
          <p:nvPr/>
        </p:nvSpPr>
        <p:spPr>
          <a:xfrm>
            <a:off x="850000" y="52175"/>
            <a:ext cx="83685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13" name="Google Shape;513;g19d164b436d_0_338"/>
          <p:cNvSpPr/>
          <p:nvPr/>
        </p:nvSpPr>
        <p:spPr>
          <a:xfrm>
            <a:off x="849999" y="7941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3: </a:t>
            </a:r>
            <a:r>
              <a:rPr lang="en-GB" sz="2400">
                <a:solidFill>
                  <a:srgbClr val="21B4A9"/>
                </a:solidFill>
                <a:latin typeface="Calibri"/>
                <a:ea typeface="Calibri"/>
                <a:cs typeface="Calibri"/>
                <a:sym typeface="Calibri"/>
              </a:rPr>
              <a:t>Turismo Rural Sostenible</a:t>
            </a:r>
            <a:endParaRPr b="0" i="0" sz="2400" u="none" cap="none" strike="noStrike">
              <a:solidFill>
                <a:srgbClr val="000000"/>
              </a:solidFill>
              <a:latin typeface="Arial"/>
              <a:ea typeface="Arial"/>
              <a:cs typeface="Arial"/>
              <a:sym typeface="Arial"/>
            </a:endParaRPr>
          </a:p>
        </p:txBody>
      </p:sp>
      <p:sp>
        <p:nvSpPr>
          <p:cNvPr id="514" name="Google Shape;514;g19d164b436d_0_338"/>
          <p:cNvSpPr txBox="1"/>
          <p:nvPr/>
        </p:nvSpPr>
        <p:spPr>
          <a:xfrm>
            <a:off x="1009800" y="1405250"/>
            <a:ext cx="5309100" cy="4417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lang="en-GB" sz="2000">
                <a:solidFill>
                  <a:srgbClr val="C00000"/>
                </a:solidFill>
                <a:latin typeface="Calibri"/>
                <a:ea typeface="Calibri"/>
                <a:cs typeface="Calibri"/>
                <a:sym typeface="Calibri"/>
              </a:rPr>
              <a:t>El turismo rural se asocia a múltiples conceptos y actividades turísticas que se llevan a cabo en el espacio rural</a:t>
            </a:r>
            <a:r>
              <a:rPr b="1" lang="en-GB" sz="2000">
                <a:solidFill>
                  <a:srgbClr val="C00000"/>
                </a:solidFill>
                <a:latin typeface="Calibri"/>
                <a:ea typeface="Calibri"/>
                <a:cs typeface="Calibri"/>
                <a:sym typeface="Calibri"/>
              </a:rPr>
              <a:t>:</a:t>
            </a:r>
            <a:endParaRPr b="1" i="0" sz="2000" u="none" cap="none" strike="noStrike">
              <a:solidFill>
                <a:srgbClr val="C00000"/>
              </a:solidFill>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Ecoturismo</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Agroturismo</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Turismo de naturaleza</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Turismo de aventura </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Turismo verde</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Actividades como:</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Gastronomía</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Equitación</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Caza</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Pesca</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Otros deportes</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Vistas culturales e histórica</a:t>
            </a:r>
            <a:endParaRPr sz="1700">
              <a:latin typeface="Calibri"/>
              <a:ea typeface="Calibri"/>
              <a:cs typeface="Calibri"/>
              <a:sym typeface="Calibri"/>
            </a:endParaRPr>
          </a:p>
          <a:p>
            <a:pPr indent="-336550" lvl="1" marL="9144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Otras</a:t>
            </a:r>
            <a:endParaRPr sz="1700">
              <a:latin typeface="Calibri"/>
              <a:ea typeface="Calibri"/>
              <a:cs typeface="Calibri"/>
              <a:sym typeface="Calibri"/>
            </a:endParaRPr>
          </a:p>
        </p:txBody>
      </p:sp>
      <p:sp>
        <p:nvSpPr>
          <p:cNvPr id="515" name="Google Shape;515;g19d164b436d_0_338"/>
          <p:cNvSpPr txBox="1"/>
          <p:nvPr/>
        </p:nvSpPr>
        <p:spPr>
          <a:xfrm>
            <a:off x="6761650" y="1353075"/>
            <a:ext cx="4674300" cy="2739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lang="en-GB" sz="1800">
                <a:solidFill>
                  <a:schemeClr val="dk1"/>
                </a:solidFill>
                <a:latin typeface="Calibri"/>
                <a:ea typeface="Calibri"/>
                <a:cs typeface="Calibri"/>
                <a:sym typeface="Calibri"/>
              </a:rPr>
              <a:t>Algunos beneficios que promueve este enfoque turístico son</a:t>
            </a:r>
            <a:r>
              <a:rPr b="1" lang="en-GB" sz="1800">
                <a:solidFill>
                  <a:schemeClr val="dk1"/>
                </a:solidFill>
                <a:latin typeface="Calibri"/>
                <a:ea typeface="Calibri"/>
                <a:cs typeface="Calibri"/>
                <a:sym typeface="Calibri"/>
              </a:rPr>
              <a:t>:</a:t>
            </a:r>
            <a:endParaRPr b="1" i="0" sz="1800" u="none" cap="none" strike="noStrike">
              <a:solidFill>
                <a:schemeClr val="dk1"/>
              </a:solidFill>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Perpetúa el patrimonio cultural local.</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Confiere autoridad a la población local para interpretar y transferir la cultura local.</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Crecimiento Económico local. </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Intercambio intercultural.</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Mejora las condiciones de vida de los residentes de zonas rurales. </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Aumenta la empleabilidad de zonas rurales.</a:t>
            </a:r>
            <a:endParaRPr sz="1700">
              <a:latin typeface="Calibri"/>
              <a:ea typeface="Calibri"/>
              <a:cs typeface="Calibri"/>
              <a:sym typeface="Calibri"/>
            </a:endParaRPr>
          </a:p>
        </p:txBody>
      </p:sp>
      <p:sp>
        <p:nvSpPr>
          <p:cNvPr id="516" name="Google Shape;516;g19d164b436d_0_338"/>
          <p:cNvSpPr/>
          <p:nvPr/>
        </p:nvSpPr>
        <p:spPr>
          <a:xfrm>
            <a:off x="949900" y="1353075"/>
            <a:ext cx="5443800" cy="4387200"/>
          </a:xfrm>
          <a:prstGeom prst="rect">
            <a:avLst/>
          </a:prstGeom>
          <a:noFill/>
          <a:ln cap="flat" cmpd="sng" w="19050">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19d164b436d_0_338"/>
          <p:cNvSpPr txBox="1"/>
          <p:nvPr/>
        </p:nvSpPr>
        <p:spPr>
          <a:xfrm>
            <a:off x="6977650" y="4613713"/>
            <a:ext cx="4458300" cy="1119900"/>
          </a:xfrm>
          <a:prstGeom prst="rect">
            <a:avLst/>
          </a:prstGeom>
          <a:solidFill>
            <a:srgbClr val="1C8C7F"/>
          </a:solid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Clr>
                <a:schemeClr val="dk1"/>
              </a:buClr>
              <a:buSzPts val="1100"/>
              <a:buFont typeface="Arial"/>
              <a:buNone/>
            </a:pPr>
            <a:r>
              <a:rPr b="1" lang="en-GB" sz="1500">
                <a:solidFill>
                  <a:schemeClr val="lt1"/>
                </a:solidFill>
                <a:latin typeface="Calibri"/>
                <a:ea typeface="Calibri"/>
                <a:cs typeface="Calibri"/>
                <a:sym typeface="Calibri"/>
              </a:rPr>
              <a:t>Tras el periodo de pandemia provocado por el COVID-19 numerosos estudios encuentran que hay un incremento en el interés y predisposición del viajero o turista por los paisajes rurales y cultura local. </a:t>
            </a:r>
            <a:endParaRPr b="1" sz="1500">
              <a:solidFill>
                <a:schemeClr val="lt1"/>
              </a:solidFill>
              <a:latin typeface="Calibri"/>
              <a:ea typeface="Calibri"/>
              <a:cs typeface="Calibri"/>
              <a:sym typeface="Calibri"/>
            </a:endParaRPr>
          </a:p>
        </p:txBody>
      </p:sp>
      <p:pic>
        <p:nvPicPr>
          <p:cNvPr id="518" name="Google Shape;518;g19d164b436d_0_338"/>
          <p:cNvPicPr preferRelativeResize="0"/>
          <p:nvPr/>
        </p:nvPicPr>
        <p:blipFill>
          <a:blip r:embed="rId4">
            <a:alphaModFix/>
          </a:blip>
          <a:stretch>
            <a:fillRect/>
          </a:stretch>
        </p:blipFill>
        <p:spPr>
          <a:xfrm>
            <a:off x="4630311" y="3863225"/>
            <a:ext cx="2407250" cy="22714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
          <p:cNvSpPr/>
          <p:nvPr/>
        </p:nvSpPr>
        <p:spPr>
          <a:xfrm>
            <a:off x="1409562" y="1718479"/>
            <a:ext cx="5588700" cy="364800"/>
          </a:xfrm>
          <a:prstGeom prst="rect">
            <a:avLst/>
          </a:prstGeom>
          <a:noFill/>
          <a:ln>
            <a:noFill/>
          </a:ln>
        </p:spPr>
        <p:txBody>
          <a:bodyPr anchorCtr="0" anchor="t" bIns="45000" lIns="90000" spcFirstLastPara="1" rIns="90000" wrap="square" tIns="45000">
            <a:spAutoFit/>
          </a:bodyPr>
          <a:lstStyle/>
          <a:p>
            <a:pPr indent="0" lvl="0" marL="0" marR="0" rtl="0" algn="just">
              <a:lnSpc>
                <a:spcPct val="100000"/>
              </a:lnSpc>
              <a:spcBef>
                <a:spcPts val="0"/>
              </a:spcBef>
              <a:spcAft>
                <a:spcPts val="0"/>
              </a:spcAft>
              <a:buClr>
                <a:srgbClr val="000000"/>
              </a:buClr>
              <a:buSzPts val="1800"/>
              <a:buFont typeface="Arial"/>
              <a:buNone/>
            </a:pPr>
            <a:r>
              <a:rPr b="0" i="0" lang="en-GB" sz="2100" u="none" cap="none" strike="noStrike">
                <a:solidFill>
                  <a:srgbClr val="000000"/>
                </a:solidFill>
                <a:latin typeface="Calibri"/>
                <a:ea typeface="Calibri"/>
                <a:cs typeface="Calibri"/>
                <a:sym typeface="Calibri"/>
              </a:rPr>
              <a:t>Al final de este módulo serás capaz de:</a:t>
            </a:r>
            <a:endParaRPr b="0" i="0" sz="2100" u="none" cap="none" strike="noStrike">
              <a:solidFill>
                <a:srgbClr val="000000"/>
              </a:solidFill>
              <a:latin typeface="Arial"/>
              <a:ea typeface="Arial"/>
              <a:cs typeface="Arial"/>
              <a:sym typeface="Arial"/>
            </a:endParaRPr>
          </a:p>
        </p:txBody>
      </p:sp>
      <p:sp>
        <p:nvSpPr>
          <p:cNvPr id="129" name="Google Shape;129;p2"/>
          <p:cNvSpPr/>
          <p:nvPr/>
        </p:nvSpPr>
        <p:spPr>
          <a:xfrm>
            <a:off x="1904412" y="2469111"/>
            <a:ext cx="8602500" cy="364800"/>
          </a:xfrm>
          <a:prstGeom prst="rect">
            <a:avLst/>
          </a:prstGeom>
          <a:noFill/>
          <a:ln>
            <a:noFill/>
          </a:ln>
        </p:spPr>
        <p:txBody>
          <a:bodyPr anchorCtr="0" anchor="t" bIns="45000" lIns="90000" spcFirstLastPara="1" rIns="90000" wrap="square" tIns="45000">
            <a:spAutoFit/>
          </a:bodyPr>
          <a:lstStyle/>
          <a:p>
            <a:pPr indent="0" lvl="0" marL="0" marR="0" rtl="0" algn="just">
              <a:lnSpc>
                <a:spcPct val="100000"/>
              </a:lnSpc>
              <a:spcBef>
                <a:spcPts val="0"/>
              </a:spcBef>
              <a:spcAft>
                <a:spcPts val="0"/>
              </a:spcAft>
              <a:buClr>
                <a:srgbClr val="000000"/>
              </a:buClr>
              <a:buSzPts val="1800"/>
              <a:buFont typeface="Arial"/>
              <a:buNone/>
            </a:pPr>
            <a:r>
              <a:rPr b="0" i="0" lang="en-GB" sz="2100" u="none" cap="none" strike="noStrike">
                <a:solidFill>
                  <a:srgbClr val="21B4A9"/>
                </a:solidFill>
                <a:latin typeface="Calibri"/>
                <a:ea typeface="Calibri"/>
                <a:cs typeface="Calibri"/>
                <a:sym typeface="Calibri"/>
              </a:rPr>
              <a:t>Objetivo 1: </a:t>
            </a:r>
            <a:r>
              <a:rPr lang="en-GB" sz="2100">
                <a:solidFill>
                  <a:srgbClr val="21B4A9"/>
                </a:solidFill>
                <a:latin typeface="Calibri"/>
                <a:ea typeface="Calibri"/>
                <a:cs typeface="Calibri"/>
                <a:sym typeface="Calibri"/>
              </a:rPr>
              <a:t>Entender</a:t>
            </a:r>
            <a:r>
              <a:rPr b="0" i="0" lang="en-GB" sz="2100" u="none" cap="none" strike="noStrike">
                <a:solidFill>
                  <a:srgbClr val="21B4A9"/>
                </a:solidFill>
                <a:latin typeface="Calibri"/>
                <a:ea typeface="Calibri"/>
                <a:cs typeface="Calibri"/>
                <a:sym typeface="Calibri"/>
              </a:rPr>
              <a:t> los conceptos relacionados con la economía verde.</a:t>
            </a:r>
            <a:endParaRPr b="0" i="0" sz="2100" u="none" cap="none" strike="noStrike">
              <a:solidFill>
                <a:srgbClr val="000000"/>
              </a:solidFill>
              <a:latin typeface="Arial"/>
              <a:ea typeface="Arial"/>
              <a:cs typeface="Arial"/>
              <a:sym typeface="Arial"/>
            </a:endParaRPr>
          </a:p>
        </p:txBody>
      </p:sp>
      <p:sp>
        <p:nvSpPr>
          <p:cNvPr id="130" name="Google Shape;130;p2"/>
          <p:cNvSpPr/>
          <p:nvPr/>
        </p:nvSpPr>
        <p:spPr>
          <a:xfrm>
            <a:off x="1861137" y="3101272"/>
            <a:ext cx="8602500" cy="645000"/>
          </a:xfrm>
          <a:prstGeom prst="rect">
            <a:avLst/>
          </a:prstGeom>
          <a:noFill/>
          <a:ln>
            <a:noFill/>
          </a:ln>
        </p:spPr>
        <p:txBody>
          <a:bodyPr anchorCtr="0" anchor="t" bIns="45000" lIns="90000" spcFirstLastPara="1" rIns="90000" wrap="square" tIns="45000">
            <a:spAutoFit/>
          </a:bodyPr>
          <a:lstStyle/>
          <a:p>
            <a:pPr indent="0" lvl="0" marL="0" marR="0" rtl="0" algn="just">
              <a:lnSpc>
                <a:spcPct val="100000"/>
              </a:lnSpc>
              <a:spcBef>
                <a:spcPts val="0"/>
              </a:spcBef>
              <a:spcAft>
                <a:spcPts val="0"/>
              </a:spcAft>
              <a:buClr>
                <a:srgbClr val="000000"/>
              </a:buClr>
              <a:buSzPts val="1800"/>
              <a:buFont typeface="Arial"/>
              <a:buNone/>
            </a:pPr>
            <a:r>
              <a:rPr b="0" i="0" lang="en-GB" sz="2100" u="none" cap="none" strike="noStrike">
                <a:solidFill>
                  <a:srgbClr val="FAB632"/>
                </a:solidFill>
                <a:latin typeface="Calibri"/>
                <a:ea typeface="Calibri"/>
                <a:cs typeface="Calibri"/>
                <a:sym typeface="Calibri"/>
              </a:rPr>
              <a:t>Objetivo 2: </a:t>
            </a:r>
            <a:r>
              <a:rPr lang="en-GB" sz="2100">
                <a:solidFill>
                  <a:srgbClr val="FAB632"/>
                </a:solidFill>
                <a:latin typeface="Calibri"/>
                <a:ea typeface="Calibri"/>
                <a:cs typeface="Calibri"/>
                <a:sym typeface="Calibri"/>
              </a:rPr>
              <a:t>Reconocer las</a:t>
            </a:r>
            <a:r>
              <a:rPr b="0" i="0" lang="en-GB" sz="2100" u="none" cap="none" strike="noStrike">
                <a:solidFill>
                  <a:srgbClr val="FAB632"/>
                </a:solidFill>
                <a:latin typeface="Calibri"/>
                <a:ea typeface="Calibri"/>
                <a:cs typeface="Calibri"/>
                <a:sym typeface="Calibri"/>
              </a:rPr>
              <a:t> oportunidades de empleos verdes e</a:t>
            </a:r>
            <a:r>
              <a:rPr lang="en-GB" sz="2100">
                <a:solidFill>
                  <a:srgbClr val="FAB632"/>
                </a:solidFill>
                <a:latin typeface="Calibri"/>
                <a:ea typeface="Calibri"/>
                <a:cs typeface="Calibri"/>
                <a:sym typeface="Calibri"/>
              </a:rPr>
              <a:t>n el contexto rural.</a:t>
            </a:r>
            <a:endParaRPr b="0" i="0" sz="2100" u="none" cap="none" strike="noStrike">
              <a:solidFill>
                <a:srgbClr val="000000"/>
              </a:solidFill>
              <a:latin typeface="Arial"/>
              <a:ea typeface="Arial"/>
              <a:cs typeface="Arial"/>
              <a:sym typeface="Arial"/>
            </a:endParaRPr>
          </a:p>
        </p:txBody>
      </p:sp>
      <p:sp>
        <p:nvSpPr>
          <p:cNvPr id="131" name="Google Shape;131;p2"/>
          <p:cNvSpPr/>
          <p:nvPr/>
        </p:nvSpPr>
        <p:spPr>
          <a:xfrm>
            <a:off x="1409550" y="788825"/>
            <a:ext cx="5093100" cy="851700"/>
          </a:xfrm>
          <a:prstGeom prst="rect">
            <a:avLst/>
          </a:prstGeom>
          <a:noFill/>
          <a:ln>
            <a:noFill/>
          </a:ln>
        </p:spPr>
        <p:txBody>
          <a:bodyPr anchorCtr="0" anchor="t" bIns="45000" lIns="90000" spcFirstLastPara="1" rIns="90000" wrap="square" tIns="45000">
            <a:spAutoFit/>
          </a:bodyPr>
          <a:lstStyle/>
          <a:p>
            <a:pPr indent="0" lvl="0" marL="0" marR="0" rtl="0" algn="l">
              <a:lnSpc>
                <a:spcPct val="166694"/>
              </a:lnSpc>
              <a:spcBef>
                <a:spcPts val="0"/>
              </a:spcBef>
              <a:spcAft>
                <a:spcPts val="0"/>
              </a:spcAft>
              <a:buClr>
                <a:srgbClr val="000000"/>
              </a:buClr>
              <a:buSzPts val="3600"/>
              <a:buFont typeface="Arial"/>
              <a:buNone/>
            </a:pPr>
            <a:r>
              <a:rPr b="1" i="0" lang="en-GB" sz="3900" u="none" cap="none" strike="noStrike">
                <a:solidFill>
                  <a:srgbClr val="FAB632"/>
                </a:solidFill>
                <a:latin typeface="Calibri"/>
                <a:ea typeface="Calibri"/>
                <a:cs typeface="Calibri"/>
                <a:sym typeface="Calibri"/>
              </a:rPr>
              <a:t>Objetivos y metas:</a:t>
            </a:r>
            <a:endParaRPr b="0" i="0" sz="3900" u="none" cap="none" strike="noStrike">
              <a:solidFill>
                <a:srgbClr val="000000"/>
              </a:solidFill>
              <a:latin typeface="Arial"/>
              <a:ea typeface="Arial"/>
              <a:cs typeface="Arial"/>
              <a:sym typeface="Arial"/>
            </a:endParaRPr>
          </a:p>
        </p:txBody>
      </p:sp>
      <p:sp>
        <p:nvSpPr>
          <p:cNvPr id="132" name="Google Shape;132;p2"/>
          <p:cNvSpPr/>
          <p:nvPr/>
        </p:nvSpPr>
        <p:spPr>
          <a:xfrm>
            <a:off x="1474823" y="3210026"/>
            <a:ext cx="262800" cy="2334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
        <p:nvSpPr>
          <p:cNvPr id="133" name="Google Shape;133;p2"/>
          <p:cNvSpPr/>
          <p:nvPr/>
        </p:nvSpPr>
        <p:spPr>
          <a:xfrm>
            <a:off x="1474822" y="2600500"/>
            <a:ext cx="262800" cy="233400"/>
          </a:xfrm>
          <a:prstGeom prst="hexagon">
            <a:avLst>
              <a:gd fmla="val 25000" name="adj"/>
              <a:gd fmla="val 115470" name="vf"/>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pic>
        <p:nvPicPr>
          <p:cNvPr descr="Texto&#10;&#10;Descripción generada automáticamente" id="134" name="Google Shape;134;p2"/>
          <p:cNvPicPr preferRelativeResize="0"/>
          <p:nvPr/>
        </p:nvPicPr>
        <p:blipFill rotWithShape="1">
          <a:blip r:embed="rId4">
            <a:alphaModFix/>
          </a:blip>
          <a:srcRect b="0" l="0" r="0" t="0"/>
          <a:stretch/>
        </p:blipFill>
        <p:spPr>
          <a:xfrm>
            <a:off x="199080" y="6234480"/>
            <a:ext cx="2303640" cy="483120"/>
          </a:xfrm>
          <a:prstGeom prst="rect">
            <a:avLst/>
          </a:prstGeom>
          <a:noFill/>
          <a:ln>
            <a:noFill/>
          </a:ln>
        </p:spPr>
      </p:pic>
      <p:sp>
        <p:nvSpPr>
          <p:cNvPr id="135" name="Google Shape;135;p2"/>
          <p:cNvSpPr/>
          <p:nvPr/>
        </p:nvSpPr>
        <p:spPr>
          <a:xfrm>
            <a:off x="2503440" y="6117840"/>
            <a:ext cx="7901280" cy="592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136" name="Google Shape;136;p2"/>
          <p:cNvSpPr/>
          <p:nvPr/>
        </p:nvSpPr>
        <p:spPr>
          <a:xfrm>
            <a:off x="1859112" y="3778060"/>
            <a:ext cx="8602500" cy="6450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1800"/>
              <a:buFont typeface="Arial"/>
              <a:buNone/>
            </a:pPr>
            <a:r>
              <a:rPr b="0" i="0" lang="en-GB" sz="2100" u="none" cap="none" strike="noStrike">
                <a:solidFill>
                  <a:srgbClr val="C00000"/>
                </a:solidFill>
                <a:latin typeface="Calibri"/>
                <a:ea typeface="Calibri"/>
                <a:cs typeface="Calibri"/>
                <a:sym typeface="Calibri"/>
              </a:rPr>
              <a:t>Objetivo 3: Conocer diferentes sectores de emprendimiento verde en el contexto rural.</a:t>
            </a:r>
            <a:endParaRPr b="0" i="0" sz="2100" u="none" cap="none" strike="noStrike">
              <a:solidFill>
                <a:srgbClr val="C00000"/>
              </a:solidFill>
              <a:latin typeface="Arial"/>
              <a:ea typeface="Arial"/>
              <a:cs typeface="Arial"/>
              <a:sym typeface="Arial"/>
            </a:endParaRPr>
          </a:p>
        </p:txBody>
      </p:sp>
      <p:sp>
        <p:nvSpPr>
          <p:cNvPr id="137" name="Google Shape;137;p2"/>
          <p:cNvSpPr/>
          <p:nvPr/>
        </p:nvSpPr>
        <p:spPr>
          <a:xfrm>
            <a:off x="1474824" y="3886813"/>
            <a:ext cx="262800" cy="2334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2" name="Shape 522"/>
        <p:cNvGrpSpPr/>
        <p:nvPr/>
      </p:nvGrpSpPr>
      <p:grpSpPr>
        <a:xfrm>
          <a:off x="0" y="0"/>
          <a:ext cx="0" cy="0"/>
          <a:chOff x="0" y="0"/>
          <a:chExt cx="0" cy="0"/>
        </a:xfrm>
      </p:grpSpPr>
      <p:sp>
        <p:nvSpPr>
          <p:cNvPr id="523" name="Google Shape;523;g19d164b436d_0_344"/>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524" name="Google Shape;524;g19d164b436d_0_344"/>
          <p:cNvSpPr/>
          <p:nvPr/>
        </p:nvSpPr>
        <p:spPr>
          <a:xfrm>
            <a:off x="850005" y="9323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25" name="Google Shape;525;g19d164b436d_0_344"/>
          <p:cNvSpPr/>
          <p:nvPr/>
        </p:nvSpPr>
        <p:spPr>
          <a:xfrm>
            <a:off x="849999" y="7941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4</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Digitalización Rural</a:t>
            </a:r>
            <a:endParaRPr b="0" i="0" sz="2400" u="none" cap="none" strike="noStrike">
              <a:solidFill>
                <a:srgbClr val="000000"/>
              </a:solidFill>
              <a:latin typeface="Arial"/>
              <a:ea typeface="Arial"/>
              <a:cs typeface="Arial"/>
              <a:sym typeface="Arial"/>
            </a:endParaRPr>
          </a:p>
        </p:txBody>
      </p:sp>
      <p:sp>
        <p:nvSpPr>
          <p:cNvPr id="526" name="Google Shape;526;g19d164b436d_0_344"/>
          <p:cNvSpPr/>
          <p:nvPr/>
        </p:nvSpPr>
        <p:spPr>
          <a:xfrm>
            <a:off x="4900475" y="1250125"/>
            <a:ext cx="6884700" cy="48957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b="1" lang="en-GB" sz="1700">
                <a:solidFill>
                  <a:schemeClr val="dk1"/>
                </a:solidFill>
                <a:latin typeface="Calibri"/>
                <a:ea typeface="Calibri"/>
                <a:cs typeface="Calibri"/>
                <a:sym typeface="Calibri"/>
              </a:rPr>
              <a:t>Para que la digitalización rural sea inclusiva se proponen los siguientes principios:</a:t>
            </a:r>
            <a:endParaRPr b="1" sz="17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b="1" sz="1700">
              <a:solidFill>
                <a:srgbClr val="C00000"/>
              </a:solidFill>
              <a:latin typeface="Calibri"/>
              <a:ea typeface="Calibri"/>
              <a:cs typeface="Calibri"/>
              <a:sym typeface="Calibri"/>
            </a:endParaRPr>
          </a:p>
          <a:p>
            <a:pPr indent="-336550" lvl="0" marL="457200" marR="0" rtl="0" algn="just">
              <a:lnSpc>
                <a:spcPct val="100000"/>
              </a:lnSpc>
              <a:spcBef>
                <a:spcPts val="0"/>
              </a:spcBef>
              <a:spcAft>
                <a:spcPts val="0"/>
              </a:spcAft>
              <a:buClr>
                <a:srgbClr val="C00000"/>
              </a:buClr>
              <a:buSzPts val="1700"/>
              <a:buFont typeface="Calibri"/>
              <a:buAutoNum type="arabicPeriod"/>
            </a:pPr>
            <a:r>
              <a:rPr b="1" lang="en-GB" sz="1700">
                <a:solidFill>
                  <a:srgbClr val="C00000"/>
                </a:solidFill>
                <a:latin typeface="Calibri"/>
                <a:ea typeface="Calibri"/>
                <a:cs typeface="Calibri"/>
                <a:sym typeface="Calibri"/>
              </a:rPr>
              <a:t>Promoción de las condiciones básicas.</a:t>
            </a:r>
            <a:endParaRPr sz="1300">
              <a:solidFill>
                <a:srgbClr val="C00000"/>
              </a:solidFill>
            </a:endParaRPr>
          </a:p>
          <a:p>
            <a:pPr indent="0" lvl="0" marL="0" marR="0" rtl="0" algn="just">
              <a:lnSpc>
                <a:spcPct val="100000"/>
              </a:lnSpc>
              <a:spcBef>
                <a:spcPts val="0"/>
              </a:spcBef>
              <a:spcAft>
                <a:spcPts val="0"/>
              </a:spcAft>
              <a:buClr>
                <a:srgbClr val="000000"/>
              </a:buClr>
              <a:buSzPts val="1800"/>
              <a:buFont typeface="Arial"/>
              <a:buNone/>
            </a:pPr>
            <a:r>
              <a:rPr lang="en-GB" sz="1700">
                <a:latin typeface="Calibri"/>
                <a:ea typeface="Calibri"/>
                <a:cs typeface="Calibri"/>
                <a:sym typeface="Calibri"/>
              </a:rPr>
              <a:t>Se refiere a las habilidades y competencias digitales de las personas de zonas rurales además de las infraestructuras necesarias. La transformación digital debe conllevar un beneficio económico para la población. </a:t>
            </a:r>
            <a:endParaRPr sz="1300"/>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rgbClr val="000000"/>
              </a:solidFill>
              <a:latin typeface="Calibri"/>
              <a:ea typeface="Calibri"/>
              <a:cs typeface="Calibri"/>
              <a:sym typeface="Calibri"/>
            </a:endParaRPr>
          </a:p>
          <a:p>
            <a:pPr indent="-336550" lvl="0" marL="457200" marR="0" rtl="0" algn="just">
              <a:lnSpc>
                <a:spcPct val="100000"/>
              </a:lnSpc>
              <a:spcBef>
                <a:spcPts val="0"/>
              </a:spcBef>
              <a:spcAft>
                <a:spcPts val="0"/>
              </a:spcAft>
              <a:buClr>
                <a:srgbClr val="C00000"/>
              </a:buClr>
              <a:buSzPts val="1700"/>
              <a:buFont typeface="Calibri"/>
              <a:buAutoNum type="arabicPeriod"/>
            </a:pPr>
            <a:r>
              <a:rPr b="1" lang="en-GB" sz="1700">
                <a:solidFill>
                  <a:srgbClr val="C00000"/>
                </a:solidFill>
                <a:latin typeface="Calibri"/>
                <a:ea typeface="Calibri"/>
                <a:cs typeface="Calibri"/>
                <a:sym typeface="Calibri"/>
              </a:rPr>
              <a:t>Digitalización y desarrollo sostenible.</a:t>
            </a:r>
            <a:endParaRPr b="1" i="0" sz="1700" u="none" cap="none" strike="noStrike">
              <a:solidFill>
                <a:srgbClr val="C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lang="en-GB" sz="1700">
                <a:latin typeface="Calibri"/>
                <a:ea typeface="Calibri"/>
                <a:cs typeface="Calibri"/>
                <a:sym typeface="Calibri"/>
              </a:rPr>
              <a:t>Debe estar alineado con los objetivos de Desarrollo Sostenible y responder a las necesidades de las comunidades rurales teniendo en cuenta los retos de la sociedad europea.</a:t>
            </a:r>
            <a:endParaRPr sz="1700">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t/>
            </a:r>
            <a:endParaRPr sz="1700">
              <a:latin typeface="Calibri"/>
              <a:ea typeface="Calibri"/>
              <a:cs typeface="Calibri"/>
              <a:sym typeface="Calibri"/>
            </a:endParaRPr>
          </a:p>
          <a:p>
            <a:pPr indent="-336550" lvl="0" marL="457200" rtl="0" algn="just">
              <a:spcBef>
                <a:spcPts val="0"/>
              </a:spcBef>
              <a:spcAft>
                <a:spcPts val="0"/>
              </a:spcAft>
              <a:buClr>
                <a:srgbClr val="C00000"/>
              </a:buClr>
              <a:buSzPts val="1700"/>
              <a:buFont typeface="Calibri"/>
              <a:buAutoNum type="arabicPeriod"/>
            </a:pPr>
            <a:r>
              <a:rPr b="1" lang="en-GB" sz="1700">
                <a:solidFill>
                  <a:srgbClr val="C00000"/>
                </a:solidFill>
                <a:latin typeface="Calibri"/>
                <a:ea typeface="Calibri"/>
                <a:cs typeface="Calibri"/>
                <a:sym typeface="Calibri"/>
              </a:rPr>
              <a:t>Adaptar la digitalización en función de los contextos.</a:t>
            </a:r>
            <a:endParaRPr b="1" sz="1700">
              <a:solidFill>
                <a:srgbClr val="C00000"/>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rPr lang="en-GB" sz="1700">
                <a:solidFill>
                  <a:schemeClr val="dk1"/>
                </a:solidFill>
                <a:latin typeface="Calibri"/>
                <a:ea typeface="Calibri"/>
                <a:cs typeface="Calibri"/>
                <a:sym typeface="Calibri"/>
              </a:rPr>
              <a:t>La digitalización no debe suponer mayor desempleo o concentración de explotaciones. Lo que puede ser de utilidad en un contexto rural no tiene porqué serlo en otro. Cada zona rural tiene problemas diferentes y la digitalización debe salvar el declive no promocionarlo.</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p:txBody>
      </p:sp>
      <p:sp>
        <p:nvSpPr>
          <p:cNvPr id="527" name="Google Shape;527;g19d164b436d_0_344"/>
          <p:cNvSpPr txBox="1"/>
          <p:nvPr/>
        </p:nvSpPr>
        <p:spPr>
          <a:xfrm>
            <a:off x="850000" y="1418700"/>
            <a:ext cx="3810900" cy="4020600"/>
          </a:xfrm>
          <a:prstGeom prst="rect">
            <a:avLst/>
          </a:prstGeom>
          <a:noFill/>
          <a:ln cap="flat" cmpd="sng" w="28575">
            <a:solidFill>
              <a:srgbClr val="1C8C7F"/>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GB" sz="1600">
                <a:solidFill>
                  <a:schemeClr val="dk1"/>
                </a:solidFill>
                <a:latin typeface="Calibri"/>
                <a:ea typeface="Calibri"/>
                <a:cs typeface="Calibri"/>
                <a:sym typeface="Calibri"/>
              </a:rPr>
              <a:t>La digitalización rural se coloca como vía para la inclusión social especialmente tras las crisis sanitaria y económica provocada por el COVID-19.</a:t>
            </a:r>
            <a:endParaRPr sz="16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just">
              <a:lnSpc>
                <a:spcPct val="115000"/>
              </a:lnSpc>
              <a:spcBef>
                <a:spcPts val="0"/>
              </a:spcBef>
              <a:spcAft>
                <a:spcPts val="0"/>
              </a:spcAft>
              <a:buNone/>
            </a:pPr>
            <a:r>
              <a:rPr lang="en-GB" sz="1600">
                <a:solidFill>
                  <a:schemeClr val="dk1"/>
                </a:solidFill>
                <a:latin typeface="Calibri"/>
                <a:ea typeface="Calibri"/>
                <a:cs typeface="Calibri"/>
                <a:sym typeface="Calibri"/>
              </a:rPr>
              <a:t>La transformación digital, llevada a cabo de forma inteligente y respetuosa con la localidad implica: un uso más eficiente de los recursos, mayor rendimiento, producción, calidad  y seguridad. Esto promueve una mejora en los beneficios de </a:t>
            </a:r>
            <a:r>
              <a:rPr lang="en-GB" sz="1600">
                <a:solidFill>
                  <a:schemeClr val="dk1"/>
                </a:solidFill>
                <a:latin typeface="Calibri"/>
                <a:ea typeface="Calibri"/>
                <a:cs typeface="Calibri"/>
                <a:sym typeface="Calibri"/>
              </a:rPr>
              <a:t>las empresas</a:t>
            </a:r>
            <a:r>
              <a:rPr lang="en-GB" sz="1600">
                <a:solidFill>
                  <a:schemeClr val="dk1"/>
                </a:solidFill>
                <a:latin typeface="Calibri"/>
                <a:ea typeface="Calibri"/>
                <a:cs typeface="Calibri"/>
                <a:sym typeface="Calibri"/>
              </a:rPr>
              <a:t>, reducción de emisiones de gases de efecto invernadero, mejor gestión de las explotaciones, etc.</a:t>
            </a:r>
            <a:endParaRPr sz="1600">
              <a:solidFill>
                <a:schemeClr val="dk1"/>
              </a:solidFill>
              <a:latin typeface="Calibri"/>
              <a:ea typeface="Calibri"/>
              <a:cs typeface="Calibri"/>
              <a:sym typeface="Calibri"/>
            </a:endParaRPr>
          </a:p>
        </p:txBody>
      </p:sp>
      <p:pic>
        <p:nvPicPr>
          <p:cNvPr id="528" name="Google Shape;528;g19d164b436d_0_344"/>
          <p:cNvPicPr preferRelativeResize="0"/>
          <p:nvPr/>
        </p:nvPicPr>
        <p:blipFill>
          <a:blip r:embed="rId4">
            <a:alphaModFix/>
          </a:blip>
          <a:stretch>
            <a:fillRect/>
          </a:stretch>
        </p:blipFill>
        <p:spPr>
          <a:xfrm>
            <a:off x="7630688" y="93225"/>
            <a:ext cx="1424276" cy="1156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2" name="Shape 532"/>
        <p:cNvGrpSpPr/>
        <p:nvPr/>
      </p:nvGrpSpPr>
      <p:grpSpPr>
        <a:xfrm>
          <a:off x="0" y="0"/>
          <a:ext cx="0" cy="0"/>
          <a:chOff x="0" y="0"/>
          <a:chExt cx="0" cy="0"/>
        </a:xfrm>
      </p:grpSpPr>
      <p:sp>
        <p:nvSpPr>
          <p:cNvPr id="533" name="Google Shape;533;g1a5a4e823de_0_3"/>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534" name="Google Shape;534;g1a5a4e823de_0_3"/>
          <p:cNvSpPr/>
          <p:nvPr/>
        </p:nvSpPr>
        <p:spPr>
          <a:xfrm>
            <a:off x="3302500" y="1405250"/>
            <a:ext cx="8591700" cy="43866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b="1" lang="en-GB" sz="1700">
                <a:solidFill>
                  <a:srgbClr val="C00000"/>
                </a:solidFill>
                <a:latin typeface="Calibri"/>
                <a:ea typeface="Calibri"/>
                <a:cs typeface="Calibri"/>
                <a:sym typeface="Calibri"/>
              </a:rPr>
              <a:t>4. Evitar la marginación y polarización</a:t>
            </a:r>
            <a:r>
              <a:rPr b="1" lang="en-GB" sz="1700">
                <a:solidFill>
                  <a:srgbClr val="C00000"/>
                </a:solidFill>
                <a:latin typeface="Calibri"/>
                <a:ea typeface="Calibri"/>
                <a:cs typeface="Calibri"/>
                <a:sym typeface="Calibri"/>
              </a:rPr>
              <a:t>.</a:t>
            </a:r>
            <a:endParaRPr sz="1300">
              <a:solidFill>
                <a:srgbClr val="C00000"/>
              </a:solidFill>
            </a:endParaRPr>
          </a:p>
          <a:p>
            <a:pPr indent="0" lvl="0" marL="0" marR="0" rtl="0" algn="just">
              <a:lnSpc>
                <a:spcPct val="100000"/>
              </a:lnSpc>
              <a:spcBef>
                <a:spcPts val="0"/>
              </a:spcBef>
              <a:spcAft>
                <a:spcPts val="0"/>
              </a:spcAft>
              <a:buClr>
                <a:srgbClr val="000000"/>
              </a:buClr>
              <a:buSzPts val="1800"/>
              <a:buFont typeface="Arial"/>
              <a:buNone/>
            </a:pPr>
            <a:r>
              <a:rPr lang="en-GB" sz="1700">
                <a:latin typeface="Calibri"/>
                <a:ea typeface="Calibri"/>
                <a:cs typeface="Calibri"/>
                <a:sym typeface="Calibri"/>
              </a:rPr>
              <a:t>Deben establecer políticas activas de inclusión digital. Para ello, debe implicarse a todos los grupos sociales y económicos del medio rural, especialmente a los colectivos más vulnerables.</a:t>
            </a:r>
            <a:endParaRPr sz="1300"/>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rPr b="1" lang="en-GB" sz="1700">
                <a:solidFill>
                  <a:srgbClr val="C00000"/>
                </a:solidFill>
                <a:latin typeface="Calibri"/>
                <a:ea typeface="Calibri"/>
                <a:cs typeface="Calibri"/>
                <a:sym typeface="Calibri"/>
              </a:rPr>
              <a:t>5. Ecosistemas digitales locales.</a:t>
            </a:r>
            <a:endParaRPr b="1" i="0" sz="1700" u="none" cap="none" strike="noStrike">
              <a:solidFill>
                <a:srgbClr val="C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lang="en-GB" sz="1700">
                <a:latin typeface="Calibri"/>
                <a:ea typeface="Calibri"/>
                <a:cs typeface="Calibri"/>
                <a:sym typeface="Calibri"/>
              </a:rPr>
              <a:t>Integrar personas y organismos que fomenten la transición digital a nivel local (agentes, infraestructura, aplicaciones digitales, datos y servicios).</a:t>
            </a:r>
            <a:endParaRPr sz="1700">
              <a:latin typeface="Calibri"/>
              <a:ea typeface="Calibri"/>
              <a:cs typeface="Calibri"/>
              <a:sym typeface="Calibri"/>
            </a:endParaRPr>
          </a:p>
          <a:p>
            <a:pPr indent="0" lvl="0" marL="0" rtl="0" algn="just">
              <a:spcBef>
                <a:spcPts val="0"/>
              </a:spcBef>
              <a:spcAft>
                <a:spcPts val="0"/>
              </a:spcAft>
              <a:buNone/>
            </a:pPr>
            <a:r>
              <a:t/>
            </a:r>
            <a:endParaRPr sz="1700">
              <a:latin typeface="Calibri"/>
              <a:ea typeface="Calibri"/>
              <a:cs typeface="Calibri"/>
              <a:sym typeface="Calibri"/>
            </a:endParaRPr>
          </a:p>
          <a:p>
            <a:pPr indent="0" lvl="0" marL="0" rtl="0" algn="just">
              <a:spcBef>
                <a:spcPts val="0"/>
              </a:spcBef>
              <a:spcAft>
                <a:spcPts val="0"/>
              </a:spcAft>
              <a:buNone/>
            </a:pPr>
            <a:r>
              <a:rPr b="1" lang="en-GB" sz="1700">
                <a:solidFill>
                  <a:srgbClr val="C00000"/>
                </a:solidFill>
                <a:latin typeface="Calibri"/>
                <a:ea typeface="Calibri"/>
                <a:cs typeface="Calibri"/>
                <a:sym typeface="Calibri"/>
              </a:rPr>
              <a:t>6. Gobernanza de la digitalización</a:t>
            </a:r>
            <a:r>
              <a:rPr b="1" lang="en-GB" sz="1700">
                <a:solidFill>
                  <a:srgbClr val="C00000"/>
                </a:solidFill>
                <a:latin typeface="Calibri"/>
                <a:ea typeface="Calibri"/>
                <a:cs typeface="Calibri"/>
                <a:sym typeface="Calibri"/>
              </a:rPr>
              <a:t>.</a:t>
            </a:r>
            <a:endParaRPr b="1" sz="1700">
              <a:solidFill>
                <a:srgbClr val="C00000"/>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rPr lang="en-GB" sz="1700">
                <a:solidFill>
                  <a:schemeClr val="dk1"/>
                </a:solidFill>
                <a:latin typeface="Calibri"/>
                <a:ea typeface="Calibri"/>
                <a:cs typeface="Calibri"/>
                <a:sym typeface="Calibri"/>
              </a:rPr>
              <a:t>Se requiere un conocimiento profundo del contexto local para reconocer las oportunidades y amenazas de negocios y aplicar oportunidades de desarrollo digital adaptadas a las realidad rural.</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b="1" lang="en-GB" sz="1700">
                <a:solidFill>
                  <a:srgbClr val="C00000"/>
                </a:solidFill>
                <a:latin typeface="Calibri"/>
                <a:ea typeface="Calibri"/>
                <a:cs typeface="Calibri"/>
                <a:sym typeface="Calibri"/>
              </a:rPr>
              <a:t>7. Políticas de digitalización sostenible.</a:t>
            </a:r>
            <a:endParaRPr b="1" sz="1700">
              <a:solidFill>
                <a:srgbClr val="C00000"/>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rPr lang="en-GB" sz="1700">
                <a:solidFill>
                  <a:schemeClr val="dk1"/>
                </a:solidFill>
                <a:latin typeface="Calibri"/>
                <a:ea typeface="Calibri"/>
                <a:cs typeface="Calibri"/>
                <a:sym typeface="Calibri"/>
              </a:rPr>
              <a:t>Son necesarias nuevas políticas para las zonas rurales que comprendan la importancia de la digitalización y cómo estas afectan directamente a las relaciones sociales y económicas del lugar.</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p:txBody>
      </p:sp>
      <p:sp>
        <p:nvSpPr>
          <p:cNvPr id="535" name="Google Shape;535;g1a5a4e823de_0_3"/>
          <p:cNvSpPr/>
          <p:nvPr/>
        </p:nvSpPr>
        <p:spPr>
          <a:xfrm>
            <a:off x="850005" y="9323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36" name="Google Shape;536;g1a5a4e823de_0_3"/>
          <p:cNvSpPr/>
          <p:nvPr/>
        </p:nvSpPr>
        <p:spPr>
          <a:xfrm>
            <a:off x="849999" y="7941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4</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Digitalización Rural</a:t>
            </a:r>
            <a:endParaRPr b="0" i="0" sz="2400" u="none" cap="none" strike="noStrike">
              <a:solidFill>
                <a:srgbClr val="000000"/>
              </a:solidFill>
              <a:latin typeface="Arial"/>
              <a:ea typeface="Arial"/>
              <a:cs typeface="Arial"/>
              <a:sym typeface="Arial"/>
            </a:endParaRPr>
          </a:p>
        </p:txBody>
      </p:sp>
      <p:pic>
        <p:nvPicPr>
          <p:cNvPr id="537" name="Google Shape;537;g1a5a4e823de_0_3"/>
          <p:cNvPicPr preferRelativeResize="0"/>
          <p:nvPr/>
        </p:nvPicPr>
        <p:blipFill>
          <a:blip r:embed="rId4">
            <a:alphaModFix/>
          </a:blip>
          <a:stretch>
            <a:fillRect/>
          </a:stretch>
        </p:blipFill>
        <p:spPr>
          <a:xfrm>
            <a:off x="959925" y="1963325"/>
            <a:ext cx="2196950" cy="3427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1" name="Shape 541"/>
        <p:cNvGrpSpPr/>
        <p:nvPr/>
      </p:nvGrpSpPr>
      <p:grpSpPr>
        <a:xfrm>
          <a:off x="0" y="0"/>
          <a:ext cx="0" cy="0"/>
          <a:chOff x="0" y="0"/>
          <a:chExt cx="0" cy="0"/>
        </a:xfrm>
      </p:grpSpPr>
      <p:sp>
        <p:nvSpPr>
          <p:cNvPr id="542" name="Google Shape;542;g19d164b436d_0_117"/>
          <p:cNvSpPr/>
          <p:nvPr/>
        </p:nvSpPr>
        <p:spPr>
          <a:xfrm>
            <a:off x="902499" y="269225"/>
            <a:ext cx="91647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sz="3600">
              <a:solidFill>
                <a:schemeClr val="dk1"/>
              </a:solidFill>
            </a:endParaRPr>
          </a:p>
          <a:p>
            <a:pPr indent="0" lvl="0" marL="0" marR="0" rtl="0" algn="l">
              <a:lnSpc>
                <a:spcPct val="100000"/>
              </a:lnSpc>
              <a:spcBef>
                <a:spcPts val="0"/>
              </a:spcBef>
              <a:spcAft>
                <a:spcPts val="0"/>
              </a:spcAft>
              <a:buClr>
                <a:srgbClr val="000000"/>
              </a:buClr>
              <a:buSzPts val="3600"/>
              <a:buFont typeface="Arial"/>
              <a:buNone/>
            </a:pPr>
            <a:r>
              <a:t/>
            </a:r>
            <a:endParaRPr b="1" sz="3600">
              <a:solidFill>
                <a:srgbClr val="FAB632"/>
              </a:solidFill>
              <a:latin typeface="Calibri"/>
              <a:ea typeface="Calibri"/>
              <a:cs typeface="Calibri"/>
              <a:sym typeface="Calibri"/>
            </a:endParaRPr>
          </a:p>
        </p:txBody>
      </p:sp>
      <p:sp>
        <p:nvSpPr>
          <p:cNvPr id="543" name="Google Shape;543;g19d164b436d_0_117"/>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544" name="Google Shape;544;g19d164b436d_0_117"/>
          <p:cNvSpPr/>
          <p:nvPr/>
        </p:nvSpPr>
        <p:spPr>
          <a:xfrm>
            <a:off x="902505" y="1019674"/>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5</a:t>
            </a:r>
            <a:r>
              <a:rPr b="0" i="0" lang="en-GB" sz="2400" u="none" cap="none" strike="noStrike">
                <a:solidFill>
                  <a:srgbClr val="21B4A9"/>
                </a:solidFill>
                <a:latin typeface="Calibri"/>
                <a:ea typeface="Calibri"/>
                <a:cs typeface="Calibri"/>
                <a:sym typeface="Calibri"/>
              </a:rPr>
              <a:t>: Moda sostenible o </a:t>
            </a:r>
            <a:r>
              <a:rPr lang="en-GB" sz="2400">
                <a:solidFill>
                  <a:srgbClr val="21B4A9"/>
                </a:solidFill>
                <a:latin typeface="Calibri"/>
                <a:ea typeface="Calibri"/>
                <a:cs typeface="Calibri"/>
                <a:sym typeface="Calibri"/>
              </a:rPr>
              <a:t>“slow fashion”</a:t>
            </a:r>
            <a:endParaRPr b="0" i="0" sz="2400" u="none" cap="none" strike="noStrike">
              <a:solidFill>
                <a:srgbClr val="000000"/>
              </a:solidFill>
              <a:latin typeface="Arial"/>
              <a:ea typeface="Arial"/>
              <a:cs typeface="Arial"/>
              <a:sym typeface="Arial"/>
            </a:endParaRPr>
          </a:p>
        </p:txBody>
      </p:sp>
      <p:sp>
        <p:nvSpPr>
          <p:cNvPr id="545" name="Google Shape;545;g19d164b436d_0_117"/>
          <p:cNvSpPr txBox="1"/>
          <p:nvPr/>
        </p:nvSpPr>
        <p:spPr>
          <a:xfrm>
            <a:off x="644075" y="1662825"/>
            <a:ext cx="11118000" cy="18585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GB" sz="1700">
                <a:solidFill>
                  <a:schemeClr val="dk1"/>
                </a:solidFill>
                <a:latin typeface="Calibri"/>
                <a:ea typeface="Calibri"/>
                <a:cs typeface="Calibri"/>
                <a:sym typeface="Calibri"/>
              </a:rPr>
              <a:t>De acuerdo a los datos recogidos por la ONU, la moda es uno de los sectores que más impacto medioambiental tiene, produciendo hasta el 20% de las aguas residuales a nivel global y el 10% de las </a:t>
            </a:r>
            <a:r>
              <a:rPr lang="en-GB" sz="1700">
                <a:solidFill>
                  <a:schemeClr val="dk1"/>
                </a:solidFill>
                <a:latin typeface="Calibri"/>
                <a:ea typeface="Calibri"/>
                <a:cs typeface="Calibri"/>
                <a:sym typeface="Calibri"/>
              </a:rPr>
              <a:t>emisiones</a:t>
            </a:r>
            <a:r>
              <a:rPr lang="en-GB" sz="1700">
                <a:solidFill>
                  <a:schemeClr val="dk1"/>
                </a:solidFill>
                <a:latin typeface="Calibri"/>
                <a:ea typeface="Calibri"/>
                <a:cs typeface="Calibri"/>
                <a:sym typeface="Calibri"/>
              </a:rPr>
              <a:t> de </a:t>
            </a:r>
            <a:r>
              <a:rPr lang="en-GB" sz="1700">
                <a:solidFill>
                  <a:schemeClr val="dk1"/>
                </a:solidFill>
                <a:latin typeface="Calibri"/>
                <a:ea typeface="Calibri"/>
                <a:cs typeface="Calibri"/>
                <a:sym typeface="Calibri"/>
              </a:rPr>
              <a:t>carbono</a:t>
            </a:r>
            <a:r>
              <a:rPr lang="en-GB" sz="1700">
                <a:solidFill>
                  <a:schemeClr val="dk1"/>
                </a:solidFill>
                <a:latin typeface="Calibri"/>
                <a:ea typeface="Calibri"/>
                <a:cs typeface="Calibri"/>
                <a:sym typeface="Calibri"/>
              </a:rPr>
              <a:t> a nivel mundial. Es por ello que surge el movimiento “Slow Fashion” que trata de reducir el impacto ambiental de la producción, reduciendo la contaminación medioambiental y la huella de carbono de los productos, además de contribuir a la creación de un comercio socialmente más justo. Para ello se utilizan fibras naturales orgánicas, como por ejemplo el cáñamo, el lino, el bambú y las fibras recicladas.</a:t>
            </a:r>
            <a:endParaRPr sz="1700">
              <a:solidFill>
                <a:schemeClr val="dk1"/>
              </a:solidFill>
              <a:latin typeface="Calibri"/>
              <a:ea typeface="Calibri"/>
              <a:cs typeface="Calibri"/>
              <a:sym typeface="Calibri"/>
            </a:endParaRPr>
          </a:p>
        </p:txBody>
      </p:sp>
      <p:sp>
        <p:nvSpPr>
          <p:cNvPr id="546" name="Google Shape;546;g19d164b436d_0_117"/>
          <p:cNvSpPr txBox="1"/>
          <p:nvPr/>
        </p:nvSpPr>
        <p:spPr>
          <a:xfrm>
            <a:off x="669675" y="4082775"/>
            <a:ext cx="5106000" cy="14931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Uso optimizado de los recursos naturales.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Fuentes de energía renovables.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Priorizar la reparación, reutilización y reciclado del producto.</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Utilizar materiales más sostenibles.</a:t>
            </a:r>
            <a:endParaRPr sz="1700">
              <a:solidFill>
                <a:schemeClr val="dk1"/>
              </a:solidFill>
              <a:latin typeface="Calibri"/>
              <a:ea typeface="Calibri"/>
              <a:cs typeface="Calibri"/>
              <a:sym typeface="Calibri"/>
            </a:endParaRPr>
          </a:p>
        </p:txBody>
      </p:sp>
      <p:sp>
        <p:nvSpPr>
          <p:cNvPr id="547" name="Google Shape;547;g19d164b436d_0_117"/>
          <p:cNvSpPr txBox="1"/>
          <p:nvPr/>
        </p:nvSpPr>
        <p:spPr>
          <a:xfrm>
            <a:off x="644075" y="3708475"/>
            <a:ext cx="11118000" cy="44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solidFill>
                  <a:schemeClr val="dk1"/>
                </a:solidFill>
                <a:latin typeface="Calibri"/>
                <a:ea typeface="Calibri"/>
                <a:cs typeface="Calibri"/>
                <a:sym typeface="Calibri"/>
              </a:rPr>
              <a:t>Algunas de las medidas para cumplir con el objetivo que la moda sostenible se propone son:</a:t>
            </a:r>
            <a:endParaRPr/>
          </a:p>
        </p:txBody>
      </p:sp>
      <p:sp>
        <p:nvSpPr>
          <p:cNvPr id="548" name="Google Shape;548;g19d164b436d_0_117"/>
          <p:cNvSpPr txBox="1"/>
          <p:nvPr/>
        </p:nvSpPr>
        <p:spPr>
          <a:xfrm>
            <a:off x="6618375" y="4082775"/>
            <a:ext cx="5106000" cy="1231500"/>
          </a:xfrm>
          <a:prstGeom prst="rect">
            <a:avLst/>
          </a:prstGeom>
          <a:noFill/>
          <a:ln>
            <a:noFill/>
          </a:ln>
        </p:spPr>
        <p:txBody>
          <a:bodyPr anchorCtr="0" anchor="t" bIns="91425" lIns="91425" spcFirstLastPara="1" rIns="91425" wrap="square" tIns="91425">
            <a:spAutoFit/>
          </a:bodyPr>
          <a:lstStyle/>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Aumentar la longevidad y calidad del producto.</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Garantizar el acceso a la información.</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Reducir el uso del agua, energía y productos químicos durante el proceso productivo.</a:t>
            </a:r>
            <a:endParaRPr sz="1700">
              <a:solidFill>
                <a:schemeClr val="dk1"/>
              </a:solidFill>
              <a:latin typeface="Calibri"/>
              <a:ea typeface="Calibri"/>
              <a:cs typeface="Calibri"/>
              <a:sym typeface="Calibri"/>
            </a:endParaRPr>
          </a:p>
        </p:txBody>
      </p:sp>
      <p:pic>
        <p:nvPicPr>
          <p:cNvPr id="549" name="Google Shape;549;g19d164b436d_0_117"/>
          <p:cNvPicPr preferRelativeResize="0"/>
          <p:nvPr/>
        </p:nvPicPr>
        <p:blipFill>
          <a:blip r:embed="rId4">
            <a:alphaModFix/>
          </a:blip>
          <a:stretch>
            <a:fillRect/>
          </a:stretch>
        </p:blipFill>
        <p:spPr>
          <a:xfrm rot="1728277">
            <a:off x="126527" y="745275"/>
            <a:ext cx="814375" cy="1231580"/>
          </a:xfrm>
          <a:prstGeom prst="rect">
            <a:avLst/>
          </a:prstGeom>
          <a:noFill/>
          <a:ln>
            <a:noFill/>
          </a:ln>
        </p:spPr>
      </p:pic>
      <p:pic>
        <p:nvPicPr>
          <p:cNvPr id="550" name="Google Shape;550;g19d164b436d_0_117"/>
          <p:cNvPicPr preferRelativeResize="0"/>
          <p:nvPr/>
        </p:nvPicPr>
        <p:blipFill>
          <a:blip r:embed="rId5">
            <a:alphaModFix/>
          </a:blip>
          <a:stretch>
            <a:fillRect/>
          </a:stretch>
        </p:blipFill>
        <p:spPr>
          <a:xfrm>
            <a:off x="8514818" y="169725"/>
            <a:ext cx="1889908" cy="1493100"/>
          </a:xfrm>
          <a:prstGeom prst="rect">
            <a:avLst/>
          </a:prstGeom>
          <a:noFill/>
          <a:ln>
            <a:noFill/>
          </a:ln>
        </p:spPr>
      </p:pic>
      <p:pic>
        <p:nvPicPr>
          <p:cNvPr id="551" name="Google Shape;551;g19d164b436d_0_117"/>
          <p:cNvPicPr preferRelativeResize="0"/>
          <p:nvPr/>
        </p:nvPicPr>
        <p:blipFill>
          <a:blip r:embed="rId6">
            <a:alphaModFix/>
          </a:blip>
          <a:stretch>
            <a:fillRect/>
          </a:stretch>
        </p:blipFill>
        <p:spPr>
          <a:xfrm>
            <a:off x="5772737" y="4245049"/>
            <a:ext cx="860675" cy="1944324"/>
          </a:xfrm>
          <a:prstGeom prst="rect">
            <a:avLst/>
          </a:prstGeom>
          <a:noFill/>
          <a:ln>
            <a:noFill/>
          </a:ln>
        </p:spPr>
      </p:pic>
      <p:pic>
        <p:nvPicPr>
          <p:cNvPr id="552" name="Google Shape;552;g19d164b436d_0_117"/>
          <p:cNvPicPr preferRelativeResize="0"/>
          <p:nvPr/>
        </p:nvPicPr>
        <p:blipFill>
          <a:blip r:embed="rId7">
            <a:alphaModFix/>
          </a:blip>
          <a:stretch>
            <a:fillRect/>
          </a:stretch>
        </p:blipFill>
        <p:spPr>
          <a:xfrm rot="-5238856">
            <a:off x="10529484" y="5084828"/>
            <a:ext cx="797235" cy="13969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6" name="Shape 556"/>
        <p:cNvGrpSpPr/>
        <p:nvPr/>
      </p:nvGrpSpPr>
      <p:grpSpPr>
        <a:xfrm>
          <a:off x="0" y="0"/>
          <a:ext cx="0" cy="0"/>
          <a:chOff x="0" y="0"/>
          <a:chExt cx="0" cy="0"/>
        </a:xfrm>
      </p:grpSpPr>
      <p:sp>
        <p:nvSpPr>
          <p:cNvPr id="557" name="Google Shape;557;g1ab1224ca6c_0_694"/>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558" name="Google Shape;558;g1ab1224ca6c_0_694"/>
          <p:cNvSpPr/>
          <p:nvPr/>
        </p:nvSpPr>
        <p:spPr>
          <a:xfrm>
            <a:off x="1172805" y="35888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59" name="Google Shape;559;g1ab1224ca6c_0_694"/>
          <p:cNvSpPr/>
          <p:nvPr/>
        </p:nvSpPr>
        <p:spPr>
          <a:xfrm>
            <a:off x="1172799" y="1035925"/>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6</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Modelo de gestión de emprendimiento verde</a:t>
            </a:r>
            <a:endParaRPr b="0" i="0" sz="2400" u="none" cap="none" strike="noStrike">
              <a:solidFill>
                <a:srgbClr val="000000"/>
              </a:solidFill>
              <a:latin typeface="Arial"/>
              <a:ea typeface="Arial"/>
              <a:cs typeface="Arial"/>
              <a:sym typeface="Arial"/>
            </a:endParaRPr>
          </a:p>
        </p:txBody>
      </p:sp>
      <p:sp>
        <p:nvSpPr>
          <p:cNvPr id="560" name="Google Shape;560;g1ab1224ca6c_0_694"/>
          <p:cNvSpPr txBox="1"/>
          <p:nvPr/>
        </p:nvSpPr>
        <p:spPr>
          <a:xfrm>
            <a:off x="1364350" y="1648350"/>
            <a:ext cx="4854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C00000"/>
                </a:solidFill>
                <a:latin typeface="Calibri"/>
                <a:ea typeface="Calibri"/>
                <a:cs typeface="Calibri"/>
                <a:sym typeface="Calibri"/>
              </a:rPr>
              <a:t>Los 5 Principios de Emprendimiento Verde:</a:t>
            </a:r>
            <a:endParaRPr b="1" sz="1000">
              <a:solidFill>
                <a:srgbClr val="C00000"/>
              </a:solidFill>
            </a:endParaRPr>
          </a:p>
        </p:txBody>
      </p:sp>
      <p:grpSp>
        <p:nvGrpSpPr>
          <p:cNvPr id="561" name="Google Shape;561;g1ab1224ca6c_0_694"/>
          <p:cNvGrpSpPr/>
          <p:nvPr/>
        </p:nvGrpSpPr>
        <p:grpSpPr>
          <a:xfrm>
            <a:off x="643875" y="2281823"/>
            <a:ext cx="2797483" cy="3765829"/>
            <a:chOff x="0" y="1189989"/>
            <a:chExt cx="2214600" cy="3133491"/>
          </a:xfrm>
        </p:grpSpPr>
        <p:sp>
          <p:nvSpPr>
            <p:cNvPr id="562" name="Google Shape;562;g1ab1224ca6c_0_694"/>
            <p:cNvSpPr/>
            <p:nvPr/>
          </p:nvSpPr>
          <p:spPr>
            <a:xfrm>
              <a:off x="0" y="1189989"/>
              <a:ext cx="2214600" cy="669000"/>
            </a:xfrm>
            <a:prstGeom prst="homePlate">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Economía Baja en Carbono</a:t>
              </a:r>
              <a:endParaRPr sz="1800">
                <a:solidFill>
                  <a:srgbClr val="FFFFFF"/>
                </a:solidFill>
                <a:latin typeface="Roboto"/>
                <a:ea typeface="Roboto"/>
                <a:cs typeface="Roboto"/>
                <a:sym typeface="Roboto"/>
              </a:endParaRPr>
            </a:p>
          </p:txBody>
        </p:sp>
        <p:sp>
          <p:nvSpPr>
            <p:cNvPr id="563" name="Google Shape;563;g1ab1224ca6c_0_694"/>
            <p:cNvSpPr txBox="1"/>
            <p:nvPr/>
          </p:nvSpPr>
          <p:spPr>
            <a:xfrm>
              <a:off x="295071" y="1858980"/>
              <a:ext cx="1624500" cy="24645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GB" sz="1600">
                  <a:latin typeface="Roboto"/>
                  <a:ea typeface="Roboto"/>
                  <a:cs typeface="Roboto"/>
                  <a:sym typeface="Roboto"/>
                </a:rPr>
                <a:t>Nuevas prácticas de empresa comprometidas con la transición hacia una economía baja en </a:t>
              </a:r>
              <a:r>
                <a:rPr lang="en-GB" sz="1600">
                  <a:latin typeface="Roboto"/>
                  <a:ea typeface="Roboto"/>
                  <a:cs typeface="Roboto"/>
                  <a:sym typeface="Roboto"/>
                </a:rPr>
                <a:t>emisiones</a:t>
              </a:r>
              <a:r>
                <a:rPr lang="en-GB" sz="1600">
                  <a:latin typeface="Roboto"/>
                  <a:ea typeface="Roboto"/>
                  <a:cs typeface="Roboto"/>
                  <a:sym typeface="Roboto"/>
                </a:rPr>
                <a:t> de carbono.</a:t>
              </a:r>
              <a:endParaRPr sz="1600">
                <a:latin typeface="Roboto"/>
                <a:ea typeface="Roboto"/>
                <a:cs typeface="Roboto"/>
                <a:sym typeface="Roboto"/>
              </a:endParaRPr>
            </a:p>
          </p:txBody>
        </p:sp>
      </p:grpSp>
      <p:grpSp>
        <p:nvGrpSpPr>
          <p:cNvPr id="564" name="Google Shape;564;g1ab1224ca6c_0_694"/>
          <p:cNvGrpSpPr/>
          <p:nvPr/>
        </p:nvGrpSpPr>
        <p:grpSpPr>
          <a:xfrm>
            <a:off x="2966047" y="2281566"/>
            <a:ext cx="2607245" cy="3867139"/>
            <a:chOff x="1838325" y="1189775"/>
            <a:chExt cx="2064000" cy="3217789"/>
          </a:xfrm>
        </p:grpSpPr>
        <p:sp>
          <p:nvSpPr>
            <p:cNvPr id="565" name="Google Shape;565;g1ab1224ca6c_0_694"/>
            <p:cNvSpPr/>
            <p:nvPr/>
          </p:nvSpPr>
          <p:spPr>
            <a:xfrm>
              <a:off x="1838325" y="1189775"/>
              <a:ext cx="2064000" cy="669000"/>
            </a:xfrm>
            <a:prstGeom prst="chevron">
              <a:avLst>
                <a:gd fmla="val 50000" name="adj"/>
              </a:avLst>
            </a:prstGeom>
            <a:solidFill>
              <a:srgbClr val="1B786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Protección</a:t>
              </a:r>
              <a:endParaRPr sz="1800">
                <a:solidFill>
                  <a:srgbClr val="FFFFFF"/>
                </a:solidFill>
                <a:latin typeface="Roboto"/>
                <a:ea typeface="Roboto"/>
                <a:cs typeface="Roboto"/>
                <a:sym typeface="Roboto"/>
              </a:endParaRPr>
            </a:p>
          </p:txBody>
        </p:sp>
        <p:sp>
          <p:nvSpPr>
            <p:cNvPr id="566" name="Google Shape;566;g1ab1224ca6c_0_694"/>
            <p:cNvSpPr txBox="1"/>
            <p:nvPr/>
          </p:nvSpPr>
          <p:spPr>
            <a:xfrm>
              <a:off x="2017241" y="1858764"/>
              <a:ext cx="1624500" cy="254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GB" sz="1600">
                  <a:latin typeface="Roboto"/>
                  <a:ea typeface="Roboto"/>
                  <a:cs typeface="Roboto"/>
                  <a:sym typeface="Roboto"/>
                </a:rPr>
                <a:t>Compromiso con acciones, proyectos o inversiones que tengan un positivo impacto en el medio </a:t>
              </a:r>
              <a:r>
                <a:rPr lang="en-GB" sz="1600">
                  <a:latin typeface="Roboto"/>
                  <a:ea typeface="Roboto"/>
                  <a:cs typeface="Roboto"/>
                  <a:sym typeface="Roboto"/>
                </a:rPr>
                <a:t>ambiente</a:t>
              </a:r>
              <a:r>
                <a:rPr lang="en-GB" sz="1600">
                  <a:latin typeface="Roboto"/>
                  <a:ea typeface="Roboto"/>
                  <a:cs typeface="Roboto"/>
                  <a:sym typeface="Roboto"/>
                </a:rPr>
                <a:t> así como en la sociedad y buenas prácticas de gobernanza.</a:t>
              </a:r>
              <a:endParaRPr>
                <a:latin typeface="Roboto"/>
                <a:ea typeface="Roboto"/>
                <a:cs typeface="Roboto"/>
                <a:sym typeface="Roboto"/>
              </a:endParaRPr>
            </a:p>
          </p:txBody>
        </p:sp>
      </p:grpSp>
      <p:grpSp>
        <p:nvGrpSpPr>
          <p:cNvPr id="567" name="Google Shape;567;g1ab1224ca6c_0_694"/>
          <p:cNvGrpSpPr/>
          <p:nvPr/>
        </p:nvGrpSpPr>
        <p:grpSpPr>
          <a:xfrm>
            <a:off x="5086233" y="2281566"/>
            <a:ext cx="2607245" cy="3867139"/>
            <a:chOff x="3516750" y="1189775"/>
            <a:chExt cx="2064000" cy="3217789"/>
          </a:xfrm>
        </p:grpSpPr>
        <p:sp>
          <p:nvSpPr>
            <p:cNvPr id="568" name="Google Shape;568;g1ab1224ca6c_0_694"/>
            <p:cNvSpPr/>
            <p:nvPr/>
          </p:nvSpPr>
          <p:spPr>
            <a:xfrm>
              <a:off x="3516750" y="1189775"/>
              <a:ext cx="2064000" cy="669000"/>
            </a:xfrm>
            <a:prstGeom prst="chevron">
              <a:avLst>
                <a:gd fmla="val 50000" name="adj"/>
              </a:avLst>
            </a:prstGeom>
            <a:solidFill>
              <a:srgbClr val="1D7E74"/>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Transparencia</a:t>
              </a:r>
              <a:endParaRPr sz="1800">
                <a:solidFill>
                  <a:srgbClr val="FFFFFF"/>
                </a:solidFill>
                <a:latin typeface="Roboto"/>
                <a:ea typeface="Roboto"/>
                <a:cs typeface="Roboto"/>
                <a:sym typeface="Roboto"/>
              </a:endParaRPr>
            </a:p>
          </p:txBody>
        </p:sp>
        <p:sp>
          <p:nvSpPr>
            <p:cNvPr id="569" name="Google Shape;569;g1ab1224ca6c_0_694"/>
            <p:cNvSpPr txBox="1"/>
            <p:nvPr/>
          </p:nvSpPr>
          <p:spPr>
            <a:xfrm>
              <a:off x="3739456" y="1858764"/>
              <a:ext cx="1624500" cy="254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GB" sz="1600">
                  <a:latin typeface="Roboto"/>
                  <a:ea typeface="Roboto"/>
                  <a:cs typeface="Roboto"/>
                  <a:sym typeface="Roboto"/>
                </a:rPr>
                <a:t>Accesibilidad a informes de sostenibilidad de la empresa.</a:t>
              </a:r>
              <a:endParaRPr>
                <a:latin typeface="Roboto"/>
                <a:ea typeface="Roboto"/>
                <a:cs typeface="Roboto"/>
                <a:sym typeface="Roboto"/>
              </a:endParaRPr>
            </a:p>
          </p:txBody>
        </p:sp>
      </p:grpSp>
      <p:grpSp>
        <p:nvGrpSpPr>
          <p:cNvPr id="570" name="Google Shape;570;g1ab1224ca6c_0_694"/>
          <p:cNvGrpSpPr/>
          <p:nvPr/>
        </p:nvGrpSpPr>
        <p:grpSpPr>
          <a:xfrm>
            <a:off x="9327143" y="2281566"/>
            <a:ext cx="2607245" cy="3867139"/>
            <a:chOff x="6874025" y="1189775"/>
            <a:chExt cx="2064000" cy="3217789"/>
          </a:xfrm>
        </p:grpSpPr>
        <p:sp>
          <p:nvSpPr>
            <p:cNvPr id="571" name="Google Shape;571;g1ab1224ca6c_0_694"/>
            <p:cNvSpPr/>
            <p:nvPr/>
          </p:nvSpPr>
          <p:spPr>
            <a:xfrm>
              <a:off x="6874025" y="1189775"/>
              <a:ext cx="2064000" cy="669000"/>
            </a:xfrm>
            <a:prstGeom prst="chevron">
              <a:avLst>
                <a:gd fmla="val 50000" name="adj"/>
              </a:avLst>
            </a:prstGeom>
            <a:solidFill>
              <a:srgbClr val="249C9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Alianzas</a:t>
              </a:r>
              <a:endParaRPr sz="1800">
                <a:solidFill>
                  <a:srgbClr val="FFFFFF"/>
                </a:solidFill>
                <a:latin typeface="Roboto"/>
                <a:ea typeface="Roboto"/>
                <a:cs typeface="Roboto"/>
                <a:sym typeface="Roboto"/>
              </a:endParaRPr>
            </a:p>
          </p:txBody>
        </p:sp>
        <p:sp>
          <p:nvSpPr>
            <p:cNvPr id="572" name="Google Shape;572;g1ab1224ca6c_0_694"/>
            <p:cNvSpPr txBox="1"/>
            <p:nvPr/>
          </p:nvSpPr>
          <p:spPr>
            <a:xfrm>
              <a:off x="7183842" y="1858764"/>
              <a:ext cx="1624500" cy="254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GB" sz="1600">
                  <a:latin typeface="Roboto"/>
                  <a:ea typeface="Roboto"/>
                  <a:cs typeface="Roboto"/>
                  <a:sym typeface="Roboto"/>
                </a:rPr>
                <a:t>Crear alianzas con el sector </a:t>
              </a:r>
              <a:r>
                <a:rPr lang="en-GB" sz="1600">
                  <a:latin typeface="Roboto"/>
                  <a:ea typeface="Roboto"/>
                  <a:cs typeface="Roboto"/>
                  <a:sym typeface="Roboto"/>
                </a:rPr>
                <a:t>público</a:t>
              </a:r>
              <a:r>
                <a:rPr lang="en-GB" sz="1600">
                  <a:latin typeface="Roboto"/>
                  <a:ea typeface="Roboto"/>
                  <a:cs typeface="Roboto"/>
                  <a:sym typeface="Roboto"/>
                </a:rPr>
                <a:t>, privado y concertado para fomentar el desarrollo de la economía verde.</a:t>
              </a:r>
              <a:endParaRPr>
                <a:latin typeface="Roboto"/>
                <a:ea typeface="Roboto"/>
                <a:cs typeface="Roboto"/>
                <a:sym typeface="Roboto"/>
              </a:endParaRPr>
            </a:p>
          </p:txBody>
        </p:sp>
      </p:grpSp>
      <p:grpSp>
        <p:nvGrpSpPr>
          <p:cNvPr id="573" name="Google Shape;573;g1ab1224ca6c_0_694"/>
          <p:cNvGrpSpPr/>
          <p:nvPr/>
        </p:nvGrpSpPr>
        <p:grpSpPr>
          <a:xfrm>
            <a:off x="7206641" y="2281566"/>
            <a:ext cx="2607245" cy="3867139"/>
            <a:chOff x="5195350" y="1189775"/>
            <a:chExt cx="2064000" cy="3217789"/>
          </a:xfrm>
        </p:grpSpPr>
        <p:sp>
          <p:nvSpPr>
            <p:cNvPr id="574" name="Google Shape;574;g1ab1224ca6c_0_694"/>
            <p:cNvSpPr/>
            <p:nvPr/>
          </p:nvSpPr>
          <p:spPr>
            <a:xfrm>
              <a:off x="5195350" y="1189775"/>
              <a:ext cx="2064000" cy="669000"/>
            </a:xfrm>
            <a:prstGeom prst="chevron">
              <a:avLst>
                <a:gd fmla="val 50000" name="adj"/>
              </a:avLst>
            </a:prstGeom>
            <a:solidFill>
              <a:srgbClr val="1F887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GB" sz="1800">
                  <a:solidFill>
                    <a:srgbClr val="FFFFFF"/>
                  </a:solidFill>
                  <a:latin typeface="Roboto"/>
                  <a:ea typeface="Roboto"/>
                  <a:cs typeface="Roboto"/>
                  <a:sym typeface="Roboto"/>
                </a:rPr>
                <a:t>Conocimiento</a:t>
              </a:r>
              <a:endParaRPr sz="1800">
                <a:solidFill>
                  <a:srgbClr val="FFFFFF"/>
                </a:solidFill>
                <a:latin typeface="Roboto"/>
                <a:ea typeface="Roboto"/>
                <a:cs typeface="Roboto"/>
                <a:sym typeface="Roboto"/>
              </a:endParaRPr>
            </a:p>
          </p:txBody>
        </p:sp>
        <p:sp>
          <p:nvSpPr>
            <p:cNvPr id="575" name="Google Shape;575;g1ab1224ca6c_0_694"/>
            <p:cNvSpPr txBox="1"/>
            <p:nvPr/>
          </p:nvSpPr>
          <p:spPr>
            <a:xfrm>
              <a:off x="5461649" y="1858764"/>
              <a:ext cx="1624500" cy="2548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GB" sz="1600">
                  <a:latin typeface="Roboto"/>
                  <a:ea typeface="Roboto"/>
                  <a:cs typeface="Roboto"/>
                  <a:sym typeface="Roboto"/>
                </a:rPr>
                <a:t>Ampliar conocimientos, </a:t>
              </a:r>
              <a:r>
                <a:rPr lang="en-GB" sz="1600">
                  <a:latin typeface="Roboto"/>
                  <a:ea typeface="Roboto"/>
                  <a:cs typeface="Roboto"/>
                  <a:sym typeface="Roboto"/>
                </a:rPr>
                <a:t>competencias</a:t>
              </a:r>
              <a:r>
                <a:rPr lang="en-GB" sz="1600">
                  <a:latin typeface="Roboto"/>
                  <a:ea typeface="Roboto"/>
                  <a:cs typeface="Roboto"/>
                  <a:sym typeface="Roboto"/>
                </a:rPr>
                <a:t> y capacidades de diferentes áreas para alcanzar el desarrollo sostenible</a:t>
              </a:r>
              <a:r>
                <a:rPr lang="en-GB">
                  <a:latin typeface="Roboto"/>
                  <a:ea typeface="Roboto"/>
                  <a:cs typeface="Roboto"/>
                  <a:sym typeface="Roboto"/>
                </a:rPr>
                <a:t>.</a:t>
              </a:r>
              <a:endParaRPr>
                <a:latin typeface="Roboto"/>
                <a:ea typeface="Roboto"/>
                <a:cs typeface="Roboto"/>
                <a:sym typeface="Roboto"/>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9" name="Shape 579"/>
        <p:cNvGrpSpPr/>
        <p:nvPr/>
      </p:nvGrpSpPr>
      <p:grpSpPr>
        <a:xfrm>
          <a:off x="0" y="0"/>
          <a:ext cx="0" cy="0"/>
          <a:chOff x="0" y="0"/>
          <a:chExt cx="0" cy="0"/>
        </a:xfrm>
      </p:grpSpPr>
      <p:sp>
        <p:nvSpPr>
          <p:cNvPr id="580" name="Google Shape;580;g1ab1224ca6c_0_270"/>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581" name="Google Shape;581;g1ab1224ca6c_0_270"/>
          <p:cNvSpPr/>
          <p:nvPr/>
        </p:nvSpPr>
        <p:spPr>
          <a:xfrm>
            <a:off x="850000" y="2935200"/>
            <a:ext cx="5195700" cy="2252400"/>
          </a:xfrm>
          <a:prstGeom prst="rect">
            <a:avLst/>
          </a:prstGeom>
          <a:noFill/>
          <a:ln cap="flat" cmpd="sng" w="28575">
            <a:solidFill>
              <a:srgbClr val="249C90"/>
            </a:solidFill>
            <a:prstDash val="solid"/>
            <a:round/>
            <a:headEnd len="sm" w="sm" type="none"/>
            <a:tailEnd len="sm" w="sm" type="none"/>
          </a:ln>
        </p:spPr>
        <p:txBody>
          <a:bodyPr anchorCtr="0" anchor="t" bIns="45000" lIns="90000" spcFirstLastPara="1" rIns="90000" wrap="square" tIns="45000">
            <a:noAutofit/>
          </a:bodyPr>
          <a:lstStyle/>
          <a:p>
            <a:pPr indent="-209550" lvl="0" marL="269999" rtl="0" algn="just">
              <a:spcBef>
                <a:spcPts val="0"/>
              </a:spcBef>
              <a:spcAft>
                <a:spcPts val="0"/>
              </a:spcAft>
              <a:buClr>
                <a:srgbClr val="C00000"/>
              </a:buClr>
              <a:buSzPts val="1800"/>
              <a:buFont typeface="Calibri"/>
              <a:buAutoNum type="arabicPeriod"/>
            </a:pPr>
            <a:r>
              <a:rPr b="1" lang="en-GB" sz="1800">
                <a:solidFill>
                  <a:srgbClr val="C00000"/>
                </a:solidFill>
                <a:latin typeface="Calibri"/>
                <a:ea typeface="Calibri"/>
                <a:cs typeface="Calibri"/>
                <a:sym typeface="Calibri"/>
              </a:rPr>
              <a:t>Identificación</a:t>
            </a:r>
            <a:endParaRPr b="1" sz="1800">
              <a:solidFill>
                <a:srgbClr val="C00000"/>
              </a:solidFill>
              <a:latin typeface="Calibri"/>
              <a:ea typeface="Calibri"/>
              <a:cs typeface="Calibri"/>
              <a:sym typeface="Calibri"/>
            </a:endParaRPr>
          </a:p>
          <a:p>
            <a:pPr indent="0" lvl="0" marL="0" rtl="0" algn="just">
              <a:spcBef>
                <a:spcPts val="1000"/>
              </a:spcBef>
              <a:spcAft>
                <a:spcPts val="0"/>
              </a:spcAft>
              <a:buNone/>
            </a:pPr>
            <a:r>
              <a:rPr lang="en-GB" sz="1800">
                <a:solidFill>
                  <a:schemeClr val="dk1"/>
                </a:solidFill>
                <a:latin typeface="Calibri"/>
                <a:ea typeface="Calibri"/>
                <a:cs typeface="Calibri"/>
                <a:sym typeface="Calibri"/>
              </a:rPr>
              <a:t>Determinar una necesidad u oportunidad. Incluso si se habla de una empresa ya en funcionamiento pero que tiene la intención de convertirse en una “empresa verde” esta etapa es el momento de determinar qué problemas presenta la empresa en relación a los 5 principios verdes.</a:t>
            </a:r>
            <a:endParaRPr sz="1800">
              <a:solidFill>
                <a:schemeClr val="dk1"/>
              </a:solidFill>
              <a:latin typeface="Calibri"/>
              <a:ea typeface="Calibri"/>
              <a:cs typeface="Calibri"/>
              <a:sym typeface="Calibri"/>
            </a:endParaRPr>
          </a:p>
          <a:p>
            <a:pPr indent="0" lvl="0" marL="0" rtl="0" algn="just">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g1ab1224ca6c_0_270"/>
          <p:cNvSpPr/>
          <p:nvPr/>
        </p:nvSpPr>
        <p:spPr>
          <a:xfrm>
            <a:off x="850005" y="430805"/>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83" name="Google Shape;583;g1ab1224ca6c_0_270"/>
          <p:cNvSpPr/>
          <p:nvPr/>
        </p:nvSpPr>
        <p:spPr>
          <a:xfrm>
            <a:off x="849999" y="122256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6</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Modelo de gestión de emprendimiento verde</a:t>
            </a:r>
            <a:endParaRPr b="0" i="0" sz="2400" u="none" cap="none" strike="noStrike">
              <a:solidFill>
                <a:srgbClr val="000000"/>
              </a:solidFill>
              <a:latin typeface="Arial"/>
              <a:ea typeface="Arial"/>
              <a:cs typeface="Arial"/>
              <a:sym typeface="Arial"/>
            </a:endParaRPr>
          </a:p>
        </p:txBody>
      </p:sp>
      <p:sp>
        <p:nvSpPr>
          <p:cNvPr id="584" name="Google Shape;584;g1ab1224ca6c_0_270"/>
          <p:cNvSpPr txBox="1"/>
          <p:nvPr/>
        </p:nvSpPr>
        <p:spPr>
          <a:xfrm>
            <a:off x="6616050" y="2935199"/>
            <a:ext cx="5195700" cy="2252400"/>
          </a:xfrm>
          <a:prstGeom prst="rect">
            <a:avLst/>
          </a:prstGeom>
          <a:noFill/>
          <a:ln cap="flat" cmpd="sng" w="28575">
            <a:solidFill>
              <a:srgbClr val="249C90"/>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b="1" lang="en-GB" sz="1800">
                <a:solidFill>
                  <a:srgbClr val="C00000"/>
                </a:solidFill>
                <a:latin typeface="Calibri"/>
                <a:ea typeface="Calibri"/>
                <a:cs typeface="Calibri"/>
                <a:sym typeface="Calibri"/>
              </a:rPr>
              <a:t>2. </a:t>
            </a:r>
            <a:r>
              <a:rPr b="1" lang="en-GB" sz="1800">
                <a:solidFill>
                  <a:srgbClr val="C00000"/>
                </a:solidFill>
                <a:latin typeface="Calibri"/>
                <a:ea typeface="Calibri"/>
                <a:cs typeface="Calibri"/>
                <a:sym typeface="Calibri"/>
              </a:rPr>
              <a:t>Diseño</a:t>
            </a:r>
            <a:endParaRPr b="1" sz="1800">
              <a:solidFill>
                <a:srgbClr val="C00000"/>
              </a:solidFill>
              <a:latin typeface="Calibri"/>
              <a:ea typeface="Calibri"/>
              <a:cs typeface="Calibri"/>
              <a:sym typeface="Calibri"/>
            </a:endParaRPr>
          </a:p>
          <a:p>
            <a:pPr indent="0" lvl="0" marL="0" rtl="0" algn="just">
              <a:spcBef>
                <a:spcPts val="1000"/>
              </a:spcBef>
              <a:spcAft>
                <a:spcPts val="0"/>
              </a:spcAft>
              <a:buNone/>
            </a:pPr>
            <a:r>
              <a:rPr lang="en-GB" sz="1800">
                <a:solidFill>
                  <a:schemeClr val="dk1"/>
                </a:solidFill>
                <a:latin typeface="Calibri"/>
                <a:ea typeface="Calibri"/>
                <a:cs typeface="Calibri"/>
                <a:sym typeface="Calibri"/>
              </a:rPr>
              <a:t>En esta etapa se diseñan las estrategias que se van a seguir para construir una empresa que se aleje de las prácticas tradicionales poco sostenibles o perjudiciales para el medio ambiente basándose en el problema, necesidad u oportunidad identificada en la etapa anterior basada en los 5 principios verdes.</a:t>
            </a:r>
            <a:endParaRPr sz="1800">
              <a:solidFill>
                <a:schemeClr val="dk1"/>
              </a:solidFill>
              <a:latin typeface="Calibri"/>
              <a:ea typeface="Calibri"/>
              <a:cs typeface="Calibri"/>
              <a:sym typeface="Calibri"/>
            </a:endParaRPr>
          </a:p>
        </p:txBody>
      </p:sp>
      <p:sp>
        <p:nvSpPr>
          <p:cNvPr id="585" name="Google Shape;585;g1ab1224ca6c_0_270"/>
          <p:cNvSpPr txBox="1"/>
          <p:nvPr/>
        </p:nvSpPr>
        <p:spPr>
          <a:xfrm>
            <a:off x="850050" y="1923500"/>
            <a:ext cx="109617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GB" sz="1800">
                <a:solidFill>
                  <a:srgbClr val="C00000"/>
                </a:solidFill>
                <a:latin typeface="Calibri"/>
                <a:ea typeface="Calibri"/>
                <a:cs typeface="Calibri"/>
                <a:sym typeface="Calibri"/>
              </a:rPr>
              <a:t>Para empezar a transformar una empresa en una “empresa verde”, o emprender de forma sostenible, se identifican cuatro etapas:</a:t>
            </a:r>
            <a:endParaRPr sz="1500"/>
          </a:p>
        </p:txBody>
      </p:sp>
      <p:pic>
        <p:nvPicPr>
          <p:cNvPr id="586" name="Google Shape;586;g1ab1224ca6c_0_270"/>
          <p:cNvPicPr preferRelativeResize="0"/>
          <p:nvPr/>
        </p:nvPicPr>
        <p:blipFill>
          <a:blip r:embed="rId4">
            <a:alphaModFix/>
          </a:blip>
          <a:stretch>
            <a:fillRect/>
          </a:stretch>
        </p:blipFill>
        <p:spPr>
          <a:xfrm>
            <a:off x="8371100" y="802079"/>
            <a:ext cx="1950615" cy="1066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0" name="Shape 590"/>
        <p:cNvGrpSpPr/>
        <p:nvPr/>
      </p:nvGrpSpPr>
      <p:grpSpPr>
        <a:xfrm>
          <a:off x="0" y="0"/>
          <a:ext cx="0" cy="0"/>
          <a:chOff x="0" y="0"/>
          <a:chExt cx="0" cy="0"/>
        </a:xfrm>
      </p:grpSpPr>
      <p:sp>
        <p:nvSpPr>
          <p:cNvPr id="591" name="Google Shape;591;g1ab1224ca6c_0_277"/>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592" name="Google Shape;592;g1ab1224ca6c_0_277"/>
          <p:cNvSpPr/>
          <p:nvPr/>
        </p:nvSpPr>
        <p:spPr>
          <a:xfrm>
            <a:off x="918850" y="1391950"/>
            <a:ext cx="5646300" cy="4221900"/>
          </a:xfrm>
          <a:prstGeom prst="rect">
            <a:avLst/>
          </a:prstGeom>
          <a:noFill/>
          <a:ln cap="flat" cmpd="sng" w="28575">
            <a:solidFill>
              <a:srgbClr val="249C90"/>
            </a:solidFill>
            <a:prstDash val="solid"/>
            <a:round/>
            <a:headEnd len="sm" w="sm" type="none"/>
            <a:tailEnd len="sm" w="sm" type="none"/>
          </a:ln>
        </p:spPr>
        <p:txBody>
          <a:bodyPr anchorCtr="0" anchor="t" bIns="45000" lIns="90000" spcFirstLastPara="1" rIns="90000" wrap="square" tIns="45000">
            <a:noAutofit/>
          </a:bodyPr>
          <a:lstStyle/>
          <a:p>
            <a:pPr indent="0" lvl="0" marL="0" rtl="0" algn="just">
              <a:spcBef>
                <a:spcPts val="0"/>
              </a:spcBef>
              <a:spcAft>
                <a:spcPts val="0"/>
              </a:spcAft>
              <a:buNone/>
            </a:pPr>
            <a:r>
              <a:rPr b="1" lang="en-GB" sz="1700">
                <a:solidFill>
                  <a:srgbClr val="C00000"/>
                </a:solidFill>
                <a:latin typeface="Calibri"/>
                <a:ea typeface="Calibri"/>
                <a:cs typeface="Calibri"/>
                <a:sym typeface="Calibri"/>
              </a:rPr>
              <a:t>3. Ejecución</a:t>
            </a:r>
            <a:endParaRPr b="1" sz="1700">
              <a:solidFill>
                <a:srgbClr val="C00000"/>
              </a:solidFill>
              <a:latin typeface="Calibri"/>
              <a:ea typeface="Calibri"/>
              <a:cs typeface="Calibri"/>
              <a:sym typeface="Calibri"/>
            </a:endParaRPr>
          </a:p>
          <a:p>
            <a:pPr indent="0" lvl="0" marL="0" rtl="0" algn="just">
              <a:spcBef>
                <a:spcPts val="0"/>
              </a:spcBef>
              <a:spcAft>
                <a:spcPts val="0"/>
              </a:spcAft>
              <a:buNone/>
            </a:pPr>
            <a:r>
              <a:rPr lang="en-GB" sz="1700">
                <a:solidFill>
                  <a:schemeClr val="dk1"/>
                </a:solidFill>
                <a:latin typeface="Calibri"/>
                <a:ea typeface="Calibri"/>
                <a:cs typeface="Calibri"/>
                <a:sym typeface="Calibri"/>
              </a:rPr>
              <a:t>Se deben definir todos los apartados que componen la planificación de las estrategias hacia la sostenibilidad. Entre ellos deberás tener en cuenta:</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Estrategia: se tendrán en cuenta los 5 principios verdes.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Actividades: acciones que se llevarán a cabo desde la empresa.</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Meta: porcentaje que mide el éxito de la empresa y sus actividades.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Indicador: mide el cumplimiento de los objetivos en función del tiempo deseado.</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Tiempo: estimación del cumplimiento de los objetivos.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Responsable: encargados de las actividades de la empresa.</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Presupuesto: recursos monetarios con los que cuenta la empresa.</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a:p>
            <a:pPr indent="0" lvl="0" marL="0" rtl="0" algn="just">
              <a:spcBef>
                <a:spcPts val="0"/>
              </a:spcBef>
              <a:spcAft>
                <a:spcPts val="0"/>
              </a:spcAft>
              <a:buClr>
                <a:schemeClr val="dk1"/>
              </a:buClr>
              <a:buSzPts val="1800"/>
              <a:buFont typeface="Arial"/>
              <a:buNone/>
            </a:pPr>
            <a:r>
              <a:t/>
            </a:r>
            <a:endParaRPr sz="1700">
              <a:solidFill>
                <a:schemeClr val="dk1"/>
              </a:solidFill>
              <a:latin typeface="Calibri"/>
              <a:ea typeface="Calibri"/>
              <a:cs typeface="Calibri"/>
              <a:sym typeface="Calibri"/>
            </a:endParaRPr>
          </a:p>
        </p:txBody>
      </p:sp>
      <p:sp>
        <p:nvSpPr>
          <p:cNvPr id="593" name="Google Shape;593;g1ab1224ca6c_0_277"/>
          <p:cNvSpPr/>
          <p:nvPr/>
        </p:nvSpPr>
        <p:spPr>
          <a:xfrm>
            <a:off x="850005" y="9323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594" name="Google Shape;594;g1ab1224ca6c_0_277"/>
          <p:cNvSpPr/>
          <p:nvPr/>
        </p:nvSpPr>
        <p:spPr>
          <a:xfrm>
            <a:off x="849999" y="7941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6</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Modelo de gestión de emprendimiento verde</a:t>
            </a:r>
            <a:endParaRPr b="0" i="0" sz="2400" u="none" cap="none" strike="noStrike">
              <a:solidFill>
                <a:srgbClr val="000000"/>
              </a:solidFill>
              <a:latin typeface="Arial"/>
              <a:ea typeface="Arial"/>
              <a:cs typeface="Arial"/>
              <a:sym typeface="Arial"/>
            </a:endParaRPr>
          </a:p>
        </p:txBody>
      </p:sp>
      <p:sp>
        <p:nvSpPr>
          <p:cNvPr id="595" name="Google Shape;595;g1ab1224ca6c_0_277"/>
          <p:cNvSpPr txBox="1"/>
          <p:nvPr/>
        </p:nvSpPr>
        <p:spPr>
          <a:xfrm>
            <a:off x="6779088" y="1391950"/>
            <a:ext cx="4847100" cy="2539800"/>
          </a:xfrm>
          <a:prstGeom prst="rect">
            <a:avLst/>
          </a:prstGeom>
          <a:noFill/>
          <a:ln cap="flat" cmpd="sng" w="28575">
            <a:solidFill>
              <a:srgbClr val="249C90"/>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b="1" lang="en-GB" sz="1700">
                <a:solidFill>
                  <a:srgbClr val="C00000"/>
                </a:solidFill>
                <a:latin typeface="Calibri"/>
                <a:ea typeface="Calibri"/>
                <a:cs typeface="Calibri"/>
                <a:sym typeface="Calibri"/>
              </a:rPr>
              <a:t>4</a:t>
            </a:r>
            <a:r>
              <a:rPr b="1" lang="en-GB" sz="1700">
                <a:solidFill>
                  <a:srgbClr val="C00000"/>
                </a:solidFill>
                <a:latin typeface="Calibri"/>
                <a:ea typeface="Calibri"/>
                <a:cs typeface="Calibri"/>
                <a:sym typeface="Calibri"/>
              </a:rPr>
              <a:t>. Evaluación y seguimiento</a:t>
            </a:r>
            <a:endParaRPr b="1" sz="1700">
              <a:solidFill>
                <a:srgbClr val="C00000"/>
              </a:solidFill>
              <a:latin typeface="Calibri"/>
              <a:ea typeface="Calibri"/>
              <a:cs typeface="Calibri"/>
              <a:sym typeface="Calibri"/>
            </a:endParaRPr>
          </a:p>
          <a:p>
            <a:pPr indent="0" lvl="0" marL="0" rtl="0" algn="just">
              <a:spcBef>
                <a:spcPts val="0"/>
              </a:spcBef>
              <a:spcAft>
                <a:spcPts val="0"/>
              </a:spcAft>
              <a:buNone/>
            </a:pPr>
            <a:r>
              <a:rPr lang="en-GB" sz="1700">
                <a:solidFill>
                  <a:schemeClr val="dk1"/>
                </a:solidFill>
                <a:latin typeface="Calibri"/>
                <a:ea typeface="Calibri"/>
                <a:cs typeface="Calibri"/>
                <a:sym typeface="Calibri"/>
              </a:rPr>
              <a:t>Se deben desarrollar informes para la evaluación y el seguimiento que contengan información acerca de la implementación de la actividad en todas sus etapas. Algunos datos que puedes incluir son:</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Las deficiencias y debilidades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Resultados obtenidos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Nuevos hallazgos</a:t>
            </a:r>
            <a:endParaRPr sz="1700">
              <a:solidFill>
                <a:schemeClr val="dk1"/>
              </a:solidFill>
              <a:latin typeface="Calibri"/>
              <a:ea typeface="Calibri"/>
              <a:cs typeface="Calibri"/>
              <a:sym typeface="Calibri"/>
            </a:endParaRPr>
          </a:p>
          <a:p>
            <a:pPr indent="-336550" lvl="0" marL="457200" rtl="0" algn="just">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Decisiones tomadas</a:t>
            </a:r>
            <a:endParaRPr sz="1700">
              <a:solidFill>
                <a:schemeClr val="dk1"/>
              </a:solidFill>
              <a:latin typeface="Calibri"/>
              <a:ea typeface="Calibri"/>
              <a:cs typeface="Calibri"/>
              <a:sym typeface="Calibri"/>
            </a:endParaRPr>
          </a:p>
        </p:txBody>
      </p:sp>
      <p:pic>
        <p:nvPicPr>
          <p:cNvPr id="596" name="Google Shape;596;g1ab1224ca6c_0_277"/>
          <p:cNvPicPr preferRelativeResize="0"/>
          <p:nvPr/>
        </p:nvPicPr>
        <p:blipFill>
          <a:blip r:embed="rId4">
            <a:alphaModFix/>
          </a:blip>
          <a:stretch>
            <a:fillRect/>
          </a:stretch>
        </p:blipFill>
        <p:spPr>
          <a:xfrm>
            <a:off x="8155525" y="4005325"/>
            <a:ext cx="2094250" cy="2175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0" name="Shape 600"/>
        <p:cNvGrpSpPr/>
        <p:nvPr/>
      </p:nvGrpSpPr>
      <p:grpSpPr>
        <a:xfrm>
          <a:off x="0" y="0"/>
          <a:ext cx="0" cy="0"/>
          <a:chOff x="0" y="0"/>
          <a:chExt cx="0" cy="0"/>
        </a:xfrm>
      </p:grpSpPr>
      <p:sp>
        <p:nvSpPr>
          <p:cNvPr id="601" name="Google Shape;601;g1bebf6b8380_0_37"/>
          <p:cNvSpPr/>
          <p:nvPr/>
        </p:nvSpPr>
        <p:spPr>
          <a:xfrm>
            <a:off x="2503450" y="6254348"/>
            <a:ext cx="79014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602" name="Google Shape;602;g1bebf6b8380_0_37"/>
          <p:cNvSpPr/>
          <p:nvPr/>
        </p:nvSpPr>
        <p:spPr>
          <a:xfrm>
            <a:off x="850005" y="93230"/>
            <a:ext cx="8208600" cy="639000"/>
          </a:xfrm>
          <a:prstGeom prst="rect">
            <a:avLst/>
          </a:prstGeom>
          <a:noFill/>
          <a:ln>
            <a:noFill/>
          </a:ln>
        </p:spPr>
        <p:txBody>
          <a:bodyPr anchorCtr="0" anchor="t" bIns="45000" lIns="90000" spcFirstLastPara="1" rIns="90000" wrap="square" tIns="45000">
            <a:noAutofit/>
          </a:bodyPr>
          <a:lstStyle/>
          <a:p>
            <a:pPr indent="0" lvl="0" marL="0" rtl="0" algn="l">
              <a:spcBef>
                <a:spcPts val="0"/>
              </a:spcBef>
              <a:spcAft>
                <a:spcPts val="0"/>
              </a:spcAft>
              <a:buClr>
                <a:schemeClr val="dk1"/>
              </a:buClr>
              <a:buSzPts val="3600"/>
              <a:buFont typeface="Arial"/>
              <a:buNone/>
            </a:pPr>
            <a:r>
              <a:rPr b="1" lang="en-GB" sz="3600">
                <a:solidFill>
                  <a:srgbClr val="FAB632"/>
                </a:solidFill>
                <a:latin typeface="Calibri"/>
                <a:ea typeface="Calibri"/>
                <a:cs typeface="Calibri"/>
                <a:sym typeface="Calibri"/>
              </a:rPr>
              <a:t>Unidad 3: Emprendimiento Verde</a:t>
            </a:r>
            <a:endParaRPr b="0" i="0" sz="3600" u="none" cap="none" strike="noStrike">
              <a:solidFill>
                <a:srgbClr val="000000"/>
              </a:solidFill>
              <a:latin typeface="Arial"/>
              <a:ea typeface="Arial"/>
              <a:cs typeface="Arial"/>
              <a:sym typeface="Arial"/>
            </a:endParaRPr>
          </a:p>
        </p:txBody>
      </p:sp>
      <p:sp>
        <p:nvSpPr>
          <p:cNvPr id="603" name="Google Shape;603;g1bebf6b8380_0_37"/>
          <p:cNvSpPr/>
          <p:nvPr/>
        </p:nvSpPr>
        <p:spPr>
          <a:xfrm>
            <a:off x="849999" y="794113"/>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6</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Modelo de gestión de emprendimiento verde</a:t>
            </a:r>
            <a:endParaRPr b="0" i="0" sz="2400" u="none" cap="none" strike="noStrike">
              <a:solidFill>
                <a:srgbClr val="000000"/>
              </a:solidFill>
              <a:latin typeface="Arial"/>
              <a:ea typeface="Arial"/>
              <a:cs typeface="Arial"/>
              <a:sym typeface="Arial"/>
            </a:endParaRPr>
          </a:p>
        </p:txBody>
      </p:sp>
      <p:sp>
        <p:nvSpPr>
          <p:cNvPr id="604" name="Google Shape;604;g1bebf6b8380_0_37"/>
          <p:cNvSpPr txBox="1"/>
          <p:nvPr/>
        </p:nvSpPr>
        <p:spPr>
          <a:xfrm>
            <a:off x="850000" y="1370675"/>
            <a:ext cx="10961700" cy="969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latin typeface="Calibri"/>
                <a:ea typeface="Calibri"/>
                <a:cs typeface="Calibri"/>
                <a:sym typeface="Calibri"/>
              </a:rPr>
              <a:t>Basándote en los conceptos estudiados en este módulo, te proponemos que pienses en una idea de negocio en tu localidad. Te sugerimos que </a:t>
            </a:r>
            <a:r>
              <a:rPr lang="en-GB" sz="1700">
                <a:latin typeface="Calibri"/>
                <a:ea typeface="Calibri"/>
                <a:cs typeface="Calibri"/>
                <a:sym typeface="Calibri"/>
              </a:rPr>
              <a:t>reflexiones</a:t>
            </a:r>
            <a:r>
              <a:rPr lang="en-GB" sz="1700">
                <a:latin typeface="Calibri"/>
                <a:ea typeface="Calibri"/>
                <a:cs typeface="Calibri"/>
                <a:sym typeface="Calibri"/>
              </a:rPr>
              <a:t> sobre las siguientes cuestiones como si estuviera pensando en crear una empresa basada en los principios e ideas del espíritu empresarial ecológico. </a:t>
            </a:r>
            <a:endParaRPr/>
          </a:p>
        </p:txBody>
      </p:sp>
      <p:sp>
        <p:nvSpPr>
          <p:cNvPr id="605" name="Google Shape;605;g1bebf6b8380_0_37"/>
          <p:cNvSpPr txBox="1"/>
          <p:nvPr/>
        </p:nvSpPr>
        <p:spPr>
          <a:xfrm>
            <a:off x="7002050" y="2387500"/>
            <a:ext cx="4543500" cy="654900"/>
          </a:xfrm>
          <a:prstGeom prst="rect">
            <a:avLst/>
          </a:prstGeom>
          <a:solidFill>
            <a:srgbClr val="1C8C7F"/>
          </a:solid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rtl="0" algn="ctr">
              <a:lnSpc>
                <a:spcPct val="115000"/>
              </a:lnSpc>
              <a:spcBef>
                <a:spcPts val="0"/>
              </a:spcBef>
              <a:spcAft>
                <a:spcPts val="0"/>
              </a:spcAft>
              <a:buClr>
                <a:srgbClr val="000000"/>
              </a:buClr>
              <a:buSzPts val="1100"/>
              <a:buFont typeface="Arial"/>
              <a:buNone/>
            </a:pPr>
            <a:r>
              <a:rPr b="1" lang="en-GB" sz="1700">
                <a:solidFill>
                  <a:srgbClr val="FFFFFF"/>
                </a:solidFill>
                <a:latin typeface="Calibri"/>
                <a:ea typeface="Calibri"/>
                <a:cs typeface="Calibri"/>
                <a:sym typeface="Calibri"/>
              </a:rPr>
              <a:t>¡Quizá sea el comienzo de una buena idea empresarial!</a:t>
            </a:r>
            <a:endParaRPr b="1" sz="1700">
              <a:solidFill>
                <a:srgbClr val="FFFFFF"/>
              </a:solidFill>
              <a:latin typeface="Calibri"/>
              <a:ea typeface="Calibri"/>
              <a:cs typeface="Calibri"/>
              <a:sym typeface="Calibri"/>
            </a:endParaRPr>
          </a:p>
        </p:txBody>
      </p:sp>
      <p:sp>
        <p:nvSpPr>
          <p:cNvPr id="606" name="Google Shape;606;g1bebf6b8380_0_37"/>
          <p:cNvSpPr txBox="1"/>
          <p:nvPr/>
        </p:nvSpPr>
        <p:spPr>
          <a:xfrm>
            <a:off x="936775" y="2387500"/>
            <a:ext cx="5507400" cy="3363300"/>
          </a:xfrm>
          <a:prstGeom prst="rect">
            <a:avLst/>
          </a:prstGeom>
          <a:noFill/>
          <a:ln cap="flat" cmpd="sng" w="28575">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¿Cuál es mi idea para mi negocio verde?</a:t>
            </a:r>
            <a:endParaRPr sz="1700">
              <a:latin typeface="Calibri"/>
              <a:ea typeface="Calibri"/>
              <a:cs typeface="Calibri"/>
              <a:sym typeface="Calibri"/>
            </a:endParaRPr>
          </a:p>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¿Qué servicio voy a ofrecer?</a:t>
            </a:r>
            <a:endParaRPr sz="1700">
              <a:latin typeface="Calibri"/>
              <a:ea typeface="Calibri"/>
              <a:cs typeface="Calibri"/>
              <a:sym typeface="Calibri"/>
            </a:endParaRPr>
          </a:p>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¿A quién va dirigido mi servicio?</a:t>
            </a:r>
            <a:endParaRPr sz="1700">
              <a:latin typeface="Calibri"/>
              <a:ea typeface="Calibri"/>
              <a:cs typeface="Calibri"/>
              <a:sym typeface="Calibri"/>
            </a:endParaRPr>
          </a:p>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¿Por qué es importante crear una empresa en este sector?</a:t>
            </a:r>
            <a:endParaRPr sz="1700">
              <a:latin typeface="Calibri"/>
              <a:ea typeface="Calibri"/>
              <a:cs typeface="Calibri"/>
              <a:sym typeface="Calibri"/>
            </a:endParaRPr>
          </a:p>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¿Cómo responde mi empresa a los principios de la economía verde?</a:t>
            </a:r>
            <a:endParaRPr sz="1700">
              <a:latin typeface="Calibri"/>
              <a:ea typeface="Calibri"/>
              <a:cs typeface="Calibri"/>
              <a:sym typeface="Calibri"/>
            </a:endParaRPr>
          </a:p>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¿Qué diferencia mi negocio de otras empresas del mismo sector?</a:t>
            </a:r>
            <a:endParaRPr sz="1700">
              <a:latin typeface="Calibri"/>
              <a:ea typeface="Calibri"/>
              <a:cs typeface="Calibri"/>
              <a:sym typeface="Calibri"/>
            </a:endParaRPr>
          </a:p>
          <a:p>
            <a:pPr indent="-336550" lvl="0" marL="457200" marR="0" rtl="0" algn="just">
              <a:lnSpc>
                <a:spcPct val="115000"/>
              </a:lnSpc>
              <a:spcBef>
                <a:spcPts val="0"/>
              </a:spcBef>
              <a:spcAft>
                <a:spcPts val="0"/>
              </a:spcAft>
              <a:buSzPts val="1700"/>
              <a:buFont typeface="Calibri"/>
              <a:buChar char="●"/>
            </a:pPr>
            <a:r>
              <a:rPr lang="en-GB" sz="1700">
                <a:latin typeface="Calibri"/>
                <a:ea typeface="Calibri"/>
                <a:cs typeface="Calibri"/>
                <a:sym typeface="Calibri"/>
              </a:rPr>
              <a:t>¿Voy a incluir alguna innovación tecnológica o empresarial?</a:t>
            </a:r>
            <a:endParaRPr sz="1700">
              <a:latin typeface="Calibri"/>
              <a:ea typeface="Calibri"/>
              <a:cs typeface="Calibri"/>
              <a:sym typeface="Calibri"/>
            </a:endParaRPr>
          </a:p>
        </p:txBody>
      </p:sp>
      <p:sp>
        <p:nvSpPr>
          <p:cNvPr id="607" name="Google Shape;607;g1bebf6b8380_0_37"/>
          <p:cNvSpPr/>
          <p:nvPr/>
        </p:nvSpPr>
        <p:spPr>
          <a:xfrm>
            <a:off x="7363400" y="3323500"/>
            <a:ext cx="3820800" cy="2427300"/>
          </a:xfrm>
          <a:prstGeom prst="cloudCallout">
            <a:avLst>
              <a:gd fmla="val -20833" name="adj1"/>
              <a:gd fmla="val 62500" name="adj2"/>
            </a:avLst>
          </a:prstGeom>
          <a:noFill/>
          <a:ln cap="flat" cmpd="sng" w="9525">
            <a:solidFill>
              <a:srgbClr val="21B4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GB"/>
              <a:t>¿Está pensando en crear una empresa verde? Estas preguntas pueden ayudarle a empezar a pensar en su idea de negocio verde.</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1" name="Shape 611"/>
        <p:cNvGrpSpPr/>
        <p:nvPr/>
      </p:nvGrpSpPr>
      <p:grpSpPr>
        <a:xfrm>
          <a:off x="0" y="0"/>
          <a:ext cx="0" cy="0"/>
          <a:chOff x="0" y="0"/>
          <a:chExt cx="0" cy="0"/>
        </a:xfrm>
      </p:grpSpPr>
      <p:sp>
        <p:nvSpPr>
          <p:cNvPr id="612" name="Google Shape;612;g19d164b436d_0_128"/>
          <p:cNvSpPr/>
          <p:nvPr/>
        </p:nvSpPr>
        <p:spPr>
          <a:xfrm>
            <a:off x="875880" y="532080"/>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4</a:t>
            </a:r>
            <a:r>
              <a:rPr b="1" i="0" lang="en-GB" sz="3600" u="none" cap="none" strike="noStrike">
                <a:solidFill>
                  <a:srgbClr val="FAB632"/>
                </a:solidFill>
                <a:latin typeface="Calibri"/>
                <a:ea typeface="Calibri"/>
                <a:cs typeface="Calibri"/>
                <a:sym typeface="Calibri"/>
              </a:rPr>
              <a:t>: </a:t>
            </a:r>
            <a:r>
              <a:rPr b="1" lang="en-GB" sz="3600">
                <a:solidFill>
                  <a:srgbClr val="FAB632"/>
                </a:solidFill>
                <a:latin typeface="Calibri"/>
                <a:ea typeface="Calibri"/>
                <a:cs typeface="Calibri"/>
                <a:sym typeface="Calibri"/>
              </a:rPr>
              <a:t>Buenas Prácticas</a:t>
            </a:r>
            <a:endParaRPr b="0" i="0" sz="3600" u="none" cap="none" strike="noStrike">
              <a:solidFill>
                <a:srgbClr val="000000"/>
              </a:solidFill>
              <a:latin typeface="Arial"/>
              <a:ea typeface="Arial"/>
              <a:cs typeface="Arial"/>
              <a:sym typeface="Arial"/>
            </a:endParaRPr>
          </a:p>
        </p:txBody>
      </p:sp>
      <p:sp>
        <p:nvSpPr>
          <p:cNvPr id="613" name="Google Shape;613;g19d164b436d_0_128"/>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614" name="Google Shape;614;g19d164b436d_0_128"/>
          <p:cNvSpPr/>
          <p:nvPr/>
        </p:nvSpPr>
        <p:spPr>
          <a:xfrm>
            <a:off x="875880" y="1282524"/>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1</a:t>
            </a:r>
            <a:r>
              <a:rPr b="0" i="0" lang="en-GB" sz="2400" u="none" cap="none" strike="noStrike">
                <a:solidFill>
                  <a:srgbClr val="21B4A9"/>
                </a:solidFill>
                <a:latin typeface="Calibri"/>
                <a:ea typeface="Calibri"/>
                <a:cs typeface="Calibri"/>
                <a:sym typeface="Calibri"/>
              </a:rPr>
              <a:t>: Trasdeza Natur (Galicia, España)</a:t>
            </a:r>
            <a:endParaRPr b="0" i="0" sz="2400" u="none" cap="none" strike="noStrike">
              <a:solidFill>
                <a:srgbClr val="000000"/>
              </a:solidFill>
              <a:latin typeface="Arial"/>
              <a:ea typeface="Arial"/>
              <a:cs typeface="Arial"/>
              <a:sym typeface="Arial"/>
            </a:endParaRPr>
          </a:p>
        </p:txBody>
      </p:sp>
      <p:sp>
        <p:nvSpPr>
          <p:cNvPr id="615" name="Google Shape;615;g19d164b436d_0_128"/>
          <p:cNvSpPr txBox="1"/>
          <p:nvPr/>
        </p:nvSpPr>
        <p:spPr>
          <a:xfrm>
            <a:off x="875875" y="1955163"/>
            <a:ext cx="5156400" cy="3540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lang="en-GB" sz="1800">
                <a:solidFill>
                  <a:srgbClr val="C00000"/>
                </a:solidFill>
                <a:latin typeface="Calibri"/>
                <a:ea typeface="Calibri"/>
                <a:cs typeface="Calibri"/>
                <a:sym typeface="Calibri"/>
              </a:rPr>
              <a:t>Trasdeza Natur es una huerta ecológica situada en Cortega Silleda (Galicia). Dentro de las actividades que llevan a cabo</a:t>
            </a:r>
            <a:r>
              <a:rPr b="1" lang="en-GB" sz="1800">
                <a:solidFill>
                  <a:srgbClr val="C00000"/>
                </a:solidFill>
                <a:latin typeface="Calibri"/>
                <a:ea typeface="Calibri"/>
                <a:cs typeface="Calibri"/>
                <a:sym typeface="Calibri"/>
              </a:rPr>
              <a:t>:</a:t>
            </a:r>
            <a:endParaRPr b="1" i="0" sz="1800" u="none" cap="none" strike="noStrike">
              <a:solidFill>
                <a:srgbClr val="C00000"/>
              </a:solidFill>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Recuperación de hortalizas y frutas locales.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Transformación de los alimentos en productos deshidratados.</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Utilización de energía solar para el proceso de deshidratación.</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Utilización de aguas residuales (estanque vegetal, filtro verde).</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El agua se reutiliza para riego.</a:t>
            </a:r>
            <a:endParaRPr sz="1700">
              <a:latin typeface="Calibri"/>
              <a:ea typeface="Calibri"/>
              <a:cs typeface="Calibri"/>
              <a:sym typeface="Calibri"/>
            </a:endParaRPr>
          </a:p>
          <a:p>
            <a:pPr indent="-336550" lvl="0" marL="457200" marR="0" rtl="0" algn="just">
              <a:lnSpc>
                <a:spcPct val="100000"/>
              </a:lnSpc>
              <a:spcBef>
                <a:spcPts val="0"/>
              </a:spcBef>
              <a:spcAft>
                <a:spcPts val="0"/>
              </a:spcAft>
              <a:buSzPts val="1700"/>
              <a:buFont typeface="Calibri"/>
              <a:buChar char="●"/>
            </a:pPr>
            <a:r>
              <a:rPr lang="en-GB" sz="1700">
                <a:latin typeface="Calibri"/>
                <a:ea typeface="Calibri"/>
                <a:cs typeface="Calibri"/>
                <a:sym typeface="Calibri"/>
              </a:rPr>
              <a:t>Empaquetados con materiales reciclables y compostables.</a:t>
            </a:r>
            <a:endParaRPr sz="1700">
              <a:latin typeface="Calibri"/>
              <a:ea typeface="Calibri"/>
              <a:cs typeface="Calibri"/>
              <a:sym typeface="Calibri"/>
            </a:endParaRPr>
          </a:p>
        </p:txBody>
      </p:sp>
      <p:sp>
        <p:nvSpPr>
          <p:cNvPr id="616" name="Google Shape;616;g19d164b436d_0_128"/>
          <p:cNvSpPr txBox="1"/>
          <p:nvPr/>
        </p:nvSpPr>
        <p:spPr>
          <a:xfrm>
            <a:off x="6829498" y="1955175"/>
            <a:ext cx="5167500" cy="1650900"/>
          </a:xfrm>
          <a:prstGeom prst="rect">
            <a:avLst/>
          </a:prstGeom>
          <a:noFill/>
          <a:ln cap="flat" cmpd="sng" w="28575">
            <a:solidFill>
              <a:srgbClr val="1C8C7F"/>
            </a:solidFill>
            <a:prstDash val="solid"/>
            <a:round/>
            <a:headEnd len="sm" w="sm" type="none"/>
            <a:tailEnd len="sm" w="sm" type="none"/>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GB" sz="1500">
                <a:solidFill>
                  <a:schemeClr val="dk1"/>
                </a:solidFill>
                <a:latin typeface="Calibri"/>
                <a:ea typeface="Calibri"/>
                <a:cs typeface="Calibri"/>
                <a:sym typeface="Calibri"/>
              </a:rPr>
              <a:t>Este proyecto pionero está dirigido por María José Tallón García. Este proyecto es especialista en la técnica del deshidratado solar de frutas y verduras cosechadas en su huerta. Este tipo de técnica proporciona una nueva forma de almacenamiento y </a:t>
            </a:r>
            <a:r>
              <a:rPr lang="en-GB" sz="1500">
                <a:solidFill>
                  <a:schemeClr val="dk1"/>
                </a:solidFill>
                <a:latin typeface="Calibri"/>
                <a:ea typeface="Calibri"/>
                <a:cs typeface="Calibri"/>
                <a:sym typeface="Calibri"/>
              </a:rPr>
              <a:t>garantiza</a:t>
            </a:r>
            <a:r>
              <a:rPr lang="en-GB" sz="1500">
                <a:solidFill>
                  <a:schemeClr val="dk1"/>
                </a:solidFill>
                <a:latin typeface="Calibri"/>
                <a:ea typeface="Calibri"/>
                <a:cs typeface="Calibri"/>
                <a:sym typeface="Calibri"/>
              </a:rPr>
              <a:t> una mayor durabilidad del producto sin perder sus propiedades nutritivas. </a:t>
            </a:r>
            <a:endParaRPr sz="1500">
              <a:solidFill>
                <a:schemeClr val="dk1"/>
              </a:solidFill>
              <a:latin typeface="Calibri"/>
              <a:ea typeface="Calibri"/>
              <a:cs typeface="Calibri"/>
              <a:sym typeface="Calibri"/>
            </a:endParaRPr>
          </a:p>
        </p:txBody>
      </p:sp>
      <p:sp>
        <p:nvSpPr>
          <p:cNvPr id="617" name="Google Shape;617;g19d164b436d_0_128"/>
          <p:cNvSpPr txBox="1"/>
          <p:nvPr/>
        </p:nvSpPr>
        <p:spPr>
          <a:xfrm>
            <a:off x="6829500" y="3985224"/>
            <a:ext cx="5156400" cy="1493100"/>
          </a:xfrm>
          <a:prstGeom prst="rect">
            <a:avLst/>
          </a:prstGeom>
          <a:solidFill>
            <a:srgbClr val="F4CCCC"/>
          </a:solidFill>
          <a:ln cap="flat" cmpd="sng" w="28575">
            <a:solidFill>
              <a:srgbClr val="DD473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lang="en-GB" sz="1700">
                <a:solidFill>
                  <a:schemeClr val="dk1"/>
                </a:solidFill>
                <a:latin typeface="Calibri"/>
                <a:ea typeface="Calibri"/>
                <a:cs typeface="Calibri"/>
                <a:sym typeface="Calibri"/>
              </a:rPr>
              <a:t>Entre los premios que ha recibido esta iniciativa se encuentran el premio recibido por Tallón García del programa TalentA 2021 al emprendimiento rural que organizan Corteva Agrisciencie y la Federación de Asociaciones de Mujeres Rurales en España (Fademur).</a:t>
            </a:r>
            <a:endParaRPr sz="1700">
              <a:solidFill>
                <a:schemeClr val="dk1"/>
              </a:solidFill>
              <a:latin typeface="Calibri"/>
              <a:ea typeface="Calibri"/>
              <a:cs typeface="Calibri"/>
              <a:sym typeface="Calibri"/>
            </a:endParaRPr>
          </a:p>
        </p:txBody>
      </p:sp>
      <p:pic>
        <p:nvPicPr>
          <p:cNvPr id="618" name="Google Shape;618;g19d164b436d_0_128"/>
          <p:cNvPicPr preferRelativeResize="0"/>
          <p:nvPr/>
        </p:nvPicPr>
        <p:blipFill>
          <a:blip r:embed="rId4">
            <a:alphaModFix/>
          </a:blip>
          <a:stretch>
            <a:fillRect/>
          </a:stretch>
        </p:blipFill>
        <p:spPr>
          <a:xfrm>
            <a:off x="6744100" y="374275"/>
            <a:ext cx="1654218" cy="1650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2" name="Shape 622"/>
        <p:cNvGrpSpPr/>
        <p:nvPr/>
      </p:nvGrpSpPr>
      <p:grpSpPr>
        <a:xfrm>
          <a:off x="0" y="0"/>
          <a:ext cx="0" cy="0"/>
          <a:chOff x="0" y="0"/>
          <a:chExt cx="0" cy="0"/>
        </a:xfrm>
      </p:grpSpPr>
      <p:sp>
        <p:nvSpPr>
          <p:cNvPr id="623" name="Google Shape;623;g19d164b436d_0_146"/>
          <p:cNvSpPr/>
          <p:nvPr/>
        </p:nvSpPr>
        <p:spPr>
          <a:xfrm>
            <a:off x="1057830" y="252430"/>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4</a:t>
            </a:r>
            <a:r>
              <a:rPr b="1" i="0" lang="en-GB" sz="3600" u="none" cap="none" strike="noStrike">
                <a:solidFill>
                  <a:srgbClr val="FAB632"/>
                </a:solidFill>
                <a:latin typeface="Calibri"/>
                <a:ea typeface="Calibri"/>
                <a:cs typeface="Calibri"/>
                <a:sym typeface="Calibri"/>
              </a:rPr>
              <a:t>: </a:t>
            </a:r>
            <a:r>
              <a:rPr b="1" lang="en-GB" sz="3600">
                <a:solidFill>
                  <a:srgbClr val="FAB632"/>
                </a:solidFill>
                <a:latin typeface="Calibri"/>
                <a:ea typeface="Calibri"/>
                <a:cs typeface="Calibri"/>
                <a:sym typeface="Calibri"/>
              </a:rPr>
              <a:t>Buenas Prácticas</a:t>
            </a:r>
            <a:endParaRPr b="0" i="0" sz="3600" u="none" cap="none" strike="noStrike">
              <a:solidFill>
                <a:srgbClr val="000000"/>
              </a:solidFill>
              <a:latin typeface="Arial"/>
              <a:ea typeface="Arial"/>
              <a:cs typeface="Arial"/>
              <a:sym typeface="Arial"/>
            </a:endParaRPr>
          </a:p>
        </p:txBody>
      </p:sp>
      <p:sp>
        <p:nvSpPr>
          <p:cNvPr id="624" name="Google Shape;624;g19d164b436d_0_146"/>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625" name="Google Shape;625;g19d164b436d_0_146"/>
          <p:cNvSpPr/>
          <p:nvPr/>
        </p:nvSpPr>
        <p:spPr>
          <a:xfrm>
            <a:off x="1057830" y="1002874"/>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2: </a:t>
            </a:r>
            <a:r>
              <a:rPr lang="en-GB" sz="2400">
                <a:solidFill>
                  <a:srgbClr val="21B4A9"/>
                </a:solidFill>
                <a:latin typeface="Calibri"/>
                <a:ea typeface="Calibri"/>
                <a:cs typeface="Calibri"/>
                <a:sym typeface="Calibri"/>
              </a:rPr>
              <a:t>EcoAlpispa</a:t>
            </a:r>
            <a:endParaRPr b="0" i="0" sz="2400" u="none" cap="none" strike="noStrike">
              <a:solidFill>
                <a:srgbClr val="000000"/>
              </a:solidFill>
              <a:latin typeface="Arial"/>
              <a:ea typeface="Arial"/>
              <a:cs typeface="Arial"/>
              <a:sym typeface="Arial"/>
            </a:endParaRPr>
          </a:p>
        </p:txBody>
      </p:sp>
      <p:sp>
        <p:nvSpPr>
          <p:cNvPr id="626" name="Google Shape;626;g19d164b436d_0_146"/>
          <p:cNvSpPr/>
          <p:nvPr/>
        </p:nvSpPr>
        <p:spPr>
          <a:xfrm>
            <a:off x="1057825" y="1624825"/>
            <a:ext cx="7329000" cy="39213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1800"/>
              <a:buFont typeface="Arial"/>
              <a:buNone/>
            </a:pPr>
            <a:r>
              <a:rPr b="1" lang="en-GB" sz="1900">
                <a:solidFill>
                  <a:srgbClr val="C00000"/>
                </a:solidFill>
                <a:latin typeface="Calibri"/>
                <a:ea typeface="Calibri"/>
                <a:cs typeface="Calibri"/>
                <a:sym typeface="Calibri"/>
              </a:rPr>
              <a:t>La apicultura como sector de emprendimiento</a:t>
            </a:r>
            <a:r>
              <a:rPr b="1" i="0" lang="en-GB" sz="1900" u="none" cap="none" strike="noStrike">
                <a:solidFill>
                  <a:srgbClr val="C00000"/>
                </a:solidFill>
                <a:latin typeface="Calibri"/>
                <a:ea typeface="Calibri"/>
                <a:cs typeface="Calibri"/>
                <a:sym typeface="Calibri"/>
              </a:rPr>
              <a:t>…</a:t>
            </a:r>
            <a:endParaRPr sz="1500">
              <a:solidFill>
                <a:srgbClr val="C00000"/>
              </a:solidFill>
            </a:endParaRPr>
          </a:p>
          <a:p>
            <a:pPr indent="0" lvl="0" marL="0" marR="0" rtl="0" algn="just">
              <a:lnSpc>
                <a:spcPct val="100000"/>
              </a:lnSpc>
              <a:spcBef>
                <a:spcPts val="0"/>
              </a:spcBef>
              <a:spcAft>
                <a:spcPts val="0"/>
              </a:spcAft>
              <a:buClr>
                <a:srgbClr val="000000"/>
              </a:buClr>
              <a:buSzPts val="1800"/>
              <a:buFont typeface="Arial"/>
              <a:buNone/>
            </a:pPr>
            <a:r>
              <a:rPr lang="en-GB" sz="1700">
                <a:latin typeface="Calibri"/>
                <a:ea typeface="Calibri"/>
                <a:cs typeface="Calibri"/>
                <a:sym typeface="Calibri"/>
              </a:rPr>
              <a:t>Natalia Díaz, una apicultora residente en la isla de Tenerife (España), fundó EcoAlpispa, una empresa dedicada al cuidado de las abejas no solo como polinizadoras de su huerta y productoras de miel sino también a la fabricación de envoltorios ecológicos. La cera producida por las abejas le permite confeccionar envoltorios para conservar sus alimentos. En su objetivo por combatir la producción de plásticos, se lanza con la producción de otros materiales como por ejemplo, bolsas de algodón ecológico.</a:t>
            </a:r>
            <a:endParaRPr sz="1300"/>
          </a:p>
          <a:p>
            <a:pPr indent="0" lvl="0" marL="0" marR="0" rtl="0" algn="just">
              <a:lnSpc>
                <a:spcPct val="100000"/>
              </a:lnSpc>
              <a:spcBef>
                <a:spcPts val="0"/>
              </a:spcBef>
              <a:spcAft>
                <a:spcPts val="0"/>
              </a:spcAft>
              <a:buClr>
                <a:srgbClr val="000000"/>
              </a:buClr>
              <a:buSzPts val="1800"/>
              <a:buFont typeface="Arial"/>
              <a:buNone/>
            </a:pPr>
            <a:r>
              <a:t/>
            </a:r>
            <a:endParaRPr b="0" i="0" sz="17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b="1" lang="en-GB" sz="1900">
                <a:solidFill>
                  <a:srgbClr val="C00000"/>
                </a:solidFill>
                <a:latin typeface="Calibri"/>
                <a:ea typeface="Calibri"/>
                <a:cs typeface="Calibri"/>
                <a:sym typeface="Calibri"/>
              </a:rPr>
              <a:t>El círculo ecosostenible…</a:t>
            </a:r>
            <a:endParaRPr b="1" i="0" sz="1900" u="none" cap="none" strike="noStrike">
              <a:solidFill>
                <a:srgbClr val="C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800"/>
              <a:buFont typeface="Arial"/>
              <a:buNone/>
            </a:pPr>
            <a:r>
              <a:rPr lang="en-GB" sz="1700">
                <a:latin typeface="Calibri"/>
                <a:ea typeface="Calibri"/>
                <a:cs typeface="Calibri"/>
                <a:sym typeface="Calibri"/>
              </a:rPr>
              <a:t>Esta mujer emprendedora se ha puesto como objetivo no generar más residuos, es por ello que utiliza energía renovable. Su finca se nutre de energía eólica y placas solares. Su huerta de verduras se riega con el agua natural que pasa por un sistema de depuración que ella misma creó. Además, esta huerta es polinizada por sus abejas, Natalia cuenta ya con más de 200 colmenas.</a:t>
            </a:r>
            <a:endParaRPr sz="1300"/>
          </a:p>
        </p:txBody>
      </p:sp>
      <p:pic>
        <p:nvPicPr>
          <p:cNvPr id="627" name="Google Shape;627;g19d164b436d_0_146"/>
          <p:cNvPicPr preferRelativeResize="0"/>
          <p:nvPr/>
        </p:nvPicPr>
        <p:blipFill>
          <a:blip r:embed="rId4">
            <a:alphaModFix/>
          </a:blip>
          <a:stretch>
            <a:fillRect/>
          </a:stretch>
        </p:blipFill>
        <p:spPr>
          <a:xfrm>
            <a:off x="8560375" y="1458874"/>
            <a:ext cx="3035075" cy="269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1" name="Shape 631"/>
        <p:cNvGrpSpPr/>
        <p:nvPr/>
      </p:nvGrpSpPr>
      <p:grpSpPr>
        <a:xfrm>
          <a:off x="0" y="0"/>
          <a:ext cx="0" cy="0"/>
          <a:chOff x="0" y="0"/>
          <a:chExt cx="0" cy="0"/>
        </a:xfrm>
      </p:grpSpPr>
      <p:sp>
        <p:nvSpPr>
          <p:cNvPr id="632" name="Google Shape;632;p20"/>
          <p:cNvSpPr/>
          <p:nvPr/>
        </p:nvSpPr>
        <p:spPr>
          <a:xfrm>
            <a:off x="2503440" y="6117840"/>
            <a:ext cx="7901400" cy="592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633" name="Google Shape;633;p20"/>
          <p:cNvSpPr txBox="1"/>
          <p:nvPr/>
        </p:nvSpPr>
        <p:spPr>
          <a:xfrm>
            <a:off x="1818446" y="1719068"/>
            <a:ext cx="8293800" cy="3126900"/>
          </a:xfrm>
          <a:prstGeom prst="rect">
            <a:avLst/>
          </a:prstGeom>
          <a:noFill/>
          <a:ln>
            <a:noFill/>
          </a:ln>
        </p:spPr>
        <p:txBody>
          <a:bodyPr anchorCtr="0" anchor="t" bIns="0" lIns="0" spcFirstLastPara="1" rIns="0" wrap="square" tIns="0">
            <a:noAutofit/>
          </a:bodyPr>
          <a:lstStyle/>
          <a:p>
            <a:pPr indent="0" lvl="0" marL="0" marR="0" rtl="0" algn="l">
              <a:lnSpc>
                <a:spcPct val="200000"/>
              </a:lnSpc>
              <a:spcBef>
                <a:spcPts val="0"/>
              </a:spcBef>
              <a:spcAft>
                <a:spcPts val="0"/>
              </a:spcAft>
              <a:buClr>
                <a:srgbClr val="000000"/>
              </a:buClr>
              <a:buSzPts val="1400"/>
              <a:buFont typeface="Arial"/>
              <a:buNone/>
            </a:pPr>
            <a:r>
              <a:t/>
            </a:r>
            <a:endParaRPr b="0" i="0" sz="1400" u="none" cap="none" strike="noStrike">
              <a:solidFill>
                <a:schemeClr val="lt1"/>
              </a:solidFill>
              <a:latin typeface="Century Gothic"/>
              <a:ea typeface="Century Gothic"/>
              <a:cs typeface="Century Gothic"/>
              <a:sym typeface="Century Gothic"/>
            </a:endParaRPr>
          </a:p>
          <a:p>
            <a:pPr indent="0" lvl="0" marL="0" marR="0" rtl="0" algn="l">
              <a:lnSpc>
                <a:spcPct val="114999"/>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634" name="Google Shape;634;p20"/>
          <p:cNvSpPr txBox="1"/>
          <p:nvPr/>
        </p:nvSpPr>
        <p:spPr>
          <a:xfrm>
            <a:off x="2030638" y="332675"/>
            <a:ext cx="8081700" cy="42525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Clr>
                <a:srgbClr val="000000"/>
              </a:buClr>
              <a:buSzPts val="1000"/>
              <a:buFont typeface="Arial"/>
              <a:buNone/>
            </a:pPr>
            <a:r>
              <a:t/>
            </a:r>
            <a:endParaRPr b="0" i="0" sz="1000" u="sng" cap="none" strike="noStrike">
              <a:solidFill>
                <a:srgbClr val="000000"/>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000"/>
              <a:buFont typeface="Arial"/>
              <a:buNone/>
            </a:pPr>
            <a:r>
              <a:rPr b="0" i="0" lang="en-GB" sz="1000" u="sng" cap="none" strike="noStrike">
                <a:solidFill>
                  <a:srgbClr val="000000"/>
                </a:solidFill>
                <a:latin typeface="Arial"/>
                <a:ea typeface="Arial"/>
                <a:cs typeface="Arial"/>
                <a:sym typeface="Arial"/>
              </a:rPr>
              <a:t>BIBLIOGRAFÍA: </a:t>
            </a:r>
            <a:endParaRPr b="0" i="0" sz="1000" u="sng" cap="none" strike="noStrike">
              <a:solidFill>
                <a:srgbClr val="000000"/>
              </a:solidFill>
              <a:latin typeface="Arial"/>
              <a:ea typeface="Arial"/>
              <a:cs typeface="Arial"/>
              <a:sym typeface="Arial"/>
            </a:endParaRPr>
          </a:p>
          <a:p>
            <a:pPr indent="-292100" lvl="0" marL="457200" marR="0" rtl="0" algn="l">
              <a:lnSpc>
                <a:spcPct val="150000"/>
              </a:lnSpc>
              <a:spcBef>
                <a:spcPts val="0"/>
              </a:spcBef>
              <a:spcAft>
                <a:spcPts val="0"/>
              </a:spcAft>
              <a:buClr>
                <a:srgbClr val="000000"/>
              </a:buClr>
              <a:buSzPts val="1000"/>
              <a:buFont typeface="Arial"/>
              <a:buChar char="●"/>
            </a:pPr>
            <a:r>
              <a:rPr lang="en-GB" sz="1000" u="sng">
                <a:solidFill>
                  <a:schemeClr val="hlink"/>
                </a:solidFill>
                <a:hlinkClick r:id="rId4"/>
              </a:rPr>
              <a:t>https://www.ecologiaverde.com/que-es-la-agroecologia-y-su-importancia-452.html</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5"/>
              </a:rPr>
              <a:t>https://www.miteco.gob.es/es/ceneam/articulos-de-opinion/2014-07-08-daniel-lopez_tcm30-163552.pdf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6"/>
              </a:rPr>
              <a:t>https://publications.iadb.org/publications/spanish/document/Genero-e-inclusion-en-la-agenda-verde-donde-estamos-y-como-avanzar.pdf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7"/>
              </a:rPr>
              <a:t>https://www.empleaverde.es/sites/default/files/informe_empleo_verde.pdf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8"/>
              </a:rPr>
              <a:t>https://join.clickoala.com/empleos-verdes-que-son-que-tipos/</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9"/>
              </a:rPr>
              <a:t>https://www.ceupe.com/blog/turismo-sostenible-y-turismo-rural.html</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0"/>
              </a:rPr>
              <a:t>https://www.redalyc.org/pdf/1934/193414420001.pdf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1"/>
              </a:rPr>
              <a:t>http://nulan.mdp.edu.ar/320/1/Apo2006a10v2pp25-35.pdf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2"/>
              </a:rPr>
              <a:t>https://argentinambiental.com/wp-content/uploads/pdf/AA49-28-Turismo_Rural_Politica_Agropecuaria_Multifuncionalidad_Y_Turismo_Rural_Van_De_La_Mano.pdf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3"/>
              </a:rPr>
              <a:t>https://efeverde.com/mujer-apicultora-fabrica-envoltorios-cera-abeja-contra-plastico/</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4"/>
              </a:rPr>
              <a:t>https://theconversation.com/digitalizacion-de-las-areas-rurales-si-pero-no-a-cualquier-precio-162877</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5"/>
              </a:rPr>
              <a:t>https://www.redalyc.org/journal/290/29069612016/29069612016.pdf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6"/>
              </a:rPr>
              <a:t>https://www.uv.mx/blogs/uvi/2009/01/15/el-turismo-rural-sostenible-como-una-oportunidad-de-desarrollo-de-las-pequenas-comunidades-de-los-paises-en-desarrollo/</a:t>
            </a:r>
            <a:endParaRPr sz="1000"/>
          </a:p>
          <a:p>
            <a:pPr indent="-292100" lvl="0" marL="457200" marR="0" rtl="0" algn="l">
              <a:lnSpc>
                <a:spcPct val="150000"/>
              </a:lnSpc>
              <a:spcBef>
                <a:spcPts val="0"/>
              </a:spcBef>
              <a:spcAft>
                <a:spcPts val="0"/>
              </a:spcAft>
              <a:buSzPts val="1000"/>
              <a:buChar char="●"/>
            </a:pPr>
            <a:r>
              <a:rPr lang="en-GB" sz="1000"/>
              <a:t>file:///C:/Users/Usuario/Downloads/38364-Texto%20del%20art%C3%ADculo-100313-1-10-20220301.pdf</a:t>
            </a:r>
            <a:endParaRPr sz="1000"/>
          </a:p>
          <a:p>
            <a:pPr indent="-292100" lvl="0" marL="457200" marR="0" rtl="0" algn="l">
              <a:lnSpc>
                <a:spcPct val="150000"/>
              </a:lnSpc>
              <a:spcBef>
                <a:spcPts val="0"/>
              </a:spcBef>
              <a:spcAft>
                <a:spcPts val="0"/>
              </a:spcAft>
              <a:buSzPts val="1000"/>
              <a:buChar char="●"/>
            </a:pPr>
            <a:r>
              <a:rPr lang="en-GB" sz="1000" u="sng">
                <a:solidFill>
                  <a:schemeClr val="hlink"/>
                </a:solidFill>
                <a:hlinkClick r:id="rId17"/>
              </a:rPr>
              <a:t>https://www.meetwork.es/negocio-verde-sustentabilidad-de-tu-empresa/</a:t>
            </a:r>
            <a:endParaRPr sz="1000"/>
          </a:p>
          <a:p>
            <a:pPr indent="-292100" lvl="0" marL="457200" marR="0" rtl="0" algn="l">
              <a:lnSpc>
                <a:spcPct val="150000"/>
              </a:lnSpc>
              <a:spcBef>
                <a:spcPts val="0"/>
              </a:spcBef>
              <a:spcAft>
                <a:spcPts val="0"/>
              </a:spcAft>
              <a:buSzPts val="1000"/>
              <a:buChar char="●"/>
            </a:pPr>
            <a:r>
              <a:rPr lang="en-GB" sz="1000"/>
              <a:t>file:///C:/Users/Usuario/Downloads/1633-Texto%20del%20art%C3%ADculo-7830-1-10-20210323.pdf</a:t>
            </a:r>
            <a:endParaRPr sz="1000"/>
          </a:p>
          <a:p>
            <a:pPr indent="0" lvl="0" marL="0" marR="0" rtl="0" algn="l">
              <a:lnSpc>
                <a:spcPct val="150000"/>
              </a:lnSpc>
              <a:spcBef>
                <a:spcPts val="0"/>
              </a:spcBef>
              <a:spcAft>
                <a:spcPts val="0"/>
              </a:spcAft>
              <a:buNone/>
            </a:pPr>
            <a:r>
              <a:t/>
            </a:r>
            <a:endParaRPr sz="1000"/>
          </a:p>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635" name="Google Shape;635;p20"/>
          <p:cNvGrpSpPr/>
          <p:nvPr/>
        </p:nvGrpSpPr>
        <p:grpSpPr>
          <a:xfrm>
            <a:off x="952526" y="227870"/>
            <a:ext cx="10286940" cy="5495329"/>
            <a:chOff x="1177450" y="241631"/>
            <a:chExt cx="6173152" cy="3616776"/>
          </a:xfrm>
        </p:grpSpPr>
        <p:sp>
          <p:nvSpPr>
            <p:cNvPr id="636" name="Google Shape;636;p20"/>
            <p:cNvSpPr/>
            <p:nvPr/>
          </p:nvSpPr>
          <p:spPr>
            <a:xfrm>
              <a:off x="1682275" y="241631"/>
              <a:ext cx="5161606" cy="3454973"/>
            </a:xfrm>
            <a:custGeom>
              <a:rect b="b" l="l" r="r" t="t"/>
              <a:pathLst>
                <a:path extrusionOk="0" h="3454973" w="5161606">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37" name="Google Shape;637;p20"/>
            <p:cNvSpPr/>
            <p:nvPr/>
          </p:nvSpPr>
          <p:spPr>
            <a:xfrm>
              <a:off x="1177450" y="3763229"/>
              <a:ext cx="6173152" cy="95178"/>
            </a:xfrm>
            <a:custGeom>
              <a:rect b="b" l="l" r="r" t="t"/>
              <a:pathLst>
                <a:path extrusionOk="0" h="95178" w="6173152">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8" name="Google Shape;638;p20"/>
            <p:cNvSpPr/>
            <p:nvPr/>
          </p:nvSpPr>
          <p:spPr>
            <a:xfrm>
              <a:off x="1177450" y="3687086"/>
              <a:ext cx="6172200" cy="76142"/>
            </a:xfrm>
            <a:custGeom>
              <a:rect b="b" l="l" r="r" t="t"/>
              <a:pathLst>
                <a:path extrusionOk="0" h="76142" w="6172200">
                  <a:moveTo>
                    <a:pt x="0" y="76143"/>
                  </a:moveTo>
                  <a:lnTo>
                    <a:pt x="6172200" y="76143"/>
                  </a:lnTo>
                  <a:lnTo>
                    <a:pt x="6172200" y="0"/>
                  </a:lnTo>
                  <a:lnTo>
                    <a:pt x="0"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9" name="Google Shape;639;p20"/>
            <p:cNvSpPr/>
            <p:nvPr/>
          </p:nvSpPr>
          <p:spPr>
            <a:xfrm>
              <a:off x="3806350" y="3687086"/>
              <a:ext cx="903922" cy="47589"/>
            </a:xfrm>
            <a:custGeom>
              <a:rect b="b" l="l" r="r" t="t"/>
              <a:pathLst>
                <a:path extrusionOk="0" h="47589" w="903922">
                  <a:moveTo>
                    <a:pt x="0" y="0"/>
                  </a:moveTo>
                  <a:cubicBezTo>
                    <a:pt x="0" y="0"/>
                    <a:pt x="26670" y="47589"/>
                    <a:pt x="53340" y="47589"/>
                  </a:cubicBezTo>
                  <a:lnTo>
                    <a:pt x="850582" y="47589"/>
                  </a:lnTo>
                  <a:cubicBezTo>
                    <a:pt x="877253" y="47589"/>
                    <a:pt x="903922" y="0"/>
                    <a:pt x="903922" y="0"/>
                  </a:cubicBezTo>
                  <a:lnTo>
                    <a:pt x="0" y="0"/>
                  </a:lnTo>
                  <a:close/>
                </a:path>
              </a:pathLst>
            </a:custGeom>
            <a:solidFill>
              <a:srgbClr val="1A1135">
                <a:alpha val="65882"/>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3"/>
          <p:cNvSpPr/>
          <p:nvPr/>
        </p:nvSpPr>
        <p:spPr>
          <a:xfrm rot="5400000">
            <a:off x="5747925" y="882056"/>
            <a:ext cx="3471900" cy="2866800"/>
          </a:xfrm>
          <a:prstGeom prst="hexagon">
            <a:avLst>
              <a:gd fmla="val 25000" name="adj"/>
              <a:gd fmla="val 115470" name="vf"/>
            </a:avLst>
          </a:prstGeom>
          <a:noFill/>
          <a:ln cap="flat" cmpd="sng" w="12700">
            <a:solidFill>
              <a:srgbClr val="FAB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3" name="Google Shape;143;p3"/>
          <p:cNvSpPr/>
          <p:nvPr/>
        </p:nvSpPr>
        <p:spPr>
          <a:xfrm rot="5400000">
            <a:off x="2799757" y="2131425"/>
            <a:ext cx="3471900" cy="2866800"/>
          </a:xfrm>
          <a:prstGeom prst="hexagon">
            <a:avLst>
              <a:gd fmla="val 25000" name="adj"/>
              <a:gd fmla="val 115470" name="vf"/>
            </a:avLst>
          </a:prstGeom>
          <a:noFill/>
          <a:ln cap="flat" cmpd="sng" w="12700">
            <a:solidFill>
              <a:srgbClr val="EA4E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4" name="Google Shape;144;p3"/>
          <p:cNvSpPr/>
          <p:nvPr/>
        </p:nvSpPr>
        <p:spPr>
          <a:xfrm rot="5400000">
            <a:off x="-148401" y="882056"/>
            <a:ext cx="3471900" cy="2866800"/>
          </a:xfrm>
          <a:prstGeom prst="hexagon">
            <a:avLst>
              <a:gd fmla="val 25000" name="adj"/>
              <a:gd fmla="val 115470" name="vf"/>
            </a:avLst>
          </a:prstGeom>
          <a:noFill/>
          <a:ln cap="flat" cmpd="sng" w="12700">
            <a:solidFill>
              <a:srgbClr val="FAB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45" name="Google Shape;145;p3"/>
          <p:cNvSpPr/>
          <p:nvPr/>
        </p:nvSpPr>
        <p:spPr>
          <a:xfrm rot="5400000">
            <a:off x="8696107" y="2025300"/>
            <a:ext cx="3471900" cy="2866800"/>
          </a:xfrm>
          <a:prstGeom prst="hexagon">
            <a:avLst>
              <a:gd fmla="val 25000" name="adj"/>
              <a:gd fmla="val 115470" name="vf"/>
            </a:avLst>
          </a:prstGeom>
          <a:noFill/>
          <a:ln cap="flat" cmpd="sng" w="12700">
            <a:solidFill>
              <a:srgbClr val="EA4E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Texto&#10;&#10;Descripción generada automáticamente" id="146" name="Google Shape;146;p3"/>
          <p:cNvPicPr preferRelativeResize="0"/>
          <p:nvPr/>
        </p:nvPicPr>
        <p:blipFill rotWithShape="1">
          <a:blip r:embed="rId4">
            <a:alphaModFix/>
          </a:blip>
          <a:srcRect b="0" l="0" r="0" t="0"/>
          <a:stretch/>
        </p:blipFill>
        <p:spPr>
          <a:xfrm>
            <a:off x="199080" y="6234480"/>
            <a:ext cx="2303640" cy="483120"/>
          </a:xfrm>
          <a:prstGeom prst="rect">
            <a:avLst/>
          </a:prstGeom>
          <a:noFill/>
          <a:ln>
            <a:noFill/>
          </a:ln>
        </p:spPr>
      </p:pic>
      <p:sp>
        <p:nvSpPr>
          <p:cNvPr id="147" name="Google Shape;147;p3"/>
          <p:cNvSpPr/>
          <p:nvPr/>
        </p:nvSpPr>
        <p:spPr>
          <a:xfrm>
            <a:off x="2503440" y="6117840"/>
            <a:ext cx="7901280" cy="592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148" name="Google Shape;148;p3"/>
          <p:cNvSpPr txBox="1"/>
          <p:nvPr/>
        </p:nvSpPr>
        <p:spPr>
          <a:xfrm>
            <a:off x="6439350" y="1587050"/>
            <a:ext cx="2569500" cy="2055900"/>
          </a:xfrm>
          <a:prstGeom prst="rect">
            <a:avLst/>
          </a:prstGeom>
          <a:noFill/>
          <a:ln>
            <a:noFill/>
          </a:ln>
        </p:spPr>
        <p:txBody>
          <a:bodyPr anchorCtr="0" anchor="t" bIns="45700" lIns="91425" spcFirstLastPara="1" rIns="91425" wrap="square" tIns="45700">
            <a:spAutoFit/>
          </a:bodyPr>
          <a:lstStyle/>
          <a:p>
            <a:pPr indent="0" lvl="0" marL="0" marR="0" rtl="0" algn="l">
              <a:lnSpc>
                <a:spcPct val="156250"/>
              </a:lnSpc>
              <a:spcBef>
                <a:spcPts val="0"/>
              </a:spcBef>
              <a:spcAft>
                <a:spcPts val="0"/>
              </a:spcAft>
              <a:buNone/>
            </a:pPr>
            <a:r>
              <a:rPr lang="en-GB" sz="1300">
                <a:latin typeface="Calibri"/>
                <a:ea typeface="Calibri"/>
                <a:cs typeface="Calibri"/>
                <a:sym typeface="Calibri"/>
              </a:rPr>
              <a:t>¿Qué es el emprendimiento verde?</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El Sector Agroecológico</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Turismo Rural Sostenible</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Digitalización Rural</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Moda Sostenible o “Slow Fashion”</a:t>
            </a:r>
            <a:endParaRPr sz="1300">
              <a:latin typeface="Calibri"/>
              <a:ea typeface="Calibri"/>
              <a:cs typeface="Calibri"/>
              <a:sym typeface="Calibri"/>
            </a:endParaRPr>
          </a:p>
          <a:p>
            <a:pPr indent="0" lvl="0" marL="0" marR="0" rtl="0" algn="l">
              <a:lnSpc>
                <a:spcPct val="100000"/>
              </a:lnSpc>
              <a:spcBef>
                <a:spcPts val="0"/>
              </a:spcBef>
              <a:spcAft>
                <a:spcPts val="0"/>
              </a:spcAft>
              <a:buNone/>
            </a:pPr>
            <a:r>
              <a:rPr lang="en-GB" sz="1300">
                <a:latin typeface="Calibri"/>
                <a:ea typeface="Calibri"/>
                <a:cs typeface="Calibri"/>
                <a:sym typeface="Calibri"/>
              </a:rPr>
              <a:t>Modelo de gestión de emprendimiento verde</a:t>
            </a:r>
            <a:endParaRPr sz="1300">
              <a:latin typeface="Calibri"/>
              <a:ea typeface="Calibri"/>
              <a:cs typeface="Calibri"/>
              <a:sym typeface="Calibri"/>
            </a:endParaRPr>
          </a:p>
        </p:txBody>
      </p:sp>
      <p:sp>
        <p:nvSpPr>
          <p:cNvPr id="149" name="Google Shape;149;p3"/>
          <p:cNvSpPr txBox="1"/>
          <p:nvPr/>
        </p:nvSpPr>
        <p:spPr>
          <a:xfrm>
            <a:off x="6446068" y="1002055"/>
            <a:ext cx="22029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600">
                <a:solidFill>
                  <a:srgbClr val="EA4E46"/>
                </a:solidFill>
                <a:latin typeface="Oxygen"/>
                <a:ea typeface="Oxygen"/>
                <a:cs typeface="Oxygen"/>
                <a:sym typeface="Oxygen"/>
              </a:rPr>
              <a:t>Emprendimiento Verde</a:t>
            </a:r>
            <a:endParaRPr b="1" sz="1600">
              <a:solidFill>
                <a:srgbClr val="EA4E46"/>
              </a:solidFill>
              <a:latin typeface="Oxygen"/>
              <a:ea typeface="Oxygen"/>
              <a:cs typeface="Oxygen"/>
              <a:sym typeface="Oxygen"/>
            </a:endParaRPr>
          </a:p>
        </p:txBody>
      </p:sp>
      <p:sp>
        <p:nvSpPr>
          <p:cNvPr id="150" name="Google Shape;150;p3"/>
          <p:cNvSpPr txBox="1"/>
          <p:nvPr/>
        </p:nvSpPr>
        <p:spPr>
          <a:xfrm>
            <a:off x="431025" y="1532950"/>
            <a:ext cx="2616300" cy="1743000"/>
          </a:xfrm>
          <a:prstGeom prst="rect">
            <a:avLst/>
          </a:prstGeom>
          <a:noFill/>
          <a:ln>
            <a:noFill/>
          </a:ln>
        </p:spPr>
        <p:txBody>
          <a:bodyPr anchorCtr="0" anchor="t" bIns="45700" lIns="91425" spcFirstLastPara="1" rIns="91425" wrap="square" tIns="45700">
            <a:spAutoFit/>
          </a:bodyPr>
          <a:lstStyle/>
          <a:p>
            <a:pPr indent="0" lvl="0" marL="0" marR="0" rtl="0" algn="l">
              <a:lnSpc>
                <a:spcPct val="156250"/>
              </a:lnSpc>
              <a:spcBef>
                <a:spcPts val="0"/>
              </a:spcBef>
              <a:spcAft>
                <a:spcPts val="0"/>
              </a:spcAft>
              <a:buNone/>
            </a:pPr>
            <a:r>
              <a:rPr lang="en-GB" sz="1300">
                <a:latin typeface="Calibri"/>
                <a:ea typeface="Calibri"/>
                <a:cs typeface="Calibri"/>
                <a:sym typeface="Calibri"/>
              </a:rPr>
              <a:t>¿Qué es la economía verde (EV)?</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Los Principios de la EV</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Beneficios de la EV</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Tendencias y Ejemplos de EV</a:t>
            </a:r>
            <a:endParaRPr sz="1300">
              <a:latin typeface="Calibri"/>
              <a:ea typeface="Calibri"/>
              <a:cs typeface="Calibri"/>
              <a:sym typeface="Calibri"/>
            </a:endParaRPr>
          </a:p>
          <a:p>
            <a:pPr indent="0" lvl="0" marL="0" marR="0" rtl="0" algn="l">
              <a:lnSpc>
                <a:spcPct val="100000"/>
              </a:lnSpc>
              <a:spcBef>
                <a:spcPts val="0"/>
              </a:spcBef>
              <a:spcAft>
                <a:spcPts val="0"/>
              </a:spcAft>
              <a:buNone/>
            </a:pPr>
            <a:r>
              <a:rPr lang="en-GB" sz="1300">
                <a:latin typeface="Calibri"/>
                <a:ea typeface="Calibri"/>
                <a:cs typeface="Calibri"/>
                <a:sym typeface="Calibri"/>
              </a:rPr>
              <a:t>Tips para hacer tu negocio sostenible </a:t>
            </a:r>
            <a:endParaRPr sz="1300">
              <a:latin typeface="Calibri"/>
              <a:ea typeface="Calibri"/>
              <a:cs typeface="Calibri"/>
              <a:sym typeface="Calibri"/>
            </a:endParaRPr>
          </a:p>
        </p:txBody>
      </p:sp>
      <p:sp>
        <p:nvSpPr>
          <p:cNvPr id="151" name="Google Shape;151;p3"/>
          <p:cNvSpPr txBox="1"/>
          <p:nvPr/>
        </p:nvSpPr>
        <p:spPr>
          <a:xfrm>
            <a:off x="680914" y="1162185"/>
            <a:ext cx="2616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21B4A9"/>
                </a:solidFill>
                <a:latin typeface="Oxygen"/>
                <a:ea typeface="Oxygen"/>
                <a:cs typeface="Oxygen"/>
                <a:sym typeface="Oxygen"/>
              </a:rPr>
              <a:t>La Economía Verde</a:t>
            </a:r>
            <a:endParaRPr b="1" sz="1600">
              <a:solidFill>
                <a:srgbClr val="21B4A9"/>
              </a:solidFill>
              <a:latin typeface="Oxygen"/>
              <a:ea typeface="Oxygen"/>
              <a:cs typeface="Oxygen"/>
              <a:sym typeface="Oxygen"/>
            </a:endParaRPr>
          </a:p>
        </p:txBody>
      </p:sp>
      <p:sp>
        <p:nvSpPr>
          <p:cNvPr id="152" name="Google Shape;152;p3"/>
          <p:cNvSpPr txBox="1"/>
          <p:nvPr/>
        </p:nvSpPr>
        <p:spPr>
          <a:xfrm>
            <a:off x="3552513" y="2862300"/>
            <a:ext cx="2303700" cy="1133400"/>
          </a:xfrm>
          <a:prstGeom prst="rect">
            <a:avLst/>
          </a:prstGeom>
          <a:noFill/>
          <a:ln>
            <a:noFill/>
          </a:ln>
        </p:spPr>
        <p:txBody>
          <a:bodyPr anchorCtr="0" anchor="t" bIns="45700" lIns="91425" spcFirstLastPara="1" rIns="91425" wrap="square" tIns="45700">
            <a:spAutoFit/>
          </a:bodyPr>
          <a:lstStyle/>
          <a:p>
            <a:pPr indent="0" lvl="0" marL="0" marR="0" rtl="0" algn="l">
              <a:lnSpc>
                <a:spcPct val="156250"/>
              </a:lnSpc>
              <a:spcBef>
                <a:spcPts val="0"/>
              </a:spcBef>
              <a:spcAft>
                <a:spcPts val="0"/>
              </a:spcAft>
              <a:buNone/>
            </a:pPr>
            <a:r>
              <a:rPr lang="en-GB" sz="1300">
                <a:latin typeface="Calibri"/>
                <a:ea typeface="Calibri"/>
                <a:cs typeface="Calibri"/>
                <a:sym typeface="Calibri"/>
              </a:rPr>
              <a:t>¿Qué son los empleos verdes?</a:t>
            </a:r>
            <a:endParaRPr sz="13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lang="en-GB" sz="1300">
                <a:latin typeface="Calibri"/>
                <a:ea typeface="Calibri"/>
                <a:cs typeface="Calibri"/>
                <a:sym typeface="Calibri"/>
              </a:rPr>
              <a:t>Principales áreas de actuación de los empleos verdes</a:t>
            </a:r>
            <a:endParaRPr sz="1300">
              <a:latin typeface="Calibri"/>
              <a:ea typeface="Calibri"/>
              <a:cs typeface="Calibri"/>
              <a:sym typeface="Calibri"/>
            </a:endParaRPr>
          </a:p>
          <a:p>
            <a:pPr indent="0" lvl="0" marL="0" marR="0" rtl="0" algn="l">
              <a:lnSpc>
                <a:spcPct val="150000"/>
              </a:lnSpc>
              <a:spcBef>
                <a:spcPts val="1000"/>
              </a:spcBef>
              <a:spcAft>
                <a:spcPts val="0"/>
              </a:spcAft>
              <a:buNone/>
            </a:pPr>
            <a:r>
              <a:rPr lang="en-GB" sz="1300">
                <a:latin typeface="Calibri"/>
                <a:ea typeface="Calibri"/>
                <a:cs typeface="Calibri"/>
                <a:sym typeface="Calibri"/>
              </a:rPr>
              <a:t>Empleos verdes en lo rural</a:t>
            </a:r>
            <a:endParaRPr sz="1300">
              <a:solidFill>
                <a:srgbClr val="000000"/>
              </a:solidFill>
              <a:latin typeface="Calibri"/>
              <a:ea typeface="Calibri"/>
              <a:cs typeface="Calibri"/>
              <a:sym typeface="Calibri"/>
            </a:endParaRPr>
          </a:p>
        </p:txBody>
      </p:sp>
      <p:sp>
        <p:nvSpPr>
          <p:cNvPr id="153" name="Google Shape;153;p3"/>
          <p:cNvSpPr txBox="1"/>
          <p:nvPr/>
        </p:nvSpPr>
        <p:spPr>
          <a:xfrm>
            <a:off x="3614211" y="2395375"/>
            <a:ext cx="25695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FAB632"/>
                </a:solidFill>
                <a:latin typeface="Oxygen"/>
                <a:ea typeface="Oxygen"/>
                <a:cs typeface="Oxygen"/>
                <a:sym typeface="Oxygen"/>
              </a:rPr>
              <a:t>Los Empleos Verdes</a:t>
            </a:r>
            <a:endParaRPr b="1" sz="1600">
              <a:solidFill>
                <a:srgbClr val="FAB632"/>
              </a:solidFill>
              <a:latin typeface="Oxygen"/>
              <a:ea typeface="Oxygen"/>
              <a:cs typeface="Oxygen"/>
              <a:sym typeface="Oxygen"/>
            </a:endParaRPr>
          </a:p>
        </p:txBody>
      </p:sp>
      <p:sp>
        <p:nvSpPr>
          <p:cNvPr id="154" name="Google Shape;154;p3"/>
          <p:cNvSpPr/>
          <p:nvPr/>
        </p:nvSpPr>
        <p:spPr>
          <a:xfrm>
            <a:off x="3339070" y="2437979"/>
            <a:ext cx="284100" cy="233700"/>
          </a:xfrm>
          <a:prstGeom prst="hexagon">
            <a:avLst>
              <a:gd fmla="val 25000" name="adj"/>
              <a:gd fmla="val 115470" name="vf"/>
            </a:avLst>
          </a:prstGeom>
          <a:noFill/>
          <a:ln cap="flat" cmpd="sng" w="12700">
            <a:solidFill>
              <a:srgbClr val="FAB6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3"/>
          <p:cNvSpPr/>
          <p:nvPr/>
        </p:nvSpPr>
        <p:spPr>
          <a:xfrm>
            <a:off x="362913" y="1229978"/>
            <a:ext cx="284100" cy="233700"/>
          </a:xfrm>
          <a:prstGeom prst="hexagon">
            <a:avLst>
              <a:gd fmla="val 25000" name="adj"/>
              <a:gd fmla="val 115470" name="vf"/>
            </a:avLst>
          </a:prstGeom>
          <a:noFill/>
          <a:ln cap="flat" cmpd="sng" w="12700">
            <a:solidFill>
              <a:srgbClr val="21B4A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3"/>
          <p:cNvSpPr/>
          <p:nvPr/>
        </p:nvSpPr>
        <p:spPr>
          <a:xfrm>
            <a:off x="6380883" y="1177698"/>
            <a:ext cx="284100" cy="233700"/>
          </a:xfrm>
          <a:prstGeom prst="hexagon">
            <a:avLst>
              <a:gd fmla="val 25000" name="adj"/>
              <a:gd fmla="val 115470" name="vf"/>
            </a:avLst>
          </a:prstGeom>
          <a:noFill/>
          <a:ln cap="flat" cmpd="sng" w="12700">
            <a:solidFill>
              <a:srgbClr val="EA4E4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3"/>
          <p:cNvSpPr txBox="1"/>
          <p:nvPr/>
        </p:nvSpPr>
        <p:spPr>
          <a:xfrm>
            <a:off x="199075" y="1463675"/>
            <a:ext cx="2703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r>
              <a:rPr lang="en-GB" sz="2000">
                <a:solidFill>
                  <a:srgbClr val="21B4A9"/>
                </a:solidFill>
                <a:latin typeface="Calibri"/>
                <a:ea typeface="Calibri"/>
                <a:cs typeface="Calibri"/>
                <a:sym typeface="Calibri"/>
              </a:rPr>
              <a:t>+</a:t>
            </a:r>
            <a:endParaRPr/>
          </a:p>
          <a:p>
            <a:pPr indent="0" lvl="0" marL="0" marR="0" rtl="0" algn="l">
              <a:spcBef>
                <a:spcPts val="0"/>
              </a:spcBef>
              <a:spcAft>
                <a:spcPts val="0"/>
              </a:spcAft>
              <a:buNone/>
            </a:pPr>
            <a:r>
              <a:rPr lang="en-GB" sz="2000">
                <a:solidFill>
                  <a:srgbClr val="EA4E46"/>
                </a:solidFill>
                <a:latin typeface="Calibri"/>
                <a:ea typeface="Calibri"/>
                <a:cs typeface="Calibri"/>
                <a:sym typeface="Calibri"/>
              </a:rPr>
              <a:t>+</a:t>
            </a:r>
            <a:endParaRPr sz="2000">
              <a:solidFill>
                <a:srgbClr val="EA4E46"/>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GB" sz="2000">
                <a:solidFill>
                  <a:srgbClr val="FAB632"/>
                </a:solidFill>
                <a:latin typeface="Calibri"/>
                <a:ea typeface="Calibri"/>
                <a:cs typeface="Calibri"/>
                <a:sym typeface="Calibri"/>
              </a:rPr>
              <a:t>+</a:t>
            </a:r>
            <a:endParaRPr sz="2000">
              <a:solidFill>
                <a:srgbClr val="EA4E46"/>
              </a:solidFill>
              <a:latin typeface="Calibri"/>
              <a:ea typeface="Calibri"/>
              <a:cs typeface="Calibri"/>
              <a:sym typeface="Calibri"/>
            </a:endParaRPr>
          </a:p>
        </p:txBody>
      </p:sp>
      <p:sp>
        <p:nvSpPr>
          <p:cNvPr id="158" name="Google Shape;158;p3"/>
          <p:cNvSpPr txBox="1"/>
          <p:nvPr/>
        </p:nvSpPr>
        <p:spPr>
          <a:xfrm>
            <a:off x="3293425" y="2856900"/>
            <a:ext cx="270300" cy="114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endParaRPr sz="2000">
              <a:solidFill>
                <a:srgbClr val="FAB632"/>
              </a:solidFill>
              <a:latin typeface="Calibri"/>
              <a:ea typeface="Calibri"/>
              <a:cs typeface="Calibri"/>
              <a:sym typeface="Calibri"/>
            </a:endParaRPr>
          </a:p>
          <a:p>
            <a:pPr indent="0" lvl="0" marL="0" marR="0" rtl="0" algn="l">
              <a:spcBef>
                <a:spcPts val="1000"/>
              </a:spcBef>
              <a:spcAft>
                <a:spcPts val="0"/>
              </a:spcAft>
              <a:buNone/>
            </a:pPr>
            <a:r>
              <a:rPr lang="en-GB" sz="2000">
                <a:solidFill>
                  <a:srgbClr val="21B4A9"/>
                </a:solidFill>
                <a:latin typeface="Calibri"/>
                <a:ea typeface="Calibri"/>
                <a:cs typeface="Calibri"/>
                <a:sym typeface="Calibri"/>
              </a:rPr>
              <a:t>+</a:t>
            </a:r>
            <a:endParaRPr sz="2000">
              <a:solidFill>
                <a:srgbClr val="21B4A9"/>
              </a:solidFill>
              <a:latin typeface="Calibri"/>
              <a:ea typeface="Calibri"/>
              <a:cs typeface="Calibri"/>
              <a:sym typeface="Calibri"/>
            </a:endParaRPr>
          </a:p>
        </p:txBody>
      </p:sp>
      <p:sp>
        <p:nvSpPr>
          <p:cNvPr id="159" name="Google Shape;159;p3"/>
          <p:cNvSpPr txBox="1"/>
          <p:nvPr/>
        </p:nvSpPr>
        <p:spPr>
          <a:xfrm rot="-3696419">
            <a:off x="2244560" y="240703"/>
            <a:ext cx="391153" cy="10158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r>
              <a:rPr lang="en-GB" sz="2000">
                <a:solidFill>
                  <a:srgbClr val="21B4A9"/>
                </a:solidFill>
                <a:latin typeface="Calibri"/>
                <a:ea typeface="Calibri"/>
                <a:cs typeface="Calibri"/>
                <a:sym typeface="Calibri"/>
              </a:rPr>
              <a:t>+</a:t>
            </a:r>
            <a:endParaRPr/>
          </a:p>
        </p:txBody>
      </p:sp>
      <p:sp>
        <p:nvSpPr>
          <p:cNvPr id="160" name="Google Shape;160;p3"/>
          <p:cNvSpPr txBox="1"/>
          <p:nvPr/>
        </p:nvSpPr>
        <p:spPr>
          <a:xfrm rot="-6891297">
            <a:off x="8120107" y="3286801"/>
            <a:ext cx="391128" cy="10158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r>
              <a:rPr lang="en-GB" sz="2000">
                <a:solidFill>
                  <a:srgbClr val="21B4A9"/>
                </a:solidFill>
                <a:latin typeface="Calibri"/>
                <a:ea typeface="Calibri"/>
                <a:cs typeface="Calibri"/>
                <a:sym typeface="Calibri"/>
              </a:rPr>
              <a:t>+</a:t>
            </a:r>
            <a:endParaRPr/>
          </a:p>
        </p:txBody>
      </p:sp>
      <p:sp>
        <p:nvSpPr>
          <p:cNvPr id="161" name="Google Shape;161;p3"/>
          <p:cNvSpPr txBox="1"/>
          <p:nvPr/>
        </p:nvSpPr>
        <p:spPr>
          <a:xfrm rot="-3696419">
            <a:off x="3552359" y="4591533"/>
            <a:ext cx="391153" cy="10158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r>
              <a:rPr lang="en-GB" sz="2000">
                <a:solidFill>
                  <a:srgbClr val="21B4A9"/>
                </a:solidFill>
                <a:latin typeface="Calibri"/>
                <a:ea typeface="Calibri"/>
                <a:cs typeface="Calibri"/>
                <a:sym typeface="Calibri"/>
              </a:rPr>
              <a:t>+</a:t>
            </a:r>
            <a:endParaRPr/>
          </a:p>
        </p:txBody>
      </p:sp>
      <p:sp>
        <p:nvSpPr>
          <p:cNvPr id="162" name="Google Shape;162;p3"/>
          <p:cNvSpPr txBox="1"/>
          <p:nvPr/>
        </p:nvSpPr>
        <p:spPr>
          <a:xfrm>
            <a:off x="9637553" y="2898250"/>
            <a:ext cx="2400300" cy="605100"/>
          </a:xfrm>
          <a:prstGeom prst="rect">
            <a:avLst/>
          </a:prstGeom>
          <a:noFill/>
          <a:ln>
            <a:noFill/>
          </a:ln>
        </p:spPr>
        <p:txBody>
          <a:bodyPr anchorCtr="0" anchor="t" bIns="45700" lIns="91425" spcFirstLastPara="1" rIns="91425" wrap="square" tIns="45700">
            <a:spAutoFit/>
          </a:bodyPr>
          <a:lstStyle/>
          <a:p>
            <a:pPr indent="0" lvl="0" marL="0" marR="0" rtl="0" algn="l">
              <a:lnSpc>
                <a:spcPct val="156250"/>
              </a:lnSpc>
              <a:spcBef>
                <a:spcPts val="0"/>
              </a:spcBef>
              <a:spcAft>
                <a:spcPts val="0"/>
              </a:spcAft>
              <a:buNone/>
            </a:pPr>
            <a:r>
              <a:rPr lang="en-GB" sz="1300">
                <a:latin typeface="Calibri"/>
                <a:ea typeface="Calibri"/>
                <a:cs typeface="Calibri"/>
                <a:sym typeface="Calibri"/>
              </a:rPr>
              <a:t>Trasdeza Natur</a:t>
            </a:r>
            <a:endParaRPr sz="1300">
              <a:latin typeface="Calibri"/>
              <a:ea typeface="Calibri"/>
              <a:cs typeface="Calibri"/>
              <a:sym typeface="Calibri"/>
            </a:endParaRPr>
          </a:p>
          <a:p>
            <a:pPr indent="0" lvl="0" marL="0" marR="0" rtl="0" algn="l">
              <a:lnSpc>
                <a:spcPct val="156250"/>
              </a:lnSpc>
              <a:spcBef>
                <a:spcPts val="0"/>
              </a:spcBef>
              <a:spcAft>
                <a:spcPts val="0"/>
              </a:spcAft>
              <a:buNone/>
            </a:pPr>
            <a:r>
              <a:rPr lang="en-GB" sz="1300">
                <a:latin typeface="Calibri"/>
                <a:ea typeface="Calibri"/>
                <a:cs typeface="Calibri"/>
                <a:sym typeface="Calibri"/>
              </a:rPr>
              <a:t>EcoAlpispa</a:t>
            </a:r>
            <a:endParaRPr sz="1300">
              <a:latin typeface="Calibri"/>
              <a:ea typeface="Calibri"/>
              <a:cs typeface="Calibri"/>
              <a:sym typeface="Calibri"/>
            </a:endParaRPr>
          </a:p>
        </p:txBody>
      </p:sp>
      <p:sp>
        <p:nvSpPr>
          <p:cNvPr id="163" name="Google Shape;163;p3"/>
          <p:cNvSpPr txBox="1"/>
          <p:nvPr/>
        </p:nvSpPr>
        <p:spPr>
          <a:xfrm>
            <a:off x="9737757" y="2371103"/>
            <a:ext cx="219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21B4A9"/>
                </a:solidFill>
                <a:latin typeface="Oxygen"/>
                <a:ea typeface="Oxygen"/>
                <a:cs typeface="Oxygen"/>
                <a:sym typeface="Oxygen"/>
              </a:rPr>
              <a:t>Buenas Prácticas</a:t>
            </a:r>
            <a:endParaRPr b="1" sz="1600">
              <a:solidFill>
                <a:srgbClr val="21B4A9"/>
              </a:solidFill>
              <a:latin typeface="Oxygen"/>
              <a:ea typeface="Oxygen"/>
              <a:cs typeface="Oxygen"/>
              <a:sym typeface="Oxygen"/>
            </a:endParaRPr>
          </a:p>
        </p:txBody>
      </p:sp>
      <p:sp>
        <p:nvSpPr>
          <p:cNvPr id="164" name="Google Shape;164;p3"/>
          <p:cNvSpPr/>
          <p:nvPr/>
        </p:nvSpPr>
        <p:spPr>
          <a:xfrm>
            <a:off x="9354208" y="2437979"/>
            <a:ext cx="284100" cy="233700"/>
          </a:xfrm>
          <a:prstGeom prst="hexagon">
            <a:avLst>
              <a:gd fmla="val 25000" name="adj"/>
              <a:gd fmla="val 115470" name="vf"/>
            </a:avLst>
          </a:prstGeom>
          <a:noFill/>
          <a:ln cap="flat" cmpd="sng" w="12700">
            <a:solidFill>
              <a:srgbClr val="21B4A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65" name="Google Shape;165;p3"/>
          <p:cNvSpPr txBox="1"/>
          <p:nvPr/>
        </p:nvSpPr>
        <p:spPr>
          <a:xfrm>
            <a:off x="9361112" y="2851608"/>
            <a:ext cx="270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endParaRPr sz="2000">
              <a:solidFill>
                <a:srgbClr val="21B4A9"/>
              </a:solidFill>
              <a:latin typeface="Calibri"/>
              <a:ea typeface="Calibri"/>
              <a:cs typeface="Calibri"/>
              <a:sym typeface="Calibri"/>
            </a:endParaRPr>
          </a:p>
        </p:txBody>
      </p:sp>
      <p:sp>
        <p:nvSpPr>
          <p:cNvPr id="166" name="Google Shape;166;p3"/>
          <p:cNvSpPr txBox="1"/>
          <p:nvPr/>
        </p:nvSpPr>
        <p:spPr>
          <a:xfrm rot="-3696419">
            <a:off x="9448709" y="4485408"/>
            <a:ext cx="391153" cy="10158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r>
              <a:rPr lang="en-GB" sz="2000">
                <a:solidFill>
                  <a:srgbClr val="21B4A9"/>
                </a:solidFill>
                <a:latin typeface="Calibri"/>
                <a:ea typeface="Calibri"/>
                <a:cs typeface="Calibri"/>
                <a:sym typeface="Calibri"/>
              </a:rPr>
              <a:t>+</a:t>
            </a:r>
            <a:endParaRPr/>
          </a:p>
        </p:txBody>
      </p:sp>
      <p:sp>
        <p:nvSpPr>
          <p:cNvPr id="167" name="Google Shape;167;p3"/>
          <p:cNvSpPr txBox="1"/>
          <p:nvPr/>
        </p:nvSpPr>
        <p:spPr>
          <a:xfrm>
            <a:off x="6175763" y="1588600"/>
            <a:ext cx="270300" cy="193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r>
              <a:rPr lang="en-GB" sz="2000">
                <a:solidFill>
                  <a:srgbClr val="21B4A9"/>
                </a:solidFill>
                <a:latin typeface="Calibri"/>
                <a:ea typeface="Calibri"/>
                <a:cs typeface="Calibri"/>
                <a:sym typeface="Calibri"/>
              </a:rPr>
              <a:t>+</a:t>
            </a:r>
            <a:endParaRPr/>
          </a:p>
          <a:p>
            <a:pPr indent="0" lvl="0" marL="0" marR="0" rtl="0" algn="l">
              <a:spcBef>
                <a:spcPts val="0"/>
              </a:spcBef>
              <a:spcAft>
                <a:spcPts val="0"/>
              </a:spcAft>
              <a:buNone/>
            </a:pPr>
            <a:r>
              <a:rPr lang="en-GB" sz="2000">
                <a:solidFill>
                  <a:srgbClr val="EA4E46"/>
                </a:solidFill>
                <a:latin typeface="Calibri"/>
                <a:ea typeface="Calibri"/>
                <a:cs typeface="Calibri"/>
                <a:sym typeface="Calibri"/>
              </a:rPr>
              <a:t>+</a:t>
            </a:r>
            <a:endParaRPr sz="2000">
              <a:solidFill>
                <a:srgbClr val="EA4E46"/>
              </a:solidFill>
              <a:latin typeface="Calibri"/>
              <a:ea typeface="Calibri"/>
              <a:cs typeface="Calibri"/>
              <a:sym typeface="Calibri"/>
            </a:endParaRPr>
          </a:p>
          <a:p>
            <a:pPr indent="0" lvl="0" marL="0" rtl="0" algn="l">
              <a:spcBef>
                <a:spcPts val="0"/>
              </a:spcBef>
              <a:spcAft>
                <a:spcPts val="0"/>
              </a:spcAft>
              <a:buNone/>
            </a:pPr>
            <a:r>
              <a:rPr lang="en-GB" sz="2000">
                <a:solidFill>
                  <a:srgbClr val="FAB632"/>
                </a:solidFill>
                <a:latin typeface="Calibri"/>
                <a:ea typeface="Calibri"/>
                <a:cs typeface="Calibri"/>
                <a:sym typeface="Calibri"/>
              </a:rPr>
              <a:t>+</a:t>
            </a:r>
            <a:endParaRPr sz="2000">
              <a:solidFill>
                <a:srgbClr val="FAB632"/>
              </a:solidFill>
              <a:latin typeface="Calibri"/>
              <a:ea typeface="Calibri"/>
              <a:cs typeface="Calibri"/>
              <a:sym typeface="Calibri"/>
            </a:endParaRPr>
          </a:p>
          <a:p>
            <a:pPr indent="0" lvl="0" marL="0" rtl="0" algn="l">
              <a:spcBef>
                <a:spcPts val="0"/>
              </a:spcBef>
              <a:spcAft>
                <a:spcPts val="0"/>
              </a:spcAft>
              <a:buNone/>
            </a:pPr>
            <a:r>
              <a:rPr lang="en-GB" sz="2000">
                <a:solidFill>
                  <a:srgbClr val="EA4E46"/>
                </a:solidFill>
                <a:latin typeface="Calibri"/>
                <a:ea typeface="Calibri"/>
                <a:cs typeface="Calibri"/>
                <a:sym typeface="Calibri"/>
              </a:rPr>
              <a:t>+</a:t>
            </a:r>
            <a:endParaRPr sz="2000">
              <a:solidFill>
                <a:srgbClr val="FAB632"/>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24"/>
          <p:cNvSpPr/>
          <p:nvPr/>
        </p:nvSpPr>
        <p:spPr>
          <a:xfrm>
            <a:off x="2035408" y="2083679"/>
            <a:ext cx="2473200" cy="2344800"/>
          </a:xfrm>
          <a:prstGeom prst="rect">
            <a:avLst/>
          </a:prstGeom>
          <a:noFill/>
          <a:ln>
            <a:noFill/>
          </a:ln>
        </p:spPr>
        <p:txBody>
          <a:bodyPr anchorCtr="0" anchor="t" bIns="45000" lIns="90000" spcFirstLastPara="1" rIns="90000" wrap="square" tIns="45000">
            <a:spAutoFit/>
          </a:bodyPr>
          <a:lstStyle/>
          <a:p>
            <a:pPr indent="0" lvl="0" marL="0" marR="0" rtl="0" algn="ctr">
              <a:lnSpc>
                <a:spcPct val="123333"/>
              </a:lnSpc>
              <a:spcBef>
                <a:spcPts val="0"/>
              </a:spcBef>
              <a:spcAft>
                <a:spcPts val="0"/>
              </a:spcAft>
              <a:buClr>
                <a:srgbClr val="000000"/>
              </a:buClr>
              <a:buSzPts val="1800"/>
              <a:buFont typeface="Arial"/>
              <a:buNone/>
            </a:pPr>
            <a:r>
              <a:rPr lang="en-GB" sz="1600">
                <a:latin typeface="Calibri"/>
                <a:ea typeface="Calibri"/>
                <a:cs typeface="Calibri"/>
                <a:sym typeface="Calibri"/>
              </a:rPr>
              <a:t>La economía verde es un modelo que genera un cambio en la interacción entre el progreso económico y la sostenibilidad del medio natural. Según sus principios, la riqueza no se mide únicamente en productividad sino también en bienes naturales.</a:t>
            </a:r>
            <a:endParaRPr b="0" i="0" sz="1600" u="none" cap="none" strike="noStrike">
              <a:solidFill>
                <a:srgbClr val="000000"/>
              </a:solidFill>
              <a:latin typeface="Arial"/>
              <a:ea typeface="Arial"/>
              <a:cs typeface="Arial"/>
              <a:sym typeface="Arial"/>
            </a:endParaRPr>
          </a:p>
        </p:txBody>
      </p:sp>
      <p:sp>
        <p:nvSpPr>
          <p:cNvPr id="645" name="Google Shape;645;p24"/>
          <p:cNvSpPr/>
          <p:nvPr/>
        </p:nvSpPr>
        <p:spPr>
          <a:xfrm>
            <a:off x="2397463" y="1494375"/>
            <a:ext cx="1748700" cy="3954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2000"/>
              <a:buFont typeface="Arial"/>
              <a:buNone/>
            </a:pPr>
            <a:r>
              <a:rPr b="1" lang="en-GB" sz="1800">
                <a:solidFill>
                  <a:srgbClr val="FAB632"/>
                </a:solidFill>
                <a:latin typeface="Calibri"/>
                <a:ea typeface="Calibri"/>
                <a:cs typeface="Calibri"/>
                <a:sym typeface="Calibri"/>
              </a:rPr>
              <a:t>Economía Verde</a:t>
            </a:r>
            <a:endParaRPr b="0" i="0" sz="1800" u="none" cap="none" strike="noStrike">
              <a:solidFill>
                <a:srgbClr val="000000"/>
              </a:solidFill>
              <a:latin typeface="Arial"/>
              <a:ea typeface="Arial"/>
              <a:cs typeface="Arial"/>
              <a:sym typeface="Arial"/>
            </a:endParaRPr>
          </a:p>
        </p:txBody>
      </p:sp>
      <p:sp>
        <p:nvSpPr>
          <p:cNvPr id="646" name="Google Shape;646;p24"/>
          <p:cNvSpPr/>
          <p:nvPr/>
        </p:nvSpPr>
        <p:spPr>
          <a:xfrm>
            <a:off x="550800" y="565560"/>
            <a:ext cx="8245080" cy="54936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EA4E46"/>
                </a:solidFill>
                <a:latin typeface="Calibri"/>
                <a:ea typeface="Calibri"/>
                <a:cs typeface="Calibri"/>
                <a:sym typeface="Calibri"/>
              </a:rPr>
              <a:t>Summing up</a:t>
            </a:r>
            <a:endParaRPr b="0" i="0" sz="3600" u="none" cap="none" strike="noStrike">
              <a:solidFill>
                <a:srgbClr val="000000"/>
              </a:solidFill>
              <a:latin typeface="Arial"/>
              <a:ea typeface="Arial"/>
              <a:cs typeface="Arial"/>
              <a:sym typeface="Arial"/>
            </a:endParaRPr>
          </a:p>
        </p:txBody>
      </p:sp>
      <p:sp>
        <p:nvSpPr>
          <p:cNvPr id="647" name="Google Shape;647;p24"/>
          <p:cNvSpPr/>
          <p:nvPr/>
        </p:nvSpPr>
        <p:spPr>
          <a:xfrm>
            <a:off x="1797188" y="1494375"/>
            <a:ext cx="238200" cy="10050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Arial"/>
              <a:buNone/>
            </a:pPr>
            <a:r>
              <a:rPr b="0" i="0" lang="en-GB" sz="1800" u="none" cap="none" strike="noStrike">
                <a:solidFill>
                  <a:srgbClr val="EA4E46"/>
                </a:solidFill>
                <a:latin typeface="Calibri"/>
                <a:ea typeface="Calibri"/>
                <a:cs typeface="Calibri"/>
                <a:sym typeface="Calibri"/>
              </a:rPr>
              <a:t>+</a:t>
            </a:r>
            <a:r>
              <a:rPr b="0" i="0" lang="en-GB" sz="1800" u="none" cap="none" strike="noStrike">
                <a:solidFill>
                  <a:srgbClr val="FAB632"/>
                </a:solidFill>
                <a:latin typeface="Calibri"/>
                <a:ea typeface="Calibri"/>
                <a:cs typeface="Calibri"/>
                <a:sym typeface="Calibri"/>
              </a:rPr>
              <a:t>+</a:t>
            </a:r>
            <a:r>
              <a:rPr b="0" i="0" lang="en-GB" sz="1800" u="none" cap="none" strike="noStrike">
                <a:solidFill>
                  <a:srgbClr val="21B4A9"/>
                </a:solidFill>
                <a:latin typeface="Calibri"/>
                <a:ea typeface="Calibri"/>
                <a:cs typeface="Calibri"/>
                <a:sym typeface="Calibri"/>
              </a:rPr>
              <a:t>+</a:t>
            </a:r>
            <a:endParaRPr b="0" i="0" sz="1800" u="none" cap="none" strike="noStrike">
              <a:solidFill>
                <a:srgbClr val="000000"/>
              </a:solidFill>
              <a:latin typeface="Arial"/>
              <a:ea typeface="Arial"/>
              <a:cs typeface="Arial"/>
              <a:sym typeface="Arial"/>
            </a:endParaRPr>
          </a:p>
        </p:txBody>
      </p:sp>
      <p:sp>
        <p:nvSpPr>
          <p:cNvPr id="648" name="Google Shape;648;p24"/>
          <p:cNvSpPr/>
          <p:nvPr/>
        </p:nvSpPr>
        <p:spPr>
          <a:xfrm>
            <a:off x="5084021" y="2083679"/>
            <a:ext cx="2473200" cy="2062800"/>
          </a:xfrm>
          <a:prstGeom prst="rect">
            <a:avLst/>
          </a:prstGeom>
          <a:noFill/>
          <a:ln>
            <a:noFill/>
          </a:ln>
        </p:spPr>
        <p:txBody>
          <a:bodyPr anchorCtr="0" anchor="t" bIns="45000" lIns="90000" spcFirstLastPara="1" rIns="90000" wrap="square" tIns="45000">
            <a:spAutoFit/>
          </a:bodyPr>
          <a:lstStyle/>
          <a:p>
            <a:pPr indent="0" lvl="0" marL="0" marR="0" rtl="0" algn="ctr">
              <a:lnSpc>
                <a:spcPct val="123333"/>
              </a:lnSpc>
              <a:spcBef>
                <a:spcPts val="0"/>
              </a:spcBef>
              <a:spcAft>
                <a:spcPts val="0"/>
              </a:spcAft>
              <a:buClr>
                <a:srgbClr val="000000"/>
              </a:buClr>
              <a:buSzPts val="1800"/>
              <a:buFont typeface="Arial"/>
              <a:buNone/>
            </a:pPr>
            <a:r>
              <a:rPr lang="en-GB" sz="1600">
                <a:latin typeface="Calibri"/>
                <a:ea typeface="Calibri"/>
                <a:cs typeface="Calibri"/>
                <a:sym typeface="Calibri"/>
              </a:rPr>
              <a:t>Este modelo fomenta el </a:t>
            </a:r>
            <a:r>
              <a:rPr lang="en-GB" sz="1600">
                <a:latin typeface="Calibri"/>
                <a:ea typeface="Calibri"/>
                <a:cs typeface="Calibri"/>
                <a:sym typeface="Calibri"/>
              </a:rPr>
              <a:t>crecimiento</a:t>
            </a:r>
            <a:r>
              <a:rPr lang="en-GB" sz="1600">
                <a:latin typeface="Calibri"/>
                <a:ea typeface="Calibri"/>
                <a:cs typeface="Calibri"/>
                <a:sym typeface="Calibri"/>
              </a:rPr>
              <a:t>, la creación de ingresos y empleo. Esto tiene un efecto directo en la reducción de la desigualdad social y la pobreza.</a:t>
            </a:r>
            <a:endParaRPr b="0" i="0" sz="1600" u="none" cap="none" strike="noStrike">
              <a:solidFill>
                <a:srgbClr val="000000"/>
              </a:solidFill>
              <a:latin typeface="Arial"/>
              <a:ea typeface="Arial"/>
              <a:cs typeface="Arial"/>
              <a:sym typeface="Arial"/>
            </a:endParaRPr>
          </a:p>
        </p:txBody>
      </p:sp>
      <p:sp>
        <p:nvSpPr>
          <p:cNvPr id="649" name="Google Shape;649;p24"/>
          <p:cNvSpPr/>
          <p:nvPr/>
        </p:nvSpPr>
        <p:spPr>
          <a:xfrm>
            <a:off x="5446271" y="1494375"/>
            <a:ext cx="1748700" cy="3954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2000"/>
              <a:buFont typeface="Arial"/>
              <a:buNone/>
            </a:pPr>
            <a:r>
              <a:rPr b="1" lang="en-GB" sz="1800">
                <a:solidFill>
                  <a:srgbClr val="FAB632"/>
                </a:solidFill>
                <a:latin typeface="Calibri"/>
                <a:ea typeface="Calibri"/>
                <a:cs typeface="Calibri"/>
                <a:sym typeface="Calibri"/>
              </a:rPr>
              <a:t>Empleos Verdes</a:t>
            </a:r>
            <a:endParaRPr b="0" i="0" sz="1800" u="none" cap="none" strike="noStrike">
              <a:solidFill>
                <a:srgbClr val="000000"/>
              </a:solidFill>
              <a:latin typeface="Arial"/>
              <a:ea typeface="Arial"/>
              <a:cs typeface="Arial"/>
              <a:sym typeface="Arial"/>
            </a:endParaRPr>
          </a:p>
        </p:txBody>
      </p:sp>
      <p:sp>
        <p:nvSpPr>
          <p:cNvPr id="650" name="Google Shape;650;p24"/>
          <p:cNvSpPr/>
          <p:nvPr/>
        </p:nvSpPr>
        <p:spPr>
          <a:xfrm>
            <a:off x="4813638" y="1494380"/>
            <a:ext cx="238200" cy="10050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Arial"/>
              <a:buNone/>
            </a:pPr>
            <a:r>
              <a:rPr b="0" i="0" lang="en-GB" sz="1800" u="none" cap="none" strike="noStrike">
                <a:solidFill>
                  <a:srgbClr val="EA4E46"/>
                </a:solidFill>
                <a:latin typeface="Calibri"/>
                <a:ea typeface="Calibri"/>
                <a:cs typeface="Calibri"/>
                <a:sym typeface="Calibri"/>
              </a:rPr>
              <a:t>+</a:t>
            </a:r>
            <a:r>
              <a:rPr b="0" i="0" lang="en-GB" sz="1800" u="none" cap="none" strike="noStrike">
                <a:solidFill>
                  <a:srgbClr val="FAB632"/>
                </a:solidFill>
                <a:latin typeface="Calibri"/>
                <a:ea typeface="Calibri"/>
                <a:cs typeface="Calibri"/>
                <a:sym typeface="Calibri"/>
              </a:rPr>
              <a:t>+</a:t>
            </a:r>
            <a:r>
              <a:rPr b="0" i="0" lang="en-GB" sz="1800" u="none" cap="none" strike="noStrike">
                <a:solidFill>
                  <a:srgbClr val="21B4A9"/>
                </a:solidFill>
                <a:latin typeface="Calibri"/>
                <a:ea typeface="Calibri"/>
                <a:cs typeface="Calibri"/>
                <a:sym typeface="Calibri"/>
              </a:rPr>
              <a:t>+</a:t>
            </a:r>
            <a:endParaRPr b="0" i="0" sz="1800" u="none" cap="none" strike="noStrike">
              <a:solidFill>
                <a:srgbClr val="000000"/>
              </a:solidFill>
              <a:latin typeface="Arial"/>
              <a:ea typeface="Arial"/>
              <a:cs typeface="Arial"/>
              <a:sym typeface="Arial"/>
            </a:endParaRPr>
          </a:p>
        </p:txBody>
      </p:sp>
      <p:sp>
        <p:nvSpPr>
          <p:cNvPr id="651" name="Google Shape;651;p24"/>
          <p:cNvSpPr/>
          <p:nvPr/>
        </p:nvSpPr>
        <p:spPr>
          <a:xfrm>
            <a:off x="2503440" y="6117840"/>
            <a:ext cx="7901280" cy="592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652" name="Google Shape;652;p24"/>
          <p:cNvSpPr/>
          <p:nvPr/>
        </p:nvSpPr>
        <p:spPr>
          <a:xfrm>
            <a:off x="8260586" y="2083677"/>
            <a:ext cx="2473200" cy="2344800"/>
          </a:xfrm>
          <a:prstGeom prst="rect">
            <a:avLst/>
          </a:prstGeom>
          <a:noFill/>
          <a:ln>
            <a:noFill/>
          </a:ln>
        </p:spPr>
        <p:txBody>
          <a:bodyPr anchorCtr="0" anchor="t" bIns="45000" lIns="90000" spcFirstLastPara="1" rIns="90000" wrap="square" tIns="45000">
            <a:noAutofit/>
          </a:bodyPr>
          <a:lstStyle/>
          <a:p>
            <a:pPr indent="0" lvl="0" marL="0" marR="0" rtl="0" algn="ctr">
              <a:lnSpc>
                <a:spcPct val="123333"/>
              </a:lnSpc>
              <a:spcBef>
                <a:spcPts val="0"/>
              </a:spcBef>
              <a:spcAft>
                <a:spcPts val="0"/>
              </a:spcAft>
              <a:buClr>
                <a:srgbClr val="000000"/>
              </a:buClr>
              <a:buSzPts val="1800"/>
              <a:buFont typeface="Arial"/>
              <a:buNone/>
            </a:pPr>
            <a:r>
              <a:rPr lang="en-GB" sz="1600">
                <a:latin typeface="Calibri"/>
                <a:ea typeface="Calibri"/>
                <a:cs typeface="Calibri"/>
                <a:sym typeface="Calibri"/>
              </a:rPr>
              <a:t>El emprendimiento verde es un concepto emergente cuya importancia crece progresivamente en el contexto de la UE. Cada vez existen más nichos de mercado orientados hacia la sostenibilidad ambiental.</a:t>
            </a:r>
            <a:endParaRPr b="0" i="0" sz="1600" u="none" cap="none" strike="noStrike">
              <a:solidFill>
                <a:srgbClr val="000000"/>
              </a:solidFill>
              <a:latin typeface="Arial"/>
              <a:ea typeface="Arial"/>
              <a:cs typeface="Arial"/>
              <a:sym typeface="Arial"/>
            </a:endParaRPr>
          </a:p>
        </p:txBody>
      </p:sp>
      <p:sp>
        <p:nvSpPr>
          <p:cNvPr id="653" name="Google Shape;653;p24"/>
          <p:cNvSpPr/>
          <p:nvPr/>
        </p:nvSpPr>
        <p:spPr>
          <a:xfrm>
            <a:off x="8394525" y="1494375"/>
            <a:ext cx="2205300" cy="3954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lang="en-GB" sz="1800">
                <a:solidFill>
                  <a:srgbClr val="FAB632"/>
                </a:solidFill>
                <a:latin typeface="Calibri"/>
                <a:ea typeface="Calibri"/>
                <a:cs typeface="Calibri"/>
                <a:sym typeface="Calibri"/>
              </a:rPr>
              <a:t>Emprendimiento Verde</a:t>
            </a:r>
            <a:endParaRPr b="0" i="0" sz="1800" u="none" cap="none" strike="noStrike">
              <a:solidFill>
                <a:srgbClr val="000000"/>
              </a:solidFill>
              <a:latin typeface="Arial"/>
              <a:ea typeface="Arial"/>
              <a:cs typeface="Arial"/>
              <a:sym typeface="Arial"/>
            </a:endParaRPr>
          </a:p>
        </p:txBody>
      </p:sp>
      <p:sp>
        <p:nvSpPr>
          <p:cNvPr id="654" name="Google Shape;654;p24"/>
          <p:cNvSpPr/>
          <p:nvPr/>
        </p:nvSpPr>
        <p:spPr>
          <a:xfrm>
            <a:off x="7683590" y="1494373"/>
            <a:ext cx="238200" cy="1005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Arial"/>
              <a:buNone/>
            </a:pPr>
            <a:r>
              <a:rPr b="0" i="0" lang="en-GB" sz="1800" u="none" cap="none" strike="noStrike">
                <a:solidFill>
                  <a:srgbClr val="EA4E46"/>
                </a:solidFill>
                <a:latin typeface="Calibri"/>
                <a:ea typeface="Calibri"/>
                <a:cs typeface="Calibri"/>
                <a:sym typeface="Calibri"/>
              </a:rPr>
              <a:t>+</a:t>
            </a:r>
            <a:r>
              <a:rPr b="0" i="0" lang="en-GB" sz="1800" u="none" cap="none" strike="noStrike">
                <a:solidFill>
                  <a:srgbClr val="FAB632"/>
                </a:solidFill>
                <a:latin typeface="Calibri"/>
                <a:ea typeface="Calibri"/>
                <a:cs typeface="Calibri"/>
                <a:sym typeface="Calibri"/>
              </a:rPr>
              <a:t>+</a:t>
            </a:r>
            <a:r>
              <a:rPr b="0" i="0" lang="en-GB" sz="1800" u="none" cap="none" strike="noStrike">
                <a:solidFill>
                  <a:srgbClr val="21B4A9"/>
                </a:solidFill>
                <a:latin typeface="Calibri"/>
                <a:ea typeface="Calibri"/>
                <a:cs typeface="Calibri"/>
                <a:sym typeface="Calibri"/>
              </a:rPr>
              <a:t>+</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25"/>
          <p:cNvSpPr/>
          <p:nvPr/>
        </p:nvSpPr>
        <p:spPr>
          <a:xfrm>
            <a:off x="523450" y="924475"/>
            <a:ext cx="4518000" cy="1975500"/>
          </a:xfrm>
          <a:prstGeom prst="rect">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25"/>
          <p:cNvSpPr/>
          <p:nvPr/>
        </p:nvSpPr>
        <p:spPr>
          <a:xfrm>
            <a:off x="531360" y="924480"/>
            <a:ext cx="4510080" cy="615960"/>
          </a:xfrm>
          <a:prstGeom prst="roundRect">
            <a:avLst>
              <a:gd fmla="val 16667" name="adj"/>
            </a:avLst>
          </a:prstGeom>
          <a:solidFill>
            <a:srgbClr val="21B4A9"/>
          </a:solidFill>
          <a:ln cap="flat" cmpd="sng" w="25400">
            <a:solidFill>
              <a:srgbClr val="21B4A9"/>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¿Qué pilares evalúa la economía verde?</a:t>
            </a:r>
            <a:endParaRPr b="0" i="0" sz="1800" u="none" cap="none" strike="noStrike">
              <a:solidFill>
                <a:srgbClr val="000000"/>
              </a:solidFill>
              <a:latin typeface="Arial"/>
              <a:ea typeface="Arial"/>
              <a:cs typeface="Arial"/>
              <a:sym typeface="Arial"/>
            </a:endParaRPr>
          </a:p>
        </p:txBody>
      </p:sp>
      <p:sp>
        <p:nvSpPr>
          <p:cNvPr id="661" name="Google Shape;661;p25"/>
          <p:cNvSpPr/>
          <p:nvPr/>
        </p:nvSpPr>
        <p:spPr>
          <a:xfrm>
            <a:off x="550800" y="270000"/>
            <a:ext cx="8245080" cy="54936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21B4A9"/>
                </a:solidFill>
                <a:latin typeface="Calibri"/>
                <a:ea typeface="Calibri"/>
                <a:cs typeface="Calibri"/>
                <a:sym typeface="Calibri"/>
              </a:rPr>
              <a:t>Self-assessment test:</a:t>
            </a:r>
            <a:endParaRPr b="0" i="0" sz="3600" u="none" cap="none" strike="noStrike">
              <a:solidFill>
                <a:srgbClr val="000000"/>
              </a:solidFill>
              <a:latin typeface="Arial"/>
              <a:ea typeface="Arial"/>
              <a:cs typeface="Arial"/>
              <a:sym typeface="Arial"/>
            </a:endParaRPr>
          </a:p>
        </p:txBody>
      </p:sp>
      <p:sp>
        <p:nvSpPr>
          <p:cNvPr id="662" name="Google Shape;662;p25"/>
          <p:cNvSpPr/>
          <p:nvPr/>
        </p:nvSpPr>
        <p:spPr>
          <a:xfrm>
            <a:off x="5331600" y="924480"/>
            <a:ext cx="4518000" cy="1837440"/>
          </a:xfrm>
          <a:prstGeom prst="rect">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25"/>
          <p:cNvSpPr/>
          <p:nvPr/>
        </p:nvSpPr>
        <p:spPr>
          <a:xfrm>
            <a:off x="5331600" y="924473"/>
            <a:ext cx="4518000" cy="585000"/>
          </a:xfrm>
          <a:prstGeom prst="roundRect">
            <a:avLst>
              <a:gd fmla="val 16667" name="adj"/>
            </a:avLst>
          </a:prstGeom>
          <a:solidFill>
            <a:srgbClr val="FAB632"/>
          </a:solidFill>
          <a:ln cap="flat" cmpd="sng" w="25400">
            <a:solidFill>
              <a:srgbClr val="FAB632"/>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Los beneficios de la economía verde son…</a:t>
            </a:r>
            <a:endParaRPr b="0" i="0" sz="1800" u="none" cap="none" strike="noStrike">
              <a:solidFill>
                <a:srgbClr val="000000"/>
              </a:solidFill>
              <a:latin typeface="Arial"/>
              <a:ea typeface="Arial"/>
              <a:cs typeface="Arial"/>
              <a:sym typeface="Arial"/>
            </a:endParaRPr>
          </a:p>
        </p:txBody>
      </p:sp>
      <p:sp>
        <p:nvSpPr>
          <p:cNvPr id="664" name="Google Shape;664;p25"/>
          <p:cNvSpPr/>
          <p:nvPr/>
        </p:nvSpPr>
        <p:spPr>
          <a:xfrm>
            <a:off x="523440" y="3002040"/>
            <a:ext cx="4518000" cy="1837440"/>
          </a:xfrm>
          <a:prstGeom prst="rect">
            <a:avLst/>
          </a:prstGeom>
          <a:noFill/>
          <a:ln cap="flat" cmpd="sng" w="25400">
            <a:solidFill>
              <a:srgbClr val="EA4E4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25"/>
          <p:cNvSpPr/>
          <p:nvPr/>
        </p:nvSpPr>
        <p:spPr>
          <a:xfrm>
            <a:off x="523450" y="3002050"/>
            <a:ext cx="4518000" cy="615900"/>
          </a:xfrm>
          <a:prstGeom prst="roundRect">
            <a:avLst>
              <a:gd fmla="val 16667" name="adj"/>
            </a:avLst>
          </a:prstGeom>
          <a:solidFill>
            <a:srgbClr val="EA4E46"/>
          </a:solidFill>
          <a:ln cap="flat" cmpd="sng" w="25400">
            <a:solidFill>
              <a:srgbClr val="EA4E46"/>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Los empleos verdes…</a:t>
            </a:r>
            <a:endParaRPr b="0" i="0" sz="1800" u="none" cap="none" strike="noStrike">
              <a:solidFill>
                <a:srgbClr val="000000"/>
              </a:solidFill>
              <a:latin typeface="Arial"/>
              <a:ea typeface="Arial"/>
              <a:cs typeface="Arial"/>
              <a:sym typeface="Arial"/>
            </a:endParaRPr>
          </a:p>
        </p:txBody>
      </p:sp>
      <p:sp>
        <p:nvSpPr>
          <p:cNvPr id="666" name="Google Shape;666;p25"/>
          <p:cNvSpPr/>
          <p:nvPr/>
        </p:nvSpPr>
        <p:spPr>
          <a:xfrm>
            <a:off x="531350" y="3724375"/>
            <a:ext cx="4518000" cy="9162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Protegen y restauran el ecosistema.</a:t>
            </a:r>
            <a:endParaRPr b="1"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Aumentan los residuos.</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Promueven la exclusión social.</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7" name="Google Shape;667;p25"/>
          <p:cNvSpPr/>
          <p:nvPr/>
        </p:nvSpPr>
        <p:spPr>
          <a:xfrm>
            <a:off x="5331600" y="3021840"/>
            <a:ext cx="4518000" cy="1837440"/>
          </a:xfrm>
          <a:prstGeom prst="rect">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25"/>
          <p:cNvSpPr/>
          <p:nvPr/>
        </p:nvSpPr>
        <p:spPr>
          <a:xfrm>
            <a:off x="5331600" y="3021840"/>
            <a:ext cx="4518000" cy="585000"/>
          </a:xfrm>
          <a:prstGeom prst="roundRect">
            <a:avLst>
              <a:gd fmla="val 16667" name="adj"/>
            </a:avLst>
          </a:prstGeom>
          <a:solidFill>
            <a:srgbClr val="21B4A9"/>
          </a:solidFill>
          <a:ln cap="flat" cmpd="sng" w="25400">
            <a:solidFill>
              <a:srgbClr val="21B4A9"/>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Los 3 ejes del emprendimiento verde son…</a:t>
            </a:r>
            <a:endParaRPr b="0" i="0" sz="1800" u="none" cap="none" strike="noStrike">
              <a:solidFill>
                <a:srgbClr val="000000"/>
              </a:solidFill>
              <a:latin typeface="Arial"/>
              <a:ea typeface="Arial"/>
              <a:cs typeface="Arial"/>
              <a:sym typeface="Arial"/>
            </a:endParaRPr>
          </a:p>
        </p:txBody>
      </p:sp>
      <p:sp>
        <p:nvSpPr>
          <p:cNvPr id="669" name="Google Shape;669;p25"/>
          <p:cNvSpPr/>
          <p:nvPr/>
        </p:nvSpPr>
        <p:spPr>
          <a:xfrm>
            <a:off x="2743200" y="4949280"/>
            <a:ext cx="4730040" cy="1837440"/>
          </a:xfrm>
          <a:prstGeom prst="rect">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25"/>
          <p:cNvSpPr/>
          <p:nvPr/>
        </p:nvSpPr>
        <p:spPr>
          <a:xfrm>
            <a:off x="2749680" y="4950000"/>
            <a:ext cx="4730040" cy="601200"/>
          </a:xfrm>
          <a:prstGeom prst="roundRect">
            <a:avLst>
              <a:gd fmla="val 16667" name="adj"/>
            </a:avLst>
          </a:prstGeom>
          <a:solidFill>
            <a:srgbClr val="FAB632"/>
          </a:solidFill>
          <a:ln cap="flat" cmpd="sng" w="25400">
            <a:solidFill>
              <a:srgbClr val="FAB632"/>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El estudio de la relación de los cultivos agrícolas y el medioambiente es la definición de</a:t>
            </a:r>
            <a:endParaRPr b="0" i="0" sz="1800" u="none" cap="none" strike="noStrike">
              <a:solidFill>
                <a:srgbClr val="000000"/>
              </a:solidFill>
              <a:latin typeface="Arial"/>
              <a:ea typeface="Arial"/>
              <a:cs typeface="Arial"/>
              <a:sym typeface="Arial"/>
            </a:endParaRPr>
          </a:p>
        </p:txBody>
      </p:sp>
      <p:pic>
        <p:nvPicPr>
          <p:cNvPr descr="Texto&#10;&#10;Descripción generada automáticamente" id="671" name="Google Shape;671;p25"/>
          <p:cNvPicPr preferRelativeResize="0"/>
          <p:nvPr/>
        </p:nvPicPr>
        <p:blipFill rotWithShape="1">
          <a:blip r:embed="rId4">
            <a:alphaModFix/>
          </a:blip>
          <a:srcRect b="0" l="0" r="0" t="0"/>
          <a:stretch/>
        </p:blipFill>
        <p:spPr>
          <a:xfrm>
            <a:off x="7882560" y="6251040"/>
            <a:ext cx="2303640" cy="483120"/>
          </a:xfrm>
          <a:prstGeom prst="rect">
            <a:avLst/>
          </a:prstGeom>
          <a:noFill/>
          <a:ln>
            <a:noFill/>
          </a:ln>
        </p:spPr>
      </p:pic>
      <p:sp>
        <p:nvSpPr>
          <p:cNvPr id="672" name="Google Shape;672;p25"/>
          <p:cNvSpPr/>
          <p:nvPr/>
        </p:nvSpPr>
        <p:spPr>
          <a:xfrm>
            <a:off x="7684200" y="5153400"/>
            <a:ext cx="4433040" cy="9273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673" name="Google Shape;673;p25"/>
          <p:cNvSpPr/>
          <p:nvPr/>
        </p:nvSpPr>
        <p:spPr>
          <a:xfrm>
            <a:off x="5338440" y="3695760"/>
            <a:ext cx="4518000" cy="10033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Ecológico, cultural, político.</a:t>
            </a:r>
            <a:endParaRPr b="0" i="0" sz="1500" u="none" cap="none" strike="noStrike">
              <a:solidFill>
                <a:srgbClr val="000000"/>
              </a:solidFill>
              <a:latin typeface="Calibri"/>
              <a:ea typeface="Calibri"/>
              <a:cs typeface="Calibri"/>
              <a:sym typeface="Calibri"/>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Ecológico, económico, político.</a:t>
            </a:r>
            <a:endParaRPr i="0" sz="1500" u="none" cap="none" strike="noStrike">
              <a:solidFill>
                <a:srgbClr val="000000"/>
              </a:solidFill>
              <a:latin typeface="Calibri"/>
              <a:ea typeface="Calibri"/>
              <a:cs typeface="Calibri"/>
              <a:sym typeface="Calibri"/>
            </a:endParaRPr>
          </a:p>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Ambiental, económico, social.</a:t>
            </a:r>
            <a:endParaRPr b="1" i="0" sz="1500" u="none" cap="none" strike="noStrike">
              <a:solidFill>
                <a:srgbClr val="000000"/>
              </a:solidFill>
              <a:latin typeface="Calibri"/>
              <a:ea typeface="Calibri"/>
              <a:cs typeface="Calibri"/>
              <a:sym typeface="Calibri"/>
            </a:endParaRPr>
          </a:p>
        </p:txBody>
      </p:sp>
      <p:sp>
        <p:nvSpPr>
          <p:cNvPr id="674" name="Google Shape;674;p25"/>
          <p:cNvSpPr/>
          <p:nvPr/>
        </p:nvSpPr>
        <p:spPr>
          <a:xfrm>
            <a:off x="2743200" y="5641925"/>
            <a:ext cx="4730100" cy="11433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Agricultura</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Agroecología</a:t>
            </a:r>
            <a:endParaRPr b="1"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Agricultura ecológica.</a:t>
            </a:r>
            <a:endParaRPr i="0" sz="1500" u="none" cap="none" strike="noStrike">
              <a:solidFill>
                <a:srgbClr val="000000"/>
              </a:solidFill>
            </a:endParaRPr>
          </a:p>
        </p:txBody>
      </p:sp>
      <p:sp>
        <p:nvSpPr>
          <p:cNvPr id="675" name="Google Shape;675;p25"/>
          <p:cNvSpPr/>
          <p:nvPr/>
        </p:nvSpPr>
        <p:spPr>
          <a:xfrm>
            <a:off x="525600" y="1489201"/>
            <a:ext cx="4518000" cy="12315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Impacto social, impacto del desarrollo, transformación económica.</a:t>
            </a:r>
            <a:endParaRPr b="1"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Desarrollo bajo en carbono, impacto social e impacto del desarrollo.</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Eficiencia energética, impacto social e impacto del desarrollo.</a:t>
            </a:r>
            <a:endParaRPr i="0" sz="1500" u="none" cap="none" strike="noStrike">
              <a:solidFill>
                <a:srgbClr val="000000"/>
              </a:solidFill>
            </a:endParaRPr>
          </a:p>
        </p:txBody>
      </p:sp>
      <p:sp>
        <p:nvSpPr>
          <p:cNvPr id="676" name="Google Shape;676;p25"/>
          <p:cNvSpPr/>
          <p:nvPr/>
        </p:nvSpPr>
        <p:spPr>
          <a:xfrm>
            <a:off x="5331600" y="1529640"/>
            <a:ext cx="4518000" cy="10033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Potencia el desarrollo económico.</a:t>
            </a:r>
            <a:endParaRPr i="0" sz="1500" u="none" cap="none" strike="noStrike">
              <a:solidFill>
                <a:srgbClr val="000000"/>
              </a:solidFill>
              <a:latin typeface="Calibri"/>
              <a:ea typeface="Calibri"/>
              <a:cs typeface="Calibri"/>
              <a:sym typeface="Calibri"/>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Promoción del bienestar social.</a:t>
            </a:r>
            <a:endParaRPr i="0" sz="1500" u="none" cap="none" strike="noStrike">
              <a:solidFill>
                <a:srgbClr val="000000"/>
              </a:solidFill>
              <a:latin typeface="Calibri"/>
              <a:ea typeface="Calibri"/>
              <a:cs typeface="Calibri"/>
              <a:sym typeface="Calibri"/>
            </a:endParaRPr>
          </a:p>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Todas son correctas.</a:t>
            </a:r>
            <a:r>
              <a:rPr b="1" i="0" lang="en-GB" sz="1500" u="none" cap="none" strike="noStrike">
                <a:solidFill>
                  <a:srgbClr val="000000"/>
                </a:solidFill>
                <a:latin typeface="Calibri"/>
                <a:ea typeface="Calibri"/>
                <a:cs typeface="Calibri"/>
                <a:sym typeface="Calibri"/>
              </a:rPr>
              <a:t> </a:t>
            </a:r>
            <a:endParaRPr b="1" i="0" sz="15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0" name="Shape 680"/>
        <p:cNvGrpSpPr/>
        <p:nvPr/>
      </p:nvGrpSpPr>
      <p:grpSpPr>
        <a:xfrm>
          <a:off x="0" y="0"/>
          <a:ext cx="0" cy="0"/>
          <a:chOff x="0" y="0"/>
          <a:chExt cx="0" cy="0"/>
        </a:xfrm>
      </p:grpSpPr>
      <p:sp>
        <p:nvSpPr>
          <p:cNvPr id="681" name="Google Shape;681;p26"/>
          <p:cNvSpPr/>
          <p:nvPr/>
        </p:nvSpPr>
        <p:spPr>
          <a:xfrm>
            <a:off x="523440" y="924480"/>
            <a:ext cx="4518000" cy="1837440"/>
          </a:xfrm>
          <a:prstGeom prst="rect">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26"/>
          <p:cNvSpPr/>
          <p:nvPr/>
        </p:nvSpPr>
        <p:spPr>
          <a:xfrm>
            <a:off x="523550" y="924475"/>
            <a:ext cx="4518000" cy="775200"/>
          </a:xfrm>
          <a:prstGeom prst="roundRect">
            <a:avLst>
              <a:gd fmla="val 16667" name="adj"/>
            </a:avLst>
          </a:prstGeom>
          <a:solidFill>
            <a:srgbClr val="21B4A9"/>
          </a:solidFill>
          <a:ln cap="flat" cmpd="sng" w="25400">
            <a:solidFill>
              <a:srgbClr val="21B4A9"/>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La tendencia más importante de la economía verde es…</a:t>
            </a:r>
            <a:endParaRPr b="0" i="0" sz="1800" u="none" cap="none" strike="noStrike">
              <a:solidFill>
                <a:srgbClr val="000000"/>
              </a:solidFill>
              <a:latin typeface="Arial"/>
              <a:ea typeface="Arial"/>
              <a:cs typeface="Arial"/>
              <a:sym typeface="Arial"/>
            </a:endParaRPr>
          </a:p>
        </p:txBody>
      </p:sp>
      <p:sp>
        <p:nvSpPr>
          <p:cNvPr id="683" name="Google Shape;683;p26"/>
          <p:cNvSpPr/>
          <p:nvPr/>
        </p:nvSpPr>
        <p:spPr>
          <a:xfrm>
            <a:off x="550800" y="270000"/>
            <a:ext cx="8245080" cy="54936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21B4A9"/>
                </a:solidFill>
                <a:latin typeface="Calibri"/>
                <a:ea typeface="Calibri"/>
                <a:cs typeface="Calibri"/>
                <a:sym typeface="Calibri"/>
              </a:rPr>
              <a:t>Self-assessment test solutions:</a:t>
            </a:r>
            <a:endParaRPr b="0" i="0" sz="3600" u="none" cap="none" strike="noStrike">
              <a:solidFill>
                <a:srgbClr val="000000"/>
              </a:solidFill>
              <a:latin typeface="Arial"/>
              <a:ea typeface="Arial"/>
              <a:cs typeface="Arial"/>
              <a:sym typeface="Arial"/>
            </a:endParaRPr>
          </a:p>
        </p:txBody>
      </p:sp>
      <p:sp>
        <p:nvSpPr>
          <p:cNvPr id="684" name="Google Shape;684;p26"/>
          <p:cNvSpPr/>
          <p:nvPr/>
        </p:nvSpPr>
        <p:spPr>
          <a:xfrm>
            <a:off x="5331600" y="924480"/>
            <a:ext cx="4518000" cy="1837440"/>
          </a:xfrm>
          <a:prstGeom prst="rect">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26"/>
          <p:cNvSpPr/>
          <p:nvPr/>
        </p:nvSpPr>
        <p:spPr>
          <a:xfrm>
            <a:off x="5331600" y="924480"/>
            <a:ext cx="4518000" cy="421560"/>
          </a:xfrm>
          <a:prstGeom prst="roundRect">
            <a:avLst>
              <a:gd fmla="val 16667" name="adj"/>
            </a:avLst>
          </a:prstGeom>
          <a:solidFill>
            <a:srgbClr val="FAB632"/>
          </a:solidFill>
          <a:ln cap="flat" cmpd="sng" w="25400">
            <a:solidFill>
              <a:srgbClr val="FAB632"/>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El turismo rural sostenible…</a:t>
            </a:r>
            <a:endParaRPr b="0" i="0" sz="1800" u="none" cap="none" strike="noStrike">
              <a:solidFill>
                <a:srgbClr val="000000"/>
              </a:solidFill>
              <a:latin typeface="Arial"/>
              <a:ea typeface="Arial"/>
              <a:cs typeface="Arial"/>
              <a:sym typeface="Arial"/>
            </a:endParaRPr>
          </a:p>
        </p:txBody>
      </p:sp>
      <p:sp>
        <p:nvSpPr>
          <p:cNvPr id="686" name="Google Shape;686;p26"/>
          <p:cNvSpPr/>
          <p:nvPr/>
        </p:nvSpPr>
        <p:spPr>
          <a:xfrm>
            <a:off x="523440" y="3002040"/>
            <a:ext cx="4518000" cy="1837440"/>
          </a:xfrm>
          <a:prstGeom prst="rect">
            <a:avLst/>
          </a:prstGeom>
          <a:noFill/>
          <a:ln cap="flat" cmpd="sng" w="25400">
            <a:solidFill>
              <a:srgbClr val="EA4E46"/>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26"/>
          <p:cNvSpPr/>
          <p:nvPr/>
        </p:nvSpPr>
        <p:spPr>
          <a:xfrm>
            <a:off x="523450" y="2907850"/>
            <a:ext cx="4518000" cy="927300"/>
          </a:xfrm>
          <a:prstGeom prst="roundRect">
            <a:avLst>
              <a:gd fmla="val 16667" name="adj"/>
            </a:avLst>
          </a:prstGeom>
          <a:solidFill>
            <a:srgbClr val="EA4E46"/>
          </a:solidFill>
          <a:ln cap="flat" cmpd="sng" w="25400">
            <a:solidFill>
              <a:srgbClr val="EA4E46"/>
            </a:solidFill>
            <a:prstDash val="solid"/>
            <a:miter lim="8000"/>
            <a:headEnd len="sm" w="sm" type="none"/>
            <a:tailEnd len="sm" w="sm" type="none"/>
          </a:ln>
        </p:spPr>
        <p:txBody>
          <a:bodyPr anchorCtr="0" anchor="ctr" bIns="45000" lIns="90000" spcFirstLastPara="1" rIns="90000" wrap="square" tIns="45000">
            <a:noAutofit/>
          </a:bodyPr>
          <a:lstStyle/>
          <a:p>
            <a:pPr indent="0" lvl="0" marL="45720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¿A qué </a:t>
            </a:r>
            <a:r>
              <a:rPr lang="en-GB" sz="1800">
                <a:solidFill>
                  <a:srgbClr val="FFFFFF"/>
                </a:solidFill>
                <a:latin typeface="Calibri"/>
                <a:ea typeface="Calibri"/>
                <a:cs typeface="Calibri"/>
                <a:sym typeface="Calibri"/>
              </a:rPr>
              <a:t>principio</a:t>
            </a:r>
            <a:r>
              <a:rPr lang="en-GB" sz="1800">
                <a:solidFill>
                  <a:srgbClr val="FFFFFF"/>
                </a:solidFill>
                <a:latin typeface="Calibri"/>
                <a:ea typeface="Calibri"/>
                <a:cs typeface="Calibri"/>
                <a:sym typeface="Calibri"/>
              </a:rPr>
              <a:t> de emprendimiento verde corresponden las buenas prácticas de gobernanza?</a:t>
            </a:r>
            <a:endParaRPr b="0" i="0" sz="1800" u="none" cap="none" strike="noStrike">
              <a:solidFill>
                <a:srgbClr val="000000"/>
              </a:solidFill>
              <a:latin typeface="Arial"/>
              <a:ea typeface="Arial"/>
              <a:cs typeface="Arial"/>
              <a:sym typeface="Arial"/>
            </a:endParaRPr>
          </a:p>
        </p:txBody>
      </p:sp>
      <p:sp>
        <p:nvSpPr>
          <p:cNvPr id="688" name="Google Shape;688;p26"/>
          <p:cNvSpPr/>
          <p:nvPr/>
        </p:nvSpPr>
        <p:spPr>
          <a:xfrm>
            <a:off x="531350" y="3835150"/>
            <a:ext cx="4518000" cy="12621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Economía baja en carbono.</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Protección.</a:t>
            </a:r>
            <a:endParaRPr b="1"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Transparencia.</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9" name="Google Shape;689;p26"/>
          <p:cNvSpPr/>
          <p:nvPr/>
        </p:nvSpPr>
        <p:spPr>
          <a:xfrm>
            <a:off x="5331600" y="3021840"/>
            <a:ext cx="4518000" cy="1837440"/>
          </a:xfrm>
          <a:prstGeom prst="rect">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26"/>
          <p:cNvSpPr/>
          <p:nvPr/>
        </p:nvSpPr>
        <p:spPr>
          <a:xfrm>
            <a:off x="5331600" y="3021840"/>
            <a:ext cx="4518000" cy="585000"/>
          </a:xfrm>
          <a:prstGeom prst="roundRect">
            <a:avLst>
              <a:gd fmla="val 16667" name="adj"/>
            </a:avLst>
          </a:prstGeom>
          <a:solidFill>
            <a:srgbClr val="21B4A9"/>
          </a:solidFill>
          <a:ln cap="flat" cmpd="sng" w="25400">
            <a:solidFill>
              <a:srgbClr val="21B4A9"/>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La transformación digital favorece…</a:t>
            </a:r>
            <a:endParaRPr b="0" i="0" sz="1800" u="none" cap="none" strike="noStrike">
              <a:solidFill>
                <a:srgbClr val="000000"/>
              </a:solidFill>
              <a:latin typeface="Arial"/>
              <a:ea typeface="Arial"/>
              <a:cs typeface="Arial"/>
              <a:sym typeface="Arial"/>
            </a:endParaRPr>
          </a:p>
        </p:txBody>
      </p:sp>
      <p:sp>
        <p:nvSpPr>
          <p:cNvPr id="691" name="Google Shape;691;p26"/>
          <p:cNvSpPr/>
          <p:nvPr/>
        </p:nvSpPr>
        <p:spPr>
          <a:xfrm>
            <a:off x="2743200" y="4949280"/>
            <a:ext cx="4730040" cy="1837440"/>
          </a:xfrm>
          <a:prstGeom prst="rect">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26"/>
          <p:cNvSpPr/>
          <p:nvPr/>
        </p:nvSpPr>
        <p:spPr>
          <a:xfrm>
            <a:off x="2749675" y="4950000"/>
            <a:ext cx="4730100" cy="927300"/>
          </a:xfrm>
          <a:prstGeom prst="roundRect">
            <a:avLst>
              <a:gd fmla="val 16667" name="adj"/>
            </a:avLst>
          </a:prstGeom>
          <a:solidFill>
            <a:srgbClr val="FAB632"/>
          </a:solidFill>
          <a:ln cap="flat" cmpd="sng" w="25400">
            <a:solidFill>
              <a:srgbClr val="FAB632"/>
            </a:solidFill>
            <a:prstDash val="solid"/>
            <a:miter lim="8000"/>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800"/>
              <a:buFont typeface="Arial"/>
              <a:buNone/>
            </a:pPr>
            <a:r>
              <a:rPr lang="en-GB" sz="1800">
                <a:solidFill>
                  <a:srgbClr val="FFFFFF"/>
                </a:solidFill>
                <a:latin typeface="Calibri"/>
                <a:ea typeface="Calibri"/>
                <a:cs typeface="Calibri"/>
                <a:sym typeface="Calibri"/>
              </a:rPr>
              <a:t>Uno de los objetivos de la “slow fashion” es reducir el uso del agua, energía y productos químicos durante el proceso productivo.</a:t>
            </a:r>
            <a:endParaRPr b="0" i="0" sz="1800" u="none" cap="none" strike="noStrike">
              <a:solidFill>
                <a:srgbClr val="000000"/>
              </a:solidFill>
              <a:latin typeface="Arial"/>
              <a:ea typeface="Arial"/>
              <a:cs typeface="Arial"/>
              <a:sym typeface="Arial"/>
            </a:endParaRPr>
          </a:p>
        </p:txBody>
      </p:sp>
      <p:pic>
        <p:nvPicPr>
          <p:cNvPr descr="Texto&#10;&#10;Descripción generada automáticamente" id="693" name="Google Shape;693;p26"/>
          <p:cNvPicPr preferRelativeResize="0"/>
          <p:nvPr/>
        </p:nvPicPr>
        <p:blipFill rotWithShape="1">
          <a:blip r:embed="rId4">
            <a:alphaModFix/>
          </a:blip>
          <a:srcRect b="0" l="0" r="0" t="0"/>
          <a:stretch/>
        </p:blipFill>
        <p:spPr>
          <a:xfrm>
            <a:off x="7882560" y="6251040"/>
            <a:ext cx="2303640" cy="483120"/>
          </a:xfrm>
          <a:prstGeom prst="rect">
            <a:avLst/>
          </a:prstGeom>
          <a:noFill/>
          <a:ln>
            <a:noFill/>
          </a:ln>
        </p:spPr>
      </p:pic>
      <p:sp>
        <p:nvSpPr>
          <p:cNvPr id="694" name="Google Shape;694;p26"/>
          <p:cNvSpPr/>
          <p:nvPr/>
        </p:nvSpPr>
        <p:spPr>
          <a:xfrm>
            <a:off x="7684200" y="5153400"/>
            <a:ext cx="4433040" cy="9273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695" name="Google Shape;695;p26"/>
          <p:cNvSpPr/>
          <p:nvPr/>
        </p:nvSpPr>
        <p:spPr>
          <a:xfrm>
            <a:off x="5338440" y="3695760"/>
            <a:ext cx="4518000" cy="10033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El uso eficiente de los recursos.</a:t>
            </a:r>
            <a:endParaRPr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La inclusión social.</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Todas son correctas.</a:t>
            </a:r>
            <a:endParaRPr b="1" i="0" sz="1500" u="none" cap="none" strike="noStrike">
              <a:solidFill>
                <a:srgbClr val="000000"/>
              </a:solidFill>
            </a:endParaRPr>
          </a:p>
        </p:txBody>
      </p:sp>
      <p:sp>
        <p:nvSpPr>
          <p:cNvPr id="696" name="Google Shape;696;p26"/>
          <p:cNvSpPr/>
          <p:nvPr/>
        </p:nvSpPr>
        <p:spPr>
          <a:xfrm>
            <a:off x="2743200" y="6009900"/>
            <a:ext cx="4730100" cy="7752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Verdadero.</a:t>
            </a:r>
            <a:endParaRPr b="1"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Falso.</a:t>
            </a:r>
            <a:endParaRPr b="1" i="0" sz="1500" u="none" cap="none" strike="noStrike">
              <a:solidFill>
                <a:srgbClr val="000000"/>
              </a:solidFill>
              <a:latin typeface="Arial"/>
              <a:ea typeface="Arial"/>
              <a:cs typeface="Arial"/>
              <a:sym typeface="Arial"/>
            </a:endParaRPr>
          </a:p>
        </p:txBody>
      </p:sp>
      <p:sp>
        <p:nvSpPr>
          <p:cNvPr id="697" name="Google Shape;697;p26"/>
          <p:cNvSpPr/>
          <p:nvPr/>
        </p:nvSpPr>
        <p:spPr>
          <a:xfrm>
            <a:off x="525600" y="1783172"/>
            <a:ext cx="4518000" cy="92730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Economía colaborativa.</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Economía circular.</a:t>
            </a:r>
            <a:endParaRPr b="1"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Cultura empresarial.</a:t>
            </a:r>
            <a:endParaRPr b="0" i="0" sz="1500" u="none" cap="none" strike="noStrike">
              <a:solidFill>
                <a:srgbClr val="000000"/>
              </a:solidFill>
              <a:latin typeface="Arial"/>
              <a:ea typeface="Arial"/>
              <a:cs typeface="Arial"/>
              <a:sym typeface="Arial"/>
            </a:endParaRPr>
          </a:p>
        </p:txBody>
      </p:sp>
      <p:sp>
        <p:nvSpPr>
          <p:cNvPr id="698" name="Google Shape;698;p26"/>
          <p:cNvSpPr/>
          <p:nvPr/>
        </p:nvSpPr>
        <p:spPr>
          <a:xfrm>
            <a:off x="5331600" y="1529640"/>
            <a:ext cx="4518000" cy="1003320"/>
          </a:xfrm>
          <a:prstGeom prst="rect">
            <a:avLst/>
          </a:prstGeom>
          <a:noFill/>
          <a:ln>
            <a:noFill/>
          </a:ln>
        </p:spPr>
        <p:txBody>
          <a:bodyPr anchorCtr="0" anchor="t" bIns="45000" lIns="90000" spcFirstLastPara="1" rIns="90000" wrap="square" tIns="45000">
            <a:spAutoFit/>
          </a:bodyPr>
          <a:lstStyle/>
          <a:p>
            <a:pPr indent="-343080" lvl="0" marL="343080" marR="0" rtl="0" algn="l">
              <a:lnSpc>
                <a:spcPct val="100000"/>
              </a:lnSpc>
              <a:spcBef>
                <a:spcPts val="0"/>
              </a:spcBef>
              <a:spcAft>
                <a:spcPts val="0"/>
              </a:spcAft>
              <a:buClr>
                <a:srgbClr val="000000"/>
              </a:buClr>
              <a:buSzPts val="1500"/>
              <a:buFont typeface="Calibri"/>
              <a:buAutoNum type="alphaLcParenR"/>
            </a:pPr>
            <a:r>
              <a:rPr b="1" lang="en-GB" sz="1500">
                <a:latin typeface="Calibri"/>
                <a:ea typeface="Calibri"/>
                <a:cs typeface="Calibri"/>
                <a:sym typeface="Calibri"/>
              </a:rPr>
              <a:t>Fomenta el crecimiento económico local.</a:t>
            </a:r>
            <a:endParaRPr b="1" i="0" sz="1500" u="none" cap="none" strike="noStrike">
              <a:solidFill>
                <a:srgbClr val="000000"/>
              </a:solidFil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Disminuye el intercambio cultural.</a:t>
            </a:r>
            <a:endParaRPr b="0" i="0" sz="1500" u="none" cap="none" strike="noStrike">
              <a:solidFill>
                <a:srgbClr val="000000"/>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500"/>
              <a:buFont typeface="Calibri"/>
              <a:buAutoNum type="alphaLcParenR"/>
            </a:pPr>
            <a:r>
              <a:rPr lang="en-GB" sz="1500">
                <a:latin typeface="Calibri"/>
                <a:ea typeface="Calibri"/>
                <a:cs typeface="Calibri"/>
                <a:sym typeface="Calibri"/>
              </a:rPr>
              <a:t>Mejora las condiciones de vida de los visitantes.</a:t>
            </a:r>
            <a:endParaRPr i="0" sz="1500" u="none" cap="none" strike="noStrike">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2" name="Shape 702"/>
        <p:cNvGrpSpPr/>
        <p:nvPr/>
      </p:nvGrpSpPr>
      <p:grpSpPr>
        <a:xfrm>
          <a:off x="0" y="0"/>
          <a:ext cx="0" cy="0"/>
          <a:chOff x="0" y="0"/>
          <a:chExt cx="0" cy="0"/>
        </a:xfrm>
      </p:grpSpPr>
      <p:sp>
        <p:nvSpPr>
          <p:cNvPr id="703" name="Google Shape;703;p27"/>
          <p:cNvSpPr/>
          <p:nvPr/>
        </p:nvSpPr>
        <p:spPr>
          <a:xfrm>
            <a:off x="4849560" y="4214160"/>
            <a:ext cx="19504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EA4E46"/>
                </a:solidFill>
                <a:latin typeface="Calibri"/>
                <a:ea typeface="Calibri"/>
                <a:cs typeface="Calibri"/>
                <a:sym typeface="Calibri"/>
              </a:rPr>
              <a:t>moreproject.eu</a:t>
            </a:r>
            <a:endParaRPr b="0" i="0" sz="2000" u="none" cap="none" strike="noStrike">
              <a:solidFill>
                <a:srgbClr val="000000"/>
              </a:solidFill>
              <a:latin typeface="Arial"/>
              <a:ea typeface="Arial"/>
              <a:cs typeface="Arial"/>
              <a:sym typeface="Arial"/>
            </a:endParaRPr>
          </a:p>
        </p:txBody>
      </p:sp>
      <p:pic>
        <p:nvPicPr>
          <p:cNvPr id="704" name="Google Shape;704;p27"/>
          <p:cNvPicPr preferRelativeResize="0"/>
          <p:nvPr/>
        </p:nvPicPr>
        <p:blipFill rotWithShape="1">
          <a:blip r:embed="rId4">
            <a:alphaModFix/>
          </a:blip>
          <a:srcRect b="33333" l="17327" r="19051" t="38446"/>
          <a:stretch/>
        </p:blipFill>
        <p:spPr>
          <a:xfrm>
            <a:off x="9123840" y="327960"/>
            <a:ext cx="2765880" cy="1225440"/>
          </a:xfrm>
          <a:prstGeom prst="rect">
            <a:avLst/>
          </a:prstGeom>
          <a:noFill/>
          <a:ln>
            <a:noFill/>
          </a:ln>
        </p:spPr>
      </p:pic>
      <p:pic>
        <p:nvPicPr>
          <p:cNvPr descr="Texto&#10;&#10;Descripción generada automáticamente" id="705" name="Google Shape;705;p27"/>
          <p:cNvPicPr preferRelativeResize="0"/>
          <p:nvPr/>
        </p:nvPicPr>
        <p:blipFill rotWithShape="1">
          <a:blip r:embed="rId5">
            <a:alphaModFix/>
          </a:blip>
          <a:srcRect b="0" l="0" r="0" t="0"/>
          <a:stretch/>
        </p:blipFill>
        <p:spPr>
          <a:xfrm>
            <a:off x="199080" y="6234480"/>
            <a:ext cx="2303640" cy="483120"/>
          </a:xfrm>
          <a:prstGeom prst="rect">
            <a:avLst/>
          </a:prstGeom>
          <a:noFill/>
          <a:ln>
            <a:noFill/>
          </a:ln>
        </p:spPr>
      </p:pic>
      <p:sp>
        <p:nvSpPr>
          <p:cNvPr id="706" name="Google Shape;706;p27"/>
          <p:cNvSpPr/>
          <p:nvPr/>
        </p:nvSpPr>
        <p:spPr>
          <a:xfrm>
            <a:off x="2503440" y="6117840"/>
            <a:ext cx="7901280" cy="592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4"/>
          <p:cNvSpPr/>
          <p:nvPr/>
        </p:nvSpPr>
        <p:spPr>
          <a:xfrm>
            <a:off x="850805" y="251430"/>
            <a:ext cx="8208600" cy="6390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1: </a:t>
            </a:r>
            <a:r>
              <a:rPr b="1" lang="en-GB" sz="3600">
                <a:solidFill>
                  <a:srgbClr val="FAB632"/>
                </a:solidFill>
                <a:latin typeface="Calibri"/>
                <a:ea typeface="Calibri"/>
                <a:cs typeface="Calibri"/>
                <a:sym typeface="Calibri"/>
              </a:rPr>
              <a:t>La Economía Verde</a:t>
            </a:r>
            <a:r>
              <a:rPr b="1" i="0" lang="en-GB" sz="3600" u="none" cap="none" strike="noStrike">
                <a:solidFill>
                  <a:srgbClr val="FAB632"/>
                </a:solidFill>
                <a:latin typeface="Calibri"/>
                <a:ea typeface="Calibri"/>
                <a:cs typeface="Calibri"/>
                <a:sym typeface="Calibri"/>
              </a:rPr>
              <a:t> </a:t>
            </a:r>
            <a:endParaRPr b="0" i="0" sz="3600" u="none" cap="none" strike="noStrike">
              <a:solidFill>
                <a:srgbClr val="000000"/>
              </a:solidFill>
              <a:latin typeface="Arial"/>
              <a:ea typeface="Arial"/>
              <a:cs typeface="Arial"/>
              <a:sym typeface="Arial"/>
            </a:endParaRPr>
          </a:p>
        </p:txBody>
      </p:sp>
      <p:sp>
        <p:nvSpPr>
          <p:cNvPr id="173" name="Google Shape;173;p4"/>
          <p:cNvSpPr/>
          <p:nvPr/>
        </p:nvSpPr>
        <p:spPr>
          <a:xfrm>
            <a:off x="850805" y="830670"/>
            <a:ext cx="7692900" cy="4560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1: ¿Qué es la E</a:t>
            </a:r>
            <a:r>
              <a:rPr lang="en-GB" sz="2400">
                <a:solidFill>
                  <a:srgbClr val="21B4A9"/>
                </a:solidFill>
                <a:latin typeface="Calibri"/>
                <a:ea typeface="Calibri"/>
                <a:cs typeface="Calibri"/>
                <a:sym typeface="Calibri"/>
              </a:rPr>
              <a:t>conomía </a:t>
            </a:r>
            <a:r>
              <a:rPr lang="en-GB" sz="2400">
                <a:solidFill>
                  <a:srgbClr val="21B4A9"/>
                </a:solidFill>
                <a:latin typeface="Calibri"/>
                <a:ea typeface="Calibri"/>
                <a:cs typeface="Calibri"/>
                <a:sym typeface="Calibri"/>
              </a:rPr>
              <a:t>Verde</a:t>
            </a:r>
            <a:r>
              <a:rPr lang="en-GB" sz="2400">
                <a:solidFill>
                  <a:srgbClr val="21B4A9"/>
                </a:solidFill>
                <a:latin typeface="Calibri"/>
                <a:ea typeface="Calibri"/>
                <a:cs typeface="Calibri"/>
                <a:sym typeface="Calibri"/>
              </a:rPr>
              <a:t>?</a:t>
            </a:r>
            <a:endParaRPr b="0" i="0" sz="2400" u="none" cap="none" strike="noStrike">
              <a:solidFill>
                <a:srgbClr val="000000"/>
              </a:solidFill>
              <a:latin typeface="Arial"/>
              <a:ea typeface="Arial"/>
              <a:cs typeface="Arial"/>
              <a:sym typeface="Arial"/>
            </a:endParaRPr>
          </a:p>
        </p:txBody>
      </p:sp>
      <p:sp>
        <p:nvSpPr>
          <p:cNvPr id="174" name="Google Shape;174;p4"/>
          <p:cNvSpPr/>
          <p:nvPr/>
        </p:nvSpPr>
        <p:spPr>
          <a:xfrm>
            <a:off x="850800" y="1458550"/>
            <a:ext cx="5740800" cy="2176800"/>
          </a:xfrm>
          <a:prstGeom prst="rect">
            <a:avLst/>
          </a:prstGeom>
          <a:noFill/>
          <a:ln cap="flat" cmpd="sng" w="9525">
            <a:solidFill>
              <a:srgbClr val="C00000"/>
            </a:solidFill>
            <a:prstDash val="solid"/>
            <a:round/>
            <a:headEnd len="sm" w="sm" type="none"/>
            <a:tailEnd len="sm" w="sm" type="none"/>
          </a:ln>
        </p:spPr>
        <p:txBody>
          <a:bodyPr anchorCtr="0" anchor="t" bIns="45000" lIns="90000" spcFirstLastPara="1" rIns="90000" wrap="square" tIns="45000">
            <a:spAutoFit/>
          </a:bodyPr>
          <a:lstStyle/>
          <a:p>
            <a:pPr indent="0" lvl="0" marL="0" marR="0" rtl="0" algn="just">
              <a:lnSpc>
                <a:spcPct val="100000"/>
              </a:lnSpc>
              <a:spcBef>
                <a:spcPts val="0"/>
              </a:spcBef>
              <a:spcAft>
                <a:spcPts val="0"/>
              </a:spcAft>
              <a:buClr>
                <a:srgbClr val="000000"/>
              </a:buClr>
              <a:buSzPts val="2000"/>
              <a:buFont typeface="Arial"/>
              <a:buNone/>
            </a:pPr>
            <a:r>
              <a:rPr lang="en-GB" sz="1900">
                <a:latin typeface="Calibri"/>
                <a:ea typeface="Calibri"/>
                <a:cs typeface="Calibri"/>
                <a:sym typeface="Calibri"/>
              </a:rPr>
              <a:t>El </a:t>
            </a:r>
            <a:r>
              <a:rPr b="1" lang="en-GB" sz="1900">
                <a:latin typeface="Calibri"/>
                <a:ea typeface="Calibri"/>
                <a:cs typeface="Calibri"/>
                <a:sym typeface="Calibri"/>
              </a:rPr>
              <a:t>Programa de las Naciones Unidas para el Medio Ambiente (PNUMA)</a:t>
            </a:r>
            <a:r>
              <a:rPr lang="en-GB" sz="1900">
                <a:latin typeface="Calibri"/>
                <a:ea typeface="Calibri"/>
                <a:cs typeface="Calibri"/>
                <a:sym typeface="Calibri"/>
              </a:rPr>
              <a:t>, define la </a:t>
            </a:r>
            <a:r>
              <a:rPr b="1" lang="en-GB" sz="1900">
                <a:latin typeface="Calibri"/>
                <a:ea typeface="Calibri"/>
                <a:cs typeface="Calibri"/>
                <a:sym typeface="Calibri"/>
              </a:rPr>
              <a:t>economía verde</a:t>
            </a:r>
            <a:r>
              <a:rPr lang="en-GB" sz="1900">
                <a:latin typeface="Calibri"/>
                <a:ea typeface="Calibri"/>
                <a:cs typeface="Calibri"/>
                <a:sym typeface="Calibri"/>
              </a:rPr>
              <a:t> como: “aquella que da lugar al </a:t>
            </a:r>
            <a:r>
              <a:rPr b="1" lang="en-GB" sz="1900">
                <a:latin typeface="Calibri"/>
                <a:ea typeface="Calibri"/>
                <a:cs typeface="Calibri"/>
                <a:sym typeface="Calibri"/>
              </a:rPr>
              <a:t>mejoramiento</a:t>
            </a:r>
            <a:r>
              <a:rPr lang="en-GB" sz="1900">
                <a:latin typeface="Calibri"/>
                <a:ea typeface="Calibri"/>
                <a:cs typeface="Calibri"/>
                <a:sym typeface="Calibri"/>
              </a:rPr>
              <a:t> del </a:t>
            </a:r>
            <a:r>
              <a:rPr b="1" lang="en-GB" sz="1900">
                <a:latin typeface="Calibri"/>
                <a:ea typeface="Calibri"/>
                <a:cs typeface="Calibri"/>
                <a:sym typeface="Calibri"/>
              </a:rPr>
              <a:t>bienestar humano</a:t>
            </a:r>
            <a:r>
              <a:rPr lang="en-GB" sz="1900">
                <a:latin typeface="Calibri"/>
                <a:ea typeface="Calibri"/>
                <a:cs typeface="Calibri"/>
                <a:sym typeface="Calibri"/>
              </a:rPr>
              <a:t> e </a:t>
            </a:r>
            <a:r>
              <a:rPr b="1" lang="en-GB" sz="1900">
                <a:latin typeface="Calibri"/>
                <a:ea typeface="Calibri"/>
                <a:cs typeface="Calibri"/>
                <a:sym typeface="Calibri"/>
              </a:rPr>
              <a:t>igualdad social</a:t>
            </a:r>
            <a:r>
              <a:rPr lang="en-GB" sz="1900">
                <a:latin typeface="Calibri"/>
                <a:ea typeface="Calibri"/>
                <a:cs typeface="Calibri"/>
                <a:sym typeface="Calibri"/>
              </a:rPr>
              <a:t>, mientras que se </a:t>
            </a:r>
            <a:r>
              <a:rPr b="1" lang="en-GB" sz="1900">
                <a:latin typeface="Calibri"/>
                <a:ea typeface="Calibri"/>
                <a:cs typeface="Calibri"/>
                <a:sym typeface="Calibri"/>
              </a:rPr>
              <a:t>reducen</a:t>
            </a:r>
            <a:r>
              <a:rPr lang="en-GB" sz="1900">
                <a:latin typeface="Calibri"/>
                <a:ea typeface="Calibri"/>
                <a:cs typeface="Calibri"/>
                <a:sym typeface="Calibri"/>
              </a:rPr>
              <a:t> significativamente los </a:t>
            </a:r>
            <a:r>
              <a:rPr b="1" lang="en-GB" sz="1900">
                <a:latin typeface="Calibri"/>
                <a:ea typeface="Calibri"/>
                <a:cs typeface="Calibri"/>
                <a:sym typeface="Calibri"/>
              </a:rPr>
              <a:t>riesgos medioambientales</a:t>
            </a:r>
            <a:r>
              <a:rPr lang="en-GB" sz="1900">
                <a:latin typeface="Calibri"/>
                <a:ea typeface="Calibri"/>
                <a:cs typeface="Calibri"/>
                <a:sym typeface="Calibri"/>
              </a:rPr>
              <a:t> y la </a:t>
            </a:r>
            <a:r>
              <a:rPr b="1" lang="en-GB" sz="1900">
                <a:latin typeface="Calibri"/>
                <a:ea typeface="Calibri"/>
                <a:cs typeface="Calibri"/>
                <a:sym typeface="Calibri"/>
              </a:rPr>
              <a:t>escasez ecológica</a:t>
            </a:r>
            <a:r>
              <a:rPr lang="en-GB" sz="1900">
                <a:latin typeface="Calibri"/>
                <a:ea typeface="Calibri"/>
                <a:cs typeface="Calibri"/>
                <a:sym typeface="Calibri"/>
              </a:rPr>
              <a:t>, además de conseguir un </a:t>
            </a:r>
            <a:r>
              <a:rPr b="1" lang="en-GB" sz="1900">
                <a:latin typeface="Calibri"/>
                <a:ea typeface="Calibri"/>
                <a:cs typeface="Calibri"/>
                <a:sym typeface="Calibri"/>
              </a:rPr>
              <a:t>desarrollo económico</a:t>
            </a:r>
            <a:r>
              <a:rPr lang="en-GB" sz="1900">
                <a:latin typeface="Calibri"/>
                <a:ea typeface="Calibri"/>
                <a:cs typeface="Calibri"/>
                <a:sym typeface="Calibri"/>
              </a:rPr>
              <a:t> y un </a:t>
            </a:r>
            <a:r>
              <a:rPr b="1" lang="en-GB" sz="1900">
                <a:latin typeface="Calibri"/>
                <a:ea typeface="Calibri"/>
                <a:cs typeface="Calibri"/>
                <a:sym typeface="Calibri"/>
              </a:rPr>
              <a:t>consumo eficiente</a:t>
            </a:r>
            <a:r>
              <a:rPr lang="en-GB" sz="1900">
                <a:latin typeface="Calibri"/>
                <a:ea typeface="Calibri"/>
                <a:cs typeface="Calibri"/>
                <a:sym typeface="Calibri"/>
              </a:rPr>
              <a:t> de los recursos”. </a:t>
            </a:r>
            <a:endParaRPr b="0" i="0" sz="1900" u="none" cap="none" strike="noStrike">
              <a:solidFill>
                <a:srgbClr val="000000"/>
              </a:solidFill>
              <a:latin typeface="Arial"/>
              <a:ea typeface="Arial"/>
              <a:cs typeface="Arial"/>
              <a:sym typeface="Arial"/>
            </a:endParaRPr>
          </a:p>
        </p:txBody>
      </p:sp>
      <p:sp>
        <p:nvSpPr>
          <p:cNvPr id="175" name="Google Shape;175;p4"/>
          <p:cNvSpPr/>
          <p:nvPr/>
        </p:nvSpPr>
        <p:spPr>
          <a:xfrm>
            <a:off x="2001425" y="6352025"/>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176" name="Google Shape;176;p4"/>
          <p:cNvSpPr/>
          <p:nvPr/>
        </p:nvSpPr>
        <p:spPr>
          <a:xfrm>
            <a:off x="850800" y="3807213"/>
            <a:ext cx="4941900" cy="1537800"/>
          </a:xfrm>
          <a:prstGeom prst="rect">
            <a:avLst/>
          </a:prstGeom>
          <a:noFill/>
          <a:ln cap="flat" cmpd="sng" w="9525">
            <a:solidFill>
              <a:srgbClr val="1C8C7F"/>
            </a:solidFill>
            <a:prstDash val="solid"/>
            <a:round/>
            <a:headEnd len="sm" w="sm" type="none"/>
            <a:tailEnd len="sm" w="sm" type="none"/>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2000"/>
              <a:buFont typeface="Arial"/>
              <a:buNone/>
            </a:pPr>
            <a:r>
              <a:rPr lang="en-GB" sz="1700">
                <a:latin typeface="Calibri"/>
                <a:ea typeface="Calibri"/>
                <a:cs typeface="Calibri"/>
                <a:sym typeface="Calibri"/>
              </a:rPr>
              <a:t>El objetivo principal de la economía verde es:</a:t>
            </a:r>
            <a:endParaRPr sz="1700">
              <a:latin typeface="Calibri"/>
              <a:ea typeface="Calibri"/>
              <a:cs typeface="Calibri"/>
              <a:sym typeface="Calibri"/>
            </a:endParaRPr>
          </a:p>
          <a:p>
            <a:pPr indent="0" lvl="0" marL="457200" marR="0" rtl="0" algn="just">
              <a:lnSpc>
                <a:spcPct val="100000"/>
              </a:lnSpc>
              <a:spcBef>
                <a:spcPts val="0"/>
              </a:spcBef>
              <a:spcAft>
                <a:spcPts val="0"/>
              </a:spcAft>
              <a:buNone/>
            </a:pPr>
            <a:r>
              <a:rPr lang="en-GB" sz="1700">
                <a:latin typeface="Calibri"/>
                <a:ea typeface="Calibri"/>
                <a:cs typeface="Calibri"/>
                <a:sym typeface="Calibri"/>
              </a:rPr>
              <a:t>Producir bienes y </a:t>
            </a:r>
            <a:r>
              <a:rPr lang="en-GB" sz="1700">
                <a:latin typeface="Calibri"/>
                <a:ea typeface="Calibri"/>
                <a:cs typeface="Calibri"/>
                <a:sym typeface="Calibri"/>
              </a:rPr>
              <a:t>servicios</a:t>
            </a:r>
            <a:r>
              <a:rPr lang="en-GB" sz="1700">
                <a:latin typeface="Calibri"/>
                <a:ea typeface="Calibri"/>
                <a:cs typeface="Calibri"/>
                <a:sym typeface="Calibri"/>
              </a:rPr>
              <a:t> respetuosos con el medioambiente,</a:t>
            </a:r>
            <a:endParaRPr sz="1700">
              <a:latin typeface="Calibri"/>
              <a:ea typeface="Calibri"/>
              <a:cs typeface="Calibri"/>
              <a:sym typeface="Calibri"/>
            </a:endParaRPr>
          </a:p>
          <a:p>
            <a:pPr indent="0" lvl="0" marL="457200" marR="0" rtl="0" algn="just">
              <a:lnSpc>
                <a:spcPct val="100000"/>
              </a:lnSpc>
              <a:spcBef>
                <a:spcPts val="0"/>
              </a:spcBef>
              <a:spcAft>
                <a:spcPts val="0"/>
              </a:spcAft>
              <a:buNone/>
            </a:pPr>
            <a:r>
              <a:rPr lang="en-GB" sz="1700">
                <a:latin typeface="Calibri"/>
                <a:ea typeface="Calibri"/>
                <a:cs typeface="Calibri"/>
                <a:sym typeface="Calibri"/>
              </a:rPr>
              <a:t>Promover el crecimiento del producto nacional,</a:t>
            </a:r>
            <a:endParaRPr sz="1700">
              <a:latin typeface="Calibri"/>
              <a:ea typeface="Calibri"/>
              <a:cs typeface="Calibri"/>
              <a:sym typeface="Calibri"/>
            </a:endParaRPr>
          </a:p>
          <a:p>
            <a:pPr indent="0" lvl="0" marL="457200" marR="0" rtl="0" algn="just">
              <a:lnSpc>
                <a:spcPct val="100000"/>
              </a:lnSpc>
              <a:spcBef>
                <a:spcPts val="0"/>
              </a:spcBef>
              <a:spcAft>
                <a:spcPts val="0"/>
              </a:spcAft>
              <a:buNone/>
            </a:pPr>
            <a:r>
              <a:rPr lang="en-GB" sz="1700">
                <a:latin typeface="Calibri"/>
                <a:ea typeface="Calibri"/>
                <a:cs typeface="Calibri"/>
                <a:sym typeface="Calibri"/>
              </a:rPr>
              <a:t>Mayor innovación </a:t>
            </a:r>
            <a:endParaRPr sz="1700">
              <a:latin typeface="Calibri"/>
              <a:ea typeface="Calibri"/>
              <a:cs typeface="Calibri"/>
              <a:sym typeface="Calibri"/>
            </a:endParaRPr>
          </a:p>
        </p:txBody>
      </p:sp>
      <p:grpSp>
        <p:nvGrpSpPr>
          <p:cNvPr id="177" name="Google Shape;177;p4"/>
          <p:cNvGrpSpPr/>
          <p:nvPr/>
        </p:nvGrpSpPr>
        <p:grpSpPr>
          <a:xfrm>
            <a:off x="6703475" y="1216275"/>
            <a:ext cx="5148900" cy="5082300"/>
            <a:chOff x="6690150" y="1907550"/>
            <a:chExt cx="5148900" cy="5082300"/>
          </a:xfrm>
        </p:grpSpPr>
        <p:sp>
          <p:nvSpPr>
            <p:cNvPr id="178" name="Google Shape;178;p4"/>
            <p:cNvSpPr/>
            <p:nvPr/>
          </p:nvSpPr>
          <p:spPr>
            <a:xfrm>
              <a:off x="6690150" y="1907550"/>
              <a:ext cx="5148900" cy="5082300"/>
            </a:xfrm>
            <a:prstGeom prst="ellipse">
              <a:avLst/>
            </a:prstGeom>
            <a:solidFill>
              <a:srgbClr val="C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7365450" y="2876375"/>
              <a:ext cx="3798300" cy="3860700"/>
            </a:xfrm>
            <a:prstGeom prst="ellipse">
              <a:avLst/>
            </a:prstGeom>
            <a:solidFill>
              <a:srgbClr val="F29B2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4"/>
            <p:cNvGrpSpPr/>
            <p:nvPr/>
          </p:nvGrpSpPr>
          <p:grpSpPr>
            <a:xfrm>
              <a:off x="7972841" y="3677122"/>
              <a:ext cx="2587014" cy="2396485"/>
              <a:chOff x="4876505" y="1849464"/>
              <a:chExt cx="4358178" cy="4313328"/>
            </a:xfrm>
          </p:grpSpPr>
          <p:sp>
            <p:nvSpPr>
              <p:cNvPr id="181" name="Google Shape;181;p4"/>
              <p:cNvSpPr/>
              <p:nvPr/>
            </p:nvSpPr>
            <p:spPr>
              <a:xfrm>
                <a:off x="5191429" y="1849464"/>
                <a:ext cx="3734208" cy="2110486"/>
              </a:xfrm>
              <a:custGeom>
                <a:rect b="b" l="l" r="r" t="t"/>
                <a:pathLst>
                  <a:path extrusionOk="0" h="2384730" w="4160677">
                    <a:moveTo>
                      <a:pt x="4115355" y="1224198"/>
                    </a:moveTo>
                    <a:cubicBezTo>
                      <a:pt x="3918414" y="1338439"/>
                      <a:pt x="3721323" y="1452377"/>
                      <a:pt x="3524232" y="1566165"/>
                    </a:cubicBezTo>
                    <a:cubicBezTo>
                      <a:pt x="3518045" y="1569787"/>
                      <a:pt x="3511707" y="1573107"/>
                      <a:pt x="3505368" y="1576276"/>
                    </a:cubicBezTo>
                    <a:cubicBezTo>
                      <a:pt x="3448625" y="1606458"/>
                      <a:pt x="3432930" y="1598913"/>
                      <a:pt x="3423574" y="1536888"/>
                    </a:cubicBezTo>
                    <a:cubicBezTo>
                      <a:pt x="3403955" y="1406349"/>
                      <a:pt x="3278246" y="1299956"/>
                      <a:pt x="3147405" y="1303276"/>
                    </a:cubicBezTo>
                    <a:cubicBezTo>
                      <a:pt x="3002379" y="1306898"/>
                      <a:pt x="2882253" y="1417215"/>
                      <a:pt x="2871387" y="1556356"/>
                    </a:cubicBezTo>
                    <a:cubicBezTo>
                      <a:pt x="2859012" y="1715568"/>
                      <a:pt x="2968273" y="1846409"/>
                      <a:pt x="3127183" y="1862707"/>
                    </a:cubicBezTo>
                    <a:cubicBezTo>
                      <a:pt x="3243385" y="1874629"/>
                      <a:pt x="3326085" y="1964573"/>
                      <a:pt x="3323368" y="2075946"/>
                    </a:cubicBezTo>
                    <a:cubicBezTo>
                      <a:pt x="3320803" y="2187017"/>
                      <a:pt x="3232821" y="2274546"/>
                      <a:pt x="3117374" y="2281035"/>
                    </a:cubicBezTo>
                    <a:cubicBezTo>
                      <a:pt x="2999813" y="2287524"/>
                      <a:pt x="2888440" y="2164078"/>
                      <a:pt x="2908210" y="2047121"/>
                    </a:cubicBezTo>
                    <a:cubicBezTo>
                      <a:pt x="2913190" y="2018146"/>
                      <a:pt x="2927677" y="1990831"/>
                      <a:pt x="2935072" y="1962158"/>
                    </a:cubicBezTo>
                    <a:cubicBezTo>
                      <a:pt x="2938996" y="1947218"/>
                      <a:pt x="2937034" y="1930768"/>
                      <a:pt x="2937788" y="1915074"/>
                    </a:cubicBezTo>
                    <a:cubicBezTo>
                      <a:pt x="2923603" y="1917790"/>
                      <a:pt x="2907304" y="1916884"/>
                      <a:pt x="2895231" y="1923676"/>
                    </a:cubicBezTo>
                    <a:cubicBezTo>
                      <a:pt x="2826868" y="1961705"/>
                      <a:pt x="2759561" y="2001697"/>
                      <a:pt x="2691802" y="2040934"/>
                    </a:cubicBezTo>
                    <a:cubicBezTo>
                      <a:pt x="2503464" y="2150044"/>
                      <a:pt x="2314673" y="2258247"/>
                      <a:pt x="2126938" y="2368715"/>
                    </a:cubicBezTo>
                    <a:cubicBezTo>
                      <a:pt x="2090719" y="2390145"/>
                      <a:pt x="2062499" y="2390145"/>
                      <a:pt x="2025374" y="2368262"/>
                    </a:cubicBezTo>
                    <a:cubicBezTo>
                      <a:pt x="1827982" y="2251909"/>
                      <a:pt x="1629079" y="2138725"/>
                      <a:pt x="1430479" y="2024334"/>
                    </a:cubicBezTo>
                    <a:cubicBezTo>
                      <a:pt x="1424292" y="2020863"/>
                      <a:pt x="1417954" y="2017543"/>
                      <a:pt x="1412068" y="2013770"/>
                    </a:cubicBezTo>
                    <a:cubicBezTo>
                      <a:pt x="1373887" y="1989322"/>
                      <a:pt x="1372680" y="1971062"/>
                      <a:pt x="1408899" y="1942238"/>
                    </a:cubicBezTo>
                    <a:cubicBezTo>
                      <a:pt x="1465944" y="1897115"/>
                      <a:pt x="1501710" y="1839316"/>
                      <a:pt x="1514990" y="1767632"/>
                    </a:cubicBezTo>
                    <a:cubicBezTo>
                      <a:pt x="1543060" y="1614759"/>
                      <a:pt x="1438478" y="1472449"/>
                      <a:pt x="1277455" y="1444228"/>
                    </a:cubicBezTo>
                    <a:cubicBezTo>
                      <a:pt x="1135446" y="1419478"/>
                      <a:pt x="991174" y="1525268"/>
                      <a:pt x="965369" y="1671049"/>
                    </a:cubicBezTo>
                    <a:cubicBezTo>
                      <a:pt x="954503" y="1732621"/>
                      <a:pt x="966123" y="1789213"/>
                      <a:pt x="989514" y="1845805"/>
                    </a:cubicBezTo>
                    <a:cubicBezTo>
                      <a:pt x="1026790" y="1935597"/>
                      <a:pt x="1007926" y="2028710"/>
                      <a:pt x="942128" y="2088773"/>
                    </a:cubicBezTo>
                    <a:cubicBezTo>
                      <a:pt x="875274" y="2150044"/>
                      <a:pt x="775370" y="2160758"/>
                      <a:pt x="696292" y="2115032"/>
                    </a:cubicBezTo>
                    <a:cubicBezTo>
                      <a:pt x="617667" y="2069607"/>
                      <a:pt x="576921" y="1979060"/>
                      <a:pt x="596540" y="1893191"/>
                    </a:cubicBezTo>
                    <a:cubicBezTo>
                      <a:pt x="617969" y="1799022"/>
                      <a:pt x="690709" y="1735337"/>
                      <a:pt x="783671" y="1725981"/>
                    </a:cubicBezTo>
                    <a:cubicBezTo>
                      <a:pt x="805855" y="1723717"/>
                      <a:pt x="827133" y="1712550"/>
                      <a:pt x="848864" y="1705457"/>
                    </a:cubicBezTo>
                    <a:cubicBezTo>
                      <a:pt x="832113" y="1689762"/>
                      <a:pt x="817777" y="1670143"/>
                      <a:pt x="798309" y="1658976"/>
                    </a:cubicBezTo>
                    <a:cubicBezTo>
                      <a:pt x="548550" y="1513798"/>
                      <a:pt x="298036" y="1369979"/>
                      <a:pt x="47824" y="1225858"/>
                    </a:cubicBezTo>
                    <a:cubicBezTo>
                      <a:pt x="-10428" y="1192356"/>
                      <a:pt x="-12390" y="1185112"/>
                      <a:pt x="25338" y="1127011"/>
                    </a:cubicBezTo>
                    <a:cubicBezTo>
                      <a:pt x="328671" y="661749"/>
                      <a:pt x="739604" y="331856"/>
                      <a:pt x="1262212" y="143366"/>
                    </a:cubicBezTo>
                    <a:cubicBezTo>
                      <a:pt x="1483148" y="63685"/>
                      <a:pt x="1711176" y="17506"/>
                      <a:pt x="1946146" y="7546"/>
                    </a:cubicBezTo>
                    <a:cubicBezTo>
                      <a:pt x="1990061" y="5735"/>
                      <a:pt x="2034127" y="2566"/>
                      <a:pt x="2078194" y="0"/>
                    </a:cubicBezTo>
                    <a:cubicBezTo>
                      <a:pt x="2562772" y="7847"/>
                      <a:pt x="3008113" y="141103"/>
                      <a:pt x="3416481" y="404142"/>
                    </a:cubicBezTo>
                    <a:cubicBezTo>
                      <a:pt x="3711363" y="594141"/>
                      <a:pt x="3947842" y="839071"/>
                      <a:pt x="4138142" y="1131538"/>
                    </a:cubicBezTo>
                    <a:cubicBezTo>
                      <a:pt x="4172097" y="1183905"/>
                      <a:pt x="4170135" y="1192356"/>
                      <a:pt x="4115355" y="1224198"/>
                    </a:cubicBezTo>
                    <a:close/>
                  </a:path>
                </a:pathLst>
              </a:custGeom>
              <a:solidFill>
                <a:srgbClr val="21B4A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2" name="Google Shape;182;p4"/>
              <p:cNvSpPr/>
              <p:nvPr/>
            </p:nvSpPr>
            <p:spPr>
              <a:xfrm>
                <a:off x="6691374" y="2968805"/>
                <a:ext cx="2543309" cy="3193987"/>
              </a:xfrm>
              <a:custGeom>
                <a:rect b="b" l="l" r="r" t="t"/>
                <a:pathLst>
                  <a:path extrusionOk="0" h="3609025" w="2833770">
                    <a:moveTo>
                      <a:pt x="449902" y="3543039"/>
                    </a:moveTo>
                    <a:cubicBezTo>
                      <a:pt x="447789" y="3316067"/>
                      <a:pt x="446129" y="3089095"/>
                      <a:pt x="444469" y="2862124"/>
                    </a:cubicBezTo>
                    <a:cubicBezTo>
                      <a:pt x="444318" y="2855031"/>
                      <a:pt x="444620" y="2847787"/>
                      <a:pt x="444922" y="2840845"/>
                    </a:cubicBezTo>
                    <a:cubicBezTo>
                      <a:pt x="446733" y="2776707"/>
                      <a:pt x="461069" y="2766898"/>
                      <a:pt x="519472" y="2789534"/>
                    </a:cubicBezTo>
                    <a:cubicBezTo>
                      <a:pt x="642616" y="2837223"/>
                      <a:pt x="797000" y="2781235"/>
                      <a:pt x="858722" y="2666240"/>
                    </a:cubicBezTo>
                    <a:cubicBezTo>
                      <a:pt x="927086" y="2538870"/>
                      <a:pt x="890716" y="2380261"/>
                      <a:pt x="775117" y="2301938"/>
                    </a:cubicBezTo>
                    <a:cubicBezTo>
                      <a:pt x="642918" y="2212296"/>
                      <a:pt x="475406" y="2242026"/>
                      <a:pt x="382746" y="2371509"/>
                    </a:cubicBezTo>
                    <a:cubicBezTo>
                      <a:pt x="314987" y="2466130"/>
                      <a:pt x="196068" y="2493144"/>
                      <a:pt x="100691" y="2435646"/>
                    </a:cubicBezTo>
                    <a:cubicBezTo>
                      <a:pt x="5466" y="2378450"/>
                      <a:pt x="-27131" y="2258928"/>
                      <a:pt x="24179" y="2155855"/>
                    </a:cubicBezTo>
                    <a:cubicBezTo>
                      <a:pt x="76546" y="2050971"/>
                      <a:pt x="238776" y="2015658"/>
                      <a:pt x="330530" y="2090661"/>
                    </a:cubicBezTo>
                    <a:cubicBezTo>
                      <a:pt x="353318" y="2109374"/>
                      <a:pt x="369767" y="2135331"/>
                      <a:pt x="391046" y="2156006"/>
                    </a:cubicBezTo>
                    <a:cubicBezTo>
                      <a:pt x="402214" y="2166721"/>
                      <a:pt x="417305" y="2173210"/>
                      <a:pt x="430585" y="2181661"/>
                    </a:cubicBezTo>
                    <a:cubicBezTo>
                      <a:pt x="435263" y="2168079"/>
                      <a:pt x="444016" y="2154346"/>
                      <a:pt x="444167" y="2140462"/>
                    </a:cubicBezTo>
                    <a:cubicBezTo>
                      <a:pt x="444922" y="2062440"/>
                      <a:pt x="443262" y="1984419"/>
                      <a:pt x="442658" y="1906398"/>
                    </a:cubicBezTo>
                    <a:cubicBezTo>
                      <a:pt x="440847" y="1689386"/>
                      <a:pt x="439942" y="1472375"/>
                      <a:pt x="436622" y="1255212"/>
                    </a:cubicBezTo>
                    <a:cubicBezTo>
                      <a:pt x="435867" y="1213259"/>
                      <a:pt x="449751" y="1188962"/>
                      <a:pt x="487177" y="1167532"/>
                    </a:cubicBezTo>
                    <a:cubicBezTo>
                      <a:pt x="685626" y="1054348"/>
                      <a:pt x="882114" y="938297"/>
                      <a:pt x="1079507" y="823151"/>
                    </a:cubicBezTo>
                    <a:cubicBezTo>
                      <a:pt x="1085543" y="819529"/>
                      <a:pt x="1091580" y="815605"/>
                      <a:pt x="1097918" y="812436"/>
                    </a:cubicBezTo>
                    <a:cubicBezTo>
                      <a:pt x="1138061" y="791611"/>
                      <a:pt x="1154510" y="799609"/>
                      <a:pt x="1161603" y="845184"/>
                    </a:cubicBezTo>
                    <a:cubicBezTo>
                      <a:pt x="1172770" y="916868"/>
                      <a:pt x="1205216" y="976478"/>
                      <a:pt x="1260903" y="1023411"/>
                    </a:cubicBezTo>
                    <a:cubicBezTo>
                      <a:pt x="1379822" y="1123466"/>
                      <a:pt x="1555181" y="1103395"/>
                      <a:pt x="1659009" y="977987"/>
                    </a:cubicBezTo>
                    <a:cubicBezTo>
                      <a:pt x="1750612" y="867368"/>
                      <a:pt x="1729937" y="690047"/>
                      <a:pt x="1615999" y="595576"/>
                    </a:cubicBezTo>
                    <a:cubicBezTo>
                      <a:pt x="1567858" y="555735"/>
                      <a:pt x="1512926" y="537626"/>
                      <a:pt x="1452259" y="529929"/>
                    </a:cubicBezTo>
                    <a:cubicBezTo>
                      <a:pt x="1355827" y="517705"/>
                      <a:pt x="1284445" y="455228"/>
                      <a:pt x="1264525" y="368604"/>
                    </a:cubicBezTo>
                    <a:cubicBezTo>
                      <a:pt x="1244303" y="280321"/>
                      <a:pt x="1284294" y="188566"/>
                      <a:pt x="1362920" y="142840"/>
                    </a:cubicBezTo>
                    <a:cubicBezTo>
                      <a:pt x="1441092" y="97264"/>
                      <a:pt x="1539939" y="106923"/>
                      <a:pt x="1604831" y="166382"/>
                    </a:cubicBezTo>
                    <a:cubicBezTo>
                      <a:pt x="1676062" y="231576"/>
                      <a:pt x="1695529" y="326047"/>
                      <a:pt x="1657801" y="411161"/>
                    </a:cubicBezTo>
                    <a:cubicBezTo>
                      <a:pt x="1655387" y="416745"/>
                      <a:pt x="1653425" y="422631"/>
                      <a:pt x="1651916" y="428667"/>
                    </a:cubicBezTo>
                    <a:cubicBezTo>
                      <a:pt x="1646030" y="452511"/>
                      <a:pt x="1668365" y="472733"/>
                      <a:pt x="1691606" y="464584"/>
                    </a:cubicBezTo>
                    <a:cubicBezTo>
                      <a:pt x="1697491" y="462471"/>
                      <a:pt x="1703226" y="460057"/>
                      <a:pt x="1708659" y="457038"/>
                    </a:cubicBezTo>
                    <a:cubicBezTo>
                      <a:pt x="1957965" y="312616"/>
                      <a:pt x="2206366" y="167137"/>
                      <a:pt x="2455070" y="21959"/>
                    </a:cubicBezTo>
                    <a:cubicBezTo>
                      <a:pt x="2513020" y="-11845"/>
                      <a:pt x="2520264" y="-10034"/>
                      <a:pt x="2552106" y="51538"/>
                    </a:cubicBezTo>
                    <a:cubicBezTo>
                      <a:pt x="2806544" y="544417"/>
                      <a:pt x="2890451" y="1063403"/>
                      <a:pt x="2796281" y="1608950"/>
                    </a:cubicBezTo>
                    <a:cubicBezTo>
                      <a:pt x="2756592" y="1839544"/>
                      <a:pt x="2684154" y="2059724"/>
                      <a:pt x="2576856" y="2268134"/>
                    </a:cubicBezTo>
                    <a:cubicBezTo>
                      <a:pt x="2556784" y="2307069"/>
                      <a:pt x="2537769" y="2346608"/>
                      <a:pt x="2518302" y="2385996"/>
                    </a:cubicBezTo>
                    <a:cubicBezTo>
                      <a:pt x="2272315" y="2801457"/>
                      <a:pt x="1936838" y="3120787"/>
                      <a:pt x="1506739" y="3343986"/>
                    </a:cubicBezTo>
                    <a:cubicBezTo>
                      <a:pt x="1196162" y="3505159"/>
                      <a:pt x="866721" y="3588312"/>
                      <a:pt x="518718" y="3608082"/>
                    </a:cubicBezTo>
                    <a:cubicBezTo>
                      <a:pt x="456844" y="3612005"/>
                      <a:pt x="450505" y="3606120"/>
                      <a:pt x="449902" y="3543039"/>
                    </a:cubicBezTo>
                    <a:close/>
                  </a:path>
                </a:pathLst>
              </a:custGeom>
              <a:solidFill>
                <a:srgbClr val="21B4A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D473F"/>
                  </a:solidFill>
                  <a:latin typeface="Calibri"/>
                  <a:ea typeface="Calibri"/>
                  <a:cs typeface="Calibri"/>
                  <a:sym typeface="Calibri"/>
                </a:endParaRPr>
              </a:p>
            </p:txBody>
          </p:sp>
          <p:sp>
            <p:nvSpPr>
              <p:cNvPr id="183" name="Google Shape;183;p4"/>
              <p:cNvSpPr/>
              <p:nvPr/>
            </p:nvSpPr>
            <p:spPr>
              <a:xfrm>
                <a:off x="4876505" y="2968805"/>
                <a:ext cx="2547599" cy="3185530"/>
              </a:xfrm>
              <a:custGeom>
                <a:rect b="b" l="l" r="r" t="t"/>
                <a:pathLst>
                  <a:path extrusionOk="0" h="3599469" w="2838550">
                    <a:moveTo>
                      <a:pt x="366310" y="20199"/>
                    </a:moveTo>
                    <a:cubicBezTo>
                      <a:pt x="563250" y="133232"/>
                      <a:pt x="759888" y="246416"/>
                      <a:pt x="956677" y="359751"/>
                    </a:cubicBezTo>
                    <a:cubicBezTo>
                      <a:pt x="962865" y="363222"/>
                      <a:pt x="968901" y="367146"/>
                      <a:pt x="974787" y="370918"/>
                    </a:cubicBezTo>
                    <a:cubicBezTo>
                      <a:pt x="1029115" y="404874"/>
                      <a:pt x="1030322" y="422229"/>
                      <a:pt x="981276" y="461164"/>
                    </a:cubicBezTo>
                    <a:cubicBezTo>
                      <a:pt x="877901" y="543260"/>
                      <a:pt x="848323" y="704887"/>
                      <a:pt x="916233" y="816260"/>
                    </a:cubicBezTo>
                    <a:cubicBezTo>
                      <a:pt x="991538" y="939706"/>
                      <a:pt x="1146827" y="988299"/>
                      <a:pt x="1272838" y="928237"/>
                    </a:cubicBezTo>
                    <a:cubicBezTo>
                      <a:pt x="1416959" y="859572"/>
                      <a:pt x="1475966" y="699756"/>
                      <a:pt x="1411073" y="554427"/>
                    </a:cubicBezTo>
                    <a:cubicBezTo>
                      <a:pt x="1363687" y="448185"/>
                      <a:pt x="1400510" y="331832"/>
                      <a:pt x="1498301" y="278560"/>
                    </a:cubicBezTo>
                    <a:cubicBezTo>
                      <a:pt x="1595790" y="225288"/>
                      <a:pt x="1715463" y="257583"/>
                      <a:pt x="1778393" y="354016"/>
                    </a:cubicBezTo>
                    <a:cubicBezTo>
                      <a:pt x="1842531" y="452109"/>
                      <a:pt x="1791070" y="609963"/>
                      <a:pt x="1679697" y="651313"/>
                    </a:cubicBezTo>
                    <a:cubicBezTo>
                      <a:pt x="1652080" y="661575"/>
                      <a:pt x="1621294" y="662631"/>
                      <a:pt x="1592621" y="670479"/>
                    </a:cubicBezTo>
                    <a:cubicBezTo>
                      <a:pt x="1577680" y="674553"/>
                      <a:pt x="1564400" y="684513"/>
                      <a:pt x="1550516" y="691757"/>
                    </a:cubicBezTo>
                    <a:cubicBezTo>
                      <a:pt x="1559873" y="702774"/>
                      <a:pt x="1567267" y="717262"/>
                      <a:pt x="1579189" y="724203"/>
                    </a:cubicBezTo>
                    <a:cubicBezTo>
                      <a:pt x="1646194" y="764195"/>
                      <a:pt x="1714256" y="802376"/>
                      <a:pt x="1781864" y="841160"/>
                    </a:cubicBezTo>
                    <a:cubicBezTo>
                      <a:pt x="1970051" y="949364"/>
                      <a:pt x="2157786" y="1058172"/>
                      <a:pt x="2346728" y="1165018"/>
                    </a:cubicBezTo>
                    <a:cubicBezTo>
                      <a:pt x="2383249" y="1185542"/>
                      <a:pt x="2397283" y="1209838"/>
                      <a:pt x="2396831" y="1252848"/>
                    </a:cubicBezTo>
                    <a:cubicBezTo>
                      <a:pt x="2394265" y="1481178"/>
                      <a:pt x="2395020" y="1709508"/>
                      <a:pt x="2394718" y="1937989"/>
                    </a:cubicBezTo>
                    <a:cubicBezTo>
                      <a:pt x="2394718" y="1945082"/>
                      <a:pt x="2395171" y="1952174"/>
                      <a:pt x="2394718" y="1959267"/>
                    </a:cubicBezTo>
                    <a:cubicBezTo>
                      <a:pt x="2392454" y="2004390"/>
                      <a:pt x="2377212" y="2014652"/>
                      <a:pt x="2334353" y="1997599"/>
                    </a:cubicBezTo>
                    <a:cubicBezTo>
                      <a:pt x="2266896" y="1970888"/>
                      <a:pt x="2198985" y="1968775"/>
                      <a:pt x="2130320" y="1993223"/>
                    </a:cubicBezTo>
                    <a:cubicBezTo>
                      <a:pt x="1983935" y="2045287"/>
                      <a:pt x="1912554" y="2206763"/>
                      <a:pt x="1968240" y="2359788"/>
                    </a:cubicBezTo>
                    <a:cubicBezTo>
                      <a:pt x="2017438" y="2494703"/>
                      <a:pt x="2180875" y="2566537"/>
                      <a:pt x="2320016" y="2515831"/>
                    </a:cubicBezTo>
                    <a:cubicBezTo>
                      <a:pt x="2378721" y="2494401"/>
                      <a:pt x="2422033" y="2456221"/>
                      <a:pt x="2459459" y="2407778"/>
                    </a:cubicBezTo>
                    <a:cubicBezTo>
                      <a:pt x="2518767" y="2330662"/>
                      <a:pt x="2608711" y="2300631"/>
                      <a:pt x="2693524" y="2327342"/>
                    </a:cubicBezTo>
                    <a:cubicBezTo>
                      <a:pt x="2779845" y="2354506"/>
                      <a:pt x="2838852" y="2435395"/>
                      <a:pt x="2838550" y="2526244"/>
                    </a:cubicBezTo>
                    <a:cubicBezTo>
                      <a:pt x="2838248" y="2616791"/>
                      <a:pt x="2780147" y="2697076"/>
                      <a:pt x="2695938" y="2723033"/>
                    </a:cubicBezTo>
                    <a:cubicBezTo>
                      <a:pt x="2603580" y="2751556"/>
                      <a:pt x="2512278" y="2720468"/>
                      <a:pt x="2457950" y="2645012"/>
                    </a:cubicBezTo>
                    <a:cubicBezTo>
                      <a:pt x="2454328" y="2640031"/>
                      <a:pt x="2450253" y="2635504"/>
                      <a:pt x="2445726" y="2631128"/>
                    </a:cubicBezTo>
                    <a:cubicBezTo>
                      <a:pt x="2428069" y="2613924"/>
                      <a:pt x="2399396" y="2623129"/>
                      <a:pt x="2394567" y="2647275"/>
                    </a:cubicBezTo>
                    <a:cubicBezTo>
                      <a:pt x="2393360" y="2653463"/>
                      <a:pt x="2392605" y="2659650"/>
                      <a:pt x="2392605" y="2665837"/>
                    </a:cubicBezTo>
                    <a:cubicBezTo>
                      <a:pt x="2391247" y="2953929"/>
                      <a:pt x="2391247" y="3241869"/>
                      <a:pt x="2390794" y="3529809"/>
                    </a:cubicBezTo>
                    <a:cubicBezTo>
                      <a:pt x="2390643" y="3596814"/>
                      <a:pt x="2385361" y="3602247"/>
                      <a:pt x="2316244" y="3598625"/>
                    </a:cubicBezTo>
                    <a:cubicBezTo>
                      <a:pt x="1762397" y="3569197"/>
                      <a:pt x="1272084" y="3379199"/>
                      <a:pt x="848926" y="3022292"/>
                    </a:cubicBezTo>
                    <a:cubicBezTo>
                      <a:pt x="669945" y="2871380"/>
                      <a:pt x="516618" y="2697680"/>
                      <a:pt x="391059" y="2499834"/>
                    </a:cubicBezTo>
                    <a:cubicBezTo>
                      <a:pt x="367668" y="2462861"/>
                      <a:pt x="343069" y="2426491"/>
                      <a:pt x="318923" y="2389668"/>
                    </a:cubicBezTo>
                    <a:cubicBezTo>
                      <a:pt x="84708" y="1967417"/>
                      <a:pt x="-21232" y="1516642"/>
                      <a:pt x="3517" y="1032668"/>
                    </a:cubicBezTo>
                    <a:cubicBezTo>
                      <a:pt x="21476" y="683306"/>
                      <a:pt x="116098" y="356884"/>
                      <a:pt x="274857" y="46608"/>
                    </a:cubicBezTo>
                    <a:cubicBezTo>
                      <a:pt x="303379" y="-8625"/>
                      <a:pt x="311529" y="-11191"/>
                      <a:pt x="366310" y="20199"/>
                    </a:cubicBezTo>
                    <a:close/>
                  </a:path>
                </a:pathLst>
              </a:custGeom>
              <a:solidFill>
                <a:srgbClr val="21B4A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4" name="Google Shape;184;p4"/>
              <p:cNvSpPr/>
              <p:nvPr/>
            </p:nvSpPr>
            <p:spPr>
              <a:xfrm>
                <a:off x="6185667" y="2322606"/>
                <a:ext cx="1745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a:solidFill>
                      <a:srgbClr val="FFFFFF"/>
                    </a:solidFill>
                    <a:latin typeface="Calibri"/>
                    <a:ea typeface="Calibri"/>
                    <a:cs typeface="Calibri"/>
                    <a:sym typeface="Calibri"/>
                  </a:rPr>
                  <a:t>Equilibrio Social</a:t>
                </a:r>
                <a:endParaRPr b="1" i="0" u="none" cap="none" strike="noStrike">
                  <a:solidFill>
                    <a:srgbClr val="FFFFFF"/>
                  </a:solidFill>
                  <a:latin typeface="Calibri"/>
                  <a:ea typeface="Calibri"/>
                  <a:cs typeface="Calibri"/>
                  <a:sym typeface="Calibri"/>
                </a:endParaRPr>
              </a:p>
            </p:txBody>
          </p:sp>
          <p:sp>
            <p:nvSpPr>
              <p:cNvPr id="185" name="Google Shape;185;p4"/>
              <p:cNvSpPr/>
              <p:nvPr/>
            </p:nvSpPr>
            <p:spPr>
              <a:xfrm>
                <a:off x="7288670" y="4161763"/>
                <a:ext cx="1745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a:solidFill>
                      <a:srgbClr val="FFFFFF"/>
                    </a:solidFill>
                    <a:latin typeface="Calibri"/>
                    <a:ea typeface="Calibri"/>
                    <a:cs typeface="Calibri"/>
                    <a:sym typeface="Calibri"/>
                  </a:rPr>
                  <a:t>Equilibrio Económico</a:t>
                </a:r>
                <a:endParaRPr b="1" i="0" u="none" cap="none" strike="noStrike">
                  <a:solidFill>
                    <a:srgbClr val="FFFFFF"/>
                  </a:solidFill>
                  <a:latin typeface="Calibri"/>
                  <a:ea typeface="Calibri"/>
                  <a:cs typeface="Calibri"/>
                  <a:sym typeface="Calibri"/>
                </a:endParaRPr>
              </a:p>
            </p:txBody>
          </p:sp>
          <p:sp>
            <p:nvSpPr>
              <p:cNvPr id="186" name="Google Shape;186;p4"/>
              <p:cNvSpPr/>
              <p:nvPr/>
            </p:nvSpPr>
            <p:spPr>
              <a:xfrm>
                <a:off x="4876527" y="4161744"/>
                <a:ext cx="21171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a:solidFill>
                      <a:srgbClr val="FFFFFF"/>
                    </a:solidFill>
                    <a:latin typeface="Calibri"/>
                    <a:ea typeface="Calibri"/>
                    <a:cs typeface="Calibri"/>
                    <a:sym typeface="Calibri"/>
                  </a:rPr>
                  <a:t>Equilibrio Ambiental</a:t>
                </a:r>
                <a:endParaRPr b="1" i="0" u="none" cap="none" strike="noStrike">
                  <a:solidFill>
                    <a:srgbClr val="FFFFFF"/>
                  </a:solidFill>
                  <a:latin typeface="Calibri"/>
                  <a:ea typeface="Calibri"/>
                  <a:cs typeface="Calibri"/>
                  <a:sym typeface="Calibri"/>
                </a:endParaRPr>
              </a:p>
            </p:txBody>
          </p:sp>
        </p:grpSp>
        <p:sp>
          <p:nvSpPr>
            <p:cNvPr id="187" name="Google Shape;187;p4"/>
            <p:cNvSpPr/>
            <p:nvPr/>
          </p:nvSpPr>
          <p:spPr>
            <a:xfrm>
              <a:off x="8363250" y="2897825"/>
              <a:ext cx="1802700" cy="45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a:solidFill>
                    <a:srgbClr val="FFFFFF"/>
                  </a:solidFill>
                  <a:latin typeface="Calibri"/>
                  <a:ea typeface="Calibri"/>
                  <a:cs typeface="Calibri"/>
                  <a:sym typeface="Calibri"/>
                </a:rPr>
                <a:t>Promoción de la riqueza en las sociedades</a:t>
              </a:r>
              <a:endParaRPr b="1" i="0" u="none" cap="none" strike="noStrike">
                <a:solidFill>
                  <a:srgbClr val="FFFFFF"/>
                </a:solidFill>
                <a:latin typeface="Calibri"/>
                <a:ea typeface="Calibri"/>
                <a:cs typeface="Calibri"/>
                <a:sym typeface="Calibri"/>
              </a:endParaRPr>
            </a:p>
          </p:txBody>
        </p:sp>
        <p:sp>
          <p:nvSpPr>
            <p:cNvPr id="188" name="Google Shape;188;p4"/>
            <p:cNvSpPr/>
            <p:nvPr/>
          </p:nvSpPr>
          <p:spPr>
            <a:xfrm>
              <a:off x="8162863" y="6118250"/>
              <a:ext cx="2210400" cy="35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a:solidFill>
                    <a:srgbClr val="FFFFFF"/>
                  </a:solidFill>
                  <a:latin typeface="Calibri"/>
                  <a:ea typeface="Calibri"/>
                  <a:cs typeface="Calibri"/>
                  <a:sym typeface="Calibri"/>
                </a:rPr>
                <a:t>Cuidado del Medioambiente</a:t>
              </a:r>
              <a:endParaRPr b="1" i="0" u="none" cap="none" strike="noStrike">
                <a:solidFill>
                  <a:srgbClr val="FFFFFF"/>
                </a:solidFill>
                <a:latin typeface="Calibri"/>
                <a:ea typeface="Calibri"/>
                <a:cs typeface="Calibri"/>
                <a:sym typeface="Calibri"/>
              </a:endParaRPr>
            </a:p>
          </p:txBody>
        </p:sp>
        <p:sp>
          <p:nvSpPr>
            <p:cNvPr id="189" name="Google Shape;189;p4"/>
            <p:cNvSpPr/>
            <p:nvPr/>
          </p:nvSpPr>
          <p:spPr>
            <a:xfrm>
              <a:off x="8159400" y="2049475"/>
              <a:ext cx="2210400" cy="359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500">
                  <a:solidFill>
                    <a:srgbClr val="FFFFFF"/>
                  </a:solidFill>
                  <a:latin typeface="Calibri"/>
                  <a:ea typeface="Calibri"/>
                  <a:cs typeface="Calibri"/>
                  <a:sym typeface="Calibri"/>
                </a:rPr>
                <a:t>Nuevo paradigma en el modelo económico actual</a:t>
              </a:r>
              <a:endParaRPr b="1" i="0" sz="1500" u="none" cap="none" strike="noStrike">
                <a:solidFill>
                  <a:srgbClr val="FFFFFF"/>
                </a:solidFill>
                <a:latin typeface="Calibri"/>
                <a:ea typeface="Calibri"/>
                <a:cs typeface="Calibri"/>
                <a:sym typeface="Calibri"/>
              </a:endParaRPr>
            </a:p>
          </p:txBody>
        </p:sp>
      </p:grpSp>
      <p:sp>
        <p:nvSpPr>
          <p:cNvPr id="190" name="Google Shape;190;p4"/>
          <p:cNvSpPr/>
          <p:nvPr/>
        </p:nvSpPr>
        <p:spPr>
          <a:xfrm>
            <a:off x="1192867" y="4687681"/>
            <a:ext cx="179700" cy="16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
        <p:nvSpPr>
          <p:cNvPr id="191" name="Google Shape;191;p4"/>
          <p:cNvSpPr/>
          <p:nvPr/>
        </p:nvSpPr>
        <p:spPr>
          <a:xfrm>
            <a:off x="1192867" y="4171850"/>
            <a:ext cx="179700" cy="169500"/>
          </a:xfrm>
          <a:prstGeom prst="hexagon">
            <a:avLst>
              <a:gd fmla="val 25000" name="adj"/>
              <a:gd fmla="val 115470" name="vf"/>
            </a:avLst>
          </a:prstGeom>
          <a:noFill/>
          <a:ln cap="flat" cmpd="sng" w="25400">
            <a:solidFill>
              <a:srgbClr val="21B4A9"/>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sp>
        <p:nvSpPr>
          <p:cNvPr id="192" name="Google Shape;192;p4"/>
          <p:cNvSpPr/>
          <p:nvPr/>
        </p:nvSpPr>
        <p:spPr>
          <a:xfrm>
            <a:off x="1192887" y="4957375"/>
            <a:ext cx="179700" cy="1695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p:txBody>
      </p:sp>
      <p:pic>
        <p:nvPicPr>
          <p:cNvPr id="193" name="Google Shape;193;p4"/>
          <p:cNvPicPr preferRelativeResize="0"/>
          <p:nvPr/>
        </p:nvPicPr>
        <p:blipFill>
          <a:blip r:embed="rId4">
            <a:alphaModFix/>
          </a:blip>
          <a:stretch>
            <a:fillRect/>
          </a:stretch>
        </p:blipFill>
        <p:spPr>
          <a:xfrm>
            <a:off x="2001425" y="5126875"/>
            <a:ext cx="1005649" cy="1225149"/>
          </a:xfrm>
          <a:prstGeom prst="rect">
            <a:avLst/>
          </a:prstGeom>
          <a:noFill/>
          <a:ln>
            <a:noFill/>
          </a:ln>
        </p:spPr>
      </p:pic>
      <p:pic>
        <p:nvPicPr>
          <p:cNvPr id="194" name="Google Shape;194;p4"/>
          <p:cNvPicPr preferRelativeResize="0"/>
          <p:nvPr/>
        </p:nvPicPr>
        <p:blipFill>
          <a:blip r:embed="rId4">
            <a:alphaModFix/>
          </a:blip>
          <a:stretch>
            <a:fillRect/>
          </a:stretch>
        </p:blipFill>
        <p:spPr>
          <a:xfrm>
            <a:off x="2468276" y="5126875"/>
            <a:ext cx="1005649" cy="1225149"/>
          </a:xfrm>
          <a:prstGeom prst="rect">
            <a:avLst/>
          </a:prstGeom>
          <a:noFill/>
          <a:ln>
            <a:noFill/>
          </a:ln>
        </p:spPr>
      </p:pic>
      <p:pic>
        <p:nvPicPr>
          <p:cNvPr id="195" name="Google Shape;195;p4"/>
          <p:cNvPicPr preferRelativeResize="0"/>
          <p:nvPr/>
        </p:nvPicPr>
        <p:blipFill>
          <a:blip r:embed="rId4">
            <a:alphaModFix/>
          </a:blip>
          <a:stretch>
            <a:fillRect/>
          </a:stretch>
        </p:blipFill>
        <p:spPr>
          <a:xfrm>
            <a:off x="2984950" y="5126875"/>
            <a:ext cx="1005649" cy="1225149"/>
          </a:xfrm>
          <a:prstGeom prst="rect">
            <a:avLst/>
          </a:prstGeom>
          <a:noFill/>
          <a:ln>
            <a:noFill/>
          </a:ln>
        </p:spPr>
      </p:pic>
      <p:pic>
        <p:nvPicPr>
          <p:cNvPr id="196" name="Google Shape;196;p4"/>
          <p:cNvPicPr preferRelativeResize="0"/>
          <p:nvPr/>
        </p:nvPicPr>
        <p:blipFill>
          <a:blip r:embed="rId4">
            <a:alphaModFix/>
          </a:blip>
          <a:stretch>
            <a:fillRect/>
          </a:stretch>
        </p:blipFill>
        <p:spPr>
          <a:xfrm>
            <a:off x="3451801" y="5126875"/>
            <a:ext cx="1005649" cy="1225149"/>
          </a:xfrm>
          <a:prstGeom prst="rect">
            <a:avLst/>
          </a:prstGeom>
          <a:noFill/>
          <a:ln>
            <a:noFill/>
          </a:ln>
        </p:spPr>
      </p:pic>
      <p:pic>
        <p:nvPicPr>
          <p:cNvPr id="197" name="Google Shape;197;p4"/>
          <p:cNvPicPr preferRelativeResize="0"/>
          <p:nvPr/>
        </p:nvPicPr>
        <p:blipFill>
          <a:blip r:embed="rId4">
            <a:alphaModFix/>
          </a:blip>
          <a:stretch>
            <a:fillRect/>
          </a:stretch>
        </p:blipFill>
        <p:spPr>
          <a:xfrm>
            <a:off x="3990600" y="5126875"/>
            <a:ext cx="1005649" cy="1225149"/>
          </a:xfrm>
          <a:prstGeom prst="rect">
            <a:avLst/>
          </a:prstGeom>
          <a:noFill/>
          <a:ln>
            <a:noFill/>
          </a:ln>
        </p:spPr>
      </p:pic>
      <p:pic>
        <p:nvPicPr>
          <p:cNvPr id="198" name="Google Shape;198;p4"/>
          <p:cNvPicPr preferRelativeResize="0"/>
          <p:nvPr/>
        </p:nvPicPr>
        <p:blipFill>
          <a:blip r:embed="rId4">
            <a:alphaModFix/>
          </a:blip>
          <a:stretch>
            <a:fillRect/>
          </a:stretch>
        </p:blipFill>
        <p:spPr>
          <a:xfrm>
            <a:off x="4457451" y="5126875"/>
            <a:ext cx="1005649" cy="1225149"/>
          </a:xfrm>
          <a:prstGeom prst="rect">
            <a:avLst/>
          </a:prstGeom>
          <a:noFill/>
          <a:ln>
            <a:noFill/>
          </a:ln>
        </p:spPr>
      </p:pic>
      <p:pic>
        <p:nvPicPr>
          <p:cNvPr id="199" name="Google Shape;199;p4"/>
          <p:cNvPicPr preferRelativeResize="0"/>
          <p:nvPr/>
        </p:nvPicPr>
        <p:blipFill>
          <a:blip r:embed="rId4">
            <a:alphaModFix/>
          </a:blip>
          <a:stretch>
            <a:fillRect/>
          </a:stretch>
        </p:blipFill>
        <p:spPr>
          <a:xfrm>
            <a:off x="1512451" y="5126875"/>
            <a:ext cx="1005649" cy="1225149"/>
          </a:xfrm>
          <a:prstGeom prst="rect">
            <a:avLst/>
          </a:prstGeom>
          <a:noFill/>
          <a:ln>
            <a:noFill/>
          </a:ln>
        </p:spPr>
      </p:pic>
      <p:pic>
        <p:nvPicPr>
          <p:cNvPr id="200" name="Google Shape;200;p4"/>
          <p:cNvPicPr preferRelativeResize="0"/>
          <p:nvPr/>
        </p:nvPicPr>
        <p:blipFill>
          <a:blip r:embed="rId4">
            <a:alphaModFix/>
          </a:blip>
          <a:stretch>
            <a:fillRect/>
          </a:stretch>
        </p:blipFill>
        <p:spPr>
          <a:xfrm>
            <a:off x="4844214" y="5126875"/>
            <a:ext cx="1005649" cy="1225149"/>
          </a:xfrm>
          <a:prstGeom prst="rect">
            <a:avLst/>
          </a:prstGeom>
          <a:noFill/>
          <a:ln>
            <a:noFill/>
          </a:ln>
        </p:spPr>
      </p:pic>
      <p:pic>
        <p:nvPicPr>
          <p:cNvPr id="201" name="Google Shape;201;p4"/>
          <p:cNvPicPr preferRelativeResize="0"/>
          <p:nvPr/>
        </p:nvPicPr>
        <p:blipFill>
          <a:blip r:embed="rId4">
            <a:alphaModFix/>
          </a:blip>
          <a:stretch>
            <a:fillRect/>
          </a:stretch>
        </p:blipFill>
        <p:spPr>
          <a:xfrm>
            <a:off x="5318276" y="5126875"/>
            <a:ext cx="1005649" cy="1225149"/>
          </a:xfrm>
          <a:prstGeom prst="rect">
            <a:avLst/>
          </a:prstGeom>
          <a:noFill/>
          <a:ln>
            <a:noFill/>
          </a:ln>
        </p:spPr>
      </p:pic>
      <p:pic>
        <p:nvPicPr>
          <p:cNvPr id="202" name="Google Shape;202;p4"/>
          <p:cNvPicPr preferRelativeResize="0"/>
          <p:nvPr/>
        </p:nvPicPr>
        <p:blipFill>
          <a:blip r:embed="rId4">
            <a:alphaModFix/>
          </a:blip>
          <a:stretch>
            <a:fillRect/>
          </a:stretch>
        </p:blipFill>
        <p:spPr>
          <a:xfrm>
            <a:off x="5857075" y="5126875"/>
            <a:ext cx="1005649" cy="1225149"/>
          </a:xfrm>
          <a:prstGeom prst="rect">
            <a:avLst/>
          </a:prstGeom>
          <a:noFill/>
          <a:ln>
            <a:noFill/>
          </a:ln>
        </p:spPr>
      </p:pic>
      <p:pic>
        <p:nvPicPr>
          <p:cNvPr id="203" name="Google Shape;203;p4"/>
          <p:cNvPicPr preferRelativeResize="0"/>
          <p:nvPr/>
        </p:nvPicPr>
        <p:blipFill>
          <a:blip r:embed="rId4">
            <a:alphaModFix/>
          </a:blip>
          <a:stretch>
            <a:fillRect/>
          </a:stretch>
        </p:blipFill>
        <p:spPr>
          <a:xfrm>
            <a:off x="6323926" y="5126875"/>
            <a:ext cx="1005649" cy="1225149"/>
          </a:xfrm>
          <a:prstGeom prst="rect">
            <a:avLst/>
          </a:prstGeom>
          <a:noFill/>
          <a:ln>
            <a:noFill/>
          </a:ln>
        </p:spPr>
      </p:pic>
      <p:pic>
        <p:nvPicPr>
          <p:cNvPr id="204" name="Google Shape;204;p4"/>
          <p:cNvPicPr preferRelativeResize="0"/>
          <p:nvPr/>
        </p:nvPicPr>
        <p:blipFill>
          <a:blip r:embed="rId4">
            <a:alphaModFix/>
          </a:blip>
          <a:stretch>
            <a:fillRect/>
          </a:stretch>
        </p:blipFill>
        <p:spPr>
          <a:xfrm>
            <a:off x="6710689" y="5126875"/>
            <a:ext cx="1005649" cy="1225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g17dbe8cb7e9_0_13"/>
          <p:cNvSpPr/>
          <p:nvPr/>
        </p:nvSpPr>
        <p:spPr>
          <a:xfrm>
            <a:off x="2503440" y="6117840"/>
            <a:ext cx="7901400" cy="592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100" u="none" cap="none" strike="noStrike">
              <a:solidFill>
                <a:srgbClr val="000000"/>
              </a:solidFill>
              <a:latin typeface="Arial"/>
              <a:ea typeface="Arial"/>
              <a:cs typeface="Arial"/>
              <a:sym typeface="Arial"/>
            </a:endParaRPr>
          </a:p>
        </p:txBody>
      </p:sp>
      <p:sp>
        <p:nvSpPr>
          <p:cNvPr id="210" name="Google Shape;210;g17dbe8cb7e9_0_13"/>
          <p:cNvSpPr/>
          <p:nvPr/>
        </p:nvSpPr>
        <p:spPr>
          <a:xfrm>
            <a:off x="850805" y="251430"/>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La Economía Verde </a:t>
            </a:r>
            <a:r>
              <a:rPr b="1" i="0" lang="en-GB" sz="3600" u="none" cap="none" strike="noStrike">
                <a:solidFill>
                  <a:srgbClr val="FAB632"/>
                </a:solidFill>
                <a:latin typeface="Calibri"/>
                <a:ea typeface="Calibri"/>
                <a:cs typeface="Calibri"/>
                <a:sym typeface="Calibri"/>
              </a:rPr>
              <a:t> </a:t>
            </a:r>
            <a:endParaRPr b="0" i="0" sz="3600" u="none" cap="none" strike="noStrike">
              <a:solidFill>
                <a:srgbClr val="000000"/>
              </a:solidFill>
              <a:latin typeface="Arial"/>
              <a:ea typeface="Arial"/>
              <a:cs typeface="Arial"/>
              <a:sym typeface="Arial"/>
            </a:endParaRPr>
          </a:p>
        </p:txBody>
      </p:sp>
      <p:sp>
        <p:nvSpPr>
          <p:cNvPr id="211" name="Google Shape;211;g17dbe8cb7e9_0_13"/>
          <p:cNvSpPr/>
          <p:nvPr/>
        </p:nvSpPr>
        <p:spPr>
          <a:xfrm>
            <a:off x="850799" y="890425"/>
            <a:ext cx="87405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2</a:t>
            </a:r>
            <a:r>
              <a:rPr b="0" i="0" lang="en-GB" sz="2400" u="none" cap="none" strike="noStrike">
                <a:solidFill>
                  <a:srgbClr val="21B4A9"/>
                </a:solidFill>
                <a:latin typeface="Calibri"/>
                <a:ea typeface="Calibri"/>
                <a:cs typeface="Calibri"/>
                <a:sym typeface="Calibri"/>
              </a:rPr>
              <a:t>: Los </a:t>
            </a:r>
            <a:r>
              <a:rPr lang="en-GB" sz="2400">
                <a:solidFill>
                  <a:srgbClr val="21B4A9"/>
                </a:solidFill>
                <a:latin typeface="Calibri"/>
                <a:ea typeface="Calibri"/>
                <a:cs typeface="Calibri"/>
                <a:sym typeface="Calibri"/>
              </a:rPr>
              <a:t>Principios de la Economía Verde</a:t>
            </a:r>
            <a:endParaRPr b="0" i="0" sz="2400" u="none" cap="none" strike="noStrike">
              <a:solidFill>
                <a:srgbClr val="000000"/>
              </a:solidFill>
              <a:latin typeface="Arial"/>
              <a:ea typeface="Arial"/>
              <a:cs typeface="Arial"/>
              <a:sym typeface="Arial"/>
            </a:endParaRPr>
          </a:p>
        </p:txBody>
      </p:sp>
      <p:sp>
        <p:nvSpPr>
          <p:cNvPr id="212" name="Google Shape;212;g17dbe8cb7e9_0_13"/>
          <p:cNvSpPr/>
          <p:nvPr/>
        </p:nvSpPr>
        <p:spPr>
          <a:xfrm>
            <a:off x="3008400" y="1710063"/>
            <a:ext cx="4780500" cy="4146900"/>
          </a:xfrm>
          <a:prstGeom prst="octagon">
            <a:avLst>
              <a:gd fmla="val 29289"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3" name="Google Shape;213;g17dbe8cb7e9_0_13"/>
          <p:cNvCxnSpPr>
            <a:stCxn id="212" idx="6"/>
          </p:cNvCxnSpPr>
          <p:nvPr/>
        </p:nvCxnSpPr>
        <p:spPr>
          <a:xfrm>
            <a:off x="4222986" y="1710063"/>
            <a:ext cx="1169100" cy="2069100"/>
          </a:xfrm>
          <a:prstGeom prst="straightConnector1">
            <a:avLst/>
          </a:prstGeom>
          <a:noFill/>
          <a:ln cap="flat" cmpd="sng" w="19050">
            <a:solidFill>
              <a:srgbClr val="C00000"/>
            </a:solidFill>
            <a:prstDash val="solid"/>
            <a:round/>
            <a:headEnd len="med" w="med" type="none"/>
            <a:tailEnd len="med" w="med" type="none"/>
          </a:ln>
        </p:spPr>
      </p:cxnSp>
      <p:cxnSp>
        <p:nvCxnSpPr>
          <p:cNvPr id="214" name="Google Shape;214;g17dbe8cb7e9_0_13"/>
          <p:cNvCxnSpPr>
            <a:stCxn id="212" idx="5"/>
          </p:cNvCxnSpPr>
          <p:nvPr/>
        </p:nvCxnSpPr>
        <p:spPr>
          <a:xfrm>
            <a:off x="3008400" y="2924648"/>
            <a:ext cx="2410200" cy="881400"/>
          </a:xfrm>
          <a:prstGeom prst="straightConnector1">
            <a:avLst/>
          </a:prstGeom>
          <a:noFill/>
          <a:ln cap="flat" cmpd="sng" w="19050">
            <a:solidFill>
              <a:srgbClr val="C00000"/>
            </a:solidFill>
            <a:prstDash val="solid"/>
            <a:round/>
            <a:headEnd len="med" w="med" type="none"/>
            <a:tailEnd len="med" w="med" type="none"/>
          </a:ln>
        </p:spPr>
      </p:cxnSp>
      <p:cxnSp>
        <p:nvCxnSpPr>
          <p:cNvPr id="215" name="Google Shape;215;g17dbe8cb7e9_0_13"/>
          <p:cNvCxnSpPr/>
          <p:nvPr/>
        </p:nvCxnSpPr>
        <p:spPr>
          <a:xfrm flipH="1" rot="10800000">
            <a:off x="5398800" y="2924627"/>
            <a:ext cx="2390400" cy="856500"/>
          </a:xfrm>
          <a:prstGeom prst="straightConnector1">
            <a:avLst/>
          </a:prstGeom>
          <a:noFill/>
          <a:ln cap="flat" cmpd="sng" w="19050">
            <a:solidFill>
              <a:srgbClr val="F29B26"/>
            </a:solidFill>
            <a:prstDash val="solid"/>
            <a:round/>
            <a:headEnd len="med" w="med" type="none"/>
            <a:tailEnd len="med" w="med" type="none"/>
          </a:ln>
        </p:spPr>
      </p:cxnSp>
      <p:cxnSp>
        <p:nvCxnSpPr>
          <p:cNvPr id="216" name="Google Shape;216;g17dbe8cb7e9_0_13"/>
          <p:cNvCxnSpPr>
            <a:stCxn id="212" idx="3"/>
          </p:cNvCxnSpPr>
          <p:nvPr/>
        </p:nvCxnSpPr>
        <p:spPr>
          <a:xfrm flipH="1" rot="10800000">
            <a:off x="4222986" y="3792663"/>
            <a:ext cx="1175700" cy="2064300"/>
          </a:xfrm>
          <a:prstGeom prst="straightConnector1">
            <a:avLst/>
          </a:prstGeom>
          <a:noFill/>
          <a:ln cap="flat" cmpd="sng" w="19050">
            <a:solidFill>
              <a:srgbClr val="F29B26"/>
            </a:solidFill>
            <a:prstDash val="solid"/>
            <a:round/>
            <a:headEnd len="med" w="med" type="none"/>
            <a:tailEnd len="med" w="med" type="none"/>
          </a:ln>
        </p:spPr>
      </p:cxnSp>
      <p:cxnSp>
        <p:nvCxnSpPr>
          <p:cNvPr id="217" name="Google Shape;217;g17dbe8cb7e9_0_13"/>
          <p:cNvCxnSpPr>
            <a:stCxn id="212" idx="7"/>
            <a:endCxn id="212" idx="6"/>
          </p:cNvCxnSpPr>
          <p:nvPr/>
        </p:nvCxnSpPr>
        <p:spPr>
          <a:xfrm rot="10800000">
            <a:off x="4222914" y="1710063"/>
            <a:ext cx="2351400" cy="0"/>
          </a:xfrm>
          <a:prstGeom prst="straightConnector1">
            <a:avLst/>
          </a:prstGeom>
          <a:noFill/>
          <a:ln cap="flat" cmpd="sng" w="38100">
            <a:solidFill>
              <a:srgbClr val="C00000"/>
            </a:solidFill>
            <a:prstDash val="solid"/>
            <a:round/>
            <a:headEnd len="med" w="med" type="none"/>
            <a:tailEnd len="med" w="med" type="none"/>
          </a:ln>
        </p:spPr>
      </p:cxnSp>
      <p:cxnSp>
        <p:nvCxnSpPr>
          <p:cNvPr id="218" name="Google Shape;218;g17dbe8cb7e9_0_13"/>
          <p:cNvCxnSpPr>
            <a:stCxn id="212" idx="6"/>
            <a:endCxn id="212" idx="5"/>
          </p:cNvCxnSpPr>
          <p:nvPr/>
        </p:nvCxnSpPr>
        <p:spPr>
          <a:xfrm flipH="1">
            <a:off x="3008286" y="1710063"/>
            <a:ext cx="1214700" cy="1214700"/>
          </a:xfrm>
          <a:prstGeom prst="straightConnector1">
            <a:avLst/>
          </a:prstGeom>
          <a:noFill/>
          <a:ln cap="flat" cmpd="sng" w="38100">
            <a:solidFill>
              <a:srgbClr val="C00000"/>
            </a:solidFill>
            <a:prstDash val="solid"/>
            <a:round/>
            <a:headEnd len="med" w="med" type="none"/>
            <a:tailEnd len="med" w="med" type="none"/>
          </a:ln>
        </p:spPr>
      </p:cxnSp>
      <p:cxnSp>
        <p:nvCxnSpPr>
          <p:cNvPr id="219" name="Google Shape;219;g17dbe8cb7e9_0_13"/>
          <p:cNvCxnSpPr>
            <a:stCxn id="212" idx="5"/>
            <a:endCxn id="212" idx="4"/>
          </p:cNvCxnSpPr>
          <p:nvPr/>
        </p:nvCxnSpPr>
        <p:spPr>
          <a:xfrm>
            <a:off x="3008400" y="2924648"/>
            <a:ext cx="0" cy="1717800"/>
          </a:xfrm>
          <a:prstGeom prst="straightConnector1">
            <a:avLst/>
          </a:prstGeom>
          <a:noFill/>
          <a:ln cap="flat" cmpd="sng" w="38100">
            <a:solidFill>
              <a:srgbClr val="C00000"/>
            </a:solidFill>
            <a:prstDash val="solid"/>
            <a:round/>
            <a:headEnd len="med" w="med" type="none"/>
            <a:tailEnd len="med" w="med" type="none"/>
          </a:ln>
        </p:spPr>
      </p:cxnSp>
      <p:cxnSp>
        <p:nvCxnSpPr>
          <p:cNvPr id="220" name="Google Shape;220;g17dbe8cb7e9_0_13"/>
          <p:cNvCxnSpPr>
            <a:stCxn id="212" idx="7"/>
          </p:cNvCxnSpPr>
          <p:nvPr/>
        </p:nvCxnSpPr>
        <p:spPr>
          <a:xfrm>
            <a:off x="6574314" y="1710063"/>
            <a:ext cx="1214700" cy="1214700"/>
          </a:xfrm>
          <a:prstGeom prst="straightConnector1">
            <a:avLst/>
          </a:prstGeom>
          <a:noFill/>
          <a:ln cap="flat" cmpd="sng" w="38100">
            <a:solidFill>
              <a:srgbClr val="F29B26"/>
            </a:solidFill>
            <a:prstDash val="solid"/>
            <a:round/>
            <a:headEnd len="med" w="med" type="none"/>
            <a:tailEnd len="med" w="med" type="none"/>
          </a:ln>
        </p:spPr>
      </p:cxnSp>
      <p:cxnSp>
        <p:nvCxnSpPr>
          <p:cNvPr id="221" name="Google Shape;221;g17dbe8cb7e9_0_13"/>
          <p:cNvCxnSpPr>
            <a:stCxn id="212" idx="0"/>
            <a:endCxn id="212" idx="1"/>
          </p:cNvCxnSpPr>
          <p:nvPr/>
        </p:nvCxnSpPr>
        <p:spPr>
          <a:xfrm>
            <a:off x="7788900" y="2924648"/>
            <a:ext cx="0" cy="1717800"/>
          </a:xfrm>
          <a:prstGeom prst="straightConnector1">
            <a:avLst/>
          </a:prstGeom>
          <a:noFill/>
          <a:ln cap="flat" cmpd="sng" w="38100">
            <a:solidFill>
              <a:srgbClr val="F29B26"/>
            </a:solidFill>
            <a:prstDash val="solid"/>
            <a:round/>
            <a:headEnd len="med" w="med" type="none"/>
            <a:tailEnd len="med" w="med" type="none"/>
          </a:ln>
        </p:spPr>
      </p:cxnSp>
      <p:cxnSp>
        <p:nvCxnSpPr>
          <p:cNvPr id="222" name="Google Shape;222;g17dbe8cb7e9_0_13"/>
          <p:cNvCxnSpPr>
            <a:stCxn id="212" idx="1"/>
            <a:endCxn id="212" idx="2"/>
          </p:cNvCxnSpPr>
          <p:nvPr/>
        </p:nvCxnSpPr>
        <p:spPr>
          <a:xfrm flipH="1">
            <a:off x="6574200" y="4642377"/>
            <a:ext cx="1214700" cy="1214700"/>
          </a:xfrm>
          <a:prstGeom prst="straightConnector1">
            <a:avLst/>
          </a:prstGeom>
          <a:noFill/>
          <a:ln cap="flat" cmpd="sng" w="38100">
            <a:solidFill>
              <a:srgbClr val="F29B26"/>
            </a:solidFill>
            <a:prstDash val="solid"/>
            <a:round/>
            <a:headEnd len="med" w="med" type="none"/>
            <a:tailEnd len="med" w="med" type="none"/>
          </a:ln>
        </p:spPr>
      </p:cxnSp>
      <p:cxnSp>
        <p:nvCxnSpPr>
          <p:cNvPr id="223" name="Google Shape;223;g17dbe8cb7e9_0_13"/>
          <p:cNvCxnSpPr>
            <a:stCxn id="212" idx="2"/>
            <a:endCxn id="212" idx="3"/>
          </p:cNvCxnSpPr>
          <p:nvPr/>
        </p:nvCxnSpPr>
        <p:spPr>
          <a:xfrm rot="10800000">
            <a:off x="4222914" y="5856963"/>
            <a:ext cx="2351400" cy="0"/>
          </a:xfrm>
          <a:prstGeom prst="straightConnector1">
            <a:avLst/>
          </a:prstGeom>
          <a:noFill/>
          <a:ln cap="flat" cmpd="sng" w="38100">
            <a:solidFill>
              <a:srgbClr val="F29B26"/>
            </a:solidFill>
            <a:prstDash val="solid"/>
            <a:round/>
            <a:headEnd len="med" w="med" type="none"/>
            <a:tailEnd len="med" w="med" type="none"/>
          </a:ln>
        </p:spPr>
      </p:cxnSp>
      <p:cxnSp>
        <p:nvCxnSpPr>
          <p:cNvPr id="224" name="Google Shape;224;g17dbe8cb7e9_0_13"/>
          <p:cNvCxnSpPr>
            <a:stCxn id="212" idx="3"/>
            <a:endCxn id="212" idx="4"/>
          </p:cNvCxnSpPr>
          <p:nvPr/>
        </p:nvCxnSpPr>
        <p:spPr>
          <a:xfrm rot="10800000">
            <a:off x="3008286" y="4642263"/>
            <a:ext cx="1214700" cy="1214700"/>
          </a:xfrm>
          <a:prstGeom prst="straightConnector1">
            <a:avLst/>
          </a:prstGeom>
          <a:noFill/>
          <a:ln cap="flat" cmpd="sng" w="38100">
            <a:solidFill>
              <a:srgbClr val="F29B26"/>
            </a:solidFill>
            <a:prstDash val="solid"/>
            <a:round/>
            <a:headEnd len="med" w="med" type="none"/>
            <a:tailEnd len="med" w="med" type="none"/>
          </a:ln>
        </p:spPr>
      </p:cxnSp>
      <p:cxnSp>
        <p:nvCxnSpPr>
          <p:cNvPr id="225" name="Google Shape;225;g17dbe8cb7e9_0_13"/>
          <p:cNvCxnSpPr/>
          <p:nvPr/>
        </p:nvCxnSpPr>
        <p:spPr>
          <a:xfrm>
            <a:off x="5388900" y="3773448"/>
            <a:ext cx="2410200" cy="881400"/>
          </a:xfrm>
          <a:prstGeom prst="straightConnector1">
            <a:avLst/>
          </a:prstGeom>
          <a:noFill/>
          <a:ln cap="flat" cmpd="sng" w="19050">
            <a:solidFill>
              <a:srgbClr val="F29B26"/>
            </a:solidFill>
            <a:prstDash val="solid"/>
            <a:round/>
            <a:headEnd len="med" w="med" type="none"/>
            <a:tailEnd len="med" w="med" type="none"/>
          </a:ln>
        </p:spPr>
      </p:cxnSp>
      <p:cxnSp>
        <p:nvCxnSpPr>
          <p:cNvPr id="226" name="Google Shape;226;g17dbe8cb7e9_0_13"/>
          <p:cNvCxnSpPr/>
          <p:nvPr/>
        </p:nvCxnSpPr>
        <p:spPr>
          <a:xfrm>
            <a:off x="5401961" y="3787863"/>
            <a:ext cx="1169100" cy="2069100"/>
          </a:xfrm>
          <a:prstGeom prst="straightConnector1">
            <a:avLst/>
          </a:prstGeom>
          <a:noFill/>
          <a:ln cap="flat" cmpd="sng" w="19050">
            <a:solidFill>
              <a:srgbClr val="F29B26"/>
            </a:solidFill>
            <a:prstDash val="solid"/>
            <a:round/>
            <a:headEnd len="med" w="med" type="none"/>
            <a:tailEnd len="med" w="med" type="none"/>
          </a:ln>
        </p:spPr>
      </p:cxnSp>
      <p:cxnSp>
        <p:nvCxnSpPr>
          <p:cNvPr id="227" name="Google Shape;227;g17dbe8cb7e9_0_13"/>
          <p:cNvCxnSpPr>
            <a:stCxn id="212" idx="4"/>
          </p:cNvCxnSpPr>
          <p:nvPr/>
        </p:nvCxnSpPr>
        <p:spPr>
          <a:xfrm flipH="1" rot="10800000">
            <a:off x="3008400" y="3785877"/>
            <a:ext cx="2390400" cy="856500"/>
          </a:xfrm>
          <a:prstGeom prst="straightConnector1">
            <a:avLst/>
          </a:prstGeom>
          <a:noFill/>
          <a:ln cap="flat" cmpd="sng" w="38100">
            <a:solidFill>
              <a:srgbClr val="C00000"/>
            </a:solidFill>
            <a:prstDash val="solid"/>
            <a:round/>
            <a:headEnd len="med" w="med" type="none"/>
            <a:tailEnd len="med" w="med" type="none"/>
          </a:ln>
        </p:spPr>
      </p:cxnSp>
      <p:cxnSp>
        <p:nvCxnSpPr>
          <p:cNvPr id="228" name="Google Shape;228;g17dbe8cb7e9_0_13"/>
          <p:cNvCxnSpPr/>
          <p:nvPr/>
        </p:nvCxnSpPr>
        <p:spPr>
          <a:xfrm flipH="1" rot="10800000">
            <a:off x="5398675" y="1710063"/>
            <a:ext cx="1174200" cy="2089200"/>
          </a:xfrm>
          <a:prstGeom prst="straightConnector1">
            <a:avLst/>
          </a:prstGeom>
          <a:noFill/>
          <a:ln cap="flat" cmpd="sng" w="38100">
            <a:solidFill>
              <a:srgbClr val="C00000"/>
            </a:solidFill>
            <a:prstDash val="solid"/>
            <a:round/>
            <a:headEnd len="med" w="med" type="none"/>
            <a:tailEnd len="med" w="med" type="none"/>
          </a:ln>
        </p:spPr>
      </p:cxnSp>
      <p:sp>
        <p:nvSpPr>
          <p:cNvPr id="229" name="Google Shape;229;g17dbe8cb7e9_0_13"/>
          <p:cNvSpPr/>
          <p:nvPr/>
        </p:nvSpPr>
        <p:spPr>
          <a:xfrm>
            <a:off x="6142050" y="2520963"/>
            <a:ext cx="1169100" cy="456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600">
                <a:latin typeface="Calibri"/>
                <a:ea typeface="Calibri"/>
                <a:cs typeface="Calibri"/>
                <a:sym typeface="Calibri"/>
              </a:rPr>
              <a:t>Bienestar</a:t>
            </a:r>
            <a:endParaRPr b="1" i="0" sz="1600" u="none" cap="none" strike="noStrike">
              <a:solidFill>
                <a:srgbClr val="000000"/>
              </a:solidFill>
            </a:endParaRPr>
          </a:p>
        </p:txBody>
      </p:sp>
      <p:sp>
        <p:nvSpPr>
          <p:cNvPr id="230" name="Google Shape;230;g17dbe8cb7e9_0_13"/>
          <p:cNvSpPr/>
          <p:nvPr/>
        </p:nvSpPr>
        <p:spPr>
          <a:xfrm>
            <a:off x="6374100" y="3355335"/>
            <a:ext cx="1414800" cy="8565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600">
                <a:latin typeface="Calibri"/>
                <a:ea typeface="Calibri"/>
                <a:cs typeface="Calibri"/>
                <a:sym typeface="Calibri"/>
              </a:rPr>
              <a:t>Justicia y buena Gobernanza</a:t>
            </a:r>
            <a:endParaRPr b="1" i="0" sz="1600" u="none" cap="none" strike="noStrike">
              <a:solidFill>
                <a:srgbClr val="000000"/>
              </a:solidFill>
            </a:endParaRPr>
          </a:p>
        </p:txBody>
      </p:sp>
      <p:sp>
        <p:nvSpPr>
          <p:cNvPr id="231" name="Google Shape;231;g17dbe8cb7e9_0_13"/>
          <p:cNvSpPr/>
          <p:nvPr/>
        </p:nvSpPr>
        <p:spPr>
          <a:xfrm>
            <a:off x="6009300" y="4508613"/>
            <a:ext cx="1414800" cy="639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600">
                <a:latin typeface="Calibri"/>
                <a:ea typeface="Calibri"/>
                <a:cs typeface="Calibri"/>
                <a:sym typeface="Calibri"/>
              </a:rPr>
              <a:t>Erradicación de la pobreza</a:t>
            </a:r>
            <a:endParaRPr b="1" i="0" sz="1600" u="none" cap="none" strike="noStrike">
              <a:solidFill>
                <a:srgbClr val="000000"/>
              </a:solidFill>
            </a:endParaRPr>
          </a:p>
        </p:txBody>
      </p:sp>
      <p:sp>
        <p:nvSpPr>
          <p:cNvPr id="232" name="Google Shape;232;g17dbe8cb7e9_0_13"/>
          <p:cNvSpPr/>
          <p:nvPr/>
        </p:nvSpPr>
        <p:spPr>
          <a:xfrm>
            <a:off x="4814038" y="4909063"/>
            <a:ext cx="1169100" cy="456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600">
                <a:latin typeface="Calibri"/>
                <a:ea typeface="Calibri"/>
                <a:cs typeface="Calibri"/>
                <a:sym typeface="Calibri"/>
              </a:rPr>
              <a:t>Eficiencia Energética</a:t>
            </a:r>
            <a:endParaRPr b="1" i="0" sz="1600" u="none" cap="none" strike="noStrike">
              <a:solidFill>
                <a:srgbClr val="000000"/>
              </a:solidFill>
            </a:endParaRPr>
          </a:p>
        </p:txBody>
      </p:sp>
      <p:sp>
        <p:nvSpPr>
          <p:cNvPr id="233" name="Google Shape;233;g17dbe8cb7e9_0_13"/>
          <p:cNvSpPr/>
          <p:nvPr/>
        </p:nvSpPr>
        <p:spPr>
          <a:xfrm>
            <a:off x="3542375" y="4403250"/>
            <a:ext cx="1169100" cy="8565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600">
                <a:latin typeface="Calibri"/>
                <a:ea typeface="Calibri"/>
                <a:cs typeface="Calibri"/>
                <a:sym typeface="Calibri"/>
              </a:rPr>
              <a:t>Desarrollo bajo en carbono</a:t>
            </a:r>
            <a:endParaRPr b="1" i="0" sz="1600" u="none" cap="none" strike="noStrike">
              <a:solidFill>
                <a:srgbClr val="000000"/>
              </a:solidFill>
            </a:endParaRPr>
          </a:p>
        </p:txBody>
      </p:sp>
      <p:sp>
        <p:nvSpPr>
          <p:cNvPr id="234" name="Google Shape;234;g17dbe8cb7e9_0_13"/>
          <p:cNvSpPr/>
          <p:nvPr/>
        </p:nvSpPr>
        <p:spPr>
          <a:xfrm>
            <a:off x="4691249" y="1837488"/>
            <a:ext cx="1414800" cy="8565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500">
                <a:latin typeface="Calibri"/>
                <a:ea typeface="Calibri"/>
                <a:cs typeface="Calibri"/>
                <a:sym typeface="Calibri"/>
              </a:rPr>
              <a:t>Transformación económica y Crecimiento de empresas verdes</a:t>
            </a:r>
            <a:endParaRPr b="1" i="0" sz="1500" u="none" cap="none" strike="noStrike">
              <a:solidFill>
                <a:srgbClr val="000000"/>
              </a:solidFill>
            </a:endParaRPr>
          </a:p>
        </p:txBody>
      </p:sp>
      <p:sp>
        <p:nvSpPr>
          <p:cNvPr id="235" name="Google Shape;235;g17dbe8cb7e9_0_13"/>
          <p:cNvSpPr/>
          <p:nvPr/>
        </p:nvSpPr>
        <p:spPr>
          <a:xfrm>
            <a:off x="3296675" y="2431859"/>
            <a:ext cx="1414800" cy="639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500">
                <a:latin typeface="Calibri"/>
                <a:ea typeface="Calibri"/>
                <a:cs typeface="Calibri"/>
                <a:sym typeface="Calibri"/>
              </a:rPr>
              <a:t>Impacto del desarrollo</a:t>
            </a:r>
            <a:endParaRPr b="1" i="0" sz="1500" u="none" cap="none" strike="noStrike">
              <a:solidFill>
                <a:srgbClr val="000000"/>
              </a:solidFill>
            </a:endParaRPr>
          </a:p>
        </p:txBody>
      </p:sp>
      <p:sp>
        <p:nvSpPr>
          <p:cNvPr id="236" name="Google Shape;236;g17dbe8cb7e9_0_13"/>
          <p:cNvSpPr/>
          <p:nvPr/>
        </p:nvSpPr>
        <p:spPr>
          <a:xfrm>
            <a:off x="3089550" y="3600561"/>
            <a:ext cx="1414800" cy="456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400"/>
              <a:buFont typeface="Arial"/>
              <a:buNone/>
            </a:pPr>
            <a:r>
              <a:rPr b="1" lang="en-GB" sz="1500">
                <a:latin typeface="Calibri"/>
                <a:ea typeface="Calibri"/>
                <a:cs typeface="Calibri"/>
                <a:sym typeface="Calibri"/>
              </a:rPr>
              <a:t>Impacto Social</a:t>
            </a:r>
            <a:endParaRPr b="1" i="0" sz="1500" u="none" cap="none" strike="noStrike">
              <a:solidFill>
                <a:srgbClr val="000000"/>
              </a:solidFill>
            </a:endParaRPr>
          </a:p>
        </p:txBody>
      </p:sp>
      <p:sp>
        <p:nvSpPr>
          <p:cNvPr id="237" name="Google Shape;237;g17dbe8cb7e9_0_13"/>
          <p:cNvSpPr/>
          <p:nvPr/>
        </p:nvSpPr>
        <p:spPr>
          <a:xfrm>
            <a:off x="225225" y="2181288"/>
            <a:ext cx="2153100" cy="1214700"/>
          </a:xfrm>
          <a:prstGeom prst="roundRect">
            <a:avLst>
              <a:gd fmla="val 16667" name="adj"/>
            </a:avLst>
          </a:prstGeom>
          <a:solidFill>
            <a:srgbClr val="21B4A9"/>
          </a:solidFill>
          <a:ln cap="flat" cmpd="sng" w="38100">
            <a:solidFill>
              <a:srgbClr val="CAFC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rPr>
              <a:t>La economía verde analiza, mide y evalúa estos tres pilares.</a:t>
            </a:r>
            <a:endParaRPr b="1">
              <a:solidFill>
                <a:schemeClr val="lt1"/>
              </a:solidFill>
            </a:endParaRPr>
          </a:p>
        </p:txBody>
      </p:sp>
      <p:sp>
        <p:nvSpPr>
          <p:cNvPr id="238" name="Google Shape;238;g17dbe8cb7e9_0_13"/>
          <p:cNvSpPr/>
          <p:nvPr/>
        </p:nvSpPr>
        <p:spPr>
          <a:xfrm flipH="1">
            <a:off x="2449750" y="1395613"/>
            <a:ext cx="415200" cy="3228900"/>
          </a:xfrm>
          <a:prstGeom prst="rightBrace">
            <a:avLst>
              <a:gd fmla="val 50000" name="adj1"/>
              <a:gd fmla="val 50809" name="adj2"/>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17dbe8cb7e9_0_13"/>
          <p:cNvSpPr/>
          <p:nvPr/>
        </p:nvSpPr>
        <p:spPr>
          <a:xfrm>
            <a:off x="7873875" y="1695300"/>
            <a:ext cx="351300" cy="4176900"/>
          </a:xfrm>
          <a:prstGeom prst="rightBrace">
            <a:avLst>
              <a:gd fmla="val 50000" name="adj1"/>
              <a:gd fmla="val 51173" name="adj2"/>
            </a:avLst>
          </a:prstGeom>
          <a:noFill/>
          <a:ln cap="flat" cmpd="sng" w="28575">
            <a:solidFill>
              <a:srgbClr val="F29B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17dbe8cb7e9_0_13"/>
          <p:cNvSpPr/>
          <p:nvPr/>
        </p:nvSpPr>
        <p:spPr>
          <a:xfrm>
            <a:off x="8476525" y="2858250"/>
            <a:ext cx="3009300" cy="1851000"/>
          </a:xfrm>
          <a:prstGeom prst="roundRect">
            <a:avLst>
              <a:gd fmla="val 16667" name="adj"/>
            </a:avLst>
          </a:prstGeom>
          <a:solidFill>
            <a:srgbClr val="21B4A9"/>
          </a:solidFill>
          <a:ln cap="flat" cmpd="sng" w="38100">
            <a:solidFill>
              <a:srgbClr val="CAFCF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rPr>
              <a:t>Los principios en los que se basa la economía verde se centran en la utilización de recursos que aporten valor a la sociedad, promoviendo el bienestar y resiliencia a corto y largo plazo. </a:t>
            </a:r>
            <a:endParaRPr b="1">
              <a:solidFill>
                <a:schemeClr val="lt1"/>
              </a:solidFill>
            </a:endParaRPr>
          </a:p>
        </p:txBody>
      </p:sp>
      <p:pic>
        <p:nvPicPr>
          <p:cNvPr id="241" name="Google Shape;241;g17dbe8cb7e9_0_13"/>
          <p:cNvPicPr preferRelativeResize="0"/>
          <p:nvPr/>
        </p:nvPicPr>
        <p:blipFill>
          <a:blip r:embed="rId4">
            <a:alphaModFix/>
          </a:blip>
          <a:stretch>
            <a:fillRect/>
          </a:stretch>
        </p:blipFill>
        <p:spPr>
          <a:xfrm>
            <a:off x="8971273" y="251423"/>
            <a:ext cx="1414800" cy="2271598"/>
          </a:xfrm>
          <a:prstGeom prst="rect">
            <a:avLst/>
          </a:prstGeom>
          <a:noFill/>
          <a:ln>
            <a:noFill/>
          </a:ln>
        </p:spPr>
      </p:pic>
      <p:pic>
        <p:nvPicPr>
          <p:cNvPr id="242" name="Google Shape;242;g17dbe8cb7e9_0_13"/>
          <p:cNvPicPr preferRelativeResize="0"/>
          <p:nvPr/>
        </p:nvPicPr>
        <p:blipFill>
          <a:blip r:embed="rId5">
            <a:alphaModFix/>
          </a:blip>
          <a:stretch>
            <a:fillRect/>
          </a:stretch>
        </p:blipFill>
        <p:spPr>
          <a:xfrm>
            <a:off x="460116" y="3806041"/>
            <a:ext cx="1445400" cy="14195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6" name="Shape 246"/>
        <p:cNvGrpSpPr/>
        <p:nvPr/>
      </p:nvGrpSpPr>
      <p:grpSpPr>
        <a:xfrm>
          <a:off x="0" y="0"/>
          <a:ext cx="0" cy="0"/>
          <a:chOff x="0" y="0"/>
          <a:chExt cx="0" cy="0"/>
        </a:xfrm>
      </p:grpSpPr>
      <p:sp>
        <p:nvSpPr>
          <p:cNvPr id="247" name="Google Shape;247;p12"/>
          <p:cNvSpPr/>
          <p:nvPr/>
        </p:nvSpPr>
        <p:spPr>
          <a:xfrm>
            <a:off x="849280" y="115555"/>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1: </a:t>
            </a:r>
            <a:r>
              <a:rPr b="1" lang="en-GB" sz="3600">
                <a:solidFill>
                  <a:srgbClr val="FAB632"/>
                </a:solidFill>
                <a:latin typeface="Calibri"/>
                <a:ea typeface="Calibri"/>
                <a:cs typeface="Calibri"/>
                <a:sym typeface="Calibri"/>
              </a:rPr>
              <a:t>La Economía Verde </a:t>
            </a:r>
            <a:endParaRPr b="0" i="0" sz="3600" u="none" cap="none" strike="noStrike">
              <a:solidFill>
                <a:srgbClr val="000000"/>
              </a:solidFill>
              <a:latin typeface="Arial"/>
              <a:ea typeface="Arial"/>
              <a:cs typeface="Arial"/>
              <a:sym typeface="Arial"/>
            </a:endParaRPr>
          </a:p>
        </p:txBody>
      </p:sp>
      <p:sp>
        <p:nvSpPr>
          <p:cNvPr id="248" name="Google Shape;248;p12"/>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249" name="Google Shape;249;p12"/>
          <p:cNvSpPr/>
          <p:nvPr/>
        </p:nvSpPr>
        <p:spPr>
          <a:xfrm>
            <a:off x="849280" y="754558"/>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3: Beneficios de la Economía </a:t>
            </a:r>
            <a:r>
              <a:rPr lang="en-GB" sz="2400">
                <a:solidFill>
                  <a:srgbClr val="21B4A9"/>
                </a:solidFill>
                <a:latin typeface="Calibri"/>
                <a:ea typeface="Calibri"/>
                <a:cs typeface="Calibri"/>
                <a:sym typeface="Calibri"/>
              </a:rPr>
              <a:t>Verde</a:t>
            </a:r>
            <a:r>
              <a:rPr b="0" i="0" lang="en-GB" sz="2400" u="none" cap="none" strike="noStrike">
                <a:solidFill>
                  <a:srgbClr val="21B4A9"/>
                </a:solidFill>
                <a:latin typeface="Calibri"/>
                <a:ea typeface="Calibri"/>
                <a:cs typeface="Calibri"/>
                <a:sym typeface="Calibri"/>
              </a:rPr>
              <a:t> </a:t>
            </a:r>
            <a:endParaRPr b="0" i="0" sz="2400" u="none" cap="none" strike="noStrike">
              <a:solidFill>
                <a:srgbClr val="000000"/>
              </a:solidFill>
              <a:latin typeface="Arial"/>
              <a:ea typeface="Arial"/>
              <a:cs typeface="Arial"/>
              <a:sym typeface="Arial"/>
            </a:endParaRPr>
          </a:p>
        </p:txBody>
      </p:sp>
      <p:grpSp>
        <p:nvGrpSpPr>
          <p:cNvPr id="250" name="Google Shape;250;p12"/>
          <p:cNvGrpSpPr/>
          <p:nvPr/>
        </p:nvGrpSpPr>
        <p:grpSpPr>
          <a:xfrm>
            <a:off x="1450338" y="1250047"/>
            <a:ext cx="1874131" cy="1653300"/>
            <a:chOff x="4607574" y="1786037"/>
            <a:chExt cx="1999500" cy="1653300"/>
          </a:xfrm>
        </p:grpSpPr>
        <p:sp>
          <p:nvSpPr>
            <p:cNvPr id="251" name="Google Shape;251;p12"/>
            <p:cNvSpPr/>
            <p:nvPr/>
          </p:nvSpPr>
          <p:spPr>
            <a:xfrm rot="5400000">
              <a:off x="4780674" y="1612937"/>
              <a:ext cx="1653300" cy="19995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52" name="Google Shape;252;p12"/>
            <p:cNvSpPr/>
            <p:nvPr/>
          </p:nvSpPr>
          <p:spPr>
            <a:xfrm>
              <a:off x="4738575" y="2283214"/>
              <a:ext cx="1689000" cy="843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Reducción de la Pobreza </a:t>
              </a:r>
              <a:endParaRPr b="0" i="0" sz="1400" u="none" cap="none" strike="noStrike">
                <a:solidFill>
                  <a:srgbClr val="000000"/>
                </a:solidFill>
                <a:latin typeface="Arial"/>
                <a:ea typeface="Arial"/>
                <a:cs typeface="Arial"/>
                <a:sym typeface="Arial"/>
              </a:endParaRPr>
            </a:p>
          </p:txBody>
        </p:sp>
      </p:grpSp>
      <p:grpSp>
        <p:nvGrpSpPr>
          <p:cNvPr id="253" name="Google Shape;253;p12"/>
          <p:cNvGrpSpPr/>
          <p:nvPr/>
        </p:nvGrpSpPr>
        <p:grpSpPr>
          <a:xfrm>
            <a:off x="6071221" y="1303110"/>
            <a:ext cx="1999500" cy="1653300"/>
            <a:chOff x="4607574" y="1786037"/>
            <a:chExt cx="1999500" cy="1653300"/>
          </a:xfrm>
        </p:grpSpPr>
        <p:sp>
          <p:nvSpPr>
            <p:cNvPr id="254" name="Google Shape;254;p12"/>
            <p:cNvSpPr/>
            <p:nvPr/>
          </p:nvSpPr>
          <p:spPr>
            <a:xfrm rot="5400000">
              <a:off x="4780674" y="1612937"/>
              <a:ext cx="1653300" cy="199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55" name="Google Shape;255;p12"/>
            <p:cNvSpPr/>
            <p:nvPr/>
          </p:nvSpPr>
          <p:spPr>
            <a:xfrm>
              <a:off x="4905454" y="2094602"/>
              <a:ext cx="1403700" cy="1032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Potencia el desarrollo humano  económico</a:t>
              </a:r>
              <a:endParaRPr b="0" i="0" sz="1400" u="none" cap="none" strike="noStrike">
                <a:solidFill>
                  <a:srgbClr val="000000"/>
                </a:solidFill>
                <a:latin typeface="Arial"/>
                <a:ea typeface="Arial"/>
                <a:cs typeface="Arial"/>
                <a:sym typeface="Arial"/>
              </a:endParaRPr>
            </a:p>
          </p:txBody>
        </p:sp>
      </p:grpSp>
      <p:grpSp>
        <p:nvGrpSpPr>
          <p:cNvPr id="256" name="Google Shape;256;p12"/>
          <p:cNvGrpSpPr/>
          <p:nvPr/>
        </p:nvGrpSpPr>
        <p:grpSpPr>
          <a:xfrm>
            <a:off x="8406209" y="1063000"/>
            <a:ext cx="1999544" cy="1653300"/>
            <a:chOff x="4607530" y="1786037"/>
            <a:chExt cx="1999544" cy="1653300"/>
          </a:xfrm>
        </p:grpSpPr>
        <p:sp>
          <p:nvSpPr>
            <p:cNvPr id="257" name="Google Shape;257;p12"/>
            <p:cNvSpPr/>
            <p:nvPr/>
          </p:nvSpPr>
          <p:spPr>
            <a:xfrm rot="5400000">
              <a:off x="4780674" y="1612937"/>
              <a:ext cx="1653300" cy="1999500"/>
            </a:xfrm>
            <a:prstGeom prst="hexagon">
              <a:avLst>
                <a:gd fmla="val 25000" name="adj"/>
                <a:gd fmla="val 115470" name="vf"/>
              </a:avLst>
            </a:prstGeom>
            <a:noFill/>
            <a:ln cap="flat" cmpd="sng" w="25400">
              <a:solidFill>
                <a:srgbClr val="1C8C7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2"/>
            <p:cNvSpPr/>
            <p:nvPr/>
          </p:nvSpPr>
          <p:spPr>
            <a:xfrm>
              <a:off x="4607530" y="2098735"/>
              <a:ext cx="1999500" cy="11127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Mantenimiento y Conservación de los bienes ecológicos comunes</a:t>
              </a:r>
              <a:endParaRPr b="0" i="0" sz="1400" u="none" cap="none" strike="noStrike">
                <a:solidFill>
                  <a:srgbClr val="000000"/>
                </a:solidFill>
                <a:latin typeface="Arial"/>
                <a:ea typeface="Arial"/>
                <a:cs typeface="Arial"/>
                <a:sym typeface="Arial"/>
              </a:endParaRPr>
            </a:p>
          </p:txBody>
        </p:sp>
      </p:grpSp>
      <p:grpSp>
        <p:nvGrpSpPr>
          <p:cNvPr id="259" name="Google Shape;259;p12"/>
          <p:cNvGrpSpPr/>
          <p:nvPr/>
        </p:nvGrpSpPr>
        <p:grpSpPr>
          <a:xfrm>
            <a:off x="2158676" y="2942850"/>
            <a:ext cx="1999500" cy="1653300"/>
            <a:chOff x="4607574" y="1786037"/>
            <a:chExt cx="1999500" cy="1653300"/>
          </a:xfrm>
        </p:grpSpPr>
        <p:sp>
          <p:nvSpPr>
            <p:cNvPr id="260" name="Google Shape;260;p12"/>
            <p:cNvSpPr/>
            <p:nvPr/>
          </p:nvSpPr>
          <p:spPr>
            <a:xfrm rot="5400000">
              <a:off x="4780674" y="1612937"/>
              <a:ext cx="1653300" cy="199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61" name="Google Shape;261;p12"/>
            <p:cNvSpPr/>
            <p:nvPr/>
          </p:nvSpPr>
          <p:spPr>
            <a:xfrm>
              <a:off x="4836599" y="2108164"/>
              <a:ext cx="1541400" cy="9957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Promoción del bienestar económico </a:t>
              </a:r>
              <a:endParaRPr b="0" i="0" sz="1400" u="none" cap="none" strike="noStrike">
                <a:solidFill>
                  <a:srgbClr val="000000"/>
                </a:solidFill>
                <a:latin typeface="Arial"/>
                <a:ea typeface="Arial"/>
                <a:cs typeface="Arial"/>
                <a:sym typeface="Arial"/>
              </a:endParaRPr>
            </a:p>
          </p:txBody>
        </p:sp>
      </p:grpSp>
      <p:grpSp>
        <p:nvGrpSpPr>
          <p:cNvPr id="262" name="Google Shape;262;p12"/>
          <p:cNvGrpSpPr/>
          <p:nvPr/>
        </p:nvGrpSpPr>
        <p:grpSpPr>
          <a:xfrm>
            <a:off x="3752955" y="4403322"/>
            <a:ext cx="1999500" cy="1653300"/>
            <a:chOff x="4607574" y="1786037"/>
            <a:chExt cx="1999500" cy="1653300"/>
          </a:xfrm>
        </p:grpSpPr>
        <p:sp>
          <p:nvSpPr>
            <p:cNvPr id="263" name="Google Shape;263;p12"/>
            <p:cNvSpPr/>
            <p:nvPr/>
          </p:nvSpPr>
          <p:spPr>
            <a:xfrm rot="5400000">
              <a:off x="4780674" y="1612937"/>
              <a:ext cx="1653300" cy="19995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64" name="Google Shape;264;p12"/>
            <p:cNvSpPr/>
            <p:nvPr/>
          </p:nvSpPr>
          <p:spPr>
            <a:xfrm>
              <a:off x="4849595" y="2130140"/>
              <a:ext cx="1544700" cy="9966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Racionalización de los recursos renovables</a:t>
              </a:r>
              <a:endParaRPr b="0" i="0" sz="1400" u="none" cap="none" strike="noStrike">
                <a:solidFill>
                  <a:srgbClr val="000000"/>
                </a:solidFill>
                <a:latin typeface="Arial"/>
                <a:ea typeface="Arial"/>
                <a:cs typeface="Arial"/>
                <a:sym typeface="Arial"/>
              </a:endParaRPr>
            </a:p>
          </p:txBody>
        </p:sp>
      </p:grpSp>
      <p:grpSp>
        <p:nvGrpSpPr>
          <p:cNvPr id="265" name="Google Shape;265;p12"/>
          <p:cNvGrpSpPr/>
          <p:nvPr/>
        </p:nvGrpSpPr>
        <p:grpSpPr>
          <a:xfrm>
            <a:off x="3592275" y="1611672"/>
            <a:ext cx="2008475" cy="1653300"/>
            <a:chOff x="4607574" y="1786037"/>
            <a:chExt cx="2008475" cy="1653300"/>
          </a:xfrm>
        </p:grpSpPr>
        <p:sp>
          <p:nvSpPr>
            <p:cNvPr id="266" name="Google Shape;266;p12"/>
            <p:cNvSpPr/>
            <p:nvPr/>
          </p:nvSpPr>
          <p:spPr>
            <a:xfrm rot="5400000">
              <a:off x="4780674" y="1612937"/>
              <a:ext cx="1653300" cy="1999500"/>
            </a:xfrm>
            <a:prstGeom prst="hexagon">
              <a:avLst>
                <a:gd fmla="val 25000" name="adj"/>
                <a:gd fmla="val 115470" name="vf"/>
              </a:avLst>
            </a:prstGeom>
            <a:noFill/>
            <a:ln cap="flat" cmpd="sng" w="25400">
              <a:solidFill>
                <a:srgbClr val="1C8C7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67" name="Google Shape;267;p12"/>
            <p:cNvSpPr/>
            <p:nvPr/>
          </p:nvSpPr>
          <p:spPr>
            <a:xfrm>
              <a:off x="4616550" y="2259402"/>
              <a:ext cx="1999500" cy="8673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Promoción de la Inclusión Social</a:t>
              </a:r>
              <a:endParaRPr b="0" i="0" sz="1400" u="none" cap="none" strike="noStrike">
                <a:solidFill>
                  <a:srgbClr val="000000"/>
                </a:solidFill>
                <a:latin typeface="Arial"/>
                <a:ea typeface="Arial"/>
                <a:cs typeface="Arial"/>
                <a:sym typeface="Arial"/>
              </a:endParaRPr>
            </a:p>
          </p:txBody>
        </p:sp>
      </p:grpSp>
      <p:grpSp>
        <p:nvGrpSpPr>
          <p:cNvPr id="268" name="Google Shape;268;p12"/>
          <p:cNvGrpSpPr/>
          <p:nvPr/>
        </p:nvGrpSpPr>
        <p:grpSpPr>
          <a:xfrm>
            <a:off x="1256100" y="4373687"/>
            <a:ext cx="1681619" cy="1546331"/>
            <a:chOff x="4607527" y="1786037"/>
            <a:chExt cx="1999547" cy="1653300"/>
          </a:xfrm>
        </p:grpSpPr>
        <p:sp>
          <p:nvSpPr>
            <p:cNvPr id="269" name="Google Shape;269;p12"/>
            <p:cNvSpPr/>
            <p:nvPr/>
          </p:nvSpPr>
          <p:spPr>
            <a:xfrm rot="5400000">
              <a:off x="4780674" y="1612937"/>
              <a:ext cx="1653300" cy="1999500"/>
            </a:xfrm>
            <a:prstGeom prst="hexagon">
              <a:avLst>
                <a:gd fmla="val 25000" name="adj"/>
                <a:gd fmla="val 115470" name="vf"/>
              </a:avLst>
            </a:prstGeom>
            <a:noFill/>
            <a:ln cap="flat" cmpd="sng" w="25400">
              <a:solidFill>
                <a:srgbClr val="1C8C7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70" name="Google Shape;270;p12"/>
            <p:cNvSpPr/>
            <p:nvPr/>
          </p:nvSpPr>
          <p:spPr>
            <a:xfrm>
              <a:off x="4607527" y="2091861"/>
              <a:ext cx="1999500" cy="10347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Optimiza los recursos energéticos </a:t>
              </a:r>
              <a:endParaRPr b="0" i="0" sz="1400" u="none" cap="none" strike="noStrike">
                <a:solidFill>
                  <a:srgbClr val="000000"/>
                </a:solidFill>
                <a:latin typeface="Arial"/>
                <a:ea typeface="Arial"/>
                <a:cs typeface="Arial"/>
                <a:sym typeface="Arial"/>
              </a:endParaRPr>
            </a:p>
          </p:txBody>
        </p:sp>
      </p:grpSp>
      <p:grpSp>
        <p:nvGrpSpPr>
          <p:cNvPr id="271" name="Google Shape;271;p12"/>
          <p:cNvGrpSpPr/>
          <p:nvPr/>
        </p:nvGrpSpPr>
        <p:grpSpPr>
          <a:xfrm>
            <a:off x="7292923" y="2770589"/>
            <a:ext cx="1999500" cy="1653300"/>
            <a:chOff x="4516212" y="1813765"/>
            <a:chExt cx="1999500" cy="1653300"/>
          </a:xfrm>
        </p:grpSpPr>
        <p:sp>
          <p:nvSpPr>
            <p:cNvPr id="272" name="Google Shape;272;p12"/>
            <p:cNvSpPr/>
            <p:nvPr/>
          </p:nvSpPr>
          <p:spPr>
            <a:xfrm rot="5400000">
              <a:off x="4689312" y="1640665"/>
              <a:ext cx="1653300" cy="1999500"/>
            </a:xfrm>
            <a:prstGeom prst="hexagon">
              <a:avLst>
                <a:gd fmla="val 25000" name="adj"/>
                <a:gd fmla="val 115470" name="vf"/>
              </a:avLst>
            </a:prstGeom>
            <a:noFill/>
            <a:ln cap="flat" cmpd="sng" w="25400">
              <a:solidFill>
                <a:srgbClr val="C0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73" name="Google Shape;273;p12"/>
            <p:cNvSpPr/>
            <p:nvPr/>
          </p:nvSpPr>
          <p:spPr>
            <a:xfrm>
              <a:off x="4753813" y="2125576"/>
              <a:ext cx="1527300" cy="10011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Potencia el desarrollo económico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grpSp>
      <p:grpSp>
        <p:nvGrpSpPr>
          <p:cNvPr id="274" name="Google Shape;274;p12"/>
          <p:cNvGrpSpPr/>
          <p:nvPr/>
        </p:nvGrpSpPr>
        <p:grpSpPr>
          <a:xfrm>
            <a:off x="6369142" y="4446988"/>
            <a:ext cx="1999500" cy="1653300"/>
            <a:chOff x="4607574" y="1786037"/>
            <a:chExt cx="1999500" cy="1653300"/>
          </a:xfrm>
        </p:grpSpPr>
        <p:sp>
          <p:nvSpPr>
            <p:cNvPr id="275" name="Google Shape;275;p12"/>
            <p:cNvSpPr/>
            <p:nvPr/>
          </p:nvSpPr>
          <p:spPr>
            <a:xfrm rot="5400000">
              <a:off x="4780674" y="1612937"/>
              <a:ext cx="1653300" cy="199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76" name="Google Shape;276;p12"/>
            <p:cNvSpPr/>
            <p:nvPr/>
          </p:nvSpPr>
          <p:spPr>
            <a:xfrm>
              <a:off x="4806107" y="2098724"/>
              <a:ext cx="1568700" cy="1027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Optimiza recursos naturales</a:t>
              </a:r>
              <a:endParaRPr b="0" i="0" sz="1400" u="none" cap="none" strike="noStrike">
                <a:solidFill>
                  <a:srgbClr val="000000"/>
                </a:solidFill>
                <a:latin typeface="Arial"/>
                <a:ea typeface="Arial"/>
                <a:cs typeface="Arial"/>
                <a:sym typeface="Arial"/>
              </a:endParaRPr>
            </a:p>
          </p:txBody>
        </p:sp>
      </p:grpSp>
      <p:grpSp>
        <p:nvGrpSpPr>
          <p:cNvPr id="277" name="Google Shape;277;p12"/>
          <p:cNvGrpSpPr/>
          <p:nvPr/>
        </p:nvGrpSpPr>
        <p:grpSpPr>
          <a:xfrm>
            <a:off x="4963583" y="3006431"/>
            <a:ext cx="2019167" cy="1653300"/>
            <a:chOff x="4607574" y="1786037"/>
            <a:chExt cx="2019167" cy="1653300"/>
          </a:xfrm>
        </p:grpSpPr>
        <p:sp>
          <p:nvSpPr>
            <p:cNvPr id="278" name="Google Shape;278;p12"/>
            <p:cNvSpPr/>
            <p:nvPr/>
          </p:nvSpPr>
          <p:spPr>
            <a:xfrm rot="5400000">
              <a:off x="4780674" y="1612937"/>
              <a:ext cx="1653300" cy="199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79" name="Google Shape;279;p12"/>
            <p:cNvSpPr/>
            <p:nvPr/>
          </p:nvSpPr>
          <p:spPr>
            <a:xfrm>
              <a:off x="4627241" y="2167956"/>
              <a:ext cx="1999500" cy="958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lang="en-GB" sz="2000">
                  <a:latin typeface="Calibri"/>
                  <a:ea typeface="Calibri"/>
                  <a:cs typeface="Calibri"/>
                  <a:sym typeface="Calibri"/>
                </a:rPr>
                <a:t>Beneficios de la Economía Verde</a:t>
              </a:r>
              <a:endParaRPr b="0" i="0" sz="1400" u="none" cap="none" strike="noStrike">
                <a:solidFill>
                  <a:srgbClr val="000000"/>
                </a:solidFill>
                <a:latin typeface="Arial"/>
                <a:ea typeface="Arial"/>
                <a:cs typeface="Arial"/>
                <a:sym typeface="Arial"/>
              </a:endParaRPr>
            </a:p>
          </p:txBody>
        </p:sp>
      </p:grpSp>
      <p:grpSp>
        <p:nvGrpSpPr>
          <p:cNvPr id="280" name="Google Shape;280;p12"/>
          <p:cNvGrpSpPr/>
          <p:nvPr/>
        </p:nvGrpSpPr>
        <p:grpSpPr>
          <a:xfrm>
            <a:off x="8737689" y="4111062"/>
            <a:ext cx="1999500" cy="1653300"/>
            <a:chOff x="4607574" y="1786037"/>
            <a:chExt cx="1999500" cy="1653300"/>
          </a:xfrm>
        </p:grpSpPr>
        <p:sp>
          <p:nvSpPr>
            <p:cNvPr id="281" name="Google Shape;281;p12"/>
            <p:cNvSpPr/>
            <p:nvPr/>
          </p:nvSpPr>
          <p:spPr>
            <a:xfrm rot="5400000">
              <a:off x="4780674" y="1612937"/>
              <a:ext cx="1653300" cy="1999500"/>
            </a:xfrm>
            <a:prstGeom prst="hexagon">
              <a:avLst>
                <a:gd fmla="val 25000" name="adj"/>
                <a:gd fmla="val 115470" name="vf"/>
              </a:avLst>
            </a:prstGeom>
            <a:noFill/>
            <a:ln cap="flat" cmpd="sng" w="25400">
              <a:solidFill>
                <a:srgbClr val="1C8C7F"/>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82" name="Google Shape;282;p12"/>
            <p:cNvSpPr/>
            <p:nvPr/>
          </p:nvSpPr>
          <p:spPr>
            <a:xfrm>
              <a:off x="4855235" y="2163900"/>
              <a:ext cx="1508100" cy="9627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Promoción del bienestar social</a:t>
              </a:r>
              <a:endParaRPr b="0" i="0" sz="1400" u="none" cap="none" strike="noStrike">
                <a:solidFill>
                  <a:srgbClr val="000000"/>
                </a:solidFill>
                <a:latin typeface="Arial"/>
                <a:ea typeface="Arial"/>
                <a:cs typeface="Arial"/>
                <a:sym typeface="Arial"/>
              </a:endParaRPr>
            </a:p>
          </p:txBody>
        </p:sp>
      </p:grpSp>
      <p:grpSp>
        <p:nvGrpSpPr>
          <p:cNvPr id="283" name="Google Shape;283;p12"/>
          <p:cNvGrpSpPr/>
          <p:nvPr/>
        </p:nvGrpSpPr>
        <p:grpSpPr>
          <a:xfrm>
            <a:off x="9873535" y="2500873"/>
            <a:ext cx="1999500" cy="1653300"/>
            <a:chOff x="4607574" y="1786037"/>
            <a:chExt cx="1999500" cy="1653300"/>
          </a:xfrm>
        </p:grpSpPr>
        <p:sp>
          <p:nvSpPr>
            <p:cNvPr id="284" name="Google Shape;284;p12"/>
            <p:cNvSpPr/>
            <p:nvPr/>
          </p:nvSpPr>
          <p:spPr>
            <a:xfrm rot="5400000">
              <a:off x="4780674" y="1612937"/>
              <a:ext cx="1653300" cy="1999500"/>
            </a:xfrm>
            <a:prstGeom prst="hexagon">
              <a:avLst>
                <a:gd fmla="val 25000" name="adj"/>
                <a:gd fmla="val 115470" name="vf"/>
              </a:avLst>
            </a:prstGeom>
            <a:noFill/>
            <a:ln cap="flat" cmpd="sng" w="25400">
              <a:solidFill>
                <a:srgbClr val="FAB63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85" name="Google Shape;285;p12"/>
            <p:cNvSpPr/>
            <p:nvPr/>
          </p:nvSpPr>
          <p:spPr>
            <a:xfrm>
              <a:off x="4841290" y="2001489"/>
              <a:ext cx="1571400" cy="10458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lang="en-GB" sz="1600">
                  <a:latin typeface="Calibri"/>
                  <a:ea typeface="Calibri"/>
                  <a:cs typeface="Calibri"/>
                  <a:sym typeface="Calibri"/>
                </a:rPr>
                <a:t>Menor contaminación medioambiental</a:t>
              </a:r>
              <a:endParaRPr b="0" i="0" sz="1400" u="none" cap="none" strike="noStrike">
                <a:solidFill>
                  <a:srgbClr val="000000"/>
                </a:solidFill>
                <a:latin typeface="Arial"/>
                <a:ea typeface="Arial"/>
                <a:cs typeface="Arial"/>
                <a:sym typeface="Arial"/>
              </a:endParaRPr>
            </a:p>
          </p:txBody>
        </p:sp>
      </p:grpSp>
      <p:pic>
        <p:nvPicPr>
          <p:cNvPr descr="Imagen que contiene tabla&#10;&#10;Descripción generada automáticamente" id="286" name="Google Shape;286;p12"/>
          <p:cNvPicPr preferRelativeResize="0"/>
          <p:nvPr/>
        </p:nvPicPr>
        <p:blipFill rotWithShape="1">
          <a:blip r:embed="rId4">
            <a:alphaModFix/>
          </a:blip>
          <a:srcRect b="27936" l="3316" r="58079" t="28729"/>
          <a:stretch/>
        </p:blipFill>
        <p:spPr>
          <a:xfrm>
            <a:off x="506512" y="2389303"/>
            <a:ext cx="1705970" cy="2711501"/>
          </a:xfrm>
          <a:prstGeom prst="rect">
            <a:avLst/>
          </a:prstGeom>
          <a:noFill/>
          <a:ln>
            <a:noFill/>
          </a:ln>
        </p:spPr>
      </p:pic>
      <p:pic>
        <p:nvPicPr>
          <p:cNvPr descr="Imagen que contiene tabla&#10;&#10;Descripción generada automáticamente" id="287" name="Google Shape;287;p12"/>
          <p:cNvPicPr preferRelativeResize="0"/>
          <p:nvPr/>
        </p:nvPicPr>
        <p:blipFill rotWithShape="1">
          <a:blip r:embed="rId4">
            <a:alphaModFix/>
          </a:blip>
          <a:srcRect b="27936" l="3316" r="58079" t="28729"/>
          <a:stretch/>
        </p:blipFill>
        <p:spPr>
          <a:xfrm>
            <a:off x="10486037" y="3791104"/>
            <a:ext cx="1705970" cy="2711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g18c830645d5_0_18"/>
          <p:cNvSpPr/>
          <p:nvPr/>
        </p:nvSpPr>
        <p:spPr>
          <a:xfrm>
            <a:off x="3795675" y="1616075"/>
            <a:ext cx="7537200" cy="1065300"/>
          </a:xfrm>
          <a:prstGeom prst="rect">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18c830645d5_0_18"/>
          <p:cNvSpPr/>
          <p:nvPr/>
        </p:nvSpPr>
        <p:spPr>
          <a:xfrm>
            <a:off x="905755" y="293030"/>
            <a:ext cx="82086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1: </a:t>
            </a:r>
            <a:r>
              <a:rPr b="1" lang="en-GB" sz="3600">
                <a:solidFill>
                  <a:srgbClr val="FAB632"/>
                </a:solidFill>
                <a:latin typeface="Calibri"/>
                <a:ea typeface="Calibri"/>
                <a:cs typeface="Calibri"/>
                <a:sym typeface="Calibri"/>
              </a:rPr>
              <a:t>La Economía Verde </a:t>
            </a:r>
            <a:endParaRPr b="0" i="0" sz="3600" u="none" cap="none" strike="noStrike">
              <a:solidFill>
                <a:srgbClr val="000000"/>
              </a:solidFill>
              <a:latin typeface="Arial"/>
              <a:ea typeface="Arial"/>
              <a:cs typeface="Arial"/>
              <a:sym typeface="Arial"/>
            </a:endParaRPr>
          </a:p>
        </p:txBody>
      </p:sp>
      <p:sp>
        <p:nvSpPr>
          <p:cNvPr id="294" name="Google Shape;294;g18c830645d5_0_18"/>
          <p:cNvSpPr/>
          <p:nvPr/>
        </p:nvSpPr>
        <p:spPr>
          <a:xfrm>
            <a:off x="905750" y="1014100"/>
            <a:ext cx="10014300" cy="460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chemeClr val="dk1"/>
              </a:buClr>
              <a:buSzPts val="2400"/>
              <a:buFont typeface="Arial"/>
              <a:buNone/>
            </a:pPr>
            <a:r>
              <a:rPr b="0" i="0" lang="en-GB" sz="2400" u="none" cap="none" strike="noStrike">
                <a:solidFill>
                  <a:srgbClr val="21B4A9"/>
                </a:solidFill>
                <a:latin typeface="Calibri"/>
                <a:ea typeface="Calibri"/>
                <a:cs typeface="Calibri"/>
                <a:sym typeface="Calibri"/>
              </a:rPr>
              <a:t>Sección 4: Tendencia</a:t>
            </a:r>
            <a:r>
              <a:rPr lang="en-GB" sz="2400">
                <a:solidFill>
                  <a:srgbClr val="21B4A9"/>
                </a:solidFill>
                <a:latin typeface="Calibri"/>
                <a:ea typeface="Calibri"/>
                <a:cs typeface="Calibri"/>
                <a:sym typeface="Calibri"/>
              </a:rPr>
              <a:t>s y Ejemplos de Economía Verde</a:t>
            </a:r>
            <a:endParaRPr b="0" i="0" sz="2400" u="none" cap="none" strike="noStrike">
              <a:solidFill>
                <a:srgbClr val="000000"/>
              </a:solidFill>
              <a:latin typeface="Arial"/>
              <a:ea typeface="Arial"/>
              <a:cs typeface="Arial"/>
              <a:sym typeface="Arial"/>
            </a:endParaRPr>
          </a:p>
        </p:txBody>
      </p:sp>
      <p:sp>
        <p:nvSpPr>
          <p:cNvPr id="295" name="Google Shape;295;g18c830645d5_0_18"/>
          <p:cNvSpPr/>
          <p:nvPr/>
        </p:nvSpPr>
        <p:spPr>
          <a:xfrm>
            <a:off x="2001425" y="6279550"/>
            <a:ext cx="62421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296" name="Google Shape;296;g18c830645d5_0_18"/>
          <p:cNvSpPr/>
          <p:nvPr/>
        </p:nvSpPr>
        <p:spPr>
          <a:xfrm rot="-5400000">
            <a:off x="3316275" y="1238450"/>
            <a:ext cx="1145200" cy="1837650"/>
          </a:xfrm>
          <a:prstGeom prst="flowChartOffpageConnector">
            <a:avLst/>
          </a:prstGeom>
          <a:solidFill>
            <a:srgbClr val="1C8C7F"/>
          </a:solidFill>
          <a:ln cap="flat" cmpd="sng" w="19050">
            <a:solidFill>
              <a:srgbClr val="CAFC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18c830645d5_0_18"/>
          <p:cNvSpPr/>
          <p:nvPr/>
        </p:nvSpPr>
        <p:spPr>
          <a:xfrm>
            <a:off x="3001488" y="1777588"/>
            <a:ext cx="1513200" cy="675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800">
                <a:solidFill>
                  <a:schemeClr val="lt1"/>
                </a:solidFill>
                <a:latin typeface="Calibri"/>
                <a:ea typeface="Calibri"/>
                <a:cs typeface="Calibri"/>
                <a:sym typeface="Calibri"/>
              </a:rPr>
              <a:t>Economía Circular</a:t>
            </a:r>
            <a:endParaRPr>
              <a:solidFill>
                <a:schemeClr val="lt1"/>
              </a:solidFill>
              <a:latin typeface="Calibri"/>
              <a:ea typeface="Calibri"/>
              <a:cs typeface="Calibri"/>
              <a:sym typeface="Calibri"/>
            </a:endParaRPr>
          </a:p>
        </p:txBody>
      </p:sp>
      <p:sp>
        <p:nvSpPr>
          <p:cNvPr id="298" name="Google Shape;298;g18c830645d5_0_18"/>
          <p:cNvSpPr/>
          <p:nvPr/>
        </p:nvSpPr>
        <p:spPr>
          <a:xfrm>
            <a:off x="4807713" y="1682438"/>
            <a:ext cx="6351900" cy="9990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GB">
                <a:solidFill>
                  <a:schemeClr val="dk1"/>
                </a:solidFill>
              </a:rPr>
              <a:t>Es la </a:t>
            </a:r>
            <a:r>
              <a:rPr lang="en-GB">
                <a:solidFill>
                  <a:schemeClr val="dk1"/>
                </a:solidFill>
              </a:rPr>
              <a:t> tendencia más importante de la economía verde. Fomenta el uso de materiales biodegradables en la producción de bienes de consumo para que puedan ser devueltos a la naturaleza sin dañar el medio ambiente. Con este modelo se reciclan los recursos utilizados para evitar generar residuos.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rgbClr val="C00000"/>
              </a:solidFill>
            </a:endParaRPr>
          </a:p>
          <a:p>
            <a:pPr indent="0" lvl="0" marL="0" marR="0" rtl="0" algn="just">
              <a:lnSpc>
                <a:spcPct val="100000"/>
              </a:lnSpc>
              <a:spcBef>
                <a:spcPts val="0"/>
              </a:spcBef>
              <a:spcAft>
                <a:spcPts val="0"/>
              </a:spcAft>
              <a:buClr>
                <a:srgbClr val="FFFFFF"/>
              </a:buClr>
              <a:buSzPts val="1800"/>
              <a:buFont typeface="Arial"/>
              <a:buNone/>
            </a:pPr>
            <a:r>
              <a:t/>
            </a:r>
            <a:endParaRPr>
              <a:solidFill>
                <a:schemeClr val="dk1"/>
              </a:solidFill>
              <a:latin typeface="Calibri"/>
              <a:ea typeface="Calibri"/>
              <a:cs typeface="Calibri"/>
              <a:sym typeface="Calibri"/>
            </a:endParaRPr>
          </a:p>
        </p:txBody>
      </p:sp>
      <p:sp>
        <p:nvSpPr>
          <p:cNvPr id="299" name="Google Shape;299;g18c830645d5_0_18"/>
          <p:cNvSpPr/>
          <p:nvPr/>
        </p:nvSpPr>
        <p:spPr>
          <a:xfrm>
            <a:off x="3827133" y="2889994"/>
            <a:ext cx="7537200" cy="881700"/>
          </a:xfrm>
          <a:prstGeom prst="rect">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18c830645d5_0_18"/>
          <p:cNvSpPr/>
          <p:nvPr/>
        </p:nvSpPr>
        <p:spPr>
          <a:xfrm rot="-5400000">
            <a:off x="3481000" y="2410400"/>
            <a:ext cx="878675" cy="1837675"/>
          </a:xfrm>
          <a:prstGeom prst="flowChartOffpageConnector">
            <a:avLst/>
          </a:prstGeom>
          <a:solidFill>
            <a:srgbClr val="1C8C7F"/>
          </a:solidFill>
          <a:ln cap="flat" cmpd="sng" w="19050">
            <a:solidFill>
              <a:srgbClr val="CAFC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18c830645d5_0_18"/>
          <p:cNvSpPr/>
          <p:nvPr/>
        </p:nvSpPr>
        <p:spPr>
          <a:xfrm>
            <a:off x="3001500" y="3011140"/>
            <a:ext cx="1513200" cy="639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800">
                <a:solidFill>
                  <a:schemeClr val="lt1"/>
                </a:solidFill>
                <a:latin typeface="Calibri"/>
                <a:ea typeface="Calibri"/>
                <a:cs typeface="Calibri"/>
                <a:sym typeface="Calibri"/>
              </a:rPr>
              <a:t>Cultura Empresarial</a:t>
            </a:r>
            <a:endParaRPr>
              <a:solidFill>
                <a:schemeClr val="lt1"/>
              </a:solidFill>
              <a:latin typeface="Calibri"/>
              <a:ea typeface="Calibri"/>
              <a:cs typeface="Calibri"/>
              <a:sym typeface="Calibri"/>
            </a:endParaRPr>
          </a:p>
        </p:txBody>
      </p:sp>
      <p:sp>
        <p:nvSpPr>
          <p:cNvPr id="302" name="Google Shape;302;g18c830645d5_0_18"/>
          <p:cNvSpPr/>
          <p:nvPr/>
        </p:nvSpPr>
        <p:spPr>
          <a:xfrm>
            <a:off x="4839178" y="2929192"/>
            <a:ext cx="6351900" cy="810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GB">
                <a:solidFill>
                  <a:schemeClr val="dk1"/>
                </a:solidFill>
              </a:rPr>
              <a:t>Esta tendencia se basa en llevar las ideas ecológicas al contexto empresarial. Los empleados y público objetivo de las empresas con sello verde se identifican con esta tendencia de respeto hacia el medio ambiente. </a:t>
            </a:r>
            <a:endParaRPr>
              <a:solidFill>
                <a:srgbClr val="C00000"/>
              </a:solidFill>
            </a:endParaRPr>
          </a:p>
          <a:p>
            <a:pPr indent="0" lvl="0" marL="0" marR="0" rtl="0" algn="just">
              <a:lnSpc>
                <a:spcPct val="100000"/>
              </a:lnSpc>
              <a:spcBef>
                <a:spcPts val="0"/>
              </a:spcBef>
              <a:spcAft>
                <a:spcPts val="0"/>
              </a:spcAft>
              <a:buClr>
                <a:srgbClr val="FFFFFF"/>
              </a:buClr>
              <a:buSzPts val="1800"/>
              <a:buFont typeface="Arial"/>
              <a:buNone/>
            </a:pPr>
            <a:r>
              <a:t/>
            </a:r>
            <a:endParaRPr>
              <a:solidFill>
                <a:schemeClr val="dk1"/>
              </a:solidFill>
              <a:latin typeface="Calibri"/>
              <a:ea typeface="Calibri"/>
              <a:cs typeface="Calibri"/>
              <a:sym typeface="Calibri"/>
            </a:endParaRPr>
          </a:p>
        </p:txBody>
      </p:sp>
      <p:sp>
        <p:nvSpPr>
          <p:cNvPr id="303" name="Google Shape;303;g18c830645d5_0_18"/>
          <p:cNvSpPr/>
          <p:nvPr/>
        </p:nvSpPr>
        <p:spPr>
          <a:xfrm>
            <a:off x="3882300" y="4015650"/>
            <a:ext cx="7482000" cy="868500"/>
          </a:xfrm>
          <a:prstGeom prst="rect">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18c830645d5_0_18"/>
          <p:cNvSpPr/>
          <p:nvPr/>
        </p:nvSpPr>
        <p:spPr>
          <a:xfrm rot="-5400000">
            <a:off x="3542275" y="3466950"/>
            <a:ext cx="878900" cy="1960450"/>
          </a:xfrm>
          <a:prstGeom prst="flowChartOffpageConnector">
            <a:avLst/>
          </a:prstGeom>
          <a:solidFill>
            <a:srgbClr val="1C8C7F"/>
          </a:solidFill>
          <a:ln cap="flat" cmpd="sng" w="19050">
            <a:solidFill>
              <a:srgbClr val="CAFC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18c830645d5_0_18"/>
          <p:cNvSpPr/>
          <p:nvPr/>
        </p:nvSpPr>
        <p:spPr>
          <a:xfrm>
            <a:off x="3001500" y="4141802"/>
            <a:ext cx="1614300" cy="61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800">
                <a:solidFill>
                  <a:schemeClr val="lt1"/>
                </a:solidFill>
                <a:latin typeface="Calibri"/>
                <a:ea typeface="Calibri"/>
                <a:cs typeface="Calibri"/>
                <a:sym typeface="Calibri"/>
              </a:rPr>
              <a:t>Economía Colaborativa</a:t>
            </a:r>
            <a:endParaRPr>
              <a:solidFill>
                <a:schemeClr val="lt1"/>
              </a:solidFill>
              <a:latin typeface="Calibri"/>
              <a:ea typeface="Calibri"/>
              <a:cs typeface="Calibri"/>
              <a:sym typeface="Calibri"/>
            </a:endParaRPr>
          </a:p>
        </p:txBody>
      </p:sp>
      <p:sp>
        <p:nvSpPr>
          <p:cNvPr id="306" name="Google Shape;306;g18c830645d5_0_18"/>
          <p:cNvSpPr/>
          <p:nvPr/>
        </p:nvSpPr>
        <p:spPr>
          <a:xfrm>
            <a:off x="4894325" y="4069423"/>
            <a:ext cx="6351600" cy="8016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GB">
                <a:solidFill>
                  <a:schemeClr val="dk1"/>
                </a:solidFill>
              </a:rPr>
              <a:t>La economía colaborativa es el préstamo, el arrendamiento, la compra o la venta de productos en función de necesidades específicas y no para obtener ganancias financieras.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rgbClr val="C00000"/>
              </a:solidFill>
            </a:endParaRPr>
          </a:p>
          <a:p>
            <a:pPr indent="0" lvl="0" marL="0" marR="0" rtl="0" algn="just">
              <a:lnSpc>
                <a:spcPct val="100000"/>
              </a:lnSpc>
              <a:spcBef>
                <a:spcPts val="0"/>
              </a:spcBef>
              <a:spcAft>
                <a:spcPts val="0"/>
              </a:spcAft>
              <a:buClr>
                <a:srgbClr val="FFFFFF"/>
              </a:buClr>
              <a:buSzPts val="1800"/>
              <a:buFont typeface="Arial"/>
              <a:buNone/>
            </a:pPr>
            <a:r>
              <a:t/>
            </a:r>
            <a:endParaRPr>
              <a:solidFill>
                <a:schemeClr val="dk1"/>
              </a:solidFill>
              <a:latin typeface="Calibri"/>
              <a:ea typeface="Calibri"/>
              <a:cs typeface="Calibri"/>
              <a:sym typeface="Calibri"/>
            </a:endParaRPr>
          </a:p>
        </p:txBody>
      </p:sp>
      <p:sp>
        <p:nvSpPr>
          <p:cNvPr id="307" name="Google Shape;307;g18c830645d5_0_18"/>
          <p:cNvSpPr/>
          <p:nvPr/>
        </p:nvSpPr>
        <p:spPr>
          <a:xfrm>
            <a:off x="3827125" y="5244275"/>
            <a:ext cx="7537200" cy="905400"/>
          </a:xfrm>
          <a:prstGeom prst="rect">
            <a:avLst/>
          </a:prstGeom>
          <a:noFill/>
          <a:ln cap="flat" cmpd="sng" w="28575">
            <a:solidFill>
              <a:srgbClr val="1C8C7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18c830645d5_0_18"/>
          <p:cNvSpPr/>
          <p:nvPr/>
        </p:nvSpPr>
        <p:spPr>
          <a:xfrm rot="-5400000">
            <a:off x="3454250" y="4780625"/>
            <a:ext cx="932175" cy="1837675"/>
          </a:xfrm>
          <a:prstGeom prst="flowChartOffpageConnector">
            <a:avLst/>
          </a:prstGeom>
          <a:solidFill>
            <a:srgbClr val="1C8C7F"/>
          </a:solidFill>
          <a:ln cap="flat" cmpd="sng" w="19050">
            <a:solidFill>
              <a:srgbClr val="CAFCF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8c830645d5_0_18"/>
          <p:cNvSpPr/>
          <p:nvPr/>
        </p:nvSpPr>
        <p:spPr>
          <a:xfrm>
            <a:off x="3001500" y="5329410"/>
            <a:ext cx="1513200" cy="80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1" lang="en-GB" sz="1800">
                <a:solidFill>
                  <a:schemeClr val="lt1"/>
                </a:solidFill>
                <a:latin typeface="Calibri"/>
                <a:ea typeface="Calibri"/>
                <a:cs typeface="Calibri"/>
                <a:sym typeface="Calibri"/>
              </a:rPr>
              <a:t>Energías Renovables</a:t>
            </a:r>
            <a:endParaRPr>
              <a:solidFill>
                <a:schemeClr val="lt1"/>
              </a:solidFill>
              <a:latin typeface="Calibri"/>
              <a:ea typeface="Calibri"/>
              <a:cs typeface="Calibri"/>
              <a:sym typeface="Calibri"/>
            </a:endParaRPr>
          </a:p>
        </p:txBody>
      </p:sp>
      <p:sp>
        <p:nvSpPr>
          <p:cNvPr id="310" name="Google Shape;310;g18c830645d5_0_18"/>
          <p:cNvSpPr/>
          <p:nvPr/>
        </p:nvSpPr>
        <p:spPr>
          <a:xfrm>
            <a:off x="4839175" y="5310650"/>
            <a:ext cx="6406800" cy="83910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GB">
                <a:solidFill>
                  <a:schemeClr val="dk1"/>
                </a:solidFill>
              </a:rPr>
              <a:t>Las energías renovables tratan de impulsar las energías limpias y de producción local, reduciendo los costes de las importaciones y del transporte de energía. </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rgbClr val="C00000"/>
              </a:solidFill>
            </a:endParaRPr>
          </a:p>
          <a:p>
            <a:pPr indent="0" lvl="0" marL="0" marR="0" rtl="0" algn="just">
              <a:lnSpc>
                <a:spcPct val="100000"/>
              </a:lnSpc>
              <a:spcBef>
                <a:spcPts val="0"/>
              </a:spcBef>
              <a:spcAft>
                <a:spcPts val="0"/>
              </a:spcAft>
              <a:buClr>
                <a:srgbClr val="FFFFFF"/>
              </a:buClr>
              <a:buSzPts val="1800"/>
              <a:buFont typeface="Arial"/>
              <a:buNone/>
            </a:pPr>
            <a:r>
              <a:t/>
            </a:r>
            <a:endParaRPr>
              <a:solidFill>
                <a:schemeClr val="dk1"/>
              </a:solidFill>
              <a:latin typeface="Calibri"/>
              <a:ea typeface="Calibri"/>
              <a:cs typeface="Calibri"/>
              <a:sym typeface="Calibri"/>
            </a:endParaRPr>
          </a:p>
        </p:txBody>
      </p:sp>
      <p:pic>
        <p:nvPicPr>
          <p:cNvPr id="311" name="Google Shape;311;g18c830645d5_0_18"/>
          <p:cNvPicPr preferRelativeResize="0"/>
          <p:nvPr/>
        </p:nvPicPr>
        <p:blipFill>
          <a:blip r:embed="rId4">
            <a:alphaModFix/>
          </a:blip>
          <a:stretch>
            <a:fillRect/>
          </a:stretch>
        </p:blipFill>
        <p:spPr>
          <a:xfrm>
            <a:off x="123250" y="2062100"/>
            <a:ext cx="2585225" cy="33584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cxnSp>
        <p:nvCxnSpPr>
          <p:cNvPr id="316" name="Google Shape;316;g1ab1224ca6c_0_9"/>
          <p:cNvCxnSpPr/>
          <p:nvPr/>
        </p:nvCxnSpPr>
        <p:spPr>
          <a:xfrm flipH="1" rot="10800000">
            <a:off x="4390250" y="4557950"/>
            <a:ext cx="475500" cy="433500"/>
          </a:xfrm>
          <a:prstGeom prst="straightConnector1">
            <a:avLst/>
          </a:prstGeom>
          <a:noFill/>
          <a:ln cap="flat" cmpd="sng" w="19050">
            <a:solidFill>
              <a:schemeClr val="accent6"/>
            </a:solidFill>
            <a:prstDash val="solid"/>
            <a:round/>
            <a:headEnd len="med" w="med" type="oval"/>
            <a:tailEnd len="sm" w="sm" type="none"/>
          </a:ln>
        </p:spPr>
      </p:cxnSp>
      <p:cxnSp>
        <p:nvCxnSpPr>
          <p:cNvPr id="317" name="Google Shape;317;g1ab1224ca6c_0_9"/>
          <p:cNvCxnSpPr/>
          <p:nvPr/>
        </p:nvCxnSpPr>
        <p:spPr>
          <a:xfrm flipH="1" rot="10800000">
            <a:off x="3719125" y="3211375"/>
            <a:ext cx="784800" cy="10800"/>
          </a:xfrm>
          <a:prstGeom prst="straightConnector1">
            <a:avLst/>
          </a:prstGeom>
          <a:noFill/>
          <a:ln cap="flat" cmpd="sng" w="19050">
            <a:solidFill>
              <a:schemeClr val="accent6"/>
            </a:solidFill>
            <a:prstDash val="solid"/>
            <a:round/>
            <a:headEnd len="med" w="med" type="oval"/>
            <a:tailEnd len="sm" w="sm" type="none"/>
          </a:ln>
        </p:spPr>
      </p:cxnSp>
      <p:cxnSp>
        <p:nvCxnSpPr>
          <p:cNvPr id="318" name="Google Shape;318;g1ab1224ca6c_0_9"/>
          <p:cNvCxnSpPr/>
          <p:nvPr/>
        </p:nvCxnSpPr>
        <p:spPr>
          <a:xfrm rot="10800000">
            <a:off x="7570775" y="3455925"/>
            <a:ext cx="628800" cy="212400"/>
          </a:xfrm>
          <a:prstGeom prst="straightConnector1">
            <a:avLst/>
          </a:prstGeom>
          <a:noFill/>
          <a:ln cap="flat" cmpd="sng" w="19050">
            <a:solidFill>
              <a:schemeClr val="accent6"/>
            </a:solidFill>
            <a:prstDash val="solid"/>
            <a:round/>
            <a:headEnd len="med" w="med" type="oval"/>
            <a:tailEnd len="sm" w="sm" type="none"/>
          </a:ln>
        </p:spPr>
      </p:cxnSp>
      <p:sp>
        <p:nvSpPr>
          <p:cNvPr id="319" name="Google Shape;319;g1ab1224ca6c_0_9"/>
          <p:cNvSpPr/>
          <p:nvPr/>
        </p:nvSpPr>
        <p:spPr>
          <a:xfrm>
            <a:off x="903824" y="63325"/>
            <a:ext cx="91647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1</a:t>
            </a:r>
            <a:r>
              <a:rPr b="1" i="0" lang="en-GB" sz="3600" u="none" cap="none" strike="noStrike">
                <a:solidFill>
                  <a:srgbClr val="FAB632"/>
                </a:solidFill>
                <a:latin typeface="Calibri"/>
                <a:ea typeface="Calibri"/>
                <a:cs typeface="Calibri"/>
                <a:sym typeface="Calibri"/>
              </a:rPr>
              <a:t>: </a:t>
            </a:r>
            <a:r>
              <a:rPr b="1" lang="en-GB" sz="3600">
                <a:solidFill>
                  <a:srgbClr val="FAB632"/>
                </a:solidFill>
                <a:latin typeface="Calibri"/>
                <a:ea typeface="Calibri"/>
                <a:cs typeface="Calibri"/>
                <a:sym typeface="Calibri"/>
              </a:rPr>
              <a:t>La Economía Verde </a:t>
            </a:r>
            <a:endParaRPr b="0" i="0" sz="3600" u="none" cap="none" strike="noStrike">
              <a:solidFill>
                <a:srgbClr val="000000"/>
              </a:solidFill>
              <a:latin typeface="Arial"/>
              <a:ea typeface="Arial"/>
              <a:cs typeface="Arial"/>
              <a:sym typeface="Arial"/>
            </a:endParaRPr>
          </a:p>
        </p:txBody>
      </p:sp>
      <p:sp>
        <p:nvSpPr>
          <p:cNvPr id="320" name="Google Shape;320;g1ab1224ca6c_0_9"/>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321" name="Google Shape;321;g1ab1224ca6c_0_9"/>
          <p:cNvSpPr/>
          <p:nvPr/>
        </p:nvSpPr>
        <p:spPr>
          <a:xfrm>
            <a:off x="903830" y="813774"/>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5</a:t>
            </a:r>
            <a:r>
              <a:rPr b="0" i="0" lang="en-GB" sz="2400" u="none" cap="none" strike="noStrike">
                <a:solidFill>
                  <a:srgbClr val="21B4A9"/>
                </a:solidFill>
                <a:latin typeface="Calibri"/>
                <a:ea typeface="Calibri"/>
                <a:cs typeface="Calibri"/>
                <a:sym typeface="Calibri"/>
              </a:rPr>
              <a:t>: </a:t>
            </a:r>
            <a:r>
              <a:rPr lang="en-GB" sz="2400">
                <a:solidFill>
                  <a:srgbClr val="21B4A9"/>
                </a:solidFill>
                <a:latin typeface="Calibri"/>
                <a:ea typeface="Calibri"/>
                <a:cs typeface="Calibri"/>
                <a:sym typeface="Calibri"/>
              </a:rPr>
              <a:t>Tips para hacer tu negocio sostenible y verde</a:t>
            </a:r>
            <a:endParaRPr b="0" i="0" sz="2400" u="none" cap="none" strike="noStrike">
              <a:solidFill>
                <a:srgbClr val="000000"/>
              </a:solidFill>
              <a:latin typeface="Arial"/>
              <a:ea typeface="Arial"/>
              <a:cs typeface="Arial"/>
              <a:sym typeface="Arial"/>
            </a:endParaRPr>
          </a:p>
        </p:txBody>
      </p:sp>
      <p:sp>
        <p:nvSpPr>
          <p:cNvPr id="322" name="Google Shape;322;g1ab1224ca6c_0_9"/>
          <p:cNvSpPr/>
          <p:nvPr/>
        </p:nvSpPr>
        <p:spPr>
          <a:xfrm>
            <a:off x="4404179" y="1741760"/>
            <a:ext cx="3386700" cy="3386700"/>
          </a:xfrm>
          <a:prstGeom prst="donut">
            <a:avLst>
              <a:gd fmla="val 16067" name="adj"/>
            </a:avLst>
          </a:prstGeom>
          <a:solidFill>
            <a:srgbClr val="000000">
              <a:alpha val="10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323" name="Google Shape;323;g1ab1224ca6c_0_9"/>
          <p:cNvCxnSpPr/>
          <p:nvPr/>
        </p:nvCxnSpPr>
        <p:spPr>
          <a:xfrm>
            <a:off x="4374557" y="1851320"/>
            <a:ext cx="578100" cy="336300"/>
          </a:xfrm>
          <a:prstGeom prst="straightConnector1">
            <a:avLst/>
          </a:prstGeom>
          <a:noFill/>
          <a:ln cap="flat" cmpd="sng" w="19050">
            <a:solidFill>
              <a:schemeClr val="accent6"/>
            </a:solidFill>
            <a:prstDash val="solid"/>
            <a:round/>
            <a:headEnd len="med" w="med" type="oval"/>
            <a:tailEnd len="sm" w="sm" type="none"/>
          </a:ln>
        </p:spPr>
      </p:cxnSp>
      <p:cxnSp>
        <p:nvCxnSpPr>
          <p:cNvPr id="324" name="Google Shape;324;g1ab1224ca6c_0_9"/>
          <p:cNvCxnSpPr/>
          <p:nvPr/>
        </p:nvCxnSpPr>
        <p:spPr>
          <a:xfrm flipH="1">
            <a:off x="7370002" y="2126745"/>
            <a:ext cx="578100" cy="336300"/>
          </a:xfrm>
          <a:prstGeom prst="straightConnector1">
            <a:avLst/>
          </a:prstGeom>
          <a:noFill/>
          <a:ln cap="flat" cmpd="sng" w="19050">
            <a:solidFill>
              <a:schemeClr val="accent6"/>
            </a:solidFill>
            <a:prstDash val="solid"/>
            <a:round/>
            <a:headEnd len="med" w="med" type="oval"/>
            <a:tailEnd len="sm" w="sm" type="none"/>
          </a:ln>
        </p:spPr>
      </p:cxnSp>
      <p:sp>
        <p:nvSpPr>
          <p:cNvPr id="325" name="Google Shape;325;g1ab1224ca6c_0_9"/>
          <p:cNvSpPr txBox="1"/>
          <p:nvPr/>
        </p:nvSpPr>
        <p:spPr>
          <a:xfrm>
            <a:off x="7948100" y="1851325"/>
            <a:ext cx="2622000" cy="1525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GB" sz="1200">
                <a:latin typeface="Roboto"/>
                <a:ea typeface="Roboto"/>
                <a:cs typeface="Roboto"/>
                <a:sym typeface="Roboto"/>
              </a:rPr>
              <a:t>Trabajo Remoto</a:t>
            </a:r>
            <a:endParaRPr b="1" sz="1200">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just">
              <a:lnSpc>
                <a:spcPct val="115000"/>
              </a:lnSpc>
              <a:spcBef>
                <a:spcPts val="0"/>
              </a:spcBef>
              <a:spcAft>
                <a:spcPts val="0"/>
              </a:spcAft>
              <a:buNone/>
            </a:pPr>
            <a:r>
              <a:rPr lang="en-GB" sz="1200">
                <a:latin typeface="Roboto"/>
                <a:ea typeface="Roboto"/>
                <a:cs typeface="Roboto"/>
                <a:sym typeface="Roboto"/>
              </a:rPr>
              <a:t>Dependiendo del tipo de trabajo se podría tener mayor flexibilidad para trabajar desde casa al menos un día a la semana.</a:t>
            </a:r>
            <a:endParaRPr sz="1200">
              <a:latin typeface="Roboto"/>
              <a:ea typeface="Roboto"/>
              <a:cs typeface="Roboto"/>
              <a:sym typeface="Roboto"/>
            </a:endParaRPr>
          </a:p>
        </p:txBody>
      </p:sp>
      <p:cxnSp>
        <p:nvCxnSpPr>
          <p:cNvPr id="326" name="Google Shape;326;g1ab1224ca6c_0_9"/>
          <p:cNvCxnSpPr/>
          <p:nvPr/>
        </p:nvCxnSpPr>
        <p:spPr>
          <a:xfrm rot="10800000">
            <a:off x="7060022" y="4748337"/>
            <a:ext cx="296400" cy="458400"/>
          </a:xfrm>
          <a:prstGeom prst="straightConnector1">
            <a:avLst/>
          </a:prstGeom>
          <a:noFill/>
          <a:ln cap="flat" cmpd="sng" w="19050">
            <a:solidFill>
              <a:schemeClr val="accent6"/>
            </a:solidFill>
            <a:prstDash val="solid"/>
            <a:round/>
            <a:headEnd len="med" w="med" type="oval"/>
            <a:tailEnd len="sm" w="sm" type="none"/>
          </a:ln>
        </p:spPr>
      </p:cxnSp>
      <p:sp>
        <p:nvSpPr>
          <p:cNvPr id="327" name="Google Shape;327;g1ab1224ca6c_0_9"/>
          <p:cNvSpPr txBox="1"/>
          <p:nvPr/>
        </p:nvSpPr>
        <p:spPr>
          <a:xfrm>
            <a:off x="5135224" y="2929384"/>
            <a:ext cx="1924800" cy="10725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b="1" lang="en-GB" sz="1600">
                <a:latin typeface="Roboto"/>
                <a:ea typeface="Roboto"/>
                <a:cs typeface="Roboto"/>
                <a:sym typeface="Roboto"/>
              </a:rPr>
              <a:t>Prácticas para hacer tu negocio más verde.</a:t>
            </a:r>
            <a:endParaRPr sz="1600"/>
          </a:p>
        </p:txBody>
      </p:sp>
      <p:sp>
        <p:nvSpPr>
          <p:cNvPr id="328" name="Google Shape;328;g1ab1224ca6c_0_9"/>
          <p:cNvSpPr/>
          <p:nvPr/>
        </p:nvSpPr>
        <p:spPr>
          <a:xfrm rot="1800095">
            <a:off x="4300630" y="1636010"/>
            <a:ext cx="3587828" cy="3587828"/>
          </a:xfrm>
          <a:prstGeom prst="blockArc">
            <a:avLst>
              <a:gd fmla="val 14414370" name="adj1"/>
              <a:gd fmla="val 694" name="adj2"/>
              <a:gd fmla="val 9562" name="adj3"/>
            </a:avLst>
          </a:prstGeom>
          <a:solidFill>
            <a:srgbClr val="085631"/>
          </a:solidFill>
          <a:ln>
            <a:noFill/>
          </a:ln>
          <a:effectLst>
            <a:outerShdw blurRad="71438" rotWithShape="0" algn="bl" dir="5400000" dist="9525">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 name="Google Shape;329;g1ab1224ca6c_0_9"/>
          <p:cNvSpPr/>
          <p:nvPr/>
        </p:nvSpPr>
        <p:spPr>
          <a:xfrm flipH="1" rot="-1800095">
            <a:off x="4303547" y="1636010"/>
            <a:ext cx="3587828" cy="3587828"/>
          </a:xfrm>
          <a:prstGeom prst="blockArc">
            <a:avLst>
              <a:gd fmla="val 14348563" name="adj1"/>
              <a:gd fmla="val 21472873" name="adj2"/>
              <a:gd fmla="val 9381" name="adj3"/>
            </a:avLst>
          </a:prstGeom>
          <a:solidFill>
            <a:srgbClr val="65F0AD"/>
          </a:solidFill>
          <a:ln>
            <a:noFill/>
          </a:ln>
          <a:effectLst>
            <a:outerShdw blurRad="71438" rotWithShape="0" algn="bl" dir="5400000" dist="9525">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 name="Google Shape;330;g1ab1224ca6c_0_9"/>
          <p:cNvSpPr/>
          <p:nvPr/>
        </p:nvSpPr>
        <p:spPr>
          <a:xfrm rot="-8100000">
            <a:off x="5851203" y="1557466"/>
            <a:ext cx="484085" cy="484085"/>
          </a:xfrm>
          <a:prstGeom prst="rtTriangle">
            <a:avLst/>
          </a:prstGeom>
          <a:solidFill>
            <a:srgbClr val="65F0AD"/>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1" name="Google Shape;331;g1ab1224ca6c_0_9"/>
          <p:cNvSpPr/>
          <p:nvPr/>
        </p:nvSpPr>
        <p:spPr>
          <a:xfrm flipH="1" rot="-9000757">
            <a:off x="4302117" y="1633849"/>
            <a:ext cx="3586968" cy="3586968"/>
          </a:xfrm>
          <a:prstGeom prst="blockArc">
            <a:avLst>
              <a:gd fmla="val 14316164" name="adj1"/>
              <a:gd fmla="val 21502663" name="adj2"/>
              <a:gd fmla="val 9415" name="adj3"/>
            </a:avLst>
          </a:prstGeom>
          <a:solidFill>
            <a:srgbClr val="0E9453"/>
          </a:solidFill>
          <a:ln>
            <a:noFill/>
          </a:ln>
          <a:effectLst>
            <a:outerShdw blurRad="71438" rotWithShape="0" algn="bl" dir="5400000" dist="9525">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2" name="Google Shape;332;g1ab1224ca6c_0_9"/>
          <p:cNvSpPr/>
          <p:nvPr/>
        </p:nvSpPr>
        <p:spPr>
          <a:xfrm rot="-1027073">
            <a:off x="7314463" y="3799841"/>
            <a:ext cx="416867" cy="416867"/>
          </a:xfrm>
          <a:prstGeom prst="rtTriangle">
            <a:avLst/>
          </a:prstGeom>
          <a:solidFill>
            <a:srgbClr val="08563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3" name="Google Shape;333;g1ab1224ca6c_0_9"/>
          <p:cNvSpPr/>
          <p:nvPr/>
        </p:nvSpPr>
        <p:spPr>
          <a:xfrm rot="6359354">
            <a:off x="4421229" y="3797077"/>
            <a:ext cx="484649" cy="484649"/>
          </a:xfrm>
          <a:prstGeom prst="rtTriangle">
            <a:avLst/>
          </a:prstGeom>
          <a:solidFill>
            <a:srgbClr val="0E945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g1ab1224ca6c_0_9"/>
          <p:cNvSpPr txBox="1"/>
          <p:nvPr/>
        </p:nvSpPr>
        <p:spPr>
          <a:xfrm>
            <a:off x="1908350" y="4823938"/>
            <a:ext cx="2455500" cy="15252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0"/>
              </a:spcAft>
              <a:buNone/>
            </a:pPr>
            <a:r>
              <a:rPr b="1" lang="en-GB" sz="1200">
                <a:latin typeface="Roboto"/>
                <a:ea typeface="Roboto"/>
                <a:cs typeface="Roboto"/>
                <a:sym typeface="Roboto"/>
              </a:rPr>
              <a:t>Digitalización de documentos</a:t>
            </a:r>
            <a:endParaRPr b="1" sz="1200">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just">
              <a:lnSpc>
                <a:spcPct val="115000"/>
              </a:lnSpc>
              <a:spcBef>
                <a:spcPts val="0"/>
              </a:spcBef>
              <a:spcAft>
                <a:spcPts val="0"/>
              </a:spcAft>
              <a:buNone/>
            </a:pPr>
            <a:r>
              <a:rPr lang="en-GB" sz="1200">
                <a:latin typeface="Roboto"/>
                <a:ea typeface="Roboto"/>
                <a:cs typeface="Roboto"/>
                <a:sym typeface="Roboto"/>
              </a:rPr>
              <a:t>Esto no solo mejora el impacto medioambiental sino que también mejora la organización y transferencia de información.</a:t>
            </a:r>
            <a:endParaRPr sz="1200">
              <a:latin typeface="Roboto"/>
              <a:ea typeface="Roboto"/>
              <a:cs typeface="Roboto"/>
              <a:sym typeface="Roboto"/>
            </a:endParaRPr>
          </a:p>
        </p:txBody>
      </p:sp>
      <p:sp>
        <p:nvSpPr>
          <p:cNvPr id="335" name="Google Shape;335;g1ab1224ca6c_0_9"/>
          <p:cNvSpPr txBox="1"/>
          <p:nvPr/>
        </p:nvSpPr>
        <p:spPr>
          <a:xfrm>
            <a:off x="7262350" y="5086250"/>
            <a:ext cx="3658500" cy="1193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GB" sz="1200">
                <a:latin typeface="Roboto"/>
                <a:ea typeface="Roboto"/>
                <a:cs typeface="Roboto"/>
                <a:sym typeface="Roboto"/>
              </a:rPr>
              <a:t>Reutilizar y/o Reciclar</a:t>
            </a:r>
            <a:endParaRPr b="1" sz="1200">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just">
              <a:lnSpc>
                <a:spcPct val="115000"/>
              </a:lnSpc>
              <a:spcBef>
                <a:spcPts val="0"/>
              </a:spcBef>
              <a:spcAft>
                <a:spcPts val="0"/>
              </a:spcAft>
              <a:buNone/>
            </a:pPr>
            <a:r>
              <a:rPr lang="en-GB" sz="1200">
                <a:latin typeface="Roboto"/>
                <a:ea typeface="Roboto"/>
                <a:cs typeface="Roboto"/>
                <a:sym typeface="Roboto"/>
              </a:rPr>
              <a:t>Fomentar la sustentabilidad, incluso inculcando hábitos tan sencillos entre los trabajadores como el uso de contenedores por separado.</a:t>
            </a:r>
            <a:endParaRPr sz="1200">
              <a:latin typeface="Roboto"/>
              <a:ea typeface="Roboto"/>
              <a:cs typeface="Roboto"/>
              <a:sym typeface="Roboto"/>
            </a:endParaRPr>
          </a:p>
        </p:txBody>
      </p:sp>
      <p:sp>
        <p:nvSpPr>
          <p:cNvPr id="336" name="Google Shape;336;g1ab1224ca6c_0_9"/>
          <p:cNvSpPr txBox="1"/>
          <p:nvPr/>
        </p:nvSpPr>
        <p:spPr>
          <a:xfrm>
            <a:off x="1565950" y="1643875"/>
            <a:ext cx="2740200" cy="11934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0"/>
              </a:spcAft>
              <a:buNone/>
            </a:pPr>
            <a:r>
              <a:rPr b="1" lang="en-GB" sz="1200">
                <a:latin typeface="Roboto"/>
                <a:ea typeface="Roboto"/>
                <a:cs typeface="Roboto"/>
                <a:sym typeface="Roboto"/>
              </a:rPr>
              <a:t>Eliminar productos de un solo uso</a:t>
            </a:r>
            <a:endParaRPr b="1" sz="1200">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just">
              <a:lnSpc>
                <a:spcPct val="115000"/>
              </a:lnSpc>
              <a:spcBef>
                <a:spcPts val="0"/>
              </a:spcBef>
              <a:spcAft>
                <a:spcPts val="0"/>
              </a:spcAft>
              <a:buNone/>
            </a:pPr>
            <a:r>
              <a:rPr lang="en-GB" sz="1200">
                <a:latin typeface="Roboto"/>
                <a:ea typeface="Roboto"/>
                <a:cs typeface="Roboto"/>
                <a:sym typeface="Roboto"/>
              </a:rPr>
              <a:t>Reemplazar estos productos (ej. vasos de plástico) por productos eco-amigables.</a:t>
            </a:r>
            <a:endParaRPr sz="1200">
              <a:latin typeface="Roboto"/>
              <a:ea typeface="Roboto"/>
              <a:cs typeface="Roboto"/>
              <a:sym typeface="Roboto"/>
            </a:endParaRPr>
          </a:p>
        </p:txBody>
      </p:sp>
      <p:sp>
        <p:nvSpPr>
          <p:cNvPr id="337" name="Google Shape;337;g1ab1224ca6c_0_9"/>
          <p:cNvSpPr txBox="1"/>
          <p:nvPr/>
        </p:nvSpPr>
        <p:spPr>
          <a:xfrm>
            <a:off x="903825" y="2989417"/>
            <a:ext cx="2740200" cy="15705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0"/>
              </a:spcAft>
              <a:buNone/>
            </a:pPr>
            <a:r>
              <a:rPr b="1" lang="en-GB" sz="1200">
                <a:latin typeface="Roboto"/>
                <a:ea typeface="Roboto"/>
                <a:cs typeface="Roboto"/>
                <a:sym typeface="Roboto"/>
              </a:rPr>
              <a:t>Productos Ecológicos</a:t>
            </a:r>
            <a:endParaRPr b="1" sz="1200">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just">
              <a:lnSpc>
                <a:spcPct val="115000"/>
              </a:lnSpc>
              <a:spcBef>
                <a:spcPts val="0"/>
              </a:spcBef>
              <a:spcAft>
                <a:spcPts val="0"/>
              </a:spcAft>
              <a:buNone/>
            </a:pPr>
            <a:r>
              <a:rPr lang="en-GB" sz="1200">
                <a:latin typeface="Roboto"/>
                <a:ea typeface="Roboto"/>
                <a:cs typeface="Roboto"/>
                <a:sym typeface="Roboto"/>
              </a:rPr>
              <a:t>Utilizar productos respetuosos con el medio ambiente, por ejemplo, reemplazar los jabones cosméticos de las áreas comunes por otros que no estén hechos a base de animales.</a:t>
            </a:r>
            <a:endParaRPr sz="1200">
              <a:latin typeface="Roboto"/>
              <a:ea typeface="Roboto"/>
              <a:cs typeface="Roboto"/>
              <a:sym typeface="Roboto"/>
            </a:endParaRPr>
          </a:p>
        </p:txBody>
      </p:sp>
      <p:sp>
        <p:nvSpPr>
          <p:cNvPr id="338" name="Google Shape;338;g1ab1224ca6c_0_9"/>
          <p:cNvSpPr txBox="1"/>
          <p:nvPr/>
        </p:nvSpPr>
        <p:spPr>
          <a:xfrm>
            <a:off x="8199575" y="3501338"/>
            <a:ext cx="3854400" cy="1460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GB" sz="1200">
                <a:latin typeface="Roboto"/>
                <a:ea typeface="Roboto"/>
                <a:cs typeface="Roboto"/>
                <a:sym typeface="Roboto"/>
              </a:rPr>
              <a:t>Proveedores locales</a:t>
            </a:r>
            <a:endParaRPr b="1" sz="1200">
              <a:latin typeface="Roboto"/>
              <a:ea typeface="Roboto"/>
              <a:cs typeface="Roboto"/>
              <a:sym typeface="Roboto"/>
            </a:endParaRPr>
          </a:p>
          <a:p>
            <a:pPr indent="0" lvl="0" marL="0" rtl="0" algn="l">
              <a:lnSpc>
                <a:spcPct val="115000"/>
              </a:lnSpc>
              <a:spcBef>
                <a:spcPts val="0"/>
              </a:spcBef>
              <a:spcAft>
                <a:spcPts val="0"/>
              </a:spcAft>
              <a:buNone/>
            </a:pPr>
            <a:r>
              <a:t/>
            </a:r>
            <a:endParaRPr sz="900">
              <a:latin typeface="Roboto"/>
              <a:ea typeface="Roboto"/>
              <a:cs typeface="Roboto"/>
              <a:sym typeface="Roboto"/>
            </a:endParaRPr>
          </a:p>
          <a:p>
            <a:pPr indent="0" lvl="0" marL="0" rtl="0" algn="just">
              <a:lnSpc>
                <a:spcPct val="115000"/>
              </a:lnSpc>
              <a:spcBef>
                <a:spcPts val="0"/>
              </a:spcBef>
              <a:spcAft>
                <a:spcPts val="0"/>
              </a:spcAft>
              <a:buNone/>
            </a:pPr>
            <a:r>
              <a:rPr lang="en-GB" sz="1200">
                <a:latin typeface="Roboto"/>
                <a:ea typeface="Roboto"/>
                <a:cs typeface="Roboto"/>
                <a:sym typeface="Roboto"/>
              </a:rPr>
              <a:t>Establecer buenas relaciones con proveedores locales podría propiciar buenos descuentos que se asemejan a los bajos precios de proveedores de grandes cadenas.  De esta manera contribuyes a la disminución del CEO2.</a:t>
            </a:r>
            <a:endParaRPr sz="1200">
              <a:latin typeface="Roboto"/>
              <a:ea typeface="Roboto"/>
              <a:cs typeface="Roboto"/>
              <a:sym typeface="Roboto"/>
            </a:endParaRPr>
          </a:p>
        </p:txBody>
      </p:sp>
      <p:pic>
        <p:nvPicPr>
          <p:cNvPr id="339" name="Google Shape;339;g1ab1224ca6c_0_9"/>
          <p:cNvPicPr preferRelativeResize="0"/>
          <p:nvPr/>
        </p:nvPicPr>
        <p:blipFill>
          <a:blip r:embed="rId4">
            <a:alphaModFix/>
          </a:blip>
          <a:stretch>
            <a:fillRect/>
          </a:stretch>
        </p:blipFill>
        <p:spPr>
          <a:xfrm>
            <a:off x="4742426" y="5210300"/>
            <a:ext cx="2317591" cy="119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g1bebf6b8380_0_0"/>
          <p:cNvSpPr/>
          <p:nvPr/>
        </p:nvSpPr>
        <p:spPr>
          <a:xfrm>
            <a:off x="903824" y="63325"/>
            <a:ext cx="9164700" cy="63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FAB632"/>
                </a:solidFill>
                <a:latin typeface="Calibri"/>
                <a:ea typeface="Calibri"/>
                <a:cs typeface="Calibri"/>
                <a:sym typeface="Calibri"/>
              </a:rPr>
              <a:t>Unidad </a:t>
            </a:r>
            <a:r>
              <a:rPr b="1" lang="en-GB" sz="3600">
                <a:solidFill>
                  <a:srgbClr val="FAB632"/>
                </a:solidFill>
                <a:latin typeface="Calibri"/>
                <a:ea typeface="Calibri"/>
                <a:cs typeface="Calibri"/>
                <a:sym typeface="Calibri"/>
              </a:rPr>
              <a:t>1</a:t>
            </a:r>
            <a:r>
              <a:rPr b="1" i="0" lang="en-GB" sz="3600" u="none" cap="none" strike="noStrike">
                <a:solidFill>
                  <a:srgbClr val="FAB632"/>
                </a:solidFill>
                <a:latin typeface="Calibri"/>
                <a:ea typeface="Calibri"/>
                <a:cs typeface="Calibri"/>
                <a:sym typeface="Calibri"/>
              </a:rPr>
              <a:t>: </a:t>
            </a:r>
            <a:r>
              <a:rPr b="1" lang="en-GB" sz="3600">
                <a:solidFill>
                  <a:srgbClr val="FAB632"/>
                </a:solidFill>
                <a:latin typeface="Calibri"/>
                <a:ea typeface="Calibri"/>
                <a:cs typeface="Calibri"/>
                <a:sym typeface="Calibri"/>
              </a:rPr>
              <a:t>La Economía Verde </a:t>
            </a:r>
            <a:endParaRPr b="0" i="0" sz="3600" u="none" cap="none" strike="noStrike">
              <a:solidFill>
                <a:srgbClr val="000000"/>
              </a:solidFill>
              <a:latin typeface="Arial"/>
              <a:ea typeface="Arial"/>
              <a:cs typeface="Arial"/>
              <a:sym typeface="Arial"/>
            </a:endParaRPr>
          </a:p>
        </p:txBody>
      </p:sp>
      <p:sp>
        <p:nvSpPr>
          <p:cNvPr id="345" name="Google Shape;345;g1bebf6b8380_0_0"/>
          <p:cNvSpPr/>
          <p:nvPr/>
        </p:nvSpPr>
        <p:spPr>
          <a:xfrm>
            <a:off x="2001425" y="6279550"/>
            <a:ext cx="8403300" cy="430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000000"/>
              </a:solidFill>
              <a:latin typeface="Arial"/>
              <a:ea typeface="Arial"/>
              <a:cs typeface="Arial"/>
              <a:sym typeface="Arial"/>
            </a:endParaRPr>
          </a:p>
        </p:txBody>
      </p:sp>
      <p:sp>
        <p:nvSpPr>
          <p:cNvPr id="346" name="Google Shape;346;g1bebf6b8380_0_0"/>
          <p:cNvSpPr/>
          <p:nvPr/>
        </p:nvSpPr>
        <p:spPr>
          <a:xfrm>
            <a:off x="903830" y="702324"/>
            <a:ext cx="7692900" cy="45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21B4A9"/>
                </a:solidFill>
                <a:latin typeface="Calibri"/>
                <a:ea typeface="Calibri"/>
                <a:cs typeface="Calibri"/>
                <a:sym typeface="Calibri"/>
              </a:rPr>
              <a:t>Sección </a:t>
            </a:r>
            <a:r>
              <a:rPr lang="en-GB" sz="2400">
                <a:solidFill>
                  <a:srgbClr val="21B4A9"/>
                </a:solidFill>
                <a:latin typeface="Calibri"/>
                <a:ea typeface="Calibri"/>
                <a:cs typeface="Calibri"/>
                <a:sym typeface="Calibri"/>
              </a:rPr>
              <a:t>5</a:t>
            </a:r>
            <a:r>
              <a:rPr b="0" i="0" lang="en-GB" sz="2400" u="none" cap="none" strike="noStrike">
                <a:solidFill>
                  <a:srgbClr val="21B4A9"/>
                </a:solidFill>
                <a:latin typeface="Calibri"/>
                <a:ea typeface="Calibri"/>
                <a:cs typeface="Calibri"/>
                <a:sym typeface="Calibri"/>
              </a:rPr>
              <a:t>: ¿Cómo hacer mi empresa </a:t>
            </a:r>
            <a:r>
              <a:rPr lang="en-GB" sz="2400">
                <a:solidFill>
                  <a:srgbClr val="21B4A9"/>
                </a:solidFill>
                <a:latin typeface="Calibri"/>
                <a:ea typeface="Calibri"/>
                <a:cs typeface="Calibri"/>
                <a:sym typeface="Calibri"/>
              </a:rPr>
              <a:t>más verde?</a:t>
            </a:r>
            <a:endParaRPr b="0" i="0" sz="2400" u="none" cap="none" strike="noStrike">
              <a:solidFill>
                <a:srgbClr val="000000"/>
              </a:solidFill>
              <a:latin typeface="Arial"/>
              <a:ea typeface="Arial"/>
              <a:cs typeface="Arial"/>
              <a:sym typeface="Arial"/>
            </a:endParaRPr>
          </a:p>
        </p:txBody>
      </p:sp>
      <p:sp>
        <p:nvSpPr>
          <p:cNvPr id="347" name="Google Shape;347;g1bebf6b8380_0_0"/>
          <p:cNvSpPr/>
          <p:nvPr/>
        </p:nvSpPr>
        <p:spPr>
          <a:xfrm>
            <a:off x="934800" y="1269775"/>
            <a:ext cx="10322400" cy="1165800"/>
          </a:xfrm>
          <a:prstGeom prst="rect">
            <a:avLst/>
          </a:prstGeom>
          <a:noFill/>
          <a:ln cap="flat" cmpd="sng" w="9525">
            <a:solidFill>
              <a:srgbClr val="C00000"/>
            </a:solidFill>
            <a:prstDash val="solid"/>
            <a:round/>
            <a:headEnd len="sm" w="sm" type="none"/>
            <a:tailEnd len="sm" w="sm" type="none"/>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lang="en-GB" sz="1600">
                <a:latin typeface="Calibri"/>
                <a:ea typeface="Calibri"/>
                <a:cs typeface="Calibri"/>
                <a:sym typeface="Calibri"/>
              </a:rPr>
              <a:t>¿Cómo puedo transformar mi empresa para que tenga menos impacto en el medio ambiente? ¿Qué criterios o estrategias debo seguir para convertirme en una empresa respetuosa con el medio ambiente? A continuación le ofrecemos una lista de preguntas sobre las que puede reflexionar. Le ayudarán a pensar en cómo una empresa podría convertirse en una empresa más sostenible y ecológica. Si no tienes una empresa, puedes inventarte una para responder a estas preguntas:</a:t>
            </a:r>
            <a:endParaRPr sz="1600">
              <a:latin typeface="Calibri"/>
              <a:ea typeface="Calibri"/>
              <a:cs typeface="Calibri"/>
              <a:sym typeface="Calibri"/>
            </a:endParaRPr>
          </a:p>
        </p:txBody>
      </p:sp>
      <p:sp>
        <p:nvSpPr>
          <p:cNvPr id="348" name="Google Shape;348;g1bebf6b8380_0_0"/>
          <p:cNvSpPr/>
          <p:nvPr/>
        </p:nvSpPr>
        <p:spPr>
          <a:xfrm>
            <a:off x="903825" y="2618875"/>
            <a:ext cx="3125400" cy="1714200"/>
          </a:xfrm>
          <a:prstGeom prst="roundRect">
            <a:avLst>
              <a:gd fmla="val 16667" name="adj"/>
            </a:avLst>
          </a:prstGeom>
          <a:solidFill>
            <a:srgbClr val="E7E6E6"/>
          </a:solid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349" name="Google Shape;349;g1bebf6b8380_0_0"/>
          <p:cNvSpPr/>
          <p:nvPr/>
        </p:nvSpPr>
        <p:spPr>
          <a:xfrm>
            <a:off x="981544" y="2618875"/>
            <a:ext cx="2911200" cy="8046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1700"/>
              <a:buFont typeface="Arial"/>
              <a:buNone/>
            </a:pPr>
            <a:r>
              <a:rPr lang="en-GB">
                <a:latin typeface="Calibri"/>
                <a:ea typeface="Calibri"/>
                <a:cs typeface="Calibri"/>
                <a:sym typeface="Calibri"/>
              </a:rPr>
              <a:t>¿Cómo puedo reducir el consumo de energía en mi empresa? ¿Cómo?</a:t>
            </a:r>
            <a:endParaRPr b="0" i="0" sz="1300" u="none" cap="none" strike="noStrike">
              <a:solidFill>
                <a:srgbClr val="000000"/>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b="0" i="0" sz="1300" u="none" cap="none" strike="noStrike">
              <a:solidFill>
                <a:srgbClr val="000000"/>
              </a:solidFill>
              <a:latin typeface="Calibri"/>
              <a:ea typeface="Calibri"/>
              <a:cs typeface="Calibri"/>
              <a:sym typeface="Calibri"/>
            </a:endParaRPr>
          </a:p>
        </p:txBody>
      </p:sp>
      <p:sp>
        <p:nvSpPr>
          <p:cNvPr id="350" name="Google Shape;350;g1bebf6b8380_0_0"/>
          <p:cNvSpPr/>
          <p:nvPr/>
        </p:nvSpPr>
        <p:spPr>
          <a:xfrm>
            <a:off x="4201798" y="2618863"/>
            <a:ext cx="3955500" cy="2223000"/>
          </a:xfrm>
          <a:prstGeom prst="roundRect">
            <a:avLst>
              <a:gd fmla="val 16667" name="adj"/>
            </a:avLst>
          </a:prstGeom>
          <a:solidFill>
            <a:srgbClr val="E7E6E6"/>
          </a:solidFill>
          <a:ln cap="flat" cmpd="sng" w="28575">
            <a:solidFill>
              <a:srgbClr val="FAB6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351" name="Google Shape;351;g1bebf6b8380_0_0"/>
          <p:cNvSpPr/>
          <p:nvPr/>
        </p:nvSpPr>
        <p:spPr>
          <a:xfrm>
            <a:off x="4371585" y="2618863"/>
            <a:ext cx="3615900" cy="8046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lang="en-GB">
                <a:solidFill>
                  <a:schemeClr val="dk1"/>
                </a:solidFill>
                <a:latin typeface="Calibri"/>
                <a:ea typeface="Calibri"/>
                <a:cs typeface="Calibri"/>
                <a:sym typeface="Calibri"/>
              </a:rPr>
              <a:t>¿Tengo influencia sobre los empleados y clientes? ¿Puedo llevar a cabo acciones de sensibilización sobre el cuidado del medioambiente?</a:t>
            </a:r>
            <a:endParaRPr b="0" i="0" sz="1300" u="none" cap="none" strike="noStrike">
              <a:solidFill>
                <a:srgbClr val="000000"/>
              </a:solidFill>
              <a:latin typeface="Calibri"/>
              <a:ea typeface="Calibri"/>
              <a:cs typeface="Calibri"/>
              <a:sym typeface="Calibri"/>
            </a:endParaRPr>
          </a:p>
        </p:txBody>
      </p:sp>
      <p:sp>
        <p:nvSpPr>
          <p:cNvPr id="352" name="Google Shape;352;g1bebf6b8380_0_0"/>
          <p:cNvSpPr/>
          <p:nvPr/>
        </p:nvSpPr>
        <p:spPr>
          <a:xfrm>
            <a:off x="8329750" y="2618875"/>
            <a:ext cx="2927400" cy="1522500"/>
          </a:xfrm>
          <a:prstGeom prst="roundRect">
            <a:avLst>
              <a:gd fmla="val 16667" name="adj"/>
            </a:avLst>
          </a:prstGeom>
          <a:solidFill>
            <a:srgbClr val="E7E6E6"/>
          </a:solidFill>
          <a:ln cap="flat" cmpd="sng" w="28575">
            <a:solidFill>
              <a:srgbClr val="21B4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353" name="Google Shape;353;g1bebf6b8380_0_0"/>
          <p:cNvSpPr/>
          <p:nvPr/>
        </p:nvSpPr>
        <p:spPr>
          <a:xfrm>
            <a:off x="8439149" y="2618875"/>
            <a:ext cx="2676300" cy="8046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lang="en-GB">
                <a:latin typeface="Calibri"/>
                <a:ea typeface="Calibri"/>
                <a:cs typeface="Calibri"/>
                <a:sym typeface="Calibri"/>
              </a:rPr>
              <a:t>¿Cómo puedo reducir los desperdicios? ¿Cómo puedo </a:t>
            </a:r>
            <a:r>
              <a:rPr lang="en-GB">
                <a:latin typeface="Calibri"/>
                <a:ea typeface="Calibri"/>
                <a:cs typeface="Calibri"/>
                <a:sym typeface="Calibri"/>
              </a:rPr>
              <a:t>valorar</a:t>
            </a:r>
            <a:r>
              <a:rPr lang="en-GB">
                <a:latin typeface="Calibri"/>
                <a:ea typeface="Calibri"/>
                <a:cs typeface="Calibri"/>
                <a:sym typeface="Calibri"/>
              </a:rPr>
              <a:t> </a:t>
            </a:r>
            <a:r>
              <a:rPr lang="en-GB">
                <a:latin typeface="Calibri"/>
                <a:ea typeface="Calibri"/>
                <a:cs typeface="Calibri"/>
                <a:sym typeface="Calibri"/>
              </a:rPr>
              <a:t>los</a:t>
            </a:r>
            <a:r>
              <a:rPr lang="en-GB">
                <a:latin typeface="Calibri"/>
                <a:ea typeface="Calibri"/>
                <a:cs typeface="Calibri"/>
                <a:sym typeface="Calibri"/>
              </a:rPr>
              <a:t> residuos?</a:t>
            </a:r>
            <a:endParaRPr b="0" i="0" sz="1300" u="none" cap="none" strike="noStrike">
              <a:solidFill>
                <a:srgbClr val="000000"/>
              </a:solidFill>
              <a:latin typeface="Calibri"/>
              <a:ea typeface="Calibri"/>
              <a:cs typeface="Calibri"/>
              <a:sym typeface="Calibri"/>
            </a:endParaRPr>
          </a:p>
        </p:txBody>
      </p:sp>
      <p:sp>
        <p:nvSpPr>
          <p:cNvPr id="354" name="Google Shape;354;g1bebf6b8380_0_0"/>
          <p:cNvSpPr/>
          <p:nvPr/>
        </p:nvSpPr>
        <p:spPr>
          <a:xfrm>
            <a:off x="8329750" y="4235025"/>
            <a:ext cx="2927400" cy="1620300"/>
          </a:xfrm>
          <a:prstGeom prst="roundRect">
            <a:avLst>
              <a:gd fmla="val 16667" name="adj"/>
            </a:avLst>
          </a:prstGeom>
          <a:solidFill>
            <a:srgbClr val="E7E6E6"/>
          </a:solidFill>
          <a:ln cap="flat" cmpd="sng" w="28575">
            <a:solidFill>
              <a:srgbClr val="FAB6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355" name="Google Shape;355;g1bebf6b8380_0_0"/>
          <p:cNvSpPr/>
          <p:nvPr/>
        </p:nvSpPr>
        <p:spPr>
          <a:xfrm>
            <a:off x="8455411" y="4235025"/>
            <a:ext cx="2676300" cy="8565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1700"/>
              <a:buFont typeface="Arial"/>
              <a:buNone/>
            </a:pPr>
            <a:r>
              <a:rPr lang="en-GB">
                <a:latin typeface="Calibri"/>
                <a:ea typeface="Calibri"/>
                <a:cs typeface="Calibri"/>
                <a:sym typeface="Calibri"/>
              </a:rPr>
              <a:t>¿Conozco la huella ambiental de mis productos? </a:t>
            </a:r>
            <a:endParaRPr b="0" i="0" sz="13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b="0" i="0" sz="1300" u="none" cap="none" strike="noStrike">
              <a:solidFill>
                <a:srgbClr val="000000"/>
              </a:solidFill>
              <a:latin typeface="Calibri"/>
              <a:ea typeface="Calibri"/>
              <a:cs typeface="Calibri"/>
              <a:sym typeface="Calibri"/>
            </a:endParaRPr>
          </a:p>
        </p:txBody>
      </p:sp>
      <p:sp>
        <p:nvSpPr>
          <p:cNvPr id="356" name="Google Shape;356;g1bebf6b8380_0_0"/>
          <p:cNvSpPr/>
          <p:nvPr/>
        </p:nvSpPr>
        <p:spPr>
          <a:xfrm>
            <a:off x="903825" y="4415175"/>
            <a:ext cx="3172500" cy="1522500"/>
          </a:xfrm>
          <a:prstGeom prst="roundRect">
            <a:avLst>
              <a:gd fmla="val 16667" name="adj"/>
            </a:avLst>
          </a:prstGeom>
          <a:solidFill>
            <a:srgbClr val="E7E6E6"/>
          </a:solidFill>
          <a:ln cap="flat" cmpd="sng" w="28575">
            <a:solidFill>
              <a:srgbClr val="21B4A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357" name="Google Shape;357;g1bebf6b8380_0_0"/>
          <p:cNvSpPr/>
          <p:nvPr/>
        </p:nvSpPr>
        <p:spPr>
          <a:xfrm>
            <a:off x="1040011" y="4415175"/>
            <a:ext cx="2900400" cy="8046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None/>
            </a:pPr>
            <a:r>
              <a:rPr lang="en-GB">
                <a:latin typeface="Calibri"/>
                <a:ea typeface="Calibri"/>
                <a:cs typeface="Calibri"/>
                <a:sym typeface="Calibri"/>
              </a:rPr>
              <a:t>¿Cómo gestionamos el uso del agua? ¿Se me ocurre alguna forma de gestionarla de manera más responsable?</a:t>
            </a:r>
            <a:endParaRPr b="0" i="0" u="none" cap="none" strike="noStrike">
              <a:solidFill>
                <a:srgbClr val="000000"/>
              </a:solidFill>
              <a:latin typeface="Calibri"/>
              <a:ea typeface="Calibri"/>
              <a:cs typeface="Calibri"/>
              <a:sym typeface="Calibri"/>
            </a:endParaRPr>
          </a:p>
        </p:txBody>
      </p:sp>
      <p:sp>
        <p:nvSpPr>
          <p:cNvPr id="358" name="Google Shape;358;g1bebf6b8380_0_0"/>
          <p:cNvSpPr/>
          <p:nvPr/>
        </p:nvSpPr>
        <p:spPr>
          <a:xfrm>
            <a:off x="4201808" y="4924151"/>
            <a:ext cx="3955500" cy="1013700"/>
          </a:xfrm>
          <a:prstGeom prst="roundRect">
            <a:avLst>
              <a:gd fmla="val 16667" name="adj"/>
            </a:avLst>
          </a:prstGeom>
          <a:solidFill>
            <a:srgbClr val="E7E6E6"/>
          </a:solid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
        <p:nvSpPr>
          <p:cNvPr id="359" name="Google Shape;359;g1bebf6b8380_0_0"/>
          <p:cNvSpPr/>
          <p:nvPr/>
        </p:nvSpPr>
        <p:spPr>
          <a:xfrm>
            <a:off x="4371593" y="4924151"/>
            <a:ext cx="3615900" cy="804600"/>
          </a:xfrm>
          <a:prstGeom prst="rect">
            <a:avLst/>
          </a:prstGeom>
          <a:noFill/>
          <a:ln>
            <a:noFill/>
          </a:ln>
        </p:spPr>
        <p:txBody>
          <a:bodyPr anchorCtr="0" anchor="t" bIns="45000" lIns="90000" spcFirstLastPara="1" rIns="90000" wrap="square" tIns="45000">
            <a:noAutofit/>
          </a:bodyPr>
          <a:lstStyle/>
          <a:p>
            <a:pPr indent="0" lvl="0" marL="0" rtl="0" algn="just">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¿Puedo utilizar proveedores cercanos?¿Con qué proveedores cercanos puedo trabajar? </a:t>
            </a:r>
            <a:endParaRPr b="0" i="0" u="none" cap="none" strike="noStrike">
              <a:solidFill>
                <a:srgbClr val="000000"/>
              </a:solidFill>
              <a:latin typeface="Calibri"/>
              <a:ea typeface="Calibri"/>
              <a:cs typeface="Calibri"/>
              <a:sym typeface="Calibri"/>
            </a:endParaRPr>
          </a:p>
        </p:txBody>
      </p:sp>
      <p:pic>
        <p:nvPicPr>
          <p:cNvPr id="360" name="Google Shape;360;g1bebf6b8380_0_0"/>
          <p:cNvPicPr preferRelativeResize="0"/>
          <p:nvPr/>
        </p:nvPicPr>
        <p:blipFill>
          <a:blip r:embed="rId4">
            <a:alphaModFix/>
          </a:blip>
          <a:stretch>
            <a:fillRect/>
          </a:stretch>
        </p:blipFill>
        <p:spPr>
          <a:xfrm rot="-627054">
            <a:off x="10615667" y="3405973"/>
            <a:ext cx="2064090" cy="25146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2022-05-18T10:18:40Z</dcterms:created>
  <dc:creator>Gabriela Álvarez Bordón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Panorámica</vt:lpwstr>
  </property>
  <property fmtid="{D5CDD505-2E9C-101B-9397-08002B2CF9AE}" pid="3" name="Slides">
    <vt:i4>27</vt:i4>
  </property>
</Properties>
</file>