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7559675" cy="10691813"/>
  <p:embeddedFontLst>
    <p:embeddedFont>
      <p:font typeface="Oxygen" panose="020B0604020202020204" charset="0"/>
      <p:regular r:id="rId40"/>
      <p:bold r:id="rId41"/>
    </p:embeddedFon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dtjNofYQBWbAhABH13cwxXzmn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A4A1C0-86ED-4619-B619-A0A164F4CD64}">
  <a:tblStyle styleId="{6AA4A1C0-86ED-4619-B619-A0A164F4CD6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337346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637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8c830645d5_0_1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18c830645d5_0_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788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850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680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8c830645d5_0_2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18c830645d5_0_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734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7dbe8cb7e9_0_2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g17dbe8cb7e9_0_2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064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518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7dbe8cb7e9_0_2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g17dbe8cb7e9_0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3973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949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007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ff009d5f1a_0_4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7" name="Google Shape;377;gff009d5f1a_0_4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572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1703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ff009d5f1a_0_7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gff009d5f1a_0_7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389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8c830645d5_0_4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g18c830645d5_0_4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9380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5765a99abe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g15765a99abe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6701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8c830645d5_0_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4" name="Google Shape;444;g18c830645d5_0_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0178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c830645d5_0_4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9" name="Google Shape;459;g18c830645d5_0_4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798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0" name="Google Shape;470;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8511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4" name="Google Shape;5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2983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7dbe8cb7e9_0_6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7" name="Google Shape;527;g17dbe8cb7e9_0_6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6924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8" name="Google Shape;538;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8697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1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034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878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6264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4322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9" name="Google Shape;589;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5712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1" name="Google Shape;601;p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2574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3" name="Google Shape;613;p2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232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5" name="Google Shape;635;p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5396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7" name="Google Shape;657;p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581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088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93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7dbe8cb7e9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17dbe8cb7e9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056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dbe8cb7e9_0_1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17dbe8cb7e9_0_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20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261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956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1"/>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4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47"/>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4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4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9"/>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8" name="Google Shape;88;p4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49"/>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3" name="Google Shape;93;p50"/>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50"/>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5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1"/>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51"/>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5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5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52"/>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52"/>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5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53"/>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53"/>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53"/>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53"/>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36"/>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7"/>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523880" y="1122480"/>
            <a:ext cx="9143640" cy="23871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
        <p:nvSpPr>
          <p:cNvPr id="10" name="Google Shape;10;p2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30"/>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3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3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www.psicologia-online.com/test-de-autoestima-de-rosenberg-online-3932.html"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12120" y="1074240"/>
            <a:ext cx="4367520" cy="1935000"/>
          </a:xfrm>
          <a:prstGeom prst="rect">
            <a:avLst/>
          </a:prstGeom>
          <a:noFill/>
          <a:ln>
            <a:noFill/>
          </a:ln>
        </p:spPr>
      </p:pic>
      <p:sp>
        <p:nvSpPr>
          <p:cNvPr id="118" name="Google Shape;118;p1"/>
          <p:cNvSpPr/>
          <p:nvPr/>
        </p:nvSpPr>
        <p:spPr>
          <a:xfrm>
            <a:off x="1056240" y="4253040"/>
            <a:ext cx="10343880" cy="1065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dirty="0" err="1">
                <a:solidFill>
                  <a:srgbClr val="EA4E46"/>
                </a:solidFill>
                <a:latin typeface="Calibri"/>
                <a:ea typeface="Calibri"/>
                <a:cs typeface="Calibri"/>
                <a:sym typeface="Calibri"/>
              </a:rPr>
              <a:t>Título</a:t>
            </a:r>
            <a:r>
              <a:rPr lang="en-GB" sz="3200" b="1" dirty="0">
                <a:solidFill>
                  <a:srgbClr val="EA4E46"/>
                </a:solidFill>
                <a:latin typeface="Calibri"/>
                <a:ea typeface="Calibri"/>
                <a:cs typeface="Calibri"/>
                <a:sym typeface="Calibri"/>
              </a:rPr>
              <a:t> del </a:t>
            </a:r>
            <a:r>
              <a:rPr lang="en-GB" sz="3200" b="1" dirty="0" err="1">
                <a:solidFill>
                  <a:srgbClr val="EA4E46"/>
                </a:solidFill>
                <a:latin typeface="Calibri"/>
                <a:ea typeface="Calibri"/>
                <a:cs typeface="Calibri"/>
                <a:sym typeface="Calibri"/>
              </a:rPr>
              <a:t>módulo</a:t>
            </a:r>
            <a:r>
              <a:rPr lang="en-GB" sz="3200" b="1" dirty="0">
                <a:solidFill>
                  <a:srgbClr val="EA4E46"/>
                </a:solidFill>
                <a:latin typeface="Calibri"/>
                <a:ea typeface="Calibri"/>
                <a:cs typeface="Calibri"/>
                <a:sym typeface="Calibri"/>
              </a:rPr>
              <a:t> de </a:t>
            </a:r>
            <a:r>
              <a:rPr lang="en-GB" sz="3200" b="1" dirty="0" err="1">
                <a:solidFill>
                  <a:srgbClr val="EA4E46"/>
                </a:solidFill>
                <a:latin typeface="Calibri"/>
                <a:ea typeface="Calibri"/>
                <a:cs typeface="Calibri"/>
                <a:sym typeface="Calibri"/>
              </a:rPr>
              <a:t>formación</a:t>
            </a:r>
            <a:r>
              <a:rPr lang="en-GB" sz="3200" b="1" dirty="0">
                <a:solidFill>
                  <a:srgbClr val="EA4E46"/>
                </a:solidFill>
                <a:latin typeface="Calibri"/>
                <a:ea typeface="Calibri"/>
                <a:cs typeface="Calibri"/>
                <a:sym typeface="Calibri"/>
              </a:rPr>
              <a:t>: </a:t>
            </a:r>
            <a:r>
              <a:rPr lang="en-GB" sz="3200" dirty="0" err="1">
                <a:solidFill>
                  <a:srgbClr val="EA4E46"/>
                </a:solidFill>
                <a:latin typeface="Calibri"/>
                <a:ea typeface="Calibri"/>
                <a:cs typeface="Calibri"/>
                <a:sym typeface="Calibri"/>
              </a:rPr>
              <a:t>Autoestima</a:t>
            </a:r>
            <a:r>
              <a:rPr lang="en-GB" sz="3200" dirty="0">
                <a:solidFill>
                  <a:srgbClr val="EA4E46"/>
                </a:solidFill>
                <a:latin typeface="Calibri"/>
                <a:ea typeface="Calibri"/>
                <a:cs typeface="Calibri"/>
                <a:sym typeface="Calibri"/>
              </a:rPr>
              <a:t> y </a:t>
            </a:r>
            <a:r>
              <a:rPr lang="en-GB" sz="3200" dirty="0" err="1">
                <a:solidFill>
                  <a:srgbClr val="EA4E46"/>
                </a:solidFill>
                <a:latin typeface="Calibri"/>
                <a:ea typeface="Calibri"/>
                <a:cs typeface="Calibri"/>
                <a:sym typeface="Calibri"/>
              </a:rPr>
              <a:t>motivación</a:t>
            </a:r>
            <a:r>
              <a:rPr lang="en-GB" sz="3200" dirty="0">
                <a:solidFill>
                  <a:srgbClr val="EA4E46"/>
                </a:solidFill>
                <a:latin typeface="Calibri"/>
                <a:ea typeface="Calibri"/>
                <a:cs typeface="Calibri"/>
                <a:sym typeface="Calibri"/>
              </a:rPr>
              <a:t> para la </a:t>
            </a:r>
            <a:r>
              <a:rPr lang="en-GB" sz="3200" dirty="0" err="1">
                <a:solidFill>
                  <a:srgbClr val="EA4E46"/>
                </a:solidFill>
                <a:latin typeface="Calibri"/>
                <a:ea typeface="Calibri"/>
                <a:cs typeface="Calibri"/>
                <a:sym typeface="Calibri"/>
              </a:rPr>
              <a:t>mejora</a:t>
            </a:r>
            <a:r>
              <a:rPr lang="en-GB" sz="3200" dirty="0">
                <a:solidFill>
                  <a:srgbClr val="EA4E46"/>
                </a:solidFill>
                <a:latin typeface="Calibri"/>
                <a:ea typeface="Calibri"/>
                <a:cs typeface="Calibri"/>
                <a:sym typeface="Calibri"/>
              </a:rPr>
              <a:t> social, personal y </a:t>
            </a:r>
            <a:r>
              <a:rPr lang="en-GB" sz="3200" dirty="0" err="1">
                <a:solidFill>
                  <a:srgbClr val="EA4E46"/>
                </a:solidFill>
                <a:latin typeface="Calibri"/>
                <a:ea typeface="Calibri"/>
                <a:cs typeface="Calibri"/>
                <a:sym typeface="Calibri"/>
              </a:rPr>
              <a:t>laboral</a:t>
            </a:r>
            <a:endParaRPr sz="3200" b="0" i="0" u="none" strike="noStrike" cap="none" dirty="0">
              <a:solidFill>
                <a:srgbClr val="000000"/>
              </a:solidFill>
              <a:latin typeface="Arial"/>
              <a:ea typeface="Arial"/>
              <a:cs typeface="Arial"/>
              <a:sym typeface="Arial"/>
            </a:endParaRPr>
          </a:p>
        </p:txBody>
      </p:sp>
      <p:sp>
        <p:nvSpPr>
          <p:cNvPr id="119" name="Google Shape;119;p1"/>
          <p:cNvSpPr/>
          <p:nvPr/>
        </p:nvSpPr>
        <p:spPr>
          <a:xfrm>
            <a:off x="1056240" y="5284623"/>
            <a:ext cx="6094200" cy="364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Por</a:t>
            </a:r>
            <a:r>
              <a:rPr lang="en-GB" sz="1800" b="0" i="0" u="none" strike="noStrike" cap="none">
                <a:solidFill>
                  <a:srgbClr val="000000"/>
                </a:solidFill>
                <a:latin typeface="Calibri"/>
                <a:ea typeface="Calibri"/>
                <a:cs typeface="Calibri"/>
                <a:sym typeface="Calibri"/>
              </a:rPr>
              <a:t> Radio Ecca</a:t>
            </a:r>
            <a:endParaRPr sz="1800" b="0" i="0" u="none" strike="noStrike" cap="none">
              <a:solidFill>
                <a:srgbClr val="000000"/>
              </a:solidFill>
              <a:latin typeface="Arial"/>
              <a:ea typeface="Arial"/>
              <a:cs typeface="Arial"/>
              <a:sym typeface="Arial"/>
            </a:endParaRPr>
          </a:p>
        </p:txBody>
      </p:sp>
      <p:sp>
        <p:nvSpPr>
          <p:cNvPr id="120" name="Google Shape;120;p1"/>
          <p:cNvSpPr/>
          <p:nvPr/>
        </p:nvSpPr>
        <p:spPr>
          <a:xfrm>
            <a:off x="461520" y="48636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rot="10800000">
            <a:off x="10780920" y="499572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1"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23" name="Google Shape;123;p1"/>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53"/>
        <p:cNvGrpSpPr/>
        <p:nvPr/>
      </p:nvGrpSpPr>
      <p:grpSpPr>
        <a:xfrm>
          <a:off x="0" y="0"/>
          <a:ext cx="0" cy="0"/>
          <a:chOff x="0" y="0"/>
          <a:chExt cx="0" cy="0"/>
        </a:xfrm>
      </p:grpSpPr>
      <p:sp>
        <p:nvSpPr>
          <p:cNvPr id="254" name="Google Shape;254;g18c830645d5_0_18"/>
          <p:cNvSpPr/>
          <p:nvPr/>
        </p:nvSpPr>
        <p:spPr>
          <a:xfrm>
            <a:off x="905755" y="2930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255" name="Google Shape;255;g18c830645d5_0_18"/>
          <p:cNvSpPr/>
          <p:nvPr/>
        </p:nvSpPr>
        <p:spPr>
          <a:xfrm>
            <a:off x="905750" y="1014100"/>
            <a:ext cx="10014300" cy="4602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Sección 4: Trabajando la autoestima. El espejo</a:t>
            </a:r>
            <a:endParaRPr sz="2400" b="0" i="0" u="none" strike="noStrike" cap="none">
              <a:solidFill>
                <a:srgbClr val="000000"/>
              </a:solidFill>
              <a:latin typeface="Arial"/>
              <a:ea typeface="Arial"/>
              <a:cs typeface="Arial"/>
              <a:sym typeface="Arial"/>
            </a:endParaRPr>
          </a:p>
        </p:txBody>
      </p:sp>
      <p:sp>
        <p:nvSpPr>
          <p:cNvPr id="256" name="Google Shape;256;g18c830645d5_0_18"/>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57" name="Google Shape;257;g18c830645d5_0_18"/>
          <p:cNvSpPr txBox="1"/>
          <p:nvPr/>
        </p:nvSpPr>
        <p:spPr>
          <a:xfrm>
            <a:off x="1011206" y="1507886"/>
            <a:ext cx="7997700" cy="41604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None/>
            </a:pPr>
            <a:r>
              <a:rPr lang="en-GB" sz="1700" b="1">
                <a:latin typeface="Calibri"/>
                <a:ea typeface="Calibri"/>
                <a:cs typeface="Calibri"/>
                <a:sym typeface="Calibri"/>
              </a:rPr>
              <a:t>Es importante mirarnos y vernos a nosotras mismas. </a:t>
            </a:r>
            <a:r>
              <a:rPr lang="en-GB" sz="1700">
                <a:latin typeface="Calibri"/>
                <a:ea typeface="Calibri"/>
                <a:cs typeface="Calibri"/>
                <a:sym typeface="Calibri"/>
              </a:rPr>
              <a:t>Para ello, te proponemos la técnica del espejo. Es una actividad sencilla que puedes llevar a cabo cuando tengas un hueco 10 minutos antes de salir de casa, antes de ducharte, cuando te estás preparando para ir a trabajar, etc. </a:t>
            </a:r>
            <a:endParaRPr sz="1700">
              <a:latin typeface="Calibri"/>
              <a:ea typeface="Calibri"/>
              <a:cs typeface="Calibri"/>
              <a:sym typeface="Calibri"/>
            </a:endParaRPr>
          </a:p>
          <a:p>
            <a:pPr marL="0" marR="0" lvl="0" indent="0" algn="just" rtl="0">
              <a:lnSpc>
                <a:spcPct val="114999"/>
              </a:lnSpc>
              <a:spcBef>
                <a:spcPts val="600"/>
              </a:spcBef>
              <a:spcAft>
                <a:spcPts val="0"/>
              </a:spcAft>
              <a:buNone/>
            </a:pPr>
            <a:endParaRPr sz="1500">
              <a:latin typeface="Calibri"/>
              <a:ea typeface="Calibri"/>
              <a:cs typeface="Calibri"/>
              <a:sym typeface="Calibri"/>
            </a:endParaRPr>
          </a:p>
          <a:p>
            <a:pPr marL="0" marR="0" lvl="0" indent="0" algn="just" rtl="0">
              <a:lnSpc>
                <a:spcPct val="114999"/>
              </a:lnSpc>
              <a:spcBef>
                <a:spcPts val="600"/>
              </a:spcBef>
              <a:spcAft>
                <a:spcPts val="0"/>
              </a:spcAft>
              <a:buNone/>
            </a:pPr>
            <a:r>
              <a:rPr lang="en-GB" sz="1700">
                <a:latin typeface="Calibri"/>
                <a:ea typeface="Calibri"/>
                <a:cs typeface="Calibri"/>
                <a:sym typeface="Calibri"/>
              </a:rPr>
              <a:t>Ponte en frente del espejo y responde a las siguientes preguntas: </a:t>
            </a:r>
            <a:endParaRPr sz="1700">
              <a:latin typeface="Calibri"/>
              <a:ea typeface="Calibri"/>
              <a:cs typeface="Calibri"/>
              <a:sym typeface="Calibri"/>
            </a:endParaRPr>
          </a:p>
          <a:p>
            <a:pPr marL="457200" marR="0" lvl="0" indent="-336550" algn="just" rtl="0">
              <a:lnSpc>
                <a:spcPct val="114999"/>
              </a:lnSpc>
              <a:spcBef>
                <a:spcPts val="600"/>
              </a:spcBef>
              <a:spcAft>
                <a:spcPts val="0"/>
              </a:spcAft>
              <a:buSzPts val="1700"/>
              <a:buFont typeface="Calibri"/>
              <a:buChar char="●"/>
            </a:pPr>
            <a:r>
              <a:rPr lang="en-GB" sz="1700">
                <a:latin typeface="Calibri"/>
                <a:ea typeface="Calibri"/>
                <a:cs typeface="Calibri"/>
                <a:sym typeface="Calibri"/>
              </a:rPr>
              <a:t>¿Qué ves en el espejo?</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¿Cómo es la persona que te mira desde el espejo?</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¿La conoces?</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¿Qué cosas buenas tiene esa persona?</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¿Qué cosas malas tiene esa persona?</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¿Qué es lo que más te gusta de esa persona?</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¿Cambiarías algo de la persona del espejo?</a:t>
            </a:r>
            <a:endParaRPr sz="1700">
              <a:latin typeface="Calibri"/>
              <a:ea typeface="Calibri"/>
              <a:cs typeface="Calibri"/>
              <a:sym typeface="Calibri"/>
            </a:endParaRPr>
          </a:p>
        </p:txBody>
      </p:sp>
      <p:pic>
        <p:nvPicPr>
          <p:cNvPr id="258" name="Google Shape;258;g18c830645d5_0_18"/>
          <p:cNvPicPr preferRelativeResize="0"/>
          <p:nvPr/>
        </p:nvPicPr>
        <p:blipFill rotWithShape="1">
          <a:blip r:embed="rId4">
            <a:alphaModFix/>
          </a:blip>
          <a:srcRect/>
          <a:stretch/>
        </p:blipFill>
        <p:spPr>
          <a:xfrm rot="1042356">
            <a:off x="9670448" y="1516185"/>
            <a:ext cx="2394553" cy="2288705"/>
          </a:xfrm>
          <a:prstGeom prst="rect">
            <a:avLst/>
          </a:prstGeom>
          <a:noFill/>
          <a:ln>
            <a:noFill/>
          </a:ln>
        </p:spPr>
      </p:pic>
      <p:sp>
        <p:nvSpPr>
          <p:cNvPr id="259" name="Google Shape;259;g18c830645d5_0_18"/>
          <p:cNvSpPr txBox="1"/>
          <p:nvPr/>
        </p:nvSpPr>
        <p:spPr>
          <a:xfrm rot="937212">
            <a:off x="9934635" y="1864604"/>
            <a:ext cx="1771527" cy="169319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t>Incluye este ejercicio en tu </a:t>
            </a:r>
            <a:r>
              <a:rPr lang="en-GB" b="1"/>
              <a:t>rutina</a:t>
            </a:r>
            <a:r>
              <a:rPr lang="en-GB"/>
              <a:t>. Verás cómo poco a poco serás más capaz de ver las cosas </a:t>
            </a:r>
            <a:r>
              <a:rPr lang="en-GB" b="1"/>
              <a:t>positivas</a:t>
            </a:r>
            <a:r>
              <a:rPr lang="en-GB"/>
              <a:t> de ti misma. </a:t>
            </a:r>
            <a:endParaRPr sz="1400" b="1" i="0" u="none" strike="noStrike" cap="none">
              <a:solidFill>
                <a:srgbClr val="000000"/>
              </a:solidFill>
              <a:latin typeface="Arial"/>
              <a:ea typeface="Arial"/>
              <a:cs typeface="Arial"/>
              <a:sym typeface="Arial"/>
            </a:endParaRPr>
          </a:p>
        </p:txBody>
      </p:sp>
      <p:pic>
        <p:nvPicPr>
          <p:cNvPr id="260" name="Google Shape;260;g18c830645d5_0_1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16700" y="2579325"/>
            <a:ext cx="3388325" cy="3700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64"/>
        <p:cNvGrpSpPr/>
        <p:nvPr/>
      </p:nvGrpSpPr>
      <p:grpSpPr>
        <a:xfrm>
          <a:off x="0" y="0"/>
          <a:ext cx="0" cy="0"/>
          <a:chOff x="0" y="0"/>
          <a:chExt cx="0" cy="0"/>
        </a:xfrm>
      </p:grpSpPr>
      <p:sp>
        <p:nvSpPr>
          <p:cNvPr id="265" name="Google Shape;265;p8"/>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66" name="Google Shape;266;p8"/>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267" name="Google Shape;267;p8"/>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5</a:t>
            </a:r>
            <a:r>
              <a:rPr lang="en-GB" sz="2400" b="0" i="0" u="none" strike="noStrike" cap="none">
                <a:solidFill>
                  <a:srgbClr val="21B4A9"/>
                </a:solidFill>
                <a:latin typeface="Calibri"/>
                <a:ea typeface="Calibri"/>
                <a:cs typeface="Calibri"/>
                <a:sym typeface="Calibri"/>
              </a:rPr>
              <a:t>: Pensamientos negativos modificables</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268" name="Google Shape;268;p8"/>
          <p:cNvSpPr txBox="1"/>
          <p:nvPr/>
        </p:nvSpPr>
        <p:spPr>
          <a:xfrm>
            <a:off x="3016156" y="1935386"/>
            <a:ext cx="7997700" cy="37866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0"/>
              </a:spcBef>
              <a:spcAft>
                <a:spcPts val="0"/>
              </a:spcAft>
              <a:buNone/>
            </a:pPr>
            <a:r>
              <a:rPr lang="en-GB" sz="1800" b="1" i="0" u="none" strike="noStrike" cap="none">
                <a:solidFill>
                  <a:srgbClr val="000000"/>
                </a:solidFill>
                <a:latin typeface="Calibri"/>
                <a:ea typeface="Calibri"/>
                <a:cs typeface="Calibri"/>
                <a:sym typeface="Calibri"/>
              </a:rPr>
              <a:t>Sobregeneralización:</a:t>
            </a:r>
            <a:r>
              <a:rPr lang="en-GB" sz="1800" b="0" i="0" u="none" strike="noStrike" cap="none">
                <a:solidFill>
                  <a:srgbClr val="000000"/>
                </a:solidFill>
                <a:latin typeface="Calibri"/>
                <a:ea typeface="Calibri"/>
                <a:cs typeface="Calibri"/>
                <a:sym typeface="Calibri"/>
              </a:rPr>
              <a:t> A partir de un hecho aislado se crea una regla universal, general, para cualquier situación y momento: He fracasado una vez (en algo concreto); !Siempre fracasaré!</a:t>
            </a:r>
            <a:endParaRPr/>
          </a:p>
          <a:p>
            <a:pPr marL="0" marR="0" lvl="0" indent="0" algn="just" rtl="0">
              <a:lnSpc>
                <a:spcPct val="114999"/>
              </a:lnSpc>
              <a:spcBef>
                <a:spcPts val="600"/>
              </a:spcBef>
              <a:spcAft>
                <a:spcPts val="0"/>
              </a:spcAft>
              <a:buNone/>
            </a:pPr>
            <a:r>
              <a:rPr lang="en-GB" sz="1800" b="1" i="0" u="none" strike="noStrike" cap="none">
                <a:solidFill>
                  <a:srgbClr val="000000"/>
                </a:solidFill>
                <a:latin typeface="Calibri"/>
                <a:ea typeface="Calibri"/>
                <a:cs typeface="Calibri"/>
                <a:sym typeface="Calibri"/>
              </a:rPr>
              <a:t>Designación global:</a:t>
            </a:r>
            <a:r>
              <a:rPr lang="en-GB" sz="1800" b="0" i="0" u="none" strike="noStrike" cap="none">
                <a:solidFill>
                  <a:srgbClr val="000000"/>
                </a:solidFill>
                <a:latin typeface="Calibri"/>
                <a:ea typeface="Calibri"/>
                <a:cs typeface="Calibri"/>
                <a:sym typeface="Calibri"/>
              </a:rPr>
              <a:t> Se utilizan términos peyorativos para describirse a una misma, en vez de describir el error concretando el momento temporal en que sucedió: !Que torpe soy!</a:t>
            </a:r>
            <a:endParaRPr sz="1800" b="0" i="0" u="none" strike="noStrike" cap="none">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None/>
            </a:pPr>
            <a:r>
              <a:rPr lang="en-GB" sz="1800" b="1" i="0" u="none" strike="noStrike" cap="none">
                <a:solidFill>
                  <a:srgbClr val="000000"/>
                </a:solidFill>
                <a:latin typeface="Calibri"/>
                <a:ea typeface="Calibri"/>
                <a:cs typeface="Calibri"/>
                <a:sym typeface="Calibri"/>
              </a:rPr>
              <a:t>Pensamiento polarizado:</a:t>
            </a:r>
            <a:r>
              <a:rPr lang="en-GB" sz="1800" b="0" i="0" u="none" strike="noStrike" cap="none">
                <a:solidFill>
                  <a:srgbClr val="000000"/>
                </a:solidFill>
                <a:latin typeface="Calibri"/>
                <a:ea typeface="Calibri"/>
                <a:cs typeface="Calibri"/>
                <a:sym typeface="Calibri"/>
              </a:rPr>
              <a:t> Pensamiento de todo o nada. Se llevan las cosas a sus extremos. Se tienen categorías absolutas. No se aceptan ni se saben dar valoraciones relativas. </a:t>
            </a:r>
            <a:endParaRPr/>
          </a:p>
          <a:p>
            <a:pPr marL="0" marR="0" lvl="0" indent="0" algn="just" rtl="0">
              <a:lnSpc>
                <a:spcPct val="114999"/>
              </a:lnSpc>
              <a:spcBef>
                <a:spcPts val="600"/>
              </a:spcBef>
              <a:spcAft>
                <a:spcPts val="0"/>
              </a:spcAft>
              <a:buNone/>
            </a:pPr>
            <a:r>
              <a:rPr lang="en-GB" sz="1800" b="1" i="0" u="none" strike="noStrike" cap="none">
                <a:solidFill>
                  <a:srgbClr val="000000"/>
                </a:solidFill>
                <a:latin typeface="Calibri"/>
                <a:ea typeface="Calibri"/>
                <a:cs typeface="Calibri"/>
                <a:sym typeface="Calibri"/>
              </a:rPr>
              <a:t>Autoacusación:</a:t>
            </a:r>
            <a:r>
              <a:rPr lang="en-GB" sz="1800" b="0" i="0" u="none" strike="noStrike" cap="none">
                <a:solidFill>
                  <a:srgbClr val="000000"/>
                </a:solidFill>
                <a:latin typeface="Calibri"/>
                <a:ea typeface="Calibri"/>
                <a:cs typeface="Calibri"/>
                <a:sym typeface="Calibri"/>
              </a:rPr>
              <a:t> Una se encuentra culpable de todo. Tengo yo la culpa, !Tendría que haberme dado cuenta!</a:t>
            </a:r>
            <a:endParaRPr sz="1800" b="0" i="0" u="none" strike="noStrike" cap="none">
              <a:solidFill>
                <a:srgbClr val="000000"/>
              </a:solidFill>
              <a:latin typeface="Calibri"/>
              <a:ea typeface="Calibri"/>
              <a:cs typeface="Calibri"/>
              <a:sym typeface="Calibri"/>
            </a:endParaRPr>
          </a:p>
        </p:txBody>
      </p:sp>
      <p:sp>
        <p:nvSpPr>
          <p:cNvPr id="269" name="Google Shape;269;p8"/>
          <p:cNvSpPr/>
          <p:nvPr/>
        </p:nvSpPr>
        <p:spPr>
          <a:xfrm>
            <a:off x="2732055" y="2028610"/>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8"/>
          <p:cNvSpPr/>
          <p:nvPr/>
        </p:nvSpPr>
        <p:spPr>
          <a:xfrm>
            <a:off x="2732055" y="3056061"/>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8"/>
          <p:cNvSpPr/>
          <p:nvPr/>
        </p:nvSpPr>
        <p:spPr>
          <a:xfrm>
            <a:off x="2732055" y="4073225"/>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8"/>
          <p:cNvSpPr/>
          <p:nvPr/>
        </p:nvSpPr>
        <p:spPr>
          <a:xfrm>
            <a:off x="2732055" y="5100676"/>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3" name="Google Shape;273;p8"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8319" y="2413105"/>
            <a:ext cx="1965121" cy="32567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77"/>
        <p:cNvGrpSpPr/>
        <p:nvPr/>
      </p:nvGrpSpPr>
      <p:grpSpPr>
        <a:xfrm>
          <a:off x="0" y="0"/>
          <a:ext cx="0" cy="0"/>
          <a:chOff x="0" y="0"/>
          <a:chExt cx="0" cy="0"/>
        </a:xfrm>
      </p:grpSpPr>
      <p:sp>
        <p:nvSpPr>
          <p:cNvPr id="278" name="Google Shape;278;p9"/>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79" name="Google Shape;279;p9"/>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280" name="Google Shape;280;p9"/>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5</a:t>
            </a:r>
            <a:r>
              <a:rPr lang="en-GB" sz="2400" b="0" i="0" u="none" strike="noStrike" cap="none">
                <a:solidFill>
                  <a:srgbClr val="21B4A9"/>
                </a:solidFill>
                <a:latin typeface="Calibri"/>
                <a:ea typeface="Calibri"/>
                <a:cs typeface="Calibri"/>
                <a:sym typeface="Calibri"/>
              </a:rPr>
              <a:t>: Pensamientos negativos modificables</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281" name="Google Shape;281;p9"/>
          <p:cNvSpPr txBox="1"/>
          <p:nvPr/>
        </p:nvSpPr>
        <p:spPr>
          <a:xfrm>
            <a:off x="2893325" y="1935386"/>
            <a:ext cx="8406900" cy="37866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0"/>
              </a:spcBef>
              <a:spcAft>
                <a:spcPts val="0"/>
              </a:spcAft>
              <a:buNone/>
            </a:pPr>
            <a:r>
              <a:rPr lang="en-GB" sz="1800" b="1" i="0" u="none" strike="noStrike" cap="none">
                <a:solidFill>
                  <a:srgbClr val="000000"/>
                </a:solidFill>
                <a:latin typeface="Calibri"/>
                <a:ea typeface="Calibri"/>
                <a:cs typeface="Calibri"/>
                <a:sym typeface="Calibri"/>
              </a:rPr>
              <a:t>Personalización:</a:t>
            </a:r>
            <a:r>
              <a:rPr lang="en-GB" sz="1800" b="0" i="0" u="none" strike="noStrike" cap="none">
                <a:solidFill>
                  <a:srgbClr val="000000"/>
                </a:solidFill>
                <a:latin typeface="Calibri"/>
                <a:ea typeface="Calibri"/>
                <a:cs typeface="Calibri"/>
                <a:sym typeface="Calibri"/>
              </a:rPr>
              <a:t> Suponemos que todo tiene que ver con nosotras y nos comparamos negativamente con el resto de personas. !Tiene mala cara, qué le habré hecho!.</a:t>
            </a:r>
            <a:endParaRPr/>
          </a:p>
          <a:p>
            <a:pPr marL="0" marR="0" lvl="0" indent="0" algn="just" rtl="0">
              <a:lnSpc>
                <a:spcPct val="114999"/>
              </a:lnSpc>
              <a:spcBef>
                <a:spcPts val="600"/>
              </a:spcBef>
              <a:spcAft>
                <a:spcPts val="0"/>
              </a:spcAft>
              <a:buNone/>
            </a:pPr>
            <a:r>
              <a:rPr lang="en-GB" sz="1800" b="1" i="0" u="none" strike="noStrike" cap="none">
                <a:solidFill>
                  <a:srgbClr val="000000"/>
                </a:solidFill>
                <a:latin typeface="Calibri"/>
                <a:ea typeface="Calibri"/>
                <a:cs typeface="Calibri"/>
                <a:sym typeface="Calibri"/>
              </a:rPr>
              <a:t>Lectura del pensamiento: </a:t>
            </a:r>
            <a:r>
              <a:rPr lang="en-GB" sz="1800" b="0" i="0" u="none" strike="noStrike" cap="none">
                <a:solidFill>
                  <a:srgbClr val="000000"/>
                </a:solidFill>
                <a:latin typeface="Calibri"/>
                <a:ea typeface="Calibri"/>
                <a:cs typeface="Calibri"/>
                <a:sym typeface="Calibri"/>
              </a:rPr>
              <a:t>Supones que no le interesas a los demás, que no les gustas, crees que piensan mal de ti...sin evidencia real de ello. Son suposiciones que se fundamentan en cosas peregrinas y no comprobables.</a:t>
            </a:r>
            <a:endParaRPr sz="1800" b="0" i="0" u="none" strike="noStrike" cap="none">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None/>
            </a:pPr>
            <a:r>
              <a:rPr lang="en-GB" sz="1800" b="1" i="0" u="none" strike="noStrike" cap="none">
                <a:solidFill>
                  <a:srgbClr val="000000"/>
                </a:solidFill>
                <a:latin typeface="Calibri"/>
                <a:ea typeface="Calibri"/>
                <a:cs typeface="Calibri"/>
                <a:sym typeface="Calibri"/>
              </a:rPr>
              <a:t>Falacias de control: </a:t>
            </a:r>
            <a:r>
              <a:rPr lang="en-GB" sz="1800" b="0" i="0" u="none" strike="noStrike" cap="none">
                <a:solidFill>
                  <a:srgbClr val="000000"/>
                </a:solidFill>
                <a:latin typeface="Calibri"/>
                <a:ea typeface="Calibri"/>
                <a:cs typeface="Calibri"/>
                <a:sym typeface="Calibri"/>
              </a:rPr>
              <a:t>Sientes que tienes una responsabilidad total con todo y con todos/as, o bien sientes que no tienes control sobre nada, que se está desamparada.</a:t>
            </a:r>
            <a:endParaRPr sz="1800" b="0" i="0" u="none" strike="noStrike" cap="none">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None/>
            </a:pPr>
            <a:r>
              <a:rPr lang="en-GB" sz="1800" b="1" i="0" u="none" strike="noStrike" cap="none">
                <a:solidFill>
                  <a:srgbClr val="000000"/>
                </a:solidFill>
                <a:latin typeface="Calibri"/>
                <a:ea typeface="Calibri"/>
                <a:cs typeface="Calibri"/>
                <a:sym typeface="Calibri"/>
              </a:rPr>
              <a:t>Razonamiento emocional: </a:t>
            </a:r>
            <a:r>
              <a:rPr lang="en-GB" sz="1800" b="0" i="0" u="none" strike="noStrike" cap="none">
                <a:solidFill>
                  <a:srgbClr val="000000"/>
                </a:solidFill>
                <a:latin typeface="Calibri"/>
                <a:ea typeface="Calibri"/>
                <a:cs typeface="Calibri"/>
                <a:sym typeface="Calibri"/>
              </a:rPr>
              <a:t>Si lo siento así es verdad. Nos sentimos solas , sin amigos/as y creemos que este sentimiento refleja la realidad sin parar a contrastarlo con otros momentos y experiencias. "Si es que soy un inútil de verdad"; porque "siente" que es así realmente.</a:t>
            </a:r>
            <a:endParaRPr/>
          </a:p>
        </p:txBody>
      </p:sp>
      <p:sp>
        <p:nvSpPr>
          <p:cNvPr id="282" name="Google Shape;282;p9"/>
          <p:cNvSpPr/>
          <p:nvPr/>
        </p:nvSpPr>
        <p:spPr>
          <a:xfrm>
            <a:off x="2503440" y="2025324"/>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9"/>
          <p:cNvSpPr/>
          <p:nvPr/>
        </p:nvSpPr>
        <p:spPr>
          <a:xfrm>
            <a:off x="2508586" y="2743016"/>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9"/>
          <p:cNvSpPr/>
          <p:nvPr/>
        </p:nvSpPr>
        <p:spPr>
          <a:xfrm>
            <a:off x="2503440" y="3764435"/>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9"/>
          <p:cNvSpPr/>
          <p:nvPr/>
        </p:nvSpPr>
        <p:spPr>
          <a:xfrm>
            <a:off x="2503440" y="4524345"/>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86" name="Google Shape;286;p9"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5231" y="2259024"/>
            <a:ext cx="2152424" cy="266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90"/>
        <p:cNvGrpSpPr/>
        <p:nvPr/>
      </p:nvGrpSpPr>
      <p:grpSpPr>
        <a:xfrm>
          <a:off x="0" y="0"/>
          <a:ext cx="0" cy="0"/>
          <a:chOff x="0" y="0"/>
          <a:chExt cx="0" cy="0"/>
        </a:xfrm>
      </p:grpSpPr>
      <p:sp>
        <p:nvSpPr>
          <p:cNvPr id="291" name="Google Shape;291;g18c830645d5_0_24"/>
          <p:cNvSpPr/>
          <p:nvPr/>
        </p:nvSpPr>
        <p:spPr>
          <a:xfrm>
            <a:off x="905755" y="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292" name="Google Shape;292;g18c830645d5_0_24"/>
          <p:cNvSpPr/>
          <p:nvPr/>
        </p:nvSpPr>
        <p:spPr>
          <a:xfrm>
            <a:off x="905750" y="721075"/>
            <a:ext cx="10014300" cy="4602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Sección 5: Trabajando la Autoestima. El poder de las Palabras. </a:t>
            </a:r>
            <a:endParaRPr sz="2400" b="0" i="0" u="none" strike="noStrike" cap="none">
              <a:solidFill>
                <a:srgbClr val="000000"/>
              </a:solidFill>
              <a:latin typeface="Arial"/>
              <a:ea typeface="Arial"/>
              <a:cs typeface="Arial"/>
              <a:sym typeface="Arial"/>
            </a:endParaRPr>
          </a:p>
        </p:txBody>
      </p:sp>
      <p:sp>
        <p:nvSpPr>
          <p:cNvPr id="293" name="Google Shape;293;g18c830645d5_0_24"/>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94" name="Google Shape;294;g18c830645d5_0_24"/>
          <p:cNvSpPr txBox="1"/>
          <p:nvPr/>
        </p:nvSpPr>
        <p:spPr>
          <a:xfrm>
            <a:off x="905750" y="1263350"/>
            <a:ext cx="10628100" cy="12651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None/>
            </a:pPr>
            <a:r>
              <a:rPr lang="en-GB" sz="1600" b="1">
                <a:latin typeface="Calibri"/>
                <a:ea typeface="Calibri"/>
                <a:cs typeface="Calibri"/>
                <a:sym typeface="Calibri"/>
              </a:rPr>
              <a:t>Las palabras tienen un gran poder sobre nuestra percepción sobre nosotras mismas y las situaciones a las que nos enfrentamos en el día a día. En este momento te proponemos trabajar los pensamientos negativos modificables utilizando las palabras como herramientas. </a:t>
            </a:r>
            <a:endParaRPr sz="1600" b="1">
              <a:latin typeface="Calibri"/>
              <a:ea typeface="Calibri"/>
              <a:cs typeface="Calibri"/>
              <a:sym typeface="Calibri"/>
            </a:endParaRPr>
          </a:p>
          <a:p>
            <a:pPr marL="0" marR="0" lvl="0" indent="0" algn="just" rtl="0">
              <a:lnSpc>
                <a:spcPct val="114999"/>
              </a:lnSpc>
              <a:spcBef>
                <a:spcPts val="600"/>
              </a:spcBef>
              <a:spcAft>
                <a:spcPts val="0"/>
              </a:spcAft>
              <a:buNone/>
            </a:pPr>
            <a:r>
              <a:rPr lang="en-GB" sz="1600">
                <a:latin typeface="Calibri"/>
                <a:ea typeface="Calibri"/>
                <a:cs typeface="Calibri"/>
                <a:sym typeface="Calibri"/>
              </a:rPr>
              <a:t>A continuación te pondremos una serie de frases que tendrás que modificar para influir positivamente sobre tu pensamiento. </a:t>
            </a:r>
            <a:endParaRPr sz="1600">
              <a:latin typeface="Calibri"/>
              <a:ea typeface="Calibri"/>
              <a:cs typeface="Calibri"/>
              <a:sym typeface="Calibri"/>
            </a:endParaRPr>
          </a:p>
        </p:txBody>
      </p:sp>
      <p:sp>
        <p:nvSpPr>
          <p:cNvPr id="295" name="Google Shape;295;g18c830645d5_0_24"/>
          <p:cNvSpPr/>
          <p:nvPr/>
        </p:nvSpPr>
        <p:spPr>
          <a:xfrm>
            <a:off x="1495025" y="2610525"/>
            <a:ext cx="4933800" cy="19680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500" b="1">
                <a:latin typeface="Calibri"/>
                <a:ea typeface="Calibri"/>
                <a:cs typeface="Calibri"/>
                <a:sym typeface="Calibri"/>
              </a:rPr>
              <a:t>Frases negativas modificables</a:t>
            </a:r>
            <a:r>
              <a:rPr lang="en-GB" sz="1500" b="1" i="0" u="none" strike="noStrike" cap="none">
                <a:solidFill>
                  <a:srgbClr val="000000"/>
                </a:solidFill>
                <a:latin typeface="Calibri"/>
                <a:ea typeface="Calibri"/>
                <a:cs typeface="Calibri"/>
                <a:sym typeface="Calibri"/>
              </a:rPr>
              <a:t>:</a:t>
            </a:r>
            <a:endParaRPr sz="1500" b="1" i="0" u="none" strike="noStrike" cap="none">
              <a:solidFill>
                <a:srgbClr val="000000"/>
              </a:solidFill>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Soy torpe y siempre meto la pata cuando tengo que exponer algo.</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No soy capaz de llevar mi propia empresa.</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Soy insegura.</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No me gusta mi cuerpo.</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No soy capaz de llevar una casa, cuidar de mis hijos y además emprender.</a:t>
            </a:r>
            <a:endParaRPr sz="1500">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g18c830645d5_0_24"/>
          <p:cNvSpPr/>
          <p:nvPr/>
        </p:nvSpPr>
        <p:spPr>
          <a:xfrm>
            <a:off x="6600050" y="2610525"/>
            <a:ext cx="4933800" cy="30840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500" b="1">
                <a:latin typeface="Calibri"/>
                <a:ea typeface="Calibri"/>
                <a:cs typeface="Calibri"/>
                <a:sym typeface="Calibri"/>
              </a:rPr>
              <a:t>Modificamos los supuestos anteriores</a:t>
            </a:r>
            <a:r>
              <a:rPr lang="en-GB" sz="1500" b="1" i="0" u="none" strike="noStrike" cap="none">
                <a:solidFill>
                  <a:srgbClr val="000000"/>
                </a:solidFill>
                <a:latin typeface="Calibri"/>
                <a:ea typeface="Calibri"/>
                <a:cs typeface="Calibri"/>
                <a:sym typeface="Calibri"/>
              </a:rPr>
              <a:t>:</a:t>
            </a:r>
            <a:endParaRPr sz="1500" b="1" i="0" u="none" strike="noStrike" cap="none">
              <a:solidFill>
                <a:srgbClr val="000000"/>
              </a:solidFill>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Estoy aprendiendo a controlar mis nervios para decir exactamente lo que quiero decir.</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No me siento preparada para llevar mi propia empresa pero estoy preparándome para ello porque con los conocimientos adecuados soy capaz de hacerlo. </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Hay situaciones que me hacen sentir insegura pero estoy aprendiendo a gestionar mis sentimientos.</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No todas las partes de mi cuerpo me gustan, pero hay muchas que me encantan.</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Soy capaz de hacer un montón de cosas, pero tengo la necesidad de encontrar un hueco para priorizarme a mi. </a:t>
            </a:r>
            <a:endParaRPr sz="1500">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g18c830645d5_0_24"/>
          <p:cNvSpPr txBox="1"/>
          <p:nvPr/>
        </p:nvSpPr>
        <p:spPr>
          <a:xfrm>
            <a:off x="1495025" y="4670925"/>
            <a:ext cx="4933800" cy="1023600"/>
          </a:xfrm>
          <a:prstGeom prst="rect">
            <a:avLst/>
          </a:prstGeom>
          <a:solidFill>
            <a:srgbClr val="A2C4C9"/>
          </a:solidFill>
          <a:ln w="38100"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114999"/>
              </a:lnSpc>
              <a:spcBef>
                <a:spcPts val="600"/>
              </a:spcBef>
              <a:spcAft>
                <a:spcPts val="0"/>
              </a:spcAft>
              <a:buNone/>
            </a:pPr>
            <a:r>
              <a:rPr lang="en-GB" sz="1500" b="1">
                <a:solidFill>
                  <a:schemeClr val="dk1"/>
                </a:solidFill>
                <a:latin typeface="Calibri"/>
                <a:ea typeface="Calibri"/>
                <a:cs typeface="Calibri"/>
                <a:sym typeface="Calibri"/>
              </a:rPr>
              <a:t>¡Ahora te toca a ti! </a:t>
            </a:r>
            <a:endParaRPr sz="1500" b="1">
              <a:solidFill>
                <a:schemeClr val="dk1"/>
              </a:solidFill>
              <a:latin typeface="Calibri"/>
              <a:ea typeface="Calibri"/>
              <a:cs typeface="Calibri"/>
              <a:sym typeface="Calibri"/>
            </a:endParaRPr>
          </a:p>
          <a:p>
            <a:pPr marL="457200" lvl="0" indent="-323850" algn="just" rtl="0">
              <a:lnSpc>
                <a:spcPct val="114999"/>
              </a:lnSpc>
              <a:spcBef>
                <a:spcPts val="60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¿Cuáles son tus pensamientos negativos modificables?</a:t>
            </a:r>
            <a:endParaRPr sz="1500">
              <a:solidFill>
                <a:schemeClr val="dk1"/>
              </a:solidFill>
              <a:latin typeface="Calibri"/>
              <a:ea typeface="Calibri"/>
              <a:cs typeface="Calibri"/>
              <a:sym typeface="Calibri"/>
            </a:endParaRPr>
          </a:p>
          <a:p>
            <a:pPr marL="457200" lvl="0" indent="-323850" algn="just" rtl="0">
              <a:lnSpc>
                <a:spcPct val="114999"/>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Utiliza “El poder de la Palabra” para modificarlos.</a:t>
            </a:r>
            <a:endParaRPr sz="1500">
              <a:solidFill>
                <a:schemeClr val="dk1"/>
              </a:solidFill>
              <a:latin typeface="Calibri"/>
              <a:ea typeface="Calibri"/>
              <a:cs typeface="Calibri"/>
              <a:sym typeface="Calibri"/>
            </a:endParaRPr>
          </a:p>
        </p:txBody>
      </p:sp>
      <p:pic>
        <p:nvPicPr>
          <p:cNvPr id="298" name="Google Shape;298;g18c830645d5_0_24"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34856" y="3091022"/>
            <a:ext cx="970001" cy="2968387"/>
          </a:xfrm>
          <a:prstGeom prst="rect">
            <a:avLst/>
          </a:prstGeom>
          <a:noFill/>
          <a:ln>
            <a:noFill/>
          </a:ln>
        </p:spPr>
      </p:pic>
      <p:pic>
        <p:nvPicPr>
          <p:cNvPr id="299" name="Google Shape;299;g18c830645d5_0_24"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8181" y="2829672"/>
            <a:ext cx="970001" cy="29683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03"/>
        <p:cNvGrpSpPr/>
        <p:nvPr/>
      </p:nvGrpSpPr>
      <p:grpSpPr>
        <a:xfrm>
          <a:off x="0" y="0"/>
          <a:ext cx="0" cy="0"/>
          <a:chOff x="0" y="0"/>
          <a:chExt cx="0" cy="0"/>
        </a:xfrm>
      </p:grpSpPr>
      <p:pic>
        <p:nvPicPr>
          <p:cNvPr id="304" name="Google Shape;304;g17dbe8cb7e9_0_22" descr="Imagen que contiene juguete, muñeca, cumpleaños, colorid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11241" y="3575227"/>
            <a:ext cx="1518452" cy="1719617"/>
          </a:xfrm>
          <a:prstGeom prst="rect">
            <a:avLst/>
          </a:prstGeom>
          <a:noFill/>
          <a:ln>
            <a:noFill/>
          </a:ln>
        </p:spPr>
      </p:pic>
      <p:sp>
        <p:nvSpPr>
          <p:cNvPr id="305" name="Google Shape;305;g17dbe8cb7e9_0_22"/>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306" name="Google Shape;306;g17dbe8cb7e9_0_22"/>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307" name="Google Shape;307;g17dbe8cb7e9_0_22"/>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6</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La Buena Autoestima</a:t>
            </a:r>
            <a:endParaRPr sz="2400" b="0" i="0" u="none" strike="noStrike" cap="none">
              <a:solidFill>
                <a:srgbClr val="000000"/>
              </a:solidFill>
              <a:latin typeface="Arial"/>
              <a:ea typeface="Arial"/>
              <a:cs typeface="Arial"/>
              <a:sym typeface="Arial"/>
            </a:endParaRPr>
          </a:p>
        </p:txBody>
      </p:sp>
      <p:sp>
        <p:nvSpPr>
          <p:cNvPr id="308" name="Google Shape;308;g17dbe8cb7e9_0_22"/>
          <p:cNvSpPr txBox="1"/>
          <p:nvPr/>
        </p:nvSpPr>
        <p:spPr>
          <a:xfrm>
            <a:off x="850799" y="1758126"/>
            <a:ext cx="4567362" cy="30684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TODAS</a:t>
            </a:r>
            <a:r>
              <a:rPr lang="en-GB" sz="1800" b="0" i="0" u="none" strike="noStrike" cap="none">
                <a:solidFill>
                  <a:srgbClr val="000000"/>
                </a:solidFill>
                <a:latin typeface="Calibri"/>
                <a:ea typeface="Calibri"/>
                <a:cs typeface="Calibri"/>
                <a:sym typeface="Calibri"/>
              </a:rPr>
              <a:t> las personas necesitamos:</a:t>
            </a:r>
            <a:endParaRPr/>
          </a:p>
          <a:p>
            <a:pPr marL="457200" marR="0" lvl="0" indent="-323850" algn="just" rtl="0">
              <a:lnSpc>
                <a:spcPct val="100000"/>
              </a:lnSpc>
              <a:spcBef>
                <a:spcPts val="1500"/>
              </a:spcBef>
              <a:spcAft>
                <a:spcPts val="0"/>
              </a:spcAft>
              <a:buClr>
                <a:srgbClr val="000000"/>
              </a:buClr>
              <a:buSzPts val="1500"/>
              <a:buFont typeface="Calibri"/>
              <a:buChar char="●"/>
            </a:pPr>
            <a:r>
              <a:rPr lang="en-GB" sz="1800" b="0" i="0" u="none" strike="noStrike" cap="none">
                <a:solidFill>
                  <a:srgbClr val="000000"/>
                </a:solidFill>
                <a:latin typeface="Calibri"/>
                <a:ea typeface="Calibri"/>
                <a:cs typeface="Calibri"/>
                <a:sym typeface="Calibri"/>
              </a:rPr>
              <a:t>Sentirnos seguras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800" b="0" i="0" u="none" strike="noStrike" cap="none">
                <a:solidFill>
                  <a:srgbClr val="000000"/>
                </a:solidFill>
                <a:latin typeface="Calibri"/>
                <a:ea typeface="Calibri"/>
                <a:cs typeface="Calibri"/>
                <a:sym typeface="Calibri"/>
              </a:rPr>
              <a:t>Ser amadas y aceptadas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800" b="0" i="0" u="none" strike="noStrike" cap="none">
                <a:solidFill>
                  <a:srgbClr val="000000"/>
                </a:solidFill>
                <a:latin typeface="Calibri"/>
                <a:ea typeface="Calibri"/>
                <a:cs typeface="Calibri"/>
                <a:sym typeface="Calibri"/>
              </a:rPr>
              <a:t>Integrarnos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800" b="0" i="0" u="none" strike="noStrike" cap="none">
                <a:solidFill>
                  <a:srgbClr val="000000"/>
                </a:solidFill>
                <a:latin typeface="Calibri"/>
                <a:ea typeface="Calibri"/>
                <a:cs typeface="Calibri"/>
                <a:sym typeface="Calibri"/>
              </a:rPr>
              <a:t>Sentirnos aceptadas por cómo somos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800" b="0" i="0" u="none" strike="noStrike" cap="none">
                <a:solidFill>
                  <a:srgbClr val="000000"/>
                </a:solidFill>
                <a:latin typeface="Calibri"/>
                <a:ea typeface="Calibri"/>
                <a:cs typeface="Calibri"/>
                <a:sym typeface="Calibri"/>
              </a:rPr>
              <a:t>Tener reconocimiento y aprobación</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800" b="0" i="0" u="none" strike="noStrike" cap="none">
                <a:solidFill>
                  <a:srgbClr val="000000"/>
                </a:solidFill>
                <a:latin typeface="Calibri"/>
                <a:ea typeface="Calibri"/>
                <a:cs typeface="Calibri"/>
                <a:sym typeface="Calibri"/>
              </a:rPr>
              <a:t>Ser autónomas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800" b="0" i="0" u="none" strike="noStrike" cap="none">
                <a:solidFill>
                  <a:srgbClr val="000000"/>
                </a:solidFill>
                <a:latin typeface="Calibri"/>
                <a:ea typeface="Calibri"/>
                <a:cs typeface="Calibri"/>
                <a:sym typeface="Calibri"/>
              </a:rPr>
              <a:t>Ser libres para pensar y actuar</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800" b="0" i="0" u="none" strike="noStrike" cap="none">
                <a:solidFill>
                  <a:srgbClr val="000000"/>
                </a:solidFill>
                <a:latin typeface="Calibri"/>
                <a:ea typeface="Calibri"/>
                <a:cs typeface="Calibri"/>
                <a:sym typeface="Calibri"/>
              </a:rPr>
              <a:t>Que potencien nuestras capacidades</a:t>
            </a:r>
            <a:endParaRPr sz="1800" b="0" i="0" u="none" strike="noStrike" cap="none">
              <a:solidFill>
                <a:srgbClr val="000000"/>
              </a:solidFill>
              <a:latin typeface="Calibri"/>
              <a:ea typeface="Calibri"/>
              <a:cs typeface="Calibri"/>
              <a:sym typeface="Calibri"/>
            </a:endParaRPr>
          </a:p>
        </p:txBody>
      </p:sp>
      <p:sp>
        <p:nvSpPr>
          <p:cNvPr id="309" name="Google Shape;309;g17dbe8cb7e9_0_22"/>
          <p:cNvSpPr txBox="1"/>
          <p:nvPr/>
        </p:nvSpPr>
        <p:spPr>
          <a:xfrm>
            <a:off x="5721824" y="1762037"/>
            <a:ext cx="6093600" cy="13251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Cuando estas </a:t>
            </a:r>
            <a:r>
              <a:rPr lang="en-GB" sz="1800" b="1" i="0" u="none" strike="noStrike" cap="none">
                <a:solidFill>
                  <a:srgbClr val="000000"/>
                </a:solidFill>
                <a:latin typeface="Calibri"/>
                <a:ea typeface="Calibri"/>
                <a:cs typeface="Calibri"/>
                <a:sym typeface="Calibri"/>
              </a:rPr>
              <a:t>necesidades básicas </a:t>
            </a:r>
            <a:r>
              <a:rPr lang="en-GB" sz="1800" b="0" i="0" u="none" strike="noStrike" cap="none">
                <a:solidFill>
                  <a:srgbClr val="000000"/>
                </a:solidFill>
                <a:latin typeface="Calibri"/>
                <a:ea typeface="Calibri"/>
                <a:cs typeface="Calibri"/>
                <a:sym typeface="Calibri"/>
              </a:rPr>
              <a:t>para nuestro correcto </a:t>
            </a:r>
            <a:r>
              <a:rPr lang="en-GB" sz="1800" b="1" i="0" u="none" strike="noStrike" cap="none">
                <a:solidFill>
                  <a:srgbClr val="000000"/>
                </a:solidFill>
                <a:latin typeface="Calibri"/>
                <a:ea typeface="Calibri"/>
                <a:cs typeface="Calibri"/>
                <a:sym typeface="Calibri"/>
              </a:rPr>
              <a:t>desarrollo emocional </a:t>
            </a:r>
            <a:r>
              <a:rPr lang="en-GB" sz="1800" b="0" i="0" u="none" strike="noStrike" cap="none">
                <a:solidFill>
                  <a:srgbClr val="000000"/>
                </a:solidFill>
                <a:latin typeface="Calibri"/>
                <a:ea typeface="Calibri"/>
                <a:cs typeface="Calibri"/>
                <a:sym typeface="Calibri"/>
              </a:rPr>
              <a:t>no se cumplen, crecemos con una serie de </a:t>
            </a:r>
            <a:r>
              <a:rPr lang="en-GB" sz="1800" b="1" i="0" u="none" strike="noStrike" cap="none">
                <a:solidFill>
                  <a:srgbClr val="000000"/>
                </a:solidFill>
                <a:latin typeface="Calibri"/>
                <a:ea typeface="Calibri"/>
                <a:cs typeface="Calibri"/>
                <a:sym typeface="Calibri"/>
              </a:rPr>
              <a:t>carencias</a:t>
            </a:r>
            <a:r>
              <a:rPr lang="en-GB" sz="1800" b="0" i="0" u="none" strike="noStrike" cap="none">
                <a:solidFill>
                  <a:srgbClr val="000000"/>
                </a:solidFill>
                <a:latin typeface="Calibri"/>
                <a:ea typeface="Calibri"/>
                <a:cs typeface="Calibri"/>
                <a:sym typeface="Calibri"/>
              </a:rPr>
              <a:t> que repercuten negativamente en nuestra </a:t>
            </a:r>
            <a:r>
              <a:rPr lang="en-GB" sz="1800" b="1" i="0" u="none" strike="noStrike" cap="none">
                <a:solidFill>
                  <a:srgbClr val="000000"/>
                </a:solidFill>
                <a:latin typeface="Calibri"/>
                <a:ea typeface="Calibri"/>
                <a:cs typeface="Calibri"/>
                <a:sym typeface="Calibri"/>
              </a:rPr>
              <a:t>concepción de nosotras mismas</a:t>
            </a:r>
            <a:r>
              <a:rPr lang="en-GB" sz="1800" b="0" i="0" u="none" strike="noStrike" cap="none">
                <a:solidFill>
                  <a:srgbClr val="000000"/>
                </a:solidFill>
                <a:latin typeface="Calibri"/>
                <a:ea typeface="Calibri"/>
                <a:cs typeface="Calibri"/>
                <a:sym typeface="Calibri"/>
              </a:rPr>
              <a:t>.</a:t>
            </a:r>
            <a:endParaRPr/>
          </a:p>
        </p:txBody>
      </p:sp>
      <p:pic>
        <p:nvPicPr>
          <p:cNvPr id="310" name="Google Shape;310;g17dbe8cb7e9_0_22" descr="Imagen que contiene juguete, muñeca, cumpleaños, colorid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97446" y="3716921"/>
            <a:ext cx="1355680" cy="2047164"/>
          </a:xfrm>
          <a:prstGeom prst="rect">
            <a:avLst/>
          </a:prstGeom>
          <a:noFill/>
          <a:ln>
            <a:noFill/>
          </a:ln>
        </p:spPr>
      </p:pic>
      <p:pic>
        <p:nvPicPr>
          <p:cNvPr id="311" name="Google Shape;311;g17dbe8cb7e9_0_22" descr="Imagen que contiene juguete, muñeca, cumpleaños, colorido&#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t="-344"/>
          <a:stretch/>
        </p:blipFill>
        <p:spPr>
          <a:xfrm>
            <a:off x="6143191" y="3790490"/>
            <a:ext cx="2019869" cy="1900026"/>
          </a:xfrm>
          <a:prstGeom prst="rect">
            <a:avLst/>
          </a:prstGeom>
          <a:noFill/>
          <a:ln>
            <a:noFill/>
          </a:ln>
        </p:spPr>
      </p:pic>
      <p:pic>
        <p:nvPicPr>
          <p:cNvPr id="312" name="Google Shape;312;g17dbe8cb7e9_0_22" descr="Imagen que contiene juguete, muñeca, cumpleaños, colorido&#10;&#10;Descripción generada automáticament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49491" y="4811599"/>
            <a:ext cx="1028382" cy="1486211"/>
          </a:xfrm>
          <a:prstGeom prst="rect">
            <a:avLst/>
          </a:prstGeom>
          <a:noFill/>
          <a:ln>
            <a:noFill/>
          </a:ln>
        </p:spPr>
      </p:pic>
      <p:pic>
        <p:nvPicPr>
          <p:cNvPr id="313" name="Google Shape;313;g17dbe8cb7e9_0_22" descr="Imagen que contiene juguete, muñeca, cumpleaños, colorido&#10;&#10;Descripción generada automáticament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466584" y="3376116"/>
            <a:ext cx="1842448" cy="2117838"/>
          </a:xfrm>
          <a:prstGeom prst="rect">
            <a:avLst/>
          </a:prstGeom>
          <a:noFill/>
          <a:ln>
            <a:noFill/>
          </a:ln>
        </p:spPr>
      </p:pic>
      <p:pic>
        <p:nvPicPr>
          <p:cNvPr id="314" name="Google Shape;314;g17dbe8cb7e9_0_22" descr="Imagen que contiene juguete, muñeca, cumpleaños, colorido&#10;&#10;Descripción generada automáticament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091668" y="3455945"/>
            <a:ext cx="1688183" cy="2187285"/>
          </a:xfrm>
          <a:prstGeom prst="rect">
            <a:avLst/>
          </a:prstGeom>
          <a:noFill/>
          <a:ln>
            <a:noFill/>
          </a:ln>
        </p:spPr>
      </p:pic>
      <p:pic>
        <p:nvPicPr>
          <p:cNvPr id="315" name="Google Shape;315;g17dbe8cb7e9_0_22" descr="Imagen que contiene juguete, muñeca, cumpleaños, colorido&#10;&#10;Descripción generada automáticamente"/>
          <p:cNvPicPr preferRelativeResize="0"/>
          <p:nvPr/>
        </p:nvPicPr>
        <p:blipFill rotWithShape="1">
          <a:blip r:embed="rId10" cstate="email">
            <a:alphaModFix/>
            <a:extLst>
              <a:ext uri="{28A0092B-C50C-407E-A947-70E740481C1C}">
                <a14:useLocalDpi xmlns:a14="http://schemas.microsoft.com/office/drawing/2010/main"/>
              </a:ext>
            </a:extLst>
          </a:blip>
          <a:srcRect r="-2491"/>
          <a:stretch/>
        </p:blipFill>
        <p:spPr>
          <a:xfrm>
            <a:off x="9535228" y="4102876"/>
            <a:ext cx="1311144" cy="1900026"/>
          </a:xfrm>
          <a:prstGeom prst="rect">
            <a:avLst/>
          </a:prstGeom>
          <a:noFill/>
          <a:ln>
            <a:noFill/>
          </a:ln>
        </p:spPr>
      </p:pic>
      <p:pic>
        <p:nvPicPr>
          <p:cNvPr id="316" name="Google Shape;316;g17dbe8cb7e9_0_22" descr="Imagen que contiene juguete, muñeca, cumpleaños, colorido&#10;&#10;Descripción generada automáticament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8163060" y="4346223"/>
            <a:ext cx="1869743" cy="1900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20"/>
        <p:cNvGrpSpPr/>
        <p:nvPr/>
      </p:nvGrpSpPr>
      <p:grpSpPr>
        <a:xfrm>
          <a:off x="0" y="0"/>
          <a:ext cx="0" cy="0"/>
          <a:chOff x="0" y="0"/>
          <a:chExt cx="0" cy="0"/>
        </a:xfrm>
      </p:grpSpPr>
      <p:sp>
        <p:nvSpPr>
          <p:cNvPr id="321" name="Google Shape;321;p10"/>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322" name="Google Shape;322;p10"/>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323" name="Google Shape;323;p10"/>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Sección 6: Síntomas de Buenas Autoestima</a:t>
            </a:r>
            <a:endParaRPr sz="2400" b="0" i="0" u="none" strike="noStrike" cap="none">
              <a:solidFill>
                <a:srgbClr val="000000"/>
              </a:solidFill>
              <a:latin typeface="Arial"/>
              <a:ea typeface="Arial"/>
              <a:cs typeface="Arial"/>
              <a:sym typeface="Arial"/>
            </a:endParaRPr>
          </a:p>
        </p:txBody>
      </p:sp>
      <p:sp>
        <p:nvSpPr>
          <p:cNvPr id="324" name="Google Shape;324;p10"/>
          <p:cNvSpPr txBox="1"/>
          <p:nvPr/>
        </p:nvSpPr>
        <p:spPr>
          <a:xfrm>
            <a:off x="1901633" y="1716116"/>
            <a:ext cx="8388734" cy="3961354"/>
          </a:xfrm>
          <a:prstGeom prst="rect">
            <a:avLst/>
          </a:prstGeom>
          <a:noFill/>
          <a:ln w="12700" cap="flat" cmpd="sng">
            <a:solidFill>
              <a:srgbClr val="C00000"/>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0" tIns="0" rIns="0" bIns="0" anchor="t" anchorCtr="0">
            <a:noAutofit/>
          </a:bodyPr>
          <a:lstStyle/>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Crees que eres digna de felicidad, respeto y actúas a favor para recibirlo.</a:t>
            </a:r>
            <a:endParaRPr/>
          </a:p>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Influyes en tu pensamiento, emociones, felicidad, deseos y metas.</a:t>
            </a:r>
            <a:endParaRPr sz="1600" b="0" i="0" u="none" strike="noStrike" cap="none">
              <a:solidFill>
                <a:srgbClr val="000000"/>
              </a:solidFill>
              <a:latin typeface="Calibri"/>
              <a:ea typeface="Calibri"/>
              <a:cs typeface="Calibri"/>
              <a:sym typeface="Calibri"/>
            </a:endParaRPr>
          </a:p>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Desarrollas la capacidad de respetarte y sentirte orgullosa, incluso cuando cometes errores.</a:t>
            </a:r>
            <a:endParaRPr/>
          </a:p>
          <a:p>
            <a:pPr marL="285750" marR="0" lvl="0" indent="-228600" algn="just" rtl="0">
              <a:lnSpc>
                <a:spcPct val="114999"/>
              </a:lnSpc>
              <a:spcBef>
                <a:spcPts val="600"/>
              </a:spcBef>
              <a:spcAft>
                <a:spcPts val="0"/>
              </a:spcAft>
              <a:buClr>
                <a:srgbClr val="000000"/>
              </a:buClr>
              <a:buSzPts val="1300"/>
              <a:buFont typeface="Century Gothic"/>
              <a:buChar char="✔"/>
            </a:pPr>
            <a:r>
              <a:rPr lang="en-GB" sz="1600" b="0" i="0" u="none" strike="noStrike" cap="none">
                <a:solidFill>
                  <a:srgbClr val="000000"/>
                </a:solidFill>
                <a:latin typeface="Calibri"/>
                <a:ea typeface="Calibri"/>
                <a:cs typeface="Calibri"/>
                <a:sym typeface="Calibri"/>
              </a:rPr>
              <a:t>Tienes una actitud asertiva, sabes decir NO, haces respetar tus valores y límites. </a:t>
            </a:r>
            <a:endParaRPr/>
          </a:p>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Nunca te comparas con los demás.</a:t>
            </a:r>
            <a:endParaRPr sz="1600" b="0" i="0" u="none" strike="noStrike" cap="none">
              <a:solidFill>
                <a:srgbClr val="000000"/>
              </a:solidFill>
              <a:latin typeface="Calibri"/>
              <a:ea typeface="Calibri"/>
              <a:cs typeface="Calibri"/>
              <a:sym typeface="Calibri"/>
            </a:endParaRPr>
          </a:p>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Tienes un sentido de dirección y control en tu vida, encaras los problemas y dificultades.</a:t>
            </a:r>
            <a:endParaRPr sz="1600" b="0" i="0" u="none" strike="noStrike" cap="none">
              <a:solidFill>
                <a:srgbClr val="000000"/>
              </a:solidFill>
              <a:latin typeface="Calibri"/>
              <a:ea typeface="Calibri"/>
              <a:cs typeface="Calibri"/>
              <a:sym typeface="Calibri"/>
            </a:endParaRPr>
          </a:p>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Actúas independiente e interdependientemente, asumiendo la responsabilidad y te encuentras dispuesto a apoyar a otros.</a:t>
            </a:r>
            <a:endParaRPr sz="1600" b="0" i="0" u="none" strike="noStrike" cap="none">
              <a:solidFill>
                <a:srgbClr val="000000"/>
              </a:solidFill>
              <a:latin typeface="Calibri"/>
              <a:ea typeface="Calibri"/>
              <a:cs typeface="Calibri"/>
              <a:sym typeface="Calibri"/>
            </a:endParaRPr>
          </a:p>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Eres capaz de tomar nuevos desafíos y puedes recibir críticas sin sentirte herido/a.</a:t>
            </a:r>
            <a:endParaRPr sz="1600" b="0" i="0" u="none" strike="noStrike" cap="none">
              <a:solidFill>
                <a:srgbClr val="000000"/>
              </a:solidFill>
              <a:latin typeface="Calibri"/>
              <a:ea typeface="Calibri"/>
              <a:cs typeface="Calibri"/>
              <a:sym typeface="Calibri"/>
            </a:endParaRPr>
          </a:p>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Te sientes feliz, es parte integral de tus relaciones y el logro de tus metas.</a:t>
            </a:r>
            <a:endParaRPr sz="1600" b="0" i="0" u="none" strike="noStrike" cap="none">
              <a:solidFill>
                <a:srgbClr val="000000"/>
              </a:solidFill>
              <a:latin typeface="Calibri"/>
              <a:ea typeface="Calibri"/>
              <a:cs typeface="Calibri"/>
              <a:sym typeface="Calibri"/>
            </a:endParaRPr>
          </a:p>
          <a:p>
            <a:pPr marL="285750" marR="0" lvl="0" indent="-228600" algn="just" rtl="0">
              <a:lnSpc>
                <a:spcPct val="114999"/>
              </a:lnSpc>
              <a:spcBef>
                <a:spcPts val="600"/>
              </a:spcBef>
              <a:spcAft>
                <a:spcPts val="0"/>
              </a:spcAft>
              <a:buClr>
                <a:srgbClr val="000000"/>
              </a:buClr>
              <a:buSzPts val="1300"/>
              <a:buFont typeface="Noto Sans"/>
              <a:buChar char="✔"/>
            </a:pPr>
            <a:r>
              <a:rPr lang="en-GB" sz="1600" b="0" i="0" u="none" strike="noStrike" cap="none">
                <a:solidFill>
                  <a:srgbClr val="000000"/>
                </a:solidFill>
                <a:latin typeface="Calibri"/>
                <a:ea typeface="Calibri"/>
                <a:cs typeface="Calibri"/>
                <a:sym typeface="Calibri"/>
              </a:rPr>
              <a:t>Lleva el control de tu vida, te capacita para hacer lo que deseas y es la fuente de tu salud mental.</a:t>
            </a:r>
            <a:endParaRPr sz="1600" b="0" i="0" u="none" strike="noStrike" cap="none">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None/>
            </a:pPr>
            <a:r>
              <a:rPr lang="en-GB" sz="1800" b="0" i="0" u="none" strike="noStrike" cap="none">
                <a:solidFill>
                  <a:srgbClr val="000000"/>
                </a:solidFill>
                <a:latin typeface="Calibri"/>
                <a:ea typeface="Calibri"/>
                <a:cs typeface="Calibri"/>
                <a:sym typeface="Calibri"/>
              </a:rPr>
              <a:t/>
            </a:r>
            <a:br>
              <a:rPr lang="en-GB"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p:txBody>
      </p:sp>
      <p:pic>
        <p:nvPicPr>
          <p:cNvPr id="325" name="Google Shape;325;p1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64513" y="3074702"/>
            <a:ext cx="970001" cy="2968387"/>
          </a:xfrm>
          <a:prstGeom prst="rect">
            <a:avLst/>
          </a:prstGeom>
          <a:noFill/>
          <a:ln>
            <a:noFill/>
          </a:ln>
        </p:spPr>
      </p:pic>
      <p:pic>
        <p:nvPicPr>
          <p:cNvPr id="326" name="Google Shape;326;p1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81316" y="2895962"/>
            <a:ext cx="970000" cy="29683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30"/>
        <p:cNvGrpSpPr/>
        <p:nvPr/>
      </p:nvGrpSpPr>
      <p:grpSpPr>
        <a:xfrm>
          <a:off x="0" y="0"/>
          <a:ext cx="0" cy="0"/>
          <a:chOff x="0" y="0"/>
          <a:chExt cx="0" cy="0"/>
        </a:xfrm>
      </p:grpSpPr>
      <p:sp>
        <p:nvSpPr>
          <p:cNvPr id="331" name="Google Shape;331;g17dbe8cb7e9_0_29"/>
          <p:cNvSpPr/>
          <p:nvPr/>
        </p:nvSpPr>
        <p:spPr>
          <a:xfrm>
            <a:off x="314904" y="1122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332" name="Google Shape;332;g17dbe8cb7e9_0_29"/>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33" name="Google Shape;333;g17dbe8cb7e9_0_29"/>
          <p:cNvSpPr txBox="1"/>
          <p:nvPr/>
        </p:nvSpPr>
        <p:spPr>
          <a:xfrm>
            <a:off x="1501253" y="1378454"/>
            <a:ext cx="9258000" cy="39738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1700"/>
              <a:buFont typeface="Arial"/>
              <a:buNone/>
            </a:pPr>
            <a:r>
              <a:rPr lang="en-GB" sz="1700" b="0" i="0" u="none" strike="noStrike" cap="none">
                <a:solidFill>
                  <a:schemeClr val="dk1"/>
                </a:solidFill>
                <a:latin typeface="Calibri"/>
                <a:ea typeface="Calibri"/>
                <a:cs typeface="Calibri"/>
                <a:sym typeface="Calibri"/>
              </a:rPr>
              <a:t>Nuestra cabeza nos juega malas pasadas. A veces “la baja autoestima” puede hacernos divagar y crear falsas historias o expectativas que pueden hacernos sentirnos mal e inseguras. </a:t>
            </a:r>
            <a:endParaRPr/>
          </a:p>
          <a:p>
            <a:pPr marL="0" marR="0" lvl="0" indent="0" algn="just" rtl="0">
              <a:lnSpc>
                <a:spcPct val="90000"/>
              </a:lnSpc>
              <a:spcBef>
                <a:spcPts val="1000"/>
              </a:spcBef>
              <a:spcAft>
                <a:spcPts val="0"/>
              </a:spcAft>
              <a:buClr>
                <a:srgbClr val="000000"/>
              </a:buClr>
              <a:buSzPts val="1700"/>
              <a:buFont typeface="Arial"/>
              <a:buNone/>
            </a:pPr>
            <a:r>
              <a:rPr lang="en-GB" sz="1700" b="0" i="0" u="none" strike="noStrike" cap="none">
                <a:solidFill>
                  <a:schemeClr val="dk1"/>
                </a:solidFill>
                <a:latin typeface="Calibri"/>
                <a:ea typeface="Calibri"/>
                <a:cs typeface="Calibri"/>
                <a:sym typeface="Calibri"/>
              </a:rPr>
              <a:t>Por ejemplo, Clara en sus ratos libres se dedica a tejer, desde prendas de ropa hasta mantas. El otro día iba por la calle con su última prenda confeccionada por ella misma, un jersey de punto de mangas anchas y “</a:t>
            </a:r>
            <a:r>
              <a:rPr lang="en-GB" sz="1700">
                <a:solidFill>
                  <a:schemeClr val="dk1"/>
                </a:solidFill>
                <a:latin typeface="Calibri"/>
                <a:ea typeface="Calibri"/>
                <a:cs typeface="Calibri"/>
                <a:sym typeface="Calibri"/>
              </a:rPr>
              <a:t>oversize</a:t>
            </a:r>
            <a:r>
              <a:rPr lang="en-GB" sz="1700" b="0" i="0" u="none" strike="noStrike" cap="none">
                <a:solidFill>
                  <a:schemeClr val="dk1"/>
                </a:solidFill>
                <a:latin typeface="Calibri"/>
                <a:ea typeface="Calibri"/>
                <a:cs typeface="Calibri"/>
                <a:sym typeface="Calibri"/>
              </a:rPr>
              <a:t>” y una chica jovencita se le quedó mirando. La baja autoestima de Clara a la que a ella le gusta llamar “La Culebra” empieza a decirle: “Vas ridícula”, “Se te queda mirando porque está horrorizada por cómo vas vestida”, “Deja de perder tu tiempo con esas porquerías que encima te pones para ir por la calle donde todos te pueden ver”. La cabeza de Clara la lleva a pensar: “Seguro que se me queda mirando porque no le gusta nada mi jersey, estará pensando que dónde compré esto para no ir nunca a esa tienda. Espero que no se imagine que lo he hecho yo misma.”</a:t>
            </a:r>
            <a:endParaRPr/>
          </a:p>
          <a:p>
            <a:pPr marL="0" marR="0" lvl="0" indent="0" algn="just" rtl="0">
              <a:lnSpc>
                <a:spcPct val="90000"/>
              </a:lnSpc>
              <a:spcBef>
                <a:spcPts val="1000"/>
              </a:spcBef>
              <a:spcAft>
                <a:spcPts val="0"/>
              </a:spcAft>
              <a:buClr>
                <a:srgbClr val="000000"/>
              </a:buClr>
              <a:buSzPts val="1700"/>
              <a:buFont typeface="Arial"/>
              <a:buNone/>
            </a:pPr>
            <a:r>
              <a:rPr lang="en-GB" sz="1700" b="0" i="0" u="none" strike="noStrike" cap="none">
                <a:solidFill>
                  <a:schemeClr val="dk1"/>
                </a:solidFill>
                <a:latin typeface="Calibri"/>
                <a:ea typeface="Calibri"/>
                <a:cs typeface="Calibri"/>
                <a:sym typeface="Calibri"/>
              </a:rPr>
              <a:t>Nuestra mala autoestima nos puede llevar a tener un pensamiento negativo. A partir de ahora te proponemos ser “la mejor cuenta cuentos”. ¿Por qué quedarnos siempre con la peor versión de la historia? La nueva Clara piensa: “Me encanta como voy vestida, qué orgullosa estoy de mi misma, seguro que a esa chica le encanta el outfit que llevo puesto. A lo mejor podría empezar a plantearme vender mis prendas.”</a:t>
            </a:r>
            <a:endParaRPr/>
          </a:p>
        </p:txBody>
      </p:sp>
      <p:sp>
        <p:nvSpPr>
          <p:cNvPr id="334" name="Google Shape;334;g17dbe8cb7e9_0_29"/>
          <p:cNvSpPr/>
          <p:nvPr/>
        </p:nvSpPr>
        <p:spPr>
          <a:xfrm>
            <a:off x="314900" y="759650"/>
            <a:ext cx="8593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6: </a:t>
            </a:r>
            <a:r>
              <a:rPr lang="en-GB" sz="2400" b="0" i="0" u="none" strike="noStrike" cap="none">
                <a:solidFill>
                  <a:srgbClr val="21B4A9"/>
                </a:solidFill>
                <a:latin typeface="Calibri"/>
                <a:ea typeface="Calibri"/>
                <a:cs typeface="Calibri"/>
                <a:sym typeface="Calibri"/>
              </a:rPr>
              <a:t>Trabajando mi Autoestima: La mejor cuenta cuentos.</a:t>
            </a:r>
            <a:endParaRPr sz="2400" b="0" i="0" u="none" strike="noStrike" cap="none">
              <a:solidFill>
                <a:srgbClr val="000000"/>
              </a:solidFill>
              <a:latin typeface="Arial"/>
              <a:ea typeface="Arial"/>
              <a:cs typeface="Arial"/>
              <a:sym typeface="Arial"/>
            </a:endParaRPr>
          </a:p>
        </p:txBody>
      </p:sp>
      <p:pic>
        <p:nvPicPr>
          <p:cNvPr id="335" name="Google Shape;335;g17dbe8cb7e9_0_29"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09816" y="5090929"/>
            <a:ext cx="1676631" cy="1196231"/>
          </a:xfrm>
          <a:prstGeom prst="rect">
            <a:avLst/>
          </a:prstGeom>
          <a:noFill/>
          <a:ln>
            <a:noFill/>
          </a:ln>
        </p:spPr>
      </p:pic>
      <p:pic>
        <p:nvPicPr>
          <p:cNvPr id="336" name="Google Shape;336;g17dbe8cb7e9_0_29" descr="Imagen que contiene tabl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0553" y="2511158"/>
            <a:ext cx="970000" cy="29683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40"/>
        <p:cNvGrpSpPr/>
        <p:nvPr/>
      </p:nvGrpSpPr>
      <p:grpSpPr>
        <a:xfrm>
          <a:off x="0" y="0"/>
          <a:ext cx="0" cy="0"/>
          <a:chOff x="0" y="0"/>
          <a:chExt cx="0" cy="0"/>
        </a:xfrm>
      </p:grpSpPr>
      <p:sp>
        <p:nvSpPr>
          <p:cNvPr id="341" name="Google Shape;341;p14"/>
          <p:cNvSpPr/>
          <p:nvPr/>
        </p:nvSpPr>
        <p:spPr>
          <a:xfrm>
            <a:off x="791570" y="112280"/>
            <a:ext cx="7731934"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342" name="Google Shape;342;p14"/>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pic>
        <p:nvPicPr>
          <p:cNvPr id="343" name="Google Shape;343;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0307" y="3321249"/>
            <a:ext cx="3178424" cy="2118432"/>
          </a:xfrm>
          <a:prstGeom prst="rect">
            <a:avLst/>
          </a:prstGeom>
          <a:noFill/>
          <a:ln w="12700" cap="flat" cmpd="sng">
            <a:solidFill>
              <a:schemeClr val="dk1"/>
            </a:solidFill>
            <a:prstDash val="solid"/>
            <a:round/>
            <a:headEnd type="none" w="sm" len="sm"/>
            <a:tailEnd type="none" w="sm" len="sm"/>
          </a:ln>
        </p:spPr>
      </p:pic>
      <p:pic>
        <p:nvPicPr>
          <p:cNvPr id="344" name="Google Shape;344;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327233" y="1000803"/>
            <a:ext cx="1690628" cy="2535949"/>
          </a:xfrm>
          <a:prstGeom prst="rect">
            <a:avLst/>
          </a:prstGeom>
          <a:noFill/>
          <a:ln w="12700" cap="flat" cmpd="sng">
            <a:solidFill>
              <a:schemeClr val="dk1"/>
            </a:solidFill>
            <a:prstDash val="solid"/>
            <a:round/>
            <a:headEnd type="none" w="sm" len="sm"/>
            <a:tailEnd type="none" w="sm" len="sm"/>
          </a:ln>
        </p:spPr>
      </p:pic>
      <p:pic>
        <p:nvPicPr>
          <p:cNvPr id="345" name="Google Shape;345;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70685" y="1616125"/>
            <a:ext cx="2558326" cy="1705124"/>
          </a:xfrm>
          <a:prstGeom prst="rect">
            <a:avLst/>
          </a:prstGeom>
          <a:noFill/>
          <a:ln w="19050" cap="flat" cmpd="sng">
            <a:solidFill>
              <a:schemeClr val="dk1"/>
            </a:solidFill>
            <a:prstDash val="solid"/>
            <a:round/>
            <a:headEnd type="none" w="sm" len="sm"/>
            <a:tailEnd type="none" w="sm" len="sm"/>
          </a:ln>
        </p:spPr>
      </p:pic>
      <p:pic>
        <p:nvPicPr>
          <p:cNvPr id="346" name="Google Shape;346;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970895" y="3327996"/>
            <a:ext cx="1901950" cy="2535945"/>
          </a:xfrm>
          <a:prstGeom prst="rect">
            <a:avLst/>
          </a:prstGeom>
          <a:noFill/>
          <a:ln w="12700" cap="flat" cmpd="sng">
            <a:solidFill>
              <a:schemeClr val="dk1"/>
            </a:solidFill>
            <a:prstDash val="solid"/>
            <a:round/>
            <a:headEnd type="none" w="sm" len="sm"/>
            <a:tailEnd type="none" w="sm" len="sm"/>
          </a:ln>
        </p:spPr>
      </p:pic>
      <p:sp>
        <p:nvSpPr>
          <p:cNvPr id="347" name="Google Shape;347;p14"/>
          <p:cNvSpPr txBox="1"/>
          <p:nvPr/>
        </p:nvSpPr>
        <p:spPr>
          <a:xfrm>
            <a:off x="791570" y="1436525"/>
            <a:ext cx="6635207" cy="4014915"/>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1700"/>
              <a:buFont typeface="Arial"/>
              <a:buNone/>
            </a:pPr>
            <a:r>
              <a:rPr lang="en-GB" sz="1700" b="0" i="0" u="none" strike="noStrike" cap="none">
                <a:solidFill>
                  <a:schemeClr val="dk1"/>
                </a:solidFill>
                <a:latin typeface="Calibri"/>
                <a:ea typeface="Calibri"/>
                <a:cs typeface="Calibri"/>
                <a:sym typeface="Calibri"/>
              </a:rPr>
              <a:t>Aprende a ser “la mejor cuenta cuentos”, elige una de las fotografías que hemos seleccionado para ti. Ahora tendrás que pensar en tres historias:</a:t>
            </a:r>
            <a:endParaRPr/>
          </a:p>
          <a:p>
            <a:pPr marL="342900" marR="0" lvl="0" indent="-342900" algn="just" rtl="0">
              <a:lnSpc>
                <a:spcPct val="90000"/>
              </a:lnSpc>
              <a:spcBef>
                <a:spcPts val="1000"/>
              </a:spcBef>
              <a:spcAft>
                <a:spcPts val="0"/>
              </a:spcAft>
              <a:buClr>
                <a:srgbClr val="000000"/>
              </a:buClr>
              <a:buSzPts val="1700"/>
              <a:buFont typeface="Arial"/>
              <a:buAutoNum type="arabicPeriod"/>
            </a:pPr>
            <a:r>
              <a:rPr lang="en-GB" sz="1700" b="0" i="0" u="none" strike="noStrike" cap="none">
                <a:solidFill>
                  <a:schemeClr val="dk1"/>
                </a:solidFill>
                <a:latin typeface="Calibri"/>
                <a:ea typeface="Calibri"/>
                <a:cs typeface="Calibri"/>
                <a:sym typeface="Calibri"/>
              </a:rPr>
              <a:t>Historia objetiva: qué es lo que ves. En este momento no interesa que aportes ni tu opinión ni tu percepción. Solo describe lo que ves en la imagen. </a:t>
            </a:r>
            <a:endParaRPr/>
          </a:p>
          <a:p>
            <a:pPr marL="342900" marR="0" lvl="0" indent="-342900" algn="just" rtl="0">
              <a:lnSpc>
                <a:spcPct val="90000"/>
              </a:lnSpc>
              <a:spcBef>
                <a:spcPts val="1000"/>
              </a:spcBef>
              <a:spcAft>
                <a:spcPts val="0"/>
              </a:spcAft>
              <a:buClr>
                <a:srgbClr val="000000"/>
              </a:buClr>
              <a:buSzPts val="1700"/>
              <a:buFont typeface="Arial"/>
              <a:buAutoNum type="arabicPeriod"/>
            </a:pPr>
            <a:r>
              <a:rPr lang="en-GB" sz="1700" b="0" i="0" u="none" strike="noStrike" cap="none">
                <a:solidFill>
                  <a:schemeClr val="dk1"/>
                </a:solidFill>
                <a:latin typeface="Calibri"/>
                <a:ea typeface="Calibri"/>
                <a:cs typeface="Calibri"/>
                <a:sym typeface="Calibri"/>
              </a:rPr>
              <a:t>Historia negativa: qué es lo que percibes. Desde tu punto de vista, qué crees que ocurre en cada una de las imágenes. Deja que hable tu parte más negativa.</a:t>
            </a:r>
            <a:endParaRPr/>
          </a:p>
          <a:p>
            <a:pPr marL="342900" marR="0" lvl="0" indent="-342900" algn="just" rtl="0">
              <a:lnSpc>
                <a:spcPct val="90000"/>
              </a:lnSpc>
              <a:spcBef>
                <a:spcPts val="1000"/>
              </a:spcBef>
              <a:spcAft>
                <a:spcPts val="0"/>
              </a:spcAft>
              <a:buClr>
                <a:srgbClr val="000000"/>
              </a:buClr>
              <a:buSzPts val="1700"/>
              <a:buFont typeface="Arial"/>
              <a:buAutoNum type="arabicPeriod"/>
            </a:pPr>
            <a:r>
              <a:rPr lang="en-GB" sz="1700" b="0" i="0" u="none" strike="noStrike" cap="none">
                <a:solidFill>
                  <a:schemeClr val="dk1"/>
                </a:solidFill>
                <a:latin typeface="Calibri"/>
                <a:ea typeface="Calibri"/>
                <a:cs typeface="Calibri"/>
                <a:sym typeface="Calibri"/>
              </a:rPr>
              <a:t>Historia positiva: qué es lo que percibes. Desde tu punto de vista, qué crees que ocurre en cada una de las imágenes. Deja que hable tu parte más positiva.</a:t>
            </a:r>
            <a:endParaRPr/>
          </a:p>
          <a:p>
            <a:pPr marL="0" marR="0" lvl="0" indent="0" algn="just" rtl="0">
              <a:lnSpc>
                <a:spcPct val="90000"/>
              </a:lnSpc>
              <a:spcBef>
                <a:spcPts val="100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None/>
            </a:pPr>
            <a:r>
              <a:rPr lang="en-GB" sz="1800" b="1" i="0" u="none" strike="noStrike" cap="none">
                <a:solidFill>
                  <a:schemeClr val="dk1"/>
                </a:solidFill>
                <a:latin typeface="Calibri"/>
                <a:ea typeface="Calibri"/>
                <a:cs typeface="Calibri"/>
                <a:sym typeface="Calibri"/>
              </a:rPr>
              <a:t>¿Por qué quedarnos siempre con la peor versión de la historia?</a:t>
            </a:r>
            <a:endParaRPr/>
          </a:p>
        </p:txBody>
      </p:sp>
      <p:sp>
        <p:nvSpPr>
          <p:cNvPr id="348" name="Google Shape;348;p14"/>
          <p:cNvSpPr/>
          <p:nvPr/>
        </p:nvSpPr>
        <p:spPr>
          <a:xfrm>
            <a:off x="791576" y="803750"/>
            <a:ext cx="87720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6: </a:t>
            </a:r>
            <a:r>
              <a:rPr lang="en-GB" sz="2400" b="0" i="0" u="none" strike="noStrike" cap="none">
                <a:solidFill>
                  <a:srgbClr val="21B4A9"/>
                </a:solidFill>
                <a:latin typeface="Calibri"/>
                <a:ea typeface="Calibri"/>
                <a:cs typeface="Calibri"/>
                <a:sym typeface="Calibri"/>
              </a:rPr>
              <a:t>Trabajando mi Autoestima: La mejor cuenta cuentos.</a:t>
            </a:r>
            <a:endParaRPr sz="2400" b="0" i="0" u="none" strike="noStrike" cap="none">
              <a:solidFill>
                <a:srgbClr val="000000"/>
              </a:solidFill>
              <a:latin typeface="Arial"/>
              <a:ea typeface="Arial"/>
              <a:cs typeface="Arial"/>
              <a:sym typeface="Arial"/>
            </a:endParaRPr>
          </a:p>
        </p:txBody>
      </p:sp>
      <p:pic>
        <p:nvPicPr>
          <p:cNvPr id="349" name="Google Shape;349;p14" descr="Imagen que contiene tabla&#10;&#10;Descripción generada automáticament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08542" y="3311162"/>
            <a:ext cx="970000" cy="29683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53"/>
        <p:cNvGrpSpPr/>
        <p:nvPr/>
      </p:nvGrpSpPr>
      <p:grpSpPr>
        <a:xfrm>
          <a:off x="0" y="0"/>
          <a:ext cx="0" cy="0"/>
          <a:chOff x="0" y="0"/>
          <a:chExt cx="0" cy="0"/>
        </a:xfrm>
      </p:grpSpPr>
      <p:sp>
        <p:nvSpPr>
          <p:cNvPr id="354" name="Google Shape;354;p7"/>
          <p:cNvSpPr/>
          <p:nvPr/>
        </p:nvSpPr>
        <p:spPr>
          <a:xfrm>
            <a:off x="875880" y="532080"/>
            <a:ext cx="820872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355" name="Google Shape;355;p7"/>
          <p:cNvSpPr/>
          <p:nvPr/>
        </p:nvSpPr>
        <p:spPr>
          <a:xfrm>
            <a:off x="875875" y="1111325"/>
            <a:ext cx="9019200" cy="5925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7</a:t>
            </a:r>
            <a:r>
              <a:rPr lang="en-GB" sz="2400" b="0" i="0" u="none" strike="noStrike" cap="none">
                <a:solidFill>
                  <a:srgbClr val="21B4A9"/>
                </a:solidFill>
                <a:latin typeface="Calibri"/>
                <a:ea typeface="Calibri"/>
                <a:cs typeface="Calibri"/>
                <a:sym typeface="Calibri"/>
              </a:rPr>
              <a:t>: Autoconfianza, Autovaloración y Autoconocimiento</a:t>
            </a:r>
            <a:endParaRPr sz="2400" b="0" i="0" u="none" strike="noStrike" cap="none">
              <a:solidFill>
                <a:srgbClr val="000000"/>
              </a:solidFill>
              <a:latin typeface="Arial"/>
              <a:ea typeface="Arial"/>
              <a:cs typeface="Arial"/>
              <a:sym typeface="Arial"/>
            </a:endParaRPr>
          </a:p>
        </p:txBody>
      </p:sp>
      <p:sp>
        <p:nvSpPr>
          <p:cNvPr id="356" name="Google Shape;356;p7"/>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57" name="Google Shape;357;p7"/>
          <p:cNvSpPr txBox="1"/>
          <p:nvPr/>
        </p:nvSpPr>
        <p:spPr>
          <a:xfrm>
            <a:off x="863525" y="1731238"/>
            <a:ext cx="7231500" cy="447785"/>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0" i="0" u="none" strike="noStrike" cap="none">
                <a:solidFill>
                  <a:schemeClr val="dk1"/>
                </a:solidFill>
                <a:latin typeface="Calibri"/>
                <a:ea typeface="Calibri"/>
                <a:cs typeface="Calibri"/>
                <a:sym typeface="Calibri"/>
              </a:rPr>
              <a:t>La </a:t>
            </a:r>
            <a:r>
              <a:rPr lang="en-GB" sz="1900" b="1" i="0" u="none" strike="noStrike" cap="none">
                <a:solidFill>
                  <a:schemeClr val="dk1"/>
                </a:solidFill>
                <a:latin typeface="Calibri"/>
                <a:ea typeface="Calibri"/>
                <a:cs typeface="Calibri"/>
                <a:sym typeface="Calibri"/>
              </a:rPr>
              <a:t>autoconfianza</a:t>
            </a:r>
            <a:r>
              <a:rPr lang="en-GB" sz="1900" b="0" i="0" u="none" strike="noStrike" cap="none">
                <a:solidFill>
                  <a:schemeClr val="dk1"/>
                </a:solidFill>
                <a:latin typeface="Calibri"/>
                <a:ea typeface="Calibri"/>
                <a:cs typeface="Calibri"/>
                <a:sym typeface="Calibri"/>
              </a:rPr>
              <a:t> es la capacidad de creer en una misma. </a:t>
            </a:r>
            <a:endParaRPr sz="500" b="0" i="0" u="none" strike="noStrike" cap="none">
              <a:solidFill>
                <a:srgbClr val="000000"/>
              </a:solidFill>
              <a:latin typeface="Arial"/>
              <a:ea typeface="Arial"/>
              <a:cs typeface="Arial"/>
              <a:sym typeface="Arial"/>
            </a:endParaRPr>
          </a:p>
        </p:txBody>
      </p:sp>
      <p:sp>
        <p:nvSpPr>
          <p:cNvPr id="358" name="Google Shape;358;p7"/>
          <p:cNvSpPr/>
          <p:nvPr/>
        </p:nvSpPr>
        <p:spPr>
          <a:xfrm>
            <a:off x="1199150" y="4231238"/>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El convencimiento de que somos capaces de realizar aquello que nos propongamos.</a:t>
            </a:r>
            <a:endParaRPr sz="1800" b="0" i="0" u="none" strike="noStrike" cap="none">
              <a:solidFill>
                <a:srgbClr val="000000"/>
              </a:solidFill>
              <a:latin typeface="Arial"/>
              <a:ea typeface="Arial"/>
              <a:cs typeface="Arial"/>
              <a:sym typeface="Arial"/>
            </a:endParaRPr>
          </a:p>
        </p:txBody>
      </p:sp>
      <p:sp>
        <p:nvSpPr>
          <p:cNvPr id="359" name="Google Shape;359;p7"/>
          <p:cNvSpPr/>
          <p:nvPr/>
        </p:nvSpPr>
        <p:spPr>
          <a:xfrm>
            <a:off x="1221475" y="2730188"/>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Es el desarrollo de un pensamiento positivo sobre lo que va a suceder.</a:t>
            </a:r>
            <a:endParaRPr sz="1800" b="0" i="0" u="none" strike="noStrike" cap="none">
              <a:solidFill>
                <a:srgbClr val="000000"/>
              </a:solidFill>
              <a:latin typeface="Arial"/>
              <a:ea typeface="Arial"/>
              <a:cs typeface="Arial"/>
              <a:sym typeface="Arial"/>
            </a:endParaRPr>
          </a:p>
        </p:txBody>
      </p:sp>
      <p:sp>
        <p:nvSpPr>
          <p:cNvPr id="360" name="Google Shape;360;p7"/>
          <p:cNvSpPr/>
          <p:nvPr/>
        </p:nvSpPr>
        <p:spPr>
          <a:xfrm>
            <a:off x="1199150" y="3480713"/>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El establecimiento de objetivos estimulantes, con una perspectiva realista.</a:t>
            </a:r>
            <a:endParaRPr sz="1800" b="0" i="0" u="none" strike="noStrike" cap="none">
              <a:solidFill>
                <a:srgbClr val="000000"/>
              </a:solidFill>
              <a:latin typeface="Arial"/>
              <a:ea typeface="Arial"/>
              <a:cs typeface="Arial"/>
              <a:sym typeface="Arial"/>
            </a:endParaRPr>
          </a:p>
        </p:txBody>
      </p:sp>
      <p:sp>
        <p:nvSpPr>
          <p:cNvPr id="361" name="Google Shape;361;p7"/>
          <p:cNvSpPr/>
          <p:nvPr/>
        </p:nvSpPr>
        <p:spPr>
          <a:xfrm>
            <a:off x="875875" y="2906498"/>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7"/>
          <p:cNvSpPr/>
          <p:nvPr/>
        </p:nvSpPr>
        <p:spPr>
          <a:xfrm>
            <a:off x="875875" y="3546436"/>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7"/>
          <p:cNvSpPr/>
          <p:nvPr/>
        </p:nvSpPr>
        <p:spPr>
          <a:xfrm>
            <a:off x="875875" y="4286336"/>
            <a:ext cx="283800" cy="2334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4" name="Google Shape;364;p7"/>
          <p:cNvGrpSpPr/>
          <p:nvPr/>
        </p:nvGrpSpPr>
        <p:grpSpPr>
          <a:xfrm>
            <a:off x="5785400" y="2536340"/>
            <a:ext cx="4619325" cy="2910675"/>
            <a:chOff x="5785400" y="2536340"/>
            <a:chExt cx="4619325" cy="2910675"/>
          </a:xfrm>
        </p:grpSpPr>
        <p:sp>
          <p:nvSpPr>
            <p:cNvPr id="365" name="Google Shape;365;p7"/>
            <p:cNvSpPr/>
            <p:nvPr/>
          </p:nvSpPr>
          <p:spPr>
            <a:xfrm>
              <a:off x="6990848" y="2536340"/>
              <a:ext cx="2212200" cy="1455300"/>
            </a:xfrm>
            <a:prstGeom prst="triangle">
              <a:avLst>
                <a:gd name="adj" fmla="val 50000"/>
              </a:avLst>
            </a:prstGeom>
            <a:solidFill>
              <a:srgbClr val="F4CCCC"/>
            </a:solidFill>
            <a:ln w="28575" cap="flat" cmpd="sng">
              <a:solidFill>
                <a:srgbClr val="EA4E4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sp>
          <p:nvSpPr>
            <p:cNvPr id="366" name="Google Shape;366;p7"/>
            <p:cNvSpPr/>
            <p:nvPr/>
          </p:nvSpPr>
          <p:spPr>
            <a:xfrm>
              <a:off x="5882900" y="3991715"/>
              <a:ext cx="2212200" cy="1455300"/>
            </a:xfrm>
            <a:prstGeom prst="triangle">
              <a:avLst>
                <a:gd name="adj" fmla="val 50000"/>
              </a:avLst>
            </a:prstGeom>
            <a:solidFill>
              <a:srgbClr val="D0E0E3"/>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7"/>
            <p:cNvSpPr/>
            <p:nvPr/>
          </p:nvSpPr>
          <p:spPr>
            <a:xfrm>
              <a:off x="8095025" y="3991715"/>
              <a:ext cx="2212200" cy="1455300"/>
            </a:xfrm>
            <a:prstGeom prst="triangle">
              <a:avLst>
                <a:gd name="adj" fmla="val 50000"/>
              </a:avLst>
            </a:prstGeom>
            <a:solidFill>
              <a:srgbClr val="FAB6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7"/>
            <p:cNvSpPr/>
            <p:nvPr/>
          </p:nvSpPr>
          <p:spPr>
            <a:xfrm rot="10800000">
              <a:off x="7107700" y="4058775"/>
              <a:ext cx="1978500" cy="1321200"/>
            </a:xfrm>
            <a:prstGeom prst="triangle">
              <a:avLst>
                <a:gd name="adj"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7"/>
            <p:cNvSpPr/>
            <p:nvPr/>
          </p:nvSpPr>
          <p:spPr>
            <a:xfrm>
              <a:off x="6893350" y="3509938"/>
              <a:ext cx="2407200" cy="430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AUTOCONOCIMIENTO</a:t>
              </a:r>
              <a:endParaRPr sz="1400" b="1" i="0" u="none" strike="noStrike" cap="none">
                <a:solidFill>
                  <a:srgbClr val="000000"/>
                </a:solidFill>
                <a:latin typeface="Arial"/>
                <a:ea typeface="Arial"/>
                <a:cs typeface="Arial"/>
                <a:sym typeface="Arial"/>
              </a:endParaRPr>
            </a:p>
          </p:txBody>
        </p:sp>
        <p:sp>
          <p:nvSpPr>
            <p:cNvPr id="370" name="Google Shape;370;p7"/>
            <p:cNvSpPr/>
            <p:nvPr/>
          </p:nvSpPr>
          <p:spPr>
            <a:xfrm>
              <a:off x="5785400" y="5016213"/>
              <a:ext cx="2407200" cy="430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AUTOVALORACIÓN</a:t>
              </a:r>
              <a:endParaRPr sz="1400" b="1" i="0" u="none" strike="noStrike" cap="none">
                <a:solidFill>
                  <a:srgbClr val="000000"/>
                </a:solidFill>
                <a:latin typeface="Arial"/>
                <a:ea typeface="Arial"/>
                <a:cs typeface="Arial"/>
                <a:sym typeface="Arial"/>
              </a:endParaRPr>
            </a:p>
          </p:txBody>
        </p:sp>
        <p:sp>
          <p:nvSpPr>
            <p:cNvPr id="371" name="Google Shape;371;p7"/>
            <p:cNvSpPr/>
            <p:nvPr/>
          </p:nvSpPr>
          <p:spPr>
            <a:xfrm>
              <a:off x="7997525" y="5047575"/>
              <a:ext cx="2407200" cy="3681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CONFIANZA</a:t>
              </a:r>
              <a:endParaRPr sz="1400" b="1" i="0" u="none" strike="noStrike" cap="none">
                <a:solidFill>
                  <a:srgbClr val="000000"/>
                </a:solidFill>
                <a:latin typeface="Arial"/>
                <a:ea typeface="Arial"/>
                <a:cs typeface="Arial"/>
                <a:sym typeface="Arial"/>
              </a:endParaRPr>
            </a:p>
          </p:txBody>
        </p:sp>
        <p:sp>
          <p:nvSpPr>
            <p:cNvPr id="372" name="Google Shape;372;p7"/>
            <p:cNvSpPr/>
            <p:nvPr/>
          </p:nvSpPr>
          <p:spPr>
            <a:xfrm>
              <a:off x="6893350" y="4263075"/>
              <a:ext cx="2407200" cy="430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CAPACIDADES</a:t>
              </a:r>
              <a:endParaRPr sz="1400" b="1" i="0" u="none" strike="noStrike" cap="none">
                <a:solidFill>
                  <a:srgbClr val="000000"/>
                </a:solidFill>
                <a:latin typeface="Arial"/>
                <a:ea typeface="Arial"/>
                <a:cs typeface="Arial"/>
                <a:sym typeface="Arial"/>
              </a:endParaRPr>
            </a:p>
          </p:txBody>
        </p:sp>
      </p:grpSp>
      <p:pic>
        <p:nvPicPr>
          <p:cNvPr id="373" name="Google Shape;373;p7"/>
          <p:cNvPicPr preferRelativeResize="0"/>
          <p:nvPr/>
        </p:nvPicPr>
        <p:blipFill rotWithShape="1">
          <a:blip r:embed="rId4">
            <a:alphaModFix/>
          </a:blip>
          <a:srcRect/>
          <a:stretch/>
        </p:blipFill>
        <p:spPr>
          <a:xfrm rot="9990506">
            <a:off x="9129992" y="3879969"/>
            <a:ext cx="1179743" cy="953812"/>
          </a:xfrm>
          <a:prstGeom prst="rect">
            <a:avLst/>
          </a:prstGeom>
          <a:noFill/>
          <a:ln>
            <a:noFill/>
          </a:ln>
        </p:spPr>
      </p:pic>
      <p:sp>
        <p:nvSpPr>
          <p:cNvPr id="374" name="Google Shape;374;p7"/>
          <p:cNvSpPr/>
          <p:nvPr/>
        </p:nvSpPr>
        <p:spPr>
          <a:xfrm>
            <a:off x="9300550" y="2273875"/>
            <a:ext cx="2797800" cy="1818600"/>
          </a:xfrm>
          <a:prstGeom prst="rect">
            <a:avLst/>
          </a:prstGeom>
          <a:noFill/>
          <a:ln w="9525" cap="flat" cmpd="sng">
            <a:solidFill>
              <a:srgbClr val="1C8C7F"/>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La </a:t>
            </a:r>
            <a:r>
              <a:rPr lang="en-GB" sz="1800" b="1" i="0" u="none" strike="noStrike" cap="none">
                <a:solidFill>
                  <a:srgbClr val="000000"/>
                </a:solidFill>
                <a:latin typeface="Calibri"/>
                <a:ea typeface="Calibri"/>
                <a:cs typeface="Calibri"/>
                <a:sym typeface="Calibri"/>
              </a:rPr>
              <a:t>confianza</a:t>
            </a:r>
            <a:r>
              <a:rPr lang="en-GB" sz="1800" b="0" i="0" u="none" strike="noStrike" cap="none">
                <a:solidFill>
                  <a:srgbClr val="000000"/>
                </a:solidFill>
                <a:latin typeface="Calibri"/>
                <a:ea typeface="Calibri"/>
                <a:cs typeface="Calibri"/>
                <a:sym typeface="Calibri"/>
              </a:rPr>
              <a:t> es una competencia que se puede aprender y que consiste en estar </a:t>
            </a:r>
            <a:r>
              <a:rPr lang="en-GB" sz="1800" b="1" i="0" u="none" strike="noStrike" cap="none">
                <a:solidFill>
                  <a:srgbClr val="000000"/>
                </a:solidFill>
                <a:latin typeface="Calibri"/>
                <a:ea typeface="Calibri"/>
                <a:cs typeface="Calibri"/>
                <a:sym typeface="Calibri"/>
              </a:rPr>
              <a:t>seguros</a:t>
            </a:r>
            <a:r>
              <a:rPr lang="en-GB" sz="1800" b="0" i="0" u="none" strike="noStrike" cap="none">
                <a:solidFill>
                  <a:srgbClr val="000000"/>
                </a:solidFill>
                <a:latin typeface="Calibri"/>
                <a:ea typeface="Calibri"/>
                <a:cs typeface="Calibri"/>
                <a:sym typeface="Calibri"/>
              </a:rPr>
              <a:t> de nuestras capacidades, habilidades y aptitudes.</a:t>
            </a: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78"/>
        <p:cNvGrpSpPr/>
        <p:nvPr/>
      </p:nvGrpSpPr>
      <p:grpSpPr>
        <a:xfrm>
          <a:off x="0" y="0"/>
          <a:ext cx="0" cy="0"/>
          <a:chOff x="0" y="0"/>
          <a:chExt cx="0" cy="0"/>
        </a:xfrm>
      </p:grpSpPr>
      <p:sp>
        <p:nvSpPr>
          <p:cNvPr id="379" name="Google Shape;379;gff009d5f1a_0_41"/>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380" name="Google Shape;380;gff009d5f1a_0_41"/>
          <p:cNvSpPr/>
          <p:nvPr/>
        </p:nvSpPr>
        <p:spPr>
          <a:xfrm>
            <a:off x="850805" y="860270"/>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7</a:t>
            </a:r>
            <a:r>
              <a:rPr lang="en-GB" sz="2400" b="0" i="0" u="none" strike="noStrike" cap="none">
                <a:solidFill>
                  <a:srgbClr val="21B4A9"/>
                </a:solidFill>
                <a:latin typeface="Calibri"/>
                <a:ea typeface="Calibri"/>
                <a:cs typeface="Calibri"/>
                <a:sym typeface="Calibri"/>
              </a:rPr>
              <a:t>: Autoconocimiento y la Autovaloración</a:t>
            </a:r>
            <a:endParaRPr sz="2400" b="0" i="0" u="none" strike="noStrike" cap="none">
              <a:solidFill>
                <a:srgbClr val="000000"/>
              </a:solidFill>
              <a:latin typeface="Arial"/>
              <a:ea typeface="Arial"/>
              <a:cs typeface="Arial"/>
              <a:sym typeface="Arial"/>
            </a:endParaRPr>
          </a:p>
        </p:txBody>
      </p:sp>
      <p:sp>
        <p:nvSpPr>
          <p:cNvPr id="381" name="Google Shape;381;gff009d5f1a_0_41"/>
          <p:cNvSpPr txBox="1"/>
          <p:nvPr/>
        </p:nvSpPr>
        <p:spPr>
          <a:xfrm>
            <a:off x="850800" y="1504763"/>
            <a:ext cx="7231500" cy="9744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0" i="0" u="none" strike="noStrike" cap="none">
                <a:solidFill>
                  <a:schemeClr val="dk1"/>
                </a:solidFill>
                <a:latin typeface="Calibri"/>
                <a:ea typeface="Calibri"/>
                <a:cs typeface="Calibri"/>
                <a:sym typeface="Calibri"/>
              </a:rPr>
              <a:t>El </a:t>
            </a:r>
            <a:r>
              <a:rPr lang="en-GB" sz="1900" b="1" i="0" u="none" strike="noStrike" cap="none">
                <a:solidFill>
                  <a:schemeClr val="dk1"/>
                </a:solidFill>
                <a:latin typeface="Calibri"/>
                <a:ea typeface="Calibri"/>
                <a:cs typeface="Calibri"/>
                <a:sym typeface="Calibri"/>
              </a:rPr>
              <a:t>autoconocimiento </a:t>
            </a:r>
            <a:r>
              <a:rPr lang="en-GB" sz="1900" b="0" i="0" u="none" strike="noStrike" cap="none">
                <a:solidFill>
                  <a:schemeClr val="dk1"/>
                </a:solidFill>
                <a:latin typeface="Calibri"/>
                <a:ea typeface="Calibri"/>
                <a:cs typeface="Calibri"/>
                <a:sym typeface="Calibri"/>
              </a:rPr>
              <a:t>es la base de la autoestima. Es la </a:t>
            </a:r>
            <a:r>
              <a:rPr lang="en-GB" sz="1900" b="1" i="0" u="none" strike="noStrike" cap="none">
                <a:solidFill>
                  <a:schemeClr val="dk1"/>
                </a:solidFill>
                <a:latin typeface="Calibri"/>
                <a:ea typeface="Calibri"/>
                <a:cs typeface="Calibri"/>
                <a:sym typeface="Calibri"/>
              </a:rPr>
              <a:t>imagen de nosotros mismos</a:t>
            </a:r>
            <a:r>
              <a:rPr lang="en-GB" sz="1900" b="0" i="0" u="none" strike="noStrike" cap="none">
                <a:solidFill>
                  <a:schemeClr val="dk1"/>
                </a:solidFill>
                <a:latin typeface="Calibri"/>
                <a:ea typeface="Calibri"/>
                <a:cs typeface="Calibri"/>
                <a:sym typeface="Calibri"/>
              </a:rPr>
              <a:t> que formamos a partir de las </a:t>
            </a:r>
            <a:r>
              <a:rPr lang="en-GB" sz="1900" b="1" i="0" u="none" strike="noStrike" cap="none">
                <a:solidFill>
                  <a:schemeClr val="dk1"/>
                </a:solidFill>
                <a:latin typeface="Calibri"/>
                <a:ea typeface="Calibri"/>
                <a:cs typeface="Calibri"/>
                <a:sym typeface="Calibri"/>
              </a:rPr>
              <a:t>capacidades</a:t>
            </a:r>
            <a:r>
              <a:rPr lang="en-GB" sz="1900" b="0" i="0" u="none" strike="noStrike" cap="none">
                <a:solidFill>
                  <a:schemeClr val="dk1"/>
                </a:solidFill>
                <a:latin typeface="Calibri"/>
                <a:ea typeface="Calibri"/>
                <a:cs typeface="Calibri"/>
                <a:sym typeface="Calibri"/>
              </a:rPr>
              <a:t> y </a:t>
            </a:r>
            <a:r>
              <a:rPr lang="en-GB" sz="1900" b="1" i="0" u="none" strike="noStrike" cap="none">
                <a:solidFill>
                  <a:schemeClr val="dk1"/>
                </a:solidFill>
                <a:latin typeface="Calibri"/>
                <a:ea typeface="Calibri"/>
                <a:cs typeface="Calibri"/>
                <a:sym typeface="Calibri"/>
              </a:rPr>
              <a:t>características</a:t>
            </a:r>
            <a:r>
              <a:rPr lang="en-GB" sz="1900" b="0" i="0" u="none" strike="noStrike" cap="none">
                <a:solidFill>
                  <a:schemeClr val="dk1"/>
                </a:solidFill>
                <a:latin typeface="Calibri"/>
                <a:ea typeface="Calibri"/>
                <a:cs typeface="Calibri"/>
                <a:sym typeface="Calibri"/>
              </a:rPr>
              <a:t> autopercibidas.</a:t>
            </a:r>
            <a:endParaRPr sz="500" b="0" i="0" u="none" strike="noStrike" cap="none">
              <a:solidFill>
                <a:srgbClr val="000000"/>
              </a:solidFill>
              <a:latin typeface="Arial"/>
              <a:ea typeface="Arial"/>
              <a:cs typeface="Arial"/>
              <a:sym typeface="Arial"/>
            </a:endParaRPr>
          </a:p>
        </p:txBody>
      </p:sp>
      <p:sp>
        <p:nvSpPr>
          <p:cNvPr id="382" name="Google Shape;382;gff009d5f1a_0_41"/>
          <p:cNvSpPr/>
          <p:nvPr/>
        </p:nvSpPr>
        <p:spPr>
          <a:xfrm>
            <a:off x="8821125" y="1504775"/>
            <a:ext cx="2796000" cy="1880700"/>
          </a:xfrm>
          <a:prstGeom prst="cloudCallout">
            <a:avLst>
              <a:gd name="adj1" fmla="val -20833"/>
              <a:gd name="adj2" fmla="val 62500"/>
            </a:avLst>
          </a:prstGeom>
          <a:noFill/>
          <a:ln w="952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Conocerse a sí misma, es fundamental para </a:t>
            </a:r>
            <a:r>
              <a:rPr lang="en-GB" sz="1600" b="1" i="0" u="sng" strike="noStrike" cap="none">
                <a:solidFill>
                  <a:srgbClr val="000000"/>
                </a:solidFill>
                <a:latin typeface="Arial"/>
                <a:ea typeface="Arial"/>
                <a:cs typeface="Arial"/>
                <a:sym typeface="Arial"/>
              </a:rPr>
              <a:t>ACEPTARNOS.</a:t>
            </a:r>
            <a:endParaRPr sz="1600" b="1" i="0" u="sng" strike="noStrike" cap="none">
              <a:solidFill>
                <a:srgbClr val="000000"/>
              </a:solidFill>
              <a:latin typeface="Arial"/>
              <a:ea typeface="Arial"/>
              <a:cs typeface="Arial"/>
              <a:sym typeface="Arial"/>
            </a:endParaRPr>
          </a:p>
        </p:txBody>
      </p:sp>
      <p:sp>
        <p:nvSpPr>
          <p:cNvPr id="383" name="Google Shape;383;gff009d5f1a_0_41"/>
          <p:cNvSpPr txBox="1"/>
          <p:nvPr/>
        </p:nvSpPr>
        <p:spPr>
          <a:xfrm>
            <a:off x="850800" y="2819450"/>
            <a:ext cx="7231500" cy="7110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0" i="0" u="none" strike="noStrike" cap="none">
                <a:solidFill>
                  <a:schemeClr val="dk1"/>
                </a:solidFill>
                <a:latin typeface="Calibri"/>
                <a:ea typeface="Calibri"/>
                <a:cs typeface="Calibri"/>
                <a:sym typeface="Calibri"/>
              </a:rPr>
              <a:t>La </a:t>
            </a:r>
            <a:r>
              <a:rPr lang="en-GB" sz="1900" b="1" i="0" u="none" strike="noStrike" cap="none">
                <a:solidFill>
                  <a:schemeClr val="dk1"/>
                </a:solidFill>
                <a:latin typeface="Calibri"/>
                <a:ea typeface="Calibri"/>
                <a:cs typeface="Calibri"/>
                <a:sym typeface="Calibri"/>
              </a:rPr>
              <a:t>autovaloración </a:t>
            </a:r>
            <a:r>
              <a:rPr lang="en-GB" sz="1900" b="0" i="0" u="none" strike="noStrike" cap="none">
                <a:solidFill>
                  <a:schemeClr val="dk1"/>
                </a:solidFill>
                <a:latin typeface="Calibri"/>
                <a:ea typeface="Calibri"/>
                <a:cs typeface="Calibri"/>
                <a:sym typeface="Calibri"/>
              </a:rPr>
              <a:t>es la forma en la que nos </a:t>
            </a:r>
            <a:r>
              <a:rPr lang="en-GB" sz="1900" b="1" i="0" u="none" strike="noStrike" cap="none">
                <a:solidFill>
                  <a:schemeClr val="dk1"/>
                </a:solidFill>
                <a:latin typeface="Calibri"/>
                <a:ea typeface="Calibri"/>
                <a:cs typeface="Calibri"/>
                <a:sym typeface="Calibri"/>
              </a:rPr>
              <a:t>juzgamos</a:t>
            </a:r>
            <a:r>
              <a:rPr lang="en-GB" sz="1900" b="0" i="0" u="none" strike="noStrike" cap="none">
                <a:solidFill>
                  <a:schemeClr val="dk1"/>
                </a:solidFill>
                <a:latin typeface="Calibri"/>
                <a:ea typeface="Calibri"/>
                <a:cs typeface="Calibri"/>
                <a:sym typeface="Calibri"/>
              </a:rPr>
              <a:t> en los diferentes ámbitos de nuestra vida.</a:t>
            </a:r>
            <a:endParaRPr sz="500" b="0" i="0" u="none" strike="noStrike" cap="none">
              <a:solidFill>
                <a:srgbClr val="000000"/>
              </a:solidFill>
              <a:latin typeface="Arial"/>
              <a:ea typeface="Arial"/>
              <a:cs typeface="Arial"/>
              <a:sym typeface="Arial"/>
            </a:endParaRPr>
          </a:p>
        </p:txBody>
      </p:sp>
      <p:pic>
        <p:nvPicPr>
          <p:cNvPr id="384" name="Google Shape;384;gff009d5f1a_0_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27650" y="3530438"/>
            <a:ext cx="2470000" cy="2302775"/>
          </a:xfrm>
          <a:prstGeom prst="rect">
            <a:avLst/>
          </a:prstGeom>
          <a:noFill/>
          <a:ln>
            <a:noFill/>
          </a:ln>
        </p:spPr>
      </p:pic>
      <p:sp>
        <p:nvSpPr>
          <p:cNvPr id="385" name="Google Shape;385;gff009d5f1a_0_41"/>
          <p:cNvSpPr/>
          <p:nvPr/>
        </p:nvSpPr>
        <p:spPr>
          <a:xfrm>
            <a:off x="847078" y="3925938"/>
            <a:ext cx="2399426"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AUTOCONOCIMIENTO</a:t>
            </a:r>
            <a:endParaRPr sz="1800" b="1" i="0" u="none" strike="noStrike" cap="none">
              <a:solidFill>
                <a:srgbClr val="000000"/>
              </a:solidFill>
              <a:latin typeface="Arial"/>
              <a:ea typeface="Arial"/>
              <a:cs typeface="Arial"/>
              <a:sym typeface="Arial"/>
            </a:endParaRPr>
          </a:p>
        </p:txBody>
      </p:sp>
      <p:sp>
        <p:nvSpPr>
          <p:cNvPr id="386" name="Google Shape;386;gff009d5f1a_0_41"/>
          <p:cNvSpPr/>
          <p:nvPr/>
        </p:nvSpPr>
        <p:spPr>
          <a:xfrm>
            <a:off x="3295986" y="3925925"/>
            <a:ext cx="393000" cy="371400"/>
          </a:xfrm>
          <a:prstGeom prst="mathPlus">
            <a:avLst>
              <a:gd name="adj1" fmla="val 2352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87" name="Google Shape;387;gff009d5f1a_0_41"/>
          <p:cNvSpPr/>
          <p:nvPr/>
        </p:nvSpPr>
        <p:spPr>
          <a:xfrm>
            <a:off x="3705500" y="3925938"/>
            <a:ext cx="2253700"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AUTOVALORACIÓN</a:t>
            </a:r>
            <a:endParaRPr sz="1800" b="1" i="0" u="none" strike="noStrike" cap="none">
              <a:solidFill>
                <a:srgbClr val="000000"/>
              </a:solidFill>
              <a:latin typeface="Arial"/>
              <a:ea typeface="Arial"/>
              <a:cs typeface="Arial"/>
              <a:sym typeface="Arial"/>
            </a:endParaRPr>
          </a:p>
        </p:txBody>
      </p:sp>
      <p:sp>
        <p:nvSpPr>
          <p:cNvPr id="388" name="Google Shape;388;gff009d5f1a_0_41"/>
          <p:cNvSpPr/>
          <p:nvPr/>
        </p:nvSpPr>
        <p:spPr>
          <a:xfrm>
            <a:off x="5959200" y="3916125"/>
            <a:ext cx="393000" cy="371400"/>
          </a:xfrm>
          <a:prstGeom prst="mathEqual">
            <a:avLst>
              <a:gd name="adj1" fmla="val 23520"/>
              <a:gd name="adj2" fmla="val 1176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89" name="Google Shape;389;gff009d5f1a_0_41"/>
          <p:cNvSpPr/>
          <p:nvPr/>
        </p:nvSpPr>
        <p:spPr>
          <a:xfrm>
            <a:off x="6405687" y="3902432"/>
            <a:ext cx="1509300"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AUTOESTIMA</a:t>
            </a:r>
            <a:endParaRPr sz="1800" b="1" i="0" u="none" strike="noStrike" cap="none">
              <a:solidFill>
                <a:srgbClr val="000000"/>
              </a:solidFill>
              <a:latin typeface="Arial"/>
              <a:ea typeface="Arial"/>
              <a:cs typeface="Arial"/>
              <a:sym typeface="Arial"/>
            </a:endParaRPr>
          </a:p>
        </p:txBody>
      </p:sp>
      <p:sp>
        <p:nvSpPr>
          <p:cNvPr id="390" name="Google Shape;390;gff009d5f1a_0_41"/>
          <p:cNvSpPr/>
          <p:nvPr/>
        </p:nvSpPr>
        <p:spPr>
          <a:xfrm>
            <a:off x="847078" y="4461388"/>
            <a:ext cx="2399426"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Lo que pienso que soy</a:t>
            </a:r>
            <a:endParaRPr sz="1800" b="1" i="0" u="none" strike="noStrike" cap="none">
              <a:solidFill>
                <a:srgbClr val="000000"/>
              </a:solidFill>
              <a:latin typeface="Arial"/>
              <a:ea typeface="Arial"/>
              <a:cs typeface="Arial"/>
              <a:sym typeface="Arial"/>
            </a:endParaRPr>
          </a:p>
        </p:txBody>
      </p:sp>
      <p:sp>
        <p:nvSpPr>
          <p:cNvPr id="391" name="Google Shape;391;gff009d5f1a_0_41"/>
          <p:cNvSpPr/>
          <p:nvPr/>
        </p:nvSpPr>
        <p:spPr>
          <a:xfrm>
            <a:off x="3290750" y="4496125"/>
            <a:ext cx="393000" cy="371400"/>
          </a:xfrm>
          <a:prstGeom prst="mathPlus">
            <a:avLst>
              <a:gd name="adj1" fmla="val 2352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92" name="Google Shape;392;gff009d5f1a_0_41"/>
          <p:cNvSpPr/>
          <p:nvPr/>
        </p:nvSpPr>
        <p:spPr>
          <a:xfrm>
            <a:off x="3683749" y="4461388"/>
            <a:ext cx="2353465"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Lo que siento que soy</a:t>
            </a:r>
            <a:endParaRPr sz="1800" b="1" i="0" u="none" strike="noStrike" cap="none">
              <a:solidFill>
                <a:srgbClr val="000000"/>
              </a:solidFill>
              <a:latin typeface="Arial"/>
              <a:ea typeface="Arial"/>
              <a:cs typeface="Arial"/>
              <a:sym typeface="Arial"/>
            </a:endParaRPr>
          </a:p>
        </p:txBody>
      </p:sp>
      <p:sp>
        <p:nvSpPr>
          <p:cNvPr id="393" name="Google Shape;393;gff009d5f1a_0_41"/>
          <p:cNvSpPr/>
          <p:nvPr/>
        </p:nvSpPr>
        <p:spPr>
          <a:xfrm>
            <a:off x="5959200" y="4451575"/>
            <a:ext cx="393000" cy="371400"/>
          </a:xfrm>
          <a:prstGeom prst="mathEqual">
            <a:avLst>
              <a:gd name="adj1" fmla="val 23520"/>
              <a:gd name="adj2" fmla="val 1176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94" name="Google Shape;394;gff009d5f1a_0_41"/>
          <p:cNvSpPr/>
          <p:nvPr/>
        </p:nvSpPr>
        <p:spPr>
          <a:xfrm>
            <a:off x="6405687" y="4437882"/>
            <a:ext cx="1509300"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AUTOESTIMA</a:t>
            </a:r>
            <a:endParaRPr sz="1800" b="1" i="0" u="none" strike="noStrike" cap="none">
              <a:solidFill>
                <a:srgbClr val="000000"/>
              </a:solidFill>
              <a:latin typeface="Arial"/>
              <a:ea typeface="Arial"/>
              <a:cs typeface="Arial"/>
              <a:sym typeface="Arial"/>
            </a:endParaRPr>
          </a:p>
        </p:txBody>
      </p:sp>
      <p:sp>
        <p:nvSpPr>
          <p:cNvPr id="395" name="Google Shape;395;gff009d5f1a_0_41"/>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27"/>
        <p:cNvGrpSpPr/>
        <p:nvPr/>
      </p:nvGrpSpPr>
      <p:grpSpPr>
        <a:xfrm>
          <a:off x="0" y="0"/>
          <a:ext cx="0" cy="0"/>
          <a:chOff x="0" y="0"/>
          <a:chExt cx="0" cy="0"/>
        </a:xfrm>
      </p:grpSpPr>
      <p:sp>
        <p:nvSpPr>
          <p:cNvPr id="128" name="Google Shape;128;p2"/>
          <p:cNvSpPr/>
          <p:nvPr/>
        </p:nvSpPr>
        <p:spPr>
          <a:xfrm>
            <a:off x="1409562" y="1718479"/>
            <a:ext cx="55887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a:latin typeface="Calibri"/>
                <a:ea typeface="Calibri"/>
                <a:cs typeface="Calibri"/>
                <a:sym typeface="Calibri"/>
              </a:rPr>
              <a:t>Al final de este módulo serás capaz de:</a:t>
            </a:r>
            <a:endParaRPr sz="2100" b="0" i="0" u="none" strike="noStrike" cap="none">
              <a:solidFill>
                <a:srgbClr val="000000"/>
              </a:solidFill>
              <a:latin typeface="Arial"/>
              <a:ea typeface="Arial"/>
              <a:cs typeface="Arial"/>
              <a:sym typeface="Arial"/>
            </a:endParaRPr>
          </a:p>
        </p:txBody>
      </p:sp>
      <p:sp>
        <p:nvSpPr>
          <p:cNvPr id="129" name="Google Shape;129;p2"/>
          <p:cNvSpPr/>
          <p:nvPr/>
        </p:nvSpPr>
        <p:spPr>
          <a:xfrm>
            <a:off x="1904412" y="2469111"/>
            <a:ext cx="86025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a:solidFill>
                  <a:srgbClr val="21B4A9"/>
                </a:solidFill>
                <a:latin typeface="Calibri"/>
                <a:ea typeface="Calibri"/>
                <a:cs typeface="Calibri"/>
                <a:sym typeface="Calibri"/>
              </a:rPr>
              <a:t>Objetiv</a:t>
            </a:r>
            <a:r>
              <a:rPr lang="en-GB" sz="2100">
                <a:solidFill>
                  <a:srgbClr val="21B4A9"/>
                </a:solidFill>
                <a:latin typeface="Calibri"/>
                <a:ea typeface="Calibri"/>
                <a:cs typeface="Calibri"/>
                <a:sym typeface="Calibri"/>
              </a:rPr>
              <a:t>o</a:t>
            </a:r>
            <a:r>
              <a:rPr lang="en-GB" sz="2100" b="0" i="0" u="none" strike="noStrike" cap="none">
                <a:solidFill>
                  <a:srgbClr val="21B4A9"/>
                </a:solidFill>
                <a:latin typeface="Calibri"/>
                <a:ea typeface="Calibri"/>
                <a:cs typeface="Calibri"/>
                <a:sym typeface="Calibri"/>
              </a:rPr>
              <a:t> 1: Identificar los diferentes aspectos que componen la autoestima.</a:t>
            </a:r>
            <a:endParaRPr sz="2100" b="0" i="0" u="none" strike="noStrike" cap="none">
              <a:solidFill>
                <a:srgbClr val="000000"/>
              </a:solidFill>
              <a:latin typeface="Arial"/>
              <a:ea typeface="Arial"/>
              <a:cs typeface="Arial"/>
              <a:sym typeface="Arial"/>
            </a:endParaRPr>
          </a:p>
        </p:txBody>
      </p:sp>
      <p:sp>
        <p:nvSpPr>
          <p:cNvPr id="130" name="Google Shape;130;p2"/>
          <p:cNvSpPr/>
          <p:nvPr/>
        </p:nvSpPr>
        <p:spPr>
          <a:xfrm>
            <a:off x="1861137" y="3101272"/>
            <a:ext cx="8602500" cy="6450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a:solidFill>
                  <a:srgbClr val="FAB632"/>
                </a:solidFill>
                <a:latin typeface="Calibri"/>
                <a:ea typeface="Calibri"/>
                <a:cs typeface="Calibri"/>
                <a:sym typeface="Calibri"/>
              </a:rPr>
              <a:t>Objetiv</a:t>
            </a:r>
            <a:r>
              <a:rPr lang="en-GB" sz="2100">
                <a:solidFill>
                  <a:srgbClr val="FAB632"/>
                </a:solidFill>
                <a:latin typeface="Calibri"/>
                <a:ea typeface="Calibri"/>
                <a:cs typeface="Calibri"/>
                <a:sym typeface="Calibri"/>
              </a:rPr>
              <a:t>o</a:t>
            </a:r>
            <a:r>
              <a:rPr lang="en-GB" sz="2100" b="0" i="0" u="none" strike="noStrike" cap="none">
                <a:solidFill>
                  <a:srgbClr val="FAB632"/>
                </a:solidFill>
                <a:latin typeface="Calibri"/>
                <a:ea typeface="Calibri"/>
                <a:cs typeface="Calibri"/>
                <a:sym typeface="Calibri"/>
              </a:rPr>
              <a:t> 2: Conocer en qué consiste la motivación y cómo está vinculada al desarrollo personal y laboral. </a:t>
            </a:r>
            <a:endParaRPr sz="2100" b="0" i="0" u="none" strike="noStrike" cap="none">
              <a:solidFill>
                <a:srgbClr val="000000"/>
              </a:solidFill>
              <a:latin typeface="Arial"/>
              <a:ea typeface="Arial"/>
              <a:cs typeface="Arial"/>
              <a:sym typeface="Arial"/>
            </a:endParaRPr>
          </a:p>
        </p:txBody>
      </p:sp>
      <p:sp>
        <p:nvSpPr>
          <p:cNvPr id="131" name="Google Shape;131;p2"/>
          <p:cNvSpPr/>
          <p:nvPr/>
        </p:nvSpPr>
        <p:spPr>
          <a:xfrm>
            <a:off x="1409550" y="788825"/>
            <a:ext cx="5093100" cy="851700"/>
          </a:xfrm>
          <a:prstGeom prst="rect">
            <a:avLst/>
          </a:prstGeom>
          <a:noFill/>
          <a:ln>
            <a:noFill/>
          </a:ln>
        </p:spPr>
        <p:txBody>
          <a:bodyPr spcFirstLastPara="1" wrap="square" lIns="90000" tIns="45000" rIns="90000" bIns="45000" anchor="t" anchorCtr="0">
            <a:spAutoFit/>
          </a:bodyPr>
          <a:lstStyle/>
          <a:p>
            <a:pPr marL="0" marR="0" lvl="0" indent="0" algn="l" rtl="0">
              <a:lnSpc>
                <a:spcPct val="166694"/>
              </a:lnSpc>
              <a:spcBef>
                <a:spcPts val="0"/>
              </a:spcBef>
              <a:spcAft>
                <a:spcPts val="0"/>
              </a:spcAft>
              <a:buClr>
                <a:srgbClr val="000000"/>
              </a:buClr>
              <a:buSzPts val="3600"/>
              <a:buFont typeface="Arial"/>
              <a:buNone/>
            </a:pPr>
            <a:r>
              <a:rPr lang="en-GB" sz="3900" b="1">
                <a:solidFill>
                  <a:srgbClr val="FAB632"/>
                </a:solidFill>
                <a:latin typeface="Calibri"/>
                <a:ea typeface="Calibri"/>
                <a:cs typeface="Calibri"/>
                <a:sym typeface="Calibri"/>
              </a:rPr>
              <a:t>Objetivos y metas:</a:t>
            </a:r>
            <a:endParaRPr sz="3900" b="0" i="0" u="none" strike="noStrike" cap="none">
              <a:solidFill>
                <a:srgbClr val="000000"/>
              </a:solidFill>
              <a:latin typeface="Arial"/>
              <a:ea typeface="Arial"/>
              <a:cs typeface="Arial"/>
              <a:sym typeface="Arial"/>
            </a:endParaRPr>
          </a:p>
        </p:txBody>
      </p:sp>
      <p:sp>
        <p:nvSpPr>
          <p:cNvPr id="132" name="Google Shape;132;p2"/>
          <p:cNvSpPr/>
          <p:nvPr/>
        </p:nvSpPr>
        <p:spPr>
          <a:xfrm>
            <a:off x="1421572" y="3210027"/>
            <a:ext cx="3159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33" name="Google Shape;133;p2"/>
          <p:cNvSpPr/>
          <p:nvPr/>
        </p:nvSpPr>
        <p:spPr>
          <a:xfrm>
            <a:off x="1421571" y="2600501"/>
            <a:ext cx="3159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pic>
        <p:nvPicPr>
          <p:cNvPr id="134" name="Google Shape;134;p2"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35" name="Google Shape;135;p2"/>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136" name="Google Shape;136;p2"/>
          <p:cNvSpPr/>
          <p:nvPr/>
        </p:nvSpPr>
        <p:spPr>
          <a:xfrm>
            <a:off x="1849112" y="4013647"/>
            <a:ext cx="8602500" cy="645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a:solidFill>
                  <a:srgbClr val="C00000"/>
                </a:solidFill>
                <a:latin typeface="Calibri"/>
                <a:ea typeface="Calibri"/>
                <a:cs typeface="Calibri"/>
                <a:sym typeface="Calibri"/>
              </a:rPr>
              <a:t>Objetiv</a:t>
            </a:r>
            <a:r>
              <a:rPr lang="en-GB" sz="2100">
                <a:solidFill>
                  <a:srgbClr val="C00000"/>
                </a:solidFill>
                <a:latin typeface="Calibri"/>
                <a:ea typeface="Calibri"/>
                <a:cs typeface="Calibri"/>
                <a:sym typeface="Calibri"/>
              </a:rPr>
              <a:t>o</a:t>
            </a:r>
            <a:r>
              <a:rPr lang="en-GB" sz="2100" b="0" i="0" u="none" strike="noStrike" cap="none">
                <a:solidFill>
                  <a:srgbClr val="C00000"/>
                </a:solidFill>
                <a:latin typeface="Calibri"/>
                <a:ea typeface="Calibri"/>
                <a:cs typeface="Calibri"/>
                <a:sym typeface="Calibri"/>
              </a:rPr>
              <a:t> </a:t>
            </a:r>
            <a:r>
              <a:rPr lang="en-GB" sz="2100">
                <a:solidFill>
                  <a:srgbClr val="C00000"/>
                </a:solidFill>
                <a:latin typeface="Calibri"/>
                <a:ea typeface="Calibri"/>
                <a:cs typeface="Calibri"/>
                <a:sym typeface="Calibri"/>
              </a:rPr>
              <a:t>3</a:t>
            </a:r>
            <a:r>
              <a:rPr lang="en-GB" sz="2100" b="0" i="0" u="none" strike="noStrike" cap="none">
                <a:solidFill>
                  <a:srgbClr val="C00000"/>
                </a:solidFill>
                <a:latin typeface="Calibri"/>
                <a:ea typeface="Calibri"/>
                <a:cs typeface="Calibri"/>
                <a:sym typeface="Calibri"/>
              </a:rPr>
              <a:t>: </a:t>
            </a:r>
            <a:r>
              <a:rPr lang="en-GB" sz="2100">
                <a:solidFill>
                  <a:srgbClr val="C00000"/>
                </a:solidFill>
                <a:latin typeface="Calibri"/>
                <a:ea typeface="Calibri"/>
                <a:cs typeface="Calibri"/>
                <a:sym typeface="Calibri"/>
              </a:rPr>
              <a:t>Ser capaces de utilizar los recursos aportados para mejorar su autoestima y motivación</a:t>
            </a:r>
            <a:r>
              <a:rPr lang="en-GB" sz="2100" b="0" i="0" u="none" strike="noStrike" cap="none">
                <a:solidFill>
                  <a:srgbClr val="C00000"/>
                </a:solidFill>
                <a:latin typeface="Calibri"/>
                <a:ea typeface="Calibri"/>
                <a:cs typeface="Calibri"/>
                <a:sym typeface="Calibri"/>
              </a:rPr>
              <a:t>. </a:t>
            </a:r>
            <a:endParaRPr sz="2100" b="0" i="0" u="none" strike="noStrike" cap="none">
              <a:solidFill>
                <a:srgbClr val="C00000"/>
              </a:solidFill>
              <a:latin typeface="Arial"/>
              <a:ea typeface="Arial"/>
              <a:cs typeface="Arial"/>
              <a:sym typeface="Arial"/>
            </a:endParaRPr>
          </a:p>
        </p:txBody>
      </p:sp>
      <p:sp>
        <p:nvSpPr>
          <p:cNvPr id="137" name="Google Shape;137;p2"/>
          <p:cNvSpPr/>
          <p:nvPr/>
        </p:nvSpPr>
        <p:spPr>
          <a:xfrm>
            <a:off x="1409547" y="4122402"/>
            <a:ext cx="315900" cy="2334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99"/>
        <p:cNvGrpSpPr/>
        <p:nvPr/>
      </p:nvGrpSpPr>
      <p:grpSpPr>
        <a:xfrm>
          <a:off x="0" y="0"/>
          <a:ext cx="0" cy="0"/>
          <a:chOff x="0" y="0"/>
          <a:chExt cx="0" cy="0"/>
        </a:xfrm>
      </p:grpSpPr>
      <p:sp>
        <p:nvSpPr>
          <p:cNvPr id="400" name="Google Shape;400;gff009d5f1a_0_76"/>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401" name="Google Shape;401;gff009d5f1a_0_76"/>
          <p:cNvSpPr/>
          <p:nvPr/>
        </p:nvSpPr>
        <p:spPr>
          <a:xfrm>
            <a:off x="850805" y="860270"/>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7</a:t>
            </a:r>
            <a:r>
              <a:rPr lang="en-GB" sz="2400" b="0" i="0" u="none" strike="noStrike" cap="none">
                <a:solidFill>
                  <a:srgbClr val="21B4A9"/>
                </a:solidFill>
                <a:latin typeface="Calibri"/>
                <a:ea typeface="Calibri"/>
                <a:cs typeface="Calibri"/>
                <a:sym typeface="Calibri"/>
              </a:rPr>
              <a:t>: Autoconocimiento </a:t>
            </a:r>
            <a:endParaRPr sz="2400" b="0" i="0" u="none" strike="noStrike" cap="none">
              <a:solidFill>
                <a:srgbClr val="000000"/>
              </a:solidFill>
              <a:latin typeface="Arial"/>
              <a:ea typeface="Arial"/>
              <a:cs typeface="Arial"/>
              <a:sym typeface="Arial"/>
            </a:endParaRPr>
          </a:p>
        </p:txBody>
      </p:sp>
      <p:sp>
        <p:nvSpPr>
          <p:cNvPr id="402" name="Google Shape;402;gff009d5f1a_0_76"/>
          <p:cNvSpPr txBox="1"/>
          <p:nvPr/>
        </p:nvSpPr>
        <p:spPr>
          <a:xfrm>
            <a:off x="820175" y="1392825"/>
            <a:ext cx="10765800" cy="1431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1" i="0" u="none" strike="noStrike" cap="none">
                <a:solidFill>
                  <a:srgbClr val="EA4E46"/>
                </a:solidFill>
                <a:latin typeface="Calibri"/>
                <a:ea typeface="Calibri"/>
                <a:cs typeface="Calibri"/>
                <a:sym typeface="Calibri"/>
              </a:rPr>
              <a:t>La ventana de Johari </a:t>
            </a:r>
            <a:endParaRPr sz="2400" b="1" i="0" u="none" strike="noStrike" cap="none">
              <a:solidFill>
                <a:srgbClr val="EA4E46"/>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400"/>
              <a:buFont typeface="Arial"/>
              <a:buNone/>
            </a:pPr>
            <a:r>
              <a:rPr lang="en-GB" sz="1900" b="0" i="0" u="none" strike="noStrike" cap="none">
                <a:solidFill>
                  <a:schemeClr val="dk1"/>
                </a:solidFill>
                <a:latin typeface="Calibri"/>
                <a:ea typeface="Calibri"/>
                <a:cs typeface="Calibri"/>
                <a:sym typeface="Calibri"/>
              </a:rPr>
              <a:t>Es una herramienta de psicología cognitiva construida por los psicólogos Joseph Luft y Harrington Ingham. Esta nos sirve para conocer la percepción sobre nosotros mismos y la forma en la que los demás nos perciben. </a:t>
            </a:r>
            <a:endParaRPr sz="100" b="0" i="0" u="none" strike="noStrike" cap="none">
              <a:solidFill>
                <a:schemeClr val="dk1"/>
              </a:solidFill>
              <a:latin typeface="Arial"/>
              <a:ea typeface="Arial"/>
              <a:cs typeface="Arial"/>
              <a:sym typeface="Arial"/>
            </a:endParaRPr>
          </a:p>
        </p:txBody>
      </p:sp>
      <p:sp>
        <p:nvSpPr>
          <p:cNvPr id="403" name="Google Shape;403;gff009d5f1a_0_76"/>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pic>
        <p:nvPicPr>
          <p:cNvPr id="404" name="Google Shape;404;gff009d5f1a_0_76"/>
          <p:cNvPicPr preferRelativeResize="0"/>
          <p:nvPr/>
        </p:nvPicPr>
        <p:blipFill rotWithShape="1">
          <a:blip r:embed="rId4">
            <a:alphaModFix/>
          </a:blip>
          <a:srcRect/>
          <a:stretch/>
        </p:blipFill>
        <p:spPr>
          <a:xfrm>
            <a:off x="4077788" y="2824425"/>
            <a:ext cx="4036425" cy="2954968"/>
          </a:xfrm>
          <a:prstGeom prst="rect">
            <a:avLst/>
          </a:prstGeom>
          <a:noFill/>
          <a:ln>
            <a:noFill/>
          </a:ln>
        </p:spPr>
      </p:pic>
      <p:sp>
        <p:nvSpPr>
          <p:cNvPr id="405" name="Google Shape;405;gff009d5f1a_0_76"/>
          <p:cNvSpPr/>
          <p:nvPr/>
        </p:nvSpPr>
        <p:spPr>
          <a:xfrm>
            <a:off x="8114225" y="2882200"/>
            <a:ext cx="22989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ÁREA PÚBLICA</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Calibri"/>
                <a:ea typeface="Calibri"/>
                <a:cs typeface="Calibri"/>
                <a:sym typeface="Calibri"/>
              </a:rPr>
              <a:t>Lo que yo conozco sobre mí y los demás conocen de mí.</a:t>
            </a:r>
            <a:endParaRPr sz="1700" b="0" i="0" u="none" strike="noStrike" cap="none">
              <a:solidFill>
                <a:srgbClr val="000000"/>
              </a:solidFill>
              <a:latin typeface="Calibri"/>
              <a:ea typeface="Calibri"/>
              <a:cs typeface="Calibri"/>
              <a:sym typeface="Calibri"/>
            </a:endParaRPr>
          </a:p>
        </p:txBody>
      </p:sp>
      <p:sp>
        <p:nvSpPr>
          <p:cNvPr id="406" name="Google Shape;406;gff009d5f1a_0_76"/>
          <p:cNvSpPr/>
          <p:nvPr/>
        </p:nvSpPr>
        <p:spPr>
          <a:xfrm>
            <a:off x="8114225" y="4658125"/>
            <a:ext cx="22989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ÁREA OCULTA</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Calibri"/>
                <a:ea typeface="Calibri"/>
                <a:cs typeface="Calibri"/>
                <a:sym typeface="Calibri"/>
              </a:rPr>
              <a:t>Lo que yo conozco sobre mí y los demás no saben.</a:t>
            </a:r>
            <a:endParaRPr sz="1700" b="0" i="0" u="none" strike="noStrike" cap="none">
              <a:solidFill>
                <a:srgbClr val="000000"/>
              </a:solidFill>
              <a:latin typeface="Calibri"/>
              <a:ea typeface="Calibri"/>
              <a:cs typeface="Calibri"/>
              <a:sym typeface="Calibri"/>
            </a:endParaRPr>
          </a:p>
        </p:txBody>
      </p:sp>
      <p:sp>
        <p:nvSpPr>
          <p:cNvPr id="407" name="Google Shape;407;gff009d5f1a_0_76"/>
          <p:cNvSpPr/>
          <p:nvPr/>
        </p:nvSpPr>
        <p:spPr>
          <a:xfrm>
            <a:off x="2001425" y="2882200"/>
            <a:ext cx="20940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ÁREA CIEGA</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Calibri"/>
                <a:ea typeface="Calibri"/>
                <a:cs typeface="Calibri"/>
                <a:sym typeface="Calibri"/>
              </a:rPr>
              <a:t>Lo que los demás conocen sobre mí y yo no conozco.</a:t>
            </a:r>
            <a:endParaRPr sz="1700" b="0" i="0" u="none" strike="noStrike" cap="none">
              <a:solidFill>
                <a:srgbClr val="000000"/>
              </a:solidFill>
              <a:latin typeface="Calibri"/>
              <a:ea typeface="Calibri"/>
              <a:cs typeface="Calibri"/>
              <a:sym typeface="Calibri"/>
            </a:endParaRPr>
          </a:p>
        </p:txBody>
      </p:sp>
      <p:sp>
        <p:nvSpPr>
          <p:cNvPr id="408" name="Google Shape;408;gff009d5f1a_0_76"/>
          <p:cNvSpPr/>
          <p:nvPr/>
        </p:nvSpPr>
        <p:spPr>
          <a:xfrm>
            <a:off x="2001425" y="4542600"/>
            <a:ext cx="2298900" cy="3159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ÁREA DESCONOCIDA</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Calibri"/>
                <a:ea typeface="Calibri"/>
                <a:cs typeface="Calibri"/>
                <a:sym typeface="Calibri"/>
              </a:rPr>
              <a:t>Lo que ni yo ni los demás conocemos sobre mí. </a:t>
            </a: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12"/>
        <p:cNvGrpSpPr/>
        <p:nvPr/>
      </p:nvGrpSpPr>
      <p:grpSpPr>
        <a:xfrm>
          <a:off x="0" y="0"/>
          <a:ext cx="0" cy="0"/>
          <a:chOff x="0" y="0"/>
          <a:chExt cx="0" cy="0"/>
        </a:xfrm>
      </p:grpSpPr>
      <p:sp>
        <p:nvSpPr>
          <p:cNvPr id="413" name="Google Shape;413;g18c830645d5_0_42"/>
          <p:cNvSpPr/>
          <p:nvPr/>
        </p:nvSpPr>
        <p:spPr>
          <a:xfrm>
            <a:off x="905755" y="2930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414" name="Google Shape;414;g18c830645d5_0_42"/>
          <p:cNvSpPr/>
          <p:nvPr/>
        </p:nvSpPr>
        <p:spPr>
          <a:xfrm>
            <a:off x="905750" y="1014100"/>
            <a:ext cx="10014300" cy="4602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Sección 7: Trabajando mi Autoestima. ¿Quién soy?.</a:t>
            </a:r>
            <a:endParaRPr sz="2400" b="0" i="0" u="none" strike="noStrike" cap="none">
              <a:solidFill>
                <a:srgbClr val="000000"/>
              </a:solidFill>
              <a:latin typeface="Arial"/>
              <a:ea typeface="Arial"/>
              <a:cs typeface="Arial"/>
              <a:sym typeface="Arial"/>
            </a:endParaRPr>
          </a:p>
        </p:txBody>
      </p:sp>
      <p:sp>
        <p:nvSpPr>
          <p:cNvPr id="415" name="Google Shape;415;g18c830645d5_0_42"/>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16" name="Google Shape;416;g18c830645d5_0_42"/>
          <p:cNvSpPr txBox="1"/>
          <p:nvPr/>
        </p:nvSpPr>
        <p:spPr>
          <a:xfrm>
            <a:off x="905750" y="1410063"/>
            <a:ext cx="10765800" cy="708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2400"/>
              <a:buFont typeface="Arial"/>
              <a:buNone/>
            </a:pPr>
            <a:r>
              <a:rPr lang="en-GB" sz="1700">
                <a:solidFill>
                  <a:schemeClr val="dk1"/>
                </a:solidFill>
                <a:latin typeface="Calibri"/>
                <a:ea typeface="Calibri"/>
                <a:cs typeface="Calibri"/>
                <a:sym typeface="Calibri"/>
              </a:rPr>
              <a:t>Es el momento de reflexionar sobre tu persona. ¿Quién eres?¿Te conoces?¿Te conocen los demás? Resuelve estas preguntas rellenando los espacios en blanco. </a:t>
            </a:r>
            <a:endParaRPr sz="2600" b="0" i="0" u="none" strike="noStrike" cap="none">
              <a:solidFill>
                <a:schemeClr val="dk1"/>
              </a:solidFill>
              <a:latin typeface="Arial"/>
              <a:ea typeface="Arial"/>
              <a:cs typeface="Arial"/>
              <a:sym typeface="Arial"/>
            </a:endParaRPr>
          </a:p>
        </p:txBody>
      </p:sp>
      <p:sp>
        <p:nvSpPr>
          <p:cNvPr id="417" name="Google Shape;417;g18c830645d5_0_42"/>
          <p:cNvSpPr/>
          <p:nvPr/>
        </p:nvSpPr>
        <p:spPr>
          <a:xfrm>
            <a:off x="1172975" y="2214175"/>
            <a:ext cx="2867400" cy="2003400"/>
          </a:xfrm>
          <a:prstGeom prst="roundRect">
            <a:avLst>
              <a:gd name="adj" fmla="val 16667"/>
            </a:avLst>
          </a:prstGeom>
          <a:solidFill>
            <a:schemeClr val="lt2"/>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g18c830645d5_0_42"/>
          <p:cNvSpPr/>
          <p:nvPr/>
        </p:nvSpPr>
        <p:spPr>
          <a:xfrm>
            <a:off x="1244275" y="22141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Escribe 5 cualidades que te describen:</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p:txBody>
      </p:sp>
      <p:sp>
        <p:nvSpPr>
          <p:cNvPr id="419" name="Google Shape;419;g18c830645d5_0_42"/>
          <p:cNvSpPr/>
          <p:nvPr/>
        </p:nvSpPr>
        <p:spPr>
          <a:xfrm>
            <a:off x="4238013" y="2214175"/>
            <a:ext cx="4533600" cy="2598300"/>
          </a:xfrm>
          <a:prstGeom prst="roundRect">
            <a:avLst>
              <a:gd name="adj" fmla="val 16667"/>
            </a:avLst>
          </a:prstGeom>
          <a:solidFill>
            <a:schemeClr val="lt2"/>
          </a:solid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g18c830645d5_0_42"/>
          <p:cNvSpPr/>
          <p:nvPr/>
        </p:nvSpPr>
        <p:spPr>
          <a:xfrm>
            <a:off x="4432615" y="2214175"/>
            <a:ext cx="41445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¿Qué cualidades conocen las personas más cercanas a ti? Pregunta a las personas que mejor te conocen, no pongas lo que tu crees o piensas:</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p:txBody>
      </p:sp>
      <p:sp>
        <p:nvSpPr>
          <p:cNvPr id="421" name="Google Shape;421;g18c830645d5_0_42"/>
          <p:cNvSpPr/>
          <p:nvPr/>
        </p:nvSpPr>
        <p:spPr>
          <a:xfrm>
            <a:off x="8969275" y="2214175"/>
            <a:ext cx="2921400" cy="1779600"/>
          </a:xfrm>
          <a:prstGeom prst="roundRect">
            <a:avLst>
              <a:gd name="adj" fmla="val 16667"/>
            </a:avLst>
          </a:prstGeom>
          <a:solidFill>
            <a:schemeClr val="lt2"/>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g18c830645d5_0_42"/>
          <p:cNvSpPr/>
          <p:nvPr/>
        </p:nvSpPr>
        <p:spPr>
          <a:xfrm>
            <a:off x="9094675" y="22141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De todas estas cualidades cuál contribuye más a mejorar tu autoestima?:</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p:txBody>
      </p:sp>
      <p:sp>
        <p:nvSpPr>
          <p:cNvPr id="423" name="Google Shape;423;g18c830645d5_0_42"/>
          <p:cNvSpPr/>
          <p:nvPr/>
        </p:nvSpPr>
        <p:spPr>
          <a:xfrm>
            <a:off x="8969275" y="4217575"/>
            <a:ext cx="2921400" cy="1779600"/>
          </a:xfrm>
          <a:prstGeom prst="roundRect">
            <a:avLst>
              <a:gd name="adj" fmla="val 16667"/>
            </a:avLst>
          </a:prstGeom>
          <a:solidFill>
            <a:schemeClr val="lt2"/>
          </a:solid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g18c830645d5_0_42"/>
          <p:cNvSpPr/>
          <p:nvPr/>
        </p:nvSpPr>
        <p:spPr>
          <a:xfrm>
            <a:off x="9094675" y="4217575"/>
            <a:ext cx="2670600" cy="342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¿Tu diálogo interior es positivo o negativo? ¿Cómo podrías modificarlo?:</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p:txBody>
      </p:sp>
      <p:sp>
        <p:nvSpPr>
          <p:cNvPr id="425" name="Google Shape;425;g18c830645d5_0_42"/>
          <p:cNvSpPr/>
          <p:nvPr/>
        </p:nvSpPr>
        <p:spPr>
          <a:xfrm>
            <a:off x="1172975" y="4313675"/>
            <a:ext cx="2921400" cy="1779600"/>
          </a:xfrm>
          <a:prstGeom prst="roundRect">
            <a:avLst>
              <a:gd name="adj" fmla="val 16667"/>
            </a:avLst>
          </a:prstGeom>
          <a:solidFill>
            <a:schemeClr val="lt2"/>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g18c830645d5_0_42"/>
          <p:cNvSpPr/>
          <p:nvPr/>
        </p:nvSpPr>
        <p:spPr>
          <a:xfrm>
            <a:off x="1298375" y="43136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¿Qué aspectos de ti misma te hacen sentir más orgullosa?</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p:txBody>
      </p:sp>
      <p:sp>
        <p:nvSpPr>
          <p:cNvPr id="427" name="Google Shape;427;g18c830645d5_0_42"/>
          <p:cNvSpPr/>
          <p:nvPr/>
        </p:nvSpPr>
        <p:spPr>
          <a:xfrm>
            <a:off x="4238025" y="4908575"/>
            <a:ext cx="4533600" cy="1184700"/>
          </a:xfrm>
          <a:prstGeom prst="roundRect">
            <a:avLst>
              <a:gd name="adj" fmla="val 16667"/>
            </a:avLst>
          </a:prstGeom>
          <a:solidFill>
            <a:schemeClr val="lt2"/>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g18c830645d5_0_42"/>
          <p:cNvSpPr/>
          <p:nvPr/>
        </p:nvSpPr>
        <p:spPr>
          <a:xfrm>
            <a:off x="4432625" y="4908575"/>
            <a:ext cx="41445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¿Qué te gustaría mejorar de ti misma?</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a:t>
            </a:r>
            <a:endParaRPr sz="17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32"/>
        <p:cNvGrpSpPr/>
        <p:nvPr/>
      </p:nvGrpSpPr>
      <p:grpSpPr>
        <a:xfrm>
          <a:off x="0" y="0"/>
          <a:ext cx="0" cy="0"/>
          <a:chOff x="0" y="0"/>
          <a:chExt cx="0" cy="0"/>
        </a:xfrm>
      </p:grpSpPr>
      <p:sp>
        <p:nvSpPr>
          <p:cNvPr id="433" name="Google Shape;433;g15765a99abe_0_0"/>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434" name="Google Shape;434;g15765a99abe_0_0"/>
          <p:cNvSpPr/>
          <p:nvPr/>
        </p:nvSpPr>
        <p:spPr>
          <a:xfrm>
            <a:off x="850799" y="860275"/>
            <a:ext cx="92544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7</a:t>
            </a:r>
            <a:r>
              <a:rPr lang="en-GB" sz="2400" b="0" i="0" u="none" strike="noStrike" cap="none">
                <a:solidFill>
                  <a:srgbClr val="21B4A9"/>
                </a:solidFill>
                <a:latin typeface="Calibri"/>
                <a:ea typeface="Calibri"/>
                <a:cs typeface="Calibri"/>
                <a:sym typeface="Calibri"/>
              </a:rPr>
              <a:t>: Autovaloración ¿Por qué es importante valorarse?</a:t>
            </a:r>
            <a:endParaRPr sz="2400" b="0" i="0" u="none" strike="noStrike" cap="none">
              <a:solidFill>
                <a:srgbClr val="000000"/>
              </a:solidFill>
              <a:latin typeface="Arial"/>
              <a:ea typeface="Arial"/>
              <a:cs typeface="Arial"/>
              <a:sym typeface="Arial"/>
            </a:endParaRPr>
          </a:p>
        </p:txBody>
      </p:sp>
      <p:sp>
        <p:nvSpPr>
          <p:cNvPr id="435" name="Google Shape;435;g15765a99abe_0_0"/>
          <p:cNvSpPr txBox="1"/>
          <p:nvPr/>
        </p:nvSpPr>
        <p:spPr>
          <a:xfrm>
            <a:off x="820175" y="1392825"/>
            <a:ext cx="10765800" cy="588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1" i="0" u="none" strike="noStrike" cap="none">
                <a:solidFill>
                  <a:srgbClr val="EA4E46"/>
                </a:solidFill>
                <a:latin typeface="Calibri"/>
                <a:ea typeface="Calibri"/>
                <a:cs typeface="Calibri"/>
                <a:sym typeface="Calibri"/>
              </a:rPr>
              <a:t>Efectos positivos del Desarrollo de la Autoestima </a:t>
            </a:r>
            <a:endParaRPr sz="2400" b="1" i="0" u="none" strike="noStrike" cap="none">
              <a:solidFill>
                <a:srgbClr val="EA4E46"/>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400"/>
              <a:buFont typeface="Arial"/>
              <a:buNone/>
            </a:pPr>
            <a:endParaRPr sz="100" b="0" i="0" u="none" strike="noStrike" cap="none">
              <a:solidFill>
                <a:schemeClr val="dk1"/>
              </a:solidFill>
              <a:latin typeface="Arial"/>
              <a:ea typeface="Arial"/>
              <a:cs typeface="Arial"/>
              <a:sym typeface="Arial"/>
            </a:endParaRPr>
          </a:p>
        </p:txBody>
      </p:sp>
      <p:sp>
        <p:nvSpPr>
          <p:cNvPr id="436" name="Google Shape;436;g15765a99abe_0_0"/>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37" name="Google Shape;437;g15765a99abe_0_0"/>
          <p:cNvSpPr/>
          <p:nvPr/>
        </p:nvSpPr>
        <p:spPr>
          <a:xfrm>
            <a:off x="986012" y="2824275"/>
            <a:ext cx="3511309" cy="2640900"/>
          </a:xfrm>
          <a:prstGeom prst="rect">
            <a:avLst/>
          </a:prstGeom>
          <a:noFill/>
          <a:ln>
            <a:noFill/>
          </a:ln>
        </p:spPr>
        <p:txBody>
          <a:bodyPr spcFirstLastPara="1" wrap="square" lIns="90000" tIns="45000" rIns="90000" bIns="45000" anchor="t" anchorCtr="0">
            <a:noAutofit/>
          </a:bodyPr>
          <a:lstStyle/>
          <a:p>
            <a:pPr marL="457200" marR="0" lvl="0" indent="-336550" algn="just" rtl="0">
              <a:lnSpc>
                <a:spcPct val="100000"/>
              </a:lnSpc>
              <a:spcBef>
                <a:spcPts val="0"/>
              </a:spcBef>
              <a:spcAft>
                <a:spcPts val="0"/>
              </a:spcAft>
              <a:buClr>
                <a:srgbClr val="000000"/>
              </a:buClr>
              <a:buSzPts val="1700"/>
              <a:buFont typeface="Calibri"/>
              <a:buChar char="●"/>
            </a:pPr>
            <a:r>
              <a:rPr lang="en-GB" sz="1800" b="0" i="0" u="none" strike="noStrike" cap="none">
                <a:solidFill>
                  <a:srgbClr val="000000"/>
                </a:solidFill>
                <a:latin typeface="Calibri"/>
                <a:ea typeface="Calibri"/>
                <a:cs typeface="Calibri"/>
                <a:sym typeface="Calibri"/>
              </a:rPr>
              <a:t>Favorece el </a:t>
            </a:r>
            <a:r>
              <a:rPr lang="en-GB" sz="1800" b="1" i="0" u="none" strike="noStrike" cap="none">
                <a:solidFill>
                  <a:srgbClr val="000000"/>
                </a:solidFill>
                <a:latin typeface="Calibri"/>
                <a:ea typeface="Calibri"/>
                <a:cs typeface="Calibri"/>
                <a:sym typeface="Calibri"/>
              </a:rPr>
              <a:t>aprendizaje</a:t>
            </a:r>
            <a:r>
              <a:rPr lang="en-GB"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Ayuda a </a:t>
            </a:r>
            <a:r>
              <a:rPr lang="en-GB" sz="1800" b="1" i="0" u="none" strike="noStrike" cap="none">
                <a:solidFill>
                  <a:srgbClr val="000000"/>
                </a:solidFill>
                <a:latin typeface="Calibri"/>
                <a:ea typeface="Calibri"/>
                <a:cs typeface="Calibri"/>
                <a:sym typeface="Calibri"/>
              </a:rPr>
              <a:t>superar</a:t>
            </a:r>
            <a:r>
              <a:rPr lang="en-GB" sz="1800" b="0" i="0" u="none" strike="noStrike" cap="none">
                <a:solidFill>
                  <a:srgbClr val="000000"/>
                </a:solidFill>
                <a:latin typeface="Calibri"/>
                <a:ea typeface="Calibri"/>
                <a:cs typeface="Calibri"/>
                <a:sym typeface="Calibri"/>
              </a:rPr>
              <a:t> las </a:t>
            </a:r>
            <a:r>
              <a:rPr lang="en-GB" sz="1800" b="1" i="0" u="none" strike="noStrike" cap="none">
                <a:solidFill>
                  <a:srgbClr val="000000"/>
                </a:solidFill>
                <a:latin typeface="Calibri"/>
                <a:ea typeface="Calibri"/>
                <a:cs typeface="Calibri"/>
                <a:sym typeface="Calibri"/>
              </a:rPr>
              <a:t>dificultades personales</a:t>
            </a:r>
            <a:r>
              <a:rPr lang="en-GB"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Ayuda a </a:t>
            </a:r>
            <a:r>
              <a:rPr lang="en-GB" sz="1800" b="1" i="0" u="none" strike="noStrike" cap="none">
                <a:solidFill>
                  <a:srgbClr val="000000"/>
                </a:solidFill>
                <a:latin typeface="Calibri"/>
                <a:ea typeface="Calibri"/>
                <a:cs typeface="Calibri"/>
                <a:sym typeface="Calibri"/>
              </a:rPr>
              <a:t>afronta</a:t>
            </a:r>
            <a:r>
              <a:rPr lang="en-GB" sz="1800" b="0" i="0" u="none" strike="noStrike" cap="none">
                <a:solidFill>
                  <a:srgbClr val="000000"/>
                </a:solidFill>
                <a:latin typeface="Calibri"/>
                <a:ea typeface="Calibri"/>
                <a:cs typeface="Calibri"/>
                <a:sym typeface="Calibri"/>
              </a:rPr>
              <a:t>r el </a:t>
            </a:r>
            <a:r>
              <a:rPr lang="en-GB" sz="1800" b="1" i="0" u="none" strike="noStrike" cap="none">
                <a:solidFill>
                  <a:srgbClr val="000000"/>
                </a:solidFill>
                <a:latin typeface="Calibri"/>
                <a:ea typeface="Calibri"/>
                <a:cs typeface="Calibri"/>
                <a:sym typeface="Calibri"/>
              </a:rPr>
              <a:t>estrés</a:t>
            </a:r>
            <a:r>
              <a:rPr lang="en-GB" sz="1800" b="0" i="0" u="none" strike="noStrike" cap="none">
                <a:solidFill>
                  <a:srgbClr val="000000"/>
                </a:solidFill>
                <a:latin typeface="Calibri"/>
                <a:ea typeface="Calibri"/>
                <a:cs typeface="Calibri"/>
                <a:sym typeface="Calibri"/>
              </a:rPr>
              <a:t> de manera más eficaz.</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Estimula la </a:t>
            </a:r>
            <a:r>
              <a:rPr lang="en-GB" sz="1800" b="1" i="0" u="none" strike="noStrike" cap="none">
                <a:solidFill>
                  <a:srgbClr val="000000"/>
                </a:solidFill>
                <a:latin typeface="Calibri"/>
                <a:ea typeface="Calibri"/>
                <a:cs typeface="Calibri"/>
                <a:sym typeface="Calibri"/>
              </a:rPr>
              <a:t>autonomía personal.</a:t>
            </a:r>
            <a:endParaRPr sz="1800" b="1" i="0" u="none" strike="noStrike" cap="none">
              <a:solidFill>
                <a:srgbClr val="000000"/>
              </a:solidFill>
              <a:latin typeface="Calibri"/>
              <a:ea typeface="Calibri"/>
              <a:cs typeface="Calibri"/>
              <a:sym typeface="Calibri"/>
            </a:endParaRPr>
          </a:p>
        </p:txBody>
      </p:sp>
      <p:sp>
        <p:nvSpPr>
          <p:cNvPr id="438" name="Google Shape;438;g15765a99abe_0_0"/>
          <p:cNvSpPr/>
          <p:nvPr/>
        </p:nvSpPr>
        <p:spPr>
          <a:xfrm rot="5400000">
            <a:off x="805889" y="1999388"/>
            <a:ext cx="3860100" cy="4025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15765a99abe_0_0"/>
          <p:cNvSpPr/>
          <p:nvPr/>
        </p:nvSpPr>
        <p:spPr>
          <a:xfrm rot="5400000">
            <a:off x="7525966" y="1975373"/>
            <a:ext cx="3860100" cy="4025306"/>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0" name="Google Shape;440;g15765a99abe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1038" y="2814400"/>
            <a:ext cx="2389925" cy="2347248"/>
          </a:xfrm>
          <a:prstGeom prst="rect">
            <a:avLst/>
          </a:prstGeom>
          <a:noFill/>
          <a:ln>
            <a:noFill/>
          </a:ln>
        </p:spPr>
      </p:pic>
      <p:sp>
        <p:nvSpPr>
          <p:cNvPr id="441" name="Google Shape;441;g15765a99abe_0_0"/>
          <p:cNvSpPr/>
          <p:nvPr/>
        </p:nvSpPr>
        <p:spPr>
          <a:xfrm>
            <a:off x="7706043" y="2824275"/>
            <a:ext cx="3499800" cy="2640900"/>
          </a:xfrm>
          <a:prstGeom prst="rect">
            <a:avLst/>
          </a:prstGeom>
          <a:noFill/>
          <a:ln>
            <a:noFill/>
          </a:ln>
        </p:spPr>
        <p:txBody>
          <a:bodyPr spcFirstLastPara="1" wrap="square" lIns="90000" tIns="45000" rIns="90000" bIns="45000" anchor="t" anchorCtr="0">
            <a:noAutofit/>
          </a:bodyPr>
          <a:lstStyle/>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Desarrolla la </a:t>
            </a:r>
            <a:r>
              <a:rPr lang="en-GB" sz="1800" b="1" i="0" u="none" strike="noStrike" cap="none">
                <a:solidFill>
                  <a:srgbClr val="000000"/>
                </a:solidFill>
                <a:latin typeface="Calibri"/>
                <a:ea typeface="Calibri"/>
                <a:cs typeface="Calibri"/>
                <a:sym typeface="Calibri"/>
              </a:rPr>
              <a:t>creatividad</a:t>
            </a:r>
            <a:r>
              <a:rPr lang="en-GB" sz="1800" b="0" i="0" u="none" strike="noStrike" cap="none">
                <a:solidFill>
                  <a:srgbClr val="000000"/>
                </a:solidFill>
                <a:latin typeface="Calibri"/>
                <a:ea typeface="Calibri"/>
                <a:cs typeface="Calibri"/>
                <a:sym typeface="Calibri"/>
              </a:rPr>
              <a:t>.</a:t>
            </a:r>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Produce </a:t>
            </a:r>
            <a:r>
              <a:rPr lang="en-GB" sz="1800" b="1" i="0" u="none" strike="noStrike" cap="none">
                <a:solidFill>
                  <a:srgbClr val="000000"/>
                </a:solidFill>
                <a:latin typeface="Calibri"/>
                <a:ea typeface="Calibri"/>
                <a:cs typeface="Calibri"/>
                <a:sym typeface="Calibri"/>
              </a:rPr>
              <a:t>satisfacción</a:t>
            </a:r>
            <a:r>
              <a:rPr lang="en-GB" sz="1800" b="0" i="0" u="none" strike="noStrike" cap="none">
                <a:solidFill>
                  <a:srgbClr val="000000"/>
                </a:solidFill>
                <a:latin typeface="Calibri"/>
                <a:ea typeface="Calibri"/>
                <a:cs typeface="Calibri"/>
                <a:sym typeface="Calibri"/>
              </a:rPr>
              <a:t> general con la </a:t>
            </a:r>
            <a:r>
              <a:rPr lang="en-GB" sz="1800" b="1" i="0" u="none" strike="noStrike" cap="none">
                <a:solidFill>
                  <a:srgbClr val="000000"/>
                </a:solidFill>
                <a:latin typeface="Calibri"/>
                <a:ea typeface="Calibri"/>
                <a:cs typeface="Calibri"/>
                <a:sym typeface="Calibri"/>
              </a:rPr>
              <a:t>vida</a:t>
            </a:r>
            <a:r>
              <a:rPr lang="en-GB"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Impulsa la </a:t>
            </a:r>
            <a:r>
              <a:rPr lang="en-GB" sz="1800" b="1" i="0" u="none" strike="noStrike" cap="none">
                <a:solidFill>
                  <a:srgbClr val="000000"/>
                </a:solidFill>
                <a:latin typeface="Calibri"/>
                <a:ea typeface="Calibri"/>
                <a:cs typeface="Calibri"/>
                <a:sym typeface="Calibri"/>
              </a:rPr>
              <a:t>proyección futura.</a:t>
            </a:r>
            <a:endParaRPr sz="1800" b="1"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Aumenta la </a:t>
            </a:r>
            <a:r>
              <a:rPr lang="en-GB" sz="1800" b="1" i="0" u="none" strike="noStrike" cap="none">
                <a:solidFill>
                  <a:srgbClr val="000000"/>
                </a:solidFill>
                <a:latin typeface="Calibri"/>
                <a:ea typeface="Calibri"/>
                <a:cs typeface="Calibri"/>
                <a:sym typeface="Calibri"/>
              </a:rPr>
              <a:t>calidad de vida.</a:t>
            </a:r>
            <a:endParaRPr sz="1800" b="1"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Ayuda a establecer </a:t>
            </a:r>
            <a:r>
              <a:rPr lang="en-GB" sz="1800" b="1" i="0" u="none" strike="noStrike" cap="none">
                <a:solidFill>
                  <a:srgbClr val="000000"/>
                </a:solidFill>
                <a:latin typeface="Calibri"/>
                <a:ea typeface="Calibri"/>
                <a:cs typeface="Calibri"/>
                <a:sym typeface="Calibri"/>
              </a:rPr>
              <a:t>relaciones sociales saludables.</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45"/>
        <p:cNvGrpSpPr/>
        <p:nvPr/>
      </p:nvGrpSpPr>
      <p:grpSpPr>
        <a:xfrm>
          <a:off x="0" y="0"/>
          <a:ext cx="0" cy="0"/>
          <a:chOff x="0" y="0"/>
          <a:chExt cx="0" cy="0"/>
        </a:xfrm>
      </p:grpSpPr>
      <p:sp>
        <p:nvSpPr>
          <p:cNvPr id="446" name="Google Shape;446;g18c830645d5_0_12"/>
          <p:cNvSpPr/>
          <p:nvPr/>
        </p:nvSpPr>
        <p:spPr>
          <a:xfrm>
            <a:off x="905755" y="2930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447" name="Google Shape;447;g18c830645d5_0_12"/>
          <p:cNvSpPr/>
          <p:nvPr/>
        </p:nvSpPr>
        <p:spPr>
          <a:xfrm>
            <a:off x="905750" y="1014100"/>
            <a:ext cx="10014300" cy="4602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Sección 7: Trabajando mi autoestima. Valorando lo que sé hacer. </a:t>
            </a:r>
            <a:endParaRPr sz="2400" b="0" i="0" u="none" strike="noStrike" cap="none">
              <a:solidFill>
                <a:srgbClr val="000000"/>
              </a:solidFill>
              <a:latin typeface="Arial"/>
              <a:ea typeface="Arial"/>
              <a:cs typeface="Arial"/>
              <a:sym typeface="Arial"/>
            </a:endParaRPr>
          </a:p>
        </p:txBody>
      </p:sp>
      <p:sp>
        <p:nvSpPr>
          <p:cNvPr id="448" name="Google Shape;448;g18c830645d5_0_12"/>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49" name="Google Shape;449;g18c830645d5_0_12"/>
          <p:cNvSpPr/>
          <p:nvPr/>
        </p:nvSpPr>
        <p:spPr>
          <a:xfrm>
            <a:off x="940200" y="1556375"/>
            <a:ext cx="10311600" cy="10137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Las </a:t>
            </a:r>
            <a:r>
              <a:rPr lang="en-GB" sz="1800" b="1">
                <a:latin typeface="Calibri"/>
                <a:ea typeface="Calibri"/>
                <a:cs typeface="Calibri"/>
                <a:sym typeface="Calibri"/>
              </a:rPr>
              <a:t>mujeres multifuncionales</a:t>
            </a:r>
            <a:r>
              <a:rPr lang="en-GB" sz="1800">
                <a:latin typeface="Calibri"/>
                <a:ea typeface="Calibri"/>
                <a:cs typeface="Calibri"/>
                <a:sym typeface="Calibri"/>
              </a:rPr>
              <a:t> tienen numerosas </a:t>
            </a:r>
            <a:r>
              <a:rPr lang="en-GB" sz="1800" b="1">
                <a:latin typeface="Calibri"/>
                <a:ea typeface="Calibri"/>
                <a:cs typeface="Calibri"/>
                <a:sym typeface="Calibri"/>
              </a:rPr>
              <a:t>cualidades y capacidades</a:t>
            </a:r>
            <a:r>
              <a:rPr lang="en-GB" sz="1800">
                <a:latin typeface="Calibri"/>
                <a:ea typeface="Calibri"/>
                <a:cs typeface="Calibri"/>
                <a:sym typeface="Calibri"/>
              </a:rPr>
              <a:t>. Es importante no sólo reconocerlas, también es fundamental que las </a:t>
            </a:r>
            <a:r>
              <a:rPr lang="en-GB" sz="1800" b="1">
                <a:latin typeface="Calibri"/>
                <a:ea typeface="Calibri"/>
                <a:cs typeface="Calibri"/>
                <a:sym typeface="Calibri"/>
              </a:rPr>
              <a:t>valoremos positivamente</a:t>
            </a:r>
            <a:r>
              <a:rPr lang="en-GB" sz="1800">
                <a:latin typeface="Calibri"/>
                <a:ea typeface="Calibri"/>
                <a:cs typeface="Calibri"/>
                <a:sym typeface="Calibri"/>
              </a:rPr>
              <a:t>. Esto a su vez mejorará nuestra percepción de nosotras mismas y nos ayudará a mejorar nuestra </a:t>
            </a:r>
            <a:r>
              <a:rPr lang="en-GB" sz="1800" b="1">
                <a:latin typeface="Calibri"/>
                <a:ea typeface="Calibri"/>
                <a:cs typeface="Calibri"/>
                <a:sym typeface="Calibri"/>
              </a:rPr>
              <a:t>autoconfianza</a:t>
            </a:r>
            <a:r>
              <a:rPr lang="en-GB" sz="1800">
                <a:latin typeface="Calibri"/>
                <a:ea typeface="Calibri"/>
                <a:cs typeface="Calibri"/>
                <a:sym typeface="Calibri"/>
              </a:rPr>
              <a:t>. </a:t>
            </a:r>
            <a:endParaRPr/>
          </a:p>
          <a:p>
            <a:pPr marL="0" marR="0" lvl="0" indent="0" algn="just"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p:txBody>
      </p:sp>
      <p:sp>
        <p:nvSpPr>
          <p:cNvPr id="450" name="Google Shape;450;g18c830645d5_0_12"/>
          <p:cNvSpPr txBox="1"/>
          <p:nvPr/>
        </p:nvSpPr>
        <p:spPr>
          <a:xfrm>
            <a:off x="6704330" y="2482290"/>
            <a:ext cx="5074500" cy="3140100"/>
          </a:xfrm>
          <a:prstGeom prst="rect">
            <a:avLst/>
          </a:prstGeom>
          <a:noFill/>
          <a:ln w="9525"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1800" b="1">
                <a:latin typeface="Calibri"/>
                <a:ea typeface="Calibri"/>
                <a:cs typeface="Calibri"/>
                <a:sym typeface="Calibri"/>
              </a:rPr>
              <a:t>Te ayudamos a valorar tus cualidades y capacidades…</a:t>
            </a:r>
            <a:endParaRPr sz="1800" b="1">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Haz una lista con todas las tareas y actividades que llevas a cabo en el día. </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Haz una lista de los conocimientos que se necesitan para llevar a cabo esas actividades.</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Haz una lista de las competencias necesarias para llevar a cabo esas actividades.</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Reflexiona sobre el valor que tienen tus conocimientos y competencias para poder llevar a cabo todas esas tareas. </a:t>
            </a:r>
            <a:endParaRPr sz="1800">
              <a:latin typeface="Calibri"/>
              <a:ea typeface="Calibri"/>
              <a:cs typeface="Calibri"/>
              <a:sym typeface="Calibri"/>
            </a:endParaRPr>
          </a:p>
        </p:txBody>
      </p:sp>
      <p:sp>
        <p:nvSpPr>
          <p:cNvPr id="451" name="Google Shape;451;g18c830645d5_0_12"/>
          <p:cNvSpPr txBox="1"/>
          <p:nvPr/>
        </p:nvSpPr>
        <p:spPr>
          <a:xfrm>
            <a:off x="6672975" y="5710175"/>
            <a:ext cx="5137200" cy="415500"/>
          </a:xfrm>
          <a:prstGeom prst="rect">
            <a:avLst/>
          </a:prstGeom>
          <a:solidFill>
            <a:srgbClr val="A2C4C9"/>
          </a:solidFill>
          <a:ln w="38100"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4999"/>
              </a:lnSpc>
              <a:spcBef>
                <a:spcPts val="600"/>
              </a:spcBef>
              <a:spcAft>
                <a:spcPts val="0"/>
              </a:spcAft>
              <a:buNone/>
            </a:pPr>
            <a:r>
              <a:rPr lang="en-GB" sz="1500" b="1">
                <a:solidFill>
                  <a:schemeClr val="dk1"/>
                </a:solidFill>
                <a:latin typeface="Calibri"/>
                <a:ea typeface="Calibri"/>
                <a:cs typeface="Calibri"/>
                <a:sym typeface="Calibri"/>
              </a:rPr>
              <a:t>Esta lista será tu recurso para recordarte lo mucho que vales. </a:t>
            </a:r>
            <a:endParaRPr sz="1500" b="1">
              <a:solidFill>
                <a:schemeClr val="dk1"/>
              </a:solidFill>
              <a:latin typeface="Calibri"/>
              <a:ea typeface="Calibri"/>
              <a:cs typeface="Calibri"/>
              <a:sym typeface="Calibri"/>
            </a:endParaRPr>
          </a:p>
        </p:txBody>
      </p:sp>
      <p:pic>
        <p:nvPicPr>
          <p:cNvPr id="452" name="Google Shape;452;g18c830645d5_0_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74925" y="2652151"/>
            <a:ext cx="2716425" cy="3102525"/>
          </a:xfrm>
          <a:prstGeom prst="rect">
            <a:avLst/>
          </a:prstGeom>
          <a:noFill/>
          <a:ln>
            <a:noFill/>
          </a:ln>
        </p:spPr>
      </p:pic>
      <p:sp>
        <p:nvSpPr>
          <p:cNvPr id="453" name="Google Shape;453;g18c830645d5_0_12"/>
          <p:cNvSpPr txBox="1"/>
          <p:nvPr/>
        </p:nvSpPr>
        <p:spPr>
          <a:xfrm>
            <a:off x="215374" y="4478550"/>
            <a:ext cx="2555700" cy="615000"/>
          </a:xfrm>
          <a:prstGeom prst="rect">
            <a:avLst/>
          </a:prstGeom>
          <a:solidFill>
            <a:srgbClr val="FFF2CC"/>
          </a:solidFill>
          <a:ln w="3810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4999"/>
              </a:lnSpc>
              <a:spcBef>
                <a:spcPts val="600"/>
              </a:spcBef>
              <a:spcAft>
                <a:spcPts val="0"/>
              </a:spcAft>
              <a:buNone/>
            </a:pPr>
            <a:r>
              <a:rPr lang="en-GB" sz="1300" b="1">
                <a:solidFill>
                  <a:schemeClr val="dk1"/>
                </a:solidFill>
                <a:latin typeface="Calibri"/>
                <a:ea typeface="Calibri"/>
                <a:cs typeface="Calibri"/>
                <a:sym typeface="Calibri"/>
              </a:rPr>
              <a:t>Escribe en las raíces de este árbol las tareas de tu día a día.</a:t>
            </a:r>
            <a:endParaRPr sz="1300" b="1">
              <a:solidFill>
                <a:schemeClr val="dk1"/>
              </a:solidFill>
              <a:latin typeface="Calibri"/>
              <a:ea typeface="Calibri"/>
              <a:cs typeface="Calibri"/>
              <a:sym typeface="Calibri"/>
            </a:endParaRPr>
          </a:p>
        </p:txBody>
      </p:sp>
      <p:sp>
        <p:nvSpPr>
          <p:cNvPr id="454" name="Google Shape;454;g18c830645d5_0_12"/>
          <p:cNvSpPr txBox="1"/>
          <p:nvPr/>
        </p:nvSpPr>
        <p:spPr>
          <a:xfrm>
            <a:off x="215374" y="2895288"/>
            <a:ext cx="2555700" cy="845100"/>
          </a:xfrm>
          <a:prstGeom prst="rect">
            <a:avLst/>
          </a:prstGeom>
          <a:solidFill>
            <a:srgbClr val="FFF2CC"/>
          </a:solidFill>
          <a:ln w="3810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4999"/>
              </a:lnSpc>
              <a:spcBef>
                <a:spcPts val="600"/>
              </a:spcBef>
              <a:spcAft>
                <a:spcPts val="0"/>
              </a:spcAft>
              <a:buNone/>
            </a:pPr>
            <a:r>
              <a:rPr lang="en-GB" sz="1300" b="1">
                <a:solidFill>
                  <a:schemeClr val="dk1"/>
                </a:solidFill>
                <a:latin typeface="Calibri"/>
                <a:ea typeface="Calibri"/>
                <a:cs typeface="Calibri"/>
                <a:sym typeface="Calibri"/>
              </a:rPr>
              <a:t>Escribe en las ramas de este árbol tus conocimientos y competencias.</a:t>
            </a:r>
            <a:endParaRPr sz="1300" b="1">
              <a:solidFill>
                <a:schemeClr val="dk1"/>
              </a:solidFill>
              <a:latin typeface="Calibri"/>
              <a:ea typeface="Calibri"/>
              <a:cs typeface="Calibri"/>
              <a:sym typeface="Calibri"/>
            </a:endParaRPr>
          </a:p>
        </p:txBody>
      </p:sp>
      <p:cxnSp>
        <p:nvCxnSpPr>
          <p:cNvPr id="455" name="Google Shape;455;g18c830645d5_0_12"/>
          <p:cNvCxnSpPr>
            <a:stCxn id="454" idx="3"/>
          </p:cNvCxnSpPr>
          <p:nvPr/>
        </p:nvCxnSpPr>
        <p:spPr>
          <a:xfrm>
            <a:off x="2771074" y="3317838"/>
            <a:ext cx="1329600" cy="489000"/>
          </a:xfrm>
          <a:prstGeom prst="straightConnector1">
            <a:avLst/>
          </a:prstGeom>
          <a:noFill/>
          <a:ln w="28575" cap="flat" cmpd="sng">
            <a:solidFill>
              <a:srgbClr val="C00000"/>
            </a:solidFill>
            <a:prstDash val="solid"/>
            <a:round/>
            <a:headEnd type="none" w="med" len="med"/>
            <a:tailEnd type="triangle" w="med" len="med"/>
          </a:ln>
        </p:spPr>
      </p:cxnSp>
      <p:cxnSp>
        <p:nvCxnSpPr>
          <p:cNvPr id="456" name="Google Shape;456;g18c830645d5_0_12"/>
          <p:cNvCxnSpPr>
            <a:stCxn id="453" idx="3"/>
            <a:endCxn id="452" idx="2"/>
          </p:cNvCxnSpPr>
          <p:nvPr/>
        </p:nvCxnSpPr>
        <p:spPr>
          <a:xfrm>
            <a:off x="2771074" y="4786050"/>
            <a:ext cx="1862100" cy="968700"/>
          </a:xfrm>
          <a:prstGeom prst="straightConnector1">
            <a:avLst/>
          </a:prstGeom>
          <a:noFill/>
          <a:ln w="28575" cap="flat" cmpd="sng">
            <a:solidFill>
              <a:srgbClr val="C00000"/>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60"/>
        <p:cNvGrpSpPr/>
        <p:nvPr/>
      </p:nvGrpSpPr>
      <p:grpSpPr>
        <a:xfrm>
          <a:off x="0" y="0"/>
          <a:ext cx="0" cy="0"/>
          <a:chOff x="0" y="0"/>
          <a:chExt cx="0" cy="0"/>
        </a:xfrm>
      </p:grpSpPr>
      <p:sp>
        <p:nvSpPr>
          <p:cNvPr id="461" name="Google Shape;461;g18c830645d5_0_48"/>
          <p:cNvSpPr/>
          <p:nvPr/>
        </p:nvSpPr>
        <p:spPr>
          <a:xfrm>
            <a:off x="907068" y="11750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462" name="Google Shape;462;g18c830645d5_0_48"/>
          <p:cNvSpPr/>
          <p:nvPr/>
        </p:nvSpPr>
        <p:spPr>
          <a:xfrm>
            <a:off x="907063" y="838575"/>
            <a:ext cx="10014300" cy="4602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Sección 7: Trabajando mi Autoestima. ¿Me valoro justamente?</a:t>
            </a:r>
            <a:endParaRPr sz="2400" b="0" i="0" u="none" strike="noStrike" cap="none">
              <a:solidFill>
                <a:srgbClr val="000000"/>
              </a:solidFill>
              <a:latin typeface="Arial"/>
              <a:ea typeface="Arial"/>
              <a:cs typeface="Arial"/>
              <a:sym typeface="Arial"/>
            </a:endParaRPr>
          </a:p>
        </p:txBody>
      </p:sp>
      <p:sp>
        <p:nvSpPr>
          <p:cNvPr id="463" name="Google Shape;463;g18c830645d5_0_48"/>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64" name="Google Shape;464;g18c830645d5_0_48"/>
          <p:cNvSpPr/>
          <p:nvPr/>
        </p:nvSpPr>
        <p:spPr>
          <a:xfrm>
            <a:off x="973350" y="1380850"/>
            <a:ext cx="10311600" cy="9531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Reflexiona sobre el juicio que te haces a ti misma ¿eres o no eres justa contigo misma?</a:t>
            </a:r>
            <a:r>
              <a:rPr lang="en-GB" sz="1800" b="1" i="0" u="none" strike="noStrike" cap="none">
                <a:solidFill>
                  <a:srgbClr val="000000"/>
                </a:solidFill>
                <a:latin typeface="Calibri"/>
                <a:ea typeface="Calibri"/>
                <a:cs typeface="Calibri"/>
                <a:sym typeface="Calibri"/>
              </a:rPr>
              <a:t>… </a:t>
            </a:r>
            <a:r>
              <a:rPr lang="en-GB" sz="1800" i="0" u="none" strike="noStrike" cap="none">
                <a:solidFill>
                  <a:srgbClr val="000000"/>
                </a:solidFill>
                <a:latin typeface="Calibri"/>
                <a:ea typeface="Calibri"/>
                <a:cs typeface="Calibri"/>
                <a:sym typeface="Calibri"/>
              </a:rPr>
              <a:t>A continuaci</a:t>
            </a:r>
            <a:r>
              <a:rPr lang="en-GB" sz="1800">
                <a:latin typeface="Calibri"/>
                <a:ea typeface="Calibri"/>
                <a:cs typeface="Calibri"/>
                <a:sym typeface="Calibri"/>
              </a:rPr>
              <a:t>ón te proponemos un ejercicio para que seas consciente de tus méritos y de tus errores, y cómo te sientes al respecto. Recuerda que tus errores no son fracasos, son experiencias que te permitirán mejorar en el futuro.</a:t>
            </a:r>
            <a:endParaRPr/>
          </a:p>
          <a:p>
            <a:pPr marL="0" marR="0" lvl="0" indent="0" algn="just"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p:txBody>
      </p:sp>
      <p:sp>
        <p:nvSpPr>
          <p:cNvPr id="465" name="Google Shape;465;g18c830645d5_0_48"/>
          <p:cNvSpPr txBox="1"/>
          <p:nvPr/>
        </p:nvSpPr>
        <p:spPr>
          <a:xfrm>
            <a:off x="907075" y="2485650"/>
            <a:ext cx="5247900" cy="2816700"/>
          </a:xfrm>
          <a:prstGeom prst="rect">
            <a:avLst/>
          </a:prstGeom>
          <a:noFill/>
          <a:ln w="19050" cap="flat" cmpd="sng">
            <a:solidFill>
              <a:srgbClr val="FAB63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1600" b="1">
                <a:latin typeface="Calibri"/>
                <a:ea typeface="Calibri"/>
                <a:cs typeface="Calibri"/>
                <a:sym typeface="Calibri"/>
              </a:rPr>
              <a:t>Describe una situación de la que te sientas orgullosa, en la que algo te saliera bien</a:t>
            </a:r>
            <a:r>
              <a:rPr lang="en-GB" sz="1600" b="1" i="0" u="none" strike="noStrike" cap="none">
                <a:solidFill>
                  <a:srgbClr val="000000"/>
                </a:solidFill>
                <a:latin typeface="Calibri"/>
                <a:ea typeface="Calibri"/>
                <a:cs typeface="Calibri"/>
                <a:sym typeface="Calibri"/>
              </a:rPr>
              <a:t>:</a:t>
            </a:r>
            <a:endParaRPr sz="1600"/>
          </a:p>
          <a:p>
            <a:pPr marL="0" marR="0" lvl="0" indent="0" algn="just" rtl="0">
              <a:lnSpc>
                <a:spcPct val="100000"/>
              </a:lnSpc>
              <a:spcBef>
                <a:spcPts val="0"/>
              </a:spcBef>
              <a:spcAft>
                <a:spcPts val="0"/>
              </a:spcAft>
              <a:buClr>
                <a:srgbClr val="000000"/>
              </a:buClr>
              <a:buSzPts val="2400"/>
              <a:buFont typeface="Arial"/>
              <a:buNone/>
            </a:pPr>
            <a:endParaRPr sz="1600">
              <a:latin typeface="Calibri"/>
              <a:ea typeface="Calibri"/>
              <a:cs typeface="Calibri"/>
              <a:sym typeface="Calibri"/>
            </a:endParaRPr>
          </a:p>
          <a:p>
            <a:pPr marL="0" marR="0" lvl="0" indent="0" algn="just" rtl="0">
              <a:lnSpc>
                <a:spcPct val="100000"/>
              </a:lnSpc>
              <a:spcBef>
                <a:spcPts val="0"/>
              </a:spcBef>
              <a:spcAft>
                <a:spcPts val="0"/>
              </a:spcAft>
              <a:buNone/>
            </a:pPr>
            <a:r>
              <a:rPr lang="en-GB" sz="1600">
                <a:latin typeface="Calibri"/>
                <a:ea typeface="Calibri"/>
                <a:cs typeface="Calibri"/>
                <a:sym typeface="Calibri"/>
              </a:rPr>
              <a:t>¿Cómo te sentiste? Nombra las emociones que experimentaste, se lo más detallista posible.</a:t>
            </a:r>
            <a:endParaRPr sz="1600">
              <a:latin typeface="Calibri"/>
              <a:ea typeface="Calibri"/>
              <a:cs typeface="Calibri"/>
              <a:sym typeface="Calibri"/>
            </a:endParaRPr>
          </a:p>
          <a:p>
            <a:pPr marL="0" marR="0" lvl="0" indent="0" algn="just" rtl="0">
              <a:lnSpc>
                <a:spcPct val="100000"/>
              </a:lnSpc>
              <a:spcBef>
                <a:spcPts val="0"/>
              </a:spcBef>
              <a:spcAft>
                <a:spcPts val="0"/>
              </a:spcAft>
              <a:buNone/>
            </a:pPr>
            <a:endParaRPr sz="1600">
              <a:latin typeface="Calibri"/>
              <a:ea typeface="Calibri"/>
              <a:cs typeface="Calibri"/>
              <a:sym typeface="Calibri"/>
            </a:endParaRPr>
          </a:p>
          <a:p>
            <a:pPr marL="0" marR="0" lvl="0" indent="0" algn="just" rtl="0">
              <a:lnSpc>
                <a:spcPct val="100000"/>
              </a:lnSpc>
              <a:spcBef>
                <a:spcPts val="0"/>
              </a:spcBef>
              <a:spcAft>
                <a:spcPts val="0"/>
              </a:spcAft>
              <a:buNone/>
            </a:pPr>
            <a:r>
              <a:rPr lang="en-GB" sz="1600">
                <a:latin typeface="Calibri"/>
                <a:ea typeface="Calibri"/>
                <a:cs typeface="Calibri"/>
                <a:sym typeface="Calibri"/>
              </a:rPr>
              <a:t>¿Cómo lo conseguiste? ¿Qué cualidades tuyas favorecieron el éxito?</a:t>
            </a:r>
            <a:endParaRPr sz="1600">
              <a:latin typeface="Calibri"/>
              <a:ea typeface="Calibri"/>
              <a:cs typeface="Calibri"/>
              <a:sym typeface="Calibri"/>
            </a:endParaRPr>
          </a:p>
          <a:p>
            <a:pPr marL="0" marR="0" lvl="0" indent="0" algn="just" rtl="0">
              <a:lnSpc>
                <a:spcPct val="100000"/>
              </a:lnSpc>
              <a:spcBef>
                <a:spcPts val="0"/>
              </a:spcBef>
              <a:spcAft>
                <a:spcPts val="0"/>
              </a:spcAft>
              <a:buNone/>
            </a:pPr>
            <a:endParaRPr sz="1600">
              <a:latin typeface="Calibri"/>
              <a:ea typeface="Calibri"/>
              <a:cs typeface="Calibri"/>
              <a:sym typeface="Calibri"/>
            </a:endParaRPr>
          </a:p>
          <a:p>
            <a:pPr marL="0" marR="0" lvl="0" indent="0" algn="just" rtl="0">
              <a:lnSpc>
                <a:spcPct val="100000"/>
              </a:lnSpc>
              <a:spcBef>
                <a:spcPts val="0"/>
              </a:spcBef>
              <a:spcAft>
                <a:spcPts val="0"/>
              </a:spcAft>
              <a:buNone/>
            </a:pPr>
            <a:r>
              <a:rPr lang="en-GB" sz="1600">
                <a:latin typeface="Calibri"/>
                <a:ea typeface="Calibri"/>
                <a:cs typeface="Calibri"/>
                <a:sym typeface="Calibri"/>
              </a:rPr>
              <a:t>¿Cómo influyó este hecho en tu autoestima?</a:t>
            </a:r>
            <a:endParaRPr sz="1600">
              <a:latin typeface="Calibri"/>
              <a:ea typeface="Calibri"/>
              <a:cs typeface="Calibri"/>
              <a:sym typeface="Calibri"/>
            </a:endParaRPr>
          </a:p>
          <a:p>
            <a:pPr marL="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466" name="Google Shape;466;g18c830645d5_0_48"/>
          <p:cNvSpPr txBox="1"/>
          <p:nvPr/>
        </p:nvSpPr>
        <p:spPr>
          <a:xfrm>
            <a:off x="6320100" y="2485650"/>
            <a:ext cx="5753400" cy="2832300"/>
          </a:xfrm>
          <a:prstGeom prst="rect">
            <a:avLst/>
          </a:prstGeom>
          <a:noFill/>
          <a:ln w="19050" cap="flat" cmpd="sng">
            <a:solidFill>
              <a:srgbClr val="FAB632"/>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72000" tIns="36000" rIns="72000" bIns="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GB" sz="1600" b="1">
                <a:latin typeface="Calibri"/>
                <a:ea typeface="Calibri"/>
                <a:cs typeface="Calibri"/>
                <a:sym typeface="Calibri"/>
              </a:rPr>
              <a:t>Describe una situación en la que no te salieran bien las cosas, te equivocaras o cometieras un error.</a:t>
            </a:r>
            <a:endParaRPr sz="1600" b="1">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600" b="1">
              <a:latin typeface="Calibri"/>
              <a:ea typeface="Calibri"/>
              <a:cs typeface="Calibri"/>
              <a:sym typeface="Calibri"/>
            </a:endParaRPr>
          </a:p>
          <a:p>
            <a:pPr marL="0" marR="0" lvl="0" indent="0" algn="just" rtl="0">
              <a:lnSpc>
                <a:spcPct val="100000"/>
              </a:lnSpc>
              <a:spcBef>
                <a:spcPts val="0"/>
              </a:spcBef>
              <a:spcAft>
                <a:spcPts val="0"/>
              </a:spcAft>
              <a:buNone/>
            </a:pPr>
            <a:r>
              <a:rPr lang="en-GB" sz="1600">
                <a:latin typeface="Calibri"/>
                <a:ea typeface="Calibri"/>
                <a:cs typeface="Calibri"/>
                <a:sym typeface="Calibri"/>
              </a:rPr>
              <a:t>¿Cómo te sentiste? Nombra las emociones que experimentaste, se lo más detallista posible.</a:t>
            </a:r>
            <a:endParaRPr sz="1600">
              <a:latin typeface="Calibri"/>
              <a:ea typeface="Calibri"/>
              <a:cs typeface="Calibri"/>
              <a:sym typeface="Calibri"/>
            </a:endParaRPr>
          </a:p>
          <a:p>
            <a:pPr marL="0" marR="0" lvl="0" indent="0" algn="just" rtl="0">
              <a:lnSpc>
                <a:spcPct val="100000"/>
              </a:lnSpc>
              <a:spcBef>
                <a:spcPts val="0"/>
              </a:spcBef>
              <a:spcAft>
                <a:spcPts val="0"/>
              </a:spcAft>
              <a:buNone/>
            </a:pPr>
            <a:endParaRPr sz="1600">
              <a:latin typeface="Calibri"/>
              <a:ea typeface="Calibri"/>
              <a:cs typeface="Calibri"/>
              <a:sym typeface="Calibri"/>
            </a:endParaRPr>
          </a:p>
          <a:p>
            <a:pPr marL="0" marR="0" lvl="0" indent="0" algn="just" rtl="0">
              <a:lnSpc>
                <a:spcPct val="100000"/>
              </a:lnSpc>
              <a:spcBef>
                <a:spcPts val="0"/>
              </a:spcBef>
              <a:spcAft>
                <a:spcPts val="0"/>
              </a:spcAft>
              <a:buNone/>
            </a:pPr>
            <a:r>
              <a:rPr lang="en-GB" sz="1600">
                <a:latin typeface="Calibri"/>
                <a:ea typeface="Calibri"/>
                <a:cs typeface="Calibri"/>
                <a:sym typeface="Calibri"/>
              </a:rPr>
              <a:t>¿Por qué crees que se dio esta situación? ¿Qué cualidades tuyas crees que podrían serte de utilidad la próxima vez que te enfrentes a esta situación?</a:t>
            </a:r>
            <a:endParaRPr sz="1600">
              <a:latin typeface="Calibri"/>
              <a:ea typeface="Calibri"/>
              <a:cs typeface="Calibri"/>
              <a:sym typeface="Calibri"/>
            </a:endParaRPr>
          </a:p>
          <a:p>
            <a:pPr marL="0" marR="0" lvl="0" indent="0" algn="just" rtl="0">
              <a:lnSpc>
                <a:spcPct val="100000"/>
              </a:lnSpc>
              <a:spcBef>
                <a:spcPts val="0"/>
              </a:spcBef>
              <a:spcAft>
                <a:spcPts val="0"/>
              </a:spcAft>
              <a:buNone/>
            </a:pPr>
            <a:endParaRPr sz="1600">
              <a:latin typeface="Calibri"/>
              <a:ea typeface="Calibri"/>
              <a:cs typeface="Calibri"/>
              <a:sym typeface="Calibri"/>
            </a:endParaRPr>
          </a:p>
          <a:p>
            <a:pPr marL="0" marR="0" lvl="0" indent="0" algn="just" rtl="0">
              <a:lnSpc>
                <a:spcPct val="100000"/>
              </a:lnSpc>
              <a:spcBef>
                <a:spcPts val="0"/>
              </a:spcBef>
              <a:spcAft>
                <a:spcPts val="0"/>
              </a:spcAft>
              <a:buNone/>
            </a:pPr>
            <a:r>
              <a:rPr lang="en-GB" sz="1600">
                <a:latin typeface="Calibri"/>
                <a:ea typeface="Calibri"/>
                <a:cs typeface="Calibri"/>
                <a:sym typeface="Calibri"/>
              </a:rPr>
              <a:t>¿Cómo influyó este hecho en tu autoestima?</a:t>
            </a:r>
            <a:endParaRPr sz="1700">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None/>
            </a:pPr>
            <a:endParaRPr sz="800" b="0" i="0" u="none" strike="noStrike" cap="none">
              <a:solidFill>
                <a:srgbClr val="000000"/>
              </a:solidFill>
              <a:latin typeface="Calibri"/>
              <a:ea typeface="Calibri"/>
              <a:cs typeface="Calibri"/>
              <a:sym typeface="Calibri"/>
            </a:endParaRPr>
          </a:p>
        </p:txBody>
      </p:sp>
      <p:pic>
        <p:nvPicPr>
          <p:cNvPr id="467" name="Google Shape;467;g18c830645d5_0_48"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981" y="2333972"/>
            <a:ext cx="970001" cy="29683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71"/>
        <p:cNvGrpSpPr/>
        <p:nvPr/>
      </p:nvGrpSpPr>
      <p:grpSpPr>
        <a:xfrm>
          <a:off x="0" y="0"/>
          <a:ext cx="0" cy="0"/>
          <a:chOff x="0" y="0"/>
          <a:chExt cx="0" cy="0"/>
        </a:xfrm>
      </p:grpSpPr>
      <p:sp>
        <p:nvSpPr>
          <p:cNvPr id="472" name="Google Shape;472;p11"/>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73" name="Google Shape;473;p11"/>
          <p:cNvSpPr/>
          <p:nvPr/>
        </p:nvSpPr>
        <p:spPr>
          <a:xfrm>
            <a:off x="801013" y="-3644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474" name="Google Shape;474;p11"/>
          <p:cNvSpPr/>
          <p:nvPr/>
        </p:nvSpPr>
        <p:spPr>
          <a:xfrm>
            <a:off x="801013" y="65253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8</a:t>
            </a:r>
            <a:r>
              <a:rPr lang="en-GB" sz="2400" b="0" i="0" u="none" strike="noStrike" cap="none">
                <a:solidFill>
                  <a:srgbClr val="21B4A9"/>
                </a:solidFill>
                <a:latin typeface="Calibri"/>
                <a:ea typeface="Calibri"/>
                <a:cs typeface="Calibri"/>
                <a:sym typeface="Calibri"/>
              </a:rPr>
              <a:t>: Cómo mejorar </a:t>
            </a:r>
            <a:r>
              <a:rPr lang="en-GB" sz="2400">
                <a:solidFill>
                  <a:srgbClr val="21B4A9"/>
                </a:solidFill>
                <a:latin typeface="Calibri"/>
                <a:ea typeface="Calibri"/>
                <a:cs typeface="Calibri"/>
                <a:sym typeface="Calibri"/>
              </a:rPr>
              <a:t>mi</a:t>
            </a:r>
            <a:r>
              <a:rPr lang="en-GB" sz="2400" b="0" i="0" u="none" strike="noStrike" cap="none">
                <a:solidFill>
                  <a:srgbClr val="21B4A9"/>
                </a:solidFill>
                <a:latin typeface="Calibri"/>
                <a:ea typeface="Calibri"/>
                <a:cs typeface="Calibri"/>
                <a:sym typeface="Calibri"/>
              </a:rPr>
              <a:t> Autoestima</a:t>
            </a:r>
            <a:endParaRPr sz="2400" b="0" i="0" u="none" strike="noStrike" cap="none">
              <a:solidFill>
                <a:srgbClr val="000000"/>
              </a:solidFill>
              <a:latin typeface="Arial"/>
              <a:ea typeface="Arial"/>
              <a:cs typeface="Arial"/>
              <a:sym typeface="Arial"/>
            </a:endParaRPr>
          </a:p>
        </p:txBody>
      </p:sp>
      <p:grpSp>
        <p:nvGrpSpPr>
          <p:cNvPr id="475" name="Google Shape;475;p11"/>
          <p:cNvGrpSpPr/>
          <p:nvPr/>
        </p:nvGrpSpPr>
        <p:grpSpPr>
          <a:xfrm>
            <a:off x="1449489" y="1161525"/>
            <a:ext cx="1874217" cy="1653328"/>
            <a:chOff x="4607531" y="1786037"/>
            <a:chExt cx="1999543" cy="1653326"/>
          </a:xfrm>
        </p:grpSpPr>
        <p:sp>
          <p:nvSpPr>
            <p:cNvPr id="476" name="Google Shape;476;p11"/>
            <p:cNvSpPr/>
            <p:nvPr/>
          </p:nvSpPr>
          <p:spPr>
            <a:xfrm rot="5400000">
              <a:off x="4780640" y="1612928"/>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7" name="Google Shape;477;p11"/>
            <p:cNvSpPr/>
            <p:nvPr/>
          </p:nvSpPr>
          <p:spPr>
            <a:xfrm>
              <a:off x="4738574" y="2223182"/>
              <a:ext cx="1689002" cy="903482"/>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Tratarnos con cariño y respeto, siempre.</a:t>
              </a:r>
              <a:endParaRPr/>
            </a:p>
          </p:txBody>
        </p:sp>
      </p:grpSp>
      <p:grpSp>
        <p:nvGrpSpPr>
          <p:cNvPr id="478" name="Google Shape;478;p11"/>
          <p:cNvGrpSpPr/>
          <p:nvPr/>
        </p:nvGrpSpPr>
        <p:grpSpPr>
          <a:xfrm>
            <a:off x="4962627" y="2917906"/>
            <a:ext cx="2019248" cy="1653326"/>
            <a:chOff x="4607531" y="1786037"/>
            <a:chExt cx="2019248" cy="1653326"/>
          </a:xfrm>
        </p:grpSpPr>
        <p:sp>
          <p:nvSpPr>
            <p:cNvPr id="479" name="Google Shape;479;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80" name="Google Shape;480;p11"/>
            <p:cNvSpPr/>
            <p:nvPr/>
          </p:nvSpPr>
          <p:spPr>
            <a:xfrm>
              <a:off x="4627235" y="2281258"/>
              <a:ext cx="1999544" cy="84540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QUIÉRETE TAL Y COMO ERES</a:t>
              </a:r>
              <a:endParaRPr/>
            </a:p>
          </p:txBody>
        </p:sp>
      </p:grpSp>
      <p:grpSp>
        <p:nvGrpSpPr>
          <p:cNvPr id="481" name="Google Shape;481;p11"/>
          <p:cNvGrpSpPr/>
          <p:nvPr/>
        </p:nvGrpSpPr>
        <p:grpSpPr>
          <a:xfrm>
            <a:off x="6070265" y="1214585"/>
            <a:ext cx="1999543" cy="1653326"/>
            <a:chOff x="4607531" y="1786037"/>
            <a:chExt cx="1999543" cy="1653326"/>
          </a:xfrm>
        </p:grpSpPr>
        <p:sp>
          <p:nvSpPr>
            <p:cNvPr id="482" name="Google Shape;482;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83" name="Google Shape;483;p11"/>
            <p:cNvSpPr/>
            <p:nvPr/>
          </p:nvSpPr>
          <p:spPr>
            <a:xfrm>
              <a:off x="4905453" y="2279764"/>
              <a:ext cx="1403700" cy="8469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Aceptarnos y perdonarnos.</a:t>
              </a:r>
              <a:endParaRPr/>
            </a:p>
          </p:txBody>
        </p:sp>
      </p:grpSp>
      <p:grpSp>
        <p:nvGrpSpPr>
          <p:cNvPr id="484" name="Google Shape;484;p11"/>
          <p:cNvGrpSpPr/>
          <p:nvPr/>
        </p:nvGrpSpPr>
        <p:grpSpPr>
          <a:xfrm>
            <a:off x="7291967" y="2682064"/>
            <a:ext cx="1999544" cy="1653326"/>
            <a:chOff x="4516168" y="1813765"/>
            <a:chExt cx="1999544" cy="1653326"/>
          </a:xfrm>
        </p:grpSpPr>
        <p:sp>
          <p:nvSpPr>
            <p:cNvPr id="485" name="Google Shape;485;p11"/>
            <p:cNvSpPr/>
            <p:nvPr/>
          </p:nvSpPr>
          <p:spPr>
            <a:xfrm rot="5400000">
              <a:off x="4689277" y="1640657"/>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86" name="Google Shape;486;p11"/>
            <p:cNvSpPr/>
            <p:nvPr/>
          </p:nvSpPr>
          <p:spPr>
            <a:xfrm>
              <a:off x="4516168" y="2049607"/>
              <a:ext cx="1999544" cy="1077057"/>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Pensar en positivo sobre nosotras (Cuidar el diálogo interno).</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487" name="Google Shape;487;p11"/>
          <p:cNvGrpSpPr/>
          <p:nvPr/>
        </p:nvGrpSpPr>
        <p:grpSpPr>
          <a:xfrm>
            <a:off x="8405296" y="974475"/>
            <a:ext cx="1999544" cy="1653326"/>
            <a:chOff x="4607530" y="1786037"/>
            <a:chExt cx="1999544" cy="1653326"/>
          </a:xfrm>
        </p:grpSpPr>
        <p:sp>
          <p:nvSpPr>
            <p:cNvPr id="488" name="Google Shape;488;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1"/>
            <p:cNvSpPr/>
            <p:nvPr/>
          </p:nvSpPr>
          <p:spPr>
            <a:xfrm>
              <a:off x="4607530" y="2098735"/>
              <a:ext cx="1999543" cy="1112627"/>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Tener compasión, hablarnos como lo haríamos a una buena amiga</a:t>
              </a:r>
              <a:endParaRPr/>
            </a:p>
          </p:txBody>
        </p:sp>
      </p:grpSp>
      <p:grpSp>
        <p:nvGrpSpPr>
          <p:cNvPr id="490" name="Google Shape;490;p11"/>
          <p:cNvGrpSpPr/>
          <p:nvPr/>
        </p:nvGrpSpPr>
        <p:grpSpPr>
          <a:xfrm>
            <a:off x="6368186" y="4358463"/>
            <a:ext cx="1999544" cy="1653326"/>
            <a:chOff x="4607531" y="1786037"/>
            <a:chExt cx="1999544" cy="1653326"/>
          </a:xfrm>
        </p:grpSpPr>
        <p:sp>
          <p:nvSpPr>
            <p:cNvPr id="491" name="Google Shape;491;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2" name="Google Shape;492;p11"/>
            <p:cNvSpPr/>
            <p:nvPr/>
          </p:nvSpPr>
          <p:spPr>
            <a:xfrm>
              <a:off x="4607531" y="2098735"/>
              <a:ext cx="1999544" cy="102792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Auto Conocernos (valores, intereses, gustos, fortalezas).</a:t>
              </a:r>
              <a:endParaRPr/>
            </a:p>
          </p:txBody>
        </p:sp>
      </p:grpSp>
      <p:grpSp>
        <p:nvGrpSpPr>
          <p:cNvPr id="493" name="Google Shape;493;p11"/>
          <p:cNvGrpSpPr/>
          <p:nvPr/>
        </p:nvGrpSpPr>
        <p:grpSpPr>
          <a:xfrm>
            <a:off x="1985123" y="2854325"/>
            <a:ext cx="2240861" cy="1653326"/>
            <a:chOff x="4434934" y="1786037"/>
            <a:chExt cx="2240861" cy="1653326"/>
          </a:xfrm>
        </p:grpSpPr>
        <p:sp>
          <p:nvSpPr>
            <p:cNvPr id="494" name="Google Shape;494;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5" name="Google Shape;495;p11"/>
            <p:cNvSpPr/>
            <p:nvPr/>
          </p:nvSpPr>
          <p:spPr>
            <a:xfrm>
              <a:off x="4434934" y="2273377"/>
              <a:ext cx="2240861" cy="853287"/>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Ponernos metas realistas.</a:t>
              </a:r>
              <a:endParaRPr/>
            </a:p>
          </p:txBody>
        </p:sp>
      </p:grpSp>
      <p:grpSp>
        <p:nvGrpSpPr>
          <p:cNvPr id="496" name="Google Shape;496;p11"/>
          <p:cNvGrpSpPr/>
          <p:nvPr/>
        </p:nvGrpSpPr>
        <p:grpSpPr>
          <a:xfrm>
            <a:off x="3751999" y="4314797"/>
            <a:ext cx="1999543" cy="1653326"/>
            <a:chOff x="4607531" y="1786037"/>
            <a:chExt cx="1999543" cy="1653326"/>
          </a:xfrm>
        </p:grpSpPr>
        <p:sp>
          <p:nvSpPr>
            <p:cNvPr id="497" name="Google Shape;497;p11"/>
            <p:cNvSpPr/>
            <p:nvPr/>
          </p:nvSpPr>
          <p:spPr>
            <a:xfrm rot="5400000">
              <a:off x="4780640" y="1612928"/>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8" name="Google Shape;498;p11"/>
            <p:cNvSpPr/>
            <p:nvPr/>
          </p:nvSpPr>
          <p:spPr>
            <a:xfrm>
              <a:off x="4905453" y="2130150"/>
              <a:ext cx="1403700" cy="996514"/>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Regalarnos tiempo y autocuidado.</a:t>
              </a:r>
              <a:endParaRPr/>
            </a:p>
          </p:txBody>
        </p:sp>
      </p:grpSp>
      <p:grpSp>
        <p:nvGrpSpPr>
          <p:cNvPr id="499" name="Google Shape;499;p11"/>
          <p:cNvGrpSpPr/>
          <p:nvPr/>
        </p:nvGrpSpPr>
        <p:grpSpPr>
          <a:xfrm>
            <a:off x="3591319" y="1523147"/>
            <a:ext cx="2008564" cy="1653326"/>
            <a:chOff x="4607531" y="1786037"/>
            <a:chExt cx="2008564" cy="1653326"/>
          </a:xfrm>
        </p:grpSpPr>
        <p:sp>
          <p:nvSpPr>
            <p:cNvPr id="500" name="Google Shape;500;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1" name="Google Shape;501;p11"/>
            <p:cNvSpPr/>
            <p:nvPr/>
          </p:nvSpPr>
          <p:spPr>
            <a:xfrm>
              <a:off x="4616550" y="2115738"/>
              <a:ext cx="1999545" cy="101092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Desarrolla tu potencial a través de actividades que </a:t>
              </a:r>
              <a:r>
                <a:rPr lang="en-GB" sz="1600">
                  <a:latin typeface="Calibri"/>
                  <a:ea typeface="Calibri"/>
                  <a:cs typeface="Calibri"/>
                  <a:sym typeface="Calibri"/>
                </a:rPr>
                <a:t>te</a:t>
              </a:r>
              <a:r>
                <a:rPr lang="en-GB" sz="1600" b="0" i="0" u="none" strike="noStrike" cap="none">
                  <a:solidFill>
                    <a:srgbClr val="000000"/>
                  </a:solidFill>
                  <a:latin typeface="Calibri"/>
                  <a:ea typeface="Calibri"/>
                  <a:cs typeface="Calibri"/>
                  <a:sym typeface="Calibri"/>
                </a:rPr>
                <a:t> apasionen.</a:t>
              </a:r>
              <a:endParaRPr/>
            </a:p>
          </p:txBody>
        </p:sp>
      </p:grpSp>
      <p:grpSp>
        <p:nvGrpSpPr>
          <p:cNvPr id="502" name="Google Shape;502;p11"/>
          <p:cNvGrpSpPr/>
          <p:nvPr/>
        </p:nvGrpSpPr>
        <p:grpSpPr>
          <a:xfrm>
            <a:off x="8736733" y="4022537"/>
            <a:ext cx="1999544" cy="1653326"/>
            <a:chOff x="4607531" y="1786037"/>
            <a:chExt cx="1999544" cy="1653326"/>
          </a:xfrm>
        </p:grpSpPr>
        <p:sp>
          <p:nvSpPr>
            <p:cNvPr id="503" name="Google Shape;503;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4" name="Google Shape;504;p11"/>
            <p:cNvSpPr/>
            <p:nvPr/>
          </p:nvSpPr>
          <p:spPr>
            <a:xfrm>
              <a:off x="4607531" y="2163896"/>
              <a:ext cx="1999544" cy="962768"/>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Escoger nuestro entorno, alejar lo tóxico.</a:t>
              </a:r>
              <a:endParaRPr/>
            </a:p>
          </p:txBody>
        </p:sp>
      </p:grpSp>
      <p:grpSp>
        <p:nvGrpSpPr>
          <p:cNvPr id="505" name="Google Shape;505;p11"/>
          <p:cNvGrpSpPr/>
          <p:nvPr/>
        </p:nvGrpSpPr>
        <p:grpSpPr>
          <a:xfrm>
            <a:off x="9872579" y="2412348"/>
            <a:ext cx="1999545" cy="1653326"/>
            <a:chOff x="4607531" y="1786037"/>
            <a:chExt cx="1999545" cy="1653326"/>
          </a:xfrm>
        </p:grpSpPr>
        <p:sp>
          <p:nvSpPr>
            <p:cNvPr id="506" name="Google Shape;506;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7" name="Google Shape;507;p11"/>
            <p:cNvSpPr/>
            <p:nvPr/>
          </p:nvSpPr>
          <p:spPr>
            <a:xfrm>
              <a:off x="4607532" y="2001491"/>
              <a:ext cx="1999544" cy="1125174"/>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Actitud asertiva (Conocer nuestros límites y valores, respetarlos y hacerlos respetar). </a:t>
              </a:r>
              <a:endParaRPr/>
            </a:p>
          </p:txBody>
        </p:sp>
      </p:grpSp>
      <p:grpSp>
        <p:nvGrpSpPr>
          <p:cNvPr id="508" name="Google Shape;508;p11"/>
          <p:cNvGrpSpPr/>
          <p:nvPr/>
        </p:nvGrpSpPr>
        <p:grpSpPr>
          <a:xfrm>
            <a:off x="1255014" y="4285136"/>
            <a:ext cx="1681539" cy="1546331"/>
            <a:chOff x="4607531" y="1786037"/>
            <a:chExt cx="1999543" cy="1653326"/>
          </a:xfrm>
        </p:grpSpPr>
        <p:sp>
          <p:nvSpPr>
            <p:cNvPr id="509" name="Google Shape;509;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10" name="Google Shape;510;p11"/>
            <p:cNvSpPr/>
            <p:nvPr/>
          </p:nvSpPr>
          <p:spPr>
            <a:xfrm>
              <a:off x="4607531" y="2210597"/>
              <a:ext cx="1999543" cy="91606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Ponernos metas realistas.</a:t>
              </a:r>
              <a:endParaRPr sz="16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grpSp>
      <p:pic>
        <p:nvPicPr>
          <p:cNvPr id="511" name="Google Shape;511;p11"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612" y="2211128"/>
            <a:ext cx="1705970" cy="2711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15"/>
        <p:cNvGrpSpPr/>
        <p:nvPr/>
      </p:nvGrpSpPr>
      <p:grpSpPr>
        <a:xfrm>
          <a:off x="0" y="0"/>
          <a:ext cx="0" cy="0"/>
          <a:chOff x="0" y="0"/>
          <a:chExt cx="0" cy="0"/>
        </a:xfrm>
      </p:grpSpPr>
      <p:sp>
        <p:nvSpPr>
          <p:cNvPr id="516" name="Google Shape;516;p13"/>
          <p:cNvSpPr/>
          <p:nvPr/>
        </p:nvSpPr>
        <p:spPr>
          <a:xfrm>
            <a:off x="360180" y="208117"/>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517" name="Google Shape;517;p13"/>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pic>
        <p:nvPicPr>
          <p:cNvPr id="518" name="Google Shape;518;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44390" y="4052599"/>
            <a:ext cx="2074461" cy="2028757"/>
          </a:xfrm>
          <a:prstGeom prst="rect">
            <a:avLst/>
          </a:prstGeom>
          <a:noFill/>
          <a:ln>
            <a:noFill/>
          </a:ln>
        </p:spPr>
      </p:pic>
      <p:sp>
        <p:nvSpPr>
          <p:cNvPr id="519" name="Google Shape;519;p13"/>
          <p:cNvSpPr/>
          <p:nvPr/>
        </p:nvSpPr>
        <p:spPr>
          <a:xfrm>
            <a:off x="495625" y="1441699"/>
            <a:ext cx="7078881" cy="4181179"/>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Es la hora de trabajar tu autoestima…</a:t>
            </a:r>
            <a:endParaRPr/>
          </a:p>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Ponte creativa, ponle nombre y cara a tu baja autoestima. ¿Cuál es la imagen que primero se t</a:t>
            </a:r>
            <a:r>
              <a:rPr lang="en-GB" sz="1800">
                <a:latin typeface="Calibri"/>
                <a:ea typeface="Calibri"/>
                <a:cs typeface="Calibri"/>
                <a:sym typeface="Calibri"/>
              </a:rPr>
              <a:t>e</a:t>
            </a:r>
            <a:r>
              <a:rPr lang="en-GB" sz="1800" b="0" i="0" u="none" strike="noStrike" cap="none">
                <a:solidFill>
                  <a:srgbClr val="000000"/>
                </a:solidFill>
                <a:latin typeface="Calibri"/>
                <a:ea typeface="Calibri"/>
                <a:cs typeface="Calibri"/>
                <a:sym typeface="Calibri"/>
              </a:rPr>
              <a:t> viene a la mente? ¿Qué nombre crees que le queda mejor? A partir de ahora ya sabes quién es tu baja autoestima, tiene nombre y rostro. Es la culpable de tus pensamientos destructivos, de tus inseguridades. Cada vez que aparezca en tu día a día le vas a contestar, vas a mandarla a callar, todo está permitido en esta interacción. </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La batalla</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En tu intimidad ten una conversación con ella. Jugarás el papel de ambas, primero siendo tú misma, y luego como tu detestable baja autoestima. Expongan amb</a:t>
            </a:r>
            <a:r>
              <a:rPr lang="en-GB" sz="1800">
                <a:latin typeface="Calibri"/>
                <a:ea typeface="Calibri"/>
                <a:cs typeface="Calibri"/>
                <a:sym typeface="Calibri"/>
              </a:rPr>
              <a:t>o</a:t>
            </a:r>
            <a:r>
              <a:rPr lang="en-GB" sz="1800" b="0" i="0" u="none" strike="noStrike" cap="none">
                <a:solidFill>
                  <a:srgbClr val="000000"/>
                </a:solidFill>
                <a:latin typeface="Calibri"/>
                <a:ea typeface="Calibri"/>
                <a:cs typeface="Calibri"/>
                <a:sym typeface="Calibri"/>
              </a:rPr>
              <a:t>s sus puntos de vista y sus argumentos. </a:t>
            </a:r>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Verás como vas callando esa vocecita tan molesta. </a:t>
            </a:r>
            <a:endParaRPr/>
          </a:p>
        </p:txBody>
      </p:sp>
      <p:pic>
        <p:nvPicPr>
          <p:cNvPr id="520" name="Google Shape;520;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88527" y="4028962"/>
            <a:ext cx="1855863" cy="2028757"/>
          </a:xfrm>
          <a:prstGeom prst="rect">
            <a:avLst/>
          </a:prstGeom>
          <a:noFill/>
          <a:ln>
            <a:noFill/>
          </a:ln>
        </p:spPr>
      </p:pic>
      <p:sp>
        <p:nvSpPr>
          <p:cNvPr id="521" name="Google Shape;521;p13"/>
          <p:cNvSpPr txBox="1"/>
          <p:nvPr/>
        </p:nvSpPr>
        <p:spPr>
          <a:xfrm>
            <a:off x="8025357" y="3669025"/>
            <a:ext cx="141254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i="0" u="none" strike="noStrike" cap="none">
                <a:solidFill>
                  <a:srgbClr val="1C8C7F"/>
                </a:solidFill>
                <a:latin typeface="Calibri"/>
                <a:ea typeface="Calibri"/>
                <a:cs typeface="Calibri"/>
                <a:sym typeface="Calibri"/>
              </a:rPr>
              <a:t>Yo</a:t>
            </a:r>
            <a:endParaRPr/>
          </a:p>
        </p:txBody>
      </p:sp>
      <p:sp>
        <p:nvSpPr>
          <p:cNvPr id="522" name="Google Shape;522;p13"/>
          <p:cNvSpPr txBox="1"/>
          <p:nvPr/>
        </p:nvSpPr>
        <p:spPr>
          <a:xfrm>
            <a:off x="10428916" y="3544767"/>
            <a:ext cx="168993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i="0" u="none" strike="noStrike" cap="none">
                <a:solidFill>
                  <a:srgbClr val="1C8C7F"/>
                </a:solidFill>
                <a:latin typeface="Calibri"/>
                <a:ea typeface="Calibri"/>
                <a:cs typeface="Calibri"/>
                <a:sym typeface="Calibri"/>
              </a:rPr>
              <a:t>Mi Baja Autoestima</a:t>
            </a:r>
            <a:endParaRPr/>
          </a:p>
        </p:txBody>
      </p:sp>
      <p:sp>
        <p:nvSpPr>
          <p:cNvPr id="523" name="Google Shape;523;p13"/>
          <p:cNvSpPr txBox="1"/>
          <p:nvPr/>
        </p:nvSpPr>
        <p:spPr>
          <a:xfrm>
            <a:off x="8188526" y="1441699"/>
            <a:ext cx="3821400" cy="2031900"/>
          </a:xfrm>
          <a:prstGeom prst="rect">
            <a:avLst/>
          </a:prstGeom>
          <a:solidFill>
            <a:srgbClr val="1C8C7F"/>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Mi baja autoestima: </a:t>
            </a:r>
            <a:r>
              <a:rPr lang="en-GB" sz="1400" b="0" i="0" u="none" strike="noStrike" cap="none">
                <a:solidFill>
                  <a:schemeClr val="dk1"/>
                </a:solidFill>
                <a:latin typeface="Calibri"/>
                <a:ea typeface="Calibri"/>
                <a:cs typeface="Calibri"/>
                <a:sym typeface="Calibri"/>
              </a:rPr>
              <a:t>“No vales para hacer nada”</a:t>
            </a:r>
            <a:endParaRPr/>
          </a:p>
          <a:p>
            <a:pPr marL="0" marR="0" lvl="0" indent="0" algn="just"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Yo: </a:t>
            </a:r>
            <a:r>
              <a:rPr lang="en-GB" sz="1400" b="0" i="0" u="none" strike="noStrike" cap="none">
                <a:solidFill>
                  <a:schemeClr val="dk1"/>
                </a:solidFill>
                <a:latin typeface="Calibri"/>
                <a:ea typeface="Calibri"/>
                <a:cs typeface="Calibri"/>
                <a:sym typeface="Calibri"/>
              </a:rPr>
              <a:t>“Por supuesto que valgo, soy capaz de muchas cosas, soy muy valiosa”.</a:t>
            </a:r>
            <a:endParaRPr/>
          </a:p>
          <a:p>
            <a:pPr marL="0" marR="0" lvl="0" indent="0" algn="just"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Mi baja autoestima: </a:t>
            </a:r>
            <a:r>
              <a:rPr lang="en-GB" sz="1400" b="0" i="0" u="none" strike="noStrike" cap="none">
                <a:solidFill>
                  <a:schemeClr val="dk1"/>
                </a:solidFill>
                <a:latin typeface="Calibri"/>
                <a:ea typeface="Calibri"/>
                <a:cs typeface="Calibri"/>
                <a:sym typeface="Calibri"/>
              </a:rPr>
              <a:t>“Te engañas a ti misma, pero a mi no, yo </a:t>
            </a:r>
            <a:r>
              <a:rPr lang="en-GB">
                <a:solidFill>
                  <a:schemeClr val="dk1"/>
                </a:solidFill>
                <a:latin typeface="Calibri"/>
                <a:ea typeface="Calibri"/>
                <a:cs typeface="Calibri"/>
                <a:sym typeface="Calibri"/>
              </a:rPr>
              <a:t>sé cómo</a:t>
            </a:r>
            <a:r>
              <a:rPr lang="en-GB" sz="1400" b="0" i="0" u="none" strike="noStrike" cap="none">
                <a:solidFill>
                  <a:schemeClr val="dk1"/>
                </a:solidFill>
                <a:latin typeface="Calibri"/>
                <a:ea typeface="Calibri"/>
                <a:cs typeface="Calibri"/>
                <a:sym typeface="Calibri"/>
              </a:rPr>
              <a:t> eres de verdad”.</a:t>
            </a:r>
            <a:endParaRPr/>
          </a:p>
          <a:p>
            <a:pPr marL="0" marR="0" lvl="0" indent="0" algn="just"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Yo: </a:t>
            </a:r>
            <a:r>
              <a:rPr lang="en-GB" sz="1400" b="0" i="0" u="none" strike="noStrike" cap="none">
                <a:solidFill>
                  <a:schemeClr val="dk1"/>
                </a:solidFill>
                <a:latin typeface="Calibri"/>
                <a:ea typeface="Calibri"/>
                <a:cs typeface="Calibri"/>
                <a:sym typeface="Calibri"/>
              </a:rPr>
              <a:t>“Cállate, tu no me conoces de verdad, soy una luchadora soy empresaria, cuido de mi familia, me cuido a mi misma, educo a mis hijos, estoy orgullosa de mi misma”.</a:t>
            </a:r>
            <a:endParaRPr/>
          </a:p>
        </p:txBody>
      </p:sp>
      <p:sp>
        <p:nvSpPr>
          <p:cNvPr id="524" name="Google Shape;524;p13"/>
          <p:cNvSpPr/>
          <p:nvPr/>
        </p:nvSpPr>
        <p:spPr>
          <a:xfrm>
            <a:off x="495625" y="887425"/>
            <a:ext cx="91287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8: </a:t>
            </a:r>
            <a:r>
              <a:rPr lang="en-GB" sz="2400" b="0" i="0" u="none" strike="noStrike" cap="none">
                <a:solidFill>
                  <a:srgbClr val="21B4A9"/>
                </a:solidFill>
                <a:latin typeface="Calibri"/>
                <a:ea typeface="Calibri"/>
                <a:cs typeface="Calibri"/>
                <a:sym typeface="Calibri"/>
              </a:rPr>
              <a:t>Trabajando mi Aut</a:t>
            </a:r>
            <a:r>
              <a:rPr lang="en-GB" sz="2400">
                <a:solidFill>
                  <a:srgbClr val="21B4A9"/>
                </a:solidFill>
                <a:latin typeface="Calibri"/>
                <a:ea typeface="Calibri"/>
                <a:cs typeface="Calibri"/>
                <a:sym typeface="Calibri"/>
              </a:rPr>
              <a:t>o</a:t>
            </a:r>
            <a:r>
              <a:rPr lang="en-GB" sz="2400" b="0" i="0" u="none" strike="noStrike" cap="none">
                <a:solidFill>
                  <a:srgbClr val="21B4A9"/>
                </a:solidFill>
                <a:latin typeface="Calibri"/>
                <a:ea typeface="Calibri"/>
                <a:cs typeface="Calibri"/>
                <a:sym typeface="Calibri"/>
              </a:rPr>
              <a:t>estima: ¿</a:t>
            </a:r>
            <a:r>
              <a:rPr lang="en-GB" sz="2400">
                <a:solidFill>
                  <a:srgbClr val="21B4A9"/>
                </a:solidFill>
                <a:latin typeface="Calibri"/>
                <a:ea typeface="Calibri"/>
                <a:cs typeface="Calibri"/>
                <a:sym typeface="Calibri"/>
              </a:rPr>
              <a:t>Quién</a:t>
            </a:r>
            <a:r>
              <a:rPr lang="en-GB" sz="2400" b="0" i="0" u="none" strike="noStrike" cap="none">
                <a:solidFill>
                  <a:srgbClr val="21B4A9"/>
                </a:solidFill>
                <a:latin typeface="Calibri"/>
                <a:ea typeface="Calibri"/>
                <a:cs typeface="Calibri"/>
                <a:sym typeface="Calibri"/>
              </a:rPr>
              <a:t> es mi baja autoestima?</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28"/>
        <p:cNvGrpSpPr/>
        <p:nvPr/>
      </p:nvGrpSpPr>
      <p:grpSpPr>
        <a:xfrm>
          <a:off x="0" y="0"/>
          <a:ext cx="0" cy="0"/>
          <a:chOff x="0" y="0"/>
          <a:chExt cx="0" cy="0"/>
        </a:xfrm>
      </p:grpSpPr>
      <p:sp>
        <p:nvSpPr>
          <p:cNvPr id="529" name="Google Shape;529;g17dbe8cb7e9_0_60"/>
          <p:cNvSpPr/>
          <p:nvPr/>
        </p:nvSpPr>
        <p:spPr>
          <a:xfrm>
            <a:off x="875880" y="65497"/>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a:t>
            </a:r>
            <a:r>
              <a:rPr lang="en-GB" sz="3600" b="1">
                <a:solidFill>
                  <a:srgbClr val="FAB632"/>
                </a:solidFill>
                <a:latin typeface="Calibri"/>
                <a:ea typeface="Calibri"/>
                <a:cs typeface="Calibri"/>
                <a:sym typeface="Calibri"/>
              </a:rPr>
              <a:t>2</a:t>
            </a:r>
            <a:r>
              <a:rPr lang="en-GB" sz="3600" b="1" i="0" u="none" strike="noStrike" cap="none">
                <a:solidFill>
                  <a:srgbClr val="FAB632"/>
                </a:solidFill>
                <a:latin typeface="Calibri"/>
                <a:ea typeface="Calibri"/>
                <a:cs typeface="Calibri"/>
                <a:sym typeface="Calibri"/>
              </a:rPr>
              <a:t>: La Motivación</a:t>
            </a:r>
            <a:endParaRPr sz="3600" b="0" i="0" u="none" strike="noStrike" cap="none">
              <a:solidFill>
                <a:srgbClr val="000000"/>
              </a:solidFill>
              <a:latin typeface="Arial"/>
              <a:ea typeface="Arial"/>
              <a:cs typeface="Arial"/>
              <a:sym typeface="Arial"/>
            </a:endParaRPr>
          </a:p>
        </p:txBody>
      </p:sp>
      <p:sp>
        <p:nvSpPr>
          <p:cNvPr id="530" name="Google Shape;530;g17dbe8cb7e9_0_60"/>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31" name="Google Shape;531;g17dbe8cb7e9_0_60"/>
          <p:cNvSpPr/>
          <p:nvPr/>
        </p:nvSpPr>
        <p:spPr>
          <a:xfrm>
            <a:off x="875875" y="1402900"/>
            <a:ext cx="10495500" cy="6390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La </a:t>
            </a:r>
            <a:r>
              <a:rPr lang="en-GB" sz="1800" b="1" i="0" u="none" strike="noStrike" cap="none">
                <a:solidFill>
                  <a:srgbClr val="000000"/>
                </a:solidFill>
                <a:latin typeface="Calibri"/>
                <a:ea typeface="Calibri"/>
                <a:cs typeface="Calibri"/>
                <a:sym typeface="Calibri"/>
              </a:rPr>
              <a:t>motivación</a:t>
            </a:r>
            <a:r>
              <a:rPr lang="en-GB" sz="1800" b="0" i="0" u="none" strike="noStrike" cap="none">
                <a:solidFill>
                  <a:srgbClr val="000000"/>
                </a:solidFill>
                <a:latin typeface="Calibri"/>
                <a:ea typeface="Calibri"/>
                <a:cs typeface="Calibri"/>
                <a:sym typeface="Calibri"/>
              </a:rPr>
              <a:t> se define como aquello que nos </a:t>
            </a:r>
            <a:r>
              <a:rPr lang="en-GB" sz="1800" b="1" i="0" u="none" strike="noStrike" cap="none">
                <a:solidFill>
                  <a:srgbClr val="000000"/>
                </a:solidFill>
                <a:latin typeface="Calibri"/>
                <a:ea typeface="Calibri"/>
                <a:cs typeface="Calibri"/>
                <a:sym typeface="Calibri"/>
              </a:rPr>
              <a:t>guía e impulsa </a:t>
            </a:r>
            <a:r>
              <a:rPr lang="en-GB" sz="1800" b="0" i="0" u="none" strike="noStrike" cap="none">
                <a:solidFill>
                  <a:srgbClr val="000000"/>
                </a:solidFill>
                <a:latin typeface="Calibri"/>
                <a:ea typeface="Calibri"/>
                <a:cs typeface="Calibri"/>
                <a:sym typeface="Calibri"/>
              </a:rPr>
              <a:t>para llevar a cabo acciones y tomar decisiones de acuerdo a alcanzar un objetivo o satisfacer una necesidad.</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2" name="Google Shape;532;g17dbe8cb7e9_0_60"/>
          <p:cNvSpPr/>
          <p:nvPr/>
        </p:nvSpPr>
        <p:spPr>
          <a:xfrm>
            <a:off x="875880" y="815941"/>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1: </a:t>
            </a:r>
            <a:r>
              <a:rPr lang="en-GB" sz="2400" b="0" i="0" u="none" strike="noStrike" cap="none">
                <a:solidFill>
                  <a:srgbClr val="21B4A9"/>
                </a:solidFill>
                <a:latin typeface="Calibri"/>
                <a:ea typeface="Calibri"/>
                <a:cs typeface="Calibri"/>
                <a:sym typeface="Calibri"/>
              </a:rPr>
              <a:t>¿Qué es la motivación?</a:t>
            </a:r>
            <a:endParaRPr sz="2400" b="0" i="0" u="none" strike="noStrike" cap="none">
              <a:solidFill>
                <a:srgbClr val="000000"/>
              </a:solidFill>
              <a:latin typeface="Arial"/>
              <a:ea typeface="Arial"/>
              <a:cs typeface="Arial"/>
              <a:sym typeface="Arial"/>
            </a:endParaRPr>
          </a:p>
        </p:txBody>
      </p:sp>
      <p:sp>
        <p:nvSpPr>
          <p:cNvPr id="533" name="Google Shape;533;g17dbe8cb7e9_0_60"/>
          <p:cNvSpPr txBox="1"/>
          <p:nvPr/>
        </p:nvSpPr>
        <p:spPr>
          <a:xfrm>
            <a:off x="875875" y="2444150"/>
            <a:ext cx="5074500" cy="3173400"/>
          </a:xfrm>
          <a:prstGeom prst="rect">
            <a:avLst/>
          </a:prstGeom>
          <a:noFill/>
          <a:ln w="9525" cap="flat" cmpd="sng">
            <a:solidFill>
              <a:srgbClr val="1C8C7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GB" sz="1800" b="1" i="0" u="none" strike="noStrike" cap="none">
                <a:solidFill>
                  <a:srgbClr val="000000"/>
                </a:solidFill>
                <a:latin typeface="Calibri"/>
                <a:ea typeface="Calibri"/>
                <a:cs typeface="Calibri"/>
                <a:sym typeface="Calibri"/>
              </a:rPr>
              <a:t>INTRINSECA:</a:t>
            </a:r>
            <a:endParaRPr/>
          </a:p>
          <a:p>
            <a:pPr marL="0" marR="0" lvl="0" indent="0" algn="just" rtl="0">
              <a:lnSpc>
                <a:spcPct val="100000"/>
              </a:lnSpc>
              <a:spcBef>
                <a:spcPts val="0"/>
              </a:spcBef>
              <a:spcAft>
                <a:spcPts val="0"/>
              </a:spcAft>
              <a:buClr>
                <a:srgbClr val="000000"/>
              </a:buClr>
              <a:buSzPts val="2400"/>
              <a:buFont typeface="Arial"/>
              <a:buNone/>
            </a:pPr>
            <a:r>
              <a:rPr lang="en-GB" sz="1800" b="0" i="0" u="none" strike="noStrike" cap="none">
                <a:solidFill>
                  <a:srgbClr val="000000"/>
                </a:solidFill>
                <a:latin typeface="Calibri"/>
                <a:ea typeface="Calibri"/>
                <a:cs typeface="Calibri"/>
                <a:sym typeface="Calibri"/>
              </a:rPr>
              <a:t>Motivación de una </a:t>
            </a:r>
            <a:r>
              <a:rPr lang="en-GB" sz="1800" b="1" i="0" u="none" strike="noStrike" cap="none">
                <a:solidFill>
                  <a:srgbClr val="000000"/>
                </a:solidFill>
                <a:latin typeface="Calibri"/>
                <a:ea typeface="Calibri"/>
                <a:cs typeface="Calibri"/>
                <a:sym typeface="Calibri"/>
              </a:rPr>
              <a:t>persona cuando actúa de una forma o realiza una tarea por el mero placer de hacerla.</a:t>
            </a:r>
            <a:r>
              <a:rPr lang="en-GB" sz="1800" b="0" i="0" u="none" strike="noStrike" cap="none">
                <a:solidFill>
                  <a:srgbClr val="000000"/>
                </a:solidFill>
                <a:latin typeface="Calibri"/>
                <a:ea typeface="Calibri"/>
                <a:cs typeface="Calibri"/>
                <a:sym typeface="Calibri"/>
              </a:rPr>
              <a:t> Es decir, el </a:t>
            </a:r>
            <a:r>
              <a:rPr lang="en-GB" sz="1800" b="1" i="0" u="none" strike="noStrike" cap="none">
                <a:solidFill>
                  <a:srgbClr val="000000"/>
                </a:solidFill>
                <a:latin typeface="Calibri"/>
                <a:ea typeface="Calibri"/>
                <a:cs typeface="Calibri"/>
                <a:sym typeface="Calibri"/>
              </a:rPr>
              <a:t>mismo comportamiento es lo que satisface al individuo</a:t>
            </a:r>
            <a:r>
              <a:rPr lang="en-GB" sz="1800" b="0" i="0" u="none" strike="noStrike" cap="none">
                <a:solidFill>
                  <a:srgbClr val="000000"/>
                </a:solidFill>
                <a:latin typeface="Calibri"/>
                <a:ea typeface="Calibri"/>
                <a:cs typeface="Calibri"/>
                <a:sym typeface="Calibri"/>
              </a:rPr>
              <a:t>, y es por eso que lo realiza. No se trata de una motivación externa, sino que proviene del interior, de nosotros mismos. </a:t>
            </a:r>
            <a:endParaRPr/>
          </a:p>
          <a:p>
            <a:pPr marL="0" marR="0" lvl="0" indent="0" algn="just"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GB" sz="1600" b="0" i="0" u="none" strike="noStrike" cap="none">
                <a:solidFill>
                  <a:srgbClr val="000000"/>
                </a:solidFill>
                <a:latin typeface="Calibri"/>
                <a:ea typeface="Calibri"/>
                <a:cs typeface="Calibri"/>
                <a:sym typeface="Calibri"/>
              </a:rPr>
              <a:t>Ejemplo: </a:t>
            </a:r>
            <a:r>
              <a:rPr lang="en-GB" sz="1600">
                <a:latin typeface="Calibri"/>
                <a:ea typeface="Calibri"/>
                <a:cs typeface="Calibri"/>
                <a:sym typeface="Calibri"/>
              </a:rPr>
              <a:t>Costurera que teje en sus ratos libres por el placer de llevar a cabo esa actividad porque le permite evadirse del trabajo y las tareas del hogar.</a:t>
            </a:r>
            <a:endParaRPr sz="1600">
              <a:latin typeface="Calibri"/>
              <a:ea typeface="Calibri"/>
              <a:cs typeface="Calibri"/>
              <a:sym typeface="Calibri"/>
            </a:endParaRPr>
          </a:p>
        </p:txBody>
      </p:sp>
      <p:pic>
        <p:nvPicPr>
          <p:cNvPr id="534" name="Google Shape;534;g17dbe8cb7e9_0_6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78112" y="704491"/>
            <a:ext cx="1705970" cy="2711501"/>
          </a:xfrm>
          <a:prstGeom prst="rect">
            <a:avLst/>
          </a:prstGeom>
          <a:noFill/>
          <a:ln>
            <a:noFill/>
          </a:ln>
        </p:spPr>
      </p:pic>
      <p:sp>
        <p:nvSpPr>
          <p:cNvPr id="535" name="Google Shape;535;g17dbe8cb7e9_0_60"/>
          <p:cNvSpPr txBox="1"/>
          <p:nvPr/>
        </p:nvSpPr>
        <p:spPr>
          <a:xfrm>
            <a:off x="6140400" y="2444450"/>
            <a:ext cx="4917600" cy="3173400"/>
          </a:xfrm>
          <a:prstGeom prst="rect">
            <a:avLst/>
          </a:prstGeom>
          <a:noFill/>
          <a:ln w="9525" cap="flat" cmpd="sng">
            <a:solidFill>
              <a:srgbClr val="1C8C7F"/>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90000" tIns="46800" rIns="90000" bIns="0" anchor="t" anchorCtr="0">
            <a:noAutofit/>
          </a:bodyPr>
          <a:lstStyle/>
          <a:p>
            <a:pPr marL="0" marR="0" lvl="0" indent="0" algn="just" rtl="0">
              <a:lnSpc>
                <a:spcPct val="100000"/>
              </a:lnSpc>
              <a:spcBef>
                <a:spcPts val="0"/>
              </a:spcBef>
              <a:spcAft>
                <a:spcPts val="0"/>
              </a:spcAft>
              <a:buNone/>
            </a:pPr>
            <a:r>
              <a:rPr lang="en-GB" sz="1800" b="1" i="0" u="none" strike="noStrike" cap="none">
                <a:solidFill>
                  <a:srgbClr val="000000"/>
                </a:solidFill>
                <a:latin typeface="Calibri"/>
                <a:ea typeface="Calibri"/>
                <a:cs typeface="Calibri"/>
                <a:sym typeface="Calibri"/>
              </a:rPr>
              <a:t>EXTRÍNSECA: </a:t>
            </a:r>
            <a:endParaRPr/>
          </a:p>
          <a:p>
            <a:pPr marL="0" marR="0" lvl="0" indent="0" algn="just" rtl="0">
              <a:lnSpc>
                <a:spcPct val="100000"/>
              </a:lnSpc>
              <a:spcBef>
                <a:spcPts val="0"/>
              </a:spcBef>
              <a:spcAft>
                <a:spcPts val="0"/>
              </a:spcAft>
              <a:buNone/>
            </a:pPr>
            <a:r>
              <a:rPr lang="en-GB" sz="1800" b="1" i="0" u="none" strike="noStrike" cap="none">
                <a:solidFill>
                  <a:srgbClr val="000000"/>
                </a:solidFill>
                <a:latin typeface="Calibri"/>
                <a:ea typeface="Calibri"/>
                <a:cs typeface="Calibri"/>
                <a:sym typeface="Calibri"/>
              </a:rPr>
              <a:t>Motivación que viene de un estímulo que proviene del exterior.</a:t>
            </a:r>
            <a:r>
              <a:rPr lang="en-GB" sz="1800" b="0" i="0" u="none" strike="noStrike" cap="none">
                <a:solidFill>
                  <a:srgbClr val="000000"/>
                </a:solidFill>
                <a:latin typeface="Calibri"/>
                <a:ea typeface="Calibri"/>
                <a:cs typeface="Calibri"/>
                <a:sym typeface="Calibri"/>
              </a:rPr>
              <a:t> Esto quiere decir que el hecho de realizar la tarea no proviene del mero placer de realizarla, sino que se hace pensando en un fin</a:t>
            </a:r>
            <a:r>
              <a:rPr lang="en-GB" sz="2000" b="0" i="0" u="none" strike="noStrike" cap="none">
                <a:solidFill>
                  <a:srgbClr val="000000"/>
                </a:solidFill>
                <a:latin typeface="Calibri"/>
                <a:ea typeface="Calibri"/>
                <a:cs typeface="Calibri"/>
                <a:sym typeface="Calibri"/>
              </a:rPr>
              <a:t>.</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None/>
            </a:pPr>
            <a:r>
              <a:rPr lang="en-GB" sz="1600" b="0" i="0" u="none" strike="noStrike" cap="none">
                <a:solidFill>
                  <a:srgbClr val="000000"/>
                </a:solidFill>
                <a:latin typeface="Calibri"/>
                <a:ea typeface="Calibri"/>
                <a:cs typeface="Calibri"/>
                <a:sym typeface="Calibri"/>
              </a:rPr>
              <a:t>Ejemplo: </a:t>
            </a:r>
            <a:r>
              <a:rPr lang="en-GB" sz="1600">
                <a:latin typeface="Calibri"/>
                <a:ea typeface="Calibri"/>
                <a:cs typeface="Calibri"/>
                <a:sym typeface="Calibri"/>
              </a:rPr>
              <a:t>Ganadera que se levanta cada mañana al alba para cuidar de sus animales por el bienestar de ellos y para poder darle continuidad a su trabajo.</a:t>
            </a:r>
            <a:endParaRPr/>
          </a:p>
          <a:p>
            <a:pPr marL="0" marR="0" lvl="0" indent="0" algn="just" rtl="0">
              <a:lnSpc>
                <a:spcPct val="100000"/>
              </a:lnSpc>
              <a:spcBef>
                <a:spcPts val="600"/>
              </a:spcBef>
              <a:spcAft>
                <a:spcPts val="0"/>
              </a:spcAft>
              <a:buNone/>
            </a:pPr>
            <a:endParaRPr sz="9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xEl>
                                              <p:pRg st="0" end="0"/>
                                            </p:txEl>
                                          </p:spTgt>
                                        </p:tgtEl>
                                        <p:attrNameLst>
                                          <p:attrName>style.visibility</p:attrName>
                                        </p:attrNameLst>
                                      </p:cBhvr>
                                      <p:to>
                                        <p:strVal val="visible"/>
                                      </p:to>
                                    </p:set>
                                    <p:animEffect transition="in" filter="fade">
                                      <p:cBhvr>
                                        <p:cTn id="7" dur="1000"/>
                                        <p:tgtEl>
                                          <p:spTgt spid="5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5">
                                            <p:txEl>
                                              <p:pRg st="1" end="1"/>
                                            </p:txEl>
                                          </p:spTgt>
                                        </p:tgtEl>
                                        <p:attrNameLst>
                                          <p:attrName>style.visibility</p:attrName>
                                        </p:attrNameLst>
                                      </p:cBhvr>
                                      <p:to>
                                        <p:strVal val="visible"/>
                                      </p:to>
                                    </p:set>
                                    <p:animEffect transition="in" filter="fade">
                                      <p:cBhvr>
                                        <p:cTn id="12" dur="1000"/>
                                        <p:tgtEl>
                                          <p:spTgt spid="5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5">
                                            <p:txEl>
                                              <p:pRg st="2" end="2"/>
                                            </p:txEl>
                                          </p:spTgt>
                                        </p:tgtEl>
                                        <p:attrNameLst>
                                          <p:attrName>style.visibility</p:attrName>
                                        </p:attrNameLst>
                                      </p:cBhvr>
                                      <p:to>
                                        <p:strVal val="visible"/>
                                      </p:to>
                                    </p:set>
                                    <p:animEffect transition="in" filter="fade">
                                      <p:cBhvr>
                                        <p:cTn id="17" dur="1000"/>
                                        <p:tgtEl>
                                          <p:spTgt spid="5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5">
                                            <p:txEl>
                                              <p:pRg st="3" end="3"/>
                                            </p:txEl>
                                          </p:spTgt>
                                        </p:tgtEl>
                                        <p:attrNameLst>
                                          <p:attrName>style.visibility</p:attrName>
                                        </p:attrNameLst>
                                      </p:cBhvr>
                                      <p:to>
                                        <p:strVal val="visible"/>
                                      </p:to>
                                    </p:set>
                                    <p:animEffect transition="in" filter="fade">
                                      <p:cBhvr>
                                        <p:cTn id="22" dur="1000"/>
                                        <p:tgtEl>
                                          <p:spTgt spid="5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5">
                                            <p:txEl>
                                              <p:pRg st="4" end="4"/>
                                            </p:txEl>
                                          </p:spTgt>
                                        </p:tgtEl>
                                        <p:attrNameLst>
                                          <p:attrName>style.visibility</p:attrName>
                                        </p:attrNameLst>
                                      </p:cBhvr>
                                      <p:to>
                                        <p:strVal val="visible"/>
                                      </p:to>
                                    </p:set>
                                    <p:animEffect transition="in" filter="fade">
                                      <p:cBhvr>
                                        <p:cTn id="27" dur="1000"/>
                                        <p:tgtEl>
                                          <p:spTgt spid="5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39"/>
        <p:cNvGrpSpPr/>
        <p:nvPr/>
      </p:nvGrpSpPr>
      <p:grpSpPr>
        <a:xfrm>
          <a:off x="0" y="0"/>
          <a:ext cx="0" cy="0"/>
          <a:chOff x="0" y="0"/>
          <a:chExt cx="0" cy="0"/>
        </a:xfrm>
      </p:grpSpPr>
      <p:sp>
        <p:nvSpPr>
          <p:cNvPr id="540" name="Google Shape;540;p15"/>
          <p:cNvSpPr/>
          <p:nvPr/>
        </p:nvSpPr>
        <p:spPr>
          <a:xfrm>
            <a:off x="875880" y="5320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a:t>
            </a:r>
            <a:r>
              <a:rPr lang="en-GB" sz="3600" b="1">
                <a:solidFill>
                  <a:srgbClr val="FAB632"/>
                </a:solidFill>
                <a:latin typeface="Calibri"/>
                <a:ea typeface="Calibri"/>
                <a:cs typeface="Calibri"/>
                <a:sym typeface="Calibri"/>
              </a:rPr>
              <a:t>2</a:t>
            </a:r>
            <a:r>
              <a:rPr lang="en-GB" sz="3600" b="1" i="0" u="none" strike="noStrike" cap="none">
                <a:solidFill>
                  <a:srgbClr val="FAB632"/>
                </a:solidFill>
                <a:latin typeface="Calibri"/>
                <a:ea typeface="Calibri"/>
                <a:cs typeface="Calibri"/>
                <a:sym typeface="Calibri"/>
              </a:rPr>
              <a:t>: La Motivación</a:t>
            </a:r>
            <a:endParaRPr sz="3600" b="0" i="0" u="none" strike="noStrike" cap="none">
              <a:solidFill>
                <a:srgbClr val="000000"/>
              </a:solidFill>
              <a:latin typeface="Arial"/>
              <a:ea typeface="Arial"/>
              <a:cs typeface="Arial"/>
              <a:sym typeface="Arial"/>
            </a:endParaRPr>
          </a:p>
        </p:txBody>
      </p:sp>
      <p:sp>
        <p:nvSpPr>
          <p:cNvPr id="541" name="Google Shape;541;p15"/>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42" name="Google Shape;542;p15"/>
          <p:cNvSpPr/>
          <p:nvPr/>
        </p:nvSpPr>
        <p:spPr>
          <a:xfrm>
            <a:off x="875880" y="1282524"/>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2: </a:t>
            </a:r>
            <a:r>
              <a:rPr lang="en-GB" sz="2400" b="0" i="0" u="none" strike="noStrike" cap="none">
                <a:solidFill>
                  <a:srgbClr val="21B4A9"/>
                </a:solidFill>
                <a:latin typeface="Calibri"/>
                <a:ea typeface="Calibri"/>
                <a:cs typeface="Calibri"/>
                <a:sym typeface="Calibri"/>
              </a:rPr>
              <a:t>Tipos de motivación</a:t>
            </a:r>
            <a:endParaRPr sz="2400" b="0" i="0" u="none" strike="noStrike" cap="none">
              <a:solidFill>
                <a:srgbClr val="000000"/>
              </a:solidFill>
              <a:latin typeface="Arial"/>
              <a:ea typeface="Arial"/>
              <a:cs typeface="Arial"/>
              <a:sym typeface="Arial"/>
            </a:endParaRPr>
          </a:p>
        </p:txBody>
      </p:sp>
      <p:sp>
        <p:nvSpPr>
          <p:cNvPr id="543" name="Google Shape;543;p15"/>
          <p:cNvSpPr txBox="1"/>
          <p:nvPr/>
        </p:nvSpPr>
        <p:spPr>
          <a:xfrm>
            <a:off x="2250825" y="1980925"/>
            <a:ext cx="8403300" cy="3503100"/>
          </a:xfrm>
          <a:prstGeom prst="rect">
            <a:avLst/>
          </a:prstGeom>
          <a:noFill/>
          <a:ln w="28575" cap="flat" cmpd="sng">
            <a:solidFill>
              <a:srgbClr val="C00000"/>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180000" tIns="72000" rIns="180000" bIns="0" anchor="t" anchorCtr="0">
            <a:noAutofit/>
          </a:bodyPr>
          <a:lstStyle/>
          <a:p>
            <a:pPr marL="0" marR="0" lvl="0" indent="0" algn="just" rtl="0">
              <a:lnSpc>
                <a:spcPct val="100000"/>
              </a:lnSpc>
              <a:spcBef>
                <a:spcPts val="0"/>
              </a:spcBef>
              <a:spcAft>
                <a:spcPts val="0"/>
              </a:spcAft>
              <a:buNone/>
            </a:pPr>
            <a:r>
              <a:rPr lang="en-GB" sz="2000" b="1" i="0" u="none" strike="noStrike" cap="none">
                <a:solidFill>
                  <a:srgbClr val="000000"/>
                </a:solidFill>
                <a:latin typeface="Calibri"/>
                <a:ea typeface="Calibri"/>
                <a:cs typeface="Calibri"/>
                <a:sym typeface="Calibri"/>
              </a:rPr>
              <a:t>POSITIVA: </a:t>
            </a:r>
            <a:endParaRPr sz="1600"/>
          </a:p>
          <a:p>
            <a:pPr marL="0" marR="0" lvl="0" indent="0" algn="just" rtl="0">
              <a:lnSpc>
                <a:spcPct val="100000"/>
              </a:lnSpc>
              <a:spcBef>
                <a:spcPts val="0"/>
              </a:spcBef>
              <a:spcAft>
                <a:spcPts val="0"/>
              </a:spcAft>
              <a:buNone/>
            </a:pPr>
            <a:r>
              <a:rPr lang="en-GB" sz="2000" b="0" i="0" u="none" strike="noStrike" cap="none">
                <a:solidFill>
                  <a:srgbClr val="000000"/>
                </a:solidFill>
                <a:latin typeface="Calibri"/>
                <a:ea typeface="Calibri"/>
                <a:cs typeface="Calibri"/>
                <a:sym typeface="Calibri"/>
              </a:rPr>
              <a:t>Se trata de </a:t>
            </a:r>
            <a:r>
              <a:rPr lang="en-GB" sz="2000" b="1" i="0" u="none" strike="noStrike" cap="none">
                <a:solidFill>
                  <a:srgbClr val="000000"/>
                </a:solidFill>
                <a:latin typeface="Calibri"/>
                <a:ea typeface="Calibri"/>
                <a:cs typeface="Calibri"/>
                <a:sym typeface="Calibri"/>
              </a:rPr>
              <a:t>comenzar una serie de actividades con el fin de lograr algo que resulta deseable y agradable</a:t>
            </a:r>
            <a:r>
              <a:rPr lang="en-GB" sz="2000" b="0" i="0" u="none" strike="noStrike" cap="none">
                <a:solidFill>
                  <a:srgbClr val="000000"/>
                </a:solidFill>
                <a:latin typeface="Calibri"/>
                <a:ea typeface="Calibri"/>
                <a:cs typeface="Calibri"/>
                <a:sym typeface="Calibri"/>
              </a:rPr>
              <a:t>, teniendo una connotación positiva. Se acompaña de un logro o bienestar al hacer la tarea que refuerza la repetición de dicha tarea.</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GB" sz="2000" b="1" i="0" u="none" strike="noStrike" cap="none">
                <a:solidFill>
                  <a:srgbClr val="000000"/>
                </a:solidFill>
                <a:latin typeface="Calibri"/>
                <a:ea typeface="Calibri"/>
                <a:cs typeface="Calibri"/>
                <a:sym typeface="Calibri"/>
              </a:rPr>
              <a:t>NEGATIVA: </a:t>
            </a:r>
            <a:endParaRPr sz="1600"/>
          </a:p>
          <a:p>
            <a:pPr marL="0" marR="0" lvl="0" indent="0" algn="just" rtl="0">
              <a:lnSpc>
                <a:spcPct val="100000"/>
              </a:lnSpc>
              <a:spcBef>
                <a:spcPts val="0"/>
              </a:spcBef>
              <a:spcAft>
                <a:spcPts val="0"/>
              </a:spcAft>
              <a:buNone/>
            </a:pPr>
            <a:r>
              <a:rPr lang="en-GB" sz="2000" b="0" i="0" u="none" strike="noStrike" cap="none">
                <a:solidFill>
                  <a:srgbClr val="000000"/>
                </a:solidFill>
                <a:latin typeface="Calibri"/>
                <a:ea typeface="Calibri"/>
                <a:cs typeface="Calibri"/>
                <a:sym typeface="Calibri"/>
              </a:rPr>
              <a:t>Hace referencia al proceso por el cual </a:t>
            </a:r>
            <a:r>
              <a:rPr lang="en-GB" sz="2000" b="1" i="0" u="none" strike="noStrike" cap="none">
                <a:solidFill>
                  <a:srgbClr val="000000"/>
                </a:solidFill>
                <a:latin typeface="Calibri"/>
                <a:ea typeface="Calibri"/>
                <a:cs typeface="Calibri"/>
                <a:sym typeface="Calibri"/>
              </a:rPr>
              <a:t>una persona inicia o se mantiene adherida a una conducta para evitar una consecuencia desagradable, tanto externa</a:t>
            </a:r>
            <a:r>
              <a:rPr lang="en-GB" sz="2000" b="0" i="0" u="none" strike="noStrike" cap="none">
                <a:solidFill>
                  <a:srgbClr val="000000"/>
                </a:solidFill>
                <a:latin typeface="Calibri"/>
                <a:ea typeface="Calibri"/>
                <a:cs typeface="Calibri"/>
                <a:sym typeface="Calibri"/>
              </a:rPr>
              <a:t> (castigo, humillación, etc.) o </a:t>
            </a:r>
            <a:r>
              <a:rPr lang="en-GB" sz="2000" b="1" i="0" u="none" strike="noStrike" cap="none">
                <a:solidFill>
                  <a:srgbClr val="000000"/>
                </a:solidFill>
                <a:latin typeface="Calibri"/>
                <a:ea typeface="Calibri"/>
                <a:cs typeface="Calibri"/>
                <a:sym typeface="Calibri"/>
              </a:rPr>
              <a:t>interna</a:t>
            </a:r>
            <a:r>
              <a:rPr lang="en-GB" sz="2000" b="0" i="0" u="none" strike="noStrike" cap="none">
                <a:solidFill>
                  <a:srgbClr val="000000"/>
                </a:solidFill>
                <a:latin typeface="Calibri"/>
                <a:ea typeface="Calibri"/>
                <a:cs typeface="Calibri"/>
                <a:sym typeface="Calibri"/>
              </a:rPr>
              <a:t> (evitar la sensación de frustración o fracaso).</a:t>
            </a:r>
            <a:endParaRPr/>
          </a:p>
          <a:p>
            <a:pPr marL="0" marR="0" lvl="0" indent="0" algn="just" rtl="0">
              <a:lnSpc>
                <a:spcPct val="115000"/>
              </a:lnSpc>
              <a:spcBef>
                <a:spcPts val="600"/>
              </a:spcBef>
              <a:spcAft>
                <a:spcPts val="0"/>
              </a:spcAft>
              <a:buNone/>
            </a:pPr>
            <a:endParaRPr sz="1400" b="0" i="0" u="none" strike="noStrike" cap="none">
              <a:solidFill>
                <a:srgbClr val="000000"/>
              </a:solidFill>
              <a:latin typeface="Arial"/>
              <a:ea typeface="Arial"/>
              <a:cs typeface="Arial"/>
              <a:sym typeface="Arial"/>
            </a:endParaRPr>
          </a:p>
        </p:txBody>
      </p:sp>
      <p:pic>
        <p:nvPicPr>
          <p:cNvPr id="544" name="Google Shape;544;p15" descr="Una caricatura de una persona&#10;&#10;Descripción generada automáticamente con confianza m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1599" y="2323705"/>
            <a:ext cx="2816971" cy="33706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animEffect transition="in" filter="fade">
                                      <p:cBhvr>
                                        <p:cTn id="7" dur="1000"/>
                                        <p:tgtEl>
                                          <p:spTgt spid="5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3">
                                            <p:txEl>
                                              <p:pRg st="1" end="1"/>
                                            </p:txEl>
                                          </p:spTgt>
                                        </p:tgtEl>
                                        <p:attrNameLst>
                                          <p:attrName>style.visibility</p:attrName>
                                        </p:attrNameLst>
                                      </p:cBhvr>
                                      <p:to>
                                        <p:strVal val="visible"/>
                                      </p:to>
                                    </p:set>
                                    <p:animEffect transition="in" filter="fade">
                                      <p:cBhvr>
                                        <p:cTn id="12" dur="1000"/>
                                        <p:tgtEl>
                                          <p:spTgt spid="5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3">
                                            <p:txEl>
                                              <p:pRg st="2" end="2"/>
                                            </p:txEl>
                                          </p:spTgt>
                                        </p:tgtEl>
                                        <p:attrNameLst>
                                          <p:attrName>style.visibility</p:attrName>
                                        </p:attrNameLst>
                                      </p:cBhvr>
                                      <p:to>
                                        <p:strVal val="visible"/>
                                      </p:to>
                                    </p:set>
                                    <p:animEffect transition="in" filter="fade">
                                      <p:cBhvr>
                                        <p:cTn id="17" dur="1000"/>
                                        <p:tgtEl>
                                          <p:spTgt spid="5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3">
                                            <p:txEl>
                                              <p:pRg st="3" end="3"/>
                                            </p:txEl>
                                          </p:spTgt>
                                        </p:tgtEl>
                                        <p:attrNameLst>
                                          <p:attrName>style.visibility</p:attrName>
                                        </p:attrNameLst>
                                      </p:cBhvr>
                                      <p:to>
                                        <p:strVal val="visible"/>
                                      </p:to>
                                    </p:set>
                                    <p:animEffect transition="in" filter="fade">
                                      <p:cBhvr>
                                        <p:cTn id="22" dur="1000"/>
                                        <p:tgtEl>
                                          <p:spTgt spid="5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3">
                                            <p:txEl>
                                              <p:pRg st="4" end="4"/>
                                            </p:txEl>
                                          </p:spTgt>
                                        </p:tgtEl>
                                        <p:attrNameLst>
                                          <p:attrName>style.visibility</p:attrName>
                                        </p:attrNameLst>
                                      </p:cBhvr>
                                      <p:to>
                                        <p:strVal val="visible"/>
                                      </p:to>
                                    </p:set>
                                    <p:animEffect transition="in" filter="fade">
                                      <p:cBhvr>
                                        <p:cTn id="27" dur="1000"/>
                                        <p:tgtEl>
                                          <p:spTgt spid="5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3">
                                            <p:txEl>
                                              <p:pRg st="5" end="5"/>
                                            </p:txEl>
                                          </p:spTgt>
                                        </p:tgtEl>
                                        <p:attrNameLst>
                                          <p:attrName>style.visibility</p:attrName>
                                        </p:attrNameLst>
                                      </p:cBhvr>
                                      <p:to>
                                        <p:strVal val="visible"/>
                                      </p:to>
                                    </p:set>
                                    <p:animEffect transition="in" filter="fade">
                                      <p:cBhvr>
                                        <p:cTn id="32" dur="1000"/>
                                        <p:tgtEl>
                                          <p:spTgt spid="5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48"/>
        <p:cNvGrpSpPr/>
        <p:nvPr/>
      </p:nvGrpSpPr>
      <p:grpSpPr>
        <a:xfrm>
          <a:off x="0" y="0"/>
          <a:ext cx="0" cy="0"/>
          <a:chOff x="0" y="0"/>
          <a:chExt cx="0" cy="0"/>
        </a:xfrm>
      </p:grpSpPr>
      <p:sp>
        <p:nvSpPr>
          <p:cNvPr id="549" name="Google Shape;549;p16"/>
          <p:cNvSpPr/>
          <p:nvPr/>
        </p:nvSpPr>
        <p:spPr>
          <a:xfrm>
            <a:off x="246712" y="307214"/>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2: La Motivación</a:t>
            </a:r>
            <a:endParaRPr sz="3600" b="0" i="0" u="none" strike="noStrike" cap="none">
              <a:solidFill>
                <a:srgbClr val="000000"/>
              </a:solidFill>
              <a:latin typeface="Arial"/>
              <a:ea typeface="Arial"/>
              <a:cs typeface="Arial"/>
              <a:sym typeface="Arial"/>
            </a:endParaRPr>
          </a:p>
        </p:txBody>
      </p:sp>
      <p:sp>
        <p:nvSpPr>
          <p:cNvPr id="550" name="Google Shape;550;p16"/>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51" name="Google Shape;551;p16"/>
          <p:cNvSpPr/>
          <p:nvPr/>
        </p:nvSpPr>
        <p:spPr>
          <a:xfrm>
            <a:off x="246712" y="1150417"/>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3: </a:t>
            </a:r>
            <a:r>
              <a:rPr lang="en-GB" sz="2400" b="0" i="0" u="none" strike="noStrike" cap="none">
                <a:solidFill>
                  <a:srgbClr val="21B4A9"/>
                </a:solidFill>
                <a:latin typeface="Calibri"/>
                <a:ea typeface="Calibri"/>
                <a:cs typeface="Calibri"/>
                <a:sym typeface="Calibri"/>
              </a:rPr>
              <a:t>El Ciclo de la Motivación</a:t>
            </a:r>
            <a:endParaRPr sz="2400" b="0" i="0" u="none" strike="noStrike" cap="none">
              <a:solidFill>
                <a:srgbClr val="000000"/>
              </a:solidFill>
              <a:latin typeface="Arial"/>
              <a:ea typeface="Arial"/>
              <a:cs typeface="Arial"/>
              <a:sym typeface="Arial"/>
            </a:endParaRPr>
          </a:p>
        </p:txBody>
      </p:sp>
      <p:grpSp>
        <p:nvGrpSpPr>
          <p:cNvPr id="552" name="Google Shape;552;p16"/>
          <p:cNvGrpSpPr/>
          <p:nvPr/>
        </p:nvGrpSpPr>
        <p:grpSpPr>
          <a:xfrm>
            <a:off x="6127925" y="1606823"/>
            <a:ext cx="4654775" cy="3979709"/>
            <a:chOff x="2820225" y="891450"/>
            <a:chExt cx="3175200" cy="3175200"/>
          </a:xfrm>
        </p:grpSpPr>
        <p:sp>
          <p:nvSpPr>
            <p:cNvPr id="553" name="Google Shape;553;p16"/>
            <p:cNvSpPr/>
            <p:nvPr/>
          </p:nvSpPr>
          <p:spPr>
            <a:xfrm rot="10800000">
              <a:off x="2820225" y="891450"/>
              <a:ext cx="3175200" cy="3175200"/>
            </a:xfrm>
            <a:prstGeom prst="blockArc">
              <a:avLst>
                <a:gd name="adj1" fmla="val 5399801"/>
                <a:gd name="adj2" fmla="val 3012680"/>
                <a:gd name="adj3" fmla="val 693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4" name="Google Shape;554;p16"/>
            <p:cNvSpPr/>
            <p:nvPr/>
          </p:nvSpPr>
          <p:spPr>
            <a:xfrm rot="10800000">
              <a:off x="3175023" y="1179900"/>
              <a:ext cx="450600" cy="4506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55" name="Google Shape;555;p16"/>
          <p:cNvSpPr/>
          <p:nvPr/>
        </p:nvSpPr>
        <p:spPr>
          <a:xfrm>
            <a:off x="7470576" y="1230923"/>
            <a:ext cx="2184000"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EQUILIBRIO INTERNO</a:t>
            </a:r>
            <a:endParaRPr sz="1800" b="1" i="0" u="none" strike="noStrike" cap="none">
              <a:solidFill>
                <a:schemeClr val="lt1"/>
              </a:solidFill>
              <a:latin typeface="Calibri"/>
              <a:ea typeface="Calibri"/>
              <a:cs typeface="Calibri"/>
              <a:sym typeface="Calibri"/>
            </a:endParaRPr>
          </a:p>
        </p:txBody>
      </p:sp>
      <p:sp>
        <p:nvSpPr>
          <p:cNvPr id="556" name="Google Shape;556;p16"/>
          <p:cNvSpPr/>
          <p:nvPr/>
        </p:nvSpPr>
        <p:spPr>
          <a:xfrm>
            <a:off x="5236521" y="4511210"/>
            <a:ext cx="2072100" cy="6297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ACCIÓN</a:t>
            </a:r>
            <a:endParaRPr sz="1800" b="1" i="0" u="none" strike="noStrike" cap="none">
              <a:solidFill>
                <a:schemeClr val="lt1"/>
              </a:solidFill>
              <a:latin typeface="Calibri"/>
              <a:ea typeface="Calibri"/>
              <a:cs typeface="Calibri"/>
              <a:sym typeface="Calibri"/>
            </a:endParaRPr>
          </a:p>
        </p:txBody>
      </p:sp>
      <p:sp>
        <p:nvSpPr>
          <p:cNvPr id="557" name="Google Shape;557;p16"/>
          <p:cNvSpPr/>
          <p:nvPr/>
        </p:nvSpPr>
        <p:spPr>
          <a:xfrm>
            <a:off x="9551100" y="4511210"/>
            <a:ext cx="2072100"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NECESIDAD</a:t>
            </a:r>
            <a:endParaRPr sz="1400" b="1" i="0" u="none" strike="noStrike" cap="none">
              <a:solidFill>
                <a:schemeClr val="lt1"/>
              </a:solidFill>
              <a:latin typeface="Calibri"/>
              <a:ea typeface="Calibri"/>
              <a:cs typeface="Calibri"/>
              <a:sym typeface="Calibri"/>
            </a:endParaRPr>
          </a:p>
        </p:txBody>
      </p:sp>
      <p:sp>
        <p:nvSpPr>
          <p:cNvPr id="558" name="Google Shape;558;p16"/>
          <p:cNvSpPr/>
          <p:nvPr/>
        </p:nvSpPr>
        <p:spPr>
          <a:xfrm>
            <a:off x="7674588" y="5211525"/>
            <a:ext cx="1694100" cy="6297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TENSIÓN</a:t>
            </a:r>
            <a:endParaRPr sz="1800" b="1" i="0" u="none" strike="noStrike" cap="none">
              <a:solidFill>
                <a:schemeClr val="lt1"/>
              </a:solidFill>
              <a:latin typeface="Calibri"/>
              <a:ea typeface="Calibri"/>
              <a:cs typeface="Calibri"/>
              <a:sym typeface="Calibri"/>
            </a:endParaRPr>
          </a:p>
        </p:txBody>
      </p:sp>
      <p:sp>
        <p:nvSpPr>
          <p:cNvPr id="559" name="Google Shape;559;p16"/>
          <p:cNvSpPr/>
          <p:nvPr/>
        </p:nvSpPr>
        <p:spPr>
          <a:xfrm>
            <a:off x="9692100" y="2407950"/>
            <a:ext cx="2389086"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ESTÍMULO</a:t>
            </a:r>
            <a:endParaRPr sz="1800" b="1" i="0" u="none" strike="noStrike" cap="none">
              <a:solidFill>
                <a:schemeClr val="lt1"/>
              </a:solidFill>
              <a:latin typeface="Calibri"/>
              <a:ea typeface="Calibri"/>
              <a:cs typeface="Calibri"/>
              <a:sym typeface="Calibri"/>
            </a:endParaRPr>
          </a:p>
        </p:txBody>
      </p:sp>
      <p:sp>
        <p:nvSpPr>
          <p:cNvPr id="560" name="Google Shape;560;p16"/>
          <p:cNvSpPr/>
          <p:nvPr/>
        </p:nvSpPr>
        <p:spPr>
          <a:xfrm>
            <a:off x="4829439" y="2407761"/>
            <a:ext cx="2211638" cy="751799"/>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SATISFACCIÓN</a:t>
            </a:r>
            <a:endParaRPr sz="1400" b="1" i="0" u="none" strike="noStrike" cap="none">
              <a:solidFill>
                <a:schemeClr val="lt1"/>
              </a:solidFill>
              <a:latin typeface="Calibri"/>
              <a:ea typeface="Calibri"/>
              <a:cs typeface="Calibri"/>
              <a:sym typeface="Calibri"/>
            </a:endParaRPr>
          </a:p>
        </p:txBody>
      </p:sp>
      <p:pic>
        <p:nvPicPr>
          <p:cNvPr id="561" name="Google Shape;561;p16"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36313" y="2347771"/>
            <a:ext cx="3252525" cy="2373607"/>
          </a:xfrm>
          <a:prstGeom prst="rect">
            <a:avLst/>
          </a:prstGeom>
          <a:noFill/>
          <a:ln>
            <a:noFill/>
          </a:ln>
        </p:spPr>
      </p:pic>
      <p:sp>
        <p:nvSpPr>
          <p:cNvPr id="562" name="Google Shape;562;p16"/>
          <p:cNvSpPr txBox="1"/>
          <p:nvPr/>
        </p:nvSpPr>
        <p:spPr>
          <a:xfrm>
            <a:off x="541806" y="2297864"/>
            <a:ext cx="3854215" cy="2260467"/>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110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Para mejorar nuestra motivación tenemos que promover:</a:t>
            </a:r>
            <a:endParaRPr sz="1800" b="1" i="0" u="none" strike="noStrike" cap="none">
              <a:solidFill>
                <a:schemeClr val="dk1"/>
              </a:solidFill>
              <a:latin typeface="Calibri"/>
              <a:ea typeface="Calibri"/>
              <a:cs typeface="Calibri"/>
              <a:sym typeface="Calibri"/>
            </a:endParaRPr>
          </a:p>
          <a:p>
            <a:pPr marL="0" marR="0" lvl="0" indent="180000" algn="just" rtl="0">
              <a:lnSpc>
                <a:spcPct val="100000"/>
              </a:lnSpc>
              <a:spcBef>
                <a:spcPts val="1100"/>
              </a:spcBef>
              <a:spcAft>
                <a:spcPts val="0"/>
              </a:spcAft>
              <a:buNone/>
            </a:pPr>
            <a:r>
              <a:rPr lang="en-GB" sz="1800" b="0" i="0" u="none" strike="noStrike" cap="none">
                <a:solidFill>
                  <a:schemeClr val="dk1"/>
                </a:solidFill>
                <a:latin typeface="Calibri"/>
                <a:ea typeface="Calibri"/>
                <a:cs typeface="Calibri"/>
                <a:sym typeface="Calibri"/>
              </a:rPr>
              <a:t>La positividad</a:t>
            </a:r>
            <a:endParaRPr/>
          </a:p>
          <a:p>
            <a:pPr marL="0" marR="0" lvl="0" indent="180000" algn="just" rtl="0">
              <a:lnSpc>
                <a:spcPct val="100000"/>
              </a:lnSpc>
              <a:spcBef>
                <a:spcPts val="1100"/>
              </a:spcBef>
              <a:spcAft>
                <a:spcPts val="0"/>
              </a:spcAft>
              <a:buNone/>
            </a:pPr>
            <a:endParaRPr sz="1200" b="0" i="0" u="none" strike="noStrike" cap="none">
              <a:solidFill>
                <a:schemeClr val="dk1"/>
              </a:solidFill>
              <a:latin typeface="Calibri"/>
              <a:ea typeface="Calibri"/>
              <a:cs typeface="Calibri"/>
              <a:sym typeface="Calibri"/>
            </a:endParaRPr>
          </a:p>
          <a:p>
            <a:pPr marL="0" marR="0" lvl="0" indent="180000" algn="just" rtl="0">
              <a:lnSpc>
                <a:spcPct val="100000"/>
              </a:lnSpc>
              <a:spcBef>
                <a:spcPts val="0"/>
              </a:spcBef>
              <a:spcAft>
                <a:spcPts val="0"/>
              </a:spcAft>
              <a:buNone/>
            </a:pPr>
            <a:r>
              <a:rPr lang="en-GB" sz="1800" b="0" i="0" u="none" strike="noStrike" cap="none">
                <a:solidFill>
                  <a:schemeClr val="dk1"/>
                </a:solidFill>
                <a:latin typeface="Calibri"/>
                <a:ea typeface="Calibri"/>
                <a:cs typeface="Calibri"/>
                <a:sym typeface="Calibri"/>
              </a:rPr>
              <a:t>El compromiso y la responsabilidad</a:t>
            </a:r>
            <a:endParaRPr/>
          </a:p>
          <a:p>
            <a:pPr marL="0" marR="0" lvl="0" indent="180000" algn="just"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180000" algn="just" rtl="0">
              <a:lnSpc>
                <a:spcPct val="100000"/>
              </a:lnSpc>
              <a:spcBef>
                <a:spcPts val="0"/>
              </a:spcBef>
              <a:spcAft>
                <a:spcPts val="0"/>
              </a:spcAft>
              <a:buNone/>
            </a:pPr>
            <a:r>
              <a:rPr lang="en-GB" sz="1800" b="0" i="0" u="none" strike="noStrike" cap="none">
                <a:solidFill>
                  <a:schemeClr val="dk1"/>
                </a:solidFill>
                <a:latin typeface="Calibri"/>
                <a:ea typeface="Calibri"/>
                <a:cs typeface="Calibri"/>
                <a:sym typeface="Calibri"/>
              </a:rPr>
              <a:t>La compañía y el apoyo</a:t>
            </a:r>
            <a:endParaRPr sz="1800" b="0" i="1" u="none" strike="noStrike" cap="none">
              <a:solidFill>
                <a:schemeClr val="dk1"/>
              </a:solidFill>
              <a:latin typeface="Calibri"/>
              <a:ea typeface="Calibri"/>
              <a:cs typeface="Calibri"/>
              <a:sym typeface="Calibri"/>
            </a:endParaRPr>
          </a:p>
          <a:p>
            <a:pPr marL="0" marR="0" lvl="0" indent="0" algn="ctr" rtl="0">
              <a:lnSpc>
                <a:spcPct val="100000"/>
              </a:lnSpc>
              <a:spcBef>
                <a:spcPts val="11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p16"/>
          <p:cNvSpPr/>
          <p:nvPr/>
        </p:nvSpPr>
        <p:spPr>
          <a:xfrm>
            <a:off x="460741" y="3043706"/>
            <a:ext cx="192000" cy="17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6"/>
          <p:cNvSpPr/>
          <p:nvPr/>
        </p:nvSpPr>
        <p:spPr>
          <a:xfrm>
            <a:off x="445813" y="3640734"/>
            <a:ext cx="192000" cy="1752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6"/>
          <p:cNvSpPr/>
          <p:nvPr/>
        </p:nvSpPr>
        <p:spPr>
          <a:xfrm>
            <a:off x="445779" y="4137485"/>
            <a:ext cx="192000" cy="1752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6"/>
          <p:cNvSpPr/>
          <p:nvPr/>
        </p:nvSpPr>
        <p:spPr>
          <a:xfrm>
            <a:off x="322860" y="2058748"/>
            <a:ext cx="4292100" cy="2738700"/>
          </a:xfrm>
          <a:prstGeom prst="rect">
            <a:avLst/>
          </a:prstGeom>
          <a:noFill/>
          <a:ln w="25400" cap="flat" cmpd="sng">
            <a:solidFill>
              <a:srgbClr val="1C8C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1"/>
        <p:cNvGrpSpPr/>
        <p:nvPr/>
      </p:nvGrpSpPr>
      <p:grpSpPr>
        <a:xfrm>
          <a:off x="0" y="0"/>
          <a:ext cx="0" cy="0"/>
          <a:chOff x="0" y="0"/>
          <a:chExt cx="0" cy="0"/>
        </a:xfrm>
      </p:grpSpPr>
      <p:sp>
        <p:nvSpPr>
          <p:cNvPr id="142" name="Google Shape;142;p3"/>
          <p:cNvSpPr/>
          <p:nvPr/>
        </p:nvSpPr>
        <p:spPr>
          <a:xfrm>
            <a:off x="2362850" y="1424050"/>
            <a:ext cx="4650600" cy="2794800"/>
          </a:xfrm>
          <a:prstGeom prst="rect">
            <a:avLst/>
          </a:prstGeom>
          <a:noFill/>
          <a:ln>
            <a:noFill/>
          </a:ln>
        </p:spPr>
        <p:txBody>
          <a:bodyPr spcFirstLastPara="1" wrap="square" lIns="90000" tIns="45000" rIns="90000" bIns="450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¿Qué es la autoestima?</a:t>
            </a:r>
            <a:endParaRPr sz="16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GB" sz="1600">
                <a:latin typeface="Calibri"/>
                <a:ea typeface="Calibri"/>
                <a:cs typeface="Calibri"/>
                <a:sym typeface="Calibri"/>
              </a:rPr>
              <a:t>Componentes de la Autoestima</a:t>
            </a:r>
            <a:endParaRPr sz="16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GB" sz="1600">
                <a:latin typeface="Calibri"/>
                <a:ea typeface="Calibri"/>
                <a:cs typeface="Calibri"/>
                <a:sym typeface="Calibri"/>
              </a:rPr>
              <a:t>Barreras de género en la autoestima de las mujeres</a:t>
            </a:r>
            <a:endParaRPr sz="16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GB" sz="1600">
                <a:latin typeface="Calibri"/>
                <a:ea typeface="Calibri"/>
                <a:cs typeface="Calibri"/>
                <a:sym typeface="Calibri"/>
              </a:rPr>
              <a:t>Baja y Alta Autoestima</a:t>
            </a:r>
            <a:endParaRPr sz="16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GB" sz="1600">
                <a:latin typeface="Calibri"/>
                <a:ea typeface="Calibri"/>
                <a:cs typeface="Calibri"/>
                <a:sym typeface="Calibri"/>
              </a:rPr>
              <a:t>Pensamientos negativos modificables</a:t>
            </a:r>
            <a:endParaRPr sz="160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r>
              <a:rPr lang="en-GB" sz="1600">
                <a:latin typeface="Calibri"/>
                <a:ea typeface="Calibri"/>
                <a:cs typeface="Calibri"/>
                <a:sym typeface="Calibri"/>
              </a:rPr>
              <a:t>La Buena Autoestima</a:t>
            </a:r>
            <a:endParaRPr sz="160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r>
              <a:rPr lang="en-GB" sz="1600">
                <a:latin typeface="Calibri"/>
                <a:ea typeface="Calibri"/>
                <a:cs typeface="Calibri"/>
                <a:sym typeface="Calibri"/>
              </a:rPr>
              <a:t>Autoconfianza, autovaloración y autoconocimiento</a:t>
            </a:r>
            <a:endParaRPr sz="160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r>
              <a:rPr lang="en-GB" sz="1600">
                <a:latin typeface="Calibri"/>
                <a:ea typeface="Calibri"/>
                <a:cs typeface="Calibri"/>
                <a:sym typeface="Calibri"/>
              </a:rPr>
              <a:t>Cómo mejorar mi autoestima</a:t>
            </a:r>
            <a:endParaRPr sz="1600" b="0" i="0" u="none" strike="noStrike" cap="none">
              <a:solidFill>
                <a:srgbClr val="000000"/>
              </a:solidFill>
              <a:latin typeface="Arial"/>
              <a:ea typeface="Arial"/>
              <a:cs typeface="Arial"/>
              <a:sym typeface="Arial"/>
            </a:endParaRPr>
          </a:p>
        </p:txBody>
      </p:sp>
      <p:sp>
        <p:nvSpPr>
          <p:cNvPr id="143" name="Google Shape;143;p3"/>
          <p:cNvSpPr/>
          <p:nvPr/>
        </p:nvSpPr>
        <p:spPr>
          <a:xfrm>
            <a:off x="3380155" y="899313"/>
            <a:ext cx="2616000" cy="3648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1B4A9"/>
                </a:solidFill>
                <a:latin typeface="Oxygen"/>
                <a:ea typeface="Oxygen"/>
                <a:cs typeface="Oxygen"/>
                <a:sym typeface="Oxygen"/>
              </a:rPr>
              <a:t>Autoestima</a:t>
            </a:r>
            <a:endParaRPr sz="1800" b="0" i="0" u="none" strike="noStrike" cap="none">
              <a:solidFill>
                <a:srgbClr val="000000"/>
              </a:solidFill>
              <a:latin typeface="Arial"/>
              <a:ea typeface="Arial"/>
              <a:cs typeface="Arial"/>
              <a:sym typeface="Arial"/>
            </a:endParaRPr>
          </a:p>
        </p:txBody>
      </p:sp>
      <p:sp>
        <p:nvSpPr>
          <p:cNvPr id="144" name="Google Shape;144;p3"/>
          <p:cNvSpPr/>
          <p:nvPr/>
        </p:nvSpPr>
        <p:spPr>
          <a:xfrm>
            <a:off x="7766975" y="1828450"/>
            <a:ext cx="2399700" cy="1986000"/>
          </a:xfrm>
          <a:prstGeom prst="rect">
            <a:avLst/>
          </a:prstGeom>
          <a:noFill/>
          <a:ln>
            <a:noFill/>
          </a:ln>
        </p:spPr>
        <p:txBody>
          <a:bodyPr spcFirstLastPara="1" wrap="square" lIns="90000" tIns="45000" rIns="90000" bIns="45000" anchor="t" anchorCtr="0">
            <a:spAutoFit/>
          </a:bodyPr>
          <a:lstStyle/>
          <a:p>
            <a:pPr marL="0" marR="0" lvl="0" indent="0" algn="l" rtl="0">
              <a:lnSpc>
                <a:spcPct val="15625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¿Qué es la motivación?.</a:t>
            </a:r>
            <a:endParaRPr sz="1600" b="0" i="0" u="none" strike="noStrike" cap="none">
              <a:solidFill>
                <a:srgbClr val="000000"/>
              </a:solidFill>
              <a:latin typeface="Arial"/>
              <a:ea typeface="Arial"/>
              <a:cs typeface="Arial"/>
              <a:sym typeface="Arial"/>
            </a:endParaRPr>
          </a:p>
          <a:p>
            <a:pPr marL="0" marR="0" lvl="0" indent="0" algn="l" rtl="0">
              <a:lnSpc>
                <a:spcPct val="156250"/>
              </a:lnSpc>
              <a:spcBef>
                <a:spcPts val="0"/>
              </a:spcBef>
              <a:spcAft>
                <a:spcPts val="0"/>
              </a:spcAft>
              <a:buClr>
                <a:srgbClr val="000000"/>
              </a:buClr>
              <a:buSzPts val="1600"/>
              <a:buFont typeface="Arial"/>
              <a:buNone/>
            </a:pPr>
            <a:r>
              <a:rPr lang="en-GB" sz="1600">
                <a:latin typeface="Calibri"/>
                <a:ea typeface="Calibri"/>
                <a:cs typeface="Calibri"/>
                <a:sym typeface="Calibri"/>
              </a:rPr>
              <a:t>Tipos de motivación</a:t>
            </a:r>
            <a:endParaRPr sz="1600" b="0" i="0" u="none" strike="noStrike" cap="none">
              <a:solidFill>
                <a:srgbClr val="000000"/>
              </a:solidFill>
              <a:latin typeface="Arial"/>
              <a:ea typeface="Arial"/>
              <a:cs typeface="Arial"/>
              <a:sym typeface="Arial"/>
            </a:endParaRPr>
          </a:p>
          <a:p>
            <a:pPr marL="0" marR="0" lvl="0" indent="0" algn="l" rtl="0">
              <a:lnSpc>
                <a:spcPct val="156250"/>
              </a:lnSpc>
              <a:spcBef>
                <a:spcPts val="0"/>
              </a:spcBef>
              <a:spcAft>
                <a:spcPts val="0"/>
              </a:spcAft>
              <a:buClr>
                <a:srgbClr val="000000"/>
              </a:buClr>
              <a:buSzPts val="1600"/>
              <a:buFont typeface="Arial"/>
              <a:buNone/>
            </a:pPr>
            <a:r>
              <a:rPr lang="en-GB" sz="1600">
                <a:latin typeface="Calibri"/>
                <a:ea typeface="Calibri"/>
                <a:cs typeface="Calibri"/>
                <a:sym typeface="Calibri"/>
              </a:rPr>
              <a:t>El Ciclo de la Motivación</a:t>
            </a:r>
            <a:endParaRPr sz="1600">
              <a:latin typeface="Calibri"/>
              <a:ea typeface="Calibri"/>
              <a:cs typeface="Calibri"/>
              <a:sym typeface="Calibri"/>
            </a:endParaRPr>
          </a:p>
          <a:p>
            <a:pPr marL="0" marR="0" lvl="0" indent="0" algn="l" rtl="0">
              <a:lnSpc>
                <a:spcPct val="156250"/>
              </a:lnSpc>
              <a:spcBef>
                <a:spcPts val="0"/>
              </a:spcBef>
              <a:spcAft>
                <a:spcPts val="0"/>
              </a:spcAft>
              <a:buClr>
                <a:srgbClr val="000000"/>
              </a:buClr>
              <a:buSzPts val="1600"/>
              <a:buFont typeface="Arial"/>
              <a:buNone/>
            </a:pPr>
            <a:r>
              <a:rPr lang="en-GB" sz="1600">
                <a:latin typeface="Calibri"/>
                <a:ea typeface="Calibri"/>
                <a:cs typeface="Calibri"/>
                <a:sym typeface="Calibri"/>
              </a:rPr>
              <a:t>Estrategias de Motivación</a:t>
            </a:r>
            <a:endParaRPr sz="1600">
              <a:latin typeface="Calibri"/>
              <a:ea typeface="Calibri"/>
              <a:cs typeface="Calibri"/>
              <a:sym typeface="Calibri"/>
            </a:endParaRPr>
          </a:p>
          <a:p>
            <a:pPr marL="0" marR="0" lvl="0" indent="0" algn="l" rtl="0">
              <a:lnSpc>
                <a:spcPct val="156250"/>
              </a:lnSpc>
              <a:spcBef>
                <a:spcPts val="0"/>
              </a:spcBef>
              <a:spcAft>
                <a:spcPts val="0"/>
              </a:spcAft>
              <a:buClr>
                <a:srgbClr val="000000"/>
              </a:buClr>
              <a:buSzPts val="1600"/>
              <a:buFont typeface="Arial"/>
              <a:buNone/>
            </a:pPr>
            <a:r>
              <a:rPr lang="en-GB" sz="1600">
                <a:latin typeface="Calibri"/>
                <a:ea typeface="Calibri"/>
                <a:cs typeface="Calibri"/>
                <a:sym typeface="Calibri"/>
              </a:rPr>
              <a:t>Trabajando mi Motivación</a:t>
            </a:r>
            <a:endParaRPr sz="1600" b="0" i="0" u="none" strike="noStrike" cap="none">
              <a:solidFill>
                <a:srgbClr val="000000"/>
              </a:solidFill>
              <a:latin typeface="Arial"/>
              <a:ea typeface="Arial"/>
              <a:cs typeface="Arial"/>
              <a:sym typeface="Arial"/>
            </a:endParaRPr>
          </a:p>
        </p:txBody>
      </p:sp>
      <p:sp>
        <p:nvSpPr>
          <p:cNvPr id="145" name="Google Shape;145;p3"/>
          <p:cNvSpPr/>
          <p:nvPr/>
        </p:nvSpPr>
        <p:spPr>
          <a:xfrm>
            <a:off x="8205120" y="1264115"/>
            <a:ext cx="2199600" cy="3648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FAB632"/>
                </a:solidFill>
                <a:latin typeface="Oxygen"/>
                <a:ea typeface="Oxygen"/>
                <a:cs typeface="Oxygen"/>
                <a:sym typeface="Oxygen"/>
              </a:rPr>
              <a:t>Motivación</a:t>
            </a:r>
            <a:endParaRPr sz="1800" b="0" i="0" u="none" strike="noStrike" cap="none">
              <a:solidFill>
                <a:srgbClr val="000000"/>
              </a:solidFill>
              <a:latin typeface="Arial"/>
              <a:ea typeface="Arial"/>
              <a:cs typeface="Arial"/>
              <a:sym typeface="Arial"/>
            </a:endParaRPr>
          </a:p>
        </p:txBody>
      </p:sp>
      <p:sp>
        <p:nvSpPr>
          <p:cNvPr id="146" name="Google Shape;146;p3"/>
          <p:cNvSpPr/>
          <p:nvPr/>
        </p:nvSpPr>
        <p:spPr>
          <a:xfrm>
            <a:off x="8277785" y="1329813"/>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a:off x="3570770" y="965035"/>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rot="5400000">
            <a:off x="6840725" y="698175"/>
            <a:ext cx="4252200" cy="37773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rot="5400000">
            <a:off x="1320200" y="387450"/>
            <a:ext cx="5959800" cy="51849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a:off x="2092850" y="1461125"/>
            <a:ext cx="270000" cy="4184100"/>
          </a:xfrm>
          <a:prstGeom prst="rect">
            <a:avLst/>
          </a:prstGeom>
          <a:noFill/>
          <a:ln>
            <a:noFill/>
          </a:ln>
        </p:spPr>
        <p:txBody>
          <a:bodyPr spcFirstLastPara="1" wrap="square" lIns="90000" tIns="45000" rIns="90000" bIns="450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000"/>
              <a:buFont typeface="Arial"/>
              <a:buNone/>
            </a:pPr>
            <a:r>
              <a:rPr lang="en-GB" sz="2000">
                <a:solidFill>
                  <a:srgbClr val="21B4A9"/>
                </a:solidFill>
                <a:latin typeface="Calibri"/>
                <a:ea typeface="Calibri"/>
                <a:cs typeface="Calibri"/>
                <a:sym typeface="Calibri"/>
              </a:rPr>
              <a:t>+</a:t>
            </a:r>
            <a:endParaRPr sz="2000">
              <a:solidFill>
                <a:srgbClr val="21B4A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000"/>
              <a:buFont typeface="Arial"/>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endParaRPr sz="2000">
              <a:solidFill>
                <a:srgbClr val="FAB63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000"/>
              <a:buFont typeface="Arial"/>
              <a:buNone/>
            </a:pPr>
            <a:endParaRPr sz="2000">
              <a:solidFill>
                <a:srgbClr val="21B4A9"/>
              </a:solidFill>
              <a:latin typeface="Calibri"/>
              <a:ea typeface="Calibri"/>
              <a:cs typeface="Calibri"/>
              <a:sym typeface="Calibri"/>
            </a:endParaRPr>
          </a:p>
        </p:txBody>
      </p:sp>
      <p:sp>
        <p:nvSpPr>
          <p:cNvPr id="151" name="Google Shape;151;p3"/>
          <p:cNvSpPr/>
          <p:nvPr/>
        </p:nvSpPr>
        <p:spPr>
          <a:xfrm>
            <a:off x="7534410" y="1931775"/>
            <a:ext cx="270000" cy="1310100"/>
          </a:xfrm>
          <a:prstGeom prst="rect">
            <a:avLst/>
          </a:prstGeom>
          <a:noFill/>
          <a:ln>
            <a:noFill/>
          </a:ln>
        </p:spPr>
        <p:txBody>
          <a:bodyPr spcFirstLastPara="1" wrap="square" lIns="90000" tIns="45000" rIns="90000" bIns="450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000"/>
              <a:buFont typeface="Arial"/>
              <a:buNone/>
            </a:pPr>
            <a:r>
              <a:rPr lang="en-GB" sz="2000">
                <a:solidFill>
                  <a:srgbClr val="FAB632"/>
                </a:solidFill>
                <a:latin typeface="Calibri"/>
                <a:ea typeface="Calibri"/>
                <a:cs typeface="Calibri"/>
                <a:sym typeface="Calibri"/>
              </a:rPr>
              <a:t>+</a:t>
            </a:r>
            <a:endParaRPr sz="2000">
              <a:solidFill>
                <a:srgbClr val="EA4E46"/>
              </a:solidFill>
              <a:latin typeface="Calibri"/>
              <a:ea typeface="Calibri"/>
              <a:cs typeface="Calibri"/>
              <a:sym typeface="Calibri"/>
            </a:endParaRPr>
          </a:p>
        </p:txBody>
      </p:sp>
      <p:sp>
        <p:nvSpPr>
          <p:cNvPr id="152" name="Google Shape;152;p3"/>
          <p:cNvSpPr/>
          <p:nvPr/>
        </p:nvSpPr>
        <p:spPr>
          <a:xfrm rot="-3776564">
            <a:off x="5468926" y="-1949"/>
            <a:ext cx="390432" cy="1004927"/>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153" name="Google Shape;153;p3"/>
          <p:cNvSpPr/>
          <p:nvPr/>
        </p:nvSpPr>
        <p:spPr>
          <a:xfrm rot="-3847442">
            <a:off x="7608455" y="3971928"/>
            <a:ext cx="390446" cy="100510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pic>
        <p:nvPicPr>
          <p:cNvPr id="154" name="Google Shape;154;p3"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55" name="Google Shape;155;p3"/>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70"/>
        <p:cNvGrpSpPr/>
        <p:nvPr/>
      </p:nvGrpSpPr>
      <p:grpSpPr>
        <a:xfrm>
          <a:off x="0" y="0"/>
          <a:ext cx="0" cy="0"/>
          <a:chOff x="0" y="0"/>
          <a:chExt cx="0" cy="0"/>
        </a:xfrm>
      </p:grpSpPr>
      <p:sp>
        <p:nvSpPr>
          <p:cNvPr id="571" name="Google Shape;571;p17"/>
          <p:cNvSpPr/>
          <p:nvPr/>
        </p:nvSpPr>
        <p:spPr>
          <a:xfrm>
            <a:off x="1164605" y="45560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2: La Motivación</a:t>
            </a:r>
            <a:endParaRPr sz="3600" b="0" i="0" u="none" strike="noStrike" cap="none">
              <a:solidFill>
                <a:srgbClr val="000000"/>
              </a:solidFill>
              <a:latin typeface="Arial"/>
              <a:ea typeface="Arial"/>
              <a:cs typeface="Arial"/>
              <a:sym typeface="Arial"/>
            </a:endParaRPr>
          </a:p>
        </p:txBody>
      </p:sp>
      <p:sp>
        <p:nvSpPr>
          <p:cNvPr id="572" name="Google Shape;572;p17"/>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73" name="Google Shape;573;p17"/>
          <p:cNvSpPr/>
          <p:nvPr/>
        </p:nvSpPr>
        <p:spPr>
          <a:xfrm>
            <a:off x="1164605" y="1206049"/>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4: </a:t>
            </a:r>
            <a:r>
              <a:rPr lang="en-GB" sz="2400" b="0" i="0" u="none" strike="noStrike" cap="none">
                <a:solidFill>
                  <a:srgbClr val="21B4A9"/>
                </a:solidFill>
                <a:latin typeface="Calibri"/>
                <a:ea typeface="Calibri"/>
                <a:cs typeface="Calibri"/>
                <a:sym typeface="Calibri"/>
              </a:rPr>
              <a:t>Estrategias de Motivación</a:t>
            </a:r>
            <a:endParaRPr sz="2400" b="0" i="0" u="none" strike="noStrike" cap="none">
              <a:solidFill>
                <a:srgbClr val="000000"/>
              </a:solidFill>
              <a:latin typeface="Arial"/>
              <a:ea typeface="Arial"/>
              <a:cs typeface="Arial"/>
              <a:sym typeface="Arial"/>
            </a:endParaRPr>
          </a:p>
        </p:txBody>
      </p:sp>
      <p:sp>
        <p:nvSpPr>
          <p:cNvPr id="574" name="Google Shape;574;p17"/>
          <p:cNvSpPr txBox="1"/>
          <p:nvPr/>
        </p:nvSpPr>
        <p:spPr>
          <a:xfrm>
            <a:off x="1164600" y="1762563"/>
            <a:ext cx="6096000" cy="3925500"/>
          </a:xfrm>
          <a:prstGeom prst="rect">
            <a:avLst/>
          </a:prstGeom>
          <a:noFill/>
          <a:ln w="1905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457200" marR="0" lvl="0" indent="-368300" algn="l" rtl="0">
              <a:lnSpc>
                <a:spcPct val="150000"/>
              </a:lnSpc>
              <a:spcBef>
                <a:spcPts val="600"/>
              </a:spcBef>
              <a:spcAft>
                <a:spcPts val="0"/>
              </a:spcAft>
              <a:buClr>
                <a:srgbClr val="000000"/>
              </a:buClr>
              <a:buSzPts val="2200"/>
              <a:buFont typeface="Arial"/>
              <a:buChar char="●"/>
            </a:pPr>
            <a:r>
              <a:rPr lang="en-GB" sz="1600" b="1" i="0" u="none" strike="noStrike" cap="none">
                <a:solidFill>
                  <a:srgbClr val="000000"/>
                </a:solidFill>
                <a:latin typeface="Arial"/>
                <a:ea typeface="Arial"/>
                <a:cs typeface="Arial"/>
                <a:sym typeface="Arial"/>
              </a:rPr>
              <a:t>Búsqueda de estrategias, acorde a nuestro objetivo</a:t>
            </a:r>
            <a:endParaRPr/>
          </a:p>
          <a:p>
            <a:pPr marL="914400" marR="0" lvl="1" indent="-355600" algn="l" rtl="0">
              <a:lnSpc>
                <a:spcPct val="115000"/>
              </a:lnSpc>
              <a:spcBef>
                <a:spcPts val="0"/>
              </a:spcBef>
              <a:spcAft>
                <a:spcPts val="0"/>
              </a:spcAft>
              <a:buClr>
                <a:srgbClr val="000000"/>
              </a:buClr>
              <a:buSzPts val="2000"/>
              <a:buFont typeface="Arial"/>
              <a:buChar char="○"/>
            </a:pPr>
            <a:r>
              <a:rPr lang="en-GB" sz="1600" b="0" i="0" u="none" strike="noStrike" cap="none">
                <a:solidFill>
                  <a:srgbClr val="000000"/>
                </a:solidFill>
                <a:latin typeface="Arial"/>
                <a:ea typeface="Arial"/>
                <a:cs typeface="Arial"/>
                <a:sym typeface="Arial"/>
              </a:rPr>
              <a:t>Recompensas, especialmente para tareas menos motivadoras</a:t>
            </a:r>
            <a:endParaRPr/>
          </a:p>
          <a:p>
            <a:pPr marL="914400" marR="0" lvl="1" indent="-355600" algn="l" rtl="0">
              <a:lnSpc>
                <a:spcPct val="115000"/>
              </a:lnSpc>
              <a:spcBef>
                <a:spcPts val="0"/>
              </a:spcBef>
              <a:spcAft>
                <a:spcPts val="0"/>
              </a:spcAft>
              <a:buClr>
                <a:srgbClr val="000000"/>
              </a:buClr>
              <a:buSzPts val="2000"/>
              <a:buFont typeface="Arial"/>
              <a:buChar char="○"/>
            </a:pPr>
            <a:r>
              <a:rPr lang="en-GB" sz="1600" b="0" i="0" u="none" strike="noStrike" cap="none">
                <a:solidFill>
                  <a:srgbClr val="000000"/>
                </a:solidFill>
                <a:latin typeface="Arial"/>
                <a:ea typeface="Arial"/>
                <a:cs typeface="Arial"/>
                <a:sym typeface="Arial"/>
              </a:rPr>
              <a:t>Celebración de objetivos</a:t>
            </a:r>
            <a:endParaRPr/>
          </a:p>
          <a:p>
            <a:pPr marL="914400" marR="0" lvl="1" indent="-355600" algn="l" rtl="0">
              <a:lnSpc>
                <a:spcPct val="115000"/>
              </a:lnSpc>
              <a:spcBef>
                <a:spcPts val="0"/>
              </a:spcBef>
              <a:spcAft>
                <a:spcPts val="0"/>
              </a:spcAft>
              <a:buClr>
                <a:srgbClr val="000000"/>
              </a:buClr>
              <a:buSzPts val="2000"/>
              <a:buFont typeface="Arial"/>
              <a:buChar char="○"/>
            </a:pPr>
            <a:r>
              <a:rPr lang="en-GB" sz="1600" b="0" i="0" u="none" strike="noStrike" cap="none">
                <a:solidFill>
                  <a:srgbClr val="000000"/>
                </a:solidFill>
                <a:latin typeface="Arial"/>
                <a:ea typeface="Arial"/>
                <a:cs typeface="Arial"/>
                <a:sym typeface="Arial"/>
              </a:rPr>
              <a:t>Música</a:t>
            </a:r>
            <a:endParaRPr/>
          </a:p>
          <a:p>
            <a:pPr marL="914400" marR="0" lvl="1" indent="-355600" algn="l" rtl="0">
              <a:lnSpc>
                <a:spcPct val="115000"/>
              </a:lnSpc>
              <a:spcBef>
                <a:spcPts val="0"/>
              </a:spcBef>
              <a:spcAft>
                <a:spcPts val="0"/>
              </a:spcAft>
              <a:buClr>
                <a:srgbClr val="000000"/>
              </a:buClr>
              <a:buSzPts val="2000"/>
              <a:buFont typeface="Arial"/>
              <a:buChar char="○"/>
            </a:pPr>
            <a:r>
              <a:rPr lang="en-GB" sz="1600" b="0" i="0" u="none" strike="noStrike" cap="none">
                <a:solidFill>
                  <a:srgbClr val="000000"/>
                </a:solidFill>
                <a:latin typeface="Arial"/>
                <a:ea typeface="Arial"/>
                <a:cs typeface="Arial"/>
                <a:sym typeface="Arial"/>
              </a:rPr>
              <a:t>Espacios de trabajo cuidados y/o compartidos</a:t>
            </a:r>
            <a:endParaRPr/>
          </a:p>
          <a:p>
            <a:pPr marL="914400" marR="0" lvl="1" indent="-349250" algn="l" rtl="0">
              <a:lnSpc>
                <a:spcPct val="115000"/>
              </a:lnSpc>
              <a:spcBef>
                <a:spcPts val="0"/>
              </a:spcBef>
              <a:spcAft>
                <a:spcPts val="0"/>
              </a:spcAft>
              <a:buClr>
                <a:srgbClr val="000000"/>
              </a:buClr>
              <a:buSzPts val="1900"/>
              <a:buFont typeface="Arial"/>
              <a:buChar char="○"/>
            </a:pPr>
            <a:r>
              <a:rPr lang="en-GB" sz="1600" b="0" i="0" u="none" strike="noStrike" cap="none">
                <a:solidFill>
                  <a:srgbClr val="000000"/>
                </a:solidFill>
                <a:latin typeface="Arial"/>
                <a:ea typeface="Arial"/>
                <a:cs typeface="Arial"/>
                <a:sym typeface="Arial"/>
              </a:rPr>
              <a:t>Checklist</a:t>
            </a:r>
            <a:endParaRPr sz="1600" b="0" i="0" u="none" strike="noStrike" cap="none">
              <a:solidFill>
                <a:srgbClr val="000000"/>
              </a:solidFill>
              <a:latin typeface="Arial"/>
              <a:ea typeface="Arial"/>
              <a:cs typeface="Arial"/>
              <a:sym typeface="Arial"/>
            </a:endParaRPr>
          </a:p>
          <a:p>
            <a:pPr marL="914400" marR="0" lvl="1" indent="-349250" algn="l" rtl="0">
              <a:lnSpc>
                <a:spcPct val="115000"/>
              </a:lnSpc>
              <a:spcBef>
                <a:spcPts val="0"/>
              </a:spcBef>
              <a:spcAft>
                <a:spcPts val="0"/>
              </a:spcAft>
              <a:buClr>
                <a:srgbClr val="000000"/>
              </a:buClr>
              <a:buSzPts val="1900"/>
              <a:buFont typeface="Arial"/>
              <a:buChar char="○"/>
            </a:pPr>
            <a:r>
              <a:rPr lang="en-GB" sz="1600" b="0" i="0" u="none" strike="noStrike" cap="none">
                <a:solidFill>
                  <a:srgbClr val="000000"/>
                </a:solidFill>
                <a:latin typeface="Arial"/>
                <a:ea typeface="Arial"/>
                <a:cs typeface="Arial"/>
                <a:sym typeface="Arial"/>
              </a:rPr>
              <a:t>Ejercicio</a:t>
            </a:r>
            <a:endParaRPr/>
          </a:p>
          <a:p>
            <a:pPr marL="914400" marR="0" lvl="1" indent="-349250" algn="l" rtl="0">
              <a:lnSpc>
                <a:spcPct val="115000"/>
              </a:lnSpc>
              <a:spcBef>
                <a:spcPts val="0"/>
              </a:spcBef>
              <a:spcAft>
                <a:spcPts val="0"/>
              </a:spcAft>
              <a:buClr>
                <a:srgbClr val="000000"/>
              </a:buClr>
              <a:buSzPts val="1900"/>
              <a:buFont typeface="Arial"/>
              <a:buChar char="○"/>
            </a:pPr>
            <a:r>
              <a:rPr lang="en-GB" sz="1600" b="0" i="0" u="none" strike="noStrike" cap="none">
                <a:solidFill>
                  <a:srgbClr val="000000"/>
                </a:solidFill>
                <a:latin typeface="Arial"/>
                <a:ea typeface="Arial"/>
                <a:cs typeface="Arial"/>
                <a:sym typeface="Arial"/>
              </a:rPr>
              <a:t>Regulación de energía</a:t>
            </a:r>
            <a:endParaRPr/>
          </a:p>
          <a:p>
            <a:pPr marL="914400" marR="0" lvl="1" indent="-349250" algn="l" rtl="0">
              <a:lnSpc>
                <a:spcPct val="115000"/>
              </a:lnSpc>
              <a:spcBef>
                <a:spcPts val="0"/>
              </a:spcBef>
              <a:spcAft>
                <a:spcPts val="0"/>
              </a:spcAft>
              <a:buClr>
                <a:srgbClr val="000000"/>
              </a:buClr>
              <a:buSzPts val="1900"/>
              <a:buFont typeface="Arial"/>
              <a:buChar char="○"/>
            </a:pPr>
            <a:r>
              <a:rPr lang="en-GB" sz="1600" b="0" i="0" u="none" strike="noStrike" cap="none">
                <a:solidFill>
                  <a:srgbClr val="000000"/>
                </a:solidFill>
                <a:latin typeface="Arial"/>
                <a:ea typeface="Arial"/>
                <a:cs typeface="Arial"/>
                <a:sym typeface="Arial"/>
              </a:rPr>
              <a:t>Descansos</a:t>
            </a:r>
            <a:endParaRPr/>
          </a:p>
          <a:p>
            <a:pPr marL="914400" marR="0" lvl="1" indent="-349250" algn="l" rtl="0">
              <a:lnSpc>
                <a:spcPct val="115000"/>
              </a:lnSpc>
              <a:spcBef>
                <a:spcPts val="0"/>
              </a:spcBef>
              <a:spcAft>
                <a:spcPts val="0"/>
              </a:spcAft>
              <a:buClr>
                <a:srgbClr val="000000"/>
              </a:buClr>
              <a:buSzPts val="1900"/>
              <a:buFont typeface="Arial"/>
              <a:buChar char="○"/>
            </a:pPr>
            <a:r>
              <a:rPr lang="en-GB" sz="1600" b="0" i="0" u="none" strike="noStrike" cap="none">
                <a:solidFill>
                  <a:srgbClr val="000000"/>
                </a:solidFill>
                <a:latin typeface="Arial"/>
                <a:ea typeface="Arial"/>
                <a:cs typeface="Arial"/>
                <a:sym typeface="Arial"/>
              </a:rPr>
              <a:t>Conectar con las emociones</a:t>
            </a:r>
            <a:endParaRPr/>
          </a:p>
        </p:txBody>
      </p:sp>
      <p:pic>
        <p:nvPicPr>
          <p:cNvPr id="575" name="Google Shape;575;p17" descr="Una caricatura de una persona&#10;&#10;Descripción generada automáticamente con confianza m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60609" y="2777121"/>
            <a:ext cx="3990158" cy="31503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79"/>
        <p:cNvGrpSpPr/>
        <p:nvPr/>
      </p:nvGrpSpPr>
      <p:grpSpPr>
        <a:xfrm>
          <a:off x="0" y="0"/>
          <a:ext cx="0" cy="0"/>
          <a:chOff x="0" y="0"/>
          <a:chExt cx="0" cy="0"/>
        </a:xfrm>
      </p:grpSpPr>
      <p:sp>
        <p:nvSpPr>
          <p:cNvPr id="580" name="Google Shape;580;p18"/>
          <p:cNvSpPr/>
          <p:nvPr/>
        </p:nvSpPr>
        <p:spPr>
          <a:xfrm>
            <a:off x="875879" y="367447"/>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a:t>
            </a:r>
            <a:r>
              <a:rPr lang="en-GB" sz="3600" b="1">
                <a:solidFill>
                  <a:srgbClr val="FAB632"/>
                </a:solidFill>
                <a:latin typeface="Calibri"/>
                <a:ea typeface="Calibri"/>
                <a:cs typeface="Calibri"/>
                <a:sym typeface="Calibri"/>
              </a:rPr>
              <a:t>dad</a:t>
            </a:r>
            <a:r>
              <a:rPr lang="en-GB" sz="3600" b="1" i="0" u="none" strike="noStrike" cap="none">
                <a:solidFill>
                  <a:srgbClr val="FAB632"/>
                </a:solidFill>
                <a:latin typeface="Calibri"/>
                <a:ea typeface="Calibri"/>
                <a:cs typeface="Calibri"/>
                <a:sym typeface="Calibri"/>
              </a:rPr>
              <a:t> 2: La Motivación</a:t>
            </a:r>
            <a:endParaRPr sz="3600" b="0" i="0" u="none" strike="noStrike" cap="none">
              <a:solidFill>
                <a:srgbClr val="000000"/>
              </a:solidFill>
              <a:latin typeface="Arial"/>
              <a:ea typeface="Arial"/>
              <a:cs typeface="Arial"/>
              <a:sym typeface="Arial"/>
            </a:endParaRPr>
          </a:p>
        </p:txBody>
      </p:sp>
      <p:sp>
        <p:nvSpPr>
          <p:cNvPr id="581" name="Google Shape;581;p18"/>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82" name="Google Shape;582;p18"/>
          <p:cNvSpPr txBox="1"/>
          <p:nvPr/>
        </p:nvSpPr>
        <p:spPr>
          <a:xfrm>
            <a:off x="875879" y="1849968"/>
            <a:ext cx="10492705" cy="893232"/>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14999"/>
              </a:lnSpc>
              <a:spcBef>
                <a:spcPts val="0"/>
              </a:spcBef>
              <a:spcAft>
                <a:spcPts val="0"/>
              </a:spcAft>
              <a:buClr>
                <a:srgbClr val="000000"/>
              </a:buClr>
              <a:buSzPts val="1100"/>
              <a:buFont typeface="Arial"/>
              <a:buNone/>
            </a:pPr>
            <a:r>
              <a:rPr lang="en-GB" sz="2000" b="0" i="0" u="none" strike="noStrike" cap="none">
                <a:solidFill>
                  <a:schemeClr val="dk1"/>
                </a:solidFill>
                <a:latin typeface="Calibri"/>
                <a:ea typeface="Calibri"/>
                <a:cs typeface="Calibri"/>
                <a:sym typeface="Calibri"/>
              </a:rPr>
              <a:t>Escribe 3 objetivos, piensa y reflexiona sobre una acción que estés llevando a cabo para conseguirlos o desarrollarlos. Si no encuentras ninguna y lo deseas, apuntala y </a:t>
            </a:r>
            <a:r>
              <a:rPr lang="en-GB" sz="2000">
                <a:solidFill>
                  <a:schemeClr val="dk1"/>
                </a:solidFill>
                <a:latin typeface="Calibri"/>
                <a:ea typeface="Calibri"/>
                <a:cs typeface="Calibri"/>
                <a:sym typeface="Calibri"/>
              </a:rPr>
              <a:t>planifícala</a:t>
            </a:r>
            <a:r>
              <a:rPr lang="en-GB"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100"/>
              <a:buFont typeface="Arial"/>
              <a:buNone/>
            </a:pPr>
            <a:endParaRPr sz="2000" b="1" i="0" u="sng" strike="noStrike" cap="none">
              <a:solidFill>
                <a:schemeClr val="dk1"/>
              </a:solidFill>
              <a:latin typeface="Calibri"/>
              <a:ea typeface="Calibri"/>
              <a:cs typeface="Calibri"/>
              <a:sym typeface="Calibri"/>
            </a:endParaRPr>
          </a:p>
        </p:txBody>
      </p:sp>
      <p:graphicFrame>
        <p:nvGraphicFramePr>
          <p:cNvPr id="583" name="Google Shape;583;p18"/>
          <p:cNvGraphicFramePr/>
          <p:nvPr/>
        </p:nvGraphicFramePr>
        <p:xfrm>
          <a:off x="2905875" y="3094122"/>
          <a:ext cx="3000000" cy="3000000"/>
        </p:xfrm>
        <a:graphic>
          <a:graphicData uri="http://schemas.openxmlformats.org/drawingml/2006/table">
            <a:tbl>
              <a:tblPr>
                <a:noFill/>
                <a:tableStyleId>{6AA4A1C0-86ED-4619-B619-A0A164F4CD64}</a:tableStyleId>
              </a:tblPr>
              <a:tblGrid>
                <a:gridCol w="3120175"/>
                <a:gridCol w="3260075"/>
              </a:tblGrid>
              <a:tr h="652850">
                <a:tc gridSpan="2">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dk1"/>
                          </a:solidFill>
                          <a:latin typeface="Calibri"/>
                          <a:ea typeface="Calibri"/>
                          <a:cs typeface="Calibri"/>
                          <a:sym typeface="Calibri"/>
                        </a:rPr>
                        <a:t>OBJETIVOS</a:t>
                      </a:r>
                      <a:endParaRPr sz="1800" b="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dk1"/>
                          </a:solidFill>
                          <a:latin typeface="Calibri"/>
                          <a:ea typeface="Calibri"/>
                          <a:cs typeface="Calibri"/>
                          <a:sym typeface="Calibri"/>
                        </a:rPr>
                        <a:t>(Intereses, motivaciones, desarrollo personal, valores, familia, empleo, Formación / Estudios, Ocio y tiempo libre, etc.) </a:t>
                      </a:r>
                      <a:endParaRPr sz="1800" b="1"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it-IT"/>
                    </a:p>
                  </a:txBody>
                  <a:tcPr/>
                </a:tc>
              </a:tr>
              <a:tr h="418525">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dk1"/>
                          </a:solidFill>
                          <a:latin typeface="Calibri"/>
                          <a:ea typeface="Calibri"/>
                          <a:cs typeface="Calibri"/>
                          <a:sym typeface="Calibri"/>
                        </a:rPr>
                        <a:t>Objetivo</a:t>
                      </a:r>
                      <a:endParaRPr sz="1800" b="1"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dk1"/>
                          </a:solidFill>
                          <a:latin typeface="Calibri"/>
                          <a:ea typeface="Calibri"/>
                          <a:cs typeface="Calibri"/>
                          <a:sym typeface="Calibri"/>
                        </a:rPr>
                        <a:t>Acción</a:t>
                      </a:r>
                      <a:endParaRPr sz="1800" b="1"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1.</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2.</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3.</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584" name="Google Shape;584;p18"/>
          <p:cNvSpPr/>
          <p:nvPr/>
        </p:nvSpPr>
        <p:spPr>
          <a:xfrm>
            <a:off x="875879" y="1097947"/>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5: </a:t>
            </a:r>
            <a:r>
              <a:rPr lang="en-GB" sz="2400" b="0" i="0" u="none" strike="noStrike" cap="none">
                <a:solidFill>
                  <a:srgbClr val="21B4A9"/>
                </a:solidFill>
                <a:latin typeface="Calibri"/>
                <a:ea typeface="Calibri"/>
                <a:cs typeface="Calibri"/>
                <a:sym typeface="Calibri"/>
              </a:rPr>
              <a:t>Trabajando mi Motivación: Dando en la Diana</a:t>
            </a:r>
            <a:endParaRPr sz="2400" b="0" i="0" u="none" strike="noStrike" cap="none">
              <a:solidFill>
                <a:srgbClr val="000000"/>
              </a:solidFill>
              <a:latin typeface="Arial"/>
              <a:ea typeface="Arial"/>
              <a:cs typeface="Arial"/>
              <a:sym typeface="Arial"/>
            </a:endParaRPr>
          </a:p>
        </p:txBody>
      </p:sp>
      <p:pic>
        <p:nvPicPr>
          <p:cNvPr id="585" name="Google Shape;585;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89405">
            <a:off x="9455375" y="3752850"/>
            <a:ext cx="1614274" cy="2122827"/>
          </a:xfrm>
          <a:prstGeom prst="rect">
            <a:avLst/>
          </a:prstGeom>
          <a:noFill/>
          <a:ln>
            <a:noFill/>
          </a:ln>
        </p:spPr>
      </p:pic>
      <p:pic>
        <p:nvPicPr>
          <p:cNvPr id="586" name="Google Shape;586;p18" descr="Imagen que contiene tabl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 y="2599578"/>
            <a:ext cx="1705970" cy="2711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90"/>
        <p:cNvGrpSpPr/>
        <p:nvPr/>
      </p:nvGrpSpPr>
      <p:grpSpPr>
        <a:xfrm>
          <a:off x="0" y="0"/>
          <a:ext cx="0" cy="0"/>
          <a:chOff x="0" y="0"/>
          <a:chExt cx="0" cy="0"/>
        </a:xfrm>
      </p:grpSpPr>
      <p:sp>
        <p:nvSpPr>
          <p:cNvPr id="591" name="Google Shape;591;p20"/>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592" name="Google Shape;592;p20"/>
          <p:cNvSpPr txBox="1"/>
          <p:nvPr/>
        </p:nvSpPr>
        <p:spPr>
          <a:xfrm>
            <a:off x="1509783" y="1865543"/>
            <a:ext cx="8293800" cy="3126900"/>
          </a:xfrm>
          <a:prstGeom prst="rect">
            <a:avLst/>
          </a:prstGeom>
          <a:noFill/>
          <a:ln>
            <a:noFill/>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a:p>
            <a:pPr marL="0" marR="0" lvl="0" indent="0" algn="l" rtl="0">
              <a:lnSpc>
                <a:spcPct val="114999"/>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93" name="Google Shape;593;p20"/>
          <p:cNvSpPr txBox="1"/>
          <p:nvPr/>
        </p:nvSpPr>
        <p:spPr>
          <a:xfrm>
            <a:off x="2765550" y="1274700"/>
            <a:ext cx="6660900" cy="33030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1000"/>
              <a:buFont typeface="Arial"/>
              <a:buNone/>
            </a:pPr>
            <a:endParaRPr sz="1000" b="0" i="0" u="sng"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r>
              <a:rPr lang="en-GB" sz="1000" b="0" i="0" u="sng" strike="noStrike" cap="none">
                <a:solidFill>
                  <a:srgbClr val="000000"/>
                </a:solidFill>
                <a:latin typeface="Arial"/>
                <a:ea typeface="Arial"/>
                <a:cs typeface="Arial"/>
                <a:sym typeface="Arial"/>
              </a:rPr>
              <a:t>BIBLIOGRAFÍA: </a:t>
            </a:r>
            <a:endParaRPr sz="1000" b="0" i="0" u="sng"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SzPts val="1000"/>
              <a:buChar char="●"/>
            </a:pPr>
            <a:r>
              <a:rPr lang="en-GB" sz="1000"/>
              <a:t>Congost, Silvia (2015). Autoestima Automática. https://www.silviacongost.com/wp-content/uploads/2016/07/Autoestima_automatica.pdf </a:t>
            </a:r>
            <a:endParaRPr sz="1000"/>
          </a:p>
          <a:p>
            <a:pPr marL="457200" marR="0" lvl="0" indent="-292100" algn="l" rtl="0">
              <a:lnSpc>
                <a:spcPct val="150000"/>
              </a:lnSpc>
              <a:spcBef>
                <a:spcPts val="0"/>
              </a:spcBef>
              <a:spcAft>
                <a:spcPts val="0"/>
              </a:spcAft>
              <a:buSzPts val="1000"/>
              <a:buChar char="●"/>
            </a:pPr>
            <a:r>
              <a:rPr lang="en-GB" sz="1000"/>
              <a:t>https://www.inmujeres.gob.es/areasTematicas/AreaProgInsercionSociolaboral/docs/Materiales/GuiaDesarrolloPersonal.pdf</a:t>
            </a:r>
            <a:endParaRPr sz="1000"/>
          </a:p>
          <a:p>
            <a:pPr marL="457200" marR="0" lvl="0" indent="-292100" algn="l" rtl="0">
              <a:lnSpc>
                <a:spcPct val="150000"/>
              </a:lnSpc>
              <a:spcBef>
                <a:spcPts val="0"/>
              </a:spcBef>
              <a:spcAft>
                <a:spcPts val="0"/>
              </a:spcAft>
              <a:buSzPts val="1000"/>
              <a:buChar char="●"/>
            </a:pPr>
            <a:r>
              <a:rPr lang="en-GB" sz="1000"/>
              <a:t>https://www.lantegibatuak.eus/wp-content/uploads/2020/05/Cuaderno-de-ejercicios-para-aumentar-la-autoestima.pdf </a:t>
            </a:r>
            <a:endParaRPr sz="1000"/>
          </a:p>
          <a:p>
            <a:pPr marL="457200" marR="0" lvl="0" indent="-292100" algn="l" rtl="0">
              <a:lnSpc>
                <a:spcPct val="150000"/>
              </a:lnSpc>
              <a:spcBef>
                <a:spcPts val="0"/>
              </a:spcBef>
              <a:spcAft>
                <a:spcPts val="0"/>
              </a:spcAft>
              <a:buSzPts val="1000"/>
              <a:buChar char="●"/>
            </a:pPr>
            <a:r>
              <a:rPr lang="en-GB" sz="1000"/>
              <a:t>Montoya, M. Á. (2001). Autoestima. Editorial Pax México.</a:t>
            </a:r>
            <a:endParaRPr sz="1000"/>
          </a:p>
          <a:p>
            <a:pPr marL="457200" marR="0" lvl="0" indent="-292100" algn="l" rtl="0">
              <a:lnSpc>
                <a:spcPct val="150000"/>
              </a:lnSpc>
              <a:spcBef>
                <a:spcPts val="0"/>
              </a:spcBef>
              <a:spcAft>
                <a:spcPts val="0"/>
              </a:spcAft>
              <a:buSzPts val="1000"/>
              <a:buChar char="●"/>
            </a:pPr>
            <a:r>
              <a:rPr lang="en-GB" sz="1000"/>
              <a:t>Aznar, M. P. M. (2004). Autoestima en la mujer: un análisis de su relevancia en la salud. Avances en psicología latinoamericana, 22(1), 129-140.</a:t>
            </a:r>
            <a:endParaRPr sz="1000"/>
          </a:p>
          <a:p>
            <a:pPr marL="457200" marR="0" lvl="0" indent="-292100" algn="l" rtl="0">
              <a:lnSpc>
                <a:spcPct val="150000"/>
              </a:lnSpc>
              <a:spcBef>
                <a:spcPts val="0"/>
              </a:spcBef>
              <a:spcAft>
                <a:spcPts val="0"/>
              </a:spcAft>
              <a:buSzPts val="1000"/>
              <a:buChar char="●"/>
            </a:pPr>
            <a:r>
              <a:rPr lang="en-GB" sz="1000"/>
              <a:t>Sánchez-Herrero Arbide, S., del Pilar Sánchez-López, M., &amp; E Aparicio-García, M. (2011). Salud, ansiedad y autoestima en mujeres de mediana edad cuidadoras y no cuidadoras. Ansiedad y estrés, 17(1).</a:t>
            </a:r>
            <a:endParaRPr sz="1000"/>
          </a:p>
          <a:p>
            <a:pPr marL="0" marR="0" lvl="0" indent="0" algn="l" rtl="0">
              <a:lnSpc>
                <a:spcPct val="150000"/>
              </a:lnSpc>
              <a:spcBef>
                <a:spcPts val="0"/>
              </a:spcBef>
              <a:spcAft>
                <a:spcPts val="0"/>
              </a:spcAft>
              <a:buNone/>
            </a:pPr>
            <a:endParaRPr sz="1000"/>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nvGrpSpPr>
          <p:cNvPr id="594" name="Google Shape;594;p20"/>
          <p:cNvGrpSpPr/>
          <p:nvPr/>
        </p:nvGrpSpPr>
        <p:grpSpPr>
          <a:xfrm>
            <a:off x="1847014" y="845076"/>
            <a:ext cx="8497961" cy="4403425"/>
            <a:chOff x="1177450" y="241631"/>
            <a:chExt cx="6173152" cy="3616776"/>
          </a:xfrm>
        </p:grpSpPr>
        <p:sp>
          <p:nvSpPr>
            <p:cNvPr id="595" name="Google Shape;595;p20"/>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6" name="Google Shape;596;p2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7" name="Google Shape;597;p2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8" name="Google Shape;598;p2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1A1135">
                <a:alpha val="6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02"/>
        <p:cNvGrpSpPr/>
        <p:nvPr/>
      </p:nvGrpSpPr>
      <p:grpSpPr>
        <a:xfrm>
          <a:off x="0" y="0"/>
          <a:ext cx="0" cy="0"/>
          <a:chOff x="0" y="0"/>
          <a:chExt cx="0" cy="0"/>
        </a:xfrm>
      </p:grpSpPr>
      <p:sp>
        <p:nvSpPr>
          <p:cNvPr id="603" name="Google Shape;603;p24"/>
          <p:cNvSpPr/>
          <p:nvPr/>
        </p:nvSpPr>
        <p:spPr>
          <a:xfrm>
            <a:off x="2448050" y="2150275"/>
            <a:ext cx="3419400" cy="2344800"/>
          </a:xfrm>
          <a:prstGeom prst="rect">
            <a:avLst/>
          </a:prstGeom>
          <a:noFill/>
          <a:ln>
            <a:noFill/>
          </a:ln>
        </p:spPr>
        <p:txBody>
          <a:bodyPr spcFirstLastPara="1" wrap="square" lIns="90000" tIns="45000" rIns="90000" bIns="450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n-GB" sz="1800">
                <a:latin typeface="Calibri"/>
                <a:ea typeface="Calibri"/>
                <a:cs typeface="Calibri"/>
                <a:sym typeface="Calibri"/>
              </a:rPr>
              <a:t>Es fundamental trabajar para tener una autoestima sana que nos permita desarrollarnos social y personalmente como componente esencial del autocuidado. </a:t>
            </a:r>
            <a:endParaRPr sz="1800" b="0" i="0" u="none" strike="noStrike" cap="none">
              <a:solidFill>
                <a:srgbClr val="000000"/>
              </a:solidFill>
              <a:latin typeface="Arial"/>
              <a:ea typeface="Arial"/>
              <a:cs typeface="Arial"/>
              <a:sym typeface="Arial"/>
            </a:endParaRPr>
          </a:p>
        </p:txBody>
      </p:sp>
      <p:sp>
        <p:nvSpPr>
          <p:cNvPr id="604" name="Google Shape;604;p24"/>
          <p:cNvSpPr/>
          <p:nvPr/>
        </p:nvSpPr>
        <p:spPr>
          <a:xfrm>
            <a:off x="3436861" y="1560975"/>
            <a:ext cx="14418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a:solidFill>
                  <a:srgbClr val="FAB632"/>
                </a:solidFill>
                <a:latin typeface="Calibri"/>
                <a:ea typeface="Calibri"/>
                <a:cs typeface="Calibri"/>
                <a:sym typeface="Calibri"/>
              </a:rPr>
              <a:t>Autoestima</a:t>
            </a:r>
            <a:endParaRPr sz="2000" b="0" i="0" u="none" strike="noStrike" cap="none">
              <a:solidFill>
                <a:srgbClr val="000000"/>
              </a:solidFill>
              <a:latin typeface="Arial"/>
              <a:ea typeface="Arial"/>
              <a:cs typeface="Arial"/>
              <a:sym typeface="Arial"/>
            </a:endParaRPr>
          </a:p>
        </p:txBody>
      </p:sp>
      <p:sp>
        <p:nvSpPr>
          <p:cNvPr id="605" name="Google Shape;605;p24"/>
          <p:cNvSpPr/>
          <p:nvPr/>
        </p:nvSpPr>
        <p:spPr>
          <a:xfrm>
            <a:off x="550800" y="56556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A4E46"/>
                </a:solidFill>
                <a:latin typeface="Calibri"/>
                <a:ea typeface="Calibri"/>
                <a:cs typeface="Calibri"/>
                <a:sym typeface="Calibri"/>
              </a:rPr>
              <a:t>Summing up</a:t>
            </a:r>
            <a:endParaRPr sz="3600" b="0" i="0" u="none" strike="noStrike" cap="none">
              <a:solidFill>
                <a:srgbClr val="000000"/>
              </a:solidFill>
              <a:latin typeface="Arial"/>
              <a:ea typeface="Arial"/>
              <a:cs typeface="Arial"/>
              <a:sym typeface="Arial"/>
            </a:endParaRPr>
          </a:p>
        </p:txBody>
      </p:sp>
      <p:sp>
        <p:nvSpPr>
          <p:cNvPr id="606" name="Google Shape;606;p24"/>
          <p:cNvSpPr/>
          <p:nvPr/>
        </p:nvSpPr>
        <p:spPr>
          <a:xfrm>
            <a:off x="2118960" y="1560965"/>
            <a:ext cx="329100" cy="100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607" name="Google Shape;607;p24"/>
          <p:cNvSpPr/>
          <p:nvPr/>
        </p:nvSpPr>
        <p:spPr>
          <a:xfrm>
            <a:off x="6564200" y="2150275"/>
            <a:ext cx="3419400" cy="2062800"/>
          </a:xfrm>
          <a:prstGeom prst="rect">
            <a:avLst/>
          </a:prstGeom>
          <a:noFill/>
          <a:ln>
            <a:noFill/>
          </a:ln>
        </p:spPr>
        <p:txBody>
          <a:bodyPr spcFirstLastPara="1" wrap="square" lIns="90000" tIns="45000" rIns="90000" bIns="450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n-GB" sz="1800">
                <a:latin typeface="Calibri"/>
                <a:ea typeface="Calibri"/>
                <a:cs typeface="Calibri"/>
                <a:sym typeface="Calibri"/>
              </a:rPr>
              <a:t>Parte de nuestra autoestima es el logro de nuestros objetivos. Alcanzarlos depende en gran medida de la motivación. Es necesario encontrar las estrategias adecuadas que nos permitan desarrollar nuestra motivación para que nos guíe en el camino de cumplir nuestras metas.</a:t>
            </a:r>
            <a:endParaRPr sz="1800" b="0" i="0" u="none" strike="noStrike" cap="none">
              <a:solidFill>
                <a:srgbClr val="000000"/>
              </a:solidFill>
              <a:latin typeface="Arial"/>
              <a:ea typeface="Arial"/>
              <a:cs typeface="Arial"/>
              <a:sym typeface="Arial"/>
            </a:endParaRPr>
          </a:p>
        </p:txBody>
      </p:sp>
      <p:sp>
        <p:nvSpPr>
          <p:cNvPr id="608" name="Google Shape;608;p24"/>
          <p:cNvSpPr/>
          <p:nvPr/>
        </p:nvSpPr>
        <p:spPr>
          <a:xfrm>
            <a:off x="7528753" y="1560970"/>
            <a:ext cx="16230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a:solidFill>
                  <a:srgbClr val="FAB632"/>
                </a:solidFill>
                <a:latin typeface="Calibri"/>
                <a:ea typeface="Calibri"/>
                <a:cs typeface="Calibri"/>
                <a:sym typeface="Calibri"/>
              </a:rPr>
              <a:t>Motivación</a:t>
            </a:r>
            <a:endParaRPr sz="2000" b="0" i="0" u="none" strike="noStrike" cap="none">
              <a:solidFill>
                <a:srgbClr val="000000"/>
              </a:solidFill>
              <a:latin typeface="Arial"/>
              <a:ea typeface="Arial"/>
              <a:cs typeface="Arial"/>
              <a:sym typeface="Arial"/>
            </a:endParaRPr>
          </a:p>
        </p:txBody>
      </p:sp>
      <p:sp>
        <p:nvSpPr>
          <p:cNvPr id="609" name="Google Shape;609;p24"/>
          <p:cNvSpPr/>
          <p:nvPr/>
        </p:nvSpPr>
        <p:spPr>
          <a:xfrm>
            <a:off x="6289533" y="1560970"/>
            <a:ext cx="329100" cy="100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610" name="Google Shape;610;p24"/>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14"/>
        <p:cNvGrpSpPr/>
        <p:nvPr/>
      </p:nvGrpSpPr>
      <p:grpSpPr>
        <a:xfrm>
          <a:off x="0" y="0"/>
          <a:ext cx="0" cy="0"/>
          <a:chOff x="0" y="0"/>
          <a:chExt cx="0" cy="0"/>
        </a:xfrm>
      </p:grpSpPr>
      <p:sp>
        <p:nvSpPr>
          <p:cNvPr id="615" name="Google Shape;615;p25"/>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5"/>
          <p:cNvSpPr/>
          <p:nvPr/>
        </p:nvSpPr>
        <p:spPr>
          <a:xfrm>
            <a:off x="531360" y="924480"/>
            <a:ext cx="4510080" cy="61596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La autoestima es…</a:t>
            </a:r>
            <a:endParaRPr sz="1800" b="0" i="0" u="none" strike="noStrike" cap="none">
              <a:solidFill>
                <a:srgbClr val="000000"/>
              </a:solidFill>
              <a:latin typeface="Arial"/>
              <a:ea typeface="Arial"/>
              <a:cs typeface="Arial"/>
              <a:sym typeface="Arial"/>
            </a:endParaRPr>
          </a:p>
        </p:txBody>
      </p:sp>
      <p:sp>
        <p:nvSpPr>
          <p:cNvPr id="617" name="Google Shape;617;p25"/>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1B4A9"/>
                </a:solidFill>
                <a:latin typeface="Calibri"/>
                <a:ea typeface="Calibri"/>
                <a:cs typeface="Calibri"/>
                <a:sym typeface="Calibri"/>
              </a:rPr>
              <a:t>Self-assessment test:</a:t>
            </a:r>
            <a:endParaRPr sz="3600" b="0" i="0" u="none" strike="noStrike" cap="none">
              <a:solidFill>
                <a:srgbClr val="000000"/>
              </a:solidFill>
              <a:latin typeface="Arial"/>
              <a:ea typeface="Arial"/>
              <a:cs typeface="Arial"/>
              <a:sym typeface="Arial"/>
            </a:endParaRPr>
          </a:p>
        </p:txBody>
      </p:sp>
      <p:sp>
        <p:nvSpPr>
          <p:cNvPr id="618" name="Google Shape;618;p25"/>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25"/>
          <p:cNvSpPr/>
          <p:nvPr/>
        </p:nvSpPr>
        <p:spPr>
          <a:xfrm>
            <a:off x="5331600" y="924473"/>
            <a:ext cx="4518000" cy="5850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¿Cuáles son los 3 componentes de la autoestima?</a:t>
            </a:r>
            <a:endParaRPr sz="1800" b="0" i="0" u="none" strike="noStrike" cap="none">
              <a:solidFill>
                <a:srgbClr val="000000"/>
              </a:solidFill>
              <a:latin typeface="Arial"/>
              <a:ea typeface="Arial"/>
              <a:cs typeface="Arial"/>
              <a:sym typeface="Arial"/>
            </a:endParaRPr>
          </a:p>
        </p:txBody>
      </p:sp>
      <p:sp>
        <p:nvSpPr>
          <p:cNvPr id="620" name="Google Shape;620;p25"/>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5"/>
          <p:cNvSpPr/>
          <p:nvPr/>
        </p:nvSpPr>
        <p:spPr>
          <a:xfrm>
            <a:off x="523450" y="3002050"/>
            <a:ext cx="4518000" cy="6159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Las mujeres partimos de la valoración social…</a:t>
            </a:r>
            <a:endParaRPr sz="1800" b="0" i="0" u="none" strike="noStrike" cap="none">
              <a:solidFill>
                <a:srgbClr val="000000"/>
              </a:solidFill>
              <a:latin typeface="Arial"/>
              <a:ea typeface="Arial"/>
              <a:cs typeface="Arial"/>
              <a:sym typeface="Arial"/>
            </a:endParaRPr>
          </a:p>
        </p:txBody>
      </p:sp>
      <p:sp>
        <p:nvSpPr>
          <p:cNvPr id="622" name="Google Shape;622;p25"/>
          <p:cNvSpPr/>
          <p:nvPr/>
        </p:nvSpPr>
        <p:spPr>
          <a:xfrm>
            <a:off x="531350" y="3724375"/>
            <a:ext cx="4518000" cy="916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Inferior.</a:t>
            </a:r>
            <a:endParaRPr sz="1500" b="1" i="0" u="none" strike="noStrike" cap="none">
              <a:solidFill>
                <a:srgbClr val="000000"/>
              </a:solidFil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Superior.</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Igual que a la de los hombres.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23" name="Google Shape;623;p25"/>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25"/>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¿Cuál de los siguientes indicadores no es un indicador de alta autoestima?</a:t>
            </a:r>
            <a:endParaRPr sz="1800" b="0" i="0" u="none" strike="noStrike" cap="none">
              <a:solidFill>
                <a:srgbClr val="000000"/>
              </a:solidFill>
              <a:latin typeface="Arial"/>
              <a:ea typeface="Arial"/>
              <a:cs typeface="Arial"/>
              <a:sym typeface="Arial"/>
            </a:endParaRPr>
          </a:p>
        </p:txBody>
      </p:sp>
      <p:sp>
        <p:nvSpPr>
          <p:cNvPr id="625" name="Google Shape;625;p25"/>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5"/>
          <p:cNvSpPr/>
          <p:nvPr/>
        </p:nvSpPr>
        <p:spPr>
          <a:xfrm>
            <a:off x="2749680" y="4950000"/>
            <a:ext cx="4730040" cy="6012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La sobregeneralización es…</a:t>
            </a:r>
            <a:endParaRPr sz="1800" b="0" i="0" u="none" strike="noStrike" cap="none">
              <a:solidFill>
                <a:srgbClr val="000000"/>
              </a:solidFill>
              <a:latin typeface="Arial"/>
              <a:ea typeface="Arial"/>
              <a:cs typeface="Arial"/>
              <a:sym typeface="Arial"/>
            </a:endParaRPr>
          </a:p>
        </p:txBody>
      </p:sp>
      <p:pic>
        <p:nvPicPr>
          <p:cNvPr id="627" name="Google Shape;627;p25"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560" y="6251040"/>
            <a:ext cx="2303640" cy="483120"/>
          </a:xfrm>
          <a:prstGeom prst="rect">
            <a:avLst/>
          </a:prstGeom>
          <a:noFill/>
          <a:ln>
            <a:noFill/>
          </a:ln>
        </p:spPr>
      </p:pic>
      <p:sp>
        <p:nvSpPr>
          <p:cNvPr id="628" name="Google Shape;628;p25"/>
          <p:cNvSpPr/>
          <p:nvPr/>
        </p:nvSpPr>
        <p:spPr>
          <a:xfrm>
            <a:off x="7684200" y="5153400"/>
            <a:ext cx="4433040" cy="927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629" name="Google Shape;629;p25"/>
          <p:cNvSpPr/>
          <p:nvPr/>
        </p:nvSpPr>
        <p:spPr>
          <a:xfrm>
            <a:off x="5338440" y="369576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Conoce los límites personales.</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Se exige mucho a sí misma.</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Respeta las opiniones de los demás.</a:t>
            </a:r>
            <a:endParaRPr sz="1500">
              <a:latin typeface="Calibri"/>
              <a:ea typeface="Calibri"/>
              <a:cs typeface="Calibri"/>
              <a:sym typeface="Calibri"/>
            </a:endParaRPr>
          </a:p>
        </p:txBody>
      </p:sp>
      <p:sp>
        <p:nvSpPr>
          <p:cNvPr id="630" name="Google Shape;630;p25"/>
          <p:cNvSpPr/>
          <p:nvPr/>
        </p:nvSpPr>
        <p:spPr>
          <a:xfrm>
            <a:off x="2743200" y="5553720"/>
            <a:ext cx="4730040" cy="123156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Culpabilizarme de todo lo que ocurra. </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Creer que un sentimiento concreto fruto de una situación concreta refleja la realidad sin contrastar con otras experiencias.</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A partir de un hecho aislado crear una regla general. </a:t>
            </a:r>
            <a:endParaRPr sz="1500" b="1" i="0" u="none" strike="noStrike" cap="none">
              <a:solidFill>
                <a:srgbClr val="000000"/>
              </a:solidFill>
            </a:endParaRPr>
          </a:p>
        </p:txBody>
      </p:sp>
      <p:sp>
        <p:nvSpPr>
          <p:cNvPr id="631" name="Google Shape;631;p25"/>
          <p:cNvSpPr/>
          <p:nvPr/>
        </p:nvSpPr>
        <p:spPr>
          <a:xfrm>
            <a:off x="525600" y="1717546"/>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La valoración que hacen los demás de mí misma.</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Estática, no se puede modificar.</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Se basa en los pensamientos, sentimientos, sensaciones y experiencias.</a:t>
            </a:r>
            <a:endParaRPr sz="1500" b="1" i="0" u="none" strike="noStrike" cap="none">
              <a:solidFill>
                <a:srgbClr val="000000"/>
              </a:solidFill>
            </a:endParaRPr>
          </a:p>
        </p:txBody>
      </p:sp>
      <p:sp>
        <p:nvSpPr>
          <p:cNvPr id="632" name="Google Shape;632;p25"/>
          <p:cNvSpPr/>
          <p:nvPr/>
        </p:nvSpPr>
        <p:spPr>
          <a:xfrm>
            <a:off x="5331600" y="152964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Individualidad, historia de vida y ámbito social.</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Cognitivo, afectivo y conductual.</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Autoconfianza, autovaloración y autoconocimiento. </a:t>
            </a:r>
            <a:endParaRPr sz="15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36"/>
        <p:cNvGrpSpPr/>
        <p:nvPr/>
      </p:nvGrpSpPr>
      <p:grpSpPr>
        <a:xfrm>
          <a:off x="0" y="0"/>
          <a:ext cx="0" cy="0"/>
          <a:chOff x="0" y="0"/>
          <a:chExt cx="0" cy="0"/>
        </a:xfrm>
      </p:grpSpPr>
      <p:sp>
        <p:nvSpPr>
          <p:cNvPr id="637" name="Google Shape;637;p26"/>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6"/>
          <p:cNvSpPr/>
          <p:nvPr/>
        </p:nvSpPr>
        <p:spPr>
          <a:xfrm>
            <a:off x="523550" y="924475"/>
            <a:ext cx="4518000" cy="7752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¿Qué tipo de motivación se refiere aquella que guía a una persona a llevar a cabo una acción por el placer de hacerlo.</a:t>
            </a:r>
            <a:endParaRPr sz="1800" b="0" i="0" u="none" strike="noStrike" cap="none">
              <a:solidFill>
                <a:srgbClr val="000000"/>
              </a:solidFill>
              <a:latin typeface="Arial"/>
              <a:ea typeface="Arial"/>
              <a:cs typeface="Arial"/>
              <a:sym typeface="Arial"/>
            </a:endParaRPr>
          </a:p>
        </p:txBody>
      </p:sp>
      <p:sp>
        <p:nvSpPr>
          <p:cNvPr id="639" name="Google Shape;639;p26"/>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1B4A9"/>
                </a:solidFill>
                <a:latin typeface="Calibri"/>
                <a:ea typeface="Calibri"/>
                <a:cs typeface="Calibri"/>
                <a:sym typeface="Calibri"/>
              </a:rPr>
              <a:t>Self-assessment test solutions:</a:t>
            </a:r>
            <a:endParaRPr sz="3600" b="0" i="0" u="none" strike="noStrike" cap="none">
              <a:solidFill>
                <a:srgbClr val="000000"/>
              </a:solidFill>
              <a:latin typeface="Arial"/>
              <a:ea typeface="Arial"/>
              <a:cs typeface="Arial"/>
              <a:sym typeface="Arial"/>
            </a:endParaRPr>
          </a:p>
        </p:txBody>
      </p:sp>
      <p:sp>
        <p:nvSpPr>
          <p:cNvPr id="640" name="Google Shape;640;p26"/>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26"/>
          <p:cNvSpPr/>
          <p:nvPr/>
        </p:nvSpPr>
        <p:spPr>
          <a:xfrm>
            <a:off x="5331600" y="924480"/>
            <a:ext cx="4518000" cy="42156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El ciclo de la motivación…</a:t>
            </a:r>
            <a:endParaRPr sz="1800" b="0" i="0" u="none" strike="noStrike" cap="none">
              <a:solidFill>
                <a:srgbClr val="000000"/>
              </a:solidFill>
              <a:latin typeface="Arial"/>
              <a:ea typeface="Arial"/>
              <a:cs typeface="Arial"/>
              <a:sym typeface="Arial"/>
            </a:endParaRPr>
          </a:p>
        </p:txBody>
      </p:sp>
      <p:sp>
        <p:nvSpPr>
          <p:cNvPr id="642" name="Google Shape;642;p26"/>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6"/>
          <p:cNvSpPr/>
          <p:nvPr/>
        </p:nvSpPr>
        <p:spPr>
          <a:xfrm>
            <a:off x="523450" y="3002053"/>
            <a:ext cx="4518000" cy="5493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Puedo mejorar mi autoestima…</a:t>
            </a:r>
            <a:endParaRPr sz="1800" b="0" i="0" u="none" strike="noStrike" cap="none">
              <a:solidFill>
                <a:srgbClr val="000000"/>
              </a:solidFill>
              <a:latin typeface="Arial"/>
              <a:ea typeface="Arial"/>
              <a:cs typeface="Arial"/>
              <a:sym typeface="Arial"/>
            </a:endParaRPr>
          </a:p>
        </p:txBody>
      </p:sp>
      <p:sp>
        <p:nvSpPr>
          <p:cNvPr id="644" name="Google Shape;644;p26"/>
          <p:cNvSpPr/>
          <p:nvPr/>
        </p:nvSpPr>
        <p:spPr>
          <a:xfrm>
            <a:off x="531350" y="3695748"/>
            <a:ext cx="4518000" cy="14016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Aceptando y perdonando.</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Teniendo una actividad asertiva.</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Ambas son correctas.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45" name="Google Shape;645;p26"/>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6"/>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El establecimiento de objetivos estimulantes favorece…</a:t>
            </a:r>
            <a:endParaRPr sz="1800" b="0" i="0" u="none" strike="noStrike" cap="none">
              <a:solidFill>
                <a:srgbClr val="000000"/>
              </a:solidFill>
              <a:latin typeface="Arial"/>
              <a:ea typeface="Arial"/>
              <a:cs typeface="Arial"/>
              <a:sym typeface="Arial"/>
            </a:endParaRPr>
          </a:p>
        </p:txBody>
      </p:sp>
      <p:sp>
        <p:nvSpPr>
          <p:cNvPr id="647" name="Google Shape;647;p26"/>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6"/>
          <p:cNvSpPr/>
          <p:nvPr/>
        </p:nvSpPr>
        <p:spPr>
          <a:xfrm>
            <a:off x="2749675" y="4950000"/>
            <a:ext cx="4730100" cy="6918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¿Cuál de las opciones es un efecto positivo del desarrollo de la autoestima?</a:t>
            </a:r>
            <a:endParaRPr sz="1800" b="0" i="0" u="none" strike="noStrike" cap="none">
              <a:solidFill>
                <a:srgbClr val="000000"/>
              </a:solidFill>
              <a:latin typeface="Arial"/>
              <a:ea typeface="Arial"/>
              <a:cs typeface="Arial"/>
              <a:sym typeface="Arial"/>
            </a:endParaRPr>
          </a:p>
        </p:txBody>
      </p:sp>
      <p:pic>
        <p:nvPicPr>
          <p:cNvPr id="649" name="Google Shape;649;p2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560" y="6251040"/>
            <a:ext cx="2303640" cy="483120"/>
          </a:xfrm>
          <a:prstGeom prst="rect">
            <a:avLst/>
          </a:prstGeom>
          <a:noFill/>
          <a:ln>
            <a:noFill/>
          </a:ln>
        </p:spPr>
      </p:pic>
      <p:sp>
        <p:nvSpPr>
          <p:cNvPr id="650" name="Google Shape;650;p26"/>
          <p:cNvSpPr/>
          <p:nvPr/>
        </p:nvSpPr>
        <p:spPr>
          <a:xfrm>
            <a:off x="7684200" y="5153400"/>
            <a:ext cx="4433040" cy="927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651" name="Google Shape;651;p26"/>
          <p:cNvSpPr/>
          <p:nvPr/>
        </p:nvSpPr>
        <p:spPr>
          <a:xfrm>
            <a:off x="5338440" y="369576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La autoconfianza.</a:t>
            </a:r>
            <a:endParaRPr sz="1500" b="1" i="0" u="none" strike="noStrike" cap="none">
              <a:solidFill>
                <a:srgbClr val="000000"/>
              </a:solidFil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Las capacidades.</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El autoconocimiento.</a:t>
            </a:r>
            <a:endParaRPr sz="1500" b="0" i="0" u="none" strike="noStrike" cap="none">
              <a:solidFill>
                <a:srgbClr val="000000"/>
              </a:solidFill>
              <a:latin typeface="Arial"/>
              <a:ea typeface="Arial"/>
              <a:cs typeface="Arial"/>
              <a:sym typeface="Arial"/>
            </a:endParaRPr>
          </a:p>
        </p:txBody>
      </p:sp>
      <p:sp>
        <p:nvSpPr>
          <p:cNvPr id="652" name="Google Shape;652;p26"/>
          <p:cNvSpPr/>
          <p:nvPr/>
        </p:nvSpPr>
        <p:spPr>
          <a:xfrm>
            <a:off x="2743200" y="5781900"/>
            <a:ext cx="47301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Estimula la autonomía personal.</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Ayuda a establecer relaciones saludables.</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Todas son correctas.</a:t>
            </a:r>
            <a:endParaRPr sz="1500" b="1" i="0" u="none" strike="noStrike" cap="none">
              <a:solidFill>
                <a:srgbClr val="000000"/>
              </a:solidFill>
            </a:endParaRPr>
          </a:p>
        </p:txBody>
      </p:sp>
      <p:sp>
        <p:nvSpPr>
          <p:cNvPr id="653" name="Google Shape;653;p26"/>
          <p:cNvSpPr/>
          <p:nvPr/>
        </p:nvSpPr>
        <p:spPr>
          <a:xfrm>
            <a:off x="525600" y="1783172"/>
            <a:ext cx="4518000" cy="9273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Intrínseca.</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Extrínseca.</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Positiva.</a:t>
            </a:r>
            <a:endParaRPr sz="1500" b="0" i="0" u="none" strike="noStrike" cap="none">
              <a:solidFill>
                <a:srgbClr val="000000"/>
              </a:solidFill>
              <a:latin typeface="Arial"/>
              <a:ea typeface="Arial"/>
              <a:cs typeface="Arial"/>
              <a:sym typeface="Arial"/>
            </a:endParaRPr>
          </a:p>
        </p:txBody>
      </p:sp>
      <p:sp>
        <p:nvSpPr>
          <p:cNvPr id="654" name="Google Shape;654;p26"/>
          <p:cNvSpPr/>
          <p:nvPr/>
        </p:nvSpPr>
        <p:spPr>
          <a:xfrm>
            <a:off x="5331600" y="152964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Empieza por el estímulo y acaba con la satisfacción.</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Empieza por la necesidad y acaba con el equilibrio interno.</a:t>
            </a:r>
            <a:endParaRPr sz="1500" b="0" i="0" u="none" strike="noStrike" cap="none">
              <a:solidFill>
                <a:srgbClr val="000000"/>
              </a:solidFill>
              <a:latin typeface="Arial"/>
              <a:ea typeface="Arial"/>
              <a:cs typeface="Arial"/>
              <a:sym typeface="Arial"/>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Empieza por el equilibrio interno y acaba con la satisfacción.</a:t>
            </a:r>
            <a:endParaRPr sz="1500" b="1" i="0" u="none" strike="noStrike" cap="none">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58"/>
        <p:cNvGrpSpPr/>
        <p:nvPr/>
      </p:nvGrpSpPr>
      <p:grpSpPr>
        <a:xfrm>
          <a:off x="0" y="0"/>
          <a:ext cx="0" cy="0"/>
          <a:chOff x="0" y="0"/>
          <a:chExt cx="0" cy="0"/>
        </a:xfrm>
      </p:grpSpPr>
      <p:sp>
        <p:nvSpPr>
          <p:cNvPr id="659" name="Google Shape;659;p27"/>
          <p:cNvSpPr/>
          <p:nvPr/>
        </p:nvSpPr>
        <p:spPr>
          <a:xfrm>
            <a:off x="4849560" y="4214160"/>
            <a:ext cx="1950480" cy="395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EA4E46"/>
                </a:solidFill>
                <a:latin typeface="Calibri"/>
                <a:ea typeface="Calibri"/>
                <a:cs typeface="Calibri"/>
                <a:sym typeface="Calibri"/>
              </a:rPr>
              <a:t>moreproject.eu</a:t>
            </a:r>
            <a:endParaRPr sz="2000" b="0" i="0" u="none" strike="noStrike" cap="none">
              <a:solidFill>
                <a:srgbClr val="000000"/>
              </a:solidFill>
              <a:latin typeface="Arial"/>
              <a:ea typeface="Arial"/>
              <a:cs typeface="Arial"/>
              <a:sym typeface="Arial"/>
            </a:endParaRPr>
          </a:p>
        </p:txBody>
      </p:sp>
      <p:pic>
        <p:nvPicPr>
          <p:cNvPr id="660" name="Google Shape;660;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23840" y="327960"/>
            <a:ext cx="2765880" cy="1225440"/>
          </a:xfrm>
          <a:prstGeom prst="rect">
            <a:avLst/>
          </a:prstGeom>
          <a:noFill/>
          <a:ln>
            <a:noFill/>
          </a:ln>
        </p:spPr>
      </p:pic>
      <p:pic>
        <p:nvPicPr>
          <p:cNvPr id="661" name="Google Shape;661;p27"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662" name="Google Shape;662;p27"/>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59"/>
        <p:cNvGrpSpPr/>
        <p:nvPr/>
      </p:nvGrpSpPr>
      <p:grpSpPr>
        <a:xfrm>
          <a:off x="0" y="0"/>
          <a:ext cx="0" cy="0"/>
          <a:chOff x="0" y="0"/>
          <a:chExt cx="0" cy="0"/>
        </a:xfrm>
      </p:grpSpPr>
      <p:sp>
        <p:nvSpPr>
          <p:cNvPr id="160" name="Google Shape;160;p4"/>
          <p:cNvSpPr/>
          <p:nvPr/>
        </p:nvSpPr>
        <p:spPr>
          <a:xfrm>
            <a:off x="850805" y="251430"/>
            <a:ext cx="82086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161" name="Google Shape;161;p4"/>
          <p:cNvSpPr/>
          <p:nvPr/>
        </p:nvSpPr>
        <p:spPr>
          <a:xfrm>
            <a:off x="850805" y="830670"/>
            <a:ext cx="7692900" cy="456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ción</a:t>
            </a:r>
            <a:r>
              <a:rPr lang="en-GB" sz="2400" b="0" i="0" u="none" strike="noStrike" cap="none">
                <a:solidFill>
                  <a:srgbClr val="21B4A9"/>
                </a:solidFill>
                <a:latin typeface="Calibri"/>
                <a:ea typeface="Calibri"/>
                <a:cs typeface="Calibri"/>
                <a:sym typeface="Calibri"/>
              </a:rPr>
              <a:t> 1: ¿Qué es la autoestima?</a:t>
            </a:r>
            <a:endParaRPr sz="2400" b="0" i="0" u="none" strike="noStrike" cap="none">
              <a:solidFill>
                <a:srgbClr val="000000"/>
              </a:solidFill>
              <a:latin typeface="Arial"/>
              <a:ea typeface="Arial"/>
              <a:cs typeface="Arial"/>
              <a:sym typeface="Arial"/>
            </a:endParaRPr>
          </a:p>
        </p:txBody>
      </p:sp>
      <p:sp>
        <p:nvSpPr>
          <p:cNvPr id="162" name="Google Shape;162;p4"/>
          <p:cNvSpPr/>
          <p:nvPr/>
        </p:nvSpPr>
        <p:spPr>
          <a:xfrm>
            <a:off x="850805" y="1458548"/>
            <a:ext cx="10161000" cy="1005000"/>
          </a:xfrm>
          <a:prstGeom prst="rect">
            <a:avLst/>
          </a:prstGeom>
          <a:noFill/>
          <a:ln w="9525" cap="flat" cmpd="sng">
            <a:solidFill>
              <a:srgbClr val="1C8C7F"/>
            </a:solidFill>
            <a:prstDash val="solid"/>
            <a:round/>
            <a:headEnd type="none" w="sm" len="sm"/>
            <a:tailEnd type="none" w="sm" len="sm"/>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La </a:t>
            </a:r>
            <a:r>
              <a:rPr lang="en-GB" sz="2000" b="1" i="0" u="none" strike="noStrike" cap="none">
                <a:solidFill>
                  <a:srgbClr val="000000"/>
                </a:solidFill>
                <a:latin typeface="Calibri"/>
                <a:ea typeface="Calibri"/>
                <a:cs typeface="Calibri"/>
                <a:sym typeface="Calibri"/>
              </a:rPr>
              <a:t>autoestima</a:t>
            </a:r>
            <a:r>
              <a:rPr lang="en-GB" sz="2000" b="0" i="0" u="none" strike="noStrike" cap="none">
                <a:solidFill>
                  <a:srgbClr val="000000"/>
                </a:solidFill>
                <a:latin typeface="Calibri"/>
                <a:ea typeface="Calibri"/>
                <a:cs typeface="Calibri"/>
                <a:sym typeface="Calibri"/>
              </a:rPr>
              <a:t> es la </a:t>
            </a:r>
            <a:r>
              <a:rPr lang="en-GB" sz="2000" b="1" i="0" u="none" strike="noStrike" cap="none">
                <a:solidFill>
                  <a:srgbClr val="000000"/>
                </a:solidFill>
                <a:latin typeface="Calibri"/>
                <a:ea typeface="Calibri"/>
                <a:cs typeface="Calibri"/>
                <a:sym typeface="Calibri"/>
              </a:rPr>
              <a:t>valoración</a:t>
            </a:r>
            <a:r>
              <a:rPr lang="en-GB" sz="2000" b="0" i="0" u="none" strike="noStrike" cap="none">
                <a:solidFill>
                  <a:srgbClr val="000000"/>
                </a:solidFill>
                <a:latin typeface="Calibri"/>
                <a:ea typeface="Calibri"/>
                <a:cs typeface="Calibri"/>
                <a:sym typeface="Calibri"/>
              </a:rPr>
              <a:t> que realizamos de </a:t>
            </a:r>
            <a:r>
              <a:rPr lang="en-GB" sz="2000" b="1" i="0" u="none" strike="noStrike" cap="none">
                <a:solidFill>
                  <a:srgbClr val="000000"/>
                </a:solidFill>
                <a:latin typeface="Calibri"/>
                <a:ea typeface="Calibri"/>
                <a:cs typeface="Calibri"/>
                <a:sym typeface="Calibri"/>
              </a:rPr>
              <a:t>nosotros mismos</a:t>
            </a:r>
            <a:r>
              <a:rPr lang="en-GB" sz="2000" b="0" i="0" u="none" strike="noStrike" cap="none">
                <a:solidFill>
                  <a:srgbClr val="000000"/>
                </a:solidFill>
                <a:latin typeface="Calibri"/>
                <a:ea typeface="Calibri"/>
                <a:cs typeface="Calibri"/>
                <a:sym typeface="Calibri"/>
              </a:rPr>
              <a:t>, basada en todos los </a:t>
            </a:r>
            <a:r>
              <a:rPr lang="en-GB" sz="2000" b="1" i="0" u="none" strike="noStrike" cap="none">
                <a:solidFill>
                  <a:srgbClr val="000000"/>
                </a:solidFill>
                <a:latin typeface="Calibri"/>
                <a:ea typeface="Calibri"/>
                <a:cs typeface="Calibri"/>
                <a:sym typeface="Calibri"/>
              </a:rPr>
              <a:t>pensamientos, sentimientos, sensaciones y experiencias</a:t>
            </a:r>
            <a:r>
              <a:rPr lang="en-GB" sz="2000" b="0" i="0" u="none" strike="noStrike" cap="none">
                <a:solidFill>
                  <a:srgbClr val="000000"/>
                </a:solidFill>
                <a:latin typeface="Calibri"/>
                <a:ea typeface="Calibri"/>
                <a:cs typeface="Calibri"/>
                <a:sym typeface="Calibri"/>
              </a:rPr>
              <a:t> que hemos ido recogiendo a lo largo de nuestra vida.</a:t>
            </a:r>
            <a:endParaRPr sz="2000" b="0" i="0" u="none" strike="noStrike" cap="none">
              <a:solidFill>
                <a:srgbClr val="000000"/>
              </a:solidFill>
              <a:latin typeface="Arial"/>
              <a:ea typeface="Arial"/>
              <a:cs typeface="Arial"/>
              <a:sym typeface="Arial"/>
            </a:endParaRPr>
          </a:p>
        </p:txBody>
      </p:sp>
      <p:sp>
        <p:nvSpPr>
          <p:cNvPr id="163" name="Google Shape;163;p4"/>
          <p:cNvSpPr/>
          <p:nvPr/>
        </p:nvSpPr>
        <p:spPr>
          <a:xfrm>
            <a:off x="1318555" y="4423648"/>
            <a:ext cx="28482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Es aprendida.</a:t>
            </a:r>
            <a:endParaRPr sz="1800" b="0" i="0" u="none" strike="noStrike" cap="none">
              <a:solidFill>
                <a:srgbClr val="000000"/>
              </a:solidFill>
              <a:latin typeface="Arial"/>
              <a:ea typeface="Arial"/>
              <a:cs typeface="Arial"/>
              <a:sym typeface="Arial"/>
            </a:endParaRPr>
          </a:p>
        </p:txBody>
      </p:sp>
      <p:sp>
        <p:nvSpPr>
          <p:cNvPr id="164" name="Google Shape;164;p4"/>
          <p:cNvSpPr/>
          <p:nvPr/>
        </p:nvSpPr>
        <p:spPr>
          <a:xfrm>
            <a:off x="1340875" y="3150375"/>
            <a:ext cx="3815700" cy="644877"/>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Es un factor clave para el desarrollo de un adecuado ajuste emocional y social.</a:t>
            </a:r>
            <a:endParaRPr sz="1800" b="0" i="0" u="none" strike="noStrike" cap="none">
              <a:solidFill>
                <a:srgbClr val="000000"/>
              </a:solidFill>
              <a:latin typeface="Arial"/>
              <a:ea typeface="Arial"/>
              <a:cs typeface="Arial"/>
              <a:sym typeface="Arial"/>
            </a:endParaRPr>
          </a:p>
        </p:txBody>
      </p:sp>
      <p:sp>
        <p:nvSpPr>
          <p:cNvPr id="165" name="Google Shape;165;p4"/>
          <p:cNvSpPr/>
          <p:nvPr/>
        </p:nvSpPr>
        <p:spPr>
          <a:xfrm>
            <a:off x="1318555" y="3900908"/>
            <a:ext cx="28482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Es dinámica.</a:t>
            </a:r>
            <a:endParaRPr sz="1800" b="0" i="0" u="none" strike="noStrike" cap="none">
              <a:solidFill>
                <a:srgbClr val="000000"/>
              </a:solidFill>
              <a:latin typeface="Arial"/>
              <a:ea typeface="Arial"/>
              <a:cs typeface="Arial"/>
              <a:sym typeface="Arial"/>
            </a:endParaRPr>
          </a:p>
        </p:txBody>
      </p:sp>
      <p:sp>
        <p:nvSpPr>
          <p:cNvPr id="166" name="Google Shape;166;p4"/>
          <p:cNvSpPr/>
          <p:nvPr/>
        </p:nvSpPr>
        <p:spPr>
          <a:xfrm>
            <a:off x="995275" y="3326685"/>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p:nvPr/>
        </p:nvSpPr>
        <p:spPr>
          <a:xfrm>
            <a:off x="995275" y="3966623"/>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
          <p:cNvSpPr/>
          <p:nvPr/>
        </p:nvSpPr>
        <p:spPr>
          <a:xfrm>
            <a:off x="995275" y="4478735"/>
            <a:ext cx="283800" cy="2334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p:nvPr/>
        </p:nvSpPr>
        <p:spPr>
          <a:xfrm>
            <a:off x="995275" y="2638888"/>
            <a:ext cx="2955300" cy="414044"/>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GB" sz="2100" b="1" i="0" u="none" strike="noStrike" cap="none">
                <a:solidFill>
                  <a:srgbClr val="000000"/>
                </a:solidFill>
                <a:latin typeface="Calibri"/>
                <a:ea typeface="Calibri"/>
                <a:cs typeface="Calibri"/>
                <a:sym typeface="Calibri"/>
              </a:rPr>
              <a:t>La autoestima:</a:t>
            </a:r>
            <a:endParaRPr sz="2100" b="1" i="0" u="none" strike="noStrike" cap="none">
              <a:solidFill>
                <a:srgbClr val="000000"/>
              </a:solidFill>
              <a:latin typeface="Arial"/>
              <a:ea typeface="Arial"/>
              <a:cs typeface="Arial"/>
              <a:sym typeface="Arial"/>
            </a:endParaRPr>
          </a:p>
        </p:txBody>
      </p:sp>
      <p:sp>
        <p:nvSpPr>
          <p:cNvPr id="170" name="Google Shape;170;p4"/>
          <p:cNvSpPr/>
          <p:nvPr/>
        </p:nvSpPr>
        <p:spPr>
          <a:xfrm>
            <a:off x="6411063" y="2595952"/>
            <a:ext cx="43200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GB" sz="2100" b="1" i="0" u="none" strike="noStrike" cap="none">
                <a:solidFill>
                  <a:srgbClr val="000000"/>
                </a:solidFill>
                <a:latin typeface="Calibri"/>
                <a:ea typeface="Calibri"/>
                <a:cs typeface="Calibri"/>
                <a:sym typeface="Calibri"/>
              </a:rPr>
              <a:t>Es la base de nuestra personalidad:</a:t>
            </a:r>
            <a:endParaRPr sz="2100" b="1" i="0" u="none" strike="noStrike" cap="none">
              <a:solidFill>
                <a:srgbClr val="000000"/>
              </a:solidFill>
              <a:latin typeface="Arial"/>
              <a:ea typeface="Arial"/>
              <a:cs typeface="Arial"/>
              <a:sym typeface="Arial"/>
            </a:endParaRPr>
          </a:p>
        </p:txBody>
      </p:sp>
      <p:sp>
        <p:nvSpPr>
          <p:cNvPr id="171" name="Google Shape;171;p4"/>
          <p:cNvSpPr/>
          <p:nvPr/>
        </p:nvSpPr>
        <p:spPr>
          <a:xfrm rot="5400000">
            <a:off x="6041213" y="3493538"/>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5847225" y="3766213"/>
            <a:ext cx="14037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Favorece el aprendizaje.</a:t>
            </a: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a:off x="7167363" y="3439363"/>
            <a:ext cx="1403700" cy="8469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Ayuda a superar las dificultades personales.</a:t>
            </a: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6607075" y="4536113"/>
            <a:ext cx="1489800" cy="792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Ayuda a afrontar el estrés de manera más eficaz.</a:t>
            </a:r>
            <a:endParaRPr sz="1400" b="0" i="0" u="none" strike="noStrike" cap="none">
              <a:solidFill>
                <a:srgbClr val="000000"/>
              </a:solidFill>
              <a:latin typeface="Arial"/>
              <a:ea typeface="Arial"/>
              <a:cs typeface="Arial"/>
              <a:sym typeface="Arial"/>
            </a:endParaRPr>
          </a:p>
        </p:txBody>
      </p:sp>
      <p:sp>
        <p:nvSpPr>
          <p:cNvPr id="175" name="Google Shape;175;p4"/>
          <p:cNvSpPr/>
          <p:nvPr/>
        </p:nvSpPr>
        <p:spPr>
          <a:xfrm rot="5400000">
            <a:off x="7274313" y="3170138"/>
            <a:ext cx="1189800" cy="12789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rot="5400000">
            <a:off x="6757063" y="4292963"/>
            <a:ext cx="1189800" cy="12789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rot="5400000">
            <a:off x="8755287" y="2908725"/>
            <a:ext cx="1252500" cy="14793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a:off x="9562325" y="4136988"/>
            <a:ext cx="1278900" cy="792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Estimula la autonomía personal.</a:t>
            </a:r>
            <a:endParaRPr sz="1400" b="0" i="0" u="none" strike="noStrike" cap="none">
              <a:solidFill>
                <a:srgbClr val="000000"/>
              </a:solidFill>
              <a:latin typeface="Arial"/>
              <a:ea typeface="Arial"/>
              <a:cs typeface="Arial"/>
              <a:sym typeface="Arial"/>
            </a:endParaRPr>
          </a:p>
        </p:txBody>
      </p:sp>
      <p:sp>
        <p:nvSpPr>
          <p:cNvPr id="179" name="Google Shape;179;p4"/>
          <p:cNvSpPr/>
          <p:nvPr/>
        </p:nvSpPr>
        <p:spPr>
          <a:xfrm>
            <a:off x="8866725" y="5190988"/>
            <a:ext cx="14037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Desarrolla la creatividad.</a:t>
            </a:r>
            <a:endParaRPr sz="1400" b="0" i="0" u="none" strike="noStrike" cap="none">
              <a:solidFill>
                <a:srgbClr val="000000"/>
              </a:solidFill>
              <a:latin typeface="Arial"/>
              <a:ea typeface="Arial"/>
              <a:cs typeface="Arial"/>
              <a:sym typeface="Arial"/>
            </a:endParaRPr>
          </a:p>
        </p:txBody>
      </p:sp>
      <p:sp>
        <p:nvSpPr>
          <p:cNvPr id="180" name="Google Shape;180;p4"/>
          <p:cNvSpPr/>
          <p:nvPr/>
        </p:nvSpPr>
        <p:spPr>
          <a:xfrm>
            <a:off x="10191975" y="3095613"/>
            <a:ext cx="1403700" cy="7737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Produce satisfacción general en la vida.</a:t>
            </a: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7768550" y="5346888"/>
            <a:ext cx="1105200" cy="721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Impulsa la proyección futura.</a:t>
            </a:r>
            <a:endParaRPr sz="1400" b="0" i="0" u="none" strike="noStrike" cap="none">
              <a:solidFill>
                <a:srgbClr val="000000"/>
              </a:solidFill>
              <a:latin typeface="Arial"/>
              <a:ea typeface="Arial"/>
              <a:cs typeface="Arial"/>
              <a:sym typeface="Arial"/>
            </a:endParaRPr>
          </a:p>
        </p:txBody>
      </p:sp>
      <p:sp>
        <p:nvSpPr>
          <p:cNvPr id="182" name="Google Shape;182;p4"/>
          <p:cNvSpPr/>
          <p:nvPr/>
        </p:nvSpPr>
        <p:spPr>
          <a:xfrm>
            <a:off x="8118325" y="4345525"/>
            <a:ext cx="12543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Aumenta la calidad de vida.</a:t>
            </a:r>
            <a:endParaRPr sz="1400" b="0" i="0" u="none" strike="noStrike" cap="none">
              <a:solidFill>
                <a:srgbClr val="000000"/>
              </a:solidFill>
              <a:latin typeface="Arial"/>
              <a:ea typeface="Arial"/>
              <a:cs typeface="Arial"/>
              <a:sym typeface="Arial"/>
            </a:endParaRPr>
          </a:p>
        </p:txBody>
      </p:sp>
      <p:sp>
        <p:nvSpPr>
          <p:cNvPr id="183" name="Google Shape;183;p4"/>
          <p:cNvSpPr/>
          <p:nvPr/>
        </p:nvSpPr>
        <p:spPr>
          <a:xfrm>
            <a:off x="8571063" y="3166725"/>
            <a:ext cx="1619100" cy="96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Posibilita el establecimiento de relaciones sociales saludables.</a:t>
            </a:r>
            <a:endParaRPr sz="1400" b="0" i="0" u="none" strike="noStrike" cap="none">
              <a:solidFill>
                <a:srgbClr val="000000"/>
              </a:solidFill>
              <a:latin typeface="Arial"/>
              <a:ea typeface="Arial"/>
              <a:cs typeface="Arial"/>
              <a:sym typeface="Arial"/>
            </a:endParaRPr>
          </a:p>
        </p:txBody>
      </p:sp>
      <p:sp>
        <p:nvSpPr>
          <p:cNvPr id="184" name="Google Shape;184;p4"/>
          <p:cNvSpPr/>
          <p:nvPr/>
        </p:nvSpPr>
        <p:spPr>
          <a:xfrm rot="5400000">
            <a:off x="8223313" y="4099513"/>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
          <p:cNvSpPr/>
          <p:nvPr/>
        </p:nvSpPr>
        <p:spPr>
          <a:xfrm rot="5400000">
            <a:off x="7798988" y="5143813"/>
            <a:ext cx="1044300" cy="1105200"/>
          </a:xfrm>
          <a:prstGeom prst="hexagon">
            <a:avLst>
              <a:gd name="adj" fmla="val 25000"/>
              <a:gd name="vf" fmla="val 115470"/>
            </a:avLst>
          </a:prstGeom>
          <a:noFill/>
          <a:ln w="254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p:nvPr/>
        </p:nvSpPr>
        <p:spPr>
          <a:xfrm rot="5400000">
            <a:off x="9046413" y="4879888"/>
            <a:ext cx="1044300" cy="11052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
          <p:cNvSpPr/>
          <p:nvPr/>
        </p:nvSpPr>
        <p:spPr>
          <a:xfrm rot="5400000">
            <a:off x="9679613" y="3980688"/>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
          <p:cNvSpPr/>
          <p:nvPr/>
        </p:nvSpPr>
        <p:spPr>
          <a:xfrm rot="5400000">
            <a:off x="10297113" y="2909238"/>
            <a:ext cx="1189800" cy="12789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93"/>
        <p:cNvGrpSpPr/>
        <p:nvPr/>
      </p:nvGrpSpPr>
      <p:grpSpPr>
        <a:xfrm>
          <a:off x="0" y="0"/>
          <a:ext cx="0" cy="0"/>
          <a:chOff x="0" y="0"/>
          <a:chExt cx="0" cy="0"/>
        </a:xfrm>
      </p:grpSpPr>
      <p:sp>
        <p:nvSpPr>
          <p:cNvPr id="194" name="Google Shape;194;p5"/>
          <p:cNvSpPr/>
          <p:nvPr/>
        </p:nvSpPr>
        <p:spPr>
          <a:xfrm>
            <a:off x="905755" y="293030"/>
            <a:ext cx="82086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 </a:t>
            </a:r>
            <a:r>
              <a:rPr lang="en-GB" sz="3600" b="1" i="0" u="none" strike="noStrike" cap="none">
                <a:solidFill>
                  <a:srgbClr val="FAB632"/>
                </a:solidFill>
                <a:latin typeface="Calibri"/>
                <a:ea typeface="Calibri"/>
                <a:cs typeface="Calibri"/>
                <a:sym typeface="Calibri"/>
              </a:rPr>
              <a:t>1: La Autoestima</a:t>
            </a:r>
            <a:endParaRPr sz="3600" b="0" i="0" u="none" strike="noStrike" cap="none">
              <a:solidFill>
                <a:srgbClr val="000000"/>
              </a:solidFill>
              <a:latin typeface="Arial"/>
              <a:ea typeface="Arial"/>
              <a:cs typeface="Arial"/>
              <a:sym typeface="Arial"/>
            </a:endParaRPr>
          </a:p>
        </p:txBody>
      </p:sp>
      <p:sp>
        <p:nvSpPr>
          <p:cNvPr id="195" name="Google Shape;195;p5"/>
          <p:cNvSpPr/>
          <p:nvPr/>
        </p:nvSpPr>
        <p:spPr>
          <a:xfrm>
            <a:off x="905750" y="1014111"/>
            <a:ext cx="7692900" cy="46021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2</a:t>
            </a:r>
            <a:r>
              <a:rPr lang="en-GB" sz="2400" b="0" i="0" u="none" strike="noStrike" cap="none">
                <a:solidFill>
                  <a:srgbClr val="21B4A9"/>
                </a:solidFill>
                <a:latin typeface="Calibri"/>
                <a:ea typeface="Calibri"/>
                <a:cs typeface="Calibri"/>
                <a:sym typeface="Calibri"/>
              </a:rPr>
              <a:t>: Componentes de la Autoestima</a:t>
            </a:r>
            <a:endParaRPr sz="2400" b="0" i="0" u="none" strike="noStrike" cap="none">
              <a:solidFill>
                <a:srgbClr val="000000"/>
              </a:solidFill>
              <a:latin typeface="Arial"/>
              <a:ea typeface="Arial"/>
              <a:cs typeface="Arial"/>
              <a:sym typeface="Arial"/>
            </a:endParaRPr>
          </a:p>
        </p:txBody>
      </p:sp>
      <p:sp>
        <p:nvSpPr>
          <p:cNvPr id="196" name="Google Shape;196;p5"/>
          <p:cNvSpPr/>
          <p:nvPr/>
        </p:nvSpPr>
        <p:spPr>
          <a:xfrm>
            <a:off x="3106959" y="1620319"/>
            <a:ext cx="7965000" cy="283009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chemeClr val="dk1"/>
              </a:buClr>
              <a:buSzPts val="2200"/>
              <a:buFont typeface="Arial"/>
              <a:buNone/>
            </a:pPr>
            <a:r>
              <a:rPr lang="en-GB" sz="1800" b="1" i="0" u="none" strike="noStrike" cap="none">
                <a:solidFill>
                  <a:schemeClr val="dk1"/>
                </a:solidFill>
                <a:latin typeface="Calibri"/>
                <a:ea typeface="Calibri"/>
                <a:cs typeface="Calibri"/>
                <a:sym typeface="Calibri"/>
              </a:rPr>
              <a:t>Componente Cognitivo:</a:t>
            </a:r>
            <a:r>
              <a:rPr lang="en-GB" sz="1800" b="0" i="0" u="none" strike="noStrike" cap="none">
                <a:solidFill>
                  <a:schemeClr val="dk1"/>
                </a:solidFill>
                <a:latin typeface="Calibri"/>
                <a:ea typeface="Calibri"/>
                <a:cs typeface="Calibri"/>
                <a:sym typeface="Calibri"/>
              </a:rPr>
              <a:t> es el autoconcepto personal, cómo se percibe una persona a sí misma teniendo en cuenta su personalidad, pensamientos, creencias, actitudes, etc.</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200"/>
              <a:buFont typeface="Arial"/>
              <a:buNone/>
            </a:pPr>
            <a:r>
              <a:rPr lang="en-GB" sz="1800" b="1" i="0" u="none" strike="noStrike" cap="none">
                <a:solidFill>
                  <a:schemeClr val="dk1"/>
                </a:solidFill>
                <a:latin typeface="Calibri"/>
                <a:ea typeface="Calibri"/>
                <a:cs typeface="Calibri"/>
                <a:sym typeface="Calibri"/>
              </a:rPr>
              <a:t>Componente Afectivo: </a:t>
            </a:r>
            <a:r>
              <a:rPr lang="en-GB" sz="1800" b="0" i="0" u="none" strike="noStrike" cap="none">
                <a:solidFill>
                  <a:schemeClr val="dk1"/>
                </a:solidFill>
                <a:latin typeface="Calibri"/>
                <a:ea typeface="Calibri"/>
                <a:cs typeface="Calibri"/>
                <a:sym typeface="Calibri"/>
              </a:rPr>
              <a:t>es el resultado de la valoración que hace una persona  de sí misma, es decir, un juicio de valor de la percepción de sí mismo.</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200"/>
              <a:buFont typeface="Arial"/>
              <a:buNone/>
            </a:pPr>
            <a:r>
              <a:rPr lang="en-GB" sz="1800" b="1" i="0" u="none" strike="noStrike" cap="none">
                <a:solidFill>
                  <a:schemeClr val="dk1"/>
                </a:solidFill>
                <a:latin typeface="Calibri"/>
                <a:ea typeface="Calibri"/>
                <a:cs typeface="Calibri"/>
                <a:sym typeface="Calibri"/>
              </a:rPr>
              <a:t>Componente Conductual: </a:t>
            </a:r>
            <a:r>
              <a:rPr lang="en-GB" sz="1800" b="0" i="0" u="none" strike="noStrike" cap="none">
                <a:solidFill>
                  <a:schemeClr val="dk1"/>
                </a:solidFill>
                <a:latin typeface="Calibri"/>
                <a:ea typeface="Calibri"/>
                <a:cs typeface="Calibri"/>
                <a:sym typeface="Calibri"/>
              </a:rPr>
              <a:t>se refiere al comportamiento o actuación de cada persona en función de la valoración que hace cada persona de sí misma.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97" name="Google Shape;197;p5"/>
          <p:cNvSpPr/>
          <p:nvPr/>
        </p:nvSpPr>
        <p:spPr>
          <a:xfrm>
            <a:off x="2001425" y="6279550"/>
            <a:ext cx="6242100" cy="430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198" name="Google Shape;198;p5"/>
          <p:cNvSpPr/>
          <p:nvPr/>
        </p:nvSpPr>
        <p:spPr>
          <a:xfrm>
            <a:off x="2836714" y="1702422"/>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5"/>
          <p:cNvSpPr/>
          <p:nvPr/>
        </p:nvSpPr>
        <p:spPr>
          <a:xfrm>
            <a:off x="2822860" y="2827624"/>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5"/>
          <p:cNvSpPr/>
          <p:nvPr/>
        </p:nvSpPr>
        <p:spPr>
          <a:xfrm>
            <a:off x="2816710" y="3648687"/>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01" name="Google Shape;201;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1298" y="1559642"/>
            <a:ext cx="2141563" cy="3932598"/>
          </a:xfrm>
          <a:prstGeom prst="rect">
            <a:avLst/>
          </a:prstGeom>
          <a:noFill/>
          <a:ln>
            <a:noFill/>
          </a:ln>
        </p:spPr>
      </p:pic>
      <p:sp>
        <p:nvSpPr>
          <p:cNvPr id="202" name="Google Shape;202;p5"/>
          <p:cNvSpPr txBox="1"/>
          <p:nvPr/>
        </p:nvSpPr>
        <p:spPr>
          <a:xfrm>
            <a:off x="3378759" y="4558908"/>
            <a:ext cx="7421400" cy="1569600"/>
          </a:xfrm>
          <a:prstGeom prst="rect">
            <a:avLst/>
          </a:prstGeom>
          <a:noFill/>
          <a:ln w="25400" cap="flat" cmpd="sng">
            <a:solidFill>
              <a:srgbClr val="33CCCC"/>
            </a:solidFill>
            <a:prstDash val="solid"/>
            <a:round/>
            <a:headEnd type="none" w="sm" len="sm"/>
            <a:tailEnd type="none" w="sm" len="sm"/>
          </a:ln>
        </p:spPr>
        <p:txBody>
          <a:bodyPr spcFirstLastPara="1" wrap="square" lIns="91425" tIns="45700" rIns="91425" bIns="45700" anchor="t" anchorCtr="0">
            <a:noAutofit/>
          </a:bodyPr>
          <a:lstStyle/>
          <a:p>
            <a:pPr marL="6350" marR="0" lvl="0" indent="-95250" algn="just" rtl="0">
              <a:lnSpc>
                <a:spcPct val="100000"/>
              </a:lnSpc>
              <a:spcBef>
                <a:spcPts val="0"/>
              </a:spcBef>
              <a:spcAft>
                <a:spcPts val="0"/>
              </a:spcAft>
              <a:buClr>
                <a:srgbClr val="000000"/>
              </a:buClr>
              <a:buSzPts val="1500"/>
              <a:buFont typeface="Arial"/>
              <a:buChar char="•"/>
            </a:pPr>
            <a:r>
              <a:rPr lang="en-GB" sz="1600" b="0" i="0" u="none" strike="noStrike" cap="none">
                <a:solidFill>
                  <a:schemeClr val="dk1"/>
                </a:solidFill>
                <a:latin typeface="Calibri"/>
                <a:ea typeface="Calibri"/>
                <a:cs typeface="Calibri"/>
                <a:sym typeface="Calibri"/>
              </a:rPr>
              <a:t> La autoestima hace referencia al concepto que tenemos de nosotras mismas, </a:t>
            </a:r>
            <a:r>
              <a:rPr lang="en-GB" sz="1600" b="1" i="0" u="none" strike="noStrike" cap="none">
                <a:solidFill>
                  <a:schemeClr val="dk1"/>
                </a:solidFill>
                <a:latin typeface="Calibri"/>
                <a:ea typeface="Calibri"/>
                <a:cs typeface="Calibri"/>
                <a:sym typeface="Calibri"/>
              </a:rPr>
              <a:t>según unas cualidades subjetivas</a:t>
            </a:r>
            <a:r>
              <a:rPr lang="en-GB" sz="16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Calibri"/>
                <a:ea typeface="Calibri"/>
                <a:cs typeface="Calibri"/>
                <a:sym typeface="Calibri"/>
              </a:rPr>
              <a:t>           INDIVIDUALIDAD + HISTORIA DE VIDA + ÁMBITO SOCIAL</a:t>
            </a:r>
            <a:endParaRPr sz="16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6350" marR="0" lvl="0" indent="-95250" algn="just" rtl="0">
              <a:lnSpc>
                <a:spcPct val="100000"/>
              </a:lnSpc>
              <a:spcBef>
                <a:spcPts val="0"/>
              </a:spcBef>
              <a:spcAft>
                <a:spcPts val="0"/>
              </a:spcAft>
              <a:buClr>
                <a:srgbClr val="000000"/>
              </a:buClr>
              <a:buSzPts val="1500"/>
              <a:buFont typeface="Arial"/>
              <a:buChar char="•"/>
            </a:pPr>
            <a:r>
              <a:rPr lang="en-GB" sz="1600" b="0" i="0" u="none" strike="noStrike" cap="none">
                <a:solidFill>
                  <a:schemeClr val="dk1"/>
                </a:solidFill>
                <a:latin typeface="Calibri"/>
                <a:ea typeface="Calibri"/>
                <a:cs typeface="Calibri"/>
                <a:sym typeface="Calibri"/>
              </a:rPr>
              <a:t> Puede variar según el ámbito (autoestima laboral, familiar, social, etc.).</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06"/>
        <p:cNvGrpSpPr/>
        <p:nvPr/>
      </p:nvGrpSpPr>
      <p:grpSpPr>
        <a:xfrm>
          <a:off x="0" y="0"/>
          <a:ext cx="0" cy="0"/>
          <a:chOff x="0" y="0"/>
          <a:chExt cx="0" cy="0"/>
        </a:xfrm>
      </p:grpSpPr>
      <p:sp>
        <p:nvSpPr>
          <p:cNvPr id="207" name="Google Shape;207;g17dbe8cb7e9_0_0"/>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08" name="Google Shape;208;g17dbe8cb7e9_0_0"/>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209" name="Google Shape;209;g17dbe8cb7e9_0_0"/>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3</a:t>
            </a:r>
            <a:r>
              <a:rPr lang="en-GB" sz="2400" b="0" i="0" u="none" strike="noStrike" cap="none">
                <a:solidFill>
                  <a:srgbClr val="21B4A9"/>
                </a:solidFill>
                <a:latin typeface="Calibri"/>
                <a:ea typeface="Calibri"/>
                <a:cs typeface="Calibri"/>
                <a:sym typeface="Calibri"/>
              </a:rPr>
              <a:t>: Barreras de género en la autoestima de las mujeres. </a:t>
            </a:r>
            <a:endParaRPr sz="2400" b="0" i="0" u="none" strike="noStrike" cap="none">
              <a:solidFill>
                <a:srgbClr val="000000"/>
              </a:solidFill>
              <a:latin typeface="Arial"/>
              <a:ea typeface="Arial"/>
              <a:cs typeface="Arial"/>
              <a:sym typeface="Arial"/>
            </a:endParaRPr>
          </a:p>
        </p:txBody>
      </p:sp>
      <p:sp>
        <p:nvSpPr>
          <p:cNvPr id="210" name="Google Shape;210;g17dbe8cb7e9_0_0"/>
          <p:cNvSpPr txBox="1"/>
          <p:nvPr/>
        </p:nvSpPr>
        <p:spPr>
          <a:xfrm>
            <a:off x="5005065" y="1890137"/>
            <a:ext cx="6453618" cy="3077725"/>
          </a:xfrm>
          <a:prstGeom prst="rect">
            <a:avLst/>
          </a:prstGeom>
          <a:noFill/>
          <a:ln>
            <a:noFill/>
          </a:ln>
        </p:spPr>
        <p:txBody>
          <a:bodyPr spcFirstLastPara="1" wrap="square" lIns="91425" tIns="45700" rIns="91425" bIns="45700" anchor="t" anchorCtr="0">
            <a:spAutoFit/>
          </a:bodyPr>
          <a:lstStyle/>
          <a:p>
            <a:pPr marL="457200" marR="0" lvl="0" indent="-323850" algn="just" rtl="0">
              <a:lnSpc>
                <a:spcPct val="115000"/>
              </a:lnSpc>
              <a:spcBef>
                <a:spcPts val="120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Sufrimos la primera discriminación de género por el sexo al nacer. </a:t>
            </a:r>
            <a:endParaRPr sz="16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Discriminación en el ámbito laboral, en ciertos niveles educativos, política, deportes, cultura, la calle, los medios de comunicación y las religiones fundamentalistas.</a:t>
            </a:r>
            <a:endParaRPr sz="16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Las mujeres son nombradas y tratadas en segundo término.</a:t>
            </a:r>
            <a:endParaRPr sz="16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Recibimos una educación basada en el control, la dependencia, la culpa y el miedo. </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Nos educan para servir, cuidar y educar a los demás.</a:t>
            </a:r>
            <a:endParaRPr sz="16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Esta educación repercute en problemas de inferioridad, inseguridad, desconfianza e impotencia, es decir, en una </a:t>
            </a:r>
            <a:r>
              <a:rPr lang="en-GB" sz="1600" b="1" i="0" u="none" strike="noStrike" cap="none">
                <a:solidFill>
                  <a:srgbClr val="000000"/>
                </a:solidFill>
                <a:latin typeface="Calibri"/>
                <a:ea typeface="Calibri"/>
                <a:cs typeface="Calibri"/>
                <a:sym typeface="Calibri"/>
              </a:rPr>
              <a:t>baja autoestima</a:t>
            </a:r>
            <a:r>
              <a:rPr lang="en-GB"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
        <p:nvSpPr>
          <p:cNvPr id="211" name="Google Shape;211;g17dbe8cb7e9_0_0"/>
          <p:cNvSpPr/>
          <p:nvPr/>
        </p:nvSpPr>
        <p:spPr>
          <a:xfrm>
            <a:off x="1275565" y="2250111"/>
            <a:ext cx="3187200" cy="2819700"/>
          </a:xfrm>
          <a:prstGeom prst="rect">
            <a:avLst/>
          </a:prstGeom>
          <a:noFill/>
          <a:ln>
            <a:noFill/>
          </a:ln>
        </p:spPr>
        <p:txBody>
          <a:bodyPr spcFirstLastPara="1" wrap="square" lIns="90000" tIns="45000" rIns="90000" bIns="45000" anchor="t" anchorCtr="0">
            <a:noAutofit/>
          </a:bodyPr>
          <a:lstStyle/>
          <a:p>
            <a:pPr marL="133350" marR="0" lvl="0" indent="0" algn="just" rtl="0">
              <a:lnSpc>
                <a:spcPct val="115000"/>
              </a:lnSpc>
              <a:spcBef>
                <a:spcPts val="0"/>
              </a:spcBef>
              <a:spcAft>
                <a:spcPts val="0"/>
              </a:spcAft>
              <a:buNone/>
            </a:pPr>
            <a:r>
              <a:rPr lang="en-GB" sz="1700" b="0" i="0" u="none" strike="noStrike" cap="none">
                <a:solidFill>
                  <a:srgbClr val="000000"/>
                </a:solidFill>
                <a:latin typeface="Calibri"/>
                <a:ea typeface="Calibri"/>
                <a:cs typeface="Calibri"/>
                <a:sym typeface="Calibri"/>
              </a:rPr>
              <a:t>Las </a:t>
            </a:r>
            <a:r>
              <a:rPr lang="en-GB" sz="1700" b="1" i="0" u="none" strike="noStrike" cap="none">
                <a:solidFill>
                  <a:srgbClr val="000000"/>
                </a:solidFill>
                <a:latin typeface="Calibri"/>
                <a:ea typeface="Calibri"/>
                <a:cs typeface="Calibri"/>
                <a:sym typeface="Calibri"/>
              </a:rPr>
              <a:t>mujeres</a:t>
            </a:r>
            <a:r>
              <a:rPr lang="en-GB" sz="1700" b="0" i="0" u="none" strike="noStrike" cap="none">
                <a:solidFill>
                  <a:srgbClr val="000000"/>
                </a:solidFill>
                <a:latin typeface="Calibri"/>
                <a:ea typeface="Calibri"/>
                <a:cs typeface="Calibri"/>
                <a:sym typeface="Calibri"/>
              </a:rPr>
              <a:t> partimos de una </a:t>
            </a:r>
            <a:r>
              <a:rPr lang="en-GB" sz="1700" b="1" i="0" u="none" strike="noStrike" cap="none">
                <a:solidFill>
                  <a:srgbClr val="000000"/>
                </a:solidFill>
                <a:latin typeface="Calibri"/>
                <a:ea typeface="Calibri"/>
                <a:cs typeface="Calibri"/>
                <a:sym typeface="Calibri"/>
              </a:rPr>
              <a:t>valoración social inferior </a:t>
            </a:r>
            <a:r>
              <a:rPr lang="en-GB" sz="1700" b="0" i="0" u="none" strike="noStrike" cap="none">
                <a:solidFill>
                  <a:srgbClr val="000000"/>
                </a:solidFill>
                <a:latin typeface="Calibri"/>
                <a:ea typeface="Calibri"/>
                <a:cs typeface="Calibri"/>
                <a:sym typeface="Calibri"/>
              </a:rPr>
              <a:t>que la de los hombres y por esa razón, la </a:t>
            </a:r>
            <a:r>
              <a:rPr lang="en-GB" sz="1700" b="1" i="0" u="none" strike="noStrike" cap="none">
                <a:solidFill>
                  <a:srgbClr val="000000"/>
                </a:solidFill>
                <a:latin typeface="Calibri"/>
                <a:ea typeface="Calibri"/>
                <a:cs typeface="Calibri"/>
                <a:sym typeface="Calibri"/>
              </a:rPr>
              <a:t>baja autoestima </a:t>
            </a:r>
            <a:r>
              <a:rPr lang="en-GB" sz="1700" b="0" i="0" u="none" strike="noStrike" cap="none">
                <a:solidFill>
                  <a:srgbClr val="000000"/>
                </a:solidFill>
                <a:latin typeface="Calibri"/>
                <a:ea typeface="Calibri"/>
                <a:cs typeface="Calibri"/>
                <a:sym typeface="Calibri"/>
              </a:rPr>
              <a:t>se encuentra más frecuentemente en mujeres, especialmente en aquellas que han crecido en una familia con roles tradicionales.</a:t>
            </a:r>
            <a:endParaRPr sz="1700" b="0" i="0" u="none" strike="noStrike" cap="none">
              <a:solidFill>
                <a:srgbClr val="443E3D"/>
              </a:solidFill>
              <a:highlight>
                <a:srgbClr val="FFFFFF"/>
              </a:highlight>
              <a:latin typeface="Arial"/>
              <a:ea typeface="Arial"/>
              <a:cs typeface="Arial"/>
              <a:sym typeface="Arial"/>
            </a:endParaRPr>
          </a:p>
        </p:txBody>
      </p:sp>
      <p:sp>
        <p:nvSpPr>
          <p:cNvPr id="212" name="Google Shape;212;g17dbe8cb7e9_0_0"/>
          <p:cNvSpPr/>
          <p:nvPr/>
        </p:nvSpPr>
        <p:spPr>
          <a:xfrm>
            <a:off x="733317" y="1690891"/>
            <a:ext cx="4271700" cy="34761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g17dbe8cb7e9_0_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9963" y="2175702"/>
            <a:ext cx="970001" cy="29683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17"/>
        <p:cNvGrpSpPr/>
        <p:nvPr/>
      </p:nvGrpSpPr>
      <p:grpSpPr>
        <a:xfrm>
          <a:off x="0" y="0"/>
          <a:ext cx="0" cy="0"/>
          <a:chOff x="0" y="0"/>
          <a:chExt cx="0" cy="0"/>
        </a:xfrm>
      </p:grpSpPr>
      <p:sp>
        <p:nvSpPr>
          <p:cNvPr id="218" name="Google Shape;218;g17dbe8cb7e9_0_13"/>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19" name="Google Shape;219;g17dbe8cb7e9_0_13"/>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La Autoestima</a:t>
            </a:r>
            <a:endParaRPr sz="3600" b="0" i="0" u="none" strike="noStrike" cap="none">
              <a:solidFill>
                <a:srgbClr val="000000"/>
              </a:solidFill>
              <a:latin typeface="Arial"/>
              <a:ea typeface="Arial"/>
              <a:cs typeface="Arial"/>
              <a:sym typeface="Arial"/>
            </a:endParaRPr>
          </a:p>
        </p:txBody>
      </p:sp>
      <p:sp>
        <p:nvSpPr>
          <p:cNvPr id="220" name="Google Shape;220;g17dbe8cb7e9_0_13"/>
          <p:cNvSpPr txBox="1"/>
          <p:nvPr/>
        </p:nvSpPr>
        <p:spPr>
          <a:xfrm>
            <a:off x="850799" y="1542946"/>
            <a:ext cx="5586000" cy="39051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60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Si de niñas vivimos:</a:t>
            </a:r>
            <a:endParaRPr sz="1800" b="1"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60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Una crítica constante de nuestros hechos, de nuestro aspecto físico, de nuestras capacidades o de nuestro comportamiento…</a:t>
            </a:r>
            <a:endParaRPr sz="15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En un medio hostil donde se nos minusvalora…</a:t>
            </a:r>
            <a:endParaRPr sz="15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En un ambiente dominado por el miedo…</a:t>
            </a:r>
            <a:endParaRPr sz="15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Si fuimos objeto de lástima por nuestro aspecto físico o por la falta de capacidades intelectuales…</a:t>
            </a:r>
            <a:endParaRPr sz="15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Si nos ridiculizaron…</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En una cultura donde la mujer se dedica a la educación y del cuidado…</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En una sociedad donde los puestos de trabajo importantes están ocupados por hombres…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En </a:t>
            </a:r>
            <a:r>
              <a:rPr lang="en-GB" sz="1500">
                <a:latin typeface="Calibri"/>
                <a:ea typeface="Calibri"/>
                <a:cs typeface="Calibri"/>
                <a:sym typeface="Calibri"/>
              </a:rPr>
              <a:t>una sociedad</a:t>
            </a:r>
            <a:r>
              <a:rPr lang="en-GB" sz="1500" b="0" i="0" u="none" strike="noStrike" cap="none">
                <a:solidFill>
                  <a:srgbClr val="000000"/>
                </a:solidFill>
                <a:latin typeface="Calibri"/>
                <a:ea typeface="Calibri"/>
                <a:cs typeface="Calibri"/>
                <a:sym typeface="Calibri"/>
              </a:rPr>
              <a:t> que nos exige ser perfectas…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500" b="0" i="0" u="none" strike="noStrike" cap="none">
                <a:solidFill>
                  <a:srgbClr val="000000"/>
                </a:solidFill>
                <a:latin typeface="Calibri"/>
                <a:ea typeface="Calibri"/>
                <a:cs typeface="Calibri"/>
                <a:sym typeface="Calibri"/>
              </a:rPr>
              <a:t>En un sistema patriarcal…</a:t>
            </a:r>
            <a:endParaRPr/>
          </a:p>
        </p:txBody>
      </p:sp>
      <p:sp>
        <p:nvSpPr>
          <p:cNvPr id="221" name="Google Shape;221;g17dbe8cb7e9_0_13"/>
          <p:cNvSpPr txBox="1"/>
          <p:nvPr/>
        </p:nvSpPr>
        <p:spPr>
          <a:xfrm>
            <a:off x="6682467" y="1552870"/>
            <a:ext cx="5245200" cy="33033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Aprendimos a:</a:t>
            </a:r>
            <a:endParaRPr sz="1800" b="1"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60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…aprendimos a exigirnos a nosotras mismas.</a:t>
            </a:r>
            <a:endParaRPr sz="16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…aprendimos a pelear.</a:t>
            </a:r>
            <a:endParaRPr sz="16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…aprendimos a vivir temerosas.</a:t>
            </a:r>
            <a:endParaRPr sz="16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…aprendimos a sentir lástima </a:t>
            </a:r>
            <a:r>
              <a:rPr lang="en-GB" sz="1600">
                <a:latin typeface="Calibri"/>
                <a:ea typeface="Calibri"/>
                <a:cs typeface="Calibri"/>
                <a:sym typeface="Calibri"/>
              </a:rPr>
              <a:t>por nosotras</a:t>
            </a:r>
            <a:r>
              <a:rPr lang="en-GB" sz="1600" b="0" i="0" u="none" strike="noStrike" cap="none">
                <a:solidFill>
                  <a:srgbClr val="000000"/>
                </a:solidFill>
                <a:latin typeface="Calibri"/>
                <a:ea typeface="Calibri"/>
                <a:cs typeface="Calibri"/>
                <a:sym typeface="Calibri"/>
              </a:rPr>
              <a:t> mismas.</a:t>
            </a:r>
            <a:endParaRPr sz="16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…aprendimos a ser tímidas.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…aprendimos a cuidar de nuestros hijas/as, mayores y maridos.</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 aprendimos a esforzarnos el doble.</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…aprendimos a no fallar ni </a:t>
            </a:r>
            <a:r>
              <a:rPr lang="en-GB" sz="1600">
                <a:latin typeface="Calibri"/>
                <a:ea typeface="Calibri"/>
                <a:cs typeface="Calibri"/>
                <a:sym typeface="Calibri"/>
              </a:rPr>
              <a:t>equivocarnos</a:t>
            </a:r>
            <a:r>
              <a:rPr lang="en-GB" sz="1600" b="0" i="0" u="none" strike="noStrike" cap="none">
                <a:solidFill>
                  <a:srgbClr val="000000"/>
                </a:solidFill>
                <a:latin typeface="Calibri"/>
                <a:ea typeface="Calibri"/>
                <a:cs typeface="Calibri"/>
                <a:sym typeface="Calibri"/>
              </a:rPr>
              <a:t>.</a:t>
            </a:r>
            <a:endParaRPr/>
          </a:p>
          <a:p>
            <a:pPr marL="457200" marR="0" lvl="0" indent="-323850" algn="just" rtl="0">
              <a:lnSpc>
                <a:spcPct val="115000"/>
              </a:lnSpc>
              <a:spcBef>
                <a:spcPts val="0"/>
              </a:spcBef>
              <a:spcAft>
                <a:spcPts val="0"/>
              </a:spcAft>
              <a:buClr>
                <a:srgbClr val="000000"/>
              </a:buClr>
              <a:buSzPts val="1500"/>
              <a:buFont typeface="Calibri"/>
              <a:buChar char="●"/>
            </a:pPr>
            <a:r>
              <a:rPr lang="en-GB" sz="1600" b="0" i="0" u="none" strike="noStrike" cap="none">
                <a:solidFill>
                  <a:srgbClr val="000000"/>
                </a:solidFill>
                <a:latin typeface="Calibri"/>
                <a:ea typeface="Calibri"/>
                <a:cs typeface="Calibri"/>
                <a:sym typeface="Calibri"/>
              </a:rPr>
              <a:t>…aprendimos a luchar por la </a:t>
            </a:r>
            <a:r>
              <a:rPr lang="en-GB" sz="2000" b="1" i="0" u="none" strike="noStrike" cap="none">
                <a:solidFill>
                  <a:srgbClr val="1C8C7F"/>
                </a:solidFill>
                <a:latin typeface="Calibri"/>
                <a:ea typeface="Calibri"/>
                <a:cs typeface="Calibri"/>
                <a:sym typeface="Calibri"/>
              </a:rPr>
              <a:t>igualdad de género</a:t>
            </a:r>
            <a:r>
              <a:rPr lang="en-GB" sz="1600" b="0" i="0" u="none" strike="noStrike" cap="none">
                <a:solidFill>
                  <a:srgbClr val="1C8C7F"/>
                </a:solidFill>
                <a:latin typeface="Calibri"/>
                <a:ea typeface="Calibri"/>
                <a:cs typeface="Calibri"/>
                <a:sym typeface="Calibri"/>
              </a:rPr>
              <a:t>.</a:t>
            </a:r>
            <a:endParaRPr sz="1600" b="0" i="0" u="none" strike="noStrike" cap="none">
              <a:solidFill>
                <a:srgbClr val="1C8C7F"/>
              </a:solidFill>
              <a:latin typeface="Calibri"/>
              <a:ea typeface="Calibri"/>
              <a:cs typeface="Calibri"/>
              <a:sym typeface="Calibri"/>
            </a:endParaRPr>
          </a:p>
        </p:txBody>
      </p:sp>
      <p:sp>
        <p:nvSpPr>
          <p:cNvPr id="222" name="Google Shape;222;g17dbe8cb7e9_0_13"/>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3</a:t>
            </a:r>
            <a:r>
              <a:rPr lang="en-GB" sz="2400" b="0" i="0" u="none" strike="noStrike" cap="none">
                <a:solidFill>
                  <a:srgbClr val="21B4A9"/>
                </a:solidFill>
                <a:latin typeface="Calibri"/>
                <a:ea typeface="Calibri"/>
                <a:cs typeface="Calibri"/>
                <a:sym typeface="Calibri"/>
              </a:rPr>
              <a:t>: Barreras de género en la autoestima de las mujeres. </a:t>
            </a:r>
            <a:endParaRPr sz="2400" b="0" i="0" u="none" strike="noStrike" cap="none">
              <a:solidFill>
                <a:srgbClr val="000000"/>
              </a:solidFill>
              <a:latin typeface="Arial"/>
              <a:ea typeface="Arial"/>
              <a:cs typeface="Arial"/>
              <a:sym typeface="Arial"/>
            </a:endParaRPr>
          </a:p>
        </p:txBody>
      </p:sp>
      <p:pic>
        <p:nvPicPr>
          <p:cNvPr id="223" name="Google Shape;223;g17dbe8cb7e9_0_13"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477227">
            <a:off x="10513355" y="4774958"/>
            <a:ext cx="1000501" cy="1602235"/>
          </a:xfrm>
          <a:prstGeom prst="rect">
            <a:avLst/>
          </a:prstGeom>
          <a:noFill/>
          <a:ln>
            <a:noFill/>
          </a:ln>
        </p:spPr>
      </p:pic>
      <p:pic>
        <p:nvPicPr>
          <p:cNvPr id="224" name="Google Shape;224;g17dbe8cb7e9_0_13" descr="Una caricatura de una persona&#10;&#10;Descripción generada automáticamente con confianza baja"/>
          <p:cNvPicPr preferRelativeResize="0"/>
          <p:nvPr/>
        </p:nvPicPr>
        <p:blipFill rotWithShape="1">
          <a:blip r:embed="rId5" cstate="email">
            <a:alphaModFix/>
            <a:extLst>
              <a:ext uri="{28A0092B-C50C-407E-A947-70E740481C1C}">
                <a14:useLocalDpi xmlns:a14="http://schemas.microsoft.com/office/drawing/2010/main"/>
              </a:ext>
            </a:extLst>
          </a:blip>
          <a:srcRect t="-4394"/>
          <a:stretch/>
        </p:blipFill>
        <p:spPr>
          <a:xfrm>
            <a:off x="5989174" y="4685000"/>
            <a:ext cx="1285084" cy="1446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28"/>
        <p:cNvGrpSpPr/>
        <p:nvPr/>
      </p:nvGrpSpPr>
      <p:grpSpPr>
        <a:xfrm>
          <a:off x="0" y="0"/>
          <a:ext cx="0" cy="0"/>
          <a:chOff x="0" y="0"/>
          <a:chExt cx="0" cy="0"/>
        </a:xfrm>
      </p:grpSpPr>
      <p:sp>
        <p:nvSpPr>
          <p:cNvPr id="229" name="Google Shape;229;p12"/>
          <p:cNvSpPr/>
          <p:nvPr/>
        </p:nvSpPr>
        <p:spPr>
          <a:xfrm>
            <a:off x="875880" y="5320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230" name="Google Shape;230;p12"/>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31" name="Google Shape;231;p12"/>
          <p:cNvSpPr/>
          <p:nvPr/>
        </p:nvSpPr>
        <p:spPr>
          <a:xfrm>
            <a:off x="875880" y="1927468"/>
            <a:ext cx="4187439" cy="4308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Reflexiona sobre las siguientes preguntas:</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232" name="Google Shape;232;p12"/>
          <p:cNvSpPr/>
          <p:nvPr/>
        </p:nvSpPr>
        <p:spPr>
          <a:xfrm>
            <a:off x="875880" y="1286633"/>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3: </a:t>
            </a:r>
            <a:r>
              <a:rPr lang="en-GB" sz="2400" b="0" i="0" u="none" strike="noStrike" cap="none">
                <a:solidFill>
                  <a:srgbClr val="21B4A9"/>
                </a:solidFill>
                <a:latin typeface="Calibri"/>
                <a:ea typeface="Calibri"/>
                <a:cs typeface="Calibri"/>
                <a:sym typeface="Calibri"/>
              </a:rPr>
              <a:t>Trabajando mi Autoestima: Pensando en mi.</a:t>
            </a:r>
            <a:endParaRPr sz="2400" b="0" i="0" u="none" strike="noStrike" cap="none">
              <a:solidFill>
                <a:srgbClr val="000000"/>
              </a:solidFill>
              <a:latin typeface="Arial"/>
              <a:ea typeface="Arial"/>
              <a:cs typeface="Arial"/>
              <a:sym typeface="Arial"/>
            </a:endParaRPr>
          </a:p>
        </p:txBody>
      </p:sp>
      <p:sp>
        <p:nvSpPr>
          <p:cNvPr id="233" name="Google Shape;233;p12"/>
          <p:cNvSpPr/>
          <p:nvPr/>
        </p:nvSpPr>
        <p:spPr>
          <a:xfrm>
            <a:off x="6939887" y="2142868"/>
            <a:ext cx="4933666" cy="3728467"/>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Cosas a tener en cuenta para responder a las preguntas de la </a:t>
            </a:r>
            <a:r>
              <a:rPr lang="en-GB" sz="1800" b="1">
                <a:latin typeface="Calibri"/>
                <a:ea typeface="Calibri"/>
                <a:cs typeface="Calibri"/>
                <a:sym typeface="Calibri"/>
              </a:rPr>
              <a:t>línea</a:t>
            </a:r>
            <a:r>
              <a:rPr lang="en-GB" sz="1800" b="1" i="0" u="none" strike="noStrike" cap="none">
                <a:solidFill>
                  <a:srgbClr val="000000"/>
                </a:solidFill>
                <a:latin typeface="Calibri"/>
                <a:ea typeface="Calibri"/>
                <a:cs typeface="Calibri"/>
                <a:sym typeface="Calibri"/>
              </a:rPr>
              <a:t> de mi autoestima:</a:t>
            </a:r>
            <a:endParaRPr sz="1800" b="1"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Cómo cuido mi cuerpo</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Cómo cuido mi alimentación</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En qué empleo mi tiempo </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Cómo vivo mi sexualidad</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Cómo cuido mis relaciones de amistad</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Cómo han sido mis relaciones afectivas</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Dónde está mi pensamiento (pasado, presente y/o futuro)</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Qué hago que me gusta</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Qué sacrificios hago</a:t>
            </a:r>
            <a:endParaRPr sz="1800" b="0"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Pido ayuda cuando la necesito</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12"/>
          <p:cNvSpPr/>
          <p:nvPr/>
        </p:nvSpPr>
        <p:spPr>
          <a:xfrm>
            <a:off x="630721" y="2406473"/>
            <a:ext cx="5306056" cy="2382451"/>
          </a:xfrm>
          <a:prstGeom prst="cloudCallout">
            <a:avLst>
              <a:gd name="adj1" fmla="val -20833"/>
              <a:gd name="adj2" fmla="val 62500"/>
            </a:avLst>
          </a:prstGeom>
          <a:noFill/>
          <a:ln w="952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¿Qué he hecho yo por mi misma?</a:t>
            </a:r>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¿Cómo me he querido?</a:t>
            </a:r>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¿Qué hago por quererme?</a:t>
            </a:r>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¿Qué me gusta de mi misma?</a:t>
            </a:r>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¿Qué no me gusta de mi misma y me gustaría mejorar? </a:t>
            </a:r>
            <a:endParaRPr/>
          </a:p>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Arial"/>
              <a:ea typeface="Arial"/>
              <a:cs typeface="Arial"/>
              <a:sym typeface="Arial"/>
            </a:endParaRPr>
          </a:p>
        </p:txBody>
      </p:sp>
      <p:pic>
        <p:nvPicPr>
          <p:cNvPr id="235" name="Google Shape;235;p12"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60356" y="2902947"/>
            <a:ext cx="970000" cy="29683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39"/>
        <p:cNvGrpSpPr/>
        <p:nvPr/>
      </p:nvGrpSpPr>
      <p:grpSpPr>
        <a:xfrm>
          <a:off x="0" y="0"/>
          <a:ext cx="0" cy="0"/>
          <a:chOff x="0" y="0"/>
          <a:chExt cx="0" cy="0"/>
        </a:xfrm>
      </p:grpSpPr>
      <p:sp>
        <p:nvSpPr>
          <p:cNvPr id="240" name="Google Shape;240;p6"/>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41" name="Google Shape;241;p6"/>
          <p:cNvSpPr/>
          <p:nvPr/>
        </p:nvSpPr>
        <p:spPr>
          <a:xfrm>
            <a:off x="900955" y="21625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Unidad</a:t>
            </a:r>
            <a:r>
              <a:rPr lang="en-GB" sz="3600" b="1" i="0" u="none" strike="noStrike" cap="none">
                <a:solidFill>
                  <a:srgbClr val="FAB632"/>
                </a:solidFill>
                <a:latin typeface="Calibri"/>
                <a:ea typeface="Calibri"/>
                <a:cs typeface="Calibri"/>
                <a:sym typeface="Calibri"/>
              </a:rPr>
              <a:t> 1: La Autoestima</a:t>
            </a:r>
            <a:endParaRPr sz="3600" b="0" i="0" u="none" strike="noStrike" cap="none">
              <a:solidFill>
                <a:srgbClr val="000000"/>
              </a:solidFill>
              <a:latin typeface="Arial"/>
              <a:ea typeface="Arial"/>
              <a:cs typeface="Arial"/>
              <a:sym typeface="Arial"/>
            </a:endParaRPr>
          </a:p>
        </p:txBody>
      </p:sp>
      <p:sp>
        <p:nvSpPr>
          <p:cNvPr id="242" name="Google Shape;242;p6"/>
          <p:cNvSpPr/>
          <p:nvPr/>
        </p:nvSpPr>
        <p:spPr>
          <a:xfrm>
            <a:off x="850805" y="99364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4</a:t>
            </a:r>
            <a:r>
              <a:rPr lang="en-GB" sz="2400" b="0" i="0" u="none" strike="noStrike" cap="none">
                <a:solidFill>
                  <a:srgbClr val="21B4A9"/>
                </a:solidFill>
                <a:latin typeface="Calibri"/>
                <a:ea typeface="Calibri"/>
                <a:cs typeface="Calibri"/>
                <a:sym typeface="Calibri"/>
              </a:rPr>
              <a:t>: Baja y Alta Autoestima</a:t>
            </a:r>
            <a:endParaRPr sz="2400" b="0" i="0" u="none" strike="noStrike" cap="none">
              <a:solidFill>
                <a:srgbClr val="000000"/>
              </a:solidFill>
              <a:latin typeface="Arial"/>
              <a:ea typeface="Arial"/>
              <a:cs typeface="Arial"/>
              <a:sym typeface="Arial"/>
            </a:endParaRPr>
          </a:p>
        </p:txBody>
      </p:sp>
      <p:sp>
        <p:nvSpPr>
          <p:cNvPr id="243" name="Google Shape;243;p6"/>
          <p:cNvSpPr txBox="1"/>
          <p:nvPr/>
        </p:nvSpPr>
        <p:spPr>
          <a:xfrm>
            <a:off x="1390962" y="1603788"/>
            <a:ext cx="48645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EA4E46"/>
                </a:solidFill>
                <a:latin typeface="Calibri"/>
                <a:ea typeface="Calibri"/>
                <a:cs typeface="Calibri"/>
                <a:sym typeface="Calibri"/>
              </a:rPr>
              <a:t>Indicadores de </a:t>
            </a:r>
            <a:r>
              <a:rPr lang="en-GB" sz="2400" b="1" i="0" u="none" strike="noStrike" cap="none">
                <a:solidFill>
                  <a:srgbClr val="EA4E46"/>
                </a:solidFill>
                <a:latin typeface="Calibri"/>
                <a:ea typeface="Calibri"/>
                <a:cs typeface="Calibri"/>
                <a:sym typeface="Calibri"/>
              </a:rPr>
              <a:t>baja </a:t>
            </a:r>
            <a:r>
              <a:rPr lang="en-GB" sz="2400" b="0" i="0" u="none" strike="noStrike" cap="none">
                <a:solidFill>
                  <a:srgbClr val="EA4E46"/>
                </a:solidFill>
                <a:latin typeface="Calibri"/>
                <a:ea typeface="Calibri"/>
                <a:cs typeface="Calibri"/>
                <a:sym typeface="Calibri"/>
              </a:rPr>
              <a:t>autoestima: </a:t>
            </a:r>
            <a:endParaRPr sz="2400" b="0" i="0" u="none" strike="noStrike" cap="none">
              <a:solidFill>
                <a:srgbClr val="EA4E46"/>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Es muy crítica consigo misma</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No confía en sí misma</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Exagera los errores</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Es insegura por miedo a equivocarse</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Se exige mucho a sí misma</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Gran necesidad de complacer</a:t>
            </a:r>
            <a:endParaRPr sz="1700" b="0" i="0" u="none" strike="noStrike" cap="none">
              <a:solidFill>
                <a:srgbClr val="000000"/>
              </a:solidFill>
              <a:latin typeface="Calibri"/>
              <a:ea typeface="Calibri"/>
              <a:cs typeface="Calibri"/>
              <a:sym typeface="Calibri"/>
            </a:endParaRPr>
          </a:p>
        </p:txBody>
      </p:sp>
      <p:sp>
        <p:nvSpPr>
          <p:cNvPr id="244" name="Google Shape;244;p6"/>
          <p:cNvSpPr txBox="1"/>
          <p:nvPr/>
        </p:nvSpPr>
        <p:spPr>
          <a:xfrm>
            <a:off x="6356838" y="1588043"/>
            <a:ext cx="44442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EA4E46"/>
                </a:solidFill>
                <a:latin typeface="Calibri"/>
                <a:ea typeface="Calibri"/>
                <a:cs typeface="Calibri"/>
                <a:sym typeface="Calibri"/>
              </a:rPr>
              <a:t>Indicadores de </a:t>
            </a:r>
            <a:r>
              <a:rPr lang="en-GB" sz="2400" b="1" i="0" u="none" strike="noStrike" cap="none">
                <a:solidFill>
                  <a:srgbClr val="EA4E46"/>
                </a:solidFill>
                <a:latin typeface="Calibri"/>
                <a:ea typeface="Calibri"/>
                <a:cs typeface="Calibri"/>
                <a:sym typeface="Calibri"/>
              </a:rPr>
              <a:t>alta </a:t>
            </a:r>
            <a:r>
              <a:rPr lang="en-GB" sz="2400" b="0" i="0" u="none" strike="noStrike" cap="none">
                <a:solidFill>
                  <a:srgbClr val="EA4E46"/>
                </a:solidFill>
                <a:latin typeface="Calibri"/>
                <a:ea typeface="Calibri"/>
                <a:cs typeface="Calibri"/>
                <a:sym typeface="Calibri"/>
              </a:rPr>
              <a:t>autoestima: </a:t>
            </a:r>
            <a:endParaRPr sz="2400" b="0" i="0" u="none" strike="noStrike" cap="none">
              <a:solidFill>
                <a:srgbClr val="EA4E46"/>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Tiene confianza en sus capacidades</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Conoce sus límites personales</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Respeta las opiniones aunque no las comparta siempre</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Acepta sus emociones y sentimientos</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Tiene una actitud positiva ante la vida</a:t>
            </a:r>
            <a:endParaRPr sz="1700" b="0" i="0" u="none" strike="noStrike" cap="none">
              <a:solidFill>
                <a:srgbClr val="000000"/>
              </a:solidFill>
              <a:latin typeface="Calibri"/>
              <a:ea typeface="Calibri"/>
              <a:cs typeface="Calibri"/>
              <a:sym typeface="Calibri"/>
            </a:endParaRPr>
          </a:p>
        </p:txBody>
      </p:sp>
      <p:sp>
        <p:nvSpPr>
          <p:cNvPr id="245" name="Google Shape;245;p6"/>
          <p:cNvSpPr txBox="1"/>
          <p:nvPr/>
        </p:nvSpPr>
        <p:spPr>
          <a:xfrm>
            <a:off x="2480250" y="3855187"/>
            <a:ext cx="7231500" cy="711000"/>
          </a:xfrm>
          <a:prstGeom prst="rect">
            <a:avLst/>
          </a:prstGeom>
          <a:noFill/>
          <a:ln w="9525" cap="flat" cmpd="sng">
            <a:solidFill>
              <a:srgbClr val="21B4A9"/>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1900"/>
              <a:buFont typeface="Arial"/>
              <a:buNone/>
            </a:pPr>
            <a:r>
              <a:rPr lang="en-GB" sz="1900" b="0" i="0" u="none" strike="noStrike" cap="none">
                <a:solidFill>
                  <a:schemeClr val="dk1"/>
                </a:solidFill>
                <a:latin typeface="Calibri"/>
                <a:ea typeface="Calibri"/>
                <a:cs typeface="Calibri"/>
                <a:sym typeface="Calibri"/>
              </a:rPr>
              <a:t>La </a:t>
            </a:r>
            <a:r>
              <a:rPr lang="en-GB" sz="1900" b="1" i="0" u="none" strike="noStrike" cap="none">
                <a:solidFill>
                  <a:schemeClr val="dk1"/>
                </a:solidFill>
                <a:latin typeface="Calibri"/>
                <a:ea typeface="Calibri"/>
                <a:cs typeface="Calibri"/>
                <a:sym typeface="Calibri"/>
              </a:rPr>
              <a:t>autoestima positiva </a:t>
            </a:r>
            <a:r>
              <a:rPr lang="en-GB" sz="1900" b="0" i="0" u="none" strike="noStrike" cap="none">
                <a:solidFill>
                  <a:schemeClr val="dk1"/>
                </a:solidFill>
                <a:latin typeface="Calibri"/>
                <a:ea typeface="Calibri"/>
                <a:cs typeface="Calibri"/>
                <a:sym typeface="Calibri"/>
              </a:rPr>
              <a:t>se produce cuando el </a:t>
            </a:r>
            <a:r>
              <a:rPr lang="en-GB" sz="1900" b="1" i="0" u="none" strike="noStrike" cap="none">
                <a:solidFill>
                  <a:schemeClr val="dk1"/>
                </a:solidFill>
                <a:latin typeface="Calibri"/>
                <a:ea typeface="Calibri"/>
                <a:cs typeface="Calibri"/>
                <a:sym typeface="Calibri"/>
              </a:rPr>
              <a:t>juicio valorativo personal </a:t>
            </a:r>
            <a:r>
              <a:rPr lang="en-GB" sz="1900" b="0" i="0" u="none" strike="noStrike" cap="none">
                <a:solidFill>
                  <a:schemeClr val="dk1"/>
                </a:solidFill>
                <a:latin typeface="Calibri"/>
                <a:ea typeface="Calibri"/>
                <a:cs typeface="Calibri"/>
                <a:sym typeface="Calibri"/>
              </a:rPr>
              <a:t>despierta un </a:t>
            </a:r>
            <a:r>
              <a:rPr lang="en-GB" sz="1900" b="1" i="0" u="none" strike="noStrike" cap="none">
                <a:solidFill>
                  <a:schemeClr val="dk1"/>
                </a:solidFill>
                <a:latin typeface="Calibri"/>
                <a:ea typeface="Calibri"/>
                <a:cs typeface="Calibri"/>
                <a:sym typeface="Calibri"/>
              </a:rPr>
              <a:t>sentimiento de satisfacción y agrado.</a:t>
            </a:r>
            <a:endParaRPr sz="500" b="1" i="0" u="none" strike="noStrike" cap="none">
              <a:solidFill>
                <a:srgbClr val="000000"/>
              </a:solidFill>
              <a:latin typeface="Arial"/>
              <a:ea typeface="Arial"/>
              <a:cs typeface="Arial"/>
              <a:sym typeface="Arial"/>
            </a:endParaRPr>
          </a:p>
        </p:txBody>
      </p:sp>
      <p:pic>
        <p:nvPicPr>
          <p:cNvPr id="246" name="Google Shape;246;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894495">
            <a:off x="-239029" y="2855378"/>
            <a:ext cx="2550105" cy="2484591"/>
          </a:xfrm>
          <a:prstGeom prst="rect">
            <a:avLst/>
          </a:prstGeom>
          <a:noFill/>
          <a:ln>
            <a:noFill/>
          </a:ln>
        </p:spPr>
      </p:pic>
      <p:sp>
        <p:nvSpPr>
          <p:cNvPr id="247" name="Google Shape;247;p6"/>
          <p:cNvSpPr txBox="1"/>
          <p:nvPr/>
        </p:nvSpPr>
        <p:spPr>
          <a:xfrm>
            <a:off x="3227550" y="4992375"/>
            <a:ext cx="5736900" cy="831300"/>
          </a:xfrm>
          <a:prstGeom prst="rect">
            <a:avLst/>
          </a:prstGeom>
          <a:solidFill>
            <a:srgbClr val="21B4A9"/>
          </a:solid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La escala de autoestima de Rosenberg es la más utilizada para evaluar el nivel de autoestima de cada persona ¿quieres saber cómo es tu autoestima? </a:t>
            </a: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Calibri"/>
                <a:ea typeface="Calibri"/>
                <a:cs typeface="Calibri"/>
                <a:sym typeface="Calibri"/>
                <a:hlinkClick r:id="rId5"/>
              </a:rPr>
              <a:t>Escala de Rosenberg</a:t>
            </a:r>
            <a:endParaRPr sz="1400" b="0" i="0" u="none" strike="noStrike" cap="none">
              <a:solidFill>
                <a:schemeClr val="lt1"/>
              </a:solidFill>
              <a:latin typeface="Calibri"/>
              <a:ea typeface="Calibri"/>
              <a:cs typeface="Calibri"/>
              <a:sym typeface="Calibri"/>
            </a:endParaRPr>
          </a:p>
        </p:txBody>
      </p:sp>
      <p:pic>
        <p:nvPicPr>
          <p:cNvPr id="248" name="Google Shape;248;p6"/>
          <p:cNvPicPr preferRelativeResize="0"/>
          <p:nvPr/>
        </p:nvPicPr>
        <p:blipFill rotWithShape="1">
          <a:blip r:embed="rId6">
            <a:alphaModFix/>
          </a:blip>
          <a:srcRect/>
          <a:stretch/>
        </p:blipFill>
        <p:spPr>
          <a:xfrm rot="1042362">
            <a:off x="9686450" y="3944953"/>
            <a:ext cx="2229177" cy="2130650"/>
          </a:xfrm>
          <a:prstGeom prst="rect">
            <a:avLst/>
          </a:prstGeom>
          <a:noFill/>
          <a:ln>
            <a:noFill/>
          </a:ln>
        </p:spPr>
      </p:pic>
      <p:sp>
        <p:nvSpPr>
          <p:cNvPr id="249" name="Google Shape;249;p6"/>
          <p:cNvSpPr txBox="1"/>
          <p:nvPr/>
        </p:nvSpPr>
        <p:spPr>
          <a:xfrm rot="865823">
            <a:off x="10010246" y="4366751"/>
            <a:ext cx="1385615" cy="147758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Es importante no confundir la </a:t>
            </a:r>
            <a:r>
              <a:rPr lang="en-GB" sz="1400" b="1" i="0" u="none" strike="noStrike" cap="none">
                <a:solidFill>
                  <a:srgbClr val="000000"/>
                </a:solidFill>
                <a:latin typeface="Arial"/>
                <a:ea typeface="Arial"/>
                <a:cs typeface="Arial"/>
                <a:sym typeface="Arial"/>
              </a:rPr>
              <a:t>autoestima </a:t>
            </a:r>
            <a:r>
              <a:rPr lang="en-GB" sz="1400" b="0" i="0" u="none" strike="noStrike" cap="none">
                <a:solidFill>
                  <a:srgbClr val="000000"/>
                </a:solidFill>
                <a:latin typeface="Arial"/>
                <a:ea typeface="Arial"/>
                <a:cs typeface="Arial"/>
                <a:sym typeface="Arial"/>
              </a:rPr>
              <a:t>con nuestro </a:t>
            </a:r>
            <a:r>
              <a:rPr lang="en-GB" sz="1400" b="1" i="0" u="none" strike="noStrike" cap="none">
                <a:solidFill>
                  <a:srgbClr val="000000"/>
                </a:solidFill>
                <a:latin typeface="Arial"/>
                <a:ea typeface="Arial"/>
                <a:cs typeface="Arial"/>
                <a:sym typeface="Arial"/>
              </a:rPr>
              <a:t>estado de ánimo.</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6182</Words>
  <Application>Microsoft Office PowerPoint</Application>
  <PresentationFormat>Widescreen</PresentationFormat>
  <Paragraphs>494</Paragraphs>
  <Slides>36</Slides>
  <Notes>36</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36</vt:i4>
      </vt:variant>
    </vt:vector>
  </HeadingPairs>
  <TitlesOfParts>
    <vt:vector size="44" baseType="lpstr">
      <vt:lpstr>Oxygen</vt:lpstr>
      <vt:lpstr>Calibri</vt:lpstr>
      <vt:lpstr>Times New Roman</vt:lpstr>
      <vt:lpstr>Arial</vt:lpstr>
      <vt:lpstr>Century Gothic</vt:lpstr>
      <vt:lpstr>Noto Sans</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Gabriela Álvarez Bordón</dc:creator>
  <cp:lastModifiedBy>Windows User</cp:lastModifiedBy>
  <cp:revision>1</cp:revision>
  <dcterms:created xsi:type="dcterms:W3CDTF">2022-05-18T10:18:40Z</dcterms:created>
  <dcterms:modified xsi:type="dcterms:W3CDTF">2023-02-28T16:25:48Z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