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0" r:id="rId5"/>
    <p:sldId id="278" r:id="rId6"/>
    <p:sldId id="268" r:id="rId7"/>
    <p:sldId id="269" r:id="rId8"/>
    <p:sldId id="272" r:id="rId9"/>
    <p:sldId id="270" r:id="rId10"/>
    <p:sldId id="271" r:id="rId11"/>
    <p:sldId id="273" r:id="rId12"/>
    <p:sldId id="274" r:id="rId13"/>
    <p:sldId id="275" r:id="rId14"/>
    <p:sldId id="280" r:id="rId15"/>
    <p:sldId id="281" r:id="rId16"/>
    <p:sldId id="263" r:id="rId17"/>
    <p:sldId id="264" r:id="rId18"/>
    <p:sldId id="258"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94660"/>
  </p:normalViewPr>
  <p:slideViewPr>
    <p:cSldViewPr snapToGrid="0">
      <p:cViewPr varScale="1">
        <p:scale>
          <a:sx n="88" d="100"/>
          <a:sy n="88" d="100"/>
        </p:scale>
        <p:origin x="6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10/11/2022</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‹N›</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10/11/2022</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‹N›</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joint-research-centre.ec.europa.eu/greencomp-european-sustainability-competence-framework_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3" y="4253013"/>
            <a:ext cx="9724187" cy="584775"/>
          </a:xfrm>
          <a:prstGeom prst="rect">
            <a:avLst/>
          </a:prstGeom>
          <a:noFill/>
        </p:spPr>
        <p:txBody>
          <a:bodyPr wrap="square" rtlCol="0">
            <a:spAutoFit/>
          </a:bodyPr>
          <a:lstStyle/>
          <a:p>
            <a:r>
              <a:rPr lang="es-ES" sz="3200" b="1" dirty="0" smtClean="0">
                <a:solidFill>
                  <a:srgbClr val="EA4E46"/>
                </a:solidFill>
              </a:rPr>
              <a:t>A user introduction to the GreenComp Framework </a:t>
            </a:r>
            <a:endParaRPr lang="es-ES"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dirty="0"/>
              <a:t>Developed By </a:t>
            </a:r>
            <a:r>
              <a:rPr lang="en-GB" dirty="0"/>
              <a:t>IHF &amp; CIRCLE</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b="1">
                <a:solidFill>
                  <a:srgbClr val="21B4A9"/>
                </a:solidFill>
              </a:rPr>
              <a:t>Acting for Sustainability</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smtClean="0">
                <a:solidFill>
                  <a:srgbClr val="FAB632"/>
                </a:solidFill>
                <a:ea typeface="Nunito Bold" charset="0"/>
                <a:cs typeface="Arima Madurai Semi" pitchFamily="2" charset="77"/>
              </a:rPr>
              <a:t>Training Area no.4 </a:t>
            </a:r>
            <a:endParaRPr lang="en-US" sz="3600" b="1" dirty="0">
              <a:solidFill>
                <a:srgbClr val="FAB632"/>
              </a:solidFill>
              <a:ea typeface="Nunito Bold" charset="0"/>
              <a:cs typeface="Arima Madurai Semi" pitchFamily="2" charset="77"/>
            </a:endParaRPr>
          </a:p>
        </p:txBody>
      </p:sp>
      <p:graphicFrame>
        <p:nvGraphicFramePr>
          <p:cNvPr id="6" name="Tabella 5"/>
          <p:cNvGraphicFramePr>
            <a:graphicFrameLocks noGrp="1"/>
          </p:cNvGraphicFramePr>
          <p:nvPr>
            <p:extLst>
              <p:ext uri="{D42A27DB-BD31-4B8C-83A1-F6EECF244321}">
                <p14:modId xmlns:p14="http://schemas.microsoft.com/office/powerpoint/2010/main" val="3396391361"/>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4166809080"/>
              </p:ext>
            </p:extLst>
          </p:nvPr>
        </p:nvGraphicFramePr>
        <p:xfrm>
          <a:off x="867306" y="2093130"/>
          <a:ext cx="10096499" cy="2423160"/>
        </p:xfrm>
        <a:graphic>
          <a:graphicData uri="http://schemas.openxmlformats.org/drawingml/2006/table">
            <a:tbl>
              <a:tblPr firstRow="1" firstCol="1" bandRow="1"/>
              <a:tblGrid>
                <a:gridCol w="2451493">
                  <a:extLst>
                    <a:ext uri="{9D8B030D-6E8A-4147-A177-3AD203B41FA5}">
                      <a16:colId xmlns:a16="http://schemas.microsoft.com/office/drawing/2014/main" val="969260973"/>
                    </a:ext>
                  </a:extLst>
                </a:gridCol>
                <a:gridCol w="3822503">
                  <a:extLst>
                    <a:ext uri="{9D8B030D-6E8A-4147-A177-3AD203B41FA5}">
                      <a16:colId xmlns:a16="http://schemas.microsoft.com/office/drawing/2014/main" val="3399592688"/>
                    </a:ext>
                  </a:extLst>
                </a:gridCol>
                <a:gridCol w="3822503">
                  <a:extLst>
                    <a:ext uri="{9D8B030D-6E8A-4147-A177-3AD203B41FA5}">
                      <a16:colId xmlns:a16="http://schemas.microsoft.com/office/drawing/2014/main" val="2945174129"/>
                    </a:ext>
                  </a:extLst>
                </a:gridCol>
              </a:tblGrid>
              <a:tr h="945804">
                <a:tc rowSpan="3">
                  <a:txBody>
                    <a:bodyPr/>
                    <a:lstStyle/>
                    <a:p>
                      <a:pPr algn="l">
                        <a:lnSpc>
                          <a:spcPct val="106000"/>
                        </a:lnSpc>
                        <a:spcAft>
                          <a:spcPts val="0"/>
                        </a:spcAft>
                      </a:pPr>
                      <a:r>
                        <a:rPr lang="es-ES_tradnl"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4. Acting for sustainability</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A8D08D"/>
                    </a:solidFill>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4.1 Political agency</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navigate the political system, identify political responsibility and accountability for unsustainable behaviour, and demand effective policies for sustainability</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796828"/>
                  </a:ext>
                </a:extLst>
              </a:tr>
              <a:tr h="227541">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4.2 Collective action</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act for change in collaboration with others</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70471"/>
                  </a:ext>
                </a:extLst>
              </a:tr>
              <a:tr h="709353">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4.3 Individual initiative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2EFD9"/>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identify own potential for sustainability and to actively contribute to improving prospects for the community and the planet</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2264592"/>
                  </a:ext>
                </a:extLst>
              </a:tr>
            </a:tbl>
          </a:graphicData>
        </a:graphic>
      </p:graphicFrame>
    </p:spTree>
    <p:extLst>
      <p:ext uri="{BB962C8B-B14F-4D97-AF65-F5344CB8AC3E}">
        <p14:creationId xmlns:p14="http://schemas.microsoft.com/office/powerpoint/2010/main" val="4089785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Section 1.2: </a:t>
            </a:r>
            <a:r>
              <a:rPr lang="en-GB" sz="2400" dirty="0" smtClean="0">
                <a:solidFill>
                  <a:srgbClr val="21B4A9"/>
                </a:solidFill>
              </a:rPr>
              <a:t>GreenComp – Aim</a:t>
            </a:r>
            <a:endParaRPr lang="en-GB" sz="2400" dirty="0">
              <a:solidFill>
                <a:srgbClr val="21B4A9"/>
              </a:solidFill>
            </a:endParaRP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1: </a:t>
            </a:r>
            <a:r>
              <a:rPr lang="en-US" sz="3600" b="1" dirty="0" smtClean="0">
                <a:solidFill>
                  <a:srgbClr val="FAB632"/>
                </a:solidFill>
                <a:ea typeface="Nunito Bold" charset="0"/>
                <a:cs typeface="Arima Madurai Semi" pitchFamily="2" charset="77"/>
              </a:rPr>
              <a:t>GreenComp Framework</a:t>
            </a:r>
            <a:endParaRPr lang="en-US" sz="3600" b="1" dirty="0">
              <a:solidFill>
                <a:srgbClr val="FAB632"/>
              </a:solidFill>
              <a:ea typeface="Nunito Bold" charset="0"/>
              <a:cs typeface="Arima Madurai Semi" pitchFamily="2" charset="77"/>
            </a:endParaRPr>
          </a:p>
        </p:txBody>
      </p:sp>
      <p:sp>
        <p:nvSpPr>
          <p:cNvPr id="7" name="Rectángulo 7">
            <a:extLst>
              <a:ext uri="{FF2B5EF4-FFF2-40B4-BE49-F238E27FC236}">
                <a16:creationId xmlns:a16="http://schemas.microsoft.com/office/drawing/2014/main" id="{5542BDAC-D70D-C5EB-3F26-F9277DFF6C62}"/>
              </a:ext>
            </a:extLst>
          </p:cNvPr>
          <p:cNvSpPr/>
          <p:nvPr/>
        </p:nvSpPr>
        <p:spPr>
          <a:xfrm>
            <a:off x="762529" y="1871201"/>
            <a:ext cx="10648421" cy="4031873"/>
          </a:xfrm>
          <a:prstGeom prst="rect">
            <a:avLst/>
          </a:prstGeom>
        </p:spPr>
        <p:txBody>
          <a:bodyPr wrap="square">
            <a:spAutoFit/>
          </a:bodyPr>
          <a:lstStyle/>
          <a:p>
            <a:pPr lvl="0" algn="just"/>
            <a:r>
              <a:rPr lang="en-GB" dirty="0" smtClean="0"/>
              <a:t>The </a:t>
            </a:r>
            <a:r>
              <a:rPr lang="en-GB" dirty="0"/>
              <a:t>GreenComp Framework provides for:</a:t>
            </a:r>
          </a:p>
          <a:p>
            <a:pPr lvl="0" algn="just"/>
            <a:r>
              <a:rPr lang="en-GB" dirty="0"/>
              <a:t> </a:t>
            </a:r>
          </a:p>
          <a:p>
            <a:pPr marL="742950" lvl="1" indent="-285750" algn="just">
              <a:buFont typeface="Arial" panose="020B0604020202020204" pitchFamily="34" charset="0"/>
              <a:buChar char="•"/>
            </a:pPr>
            <a:r>
              <a:rPr lang="en-GB" dirty="0"/>
              <a:t>A model of </a:t>
            </a:r>
            <a:r>
              <a:rPr lang="en-GB" b="1" dirty="0">
                <a:solidFill>
                  <a:srgbClr val="002060"/>
                </a:solidFill>
              </a:rPr>
              <a:t>sustainability competency </a:t>
            </a:r>
            <a:r>
              <a:rPr lang="en-GB" dirty="0"/>
              <a:t>areas and competencies</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A single resource that all individuals engaged in environmental </a:t>
            </a:r>
            <a:r>
              <a:rPr lang="en-GB" b="1" dirty="0">
                <a:solidFill>
                  <a:srgbClr val="002060"/>
                </a:solidFill>
              </a:rPr>
              <a:t>sustainability education and training </a:t>
            </a:r>
            <a:r>
              <a:rPr lang="en-GB" dirty="0"/>
              <a:t>may use, share, and refer to</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A preliminary list of competence elements, including </a:t>
            </a:r>
            <a:r>
              <a:rPr lang="en-GB" b="1" dirty="0">
                <a:solidFill>
                  <a:srgbClr val="002060"/>
                </a:solidFill>
              </a:rPr>
              <a:t>knowledge</a:t>
            </a:r>
            <a:r>
              <a:rPr lang="en-GB" dirty="0"/>
              <a:t>, </a:t>
            </a:r>
            <a:r>
              <a:rPr lang="en-GB" b="1" dirty="0">
                <a:solidFill>
                  <a:srgbClr val="002060"/>
                </a:solidFill>
              </a:rPr>
              <a:t>skills</a:t>
            </a:r>
            <a:r>
              <a:rPr lang="en-GB" dirty="0"/>
              <a:t>, and </a:t>
            </a:r>
            <a:r>
              <a:rPr lang="en-GB" b="1" dirty="0">
                <a:solidFill>
                  <a:srgbClr val="002060"/>
                </a:solidFill>
              </a:rPr>
              <a:t>attitudes</a:t>
            </a:r>
            <a:r>
              <a:rPr lang="en-GB" dirty="0"/>
              <a:t>, as illustrations of how to apply the </a:t>
            </a:r>
            <a:r>
              <a:rPr lang="en-GB" dirty="0" smtClean="0"/>
              <a:t>competences</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A standard reference point for discussion, </a:t>
            </a:r>
            <a:r>
              <a:rPr lang="en-GB" b="1" dirty="0">
                <a:solidFill>
                  <a:srgbClr val="002060"/>
                </a:solidFill>
              </a:rPr>
              <a:t>practice sharing</a:t>
            </a:r>
            <a:r>
              <a:rPr lang="en-GB" dirty="0"/>
              <a:t>, and </a:t>
            </a:r>
            <a:r>
              <a:rPr lang="en-GB" b="1" dirty="0">
                <a:solidFill>
                  <a:srgbClr val="002060"/>
                </a:solidFill>
              </a:rPr>
              <a:t>peer learning </a:t>
            </a:r>
            <a:r>
              <a:rPr lang="en-GB" dirty="0"/>
              <a:t>among educators engaged in lifelong learning across the </a:t>
            </a:r>
            <a:r>
              <a:rPr lang="en-GB" dirty="0" smtClean="0"/>
              <a:t>EU</a:t>
            </a:r>
          </a:p>
          <a:p>
            <a:pPr marL="742950" lvl="1" indent="-285750" algn="just">
              <a:buFont typeface="Arial" panose="020B0604020202020204" pitchFamily="34" charset="0"/>
              <a:buChar char="•"/>
            </a:pPr>
            <a:endParaRPr lang="en-GB" sz="1000" dirty="0"/>
          </a:p>
          <a:p>
            <a:pPr marL="742950" lvl="1" indent="-285750" algn="just">
              <a:buFont typeface="Arial" panose="020B0604020202020204" pitchFamily="34" charset="0"/>
              <a:buChar char="•"/>
            </a:pPr>
            <a:r>
              <a:rPr lang="en-GB" dirty="0"/>
              <a:t>A contribution to make the competences portable and </a:t>
            </a:r>
            <a:r>
              <a:rPr lang="en-GB" b="1" dirty="0">
                <a:solidFill>
                  <a:srgbClr val="002060"/>
                </a:solidFill>
              </a:rPr>
              <a:t>promote mobility </a:t>
            </a:r>
            <a:r>
              <a:rPr lang="en-GB" dirty="0"/>
              <a:t>in the EU for full participation in European society.</a:t>
            </a:r>
          </a:p>
          <a:p>
            <a:pPr algn="just">
              <a:defRPr/>
            </a:pPr>
            <a:r>
              <a:rPr lang="en-GB" sz="1800" dirty="0" smtClean="0">
                <a:effectLst/>
                <a:ea typeface="Times New Roman" panose="02020603050405020304" pitchFamily="18" charset="0"/>
                <a:cs typeface="Calibri" panose="020F0502020204030204" pitchFamily="34" charset="0"/>
              </a:rPr>
              <a:t> </a:t>
            </a:r>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907215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Section 1.3: </a:t>
            </a:r>
            <a:r>
              <a:rPr lang="en-GB" sz="2400" dirty="0" smtClean="0">
                <a:solidFill>
                  <a:srgbClr val="21B4A9"/>
                </a:solidFill>
              </a:rPr>
              <a:t>GreenComp – Methodology</a:t>
            </a:r>
            <a:endParaRPr lang="en-GB" sz="2400" dirty="0">
              <a:solidFill>
                <a:srgbClr val="21B4A9"/>
              </a:solidFill>
            </a:endParaRP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1: </a:t>
            </a:r>
            <a:r>
              <a:rPr lang="en-US" sz="3600" b="1" dirty="0" smtClean="0">
                <a:solidFill>
                  <a:srgbClr val="FAB632"/>
                </a:solidFill>
                <a:ea typeface="Nunito Bold" charset="0"/>
                <a:cs typeface="Arima Madurai Semi" pitchFamily="2" charset="77"/>
              </a:rPr>
              <a:t>GreenComp Framework</a:t>
            </a:r>
            <a:endParaRPr lang="en-US" sz="3600" b="1" dirty="0">
              <a:solidFill>
                <a:srgbClr val="FAB632"/>
              </a:solidFill>
              <a:ea typeface="Nunito Bold" charset="0"/>
              <a:cs typeface="Arima Madurai Semi" pitchFamily="2" charset="77"/>
            </a:endParaRPr>
          </a:p>
        </p:txBody>
      </p:sp>
      <p:sp>
        <p:nvSpPr>
          <p:cNvPr id="7" name="Rectángulo 7">
            <a:extLst>
              <a:ext uri="{FF2B5EF4-FFF2-40B4-BE49-F238E27FC236}">
                <a16:creationId xmlns:a16="http://schemas.microsoft.com/office/drawing/2014/main" id="{5542BDAC-D70D-C5EB-3F26-F9277DFF6C62}"/>
              </a:ext>
            </a:extLst>
          </p:cNvPr>
          <p:cNvSpPr/>
          <p:nvPr/>
        </p:nvSpPr>
        <p:spPr>
          <a:xfrm>
            <a:off x="762529" y="1871201"/>
            <a:ext cx="10648421" cy="3647152"/>
          </a:xfrm>
          <a:prstGeom prst="rect">
            <a:avLst/>
          </a:prstGeom>
        </p:spPr>
        <p:txBody>
          <a:bodyPr wrap="square">
            <a:spAutoFit/>
          </a:bodyPr>
          <a:lstStyle/>
          <a:p>
            <a:pPr lvl="0" algn="just"/>
            <a:r>
              <a:rPr lang="en-GB" dirty="0" smtClean="0"/>
              <a:t>The </a:t>
            </a:r>
            <a:r>
              <a:rPr lang="en-GB" dirty="0"/>
              <a:t>development of a consensus based on a mixed method research approach led to the creation of the European sustainability competency framework. </a:t>
            </a:r>
          </a:p>
          <a:p>
            <a:pPr lvl="0" algn="just"/>
            <a:endParaRPr lang="en-GB" dirty="0"/>
          </a:p>
          <a:p>
            <a:pPr lvl="0" algn="just"/>
            <a:r>
              <a:rPr lang="en-GB" dirty="0"/>
              <a:t>Through this process, GreenComp was gradually and steadily improved, and as a result, the comprehensive framework presented in this module was born. </a:t>
            </a:r>
          </a:p>
          <a:p>
            <a:pPr lvl="0" algn="just"/>
            <a:endParaRPr lang="en-GB" dirty="0"/>
          </a:p>
          <a:p>
            <a:pPr lvl="0" algn="just"/>
            <a:r>
              <a:rPr lang="en-GB" dirty="0"/>
              <a:t>A </a:t>
            </a:r>
            <a:r>
              <a:rPr lang="en-GB" dirty="0" smtClean="0"/>
              <a:t>heterogeneous </a:t>
            </a:r>
            <a:r>
              <a:rPr lang="en-GB" dirty="0"/>
              <a:t>group of over 75 professionals and stakeholders were contacted throughout the process to get their input and gradually come to an agreement. </a:t>
            </a:r>
          </a:p>
          <a:p>
            <a:pPr lvl="0" algn="just"/>
            <a:endParaRPr lang="en-GB" dirty="0"/>
          </a:p>
          <a:p>
            <a:pPr lvl="0" algn="just"/>
            <a:r>
              <a:rPr lang="en-GB" dirty="0"/>
              <a:t>Participants in the group comprised academics and researchers with expertise in lifelong learning and sustainable education, as well as NGOs, youth representatives, teachers, and policymakers from EU Member States.</a:t>
            </a:r>
          </a:p>
          <a:p>
            <a:pPr lvl="0" algn="just"/>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19169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2: Sustainability Competences</a:t>
            </a:r>
          </a:p>
        </p:txBody>
      </p:sp>
      <p:sp>
        <p:nvSpPr>
          <p:cNvPr id="16" name="CuadroTexto 6">
            <a:extLst>
              <a:ext uri="{FF2B5EF4-FFF2-40B4-BE49-F238E27FC236}">
                <a16:creationId xmlns:a16="http://schemas.microsoft.com/office/drawing/2014/main" id="{618107C6-F71B-F849-B2D5-0DD0FE2EE875}"/>
              </a:ext>
            </a:extLst>
          </p:cNvPr>
          <p:cNvSpPr txBox="1"/>
          <p:nvPr/>
        </p:nvSpPr>
        <p:spPr>
          <a:xfrm>
            <a:off x="762530" y="1246054"/>
            <a:ext cx="9676870" cy="461665"/>
          </a:xfrm>
          <a:prstGeom prst="rect">
            <a:avLst/>
          </a:prstGeom>
          <a:noFill/>
        </p:spPr>
        <p:txBody>
          <a:bodyPr wrap="square" rtlCol="0">
            <a:spAutoFit/>
          </a:bodyPr>
          <a:lstStyle/>
          <a:p>
            <a:r>
              <a:rPr lang="en-GB" sz="2400" dirty="0">
                <a:solidFill>
                  <a:srgbClr val="21B4A9"/>
                </a:solidFill>
              </a:rPr>
              <a:t>Section 2.1: </a:t>
            </a:r>
            <a:r>
              <a:rPr lang="en-GB" sz="2400" dirty="0" smtClean="0">
                <a:solidFill>
                  <a:srgbClr val="21B4A9"/>
                </a:solidFill>
              </a:rPr>
              <a:t>Seeking a definition for sustainability competences</a:t>
            </a:r>
            <a:endParaRPr lang="en-GB" sz="2400" dirty="0">
              <a:solidFill>
                <a:srgbClr val="21B4A9"/>
              </a:solidFill>
            </a:endParaRP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3000821"/>
          </a:xfrm>
          <a:prstGeom prst="rect">
            <a:avLst/>
          </a:prstGeom>
        </p:spPr>
        <p:txBody>
          <a:bodyPr wrap="square">
            <a:spAutoFit/>
          </a:bodyPr>
          <a:lstStyle/>
          <a:p>
            <a:pPr lvl="0" algn="just" fontAlgn="base"/>
            <a:r>
              <a:rPr lang="en-GB" dirty="0" smtClean="0">
                <a:solidFill>
                  <a:prstClr val="black"/>
                </a:solidFill>
                <a:ea typeface="Times New Roman" panose="02020603050405020304" pitchFamily="18" charset="0"/>
                <a:cs typeface="Calibri" panose="020F0502020204030204" pitchFamily="34" charset="0"/>
              </a:rPr>
              <a:t>GreenComp </a:t>
            </a:r>
            <a:r>
              <a:rPr lang="en-GB" dirty="0">
                <a:solidFill>
                  <a:prstClr val="black"/>
                </a:solidFill>
                <a:ea typeface="Times New Roman" panose="02020603050405020304" pitchFamily="18" charset="0"/>
                <a:cs typeface="Calibri" panose="020F0502020204030204" pitchFamily="34" charset="0"/>
              </a:rPr>
              <a:t>propose the following definition of sustainable competence: </a:t>
            </a:r>
            <a:endParaRPr lang="it-IT" dirty="0">
              <a:solidFill>
                <a:prstClr val="black"/>
              </a:solidFill>
              <a:ea typeface="Arial MT"/>
              <a:cs typeface="Arial MT"/>
            </a:endParaRPr>
          </a:p>
          <a:p>
            <a:pPr lvl="0" algn="just" fontAlgn="base"/>
            <a:r>
              <a:rPr lang="en-GB" dirty="0">
                <a:solidFill>
                  <a:prstClr val="black"/>
                </a:solidFill>
                <a:ea typeface="Times New Roman" panose="02020603050405020304" pitchFamily="18" charset="0"/>
                <a:cs typeface="Calibri" panose="020F0502020204030204" pitchFamily="34" charset="0"/>
              </a:rPr>
              <a:t> </a:t>
            </a:r>
            <a:endParaRPr lang="it-IT" dirty="0">
              <a:solidFill>
                <a:prstClr val="black"/>
              </a:solidFill>
              <a:ea typeface="Arial MT"/>
              <a:cs typeface="Arial MT"/>
            </a:endParaRPr>
          </a:p>
          <a:p>
            <a:pPr lvl="0" algn="just" fontAlgn="base"/>
            <a:r>
              <a:rPr lang="en-US" sz="2200" i="1" dirty="0">
                <a:solidFill>
                  <a:prstClr val="black"/>
                </a:solidFill>
                <a:ea typeface="Times New Roman" panose="02020603050405020304" pitchFamily="18" charset="0"/>
                <a:cs typeface="Calibri" panose="020F0502020204030204" pitchFamily="34" charset="0"/>
              </a:rPr>
              <a:t>A sustainability competence empowers learners to </a:t>
            </a:r>
            <a:r>
              <a:rPr lang="en-US" sz="2200" b="1" i="1" dirty="0">
                <a:solidFill>
                  <a:srgbClr val="002060"/>
                </a:solidFill>
                <a:ea typeface="Times New Roman" panose="02020603050405020304" pitchFamily="18" charset="0"/>
                <a:cs typeface="Calibri" panose="020F0502020204030204" pitchFamily="34" charset="0"/>
              </a:rPr>
              <a:t>embody sustainability values</a:t>
            </a:r>
            <a:r>
              <a:rPr lang="en-US" sz="2200" i="1" dirty="0">
                <a:solidFill>
                  <a:prstClr val="black"/>
                </a:solidFill>
                <a:ea typeface="Times New Roman" panose="02020603050405020304" pitchFamily="18" charset="0"/>
                <a:cs typeface="Calibri" panose="020F0502020204030204" pitchFamily="34" charset="0"/>
              </a:rPr>
              <a:t>, and </a:t>
            </a:r>
            <a:r>
              <a:rPr lang="en-US" sz="2200" b="1" i="1" dirty="0">
                <a:solidFill>
                  <a:srgbClr val="002060"/>
                </a:solidFill>
                <a:ea typeface="Times New Roman" panose="02020603050405020304" pitchFamily="18" charset="0"/>
                <a:cs typeface="Calibri" panose="020F0502020204030204" pitchFamily="34" charset="0"/>
              </a:rPr>
              <a:t>embrace complex systems</a:t>
            </a:r>
            <a:r>
              <a:rPr lang="en-US" sz="2200" i="1" dirty="0">
                <a:solidFill>
                  <a:prstClr val="black"/>
                </a:solidFill>
                <a:ea typeface="Times New Roman" panose="02020603050405020304" pitchFamily="18" charset="0"/>
                <a:cs typeface="Calibri" panose="020F0502020204030204" pitchFamily="34" charset="0"/>
              </a:rPr>
              <a:t>, in order </a:t>
            </a:r>
            <a:r>
              <a:rPr lang="en-US" sz="2200" b="1" i="1" dirty="0">
                <a:solidFill>
                  <a:srgbClr val="002060"/>
                </a:solidFill>
                <a:ea typeface="Times New Roman" panose="02020603050405020304" pitchFamily="18" charset="0"/>
                <a:cs typeface="Calibri" panose="020F0502020204030204" pitchFamily="34" charset="0"/>
              </a:rPr>
              <a:t>to take or request action </a:t>
            </a:r>
            <a:r>
              <a:rPr lang="en-US" sz="2200" i="1" dirty="0">
                <a:solidFill>
                  <a:prstClr val="black"/>
                </a:solidFill>
                <a:ea typeface="Times New Roman" panose="02020603050405020304" pitchFamily="18" charset="0"/>
                <a:cs typeface="Calibri" panose="020F0502020204030204" pitchFamily="34" charset="0"/>
              </a:rPr>
              <a:t>that restores and maintains eco- system health and enhances justice, generating visions for sustainable futures. </a:t>
            </a:r>
          </a:p>
          <a:p>
            <a:pPr lvl="0" algn="just" fontAlgn="base"/>
            <a:endParaRPr lang="en-GB" i="1" dirty="0">
              <a:solidFill>
                <a:prstClr val="black"/>
              </a:solidFill>
              <a:ea typeface="Arial MT"/>
              <a:cs typeface="Calibri" panose="020F0502020204030204" pitchFamily="34" charset="0"/>
            </a:endParaRPr>
          </a:p>
          <a:p>
            <a:pPr lvl="0" algn="just" fontAlgn="base"/>
            <a:r>
              <a:rPr lang="en-GB" dirty="0">
                <a:solidFill>
                  <a:prstClr val="black"/>
                </a:solidFill>
                <a:ea typeface="Arial MT"/>
                <a:cs typeface="Arial MT"/>
              </a:rPr>
              <a:t>In order for learners to think, plan, and act sustainably and in harmony with the environment, this definition places a strong emphasis on the development of sustainability knowledge, skills, and attitudes as the ones that we disclosed in the four previous tables.</a:t>
            </a:r>
          </a:p>
          <a:p>
            <a:pPr lvl="0" algn="just"/>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3597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2: Sustainability Competences</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2816156"/>
          </a:xfrm>
          <a:prstGeom prst="rect">
            <a:avLst/>
          </a:prstGeom>
        </p:spPr>
        <p:txBody>
          <a:bodyPr wrap="square">
            <a:spAutoFit/>
          </a:bodyPr>
          <a:lstStyle/>
          <a:p>
            <a:pPr lvl="0" algn="just" fontAlgn="base"/>
            <a:r>
              <a:rPr lang="en-GB" dirty="0" smtClean="0">
                <a:solidFill>
                  <a:prstClr val="black"/>
                </a:solidFill>
                <a:ea typeface="Times New Roman" panose="02020603050405020304" pitchFamily="18" charset="0"/>
                <a:cs typeface="Calibri" panose="020F0502020204030204" pitchFamily="34" charset="0"/>
              </a:rPr>
              <a:t>Since </a:t>
            </a:r>
            <a:r>
              <a:rPr lang="en-GB" dirty="0">
                <a:solidFill>
                  <a:prstClr val="black"/>
                </a:solidFill>
                <a:ea typeface="Times New Roman" panose="02020603050405020304" pitchFamily="18" charset="0"/>
                <a:cs typeface="Calibri" panose="020F0502020204030204" pitchFamily="34" charset="0"/>
              </a:rPr>
              <a:t>its first formal proposal in the 1960s, </a:t>
            </a:r>
            <a:r>
              <a:rPr lang="en-GB" b="1" dirty="0">
                <a:solidFill>
                  <a:srgbClr val="002060"/>
                </a:solidFill>
                <a:ea typeface="Times New Roman" panose="02020603050405020304" pitchFamily="18" charset="0"/>
                <a:cs typeface="Calibri" panose="020F0502020204030204" pitchFamily="34" charset="0"/>
              </a:rPr>
              <a:t>transformational learning </a:t>
            </a:r>
            <a:r>
              <a:rPr lang="en-GB" dirty="0">
                <a:solidFill>
                  <a:prstClr val="black"/>
                </a:solidFill>
                <a:ea typeface="Times New Roman" panose="02020603050405020304" pitchFamily="18" charset="0"/>
                <a:cs typeface="Calibri" panose="020F0502020204030204" pitchFamily="34" charset="0"/>
              </a:rPr>
              <a:t>has frequently been connected with sustainability education and related ideas because it seeks to fundamentally alter our views, attitudes, and behaviour through reflection on what we know and do not know. </a:t>
            </a:r>
          </a:p>
          <a:p>
            <a:pPr marL="285750" lvl="0" indent="-285750" algn="just" fontAlgn="base">
              <a:buFont typeface="Arial" panose="020B0604020202020204" pitchFamily="34" charset="0"/>
              <a:buChar char="•"/>
            </a:pPr>
            <a:endParaRPr lang="en-GB" dirty="0">
              <a:solidFill>
                <a:prstClr val="black"/>
              </a:solidFill>
              <a:ea typeface="Arial MT"/>
              <a:cs typeface="Calibri" panose="020F0502020204030204" pitchFamily="34" charset="0"/>
            </a:endParaRPr>
          </a:p>
          <a:p>
            <a:pPr lvl="0" algn="just" fontAlgn="base"/>
            <a:r>
              <a:rPr lang="en-GB" dirty="0">
                <a:solidFill>
                  <a:prstClr val="black"/>
                </a:solidFill>
                <a:ea typeface="Arial MT"/>
                <a:cs typeface="Arial MT"/>
              </a:rPr>
              <a:t>It challenges us to think critically about how we perceive our surroundings and the part we play in them. </a:t>
            </a:r>
          </a:p>
          <a:p>
            <a:pPr marL="285750" lvl="0" indent="-285750" algn="just" fontAlgn="base">
              <a:buFont typeface="Arial" panose="020B0604020202020204" pitchFamily="34" charset="0"/>
              <a:buChar char="•"/>
            </a:pPr>
            <a:endParaRPr lang="en-GB" dirty="0">
              <a:solidFill>
                <a:prstClr val="black"/>
              </a:solidFill>
              <a:ea typeface="Arial MT"/>
              <a:cs typeface="Arial MT"/>
            </a:endParaRPr>
          </a:p>
          <a:p>
            <a:pPr lvl="0" algn="just" fontAlgn="base"/>
            <a:r>
              <a:rPr lang="en-GB" dirty="0">
                <a:solidFill>
                  <a:prstClr val="black"/>
                </a:solidFill>
                <a:ea typeface="Arial MT"/>
                <a:cs typeface="Arial MT"/>
              </a:rPr>
              <a:t>In order to reflect and embrace sustainability in their daily roles as students, consumers, producers, professionals, activists, policymakers, neighbours, employees, teachers and trainers, organizations, communities, and society at large, sustainability education aims to equip learners with the necessary skills.</a:t>
            </a:r>
          </a:p>
          <a:p>
            <a:pPr lvl="0" algn="just" fontAlgn="base"/>
            <a:endParaRPr lang="en-US" sz="1500" i="1" dirty="0">
              <a:ea typeface="Times New Roman" panose="02020603050405020304" pitchFamily="18" charset="0"/>
              <a:cs typeface="Calibri" panose="020F0502020204030204" pitchFamily="34" charset="0"/>
            </a:endParaRPr>
          </a:p>
        </p:txBody>
      </p:sp>
      <p:sp>
        <p:nvSpPr>
          <p:cNvPr id="7" name="CuadroTexto 6">
            <a:extLst>
              <a:ext uri="{FF2B5EF4-FFF2-40B4-BE49-F238E27FC236}">
                <a16:creationId xmlns:a16="http://schemas.microsoft.com/office/drawing/2014/main" id="{618107C6-F71B-F849-B2D5-0DD0FE2EE875}"/>
              </a:ext>
            </a:extLst>
          </p:cNvPr>
          <p:cNvSpPr txBox="1"/>
          <p:nvPr/>
        </p:nvSpPr>
        <p:spPr>
          <a:xfrm>
            <a:off x="762530" y="1246054"/>
            <a:ext cx="8686270" cy="461665"/>
          </a:xfrm>
          <a:prstGeom prst="rect">
            <a:avLst/>
          </a:prstGeom>
          <a:noFill/>
        </p:spPr>
        <p:txBody>
          <a:bodyPr wrap="square" rtlCol="0">
            <a:spAutoFit/>
          </a:bodyPr>
          <a:lstStyle/>
          <a:p>
            <a:r>
              <a:rPr lang="en-GB" sz="2400" dirty="0">
                <a:solidFill>
                  <a:srgbClr val="21B4A9"/>
                </a:solidFill>
              </a:rPr>
              <a:t>Section 2.2: Teaching and learning sustainability competences </a:t>
            </a:r>
          </a:p>
        </p:txBody>
      </p:sp>
    </p:spTree>
    <p:extLst>
      <p:ext uri="{BB962C8B-B14F-4D97-AF65-F5344CB8AC3E}">
        <p14:creationId xmlns:p14="http://schemas.microsoft.com/office/powerpoint/2010/main" val="2367895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1">
            <a:extLst>
              <a:ext uri="{FF2B5EF4-FFF2-40B4-BE49-F238E27FC236}">
                <a16:creationId xmlns:a16="http://schemas.microsoft.com/office/drawing/2014/main" id="{C8000CCF-7151-5E4F-ACFD-85821A54F968}"/>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2: Sustainability Competences</a:t>
            </a:r>
          </a:p>
        </p:txBody>
      </p:sp>
      <p:sp>
        <p:nvSpPr>
          <p:cNvPr id="11" name="CasellaDiTesto 10">
            <a:extLst>
              <a:ext uri="{FF2B5EF4-FFF2-40B4-BE49-F238E27FC236}">
                <a16:creationId xmlns:a16="http://schemas.microsoft.com/office/drawing/2014/main" id="{07EDEC17-80B4-3D47-AD35-4DD516B871A2}"/>
              </a:ext>
            </a:extLst>
          </p:cNvPr>
          <p:cNvSpPr txBox="1"/>
          <p:nvPr/>
        </p:nvSpPr>
        <p:spPr>
          <a:xfrm>
            <a:off x="5402941" y="6453352"/>
            <a:ext cx="1231427" cy="246221"/>
          </a:xfrm>
          <a:prstGeom prst="rect">
            <a:avLst/>
          </a:prstGeom>
          <a:noFill/>
        </p:spPr>
        <p:txBody>
          <a:bodyPr wrap="none" rtlCol="0">
            <a:spAutoFit/>
          </a:bodyPr>
          <a:lstStyle/>
          <a:p>
            <a:r>
              <a:rPr lang="en-GB" sz="1000" dirty="0"/>
              <a:t>Source: GreenComp</a:t>
            </a:r>
          </a:p>
        </p:txBody>
      </p:sp>
      <p:sp>
        <p:nvSpPr>
          <p:cNvPr id="6" name="Rectángulo 7">
            <a:extLst>
              <a:ext uri="{FF2B5EF4-FFF2-40B4-BE49-F238E27FC236}">
                <a16:creationId xmlns:a16="http://schemas.microsoft.com/office/drawing/2014/main" id="{5542BDAC-D70D-C5EB-3F26-F9277DFF6C62}"/>
              </a:ext>
            </a:extLst>
          </p:cNvPr>
          <p:cNvSpPr/>
          <p:nvPr/>
        </p:nvSpPr>
        <p:spPr>
          <a:xfrm>
            <a:off x="762529" y="1871201"/>
            <a:ext cx="10648421" cy="3123932"/>
          </a:xfrm>
          <a:prstGeom prst="rect">
            <a:avLst/>
          </a:prstGeom>
        </p:spPr>
        <p:txBody>
          <a:bodyPr wrap="square">
            <a:spAutoFit/>
          </a:bodyPr>
          <a:lstStyle/>
          <a:p>
            <a:pPr lvl="0" algn="just"/>
            <a:r>
              <a:rPr lang="en-GB" dirty="0" smtClean="0">
                <a:solidFill>
                  <a:prstClr val="black"/>
                </a:solidFill>
                <a:ea typeface="Arial MT"/>
                <a:cs typeface="Calibri" panose="020F0502020204030204" pitchFamily="34" charset="0"/>
              </a:rPr>
              <a:t>The ultimate aim of and education to sustainability </a:t>
            </a:r>
            <a:r>
              <a:rPr lang="en-GB" dirty="0">
                <a:solidFill>
                  <a:prstClr val="black"/>
                </a:solidFill>
                <a:ea typeface="Arial MT"/>
                <a:cs typeface="Calibri" panose="020F0502020204030204" pitchFamily="34" charset="0"/>
              </a:rPr>
              <a:t>is to alter the person and the social institution through a holistic approach, it is thus seen in the same light as transformational learning. Both education and training are included in learning. It is what we define as follows:</a:t>
            </a:r>
            <a:endParaRPr lang="it-IT" dirty="0">
              <a:solidFill>
                <a:prstClr val="black"/>
              </a:solidFill>
              <a:ea typeface="Arial MT"/>
              <a:cs typeface="Arial MT"/>
            </a:endParaRPr>
          </a:p>
          <a:p>
            <a:pPr lvl="0" algn="just"/>
            <a:r>
              <a:rPr lang="en-GB" dirty="0">
                <a:solidFill>
                  <a:prstClr val="black"/>
                </a:solidFill>
                <a:ea typeface="Arial MT"/>
                <a:cs typeface="Calibri" panose="020F0502020204030204" pitchFamily="34" charset="0"/>
              </a:rPr>
              <a:t> </a:t>
            </a:r>
            <a:endParaRPr lang="it-IT" dirty="0">
              <a:solidFill>
                <a:prstClr val="black"/>
              </a:solidFill>
              <a:ea typeface="Arial MT"/>
              <a:cs typeface="Arial MT"/>
            </a:endParaRPr>
          </a:p>
          <a:p>
            <a:pPr lvl="0" algn="just"/>
            <a:r>
              <a:rPr lang="en-US" sz="2200" i="1" dirty="0">
                <a:solidFill>
                  <a:prstClr val="black"/>
                </a:solidFill>
                <a:ea typeface="Arial MT"/>
                <a:cs typeface="Calibri" panose="020F0502020204030204" pitchFamily="34" charset="0"/>
              </a:rPr>
              <a:t>Learning for environmental sustainability </a:t>
            </a:r>
            <a:r>
              <a:rPr lang="en-US" sz="2200" i="1" dirty="0" smtClean="0">
                <a:solidFill>
                  <a:prstClr val="black"/>
                </a:solidFill>
                <a:ea typeface="Arial MT"/>
                <a:cs typeface="Calibri" panose="020F0502020204030204" pitchFamily="34" charset="0"/>
              </a:rPr>
              <a:t>aims </a:t>
            </a:r>
            <a:r>
              <a:rPr lang="en-US" sz="2200" i="1" dirty="0">
                <a:solidFill>
                  <a:prstClr val="black"/>
                </a:solidFill>
                <a:ea typeface="Arial MT"/>
                <a:cs typeface="Calibri" panose="020F0502020204030204" pitchFamily="34" charset="0"/>
              </a:rPr>
              <a:t>to nurture a </a:t>
            </a:r>
            <a:r>
              <a:rPr lang="en-US" sz="2200" b="1" i="1" dirty="0">
                <a:solidFill>
                  <a:srgbClr val="002060"/>
                </a:solidFill>
                <a:ea typeface="Arial MT"/>
                <a:cs typeface="Calibri" panose="020F0502020204030204" pitchFamily="34" charset="0"/>
              </a:rPr>
              <a:t>sustainability mindset </a:t>
            </a:r>
            <a:r>
              <a:rPr lang="en-US" sz="2200" i="1" dirty="0">
                <a:solidFill>
                  <a:prstClr val="black"/>
                </a:solidFill>
                <a:ea typeface="Arial MT"/>
                <a:cs typeface="Calibri" panose="020F0502020204030204" pitchFamily="34" charset="0"/>
              </a:rPr>
              <a:t>from childhood to adulthood with the understanding that humans are part of and depend on nature. Learners are equipped with knowledge, skills and attitudes that help them become </a:t>
            </a:r>
            <a:r>
              <a:rPr lang="en-US" sz="2200" b="1" i="1" dirty="0">
                <a:solidFill>
                  <a:srgbClr val="002060"/>
                </a:solidFill>
                <a:ea typeface="Arial MT"/>
                <a:cs typeface="Calibri" panose="020F0502020204030204" pitchFamily="34" charset="0"/>
              </a:rPr>
              <a:t>agents of change </a:t>
            </a:r>
            <a:r>
              <a:rPr lang="en-US" sz="2200" i="1" dirty="0">
                <a:solidFill>
                  <a:prstClr val="black"/>
                </a:solidFill>
                <a:ea typeface="Arial MT"/>
                <a:cs typeface="Calibri" panose="020F0502020204030204" pitchFamily="34" charset="0"/>
              </a:rPr>
              <a:t>and contribute individually and collectively to shaping futures within planetary boundaries. </a:t>
            </a:r>
          </a:p>
          <a:p>
            <a:pPr marL="285750" lvl="0" indent="-285750" algn="just" fontAlgn="base">
              <a:buFont typeface="Arial" panose="020B0604020202020204" pitchFamily="34" charset="0"/>
              <a:buChar char="•"/>
            </a:pPr>
            <a:endParaRPr lang="en-US" sz="1500" i="1" dirty="0">
              <a:ea typeface="Times New Roman" panose="02020603050405020304" pitchFamily="18" charset="0"/>
              <a:cs typeface="Calibri" panose="020F0502020204030204" pitchFamily="34" charset="0"/>
            </a:endParaRPr>
          </a:p>
        </p:txBody>
      </p:sp>
      <p:sp>
        <p:nvSpPr>
          <p:cNvPr id="7" name="CuadroTexto 6">
            <a:extLst>
              <a:ext uri="{FF2B5EF4-FFF2-40B4-BE49-F238E27FC236}">
                <a16:creationId xmlns:a16="http://schemas.microsoft.com/office/drawing/2014/main" id="{618107C6-F71B-F849-B2D5-0DD0FE2EE875}"/>
              </a:ext>
            </a:extLst>
          </p:cNvPr>
          <p:cNvSpPr txBox="1"/>
          <p:nvPr/>
        </p:nvSpPr>
        <p:spPr>
          <a:xfrm>
            <a:off x="762530" y="1246054"/>
            <a:ext cx="8686270" cy="461665"/>
          </a:xfrm>
          <a:prstGeom prst="rect">
            <a:avLst/>
          </a:prstGeom>
          <a:noFill/>
        </p:spPr>
        <p:txBody>
          <a:bodyPr wrap="square" rtlCol="0">
            <a:spAutoFit/>
          </a:bodyPr>
          <a:lstStyle/>
          <a:p>
            <a:r>
              <a:rPr lang="en-GB" sz="2400" dirty="0">
                <a:solidFill>
                  <a:srgbClr val="21B4A9"/>
                </a:solidFill>
              </a:rPr>
              <a:t>Section 2.2: Teaching and learning sustainability competences </a:t>
            </a:r>
          </a:p>
        </p:txBody>
      </p:sp>
    </p:spTree>
    <p:extLst>
      <p:ext uri="{BB962C8B-B14F-4D97-AF65-F5344CB8AC3E}">
        <p14:creationId xmlns:p14="http://schemas.microsoft.com/office/powerpoint/2010/main" val="287033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466519" y="1836508"/>
            <a:ext cx="8812597" cy="338554"/>
          </a:xfrm>
          <a:prstGeom prst="rect">
            <a:avLst/>
          </a:prstGeom>
          <a:noFill/>
        </p:spPr>
        <p:txBody>
          <a:bodyPr wrap="square" rtlCol="0">
            <a:spAutoFit/>
          </a:bodyPr>
          <a:lstStyle/>
          <a:p>
            <a:pPr>
              <a:defRPr/>
            </a:pPr>
            <a:r>
              <a:rPr lang="en-GB" sz="1600" dirty="0">
                <a:effectLst/>
                <a:ea typeface="Times New Roman" panose="02020603050405020304" pitchFamily="18" charset="0"/>
                <a:cs typeface="Calibri" panose="020F0502020204030204" pitchFamily="34" charset="0"/>
              </a:rPr>
              <a:t>GreenComp specifies a set of sustainable competencies to feed into educational programs.</a:t>
            </a:r>
          </a:p>
        </p:txBody>
      </p:sp>
      <p:sp>
        <p:nvSpPr>
          <p:cNvPr id="3" name="Rectangle 58">
            <a:extLst>
              <a:ext uri="{FF2B5EF4-FFF2-40B4-BE49-F238E27FC236}">
                <a16:creationId xmlns:a16="http://schemas.microsoft.com/office/drawing/2014/main" id="{6B319258-F16B-2EB0-0E29-9B57F9FAD53D}"/>
              </a:ext>
            </a:extLst>
          </p:cNvPr>
          <p:cNvSpPr/>
          <p:nvPr/>
        </p:nvSpPr>
        <p:spPr>
          <a:xfrm>
            <a:off x="1466519" y="1452628"/>
            <a:ext cx="1454565"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GreenComp</a:t>
            </a: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3600" b="1" dirty="0">
                <a:solidFill>
                  <a:srgbClr val="EA4E46"/>
                </a:solidFill>
                <a:ea typeface="Roboto" charset="0"/>
                <a:cs typeface="Poppins" pitchFamily="2" charset="77"/>
                <a:sym typeface="Bebas Neue" charset="0"/>
              </a:rPr>
              <a:t>Summing up</a:t>
            </a:r>
          </a:p>
        </p:txBody>
      </p:sp>
      <p:sp>
        <p:nvSpPr>
          <p:cNvPr id="7" name="CuadroTexto 6">
            <a:extLst>
              <a:ext uri="{FF2B5EF4-FFF2-40B4-BE49-F238E27FC236}">
                <a16:creationId xmlns:a16="http://schemas.microsoft.com/office/drawing/2014/main" id="{3D1A44CC-5B66-0C31-488E-20E25E214311}"/>
              </a:ext>
            </a:extLst>
          </p:cNvPr>
          <p:cNvSpPr txBox="1"/>
          <p:nvPr/>
        </p:nvSpPr>
        <p:spPr>
          <a:xfrm>
            <a:off x="1304082" y="1326645"/>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748464" y="2911818"/>
            <a:ext cx="8081498" cy="656590"/>
          </a:xfrm>
          <a:prstGeom prst="rect">
            <a:avLst/>
          </a:prstGeom>
          <a:noFill/>
        </p:spPr>
        <p:txBody>
          <a:bodyPr wrap="square" rtlCol="0">
            <a:spAutoFit/>
          </a:bodyPr>
          <a:lstStyle/>
          <a:p>
            <a:pPr>
              <a:lnSpc>
                <a:spcPts val="2220"/>
              </a:lnSpc>
            </a:pPr>
            <a:r>
              <a:rPr lang="en-GB" altLang="es-ES" sz="1600" dirty="0">
                <a:cs typeface="Calibri" panose="020F0502020204030204" pitchFamily="34" charset="0"/>
              </a:rPr>
              <a:t>Integrating sustainability into our educational and training institutions in order to safeguard the environment and public health.</a:t>
            </a:r>
            <a:endParaRPr lang="en-US" sz="1600" dirty="0">
              <a:ea typeface="Lato Light" charset="0"/>
              <a:cs typeface="Poppins" pitchFamily="2" charset="77"/>
            </a:endParaRPr>
          </a:p>
        </p:txBody>
      </p:sp>
      <p:sp>
        <p:nvSpPr>
          <p:cNvPr id="9" name="Rectangle 58">
            <a:extLst>
              <a:ext uri="{FF2B5EF4-FFF2-40B4-BE49-F238E27FC236}">
                <a16:creationId xmlns:a16="http://schemas.microsoft.com/office/drawing/2014/main" id="{0C877272-F220-4842-4D58-DD7C1CFC4750}"/>
              </a:ext>
            </a:extLst>
          </p:cNvPr>
          <p:cNvSpPr/>
          <p:nvPr/>
        </p:nvSpPr>
        <p:spPr>
          <a:xfrm>
            <a:off x="3754242" y="2516794"/>
            <a:ext cx="2041264"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GreenComp Aims</a:t>
            </a: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367793"/>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795506" y="3963432"/>
            <a:ext cx="6558932" cy="584775"/>
          </a:xfrm>
          <a:prstGeom prst="rect">
            <a:avLst/>
          </a:prstGeom>
          <a:noFill/>
        </p:spPr>
        <p:txBody>
          <a:bodyPr wrap="square" rtlCol="0">
            <a:spAutoFit/>
          </a:bodyPr>
          <a:lstStyle/>
          <a:p>
            <a:pPr fontAlgn="base"/>
            <a:r>
              <a:rPr lang="en-US" sz="1600" dirty="0">
                <a:effectLst/>
                <a:ea typeface="Times New Roman" panose="02020603050405020304" pitchFamily="18" charset="0"/>
                <a:cs typeface="Calibri" panose="020F0502020204030204" pitchFamily="34" charset="0"/>
              </a:rPr>
              <a:t>A sustainability competence empowers learners to embody sustainability values.</a:t>
            </a:r>
          </a:p>
        </p:txBody>
      </p:sp>
      <p:sp>
        <p:nvSpPr>
          <p:cNvPr id="18" name="Rectangle 58">
            <a:extLst>
              <a:ext uri="{FF2B5EF4-FFF2-40B4-BE49-F238E27FC236}">
                <a16:creationId xmlns:a16="http://schemas.microsoft.com/office/drawing/2014/main" id="{7FD63D42-58E3-1CA9-9C37-E9B4648A7975}"/>
              </a:ext>
            </a:extLst>
          </p:cNvPr>
          <p:cNvSpPr/>
          <p:nvPr/>
        </p:nvSpPr>
        <p:spPr>
          <a:xfrm>
            <a:off x="5795506" y="3589496"/>
            <a:ext cx="3117520" cy="400110"/>
          </a:xfrm>
          <a:prstGeom prst="rect">
            <a:avLst/>
          </a:prstGeom>
        </p:spPr>
        <p:txBody>
          <a:bodyPr wrap="none">
            <a:spAutoFit/>
          </a:bodyPr>
          <a:lstStyle/>
          <a:p>
            <a:pPr algn="ctr"/>
            <a:r>
              <a:rPr lang="en-US" sz="2000" b="1" dirty="0">
                <a:solidFill>
                  <a:srgbClr val="FAB632"/>
                </a:solidFill>
                <a:ea typeface="Roboto" charset="0"/>
                <a:cs typeface="Poppins" pitchFamily="2" charset="77"/>
              </a:rPr>
              <a:t>Sustainability Competences</a:t>
            </a: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633068" y="3475290"/>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951651" y="5052855"/>
            <a:ext cx="4061673" cy="1077218"/>
          </a:xfrm>
          <a:prstGeom prst="rect">
            <a:avLst/>
          </a:prstGeom>
          <a:noFill/>
        </p:spPr>
        <p:txBody>
          <a:bodyPr wrap="square" rtlCol="0">
            <a:spAutoFit/>
          </a:bodyPr>
          <a:lstStyle/>
          <a:p>
            <a:r>
              <a:rPr lang="en-US" sz="1600" dirty="0">
                <a:effectLst/>
                <a:ea typeface="Arial MT"/>
                <a:cs typeface="Calibri" panose="020F0502020204030204" pitchFamily="34" charset="0"/>
              </a:rPr>
              <a:t>Learning for environmental sustainability </a:t>
            </a:r>
            <a:endParaRPr lang="it-IT" sz="1600" dirty="0">
              <a:effectLst/>
              <a:ea typeface="Arial MT"/>
              <a:cs typeface="Arial MT"/>
            </a:endParaRPr>
          </a:p>
          <a:p>
            <a:r>
              <a:rPr lang="en-US" sz="1600" dirty="0">
                <a:effectLst/>
                <a:ea typeface="Arial MT"/>
                <a:cs typeface="Calibri" panose="020F0502020204030204" pitchFamily="34" charset="0"/>
              </a:rPr>
              <a:t>aims to nurture a sustainability mindset with the understanding that humans are part of and depend on nature.</a:t>
            </a:r>
            <a:endParaRPr lang="en-US" sz="1600" dirty="0">
              <a:ea typeface="Lato Light" charset="0"/>
              <a:cs typeface="Poppins" pitchFamily="2" charset="77"/>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951651" y="4436592"/>
            <a:ext cx="3117520" cy="707886"/>
          </a:xfrm>
          <a:prstGeom prst="rect">
            <a:avLst/>
          </a:prstGeom>
        </p:spPr>
        <p:txBody>
          <a:bodyPr wrap="none">
            <a:spAutoFit/>
          </a:bodyPr>
          <a:lstStyle/>
          <a:p>
            <a:r>
              <a:rPr lang="en-US" sz="2000" b="1" dirty="0">
                <a:solidFill>
                  <a:srgbClr val="FAB632"/>
                </a:solidFill>
                <a:ea typeface="Roboto" charset="0"/>
                <a:cs typeface="Poppins" pitchFamily="2" charset="77"/>
              </a:rPr>
              <a:t>Learning &amp; Teaching </a:t>
            </a:r>
          </a:p>
          <a:p>
            <a:r>
              <a:rPr lang="en-US" sz="2000" b="1" dirty="0">
                <a:solidFill>
                  <a:srgbClr val="FAB632"/>
                </a:solidFill>
                <a:ea typeface="Roboto" charset="0"/>
                <a:cs typeface="Poppins" pitchFamily="2" charset="77"/>
              </a:rPr>
              <a:t>Sustainability Competences</a:t>
            </a:r>
          </a:p>
        </p:txBody>
      </p:sp>
      <p:sp>
        <p:nvSpPr>
          <p:cNvPr id="22" name="CuadroTexto 21">
            <a:extLst>
              <a:ext uri="{FF2B5EF4-FFF2-40B4-BE49-F238E27FC236}">
                <a16:creationId xmlns:a16="http://schemas.microsoft.com/office/drawing/2014/main" id="{71BFE534-9019-E1B9-2D08-AF217A517A4A}"/>
              </a:ext>
            </a:extLst>
          </p:cNvPr>
          <p:cNvSpPr txBox="1"/>
          <p:nvPr/>
        </p:nvSpPr>
        <p:spPr>
          <a:xfrm>
            <a:off x="7789213" y="4478769"/>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GB" sz="3600" b="1" dirty="0">
                <a:solidFill>
                  <a:srgbClr val="21B4A9"/>
                </a:solidFill>
              </a:rPr>
              <a:t>Self-assessment test:</a:t>
            </a:r>
          </a:p>
        </p:txBody>
      </p:sp>
      <p:grpSp>
        <p:nvGrpSpPr>
          <p:cNvPr id="2" name="Gruppo 1"/>
          <p:cNvGrpSpPr/>
          <p:nvPr/>
        </p:nvGrpSpPr>
        <p:grpSpPr>
          <a:xfrm>
            <a:off x="1432736" y="821872"/>
            <a:ext cx="9326528" cy="5862645"/>
            <a:chOff x="1298411" y="821872"/>
            <a:chExt cx="9326528"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1298411" y="821872"/>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1298411" y="821872"/>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GreenComp was required by the Green Deal</a:t>
              </a:r>
            </a:p>
          </p:txBody>
        </p:sp>
        <p:sp>
          <p:nvSpPr>
            <p:cNvPr id="8" name="TextBox 59">
              <a:extLst>
                <a:ext uri="{FF2B5EF4-FFF2-40B4-BE49-F238E27FC236}">
                  <a16:creationId xmlns:a16="http://schemas.microsoft.com/office/drawing/2014/main" id="{36E3134E-5D90-7486-82EB-DDE31CCFC4A8}"/>
                </a:ext>
              </a:extLst>
            </p:cNvPr>
            <p:cNvSpPr txBox="1"/>
            <p:nvPr/>
          </p:nvSpPr>
          <p:spPr>
            <a:xfrm>
              <a:off x="1588368" y="1203953"/>
              <a:ext cx="1035444" cy="954428"/>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True</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False</a:t>
              </a:r>
            </a:p>
          </p:txBody>
        </p:sp>
        <p:sp>
          <p:nvSpPr>
            <p:cNvPr id="12" name="Rectángulo 11">
              <a:extLst>
                <a:ext uri="{FF2B5EF4-FFF2-40B4-BE49-F238E27FC236}">
                  <a16:creationId xmlns:a16="http://schemas.microsoft.com/office/drawing/2014/main" id="{4E9A5348-FCF9-A995-E603-4FC64C50A981}"/>
                </a:ext>
              </a:extLst>
            </p:cNvPr>
            <p:cNvSpPr/>
            <p:nvPr/>
          </p:nvSpPr>
          <p:spPr>
            <a:xfrm>
              <a:off x="6106653" y="821872"/>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6106653" y="821872"/>
              <a:ext cx="4518286" cy="55399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Learning sustainability competences is connected to:</a:t>
              </a:r>
            </a:p>
          </p:txBody>
        </p:sp>
        <p:sp>
          <p:nvSpPr>
            <p:cNvPr id="15" name="TextBox 59">
              <a:extLst>
                <a:ext uri="{FF2B5EF4-FFF2-40B4-BE49-F238E27FC236}">
                  <a16:creationId xmlns:a16="http://schemas.microsoft.com/office/drawing/2014/main" id="{9F684A7D-2502-889D-AD01-A82D5FD65C00}"/>
                </a:ext>
              </a:extLst>
            </p:cNvPr>
            <p:cNvSpPr txBox="1"/>
            <p:nvPr/>
          </p:nvSpPr>
          <p:spPr>
            <a:xfrm>
              <a:off x="6396609" y="1203953"/>
              <a:ext cx="3890315" cy="1416093"/>
            </a:xfrm>
            <a:prstGeom prst="rect">
              <a:avLst/>
            </a:prstGeom>
            <a:noFill/>
          </p:spPr>
          <p:txBody>
            <a:bodyPr wrap="square" rtlCol="0">
              <a:spAutoFit/>
            </a:bodyPr>
            <a:lstStyle/>
            <a:p>
              <a:pPr marL="342900" indent="-342900">
                <a:lnSpc>
                  <a:spcPts val="3600"/>
                </a:lnSpc>
                <a:buFont typeface="+mj-lt"/>
                <a:buAutoNum type="alphaLcPeriod"/>
              </a:pPr>
              <a:r>
                <a:rPr lang="en-US" sz="1600" dirty="0">
                  <a:ea typeface="Lato Light" panose="020F0502020204030203" pitchFamily="34" charset="0"/>
                  <a:cs typeface="Abhaya Libre" panose="02000603000000000000" pitchFamily="2" charset="77"/>
                </a:rPr>
                <a:t>Transformational learning</a:t>
              </a:r>
            </a:p>
            <a:p>
              <a:pPr marL="342900" indent="-342900">
                <a:lnSpc>
                  <a:spcPts val="3600"/>
                </a:lnSpc>
                <a:buFont typeface="+mj-lt"/>
                <a:buAutoNum type="alphaLcPeriod"/>
              </a:pPr>
              <a:r>
                <a:rPr lang="en-US" sz="1600" dirty="0">
                  <a:ea typeface="Lato Light" panose="020F0502020204030203" pitchFamily="34" charset="0"/>
                  <a:cs typeface="Abhaya Libre" panose="02000603000000000000" pitchFamily="2" charset="77"/>
                </a:rPr>
                <a:t>Co-creation learning</a:t>
              </a:r>
            </a:p>
            <a:p>
              <a:pPr marL="342900" indent="-342900">
                <a:lnSpc>
                  <a:spcPts val="3600"/>
                </a:lnSpc>
                <a:buFont typeface="+mj-lt"/>
                <a:buAutoNum type="alphaLcPeriod"/>
              </a:pPr>
              <a:r>
                <a:rPr lang="en-US" sz="1600" dirty="0">
                  <a:ea typeface="Lato Light" panose="020F0502020204030203" pitchFamily="34" charset="0"/>
                  <a:cs typeface="Abhaya Libre" panose="02000603000000000000" pitchFamily="2" charset="77"/>
                </a:rPr>
                <a:t>Dual learning</a:t>
              </a:r>
            </a:p>
          </p:txBody>
        </p:sp>
        <p:sp>
          <p:nvSpPr>
            <p:cNvPr id="17" name="Rectángulo 16">
              <a:extLst>
                <a:ext uri="{FF2B5EF4-FFF2-40B4-BE49-F238E27FC236}">
                  <a16:creationId xmlns:a16="http://schemas.microsoft.com/office/drawing/2014/main" id="{CBA2D687-85CD-D36B-FF71-A9FBE53280CA}"/>
                </a:ext>
              </a:extLst>
            </p:cNvPr>
            <p:cNvSpPr/>
            <p:nvPr/>
          </p:nvSpPr>
          <p:spPr>
            <a:xfrm>
              <a:off x="1298411" y="2899425"/>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1298411" y="2899425"/>
              <a:ext cx="4518286" cy="422030"/>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many competences has the framework?</a:t>
              </a:r>
            </a:p>
          </p:txBody>
        </p:sp>
        <p:sp>
          <p:nvSpPr>
            <p:cNvPr id="20" name="TextBox 59">
              <a:extLst>
                <a:ext uri="{FF2B5EF4-FFF2-40B4-BE49-F238E27FC236}">
                  <a16:creationId xmlns:a16="http://schemas.microsoft.com/office/drawing/2014/main" id="{4F0CB8F7-6904-7B27-42F0-BE74C5AF6A24}"/>
                </a:ext>
              </a:extLst>
            </p:cNvPr>
            <p:cNvSpPr txBox="1"/>
            <p:nvPr/>
          </p:nvSpPr>
          <p:spPr>
            <a:xfrm>
              <a:off x="1588368" y="3281506"/>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10</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11</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12</a:t>
              </a:r>
            </a:p>
          </p:txBody>
        </p:sp>
        <p:sp>
          <p:nvSpPr>
            <p:cNvPr id="22" name="Rectángulo 21">
              <a:extLst>
                <a:ext uri="{FF2B5EF4-FFF2-40B4-BE49-F238E27FC236}">
                  <a16:creationId xmlns:a16="http://schemas.microsoft.com/office/drawing/2014/main" id="{E3AFAB4E-158C-AA74-7C67-3431439FBF02}"/>
                </a:ext>
              </a:extLst>
            </p:cNvPr>
            <p:cNvSpPr/>
            <p:nvPr/>
          </p:nvSpPr>
          <p:spPr>
            <a:xfrm>
              <a:off x="6106653" y="29192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6106653" y="29192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many areas does the framework have?</a:t>
              </a:r>
            </a:p>
          </p:txBody>
        </p:sp>
        <p:sp>
          <p:nvSpPr>
            <p:cNvPr id="25" name="TextBox 59">
              <a:extLst>
                <a:ext uri="{FF2B5EF4-FFF2-40B4-BE49-F238E27FC236}">
                  <a16:creationId xmlns:a16="http://schemas.microsoft.com/office/drawing/2014/main" id="{7CED6AEE-1E23-0C4B-58E9-5C8E82CB90C4}"/>
                </a:ext>
              </a:extLst>
            </p:cNvPr>
            <p:cNvSpPr txBox="1"/>
            <p:nvPr/>
          </p:nvSpPr>
          <p:spPr>
            <a:xfrm>
              <a:off x="6396610" y="3301302"/>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5</a:t>
              </a:r>
            </a:p>
          </p:txBody>
        </p:sp>
        <p:sp>
          <p:nvSpPr>
            <p:cNvPr id="32" name="Rectángulo 31">
              <a:extLst>
                <a:ext uri="{FF2B5EF4-FFF2-40B4-BE49-F238E27FC236}">
                  <a16:creationId xmlns:a16="http://schemas.microsoft.com/office/drawing/2014/main" id="{7FD24C3A-1E71-1242-AB69-73DE74EC3031}"/>
                </a:ext>
              </a:extLst>
            </p:cNvPr>
            <p:cNvSpPr/>
            <p:nvPr/>
          </p:nvSpPr>
          <p:spPr>
            <a:xfrm>
              <a:off x="3730048" y="4846839"/>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3736590" y="4847730"/>
              <a:ext cx="4518286" cy="523588"/>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Which SDG is crucial for sustainable development?</a:t>
              </a:r>
            </a:p>
          </p:txBody>
        </p:sp>
        <p:sp>
          <p:nvSpPr>
            <p:cNvPr id="35" name="TextBox 59">
              <a:extLst>
                <a:ext uri="{FF2B5EF4-FFF2-40B4-BE49-F238E27FC236}">
                  <a16:creationId xmlns:a16="http://schemas.microsoft.com/office/drawing/2014/main" id="{674A5952-A0EB-9863-C11F-8431C65043C7}"/>
                </a:ext>
              </a:extLst>
            </p:cNvPr>
            <p:cNvSpPr txBox="1"/>
            <p:nvPr/>
          </p:nvSpPr>
          <p:spPr>
            <a:xfrm>
              <a:off x="4020005" y="5228920"/>
              <a:ext cx="1035444" cy="1416093"/>
            </a:xfrm>
            <a:prstGeom prst="rect">
              <a:avLst/>
            </a:prstGeom>
            <a:noFill/>
          </p:spPr>
          <p:txBody>
            <a:bodyPr wrap="square" rtlCol="0">
              <a:spAutoFit/>
            </a:bodyPr>
            <a:lstStyle/>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SDG 3</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SDG 4</a:t>
              </a:r>
            </a:p>
            <a:p>
              <a:pPr marL="342900" indent="-342900">
                <a:lnSpc>
                  <a:spcPts val="3600"/>
                </a:lnSpc>
                <a:buAutoNum type="alphaLcPeriod"/>
              </a:pPr>
              <a:r>
                <a:rPr lang="en-US" sz="1600" dirty="0">
                  <a:ea typeface="Lato Light" panose="020F0502020204030203" pitchFamily="34" charset="0"/>
                  <a:cs typeface="Abhaya Libre" panose="02000603000000000000" pitchFamily="2" charset="77"/>
                </a:rPr>
                <a:t>SDG 5</a:t>
              </a:r>
            </a:p>
          </p:txBody>
        </p:sp>
      </p:grpSp>
    </p:spTree>
    <p:extLst>
      <p:ext uri="{BB962C8B-B14F-4D97-AF65-F5344CB8AC3E}">
        <p14:creationId xmlns:p14="http://schemas.microsoft.com/office/powerpoint/2010/main" val="3371436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849426" y="4214219"/>
            <a:ext cx="1950869" cy="400110"/>
          </a:xfrm>
          <a:prstGeom prst="rect">
            <a:avLst/>
          </a:prstGeom>
          <a:noFill/>
        </p:spPr>
        <p:txBody>
          <a:bodyPr wrap="square">
            <a:spAutoFit/>
          </a:bodyPr>
          <a:lstStyle/>
          <a:p>
            <a:r>
              <a:rPr lang="es-ES" sz="2000" b="1" smtClean="0">
                <a:solidFill>
                  <a:srgbClr val="EA4E46"/>
                </a:solidFill>
              </a:rPr>
              <a:t>moreproject.eu</a:t>
            </a:r>
            <a:endParaRPr lang="es-ES" sz="2000" b="1" dirty="0">
              <a:solidFill>
                <a:srgbClr val="EA4E46"/>
              </a:solidFill>
            </a:endParaRP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3943184" y="3306278"/>
            <a:ext cx="3763351" cy="907941"/>
          </a:xfrm>
          <a:prstGeom prst="rect">
            <a:avLst/>
          </a:prstGeom>
          <a:noFill/>
        </p:spPr>
        <p:txBody>
          <a:bodyPr wrap="square">
            <a:spAutoFit/>
          </a:bodyPr>
          <a:lstStyle/>
          <a:p>
            <a:r>
              <a:rPr lang="es-ES" sz="5300" b="1" dirty="0" smtClean="0"/>
              <a:t>THANK YOU</a:t>
            </a:r>
            <a:endParaRPr lang="es-ES" sz="5300" b="1" dirty="0"/>
          </a:p>
        </p:txBody>
      </p:sp>
    </p:spTree>
    <p:extLst>
      <p:ext uri="{BB962C8B-B14F-4D97-AF65-F5344CB8AC3E}">
        <p14:creationId xmlns:p14="http://schemas.microsoft.com/office/powerpoint/2010/main" val="3131914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615377" y="1428954"/>
            <a:ext cx="4491294" cy="369332"/>
          </a:xfrm>
          <a:prstGeom prst="rect">
            <a:avLst/>
          </a:prstGeom>
        </p:spPr>
        <p:txBody>
          <a:bodyPr wrap="none">
            <a:spAutoFit/>
          </a:bodyPr>
          <a:lstStyle/>
          <a:p>
            <a:pPr algn="just"/>
            <a:r>
              <a:rPr lang="en-GB" dirty="0">
                <a:ea typeface="Calibri" panose="020F0502020204030204" pitchFamily="34" charset="0"/>
                <a:cs typeface="Times New Roman" panose="02020603050405020304" pitchFamily="18" charset="0"/>
              </a:rPr>
              <a:t>At the end of this module you will be able to:</a:t>
            </a: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4" y="1998079"/>
            <a:ext cx="8577669" cy="369332"/>
          </a:xfrm>
          <a:prstGeom prst="rect">
            <a:avLst/>
          </a:prstGeom>
          <a:noFill/>
        </p:spPr>
        <p:txBody>
          <a:bodyPr wrap="none" rtlCol="0">
            <a:spAutoFit/>
          </a:bodyPr>
          <a:lstStyle/>
          <a:p>
            <a:r>
              <a:rPr lang="en-GB" b="1" dirty="0">
                <a:solidFill>
                  <a:srgbClr val="21B4A9"/>
                </a:solidFill>
              </a:rPr>
              <a:t>Objective </a:t>
            </a:r>
            <a:r>
              <a:rPr lang="en-GB" b="1" dirty="0" smtClean="0">
                <a:solidFill>
                  <a:srgbClr val="21B4A9"/>
                </a:solidFill>
              </a:rPr>
              <a:t>1:	Understand the background and </a:t>
            </a:r>
            <a:r>
              <a:rPr lang="en-GB" b="1" i="1" dirty="0" smtClean="0">
                <a:solidFill>
                  <a:srgbClr val="21B4A9"/>
                </a:solidFill>
              </a:rPr>
              <a:t>ratio</a:t>
            </a:r>
            <a:r>
              <a:rPr lang="en-GB" b="1" dirty="0" smtClean="0">
                <a:solidFill>
                  <a:srgbClr val="21B4A9"/>
                </a:solidFill>
              </a:rPr>
              <a:t> of the GreenComp Framework</a:t>
            </a:r>
            <a:endParaRPr lang="en-GB" b="1" dirty="0">
              <a:solidFill>
                <a:srgbClr val="21B4A9"/>
              </a:solidFill>
            </a:endParaRP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3" y="2714175"/>
            <a:ext cx="7758278" cy="369332"/>
          </a:xfrm>
          <a:prstGeom prst="rect">
            <a:avLst/>
          </a:prstGeom>
          <a:noFill/>
        </p:spPr>
        <p:txBody>
          <a:bodyPr wrap="none" rtlCol="0">
            <a:spAutoFit/>
          </a:bodyPr>
          <a:lstStyle/>
          <a:p>
            <a:r>
              <a:rPr lang="en-GB" b="1" dirty="0">
                <a:solidFill>
                  <a:srgbClr val="FAB632"/>
                </a:solidFill>
              </a:rPr>
              <a:t>Objective 2</a:t>
            </a:r>
            <a:r>
              <a:rPr lang="en-GB" b="1" dirty="0" smtClean="0">
                <a:solidFill>
                  <a:srgbClr val="FAB632"/>
                </a:solidFill>
              </a:rPr>
              <a:t>:	Get familiar with the concept of Sustainability Competences</a:t>
            </a:r>
            <a:endParaRPr lang="en-GB" b="1" dirty="0">
              <a:solidFill>
                <a:srgbClr val="FAB632"/>
              </a:solidFill>
            </a:endParaRP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6" y="3468332"/>
            <a:ext cx="7495835" cy="369332"/>
          </a:xfrm>
          <a:prstGeom prst="rect">
            <a:avLst/>
          </a:prstGeom>
          <a:noFill/>
        </p:spPr>
        <p:txBody>
          <a:bodyPr wrap="none" rtlCol="0">
            <a:spAutoFit/>
          </a:bodyPr>
          <a:lstStyle/>
          <a:p>
            <a:r>
              <a:rPr lang="en-GB" b="1" dirty="0">
                <a:solidFill>
                  <a:srgbClr val="EA4E46"/>
                </a:solidFill>
              </a:rPr>
              <a:t>Objective </a:t>
            </a:r>
            <a:r>
              <a:rPr lang="en-GB" b="1" dirty="0" smtClean="0">
                <a:solidFill>
                  <a:srgbClr val="EA4E46"/>
                </a:solidFill>
              </a:rPr>
              <a:t>3:	Acquire the fundamentals of Sustainability Competences </a:t>
            </a:r>
            <a:endParaRPr lang="en-GB" b="1" dirty="0">
              <a:solidFill>
                <a:srgbClr val="EA4E46"/>
              </a:solidFill>
            </a:endParaRP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dirty="0">
                <a:solidFill>
                  <a:srgbClr val="FAB632"/>
                </a:solidFill>
                <a:cs typeface="Arima Madurai Semi" pitchFamily="2" charset="77"/>
              </a:rPr>
              <a:t>Objectives and Goals:</a:t>
            </a:r>
            <a:endParaRPr lang="es-ES" sz="3600" dirty="0">
              <a:solidFill>
                <a:srgbClr val="FAB632"/>
              </a:solidFill>
            </a:endParaRPr>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00891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uppo 1"/>
          <p:cNvGrpSpPr/>
          <p:nvPr/>
        </p:nvGrpSpPr>
        <p:grpSpPr>
          <a:xfrm>
            <a:off x="1499539" y="1591104"/>
            <a:ext cx="3029990" cy="3524420"/>
            <a:chOff x="1499539" y="1591104"/>
            <a:chExt cx="3029990" cy="3524420"/>
          </a:xfrm>
        </p:grpSpPr>
        <p:sp>
          <p:nvSpPr>
            <p:cNvPr id="6" name="TextBox 30">
              <a:extLst>
                <a:ext uri="{FF2B5EF4-FFF2-40B4-BE49-F238E27FC236}">
                  <a16:creationId xmlns:a16="http://schemas.microsoft.com/office/drawing/2014/main" id="{77A485F4-3CA6-79D5-696A-6130E70FADCD}"/>
                </a:ext>
              </a:extLst>
            </p:cNvPr>
            <p:cNvSpPr txBox="1"/>
            <p:nvPr/>
          </p:nvSpPr>
          <p:spPr>
            <a:xfrm>
              <a:off x="2129362" y="3238647"/>
              <a:ext cx="2400167" cy="1054135"/>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GreenComp: what is it</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ea typeface="Lato Light" panose="020F0502020204030203" pitchFamily="34" charset="0"/>
                  <a:cs typeface="Abhaya Libre" panose="02000603000000000000" pitchFamily="2" charset="77"/>
                </a:rPr>
                <a:t>GreenComp:</a:t>
              </a:r>
              <a:r>
                <a:rPr kumimoji="0" lang="en-US" sz="1400" b="0" i="0" u="none" strike="noStrike" kern="1200" cap="none" spc="0" normalizeH="0" noProof="0" dirty="0" smtClean="0">
                  <a:ln>
                    <a:noFill/>
                  </a:ln>
                  <a:solidFill>
                    <a:prstClr val="black"/>
                  </a:solidFill>
                  <a:effectLst/>
                  <a:uLnTx/>
                  <a:uFillTx/>
                  <a:ea typeface="Lato Light" panose="020F0502020204030203" pitchFamily="34" charset="0"/>
                  <a:cs typeface="Abhaya Libre" panose="02000603000000000000" pitchFamily="2" charset="77"/>
                </a:rPr>
                <a:t> </a:t>
              </a:r>
              <a:r>
                <a:rPr lang="en-US" sz="1400" dirty="0" smtClean="0">
                  <a:solidFill>
                    <a:prstClr val="black"/>
                  </a:solidFill>
                  <a:ea typeface="Lato Light" panose="020F0502020204030203" pitchFamily="34" charset="0"/>
                  <a:cs typeface="Abhaya Libre" panose="02000603000000000000" pitchFamily="2" charset="77"/>
                </a:rPr>
                <a:t>aim</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a:p>
              <a:pPr marL="0" marR="0" lvl="0" indent="0" algn="l" defTabSz="914400" rtl="0" eaLnBrk="1" fontAlgn="auto" latinLnBrk="0" hangingPunct="1">
                <a:lnSpc>
                  <a:spcPts val="2500"/>
                </a:lnSpc>
                <a:spcBef>
                  <a:spcPts val="0"/>
                </a:spcBef>
                <a:spcAft>
                  <a:spcPts val="0"/>
                </a:spcAft>
                <a:buClrTx/>
                <a:buSzTx/>
                <a:buFontTx/>
                <a:buNone/>
                <a:tabLst/>
                <a:defRPr/>
              </a:pPr>
              <a:r>
                <a:rPr lang="en-US" sz="1400" dirty="0" smtClean="0">
                  <a:solidFill>
                    <a:prstClr val="black"/>
                  </a:solidFill>
                  <a:ea typeface="Lato Light" panose="020F0502020204030203" pitchFamily="34" charset="0"/>
                  <a:cs typeface="Abhaya Libre" panose="02000603000000000000" pitchFamily="2" charset="77"/>
                </a:rPr>
                <a:t>GreenComp: </a:t>
              </a:r>
              <a:r>
                <a:rPr lang="en-US" sz="1400" dirty="0">
                  <a:solidFill>
                    <a:prstClr val="black"/>
                  </a:solidFill>
                  <a:ea typeface="Lato Light" panose="020F0502020204030203" pitchFamily="34" charset="0"/>
                  <a:cs typeface="Abhaya Libre" panose="02000603000000000000" pitchFamily="2" charset="77"/>
                </a:rPr>
                <a:t>methodology</a:t>
              </a:r>
              <a:endPar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endParaRPr>
            </a:p>
          </p:txBody>
        </p:sp>
        <p:sp>
          <p:nvSpPr>
            <p:cNvPr id="7" name="TextBox 31">
              <a:extLst>
                <a:ext uri="{FF2B5EF4-FFF2-40B4-BE49-F238E27FC236}">
                  <a16:creationId xmlns:a16="http://schemas.microsoft.com/office/drawing/2014/main" id="{8E8AC566-283A-0A1B-78D2-D3D0C0AD36C3}"/>
                </a:ext>
              </a:extLst>
            </p:cNvPr>
            <p:cNvSpPr txBox="1"/>
            <p:nvPr/>
          </p:nvSpPr>
          <p:spPr>
            <a:xfrm>
              <a:off x="2183453" y="2654600"/>
              <a:ext cx="220586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21B4A9"/>
                  </a:solidFill>
                  <a:ea typeface="Nunito Bold" charset="0"/>
                  <a:cs typeface="Abhaya Libre SemiBold" panose="02000603000000000000" pitchFamily="2" charset="77"/>
                </a:rPr>
                <a:t>GreenComp</a:t>
              </a:r>
              <a:endParaRPr kumimoji="0" lang="en-US" sz="1600" b="1" i="0" u="none" strike="noStrike" kern="1200" cap="none" spc="0" normalizeH="0" baseline="0" noProof="0" dirty="0">
                <a:ln>
                  <a:noFill/>
                </a:ln>
                <a:solidFill>
                  <a:srgbClr val="21B4A9"/>
                </a:solidFill>
                <a:effectLst/>
                <a:uLnTx/>
                <a:uFillTx/>
                <a:ea typeface="Nunito Bold" charset="0"/>
                <a:cs typeface="Abhaya Libre SemiBold" panose="02000603000000000000" pitchFamily="2" charset="77"/>
              </a:endParaRPr>
            </a:p>
          </p:txBody>
        </p:sp>
        <p:sp>
          <p:nvSpPr>
            <p:cNvPr id="12" name="Hexágono 11">
              <a:extLst>
                <a:ext uri="{FF2B5EF4-FFF2-40B4-BE49-F238E27FC236}">
                  <a16:creationId xmlns:a16="http://schemas.microsoft.com/office/drawing/2014/main" id="{A1520AF7-7D75-4A99-4098-DF0F175E1FA0}"/>
                </a:ext>
              </a:extLst>
            </p:cNvPr>
            <p:cNvSpPr/>
            <p:nvPr/>
          </p:nvSpPr>
          <p:spPr>
            <a:xfrm>
              <a:off x="1802332" y="2707004"/>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98380" y="1927554"/>
              <a:ext cx="3389129" cy="2986811"/>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20" name="CuadroTexto 19">
              <a:extLst>
                <a:ext uri="{FF2B5EF4-FFF2-40B4-BE49-F238E27FC236}">
                  <a16:creationId xmlns:a16="http://schemas.microsoft.com/office/drawing/2014/main" id="{0A38A549-76FD-6E57-D291-B6EED3BA8E98}"/>
                </a:ext>
              </a:extLst>
            </p:cNvPr>
            <p:cNvSpPr txBox="1"/>
            <p:nvPr/>
          </p:nvSpPr>
          <p:spPr>
            <a:xfrm>
              <a:off x="1788802" y="3219819"/>
              <a:ext cx="2704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FAB632"/>
                  </a:solidFill>
                  <a:effectLst/>
                  <a:uLnTx/>
                  <a:uFillTx/>
                  <a:ea typeface="+mn-ea"/>
                  <a:cs typeface="+mn-cs"/>
                </a:rPr>
                <a:t>+</a:t>
              </a:r>
              <a:r>
                <a:rPr kumimoji="0" lang="es-ES" sz="2000" b="0" i="0" u="none" strike="noStrike" kern="1200" cap="none" spc="0" normalizeH="0" baseline="0" noProof="0" dirty="0">
                  <a:ln>
                    <a:noFill/>
                  </a:ln>
                  <a:solidFill>
                    <a:srgbClr val="21B4A9"/>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endParaRPr kumimoji="0" lang="es-ES" sz="2000" b="0" i="0" u="none" strike="noStrike" kern="1200" cap="none" spc="0" normalizeH="0" baseline="0" noProof="0" dirty="0">
                <a:ln>
                  <a:noFill/>
                </a:ln>
                <a:solidFill>
                  <a:srgbClr val="21B4A9"/>
                </a:solidFill>
                <a:effectLst/>
                <a:uLnTx/>
                <a:uFillTx/>
                <a:ea typeface="+mn-ea"/>
                <a:cs typeface="+mn-cs"/>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798017">
              <a:off x="3555231" y="1278832"/>
              <a:ext cx="3911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r>
                <a:rPr kumimoji="0" lang="es-ES" sz="2000" b="0" i="0" u="none" strike="noStrike" kern="1200" cap="none" spc="0" normalizeH="0" baseline="0" noProof="0" dirty="0">
                  <a:ln>
                    <a:noFill/>
                  </a:ln>
                  <a:solidFill>
                    <a:srgbClr val="FAB632"/>
                  </a:solidFill>
                  <a:effectLst/>
                  <a:uLnTx/>
                  <a:uFillTx/>
                  <a:ea typeface="+mn-ea"/>
                  <a:cs typeface="+mn-cs"/>
                </a:rPr>
                <a:t>+</a:t>
              </a:r>
              <a:r>
                <a:rPr kumimoji="0" lang="es-ES" sz="2000" b="0" i="0" u="none" strike="noStrike" kern="1200" cap="none" spc="0" normalizeH="0" baseline="0" noProof="0" dirty="0">
                  <a:ln>
                    <a:noFill/>
                  </a:ln>
                  <a:solidFill>
                    <a:srgbClr val="21B4A9"/>
                  </a:solidFill>
                  <a:effectLst/>
                  <a:uLnTx/>
                  <a:uFillTx/>
                  <a:ea typeface="+mn-ea"/>
                  <a:cs typeface="+mn-cs"/>
                </a:rPr>
                <a:t>+</a:t>
              </a:r>
            </a:p>
          </p:txBody>
        </p:sp>
      </p:grpSp>
      <p:sp>
        <p:nvSpPr>
          <p:cNvPr id="8" name="TextBox 21">
            <a:extLst>
              <a:ext uri="{FF2B5EF4-FFF2-40B4-BE49-F238E27FC236}">
                <a16:creationId xmlns:a16="http://schemas.microsoft.com/office/drawing/2014/main" id="{C775DD3A-1C18-934A-44D8-CABE89914C88}"/>
              </a:ext>
            </a:extLst>
          </p:cNvPr>
          <p:cNvSpPr txBox="1"/>
          <p:nvPr/>
        </p:nvSpPr>
        <p:spPr>
          <a:xfrm>
            <a:off x="7559111" y="3199711"/>
            <a:ext cx="2503527" cy="1374735"/>
          </a:xfrm>
          <a:prstGeom prst="rect">
            <a:avLst/>
          </a:prstGeom>
          <a:noFill/>
        </p:spPr>
        <p:txBody>
          <a:bodyPr wrap="square" rtlCol="0">
            <a:spAutoFit/>
          </a:bodyPr>
          <a:lstStyle/>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What are sustainability Competences</a:t>
            </a:r>
          </a:p>
          <a:p>
            <a:pPr marL="0" marR="0" lvl="0" indent="0" algn="l" defTabSz="914400" rtl="0" eaLnBrk="1" fontAlgn="auto" latinLnBrk="0" hangingPunct="1">
              <a:lnSpc>
                <a:spcPts val="25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ea typeface="Lato Light" panose="020F0502020204030203" pitchFamily="34" charset="0"/>
                <a:cs typeface="Abhaya Libre" panose="02000603000000000000" pitchFamily="2" charset="77"/>
              </a:rPr>
              <a:t>Teaching and learning sustainability competences </a:t>
            </a:r>
          </a:p>
        </p:txBody>
      </p:sp>
      <p:sp>
        <p:nvSpPr>
          <p:cNvPr id="9" name="TextBox 22">
            <a:extLst>
              <a:ext uri="{FF2B5EF4-FFF2-40B4-BE49-F238E27FC236}">
                <a16:creationId xmlns:a16="http://schemas.microsoft.com/office/drawing/2014/main" id="{C2F0F6C9-72D9-2CD8-3E03-942BD3E33F65}"/>
              </a:ext>
            </a:extLst>
          </p:cNvPr>
          <p:cNvSpPr txBox="1"/>
          <p:nvPr/>
        </p:nvSpPr>
        <p:spPr>
          <a:xfrm>
            <a:off x="7615245" y="2506142"/>
            <a:ext cx="22879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AB632"/>
                </a:solidFill>
                <a:effectLst/>
                <a:uLnTx/>
                <a:uFillTx/>
                <a:ea typeface="Nunito Bold" charset="0"/>
                <a:cs typeface="Abhaya Libre SemiBold" panose="02000603000000000000" pitchFamily="2" charset="77"/>
              </a:rPr>
              <a:t>Sustainability Competences</a:t>
            </a:r>
          </a:p>
        </p:txBody>
      </p:sp>
      <p:sp>
        <p:nvSpPr>
          <p:cNvPr id="10" name="Hexágono 9">
            <a:extLst>
              <a:ext uri="{FF2B5EF4-FFF2-40B4-BE49-F238E27FC236}">
                <a16:creationId xmlns:a16="http://schemas.microsoft.com/office/drawing/2014/main" id="{700DD875-2451-F87D-A0F3-872600E8B8B5}"/>
              </a:ext>
            </a:extLst>
          </p:cNvPr>
          <p:cNvSpPr/>
          <p:nvPr/>
        </p:nvSpPr>
        <p:spPr>
          <a:xfrm>
            <a:off x="7218962" y="261390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6715244" y="1927555"/>
            <a:ext cx="3389129" cy="2986810"/>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ea typeface="+mn-ea"/>
              <a:cs typeface="+mn-cs"/>
            </a:endParaRPr>
          </a:p>
        </p:txBody>
      </p:sp>
      <p:sp>
        <p:nvSpPr>
          <p:cNvPr id="22" name="CuadroTexto 21">
            <a:extLst>
              <a:ext uri="{FF2B5EF4-FFF2-40B4-BE49-F238E27FC236}">
                <a16:creationId xmlns:a16="http://schemas.microsoft.com/office/drawing/2014/main" id="{8A7A2897-4C93-375F-D330-11BDCA564025}"/>
              </a:ext>
            </a:extLst>
          </p:cNvPr>
          <p:cNvSpPr txBox="1"/>
          <p:nvPr/>
        </p:nvSpPr>
        <p:spPr>
          <a:xfrm>
            <a:off x="7218961" y="3255762"/>
            <a:ext cx="284085"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000" dirty="0">
              <a:solidFill>
                <a:srgbClr val="EA4E4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FAB632"/>
                </a:solidFill>
                <a:effectLst/>
                <a:uLnTx/>
                <a:uFillTx/>
              </a:rPr>
              <a:t>+</a:t>
            </a:r>
            <a:endParaRPr kumimoji="0" lang="es-ES" sz="2000" b="0" i="0" u="none" strike="noStrike" kern="1200" cap="none" spc="0" normalizeH="0" baseline="0" noProof="0" dirty="0">
              <a:ln>
                <a:noFill/>
              </a:ln>
              <a:solidFill>
                <a:srgbClr val="21B4A9"/>
              </a:solidFill>
              <a:effectLst/>
              <a:uLnTx/>
              <a:uFillTx/>
            </a:endParaRP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7260578" y="4341628"/>
            <a:ext cx="39111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srgbClr val="EA4E46"/>
                </a:solidFill>
                <a:effectLst/>
                <a:uLnTx/>
                <a:uFillTx/>
                <a:ea typeface="+mn-ea"/>
                <a:cs typeface="+mn-cs"/>
              </a:rPr>
              <a:t>+</a:t>
            </a:r>
            <a:r>
              <a:rPr kumimoji="0" lang="es-ES" sz="2000" b="0" i="0" u="none" strike="noStrike" kern="1200" cap="none" spc="0" normalizeH="0" baseline="0" noProof="0" dirty="0">
                <a:ln>
                  <a:noFill/>
                </a:ln>
                <a:solidFill>
                  <a:srgbClr val="FAB632"/>
                </a:solidFill>
                <a:effectLst/>
                <a:uLnTx/>
                <a:uFillTx/>
                <a:ea typeface="+mn-ea"/>
                <a:cs typeface="+mn-cs"/>
              </a:rPr>
              <a:t>+</a:t>
            </a:r>
            <a:r>
              <a:rPr kumimoji="0" lang="es-ES" sz="2000" b="0" i="0" u="none" strike="noStrike" kern="1200" cap="none" spc="0" normalizeH="0" baseline="0" noProof="0" dirty="0">
                <a:ln>
                  <a:noFill/>
                </a:ln>
                <a:solidFill>
                  <a:srgbClr val="21B4A9"/>
                </a:solidFill>
                <a:effectLst/>
                <a:uLnTx/>
                <a:uFillTx/>
                <a:ea typeface="+mn-ea"/>
                <a:cs typeface="+mn-cs"/>
              </a:rPr>
              <a:t>+</a:t>
            </a:r>
          </a:p>
        </p:txBody>
      </p:sp>
    </p:spTree>
    <p:extLst>
      <p:ext uri="{BB962C8B-B14F-4D97-AF65-F5344CB8AC3E}">
        <p14:creationId xmlns:p14="http://schemas.microsoft.com/office/powerpoint/2010/main" val="1755064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1: </a:t>
            </a:r>
            <a:r>
              <a:rPr lang="en-US" sz="3600" b="1" dirty="0" smtClean="0">
                <a:solidFill>
                  <a:srgbClr val="FAB632"/>
                </a:solidFill>
                <a:ea typeface="Nunito Bold" charset="0"/>
                <a:cs typeface="Arima Madurai Semi" pitchFamily="2" charset="77"/>
              </a:rPr>
              <a:t>GreenComp Framework</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The European sustainability competence framework </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7273107" cy="4431983"/>
          </a:xfrm>
          <a:prstGeom prst="rect">
            <a:avLst/>
          </a:prstGeom>
        </p:spPr>
        <p:txBody>
          <a:bodyPr wrap="square">
            <a:spAutoFit/>
          </a:bodyPr>
          <a:lstStyle/>
          <a:p>
            <a:pPr algn="just">
              <a:defRPr/>
            </a:pPr>
            <a:r>
              <a:rPr lang="en-GB" altLang="es-ES" dirty="0">
                <a:cs typeface="Calibri" panose="020F0502020204030204" pitchFamily="34" charset="0"/>
              </a:rPr>
              <a:t>Integrating sustainability into our educational and training institutions is essential to safeguarding both the environment and public health. </a:t>
            </a:r>
          </a:p>
          <a:p>
            <a:pPr marL="285750" indent="-285750" algn="just">
              <a:buFont typeface="Arial" panose="020B0604020202020204" pitchFamily="34" charset="0"/>
              <a:buChar char="•"/>
              <a:defRPr/>
            </a:pPr>
            <a:endParaRPr lang="en-GB" altLang="es-ES" dirty="0">
              <a:cs typeface="Calibri" panose="020F0502020204030204" pitchFamily="34" charset="0"/>
            </a:endParaRPr>
          </a:p>
          <a:p>
            <a:pPr algn="just">
              <a:defRPr/>
            </a:pPr>
            <a:r>
              <a:rPr lang="en-GB" altLang="es-ES" dirty="0">
                <a:cs typeface="Calibri" panose="020F0502020204030204" pitchFamily="34" charset="0"/>
              </a:rPr>
              <a:t>Developing </a:t>
            </a:r>
            <a:r>
              <a:rPr lang="en-GB" altLang="es-ES" dirty="0" smtClean="0">
                <a:cs typeface="Calibri" panose="020F0502020204030204" pitchFamily="34" charset="0"/>
              </a:rPr>
              <a:t>competences </a:t>
            </a:r>
            <a:r>
              <a:rPr lang="en-GB" altLang="es-ES" dirty="0">
                <a:cs typeface="Calibri" panose="020F0502020204030204" pitchFamily="34" charset="0"/>
              </a:rPr>
              <a:t>and acquiring the information, skills, and attitudes necessary to genuinely cherish our planet and implement protective measures are made possible through education and training. </a:t>
            </a:r>
          </a:p>
          <a:p>
            <a:pPr marL="285750" indent="-285750" algn="just">
              <a:buFont typeface="Arial" panose="020B0604020202020204" pitchFamily="34" charset="0"/>
              <a:buChar char="•"/>
              <a:defRPr/>
            </a:pPr>
            <a:endParaRPr lang="en-GB" altLang="es-ES" dirty="0">
              <a:cs typeface="Calibri" panose="020F0502020204030204" pitchFamily="34" charset="0"/>
            </a:endParaRPr>
          </a:p>
          <a:p>
            <a:pPr algn="just">
              <a:defRPr/>
            </a:pPr>
            <a:r>
              <a:rPr lang="en-GB" altLang="es-ES" dirty="0">
                <a:cs typeface="Calibri" panose="020F0502020204030204" pitchFamily="34" charset="0"/>
              </a:rPr>
              <a:t>This will facilitate the shift to an equitable, environmentally friendly economy and </a:t>
            </a:r>
            <a:r>
              <a:rPr lang="en-GB" altLang="es-ES" dirty="0" smtClean="0">
                <a:cs typeface="Calibri" panose="020F0502020204030204" pitchFamily="34" charset="0"/>
              </a:rPr>
              <a:t>society.</a:t>
            </a:r>
          </a:p>
          <a:p>
            <a:pPr algn="just">
              <a:defRPr/>
            </a:pPr>
            <a:endParaRPr lang="en-GB" altLang="es-ES" dirty="0">
              <a:cs typeface="Calibri" panose="020F0502020204030204" pitchFamily="34" charset="0"/>
            </a:endParaRPr>
          </a:p>
          <a:p>
            <a:pPr algn="just">
              <a:defRPr/>
            </a:pPr>
            <a:r>
              <a:rPr lang="en-GB" altLang="es-ES" dirty="0" smtClean="0">
                <a:cs typeface="Calibri" panose="020F0502020204030204" pitchFamily="34" charset="0"/>
              </a:rPr>
              <a:t>The </a:t>
            </a:r>
            <a:r>
              <a:rPr lang="en-GB" altLang="es-ES" dirty="0">
                <a:cs typeface="Calibri" panose="020F0502020204030204" pitchFamily="34" charset="0"/>
              </a:rPr>
              <a:t>European Commission has set learning for environmental sustainability as one of its top goals for the forthcoming years in addition to other objectives</a:t>
            </a:r>
            <a:r>
              <a:rPr lang="en-GB" altLang="es-ES" dirty="0" smtClean="0">
                <a:cs typeface="Calibri" panose="020F0502020204030204" pitchFamily="34" charset="0"/>
              </a:rPr>
              <a:t>.</a:t>
            </a:r>
          </a:p>
          <a:p>
            <a:pPr algn="just">
              <a:defRPr/>
            </a:pPr>
            <a:endParaRPr lang="it-IT" altLang="es-ES" dirty="0">
              <a:cs typeface="Calibri" panose="020F0502020204030204" pitchFamily="34" charset="0"/>
            </a:endParaRPr>
          </a:p>
          <a:p>
            <a:pPr algn="just">
              <a:defRPr/>
            </a:pPr>
            <a:r>
              <a:rPr lang="en-US" altLang="es-ES" sz="1500" i="1" dirty="0" smtClean="0">
                <a:cs typeface="Calibri" panose="020F0502020204030204" pitchFamily="34" charset="0"/>
              </a:rPr>
              <a:t>To know more about it: </a:t>
            </a:r>
            <a:r>
              <a:rPr lang="en-US" altLang="es-ES" sz="1500" i="1" dirty="0" smtClean="0">
                <a:cs typeface="Calibri" panose="020F0502020204030204" pitchFamily="34" charset="0"/>
                <a:hlinkClick r:id="rId2"/>
              </a:rPr>
              <a:t>GreenComp: the European sustainability competence framework</a:t>
            </a:r>
            <a:endParaRPr lang="en-US" altLang="es-ES" sz="1500" i="1" dirty="0" smtClean="0">
              <a:cs typeface="Calibri" panose="020F0502020204030204" pitchFamily="34" charset="0"/>
            </a:endParaRPr>
          </a:p>
          <a:p>
            <a:pPr algn="just">
              <a:defRPr/>
            </a:pPr>
            <a:endParaRPr lang="en-US" altLang="es-ES" sz="1500" i="1" dirty="0" smtClean="0">
              <a:cs typeface="Calibri" panose="020F0502020204030204" pitchFamily="34" charset="0"/>
            </a:endParaRPr>
          </a:p>
        </p:txBody>
      </p:sp>
      <p:pic>
        <p:nvPicPr>
          <p:cNvPr id="2" name="Immagine 1"/>
          <p:cNvPicPr>
            <a:picLocks noChangeAspect="1"/>
          </p:cNvPicPr>
          <p:nvPr/>
        </p:nvPicPr>
        <p:blipFill>
          <a:blip r:embed="rId3"/>
          <a:stretch>
            <a:fillRect/>
          </a:stretch>
        </p:blipFill>
        <p:spPr>
          <a:xfrm>
            <a:off x="8282152" y="816855"/>
            <a:ext cx="3665431" cy="5224291"/>
          </a:xfrm>
          <a:prstGeom prst="rect">
            <a:avLst/>
          </a:prstGeom>
          <a:ln>
            <a:solidFill>
              <a:schemeClr val="accent6"/>
            </a:solidFill>
          </a:ln>
        </p:spPr>
      </p:pic>
    </p:spTree>
    <p:extLst>
      <p:ext uri="{BB962C8B-B14F-4D97-AF65-F5344CB8AC3E}">
        <p14:creationId xmlns:p14="http://schemas.microsoft.com/office/powerpoint/2010/main" val="361203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1: </a:t>
            </a:r>
            <a:r>
              <a:rPr lang="en-US" sz="3600" b="1" dirty="0" smtClean="0">
                <a:solidFill>
                  <a:srgbClr val="FAB632"/>
                </a:solidFill>
                <a:ea typeface="Nunito Bold" charset="0"/>
                <a:cs typeface="Arima Madurai Semi" pitchFamily="2" charset="77"/>
              </a:rPr>
              <a:t>GreenComp Framework</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29" y="1246054"/>
            <a:ext cx="8316815" cy="461665"/>
          </a:xfrm>
          <a:prstGeom prst="rect">
            <a:avLst/>
          </a:prstGeom>
          <a:noFill/>
        </p:spPr>
        <p:txBody>
          <a:bodyPr wrap="square" rtlCol="0">
            <a:spAutoFit/>
          </a:bodyPr>
          <a:lstStyle/>
          <a:p>
            <a:r>
              <a:rPr lang="en-GB" sz="2400" dirty="0">
                <a:solidFill>
                  <a:srgbClr val="21B4A9"/>
                </a:solidFill>
              </a:rPr>
              <a:t>The </a:t>
            </a:r>
            <a:r>
              <a:rPr lang="en-GB" sz="2400" dirty="0" smtClean="0">
                <a:solidFill>
                  <a:srgbClr val="21B4A9"/>
                </a:solidFill>
              </a:rPr>
              <a:t>policy context of the Sustainability competence framework </a:t>
            </a:r>
            <a:endParaRPr lang="en-GB" sz="2400" dirty="0">
              <a:solidFill>
                <a:srgbClr val="21B4A9"/>
              </a:solidFill>
            </a:endParaRP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7273107" cy="3416320"/>
          </a:xfrm>
          <a:prstGeom prst="rect">
            <a:avLst/>
          </a:prstGeom>
        </p:spPr>
        <p:txBody>
          <a:bodyPr wrap="square">
            <a:spAutoFit/>
          </a:bodyPr>
          <a:lstStyle/>
          <a:p>
            <a:pPr algn="just">
              <a:defRPr/>
            </a:pPr>
            <a:r>
              <a:rPr lang="en-GB" dirty="0">
                <a:ea typeface="Times New Roman" panose="02020603050405020304" pitchFamily="18" charset="0"/>
                <a:cs typeface="Calibri" panose="020F0502020204030204" pitchFamily="34" charset="0"/>
              </a:rPr>
              <a:t>As stated in the European Green Deal, the Commission has created this European Sustainability Competence Framework, </a:t>
            </a:r>
            <a:r>
              <a:rPr lang="en-GB" b="1" dirty="0">
                <a:ea typeface="Times New Roman" panose="02020603050405020304" pitchFamily="18" charset="0"/>
                <a:cs typeface="Calibri" panose="020F0502020204030204" pitchFamily="34" charset="0"/>
              </a:rPr>
              <a:t>GreenComp</a:t>
            </a:r>
            <a:r>
              <a:rPr lang="en-GB" dirty="0">
                <a:ea typeface="Times New Roman" panose="02020603050405020304" pitchFamily="18" charset="0"/>
                <a:cs typeface="Calibri" panose="020F0502020204030204" pitchFamily="34" charset="0"/>
              </a:rPr>
              <a:t>, in response to prior successful initiatives to promote competence-based education for lifelong learning. </a:t>
            </a:r>
          </a:p>
          <a:p>
            <a:pPr algn="just">
              <a:defRPr/>
            </a:pPr>
            <a:endParaRPr lang="en-GB" dirty="0">
              <a:ea typeface="Times New Roman" panose="02020603050405020304" pitchFamily="18" charset="0"/>
              <a:cs typeface="Calibri" panose="020F0502020204030204" pitchFamily="34" charset="0"/>
            </a:endParaRPr>
          </a:p>
          <a:p>
            <a:pPr algn="just">
              <a:defRPr/>
            </a:pPr>
            <a:r>
              <a:rPr lang="en-GB" dirty="0">
                <a:ea typeface="Times New Roman" panose="02020603050405020304" pitchFamily="18" charset="0"/>
                <a:cs typeface="Calibri" panose="020F0502020204030204" pitchFamily="34" charset="0"/>
              </a:rPr>
              <a:t>M</a:t>
            </a:r>
            <a:r>
              <a:rPr lang="en-GB" dirty="0" smtClean="0">
                <a:ea typeface="Times New Roman" panose="02020603050405020304" pitchFamily="18" charset="0"/>
                <a:cs typeface="Calibri" panose="020F0502020204030204" pitchFamily="34" charset="0"/>
              </a:rPr>
              <a:t>ember States from the EU </a:t>
            </a:r>
            <a:r>
              <a:rPr lang="en-GB" dirty="0">
                <a:ea typeface="Times New Roman" panose="02020603050405020304" pitchFamily="18" charset="0"/>
                <a:cs typeface="Calibri" panose="020F0502020204030204" pitchFamily="34" charset="0"/>
              </a:rPr>
              <a:t>have already started integrating sustainability ideas into academic and professional courses. </a:t>
            </a:r>
          </a:p>
          <a:p>
            <a:pPr algn="just">
              <a:defRPr/>
            </a:pPr>
            <a:endParaRPr lang="en-GB" dirty="0" smtClean="0">
              <a:ea typeface="Times New Roman" panose="02020603050405020304" pitchFamily="18" charset="0"/>
              <a:cs typeface="Calibri" panose="020F0502020204030204" pitchFamily="34" charset="0"/>
            </a:endParaRPr>
          </a:p>
          <a:p>
            <a:pPr algn="just">
              <a:defRPr/>
            </a:pPr>
            <a:r>
              <a:rPr lang="en-GB" dirty="0" smtClean="0">
                <a:ea typeface="Times New Roman" panose="02020603050405020304" pitchFamily="18" charset="0"/>
                <a:cs typeface="Calibri" panose="020F0502020204030204" pitchFamily="34" charset="0"/>
              </a:rPr>
              <a:t>GreenComp </a:t>
            </a:r>
            <a:r>
              <a:rPr lang="en-GB" dirty="0">
                <a:ea typeface="Times New Roman" panose="02020603050405020304" pitchFamily="18" charset="0"/>
                <a:cs typeface="Calibri" panose="020F0502020204030204" pitchFamily="34" charset="0"/>
              </a:rPr>
              <a:t>may assist all educators and students in Member States in integrating environmental sustainability concepts into all educational systems and curricula by building on this effort.</a:t>
            </a:r>
          </a:p>
          <a:p>
            <a:pPr algn="just">
              <a:defRPr/>
            </a:pPr>
            <a:endParaRPr lang="en-GB" altLang="es-ES" dirty="0">
              <a:cs typeface="Calibri" panose="020F0502020204030204" pitchFamily="34" charset="0"/>
            </a:endParaRPr>
          </a:p>
        </p:txBody>
      </p:sp>
      <p:pic>
        <p:nvPicPr>
          <p:cNvPr id="3" name="Immagine 2"/>
          <p:cNvPicPr>
            <a:picLocks noChangeAspect="1"/>
          </p:cNvPicPr>
          <p:nvPr/>
        </p:nvPicPr>
        <p:blipFill>
          <a:blip r:embed="rId2"/>
          <a:stretch>
            <a:fillRect/>
          </a:stretch>
        </p:blipFill>
        <p:spPr>
          <a:xfrm>
            <a:off x="8035636" y="2373221"/>
            <a:ext cx="3620681" cy="2412279"/>
          </a:xfrm>
          <a:prstGeom prst="rect">
            <a:avLst/>
          </a:prstGeom>
        </p:spPr>
      </p:pic>
    </p:spTree>
    <p:extLst>
      <p:ext uri="{BB962C8B-B14F-4D97-AF65-F5344CB8AC3E}">
        <p14:creationId xmlns:p14="http://schemas.microsoft.com/office/powerpoint/2010/main" val="3409038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a:solidFill>
                  <a:srgbClr val="FAB632"/>
                </a:solidFill>
                <a:ea typeface="Nunito Bold" charset="0"/>
                <a:cs typeface="Arima Madurai Semi" pitchFamily="2" charset="77"/>
              </a:rPr>
              <a:t>Unit 1: </a:t>
            </a:r>
            <a:r>
              <a:rPr lang="en-US" sz="3600" b="1" dirty="0" smtClean="0">
                <a:solidFill>
                  <a:srgbClr val="FAB632"/>
                </a:solidFill>
                <a:ea typeface="Nunito Bold" charset="0"/>
                <a:cs typeface="Arima Madurai Semi" pitchFamily="2" charset="77"/>
              </a:rPr>
              <a:t>GreenComp Framework</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dirty="0">
                <a:solidFill>
                  <a:srgbClr val="21B4A9"/>
                </a:solidFill>
              </a:rPr>
              <a:t>Section 1.1: </a:t>
            </a:r>
            <a:r>
              <a:rPr lang="en-GB" sz="2400" dirty="0" smtClean="0">
                <a:solidFill>
                  <a:srgbClr val="21B4A9"/>
                </a:solidFill>
              </a:rPr>
              <a:t>GreenComp – What </a:t>
            </a:r>
            <a:r>
              <a:rPr lang="en-GB" sz="2400" dirty="0">
                <a:solidFill>
                  <a:srgbClr val="21B4A9"/>
                </a:solidFill>
              </a:rPr>
              <a:t>is it</a:t>
            </a:r>
          </a:p>
        </p:txBody>
      </p:sp>
      <p:sp>
        <p:nvSpPr>
          <p:cNvPr id="8" name="Rectángulo 7">
            <a:extLst>
              <a:ext uri="{FF2B5EF4-FFF2-40B4-BE49-F238E27FC236}">
                <a16:creationId xmlns:a16="http://schemas.microsoft.com/office/drawing/2014/main" id="{5542BDAC-D70D-C5EB-3F26-F9277DFF6C62}"/>
              </a:ext>
            </a:extLst>
          </p:cNvPr>
          <p:cNvSpPr/>
          <p:nvPr/>
        </p:nvSpPr>
        <p:spPr>
          <a:xfrm>
            <a:off x="762529" y="1871201"/>
            <a:ext cx="10648421" cy="4662815"/>
          </a:xfrm>
          <a:prstGeom prst="rect">
            <a:avLst/>
          </a:prstGeom>
        </p:spPr>
        <p:txBody>
          <a:bodyPr wrap="square">
            <a:spAutoFit/>
          </a:bodyPr>
          <a:lstStyle/>
          <a:p>
            <a:pPr algn="just">
              <a:defRPr/>
            </a:pPr>
            <a:r>
              <a:rPr lang="en-GB" sz="1800" dirty="0">
                <a:effectLst/>
                <a:ea typeface="Times New Roman" panose="02020603050405020304" pitchFamily="18" charset="0"/>
                <a:cs typeface="Calibri" panose="020F0502020204030204" pitchFamily="34" charset="0"/>
              </a:rPr>
              <a:t>In order to support students in acquiring information, skills, and attitudes that encourage ways to think, plan, and act with empathy, responsibility, and care for our planet and for public health, GreenComp specifies a set of sustainable competencies to feed into educational programs.</a:t>
            </a:r>
          </a:p>
          <a:p>
            <a:pPr algn="just">
              <a:defRPr/>
            </a:pPr>
            <a:endParaRPr lang="en-GB" dirty="0">
              <a:ea typeface="Times New Roman" panose="02020603050405020304" pitchFamily="18" charset="0"/>
              <a:cs typeface="Calibri" panose="020F0502020204030204" pitchFamily="34" charset="0"/>
            </a:endParaRPr>
          </a:p>
          <a:p>
            <a:pPr algn="just">
              <a:defRPr/>
            </a:pPr>
            <a:r>
              <a:rPr lang="en-GB" sz="1800" dirty="0">
                <a:effectLst/>
                <a:ea typeface="Times New Roman" panose="02020603050405020304" pitchFamily="18" charset="0"/>
                <a:cs typeface="Calibri" panose="020F0502020204030204" pitchFamily="34" charset="0"/>
              </a:rPr>
              <a:t>GreenComp consists of four interconnected </a:t>
            </a:r>
            <a:r>
              <a:rPr lang="en-GB" i="1" dirty="0" smtClean="0">
                <a:ea typeface="Times New Roman" panose="02020603050405020304" pitchFamily="18" charset="0"/>
                <a:cs typeface="Calibri" panose="020F0502020204030204" pitchFamily="34" charset="0"/>
              </a:rPr>
              <a:t>Training Areas</a:t>
            </a:r>
            <a:r>
              <a:rPr lang="en-GB" sz="1800" dirty="0" smtClean="0">
                <a:effectLst/>
                <a:ea typeface="Times New Roman" panose="02020603050405020304" pitchFamily="18" charset="0"/>
                <a:cs typeface="Calibri" panose="020F0502020204030204" pitchFamily="34" charset="0"/>
              </a:rPr>
              <a:t>:</a:t>
            </a:r>
          </a:p>
          <a:p>
            <a:pPr algn="just">
              <a:defRPr/>
            </a:pPr>
            <a:endParaRPr lang="en-GB" sz="1000" dirty="0">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a typeface="Times New Roman" panose="02020603050405020304" pitchFamily="18" charset="0"/>
                <a:cs typeface="Calibri" panose="020F0502020204030204" pitchFamily="34" charset="0"/>
              </a:rPr>
              <a:t>A</a:t>
            </a:r>
            <a:r>
              <a:rPr lang="en-GB" b="1" dirty="0">
                <a:solidFill>
                  <a:srgbClr val="002060"/>
                </a:solidFill>
                <a:effectLst/>
                <a:ea typeface="Times New Roman" panose="02020603050405020304" pitchFamily="18" charset="0"/>
                <a:cs typeface="Calibri" panose="020F0502020204030204" pitchFamily="34" charset="0"/>
              </a:rPr>
              <a:t>cting for </a:t>
            </a:r>
            <a:r>
              <a:rPr lang="en-GB" b="1" dirty="0" smtClean="0">
                <a:solidFill>
                  <a:srgbClr val="002060"/>
                </a:solidFill>
                <a:effectLst/>
                <a:ea typeface="Times New Roman" panose="02020603050405020304" pitchFamily="18" charset="0"/>
                <a:cs typeface="Calibri" panose="020F0502020204030204" pitchFamily="34" charset="0"/>
              </a:rPr>
              <a:t>sustainability</a:t>
            </a:r>
          </a:p>
          <a:p>
            <a:pPr marL="800100" lvl="1" indent="-342900" algn="just">
              <a:buFont typeface="+mj-lt"/>
              <a:buAutoNum type="arabicPeriod"/>
              <a:defRPr/>
            </a:pPr>
            <a:endParaRPr lang="en-GB"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a typeface="Times New Roman" panose="02020603050405020304" pitchFamily="18" charset="0"/>
                <a:cs typeface="Calibri" panose="020F0502020204030204" pitchFamily="34" charset="0"/>
              </a:rPr>
              <a:t>E</a:t>
            </a:r>
            <a:r>
              <a:rPr lang="en-GB" b="1" dirty="0">
                <a:solidFill>
                  <a:srgbClr val="002060"/>
                </a:solidFill>
                <a:effectLst/>
                <a:ea typeface="Times New Roman" panose="02020603050405020304" pitchFamily="18" charset="0"/>
                <a:cs typeface="Calibri" panose="020F0502020204030204" pitchFamily="34" charset="0"/>
              </a:rPr>
              <a:t>nvisioning sustainable </a:t>
            </a:r>
            <a:r>
              <a:rPr lang="en-GB" b="1" dirty="0" smtClean="0">
                <a:solidFill>
                  <a:srgbClr val="002060"/>
                </a:solidFill>
                <a:effectLst/>
                <a:ea typeface="Times New Roman" panose="02020603050405020304" pitchFamily="18" charset="0"/>
                <a:cs typeface="Calibri" panose="020F0502020204030204" pitchFamily="34" charset="0"/>
              </a:rPr>
              <a:t>futures</a:t>
            </a:r>
          </a:p>
          <a:p>
            <a:pPr marL="800100" lvl="1" indent="-342900" algn="just">
              <a:buFont typeface="+mj-lt"/>
              <a:buAutoNum type="arabicPeriod"/>
              <a:defRPr/>
            </a:pPr>
            <a:endParaRPr lang="en-GB"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a typeface="Times New Roman" panose="02020603050405020304" pitchFamily="18" charset="0"/>
                <a:cs typeface="Calibri" panose="020F0502020204030204" pitchFamily="34" charset="0"/>
              </a:rPr>
              <a:t>E</a:t>
            </a:r>
            <a:r>
              <a:rPr lang="en-GB" b="1" dirty="0">
                <a:solidFill>
                  <a:srgbClr val="002060"/>
                </a:solidFill>
                <a:effectLst/>
                <a:ea typeface="Times New Roman" panose="02020603050405020304" pitchFamily="18" charset="0"/>
                <a:cs typeface="Calibri" panose="020F0502020204030204" pitchFamily="34" charset="0"/>
              </a:rPr>
              <a:t>mbracing complexity in </a:t>
            </a:r>
            <a:r>
              <a:rPr lang="en-GB" b="1" dirty="0" smtClean="0">
                <a:solidFill>
                  <a:srgbClr val="002060"/>
                </a:solidFill>
                <a:effectLst/>
                <a:ea typeface="Times New Roman" panose="02020603050405020304" pitchFamily="18" charset="0"/>
                <a:cs typeface="Calibri" panose="020F0502020204030204" pitchFamily="34" charset="0"/>
              </a:rPr>
              <a:t>sustainability</a:t>
            </a:r>
          </a:p>
          <a:p>
            <a:pPr marL="800100" lvl="1" indent="-342900" algn="just">
              <a:buFont typeface="+mj-lt"/>
              <a:buAutoNum type="arabicPeriod"/>
              <a:defRPr/>
            </a:pPr>
            <a:endParaRPr lang="en-GB" sz="1000" b="1" dirty="0">
              <a:solidFill>
                <a:srgbClr val="002060"/>
              </a:solidFill>
              <a:effectLst/>
              <a:ea typeface="Times New Roman" panose="02020603050405020304" pitchFamily="18" charset="0"/>
              <a:cs typeface="Calibri" panose="020F0502020204030204" pitchFamily="34" charset="0"/>
            </a:endParaRPr>
          </a:p>
          <a:p>
            <a:pPr marL="800100" lvl="1" indent="-342900" algn="just">
              <a:buFont typeface="+mj-lt"/>
              <a:buAutoNum type="arabicPeriod"/>
              <a:defRPr/>
            </a:pPr>
            <a:r>
              <a:rPr lang="en-GB" b="1" dirty="0">
                <a:solidFill>
                  <a:srgbClr val="002060"/>
                </a:solidFill>
                <a:ea typeface="Times New Roman" panose="02020603050405020304" pitchFamily="18" charset="0"/>
                <a:cs typeface="Calibri" panose="020F0502020204030204" pitchFamily="34" charset="0"/>
              </a:rPr>
              <a:t>E</a:t>
            </a:r>
            <a:r>
              <a:rPr lang="en-GB" b="1" dirty="0">
                <a:solidFill>
                  <a:srgbClr val="002060"/>
                </a:solidFill>
                <a:effectLst/>
                <a:ea typeface="Times New Roman" panose="02020603050405020304" pitchFamily="18" charset="0"/>
                <a:cs typeface="Calibri" panose="020F0502020204030204" pitchFamily="34" charset="0"/>
              </a:rPr>
              <a:t>mbodying sustainability principles</a:t>
            </a:r>
          </a:p>
          <a:p>
            <a:pPr algn="just">
              <a:defRPr/>
            </a:pPr>
            <a:endParaRPr lang="it-IT" dirty="0" smtClean="0">
              <a:ea typeface="Times New Roman" panose="02020603050405020304" pitchFamily="18" charset="0"/>
              <a:cs typeface="Calibri" panose="020F0502020204030204" pitchFamily="34" charset="0"/>
            </a:endParaRPr>
          </a:p>
          <a:p>
            <a:pPr algn="just">
              <a:defRPr/>
            </a:pPr>
            <a:r>
              <a:rPr lang="it-IT" dirty="0" smtClean="0">
                <a:ea typeface="Times New Roman" panose="02020603050405020304" pitchFamily="18" charset="0"/>
                <a:cs typeface="Calibri" panose="020F0502020204030204" pitchFamily="34" charset="0"/>
              </a:rPr>
              <a:t>…</a:t>
            </a:r>
            <a:r>
              <a:rPr lang="en-US" dirty="0" smtClean="0">
                <a:ea typeface="Times New Roman" panose="02020603050405020304" pitchFamily="18" charset="0"/>
                <a:cs typeface="Calibri" panose="020F0502020204030204" pitchFamily="34" charset="0"/>
              </a:rPr>
              <a:t>for each of which we have a set of three interrelated competences*.</a:t>
            </a:r>
          </a:p>
          <a:p>
            <a:pPr algn="just">
              <a:defRPr/>
            </a:pPr>
            <a:endParaRPr lang="en-US" dirty="0">
              <a:ea typeface="Times New Roman" panose="02020603050405020304" pitchFamily="18" charset="0"/>
              <a:cs typeface="Calibri" panose="020F0502020204030204" pitchFamily="34" charset="0"/>
            </a:endParaRPr>
          </a:p>
          <a:p>
            <a:pPr algn="just">
              <a:defRPr/>
            </a:pPr>
            <a:endParaRPr lang="en-US" dirty="0" smtClean="0">
              <a:ea typeface="Times New Roman" panose="02020603050405020304" pitchFamily="18" charset="0"/>
              <a:cs typeface="Calibri" panose="020F0502020204030204" pitchFamily="34" charset="0"/>
            </a:endParaRPr>
          </a:p>
          <a:p>
            <a:pPr algn="just">
              <a:defRPr/>
            </a:pPr>
            <a:r>
              <a:rPr lang="en-US" sz="1500" i="1" dirty="0" smtClean="0">
                <a:ea typeface="Times New Roman" panose="02020603050405020304" pitchFamily="18" charset="0"/>
                <a:cs typeface="Calibri" panose="020F0502020204030204" pitchFamily="34" charset="0"/>
              </a:rPr>
              <a:t>*competences in the sense of combination of: knowledge (what you know), skills (what you can do), attitudes (how you do it)</a:t>
            </a:r>
            <a:endParaRPr lang="en-US" sz="1500" i="1" dirty="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24607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smtClean="0">
                <a:solidFill>
                  <a:srgbClr val="FAB632"/>
                </a:solidFill>
                <a:ea typeface="Nunito Bold" charset="0"/>
                <a:cs typeface="Arima Madurai Semi" pitchFamily="2" charset="77"/>
              </a:rPr>
              <a:t>Training Area no.1 </a:t>
            </a:r>
            <a:endParaRPr lang="en-US" sz="3600" b="1" dirty="0">
              <a:solidFill>
                <a:srgbClr val="FAB632"/>
              </a:solidFill>
              <a:ea typeface="Nunito Bold" charset="0"/>
              <a:cs typeface="Arima Madurai Semi" pitchFamily="2" charset="77"/>
            </a:endParaRPr>
          </a:p>
        </p:txBody>
      </p:sp>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US" sz="2400" b="1" dirty="0" smtClean="0">
                <a:solidFill>
                  <a:srgbClr val="21B4A9"/>
                </a:solidFill>
              </a:rPr>
              <a:t>Embodying Sustainability Values</a:t>
            </a:r>
            <a:endParaRPr lang="en-US" sz="2400" b="1" dirty="0">
              <a:solidFill>
                <a:srgbClr val="21B4A9"/>
              </a:solidFill>
            </a:endParaRPr>
          </a:p>
        </p:txBody>
      </p:sp>
      <p:graphicFrame>
        <p:nvGraphicFramePr>
          <p:cNvPr id="5" name="Tabella 4"/>
          <p:cNvGraphicFramePr>
            <a:graphicFrameLocks noGrp="1"/>
          </p:cNvGraphicFramePr>
          <p:nvPr>
            <p:extLst>
              <p:ext uri="{D42A27DB-BD31-4B8C-83A1-F6EECF244321}">
                <p14:modId xmlns:p14="http://schemas.microsoft.com/office/powerpoint/2010/main" val="2418738101"/>
              </p:ext>
            </p:extLst>
          </p:nvPr>
        </p:nvGraphicFramePr>
        <p:xfrm>
          <a:off x="866775" y="1727502"/>
          <a:ext cx="10115549" cy="3769947"/>
        </p:xfrm>
        <a:graphic>
          <a:graphicData uri="http://schemas.openxmlformats.org/drawingml/2006/table">
            <a:tbl>
              <a:tblPr firstRow="1" firstCol="1" bandRow="1"/>
              <a:tblGrid>
                <a:gridCol w="2456119">
                  <a:extLst>
                    <a:ext uri="{9D8B030D-6E8A-4147-A177-3AD203B41FA5}">
                      <a16:colId xmlns:a16="http://schemas.microsoft.com/office/drawing/2014/main" val="2376685690"/>
                    </a:ext>
                  </a:extLst>
                </a:gridCol>
                <a:gridCol w="3829715">
                  <a:extLst>
                    <a:ext uri="{9D8B030D-6E8A-4147-A177-3AD203B41FA5}">
                      <a16:colId xmlns:a16="http://schemas.microsoft.com/office/drawing/2014/main" val="62534691"/>
                    </a:ext>
                  </a:extLst>
                </a:gridCol>
                <a:gridCol w="3829715">
                  <a:extLst>
                    <a:ext uri="{9D8B030D-6E8A-4147-A177-3AD203B41FA5}">
                      <a16:colId xmlns:a16="http://schemas.microsoft.com/office/drawing/2014/main" val="2283746989"/>
                    </a:ext>
                  </a:extLst>
                </a:gridCol>
              </a:tblGrid>
              <a:tr h="377523">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89713690"/>
                  </a:ext>
                </a:extLst>
              </a:tr>
              <a:tr h="1009139">
                <a:tc rowSpan="3">
                  <a:txBody>
                    <a:bodyPr/>
                    <a:lstStyle/>
                    <a:p>
                      <a:pPr algn="just">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1.Embodying suitability values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1.1 Valuing sustainability</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reflect on personal values; identify and explain how values vary among people and over time, while critically evaluating how they align with sustainability values</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842296"/>
                  </a:ext>
                </a:extLst>
              </a:tr>
              <a:tr h="756855">
                <a:tc vMerge="1">
                  <a:txBody>
                    <a:bodyPr/>
                    <a:lstStyle/>
                    <a:p>
                      <a:endParaRPr lang="en-GB"/>
                    </a:p>
                  </a:txBody>
                  <a:tcPr/>
                </a:tc>
                <a:tc>
                  <a:txBody>
                    <a:bodyPr/>
                    <a:lstStyle/>
                    <a:p>
                      <a:pPr algn="just">
                        <a:lnSpc>
                          <a:spcPct val="106000"/>
                        </a:lnSpc>
                        <a:spcAft>
                          <a:spcPts val="0"/>
                        </a:spcAft>
                      </a:pPr>
                      <a:r>
                        <a:rPr lang="en-GB" sz="2200" b="1" i="1">
                          <a:effectLst/>
                          <a:latin typeface="Calibri" panose="020F0502020204030204" pitchFamily="34" charset="0"/>
                          <a:ea typeface="Calibri" panose="020F0502020204030204" pitchFamily="34" charset="0"/>
                          <a:cs typeface="Times New Roman" panose="02020603050405020304" pitchFamily="18" charset="0"/>
                        </a:rPr>
                        <a:t>1.2 Supporting fairness</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support equity and justice for current and future generations and learn from previous generations for sustainability</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005376"/>
                  </a:ext>
                </a:extLst>
              </a:tr>
              <a:tr h="1140544">
                <a:tc vMerge="1">
                  <a:txBody>
                    <a:bodyPr/>
                    <a:lstStyle/>
                    <a:p>
                      <a:endParaRPr lang="en-GB"/>
                    </a:p>
                  </a:txBody>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1.3 Promoting nature</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acknowledge that humans are part of nature; and to respect the needs and rights of other species and of nature itself in order to restore and regenerate healthy and resilient </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ecosystems.</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087545"/>
                  </a:ext>
                </a:extLst>
              </a:tr>
            </a:tbl>
          </a:graphicData>
        </a:graphic>
      </p:graphicFrame>
    </p:spTree>
    <p:extLst>
      <p:ext uri="{BB962C8B-B14F-4D97-AF65-F5344CB8AC3E}">
        <p14:creationId xmlns:p14="http://schemas.microsoft.com/office/powerpoint/2010/main" val="49268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b="1">
                <a:solidFill>
                  <a:srgbClr val="21B4A9"/>
                </a:solidFill>
              </a:rPr>
              <a:t>Embracing Complexity in Sustainability</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smtClean="0">
                <a:solidFill>
                  <a:srgbClr val="FAB632"/>
                </a:solidFill>
                <a:ea typeface="Nunito Bold" charset="0"/>
                <a:cs typeface="Arima Madurai Semi" pitchFamily="2" charset="77"/>
              </a:rPr>
              <a:t>Training Area no.2 </a:t>
            </a:r>
            <a:endParaRPr lang="en-US" sz="3600" b="1" dirty="0">
              <a:solidFill>
                <a:srgbClr val="FAB632"/>
              </a:solidFill>
              <a:ea typeface="Nunito Bold" charset="0"/>
              <a:cs typeface="Arima Madurai Semi" pitchFamily="2" charset="77"/>
            </a:endParaRPr>
          </a:p>
        </p:txBody>
      </p:sp>
      <p:graphicFrame>
        <p:nvGraphicFramePr>
          <p:cNvPr id="8" name="Tabella 7"/>
          <p:cNvGraphicFramePr>
            <a:graphicFrameLocks noGrp="1"/>
          </p:cNvGraphicFramePr>
          <p:nvPr>
            <p:extLst>
              <p:ext uri="{D42A27DB-BD31-4B8C-83A1-F6EECF244321}">
                <p14:modId xmlns:p14="http://schemas.microsoft.com/office/powerpoint/2010/main" val="4185313117"/>
              </p:ext>
            </p:extLst>
          </p:nvPr>
        </p:nvGraphicFramePr>
        <p:xfrm>
          <a:off x="867306" y="2093131"/>
          <a:ext cx="10096499" cy="4361688"/>
        </p:xfrm>
        <a:graphic>
          <a:graphicData uri="http://schemas.openxmlformats.org/drawingml/2006/table">
            <a:tbl>
              <a:tblPr firstRow="1" firstCol="1" bandRow="1"/>
              <a:tblGrid>
                <a:gridCol w="2451493">
                  <a:extLst>
                    <a:ext uri="{9D8B030D-6E8A-4147-A177-3AD203B41FA5}">
                      <a16:colId xmlns:a16="http://schemas.microsoft.com/office/drawing/2014/main" val="1361003750"/>
                    </a:ext>
                  </a:extLst>
                </a:gridCol>
                <a:gridCol w="3822503">
                  <a:extLst>
                    <a:ext uri="{9D8B030D-6E8A-4147-A177-3AD203B41FA5}">
                      <a16:colId xmlns:a16="http://schemas.microsoft.com/office/drawing/2014/main" val="3085643771"/>
                    </a:ext>
                  </a:extLst>
                </a:gridCol>
                <a:gridCol w="3822503">
                  <a:extLst>
                    <a:ext uri="{9D8B030D-6E8A-4147-A177-3AD203B41FA5}">
                      <a16:colId xmlns:a16="http://schemas.microsoft.com/office/drawing/2014/main" val="3700049955"/>
                    </a:ext>
                  </a:extLst>
                </a:gridCol>
              </a:tblGrid>
              <a:tr h="882420">
                <a:tc rowSpan="3">
                  <a:txBody>
                    <a:bodyPr/>
                    <a:lstStyle/>
                    <a:p>
                      <a:pPr algn="l">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2.Embracing complexity in sustainability</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just">
                        <a:lnSpc>
                          <a:spcPct val="106000"/>
                        </a:lnSpc>
                        <a:spcAft>
                          <a:spcPts val="0"/>
                        </a:spcAft>
                      </a:pPr>
                      <a:r>
                        <a:rPr lang="en-GB" sz="2200" b="1" i="1">
                          <a:effectLst/>
                          <a:latin typeface="Calibri" panose="020F0502020204030204" pitchFamily="34" charset="0"/>
                          <a:ea typeface="Calibri" panose="020F0502020204030204" pitchFamily="34" charset="0"/>
                          <a:cs typeface="Times New Roman" panose="02020603050405020304" pitchFamily="18" charset="0"/>
                        </a:rPr>
                        <a:t>2.1 Systems thinking</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approach a sustainability problem from all sides; to consider time, space and context in order to understand how elements interact within and between systems</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56563"/>
                  </a:ext>
                </a:extLst>
              </a:tr>
              <a:tr h="882420">
                <a:tc vMerge="1">
                  <a:txBody>
                    <a:bodyPr/>
                    <a:lstStyle/>
                    <a:p>
                      <a:endParaRPr lang="en-GB"/>
                    </a:p>
                  </a:txBody>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2.2 Critical thinking</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assess information and arguments, identify assumptions, challenge the status quo, and reflect on how personal, social and cultural backgrounds influence thinking and conclusions</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387550"/>
                  </a:ext>
                </a:extLst>
              </a:tr>
              <a:tr h="1323629">
                <a:tc vMerge="1">
                  <a:txBody>
                    <a:bodyPr/>
                    <a:lstStyle/>
                    <a:p>
                      <a:endParaRPr lang="en-GB"/>
                    </a:p>
                  </a:txBody>
                  <a:tcPr/>
                </a:tc>
                <a:tc>
                  <a:txBody>
                    <a:bodyPr/>
                    <a:lstStyle/>
                    <a:p>
                      <a:pPr algn="just">
                        <a:lnSpc>
                          <a:spcPct val="106000"/>
                        </a:lnSpc>
                        <a:spcAft>
                          <a:spcPts val="0"/>
                        </a:spcAft>
                      </a:pPr>
                      <a:r>
                        <a:rPr lang="en-GB" sz="2200" b="1" i="1" dirty="0">
                          <a:effectLst/>
                          <a:latin typeface="Calibri" panose="020F0502020204030204" pitchFamily="34" charset="0"/>
                          <a:ea typeface="Calibri" panose="020F0502020204030204" pitchFamily="34" charset="0"/>
                          <a:cs typeface="Times New Roman" panose="02020603050405020304" pitchFamily="18" charset="0"/>
                        </a:rPr>
                        <a:t>2.3 Problem framing</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just">
                        <a:lnSpc>
                          <a:spcPct val="106000"/>
                        </a:lnSpc>
                        <a:spcAft>
                          <a:spcPts val="0"/>
                        </a:spcAft>
                      </a:pPr>
                      <a:endParaRPr lang="es-ES_tradnl"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s-ES_tradnl" sz="1500" dirty="0">
                          <a:effectLst/>
                          <a:latin typeface="Calibri" panose="020F0502020204030204" pitchFamily="34" charset="0"/>
                          <a:ea typeface="Calibri" panose="020F0502020204030204" pitchFamily="34" charset="0"/>
                          <a:cs typeface="Times New Roman" panose="02020603050405020304" pitchFamily="18" charset="0"/>
                        </a:rPr>
                        <a:t>formulate current or potential challenges as a sustainability problem in terms of difficulty, people involved, time and geographical scope, in order to identify suitable approaches to anticipating and preventing problems, and to mitigating and adapting to already existing problems</a:t>
                      </a:r>
                      <a:r>
                        <a:rPr lang="es-ES_tradnl" sz="15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6000"/>
                        </a:lnSpc>
                        <a:spcAft>
                          <a:spcPts val="0"/>
                        </a:spcAft>
                      </a:pPr>
                      <a:endParaRPr lang="en-GB" sz="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874106"/>
                  </a:ext>
                </a:extLst>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3272992685"/>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spTree>
    <p:extLst>
      <p:ext uri="{BB962C8B-B14F-4D97-AF65-F5344CB8AC3E}">
        <p14:creationId xmlns:p14="http://schemas.microsoft.com/office/powerpoint/2010/main" val="845553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235D64A-702A-A7DC-A3D0-622708D15D7F}"/>
              </a:ext>
            </a:extLst>
          </p:cNvPr>
          <p:cNvSpPr txBox="1"/>
          <p:nvPr/>
        </p:nvSpPr>
        <p:spPr>
          <a:xfrm>
            <a:off x="762530" y="1246054"/>
            <a:ext cx="7693324" cy="461665"/>
          </a:xfrm>
          <a:prstGeom prst="rect">
            <a:avLst/>
          </a:prstGeom>
          <a:noFill/>
        </p:spPr>
        <p:txBody>
          <a:bodyPr wrap="square" rtlCol="0">
            <a:spAutoFit/>
          </a:bodyPr>
          <a:lstStyle/>
          <a:p>
            <a:r>
              <a:rPr lang="en-GB" sz="2400" b="1">
                <a:solidFill>
                  <a:srgbClr val="21B4A9"/>
                </a:solidFill>
              </a:rPr>
              <a:t>Envisioning sustainable futures </a:t>
            </a:r>
            <a:endParaRPr lang="en-GB" sz="2400" b="1" dirty="0">
              <a:solidFill>
                <a:srgbClr val="21B4A9"/>
              </a:solidFill>
            </a:endParaRPr>
          </a:p>
        </p:txBody>
      </p:sp>
      <p:sp>
        <p:nvSpPr>
          <p:cNvPr id="5" name="TextBox 11">
            <a:extLst>
              <a:ext uri="{FF2B5EF4-FFF2-40B4-BE49-F238E27FC236}">
                <a16:creationId xmlns:a16="http://schemas.microsoft.com/office/drawing/2014/main" id="{7E4BEDC3-4004-C13B-086D-CBAC3D154015}"/>
              </a:ext>
            </a:extLst>
          </p:cNvPr>
          <p:cNvSpPr txBox="1"/>
          <p:nvPr/>
        </p:nvSpPr>
        <p:spPr>
          <a:xfrm>
            <a:off x="762529" y="579940"/>
            <a:ext cx="8208962" cy="646331"/>
          </a:xfrm>
          <a:prstGeom prst="rect">
            <a:avLst/>
          </a:prstGeom>
          <a:noFill/>
        </p:spPr>
        <p:txBody>
          <a:bodyPr wrap="square" rtlCol="0">
            <a:spAutoFit/>
          </a:bodyPr>
          <a:lstStyle/>
          <a:p>
            <a:r>
              <a:rPr lang="en-US" sz="3600" b="1" dirty="0" smtClean="0">
                <a:solidFill>
                  <a:srgbClr val="FAB632"/>
                </a:solidFill>
                <a:ea typeface="Nunito Bold" charset="0"/>
                <a:cs typeface="Arima Madurai Semi" pitchFamily="2" charset="77"/>
              </a:rPr>
              <a:t>Training Area no.3 </a:t>
            </a:r>
            <a:endParaRPr lang="en-US" sz="3600" b="1" dirty="0">
              <a:solidFill>
                <a:srgbClr val="FAB632"/>
              </a:solidFill>
              <a:ea typeface="Nunito Bold" charset="0"/>
              <a:cs typeface="Arima Madurai Semi" pitchFamily="2" charset="77"/>
            </a:endParaRPr>
          </a:p>
        </p:txBody>
      </p:sp>
      <p:graphicFrame>
        <p:nvGraphicFramePr>
          <p:cNvPr id="6" name="Tabella 5"/>
          <p:cNvGraphicFramePr>
            <a:graphicFrameLocks noGrp="1"/>
          </p:cNvGraphicFramePr>
          <p:nvPr>
            <p:extLst>
              <p:ext uri="{D42A27DB-BD31-4B8C-83A1-F6EECF244321}">
                <p14:modId xmlns:p14="http://schemas.microsoft.com/office/powerpoint/2010/main" val="3396391361"/>
              </p:ext>
            </p:extLst>
          </p:nvPr>
        </p:nvGraphicFramePr>
        <p:xfrm>
          <a:off x="867304" y="1727502"/>
          <a:ext cx="10096499" cy="365629"/>
        </p:xfrm>
        <a:graphic>
          <a:graphicData uri="http://schemas.openxmlformats.org/drawingml/2006/table">
            <a:tbl>
              <a:tblPr firstRow="1" firstCol="1" bandRow="1"/>
              <a:tblGrid>
                <a:gridCol w="2451493">
                  <a:extLst>
                    <a:ext uri="{9D8B030D-6E8A-4147-A177-3AD203B41FA5}">
                      <a16:colId xmlns:a16="http://schemas.microsoft.com/office/drawing/2014/main" val="294820531"/>
                    </a:ext>
                  </a:extLst>
                </a:gridCol>
                <a:gridCol w="3822503">
                  <a:extLst>
                    <a:ext uri="{9D8B030D-6E8A-4147-A177-3AD203B41FA5}">
                      <a16:colId xmlns:a16="http://schemas.microsoft.com/office/drawing/2014/main" val="1602106758"/>
                    </a:ext>
                  </a:extLst>
                </a:gridCol>
                <a:gridCol w="3822503">
                  <a:extLst>
                    <a:ext uri="{9D8B030D-6E8A-4147-A177-3AD203B41FA5}">
                      <a16:colId xmlns:a16="http://schemas.microsoft.com/office/drawing/2014/main" val="3491599563"/>
                    </a:ext>
                  </a:extLst>
                </a:gridCol>
              </a:tblGrid>
              <a:tr h="365629">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Area</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Competence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6000"/>
                        </a:lnSpc>
                        <a:spcAft>
                          <a:spcPts val="0"/>
                        </a:spcAft>
                      </a:pPr>
                      <a:r>
                        <a:rPr lang="en-GB"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Descriptor</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36329287"/>
                  </a:ext>
                </a:extLst>
              </a:tr>
            </a:tbl>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2682611543"/>
              </p:ext>
            </p:extLst>
          </p:nvPr>
        </p:nvGraphicFramePr>
        <p:xfrm>
          <a:off x="867305" y="2093132"/>
          <a:ext cx="10096499" cy="3035314"/>
        </p:xfrm>
        <a:graphic>
          <a:graphicData uri="http://schemas.openxmlformats.org/drawingml/2006/table">
            <a:tbl>
              <a:tblPr firstRow="1" firstCol="1" bandRow="1"/>
              <a:tblGrid>
                <a:gridCol w="2451493">
                  <a:extLst>
                    <a:ext uri="{9D8B030D-6E8A-4147-A177-3AD203B41FA5}">
                      <a16:colId xmlns:a16="http://schemas.microsoft.com/office/drawing/2014/main" val="3372173147"/>
                    </a:ext>
                  </a:extLst>
                </a:gridCol>
                <a:gridCol w="3822503">
                  <a:extLst>
                    <a:ext uri="{9D8B030D-6E8A-4147-A177-3AD203B41FA5}">
                      <a16:colId xmlns:a16="http://schemas.microsoft.com/office/drawing/2014/main" val="2085167348"/>
                    </a:ext>
                  </a:extLst>
                </a:gridCol>
                <a:gridCol w="3822503">
                  <a:extLst>
                    <a:ext uri="{9D8B030D-6E8A-4147-A177-3AD203B41FA5}">
                      <a16:colId xmlns:a16="http://schemas.microsoft.com/office/drawing/2014/main" val="2100798174"/>
                    </a:ext>
                  </a:extLst>
                </a:gridCol>
              </a:tblGrid>
              <a:tr h="1033025">
                <a:tc rowSpan="3">
                  <a:txBody>
                    <a:bodyPr/>
                    <a:lstStyle/>
                    <a:p>
                      <a:pPr algn="just">
                        <a:lnSpc>
                          <a:spcPct val="106000"/>
                        </a:lnSpc>
                        <a:spcAft>
                          <a:spcPts val="0"/>
                        </a:spcAft>
                      </a:pPr>
                      <a:r>
                        <a:rPr lang="en-GB" sz="2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3.Envisioning sustainable futures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just">
                        <a:lnSpc>
                          <a:spcPct val="106000"/>
                        </a:lnSpc>
                        <a:spcAft>
                          <a:spcPts val="0"/>
                        </a:spcAft>
                      </a:pPr>
                      <a:r>
                        <a:rPr lang="en-GB" sz="2200" b="1" i="1">
                          <a:effectLst/>
                          <a:latin typeface="Calibri" panose="020F0502020204030204" pitchFamily="34" charset="0"/>
                          <a:ea typeface="Calibri" panose="020F0502020204030204" pitchFamily="34" charset="0"/>
                          <a:cs typeface="Times New Roman" panose="02020603050405020304" pitchFamily="18" charset="0"/>
                        </a:rPr>
                        <a:t>3.1 Futures literacy</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To envision alternative sustainable futures by imagining and developing alternative scenarios and identifying the steps needed to achieve a preferred sustainable future.</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196589"/>
                  </a:ext>
                </a:extLst>
              </a:tr>
              <a:tr h="1033025">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3.2 Adaptability</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To manage transitions and challenges in complex sustainability situations and make decisions related to the future in the face of uncertainty, ambiguity and risk.</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968737"/>
                  </a:ext>
                </a:extLst>
              </a:tr>
              <a:tr h="774768">
                <a:tc vMerge="1">
                  <a:txBody>
                    <a:bodyPr/>
                    <a:lstStyle/>
                    <a:p>
                      <a:endParaRPr lang="en-GB"/>
                    </a:p>
                  </a:txBody>
                  <a:tcPr/>
                </a:tc>
                <a:tc>
                  <a:txBody>
                    <a:bodyPr/>
                    <a:lstStyle/>
                    <a:p>
                      <a:pPr algn="just">
                        <a:lnSpc>
                          <a:spcPct val="106000"/>
                        </a:lnSpc>
                        <a:spcAft>
                          <a:spcPts val="0"/>
                        </a:spcAft>
                      </a:pPr>
                      <a:r>
                        <a:rPr lang="es-ES_tradnl" sz="2200" b="1" i="1" dirty="0">
                          <a:effectLst/>
                          <a:latin typeface="Calibri" panose="020F0502020204030204" pitchFamily="34" charset="0"/>
                          <a:ea typeface="Calibri" panose="020F0502020204030204" pitchFamily="34" charset="0"/>
                          <a:cs typeface="Times New Roman" panose="02020603050405020304" pitchFamily="18" charset="0"/>
                        </a:rPr>
                        <a:t>3.3 Exploratory thinking</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just">
                        <a:lnSpc>
                          <a:spcPct val="106000"/>
                        </a:lnSpc>
                        <a:spcAft>
                          <a:spcPts val="0"/>
                        </a:spcAft>
                      </a:pPr>
                      <a:r>
                        <a:rPr lang="es-ES_tradnl" sz="1500" dirty="0">
                          <a:effectLst/>
                          <a:latin typeface="Calibri" panose="020F0502020204030204" pitchFamily="34" charset="0"/>
                          <a:ea typeface="Calibri" panose="020F0502020204030204" pitchFamily="34" charset="0"/>
                          <a:cs typeface="Times New Roman" panose="02020603050405020304" pitchFamily="18" charset="0"/>
                        </a:rPr>
                        <a:t>To adopt a relational way of thinking by exploring and linking different disciplines, using creativity and experimentation with novel ideas or methods.</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4605684"/>
                  </a:ext>
                </a:extLst>
              </a:tr>
            </a:tbl>
          </a:graphicData>
        </a:graphic>
      </p:graphicFrame>
    </p:spTree>
    <p:extLst>
      <p:ext uri="{BB962C8B-B14F-4D97-AF65-F5344CB8AC3E}">
        <p14:creationId xmlns:p14="http://schemas.microsoft.com/office/powerpoint/2010/main" val="1357498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1396</Words>
  <Application>Microsoft Office PowerPoint</Application>
  <PresentationFormat>Widescreen</PresentationFormat>
  <Paragraphs>198</Paragraphs>
  <Slides>18</Slides>
  <Notes>0</Notes>
  <HiddenSlides>0</HiddenSlides>
  <MMClips>0</MMClips>
  <ScaleCrop>false</ScaleCrop>
  <HeadingPairs>
    <vt:vector size="6" baseType="variant">
      <vt:variant>
        <vt:lpstr>Caratteri utilizzati</vt:lpstr>
      </vt:variant>
      <vt:variant>
        <vt:i4>13</vt:i4>
      </vt:variant>
      <vt:variant>
        <vt:lpstr>Tema</vt:lpstr>
      </vt:variant>
      <vt:variant>
        <vt:i4>1</vt:i4>
      </vt:variant>
      <vt:variant>
        <vt:lpstr>Titoli diapositive</vt:lpstr>
      </vt:variant>
      <vt:variant>
        <vt:i4>18</vt:i4>
      </vt:variant>
    </vt:vector>
  </HeadingPairs>
  <TitlesOfParts>
    <vt:vector size="32" baseType="lpstr">
      <vt:lpstr>Abhaya Libre</vt:lpstr>
      <vt:lpstr>Abhaya Libre SemiBold</vt:lpstr>
      <vt:lpstr>Arial</vt:lpstr>
      <vt:lpstr>Arial MT</vt:lpstr>
      <vt:lpstr>Arima Madurai Semi</vt:lpstr>
      <vt:lpstr>Bebas Neue</vt:lpstr>
      <vt:lpstr>Calibri</vt:lpstr>
      <vt:lpstr>Calibri Light</vt:lpstr>
      <vt:lpstr>Lato Light</vt:lpstr>
      <vt:lpstr>Nunito Bold</vt:lpstr>
      <vt:lpstr>Poppins</vt:lpstr>
      <vt:lpstr>Roboto</vt:lpstr>
      <vt:lpstr>Times New Roman</vt:lpstr>
      <vt:lpstr>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lastModifiedBy>IHF Bruxelles</cp:lastModifiedBy>
  <cp:revision>16</cp:revision>
  <dcterms:created xsi:type="dcterms:W3CDTF">2022-05-18T10:18:40Z</dcterms:created>
  <dcterms:modified xsi:type="dcterms:W3CDTF">2022-11-10T00:00:18Z</dcterms:modified>
</cp:coreProperties>
</file>