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4" roundtripDataSignature="AMtx7mg/AE1X3VYYftZwwNcMgeL58RlfJ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62AEC91-9352-4B8E-869F-FDD069DABF2D}">
  <a:tblStyle styleId="{262AEC91-9352-4B8E-869F-FDD069DABF2D}"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2" name="Google Shape;182;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0" name="Google Shape;190;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8" name="Google Shape;198;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4" name="Google Shape;214;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1" name="Google Shape;231;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2" name="Google Shape;252;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0" name="Google Shape;12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8" name="Google Shape;12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6" name="Google Shape;13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0" name="Google Shape;150;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8" name="Google Shape;15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2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3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3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7"/>
        <p:cNvGrpSpPr/>
        <p:nvPr/>
      </p:nvGrpSpPr>
      <p:grpSpPr>
        <a:xfrm>
          <a:off x="0" y="0"/>
          <a:ext cx="0" cy="0"/>
          <a:chOff x="0" y="0"/>
          <a:chExt cx="0" cy="0"/>
        </a:xfrm>
      </p:grpSpPr>
      <p:sp>
        <p:nvSpPr>
          <p:cNvPr id="18" name="Google Shape;18;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2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2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2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2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2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2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2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2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2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2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8"/>
          <p:cNvSpPr>
            <a:spLocks noGrp="1"/>
          </p:cNvSpPr>
          <p:nvPr>
            <p:ph type="pic" idx="2"/>
          </p:nvPr>
        </p:nvSpPr>
        <p:spPr>
          <a:xfrm>
            <a:off x="5183188" y="987425"/>
            <a:ext cx="6172200" cy="4873625"/>
          </a:xfrm>
          <a:prstGeom prst="rect">
            <a:avLst/>
          </a:prstGeom>
          <a:noFill/>
          <a:ln>
            <a:noFill/>
          </a:ln>
        </p:spPr>
      </p:sp>
      <p:sp>
        <p:nvSpPr>
          <p:cNvPr id="64" name="Google Shape;64;p2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joint-research-centre.ec.europa.eu/greencomp-european-sustainability-competence-framework_e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l="17326" t="38446" r="19050" b="33333"/>
          <a:stretch/>
        </p:blipFill>
        <p:spPr>
          <a:xfrm>
            <a:off x="3912093" y="1074198"/>
            <a:ext cx="4367813" cy="1935331"/>
          </a:xfrm>
          <a:prstGeom prst="rect">
            <a:avLst/>
          </a:prstGeom>
          <a:noFill/>
          <a:ln>
            <a:noFill/>
          </a:ln>
        </p:spPr>
      </p:pic>
      <p:sp>
        <p:nvSpPr>
          <p:cNvPr id="85" name="Google Shape;85;p1"/>
          <p:cNvSpPr txBox="1"/>
          <p:nvPr/>
        </p:nvSpPr>
        <p:spPr>
          <a:xfrm>
            <a:off x="1056323" y="4253013"/>
            <a:ext cx="9724200" cy="584735"/>
          </a:xfrm>
          <a:prstGeom prst="rect">
            <a:avLst/>
          </a:prstGeom>
          <a:noFill/>
          <a:ln>
            <a:noFill/>
          </a:ln>
        </p:spPr>
        <p:txBody>
          <a:bodyPr spcFirstLastPara="1" wrap="square" lIns="91425" tIns="45700" rIns="91425" bIns="45700" anchor="t" anchorCtr="0">
            <a:spAutoFit/>
          </a:bodyPr>
          <a:lstStyle/>
          <a:p>
            <a:pPr lvl="0"/>
            <a:r>
              <a:rPr lang="el-GR" sz="3200" b="1" dirty="0">
                <a:solidFill>
                  <a:srgbClr val="EA4E46"/>
                </a:solidFill>
                <a:latin typeface="Calibri"/>
                <a:ea typeface="Calibri"/>
                <a:cs typeface="Calibri"/>
                <a:sym typeface="Calibri"/>
              </a:rPr>
              <a:t>Εισαγωγή χρήστη στο πλαίσιο </a:t>
            </a:r>
            <a:r>
              <a:rPr lang="el-GR" sz="3200" b="1" dirty="0" err="1">
                <a:solidFill>
                  <a:srgbClr val="EA4E46"/>
                </a:solidFill>
                <a:latin typeface="Calibri"/>
                <a:ea typeface="Calibri"/>
                <a:cs typeface="Calibri"/>
                <a:sym typeface="Calibri"/>
              </a:rPr>
              <a:t>GreenComp</a:t>
            </a:r>
            <a:r>
              <a:rPr lang="en-GB" sz="3200" b="1" i="0" u="none" strike="noStrike" cap="none" dirty="0">
                <a:solidFill>
                  <a:srgbClr val="EA4E46"/>
                </a:solidFill>
                <a:latin typeface="Calibri"/>
                <a:ea typeface="Calibri"/>
                <a:cs typeface="Calibri"/>
                <a:sym typeface="Calibri"/>
              </a:rPr>
              <a:t>  </a:t>
            </a:r>
            <a:endParaRPr sz="3200" dirty="0">
              <a:solidFill>
                <a:srgbClr val="EA4E46"/>
              </a:solidFill>
              <a:latin typeface="Calibri"/>
              <a:ea typeface="Calibri"/>
              <a:cs typeface="Calibri"/>
              <a:sym typeface="Calibri"/>
            </a:endParaRPr>
          </a:p>
        </p:txBody>
      </p:sp>
      <p:sp>
        <p:nvSpPr>
          <p:cNvPr id="86" name="Google Shape;86;p1"/>
          <p:cNvSpPr txBox="1"/>
          <p:nvPr/>
        </p:nvSpPr>
        <p:spPr>
          <a:xfrm>
            <a:off x="1056324" y="4995454"/>
            <a:ext cx="6094520" cy="369332"/>
          </a:xfrm>
          <a:prstGeom prst="rect">
            <a:avLst/>
          </a:prstGeom>
          <a:noFill/>
          <a:ln>
            <a:noFill/>
          </a:ln>
        </p:spPr>
        <p:txBody>
          <a:bodyPr spcFirstLastPara="1" wrap="square" lIns="91425" tIns="45700" rIns="91425" bIns="45700" anchor="t" anchorCtr="0">
            <a:spAutoFit/>
          </a:bodyPr>
          <a:lstStyle/>
          <a:p>
            <a:pPr lvl="0"/>
            <a:r>
              <a:rPr lang="el-GR" sz="1800" b="1" dirty="0">
                <a:solidFill>
                  <a:schemeClr val="dk1"/>
                </a:solidFill>
                <a:latin typeface="Calibri"/>
                <a:ea typeface="Calibri"/>
                <a:cs typeface="Calibri"/>
                <a:sym typeface="Calibri"/>
              </a:rPr>
              <a:t>Δημιουργήθηκε </a:t>
            </a:r>
            <a:r>
              <a:rPr lang="en-US" sz="1800" b="1" dirty="0">
                <a:solidFill>
                  <a:schemeClr val="dk1"/>
                </a:solidFill>
                <a:latin typeface="Calibri"/>
                <a:ea typeface="Calibri"/>
                <a:cs typeface="Calibri"/>
                <a:sym typeface="Calibri"/>
              </a:rPr>
              <a:t>A</a:t>
            </a:r>
            <a:r>
              <a:rPr lang="el-GR" sz="1800" b="1" dirty="0" err="1">
                <a:solidFill>
                  <a:schemeClr val="dk1"/>
                </a:solidFill>
                <a:latin typeface="Calibri"/>
                <a:ea typeface="Calibri"/>
                <a:cs typeface="Calibri"/>
                <a:sym typeface="Calibri"/>
              </a:rPr>
              <a:t>πό</a:t>
            </a:r>
            <a:r>
              <a:rPr lang="el-GR" sz="1800" b="1" dirty="0">
                <a:solidFill>
                  <a:schemeClr val="dk1"/>
                </a:solidFill>
                <a:latin typeface="Calibri"/>
                <a:ea typeface="Calibri"/>
                <a:cs typeface="Calibri"/>
                <a:sym typeface="Calibri"/>
              </a:rPr>
              <a:t>: </a:t>
            </a:r>
            <a:r>
              <a:rPr lang="en-GB" sz="1800" dirty="0">
                <a:solidFill>
                  <a:schemeClr val="dk1"/>
                </a:solidFill>
                <a:latin typeface="Calibri"/>
                <a:ea typeface="Calibri"/>
                <a:cs typeface="Calibri"/>
                <a:sym typeface="Calibri"/>
              </a:rPr>
              <a:t>IHF &amp; CIRCLE</a:t>
            </a:r>
            <a:endParaRPr dirty="0"/>
          </a:p>
        </p:txBody>
      </p:sp>
      <p:sp>
        <p:nvSpPr>
          <p:cNvPr id="87" name="Google Shape;87;p1"/>
          <p:cNvSpPr/>
          <p:nvPr/>
        </p:nvSpPr>
        <p:spPr>
          <a:xfrm>
            <a:off x="461521" y="486455"/>
            <a:ext cx="710332" cy="942850"/>
          </a:xfrm>
          <a:prstGeom prst="halfFrame">
            <a:avLst>
              <a:gd name="adj1" fmla="val 33333"/>
              <a:gd name="adj2" fmla="val 33333"/>
            </a:avLst>
          </a:prstGeom>
          <a:solidFill>
            <a:srgbClr val="EA4E46"/>
          </a:solidFill>
          <a:ln w="12700" cap="flat" cmpd="sng">
            <a:solidFill>
              <a:srgbClr val="EA4E4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88" name="Google Shape;88;p1"/>
          <p:cNvSpPr/>
          <p:nvPr/>
        </p:nvSpPr>
        <p:spPr>
          <a:xfrm rot="10800000">
            <a:off x="10780510" y="4995454"/>
            <a:ext cx="710332" cy="942850"/>
          </a:xfrm>
          <a:prstGeom prst="halfFrame">
            <a:avLst>
              <a:gd name="adj1" fmla="val 33333"/>
              <a:gd name="adj2" fmla="val 33333"/>
            </a:avLst>
          </a:prstGeom>
          <a:solidFill>
            <a:srgbClr val="EA4E46"/>
          </a:solidFill>
          <a:ln w="12700" cap="flat" cmpd="sng">
            <a:solidFill>
              <a:srgbClr val="EA4E4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7"/>
        <p:cNvGrpSpPr/>
        <p:nvPr/>
      </p:nvGrpSpPr>
      <p:grpSpPr>
        <a:xfrm>
          <a:off x="0" y="0"/>
          <a:ext cx="0" cy="0"/>
          <a:chOff x="0" y="0"/>
          <a:chExt cx="0" cy="0"/>
        </a:xfrm>
      </p:grpSpPr>
      <p:sp>
        <p:nvSpPr>
          <p:cNvPr id="168" name="Google Shape;168;p10"/>
          <p:cNvSpPr txBox="1"/>
          <p:nvPr/>
        </p:nvSpPr>
        <p:spPr>
          <a:xfrm>
            <a:off x="762530" y="1246054"/>
            <a:ext cx="7693324" cy="461665"/>
          </a:xfrm>
          <a:prstGeom prst="rect">
            <a:avLst/>
          </a:prstGeom>
          <a:noFill/>
          <a:ln>
            <a:noFill/>
          </a:ln>
        </p:spPr>
        <p:txBody>
          <a:bodyPr spcFirstLastPara="1" wrap="square" lIns="91425" tIns="45700" rIns="91425" bIns="45700" anchor="t" anchorCtr="0">
            <a:spAutoFit/>
          </a:bodyPr>
          <a:lstStyle/>
          <a:p>
            <a:pPr lvl="0"/>
            <a:r>
              <a:rPr lang="el-GR" sz="2400" b="1" dirty="0">
                <a:solidFill>
                  <a:srgbClr val="21B4A9"/>
                </a:solidFill>
                <a:latin typeface="Calibri"/>
                <a:ea typeface="Calibri"/>
                <a:cs typeface="Calibri"/>
                <a:sym typeface="Calibri"/>
              </a:rPr>
              <a:t>Δράση για την Βιωσιμότητα</a:t>
            </a:r>
            <a:endParaRPr sz="2400" b="1" dirty="0">
              <a:solidFill>
                <a:srgbClr val="21B4A9"/>
              </a:solidFill>
              <a:latin typeface="Calibri"/>
              <a:ea typeface="Calibri"/>
              <a:cs typeface="Calibri"/>
              <a:sym typeface="Calibri"/>
            </a:endParaRPr>
          </a:p>
        </p:txBody>
      </p:sp>
      <p:graphicFrame>
        <p:nvGraphicFramePr>
          <p:cNvPr id="170" name="Google Shape;170;p10"/>
          <p:cNvGraphicFramePr/>
          <p:nvPr>
            <p:extLst>
              <p:ext uri="{D42A27DB-BD31-4B8C-83A1-F6EECF244321}">
                <p14:modId xmlns:p14="http://schemas.microsoft.com/office/powerpoint/2010/main" val="3968923556"/>
              </p:ext>
            </p:extLst>
          </p:nvPr>
        </p:nvGraphicFramePr>
        <p:xfrm>
          <a:off x="867304" y="1727502"/>
          <a:ext cx="10096500" cy="365625"/>
        </p:xfrm>
        <a:graphic>
          <a:graphicData uri="http://schemas.openxmlformats.org/drawingml/2006/table">
            <a:tbl>
              <a:tblPr>
                <a:noFill/>
                <a:tableStyleId>{262AEC91-9352-4B8E-869F-FDD069DABF2D}</a:tableStyleId>
              </a:tblPr>
              <a:tblGrid>
                <a:gridCol w="2451500">
                  <a:extLst>
                    <a:ext uri="{9D8B030D-6E8A-4147-A177-3AD203B41FA5}">
                      <a16:colId xmlns:a16="http://schemas.microsoft.com/office/drawing/2014/main" val="20000"/>
                    </a:ext>
                  </a:extLst>
                </a:gridCol>
                <a:gridCol w="3822500">
                  <a:extLst>
                    <a:ext uri="{9D8B030D-6E8A-4147-A177-3AD203B41FA5}">
                      <a16:colId xmlns:a16="http://schemas.microsoft.com/office/drawing/2014/main" val="20001"/>
                    </a:ext>
                  </a:extLst>
                </a:gridCol>
                <a:gridCol w="3822500">
                  <a:extLst>
                    <a:ext uri="{9D8B030D-6E8A-4147-A177-3AD203B41FA5}">
                      <a16:colId xmlns:a16="http://schemas.microsoft.com/office/drawing/2014/main" val="20002"/>
                    </a:ext>
                  </a:extLst>
                </a:gridCol>
              </a:tblGrid>
              <a:tr h="365625">
                <a:tc>
                  <a:txBody>
                    <a:bodyPr/>
                    <a:lstStyle/>
                    <a:p>
                      <a:pPr marL="0" marR="0" lvl="0" indent="0" algn="ctr" rtl="0">
                        <a:lnSpc>
                          <a:spcPct val="106000"/>
                        </a:lnSpc>
                        <a:spcBef>
                          <a:spcPts val="0"/>
                        </a:spcBef>
                        <a:spcAft>
                          <a:spcPts val="0"/>
                        </a:spcAft>
                        <a:buNone/>
                      </a:pPr>
                      <a:r>
                        <a:rPr lang="el-GR" sz="1500" b="1" u="none" strike="noStrike" cap="none" dirty="0">
                          <a:solidFill>
                            <a:srgbClr val="FFFFFF"/>
                          </a:solidFill>
                          <a:latin typeface="Calibri"/>
                          <a:ea typeface="Calibri"/>
                          <a:cs typeface="Calibri"/>
                          <a:sym typeface="Calibri"/>
                        </a:rPr>
                        <a:t>Τομέας</a:t>
                      </a:r>
                      <a:endParaRPr sz="1500" u="none" strike="noStrike" cap="none" dirty="0">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2060"/>
                    </a:solidFill>
                  </a:tcPr>
                </a:tc>
                <a:tc>
                  <a:txBody>
                    <a:bodyPr/>
                    <a:lstStyle/>
                    <a:p>
                      <a:pPr marL="0" marR="0" lvl="0" indent="0" algn="ctr" rtl="0">
                        <a:lnSpc>
                          <a:spcPct val="106000"/>
                        </a:lnSpc>
                        <a:spcBef>
                          <a:spcPts val="0"/>
                        </a:spcBef>
                        <a:spcAft>
                          <a:spcPts val="0"/>
                        </a:spcAft>
                        <a:buNone/>
                      </a:pPr>
                      <a:r>
                        <a:rPr lang="el-GR" sz="1500" b="1" u="none" strike="noStrike" cap="none" dirty="0">
                          <a:solidFill>
                            <a:srgbClr val="FFFFFF"/>
                          </a:solidFill>
                          <a:latin typeface="Calibri"/>
                          <a:ea typeface="Calibri"/>
                          <a:cs typeface="Calibri"/>
                          <a:sym typeface="Calibri"/>
                        </a:rPr>
                        <a:t>Ικανότητα</a:t>
                      </a:r>
                      <a:endParaRPr sz="1500" u="none" strike="noStrike" cap="none" dirty="0">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2060"/>
                    </a:solidFill>
                  </a:tcPr>
                </a:tc>
                <a:tc>
                  <a:txBody>
                    <a:bodyPr/>
                    <a:lstStyle/>
                    <a:p>
                      <a:pPr marL="0" marR="0" lvl="0" indent="0" algn="ctr" rtl="0">
                        <a:lnSpc>
                          <a:spcPct val="106000"/>
                        </a:lnSpc>
                        <a:spcBef>
                          <a:spcPts val="0"/>
                        </a:spcBef>
                        <a:spcAft>
                          <a:spcPts val="0"/>
                        </a:spcAft>
                        <a:buNone/>
                      </a:pPr>
                      <a:r>
                        <a:rPr lang="el-GR" sz="1500" b="1" u="none" strike="noStrike" cap="none" dirty="0" err="1">
                          <a:solidFill>
                            <a:srgbClr val="FFFFFF"/>
                          </a:solidFill>
                          <a:latin typeface="Calibri"/>
                          <a:ea typeface="Calibri"/>
                          <a:cs typeface="Calibri"/>
                          <a:sym typeface="Calibri"/>
                        </a:rPr>
                        <a:t>Περιγραφέας</a:t>
                      </a:r>
                      <a:endParaRPr sz="1500" u="none" strike="noStrike" cap="none" dirty="0">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2060"/>
                    </a:solidFill>
                  </a:tcPr>
                </a:tc>
                <a:extLst>
                  <a:ext uri="{0D108BD9-81ED-4DB2-BD59-A6C34878D82A}">
                    <a16:rowId xmlns:a16="http://schemas.microsoft.com/office/drawing/2014/main" val="10000"/>
                  </a:ext>
                </a:extLst>
              </a:tr>
            </a:tbl>
          </a:graphicData>
        </a:graphic>
      </p:graphicFrame>
      <p:graphicFrame>
        <p:nvGraphicFramePr>
          <p:cNvPr id="171" name="Google Shape;171;p10"/>
          <p:cNvGraphicFramePr/>
          <p:nvPr>
            <p:extLst>
              <p:ext uri="{D42A27DB-BD31-4B8C-83A1-F6EECF244321}">
                <p14:modId xmlns:p14="http://schemas.microsoft.com/office/powerpoint/2010/main" val="2191226978"/>
              </p:ext>
            </p:extLst>
          </p:nvPr>
        </p:nvGraphicFramePr>
        <p:xfrm>
          <a:off x="867306" y="2093130"/>
          <a:ext cx="10096500" cy="2749804"/>
        </p:xfrm>
        <a:graphic>
          <a:graphicData uri="http://schemas.openxmlformats.org/drawingml/2006/table">
            <a:tbl>
              <a:tblPr>
                <a:noFill/>
                <a:tableStyleId>{262AEC91-9352-4B8E-869F-FDD069DABF2D}</a:tableStyleId>
              </a:tblPr>
              <a:tblGrid>
                <a:gridCol w="2451500">
                  <a:extLst>
                    <a:ext uri="{9D8B030D-6E8A-4147-A177-3AD203B41FA5}">
                      <a16:colId xmlns:a16="http://schemas.microsoft.com/office/drawing/2014/main" val="20000"/>
                    </a:ext>
                  </a:extLst>
                </a:gridCol>
                <a:gridCol w="3822500">
                  <a:extLst>
                    <a:ext uri="{9D8B030D-6E8A-4147-A177-3AD203B41FA5}">
                      <a16:colId xmlns:a16="http://schemas.microsoft.com/office/drawing/2014/main" val="20001"/>
                    </a:ext>
                  </a:extLst>
                </a:gridCol>
                <a:gridCol w="3822500">
                  <a:extLst>
                    <a:ext uri="{9D8B030D-6E8A-4147-A177-3AD203B41FA5}">
                      <a16:colId xmlns:a16="http://schemas.microsoft.com/office/drawing/2014/main" val="20002"/>
                    </a:ext>
                  </a:extLst>
                </a:gridCol>
              </a:tblGrid>
              <a:tr h="945800">
                <a:tc rowSpan="3">
                  <a:txBody>
                    <a:bodyPr/>
                    <a:lstStyle/>
                    <a:p>
                      <a:pPr marL="0" marR="0" lvl="0" indent="0" algn="l" rtl="0">
                        <a:lnSpc>
                          <a:spcPct val="106000"/>
                        </a:lnSpc>
                        <a:spcBef>
                          <a:spcPts val="0"/>
                        </a:spcBef>
                        <a:spcAft>
                          <a:spcPts val="0"/>
                        </a:spcAft>
                        <a:buNone/>
                      </a:pPr>
                      <a:r>
                        <a:rPr lang="en-GB" sz="2200" b="1" u="none" strike="noStrike" cap="none" dirty="0">
                          <a:solidFill>
                            <a:srgbClr val="FFFFFF"/>
                          </a:solidFill>
                          <a:latin typeface="Calibri"/>
                          <a:ea typeface="Calibri"/>
                          <a:cs typeface="Calibri"/>
                          <a:sym typeface="Calibri"/>
                        </a:rPr>
                        <a:t>4. </a:t>
                      </a:r>
                      <a:r>
                        <a:rPr lang="el-GR" sz="2200" b="1" u="none" strike="noStrike" cap="none" dirty="0">
                          <a:solidFill>
                            <a:srgbClr val="FFFFFF"/>
                          </a:solidFill>
                          <a:latin typeface="Calibri"/>
                          <a:ea typeface="Calibri"/>
                          <a:cs typeface="Calibri"/>
                          <a:sym typeface="Calibri"/>
                        </a:rPr>
                        <a:t>Δράση για την Βιωσιμότητα</a:t>
                      </a:r>
                      <a:endParaRPr sz="2200" u="none" strike="noStrike" cap="none" dirty="0">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A8D08D"/>
                    </a:solidFill>
                  </a:tcPr>
                </a:tc>
                <a:tc>
                  <a:txBody>
                    <a:bodyPr/>
                    <a:lstStyle/>
                    <a:p>
                      <a:pPr marL="0" marR="0" lvl="0" indent="0" algn="just" rtl="0">
                        <a:lnSpc>
                          <a:spcPct val="106000"/>
                        </a:lnSpc>
                        <a:spcBef>
                          <a:spcPts val="0"/>
                        </a:spcBef>
                        <a:spcAft>
                          <a:spcPts val="0"/>
                        </a:spcAft>
                        <a:buNone/>
                      </a:pPr>
                      <a:r>
                        <a:rPr lang="en-GB" sz="2200" b="1" i="1" u="none" strike="noStrike" cap="none" dirty="0">
                          <a:latin typeface="Calibri"/>
                          <a:ea typeface="Calibri"/>
                          <a:cs typeface="Calibri"/>
                          <a:sym typeface="Calibri"/>
                        </a:rPr>
                        <a:t>4.1 </a:t>
                      </a:r>
                      <a:r>
                        <a:rPr lang="el-GR" sz="2200" b="1" i="1" u="none" strike="noStrike" cap="none" dirty="0">
                          <a:latin typeface="Calibri"/>
                          <a:ea typeface="Calibri"/>
                          <a:cs typeface="Calibri"/>
                          <a:sym typeface="Calibri"/>
                        </a:rPr>
                        <a:t>Πολιτικές ενέργειες</a:t>
                      </a:r>
                      <a:endParaRPr sz="2200" u="none" strike="noStrike" cap="none" dirty="0">
                        <a:latin typeface="Calibri"/>
                        <a:ea typeface="Calibri"/>
                        <a:cs typeface="Calibri"/>
                        <a:sym typeface="Calibri"/>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2EFD9"/>
                    </a:solidFill>
                  </a:tcPr>
                </a:tc>
                <a:tc>
                  <a:txBody>
                    <a:bodyPr/>
                    <a:lstStyle/>
                    <a:p>
                      <a:pPr marL="0" marR="0" lvl="0" indent="0" algn="just" rtl="0">
                        <a:lnSpc>
                          <a:spcPct val="106000"/>
                        </a:lnSpc>
                        <a:spcBef>
                          <a:spcPts val="0"/>
                        </a:spcBef>
                        <a:spcAft>
                          <a:spcPts val="0"/>
                        </a:spcAft>
                        <a:buNone/>
                      </a:pPr>
                      <a:endParaRPr sz="500" u="none" strike="noStrike" cap="none" dirty="0">
                        <a:latin typeface="Calibri"/>
                        <a:ea typeface="Calibri"/>
                        <a:cs typeface="Calibri"/>
                        <a:sym typeface="Calibri"/>
                      </a:endParaRPr>
                    </a:p>
                    <a:p>
                      <a:pPr marL="0" marR="0" lvl="0" indent="0" algn="just" rtl="0">
                        <a:lnSpc>
                          <a:spcPct val="106000"/>
                        </a:lnSpc>
                        <a:spcBef>
                          <a:spcPts val="0"/>
                        </a:spcBef>
                        <a:spcAft>
                          <a:spcPts val="0"/>
                        </a:spcAft>
                        <a:buNone/>
                      </a:pPr>
                      <a:r>
                        <a:rPr lang="el-GR" sz="1500" u="none" strike="noStrike" cap="none" dirty="0">
                          <a:latin typeface="Calibri"/>
                          <a:ea typeface="Calibri"/>
                          <a:cs typeface="Calibri"/>
                          <a:sym typeface="Calibri"/>
                        </a:rPr>
                        <a:t>Η κατανόηση του πολιτικού συστήματος, ο προσδιορισμός της πολιτικής ευθύνης και της λογοδοσίας για μη βιώσιμη συμπεριφορά και η απαίτηση αποτελεσματικών πολιτικών για τη βιωσιμότητα.</a:t>
                      </a:r>
                      <a:endParaRPr sz="500" u="none" strike="noStrike" cap="none" dirty="0">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27550">
                <a:tc vMerge="1">
                  <a:txBody>
                    <a:bodyPr/>
                    <a:lstStyle/>
                    <a:p>
                      <a:endParaRPr lang="en-US"/>
                    </a:p>
                  </a:txBody>
                  <a:tcPr/>
                </a:tc>
                <a:tc>
                  <a:txBody>
                    <a:bodyPr/>
                    <a:lstStyle/>
                    <a:p>
                      <a:pPr marL="0" marR="0" lvl="0" indent="0" algn="just" rtl="0">
                        <a:lnSpc>
                          <a:spcPct val="106000"/>
                        </a:lnSpc>
                        <a:spcBef>
                          <a:spcPts val="0"/>
                        </a:spcBef>
                        <a:spcAft>
                          <a:spcPts val="0"/>
                        </a:spcAft>
                        <a:buNone/>
                      </a:pPr>
                      <a:r>
                        <a:rPr lang="en-GB" sz="2200" b="1" i="1" u="none" strike="noStrike" cap="none" dirty="0">
                          <a:latin typeface="Calibri"/>
                          <a:ea typeface="Calibri"/>
                          <a:cs typeface="Calibri"/>
                          <a:sym typeface="Calibri"/>
                        </a:rPr>
                        <a:t>4.2 </a:t>
                      </a:r>
                      <a:r>
                        <a:rPr lang="el-GR" sz="2200" b="1" i="1" u="none" strike="noStrike" cap="none" dirty="0">
                          <a:latin typeface="Calibri"/>
                          <a:ea typeface="Calibri"/>
                          <a:cs typeface="Calibri"/>
                          <a:sym typeface="Calibri"/>
                        </a:rPr>
                        <a:t>Συλλογική δράση</a:t>
                      </a:r>
                      <a:endParaRPr sz="2200" u="none" strike="noStrike" cap="none" dirty="0">
                        <a:latin typeface="Calibri"/>
                        <a:ea typeface="Calibri"/>
                        <a:cs typeface="Calibri"/>
                        <a:sym typeface="Calibri"/>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2EFD9"/>
                    </a:solidFill>
                  </a:tcPr>
                </a:tc>
                <a:tc>
                  <a:txBody>
                    <a:bodyPr/>
                    <a:lstStyle/>
                    <a:p>
                      <a:pPr marL="0" marR="0" lvl="0" indent="0" algn="just" rtl="0">
                        <a:lnSpc>
                          <a:spcPct val="106000"/>
                        </a:lnSpc>
                        <a:spcBef>
                          <a:spcPts val="0"/>
                        </a:spcBef>
                        <a:spcAft>
                          <a:spcPts val="0"/>
                        </a:spcAft>
                        <a:buNone/>
                      </a:pPr>
                      <a:endParaRPr sz="500" u="none" strike="noStrike" cap="none" dirty="0">
                        <a:latin typeface="Calibri"/>
                        <a:ea typeface="Calibri"/>
                        <a:cs typeface="Calibri"/>
                        <a:sym typeface="Calibri"/>
                      </a:endParaRPr>
                    </a:p>
                    <a:p>
                      <a:pPr marL="0" marR="0" lvl="0" indent="0" algn="just" rtl="0">
                        <a:lnSpc>
                          <a:spcPct val="106000"/>
                        </a:lnSpc>
                        <a:spcBef>
                          <a:spcPts val="0"/>
                        </a:spcBef>
                        <a:spcAft>
                          <a:spcPts val="0"/>
                        </a:spcAft>
                        <a:buNone/>
                      </a:pPr>
                      <a:r>
                        <a:rPr lang="el-GR" sz="1500" u="none" strike="noStrike" cap="none" dirty="0">
                          <a:latin typeface="Calibri"/>
                          <a:ea typeface="Calibri"/>
                          <a:cs typeface="Calibri"/>
                          <a:sym typeface="Calibri"/>
                        </a:rPr>
                        <a:t>Η δράση για αλλαγή σε συνεργασία με άλλους.</a:t>
                      </a:r>
                      <a:endParaRPr sz="500" u="none" strike="noStrike" cap="none" dirty="0">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709350">
                <a:tc vMerge="1">
                  <a:txBody>
                    <a:bodyPr/>
                    <a:lstStyle/>
                    <a:p>
                      <a:endParaRPr lang="en-US"/>
                    </a:p>
                  </a:txBody>
                  <a:tcPr/>
                </a:tc>
                <a:tc>
                  <a:txBody>
                    <a:bodyPr/>
                    <a:lstStyle/>
                    <a:p>
                      <a:pPr marL="0" marR="0" lvl="0" indent="0" algn="just" rtl="0">
                        <a:lnSpc>
                          <a:spcPct val="106000"/>
                        </a:lnSpc>
                        <a:spcBef>
                          <a:spcPts val="0"/>
                        </a:spcBef>
                        <a:spcAft>
                          <a:spcPts val="0"/>
                        </a:spcAft>
                        <a:buNone/>
                      </a:pPr>
                      <a:r>
                        <a:rPr lang="en-GB" sz="2200" b="1" i="1" u="none" strike="noStrike" cap="none" dirty="0">
                          <a:latin typeface="Calibri"/>
                          <a:ea typeface="Calibri"/>
                          <a:cs typeface="Calibri"/>
                          <a:sym typeface="Calibri"/>
                        </a:rPr>
                        <a:t>4.3 </a:t>
                      </a:r>
                      <a:r>
                        <a:rPr lang="el-GR" sz="2200" b="1" i="1" u="none" strike="noStrike" cap="none" dirty="0">
                          <a:latin typeface="Calibri"/>
                          <a:ea typeface="Calibri"/>
                          <a:cs typeface="Calibri"/>
                          <a:sym typeface="Calibri"/>
                        </a:rPr>
                        <a:t>Ατομική πρωτοβουλία</a:t>
                      </a:r>
                      <a:endParaRPr sz="2200" u="none" strike="noStrike" cap="none" dirty="0">
                        <a:latin typeface="Calibri"/>
                        <a:ea typeface="Calibri"/>
                        <a:cs typeface="Calibri"/>
                        <a:sym typeface="Calibri"/>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2EFD9"/>
                    </a:solidFill>
                  </a:tcPr>
                </a:tc>
                <a:tc>
                  <a:txBody>
                    <a:bodyPr/>
                    <a:lstStyle/>
                    <a:p>
                      <a:pPr marL="0" marR="0" lvl="0" indent="0" algn="just" rtl="0">
                        <a:lnSpc>
                          <a:spcPct val="106000"/>
                        </a:lnSpc>
                        <a:spcBef>
                          <a:spcPts val="0"/>
                        </a:spcBef>
                        <a:spcAft>
                          <a:spcPts val="0"/>
                        </a:spcAft>
                        <a:buNone/>
                      </a:pPr>
                      <a:endParaRPr sz="500" u="none" strike="noStrike" cap="none" dirty="0">
                        <a:latin typeface="Calibri"/>
                        <a:ea typeface="Calibri"/>
                        <a:cs typeface="Calibri"/>
                        <a:sym typeface="Calibri"/>
                      </a:endParaRPr>
                    </a:p>
                    <a:p>
                      <a:pPr marL="0" marR="0" lvl="0" indent="0" algn="just" rtl="0">
                        <a:lnSpc>
                          <a:spcPct val="106000"/>
                        </a:lnSpc>
                        <a:spcBef>
                          <a:spcPts val="0"/>
                        </a:spcBef>
                        <a:spcAft>
                          <a:spcPts val="0"/>
                        </a:spcAft>
                        <a:buNone/>
                      </a:pPr>
                      <a:r>
                        <a:rPr lang="el-GR" sz="1500" u="none" strike="noStrike" cap="none" dirty="0">
                          <a:latin typeface="Calibri"/>
                          <a:ea typeface="Calibri"/>
                          <a:cs typeface="Calibri"/>
                          <a:sym typeface="Calibri"/>
                        </a:rPr>
                        <a:t>Ο εντοπισμός των δυνατοτήτων του ατόμου για βιωσιμότητα και η ενεργή συμβολή στη βελτίωση των προοπτικών για την κοινότητα και τον πλανήτη</a:t>
                      </a:r>
                      <a:r>
                        <a:rPr lang="en-GB" sz="1500" u="none" strike="noStrike" cap="none" dirty="0">
                          <a:latin typeface="Calibri"/>
                          <a:ea typeface="Calibri"/>
                          <a:cs typeface="Calibri"/>
                          <a:sym typeface="Calibri"/>
                        </a:rPr>
                        <a:t>.</a:t>
                      </a:r>
                      <a:endParaRPr dirty="0"/>
                    </a:p>
                    <a:p>
                      <a:pPr marL="0" marR="0" lvl="0" indent="0" algn="just" rtl="0">
                        <a:lnSpc>
                          <a:spcPct val="106000"/>
                        </a:lnSpc>
                        <a:spcBef>
                          <a:spcPts val="0"/>
                        </a:spcBef>
                        <a:spcAft>
                          <a:spcPts val="0"/>
                        </a:spcAft>
                        <a:buNone/>
                      </a:pPr>
                      <a:endParaRPr sz="500" u="none" strike="noStrike" cap="none" dirty="0">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Google Shape;145;p7">
            <a:extLst>
              <a:ext uri="{FF2B5EF4-FFF2-40B4-BE49-F238E27FC236}">
                <a16:creationId xmlns:a16="http://schemas.microsoft.com/office/drawing/2014/main" id="{59DEAFB5-65E2-4C40-954F-E518E8FE6BB4}"/>
              </a:ext>
            </a:extLst>
          </p:cNvPr>
          <p:cNvSpPr txBox="1"/>
          <p:nvPr/>
        </p:nvSpPr>
        <p:spPr>
          <a:xfrm>
            <a:off x="762529" y="579940"/>
            <a:ext cx="8208962" cy="646331"/>
          </a:xfrm>
          <a:prstGeom prst="rect">
            <a:avLst/>
          </a:prstGeom>
          <a:noFill/>
          <a:ln>
            <a:noFill/>
          </a:ln>
        </p:spPr>
        <p:txBody>
          <a:bodyPr spcFirstLastPara="1" wrap="square" lIns="91425" tIns="45700" rIns="91425" bIns="45700" anchor="t" anchorCtr="0">
            <a:spAutoFit/>
          </a:bodyPr>
          <a:lstStyle/>
          <a:p>
            <a:pPr lvl="0"/>
            <a:r>
              <a:rPr lang="el-GR" sz="3600" b="1" dirty="0">
                <a:solidFill>
                  <a:srgbClr val="FAB632"/>
                </a:solidFill>
                <a:latin typeface="Calibri"/>
                <a:ea typeface="Calibri"/>
                <a:cs typeface="Calibri"/>
                <a:sym typeface="Calibri"/>
              </a:rPr>
              <a:t>Τομέας Εκπαίδευσης</a:t>
            </a:r>
            <a:r>
              <a:rPr lang="en-GB" sz="3600" b="1" dirty="0">
                <a:solidFill>
                  <a:srgbClr val="FAB632"/>
                </a:solidFill>
                <a:latin typeface="Calibri"/>
                <a:ea typeface="Calibri"/>
                <a:cs typeface="Calibri"/>
                <a:sym typeface="Calibri"/>
              </a:rPr>
              <a:t> no.4</a:t>
            </a:r>
            <a:endParaRPr sz="3600" b="1" dirty="0">
              <a:solidFill>
                <a:srgbClr val="FAB632"/>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5"/>
        <p:cNvGrpSpPr/>
        <p:nvPr/>
      </p:nvGrpSpPr>
      <p:grpSpPr>
        <a:xfrm>
          <a:off x="0" y="0"/>
          <a:ext cx="0" cy="0"/>
          <a:chOff x="0" y="0"/>
          <a:chExt cx="0" cy="0"/>
        </a:xfrm>
      </p:grpSpPr>
      <p:sp>
        <p:nvSpPr>
          <p:cNvPr id="176" name="Google Shape;176;p11"/>
          <p:cNvSpPr txBox="1"/>
          <p:nvPr/>
        </p:nvSpPr>
        <p:spPr>
          <a:xfrm>
            <a:off x="762530" y="1246054"/>
            <a:ext cx="7693324" cy="461665"/>
          </a:xfrm>
          <a:prstGeom prst="rect">
            <a:avLst/>
          </a:prstGeom>
          <a:noFill/>
          <a:ln>
            <a:noFill/>
          </a:ln>
        </p:spPr>
        <p:txBody>
          <a:bodyPr spcFirstLastPara="1" wrap="square" lIns="91425" tIns="45700" rIns="91425" bIns="45700" anchor="t" anchorCtr="0">
            <a:spAutoFit/>
          </a:bodyPr>
          <a:lstStyle/>
          <a:p>
            <a:pPr lvl="0"/>
            <a:r>
              <a:rPr lang="el-GR" sz="2400" dirty="0">
                <a:solidFill>
                  <a:srgbClr val="21B4A9"/>
                </a:solidFill>
                <a:latin typeface="Calibri"/>
                <a:ea typeface="Calibri"/>
                <a:cs typeface="Calibri"/>
                <a:sym typeface="Calibri"/>
              </a:rPr>
              <a:t>Μέρος</a:t>
            </a:r>
            <a:r>
              <a:rPr lang="en-GB" sz="2400" dirty="0">
                <a:solidFill>
                  <a:srgbClr val="21B4A9"/>
                </a:solidFill>
                <a:latin typeface="Calibri"/>
                <a:ea typeface="Calibri"/>
                <a:cs typeface="Calibri"/>
                <a:sym typeface="Calibri"/>
              </a:rPr>
              <a:t> 1.2: </a:t>
            </a:r>
            <a:r>
              <a:rPr lang="en-GB" sz="2400" dirty="0" err="1">
                <a:solidFill>
                  <a:srgbClr val="21B4A9"/>
                </a:solidFill>
                <a:latin typeface="Calibri"/>
                <a:ea typeface="Calibri"/>
                <a:cs typeface="Calibri"/>
                <a:sym typeface="Calibri"/>
              </a:rPr>
              <a:t>GreenComp</a:t>
            </a:r>
            <a:r>
              <a:rPr lang="en-GB" sz="2400" dirty="0">
                <a:solidFill>
                  <a:srgbClr val="21B4A9"/>
                </a:solidFill>
                <a:latin typeface="Calibri"/>
                <a:ea typeface="Calibri"/>
                <a:cs typeface="Calibri"/>
                <a:sym typeface="Calibri"/>
              </a:rPr>
              <a:t> – </a:t>
            </a:r>
            <a:r>
              <a:rPr lang="el-GR" sz="2400" dirty="0">
                <a:solidFill>
                  <a:srgbClr val="21B4A9"/>
                </a:solidFill>
                <a:latin typeface="Calibri"/>
                <a:ea typeface="Calibri"/>
                <a:cs typeface="Calibri"/>
                <a:sym typeface="Calibri"/>
              </a:rPr>
              <a:t>Στόχος</a:t>
            </a:r>
            <a:endParaRPr sz="2400" dirty="0">
              <a:solidFill>
                <a:srgbClr val="21B4A9"/>
              </a:solidFill>
              <a:latin typeface="Calibri"/>
              <a:ea typeface="Calibri"/>
              <a:cs typeface="Calibri"/>
              <a:sym typeface="Calibri"/>
            </a:endParaRPr>
          </a:p>
        </p:txBody>
      </p:sp>
      <p:sp>
        <p:nvSpPr>
          <p:cNvPr id="177" name="Google Shape;177;p11"/>
          <p:cNvSpPr txBox="1"/>
          <p:nvPr/>
        </p:nvSpPr>
        <p:spPr>
          <a:xfrm>
            <a:off x="5402941" y="6453352"/>
            <a:ext cx="1231427" cy="246221"/>
          </a:xfrm>
          <a:prstGeom prst="rect">
            <a:avLst/>
          </a:prstGeom>
          <a:noFill/>
          <a:ln>
            <a:noFill/>
          </a:ln>
        </p:spPr>
        <p:txBody>
          <a:bodyPr spcFirstLastPara="1" wrap="square" lIns="91425" tIns="45700" rIns="91425" bIns="45700" anchor="t" anchorCtr="0">
            <a:spAutoFit/>
          </a:bodyPr>
          <a:lstStyle/>
          <a:p>
            <a:pPr lvl="0"/>
            <a:r>
              <a:rPr lang="el-GR" sz="1000" dirty="0">
                <a:solidFill>
                  <a:schemeClr val="dk1"/>
                </a:solidFill>
                <a:latin typeface="Calibri"/>
                <a:ea typeface="Calibri"/>
                <a:cs typeface="Calibri"/>
                <a:sym typeface="Calibri"/>
              </a:rPr>
              <a:t>Πηγή</a:t>
            </a:r>
            <a:r>
              <a:rPr lang="en-GB" sz="1000" dirty="0">
                <a:solidFill>
                  <a:schemeClr val="dk1"/>
                </a:solidFill>
                <a:latin typeface="Calibri"/>
                <a:ea typeface="Calibri"/>
                <a:cs typeface="Calibri"/>
                <a:sym typeface="Calibri"/>
              </a:rPr>
              <a:t>: </a:t>
            </a:r>
            <a:r>
              <a:rPr lang="en-GB" sz="1000" dirty="0" err="1">
                <a:solidFill>
                  <a:schemeClr val="dk1"/>
                </a:solidFill>
                <a:latin typeface="Calibri"/>
                <a:ea typeface="Calibri"/>
                <a:cs typeface="Calibri"/>
                <a:sym typeface="Calibri"/>
              </a:rPr>
              <a:t>GreenComp</a:t>
            </a:r>
            <a:endParaRPr dirty="0"/>
          </a:p>
        </p:txBody>
      </p:sp>
      <p:sp>
        <p:nvSpPr>
          <p:cNvPr id="179" name="Google Shape;179;p11"/>
          <p:cNvSpPr/>
          <p:nvPr/>
        </p:nvSpPr>
        <p:spPr>
          <a:xfrm>
            <a:off x="762529" y="1871201"/>
            <a:ext cx="10648421" cy="4031833"/>
          </a:xfrm>
          <a:prstGeom prst="rect">
            <a:avLst/>
          </a:prstGeom>
          <a:noFill/>
          <a:ln>
            <a:noFill/>
          </a:ln>
        </p:spPr>
        <p:txBody>
          <a:bodyPr spcFirstLastPara="1" wrap="square" lIns="91425" tIns="45700" rIns="91425" bIns="45700" anchor="t" anchorCtr="0">
            <a:spAutoFit/>
          </a:bodyPr>
          <a:lstStyle/>
          <a:p>
            <a:pPr lvl="0" algn="just"/>
            <a:r>
              <a:rPr lang="en-GB" sz="1800" dirty="0">
                <a:solidFill>
                  <a:schemeClr val="dk1"/>
                </a:solidFill>
                <a:latin typeface="Calibri"/>
                <a:ea typeface="Calibri"/>
                <a:cs typeface="Calibri"/>
                <a:sym typeface="Calibri"/>
              </a:rPr>
              <a:t>T</a:t>
            </a:r>
            <a:r>
              <a:rPr lang="el-GR" sz="1800" dirty="0">
                <a:solidFill>
                  <a:schemeClr val="dk1"/>
                </a:solidFill>
                <a:latin typeface="Calibri"/>
                <a:ea typeface="Calibri"/>
                <a:cs typeface="Calibri"/>
                <a:sym typeface="Calibri"/>
              </a:rPr>
              <a:t>ο </a:t>
            </a:r>
            <a:r>
              <a:rPr lang="en-GB" sz="1800" dirty="0" err="1">
                <a:solidFill>
                  <a:schemeClr val="dk1"/>
                </a:solidFill>
                <a:latin typeface="Calibri"/>
                <a:ea typeface="Calibri"/>
                <a:cs typeface="Calibri"/>
                <a:sym typeface="Calibri"/>
              </a:rPr>
              <a:t>GreenComp</a:t>
            </a:r>
            <a:r>
              <a:rPr lang="en-GB" sz="1800" dirty="0">
                <a:solidFill>
                  <a:schemeClr val="dk1"/>
                </a:solidFill>
                <a:latin typeface="Calibri"/>
                <a:ea typeface="Calibri"/>
                <a:cs typeface="Calibri"/>
                <a:sym typeface="Calibri"/>
              </a:rPr>
              <a:t> </a:t>
            </a:r>
            <a:r>
              <a:rPr lang="el-GR" sz="1800" dirty="0">
                <a:solidFill>
                  <a:schemeClr val="dk1"/>
                </a:solidFill>
                <a:latin typeface="Calibri"/>
                <a:ea typeface="Calibri"/>
                <a:cs typeface="Calibri"/>
                <a:sym typeface="Calibri"/>
              </a:rPr>
              <a:t>προσφέρει</a:t>
            </a:r>
            <a:r>
              <a:rPr lang="en-GB" sz="1800" dirty="0">
                <a:solidFill>
                  <a:schemeClr val="dk1"/>
                </a:solidFill>
                <a:latin typeface="Calibri"/>
                <a:ea typeface="Calibri"/>
                <a:cs typeface="Calibri"/>
                <a:sym typeface="Calibri"/>
              </a:rPr>
              <a:t>:</a:t>
            </a:r>
            <a:endParaRPr dirty="0"/>
          </a:p>
          <a:p>
            <a:pPr marL="0" marR="0" lvl="0" indent="0" algn="just" rtl="0">
              <a:spcBef>
                <a:spcPts val="0"/>
              </a:spcBef>
              <a:spcAft>
                <a:spcPts val="0"/>
              </a:spcAft>
              <a:buNone/>
            </a:pPr>
            <a:r>
              <a:rPr lang="en-GB" sz="1800" dirty="0">
                <a:solidFill>
                  <a:schemeClr val="dk1"/>
                </a:solidFill>
                <a:latin typeface="Calibri"/>
                <a:ea typeface="Calibri"/>
                <a:cs typeface="Calibri"/>
                <a:sym typeface="Calibri"/>
              </a:rPr>
              <a:t> </a:t>
            </a:r>
            <a:endParaRPr dirty="0"/>
          </a:p>
          <a:p>
            <a:pPr marL="742950" lvl="1" indent="-285750" algn="just">
              <a:buClr>
                <a:schemeClr val="dk1"/>
              </a:buClr>
              <a:buSzPts val="1800"/>
              <a:buFont typeface="Arial"/>
              <a:buChar char="•"/>
            </a:pPr>
            <a:r>
              <a:rPr lang="el-GR" sz="1800" b="0" i="0" u="none" strike="noStrike" cap="none" dirty="0">
                <a:solidFill>
                  <a:schemeClr val="dk1"/>
                </a:solidFill>
                <a:latin typeface="Calibri"/>
                <a:ea typeface="Calibri"/>
                <a:cs typeface="Calibri"/>
                <a:sym typeface="Calibri"/>
              </a:rPr>
              <a:t>Έ</a:t>
            </a:r>
            <a:r>
              <a:rPr lang="el-GR" sz="1800" dirty="0">
                <a:solidFill>
                  <a:schemeClr val="dk1"/>
                </a:solidFill>
                <a:latin typeface="Calibri"/>
                <a:ea typeface="Calibri"/>
                <a:cs typeface="Calibri"/>
                <a:sym typeface="Calibri"/>
              </a:rPr>
              <a:t>να μοντέλο </a:t>
            </a:r>
            <a:r>
              <a:rPr lang="el-GR" sz="1800" b="1" dirty="0">
                <a:solidFill>
                  <a:srgbClr val="002060"/>
                </a:solidFill>
                <a:latin typeface="Calibri"/>
                <a:cs typeface="Calibri"/>
                <a:sym typeface="Calibri"/>
              </a:rPr>
              <a:t>τομέων και ικανοτήτων για την βιωσιμότητας</a:t>
            </a:r>
            <a:r>
              <a:rPr lang="en-US" sz="1800" b="1" dirty="0">
                <a:solidFill>
                  <a:srgbClr val="002060"/>
                </a:solidFill>
                <a:latin typeface="Calibri"/>
                <a:cs typeface="Calibri"/>
                <a:sym typeface="Calibri"/>
              </a:rPr>
              <a:t>.</a:t>
            </a:r>
            <a:endParaRPr sz="1800" b="1" dirty="0">
              <a:solidFill>
                <a:srgbClr val="002060"/>
              </a:solidFill>
              <a:latin typeface="Calibri"/>
              <a:cs typeface="Calibri"/>
            </a:endParaRPr>
          </a:p>
          <a:p>
            <a:pPr marL="742950" marR="0" lvl="1" indent="-222250" algn="just" rtl="0">
              <a:spcBef>
                <a:spcPts val="0"/>
              </a:spcBef>
              <a:spcAft>
                <a:spcPts val="0"/>
              </a:spcAft>
              <a:buClr>
                <a:schemeClr val="dk1"/>
              </a:buClr>
              <a:buSzPts val="1000"/>
              <a:buFont typeface="Arial"/>
              <a:buNone/>
            </a:pPr>
            <a:endParaRPr sz="1000" b="0" i="0" u="none" strike="noStrike" cap="none" dirty="0">
              <a:solidFill>
                <a:schemeClr val="dk1"/>
              </a:solidFill>
              <a:latin typeface="Calibri"/>
              <a:ea typeface="Calibri"/>
              <a:cs typeface="Calibri"/>
              <a:sym typeface="Calibri"/>
            </a:endParaRPr>
          </a:p>
          <a:p>
            <a:pPr marL="742950" lvl="1" indent="-285750" algn="just">
              <a:buClr>
                <a:schemeClr val="dk1"/>
              </a:buClr>
              <a:buSzPts val="1800"/>
              <a:buFont typeface="Arial"/>
              <a:buChar char="•"/>
            </a:pPr>
            <a:r>
              <a:rPr lang="el-GR" sz="1800" dirty="0">
                <a:solidFill>
                  <a:schemeClr val="dk1"/>
                </a:solidFill>
                <a:latin typeface="Calibri"/>
                <a:ea typeface="Calibri"/>
                <a:cs typeface="Calibri"/>
                <a:sym typeface="Calibri"/>
              </a:rPr>
              <a:t>Έναν ενιαίο πόρο που μπορούν να χρησιμοποιούν, να μοιράζονται και να αναφέρονται όλα τα άτομα που ασχολούνται με την </a:t>
            </a:r>
            <a:r>
              <a:rPr lang="el-GR" sz="1800" b="1" dirty="0">
                <a:solidFill>
                  <a:srgbClr val="002060"/>
                </a:solidFill>
                <a:latin typeface="Calibri"/>
                <a:cs typeface="Calibri"/>
                <a:sym typeface="Calibri"/>
              </a:rPr>
              <a:t>περιβαλλοντική εκπαίδευση και κατάρτιση </a:t>
            </a:r>
            <a:r>
              <a:rPr lang="el-GR" sz="1800" dirty="0">
                <a:solidFill>
                  <a:schemeClr val="dk1"/>
                </a:solidFill>
                <a:latin typeface="Calibri"/>
                <a:ea typeface="Calibri"/>
                <a:cs typeface="Calibri"/>
                <a:sym typeface="Calibri"/>
              </a:rPr>
              <a:t>για την βιωσιμότητα</a:t>
            </a:r>
            <a:r>
              <a:rPr lang="en-US" sz="1800" dirty="0">
                <a:solidFill>
                  <a:schemeClr val="dk1"/>
                </a:solidFill>
                <a:latin typeface="Calibri"/>
                <a:ea typeface="Calibri"/>
                <a:cs typeface="Calibri"/>
                <a:sym typeface="Calibri"/>
              </a:rPr>
              <a:t>.</a:t>
            </a:r>
            <a:endParaRPr dirty="0"/>
          </a:p>
          <a:p>
            <a:pPr marL="742950" marR="0" lvl="1" indent="-222250" algn="just" rtl="0">
              <a:spcBef>
                <a:spcPts val="0"/>
              </a:spcBef>
              <a:spcAft>
                <a:spcPts val="0"/>
              </a:spcAft>
              <a:buClr>
                <a:schemeClr val="dk1"/>
              </a:buClr>
              <a:buSzPts val="1000"/>
              <a:buFont typeface="Arial"/>
              <a:buNone/>
            </a:pPr>
            <a:endParaRPr sz="1000" b="0" i="0" u="none" strike="noStrike" cap="none" dirty="0">
              <a:solidFill>
                <a:schemeClr val="dk1"/>
              </a:solidFill>
              <a:latin typeface="Calibri"/>
              <a:ea typeface="Calibri"/>
              <a:cs typeface="Calibri"/>
              <a:sym typeface="Calibri"/>
            </a:endParaRPr>
          </a:p>
          <a:p>
            <a:pPr marL="742950" lvl="1" indent="-285750" algn="just">
              <a:buClr>
                <a:schemeClr val="dk1"/>
              </a:buClr>
              <a:buSzPts val="1800"/>
              <a:buFont typeface="Arial"/>
              <a:buChar char="•"/>
            </a:pPr>
            <a:r>
              <a:rPr lang="el-GR" sz="1800" dirty="0">
                <a:solidFill>
                  <a:schemeClr val="dk1"/>
                </a:solidFill>
                <a:latin typeface="Calibri"/>
                <a:ea typeface="Calibri"/>
                <a:cs typeface="Calibri"/>
                <a:sym typeface="Calibri"/>
              </a:rPr>
              <a:t>Μια προκαταρκτική λίστα στοιχείων ικανοτήτων, συμπεριλαμβανομένων </a:t>
            </a:r>
            <a:r>
              <a:rPr lang="el-GR" sz="1800" b="1" dirty="0">
                <a:solidFill>
                  <a:srgbClr val="002060"/>
                </a:solidFill>
                <a:latin typeface="Calibri"/>
                <a:cs typeface="Calibri"/>
                <a:sym typeface="Calibri"/>
              </a:rPr>
              <a:t>γνώσεων, δεξιοτήτων </a:t>
            </a:r>
            <a:r>
              <a:rPr lang="el-GR" sz="1800" dirty="0">
                <a:solidFill>
                  <a:schemeClr val="dk1"/>
                </a:solidFill>
                <a:latin typeface="Calibri"/>
                <a:ea typeface="Calibri"/>
                <a:cs typeface="Calibri"/>
                <a:sym typeface="Calibri"/>
              </a:rPr>
              <a:t>και </a:t>
            </a:r>
            <a:r>
              <a:rPr lang="el-GR" sz="1800" b="1" dirty="0">
                <a:solidFill>
                  <a:srgbClr val="002060"/>
                </a:solidFill>
                <a:latin typeface="Calibri"/>
                <a:cs typeface="Calibri"/>
                <a:sym typeface="Calibri"/>
              </a:rPr>
              <a:t>στάσεων</a:t>
            </a:r>
            <a:r>
              <a:rPr lang="el-GR" sz="1800" dirty="0">
                <a:solidFill>
                  <a:schemeClr val="dk1"/>
                </a:solidFill>
                <a:latin typeface="Calibri"/>
                <a:ea typeface="Calibri"/>
                <a:cs typeface="Calibri"/>
                <a:sym typeface="Calibri"/>
              </a:rPr>
              <a:t>, ως παραδείγματα για τον τρόπο εφαρμογής των ικανοτήτων</a:t>
            </a:r>
            <a:r>
              <a:rPr lang="en-US" sz="1800" dirty="0">
                <a:solidFill>
                  <a:schemeClr val="dk1"/>
                </a:solidFill>
                <a:latin typeface="Calibri"/>
                <a:ea typeface="Calibri"/>
                <a:cs typeface="Calibri"/>
                <a:sym typeface="Calibri"/>
              </a:rPr>
              <a:t>.</a:t>
            </a:r>
            <a:endParaRPr dirty="0"/>
          </a:p>
          <a:p>
            <a:pPr marL="742950" marR="0" lvl="1" indent="-222250" algn="just" rtl="0">
              <a:spcBef>
                <a:spcPts val="0"/>
              </a:spcBef>
              <a:spcAft>
                <a:spcPts val="0"/>
              </a:spcAft>
              <a:buClr>
                <a:schemeClr val="dk1"/>
              </a:buClr>
              <a:buSzPts val="1000"/>
              <a:buFont typeface="Arial"/>
              <a:buNone/>
            </a:pPr>
            <a:endParaRPr sz="1000" b="0" i="0" u="none" strike="noStrike" cap="none" dirty="0">
              <a:solidFill>
                <a:schemeClr val="dk1"/>
              </a:solidFill>
              <a:latin typeface="Calibri"/>
              <a:ea typeface="Calibri"/>
              <a:cs typeface="Calibri"/>
              <a:sym typeface="Calibri"/>
            </a:endParaRPr>
          </a:p>
          <a:p>
            <a:pPr marL="742950" lvl="1" indent="-285750" algn="just">
              <a:buClr>
                <a:schemeClr val="dk1"/>
              </a:buClr>
              <a:buSzPts val="1800"/>
              <a:buFont typeface="Arial"/>
              <a:buChar char="•"/>
            </a:pPr>
            <a:r>
              <a:rPr lang="el-GR" sz="1800" dirty="0">
                <a:solidFill>
                  <a:schemeClr val="dk1"/>
                </a:solidFill>
                <a:latin typeface="Calibri"/>
                <a:ea typeface="Calibri"/>
                <a:cs typeface="Calibri"/>
                <a:sym typeface="Calibri"/>
              </a:rPr>
              <a:t>Ένα τυπικό σημείο αναφοράς για συζήτηση, </a:t>
            </a:r>
            <a:r>
              <a:rPr lang="el-GR" sz="1800" b="1" dirty="0">
                <a:solidFill>
                  <a:srgbClr val="002060"/>
                </a:solidFill>
                <a:latin typeface="Calibri"/>
                <a:cs typeface="Calibri"/>
                <a:sym typeface="Calibri"/>
              </a:rPr>
              <a:t>ανταλλαγή πρακτικών </a:t>
            </a:r>
            <a:r>
              <a:rPr lang="el-GR" sz="1800" dirty="0">
                <a:solidFill>
                  <a:schemeClr val="dk1"/>
                </a:solidFill>
                <a:latin typeface="Calibri"/>
                <a:ea typeface="Calibri"/>
                <a:cs typeface="Calibri"/>
                <a:sym typeface="Calibri"/>
              </a:rPr>
              <a:t>και </a:t>
            </a:r>
            <a:r>
              <a:rPr lang="el-GR" sz="1800" b="1" dirty="0">
                <a:solidFill>
                  <a:srgbClr val="002060"/>
                </a:solidFill>
                <a:latin typeface="Calibri"/>
                <a:cs typeface="Calibri"/>
                <a:sym typeface="Calibri"/>
              </a:rPr>
              <a:t>μάθηση από ομότιμους </a:t>
            </a:r>
            <a:r>
              <a:rPr lang="el-GR" sz="1800" dirty="0">
                <a:solidFill>
                  <a:schemeClr val="dk1"/>
                </a:solidFill>
                <a:latin typeface="Calibri"/>
                <a:ea typeface="Calibri"/>
                <a:cs typeface="Calibri"/>
                <a:sym typeface="Calibri"/>
              </a:rPr>
              <a:t>μεταξύ εκπαιδευτικών που ασχολούνται με τη δια βίου μάθηση σε ολόκληρη την ΕΕ</a:t>
            </a:r>
            <a:r>
              <a:rPr lang="en-US" sz="1800" dirty="0">
                <a:solidFill>
                  <a:schemeClr val="dk1"/>
                </a:solidFill>
                <a:latin typeface="Calibri"/>
                <a:ea typeface="Calibri"/>
                <a:cs typeface="Calibri"/>
                <a:sym typeface="Calibri"/>
              </a:rPr>
              <a:t>.</a:t>
            </a:r>
            <a:endParaRPr dirty="0"/>
          </a:p>
          <a:p>
            <a:pPr marL="742950" marR="0" lvl="1" indent="-222250" algn="just" rtl="0">
              <a:spcBef>
                <a:spcPts val="0"/>
              </a:spcBef>
              <a:spcAft>
                <a:spcPts val="0"/>
              </a:spcAft>
              <a:buClr>
                <a:schemeClr val="dk1"/>
              </a:buClr>
              <a:buSzPts val="1000"/>
              <a:buFont typeface="Arial"/>
              <a:buNone/>
            </a:pPr>
            <a:endParaRPr sz="1000" b="0" i="0" u="none" strike="noStrike" cap="none" dirty="0">
              <a:solidFill>
                <a:schemeClr val="dk1"/>
              </a:solidFill>
              <a:latin typeface="Calibri"/>
              <a:ea typeface="Calibri"/>
              <a:cs typeface="Calibri"/>
              <a:sym typeface="Calibri"/>
            </a:endParaRPr>
          </a:p>
          <a:p>
            <a:pPr marL="742950" lvl="1" indent="-285750" algn="just">
              <a:buClr>
                <a:schemeClr val="dk1"/>
              </a:buClr>
              <a:buSzPts val="1800"/>
              <a:buFont typeface="Arial"/>
              <a:buChar char="•"/>
            </a:pPr>
            <a:r>
              <a:rPr lang="el-GR" sz="1800" dirty="0">
                <a:solidFill>
                  <a:schemeClr val="dk1"/>
                </a:solidFill>
                <a:latin typeface="Calibri"/>
                <a:ea typeface="Calibri"/>
                <a:cs typeface="Calibri"/>
                <a:sym typeface="Calibri"/>
              </a:rPr>
              <a:t>Συνεισφορά στην ανάπτυξη των μεταφέρσιμων ικανοτήτων και στην προώθηση της κινητικότητας στην ΕΕ για πλήρη συμμετοχή στην ευρωπαϊκή κοινωνία.</a:t>
            </a:r>
            <a:endParaRPr dirty="0"/>
          </a:p>
          <a:p>
            <a:pPr marL="0" marR="0" lvl="0" indent="0" algn="just" rtl="0">
              <a:spcBef>
                <a:spcPts val="0"/>
              </a:spcBef>
              <a:spcAft>
                <a:spcPts val="0"/>
              </a:spcAft>
              <a:buNone/>
            </a:pPr>
            <a:r>
              <a:rPr lang="en-GB" sz="1800" dirty="0">
                <a:solidFill>
                  <a:schemeClr val="dk1"/>
                </a:solidFill>
                <a:latin typeface="Calibri"/>
                <a:ea typeface="Calibri"/>
                <a:cs typeface="Calibri"/>
                <a:sym typeface="Calibri"/>
              </a:rPr>
              <a:t> </a:t>
            </a:r>
            <a:endParaRPr sz="1500" i="1" dirty="0">
              <a:solidFill>
                <a:schemeClr val="dk1"/>
              </a:solidFill>
              <a:latin typeface="Calibri"/>
              <a:ea typeface="Calibri"/>
              <a:cs typeface="Calibri"/>
              <a:sym typeface="Calibri"/>
            </a:endParaRPr>
          </a:p>
        </p:txBody>
      </p:sp>
      <p:sp>
        <p:nvSpPr>
          <p:cNvPr id="6" name="Google Shape;122;p4">
            <a:extLst>
              <a:ext uri="{FF2B5EF4-FFF2-40B4-BE49-F238E27FC236}">
                <a16:creationId xmlns:a16="http://schemas.microsoft.com/office/drawing/2014/main" id="{1C72FE62-1EC3-4099-A262-CA98BF05ED47}"/>
              </a:ext>
            </a:extLst>
          </p:cNvPr>
          <p:cNvSpPr txBox="1"/>
          <p:nvPr/>
        </p:nvSpPr>
        <p:spPr>
          <a:xfrm>
            <a:off x="762529" y="579940"/>
            <a:ext cx="8208962" cy="646290"/>
          </a:xfrm>
          <a:prstGeom prst="rect">
            <a:avLst/>
          </a:prstGeom>
          <a:noFill/>
          <a:ln>
            <a:noFill/>
          </a:ln>
        </p:spPr>
        <p:txBody>
          <a:bodyPr spcFirstLastPara="1" wrap="square" lIns="91425" tIns="45700" rIns="91425" bIns="45700" anchor="t" anchorCtr="0">
            <a:spAutoFit/>
          </a:bodyPr>
          <a:lstStyle/>
          <a:p>
            <a:pPr lvl="0"/>
            <a:r>
              <a:rPr lang="el-GR" sz="3600" b="1" dirty="0">
                <a:solidFill>
                  <a:srgbClr val="FAB632"/>
                </a:solidFill>
                <a:latin typeface="Calibri"/>
                <a:ea typeface="Calibri"/>
                <a:cs typeface="Calibri"/>
                <a:sym typeface="Calibri"/>
              </a:rPr>
              <a:t>Ενότητα</a:t>
            </a:r>
            <a:r>
              <a:rPr lang="en-GB" sz="3600" b="1" dirty="0">
                <a:solidFill>
                  <a:srgbClr val="FAB632"/>
                </a:solidFill>
                <a:latin typeface="Calibri"/>
                <a:ea typeface="Calibri"/>
                <a:cs typeface="Calibri"/>
                <a:sym typeface="Calibri"/>
              </a:rPr>
              <a:t> 1: </a:t>
            </a:r>
            <a:r>
              <a:rPr lang="el-GR" sz="3600" b="1" dirty="0">
                <a:solidFill>
                  <a:srgbClr val="FAB632"/>
                </a:solidFill>
                <a:latin typeface="Calibri"/>
                <a:ea typeface="Calibri"/>
                <a:cs typeface="Calibri"/>
                <a:sym typeface="Calibri"/>
              </a:rPr>
              <a:t>Πλαίσιο </a:t>
            </a:r>
            <a:r>
              <a:rPr lang="en-GB" sz="3600" b="1" dirty="0" err="1">
                <a:solidFill>
                  <a:srgbClr val="FAB632"/>
                </a:solidFill>
                <a:latin typeface="Calibri"/>
                <a:ea typeface="Calibri"/>
                <a:cs typeface="Calibri"/>
                <a:sym typeface="Calibri"/>
              </a:rPr>
              <a:t>GreenComp</a:t>
            </a:r>
            <a:endParaRPr sz="3600" b="1" dirty="0">
              <a:solidFill>
                <a:srgbClr val="FAB632"/>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3"/>
        <p:cNvGrpSpPr/>
        <p:nvPr/>
      </p:nvGrpSpPr>
      <p:grpSpPr>
        <a:xfrm>
          <a:off x="0" y="0"/>
          <a:ext cx="0" cy="0"/>
          <a:chOff x="0" y="0"/>
          <a:chExt cx="0" cy="0"/>
        </a:xfrm>
      </p:grpSpPr>
      <p:sp>
        <p:nvSpPr>
          <p:cNvPr id="184" name="Google Shape;184;p12"/>
          <p:cNvSpPr txBox="1"/>
          <p:nvPr/>
        </p:nvSpPr>
        <p:spPr>
          <a:xfrm>
            <a:off x="762530" y="1246054"/>
            <a:ext cx="7693324" cy="461624"/>
          </a:xfrm>
          <a:prstGeom prst="rect">
            <a:avLst/>
          </a:prstGeom>
          <a:noFill/>
          <a:ln>
            <a:noFill/>
          </a:ln>
        </p:spPr>
        <p:txBody>
          <a:bodyPr spcFirstLastPara="1" wrap="square" lIns="91425" tIns="45700" rIns="91425" bIns="45700" anchor="t" anchorCtr="0">
            <a:spAutoFit/>
          </a:bodyPr>
          <a:lstStyle/>
          <a:p>
            <a:pPr lvl="0"/>
            <a:r>
              <a:rPr lang="el-GR" sz="2400" dirty="0">
                <a:solidFill>
                  <a:srgbClr val="21B4A9"/>
                </a:solidFill>
                <a:latin typeface="Calibri"/>
                <a:ea typeface="Calibri"/>
                <a:cs typeface="Calibri"/>
                <a:sym typeface="Calibri"/>
              </a:rPr>
              <a:t>Μέρος  </a:t>
            </a:r>
            <a:r>
              <a:rPr lang="en-GB" sz="2400" dirty="0">
                <a:solidFill>
                  <a:srgbClr val="21B4A9"/>
                </a:solidFill>
                <a:latin typeface="Calibri"/>
                <a:ea typeface="Calibri"/>
                <a:cs typeface="Calibri"/>
                <a:sym typeface="Calibri"/>
              </a:rPr>
              <a:t>1.3: </a:t>
            </a:r>
            <a:r>
              <a:rPr lang="en-GB" sz="2400" dirty="0" err="1">
                <a:solidFill>
                  <a:srgbClr val="21B4A9"/>
                </a:solidFill>
                <a:latin typeface="Calibri"/>
                <a:ea typeface="Calibri"/>
                <a:cs typeface="Calibri"/>
                <a:sym typeface="Calibri"/>
              </a:rPr>
              <a:t>GreenComp</a:t>
            </a:r>
            <a:r>
              <a:rPr lang="en-GB" sz="2400" dirty="0">
                <a:solidFill>
                  <a:srgbClr val="21B4A9"/>
                </a:solidFill>
                <a:latin typeface="Calibri"/>
                <a:ea typeface="Calibri"/>
                <a:cs typeface="Calibri"/>
                <a:sym typeface="Calibri"/>
              </a:rPr>
              <a:t> –</a:t>
            </a:r>
            <a:r>
              <a:rPr lang="el-GR" sz="2400" dirty="0">
                <a:solidFill>
                  <a:srgbClr val="21B4A9"/>
                </a:solidFill>
                <a:latin typeface="Calibri"/>
                <a:ea typeface="Calibri"/>
                <a:cs typeface="Calibri"/>
                <a:sym typeface="Calibri"/>
              </a:rPr>
              <a:t> Μεθοδολογία</a:t>
            </a:r>
            <a:endParaRPr sz="2400" dirty="0">
              <a:solidFill>
                <a:srgbClr val="21B4A9"/>
              </a:solidFill>
              <a:latin typeface="Calibri"/>
              <a:ea typeface="Calibri"/>
              <a:cs typeface="Calibri"/>
              <a:sym typeface="Calibri"/>
            </a:endParaRPr>
          </a:p>
        </p:txBody>
      </p:sp>
      <p:sp>
        <p:nvSpPr>
          <p:cNvPr id="187" name="Google Shape;187;p12"/>
          <p:cNvSpPr/>
          <p:nvPr/>
        </p:nvSpPr>
        <p:spPr>
          <a:xfrm>
            <a:off x="762529" y="1871201"/>
            <a:ext cx="10648421" cy="2908448"/>
          </a:xfrm>
          <a:prstGeom prst="rect">
            <a:avLst/>
          </a:prstGeom>
          <a:noFill/>
          <a:ln>
            <a:noFill/>
          </a:ln>
        </p:spPr>
        <p:txBody>
          <a:bodyPr spcFirstLastPara="1" wrap="square" lIns="91425" tIns="45700" rIns="91425" bIns="45700" anchor="t" anchorCtr="0">
            <a:spAutoFit/>
          </a:bodyPr>
          <a:lstStyle/>
          <a:p>
            <a:pPr lvl="0" algn="just"/>
            <a:r>
              <a:rPr lang="el-GR" dirty="0"/>
              <a:t>Η ανάπτυξη μιας συναίνεσης βασισμένης σε μια ερευνητική προσέγγιση μεικτής μεθόδου οδήγησε στη δημιουργία του ευρωπαϊκού πλαισίου ικανοτήτων βιωσιμότητας.</a:t>
            </a:r>
          </a:p>
          <a:p>
            <a:pPr lvl="0" algn="just"/>
            <a:endParaRPr lang="el-GR" dirty="0"/>
          </a:p>
          <a:p>
            <a:pPr lvl="0" algn="just"/>
            <a:r>
              <a:rPr lang="el-GR" dirty="0"/>
              <a:t>Μέσω αυτής της διαδικασίας, το </a:t>
            </a:r>
            <a:r>
              <a:rPr lang="el-GR" dirty="0" err="1"/>
              <a:t>GreenComp</a:t>
            </a:r>
            <a:r>
              <a:rPr lang="el-GR" dirty="0"/>
              <a:t> βελτιώθηκε σταδιακά και σταθερά, και ως αποτέλεσμα, γεννήθηκε το ολοκληρωμένο πλαίσιο που παρουσιάζεται σε αυτήν την ενότητα.</a:t>
            </a:r>
          </a:p>
          <a:p>
            <a:pPr lvl="0" algn="just"/>
            <a:endParaRPr lang="el-GR" dirty="0"/>
          </a:p>
          <a:p>
            <a:pPr lvl="0" algn="just"/>
            <a:r>
              <a:rPr lang="el-GR" dirty="0"/>
              <a:t>Μια ποικίλη ομάδα άνω των 75 επαγγελματιών και ενδιαφερομένων συμμετείχε σε όλη τη διαδικασία και παρείχαν τη συμβολή τους και σταδιακά κατέληξαν σε συμφωνία.</a:t>
            </a:r>
          </a:p>
          <a:p>
            <a:pPr lvl="0" algn="just"/>
            <a:endParaRPr lang="el-GR" dirty="0"/>
          </a:p>
          <a:p>
            <a:pPr lvl="0" algn="just"/>
            <a:r>
              <a:rPr lang="el-GR" dirty="0"/>
              <a:t>Οι συμμετέχοντες στην ομάδα αποτελούνταν από ακαδημαϊκούς και ερευνητές με εξειδίκευση στη δια βίου μάθηση και τη βιώσιμη εκπαίδευση, καθώς και ΜΚΟ, εκπρόσωποι της νεολαίας, εκπαιδευτικοί και υπεύθυνοι χάραξης πολιτικής από κράτη μέλη της ΕΕ.</a:t>
            </a:r>
          </a:p>
          <a:p>
            <a:pPr marL="0" marR="0" lvl="0" indent="0" algn="just" rtl="0">
              <a:spcBef>
                <a:spcPts val="0"/>
              </a:spcBef>
              <a:spcAft>
                <a:spcPts val="0"/>
              </a:spcAft>
              <a:buNone/>
            </a:pPr>
            <a:endParaRPr dirty="0"/>
          </a:p>
          <a:p>
            <a:pPr marL="0" marR="0" lvl="0" indent="0" algn="just" rtl="0">
              <a:spcBef>
                <a:spcPts val="0"/>
              </a:spcBef>
              <a:spcAft>
                <a:spcPts val="0"/>
              </a:spcAft>
              <a:buNone/>
            </a:pPr>
            <a:endParaRPr sz="1500" i="1" dirty="0">
              <a:solidFill>
                <a:schemeClr val="dk1"/>
              </a:solidFill>
              <a:latin typeface="Calibri"/>
              <a:ea typeface="Calibri"/>
              <a:cs typeface="Calibri"/>
              <a:sym typeface="Calibri"/>
            </a:endParaRPr>
          </a:p>
        </p:txBody>
      </p:sp>
      <p:sp>
        <p:nvSpPr>
          <p:cNvPr id="7" name="Google Shape;177;p11">
            <a:extLst>
              <a:ext uri="{FF2B5EF4-FFF2-40B4-BE49-F238E27FC236}">
                <a16:creationId xmlns:a16="http://schemas.microsoft.com/office/drawing/2014/main" id="{7F5AF43C-390F-4865-9654-D70428A7F64B}"/>
              </a:ext>
            </a:extLst>
          </p:cNvPr>
          <p:cNvSpPr txBox="1"/>
          <p:nvPr/>
        </p:nvSpPr>
        <p:spPr>
          <a:xfrm>
            <a:off x="5402941" y="6453352"/>
            <a:ext cx="1231427" cy="246221"/>
          </a:xfrm>
          <a:prstGeom prst="rect">
            <a:avLst/>
          </a:prstGeom>
          <a:noFill/>
          <a:ln>
            <a:noFill/>
          </a:ln>
        </p:spPr>
        <p:txBody>
          <a:bodyPr spcFirstLastPara="1" wrap="square" lIns="91425" tIns="45700" rIns="91425" bIns="45700" anchor="t" anchorCtr="0">
            <a:spAutoFit/>
          </a:bodyPr>
          <a:lstStyle/>
          <a:p>
            <a:pPr lvl="0"/>
            <a:r>
              <a:rPr lang="el-GR" sz="1000" dirty="0">
                <a:solidFill>
                  <a:schemeClr val="dk1"/>
                </a:solidFill>
                <a:latin typeface="Calibri"/>
                <a:ea typeface="Calibri"/>
                <a:cs typeface="Calibri"/>
                <a:sym typeface="Calibri"/>
              </a:rPr>
              <a:t>Πηγή</a:t>
            </a:r>
            <a:r>
              <a:rPr lang="en-GB" sz="1000" dirty="0">
                <a:solidFill>
                  <a:schemeClr val="dk1"/>
                </a:solidFill>
                <a:latin typeface="Calibri"/>
                <a:ea typeface="Calibri"/>
                <a:cs typeface="Calibri"/>
                <a:sym typeface="Calibri"/>
              </a:rPr>
              <a:t>: </a:t>
            </a:r>
            <a:r>
              <a:rPr lang="en-GB" sz="1000" dirty="0" err="1">
                <a:solidFill>
                  <a:schemeClr val="dk1"/>
                </a:solidFill>
                <a:latin typeface="Calibri"/>
                <a:ea typeface="Calibri"/>
                <a:cs typeface="Calibri"/>
                <a:sym typeface="Calibri"/>
              </a:rPr>
              <a:t>GreenComp</a:t>
            </a:r>
            <a:endParaRPr dirty="0"/>
          </a:p>
        </p:txBody>
      </p:sp>
      <p:sp>
        <p:nvSpPr>
          <p:cNvPr id="8" name="Google Shape;122;p4">
            <a:extLst>
              <a:ext uri="{FF2B5EF4-FFF2-40B4-BE49-F238E27FC236}">
                <a16:creationId xmlns:a16="http://schemas.microsoft.com/office/drawing/2014/main" id="{782A266C-AD26-48E3-8724-A4CB3BE251F4}"/>
              </a:ext>
            </a:extLst>
          </p:cNvPr>
          <p:cNvSpPr txBox="1"/>
          <p:nvPr/>
        </p:nvSpPr>
        <p:spPr>
          <a:xfrm>
            <a:off x="762529" y="579940"/>
            <a:ext cx="8208962" cy="646290"/>
          </a:xfrm>
          <a:prstGeom prst="rect">
            <a:avLst/>
          </a:prstGeom>
          <a:noFill/>
          <a:ln>
            <a:noFill/>
          </a:ln>
        </p:spPr>
        <p:txBody>
          <a:bodyPr spcFirstLastPara="1" wrap="square" lIns="91425" tIns="45700" rIns="91425" bIns="45700" anchor="t" anchorCtr="0">
            <a:spAutoFit/>
          </a:bodyPr>
          <a:lstStyle/>
          <a:p>
            <a:pPr lvl="0"/>
            <a:r>
              <a:rPr lang="el-GR" sz="3600" b="1" dirty="0">
                <a:solidFill>
                  <a:srgbClr val="FAB632"/>
                </a:solidFill>
                <a:latin typeface="Calibri"/>
                <a:ea typeface="Calibri"/>
                <a:cs typeface="Calibri"/>
                <a:sym typeface="Calibri"/>
              </a:rPr>
              <a:t>Ενότητα</a:t>
            </a:r>
            <a:r>
              <a:rPr lang="en-GB" sz="3600" b="1" dirty="0">
                <a:solidFill>
                  <a:srgbClr val="FAB632"/>
                </a:solidFill>
                <a:latin typeface="Calibri"/>
                <a:ea typeface="Calibri"/>
                <a:cs typeface="Calibri"/>
                <a:sym typeface="Calibri"/>
              </a:rPr>
              <a:t> 1: </a:t>
            </a:r>
            <a:r>
              <a:rPr lang="el-GR" sz="3600" b="1" dirty="0">
                <a:solidFill>
                  <a:srgbClr val="FAB632"/>
                </a:solidFill>
                <a:latin typeface="Calibri"/>
                <a:ea typeface="Calibri"/>
                <a:cs typeface="Calibri"/>
                <a:sym typeface="Calibri"/>
              </a:rPr>
              <a:t>Πλαίσιο </a:t>
            </a:r>
            <a:r>
              <a:rPr lang="en-GB" sz="3600" b="1" dirty="0" err="1">
                <a:solidFill>
                  <a:srgbClr val="FAB632"/>
                </a:solidFill>
                <a:latin typeface="Calibri"/>
                <a:ea typeface="Calibri"/>
                <a:cs typeface="Calibri"/>
                <a:sym typeface="Calibri"/>
              </a:rPr>
              <a:t>GreenComp</a:t>
            </a:r>
            <a:endParaRPr sz="3600" b="1" dirty="0">
              <a:solidFill>
                <a:srgbClr val="FAB632"/>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1"/>
        <p:cNvGrpSpPr/>
        <p:nvPr/>
      </p:nvGrpSpPr>
      <p:grpSpPr>
        <a:xfrm>
          <a:off x="0" y="0"/>
          <a:ext cx="0" cy="0"/>
          <a:chOff x="0" y="0"/>
          <a:chExt cx="0" cy="0"/>
        </a:xfrm>
      </p:grpSpPr>
      <p:sp>
        <p:nvSpPr>
          <p:cNvPr id="192" name="Google Shape;192;p13"/>
          <p:cNvSpPr txBox="1"/>
          <p:nvPr/>
        </p:nvSpPr>
        <p:spPr>
          <a:xfrm>
            <a:off x="762529" y="579940"/>
            <a:ext cx="8208962" cy="646290"/>
          </a:xfrm>
          <a:prstGeom prst="rect">
            <a:avLst/>
          </a:prstGeom>
          <a:noFill/>
          <a:ln>
            <a:noFill/>
          </a:ln>
        </p:spPr>
        <p:txBody>
          <a:bodyPr spcFirstLastPara="1" wrap="square" lIns="91425" tIns="45700" rIns="91425" bIns="45700" anchor="t" anchorCtr="0">
            <a:spAutoFit/>
          </a:bodyPr>
          <a:lstStyle/>
          <a:p>
            <a:pPr lvl="0"/>
            <a:r>
              <a:rPr lang="el-GR" sz="3600" b="1" dirty="0">
                <a:solidFill>
                  <a:srgbClr val="FAB632"/>
                </a:solidFill>
                <a:latin typeface="Calibri"/>
                <a:ea typeface="Calibri"/>
                <a:cs typeface="Calibri"/>
                <a:sym typeface="Calibri"/>
              </a:rPr>
              <a:t>Ενότητα</a:t>
            </a:r>
            <a:r>
              <a:rPr lang="en-GB" sz="3600" b="1" dirty="0">
                <a:solidFill>
                  <a:srgbClr val="FAB632"/>
                </a:solidFill>
                <a:latin typeface="Calibri"/>
                <a:ea typeface="Calibri"/>
                <a:cs typeface="Calibri"/>
                <a:sym typeface="Calibri"/>
              </a:rPr>
              <a:t> 2: </a:t>
            </a:r>
            <a:r>
              <a:rPr lang="el-GR" sz="3600" b="1" dirty="0">
                <a:solidFill>
                  <a:srgbClr val="FAB632"/>
                </a:solidFill>
                <a:latin typeface="Calibri"/>
                <a:ea typeface="Calibri"/>
                <a:cs typeface="Calibri"/>
                <a:sym typeface="Calibri"/>
              </a:rPr>
              <a:t>Ικανότητες Βιωσιμότητας</a:t>
            </a:r>
            <a:endParaRPr dirty="0"/>
          </a:p>
        </p:txBody>
      </p:sp>
      <p:sp>
        <p:nvSpPr>
          <p:cNvPr id="193" name="Google Shape;193;p13"/>
          <p:cNvSpPr txBox="1"/>
          <p:nvPr/>
        </p:nvSpPr>
        <p:spPr>
          <a:xfrm>
            <a:off x="762530" y="1246054"/>
            <a:ext cx="9676870" cy="461624"/>
          </a:xfrm>
          <a:prstGeom prst="rect">
            <a:avLst/>
          </a:prstGeom>
          <a:noFill/>
          <a:ln>
            <a:noFill/>
          </a:ln>
        </p:spPr>
        <p:txBody>
          <a:bodyPr spcFirstLastPara="1" wrap="square" lIns="91425" tIns="45700" rIns="91425" bIns="45700" anchor="t" anchorCtr="0">
            <a:spAutoFit/>
          </a:bodyPr>
          <a:lstStyle/>
          <a:p>
            <a:pPr lvl="0"/>
            <a:r>
              <a:rPr lang="el-GR" sz="2400" dirty="0">
                <a:solidFill>
                  <a:srgbClr val="21B4A9"/>
                </a:solidFill>
                <a:latin typeface="Calibri"/>
                <a:ea typeface="Calibri"/>
                <a:cs typeface="Calibri"/>
                <a:sym typeface="Calibri"/>
              </a:rPr>
              <a:t>Μέρος</a:t>
            </a:r>
            <a:r>
              <a:rPr lang="en-GB" sz="2400" dirty="0">
                <a:solidFill>
                  <a:srgbClr val="21B4A9"/>
                </a:solidFill>
                <a:latin typeface="Calibri"/>
                <a:ea typeface="Calibri"/>
                <a:cs typeface="Calibri"/>
                <a:sym typeface="Calibri"/>
              </a:rPr>
              <a:t> 2.1: </a:t>
            </a:r>
            <a:r>
              <a:rPr lang="el-GR" sz="2400" dirty="0">
                <a:solidFill>
                  <a:srgbClr val="21B4A9"/>
                </a:solidFill>
                <a:latin typeface="Calibri"/>
                <a:ea typeface="Calibri"/>
                <a:cs typeface="Calibri"/>
                <a:sym typeface="Calibri"/>
              </a:rPr>
              <a:t>Αναζητώντας έναν ορισμό για βιώσιμη ικανότητα</a:t>
            </a:r>
            <a:endParaRPr sz="2400" dirty="0">
              <a:solidFill>
                <a:srgbClr val="21B4A9"/>
              </a:solidFill>
              <a:latin typeface="Calibri"/>
              <a:ea typeface="Calibri"/>
              <a:cs typeface="Calibri"/>
              <a:sym typeface="Calibri"/>
            </a:endParaRPr>
          </a:p>
        </p:txBody>
      </p:sp>
      <p:sp>
        <p:nvSpPr>
          <p:cNvPr id="195" name="Google Shape;195;p13"/>
          <p:cNvSpPr/>
          <p:nvPr/>
        </p:nvSpPr>
        <p:spPr>
          <a:xfrm>
            <a:off x="762529" y="1871201"/>
            <a:ext cx="10648421" cy="3400891"/>
          </a:xfrm>
          <a:prstGeom prst="rect">
            <a:avLst/>
          </a:prstGeom>
          <a:noFill/>
          <a:ln>
            <a:noFill/>
          </a:ln>
        </p:spPr>
        <p:txBody>
          <a:bodyPr spcFirstLastPara="1" wrap="square" lIns="91425" tIns="45700" rIns="91425" bIns="45700" anchor="t" anchorCtr="0">
            <a:spAutoFit/>
          </a:bodyPr>
          <a:lstStyle/>
          <a:p>
            <a:pPr lvl="0" algn="just"/>
            <a:r>
              <a:rPr lang="el-GR" sz="1800" dirty="0">
                <a:latin typeface="Calibri"/>
                <a:ea typeface="Calibri"/>
                <a:cs typeface="Calibri"/>
                <a:sym typeface="Calibri"/>
              </a:rPr>
              <a:t>Για τον ορισμό μιας βιώσιμης ικανότητας, το </a:t>
            </a:r>
            <a:r>
              <a:rPr lang="el-GR" sz="1800" dirty="0" err="1">
                <a:latin typeface="Calibri"/>
                <a:ea typeface="Calibri"/>
                <a:cs typeface="Calibri"/>
                <a:sym typeface="Calibri"/>
              </a:rPr>
              <a:t>GreenComp</a:t>
            </a:r>
            <a:r>
              <a:rPr lang="el-GR" sz="1800" dirty="0">
                <a:latin typeface="Calibri"/>
                <a:ea typeface="Calibri"/>
                <a:cs typeface="Calibri"/>
                <a:sym typeface="Calibri"/>
              </a:rPr>
              <a:t> έχει καθορίσει τον ακόλουθο ορισμό</a:t>
            </a:r>
            <a:r>
              <a:rPr lang="en-GB" sz="1800" dirty="0">
                <a:solidFill>
                  <a:srgbClr val="000000"/>
                </a:solidFill>
                <a:latin typeface="Calibri"/>
                <a:ea typeface="Calibri"/>
                <a:cs typeface="Calibri"/>
                <a:sym typeface="Calibri"/>
              </a:rPr>
              <a:t>: </a:t>
            </a:r>
            <a:endParaRPr sz="1800" dirty="0">
              <a:solidFill>
                <a:srgbClr val="000000"/>
              </a:solidFill>
              <a:latin typeface="Calibri"/>
              <a:ea typeface="Calibri"/>
              <a:cs typeface="Calibri"/>
              <a:sym typeface="Calibri"/>
            </a:endParaRPr>
          </a:p>
          <a:p>
            <a:pPr marL="0" marR="0" lvl="0" indent="0" algn="just" rtl="0">
              <a:spcBef>
                <a:spcPts val="0"/>
              </a:spcBef>
              <a:spcAft>
                <a:spcPts val="0"/>
              </a:spcAft>
              <a:buNone/>
            </a:pPr>
            <a:endParaRPr lang="el-GR" sz="2200" i="1" dirty="0">
              <a:latin typeface="Calibri"/>
              <a:cs typeface="Calibri"/>
              <a:sym typeface="Calibri"/>
            </a:endParaRPr>
          </a:p>
          <a:p>
            <a:pPr lvl="0" algn="just"/>
            <a:r>
              <a:rPr lang="el-GR" sz="2200" i="1" dirty="0">
                <a:latin typeface="Calibri"/>
                <a:cs typeface="Calibri"/>
              </a:rPr>
              <a:t>Μια ικανότητα βιωσιμότητας εξουσιοδοτεί τους μαθητές </a:t>
            </a:r>
            <a:r>
              <a:rPr lang="el-GR" sz="2200" b="1" i="1" dirty="0">
                <a:solidFill>
                  <a:srgbClr val="002060"/>
                </a:solidFill>
                <a:latin typeface="Calibri"/>
                <a:cs typeface="Calibri"/>
              </a:rPr>
              <a:t>να ενσωματώσουν αξίες βιωσιμότητας</a:t>
            </a:r>
            <a:r>
              <a:rPr lang="el-GR" sz="2200" i="1" dirty="0">
                <a:latin typeface="Calibri"/>
                <a:cs typeface="Calibri"/>
              </a:rPr>
              <a:t> και να αγκαλιάσουν σύνθετα συστήματα, προκειμένου </a:t>
            </a:r>
            <a:r>
              <a:rPr lang="el-GR" sz="2200" b="1" i="1" dirty="0">
                <a:solidFill>
                  <a:srgbClr val="002060"/>
                </a:solidFill>
                <a:latin typeface="Calibri"/>
                <a:cs typeface="Calibri"/>
              </a:rPr>
              <a:t>να αναλάβουν ή να ζητήσουν δράση</a:t>
            </a:r>
            <a:r>
              <a:rPr lang="el-GR" sz="2200" i="1" dirty="0">
                <a:latin typeface="Calibri"/>
                <a:cs typeface="Calibri"/>
              </a:rPr>
              <a:t> που αποκαθιστά και διατηρεί την υγεία του οικοσυστήματος και ενισχύει τη δικαιοσύνη, δημιουργώντας οράματα για βιώσιμο μέλλον.</a:t>
            </a:r>
            <a:endParaRPr sz="2200" i="1" dirty="0">
              <a:latin typeface="Calibri"/>
              <a:cs typeface="Calibri"/>
            </a:endParaRPr>
          </a:p>
          <a:p>
            <a:pPr marL="0" marR="0" lvl="0" indent="0" algn="just" rtl="0">
              <a:spcBef>
                <a:spcPts val="0"/>
              </a:spcBef>
              <a:spcAft>
                <a:spcPts val="0"/>
              </a:spcAft>
              <a:buNone/>
            </a:pPr>
            <a:endParaRPr sz="1800" i="1" dirty="0">
              <a:solidFill>
                <a:srgbClr val="000000"/>
              </a:solidFill>
              <a:latin typeface="Calibri"/>
              <a:ea typeface="Calibri"/>
              <a:cs typeface="Calibri"/>
              <a:sym typeface="Calibri"/>
            </a:endParaRPr>
          </a:p>
          <a:p>
            <a:pPr lvl="0" algn="just"/>
            <a:r>
              <a:rPr lang="el-GR" sz="1800" dirty="0">
                <a:latin typeface="Calibri"/>
                <a:ea typeface="Calibri"/>
                <a:cs typeface="Calibri"/>
                <a:sym typeface="Calibri"/>
              </a:rPr>
              <a:t>Προκειμένου οι εκπαιδευόμενοι να σκέφτονται, να σχεδιάζουν και να ενεργούν βιώσιμα και σε αρμονία με το περιβάλλον, αυτός ο ορισμός δίνει μεγάλη έμφαση στην ανάπτυξη γνώσεων, δεξιοτήτων και στάσεων για την βιωσιμότητα όπως αποκαλύπτονται στους τέσσερις προηγούμενους πίνακες.</a:t>
            </a:r>
            <a:endParaRPr dirty="0"/>
          </a:p>
          <a:p>
            <a:pPr marL="0" marR="0" lvl="0" indent="0" algn="just" rtl="0">
              <a:spcBef>
                <a:spcPts val="0"/>
              </a:spcBef>
              <a:spcAft>
                <a:spcPts val="0"/>
              </a:spcAft>
              <a:buNone/>
            </a:pPr>
            <a:endParaRPr sz="1500" i="1" dirty="0">
              <a:solidFill>
                <a:schemeClr val="dk1"/>
              </a:solidFill>
              <a:latin typeface="Calibri"/>
              <a:ea typeface="Calibri"/>
              <a:cs typeface="Calibri"/>
              <a:sym typeface="Calibri"/>
            </a:endParaRPr>
          </a:p>
        </p:txBody>
      </p:sp>
      <p:sp>
        <p:nvSpPr>
          <p:cNvPr id="6" name="Google Shape;177;p11">
            <a:extLst>
              <a:ext uri="{FF2B5EF4-FFF2-40B4-BE49-F238E27FC236}">
                <a16:creationId xmlns:a16="http://schemas.microsoft.com/office/drawing/2014/main" id="{547A4DC0-B693-4190-81E8-B6FFB85FC177}"/>
              </a:ext>
            </a:extLst>
          </p:cNvPr>
          <p:cNvSpPr txBox="1"/>
          <p:nvPr/>
        </p:nvSpPr>
        <p:spPr>
          <a:xfrm>
            <a:off x="5402941" y="6453352"/>
            <a:ext cx="1231427" cy="246221"/>
          </a:xfrm>
          <a:prstGeom prst="rect">
            <a:avLst/>
          </a:prstGeom>
          <a:noFill/>
          <a:ln>
            <a:noFill/>
          </a:ln>
        </p:spPr>
        <p:txBody>
          <a:bodyPr spcFirstLastPara="1" wrap="square" lIns="91425" tIns="45700" rIns="91425" bIns="45700" anchor="t" anchorCtr="0">
            <a:spAutoFit/>
          </a:bodyPr>
          <a:lstStyle/>
          <a:p>
            <a:pPr lvl="0"/>
            <a:r>
              <a:rPr lang="el-GR" sz="1000" dirty="0">
                <a:solidFill>
                  <a:schemeClr val="dk1"/>
                </a:solidFill>
                <a:latin typeface="Calibri"/>
                <a:ea typeface="Calibri"/>
                <a:cs typeface="Calibri"/>
                <a:sym typeface="Calibri"/>
              </a:rPr>
              <a:t>Πηγή</a:t>
            </a:r>
            <a:r>
              <a:rPr lang="en-GB" sz="1000" dirty="0">
                <a:solidFill>
                  <a:schemeClr val="dk1"/>
                </a:solidFill>
                <a:latin typeface="Calibri"/>
                <a:ea typeface="Calibri"/>
                <a:cs typeface="Calibri"/>
                <a:sym typeface="Calibri"/>
              </a:rPr>
              <a:t>: </a:t>
            </a:r>
            <a:r>
              <a:rPr lang="en-GB" sz="1000" dirty="0" err="1">
                <a:solidFill>
                  <a:schemeClr val="dk1"/>
                </a:solidFill>
                <a:latin typeface="Calibri"/>
                <a:ea typeface="Calibri"/>
                <a:cs typeface="Calibri"/>
                <a:sym typeface="Calibri"/>
              </a:rPr>
              <a:t>GreenComp</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9"/>
        <p:cNvGrpSpPr/>
        <p:nvPr/>
      </p:nvGrpSpPr>
      <p:grpSpPr>
        <a:xfrm>
          <a:off x="0" y="0"/>
          <a:ext cx="0" cy="0"/>
          <a:chOff x="0" y="0"/>
          <a:chExt cx="0" cy="0"/>
        </a:xfrm>
      </p:grpSpPr>
      <p:sp>
        <p:nvSpPr>
          <p:cNvPr id="202" name="Google Shape;202;p14"/>
          <p:cNvSpPr/>
          <p:nvPr/>
        </p:nvSpPr>
        <p:spPr>
          <a:xfrm>
            <a:off x="762529" y="1871201"/>
            <a:ext cx="10648421" cy="3585557"/>
          </a:xfrm>
          <a:prstGeom prst="rect">
            <a:avLst/>
          </a:prstGeom>
          <a:noFill/>
          <a:ln>
            <a:noFill/>
          </a:ln>
        </p:spPr>
        <p:txBody>
          <a:bodyPr spcFirstLastPara="1" wrap="square" lIns="91425" tIns="45700" rIns="91425" bIns="45700" anchor="t" anchorCtr="0">
            <a:spAutoFit/>
          </a:bodyPr>
          <a:lstStyle/>
          <a:p>
            <a:pPr algn="just"/>
            <a:r>
              <a:rPr lang="el-GR" sz="1800" dirty="0">
                <a:latin typeface="Calibri"/>
                <a:cs typeface="Calibri"/>
              </a:rPr>
              <a:t>Από την έναρξή της στη δεκαετία του 1960, η </a:t>
            </a:r>
            <a:r>
              <a:rPr lang="el-GR" sz="1800" b="1" dirty="0">
                <a:solidFill>
                  <a:srgbClr val="002060"/>
                </a:solidFill>
                <a:latin typeface="Calibri"/>
                <a:cs typeface="Calibri"/>
              </a:rPr>
              <a:t>μετασχηματιστική μάθηση </a:t>
            </a:r>
            <a:r>
              <a:rPr lang="el-GR" sz="1800" dirty="0">
                <a:latin typeface="Calibri"/>
                <a:cs typeface="Calibri"/>
              </a:rPr>
              <a:t>έχει συχνά συνδεθεί με την εκπαίδευση για την βιωσιμότητα και τις σχετικές ιδέες, επειδή επιδιώκει να αλλάξει θεμελιωδώς τις απόψεις, τις στάσεις και τη συμπεριφορά μας μέσω του προβληματισμού για το τι γνωρίζουμε και τι δεν γνωρίζουμε. </a:t>
            </a:r>
          </a:p>
          <a:p>
            <a:pPr algn="just"/>
            <a:endParaRPr lang="el-GR" sz="1800" dirty="0">
              <a:latin typeface="Calibri"/>
              <a:cs typeface="Calibri"/>
            </a:endParaRPr>
          </a:p>
          <a:p>
            <a:pPr algn="just"/>
            <a:r>
              <a:rPr lang="el-GR" sz="1800" dirty="0">
                <a:latin typeface="Calibri"/>
                <a:cs typeface="Calibri"/>
              </a:rPr>
              <a:t>Μας προκαλεί να σκεφτούμε κριτικά πώς αντιλαμβανόμαστε το περιβάλλον μας και το ρόλο που παίζουμε σε αυτό. </a:t>
            </a:r>
          </a:p>
          <a:p>
            <a:pPr algn="just"/>
            <a:endParaRPr lang="el-GR" sz="1800" dirty="0">
              <a:latin typeface="Calibri"/>
              <a:cs typeface="Calibri"/>
            </a:endParaRPr>
          </a:p>
          <a:p>
            <a:pPr algn="just"/>
            <a:r>
              <a:rPr lang="el-GR" sz="1800" dirty="0">
                <a:latin typeface="Calibri"/>
                <a:cs typeface="Calibri"/>
              </a:rPr>
              <a:t>Προκειμένου να αντανακλούν και να ενστερνίζονται τη βιωσιμότητα στους καθημερινούς τους ρόλους ως φοιτητές, καταναλωτές, παραγωγοί, επαγγελματίες, ακτιβιστές, υπεύθυνοι χάραξης πολιτικής, γείτονες, εργαζόμενοι, εκπαιδευτικοί και εκπαιδευτές, οργανισμοί, κοινότητες και κοινωνία γενικότερα, η εκπαίδευση για την βιωσιμότητα στοχεύει να εξοπλίσει τους μαθητές με τις απαραίτητες δεξιότητες.</a:t>
            </a:r>
          </a:p>
          <a:p>
            <a:pPr marL="0" marR="0" lvl="0" indent="0" algn="just" rtl="0">
              <a:spcBef>
                <a:spcPts val="0"/>
              </a:spcBef>
              <a:spcAft>
                <a:spcPts val="0"/>
              </a:spcAft>
              <a:buNone/>
            </a:pPr>
            <a:endParaRPr dirty="0"/>
          </a:p>
          <a:p>
            <a:pPr marL="0" marR="0" lvl="0" indent="0" algn="just" rtl="0">
              <a:spcBef>
                <a:spcPts val="0"/>
              </a:spcBef>
              <a:spcAft>
                <a:spcPts val="0"/>
              </a:spcAft>
              <a:buNone/>
            </a:pPr>
            <a:endParaRPr sz="1500" i="1" dirty="0">
              <a:solidFill>
                <a:schemeClr val="dk1"/>
              </a:solidFill>
              <a:latin typeface="Calibri"/>
              <a:ea typeface="Calibri"/>
              <a:cs typeface="Calibri"/>
              <a:sym typeface="Calibri"/>
            </a:endParaRPr>
          </a:p>
        </p:txBody>
      </p:sp>
      <p:sp>
        <p:nvSpPr>
          <p:cNvPr id="203" name="Google Shape;203;p14"/>
          <p:cNvSpPr txBox="1"/>
          <p:nvPr/>
        </p:nvSpPr>
        <p:spPr>
          <a:xfrm>
            <a:off x="762530" y="1246054"/>
            <a:ext cx="8686270" cy="461624"/>
          </a:xfrm>
          <a:prstGeom prst="rect">
            <a:avLst/>
          </a:prstGeom>
          <a:noFill/>
          <a:ln>
            <a:noFill/>
          </a:ln>
        </p:spPr>
        <p:txBody>
          <a:bodyPr spcFirstLastPara="1" wrap="square" lIns="91425" tIns="45700" rIns="91425" bIns="45700" anchor="t" anchorCtr="0">
            <a:spAutoFit/>
          </a:bodyPr>
          <a:lstStyle/>
          <a:p>
            <a:pPr lvl="0"/>
            <a:r>
              <a:rPr lang="el-GR" sz="2400" dirty="0">
                <a:solidFill>
                  <a:srgbClr val="21B4A9"/>
                </a:solidFill>
                <a:latin typeface="Calibri"/>
                <a:ea typeface="Calibri"/>
                <a:cs typeface="Calibri"/>
                <a:sym typeface="Calibri"/>
              </a:rPr>
              <a:t>Μέρος</a:t>
            </a:r>
            <a:r>
              <a:rPr lang="en-GB" sz="2400" dirty="0">
                <a:solidFill>
                  <a:srgbClr val="21B4A9"/>
                </a:solidFill>
                <a:latin typeface="Calibri"/>
                <a:ea typeface="Calibri"/>
                <a:cs typeface="Calibri"/>
                <a:sym typeface="Calibri"/>
              </a:rPr>
              <a:t> 2.2: </a:t>
            </a:r>
            <a:r>
              <a:rPr lang="el-GR" sz="2400" dirty="0">
                <a:solidFill>
                  <a:srgbClr val="21B4A9"/>
                </a:solidFill>
                <a:latin typeface="Calibri"/>
                <a:ea typeface="Calibri"/>
                <a:cs typeface="Calibri"/>
                <a:sym typeface="Calibri"/>
              </a:rPr>
              <a:t>Διδασκαλία και μάθηση των ικανοτήτων βιωσιμότητας </a:t>
            </a:r>
            <a:endParaRPr dirty="0"/>
          </a:p>
        </p:txBody>
      </p:sp>
      <p:sp>
        <p:nvSpPr>
          <p:cNvPr id="6" name="Google Shape;192;p13">
            <a:extLst>
              <a:ext uri="{FF2B5EF4-FFF2-40B4-BE49-F238E27FC236}">
                <a16:creationId xmlns:a16="http://schemas.microsoft.com/office/drawing/2014/main" id="{8967927A-1498-4267-B484-E778F0E15080}"/>
              </a:ext>
            </a:extLst>
          </p:cNvPr>
          <p:cNvSpPr txBox="1"/>
          <p:nvPr/>
        </p:nvSpPr>
        <p:spPr>
          <a:xfrm>
            <a:off x="762529" y="579940"/>
            <a:ext cx="8208962" cy="646290"/>
          </a:xfrm>
          <a:prstGeom prst="rect">
            <a:avLst/>
          </a:prstGeom>
          <a:noFill/>
          <a:ln>
            <a:noFill/>
          </a:ln>
        </p:spPr>
        <p:txBody>
          <a:bodyPr spcFirstLastPara="1" wrap="square" lIns="91425" tIns="45700" rIns="91425" bIns="45700" anchor="t" anchorCtr="0">
            <a:spAutoFit/>
          </a:bodyPr>
          <a:lstStyle/>
          <a:p>
            <a:pPr lvl="0"/>
            <a:r>
              <a:rPr lang="el-GR" sz="3600" b="1" dirty="0">
                <a:solidFill>
                  <a:srgbClr val="FAB632"/>
                </a:solidFill>
                <a:latin typeface="Calibri"/>
                <a:ea typeface="Calibri"/>
                <a:cs typeface="Calibri"/>
                <a:sym typeface="Calibri"/>
              </a:rPr>
              <a:t>Ενότητα</a:t>
            </a:r>
            <a:r>
              <a:rPr lang="en-GB" sz="3600" b="1" dirty="0">
                <a:solidFill>
                  <a:srgbClr val="FAB632"/>
                </a:solidFill>
                <a:latin typeface="Calibri"/>
                <a:ea typeface="Calibri"/>
                <a:cs typeface="Calibri"/>
                <a:sym typeface="Calibri"/>
              </a:rPr>
              <a:t> 2: </a:t>
            </a:r>
            <a:r>
              <a:rPr lang="el-GR" sz="3600" b="1" dirty="0">
                <a:solidFill>
                  <a:srgbClr val="FAB632"/>
                </a:solidFill>
                <a:latin typeface="Calibri"/>
                <a:ea typeface="Calibri"/>
                <a:cs typeface="Calibri"/>
                <a:sym typeface="Calibri"/>
              </a:rPr>
              <a:t>Ικανότητες Βιωσιμότητας</a:t>
            </a:r>
            <a:endParaRPr dirty="0"/>
          </a:p>
        </p:txBody>
      </p:sp>
      <p:sp>
        <p:nvSpPr>
          <p:cNvPr id="7" name="Google Shape;177;p11">
            <a:extLst>
              <a:ext uri="{FF2B5EF4-FFF2-40B4-BE49-F238E27FC236}">
                <a16:creationId xmlns:a16="http://schemas.microsoft.com/office/drawing/2014/main" id="{B33D8B8E-1166-4087-B3B3-28CA82EC383C}"/>
              </a:ext>
            </a:extLst>
          </p:cNvPr>
          <p:cNvSpPr txBox="1"/>
          <p:nvPr/>
        </p:nvSpPr>
        <p:spPr>
          <a:xfrm>
            <a:off x="5402941" y="6453352"/>
            <a:ext cx="1231427" cy="246221"/>
          </a:xfrm>
          <a:prstGeom prst="rect">
            <a:avLst/>
          </a:prstGeom>
          <a:noFill/>
          <a:ln>
            <a:noFill/>
          </a:ln>
        </p:spPr>
        <p:txBody>
          <a:bodyPr spcFirstLastPara="1" wrap="square" lIns="91425" tIns="45700" rIns="91425" bIns="45700" anchor="t" anchorCtr="0">
            <a:spAutoFit/>
          </a:bodyPr>
          <a:lstStyle/>
          <a:p>
            <a:pPr lvl="0"/>
            <a:r>
              <a:rPr lang="el-GR" sz="1000" dirty="0">
                <a:solidFill>
                  <a:schemeClr val="dk1"/>
                </a:solidFill>
                <a:latin typeface="Calibri"/>
                <a:ea typeface="Calibri"/>
                <a:cs typeface="Calibri"/>
                <a:sym typeface="Calibri"/>
              </a:rPr>
              <a:t>Πηγή</a:t>
            </a:r>
            <a:r>
              <a:rPr lang="en-GB" sz="1000" dirty="0">
                <a:solidFill>
                  <a:schemeClr val="dk1"/>
                </a:solidFill>
                <a:latin typeface="Calibri"/>
                <a:ea typeface="Calibri"/>
                <a:cs typeface="Calibri"/>
                <a:sym typeface="Calibri"/>
              </a:rPr>
              <a:t>: </a:t>
            </a:r>
            <a:r>
              <a:rPr lang="en-GB" sz="1000" dirty="0" err="1">
                <a:solidFill>
                  <a:schemeClr val="dk1"/>
                </a:solidFill>
                <a:latin typeface="Calibri"/>
                <a:ea typeface="Calibri"/>
                <a:cs typeface="Calibri"/>
                <a:sym typeface="Calibri"/>
              </a:rPr>
              <a:t>GreenComp</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7"/>
        <p:cNvGrpSpPr/>
        <p:nvPr/>
      </p:nvGrpSpPr>
      <p:grpSpPr>
        <a:xfrm>
          <a:off x="0" y="0"/>
          <a:ext cx="0" cy="0"/>
          <a:chOff x="0" y="0"/>
          <a:chExt cx="0" cy="0"/>
        </a:xfrm>
      </p:grpSpPr>
      <p:sp>
        <p:nvSpPr>
          <p:cNvPr id="210" name="Google Shape;210;p15"/>
          <p:cNvSpPr/>
          <p:nvPr/>
        </p:nvSpPr>
        <p:spPr>
          <a:xfrm>
            <a:off x="762529" y="1871201"/>
            <a:ext cx="10648421" cy="3462446"/>
          </a:xfrm>
          <a:prstGeom prst="rect">
            <a:avLst/>
          </a:prstGeom>
          <a:noFill/>
          <a:ln>
            <a:noFill/>
          </a:ln>
        </p:spPr>
        <p:txBody>
          <a:bodyPr spcFirstLastPara="1" wrap="square" lIns="91425" tIns="45700" rIns="91425" bIns="45700" anchor="t" anchorCtr="0">
            <a:spAutoFit/>
          </a:bodyPr>
          <a:lstStyle/>
          <a:p>
            <a:pPr lvl="0" algn="just"/>
            <a:r>
              <a:rPr lang="el-GR" sz="1800" dirty="0">
                <a:latin typeface="Calibri"/>
                <a:ea typeface="Calibri"/>
                <a:cs typeface="Calibri"/>
                <a:sym typeface="Calibri"/>
              </a:rPr>
              <a:t>Ο απώτερος στόχος της εκπαίδευσης για την βιωσιμότητα είναι να αλλάξει το άτομο και τον κοινωνικό θεσμό μέσω μιας ολιστικής προσέγγισης, θεωρείται επομένως υπό το ίδιο πρίσμα με τη μετασχηματιστική μάθηση. Τόσο η εκπαίδευση όσο και η κατάρτιση περιλαμβάνονται στη μάθηση. Είναι αυτό που ορίζουμε ως εξής:</a:t>
            </a:r>
            <a:endParaRPr sz="1800" dirty="0">
              <a:solidFill>
                <a:srgbClr val="000000"/>
              </a:solidFill>
              <a:latin typeface="Calibri"/>
              <a:ea typeface="Calibri"/>
              <a:cs typeface="Calibri"/>
              <a:sym typeface="Calibri"/>
            </a:endParaRPr>
          </a:p>
          <a:p>
            <a:pPr marL="0" marR="0" lvl="0" indent="0" algn="just" rtl="0">
              <a:spcBef>
                <a:spcPts val="0"/>
              </a:spcBef>
              <a:spcAft>
                <a:spcPts val="0"/>
              </a:spcAft>
              <a:buNone/>
            </a:pPr>
            <a:r>
              <a:rPr lang="en-GB" sz="1800" dirty="0">
                <a:solidFill>
                  <a:srgbClr val="000000"/>
                </a:solidFill>
                <a:latin typeface="Calibri"/>
                <a:ea typeface="Calibri"/>
                <a:cs typeface="Calibri"/>
                <a:sym typeface="Calibri"/>
              </a:rPr>
              <a:t> </a:t>
            </a:r>
            <a:endParaRPr sz="1800" dirty="0">
              <a:solidFill>
                <a:srgbClr val="000000"/>
              </a:solidFill>
              <a:latin typeface="Calibri"/>
              <a:ea typeface="Calibri"/>
              <a:cs typeface="Calibri"/>
              <a:sym typeface="Calibri"/>
            </a:endParaRPr>
          </a:p>
          <a:p>
            <a:pPr lvl="0" algn="just"/>
            <a:r>
              <a:rPr lang="el-GR" sz="2200" i="1" dirty="0">
                <a:latin typeface="Calibri"/>
                <a:cs typeface="Calibri"/>
              </a:rPr>
              <a:t>Η εκμάθηση για την περιβαλλοντική βιωσιμότητα στοχεύει να καλλιεργήσει μια </a:t>
            </a:r>
            <a:r>
              <a:rPr lang="el-GR" sz="2200" b="1" i="1" dirty="0">
                <a:solidFill>
                  <a:srgbClr val="002060"/>
                </a:solidFill>
                <a:latin typeface="Calibri"/>
                <a:cs typeface="Calibri"/>
              </a:rPr>
              <a:t>νοοτροπία βιωσιμότητας</a:t>
            </a:r>
            <a:r>
              <a:rPr lang="el-GR" sz="2200" i="1" dirty="0">
                <a:latin typeface="Calibri"/>
                <a:cs typeface="Calibri"/>
              </a:rPr>
              <a:t> από την παιδική ηλικία έως την ενήλικη ζωή με την κατανόηση ότι οι άνθρωποι αποτελούν μέρος της φύσης και εξαρτώνται από τη φύση. Οι εκπαιδευόμενοι διαθέτουν γνώσεις, δεξιότητες και συμπεριφορές που τους βοηθούν να γίνουν </a:t>
            </a:r>
            <a:r>
              <a:rPr lang="el-GR" sz="2200" b="1" i="1" dirty="0">
                <a:solidFill>
                  <a:srgbClr val="002060"/>
                </a:solidFill>
                <a:latin typeface="Calibri"/>
                <a:cs typeface="Calibri"/>
              </a:rPr>
              <a:t>φορείς αλλαγής </a:t>
            </a:r>
            <a:r>
              <a:rPr lang="el-GR" sz="2200" i="1" dirty="0">
                <a:latin typeface="Calibri"/>
                <a:cs typeface="Calibri"/>
              </a:rPr>
              <a:t>και να συμβάλουν ατομικά και συλλογικά στη διαμόρφωση του μέλλοντος εντός των πλανητικών ορίων.</a:t>
            </a:r>
            <a:endParaRPr sz="2200" i="1" dirty="0">
              <a:latin typeface="Calibri"/>
              <a:cs typeface="Calibri"/>
            </a:endParaRPr>
          </a:p>
          <a:p>
            <a:pPr marL="285750" marR="0" lvl="0" indent="-190500" algn="just" rtl="0">
              <a:spcBef>
                <a:spcPts val="0"/>
              </a:spcBef>
              <a:spcAft>
                <a:spcPts val="0"/>
              </a:spcAft>
              <a:buClr>
                <a:schemeClr val="dk1"/>
              </a:buClr>
              <a:buSzPts val="1500"/>
              <a:buFont typeface="Arial"/>
              <a:buNone/>
            </a:pPr>
            <a:endParaRPr sz="1500" i="1" dirty="0">
              <a:solidFill>
                <a:schemeClr val="dk1"/>
              </a:solidFill>
              <a:latin typeface="Calibri"/>
              <a:ea typeface="Calibri"/>
              <a:cs typeface="Calibri"/>
              <a:sym typeface="Calibri"/>
            </a:endParaRPr>
          </a:p>
        </p:txBody>
      </p:sp>
      <p:sp>
        <p:nvSpPr>
          <p:cNvPr id="6" name="Google Shape;177;p11">
            <a:extLst>
              <a:ext uri="{FF2B5EF4-FFF2-40B4-BE49-F238E27FC236}">
                <a16:creationId xmlns:a16="http://schemas.microsoft.com/office/drawing/2014/main" id="{FC2AA869-37CD-4105-9ED6-90C616E971BD}"/>
              </a:ext>
            </a:extLst>
          </p:cNvPr>
          <p:cNvSpPr txBox="1"/>
          <p:nvPr/>
        </p:nvSpPr>
        <p:spPr>
          <a:xfrm>
            <a:off x="5402941" y="6453352"/>
            <a:ext cx="1231427" cy="246221"/>
          </a:xfrm>
          <a:prstGeom prst="rect">
            <a:avLst/>
          </a:prstGeom>
          <a:noFill/>
          <a:ln>
            <a:noFill/>
          </a:ln>
        </p:spPr>
        <p:txBody>
          <a:bodyPr spcFirstLastPara="1" wrap="square" lIns="91425" tIns="45700" rIns="91425" bIns="45700" anchor="t" anchorCtr="0">
            <a:spAutoFit/>
          </a:bodyPr>
          <a:lstStyle/>
          <a:p>
            <a:pPr lvl="0"/>
            <a:r>
              <a:rPr lang="el-GR" sz="1000" dirty="0">
                <a:solidFill>
                  <a:schemeClr val="dk1"/>
                </a:solidFill>
                <a:latin typeface="Calibri"/>
                <a:ea typeface="Calibri"/>
                <a:cs typeface="Calibri"/>
                <a:sym typeface="Calibri"/>
              </a:rPr>
              <a:t>Πηγή</a:t>
            </a:r>
            <a:r>
              <a:rPr lang="en-GB" sz="1000" dirty="0">
                <a:solidFill>
                  <a:schemeClr val="dk1"/>
                </a:solidFill>
                <a:latin typeface="Calibri"/>
                <a:ea typeface="Calibri"/>
                <a:cs typeface="Calibri"/>
                <a:sym typeface="Calibri"/>
              </a:rPr>
              <a:t>: </a:t>
            </a:r>
            <a:r>
              <a:rPr lang="en-GB" sz="1000" dirty="0" err="1">
                <a:solidFill>
                  <a:schemeClr val="dk1"/>
                </a:solidFill>
                <a:latin typeface="Calibri"/>
                <a:ea typeface="Calibri"/>
                <a:cs typeface="Calibri"/>
                <a:sym typeface="Calibri"/>
              </a:rPr>
              <a:t>GreenComp</a:t>
            </a:r>
            <a:endParaRPr dirty="0"/>
          </a:p>
        </p:txBody>
      </p:sp>
      <p:sp>
        <p:nvSpPr>
          <p:cNvPr id="7" name="Google Shape;192;p13">
            <a:extLst>
              <a:ext uri="{FF2B5EF4-FFF2-40B4-BE49-F238E27FC236}">
                <a16:creationId xmlns:a16="http://schemas.microsoft.com/office/drawing/2014/main" id="{7D587853-9E83-4FBB-977B-68A2D4F8384D}"/>
              </a:ext>
            </a:extLst>
          </p:cNvPr>
          <p:cNvSpPr txBox="1"/>
          <p:nvPr/>
        </p:nvSpPr>
        <p:spPr>
          <a:xfrm>
            <a:off x="762529" y="579940"/>
            <a:ext cx="8208962" cy="646290"/>
          </a:xfrm>
          <a:prstGeom prst="rect">
            <a:avLst/>
          </a:prstGeom>
          <a:noFill/>
          <a:ln>
            <a:noFill/>
          </a:ln>
        </p:spPr>
        <p:txBody>
          <a:bodyPr spcFirstLastPara="1" wrap="square" lIns="91425" tIns="45700" rIns="91425" bIns="45700" anchor="t" anchorCtr="0">
            <a:spAutoFit/>
          </a:bodyPr>
          <a:lstStyle/>
          <a:p>
            <a:pPr lvl="0"/>
            <a:r>
              <a:rPr lang="el-GR" sz="3600" b="1" dirty="0">
                <a:solidFill>
                  <a:srgbClr val="FAB632"/>
                </a:solidFill>
                <a:latin typeface="Calibri"/>
                <a:ea typeface="Calibri"/>
                <a:cs typeface="Calibri"/>
                <a:sym typeface="Calibri"/>
              </a:rPr>
              <a:t>Ενότητα</a:t>
            </a:r>
            <a:r>
              <a:rPr lang="en-GB" sz="3600" b="1" dirty="0">
                <a:solidFill>
                  <a:srgbClr val="FAB632"/>
                </a:solidFill>
                <a:latin typeface="Calibri"/>
                <a:ea typeface="Calibri"/>
                <a:cs typeface="Calibri"/>
                <a:sym typeface="Calibri"/>
              </a:rPr>
              <a:t> 2: </a:t>
            </a:r>
            <a:r>
              <a:rPr lang="el-GR" sz="3600" b="1" dirty="0">
                <a:solidFill>
                  <a:srgbClr val="FAB632"/>
                </a:solidFill>
                <a:latin typeface="Calibri"/>
                <a:ea typeface="Calibri"/>
                <a:cs typeface="Calibri"/>
                <a:sym typeface="Calibri"/>
              </a:rPr>
              <a:t>Ικανότητες Βιωσιμότητας</a:t>
            </a:r>
            <a:endParaRPr dirty="0"/>
          </a:p>
        </p:txBody>
      </p:sp>
      <p:sp>
        <p:nvSpPr>
          <p:cNvPr id="8" name="Google Shape;203;p14">
            <a:extLst>
              <a:ext uri="{FF2B5EF4-FFF2-40B4-BE49-F238E27FC236}">
                <a16:creationId xmlns:a16="http://schemas.microsoft.com/office/drawing/2014/main" id="{A5FBA4AD-FC22-4939-86B7-D1D604716330}"/>
              </a:ext>
            </a:extLst>
          </p:cNvPr>
          <p:cNvSpPr txBox="1"/>
          <p:nvPr/>
        </p:nvSpPr>
        <p:spPr>
          <a:xfrm>
            <a:off x="762530" y="1246054"/>
            <a:ext cx="8686270" cy="461624"/>
          </a:xfrm>
          <a:prstGeom prst="rect">
            <a:avLst/>
          </a:prstGeom>
          <a:noFill/>
          <a:ln>
            <a:noFill/>
          </a:ln>
        </p:spPr>
        <p:txBody>
          <a:bodyPr spcFirstLastPara="1" wrap="square" lIns="91425" tIns="45700" rIns="91425" bIns="45700" anchor="t" anchorCtr="0">
            <a:spAutoFit/>
          </a:bodyPr>
          <a:lstStyle/>
          <a:p>
            <a:pPr lvl="0"/>
            <a:r>
              <a:rPr lang="el-GR" sz="2400" dirty="0">
                <a:solidFill>
                  <a:srgbClr val="21B4A9"/>
                </a:solidFill>
                <a:latin typeface="Calibri"/>
                <a:ea typeface="Calibri"/>
                <a:cs typeface="Calibri"/>
                <a:sym typeface="Calibri"/>
              </a:rPr>
              <a:t>Μέρος</a:t>
            </a:r>
            <a:r>
              <a:rPr lang="en-GB" sz="2400" dirty="0">
                <a:solidFill>
                  <a:srgbClr val="21B4A9"/>
                </a:solidFill>
                <a:latin typeface="Calibri"/>
                <a:ea typeface="Calibri"/>
                <a:cs typeface="Calibri"/>
                <a:sym typeface="Calibri"/>
              </a:rPr>
              <a:t> 2.2: </a:t>
            </a:r>
            <a:r>
              <a:rPr lang="el-GR" sz="2400" dirty="0">
                <a:solidFill>
                  <a:srgbClr val="21B4A9"/>
                </a:solidFill>
                <a:latin typeface="Calibri"/>
                <a:ea typeface="Calibri"/>
                <a:cs typeface="Calibri"/>
                <a:sym typeface="Calibri"/>
              </a:rPr>
              <a:t>Διδασκαλία και μάθηση των ικανοτήτων βιωσιμότητας </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5"/>
        <p:cNvGrpSpPr/>
        <p:nvPr/>
      </p:nvGrpSpPr>
      <p:grpSpPr>
        <a:xfrm>
          <a:off x="0" y="0"/>
          <a:ext cx="0" cy="0"/>
          <a:chOff x="0" y="0"/>
          <a:chExt cx="0" cy="0"/>
        </a:xfrm>
      </p:grpSpPr>
      <p:sp>
        <p:nvSpPr>
          <p:cNvPr id="216" name="Google Shape;216;p16"/>
          <p:cNvSpPr txBox="1"/>
          <p:nvPr/>
        </p:nvSpPr>
        <p:spPr>
          <a:xfrm>
            <a:off x="1466519" y="1836508"/>
            <a:ext cx="10725481" cy="338514"/>
          </a:xfrm>
          <a:prstGeom prst="rect">
            <a:avLst/>
          </a:prstGeom>
          <a:noFill/>
          <a:ln>
            <a:noFill/>
          </a:ln>
        </p:spPr>
        <p:txBody>
          <a:bodyPr spcFirstLastPara="1" wrap="square" lIns="91425" tIns="45700" rIns="91425" bIns="45700" anchor="t" anchorCtr="0">
            <a:spAutoFit/>
          </a:bodyPr>
          <a:lstStyle/>
          <a:p>
            <a:pPr lvl="0"/>
            <a:r>
              <a:rPr lang="el-GR" sz="1600" dirty="0">
                <a:solidFill>
                  <a:schemeClr val="dk1"/>
                </a:solidFill>
                <a:latin typeface="Calibri"/>
                <a:ea typeface="Calibri"/>
                <a:cs typeface="Calibri"/>
                <a:sym typeface="Calibri"/>
              </a:rPr>
              <a:t>Το </a:t>
            </a:r>
            <a:r>
              <a:rPr lang="el-GR" sz="1600" dirty="0" err="1">
                <a:solidFill>
                  <a:schemeClr val="dk1"/>
                </a:solidFill>
                <a:latin typeface="Calibri"/>
                <a:ea typeface="Calibri"/>
                <a:cs typeface="Calibri"/>
                <a:sym typeface="Calibri"/>
              </a:rPr>
              <a:t>GreenComp</a:t>
            </a:r>
            <a:r>
              <a:rPr lang="el-GR" sz="1600" dirty="0">
                <a:solidFill>
                  <a:schemeClr val="dk1"/>
                </a:solidFill>
                <a:latin typeface="Calibri"/>
                <a:ea typeface="Calibri"/>
                <a:cs typeface="Calibri"/>
                <a:sym typeface="Calibri"/>
              </a:rPr>
              <a:t> καθορίζει ένα σύνολο βιώσιμων ικανοτήτων που θα τροφοδοτήσουν τα εκπαιδευτικά προγράμματα</a:t>
            </a:r>
            <a:r>
              <a:rPr lang="en-GB" sz="1600" dirty="0">
                <a:solidFill>
                  <a:schemeClr val="dk1"/>
                </a:solidFill>
                <a:latin typeface="Calibri"/>
                <a:ea typeface="Calibri"/>
                <a:cs typeface="Calibri"/>
                <a:sym typeface="Calibri"/>
              </a:rPr>
              <a:t>.</a:t>
            </a:r>
            <a:endParaRPr dirty="0"/>
          </a:p>
        </p:txBody>
      </p:sp>
      <p:sp>
        <p:nvSpPr>
          <p:cNvPr id="217" name="Google Shape;217;p16"/>
          <p:cNvSpPr/>
          <p:nvPr/>
        </p:nvSpPr>
        <p:spPr>
          <a:xfrm>
            <a:off x="1466519" y="1452628"/>
            <a:ext cx="1454565" cy="40011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2000" b="1">
                <a:solidFill>
                  <a:srgbClr val="FAB632"/>
                </a:solidFill>
                <a:latin typeface="Calibri"/>
                <a:ea typeface="Calibri"/>
                <a:cs typeface="Calibri"/>
                <a:sym typeface="Calibri"/>
              </a:rPr>
              <a:t>GreenComp</a:t>
            </a:r>
            <a:endParaRPr/>
          </a:p>
        </p:txBody>
      </p:sp>
      <p:sp>
        <p:nvSpPr>
          <p:cNvPr id="219" name="Google Shape;219;p16"/>
          <p:cNvSpPr txBox="1"/>
          <p:nvPr/>
        </p:nvSpPr>
        <p:spPr>
          <a:xfrm>
            <a:off x="1304082" y="1428242"/>
            <a:ext cx="329551" cy="10156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000" dirty="0">
                <a:solidFill>
                  <a:srgbClr val="EA4E46"/>
                </a:solidFill>
                <a:latin typeface="Calibri"/>
                <a:ea typeface="Calibri"/>
                <a:cs typeface="Calibri"/>
                <a:sym typeface="Calibri"/>
              </a:rPr>
              <a:t>+</a:t>
            </a:r>
            <a:r>
              <a:rPr lang="en-GB" sz="2000" dirty="0">
                <a:solidFill>
                  <a:srgbClr val="FAB632"/>
                </a:solidFill>
                <a:latin typeface="Calibri"/>
                <a:ea typeface="Calibri"/>
                <a:cs typeface="Calibri"/>
                <a:sym typeface="Calibri"/>
              </a:rPr>
              <a:t>+</a:t>
            </a:r>
            <a:r>
              <a:rPr lang="en-GB" sz="2000" dirty="0">
                <a:solidFill>
                  <a:srgbClr val="21B4A9"/>
                </a:solidFill>
                <a:latin typeface="Calibri"/>
                <a:ea typeface="Calibri"/>
                <a:cs typeface="Calibri"/>
                <a:sym typeface="Calibri"/>
              </a:rPr>
              <a:t>+</a:t>
            </a:r>
            <a:endParaRPr dirty="0"/>
          </a:p>
        </p:txBody>
      </p:sp>
      <p:sp>
        <p:nvSpPr>
          <p:cNvPr id="220" name="Google Shape;220;p16"/>
          <p:cNvSpPr txBox="1"/>
          <p:nvPr/>
        </p:nvSpPr>
        <p:spPr>
          <a:xfrm>
            <a:off x="3748464" y="2799524"/>
            <a:ext cx="8081498" cy="776839"/>
          </a:xfrm>
          <a:prstGeom prst="rect">
            <a:avLst/>
          </a:prstGeom>
          <a:noFill/>
          <a:ln>
            <a:noFill/>
          </a:ln>
        </p:spPr>
        <p:txBody>
          <a:bodyPr spcFirstLastPara="1" wrap="square" lIns="91425" tIns="45700" rIns="91425" bIns="45700" anchor="t" anchorCtr="0">
            <a:spAutoFit/>
          </a:bodyPr>
          <a:lstStyle/>
          <a:p>
            <a:pPr lvl="0">
              <a:lnSpc>
                <a:spcPct val="138750"/>
              </a:lnSpc>
            </a:pPr>
            <a:r>
              <a:rPr lang="el-GR" sz="1600" dirty="0">
                <a:solidFill>
                  <a:schemeClr val="dk1"/>
                </a:solidFill>
                <a:latin typeface="Calibri"/>
                <a:ea typeface="Calibri"/>
                <a:cs typeface="Calibri"/>
                <a:sym typeface="Calibri"/>
              </a:rPr>
              <a:t>Η ενσωμάτωση της βιωσιμότητας στα εκπαιδευτικά και εκπαιδευτικά μας ιδρύματα είναι απαραίτητη για τη διαφύλαξη τόσο του περιβάλλοντος όσο και της δημόσιας υγείας. </a:t>
            </a:r>
            <a:endParaRPr sz="1600" dirty="0">
              <a:solidFill>
                <a:schemeClr val="dk1"/>
              </a:solidFill>
              <a:latin typeface="Calibri"/>
              <a:ea typeface="Calibri"/>
              <a:cs typeface="Calibri"/>
              <a:sym typeface="Calibri"/>
            </a:endParaRPr>
          </a:p>
        </p:txBody>
      </p:sp>
      <p:sp>
        <p:nvSpPr>
          <p:cNvPr id="221" name="Google Shape;221;p16"/>
          <p:cNvSpPr/>
          <p:nvPr/>
        </p:nvSpPr>
        <p:spPr>
          <a:xfrm>
            <a:off x="3754242" y="2404500"/>
            <a:ext cx="7523358" cy="400069"/>
          </a:xfrm>
          <a:prstGeom prst="rect">
            <a:avLst/>
          </a:prstGeom>
          <a:noFill/>
          <a:ln>
            <a:noFill/>
          </a:ln>
        </p:spPr>
        <p:txBody>
          <a:bodyPr spcFirstLastPara="1" wrap="square" lIns="91425" tIns="45700" rIns="91425" bIns="45700" anchor="t" anchorCtr="0">
            <a:spAutoFit/>
          </a:bodyPr>
          <a:lstStyle/>
          <a:p>
            <a:pPr marL="0" marR="0" lvl="0" indent="0" rtl="0">
              <a:spcBef>
                <a:spcPts val="0"/>
              </a:spcBef>
              <a:spcAft>
                <a:spcPts val="0"/>
              </a:spcAft>
              <a:buNone/>
            </a:pPr>
            <a:r>
              <a:rPr lang="el-GR" sz="2000" b="1" dirty="0">
                <a:solidFill>
                  <a:srgbClr val="FAB632"/>
                </a:solidFill>
                <a:latin typeface="Calibri"/>
                <a:ea typeface="Calibri"/>
                <a:cs typeface="Calibri"/>
                <a:sym typeface="Calibri"/>
              </a:rPr>
              <a:t>Στόχοι του </a:t>
            </a:r>
            <a:r>
              <a:rPr lang="en-GB" sz="2000" b="1" dirty="0" err="1">
                <a:solidFill>
                  <a:srgbClr val="FAB632"/>
                </a:solidFill>
                <a:latin typeface="Calibri"/>
                <a:ea typeface="Calibri"/>
                <a:cs typeface="Calibri"/>
                <a:sym typeface="Calibri"/>
              </a:rPr>
              <a:t>GreenComp</a:t>
            </a:r>
            <a:endParaRPr dirty="0"/>
          </a:p>
        </p:txBody>
      </p:sp>
      <p:sp>
        <p:nvSpPr>
          <p:cNvPr id="222" name="Google Shape;222;p16"/>
          <p:cNvSpPr txBox="1"/>
          <p:nvPr/>
        </p:nvSpPr>
        <p:spPr>
          <a:xfrm>
            <a:off x="3548671" y="2413974"/>
            <a:ext cx="329551" cy="10156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000" dirty="0">
                <a:solidFill>
                  <a:srgbClr val="EA4E46"/>
                </a:solidFill>
                <a:latin typeface="Calibri"/>
                <a:ea typeface="Calibri"/>
                <a:cs typeface="Calibri"/>
                <a:sym typeface="Calibri"/>
              </a:rPr>
              <a:t>+</a:t>
            </a:r>
            <a:r>
              <a:rPr lang="en-GB" sz="2000" dirty="0">
                <a:solidFill>
                  <a:srgbClr val="FAB632"/>
                </a:solidFill>
                <a:latin typeface="Calibri"/>
                <a:ea typeface="Calibri"/>
                <a:cs typeface="Calibri"/>
                <a:sym typeface="Calibri"/>
              </a:rPr>
              <a:t>+</a:t>
            </a:r>
            <a:r>
              <a:rPr lang="en-GB" sz="2000" dirty="0">
                <a:solidFill>
                  <a:srgbClr val="21B4A9"/>
                </a:solidFill>
                <a:latin typeface="Calibri"/>
                <a:ea typeface="Calibri"/>
                <a:cs typeface="Calibri"/>
                <a:sym typeface="Calibri"/>
              </a:rPr>
              <a:t>+</a:t>
            </a:r>
            <a:endParaRPr dirty="0"/>
          </a:p>
        </p:txBody>
      </p:sp>
      <p:sp>
        <p:nvSpPr>
          <p:cNvPr id="223" name="Google Shape;223;p16"/>
          <p:cNvSpPr txBox="1"/>
          <p:nvPr/>
        </p:nvSpPr>
        <p:spPr>
          <a:xfrm>
            <a:off x="5795506" y="3963432"/>
            <a:ext cx="6558932" cy="584775"/>
          </a:xfrm>
          <a:prstGeom prst="rect">
            <a:avLst/>
          </a:prstGeom>
          <a:noFill/>
          <a:ln>
            <a:noFill/>
          </a:ln>
        </p:spPr>
        <p:txBody>
          <a:bodyPr spcFirstLastPara="1" wrap="square" lIns="91425" tIns="45700" rIns="91425" bIns="45700" anchor="t" anchorCtr="0">
            <a:spAutoFit/>
          </a:bodyPr>
          <a:lstStyle/>
          <a:p>
            <a:pPr lvl="0"/>
            <a:r>
              <a:rPr lang="el-GR" sz="1600" dirty="0">
                <a:solidFill>
                  <a:schemeClr val="dk1"/>
                </a:solidFill>
                <a:latin typeface="Calibri"/>
                <a:ea typeface="Calibri"/>
                <a:cs typeface="Calibri"/>
                <a:sym typeface="Calibri"/>
              </a:rPr>
              <a:t>Μια ικανότητα βιωσιμότητας εξουσιοδοτεί τους μαθητές να </a:t>
            </a:r>
          </a:p>
          <a:p>
            <a:pPr lvl="0"/>
            <a:r>
              <a:rPr lang="el-GR" sz="1600" dirty="0">
                <a:solidFill>
                  <a:schemeClr val="dk1"/>
                </a:solidFill>
                <a:latin typeface="Calibri"/>
                <a:ea typeface="Calibri"/>
                <a:cs typeface="Calibri"/>
                <a:sym typeface="Calibri"/>
              </a:rPr>
              <a:t>ενσωματώσουν αξίες βιωσιμότητας</a:t>
            </a:r>
            <a:r>
              <a:rPr lang="en-GB" sz="1600" dirty="0">
                <a:solidFill>
                  <a:schemeClr val="dk1"/>
                </a:solidFill>
                <a:latin typeface="Calibri"/>
                <a:ea typeface="Calibri"/>
                <a:cs typeface="Calibri"/>
                <a:sym typeface="Calibri"/>
              </a:rPr>
              <a:t>.</a:t>
            </a:r>
            <a:endParaRPr dirty="0"/>
          </a:p>
        </p:txBody>
      </p:sp>
      <p:sp>
        <p:nvSpPr>
          <p:cNvPr id="224" name="Google Shape;224;p16"/>
          <p:cNvSpPr/>
          <p:nvPr/>
        </p:nvSpPr>
        <p:spPr>
          <a:xfrm>
            <a:off x="5795506" y="3589496"/>
            <a:ext cx="3117520" cy="400069"/>
          </a:xfrm>
          <a:prstGeom prst="rect">
            <a:avLst/>
          </a:prstGeom>
          <a:noFill/>
          <a:ln>
            <a:noFill/>
          </a:ln>
        </p:spPr>
        <p:txBody>
          <a:bodyPr spcFirstLastPara="1" wrap="square" lIns="91425" tIns="45700" rIns="91425" bIns="45700" anchor="t" anchorCtr="0">
            <a:spAutoFit/>
          </a:bodyPr>
          <a:lstStyle/>
          <a:p>
            <a:pPr lvl="0" algn="ctr"/>
            <a:r>
              <a:rPr lang="el-GR" sz="2000" b="1" dirty="0">
                <a:solidFill>
                  <a:srgbClr val="FAB632"/>
                </a:solidFill>
                <a:latin typeface="Calibri"/>
                <a:ea typeface="Calibri"/>
                <a:cs typeface="Calibri"/>
                <a:sym typeface="Calibri"/>
              </a:rPr>
              <a:t>Ικανότητες Βιωσιμότητας</a:t>
            </a:r>
            <a:endParaRPr dirty="0"/>
          </a:p>
        </p:txBody>
      </p:sp>
      <p:sp>
        <p:nvSpPr>
          <p:cNvPr id="225" name="Google Shape;225;p16"/>
          <p:cNvSpPr txBox="1"/>
          <p:nvPr/>
        </p:nvSpPr>
        <p:spPr>
          <a:xfrm>
            <a:off x="5633068" y="3586125"/>
            <a:ext cx="329551" cy="10156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000" dirty="0">
                <a:solidFill>
                  <a:srgbClr val="EA4E46"/>
                </a:solidFill>
                <a:latin typeface="Calibri"/>
                <a:ea typeface="Calibri"/>
                <a:cs typeface="Calibri"/>
                <a:sym typeface="Calibri"/>
              </a:rPr>
              <a:t>+</a:t>
            </a:r>
            <a:r>
              <a:rPr lang="en-GB" sz="2000" dirty="0">
                <a:solidFill>
                  <a:srgbClr val="FAB632"/>
                </a:solidFill>
                <a:latin typeface="Calibri"/>
                <a:ea typeface="Calibri"/>
                <a:cs typeface="Calibri"/>
                <a:sym typeface="Calibri"/>
              </a:rPr>
              <a:t>+</a:t>
            </a:r>
            <a:r>
              <a:rPr lang="en-GB" sz="2000" dirty="0">
                <a:solidFill>
                  <a:srgbClr val="21B4A9"/>
                </a:solidFill>
                <a:latin typeface="Calibri"/>
                <a:ea typeface="Calibri"/>
                <a:cs typeface="Calibri"/>
                <a:sym typeface="Calibri"/>
              </a:rPr>
              <a:t>+</a:t>
            </a:r>
            <a:endParaRPr dirty="0"/>
          </a:p>
        </p:txBody>
      </p:sp>
      <p:sp>
        <p:nvSpPr>
          <p:cNvPr id="226" name="Google Shape;226;p16"/>
          <p:cNvSpPr txBox="1"/>
          <p:nvPr/>
        </p:nvSpPr>
        <p:spPr>
          <a:xfrm>
            <a:off x="7951651" y="5084939"/>
            <a:ext cx="4061673" cy="1323399"/>
          </a:xfrm>
          <a:prstGeom prst="rect">
            <a:avLst/>
          </a:prstGeom>
          <a:noFill/>
          <a:ln>
            <a:noFill/>
          </a:ln>
        </p:spPr>
        <p:txBody>
          <a:bodyPr spcFirstLastPara="1" wrap="square" lIns="91425" tIns="45700" rIns="91425" bIns="45700" anchor="t" anchorCtr="0">
            <a:spAutoFit/>
          </a:bodyPr>
          <a:lstStyle/>
          <a:p>
            <a:pPr lvl="0"/>
            <a:r>
              <a:rPr lang="el-GR" sz="1600" dirty="0">
                <a:solidFill>
                  <a:schemeClr val="dk1"/>
                </a:solidFill>
                <a:latin typeface="Calibri"/>
                <a:ea typeface="Calibri"/>
                <a:cs typeface="Calibri"/>
                <a:sym typeface="Calibri"/>
              </a:rPr>
              <a:t>Η εκμάθηση για την περιβαλλοντική βιωσιμότητα στοχεύει να καλλιεργήσει μια νοοτροπία βιωσιμότητας με την κατανόηση ότι οι άνθρωποι αποτελούν μέρος της φύσης και εξαρτώνται από τη φύση</a:t>
            </a:r>
            <a:r>
              <a:rPr lang="en-US" sz="1600" dirty="0">
                <a:solidFill>
                  <a:schemeClr val="dk1"/>
                </a:solidFill>
                <a:latin typeface="Calibri"/>
                <a:ea typeface="Calibri"/>
                <a:cs typeface="Calibri"/>
                <a:sym typeface="Calibri"/>
              </a:rPr>
              <a:t>.</a:t>
            </a:r>
            <a:endParaRPr sz="1600" dirty="0">
              <a:solidFill>
                <a:schemeClr val="dk1"/>
              </a:solidFill>
              <a:latin typeface="Calibri"/>
              <a:ea typeface="Calibri"/>
              <a:cs typeface="Calibri"/>
              <a:sym typeface="Calibri"/>
            </a:endParaRPr>
          </a:p>
        </p:txBody>
      </p:sp>
      <p:sp>
        <p:nvSpPr>
          <p:cNvPr id="227" name="Google Shape;227;p16"/>
          <p:cNvSpPr/>
          <p:nvPr/>
        </p:nvSpPr>
        <p:spPr>
          <a:xfrm>
            <a:off x="7951650" y="4436592"/>
            <a:ext cx="4402787" cy="70784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l-GR" sz="2000" b="1" dirty="0">
                <a:solidFill>
                  <a:srgbClr val="FAB632"/>
                </a:solidFill>
                <a:latin typeface="Calibri"/>
                <a:ea typeface="Calibri"/>
                <a:cs typeface="Calibri"/>
                <a:sym typeface="Calibri"/>
              </a:rPr>
              <a:t>Διδασκαλία και μάθηση των ικανοτήτων βιωσιμότητας </a:t>
            </a:r>
            <a:endParaRPr dirty="0"/>
          </a:p>
        </p:txBody>
      </p:sp>
      <p:sp>
        <p:nvSpPr>
          <p:cNvPr id="228" name="Google Shape;228;p16"/>
          <p:cNvSpPr txBox="1"/>
          <p:nvPr/>
        </p:nvSpPr>
        <p:spPr>
          <a:xfrm>
            <a:off x="7789213" y="4432588"/>
            <a:ext cx="329551" cy="10156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000">
                <a:solidFill>
                  <a:srgbClr val="EA4E46"/>
                </a:solidFill>
                <a:latin typeface="Calibri"/>
                <a:ea typeface="Calibri"/>
                <a:cs typeface="Calibri"/>
                <a:sym typeface="Calibri"/>
              </a:rPr>
              <a:t>+</a:t>
            </a:r>
            <a:r>
              <a:rPr lang="en-GB" sz="2000">
                <a:solidFill>
                  <a:srgbClr val="FAB632"/>
                </a:solidFill>
                <a:latin typeface="Calibri"/>
                <a:ea typeface="Calibri"/>
                <a:cs typeface="Calibri"/>
                <a:sym typeface="Calibri"/>
              </a:rPr>
              <a:t>+</a:t>
            </a:r>
            <a:r>
              <a:rPr lang="en-GB" sz="2000">
                <a:solidFill>
                  <a:srgbClr val="21B4A9"/>
                </a:solidFill>
                <a:latin typeface="Calibri"/>
                <a:ea typeface="Calibri"/>
                <a:cs typeface="Calibri"/>
                <a:sym typeface="Calibri"/>
              </a:rPr>
              <a:t>+</a:t>
            </a:r>
            <a:endParaRPr/>
          </a:p>
        </p:txBody>
      </p:sp>
      <p:sp>
        <p:nvSpPr>
          <p:cNvPr id="15" name="Google Shape;209;p13">
            <a:extLst>
              <a:ext uri="{FF2B5EF4-FFF2-40B4-BE49-F238E27FC236}">
                <a16:creationId xmlns:a16="http://schemas.microsoft.com/office/drawing/2014/main" id="{A83B7BEE-3063-43A9-BA02-6DDC6DBB735A}"/>
              </a:ext>
            </a:extLst>
          </p:cNvPr>
          <p:cNvSpPr/>
          <p:nvPr/>
        </p:nvSpPr>
        <p:spPr>
          <a:xfrm>
            <a:off x="550864" y="563441"/>
            <a:ext cx="8245474" cy="553998"/>
          </a:xfrm>
          <a:prstGeom prst="rect">
            <a:avLst/>
          </a:prstGeom>
          <a:noFill/>
          <a:ln>
            <a:noFill/>
          </a:ln>
        </p:spPr>
        <p:txBody>
          <a:bodyPr spcFirstLastPara="1" wrap="square" lIns="0" tIns="0" rIns="0" bIns="0" anchor="ctr" anchorCtr="0">
            <a:spAutoFit/>
          </a:bodyPr>
          <a:lstStyle/>
          <a:p>
            <a:pPr lvl="0"/>
            <a:r>
              <a:rPr lang="el-GR" sz="3600" b="1" dirty="0">
                <a:solidFill>
                  <a:srgbClr val="EA4E46"/>
                </a:solidFill>
                <a:latin typeface="Calibri"/>
                <a:ea typeface="Calibri"/>
                <a:cs typeface="Calibri"/>
                <a:sym typeface="Calibri"/>
              </a:rPr>
              <a:t>Ανακεφαλαίωση</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2"/>
        <p:cNvGrpSpPr/>
        <p:nvPr/>
      </p:nvGrpSpPr>
      <p:grpSpPr>
        <a:xfrm>
          <a:off x="0" y="0"/>
          <a:ext cx="0" cy="0"/>
          <a:chOff x="0" y="0"/>
          <a:chExt cx="0" cy="0"/>
        </a:xfrm>
      </p:grpSpPr>
      <p:grpSp>
        <p:nvGrpSpPr>
          <p:cNvPr id="234" name="Google Shape;234;p17"/>
          <p:cNvGrpSpPr/>
          <p:nvPr/>
        </p:nvGrpSpPr>
        <p:grpSpPr>
          <a:xfrm>
            <a:off x="1432736" y="821872"/>
            <a:ext cx="9326528" cy="5862645"/>
            <a:chOff x="1298411" y="821872"/>
            <a:chExt cx="9326528" cy="5862645"/>
          </a:xfrm>
        </p:grpSpPr>
        <p:sp>
          <p:nvSpPr>
            <p:cNvPr id="235" name="Google Shape;235;p17"/>
            <p:cNvSpPr/>
            <p:nvPr/>
          </p:nvSpPr>
          <p:spPr>
            <a:xfrm>
              <a:off x="1298411" y="821872"/>
              <a:ext cx="4518286" cy="1837678"/>
            </a:xfrm>
            <a:prstGeom prst="rect">
              <a:avLst/>
            </a:prstGeom>
            <a:noFill/>
            <a:ln w="12700" cap="flat" cmpd="sng">
              <a:solidFill>
                <a:srgbClr val="21B4A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6" name="Google Shape;236;p17"/>
            <p:cNvSpPr/>
            <p:nvPr/>
          </p:nvSpPr>
          <p:spPr>
            <a:xfrm>
              <a:off x="1298411" y="821872"/>
              <a:ext cx="4518286" cy="422030"/>
            </a:xfrm>
            <a:prstGeom prst="roundRect">
              <a:avLst>
                <a:gd name="adj" fmla="val 16667"/>
              </a:avLst>
            </a:prstGeom>
            <a:solidFill>
              <a:srgbClr val="21B4A9"/>
            </a:solidFill>
            <a:ln w="12700" cap="flat" cmpd="sng">
              <a:solidFill>
                <a:srgbClr val="21B4A9"/>
              </a:solidFill>
              <a:prstDash val="solid"/>
              <a:miter lim="800000"/>
              <a:headEnd type="none" w="sm" len="sm"/>
              <a:tailEnd type="none" w="sm" len="sm"/>
            </a:ln>
          </p:spPr>
          <p:txBody>
            <a:bodyPr spcFirstLastPara="1" wrap="square" lIns="91425" tIns="45700" rIns="91425" bIns="45700" anchor="ctr" anchorCtr="0">
              <a:noAutofit/>
            </a:bodyPr>
            <a:lstStyle/>
            <a:p>
              <a:pPr lvl="0" algn="ctr"/>
              <a:r>
                <a:rPr lang="el-GR" sz="1600" dirty="0">
                  <a:solidFill>
                    <a:schemeClr val="lt1"/>
                  </a:solidFill>
                  <a:latin typeface="Calibri"/>
                  <a:ea typeface="Calibri"/>
                  <a:cs typeface="Calibri"/>
                  <a:sym typeface="Calibri"/>
                </a:rPr>
                <a:t>Το </a:t>
              </a:r>
              <a:r>
                <a:rPr lang="el-GR" sz="1600" dirty="0" err="1">
                  <a:solidFill>
                    <a:schemeClr val="lt1"/>
                  </a:solidFill>
                  <a:latin typeface="Calibri"/>
                  <a:ea typeface="Calibri"/>
                  <a:cs typeface="Calibri"/>
                  <a:sym typeface="Calibri"/>
                </a:rPr>
                <a:t>GreenComp</a:t>
              </a:r>
              <a:r>
                <a:rPr lang="el-GR" sz="1600" dirty="0">
                  <a:solidFill>
                    <a:schemeClr val="lt1"/>
                  </a:solidFill>
                  <a:latin typeface="Calibri"/>
                  <a:ea typeface="Calibri"/>
                  <a:cs typeface="Calibri"/>
                  <a:sym typeface="Calibri"/>
                </a:rPr>
                <a:t> απαιτούνταν </a:t>
              </a:r>
              <a:endParaRPr lang="en-US" sz="1600" dirty="0">
                <a:solidFill>
                  <a:schemeClr val="lt1"/>
                </a:solidFill>
                <a:latin typeface="Calibri"/>
                <a:ea typeface="Calibri"/>
                <a:cs typeface="Calibri"/>
                <a:sym typeface="Calibri"/>
              </a:endParaRPr>
            </a:p>
            <a:p>
              <a:pPr lvl="0" algn="ctr"/>
              <a:r>
                <a:rPr lang="el-GR" sz="1600" dirty="0">
                  <a:solidFill>
                    <a:schemeClr val="lt1"/>
                  </a:solidFill>
                  <a:latin typeface="Calibri"/>
                  <a:ea typeface="Calibri"/>
                  <a:cs typeface="Calibri"/>
                  <a:sym typeface="Calibri"/>
                </a:rPr>
                <a:t>από την Πράσινη Συμφωνία</a:t>
              </a:r>
              <a:r>
                <a:rPr lang="en-US" sz="1600" dirty="0">
                  <a:solidFill>
                    <a:schemeClr val="lt1"/>
                  </a:solidFill>
                  <a:latin typeface="Calibri"/>
                  <a:ea typeface="Calibri"/>
                  <a:cs typeface="Calibri"/>
                  <a:sym typeface="Calibri"/>
                </a:rPr>
                <a:t>.</a:t>
              </a:r>
              <a:endParaRPr sz="1200" dirty="0"/>
            </a:p>
          </p:txBody>
        </p:sp>
        <p:sp>
          <p:nvSpPr>
            <p:cNvPr id="237" name="Google Shape;237;p17"/>
            <p:cNvSpPr txBox="1"/>
            <p:nvPr/>
          </p:nvSpPr>
          <p:spPr>
            <a:xfrm>
              <a:off x="1588368" y="1492709"/>
              <a:ext cx="3651412" cy="584735"/>
            </a:xfrm>
            <a:prstGeom prst="rect">
              <a:avLst/>
            </a:prstGeom>
            <a:noFill/>
            <a:ln>
              <a:noFill/>
            </a:ln>
          </p:spPr>
          <p:txBody>
            <a:bodyPr spcFirstLastPara="1" wrap="square" lIns="91425" tIns="45700" rIns="91425" bIns="45700" anchor="t" anchorCtr="0">
              <a:spAutoFit/>
            </a:bodyPr>
            <a:lstStyle/>
            <a:p>
              <a:pPr marL="342900" lvl="0" indent="-342900">
                <a:buClr>
                  <a:schemeClr val="dk1"/>
                </a:buClr>
                <a:buSzPts val="1600"/>
                <a:buFont typeface="Calibri"/>
                <a:buAutoNum type="alphaLcPeriod"/>
              </a:pPr>
              <a:r>
                <a:rPr lang="el-GR" sz="1600" dirty="0">
                  <a:solidFill>
                    <a:schemeClr val="dk1"/>
                  </a:solidFill>
                  <a:latin typeface="Calibri"/>
                  <a:ea typeface="Calibri"/>
                  <a:cs typeface="Calibri"/>
                  <a:sym typeface="Calibri"/>
                </a:rPr>
                <a:t>Σωστό</a:t>
              </a:r>
              <a:endParaRPr dirty="0"/>
            </a:p>
            <a:p>
              <a:pPr marL="342900" lvl="0" indent="-342900">
                <a:buClr>
                  <a:schemeClr val="dk1"/>
                </a:buClr>
                <a:buSzPts val="1600"/>
                <a:buFont typeface="Calibri"/>
                <a:buAutoNum type="alphaLcPeriod"/>
              </a:pPr>
              <a:r>
                <a:rPr lang="el-GR" sz="1600" dirty="0">
                  <a:solidFill>
                    <a:schemeClr val="dk1"/>
                  </a:solidFill>
                  <a:latin typeface="Calibri"/>
                  <a:ea typeface="Calibri"/>
                  <a:cs typeface="Calibri"/>
                  <a:sym typeface="Calibri"/>
                </a:rPr>
                <a:t>Λάθος</a:t>
              </a:r>
              <a:endParaRPr dirty="0"/>
            </a:p>
          </p:txBody>
        </p:sp>
        <p:sp>
          <p:nvSpPr>
            <p:cNvPr id="238" name="Google Shape;238;p17"/>
            <p:cNvSpPr/>
            <p:nvPr/>
          </p:nvSpPr>
          <p:spPr>
            <a:xfrm>
              <a:off x="6106653" y="821872"/>
              <a:ext cx="4518286" cy="1837678"/>
            </a:xfrm>
            <a:prstGeom prst="rect">
              <a:avLst/>
            </a:prstGeom>
            <a:noFill/>
            <a:ln w="12700" cap="flat" cmpd="sng">
              <a:solidFill>
                <a:srgbClr val="FAB63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9" name="Google Shape;239;p17"/>
            <p:cNvSpPr/>
            <p:nvPr/>
          </p:nvSpPr>
          <p:spPr>
            <a:xfrm>
              <a:off x="6106653" y="821872"/>
              <a:ext cx="4518286" cy="553998"/>
            </a:xfrm>
            <a:prstGeom prst="roundRect">
              <a:avLst>
                <a:gd name="adj" fmla="val 16667"/>
              </a:avLst>
            </a:prstGeom>
            <a:solidFill>
              <a:srgbClr val="FAB632"/>
            </a:solidFill>
            <a:ln w="12700" cap="flat" cmpd="sng">
              <a:solidFill>
                <a:srgbClr val="FAB632"/>
              </a:solidFill>
              <a:prstDash val="solid"/>
              <a:miter lim="800000"/>
              <a:headEnd type="none" w="sm" len="sm"/>
              <a:tailEnd type="none" w="sm" len="sm"/>
            </a:ln>
          </p:spPr>
          <p:txBody>
            <a:bodyPr spcFirstLastPara="1" wrap="square" lIns="91425" tIns="45700" rIns="91425" bIns="45700" anchor="ctr" anchorCtr="0">
              <a:noAutofit/>
            </a:bodyPr>
            <a:lstStyle/>
            <a:p>
              <a:pPr lvl="0" algn="ctr"/>
              <a:r>
                <a:rPr lang="el-GR" sz="1600" dirty="0">
                  <a:solidFill>
                    <a:schemeClr val="lt1"/>
                  </a:solidFill>
                  <a:latin typeface="Calibri"/>
                  <a:ea typeface="Calibri"/>
                  <a:cs typeface="Calibri"/>
                  <a:sym typeface="Calibri"/>
                </a:rPr>
                <a:t>Η εκμάθηση των ικανοτήτων βιωσιμότητας συνδέεται με:</a:t>
              </a:r>
              <a:endParaRPr sz="1200" dirty="0"/>
            </a:p>
          </p:txBody>
        </p:sp>
        <p:sp>
          <p:nvSpPr>
            <p:cNvPr id="240" name="Google Shape;240;p17"/>
            <p:cNvSpPr txBox="1"/>
            <p:nvPr/>
          </p:nvSpPr>
          <p:spPr>
            <a:xfrm>
              <a:off x="6396609" y="1492709"/>
              <a:ext cx="3890315" cy="830956"/>
            </a:xfrm>
            <a:prstGeom prst="rect">
              <a:avLst/>
            </a:prstGeom>
            <a:noFill/>
            <a:ln>
              <a:noFill/>
            </a:ln>
          </p:spPr>
          <p:txBody>
            <a:bodyPr spcFirstLastPara="1" wrap="square" lIns="91425" tIns="45700" rIns="91425" bIns="45700" anchor="t" anchorCtr="0">
              <a:spAutoFit/>
            </a:bodyPr>
            <a:lstStyle/>
            <a:p>
              <a:pPr marL="342900" lvl="0" indent="-342900">
                <a:buClr>
                  <a:schemeClr val="dk1"/>
                </a:buClr>
                <a:buSzPts val="1600"/>
                <a:buFont typeface="Calibri"/>
                <a:buAutoNum type="alphaLcPeriod"/>
              </a:pPr>
              <a:r>
                <a:rPr lang="el-GR" sz="1600" dirty="0">
                  <a:solidFill>
                    <a:schemeClr val="dk1"/>
                  </a:solidFill>
                  <a:latin typeface="Calibri"/>
                  <a:ea typeface="Calibri"/>
                  <a:cs typeface="Calibri"/>
                  <a:sym typeface="Calibri"/>
                </a:rPr>
                <a:t>Μετασχηματιστική μάθηση</a:t>
              </a:r>
            </a:p>
            <a:p>
              <a:pPr marL="342900" lvl="0" indent="-342900">
                <a:buClr>
                  <a:schemeClr val="dk1"/>
                </a:buClr>
                <a:buSzPts val="1600"/>
                <a:buFont typeface="Calibri"/>
                <a:buAutoNum type="alphaLcPeriod"/>
              </a:pPr>
              <a:r>
                <a:rPr lang="el-GR" sz="1600" dirty="0" err="1">
                  <a:solidFill>
                    <a:schemeClr val="dk1"/>
                  </a:solidFill>
                  <a:latin typeface="Calibri"/>
                  <a:ea typeface="Calibri"/>
                  <a:cs typeface="Calibri"/>
                  <a:sym typeface="Calibri"/>
                </a:rPr>
                <a:t>Συνδημιουργική</a:t>
              </a:r>
              <a:r>
                <a:rPr lang="el-GR" sz="1600" dirty="0">
                  <a:solidFill>
                    <a:schemeClr val="dk1"/>
                  </a:solidFill>
                  <a:latin typeface="Calibri"/>
                  <a:ea typeface="Calibri"/>
                  <a:cs typeface="Calibri"/>
                  <a:sym typeface="Calibri"/>
                </a:rPr>
                <a:t> μάθηση</a:t>
              </a:r>
            </a:p>
            <a:p>
              <a:pPr marL="342900" lvl="0" indent="-342900">
                <a:buClr>
                  <a:schemeClr val="dk1"/>
                </a:buClr>
                <a:buSzPts val="1600"/>
                <a:buFont typeface="Calibri"/>
                <a:buAutoNum type="alphaLcPeriod"/>
              </a:pPr>
              <a:r>
                <a:rPr lang="el-GR" sz="1600" dirty="0">
                  <a:solidFill>
                    <a:schemeClr val="dk1"/>
                  </a:solidFill>
                  <a:latin typeface="Calibri"/>
                  <a:ea typeface="Calibri"/>
                  <a:cs typeface="Calibri"/>
                  <a:sym typeface="Calibri"/>
                </a:rPr>
                <a:t>Διπλή μάθηση</a:t>
              </a:r>
              <a:endParaRPr dirty="0"/>
            </a:p>
          </p:txBody>
        </p:sp>
        <p:sp>
          <p:nvSpPr>
            <p:cNvPr id="241" name="Google Shape;241;p17"/>
            <p:cNvSpPr/>
            <p:nvPr/>
          </p:nvSpPr>
          <p:spPr>
            <a:xfrm>
              <a:off x="1298411" y="2899425"/>
              <a:ext cx="4518286" cy="1837678"/>
            </a:xfrm>
            <a:prstGeom prst="rect">
              <a:avLst/>
            </a:prstGeom>
            <a:noFill/>
            <a:ln w="12700" cap="flat" cmpd="sng">
              <a:solidFill>
                <a:srgbClr val="EA4E4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2" name="Google Shape;242;p17"/>
            <p:cNvSpPr/>
            <p:nvPr/>
          </p:nvSpPr>
          <p:spPr>
            <a:xfrm>
              <a:off x="1298411" y="2899425"/>
              <a:ext cx="4518286" cy="422030"/>
            </a:xfrm>
            <a:prstGeom prst="roundRect">
              <a:avLst>
                <a:gd name="adj" fmla="val 16667"/>
              </a:avLst>
            </a:prstGeom>
            <a:solidFill>
              <a:srgbClr val="EA4E46"/>
            </a:solidFill>
            <a:ln w="12700" cap="flat" cmpd="sng">
              <a:solidFill>
                <a:srgbClr val="EA4E46"/>
              </a:solidFill>
              <a:prstDash val="solid"/>
              <a:miter lim="800000"/>
              <a:headEnd type="none" w="sm" len="sm"/>
              <a:tailEnd type="none" w="sm" len="sm"/>
            </a:ln>
          </p:spPr>
          <p:txBody>
            <a:bodyPr spcFirstLastPara="1" wrap="square" lIns="91425" tIns="45700" rIns="91425" bIns="45700" anchor="ctr" anchorCtr="0">
              <a:noAutofit/>
            </a:bodyPr>
            <a:lstStyle/>
            <a:p>
              <a:pPr lvl="0" algn="ctr"/>
              <a:r>
                <a:rPr lang="el-GR" sz="1800" dirty="0">
                  <a:solidFill>
                    <a:schemeClr val="lt1"/>
                  </a:solidFill>
                  <a:latin typeface="Calibri"/>
                  <a:ea typeface="Calibri"/>
                  <a:cs typeface="Calibri"/>
                  <a:sym typeface="Calibri"/>
                </a:rPr>
                <a:t>Πόσες ικανότητες έχει το πλαίσιο;</a:t>
              </a:r>
              <a:endParaRPr dirty="0"/>
            </a:p>
          </p:txBody>
        </p:sp>
        <p:sp>
          <p:nvSpPr>
            <p:cNvPr id="243" name="Google Shape;243;p17"/>
            <p:cNvSpPr txBox="1"/>
            <p:nvPr/>
          </p:nvSpPr>
          <p:spPr>
            <a:xfrm>
              <a:off x="1588368" y="3570262"/>
              <a:ext cx="1035444" cy="83095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1600"/>
                <a:buFont typeface="Calibri"/>
                <a:buAutoNum type="alphaLcPeriod"/>
              </a:pPr>
              <a:r>
                <a:rPr lang="en-GB" sz="1600" dirty="0">
                  <a:solidFill>
                    <a:schemeClr val="dk1"/>
                  </a:solidFill>
                  <a:latin typeface="Calibri"/>
                  <a:ea typeface="Calibri"/>
                  <a:cs typeface="Calibri"/>
                  <a:sym typeface="Calibri"/>
                </a:rPr>
                <a:t>10</a:t>
              </a:r>
              <a:endParaRPr dirty="0"/>
            </a:p>
            <a:p>
              <a:pPr marL="342900" marR="0" lvl="0" indent="-342900" algn="l" rtl="0">
                <a:spcBef>
                  <a:spcPts val="0"/>
                </a:spcBef>
                <a:spcAft>
                  <a:spcPts val="0"/>
                </a:spcAft>
                <a:buClr>
                  <a:schemeClr val="dk1"/>
                </a:buClr>
                <a:buSzPts val="1600"/>
                <a:buFont typeface="Calibri"/>
                <a:buAutoNum type="alphaLcPeriod"/>
              </a:pPr>
              <a:r>
                <a:rPr lang="en-GB" sz="1600" dirty="0">
                  <a:solidFill>
                    <a:schemeClr val="dk1"/>
                  </a:solidFill>
                  <a:latin typeface="Calibri"/>
                  <a:ea typeface="Calibri"/>
                  <a:cs typeface="Calibri"/>
                  <a:sym typeface="Calibri"/>
                </a:rPr>
                <a:t>11</a:t>
              </a:r>
              <a:endParaRPr dirty="0"/>
            </a:p>
            <a:p>
              <a:pPr marL="342900" marR="0" lvl="0" indent="-342900" algn="l" rtl="0">
                <a:spcBef>
                  <a:spcPts val="0"/>
                </a:spcBef>
                <a:spcAft>
                  <a:spcPts val="0"/>
                </a:spcAft>
                <a:buClr>
                  <a:schemeClr val="dk1"/>
                </a:buClr>
                <a:buSzPts val="1600"/>
                <a:buFont typeface="Calibri"/>
                <a:buAutoNum type="alphaLcPeriod"/>
              </a:pPr>
              <a:r>
                <a:rPr lang="en-GB" sz="1600" dirty="0">
                  <a:solidFill>
                    <a:schemeClr val="dk1"/>
                  </a:solidFill>
                  <a:latin typeface="Calibri"/>
                  <a:ea typeface="Calibri"/>
                  <a:cs typeface="Calibri"/>
                  <a:sym typeface="Calibri"/>
                </a:rPr>
                <a:t>12</a:t>
              </a:r>
              <a:endParaRPr dirty="0"/>
            </a:p>
          </p:txBody>
        </p:sp>
        <p:sp>
          <p:nvSpPr>
            <p:cNvPr id="244" name="Google Shape;244;p17"/>
            <p:cNvSpPr/>
            <p:nvPr/>
          </p:nvSpPr>
          <p:spPr>
            <a:xfrm>
              <a:off x="6106653" y="2919221"/>
              <a:ext cx="4518286" cy="1837678"/>
            </a:xfrm>
            <a:prstGeom prst="rect">
              <a:avLst/>
            </a:prstGeom>
            <a:noFill/>
            <a:ln w="12700" cap="flat" cmpd="sng">
              <a:solidFill>
                <a:srgbClr val="21B4A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5" name="Google Shape;245;p17"/>
            <p:cNvSpPr/>
            <p:nvPr/>
          </p:nvSpPr>
          <p:spPr>
            <a:xfrm>
              <a:off x="6106653" y="2919221"/>
              <a:ext cx="4518286" cy="422030"/>
            </a:xfrm>
            <a:prstGeom prst="roundRect">
              <a:avLst>
                <a:gd name="adj" fmla="val 16667"/>
              </a:avLst>
            </a:prstGeom>
            <a:solidFill>
              <a:srgbClr val="21B4A9"/>
            </a:solidFill>
            <a:ln w="12700" cap="flat" cmpd="sng">
              <a:solidFill>
                <a:srgbClr val="21B4A9"/>
              </a:solidFill>
              <a:prstDash val="solid"/>
              <a:miter lim="800000"/>
              <a:headEnd type="none" w="sm" len="sm"/>
              <a:tailEnd type="none" w="sm" len="sm"/>
            </a:ln>
          </p:spPr>
          <p:txBody>
            <a:bodyPr spcFirstLastPara="1" wrap="square" lIns="91425" tIns="45700" rIns="91425" bIns="45700" anchor="ctr" anchorCtr="0">
              <a:noAutofit/>
            </a:bodyPr>
            <a:lstStyle/>
            <a:p>
              <a:pPr lvl="0" algn="ctr"/>
              <a:r>
                <a:rPr lang="el-GR" sz="1800" dirty="0">
                  <a:solidFill>
                    <a:schemeClr val="lt1"/>
                  </a:solidFill>
                  <a:latin typeface="Calibri"/>
                  <a:ea typeface="Calibri"/>
                  <a:cs typeface="Calibri"/>
                  <a:sym typeface="Calibri"/>
                </a:rPr>
                <a:t>Πόσους τομείς έχει το πλαίσιο;</a:t>
              </a:r>
              <a:endParaRPr dirty="0"/>
            </a:p>
          </p:txBody>
        </p:sp>
        <p:sp>
          <p:nvSpPr>
            <p:cNvPr id="246" name="Google Shape;246;p17"/>
            <p:cNvSpPr txBox="1"/>
            <p:nvPr/>
          </p:nvSpPr>
          <p:spPr>
            <a:xfrm>
              <a:off x="6396610" y="3590058"/>
              <a:ext cx="1035444" cy="83095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1600"/>
                <a:buFont typeface="Calibri"/>
                <a:buAutoNum type="alphaLcPeriod"/>
              </a:pPr>
              <a:r>
                <a:rPr lang="en-GB" sz="1600">
                  <a:solidFill>
                    <a:schemeClr val="dk1"/>
                  </a:solidFill>
                  <a:latin typeface="Calibri"/>
                  <a:ea typeface="Calibri"/>
                  <a:cs typeface="Calibri"/>
                  <a:sym typeface="Calibri"/>
                </a:rPr>
                <a:t>3</a:t>
              </a:r>
              <a:endParaRPr/>
            </a:p>
            <a:p>
              <a:pPr marL="342900" marR="0" lvl="0" indent="-342900" algn="l" rtl="0">
                <a:spcBef>
                  <a:spcPts val="0"/>
                </a:spcBef>
                <a:spcAft>
                  <a:spcPts val="0"/>
                </a:spcAft>
                <a:buClr>
                  <a:schemeClr val="dk1"/>
                </a:buClr>
                <a:buSzPts val="1600"/>
                <a:buFont typeface="Calibri"/>
                <a:buAutoNum type="alphaLcPeriod"/>
              </a:pPr>
              <a:r>
                <a:rPr lang="en-GB" sz="1600">
                  <a:solidFill>
                    <a:schemeClr val="dk1"/>
                  </a:solidFill>
                  <a:latin typeface="Calibri"/>
                  <a:ea typeface="Calibri"/>
                  <a:cs typeface="Calibri"/>
                  <a:sym typeface="Calibri"/>
                </a:rPr>
                <a:t>4</a:t>
              </a:r>
              <a:endParaRPr/>
            </a:p>
            <a:p>
              <a:pPr marL="342900" marR="0" lvl="0" indent="-342900" algn="l" rtl="0">
                <a:spcBef>
                  <a:spcPts val="0"/>
                </a:spcBef>
                <a:spcAft>
                  <a:spcPts val="0"/>
                </a:spcAft>
                <a:buClr>
                  <a:schemeClr val="dk1"/>
                </a:buClr>
                <a:buSzPts val="1600"/>
                <a:buFont typeface="Calibri"/>
                <a:buAutoNum type="alphaLcPeriod"/>
              </a:pPr>
              <a:r>
                <a:rPr lang="en-GB" sz="1600">
                  <a:solidFill>
                    <a:schemeClr val="dk1"/>
                  </a:solidFill>
                  <a:latin typeface="Calibri"/>
                  <a:ea typeface="Calibri"/>
                  <a:cs typeface="Calibri"/>
                  <a:sym typeface="Calibri"/>
                </a:rPr>
                <a:t>5</a:t>
              </a:r>
              <a:endParaRPr/>
            </a:p>
          </p:txBody>
        </p:sp>
        <p:sp>
          <p:nvSpPr>
            <p:cNvPr id="247" name="Google Shape;247;p17"/>
            <p:cNvSpPr/>
            <p:nvPr/>
          </p:nvSpPr>
          <p:spPr>
            <a:xfrm>
              <a:off x="3730048" y="4846839"/>
              <a:ext cx="4518286" cy="1837678"/>
            </a:xfrm>
            <a:prstGeom prst="rect">
              <a:avLst/>
            </a:prstGeom>
            <a:noFill/>
            <a:ln w="12700" cap="flat" cmpd="sng">
              <a:solidFill>
                <a:srgbClr val="FAB63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8" name="Google Shape;248;p17"/>
            <p:cNvSpPr/>
            <p:nvPr/>
          </p:nvSpPr>
          <p:spPr>
            <a:xfrm>
              <a:off x="3736590" y="4847730"/>
              <a:ext cx="4518286" cy="523588"/>
            </a:xfrm>
            <a:prstGeom prst="roundRect">
              <a:avLst>
                <a:gd name="adj" fmla="val 16667"/>
              </a:avLst>
            </a:prstGeom>
            <a:solidFill>
              <a:srgbClr val="FAB632"/>
            </a:solidFill>
            <a:ln w="12700" cap="flat" cmpd="sng">
              <a:solidFill>
                <a:srgbClr val="FAB632"/>
              </a:solidFill>
              <a:prstDash val="solid"/>
              <a:miter lim="800000"/>
              <a:headEnd type="none" w="sm" len="sm"/>
              <a:tailEnd type="none" w="sm" len="sm"/>
            </a:ln>
          </p:spPr>
          <p:txBody>
            <a:bodyPr spcFirstLastPara="1" wrap="square" lIns="91425" tIns="45700" rIns="91425" bIns="45700" anchor="ctr" anchorCtr="0">
              <a:noAutofit/>
            </a:bodyPr>
            <a:lstStyle/>
            <a:p>
              <a:pPr lvl="0" algn="ctr"/>
              <a:r>
                <a:rPr lang="el-GR" sz="1600" dirty="0">
                  <a:solidFill>
                    <a:schemeClr val="lt1"/>
                  </a:solidFill>
                  <a:latin typeface="Calibri"/>
                  <a:ea typeface="Calibri"/>
                  <a:cs typeface="Calibri"/>
                  <a:sym typeface="Calibri"/>
                </a:rPr>
                <a:t>Ποιο ΣΒΑ είναι κρίσιμος για τη βιώσιμη ανάπτυξη;</a:t>
              </a:r>
              <a:endParaRPr sz="1200" dirty="0"/>
            </a:p>
          </p:txBody>
        </p:sp>
        <p:sp>
          <p:nvSpPr>
            <p:cNvPr id="249" name="Google Shape;249;p17"/>
            <p:cNvSpPr txBox="1"/>
            <p:nvPr/>
          </p:nvSpPr>
          <p:spPr>
            <a:xfrm>
              <a:off x="4020004" y="5517676"/>
              <a:ext cx="2711691" cy="83095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1600"/>
                <a:buFont typeface="Calibri"/>
                <a:buAutoNum type="alphaLcPeriod"/>
              </a:pPr>
              <a:r>
                <a:rPr lang="el-GR" sz="1600" dirty="0">
                  <a:solidFill>
                    <a:schemeClr val="dk1"/>
                  </a:solidFill>
                  <a:latin typeface="Calibri"/>
                  <a:ea typeface="Calibri"/>
                  <a:cs typeface="Calibri"/>
                  <a:sym typeface="Calibri"/>
                </a:rPr>
                <a:t>ΣΒΑ </a:t>
              </a:r>
              <a:r>
                <a:rPr lang="en-GB" sz="1600" dirty="0">
                  <a:solidFill>
                    <a:schemeClr val="dk1"/>
                  </a:solidFill>
                  <a:latin typeface="Calibri"/>
                  <a:ea typeface="Calibri"/>
                  <a:cs typeface="Calibri"/>
                  <a:sym typeface="Calibri"/>
                </a:rPr>
                <a:t>3</a:t>
              </a:r>
              <a:endParaRPr dirty="0"/>
            </a:p>
            <a:p>
              <a:pPr marL="342900" lvl="0" indent="-342900">
                <a:buClr>
                  <a:schemeClr val="dk1"/>
                </a:buClr>
                <a:buSzPts val="1600"/>
                <a:buFont typeface="Calibri"/>
                <a:buAutoNum type="alphaLcPeriod"/>
              </a:pPr>
              <a:r>
                <a:rPr lang="el-GR" sz="1600" dirty="0">
                  <a:solidFill>
                    <a:schemeClr val="dk1"/>
                  </a:solidFill>
                  <a:latin typeface="Calibri"/>
                  <a:ea typeface="Calibri"/>
                  <a:cs typeface="Calibri"/>
                  <a:sym typeface="Calibri"/>
                </a:rPr>
                <a:t>ΣΒΑ</a:t>
              </a:r>
              <a:r>
                <a:rPr lang="en-GB" sz="1600" dirty="0">
                  <a:solidFill>
                    <a:schemeClr val="dk1"/>
                  </a:solidFill>
                  <a:latin typeface="Calibri"/>
                  <a:ea typeface="Calibri"/>
                  <a:cs typeface="Calibri"/>
                  <a:sym typeface="Calibri"/>
                </a:rPr>
                <a:t> 4</a:t>
              </a:r>
              <a:endParaRPr dirty="0"/>
            </a:p>
            <a:p>
              <a:pPr marL="342900" lvl="0" indent="-342900">
                <a:buClr>
                  <a:schemeClr val="dk1"/>
                </a:buClr>
                <a:buSzPts val="1600"/>
                <a:buFont typeface="Calibri"/>
                <a:buAutoNum type="alphaLcPeriod"/>
              </a:pPr>
              <a:r>
                <a:rPr lang="el-GR" sz="1600" dirty="0">
                  <a:solidFill>
                    <a:schemeClr val="dk1"/>
                  </a:solidFill>
                  <a:latin typeface="Calibri"/>
                  <a:ea typeface="Calibri"/>
                  <a:cs typeface="Calibri"/>
                  <a:sym typeface="Calibri"/>
                </a:rPr>
                <a:t>ΣΒΑ</a:t>
              </a:r>
              <a:r>
                <a:rPr lang="en-GB" sz="1600" dirty="0">
                  <a:solidFill>
                    <a:schemeClr val="dk1"/>
                  </a:solidFill>
                  <a:latin typeface="Calibri"/>
                  <a:ea typeface="Calibri"/>
                  <a:cs typeface="Calibri"/>
                  <a:sym typeface="Calibri"/>
                </a:rPr>
                <a:t> 5</a:t>
              </a:r>
              <a:endParaRPr dirty="0"/>
            </a:p>
          </p:txBody>
        </p:sp>
      </p:grpSp>
      <p:sp>
        <p:nvSpPr>
          <p:cNvPr id="19" name="Google Shape;224;p14">
            <a:extLst>
              <a:ext uri="{FF2B5EF4-FFF2-40B4-BE49-F238E27FC236}">
                <a16:creationId xmlns:a16="http://schemas.microsoft.com/office/drawing/2014/main" id="{17B9F116-EBFE-4E34-9ABB-2450DC281EB3}"/>
              </a:ext>
            </a:extLst>
          </p:cNvPr>
          <p:cNvSpPr/>
          <p:nvPr/>
        </p:nvSpPr>
        <p:spPr>
          <a:xfrm>
            <a:off x="550864" y="267874"/>
            <a:ext cx="8245474" cy="553998"/>
          </a:xfrm>
          <a:prstGeom prst="rect">
            <a:avLst/>
          </a:prstGeom>
          <a:noFill/>
          <a:ln>
            <a:noFill/>
          </a:ln>
        </p:spPr>
        <p:txBody>
          <a:bodyPr spcFirstLastPara="1" wrap="square" lIns="0" tIns="0" rIns="0" bIns="0" anchor="ctr" anchorCtr="0">
            <a:spAutoFit/>
          </a:bodyPr>
          <a:lstStyle/>
          <a:p>
            <a:pPr lvl="0"/>
            <a:r>
              <a:rPr lang="el-GR" sz="3600" b="1" dirty="0" err="1">
                <a:solidFill>
                  <a:srgbClr val="21B4A9"/>
                </a:solidFill>
                <a:latin typeface="Calibri"/>
                <a:ea typeface="Calibri"/>
                <a:cs typeface="Calibri"/>
                <a:sym typeface="Calibri"/>
              </a:rPr>
              <a:t>Αυτοαξιολόγηση</a:t>
            </a:r>
            <a:r>
              <a:rPr lang="el-GR" sz="3600" b="1" dirty="0">
                <a:solidFill>
                  <a:srgbClr val="21B4A9"/>
                </a:solidFill>
                <a:latin typeface="Calibri"/>
                <a:ea typeface="Calibri"/>
                <a:cs typeface="Calibri"/>
                <a:sym typeface="Calibri"/>
              </a:rPr>
              <a:t> </a:t>
            </a:r>
            <a:r>
              <a:rPr lang="en-GB" sz="3600" b="1" dirty="0">
                <a:solidFill>
                  <a:srgbClr val="21B4A9"/>
                </a:solidFill>
                <a:latin typeface="Calibri"/>
                <a:ea typeface="Calibri"/>
                <a:cs typeface="Calibri"/>
                <a:sym typeface="Calibri"/>
              </a:rPr>
              <a:t>:</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3"/>
        <p:cNvGrpSpPr/>
        <p:nvPr/>
      </p:nvGrpSpPr>
      <p:grpSpPr>
        <a:xfrm>
          <a:off x="0" y="0"/>
          <a:ext cx="0" cy="0"/>
          <a:chOff x="0" y="0"/>
          <a:chExt cx="0" cy="0"/>
        </a:xfrm>
      </p:grpSpPr>
      <p:sp>
        <p:nvSpPr>
          <p:cNvPr id="254" name="Google Shape;254;p18"/>
          <p:cNvSpPr txBox="1"/>
          <p:nvPr/>
        </p:nvSpPr>
        <p:spPr>
          <a:xfrm>
            <a:off x="4849426" y="4214219"/>
            <a:ext cx="1950869"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000" b="1">
                <a:solidFill>
                  <a:srgbClr val="EA4E46"/>
                </a:solidFill>
                <a:latin typeface="Calibri"/>
                <a:ea typeface="Calibri"/>
                <a:cs typeface="Calibri"/>
                <a:sym typeface="Calibri"/>
              </a:rPr>
              <a:t>moreproject.eu</a:t>
            </a:r>
            <a:endParaRPr sz="2000" b="1">
              <a:solidFill>
                <a:srgbClr val="EA4E46"/>
              </a:solidFill>
              <a:latin typeface="Calibri"/>
              <a:ea typeface="Calibri"/>
              <a:cs typeface="Calibri"/>
              <a:sym typeface="Calibri"/>
            </a:endParaRPr>
          </a:p>
        </p:txBody>
      </p:sp>
      <p:pic>
        <p:nvPicPr>
          <p:cNvPr id="255" name="Google Shape;255;p18"/>
          <p:cNvPicPr preferRelativeResize="0"/>
          <p:nvPr/>
        </p:nvPicPr>
        <p:blipFill rotWithShape="1">
          <a:blip r:embed="rId3">
            <a:alphaModFix/>
          </a:blip>
          <a:srcRect l="17326" t="38446" r="19050" b="33333"/>
          <a:stretch/>
        </p:blipFill>
        <p:spPr>
          <a:xfrm>
            <a:off x="9123889" y="327888"/>
            <a:ext cx="2766269" cy="1225704"/>
          </a:xfrm>
          <a:prstGeom prst="rect">
            <a:avLst/>
          </a:prstGeom>
          <a:noFill/>
          <a:ln>
            <a:noFill/>
          </a:ln>
        </p:spPr>
      </p:pic>
      <p:sp>
        <p:nvSpPr>
          <p:cNvPr id="5" name="Google Shape;247;p15">
            <a:extLst>
              <a:ext uri="{FF2B5EF4-FFF2-40B4-BE49-F238E27FC236}">
                <a16:creationId xmlns:a16="http://schemas.microsoft.com/office/drawing/2014/main" id="{5FC87309-EAE2-4C9E-B82E-04B6CED3775B}"/>
              </a:ext>
            </a:extLst>
          </p:cNvPr>
          <p:cNvSpPr txBox="1"/>
          <p:nvPr/>
        </p:nvSpPr>
        <p:spPr>
          <a:xfrm>
            <a:off x="3943184" y="3306278"/>
            <a:ext cx="3763351" cy="907900"/>
          </a:xfrm>
          <a:prstGeom prst="rect">
            <a:avLst/>
          </a:prstGeom>
          <a:noFill/>
          <a:ln>
            <a:noFill/>
          </a:ln>
        </p:spPr>
        <p:txBody>
          <a:bodyPr spcFirstLastPara="1" wrap="square" lIns="91425" tIns="45700" rIns="91425" bIns="45700" anchor="t" anchorCtr="0">
            <a:spAutoFit/>
          </a:bodyPr>
          <a:lstStyle/>
          <a:p>
            <a:pPr lvl="0"/>
            <a:r>
              <a:rPr lang="el-GR" sz="5300" b="1" dirty="0">
                <a:solidFill>
                  <a:schemeClr val="dk1"/>
                </a:solidFill>
                <a:latin typeface="Calibri"/>
                <a:ea typeface="Calibri"/>
                <a:cs typeface="Calibri"/>
                <a:sym typeface="Calibri"/>
              </a:rPr>
              <a:t>ΕΥΧΑΡΙΣΤΩ</a:t>
            </a:r>
            <a:endParaRPr sz="5300" b="1" dirty="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2"/>
        <p:cNvGrpSpPr/>
        <p:nvPr/>
      </p:nvGrpSpPr>
      <p:grpSpPr>
        <a:xfrm>
          <a:off x="0" y="0"/>
          <a:ext cx="0" cy="0"/>
          <a:chOff x="0" y="0"/>
          <a:chExt cx="0" cy="0"/>
        </a:xfrm>
      </p:grpSpPr>
      <p:sp>
        <p:nvSpPr>
          <p:cNvPr id="10" name="Google Shape;93;p2">
            <a:extLst>
              <a:ext uri="{FF2B5EF4-FFF2-40B4-BE49-F238E27FC236}">
                <a16:creationId xmlns:a16="http://schemas.microsoft.com/office/drawing/2014/main" id="{156F9622-E41F-421A-87ED-3724C48B40D8}"/>
              </a:ext>
            </a:extLst>
          </p:cNvPr>
          <p:cNvSpPr/>
          <p:nvPr/>
        </p:nvSpPr>
        <p:spPr>
          <a:xfrm>
            <a:off x="615377" y="1428954"/>
            <a:ext cx="10975066" cy="369291"/>
          </a:xfrm>
          <a:prstGeom prst="rect">
            <a:avLst/>
          </a:prstGeom>
          <a:noFill/>
          <a:ln>
            <a:noFill/>
          </a:ln>
        </p:spPr>
        <p:txBody>
          <a:bodyPr spcFirstLastPara="1" wrap="square" lIns="91425" tIns="45700" rIns="91425" bIns="45700" anchor="t" anchorCtr="0">
            <a:spAutoFit/>
          </a:bodyPr>
          <a:lstStyle/>
          <a:p>
            <a:pPr lvl="0" algn="just"/>
            <a:r>
              <a:rPr lang="el-GR" sz="1800" dirty="0">
                <a:solidFill>
                  <a:schemeClr val="dk1"/>
                </a:solidFill>
                <a:latin typeface="Calibri"/>
                <a:ea typeface="Calibri"/>
                <a:cs typeface="Calibri"/>
                <a:sym typeface="Calibri"/>
              </a:rPr>
              <a:t>Μέχρι το τέλος αυτής της εκπαιδευτικής ενότητας θα είστε σε θέση να:</a:t>
            </a:r>
            <a:endParaRPr dirty="0"/>
          </a:p>
        </p:txBody>
      </p:sp>
      <p:sp>
        <p:nvSpPr>
          <p:cNvPr id="11" name="Google Shape;98;p2">
            <a:extLst>
              <a:ext uri="{FF2B5EF4-FFF2-40B4-BE49-F238E27FC236}">
                <a16:creationId xmlns:a16="http://schemas.microsoft.com/office/drawing/2014/main" id="{2ECC6475-C628-4214-9AA6-829EA164D32E}"/>
              </a:ext>
            </a:extLst>
          </p:cNvPr>
          <p:cNvSpPr txBox="1"/>
          <p:nvPr/>
        </p:nvSpPr>
        <p:spPr>
          <a:xfrm>
            <a:off x="599477" y="585038"/>
            <a:ext cx="11367933" cy="1017482"/>
          </a:xfrm>
          <a:prstGeom prst="rect">
            <a:avLst/>
          </a:prstGeom>
          <a:noFill/>
          <a:ln>
            <a:noFill/>
          </a:ln>
        </p:spPr>
        <p:txBody>
          <a:bodyPr spcFirstLastPara="1" wrap="square" lIns="91425" tIns="45700" rIns="91425" bIns="45700" anchor="t" anchorCtr="0">
            <a:spAutoFit/>
          </a:bodyPr>
          <a:lstStyle/>
          <a:p>
            <a:pPr lvl="0">
              <a:lnSpc>
                <a:spcPct val="166666"/>
              </a:lnSpc>
            </a:pPr>
            <a:r>
              <a:rPr lang="el-GR" sz="3600" b="1" dirty="0">
                <a:solidFill>
                  <a:srgbClr val="FAB632"/>
                </a:solidFill>
                <a:latin typeface="Calibri"/>
                <a:ea typeface="Calibri"/>
                <a:cs typeface="Calibri"/>
                <a:sym typeface="Calibri"/>
              </a:rPr>
              <a:t>Στόχοι και μαθησιακά αποτελέσματα</a:t>
            </a:r>
            <a:r>
              <a:rPr lang="en-GB" sz="3600" b="1" dirty="0">
                <a:solidFill>
                  <a:srgbClr val="FAB632"/>
                </a:solidFill>
                <a:latin typeface="Calibri"/>
                <a:ea typeface="Calibri"/>
                <a:cs typeface="Calibri"/>
                <a:sym typeface="Calibri"/>
              </a:rPr>
              <a:t>:</a:t>
            </a:r>
            <a:endParaRPr sz="3600" dirty="0">
              <a:solidFill>
                <a:srgbClr val="FAB632"/>
              </a:solidFill>
              <a:latin typeface="Calibri"/>
              <a:ea typeface="Calibri"/>
              <a:cs typeface="Calibri"/>
              <a:sym typeface="Calibri"/>
            </a:endParaRPr>
          </a:p>
        </p:txBody>
      </p:sp>
      <p:sp>
        <p:nvSpPr>
          <p:cNvPr id="20" name="Google Shape;94;p2">
            <a:extLst>
              <a:ext uri="{FF2B5EF4-FFF2-40B4-BE49-F238E27FC236}">
                <a16:creationId xmlns:a16="http://schemas.microsoft.com/office/drawing/2014/main" id="{542A7D4C-1CA6-4581-955D-DC39EF22EE76}"/>
              </a:ext>
            </a:extLst>
          </p:cNvPr>
          <p:cNvSpPr txBox="1"/>
          <p:nvPr/>
        </p:nvSpPr>
        <p:spPr>
          <a:xfrm>
            <a:off x="1078133" y="2038186"/>
            <a:ext cx="10889277" cy="369291"/>
          </a:xfrm>
          <a:prstGeom prst="rect">
            <a:avLst/>
          </a:prstGeom>
          <a:noFill/>
          <a:ln>
            <a:noFill/>
          </a:ln>
        </p:spPr>
        <p:txBody>
          <a:bodyPr spcFirstLastPara="1" wrap="square" lIns="91425" tIns="45700" rIns="91425" bIns="45700" anchor="t" anchorCtr="0">
            <a:spAutoFit/>
          </a:bodyPr>
          <a:lstStyle/>
          <a:p>
            <a:pPr lvl="0"/>
            <a:r>
              <a:rPr lang="el-GR" sz="1800" b="1" dirty="0">
                <a:solidFill>
                  <a:srgbClr val="21B4A9"/>
                </a:solidFill>
                <a:latin typeface="Calibri"/>
                <a:ea typeface="Calibri"/>
                <a:cs typeface="Calibri"/>
                <a:sym typeface="Calibri"/>
              </a:rPr>
              <a:t>Στόχος</a:t>
            </a:r>
            <a:r>
              <a:rPr lang="en-GB" sz="1800" b="1" dirty="0">
                <a:solidFill>
                  <a:srgbClr val="21B4A9"/>
                </a:solidFill>
                <a:latin typeface="Calibri"/>
                <a:ea typeface="Calibri"/>
                <a:cs typeface="Calibri"/>
                <a:sym typeface="Calibri"/>
              </a:rPr>
              <a:t> 1:	</a:t>
            </a:r>
            <a:r>
              <a:rPr lang="el-GR" sz="1800" b="1" dirty="0">
                <a:solidFill>
                  <a:srgbClr val="21B4A9"/>
                </a:solidFill>
                <a:latin typeface="Calibri"/>
                <a:ea typeface="Calibri"/>
                <a:cs typeface="Calibri"/>
                <a:sym typeface="Calibri"/>
              </a:rPr>
              <a:t>	Κατανοήσετε τις προϋποθέσεις και την αναλογία του</a:t>
            </a:r>
            <a:r>
              <a:rPr lang="en-US" sz="1800" b="1" dirty="0">
                <a:solidFill>
                  <a:srgbClr val="21B4A9"/>
                </a:solidFill>
                <a:latin typeface="Calibri"/>
                <a:ea typeface="Calibri"/>
                <a:cs typeface="Calibri"/>
                <a:sym typeface="Calibri"/>
              </a:rPr>
              <a:t> </a:t>
            </a:r>
            <a:r>
              <a:rPr lang="el-GR" sz="1800" b="1" dirty="0">
                <a:solidFill>
                  <a:srgbClr val="21B4A9"/>
                </a:solidFill>
                <a:latin typeface="Calibri"/>
                <a:ea typeface="Calibri"/>
                <a:cs typeface="Calibri"/>
                <a:sym typeface="Calibri"/>
              </a:rPr>
              <a:t>πλαισίου </a:t>
            </a:r>
            <a:r>
              <a:rPr lang="el-GR" sz="1800" b="1" dirty="0" err="1">
                <a:solidFill>
                  <a:srgbClr val="21B4A9"/>
                </a:solidFill>
                <a:latin typeface="Calibri"/>
                <a:ea typeface="Calibri"/>
                <a:cs typeface="Calibri"/>
                <a:sym typeface="Calibri"/>
              </a:rPr>
              <a:t>GreenComp</a:t>
            </a:r>
            <a:endParaRPr sz="1800" b="1" dirty="0">
              <a:solidFill>
                <a:srgbClr val="21B4A9"/>
              </a:solidFill>
              <a:latin typeface="Calibri"/>
              <a:ea typeface="Calibri"/>
              <a:cs typeface="Calibri"/>
              <a:sym typeface="Calibri"/>
            </a:endParaRPr>
          </a:p>
        </p:txBody>
      </p:sp>
      <p:sp>
        <p:nvSpPr>
          <p:cNvPr id="21" name="Google Shape;95;p2">
            <a:extLst>
              <a:ext uri="{FF2B5EF4-FFF2-40B4-BE49-F238E27FC236}">
                <a16:creationId xmlns:a16="http://schemas.microsoft.com/office/drawing/2014/main" id="{2AAFE7E6-3ECF-4C98-9A87-7FDBFEBB8091}"/>
              </a:ext>
            </a:extLst>
          </p:cNvPr>
          <p:cNvSpPr txBox="1"/>
          <p:nvPr/>
        </p:nvSpPr>
        <p:spPr>
          <a:xfrm>
            <a:off x="1078132" y="2754282"/>
            <a:ext cx="8361143" cy="369291"/>
          </a:xfrm>
          <a:prstGeom prst="rect">
            <a:avLst/>
          </a:prstGeom>
          <a:noFill/>
          <a:ln>
            <a:noFill/>
          </a:ln>
        </p:spPr>
        <p:txBody>
          <a:bodyPr spcFirstLastPara="1" wrap="square" lIns="91425" tIns="45700" rIns="91425" bIns="45700" anchor="t" anchorCtr="0">
            <a:spAutoFit/>
          </a:bodyPr>
          <a:lstStyle/>
          <a:p>
            <a:pPr lvl="0"/>
            <a:r>
              <a:rPr lang="el-GR" sz="1800" b="1" dirty="0">
                <a:solidFill>
                  <a:srgbClr val="FAB632"/>
                </a:solidFill>
                <a:latin typeface="Calibri"/>
                <a:ea typeface="Calibri"/>
                <a:cs typeface="Calibri"/>
                <a:sym typeface="Calibri"/>
              </a:rPr>
              <a:t>Στόχος </a:t>
            </a:r>
            <a:r>
              <a:rPr lang="en-GB" sz="1800" b="1" dirty="0">
                <a:solidFill>
                  <a:srgbClr val="FAB632"/>
                </a:solidFill>
                <a:latin typeface="Calibri"/>
                <a:ea typeface="Calibri"/>
                <a:cs typeface="Calibri"/>
                <a:sym typeface="Calibri"/>
              </a:rPr>
              <a:t>2: 	</a:t>
            </a:r>
            <a:r>
              <a:rPr lang="el-GR" sz="1800" b="1" dirty="0">
                <a:solidFill>
                  <a:srgbClr val="FAB632"/>
                </a:solidFill>
                <a:latin typeface="Calibri"/>
                <a:ea typeface="Calibri"/>
                <a:cs typeface="Calibri"/>
                <a:sym typeface="Calibri"/>
              </a:rPr>
              <a:t>Εξοικειωθείτε με την έννοια των Ικανοτήτων Βιωσιμότητας</a:t>
            </a:r>
            <a:r>
              <a:rPr lang="en-GB" sz="1800" b="1" dirty="0">
                <a:solidFill>
                  <a:srgbClr val="FAB632"/>
                </a:solidFill>
                <a:latin typeface="Calibri"/>
                <a:ea typeface="Calibri"/>
                <a:cs typeface="Calibri"/>
                <a:sym typeface="Calibri"/>
              </a:rPr>
              <a:t> </a:t>
            </a:r>
            <a:endParaRPr dirty="0"/>
          </a:p>
        </p:txBody>
      </p:sp>
      <p:sp>
        <p:nvSpPr>
          <p:cNvPr id="22" name="Google Shape;96;p2">
            <a:extLst>
              <a:ext uri="{FF2B5EF4-FFF2-40B4-BE49-F238E27FC236}">
                <a16:creationId xmlns:a16="http://schemas.microsoft.com/office/drawing/2014/main" id="{9B49C5C8-179B-4162-8262-1AD08C5D882A}"/>
              </a:ext>
            </a:extLst>
          </p:cNvPr>
          <p:cNvSpPr txBox="1"/>
          <p:nvPr/>
        </p:nvSpPr>
        <p:spPr>
          <a:xfrm>
            <a:off x="1068515" y="3508439"/>
            <a:ext cx="13216979" cy="369291"/>
          </a:xfrm>
          <a:prstGeom prst="rect">
            <a:avLst/>
          </a:prstGeom>
          <a:noFill/>
          <a:ln>
            <a:noFill/>
          </a:ln>
        </p:spPr>
        <p:txBody>
          <a:bodyPr spcFirstLastPara="1" wrap="square" lIns="91425" tIns="45700" rIns="91425" bIns="45700" anchor="t" anchorCtr="0">
            <a:spAutoFit/>
          </a:bodyPr>
          <a:lstStyle/>
          <a:p>
            <a:pPr lvl="0"/>
            <a:r>
              <a:rPr lang="el-GR" sz="1800" b="1" dirty="0">
                <a:solidFill>
                  <a:srgbClr val="EA4E46"/>
                </a:solidFill>
                <a:latin typeface="Calibri"/>
                <a:ea typeface="Calibri"/>
                <a:cs typeface="Calibri"/>
                <a:sym typeface="Calibri"/>
              </a:rPr>
              <a:t>Στόχος</a:t>
            </a:r>
            <a:r>
              <a:rPr lang="en-GB" sz="1800" b="1" dirty="0">
                <a:solidFill>
                  <a:srgbClr val="EA4E46"/>
                </a:solidFill>
                <a:latin typeface="Calibri"/>
                <a:ea typeface="Calibri"/>
                <a:cs typeface="Calibri"/>
                <a:sym typeface="Calibri"/>
              </a:rPr>
              <a:t> 3: 	</a:t>
            </a:r>
            <a:r>
              <a:rPr lang="el-GR" sz="1800" b="1" dirty="0">
                <a:solidFill>
                  <a:srgbClr val="EA4E46"/>
                </a:solidFill>
                <a:latin typeface="Calibri"/>
                <a:ea typeface="Calibri"/>
                <a:cs typeface="Calibri"/>
                <a:sym typeface="Calibri"/>
              </a:rPr>
              <a:t>Αποκτήσετε τις βασικές αρχές των Ικανοτήτων Βιωσιμότητας </a:t>
            </a:r>
            <a:endParaRPr dirty="0"/>
          </a:p>
        </p:txBody>
      </p:sp>
      <p:sp>
        <p:nvSpPr>
          <p:cNvPr id="23" name="Google Shape;100;p2">
            <a:extLst>
              <a:ext uri="{FF2B5EF4-FFF2-40B4-BE49-F238E27FC236}">
                <a16:creationId xmlns:a16="http://schemas.microsoft.com/office/drawing/2014/main" id="{8667BA50-2AA5-4804-9B88-50A997FBEFFC}"/>
              </a:ext>
            </a:extLst>
          </p:cNvPr>
          <p:cNvSpPr/>
          <p:nvPr/>
        </p:nvSpPr>
        <p:spPr>
          <a:xfrm>
            <a:off x="767776" y="2822075"/>
            <a:ext cx="284085" cy="233746"/>
          </a:xfrm>
          <a:prstGeom prst="hexagon">
            <a:avLst>
              <a:gd name="adj" fmla="val 25000"/>
              <a:gd name="vf" fmla="val 115470"/>
            </a:avLst>
          </a:prstGeom>
          <a:noFill/>
          <a:ln w="12700" cap="flat" cmpd="sng">
            <a:solidFill>
              <a:srgbClr val="FAB63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24" name="Google Shape;102;p2">
            <a:extLst>
              <a:ext uri="{FF2B5EF4-FFF2-40B4-BE49-F238E27FC236}">
                <a16:creationId xmlns:a16="http://schemas.microsoft.com/office/drawing/2014/main" id="{53A44001-A384-4370-829E-C38BC84C488F}"/>
              </a:ext>
            </a:extLst>
          </p:cNvPr>
          <p:cNvSpPr/>
          <p:nvPr/>
        </p:nvSpPr>
        <p:spPr>
          <a:xfrm>
            <a:off x="753957" y="2099045"/>
            <a:ext cx="284085" cy="233746"/>
          </a:xfrm>
          <a:prstGeom prst="hexagon">
            <a:avLst>
              <a:gd name="adj" fmla="val 25000"/>
              <a:gd name="vf" fmla="val 115470"/>
            </a:avLst>
          </a:prstGeom>
          <a:noFill/>
          <a:ln w="12700" cap="flat" cmpd="sng">
            <a:solidFill>
              <a:srgbClr val="21B4A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9" name="Google Shape;99;p2">
            <a:extLst>
              <a:ext uri="{FF2B5EF4-FFF2-40B4-BE49-F238E27FC236}">
                <a16:creationId xmlns:a16="http://schemas.microsoft.com/office/drawing/2014/main" id="{A33E041F-6705-4E94-903B-99BF5F7D730A}"/>
              </a:ext>
            </a:extLst>
          </p:cNvPr>
          <p:cNvSpPr/>
          <p:nvPr/>
        </p:nvSpPr>
        <p:spPr>
          <a:xfrm>
            <a:off x="775796" y="3584251"/>
            <a:ext cx="284085" cy="233746"/>
          </a:xfrm>
          <a:prstGeom prst="hexagon">
            <a:avLst>
              <a:gd name="adj" fmla="val 25000"/>
              <a:gd name="vf" fmla="val 115470"/>
            </a:avLst>
          </a:prstGeom>
          <a:noFill/>
          <a:ln w="12700" cap="flat" cmpd="sng">
            <a:solidFill>
              <a:srgbClr val="EA4E4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1">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4"/>
        <p:cNvGrpSpPr/>
        <p:nvPr/>
      </p:nvGrpSpPr>
      <p:grpSpPr>
        <a:xfrm>
          <a:off x="0" y="0"/>
          <a:ext cx="0" cy="0"/>
          <a:chOff x="0" y="0"/>
          <a:chExt cx="0" cy="0"/>
        </a:xfrm>
      </p:grpSpPr>
      <p:grpSp>
        <p:nvGrpSpPr>
          <p:cNvPr id="105" name="Google Shape;105;p3"/>
          <p:cNvGrpSpPr/>
          <p:nvPr/>
        </p:nvGrpSpPr>
        <p:grpSpPr>
          <a:xfrm>
            <a:off x="1499539" y="1591104"/>
            <a:ext cx="3029990" cy="3524420"/>
            <a:chOff x="1499539" y="1591104"/>
            <a:chExt cx="3029990" cy="3524420"/>
          </a:xfrm>
        </p:grpSpPr>
        <p:sp>
          <p:nvSpPr>
            <p:cNvPr id="106" name="Google Shape;106;p3"/>
            <p:cNvSpPr txBox="1"/>
            <p:nvPr/>
          </p:nvSpPr>
          <p:spPr>
            <a:xfrm>
              <a:off x="2129362" y="3149747"/>
              <a:ext cx="2400167" cy="1249148"/>
            </a:xfrm>
            <a:prstGeom prst="rect">
              <a:avLst/>
            </a:prstGeom>
            <a:noFill/>
            <a:ln>
              <a:noFill/>
            </a:ln>
          </p:spPr>
          <p:txBody>
            <a:bodyPr spcFirstLastPara="1" wrap="square" lIns="91425" tIns="45700" rIns="91425" bIns="45700" anchor="t" anchorCtr="0">
              <a:spAutoFit/>
            </a:bodyPr>
            <a:lstStyle/>
            <a:p>
              <a:pPr lvl="0">
                <a:lnSpc>
                  <a:spcPct val="178571"/>
                </a:lnSpc>
                <a:buSzPts val="1400"/>
              </a:pPr>
              <a:r>
                <a:rPr lang="en-GB" sz="1400" b="0" i="0" u="none" strike="noStrike" cap="none" dirty="0" err="1">
                  <a:solidFill>
                    <a:srgbClr val="000000"/>
                  </a:solidFill>
                  <a:latin typeface="Calibri"/>
                  <a:ea typeface="Calibri"/>
                  <a:cs typeface="Calibri"/>
                  <a:sym typeface="Calibri"/>
                </a:rPr>
                <a:t>GreenComp</a:t>
              </a:r>
              <a:r>
                <a:rPr lang="en-GB" sz="1400" b="0" i="0" u="none" strike="noStrike" cap="none" dirty="0">
                  <a:solidFill>
                    <a:srgbClr val="000000"/>
                  </a:solidFill>
                  <a:latin typeface="Calibri"/>
                  <a:ea typeface="Calibri"/>
                  <a:cs typeface="Calibri"/>
                  <a:sym typeface="Calibri"/>
                </a:rPr>
                <a:t>: </a:t>
              </a:r>
              <a:r>
                <a:rPr lang="el-GR" dirty="0">
                  <a:latin typeface="Calibri"/>
                  <a:ea typeface="Calibri"/>
                  <a:cs typeface="Calibri"/>
                  <a:sym typeface="Calibri"/>
                </a:rPr>
                <a:t>τι είναι αυτό</a:t>
              </a:r>
              <a:endParaRPr dirty="0"/>
            </a:p>
            <a:p>
              <a:pPr lvl="0">
                <a:lnSpc>
                  <a:spcPct val="178571"/>
                </a:lnSpc>
                <a:buSzPts val="1400"/>
              </a:pPr>
              <a:r>
                <a:rPr lang="en-GB" dirty="0" err="1">
                  <a:latin typeface="Calibri"/>
                  <a:cs typeface="Calibri"/>
                  <a:sym typeface="Calibri"/>
                </a:rPr>
                <a:t>GreenComp</a:t>
              </a:r>
              <a:r>
                <a:rPr lang="en-GB" dirty="0">
                  <a:latin typeface="Calibri"/>
                  <a:cs typeface="Calibri"/>
                  <a:sym typeface="Calibri"/>
                </a:rPr>
                <a:t>: </a:t>
              </a:r>
              <a:r>
                <a:rPr lang="el-GR" dirty="0">
                  <a:latin typeface="Calibri"/>
                  <a:cs typeface="Calibri"/>
                </a:rPr>
                <a:t>σ</a:t>
              </a:r>
              <a:r>
                <a:rPr lang="en-GB" dirty="0" err="1">
                  <a:latin typeface="Calibri"/>
                  <a:cs typeface="Calibri"/>
                </a:rPr>
                <a:t>τόχο</a:t>
              </a:r>
              <a:r>
                <a:rPr lang="el-GR" dirty="0">
                  <a:latin typeface="Calibri"/>
                  <a:cs typeface="Calibri"/>
                </a:rPr>
                <a:t>ς</a:t>
              </a:r>
              <a:endParaRPr dirty="0">
                <a:latin typeface="Calibri"/>
                <a:cs typeface="Calibri"/>
                <a:sym typeface="Calibri"/>
              </a:endParaRPr>
            </a:p>
            <a:p>
              <a:pPr lvl="0">
                <a:lnSpc>
                  <a:spcPct val="178571"/>
                </a:lnSpc>
                <a:buSzPts val="1400"/>
              </a:pPr>
              <a:r>
                <a:rPr lang="en-GB" sz="1400" dirty="0" err="1">
                  <a:solidFill>
                    <a:srgbClr val="000000"/>
                  </a:solidFill>
                  <a:latin typeface="Calibri"/>
                  <a:ea typeface="Calibri"/>
                  <a:cs typeface="Calibri"/>
                  <a:sym typeface="Calibri"/>
                </a:rPr>
                <a:t>GreenComp</a:t>
              </a:r>
              <a:r>
                <a:rPr lang="en-GB" sz="1400" dirty="0">
                  <a:solidFill>
                    <a:srgbClr val="000000"/>
                  </a:solidFill>
                  <a:latin typeface="Calibri"/>
                  <a:ea typeface="Calibri"/>
                  <a:cs typeface="Calibri"/>
                  <a:sym typeface="Calibri"/>
                </a:rPr>
                <a:t>: </a:t>
              </a:r>
              <a:r>
                <a:rPr lang="el-GR" sz="1400" dirty="0">
                  <a:solidFill>
                    <a:srgbClr val="000000"/>
                  </a:solidFill>
                  <a:latin typeface="Calibri"/>
                  <a:ea typeface="Calibri"/>
                  <a:cs typeface="Calibri"/>
                  <a:sym typeface="Calibri"/>
                </a:rPr>
                <a:t>μ</a:t>
              </a:r>
              <a:r>
                <a:rPr lang="el-GR" dirty="0">
                  <a:latin typeface="Calibri"/>
                  <a:ea typeface="Calibri"/>
                  <a:cs typeface="Calibri"/>
                  <a:sym typeface="Calibri"/>
                </a:rPr>
                <a:t>εθοδολογία</a:t>
              </a:r>
              <a:endParaRPr sz="1400" b="0" i="0" u="none" strike="noStrike" cap="none" dirty="0">
                <a:solidFill>
                  <a:srgbClr val="000000"/>
                </a:solidFill>
                <a:latin typeface="Calibri"/>
                <a:ea typeface="Calibri"/>
                <a:cs typeface="Calibri"/>
                <a:sym typeface="Calibri"/>
              </a:endParaRPr>
            </a:p>
          </p:txBody>
        </p:sp>
        <p:sp>
          <p:nvSpPr>
            <p:cNvPr id="107" name="Google Shape;107;p3"/>
            <p:cNvSpPr txBox="1"/>
            <p:nvPr/>
          </p:nvSpPr>
          <p:spPr>
            <a:xfrm>
              <a:off x="2183453" y="2654600"/>
              <a:ext cx="2205860"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21B4A9"/>
                </a:buClr>
                <a:buSzPts val="1600"/>
                <a:buFont typeface="Calibri"/>
                <a:buNone/>
              </a:pPr>
              <a:r>
                <a:rPr lang="en-GB" sz="1600" b="1">
                  <a:solidFill>
                    <a:srgbClr val="21B4A9"/>
                  </a:solidFill>
                  <a:latin typeface="Calibri"/>
                  <a:ea typeface="Calibri"/>
                  <a:cs typeface="Calibri"/>
                  <a:sym typeface="Calibri"/>
                </a:rPr>
                <a:t>GreenComp</a:t>
              </a:r>
              <a:endParaRPr sz="1600" b="1" i="0" u="none" strike="noStrike" cap="none">
                <a:solidFill>
                  <a:srgbClr val="21B4A9"/>
                </a:solidFill>
                <a:latin typeface="Calibri"/>
                <a:ea typeface="Calibri"/>
                <a:cs typeface="Calibri"/>
                <a:sym typeface="Calibri"/>
              </a:endParaRPr>
            </a:p>
          </p:txBody>
        </p:sp>
        <p:sp>
          <p:nvSpPr>
            <p:cNvPr id="108" name="Google Shape;108;p3"/>
            <p:cNvSpPr/>
            <p:nvPr/>
          </p:nvSpPr>
          <p:spPr>
            <a:xfrm>
              <a:off x="1802332" y="2707004"/>
              <a:ext cx="284085" cy="233746"/>
            </a:xfrm>
            <a:prstGeom prst="hexagon">
              <a:avLst>
                <a:gd name="adj" fmla="val 25000"/>
                <a:gd name="vf" fmla="val 115470"/>
              </a:avLst>
            </a:prstGeom>
            <a:noFill/>
            <a:ln w="12700" cap="flat" cmpd="sng">
              <a:solidFill>
                <a:srgbClr val="21B4A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09" name="Google Shape;109;p3"/>
            <p:cNvSpPr/>
            <p:nvPr/>
          </p:nvSpPr>
          <p:spPr>
            <a:xfrm rot="5400000">
              <a:off x="1298380" y="1927554"/>
              <a:ext cx="3389129" cy="2986811"/>
            </a:xfrm>
            <a:prstGeom prst="hexagon">
              <a:avLst>
                <a:gd name="adj" fmla="val 25000"/>
                <a:gd name="vf" fmla="val 115470"/>
              </a:avLst>
            </a:prstGeom>
            <a:noFill/>
            <a:ln w="12700" cap="flat" cmpd="sng">
              <a:solidFill>
                <a:srgbClr val="FAB63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10" name="Google Shape;110;p3"/>
            <p:cNvSpPr txBox="1"/>
            <p:nvPr/>
          </p:nvSpPr>
          <p:spPr>
            <a:xfrm>
              <a:off x="1788802" y="3219819"/>
              <a:ext cx="270419" cy="128492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AB632"/>
                </a:buClr>
                <a:buSzPts val="2000"/>
                <a:buFont typeface="Calibri"/>
                <a:buNone/>
              </a:pPr>
              <a:r>
                <a:rPr lang="en-GB" sz="2000" b="0" i="0" u="none" strike="noStrike" cap="none" dirty="0">
                  <a:solidFill>
                    <a:srgbClr val="FAB632"/>
                  </a:solidFill>
                  <a:latin typeface="Calibri"/>
                  <a:ea typeface="Calibri"/>
                  <a:cs typeface="Calibri"/>
                  <a:sym typeface="Calibri"/>
                </a:rPr>
                <a:t>+</a:t>
              </a:r>
              <a:endParaRPr lang="el-GR" sz="2000" b="0" i="0" u="none" strike="noStrike" cap="none" dirty="0">
                <a:solidFill>
                  <a:srgbClr val="FAB632"/>
                </a:solidFill>
                <a:latin typeface="Calibri"/>
                <a:ea typeface="Calibri"/>
                <a:cs typeface="Calibri"/>
                <a:sym typeface="Calibri"/>
              </a:endParaRPr>
            </a:p>
            <a:p>
              <a:pPr marL="0" marR="0" lvl="0" indent="0" algn="l" rtl="0">
                <a:lnSpc>
                  <a:spcPct val="100000"/>
                </a:lnSpc>
                <a:spcBef>
                  <a:spcPts val="0"/>
                </a:spcBef>
                <a:spcAft>
                  <a:spcPts val="0"/>
                </a:spcAft>
                <a:buClr>
                  <a:srgbClr val="FAB632"/>
                </a:buClr>
                <a:buSzPts val="2000"/>
                <a:buFont typeface="Calibri"/>
                <a:buNone/>
              </a:pPr>
              <a:endParaRPr lang="el-GR" sz="700" dirty="0">
                <a:solidFill>
                  <a:srgbClr val="FAB632"/>
                </a:solidFill>
                <a:latin typeface="Calibri"/>
                <a:ea typeface="Calibri"/>
                <a:cs typeface="Calibri"/>
                <a:sym typeface="Calibri"/>
              </a:endParaRPr>
            </a:p>
            <a:p>
              <a:pPr marL="0" marR="0" lvl="0" indent="0" algn="l" rtl="0">
                <a:lnSpc>
                  <a:spcPct val="100000"/>
                </a:lnSpc>
                <a:spcBef>
                  <a:spcPts val="0"/>
                </a:spcBef>
                <a:spcAft>
                  <a:spcPts val="0"/>
                </a:spcAft>
                <a:buClr>
                  <a:srgbClr val="FAB632"/>
                </a:buClr>
                <a:buSzPts val="2000"/>
                <a:buFont typeface="Calibri"/>
                <a:buNone/>
              </a:pPr>
              <a:r>
                <a:rPr lang="en-GB" sz="2000" b="0" i="0" u="none" strike="noStrike" cap="none" dirty="0">
                  <a:solidFill>
                    <a:srgbClr val="21B4A9"/>
                  </a:solidFill>
                  <a:latin typeface="Calibri"/>
                  <a:ea typeface="Calibri"/>
                  <a:cs typeface="Calibri"/>
                  <a:sym typeface="Calibri"/>
                </a:rPr>
                <a:t>+</a:t>
              </a:r>
              <a:endParaRPr dirty="0"/>
            </a:p>
            <a:p>
              <a:pPr marL="0" marR="0" lvl="0" indent="0" algn="l" rtl="0">
                <a:lnSpc>
                  <a:spcPct val="100000"/>
                </a:lnSpc>
                <a:spcBef>
                  <a:spcPts val="0"/>
                </a:spcBef>
                <a:spcAft>
                  <a:spcPts val="0"/>
                </a:spcAft>
                <a:buClr>
                  <a:srgbClr val="EA4E46"/>
                </a:buClr>
                <a:buSzPts val="2000"/>
                <a:buFont typeface="Calibri"/>
                <a:buNone/>
              </a:pPr>
              <a:endParaRPr lang="el-GR" sz="800" b="0" i="0" u="none" strike="noStrike" cap="none" dirty="0">
                <a:solidFill>
                  <a:srgbClr val="EA4E46"/>
                </a:solidFill>
                <a:latin typeface="Calibri"/>
                <a:ea typeface="Calibri"/>
                <a:cs typeface="Calibri"/>
                <a:sym typeface="Calibri"/>
              </a:endParaRPr>
            </a:p>
            <a:p>
              <a:pPr marL="0" marR="0" lvl="0" indent="0" algn="l" rtl="0">
                <a:lnSpc>
                  <a:spcPct val="100000"/>
                </a:lnSpc>
                <a:spcBef>
                  <a:spcPts val="0"/>
                </a:spcBef>
                <a:spcAft>
                  <a:spcPts val="0"/>
                </a:spcAft>
                <a:buClr>
                  <a:srgbClr val="EA4E46"/>
                </a:buClr>
                <a:buSzPts val="2000"/>
                <a:buFont typeface="Calibri"/>
                <a:buNone/>
              </a:pPr>
              <a:r>
                <a:rPr lang="en-GB" sz="2000" b="0" i="0" u="none" strike="noStrike" cap="none" dirty="0">
                  <a:solidFill>
                    <a:srgbClr val="EA4E46"/>
                  </a:solidFill>
                  <a:latin typeface="Calibri"/>
                  <a:ea typeface="Calibri"/>
                  <a:cs typeface="Calibri"/>
                  <a:sym typeface="Calibri"/>
                </a:rPr>
                <a:t>+</a:t>
              </a:r>
              <a:endParaRPr sz="2000" b="0" i="0" u="none" strike="noStrike" cap="none" dirty="0">
                <a:solidFill>
                  <a:srgbClr val="21B4A9"/>
                </a:solidFill>
                <a:latin typeface="Calibri"/>
                <a:ea typeface="Calibri"/>
                <a:cs typeface="Calibri"/>
                <a:sym typeface="Calibri"/>
              </a:endParaRPr>
            </a:p>
          </p:txBody>
        </p:sp>
        <p:sp>
          <p:nvSpPr>
            <p:cNvPr id="111" name="Google Shape;111;p3"/>
            <p:cNvSpPr txBox="1"/>
            <p:nvPr/>
          </p:nvSpPr>
          <p:spPr>
            <a:xfrm rot="-3801983">
              <a:off x="3555231" y="1278832"/>
              <a:ext cx="391119" cy="101566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EA4E46"/>
                </a:buClr>
                <a:buSzPts val="2000"/>
                <a:buFont typeface="Calibri"/>
                <a:buNone/>
              </a:pPr>
              <a:r>
                <a:rPr lang="en-GB" sz="2000" b="0" i="0" u="none" strike="noStrike" cap="none">
                  <a:solidFill>
                    <a:srgbClr val="EA4E46"/>
                  </a:solidFill>
                  <a:latin typeface="Calibri"/>
                  <a:ea typeface="Calibri"/>
                  <a:cs typeface="Calibri"/>
                  <a:sym typeface="Calibri"/>
                </a:rPr>
                <a:t>+</a:t>
              </a:r>
              <a:r>
                <a:rPr lang="en-GB" sz="2000" b="0" i="0" u="none" strike="noStrike" cap="none">
                  <a:solidFill>
                    <a:srgbClr val="FAB632"/>
                  </a:solidFill>
                  <a:latin typeface="Calibri"/>
                  <a:ea typeface="Calibri"/>
                  <a:cs typeface="Calibri"/>
                  <a:sym typeface="Calibri"/>
                </a:rPr>
                <a:t>+</a:t>
              </a:r>
              <a:r>
                <a:rPr lang="en-GB" sz="2000" b="0" i="0" u="none" strike="noStrike" cap="none">
                  <a:solidFill>
                    <a:srgbClr val="21B4A9"/>
                  </a:solidFill>
                  <a:latin typeface="Calibri"/>
                  <a:ea typeface="Calibri"/>
                  <a:cs typeface="Calibri"/>
                  <a:sym typeface="Calibri"/>
                </a:rPr>
                <a:t>+</a:t>
              </a:r>
              <a:endParaRPr/>
            </a:p>
          </p:txBody>
        </p:sp>
      </p:grpSp>
      <p:sp>
        <p:nvSpPr>
          <p:cNvPr id="112" name="Google Shape;112;p3"/>
          <p:cNvSpPr txBox="1"/>
          <p:nvPr/>
        </p:nvSpPr>
        <p:spPr>
          <a:xfrm>
            <a:off x="7559111" y="3326711"/>
            <a:ext cx="2503527" cy="1169511"/>
          </a:xfrm>
          <a:prstGeom prst="rect">
            <a:avLst/>
          </a:prstGeom>
          <a:noFill/>
          <a:ln>
            <a:noFill/>
          </a:ln>
        </p:spPr>
        <p:txBody>
          <a:bodyPr spcFirstLastPara="1" wrap="square" lIns="91425" tIns="45700" rIns="91425" bIns="45700" anchor="t" anchorCtr="0">
            <a:spAutoFit/>
          </a:bodyPr>
          <a:lstStyle/>
          <a:p>
            <a:pPr lvl="0">
              <a:buSzPts val="1400"/>
            </a:pPr>
            <a:r>
              <a:rPr lang="el-GR" dirty="0">
                <a:latin typeface="Calibri"/>
                <a:ea typeface="Calibri"/>
                <a:cs typeface="Calibri"/>
                <a:sym typeface="Calibri"/>
              </a:rPr>
              <a:t>Τι είναι οι ικανότητες βιωσιμότητας</a:t>
            </a:r>
          </a:p>
          <a:p>
            <a:pPr lvl="0">
              <a:buSzPts val="1400"/>
            </a:pPr>
            <a:endParaRPr lang="el-GR" dirty="0">
              <a:latin typeface="Calibri"/>
              <a:ea typeface="Calibri"/>
              <a:cs typeface="Calibri"/>
              <a:sym typeface="Calibri"/>
            </a:endParaRPr>
          </a:p>
          <a:p>
            <a:pPr lvl="0">
              <a:buSzPts val="1400"/>
            </a:pPr>
            <a:r>
              <a:rPr lang="el-GR" dirty="0">
                <a:latin typeface="Calibri"/>
                <a:ea typeface="Calibri"/>
                <a:cs typeface="Calibri"/>
                <a:sym typeface="Calibri"/>
              </a:rPr>
              <a:t>Διδασκαλία και μάθηση των ικανοτήτων βιωσιμότητας </a:t>
            </a:r>
            <a:endParaRPr dirty="0"/>
          </a:p>
        </p:txBody>
      </p:sp>
      <p:sp>
        <p:nvSpPr>
          <p:cNvPr id="113" name="Google Shape;113;p3"/>
          <p:cNvSpPr txBox="1"/>
          <p:nvPr/>
        </p:nvSpPr>
        <p:spPr>
          <a:xfrm>
            <a:off x="7615245" y="2506142"/>
            <a:ext cx="2287969" cy="584735"/>
          </a:xfrm>
          <a:prstGeom prst="rect">
            <a:avLst/>
          </a:prstGeom>
          <a:noFill/>
          <a:ln>
            <a:noFill/>
          </a:ln>
        </p:spPr>
        <p:txBody>
          <a:bodyPr spcFirstLastPara="1" wrap="square" lIns="91425" tIns="45700" rIns="91425" bIns="45700" anchor="t" anchorCtr="0">
            <a:spAutoFit/>
          </a:bodyPr>
          <a:lstStyle/>
          <a:p>
            <a:pPr lvl="0">
              <a:buClr>
                <a:srgbClr val="FAB632"/>
              </a:buClr>
              <a:buSzPts val="1600"/>
            </a:pPr>
            <a:r>
              <a:rPr lang="el-GR" sz="1600" b="1" dirty="0">
                <a:solidFill>
                  <a:srgbClr val="FAB632"/>
                </a:solidFill>
                <a:latin typeface="Calibri"/>
                <a:ea typeface="Calibri"/>
                <a:cs typeface="Calibri"/>
                <a:sym typeface="Calibri"/>
              </a:rPr>
              <a:t>Ικανότητες Βιωσιμότητας</a:t>
            </a:r>
            <a:endParaRPr dirty="0"/>
          </a:p>
        </p:txBody>
      </p:sp>
      <p:sp>
        <p:nvSpPr>
          <p:cNvPr id="114" name="Google Shape;114;p3"/>
          <p:cNvSpPr/>
          <p:nvPr/>
        </p:nvSpPr>
        <p:spPr>
          <a:xfrm>
            <a:off x="7218962" y="2613908"/>
            <a:ext cx="284085" cy="233746"/>
          </a:xfrm>
          <a:prstGeom prst="hexagon">
            <a:avLst>
              <a:gd name="adj" fmla="val 25000"/>
              <a:gd name="vf" fmla="val 115470"/>
            </a:avLst>
          </a:prstGeom>
          <a:noFill/>
          <a:ln w="12700" cap="flat" cmpd="sng">
            <a:solidFill>
              <a:srgbClr val="FAB63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15" name="Google Shape;115;p3"/>
          <p:cNvSpPr/>
          <p:nvPr/>
        </p:nvSpPr>
        <p:spPr>
          <a:xfrm rot="5400000">
            <a:off x="6715244" y="1927555"/>
            <a:ext cx="3389129" cy="2986810"/>
          </a:xfrm>
          <a:prstGeom prst="hexagon">
            <a:avLst>
              <a:gd name="adj" fmla="val 25000"/>
              <a:gd name="vf" fmla="val 115470"/>
            </a:avLst>
          </a:prstGeom>
          <a:noFill/>
          <a:ln w="12700" cap="flat" cmpd="sng">
            <a:solidFill>
              <a:srgbClr val="EA4E4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16" name="Google Shape;116;p3"/>
          <p:cNvSpPr txBox="1"/>
          <p:nvPr/>
        </p:nvSpPr>
        <p:spPr>
          <a:xfrm>
            <a:off x="7218961" y="3255762"/>
            <a:ext cx="284085" cy="101566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EA4E46"/>
              </a:buClr>
              <a:buSzPts val="2000"/>
              <a:buFont typeface="Calibri"/>
              <a:buNone/>
            </a:pPr>
            <a:r>
              <a:rPr lang="en-GB" sz="2000" b="0" i="0" u="none" strike="noStrike" cap="none">
                <a:solidFill>
                  <a:srgbClr val="EA4E46"/>
                </a:solidFill>
                <a:latin typeface="Calibri"/>
                <a:ea typeface="Calibri"/>
                <a:cs typeface="Calibri"/>
                <a:sym typeface="Calibri"/>
              </a:rPr>
              <a:t>+</a:t>
            </a:r>
            <a:endParaRPr/>
          </a:p>
          <a:p>
            <a:pPr marL="0" marR="0" lvl="0" indent="0" algn="l" rtl="0">
              <a:lnSpc>
                <a:spcPct val="100000"/>
              </a:lnSpc>
              <a:spcBef>
                <a:spcPts val="0"/>
              </a:spcBef>
              <a:spcAft>
                <a:spcPts val="0"/>
              </a:spcAft>
              <a:buClr>
                <a:schemeClr val="dk1"/>
              </a:buClr>
              <a:buSzPts val="2000"/>
              <a:buFont typeface="Calibri"/>
              <a:buNone/>
            </a:pPr>
            <a:endParaRPr sz="2000">
              <a:solidFill>
                <a:srgbClr val="EA4E46"/>
              </a:solidFill>
              <a:latin typeface="Calibri"/>
              <a:ea typeface="Calibri"/>
              <a:cs typeface="Calibri"/>
              <a:sym typeface="Calibri"/>
            </a:endParaRPr>
          </a:p>
          <a:p>
            <a:pPr marL="0" marR="0" lvl="0" indent="0" algn="l" rtl="0">
              <a:lnSpc>
                <a:spcPct val="100000"/>
              </a:lnSpc>
              <a:spcBef>
                <a:spcPts val="0"/>
              </a:spcBef>
              <a:spcAft>
                <a:spcPts val="0"/>
              </a:spcAft>
              <a:buClr>
                <a:srgbClr val="FAB632"/>
              </a:buClr>
              <a:buSzPts val="2000"/>
              <a:buFont typeface="Calibri"/>
              <a:buNone/>
            </a:pPr>
            <a:r>
              <a:rPr lang="en-GB" sz="2000" b="0" i="0" u="none" strike="noStrike" cap="none">
                <a:solidFill>
                  <a:srgbClr val="FAB632"/>
                </a:solidFill>
                <a:latin typeface="Calibri"/>
                <a:ea typeface="Calibri"/>
                <a:cs typeface="Calibri"/>
                <a:sym typeface="Calibri"/>
              </a:rPr>
              <a:t>+</a:t>
            </a:r>
            <a:endParaRPr sz="2000" b="0" i="0" u="none" strike="noStrike" cap="none">
              <a:solidFill>
                <a:srgbClr val="21B4A9"/>
              </a:solidFill>
              <a:latin typeface="Calibri"/>
              <a:ea typeface="Calibri"/>
              <a:cs typeface="Calibri"/>
              <a:sym typeface="Calibri"/>
            </a:endParaRPr>
          </a:p>
        </p:txBody>
      </p:sp>
      <p:sp>
        <p:nvSpPr>
          <p:cNvPr id="117" name="Google Shape;117;p3"/>
          <p:cNvSpPr txBox="1"/>
          <p:nvPr/>
        </p:nvSpPr>
        <p:spPr>
          <a:xfrm rot="-3696416">
            <a:off x="7260578" y="4341628"/>
            <a:ext cx="391119" cy="101566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EA4E46"/>
              </a:buClr>
              <a:buSzPts val="2000"/>
              <a:buFont typeface="Calibri"/>
              <a:buNone/>
            </a:pPr>
            <a:r>
              <a:rPr lang="en-GB" sz="2000" b="0" i="0" u="none" strike="noStrike" cap="none">
                <a:solidFill>
                  <a:srgbClr val="EA4E46"/>
                </a:solidFill>
                <a:latin typeface="Calibri"/>
                <a:ea typeface="Calibri"/>
                <a:cs typeface="Calibri"/>
                <a:sym typeface="Calibri"/>
              </a:rPr>
              <a:t>+</a:t>
            </a:r>
            <a:r>
              <a:rPr lang="en-GB" sz="2000" b="0" i="0" u="none" strike="noStrike" cap="none">
                <a:solidFill>
                  <a:srgbClr val="FAB632"/>
                </a:solidFill>
                <a:latin typeface="Calibri"/>
                <a:ea typeface="Calibri"/>
                <a:cs typeface="Calibri"/>
                <a:sym typeface="Calibri"/>
              </a:rPr>
              <a:t>+</a:t>
            </a:r>
            <a:r>
              <a:rPr lang="en-GB" sz="2000" b="0" i="0" u="none" strike="noStrike" cap="none">
                <a:solidFill>
                  <a:srgbClr val="21B4A9"/>
                </a:solidFill>
                <a:latin typeface="Calibri"/>
                <a:ea typeface="Calibri"/>
                <a:cs typeface="Calibri"/>
                <a:sym typeface="Calibri"/>
              </a:rPr>
              <a: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1"/>
        <p:cNvGrpSpPr/>
        <p:nvPr/>
      </p:nvGrpSpPr>
      <p:grpSpPr>
        <a:xfrm>
          <a:off x="0" y="0"/>
          <a:ext cx="0" cy="0"/>
          <a:chOff x="0" y="0"/>
          <a:chExt cx="0" cy="0"/>
        </a:xfrm>
      </p:grpSpPr>
      <p:sp>
        <p:nvSpPr>
          <p:cNvPr id="122" name="Google Shape;122;p4"/>
          <p:cNvSpPr txBox="1"/>
          <p:nvPr/>
        </p:nvSpPr>
        <p:spPr>
          <a:xfrm>
            <a:off x="762529" y="579940"/>
            <a:ext cx="8208962" cy="646290"/>
          </a:xfrm>
          <a:prstGeom prst="rect">
            <a:avLst/>
          </a:prstGeom>
          <a:noFill/>
          <a:ln>
            <a:noFill/>
          </a:ln>
        </p:spPr>
        <p:txBody>
          <a:bodyPr spcFirstLastPara="1" wrap="square" lIns="91425" tIns="45700" rIns="91425" bIns="45700" anchor="t" anchorCtr="0">
            <a:spAutoFit/>
          </a:bodyPr>
          <a:lstStyle/>
          <a:p>
            <a:pPr lvl="0"/>
            <a:r>
              <a:rPr lang="el-GR" sz="3600" b="1" dirty="0">
                <a:solidFill>
                  <a:srgbClr val="FAB632"/>
                </a:solidFill>
                <a:latin typeface="Calibri"/>
                <a:ea typeface="Calibri"/>
                <a:cs typeface="Calibri"/>
                <a:sym typeface="Calibri"/>
              </a:rPr>
              <a:t>Ενότητα</a:t>
            </a:r>
            <a:r>
              <a:rPr lang="en-GB" sz="3600" b="1" dirty="0">
                <a:solidFill>
                  <a:srgbClr val="FAB632"/>
                </a:solidFill>
                <a:latin typeface="Calibri"/>
                <a:ea typeface="Calibri"/>
                <a:cs typeface="Calibri"/>
                <a:sym typeface="Calibri"/>
              </a:rPr>
              <a:t> 1: </a:t>
            </a:r>
            <a:r>
              <a:rPr lang="el-GR" sz="3600" b="1" dirty="0">
                <a:solidFill>
                  <a:srgbClr val="FAB632"/>
                </a:solidFill>
                <a:latin typeface="Calibri"/>
                <a:ea typeface="Calibri"/>
                <a:cs typeface="Calibri"/>
                <a:sym typeface="Calibri"/>
              </a:rPr>
              <a:t>Πλαίσιο </a:t>
            </a:r>
            <a:r>
              <a:rPr lang="en-GB" sz="3600" b="1" dirty="0" err="1">
                <a:solidFill>
                  <a:srgbClr val="FAB632"/>
                </a:solidFill>
                <a:latin typeface="Calibri"/>
                <a:ea typeface="Calibri"/>
                <a:cs typeface="Calibri"/>
                <a:sym typeface="Calibri"/>
              </a:rPr>
              <a:t>GreenComp</a:t>
            </a:r>
            <a:endParaRPr sz="3600" b="1" dirty="0">
              <a:solidFill>
                <a:srgbClr val="FAB632"/>
              </a:solidFill>
              <a:latin typeface="Calibri"/>
              <a:ea typeface="Calibri"/>
              <a:cs typeface="Calibri"/>
              <a:sym typeface="Calibri"/>
            </a:endParaRPr>
          </a:p>
        </p:txBody>
      </p:sp>
      <p:sp>
        <p:nvSpPr>
          <p:cNvPr id="123" name="Google Shape;123;p4"/>
          <p:cNvSpPr txBox="1"/>
          <p:nvPr/>
        </p:nvSpPr>
        <p:spPr>
          <a:xfrm>
            <a:off x="762530" y="1246054"/>
            <a:ext cx="7693324" cy="461624"/>
          </a:xfrm>
          <a:prstGeom prst="rect">
            <a:avLst/>
          </a:prstGeom>
          <a:noFill/>
          <a:ln>
            <a:noFill/>
          </a:ln>
        </p:spPr>
        <p:txBody>
          <a:bodyPr spcFirstLastPara="1" wrap="square" lIns="91425" tIns="45700" rIns="91425" bIns="45700" anchor="t" anchorCtr="0">
            <a:spAutoFit/>
          </a:bodyPr>
          <a:lstStyle/>
          <a:p>
            <a:pPr lvl="0"/>
            <a:r>
              <a:rPr lang="el-GR" sz="2400" dirty="0">
                <a:solidFill>
                  <a:srgbClr val="21B4A9"/>
                </a:solidFill>
                <a:latin typeface="Calibri"/>
                <a:ea typeface="Calibri"/>
                <a:cs typeface="Calibri"/>
                <a:sym typeface="Calibri"/>
              </a:rPr>
              <a:t>Ευρωπαϊκό πλαίσιο Ικανοτήτων Βιωσιμότητας</a:t>
            </a:r>
            <a:r>
              <a:rPr lang="en-GB" sz="2400" dirty="0">
                <a:solidFill>
                  <a:srgbClr val="21B4A9"/>
                </a:solidFill>
                <a:latin typeface="Calibri"/>
                <a:ea typeface="Calibri"/>
                <a:cs typeface="Calibri"/>
                <a:sym typeface="Calibri"/>
              </a:rPr>
              <a:t> </a:t>
            </a:r>
            <a:endParaRPr dirty="0"/>
          </a:p>
        </p:txBody>
      </p:sp>
      <p:sp>
        <p:nvSpPr>
          <p:cNvPr id="124" name="Google Shape;124;p4"/>
          <p:cNvSpPr/>
          <p:nvPr/>
        </p:nvSpPr>
        <p:spPr>
          <a:xfrm>
            <a:off x="762529" y="1871201"/>
            <a:ext cx="7273107" cy="4062610"/>
          </a:xfrm>
          <a:prstGeom prst="rect">
            <a:avLst/>
          </a:prstGeom>
          <a:noFill/>
          <a:ln>
            <a:noFill/>
          </a:ln>
        </p:spPr>
        <p:txBody>
          <a:bodyPr spcFirstLastPara="1" wrap="square" lIns="91425" tIns="45700" rIns="91425" bIns="45700" anchor="t" anchorCtr="0">
            <a:spAutoFit/>
          </a:bodyPr>
          <a:lstStyle/>
          <a:p>
            <a:pPr lvl="0" algn="just"/>
            <a:r>
              <a:rPr lang="el-GR" dirty="0"/>
              <a:t>Η ενσωμάτωση της βιωσιμότητας στα εκπαιδευτικά και εκπαιδευτικά μας ιδρύματα είναι απαραίτητη για τη διαφύλαξη τόσο του περιβάλλοντος όσο και της δημόσιας υγείας. </a:t>
            </a:r>
          </a:p>
          <a:p>
            <a:pPr lvl="0" algn="just"/>
            <a:endParaRPr lang="el-GR" dirty="0"/>
          </a:p>
          <a:p>
            <a:pPr lvl="0" algn="just"/>
            <a:r>
              <a:rPr lang="el-GR" dirty="0"/>
              <a:t>Η ανάπτυξη ικανοτήτων και η απόκτηση των πληροφοριών, των δεξιοτήτων και των στάσεων που είναι απαραίτητες για να αγαπάμε πραγματικά τον πλανήτη μας και να εφαρμόζουμε προστατευτικά μέτρα γίνονται δυνατά μέσω της εκπαίδευσης και της κατάρτισης. </a:t>
            </a:r>
          </a:p>
          <a:p>
            <a:pPr lvl="0" algn="just"/>
            <a:endParaRPr lang="el-GR" dirty="0"/>
          </a:p>
          <a:p>
            <a:pPr lvl="0" algn="just"/>
            <a:r>
              <a:rPr lang="el-GR" dirty="0"/>
              <a:t>Αυτό θα διευκολύνει τη στροφή προς μια δίκαιη, φιλική προς το περιβάλλον οικονομία και κοινωνία. </a:t>
            </a:r>
          </a:p>
          <a:p>
            <a:pPr lvl="0" algn="just"/>
            <a:endParaRPr lang="el-GR" dirty="0"/>
          </a:p>
          <a:p>
            <a:pPr lvl="0" algn="just"/>
            <a:r>
              <a:rPr lang="el-GR" dirty="0"/>
              <a:t>Η Ευρωπαϊκή Επιτροπή έχει θέσει τη μάθηση για την περιβαλλοντική βιωσιμότητα ως έναν από τους κορυφαίους στόχους της για τα επόμενα χρόνια εκτός από άλλους στόχους.</a:t>
            </a:r>
          </a:p>
          <a:p>
            <a:pPr marL="0" marR="0" lvl="0" indent="0" algn="just" rtl="0">
              <a:spcBef>
                <a:spcPts val="0"/>
              </a:spcBef>
              <a:spcAft>
                <a:spcPts val="0"/>
              </a:spcAft>
              <a:buNone/>
            </a:pPr>
            <a:endParaRPr dirty="0"/>
          </a:p>
          <a:p>
            <a:pPr marL="0" marR="0" lvl="0" indent="0" algn="just" rtl="0">
              <a:spcBef>
                <a:spcPts val="0"/>
              </a:spcBef>
              <a:spcAft>
                <a:spcPts val="0"/>
              </a:spcAft>
              <a:buNone/>
            </a:pPr>
            <a:endParaRPr sz="1800" dirty="0">
              <a:solidFill>
                <a:schemeClr val="dk1"/>
              </a:solidFill>
              <a:latin typeface="Calibri"/>
              <a:ea typeface="Calibri"/>
              <a:cs typeface="Calibri"/>
              <a:sym typeface="Calibri"/>
            </a:endParaRPr>
          </a:p>
          <a:p>
            <a:pPr lvl="0" algn="just"/>
            <a:r>
              <a:rPr lang="el-GR" sz="1500" i="1" dirty="0">
                <a:solidFill>
                  <a:schemeClr val="dk1"/>
                </a:solidFill>
                <a:latin typeface="Calibri"/>
                <a:ea typeface="Calibri"/>
                <a:cs typeface="Calibri"/>
                <a:sym typeface="Calibri"/>
              </a:rPr>
              <a:t>Μάθετε περισσότερα στο</a:t>
            </a:r>
            <a:r>
              <a:rPr lang="en-GB" sz="1500" i="1" dirty="0">
                <a:solidFill>
                  <a:schemeClr val="dk1"/>
                </a:solidFill>
                <a:latin typeface="Calibri"/>
                <a:ea typeface="Calibri"/>
                <a:cs typeface="Calibri"/>
                <a:sym typeface="Calibri"/>
              </a:rPr>
              <a:t>: </a:t>
            </a:r>
            <a:r>
              <a:rPr lang="en-GB" sz="1500" i="1" u="sng" dirty="0" err="1">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GreenComp</a:t>
            </a:r>
            <a:r>
              <a:rPr lang="en-GB" sz="1500" i="1" u="sng" dirty="0">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 the European sustainability competence framework</a:t>
            </a:r>
            <a:endParaRPr sz="1500" i="1" dirty="0">
              <a:solidFill>
                <a:schemeClr val="dk1"/>
              </a:solidFill>
              <a:latin typeface="Calibri"/>
              <a:ea typeface="Calibri"/>
              <a:cs typeface="Calibri"/>
              <a:sym typeface="Calibri"/>
            </a:endParaRPr>
          </a:p>
          <a:p>
            <a:pPr marL="0" marR="0" lvl="0" indent="0" algn="just" rtl="0">
              <a:spcBef>
                <a:spcPts val="0"/>
              </a:spcBef>
              <a:spcAft>
                <a:spcPts val="0"/>
              </a:spcAft>
              <a:buNone/>
            </a:pPr>
            <a:endParaRPr sz="1500" i="1" dirty="0">
              <a:solidFill>
                <a:schemeClr val="dk1"/>
              </a:solidFill>
              <a:latin typeface="Calibri"/>
              <a:ea typeface="Calibri"/>
              <a:cs typeface="Calibri"/>
              <a:sym typeface="Calibri"/>
            </a:endParaRPr>
          </a:p>
        </p:txBody>
      </p:sp>
      <p:pic>
        <p:nvPicPr>
          <p:cNvPr id="125" name="Google Shape;125;p4"/>
          <p:cNvPicPr preferRelativeResize="0"/>
          <p:nvPr/>
        </p:nvPicPr>
        <p:blipFill rotWithShape="1">
          <a:blip r:embed="rId4">
            <a:alphaModFix/>
          </a:blip>
          <a:srcRect/>
          <a:stretch/>
        </p:blipFill>
        <p:spPr>
          <a:xfrm>
            <a:off x="8282152" y="816855"/>
            <a:ext cx="3665431" cy="5224291"/>
          </a:xfrm>
          <a:prstGeom prst="rect">
            <a:avLst/>
          </a:prstGeom>
          <a:noFill/>
          <a:ln w="9525" cap="flat" cmpd="sng">
            <a:solidFill>
              <a:schemeClr val="accent6"/>
            </a:solidFill>
            <a:prstDash val="solid"/>
            <a:round/>
            <a:headEnd type="none" w="sm" len="sm"/>
            <a:tailEnd type="none" w="sm" len="sm"/>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9"/>
        <p:cNvGrpSpPr/>
        <p:nvPr/>
      </p:nvGrpSpPr>
      <p:grpSpPr>
        <a:xfrm>
          <a:off x="0" y="0"/>
          <a:ext cx="0" cy="0"/>
          <a:chOff x="0" y="0"/>
          <a:chExt cx="0" cy="0"/>
        </a:xfrm>
      </p:grpSpPr>
      <p:sp>
        <p:nvSpPr>
          <p:cNvPr id="131" name="Google Shape;131;p5"/>
          <p:cNvSpPr txBox="1"/>
          <p:nvPr/>
        </p:nvSpPr>
        <p:spPr>
          <a:xfrm>
            <a:off x="762529" y="1246054"/>
            <a:ext cx="8316815" cy="461624"/>
          </a:xfrm>
          <a:prstGeom prst="rect">
            <a:avLst/>
          </a:prstGeom>
          <a:noFill/>
          <a:ln>
            <a:noFill/>
          </a:ln>
        </p:spPr>
        <p:txBody>
          <a:bodyPr spcFirstLastPara="1" wrap="square" lIns="91425" tIns="45700" rIns="91425" bIns="45700" anchor="t" anchorCtr="0">
            <a:spAutoFit/>
          </a:bodyPr>
          <a:lstStyle/>
          <a:p>
            <a:r>
              <a:rPr lang="el-GR" sz="2400" dirty="0">
                <a:solidFill>
                  <a:srgbClr val="21B4A9"/>
                </a:solidFill>
                <a:latin typeface="Calibri"/>
                <a:ea typeface="Calibri"/>
                <a:cs typeface="Calibri"/>
                <a:sym typeface="Calibri"/>
              </a:rPr>
              <a:t>Ευρωπαϊκό πλαίσιο Ικανοτήτων Βιωσιμότητας</a:t>
            </a:r>
            <a:r>
              <a:rPr lang="en-US" sz="2400" dirty="0">
                <a:solidFill>
                  <a:srgbClr val="21B4A9"/>
                </a:solidFill>
                <a:latin typeface="Calibri"/>
                <a:ea typeface="Calibri"/>
                <a:cs typeface="Calibri"/>
                <a:sym typeface="Calibri"/>
              </a:rPr>
              <a:t>: </a:t>
            </a:r>
            <a:r>
              <a:rPr lang="el-GR" sz="2400" dirty="0">
                <a:solidFill>
                  <a:srgbClr val="21B4A9"/>
                </a:solidFill>
                <a:latin typeface="Calibri"/>
                <a:ea typeface="Calibri"/>
                <a:cs typeface="Calibri"/>
                <a:sym typeface="Calibri"/>
              </a:rPr>
              <a:t>πλαίσιο πολιτικής</a:t>
            </a:r>
            <a:endParaRPr sz="2400" dirty="0">
              <a:solidFill>
                <a:srgbClr val="21B4A9"/>
              </a:solidFill>
              <a:latin typeface="Calibri"/>
              <a:ea typeface="Calibri"/>
              <a:cs typeface="Calibri"/>
              <a:sym typeface="Calibri"/>
            </a:endParaRPr>
          </a:p>
        </p:txBody>
      </p:sp>
      <p:sp>
        <p:nvSpPr>
          <p:cNvPr id="132" name="Google Shape;132;p5"/>
          <p:cNvSpPr/>
          <p:nvPr/>
        </p:nvSpPr>
        <p:spPr>
          <a:xfrm>
            <a:off x="762529" y="1871201"/>
            <a:ext cx="7273107" cy="3447057"/>
          </a:xfrm>
          <a:prstGeom prst="rect">
            <a:avLst/>
          </a:prstGeom>
          <a:noFill/>
          <a:ln>
            <a:noFill/>
          </a:ln>
        </p:spPr>
        <p:txBody>
          <a:bodyPr spcFirstLastPara="1" wrap="square" lIns="91425" tIns="45700" rIns="91425" bIns="45700" anchor="t" anchorCtr="0">
            <a:spAutoFit/>
          </a:bodyPr>
          <a:lstStyle/>
          <a:p>
            <a:pPr lvl="0" algn="just"/>
            <a:endParaRPr lang="el-GR" dirty="0"/>
          </a:p>
          <a:p>
            <a:pPr lvl="0" algn="just"/>
            <a:r>
              <a:rPr lang="el-GR" dirty="0"/>
              <a:t>Όπως αναφέρεται στην Ευρωπαϊκή Πράσινη Συμφωνία, η Επιτροπή δημιούργησε αυτό το Ευρωπαϊκό Πλαίσιο Ικανοτήτων Βιωσιμότητας, το </a:t>
            </a:r>
            <a:r>
              <a:rPr lang="el-GR" sz="1800" b="1" dirty="0" err="1">
                <a:solidFill>
                  <a:schemeClr val="dk1"/>
                </a:solidFill>
                <a:latin typeface="Calibri"/>
                <a:cs typeface="Calibri"/>
              </a:rPr>
              <a:t>GreenComp</a:t>
            </a:r>
            <a:r>
              <a:rPr lang="el-GR" dirty="0"/>
              <a:t>, ως απάντηση σε προηγούμενες επιτυχημένες πρωτοβουλίες για την προώθηση της εκπαίδευσης βάσει ικανοτήτων για τη δια βίου μάθηση.</a:t>
            </a:r>
          </a:p>
          <a:p>
            <a:pPr lvl="0" algn="just"/>
            <a:endParaRPr lang="el-GR" dirty="0"/>
          </a:p>
          <a:p>
            <a:pPr lvl="0" algn="just"/>
            <a:r>
              <a:rPr lang="el-GR" dirty="0"/>
              <a:t>Τα κράτη μέλη της Ευρωπαϊκής Ένωσης έχουν ήδη αρχίσει να ενσωματώνουν ιδέες βιωσιμότητας σε ακαδημαϊκά και επαγγελματικά μαθήματα. </a:t>
            </a:r>
            <a:endParaRPr lang="en-US" dirty="0"/>
          </a:p>
          <a:p>
            <a:pPr lvl="0" algn="just"/>
            <a:endParaRPr lang="en-US" dirty="0"/>
          </a:p>
          <a:p>
            <a:pPr lvl="0" algn="just"/>
            <a:r>
              <a:rPr lang="el-GR" dirty="0"/>
              <a:t>Το </a:t>
            </a:r>
            <a:r>
              <a:rPr lang="el-GR" dirty="0" err="1"/>
              <a:t>GreenComp</a:t>
            </a:r>
            <a:r>
              <a:rPr lang="el-GR" dirty="0"/>
              <a:t> μπορεί να βοηθήσει όλους τους εκπαιδευτικούς και τους μαθητές στα κράτη μέλη να ενσωματώσουν τις έννοιες της περιβαλλοντικής βιωσιμότητας σε όλα τα εκπαιδευτικά συστήματα και τα προγράμματα σπουδών, βασιζόμενοι σε αυτήν την προσπάθεια.</a:t>
            </a:r>
          </a:p>
          <a:p>
            <a:pPr marL="0" marR="0" lvl="0" indent="0" algn="just" rtl="0">
              <a:spcBef>
                <a:spcPts val="0"/>
              </a:spcBef>
              <a:spcAft>
                <a:spcPts val="0"/>
              </a:spcAft>
              <a:buNone/>
            </a:pPr>
            <a:endParaRPr dirty="0"/>
          </a:p>
          <a:p>
            <a:pPr marL="0" marR="0" lvl="0" indent="0" algn="just" rtl="0">
              <a:spcBef>
                <a:spcPts val="0"/>
              </a:spcBef>
              <a:spcAft>
                <a:spcPts val="0"/>
              </a:spcAft>
              <a:buNone/>
            </a:pPr>
            <a:endParaRPr sz="1800" dirty="0">
              <a:solidFill>
                <a:schemeClr val="dk1"/>
              </a:solidFill>
              <a:latin typeface="Calibri"/>
              <a:ea typeface="Calibri"/>
              <a:cs typeface="Calibri"/>
              <a:sym typeface="Calibri"/>
            </a:endParaRPr>
          </a:p>
        </p:txBody>
      </p:sp>
      <p:pic>
        <p:nvPicPr>
          <p:cNvPr id="133" name="Google Shape;133;p5"/>
          <p:cNvPicPr preferRelativeResize="0"/>
          <p:nvPr/>
        </p:nvPicPr>
        <p:blipFill rotWithShape="1">
          <a:blip r:embed="rId3">
            <a:alphaModFix/>
          </a:blip>
          <a:srcRect/>
          <a:stretch/>
        </p:blipFill>
        <p:spPr>
          <a:xfrm>
            <a:off x="8035636" y="2373221"/>
            <a:ext cx="3620681" cy="2412279"/>
          </a:xfrm>
          <a:prstGeom prst="rect">
            <a:avLst/>
          </a:prstGeom>
          <a:noFill/>
          <a:ln>
            <a:noFill/>
          </a:ln>
        </p:spPr>
      </p:pic>
      <p:sp>
        <p:nvSpPr>
          <p:cNvPr id="6" name="Google Shape;122;p4">
            <a:extLst>
              <a:ext uri="{FF2B5EF4-FFF2-40B4-BE49-F238E27FC236}">
                <a16:creationId xmlns:a16="http://schemas.microsoft.com/office/drawing/2014/main" id="{07C06F16-18AC-4668-9AED-5742C0749C6C}"/>
              </a:ext>
            </a:extLst>
          </p:cNvPr>
          <p:cNvSpPr txBox="1"/>
          <p:nvPr/>
        </p:nvSpPr>
        <p:spPr>
          <a:xfrm>
            <a:off x="762529" y="579940"/>
            <a:ext cx="8208962" cy="646290"/>
          </a:xfrm>
          <a:prstGeom prst="rect">
            <a:avLst/>
          </a:prstGeom>
          <a:noFill/>
          <a:ln>
            <a:noFill/>
          </a:ln>
        </p:spPr>
        <p:txBody>
          <a:bodyPr spcFirstLastPara="1" wrap="square" lIns="91425" tIns="45700" rIns="91425" bIns="45700" anchor="t" anchorCtr="0">
            <a:spAutoFit/>
          </a:bodyPr>
          <a:lstStyle/>
          <a:p>
            <a:pPr lvl="0"/>
            <a:r>
              <a:rPr lang="el-GR" sz="3600" b="1" dirty="0">
                <a:solidFill>
                  <a:srgbClr val="FAB632"/>
                </a:solidFill>
                <a:latin typeface="Calibri"/>
                <a:ea typeface="Calibri"/>
                <a:cs typeface="Calibri"/>
                <a:sym typeface="Calibri"/>
              </a:rPr>
              <a:t>Ενότητα</a:t>
            </a:r>
            <a:r>
              <a:rPr lang="en-GB" sz="3600" b="1" dirty="0">
                <a:solidFill>
                  <a:srgbClr val="FAB632"/>
                </a:solidFill>
                <a:latin typeface="Calibri"/>
                <a:ea typeface="Calibri"/>
                <a:cs typeface="Calibri"/>
                <a:sym typeface="Calibri"/>
              </a:rPr>
              <a:t> 1: </a:t>
            </a:r>
            <a:r>
              <a:rPr lang="el-GR" sz="3600" b="1" dirty="0">
                <a:solidFill>
                  <a:srgbClr val="FAB632"/>
                </a:solidFill>
                <a:latin typeface="Calibri"/>
                <a:ea typeface="Calibri"/>
                <a:cs typeface="Calibri"/>
                <a:sym typeface="Calibri"/>
              </a:rPr>
              <a:t>Πλαίσιο </a:t>
            </a:r>
            <a:r>
              <a:rPr lang="en-GB" sz="3600" b="1" dirty="0" err="1">
                <a:solidFill>
                  <a:srgbClr val="FAB632"/>
                </a:solidFill>
                <a:latin typeface="Calibri"/>
                <a:ea typeface="Calibri"/>
                <a:cs typeface="Calibri"/>
                <a:sym typeface="Calibri"/>
              </a:rPr>
              <a:t>GreenComp</a:t>
            </a:r>
            <a:endParaRPr sz="3600" b="1" dirty="0">
              <a:solidFill>
                <a:srgbClr val="FAB632"/>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7"/>
        <p:cNvGrpSpPr/>
        <p:nvPr/>
      </p:nvGrpSpPr>
      <p:grpSpPr>
        <a:xfrm>
          <a:off x="0" y="0"/>
          <a:ext cx="0" cy="0"/>
          <a:chOff x="0" y="0"/>
          <a:chExt cx="0" cy="0"/>
        </a:xfrm>
      </p:grpSpPr>
      <p:sp>
        <p:nvSpPr>
          <p:cNvPr id="139" name="Google Shape;139;p6"/>
          <p:cNvSpPr txBox="1"/>
          <p:nvPr/>
        </p:nvSpPr>
        <p:spPr>
          <a:xfrm>
            <a:off x="762530" y="1246054"/>
            <a:ext cx="7693324" cy="461665"/>
          </a:xfrm>
          <a:prstGeom prst="rect">
            <a:avLst/>
          </a:prstGeom>
          <a:noFill/>
          <a:ln>
            <a:noFill/>
          </a:ln>
        </p:spPr>
        <p:txBody>
          <a:bodyPr spcFirstLastPara="1" wrap="square" lIns="91425" tIns="45700" rIns="91425" bIns="45700" anchor="t" anchorCtr="0">
            <a:spAutoFit/>
          </a:bodyPr>
          <a:lstStyle/>
          <a:p>
            <a:pPr lvl="0"/>
            <a:r>
              <a:rPr lang="el-GR" sz="2400" dirty="0">
                <a:solidFill>
                  <a:srgbClr val="21B4A9"/>
                </a:solidFill>
                <a:latin typeface="Calibri"/>
                <a:ea typeface="Calibri"/>
                <a:cs typeface="Calibri"/>
                <a:sym typeface="Calibri"/>
              </a:rPr>
              <a:t>Μέρος</a:t>
            </a:r>
            <a:r>
              <a:rPr lang="en-GB" sz="2400" dirty="0">
                <a:solidFill>
                  <a:srgbClr val="21B4A9"/>
                </a:solidFill>
                <a:latin typeface="Calibri"/>
                <a:ea typeface="Calibri"/>
                <a:cs typeface="Calibri"/>
                <a:sym typeface="Calibri"/>
              </a:rPr>
              <a:t> 1.1: </a:t>
            </a:r>
            <a:r>
              <a:rPr lang="en-GB" sz="2400" dirty="0" err="1">
                <a:solidFill>
                  <a:srgbClr val="21B4A9"/>
                </a:solidFill>
                <a:latin typeface="Calibri"/>
                <a:ea typeface="Calibri"/>
                <a:cs typeface="Calibri"/>
                <a:sym typeface="Calibri"/>
              </a:rPr>
              <a:t>GreenComp</a:t>
            </a:r>
            <a:r>
              <a:rPr lang="en-GB" sz="2400" dirty="0">
                <a:solidFill>
                  <a:srgbClr val="21B4A9"/>
                </a:solidFill>
                <a:latin typeface="Calibri"/>
                <a:ea typeface="Calibri"/>
                <a:cs typeface="Calibri"/>
                <a:sym typeface="Calibri"/>
              </a:rPr>
              <a:t> – </a:t>
            </a:r>
            <a:r>
              <a:rPr lang="el-GR" sz="2400" dirty="0">
                <a:solidFill>
                  <a:srgbClr val="21B4A9"/>
                </a:solidFill>
                <a:latin typeface="Calibri"/>
                <a:ea typeface="Calibri"/>
                <a:cs typeface="Calibri"/>
                <a:sym typeface="Calibri"/>
              </a:rPr>
              <a:t>Τι είναι αυτό</a:t>
            </a:r>
            <a:endParaRPr dirty="0"/>
          </a:p>
        </p:txBody>
      </p:sp>
      <p:sp>
        <p:nvSpPr>
          <p:cNvPr id="140" name="Google Shape;140;p6"/>
          <p:cNvSpPr/>
          <p:nvPr/>
        </p:nvSpPr>
        <p:spPr>
          <a:xfrm>
            <a:off x="762529" y="1871201"/>
            <a:ext cx="10648421" cy="4816663"/>
          </a:xfrm>
          <a:prstGeom prst="rect">
            <a:avLst/>
          </a:prstGeom>
          <a:noFill/>
          <a:ln>
            <a:noFill/>
          </a:ln>
        </p:spPr>
        <p:txBody>
          <a:bodyPr spcFirstLastPara="1" wrap="square" lIns="91425" tIns="45700" rIns="91425" bIns="45700" anchor="t" anchorCtr="0">
            <a:spAutoFit/>
          </a:bodyPr>
          <a:lstStyle/>
          <a:p>
            <a:pPr lvl="0" algn="just"/>
            <a:r>
              <a:rPr lang="el-GR" sz="1800" dirty="0">
                <a:solidFill>
                  <a:schemeClr val="dk1"/>
                </a:solidFill>
                <a:latin typeface="Calibri"/>
                <a:ea typeface="Calibri"/>
                <a:cs typeface="Calibri"/>
                <a:sym typeface="Calibri"/>
              </a:rPr>
              <a:t>Προκειμένου να υποστηριχθούν οι μαθητές στην απόκτηση πληροφοριών, δεξιοτήτων και στάσεων που ενθαρρύνουν τρόπους σκέψης, σχεδίασης και δράσης με </a:t>
            </a:r>
            <a:r>
              <a:rPr lang="el-GR" sz="1800" dirty="0" err="1">
                <a:solidFill>
                  <a:schemeClr val="dk1"/>
                </a:solidFill>
                <a:latin typeface="Calibri"/>
                <a:ea typeface="Calibri"/>
                <a:cs typeface="Calibri"/>
                <a:sym typeface="Calibri"/>
              </a:rPr>
              <a:t>ενσυναίσθηση</a:t>
            </a:r>
            <a:r>
              <a:rPr lang="el-GR" sz="1800" dirty="0">
                <a:solidFill>
                  <a:schemeClr val="dk1"/>
                </a:solidFill>
                <a:latin typeface="Calibri"/>
                <a:ea typeface="Calibri"/>
                <a:cs typeface="Calibri"/>
                <a:sym typeface="Calibri"/>
              </a:rPr>
              <a:t>, υπευθυνότητα και φροντίδα για τον πλανήτη μας και για τη δημόσια υγεία, το </a:t>
            </a:r>
            <a:r>
              <a:rPr lang="el-GR" sz="1800" dirty="0" err="1">
                <a:solidFill>
                  <a:schemeClr val="dk1"/>
                </a:solidFill>
                <a:latin typeface="Calibri"/>
                <a:ea typeface="Calibri"/>
                <a:cs typeface="Calibri"/>
                <a:sym typeface="Calibri"/>
              </a:rPr>
              <a:t>GreenComp</a:t>
            </a:r>
            <a:r>
              <a:rPr lang="el-GR" sz="1800" dirty="0">
                <a:solidFill>
                  <a:schemeClr val="dk1"/>
                </a:solidFill>
                <a:latin typeface="Calibri"/>
                <a:ea typeface="Calibri"/>
                <a:cs typeface="Calibri"/>
                <a:sym typeface="Calibri"/>
              </a:rPr>
              <a:t> καθορίζει ένα σύνολο βιώσιμων ικανοτήτων που θα τροφοδοτήσουν τα εκπαιδευτικά προγράμματα</a:t>
            </a:r>
            <a:r>
              <a:rPr lang="en-GB" sz="1800" dirty="0">
                <a:solidFill>
                  <a:schemeClr val="dk1"/>
                </a:solidFill>
                <a:latin typeface="Calibri"/>
                <a:ea typeface="Calibri"/>
                <a:cs typeface="Calibri"/>
                <a:sym typeface="Calibri"/>
              </a:rPr>
              <a:t>.</a:t>
            </a:r>
            <a:endParaRPr dirty="0"/>
          </a:p>
          <a:p>
            <a:pPr marL="0" marR="0" lvl="0" indent="0" algn="just" rtl="0">
              <a:spcBef>
                <a:spcPts val="0"/>
              </a:spcBef>
              <a:spcAft>
                <a:spcPts val="0"/>
              </a:spcAft>
              <a:buNone/>
            </a:pPr>
            <a:endParaRPr sz="1800" dirty="0">
              <a:solidFill>
                <a:schemeClr val="dk1"/>
              </a:solidFill>
              <a:latin typeface="Calibri"/>
              <a:ea typeface="Calibri"/>
              <a:cs typeface="Calibri"/>
              <a:sym typeface="Calibri"/>
            </a:endParaRPr>
          </a:p>
          <a:p>
            <a:pPr lvl="0" algn="just"/>
            <a:r>
              <a:rPr lang="el-GR" sz="1800" dirty="0">
                <a:latin typeface="Calibri" panose="020F0502020204030204" pitchFamily="34" charset="0"/>
                <a:cs typeface="Calibri" panose="020F0502020204030204" pitchFamily="34" charset="0"/>
              </a:rPr>
              <a:t>Το </a:t>
            </a:r>
            <a:r>
              <a:rPr lang="el-GR" sz="1800" dirty="0" err="1">
                <a:latin typeface="Calibri" panose="020F0502020204030204" pitchFamily="34" charset="0"/>
                <a:cs typeface="Calibri" panose="020F0502020204030204" pitchFamily="34" charset="0"/>
              </a:rPr>
              <a:t>GreenComp</a:t>
            </a:r>
            <a:r>
              <a:rPr lang="el-GR" sz="1800" dirty="0">
                <a:latin typeface="Calibri" panose="020F0502020204030204" pitchFamily="34" charset="0"/>
                <a:cs typeface="Calibri" panose="020F0502020204030204" pitchFamily="34" charset="0"/>
              </a:rPr>
              <a:t> αποτελείται από τέσσερις αλληλένδετους </a:t>
            </a:r>
            <a:r>
              <a:rPr lang="el-GR" sz="1800" i="1" dirty="0">
                <a:latin typeface="Calibri" panose="020F0502020204030204" pitchFamily="34" charset="0"/>
                <a:cs typeface="Calibri" panose="020F0502020204030204" pitchFamily="34" charset="0"/>
              </a:rPr>
              <a:t>Τομείς Δεξιοτήτων:</a:t>
            </a:r>
            <a:endParaRPr sz="1800" i="1" dirty="0">
              <a:latin typeface="Calibri" panose="020F0502020204030204" pitchFamily="34" charset="0"/>
              <a:cs typeface="Calibri" panose="020F0502020204030204" pitchFamily="34" charset="0"/>
            </a:endParaRPr>
          </a:p>
          <a:p>
            <a:pPr marL="0" marR="0" lvl="0" indent="0" algn="just" rtl="0">
              <a:spcBef>
                <a:spcPts val="0"/>
              </a:spcBef>
              <a:spcAft>
                <a:spcPts val="0"/>
              </a:spcAft>
              <a:buNone/>
            </a:pPr>
            <a:endParaRPr sz="1000" dirty="0">
              <a:solidFill>
                <a:schemeClr val="dk1"/>
              </a:solidFill>
              <a:latin typeface="Calibri"/>
              <a:ea typeface="Calibri"/>
              <a:cs typeface="Calibri"/>
              <a:sym typeface="Calibri"/>
            </a:endParaRPr>
          </a:p>
          <a:p>
            <a:pPr marL="800100" lvl="1" indent="-342900" algn="just">
              <a:buClr>
                <a:srgbClr val="002060"/>
              </a:buClr>
              <a:buSzPts val="1800"/>
              <a:buFont typeface="+mj-lt"/>
              <a:buAutoNum type="arabicPeriod"/>
            </a:pPr>
            <a:r>
              <a:rPr lang="el-GR" sz="1800" b="1" i="0" u="none" strike="noStrike" cap="none" dirty="0">
                <a:solidFill>
                  <a:srgbClr val="002060"/>
                </a:solidFill>
                <a:latin typeface="Calibri"/>
                <a:ea typeface="Calibri"/>
                <a:cs typeface="Calibri"/>
                <a:sym typeface="Calibri"/>
              </a:rPr>
              <a:t>Δ</a:t>
            </a:r>
            <a:r>
              <a:rPr lang="el-GR" sz="1800" b="1" dirty="0">
                <a:solidFill>
                  <a:srgbClr val="002060"/>
                </a:solidFill>
                <a:latin typeface="Calibri"/>
                <a:ea typeface="Calibri"/>
                <a:cs typeface="Calibri"/>
                <a:sym typeface="Calibri"/>
              </a:rPr>
              <a:t>ράση για τη βιωσιμότητα</a:t>
            </a:r>
            <a:endParaRPr dirty="0"/>
          </a:p>
          <a:p>
            <a:pPr marL="800100" marR="0" lvl="1" indent="-279400" algn="just" rtl="0">
              <a:spcBef>
                <a:spcPts val="0"/>
              </a:spcBef>
              <a:spcAft>
                <a:spcPts val="0"/>
              </a:spcAft>
              <a:buClr>
                <a:schemeClr val="dk1"/>
              </a:buClr>
              <a:buSzPts val="1000"/>
              <a:buFont typeface="+mj-lt"/>
              <a:buAutoNum type="arabicPeriod"/>
            </a:pPr>
            <a:endParaRPr sz="1000" b="1" i="0" u="none" strike="noStrike" cap="none" dirty="0">
              <a:solidFill>
                <a:srgbClr val="002060"/>
              </a:solidFill>
              <a:latin typeface="Calibri"/>
              <a:ea typeface="Calibri"/>
              <a:cs typeface="Calibri"/>
              <a:sym typeface="Calibri"/>
            </a:endParaRPr>
          </a:p>
          <a:p>
            <a:pPr marL="800100" lvl="1" indent="-342900" algn="just">
              <a:buClr>
                <a:srgbClr val="002060"/>
              </a:buClr>
              <a:buSzPts val="1800"/>
              <a:buFont typeface="+mj-lt"/>
              <a:buAutoNum type="arabicPeriod"/>
            </a:pPr>
            <a:r>
              <a:rPr lang="el-GR" sz="1800" b="1" i="0" u="none" strike="noStrike" cap="none" dirty="0">
                <a:solidFill>
                  <a:srgbClr val="002060"/>
                </a:solidFill>
                <a:latin typeface="Calibri"/>
                <a:ea typeface="Calibri"/>
                <a:cs typeface="Calibri"/>
                <a:sym typeface="Calibri"/>
              </a:rPr>
              <a:t>Ο</a:t>
            </a:r>
            <a:r>
              <a:rPr lang="el-GR" sz="1800" b="1" dirty="0">
                <a:solidFill>
                  <a:srgbClr val="002060"/>
                </a:solidFill>
                <a:latin typeface="Calibri"/>
                <a:ea typeface="Calibri"/>
                <a:cs typeface="Calibri"/>
                <a:sym typeface="Calibri"/>
              </a:rPr>
              <a:t>ραματισμός βιώσιμων μελλοντικών</a:t>
            </a:r>
            <a:endParaRPr dirty="0"/>
          </a:p>
          <a:p>
            <a:pPr marL="800100" marR="0" lvl="1" indent="-279400" algn="just" rtl="0">
              <a:spcBef>
                <a:spcPts val="0"/>
              </a:spcBef>
              <a:spcAft>
                <a:spcPts val="0"/>
              </a:spcAft>
              <a:buClr>
                <a:schemeClr val="dk1"/>
              </a:buClr>
              <a:buSzPts val="1000"/>
              <a:buFont typeface="+mj-lt"/>
              <a:buAutoNum type="arabicPeriod"/>
            </a:pPr>
            <a:endParaRPr sz="1000" b="1" i="0" u="none" strike="noStrike" cap="none" dirty="0">
              <a:solidFill>
                <a:srgbClr val="002060"/>
              </a:solidFill>
              <a:latin typeface="Calibri"/>
              <a:ea typeface="Calibri"/>
              <a:cs typeface="Calibri"/>
              <a:sym typeface="Calibri"/>
            </a:endParaRPr>
          </a:p>
          <a:p>
            <a:pPr marL="800100" lvl="1" indent="-342900" algn="just">
              <a:buClr>
                <a:srgbClr val="002060"/>
              </a:buClr>
              <a:buSzPts val="1800"/>
              <a:buFont typeface="+mj-lt"/>
              <a:buAutoNum type="arabicPeriod"/>
            </a:pPr>
            <a:r>
              <a:rPr lang="el-GR" sz="1800" b="1" i="0" u="none" strike="noStrike" cap="none" dirty="0">
                <a:solidFill>
                  <a:srgbClr val="002060"/>
                </a:solidFill>
                <a:latin typeface="Calibri"/>
                <a:ea typeface="Calibri"/>
                <a:cs typeface="Calibri"/>
                <a:sym typeface="Calibri"/>
              </a:rPr>
              <a:t>Α</a:t>
            </a:r>
            <a:r>
              <a:rPr lang="el-GR" sz="1800" b="1" dirty="0">
                <a:solidFill>
                  <a:srgbClr val="002060"/>
                </a:solidFill>
                <a:latin typeface="Calibri"/>
                <a:ea typeface="Calibri"/>
                <a:cs typeface="Calibri"/>
                <a:sym typeface="Calibri"/>
              </a:rPr>
              <a:t>γκαλιάζοντας την πολυπλοκότητα στη βιωσιμότητα</a:t>
            </a:r>
            <a:endParaRPr dirty="0"/>
          </a:p>
          <a:p>
            <a:pPr marL="800100" marR="0" lvl="1" indent="-279400" algn="just" rtl="0">
              <a:spcBef>
                <a:spcPts val="0"/>
              </a:spcBef>
              <a:spcAft>
                <a:spcPts val="0"/>
              </a:spcAft>
              <a:buClr>
                <a:schemeClr val="dk1"/>
              </a:buClr>
              <a:buSzPts val="1000"/>
              <a:buFont typeface="+mj-lt"/>
              <a:buAutoNum type="arabicPeriod"/>
            </a:pPr>
            <a:endParaRPr sz="1000" b="1" i="0" u="none" strike="noStrike" cap="none" dirty="0">
              <a:solidFill>
                <a:srgbClr val="002060"/>
              </a:solidFill>
              <a:latin typeface="Calibri"/>
              <a:ea typeface="Calibri"/>
              <a:cs typeface="Calibri"/>
              <a:sym typeface="Calibri"/>
            </a:endParaRPr>
          </a:p>
          <a:p>
            <a:pPr marL="800100" lvl="1" indent="-342900" algn="just">
              <a:buClr>
                <a:srgbClr val="002060"/>
              </a:buClr>
              <a:buSzPts val="1800"/>
              <a:buFont typeface="+mj-lt"/>
              <a:buAutoNum type="arabicPeriod"/>
            </a:pPr>
            <a:r>
              <a:rPr lang="el-GR" sz="1800" b="1" i="0" u="none" strike="noStrike" cap="none" dirty="0">
                <a:solidFill>
                  <a:srgbClr val="002060"/>
                </a:solidFill>
                <a:latin typeface="Calibri"/>
                <a:ea typeface="Calibri"/>
                <a:cs typeface="Calibri"/>
                <a:sym typeface="Calibri"/>
              </a:rPr>
              <a:t>Ε</a:t>
            </a:r>
            <a:r>
              <a:rPr lang="el-GR" sz="1800" b="1" dirty="0">
                <a:solidFill>
                  <a:srgbClr val="002060"/>
                </a:solidFill>
                <a:latin typeface="Calibri"/>
                <a:ea typeface="Calibri"/>
                <a:cs typeface="Calibri"/>
                <a:sym typeface="Calibri"/>
              </a:rPr>
              <a:t>νσωμάτωση αρχών βιωσιμότητας</a:t>
            </a:r>
            <a:endParaRPr dirty="0"/>
          </a:p>
          <a:p>
            <a:pPr marL="0" marR="0" lvl="0" indent="0" algn="just" rtl="0">
              <a:spcBef>
                <a:spcPts val="0"/>
              </a:spcBef>
              <a:spcAft>
                <a:spcPts val="0"/>
              </a:spcAft>
              <a:buNone/>
            </a:pPr>
            <a:endParaRPr sz="1800" dirty="0">
              <a:solidFill>
                <a:schemeClr val="dk1"/>
              </a:solidFill>
              <a:latin typeface="Calibri"/>
              <a:ea typeface="Calibri"/>
              <a:cs typeface="Calibri"/>
              <a:sym typeface="Calibri"/>
            </a:endParaRPr>
          </a:p>
          <a:p>
            <a:pPr lvl="0" algn="just"/>
            <a:r>
              <a:rPr lang="en-GB" sz="1800" dirty="0">
                <a:solidFill>
                  <a:schemeClr val="dk1"/>
                </a:solidFill>
                <a:latin typeface="Calibri"/>
                <a:ea typeface="Calibri"/>
                <a:cs typeface="Calibri"/>
                <a:sym typeface="Calibri"/>
              </a:rPr>
              <a:t>…</a:t>
            </a:r>
            <a:r>
              <a:rPr lang="el-GR" sz="1800" dirty="0">
                <a:solidFill>
                  <a:schemeClr val="dk1"/>
                </a:solidFill>
                <a:latin typeface="Calibri"/>
                <a:ea typeface="Calibri"/>
                <a:cs typeface="Calibri"/>
                <a:sym typeface="Calibri"/>
              </a:rPr>
              <a:t>κάθε τομέας αποτελείται από τρεις αλληλένδετες, εξίσου σημαντικές ικανότητες</a:t>
            </a:r>
            <a:r>
              <a:rPr lang="en-GB" sz="1800" dirty="0">
                <a:solidFill>
                  <a:schemeClr val="dk1"/>
                </a:solidFill>
                <a:latin typeface="Calibri"/>
                <a:ea typeface="Calibri"/>
                <a:cs typeface="Calibri"/>
                <a:sym typeface="Calibri"/>
              </a:rPr>
              <a:t>*.</a:t>
            </a:r>
            <a:endParaRPr dirty="0"/>
          </a:p>
          <a:p>
            <a:pPr marL="0" marR="0" lvl="0" indent="0" algn="just" rtl="0">
              <a:spcBef>
                <a:spcPts val="0"/>
              </a:spcBef>
              <a:spcAft>
                <a:spcPts val="0"/>
              </a:spcAft>
              <a:buNone/>
            </a:pPr>
            <a:endParaRPr sz="1800" dirty="0">
              <a:solidFill>
                <a:schemeClr val="dk1"/>
              </a:solidFill>
              <a:latin typeface="Calibri"/>
              <a:ea typeface="Calibri"/>
              <a:cs typeface="Calibri"/>
              <a:sym typeface="Calibri"/>
            </a:endParaRPr>
          </a:p>
          <a:p>
            <a:pPr marL="0" marR="0" lvl="0" indent="0" algn="just" rtl="0">
              <a:spcBef>
                <a:spcPts val="0"/>
              </a:spcBef>
              <a:spcAft>
                <a:spcPts val="0"/>
              </a:spcAft>
              <a:buNone/>
            </a:pPr>
            <a:endParaRPr sz="1800" dirty="0">
              <a:solidFill>
                <a:schemeClr val="dk1"/>
              </a:solidFill>
              <a:latin typeface="Calibri"/>
              <a:ea typeface="Calibri"/>
              <a:cs typeface="Calibri"/>
              <a:sym typeface="Calibri"/>
            </a:endParaRPr>
          </a:p>
          <a:p>
            <a:pPr lvl="0" algn="just"/>
            <a:r>
              <a:rPr lang="en-GB" sz="1500" i="1" dirty="0">
                <a:solidFill>
                  <a:schemeClr val="dk1"/>
                </a:solidFill>
                <a:latin typeface="Calibri"/>
                <a:ea typeface="Calibri"/>
                <a:cs typeface="Calibri"/>
                <a:sym typeface="Calibri"/>
              </a:rPr>
              <a:t>*</a:t>
            </a:r>
            <a:r>
              <a:rPr lang="el-GR" sz="1500" i="1" dirty="0">
                <a:solidFill>
                  <a:schemeClr val="dk1"/>
                </a:solidFill>
                <a:latin typeface="Calibri"/>
                <a:ea typeface="Calibri"/>
                <a:cs typeface="Calibri"/>
                <a:sym typeface="Calibri"/>
              </a:rPr>
              <a:t> ικανότητες με την έννοια του συνδυασμού: γνώσης (τι ξέρεις), δεξιοτήτων (τι μπορείς να κάνεις), στάσεων (πώς το κάνεις)</a:t>
            </a:r>
            <a:endParaRPr sz="1500" i="1" dirty="0">
              <a:solidFill>
                <a:schemeClr val="dk1"/>
              </a:solidFill>
              <a:latin typeface="Calibri"/>
              <a:ea typeface="Calibri"/>
              <a:cs typeface="Calibri"/>
              <a:sym typeface="Calibri"/>
            </a:endParaRPr>
          </a:p>
        </p:txBody>
      </p:sp>
      <p:sp>
        <p:nvSpPr>
          <p:cNvPr id="5" name="Google Shape;122;p4">
            <a:extLst>
              <a:ext uri="{FF2B5EF4-FFF2-40B4-BE49-F238E27FC236}">
                <a16:creationId xmlns:a16="http://schemas.microsoft.com/office/drawing/2014/main" id="{50EE8C6C-CB72-4502-8E08-275696BE1E45}"/>
              </a:ext>
            </a:extLst>
          </p:cNvPr>
          <p:cNvSpPr txBox="1"/>
          <p:nvPr/>
        </p:nvSpPr>
        <p:spPr>
          <a:xfrm>
            <a:off x="762529" y="579940"/>
            <a:ext cx="8208962" cy="646290"/>
          </a:xfrm>
          <a:prstGeom prst="rect">
            <a:avLst/>
          </a:prstGeom>
          <a:noFill/>
          <a:ln>
            <a:noFill/>
          </a:ln>
        </p:spPr>
        <p:txBody>
          <a:bodyPr spcFirstLastPara="1" wrap="square" lIns="91425" tIns="45700" rIns="91425" bIns="45700" anchor="t" anchorCtr="0">
            <a:spAutoFit/>
          </a:bodyPr>
          <a:lstStyle/>
          <a:p>
            <a:pPr lvl="0"/>
            <a:r>
              <a:rPr lang="el-GR" sz="3600" b="1" dirty="0">
                <a:solidFill>
                  <a:srgbClr val="FAB632"/>
                </a:solidFill>
                <a:latin typeface="Calibri"/>
                <a:ea typeface="Calibri"/>
                <a:cs typeface="Calibri"/>
                <a:sym typeface="Calibri"/>
              </a:rPr>
              <a:t>Ενότητα</a:t>
            </a:r>
            <a:r>
              <a:rPr lang="en-GB" sz="3600" b="1" dirty="0">
                <a:solidFill>
                  <a:srgbClr val="FAB632"/>
                </a:solidFill>
                <a:latin typeface="Calibri"/>
                <a:ea typeface="Calibri"/>
                <a:cs typeface="Calibri"/>
                <a:sym typeface="Calibri"/>
              </a:rPr>
              <a:t> 1: </a:t>
            </a:r>
            <a:r>
              <a:rPr lang="el-GR" sz="3600" b="1" dirty="0">
                <a:solidFill>
                  <a:srgbClr val="FAB632"/>
                </a:solidFill>
                <a:latin typeface="Calibri"/>
                <a:ea typeface="Calibri"/>
                <a:cs typeface="Calibri"/>
                <a:sym typeface="Calibri"/>
              </a:rPr>
              <a:t>Πλαίσιο </a:t>
            </a:r>
            <a:r>
              <a:rPr lang="en-GB" sz="3600" b="1" dirty="0" err="1">
                <a:solidFill>
                  <a:srgbClr val="FAB632"/>
                </a:solidFill>
                <a:latin typeface="Calibri"/>
                <a:ea typeface="Calibri"/>
                <a:cs typeface="Calibri"/>
                <a:sym typeface="Calibri"/>
              </a:rPr>
              <a:t>GreenComp</a:t>
            </a:r>
            <a:endParaRPr sz="3600" b="1" dirty="0">
              <a:solidFill>
                <a:srgbClr val="FAB632"/>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4"/>
        <p:cNvGrpSpPr/>
        <p:nvPr/>
      </p:nvGrpSpPr>
      <p:grpSpPr>
        <a:xfrm>
          <a:off x="0" y="0"/>
          <a:ext cx="0" cy="0"/>
          <a:chOff x="0" y="0"/>
          <a:chExt cx="0" cy="0"/>
        </a:xfrm>
      </p:grpSpPr>
      <p:sp>
        <p:nvSpPr>
          <p:cNvPr id="145" name="Google Shape;145;p7"/>
          <p:cNvSpPr txBox="1"/>
          <p:nvPr/>
        </p:nvSpPr>
        <p:spPr>
          <a:xfrm>
            <a:off x="762529" y="579940"/>
            <a:ext cx="8208962" cy="646331"/>
          </a:xfrm>
          <a:prstGeom prst="rect">
            <a:avLst/>
          </a:prstGeom>
          <a:noFill/>
          <a:ln>
            <a:noFill/>
          </a:ln>
        </p:spPr>
        <p:txBody>
          <a:bodyPr spcFirstLastPara="1" wrap="square" lIns="91425" tIns="45700" rIns="91425" bIns="45700" anchor="t" anchorCtr="0">
            <a:spAutoFit/>
          </a:bodyPr>
          <a:lstStyle/>
          <a:p>
            <a:pPr lvl="0"/>
            <a:r>
              <a:rPr lang="el-GR" sz="3600" b="1" dirty="0">
                <a:solidFill>
                  <a:srgbClr val="FAB632"/>
                </a:solidFill>
                <a:latin typeface="Calibri"/>
                <a:ea typeface="Calibri"/>
                <a:cs typeface="Calibri"/>
                <a:sym typeface="Calibri"/>
              </a:rPr>
              <a:t>Τομέας Εκπαίδευσης</a:t>
            </a:r>
            <a:r>
              <a:rPr lang="en-GB" sz="3600" b="1" dirty="0">
                <a:solidFill>
                  <a:srgbClr val="FAB632"/>
                </a:solidFill>
                <a:latin typeface="Calibri"/>
                <a:ea typeface="Calibri"/>
                <a:cs typeface="Calibri"/>
                <a:sym typeface="Calibri"/>
              </a:rPr>
              <a:t> no.1 </a:t>
            </a:r>
            <a:endParaRPr sz="3600" b="1" dirty="0">
              <a:solidFill>
                <a:srgbClr val="FAB632"/>
              </a:solidFill>
              <a:latin typeface="Calibri"/>
              <a:ea typeface="Calibri"/>
              <a:cs typeface="Calibri"/>
              <a:sym typeface="Calibri"/>
            </a:endParaRPr>
          </a:p>
        </p:txBody>
      </p:sp>
      <p:sp>
        <p:nvSpPr>
          <p:cNvPr id="146" name="Google Shape;146;p7"/>
          <p:cNvSpPr txBox="1"/>
          <p:nvPr/>
        </p:nvSpPr>
        <p:spPr>
          <a:xfrm>
            <a:off x="762530" y="1246054"/>
            <a:ext cx="7693324" cy="461624"/>
          </a:xfrm>
          <a:prstGeom prst="rect">
            <a:avLst/>
          </a:prstGeom>
          <a:noFill/>
          <a:ln>
            <a:noFill/>
          </a:ln>
        </p:spPr>
        <p:txBody>
          <a:bodyPr spcFirstLastPara="1" wrap="square" lIns="91425" tIns="45700" rIns="91425" bIns="45700" anchor="t" anchorCtr="0">
            <a:spAutoFit/>
          </a:bodyPr>
          <a:lstStyle/>
          <a:p>
            <a:pPr lvl="0"/>
            <a:r>
              <a:rPr lang="el-GR" sz="2400" b="1" dirty="0">
                <a:solidFill>
                  <a:srgbClr val="21B4A9"/>
                </a:solidFill>
                <a:latin typeface="Calibri"/>
                <a:ea typeface="Calibri"/>
                <a:cs typeface="Calibri"/>
                <a:sym typeface="Calibri"/>
              </a:rPr>
              <a:t>Ενσαρκώνοντας τις Αξίες της Βιωσιμότητας</a:t>
            </a:r>
            <a:endParaRPr sz="2400" b="1" dirty="0">
              <a:solidFill>
                <a:srgbClr val="21B4A9"/>
              </a:solidFill>
              <a:latin typeface="Calibri"/>
              <a:ea typeface="Calibri"/>
              <a:cs typeface="Calibri"/>
              <a:sym typeface="Calibri"/>
            </a:endParaRPr>
          </a:p>
        </p:txBody>
      </p:sp>
      <p:graphicFrame>
        <p:nvGraphicFramePr>
          <p:cNvPr id="147" name="Google Shape;147;p7"/>
          <p:cNvGraphicFramePr/>
          <p:nvPr>
            <p:extLst>
              <p:ext uri="{D42A27DB-BD31-4B8C-83A1-F6EECF244321}">
                <p14:modId xmlns:p14="http://schemas.microsoft.com/office/powerpoint/2010/main" val="1903459575"/>
              </p:ext>
            </p:extLst>
          </p:nvPr>
        </p:nvGraphicFramePr>
        <p:xfrm>
          <a:off x="866775" y="1727502"/>
          <a:ext cx="10115575" cy="3316008"/>
        </p:xfrm>
        <a:graphic>
          <a:graphicData uri="http://schemas.openxmlformats.org/drawingml/2006/table">
            <a:tbl>
              <a:tblPr>
                <a:noFill/>
                <a:tableStyleId>{262AEC91-9352-4B8E-869F-FDD069DABF2D}</a:tableStyleId>
              </a:tblPr>
              <a:tblGrid>
                <a:gridCol w="2456125">
                  <a:extLst>
                    <a:ext uri="{9D8B030D-6E8A-4147-A177-3AD203B41FA5}">
                      <a16:colId xmlns:a16="http://schemas.microsoft.com/office/drawing/2014/main" val="20000"/>
                    </a:ext>
                  </a:extLst>
                </a:gridCol>
                <a:gridCol w="3829725">
                  <a:extLst>
                    <a:ext uri="{9D8B030D-6E8A-4147-A177-3AD203B41FA5}">
                      <a16:colId xmlns:a16="http://schemas.microsoft.com/office/drawing/2014/main" val="20001"/>
                    </a:ext>
                  </a:extLst>
                </a:gridCol>
                <a:gridCol w="3829725">
                  <a:extLst>
                    <a:ext uri="{9D8B030D-6E8A-4147-A177-3AD203B41FA5}">
                      <a16:colId xmlns:a16="http://schemas.microsoft.com/office/drawing/2014/main" val="20002"/>
                    </a:ext>
                  </a:extLst>
                </a:gridCol>
              </a:tblGrid>
              <a:tr h="377525">
                <a:tc>
                  <a:txBody>
                    <a:bodyPr/>
                    <a:lstStyle/>
                    <a:p>
                      <a:pPr marL="0" marR="0" lvl="0" indent="0" algn="ctr" rtl="0">
                        <a:lnSpc>
                          <a:spcPct val="106000"/>
                        </a:lnSpc>
                        <a:spcBef>
                          <a:spcPts val="0"/>
                        </a:spcBef>
                        <a:spcAft>
                          <a:spcPts val="0"/>
                        </a:spcAft>
                        <a:buNone/>
                      </a:pPr>
                      <a:r>
                        <a:rPr lang="el-GR" sz="1500" b="1" u="none" strike="noStrike" cap="none" dirty="0">
                          <a:solidFill>
                            <a:srgbClr val="FFFFFF"/>
                          </a:solidFill>
                          <a:latin typeface="Calibri"/>
                          <a:ea typeface="Calibri"/>
                          <a:cs typeface="Calibri"/>
                          <a:sym typeface="Calibri"/>
                        </a:rPr>
                        <a:t>Τομέας</a:t>
                      </a:r>
                      <a:endParaRPr sz="1500" u="none" strike="noStrike" cap="none" dirty="0">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2060"/>
                    </a:solidFill>
                  </a:tcPr>
                </a:tc>
                <a:tc>
                  <a:txBody>
                    <a:bodyPr/>
                    <a:lstStyle/>
                    <a:p>
                      <a:pPr marL="0" marR="0" lvl="0" indent="0" algn="ctr" rtl="0">
                        <a:lnSpc>
                          <a:spcPct val="106000"/>
                        </a:lnSpc>
                        <a:spcBef>
                          <a:spcPts val="0"/>
                        </a:spcBef>
                        <a:spcAft>
                          <a:spcPts val="0"/>
                        </a:spcAft>
                        <a:buNone/>
                      </a:pPr>
                      <a:r>
                        <a:rPr lang="el-GR" sz="1500" b="1" u="none" strike="noStrike" cap="none" dirty="0">
                          <a:solidFill>
                            <a:srgbClr val="FFFFFF"/>
                          </a:solidFill>
                          <a:latin typeface="Calibri"/>
                          <a:ea typeface="Calibri"/>
                          <a:cs typeface="Calibri"/>
                          <a:sym typeface="Calibri"/>
                        </a:rPr>
                        <a:t>Ικανότητα</a:t>
                      </a:r>
                      <a:endParaRPr sz="1500" u="none" strike="noStrike" cap="none" dirty="0">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2060"/>
                    </a:solidFill>
                  </a:tcPr>
                </a:tc>
                <a:tc>
                  <a:txBody>
                    <a:bodyPr/>
                    <a:lstStyle/>
                    <a:p>
                      <a:pPr marL="0" marR="0" lvl="0" indent="0" algn="ctr" rtl="0">
                        <a:lnSpc>
                          <a:spcPct val="106000"/>
                        </a:lnSpc>
                        <a:spcBef>
                          <a:spcPts val="0"/>
                        </a:spcBef>
                        <a:spcAft>
                          <a:spcPts val="0"/>
                        </a:spcAft>
                        <a:buNone/>
                      </a:pPr>
                      <a:r>
                        <a:rPr lang="el-GR" sz="1500" b="1" u="none" strike="noStrike" cap="none" dirty="0" err="1">
                          <a:solidFill>
                            <a:srgbClr val="FFFFFF"/>
                          </a:solidFill>
                          <a:latin typeface="Calibri"/>
                          <a:ea typeface="Calibri"/>
                          <a:cs typeface="Calibri"/>
                          <a:sym typeface="Calibri"/>
                        </a:rPr>
                        <a:t>Περιγραφέας</a:t>
                      </a:r>
                      <a:endParaRPr sz="1500" u="none" strike="noStrike" cap="none" dirty="0">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2060"/>
                    </a:solidFill>
                  </a:tcPr>
                </a:tc>
                <a:extLst>
                  <a:ext uri="{0D108BD9-81ED-4DB2-BD59-A6C34878D82A}">
                    <a16:rowId xmlns:a16="http://schemas.microsoft.com/office/drawing/2014/main" val="10000"/>
                  </a:ext>
                </a:extLst>
              </a:tr>
              <a:tr h="1009150">
                <a:tc rowSpan="3">
                  <a:txBody>
                    <a:bodyPr/>
                    <a:lstStyle/>
                    <a:p>
                      <a:pPr marL="0" marR="0" lvl="0" indent="0" algn="l" rtl="0">
                        <a:lnSpc>
                          <a:spcPct val="106000"/>
                        </a:lnSpc>
                        <a:spcBef>
                          <a:spcPts val="0"/>
                        </a:spcBef>
                        <a:spcAft>
                          <a:spcPts val="0"/>
                        </a:spcAft>
                        <a:buNone/>
                      </a:pPr>
                      <a:r>
                        <a:rPr lang="en-GB" sz="2200" b="1" u="none" strike="noStrike" cap="none" dirty="0">
                          <a:solidFill>
                            <a:srgbClr val="FFFFFF"/>
                          </a:solidFill>
                          <a:latin typeface="Calibri"/>
                          <a:ea typeface="Calibri"/>
                          <a:cs typeface="Calibri"/>
                          <a:sym typeface="Calibri"/>
                        </a:rPr>
                        <a:t>1.</a:t>
                      </a:r>
                      <a:r>
                        <a:rPr lang="el-GR" sz="2200" b="1" u="none" strike="noStrike" cap="none" dirty="0">
                          <a:solidFill>
                            <a:srgbClr val="FFFFFF"/>
                          </a:solidFill>
                          <a:latin typeface="Calibri"/>
                          <a:ea typeface="Calibri"/>
                          <a:cs typeface="Calibri"/>
                          <a:sym typeface="Calibri"/>
                        </a:rPr>
                        <a:t> </a:t>
                      </a:r>
                      <a:r>
                        <a:rPr lang="el-GR" sz="2200" b="1" i="0" u="none" strike="noStrike" cap="none" dirty="0">
                          <a:solidFill>
                            <a:srgbClr val="FFFFFF"/>
                          </a:solidFill>
                          <a:latin typeface="Calibri"/>
                          <a:ea typeface="Calibri"/>
                          <a:cs typeface="Calibri"/>
                          <a:sym typeface="Calibri"/>
                        </a:rPr>
                        <a:t>Ενσαρκώνοντας τις Αξίες της Βιωσιμότητας</a:t>
                      </a:r>
                    </a:p>
                    <a:p>
                      <a:pPr marL="0" marR="0" lvl="0" indent="0" algn="l" rtl="0">
                        <a:lnSpc>
                          <a:spcPct val="106000"/>
                        </a:lnSpc>
                        <a:spcBef>
                          <a:spcPts val="0"/>
                        </a:spcBef>
                        <a:spcAft>
                          <a:spcPts val="0"/>
                        </a:spcAft>
                        <a:buNone/>
                      </a:pPr>
                      <a:endParaRPr sz="2200" u="none" strike="noStrike" cap="none" dirty="0">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4B083"/>
                    </a:solidFill>
                  </a:tcPr>
                </a:tc>
                <a:tc>
                  <a:txBody>
                    <a:bodyPr/>
                    <a:lstStyle/>
                    <a:p>
                      <a:pPr marL="0" marR="0" lvl="0" indent="0" algn="just" rtl="0">
                        <a:lnSpc>
                          <a:spcPct val="106000"/>
                        </a:lnSpc>
                        <a:spcBef>
                          <a:spcPts val="0"/>
                        </a:spcBef>
                        <a:spcAft>
                          <a:spcPts val="0"/>
                        </a:spcAft>
                        <a:buNone/>
                      </a:pPr>
                      <a:r>
                        <a:rPr lang="en-GB" sz="2000" b="1" i="1" u="none" strike="noStrike" cap="none" dirty="0">
                          <a:latin typeface="Calibri"/>
                          <a:ea typeface="Calibri"/>
                          <a:cs typeface="Calibri"/>
                          <a:sym typeface="Calibri"/>
                        </a:rPr>
                        <a:t>1.1 </a:t>
                      </a:r>
                      <a:r>
                        <a:rPr lang="el-GR" sz="2000" b="1" i="1" u="none" strike="noStrike" cap="none" dirty="0">
                          <a:latin typeface="Calibri"/>
                          <a:ea typeface="Calibri"/>
                          <a:cs typeface="Calibri"/>
                          <a:sym typeface="Calibri"/>
                        </a:rPr>
                        <a:t>Εκτίμηση της βιωσιμότητας</a:t>
                      </a:r>
                      <a:endParaRPr sz="2000" u="none" strike="noStrike" cap="none" dirty="0">
                        <a:latin typeface="Calibri"/>
                        <a:ea typeface="Calibri"/>
                        <a:cs typeface="Calibri"/>
                        <a:sym typeface="Calibri"/>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BE4D5"/>
                    </a:solidFill>
                  </a:tcPr>
                </a:tc>
                <a:tc>
                  <a:txBody>
                    <a:bodyPr/>
                    <a:lstStyle/>
                    <a:p>
                      <a:pPr marL="0" marR="0" lvl="0" indent="0" algn="just" rtl="0">
                        <a:lnSpc>
                          <a:spcPct val="106000"/>
                        </a:lnSpc>
                        <a:spcBef>
                          <a:spcPts val="0"/>
                        </a:spcBef>
                        <a:spcAft>
                          <a:spcPts val="0"/>
                        </a:spcAft>
                        <a:buNone/>
                      </a:pPr>
                      <a:r>
                        <a:rPr lang="el-GR" sz="1300" u="none" strike="noStrike" cap="none" dirty="0" err="1">
                          <a:latin typeface="Calibri"/>
                          <a:ea typeface="Calibri"/>
                          <a:cs typeface="Calibri"/>
                          <a:sym typeface="Calibri"/>
                        </a:rPr>
                        <a:t>Αναστοχασμός</a:t>
                      </a:r>
                      <a:r>
                        <a:rPr lang="el-GR" sz="1300" u="none" strike="noStrike" cap="none" dirty="0">
                          <a:latin typeface="Calibri"/>
                          <a:ea typeface="Calibri"/>
                          <a:cs typeface="Calibri"/>
                          <a:sym typeface="Calibri"/>
                        </a:rPr>
                        <a:t> στις προσωπικές αξίες. Προσδιορισμός και εξήγηση του τρόπου με τον οποίο οι αξίες ποικίλλουν μεταξύ των ανθρώπων και με την πάροδο του χρόνου, αξιολογώντας κριτικά πώς ευθυγραμμίζονται με τις αξίες της βιωσιμότητας.</a:t>
                      </a:r>
                      <a:endParaRPr lang="en-US" sz="1300" u="none" strike="noStrike" cap="none" dirty="0">
                        <a:latin typeface="Calibri"/>
                        <a:ea typeface="Calibri"/>
                        <a:cs typeface="Calibri"/>
                        <a:sym typeface="Calibri"/>
                      </a:endParaRPr>
                    </a:p>
                  </a:txBody>
                  <a:tcPr marL="68575" marR="68575" marT="0" marB="0" anchor="ctr">
                    <a:lnL w="12700" cap="flat" cmpd="sng">
                      <a:solidFill>
                        <a:srgbClr val="000000"/>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756850">
                <a:tc vMerge="1">
                  <a:txBody>
                    <a:bodyPr/>
                    <a:lstStyle/>
                    <a:p>
                      <a:endParaRPr lang="en-US"/>
                    </a:p>
                  </a:txBody>
                  <a:tcPr/>
                </a:tc>
                <a:tc>
                  <a:txBody>
                    <a:bodyPr/>
                    <a:lstStyle/>
                    <a:p>
                      <a:pPr marL="0" marR="0" lvl="0" indent="0" algn="l" rtl="0">
                        <a:lnSpc>
                          <a:spcPct val="106000"/>
                        </a:lnSpc>
                        <a:spcBef>
                          <a:spcPts val="0"/>
                        </a:spcBef>
                        <a:spcAft>
                          <a:spcPts val="0"/>
                        </a:spcAft>
                        <a:buNone/>
                      </a:pPr>
                      <a:r>
                        <a:rPr lang="en-GB" sz="2000" b="1" i="1" u="none" strike="noStrike" cap="none" dirty="0">
                          <a:latin typeface="Calibri"/>
                          <a:ea typeface="Calibri"/>
                          <a:cs typeface="Calibri"/>
                          <a:sym typeface="Calibri"/>
                        </a:rPr>
                        <a:t>1.2</a:t>
                      </a:r>
                      <a:r>
                        <a:rPr lang="el-GR" sz="2000" b="1" i="1" u="none" strike="noStrike" cap="none" dirty="0">
                          <a:latin typeface="Calibri"/>
                          <a:ea typeface="Calibri"/>
                          <a:cs typeface="Calibri"/>
                          <a:sym typeface="Calibri"/>
                        </a:rPr>
                        <a:t> Υποστήριξη της δικαιοσύνης</a:t>
                      </a:r>
                      <a:endParaRPr sz="2000" u="none" strike="noStrike" cap="none" dirty="0">
                        <a:latin typeface="Calibri"/>
                        <a:ea typeface="Calibri"/>
                        <a:cs typeface="Calibri"/>
                        <a:sym typeface="Calibri"/>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BE4D5"/>
                    </a:solidFill>
                  </a:tcPr>
                </a:tc>
                <a:tc>
                  <a:txBody>
                    <a:bodyPr/>
                    <a:lstStyle/>
                    <a:p>
                      <a:pPr marL="0" marR="0" lvl="0" indent="0" algn="just" rtl="0">
                        <a:lnSpc>
                          <a:spcPct val="106000"/>
                        </a:lnSpc>
                        <a:spcBef>
                          <a:spcPts val="0"/>
                        </a:spcBef>
                        <a:spcAft>
                          <a:spcPts val="0"/>
                        </a:spcAft>
                        <a:buNone/>
                      </a:pPr>
                      <a:r>
                        <a:rPr lang="el-GR" sz="1300" u="none" strike="noStrike" cap="none" dirty="0">
                          <a:latin typeface="Calibri"/>
                          <a:ea typeface="Calibri"/>
                          <a:cs typeface="Calibri"/>
                          <a:sym typeface="Calibri"/>
                        </a:rPr>
                        <a:t>Η υποστήριξη της ισότητας και της δικαιοσύνης για τις σημερινές και μελλοντικές γενιές και η μάθηση από τις προηγούμενες γενιές για τη βιωσιμότητα.</a:t>
                      </a:r>
                      <a:endParaRPr sz="1300" dirty="0"/>
                    </a:p>
                  </a:txBody>
                  <a:tcPr marL="68575" marR="68575" marT="0" marB="0" anchor="ctr">
                    <a:lnL w="12700" cap="flat" cmpd="sng">
                      <a:solidFill>
                        <a:srgbClr val="000000"/>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1140550">
                <a:tc vMerge="1">
                  <a:txBody>
                    <a:bodyPr/>
                    <a:lstStyle/>
                    <a:p>
                      <a:endParaRPr lang="en-US"/>
                    </a:p>
                  </a:txBody>
                  <a:tcPr/>
                </a:tc>
                <a:tc>
                  <a:txBody>
                    <a:bodyPr/>
                    <a:lstStyle/>
                    <a:p>
                      <a:pPr marL="0" marR="0" lvl="0" indent="0" algn="just" rtl="0">
                        <a:lnSpc>
                          <a:spcPct val="106000"/>
                        </a:lnSpc>
                        <a:spcBef>
                          <a:spcPts val="0"/>
                        </a:spcBef>
                        <a:spcAft>
                          <a:spcPts val="0"/>
                        </a:spcAft>
                        <a:buNone/>
                      </a:pPr>
                      <a:r>
                        <a:rPr lang="en-GB" sz="2000" b="1" i="1" u="none" strike="noStrike" cap="none" dirty="0">
                          <a:latin typeface="Calibri"/>
                          <a:ea typeface="Calibri"/>
                          <a:cs typeface="Calibri"/>
                          <a:sym typeface="Calibri"/>
                        </a:rPr>
                        <a:t>1.3</a:t>
                      </a:r>
                      <a:r>
                        <a:rPr lang="el-GR" sz="2000" b="1" i="1" u="none" strike="noStrike" cap="none" dirty="0">
                          <a:latin typeface="Calibri"/>
                          <a:ea typeface="Calibri"/>
                          <a:cs typeface="Calibri"/>
                          <a:sym typeface="Calibri"/>
                        </a:rPr>
                        <a:t> Προώθηση της φύσης</a:t>
                      </a:r>
                      <a:endParaRPr sz="2000" u="none" strike="noStrike" cap="none" dirty="0">
                        <a:latin typeface="Calibri"/>
                        <a:ea typeface="Calibri"/>
                        <a:cs typeface="Calibri"/>
                        <a:sym typeface="Calibri"/>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BE4D5"/>
                    </a:solidFill>
                  </a:tcPr>
                </a:tc>
                <a:tc>
                  <a:txBody>
                    <a:bodyPr/>
                    <a:lstStyle/>
                    <a:p>
                      <a:pPr marL="0" marR="0" lvl="0" indent="0" algn="just" rtl="0">
                        <a:lnSpc>
                          <a:spcPct val="106000"/>
                        </a:lnSpc>
                        <a:spcBef>
                          <a:spcPts val="0"/>
                        </a:spcBef>
                        <a:spcAft>
                          <a:spcPts val="0"/>
                        </a:spcAft>
                        <a:buNone/>
                      </a:pPr>
                      <a:r>
                        <a:rPr lang="el-GR" sz="1300" u="none" strike="noStrike" cap="none" dirty="0">
                          <a:latin typeface="Calibri"/>
                          <a:ea typeface="Calibri"/>
                          <a:cs typeface="Calibri"/>
                          <a:sym typeface="Calibri"/>
                        </a:rPr>
                        <a:t>Αναγνώριση ότι οι άνθρωποι είναι μέρος της φύσης. Ο σεβασμός των αναγκών και των δικαιωμάτων των άλλων ειδών και της ίδιας της φύσης για την αποκατάσταση και αναγέννηση υγιών και ανθεκτικών οικοσυστημάτων.</a:t>
                      </a:r>
                      <a:endParaRPr lang="en-US" sz="1300" u="none" strike="noStrike" cap="none" dirty="0">
                        <a:latin typeface="Calibri"/>
                        <a:ea typeface="Calibri"/>
                        <a:cs typeface="Calibri"/>
                        <a:sym typeface="Calibri"/>
                      </a:endParaRPr>
                    </a:p>
                  </a:txBody>
                  <a:tcPr marL="68575" marR="68575" marT="0" marB="0" anchor="ctr">
                    <a:lnL w="12700" cap="flat" cmpd="sng">
                      <a:solidFill>
                        <a:srgbClr val="000000"/>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1"/>
        <p:cNvGrpSpPr/>
        <p:nvPr/>
      </p:nvGrpSpPr>
      <p:grpSpPr>
        <a:xfrm>
          <a:off x="0" y="0"/>
          <a:ext cx="0" cy="0"/>
          <a:chOff x="0" y="0"/>
          <a:chExt cx="0" cy="0"/>
        </a:xfrm>
      </p:grpSpPr>
      <p:sp>
        <p:nvSpPr>
          <p:cNvPr id="152" name="Google Shape;152;p8"/>
          <p:cNvSpPr txBox="1"/>
          <p:nvPr/>
        </p:nvSpPr>
        <p:spPr>
          <a:xfrm>
            <a:off x="762530" y="1246054"/>
            <a:ext cx="7693324" cy="461624"/>
          </a:xfrm>
          <a:prstGeom prst="rect">
            <a:avLst/>
          </a:prstGeom>
          <a:noFill/>
          <a:ln>
            <a:noFill/>
          </a:ln>
        </p:spPr>
        <p:txBody>
          <a:bodyPr spcFirstLastPara="1" wrap="square" lIns="91425" tIns="45700" rIns="91425" bIns="45700" anchor="t" anchorCtr="0">
            <a:spAutoFit/>
          </a:bodyPr>
          <a:lstStyle/>
          <a:p>
            <a:pPr lvl="0"/>
            <a:r>
              <a:rPr lang="el-GR" sz="2400" b="1" dirty="0">
                <a:solidFill>
                  <a:srgbClr val="21B4A9"/>
                </a:solidFill>
                <a:latin typeface="Calibri"/>
                <a:ea typeface="Calibri"/>
                <a:cs typeface="Calibri"/>
                <a:sym typeface="Calibri"/>
              </a:rPr>
              <a:t>Αγκαλιάζοντας την Πολυπλοκότητα στη Βιωσιμότητα</a:t>
            </a:r>
            <a:endParaRPr sz="2400" b="1" dirty="0">
              <a:solidFill>
                <a:srgbClr val="21B4A9"/>
              </a:solidFill>
              <a:latin typeface="Calibri"/>
              <a:ea typeface="Calibri"/>
              <a:cs typeface="Calibri"/>
              <a:sym typeface="Calibri"/>
            </a:endParaRPr>
          </a:p>
        </p:txBody>
      </p:sp>
      <p:graphicFrame>
        <p:nvGraphicFramePr>
          <p:cNvPr id="154" name="Google Shape;154;p8"/>
          <p:cNvGraphicFramePr/>
          <p:nvPr>
            <p:extLst>
              <p:ext uri="{D42A27DB-BD31-4B8C-83A1-F6EECF244321}">
                <p14:modId xmlns:p14="http://schemas.microsoft.com/office/powerpoint/2010/main" val="666937359"/>
              </p:ext>
            </p:extLst>
          </p:nvPr>
        </p:nvGraphicFramePr>
        <p:xfrm>
          <a:off x="867306" y="2093131"/>
          <a:ext cx="10096500" cy="3751962"/>
        </p:xfrm>
        <a:graphic>
          <a:graphicData uri="http://schemas.openxmlformats.org/drawingml/2006/table">
            <a:tbl>
              <a:tblPr>
                <a:noFill/>
                <a:tableStyleId>{262AEC91-9352-4B8E-869F-FDD069DABF2D}</a:tableStyleId>
              </a:tblPr>
              <a:tblGrid>
                <a:gridCol w="2451500">
                  <a:extLst>
                    <a:ext uri="{9D8B030D-6E8A-4147-A177-3AD203B41FA5}">
                      <a16:colId xmlns:a16="http://schemas.microsoft.com/office/drawing/2014/main" val="20000"/>
                    </a:ext>
                  </a:extLst>
                </a:gridCol>
                <a:gridCol w="3822500">
                  <a:extLst>
                    <a:ext uri="{9D8B030D-6E8A-4147-A177-3AD203B41FA5}">
                      <a16:colId xmlns:a16="http://schemas.microsoft.com/office/drawing/2014/main" val="20001"/>
                    </a:ext>
                  </a:extLst>
                </a:gridCol>
                <a:gridCol w="3822500">
                  <a:extLst>
                    <a:ext uri="{9D8B030D-6E8A-4147-A177-3AD203B41FA5}">
                      <a16:colId xmlns:a16="http://schemas.microsoft.com/office/drawing/2014/main" val="20002"/>
                    </a:ext>
                  </a:extLst>
                </a:gridCol>
              </a:tblGrid>
              <a:tr h="882425">
                <a:tc rowSpan="3">
                  <a:txBody>
                    <a:bodyPr/>
                    <a:lstStyle/>
                    <a:p>
                      <a:pPr marL="0" marR="0" lvl="0" indent="0" algn="l" rtl="0">
                        <a:lnSpc>
                          <a:spcPct val="106000"/>
                        </a:lnSpc>
                        <a:spcBef>
                          <a:spcPts val="0"/>
                        </a:spcBef>
                        <a:spcAft>
                          <a:spcPts val="0"/>
                        </a:spcAft>
                        <a:buNone/>
                      </a:pPr>
                      <a:r>
                        <a:rPr lang="en-GB" sz="2000" b="1" u="none" strike="noStrike" cap="none" dirty="0">
                          <a:solidFill>
                            <a:srgbClr val="FFFFFF"/>
                          </a:solidFill>
                          <a:latin typeface="Calibri"/>
                          <a:ea typeface="Calibri"/>
                          <a:cs typeface="Calibri"/>
                          <a:sym typeface="Calibri"/>
                        </a:rPr>
                        <a:t>2. </a:t>
                      </a:r>
                      <a:r>
                        <a:rPr lang="el-GR" sz="2000" b="1" u="none" strike="noStrike" cap="none" dirty="0">
                          <a:solidFill>
                            <a:srgbClr val="FFFFFF"/>
                          </a:solidFill>
                          <a:latin typeface="Calibri"/>
                          <a:ea typeface="Calibri"/>
                          <a:cs typeface="Calibri"/>
                          <a:sym typeface="Calibri"/>
                        </a:rPr>
                        <a:t>Αγκαλιάζοντας την Πολυπλοκότητα στη Βιωσιμότητα</a:t>
                      </a:r>
                    </a:p>
                    <a:p>
                      <a:pPr marL="0" marR="0" lvl="0" indent="0" algn="l" rtl="0">
                        <a:lnSpc>
                          <a:spcPct val="106000"/>
                        </a:lnSpc>
                        <a:spcBef>
                          <a:spcPts val="0"/>
                        </a:spcBef>
                        <a:spcAft>
                          <a:spcPts val="0"/>
                        </a:spcAft>
                        <a:buNone/>
                      </a:pPr>
                      <a:endParaRPr sz="2200" u="none" strike="noStrike" cap="none" dirty="0">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C000"/>
                    </a:solidFill>
                  </a:tcPr>
                </a:tc>
                <a:tc>
                  <a:txBody>
                    <a:bodyPr/>
                    <a:lstStyle/>
                    <a:p>
                      <a:pPr marL="0" marR="0" lvl="0" indent="0" algn="just" rtl="0">
                        <a:lnSpc>
                          <a:spcPct val="106000"/>
                        </a:lnSpc>
                        <a:spcBef>
                          <a:spcPts val="0"/>
                        </a:spcBef>
                        <a:spcAft>
                          <a:spcPts val="0"/>
                        </a:spcAft>
                        <a:buNone/>
                      </a:pPr>
                      <a:r>
                        <a:rPr lang="en-GB" sz="2200" b="1" i="1" u="none" strike="noStrike" cap="none" dirty="0">
                          <a:latin typeface="Calibri"/>
                          <a:ea typeface="Calibri"/>
                          <a:cs typeface="Calibri"/>
                          <a:sym typeface="Calibri"/>
                        </a:rPr>
                        <a:t>2.1 </a:t>
                      </a:r>
                      <a:r>
                        <a:rPr lang="el-GR" sz="2200" b="1" i="1" u="none" strike="noStrike" cap="none" dirty="0">
                          <a:latin typeface="Calibri"/>
                          <a:ea typeface="Calibri"/>
                          <a:cs typeface="Calibri"/>
                          <a:sym typeface="Calibri"/>
                        </a:rPr>
                        <a:t>Συστημική σκέψη</a:t>
                      </a:r>
                      <a:endParaRPr sz="2200" u="none" strike="noStrike" cap="none" dirty="0">
                        <a:latin typeface="Calibri"/>
                        <a:ea typeface="Calibri"/>
                        <a:cs typeface="Calibri"/>
                        <a:sym typeface="Calibri"/>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just" rtl="0">
                        <a:lnSpc>
                          <a:spcPct val="106000"/>
                        </a:lnSpc>
                        <a:spcBef>
                          <a:spcPts val="0"/>
                        </a:spcBef>
                        <a:spcAft>
                          <a:spcPts val="0"/>
                        </a:spcAft>
                        <a:buNone/>
                      </a:pPr>
                      <a:r>
                        <a:rPr lang="el-GR" sz="1300" u="none" strike="noStrike" cap="none" dirty="0">
                          <a:latin typeface="Calibri"/>
                          <a:ea typeface="Calibri"/>
                          <a:cs typeface="Calibri"/>
                          <a:sym typeface="Calibri"/>
                        </a:rPr>
                        <a:t>Η προσέγγιση του προβλήματος της βιωσιμότητας από όλες τις πλευρές. Συνεκτίμηση του χρόνου, του χώρου και του πλαισίου προκειμένου να κατανοηθεί πώς </a:t>
                      </a:r>
                      <a:r>
                        <a:rPr lang="el-GR" sz="1300" u="none" strike="noStrike" cap="none" dirty="0" err="1">
                          <a:latin typeface="Calibri"/>
                          <a:ea typeface="Calibri"/>
                          <a:cs typeface="Calibri"/>
                          <a:sym typeface="Calibri"/>
                        </a:rPr>
                        <a:t>αλληλεπιδρούν</a:t>
                      </a:r>
                      <a:r>
                        <a:rPr lang="el-GR" sz="1300" u="none" strike="noStrike" cap="none" dirty="0">
                          <a:latin typeface="Calibri"/>
                          <a:ea typeface="Calibri"/>
                          <a:cs typeface="Calibri"/>
                          <a:sym typeface="Calibri"/>
                        </a:rPr>
                        <a:t> τα στοιχεία μέσα και μεταξύ των συστημάτων.</a:t>
                      </a:r>
                      <a:endParaRPr sz="1300" dirty="0"/>
                    </a:p>
                  </a:txBody>
                  <a:tcPr marL="68575" marR="68575" marT="0" marB="0" anchor="ctr">
                    <a:lnL w="12700" cap="flat" cmpd="sng">
                      <a:solidFill>
                        <a:srgbClr val="000000"/>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882425">
                <a:tc vMerge="1">
                  <a:txBody>
                    <a:bodyPr/>
                    <a:lstStyle/>
                    <a:p>
                      <a:endParaRPr lang="en-US"/>
                    </a:p>
                  </a:txBody>
                  <a:tcPr/>
                </a:tc>
                <a:tc>
                  <a:txBody>
                    <a:bodyPr/>
                    <a:lstStyle/>
                    <a:p>
                      <a:pPr marL="0" marR="0" lvl="0" indent="0" algn="just" rtl="0">
                        <a:lnSpc>
                          <a:spcPct val="106000"/>
                        </a:lnSpc>
                        <a:spcBef>
                          <a:spcPts val="0"/>
                        </a:spcBef>
                        <a:spcAft>
                          <a:spcPts val="0"/>
                        </a:spcAft>
                        <a:buNone/>
                      </a:pPr>
                      <a:r>
                        <a:rPr lang="en-GB" sz="2200" b="1" i="1" u="none" strike="noStrike" cap="none" dirty="0">
                          <a:latin typeface="Calibri"/>
                          <a:ea typeface="Calibri"/>
                          <a:cs typeface="Calibri"/>
                          <a:sym typeface="Calibri"/>
                        </a:rPr>
                        <a:t>2.2 </a:t>
                      </a:r>
                      <a:r>
                        <a:rPr lang="el-GR" sz="2200" b="1" i="1" u="none" strike="noStrike" cap="none" dirty="0">
                          <a:latin typeface="Calibri"/>
                          <a:ea typeface="Calibri"/>
                          <a:cs typeface="Calibri"/>
                          <a:sym typeface="Calibri"/>
                        </a:rPr>
                        <a:t>Κριτική σκέψη</a:t>
                      </a:r>
                      <a:endParaRPr sz="2200" u="none" strike="noStrike" cap="none" dirty="0">
                        <a:latin typeface="Calibri"/>
                        <a:ea typeface="Calibri"/>
                        <a:cs typeface="Calibri"/>
                        <a:sym typeface="Calibri"/>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just" rtl="0">
                        <a:lnSpc>
                          <a:spcPct val="106000"/>
                        </a:lnSpc>
                        <a:spcBef>
                          <a:spcPts val="0"/>
                        </a:spcBef>
                        <a:spcAft>
                          <a:spcPts val="0"/>
                        </a:spcAft>
                        <a:buNone/>
                      </a:pPr>
                      <a:r>
                        <a:rPr lang="el-GR" sz="1300" u="none" strike="noStrike" cap="none" dirty="0">
                          <a:latin typeface="Calibri"/>
                          <a:ea typeface="Calibri"/>
                          <a:cs typeface="Calibri"/>
                          <a:sym typeface="Calibri"/>
                        </a:rPr>
                        <a:t>Η </a:t>
                      </a:r>
                      <a:r>
                        <a:rPr lang="el-GR" sz="1300" b="0" i="0" u="none" strike="noStrike" cap="none" dirty="0">
                          <a:solidFill>
                            <a:srgbClr val="000000"/>
                          </a:solidFill>
                          <a:latin typeface="Calibri"/>
                          <a:ea typeface="Calibri"/>
                          <a:cs typeface="Calibri"/>
                          <a:sym typeface="Calibri"/>
                        </a:rPr>
                        <a:t>αξιολόγηση των πληροφοριών και των επιχειρημάτων, ο εντοπισμός υποθέσεων, η αμφισβήτηση του status quo και ο προβληματισμός σχετικά με το πώς το προσωπικό, το κοινωνικό και το πολιτισμικό υπόβαθρο επηρεάζουν τη σκέψη και τα συμπεράσματα.</a:t>
                      </a:r>
                      <a:endParaRPr lang="en-US" sz="1300" b="0" i="0" u="none" strike="noStrike" cap="none" dirty="0">
                        <a:solidFill>
                          <a:srgbClr val="000000"/>
                        </a:solidFill>
                        <a:latin typeface="Calibri"/>
                        <a:ea typeface="Calibri"/>
                        <a:cs typeface="Calibri"/>
                        <a:sym typeface="Calibri"/>
                      </a:endParaRPr>
                    </a:p>
                  </a:txBody>
                  <a:tcPr marL="68575" marR="68575" marT="0" marB="0" anchor="ctr">
                    <a:lnL w="12700" cap="flat" cmpd="sng">
                      <a:solidFill>
                        <a:srgbClr val="000000"/>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1323625">
                <a:tc vMerge="1">
                  <a:txBody>
                    <a:bodyPr/>
                    <a:lstStyle/>
                    <a:p>
                      <a:endParaRPr lang="en-US"/>
                    </a:p>
                  </a:txBody>
                  <a:tcPr/>
                </a:tc>
                <a:tc>
                  <a:txBody>
                    <a:bodyPr/>
                    <a:lstStyle/>
                    <a:p>
                      <a:pPr marL="0" marR="0" lvl="0" indent="0" algn="just" rtl="0">
                        <a:lnSpc>
                          <a:spcPct val="106000"/>
                        </a:lnSpc>
                        <a:spcBef>
                          <a:spcPts val="0"/>
                        </a:spcBef>
                        <a:spcAft>
                          <a:spcPts val="0"/>
                        </a:spcAft>
                        <a:buNone/>
                      </a:pPr>
                      <a:r>
                        <a:rPr lang="en-GB" sz="2200" b="1" i="1" u="none" strike="noStrike" cap="none" dirty="0">
                          <a:latin typeface="Calibri"/>
                          <a:ea typeface="Calibri"/>
                          <a:cs typeface="Calibri"/>
                          <a:sym typeface="Calibri"/>
                        </a:rPr>
                        <a:t>2.3 </a:t>
                      </a:r>
                      <a:r>
                        <a:rPr lang="el-GR" sz="2200" b="1" i="1" u="none" strike="noStrike" cap="none" dirty="0">
                          <a:latin typeface="Calibri"/>
                          <a:ea typeface="Calibri"/>
                          <a:cs typeface="Calibri"/>
                          <a:sym typeface="Calibri"/>
                        </a:rPr>
                        <a:t>Αναγνώριση προβλήματος</a:t>
                      </a:r>
                      <a:endParaRPr sz="2200" u="none" strike="noStrike" cap="none" dirty="0">
                        <a:latin typeface="Calibri"/>
                        <a:ea typeface="Calibri"/>
                        <a:cs typeface="Calibri"/>
                        <a:sym typeface="Calibri"/>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2CC"/>
                    </a:solidFill>
                  </a:tcPr>
                </a:tc>
                <a:tc>
                  <a:txBody>
                    <a:bodyPr/>
                    <a:lstStyle/>
                    <a:p>
                      <a:pPr marL="0" marR="0" lvl="0" indent="0" algn="just" rtl="0">
                        <a:lnSpc>
                          <a:spcPct val="106000"/>
                        </a:lnSpc>
                        <a:spcBef>
                          <a:spcPts val="0"/>
                        </a:spcBef>
                        <a:spcAft>
                          <a:spcPts val="0"/>
                        </a:spcAft>
                        <a:buNone/>
                      </a:pPr>
                      <a:r>
                        <a:rPr lang="el-GR" sz="1300" b="0" i="0" u="none" strike="noStrike" cap="none" dirty="0">
                          <a:solidFill>
                            <a:srgbClr val="000000"/>
                          </a:solidFill>
                          <a:latin typeface="Calibri"/>
                          <a:ea typeface="Calibri"/>
                          <a:cs typeface="Calibri"/>
                          <a:sym typeface="Calibri"/>
                        </a:rPr>
                        <a:t>Η διατύπωση των τρεχουσών ή πιθανών προκλήσεων ως προβλήματος βιωσιμότητας ως προς τη δυσκολία, τους εμπλεκόμενους, το χρόνο και τη γεωγραφική εμβέλεια, προκειμένου να εντοπιστούν κατάλληλες προσεγγίσεις για την πρόβλεψη και την πρόληψη προβλημάτων και για τον μετριασμό και την προσαρμογή σε ήδη υπάρχοντα προβλήματα.</a:t>
                      </a:r>
                      <a:endParaRPr lang="en-US" sz="1300" b="0" i="0" u="none" strike="noStrike" cap="none" dirty="0">
                        <a:solidFill>
                          <a:srgbClr val="000000"/>
                        </a:solidFill>
                        <a:latin typeface="Calibri"/>
                        <a:ea typeface="Calibri"/>
                        <a:cs typeface="Calibri"/>
                        <a:sym typeface="Calibri"/>
                      </a:endParaRPr>
                    </a:p>
                  </a:txBody>
                  <a:tcPr marL="68575" marR="68575" marT="0" marB="0" anchor="ctr">
                    <a:lnL w="12700" cap="flat" cmpd="sng">
                      <a:solidFill>
                        <a:srgbClr val="000000"/>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graphicFrame>
        <p:nvGraphicFramePr>
          <p:cNvPr id="155" name="Google Shape;155;p8"/>
          <p:cNvGraphicFramePr/>
          <p:nvPr>
            <p:extLst>
              <p:ext uri="{D42A27DB-BD31-4B8C-83A1-F6EECF244321}">
                <p14:modId xmlns:p14="http://schemas.microsoft.com/office/powerpoint/2010/main" val="3063235944"/>
              </p:ext>
            </p:extLst>
          </p:nvPr>
        </p:nvGraphicFramePr>
        <p:xfrm>
          <a:off x="867304" y="1727502"/>
          <a:ext cx="10096500" cy="365625"/>
        </p:xfrm>
        <a:graphic>
          <a:graphicData uri="http://schemas.openxmlformats.org/drawingml/2006/table">
            <a:tbl>
              <a:tblPr>
                <a:noFill/>
                <a:tableStyleId>{262AEC91-9352-4B8E-869F-FDD069DABF2D}</a:tableStyleId>
              </a:tblPr>
              <a:tblGrid>
                <a:gridCol w="2451500">
                  <a:extLst>
                    <a:ext uri="{9D8B030D-6E8A-4147-A177-3AD203B41FA5}">
                      <a16:colId xmlns:a16="http://schemas.microsoft.com/office/drawing/2014/main" val="20000"/>
                    </a:ext>
                  </a:extLst>
                </a:gridCol>
                <a:gridCol w="3822500">
                  <a:extLst>
                    <a:ext uri="{9D8B030D-6E8A-4147-A177-3AD203B41FA5}">
                      <a16:colId xmlns:a16="http://schemas.microsoft.com/office/drawing/2014/main" val="20001"/>
                    </a:ext>
                  </a:extLst>
                </a:gridCol>
                <a:gridCol w="3822500">
                  <a:extLst>
                    <a:ext uri="{9D8B030D-6E8A-4147-A177-3AD203B41FA5}">
                      <a16:colId xmlns:a16="http://schemas.microsoft.com/office/drawing/2014/main" val="20002"/>
                    </a:ext>
                  </a:extLst>
                </a:gridCol>
              </a:tblGrid>
              <a:tr h="365625">
                <a:tc>
                  <a:txBody>
                    <a:bodyPr/>
                    <a:lstStyle/>
                    <a:p>
                      <a:pPr marL="0" marR="0" lvl="0" indent="0" algn="ctr" rtl="0">
                        <a:lnSpc>
                          <a:spcPct val="106000"/>
                        </a:lnSpc>
                        <a:spcBef>
                          <a:spcPts val="0"/>
                        </a:spcBef>
                        <a:spcAft>
                          <a:spcPts val="0"/>
                        </a:spcAft>
                        <a:buNone/>
                      </a:pPr>
                      <a:r>
                        <a:rPr lang="el-GR" sz="1500" b="1" u="none" strike="noStrike" cap="none" dirty="0">
                          <a:solidFill>
                            <a:srgbClr val="FFFFFF"/>
                          </a:solidFill>
                          <a:latin typeface="Calibri"/>
                          <a:ea typeface="Calibri"/>
                          <a:cs typeface="Calibri"/>
                          <a:sym typeface="Calibri"/>
                        </a:rPr>
                        <a:t>Τομέας</a:t>
                      </a:r>
                      <a:endParaRPr sz="1500" u="none" strike="noStrike" cap="none" dirty="0">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2060"/>
                    </a:solidFill>
                  </a:tcPr>
                </a:tc>
                <a:tc>
                  <a:txBody>
                    <a:bodyPr/>
                    <a:lstStyle/>
                    <a:p>
                      <a:pPr marL="0" marR="0" lvl="0" indent="0" algn="ctr" rtl="0">
                        <a:lnSpc>
                          <a:spcPct val="106000"/>
                        </a:lnSpc>
                        <a:spcBef>
                          <a:spcPts val="0"/>
                        </a:spcBef>
                        <a:spcAft>
                          <a:spcPts val="0"/>
                        </a:spcAft>
                        <a:buNone/>
                      </a:pPr>
                      <a:r>
                        <a:rPr lang="el-GR" sz="1500" b="1" u="none" strike="noStrike" cap="none" dirty="0">
                          <a:solidFill>
                            <a:srgbClr val="FFFFFF"/>
                          </a:solidFill>
                          <a:latin typeface="Calibri"/>
                          <a:ea typeface="Calibri"/>
                          <a:cs typeface="Calibri"/>
                          <a:sym typeface="Calibri"/>
                        </a:rPr>
                        <a:t>Ικανότητα</a:t>
                      </a:r>
                      <a:endParaRPr sz="1500" u="none" strike="noStrike" cap="none" dirty="0">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2060"/>
                    </a:solidFill>
                  </a:tcPr>
                </a:tc>
                <a:tc>
                  <a:txBody>
                    <a:bodyPr/>
                    <a:lstStyle/>
                    <a:p>
                      <a:pPr marL="0" marR="0" lvl="0" indent="0" algn="ctr" rtl="0">
                        <a:lnSpc>
                          <a:spcPct val="106000"/>
                        </a:lnSpc>
                        <a:spcBef>
                          <a:spcPts val="0"/>
                        </a:spcBef>
                        <a:spcAft>
                          <a:spcPts val="0"/>
                        </a:spcAft>
                        <a:buNone/>
                      </a:pPr>
                      <a:r>
                        <a:rPr lang="el-GR" sz="1500" b="1" u="none" strike="noStrike" cap="none" dirty="0" err="1">
                          <a:solidFill>
                            <a:srgbClr val="FFFFFF"/>
                          </a:solidFill>
                          <a:latin typeface="Calibri"/>
                          <a:ea typeface="Calibri"/>
                          <a:cs typeface="Calibri"/>
                          <a:sym typeface="Calibri"/>
                        </a:rPr>
                        <a:t>Περιγραφέας</a:t>
                      </a:r>
                      <a:endParaRPr sz="1500" u="none" strike="noStrike" cap="none" dirty="0">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2060"/>
                    </a:solidFill>
                  </a:tcPr>
                </a:tc>
                <a:extLst>
                  <a:ext uri="{0D108BD9-81ED-4DB2-BD59-A6C34878D82A}">
                    <a16:rowId xmlns:a16="http://schemas.microsoft.com/office/drawing/2014/main" val="10000"/>
                  </a:ext>
                </a:extLst>
              </a:tr>
            </a:tbl>
          </a:graphicData>
        </a:graphic>
      </p:graphicFrame>
      <p:sp>
        <p:nvSpPr>
          <p:cNvPr id="6" name="Google Shape;145;p7">
            <a:extLst>
              <a:ext uri="{FF2B5EF4-FFF2-40B4-BE49-F238E27FC236}">
                <a16:creationId xmlns:a16="http://schemas.microsoft.com/office/drawing/2014/main" id="{46B3B034-103B-4EB4-8EAD-8F28222B96D9}"/>
              </a:ext>
            </a:extLst>
          </p:cNvPr>
          <p:cNvSpPr txBox="1"/>
          <p:nvPr/>
        </p:nvSpPr>
        <p:spPr>
          <a:xfrm>
            <a:off x="762529" y="579940"/>
            <a:ext cx="8208962" cy="646331"/>
          </a:xfrm>
          <a:prstGeom prst="rect">
            <a:avLst/>
          </a:prstGeom>
          <a:noFill/>
          <a:ln>
            <a:noFill/>
          </a:ln>
        </p:spPr>
        <p:txBody>
          <a:bodyPr spcFirstLastPara="1" wrap="square" lIns="91425" tIns="45700" rIns="91425" bIns="45700" anchor="t" anchorCtr="0">
            <a:spAutoFit/>
          </a:bodyPr>
          <a:lstStyle/>
          <a:p>
            <a:pPr lvl="0"/>
            <a:r>
              <a:rPr lang="el-GR" sz="3600" b="1" dirty="0">
                <a:solidFill>
                  <a:srgbClr val="FAB632"/>
                </a:solidFill>
                <a:latin typeface="Calibri"/>
                <a:ea typeface="Calibri"/>
                <a:cs typeface="Calibri"/>
                <a:sym typeface="Calibri"/>
              </a:rPr>
              <a:t>Τομέας Εκπαίδευσης</a:t>
            </a:r>
            <a:r>
              <a:rPr lang="en-GB" sz="3600" b="1" dirty="0">
                <a:solidFill>
                  <a:srgbClr val="FAB632"/>
                </a:solidFill>
                <a:latin typeface="Calibri"/>
                <a:ea typeface="Calibri"/>
                <a:cs typeface="Calibri"/>
                <a:sym typeface="Calibri"/>
              </a:rPr>
              <a:t> no.2 </a:t>
            </a:r>
            <a:endParaRPr sz="3600" b="1" dirty="0">
              <a:solidFill>
                <a:srgbClr val="FAB632"/>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9"/>
        <p:cNvGrpSpPr/>
        <p:nvPr/>
      </p:nvGrpSpPr>
      <p:grpSpPr>
        <a:xfrm>
          <a:off x="0" y="0"/>
          <a:ext cx="0" cy="0"/>
          <a:chOff x="0" y="0"/>
          <a:chExt cx="0" cy="0"/>
        </a:xfrm>
      </p:grpSpPr>
      <p:sp>
        <p:nvSpPr>
          <p:cNvPr id="160" name="Google Shape;160;p9"/>
          <p:cNvSpPr txBox="1"/>
          <p:nvPr/>
        </p:nvSpPr>
        <p:spPr>
          <a:xfrm>
            <a:off x="762530" y="1246054"/>
            <a:ext cx="7693324" cy="461624"/>
          </a:xfrm>
          <a:prstGeom prst="rect">
            <a:avLst/>
          </a:prstGeom>
          <a:noFill/>
          <a:ln>
            <a:noFill/>
          </a:ln>
        </p:spPr>
        <p:txBody>
          <a:bodyPr spcFirstLastPara="1" wrap="square" lIns="91425" tIns="45700" rIns="91425" bIns="45700" anchor="t" anchorCtr="0">
            <a:spAutoFit/>
          </a:bodyPr>
          <a:lstStyle/>
          <a:p>
            <a:pPr lvl="0"/>
            <a:r>
              <a:rPr lang="el-GR" sz="2400" b="1" dirty="0">
                <a:solidFill>
                  <a:srgbClr val="21B4A9"/>
                </a:solidFill>
                <a:latin typeface="Calibri"/>
                <a:ea typeface="Calibri"/>
                <a:cs typeface="Calibri"/>
                <a:sym typeface="Calibri"/>
              </a:rPr>
              <a:t>Οραματισμό Βιώσιμου Μέλλοντος</a:t>
            </a:r>
            <a:endParaRPr sz="2400" b="1" dirty="0">
              <a:solidFill>
                <a:srgbClr val="21B4A9"/>
              </a:solidFill>
              <a:latin typeface="Calibri"/>
              <a:ea typeface="Calibri"/>
              <a:cs typeface="Calibri"/>
              <a:sym typeface="Calibri"/>
            </a:endParaRPr>
          </a:p>
        </p:txBody>
      </p:sp>
      <p:graphicFrame>
        <p:nvGraphicFramePr>
          <p:cNvPr id="162" name="Google Shape;162;p9"/>
          <p:cNvGraphicFramePr/>
          <p:nvPr>
            <p:extLst>
              <p:ext uri="{D42A27DB-BD31-4B8C-83A1-F6EECF244321}">
                <p14:modId xmlns:p14="http://schemas.microsoft.com/office/powerpoint/2010/main" val="2749218830"/>
              </p:ext>
            </p:extLst>
          </p:nvPr>
        </p:nvGraphicFramePr>
        <p:xfrm>
          <a:off x="867304" y="1727502"/>
          <a:ext cx="10096500" cy="365625"/>
        </p:xfrm>
        <a:graphic>
          <a:graphicData uri="http://schemas.openxmlformats.org/drawingml/2006/table">
            <a:tbl>
              <a:tblPr>
                <a:noFill/>
                <a:tableStyleId>{262AEC91-9352-4B8E-869F-FDD069DABF2D}</a:tableStyleId>
              </a:tblPr>
              <a:tblGrid>
                <a:gridCol w="2451500">
                  <a:extLst>
                    <a:ext uri="{9D8B030D-6E8A-4147-A177-3AD203B41FA5}">
                      <a16:colId xmlns:a16="http://schemas.microsoft.com/office/drawing/2014/main" val="20000"/>
                    </a:ext>
                  </a:extLst>
                </a:gridCol>
                <a:gridCol w="3822500">
                  <a:extLst>
                    <a:ext uri="{9D8B030D-6E8A-4147-A177-3AD203B41FA5}">
                      <a16:colId xmlns:a16="http://schemas.microsoft.com/office/drawing/2014/main" val="20001"/>
                    </a:ext>
                  </a:extLst>
                </a:gridCol>
                <a:gridCol w="3822500">
                  <a:extLst>
                    <a:ext uri="{9D8B030D-6E8A-4147-A177-3AD203B41FA5}">
                      <a16:colId xmlns:a16="http://schemas.microsoft.com/office/drawing/2014/main" val="20002"/>
                    </a:ext>
                  </a:extLst>
                </a:gridCol>
              </a:tblGrid>
              <a:tr h="365625">
                <a:tc>
                  <a:txBody>
                    <a:bodyPr/>
                    <a:lstStyle/>
                    <a:p>
                      <a:pPr marL="0" marR="0" lvl="0" indent="0" algn="ctr" rtl="0">
                        <a:lnSpc>
                          <a:spcPct val="106000"/>
                        </a:lnSpc>
                        <a:spcBef>
                          <a:spcPts val="0"/>
                        </a:spcBef>
                        <a:spcAft>
                          <a:spcPts val="0"/>
                        </a:spcAft>
                        <a:buNone/>
                      </a:pPr>
                      <a:r>
                        <a:rPr lang="el-GR" sz="1500" b="1" u="none" strike="noStrike" cap="none" dirty="0">
                          <a:solidFill>
                            <a:srgbClr val="FFFFFF"/>
                          </a:solidFill>
                          <a:latin typeface="Calibri"/>
                          <a:ea typeface="Calibri"/>
                          <a:cs typeface="Calibri"/>
                          <a:sym typeface="Calibri"/>
                        </a:rPr>
                        <a:t>Τομέας</a:t>
                      </a:r>
                      <a:endParaRPr sz="1500" u="none" strike="noStrike" cap="none" dirty="0">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2060"/>
                    </a:solidFill>
                  </a:tcPr>
                </a:tc>
                <a:tc>
                  <a:txBody>
                    <a:bodyPr/>
                    <a:lstStyle/>
                    <a:p>
                      <a:pPr marL="0" marR="0" lvl="0" indent="0" algn="ctr" rtl="0">
                        <a:lnSpc>
                          <a:spcPct val="106000"/>
                        </a:lnSpc>
                        <a:spcBef>
                          <a:spcPts val="0"/>
                        </a:spcBef>
                        <a:spcAft>
                          <a:spcPts val="0"/>
                        </a:spcAft>
                        <a:buNone/>
                      </a:pPr>
                      <a:r>
                        <a:rPr lang="el-GR" sz="1500" b="1" u="none" strike="noStrike" cap="none" dirty="0">
                          <a:solidFill>
                            <a:srgbClr val="FFFFFF"/>
                          </a:solidFill>
                          <a:latin typeface="Calibri"/>
                          <a:ea typeface="Calibri"/>
                          <a:cs typeface="Calibri"/>
                          <a:sym typeface="Calibri"/>
                        </a:rPr>
                        <a:t>Ικανότητα</a:t>
                      </a:r>
                      <a:endParaRPr sz="1500" u="none" strike="noStrike" cap="none" dirty="0">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2060"/>
                    </a:solidFill>
                  </a:tcPr>
                </a:tc>
                <a:tc>
                  <a:txBody>
                    <a:bodyPr/>
                    <a:lstStyle/>
                    <a:p>
                      <a:pPr marL="0" marR="0" lvl="0" indent="0" algn="ctr" rtl="0">
                        <a:lnSpc>
                          <a:spcPct val="106000"/>
                        </a:lnSpc>
                        <a:spcBef>
                          <a:spcPts val="0"/>
                        </a:spcBef>
                        <a:spcAft>
                          <a:spcPts val="0"/>
                        </a:spcAft>
                        <a:buNone/>
                      </a:pPr>
                      <a:r>
                        <a:rPr lang="el-GR" sz="1500" b="1" u="none" strike="noStrike" cap="none" dirty="0" err="1">
                          <a:solidFill>
                            <a:srgbClr val="FFFFFF"/>
                          </a:solidFill>
                          <a:latin typeface="Calibri"/>
                          <a:ea typeface="Calibri"/>
                          <a:cs typeface="Calibri"/>
                          <a:sym typeface="Calibri"/>
                        </a:rPr>
                        <a:t>Περιγραφέας</a:t>
                      </a:r>
                      <a:endParaRPr sz="1500" u="none" strike="noStrike" cap="none" dirty="0">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2060"/>
                    </a:solidFill>
                  </a:tcPr>
                </a:tc>
                <a:extLst>
                  <a:ext uri="{0D108BD9-81ED-4DB2-BD59-A6C34878D82A}">
                    <a16:rowId xmlns:a16="http://schemas.microsoft.com/office/drawing/2014/main" val="10000"/>
                  </a:ext>
                </a:extLst>
              </a:tr>
            </a:tbl>
          </a:graphicData>
        </a:graphic>
      </p:graphicFrame>
      <p:graphicFrame>
        <p:nvGraphicFramePr>
          <p:cNvPr id="163" name="Google Shape;163;p9"/>
          <p:cNvGraphicFramePr/>
          <p:nvPr>
            <p:extLst>
              <p:ext uri="{D42A27DB-BD31-4B8C-83A1-F6EECF244321}">
                <p14:modId xmlns:p14="http://schemas.microsoft.com/office/powerpoint/2010/main" val="1757168677"/>
              </p:ext>
            </p:extLst>
          </p:nvPr>
        </p:nvGraphicFramePr>
        <p:xfrm>
          <a:off x="867305" y="2093132"/>
          <a:ext cx="10096500" cy="2905196"/>
        </p:xfrm>
        <a:graphic>
          <a:graphicData uri="http://schemas.openxmlformats.org/drawingml/2006/table">
            <a:tbl>
              <a:tblPr>
                <a:noFill/>
                <a:tableStyleId>{262AEC91-9352-4B8E-869F-FDD069DABF2D}</a:tableStyleId>
              </a:tblPr>
              <a:tblGrid>
                <a:gridCol w="2451500">
                  <a:extLst>
                    <a:ext uri="{9D8B030D-6E8A-4147-A177-3AD203B41FA5}">
                      <a16:colId xmlns:a16="http://schemas.microsoft.com/office/drawing/2014/main" val="20000"/>
                    </a:ext>
                  </a:extLst>
                </a:gridCol>
                <a:gridCol w="3822500">
                  <a:extLst>
                    <a:ext uri="{9D8B030D-6E8A-4147-A177-3AD203B41FA5}">
                      <a16:colId xmlns:a16="http://schemas.microsoft.com/office/drawing/2014/main" val="20001"/>
                    </a:ext>
                  </a:extLst>
                </a:gridCol>
                <a:gridCol w="3822500">
                  <a:extLst>
                    <a:ext uri="{9D8B030D-6E8A-4147-A177-3AD203B41FA5}">
                      <a16:colId xmlns:a16="http://schemas.microsoft.com/office/drawing/2014/main" val="20002"/>
                    </a:ext>
                  </a:extLst>
                </a:gridCol>
              </a:tblGrid>
              <a:tr h="1033025">
                <a:tc rowSpan="3">
                  <a:txBody>
                    <a:bodyPr/>
                    <a:lstStyle/>
                    <a:p>
                      <a:pPr marL="0" marR="0" lvl="0" indent="0" algn="l" rtl="0">
                        <a:lnSpc>
                          <a:spcPct val="106000"/>
                        </a:lnSpc>
                        <a:spcBef>
                          <a:spcPts val="0"/>
                        </a:spcBef>
                        <a:spcAft>
                          <a:spcPts val="0"/>
                        </a:spcAft>
                        <a:buNone/>
                      </a:pPr>
                      <a:r>
                        <a:rPr lang="en-GB" sz="2200" b="1" u="none" strike="noStrike" cap="none" dirty="0">
                          <a:solidFill>
                            <a:srgbClr val="FFFFFF"/>
                          </a:solidFill>
                          <a:latin typeface="Calibri"/>
                          <a:ea typeface="Calibri"/>
                          <a:cs typeface="Calibri"/>
                          <a:sym typeface="Calibri"/>
                        </a:rPr>
                        <a:t>3. </a:t>
                      </a:r>
                      <a:r>
                        <a:rPr lang="el-GR" sz="2200" b="1" u="none" strike="noStrike" cap="none" dirty="0">
                          <a:solidFill>
                            <a:srgbClr val="FFFFFF"/>
                          </a:solidFill>
                          <a:latin typeface="Calibri"/>
                          <a:ea typeface="Calibri"/>
                          <a:cs typeface="Calibri"/>
                          <a:sym typeface="Calibri"/>
                        </a:rPr>
                        <a:t>Οραματισμό Βιώσιμου Μέλλοντος</a:t>
                      </a:r>
                    </a:p>
                    <a:p>
                      <a:pPr marL="0" marR="0" lvl="0" indent="0" algn="just" rtl="0">
                        <a:lnSpc>
                          <a:spcPct val="106000"/>
                        </a:lnSpc>
                        <a:spcBef>
                          <a:spcPts val="0"/>
                        </a:spcBef>
                        <a:spcAft>
                          <a:spcPts val="0"/>
                        </a:spcAft>
                        <a:buNone/>
                      </a:pPr>
                      <a:endParaRPr sz="2200" u="none" strike="noStrike" cap="none" dirty="0">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8EAADB"/>
                    </a:solidFill>
                  </a:tcPr>
                </a:tc>
                <a:tc>
                  <a:txBody>
                    <a:bodyPr/>
                    <a:lstStyle/>
                    <a:p>
                      <a:pPr marL="0" marR="0" lvl="0" indent="0" algn="just" rtl="0">
                        <a:lnSpc>
                          <a:spcPct val="106000"/>
                        </a:lnSpc>
                        <a:spcBef>
                          <a:spcPts val="0"/>
                        </a:spcBef>
                        <a:spcAft>
                          <a:spcPts val="0"/>
                        </a:spcAft>
                        <a:buNone/>
                      </a:pPr>
                      <a:r>
                        <a:rPr lang="en-GB" sz="2200" b="1" i="1" u="none" strike="noStrike" cap="none" dirty="0">
                          <a:latin typeface="Calibri"/>
                          <a:ea typeface="Calibri"/>
                          <a:cs typeface="Calibri"/>
                          <a:sym typeface="Calibri"/>
                        </a:rPr>
                        <a:t>3.1 </a:t>
                      </a:r>
                      <a:r>
                        <a:rPr lang="el-GR" sz="2200" b="1" i="1" u="none" strike="noStrike" cap="none" dirty="0">
                          <a:latin typeface="Calibri"/>
                          <a:ea typeface="Calibri"/>
                          <a:cs typeface="Calibri"/>
                          <a:sym typeface="Calibri"/>
                        </a:rPr>
                        <a:t>Κατανόηση του μέλλοντος</a:t>
                      </a:r>
                      <a:endParaRPr sz="2200" u="none" strike="noStrike" cap="none" dirty="0">
                        <a:latin typeface="Calibri"/>
                        <a:ea typeface="Calibri"/>
                        <a:cs typeface="Calibri"/>
                        <a:sym typeface="Calibri"/>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E2F3"/>
                    </a:solidFill>
                  </a:tcPr>
                </a:tc>
                <a:tc>
                  <a:txBody>
                    <a:bodyPr/>
                    <a:lstStyle/>
                    <a:p>
                      <a:pPr marL="0" marR="0" lvl="0" indent="0" algn="just" rtl="0">
                        <a:lnSpc>
                          <a:spcPct val="106000"/>
                        </a:lnSpc>
                        <a:spcBef>
                          <a:spcPts val="0"/>
                        </a:spcBef>
                        <a:spcAft>
                          <a:spcPts val="0"/>
                        </a:spcAft>
                        <a:buNone/>
                      </a:pPr>
                      <a:r>
                        <a:rPr lang="el-GR" sz="1300" u="none" strike="noStrike" cap="none" dirty="0">
                          <a:latin typeface="Calibri"/>
                          <a:ea typeface="Calibri"/>
                          <a:cs typeface="Calibri"/>
                          <a:sym typeface="Calibri"/>
                        </a:rPr>
                        <a:t>Ο οραματισμός εναλλακτικού βιώσιμου μέλλοντος με τη φαντασία και την ανάπτυξη εναλλακτικών σεναρίων και τον εντοπισμό των βημάτων που απαιτούνται για την επίτευξη ενός προτιμώμενου βιώσιμου μέλλοντος.</a:t>
                      </a:r>
                      <a:endParaRPr sz="1300" u="none" strike="noStrike" cap="none" dirty="0">
                        <a:latin typeface="Calibri"/>
                        <a:ea typeface="Calibri"/>
                        <a:cs typeface="Calibri"/>
                        <a:sym typeface="Calibri"/>
                      </a:endParaRPr>
                    </a:p>
                  </a:txBody>
                  <a:tcPr marL="68575" marR="68575" marT="0" marB="0" anchor="ctr">
                    <a:lnL w="12700" cap="flat" cmpd="sng">
                      <a:solidFill>
                        <a:srgbClr val="000000"/>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1033025">
                <a:tc vMerge="1">
                  <a:txBody>
                    <a:bodyPr/>
                    <a:lstStyle/>
                    <a:p>
                      <a:endParaRPr lang="en-US"/>
                    </a:p>
                  </a:txBody>
                  <a:tcPr/>
                </a:tc>
                <a:tc>
                  <a:txBody>
                    <a:bodyPr/>
                    <a:lstStyle/>
                    <a:p>
                      <a:pPr marL="0" marR="0" lvl="0" indent="0" algn="just" rtl="0">
                        <a:lnSpc>
                          <a:spcPct val="106000"/>
                        </a:lnSpc>
                        <a:spcBef>
                          <a:spcPts val="0"/>
                        </a:spcBef>
                        <a:spcAft>
                          <a:spcPts val="0"/>
                        </a:spcAft>
                        <a:buNone/>
                      </a:pPr>
                      <a:r>
                        <a:rPr lang="en-GB" sz="2200" b="1" i="1" u="none" strike="noStrike" cap="none" dirty="0">
                          <a:latin typeface="Calibri"/>
                          <a:ea typeface="Calibri"/>
                          <a:cs typeface="Calibri"/>
                          <a:sym typeface="Calibri"/>
                        </a:rPr>
                        <a:t>3.2 </a:t>
                      </a:r>
                      <a:r>
                        <a:rPr lang="el-GR" sz="2200" b="1" i="1" u="none" strike="noStrike" cap="none" dirty="0">
                          <a:latin typeface="Calibri"/>
                          <a:ea typeface="Calibri"/>
                          <a:cs typeface="Calibri"/>
                          <a:sym typeface="Calibri"/>
                        </a:rPr>
                        <a:t>Ικανότητα προσαρμογής</a:t>
                      </a:r>
                      <a:endParaRPr sz="2200" u="none" strike="noStrike" cap="none" dirty="0">
                        <a:latin typeface="Calibri"/>
                        <a:ea typeface="Calibri"/>
                        <a:cs typeface="Calibri"/>
                        <a:sym typeface="Calibri"/>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E2F3"/>
                    </a:solidFill>
                  </a:tcPr>
                </a:tc>
                <a:tc>
                  <a:txBody>
                    <a:bodyPr/>
                    <a:lstStyle/>
                    <a:p>
                      <a:pPr marL="0" marR="0" lvl="0" indent="0" algn="just" rtl="0">
                        <a:lnSpc>
                          <a:spcPct val="106000"/>
                        </a:lnSpc>
                        <a:spcBef>
                          <a:spcPts val="0"/>
                        </a:spcBef>
                        <a:spcAft>
                          <a:spcPts val="0"/>
                        </a:spcAft>
                        <a:buNone/>
                      </a:pPr>
                      <a:r>
                        <a:rPr lang="el-GR" sz="1300" u="none" strike="noStrike" cap="none" dirty="0">
                          <a:latin typeface="Calibri"/>
                          <a:ea typeface="Calibri"/>
                          <a:cs typeface="Calibri"/>
                          <a:sym typeface="Calibri"/>
                        </a:rPr>
                        <a:t>Η διαχείριση των μεταβάσεων και των προκλήσεων σε περίπλοκες καταστάσεις βιωσιμότητας και η λήψη αποφάσεων που σχετίζονται με το μέλλον εν όψει της αβεβαιότητας, της ασάφειας και του κινδύνου.</a:t>
                      </a:r>
                      <a:endParaRPr sz="1300" u="none" strike="noStrike" cap="none" dirty="0">
                        <a:latin typeface="Calibri"/>
                        <a:ea typeface="Calibri"/>
                        <a:cs typeface="Calibri"/>
                        <a:sym typeface="Calibri"/>
                      </a:endParaRPr>
                    </a:p>
                  </a:txBody>
                  <a:tcPr marL="68575" marR="68575" marT="0" marB="0" anchor="ctr">
                    <a:lnL w="12700" cap="flat" cmpd="sng">
                      <a:solidFill>
                        <a:srgbClr val="000000"/>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774775">
                <a:tc vMerge="1">
                  <a:txBody>
                    <a:bodyPr/>
                    <a:lstStyle/>
                    <a:p>
                      <a:endParaRPr lang="en-US"/>
                    </a:p>
                  </a:txBody>
                  <a:tcPr/>
                </a:tc>
                <a:tc>
                  <a:txBody>
                    <a:bodyPr/>
                    <a:lstStyle/>
                    <a:p>
                      <a:pPr marL="0" marR="0" lvl="0" indent="0" algn="just" rtl="0">
                        <a:lnSpc>
                          <a:spcPct val="106000"/>
                        </a:lnSpc>
                        <a:spcBef>
                          <a:spcPts val="0"/>
                        </a:spcBef>
                        <a:spcAft>
                          <a:spcPts val="0"/>
                        </a:spcAft>
                        <a:buNone/>
                      </a:pPr>
                      <a:r>
                        <a:rPr lang="en-GB" sz="2200" b="1" i="1" u="none" strike="noStrike" cap="none" dirty="0">
                          <a:latin typeface="Calibri"/>
                          <a:ea typeface="Calibri"/>
                          <a:cs typeface="Calibri"/>
                          <a:sym typeface="Calibri"/>
                        </a:rPr>
                        <a:t>3.3 </a:t>
                      </a:r>
                      <a:r>
                        <a:rPr lang="el-GR" sz="2200" b="1" i="1" u="none" strike="noStrike" cap="none" dirty="0">
                          <a:latin typeface="Calibri"/>
                          <a:ea typeface="Calibri"/>
                          <a:cs typeface="Calibri"/>
                          <a:sym typeface="Calibri"/>
                        </a:rPr>
                        <a:t>Διερευνητική σκέψη</a:t>
                      </a:r>
                      <a:endParaRPr sz="2200" u="none" strike="noStrike" cap="none" dirty="0">
                        <a:latin typeface="Calibri"/>
                        <a:ea typeface="Calibri"/>
                        <a:cs typeface="Calibri"/>
                        <a:sym typeface="Calibri"/>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E2F3"/>
                    </a:solidFill>
                  </a:tcPr>
                </a:tc>
                <a:tc>
                  <a:txBody>
                    <a:bodyPr/>
                    <a:lstStyle/>
                    <a:p>
                      <a:pPr marL="0" marR="0" lvl="0" indent="0" algn="just" rtl="0">
                        <a:lnSpc>
                          <a:spcPct val="106000"/>
                        </a:lnSpc>
                        <a:spcBef>
                          <a:spcPts val="0"/>
                        </a:spcBef>
                        <a:spcAft>
                          <a:spcPts val="0"/>
                        </a:spcAft>
                        <a:buNone/>
                      </a:pPr>
                      <a:r>
                        <a:rPr lang="el-GR" sz="1300" u="none" strike="noStrike" cap="none" dirty="0">
                          <a:latin typeface="Calibri"/>
                          <a:ea typeface="Calibri"/>
                          <a:cs typeface="Calibri"/>
                          <a:sym typeface="Calibri"/>
                        </a:rPr>
                        <a:t>Η υιοθέτηση ενός σχεσιακού τρόπου σκέψης διερευνώντας και συνδέοντας διαφορετικούς κλάδους, χρησιμοποιώντας δημιουργικότητα και πειραματισμό με νέες ιδέες ή μεθόδους.</a:t>
                      </a:r>
                      <a:endParaRPr sz="1300" u="none" strike="noStrike" cap="none" dirty="0">
                        <a:latin typeface="Calibri"/>
                        <a:ea typeface="Calibri"/>
                        <a:cs typeface="Calibri"/>
                        <a:sym typeface="Calibri"/>
                      </a:endParaRPr>
                    </a:p>
                  </a:txBody>
                  <a:tcPr marL="68575" marR="68575" marT="0" marB="0" anchor="ctr">
                    <a:lnL w="12700" cap="flat" cmpd="sng">
                      <a:solidFill>
                        <a:srgbClr val="000000"/>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Google Shape;145;p7">
            <a:extLst>
              <a:ext uri="{FF2B5EF4-FFF2-40B4-BE49-F238E27FC236}">
                <a16:creationId xmlns:a16="http://schemas.microsoft.com/office/drawing/2014/main" id="{0733B3A1-E305-4729-9D21-047A1D64D497}"/>
              </a:ext>
            </a:extLst>
          </p:cNvPr>
          <p:cNvSpPr txBox="1"/>
          <p:nvPr/>
        </p:nvSpPr>
        <p:spPr>
          <a:xfrm>
            <a:off x="762529" y="579940"/>
            <a:ext cx="8208962" cy="646331"/>
          </a:xfrm>
          <a:prstGeom prst="rect">
            <a:avLst/>
          </a:prstGeom>
          <a:noFill/>
          <a:ln>
            <a:noFill/>
          </a:ln>
        </p:spPr>
        <p:txBody>
          <a:bodyPr spcFirstLastPara="1" wrap="square" lIns="91425" tIns="45700" rIns="91425" bIns="45700" anchor="t" anchorCtr="0">
            <a:spAutoFit/>
          </a:bodyPr>
          <a:lstStyle/>
          <a:p>
            <a:pPr lvl="0"/>
            <a:r>
              <a:rPr lang="el-GR" sz="3600" b="1" dirty="0">
                <a:solidFill>
                  <a:srgbClr val="FAB632"/>
                </a:solidFill>
                <a:latin typeface="Calibri"/>
                <a:ea typeface="Calibri"/>
                <a:cs typeface="Calibri"/>
                <a:sym typeface="Calibri"/>
              </a:rPr>
              <a:t>Τομέας Εκπαίδευσης</a:t>
            </a:r>
            <a:r>
              <a:rPr lang="en-GB" sz="3600" b="1" dirty="0">
                <a:solidFill>
                  <a:srgbClr val="FAB632"/>
                </a:solidFill>
                <a:latin typeface="Calibri"/>
                <a:ea typeface="Calibri"/>
                <a:cs typeface="Calibri"/>
                <a:sym typeface="Calibri"/>
              </a:rPr>
              <a:t> no.3</a:t>
            </a:r>
            <a:endParaRPr sz="3600" b="1" dirty="0">
              <a:solidFill>
                <a:srgbClr val="FAB632"/>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1732</Words>
  <Application>Microsoft Office PowerPoint</Application>
  <PresentationFormat>Widescreen</PresentationFormat>
  <Paragraphs>198</Paragraphs>
  <Slides>18</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Gabriela Álvarez Bordón</dc:creator>
  <cp:lastModifiedBy>Giovanni Serafini</cp:lastModifiedBy>
  <cp:revision>19</cp:revision>
  <dcterms:created xsi:type="dcterms:W3CDTF">2022-05-18T10:18:40Z</dcterms:created>
  <dcterms:modified xsi:type="dcterms:W3CDTF">2023-02-07T14:58:14Z</dcterms:modified>
</cp:coreProperties>
</file>