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jGXjb7m1h/wnrZcfbPiwrhB9DIA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33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5" name="Google Shape;17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5" name="Google Shape;205;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2" name="Google Shape;222;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3" name="Google Shape;243;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1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2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5"/>
          <p:cNvSpPr>
            <a:spLocks noGrp="1"/>
          </p:cNvSpPr>
          <p:nvPr>
            <p:ph type="pic" idx="2"/>
          </p:nvPr>
        </p:nvSpPr>
        <p:spPr>
          <a:xfrm>
            <a:off x="5183188" y="987425"/>
            <a:ext cx="6172200" cy="4873625"/>
          </a:xfrm>
          <a:prstGeom prst="rect">
            <a:avLst/>
          </a:prstGeom>
          <a:noFill/>
          <a:ln>
            <a:noFill/>
          </a:ln>
        </p:spPr>
      </p:sp>
      <p:sp>
        <p:nvSpPr>
          <p:cNvPr id="64" name="Google Shape;64;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c.europa.eu/regional_policy/en/funding/erdf/" TargetMode="External"/><Relationship Id="rId7" Type="http://schemas.openxmlformats.org/officeDocument/2006/relationships/hyperlink" Target="https://oceans-and-fisheries.ec.europa.eu/funding/european-maritime-and-fisheries-fund-emff_e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agriculture.ec.europa.eu/common-agricultural-policy/rural-development_en" TargetMode="External"/><Relationship Id="rId5" Type="http://schemas.openxmlformats.org/officeDocument/2006/relationships/hyperlink" Target="https://ec.europa.eu/regional_policy/en/funding/cohesion-fund/" TargetMode="External"/><Relationship Id="rId4" Type="http://schemas.openxmlformats.org/officeDocument/2006/relationships/hyperlink" Target="https://ec.europa.eu/european-social-fund-plus/en"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l="17326" t="38446" r="19050" b="33333"/>
          <a:stretch/>
        </p:blipFill>
        <p:spPr>
          <a:xfrm>
            <a:off x="3912093" y="1074198"/>
            <a:ext cx="4367813" cy="1935331"/>
          </a:xfrm>
          <a:prstGeom prst="rect">
            <a:avLst/>
          </a:prstGeom>
          <a:noFill/>
          <a:ln>
            <a:noFill/>
          </a:ln>
        </p:spPr>
      </p:pic>
      <p:sp>
        <p:nvSpPr>
          <p:cNvPr id="85" name="Google Shape;85;p1"/>
          <p:cNvSpPr txBox="1"/>
          <p:nvPr/>
        </p:nvSpPr>
        <p:spPr>
          <a:xfrm>
            <a:off x="892674" y="3691554"/>
            <a:ext cx="11299325" cy="1077178"/>
          </a:xfrm>
          <a:prstGeom prst="rect">
            <a:avLst/>
          </a:prstGeom>
          <a:noFill/>
          <a:ln>
            <a:noFill/>
          </a:ln>
        </p:spPr>
        <p:txBody>
          <a:bodyPr spcFirstLastPara="1" wrap="square" lIns="91425" tIns="45700" rIns="91425" bIns="45700" anchor="t" anchorCtr="0">
            <a:spAutoFit/>
          </a:bodyPr>
          <a:lstStyle/>
          <a:p>
            <a:pPr lvl="0"/>
            <a:r>
              <a:rPr lang="el-GR" sz="3200" b="1" dirty="0">
                <a:solidFill>
                  <a:srgbClr val="EA4E46"/>
                </a:solidFill>
                <a:latin typeface="Calibri"/>
                <a:ea typeface="Calibri"/>
                <a:cs typeface="Calibri"/>
                <a:sym typeface="Calibri"/>
              </a:rPr>
              <a:t>Ευκαιρίες πίστωσης και χρηματοδότησης της ΕΕ για Γυναίκες Επιχειρηματίες</a:t>
            </a:r>
            <a:r>
              <a:rPr lang="en-GB" sz="3200" b="1" i="0" u="none" strike="noStrike" cap="none" dirty="0">
                <a:solidFill>
                  <a:srgbClr val="EA4E46"/>
                </a:solidFill>
                <a:latin typeface="Calibri"/>
                <a:ea typeface="Calibri"/>
                <a:cs typeface="Calibri"/>
                <a:sym typeface="Calibri"/>
              </a:rPr>
              <a:t> </a:t>
            </a:r>
            <a:endParaRPr sz="3200" dirty="0">
              <a:solidFill>
                <a:srgbClr val="EA4E46"/>
              </a:solidFill>
              <a:latin typeface="Calibri"/>
              <a:ea typeface="Calibri"/>
              <a:cs typeface="Calibri"/>
              <a:sym typeface="Calibri"/>
            </a:endParaRPr>
          </a:p>
        </p:txBody>
      </p:sp>
      <p:sp>
        <p:nvSpPr>
          <p:cNvPr id="86" name="Google Shape;86;p1"/>
          <p:cNvSpPr txBox="1"/>
          <p:nvPr/>
        </p:nvSpPr>
        <p:spPr>
          <a:xfrm>
            <a:off x="944030" y="4995454"/>
            <a:ext cx="6094520" cy="369332"/>
          </a:xfrm>
          <a:prstGeom prst="rect">
            <a:avLst/>
          </a:prstGeom>
          <a:noFill/>
          <a:ln>
            <a:noFill/>
          </a:ln>
        </p:spPr>
        <p:txBody>
          <a:bodyPr spcFirstLastPara="1" wrap="square" lIns="91425" tIns="45700" rIns="91425" bIns="45700" anchor="t" anchorCtr="0">
            <a:spAutoFit/>
          </a:bodyPr>
          <a:lstStyle/>
          <a:p>
            <a:pPr lvl="0"/>
            <a:r>
              <a:rPr lang="el-GR" sz="1800" b="1" dirty="0">
                <a:solidFill>
                  <a:schemeClr val="dk1"/>
                </a:solidFill>
                <a:latin typeface="Calibri"/>
                <a:ea typeface="Calibri"/>
                <a:cs typeface="Calibri"/>
                <a:sym typeface="Calibri"/>
              </a:rPr>
              <a:t>Δημιουργήθηκε </a:t>
            </a:r>
            <a:r>
              <a:rPr lang="en-US" sz="1800" b="1" dirty="0">
                <a:solidFill>
                  <a:schemeClr val="dk1"/>
                </a:solidFill>
                <a:latin typeface="Calibri"/>
                <a:ea typeface="Calibri"/>
                <a:cs typeface="Calibri"/>
                <a:sym typeface="Calibri"/>
              </a:rPr>
              <a:t>A</a:t>
            </a:r>
            <a:r>
              <a:rPr lang="el-GR" sz="1800" b="1" dirty="0" err="1">
                <a:solidFill>
                  <a:schemeClr val="dk1"/>
                </a:solidFill>
                <a:latin typeface="Calibri"/>
                <a:ea typeface="Calibri"/>
                <a:cs typeface="Calibri"/>
                <a:sym typeface="Calibri"/>
              </a:rPr>
              <a:t>πό</a:t>
            </a:r>
            <a:r>
              <a:rPr lang="el-GR" sz="1800" b="1" dirty="0">
                <a:solidFill>
                  <a:schemeClr val="dk1"/>
                </a:solidFill>
                <a:latin typeface="Calibri"/>
                <a:ea typeface="Calibri"/>
                <a:cs typeface="Calibri"/>
                <a:sym typeface="Calibri"/>
              </a:rPr>
              <a:t>: </a:t>
            </a:r>
            <a:r>
              <a:rPr lang="en-GB" sz="1800" dirty="0">
                <a:solidFill>
                  <a:schemeClr val="dk1"/>
                </a:solidFill>
                <a:latin typeface="Calibri"/>
                <a:ea typeface="Calibri"/>
                <a:cs typeface="Calibri"/>
                <a:sym typeface="Calibri"/>
              </a:rPr>
              <a:t>IHF</a:t>
            </a:r>
            <a:endParaRPr dirty="0"/>
          </a:p>
        </p:txBody>
      </p:sp>
      <p:sp>
        <p:nvSpPr>
          <p:cNvPr id="87" name="Google Shape;87;p1"/>
          <p:cNvSpPr/>
          <p:nvPr/>
        </p:nvSpPr>
        <p:spPr>
          <a:xfrm>
            <a:off x="461521" y="486455"/>
            <a:ext cx="710332" cy="942850"/>
          </a:xfrm>
          <a:prstGeom prst="halfFrame">
            <a:avLst>
              <a:gd name="adj1" fmla="val 33333"/>
              <a:gd name="adj2" fmla="val 33333"/>
            </a:avLst>
          </a:prstGeom>
          <a:solidFill>
            <a:srgbClr val="EA4E46"/>
          </a:solid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88" name="Google Shape;88;p1"/>
          <p:cNvSpPr/>
          <p:nvPr/>
        </p:nvSpPr>
        <p:spPr>
          <a:xfrm rot="10800000">
            <a:off x="10780510" y="4995454"/>
            <a:ext cx="710332" cy="942850"/>
          </a:xfrm>
          <a:prstGeom prst="halfFrame">
            <a:avLst>
              <a:gd name="adj1" fmla="val 33333"/>
              <a:gd name="adj2" fmla="val 33333"/>
            </a:avLst>
          </a:prstGeom>
          <a:solidFill>
            <a:srgbClr val="EA4E46"/>
          </a:solid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0"/>
          <p:cNvSpPr/>
          <p:nvPr/>
        </p:nvSpPr>
        <p:spPr>
          <a:xfrm>
            <a:off x="875909" y="1736562"/>
            <a:ext cx="10114308" cy="1831230"/>
          </a:xfrm>
          <a:prstGeom prst="rect">
            <a:avLst/>
          </a:prstGeom>
          <a:noFill/>
          <a:ln>
            <a:noFill/>
          </a:ln>
        </p:spPr>
        <p:txBody>
          <a:bodyPr spcFirstLastPara="1" wrap="square" lIns="91425" tIns="45700" rIns="91425" bIns="45700" anchor="t" anchorCtr="0">
            <a:spAutoFit/>
          </a:bodyPr>
          <a:lstStyle/>
          <a:p>
            <a:pPr lvl="0" algn="just"/>
            <a:r>
              <a:rPr lang="el-GR" sz="1800" dirty="0">
                <a:latin typeface="Calibri"/>
                <a:ea typeface="Calibri"/>
                <a:cs typeface="Calibri"/>
                <a:sym typeface="Calibri"/>
              </a:rPr>
              <a:t>Το ΕΔΕΤ επικεντρώνεται κυρίως σε 5 τομείς</a:t>
            </a:r>
            <a:r>
              <a:rPr lang="en-GB" sz="1800" dirty="0">
                <a:solidFill>
                  <a:srgbClr val="000000"/>
                </a:solidFill>
                <a:latin typeface="Calibri"/>
                <a:ea typeface="Calibri"/>
                <a:cs typeface="Calibri"/>
                <a:sym typeface="Calibri"/>
              </a:rPr>
              <a:t>:</a:t>
            </a:r>
            <a:endParaRPr dirty="0"/>
          </a:p>
          <a:p>
            <a:pPr marL="0" marR="0" lvl="0" indent="0" algn="just" rtl="0">
              <a:spcBef>
                <a:spcPts val="0"/>
              </a:spcBef>
              <a:spcAft>
                <a:spcPts val="0"/>
              </a:spcAft>
              <a:buNone/>
            </a:pPr>
            <a:endParaRPr sz="500" dirty="0">
              <a:solidFill>
                <a:srgbClr val="000000"/>
              </a:solidFill>
              <a:latin typeface="Calibri"/>
              <a:ea typeface="Calibri"/>
              <a:cs typeface="Calibri"/>
              <a:sym typeface="Calibri"/>
            </a:endParaRPr>
          </a:p>
          <a:p>
            <a:pPr marL="285750" lvl="0" indent="-285750" algn="just">
              <a:buClr>
                <a:srgbClr val="002060"/>
              </a:buClr>
              <a:buSzPts val="1800"/>
              <a:buFont typeface="Arial"/>
              <a:buChar char="•"/>
            </a:pPr>
            <a:r>
              <a:rPr lang="el-GR" sz="1800" b="1" dirty="0">
                <a:solidFill>
                  <a:srgbClr val="002060"/>
                </a:solidFill>
                <a:latin typeface="Calibri"/>
                <a:ea typeface="Calibri"/>
                <a:cs typeface="Calibri"/>
                <a:sym typeface="Calibri"/>
              </a:rPr>
              <a:t>έρευνα και καινοτομία</a:t>
            </a:r>
          </a:p>
          <a:p>
            <a:pPr marL="285750" lvl="0" indent="-285750" algn="just">
              <a:buClr>
                <a:srgbClr val="002060"/>
              </a:buClr>
              <a:buSzPts val="1800"/>
              <a:buFont typeface="Arial"/>
              <a:buChar char="•"/>
            </a:pPr>
            <a:r>
              <a:rPr lang="el-GR" sz="1800" b="1" dirty="0">
                <a:solidFill>
                  <a:srgbClr val="002060"/>
                </a:solidFill>
                <a:latin typeface="Calibri"/>
                <a:ea typeface="Calibri"/>
                <a:cs typeface="Calibri"/>
                <a:sym typeface="Calibri"/>
              </a:rPr>
              <a:t>ψηφιακές τεχνολογίες</a:t>
            </a:r>
          </a:p>
          <a:p>
            <a:pPr marL="285750" lvl="0" indent="-285750" algn="just">
              <a:buClr>
                <a:srgbClr val="002060"/>
              </a:buClr>
              <a:buSzPts val="1800"/>
              <a:buFont typeface="Arial"/>
              <a:buChar char="•"/>
            </a:pPr>
            <a:r>
              <a:rPr lang="el-GR" sz="1800" b="1" dirty="0">
                <a:solidFill>
                  <a:srgbClr val="002060"/>
                </a:solidFill>
                <a:latin typeface="Calibri"/>
                <a:ea typeface="Calibri"/>
                <a:cs typeface="Calibri"/>
                <a:sym typeface="Calibri"/>
              </a:rPr>
              <a:t>υποστήριξη της οικονομίας χαμηλών εκπομπών άνθρακα</a:t>
            </a:r>
          </a:p>
          <a:p>
            <a:pPr marL="285750" lvl="0" indent="-285750" algn="just">
              <a:buClr>
                <a:srgbClr val="002060"/>
              </a:buClr>
              <a:buSzPts val="1800"/>
              <a:buFont typeface="Arial"/>
              <a:buChar char="•"/>
            </a:pPr>
            <a:r>
              <a:rPr lang="el-GR" sz="1800" b="1" dirty="0">
                <a:solidFill>
                  <a:srgbClr val="002060"/>
                </a:solidFill>
                <a:latin typeface="Calibri"/>
                <a:ea typeface="Calibri"/>
                <a:cs typeface="Calibri"/>
                <a:sym typeface="Calibri"/>
              </a:rPr>
              <a:t>βιώσιμη διαχείριση των φυσικών πόρων</a:t>
            </a:r>
          </a:p>
          <a:p>
            <a:pPr marL="285750" lvl="0" indent="-285750" algn="just">
              <a:buClr>
                <a:srgbClr val="002060"/>
              </a:buClr>
              <a:buSzPts val="1800"/>
              <a:buFont typeface="Arial"/>
              <a:buChar char="•"/>
            </a:pPr>
            <a:r>
              <a:rPr lang="el-GR" sz="1800" b="1" dirty="0">
                <a:solidFill>
                  <a:srgbClr val="002060"/>
                </a:solidFill>
                <a:latin typeface="Calibri"/>
                <a:ea typeface="Calibri"/>
                <a:cs typeface="Calibri"/>
                <a:sym typeface="Calibri"/>
              </a:rPr>
              <a:t>μικρές επιχειρήσεις</a:t>
            </a:r>
            <a:endParaRPr sz="1800" b="1" dirty="0">
              <a:solidFill>
                <a:srgbClr val="002060"/>
              </a:solidFill>
              <a:latin typeface="Calibri"/>
              <a:ea typeface="Calibri"/>
              <a:cs typeface="Calibri"/>
              <a:sym typeface="Calibri"/>
            </a:endParaRPr>
          </a:p>
        </p:txBody>
      </p:sp>
      <p:sp>
        <p:nvSpPr>
          <p:cNvPr id="180" name="Google Shape;180;p10"/>
          <p:cNvSpPr/>
          <p:nvPr/>
        </p:nvSpPr>
        <p:spPr>
          <a:xfrm>
            <a:off x="337936" y="3934924"/>
            <a:ext cx="2117882" cy="2723782"/>
          </a:xfrm>
          <a:prstGeom prst="rect">
            <a:avLst/>
          </a:prstGeom>
          <a:noFill/>
          <a:ln>
            <a:noFill/>
          </a:ln>
        </p:spPr>
        <p:txBody>
          <a:bodyPr spcFirstLastPara="1" wrap="square" lIns="91425" tIns="45700" rIns="91425" bIns="45700" anchor="t" anchorCtr="0">
            <a:spAutoFit/>
          </a:bodyPr>
          <a:lstStyle/>
          <a:p>
            <a:pPr lvl="0" algn="just"/>
            <a:r>
              <a:rPr lang="en-GB" sz="900" b="1" dirty="0">
                <a:solidFill>
                  <a:schemeClr val="dk1"/>
                </a:solidFill>
                <a:latin typeface="Calibri"/>
                <a:ea typeface="Calibri"/>
                <a:cs typeface="Calibri"/>
                <a:sym typeface="Calibri"/>
              </a:rPr>
              <a:t>1. </a:t>
            </a:r>
            <a:r>
              <a:rPr lang="el-GR" sz="900" b="1" u="sng" dirty="0">
                <a:solidFill>
                  <a:schemeClr val="dk1"/>
                </a:solidFill>
                <a:latin typeface="Calibri"/>
                <a:ea typeface="Calibri"/>
                <a:cs typeface="Calibri"/>
                <a:sym typeface="Calibri"/>
                <a:hlinkClick r:id="rId3"/>
              </a:rPr>
              <a:t>Ευρωπαϊκό Ταμείο Περιφερειακής Ανάπτυξης (ΕΤΠΑ)</a:t>
            </a:r>
            <a:endParaRPr sz="900" dirty="0">
              <a:solidFill>
                <a:schemeClr val="dk1"/>
              </a:solidFill>
              <a:latin typeface="Calibri"/>
              <a:ea typeface="Calibri"/>
              <a:cs typeface="Calibri"/>
              <a:sym typeface="Calibri"/>
            </a:endParaRPr>
          </a:p>
          <a:p>
            <a:pPr marL="0" marR="0" lvl="0" indent="0" algn="just" rtl="0">
              <a:spcBef>
                <a:spcPts val="0"/>
              </a:spcBef>
              <a:spcAft>
                <a:spcPts val="0"/>
              </a:spcAft>
              <a:buNone/>
            </a:pPr>
            <a:endParaRPr sz="900" dirty="0">
              <a:solidFill>
                <a:schemeClr val="dk1"/>
              </a:solidFill>
              <a:latin typeface="Calibri"/>
              <a:ea typeface="Calibri"/>
              <a:cs typeface="Calibri"/>
              <a:sym typeface="Calibri"/>
            </a:endParaRPr>
          </a:p>
          <a:p>
            <a:pPr lvl="0" algn="just"/>
            <a:r>
              <a:rPr lang="el-GR" sz="900" dirty="0">
                <a:solidFill>
                  <a:schemeClr val="dk1"/>
                </a:solidFill>
                <a:latin typeface="Calibri"/>
                <a:ea typeface="Calibri"/>
                <a:cs typeface="Calibri"/>
                <a:sym typeface="Calibri"/>
              </a:rPr>
              <a:t>Το Ευρωπαϊκό Ταμείο Περιφερειακής Ανάπτυξης (ΕΤΠΑ) στοχεύει στην ενίσχυση της οικονομικής, κοινωνικής και εδαφικής συνοχής στην Ευρωπαϊκή Ένωση με τη διόρθωση των ανισορροπιών μεταξύ των περιφερειών της.</a:t>
            </a:r>
          </a:p>
          <a:p>
            <a:pPr lvl="0" algn="just"/>
            <a:endParaRPr lang="el-GR" sz="900" dirty="0">
              <a:solidFill>
                <a:schemeClr val="dk1"/>
              </a:solidFill>
              <a:latin typeface="Calibri"/>
              <a:ea typeface="Calibri"/>
              <a:cs typeface="Calibri"/>
              <a:sym typeface="Calibri"/>
            </a:endParaRPr>
          </a:p>
          <a:p>
            <a:pPr lvl="0" algn="just"/>
            <a:r>
              <a:rPr lang="el-GR" sz="900" dirty="0">
                <a:solidFill>
                  <a:schemeClr val="dk1"/>
                </a:solidFill>
                <a:latin typeface="Calibri"/>
                <a:ea typeface="Calibri"/>
                <a:cs typeface="Calibri"/>
                <a:sym typeface="Calibri"/>
              </a:rPr>
              <a:t>Προωθεί την ισόρροπη ανάπτυξη στις διάφορες περιοχές της ΕΕ.</a:t>
            </a:r>
          </a:p>
          <a:p>
            <a:pPr lvl="0" algn="just"/>
            <a:endParaRPr lang="el-GR" sz="900" dirty="0">
              <a:solidFill>
                <a:schemeClr val="dk1"/>
              </a:solidFill>
              <a:latin typeface="Calibri"/>
              <a:ea typeface="Calibri"/>
              <a:cs typeface="Calibri"/>
              <a:sym typeface="Calibri"/>
            </a:endParaRPr>
          </a:p>
          <a:p>
            <a:pPr lvl="0" algn="just"/>
            <a:r>
              <a:rPr lang="el-GR" sz="900" dirty="0">
                <a:solidFill>
                  <a:schemeClr val="dk1"/>
                </a:solidFill>
                <a:latin typeface="Calibri"/>
                <a:ea typeface="Calibri"/>
                <a:cs typeface="Calibri"/>
                <a:sym typeface="Calibri"/>
              </a:rPr>
              <a:t>Το 2021-2027 θα επιτρέψει επενδύσεις σε μια πιο έξυπνη, πιο πράσινη, πιο συνδεδεμένη και πιο κοινωνική Ευρώπη που θα είναι πιο κοντά στους πολίτες της.</a:t>
            </a:r>
            <a:endParaRPr sz="900" dirty="0">
              <a:solidFill>
                <a:schemeClr val="dk1"/>
              </a:solidFill>
              <a:latin typeface="Calibri"/>
              <a:ea typeface="Calibri"/>
              <a:cs typeface="Calibri"/>
              <a:sym typeface="Calibri"/>
            </a:endParaRPr>
          </a:p>
        </p:txBody>
      </p:sp>
      <p:sp>
        <p:nvSpPr>
          <p:cNvPr id="181" name="Google Shape;181;p10"/>
          <p:cNvSpPr/>
          <p:nvPr/>
        </p:nvSpPr>
        <p:spPr>
          <a:xfrm>
            <a:off x="2615227" y="3934924"/>
            <a:ext cx="2117882" cy="2246729"/>
          </a:xfrm>
          <a:prstGeom prst="rect">
            <a:avLst/>
          </a:prstGeom>
          <a:noFill/>
          <a:ln>
            <a:noFill/>
          </a:ln>
        </p:spPr>
        <p:txBody>
          <a:bodyPr spcFirstLastPara="1" wrap="square" lIns="91425" tIns="45700" rIns="91425" bIns="45700" anchor="t" anchorCtr="0">
            <a:spAutoFit/>
          </a:bodyPr>
          <a:lstStyle/>
          <a:p>
            <a:pPr lvl="0" algn="just"/>
            <a:r>
              <a:rPr lang="en-GB" sz="900" b="1" dirty="0">
                <a:solidFill>
                  <a:schemeClr val="dk1"/>
                </a:solidFill>
                <a:latin typeface="Calibri"/>
                <a:ea typeface="Calibri"/>
                <a:cs typeface="Calibri"/>
                <a:sym typeface="Calibri"/>
              </a:rPr>
              <a:t>2. </a:t>
            </a:r>
            <a:r>
              <a:rPr lang="el-GR" sz="900" b="1" u="sng" dirty="0">
                <a:solidFill>
                  <a:schemeClr val="dk1"/>
                </a:solidFill>
                <a:latin typeface="Calibri"/>
                <a:ea typeface="Calibri"/>
                <a:cs typeface="Calibri"/>
                <a:sym typeface="Calibri"/>
                <a:hlinkClick r:id="rId4"/>
              </a:rPr>
              <a:t>Ευρωπαϊκό Κοινωνικό Ταμείο (ΕΚΤ)</a:t>
            </a:r>
            <a:endParaRPr sz="900" b="1" dirty="0">
              <a:solidFill>
                <a:schemeClr val="dk1"/>
              </a:solidFill>
              <a:latin typeface="Calibri"/>
              <a:ea typeface="Calibri"/>
              <a:cs typeface="Calibri"/>
              <a:sym typeface="Calibri"/>
            </a:endParaRPr>
          </a:p>
          <a:p>
            <a:pPr marL="0" marR="0" lvl="0" indent="0" algn="just" rtl="0">
              <a:spcBef>
                <a:spcPts val="0"/>
              </a:spcBef>
              <a:spcAft>
                <a:spcPts val="0"/>
              </a:spcAft>
              <a:buNone/>
            </a:pPr>
            <a:endParaRPr sz="900" dirty="0">
              <a:solidFill>
                <a:schemeClr val="dk1"/>
              </a:solidFill>
              <a:latin typeface="Calibri"/>
              <a:ea typeface="Calibri"/>
              <a:cs typeface="Calibri"/>
              <a:sym typeface="Calibri"/>
            </a:endParaRPr>
          </a:p>
          <a:p>
            <a:pPr lvl="0" algn="just"/>
            <a:r>
              <a:rPr lang="el-GR" sz="900" dirty="0">
                <a:solidFill>
                  <a:schemeClr val="dk1"/>
                </a:solidFill>
                <a:latin typeface="Calibri"/>
                <a:ea typeface="Calibri"/>
                <a:cs typeface="Calibri"/>
                <a:sym typeface="Calibri"/>
              </a:rPr>
              <a:t>Το Ευρωπαϊκό Κοινωνικό Ταμείο </a:t>
            </a:r>
            <a:r>
              <a:rPr lang="el-GR" sz="900" dirty="0" err="1">
                <a:solidFill>
                  <a:schemeClr val="dk1"/>
                </a:solidFill>
                <a:latin typeface="Calibri"/>
                <a:ea typeface="Calibri"/>
                <a:cs typeface="Calibri"/>
                <a:sym typeface="Calibri"/>
              </a:rPr>
              <a:t>Plus</a:t>
            </a:r>
            <a:r>
              <a:rPr lang="el-GR" sz="900" dirty="0">
                <a:solidFill>
                  <a:schemeClr val="dk1"/>
                </a:solidFill>
                <a:latin typeface="Calibri"/>
                <a:ea typeface="Calibri"/>
                <a:cs typeface="Calibri"/>
                <a:sym typeface="Calibri"/>
              </a:rPr>
              <a:t> (ESF+) είναι το κύριο μέσο της Ευρωπαϊκής Ένωσης (ΕΕ) για επενδύσεις σε ανθρώπους.</a:t>
            </a:r>
          </a:p>
          <a:p>
            <a:pPr lvl="0" algn="just"/>
            <a:endParaRPr lang="el-GR" sz="900" dirty="0">
              <a:solidFill>
                <a:schemeClr val="dk1"/>
              </a:solidFill>
              <a:latin typeface="Calibri"/>
              <a:ea typeface="Calibri"/>
              <a:cs typeface="Calibri"/>
              <a:sym typeface="Calibri"/>
            </a:endParaRPr>
          </a:p>
          <a:p>
            <a:pPr lvl="0" algn="just"/>
            <a:r>
              <a:rPr lang="el-GR" sz="900" dirty="0">
                <a:solidFill>
                  <a:schemeClr val="dk1"/>
                </a:solidFill>
                <a:latin typeface="Calibri"/>
                <a:ea typeface="Calibri"/>
                <a:cs typeface="Calibri"/>
                <a:sym typeface="Calibri"/>
              </a:rPr>
              <a:t>Υποστηρίζει έργα που σχετίζονται με την απασχόληση σε όλη την Ευρώπη και επενδύει στο ανθρώπινο κεφάλαιο της Ευρώπης – τους εργαζόμενους, τους νέους της και όλους όσους αναζητούν εργασία</a:t>
            </a:r>
            <a:endParaRPr lang="en-GB" sz="900" dirty="0">
              <a:solidFill>
                <a:schemeClr val="dk1"/>
              </a:solidFill>
              <a:latin typeface="Calibri"/>
              <a:ea typeface="Calibri"/>
              <a:cs typeface="Calibri"/>
              <a:sym typeface="Calibri"/>
            </a:endParaRPr>
          </a:p>
          <a:p>
            <a:pPr marL="0" marR="0" lvl="0" indent="0" algn="just" rtl="0">
              <a:spcBef>
                <a:spcPts val="0"/>
              </a:spcBef>
              <a:spcAft>
                <a:spcPts val="0"/>
              </a:spcAft>
              <a:buNone/>
            </a:pPr>
            <a:endParaRPr lang="en-US" sz="900" dirty="0">
              <a:solidFill>
                <a:schemeClr val="dk1"/>
              </a:solidFill>
              <a:latin typeface="Calibri"/>
              <a:cs typeface="Calibri"/>
              <a:sym typeface="Calibri"/>
            </a:endParaRPr>
          </a:p>
          <a:p>
            <a:pPr marL="0" marR="0" lvl="0" indent="0" algn="just" rtl="0">
              <a:spcBef>
                <a:spcPts val="0"/>
              </a:spcBef>
              <a:spcAft>
                <a:spcPts val="0"/>
              </a:spcAft>
              <a:buNone/>
            </a:pPr>
            <a:endParaRPr dirty="0"/>
          </a:p>
        </p:txBody>
      </p:sp>
      <p:sp>
        <p:nvSpPr>
          <p:cNvPr id="182" name="Google Shape;182;p10"/>
          <p:cNvSpPr/>
          <p:nvPr/>
        </p:nvSpPr>
        <p:spPr>
          <a:xfrm>
            <a:off x="4892518" y="3934924"/>
            <a:ext cx="2117882" cy="3077725"/>
          </a:xfrm>
          <a:prstGeom prst="rect">
            <a:avLst/>
          </a:prstGeom>
          <a:noFill/>
          <a:ln>
            <a:noFill/>
          </a:ln>
        </p:spPr>
        <p:txBody>
          <a:bodyPr spcFirstLastPara="1" wrap="square" lIns="91425" tIns="45700" rIns="91425" bIns="45700" anchor="t" anchorCtr="0">
            <a:spAutoFit/>
          </a:bodyPr>
          <a:lstStyle/>
          <a:p>
            <a:pPr lvl="0" algn="just"/>
            <a:r>
              <a:rPr lang="en-GB" sz="900" b="1" dirty="0">
                <a:solidFill>
                  <a:schemeClr val="dk1"/>
                </a:solidFill>
                <a:latin typeface="Calibri"/>
                <a:ea typeface="Calibri"/>
                <a:cs typeface="Calibri"/>
                <a:sym typeface="Calibri"/>
              </a:rPr>
              <a:t>3. </a:t>
            </a:r>
            <a:r>
              <a:rPr lang="el-GR" sz="900" b="1" u="sng" dirty="0">
                <a:solidFill>
                  <a:schemeClr val="dk1"/>
                </a:solidFill>
                <a:latin typeface="Calibri"/>
                <a:ea typeface="Calibri"/>
                <a:cs typeface="Calibri"/>
                <a:sym typeface="Calibri"/>
                <a:hlinkClick r:id="rId5"/>
              </a:rPr>
              <a:t>Ταμείο Συνοχής (ΤΣ)</a:t>
            </a:r>
            <a:endParaRPr sz="900" b="1" dirty="0">
              <a:solidFill>
                <a:schemeClr val="dk1"/>
              </a:solidFill>
              <a:latin typeface="Calibri"/>
              <a:ea typeface="Calibri"/>
              <a:cs typeface="Calibri"/>
              <a:sym typeface="Calibri"/>
            </a:endParaRPr>
          </a:p>
          <a:p>
            <a:pPr marL="0" marR="0" lvl="0" indent="0" algn="just" rtl="0">
              <a:spcBef>
                <a:spcPts val="0"/>
              </a:spcBef>
              <a:spcAft>
                <a:spcPts val="0"/>
              </a:spcAft>
              <a:buNone/>
            </a:pPr>
            <a:endParaRPr sz="900" dirty="0">
              <a:solidFill>
                <a:schemeClr val="dk1"/>
              </a:solidFill>
              <a:latin typeface="Calibri"/>
              <a:ea typeface="Calibri"/>
              <a:cs typeface="Calibri"/>
              <a:sym typeface="Calibri"/>
            </a:endParaRPr>
          </a:p>
          <a:p>
            <a:pPr lvl="0" algn="just"/>
            <a:r>
              <a:rPr lang="el-GR" sz="900" dirty="0">
                <a:solidFill>
                  <a:schemeClr val="dk1"/>
                </a:solidFill>
                <a:latin typeface="Calibri"/>
                <a:ea typeface="Calibri"/>
                <a:cs typeface="Calibri"/>
                <a:sym typeface="Calibri"/>
              </a:rPr>
              <a:t>Το ΤΣ χρηματοδοτεί έργα μεταφορών και περιβάλλοντος σε χώρες όπου το ακαθάριστο εθνικό εισόδημα (ΑΕΕ) ανά κάτοικο είναι μικρότερο από το 90% του μέσου όρου της ΕΕ.</a:t>
            </a:r>
          </a:p>
          <a:p>
            <a:pPr lvl="0" algn="just"/>
            <a:endParaRPr lang="el-GR" sz="900" dirty="0">
              <a:solidFill>
                <a:schemeClr val="dk1"/>
              </a:solidFill>
              <a:latin typeface="Calibri"/>
              <a:ea typeface="Calibri"/>
              <a:cs typeface="Calibri"/>
              <a:sym typeface="Calibri"/>
            </a:endParaRPr>
          </a:p>
          <a:p>
            <a:pPr lvl="0" algn="just"/>
            <a:r>
              <a:rPr lang="el-GR" sz="900" dirty="0">
                <a:solidFill>
                  <a:schemeClr val="dk1"/>
                </a:solidFill>
                <a:latin typeface="Calibri"/>
                <a:ea typeface="Calibri"/>
                <a:cs typeface="Calibri"/>
                <a:sym typeface="Calibri"/>
              </a:rPr>
              <a:t>Το 2014-20, αυτές είναι η Βουλγαρία, η Κροατία, η Κύπρος, η Τσεχία, η Εσθονία, η Ελλάδα, η Ουγγαρία, η Λετονία, η Λιθουανία, η Μάλτα, η Πολωνία, η Πορτογαλία, η Ρουμανία, η Σλοβακία και η Σλοβενία.</a:t>
            </a:r>
          </a:p>
          <a:p>
            <a:pPr lvl="0" algn="just"/>
            <a:endParaRPr lang="el-GR" sz="900" dirty="0">
              <a:solidFill>
                <a:schemeClr val="dk1"/>
              </a:solidFill>
              <a:latin typeface="Calibri"/>
              <a:ea typeface="Calibri"/>
              <a:cs typeface="Calibri"/>
              <a:sym typeface="Calibri"/>
            </a:endParaRPr>
          </a:p>
          <a:p>
            <a:pPr lvl="0" algn="just"/>
            <a:r>
              <a:rPr lang="el-GR" sz="900" dirty="0">
                <a:solidFill>
                  <a:schemeClr val="dk1"/>
                </a:solidFill>
                <a:latin typeface="Calibri"/>
                <a:ea typeface="Calibri"/>
                <a:cs typeface="Calibri"/>
                <a:sym typeface="Calibri"/>
              </a:rPr>
              <a:t>Επιπλέον, το 37% της συνολικής χρηματοδότησης του Ταμείου Συνοχής αναμένεται να συμβάλει στους στόχους για το κλίμα.</a:t>
            </a:r>
            <a:endParaRPr lang="en-GB" sz="900" dirty="0">
              <a:solidFill>
                <a:schemeClr val="dk1"/>
              </a:solidFill>
              <a:latin typeface="Calibri"/>
              <a:ea typeface="Calibri"/>
              <a:cs typeface="Calibri"/>
              <a:sym typeface="Calibri"/>
            </a:endParaRPr>
          </a:p>
          <a:p>
            <a:pPr marL="0" marR="0" lvl="0" indent="0" algn="just" rtl="0">
              <a:spcBef>
                <a:spcPts val="0"/>
              </a:spcBef>
              <a:spcAft>
                <a:spcPts val="0"/>
              </a:spcAft>
              <a:buNone/>
            </a:pPr>
            <a:endParaRPr lang="en-GB" sz="900" dirty="0">
              <a:solidFill>
                <a:schemeClr val="dk1"/>
              </a:solidFill>
              <a:latin typeface="Calibri"/>
              <a:ea typeface="Calibri"/>
              <a:cs typeface="Calibri"/>
              <a:sym typeface="Calibri"/>
            </a:endParaRPr>
          </a:p>
          <a:p>
            <a:pPr marL="0" marR="0" lvl="0" indent="0" algn="just" rtl="0">
              <a:spcBef>
                <a:spcPts val="0"/>
              </a:spcBef>
              <a:spcAft>
                <a:spcPts val="0"/>
              </a:spcAft>
              <a:buNone/>
            </a:pPr>
            <a:endParaRPr dirty="0"/>
          </a:p>
        </p:txBody>
      </p:sp>
      <p:sp>
        <p:nvSpPr>
          <p:cNvPr id="183" name="Google Shape;183;p10"/>
          <p:cNvSpPr/>
          <p:nvPr/>
        </p:nvSpPr>
        <p:spPr>
          <a:xfrm>
            <a:off x="7169809" y="3934924"/>
            <a:ext cx="2187549" cy="2862282"/>
          </a:xfrm>
          <a:prstGeom prst="rect">
            <a:avLst/>
          </a:prstGeom>
          <a:noFill/>
          <a:ln>
            <a:noFill/>
          </a:ln>
        </p:spPr>
        <p:txBody>
          <a:bodyPr spcFirstLastPara="1" wrap="square" lIns="91425" tIns="45700" rIns="91425" bIns="45700" anchor="t" anchorCtr="0">
            <a:spAutoFit/>
          </a:bodyPr>
          <a:lstStyle/>
          <a:p>
            <a:pPr lvl="0" algn="just"/>
            <a:r>
              <a:rPr lang="en-GB" sz="900" b="1" dirty="0">
                <a:solidFill>
                  <a:schemeClr val="dk1"/>
                </a:solidFill>
                <a:latin typeface="Calibri"/>
                <a:ea typeface="Calibri"/>
                <a:cs typeface="Calibri"/>
                <a:sym typeface="Calibri"/>
              </a:rPr>
              <a:t>4. </a:t>
            </a:r>
            <a:r>
              <a:rPr lang="el-GR" sz="900" b="1" u="sng" dirty="0">
                <a:solidFill>
                  <a:schemeClr val="dk1"/>
                </a:solidFill>
                <a:latin typeface="Calibri"/>
                <a:ea typeface="Calibri"/>
                <a:cs typeface="Calibri"/>
                <a:sym typeface="Calibri"/>
                <a:hlinkClick r:id="rId6"/>
              </a:rPr>
              <a:t>Ευρωπαϊκό Γεωργικό Ταμείο Αγροτικής Ανάπτυξης (ΕΓΤΑΑ)</a:t>
            </a:r>
            <a:endParaRPr sz="900" b="1" dirty="0">
              <a:solidFill>
                <a:schemeClr val="dk1"/>
              </a:solidFill>
              <a:latin typeface="Calibri"/>
              <a:ea typeface="Calibri"/>
              <a:cs typeface="Calibri"/>
              <a:sym typeface="Calibri"/>
            </a:endParaRPr>
          </a:p>
          <a:p>
            <a:pPr marL="0" marR="0" lvl="0" indent="0" algn="just" rtl="0">
              <a:spcBef>
                <a:spcPts val="0"/>
              </a:spcBef>
              <a:spcAft>
                <a:spcPts val="0"/>
              </a:spcAft>
              <a:buNone/>
            </a:pPr>
            <a:endParaRPr sz="900" dirty="0">
              <a:solidFill>
                <a:schemeClr val="dk1"/>
              </a:solidFill>
              <a:latin typeface="Calibri"/>
              <a:ea typeface="Calibri"/>
              <a:cs typeface="Calibri"/>
              <a:sym typeface="Calibri"/>
            </a:endParaRPr>
          </a:p>
          <a:p>
            <a:pPr lvl="0" algn="just"/>
            <a:r>
              <a:rPr lang="el-GR" sz="900" dirty="0">
                <a:solidFill>
                  <a:schemeClr val="dk1"/>
                </a:solidFill>
                <a:latin typeface="Calibri"/>
                <a:ea typeface="Calibri"/>
                <a:cs typeface="Calibri"/>
                <a:sym typeface="Calibri"/>
              </a:rPr>
              <a:t>Το ΕΓΤΑΑ εστιάζει στην επίλυση των ιδιαίτερων προκλήσεων που αντιμετωπίζουν οι αγροτικές περιοχές της ΕΕ.</a:t>
            </a:r>
          </a:p>
          <a:p>
            <a:pPr lvl="0" algn="just"/>
            <a:endParaRPr lang="el-GR" sz="900" dirty="0">
              <a:solidFill>
                <a:schemeClr val="dk1"/>
              </a:solidFill>
              <a:latin typeface="Calibri"/>
              <a:ea typeface="Calibri"/>
              <a:cs typeface="Calibri"/>
              <a:sym typeface="Calibri"/>
            </a:endParaRPr>
          </a:p>
          <a:p>
            <a:pPr lvl="0" algn="just"/>
            <a:r>
              <a:rPr lang="el-GR" sz="900" dirty="0">
                <a:solidFill>
                  <a:schemeClr val="dk1"/>
                </a:solidFill>
                <a:latin typeface="Calibri"/>
                <a:ea typeface="Calibri"/>
                <a:cs typeface="Calibri"/>
                <a:sym typeface="Calibri"/>
              </a:rPr>
              <a:t>Είναι ένα από τα δύο κονδύλια που αντλούνται από τον μακροπρόθεσμο προϋπολογισμό της ΕΕ που υποστηρίζουν την ΚΓΠ, η οποία σημαίνει Κοινή Αγροτική Πολιτική.</a:t>
            </a:r>
          </a:p>
          <a:p>
            <a:pPr lvl="0" algn="just"/>
            <a:endParaRPr lang="el-GR" sz="900" dirty="0">
              <a:solidFill>
                <a:schemeClr val="dk1"/>
              </a:solidFill>
              <a:latin typeface="Calibri"/>
              <a:ea typeface="Calibri"/>
              <a:cs typeface="Calibri"/>
              <a:sym typeface="Calibri"/>
            </a:endParaRPr>
          </a:p>
          <a:p>
            <a:pPr lvl="0" algn="just"/>
            <a:r>
              <a:rPr lang="el-GR" sz="900" dirty="0">
                <a:solidFill>
                  <a:schemeClr val="dk1"/>
                </a:solidFill>
                <a:latin typeface="Calibri"/>
                <a:ea typeface="Calibri"/>
                <a:cs typeface="Calibri"/>
                <a:sym typeface="Calibri"/>
              </a:rPr>
              <a:t>Η συνολική διάθεση ανέρχεται σε 95,5 δισ. ευρώ. Αυτό περιλαμβάνει 8,1 δισεκατομμύρια ευρώ από το μέσο ανάκαμψης της ΕΕ επόμενης γενιάς για να βοηθήσει στην αντιμετώπιση των προκλήσεων από την πανδημία COVID-19.</a:t>
            </a:r>
            <a:endParaRPr dirty="0"/>
          </a:p>
        </p:txBody>
      </p:sp>
      <p:sp>
        <p:nvSpPr>
          <p:cNvPr id="184" name="Google Shape;184;p10"/>
          <p:cNvSpPr/>
          <p:nvPr/>
        </p:nvSpPr>
        <p:spPr>
          <a:xfrm>
            <a:off x="9447099" y="3934924"/>
            <a:ext cx="2117884" cy="2723782"/>
          </a:xfrm>
          <a:prstGeom prst="rect">
            <a:avLst/>
          </a:prstGeom>
          <a:noFill/>
          <a:ln>
            <a:noFill/>
          </a:ln>
        </p:spPr>
        <p:txBody>
          <a:bodyPr spcFirstLastPara="1" wrap="square" lIns="91425" tIns="45700" rIns="91425" bIns="45700" anchor="t" anchorCtr="0">
            <a:spAutoFit/>
          </a:bodyPr>
          <a:lstStyle/>
          <a:p>
            <a:pPr lvl="0" algn="just"/>
            <a:r>
              <a:rPr lang="en-GB" sz="900" b="1" dirty="0">
                <a:solidFill>
                  <a:schemeClr val="dk1"/>
                </a:solidFill>
                <a:latin typeface="Calibri"/>
                <a:ea typeface="Calibri"/>
                <a:cs typeface="Calibri"/>
                <a:sym typeface="Calibri"/>
              </a:rPr>
              <a:t>5.</a:t>
            </a:r>
            <a:r>
              <a:rPr lang="en-GB" sz="900" dirty="0">
                <a:solidFill>
                  <a:schemeClr val="dk1"/>
                </a:solidFill>
                <a:latin typeface="Calibri"/>
                <a:ea typeface="Calibri"/>
                <a:cs typeface="Calibri"/>
                <a:sym typeface="Calibri"/>
              </a:rPr>
              <a:t> </a:t>
            </a:r>
            <a:r>
              <a:rPr lang="el-GR" sz="900" b="1" u="sng" dirty="0">
                <a:solidFill>
                  <a:schemeClr val="dk1"/>
                </a:solidFill>
                <a:latin typeface="Calibri"/>
                <a:ea typeface="Calibri"/>
                <a:cs typeface="Calibri"/>
                <a:sym typeface="Calibri"/>
                <a:hlinkClick r:id="rId7"/>
              </a:rPr>
              <a:t>Ευρωπαϊκό Ταμείο Θάλασσας και Αλιείας (ΕΤΘΑ)</a:t>
            </a:r>
            <a:endParaRPr sz="900" b="1" dirty="0">
              <a:solidFill>
                <a:schemeClr val="dk1"/>
              </a:solidFill>
              <a:latin typeface="Calibri"/>
              <a:ea typeface="Calibri"/>
              <a:cs typeface="Calibri"/>
              <a:sym typeface="Calibri"/>
            </a:endParaRPr>
          </a:p>
          <a:p>
            <a:pPr marL="0" marR="0" lvl="0" indent="0" algn="just" rtl="0">
              <a:spcBef>
                <a:spcPts val="0"/>
              </a:spcBef>
              <a:spcAft>
                <a:spcPts val="0"/>
              </a:spcAft>
              <a:buNone/>
            </a:pPr>
            <a:endParaRPr sz="900" dirty="0">
              <a:solidFill>
                <a:schemeClr val="dk1"/>
              </a:solidFill>
              <a:latin typeface="Calibri"/>
              <a:ea typeface="Calibri"/>
              <a:cs typeface="Calibri"/>
              <a:sym typeface="Calibri"/>
            </a:endParaRPr>
          </a:p>
          <a:p>
            <a:pPr lvl="0" algn="just"/>
            <a:r>
              <a:rPr lang="el-GR" sz="900" dirty="0">
                <a:solidFill>
                  <a:schemeClr val="dk1"/>
                </a:solidFill>
                <a:latin typeface="Calibri"/>
                <a:ea typeface="Calibri"/>
                <a:cs typeface="Calibri"/>
                <a:sym typeface="Calibri"/>
              </a:rPr>
              <a:t>Το ΕΤΘΑ βοηθά τους αλιείς να υιοθετήσουν βιώσιμες αλιευτικές πρακτικές και τις παράκτιες κοινότητες να διαφοροποιήσουν τις οικονομίες τους, βελτιώνοντας την ποιότητα ζωής στις ευρωπαϊκές ακτές.</a:t>
            </a:r>
          </a:p>
          <a:p>
            <a:pPr lvl="0" algn="just"/>
            <a:endParaRPr lang="el-GR" sz="900" dirty="0">
              <a:solidFill>
                <a:schemeClr val="dk1"/>
              </a:solidFill>
              <a:latin typeface="Calibri"/>
              <a:ea typeface="Calibri"/>
              <a:cs typeface="Calibri"/>
              <a:sym typeface="Calibri"/>
            </a:endParaRPr>
          </a:p>
          <a:p>
            <a:pPr lvl="0" algn="just"/>
            <a:r>
              <a:rPr lang="el-GR" sz="900" dirty="0">
                <a:solidFill>
                  <a:schemeClr val="dk1"/>
                </a:solidFill>
                <a:latin typeface="Calibri"/>
                <a:ea typeface="Calibri"/>
                <a:cs typeface="Calibri"/>
                <a:sym typeface="Calibri"/>
              </a:rPr>
              <a:t>Το ταμείο χρηματοδοτεί έργα που δημιουργούν νέες θέσεις εργασίας και βελτιώνουν την ποιότητα ζωής κατά μήκος των ευρωπαϊκών ακτών, υποστηρίζει τις βιώσιμες εξελίξεις της υδατοκαλλιέργειας, διευκολύνει την πρόσβαση των αιτούντων στη χρηματοδότηση και υποστηρίζει την εφαρμογή της θαλάσσιας πολιτικής.</a:t>
            </a:r>
            <a:endParaRPr sz="900" dirty="0">
              <a:solidFill>
                <a:schemeClr val="dk1"/>
              </a:solidFill>
              <a:latin typeface="Calibri"/>
              <a:ea typeface="Calibri"/>
              <a:cs typeface="Calibri"/>
              <a:sym typeface="Calibri"/>
            </a:endParaRPr>
          </a:p>
        </p:txBody>
      </p:sp>
      <p:cxnSp>
        <p:nvCxnSpPr>
          <p:cNvPr id="185" name="Google Shape;185;p10"/>
          <p:cNvCxnSpPr/>
          <p:nvPr/>
        </p:nvCxnSpPr>
        <p:spPr>
          <a:xfrm>
            <a:off x="2545555" y="3994248"/>
            <a:ext cx="0" cy="2429692"/>
          </a:xfrm>
          <a:prstGeom prst="straightConnector1">
            <a:avLst/>
          </a:prstGeom>
          <a:noFill/>
          <a:ln w="9525" cap="flat" cmpd="sng">
            <a:solidFill>
              <a:schemeClr val="accent1"/>
            </a:solidFill>
            <a:prstDash val="solid"/>
            <a:miter lim="800000"/>
            <a:headEnd type="none" w="sm" len="sm"/>
            <a:tailEnd type="none" w="sm" len="sm"/>
          </a:ln>
        </p:spPr>
      </p:cxnSp>
      <p:cxnSp>
        <p:nvCxnSpPr>
          <p:cNvPr id="186" name="Google Shape;186;p10"/>
          <p:cNvCxnSpPr/>
          <p:nvPr/>
        </p:nvCxnSpPr>
        <p:spPr>
          <a:xfrm>
            <a:off x="4822847" y="3994248"/>
            <a:ext cx="0" cy="2429692"/>
          </a:xfrm>
          <a:prstGeom prst="straightConnector1">
            <a:avLst/>
          </a:prstGeom>
          <a:noFill/>
          <a:ln w="9525" cap="flat" cmpd="sng">
            <a:solidFill>
              <a:schemeClr val="accent1"/>
            </a:solidFill>
            <a:prstDash val="solid"/>
            <a:miter lim="800000"/>
            <a:headEnd type="none" w="sm" len="sm"/>
            <a:tailEnd type="none" w="sm" len="sm"/>
          </a:ln>
        </p:spPr>
      </p:cxnSp>
      <p:cxnSp>
        <p:nvCxnSpPr>
          <p:cNvPr id="187" name="Google Shape;187;p10"/>
          <p:cNvCxnSpPr/>
          <p:nvPr/>
        </p:nvCxnSpPr>
        <p:spPr>
          <a:xfrm>
            <a:off x="7100138" y="4021813"/>
            <a:ext cx="0" cy="2429692"/>
          </a:xfrm>
          <a:prstGeom prst="straightConnector1">
            <a:avLst/>
          </a:prstGeom>
          <a:noFill/>
          <a:ln w="9525" cap="flat" cmpd="sng">
            <a:solidFill>
              <a:schemeClr val="accent1"/>
            </a:solidFill>
            <a:prstDash val="solid"/>
            <a:miter lim="800000"/>
            <a:headEnd type="none" w="sm" len="sm"/>
            <a:tailEnd type="none" w="sm" len="sm"/>
          </a:ln>
        </p:spPr>
      </p:cxnSp>
      <p:cxnSp>
        <p:nvCxnSpPr>
          <p:cNvPr id="188" name="Google Shape;188;p10"/>
          <p:cNvCxnSpPr/>
          <p:nvPr/>
        </p:nvCxnSpPr>
        <p:spPr>
          <a:xfrm>
            <a:off x="9368721" y="4021813"/>
            <a:ext cx="0" cy="2429692"/>
          </a:xfrm>
          <a:prstGeom prst="straightConnector1">
            <a:avLst/>
          </a:prstGeom>
          <a:noFill/>
          <a:ln w="9525" cap="flat" cmpd="sng">
            <a:solidFill>
              <a:schemeClr val="accent1"/>
            </a:solidFill>
            <a:prstDash val="solid"/>
            <a:miter lim="800000"/>
            <a:headEnd type="none" w="sm" len="sm"/>
            <a:tailEnd type="none" w="sm" len="sm"/>
          </a:ln>
        </p:spPr>
      </p:cxnSp>
      <p:sp>
        <p:nvSpPr>
          <p:cNvPr id="14" name="Google Shape;170;p9">
            <a:extLst>
              <a:ext uri="{FF2B5EF4-FFF2-40B4-BE49-F238E27FC236}">
                <a16:creationId xmlns:a16="http://schemas.microsoft.com/office/drawing/2014/main" id="{D193825E-FB52-41B5-B08F-C1FD90C17408}"/>
              </a:ext>
            </a:extLst>
          </p:cNvPr>
          <p:cNvSpPr txBox="1"/>
          <p:nvPr/>
        </p:nvSpPr>
        <p:spPr>
          <a:xfrm>
            <a:off x="875908" y="531936"/>
            <a:ext cx="11316091" cy="523180"/>
          </a:xfrm>
          <a:prstGeom prst="rect">
            <a:avLst/>
          </a:prstGeom>
          <a:noFill/>
          <a:ln>
            <a:noFill/>
          </a:ln>
        </p:spPr>
        <p:txBody>
          <a:bodyPr spcFirstLastPara="1" wrap="square" lIns="91425" tIns="45700" rIns="91425" bIns="45700" anchor="t" anchorCtr="0">
            <a:spAutoFit/>
          </a:bodyPr>
          <a:lstStyle/>
          <a:p>
            <a:pPr lvl="0"/>
            <a:r>
              <a:rPr lang="el-GR" sz="2800" b="1" dirty="0">
                <a:solidFill>
                  <a:srgbClr val="FAB632"/>
                </a:solidFill>
                <a:latin typeface="Calibri"/>
                <a:ea typeface="Calibri"/>
                <a:cs typeface="Calibri"/>
                <a:sym typeface="Calibri"/>
              </a:rPr>
              <a:t>Ενότητα</a:t>
            </a:r>
            <a:r>
              <a:rPr lang="en-GB" sz="2800" b="1" dirty="0">
                <a:solidFill>
                  <a:srgbClr val="FAB632"/>
                </a:solidFill>
                <a:latin typeface="Calibri"/>
                <a:ea typeface="Calibri"/>
                <a:cs typeface="Calibri"/>
                <a:sym typeface="Calibri"/>
              </a:rPr>
              <a:t> 2: </a:t>
            </a:r>
            <a:r>
              <a:rPr lang="el-GR" sz="2800" b="1" dirty="0">
                <a:solidFill>
                  <a:srgbClr val="FAB632"/>
                </a:solidFill>
                <a:latin typeface="Calibri"/>
                <a:ea typeface="Calibri"/>
                <a:cs typeface="Calibri"/>
                <a:sym typeface="Calibri"/>
              </a:rPr>
              <a:t>Διαρθρωτικά ταμεία της ΕΕ και ταμεία Επόμενης Γενιάς της ΕΕ </a:t>
            </a:r>
            <a:endParaRPr sz="2800" b="1" dirty="0">
              <a:solidFill>
                <a:srgbClr val="FAB632"/>
              </a:solidFill>
              <a:latin typeface="Calibri"/>
              <a:ea typeface="Calibri"/>
              <a:cs typeface="Calibri"/>
              <a:sym typeface="Calibri"/>
            </a:endParaRPr>
          </a:p>
        </p:txBody>
      </p:sp>
      <p:sp>
        <p:nvSpPr>
          <p:cNvPr id="15" name="Google Shape;172;p9">
            <a:extLst>
              <a:ext uri="{FF2B5EF4-FFF2-40B4-BE49-F238E27FC236}">
                <a16:creationId xmlns:a16="http://schemas.microsoft.com/office/drawing/2014/main" id="{A04C11B4-0C7A-46A2-BBFD-A91F8DF271E6}"/>
              </a:ext>
            </a:extLst>
          </p:cNvPr>
          <p:cNvSpPr txBox="1"/>
          <p:nvPr/>
        </p:nvSpPr>
        <p:spPr>
          <a:xfrm>
            <a:off x="875910" y="1111415"/>
            <a:ext cx="9879176" cy="461624"/>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Μέρος</a:t>
            </a:r>
            <a:r>
              <a:rPr lang="en-GB" sz="2400" dirty="0">
                <a:solidFill>
                  <a:srgbClr val="21B4A9"/>
                </a:solidFill>
                <a:latin typeface="Calibri"/>
                <a:ea typeface="Calibri"/>
                <a:cs typeface="Calibri"/>
                <a:sym typeface="Calibri"/>
              </a:rPr>
              <a:t> 2.2: </a:t>
            </a:r>
            <a:r>
              <a:rPr lang="el-GR" sz="2400" dirty="0">
                <a:solidFill>
                  <a:srgbClr val="21B4A9"/>
                </a:solidFill>
                <a:latin typeface="Calibri"/>
                <a:ea typeface="Calibri"/>
                <a:cs typeface="Calibri"/>
                <a:sym typeface="Calibri"/>
              </a:rPr>
              <a:t>Ευρωπαϊκά Διαρθρωτικά και Επενδυτικά Ταμεία (ΕΔΕΤ)</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1"/>
          <p:cNvSpPr/>
          <p:nvPr/>
        </p:nvSpPr>
        <p:spPr>
          <a:xfrm>
            <a:off x="875909" y="1736562"/>
            <a:ext cx="10114308" cy="3139281"/>
          </a:xfrm>
          <a:prstGeom prst="rect">
            <a:avLst/>
          </a:prstGeom>
          <a:noFill/>
          <a:ln>
            <a:noFill/>
          </a:ln>
        </p:spPr>
        <p:txBody>
          <a:bodyPr spcFirstLastPara="1" wrap="square" lIns="91425" tIns="45700" rIns="91425" bIns="45700" anchor="t" anchorCtr="0">
            <a:spAutoFit/>
          </a:bodyPr>
          <a:lstStyle/>
          <a:p>
            <a:pPr lvl="0" algn="just"/>
            <a:r>
              <a:rPr lang="el-GR" sz="1800" dirty="0">
                <a:latin typeface="Calibri"/>
                <a:ea typeface="Calibri"/>
                <a:cs typeface="Calibri"/>
                <a:sym typeface="Calibri"/>
              </a:rPr>
              <a:t>Το πρόγραμμα της ΕΕ για την Επόμενη Γενιά των 800 δισεκατομμυρίων ευρώ είναι ένα προσωρινό εργαλείο ανάκαμψης για να βοηθήσει στην ανάκαμψη της οικονομίας από την επιδημία του </a:t>
            </a:r>
            <a:r>
              <a:rPr lang="el-GR" sz="1800" dirty="0" err="1">
                <a:latin typeface="Calibri"/>
                <a:ea typeface="Calibri"/>
                <a:cs typeface="Calibri"/>
                <a:sym typeface="Calibri"/>
              </a:rPr>
              <a:t>κορωνοϊού</a:t>
            </a:r>
            <a:r>
              <a:rPr lang="el-GR" sz="1800" dirty="0">
                <a:latin typeface="Calibri"/>
                <a:ea typeface="Calibri"/>
                <a:cs typeface="Calibri"/>
                <a:sym typeface="Calibri"/>
              </a:rPr>
              <a:t> και να δημιουργήσει ένα πιο πράσινο, πιο προηγμένο τεχνολογικά και πιο ανθεκτικό μέλλον. </a:t>
            </a:r>
          </a:p>
          <a:p>
            <a:pPr lvl="0" algn="just"/>
            <a:endParaRPr sz="1800" dirty="0">
              <a:solidFill>
                <a:srgbClr val="000000"/>
              </a:solidFill>
              <a:latin typeface="Calibri"/>
              <a:ea typeface="Calibri"/>
              <a:cs typeface="Calibri"/>
              <a:sym typeface="Calibri"/>
            </a:endParaRPr>
          </a:p>
          <a:p>
            <a:pPr lvl="0" algn="just"/>
            <a:r>
              <a:rPr lang="el-GR" sz="1800" dirty="0">
                <a:latin typeface="Calibri"/>
                <a:ea typeface="Calibri"/>
                <a:cs typeface="Calibri"/>
                <a:sym typeface="Calibri"/>
              </a:rPr>
              <a:t>Η Ευρωπαϊκή Επιτροπή συνάπτει δάνεια στις χρηματοπιστωτικές αγορές για να πληρώσει το Επόμενη Γενιά ΕΕ </a:t>
            </a:r>
            <a:r>
              <a:rPr lang="en-GB" sz="1800" dirty="0">
                <a:solidFill>
                  <a:srgbClr val="000000"/>
                </a:solidFill>
                <a:latin typeface="Calibri"/>
                <a:ea typeface="Calibri"/>
                <a:cs typeface="Calibri"/>
                <a:sym typeface="Calibri"/>
              </a:rPr>
              <a:t>(</a:t>
            </a:r>
            <a:r>
              <a:rPr lang="el-GR" sz="1800" dirty="0">
                <a:latin typeface="Calibri"/>
                <a:ea typeface="Calibri"/>
                <a:cs typeface="Calibri"/>
                <a:sym typeface="Calibri"/>
              </a:rPr>
              <a:t>Η ΕΕ διαθέτει ισχυρή πιστοληπτική ικανότητα, η οποία επιτρέπει στην Επιτροπή να δανείζεται χρήματα με ευνοϊκά επιτόκια</a:t>
            </a:r>
            <a:r>
              <a:rPr lang="en-GB" sz="1800" dirty="0">
                <a:solidFill>
                  <a:srgbClr val="000000"/>
                </a:solidFill>
                <a:latin typeface="Calibri"/>
                <a:ea typeface="Calibri"/>
                <a:cs typeface="Calibri"/>
                <a:sym typeface="Calibri"/>
              </a:rPr>
              <a:t>). </a:t>
            </a:r>
            <a:endParaRPr dirty="0"/>
          </a:p>
          <a:p>
            <a:pPr marL="0" marR="0" lvl="0" indent="0" algn="just" rtl="0">
              <a:spcBef>
                <a:spcPts val="0"/>
              </a:spcBef>
              <a:spcAft>
                <a:spcPts val="0"/>
              </a:spcAft>
              <a:buNone/>
            </a:pPr>
            <a:endParaRPr sz="1800" dirty="0">
              <a:solidFill>
                <a:srgbClr val="000000"/>
              </a:solidFill>
              <a:latin typeface="Calibri"/>
              <a:ea typeface="Calibri"/>
              <a:cs typeface="Calibri"/>
              <a:sym typeface="Calibri"/>
            </a:endParaRPr>
          </a:p>
          <a:p>
            <a:pPr lvl="0" algn="just"/>
            <a:r>
              <a:rPr lang="el-GR" sz="1800" dirty="0">
                <a:latin typeface="Calibri"/>
                <a:ea typeface="Calibri"/>
                <a:cs typeface="Calibri"/>
                <a:sym typeface="Calibri"/>
              </a:rPr>
              <a:t>Το πλεονέκτημα μεταφέρεται στη συνέχεια από την Επιτροπή στα κράτη μέλη της ΕΕ απευθείας μέσω δανείων ή στον προϋπολογισμό της Ένωσης μέσω μειωμένων πληρωμών τόκων επί δανείων που χρησιμοποιούνται για τη χρηματοδότηση δαπανών για την οικονομική ανάκαμψη.</a:t>
            </a:r>
            <a:endParaRPr sz="1800" b="1" dirty="0">
              <a:solidFill>
                <a:srgbClr val="002060"/>
              </a:solidFill>
              <a:latin typeface="Calibri"/>
              <a:ea typeface="Calibri"/>
              <a:cs typeface="Calibri"/>
              <a:sym typeface="Calibri"/>
            </a:endParaRPr>
          </a:p>
        </p:txBody>
      </p:sp>
      <p:sp>
        <p:nvSpPr>
          <p:cNvPr id="5" name="Google Shape;170;p9">
            <a:extLst>
              <a:ext uri="{FF2B5EF4-FFF2-40B4-BE49-F238E27FC236}">
                <a16:creationId xmlns:a16="http://schemas.microsoft.com/office/drawing/2014/main" id="{53F8F221-8583-463C-BE1F-B050B70719FF}"/>
              </a:ext>
            </a:extLst>
          </p:cNvPr>
          <p:cNvSpPr txBox="1"/>
          <p:nvPr/>
        </p:nvSpPr>
        <p:spPr>
          <a:xfrm>
            <a:off x="875908" y="531936"/>
            <a:ext cx="11316091" cy="523180"/>
          </a:xfrm>
          <a:prstGeom prst="rect">
            <a:avLst/>
          </a:prstGeom>
          <a:noFill/>
          <a:ln>
            <a:noFill/>
          </a:ln>
        </p:spPr>
        <p:txBody>
          <a:bodyPr spcFirstLastPara="1" wrap="square" lIns="91425" tIns="45700" rIns="91425" bIns="45700" anchor="t" anchorCtr="0">
            <a:spAutoFit/>
          </a:bodyPr>
          <a:lstStyle/>
          <a:p>
            <a:pPr lvl="0"/>
            <a:r>
              <a:rPr lang="el-GR" sz="2800" b="1" dirty="0">
                <a:solidFill>
                  <a:srgbClr val="FAB632"/>
                </a:solidFill>
                <a:latin typeface="Calibri"/>
                <a:ea typeface="Calibri"/>
                <a:cs typeface="Calibri"/>
                <a:sym typeface="Calibri"/>
              </a:rPr>
              <a:t>Ενότητα</a:t>
            </a:r>
            <a:r>
              <a:rPr lang="en-GB" sz="2800" b="1" dirty="0">
                <a:solidFill>
                  <a:srgbClr val="FAB632"/>
                </a:solidFill>
                <a:latin typeface="Calibri"/>
                <a:ea typeface="Calibri"/>
                <a:cs typeface="Calibri"/>
                <a:sym typeface="Calibri"/>
              </a:rPr>
              <a:t> 2: </a:t>
            </a:r>
            <a:r>
              <a:rPr lang="el-GR" sz="2800" b="1" dirty="0">
                <a:solidFill>
                  <a:srgbClr val="FAB632"/>
                </a:solidFill>
                <a:latin typeface="Calibri"/>
                <a:ea typeface="Calibri"/>
                <a:cs typeface="Calibri"/>
                <a:sym typeface="Calibri"/>
              </a:rPr>
              <a:t>Διαρθρωτικά ταμεία της ΕΕ και ταμεία Επόμενης Γενιάς της ΕΕ </a:t>
            </a:r>
            <a:endParaRPr sz="2800" b="1" dirty="0">
              <a:solidFill>
                <a:srgbClr val="FAB632"/>
              </a:solidFill>
              <a:latin typeface="Calibri"/>
              <a:ea typeface="Calibri"/>
              <a:cs typeface="Calibri"/>
              <a:sym typeface="Calibri"/>
            </a:endParaRPr>
          </a:p>
        </p:txBody>
      </p:sp>
      <p:sp>
        <p:nvSpPr>
          <p:cNvPr id="6" name="Google Shape;172;p9">
            <a:extLst>
              <a:ext uri="{FF2B5EF4-FFF2-40B4-BE49-F238E27FC236}">
                <a16:creationId xmlns:a16="http://schemas.microsoft.com/office/drawing/2014/main" id="{C5A5A6F1-7F0E-48FD-9BFA-18DE721D8499}"/>
              </a:ext>
            </a:extLst>
          </p:cNvPr>
          <p:cNvSpPr txBox="1"/>
          <p:nvPr/>
        </p:nvSpPr>
        <p:spPr>
          <a:xfrm>
            <a:off x="875910" y="1111415"/>
            <a:ext cx="10808090" cy="461624"/>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Μέρος</a:t>
            </a:r>
            <a:r>
              <a:rPr lang="en-GB" sz="2400" dirty="0">
                <a:solidFill>
                  <a:srgbClr val="21B4A9"/>
                </a:solidFill>
                <a:latin typeface="Calibri"/>
                <a:ea typeface="Calibri"/>
                <a:cs typeface="Calibri"/>
                <a:sym typeface="Calibri"/>
              </a:rPr>
              <a:t> 2.</a:t>
            </a:r>
            <a:r>
              <a:rPr lang="el-GR" sz="2400" dirty="0">
                <a:solidFill>
                  <a:srgbClr val="21B4A9"/>
                </a:solidFill>
                <a:latin typeface="Calibri"/>
                <a:ea typeface="Calibri"/>
                <a:cs typeface="Calibri"/>
                <a:sym typeface="Calibri"/>
              </a:rPr>
              <a:t>3</a:t>
            </a:r>
            <a:r>
              <a:rPr lang="en-GB" sz="2400" dirty="0">
                <a:solidFill>
                  <a:srgbClr val="21B4A9"/>
                </a:solidFill>
                <a:latin typeface="Calibri"/>
                <a:ea typeface="Calibri"/>
                <a:cs typeface="Calibri"/>
                <a:sym typeface="Calibri"/>
              </a:rPr>
              <a:t>: </a:t>
            </a:r>
            <a:r>
              <a:rPr lang="el-GR" sz="2400" dirty="0">
                <a:solidFill>
                  <a:srgbClr val="21B4A9"/>
                </a:solidFill>
                <a:latin typeface="Calibri"/>
                <a:ea typeface="Calibri"/>
                <a:cs typeface="Calibri"/>
                <a:sym typeface="Calibri"/>
              </a:rPr>
              <a:t>Τα κονδύλια της ΕΕ Επόμενης Γενιάς για την ανάκαμψη από το COVID-19</a:t>
            </a:r>
            <a:r>
              <a:rPr lang="en-GB" sz="2400" dirty="0">
                <a:solidFill>
                  <a:srgbClr val="21B4A9"/>
                </a:solidFill>
                <a:latin typeface="Calibri"/>
                <a:ea typeface="Calibri"/>
                <a:cs typeface="Calibri"/>
                <a:sym typeface="Calibri"/>
              </a:rPr>
              <a:t> </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2"/>
          <p:cNvSpPr/>
          <p:nvPr/>
        </p:nvSpPr>
        <p:spPr>
          <a:xfrm>
            <a:off x="875909" y="1736562"/>
            <a:ext cx="10114308" cy="5016718"/>
          </a:xfrm>
          <a:prstGeom prst="rect">
            <a:avLst/>
          </a:prstGeom>
          <a:noFill/>
          <a:ln>
            <a:noFill/>
          </a:ln>
        </p:spPr>
        <p:txBody>
          <a:bodyPr spcFirstLastPara="1" wrap="square" lIns="91425" tIns="45700" rIns="91425" bIns="45700" anchor="t" anchorCtr="0">
            <a:spAutoFit/>
          </a:bodyPr>
          <a:lstStyle/>
          <a:p>
            <a:pPr lvl="0" algn="just"/>
            <a:r>
              <a:rPr lang="el-GR" sz="1800" dirty="0">
                <a:latin typeface="Calibri"/>
                <a:ea typeface="Calibri"/>
                <a:cs typeface="Calibri"/>
                <a:sym typeface="Calibri"/>
              </a:rPr>
              <a:t>Πάνω από το 50% του μακροπρόθεσμου προϋπολογισμού και το Επόμενη Γενιά ΕΕ υποστηρίζουν τον εκσυγχρονισμό, για παράδειγμα μέσω</a:t>
            </a:r>
            <a:r>
              <a:rPr lang="en-GB" sz="1800" dirty="0">
                <a:solidFill>
                  <a:srgbClr val="000000"/>
                </a:solidFill>
                <a:latin typeface="Calibri"/>
                <a:ea typeface="Calibri"/>
                <a:cs typeface="Calibri"/>
                <a:sym typeface="Calibri"/>
              </a:rPr>
              <a:t>:</a:t>
            </a:r>
            <a:endParaRPr dirty="0"/>
          </a:p>
          <a:p>
            <a:pPr marL="0" marR="0" lvl="0" indent="0" algn="just" rtl="0">
              <a:spcBef>
                <a:spcPts val="0"/>
              </a:spcBef>
              <a:spcAft>
                <a:spcPts val="0"/>
              </a:spcAft>
              <a:buNone/>
            </a:pPr>
            <a:endParaRPr sz="1000" dirty="0">
              <a:solidFill>
                <a:srgbClr val="000000"/>
              </a:solidFill>
              <a:latin typeface="Calibri"/>
              <a:ea typeface="Calibri"/>
              <a:cs typeface="Calibri"/>
              <a:sym typeface="Calibri"/>
            </a:endParaRPr>
          </a:p>
          <a:p>
            <a:pPr marL="285750" lvl="0" indent="-285750" algn="just">
              <a:buSzPts val="1800"/>
              <a:buFont typeface="Arial"/>
              <a:buChar char="•"/>
            </a:pPr>
            <a:r>
              <a:rPr lang="el-GR" sz="1800" dirty="0">
                <a:latin typeface="Calibri"/>
                <a:ea typeface="Calibri"/>
                <a:cs typeface="Calibri"/>
                <a:sym typeface="Calibri"/>
              </a:rPr>
              <a:t>Έρευνα και </a:t>
            </a:r>
            <a:r>
              <a:rPr lang="el-GR" sz="1800" b="1" dirty="0">
                <a:solidFill>
                  <a:srgbClr val="002060"/>
                </a:solidFill>
                <a:latin typeface="Calibri"/>
                <a:cs typeface="Calibri"/>
                <a:sym typeface="Calibri"/>
              </a:rPr>
              <a:t>καινοτομία</a:t>
            </a:r>
            <a:r>
              <a:rPr lang="el-GR" sz="1800" dirty="0">
                <a:latin typeface="Calibri"/>
                <a:ea typeface="Calibri"/>
                <a:cs typeface="Calibri"/>
                <a:sym typeface="Calibri"/>
              </a:rPr>
              <a:t>, μέσω του </a:t>
            </a:r>
            <a:r>
              <a:rPr lang="el-GR" sz="1800" dirty="0" err="1">
                <a:latin typeface="Calibri"/>
                <a:ea typeface="Calibri"/>
                <a:cs typeface="Calibri"/>
                <a:sym typeface="Calibri"/>
              </a:rPr>
              <a:t>Horizon</a:t>
            </a:r>
            <a:r>
              <a:rPr lang="el-GR" sz="1800" dirty="0">
                <a:latin typeface="Calibri"/>
                <a:ea typeface="Calibri"/>
                <a:cs typeface="Calibri"/>
                <a:sym typeface="Calibri"/>
              </a:rPr>
              <a:t> Europe</a:t>
            </a:r>
            <a:endParaRPr dirty="0"/>
          </a:p>
          <a:p>
            <a:pPr marL="285750" marR="0" lvl="0" indent="-222250" algn="just" rtl="0">
              <a:spcBef>
                <a:spcPts val="0"/>
              </a:spcBef>
              <a:spcAft>
                <a:spcPts val="0"/>
              </a:spcAft>
              <a:buClr>
                <a:schemeClr val="dk1"/>
              </a:buClr>
              <a:buSzPts val="1000"/>
              <a:buFont typeface="Arial"/>
              <a:buNone/>
            </a:pPr>
            <a:endParaRPr sz="1000" dirty="0">
              <a:solidFill>
                <a:srgbClr val="000000"/>
              </a:solidFill>
              <a:latin typeface="Calibri"/>
              <a:ea typeface="Calibri"/>
              <a:cs typeface="Calibri"/>
              <a:sym typeface="Calibri"/>
            </a:endParaRPr>
          </a:p>
          <a:p>
            <a:pPr marL="285750" lvl="0" indent="-285750" algn="just">
              <a:buSzPts val="1800"/>
              <a:buFont typeface="Arial"/>
              <a:buChar char="•"/>
            </a:pPr>
            <a:r>
              <a:rPr lang="el-GR" sz="1800" b="1" dirty="0">
                <a:solidFill>
                  <a:srgbClr val="002060"/>
                </a:solidFill>
                <a:latin typeface="Calibri"/>
                <a:cs typeface="Calibri"/>
                <a:sym typeface="Calibri"/>
              </a:rPr>
              <a:t>Δίκαιες μεταβάσεις στο κλίμα </a:t>
            </a:r>
            <a:r>
              <a:rPr lang="el-GR" sz="1800" dirty="0">
                <a:latin typeface="Calibri"/>
                <a:ea typeface="Calibri"/>
                <a:cs typeface="Calibri"/>
                <a:sym typeface="Calibri"/>
              </a:rPr>
              <a:t>και </a:t>
            </a:r>
            <a:r>
              <a:rPr lang="el-GR" sz="1800" b="1" dirty="0">
                <a:solidFill>
                  <a:srgbClr val="002060"/>
                </a:solidFill>
                <a:latin typeface="Calibri"/>
                <a:cs typeface="Calibri"/>
                <a:sym typeface="Calibri"/>
              </a:rPr>
              <a:t>το ψηφιακό</a:t>
            </a:r>
            <a:r>
              <a:rPr lang="el-GR" sz="1800" dirty="0">
                <a:latin typeface="Calibri"/>
                <a:ea typeface="Calibri"/>
                <a:cs typeface="Calibri"/>
                <a:sym typeface="Calibri"/>
              </a:rPr>
              <a:t>, μέσω του Ταμείου </a:t>
            </a:r>
            <a:r>
              <a:rPr lang="el-GR" sz="1800" dirty="0" err="1">
                <a:latin typeface="Calibri"/>
                <a:ea typeface="Calibri"/>
                <a:cs typeface="Calibri"/>
                <a:sym typeface="Calibri"/>
              </a:rPr>
              <a:t>Just</a:t>
            </a:r>
            <a:r>
              <a:rPr lang="el-GR" sz="1800" dirty="0">
                <a:latin typeface="Calibri"/>
                <a:ea typeface="Calibri"/>
                <a:cs typeface="Calibri"/>
                <a:sym typeface="Calibri"/>
              </a:rPr>
              <a:t> </a:t>
            </a:r>
            <a:r>
              <a:rPr lang="el-GR" sz="1800" dirty="0" err="1">
                <a:latin typeface="Calibri"/>
                <a:ea typeface="Calibri"/>
                <a:cs typeface="Calibri"/>
                <a:sym typeface="Calibri"/>
              </a:rPr>
              <a:t>Transition</a:t>
            </a:r>
            <a:r>
              <a:rPr lang="el-GR" sz="1800" dirty="0">
                <a:latin typeface="Calibri"/>
                <a:ea typeface="Calibri"/>
                <a:cs typeface="Calibri"/>
                <a:sym typeface="Calibri"/>
              </a:rPr>
              <a:t> και του Προγράμματος Ψηφιακή Ευρώπη</a:t>
            </a:r>
            <a:endParaRPr dirty="0"/>
          </a:p>
          <a:p>
            <a:pPr marL="285750" marR="0" lvl="0" indent="-222250" algn="just" rtl="0">
              <a:spcBef>
                <a:spcPts val="0"/>
              </a:spcBef>
              <a:spcAft>
                <a:spcPts val="0"/>
              </a:spcAft>
              <a:buClr>
                <a:schemeClr val="dk1"/>
              </a:buClr>
              <a:buSzPts val="1000"/>
              <a:buFont typeface="Arial"/>
              <a:buNone/>
            </a:pPr>
            <a:endParaRPr sz="1000" dirty="0">
              <a:solidFill>
                <a:srgbClr val="000000"/>
              </a:solidFill>
              <a:latin typeface="Calibri"/>
              <a:ea typeface="Calibri"/>
              <a:cs typeface="Calibri"/>
              <a:sym typeface="Calibri"/>
            </a:endParaRPr>
          </a:p>
          <a:p>
            <a:pPr marL="285750" lvl="0" indent="-285750" algn="just">
              <a:buSzPts val="1800"/>
              <a:buFont typeface="Arial"/>
              <a:buChar char="•"/>
            </a:pPr>
            <a:r>
              <a:rPr lang="el-GR" sz="1800" dirty="0">
                <a:latin typeface="Calibri"/>
                <a:ea typeface="Calibri"/>
                <a:cs typeface="Calibri"/>
                <a:sym typeface="Calibri"/>
              </a:rPr>
              <a:t>Ετοιμότητα, </a:t>
            </a:r>
            <a:r>
              <a:rPr lang="el-GR" sz="1800" b="1" dirty="0">
                <a:solidFill>
                  <a:srgbClr val="002060"/>
                </a:solidFill>
                <a:latin typeface="Calibri"/>
                <a:cs typeface="Calibri"/>
                <a:sym typeface="Calibri"/>
              </a:rPr>
              <a:t>ανάκαμψη</a:t>
            </a:r>
            <a:r>
              <a:rPr lang="el-GR" sz="1800" dirty="0">
                <a:latin typeface="Calibri"/>
                <a:ea typeface="Calibri"/>
                <a:cs typeface="Calibri"/>
                <a:sym typeface="Calibri"/>
              </a:rPr>
              <a:t> και </a:t>
            </a:r>
            <a:r>
              <a:rPr lang="el-GR" sz="1800" b="1" dirty="0">
                <a:solidFill>
                  <a:srgbClr val="002060"/>
                </a:solidFill>
                <a:latin typeface="Calibri"/>
                <a:cs typeface="Calibri"/>
                <a:sym typeface="Calibri"/>
              </a:rPr>
              <a:t>ανθεκτικότητα</a:t>
            </a:r>
            <a:r>
              <a:rPr lang="el-GR" sz="1800" dirty="0">
                <a:latin typeface="Calibri"/>
                <a:ea typeface="Calibri"/>
                <a:cs typeface="Calibri"/>
                <a:sym typeface="Calibri"/>
              </a:rPr>
              <a:t>, μέσω του </a:t>
            </a:r>
            <a:r>
              <a:rPr lang="el-GR" sz="1800" dirty="0" err="1">
                <a:latin typeface="Calibri"/>
                <a:ea typeface="Calibri"/>
                <a:cs typeface="Calibri"/>
                <a:sym typeface="Calibri"/>
              </a:rPr>
              <a:t>Recovery</a:t>
            </a:r>
            <a:r>
              <a:rPr lang="el-GR" sz="1800" dirty="0">
                <a:latin typeface="Calibri"/>
                <a:ea typeface="Calibri"/>
                <a:cs typeface="Calibri"/>
                <a:sym typeface="Calibri"/>
              </a:rPr>
              <a:t> and </a:t>
            </a:r>
            <a:r>
              <a:rPr lang="el-GR" sz="1800" dirty="0" err="1">
                <a:latin typeface="Calibri"/>
                <a:ea typeface="Calibri"/>
                <a:cs typeface="Calibri"/>
                <a:sym typeface="Calibri"/>
              </a:rPr>
              <a:t>Resilience</a:t>
            </a:r>
            <a:r>
              <a:rPr lang="el-GR" sz="1800" dirty="0">
                <a:latin typeface="Calibri"/>
                <a:ea typeface="Calibri"/>
                <a:cs typeface="Calibri"/>
                <a:sym typeface="Calibri"/>
              </a:rPr>
              <a:t> </a:t>
            </a:r>
            <a:r>
              <a:rPr lang="el-GR" sz="1800" dirty="0" err="1">
                <a:latin typeface="Calibri"/>
                <a:ea typeface="Calibri"/>
                <a:cs typeface="Calibri"/>
                <a:sym typeface="Calibri"/>
              </a:rPr>
              <a:t>Facility</a:t>
            </a:r>
            <a:r>
              <a:rPr lang="el-GR" sz="1800" dirty="0">
                <a:latin typeface="Calibri"/>
                <a:ea typeface="Calibri"/>
                <a:cs typeface="Calibri"/>
                <a:sym typeface="Calibri"/>
              </a:rPr>
              <a:t>, του </a:t>
            </a:r>
            <a:r>
              <a:rPr lang="el-GR" sz="1800" dirty="0" err="1">
                <a:latin typeface="Calibri"/>
                <a:ea typeface="Calibri"/>
                <a:cs typeface="Calibri"/>
                <a:sym typeface="Calibri"/>
              </a:rPr>
              <a:t>rescEU</a:t>
            </a:r>
            <a:r>
              <a:rPr lang="el-GR" sz="1800" dirty="0">
                <a:latin typeface="Calibri"/>
                <a:ea typeface="Calibri"/>
                <a:cs typeface="Calibri"/>
                <a:sym typeface="Calibri"/>
              </a:rPr>
              <a:t> και ενός νέου προγράμματος υγείας, EU4Health</a:t>
            </a:r>
            <a:endParaRPr dirty="0"/>
          </a:p>
          <a:p>
            <a:pPr marL="285750" marR="0" lvl="0" indent="-171450" algn="just" rtl="0">
              <a:spcBef>
                <a:spcPts val="0"/>
              </a:spcBef>
              <a:spcAft>
                <a:spcPts val="0"/>
              </a:spcAft>
              <a:buClr>
                <a:schemeClr val="dk1"/>
              </a:buClr>
              <a:buSzPts val="1800"/>
              <a:buFont typeface="Arial"/>
              <a:buNone/>
            </a:pPr>
            <a:endParaRPr sz="1800" dirty="0">
              <a:solidFill>
                <a:srgbClr val="000000"/>
              </a:solidFill>
              <a:latin typeface="Calibri"/>
              <a:ea typeface="Calibri"/>
              <a:cs typeface="Calibri"/>
              <a:sym typeface="Calibri"/>
            </a:endParaRPr>
          </a:p>
          <a:p>
            <a:pPr lvl="0"/>
            <a:r>
              <a:rPr lang="el-GR" sz="1800" dirty="0">
                <a:latin typeface="Calibri"/>
                <a:ea typeface="Calibri"/>
                <a:cs typeface="Calibri"/>
                <a:sym typeface="Calibri"/>
              </a:rPr>
              <a:t>Επιπλέον, το πακέτο δίνει προσοχή σε</a:t>
            </a:r>
            <a:r>
              <a:rPr lang="en-GB" sz="1800" dirty="0">
                <a:solidFill>
                  <a:srgbClr val="000000"/>
                </a:solidFill>
                <a:latin typeface="Calibri"/>
                <a:ea typeface="Calibri"/>
                <a:cs typeface="Calibri"/>
                <a:sym typeface="Calibri"/>
              </a:rPr>
              <a:t>:</a:t>
            </a:r>
            <a:endParaRPr sz="1800" dirty="0">
              <a:solidFill>
                <a:srgbClr val="000000"/>
              </a:solidFill>
              <a:latin typeface="Calibri"/>
              <a:ea typeface="Calibri"/>
              <a:cs typeface="Calibri"/>
              <a:sym typeface="Calibri"/>
            </a:endParaRPr>
          </a:p>
          <a:p>
            <a:pPr marL="0" marR="0" lvl="0" indent="0" algn="l" rtl="0">
              <a:spcBef>
                <a:spcPts val="0"/>
              </a:spcBef>
              <a:spcAft>
                <a:spcPts val="0"/>
              </a:spcAft>
              <a:buNone/>
            </a:pPr>
            <a:r>
              <a:rPr lang="en-GB" sz="1800" dirty="0">
                <a:solidFill>
                  <a:srgbClr val="000000"/>
                </a:solidFill>
                <a:latin typeface="Calibri"/>
                <a:ea typeface="Calibri"/>
                <a:cs typeface="Calibri"/>
                <a:sym typeface="Calibri"/>
              </a:rPr>
              <a:t> </a:t>
            </a:r>
            <a:endParaRPr sz="1800" dirty="0">
              <a:solidFill>
                <a:srgbClr val="000000"/>
              </a:solidFill>
              <a:latin typeface="Calibri"/>
              <a:ea typeface="Calibri"/>
              <a:cs typeface="Calibri"/>
              <a:sym typeface="Calibri"/>
            </a:endParaRPr>
          </a:p>
          <a:p>
            <a:pPr marL="285750" lvl="0" indent="-285750" algn="just">
              <a:buSzPts val="1800"/>
              <a:buFont typeface="Arial"/>
              <a:buChar char="•"/>
            </a:pPr>
            <a:r>
              <a:rPr lang="el-GR" sz="1800" dirty="0">
                <a:latin typeface="Calibri"/>
                <a:ea typeface="Calibri"/>
                <a:cs typeface="Calibri"/>
                <a:sym typeface="Calibri"/>
              </a:rPr>
              <a:t>Εκσυγχρονισμός παραδοσιακών πολιτικών όπως η </a:t>
            </a:r>
            <a:r>
              <a:rPr lang="el-GR" sz="1800" b="1" dirty="0">
                <a:solidFill>
                  <a:srgbClr val="002060"/>
                </a:solidFill>
                <a:latin typeface="Calibri"/>
                <a:cs typeface="Calibri"/>
                <a:sym typeface="Calibri"/>
              </a:rPr>
              <a:t>συνοχή </a:t>
            </a:r>
            <a:r>
              <a:rPr lang="el-GR" sz="1800" dirty="0">
                <a:latin typeface="Calibri"/>
                <a:ea typeface="Calibri"/>
                <a:cs typeface="Calibri"/>
                <a:sym typeface="Calibri"/>
              </a:rPr>
              <a:t>και η </a:t>
            </a:r>
            <a:r>
              <a:rPr lang="el-GR" sz="1800" b="1" dirty="0">
                <a:solidFill>
                  <a:srgbClr val="002060"/>
                </a:solidFill>
                <a:latin typeface="Calibri"/>
                <a:cs typeface="Calibri"/>
                <a:sym typeface="Calibri"/>
              </a:rPr>
              <a:t>κοινή γεωργική πολιτική</a:t>
            </a:r>
            <a:r>
              <a:rPr lang="el-GR" sz="1800" dirty="0">
                <a:latin typeface="Calibri"/>
                <a:ea typeface="Calibri"/>
                <a:cs typeface="Calibri"/>
                <a:sym typeface="Calibri"/>
              </a:rPr>
              <a:t>, για να μεγιστοποιηθεί η συμβολή τους στις προτεραιότητες της Ένωσης</a:t>
            </a:r>
            <a:endParaRPr dirty="0"/>
          </a:p>
          <a:p>
            <a:pPr marL="285750" marR="0" lvl="0" indent="-222250" algn="just" rtl="0">
              <a:spcBef>
                <a:spcPts val="0"/>
              </a:spcBef>
              <a:spcAft>
                <a:spcPts val="0"/>
              </a:spcAft>
              <a:buClr>
                <a:schemeClr val="dk1"/>
              </a:buClr>
              <a:buSzPts val="1000"/>
              <a:buFont typeface="Arial"/>
              <a:buNone/>
            </a:pPr>
            <a:endParaRPr sz="1000" dirty="0">
              <a:solidFill>
                <a:srgbClr val="000000"/>
              </a:solidFill>
              <a:latin typeface="Calibri"/>
              <a:ea typeface="Calibri"/>
              <a:cs typeface="Calibri"/>
              <a:sym typeface="Calibri"/>
            </a:endParaRPr>
          </a:p>
          <a:p>
            <a:pPr marL="285750" lvl="0" indent="-285750" algn="just">
              <a:buSzPts val="1800"/>
              <a:buFont typeface="Arial"/>
              <a:buChar char="•"/>
            </a:pPr>
            <a:r>
              <a:rPr lang="el-GR" sz="1800" dirty="0">
                <a:latin typeface="Calibri"/>
                <a:ea typeface="Calibri"/>
                <a:cs typeface="Calibri"/>
                <a:sym typeface="Calibri"/>
              </a:rPr>
              <a:t>Καταπολέμηση της </a:t>
            </a:r>
            <a:r>
              <a:rPr lang="el-GR" sz="1800" b="1" dirty="0">
                <a:solidFill>
                  <a:srgbClr val="002060"/>
                </a:solidFill>
                <a:latin typeface="Calibri"/>
                <a:cs typeface="Calibri"/>
                <a:sym typeface="Calibri"/>
              </a:rPr>
              <a:t>κλιματικής αλλαγής</a:t>
            </a:r>
            <a:r>
              <a:rPr lang="el-GR" sz="1800" dirty="0">
                <a:latin typeface="Calibri"/>
                <a:ea typeface="Calibri"/>
                <a:cs typeface="Calibri"/>
                <a:sym typeface="Calibri"/>
              </a:rPr>
              <a:t>, με το 30% των κονδυλίων της ΕΕ, το υψηλότερο μερίδιο ποτέ στον ευρωπαϊκό προϋπολογισμό</a:t>
            </a:r>
            <a:endParaRPr dirty="0"/>
          </a:p>
          <a:p>
            <a:pPr marL="285750" marR="0" lvl="0" indent="-222250" algn="just" rtl="0">
              <a:spcBef>
                <a:spcPts val="0"/>
              </a:spcBef>
              <a:spcAft>
                <a:spcPts val="0"/>
              </a:spcAft>
              <a:buClr>
                <a:schemeClr val="dk1"/>
              </a:buClr>
              <a:buSzPts val="1000"/>
              <a:buFont typeface="Arial"/>
              <a:buNone/>
            </a:pPr>
            <a:endParaRPr sz="1000" dirty="0">
              <a:solidFill>
                <a:srgbClr val="000000"/>
              </a:solidFill>
              <a:latin typeface="Calibri"/>
              <a:ea typeface="Calibri"/>
              <a:cs typeface="Calibri"/>
              <a:sym typeface="Calibri"/>
            </a:endParaRPr>
          </a:p>
          <a:p>
            <a:pPr marL="285750" lvl="0" indent="-285750" algn="just">
              <a:buSzPts val="1800"/>
              <a:buFont typeface="Arial"/>
              <a:buChar char="•"/>
            </a:pPr>
            <a:r>
              <a:rPr lang="el-GR" sz="1800" dirty="0">
                <a:latin typeface="Calibri"/>
                <a:cs typeface="Calibri"/>
                <a:sym typeface="Calibri"/>
              </a:rPr>
              <a:t>Προστασία της βιοποικιλότητας και </a:t>
            </a:r>
            <a:r>
              <a:rPr lang="el-GR" sz="1800" b="1" dirty="0">
                <a:solidFill>
                  <a:srgbClr val="002060"/>
                </a:solidFill>
                <a:latin typeface="Calibri"/>
                <a:ea typeface="Calibri"/>
                <a:cs typeface="Calibri"/>
                <a:sym typeface="Calibri"/>
              </a:rPr>
              <a:t>ισότητα των φύλων</a:t>
            </a:r>
            <a:endParaRPr sz="1800" b="1" dirty="0">
              <a:solidFill>
                <a:srgbClr val="002060"/>
              </a:solidFill>
              <a:latin typeface="Calibri"/>
              <a:ea typeface="Calibri"/>
              <a:cs typeface="Calibri"/>
              <a:sym typeface="Calibri"/>
            </a:endParaRPr>
          </a:p>
        </p:txBody>
      </p:sp>
      <p:sp>
        <p:nvSpPr>
          <p:cNvPr id="5" name="Google Shape;170;p9">
            <a:extLst>
              <a:ext uri="{FF2B5EF4-FFF2-40B4-BE49-F238E27FC236}">
                <a16:creationId xmlns:a16="http://schemas.microsoft.com/office/drawing/2014/main" id="{9B230BCC-C2E3-4789-A0CB-AAC0853309D8}"/>
              </a:ext>
            </a:extLst>
          </p:cNvPr>
          <p:cNvSpPr txBox="1"/>
          <p:nvPr/>
        </p:nvSpPr>
        <p:spPr>
          <a:xfrm>
            <a:off x="875908" y="531936"/>
            <a:ext cx="11316091" cy="523180"/>
          </a:xfrm>
          <a:prstGeom prst="rect">
            <a:avLst/>
          </a:prstGeom>
          <a:noFill/>
          <a:ln>
            <a:noFill/>
          </a:ln>
        </p:spPr>
        <p:txBody>
          <a:bodyPr spcFirstLastPara="1" wrap="square" lIns="91425" tIns="45700" rIns="91425" bIns="45700" anchor="t" anchorCtr="0">
            <a:spAutoFit/>
          </a:bodyPr>
          <a:lstStyle/>
          <a:p>
            <a:pPr lvl="0"/>
            <a:r>
              <a:rPr lang="el-GR" sz="2800" b="1" dirty="0">
                <a:solidFill>
                  <a:srgbClr val="FAB632"/>
                </a:solidFill>
                <a:latin typeface="Calibri"/>
                <a:ea typeface="Calibri"/>
                <a:cs typeface="Calibri"/>
                <a:sym typeface="Calibri"/>
              </a:rPr>
              <a:t>Ενότητα</a:t>
            </a:r>
            <a:r>
              <a:rPr lang="en-GB" sz="2800" b="1" dirty="0">
                <a:solidFill>
                  <a:srgbClr val="FAB632"/>
                </a:solidFill>
                <a:latin typeface="Calibri"/>
                <a:ea typeface="Calibri"/>
                <a:cs typeface="Calibri"/>
                <a:sym typeface="Calibri"/>
              </a:rPr>
              <a:t> 2: </a:t>
            </a:r>
            <a:r>
              <a:rPr lang="el-GR" sz="2800" b="1" dirty="0">
                <a:solidFill>
                  <a:srgbClr val="FAB632"/>
                </a:solidFill>
                <a:latin typeface="Calibri"/>
                <a:ea typeface="Calibri"/>
                <a:cs typeface="Calibri"/>
                <a:sym typeface="Calibri"/>
              </a:rPr>
              <a:t>Διαρθρωτικά ταμεία της ΕΕ και ταμεία Επόμενης Γενιάς της ΕΕ </a:t>
            </a:r>
            <a:endParaRPr sz="2800" b="1" dirty="0">
              <a:solidFill>
                <a:srgbClr val="FAB632"/>
              </a:solidFill>
              <a:latin typeface="Calibri"/>
              <a:ea typeface="Calibri"/>
              <a:cs typeface="Calibri"/>
              <a:sym typeface="Calibri"/>
            </a:endParaRPr>
          </a:p>
        </p:txBody>
      </p:sp>
      <p:sp>
        <p:nvSpPr>
          <p:cNvPr id="7" name="Google Shape;172;p9">
            <a:extLst>
              <a:ext uri="{FF2B5EF4-FFF2-40B4-BE49-F238E27FC236}">
                <a16:creationId xmlns:a16="http://schemas.microsoft.com/office/drawing/2014/main" id="{878BA803-D3D1-4B10-BE69-0C4584077FB7}"/>
              </a:ext>
            </a:extLst>
          </p:cNvPr>
          <p:cNvSpPr txBox="1"/>
          <p:nvPr/>
        </p:nvSpPr>
        <p:spPr>
          <a:xfrm>
            <a:off x="875910" y="1111415"/>
            <a:ext cx="10808090" cy="461624"/>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Μέρος</a:t>
            </a:r>
            <a:r>
              <a:rPr lang="en-GB" sz="2400" dirty="0">
                <a:solidFill>
                  <a:srgbClr val="21B4A9"/>
                </a:solidFill>
                <a:latin typeface="Calibri"/>
                <a:ea typeface="Calibri"/>
                <a:cs typeface="Calibri"/>
                <a:sym typeface="Calibri"/>
              </a:rPr>
              <a:t> 2.</a:t>
            </a:r>
            <a:r>
              <a:rPr lang="el-GR" sz="2400" dirty="0">
                <a:solidFill>
                  <a:srgbClr val="21B4A9"/>
                </a:solidFill>
                <a:latin typeface="Calibri"/>
                <a:ea typeface="Calibri"/>
                <a:cs typeface="Calibri"/>
                <a:sym typeface="Calibri"/>
              </a:rPr>
              <a:t>3</a:t>
            </a:r>
            <a:r>
              <a:rPr lang="en-GB" sz="2400" dirty="0">
                <a:solidFill>
                  <a:srgbClr val="21B4A9"/>
                </a:solidFill>
                <a:latin typeface="Calibri"/>
                <a:ea typeface="Calibri"/>
                <a:cs typeface="Calibri"/>
                <a:sym typeface="Calibri"/>
              </a:rPr>
              <a:t>: </a:t>
            </a:r>
            <a:r>
              <a:rPr lang="el-GR" sz="2400" dirty="0">
                <a:solidFill>
                  <a:srgbClr val="21B4A9"/>
                </a:solidFill>
                <a:latin typeface="Calibri"/>
                <a:ea typeface="Calibri"/>
                <a:cs typeface="Calibri"/>
                <a:sym typeface="Calibri"/>
              </a:rPr>
              <a:t>Τα κονδύλια της ΕΕ Επόμενης Γενιάς για την ανάκαμψη από το COVID-19</a:t>
            </a:r>
            <a:r>
              <a:rPr lang="en-GB" sz="2400" dirty="0">
                <a:solidFill>
                  <a:srgbClr val="21B4A9"/>
                </a:solidFill>
                <a:latin typeface="Calibri"/>
                <a:ea typeface="Calibri"/>
                <a:cs typeface="Calibri"/>
                <a:sym typeface="Calibri"/>
              </a:rPr>
              <a:t> </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6"/>
        <p:cNvGrpSpPr/>
        <p:nvPr/>
      </p:nvGrpSpPr>
      <p:grpSpPr>
        <a:xfrm>
          <a:off x="0" y="0"/>
          <a:ext cx="0" cy="0"/>
          <a:chOff x="0" y="0"/>
          <a:chExt cx="0" cy="0"/>
        </a:xfrm>
      </p:grpSpPr>
      <p:sp>
        <p:nvSpPr>
          <p:cNvPr id="207" name="Google Shape;207;p13"/>
          <p:cNvSpPr txBox="1"/>
          <p:nvPr/>
        </p:nvSpPr>
        <p:spPr>
          <a:xfrm>
            <a:off x="1551065" y="1710260"/>
            <a:ext cx="8823108" cy="830956"/>
          </a:xfrm>
          <a:prstGeom prst="rect">
            <a:avLst/>
          </a:prstGeom>
          <a:noFill/>
          <a:ln>
            <a:noFill/>
          </a:ln>
        </p:spPr>
        <p:txBody>
          <a:bodyPr spcFirstLastPara="1" wrap="square" lIns="91425" tIns="45700" rIns="91425" bIns="45700" anchor="t" anchorCtr="0">
            <a:spAutoFit/>
          </a:bodyPr>
          <a:lstStyle/>
          <a:p>
            <a:pPr lvl="0"/>
            <a:r>
              <a:rPr lang="el-GR" sz="1600" dirty="0">
                <a:solidFill>
                  <a:schemeClr val="dk1"/>
                </a:solidFill>
                <a:latin typeface="Calibri"/>
                <a:ea typeface="Calibri"/>
                <a:cs typeface="Calibri"/>
                <a:sym typeface="Calibri"/>
              </a:rPr>
              <a:t>Η </a:t>
            </a:r>
            <a:r>
              <a:rPr lang="el-GR" sz="1600" dirty="0" err="1">
                <a:solidFill>
                  <a:schemeClr val="dk1"/>
                </a:solidFill>
                <a:latin typeface="Calibri"/>
                <a:ea typeface="Calibri"/>
                <a:cs typeface="Calibri"/>
                <a:sym typeface="Calibri"/>
              </a:rPr>
              <a:t>μικροπίστωση</a:t>
            </a:r>
            <a:r>
              <a:rPr lang="el-GR" sz="1600" dirty="0">
                <a:solidFill>
                  <a:schemeClr val="dk1"/>
                </a:solidFill>
                <a:latin typeface="Calibri"/>
                <a:ea typeface="Calibri"/>
                <a:cs typeface="Calibri"/>
                <a:sym typeface="Calibri"/>
              </a:rPr>
              <a:t> είναι ένας κοινός τύπος </a:t>
            </a:r>
            <a:r>
              <a:rPr lang="el-GR" sz="1600" dirty="0" err="1">
                <a:solidFill>
                  <a:schemeClr val="dk1"/>
                </a:solidFill>
                <a:latin typeface="Calibri"/>
                <a:ea typeface="Calibri"/>
                <a:cs typeface="Calibri"/>
                <a:sym typeface="Calibri"/>
              </a:rPr>
              <a:t>μικροχρηματοδότησης</a:t>
            </a:r>
            <a:r>
              <a:rPr lang="el-GR" sz="1600" dirty="0">
                <a:solidFill>
                  <a:schemeClr val="dk1"/>
                </a:solidFill>
                <a:latin typeface="Calibri"/>
                <a:ea typeface="Calibri"/>
                <a:cs typeface="Calibri"/>
                <a:sym typeface="Calibri"/>
              </a:rPr>
              <a:t> κατά την οποία προσφέρεται ένα πολύ μικρό δάνειο σε ένα άτομο προκειμένου να το βοηθήσει να ξεκινήσει τη δική του μικρή επιχείρηση ή να γίνει αυτοαπασχολούμενος</a:t>
            </a:r>
            <a:r>
              <a:rPr lang="en-GB" sz="1600" dirty="0">
                <a:solidFill>
                  <a:schemeClr val="dk1"/>
                </a:solidFill>
                <a:latin typeface="Calibri"/>
                <a:ea typeface="Calibri"/>
                <a:cs typeface="Calibri"/>
                <a:sym typeface="Calibri"/>
              </a:rPr>
              <a:t>. </a:t>
            </a:r>
            <a:endParaRPr dirty="0"/>
          </a:p>
        </p:txBody>
      </p:sp>
      <p:sp>
        <p:nvSpPr>
          <p:cNvPr id="208" name="Google Shape;208;p13"/>
          <p:cNvSpPr/>
          <p:nvPr/>
        </p:nvSpPr>
        <p:spPr>
          <a:xfrm>
            <a:off x="1551065" y="1353390"/>
            <a:ext cx="5836706" cy="400069"/>
          </a:xfrm>
          <a:prstGeom prst="rect">
            <a:avLst/>
          </a:prstGeom>
          <a:noFill/>
          <a:ln>
            <a:noFill/>
          </a:ln>
        </p:spPr>
        <p:txBody>
          <a:bodyPr spcFirstLastPara="1" wrap="square" lIns="91425" tIns="45700" rIns="91425" bIns="45700" anchor="t" anchorCtr="0">
            <a:spAutoFit/>
          </a:bodyPr>
          <a:lstStyle/>
          <a:p>
            <a:pPr lvl="0"/>
            <a:r>
              <a:rPr lang="el-GR" sz="2000" b="1" dirty="0" err="1">
                <a:solidFill>
                  <a:srgbClr val="FAB632"/>
                </a:solidFill>
                <a:latin typeface="Calibri"/>
                <a:ea typeface="Calibri"/>
                <a:cs typeface="Calibri"/>
                <a:sym typeface="Calibri"/>
              </a:rPr>
              <a:t>Μικροπιστώσεις</a:t>
            </a:r>
            <a:endParaRPr dirty="0"/>
          </a:p>
        </p:txBody>
      </p:sp>
      <p:sp>
        <p:nvSpPr>
          <p:cNvPr id="209" name="Google Shape;209;p13"/>
          <p:cNvSpPr/>
          <p:nvPr/>
        </p:nvSpPr>
        <p:spPr>
          <a:xfrm>
            <a:off x="550864" y="563441"/>
            <a:ext cx="8245474" cy="553998"/>
          </a:xfrm>
          <a:prstGeom prst="rect">
            <a:avLst/>
          </a:prstGeom>
          <a:noFill/>
          <a:ln>
            <a:noFill/>
          </a:ln>
        </p:spPr>
        <p:txBody>
          <a:bodyPr spcFirstLastPara="1" wrap="square" lIns="0" tIns="0" rIns="0" bIns="0" anchor="ctr" anchorCtr="0">
            <a:spAutoFit/>
          </a:bodyPr>
          <a:lstStyle/>
          <a:p>
            <a:pPr lvl="0"/>
            <a:r>
              <a:rPr lang="el-GR" sz="3600" b="1" dirty="0">
                <a:solidFill>
                  <a:srgbClr val="EA4E46"/>
                </a:solidFill>
                <a:latin typeface="Calibri"/>
                <a:ea typeface="Calibri"/>
                <a:cs typeface="Calibri"/>
                <a:sym typeface="Calibri"/>
              </a:rPr>
              <a:t>Ανακεφαλαίωση</a:t>
            </a:r>
            <a:endParaRPr dirty="0"/>
          </a:p>
        </p:txBody>
      </p:sp>
      <p:sp>
        <p:nvSpPr>
          <p:cNvPr id="210" name="Google Shape;210;p13"/>
          <p:cNvSpPr txBox="1"/>
          <p:nvPr/>
        </p:nvSpPr>
        <p:spPr>
          <a:xfrm>
            <a:off x="1304082" y="1326645"/>
            <a:ext cx="329551"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a:solidFill>
                  <a:srgbClr val="EA4E46"/>
                </a:solidFill>
                <a:latin typeface="Calibri"/>
                <a:ea typeface="Calibri"/>
                <a:cs typeface="Calibri"/>
                <a:sym typeface="Calibri"/>
              </a:rPr>
              <a:t>+</a:t>
            </a:r>
            <a:r>
              <a:rPr lang="en-GB" sz="2000">
                <a:solidFill>
                  <a:srgbClr val="FAB632"/>
                </a:solidFill>
                <a:latin typeface="Calibri"/>
                <a:ea typeface="Calibri"/>
                <a:cs typeface="Calibri"/>
                <a:sym typeface="Calibri"/>
              </a:rPr>
              <a:t>+</a:t>
            </a:r>
            <a:r>
              <a:rPr lang="en-GB" sz="2000">
                <a:solidFill>
                  <a:srgbClr val="21B4A9"/>
                </a:solidFill>
                <a:latin typeface="Calibri"/>
                <a:ea typeface="Calibri"/>
                <a:cs typeface="Calibri"/>
                <a:sym typeface="Calibri"/>
              </a:rPr>
              <a:t>+</a:t>
            </a:r>
            <a:endParaRPr/>
          </a:p>
        </p:txBody>
      </p:sp>
      <p:sp>
        <p:nvSpPr>
          <p:cNvPr id="211" name="Google Shape;211;p13"/>
          <p:cNvSpPr txBox="1"/>
          <p:nvPr/>
        </p:nvSpPr>
        <p:spPr>
          <a:xfrm>
            <a:off x="3822201" y="2885777"/>
            <a:ext cx="8086020" cy="776839"/>
          </a:xfrm>
          <a:prstGeom prst="rect">
            <a:avLst/>
          </a:prstGeom>
          <a:noFill/>
          <a:ln>
            <a:noFill/>
          </a:ln>
        </p:spPr>
        <p:txBody>
          <a:bodyPr spcFirstLastPara="1" wrap="square" lIns="91425" tIns="45700" rIns="91425" bIns="45700" anchor="t" anchorCtr="0">
            <a:spAutoFit/>
          </a:bodyPr>
          <a:lstStyle/>
          <a:p>
            <a:pPr lvl="0">
              <a:lnSpc>
                <a:spcPct val="138750"/>
              </a:lnSpc>
            </a:pPr>
            <a:r>
              <a:rPr lang="el-GR" sz="1600" dirty="0">
                <a:solidFill>
                  <a:schemeClr val="dk1"/>
                </a:solidFill>
                <a:latin typeface="Calibri"/>
                <a:ea typeface="Calibri"/>
                <a:cs typeface="Calibri"/>
                <a:sym typeface="Calibri"/>
              </a:rPr>
              <a:t>Τα δάνεια που παρέχονται σε ένα άτομο ή μια επιχείρηση από ένα ιδιωτικό ίδρυμα ή ακόμα και ένα πλούσιο άτομο αναφέρονται ως δάνεια ιδιωτικού χρήματος ή απλά ιδιωτικά χρήματα</a:t>
            </a:r>
            <a:r>
              <a:rPr lang="en-GB" sz="1600" dirty="0">
                <a:solidFill>
                  <a:schemeClr val="dk1"/>
                </a:solidFill>
                <a:latin typeface="Calibri"/>
                <a:ea typeface="Calibri"/>
                <a:cs typeface="Calibri"/>
                <a:sym typeface="Calibri"/>
              </a:rPr>
              <a:t>.</a:t>
            </a:r>
            <a:endParaRPr sz="1600" dirty="0">
              <a:solidFill>
                <a:schemeClr val="dk1"/>
              </a:solidFill>
              <a:latin typeface="Calibri"/>
              <a:ea typeface="Calibri"/>
              <a:cs typeface="Calibri"/>
              <a:sym typeface="Calibri"/>
            </a:endParaRPr>
          </a:p>
        </p:txBody>
      </p:sp>
      <p:sp>
        <p:nvSpPr>
          <p:cNvPr id="212" name="Google Shape;212;p13"/>
          <p:cNvSpPr/>
          <p:nvPr/>
        </p:nvSpPr>
        <p:spPr>
          <a:xfrm>
            <a:off x="3822200" y="2506293"/>
            <a:ext cx="6149113" cy="400069"/>
          </a:xfrm>
          <a:prstGeom prst="rect">
            <a:avLst/>
          </a:prstGeom>
          <a:noFill/>
          <a:ln>
            <a:noFill/>
          </a:ln>
        </p:spPr>
        <p:txBody>
          <a:bodyPr spcFirstLastPara="1" wrap="square" lIns="91425" tIns="45700" rIns="91425" bIns="45700" anchor="t" anchorCtr="0">
            <a:spAutoFit/>
          </a:bodyPr>
          <a:lstStyle/>
          <a:p>
            <a:pPr lvl="0"/>
            <a:r>
              <a:rPr lang="el-GR" sz="2000" b="1" dirty="0">
                <a:solidFill>
                  <a:srgbClr val="FAB632"/>
                </a:solidFill>
                <a:latin typeface="Calibri"/>
                <a:ea typeface="Calibri"/>
                <a:cs typeface="Calibri"/>
                <a:sym typeface="Calibri"/>
              </a:rPr>
              <a:t>Ιδιωτικά Δάνεια</a:t>
            </a:r>
            <a:endParaRPr dirty="0"/>
          </a:p>
        </p:txBody>
      </p:sp>
      <p:sp>
        <p:nvSpPr>
          <p:cNvPr id="213" name="Google Shape;213;p13"/>
          <p:cNvSpPr txBox="1"/>
          <p:nvPr/>
        </p:nvSpPr>
        <p:spPr>
          <a:xfrm>
            <a:off x="3548671" y="2487863"/>
            <a:ext cx="329551"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a:solidFill>
                  <a:srgbClr val="EA4E46"/>
                </a:solidFill>
                <a:latin typeface="Calibri"/>
                <a:ea typeface="Calibri"/>
                <a:cs typeface="Calibri"/>
                <a:sym typeface="Calibri"/>
              </a:rPr>
              <a:t>+</a:t>
            </a:r>
            <a:r>
              <a:rPr lang="en-GB" sz="2000">
                <a:solidFill>
                  <a:srgbClr val="FAB632"/>
                </a:solidFill>
                <a:latin typeface="Calibri"/>
                <a:ea typeface="Calibri"/>
                <a:cs typeface="Calibri"/>
                <a:sym typeface="Calibri"/>
              </a:rPr>
              <a:t>+</a:t>
            </a:r>
            <a:r>
              <a:rPr lang="en-GB" sz="2000">
                <a:solidFill>
                  <a:srgbClr val="21B4A9"/>
                </a:solidFill>
                <a:latin typeface="Calibri"/>
                <a:ea typeface="Calibri"/>
                <a:cs typeface="Calibri"/>
                <a:sym typeface="Calibri"/>
              </a:rPr>
              <a:t>+</a:t>
            </a:r>
            <a:endParaRPr/>
          </a:p>
        </p:txBody>
      </p:sp>
      <p:sp>
        <p:nvSpPr>
          <p:cNvPr id="214" name="Google Shape;214;p13"/>
          <p:cNvSpPr txBox="1"/>
          <p:nvPr/>
        </p:nvSpPr>
        <p:spPr>
          <a:xfrm>
            <a:off x="5846218" y="3941267"/>
            <a:ext cx="6345782" cy="830956"/>
          </a:xfrm>
          <a:prstGeom prst="rect">
            <a:avLst/>
          </a:prstGeom>
          <a:noFill/>
          <a:ln>
            <a:noFill/>
          </a:ln>
        </p:spPr>
        <p:txBody>
          <a:bodyPr spcFirstLastPara="1" wrap="square" lIns="91425" tIns="45700" rIns="91425" bIns="45700" anchor="t" anchorCtr="0">
            <a:spAutoFit/>
          </a:bodyPr>
          <a:lstStyle/>
          <a:p>
            <a:pPr lvl="0"/>
            <a:r>
              <a:rPr lang="el-GR" sz="1600" dirty="0">
                <a:solidFill>
                  <a:schemeClr val="dk1"/>
                </a:solidFill>
                <a:latin typeface="Calibri"/>
                <a:ea typeface="Calibri"/>
                <a:cs typeface="Calibri"/>
                <a:sym typeface="Calibri"/>
              </a:rPr>
              <a:t>Πάνω από το ήμισυ της χρηματοδότησης της ΕΕ διανεμήθηκε μέσω των πέντε ευρωπαϊκών διαρθρωτικών και επενδυτικών ταμείων στο πλαίσιο του μακροπρόθεσμου προϋπολογισμού της ΕΕ (ΕΔΕΤ). </a:t>
            </a:r>
            <a:endParaRPr sz="1600" dirty="0">
              <a:solidFill>
                <a:schemeClr val="dk1"/>
              </a:solidFill>
              <a:latin typeface="Calibri"/>
              <a:ea typeface="Calibri"/>
              <a:cs typeface="Calibri"/>
              <a:sym typeface="Calibri"/>
            </a:endParaRPr>
          </a:p>
        </p:txBody>
      </p:sp>
      <p:sp>
        <p:nvSpPr>
          <p:cNvPr id="215" name="Google Shape;215;p13"/>
          <p:cNvSpPr/>
          <p:nvPr/>
        </p:nvSpPr>
        <p:spPr>
          <a:xfrm>
            <a:off x="5846218" y="3583011"/>
            <a:ext cx="8752098" cy="400069"/>
          </a:xfrm>
          <a:prstGeom prst="rect">
            <a:avLst/>
          </a:prstGeom>
          <a:noFill/>
          <a:ln>
            <a:noFill/>
          </a:ln>
        </p:spPr>
        <p:txBody>
          <a:bodyPr spcFirstLastPara="1" wrap="square" lIns="91425" tIns="45700" rIns="91425" bIns="45700" anchor="t" anchorCtr="0">
            <a:spAutoFit/>
          </a:bodyPr>
          <a:lstStyle/>
          <a:p>
            <a:pPr lvl="0"/>
            <a:r>
              <a:rPr lang="el-GR" sz="2000" b="1" dirty="0">
                <a:solidFill>
                  <a:srgbClr val="FAB632"/>
                </a:solidFill>
                <a:latin typeface="Calibri"/>
                <a:ea typeface="Calibri"/>
                <a:cs typeface="Calibri"/>
                <a:sym typeface="Calibri"/>
              </a:rPr>
              <a:t>Διαρθρωτικά ταμεία της ΕΕ </a:t>
            </a:r>
            <a:endParaRPr dirty="0"/>
          </a:p>
        </p:txBody>
      </p:sp>
      <p:sp>
        <p:nvSpPr>
          <p:cNvPr id="216" name="Google Shape;216;p13"/>
          <p:cNvSpPr txBox="1"/>
          <p:nvPr/>
        </p:nvSpPr>
        <p:spPr>
          <a:xfrm>
            <a:off x="5633068" y="3567651"/>
            <a:ext cx="329551"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dirty="0">
                <a:solidFill>
                  <a:srgbClr val="EA4E46"/>
                </a:solidFill>
                <a:latin typeface="Calibri"/>
                <a:ea typeface="Calibri"/>
                <a:cs typeface="Calibri"/>
                <a:sym typeface="Calibri"/>
              </a:rPr>
              <a:t>+</a:t>
            </a:r>
            <a:r>
              <a:rPr lang="en-GB" sz="2000" dirty="0">
                <a:solidFill>
                  <a:srgbClr val="FAB632"/>
                </a:solidFill>
                <a:latin typeface="Calibri"/>
                <a:ea typeface="Calibri"/>
                <a:cs typeface="Calibri"/>
                <a:sym typeface="Calibri"/>
              </a:rPr>
              <a:t>+</a:t>
            </a:r>
            <a:r>
              <a:rPr lang="en-GB" sz="2000" dirty="0">
                <a:solidFill>
                  <a:srgbClr val="21B4A9"/>
                </a:solidFill>
                <a:latin typeface="Calibri"/>
                <a:ea typeface="Calibri"/>
                <a:cs typeface="Calibri"/>
                <a:sym typeface="Calibri"/>
              </a:rPr>
              <a:t>+</a:t>
            </a:r>
            <a:endParaRPr dirty="0"/>
          </a:p>
        </p:txBody>
      </p:sp>
      <p:sp>
        <p:nvSpPr>
          <p:cNvPr id="217" name="Google Shape;217;p13"/>
          <p:cNvSpPr txBox="1"/>
          <p:nvPr/>
        </p:nvSpPr>
        <p:spPr>
          <a:xfrm>
            <a:off x="7951651" y="5060684"/>
            <a:ext cx="4114225" cy="1323439"/>
          </a:xfrm>
          <a:prstGeom prst="rect">
            <a:avLst/>
          </a:prstGeom>
          <a:noFill/>
          <a:ln>
            <a:noFill/>
          </a:ln>
        </p:spPr>
        <p:txBody>
          <a:bodyPr spcFirstLastPara="1" wrap="square" lIns="91425" tIns="45700" rIns="91425" bIns="45700" anchor="t" anchorCtr="0">
            <a:spAutoFit/>
          </a:bodyPr>
          <a:lstStyle/>
          <a:p>
            <a:pPr lvl="0" algn="just"/>
            <a:r>
              <a:rPr lang="el-GR" sz="1600" dirty="0">
                <a:solidFill>
                  <a:schemeClr val="dk1"/>
                </a:solidFill>
                <a:latin typeface="Calibri"/>
                <a:ea typeface="Calibri"/>
                <a:cs typeface="Calibri"/>
                <a:sym typeface="Calibri"/>
              </a:rPr>
              <a:t>Προσωρινό εργαλείο ανάκαμψης για να βοηθήσει στην ανάκαμψη της οικονομίας από την επιδημία του </a:t>
            </a:r>
            <a:r>
              <a:rPr lang="el-GR" sz="1600" dirty="0" err="1">
                <a:solidFill>
                  <a:schemeClr val="dk1"/>
                </a:solidFill>
                <a:latin typeface="Calibri"/>
                <a:ea typeface="Calibri"/>
                <a:cs typeface="Calibri"/>
                <a:sym typeface="Calibri"/>
              </a:rPr>
              <a:t>κορωνοϊού</a:t>
            </a:r>
            <a:r>
              <a:rPr lang="el-GR" sz="1600" dirty="0">
                <a:solidFill>
                  <a:schemeClr val="dk1"/>
                </a:solidFill>
                <a:latin typeface="Calibri"/>
                <a:ea typeface="Calibri"/>
                <a:cs typeface="Calibri"/>
                <a:sym typeface="Calibri"/>
              </a:rPr>
              <a:t> και να δημιουργήσει ένα πιο πράσινο, πιο προηγμένο τεχνολογικά και πιο ανθεκτικό μέλλον</a:t>
            </a:r>
            <a:r>
              <a:rPr lang="en-GB" sz="1600" dirty="0">
                <a:solidFill>
                  <a:schemeClr val="dk1"/>
                </a:solidFill>
                <a:latin typeface="Calibri"/>
                <a:ea typeface="Calibri"/>
                <a:cs typeface="Calibri"/>
                <a:sym typeface="Calibri"/>
              </a:rPr>
              <a:t>. </a:t>
            </a:r>
            <a:endParaRPr dirty="0"/>
          </a:p>
        </p:txBody>
      </p:sp>
      <p:sp>
        <p:nvSpPr>
          <p:cNvPr id="218" name="Google Shape;218;p13"/>
          <p:cNvSpPr/>
          <p:nvPr/>
        </p:nvSpPr>
        <p:spPr>
          <a:xfrm>
            <a:off x="7951651" y="4700841"/>
            <a:ext cx="4801823" cy="400069"/>
          </a:xfrm>
          <a:prstGeom prst="rect">
            <a:avLst/>
          </a:prstGeom>
          <a:noFill/>
          <a:ln>
            <a:noFill/>
          </a:ln>
        </p:spPr>
        <p:txBody>
          <a:bodyPr spcFirstLastPara="1" wrap="square" lIns="91425" tIns="45700" rIns="91425" bIns="45700" anchor="t" anchorCtr="0">
            <a:spAutoFit/>
          </a:bodyPr>
          <a:lstStyle/>
          <a:p>
            <a:pPr lvl="0"/>
            <a:r>
              <a:rPr lang="el-GR" sz="2000" b="1" dirty="0">
                <a:solidFill>
                  <a:srgbClr val="FAB632"/>
                </a:solidFill>
                <a:latin typeface="Calibri"/>
                <a:ea typeface="Calibri"/>
                <a:cs typeface="Calibri"/>
                <a:sym typeface="Calibri"/>
              </a:rPr>
              <a:t>Ταμεία Επόμενης Γενιάς της ΕΕ</a:t>
            </a:r>
            <a:endParaRPr dirty="0"/>
          </a:p>
        </p:txBody>
      </p:sp>
      <p:sp>
        <p:nvSpPr>
          <p:cNvPr id="219" name="Google Shape;219;p13"/>
          <p:cNvSpPr txBox="1"/>
          <p:nvPr/>
        </p:nvSpPr>
        <p:spPr>
          <a:xfrm>
            <a:off x="7789213" y="4695093"/>
            <a:ext cx="329551"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dirty="0">
                <a:solidFill>
                  <a:srgbClr val="EA4E46"/>
                </a:solidFill>
                <a:latin typeface="Calibri"/>
                <a:ea typeface="Calibri"/>
                <a:cs typeface="Calibri"/>
                <a:sym typeface="Calibri"/>
              </a:rPr>
              <a:t>+</a:t>
            </a:r>
            <a:r>
              <a:rPr lang="en-GB" sz="2000" dirty="0">
                <a:solidFill>
                  <a:srgbClr val="FAB632"/>
                </a:solidFill>
                <a:latin typeface="Calibri"/>
                <a:ea typeface="Calibri"/>
                <a:cs typeface="Calibri"/>
                <a:sym typeface="Calibri"/>
              </a:rPr>
              <a:t>+</a:t>
            </a:r>
            <a:r>
              <a:rPr lang="en-GB" sz="2000" dirty="0">
                <a:solidFill>
                  <a:srgbClr val="21B4A9"/>
                </a:solidFill>
                <a:latin typeface="Calibri"/>
                <a:ea typeface="Calibri"/>
                <a:cs typeface="Calibri"/>
                <a:sym typeface="Calibri"/>
              </a:rPr>
              <a:t>+</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3"/>
        <p:cNvGrpSpPr/>
        <p:nvPr/>
      </p:nvGrpSpPr>
      <p:grpSpPr>
        <a:xfrm>
          <a:off x="0" y="0"/>
          <a:ext cx="0" cy="0"/>
          <a:chOff x="0" y="0"/>
          <a:chExt cx="0" cy="0"/>
        </a:xfrm>
      </p:grpSpPr>
      <p:sp>
        <p:nvSpPr>
          <p:cNvPr id="224" name="Google Shape;224;p14"/>
          <p:cNvSpPr/>
          <p:nvPr/>
        </p:nvSpPr>
        <p:spPr>
          <a:xfrm>
            <a:off x="550864" y="267874"/>
            <a:ext cx="8245474" cy="553998"/>
          </a:xfrm>
          <a:prstGeom prst="rect">
            <a:avLst/>
          </a:prstGeom>
          <a:noFill/>
          <a:ln>
            <a:noFill/>
          </a:ln>
        </p:spPr>
        <p:txBody>
          <a:bodyPr spcFirstLastPara="1" wrap="square" lIns="0" tIns="0" rIns="0" bIns="0" anchor="ctr" anchorCtr="0">
            <a:spAutoFit/>
          </a:bodyPr>
          <a:lstStyle/>
          <a:p>
            <a:pPr lvl="0"/>
            <a:r>
              <a:rPr lang="el-GR" sz="3600" b="1" dirty="0" err="1">
                <a:solidFill>
                  <a:srgbClr val="21B4A9"/>
                </a:solidFill>
                <a:latin typeface="Calibri"/>
                <a:ea typeface="Calibri"/>
                <a:cs typeface="Calibri"/>
                <a:sym typeface="Calibri"/>
              </a:rPr>
              <a:t>Αυτοαξιολόγηση</a:t>
            </a:r>
            <a:r>
              <a:rPr lang="el-GR" sz="3600" b="1" dirty="0">
                <a:solidFill>
                  <a:srgbClr val="21B4A9"/>
                </a:solidFill>
                <a:latin typeface="Calibri"/>
                <a:ea typeface="Calibri"/>
                <a:cs typeface="Calibri"/>
                <a:sym typeface="Calibri"/>
              </a:rPr>
              <a:t> </a:t>
            </a:r>
            <a:r>
              <a:rPr lang="en-GB" sz="3600" b="1" dirty="0">
                <a:solidFill>
                  <a:srgbClr val="21B4A9"/>
                </a:solidFill>
                <a:latin typeface="Calibri"/>
                <a:ea typeface="Calibri"/>
                <a:cs typeface="Calibri"/>
                <a:sym typeface="Calibri"/>
              </a:rPr>
              <a:t>:</a:t>
            </a:r>
            <a:endParaRPr dirty="0"/>
          </a:p>
        </p:txBody>
      </p:sp>
      <p:grpSp>
        <p:nvGrpSpPr>
          <p:cNvPr id="225" name="Google Shape;225;p14"/>
          <p:cNvGrpSpPr/>
          <p:nvPr/>
        </p:nvGrpSpPr>
        <p:grpSpPr>
          <a:xfrm>
            <a:off x="1432736" y="924321"/>
            <a:ext cx="9326528" cy="5862645"/>
            <a:chOff x="523348" y="924321"/>
            <a:chExt cx="9326528" cy="5862645"/>
          </a:xfrm>
        </p:grpSpPr>
        <p:sp>
          <p:nvSpPr>
            <p:cNvPr id="226" name="Google Shape;226;p14"/>
            <p:cNvSpPr/>
            <p:nvPr/>
          </p:nvSpPr>
          <p:spPr>
            <a:xfrm>
              <a:off x="523348" y="924321"/>
              <a:ext cx="4518286" cy="1837678"/>
            </a:xfrm>
            <a:prstGeom prst="rect">
              <a:avLst/>
            </a:prstGeom>
            <a:no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7" name="Google Shape;227;p14"/>
            <p:cNvSpPr/>
            <p:nvPr/>
          </p:nvSpPr>
          <p:spPr>
            <a:xfrm>
              <a:off x="523348" y="924321"/>
              <a:ext cx="4518286" cy="422030"/>
            </a:xfrm>
            <a:prstGeom prst="roundRect">
              <a:avLst>
                <a:gd name="adj" fmla="val 16667"/>
              </a:avLst>
            </a:prstGeom>
            <a:solidFill>
              <a:srgbClr val="21B4A9"/>
            </a:solid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l-GR" sz="1800" dirty="0">
                  <a:solidFill>
                    <a:schemeClr val="lt1"/>
                  </a:solidFill>
                  <a:latin typeface="Calibri"/>
                  <a:ea typeface="Calibri"/>
                  <a:cs typeface="Calibri"/>
                  <a:sym typeface="Calibri"/>
                </a:rPr>
                <a:t>Συμφωνίες </a:t>
              </a:r>
              <a:r>
                <a:rPr lang="el-GR" sz="1800" dirty="0" err="1">
                  <a:solidFill>
                    <a:schemeClr val="lt1"/>
                  </a:solidFill>
                  <a:latin typeface="Calibri"/>
                  <a:ea typeface="Calibri"/>
                  <a:cs typeface="Calibri"/>
                  <a:sym typeface="Calibri"/>
                </a:rPr>
                <a:t>μικροπιστώσεων</a:t>
              </a:r>
              <a:r>
                <a:rPr lang="en-GB" sz="1800" dirty="0">
                  <a:solidFill>
                    <a:schemeClr val="lt1"/>
                  </a:solidFill>
                  <a:latin typeface="Calibri"/>
                  <a:ea typeface="Calibri"/>
                  <a:cs typeface="Calibri"/>
                  <a:sym typeface="Calibri"/>
                </a:rPr>
                <a:t>:</a:t>
              </a:r>
              <a:endParaRPr dirty="0"/>
            </a:p>
          </p:txBody>
        </p:sp>
        <p:sp>
          <p:nvSpPr>
            <p:cNvPr id="228" name="Google Shape;228;p14"/>
            <p:cNvSpPr txBox="1"/>
            <p:nvPr/>
          </p:nvSpPr>
          <p:spPr>
            <a:xfrm>
              <a:off x="818142" y="1311579"/>
              <a:ext cx="4223491" cy="2169784"/>
            </a:xfrm>
            <a:prstGeom prst="rect">
              <a:avLst/>
            </a:prstGeom>
            <a:noFill/>
            <a:ln>
              <a:noFill/>
            </a:ln>
          </p:spPr>
          <p:txBody>
            <a:bodyPr spcFirstLastPara="1" wrap="square" lIns="91425" tIns="45700" rIns="91425" bIns="45700" anchor="t" anchorCtr="0">
              <a:spAutoFit/>
            </a:bodyPr>
            <a:lstStyle/>
            <a:p>
              <a:pPr marL="342900" lvl="0" indent="-342900">
                <a:lnSpc>
                  <a:spcPct val="150000"/>
                </a:lnSpc>
                <a:buClr>
                  <a:schemeClr val="dk1"/>
                </a:buClr>
                <a:buSzPts val="1200"/>
                <a:buFont typeface="Calibri"/>
                <a:buAutoNum type="alphaLcPeriod"/>
              </a:pPr>
              <a:r>
                <a:rPr lang="el-GR" sz="1200" dirty="0">
                  <a:solidFill>
                    <a:schemeClr val="dk1"/>
                  </a:solidFill>
                  <a:latin typeface="Calibri"/>
                  <a:ea typeface="Calibri"/>
                  <a:cs typeface="Calibri"/>
                  <a:sym typeface="Calibri"/>
                </a:rPr>
                <a:t>Έχουν πάντα την ίδια δομή με την κανονική τραπεζική συναλλαγή</a:t>
              </a:r>
            </a:p>
            <a:p>
              <a:pPr marL="342900" lvl="0" indent="-342900">
                <a:lnSpc>
                  <a:spcPct val="150000"/>
                </a:lnSpc>
                <a:buClr>
                  <a:schemeClr val="dk1"/>
                </a:buClr>
                <a:buSzPts val="1200"/>
                <a:buFont typeface="Calibri"/>
                <a:buAutoNum type="alphaLcPeriod"/>
              </a:pPr>
              <a:r>
                <a:rPr lang="el-GR" sz="1200" dirty="0">
                  <a:solidFill>
                    <a:schemeClr val="dk1"/>
                  </a:solidFill>
                  <a:latin typeface="Calibri"/>
                  <a:ea typeface="Calibri"/>
                  <a:cs typeface="Calibri"/>
                  <a:sym typeface="Calibri"/>
                </a:rPr>
                <a:t>Έχουν πάντα γραπτή συμφωνία</a:t>
              </a:r>
            </a:p>
            <a:p>
              <a:pPr marL="342900" lvl="0" indent="-342900">
                <a:lnSpc>
                  <a:spcPct val="150000"/>
                </a:lnSpc>
                <a:buClr>
                  <a:schemeClr val="dk1"/>
                </a:buClr>
                <a:buSzPts val="1200"/>
                <a:buFont typeface="Calibri"/>
                <a:buAutoNum type="alphaLcPeriod"/>
              </a:pPr>
              <a:r>
                <a:rPr lang="el-GR" sz="1200" dirty="0">
                  <a:solidFill>
                    <a:schemeClr val="dk1"/>
                  </a:solidFill>
                  <a:latin typeface="Calibri"/>
                  <a:ea typeface="Calibri"/>
                  <a:cs typeface="Calibri"/>
                  <a:sym typeface="Calibri"/>
                </a:rPr>
                <a:t>Μπορούν να πραγματοποιηθούν χωρίς γραπτές συμφωνίες</a:t>
              </a:r>
            </a:p>
            <a:p>
              <a:pPr marL="342900" marR="0" lvl="0" indent="-342900" algn="l" rtl="0">
                <a:lnSpc>
                  <a:spcPct val="150000"/>
                </a:lnSpc>
                <a:spcBef>
                  <a:spcPts val="0"/>
                </a:spcBef>
                <a:spcAft>
                  <a:spcPts val="0"/>
                </a:spcAft>
                <a:buClr>
                  <a:schemeClr val="dk1"/>
                </a:buClr>
                <a:buSzPts val="1200"/>
                <a:buFont typeface="Calibri"/>
                <a:buAutoNum type="alphaLcPeriod"/>
              </a:pPr>
              <a:endParaRPr lang="el-GR" sz="1200" dirty="0">
                <a:solidFill>
                  <a:schemeClr val="dk1"/>
                </a:solidFill>
                <a:latin typeface="Calibri"/>
                <a:ea typeface="Calibri"/>
                <a:cs typeface="Calibri"/>
                <a:sym typeface="Calibri"/>
              </a:endParaRPr>
            </a:p>
            <a:p>
              <a:pPr marL="342900" marR="0" lvl="0" indent="-342900" algn="l" rtl="0">
                <a:lnSpc>
                  <a:spcPct val="150000"/>
                </a:lnSpc>
                <a:spcBef>
                  <a:spcPts val="0"/>
                </a:spcBef>
                <a:spcAft>
                  <a:spcPts val="0"/>
                </a:spcAft>
                <a:buClr>
                  <a:schemeClr val="dk1"/>
                </a:buClr>
                <a:buSzPts val="1200"/>
                <a:buFont typeface="Calibri"/>
                <a:buAutoNum type="alphaLcPeriod"/>
              </a:pPr>
              <a:endParaRPr sz="1800" dirty="0">
                <a:latin typeface="Calibri"/>
                <a:cs typeface="Calibri"/>
              </a:endParaRPr>
            </a:p>
          </p:txBody>
        </p:sp>
        <p:sp>
          <p:nvSpPr>
            <p:cNvPr id="229" name="Google Shape;229;p14"/>
            <p:cNvSpPr/>
            <p:nvPr/>
          </p:nvSpPr>
          <p:spPr>
            <a:xfrm>
              <a:off x="5331590" y="924321"/>
              <a:ext cx="4518286" cy="1837678"/>
            </a:xfrm>
            <a:prstGeom prst="rect">
              <a:avLst/>
            </a:prstGeom>
            <a:no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0" name="Google Shape;230;p14"/>
            <p:cNvSpPr/>
            <p:nvPr/>
          </p:nvSpPr>
          <p:spPr>
            <a:xfrm>
              <a:off x="5331590" y="924321"/>
              <a:ext cx="4518286" cy="422030"/>
            </a:xfrm>
            <a:prstGeom prst="roundRect">
              <a:avLst>
                <a:gd name="adj" fmla="val 16667"/>
              </a:avLst>
            </a:prstGeom>
            <a:solidFill>
              <a:srgbClr val="FAB632"/>
            </a:solid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l-GR" sz="1800" dirty="0">
                  <a:solidFill>
                    <a:schemeClr val="lt1"/>
                  </a:solidFill>
                  <a:latin typeface="Calibri"/>
                  <a:ea typeface="Calibri"/>
                  <a:cs typeface="Calibri"/>
                  <a:sym typeface="Calibri"/>
                </a:rPr>
                <a:t>Τα ιδιωτικά δάνεια μπορούν να προέρχονται</a:t>
              </a:r>
              <a:r>
                <a:rPr lang="en-GB" sz="1800" dirty="0">
                  <a:solidFill>
                    <a:schemeClr val="lt1"/>
                  </a:solidFill>
                  <a:latin typeface="Calibri"/>
                  <a:ea typeface="Calibri"/>
                  <a:cs typeface="Calibri"/>
                  <a:sym typeface="Calibri"/>
                </a:rPr>
                <a:t>:</a:t>
              </a:r>
              <a:endParaRPr dirty="0"/>
            </a:p>
          </p:txBody>
        </p:sp>
        <p:sp>
          <p:nvSpPr>
            <p:cNvPr id="231" name="Google Shape;231;p14"/>
            <p:cNvSpPr txBox="1"/>
            <p:nvPr/>
          </p:nvSpPr>
          <p:spPr>
            <a:xfrm>
              <a:off x="5621546" y="1364458"/>
              <a:ext cx="4228329" cy="1246455"/>
            </a:xfrm>
            <a:prstGeom prst="rect">
              <a:avLst/>
            </a:prstGeom>
            <a:noFill/>
            <a:ln>
              <a:noFill/>
            </a:ln>
          </p:spPr>
          <p:txBody>
            <a:bodyPr spcFirstLastPara="1" wrap="square" lIns="91425" tIns="45700" rIns="91425" bIns="45700" anchor="t" anchorCtr="0">
              <a:spAutoFit/>
            </a:bodyPr>
            <a:lstStyle/>
            <a:p>
              <a:pPr marL="342900" lvl="0" indent="-342900">
                <a:lnSpc>
                  <a:spcPct val="150000"/>
                </a:lnSpc>
                <a:buClr>
                  <a:schemeClr val="dk1"/>
                </a:buClr>
                <a:buSzPts val="1200"/>
                <a:buFont typeface="Calibri"/>
                <a:buAutoNum type="alphaLcPeriod"/>
              </a:pPr>
              <a:r>
                <a:rPr lang="el-GR" sz="1200" dirty="0">
                  <a:solidFill>
                    <a:schemeClr val="dk1"/>
                  </a:solidFill>
                  <a:latin typeface="Calibri"/>
                  <a:ea typeface="Calibri"/>
                  <a:cs typeface="Calibri"/>
                  <a:sym typeface="Calibri"/>
                </a:rPr>
                <a:t>Μόνο από τράπεζες</a:t>
              </a:r>
            </a:p>
            <a:p>
              <a:pPr marL="342900" lvl="0" indent="-342900">
                <a:lnSpc>
                  <a:spcPct val="150000"/>
                </a:lnSpc>
                <a:buClr>
                  <a:schemeClr val="dk1"/>
                </a:buClr>
                <a:buSzPts val="1200"/>
                <a:buFont typeface="Calibri"/>
                <a:buAutoNum type="alphaLcPeriod"/>
              </a:pPr>
              <a:r>
                <a:rPr lang="el-GR" sz="1200" dirty="0">
                  <a:solidFill>
                    <a:schemeClr val="dk1"/>
                  </a:solidFill>
                  <a:latin typeface="Calibri"/>
                  <a:ea typeface="Calibri"/>
                  <a:cs typeface="Calibri"/>
                  <a:sym typeface="Calibri"/>
                </a:rPr>
                <a:t>Μόνο από ιδιώτες</a:t>
              </a:r>
            </a:p>
            <a:p>
              <a:pPr marL="342900" lvl="0" indent="-342900">
                <a:lnSpc>
                  <a:spcPct val="150000"/>
                </a:lnSpc>
                <a:buClr>
                  <a:schemeClr val="dk1"/>
                </a:buClr>
                <a:buSzPts val="1200"/>
                <a:buFont typeface="Calibri"/>
                <a:buAutoNum type="alphaLcPeriod"/>
              </a:pPr>
              <a:r>
                <a:rPr lang="el-GR" sz="1200" dirty="0">
                  <a:solidFill>
                    <a:schemeClr val="dk1"/>
                  </a:solidFill>
                  <a:latin typeface="Calibri"/>
                  <a:ea typeface="Calibri"/>
                  <a:cs typeface="Calibri"/>
                  <a:sym typeface="Calibri"/>
                </a:rPr>
                <a:t>Τόσο από άτομα όσο και από ομάδες</a:t>
              </a:r>
            </a:p>
            <a:p>
              <a:pPr marR="0" lvl="0" algn="l" rtl="0">
                <a:lnSpc>
                  <a:spcPct val="150000"/>
                </a:lnSpc>
                <a:spcBef>
                  <a:spcPts val="0"/>
                </a:spcBef>
                <a:spcAft>
                  <a:spcPts val="0"/>
                </a:spcAft>
                <a:buClr>
                  <a:schemeClr val="dk1"/>
                </a:buClr>
                <a:buSzPts val="1200"/>
              </a:pPr>
              <a:endParaRPr dirty="0"/>
            </a:p>
          </p:txBody>
        </p:sp>
        <p:sp>
          <p:nvSpPr>
            <p:cNvPr id="232" name="Google Shape;232;p14"/>
            <p:cNvSpPr/>
            <p:nvPr/>
          </p:nvSpPr>
          <p:spPr>
            <a:xfrm>
              <a:off x="523348" y="3001874"/>
              <a:ext cx="4518286" cy="1837678"/>
            </a:xfrm>
            <a:prstGeom prst="rect">
              <a:avLst/>
            </a:prstGeom>
            <a:no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3" name="Google Shape;233;p14"/>
            <p:cNvSpPr/>
            <p:nvPr/>
          </p:nvSpPr>
          <p:spPr>
            <a:xfrm>
              <a:off x="523348" y="2980773"/>
              <a:ext cx="4518286" cy="464233"/>
            </a:xfrm>
            <a:prstGeom prst="roundRect">
              <a:avLst>
                <a:gd name="adj" fmla="val 16667"/>
              </a:avLst>
            </a:prstGeom>
            <a:solidFill>
              <a:srgbClr val="EA4E46"/>
            </a:solid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l-GR" sz="1600" dirty="0">
                  <a:solidFill>
                    <a:schemeClr val="lt1"/>
                  </a:solidFill>
                  <a:latin typeface="Calibri"/>
                  <a:ea typeface="Calibri"/>
                  <a:cs typeface="Calibri"/>
                  <a:sym typeface="Calibri"/>
                </a:rPr>
                <a:t>Τα διαρθρωτικά ταμεία της ΕΕ επικεντρώνονται σε</a:t>
              </a:r>
              <a:r>
                <a:rPr lang="en-GB" sz="1600" dirty="0">
                  <a:solidFill>
                    <a:schemeClr val="lt1"/>
                  </a:solidFill>
                  <a:latin typeface="Calibri"/>
                  <a:ea typeface="Calibri"/>
                  <a:cs typeface="Calibri"/>
                  <a:sym typeface="Calibri"/>
                </a:rPr>
                <a:t>: </a:t>
              </a:r>
              <a:endParaRPr dirty="0"/>
            </a:p>
          </p:txBody>
        </p:sp>
        <p:sp>
          <p:nvSpPr>
            <p:cNvPr id="234" name="Google Shape;234;p14"/>
            <p:cNvSpPr txBox="1"/>
            <p:nvPr/>
          </p:nvSpPr>
          <p:spPr>
            <a:xfrm>
              <a:off x="813305" y="3442011"/>
              <a:ext cx="1615356" cy="923289"/>
            </a:xfrm>
            <a:prstGeom prst="rect">
              <a:avLst/>
            </a:prstGeom>
            <a:noFill/>
            <a:ln>
              <a:noFill/>
            </a:ln>
          </p:spPr>
          <p:txBody>
            <a:bodyPr spcFirstLastPara="1" wrap="square" lIns="91425" tIns="45700" rIns="91425" bIns="45700" anchor="t" anchorCtr="0">
              <a:spAutoFit/>
            </a:bodyPr>
            <a:lstStyle/>
            <a:p>
              <a:pPr marL="228600" lvl="0" indent="-228600">
                <a:lnSpc>
                  <a:spcPct val="150000"/>
                </a:lnSpc>
                <a:buClr>
                  <a:schemeClr val="dk1"/>
                </a:buClr>
                <a:buSzPts val="1200"/>
                <a:buFont typeface="Calibri"/>
                <a:buAutoNum type="alphaLcPeriod"/>
              </a:pPr>
              <a:r>
                <a:rPr lang="el-GR" sz="1200" dirty="0">
                  <a:solidFill>
                    <a:schemeClr val="dk1"/>
                  </a:solidFill>
                  <a:latin typeface="Calibri"/>
                  <a:ea typeface="Calibri"/>
                  <a:cs typeface="Calibri"/>
                  <a:sym typeface="Calibri"/>
                </a:rPr>
                <a:t>3 τομείς</a:t>
              </a:r>
            </a:p>
            <a:p>
              <a:pPr marL="228600" lvl="0" indent="-228600">
                <a:lnSpc>
                  <a:spcPct val="150000"/>
                </a:lnSpc>
                <a:buClr>
                  <a:schemeClr val="dk1"/>
                </a:buClr>
                <a:buSzPts val="1200"/>
                <a:buFont typeface="Calibri"/>
                <a:buAutoNum type="alphaLcPeriod"/>
              </a:pPr>
              <a:r>
                <a:rPr lang="el-GR" sz="1200" dirty="0">
                  <a:solidFill>
                    <a:schemeClr val="dk1"/>
                  </a:solidFill>
                  <a:latin typeface="Calibri"/>
                  <a:ea typeface="Calibri"/>
                  <a:cs typeface="Calibri"/>
                  <a:sym typeface="Calibri"/>
                </a:rPr>
                <a:t>4 τομείς </a:t>
              </a:r>
            </a:p>
            <a:p>
              <a:pPr marL="228600" lvl="0" indent="-228600">
                <a:lnSpc>
                  <a:spcPct val="150000"/>
                </a:lnSpc>
                <a:buClr>
                  <a:schemeClr val="dk1"/>
                </a:buClr>
                <a:buSzPts val="1200"/>
                <a:buFont typeface="Calibri"/>
                <a:buAutoNum type="alphaLcPeriod"/>
              </a:pPr>
              <a:r>
                <a:rPr lang="el-GR" sz="1200" dirty="0">
                  <a:solidFill>
                    <a:schemeClr val="dk1"/>
                  </a:solidFill>
                  <a:latin typeface="Calibri"/>
                  <a:ea typeface="Calibri"/>
                  <a:cs typeface="Calibri"/>
                  <a:sym typeface="Calibri"/>
                </a:rPr>
                <a:t>5 τομείς</a:t>
              </a:r>
            </a:p>
          </p:txBody>
        </p:sp>
        <p:sp>
          <p:nvSpPr>
            <p:cNvPr id="235" name="Google Shape;235;p14"/>
            <p:cNvSpPr/>
            <p:nvPr/>
          </p:nvSpPr>
          <p:spPr>
            <a:xfrm>
              <a:off x="5331590" y="3021670"/>
              <a:ext cx="4518286" cy="1837678"/>
            </a:xfrm>
            <a:prstGeom prst="rect">
              <a:avLst/>
            </a:prstGeom>
            <a:no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6" name="Google Shape;236;p14"/>
            <p:cNvSpPr/>
            <p:nvPr/>
          </p:nvSpPr>
          <p:spPr>
            <a:xfrm>
              <a:off x="5331590" y="3021670"/>
              <a:ext cx="4518286" cy="511970"/>
            </a:xfrm>
            <a:prstGeom prst="roundRect">
              <a:avLst>
                <a:gd name="adj" fmla="val 16667"/>
              </a:avLst>
            </a:prstGeom>
            <a:solidFill>
              <a:srgbClr val="21B4A9"/>
            </a:solid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l-GR" sz="1800" dirty="0">
                  <a:solidFill>
                    <a:schemeClr val="lt1"/>
                  </a:solidFill>
                  <a:latin typeface="Calibri"/>
                  <a:ea typeface="Calibri"/>
                  <a:cs typeface="Calibri"/>
                  <a:sym typeface="Calibri"/>
                </a:rPr>
                <a:t>Η ΕΕ μπορεί να δανειστεί χρήματα με ευνοϊκά επιτόκια χάρη σε</a:t>
              </a:r>
              <a:r>
                <a:rPr lang="en-GB" sz="1800" dirty="0">
                  <a:solidFill>
                    <a:schemeClr val="lt1"/>
                  </a:solidFill>
                  <a:latin typeface="Calibri"/>
                  <a:ea typeface="Calibri"/>
                  <a:cs typeface="Calibri"/>
                  <a:sym typeface="Calibri"/>
                </a:rPr>
                <a:t>:</a:t>
              </a:r>
              <a:endParaRPr dirty="0"/>
            </a:p>
          </p:txBody>
        </p:sp>
        <p:sp>
          <p:nvSpPr>
            <p:cNvPr id="237" name="Google Shape;237;p14"/>
            <p:cNvSpPr txBox="1"/>
            <p:nvPr/>
          </p:nvSpPr>
          <p:spPr>
            <a:xfrm>
              <a:off x="5621546" y="3461807"/>
              <a:ext cx="3280715" cy="923289"/>
            </a:xfrm>
            <a:prstGeom prst="rect">
              <a:avLst/>
            </a:prstGeom>
            <a:noFill/>
            <a:ln>
              <a:noFill/>
            </a:ln>
          </p:spPr>
          <p:txBody>
            <a:bodyPr spcFirstLastPara="1" wrap="square" lIns="91425" tIns="45700" rIns="91425" bIns="45700" anchor="t" anchorCtr="0">
              <a:spAutoFit/>
            </a:bodyPr>
            <a:lstStyle/>
            <a:p>
              <a:pPr marL="342900" lvl="0" indent="-342900">
                <a:lnSpc>
                  <a:spcPct val="150000"/>
                </a:lnSpc>
                <a:buClr>
                  <a:schemeClr val="dk1"/>
                </a:buClr>
                <a:buSzPts val="1200"/>
                <a:buFont typeface="Calibri"/>
                <a:buAutoNum type="alphaLcPeriod"/>
              </a:pPr>
              <a:r>
                <a:rPr lang="el-GR" sz="1200" dirty="0">
                  <a:solidFill>
                    <a:schemeClr val="dk1"/>
                  </a:solidFill>
                  <a:latin typeface="Calibri"/>
                  <a:ea typeface="Calibri"/>
                  <a:cs typeface="Calibri"/>
                  <a:sym typeface="Calibri"/>
                </a:rPr>
                <a:t>Ισχυρή πιστοληπτική ικανότητα</a:t>
              </a:r>
            </a:p>
            <a:p>
              <a:pPr marL="342900" lvl="0" indent="-342900">
                <a:lnSpc>
                  <a:spcPct val="150000"/>
                </a:lnSpc>
                <a:buClr>
                  <a:schemeClr val="dk1"/>
                </a:buClr>
                <a:buSzPts val="1200"/>
                <a:buFont typeface="Calibri"/>
                <a:buAutoNum type="alphaLcPeriod"/>
              </a:pPr>
              <a:r>
                <a:rPr lang="el-GR" sz="1200" dirty="0">
                  <a:solidFill>
                    <a:schemeClr val="dk1"/>
                  </a:solidFill>
                  <a:latin typeface="Calibri"/>
                  <a:ea typeface="Calibri"/>
                  <a:cs typeface="Calibri"/>
                  <a:sym typeface="Calibri"/>
                </a:rPr>
                <a:t>Χαμηλή πιστοληπτική ικανότητα</a:t>
              </a:r>
            </a:p>
            <a:p>
              <a:pPr marL="342900" lvl="0" indent="-342900">
                <a:lnSpc>
                  <a:spcPct val="150000"/>
                </a:lnSpc>
                <a:buClr>
                  <a:schemeClr val="dk1"/>
                </a:buClr>
                <a:buSzPts val="1200"/>
                <a:buFont typeface="Calibri"/>
                <a:buAutoNum type="alphaLcPeriod"/>
              </a:pPr>
              <a:r>
                <a:rPr lang="el-GR" sz="1200" dirty="0">
                  <a:solidFill>
                    <a:schemeClr val="dk1"/>
                  </a:solidFill>
                  <a:latin typeface="Calibri"/>
                  <a:ea typeface="Calibri"/>
                  <a:cs typeface="Calibri"/>
                  <a:sym typeface="Calibri"/>
                </a:rPr>
                <a:t>Κερδοσκοπία</a:t>
              </a:r>
            </a:p>
          </p:txBody>
        </p:sp>
        <p:sp>
          <p:nvSpPr>
            <p:cNvPr id="238" name="Google Shape;238;p14"/>
            <p:cNvSpPr/>
            <p:nvPr/>
          </p:nvSpPr>
          <p:spPr>
            <a:xfrm>
              <a:off x="2954985" y="4949288"/>
              <a:ext cx="4518286" cy="1837678"/>
            </a:xfrm>
            <a:prstGeom prst="rect">
              <a:avLst/>
            </a:prstGeom>
            <a:no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9" name="Google Shape;239;p14"/>
            <p:cNvSpPr/>
            <p:nvPr/>
          </p:nvSpPr>
          <p:spPr>
            <a:xfrm>
              <a:off x="2961527" y="4950178"/>
              <a:ext cx="4518286" cy="547307"/>
            </a:xfrm>
            <a:prstGeom prst="roundRect">
              <a:avLst>
                <a:gd name="adj" fmla="val 16667"/>
              </a:avLst>
            </a:prstGeom>
            <a:solidFill>
              <a:srgbClr val="FAB632"/>
            </a:solid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l-GR" sz="1800" dirty="0">
                  <a:solidFill>
                    <a:schemeClr val="lt1"/>
                  </a:solidFill>
                  <a:latin typeface="Calibri"/>
                  <a:ea typeface="Calibri"/>
                  <a:cs typeface="Calibri"/>
                  <a:sym typeface="Calibri"/>
                </a:rPr>
                <a:t>Πάνω από το 50% του μακροπρόθεσμου προϋπολογισμού της ΕΕ υποστηρίζει</a:t>
              </a:r>
              <a:r>
                <a:rPr lang="en-GB" sz="1800" dirty="0">
                  <a:solidFill>
                    <a:schemeClr val="lt1"/>
                  </a:solidFill>
                  <a:latin typeface="Calibri"/>
                  <a:ea typeface="Calibri"/>
                  <a:cs typeface="Calibri"/>
                  <a:sym typeface="Calibri"/>
                </a:rPr>
                <a:t>:</a:t>
              </a:r>
              <a:endParaRPr dirty="0"/>
            </a:p>
          </p:txBody>
        </p:sp>
        <p:sp>
          <p:nvSpPr>
            <p:cNvPr id="240" name="Google Shape;240;p14"/>
            <p:cNvSpPr txBox="1"/>
            <p:nvPr/>
          </p:nvSpPr>
          <p:spPr>
            <a:xfrm>
              <a:off x="3244941" y="5440225"/>
              <a:ext cx="3008713" cy="923289"/>
            </a:xfrm>
            <a:prstGeom prst="rect">
              <a:avLst/>
            </a:prstGeom>
            <a:noFill/>
            <a:ln>
              <a:noFill/>
            </a:ln>
          </p:spPr>
          <p:txBody>
            <a:bodyPr spcFirstLastPara="1" wrap="square" lIns="91425" tIns="45700" rIns="91425" bIns="45700" anchor="t" anchorCtr="0">
              <a:spAutoFit/>
            </a:bodyPr>
            <a:lstStyle/>
            <a:p>
              <a:pPr marL="342900" lvl="0" indent="-342900">
                <a:lnSpc>
                  <a:spcPct val="150000"/>
                </a:lnSpc>
                <a:buClr>
                  <a:schemeClr val="dk1"/>
                </a:buClr>
                <a:buSzPts val="1200"/>
                <a:buFont typeface="Calibri"/>
                <a:buAutoNum type="alphaLcPeriod"/>
              </a:pPr>
              <a:r>
                <a:rPr lang="el-GR" sz="1200" dirty="0">
                  <a:solidFill>
                    <a:schemeClr val="dk1"/>
                  </a:solidFill>
                  <a:latin typeface="Calibri"/>
                  <a:ea typeface="Calibri"/>
                  <a:cs typeface="Calibri"/>
                  <a:sym typeface="Calibri"/>
                </a:rPr>
                <a:t>Την </a:t>
              </a:r>
              <a:r>
                <a:rPr lang="el-GR" sz="1200" dirty="0" err="1">
                  <a:solidFill>
                    <a:schemeClr val="dk1"/>
                  </a:solidFill>
                  <a:latin typeface="Calibri"/>
                  <a:ea typeface="Calibri"/>
                  <a:cs typeface="Calibri"/>
                  <a:sym typeface="Calibri"/>
                </a:rPr>
                <a:t>ψηφιοποίηση</a:t>
              </a:r>
              <a:endParaRPr lang="el-GR" sz="1200" dirty="0">
                <a:solidFill>
                  <a:schemeClr val="dk1"/>
                </a:solidFill>
                <a:latin typeface="Calibri"/>
                <a:ea typeface="Calibri"/>
                <a:cs typeface="Calibri"/>
                <a:sym typeface="Calibri"/>
              </a:endParaRPr>
            </a:p>
            <a:p>
              <a:pPr marL="342900" lvl="0" indent="-342900">
                <a:lnSpc>
                  <a:spcPct val="150000"/>
                </a:lnSpc>
                <a:buClr>
                  <a:schemeClr val="dk1"/>
                </a:buClr>
                <a:buSzPts val="1200"/>
                <a:buFont typeface="Calibri"/>
                <a:buAutoNum type="alphaLcPeriod"/>
              </a:pPr>
              <a:r>
                <a:rPr lang="el-GR" sz="1200" dirty="0">
                  <a:solidFill>
                    <a:schemeClr val="dk1"/>
                  </a:solidFill>
                  <a:latin typeface="Calibri"/>
                  <a:ea typeface="Calibri"/>
                  <a:cs typeface="Calibri"/>
                  <a:sym typeface="Calibri"/>
                </a:rPr>
                <a:t>Τον εκσυγχρονισμό</a:t>
              </a:r>
            </a:p>
            <a:p>
              <a:pPr marL="342900" lvl="0" indent="-342900">
                <a:lnSpc>
                  <a:spcPct val="150000"/>
                </a:lnSpc>
                <a:buClr>
                  <a:schemeClr val="dk1"/>
                </a:buClr>
                <a:buSzPts val="1200"/>
                <a:buFont typeface="Calibri"/>
                <a:buAutoNum type="alphaLcPeriod"/>
              </a:pPr>
              <a:r>
                <a:rPr lang="el-GR" sz="1200" dirty="0">
                  <a:solidFill>
                    <a:schemeClr val="dk1"/>
                  </a:solidFill>
                  <a:latin typeface="Calibri"/>
                  <a:ea typeface="Calibri"/>
                  <a:cs typeface="Calibri"/>
                  <a:sym typeface="Calibri"/>
                </a:rPr>
                <a:t>Την ένταξη</a:t>
              </a: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4"/>
        <p:cNvGrpSpPr/>
        <p:nvPr/>
      </p:nvGrpSpPr>
      <p:grpSpPr>
        <a:xfrm>
          <a:off x="0" y="0"/>
          <a:ext cx="0" cy="0"/>
          <a:chOff x="0" y="0"/>
          <a:chExt cx="0" cy="0"/>
        </a:xfrm>
      </p:grpSpPr>
      <p:sp>
        <p:nvSpPr>
          <p:cNvPr id="245" name="Google Shape;245;p15"/>
          <p:cNvSpPr txBox="1"/>
          <p:nvPr/>
        </p:nvSpPr>
        <p:spPr>
          <a:xfrm>
            <a:off x="4849426" y="4214219"/>
            <a:ext cx="1950869"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b="1">
                <a:solidFill>
                  <a:srgbClr val="EA4E46"/>
                </a:solidFill>
                <a:latin typeface="Calibri"/>
                <a:ea typeface="Calibri"/>
                <a:cs typeface="Calibri"/>
                <a:sym typeface="Calibri"/>
              </a:rPr>
              <a:t>moreproject.eu</a:t>
            </a:r>
            <a:endParaRPr/>
          </a:p>
        </p:txBody>
      </p:sp>
      <p:pic>
        <p:nvPicPr>
          <p:cNvPr id="246" name="Google Shape;246;p15"/>
          <p:cNvPicPr preferRelativeResize="0"/>
          <p:nvPr/>
        </p:nvPicPr>
        <p:blipFill rotWithShape="1">
          <a:blip r:embed="rId3">
            <a:alphaModFix/>
          </a:blip>
          <a:srcRect l="17326" t="38446" r="19050" b="33333"/>
          <a:stretch/>
        </p:blipFill>
        <p:spPr>
          <a:xfrm>
            <a:off x="9123889" y="327888"/>
            <a:ext cx="2766269" cy="1225704"/>
          </a:xfrm>
          <a:prstGeom prst="rect">
            <a:avLst/>
          </a:prstGeom>
          <a:noFill/>
          <a:ln>
            <a:noFill/>
          </a:ln>
        </p:spPr>
      </p:pic>
      <p:sp>
        <p:nvSpPr>
          <p:cNvPr id="247" name="Google Shape;247;p15"/>
          <p:cNvSpPr txBox="1"/>
          <p:nvPr/>
        </p:nvSpPr>
        <p:spPr>
          <a:xfrm>
            <a:off x="3943184" y="3306278"/>
            <a:ext cx="3763351" cy="907900"/>
          </a:xfrm>
          <a:prstGeom prst="rect">
            <a:avLst/>
          </a:prstGeom>
          <a:noFill/>
          <a:ln>
            <a:noFill/>
          </a:ln>
        </p:spPr>
        <p:txBody>
          <a:bodyPr spcFirstLastPara="1" wrap="square" lIns="91425" tIns="45700" rIns="91425" bIns="45700" anchor="t" anchorCtr="0">
            <a:spAutoFit/>
          </a:bodyPr>
          <a:lstStyle/>
          <a:p>
            <a:pPr lvl="0"/>
            <a:r>
              <a:rPr lang="el-GR" sz="5300" b="1" dirty="0">
                <a:solidFill>
                  <a:schemeClr val="dk1"/>
                </a:solidFill>
                <a:latin typeface="Calibri"/>
                <a:ea typeface="Calibri"/>
                <a:cs typeface="Calibri"/>
                <a:sym typeface="Calibri"/>
              </a:rPr>
              <a:t>ΕΥΧΑΡΙΣΤΩ</a:t>
            </a:r>
            <a:endParaRPr sz="5300" b="1" dirty="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2"/>
        <p:cNvGrpSpPr/>
        <p:nvPr/>
      </p:nvGrpSpPr>
      <p:grpSpPr>
        <a:xfrm>
          <a:off x="0" y="0"/>
          <a:ext cx="0" cy="0"/>
          <a:chOff x="0" y="0"/>
          <a:chExt cx="0" cy="0"/>
        </a:xfrm>
      </p:grpSpPr>
      <p:sp>
        <p:nvSpPr>
          <p:cNvPr id="93" name="Google Shape;93;p2"/>
          <p:cNvSpPr/>
          <p:nvPr/>
        </p:nvSpPr>
        <p:spPr>
          <a:xfrm>
            <a:off x="615377" y="1428954"/>
            <a:ext cx="10975066" cy="369291"/>
          </a:xfrm>
          <a:prstGeom prst="rect">
            <a:avLst/>
          </a:prstGeom>
          <a:noFill/>
          <a:ln>
            <a:noFill/>
          </a:ln>
        </p:spPr>
        <p:txBody>
          <a:bodyPr spcFirstLastPara="1" wrap="square" lIns="91425" tIns="45700" rIns="91425" bIns="45700" anchor="t" anchorCtr="0">
            <a:spAutoFit/>
          </a:bodyPr>
          <a:lstStyle/>
          <a:p>
            <a:pPr lvl="0" algn="just"/>
            <a:r>
              <a:rPr lang="el-GR" sz="1800" dirty="0">
                <a:solidFill>
                  <a:schemeClr val="dk1"/>
                </a:solidFill>
                <a:latin typeface="Calibri"/>
                <a:ea typeface="Calibri"/>
                <a:cs typeface="Calibri"/>
                <a:sym typeface="Calibri"/>
              </a:rPr>
              <a:t>Μέχρι το τέλος αυτής της εκπαιδευτικής ενότητας θα είστε σε θέση να:</a:t>
            </a:r>
            <a:endParaRPr dirty="0"/>
          </a:p>
        </p:txBody>
      </p:sp>
      <p:sp>
        <p:nvSpPr>
          <p:cNvPr id="94" name="Google Shape;94;p2"/>
          <p:cNvSpPr txBox="1"/>
          <p:nvPr/>
        </p:nvSpPr>
        <p:spPr>
          <a:xfrm>
            <a:off x="925733" y="1998079"/>
            <a:ext cx="8046817" cy="369291"/>
          </a:xfrm>
          <a:prstGeom prst="rect">
            <a:avLst/>
          </a:prstGeom>
          <a:noFill/>
          <a:ln>
            <a:noFill/>
          </a:ln>
        </p:spPr>
        <p:txBody>
          <a:bodyPr spcFirstLastPara="1" wrap="square" lIns="91425" tIns="45700" rIns="91425" bIns="45700" anchor="t" anchorCtr="0">
            <a:spAutoFit/>
          </a:bodyPr>
          <a:lstStyle/>
          <a:p>
            <a:pPr lvl="0"/>
            <a:r>
              <a:rPr lang="el-GR" sz="1800" b="1" dirty="0">
                <a:solidFill>
                  <a:srgbClr val="21B4A9"/>
                </a:solidFill>
                <a:latin typeface="Calibri"/>
                <a:ea typeface="Calibri"/>
                <a:cs typeface="Calibri"/>
                <a:sym typeface="Calibri"/>
              </a:rPr>
              <a:t>Στόχος</a:t>
            </a:r>
            <a:r>
              <a:rPr lang="en-GB" sz="1800" b="1" dirty="0">
                <a:solidFill>
                  <a:srgbClr val="21B4A9"/>
                </a:solidFill>
                <a:latin typeface="Calibri"/>
                <a:ea typeface="Calibri"/>
                <a:cs typeface="Calibri"/>
                <a:sym typeface="Calibri"/>
              </a:rPr>
              <a:t> 1:	</a:t>
            </a:r>
            <a:r>
              <a:rPr lang="el-GR" sz="1800" b="1" dirty="0">
                <a:solidFill>
                  <a:srgbClr val="21B4A9"/>
                </a:solidFill>
                <a:latin typeface="Calibri"/>
                <a:ea typeface="Calibri"/>
                <a:cs typeface="Calibri"/>
                <a:sym typeface="Calibri"/>
              </a:rPr>
              <a:t>	Εξοικειωθείτε με τον κόσμο των ευκαιριών χρηματοδότησης</a:t>
            </a:r>
            <a:r>
              <a:rPr lang="en-GB" sz="1800" b="1" dirty="0">
                <a:solidFill>
                  <a:srgbClr val="21B4A9"/>
                </a:solidFill>
                <a:latin typeface="Calibri"/>
                <a:ea typeface="Calibri"/>
                <a:cs typeface="Calibri"/>
                <a:sym typeface="Calibri"/>
              </a:rPr>
              <a:t> </a:t>
            </a:r>
            <a:endParaRPr sz="1800" b="1" dirty="0">
              <a:solidFill>
                <a:srgbClr val="21B4A9"/>
              </a:solidFill>
              <a:latin typeface="Calibri"/>
              <a:ea typeface="Calibri"/>
              <a:cs typeface="Calibri"/>
              <a:sym typeface="Calibri"/>
            </a:endParaRPr>
          </a:p>
        </p:txBody>
      </p:sp>
      <p:sp>
        <p:nvSpPr>
          <p:cNvPr id="95" name="Google Shape;95;p2"/>
          <p:cNvSpPr txBox="1"/>
          <p:nvPr/>
        </p:nvSpPr>
        <p:spPr>
          <a:xfrm>
            <a:off x="925732" y="2714175"/>
            <a:ext cx="8361143" cy="369291"/>
          </a:xfrm>
          <a:prstGeom prst="rect">
            <a:avLst/>
          </a:prstGeom>
          <a:noFill/>
          <a:ln>
            <a:noFill/>
          </a:ln>
        </p:spPr>
        <p:txBody>
          <a:bodyPr spcFirstLastPara="1" wrap="square" lIns="91425" tIns="45700" rIns="91425" bIns="45700" anchor="t" anchorCtr="0">
            <a:spAutoFit/>
          </a:bodyPr>
          <a:lstStyle/>
          <a:p>
            <a:pPr lvl="0"/>
            <a:r>
              <a:rPr lang="el-GR" sz="1800" b="1" dirty="0">
                <a:solidFill>
                  <a:srgbClr val="FAB632"/>
                </a:solidFill>
                <a:latin typeface="Calibri"/>
                <a:ea typeface="Calibri"/>
                <a:cs typeface="Calibri"/>
                <a:sym typeface="Calibri"/>
              </a:rPr>
              <a:t>Στόχος </a:t>
            </a:r>
            <a:r>
              <a:rPr lang="en-GB" sz="1800" b="1" dirty="0">
                <a:solidFill>
                  <a:srgbClr val="FAB632"/>
                </a:solidFill>
                <a:latin typeface="Calibri"/>
                <a:ea typeface="Calibri"/>
                <a:cs typeface="Calibri"/>
                <a:sym typeface="Calibri"/>
              </a:rPr>
              <a:t>2: 	</a:t>
            </a:r>
            <a:r>
              <a:rPr lang="el-GR" sz="1800" b="1" dirty="0">
                <a:solidFill>
                  <a:srgbClr val="FAB632"/>
                </a:solidFill>
                <a:latin typeface="Calibri"/>
                <a:ea typeface="Calibri"/>
                <a:cs typeface="Calibri"/>
                <a:sym typeface="Calibri"/>
              </a:rPr>
              <a:t>Μάθετε για τις ευκαιρίες </a:t>
            </a:r>
            <a:r>
              <a:rPr lang="el-GR" sz="1800" b="1" dirty="0" err="1">
                <a:solidFill>
                  <a:srgbClr val="FAB632"/>
                </a:solidFill>
                <a:latin typeface="Calibri"/>
                <a:ea typeface="Calibri"/>
                <a:cs typeface="Calibri"/>
                <a:sym typeface="Calibri"/>
              </a:rPr>
              <a:t>μικροπιστώσεων</a:t>
            </a:r>
            <a:r>
              <a:rPr lang="el-GR" sz="1800" b="1" dirty="0">
                <a:solidFill>
                  <a:srgbClr val="FAB632"/>
                </a:solidFill>
                <a:latin typeface="Calibri"/>
                <a:ea typeface="Calibri"/>
                <a:cs typeface="Calibri"/>
                <a:sym typeface="Calibri"/>
              </a:rPr>
              <a:t> και τα ιδιωτικά δάνεια</a:t>
            </a:r>
            <a:r>
              <a:rPr lang="en-GB" sz="1800" b="1" dirty="0">
                <a:solidFill>
                  <a:srgbClr val="FAB632"/>
                </a:solidFill>
                <a:latin typeface="Calibri"/>
                <a:ea typeface="Calibri"/>
                <a:cs typeface="Calibri"/>
                <a:sym typeface="Calibri"/>
              </a:rPr>
              <a:t> </a:t>
            </a:r>
            <a:endParaRPr dirty="0"/>
          </a:p>
        </p:txBody>
      </p:sp>
      <p:sp>
        <p:nvSpPr>
          <p:cNvPr id="96" name="Google Shape;96;p2"/>
          <p:cNvSpPr txBox="1"/>
          <p:nvPr/>
        </p:nvSpPr>
        <p:spPr>
          <a:xfrm>
            <a:off x="916115" y="3468332"/>
            <a:ext cx="13216979" cy="369291"/>
          </a:xfrm>
          <a:prstGeom prst="rect">
            <a:avLst/>
          </a:prstGeom>
          <a:noFill/>
          <a:ln>
            <a:noFill/>
          </a:ln>
        </p:spPr>
        <p:txBody>
          <a:bodyPr spcFirstLastPara="1" wrap="square" lIns="91425" tIns="45700" rIns="91425" bIns="45700" anchor="t" anchorCtr="0">
            <a:spAutoFit/>
          </a:bodyPr>
          <a:lstStyle/>
          <a:p>
            <a:pPr lvl="0"/>
            <a:r>
              <a:rPr lang="el-GR" sz="1800" b="1" dirty="0">
                <a:solidFill>
                  <a:srgbClr val="EA4E46"/>
                </a:solidFill>
                <a:latin typeface="Calibri"/>
                <a:ea typeface="Calibri"/>
                <a:cs typeface="Calibri"/>
                <a:sym typeface="Calibri"/>
              </a:rPr>
              <a:t>Στόχος</a:t>
            </a:r>
            <a:r>
              <a:rPr lang="en-GB" sz="1800" b="1" dirty="0">
                <a:solidFill>
                  <a:srgbClr val="EA4E46"/>
                </a:solidFill>
                <a:latin typeface="Calibri"/>
                <a:ea typeface="Calibri"/>
                <a:cs typeface="Calibri"/>
                <a:sym typeface="Calibri"/>
              </a:rPr>
              <a:t> 3: 	</a:t>
            </a:r>
            <a:r>
              <a:rPr lang="el-GR" sz="1800" b="1" dirty="0">
                <a:solidFill>
                  <a:srgbClr val="EA4E46"/>
                </a:solidFill>
                <a:latin typeface="Calibri"/>
                <a:ea typeface="Calibri"/>
                <a:cs typeface="Calibri"/>
                <a:sym typeface="Calibri"/>
              </a:rPr>
              <a:t>Κατανόηση της δομής των αρχών των διαρθρωτικών ταμείων της ΕΕ</a:t>
            </a:r>
            <a:endParaRPr dirty="0"/>
          </a:p>
        </p:txBody>
      </p:sp>
      <p:sp>
        <p:nvSpPr>
          <p:cNvPr id="97" name="Google Shape;97;p2"/>
          <p:cNvSpPr txBox="1"/>
          <p:nvPr/>
        </p:nvSpPr>
        <p:spPr>
          <a:xfrm>
            <a:off x="889034" y="4178403"/>
            <a:ext cx="10426666" cy="646290"/>
          </a:xfrm>
          <a:prstGeom prst="rect">
            <a:avLst/>
          </a:prstGeom>
          <a:noFill/>
          <a:ln>
            <a:noFill/>
          </a:ln>
        </p:spPr>
        <p:txBody>
          <a:bodyPr spcFirstLastPara="1" wrap="square" lIns="91425" tIns="45700" rIns="91425" bIns="45700" anchor="t" anchorCtr="0">
            <a:spAutoFit/>
          </a:bodyPr>
          <a:lstStyle/>
          <a:p>
            <a:pPr lvl="0"/>
            <a:r>
              <a:rPr lang="el-GR" sz="1800" b="1" dirty="0">
                <a:solidFill>
                  <a:srgbClr val="21B4A9"/>
                </a:solidFill>
                <a:latin typeface="Calibri"/>
                <a:ea typeface="Calibri"/>
                <a:cs typeface="Calibri"/>
                <a:sym typeface="Calibri"/>
              </a:rPr>
              <a:t>Στόχος</a:t>
            </a:r>
            <a:r>
              <a:rPr lang="en-GB" sz="1800" b="1" dirty="0">
                <a:solidFill>
                  <a:srgbClr val="21B4A9"/>
                </a:solidFill>
                <a:latin typeface="Calibri"/>
                <a:ea typeface="Calibri"/>
                <a:cs typeface="Calibri"/>
                <a:sym typeface="Calibri"/>
              </a:rPr>
              <a:t> 4: 	</a:t>
            </a:r>
            <a:r>
              <a:rPr lang="el-GR" sz="1800" b="1" dirty="0">
                <a:solidFill>
                  <a:srgbClr val="21B4A9"/>
                </a:solidFill>
                <a:latin typeface="Calibri"/>
                <a:ea typeface="Calibri"/>
                <a:cs typeface="Calibri"/>
                <a:sym typeface="Calibri"/>
              </a:rPr>
              <a:t>Γνωρίστε τα βασικά στοιχεία των κονδυλίων επόμενης γενιάς της ΕΕ για την ανάκαμψη  		από τον COVID-19</a:t>
            </a:r>
            <a:r>
              <a:rPr lang="en-GB" sz="1800" b="1" dirty="0">
                <a:solidFill>
                  <a:srgbClr val="21B4A9"/>
                </a:solidFill>
                <a:latin typeface="Calibri"/>
                <a:ea typeface="Calibri"/>
                <a:cs typeface="Calibri"/>
                <a:sym typeface="Calibri"/>
              </a:rPr>
              <a:t> </a:t>
            </a:r>
            <a:endParaRPr dirty="0"/>
          </a:p>
        </p:txBody>
      </p:sp>
      <p:sp>
        <p:nvSpPr>
          <p:cNvPr id="98" name="Google Shape;98;p2"/>
          <p:cNvSpPr txBox="1"/>
          <p:nvPr/>
        </p:nvSpPr>
        <p:spPr>
          <a:xfrm>
            <a:off x="599477" y="585038"/>
            <a:ext cx="11367933" cy="1017482"/>
          </a:xfrm>
          <a:prstGeom prst="rect">
            <a:avLst/>
          </a:prstGeom>
          <a:noFill/>
          <a:ln>
            <a:noFill/>
          </a:ln>
        </p:spPr>
        <p:txBody>
          <a:bodyPr spcFirstLastPara="1" wrap="square" lIns="91425" tIns="45700" rIns="91425" bIns="45700" anchor="t" anchorCtr="0">
            <a:spAutoFit/>
          </a:bodyPr>
          <a:lstStyle/>
          <a:p>
            <a:pPr lvl="0">
              <a:lnSpc>
                <a:spcPct val="166666"/>
              </a:lnSpc>
            </a:pPr>
            <a:r>
              <a:rPr lang="el-GR" sz="3600" b="1" dirty="0">
                <a:solidFill>
                  <a:srgbClr val="FAB632"/>
                </a:solidFill>
                <a:latin typeface="Calibri"/>
                <a:ea typeface="Calibri"/>
                <a:cs typeface="Calibri"/>
                <a:sym typeface="Calibri"/>
              </a:rPr>
              <a:t>Στόχοι και μαθησιακά αποτελέσματα</a:t>
            </a:r>
            <a:r>
              <a:rPr lang="en-GB" sz="3600" b="1" dirty="0">
                <a:solidFill>
                  <a:srgbClr val="FAB632"/>
                </a:solidFill>
                <a:latin typeface="Calibri"/>
                <a:ea typeface="Calibri"/>
                <a:cs typeface="Calibri"/>
                <a:sym typeface="Calibri"/>
              </a:rPr>
              <a:t>:</a:t>
            </a:r>
            <a:endParaRPr sz="3600" dirty="0">
              <a:solidFill>
                <a:srgbClr val="FAB632"/>
              </a:solidFill>
              <a:latin typeface="Calibri"/>
              <a:ea typeface="Calibri"/>
              <a:cs typeface="Calibri"/>
              <a:sym typeface="Calibri"/>
            </a:endParaRPr>
          </a:p>
        </p:txBody>
      </p:sp>
      <p:sp>
        <p:nvSpPr>
          <p:cNvPr id="99" name="Google Shape;99;p2"/>
          <p:cNvSpPr/>
          <p:nvPr/>
        </p:nvSpPr>
        <p:spPr>
          <a:xfrm>
            <a:off x="599478" y="4246196"/>
            <a:ext cx="284085" cy="233746"/>
          </a:xfrm>
          <a:prstGeom prst="hexagon">
            <a:avLst>
              <a:gd name="adj" fmla="val 25000"/>
              <a:gd name="vf" fmla="val 115470"/>
            </a:avLst>
          </a:prstGeom>
          <a:no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00" name="Google Shape;100;p2"/>
          <p:cNvSpPr/>
          <p:nvPr/>
        </p:nvSpPr>
        <p:spPr>
          <a:xfrm>
            <a:off x="615376" y="2781968"/>
            <a:ext cx="284085" cy="233746"/>
          </a:xfrm>
          <a:prstGeom prst="hexagon">
            <a:avLst>
              <a:gd name="adj" fmla="val 25000"/>
              <a:gd name="vf" fmla="val 115470"/>
            </a:avLst>
          </a:prstGeom>
          <a:no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01" name="Google Shape;101;p2"/>
          <p:cNvSpPr/>
          <p:nvPr/>
        </p:nvSpPr>
        <p:spPr>
          <a:xfrm>
            <a:off x="615376" y="3536125"/>
            <a:ext cx="284085" cy="233746"/>
          </a:xfrm>
          <a:prstGeom prst="hexagon">
            <a:avLst>
              <a:gd name="adj" fmla="val 25000"/>
              <a:gd name="vf" fmla="val 115470"/>
            </a:avLst>
          </a:prstGeom>
          <a:no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02" name="Google Shape;102;p2"/>
          <p:cNvSpPr/>
          <p:nvPr/>
        </p:nvSpPr>
        <p:spPr>
          <a:xfrm>
            <a:off x="601557" y="2058938"/>
            <a:ext cx="284085" cy="233746"/>
          </a:xfrm>
          <a:prstGeom prst="hexagon">
            <a:avLst>
              <a:gd name="adj" fmla="val 25000"/>
              <a:gd name="vf" fmla="val 115470"/>
            </a:avLst>
          </a:prstGeom>
          <a:no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6"/>
        <p:cNvGrpSpPr/>
        <p:nvPr/>
      </p:nvGrpSpPr>
      <p:grpSpPr>
        <a:xfrm>
          <a:off x="0" y="0"/>
          <a:ext cx="0" cy="0"/>
          <a:chOff x="0" y="0"/>
          <a:chExt cx="0" cy="0"/>
        </a:xfrm>
      </p:grpSpPr>
      <p:sp>
        <p:nvSpPr>
          <p:cNvPr id="107" name="Google Shape;107;p3"/>
          <p:cNvSpPr txBox="1"/>
          <p:nvPr/>
        </p:nvSpPr>
        <p:spPr>
          <a:xfrm>
            <a:off x="2129362" y="3238647"/>
            <a:ext cx="2400167" cy="863529"/>
          </a:xfrm>
          <a:prstGeom prst="rect">
            <a:avLst/>
          </a:prstGeom>
          <a:noFill/>
          <a:ln>
            <a:noFill/>
          </a:ln>
        </p:spPr>
        <p:txBody>
          <a:bodyPr spcFirstLastPara="1" wrap="square" lIns="91425" tIns="45700" rIns="91425" bIns="45700" anchor="t" anchorCtr="0">
            <a:spAutoFit/>
          </a:bodyPr>
          <a:lstStyle/>
          <a:p>
            <a:pPr lvl="0">
              <a:lnSpc>
                <a:spcPct val="178571"/>
              </a:lnSpc>
            </a:pPr>
            <a:r>
              <a:rPr lang="el-GR" dirty="0" err="1">
                <a:solidFill>
                  <a:schemeClr val="dk1"/>
                </a:solidFill>
                <a:latin typeface="Calibri"/>
                <a:ea typeface="Calibri"/>
                <a:cs typeface="Calibri"/>
                <a:sym typeface="Calibri"/>
              </a:rPr>
              <a:t>Μικροπιστώσεις</a:t>
            </a:r>
            <a:endParaRPr dirty="0"/>
          </a:p>
          <a:p>
            <a:pPr lvl="0">
              <a:lnSpc>
                <a:spcPct val="178571"/>
              </a:lnSpc>
            </a:pPr>
            <a:r>
              <a:rPr lang="el-GR" dirty="0">
                <a:solidFill>
                  <a:schemeClr val="dk1"/>
                </a:solidFill>
                <a:latin typeface="Calibri"/>
                <a:ea typeface="Calibri"/>
                <a:cs typeface="Calibri"/>
                <a:sym typeface="Calibri"/>
              </a:rPr>
              <a:t>Ιδιωτικά Δάνεια</a:t>
            </a:r>
            <a:endParaRPr dirty="0"/>
          </a:p>
        </p:txBody>
      </p:sp>
      <p:sp>
        <p:nvSpPr>
          <p:cNvPr id="108" name="Google Shape;108;p3"/>
          <p:cNvSpPr txBox="1"/>
          <p:nvPr/>
        </p:nvSpPr>
        <p:spPr>
          <a:xfrm>
            <a:off x="2183453" y="2654600"/>
            <a:ext cx="2205860" cy="584735"/>
          </a:xfrm>
          <a:prstGeom prst="rect">
            <a:avLst/>
          </a:prstGeom>
          <a:noFill/>
          <a:ln>
            <a:noFill/>
          </a:ln>
        </p:spPr>
        <p:txBody>
          <a:bodyPr spcFirstLastPara="1" wrap="square" lIns="91425" tIns="45700" rIns="91425" bIns="45700" anchor="t" anchorCtr="0">
            <a:spAutoFit/>
          </a:bodyPr>
          <a:lstStyle/>
          <a:p>
            <a:pPr lvl="0"/>
            <a:r>
              <a:rPr lang="el-GR" sz="1600" b="1" dirty="0">
                <a:solidFill>
                  <a:srgbClr val="21B4A9"/>
                </a:solidFill>
                <a:latin typeface="Calibri"/>
                <a:ea typeface="Calibri"/>
                <a:cs typeface="Calibri"/>
                <a:sym typeface="Calibri"/>
              </a:rPr>
              <a:t>Πρόσβαση στη Χρηματοδότηση </a:t>
            </a:r>
            <a:endParaRPr dirty="0"/>
          </a:p>
        </p:txBody>
      </p:sp>
      <p:sp>
        <p:nvSpPr>
          <p:cNvPr id="109" name="Google Shape;109;p3"/>
          <p:cNvSpPr txBox="1"/>
          <p:nvPr/>
        </p:nvSpPr>
        <p:spPr>
          <a:xfrm>
            <a:off x="7589405" y="3386387"/>
            <a:ext cx="2287969" cy="1331093"/>
          </a:xfrm>
          <a:prstGeom prst="rect">
            <a:avLst/>
          </a:prstGeom>
          <a:noFill/>
          <a:ln>
            <a:noFill/>
          </a:ln>
        </p:spPr>
        <p:txBody>
          <a:bodyPr spcFirstLastPara="1" wrap="square" lIns="91425" tIns="45700" rIns="91425" bIns="45700" anchor="t" anchorCtr="0">
            <a:spAutoFit/>
          </a:bodyPr>
          <a:lstStyle/>
          <a:p>
            <a:pPr lvl="0"/>
            <a:r>
              <a:rPr lang="el-GR" dirty="0">
                <a:solidFill>
                  <a:schemeClr val="dk1"/>
                </a:solidFill>
                <a:latin typeface="Calibri"/>
                <a:ea typeface="Calibri"/>
                <a:cs typeface="Calibri"/>
                <a:sym typeface="Calibri"/>
              </a:rPr>
              <a:t>Αρχές των διαρθρωτικών ταμείων της ΕΕ</a:t>
            </a:r>
          </a:p>
          <a:p>
            <a:pPr lvl="0"/>
            <a:endParaRPr lang="el-GR" sz="1050" dirty="0">
              <a:solidFill>
                <a:schemeClr val="dk1"/>
              </a:solidFill>
              <a:latin typeface="Calibri"/>
              <a:ea typeface="Calibri"/>
              <a:cs typeface="Calibri"/>
              <a:sym typeface="Calibri"/>
            </a:endParaRPr>
          </a:p>
          <a:p>
            <a:pPr lvl="0"/>
            <a:r>
              <a:rPr lang="el-GR" dirty="0">
                <a:solidFill>
                  <a:schemeClr val="dk1"/>
                </a:solidFill>
                <a:latin typeface="Calibri"/>
                <a:ea typeface="Calibri"/>
                <a:cs typeface="Calibri"/>
                <a:sym typeface="Calibri"/>
              </a:rPr>
              <a:t>Κεφάλαια της ΕΕ Επόμενης Γενιάς για την ανάκαμψη από το COVID-19</a:t>
            </a:r>
          </a:p>
        </p:txBody>
      </p:sp>
      <p:sp>
        <p:nvSpPr>
          <p:cNvPr id="110" name="Google Shape;110;p3"/>
          <p:cNvSpPr txBox="1"/>
          <p:nvPr/>
        </p:nvSpPr>
        <p:spPr>
          <a:xfrm>
            <a:off x="7615245" y="2506141"/>
            <a:ext cx="2287969" cy="830956"/>
          </a:xfrm>
          <a:prstGeom prst="rect">
            <a:avLst/>
          </a:prstGeom>
          <a:noFill/>
          <a:ln>
            <a:noFill/>
          </a:ln>
        </p:spPr>
        <p:txBody>
          <a:bodyPr spcFirstLastPara="1" wrap="square" lIns="91425" tIns="45700" rIns="91425" bIns="45700" anchor="t" anchorCtr="0">
            <a:spAutoFit/>
          </a:bodyPr>
          <a:lstStyle/>
          <a:p>
            <a:pPr lvl="0"/>
            <a:r>
              <a:rPr lang="el-GR" sz="1600" b="1" dirty="0">
                <a:solidFill>
                  <a:srgbClr val="FAB632"/>
                </a:solidFill>
                <a:latin typeface="Calibri"/>
                <a:ea typeface="Calibri"/>
                <a:cs typeface="Calibri"/>
                <a:sym typeface="Calibri"/>
              </a:rPr>
              <a:t>Διαρθρωτικά ταμεία της ΕΕ &amp; Κεφάλαια της ΕΕ Επόμενης Γενιάς </a:t>
            </a:r>
            <a:endParaRPr dirty="0"/>
          </a:p>
        </p:txBody>
      </p:sp>
      <p:sp>
        <p:nvSpPr>
          <p:cNvPr id="111" name="Google Shape;111;p3"/>
          <p:cNvSpPr/>
          <p:nvPr/>
        </p:nvSpPr>
        <p:spPr>
          <a:xfrm>
            <a:off x="7218962" y="2613907"/>
            <a:ext cx="284085" cy="233746"/>
          </a:xfrm>
          <a:prstGeom prst="hexagon">
            <a:avLst>
              <a:gd name="adj" fmla="val 25000"/>
              <a:gd name="vf" fmla="val 115470"/>
            </a:avLst>
          </a:prstGeom>
          <a:no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12" name="Google Shape;112;p3"/>
          <p:cNvSpPr/>
          <p:nvPr/>
        </p:nvSpPr>
        <p:spPr>
          <a:xfrm>
            <a:off x="1802332" y="2707004"/>
            <a:ext cx="284085" cy="233746"/>
          </a:xfrm>
          <a:prstGeom prst="hexagon">
            <a:avLst>
              <a:gd name="adj" fmla="val 25000"/>
              <a:gd name="vf" fmla="val 115470"/>
            </a:avLst>
          </a:prstGeom>
          <a:no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13" name="Google Shape;113;p3"/>
          <p:cNvSpPr/>
          <p:nvPr/>
        </p:nvSpPr>
        <p:spPr>
          <a:xfrm rot="5400000">
            <a:off x="6646438" y="1927554"/>
            <a:ext cx="3526741" cy="2986810"/>
          </a:xfrm>
          <a:prstGeom prst="hexagon">
            <a:avLst>
              <a:gd name="adj" fmla="val 25000"/>
              <a:gd name="vf" fmla="val 115470"/>
            </a:avLst>
          </a:prstGeom>
          <a:no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14" name="Google Shape;114;p3"/>
          <p:cNvSpPr/>
          <p:nvPr/>
        </p:nvSpPr>
        <p:spPr>
          <a:xfrm rot="5400000">
            <a:off x="1298380" y="1927554"/>
            <a:ext cx="3389129" cy="2986811"/>
          </a:xfrm>
          <a:prstGeom prst="hexagon">
            <a:avLst>
              <a:gd name="adj" fmla="val 25000"/>
              <a:gd name="vf" fmla="val 115470"/>
            </a:avLst>
          </a:prstGeom>
          <a:no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15" name="Google Shape;115;p3"/>
          <p:cNvSpPr txBox="1"/>
          <p:nvPr/>
        </p:nvSpPr>
        <p:spPr>
          <a:xfrm>
            <a:off x="1788802" y="3277875"/>
            <a:ext cx="270419" cy="84634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dirty="0">
                <a:solidFill>
                  <a:srgbClr val="FAB632"/>
                </a:solidFill>
                <a:latin typeface="Calibri"/>
                <a:ea typeface="Calibri"/>
                <a:cs typeface="Calibri"/>
                <a:sym typeface="Calibri"/>
              </a:rPr>
              <a:t>+</a:t>
            </a:r>
            <a:endParaRPr lang="el-GR" sz="2000" dirty="0">
              <a:solidFill>
                <a:srgbClr val="FAB632"/>
              </a:solidFill>
              <a:latin typeface="Calibri"/>
              <a:ea typeface="Calibri"/>
              <a:cs typeface="Calibri"/>
              <a:sym typeface="Calibri"/>
            </a:endParaRPr>
          </a:p>
          <a:p>
            <a:pPr marL="0" marR="0" lvl="0" indent="0" algn="l" rtl="0">
              <a:spcBef>
                <a:spcPts val="0"/>
              </a:spcBef>
              <a:spcAft>
                <a:spcPts val="0"/>
              </a:spcAft>
              <a:buNone/>
            </a:pPr>
            <a:endParaRPr lang="el-GR" sz="900" dirty="0">
              <a:solidFill>
                <a:srgbClr val="FAB632"/>
              </a:solidFill>
              <a:latin typeface="Calibri"/>
              <a:ea typeface="Calibri"/>
              <a:cs typeface="Calibri"/>
              <a:sym typeface="Calibri"/>
            </a:endParaRPr>
          </a:p>
          <a:p>
            <a:pPr marL="0" marR="0" lvl="0" indent="0" algn="l" rtl="0">
              <a:spcBef>
                <a:spcPts val="0"/>
              </a:spcBef>
              <a:spcAft>
                <a:spcPts val="0"/>
              </a:spcAft>
              <a:buNone/>
            </a:pPr>
            <a:r>
              <a:rPr lang="en-GB" sz="2000" dirty="0">
                <a:solidFill>
                  <a:srgbClr val="21B4A9"/>
                </a:solidFill>
                <a:latin typeface="Calibri"/>
                <a:ea typeface="Calibri"/>
                <a:cs typeface="Calibri"/>
                <a:sym typeface="Calibri"/>
              </a:rPr>
              <a:t>+</a:t>
            </a:r>
            <a:endParaRPr dirty="0"/>
          </a:p>
        </p:txBody>
      </p:sp>
      <p:sp>
        <p:nvSpPr>
          <p:cNvPr id="116" name="Google Shape;116;p3"/>
          <p:cNvSpPr txBox="1"/>
          <p:nvPr/>
        </p:nvSpPr>
        <p:spPr>
          <a:xfrm>
            <a:off x="7232628" y="3327402"/>
            <a:ext cx="270419" cy="98484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dirty="0">
                <a:solidFill>
                  <a:srgbClr val="EA4E46"/>
                </a:solidFill>
                <a:latin typeface="Calibri"/>
                <a:ea typeface="Calibri"/>
                <a:cs typeface="Calibri"/>
                <a:sym typeface="Calibri"/>
              </a:rPr>
              <a:t>+</a:t>
            </a:r>
            <a:endParaRPr lang="el-GR" sz="2000" dirty="0">
              <a:solidFill>
                <a:srgbClr val="EA4E46"/>
              </a:solidFill>
              <a:latin typeface="Calibri"/>
              <a:ea typeface="Calibri"/>
              <a:cs typeface="Calibri"/>
              <a:sym typeface="Calibri"/>
            </a:endParaRPr>
          </a:p>
          <a:p>
            <a:pPr marL="0" marR="0" lvl="0" indent="0" algn="l" rtl="0">
              <a:spcBef>
                <a:spcPts val="0"/>
              </a:spcBef>
              <a:spcAft>
                <a:spcPts val="0"/>
              </a:spcAft>
              <a:buNone/>
            </a:pPr>
            <a:endParaRPr lang="el-GR" sz="1800" dirty="0">
              <a:solidFill>
                <a:srgbClr val="EA4E46"/>
              </a:solidFill>
              <a:latin typeface="Calibri"/>
              <a:ea typeface="Calibri"/>
              <a:cs typeface="Calibri"/>
              <a:sym typeface="Calibri"/>
            </a:endParaRPr>
          </a:p>
          <a:p>
            <a:pPr marL="0" marR="0" lvl="0" indent="0" algn="l" rtl="0">
              <a:spcBef>
                <a:spcPts val="0"/>
              </a:spcBef>
              <a:spcAft>
                <a:spcPts val="0"/>
              </a:spcAft>
              <a:buNone/>
            </a:pPr>
            <a:r>
              <a:rPr lang="en-GB" sz="2000" dirty="0">
                <a:solidFill>
                  <a:srgbClr val="FAB632"/>
                </a:solidFill>
                <a:latin typeface="Calibri"/>
                <a:ea typeface="Calibri"/>
                <a:cs typeface="Calibri"/>
                <a:sym typeface="Calibri"/>
              </a:rPr>
              <a:t>+</a:t>
            </a:r>
            <a:endParaRPr sz="2000" dirty="0">
              <a:solidFill>
                <a:srgbClr val="21B4A9"/>
              </a:solidFill>
              <a:latin typeface="Calibri"/>
              <a:ea typeface="Calibri"/>
              <a:cs typeface="Calibri"/>
              <a:sym typeface="Calibri"/>
            </a:endParaRPr>
          </a:p>
        </p:txBody>
      </p:sp>
      <p:sp>
        <p:nvSpPr>
          <p:cNvPr id="117" name="Google Shape;117;p3"/>
          <p:cNvSpPr txBox="1"/>
          <p:nvPr/>
        </p:nvSpPr>
        <p:spPr>
          <a:xfrm rot="-3801983">
            <a:off x="3555231" y="1278832"/>
            <a:ext cx="391119"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a:solidFill>
                  <a:srgbClr val="EA4E46"/>
                </a:solidFill>
                <a:latin typeface="Calibri"/>
                <a:ea typeface="Calibri"/>
                <a:cs typeface="Calibri"/>
                <a:sym typeface="Calibri"/>
              </a:rPr>
              <a:t>+</a:t>
            </a:r>
            <a:r>
              <a:rPr lang="en-GB" sz="2000">
                <a:solidFill>
                  <a:srgbClr val="FAB632"/>
                </a:solidFill>
                <a:latin typeface="Calibri"/>
                <a:ea typeface="Calibri"/>
                <a:cs typeface="Calibri"/>
                <a:sym typeface="Calibri"/>
              </a:rPr>
              <a:t>+</a:t>
            </a:r>
            <a:r>
              <a:rPr lang="en-GB" sz="2000">
                <a:solidFill>
                  <a:srgbClr val="21B4A9"/>
                </a:solidFill>
                <a:latin typeface="Calibri"/>
                <a:ea typeface="Calibri"/>
                <a:cs typeface="Calibri"/>
                <a:sym typeface="Calibri"/>
              </a:rPr>
              <a:t>+</a:t>
            </a:r>
            <a:endParaRPr/>
          </a:p>
        </p:txBody>
      </p:sp>
      <p:sp>
        <p:nvSpPr>
          <p:cNvPr id="118" name="Google Shape;118;p3"/>
          <p:cNvSpPr txBox="1"/>
          <p:nvPr/>
        </p:nvSpPr>
        <p:spPr>
          <a:xfrm rot="-3696416">
            <a:off x="7260578" y="4341627"/>
            <a:ext cx="391119"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a:solidFill>
                  <a:srgbClr val="EA4E46"/>
                </a:solidFill>
                <a:latin typeface="Calibri"/>
                <a:ea typeface="Calibri"/>
                <a:cs typeface="Calibri"/>
                <a:sym typeface="Calibri"/>
              </a:rPr>
              <a:t>+</a:t>
            </a:r>
            <a:r>
              <a:rPr lang="en-GB" sz="2000">
                <a:solidFill>
                  <a:srgbClr val="FAB632"/>
                </a:solidFill>
                <a:latin typeface="Calibri"/>
                <a:ea typeface="Calibri"/>
                <a:cs typeface="Calibri"/>
                <a:sym typeface="Calibri"/>
              </a:rPr>
              <a:t>+</a:t>
            </a:r>
            <a:r>
              <a:rPr lang="en-GB" sz="2000">
                <a:solidFill>
                  <a:srgbClr val="21B4A9"/>
                </a:solidFill>
                <a:latin typeface="Calibri"/>
                <a:ea typeface="Calibri"/>
                <a:cs typeface="Calibri"/>
                <a:sym typeface="Calibri"/>
              </a:rPr>
              <a: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2"/>
        <p:cNvGrpSpPr/>
        <p:nvPr/>
      </p:nvGrpSpPr>
      <p:grpSpPr>
        <a:xfrm>
          <a:off x="0" y="0"/>
          <a:ext cx="0" cy="0"/>
          <a:chOff x="0" y="0"/>
          <a:chExt cx="0" cy="0"/>
        </a:xfrm>
      </p:grpSpPr>
      <p:sp>
        <p:nvSpPr>
          <p:cNvPr id="123" name="Google Shape;123;p4"/>
          <p:cNvSpPr/>
          <p:nvPr/>
        </p:nvSpPr>
        <p:spPr>
          <a:xfrm>
            <a:off x="875909" y="1736562"/>
            <a:ext cx="9356661" cy="2585283"/>
          </a:xfrm>
          <a:prstGeom prst="rect">
            <a:avLst/>
          </a:prstGeom>
          <a:noFill/>
          <a:ln>
            <a:noFill/>
          </a:ln>
        </p:spPr>
        <p:txBody>
          <a:bodyPr spcFirstLastPara="1" wrap="square" lIns="91425" tIns="45700" rIns="91425" bIns="45700" anchor="t" anchorCtr="0">
            <a:spAutoFit/>
          </a:bodyPr>
          <a:lstStyle/>
          <a:p>
            <a:pPr lvl="0" algn="just"/>
            <a:r>
              <a:rPr lang="el-GR" sz="1800" dirty="0">
                <a:solidFill>
                  <a:schemeClr val="dk1"/>
                </a:solidFill>
                <a:latin typeface="Calibri"/>
                <a:ea typeface="Calibri"/>
                <a:cs typeface="Calibri"/>
                <a:sym typeface="Calibri"/>
              </a:rPr>
              <a:t>Παρά την ταχεία ανάπτυξη των επιχειρήσεων που ανήκουν σε γυναίκες, τείνουν να ξεκινούν τις επιχειρήσεις τους με λιγότερο κεφάλαιο κίνησης.</a:t>
            </a:r>
            <a:endParaRPr dirty="0"/>
          </a:p>
          <a:p>
            <a:pPr marL="0" marR="0" lvl="0" indent="0" algn="just" rtl="0">
              <a:spcBef>
                <a:spcPts val="0"/>
              </a:spcBef>
              <a:spcAft>
                <a:spcPts val="0"/>
              </a:spcAft>
              <a:buNone/>
            </a:pPr>
            <a:endParaRPr sz="1800" dirty="0">
              <a:solidFill>
                <a:schemeClr val="dk1"/>
              </a:solidFill>
              <a:latin typeface="Calibri"/>
              <a:ea typeface="Calibri"/>
              <a:cs typeface="Calibri"/>
              <a:sym typeface="Calibri"/>
            </a:endParaRPr>
          </a:p>
          <a:p>
            <a:pPr lvl="0" algn="just"/>
            <a:r>
              <a:rPr lang="el-GR" sz="1800" dirty="0">
                <a:solidFill>
                  <a:schemeClr val="dk1"/>
                </a:solidFill>
                <a:latin typeface="Calibri"/>
                <a:ea typeface="Calibri"/>
                <a:cs typeface="Calibri"/>
                <a:sym typeface="Calibri"/>
              </a:rPr>
              <a:t>Σε σύγκριση με τους άνδρες ομολόγους τους, οι γυναίκες επιχειρηματίες έχουν λιγότερη πρόσβαση στη χρηματοδότηση</a:t>
            </a:r>
            <a:r>
              <a:rPr lang="en-GB" sz="1800" dirty="0">
                <a:solidFill>
                  <a:schemeClr val="dk1"/>
                </a:solidFill>
                <a:latin typeface="Calibri"/>
                <a:ea typeface="Calibri"/>
                <a:cs typeface="Calibri"/>
                <a:sym typeface="Calibri"/>
              </a:rPr>
              <a:t>.</a:t>
            </a:r>
            <a:endParaRPr dirty="0"/>
          </a:p>
          <a:p>
            <a:pPr marL="0" marR="0" lvl="0" indent="0" algn="just" rtl="0">
              <a:spcBef>
                <a:spcPts val="0"/>
              </a:spcBef>
              <a:spcAft>
                <a:spcPts val="0"/>
              </a:spcAft>
              <a:buNone/>
            </a:pPr>
            <a:endParaRPr sz="1800" dirty="0">
              <a:solidFill>
                <a:schemeClr val="dk1"/>
              </a:solidFill>
              <a:latin typeface="Calibri"/>
              <a:ea typeface="Calibri"/>
              <a:cs typeface="Calibri"/>
              <a:sym typeface="Calibri"/>
            </a:endParaRPr>
          </a:p>
          <a:p>
            <a:pPr lvl="0" algn="just"/>
            <a:r>
              <a:rPr lang="el-GR" sz="1800" dirty="0">
                <a:solidFill>
                  <a:schemeClr val="dk1"/>
                </a:solidFill>
                <a:latin typeface="Calibri"/>
                <a:ea typeface="Calibri"/>
                <a:cs typeface="Calibri"/>
                <a:sym typeface="Calibri"/>
              </a:rPr>
              <a:t>Υπολογίζεται ότι οι επιχειρήσεις που ανήκουν σε γυναίκες παγκοσμίως έχουν ανεκπλήρωτες οικονομικές ανάγκες μεταξύ 260 και 320 δισεκατομμυρίων δολαρίων ετησίως</a:t>
            </a:r>
            <a:r>
              <a:rPr lang="en-GB" sz="1800" dirty="0">
                <a:solidFill>
                  <a:schemeClr val="dk1"/>
                </a:solidFill>
                <a:latin typeface="Calibri"/>
                <a:ea typeface="Calibri"/>
                <a:cs typeface="Calibri"/>
                <a:sym typeface="Calibri"/>
              </a:rPr>
              <a:t>.</a:t>
            </a:r>
            <a:endParaRPr dirty="0"/>
          </a:p>
          <a:p>
            <a:pPr marL="0" marR="0" lvl="0" indent="0" algn="just" rtl="0">
              <a:spcBef>
                <a:spcPts val="0"/>
              </a:spcBef>
              <a:spcAft>
                <a:spcPts val="0"/>
              </a:spcAft>
              <a:buNone/>
            </a:pPr>
            <a:endParaRPr sz="1800" dirty="0">
              <a:solidFill>
                <a:schemeClr val="dk1"/>
              </a:solidFill>
              <a:latin typeface="Calibri"/>
              <a:ea typeface="Calibri"/>
              <a:cs typeface="Calibri"/>
              <a:sym typeface="Calibri"/>
            </a:endParaRPr>
          </a:p>
        </p:txBody>
      </p:sp>
      <p:sp>
        <p:nvSpPr>
          <p:cNvPr id="124" name="Google Shape;124;p4"/>
          <p:cNvSpPr txBox="1"/>
          <p:nvPr/>
        </p:nvSpPr>
        <p:spPr>
          <a:xfrm>
            <a:off x="875908" y="531936"/>
            <a:ext cx="11316091" cy="646290"/>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Ενότητα </a:t>
            </a:r>
            <a:r>
              <a:rPr lang="en-GB" sz="3600" b="1" dirty="0">
                <a:solidFill>
                  <a:srgbClr val="FAB632"/>
                </a:solidFill>
                <a:latin typeface="Calibri"/>
                <a:ea typeface="Calibri"/>
                <a:cs typeface="Calibri"/>
                <a:sym typeface="Calibri"/>
              </a:rPr>
              <a:t>1: </a:t>
            </a:r>
            <a:r>
              <a:rPr lang="el-GR" sz="3600" b="1" dirty="0">
                <a:solidFill>
                  <a:srgbClr val="FAB632"/>
                </a:solidFill>
                <a:latin typeface="Calibri"/>
                <a:ea typeface="Calibri"/>
                <a:cs typeface="Calibri"/>
                <a:sym typeface="Calibri"/>
              </a:rPr>
              <a:t>Πρόσβαση στη Χρηματοδότηση</a:t>
            </a:r>
            <a:endParaRPr dirty="0"/>
          </a:p>
        </p:txBody>
      </p:sp>
      <p:sp>
        <p:nvSpPr>
          <p:cNvPr id="125" name="Google Shape;125;p4"/>
          <p:cNvSpPr txBox="1"/>
          <p:nvPr/>
        </p:nvSpPr>
        <p:spPr>
          <a:xfrm>
            <a:off x="875910" y="1111415"/>
            <a:ext cx="7693324" cy="461665"/>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Εισαγωγή</a:t>
            </a:r>
            <a:endParaRPr sz="2400" dirty="0">
              <a:solidFill>
                <a:srgbClr val="21B4A9"/>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9"/>
        <p:cNvGrpSpPr/>
        <p:nvPr/>
      </p:nvGrpSpPr>
      <p:grpSpPr>
        <a:xfrm>
          <a:off x="0" y="0"/>
          <a:ext cx="0" cy="0"/>
          <a:chOff x="0" y="0"/>
          <a:chExt cx="0" cy="0"/>
        </a:xfrm>
      </p:grpSpPr>
      <p:sp>
        <p:nvSpPr>
          <p:cNvPr id="131" name="Google Shape;131;p5"/>
          <p:cNvSpPr txBox="1"/>
          <p:nvPr/>
        </p:nvSpPr>
        <p:spPr>
          <a:xfrm>
            <a:off x="875910" y="1111415"/>
            <a:ext cx="7693324" cy="461665"/>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Μέρος</a:t>
            </a:r>
            <a:r>
              <a:rPr lang="en-GB" sz="2400" dirty="0">
                <a:solidFill>
                  <a:srgbClr val="21B4A9"/>
                </a:solidFill>
                <a:latin typeface="Calibri"/>
                <a:ea typeface="Calibri"/>
                <a:cs typeface="Calibri"/>
                <a:sym typeface="Calibri"/>
              </a:rPr>
              <a:t> 1.1: </a:t>
            </a:r>
            <a:r>
              <a:rPr lang="el-GR" sz="2400" dirty="0" err="1">
                <a:solidFill>
                  <a:srgbClr val="21B4A9"/>
                </a:solidFill>
                <a:latin typeface="Calibri"/>
                <a:ea typeface="Calibri"/>
                <a:cs typeface="Calibri"/>
                <a:sym typeface="Calibri"/>
              </a:rPr>
              <a:t>Μικροπιστώσεις</a:t>
            </a:r>
            <a:endParaRPr dirty="0"/>
          </a:p>
        </p:txBody>
      </p:sp>
      <p:sp>
        <p:nvSpPr>
          <p:cNvPr id="132" name="Google Shape;132;p5"/>
          <p:cNvSpPr/>
          <p:nvPr/>
        </p:nvSpPr>
        <p:spPr>
          <a:xfrm>
            <a:off x="875909" y="1736562"/>
            <a:ext cx="10114308" cy="923289"/>
          </a:xfrm>
          <a:prstGeom prst="rect">
            <a:avLst/>
          </a:prstGeom>
          <a:noFill/>
          <a:ln>
            <a:noFill/>
          </a:ln>
        </p:spPr>
        <p:txBody>
          <a:bodyPr spcFirstLastPara="1" wrap="square" lIns="91425" tIns="45700" rIns="91425" bIns="45700" anchor="t" anchorCtr="0">
            <a:spAutoFit/>
          </a:bodyPr>
          <a:lstStyle/>
          <a:p>
            <a:pPr lvl="0" algn="just"/>
            <a:r>
              <a:rPr lang="el-GR" sz="1800" dirty="0">
                <a:solidFill>
                  <a:schemeClr val="dk1"/>
                </a:solidFill>
                <a:latin typeface="Calibri"/>
                <a:ea typeface="Calibri"/>
                <a:cs typeface="Calibri"/>
                <a:sym typeface="Calibri"/>
              </a:rPr>
              <a:t>Η </a:t>
            </a:r>
            <a:r>
              <a:rPr lang="el-GR" sz="1800" dirty="0" err="1">
                <a:solidFill>
                  <a:schemeClr val="dk1"/>
                </a:solidFill>
                <a:latin typeface="Calibri"/>
                <a:ea typeface="Calibri"/>
                <a:cs typeface="Calibri"/>
                <a:sym typeface="Calibri"/>
              </a:rPr>
              <a:t>μικροπίστωση</a:t>
            </a:r>
            <a:r>
              <a:rPr lang="el-GR" sz="1800" dirty="0">
                <a:solidFill>
                  <a:schemeClr val="dk1"/>
                </a:solidFill>
                <a:latin typeface="Calibri"/>
                <a:ea typeface="Calibri"/>
                <a:cs typeface="Calibri"/>
                <a:sym typeface="Calibri"/>
              </a:rPr>
              <a:t> είναι ένας κοινός τύπος </a:t>
            </a:r>
            <a:r>
              <a:rPr lang="el-GR" sz="1800" dirty="0" err="1">
                <a:solidFill>
                  <a:schemeClr val="dk1"/>
                </a:solidFill>
                <a:latin typeface="Calibri"/>
                <a:ea typeface="Calibri"/>
                <a:cs typeface="Calibri"/>
                <a:sym typeface="Calibri"/>
              </a:rPr>
              <a:t>μικροχρηματοδότησης</a:t>
            </a:r>
            <a:r>
              <a:rPr lang="el-GR" sz="1800" dirty="0">
                <a:solidFill>
                  <a:schemeClr val="dk1"/>
                </a:solidFill>
                <a:latin typeface="Calibri"/>
                <a:ea typeface="Calibri"/>
                <a:cs typeface="Calibri"/>
                <a:sym typeface="Calibri"/>
              </a:rPr>
              <a:t> κατά την οποία προσφέρεται ένα πολύ μικρό δάνειο σε ένα άτομο προκειμένου να το βοηθήσει να ξεκινήσει τη δική του μικρή επιχείρηση ή να γίνει αυτοαπασχολούμενος</a:t>
            </a:r>
            <a:r>
              <a:rPr lang="en-GB" sz="1800" dirty="0">
                <a:solidFill>
                  <a:schemeClr val="dk1"/>
                </a:solidFill>
                <a:latin typeface="Calibri"/>
                <a:ea typeface="Calibri"/>
                <a:cs typeface="Calibri"/>
                <a:sym typeface="Calibri"/>
              </a:rPr>
              <a:t>. </a:t>
            </a:r>
            <a:endParaRPr dirty="0"/>
          </a:p>
        </p:txBody>
      </p:sp>
      <p:sp>
        <p:nvSpPr>
          <p:cNvPr id="133" name="Google Shape;133;p5"/>
          <p:cNvSpPr txBox="1"/>
          <p:nvPr/>
        </p:nvSpPr>
        <p:spPr>
          <a:xfrm>
            <a:off x="1199302" y="3799650"/>
            <a:ext cx="9790915" cy="646331"/>
          </a:xfrm>
          <a:prstGeom prst="rect">
            <a:avLst/>
          </a:prstGeom>
          <a:noFill/>
          <a:ln>
            <a:noFill/>
          </a:ln>
        </p:spPr>
        <p:txBody>
          <a:bodyPr spcFirstLastPara="1" wrap="square" lIns="91425" tIns="45700" rIns="91425" bIns="45700" anchor="t" anchorCtr="0">
            <a:spAutoFit/>
          </a:bodyPr>
          <a:lstStyle/>
          <a:p>
            <a:pPr lvl="0" algn="just"/>
            <a:r>
              <a:rPr lang="el-GR" sz="1800" dirty="0">
                <a:solidFill>
                  <a:schemeClr val="dk1"/>
                </a:solidFill>
                <a:latin typeface="Calibri"/>
                <a:ea typeface="Calibri"/>
                <a:cs typeface="Calibri"/>
                <a:sym typeface="Calibri"/>
              </a:rPr>
              <a:t>Οι συμβάσεις </a:t>
            </a:r>
            <a:r>
              <a:rPr lang="el-GR" sz="1800" dirty="0" err="1">
                <a:solidFill>
                  <a:schemeClr val="dk1"/>
                </a:solidFill>
                <a:latin typeface="Calibri"/>
                <a:ea typeface="Calibri"/>
                <a:cs typeface="Calibri"/>
                <a:sym typeface="Calibri"/>
              </a:rPr>
              <a:t>μικροπιστώσεων</a:t>
            </a:r>
            <a:r>
              <a:rPr lang="el-GR" sz="1800" dirty="0">
                <a:solidFill>
                  <a:schemeClr val="dk1"/>
                </a:solidFill>
                <a:latin typeface="Calibri"/>
                <a:ea typeface="Calibri"/>
                <a:cs typeface="Calibri"/>
                <a:sym typeface="Calibri"/>
              </a:rPr>
              <a:t> έχουν μερικές φορές διαφορετικές δομές από τις κανονικές τραπεζικές συναλλαγές</a:t>
            </a:r>
            <a:r>
              <a:rPr lang="en-GB" sz="1800" dirty="0">
                <a:solidFill>
                  <a:schemeClr val="dk1"/>
                </a:solidFill>
                <a:latin typeface="Calibri"/>
                <a:ea typeface="Calibri"/>
                <a:cs typeface="Calibri"/>
                <a:sym typeface="Calibri"/>
              </a:rPr>
              <a:t>; </a:t>
            </a:r>
            <a:r>
              <a:rPr lang="el-GR" sz="1800" dirty="0">
                <a:solidFill>
                  <a:schemeClr val="dk1"/>
                </a:solidFill>
                <a:latin typeface="Calibri"/>
                <a:ea typeface="Calibri"/>
                <a:cs typeface="Calibri"/>
                <a:sym typeface="Calibri"/>
              </a:rPr>
              <a:t>είναι πιθανό να μην υπάρχει καν γραπτή συμφωνία</a:t>
            </a:r>
            <a:r>
              <a:rPr lang="en-GB" sz="1800" dirty="0">
                <a:solidFill>
                  <a:schemeClr val="dk1"/>
                </a:solidFill>
                <a:latin typeface="Calibri"/>
                <a:ea typeface="Calibri"/>
                <a:cs typeface="Calibri"/>
                <a:sym typeface="Calibri"/>
              </a:rPr>
              <a:t>. </a:t>
            </a:r>
            <a:endParaRPr dirty="0"/>
          </a:p>
        </p:txBody>
      </p:sp>
      <p:sp>
        <p:nvSpPr>
          <p:cNvPr id="134" name="Google Shape;134;p5"/>
          <p:cNvSpPr txBox="1"/>
          <p:nvPr/>
        </p:nvSpPr>
        <p:spPr>
          <a:xfrm>
            <a:off x="1199302" y="2712640"/>
            <a:ext cx="10511435" cy="369291"/>
          </a:xfrm>
          <a:prstGeom prst="rect">
            <a:avLst/>
          </a:prstGeom>
          <a:noFill/>
          <a:ln>
            <a:noFill/>
          </a:ln>
        </p:spPr>
        <p:txBody>
          <a:bodyPr spcFirstLastPara="1" wrap="square" lIns="91425" tIns="45700" rIns="91425" bIns="45700" anchor="t" anchorCtr="0">
            <a:spAutoFit/>
          </a:bodyPr>
          <a:lstStyle/>
          <a:p>
            <a:pPr lvl="0" algn="just"/>
            <a:r>
              <a:rPr lang="el-GR" sz="1800" dirty="0">
                <a:solidFill>
                  <a:schemeClr val="dk1"/>
                </a:solidFill>
                <a:latin typeface="Calibri"/>
                <a:ea typeface="Calibri"/>
                <a:cs typeface="Calibri"/>
                <a:sym typeface="Calibri"/>
              </a:rPr>
              <a:t>Αυτοί οι δανειολήπτες έχουν συνήθως μέτρια εισοδήματα, ειδικά από λιγότερο ανεπτυγμένες χώρες (ΛΑΧ</a:t>
            </a:r>
            <a:r>
              <a:rPr lang="en-GB" sz="1800" dirty="0">
                <a:solidFill>
                  <a:schemeClr val="dk1"/>
                </a:solidFill>
                <a:latin typeface="Calibri"/>
                <a:ea typeface="Calibri"/>
                <a:cs typeface="Calibri"/>
                <a:sym typeface="Calibri"/>
              </a:rPr>
              <a:t>). </a:t>
            </a:r>
            <a:endParaRPr dirty="0"/>
          </a:p>
        </p:txBody>
      </p:sp>
      <p:sp>
        <p:nvSpPr>
          <p:cNvPr id="135" name="Google Shape;135;p5"/>
          <p:cNvSpPr txBox="1"/>
          <p:nvPr/>
        </p:nvSpPr>
        <p:spPr>
          <a:xfrm>
            <a:off x="1199302" y="3315836"/>
            <a:ext cx="9116492" cy="369332"/>
          </a:xfrm>
          <a:prstGeom prst="rect">
            <a:avLst/>
          </a:prstGeom>
          <a:noFill/>
          <a:ln>
            <a:noFill/>
          </a:ln>
        </p:spPr>
        <p:txBody>
          <a:bodyPr spcFirstLastPara="1" wrap="square" lIns="91425" tIns="45700" rIns="91425" bIns="45700" anchor="t" anchorCtr="0">
            <a:spAutoFit/>
          </a:bodyPr>
          <a:lstStyle/>
          <a:p>
            <a:pPr lvl="0" algn="just"/>
            <a:r>
              <a:rPr lang="el-GR" sz="1800" dirty="0">
                <a:solidFill>
                  <a:schemeClr val="dk1"/>
                </a:solidFill>
                <a:latin typeface="Calibri"/>
                <a:ea typeface="Calibri"/>
                <a:cs typeface="Calibri"/>
                <a:sym typeface="Calibri"/>
              </a:rPr>
              <a:t>Τα </a:t>
            </a:r>
            <a:r>
              <a:rPr lang="el-GR" sz="1800" dirty="0" err="1">
                <a:solidFill>
                  <a:schemeClr val="dk1"/>
                </a:solidFill>
                <a:latin typeface="Calibri"/>
                <a:ea typeface="Calibri"/>
                <a:cs typeface="Calibri"/>
                <a:sym typeface="Calibri"/>
              </a:rPr>
              <a:t>μικροδάνεια</a:t>
            </a:r>
            <a:r>
              <a:rPr lang="el-GR" sz="1800" dirty="0">
                <a:solidFill>
                  <a:schemeClr val="dk1"/>
                </a:solidFill>
                <a:latin typeface="Calibri"/>
                <a:ea typeface="Calibri"/>
                <a:cs typeface="Calibri"/>
                <a:sym typeface="Calibri"/>
              </a:rPr>
              <a:t> σπάνια ξεπερνούν τα 2.000 ευρώ και μπορεί να είναι από 10 έως 100 ευρώ</a:t>
            </a:r>
            <a:r>
              <a:rPr lang="en-GB" sz="1800" dirty="0">
                <a:solidFill>
                  <a:schemeClr val="dk1"/>
                </a:solidFill>
                <a:latin typeface="Calibri"/>
                <a:ea typeface="Calibri"/>
                <a:cs typeface="Calibri"/>
                <a:sym typeface="Calibri"/>
              </a:rPr>
              <a:t>.</a:t>
            </a:r>
            <a:endParaRPr dirty="0"/>
          </a:p>
        </p:txBody>
      </p:sp>
      <p:sp>
        <p:nvSpPr>
          <p:cNvPr id="136" name="Google Shape;136;p5"/>
          <p:cNvSpPr/>
          <p:nvPr/>
        </p:nvSpPr>
        <p:spPr>
          <a:xfrm>
            <a:off x="875911" y="2780433"/>
            <a:ext cx="284085" cy="233746"/>
          </a:xfrm>
          <a:prstGeom prst="hexagon">
            <a:avLst>
              <a:gd name="adj" fmla="val 25000"/>
              <a:gd name="vf" fmla="val 115470"/>
            </a:avLst>
          </a:prstGeom>
          <a:no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37" name="Google Shape;137;p5"/>
          <p:cNvSpPr/>
          <p:nvPr/>
        </p:nvSpPr>
        <p:spPr>
          <a:xfrm>
            <a:off x="875910" y="3369753"/>
            <a:ext cx="284085" cy="233746"/>
          </a:xfrm>
          <a:prstGeom prst="hexagon">
            <a:avLst>
              <a:gd name="adj" fmla="val 25000"/>
              <a:gd name="vf" fmla="val 115470"/>
            </a:avLst>
          </a:prstGeom>
          <a:no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38" name="Google Shape;138;p5"/>
          <p:cNvSpPr/>
          <p:nvPr/>
        </p:nvSpPr>
        <p:spPr>
          <a:xfrm>
            <a:off x="875909" y="3958142"/>
            <a:ext cx="284085" cy="233746"/>
          </a:xfrm>
          <a:prstGeom prst="hexagon">
            <a:avLst>
              <a:gd name="adj" fmla="val 25000"/>
              <a:gd name="vf" fmla="val 115470"/>
            </a:avLst>
          </a:prstGeom>
          <a:no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2" name="Google Shape;124;p4">
            <a:extLst>
              <a:ext uri="{FF2B5EF4-FFF2-40B4-BE49-F238E27FC236}">
                <a16:creationId xmlns:a16="http://schemas.microsoft.com/office/drawing/2014/main" id="{76D0B462-295D-4673-A410-13C80BCF9379}"/>
              </a:ext>
            </a:extLst>
          </p:cNvPr>
          <p:cNvSpPr txBox="1"/>
          <p:nvPr/>
        </p:nvSpPr>
        <p:spPr>
          <a:xfrm>
            <a:off x="875908" y="531936"/>
            <a:ext cx="11316091" cy="646290"/>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Ενότητα </a:t>
            </a:r>
            <a:r>
              <a:rPr lang="en-GB" sz="3600" b="1" dirty="0">
                <a:solidFill>
                  <a:srgbClr val="FAB632"/>
                </a:solidFill>
                <a:latin typeface="Calibri"/>
                <a:ea typeface="Calibri"/>
                <a:cs typeface="Calibri"/>
                <a:sym typeface="Calibri"/>
              </a:rPr>
              <a:t>1: </a:t>
            </a:r>
            <a:r>
              <a:rPr lang="el-GR" sz="3600" b="1" dirty="0">
                <a:solidFill>
                  <a:srgbClr val="FAB632"/>
                </a:solidFill>
                <a:latin typeface="Calibri"/>
                <a:ea typeface="Calibri"/>
                <a:cs typeface="Calibri"/>
                <a:sym typeface="Calibri"/>
              </a:rPr>
              <a:t>Πρόσβαση στη Χρηματοδότηση</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2"/>
        <p:cNvGrpSpPr/>
        <p:nvPr/>
      </p:nvGrpSpPr>
      <p:grpSpPr>
        <a:xfrm>
          <a:off x="0" y="0"/>
          <a:ext cx="0" cy="0"/>
          <a:chOff x="0" y="0"/>
          <a:chExt cx="0" cy="0"/>
        </a:xfrm>
      </p:grpSpPr>
      <p:sp>
        <p:nvSpPr>
          <p:cNvPr id="144" name="Google Shape;144;p6"/>
          <p:cNvSpPr txBox="1"/>
          <p:nvPr/>
        </p:nvSpPr>
        <p:spPr>
          <a:xfrm>
            <a:off x="875910" y="1111415"/>
            <a:ext cx="7693324" cy="461624"/>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Μέρος</a:t>
            </a:r>
            <a:r>
              <a:rPr lang="en-GB" sz="2400" dirty="0">
                <a:solidFill>
                  <a:srgbClr val="21B4A9"/>
                </a:solidFill>
                <a:latin typeface="Calibri"/>
                <a:ea typeface="Calibri"/>
                <a:cs typeface="Calibri"/>
                <a:sym typeface="Calibri"/>
              </a:rPr>
              <a:t> 1.1: </a:t>
            </a:r>
            <a:r>
              <a:rPr lang="el-GR" sz="2400" dirty="0">
                <a:solidFill>
                  <a:srgbClr val="21B4A9"/>
                </a:solidFill>
                <a:latin typeface="Calibri"/>
                <a:ea typeface="Calibri"/>
                <a:cs typeface="Calibri"/>
                <a:sym typeface="Calibri"/>
              </a:rPr>
              <a:t>Ιστορία των </a:t>
            </a:r>
            <a:r>
              <a:rPr lang="el-GR" sz="2400" dirty="0" err="1">
                <a:solidFill>
                  <a:srgbClr val="21B4A9"/>
                </a:solidFill>
                <a:latin typeface="Calibri"/>
                <a:ea typeface="Calibri"/>
                <a:cs typeface="Calibri"/>
                <a:sym typeface="Calibri"/>
              </a:rPr>
              <a:t>μικροπιστώσεων</a:t>
            </a:r>
            <a:endParaRPr sz="2400" dirty="0">
              <a:solidFill>
                <a:srgbClr val="21B4A9"/>
              </a:solidFill>
              <a:latin typeface="Calibri"/>
              <a:ea typeface="Calibri"/>
              <a:cs typeface="Calibri"/>
              <a:sym typeface="Calibri"/>
            </a:endParaRPr>
          </a:p>
        </p:txBody>
      </p:sp>
      <p:sp>
        <p:nvSpPr>
          <p:cNvPr id="145" name="Google Shape;145;p6"/>
          <p:cNvSpPr/>
          <p:nvPr/>
        </p:nvSpPr>
        <p:spPr>
          <a:xfrm>
            <a:off x="875909" y="1736562"/>
            <a:ext cx="10114308" cy="3970277"/>
          </a:xfrm>
          <a:prstGeom prst="rect">
            <a:avLst/>
          </a:prstGeom>
          <a:noFill/>
          <a:ln>
            <a:noFill/>
          </a:ln>
        </p:spPr>
        <p:txBody>
          <a:bodyPr spcFirstLastPara="1" wrap="square" lIns="91425" tIns="45700" rIns="91425" bIns="45700" anchor="t" anchorCtr="0">
            <a:spAutoFit/>
          </a:bodyPr>
          <a:lstStyle/>
          <a:p>
            <a:pPr lvl="0" algn="just"/>
            <a:r>
              <a:rPr lang="el-GR" sz="1800" dirty="0">
                <a:solidFill>
                  <a:schemeClr val="dk1"/>
                </a:solidFill>
                <a:latin typeface="Calibri"/>
                <a:ea typeface="Calibri"/>
                <a:cs typeface="Calibri"/>
                <a:sym typeface="Calibri"/>
              </a:rPr>
              <a:t>Οι περισσότεροι πιστώνουν την έννοια της «</a:t>
            </a:r>
            <a:r>
              <a:rPr lang="el-GR" sz="1800" dirty="0" err="1">
                <a:solidFill>
                  <a:schemeClr val="dk1"/>
                </a:solidFill>
                <a:latin typeface="Calibri"/>
                <a:ea typeface="Calibri"/>
                <a:cs typeface="Calibri"/>
                <a:sym typeface="Calibri"/>
              </a:rPr>
              <a:t>μικροπίστωσης</a:t>
            </a:r>
            <a:r>
              <a:rPr lang="el-GR" sz="1800" dirty="0">
                <a:solidFill>
                  <a:schemeClr val="dk1"/>
                </a:solidFill>
                <a:latin typeface="Calibri"/>
                <a:ea typeface="Calibri"/>
                <a:cs typeface="Calibri"/>
                <a:sym typeface="Calibri"/>
              </a:rPr>
              <a:t>» στον οικονομολόγο της Βεγγάλης </a:t>
            </a:r>
            <a:r>
              <a:rPr lang="el-GR" sz="1800" dirty="0" err="1">
                <a:solidFill>
                  <a:schemeClr val="dk1"/>
                </a:solidFill>
                <a:latin typeface="Calibri"/>
                <a:ea typeface="Calibri"/>
                <a:cs typeface="Calibri"/>
                <a:sym typeface="Calibri"/>
              </a:rPr>
              <a:t>Muhammad</a:t>
            </a:r>
            <a:r>
              <a:rPr lang="el-GR" sz="1800" dirty="0">
                <a:solidFill>
                  <a:schemeClr val="dk1"/>
                </a:solidFill>
                <a:latin typeface="Calibri"/>
                <a:ea typeface="Calibri"/>
                <a:cs typeface="Calibri"/>
                <a:sym typeface="Calibri"/>
              </a:rPr>
              <a:t> </a:t>
            </a:r>
            <a:r>
              <a:rPr lang="el-GR" sz="1800" dirty="0" err="1">
                <a:solidFill>
                  <a:schemeClr val="dk1"/>
                </a:solidFill>
                <a:latin typeface="Calibri"/>
                <a:ea typeface="Calibri"/>
                <a:cs typeface="Calibri"/>
                <a:sym typeface="Calibri"/>
              </a:rPr>
              <a:t>Yunus</a:t>
            </a:r>
            <a:r>
              <a:rPr lang="en-GB" sz="1800" dirty="0">
                <a:solidFill>
                  <a:schemeClr val="dk1"/>
                </a:solidFill>
                <a:latin typeface="Calibri"/>
                <a:ea typeface="Calibri"/>
                <a:cs typeface="Calibri"/>
                <a:sym typeface="Calibri"/>
              </a:rPr>
              <a:t>.</a:t>
            </a:r>
            <a:endParaRPr dirty="0"/>
          </a:p>
          <a:p>
            <a:pPr marL="0" marR="0" lvl="0" indent="0" algn="just" rtl="0">
              <a:spcBef>
                <a:spcPts val="0"/>
              </a:spcBef>
              <a:spcAft>
                <a:spcPts val="0"/>
              </a:spcAft>
              <a:buNone/>
            </a:pPr>
            <a:endParaRPr sz="1800" dirty="0">
              <a:solidFill>
                <a:schemeClr val="dk1"/>
              </a:solidFill>
              <a:latin typeface="Calibri"/>
              <a:ea typeface="Calibri"/>
              <a:cs typeface="Calibri"/>
              <a:sym typeface="Calibri"/>
            </a:endParaRPr>
          </a:p>
          <a:p>
            <a:pPr lvl="0" algn="just"/>
            <a:r>
              <a:rPr lang="el-GR" sz="1800" dirty="0">
                <a:solidFill>
                  <a:schemeClr val="dk1"/>
                </a:solidFill>
                <a:latin typeface="Calibri"/>
                <a:ea typeface="Calibri"/>
                <a:cs typeface="Calibri"/>
                <a:sym typeface="Calibri"/>
              </a:rPr>
              <a:t>Προκειμένου να χρηματοδοτήσουν τις αντίστοιχες μικρές εταιρείες τους, μια ομάδα γυναικών στο Μπαγκλαντές ξεκίνησε αυτό το πρόγραμμα το 1976 με δανεισμό </a:t>
            </a:r>
            <a:r>
              <a:rPr lang="en-US" sz="1800" dirty="0">
                <a:solidFill>
                  <a:schemeClr val="dk1"/>
                </a:solidFill>
                <a:latin typeface="Calibri"/>
                <a:ea typeface="Calibri"/>
                <a:cs typeface="Calibri"/>
                <a:sym typeface="Calibri"/>
              </a:rPr>
              <a:t>$</a:t>
            </a:r>
            <a:r>
              <a:rPr lang="el-GR" sz="1800" dirty="0">
                <a:solidFill>
                  <a:schemeClr val="dk1"/>
                </a:solidFill>
                <a:latin typeface="Calibri"/>
                <a:ea typeface="Calibri"/>
                <a:cs typeface="Calibri"/>
                <a:sym typeface="Calibri"/>
              </a:rPr>
              <a:t>27. Οι γυναίκες μπόρεσαν να συντηρήσουν την εταιρεία και να ξεπληρώσουν το χρέος.</a:t>
            </a:r>
            <a:endParaRPr dirty="0"/>
          </a:p>
          <a:p>
            <a:pPr marL="0" marR="0" lvl="0" indent="0" algn="just" rtl="0">
              <a:spcBef>
                <a:spcPts val="0"/>
              </a:spcBef>
              <a:spcAft>
                <a:spcPts val="0"/>
              </a:spcAft>
              <a:buNone/>
            </a:pPr>
            <a:endParaRPr sz="1800" dirty="0">
              <a:solidFill>
                <a:schemeClr val="dk1"/>
              </a:solidFill>
              <a:latin typeface="Calibri"/>
              <a:ea typeface="Calibri"/>
              <a:cs typeface="Calibri"/>
              <a:sym typeface="Calibri"/>
            </a:endParaRPr>
          </a:p>
          <a:p>
            <a:pPr lvl="0" algn="just"/>
            <a:r>
              <a:rPr lang="el-GR" sz="1800" dirty="0">
                <a:solidFill>
                  <a:schemeClr val="dk1"/>
                </a:solidFill>
                <a:latin typeface="Calibri"/>
                <a:ea typeface="Calibri"/>
                <a:cs typeface="Calibri"/>
                <a:sym typeface="Calibri"/>
              </a:rPr>
              <a:t>Οι γυναίκες του Μπαγκλαντές που έλαβαν </a:t>
            </a:r>
            <a:r>
              <a:rPr lang="el-GR" sz="1800" dirty="0" err="1">
                <a:solidFill>
                  <a:schemeClr val="dk1"/>
                </a:solidFill>
                <a:latin typeface="Calibri"/>
                <a:ea typeface="Calibri"/>
                <a:cs typeface="Calibri"/>
                <a:sym typeface="Calibri"/>
              </a:rPr>
              <a:t>μικροπίστωση</a:t>
            </a:r>
            <a:r>
              <a:rPr lang="el-GR" sz="1800" dirty="0">
                <a:solidFill>
                  <a:schemeClr val="dk1"/>
                </a:solidFill>
                <a:latin typeface="Calibri"/>
                <a:ea typeface="Calibri"/>
                <a:cs typeface="Calibri"/>
                <a:sym typeface="Calibri"/>
              </a:rPr>
              <a:t> δεν είχαν τα κεφάλαια για να αγοράσουν τις προμήθειες που χρειάζονταν για να κατασκευάσουν τα σκαμπό από μπαμπού που θα πουλούσαν αργότερα, και για κάθε μεμονωμένη δανειολήπτρια θα ήταν πολύ επικίνδυνο να χρηματοδοτηθεί μόνη της.</a:t>
            </a:r>
          </a:p>
          <a:p>
            <a:pPr lvl="0" algn="just"/>
            <a:endParaRPr lang="el-GR" sz="1800" dirty="0">
              <a:solidFill>
                <a:schemeClr val="dk1"/>
              </a:solidFill>
              <a:latin typeface="Calibri"/>
              <a:ea typeface="Calibri"/>
              <a:cs typeface="Calibri"/>
              <a:sym typeface="Calibri"/>
            </a:endParaRPr>
          </a:p>
          <a:p>
            <a:pPr lvl="0" algn="just"/>
            <a:r>
              <a:rPr lang="el-GR" sz="1800" dirty="0">
                <a:solidFill>
                  <a:schemeClr val="dk1"/>
                </a:solidFill>
                <a:latin typeface="Calibri"/>
                <a:ea typeface="Calibri"/>
                <a:cs typeface="Calibri"/>
                <a:sym typeface="Calibri"/>
              </a:rPr>
              <a:t>Κατάφεραν να ξεκινήσουν την παραγωγή χάρη στον συλλογικό δανεισμό, με την κατανόηση ότι το δάνειο θα αποπληρωνόταν με την πάροδο του χρόνου καθώς έβγαζαν κάποια χρήματα.</a:t>
            </a:r>
          </a:p>
        </p:txBody>
      </p:sp>
      <p:sp>
        <p:nvSpPr>
          <p:cNvPr id="5" name="Google Shape;124;p4">
            <a:extLst>
              <a:ext uri="{FF2B5EF4-FFF2-40B4-BE49-F238E27FC236}">
                <a16:creationId xmlns:a16="http://schemas.microsoft.com/office/drawing/2014/main" id="{A366AA78-C047-46B7-BAE2-83DE5030A12D}"/>
              </a:ext>
            </a:extLst>
          </p:cNvPr>
          <p:cNvSpPr txBox="1"/>
          <p:nvPr/>
        </p:nvSpPr>
        <p:spPr>
          <a:xfrm>
            <a:off x="875908" y="531936"/>
            <a:ext cx="11316091" cy="646290"/>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Ενότητα </a:t>
            </a:r>
            <a:r>
              <a:rPr lang="en-GB" sz="3600" b="1" dirty="0">
                <a:solidFill>
                  <a:srgbClr val="FAB632"/>
                </a:solidFill>
                <a:latin typeface="Calibri"/>
                <a:ea typeface="Calibri"/>
                <a:cs typeface="Calibri"/>
                <a:sym typeface="Calibri"/>
              </a:rPr>
              <a:t>1: </a:t>
            </a:r>
            <a:r>
              <a:rPr lang="el-GR" sz="3600" b="1" dirty="0">
                <a:solidFill>
                  <a:srgbClr val="FAB632"/>
                </a:solidFill>
                <a:latin typeface="Calibri"/>
                <a:ea typeface="Calibri"/>
                <a:cs typeface="Calibri"/>
                <a:sym typeface="Calibri"/>
              </a:rPr>
              <a:t>Πρόσβαση στη Χρηματοδότηση</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9"/>
        <p:cNvGrpSpPr/>
        <p:nvPr/>
      </p:nvGrpSpPr>
      <p:grpSpPr>
        <a:xfrm>
          <a:off x="0" y="0"/>
          <a:ext cx="0" cy="0"/>
          <a:chOff x="0" y="0"/>
          <a:chExt cx="0" cy="0"/>
        </a:xfrm>
      </p:grpSpPr>
      <p:sp>
        <p:nvSpPr>
          <p:cNvPr id="151" name="Google Shape;151;p7"/>
          <p:cNvSpPr/>
          <p:nvPr/>
        </p:nvSpPr>
        <p:spPr>
          <a:xfrm>
            <a:off x="875909" y="1736562"/>
            <a:ext cx="10114308" cy="1200329"/>
          </a:xfrm>
          <a:prstGeom prst="rect">
            <a:avLst/>
          </a:prstGeom>
          <a:noFill/>
          <a:ln>
            <a:noFill/>
          </a:ln>
        </p:spPr>
        <p:txBody>
          <a:bodyPr spcFirstLastPara="1" wrap="square" lIns="91425" tIns="45700" rIns="91425" bIns="45700" anchor="t" anchorCtr="0">
            <a:spAutoFit/>
          </a:bodyPr>
          <a:lstStyle/>
          <a:p>
            <a:pPr lvl="0" algn="just"/>
            <a:r>
              <a:rPr lang="el-GR" sz="1800" dirty="0">
                <a:solidFill>
                  <a:schemeClr val="dk1"/>
                </a:solidFill>
                <a:latin typeface="Calibri"/>
                <a:ea typeface="Calibri"/>
                <a:cs typeface="Calibri"/>
                <a:sym typeface="Calibri"/>
              </a:rPr>
              <a:t>Τα δάνεια που παρέχονται σε ένα άτομο ή μια επιχείρηση από ένα ιδιωτικό ίδρυμα ή ακόμα και ένα πλούσιο άτομο αναφέρονται ως δάνεια ιδιωτικού χρήματος ή απλά ιδιωτικά χρήματα. Η ομάδα ή το άτομο αναφέρεται ως ιδιωτικός δανειστής χρημάτων.</a:t>
            </a:r>
            <a:r>
              <a:rPr lang="en-GB" sz="1800" dirty="0">
                <a:solidFill>
                  <a:schemeClr val="dk1"/>
                </a:solidFill>
                <a:latin typeface="Calibri"/>
                <a:ea typeface="Calibri"/>
                <a:cs typeface="Calibri"/>
                <a:sym typeface="Calibri"/>
              </a:rPr>
              <a:t> </a:t>
            </a:r>
            <a:endParaRPr dirty="0"/>
          </a:p>
          <a:p>
            <a:pPr marL="0" marR="0" lvl="0" indent="0" algn="just" rtl="0">
              <a:spcBef>
                <a:spcPts val="0"/>
              </a:spcBef>
              <a:spcAft>
                <a:spcPts val="0"/>
              </a:spcAft>
              <a:buNone/>
            </a:pPr>
            <a:r>
              <a:rPr lang="en-GB" sz="1800" dirty="0">
                <a:solidFill>
                  <a:schemeClr val="dk1"/>
                </a:solidFill>
                <a:latin typeface="Calibri"/>
                <a:ea typeface="Calibri"/>
                <a:cs typeface="Calibri"/>
                <a:sym typeface="Calibri"/>
              </a:rPr>
              <a:t> </a:t>
            </a:r>
            <a:endParaRPr sz="1800" dirty="0">
              <a:solidFill>
                <a:schemeClr val="dk1"/>
              </a:solidFill>
              <a:latin typeface="Calibri"/>
              <a:ea typeface="Calibri"/>
              <a:cs typeface="Calibri"/>
              <a:sym typeface="Calibri"/>
            </a:endParaRPr>
          </a:p>
        </p:txBody>
      </p:sp>
      <p:sp>
        <p:nvSpPr>
          <p:cNvPr id="152" name="Google Shape;152;p7"/>
          <p:cNvSpPr txBox="1"/>
          <p:nvPr/>
        </p:nvSpPr>
        <p:spPr>
          <a:xfrm>
            <a:off x="875910" y="1111415"/>
            <a:ext cx="7693324" cy="461665"/>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Μέρος</a:t>
            </a:r>
            <a:r>
              <a:rPr lang="en-GB" sz="2400" dirty="0">
                <a:solidFill>
                  <a:srgbClr val="21B4A9"/>
                </a:solidFill>
                <a:latin typeface="Calibri"/>
                <a:ea typeface="Calibri"/>
                <a:cs typeface="Calibri"/>
                <a:sym typeface="Calibri"/>
              </a:rPr>
              <a:t> 1.2: </a:t>
            </a:r>
            <a:r>
              <a:rPr lang="el-GR" sz="2400" dirty="0">
                <a:solidFill>
                  <a:srgbClr val="21B4A9"/>
                </a:solidFill>
                <a:latin typeface="Calibri"/>
                <a:ea typeface="Calibri"/>
                <a:cs typeface="Calibri"/>
                <a:sym typeface="Calibri"/>
              </a:rPr>
              <a:t>Ιδιωτικά Δάνεια</a:t>
            </a:r>
            <a:endParaRPr dirty="0"/>
          </a:p>
        </p:txBody>
      </p:sp>
      <p:sp>
        <p:nvSpPr>
          <p:cNvPr id="153" name="Google Shape;153;p7"/>
          <p:cNvSpPr txBox="1"/>
          <p:nvPr/>
        </p:nvSpPr>
        <p:spPr>
          <a:xfrm>
            <a:off x="1278883" y="4576762"/>
            <a:ext cx="9551232" cy="646331"/>
          </a:xfrm>
          <a:prstGeom prst="rect">
            <a:avLst/>
          </a:prstGeom>
          <a:noFill/>
          <a:ln>
            <a:noFill/>
          </a:ln>
        </p:spPr>
        <p:txBody>
          <a:bodyPr spcFirstLastPara="1" wrap="square" lIns="91425" tIns="45700" rIns="91425" bIns="45700" anchor="t" anchorCtr="0">
            <a:spAutoFit/>
          </a:bodyPr>
          <a:lstStyle/>
          <a:p>
            <a:pPr lvl="0"/>
            <a:r>
              <a:rPr lang="el-GR" sz="1800" dirty="0">
                <a:solidFill>
                  <a:schemeClr val="dk1"/>
                </a:solidFill>
                <a:latin typeface="Calibri"/>
                <a:ea typeface="Calibri"/>
                <a:cs typeface="Calibri"/>
                <a:sym typeface="Calibri"/>
              </a:rPr>
              <a:t>Ο δανειολήπτης έχει περισσότερα περιθώρια να χρησιμοποιήσει το δάνειο για λιγότερους από τους βέλτιστους στόχους όταν υπάρχει μικρότερος περιορισμός</a:t>
            </a:r>
            <a:r>
              <a:rPr lang="en-GB" sz="1800" dirty="0">
                <a:solidFill>
                  <a:schemeClr val="dk1"/>
                </a:solidFill>
                <a:latin typeface="Calibri"/>
                <a:ea typeface="Calibri"/>
                <a:cs typeface="Calibri"/>
                <a:sym typeface="Calibri"/>
              </a:rPr>
              <a:t>.</a:t>
            </a:r>
            <a:endParaRPr dirty="0"/>
          </a:p>
        </p:txBody>
      </p:sp>
      <p:sp>
        <p:nvSpPr>
          <p:cNvPr id="154" name="Google Shape;154;p7"/>
          <p:cNvSpPr txBox="1"/>
          <p:nvPr/>
        </p:nvSpPr>
        <p:spPr>
          <a:xfrm>
            <a:off x="1278882" y="2826910"/>
            <a:ext cx="9551233" cy="646331"/>
          </a:xfrm>
          <a:prstGeom prst="rect">
            <a:avLst/>
          </a:prstGeom>
          <a:noFill/>
          <a:ln>
            <a:noFill/>
          </a:ln>
        </p:spPr>
        <p:txBody>
          <a:bodyPr spcFirstLastPara="1" wrap="square" lIns="91425" tIns="45700" rIns="91425" bIns="45700" anchor="t" anchorCtr="0">
            <a:spAutoFit/>
          </a:bodyPr>
          <a:lstStyle/>
          <a:p>
            <a:pPr lvl="0"/>
            <a:r>
              <a:rPr lang="el-GR" sz="1800" dirty="0">
                <a:solidFill>
                  <a:schemeClr val="dk1"/>
                </a:solidFill>
                <a:latin typeface="Calibri"/>
                <a:ea typeface="Calibri"/>
                <a:cs typeface="Calibri"/>
                <a:sym typeface="Calibri"/>
              </a:rPr>
              <a:t>Οι δανειολήπτες έχουν συνήθως πρόσβαση σε ιδιωτικό κεφάλαιο χωρίς να χρειάζεται να πληρούν τις συμβατικές απαιτήσεις </a:t>
            </a:r>
            <a:r>
              <a:rPr lang="el-GR" sz="1800" dirty="0" err="1">
                <a:solidFill>
                  <a:schemeClr val="dk1"/>
                </a:solidFill>
                <a:latin typeface="Calibri"/>
                <a:ea typeface="Calibri"/>
                <a:cs typeface="Calibri"/>
                <a:sym typeface="Calibri"/>
              </a:rPr>
              <a:t>επιλεξιμότητας</a:t>
            </a:r>
            <a:r>
              <a:rPr lang="el-GR" sz="1800" dirty="0">
                <a:solidFill>
                  <a:schemeClr val="dk1"/>
                </a:solidFill>
                <a:latin typeface="Calibri"/>
                <a:ea typeface="Calibri"/>
                <a:cs typeface="Calibri"/>
                <a:sym typeface="Calibri"/>
              </a:rPr>
              <a:t> μιας τράπεζας ή άλλου πιστωτικού ιδρύματος</a:t>
            </a:r>
            <a:r>
              <a:rPr lang="en-GB" sz="1800" dirty="0">
                <a:solidFill>
                  <a:schemeClr val="dk1"/>
                </a:solidFill>
                <a:latin typeface="Calibri"/>
                <a:ea typeface="Calibri"/>
                <a:cs typeface="Calibri"/>
                <a:sym typeface="Calibri"/>
              </a:rPr>
              <a:t>. </a:t>
            </a:r>
            <a:endParaRPr dirty="0"/>
          </a:p>
        </p:txBody>
      </p:sp>
      <p:sp>
        <p:nvSpPr>
          <p:cNvPr id="155" name="Google Shape;155;p7"/>
          <p:cNvSpPr txBox="1"/>
          <p:nvPr/>
        </p:nvSpPr>
        <p:spPr>
          <a:xfrm>
            <a:off x="1289138" y="3655422"/>
            <a:ext cx="9540978" cy="646331"/>
          </a:xfrm>
          <a:prstGeom prst="rect">
            <a:avLst/>
          </a:prstGeom>
          <a:noFill/>
          <a:ln>
            <a:noFill/>
          </a:ln>
        </p:spPr>
        <p:txBody>
          <a:bodyPr spcFirstLastPara="1" wrap="square" lIns="91425" tIns="45700" rIns="91425" bIns="45700" anchor="t" anchorCtr="0">
            <a:spAutoFit/>
          </a:bodyPr>
          <a:lstStyle/>
          <a:p>
            <a:pPr lvl="0"/>
            <a:r>
              <a:rPr lang="el-GR" sz="1800" dirty="0">
                <a:solidFill>
                  <a:schemeClr val="dk1"/>
                </a:solidFill>
                <a:latin typeface="Calibri"/>
                <a:ea typeface="Calibri"/>
                <a:cs typeface="Calibri"/>
                <a:sym typeface="Calibri"/>
              </a:rPr>
              <a:t>Το κύριο πρόβλημα είναι ότι τα ιδιωτικά χρηματικά δάνεια μπορεί περιστασιακά να ενέχουν υψηλό επίπεδο κινδύνου τόσο για τον δανειστή όσο και για τον δανειολήπτη</a:t>
            </a:r>
            <a:r>
              <a:rPr lang="en-GB" sz="1800" dirty="0">
                <a:solidFill>
                  <a:schemeClr val="dk1"/>
                </a:solidFill>
                <a:latin typeface="Calibri"/>
                <a:ea typeface="Calibri"/>
                <a:cs typeface="Calibri"/>
                <a:sym typeface="Calibri"/>
              </a:rPr>
              <a:t>. </a:t>
            </a:r>
            <a:endParaRPr dirty="0"/>
          </a:p>
        </p:txBody>
      </p:sp>
      <p:sp>
        <p:nvSpPr>
          <p:cNvPr id="156" name="Google Shape;156;p7"/>
          <p:cNvSpPr/>
          <p:nvPr/>
        </p:nvSpPr>
        <p:spPr>
          <a:xfrm>
            <a:off x="875909" y="3069229"/>
            <a:ext cx="284085" cy="233746"/>
          </a:xfrm>
          <a:prstGeom prst="hexagon">
            <a:avLst>
              <a:gd name="adj" fmla="val 25000"/>
              <a:gd name="vf" fmla="val 115470"/>
            </a:avLst>
          </a:prstGeom>
          <a:no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57" name="Google Shape;157;p7"/>
          <p:cNvSpPr/>
          <p:nvPr/>
        </p:nvSpPr>
        <p:spPr>
          <a:xfrm>
            <a:off x="876348" y="3871858"/>
            <a:ext cx="284085" cy="233746"/>
          </a:xfrm>
          <a:prstGeom prst="hexagon">
            <a:avLst>
              <a:gd name="adj" fmla="val 25000"/>
              <a:gd name="vf" fmla="val 115470"/>
            </a:avLst>
          </a:prstGeom>
          <a:no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58" name="Google Shape;158;p7"/>
          <p:cNvSpPr/>
          <p:nvPr/>
        </p:nvSpPr>
        <p:spPr>
          <a:xfrm>
            <a:off x="876349" y="4716886"/>
            <a:ext cx="284085" cy="233746"/>
          </a:xfrm>
          <a:prstGeom prst="hexagon">
            <a:avLst>
              <a:gd name="adj" fmla="val 25000"/>
              <a:gd name="vf" fmla="val 115470"/>
            </a:avLst>
          </a:prstGeom>
          <a:no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1" name="Google Shape;124;p4">
            <a:extLst>
              <a:ext uri="{FF2B5EF4-FFF2-40B4-BE49-F238E27FC236}">
                <a16:creationId xmlns:a16="http://schemas.microsoft.com/office/drawing/2014/main" id="{51D9760D-136E-4922-855F-FD5AB0CA22F0}"/>
              </a:ext>
            </a:extLst>
          </p:cNvPr>
          <p:cNvSpPr txBox="1"/>
          <p:nvPr/>
        </p:nvSpPr>
        <p:spPr>
          <a:xfrm>
            <a:off x="875908" y="531936"/>
            <a:ext cx="11316091" cy="646290"/>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Ενότητα </a:t>
            </a:r>
            <a:r>
              <a:rPr lang="en-GB" sz="3600" b="1" dirty="0">
                <a:solidFill>
                  <a:srgbClr val="FAB632"/>
                </a:solidFill>
                <a:latin typeface="Calibri"/>
                <a:ea typeface="Calibri"/>
                <a:cs typeface="Calibri"/>
                <a:sym typeface="Calibri"/>
              </a:rPr>
              <a:t>1: </a:t>
            </a:r>
            <a:r>
              <a:rPr lang="el-GR" sz="3600" b="1" dirty="0">
                <a:solidFill>
                  <a:srgbClr val="FAB632"/>
                </a:solidFill>
                <a:latin typeface="Calibri"/>
                <a:ea typeface="Calibri"/>
                <a:cs typeface="Calibri"/>
                <a:sym typeface="Calibri"/>
              </a:rPr>
              <a:t>Πρόσβαση στη Χρηματοδότηση</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2"/>
        <p:cNvGrpSpPr/>
        <p:nvPr/>
      </p:nvGrpSpPr>
      <p:grpSpPr>
        <a:xfrm>
          <a:off x="0" y="0"/>
          <a:ext cx="0" cy="0"/>
          <a:chOff x="0" y="0"/>
          <a:chExt cx="0" cy="0"/>
        </a:xfrm>
      </p:grpSpPr>
      <p:sp>
        <p:nvSpPr>
          <p:cNvPr id="164" name="Google Shape;164;p8"/>
          <p:cNvSpPr/>
          <p:nvPr/>
        </p:nvSpPr>
        <p:spPr>
          <a:xfrm>
            <a:off x="875909" y="1736562"/>
            <a:ext cx="10114308" cy="4154943"/>
          </a:xfrm>
          <a:prstGeom prst="rect">
            <a:avLst/>
          </a:prstGeom>
          <a:noFill/>
          <a:ln>
            <a:noFill/>
          </a:ln>
        </p:spPr>
        <p:txBody>
          <a:bodyPr spcFirstLastPara="1" wrap="square" lIns="91425" tIns="45700" rIns="91425" bIns="45700" anchor="t" anchorCtr="0">
            <a:spAutoFit/>
          </a:bodyPr>
          <a:lstStyle/>
          <a:p>
            <a:pPr lvl="0" algn="just"/>
            <a:r>
              <a:rPr lang="el-GR" sz="1800" dirty="0">
                <a:latin typeface="Calibri"/>
                <a:ea typeface="Calibri"/>
                <a:cs typeface="Calibri"/>
                <a:sym typeface="Calibri"/>
              </a:rPr>
              <a:t>Για έναν ιδιωτικό δανειστή, η μείωση του κινδύνου είναι ζωτικής σημασίας, καθώς ο κύριος στόχος είναι να κερδίσει χρήματα. Πριν κάνει μια προσφορά δανείου σε έναν δανειολήπτη, ένας ιδιώτης δανειστής εξετάζει μια ποικιλία από διαφορετικές πτυχές. Μερικά από τα πιο κρίσιμα είναι</a:t>
            </a:r>
            <a:r>
              <a:rPr lang="en-GB" sz="1800" dirty="0">
                <a:solidFill>
                  <a:srgbClr val="000000"/>
                </a:solidFill>
                <a:latin typeface="Calibri"/>
                <a:ea typeface="Calibri"/>
                <a:cs typeface="Calibri"/>
                <a:sym typeface="Calibri"/>
              </a:rPr>
              <a:t>: </a:t>
            </a:r>
            <a:endParaRPr dirty="0"/>
          </a:p>
          <a:p>
            <a:pPr marL="0" marR="0" lvl="0" indent="0" algn="just" rtl="0">
              <a:spcBef>
                <a:spcPts val="0"/>
              </a:spcBef>
              <a:spcAft>
                <a:spcPts val="0"/>
              </a:spcAft>
              <a:buNone/>
            </a:pPr>
            <a:endParaRPr sz="1000" dirty="0">
              <a:solidFill>
                <a:srgbClr val="000000"/>
              </a:solidFill>
              <a:latin typeface="Calibri"/>
              <a:ea typeface="Calibri"/>
              <a:cs typeface="Calibri"/>
              <a:sym typeface="Calibri"/>
            </a:endParaRPr>
          </a:p>
          <a:p>
            <a:pPr marL="285750" lvl="0" indent="-285750" algn="just">
              <a:buClr>
                <a:srgbClr val="002060"/>
              </a:buClr>
              <a:buSzPts val="1800"/>
              <a:buFont typeface="Arial"/>
              <a:buChar char="•"/>
            </a:pPr>
            <a:r>
              <a:rPr lang="el-GR" sz="1800" b="1" dirty="0">
                <a:solidFill>
                  <a:srgbClr val="002060"/>
                </a:solidFill>
                <a:latin typeface="Calibri"/>
                <a:cs typeface="Calibri"/>
                <a:sym typeface="Calibri"/>
              </a:rPr>
              <a:t>Η πίστωση του δανειολήπτη: </a:t>
            </a:r>
            <a:r>
              <a:rPr lang="el-GR" sz="1800" dirty="0">
                <a:latin typeface="Calibri"/>
                <a:ea typeface="Calibri"/>
                <a:cs typeface="Calibri"/>
                <a:sym typeface="Calibri"/>
              </a:rPr>
              <a:t>Το πιστωτικό σκορ ενός δανειολήπτη αντικατοπτρίζει πόσο έγκαιρα και τακτικά ο δανειολήπτης έχει προηγουμένως εξοφλήσει τους λογαριασμούς του</a:t>
            </a:r>
            <a:r>
              <a:rPr lang="en-US" sz="1800" dirty="0">
                <a:latin typeface="Calibri"/>
                <a:ea typeface="Calibri"/>
                <a:cs typeface="Calibri"/>
                <a:sym typeface="Calibri"/>
              </a:rPr>
              <a:t>.</a:t>
            </a:r>
            <a:endParaRPr dirty="0"/>
          </a:p>
          <a:p>
            <a:pPr marL="285750" marR="0" lvl="0" indent="-222250" algn="just" rtl="0">
              <a:spcBef>
                <a:spcPts val="0"/>
              </a:spcBef>
              <a:spcAft>
                <a:spcPts val="0"/>
              </a:spcAft>
              <a:buClr>
                <a:schemeClr val="dk1"/>
              </a:buClr>
              <a:buSzPts val="1000"/>
              <a:buFont typeface="Arial"/>
              <a:buNone/>
            </a:pPr>
            <a:endParaRPr sz="1000" dirty="0">
              <a:solidFill>
                <a:srgbClr val="000000"/>
              </a:solidFill>
              <a:latin typeface="Calibri"/>
              <a:ea typeface="Calibri"/>
              <a:cs typeface="Calibri"/>
              <a:sym typeface="Calibri"/>
            </a:endParaRPr>
          </a:p>
          <a:p>
            <a:pPr marL="285750" lvl="0" indent="-285750" algn="just">
              <a:buClr>
                <a:srgbClr val="002060"/>
              </a:buClr>
              <a:buSzPts val="1800"/>
              <a:buFont typeface="Arial"/>
              <a:buChar char="•"/>
            </a:pPr>
            <a:r>
              <a:rPr lang="el-GR" sz="1800" b="1" dirty="0">
                <a:solidFill>
                  <a:srgbClr val="002060"/>
                </a:solidFill>
                <a:latin typeface="Calibri"/>
                <a:cs typeface="Calibri"/>
                <a:sym typeface="Calibri"/>
              </a:rPr>
              <a:t>Στρατηγική τιμολόγησης</a:t>
            </a:r>
            <a:r>
              <a:rPr lang="el-GR" sz="1800" dirty="0">
                <a:latin typeface="Calibri"/>
                <a:ea typeface="Calibri"/>
                <a:cs typeface="Calibri"/>
                <a:sym typeface="Calibri"/>
              </a:rPr>
              <a:t>: Πώς μπορεί ο δανειστής να βεβαιωθεί ότι το κόστος του δανείου (για τον δανειολήπτη) είναι ανταγωνιστικό με άλλους δανειστές? </a:t>
            </a:r>
            <a:endParaRPr sz="1800" dirty="0">
              <a:solidFill>
                <a:srgbClr val="000000"/>
              </a:solidFill>
              <a:latin typeface="Calibri"/>
              <a:ea typeface="Calibri"/>
              <a:cs typeface="Calibri"/>
              <a:sym typeface="Calibri"/>
            </a:endParaRPr>
          </a:p>
          <a:p>
            <a:pPr marL="285750" marR="0" lvl="0" indent="-222250" algn="just" rtl="0">
              <a:spcBef>
                <a:spcPts val="0"/>
              </a:spcBef>
              <a:spcAft>
                <a:spcPts val="0"/>
              </a:spcAft>
              <a:buClr>
                <a:schemeClr val="dk1"/>
              </a:buClr>
              <a:buSzPts val="1000"/>
              <a:buFont typeface="Arial"/>
              <a:buNone/>
            </a:pPr>
            <a:endParaRPr sz="1000" dirty="0">
              <a:solidFill>
                <a:srgbClr val="000000"/>
              </a:solidFill>
              <a:latin typeface="Calibri"/>
              <a:ea typeface="Calibri"/>
              <a:cs typeface="Calibri"/>
              <a:sym typeface="Calibri"/>
            </a:endParaRPr>
          </a:p>
          <a:p>
            <a:pPr marL="285750" lvl="0" indent="-285750" algn="just">
              <a:buClr>
                <a:srgbClr val="002060"/>
              </a:buClr>
              <a:buSzPts val="1800"/>
              <a:buFont typeface="Arial"/>
              <a:buChar char="•"/>
            </a:pPr>
            <a:r>
              <a:rPr lang="el-GR" sz="1800" b="1" dirty="0">
                <a:solidFill>
                  <a:srgbClr val="002060"/>
                </a:solidFill>
                <a:latin typeface="Calibri"/>
                <a:cs typeface="Calibri"/>
                <a:sym typeface="Calibri"/>
              </a:rPr>
              <a:t>Στρατηγική εξόδου</a:t>
            </a:r>
            <a:r>
              <a:rPr lang="el-GR" sz="1800" dirty="0">
                <a:latin typeface="Calibri"/>
                <a:ea typeface="Calibri"/>
                <a:cs typeface="Calibri"/>
                <a:sym typeface="Calibri"/>
              </a:rPr>
              <a:t>: Το σχέδιο του δανειολήπτη για το πότε και πώς θα εξοφλήσει το χρέος.</a:t>
            </a:r>
            <a:r>
              <a:rPr lang="en-GB" sz="1800" dirty="0">
                <a:solidFill>
                  <a:srgbClr val="000000"/>
                </a:solidFill>
                <a:latin typeface="Calibri"/>
                <a:ea typeface="Calibri"/>
                <a:cs typeface="Calibri"/>
                <a:sym typeface="Calibri"/>
              </a:rPr>
              <a:t> </a:t>
            </a:r>
            <a:endParaRPr dirty="0"/>
          </a:p>
          <a:p>
            <a:pPr marL="0" marR="0" lvl="0" indent="0" algn="just" rtl="0">
              <a:spcBef>
                <a:spcPts val="0"/>
              </a:spcBef>
              <a:spcAft>
                <a:spcPts val="0"/>
              </a:spcAft>
              <a:buNone/>
            </a:pPr>
            <a:r>
              <a:rPr lang="en-GB" sz="1800" dirty="0">
                <a:solidFill>
                  <a:srgbClr val="000000"/>
                </a:solidFill>
                <a:latin typeface="Calibri"/>
                <a:ea typeface="Calibri"/>
                <a:cs typeface="Calibri"/>
                <a:sym typeface="Calibri"/>
              </a:rPr>
              <a:t> </a:t>
            </a:r>
            <a:endParaRPr dirty="0"/>
          </a:p>
          <a:p>
            <a:pPr lvl="0" algn="just"/>
            <a:r>
              <a:rPr lang="el-GR" sz="1800" dirty="0">
                <a:latin typeface="Calibri"/>
                <a:ea typeface="Calibri"/>
                <a:cs typeface="Calibri"/>
                <a:sym typeface="Calibri"/>
              </a:rPr>
              <a:t>Ωστόσο, είναι πάντα καλή ιδέα ο δανειστής να ασκεί τη </a:t>
            </a:r>
            <a:r>
              <a:rPr lang="el-GR" sz="1800" b="1" dirty="0">
                <a:solidFill>
                  <a:srgbClr val="002060"/>
                </a:solidFill>
                <a:latin typeface="Calibri"/>
                <a:cs typeface="Calibri"/>
                <a:sym typeface="Calibri"/>
              </a:rPr>
              <a:t>δέουσα επιμέλεια </a:t>
            </a:r>
            <a:r>
              <a:rPr lang="el-GR" sz="1800" dirty="0">
                <a:latin typeface="Calibri"/>
                <a:ea typeface="Calibri"/>
                <a:cs typeface="Calibri"/>
                <a:sym typeface="Calibri"/>
              </a:rPr>
              <a:t>και να επιβεβαιώνει όποια πληροφορία υπέβαλε ο δανειολήπτης προκειμένου να λάβει το δάνειο.</a:t>
            </a:r>
            <a:endParaRPr dirty="0"/>
          </a:p>
          <a:p>
            <a:pPr marL="0" marR="0" lvl="0" indent="0" algn="just" rtl="0">
              <a:spcBef>
                <a:spcPts val="0"/>
              </a:spcBef>
              <a:spcAft>
                <a:spcPts val="0"/>
              </a:spcAft>
              <a:buNone/>
            </a:pPr>
            <a:r>
              <a:rPr lang="en-GB" sz="1800" dirty="0">
                <a:solidFill>
                  <a:schemeClr val="dk1"/>
                </a:solidFill>
                <a:latin typeface="Calibri"/>
                <a:ea typeface="Calibri"/>
                <a:cs typeface="Calibri"/>
                <a:sym typeface="Calibri"/>
              </a:rPr>
              <a:t> </a:t>
            </a:r>
            <a:endParaRPr sz="1800" dirty="0">
              <a:solidFill>
                <a:schemeClr val="dk1"/>
              </a:solidFill>
              <a:latin typeface="Calibri"/>
              <a:ea typeface="Calibri"/>
              <a:cs typeface="Calibri"/>
              <a:sym typeface="Calibri"/>
            </a:endParaRPr>
          </a:p>
          <a:p>
            <a:pPr marL="0" marR="0" lvl="0" indent="0" algn="just" rtl="0">
              <a:spcBef>
                <a:spcPts val="0"/>
              </a:spcBef>
              <a:spcAft>
                <a:spcPts val="0"/>
              </a:spcAft>
              <a:buNone/>
            </a:pPr>
            <a:r>
              <a:rPr lang="en-GB" sz="1800" dirty="0">
                <a:solidFill>
                  <a:schemeClr val="dk1"/>
                </a:solidFill>
                <a:latin typeface="Calibri"/>
                <a:ea typeface="Calibri"/>
                <a:cs typeface="Calibri"/>
                <a:sym typeface="Calibri"/>
              </a:rPr>
              <a:t> </a:t>
            </a:r>
            <a:endParaRPr sz="1800" dirty="0">
              <a:solidFill>
                <a:schemeClr val="dk1"/>
              </a:solidFill>
              <a:latin typeface="Calibri"/>
              <a:ea typeface="Calibri"/>
              <a:cs typeface="Calibri"/>
              <a:sym typeface="Calibri"/>
            </a:endParaRPr>
          </a:p>
        </p:txBody>
      </p:sp>
      <p:sp>
        <p:nvSpPr>
          <p:cNvPr id="5" name="Google Shape;124;p4">
            <a:extLst>
              <a:ext uri="{FF2B5EF4-FFF2-40B4-BE49-F238E27FC236}">
                <a16:creationId xmlns:a16="http://schemas.microsoft.com/office/drawing/2014/main" id="{5DCCA979-1A24-4D68-83EB-8EFA82882FAD}"/>
              </a:ext>
            </a:extLst>
          </p:cNvPr>
          <p:cNvSpPr txBox="1"/>
          <p:nvPr/>
        </p:nvSpPr>
        <p:spPr>
          <a:xfrm>
            <a:off x="875908" y="531936"/>
            <a:ext cx="11316091" cy="646290"/>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Ενότητα </a:t>
            </a:r>
            <a:r>
              <a:rPr lang="en-GB" sz="3600" b="1" dirty="0">
                <a:solidFill>
                  <a:srgbClr val="FAB632"/>
                </a:solidFill>
                <a:latin typeface="Calibri"/>
                <a:ea typeface="Calibri"/>
                <a:cs typeface="Calibri"/>
                <a:sym typeface="Calibri"/>
              </a:rPr>
              <a:t>1: </a:t>
            </a:r>
            <a:r>
              <a:rPr lang="el-GR" sz="3600" b="1" dirty="0">
                <a:solidFill>
                  <a:srgbClr val="FAB632"/>
                </a:solidFill>
                <a:latin typeface="Calibri"/>
                <a:ea typeface="Calibri"/>
                <a:cs typeface="Calibri"/>
                <a:sym typeface="Calibri"/>
              </a:rPr>
              <a:t>Πρόσβαση στη Χρηματοδότηση</a:t>
            </a:r>
            <a:endParaRPr dirty="0"/>
          </a:p>
        </p:txBody>
      </p:sp>
      <p:sp>
        <p:nvSpPr>
          <p:cNvPr id="6" name="Google Shape;152;p7">
            <a:extLst>
              <a:ext uri="{FF2B5EF4-FFF2-40B4-BE49-F238E27FC236}">
                <a16:creationId xmlns:a16="http://schemas.microsoft.com/office/drawing/2014/main" id="{E1A73611-E690-4FA1-B851-D4C1C79B5722}"/>
              </a:ext>
            </a:extLst>
          </p:cNvPr>
          <p:cNvSpPr txBox="1"/>
          <p:nvPr/>
        </p:nvSpPr>
        <p:spPr>
          <a:xfrm>
            <a:off x="875910" y="1111415"/>
            <a:ext cx="7693324" cy="461665"/>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Μέρος</a:t>
            </a:r>
            <a:r>
              <a:rPr lang="en-GB" sz="2400" dirty="0">
                <a:solidFill>
                  <a:srgbClr val="21B4A9"/>
                </a:solidFill>
                <a:latin typeface="Calibri"/>
                <a:ea typeface="Calibri"/>
                <a:cs typeface="Calibri"/>
                <a:sym typeface="Calibri"/>
              </a:rPr>
              <a:t> 1.2: </a:t>
            </a:r>
            <a:r>
              <a:rPr lang="el-GR" sz="2400" dirty="0">
                <a:solidFill>
                  <a:srgbClr val="21B4A9"/>
                </a:solidFill>
                <a:latin typeface="Calibri"/>
                <a:ea typeface="Calibri"/>
                <a:cs typeface="Calibri"/>
                <a:sym typeface="Calibri"/>
              </a:rPr>
              <a:t>Ιδιωτικά Δάνεια</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9"/>
        <p:cNvGrpSpPr/>
        <p:nvPr/>
      </p:nvGrpSpPr>
      <p:grpSpPr>
        <a:xfrm>
          <a:off x="0" y="0"/>
          <a:ext cx="0" cy="0"/>
          <a:chOff x="0" y="0"/>
          <a:chExt cx="0" cy="0"/>
        </a:xfrm>
      </p:grpSpPr>
      <p:sp>
        <p:nvSpPr>
          <p:cNvPr id="170" name="Google Shape;170;p9"/>
          <p:cNvSpPr txBox="1"/>
          <p:nvPr/>
        </p:nvSpPr>
        <p:spPr>
          <a:xfrm>
            <a:off x="875908" y="531936"/>
            <a:ext cx="11316091" cy="523180"/>
          </a:xfrm>
          <a:prstGeom prst="rect">
            <a:avLst/>
          </a:prstGeom>
          <a:noFill/>
          <a:ln>
            <a:noFill/>
          </a:ln>
        </p:spPr>
        <p:txBody>
          <a:bodyPr spcFirstLastPara="1" wrap="square" lIns="91425" tIns="45700" rIns="91425" bIns="45700" anchor="t" anchorCtr="0">
            <a:spAutoFit/>
          </a:bodyPr>
          <a:lstStyle/>
          <a:p>
            <a:pPr lvl="0"/>
            <a:r>
              <a:rPr lang="el-GR" sz="2800" b="1" dirty="0">
                <a:solidFill>
                  <a:srgbClr val="FAB632"/>
                </a:solidFill>
                <a:latin typeface="Calibri"/>
                <a:ea typeface="Calibri"/>
                <a:cs typeface="Calibri"/>
                <a:sym typeface="Calibri"/>
              </a:rPr>
              <a:t>Ενότητα</a:t>
            </a:r>
            <a:r>
              <a:rPr lang="en-GB" sz="2800" b="1" dirty="0">
                <a:solidFill>
                  <a:srgbClr val="FAB632"/>
                </a:solidFill>
                <a:latin typeface="Calibri"/>
                <a:ea typeface="Calibri"/>
                <a:cs typeface="Calibri"/>
                <a:sym typeface="Calibri"/>
              </a:rPr>
              <a:t> 2: </a:t>
            </a:r>
            <a:r>
              <a:rPr lang="el-GR" sz="2800" b="1" dirty="0">
                <a:solidFill>
                  <a:srgbClr val="FAB632"/>
                </a:solidFill>
                <a:latin typeface="Calibri"/>
                <a:ea typeface="Calibri"/>
                <a:cs typeface="Calibri"/>
                <a:sym typeface="Calibri"/>
              </a:rPr>
              <a:t>Διαρθρωτικά ταμεία της ΕΕ και ταμεία Επόμενης Γενιάς της ΕΕ </a:t>
            </a:r>
            <a:endParaRPr sz="2800" b="1" dirty="0">
              <a:solidFill>
                <a:srgbClr val="FAB632"/>
              </a:solidFill>
              <a:latin typeface="Calibri"/>
              <a:ea typeface="Calibri"/>
              <a:cs typeface="Calibri"/>
              <a:sym typeface="Calibri"/>
            </a:endParaRPr>
          </a:p>
        </p:txBody>
      </p:sp>
      <p:sp>
        <p:nvSpPr>
          <p:cNvPr id="171" name="Google Shape;171;p9"/>
          <p:cNvSpPr/>
          <p:nvPr/>
        </p:nvSpPr>
        <p:spPr>
          <a:xfrm>
            <a:off x="875909" y="1736562"/>
            <a:ext cx="10114308" cy="2862282"/>
          </a:xfrm>
          <a:prstGeom prst="rect">
            <a:avLst/>
          </a:prstGeom>
          <a:noFill/>
          <a:ln>
            <a:noFill/>
          </a:ln>
        </p:spPr>
        <p:txBody>
          <a:bodyPr spcFirstLastPara="1" wrap="square" lIns="91425" tIns="45700" rIns="91425" bIns="45700" anchor="t" anchorCtr="0">
            <a:spAutoFit/>
          </a:bodyPr>
          <a:lstStyle/>
          <a:p>
            <a:pPr marL="285750" lvl="0" indent="-285750" algn="just">
              <a:buSzPts val="1800"/>
              <a:buFont typeface="Arial"/>
              <a:buChar char="•"/>
            </a:pPr>
            <a:r>
              <a:rPr lang="el-GR" sz="1800" dirty="0">
                <a:latin typeface="Calibri"/>
                <a:ea typeface="Calibri"/>
                <a:cs typeface="Calibri"/>
                <a:sym typeface="Calibri"/>
              </a:rPr>
              <a:t>Πάνω από το ήμισυ της χρηματοδότησης της ΕΕ διανεμήθηκε μέσω των πέντε ευρωπαϊκών διαρθρωτικών και επενδυτικών ταμείων στο πλαίσιο του μακροπρόθεσμου προϋπολογισμού της ΕΕ (ΕΔΕΤ). </a:t>
            </a:r>
            <a:r>
              <a:rPr lang="en-GB" sz="1800" dirty="0">
                <a:solidFill>
                  <a:srgbClr val="000000"/>
                </a:solidFill>
                <a:latin typeface="Calibri"/>
                <a:ea typeface="Calibri"/>
                <a:cs typeface="Calibri"/>
                <a:sym typeface="Calibri"/>
              </a:rPr>
              <a:t> </a:t>
            </a:r>
            <a:endParaRPr sz="1800" dirty="0">
              <a:solidFill>
                <a:srgbClr val="000000"/>
              </a:solidFill>
              <a:latin typeface="Calibri"/>
              <a:ea typeface="Calibri"/>
              <a:cs typeface="Calibri"/>
              <a:sym typeface="Calibri"/>
            </a:endParaRPr>
          </a:p>
          <a:p>
            <a:pPr marL="285750" marR="0" lvl="0" indent="-171450" algn="just" rtl="0">
              <a:spcBef>
                <a:spcPts val="0"/>
              </a:spcBef>
              <a:spcAft>
                <a:spcPts val="0"/>
              </a:spcAft>
              <a:buClr>
                <a:schemeClr val="dk1"/>
              </a:buClr>
              <a:buSzPts val="1800"/>
              <a:buFont typeface="Arial"/>
              <a:buNone/>
            </a:pPr>
            <a:endParaRPr sz="1800" dirty="0">
              <a:solidFill>
                <a:srgbClr val="000000"/>
              </a:solidFill>
              <a:latin typeface="Calibri"/>
              <a:ea typeface="Calibri"/>
              <a:cs typeface="Calibri"/>
              <a:sym typeface="Calibri"/>
            </a:endParaRPr>
          </a:p>
          <a:p>
            <a:pPr marL="285750" lvl="0" indent="-285750" algn="just">
              <a:buSzPts val="1800"/>
              <a:buFont typeface="Arial"/>
              <a:buChar char="•"/>
            </a:pPr>
            <a:r>
              <a:rPr lang="el-GR" sz="1800" dirty="0">
                <a:latin typeface="Calibri"/>
                <a:ea typeface="Calibri"/>
                <a:cs typeface="Calibri"/>
                <a:sym typeface="Calibri"/>
              </a:rPr>
              <a:t>Η Ευρωπαϊκή Επιτροπή και τα κράτη μέλη της ΕΕ συνεργάζονται για τη διαχείρισή τους</a:t>
            </a:r>
            <a:r>
              <a:rPr lang="en-GB" sz="1800" dirty="0">
                <a:solidFill>
                  <a:srgbClr val="000000"/>
                </a:solidFill>
                <a:latin typeface="Calibri"/>
                <a:ea typeface="Calibri"/>
                <a:cs typeface="Calibri"/>
                <a:sym typeface="Calibri"/>
              </a:rPr>
              <a:t>.</a:t>
            </a:r>
            <a:endParaRPr dirty="0"/>
          </a:p>
          <a:p>
            <a:pPr marL="285750" marR="0" lvl="0" indent="-171450" algn="just" rtl="0">
              <a:spcBef>
                <a:spcPts val="0"/>
              </a:spcBef>
              <a:spcAft>
                <a:spcPts val="0"/>
              </a:spcAft>
              <a:buClr>
                <a:schemeClr val="dk1"/>
              </a:buClr>
              <a:buSzPts val="1800"/>
              <a:buFont typeface="Arial"/>
              <a:buNone/>
            </a:pPr>
            <a:endParaRPr sz="1800" dirty="0">
              <a:solidFill>
                <a:srgbClr val="000000"/>
              </a:solidFill>
              <a:latin typeface="Calibri"/>
              <a:ea typeface="Calibri"/>
              <a:cs typeface="Calibri"/>
              <a:sym typeface="Calibri"/>
            </a:endParaRPr>
          </a:p>
          <a:p>
            <a:pPr marL="285750" lvl="0" indent="-285750" algn="just">
              <a:buSzPts val="1800"/>
              <a:buFont typeface="Arial"/>
              <a:buChar char="•"/>
            </a:pPr>
            <a:r>
              <a:rPr lang="el-GR" sz="1800" dirty="0">
                <a:latin typeface="Calibri"/>
                <a:ea typeface="Calibri"/>
                <a:cs typeface="Calibri"/>
                <a:sym typeface="Calibri"/>
              </a:rPr>
              <a:t>Αυτά τα ταμεία δημιουργούνται για να επενδύσουν στην ανάπτυξη της αγοράς εργασίας και σε μια ισχυρή, βιώσιμη ευρωπαϊκή οικονομία</a:t>
            </a:r>
            <a:r>
              <a:rPr lang="en-GB" sz="1800" dirty="0">
                <a:solidFill>
                  <a:srgbClr val="000000"/>
                </a:solidFill>
                <a:latin typeface="Calibri"/>
                <a:ea typeface="Calibri"/>
                <a:cs typeface="Calibri"/>
                <a:sym typeface="Calibri"/>
              </a:rPr>
              <a:t>. </a:t>
            </a:r>
            <a:endParaRPr sz="1800" dirty="0">
              <a:solidFill>
                <a:srgbClr val="000000"/>
              </a:solidFill>
              <a:latin typeface="Calibri"/>
              <a:ea typeface="Calibri"/>
              <a:cs typeface="Calibri"/>
              <a:sym typeface="Calibri"/>
            </a:endParaRPr>
          </a:p>
          <a:p>
            <a:pPr marL="0" marR="0" lvl="0" indent="0" algn="just" rtl="0">
              <a:spcBef>
                <a:spcPts val="0"/>
              </a:spcBef>
              <a:spcAft>
                <a:spcPts val="0"/>
              </a:spcAft>
              <a:buNone/>
            </a:pPr>
            <a:endParaRPr sz="1800" dirty="0">
              <a:solidFill>
                <a:schemeClr val="dk1"/>
              </a:solidFill>
              <a:latin typeface="Calibri"/>
              <a:ea typeface="Calibri"/>
              <a:cs typeface="Calibri"/>
              <a:sym typeface="Calibri"/>
            </a:endParaRPr>
          </a:p>
          <a:p>
            <a:pPr marL="0" marR="0" lvl="0" indent="0" algn="just" rtl="0">
              <a:spcBef>
                <a:spcPts val="0"/>
              </a:spcBef>
              <a:spcAft>
                <a:spcPts val="0"/>
              </a:spcAft>
              <a:buNone/>
            </a:pPr>
            <a:r>
              <a:rPr lang="en-GB" sz="1800" dirty="0">
                <a:solidFill>
                  <a:schemeClr val="dk1"/>
                </a:solidFill>
                <a:latin typeface="Calibri"/>
                <a:ea typeface="Calibri"/>
                <a:cs typeface="Calibri"/>
                <a:sym typeface="Calibri"/>
              </a:rPr>
              <a:t> </a:t>
            </a:r>
            <a:endParaRPr sz="1800" dirty="0">
              <a:solidFill>
                <a:schemeClr val="dk1"/>
              </a:solidFill>
              <a:latin typeface="Calibri"/>
              <a:ea typeface="Calibri"/>
              <a:cs typeface="Calibri"/>
              <a:sym typeface="Calibri"/>
            </a:endParaRPr>
          </a:p>
        </p:txBody>
      </p:sp>
      <p:sp>
        <p:nvSpPr>
          <p:cNvPr id="172" name="Google Shape;172;p9"/>
          <p:cNvSpPr txBox="1"/>
          <p:nvPr/>
        </p:nvSpPr>
        <p:spPr>
          <a:xfrm>
            <a:off x="875910" y="1111415"/>
            <a:ext cx="7693324" cy="461624"/>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Μέρος</a:t>
            </a:r>
            <a:r>
              <a:rPr lang="en-GB" sz="2400" dirty="0">
                <a:solidFill>
                  <a:srgbClr val="21B4A9"/>
                </a:solidFill>
                <a:latin typeface="Calibri"/>
                <a:ea typeface="Calibri"/>
                <a:cs typeface="Calibri"/>
                <a:sym typeface="Calibri"/>
              </a:rPr>
              <a:t> 2.1: </a:t>
            </a:r>
            <a:r>
              <a:rPr lang="el-GR" sz="2400" dirty="0">
                <a:solidFill>
                  <a:srgbClr val="21B4A9"/>
                </a:solidFill>
                <a:latin typeface="Calibri"/>
                <a:ea typeface="Calibri"/>
                <a:cs typeface="Calibri"/>
                <a:sym typeface="Calibri"/>
              </a:rPr>
              <a:t>Αρχές των διαρθρωτικών ταμείων της ΕΕ</a:t>
            </a:r>
            <a:r>
              <a:rPr lang="en-GB" sz="2400" dirty="0">
                <a:solidFill>
                  <a:srgbClr val="21B4A9"/>
                </a:solidFill>
                <a:latin typeface="Calibri"/>
                <a:ea typeface="Calibri"/>
                <a:cs typeface="Calibri"/>
                <a:sym typeface="Calibri"/>
              </a:rPr>
              <a:t> </a:t>
            </a:r>
            <a:endParaRPr dirty="0"/>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1807</Words>
  <Application>Microsoft Office PowerPoint</Application>
  <PresentationFormat>Widescreen</PresentationFormat>
  <Paragraphs>174</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Gabriela Álvarez Bordón</dc:creator>
  <cp:lastModifiedBy>Giovanni Serafini</cp:lastModifiedBy>
  <cp:revision>15</cp:revision>
  <dcterms:created xsi:type="dcterms:W3CDTF">2022-05-18T10:18:40Z</dcterms:created>
  <dcterms:modified xsi:type="dcterms:W3CDTF">2023-02-07T14:57:10Z</dcterms:modified>
</cp:coreProperties>
</file>