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OwZUK3ZunHomHHZjwkLYoOVMoG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5AE3DA-9FF2-4F72-9D3D-6BCC0F259FE5}">
  <a:tblStyle styleId="{9C5AE3DA-9FF2-4F72-9D3D-6BCC0F259FE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6" name="Google Shape;12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4"/>
          <p:cNvSpPr>
            <a:spLocks noGrp="1"/>
          </p:cNvSpPr>
          <p:nvPr>
            <p:ph type="pic" idx="2"/>
          </p:nvPr>
        </p:nvSpPr>
        <p:spPr>
          <a:xfrm>
            <a:off x="5183188" y="987425"/>
            <a:ext cx="6172200" cy="4873625"/>
          </a:xfrm>
          <a:prstGeom prst="rect">
            <a:avLst/>
          </a:prstGeom>
          <a:noFill/>
          <a:ln>
            <a:noFill/>
          </a:ln>
        </p:spPr>
      </p:sp>
      <p:sp>
        <p:nvSpPr>
          <p:cNvPr id="64" name="Google Shape;64;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ublications.jrc.ec.europa.eu/repository/handle/JRC11062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s://publications.jrc.ec.europa.eu/repository/handle/JRC120376" TargetMode="Externa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ublications.jrc.ec.europa.eu/repository/handle/JRC12841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eur-lex.europa.eu/LexUriServ/LexUriServ.do?uri=OJ:L:2006:394:0010:0018:e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l="17326" t="38446" r="19050" b="33333"/>
          <a:stretch/>
        </p:blipFill>
        <p:spPr>
          <a:xfrm>
            <a:off x="3912093" y="1074198"/>
            <a:ext cx="4367813" cy="1935331"/>
          </a:xfrm>
          <a:prstGeom prst="rect">
            <a:avLst/>
          </a:prstGeom>
          <a:noFill/>
          <a:ln>
            <a:noFill/>
          </a:ln>
        </p:spPr>
      </p:pic>
      <p:sp>
        <p:nvSpPr>
          <p:cNvPr id="85" name="Google Shape;85;p1"/>
          <p:cNvSpPr txBox="1"/>
          <p:nvPr/>
        </p:nvSpPr>
        <p:spPr>
          <a:xfrm>
            <a:off x="1048667" y="4253025"/>
            <a:ext cx="10625923" cy="523180"/>
          </a:xfrm>
          <a:prstGeom prst="rect">
            <a:avLst/>
          </a:prstGeom>
          <a:noFill/>
          <a:ln>
            <a:noFill/>
          </a:ln>
        </p:spPr>
        <p:txBody>
          <a:bodyPr spcFirstLastPara="1" wrap="square" lIns="91425" tIns="45700" rIns="91425" bIns="45700" anchor="t" anchorCtr="0">
            <a:spAutoFit/>
          </a:bodyPr>
          <a:lstStyle/>
          <a:p>
            <a:pPr lvl="0"/>
            <a:r>
              <a:rPr lang="en-GB" sz="2800" b="1" i="0" u="none" strike="noStrike" cap="none" dirty="0" err="1">
                <a:solidFill>
                  <a:srgbClr val="EA4E46"/>
                </a:solidFill>
                <a:latin typeface="Calibri"/>
                <a:ea typeface="Calibri"/>
                <a:cs typeface="Calibri"/>
                <a:sym typeface="Calibri"/>
              </a:rPr>
              <a:t>DigComp</a:t>
            </a:r>
            <a:r>
              <a:rPr lang="en-GB" sz="2800" b="1" i="0" u="none" strike="noStrike" cap="none" dirty="0">
                <a:solidFill>
                  <a:srgbClr val="EA4E46"/>
                </a:solidFill>
                <a:latin typeface="Calibri"/>
                <a:ea typeface="Calibri"/>
                <a:cs typeface="Calibri"/>
                <a:sym typeface="Calibri"/>
              </a:rPr>
              <a:t> 2.2 –</a:t>
            </a:r>
            <a:r>
              <a:rPr lang="el-GR" sz="2800" b="1" dirty="0">
                <a:solidFill>
                  <a:srgbClr val="EA4E46"/>
                </a:solidFill>
                <a:latin typeface="Calibri"/>
                <a:ea typeface="Calibri"/>
                <a:cs typeface="Calibri"/>
                <a:sym typeface="Calibri"/>
              </a:rPr>
              <a:t>Εκπαιδευτικό Πλαίσιο της ΕΕ για Ψηφιακές Δεξιότητες</a:t>
            </a:r>
            <a:r>
              <a:rPr lang="en-GB" sz="2800" b="1" i="0" u="none" strike="noStrike" cap="none" dirty="0">
                <a:solidFill>
                  <a:srgbClr val="EA4E46"/>
                </a:solidFill>
                <a:latin typeface="Calibri"/>
                <a:ea typeface="Calibri"/>
                <a:cs typeface="Calibri"/>
                <a:sym typeface="Calibri"/>
              </a:rPr>
              <a:t>  </a:t>
            </a:r>
            <a:endParaRPr sz="2800" dirty="0">
              <a:solidFill>
                <a:srgbClr val="EA4E46"/>
              </a:solidFill>
              <a:latin typeface="Calibri"/>
              <a:ea typeface="Calibri"/>
              <a:cs typeface="Calibri"/>
              <a:sym typeface="Calibri"/>
            </a:endParaRPr>
          </a:p>
        </p:txBody>
      </p:sp>
      <p:sp>
        <p:nvSpPr>
          <p:cNvPr id="86" name="Google Shape;86;p1"/>
          <p:cNvSpPr txBox="1"/>
          <p:nvPr/>
        </p:nvSpPr>
        <p:spPr>
          <a:xfrm>
            <a:off x="1056324" y="4995454"/>
            <a:ext cx="6094520" cy="369332"/>
          </a:xfrm>
          <a:prstGeom prst="rect">
            <a:avLst/>
          </a:prstGeom>
          <a:noFill/>
          <a:ln>
            <a:noFill/>
          </a:ln>
        </p:spPr>
        <p:txBody>
          <a:bodyPr spcFirstLastPara="1" wrap="square" lIns="91425" tIns="45700" rIns="91425" bIns="45700" anchor="t" anchorCtr="0">
            <a:spAutoFit/>
          </a:bodyPr>
          <a:lstStyle/>
          <a:p>
            <a:pPr lvl="0"/>
            <a:r>
              <a:rPr lang="el-GR" sz="1800" b="1" dirty="0">
                <a:solidFill>
                  <a:schemeClr val="dk1"/>
                </a:solidFill>
                <a:latin typeface="Calibri"/>
                <a:ea typeface="Calibri"/>
                <a:cs typeface="Calibri"/>
                <a:sym typeface="Calibri"/>
              </a:rPr>
              <a:t>Δημιουργήθηκε </a:t>
            </a:r>
            <a:r>
              <a:rPr lang="en-US" sz="1800" b="1" dirty="0">
                <a:solidFill>
                  <a:schemeClr val="dk1"/>
                </a:solidFill>
                <a:latin typeface="Calibri"/>
                <a:ea typeface="Calibri"/>
                <a:cs typeface="Calibri"/>
                <a:sym typeface="Calibri"/>
              </a:rPr>
              <a:t>A</a:t>
            </a:r>
            <a:r>
              <a:rPr lang="el-GR" sz="1800" b="1" dirty="0" err="1">
                <a:solidFill>
                  <a:schemeClr val="dk1"/>
                </a:solidFill>
                <a:latin typeface="Calibri"/>
                <a:ea typeface="Calibri"/>
                <a:cs typeface="Calibri"/>
                <a:sym typeface="Calibri"/>
              </a:rPr>
              <a:t>πό</a:t>
            </a:r>
            <a:r>
              <a:rPr lang="en-GB" sz="1800" b="1" dirty="0">
                <a:solidFill>
                  <a:schemeClr val="dk1"/>
                </a:solidFill>
                <a:latin typeface="Calibri"/>
                <a:ea typeface="Calibri"/>
                <a:cs typeface="Calibri"/>
                <a:sym typeface="Calibri"/>
              </a:rPr>
              <a:t>: </a:t>
            </a:r>
            <a:r>
              <a:rPr lang="en-GB" sz="1800" dirty="0">
                <a:solidFill>
                  <a:schemeClr val="dk1"/>
                </a:solidFill>
                <a:latin typeface="Calibri"/>
                <a:ea typeface="Calibri"/>
                <a:cs typeface="Calibri"/>
                <a:sym typeface="Calibri"/>
              </a:rPr>
              <a:t>IDP &amp; CIRCLE</a:t>
            </a:r>
            <a:endParaRPr dirty="0"/>
          </a:p>
        </p:txBody>
      </p:sp>
      <p:sp>
        <p:nvSpPr>
          <p:cNvPr id="87" name="Google Shape;87;p1"/>
          <p:cNvSpPr/>
          <p:nvPr/>
        </p:nvSpPr>
        <p:spPr>
          <a:xfrm>
            <a:off x="461521" y="486455"/>
            <a:ext cx="710332" cy="942850"/>
          </a:xfrm>
          <a:prstGeom prst="halfFrame">
            <a:avLst>
              <a:gd name="adj1" fmla="val 33333"/>
              <a:gd name="adj2" fmla="val 33333"/>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88" name="Google Shape;88;p1"/>
          <p:cNvSpPr/>
          <p:nvPr/>
        </p:nvSpPr>
        <p:spPr>
          <a:xfrm rot="10800000">
            <a:off x="10780510" y="4995454"/>
            <a:ext cx="710332" cy="942850"/>
          </a:xfrm>
          <a:prstGeom prst="halfFrame">
            <a:avLst>
              <a:gd name="adj1" fmla="val 33333"/>
              <a:gd name="adj2" fmla="val 33333"/>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2"/>
        <p:cNvGrpSpPr/>
        <p:nvPr/>
      </p:nvGrpSpPr>
      <p:grpSpPr>
        <a:xfrm>
          <a:off x="0" y="0"/>
          <a:ext cx="0" cy="0"/>
          <a:chOff x="0" y="0"/>
          <a:chExt cx="0" cy="0"/>
        </a:xfrm>
      </p:grpSpPr>
      <p:sp>
        <p:nvSpPr>
          <p:cNvPr id="184" name="Google Shape;184;p10"/>
          <p:cNvSpPr txBox="1"/>
          <p:nvPr/>
        </p:nvSpPr>
        <p:spPr>
          <a:xfrm>
            <a:off x="762530" y="1246054"/>
            <a:ext cx="9981670"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2.3:</a:t>
            </a:r>
            <a:r>
              <a:rPr lang="el-GR" sz="2400" dirty="0">
                <a:solidFill>
                  <a:srgbClr val="21B4A9"/>
                </a:solidFill>
                <a:latin typeface="Calibri"/>
                <a:ea typeface="Calibri"/>
                <a:cs typeface="Calibri"/>
                <a:sym typeface="Calibri"/>
              </a:rPr>
              <a:t> Ανάλυση του πλαισίου </a:t>
            </a:r>
            <a:r>
              <a:rPr lang="en-GB" sz="2400" dirty="0" err="1">
                <a:solidFill>
                  <a:srgbClr val="21B4A9"/>
                </a:solidFill>
                <a:latin typeface="Calibri"/>
                <a:ea typeface="Calibri"/>
                <a:cs typeface="Calibri"/>
                <a:sym typeface="Calibri"/>
              </a:rPr>
              <a:t>DigComp</a:t>
            </a:r>
            <a:endParaRPr sz="2400" dirty="0">
              <a:solidFill>
                <a:srgbClr val="21B4A9"/>
              </a:solidFill>
              <a:latin typeface="Calibri"/>
              <a:ea typeface="Calibri"/>
              <a:cs typeface="Calibri"/>
              <a:sym typeface="Calibri"/>
            </a:endParaRPr>
          </a:p>
        </p:txBody>
      </p:sp>
      <p:graphicFrame>
        <p:nvGraphicFramePr>
          <p:cNvPr id="185" name="Google Shape;185;p10"/>
          <p:cNvGraphicFramePr/>
          <p:nvPr>
            <p:extLst>
              <p:ext uri="{D42A27DB-BD31-4B8C-83A1-F6EECF244321}">
                <p14:modId xmlns:p14="http://schemas.microsoft.com/office/powerpoint/2010/main" val="3800098695"/>
              </p:ext>
            </p:extLst>
          </p:nvPr>
        </p:nvGraphicFramePr>
        <p:xfrm>
          <a:off x="762529" y="1773072"/>
          <a:ext cx="7248000" cy="4273042"/>
        </p:xfrm>
        <a:graphic>
          <a:graphicData uri="http://schemas.openxmlformats.org/drawingml/2006/table">
            <a:tbl>
              <a:tblPr>
                <a:noFill/>
                <a:tableStyleId>{9C5AE3DA-9FF2-4F72-9D3D-6BCC0F259FE5}</a:tableStyleId>
              </a:tblPr>
              <a:tblGrid>
                <a:gridCol w="2101275">
                  <a:extLst>
                    <a:ext uri="{9D8B030D-6E8A-4147-A177-3AD203B41FA5}">
                      <a16:colId xmlns:a16="http://schemas.microsoft.com/office/drawing/2014/main" val="20000"/>
                    </a:ext>
                  </a:extLst>
                </a:gridCol>
                <a:gridCol w="5146725">
                  <a:extLst>
                    <a:ext uri="{9D8B030D-6E8A-4147-A177-3AD203B41FA5}">
                      <a16:colId xmlns:a16="http://schemas.microsoft.com/office/drawing/2014/main" val="20001"/>
                    </a:ext>
                  </a:extLst>
                </a:gridCol>
              </a:tblGrid>
              <a:tr h="102875">
                <a:tc>
                  <a:txBody>
                    <a:bodyPr/>
                    <a:lstStyle/>
                    <a:p>
                      <a:pPr marL="0" marR="0" lvl="0" indent="0" algn="ctr" rtl="0">
                        <a:lnSpc>
                          <a:spcPct val="106000"/>
                        </a:lnSpc>
                        <a:spcBef>
                          <a:spcPts val="0"/>
                        </a:spcBef>
                        <a:spcAft>
                          <a:spcPts val="0"/>
                        </a:spcAft>
                        <a:buNone/>
                      </a:pPr>
                      <a:r>
                        <a:rPr lang="el-GR" sz="1500" u="none" strike="noStrike" cap="none" dirty="0">
                          <a:latin typeface="Calibri"/>
                          <a:ea typeface="Calibri"/>
                          <a:cs typeface="Calibri"/>
                          <a:sym typeface="Calibri"/>
                        </a:rPr>
                        <a:t>Θέμα εκπαίδευσης</a:t>
                      </a:r>
                      <a:endParaRPr sz="150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D9D9"/>
                    </a:solidFill>
                  </a:tcPr>
                </a:tc>
                <a:tc>
                  <a:txBody>
                    <a:bodyPr/>
                    <a:lstStyle/>
                    <a:p>
                      <a:pPr marL="0" marR="0" lvl="0" indent="0" algn="ctr" rtl="0">
                        <a:lnSpc>
                          <a:spcPct val="106000"/>
                        </a:lnSpc>
                        <a:spcBef>
                          <a:spcPts val="0"/>
                        </a:spcBef>
                        <a:spcAft>
                          <a:spcPts val="0"/>
                        </a:spcAft>
                        <a:buNone/>
                      </a:pPr>
                      <a:r>
                        <a:rPr lang="el-GR" sz="1500" u="none" strike="noStrike" cap="none" dirty="0">
                          <a:latin typeface="Calibri"/>
                          <a:ea typeface="Calibri"/>
                          <a:cs typeface="Calibri"/>
                          <a:sym typeface="Calibri"/>
                        </a:rPr>
                        <a:t>Ικανότητες</a:t>
                      </a:r>
                      <a:endParaRPr sz="150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102875">
                <a:tc>
                  <a:txBody>
                    <a:bodyPr/>
                    <a:lstStyle/>
                    <a:p>
                      <a:pPr marL="0" marR="0" lvl="0" indent="0" algn="l" rtl="0">
                        <a:lnSpc>
                          <a:spcPct val="106000"/>
                        </a:lnSpc>
                        <a:spcBef>
                          <a:spcPts val="0"/>
                        </a:spcBef>
                        <a:spcAft>
                          <a:spcPts val="0"/>
                        </a:spcAft>
                        <a:buNone/>
                      </a:pPr>
                      <a:r>
                        <a:rPr lang="en-GB" sz="1300" b="1" u="none" strike="noStrike" cap="none" dirty="0">
                          <a:latin typeface="Calibri"/>
                          <a:ea typeface="Calibri"/>
                          <a:cs typeface="Calibri"/>
                          <a:sym typeface="Calibri"/>
                        </a:rPr>
                        <a:t>1. </a:t>
                      </a:r>
                      <a:r>
                        <a:rPr lang="el-GR" sz="1300" b="1" u="none" strike="noStrike" cap="none" dirty="0">
                          <a:latin typeface="Calibri"/>
                          <a:ea typeface="Calibri"/>
                          <a:cs typeface="Calibri"/>
                          <a:sym typeface="Calibri"/>
                        </a:rPr>
                        <a:t>Πληροφοριακός </a:t>
                      </a:r>
                      <a:r>
                        <a:rPr lang="el-GR" sz="1300" b="1" u="none" strike="noStrike" cap="none" dirty="0" err="1">
                          <a:latin typeface="Calibri"/>
                          <a:ea typeface="Calibri"/>
                          <a:cs typeface="Calibri"/>
                          <a:sym typeface="Calibri"/>
                        </a:rPr>
                        <a:t>γραμματισμός</a:t>
                      </a:r>
                      <a:r>
                        <a:rPr lang="el-GR" sz="1300" b="1" u="none" strike="noStrike" cap="none" dirty="0">
                          <a:latin typeface="Calibri"/>
                          <a:ea typeface="Calibri"/>
                          <a:cs typeface="Calibri"/>
                          <a:sym typeface="Calibri"/>
                        </a:rPr>
                        <a:t> και γνώση δεδομένων</a:t>
                      </a:r>
                      <a:r>
                        <a:rPr lang="en-GB" sz="1300" b="1" u="none" strike="noStrike" cap="none" dirty="0">
                          <a:latin typeface="Calibri"/>
                          <a:ea typeface="Calibri"/>
                          <a:cs typeface="Calibri"/>
                          <a:sym typeface="Calibri"/>
                        </a:rPr>
                        <a:t> </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1.1 Περιήγηση, αναζήτηση και φιλτράρισμα δεδομένων, πληροφοριών και ψηφιακού περιεχομένου</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1.2 Αξιολόγηση δεδομένων, πληροφοριών και ψηφιακού περιεχομένου</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1.3 Διαχείριση δεδομένων, πληροφοριών και ψηφιακού περιεχομένου</a:t>
                      </a:r>
                      <a:endParaRPr dirty="0"/>
                    </a:p>
                    <a:p>
                      <a:pPr marL="0" marR="0" lvl="0" indent="0" algn="just" rtl="0">
                        <a:lnSpc>
                          <a:spcPct val="106000"/>
                        </a:lnSpc>
                        <a:spcBef>
                          <a:spcPts val="0"/>
                        </a:spcBef>
                        <a:spcAft>
                          <a:spcPts val="0"/>
                        </a:spcAft>
                        <a:buNone/>
                      </a:pPr>
                      <a:endParaRPr sz="5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67000">
                <a:tc>
                  <a:txBody>
                    <a:bodyPr/>
                    <a:lstStyle/>
                    <a:p>
                      <a:pPr marL="0" marR="0" lvl="0" indent="0" algn="l" rtl="0">
                        <a:lnSpc>
                          <a:spcPct val="106000"/>
                        </a:lnSpc>
                        <a:spcBef>
                          <a:spcPts val="0"/>
                        </a:spcBef>
                        <a:spcAft>
                          <a:spcPts val="0"/>
                        </a:spcAft>
                        <a:buNone/>
                      </a:pPr>
                      <a:r>
                        <a:rPr lang="en-GB" sz="1300" b="1" u="none" strike="noStrike" cap="none" dirty="0">
                          <a:latin typeface="Calibri"/>
                          <a:ea typeface="Calibri"/>
                          <a:cs typeface="Calibri"/>
                          <a:sym typeface="Calibri"/>
                        </a:rPr>
                        <a:t>2. </a:t>
                      </a:r>
                      <a:r>
                        <a:rPr lang="el-GR" sz="1300" b="1" u="none" strike="noStrike" cap="none" dirty="0">
                          <a:latin typeface="Calibri"/>
                          <a:ea typeface="Calibri"/>
                          <a:cs typeface="Calibri"/>
                          <a:sym typeface="Calibri"/>
                        </a:rPr>
                        <a:t>Επικοινωνία και συνεργασία</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2.1 Αλληλεπίδραση μέσω ψηφιακών τεχνολογιών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2.2 Κοινή χρήση μέσω ψηφιακών τεχνολογιών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2.3 Συμμετοχή στην ιθαγένεια μέσω ψηφιακών τεχνολογιών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2.4 Συνεργασία μέσω ψηφιακών τεχνολογιών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2.5 </a:t>
                      </a:r>
                      <a:r>
                        <a:rPr lang="en-GB" sz="1100" i="1" u="none" strike="noStrike" cap="none" dirty="0">
                          <a:latin typeface="Calibri"/>
                          <a:ea typeface="Calibri"/>
                          <a:cs typeface="Calibri"/>
                          <a:sym typeface="Calibri"/>
                        </a:rPr>
                        <a:t>Netiquette</a:t>
                      </a:r>
                      <a:endParaRPr lang="el-GR" sz="1100" i="1" u="none" strike="noStrike" cap="none" dirty="0">
                        <a:latin typeface="Calibri"/>
                        <a:ea typeface="Calibri"/>
                        <a:cs typeface="Calibri"/>
                        <a:sym typeface="Calibri"/>
                      </a:endParaRP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2.6 Διαχείριση ψηφιακής ταυτότητας</a:t>
                      </a:r>
                      <a:endParaRPr dirty="0"/>
                    </a:p>
                    <a:p>
                      <a:pPr marL="0" marR="0" lvl="0" indent="0" algn="just" rtl="0">
                        <a:lnSpc>
                          <a:spcPct val="106000"/>
                        </a:lnSpc>
                        <a:spcBef>
                          <a:spcPts val="0"/>
                        </a:spcBef>
                        <a:spcAft>
                          <a:spcPts val="0"/>
                        </a:spcAft>
                        <a:buNone/>
                      </a:pPr>
                      <a:endParaRPr sz="5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77175">
                <a:tc>
                  <a:txBody>
                    <a:bodyPr/>
                    <a:lstStyle/>
                    <a:p>
                      <a:pPr marL="0" marR="0" lvl="0" indent="0" algn="l" rtl="0">
                        <a:lnSpc>
                          <a:spcPct val="106000"/>
                        </a:lnSpc>
                        <a:spcBef>
                          <a:spcPts val="0"/>
                        </a:spcBef>
                        <a:spcAft>
                          <a:spcPts val="0"/>
                        </a:spcAft>
                        <a:buNone/>
                      </a:pPr>
                      <a:r>
                        <a:rPr lang="en-GB" sz="1300" b="1" u="none" strike="noStrike" cap="none" dirty="0">
                          <a:latin typeface="Calibri"/>
                          <a:ea typeface="Calibri"/>
                          <a:cs typeface="Calibri"/>
                          <a:sym typeface="Calibri"/>
                        </a:rPr>
                        <a:t>3. </a:t>
                      </a:r>
                      <a:r>
                        <a:rPr lang="el-GR" sz="1300" b="1" u="none" strike="noStrike" cap="none" dirty="0">
                          <a:latin typeface="Calibri"/>
                          <a:ea typeface="Calibri"/>
                          <a:cs typeface="Calibri"/>
                          <a:sym typeface="Calibri"/>
                        </a:rPr>
                        <a:t>Δημιουργία ψηφιακού περιεχομένου</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3.1 Ανάπτυξη ψηφιακού περιεχομένου</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3.2 Ενσωμάτωση και εκ νέου επεξεργασία ψηφιακού περιεχομένου</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3.3 Πνευματικά δικαιώματα και άδειες</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3.4 Προγραμματισμός</a:t>
                      </a:r>
                      <a:endParaRPr sz="5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77175">
                <a:tc>
                  <a:txBody>
                    <a:bodyPr/>
                    <a:lstStyle/>
                    <a:p>
                      <a:pPr marL="0" marR="0" lvl="0" indent="0" algn="l" rtl="0">
                        <a:lnSpc>
                          <a:spcPct val="106000"/>
                        </a:lnSpc>
                        <a:spcBef>
                          <a:spcPts val="0"/>
                        </a:spcBef>
                        <a:spcAft>
                          <a:spcPts val="0"/>
                        </a:spcAft>
                        <a:buNone/>
                      </a:pPr>
                      <a:r>
                        <a:rPr lang="en-GB" sz="1300" b="1" u="none" strike="noStrike" cap="none" dirty="0">
                          <a:latin typeface="Calibri"/>
                          <a:ea typeface="Calibri"/>
                          <a:cs typeface="Calibri"/>
                          <a:sym typeface="Calibri"/>
                        </a:rPr>
                        <a:t>4. </a:t>
                      </a:r>
                      <a:r>
                        <a:rPr lang="el-GR" sz="1300" b="1" u="none" strike="noStrike" cap="none" dirty="0">
                          <a:latin typeface="Calibri"/>
                          <a:ea typeface="Calibri"/>
                          <a:cs typeface="Calibri"/>
                          <a:sym typeface="Calibri"/>
                        </a:rPr>
                        <a:t>Ασφάλεια</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4.1 Προστατευτικές συσκευές</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4.2 Προστασία προσωπικών δεδομένων και απορρήτου</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4.3 Προστασία της υγείας και της ευημερίας</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4.4 Προστασία του περιβάλλοντος</a:t>
                      </a:r>
                      <a:endParaRPr sz="5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67000">
                <a:tc>
                  <a:txBody>
                    <a:bodyPr/>
                    <a:lstStyle/>
                    <a:p>
                      <a:pPr marL="0" marR="0" lvl="0" indent="0" algn="l" rtl="0">
                        <a:lnSpc>
                          <a:spcPct val="106000"/>
                        </a:lnSpc>
                        <a:spcBef>
                          <a:spcPts val="0"/>
                        </a:spcBef>
                        <a:spcAft>
                          <a:spcPts val="0"/>
                        </a:spcAft>
                        <a:buNone/>
                      </a:pPr>
                      <a:r>
                        <a:rPr lang="en-GB" sz="1300" b="1" u="none" strike="noStrike" cap="none" dirty="0">
                          <a:latin typeface="Calibri"/>
                          <a:ea typeface="Calibri"/>
                          <a:cs typeface="Calibri"/>
                          <a:sym typeface="Calibri"/>
                        </a:rPr>
                        <a:t>5. </a:t>
                      </a:r>
                      <a:r>
                        <a:rPr lang="el-GR" sz="1300" b="1" u="none" strike="noStrike" cap="none" dirty="0">
                          <a:latin typeface="Calibri"/>
                          <a:ea typeface="Calibri"/>
                          <a:cs typeface="Calibri"/>
                          <a:sym typeface="Calibri"/>
                        </a:rPr>
                        <a:t>Επίλυση προβλήματος</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5.1 Επίλυση τεχνικών προβλημάτων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5.2 Προσδιορισμός αναγκών και τεχνολογικών απαντήσεων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5.3 Δημιουργική χρήση ψηφιακών τεχνολογιών</a:t>
                      </a:r>
                    </a:p>
                    <a:p>
                      <a:pPr marL="0" marR="0" lvl="0" indent="0" algn="just" rtl="0">
                        <a:lnSpc>
                          <a:spcPct val="106000"/>
                        </a:lnSpc>
                        <a:spcBef>
                          <a:spcPts val="0"/>
                        </a:spcBef>
                        <a:spcAft>
                          <a:spcPts val="0"/>
                        </a:spcAft>
                        <a:buNone/>
                      </a:pPr>
                      <a:r>
                        <a:rPr lang="el-GR" sz="1100" i="1" u="none" strike="noStrike" cap="none" dirty="0">
                          <a:latin typeface="Calibri"/>
                          <a:ea typeface="Calibri"/>
                          <a:cs typeface="Calibri"/>
                          <a:sym typeface="Calibri"/>
                        </a:rPr>
                        <a:t>5.4 Εντοπισμός κενών ψηφιακών ικανοτήτων</a:t>
                      </a:r>
                      <a:endParaRPr sz="5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86" name="Google Shape;186;p10"/>
          <p:cNvSpPr/>
          <p:nvPr/>
        </p:nvSpPr>
        <p:spPr>
          <a:xfrm>
            <a:off x="8153400" y="1707719"/>
            <a:ext cx="3648075" cy="4693552"/>
          </a:xfrm>
          <a:prstGeom prst="rect">
            <a:avLst/>
          </a:prstGeom>
          <a:noFill/>
          <a:ln>
            <a:noFill/>
          </a:ln>
        </p:spPr>
        <p:txBody>
          <a:bodyPr spcFirstLastPara="1" wrap="square" lIns="91425" tIns="45700" rIns="91425" bIns="45700" anchor="t" anchorCtr="0">
            <a:spAutoFit/>
          </a:bodyPr>
          <a:lstStyle/>
          <a:p>
            <a:pPr lvl="0" algn="just">
              <a:buClr>
                <a:schemeClr val="dk1"/>
              </a:buClr>
              <a:buSzPts val="1300"/>
            </a:pPr>
            <a:r>
              <a:rPr lang="el-GR" sz="1300" dirty="0">
                <a:solidFill>
                  <a:schemeClr val="dk1"/>
                </a:solidFill>
                <a:latin typeface="Calibri"/>
                <a:ea typeface="Calibri"/>
                <a:cs typeface="Calibri"/>
                <a:sym typeface="Calibri"/>
              </a:rPr>
              <a:t>Με ιδιαίτερη έμφαση στις ακόλουθες εγκάρσιες διαστάσεις:</a:t>
            </a:r>
          </a:p>
          <a:p>
            <a:pPr marL="342900" lvl="0" indent="-342900" algn="just">
              <a:buClr>
                <a:schemeClr val="dk1"/>
              </a:buClr>
              <a:buSzPts val="1300"/>
              <a:buFont typeface="Arial Rounded"/>
              <a:buChar char="•"/>
            </a:pPr>
            <a:endParaRPr lang="el-GR" sz="1300" dirty="0">
              <a:solidFill>
                <a:schemeClr val="dk1"/>
              </a:solidFill>
              <a:latin typeface="Calibri"/>
              <a:ea typeface="Calibri"/>
              <a:cs typeface="Calibri"/>
              <a:sym typeface="Calibri"/>
            </a:endParaRPr>
          </a:p>
          <a:p>
            <a:pPr marL="342900" lvl="0" indent="-342900" algn="just">
              <a:buClr>
                <a:schemeClr val="dk1"/>
              </a:buClr>
              <a:buSzPts val="1300"/>
              <a:buFont typeface="Arial Rounded"/>
              <a:buChar char="•"/>
            </a:pPr>
            <a:r>
              <a:rPr lang="el-GR" sz="1300" dirty="0">
                <a:solidFill>
                  <a:schemeClr val="dk1"/>
                </a:solidFill>
                <a:latin typeface="Calibri"/>
                <a:ea typeface="Calibri"/>
                <a:cs typeface="Calibri"/>
                <a:sym typeface="Calibri"/>
              </a:rPr>
              <a:t>Υλικό ελέγχου γεγονότων και οι πηγές του, εντοπισμός ψεύτικων ειδήσεων και βαθιά πλαστά.</a:t>
            </a:r>
          </a:p>
          <a:p>
            <a:pPr marL="342900" lvl="0" indent="-342900" algn="just">
              <a:buClr>
                <a:schemeClr val="dk1"/>
              </a:buClr>
              <a:buSzPts val="1300"/>
              <a:buFont typeface="Arial Rounded"/>
              <a:buChar char="•"/>
            </a:pPr>
            <a:endParaRPr lang="el-GR" sz="1300" dirty="0">
              <a:solidFill>
                <a:schemeClr val="dk1"/>
              </a:solidFill>
              <a:latin typeface="Calibri"/>
              <a:ea typeface="Calibri"/>
              <a:cs typeface="Calibri"/>
              <a:sym typeface="Calibri"/>
            </a:endParaRPr>
          </a:p>
          <a:p>
            <a:pPr marL="342900" lvl="0" indent="-342900" algn="just">
              <a:buClr>
                <a:schemeClr val="dk1"/>
              </a:buClr>
              <a:buSzPts val="1300"/>
              <a:buFont typeface="Arial Rounded"/>
              <a:buChar char="•"/>
            </a:pPr>
            <a:r>
              <a:rPr lang="el-GR" sz="1300" dirty="0">
                <a:solidFill>
                  <a:schemeClr val="dk1"/>
                </a:solidFill>
                <a:latin typeface="Calibri"/>
                <a:ea typeface="Calibri"/>
                <a:cs typeface="Calibri"/>
                <a:sym typeface="Calibri"/>
              </a:rPr>
              <a:t>Η τάση προς υπηρεσίες και εφαρμογές διαδικτύου που βασίζονται σε δεδομένα.</a:t>
            </a:r>
          </a:p>
          <a:p>
            <a:pPr marL="342900" lvl="0" indent="-342900" algn="just">
              <a:buClr>
                <a:schemeClr val="dk1"/>
              </a:buClr>
              <a:buSzPts val="1300"/>
              <a:buFont typeface="Arial Rounded"/>
              <a:buChar char="•"/>
            </a:pPr>
            <a:endParaRPr lang="el-GR" sz="1300" dirty="0">
              <a:solidFill>
                <a:schemeClr val="dk1"/>
              </a:solidFill>
              <a:latin typeface="Calibri"/>
              <a:ea typeface="Calibri"/>
              <a:cs typeface="Calibri"/>
              <a:sym typeface="Calibri"/>
            </a:endParaRPr>
          </a:p>
          <a:p>
            <a:pPr marL="342900" lvl="0" indent="-342900" algn="just">
              <a:buClr>
                <a:schemeClr val="dk1"/>
              </a:buClr>
              <a:buSzPts val="1300"/>
              <a:buFont typeface="Arial Rounded"/>
              <a:buChar char="•"/>
            </a:pPr>
            <a:r>
              <a:rPr lang="el-GR" sz="1300" dirty="0">
                <a:solidFill>
                  <a:schemeClr val="dk1"/>
                </a:solidFill>
                <a:latin typeface="Calibri"/>
                <a:ea typeface="Calibri"/>
                <a:cs typeface="Calibri"/>
                <a:sym typeface="Calibri"/>
              </a:rPr>
              <a:t>Αλληλεπίδραση μεταξύ χρηστών και συστημάτων AI.</a:t>
            </a:r>
          </a:p>
          <a:p>
            <a:pPr marL="342900" lvl="0" indent="-342900" algn="just">
              <a:buClr>
                <a:schemeClr val="dk1"/>
              </a:buClr>
              <a:buSzPts val="1300"/>
              <a:buFont typeface="Arial Rounded"/>
              <a:buChar char="•"/>
            </a:pPr>
            <a:endParaRPr lang="el-GR" sz="1300" dirty="0">
              <a:solidFill>
                <a:schemeClr val="dk1"/>
              </a:solidFill>
              <a:latin typeface="Calibri"/>
              <a:ea typeface="Calibri"/>
              <a:cs typeface="Calibri"/>
              <a:sym typeface="Calibri"/>
            </a:endParaRPr>
          </a:p>
          <a:p>
            <a:pPr marL="342900" lvl="0" indent="-342900" algn="just">
              <a:buClr>
                <a:schemeClr val="dk1"/>
              </a:buClr>
              <a:buSzPts val="1300"/>
              <a:buFont typeface="Arial Rounded"/>
              <a:buChar char="•"/>
            </a:pPr>
            <a:r>
              <a:rPr lang="el-GR" sz="1300" dirty="0">
                <a:solidFill>
                  <a:schemeClr val="dk1"/>
                </a:solidFill>
                <a:latin typeface="Calibri"/>
                <a:ea typeface="Calibri"/>
                <a:cs typeface="Calibri"/>
                <a:sym typeface="Calibri"/>
              </a:rPr>
              <a:t>Η εμφάνιση νέων τεχνολογιών όπως το Internet of </a:t>
            </a:r>
            <a:r>
              <a:rPr lang="el-GR" sz="1300" dirty="0" err="1">
                <a:solidFill>
                  <a:schemeClr val="dk1"/>
                </a:solidFill>
                <a:latin typeface="Calibri"/>
                <a:ea typeface="Calibri"/>
                <a:cs typeface="Calibri"/>
                <a:sym typeface="Calibri"/>
              </a:rPr>
              <a:t>Things</a:t>
            </a:r>
            <a:r>
              <a:rPr lang="el-GR" sz="1300" dirty="0">
                <a:solidFill>
                  <a:schemeClr val="dk1"/>
                </a:solidFill>
                <a:latin typeface="Calibri"/>
                <a:ea typeface="Calibri"/>
                <a:cs typeface="Calibri"/>
                <a:sym typeface="Calibri"/>
              </a:rPr>
              <a:t> (</a:t>
            </a:r>
            <a:r>
              <a:rPr lang="el-GR" sz="1300" dirty="0" err="1">
                <a:solidFill>
                  <a:schemeClr val="dk1"/>
                </a:solidFill>
                <a:latin typeface="Calibri"/>
                <a:ea typeface="Calibri"/>
                <a:cs typeface="Calibri"/>
                <a:sym typeface="Calibri"/>
              </a:rPr>
              <a:t>IoT</a:t>
            </a:r>
            <a:r>
              <a:rPr lang="el-GR" sz="1300" dirty="0">
                <a:solidFill>
                  <a:schemeClr val="dk1"/>
                </a:solidFill>
                <a:latin typeface="Calibri"/>
                <a:ea typeface="Calibri"/>
                <a:cs typeface="Calibri"/>
                <a:sym typeface="Calibri"/>
              </a:rPr>
              <a:t>).</a:t>
            </a:r>
          </a:p>
          <a:p>
            <a:pPr marL="342900" lvl="0" indent="-342900" algn="just">
              <a:buClr>
                <a:schemeClr val="dk1"/>
              </a:buClr>
              <a:buSzPts val="1300"/>
              <a:buFont typeface="Arial Rounded"/>
              <a:buChar char="•"/>
            </a:pPr>
            <a:endParaRPr lang="el-GR" sz="1300" dirty="0">
              <a:solidFill>
                <a:schemeClr val="dk1"/>
              </a:solidFill>
              <a:latin typeface="Calibri"/>
              <a:ea typeface="Calibri"/>
              <a:cs typeface="Calibri"/>
              <a:sym typeface="Calibri"/>
            </a:endParaRPr>
          </a:p>
          <a:p>
            <a:pPr marL="342900" lvl="0" indent="-342900" algn="just">
              <a:buClr>
                <a:schemeClr val="dk1"/>
              </a:buClr>
              <a:buSzPts val="1300"/>
              <a:buFont typeface="Arial Rounded"/>
              <a:buChar char="•"/>
            </a:pPr>
            <a:r>
              <a:rPr lang="el-GR" sz="1300" dirty="0">
                <a:solidFill>
                  <a:schemeClr val="dk1"/>
                </a:solidFill>
                <a:latin typeface="Calibri"/>
                <a:ea typeface="Calibri"/>
                <a:cs typeface="Calibri"/>
                <a:sym typeface="Calibri"/>
              </a:rPr>
              <a:t>Ανησυχίες για την περιβαλλοντική βιωσιμότητα (π.χ. πόροι που καταναλώνονται από τις ΤΠΕ).</a:t>
            </a:r>
          </a:p>
          <a:p>
            <a:pPr marL="342900" lvl="0" indent="-342900" algn="just">
              <a:buClr>
                <a:schemeClr val="dk1"/>
              </a:buClr>
              <a:buSzPts val="1300"/>
              <a:buFont typeface="Arial Rounded"/>
              <a:buChar char="•"/>
            </a:pPr>
            <a:endParaRPr lang="el-GR" sz="1300" dirty="0">
              <a:solidFill>
                <a:schemeClr val="dk1"/>
              </a:solidFill>
              <a:latin typeface="Calibri"/>
              <a:ea typeface="Calibri"/>
              <a:cs typeface="Calibri"/>
              <a:sym typeface="Calibri"/>
            </a:endParaRPr>
          </a:p>
          <a:p>
            <a:pPr marL="342900" lvl="0" indent="-342900" algn="just">
              <a:buClr>
                <a:schemeClr val="dk1"/>
              </a:buClr>
              <a:buSzPts val="1300"/>
              <a:buFont typeface="Arial Rounded"/>
              <a:buChar char="•"/>
            </a:pPr>
            <a:r>
              <a:rPr lang="el-GR" sz="1300" dirty="0">
                <a:solidFill>
                  <a:schemeClr val="dk1"/>
                </a:solidFill>
                <a:latin typeface="Calibri"/>
                <a:ea typeface="Calibri"/>
                <a:cs typeface="Calibri"/>
                <a:sym typeface="Calibri"/>
              </a:rPr>
              <a:t>Νέες και σύγχρονες καταστάσεις (π.χ. εργασία εξ αποστάσεως και υβριδική εργασία).</a:t>
            </a:r>
            <a:endParaRPr sz="1300" dirty="0">
              <a:solidFill>
                <a:schemeClr val="dk1"/>
              </a:solidFill>
              <a:latin typeface="Calibri"/>
              <a:ea typeface="Calibri"/>
              <a:cs typeface="Calibri"/>
              <a:sym typeface="Calibri"/>
            </a:endParaRPr>
          </a:p>
        </p:txBody>
      </p:sp>
      <p:sp>
        <p:nvSpPr>
          <p:cNvPr id="6" name="Google Shape;167;p8">
            <a:extLst>
              <a:ext uri="{FF2B5EF4-FFF2-40B4-BE49-F238E27FC236}">
                <a16:creationId xmlns:a16="http://schemas.microsoft.com/office/drawing/2014/main" id="{847EE681-44B0-4926-A425-E531A8FAE2B8}"/>
              </a:ext>
            </a:extLst>
          </p:cNvPr>
          <p:cNvSpPr txBox="1"/>
          <p:nvPr/>
        </p:nvSpPr>
        <p:spPr>
          <a:xfrm>
            <a:off x="762529" y="579940"/>
            <a:ext cx="11669616"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2: </a:t>
            </a:r>
            <a:r>
              <a:rPr lang="el-GR" sz="3600" b="1" dirty="0">
                <a:solidFill>
                  <a:srgbClr val="FAB632"/>
                </a:solidFill>
                <a:latin typeface="Calibri"/>
                <a:ea typeface="Calibri"/>
                <a:cs typeface="Calibri"/>
                <a:sym typeface="Calibri"/>
              </a:rPr>
              <a:t>Περιεχόμενο και δομή του </a:t>
            </a:r>
            <a:r>
              <a:rPr lang="en-GB"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11"/>
          <p:cNvSpPr/>
          <p:nvPr/>
        </p:nvSpPr>
        <p:spPr>
          <a:xfrm>
            <a:off x="762528" y="1246054"/>
            <a:ext cx="10648421" cy="1200288"/>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Εάν ενδιαφέρεστε να μάθετε περισσότερα για τις δυνατότητες και τις ευκαιρίες που προκύπτουν από τη λειτουργία του </a:t>
            </a:r>
            <a:r>
              <a:rPr lang="el-GR" sz="1800" dirty="0" err="1">
                <a:solidFill>
                  <a:schemeClr val="dk1"/>
                </a:solidFill>
                <a:latin typeface="Calibri"/>
                <a:ea typeface="Calibri"/>
                <a:cs typeface="Calibri"/>
                <a:sym typeface="Calibri"/>
              </a:rPr>
              <a:t>DigComp</a:t>
            </a:r>
            <a:r>
              <a:rPr lang="el-GR" sz="1800" dirty="0">
                <a:solidFill>
                  <a:schemeClr val="dk1"/>
                </a:solidFill>
                <a:latin typeface="Calibri"/>
                <a:ea typeface="Calibri"/>
                <a:cs typeface="Calibri"/>
                <a:sym typeface="Calibri"/>
              </a:rPr>
              <a:t>, έχετε στη διάθεσή σας μια μακρά λίστα περιπτωσιολογικών μελετών που επιλέχθηκαν από την Ευρωπαϊκή Επιτροπή ως καλές πρακτικές για την εφαρμογή του πλαισίου (κάντε κλικ στην εικόνα για πρόσβαση στο αρχείο)</a:t>
            </a:r>
            <a:r>
              <a:rPr lang="en-GB" sz="1800" dirty="0">
                <a:solidFill>
                  <a:schemeClr val="dk1"/>
                </a:solidFill>
                <a:latin typeface="Calibri"/>
                <a:ea typeface="Calibri"/>
                <a:cs typeface="Calibri"/>
                <a:sym typeface="Calibri"/>
              </a:rPr>
              <a:t>: </a:t>
            </a:r>
            <a:endParaRPr sz="1500" i="1" dirty="0">
              <a:solidFill>
                <a:schemeClr val="dk1"/>
              </a:solidFill>
              <a:latin typeface="Calibri"/>
              <a:ea typeface="Calibri"/>
              <a:cs typeface="Calibri"/>
              <a:sym typeface="Calibri"/>
            </a:endParaRPr>
          </a:p>
        </p:txBody>
      </p:sp>
      <p:sp>
        <p:nvSpPr>
          <p:cNvPr id="192" name="Google Shape;192;p11"/>
          <p:cNvSpPr txBox="1"/>
          <p:nvPr/>
        </p:nvSpPr>
        <p:spPr>
          <a:xfrm>
            <a:off x="762528" y="579940"/>
            <a:ext cx="10057871"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Επικύρωση στην πράξη του πλαισίου </a:t>
            </a:r>
            <a:r>
              <a:rPr lang="el-GR"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pic>
        <p:nvPicPr>
          <p:cNvPr id="193" name="Google Shape;193;p11" descr="cover">
            <a:hlinkClick r:id="rId3"/>
          </p:cNvPr>
          <p:cNvPicPr preferRelativeResize="0"/>
          <p:nvPr/>
        </p:nvPicPr>
        <p:blipFill rotWithShape="1">
          <a:blip r:embed="rId4">
            <a:alphaModFix/>
          </a:blip>
          <a:srcRect/>
          <a:stretch/>
        </p:blipFill>
        <p:spPr>
          <a:xfrm>
            <a:off x="810416" y="2513017"/>
            <a:ext cx="4981047" cy="3524047"/>
          </a:xfrm>
          <a:prstGeom prst="rect">
            <a:avLst/>
          </a:prstGeom>
          <a:noFill/>
          <a:ln w="9525" cap="flat" cmpd="sng">
            <a:solidFill>
              <a:schemeClr val="accent1"/>
            </a:solidFill>
            <a:prstDash val="solid"/>
            <a:round/>
            <a:headEnd type="none" w="sm" len="sm"/>
            <a:tailEnd type="none" w="sm" len="sm"/>
          </a:ln>
        </p:spPr>
      </p:pic>
      <p:pic>
        <p:nvPicPr>
          <p:cNvPr id="194" name="Google Shape;194;p11" descr="cover">
            <a:hlinkClick r:id="rId5"/>
          </p:cNvPr>
          <p:cNvPicPr preferRelativeResize="0"/>
          <p:nvPr/>
        </p:nvPicPr>
        <p:blipFill rotWithShape="1">
          <a:blip r:embed="rId6">
            <a:alphaModFix/>
          </a:blip>
          <a:srcRect/>
          <a:stretch/>
        </p:blipFill>
        <p:spPr>
          <a:xfrm>
            <a:off x="6422883" y="2513017"/>
            <a:ext cx="4988066" cy="3529013"/>
          </a:xfrm>
          <a:prstGeom prst="rect">
            <a:avLst/>
          </a:prstGeom>
          <a:noFill/>
          <a:ln w="9525" cap="flat" cmpd="sng">
            <a:solidFill>
              <a:schemeClr val="accent1"/>
            </a:solidFill>
            <a:prstDash val="solid"/>
            <a:round/>
            <a:headEnd type="none" w="sm" len="sm"/>
            <a:tailEnd type="none" w="sm" len="sm"/>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8"/>
        <p:cNvGrpSpPr/>
        <p:nvPr/>
      </p:nvGrpSpPr>
      <p:grpSpPr>
        <a:xfrm>
          <a:off x="0" y="0"/>
          <a:ext cx="0" cy="0"/>
          <a:chOff x="0" y="0"/>
          <a:chExt cx="0" cy="0"/>
        </a:xfrm>
      </p:grpSpPr>
      <p:sp>
        <p:nvSpPr>
          <p:cNvPr id="199" name="Google Shape;199;p12"/>
          <p:cNvSpPr txBox="1"/>
          <p:nvPr/>
        </p:nvSpPr>
        <p:spPr>
          <a:xfrm>
            <a:off x="1604116" y="1779547"/>
            <a:ext cx="10292319" cy="691239"/>
          </a:xfrm>
          <a:prstGeom prst="rect">
            <a:avLst/>
          </a:prstGeom>
          <a:noFill/>
          <a:ln>
            <a:noFill/>
          </a:ln>
        </p:spPr>
        <p:txBody>
          <a:bodyPr spcFirstLastPara="1" wrap="square" lIns="91425" tIns="45700" rIns="91425" bIns="45700" anchor="t" anchorCtr="0">
            <a:spAutoFit/>
          </a:bodyPr>
          <a:lstStyle/>
          <a:p>
            <a:pPr lvl="0">
              <a:lnSpc>
                <a:spcPct val="138750"/>
              </a:lnSpc>
            </a:pPr>
            <a:r>
              <a:rPr lang="el-GR" sz="1200" dirty="0"/>
              <a:t>Το Ευρωπαϊκό Πλαίσιο Ψηφιακών Ικανοτήτων για Ανθρώπους, που μερικές φορές αναφέρεται ως </a:t>
            </a:r>
            <a:r>
              <a:rPr lang="en-GB" sz="1200" dirty="0" err="1"/>
              <a:t>DigComp</a:t>
            </a:r>
            <a:r>
              <a:rPr lang="el-GR" sz="1200" dirty="0"/>
              <a:t>, παρέχει έναν μηχανισμό για την ενίσχυση της ψηφιακής ικανότητας των πολιτών ενώ υποστηρίζει εθνικά πλαίσια και ατζέντα ψηφιακών δεξιοτήτων</a:t>
            </a:r>
            <a:r>
              <a:rPr lang="en-GB" sz="1600" dirty="0">
                <a:solidFill>
                  <a:schemeClr val="dk1"/>
                </a:solidFill>
                <a:latin typeface="Calibri"/>
                <a:ea typeface="Calibri"/>
                <a:cs typeface="Calibri"/>
                <a:sym typeface="Calibri"/>
              </a:rPr>
              <a:t>.</a:t>
            </a:r>
            <a:endParaRPr dirty="0"/>
          </a:p>
        </p:txBody>
      </p:sp>
      <p:sp>
        <p:nvSpPr>
          <p:cNvPr id="200" name="Google Shape;200;p12"/>
          <p:cNvSpPr/>
          <p:nvPr/>
        </p:nvSpPr>
        <p:spPr>
          <a:xfrm>
            <a:off x="1604117" y="1415820"/>
            <a:ext cx="1151277"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1">
                <a:solidFill>
                  <a:srgbClr val="FAB632"/>
                </a:solidFill>
                <a:latin typeface="Calibri"/>
                <a:ea typeface="Calibri"/>
                <a:cs typeface="Calibri"/>
                <a:sym typeface="Calibri"/>
              </a:rPr>
              <a:t>DigComp</a:t>
            </a:r>
            <a:endParaRPr/>
          </a:p>
        </p:txBody>
      </p:sp>
      <p:sp>
        <p:nvSpPr>
          <p:cNvPr id="201" name="Google Shape;201;p12"/>
          <p:cNvSpPr/>
          <p:nvPr/>
        </p:nvSpPr>
        <p:spPr>
          <a:xfrm>
            <a:off x="550864" y="563441"/>
            <a:ext cx="8245474" cy="553998"/>
          </a:xfrm>
          <a:prstGeom prst="rect">
            <a:avLst/>
          </a:prstGeom>
          <a:noFill/>
          <a:ln>
            <a:noFill/>
          </a:ln>
        </p:spPr>
        <p:txBody>
          <a:bodyPr spcFirstLastPara="1" wrap="square" lIns="0" tIns="0" rIns="0" bIns="0" anchor="ctr" anchorCtr="0">
            <a:spAutoFit/>
          </a:bodyPr>
          <a:lstStyle/>
          <a:p>
            <a:pPr lvl="0"/>
            <a:r>
              <a:rPr lang="el-GR" sz="3600" b="1" dirty="0">
                <a:solidFill>
                  <a:srgbClr val="EA4E46"/>
                </a:solidFill>
                <a:latin typeface="Calibri"/>
                <a:ea typeface="Calibri"/>
                <a:cs typeface="Calibri"/>
                <a:sym typeface="Calibri"/>
              </a:rPr>
              <a:t>Ανακεφαλαίωση</a:t>
            </a:r>
            <a:endParaRPr dirty="0"/>
          </a:p>
        </p:txBody>
      </p:sp>
      <p:sp>
        <p:nvSpPr>
          <p:cNvPr id="202" name="Google Shape;202;p12"/>
          <p:cNvSpPr txBox="1"/>
          <p:nvPr/>
        </p:nvSpPr>
        <p:spPr>
          <a:xfrm>
            <a:off x="1350262" y="1400533"/>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03" name="Google Shape;203;p12"/>
          <p:cNvSpPr txBox="1"/>
          <p:nvPr/>
        </p:nvSpPr>
        <p:spPr>
          <a:xfrm>
            <a:off x="3828452" y="2900761"/>
            <a:ext cx="8165205" cy="461624"/>
          </a:xfrm>
          <a:prstGeom prst="rect">
            <a:avLst/>
          </a:prstGeom>
          <a:noFill/>
          <a:ln>
            <a:noFill/>
          </a:ln>
        </p:spPr>
        <p:txBody>
          <a:bodyPr spcFirstLastPara="1" wrap="square" lIns="91425" tIns="45700" rIns="91425" bIns="45700" anchor="t" anchorCtr="0">
            <a:spAutoFit/>
          </a:bodyPr>
          <a:lstStyle/>
          <a:p>
            <a:pPr lvl="0" algn="just"/>
            <a:r>
              <a:rPr lang="el-GR" sz="1200" dirty="0"/>
              <a:t>Το </a:t>
            </a:r>
            <a:r>
              <a:rPr lang="en-GB" sz="1200" dirty="0" err="1"/>
              <a:t>DigComp</a:t>
            </a:r>
            <a:r>
              <a:rPr lang="el-GR" sz="1200" dirty="0"/>
              <a:t> 2.0 δημοσιεύτηκε το 2016. Ήταν μια ενημέρωση που σχεδιάστηκε για να διευκρινίσει τις έννοιες και να προσαρμόσει το περιεχόμενο στις μεταβαλλόμενες ανάγκες και στις προτάσεις των χρηστών.</a:t>
            </a:r>
            <a:endParaRPr sz="1600" dirty="0">
              <a:solidFill>
                <a:schemeClr val="dk1"/>
              </a:solidFill>
              <a:latin typeface="Calibri"/>
              <a:ea typeface="Calibri"/>
              <a:cs typeface="Calibri"/>
              <a:sym typeface="Calibri"/>
            </a:endParaRPr>
          </a:p>
        </p:txBody>
      </p:sp>
      <p:sp>
        <p:nvSpPr>
          <p:cNvPr id="204" name="Google Shape;204;p12"/>
          <p:cNvSpPr/>
          <p:nvPr/>
        </p:nvSpPr>
        <p:spPr>
          <a:xfrm>
            <a:off x="3828452" y="2501860"/>
            <a:ext cx="153760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1">
                <a:solidFill>
                  <a:srgbClr val="FAB632"/>
                </a:solidFill>
                <a:latin typeface="Calibri"/>
                <a:ea typeface="Calibri"/>
                <a:cs typeface="Calibri"/>
                <a:sym typeface="Calibri"/>
              </a:rPr>
              <a:t>DigComp 2.0</a:t>
            </a:r>
            <a:endParaRPr/>
          </a:p>
        </p:txBody>
      </p:sp>
      <p:sp>
        <p:nvSpPr>
          <p:cNvPr id="205" name="Google Shape;205;p12"/>
          <p:cNvSpPr txBox="1"/>
          <p:nvPr/>
        </p:nvSpPr>
        <p:spPr>
          <a:xfrm>
            <a:off x="3594852" y="2487861"/>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06" name="Google Shape;206;p12"/>
          <p:cNvSpPr txBox="1"/>
          <p:nvPr/>
        </p:nvSpPr>
        <p:spPr>
          <a:xfrm>
            <a:off x="5795506" y="3916917"/>
            <a:ext cx="6198151" cy="691239"/>
          </a:xfrm>
          <a:prstGeom prst="rect">
            <a:avLst/>
          </a:prstGeom>
          <a:noFill/>
          <a:ln>
            <a:noFill/>
          </a:ln>
        </p:spPr>
        <p:txBody>
          <a:bodyPr spcFirstLastPara="1" wrap="square" lIns="91425" tIns="45700" rIns="91425" bIns="45700" anchor="t" anchorCtr="0">
            <a:spAutoFit/>
          </a:bodyPr>
          <a:lstStyle/>
          <a:p>
            <a:pPr lvl="0">
              <a:lnSpc>
                <a:spcPct val="138750"/>
              </a:lnSpc>
            </a:pPr>
            <a:r>
              <a:rPr lang="el-GR" sz="1200" dirty="0"/>
              <a:t>Το </a:t>
            </a:r>
            <a:r>
              <a:rPr lang="en-GB" sz="1200" dirty="0" err="1"/>
              <a:t>DigComp</a:t>
            </a:r>
            <a:r>
              <a:rPr lang="el-GR" sz="1200" dirty="0"/>
              <a:t> 2.1, μια έκδοση του πλαισίου, κυκλοφόρησε το 2018 και βασίστηκε στο εννοιολογικό μοντέλο αναφοράς που δίνεται στο </a:t>
            </a:r>
            <a:r>
              <a:rPr lang="en-GB" sz="1200" dirty="0" err="1"/>
              <a:t>DigComp</a:t>
            </a:r>
            <a:r>
              <a:rPr lang="el-GR" sz="1200" dirty="0"/>
              <a:t> 2.0.</a:t>
            </a:r>
            <a:r>
              <a:rPr lang="en-GB" sz="1600" dirty="0">
                <a:solidFill>
                  <a:schemeClr val="dk1"/>
                </a:solidFill>
                <a:latin typeface="Calibri"/>
                <a:ea typeface="Calibri"/>
                <a:cs typeface="Calibri"/>
                <a:sym typeface="Calibri"/>
              </a:rPr>
              <a:t> </a:t>
            </a:r>
            <a:endParaRPr dirty="0"/>
          </a:p>
        </p:txBody>
      </p:sp>
      <p:sp>
        <p:nvSpPr>
          <p:cNvPr id="207" name="Google Shape;207;p12"/>
          <p:cNvSpPr/>
          <p:nvPr/>
        </p:nvSpPr>
        <p:spPr>
          <a:xfrm>
            <a:off x="5795506" y="3583011"/>
            <a:ext cx="153760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1">
                <a:solidFill>
                  <a:srgbClr val="FAB632"/>
                </a:solidFill>
                <a:latin typeface="Calibri"/>
                <a:ea typeface="Calibri"/>
                <a:cs typeface="Calibri"/>
                <a:sym typeface="Calibri"/>
              </a:rPr>
              <a:t>DigComp 2.1</a:t>
            </a:r>
            <a:endParaRPr/>
          </a:p>
        </p:txBody>
      </p:sp>
      <p:sp>
        <p:nvSpPr>
          <p:cNvPr id="208" name="Google Shape;208;p12"/>
          <p:cNvSpPr txBox="1"/>
          <p:nvPr/>
        </p:nvSpPr>
        <p:spPr>
          <a:xfrm>
            <a:off x="5586888" y="3586126"/>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09" name="Google Shape;209;p12"/>
          <p:cNvSpPr txBox="1"/>
          <p:nvPr/>
        </p:nvSpPr>
        <p:spPr>
          <a:xfrm>
            <a:off x="7951651" y="4986600"/>
            <a:ext cx="4042006" cy="523180"/>
          </a:xfrm>
          <a:prstGeom prst="rect">
            <a:avLst/>
          </a:prstGeom>
          <a:noFill/>
          <a:ln>
            <a:noFill/>
          </a:ln>
        </p:spPr>
        <p:txBody>
          <a:bodyPr spcFirstLastPara="1" wrap="square" lIns="91425" tIns="45700" rIns="91425" bIns="45700" anchor="t" anchorCtr="0">
            <a:spAutoFit/>
          </a:bodyPr>
          <a:lstStyle/>
          <a:p>
            <a:pPr lvl="0"/>
            <a:r>
              <a:rPr lang="el-GR" sz="1200" dirty="0"/>
              <a:t>Περισσότερα από 250 νέα παραδείγματα γνώσεων, δεξιοτήτων και συμπεριφορών περιλαμβάνονται</a:t>
            </a:r>
            <a:r>
              <a:rPr lang="en-GB" sz="1600" dirty="0">
                <a:solidFill>
                  <a:schemeClr val="dk1"/>
                </a:solidFill>
                <a:latin typeface="Calibri"/>
                <a:ea typeface="Calibri"/>
                <a:cs typeface="Calibri"/>
                <a:sym typeface="Calibri"/>
              </a:rPr>
              <a:t>.</a:t>
            </a:r>
            <a:endParaRPr sz="2000" dirty="0">
              <a:solidFill>
                <a:schemeClr val="dk1"/>
              </a:solidFill>
              <a:latin typeface="Calibri"/>
              <a:ea typeface="Calibri"/>
              <a:cs typeface="Calibri"/>
              <a:sym typeface="Calibri"/>
            </a:endParaRPr>
          </a:p>
        </p:txBody>
      </p:sp>
      <p:sp>
        <p:nvSpPr>
          <p:cNvPr id="210" name="Google Shape;210;p12"/>
          <p:cNvSpPr/>
          <p:nvPr/>
        </p:nvSpPr>
        <p:spPr>
          <a:xfrm>
            <a:off x="7951651" y="4625684"/>
            <a:ext cx="153760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1">
                <a:solidFill>
                  <a:srgbClr val="FAB632"/>
                </a:solidFill>
                <a:latin typeface="Calibri"/>
                <a:ea typeface="Calibri"/>
                <a:cs typeface="Calibri"/>
                <a:sym typeface="Calibri"/>
              </a:rPr>
              <a:t>DigComp 2.2</a:t>
            </a:r>
            <a:endParaRPr/>
          </a:p>
        </p:txBody>
      </p:sp>
      <p:sp>
        <p:nvSpPr>
          <p:cNvPr id="211" name="Google Shape;211;p12"/>
          <p:cNvSpPr txBox="1"/>
          <p:nvPr/>
        </p:nvSpPr>
        <p:spPr>
          <a:xfrm>
            <a:off x="7733797" y="4608075"/>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grpSp>
        <p:nvGrpSpPr>
          <p:cNvPr id="217" name="Google Shape;217;p13"/>
          <p:cNvGrpSpPr/>
          <p:nvPr/>
        </p:nvGrpSpPr>
        <p:grpSpPr>
          <a:xfrm>
            <a:off x="1432736" y="857646"/>
            <a:ext cx="9326528" cy="5862645"/>
            <a:chOff x="523348" y="924321"/>
            <a:chExt cx="9326528" cy="5862645"/>
          </a:xfrm>
        </p:grpSpPr>
        <p:sp>
          <p:nvSpPr>
            <p:cNvPr id="218" name="Google Shape;218;p13"/>
            <p:cNvSpPr/>
            <p:nvPr/>
          </p:nvSpPr>
          <p:spPr>
            <a:xfrm>
              <a:off x="523348" y="924321"/>
              <a:ext cx="4518286" cy="1837678"/>
            </a:xfrm>
            <a:prstGeom prst="rect">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9" name="Google Shape;219;p13"/>
            <p:cNvSpPr/>
            <p:nvPr/>
          </p:nvSpPr>
          <p:spPr>
            <a:xfrm>
              <a:off x="523348" y="924321"/>
              <a:ext cx="4518286" cy="422030"/>
            </a:xfrm>
            <a:prstGeom prst="roundRect">
              <a:avLst>
                <a:gd name="adj" fmla="val 16667"/>
              </a:avLst>
            </a:prstGeom>
            <a:solidFill>
              <a:srgbClr val="21B4A9"/>
            </a:solid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Πότε δημοσιεύτηκε το </a:t>
              </a:r>
              <a:r>
                <a:rPr lang="el-GR" sz="1800" dirty="0" err="1">
                  <a:solidFill>
                    <a:schemeClr val="lt1"/>
                  </a:solidFill>
                  <a:latin typeface="Calibri"/>
                  <a:ea typeface="Calibri"/>
                  <a:cs typeface="Calibri"/>
                  <a:sym typeface="Calibri"/>
                </a:rPr>
                <a:t>DigComp</a:t>
              </a:r>
              <a:r>
                <a:rPr lang="el-GR" sz="1800" dirty="0">
                  <a:solidFill>
                    <a:schemeClr val="lt1"/>
                  </a:solidFill>
                  <a:latin typeface="Calibri"/>
                  <a:ea typeface="Calibri"/>
                  <a:cs typeface="Calibri"/>
                  <a:sym typeface="Calibri"/>
                </a:rPr>
                <a:t> 2.2;</a:t>
              </a:r>
              <a:endParaRPr dirty="0"/>
            </a:p>
          </p:txBody>
        </p:sp>
        <p:sp>
          <p:nvSpPr>
            <p:cNvPr id="220" name="Google Shape;220;p13"/>
            <p:cNvSpPr txBox="1"/>
            <p:nvPr/>
          </p:nvSpPr>
          <p:spPr>
            <a:xfrm>
              <a:off x="813305" y="1466822"/>
              <a:ext cx="1035444"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n-GB" sz="1600" dirty="0">
                  <a:solidFill>
                    <a:schemeClr val="dk1"/>
                  </a:solidFill>
                  <a:latin typeface="Calibri"/>
                  <a:ea typeface="Calibri"/>
                  <a:cs typeface="Calibri"/>
                  <a:sym typeface="Calibri"/>
                </a:rPr>
                <a:t>2020</a:t>
              </a:r>
              <a:endParaRPr dirty="0"/>
            </a:p>
            <a:p>
              <a:pPr marL="342900" marR="0" lvl="0" indent="-342900" algn="l" rtl="0">
                <a:spcBef>
                  <a:spcPts val="0"/>
                </a:spcBef>
                <a:spcAft>
                  <a:spcPts val="0"/>
                </a:spcAft>
                <a:buClr>
                  <a:schemeClr val="dk1"/>
                </a:buClr>
                <a:buSzPts val="1600"/>
                <a:buFont typeface="Calibri"/>
                <a:buAutoNum type="alphaLcPeriod"/>
              </a:pPr>
              <a:r>
                <a:rPr lang="en-GB" sz="1600" dirty="0">
                  <a:solidFill>
                    <a:schemeClr val="dk1"/>
                  </a:solidFill>
                  <a:latin typeface="Calibri"/>
                  <a:ea typeface="Calibri"/>
                  <a:cs typeface="Calibri"/>
                  <a:sym typeface="Calibri"/>
                </a:rPr>
                <a:t>2021</a:t>
              </a:r>
              <a:endParaRPr dirty="0"/>
            </a:p>
            <a:p>
              <a:pPr marL="342900" marR="0" lvl="0" indent="-342900" algn="l" rtl="0">
                <a:spcBef>
                  <a:spcPts val="0"/>
                </a:spcBef>
                <a:spcAft>
                  <a:spcPts val="0"/>
                </a:spcAft>
                <a:buClr>
                  <a:schemeClr val="dk1"/>
                </a:buClr>
                <a:buSzPts val="1600"/>
                <a:buFont typeface="Calibri"/>
                <a:buAutoNum type="alphaLcPeriod"/>
              </a:pPr>
              <a:r>
                <a:rPr lang="en-GB" sz="1600" dirty="0">
                  <a:solidFill>
                    <a:schemeClr val="dk1"/>
                  </a:solidFill>
                  <a:latin typeface="Calibri"/>
                  <a:ea typeface="Calibri"/>
                  <a:cs typeface="Calibri"/>
                  <a:sym typeface="Calibri"/>
                </a:rPr>
                <a:t>2022</a:t>
              </a:r>
              <a:endParaRPr dirty="0"/>
            </a:p>
          </p:txBody>
        </p:sp>
        <p:sp>
          <p:nvSpPr>
            <p:cNvPr id="221" name="Google Shape;221;p13"/>
            <p:cNvSpPr/>
            <p:nvPr/>
          </p:nvSpPr>
          <p:spPr>
            <a:xfrm>
              <a:off x="5331590" y="924321"/>
              <a:ext cx="4518286" cy="1837678"/>
            </a:xfrm>
            <a:prstGeom prst="rect">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2" name="Google Shape;222;p13"/>
            <p:cNvSpPr/>
            <p:nvPr/>
          </p:nvSpPr>
          <p:spPr>
            <a:xfrm>
              <a:off x="5331590" y="924321"/>
              <a:ext cx="4518286" cy="422030"/>
            </a:xfrm>
            <a:prstGeom prst="roundRect">
              <a:avLst>
                <a:gd name="adj" fmla="val 16667"/>
              </a:avLst>
            </a:prstGeom>
            <a:solidFill>
              <a:srgbClr val="FAB632"/>
            </a:solid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Πόσες περιοχές ικανοτήτων έχει το </a:t>
              </a:r>
              <a:r>
                <a:rPr lang="el-GR" sz="1800" dirty="0" err="1">
                  <a:solidFill>
                    <a:schemeClr val="lt1"/>
                  </a:solidFill>
                  <a:latin typeface="Calibri"/>
                  <a:ea typeface="Calibri"/>
                  <a:cs typeface="Calibri"/>
                  <a:sym typeface="Calibri"/>
                </a:rPr>
                <a:t>DigComp</a:t>
              </a:r>
              <a:r>
                <a:rPr lang="el-GR" sz="1800" dirty="0">
                  <a:solidFill>
                    <a:schemeClr val="lt1"/>
                  </a:solidFill>
                  <a:latin typeface="Calibri"/>
                  <a:ea typeface="Calibri"/>
                  <a:cs typeface="Calibri"/>
                  <a:sym typeface="Calibri"/>
                </a:rPr>
                <a:t>;</a:t>
              </a:r>
              <a:endParaRPr dirty="0"/>
            </a:p>
          </p:txBody>
        </p:sp>
        <p:sp>
          <p:nvSpPr>
            <p:cNvPr id="223" name="Google Shape;223;p13"/>
            <p:cNvSpPr txBox="1"/>
            <p:nvPr/>
          </p:nvSpPr>
          <p:spPr>
            <a:xfrm>
              <a:off x="5621547" y="1466822"/>
              <a:ext cx="1035444"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3</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4</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5</a:t>
              </a:r>
              <a:endParaRPr/>
            </a:p>
          </p:txBody>
        </p:sp>
        <p:sp>
          <p:nvSpPr>
            <p:cNvPr id="224" name="Google Shape;224;p13"/>
            <p:cNvSpPr/>
            <p:nvPr/>
          </p:nvSpPr>
          <p:spPr>
            <a:xfrm>
              <a:off x="523348" y="3001874"/>
              <a:ext cx="4518286" cy="1837678"/>
            </a:xfrm>
            <a:prstGeom prst="rect">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5" name="Google Shape;225;p13"/>
            <p:cNvSpPr/>
            <p:nvPr/>
          </p:nvSpPr>
          <p:spPr>
            <a:xfrm>
              <a:off x="523348" y="3001874"/>
              <a:ext cx="4518286" cy="422030"/>
            </a:xfrm>
            <a:prstGeom prst="roundRect">
              <a:avLst>
                <a:gd name="adj" fmla="val 16667"/>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600" dirty="0">
                  <a:solidFill>
                    <a:schemeClr val="lt1"/>
                  </a:solidFill>
                  <a:latin typeface="Calibri"/>
                  <a:ea typeface="Calibri"/>
                  <a:cs typeface="Calibri"/>
                  <a:sym typeface="Calibri"/>
                </a:rPr>
                <a:t>Η τεχνητή νοημοσύνη και το διαδίκτυο των πραγμάτων περιλαμβάνονται στο:</a:t>
              </a:r>
              <a:endParaRPr sz="1200" dirty="0"/>
            </a:p>
          </p:txBody>
        </p:sp>
        <p:sp>
          <p:nvSpPr>
            <p:cNvPr id="226" name="Google Shape;226;p13"/>
            <p:cNvSpPr txBox="1"/>
            <p:nvPr/>
          </p:nvSpPr>
          <p:spPr>
            <a:xfrm>
              <a:off x="813305" y="3544375"/>
              <a:ext cx="3051124"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DigComp</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DigComp 2.0</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DigComp 2.2</a:t>
              </a:r>
              <a:endParaRPr/>
            </a:p>
          </p:txBody>
        </p:sp>
        <p:sp>
          <p:nvSpPr>
            <p:cNvPr id="227" name="Google Shape;227;p13"/>
            <p:cNvSpPr/>
            <p:nvPr/>
          </p:nvSpPr>
          <p:spPr>
            <a:xfrm>
              <a:off x="5331590" y="3021670"/>
              <a:ext cx="4518286" cy="1837678"/>
            </a:xfrm>
            <a:prstGeom prst="rect">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8" name="Google Shape;228;p13"/>
            <p:cNvSpPr/>
            <p:nvPr/>
          </p:nvSpPr>
          <p:spPr>
            <a:xfrm>
              <a:off x="5331590" y="3021670"/>
              <a:ext cx="4518286" cy="422030"/>
            </a:xfrm>
            <a:prstGeom prst="roundRect">
              <a:avLst>
                <a:gd name="adj" fmla="val 16667"/>
              </a:avLst>
            </a:prstGeom>
            <a:solidFill>
              <a:srgbClr val="21B4A9"/>
            </a:solid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Ένα νέο στοιχείο του </a:t>
              </a:r>
              <a:r>
                <a:rPr lang="el-GR" sz="1800" dirty="0" err="1">
                  <a:solidFill>
                    <a:schemeClr val="lt1"/>
                  </a:solidFill>
                  <a:latin typeface="Calibri"/>
                  <a:ea typeface="Calibri"/>
                  <a:cs typeface="Calibri"/>
                  <a:sym typeface="Calibri"/>
                </a:rPr>
                <a:t>DigComp</a:t>
              </a:r>
              <a:r>
                <a:rPr lang="el-GR" sz="1800" dirty="0">
                  <a:solidFill>
                    <a:schemeClr val="lt1"/>
                  </a:solidFill>
                  <a:latin typeface="Calibri"/>
                  <a:ea typeface="Calibri"/>
                  <a:cs typeface="Calibri"/>
                  <a:sym typeface="Calibri"/>
                </a:rPr>
                <a:t> 2.2 ήταν</a:t>
              </a:r>
              <a:r>
                <a:rPr lang="en-GB" sz="1800" dirty="0">
                  <a:solidFill>
                    <a:schemeClr val="lt1"/>
                  </a:solidFill>
                  <a:latin typeface="Calibri"/>
                  <a:ea typeface="Calibri"/>
                  <a:cs typeface="Calibri"/>
                  <a:sym typeface="Calibri"/>
                </a:rPr>
                <a:t>:</a:t>
              </a:r>
              <a:endParaRPr dirty="0"/>
            </a:p>
          </p:txBody>
        </p:sp>
        <p:sp>
          <p:nvSpPr>
            <p:cNvPr id="229" name="Google Shape;229;p13"/>
            <p:cNvSpPr txBox="1"/>
            <p:nvPr/>
          </p:nvSpPr>
          <p:spPr>
            <a:xfrm>
              <a:off x="5621546" y="3564171"/>
              <a:ext cx="4228330" cy="1169511"/>
            </a:xfrm>
            <a:prstGeom prst="rect">
              <a:avLst/>
            </a:prstGeom>
            <a:noFill/>
            <a:ln>
              <a:noFill/>
            </a:ln>
          </p:spPr>
          <p:txBody>
            <a:bodyPr spcFirstLastPara="1" wrap="square" lIns="91425" tIns="45700" rIns="91425" bIns="45700" anchor="t" anchorCtr="0">
              <a:spAutoFit/>
            </a:bodyPr>
            <a:lstStyle/>
            <a:p>
              <a:pPr marL="342900" lvl="0" indent="-342900">
                <a:buClr>
                  <a:schemeClr val="dk1"/>
                </a:buClr>
                <a:buSzPts val="1600"/>
                <a:buFont typeface="Calibri"/>
                <a:buAutoNum type="alphaLcPeriod"/>
              </a:pPr>
              <a:r>
                <a:rPr lang="el-GR" dirty="0"/>
                <a:t>Συμμετοχή ενός ευρέος φάσματος ενδιαφερομένων</a:t>
              </a:r>
            </a:p>
            <a:p>
              <a:pPr marL="342900" lvl="0" indent="-342900">
                <a:buClr>
                  <a:schemeClr val="dk1"/>
                </a:buClr>
                <a:buSzPts val="1600"/>
                <a:buFont typeface="Calibri"/>
                <a:buAutoNum type="alphaLcPeriod"/>
              </a:pPr>
              <a:r>
                <a:rPr lang="el-GR" dirty="0"/>
                <a:t>Ο ορισμός της ψηφιακής ικανότητας</a:t>
              </a:r>
            </a:p>
            <a:p>
              <a:pPr marL="342900" lvl="0" indent="-342900">
                <a:buClr>
                  <a:schemeClr val="dk1"/>
                </a:buClr>
                <a:buSzPts val="1600"/>
                <a:buFont typeface="Calibri"/>
                <a:buAutoNum type="alphaLcPeriod"/>
              </a:pPr>
              <a:r>
                <a:rPr lang="el-GR" dirty="0"/>
                <a:t>Η συμπερίληψη των επιπέδων EQF</a:t>
              </a:r>
            </a:p>
            <a:p>
              <a:pPr marL="342900" marR="0" lvl="0" indent="-342900" algn="l" rtl="0">
                <a:spcBef>
                  <a:spcPts val="0"/>
                </a:spcBef>
                <a:spcAft>
                  <a:spcPts val="0"/>
                </a:spcAft>
                <a:buClr>
                  <a:schemeClr val="dk1"/>
                </a:buClr>
                <a:buSzPts val="1600"/>
                <a:buFont typeface="Calibri"/>
                <a:buAutoNum type="alphaLcPeriod"/>
              </a:pPr>
              <a:endParaRPr dirty="0"/>
            </a:p>
          </p:txBody>
        </p:sp>
        <p:sp>
          <p:nvSpPr>
            <p:cNvPr id="230" name="Google Shape;230;p13"/>
            <p:cNvSpPr/>
            <p:nvPr/>
          </p:nvSpPr>
          <p:spPr>
            <a:xfrm>
              <a:off x="2954985" y="4949288"/>
              <a:ext cx="4518286" cy="1837678"/>
            </a:xfrm>
            <a:prstGeom prst="rect">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1" name="Google Shape;231;p13"/>
            <p:cNvSpPr/>
            <p:nvPr/>
          </p:nvSpPr>
          <p:spPr>
            <a:xfrm>
              <a:off x="2961527" y="4950179"/>
              <a:ext cx="4518286" cy="523588"/>
            </a:xfrm>
            <a:prstGeom prst="roundRect">
              <a:avLst>
                <a:gd name="adj" fmla="val 16667"/>
              </a:avLst>
            </a:prstGeom>
            <a:solidFill>
              <a:srgbClr val="FAB632"/>
            </a:solid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Πόσα παραδείγματα παρέχονται από το </a:t>
              </a:r>
              <a:r>
                <a:rPr lang="el-GR" sz="1800" dirty="0" err="1">
                  <a:solidFill>
                    <a:schemeClr val="lt1"/>
                  </a:solidFill>
                  <a:latin typeface="Calibri"/>
                  <a:ea typeface="Calibri"/>
                  <a:cs typeface="Calibri"/>
                  <a:sym typeface="Calibri"/>
                </a:rPr>
                <a:t>DigComp</a:t>
              </a:r>
              <a:r>
                <a:rPr lang="el-GR" sz="1800" dirty="0">
                  <a:solidFill>
                    <a:schemeClr val="lt1"/>
                  </a:solidFill>
                  <a:latin typeface="Calibri"/>
                  <a:ea typeface="Calibri"/>
                  <a:cs typeface="Calibri"/>
                  <a:sym typeface="Calibri"/>
                </a:rPr>
                <a:t> 2.2;</a:t>
              </a:r>
              <a:endParaRPr dirty="0"/>
            </a:p>
          </p:txBody>
        </p:sp>
        <p:sp>
          <p:nvSpPr>
            <p:cNvPr id="232" name="Google Shape;232;p13"/>
            <p:cNvSpPr txBox="1"/>
            <p:nvPr/>
          </p:nvSpPr>
          <p:spPr>
            <a:xfrm>
              <a:off x="3244942" y="5491789"/>
              <a:ext cx="1035444"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150</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200</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250</a:t>
              </a:r>
              <a:endParaRPr/>
            </a:p>
          </p:txBody>
        </p:sp>
      </p:grpSp>
      <p:sp>
        <p:nvSpPr>
          <p:cNvPr id="19" name="Google Shape;224;p14">
            <a:extLst>
              <a:ext uri="{FF2B5EF4-FFF2-40B4-BE49-F238E27FC236}">
                <a16:creationId xmlns:a16="http://schemas.microsoft.com/office/drawing/2014/main" id="{792F20B2-12BD-4095-A1C8-A7FC6C92997A}"/>
              </a:ext>
            </a:extLst>
          </p:cNvPr>
          <p:cNvSpPr/>
          <p:nvPr/>
        </p:nvSpPr>
        <p:spPr>
          <a:xfrm>
            <a:off x="550864" y="267874"/>
            <a:ext cx="8245474" cy="553998"/>
          </a:xfrm>
          <a:prstGeom prst="rect">
            <a:avLst/>
          </a:prstGeom>
          <a:noFill/>
          <a:ln>
            <a:noFill/>
          </a:ln>
        </p:spPr>
        <p:txBody>
          <a:bodyPr spcFirstLastPara="1" wrap="square" lIns="0" tIns="0" rIns="0" bIns="0" anchor="ctr" anchorCtr="0">
            <a:spAutoFit/>
          </a:bodyPr>
          <a:lstStyle/>
          <a:p>
            <a:pPr lvl="0"/>
            <a:r>
              <a:rPr lang="el-GR" sz="3600" b="1" dirty="0" err="1">
                <a:solidFill>
                  <a:srgbClr val="21B4A9"/>
                </a:solidFill>
                <a:latin typeface="Calibri"/>
                <a:ea typeface="Calibri"/>
                <a:cs typeface="Calibri"/>
                <a:sym typeface="Calibri"/>
              </a:rPr>
              <a:t>Αυτοαξιολόγηση</a:t>
            </a:r>
            <a:r>
              <a:rPr lang="el-GR" sz="3600" b="1" dirty="0">
                <a:solidFill>
                  <a:srgbClr val="21B4A9"/>
                </a:solidFill>
                <a:latin typeface="Calibri"/>
                <a:ea typeface="Calibri"/>
                <a:cs typeface="Calibri"/>
                <a:sym typeface="Calibri"/>
              </a:rPr>
              <a:t> </a:t>
            </a:r>
            <a:r>
              <a:rPr lang="en-GB" sz="3600" b="1" dirty="0">
                <a:solidFill>
                  <a:srgbClr val="21B4A9"/>
                </a:solidFill>
                <a:latin typeface="Calibri"/>
                <a:ea typeface="Calibri"/>
                <a:cs typeface="Calibri"/>
                <a:sym typeface="Calibri"/>
              </a:rPr>
              <a: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6"/>
        <p:cNvGrpSpPr/>
        <p:nvPr/>
      </p:nvGrpSpPr>
      <p:grpSpPr>
        <a:xfrm>
          <a:off x="0" y="0"/>
          <a:ext cx="0" cy="0"/>
          <a:chOff x="0" y="0"/>
          <a:chExt cx="0" cy="0"/>
        </a:xfrm>
      </p:grpSpPr>
      <p:sp>
        <p:nvSpPr>
          <p:cNvPr id="237" name="Google Shape;237;p14"/>
          <p:cNvSpPr txBox="1"/>
          <p:nvPr/>
        </p:nvSpPr>
        <p:spPr>
          <a:xfrm>
            <a:off x="4849426" y="4214219"/>
            <a:ext cx="195086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b="1">
                <a:solidFill>
                  <a:srgbClr val="EA4E46"/>
                </a:solidFill>
                <a:latin typeface="Calibri"/>
                <a:ea typeface="Calibri"/>
                <a:cs typeface="Calibri"/>
                <a:sym typeface="Calibri"/>
              </a:rPr>
              <a:t>moreproject.eu</a:t>
            </a:r>
            <a:endParaRPr/>
          </a:p>
        </p:txBody>
      </p:sp>
      <p:pic>
        <p:nvPicPr>
          <p:cNvPr id="238" name="Google Shape;238;p14"/>
          <p:cNvPicPr preferRelativeResize="0"/>
          <p:nvPr/>
        </p:nvPicPr>
        <p:blipFill rotWithShape="1">
          <a:blip r:embed="rId3">
            <a:alphaModFix/>
          </a:blip>
          <a:srcRect l="17326" t="38446" r="19050" b="33333"/>
          <a:stretch/>
        </p:blipFill>
        <p:spPr>
          <a:xfrm>
            <a:off x="9123889" y="327888"/>
            <a:ext cx="2766269" cy="1225704"/>
          </a:xfrm>
          <a:prstGeom prst="rect">
            <a:avLst/>
          </a:prstGeom>
          <a:noFill/>
          <a:ln>
            <a:noFill/>
          </a:ln>
        </p:spPr>
      </p:pic>
      <p:sp>
        <p:nvSpPr>
          <p:cNvPr id="7" name="Google Shape;247;p15">
            <a:extLst>
              <a:ext uri="{FF2B5EF4-FFF2-40B4-BE49-F238E27FC236}">
                <a16:creationId xmlns:a16="http://schemas.microsoft.com/office/drawing/2014/main" id="{48A7BEC0-43FF-42A4-B381-E58BA5C50086}"/>
              </a:ext>
            </a:extLst>
          </p:cNvPr>
          <p:cNvSpPr txBox="1"/>
          <p:nvPr/>
        </p:nvSpPr>
        <p:spPr>
          <a:xfrm>
            <a:off x="3943184" y="3306278"/>
            <a:ext cx="3763351" cy="907900"/>
          </a:xfrm>
          <a:prstGeom prst="rect">
            <a:avLst/>
          </a:prstGeom>
          <a:noFill/>
          <a:ln>
            <a:noFill/>
          </a:ln>
        </p:spPr>
        <p:txBody>
          <a:bodyPr spcFirstLastPara="1" wrap="square" lIns="91425" tIns="45700" rIns="91425" bIns="45700" anchor="t" anchorCtr="0">
            <a:spAutoFit/>
          </a:bodyPr>
          <a:lstStyle/>
          <a:p>
            <a:pPr lvl="0"/>
            <a:r>
              <a:rPr lang="el-GR" sz="5300" b="1" dirty="0">
                <a:solidFill>
                  <a:schemeClr val="dk1"/>
                </a:solidFill>
                <a:latin typeface="Calibri"/>
                <a:ea typeface="Calibri"/>
                <a:cs typeface="Calibri"/>
                <a:sym typeface="Calibri"/>
              </a:rPr>
              <a:t>ΕΥΧΑΡΙΣΤΩ</a:t>
            </a:r>
            <a:endParaRPr sz="5300" b="1"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4" name="Google Shape;94;p2"/>
          <p:cNvSpPr txBox="1"/>
          <p:nvPr/>
        </p:nvSpPr>
        <p:spPr>
          <a:xfrm>
            <a:off x="925734" y="1998079"/>
            <a:ext cx="5916500"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21B4A9"/>
                </a:solidFill>
                <a:latin typeface="Calibri"/>
                <a:ea typeface="Calibri"/>
                <a:cs typeface="Calibri"/>
                <a:sym typeface="Calibri"/>
              </a:rPr>
              <a:t>Στόχος</a:t>
            </a:r>
            <a:r>
              <a:rPr lang="en-GB" sz="1800" b="1" dirty="0">
                <a:solidFill>
                  <a:srgbClr val="21B4A9"/>
                </a:solidFill>
                <a:latin typeface="Calibri"/>
                <a:ea typeface="Calibri"/>
                <a:cs typeface="Calibri"/>
                <a:sym typeface="Calibri"/>
              </a:rPr>
              <a:t> 1:	</a:t>
            </a:r>
            <a:r>
              <a:rPr lang="el-GR" sz="1800" b="1" dirty="0">
                <a:solidFill>
                  <a:srgbClr val="21B4A9"/>
                </a:solidFill>
                <a:latin typeface="Calibri"/>
                <a:ea typeface="Calibri"/>
                <a:cs typeface="Calibri"/>
                <a:sym typeface="Calibri"/>
              </a:rPr>
              <a:t>	Μάθετε τι είναι </a:t>
            </a:r>
            <a:r>
              <a:rPr lang="el-GR" sz="1800" b="1" dirty="0" err="1">
                <a:solidFill>
                  <a:srgbClr val="21B4A9"/>
                </a:solidFill>
                <a:latin typeface="Calibri"/>
                <a:ea typeface="Calibri"/>
                <a:cs typeface="Calibri"/>
                <a:sym typeface="Calibri"/>
              </a:rPr>
              <a:t>DigComp</a:t>
            </a:r>
            <a:endParaRPr dirty="0"/>
          </a:p>
        </p:txBody>
      </p:sp>
      <p:sp>
        <p:nvSpPr>
          <p:cNvPr id="95" name="Google Shape;95;p2"/>
          <p:cNvSpPr txBox="1"/>
          <p:nvPr/>
        </p:nvSpPr>
        <p:spPr>
          <a:xfrm>
            <a:off x="925732" y="2714175"/>
            <a:ext cx="9091725"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FAB632"/>
                </a:solidFill>
                <a:latin typeface="Calibri"/>
                <a:ea typeface="Calibri"/>
                <a:cs typeface="Calibri"/>
                <a:sym typeface="Calibri"/>
              </a:rPr>
              <a:t>Στόχος</a:t>
            </a:r>
            <a:r>
              <a:rPr lang="en-GB" sz="1800" b="1" dirty="0">
                <a:solidFill>
                  <a:srgbClr val="FAB632"/>
                </a:solidFill>
                <a:latin typeface="Calibri"/>
                <a:ea typeface="Calibri"/>
                <a:cs typeface="Calibri"/>
                <a:sym typeface="Calibri"/>
              </a:rPr>
              <a:t> 2:	</a:t>
            </a:r>
            <a:r>
              <a:rPr lang="el-GR" sz="1800" b="1" dirty="0">
                <a:solidFill>
                  <a:srgbClr val="FAB632"/>
                </a:solidFill>
                <a:latin typeface="Calibri"/>
                <a:ea typeface="Calibri"/>
                <a:cs typeface="Calibri"/>
                <a:sym typeface="Calibri"/>
              </a:rPr>
              <a:t>	Μάθετε τις ενημερώσεις της έκδοσης </a:t>
            </a:r>
            <a:r>
              <a:rPr lang="el-GR" sz="1800" b="1" dirty="0" err="1">
                <a:solidFill>
                  <a:srgbClr val="FAB632"/>
                </a:solidFill>
                <a:latin typeface="Calibri"/>
                <a:ea typeface="Calibri"/>
                <a:cs typeface="Calibri"/>
                <a:sym typeface="Calibri"/>
              </a:rPr>
              <a:t>DigComp</a:t>
            </a:r>
            <a:r>
              <a:rPr lang="el-GR" sz="1800" b="1" dirty="0">
                <a:solidFill>
                  <a:srgbClr val="FAB632"/>
                </a:solidFill>
                <a:latin typeface="Calibri"/>
                <a:ea typeface="Calibri"/>
                <a:cs typeface="Calibri"/>
                <a:sym typeface="Calibri"/>
              </a:rPr>
              <a:t> 2.2</a:t>
            </a:r>
            <a:endParaRPr dirty="0"/>
          </a:p>
        </p:txBody>
      </p:sp>
      <p:sp>
        <p:nvSpPr>
          <p:cNvPr id="96" name="Google Shape;96;p2"/>
          <p:cNvSpPr txBox="1"/>
          <p:nvPr/>
        </p:nvSpPr>
        <p:spPr>
          <a:xfrm>
            <a:off x="916116" y="3468332"/>
            <a:ext cx="11148505"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EA4E46"/>
                </a:solidFill>
                <a:latin typeface="Calibri"/>
                <a:ea typeface="Calibri"/>
                <a:cs typeface="Calibri"/>
                <a:sym typeface="Calibri"/>
              </a:rPr>
              <a:t>Στόχος</a:t>
            </a:r>
            <a:r>
              <a:rPr lang="en-GB" sz="1800" b="1" dirty="0">
                <a:solidFill>
                  <a:srgbClr val="EA4E46"/>
                </a:solidFill>
                <a:latin typeface="Calibri"/>
                <a:ea typeface="Calibri"/>
                <a:cs typeface="Calibri"/>
                <a:sym typeface="Calibri"/>
              </a:rPr>
              <a:t> 3:	</a:t>
            </a:r>
            <a:r>
              <a:rPr lang="el-GR" sz="1800" b="1" dirty="0">
                <a:solidFill>
                  <a:srgbClr val="EA4E46"/>
                </a:solidFill>
                <a:latin typeface="Calibri"/>
                <a:ea typeface="Calibri"/>
                <a:cs typeface="Calibri"/>
                <a:sym typeface="Calibri"/>
              </a:rPr>
              <a:t>	Κατανοήσετε τη χρηστικότητα του εργαλείου</a:t>
            </a:r>
            <a:endParaRPr dirty="0"/>
          </a:p>
        </p:txBody>
      </p:sp>
      <p:sp>
        <p:nvSpPr>
          <p:cNvPr id="98" name="Google Shape;98;p2"/>
          <p:cNvSpPr/>
          <p:nvPr/>
        </p:nvSpPr>
        <p:spPr>
          <a:xfrm>
            <a:off x="615376" y="2781968"/>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chemeClr val="dk1"/>
              </a:solidFill>
              <a:latin typeface="Calibri"/>
              <a:ea typeface="Calibri"/>
              <a:cs typeface="Calibri"/>
              <a:sym typeface="Calibri"/>
            </a:endParaRPr>
          </a:p>
        </p:txBody>
      </p:sp>
      <p:sp>
        <p:nvSpPr>
          <p:cNvPr id="99" name="Google Shape;99;p2"/>
          <p:cNvSpPr/>
          <p:nvPr/>
        </p:nvSpPr>
        <p:spPr>
          <a:xfrm>
            <a:off x="615376" y="3536125"/>
            <a:ext cx="284085" cy="233746"/>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chemeClr val="dk1"/>
              </a:solidFill>
              <a:latin typeface="Calibri"/>
              <a:ea typeface="Calibri"/>
              <a:cs typeface="Calibri"/>
              <a:sym typeface="Calibri"/>
            </a:endParaRPr>
          </a:p>
        </p:txBody>
      </p:sp>
      <p:sp>
        <p:nvSpPr>
          <p:cNvPr id="100" name="Google Shape;100;p2"/>
          <p:cNvSpPr/>
          <p:nvPr/>
        </p:nvSpPr>
        <p:spPr>
          <a:xfrm>
            <a:off x="601557" y="2058938"/>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chemeClr val="dk1"/>
              </a:solidFill>
              <a:latin typeface="Calibri"/>
              <a:ea typeface="Calibri"/>
              <a:cs typeface="Calibri"/>
              <a:sym typeface="Calibri"/>
            </a:endParaRPr>
          </a:p>
        </p:txBody>
      </p:sp>
      <p:sp>
        <p:nvSpPr>
          <p:cNvPr id="10" name="Google Shape;93;p2">
            <a:extLst>
              <a:ext uri="{FF2B5EF4-FFF2-40B4-BE49-F238E27FC236}">
                <a16:creationId xmlns:a16="http://schemas.microsoft.com/office/drawing/2014/main" id="{CBD0EE35-7864-47D1-9854-577FC1CD8258}"/>
              </a:ext>
            </a:extLst>
          </p:cNvPr>
          <p:cNvSpPr/>
          <p:nvPr/>
        </p:nvSpPr>
        <p:spPr>
          <a:xfrm>
            <a:off x="615377" y="1428954"/>
            <a:ext cx="10975066" cy="369291"/>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Μέχρι το τέλος αυτής της εκπαιδευτικής ενότητας θα είστε σε θέση να:</a:t>
            </a:r>
            <a:endParaRPr dirty="0"/>
          </a:p>
        </p:txBody>
      </p:sp>
      <p:sp>
        <p:nvSpPr>
          <p:cNvPr id="11" name="Google Shape;98;p2">
            <a:extLst>
              <a:ext uri="{FF2B5EF4-FFF2-40B4-BE49-F238E27FC236}">
                <a16:creationId xmlns:a16="http://schemas.microsoft.com/office/drawing/2014/main" id="{FA84186D-0ABE-4227-95E5-B3E7C2F304CD}"/>
              </a:ext>
            </a:extLst>
          </p:cNvPr>
          <p:cNvSpPr txBox="1"/>
          <p:nvPr/>
        </p:nvSpPr>
        <p:spPr>
          <a:xfrm>
            <a:off x="599477" y="585038"/>
            <a:ext cx="11367933" cy="1017482"/>
          </a:xfrm>
          <a:prstGeom prst="rect">
            <a:avLst/>
          </a:prstGeom>
          <a:noFill/>
          <a:ln>
            <a:noFill/>
          </a:ln>
        </p:spPr>
        <p:txBody>
          <a:bodyPr spcFirstLastPara="1" wrap="square" lIns="91425" tIns="45700" rIns="91425" bIns="45700" anchor="t" anchorCtr="0">
            <a:spAutoFit/>
          </a:bodyPr>
          <a:lstStyle/>
          <a:p>
            <a:pPr lvl="0">
              <a:lnSpc>
                <a:spcPct val="166666"/>
              </a:lnSpc>
            </a:pPr>
            <a:r>
              <a:rPr lang="el-GR" sz="3600" b="1" dirty="0">
                <a:solidFill>
                  <a:srgbClr val="FAB632"/>
                </a:solidFill>
                <a:latin typeface="Calibri"/>
                <a:ea typeface="Calibri"/>
                <a:cs typeface="Calibri"/>
                <a:sym typeface="Calibri"/>
              </a:rPr>
              <a:t>Στόχοι και μαθησιακά αποτελέσματα</a:t>
            </a:r>
            <a:r>
              <a:rPr lang="en-GB" sz="3600" b="1" dirty="0">
                <a:solidFill>
                  <a:srgbClr val="FAB632"/>
                </a:solidFill>
                <a:latin typeface="Calibri"/>
                <a:ea typeface="Calibri"/>
                <a:cs typeface="Calibri"/>
                <a:sym typeface="Calibri"/>
              </a:rPr>
              <a:t>:</a:t>
            </a:r>
            <a:endParaRPr sz="3600" dirty="0">
              <a:solidFill>
                <a:srgbClr val="FAB63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grpSp>
        <p:nvGrpSpPr>
          <p:cNvPr id="105" name="Google Shape;105;p3"/>
          <p:cNvGrpSpPr/>
          <p:nvPr/>
        </p:nvGrpSpPr>
        <p:grpSpPr>
          <a:xfrm>
            <a:off x="2987667" y="909875"/>
            <a:ext cx="6770481" cy="5038250"/>
            <a:chOff x="1371282" y="616799"/>
            <a:chExt cx="6770481" cy="5038250"/>
          </a:xfrm>
        </p:grpSpPr>
        <p:sp>
          <p:nvSpPr>
            <p:cNvPr id="106" name="Google Shape;106;p3"/>
            <p:cNvSpPr txBox="1"/>
            <p:nvPr/>
          </p:nvSpPr>
          <p:spPr>
            <a:xfrm>
              <a:off x="5464131" y="2146254"/>
              <a:ext cx="2677632" cy="477911"/>
            </a:xfrm>
            <a:prstGeom prst="rect">
              <a:avLst/>
            </a:prstGeom>
            <a:noFill/>
            <a:ln>
              <a:noFill/>
            </a:ln>
          </p:spPr>
          <p:txBody>
            <a:bodyPr spcFirstLastPara="1" wrap="square" lIns="91425" tIns="45700" rIns="91425" bIns="45700" anchor="t" anchorCtr="0">
              <a:spAutoFit/>
            </a:bodyPr>
            <a:lstStyle/>
            <a:p>
              <a:pPr lvl="0">
                <a:lnSpc>
                  <a:spcPct val="178571"/>
                </a:lnSpc>
              </a:pPr>
              <a:r>
                <a:rPr lang="el-GR" dirty="0">
                  <a:solidFill>
                    <a:schemeClr val="dk1"/>
                  </a:solidFill>
                  <a:latin typeface="Calibri"/>
                  <a:ea typeface="Calibri"/>
                  <a:cs typeface="Calibri"/>
                  <a:sym typeface="Calibri"/>
                </a:rPr>
                <a:t>Το </a:t>
              </a:r>
              <a:r>
                <a:rPr lang="el-GR" dirty="0" err="1">
                  <a:solidFill>
                    <a:schemeClr val="dk1"/>
                  </a:solidFill>
                  <a:latin typeface="Calibri"/>
                  <a:ea typeface="Calibri"/>
                  <a:cs typeface="Calibri"/>
                  <a:sym typeface="Calibri"/>
                </a:rPr>
                <a:t>DigComp</a:t>
              </a:r>
              <a:r>
                <a:rPr lang="el-GR" dirty="0">
                  <a:solidFill>
                    <a:schemeClr val="dk1"/>
                  </a:solidFill>
                  <a:latin typeface="Calibri"/>
                  <a:ea typeface="Calibri"/>
                  <a:cs typeface="Calibri"/>
                  <a:sym typeface="Calibri"/>
                </a:rPr>
                <a:t> 2.2 σε δράση</a:t>
              </a:r>
              <a:endParaRPr dirty="0"/>
            </a:p>
          </p:txBody>
        </p:sp>
        <p:sp>
          <p:nvSpPr>
            <p:cNvPr id="107" name="Google Shape;107;p3"/>
            <p:cNvSpPr txBox="1"/>
            <p:nvPr/>
          </p:nvSpPr>
          <p:spPr>
            <a:xfrm>
              <a:off x="5535776" y="1268809"/>
              <a:ext cx="1951971"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600" b="1" dirty="0">
                  <a:solidFill>
                    <a:srgbClr val="EA4E46"/>
                  </a:solidFill>
                  <a:latin typeface="Calibri"/>
                  <a:ea typeface="Calibri"/>
                  <a:cs typeface="Calibri"/>
                  <a:sym typeface="Calibri"/>
                </a:rPr>
                <a:t>Ορισμός Ψηφιακής Ικανότητας</a:t>
              </a:r>
              <a:endParaRPr dirty="0"/>
            </a:p>
          </p:txBody>
        </p:sp>
        <p:sp>
          <p:nvSpPr>
            <p:cNvPr id="108" name="Google Shape;108;p3"/>
            <p:cNvSpPr txBox="1"/>
            <p:nvPr/>
          </p:nvSpPr>
          <p:spPr>
            <a:xfrm>
              <a:off x="1708235" y="1640122"/>
              <a:ext cx="2400167" cy="10617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GB" sz="1400" dirty="0" err="1">
                  <a:solidFill>
                    <a:schemeClr val="dk1"/>
                  </a:solidFill>
                  <a:latin typeface="Calibri"/>
                  <a:ea typeface="Calibri"/>
                  <a:cs typeface="Calibri"/>
                  <a:sym typeface="Calibri"/>
                </a:rPr>
                <a:t>DigComp</a:t>
              </a:r>
              <a:endParaRPr dirty="0"/>
            </a:p>
            <a:p>
              <a:pPr lvl="0">
                <a:lnSpc>
                  <a:spcPct val="150000"/>
                </a:lnSpc>
              </a:pPr>
              <a:r>
                <a:rPr lang="el-GR" dirty="0">
                  <a:solidFill>
                    <a:schemeClr val="dk1"/>
                  </a:solidFill>
                  <a:latin typeface="Calibri"/>
                  <a:ea typeface="Calibri"/>
                  <a:cs typeface="Calibri"/>
                  <a:sym typeface="Calibri"/>
                </a:rPr>
                <a:t>Δομή του</a:t>
              </a:r>
              <a:r>
                <a:rPr lang="en-GB" sz="1400"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DigComp</a:t>
              </a:r>
              <a:endParaRPr dirty="0"/>
            </a:p>
            <a:p>
              <a:pPr marL="0" marR="0" lvl="0" indent="0" algn="l" rtl="0">
                <a:lnSpc>
                  <a:spcPct val="150000"/>
                </a:lnSpc>
                <a:spcBef>
                  <a:spcPts val="0"/>
                </a:spcBef>
                <a:spcAft>
                  <a:spcPts val="0"/>
                </a:spcAft>
                <a:buNone/>
              </a:pPr>
              <a:r>
                <a:rPr lang="en-GB" sz="1400" dirty="0" err="1">
                  <a:solidFill>
                    <a:schemeClr val="dk1"/>
                  </a:solidFill>
                  <a:latin typeface="Calibri"/>
                  <a:ea typeface="Calibri"/>
                  <a:cs typeface="Calibri"/>
                  <a:sym typeface="Calibri"/>
                </a:rPr>
                <a:t>DigComp</a:t>
              </a:r>
              <a:r>
                <a:rPr lang="en-GB" sz="1400" dirty="0">
                  <a:solidFill>
                    <a:schemeClr val="dk1"/>
                  </a:solidFill>
                  <a:latin typeface="Calibri"/>
                  <a:ea typeface="Calibri"/>
                  <a:cs typeface="Calibri"/>
                  <a:sym typeface="Calibri"/>
                </a:rPr>
                <a:t> 2.1</a:t>
              </a:r>
              <a:endParaRPr dirty="0"/>
            </a:p>
          </p:txBody>
        </p:sp>
        <p:sp>
          <p:nvSpPr>
            <p:cNvPr id="109" name="Google Shape;109;p3"/>
            <p:cNvSpPr txBox="1"/>
            <p:nvPr/>
          </p:nvSpPr>
          <p:spPr>
            <a:xfrm>
              <a:off x="1689002" y="1311730"/>
              <a:ext cx="2205860" cy="338514"/>
            </a:xfrm>
            <a:prstGeom prst="rect">
              <a:avLst/>
            </a:prstGeom>
            <a:noFill/>
            <a:ln>
              <a:noFill/>
            </a:ln>
          </p:spPr>
          <p:txBody>
            <a:bodyPr spcFirstLastPara="1" wrap="square" lIns="91425" tIns="45700" rIns="91425" bIns="45700" anchor="t" anchorCtr="0">
              <a:spAutoFit/>
            </a:bodyPr>
            <a:lstStyle/>
            <a:p>
              <a:pPr lvl="0"/>
              <a:r>
                <a:rPr lang="el-GR" sz="1600" b="1" dirty="0">
                  <a:solidFill>
                    <a:srgbClr val="21B4A9"/>
                  </a:solidFill>
                  <a:latin typeface="Calibri"/>
                  <a:ea typeface="Calibri"/>
                  <a:cs typeface="Calibri"/>
                  <a:sym typeface="Calibri"/>
                </a:rPr>
                <a:t>Ιστορικό του </a:t>
              </a:r>
              <a:r>
                <a:rPr lang="en-GB" sz="1600" b="1" dirty="0" err="1">
                  <a:solidFill>
                    <a:srgbClr val="21B4A9"/>
                  </a:solidFill>
                  <a:latin typeface="Calibri"/>
                  <a:ea typeface="Calibri"/>
                  <a:cs typeface="Calibri"/>
                  <a:sym typeface="Calibri"/>
                </a:rPr>
                <a:t>DigComp</a:t>
              </a:r>
              <a:endParaRPr dirty="0"/>
            </a:p>
          </p:txBody>
        </p:sp>
        <p:sp>
          <p:nvSpPr>
            <p:cNvPr id="110" name="Google Shape;110;p3"/>
            <p:cNvSpPr txBox="1"/>
            <p:nvPr/>
          </p:nvSpPr>
          <p:spPr>
            <a:xfrm>
              <a:off x="2974368" y="3979587"/>
              <a:ext cx="2400167" cy="477911"/>
            </a:xfrm>
            <a:prstGeom prst="rect">
              <a:avLst/>
            </a:prstGeom>
            <a:noFill/>
            <a:ln>
              <a:noFill/>
            </a:ln>
          </p:spPr>
          <p:txBody>
            <a:bodyPr spcFirstLastPara="1" wrap="square" lIns="91425" tIns="45700" rIns="91425" bIns="45700" anchor="t" anchorCtr="0">
              <a:spAutoFit/>
            </a:bodyPr>
            <a:lstStyle/>
            <a:p>
              <a:pPr lvl="0" algn="r">
                <a:lnSpc>
                  <a:spcPct val="178571"/>
                </a:lnSpc>
              </a:pPr>
              <a:r>
                <a:rPr lang="el-GR" dirty="0">
                  <a:solidFill>
                    <a:schemeClr val="dk1"/>
                  </a:solidFill>
                  <a:latin typeface="Calibri"/>
                  <a:ea typeface="Calibri"/>
                  <a:cs typeface="Calibri"/>
                  <a:sym typeface="Calibri"/>
                </a:rPr>
                <a:t>Ενημέρωση</a:t>
              </a:r>
              <a:r>
                <a:rPr lang="en-US" dirty="0">
                  <a:solidFill>
                    <a:schemeClr val="dk1"/>
                  </a:solidFill>
                  <a:latin typeface="Calibri"/>
                  <a:ea typeface="Calibri"/>
                  <a:cs typeface="Calibri"/>
                  <a:sym typeface="Calibri"/>
                </a:rPr>
                <a:t> </a:t>
              </a:r>
              <a:r>
                <a:rPr lang="en-GB" sz="1400" dirty="0" err="1">
                  <a:solidFill>
                    <a:schemeClr val="dk1"/>
                  </a:solidFill>
                  <a:latin typeface="Calibri"/>
                  <a:ea typeface="Calibri"/>
                  <a:cs typeface="Calibri"/>
                  <a:sym typeface="Calibri"/>
                </a:rPr>
                <a:t>DigComp</a:t>
              </a:r>
              <a:r>
                <a:rPr lang="en-GB" sz="1400" dirty="0">
                  <a:solidFill>
                    <a:schemeClr val="dk1"/>
                  </a:solidFill>
                  <a:latin typeface="Calibri"/>
                  <a:ea typeface="Calibri"/>
                  <a:cs typeface="Calibri"/>
                  <a:sym typeface="Calibri"/>
                </a:rPr>
                <a:t> 2.2</a:t>
              </a:r>
              <a:endParaRPr dirty="0"/>
            </a:p>
          </p:txBody>
        </p:sp>
        <p:sp>
          <p:nvSpPr>
            <p:cNvPr id="111" name="Google Shape;111;p3"/>
            <p:cNvSpPr txBox="1"/>
            <p:nvPr/>
          </p:nvSpPr>
          <p:spPr>
            <a:xfrm>
              <a:off x="3595148" y="3595392"/>
              <a:ext cx="2199908"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rgbClr val="FAB632"/>
                  </a:solidFill>
                  <a:latin typeface="Calibri"/>
                  <a:ea typeface="Calibri"/>
                  <a:cs typeface="Calibri"/>
                  <a:sym typeface="Calibri"/>
                </a:rPr>
                <a:t>DigComp 2.2</a:t>
              </a:r>
              <a:endParaRPr/>
            </a:p>
          </p:txBody>
        </p:sp>
        <p:sp>
          <p:nvSpPr>
            <p:cNvPr id="112" name="Google Shape;112;p3"/>
            <p:cNvSpPr/>
            <p:nvPr/>
          </p:nvSpPr>
          <p:spPr>
            <a:xfrm>
              <a:off x="3316284" y="3662199"/>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3" name="Google Shape;113;p3"/>
            <p:cNvSpPr/>
            <p:nvPr/>
          </p:nvSpPr>
          <p:spPr>
            <a:xfrm>
              <a:off x="1455466" y="1359170"/>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4" name="Google Shape;114;p3"/>
            <p:cNvSpPr/>
            <p:nvPr/>
          </p:nvSpPr>
          <p:spPr>
            <a:xfrm>
              <a:off x="5261934" y="1369040"/>
              <a:ext cx="284085" cy="233746"/>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5" name="Google Shape;115;p3"/>
            <p:cNvSpPr/>
            <p:nvPr/>
          </p:nvSpPr>
          <p:spPr>
            <a:xfrm rot="5400000">
              <a:off x="3069364" y="3172175"/>
              <a:ext cx="2638784" cy="2326964"/>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6" name="Google Shape;116;p3"/>
            <p:cNvSpPr/>
            <p:nvPr/>
          </p:nvSpPr>
          <p:spPr>
            <a:xfrm rot="5400000">
              <a:off x="1215372" y="895049"/>
              <a:ext cx="2638784" cy="2326964"/>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3"/>
            <p:cNvSpPr/>
            <p:nvPr/>
          </p:nvSpPr>
          <p:spPr>
            <a:xfrm rot="5400000">
              <a:off x="5004873" y="895049"/>
              <a:ext cx="2638784" cy="2326964"/>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8" name="Google Shape;118;p3"/>
            <p:cNvSpPr txBox="1"/>
            <p:nvPr/>
          </p:nvSpPr>
          <p:spPr>
            <a:xfrm>
              <a:off x="1484998" y="1657913"/>
              <a:ext cx="27041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119" name="Google Shape;119;p3"/>
            <p:cNvSpPr txBox="1"/>
            <p:nvPr/>
          </p:nvSpPr>
          <p:spPr>
            <a:xfrm>
              <a:off x="3187907" y="4057388"/>
              <a:ext cx="27041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FAB632"/>
                  </a:solidFill>
                  <a:latin typeface="Calibri"/>
                  <a:ea typeface="Calibri"/>
                  <a:cs typeface="Calibri"/>
                  <a:sym typeface="Calibri"/>
                </a:rPr>
                <a:t>+</a:t>
              </a:r>
              <a:endParaRPr sz="2000">
                <a:solidFill>
                  <a:srgbClr val="21B4A9"/>
                </a:solidFill>
                <a:latin typeface="Calibri"/>
                <a:ea typeface="Calibri"/>
                <a:cs typeface="Calibri"/>
                <a:sym typeface="Calibri"/>
              </a:endParaRPr>
            </a:p>
          </p:txBody>
        </p:sp>
        <p:sp>
          <p:nvSpPr>
            <p:cNvPr id="120" name="Google Shape;120;p3"/>
            <p:cNvSpPr txBox="1"/>
            <p:nvPr/>
          </p:nvSpPr>
          <p:spPr>
            <a:xfrm>
              <a:off x="5218632" y="2165744"/>
              <a:ext cx="27041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endParaRPr sz="2000" dirty="0">
                <a:solidFill>
                  <a:srgbClr val="21B4A9"/>
                </a:solidFill>
                <a:latin typeface="Calibri"/>
                <a:ea typeface="Calibri"/>
                <a:cs typeface="Calibri"/>
                <a:sym typeface="Calibri"/>
              </a:endParaRPr>
            </a:p>
          </p:txBody>
        </p:sp>
        <p:sp>
          <p:nvSpPr>
            <p:cNvPr id="121" name="Google Shape;121;p3"/>
            <p:cNvSpPr txBox="1"/>
            <p:nvPr/>
          </p:nvSpPr>
          <p:spPr>
            <a:xfrm rot="-3696416">
              <a:off x="3029714" y="304527"/>
              <a:ext cx="39111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122" name="Google Shape;122;p3"/>
            <p:cNvSpPr txBox="1"/>
            <p:nvPr/>
          </p:nvSpPr>
          <p:spPr>
            <a:xfrm rot="-6890559">
              <a:off x="6793751" y="2685386"/>
              <a:ext cx="39111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123" name="Google Shape;123;p3"/>
            <p:cNvSpPr txBox="1"/>
            <p:nvPr/>
          </p:nvSpPr>
          <p:spPr>
            <a:xfrm rot="-3696416">
              <a:off x="3439158" y="4939811"/>
              <a:ext cx="39111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sp>
        <p:nvSpPr>
          <p:cNvPr id="128" name="Google Shape;128;p4"/>
          <p:cNvSpPr txBox="1"/>
          <p:nvPr/>
        </p:nvSpPr>
        <p:spPr>
          <a:xfrm>
            <a:off x="762529" y="579940"/>
            <a:ext cx="8208962" cy="646331"/>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 </a:t>
            </a:r>
            <a:r>
              <a:rPr lang="el-GR" sz="3600" b="1" dirty="0">
                <a:solidFill>
                  <a:srgbClr val="FAB632"/>
                </a:solidFill>
                <a:latin typeface="Calibri"/>
                <a:ea typeface="Calibri"/>
                <a:cs typeface="Calibri"/>
                <a:sym typeface="Calibri"/>
              </a:rPr>
              <a:t>Πλαίσιο </a:t>
            </a:r>
            <a:r>
              <a:rPr lang="en-GB"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sp>
        <p:nvSpPr>
          <p:cNvPr id="129" name="Google Shape;129;p4"/>
          <p:cNvSpPr txBox="1"/>
          <p:nvPr/>
        </p:nvSpPr>
        <p:spPr>
          <a:xfrm>
            <a:off x="762530" y="1246054"/>
            <a:ext cx="7693324"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1.1: </a:t>
            </a:r>
            <a:r>
              <a:rPr lang="el-GR" sz="2400" dirty="0">
                <a:solidFill>
                  <a:srgbClr val="21B4A9"/>
                </a:solidFill>
                <a:latin typeface="Calibri"/>
                <a:ea typeface="Calibri"/>
                <a:cs typeface="Calibri"/>
                <a:sym typeface="Calibri"/>
              </a:rPr>
              <a:t>Ένα βήμα πίσω στο χρονοδιάγραμμα</a:t>
            </a:r>
            <a:r>
              <a:rPr lang="en-GB" sz="2400" dirty="0">
                <a:solidFill>
                  <a:srgbClr val="21B4A9"/>
                </a:solidFill>
                <a:latin typeface="Calibri"/>
                <a:ea typeface="Calibri"/>
                <a:cs typeface="Calibri"/>
                <a:sym typeface="Calibri"/>
              </a:rPr>
              <a:t>…</a:t>
            </a:r>
            <a:endParaRPr sz="2400" dirty="0">
              <a:solidFill>
                <a:srgbClr val="21B4A9"/>
              </a:solidFill>
              <a:latin typeface="Calibri"/>
              <a:ea typeface="Calibri"/>
              <a:cs typeface="Calibri"/>
              <a:sym typeface="Calibri"/>
            </a:endParaRPr>
          </a:p>
        </p:txBody>
      </p:sp>
      <p:sp>
        <p:nvSpPr>
          <p:cNvPr id="130" name="Google Shape;130;p4"/>
          <p:cNvSpPr/>
          <p:nvPr/>
        </p:nvSpPr>
        <p:spPr>
          <a:xfrm>
            <a:off x="762529" y="1871201"/>
            <a:ext cx="7273107" cy="1077178"/>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Το Ευρωπαϊκό Πλαίσιο Ψηφιακών Ικανοτήτων για Ανθρώπους, γνωστό και ως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προβλέπει ένα τυπικό μοντέλο αναφοράς της ΕΕ για τον καθορισμό βασικών ικανοτήτων που χρειάζονται οι πολίτες για να βελτιώσουν συνολικά τις ψηφιακές τους δεξιότητες και τον αλφαβητισμό πληροφορικής</a:t>
            </a:r>
            <a:r>
              <a:rPr lang="en-GB" sz="1600" dirty="0">
                <a:solidFill>
                  <a:schemeClr val="dk1"/>
                </a:solidFill>
                <a:latin typeface="Calibri"/>
                <a:ea typeface="Calibri"/>
                <a:cs typeface="Calibri"/>
                <a:sym typeface="Calibri"/>
              </a:rPr>
              <a:t> </a:t>
            </a:r>
            <a:endParaRPr i="1" dirty="0">
              <a:solidFill>
                <a:schemeClr val="dk1"/>
              </a:solidFill>
              <a:latin typeface="Calibri"/>
              <a:ea typeface="Calibri"/>
              <a:cs typeface="Calibri"/>
              <a:sym typeface="Calibri"/>
            </a:endParaRPr>
          </a:p>
        </p:txBody>
      </p:sp>
      <p:pic>
        <p:nvPicPr>
          <p:cNvPr id="131" name="Google Shape;131;p4" descr="cover"/>
          <p:cNvPicPr preferRelativeResize="0"/>
          <p:nvPr/>
        </p:nvPicPr>
        <p:blipFill rotWithShape="1">
          <a:blip r:embed="rId3">
            <a:alphaModFix/>
          </a:blip>
          <a:srcRect/>
          <a:stretch/>
        </p:blipFill>
        <p:spPr>
          <a:xfrm>
            <a:off x="8135294" y="1246054"/>
            <a:ext cx="3494704" cy="4948995"/>
          </a:xfrm>
          <a:prstGeom prst="rect">
            <a:avLst/>
          </a:prstGeom>
          <a:noFill/>
          <a:ln w="9525" cap="flat" cmpd="sng">
            <a:solidFill>
              <a:schemeClr val="accent1"/>
            </a:solidFill>
            <a:prstDash val="solid"/>
            <a:round/>
            <a:headEnd type="none" w="sm" len="sm"/>
            <a:tailEnd type="none" w="sm" len="sm"/>
          </a:ln>
        </p:spPr>
      </p:pic>
      <p:sp>
        <p:nvSpPr>
          <p:cNvPr id="132" name="Google Shape;132;p4"/>
          <p:cNvSpPr txBox="1"/>
          <p:nvPr/>
        </p:nvSpPr>
        <p:spPr>
          <a:xfrm>
            <a:off x="4399082" y="2969606"/>
            <a:ext cx="3385256" cy="2308284"/>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Αναπτύχθηκε από το Κοινό Κέντρο Ερευνών της Επιτροπής της ΕΕ, από σήμερα τα πλαίσια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αντιπροσωπεύουν την πιο ισχυρή, αξιόπιστη και πολυμερή επιστημονική πρωτοβουλία για την παροχή κοινής κατανόησης της ΕΕ σχετικά με τα θεμελιώδη δομικά στοιχεία της ψηφιακής εκπαίδευσης</a:t>
            </a:r>
            <a:r>
              <a:rPr lang="en-GB" sz="1600" dirty="0">
                <a:solidFill>
                  <a:schemeClr val="dk1"/>
                </a:solidFill>
                <a:latin typeface="Calibri"/>
                <a:ea typeface="Calibri"/>
                <a:cs typeface="Calibri"/>
                <a:sym typeface="Calibri"/>
              </a:rPr>
              <a:t>.</a:t>
            </a:r>
            <a:endParaRPr sz="1200" dirty="0"/>
          </a:p>
        </p:txBody>
      </p:sp>
      <p:sp>
        <p:nvSpPr>
          <p:cNvPr id="133" name="Google Shape;133;p4"/>
          <p:cNvSpPr txBox="1"/>
          <p:nvPr/>
        </p:nvSpPr>
        <p:spPr>
          <a:xfrm>
            <a:off x="789136" y="2969606"/>
            <a:ext cx="3258990" cy="1569620"/>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Το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που ιδρύθηκε έχει την κύρια πηγή πληροφοριών για πολλές πρωτοβουλίες και έργα σε εθνικό και διεθνές επίπεδο με στόχο τη βελτίωση των ψηφιακών ικανοτήτων των πολιτών της ΕΕ</a:t>
            </a:r>
            <a:r>
              <a:rPr lang="en-GB" sz="1600" dirty="0">
                <a:solidFill>
                  <a:schemeClr val="dk1"/>
                </a:solidFill>
                <a:latin typeface="Calibri"/>
                <a:ea typeface="Calibri"/>
                <a:cs typeface="Calibri"/>
                <a:sym typeface="Calibri"/>
              </a:rPr>
              <a:t>. </a:t>
            </a:r>
            <a:endParaRPr sz="1600" dirty="0">
              <a:solidFill>
                <a:schemeClr val="dk1"/>
              </a:solidFill>
              <a:latin typeface="Calibri"/>
              <a:ea typeface="Calibri"/>
              <a:cs typeface="Calibri"/>
              <a:sym typeface="Calibri"/>
            </a:endParaRPr>
          </a:p>
        </p:txBody>
      </p:sp>
      <p:cxnSp>
        <p:nvCxnSpPr>
          <p:cNvPr id="134" name="Google Shape;134;p4"/>
          <p:cNvCxnSpPr/>
          <p:nvPr/>
        </p:nvCxnSpPr>
        <p:spPr>
          <a:xfrm>
            <a:off x="4219575" y="2981325"/>
            <a:ext cx="19050" cy="283845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Google Shape;139;p5"/>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a:t>
            </a:r>
            <a:r>
              <a:rPr lang="el-GR" sz="3600" b="1" dirty="0">
                <a:solidFill>
                  <a:srgbClr val="FAB632"/>
                </a:solidFill>
                <a:latin typeface="Calibri"/>
                <a:ea typeface="Calibri"/>
                <a:cs typeface="Calibri"/>
                <a:sym typeface="Calibri"/>
              </a:rPr>
              <a:t> Το Πλαίσιο</a:t>
            </a:r>
            <a:r>
              <a:rPr lang="en-GB" sz="3600" b="1" dirty="0">
                <a:solidFill>
                  <a:srgbClr val="FAB632"/>
                </a:solidFill>
                <a:latin typeface="Calibri"/>
                <a:ea typeface="Calibri"/>
                <a:cs typeface="Calibri"/>
                <a:sym typeface="Calibri"/>
              </a:rPr>
              <a:t> </a:t>
            </a:r>
            <a:r>
              <a:rPr lang="en-GB"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sp>
        <p:nvSpPr>
          <p:cNvPr id="140" name="Google Shape;140;p5"/>
          <p:cNvSpPr txBox="1"/>
          <p:nvPr/>
        </p:nvSpPr>
        <p:spPr>
          <a:xfrm>
            <a:off x="762530" y="1246054"/>
            <a:ext cx="7693324" cy="369291"/>
          </a:xfrm>
          <a:prstGeom prst="rect">
            <a:avLst/>
          </a:prstGeom>
          <a:noFill/>
          <a:ln>
            <a:noFill/>
          </a:ln>
        </p:spPr>
        <p:txBody>
          <a:bodyPr spcFirstLastPara="1" wrap="square" lIns="91425" tIns="45700" rIns="91425" bIns="45700" anchor="t" anchorCtr="0">
            <a:spAutoFit/>
          </a:bodyPr>
          <a:lstStyle/>
          <a:p>
            <a:pPr lvl="0"/>
            <a:r>
              <a:rPr lang="el-GR" sz="1800" dirty="0">
                <a:solidFill>
                  <a:srgbClr val="21B4A9"/>
                </a:solidFill>
                <a:latin typeface="Calibri"/>
                <a:ea typeface="Calibri"/>
                <a:cs typeface="Calibri"/>
                <a:sym typeface="Calibri"/>
              </a:rPr>
              <a:t>Μέρος</a:t>
            </a:r>
            <a:r>
              <a:rPr lang="en-GB" sz="1800" dirty="0">
                <a:solidFill>
                  <a:srgbClr val="21B4A9"/>
                </a:solidFill>
                <a:latin typeface="Calibri"/>
                <a:ea typeface="Calibri"/>
                <a:cs typeface="Calibri"/>
                <a:sym typeface="Calibri"/>
              </a:rPr>
              <a:t> 1.2: </a:t>
            </a:r>
            <a:r>
              <a:rPr lang="el-GR" sz="1800" dirty="0">
                <a:solidFill>
                  <a:srgbClr val="21B4A9"/>
                </a:solidFill>
                <a:latin typeface="Calibri"/>
                <a:ea typeface="Calibri"/>
                <a:cs typeface="Calibri"/>
                <a:sym typeface="Calibri"/>
              </a:rPr>
              <a:t>Ένα βήμα πίσω στο χρονοδιάγραμμα</a:t>
            </a:r>
            <a:r>
              <a:rPr lang="en-GB" sz="1800" dirty="0">
                <a:solidFill>
                  <a:srgbClr val="21B4A9"/>
                </a:solidFill>
                <a:latin typeface="Calibri"/>
                <a:ea typeface="Calibri"/>
                <a:cs typeface="Calibri"/>
                <a:sym typeface="Calibri"/>
              </a:rPr>
              <a:t>…</a:t>
            </a:r>
            <a:r>
              <a:rPr lang="el-GR" sz="1800" dirty="0">
                <a:solidFill>
                  <a:srgbClr val="21B4A9"/>
                </a:solidFill>
                <a:latin typeface="Calibri"/>
                <a:ea typeface="Calibri"/>
                <a:cs typeface="Calibri"/>
                <a:sym typeface="Calibri"/>
              </a:rPr>
              <a:t> αλλά όχι πολύ μακριά</a:t>
            </a:r>
            <a:endParaRPr sz="1800" dirty="0">
              <a:solidFill>
                <a:srgbClr val="21B4A9"/>
              </a:solidFill>
              <a:latin typeface="Calibri"/>
              <a:ea typeface="Calibri"/>
              <a:cs typeface="Calibri"/>
              <a:sym typeface="Calibri"/>
            </a:endParaRPr>
          </a:p>
        </p:txBody>
      </p:sp>
      <p:sp>
        <p:nvSpPr>
          <p:cNvPr id="141" name="Google Shape;141;p5"/>
          <p:cNvSpPr txBox="1"/>
          <p:nvPr/>
        </p:nvSpPr>
        <p:spPr>
          <a:xfrm>
            <a:off x="4397067" y="1913648"/>
            <a:ext cx="3385256" cy="4278054"/>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Η κύρια ενημέρωση συνίσταται στο ολοκαίνουργιο μοντέλο προόδου οκτώ επιπέδων που παρακολουθεί την πρόοδο και την επάρκεια των μαθητών σε καθεμία από τις δεδομένες ικανότητες.</a:t>
            </a:r>
          </a:p>
          <a:p>
            <a:pPr lvl="0" algn="just"/>
            <a:endParaRPr lang="el-GR" sz="1600" dirty="0">
              <a:solidFill>
                <a:schemeClr val="dk1"/>
              </a:solidFill>
              <a:latin typeface="Calibri"/>
              <a:ea typeface="Calibri"/>
              <a:cs typeface="Calibri"/>
              <a:sym typeface="Calibri"/>
            </a:endParaRPr>
          </a:p>
          <a:p>
            <a:pPr lvl="0" algn="just"/>
            <a:r>
              <a:rPr lang="el-GR" sz="1600" dirty="0">
                <a:solidFill>
                  <a:schemeClr val="dk1"/>
                </a:solidFill>
                <a:latin typeface="Calibri"/>
                <a:ea typeface="Calibri"/>
                <a:cs typeface="Calibri"/>
                <a:sym typeface="Calibri"/>
              </a:rPr>
              <a:t>Το επίπεδο επάρκειας όπως υποδεικνύεται από το πλαίσιο είναι συνάρτηση</a:t>
            </a:r>
            <a:r>
              <a:rPr lang="en-US" sz="1600" dirty="0">
                <a:solidFill>
                  <a:schemeClr val="dk1"/>
                </a:solidFill>
                <a:latin typeface="Calibri"/>
                <a:ea typeface="Calibri"/>
                <a:cs typeface="Calibri"/>
                <a:sym typeface="Calibri"/>
              </a:rPr>
              <a:t> </a:t>
            </a:r>
            <a:r>
              <a:rPr lang="el-GR" sz="1600" dirty="0">
                <a:solidFill>
                  <a:schemeClr val="dk1"/>
                </a:solidFill>
                <a:latin typeface="Calibri"/>
                <a:ea typeface="Calibri"/>
                <a:cs typeface="Calibri"/>
                <a:sym typeface="Calibri"/>
              </a:rPr>
              <a:t>από:</a:t>
            </a:r>
          </a:p>
          <a:p>
            <a:pPr marL="285750" lvl="0" indent="-285750" algn="just">
              <a:buFont typeface="Arial" panose="020B0604020202020204" pitchFamily="34" charset="0"/>
              <a:buChar char="•"/>
            </a:pPr>
            <a:r>
              <a:rPr lang="el-GR" sz="1600" dirty="0">
                <a:solidFill>
                  <a:schemeClr val="dk1"/>
                </a:solidFill>
                <a:latin typeface="Calibri"/>
                <a:ea typeface="Calibri"/>
                <a:cs typeface="Calibri"/>
                <a:sym typeface="Calibri"/>
              </a:rPr>
              <a:t>Την πολυπλοκότητα της εργασίας που ο εκπαιδευόμενος είναι σε θέση να ολοκληρώσει</a:t>
            </a:r>
          </a:p>
          <a:p>
            <a:pPr marL="285750" lvl="0" indent="-285750" algn="just">
              <a:buFont typeface="Arial" panose="020B0604020202020204" pitchFamily="34" charset="0"/>
              <a:buChar char="•"/>
            </a:pPr>
            <a:r>
              <a:rPr lang="el-GR" sz="1600" dirty="0">
                <a:solidFill>
                  <a:schemeClr val="dk1"/>
                </a:solidFill>
                <a:latin typeface="Calibri"/>
                <a:ea typeface="Calibri"/>
                <a:cs typeface="Calibri"/>
                <a:sym typeface="Calibri"/>
              </a:rPr>
              <a:t>Την αυτονομία που έχει στη διαδικασία</a:t>
            </a:r>
          </a:p>
          <a:p>
            <a:pPr marL="285750" lvl="0" indent="-285750" algn="just">
              <a:buFont typeface="Arial" panose="020B0604020202020204" pitchFamily="34" charset="0"/>
              <a:buChar char="•"/>
            </a:pPr>
            <a:r>
              <a:rPr lang="el-GR" sz="1600" dirty="0">
                <a:solidFill>
                  <a:schemeClr val="dk1"/>
                </a:solidFill>
                <a:latin typeface="Calibri"/>
                <a:ea typeface="Calibri"/>
                <a:cs typeface="Calibri"/>
                <a:sym typeface="Calibri"/>
              </a:rPr>
              <a:t>Τον γνωστικό τομέα που εμπλέκεται</a:t>
            </a:r>
            <a:endParaRPr sz="1200" dirty="0"/>
          </a:p>
        </p:txBody>
      </p:sp>
      <p:sp>
        <p:nvSpPr>
          <p:cNvPr id="142" name="Google Shape;142;p5"/>
          <p:cNvSpPr txBox="1"/>
          <p:nvPr/>
        </p:nvSpPr>
        <p:spPr>
          <a:xfrm>
            <a:off x="785107" y="1877743"/>
            <a:ext cx="3258990" cy="3539390"/>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Το 2018, έχουμε μια από τις πρώτες επίσημες ενημερώσεις του πλαισίου, δηλαδή το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2.1</a:t>
            </a:r>
          </a:p>
          <a:p>
            <a:pPr lvl="0" algn="just"/>
            <a:endParaRPr lang="el-GR" sz="1600" dirty="0">
              <a:solidFill>
                <a:schemeClr val="dk1"/>
              </a:solidFill>
              <a:latin typeface="Calibri"/>
              <a:ea typeface="Calibri"/>
              <a:cs typeface="Calibri"/>
              <a:sym typeface="Calibri"/>
            </a:endParaRPr>
          </a:p>
          <a:p>
            <a:pPr lvl="0" algn="just"/>
            <a:r>
              <a:rPr lang="el-GR" sz="1600" dirty="0">
                <a:solidFill>
                  <a:schemeClr val="dk1"/>
                </a:solidFill>
                <a:latin typeface="Calibri"/>
                <a:ea typeface="Calibri"/>
                <a:cs typeface="Calibri"/>
                <a:sym typeface="Calibri"/>
              </a:rPr>
              <a:t>Το θεωρητικό μοντέλο παραμένει το ίδιο, αλλά τώρα οι αναγνώστες έχουν επιτέλους πρόσβαση σε ένα πιο βελτιωμένο και οπτικά ελκυστικό περίγραμμα που παρέχει σαφείς και αισθητικά ελκυστικές διασυνδέσεις μεταξύ των δεδομένων ικανοτήτων και των σχετικών επιμέρους δεξιοτήτων, γνώσεων και στάσεων</a:t>
            </a:r>
            <a:r>
              <a:rPr lang="en-GB" sz="1600" dirty="0">
                <a:solidFill>
                  <a:schemeClr val="dk1"/>
                </a:solidFill>
                <a:latin typeface="Calibri"/>
                <a:ea typeface="Calibri"/>
                <a:cs typeface="Calibri"/>
                <a:sym typeface="Calibri"/>
              </a:rPr>
              <a:t>.</a:t>
            </a:r>
            <a:endParaRPr sz="1600" dirty="0">
              <a:solidFill>
                <a:schemeClr val="dk1"/>
              </a:solidFill>
              <a:latin typeface="Calibri"/>
              <a:ea typeface="Calibri"/>
              <a:cs typeface="Calibri"/>
              <a:sym typeface="Calibri"/>
            </a:endParaRPr>
          </a:p>
        </p:txBody>
      </p:sp>
      <p:cxnSp>
        <p:nvCxnSpPr>
          <p:cNvPr id="143" name="Google Shape;143;p5"/>
          <p:cNvCxnSpPr/>
          <p:nvPr/>
        </p:nvCxnSpPr>
        <p:spPr>
          <a:xfrm>
            <a:off x="4211057" y="1990725"/>
            <a:ext cx="27568" cy="3829050"/>
          </a:xfrm>
          <a:prstGeom prst="straightConnector1">
            <a:avLst/>
          </a:prstGeom>
          <a:noFill/>
          <a:ln w="9525" cap="flat" cmpd="sng">
            <a:solidFill>
              <a:schemeClr val="accent1"/>
            </a:solidFill>
            <a:prstDash val="solid"/>
            <a:miter lim="800000"/>
            <a:headEnd type="none" w="sm" len="sm"/>
            <a:tailEnd type="none" w="sm" len="sm"/>
          </a:ln>
        </p:spPr>
      </p:cxnSp>
      <p:pic>
        <p:nvPicPr>
          <p:cNvPr id="144" name="Google Shape;144;p5" descr="cover"/>
          <p:cNvPicPr preferRelativeResize="0"/>
          <p:nvPr/>
        </p:nvPicPr>
        <p:blipFill rotWithShape="1">
          <a:blip r:embed="rId3">
            <a:alphaModFix/>
          </a:blip>
          <a:srcRect/>
          <a:stretch/>
        </p:blipFill>
        <p:spPr>
          <a:xfrm>
            <a:off x="8135294" y="1297385"/>
            <a:ext cx="3496626" cy="4960937"/>
          </a:xfrm>
          <a:prstGeom prst="rect">
            <a:avLst/>
          </a:prstGeom>
          <a:noFill/>
          <a:ln w="9525" cap="flat" cmpd="sng">
            <a:solidFill>
              <a:schemeClr val="accent1"/>
            </a:solidFill>
            <a:prstDash val="solid"/>
            <a:round/>
            <a:headEnd type="none" w="sm" len="sm"/>
            <a:tailEnd type="none" w="sm" len="sm"/>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6"/>
          <p:cNvSpPr txBox="1"/>
          <p:nvPr/>
        </p:nvSpPr>
        <p:spPr>
          <a:xfrm>
            <a:off x="762528" y="579940"/>
            <a:ext cx="11162771" cy="584735"/>
          </a:xfrm>
          <a:prstGeom prst="rect">
            <a:avLst/>
          </a:prstGeom>
          <a:noFill/>
          <a:ln>
            <a:noFill/>
          </a:ln>
        </p:spPr>
        <p:txBody>
          <a:bodyPr spcFirstLastPara="1" wrap="square" lIns="91425" tIns="45700" rIns="91425" bIns="45700" anchor="t" anchorCtr="0">
            <a:spAutoFit/>
          </a:bodyPr>
          <a:lstStyle/>
          <a:p>
            <a:pPr lvl="0"/>
            <a:r>
              <a:rPr lang="el-GR" sz="3200" b="1" dirty="0">
                <a:solidFill>
                  <a:srgbClr val="FAB632"/>
                </a:solidFill>
                <a:latin typeface="Calibri"/>
                <a:ea typeface="Calibri"/>
                <a:cs typeface="Calibri"/>
                <a:sym typeface="Calibri"/>
              </a:rPr>
              <a:t>Το γενικό μοντέλο επάρκειας οκτώ επιπέδων </a:t>
            </a:r>
            <a:r>
              <a:rPr lang="el-GR" sz="3200" b="1" dirty="0" err="1">
                <a:solidFill>
                  <a:srgbClr val="FAB632"/>
                </a:solidFill>
                <a:latin typeface="Calibri"/>
                <a:ea typeface="Calibri"/>
                <a:cs typeface="Calibri"/>
                <a:sym typeface="Calibri"/>
              </a:rPr>
              <a:t>DigComp</a:t>
            </a:r>
            <a:r>
              <a:rPr lang="el-GR" sz="3200" b="1" dirty="0">
                <a:solidFill>
                  <a:srgbClr val="FAB632"/>
                </a:solidFill>
                <a:latin typeface="Calibri"/>
                <a:ea typeface="Calibri"/>
                <a:cs typeface="Calibri"/>
                <a:sym typeface="Calibri"/>
              </a:rPr>
              <a:t> 2.1</a:t>
            </a:r>
            <a:r>
              <a:rPr lang="en-GB" sz="3200" b="1" dirty="0">
                <a:solidFill>
                  <a:srgbClr val="FAB632"/>
                </a:solidFill>
                <a:latin typeface="Calibri"/>
                <a:ea typeface="Calibri"/>
                <a:cs typeface="Calibri"/>
                <a:sym typeface="Calibri"/>
              </a:rPr>
              <a:t> </a:t>
            </a:r>
            <a:endParaRPr sz="3200" b="1" dirty="0">
              <a:solidFill>
                <a:srgbClr val="FAB632"/>
              </a:solidFill>
              <a:latin typeface="Calibri"/>
              <a:ea typeface="Calibri"/>
              <a:cs typeface="Calibri"/>
              <a:sym typeface="Calibri"/>
            </a:endParaRPr>
          </a:p>
        </p:txBody>
      </p:sp>
      <p:graphicFrame>
        <p:nvGraphicFramePr>
          <p:cNvPr id="150" name="Google Shape;150;p6"/>
          <p:cNvGraphicFramePr/>
          <p:nvPr>
            <p:extLst>
              <p:ext uri="{D42A27DB-BD31-4B8C-83A1-F6EECF244321}">
                <p14:modId xmlns:p14="http://schemas.microsoft.com/office/powerpoint/2010/main" val="539355389"/>
              </p:ext>
            </p:extLst>
          </p:nvPr>
        </p:nvGraphicFramePr>
        <p:xfrm>
          <a:off x="280988" y="1226271"/>
          <a:ext cx="11768150" cy="5473145"/>
        </p:xfrm>
        <a:graphic>
          <a:graphicData uri="http://schemas.openxmlformats.org/drawingml/2006/table">
            <a:tbl>
              <a:tblPr>
                <a:noFill/>
                <a:tableStyleId>{9C5AE3DA-9FF2-4F72-9D3D-6BCC0F259FE5}</a:tableStyleId>
              </a:tblPr>
              <a:tblGrid>
                <a:gridCol w="1042450">
                  <a:extLst>
                    <a:ext uri="{9D8B030D-6E8A-4147-A177-3AD203B41FA5}">
                      <a16:colId xmlns:a16="http://schemas.microsoft.com/office/drawing/2014/main" val="20000"/>
                    </a:ext>
                  </a:extLst>
                </a:gridCol>
                <a:gridCol w="4314625">
                  <a:extLst>
                    <a:ext uri="{9D8B030D-6E8A-4147-A177-3AD203B41FA5}">
                      <a16:colId xmlns:a16="http://schemas.microsoft.com/office/drawing/2014/main" val="20001"/>
                    </a:ext>
                  </a:extLst>
                </a:gridCol>
                <a:gridCol w="4925175">
                  <a:extLst>
                    <a:ext uri="{9D8B030D-6E8A-4147-A177-3AD203B41FA5}">
                      <a16:colId xmlns:a16="http://schemas.microsoft.com/office/drawing/2014/main" val="20002"/>
                    </a:ext>
                  </a:extLst>
                </a:gridCol>
                <a:gridCol w="528500">
                  <a:extLst>
                    <a:ext uri="{9D8B030D-6E8A-4147-A177-3AD203B41FA5}">
                      <a16:colId xmlns:a16="http://schemas.microsoft.com/office/drawing/2014/main" val="20003"/>
                    </a:ext>
                  </a:extLst>
                </a:gridCol>
                <a:gridCol w="957400">
                  <a:extLst>
                    <a:ext uri="{9D8B030D-6E8A-4147-A177-3AD203B41FA5}">
                      <a16:colId xmlns:a16="http://schemas.microsoft.com/office/drawing/2014/main" val="20004"/>
                    </a:ext>
                  </a:extLst>
                </a:gridCol>
              </a:tblGrid>
              <a:tr h="568600">
                <a:tc>
                  <a:txBody>
                    <a:bodyPr/>
                    <a:lstStyle/>
                    <a:p>
                      <a:pPr marL="0" marR="0" lvl="0" indent="0" algn="ctr" rtl="0">
                        <a:lnSpc>
                          <a:spcPct val="106000"/>
                        </a:lnSpc>
                        <a:spcBef>
                          <a:spcPts val="0"/>
                        </a:spcBef>
                        <a:spcAft>
                          <a:spcPts val="0"/>
                        </a:spcAft>
                        <a:buNone/>
                      </a:pPr>
                      <a:r>
                        <a:rPr lang="el-GR" sz="1300" b="1" u="none" strike="noStrike" cap="none" dirty="0">
                          <a:solidFill>
                            <a:srgbClr val="002060"/>
                          </a:solidFill>
                          <a:latin typeface="Calibri"/>
                          <a:ea typeface="Calibri"/>
                          <a:cs typeface="Calibri"/>
                          <a:sym typeface="Calibri"/>
                        </a:rPr>
                        <a:t>Επίπεδο επάρκειας</a:t>
                      </a:r>
                      <a:endParaRPr sz="13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D9D9"/>
                    </a:solidFill>
                  </a:tcPr>
                </a:tc>
                <a:tc>
                  <a:txBody>
                    <a:bodyPr/>
                    <a:lstStyle/>
                    <a:p>
                      <a:pPr marL="0" marR="0" lvl="0" indent="0" algn="ctr" rtl="0">
                        <a:lnSpc>
                          <a:spcPct val="106000"/>
                        </a:lnSpc>
                        <a:spcBef>
                          <a:spcPts val="0"/>
                        </a:spcBef>
                        <a:spcAft>
                          <a:spcPts val="0"/>
                        </a:spcAft>
                        <a:buNone/>
                      </a:pPr>
                      <a:r>
                        <a:rPr lang="el-GR" sz="1300" b="1" u="none" strike="noStrike" cap="none" dirty="0">
                          <a:solidFill>
                            <a:srgbClr val="002060"/>
                          </a:solidFill>
                          <a:latin typeface="Calibri"/>
                          <a:ea typeface="Calibri"/>
                          <a:cs typeface="Calibri"/>
                          <a:sym typeface="Calibri"/>
                        </a:rPr>
                        <a:t>Πολυπλοκότητα εργασιών</a:t>
                      </a:r>
                      <a:endParaRPr sz="13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D9D9"/>
                    </a:solidFill>
                  </a:tcPr>
                </a:tc>
                <a:tc>
                  <a:txBody>
                    <a:bodyPr/>
                    <a:lstStyle/>
                    <a:p>
                      <a:pPr marL="0" marR="0" lvl="0" indent="0" algn="ctr" rtl="0">
                        <a:lnSpc>
                          <a:spcPct val="106000"/>
                        </a:lnSpc>
                        <a:spcBef>
                          <a:spcPts val="0"/>
                        </a:spcBef>
                        <a:spcAft>
                          <a:spcPts val="0"/>
                        </a:spcAft>
                        <a:buNone/>
                      </a:pPr>
                      <a:r>
                        <a:rPr lang="el-GR" sz="1300" b="1" u="none" strike="noStrike" cap="none" dirty="0">
                          <a:solidFill>
                            <a:srgbClr val="002060"/>
                          </a:solidFill>
                          <a:latin typeface="Calibri"/>
                          <a:ea typeface="Calibri"/>
                          <a:cs typeface="Calibri"/>
                          <a:sym typeface="Calibri"/>
                        </a:rPr>
                        <a:t>Αυτονομία</a:t>
                      </a:r>
                      <a:endParaRPr sz="13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D9D9"/>
                    </a:solidFill>
                  </a:tcPr>
                </a:tc>
                <a:tc gridSpan="2">
                  <a:txBody>
                    <a:bodyPr/>
                    <a:lstStyle/>
                    <a:p>
                      <a:pPr marL="0" marR="0" lvl="0" indent="0" algn="ctr" rtl="0">
                        <a:lnSpc>
                          <a:spcPct val="106000"/>
                        </a:lnSpc>
                        <a:spcBef>
                          <a:spcPts val="0"/>
                        </a:spcBef>
                        <a:spcAft>
                          <a:spcPts val="0"/>
                        </a:spcAft>
                        <a:buNone/>
                      </a:pPr>
                      <a:r>
                        <a:rPr lang="el-GR" sz="1300" b="1" u="none" strike="noStrike" cap="none" dirty="0">
                          <a:solidFill>
                            <a:srgbClr val="002060"/>
                          </a:solidFill>
                          <a:latin typeface="Calibri"/>
                          <a:ea typeface="Calibri"/>
                          <a:cs typeface="Calibri"/>
                          <a:sym typeface="Calibri"/>
                        </a:rPr>
                        <a:t>Γνωστικός τομέας</a:t>
                      </a:r>
                      <a:endParaRPr sz="13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D9D9"/>
                    </a:solidFill>
                  </a:tcPr>
                </a:tc>
                <a:tc hMerge="1">
                  <a:txBody>
                    <a:bodyPr/>
                    <a:lstStyle/>
                    <a:p>
                      <a:endParaRPr lang="en-US"/>
                    </a:p>
                  </a:txBody>
                  <a:tcPr/>
                </a:tc>
                <a:extLst>
                  <a:ext uri="{0D108BD9-81ED-4DB2-BD59-A6C34878D82A}">
                    <a16:rowId xmlns:a16="http://schemas.microsoft.com/office/drawing/2014/main" val="10000"/>
                  </a:ext>
                </a:extLst>
              </a:tr>
              <a:tr h="5686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1</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Απλή εργασία</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Με καθοδήγηση</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Ανάμνηση</a:t>
                      </a:r>
                      <a:r>
                        <a:rPr lang="en-GB" sz="1500" i="1" u="none" strike="noStrike" cap="none" dirty="0">
                          <a:solidFill>
                            <a:srgbClr val="000000"/>
                          </a:solidFill>
                          <a:latin typeface="Calibri"/>
                          <a:ea typeface="Calibri"/>
                          <a:cs typeface="Calibri"/>
                          <a:sym typeface="Calibri"/>
                        </a:rPr>
                        <a:t> </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5686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2</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Απλή εργασία</a:t>
                      </a:r>
                      <a:endParaRPr lang="el-G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Αυτονομία και με καθοδήγηση όπου χρειάζεται</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Ανάμνηση</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r h="5686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3</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Καθορισμένες και συνηθισμένες εργασίες, απλά προβλήματα</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Αυτόνομα</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Κατανόηση</a:t>
                      </a:r>
                      <a:r>
                        <a:rPr lang="en-GB" sz="1500" i="1" u="none" strike="noStrike" cap="none" dirty="0">
                          <a:solidFill>
                            <a:srgbClr val="000000"/>
                          </a:solidFill>
                          <a:latin typeface="Calibri"/>
                          <a:ea typeface="Calibri"/>
                          <a:cs typeface="Calibri"/>
                          <a:sym typeface="Calibri"/>
                        </a:rPr>
                        <a:t> </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3"/>
                  </a:ext>
                </a:extLst>
              </a:tr>
              <a:tr h="5686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4</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Καθήκοντα και καλά καθορισμένα και μη συνηθισμένα προβλήματα</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Ανεξάρτητα και σύμφωνα με τις ανάγκες</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Κατανόηση</a:t>
                      </a:r>
                      <a:r>
                        <a:rPr lang="en-GB" sz="1500" i="1" u="none" strike="noStrike" cap="none" dirty="0">
                          <a:solidFill>
                            <a:srgbClr val="000000"/>
                          </a:solidFill>
                          <a:latin typeface="Calibri"/>
                          <a:ea typeface="Calibri"/>
                          <a:cs typeface="Calibri"/>
                          <a:sym typeface="Calibri"/>
                        </a:rPr>
                        <a:t> </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r h="602075">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5</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Διαφορετικές εργασίες και προβλήματα</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Καθοδήγηση άλλων</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Εφαρμογή</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5"/>
                  </a:ext>
                </a:extLst>
              </a:tr>
              <a:tr h="5334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6</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Οι πιο κατάλληλες εργασίες</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Ικανότητα προσαρμογής στους άλλους σε ένα περίπλοκο πλαίσιο</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Εκτίμηση</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6"/>
                  </a:ext>
                </a:extLst>
              </a:tr>
              <a:tr h="5686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7</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Επίλυση σύνθετων προβλημάτων με περιορισμένες λύσεις</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Συμβολή στην επαγγελματική πρακτική και καθοδήγηση άλλων</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Δημιουργία</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7"/>
                  </a:ext>
                </a:extLst>
              </a:tr>
              <a:tr h="568600">
                <a:tc>
                  <a:txBody>
                    <a:bodyPr/>
                    <a:lstStyle/>
                    <a:p>
                      <a:pPr marL="0" marR="0" lvl="0" indent="0" algn="ctr" rtl="0">
                        <a:lnSpc>
                          <a:spcPct val="106000"/>
                        </a:lnSpc>
                        <a:spcBef>
                          <a:spcPts val="0"/>
                        </a:spcBef>
                        <a:spcAft>
                          <a:spcPts val="0"/>
                        </a:spcAft>
                        <a:buNone/>
                      </a:pPr>
                      <a:r>
                        <a:rPr lang="el-GR" sz="1500" b="1" u="none" strike="noStrike" cap="none" dirty="0">
                          <a:solidFill>
                            <a:srgbClr val="000000"/>
                          </a:solidFill>
                          <a:latin typeface="Calibri"/>
                          <a:ea typeface="Calibri"/>
                          <a:cs typeface="Calibri"/>
                          <a:sym typeface="Calibri"/>
                        </a:rPr>
                        <a:t>Επίπεδο </a:t>
                      </a:r>
                      <a:r>
                        <a:rPr lang="en-GB" sz="1500" b="1" u="none" strike="noStrike" cap="none" dirty="0">
                          <a:solidFill>
                            <a:srgbClr val="000000"/>
                          </a:solidFill>
                          <a:latin typeface="Calibri"/>
                          <a:ea typeface="Calibri"/>
                          <a:cs typeface="Calibri"/>
                          <a:sym typeface="Calibri"/>
                        </a:rPr>
                        <a:t>8</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2F2F2"/>
                    </a:solidFill>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Επίλυση σύνθετων προβλημάτων με πολλούς παράγοντες που αλληλοεπιδρούν</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l-GR" sz="1500" u="none" strike="noStrike" cap="none" dirty="0">
                          <a:solidFill>
                            <a:srgbClr val="000000"/>
                          </a:solidFill>
                          <a:latin typeface="Calibri"/>
                          <a:ea typeface="Calibri"/>
                          <a:cs typeface="Calibri"/>
                          <a:sym typeface="Calibri"/>
                        </a:rPr>
                        <a:t>Πρόταση νέων ιδεών και διαδικασιών</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2">
                  <a:txBody>
                    <a:bodyPr/>
                    <a:lstStyle/>
                    <a:p>
                      <a:pPr marL="0" marR="0" lvl="0" indent="0" algn="l" rtl="0">
                        <a:lnSpc>
                          <a:spcPct val="106000"/>
                        </a:lnSpc>
                        <a:spcBef>
                          <a:spcPts val="0"/>
                        </a:spcBef>
                        <a:spcAft>
                          <a:spcPts val="0"/>
                        </a:spcAft>
                        <a:buNone/>
                      </a:pPr>
                      <a:r>
                        <a:rPr lang="el-GR" sz="1500" i="1" u="none" strike="noStrike" cap="none" dirty="0">
                          <a:solidFill>
                            <a:srgbClr val="000000"/>
                          </a:solidFill>
                          <a:latin typeface="Calibri"/>
                          <a:ea typeface="Calibri"/>
                          <a:cs typeface="Calibri"/>
                          <a:sym typeface="Calibri"/>
                        </a:rPr>
                        <a:t>Δημιουργία</a:t>
                      </a:r>
                      <a:r>
                        <a:rPr lang="en-GB" sz="1500" i="1" u="none" strike="noStrike" cap="none" dirty="0">
                          <a:solidFill>
                            <a:srgbClr val="000000"/>
                          </a:solidFill>
                          <a:latin typeface="Calibri"/>
                          <a:ea typeface="Calibri"/>
                          <a:cs typeface="Calibri"/>
                          <a:sym typeface="Calibri"/>
                        </a:rPr>
                        <a:t> </a:t>
                      </a:r>
                      <a:endParaRPr sz="1500" u="none" strike="noStrike" cap="none" dirty="0">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8"/>
                  </a:ext>
                </a:extLst>
              </a:tr>
              <a:tr h="325075">
                <a:tc gridSpan="4">
                  <a:txBody>
                    <a:bodyPr/>
                    <a:lstStyle/>
                    <a:p>
                      <a:pPr marL="0" marR="0" lvl="0" indent="0" algn="ctr" rtl="0">
                        <a:lnSpc>
                          <a:spcPct val="106000"/>
                        </a:lnSpc>
                        <a:spcBef>
                          <a:spcPts val="0"/>
                        </a:spcBef>
                        <a:spcAft>
                          <a:spcPts val="0"/>
                        </a:spcAft>
                        <a:buNone/>
                      </a:pPr>
                      <a:r>
                        <a:rPr lang="el-GR" sz="1500" b="1" u="none" strike="noStrike" cap="none" dirty="0">
                          <a:solidFill>
                            <a:srgbClr val="002060"/>
                          </a:solidFill>
                          <a:latin typeface="Calibri"/>
                          <a:ea typeface="Calibri"/>
                          <a:cs typeface="Calibri"/>
                          <a:sym typeface="Calibri"/>
                        </a:rPr>
                        <a:t>Πηγή</a:t>
                      </a:r>
                      <a:r>
                        <a:rPr lang="en-GB" sz="1500" b="1" u="none" strike="noStrike" cap="none" dirty="0">
                          <a:solidFill>
                            <a:srgbClr val="002060"/>
                          </a:solidFill>
                          <a:latin typeface="Calibri"/>
                          <a:ea typeface="Calibri"/>
                          <a:cs typeface="Calibri"/>
                          <a:sym typeface="Calibri"/>
                        </a:rPr>
                        <a:t>: </a:t>
                      </a:r>
                      <a:r>
                        <a:rPr lang="en-GB" sz="1500" b="1" u="none" strike="noStrike" cap="none" dirty="0" err="1">
                          <a:solidFill>
                            <a:srgbClr val="002060"/>
                          </a:solidFill>
                          <a:latin typeface="Calibri"/>
                          <a:ea typeface="Calibri"/>
                          <a:cs typeface="Calibri"/>
                          <a:sym typeface="Calibri"/>
                        </a:rPr>
                        <a:t>DigComp</a:t>
                      </a:r>
                      <a:r>
                        <a:rPr lang="en-GB" sz="1500" b="1" u="none" strike="noStrike" cap="none" dirty="0">
                          <a:solidFill>
                            <a:srgbClr val="002060"/>
                          </a:solidFill>
                          <a:latin typeface="Calibri"/>
                          <a:ea typeface="Calibri"/>
                          <a:cs typeface="Calibri"/>
                          <a:sym typeface="Calibri"/>
                        </a:rPr>
                        <a:t> 2.1, </a:t>
                      </a:r>
                      <a:r>
                        <a:rPr lang="el-GR" sz="1500" b="1" u="none" strike="noStrike" cap="none" dirty="0">
                          <a:solidFill>
                            <a:srgbClr val="002060"/>
                          </a:solidFill>
                          <a:latin typeface="Calibri"/>
                          <a:ea typeface="Calibri"/>
                          <a:cs typeface="Calibri"/>
                          <a:sym typeface="Calibri"/>
                        </a:rPr>
                        <a:t>σελ.</a:t>
                      </a:r>
                      <a:r>
                        <a:rPr lang="en-GB" sz="1500" b="1" u="none" strike="noStrike" cap="none" dirty="0">
                          <a:solidFill>
                            <a:srgbClr val="002060"/>
                          </a:solidFill>
                          <a:latin typeface="Calibri"/>
                          <a:ea typeface="Calibri"/>
                          <a:cs typeface="Calibri"/>
                          <a:sym typeface="Calibri"/>
                        </a:rPr>
                        <a:t> 13</a:t>
                      </a:r>
                      <a:endParaRPr sz="1500" u="none" strike="noStrike" cap="none" dirty="0">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rtl="0">
                        <a:lnSpc>
                          <a:spcPct val="106000"/>
                        </a:lnSpc>
                        <a:spcBef>
                          <a:spcPts val="0"/>
                        </a:spcBef>
                        <a:spcAft>
                          <a:spcPts val="0"/>
                        </a:spcAft>
                        <a:buNone/>
                      </a:pPr>
                      <a:r>
                        <a:rPr lang="en-GB" sz="1500" u="none" strike="noStrike" cap="none" dirty="0">
                          <a:latin typeface="Calibri"/>
                          <a:ea typeface="Calibri"/>
                          <a:cs typeface="Calibri"/>
                          <a:sym typeface="Calibri"/>
                        </a:rPr>
                        <a:t> </a:t>
                      </a:r>
                      <a:endParaRPr dirty="0"/>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6" name="Google Shape;156;p7"/>
          <p:cNvSpPr txBox="1"/>
          <p:nvPr/>
        </p:nvSpPr>
        <p:spPr>
          <a:xfrm>
            <a:off x="762530" y="1246054"/>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1.3: </a:t>
            </a:r>
            <a:r>
              <a:rPr lang="el-GR" sz="2400" dirty="0">
                <a:solidFill>
                  <a:srgbClr val="21B4A9"/>
                </a:solidFill>
                <a:latin typeface="Calibri"/>
                <a:ea typeface="Calibri"/>
                <a:cs typeface="Calibri"/>
                <a:sym typeface="Calibri"/>
              </a:rPr>
              <a:t>Το Παρόν</a:t>
            </a:r>
            <a:endParaRPr sz="2400" dirty="0">
              <a:solidFill>
                <a:srgbClr val="21B4A9"/>
              </a:solidFill>
              <a:latin typeface="Calibri"/>
              <a:ea typeface="Calibri"/>
              <a:cs typeface="Calibri"/>
              <a:sym typeface="Calibri"/>
            </a:endParaRPr>
          </a:p>
        </p:txBody>
      </p:sp>
      <p:sp>
        <p:nvSpPr>
          <p:cNvPr id="157" name="Google Shape;157;p7"/>
          <p:cNvSpPr/>
          <p:nvPr/>
        </p:nvSpPr>
        <p:spPr>
          <a:xfrm>
            <a:off x="762529" y="1871201"/>
            <a:ext cx="7273107" cy="1077178"/>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Το 2022, μετά την πολιτική και τις θεσμικές προσπάθειες για τη διατήρηση της δίδυμης μετάβασης των κοινωνιών και των οικονομιών της ΕΕ, το </a:t>
            </a:r>
            <a:r>
              <a:rPr lang="el-GR" sz="1600" dirty="0" err="1">
                <a:solidFill>
                  <a:schemeClr val="dk1"/>
                </a:solidFill>
                <a:latin typeface="Calibri"/>
                <a:ea typeface="Calibri"/>
                <a:cs typeface="Calibri"/>
                <a:sym typeface="Calibri"/>
              </a:rPr>
              <a:t>ΚΚΕρ</a:t>
            </a:r>
            <a:r>
              <a:rPr lang="el-GR" sz="1600" dirty="0">
                <a:solidFill>
                  <a:schemeClr val="dk1"/>
                </a:solidFill>
                <a:latin typeface="Calibri"/>
                <a:ea typeface="Calibri"/>
                <a:cs typeface="Calibri"/>
                <a:sym typeface="Calibri"/>
              </a:rPr>
              <a:t> της Επιτροπής της ΕΕ δημοσίευσε τη δεύτερη επίσημη συνέχεια του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δηλαδή το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2.2</a:t>
            </a:r>
            <a:r>
              <a:rPr lang="en-GB" sz="1600"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endParaRPr i="1" dirty="0">
              <a:solidFill>
                <a:schemeClr val="dk1"/>
              </a:solidFill>
              <a:latin typeface="Calibri"/>
              <a:ea typeface="Calibri"/>
              <a:cs typeface="Calibri"/>
              <a:sym typeface="Calibri"/>
            </a:endParaRPr>
          </a:p>
        </p:txBody>
      </p:sp>
      <p:sp>
        <p:nvSpPr>
          <p:cNvPr id="158" name="Google Shape;158;p7"/>
          <p:cNvSpPr txBox="1"/>
          <p:nvPr/>
        </p:nvSpPr>
        <p:spPr>
          <a:xfrm>
            <a:off x="4399082" y="2893406"/>
            <a:ext cx="3385256" cy="3293169"/>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Περισσότερα από 250 νέα παραδείγματα εφαρμοσμένης γνώσης, δεξιοτήτων και στάσεων παρατίθενται σε αυτή τη φιλόδοξη νέα έκδοση.</a:t>
            </a:r>
          </a:p>
          <a:p>
            <a:pPr lvl="0" algn="just"/>
            <a:endParaRPr lang="el-GR" sz="1600" dirty="0">
              <a:solidFill>
                <a:schemeClr val="dk1"/>
              </a:solidFill>
              <a:latin typeface="Calibri"/>
              <a:ea typeface="Calibri"/>
              <a:cs typeface="Calibri"/>
              <a:sym typeface="Calibri"/>
            </a:endParaRPr>
          </a:p>
          <a:p>
            <a:pPr lvl="0" algn="just"/>
            <a:r>
              <a:rPr lang="el-GR" sz="1600" dirty="0">
                <a:solidFill>
                  <a:schemeClr val="dk1"/>
                </a:solidFill>
                <a:latin typeface="Calibri"/>
                <a:ea typeface="Calibri"/>
                <a:cs typeface="Calibri"/>
                <a:sym typeface="Calibri"/>
              </a:rPr>
              <a:t>Τα παραδείγματα προορίζονται να παρέχουν απτές αναφορές και τεχνογνωσία χρήσης σε αναγνώστες και χρήστες του πλαισίου – και σχετικές σε όλους τους τομείς της Δια Βίου Μάθησης (δηλαδή, AE, VET, κ.λπ.)</a:t>
            </a:r>
            <a:endParaRPr sz="1600" dirty="0">
              <a:solidFill>
                <a:schemeClr val="dk1"/>
              </a:solidFill>
              <a:latin typeface="Calibri"/>
              <a:ea typeface="Calibri"/>
              <a:cs typeface="Calibri"/>
              <a:sym typeface="Calibri"/>
            </a:endParaRPr>
          </a:p>
        </p:txBody>
      </p:sp>
      <p:sp>
        <p:nvSpPr>
          <p:cNvPr id="159" name="Google Shape;159;p7"/>
          <p:cNvSpPr txBox="1"/>
          <p:nvPr/>
        </p:nvSpPr>
        <p:spPr>
          <a:xfrm>
            <a:off x="789136" y="2893406"/>
            <a:ext cx="3258990" cy="3046948"/>
          </a:xfrm>
          <a:prstGeom prst="rect">
            <a:avLst/>
          </a:prstGeom>
          <a:noFill/>
          <a:ln>
            <a:noFill/>
          </a:ln>
        </p:spPr>
        <p:txBody>
          <a:bodyPr spcFirstLastPara="1" wrap="square" lIns="91425" tIns="45700" rIns="91425" bIns="45700" anchor="t" anchorCtr="0">
            <a:spAutoFit/>
          </a:bodyPr>
          <a:lstStyle/>
          <a:p>
            <a:pPr lvl="0" algn="just"/>
            <a:r>
              <a:rPr lang="el-GR" sz="1600" dirty="0">
                <a:solidFill>
                  <a:schemeClr val="dk1"/>
                </a:solidFill>
                <a:latin typeface="Calibri"/>
                <a:ea typeface="Calibri"/>
                <a:cs typeface="Calibri"/>
                <a:sym typeface="Calibri"/>
              </a:rPr>
              <a:t>Ζητήθηκε η γνώμη σχετικά μεγάλου αριθμού ενδιαφερομένων καθ' όλη τη διάρκεια της διαδικασίας αναβάθμισης του </a:t>
            </a:r>
            <a:r>
              <a:rPr lang="el-GR" sz="1600" dirty="0" err="1">
                <a:solidFill>
                  <a:schemeClr val="dk1"/>
                </a:solidFill>
                <a:latin typeface="Calibri"/>
                <a:ea typeface="Calibri"/>
                <a:cs typeface="Calibri"/>
                <a:sym typeface="Calibri"/>
              </a:rPr>
              <a:t>DigComp</a:t>
            </a:r>
            <a:r>
              <a:rPr lang="el-GR" sz="1600" dirty="0">
                <a:solidFill>
                  <a:schemeClr val="dk1"/>
                </a:solidFill>
                <a:latin typeface="Calibri"/>
                <a:ea typeface="Calibri"/>
                <a:cs typeface="Calibri"/>
                <a:sym typeface="Calibri"/>
              </a:rPr>
              <a:t> 2.2, μεταξύ άλλων μέσω της ειδικής Κοινότητας Πρακτικής* που ιδρύθηκε για το σκοπό αυτό (συμπεριλαμβανομένων εμπειρογνωμόνων από διεθνείς οργανισμούς όπως η UNESCO, η UNICEF, η ILO, η Παγκόσμια Τράπεζα)</a:t>
            </a:r>
            <a:r>
              <a:rPr lang="en-GB" sz="1600" dirty="0">
                <a:solidFill>
                  <a:schemeClr val="dk1"/>
                </a:solidFill>
                <a:latin typeface="Calibri"/>
                <a:ea typeface="Calibri"/>
                <a:cs typeface="Calibri"/>
                <a:sym typeface="Calibri"/>
              </a:rPr>
              <a:t>. </a:t>
            </a:r>
            <a:endParaRPr sz="1600" dirty="0">
              <a:solidFill>
                <a:schemeClr val="dk1"/>
              </a:solidFill>
              <a:latin typeface="Calibri"/>
              <a:ea typeface="Calibri"/>
              <a:cs typeface="Calibri"/>
              <a:sym typeface="Calibri"/>
            </a:endParaRPr>
          </a:p>
        </p:txBody>
      </p:sp>
      <p:cxnSp>
        <p:nvCxnSpPr>
          <p:cNvPr id="160" name="Google Shape;160;p7"/>
          <p:cNvCxnSpPr/>
          <p:nvPr/>
        </p:nvCxnSpPr>
        <p:spPr>
          <a:xfrm flipH="1">
            <a:off x="4210050" y="2981325"/>
            <a:ext cx="9525" cy="3354743"/>
          </a:xfrm>
          <a:prstGeom prst="straightConnector1">
            <a:avLst/>
          </a:prstGeom>
          <a:noFill/>
          <a:ln w="9525" cap="flat" cmpd="sng">
            <a:solidFill>
              <a:schemeClr val="accent1"/>
            </a:solidFill>
            <a:prstDash val="solid"/>
            <a:miter lim="800000"/>
            <a:headEnd type="none" w="sm" len="sm"/>
            <a:tailEnd type="none" w="sm" len="sm"/>
          </a:ln>
        </p:spPr>
      </p:cxnSp>
      <p:pic>
        <p:nvPicPr>
          <p:cNvPr id="161" name="Google Shape;161;p7"/>
          <p:cNvPicPr preferRelativeResize="0"/>
          <p:nvPr/>
        </p:nvPicPr>
        <p:blipFill rotWithShape="1">
          <a:blip r:embed="rId4">
            <a:alphaModFix/>
          </a:blip>
          <a:srcRect/>
          <a:stretch/>
        </p:blipFill>
        <p:spPr>
          <a:xfrm>
            <a:off x="8207085" y="1871201"/>
            <a:ext cx="3787296" cy="2654731"/>
          </a:xfrm>
          <a:prstGeom prst="rect">
            <a:avLst/>
          </a:prstGeom>
          <a:noFill/>
          <a:ln w="9525" cap="flat" cmpd="sng">
            <a:solidFill>
              <a:schemeClr val="accent1"/>
            </a:solidFill>
            <a:prstDash val="solid"/>
            <a:round/>
            <a:headEnd type="none" w="sm" len="sm"/>
            <a:tailEnd type="none" w="sm" len="sm"/>
          </a:ln>
        </p:spPr>
      </p:pic>
      <p:sp>
        <p:nvSpPr>
          <p:cNvPr id="162" name="Google Shape;162;p7"/>
          <p:cNvSpPr/>
          <p:nvPr/>
        </p:nvSpPr>
        <p:spPr>
          <a:xfrm>
            <a:off x="789136" y="6012903"/>
            <a:ext cx="7273107" cy="323165"/>
          </a:xfrm>
          <a:prstGeom prst="rect">
            <a:avLst/>
          </a:prstGeom>
          <a:noFill/>
          <a:ln>
            <a:noFill/>
          </a:ln>
        </p:spPr>
        <p:txBody>
          <a:bodyPr spcFirstLastPara="1" wrap="square" lIns="91425" tIns="45700" rIns="91425" bIns="45700" anchor="t" anchorCtr="0">
            <a:spAutoFit/>
          </a:bodyPr>
          <a:lstStyle/>
          <a:p>
            <a:pPr lvl="0" algn="just"/>
            <a:r>
              <a:rPr lang="en-GB" sz="1500" b="1" i="1" dirty="0">
                <a:solidFill>
                  <a:schemeClr val="dk1"/>
                </a:solidFill>
                <a:latin typeface="Calibri"/>
                <a:ea typeface="Calibri"/>
                <a:cs typeface="Calibri"/>
                <a:sym typeface="Calibri"/>
              </a:rPr>
              <a:t>*</a:t>
            </a:r>
            <a:r>
              <a:rPr lang="el-GR" sz="1500" i="1" dirty="0">
                <a:solidFill>
                  <a:schemeClr val="dk1"/>
                </a:solidFill>
                <a:latin typeface="Calibri"/>
                <a:ea typeface="Calibri"/>
                <a:cs typeface="Calibri"/>
                <a:sym typeface="Calibri"/>
              </a:rPr>
              <a:t>Με τ</a:t>
            </a:r>
            <a:r>
              <a:rPr lang="en-US" sz="1500" i="1" dirty="0">
                <a:solidFill>
                  <a:schemeClr val="dk1"/>
                </a:solidFill>
                <a:latin typeface="Calibri"/>
                <a:ea typeface="Calibri"/>
                <a:cs typeface="Calibri"/>
                <a:sym typeface="Calibri"/>
              </a:rPr>
              <a:t>o</a:t>
            </a:r>
            <a:r>
              <a:rPr lang="el-GR" sz="1500" i="1" dirty="0">
                <a:solidFill>
                  <a:schemeClr val="dk1"/>
                </a:solidFill>
                <a:latin typeface="Calibri"/>
                <a:ea typeface="Calibri"/>
                <a:cs typeface="Calibri"/>
                <a:sym typeface="Calibri"/>
              </a:rPr>
              <a:t> IHF επίσης ως ενεργό μέλος</a:t>
            </a:r>
            <a:endParaRPr dirty="0"/>
          </a:p>
        </p:txBody>
      </p:sp>
      <p:sp>
        <p:nvSpPr>
          <p:cNvPr id="10" name="Google Shape;139;p5">
            <a:extLst>
              <a:ext uri="{FF2B5EF4-FFF2-40B4-BE49-F238E27FC236}">
                <a16:creationId xmlns:a16="http://schemas.microsoft.com/office/drawing/2014/main" id="{F7B90998-441D-438A-AE68-B0657BB26E12}"/>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a:t>
            </a:r>
            <a:r>
              <a:rPr lang="el-GR" sz="3600" b="1" dirty="0">
                <a:solidFill>
                  <a:srgbClr val="FAB632"/>
                </a:solidFill>
                <a:latin typeface="Calibri"/>
                <a:ea typeface="Calibri"/>
                <a:cs typeface="Calibri"/>
                <a:sym typeface="Calibri"/>
              </a:rPr>
              <a:t> Το Πλαίσιο</a:t>
            </a:r>
            <a:r>
              <a:rPr lang="en-GB" sz="3600" b="1" dirty="0">
                <a:solidFill>
                  <a:srgbClr val="FAB632"/>
                </a:solidFill>
                <a:latin typeface="Calibri"/>
                <a:ea typeface="Calibri"/>
                <a:cs typeface="Calibri"/>
                <a:sym typeface="Calibri"/>
              </a:rPr>
              <a:t> </a:t>
            </a:r>
            <a:r>
              <a:rPr lang="en-GB"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8"/>
          <p:cNvSpPr txBox="1"/>
          <p:nvPr/>
        </p:nvSpPr>
        <p:spPr>
          <a:xfrm>
            <a:off x="762529" y="579940"/>
            <a:ext cx="11669616"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2: </a:t>
            </a:r>
            <a:r>
              <a:rPr lang="el-GR" sz="3600" b="1" dirty="0">
                <a:solidFill>
                  <a:srgbClr val="FAB632"/>
                </a:solidFill>
                <a:latin typeface="Calibri"/>
                <a:ea typeface="Calibri"/>
                <a:cs typeface="Calibri"/>
                <a:sym typeface="Calibri"/>
              </a:rPr>
              <a:t>Περιεχόμενο και δομή του </a:t>
            </a:r>
            <a:r>
              <a:rPr lang="en-GB"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sp>
        <p:nvSpPr>
          <p:cNvPr id="168" name="Google Shape;168;p8"/>
          <p:cNvSpPr txBox="1"/>
          <p:nvPr/>
        </p:nvSpPr>
        <p:spPr>
          <a:xfrm>
            <a:off x="762529" y="1246054"/>
            <a:ext cx="10985259"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2.1: </a:t>
            </a:r>
            <a:r>
              <a:rPr lang="el-GR" sz="2400" dirty="0">
                <a:solidFill>
                  <a:srgbClr val="21B4A9"/>
                </a:solidFill>
                <a:latin typeface="Calibri"/>
                <a:ea typeface="Calibri"/>
                <a:cs typeface="Calibri"/>
                <a:sym typeface="Calibri"/>
              </a:rPr>
              <a:t>Αποποίηση ευθύνης – ο επίσημος ορισμός της ψηφιακής ικανότητας</a:t>
            </a:r>
            <a:endParaRPr sz="2400" dirty="0">
              <a:solidFill>
                <a:srgbClr val="21B4A9"/>
              </a:solidFill>
              <a:latin typeface="Calibri"/>
              <a:ea typeface="Calibri"/>
              <a:cs typeface="Calibri"/>
              <a:sym typeface="Calibri"/>
            </a:endParaRPr>
          </a:p>
        </p:txBody>
      </p:sp>
      <p:sp>
        <p:nvSpPr>
          <p:cNvPr id="169" name="Google Shape;169;p8"/>
          <p:cNvSpPr/>
          <p:nvPr/>
        </p:nvSpPr>
        <p:spPr>
          <a:xfrm>
            <a:off x="762529" y="1871201"/>
            <a:ext cx="7273107" cy="1323399"/>
          </a:xfrm>
          <a:prstGeom prst="rect">
            <a:avLst/>
          </a:prstGeom>
          <a:noFill/>
          <a:ln>
            <a:noFill/>
          </a:ln>
        </p:spPr>
        <p:txBody>
          <a:bodyPr spcFirstLastPara="1" wrap="square" lIns="91425" tIns="45700" rIns="91425" bIns="45700" anchor="t" anchorCtr="0">
            <a:spAutoFit/>
          </a:bodyPr>
          <a:lstStyle/>
          <a:p>
            <a:pPr lvl="0" algn="just"/>
            <a:r>
              <a:rPr lang="en-GB" sz="1600" dirty="0">
                <a:solidFill>
                  <a:schemeClr val="dk1"/>
                </a:solidFill>
                <a:latin typeface="Calibri"/>
                <a:ea typeface="Calibri"/>
                <a:cs typeface="Calibri"/>
                <a:sym typeface="Calibri"/>
              </a:rPr>
              <a:t>(...) </a:t>
            </a:r>
            <a:r>
              <a:rPr lang="el-GR" sz="1600" dirty="0">
                <a:solidFill>
                  <a:schemeClr val="dk1"/>
                </a:solidFill>
                <a:latin typeface="Calibri"/>
                <a:ea typeface="Calibri"/>
                <a:cs typeface="Calibri"/>
                <a:sym typeface="Calibri"/>
              </a:rPr>
              <a:t>σίγουρη και κριτική χρήση της τεχνολογίας της κοινωνίας της πληροφορίας (IST) για εργασία, αναψυχή και επικοινωνία. Υποστηρίζεται από βασικές δεξιότητες(*) στις ΤΠΕ: χρήση υπολογιστών για ανάκτηση, αξιολόγηση, αποθήκευση, παραγωγή, παρουσίαση και ανταλλαγή πληροφοριών, καθώς και για επικοινωνία και συμμετοχή σε συνεργατικά δίκτυα μέσω του Διαδικτύου</a:t>
            </a:r>
            <a:r>
              <a:rPr lang="en-GB" sz="1600" dirty="0">
                <a:solidFill>
                  <a:schemeClr val="dk1"/>
                </a:solidFill>
                <a:latin typeface="Calibri"/>
                <a:ea typeface="Calibri"/>
                <a:cs typeface="Calibri"/>
                <a:sym typeface="Calibri"/>
              </a:rPr>
              <a:t>. </a:t>
            </a:r>
            <a:endParaRPr dirty="0">
              <a:solidFill>
                <a:schemeClr val="dk1"/>
              </a:solidFill>
              <a:latin typeface="Calibri"/>
              <a:ea typeface="Calibri"/>
              <a:cs typeface="Calibri"/>
              <a:sym typeface="Calibri"/>
            </a:endParaRPr>
          </a:p>
        </p:txBody>
      </p:sp>
      <p:sp>
        <p:nvSpPr>
          <p:cNvPr id="170" name="Google Shape;170;p8"/>
          <p:cNvSpPr/>
          <p:nvPr/>
        </p:nvSpPr>
        <p:spPr>
          <a:xfrm>
            <a:off x="8153400" y="1952625"/>
            <a:ext cx="3476625" cy="4185721"/>
          </a:xfrm>
          <a:prstGeom prst="rect">
            <a:avLst/>
          </a:prstGeom>
          <a:noFill/>
          <a:ln w="9525" cap="flat" cmpd="sng">
            <a:solidFill>
              <a:srgbClr val="0070C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1400" b="1" dirty="0">
                <a:solidFill>
                  <a:schemeClr val="dk1"/>
                </a:solidFill>
                <a:latin typeface="Calibri"/>
                <a:ea typeface="Calibri"/>
                <a:cs typeface="Calibri"/>
                <a:sym typeface="Calibri"/>
              </a:rPr>
              <a:t>*</a:t>
            </a:r>
            <a:r>
              <a:rPr lang="en-GB" sz="1400" dirty="0">
                <a:solidFill>
                  <a:schemeClr val="dk1"/>
                </a:solidFill>
                <a:latin typeface="Calibri"/>
                <a:ea typeface="Calibri"/>
                <a:cs typeface="Calibri"/>
                <a:sym typeface="Calibri"/>
              </a:rPr>
              <a:t> </a:t>
            </a:r>
            <a:r>
              <a:rPr lang="el-GR" dirty="0">
                <a:solidFill>
                  <a:schemeClr val="dk1"/>
                </a:solidFill>
                <a:latin typeface="Calibri"/>
                <a:cs typeface="Calibri"/>
              </a:rPr>
              <a:t>Οι δεξιότητες που απαιτούνται περιλαμβάνουν την ικανότητα αναζήτησης, συλλογής και επεξεργασίας πληροφοριών και χρήσης τους με </a:t>
            </a:r>
            <a:r>
              <a:rPr lang="el-GR" b="1" dirty="0">
                <a:solidFill>
                  <a:srgbClr val="002060"/>
                </a:solidFill>
                <a:latin typeface="Calibri"/>
                <a:cs typeface="Calibri"/>
              </a:rPr>
              <a:t>κριτικό</a:t>
            </a:r>
            <a:r>
              <a:rPr lang="el-GR" dirty="0">
                <a:solidFill>
                  <a:schemeClr val="dk1"/>
                </a:solidFill>
                <a:latin typeface="Calibri"/>
                <a:cs typeface="Calibri"/>
              </a:rPr>
              <a:t> και </a:t>
            </a:r>
            <a:r>
              <a:rPr lang="el-GR" b="1" dirty="0">
                <a:solidFill>
                  <a:srgbClr val="002060"/>
                </a:solidFill>
                <a:latin typeface="Calibri"/>
                <a:cs typeface="Calibri"/>
              </a:rPr>
              <a:t>συστηματικό </a:t>
            </a:r>
            <a:r>
              <a:rPr lang="el-GR" dirty="0">
                <a:solidFill>
                  <a:schemeClr val="dk1"/>
                </a:solidFill>
                <a:latin typeface="Calibri"/>
                <a:cs typeface="Calibri"/>
              </a:rPr>
              <a:t>τρόπο, αξιολόγηση της συνάφειας και διάκριση του πραγματικού από το εικονικό ενώ αναγνωρίζονται οι σύνδεσμοι.</a:t>
            </a:r>
          </a:p>
          <a:p>
            <a:pPr lvl="0" algn="just"/>
            <a:endParaRPr lang="el-GR" dirty="0">
              <a:solidFill>
                <a:schemeClr val="dk1"/>
              </a:solidFill>
              <a:latin typeface="Calibri"/>
              <a:cs typeface="Calibri"/>
            </a:endParaRPr>
          </a:p>
          <a:p>
            <a:pPr lvl="0" algn="just"/>
            <a:r>
              <a:rPr lang="el-GR" dirty="0">
                <a:solidFill>
                  <a:schemeClr val="dk1"/>
                </a:solidFill>
                <a:latin typeface="Calibri"/>
                <a:cs typeface="Calibri"/>
              </a:rPr>
              <a:t>Τα άτομα θα πρέπει να έχουν δεξιότητες χρήσης εργαλείων για την παραγωγή, παρουσίαση και κατανόηση σύνθετων πληροφοριών και την ικανότητα </a:t>
            </a:r>
            <a:r>
              <a:rPr lang="el-GR" b="1" dirty="0">
                <a:solidFill>
                  <a:srgbClr val="002060"/>
                </a:solidFill>
                <a:latin typeface="Calibri"/>
                <a:cs typeface="Calibri"/>
              </a:rPr>
              <a:t>πρόσβασης</a:t>
            </a:r>
            <a:r>
              <a:rPr lang="el-GR" dirty="0">
                <a:solidFill>
                  <a:schemeClr val="dk1"/>
                </a:solidFill>
                <a:latin typeface="Calibri"/>
                <a:cs typeface="Calibri"/>
              </a:rPr>
              <a:t>, </a:t>
            </a:r>
            <a:r>
              <a:rPr lang="el-GR" b="1" dirty="0">
                <a:solidFill>
                  <a:srgbClr val="002060"/>
                </a:solidFill>
                <a:latin typeface="Calibri"/>
                <a:cs typeface="Calibri"/>
              </a:rPr>
              <a:t>αναζήτησης</a:t>
            </a:r>
            <a:r>
              <a:rPr lang="el-GR" dirty="0">
                <a:solidFill>
                  <a:schemeClr val="dk1"/>
                </a:solidFill>
                <a:latin typeface="Calibri"/>
                <a:cs typeface="Calibri"/>
              </a:rPr>
              <a:t> και </a:t>
            </a:r>
            <a:r>
              <a:rPr lang="el-GR" b="1" dirty="0">
                <a:solidFill>
                  <a:srgbClr val="002060"/>
                </a:solidFill>
                <a:latin typeface="Calibri"/>
                <a:cs typeface="Calibri"/>
              </a:rPr>
              <a:t>χρήσης</a:t>
            </a:r>
            <a:r>
              <a:rPr lang="el-GR" dirty="0">
                <a:solidFill>
                  <a:schemeClr val="dk1"/>
                </a:solidFill>
                <a:latin typeface="Calibri"/>
                <a:cs typeface="Calibri"/>
              </a:rPr>
              <a:t> υπηρεσιών που βασίζονται στο Διαδίκτυο.</a:t>
            </a:r>
          </a:p>
          <a:p>
            <a:pPr lvl="0" algn="just"/>
            <a:endParaRPr lang="el-GR" dirty="0">
              <a:solidFill>
                <a:schemeClr val="dk1"/>
              </a:solidFill>
              <a:latin typeface="Calibri"/>
              <a:cs typeface="Calibri"/>
            </a:endParaRPr>
          </a:p>
          <a:p>
            <a:pPr lvl="0" algn="just"/>
            <a:r>
              <a:rPr lang="el-GR" dirty="0">
                <a:solidFill>
                  <a:schemeClr val="dk1"/>
                </a:solidFill>
                <a:latin typeface="Calibri"/>
                <a:cs typeface="Calibri"/>
              </a:rPr>
              <a:t>Τα άτομα θα πρέπει επίσης να μπορούν να χρησιμοποιούν τις ΤΠΕ για να υποστηρίξουν την κριτική σκέψη, τη δημιουργικότητα και την καινοτομία.</a:t>
            </a:r>
            <a:endParaRPr dirty="0">
              <a:solidFill>
                <a:schemeClr val="dk1"/>
              </a:solidFill>
              <a:latin typeface="Calibri"/>
              <a:cs typeface="Calibri"/>
            </a:endParaRPr>
          </a:p>
        </p:txBody>
      </p:sp>
      <p:pic>
        <p:nvPicPr>
          <p:cNvPr id="171" name="Google Shape;171;p8">
            <a:hlinkClick r:id="rId3"/>
          </p:cNvPr>
          <p:cNvPicPr preferRelativeResize="0"/>
          <p:nvPr/>
        </p:nvPicPr>
        <p:blipFill rotWithShape="1">
          <a:blip r:embed="rId4">
            <a:alphaModFix/>
          </a:blip>
          <a:srcRect/>
          <a:stretch/>
        </p:blipFill>
        <p:spPr>
          <a:xfrm>
            <a:off x="849920" y="3512011"/>
            <a:ext cx="7098323" cy="1532779"/>
          </a:xfrm>
          <a:prstGeom prst="rect">
            <a:avLst/>
          </a:prstGeom>
          <a:noFill/>
          <a:ln w="9525" cap="flat" cmpd="sng">
            <a:solidFill>
              <a:srgbClr val="0070C0"/>
            </a:solidFill>
            <a:prstDash val="solid"/>
            <a:round/>
            <a:headEnd type="none" w="sm" len="sm"/>
            <a:tailEnd type="none" w="sm" len="sm"/>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7" name="Google Shape;177;p9"/>
          <p:cNvSpPr txBox="1"/>
          <p:nvPr/>
        </p:nvSpPr>
        <p:spPr>
          <a:xfrm>
            <a:off x="762530" y="1246054"/>
            <a:ext cx="9981670"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2.2: </a:t>
            </a:r>
            <a:r>
              <a:rPr lang="el-GR" sz="2400" dirty="0">
                <a:solidFill>
                  <a:srgbClr val="21B4A9"/>
                </a:solidFill>
                <a:latin typeface="Calibri"/>
                <a:ea typeface="Calibri"/>
                <a:cs typeface="Calibri"/>
                <a:sym typeface="Calibri"/>
              </a:rPr>
              <a:t>Ο επίσημος ορισμός της ψηφιακής ικανότητας (σε απλή γλώσσα)</a:t>
            </a:r>
            <a:r>
              <a:rPr lang="en-GB" sz="2400" dirty="0">
                <a:solidFill>
                  <a:srgbClr val="21B4A9"/>
                </a:solidFill>
                <a:latin typeface="Calibri"/>
                <a:ea typeface="Calibri"/>
                <a:cs typeface="Calibri"/>
                <a:sym typeface="Calibri"/>
              </a:rPr>
              <a:t> </a:t>
            </a:r>
            <a:endParaRPr sz="2400" dirty="0">
              <a:solidFill>
                <a:srgbClr val="21B4A9"/>
              </a:solidFill>
              <a:latin typeface="Calibri"/>
              <a:ea typeface="Calibri"/>
              <a:cs typeface="Calibri"/>
              <a:sym typeface="Calibri"/>
            </a:endParaRPr>
          </a:p>
        </p:txBody>
      </p:sp>
      <p:sp>
        <p:nvSpPr>
          <p:cNvPr id="178" name="Google Shape;178;p9"/>
          <p:cNvSpPr/>
          <p:nvPr/>
        </p:nvSpPr>
        <p:spPr>
          <a:xfrm>
            <a:off x="762529" y="1871201"/>
            <a:ext cx="10648421" cy="3416279"/>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Ψηφιακή ικανότητα σημαίνει ενασχόληση και χρήση της ψηφιακής τεχνολογίας για μάθηση, στην εργασία και για κοινωνική συμμετοχή με αυτοπεποίθηση, κριτικό και υπεύθυνο τρόπο.</a:t>
            </a:r>
          </a:p>
          <a:p>
            <a:pPr lvl="0" algn="just"/>
            <a:endParaRPr lang="el-G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Περιλαμβάνονται όλες οι πληροφορίες και η παιδεία δεδομένων, η επικοινωνία και η ομαδική εργασία, η παιδεία στα μέσα επικοινωνίας, η παραγωγή ψηφιακού περιεχομένου (συμπεριλαμβανομένου του προγραμματισμού), η ασφάλεια (συμπεριλαμβανομένων των ικανοτήτων ψηφιακής ευημερίας και ασφάλειας στον κυβερνοχώρο), ανησυχίες που σχετίζονται με την πνευματική ιδιοκτησία, την επίλυση προβλημάτων και την κριτική σκέψη.</a:t>
            </a:r>
          </a:p>
          <a:p>
            <a:pPr lvl="0" algn="just"/>
            <a:endParaRPr lang="el-GR" sz="1800" dirty="0">
              <a:solidFill>
                <a:schemeClr val="dk1"/>
              </a:solidFill>
              <a:latin typeface="Calibri"/>
              <a:ea typeface="Calibri"/>
              <a:cs typeface="Calibri"/>
              <a:sym typeface="Calibri"/>
            </a:endParaRPr>
          </a:p>
          <a:p>
            <a:pPr lvl="0" algn="just"/>
            <a:r>
              <a:rPr lang="el-GR" sz="1800" dirty="0">
                <a:solidFill>
                  <a:schemeClr val="dk1"/>
                </a:solidFill>
                <a:latin typeface="Calibri"/>
                <a:ea typeface="Calibri"/>
                <a:cs typeface="Calibri"/>
                <a:sym typeface="Calibri"/>
              </a:rPr>
              <a:t>Οι ικανότητες περιλαμβάνουν γνώσεις, δεξιότητες και στάσεις. Με άλλα λόγια, αποτελούνται από έννοιες και πληροφορίες (γνωστές και ως γνώση), περιγραφές ικανοτήτων (όπως η ικανότητα εκτέλεσης εργασιών) και στάσεις (π.χ. μια νοοτροπία δράσης ή αντίδρασης)</a:t>
            </a:r>
            <a:r>
              <a:rPr lang="en-GB" sz="1800" dirty="0">
                <a:solidFill>
                  <a:schemeClr val="dk1"/>
                </a:solidFill>
                <a:latin typeface="Calibri"/>
                <a:ea typeface="Calibri"/>
                <a:cs typeface="Calibri"/>
                <a:sym typeface="Calibri"/>
              </a:rPr>
              <a:t>. </a:t>
            </a:r>
            <a:endParaRPr sz="1500" i="1" dirty="0">
              <a:solidFill>
                <a:schemeClr val="dk1"/>
              </a:solidFill>
              <a:latin typeface="Calibri"/>
              <a:ea typeface="Calibri"/>
              <a:cs typeface="Calibri"/>
              <a:sym typeface="Calibri"/>
            </a:endParaRPr>
          </a:p>
        </p:txBody>
      </p:sp>
      <p:sp>
        <p:nvSpPr>
          <p:cNvPr id="5" name="Google Shape;167;p8">
            <a:extLst>
              <a:ext uri="{FF2B5EF4-FFF2-40B4-BE49-F238E27FC236}">
                <a16:creationId xmlns:a16="http://schemas.microsoft.com/office/drawing/2014/main" id="{2F16F80F-E330-4C15-A168-4001AF4C4355}"/>
              </a:ext>
            </a:extLst>
          </p:cNvPr>
          <p:cNvSpPr txBox="1"/>
          <p:nvPr/>
        </p:nvSpPr>
        <p:spPr>
          <a:xfrm>
            <a:off x="762529" y="579940"/>
            <a:ext cx="11669616"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2: </a:t>
            </a:r>
            <a:r>
              <a:rPr lang="el-GR" sz="3600" b="1" dirty="0">
                <a:solidFill>
                  <a:srgbClr val="FAB632"/>
                </a:solidFill>
                <a:latin typeface="Calibri"/>
                <a:ea typeface="Calibri"/>
                <a:cs typeface="Calibri"/>
                <a:sym typeface="Calibri"/>
              </a:rPr>
              <a:t>Περιεχόμενο και δομή του </a:t>
            </a:r>
            <a:r>
              <a:rPr lang="en-GB" sz="3600" b="1" dirty="0" err="1">
                <a:solidFill>
                  <a:srgbClr val="FAB632"/>
                </a:solidFill>
                <a:latin typeface="Calibri"/>
                <a:ea typeface="Calibri"/>
                <a:cs typeface="Calibri"/>
                <a:sym typeface="Calibri"/>
              </a:rPr>
              <a:t>DigComp</a:t>
            </a:r>
            <a:endParaRPr sz="3600" b="1" dirty="0">
              <a:solidFill>
                <a:srgbClr val="FAB63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1482</Words>
  <Application>Microsoft Office PowerPoint</Application>
  <PresentationFormat>Widescreen</PresentationFormat>
  <Paragraphs>180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vt:lpstr>
      <vt:lpstr>Calibri</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Gabriela Álvarez Bordón</dc:creator>
  <cp:lastModifiedBy>Giovanni Serafini</cp:lastModifiedBy>
  <cp:revision>11</cp:revision>
  <dcterms:created xsi:type="dcterms:W3CDTF">2022-05-18T10:18:40Z</dcterms:created>
  <dcterms:modified xsi:type="dcterms:W3CDTF">2023-02-07T14:56:45Z</dcterms:modified>
</cp:coreProperties>
</file>