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81" r:id="rId8"/>
    <p:sldId id="282" r:id="rId9"/>
    <p:sldId id="283" r:id="rId10"/>
    <p:sldId id="267" r:id="rId11"/>
    <p:sldId id="268" r:id="rId12"/>
    <p:sldId id="284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9" r:id="rId21"/>
    <p:sldId id="280" r:id="rId22"/>
    <p:sldId id="263" r:id="rId23"/>
    <p:sldId id="264" r:id="rId24"/>
    <p:sldId id="258" r:id="rId2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4E46"/>
    <a:srgbClr val="21B4A9"/>
    <a:srgbClr val="FAB6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7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5C24CE0-1E6F-455D-9EA9-0292C517A46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7BB18209-735E-497D-84E5-D0B3DE42604D}">
      <dgm:prSet phldrT="[Testo]"/>
      <dgm:spPr/>
      <dgm:t>
        <a:bodyPr/>
        <a:lstStyle/>
        <a:p>
          <a:r>
            <a:rPr lang="en-GB" noProof="0" dirty="0" err="1"/>
            <a:t>Koszt</a:t>
          </a:r>
          <a:r>
            <a:rPr lang="en-GB" noProof="0" dirty="0"/>
            <a:t> </a:t>
          </a:r>
          <a:r>
            <a:rPr lang="en-GB" noProof="0" dirty="0" err="1"/>
            <a:t>i</a:t>
          </a:r>
          <a:r>
            <a:rPr lang="en-GB" noProof="0" dirty="0"/>
            <a:t> </a:t>
          </a:r>
          <a:r>
            <a:rPr lang="en-GB" noProof="0" dirty="0" err="1"/>
            <a:t>dystrybucja</a:t>
          </a:r>
          <a:endParaRPr lang="en-US" noProof="0" dirty="0"/>
        </a:p>
      </dgm:t>
    </dgm:pt>
    <dgm:pt modelId="{83F21EB7-CABD-4753-ADE8-26073395B4F3}" type="parTrans" cxnId="{C5829459-FB0B-47C3-8598-2ACE9C09D4D7}">
      <dgm:prSet/>
      <dgm:spPr/>
      <dgm:t>
        <a:bodyPr/>
        <a:lstStyle/>
        <a:p>
          <a:endParaRPr lang="en-US" noProof="0" dirty="0"/>
        </a:p>
      </dgm:t>
    </dgm:pt>
    <dgm:pt modelId="{730D3C94-7D1A-4DEB-95AB-02C13853D19A}" type="sibTrans" cxnId="{C5829459-FB0B-47C3-8598-2ACE9C09D4D7}">
      <dgm:prSet/>
      <dgm:spPr/>
      <dgm:t>
        <a:bodyPr/>
        <a:lstStyle/>
        <a:p>
          <a:endParaRPr lang="en-US" noProof="0" dirty="0"/>
        </a:p>
      </dgm:t>
    </dgm:pt>
    <dgm:pt modelId="{19A142C1-1274-4421-8572-E21B9EECBC38}">
      <dgm:prSet phldrT="[Testo]"/>
      <dgm:spPr/>
      <dgm:t>
        <a:bodyPr/>
        <a:lstStyle/>
        <a:p>
          <a:r>
            <a:rPr lang="en-GB" noProof="0" dirty="0" err="1"/>
            <a:t>Wartość</a:t>
          </a:r>
          <a:r>
            <a:rPr lang="en-GB" noProof="0" dirty="0"/>
            <a:t> </a:t>
          </a:r>
          <a:r>
            <a:rPr lang="en-GB" noProof="0" dirty="0" err="1"/>
            <a:t>bazowa</a:t>
          </a:r>
          <a:endParaRPr lang="en-US" noProof="0" dirty="0"/>
        </a:p>
      </dgm:t>
    </dgm:pt>
    <dgm:pt modelId="{91FE984A-E032-4DC9-8B2E-CCA421DC386A}" type="parTrans" cxnId="{2593E032-4A5A-448F-976D-5ECC1CAF86C9}">
      <dgm:prSet/>
      <dgm:spPr/>
      <dgm:t>
        <a:bodyPr/>
        <a:lstStyle/>
        <a:p>
          <a:endParaRPr lang="en-US" noProof="0" dirty="0"/>
        </a:p>
      </dgm:t>
    </dgm:pt>
    <dgm:pt modelId="{AF8E1ED3-1259-484F-8335-72C79A77778A}" type="sibTrans" cxnId="{2593E032-4A5A-448F-976D-5ECC1CAF86C9}">
      <dgm:prSet/>
      <dgm:spPr/>
      <dgm:t>
        <a:bodyPr/>
        <a:lstStyle/>
        <a:p>
          <a:endParaRPr lang="en-US" noProof="0" dirty="0"/>
        </a:p>
      </dgm:t>
    </dgm:pt>
    <dgm:pt modelId="{F7E37F62-CFB1-4D10-8953-3F452ABD554E}">
      <dgm:prSet phldrT="[Testo]"/>
      <dgm:spPr/>
      <dgm:t>
        <a:bodyPr/>
        <a:lstStyle/>
        <a:p>
          <a:r>
            <a:rPr lang="en-US" noProof="0" dirty="0"/>
            <a:t>Marketing</a:t>
          </a:r>
        </a:p>
      </dgm:t>
    </dgm:pt>
    <dgm:pt modelId="{DE7DB2CF-E1D8-4461-B86D-9E29C6DC96BE}" type="parTrans" cxnId="{6D9922DB-4FAA-45FD-869F-7282758CEB41}">
      <dgm:prSet/>
      <dgm:spPr/>
      <dgm:t>
        <a:bodyPr/>
        <a:lstStyle/>
        <a:p>
          <a:endParaRPr lang="en-US" noProof="0" dirty="0"/>
        </a:p>
      </dgm:t>
    </dgm:pt>
    <dgm:pt modelId="{60FC86EC-D499-4F28-98E9-E3F8CA1C3C52}" type="sibTrans" cxnId="{6D9922DB-4FAA-45FD-869F-7282758CEB41}">
      <dgm:prSet/>
      <dgm:spPr/>
      <dgm:t>
        <a:bodyPr/>
        <a:lstStyle/>
        <a:p>
          <a:endParaRPr lang="en-US" noProof="0" dirty="0"/>
        </a:p>
      </dgm:t>
    </dgm:pt>
    <dgm:pt modelId="{3FB58BAB-3F97-4A4A-AE8A-5D57AF0D6B5E}">
      <dgm:prSet phldrT="[Testo]"/>
      <dgm:spPr/>
      <dgm:t>
        <a:bodyPr/>
        <a:lstStyle/>
        <a:p>
          <a:r>
            <a:rPr lang="en-US" noProof="0" dirty="0" err="1"/>
            <a:t>Zarzadzanie</a:t>
          </a:r>
          <a:r>
            <a:rPr lang="en-US" noProof="0" dirty="0"/>
            <a:t> </a:t>
          </a:r>
        </a:p>
      </dgm:t>
    </dgm:pt>
    <dgm:pt modelId="{1CEC5691-1AE5-4F91-9936-4B4B77ADCB96}" type="parTrans" cxnId="{25807B1D-889F-4691-B701-19F7ECAFA26B}">
      <dgm:prSet/>
      <dgm:spPr/>
      <dgm:t>
        <a:bodyPr/>
        <a:lstStyle/>
        <a:p>
          <a:endParaRPr lang="en-US" noProof="0" dirty="0"/>
        </a:p>
      </dgm:t>
    </dgm:pt>
    <dgm:pt modelId="{61902302-391A-43B3-9D17-F780EC2ED2C5}" type="sibTrans" cxnId="{25807B1D-889F-4691-B701-19F7ECAFA26B}">
      <dgm:prSet/>
      <dgm:spPr/>
      <dgm:t>
        <a:bodyPr/>
        <a:lstStyle/>
        <a:p>
          <a:endParaRPr lang="en-US" noProof="0" dirty="0"/>
        </a:p>
      </dgm:t>
    </dgm:pt>
    <dgm:pt modelId="{AE874EA3-BDA9-472A-8715-D437DE39584D}">
      <dgm:prSet phldrT="[Testo]"/>
      <dgm:spPr/>
      <dgm:t>
        <a:bodyPr/>
        <a:lstStyle/>
        <a:p>
          <a:r>
            <a:rPr lang="en-GB" noProof="0" dirty="0" err="1"/>
            <a:t>Dystrybucja</a:t>
          </a:r>
          <a:endParaRPr lang="en-US" noProof="0" dirty="0"/>
        </a:p>
      </dgm:t>
    </dgm:pt>
    <dgm:pt modelId="{20A953DE-3851-4FED-BF4D-23C6EC1C9FF8}" type="parTrans" cxnId="{B560E43D-3A46-4BDE-90DA-A8B7D355767A}">
      <dgm:prSet/>
      <dgm:spPr/>
      <dgm:t>
        <a:bodyPr/>
        <a:lstStyle/>
        <a:p>
          <a:endParaRPr lang="en-US" noProof="0" dirty="0"/>
        </a:p>
      </dgm:t>
    </dgm:pt>
    <dgm:pt modelId="{CEBAE99D-BF2E-482D-92F8-988664B50B79}" type="sibTrans" cxnId="{B560E43D-3A46-4BDE-90DA-A8B7D355767A}">
      <dgm:prSet/>
      <dgm:spPr/>
      <dgm:t>
        <a:bodyPr/>
        <a:lstStyle/>
        <a:p>
          <a:endParaRPr lang="en-US" noProof="0" dirty="0"/>
        </a:p>
      </dgm:t>
    </dgm:pt>
    <dgm:pt modelId="{6D554767-DFEC-4E47-8928-4DA127D76E80}">
      <dgm:prSet phldrT="[Testo]"/>
      <dgm:spPr/>
      <dgm:t>
        <a:bodyPr/>
        <a:lstStyle/>
        <a:p>
          <a:r>
            <a:rPr lang="en-US" noProof="0" dirty="0" err="1"/>
            <a:t>Kompetencje</a:t>
          </a:r>
          <a:r>
            <a:rPr lang="en-US" noProof="0" dirty="0"/>
            <a:t> </a:t>
          </a:r>
        </a:p>
      </dgm:t>
    </dgm:pt>
    <dgm:pt modelId="{DFFE6FFB-2898-4C2F-873C-351B5E82A015}" type="parTrans" cxnId="{4A5AABC1-4373-4CBA-BBC5-AB5D4A8090A8}">
      <dgm:prSet/>
      <dgm:spPr/>
      <dgm:t>
        <a:bodyPr/>
        <a:lstStyle/>
        <a:p>
          <a:endParaRPr lang="en-US" noProof="0" dirty="0"/>
        </a:p>
      </dgm:t>
    </dgm:pt>
    <dgm:pt modelId="{D68B9B7F-3B69-47C7-B61A-9A661AB026FC}" type="sibTrans" cxnId="{4A5AABC1-4373-4CBA-BBC5-AB5D4A8090A8}">
      <dgm:prSet/>
      <dgm:spPr/>
      <dgm:t>
        <a:bodyPr/>
        <a:lstStyle/>
        <a:p>
          <a:endParaRPr lang="en-US" noProof="0" dirty="0"/>
        </a:p>
      </dgm:t>
    </dgm:pt>
    <dgm:pt modelId="{29C3396D-0007-4A39-B669-CD20829A13D1}">
      <dgm:prSet phldrT="[Testo]"/>
      <dgm:spPr/>
      <dgm:t>
        <a:bodyPr/>
        <a:lstStyle/>
        <a:p>
          <a:r>
            <a:rPr lang="en-GB" noProof="0" dirty="0" err="1"/>
            <a:t>Docelowy</a:t>
          </a:r>
          <a:r>
            <a:rPr lang="en-GB" noProof="0" dirty="0"/>
            <a:t> </a:t>
          </a:r>
          <a:r>
            <a:rPr lang="en-GB" noProof="0" dirty="0" err="1"/>
            <a:t>klient</a:t>
          </a:r>
          <a:endParaRPr lang="en-US" noProof="0" dirty="0"/>
        </a:p>
      </dgm:t>
    </dgm:pt>
    <dgm:pt modelId="{4C666D62-01DD-4F34-9AC3-5D7FE18221B0}" type="parTrans" cxnId="{C6CF9722-F831-4E38-A3DE-581F29FDCA3A}">
      <dgm:prSet/>
      <dgm:spPr/>
      <dgm:t>
        <a:bodyPr/>
        <a:lstStyle/>
        <a:p>
          <a:endParaRPr lang="en-US" noProof="0" dirty="0"/>
        </a:p>
      </dgm:t>
    </dgm:pt>
    <dgm:pt modelId="{B77CBD22-D8B3-426F-BF69-CD2254FE8EA1}" type="sibTrans" cxnId="{C6CF9722-F831-4E38-A3DE-581F29FDCA3A}">
      <dgm:prSet/>
      <dgm:spPr/>
      <dgm:t>
        <a:bodyPr/>
        <a:lstStyle/>
        <a:p>
          <a:endParaRPr lang="en-US" noProof="0" dirty="0"/>
        </a:p>
      </dgm:t>
    </dgm:pt>
    <dgm:pt modelId="{CCF9E68C-B340-4491-AEF2-C7CEAB8A45AF}">
      <dgm:prSet phldrT="[Testo]"/>
      <dgm:spPr/>
      <dgm:t>
        <a:bodyPr/>
        <a:lstStyle/>
        <a:p>
          <a:r>
            <a:rPr lang="en-GB" noProof="0" dirty="0" err="1"/>
            <a:t>Produkt</a:t>
          </a:r>
          <a:r>
            <a:rPr lang="en-GB" noProof="0" dirty="0"/>
            <a:t> </a:t>
          </a:r>
          <a:r>
            <a:rPr lang="en-GB" noProof="0" dirty="0" err="1"/>
            <a:t>i</a:t>
          </a:r>
          <a:r>
            <a:rPr lang="en-GB" noProof="0" dirty="0"/>
            <a:t> </a:t>
          </a:r>
          <a:r>
            <a:rPr lang="en-GB" noProof="0" dirty="0" err="1"/>
            <a:t>usługa</a:t>
          </a:r>
          <a:endParaRPr lang="en-US" noProof="0" dirty="0"/>
        </a:p>
      </dgm:t>
    </dgm:pt>
    <dgm:pt modelId="{221E4E1E-6B57-4009-965B-F18065CEC90D}" type="parTrans" cxnId="{0B490214-6A24-4E31-B3AE-4DE439C38D73}">
      <dgm:prSet/>
      <dgm:spPr/>
      <dgm:t>
        <a:bodyPr/>
        <a:lstStyle/>
        <a:p>
          <a:endParaRPr lang="en-US" noProof="0" dirty="0"/>
        </a:p>
      </dgm:t>
    </dgm:pt>
    <dgm:pt modelId="{53641AA1-CF45-4684-A272-76A872454375}" type="sibTrans" cxnId="{0B490214-6A24-4E31-B3AE-4DE439C38D73}">
      <dgm:prSet/>
      <dgm:spPr/>
      <dgm:t>
        <a:bodyPr/>
        <a:lstStyle/>
        <a:p>
          <a:endParaRPr lang="en-US" noProof="0" dirty="0"/>
        </a:p>
      </dgm:t>
    </dgm:pt>
    <dgm:pt modelId="{A7801137-58A1-4DC2-95E3-2F8A13149482}" type="pres">
      <dgm:prSet presAssocID="{55C24CE0-1E6F-455D-9EA9-0292C517A460}" presName="cycle" presStyleCnt="0">
        <dgm:presLayoutVars>
          <dgm:dir/>
          <dgm:resizeHandles val="exact"/>
        </dgm:presLayoutVars>
      </dgm:prSet>
      <dgm:spPr/>
    </dgm:pt>
    <dgm:pt modelId="{DEE2A02C-4CE2-4980-9C03-DF839CA7DC13}" type="pres">
      <dgm:prSet presAssocID="{7BB18209-735E-497D-84E5-D0B3DE42604D}" presName="node" presStyleLbl="node1" presStyleIdx="0" presStyleCnt="8">
        <dgm:presLayoutVars>
          <dgm:bulletEnabled val="1"/>
        </dgm:presLayoutVars>
      </dgm:prSet>
      <dgm:spPr/>
    </dgm:pt>
    <dgm:pt modelId="{F3EC1904-57C9-4349-8C4A-FAAE0BA04076}" type="pres">
      <dgm:prSet presAssocID="{7BB18209-735E-497D-84E5-D0B3DE42604D}" presName="spNode" presStyleCnt="0"/>
      <dgm:spPr/>
    </dgm:pt>
    <dgm:pt modelId="{A578B9C0-FFB6-4AA6-B93D-0BA8D7F0C28C}" type="pres">
      <dgm:prSet presAssocID="{730D3C94-7D1A-4DEB-95AB-02C13853D19A}" presName="sibTrans" presStyleLbl="sibTrans1D1" presStyleIdx="0" presStyleCnt="8"/>
      <dgm:spPr/>
    </dgm:pt>
    <dgm:pt modelId="{9C3B227B-BFF5-474B-B166-47F7297CACF2}" type="pres">
      <dgm:prSet presAssocID="{19A142C1-1274-4421-8572-E21B9EECBC38}" presName="node" presStyleLbl="node1" presStyleIdx="1" presStyleCnt="8">
        <dgm:presLayoutVars>
          <dgm:bulletEnabled val="1"/>
        </dgm:presLayoutVars>
      </dgm:prSet>
      <dgm:spPr/>
    </dgm:pt>
    <dgm:pt modelId="{F526B303-9D63-4AB7-8737-E31B76F65D30}" type="pres">
      <dgm:prSet presAssocID="{19A142C1-1274-4421-8572-E21B9EECBC38}" presName="spNode" presStyleCnt="0"/>
      <dgm:spPr/>
    </dgm:pt>
    <dgm:pt modelId="{3F9AE203-FD80-4182-AF2B-369FC90D3613}" type="pres">
      <dgm:prSet presAssocID="{AF8E1ED3-1259-484F-8335-72C79A77778A}" presName="sibTrans" presStyleLbl="sibTrans1D1" presStyleIdx="1" presStyleCnt="8"/>
      <dgm:spPr/>
    </dgm:pt>
    <dgm:pt modelId="{45B143A9-EF6B-4332-9360-FE739AC25A8F}" type="pres">
      <dgm:prSet presAssocID="{6D554767-DFEC-4E47-8928-4DA127D76E80}" presName="node" presStyleLbl="node1" presStyleIdx="2" presStyleCnt="8">
        <dgm:presLayoutVars>
          <dgm:bulletEnabled val="1"/>
        </dgm:presLayoutVars>
      </dgm:prSet>
      <dgm:spPr/>
    </dgm:pt>
    <dgm:pt modelId="{BD3A060A-E049-459E-844B-3E939F8D4605}" type="pres">
      <dgm:prSet presAssocID="{6D554767-DFEC-4E47-8928-4DA127D76E80}" presName="spNode" presStyleCnt="0"/>
      <dgm:spPr/>
    </dgm:pt>
    <dgm:pt modelId="{109B5FB4-A353-43F5-8986-E114155E4F9D}" type="pres">
      <dgm:prSet presAssocID="{D68B9B7F-3B69-47C7-B61A-9A661AB026FC}" presName="sibTrans" presStyleLbl="sibTrans1D1" presStyleIdx="2" presStyleCnt="8"/>
      <dgm:spPr/>
    </dgm:pt>
    <dgm:pt modelId="{9A79A17C-BA24-4CAE-B6E6-3979BB33CD11}" type="pres">
      <dgm:prSet presAssocID="{29C3396D-0007-4A39-B669-CD20829A13D1}" presName="node" presStyleLbl="node1" presStyleIdx="3" presStyleCnt="8">
        <dgm:presLayoutVars>
          <dgm:bulletEnabled val="1"/>
        </dgm:presLayoutVars>
      </dgm:prSet>
      <dgm:spPr/>
    </dgm:pt>
    <dgm:pt modelId="{1A336C74-F2C3-4B2C-8EB5-F0F6E8A9F6C7}" type="pres">
      <dgm:prSet presAssocID="{29C3396D-0007-4A39-B669-CD20829A13D1}" presName="spNode" presStyleCnt="0"/>
      <dgm:spPr/>
    </dgm:pt>
    <dgm:pt modelId="{AF0D7B10-1275-4F4A-A918-5665D66BBF24}" type="pres">
      <dgm:prSet presAssocID="{B77CBD22-D8B3-426F-BF69-CD2254FE8EA1}" presName="sibTrans" presStyleLbl="sibTrans1D1" presStyleIdx="3" presStyleCnt="8"/>
      <dgm:spPr/>
    </dgm:pt>
    <dgm:pt modelId="{8B402961-CD41-4D1E-96EB-F8BDAAB4DB5D}" type="pres">
      <dgm:prSet presAssocID="{CCF9E68C-B340-4491-AEF2-C7CEAB8A45AF}" presName="node" presStyleLbl="node1" presStyleIdx="4" presStyleCnt="8" custRadScaleRad="99334" custRadScaleInc="0">
        <dgm:presLayoutVars>
          <dgm:bulletEnabled val="1"/>
        </dgm:presLayoutVars>
      </dgm:prSet>
      <dgm:spPr/>
    </dgm:pt>
    <dgm:pt modelId="{008E9BA2-82E6-454A-9AA5-F274068D95D2}" type="pres">
      <dgm:prSet presAssocID="{CCF9E68C-B340-4491-AEF2-C7CEAB8A45AF}" presName="spNode" presStyleCnt="0"/>
      <dgm:spPr/>
    </dgm:pt>
    <dgm:pt modelId="{E4301ABD-8FD7-40D4-A686-458B460FB4C0}" type="pres">
      <dgm:prSet presAssocID="{53641AA1-CF45-4684-A272-76A872454375}" presName="sibTrans" presStyleLbl="sibTrans1D1" presStyleIdx="4" presStyleCnt="8"/>
      <dgm:spPr/>
    </dgm:pt>
    <dgm:pt modelId="{60DB6312-3343-4547-9100-C50F0C285DD3}" type="pres">
      <dgm:prSet presAssocID="{F7E37F62-CFB1-4D10-8953-3F452ABD554E}" presName="node" presStyleLbl="node1" presStyleIdx="5" presStyleCnt="8">
        <dgm:presLayoutVars>
          <dgm:bulletEnabled val="1"/>
        </dgm:presLayoutVars>
      </dgm:prSet>
      <dgm:spPr/>
    </dgm:pt>
    <dgm:pt modelId="{EC79D15E-46CA-4539-861D-8643757A49C5}" type="pres">
      <dgm:prSet presAssocID="{F7E37F62-CFB1-4D10-8953-3F452ABD554E}" presName="spNode" presStyleCnt="0"/>
      <dgm:spPr/>
    </dgm:pt>
    <dgm:pt modelId="{89F5D222-52B4-49A2-B408-8499D5AC7954}" type="pres">
      <dgm:prSet presAssocID="{60FC86EC-D499-4F28-98E9-E3F8CA1C3C52}" presName="sibTrans" presStyleLbl="sibTrans1D1" presStyleIdx="5" presStyleCnt="8"/>
      <dgm:spPr/>
    </dgm:pt>
    <dgm:pt modelId="{CD39D298-A8DE-4F78-BADE-4A05C74ED873}" type="pres">
      <dgm:prSet presAssocID="{3FB58BAB-3F97-4A4A-AE8A-5D57AF0D6B5E}" presName="node" presStyleLbl="node1" presStyleIdx="6" presStyleCnt="8">
        <dgm:presLayoutVars>
          <dgm:bulletEnabled val="1"/>
        </dgm:presLayoutVars>
      </dgm:prSet>
      <dgm:spPr/>
    </dgm:pt>
    <dgm:pt modelId="{570E4701-343A-48C4-ACCA-0B830F3D0180}" type="pres">
      <dgm:prSet presAssocID="{3FB58BAB-3F97-4A4A-AE8A-5D57AF0D6B5E}" presName="spNode" presStyleCnt="0"/>
      <dgm:spPr/>
    </dgm:pt>
    <dgm:pt modelId="{92FF8435-2753-401E-B809-FE1D337C6F73}" type="pres">
      <dgm:prSet presAssocID="{61902302-391A-43B3-9D17-F780EC2ED2C5}" presName="sibTrans" presStyleLbl="sibTrans1D1" presStyleIdx="6" presStyleCnt="8"/>
      <dgm:spPr/>
    </dgm:pt>
    <dgm:pt modelId="{2CE07389-F9F8-47D2-9981-2E55214C4A9B}" type="pres">
      <dgm:prSet presAssocID="{AE874EA3-BDA9-472A-8715-D437DE39584D}" presName="node" presStyleLbl="node1" presStyleIdx="7" presStyleCnt="8">
        <dgm:presLayoutVars>
          <dgm:bulletEnabled val="1"/>
        </dgm:presLayoutVars>
      </dgm:prSet>
      <dgm:spPr/>
    </dgm:pt>
    <dgm:pt modelId="{A1588EAA-BDB4-42A6-BC03-6EF267CACBCB}" type="pres">
      <dgm:prSet presAssocID="{AE874EA3-BDA9-472A-8715-D437DE39584D}" presName="spNode" presStyleCnt="0"/>
      <dgm:spPr/>
    </dgm:pt>
    <dgm:pt modelId="{DD579F36-1AA4-47C7-B27D-6628C1CF5FD8}" type="pres">
      <dgm:prSet presAssocID="{CEBAE99D-BF2E-482D-92F8-988664B50B79}" presName="sibTrans" presStyleLbl="sibTrans1D1" presStyleIdx="7" presStyleCnt="8"/>
      <dgm:spPr/>
    </dgm:pt>
  </dgm:ptLst>
  <dgm:cxnLst>
    <dgm:cxn modelId="{0D448100-F873-4203-80D6-9C3E18082643}" type="presOf" srcId="{F7E37F62-CFB1-4D10-8953-3F452ABD554E}" destId="{60DB6312-3343-4547-9100-C50F0C285DD3}" srcOrd="0" destOrd="0" presId="urn:microsoft.com/office/officeart/2005/8/layout/cycle6"/>
    <dgm:cxn modelId="{A17E340F-3CA8-4B12-83CA-47C15205BB1E}" type="presOf" srcId="{29C3396D-0007-4A39-B669-CD20829A13D1}" destId="{9A79A17C-BA24-4CAE-B6E6-3979BB33CD11}" srcOrd="0" destOrd="0" presId="urn:microsoft.com/office/officeart/2005/8/layout/cycle6"/>
    <dgm:cxn modelId="{0B490214-6A24-4E31-B3AE-4DE439C38D73}" srcId="{55C24CE0-1E6F-455D-9EA9-0292C517A460}" destId="{CCF9E68C-B340-4491-AEF2-C7CEAB8A45AF}" srcOrd="4" destOrd="0" parTransId="{221E4E1E-6B57-4009-965B-F18065CEC90D}" sibTransId="{53641AA1-CF45-4684-A272-76A872454375}"/>
    <dgm:cxn modelId="{D5C5CF14-D0DE-4B56-94D0-0A68160A3663}" type="presOf" srcId="{CEBAE99D-BF2E-482D-92F8-988664B50B79}" destId="{DD579F36-1AA4-47C7-B27D-6628C1CF5FD8}" srcOrd="0" destOrd="0" presId="urn:microsoft.com/office/officeart/2005/8/layout/cycle6"/>
    <dgm:cxn modelId="{AC748915-80A2-44BA-8A11-DE4CD1924F77}" type="presOf" srcId="{19A142C1-1274-4421-8572-E21B9EECBC38}" destId="{9C3B227B-BFF5-474B-B166-47F7297CACF2}" srcOrd="0" destOrd="0" presId="urn:microsoft.com/office/officeart/2005/8/layout/cycle6"/>
    <dgm:cxn modelId="{25807B1D-889F-4691-B701-19F7ECAFA26B}" srcId="{55C24CE0-1E6F-455D-9EA9-0292C517A460}" destId="{3FB58BAB-3F97-4A4A-AE8A-5D57AF0D6B5E}" srcOrd="6" destOrd="0" parTransId="{1CEC5691-1AE5-4F91-9936-4B4B77ADCB96}" sibTransId="{61902302-391A-43B3-9D17-F780EC2ED2C5}"/>
    <dgm:cxn modelId="{C6CF9722-F831-4E38-A3DE-581F29FDCA3A}" srcId="{55C24CE0-1E6F-455D-9EA9-0292C517A460}" destId="{29C3396D-0007-4A39-B669-CD20829A13D1}" srcOrd="3" destOrd="0" parTransId="{4C666D62-01DD-4F34-9AC3-5D7FE18221B0}" sibTransId="{B77CBD22-D8B3-426F-BF69-CD2254FE8EA1}"/>
    <dgm:cxn modelId="{0008E728-3419-4DE7-9606-F746B0BD850B}" type="presOf" srcId="{60FC86EC-D499-4F28-98E9-E3F8CA1C3C52}" destId="{89F5D222-52B4-49A2-B408-8499D5AC7954}" srcOrd="0" destOrd="0" presId="urn:microsoft.com/office/officeart/2005/8/layout/cycle6"/>
    <dgm:cxn modelId="{2593E032-4A5A-448F-976D-5ECC1CAF86C9}" srcId="{55C24CE0-1E6F-455D-9EA9-0292C517A460}" destId="{19A142C1-1274-4421-8572-E21B9EECBC38}" srcOrd="1" destOrd="0" parTransId="{91FE984A-E032-4DC9-8B2E-CCA421DC386A}" sibTransId="{AF8E1ED3-1259-484F-8335-72C79A77778A}"/>
    <dgm:cxn modelId="{B560E43D-3A46-4BDE-90DA-A8B7D355767A}" srcId="{55C24CE0-1E6F-455D-9EA9-0292C517A460}" destId="{AE874EA3-BDA9-472A-8715-D437DE39584D}" srcOrd="7" destOrd="0" parTransId="{20A953DE-3851-4FED-BF4D-23C6EC1C9FF8}" sibTransId="{CEBAE99D-BF2E-482D-92F8-988664B50B79}"/>
    <dgm:cxn modelId="{721CAF61-F6AC-4F9A-9437-3B418C38D978}" type="presOf" srcId="{AE874EA3-BDA9-472A-8715-D437DE39584D}" destId="{2CE07389-F9F8-47D2-9981-2E55214C4A9B}" srcOrd="0" destOrd="0" presId="urn:microsoft.com/office/officeart/2005/8/layout/cycle6"/>
    <dgm:cxn modelId="{67AB3C44-0369-4532-8D95-7354D39BCC9C}" type="presOf" srcId="{3FB58BAB-3F97-4A4A-AE8A-5D57AF0D6B5E}" destId="{CD39D298-A8DE-4F78-BADE-4A05C74ED873}" srcOrd="0" destOrd="0" presId="urn:microsoft.com/office/officeart/2005/8/layout/cycle6"/>
    <dgm:cxn modelId="{CC5B686E-EA5A-4FDA-9530-C4C9C04606B8}" type="presOf" srcId="{61902302-391A-43B3-9D17-F780EC2ED2C5}" destId="{92FF8435-2753-401E-B809-FE1D337C6F73}" srcOrd="0" destOrd="0" presId="urn:microsoft.com/office/officeart/2005/8/layout/cycle6"/>
    <dgm:cxn modelId="{C5829459-FB0B-47C3-8598-2ACE9C09D4D7}" srcId="{55C24CE0-1E6F-455D-9EA9-0292C517A460}" destId="{7BB18209-735E-497D-84E5-D0B3DE42604D}" srcOrd="0" destOrd="0" parTransId="{83F21EB7-CABD-4753-ADE8-26073395B4F3}" sibTransId="{730D3C94-7D1A-4DEB-95AB-02C13853D19A}"/>
    <dgm:cxn modelId="{2619177E-1C99-4A94-BA94-0B3A5FCFADB7}" type="presOf" srcId="{CCF9E68C-B340-4491-AEF2-C7CEAB8A45AF}" destId="{8B402961-CD41-4D1E-96EB-F8BDAAB4DB5D}" srcOrd="0" destOrd="0" presId="urn:microsoft.com/office/officeart/2005/8/layout/cycle6"/>
    <dgm:cxn modelId="{5BD83B90-B64D-4317-881F-D86ECB1FDB82}" type="presOf" srcId="{D68B9B7F-3B69-47C7-B61A-9A661AB026FC}" destId="{109B5FB4-A353-43F5-8986-E114155E4F9D}" srcOrd="0" destOrd="0" presId="urn:microsoft.com/office/officeart/2005/8/layout/cycle6"/>
    <dgm:cxn modelId="{5D011D9D-F0CC-4DAE-A72D-D6213446D98D}" type="presOf" srcId="{55C24CE0-1E6F-455D-9EA9-0292C517A460}" destId="{A7801137-58A1-4DC2-95E3-2F8A13149482}" srcOrd="0" destOrd="0" presId="urn:microsoft.com/office/officeart/2005/8/layout/cycle6"/>
    <dgm:cxn modelId="{4A5AABC1-4373-4CBA-BBC5-AB5D4A8090A8}" srcId="{55C24CE0-1E6F-455D-9EA9-0292C517A460}" destId="{6D554767-DFEC-4E47-8928-4DA127D76E80}" srcOrd="2" destOrd="0" parTransId="{DFFE6FFB-2898-4C2F-873C-351B5E82A015}" sibTransId="{D68B9B7F-3B69-47C7-B61A-9A661AB026FC}"/>
    <dgm:cxn modelId="{55FD00CD-1A82-40BE-97BA-D78EE1EBA722}" type="presOf" srcId="{AF8E1ED3-1259-484F-8335-72C79A77778A}" destId="{3F9AE203-FD80-4182-AF2B-369FC90D3613}" srcOrd="0" destOrd="0" presId="urn:microsoft.com/office/officeart/2005/8/layout/cycle6"/>
    <dgm:cxn modelId="{1D0B79D2-B0F9-42E3-BA19-D6CFC83C0B1D}" type="presOf" srcId="{53641AA1-CF45-4684-A272-76A872454375}" destId="{E4301ABD-8FD7-40D4-A686-458B460FB4C0}" srcOrd="0" destOrd="0" presId="urn:microsoft.com/office/officeart/2005/8/layout/cycle6"/>
    <dgm:cxn modelId="{D863D2D3-2F5A-4738-BEDC-FBB1296982C2}" type="presOf" srcId="{B77CBD22-D8B3-426F-BF69-CD2254FE8EA1}" destId="{AF0D7B10-1275-4F4A-A918-5665D66BBF24}" srcOrd="0" destOrd="0" presId="urn:microsoft.com/office/officeart/2005/8/layout/cycle6"/>
    <dgm:cxn modelId="{6D9922DB-4FAA-45FD-869F-7282758CEB41}" srcId="{55C24CE0-1E6F-455D-9EA9-0292C517A460}" destId="{F7E37F62-CFB1-4D10-8953-3F452ABD554E}" srcOrd="5" destOrd="0" parTransId="{DE7DB2CF-E1D8-4461-B86D-9E29C6DC96BE}" sibTransId="{60FC86EC-D499-4F28-98E9-E3F8CA1C3C52}"/>
    <dgm:cxn modelId="{55336BDF-F3DF-4CC8-A1B8-A51BA83F9EC0}" type="presOf" srcId="{730D3C94-7D1A-4DEB-95AB-02C13853D19A}" destId="{A578B9C0-FFB6-4AA6-B93D-0BA8D7F0C28C}" srcOrd="0" destOrd="0" presId="urn:microsoft.com/office/officeart/2005/8/layout/cycle6"/>
    <dgm:cxn modelId="{E6DD7AF3-9769-4598-8A57-509442FDE6FB}" type="presOf" srcId="{6D554767-DFEC-4E47-8928-4DA127D76E80}" destId="{45B143A9-EF6B-4332-9360-FE739AC25A8F}" srcOrd="0" destOrd="0" presId="urn:microsoft.com/office/officeart/2005/8/layout/cycle6"/>
    <dgm:cxn modelId="{81F607FD-6228-4645-BD85-93B81EB24939}" type="presOf" srcId="{7BB18209-735E-497D-84E5-D0B3DE42604D}" destId="{DEE2A02C-4CE2-4980-9C03-DF839CA7DC13}" srcOrd="0" destOrd="0" presId="urn:microsoft.com/office/officeart/2005/8/layout/cycle6"/>
    <dgm:cxn modelId="{41618801-81AD-41D1-8481-D6F102D035C1}" type="presParOf" srcId="{A7801137-58A1-4DC2-95E3-2F8A13149482}" destId="{DEE2A02C-4CE2-4980-9C03-DF839CA7DC13}" srcOrd="0" destOrd="0" presId="urn:microsoft.com/office/officeart/2005/8/layout/cycle6"/>
    <dgm:cxn modelId="{A16D4DC3-8484-4CF8-9B76-C38F3247D292}" type="presParOf" srcId="{A7801137-58A1-4DC2-95E3-2F8A13149482}" destId="{F3EC1904-57C9-4349-8C4A-FAAE0BA04076}" srcOrd="1" destOrd="0" presId="urn:microsoft.com/office/officeart/2005/8/layout/cycle6"/>
    <dgm:cxn modelId="{0883B14E-9FE4-455D-BB8F-8B7746764624}" type="presParOf" srcId="{A7801137-58A1-4DC2-95E3-2F8A13149482}" destId="{A578B9C0-FFB6-4AA6-B93D-0BA8D7F0C28C}" srcOrd="2" destOrd="0" presId="urn:microsoft.com/office/officeart/2005/8/layout/cycle6"/>
    <dgm:cxn modelId="{2025BC3F-A349-4CB0-8F1B-A0FC370C53C0}" type="presParOf" srcId="{A7801137-58A1-4DC2-95E3-2F8A13149482}" destId="{9C3B227B-BFF5-474B-B166-47F7297CACF2}" srcOrd="3" destOrd="0" presId="urn:microsoft.com/office/officeart/2005/8/layout/cycle6"/>
    <dgm:cxn modelId="{8E3BC474-FF77-4233-9697-313BE7474719}" type="presParOf" srcId="{A7801137-58A1-4DC2-95E3-2F8A13149482}" destId="{F526B303-9D63-4AB7-8737-E31B76F65D30}" srcOrd="4" destOrd="0" presId="urn:microsoft.com/office/officeart/2005/8/layout/cycle6"/>
    <dgm:cxn modelId="{F178D98D-2E98-4076-B0B1-5B442E70D6D8}" type="presParOf" srcId="{A7801137-58A1-4DC2-95E3-2F8A13149482}" destId="{3F9AE203-FD80-4182-AF2B-369FC90D3613}" srcOrd="5" destOrd="0" presId="urn:microsoft.com/office/officeart/2005/8/layout/cycle6"/>
    <dgm:cxn modelId="{D1DF4A68-A93E-4647-A00C-C264E8D98321}" type="presParOf" srcId="{A7801137-58A1-4DC2-95E3-2F8A13149482}" destId="{45B143A9-EF6B-4332-9360-FE739AC25A8F}" srcOrd="6" destOrd="0" presId="urn:microsoft.com/office/officeart/2005/8/layout/cycle6"/>
    <dgm:cxn modelId="{D83C1291-2BAF-43FF-8B6F-B4A0EB7A013E}" type="presParOf" srcId="{A7801137-58A1-4DC2-95E3-2F8A13149482}" destId="{BD3A060A-E049-459E-844B-3E939F8D4605}" srcOrd="7" destOrd="0" presId="urn:microsoft.com/office/officeart/2005/8/layout/cycle6"/>
    <dgm:cxn modelId="{DAEAB541-736A-4DEE-96D0-42C87F6B0C91}" type="presParOf" srcId="{A7801137-58A1-4DC2-95E3-2F8A13149482}" destId="{109B5FB4-A353-43F5-8986-E114155E4F9D}" srcOrd="8" destOrd="0" presId="urn:microsoft.com/office/officeart/2005/8/layout/cycle6"/>
    <dgm:cxn modelId="{53C6F355-7116-4134-A5CD-72B81E8C2F31}" type="presParOf" srcId="{A7801137-58A1-4DC2-95E3-2F8A13149482}" destId="{9A79A17C-BA24-4CAE-B6E6-3979BB33CD11}" srcOrd="9" destOrd="0" presId="urn:microsoft.com/office/officeart/2005/8/layout/cycle6"/>
    <dgm:cxn modelId="{5375E0DD-BB4A-47AC-B7EB-C6BD6A370339}" type="presParOf" srcId="{A7801137-58A1-4DC2-95E3-2F8A13149482}" destId="{1A336C74-F2C3-4B2C-8EB5-F0F6E8A9F6C7}" srcOrd="10" destOrd="0" presId="urn:microsoft.com/office/officeart/2005/8/layout/cycle6"/>
    <dgm:cxn modelId="{ED9F2012-3897-44F0-B51C-C79C2634E986}" type="presParOf" srcId="{A7801137-58A1-4DC2-95E3-2F8A13149482}" destId="{AF0D7B10-1275-4F4A-A918-5665D66BBF24}" srcOrd="11" destOrd="0" presId="urn:microsoft.com/office/officeart/2005/8/layout/cycle6"/>
    <dgm:cxn modelId="{5C3CA53F-C74D-4993-BA6A-E01FBE2B3DE3}" type="presParOf" srcId="{A7801137-58A1-4DC2-95E3-2F8A13149482}" destId="{8B402961-CD41-4D1E-96EB-F8BDAAB4DB5D}" srcOrd="12" destOrd="0" presId="urn:microsoft.com/office/officeart/2005/8/layout/cycle6"/>
    <dgm:cxn modelId="{926EBC72-775E-434B-9CE0-8D1E2472A37B}" type="presParOf" srcId="{A7801137-58A1-4DC2-95E3-2F8A13149482}" destId="{008E9BA2-82E6-454A-9AA5-F274068D95D2}" srcOrd="13" destOrd="0" presId="urn:microsoft.com/office/officeart/2005/8/layout/cycle6"/>
    <dgm:cxn modelId="{D5E74C97-02B4-4556-8C9E-8B989EE3914C}" type="presParOf" srcId="{A7801137-58A1-4DC2-95E3-2F8A13149482}" destId="{E4301ABD-8FD7-40D4-A686-458B460FB4C0}" srcOrd="14" destOrd="0" presId="urn:microsoft.com/office/officeart/2005/8/layout/cycle6"/>
    <dgm:cxn modelId="{329EE51A-FBF3-42E3-BAEA-9318C8AFF4DF}" type="presParOf" srcId="{A7801137-58A1-4DC2-95E3-2F8A13149482}" destId="{60DB6312-3343-4547-9100-C50F0C285DD3}" srcOrd="15" destOrd="0" presId="urn:microsoft.com/office/officeart/2005/8/layout/cycle6"/>
    <dgm:cxn modelId="{DF250220-FCD3-4208-B38F-F686EE0FBB84}" type="presParOf" srcId="{A7801137-58A1-4DC2-95E3-2F8A13149482}" destId="{EC79D15E-46CA-4539-861D-8643757A49C5}" srcOrd="16" destOrd="0" presId="urn:microsoft.com/office/officeart/2005/8/layout/cycle6"/>
    <dgm:cxn modelId="{C9BD4F52-73EA-4575-858C-E9F5FF3762E7}" type="presParOf" srcId="{A7801137-58A1-4DC2-95E3-2F8A13149482}" destId="{89F5D222-52B4-49A2-B408-8499D5AC7954}" srcOrd="17" destOrd="0" presId="urn:microsoft.com/office/officeart/2005/8/layout/cycle6"/>
    <dgm:cxn modelId="{14D3D8C7-9724-4B5F-862B-BF7D9049A323}" type="presParOf" srcId="{A7801137-58A1-4DC2-95E3-2F8A13149482}" destId="{CD39D298-A8DE-4F78-BADE-4A05C74ED873}" srcOrd="18" destOrd="0" presId="urn:microsoft.com/office/officeart/2005/8/layout/cycle6"/>
    <dgm:cxn modelId="{003CD940-ED74-4B8A-B0AC-617ECB755035}" type="presParOf" srcId="{A7801137-58A1-4DC2-95E3-2F8A13149482}" destId="{570E4701-343A-48C4-ACCA-0B830F3D0180}" srcOrd="19" destOrd="0" presId="urn:microsoft.com/office/officeart/2005/8/layout/cycle6"/>
    <dgm:cxn modelId="{1668AACD-D4F4-40B0-B3D9-C5BA54178CD5}" type="presParOf" srcId="{A7801137-58A1-4DC2-95E3-2F8A13149482}" destId="{92FF8435-2753-401E-B809-FE1D337C6F73}" srcOrd="20" destOrd="0" presId="urn:microsoft.com/office/officeart/2005/8/layout/cycle6"/>
    <dgm:cxn modelId="{16E0753C-BC43-40AE-B1E0-7CF8CA09C368}" type="presParOf" srcId="{A7801137-58A1-4DC2-95E3-2F8A13149482}" destId="{2CE07389-F9F8-47D2-9981-2E55214C4A9B}" srcOrd="21" destOrd="0" presId="urn:microsoft.com/office/officeart/2005/8/layout/cycle6"/>
    <dgm:cxn modelId="{7B4AC8B3-1C4E-4381-95B9-6113E89FE481}" type="presParOf" srcId="{A7801137-58A1-4DC2-95E3-2F8A13149482}" destId="{A1588EAA-BDB4-42A6-BC03-6EF267CACBCB}" srcOrd="22" destOrd="0" presId="urn:microsoft.com/office/officeart/2005/8/layout/cycle6"/>
    <dgm:cxn modelId="{750016B8-079D-484A-B9BD-5F6F7040A501}" type="presParOf" srcId="{A7801137-58A1-4DC2-95E3-2F8A13149482}" destId="{DD579F36-1AA4-47C7-B27D-6628C1CF5FD8}" srcOrd="23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E2A02C-4CE2-4980-9C03-DF839CA7DC13}">
      <dsp:nvSpPr>
        <dsp:cNvPr id="0" name=""/>
        <dsp:cNvSpPr/>
      </dsp:nvSpPr>
      <dsp:spPr>
        <a:xfrm>
          <a:off x="3540125" y="182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 err="1"/>
            <a:t>Koszt</a:t>
          </a:r>
          <a:r>
            <a:rPr lang="en-GB" sz="1200" kern="1200" noProof="0" dirty="0"/>
            <a:t> </a:t>
          </a:r>
          <a:r>
            <a:rPr lang="en-GB" sz="1200" kern="1200" noProof="0" dirty="0" err="1"/>
            <a:t>i</a:t>
          </a:r>
          <a:r>
            <a:rPr lang="en-GB" sz="1200" kern="1200" noProof="0" dirty="0"/>
            <a:t> </a:t>
          </a:r>
          <a:r>
            <a:rPr lang="en-GB" sz="1200" kern="1200" noProof="0" dirty="0" err="1"/>
            <a:t>dystrybucja</a:t>
          </a:r>
          <a:endParaRPr lang="en-US" sz="1200" kern="1200" noProof="0" dirty="0"/>
        </a:p>
      </dsp:txBody>
      <dsp:txXfrm>
        <a:off x="3573370" y="35069"/>
        <a:ext cx="981259" cy="614547"/>
      </dsp:txXfrm>
    </dsp:sp>
    <dsp:sp modelId="{A578B9C0-FFB6-4AA6-B93D-0BA8D7F0C28C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2898440" y="60433"/>
              </a:moveTo>
              <a:arcTo wR="2366990" hR="2366990" stAng="16978500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B227B-BFF5-474B-B166-47F7297CACF2}">
      <dsp:nvSpPr>
        <dsp:cNvPr id="0" name=""/>
        <dsp:cNvSpPr/>
      </dsp:nvSpPr>
      <dsp:spPr>
        <a:xfrm>
          <a:off x="5213839" y="695100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 err="1"/>
            <a:t>Wartość</a:t>
          </a:r>
          <a:r>
            <a:rPr lang="en-GB" sz="1200" kern="1200" noProof="0" dirty="0"/>
            <a:t> </a:t>
          </a:r>
          <a:r>
            <a:rPr lang="en-GB" sz="1200" kern="1200" noProof="0" dirty="0" err="1"/>
            <a:t>bazowa</a:t>
          </a:r>
          <a:endParaRPr lang="en-US" sz="1200" kern="1200" noProof="0" dirty="0"/>
        </a:p>
      </dsp:txBody>
      <dsp:txXfrm>
        <a:off x="5247084" y="728345"/>
        <a:ext cx="981259" cy="614547"/>
      </dsp:txXfrm>
    </dsp:sp>
    <dsp:sp modelId="{3F9AE203-FD80-4182-AF2B-369FC90D3613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4328789" y="1042609"/>
              </a:moveTo>
              <a:arcTo wR="2366990" hR="2366990" stAng="19558640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B143A9-EF6B-4332-9360-FE739AC25A8F}">
      <dsp:nvSpPr>
        <dsp:cNvPr id="0" name=""/>
        <dsp:cNvSpPr/>
      </dsp:nvSpPr>
      <dsp:spPr>
        <a:xfrm>
          <a:off x="5907115" y="236881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Kompetencje</a:t>
          </a:r>
          <a:r>
            <a:rPr lang="en-US" sz="1200" kern="1200" noProof="0" dirty="0"/>
            <a:t> </a:t>
          </a:r>
        </a:p>
      </dsp:txBody>
      <dsp:txXfrm>
        <a:off x="5940360" y="2402059"/>
        <a:ext cx="981259" cy="614547"/>
      </dsp:txXfrm>
    </dsp:sp>
    <dsp:sp modelId="{109B5FB4-A353-43F5-8986-E114155E4F9D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4707801" y="2718047"/>
              </a:moveTo>
              <a:arcTo wR="2366990" hR="2366990" stAng="511753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79A17C-BA24-4CAE-B6E6-3979BB33CD11}">
      <dsp:nvSpPr>
        <dsp:cNvPr id="0" name=""/>
        <dsp:cNvSpPr/>
      </dsp:nvSpPr>
      <dsp:spPr>
        <a:xfrm>
          <a:off x="5213839" y="4042529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 err="1"/>
            <a:t>Docelowy</a:t>
          </a:r>
          <a:r>
            <a:rPr lang="en-GB" sz="1200" kern="1200" noProof="0" dirty="0"/>
            <a:t> </a:t>
          </a:r>
          <a:r>
            <a:rPr lang="en-GB" sz="1200" kern="1200" noProof="0" dirty="0" err="1"/>
            <a:t>klient</a:t>
          </a:r>
          <a:endParaRPr lang="en-US" sz="1200" kern="1200" noProof="0" dirty="0"/>
        </a:p>
      </dsp:txBody>
      <dsp:txXfrm>
        <a:off x="5247084" y="4075774"/>
        <a:ext cx="981259" cy="614547"/>
      </dsp:txXfrm>
    </dsp:sp>
    <dsp:sp modelId="{AF0D7B10-1275-4F4A-A918-5665D66BBF24}">
      <dsp:nvSpPr>
        <dsp:cNvPr id="0" name=""/>
        <dsp:cNvSpPr/>
      </dsp:nvSpPr>
      <dsp:spPr>
        <a:xfrm>
          <a:off x="1738942" y="317057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3561589" y="4410411"/>
              </a:moveTo>
              <a:arcTo wR="2366990" hR="2366990" stAng="3581347" swAng="11025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402961-CD41-4D1E-96EB-F8BDAAB4DB5D}">
      <dsp:nvSpPr>
        <dsp:cNvPr id="0" name=""/>
        <dsp:cNvSpPr/>
      </dsp:nvSpPr>
      <dsp:spPr>
        <a:xfrm>
          <a:off x="3540124" y="4720040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 err="1"/>
            <a:t>Produkt</a:t>
          </a:r>
          <a:r>
            <a:rPr lang="en-GB" sz="1200" kern="1200" noProof="0" dirty="0"/>
            <a:t> </a:t>
          </a:r>
          <a:r>
            <a:rPr lang="en-GB" sz="1200" kern="1200" noProof="0" dirty="0" err="1"/>
            <a:t>i</a:t>
          </a:r>
          <a:r>
            <a:rPr lang="en-GB" sz="1200" kern="1200" noProof="0" dirty="0"/>
            <a:t> </a:t>
          </a:r>
          <a:r>
            <a:rPr lang="en-GB" sz="1200" kern="1200" noProof="0" dirty="0" err="1"/>
            <a:t>usługa</a:t>
          </a:r>
          <a:endParaRPr lang="en-US" sz="1200" kern="1200" noProof="0" dirty="0"/>
        </a:p>
      </dsp:txBody>
      <dsp:txXfrm>
        <a:off x="3573369" y="4753285"/>
        <a:ext cx="981259" cy="614547"/>
      </dsp:txXfrm>
    </dsp:sp>
    <dsp:sp modelId="{E4301ABD-8FD7-40D4-A686-458B460FB4C0}">
      <dsp:nvSpPr>
        <dsp:cNvPr id="0" name=""/>
        <dsp:cNvSpPr/>
      </dsp:nvSpPr>
      <dsp:spPr>
        <a:xfrm>
          <a:off x="1655077" y="317057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1877500" y="4682814"/>
              </a:moveTo>
              <a:arcTo wR="2366990" hR="2366990" stAng="6116087" swAng="1102566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DB6312-3343-4547-9100-C50F0C285DD3}">
      <dsp:nvSpPr>
        <dsp:cNvPr id="0" name=""/>
        <dsp:cNvSpPr/>
      </dsp:nvSpPr>
      <dsp:spPr>
        <a:xfrm>
          <a:off x="1866410" y="4042529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/>
            <a:t>Marketing</a:t>
          </a:r>
        </a:p>
      </dsp:txBody>
      <dsp:txXfrm>
        <a:off x="1899655" y="4075774"/>
        <a:ext cx="981259" cy="614547"/>
      </dsp:txXfrm>
    </dsp:sp>
    <dsp:sp modelId="{89F5D222-52B4-49A2-B408-8499D5AC7954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405190" y="3691370"/>
              </a:moveTo>
              <a:arcTo wR="2366990" hR="2366990" stAng="8758640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39D298-A8DE-4F78-BADE-4A05C74ED873}">
      <dsp:nvSpPr>
        <dsp:cNvPr id="0" name=""/>
        <dsp:cNvSpPr/>
      </dsp:nvSpPr>
      <dsp:spPr>
        <a:xfrm>
          <a:off x="1173134" y="2368814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noProof="0" dirty="0" err="1"/>
            <a:t>Zarzadzanie</a:t>
          </a:r>
          <a:r>
            <a:rPr lang="en-US" sz="1200" kern="1200" noProof="0" dirty="0"/>
            <a:t> </a:t>
          </a:r>
        </a:p>
      </dsp:txBody>
      <dsp:txXfrm>
        <a:off x="1206379" y="2402059"/>
        <a:ext cx="981259" cy="614547"/>
      </dsp:txXfrm>
    </dsp:sp>
    <dsp:sp modelId="{92FF8435-2753-401E-B809-FE1D337C6F73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26178" y="2015932"/>
              </a:moveTo>
              <a:arcTo wR="2366990" hR="2366990" stAng="11311753" swAng="1529607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07389-F9F8-47D2-9981-2E55214C4A9B}">
      <dsp:nvSpPr>
        <dsp:cNvPr id="0" name=""/>
        <dsp:cNvSpPr/>
      </dsp:nvSpPr>
      <dsp:spPr>
        <a:xfrm>
          <a:off x="1866410" y="695100"/>
          <a:ext cx="1047749" cy="68103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200" kern="1200" noProof="0" dirty="0" err="1"/>
            <a:t>Dystrybucja</a:t>
          </a:r>
          <a:endParaRPr lang="en-US" sz="1200" kern="1200" noProof="0" dirty="0"/>
        </a:p>
      </dsp:txBody>
      <dsp:txXfrm>
        <a:off x="1899655" y="728345"/>
        <a:ext cx="981259" cy="614547"/>
      </dsp:txXfrm>
    </dsp:sp>
    <dsp:sp modelId="{DD579F36-1AA4-47C7-B27D-6628C1CF5FD8}">
      <dsp:nvSpPr>
        <dsp:cNvPr id="0" name=""/>
        <dsp:cNvSpPr/>
      </dsp:nvSpPr>
      <dsp:spPr>
        <a:xfrm>
          <a:off x="1697009" y="342343"/>
          <a:ext cx="4733980" cy="4733980"/>
        </a:xfrm>
        <a:custGeom>
          <a:avLst/>
          <a:gdLst/>
          <a:ahLst/>
          <a:cxnLst/>
          <a:rect l="0" t="0" r="0" b="0"/>
          <a:pathLst>
            <a:path>
              <a:moveTo>
                <a:pt x="1130425" y="348686"/>
              </a:moveTo>
              <a:arcTo wR="2366990" hR="2366990" stAng="14310315" swAng="1111185"/>
            </a:path>
          </a:pathLst>
        </a:custGeom>
        <a:noFill/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81FF41-CD1A-8140-38A8-572B0505D0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C7E8A41-8D12-4539-35E4-635E19424B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FA9EFB6-6F28-2CE7-DA39-9FFB932F7E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7156F0B-2503-DACE-9A78-B7717E954C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A23397C-7557-BA3D-4CCD-330BF8225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9809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CE56A9-3A7D-837B-E334-C06309C88E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B3C8221-C4EC-C575-DDBD-3012EF7EBC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5EB7EB1-E743-1CCC-C888-344B6C1B1E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A10AFD-106C-213A-7F13-0EDE7BE16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57F49-D922-1509-32DB-005AC297A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6354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2CF18F1B-5E1B-B194-76D9-C18C263FCDD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8520537-3A41-9DAD-C8AE-3565DE29A5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6062325-E1F6-2444-08BE-1A5B241CB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965E179-655C-55CF-FD8E-321C0BE69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A7EBE69-3E0A-4C22-3987-9A031017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721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C0EF0D9-250D-B173-CA20-513647115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A249E9-112F-85CE-D7F7-93C1BA2216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73E16C8-EB9E-D857-3C35-AECC06B6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A00D4AA-8E48-6479-2182-4CB677EB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E5CA5DE-D531-5C96-8B8B-70826F5B0D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64610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A750390-62C4-734D-4F29-FFB0E699F5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9AA7923-5505-9F8E-462B-ACAB1BA233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9A4B2E3-5ABD-E26F-E1FA-5E9F17FC0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222184-63A7-631D-8138-92E801AEBF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FA11C42-6B8A-B438-CA1F-5AFC653FE7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085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DBE0AF0-E528-1E31-6A16-C7D01A207D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D0778F-A471-4E5B-3BA1-04DD0588CD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0A77CB8-6FD1-FA4B-C1ED-7190CFD9D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56CC7DE-FDC1-FB71-FAAB-7AB397196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EB6352F-02B0-AC04-FEFE-BC4629022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D59EBA2-1FB1-18A6-8343-8D13550256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804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4FBD4-C478-AEAE-721F-AD6C27DB6B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A8A5093-657F-AA02-BA4D-D5009BF0F4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B62F366-F4FA-B081-DA47-044D0101013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5E9DF89-4E73-E541-8346-180BAEFA1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E0C52CF-BFAA-2E2A-245F-BF3A83FA4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499816C6-8177-13EA-13E7-CC7E9518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B4431091-B52F-3975-06DC-56D7827A6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A207E81-7918-9E06-E62A-FF8563CB05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4444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CEB3FDE-6754-7569-C0C2-851C9815A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D933CE4-76CD-41E4-CF39-CC81ED54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16E2EA3-8C4A-4F2C-D155-DC2ADD9A2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DBB076-1F4F-9D8A-AABF-E8431C364F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325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B3B8DA-C1E6-104C-83BC-13F150067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EA57610-854E-FB9D-60E9-1B8C09066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C1F6286-88AC-F677-86E9-4534E35A5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7967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B4088E-1158-6A83-EF0D-373F27B5D7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F15DE7E-F3BE-9513-0A5C-AA4AC2E47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794873D-EADE-016F-8045-F0D38C581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3C24C1D-7304-1205-B58E-CB30CC531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9B59429-599C-0D64-61D8-2EB3A9E26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B363417-DB7C-0722-2DFE-9B633EB62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037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1DF33C-1354-3A0C-3F14-50010CA93F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7164D6AA-2847-F54E-3837-627D806CC8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135EABF-0BAE-ABC3-4927-8A27E272C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161638-C472-B280-513F-C14C24CF5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8B740C8-1EB5-246C-52C0-C53F4D95E8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5CDD635-69EE-ED03-E4FE-72C43CDD7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8005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95F1F94-1803-93D3-800C-629F062AA3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B75A4B6-58CB-1944-3657-914A85C71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6486349-1140-5853-0BA4-9B46551BB5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C1B662-0D75-408A-B909-E625DE7528A1}" type="datetimeFigureOut">
              <a:rPr lang="es-ES" smtClean="0"/>
              <a:t>13/12/2022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B98254-A69D-45D8-7EDA-1CDF7A8714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3F86D-EDE9-9542-1E5A-9A896EC06A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EE8679-D357-4C18-9F7A-49E39F9DFD3F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2570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hyperlink" Target="https://pracownicy.ue.poznan.pl/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cademia.edu/download/33336102/BMG.pdf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CFAA5355-FA6D-9289-CF05-E411C729EFE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3912093" y="1074198"/>
            <a:ext cx="4367813" cy="1935331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24D1AB93-D818-3BBD-F46C-A8E4FA4304AE}"/>
              </a:ext>
            </a:extLst>
          </p:cNvPr>
          <p:cNvSpPr txBox="1"/>
          <p:nvPr/>
        </p:nvSpPr>
        <p:spPr>
          <a:xfrm>
            <a:off x="1056324" y="4253013"/>
            <a:ext cx="66794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dirty="0" err="1">
                <a:solidFill>
                  <a:srgbClr val="EA4E46"/>
                </a:solidFill>
              </a:rPr>
              <a:t>Przedsiębiorczość</a:t>
            </a:r>
            <a:endParaRPr lang="en-GB" sz="3200" dirty="0">
              <a:solidFill>
                <a:srgbClr val="EA4E46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6511FC4-99E8-5FDC-25E3-0930F60300A2}"/>
              </a:ext>
            </a:extLst>
          </p:cNvPr>
          <p:cNvSpPr txBox="1"/>
          <p:nvPr/>
        </p:nvSpPr>
        <p:spPr>
          <a:xfrm>
            <a:off x="1056324" y="4995454"/>
            <a:ext cx="60945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b="1" dirty="0" err="1"/>
              <a:t>Opracowano</a:t>
            </a:r>
            <a:r>
              <a:rPr lang="en-GB" b="1" dirty="0"/>
              <a:t> </a:t>
            </a:r>
            <a:r>
              <a:rPr lang="en-GB" b="1" dirty="0" err="1"/>
              <a:t>przez</a:t>
            </a:r>
            <a:r>
              <a:rPr lang="en-GB" b="1" dirty="0"/>
              <a:t>:</a:t>
            </a:r>
            <a:r>
              <a:rPr lang="en-GB" dirty="0"/>
              <a:t> IDP</a:t>
            </a:r>
          </a:p>
        </p:txBody>
      </p:sp>
      <p:sp>
        <p:nvSpPr>
          <p:cNvPr id="9" name="Medio marco 8">
            <a:extLst>
              <a:ext uri="{FF2B5EF4-FFF2-40B4-BE49-F238E27FC236}">
                <a16:creationId xmlns:a16="http://schemas.microsoft.com/office/drawing/2014/main" id="{7E7B1CC3-4856-87EE-DB35-5BB408D9C833}"/>
              </a:ext>
            </a:extLst>
          </p:cNvPr>
          <p:cNvSpPr/>
          <p:nvPr/>
        </p:nvSpPr>
        <p:spPr>
          <a:xfrm>
            <a:off x="461521" y="486455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10" name="Medio marco 9">
            <a:extLst>
              <a:ext uri="{FF2B5EF4-FFF2-40B4-BE49-F238E27FC236}">
                <a16:creationId xmlns:a16="http://schemas.microsoft.com/office/drawing/2014/main" id="{A9462FBD-9F54-4535-B29A-F526FFD614BA}"/>
              </a:ext>
            </a:extLst>
          </p:cNvPr>
          <p:cNvSpPr/>
          <p:nvPr/>
        </p:nvSpPr>
        <p:spPr>
          <a:xfrm rot="10800000">
            <a:off x="10780510" y="4995454"/>
            <a:ext cx="710332" cy="942850"/>
          </a:xfrm>
          <a:prstGeom prst="halfFrame">
            <a:avLst/>
          </a:prstGeom>
          <a:solidFill>
            <a:srgbClr val="EA4E46"/>
          </a:solidFill>
          <a:ln>
            <a:solidFill>
              <a:srgbClr val="EA4E4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8592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1061439" y="1723310"/>
            <a:ext cx="10296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Rola przedsiębiorczości w poprawie jakości życia zwykłych ludzi, w tym grup znajdujących się w niekorzystnej sytuacji, została uznana w kontekście Agendy 2030</a:t>
            </a:r>
            <a:r>
              <a:rPr lang="it-IT" dirty="0"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na rzecz zrównoważonego rozwoju, ponieważ przyczynia się ona do budowy odpornej infrastruktury, promowania sprzyjającej włączeniu społecznemu i zrównoważonej industrializacji oraz wspierania innowacji (tj. , Cele rozwoju społecznego, SDGs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). </a:t>
            </a:r>
          </a:p>
          <a:p>
            <a:pPr algn="just">
              <a:defRPr/>
            </a:pPr>
            <a:endParaRPr lang="it-IT" dirty="0">
              <a:ea typeface="Arial MT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dirty="0"/>
              <a:t>Cele zrównoważonego rozwoju 4 i 8 są związane z przedsiębiorczością, w szczególności cel 4.4 i cel 8.3. Połączenie trzech poziomów modelu biznesowego ujawnia, w jaki sposób organizacja wytwarza kilka rodzajów wartości – ekonomiczną, środowiskową i społeczną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09" y="1111415"/>
            <a:ext cx="84481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1.2: </a:t>
            </a:r>
            <a:r>
              <a:rPr lang="pl-PL" sz="2400" dirty="0">
                <a:solidFill>
                  <a:srgbClr val="21B4A9"/>
                </a:solidFill>
              </a:rPr>
              <a:t>Nowe gospodarki i cele zrównoważonego rozwoju</a:t>
            </a:r>
            <a:endParaRPr lang="en-GB" sz="2400" dirty="0">
              <a:solidFill>
                <a:srgbClr val="21B4A9"/>
              </a:solidFill>
            </a:endParaRPr>
          </a:p>
        </p:txBody>
      </p:sp>
      <p:grpSp>
        <p:nvGrpSpPr>
          <p:cNvPr id="2" name="Gruppo 1"/>
          <p:cNvGrpSpPr/>
          <p:nvPr/>
        </p:nvGrpSpPr>
        <p:grpSpPr>
          <a:xfrm>
            <a:off x="4149476" y="4064000"/>
            <a:ext cx="3893048" cy="2590800"/>
            <a:chOff x="4306072" y="4126382"/>
            <a:chExt cx="3254737" cy="2304898"/>
          </a:xfrm>
        </p:grpSpPr>
        <p:pic>
          <p:nvPicPr>
            <p:cNvPr id="9" name="Immagine 8">
              <a:extLst>
                <a:ext uri="{FF2B5EF4-FFF2-40B4-BE49-F238E27FC236}">
                  <a16:creationId xmlns:a16="http://schemas.microsoft.com/office/drawing/2014/main" id="{1E069B23-8E40-1A47-B57F-D45DD52F401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06072" y="4126382"/>
              <a:ext cx="1385296" cy="2304898"/>
            </a:xfrm>
            <a:prstGeom prst="rect">
              <a:avLst/>
            </a:prstGeom>
          </p:spPr>
        </p:pic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B5993D51-8266-7D46-8DE2-58EF38A5D3F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75512" y="4143544"/>
              <a:ext cx="1385297" cy="2270575"/>
            </a:xfrm>
            <a:prstGeom prst="rect">
              <a:avLst/>
            </a:prstGeom>
          </p:spPr>
        </p:pic>
      </p:grpSp>
      <p:sp>
        <p:nvSpPr>
          <p:cNvPr id="11" name="TextBox 11">
            <a:extLst>
              <a:ext uri="{FF2B5EF4-FFF2-40B4-BE49-F238E27FC236}">
                <a16:creationId xmlns:a16="http://schemas.microsoft.com/office/drawing/2014/main" id="{33881690-AF05-4943-BAC6-7E9943A8CD6E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3265611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1.3: </a:t>
            </a:r>
            <a:r>
              <a:rPr lang="en-GB" sz="2400" dirty="0" err="1">
                <a:solidFill>
                  <a:srgbClr val="21B4A9"/>
                </a:solidFill>
              </a:rPr>
              <a:t>Przedsiębiorczość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społeczna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Przedsiębiorczość społeczna łączy kwestie komercyjne i społeczne w celu poprawy życia ludzi. Oprócz motywacji humanitarnych, jednym z możliwych powodów takiej zmiany jest to, że wraz z rozwojem społeczeństwa przedsiębiorstwa staną się bardziej rentowne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it-IT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Istnieje kilka odmian przedsiębiorczości społecznej, m.in</a:t>
            </a:r>
            <a:r>
              <a:rPr lang="en-US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7" name="TextBox 59">
            <a:extLst>
              <a:ext uri="{FF2B5EF4-FFF2-40B4-BE49-F238E27FC236}">
                <a16:creationId xmlns:a16="http://schemas.microsoft.com/office/drawing/2014/main" id="{9F684A7D-2502-889D-AD01-A82D5FD65C00}"/>
              </a:ext>
            </a:extLst>
          </p:cNvPr>
          <p:cNvSpPr txBox="1"/>
          <p:nvPr/>
        </p:nvSpPr>
        <p:spPr>
          <a:xfrm>
            <a:off x="4629549" y="5937771"/>
            <a:ext cx="685892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Ci przedsiębiorcy społeczni reinwestują 100% swoich zysków, aby zapewnić ciągłość i refinansowanie bieżących / przyszłych projektów</a:t>
            </a:r>
            <a:r>
              <a:rPr lang="en-US" sz="1600" dirty="0">
                <a:ea typeface="Lato Light" panose="020F0502020204030203" pitchFamily="34" charset="0"/>
                <a:cs typeface="Abhaya Libre" panose="02000603000000000000" pitchFamily="2" charset="77"/>
              </a:rPr>
              <a:t>.</a:t>
            </a:r>
          </a:p>
        </p:txBody>
      </p:sp>
      <p:sp>
        <p:nvSpPr>
          <p:cNvPr id="8" name="TextBox 60">
            <a:extLst>
              <a:ext uri="{FF2B5EF4-FFF2-40B4-BE49-F238E27FC236}">
                <a16:creationId xmlns:a16="http://schemas.microsoft.com/office/drawing/2014/main" id="{321F419F-17B4-A81A-788E-49342022417C}"/>
              </a:ext>
            </a:extLst>
          </p:cNvPr>
          <p:cNvSpPr txBox="1"/>
          <p:nvPr/>
        </p:nvSpPr>
        <p:spPr>
          <a:xfrm>
            <a:off x="4649212" y="3339751"/>
            <a:ext cx="682943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Działa w określonych regionach geograficznych i społecznościach </a:t>
            </a:r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w</a:t>
            </a:r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 różnych </a:t>
            </a:r>
            <a:r>
              <a:rPr lang="it-IT" sz="1600" dirty="0" err="1">
                <a:ea typeface="Lato Light" panose="020F0502020204030203" pitchFamily="34" charset="0"/>
                <a:cs typeface="Abhaya Libre" panose="02000603000000000000" pitchFamily="2" charset="77"/>
              </a:rPr>
              <a:t>celach</a:t>
            </a:r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. To on powoduj</a:t>
            </a:r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e</a:t>
            </a:r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 natychmiastowe zmiany i aspiruj</a:t>
            </a:r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e</a:t>
            </a:r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 do czegoś więcej</a:t>
            </a:r>
            <a:r>
              <a:rPr lang="en-GB" sz="1600" dirty="0">
                <a:ea typeface="Lato Light" panose="020F0502020204030203" pitchFamily="34" charset="0"/>
                <a:cs typeface="Abhaya Libre" panose="02000603000000000000" pitchFamily="2" charset="77"/>
              </a:rPr>
              <a:t>.</a:t>
            </a:r>
          </a:p>
        </p:txBody>
      </p:sp>
      <p:sp>
        <p:nvSpPr>
          <p:cNvPr id="9" name="TextBox 59">
            <a:extLst>
              <a:ext uri="{FF2B5EF4-FFF2-40B4-BE49-F238E27FC236}">
                <a16:creationId xmlns:a16="http://schemas.microsoft.com/office/drawing/2014/main" id="{4F0CB8F7-6904-7B27-42F0-BE74C5AF6A24}"/>
              </a:ext>
            </a:extLst>
          </p:cNvPr>
          <p:cNvSpPr txBox="1"/>
          <p:nvPr/>
        </p:nvSpPr>
        <p:spPr>
          <a:xfrm>
            <a:off x="4649212" y="4205758"/>
            <a:ext cx="6829430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Koncentrują się na budowaniu firmy, która może rozwiązać problem, którego nie mogą rozwiązać wysiłki rząd</a:t>
            </a:r>
            <a:r>
              <a:rPr lang="it-IT" sz="1600" dirty="0">
                <a:ea typeface="Lato Light" panose="020F0502020204030203" pitchFamily="34" charset="0"/>
                <a:cs typeface="Abhaya Libre" panose="02000603000000000000" pitchFamily="2" charset="77"/>
              </a:rPr>
              <a:t>u</a:t>
            </a:r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 i inne przedsiębiorstwa</a:t>
            </a:r>
            <a:r>
              <a:rPr lang="en-US" sz="1600" dirty="0">
                <a:ea typeface="Lato Light" panose="020F0502020204030203" pitchFamily="34" charset="0"/>
                <a:cs typeface="Abhaya Libre" panose="02000603000000000000" pitchFamily="2" charset="77"/>
              </a:rPr>
              <a:t>.</a:t>
            </a:r>
          </a:p>
        </p:txBody>
      </p:sp>
      <p:sp>
        <p:nvSpPr>
          <p:cNvPr id="10" name="TextBox 59">
            <a:extLst>
              <a:ext uri="{FF2B5EF4-FFF2-40B4-BE49-F238E27FC236}">
                <a16:creationId xmlns:a16="http://schemas.microsoft.com/office/drawing/2014/main" id="{7CED6AEE-1E23-0C4B-58E9-5C8E82CB90C4}"/>
              </a:ext>
            </a:extLst>
          </p:cNvPr>
          <p:cNvSpPr txBox="1"/>
          <p:nvPr/>
        </p:nvSpPr>
        <p:spPr>
          <a:xfrm>
            <a:off x="4629549" y="5071764"/>
            <a:ext cx="6858924" cy="584775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pl-PL" sz="1600" dirty="0">
                <a:ea typeface="Lato Light" panose="020F0502020204030203" pitchFamily="34" charset="0"/>
                <a:cs typeface="Abhaya Libre" panose="02000603000000000000" pitchFamily="2" charset="77"/>
              </a:rPr>
              <a:t>Globalni przedsiębiorcy społeczni myślą w szerszej skali i koncentrują się na globalnych przemianach. Przedkładają odpowiedzialność społeczną nad zarobki</a:t>
            </a:r>
            <a:r>
              <a:rPr lang="en-US" sz="1600" dirty="0">
                <a:ea typeface="Lato Light" panose="020F0502020204030203" pitchFamily="34" charset="0"/>
                <a:cs typeface="Abhaya Libre" panose="02000603000000000000" pitchFamily="2" charset="77"/>
              </a:rPr>
              <a:t>. </a:t>
            </a:r>
          </a:p>
        </p:txBody>
      </p:sp>
      <p:sp>
        <p:nvSpPr>
          <p:cNvPr id="16" name="Rectángulo redondeado 2">
            <a:extLst>
              <a:ext uri="{FF2B5EF4-FFF2-40B4-BE49-F238E27FC236}">
                <a16:creationId xmlns:a16="http://schemas.microsoft.com/office/drawing/2014/main" id="{FD367A6C-EBA9-79A8-7837-B419AB6D5FF0}"/>
              </a:ext>
            </a:extLst>
          </p:cNvPr>
          <p:cNvSpPr/>
          <p:nvPr/>
        </p:nvSpPr>
        <p:spPr>
          <a:xfrm>
            <a:off x="713359" y="3421123"/>
            <a:ext cx="3222494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Społeczny</a:t>
            </a:r>
            <a:r>
              <a:rPr lang="en-GB" sz="1500" dirty="0"/>
              <a:t> </a:t>
            </a:r>
            <a:r>
              <a:rPr lang="en-GB" sz="1500" dirty="0" err="1"/>
              <a:t>przedsiębiorca</a:t>
            </a:r>
            <a:r>
              <a:rPr lang="en-GB" sz="1500" dirty="0"/>
              <a:t> </a:t>
            </a:r>
            <a:r>
              <a:rPr lang="en-GB" sz="1500" dirty="0" err="1"/>
              <a:t>wspolnoty</a:t>
            </a:r>
            <a:endParaRPr lang="en-GB" sz="1500" dirty="0"/>
          </a:p>
        </p:txBody>
      </p:sp>
      <p:sp>
        <p:nvSpPr>
          <p:cNvPr id="17" name="Rectángulo redondeado 2">
            <a:extLst>
              <a:ext uri="{FF2B5EF4-FFF2-40B4-BE49-F238E27FC236}">
                <a16:creationId xmlns:a16="http://schemas.microsoft.com/office/drawing/2014/main" id="{1A53E313-0DC3-5B6E-338C-9BF294AE31D4}"/>
              </a:ext>
            </a:extLst>
          </p:cNvPr>
          <p:cNvSpPr/>
          <p:nvPr/>
        </p:nvSpPr>
        <p:spPr>
          <a:xfrm>
            <a:off x="703527" y="5937771"/>
            <a:ext cx="3222495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Przedsiębiorca</a:t>
            </a:r>
            <a:r>
              <a:rPr lang="en-GB" sz="1500" dirty="0"/>
              <a:t> </a:t>
            </a:r>
            <a:r>
              <a:rPr lang="en-GB" sz="1500" dirty="0" err="1"/>
              <a:t>społeczny</a:t>
            </a:r>
            <a:r>
              <a:rPr lang="en-GB" sz="1500" dirty="0"/>
              <a:t> non-profit</a:t>
            </a:r>
          </a:p>
        </p:txBody>
      </p:sp>
      <p:sp>
        <p:nvSpPr>
          <p:cNvPr id="18" name="Rectángulo redondeado 2">
            <a:extLst>
              <a:ext uri="{FF2B5EF4-FFF2-40B4-BE49-F238E27FC236}">
                <a16:creationId xmlns:a16="http://schemas.microsoft.com/office/drawing/2014/main" id="{9B376885-B5A0-0D84-31FF-068CA7DB7104}"/>
              </a:ext>
            </a:extLst>
          </p:cNvPr>
          <p:cNvSpPr/>
          <p:nvPr/>
        </p:nvSpPr>
        <p:spPr>
          <a:xfrm>
            <a:off x="713359" y="4274067"/>
            <a:ext cx="3222494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Transformacyjny</a:t>
            </a:r>
            <a:r>
              <a:rPr lang="en-GB" sz="1500" dirty="0"/>
              <a:t> </a:t>
            </a:r>
            <a:r>
              <a:rPr lang="en-GB" sz="1500" dirty="0" err="1"/>
              <a:t>przedsiębiorca</a:t>
            </a:r>
            <a:r>
              <a:rPr lang="en-GB" sz="1500" dirty="0"/>
              <a:t> </a:t>
            </a:r>
            <a:r>
              <a:rPr lang="en-GB" sz="1500" dirty="0" err="1"/>
              <a:t>społeczny</a:t>
            </a:r>
            <a:endParaRPr lang="en-GB" sz="1500" dirty="0"/>
          </a:p>
        </p:txBody>
      </p:sp>
      <p:sp>
        <p:nvSpPr>
          <p:cNvPr id="19" name="Rectángulo redondeado 2">
            <a:extLst>
              <a:ext uri="{FF2B5EF4-FFF2-40B4-BE49-F238E27FC236}">
                <a16:creationId xmlns:a16="http://schemas.microsoft.com/office/drawing/2014/main" id="{7AA4056B-DE9C-25A0-B7EA-7CC004411C2D}"/>
              </a:ext>
            </a:extLst>
          </p:cNvPr>
          <p:cNvSpPr/>
          <p:nvPr/>
        </p:nvSpPr>
        <p:spPr>
          <a:xfrm>
            <a:off x="703527" y="5105919"/>
            <a:ext cx="3222495" cy="422030"/>
          </a:xfrm>
          <a:prstGeom prst="round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500" dirty="0" err="1"/>
              <a:t>Globalny</a:t>
            </a:r>
            <a:r>
              <a:rPr lang="en-GB" sz="1500" dirty="0"/>
              <a:t> </a:t>
            </a:r>
            <a:r>
              <a:rPr lang="en-GB" sz="1500" dirty="0" err="1"/>
              <a:t>przedsiębiorca</a:t>
            </a:r>
            <a:r>
              <a:rPr lang="en-GB" sz="1500" dirty="0"/>
              <a:t> </a:t>
            </a:r>
            <a:r>
              <a:rPr lang="en-GB" sz="1500" dirty="0" err="1"/>
              <a:t>społeczny</a:t>
            </a:r>
            <a:endParaRPr lang="en-GB" sz="1500" dirty="0"/>
          </a:p>
        </p:txBody>
      </p:sp>
      <p:sp>
        <p:nvSpPr>
          <p:cNvPr id="14" name="TextBox 11">
            <a:extLst>
              <a:ext uri="{FF2B5EF4-FFF2-40B4-BE49-F238E27FC236}">
                <a16:creationId xmlns:a16="http://schemas.microsoft.com/office/drawing/2014/main" id="{9365812E-C979-46CB-AE3F-805DE2446A1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4566733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1.3: </a:t>
            </a:r>
            <a:r>
              <a:rPr lang="en-GB" sz="2400" dirty="0" err="1">
                <a:solidFill>
                  <a:srgbClr val="21B4A9"/>
                </a:solidFill>
              </a:rPr>
              <a:t>Przedsiębiorczość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społeczna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Analiza PESTEL to ramy strategiczne, które są często wykorzystywane do badania otoczenia biznesowego firmy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PESTEL </a:t>
            </a:r>
            <a:r>
              <a:rPr lang="en-GB" dirty="0" err="1">
                <a:ea typeface="Times New Roman" panose="02020603050405020304" pitchFamily="18" charset="0"/>
                <a:cs typeface="Calibri" panose="020F0502020204030204" pitchFamily="34" charset="0"/>
              </a:rPr>
              <a:t>oznacza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: 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5955" y="2946717"/>
            <a:ext cx="1105927" cy="1826455"/>
          </a:xfrm>
          <a:prstGeom prst="rect">
            <a:avLst/>
          </a:prstGeom>
        </p:spPr>
      </p:pic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77837" y="3418840"/>
            <a:ext cx="1634576" cy="1212092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8167" y="3418840"/>
            <a:ext cx="1457644" cy="1457644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8698" y="3099972"/>
            <a:ext cx="1856422" cy="1673200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471075" y="3239493"/>
            <a:ext cx="1338483" cy="1461453"/>
          </a:xfrm>
          <a:prstGeom prst="rect">
            <a:avLst/>
          </a:prstGeom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245513" y="3129338"/>
            <a:ext cx="1510532" cy="1614468"/>
          </a:xfrm>
          <a:prstGeom prst="rect">
            <a:avLst/>
          </a:prstGeom>
        </p:spPr>
      </p:pic>
      <p:sp>
        <p:nvSpPr>
          <p:cNvPr id="15" name="CasellaDiTesto 14"/>
          <p:cNvSpPr txBox="1"/>
          <p:nvPr/>
        </p:nvSpPr>
        <p:spPr>
          <a:xfrm>
            <a:off x="547169" y="5015586"/>
            <a:ext cx="12286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Polityczny</a:t>
            </a:r>
            <a:endParaRPr lang="en-US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2203309" y="5015586"/>
            <a:ext cx="1409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Ekonomiczny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21" name="CasellaDiTesto 20"/>
          <p:cNvSpPr txBox="1"/>
          <p:nvPr/>
        </p:nvSpPr>
        <p:spPr>
          <a:xfrm>
            <a:off x="4424347" y="5015586"/>
            <a:ext cx="11414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Społeczny</a:t>
            </a:r>
            <a:r>
              <a:rPr lang="it-IT" dirty="0"/>
              <a:t>  </a:t>
            </a:r>
            <a:endParaRPr lang="en-GB" dirty="0"/>
          </a:p>
        </p:txBody>
      </p:sp>
      <p:sp>
        <p:nvSpPr>
          <p:cNvPr id="22" name="CasellaDiTesto 21"/>
          <p:cNvSpPr txBox="1"/>
          <p:nvPr/>
        </p:nvSpPr>
        <p:spPr>
          <a:xfrm>
            <a:off x="6379562" y="5015586"/>
            <a:ext cx="16555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Technologiczny</a:t>
            </a:r>
            <a:r>
              <a:rPr lang="it-IT" dirty="0"/>
              <a:t>  </a:t>
            </a:r>
            <a:endParaRPr lang="en-GB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8471075" y="5028704"/>
            <a:ext cx="15688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Środowiskowy</a:t>
            </a:r>
            <a:r>
              <a:rPr lang="it-IT" dirty="0"/>
              <a:t>   </a:t>
            </a:r>
            <a:endParaRPr lang="en-GB" dirty="0"/>
          </a:p>
        </p:txBody>
      </p:sp>
      <p:sp>
        <p:nvSpPr>
          <p:cNvPr id="24" name="CasellaDiTesto 23"/>
          <p:cNvSpPr txBox="1"/>
          <p:nvPr/>
        </p:nvSpPr>
        <p:spPr>
          <a:xfrm>
            <a:off x="10737900" y="5028586"/>
            <a:ext cx="906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/>
              <a:t>Prawny</a:t>
            </a:r>
            <a:r>
              <a:rPr lang="it-IT" dirty="0"/>
              <a:t> </a:t>
            </a:r>
            <a:endParaRPr lang="en-GB" dirty="0"/>
          </a:p>
        </p:txBody>
      </p:sp>
      <p:sp>
        <p:nvSpPr>
          <p:cNvPr id="17" name="TextBox 11">
            <a:extLst>
              <a:ext uri="{FF2B5EF4-FFF2-40B4-BE49-F238E27FC236}">
                <a16:creationId xmlns:a16="http://schemas.microsoft.com/office/drawing/2014/main" id="{880CA575-1601-44B5-9B1B-1C416AEFAE7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1699603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Rozdział</a:t>
            </a:r>
            <a:r>
              <a:rPr lang="en-GB" sz="2400" dirty="0">
                <a:solidFill>
                  <a:srgbClr val="21B4A9"/>
                </a:solidFill>
              </a:rPr>
              <a:t> 2.1: </a:t>
            </a:r>
            <a:r>
              <a:rPr lang="en-GB" sz="2400" dirty="0" err="1">
                <a:solidFill>
                  <a:srgbClr val="21B4A9"/>
                </a:solidFill>
              </a:rPr>
              <a:t>Rywalizacja</a:t>
            </a:r>
            <a:r>
              <a:rPr lang="en-GB" sz="2400" dirty="0">
                <a:solidFill>
                  <a:srgbClr val="21B4A9"/>
                </a:solidFill>
              </a:rPr>
              <a:t> a </a:t>
            </a:r>
            <a:r>
              <a:rPr lang="en-GB" sz="2400" dirty="0" err="1">
                <a:solidFill>
                  <a:srgbClr val="21B4A9"/>
                </a:solidFill>
              </a:rPr>
              <a:t>współpraca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 2: Znajomość rynku i klientów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Konkurencja i współpraca to dwa przeciwstawne podejścia do funkcjonowania korporacji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Konkurencja wpaja pracownikom poczucie pilnej potrzeby zwiększenia produkcji i wydajności. Z drugiej strony ten niepokój prowadzi do podwyższonego poziomu stresu u wszystkich pracowników, bez poczucia bezpieczeństwa i odprężenia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sz="1500" dirty="0">
                <a:ea typeface="Times New Roman" panose="02020603050405020304" pitchFamily="18" charset="0"/>
                <a:cs typeface="Calibri" panose="020F0502020204030204" pitchFamily="34" charset="0"/>
              </a:rPr>
              <a:t>Wady środowiska pracy opartego na współpracy są bardziej zauważalne, gdy istnieje zespół pracowników, którzy są mniej kompetentni do pracy z innymi. Problemy pojawiają się, gdy w grupie jest zbyt wiele osób, które chcą przejąć inicjatywę i w efekcie stają się pseudoliderami, pozostawiając projekt bez jasnego kierunku. To jest punkt, w którym metoda współpracy zawodzi</a:t>
            </a:r>
            <a:r>
              <a:rPr lang="en-GB" sz="1500" dirty="0"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Jednak nie zawsze tak jest, a myślenie grupowe jest często skuteczne. Wzmacniający zespół pracuje w harmonii, z pracownikami, którzy wspierają się nawzajem w mniej stresującym środowisku. Cel personelu jest bardziej spójny, a jakość produkcji firmy znacznie się poprawia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875909" y="3423920"/>
            <a:ext cx="10296916" cy="914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275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2.2: </a:t>
            </a:r>
            <a:r>
              <a:rPr lang="en-GB" sz="2400" dirty="0" err="1">
                <a:solidFill>
                  <a:srgbClr val="21B4A9"/>
                </a:solidFill>
              </a:rPr>
              <a:t>Budowanie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sieci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wsparcia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 2: Znajomość rynku i klientów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Niektóre wskazówki dotyczące budowania sieci ultima w celu wspierania celów przedsiębiorczych to m.in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:</a:t>
            </a:r>
          </a:p>
          <a:p>
            <a:pPr algn="just"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Dołącz do klubów towarzyskich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Dołącz do stowarzyszeń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Stwórz małą grupę podobnie myślących przedsiębiorców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Twórz </a:t>
            </a:r>
            <a:r>
              <a:rPr lang="it-IT" b="1" dirty="0" err="1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spotkania</a:t>
            </a: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, aby poznawać nowych ludzi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Uczestnic</a:t>
            </a: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z</a:t>
            </a: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 w konferencjach </a:t>
            </a: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endParaRPr lang="pl-PL" b="1" dirty="0">
              <a:solidFill>
                <a:srgbClr val="00206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Calibri" panose="020F0502020204030204" pitchFamily="34" charset="0"/>
              </a:rPr>
              <a:t>Twórz sojusze i współpracę</a:t>
            </a: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01611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 3: Projektowanie i walidacja produktów i usług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Wprowadzenie</a:t>
            </a:r>
            <a:endParaRPr lang="en-US" sz="2400" dirty="0">
              <a:solidFill>
                <a:srgbClr val="21B4A9"/>
              </a:solidFill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Dochód generowany przez produkty i usługi napędza firmę. Ponieważ znajdują się w centrum procesów korporacyjnych, niezwykle ważne jest zaprojektowanie ich z myślą i strategią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</a:p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Koordynacja i mieszanie ludzi, komunikacji i komponentów materialnych w celu wygenerowania doskonałej usługi jest znane jako projektowanie usług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dirty="0">
                <a:ea typeface="Times New Roman" panose="02020603050405020304" pitchFamily="18" charset="0"/>
                <a:cs typeface="Calibri" panose="020F0502020204030204" pitchFamily="34" charset="0"/>
              </a:rPr>
              <a:t>Projektowanie produktu to proces przekształcania pomysłów w rzeczywiste i praktyczne elementy poprzez połączenie możliwości produkcyjnych z wiedzą produktową i handlową</a:t>
            </a:r>
            <a:r>
              <a:rPr lang="en-GB" dirty="0"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5757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3.1: </a:t>
            </a:r>
            <a:r>
              <a:rPr lang="pl-PL" sz="2400" dirty="0">
                <a:solidFill>
                  <a:srgbClr val="21B4A9"/>
                </a:solidFill>
              </a:rPr>
              <a:t>Myślenie projektowe i sprint projektowy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 3: Projektowanie i walidacja produktów i usług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Design Thinking </a:t>
            </a: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(</a:t>
            </a: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Myślenie projektowe</a:t>
            </a: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) </a:t>
            </a:r>
            <a:r>
              <a:rPr lang="pl-PL" dirty="0">
                <a:solidFill>
                  <a:prstClr val="black"/>
                </a:solidFill>
                <a:cs typeface="Microsoft Sans Serif" panose="020B0604020202020204" pitchFamily="34" charset="0"/>
              </a:rPr>
              <a:t>to proces lub podejście do rozwiązywania problemów biznesowych, które zaczyna się od konsumenta. Myślenie projektowe wywodzi się z koncepcji, zgodnie z którą bycie skoncentrowanym na człowieku jest najskuteczniejszym sposobem tworzenia produktów, których ludzie naprawdę chcą. Wraz ze skupieniem się na konsumentach myślenie projektowe zachęca do tworzenia prototypów i tes</a:t>
            </a:r>
            <a:r>
              <a:rPr lang="pl-PL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towania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. </a:t>
            </a:r>
          </a:p>
          <a:p>
            <a:pPr marL="285750" lvl="0" indent="-285750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Design Sprints </a:t>
            </a: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(Sprint </a:t>
            </a:r>
            <a:r>
              <a:rPr lang="it-IT" b="1" dirty="0" err="1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projektowy</a:t>
            </a:r>
            <a:r>
              <a:rPr lang="it-IT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) </a:t>
            </a:r>
            <a:r>
              <a:rPr lang="pl-PL" dirty="0">
                <a:solidFill>
                  <a:prstClr val="black"/>
                </a:solidFill>
                <a:cs typeface="Microsoft Sans Serif" panose="020B0604020202020204" pitchFamily="34" charset="0"/>
              </a:rPr>
              <a:t>to pięciodniowy nakazowy sposób rozwiązywania wyzwań biznesowych. Podejście to zostało stworzone w Google Ventures i zostało później udokumentowane w książce Sprint. Design Sprint wykorzystuje metodologie inspirowane myśleniem projektowym i kompresuje je w kompleksową metodologię, którą zespół może ukończyć w ciągu zaledwie jednego tygodnia</a:t>
            </a:r>
            <a:r>
              <a:rPr lang="en-GB" dirty="0">
                <a:solidFill>
                  <a:prstClr val="black"/>
                </a:solidFill>
                <a:cs typeface="Microsoft Sans Serif" panose="020B0604020202020204" pitchFamily="34" charset="0"/>
              </a:rPr>
              <a:t>.</a:t>
            </a:r>
          </a:p>
          <a:p>
            <a:pPr algn="just"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982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3.2: Test </a:t>
            </a:r>
            <a:r>
              <a:rPr lang="en-GB" sz="2400" dirty="0" err="1">
                <a:solidFill>
                  <a:srgbClr val="21B4A9"/>
                </a:solidFill>
              </a:rPr>
              <a:t>rynkowy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 3: Projektowanie i walidacja produktów i usług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Test rynkowy to eksperyment przeprowadzany przed komercjalizacją (wprowadzeniem na rynek) nowego produktu w celu ustalenia faktów dotyczących produktu, takich jak:</a:t>
            </a: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Czy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produkt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 jest </a:t>
            </a:r>
            <a:r>
              <a:rPr lang="en-GB" altLang="es-ES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właściwy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?</a:t>
            </a:r>
          </a:p>
          <a:p>
            <a:pPr marL="285750" lvl="0" indent="-285750" algn="just">
              <a:buFont typeface="Wingdings" panose="05000000000000000000" pitchFamily="2" charset="2"/>
              <a:buChar char="ü"/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Czy produkt jest w rozsądnej cenie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?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Na podstawie tych danych firma może zatwierdzić lub odrzucić propozycję produktu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.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80341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3.3: </a:t>
            </a:r>
            <a:r>
              <a:rPr lang="en-GB" sz="2400" dirty="0" err="1">
                <a:solidFill>
                  <a:srgbClr val="21B4A9"/>
                </a:solidFill>
              </a:rPr>
              <a:t>Wywiady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dotyczące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rozwiązań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 3: Projektowanie i walidacja produktów i usług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Rozmowa dotycząca rozwiązania rozszerza badanie problemu i zapewnia rozwiązanie pozwalające zobaczyć, jak reagują potencjalni konsumenci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.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Po przedstawieniu produktu lub prototypu wywiady dotyczące rozwiązań dostarczają jakościowych informacji zwrotnych od użytkowników lub potencjalnych klientów na temat produktu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.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Ogólnie rzecz biorąc, firmy opierają się na „demie” produktu, aby dowiedzieć się od klientów, jakie są ich wrażenia na temat produktu (tj. użyteczność i konkretne dopasowanie do ich potrzeb).</a:t>
            </a:r>
            <a:endParaRPr lang="en-GB" sz="1000" dirty="0"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>
              <a:defRPr/>
            </a:pPr>
            <a:endParaRPr lang="en-GB" dirty="0"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432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4: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Rentowność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ekonomiczna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Wprowadzenie</a:t>
            </a:r>
            <a:endParaRPr lang="en-US" sz="2400" dirty="0">
              <a:solidFill>
                <a:srgbClr val="21B4A9"/>
              </a:solidFill>
            </a:endParaRPr>
          </a:p>
        </p:txBody>
      </p:sp>
      <p:sp>
        <p:nvSpPr>
          <p:cNvPr id="6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Rentowność ekonomiczna ma miejsce, gdy projekt / inicjatywa wykazuje, że jest ekonomicznie wykonalny, pomysłowy i zrównoważony pod względem zainwestowanych środków finansowych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. </a:t>
            </a:r>
          </a:p>
          <a:p>
            <a:pPr lvl="0" algn="just">
              <a:defRPr/>
            </a:pPr>
            <a:endParaRPr lang="it-IT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Firmy kategoryzują wydatki do planowania i innych celów w oparciu o znaczenie płatności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: </a:t>
            </a:r>
          </a:p>
          <a:p>
            <a:pPr lvl="0" algn="just">
              <a:defRPr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 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Nawet jeśli nie ma sprzedaży, </a:t>
            </a:r>
            <a:r>
              <a:rPr lang="pl-PL" b="1" dirty="0">
                <a:solidFill>
                  <a:srgbClr val="002060"/>
                </a:solidFill>
                <a:cs typeface="Microsoft Sans Serif" panose="020B0604020202020204" pitchFamily="34" charset="0"/>
              </a:rPr>
              <a:t>koszty stałe </a:t>
            </a: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muszą zostać opłacone. Musisz na przykład zapłacić czynsz za powierzchnię firmy, media i odsetki od pożyczki biznesowej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Koszty zmienne </a:t>
            </a:r>
            <a:r>
              <a:rPr lang="pl-PL" dirty="0">
                <a:solidFill>
                  <a:prstClr val="black"/>
                </a:solidFill>
                <a:cs typeface="Microsoft Sans Serif" panose="020B0604020202020204" pitchFamily="34" charset="0"/>
              </a:rPr>
              <a:t>różnią się w zależności od liczby sprzedanych </a:t>
            </a:r>
            <a:r>
              <a:rPr lang="it-IT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produkt</a:t>
            </a:r>
            <a:r>
              <a:rPr lang="pl-PL" dirty="0">
                <a:solidFill>
                  <a:prstClr val="black"/>
                </a:solidFill>
                <a:cs typeface="Microsoft Sans Serif" panose="020B0604020202020204" pitchFamily="34" charset="0"/>
              </a:rPr>
              <a:t>ów lub usług. Na przykład wydatki na dystrybucję, ceny surowców i koszty </a:t>
            </a:r>
            <a:r>
              <a:rPr lang="it-IT" dirty="0" err="1">
                <a:solidFill>
                  <a:prstClr val="black"/>
                </a:solidFill>
                <a:cs typeface="Microsoft Sans Serif" panose="020B0604020202020204" pitchFamily="34" charset="0"/>
              </a:rPr>
              <a:t>pracownikow</a:t>
            </a:r>
            <a:r>
              <a:rPr lang="pl-PL" dirty="0">
                <a:solidFill>
                  <a:prstClr val="black"/>
                </a:solidFill>
                <a:cs typeface="Microsoft Sans Serif" panose="020B0604020202020204" pitchFamily="34" charset="0"/>
              </a:rPr>
              <a:t> związane z tworzeniem i wysyłką towarów lub świadczeniem usług są zwykle zmienne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0476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>
            <a:extLst>
              <a:ext uri="{FF2B5EF4-FFF2-40B4-BE49-F238E27FC236}">
                <a16:creationId xmlns:a16="http://schemas.microsoft.com/office/drawing/2014/main" id="{CA1A93D8-94C5-0D15-38A4-0363CD976E15}"/>
              </a:ext>
            </a:extLst>
          </p:cNvPr>
          <p:cNvSpPr/>
          <p:nvPr/>
        </p:nvSpPr>
        <p:spPr>
          <a:xfrm>
            <a:off x="615376" y="1428954"/>
            <a:ext cx="623826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dirty="0">
                <a:ea typeface="Calibri" panose="020F0502020204030204" pitchFamily="34" charset="0"/>
                <a:cs typeface="Times New Roman" panose="02020603050405020304" pitchFamily="18" charset="0"/>
              </a:rPr>
              <a:t>Pod koniec tego modułu będziesz mógł dowiedzieć się o</a:t>
            </a:r>
            <a:r>
              <a:rPr lang="en-GB" dirty="0"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9075F4DA-1D2D-2E85-798B-2E20901FABB7}"/>
              </a:ext>
            </a:extLst>
          </p:cNvPr>
          <p:cNvSpPr txBox="1"/>
          <p:nvPr/>
        </p:nvSpPr>
        <p:spPr>
          <a:xfrm>
            <a:off x="925733" y="1998079"/>
            <a:ext cx="96884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err="1">
                <a:solidFill>
                  <a:srgbClr val="21B4A9"/>
                </a:solidFill>
              </a:rPr>
              <a:t>Cel</a:t>
            </a:r>
            <a:r>
              <a:rPr lang="en-GB" b="1" dirty="0">
                <a:solidFill>
                  <a:srgbClr val="21B4A9"/>
                </a:solidFill>
              </a:rPr>
              <a:t> 1: 	</a:t>
            </a:r>
            <a:r>
              <a:rPr lang="pl-PL" b="1" dirty="0">
                <a:solidFill>
                  <a:srgbClr val="21B4A9"/>
                </a:solidFill>
              </a:rPr>
              <a:t>Definicja idei i projekt modelu biznesowego</a:t>
            </a:r>
            <a:endParaRPr lang="en-GB" b="1" dirty="0">
              <a:solidFill>
                <a:srgbClr val="21B4A9"/>
              </a:solidFill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85ED44BF-40AF-2BEE-0357-B22F72454536}"/>
              </a:ext>
            </a:extLst>
          </p:cNvPr>
          <p:cNvSpPr txBox="1"/>
          <p:nvPr/>
        </p:nvSpPr>
        <p:spPr>
          <a:xfrm>
            <a:off x="925733" y="2714175"/>
            <a:ext cx="5168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FAB632"/>
                </a:solidFill>
              </a:rPr>
              <a:t>Cel</a:t>
            </a:r>
            <a:r>
              <a:rPr lang="en-GB" b="1" dirty="0">
                <a:solidFill>
                  <a:srgbClr val="FAB632"/>
                </a:solidFill>
              </a:rPr>
              <a:t> 2: 	</a:t>
            </a:r>
            <a:r>
              <a:rPr lang="pl-PL" b="1" dirty="0">
                <a:solidFill>
                  <a:srgbClr val="FAB632"/>
                </a:solidFill>
              </a:rPr>
              <a:t>Jak poprawić znajomość rynków i klientów</a:t>
            </a:r>
            <a:endParaRPr lang="en-GB" b="1" dirty="0">
              <a:solidFill>
                <a:srgbClr val="FAB632"/>
              </a:solidFill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F344EB84-98E8-0309-1362-1627A0474B0A}"/>
              </a:ext>
            </a:extLst>
          </p:cNvPr>
          <p:cNvSpPr txBox="1"/>
          <p:nvPr/>
        </p:nvSpPr>
        <p:spPr>
          <a:xfrm>
            <a:off x="916116" y="3468332"/>
            <a:ext cx="66501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EA4E46"/>
                </a:solidFill>
              </a:rPr>
              <a:t>Cel</a:t>
            </a:r>
            <a:r>
              <a:rPr lang="en-GB" b="1" dirty="0">
                <a:solidFill>
                  <a:srgbClr val="EA4E46"/>
                </a:solidFill>
              </a:rPr>
              <a:t> 3: 	</a:t>
            </a:r>
            <a:r>
              <a:rPr lang="pl-PL" b="1" dirty="0">
                <a:solidFill>
                  <a:srgbClr val="EA4E46"/>
                </a:solidFill>
              </a:rPr>
              <a:t>Proces prowadzący do projektowania produktów i usług</a:t>
            </a:r>
            <a:endParaRPr lang="en-GB" b="1" dirty="0">
              <a:solidFill>
                <a:srgbClr val="EA4E46"/>
              </a:solidFill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F61543D-A22C-D627-13DC-7EE782381343}"/>
              </a:ext>
            </a:extLst>
          </p:cNvPr>
          <p:cNvSpPr txBox="1"/>
          <p:nvPr/>
        </p:nvSpPr>
        <p:spPr>
          <a:xfrm>
            <a:off x="889035" y="4178403"/>
            <a:ext cx="46390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>
                <a:solidFill>
                  <a:srgbClr val="21B4A9"/>
                </a:solidFill>
              </a:rPr>
              <a:t>Cel</a:t>
            </a:r>
            <a:r>
              <a:rPr lang="en-GB" b="1" dirty="0">
                <a:solidFill>
                  <a:srgbClr val="21B4A9"/>
                </a:solidFill>
              </a:rPr>
              <a:t> 4:  	Co </a:t>
            </a:r>
            <a:r>
              <a:rPr lang="en-GB" b="1" dirty="0" err="1">
                <a:solidFill>
                  <a:srgbClr val="21B4A9"/>
                </a:solidFill>
              </a:rPr>
              <a:t>oznacza</a:t>
            </a:r>
            <a:r>
              <a:rPr lang="en-GB" b="1" dirty="0">
                <a:solidFill>
                  <a:srgbClr val="21B4A9"/>
                </a:solidFill>
              </a:rPr>
              <a:t> </a:t>
            </a:r>
            <a:r>
              <a:rPr lang="en-GB" b="1" dirty="0" err="1">
                <a:solidFill>
                  <a:srgbClr val="21B4A9"/>
                </a:solidFill>
              </a:rPr>
              <a:t>opłacalność</a:t>
            </a:r>
            <a:r>
              <a:rPr lang="en-GB" b="1" dirty="0">
                <a:solidFill>
                  <a:srgbClr val="21B4A9"/>
                </a:solidFill>
              </a:rPr>
              <a:t> </a:t>
            </a:r>
            <a:r>
              <a:rPr lang="en-GB" b="1" dirty="0" err="1">
                <a:solidFill>
                  <a:srgbClr val="21B4A9"/>
                </a:solidFill>
              </a:rPr>
              <a:t>ekonomiczna</a:t>
            </a:r>
            <a:endParaRPr lang="en-GB" b="1" dirty="0">
              <a:solidFill>
                <a:srgbClr val="21B4A9"/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09AB429A-ED9C-DFC4-79F0-9A10ADFDBA4D}"/>
              </a:ext>
            </a:extLst>
          </p:cNvPr>
          <p:cNvSpPr txBox="1"/>
          <p:nvPr/>
        </p:nvSpPr>
        <p:spPr>
          <a:xfrm>
            <a:off x="599478" y="585038"/>
            <a:ext cx="4576204" cy="791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ts val="6000"/>
              </a:lnSpc>
            </a:pPr>
            <a:r>
              <a:rPr lang="en-GB" sz="3600" b="1" dirty="0">
                <a:solidFill>
                  <a:srgbClr val="FAB632"/>
                </a:solidFill>
                <a:cs typeface="Arima Madurai Semi" pitchFamily="2" charset="77"/>
              </a:rPr>
              <a:t>Cele:</a:t>
            </a:r>
            <a:endParaRPr lang="en-GB" sz="3600" dirty="0">
              <a:solidFill>
                <a:srgbClr val="FAB632"/>
              </a:solidFill>
            </a:endParaRPr>
          </a:p>
        </p:txBody>
      </p:sp>
      <p:sp>
        <p:nvSpPr>
          <p:cNvPr id="13" name="Hexágono 12">
            <a:extLst>
              <a:ext uri="{FF2B5EF4-FFF2-40B4-BE49-F238E27FC236}">
                <a16:creationId xmlns:a16="http://schemas.microsoft.com/office/drawing/2014/main" id="{7521E9B9-41CD-EB5B-D90B-8533A13A9125}"/>
              </a:ext>
            </a:extLst>
          </p:cNvPr>
          <p:cNvSpPr/>
          <p:nvPr/>
        </p:nvSpPr>
        <p:spPr>
          <a:xfrm>
            <a:off x="599478" y="4246196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4" name="Hexágono 13">
            <a:extLst>
              <a:ext uri="{FF2B5EF4-FFF2-40B4-BE49-F238E27FC236}">
                <a16:creationId xmlns:a16="http://schemas.microsoft.com/office/drawing/2014/main" id="{0E8A8AD6-1489-684A-6482-F07AB13B34F3}"/>
              </a:ext>
            </a:extLst>
          </p:cNvPr>
          <p:cNvSpPr/>
          <p:nvPr/>
        </p:nvSpPr>
        <p:spPr>
          <a:xfrm>
            <a:off x="615376" y="2781968"/>
            <a:ext cx="284085" cy="233746"/>
          </a:xfrm>
          <a:prstGeom prst="hexagon">
            <a:avLst/>
          </a:prstGeom>
          <a:noFill/>
          <a:ln>
            <a:solidFill>
              <a:srgbClr val="FAB63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5" name="Hexágono 14">
            <a:extLst>
              <a:ext uri="{FF2B5EF4-FFF2-40B4-BE49-F238E27FC236}">
                <a16:creationId xmlns:a16="http://schemas.microsoft.com/office/drawing/2014/main" id="{7E426769-34E4-624B-CB35-98F1820F97A5}"/>
              </a:ext>
            </a:extLst>
          </p:cNvPr>
          <p:cNvSpPr/>
          <p:nvPr/>
        </p:nvSpPr>
        <p:spPr>
          <a:xfrm>
            <a:off x="615376" y="3536125"/>
            <a:ext cx="284085" cy="233746"/>
          </a:xfrm>
          <a:prstGeom prst="hexagon">
            <a:avLst/>
          </a:prstGeom>
          <a:noFill/>
          <a:ln>
            <a:solidFill>
              <a:srgbClr val="EA4E4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6" name="Hexágono 15">
            <a:extLst>
              <a:ext uri="{FF2B5EF4-FFF2-40B4-BE49-F238E27FC236}">
                <a16:creationId xmlns:a16="http://schemas.microsoft.com/office/drawing/2014/main" id="{1F308F90-D007-A240-4700-CA2C63F00806}"/>
              </a:ext>
            </a:extLst>
          </p:cNvPr>
          <p:cNvSpPr/>
          <p:nvPr/>
        </p:nvSpPr>
        <p:spPr>
          <a:xfrm>
            <a:off x="601557" y="2058938"/>
            <a:ext cx="284085" cy="233746"/>
          </a:xfrm>
          <a:prstGeom prst="hexagon">
            <a:avLst/>
          </a:prstGeom>
          <a:noFill/>
          <a:ln>
            <a:solidFill>
              <a:srgbClr val="21B4A9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891467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09" y="1111415"/>
            <a:ext cx="107877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4.1: </a:t>
            </a:r>
            <a:r>
              <a:rPr lang="en-GB" sz="2400" dirty="0" err="1">
                <a:solidFill>
                  <a:srgbClr val="21B4A9"/>
                </a:solidFill>
              </a:rPr>
              <a:t>Pojęcie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progu</a:t>
            </a:r>
            <a:r>
              <a:rPr lang="en-GB" sz="2400" dirty="0">
                <a:solidFill>
                  <a:srgbClr val="21B4A9"/>
                </a:solidFill>
              </a:rPr>
              <a:t> </a:t>
            </a:r>
            <a:r>
              <a:rPr lang="en-GB" sz="2400" dirty="0" err="1">
                <a:solidFill>
                  <a:srgbClr val="21B4A9"/>
                </a:solidFill>
              </a:rPr>
              <a:t>rentowności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4: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Rentowność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ekonomiczna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46340EF7-92B9-C94E-AEB9-9FC83917EE37}"/>
              </a:ext>
            </a:extLst>
          </p:cNvPr>
          <p:cNvSpPr txBox="1"/>
          <p:nvPr/>
        </p:nvSpPr>
        <p:spPr>
          <a:xfrm>
            <a:off x="6271961" y="5212617"/>
            <a:ext cx="231826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/>
              <a:t>Źródło</a:t>
            </a:r>
            <a:r>
              <a:rPr lang="en-GB" sz="1000" dirty="0"/>
              <a:t>: </a:t>
            </a:r>
            <a:r>
              <a:rPr lang="en-GB" sz="1000" dirty="0">
                <a:hlinkClick r:id="rId2"/>
              </a:rPr>
              <a:t>https://pracownicy.ue.poznan.pl</a:t>
            </a:r>
            <a:r>
              <a:rPr lang="en-GB" sz="1000" dirty="0"/>
              <a:t> </a:t>
            </a:r>
          </a:p>
        </p:txBody>
      </p:sp>
      <p:sp>
        <p:nvSpPr>
          <p:cNvPr id="7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3790684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W ekonomii, biznesie i rachunku kosztów analiza progu rentowności odnosi się do punktu, w którym całkowity koszt i całkowity przychód są równe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. 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Przeprowadzana jest analiza progu rentowności w celu obliczenia, ile jednostek lub </a:t>
            </a:r>
            <a:r>
              <a:rPr lang="it-IT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PLN </a:t>
            </a:r>
            <a:r>
              <a:rPr lang="pl-PL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przychodu potrzeba na pokrycie całkowitych kosztów (koszty stałe i zmienne)</a:t>
            </a:r>
            <a:r>
              <a:rPr lang="en-GB" altLang="es-ES" dirty="0">
                <a:solidFill>
                  <a:prstClr val="black"/>
                </a:solidFill>
                <a:cs typeface="Microsoft Sans Serif" panose="020B0604020202020204" pitchFamily="34" charset="0"/>
              </a:rPr>
              <a:t>.</a:t>
            </a: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  <a:p>
            <a:pPr lvl="0" algn="just">
              <a:defRPr/>
            </a:pP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0E59CAB4-522B-416D-8E96-E9A74ECA13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054873"/>
            <a:ext cx="4532243" cy="40942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1247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err="1">
                <a:solidFill>
                  <a:srgbClr val="21B4A9"/>
                </a:solidFill>
              </a:rPr>
              <a:t>Rozdzial</a:t>
            </a:r>
            <a:r>
              <a:rPr lang="en-GB" sz="2400" dirty="0">
                <a:solidFill>
                  <a:srgbClr val="21B4A9"/>
                </a:solidFill>
              </a:rPr>
              <a:t> 4.2: Plan </a:t>
            </a:r>
            <a:r>
              <a:rPr lang="en-GB" sz="2400" dirty="0" err="1">
                <a:solidFill>
                  <a:srgbClr val="21B4A9"/>
                </a:solidFill>
              </a:rPr>
              <a:t>ekonomiczno-finansowy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13" name="TextBox 11">
            <a:extLst>
              <a:ext uri="{FF2B5EF4-FFF2-40B4-BE49-F238E27FC236}">
                <a16:creationId xmlns:a16="http://schemas.microsoft.com/office/drawing/2014/main" id="{1247E9C8-B47A-B94A-9BEA-1CF8DDEABCC2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4: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Rentowność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</a:t>
            </a:r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ekonomiczna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sp>
        <p:nvSpPr>
          <p:cNvPr id="5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cs typeface="Microsoft Sans Serif" panose="020B0604020202020204" pitchFamily="34" charset="0"/>
              </a:rPr>
              <a:t>Plan </a:t>
            </a:r>
            <a:r>
              <a:rPr lang="it-IT" b="1" dirty="0" err="1">
                <a:solidFill>
                  <a:srgbClr val="002060"/>
                </a:solidFill>
                <a:cs typeface="Microsoft Sans Serif" panose="020B0604020202020204" pitchFamily="34" charset="0"/>
              </a:rPr>
              <a:t>ekonomiczny</a:t>
            </a:r>
            <a:r>
              <a:rPr lang="pl-PL" b="1" dirty="0">
                <a:solidFill>
                  <a:srgbClr val="002060"/>
                </a:solidFill>
                <a:cs typeface="Microsoft Sans Serif" panose="020B0604020202020204" pitchFamily="34" charset="0"/>
              </a:rPr>
              <a:t> </a:t>
            </a: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to zestaw planów mających na celu osiągnięcie </a:t>
            </a:r>
            <a:r>
              <a:rPr lang="it-IT" dirty="0" err="1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zamierzonych</a:t>
            </a: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 z góry określonych celów ekonomicznych w określonej kolejności priorytetów w określonym czasie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. 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  <a:defRPr/>
            </a:pPr>
            <a:r>
              <a:rPr lang="pl-PL" b="1" dirty="0">
                <a:solidFill>
                  <a:srgbClr val="002060"/>
                </a:solidFill>
                <a:cs typeface="Microsoft Sans Serif" panose="020B0604020202020204" pitchFamily="34" charset="0"/>
              </a:rPr>
              <a:t>Plan finansowy </a:t>
            </a: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to dokument, który wyszczególnia aktualną sytuację finansową jednostki, krótko- i długoterminowe cele ekonomiczne oraz szczegółową strategię osiągnięcia tych celów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.</a:t>
            </a:r>
          </a:p>
          <a:p>
            <a:pPr lvl="0" algn="just">
              <a:defRPr/>
            </a:pPr>
            <a:endParaRPr lang="en-GB" dirty="0">
              <a:solidFill>
                <a:prstClr val="black"/>
              </a:solidFill>
              <a:ea typeface="Times New Roman" panose="02020603050405020304" pitchFamily="18" charset="0"/>
              <a:cs typeface="Microsoft Sans Serif" panose="020B0604020202020204" pitchFamily="34" charset="0"/>
            </a:endParaRPr>
          </a:p>
          <a:p>
            <a:pPr lvl="0" algn="just">
              <a:defRPr/>
            </a:pP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	</a:t>
            </a:r>
            <a:r>
              <a:rPr lang="pl-PL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Plan finansowy powinien obejmować wszystkie aspekty finansów danej osoby, takie jak oszczędności, inwestycje, zadłużenie, ubezpieczenie, podatki i emerytura. Plan można przygotować samodzielnie lub z pomocą eksperta finansowego</a:t>
            </a:r>
            <a:r>
              <a:rPr lang="en-GB" dirty="0">
                <a:solidFill>
                  <a:prstClr val="black"/>
                </a:solidFill>
                <a:ea typeface="Times New Roman" panose="02020603050405020304" pitchFamily="18" charset="0"/>
                <a:cs typeface="Microsoft Sans Serif" panose="020B0604020202020204" pitchFamily="34" charset="0"/>
              </a:rPr>
              <a:t>. </a:t>
            </a:r>
            <a:endParaRPr lang="en-GB" altLang="es-ES" dirty="0">
              <a:solidFill>
                <a:prstClr val="black"/>
              </a:solidFill>
              <a:cs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35037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7">
            <a:extLst>
              <a:ext uri="{FF2B5EF4-FFF2-40B4-BE49-F238E27FC236}">
                <a16:creationId xmlns:a16="http://schemas.microsoft.com/office/drawing/2014/main" id="{937ADA07-67DE-E5D0-B252-9995FF3ABB92}"/>
              </a:ext>
            </a:extLst>
          </p:cNvPr>
          <p:cNvSpPr txBox="1"/>
          <p:nvPr/>
        </p:nvSpPr>
        <p:spPr>
          <a:xfrm>
            <a:off x="1468856" y="1859669"/>
            <a:ext cx="5263247" cy="364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pl-PL" dirty="0">
                <a:ea typeface="Lato Light" charset="0"/>
                <a:cs typeface="Poppins" pitchFamily="2" charset="77"/>
              </a:rPr>
              <a:t>Odnosi się do strategii osiągania zysków przez firmę</a:t>
            </a:r>
            <a:r>
              <a:rPr lang="en-US" dirty="0">
                <a:ea typeface="Lato Light" charset="0"/>
                <a:cs typeface="Poppins" pitchFamily="2" charset="77"/>
              </a:rPr>
              <a:t>.</a:t>
            </a:r>
          </a:p>
        </p:txBody>
      </p:sp>
      <p:sp>
        <p:nvSpPr>
          <p:cNvPr id="3" name="Rectangle 58">
            <a:extLst>
              <a:ext uri="{FF2B5EF4-FFF2-40B4-BE49-F238E27FC236}">
                <a16:creationId xmlns:a16="http://schemas.microsoft.com/office/drawing/2014/main" id="{6B319258-F16B-2EB0-0E29-9B57F9FAD53D}"/>
              </a:ext>
            </a:extLst>
          </p:cNvPr>
          <p:cNvSpPr/>
          <p:nvPr/>
        </p:nvSpPr>
        <p:spPr>
          <a:xfrm>
            <a:off x="1451938" y="1465145"/>
            <a:ext cx="205992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Model </a:t>
            </a:r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biznesowy</a:t>
            </a:r>
            <a:endParaRPr lang="en-US" sz="2000" b="1" dirty="0">
              <a:solidFill>
                <a:srgbClr val="FAB632"/>
              </a:solidFill>
              <a:ea typeface="Roboto" charset="0"/>
              <a:cs typeface="Poppins" pitchFamily="2" charset="77"/>
            </a:endParaRP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95B9E180-2BEC-1766-D9F4-930972205FFC}"/>
              </a:ext>
            </a:extLst>
          </p:cNvPr>
          <p:cNvSpPr>
            <a:spLocks/>
          </p:cNvSpPr>
          <p:nvPr/>
        </p:nvSpPr>
        <p:spPr bwMode="auto">
          <a:xfrm>
            <a:off x="550864" y="563441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US" sz="3600" b="1" dirty="0" err="1">
                <a:solidFill>
                  <a:srgbClr val="EA4E46"/>
                </a:solidFill>
                <a:ea typeface="Roboto" charset="0"/>
                <a:cs typeface="Poppins" pitchFamily="2" charset="77"/>
                <a:sym typeface="Bebas Neue" charset="0"/>
              </a:rPr>
              <a:t>Podsumowanie</a:t>
            </a:r>
            <a:endParaRPr lang="en-US" sz="3600" b="1" dirty="0">
              <a:solidFill>
                <a:srgbClr val="EA4E46"/>
              </a:solidFill>
              <a:ea typeface="Roboto" charset="0"/>
              <a:cs typeface="Poppins" pitchFamily="2" charset="77"/>
              <a:sym typeface="Bebas Neue" charset="0"/>
            </a:endParaRP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3D1A44CC-5B66-0C31-488E-20E25E214311}"/>
              </a:ext>
            </a:extLst>
          </p:cNvPr>
          <p:cNvSpPr txBox="1"/>
          <p:nvPr/>
        </p:nvSpPr>
        <p:spPr>
          <a:xfrm>
            <a:off x="1304082" y="1326645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8" name="TextBox 57">
            <a:extLst>
              <a:ext uri="{FF2B5EF4-FFF2-40B4-BE49-F238E27FC236}">
                <a16:creationId xmlns:a16="http://schemas.microsoft.com/office/drawing/2014/main" id="{BAAEBED9-E80A-3482-6CBD-7DD6EAF70752}"/>
              </a:ext>
            </a:extLst>
          </p:cNvPr>
          <p:cNvSpPr txBox="1"/>
          <p:nvPr/>
        </p:nvSpPr>
        <p:spPr>
          <a:xfrm>
            <a:off x="3784681" y="2870661"/>
            <a:ext cx="8407319" cy="656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pl-PL" dirty="0">
                <a:ea typeface="Lato Light" charset="0"/>
                <a:cs typeface="Poppins" pitchFamily="2" charset="77"/>
              </a:rPr>
              <a:t>Analiza PESTEL: ramy strategiczne, które są często wykorzystywane do badania otoczenia biznesowego firmy</a:t>
            </a:r>
            <a:r>
              <a:rPr lang="en-US" dirty="0">
                <a:ea typeface="Lato Light" charset="0"/>
                <a:cs typeface="Poppins" pitchFamily="2" charset="77"/>
              </a:rPr>
              <a:t>. </a:t>
            </a:r>
          </a:p>
        </p:txBody>
      </p:sp>
      <p:sp>
        <p:nvSpPr>
          <p:cNvPr id="9" name="Rectangle 58">
            <a:extLst>
              <a:ext uri="{FF2B5EF4-FFF2-40B4-BE49-F238E27FC236}">
                <a16:creationId xmlns:a16="http://schemas.microsoft.com/office/drawing/2014/main" id="{0C877272-F220-4842-4D58-DD7C1CFC4750}"/>
              </a:ext>
            </a:extLst>
          </p:cNvPr>
          <p:cNvSpPr/>
          <p:nvPr/>
        </p:nvSpPr>
        <p:spPr>
          <a:xfrm>
            <a:off x="3844371" y="2506293"/>
            <a:ext cx="310437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Znajomość</a:t>
            </a:r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 </a:t>
            </a:r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rynku</a:t>
            </a:r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 </a:t>
            </a:r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i</a:t>
            </a:r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 </a:t>
            </a:r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klientów</a:t>
            </a:r>
            <a:endParaRPr lang="en-US" sz="2000" b="1" dirty="0">
              <a:solidFill>
                <a:srgbClr val="FAB632"/>
              </a:solidFill>
              <a:ea typeface="Roboto" charset="0"/>
              <a:cs typeface="Poppins" pitchFamily="2" charset="77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4247263D-2F68-6194-71DF-873CAFA5448C}"/>
              </a:ext>
            </a:extLst>
          </p:cNvPr>
          <p:cNvSpPr txBox="1"/>
          <p:nvPr/>
        </p:nvSpPr>
        <p:spPr>
          <a:xfrm>
            <a:off x="3619905" y="2362829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17" name="TextBox 57">
            <a:extLst>
              <a:ext uri="{FF2B5EF4-FFF2-40B4-BE49-F238E27FC236}">
                <a16:creationId xmlns:a16="http://schemas.microsoft.com/office/drawing/2014/main" id="{3613FFA6-CD4C-3149-E2EC-25BA75B76A3E}"/>
              </a:ext>
            </a:extLst>
          </p:cNvPr>
          <p:cNvSpPr txBox="1"/>
          <p:nvPr/>
        </p:nvSpPr>
        <p:spPr>
          <a:xfrm>
            <a:off x="5795507" y="4017004"/>
            <a:ext cx="4673266" cy="3648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en-GB" dirty="0" err="1">
                <a:ea typeface="Lato Light" charset="0"/>
                <a:cs typeface="Poppins" pitchFamily="2" charset="77"/>
              </a:rPr>
              <a:t>Myslenie</a:t>
            </a:r>
            <a:r>
              <a:rPr lang="en-GB" dirty="0">
                <a:ea typeface="Lato Light" charset="0"/>
                <a:cs typeface="Poppins" pitchFamily="2" charset="77"/>
              </a:rPr>
              <a:t> </a:t>
            </a:r>
            <a:r>
              <a:rPr lang="en-GB" dirty="0" err="1">
                <a:ea typeface="Lato Light" charset="0"/>
                <a:cs typeface="Poppins" pitchFamily="2" charset="77"/>
              </a:rPr>
              <a:t>projektowe</a:t>
            </a:r>
            <a:r>
              <a:rPr lang="en-GB" dirty="0">
                <a:ea typeface="Lato Light" charset="0"/>
                <a:cs typeface="Poppins" pitchFamily="2" charset="77"/>
              </a:rPr>
              <a:t> </a:t>
            </a:r>
            <a:r>
              <a:rPr lang="en-GB" dirty="0" err="1">
                <a:ea typeface="Lato Light" charset="0"/>
                <a:cs typeface="Poppins" pitchFamily="2" charset="77"/>
              </a:rPr>
              <a:t>i</a:t>
            </a:r>
            <a:r>
              <a:rPr lang="en-GB" dirty="0">
                <a:ea typeface="Lato Light" charset="0"/>
                <a:cs typeface="Poppins" pitchFamily="2" charset="77"/>
              </a:rPr>
              <a:t> </a:t>
            </a:r>
            <a:r>
              <a:rPr lang="en-GB" dirty="0" err="1">
                <a:ea typeface="Lato Light" charset="0"/>
                <a:cs typeface="Poppins" pitchFamily="2" charset="77"/>
              </a:rPr>
              <a:t>sprinty</a:t>
            </a:r>
            <a:r>
              <a:rPr lang="en-GB" dirty="0">
                <a:ea typeface="Lato Light" charset="0"/>
                <a:cs typeface="Poppins" pitchFamily="2" charset="77"/>
              </a:rPr>
              <a:t> </a:t>
            </a:r>
            <a:r>
              <a:rPr lang="en-GB" dirty="0" err="1">
                <a:ea typeface="Lato Light" charset="0"/>
                <a:cs typeface="Poppins" pitchFamily="2" charset="77"/>
              </a:rPr>
              <a:t>projektowe</a:t>
            </a:r>
            <a:endParaRPr lang="en-US" dirty="0">
              <a:ea typeface="Lato Light" charset="0"/>
              <a:cs typeface="Poppins" pitchFamily="2" charset="77"/>
            </a:endParaRPr>
          </a:p>
        </p:txBody>
      </p:sp>
      <p:sp>
        <p:nvSpPr>
          <p:cNvPr id="18" name="Rectangle 58">
            <a:extLst>
              <a:ext uri="{FF2B5EF4-FFF2-40B4-BE49-F238E27FC236}">
                <a16:creationId xmlns:a16="http://schemas.microsoft.com/office/drawing/2014/main" id="{7FD63D42-58E3-1CA9-9C37-E9B4648A7975}"/>
              </a:ext>
            </a:extLst>
          </p:cNvPr>
          <p:cNvSpPr/>
          <p:nvPr/>
        </p:nvSpPr>
        <p:spPr>
          <a:xfrm>
            <a:off x="5685573" y="3613790"/>
            <a:ext cx="489313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l-PL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Projektowanie i walidacja produktów i usług</a:t>
            </a:r>
            <a:endParaRPr lang="en-US" sz="2000" b="1" dirty="0">
              <a:solidFill>
                <a:srgbClr val="FAB632"/>
              </a:solidFill>
              <a:ea typeface="Roboto" charset="0"/>
              <a:cs typeface="Poppins" pitchFamily="2" charset="77"/>
            </a:endParaRPr>
          </a:p>
        </p:txBody>
      </p:sp>
      <p:sp>
        <p:nvSpPr>
          <p:cNvPr id="19" name="CuadroTexto 18">
            <a:extLst>
              <a:ext uri="{FF2B5EF4-FFF2-40B4-BE49-F238E27FC236}">
                <a16:creationId xmlns:a16="http://schemas.microsoft.com/office/drawing/2014/main" id="{F83558B3-24CD-4182-C0A9-97857EB83CDA}"/>
              </a:ext>
            </a:extLst>
          </p:cNvPr>
          <p:cNvSpPr txBox="1"/>
          <p:nvPr/>
        </p:nvSpPr>
        <p:spPr>
          <a:xfrm>
            <a:off x="5633068" y="3475290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  <p:sp>
        <p:nvSpPr>
          <p:cNvPr id="20" name="TextBox 57">
            <a:extLst>
              <a:ext uri="{FF2B5EF4-FFF2-40B4-BE49-F238E27FC236}">
                <a16:creationId xmlns:a16="http://schemas.microsoft.com/office/drawing/2014/main" id="{336C45C5-EE40-869E-61C4-E725A323544C}"/>
              </a:ext>
            </a:extLst>
          </p:cNvPr>
          <p:cNvSpPr txBox="1"/>
          <p:nvPr/>
        </p:nvSpPr>
        <p:spPr>
          <a:xfrm>
            <a:off x="7951651" y="5062335"/>
            <a:ext cx="4040652" cy="12112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220"/>
              </a:lnSpc>
            </a:pPr>
            <a:r>
              <a:rPr lang="pl-PL" dirty="0">
                <a:ea typeface="Lato Light" charset="0"/>
                <a:cs typeface="Poppins" pitchFamily="2" charset="77"/>
              </a:rPr>
              <a:t>Występuje, gdy projekt wykazuje, że jest ekonomicznie wykonalny, pomysłowy i zrównoważony pod względem zainwestowanych środków finansowych</a:t>
            </a:r>
            <a:r>
              <a:rPr lang="en-US" dirty="0">
                <a:ea typeface="Lato Light" charset="0"/>
                <a:cs typeface="Poppins" pitchFamily="2" charset="77"/>
              </a:rPr>
              <a:t>.</a:t>
            </a:r>
          </a:p>
        </p:txBody>
      </p:sp>
      <p:sp>
        <p:nvSpPr>
          <p:cNvPr id="21" name="Rectangle 58">
            <a:extLst>
              <a:ext uri="{FF2B5EF4-FFF2-40B4-BE49-F238E27FC236}">
                <a16:creationId xmlns:a16="http://schemas.microsoft.com/office/drawing/2014/main" id="{5A5FAAA9-7316-ABD8-30B5-73E3456F8876}"/>
              </a:ext>
            </a:extLst>
          </p:cNvPr>
          <p:cNvSpPr/>
          <p:nvPr/>
        </p:nvSpPr>
        <p:spPr>
          <a:xfrm>
            <a:off x="7914148" y="4618573"/>
            <a:ext cx="29827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Efektywność</a:t>
            </a:r>
            <a:r>
              <a:rPr lang="en-US" sz="2000" b="1" dirty="0">
                <a:solidFill>
                  <a:srgbClr val="FAB632"/>
                </a:solidFill>
                <a:ea typeface="Roboto" charset="0"/>
                <a:cs typeface="Poppins" pitchFamily="2" charset="77"/>
              </a:rPr>
              <a:t> </a:t>
            </a:r>
            <a:r>
              <a:rPr lang="en-US" sz="2000" b="1" dirty="0" err="1">
                <a:solidFill>
                  <a:srgbClr val="FAB632"/>
                </a:solidFill>
                <a:ea typeface="Roboto" charset="0"/>
                <a:cs typeface="Poppins" pitchFamily="2" charset="77"/>
              </a:rPr>
              <a:t>ekonomiczna</a:t>
            </a:r>
            <a:endParaRPr lang="en-US" sz="2000" b="1" dirty="0">
              <a:solidFill>
                <a:srgbClr val="FAB632"/>
              </a:solidFill>
              <a:ea typeface="Roboto" charset="0"/>
              <a:cs typeface="Poppins" pitchFamily="2" charset="77"/>
            </a:endParaRP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71BFE534-9019-E1B9-2D08-AF217A517A4A}"/>
              </a:ext>
            </a:extLst>
          </p:cNvPr>
          <p:cNvSpPr txBox="1"/>
          <p:nvPr/>
        </p:nvSpPr>
        <p:spPr>
          <a:xfrm>
            <a:off x="7789213" y="4478769"/>
            <a:ext cx="32955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>
                <a:solidFill>
                  <a:srgbClr val="EA4E46"/>
                </a:solidFill>
              </a:rPr>
              <a:t>+</a:t>
            </a:r>
            <a:r>
              <a:rPr lang="es-ES" sz="2000" dirty="0">
                <a:solidFill>
                  <a:srgbClr val="FAB632"/>
                </a:solidFill>
              </a:rPr>
              <a:t>+</a:t>
            </a:r>
            <a:r>
              <a:rPr lang="es-ES" sz="2000" dirty="0">
                <a:solidFill>
                  <a:srgbClr val="21B4A9"/>
                </a:solidFill>
              </a:rPr>
              <a:t>+</a:t>
            </a:r>
          </a:p>
        </p:txBody>
      </p:sp>
    </p:spTree>
    <p:extLst>
      <p:ext uri="{BB962C8B-B14F-4D97-AF65-F5344CB8AC3E}">
        <p14:creationId xmlns:p14="http://schemas.microsoft.com/office/powerpoint/2010/main" val="11174839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8">
            <a:extLst>
              <a:ext uri="{FF2B5EF4-FFF2-40B4-BE49-F238E27FC236}">
                <a16:creationId xmlns:a16="http://schemas.microsoft.com/office/drawing/2014/main" id="{A58BF713-33BB-FB57-9A14-44C3A15664BA}"/>
              </a:ext>
            </a:extLst>
          </p:cNvPr>
          <p:cNvSpPr>
            <a:spLocks/>
          </p:cNvSpPr>
          <p:nvPr/>
        </p:nvSpPr>
        <p:spPr bwMode="auto">
          <a:xfrm>
            <a:off x="550864" y="267874"/>
            <a:ext cx="8245474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/>
          <a:p>
            <a:r>
              <a:rPr lang="en-GB" sz="3600" b="1" dirty="0">
                <a:solidFill>
                  <a:srgbClr val="21B4A9"/>
                </a:solidFill>
              </a:rPr>
              <a:t>Test </a:t>
            </a:r>
            <a:r>
              <a:rPr lang="en-GB" sz="3600" b="1" dirty="0" err="1">
                <a:solidFill>
                  <a:srgbClr val="21B4A9"/>
                </a:solidFill>
              </a:rPr>
              <a:t>samooceny</a:t>
            </a:r>
            <a:r>
              <a:rPr lang="en-GB" sz="3600" b="1" dirty="0">
                <a:solidFill>
                  <a:srgbClr val="21B4A9"/>
                </a:solidFill>
              </a:rPr>
              <a:t>:</a:t>
            </a:r>
          </a:p>
        </p:txBody>
      </p:sp>
      <p:grpSp>
        <p:nvGrpSpPr>
          <p:cNvPr id="2" name="Gruppo 1"/>
          <p:cNvGrpSpPr/>
          <p:nvPr/>
        </p:nvGrpSpPr>
        <p:grpSpPr>
          <a:xfrm>
            <a:off x="1432736" y="893841"/>
            <a:ext cx="9593072" cy="5862645"/>
            <a:chOff x="523348" y="924321"/>
            <a:chExt cx="9593072" cy="5862645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48BD6354-DAE3-FDD2-9126-269674E76A8A}"/>
                </a:ext>
              </a:extLst>
            </p:cNvPr>
            <p:cNvSpPr/>
            <p:nvPr/>
          </p:nvSpPr>
          <p:spPr>
            <a:xfrm>
              <a:off x="523348" y="924321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6" name="Rectángulo redondeado 2">
              <a:extLst>
                <a:ext uri="{FF2B5EF4-FFF2-40B4-BE49-F238E27FC236}">
                  <a16:creationId xmlns:a16="http://schemas.microsoft.com/office/drawing/2014/main" id="{FD367A6C-EBA9-79A8-7837-B419AB6D5FF0}"/>
                </a:ext>
              </a:extLst>
            </p:cNvPr>
            <p:cNvSpPr/>
            <p:nvPr/>
          </p:nvSpPr>
          <p:spPr>
            <a:xfrm>
              <a:off x="523348" y="924321"/>
              <a:ext cx="4518286" cy="422030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t-IT" sz="1600" dirty="0"/>
                <a:t>K</a:t>
              </a:r>
              <a:r>
                <a:rPr lang="pl-PL" sz="1600" dirty="0"/>
                <a:t>tóre</a:t>
              </a:r>
              <a:r>
                <a:rPr lang="it-IT" sz="1600" dirty="0"/>
                <a:t> </a:t>
              </a:r>
              <a:r>
                <a:rPr lang="it-IT" sz="1600" dirty="0" err="1"/>
                <a:t>poziomy</a:t>
              </a:r>
              <a:r>
                <a:rPr lang="it-IT" sz="1600" dirty="0"/>
                <a:t> </a:t>
              </a:r>
              <a:r>
                <a:rPr lang="it-IT" sz="1600" dirty="0" err="1"/>
                <a:t>dodaje</a:t>
              </a:r>
              <a:r>
                <a:rPr lang="it-IT" sz="1600" dirty="0"/>
                <a:t> t</a:t>
              </a:r>
              <a:r>
                <a:rPr lang="pl-PL" sz="1600" dirty="0"/>
                <a:t>rój</a:t>
              </a:r>
              <a:r>
                <a:rPr lang="it-IT" sz="1600" dirty="0" err="1"/>
                <a:t>poziomowy</a:t>
              </a:r>
              <a:r>
                <a:rPr lang="it-IT" sz="1600" dirty="0"/>
                <a:t> </a:t>
              </a:r>
              <a:r>
                <a:rPr lang="pl-PL" sz="1600" dirty="0"/>
                <a:t>model</a:t>
              </a:r>
              <a:r>
                <a:rPr lang="it-IT" sz="1600" dirty="0"/>
                <a:t> canvas</a:t>
              </a:r>
              <a:r>
                <a:rPr lang="en-GB" sz="1600" dirty="0"/>
                <a:t>?</a:t>
              </a:r>
              <a:r>
                <a:rPr lang="pl-PL" sz="1600" dirty="0"/>
                <a:t> </a:t>
              </a:r>
              <a:endParaRPr lang="en-GB" sz="1600" dirty="0"/>
            </a:p>
          </p:txBody>
        </p:sp>
        <p:sp>
          <p:nvSpPr>
            <p:cNvPr id="8" name="TextBox 59">
              <a:extLst>
                <a:ext uri="{FF2B5EF4-FFF2-40B4-BE49-F238E27FC236}">
                  <a16:creationId xmlns:a16="http://schemas.microsoft.com/office/drawing/2014/main" id="{36E3134E-5D90-7486-82EB-DDE31CCFC4A8}"/>
                </a:ext>
              </a:extLst>
            </p:cNvPr>
            <p:cNvSpPr txBox="1"/>
            <p:nvPr/>
          </p:nvSpPr>
          <p:spPr>
            <a:xfrm>
              <a:off x="801291" y="1240152"/>
              <a:ext cx="4064999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Polityczne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gospodarcze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Środowiskowe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społeczne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Środowiskowe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polityczne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4E9A5348-FCF9-A995-E603-4FC64C50A981}"/>
                </a:ext>
              </a:extLst>
            </p:cNvPr>
            <p:cNvSpPr/>
            <p:nvPr/>
          </p:nvSpPr>
          <p:spPr>
            <a:xfrm>
              <a:off x="5331590" y="924321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Rectángulo redondeado 2">
              <a:extLst>
                <a:ext uri="{FF2B5EF4-FFF2-40B4-BE49-F238E27FC236}">
                  <a16:creationId xmlns:a16="http://schemas.microsoft.com/office/drawing/2014/main" id="{1A53E313-0DC3-5B6E-338C-9BF294AE31D4}"/>
                </a:ext>
              </a:extLst>
            </p:cNvPr>
            <p:cNvSpPr/>
            <p:nvPr/>
          </p:nvSpPr>
          <p:spPr>
            <a:xfrm>
              <a:off x="5331590" y="924321"/>
              <a:ext cx="4784830" cy="422030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/>
                <a:t>„L” w PESTEL </a:t>
              </a:r>
              <a:r>
                <a:rPr lang="en-GB" sz="1600" dirty="0" err="1"/>
                <a:t>oznacza</a:t>
              </a:r>
              <a:r>
                <a:rPr lang="en-GB" sz="1600" dirty="0"/>
                <a:t>:</a:t>
              </a:r>
            </a:p>
          </p:txBody>
        </p:sp>
        <p:sp>
          <p:nvSpPr>
            <p:cNvPr id="15" name="TextBox 59">
              <a:extLst>
                <a:ext uri="{FF2B5EF4-FFF2-40B4-BE49-F238E27FC236}">
                  <a16:creationId xmlns:a16="http://schemas.microsoft.com/office/drawing/2014/main" id="{9F684A7D-2502-889D-AD01-A82D5FD65C00}"/>
                </a:ext>
              </a:extLst>
            </p:cNvPr>
            <p:cNvSpPr txBox="1"/>
            <p:nvPr/>
          </p:nvSpPr>
          <p:spPr>
            <a:xfrm>
              <a:off x="5621547" y="1234196"/>
              <a:ext cx="1327604" cy="1409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Wierny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Lokalny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Prawny</a:t>
              </a:r>
            </a:p>
          </p:txBody>
        </p:sp>
        <p:sp>
          <p:nvSpPr>
            <p:cNvPr id="17" name="Rectángulo 16">
              <a:extLst>
                <a:ext uri="{FF2B5EF4-FFF2-40B4-BE49-F238E27FC236}">
                  <a16:creationId xmlns:a16="http://schemas.microsoft.com/office/drawing/2014/main" id="{CBA2D687-85CD-D36B-FF71-A9FBE53280CA}"/>
                </a:ext>
              </a:extLst>
            </p:cNvPr>
            <p:cNvSpPr/>
            <p:nvPr/>
          </p:nvSpPr>
          <p:spPr>
            <a:xfrm>
              <a:off x="523348" y="3001874"/>
              <a:ext cx="4518286" cy="1837678"/>
            </a:xfrm>
            <a:prstGeom prst="rect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Rectángulo redondeado 2">
              <a:extLst>
                <a:ext uri="{FF2B5EF4-FFF2-40B4-BE49-F238E27FC236}">
                  <a16:creationId xmlns:a16="http://schemas.microsoft.com/office/drawing/2014/main" id="{9B376885-B5A0-0D84-31FF-068CA7DB7104}"/>
                </a:ext>
              </a:extLst>
            </p:cNvPr>
            <p:cNvSpPr/>
            <p:nvPr/>
          </p:nvSpPr>
          <p:spPr>
            <a:xfrm>
              <a:off x="523348" y="2948866"/>
              <a:ext cx="4518286" cy="531766"/>
            </a:xfrm>
            <a:prstGeom prst="roundRect">
              <a:avLst/>
            </a:prstGeom>
            <a:solidFill>
              <a:srgbClr val="EA4E46"/>
            </a:solidFill>
            <a:ln>
              <a:solidFill>
                <a:srgbClr val="EA4E4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/>
                <a:t>Proces przekształcania pomysłów w rzeczywiste i praktyczne elementy </a:t>
              </a:r>
              <a:r>
                <a:rPr lang="it-IT" sz="1600" dirty="0"/>
                <a:t>to</a:t>
              </a:r>
              <a:r>
                <a:rPr lang="en-GB" sz="1600" dirty="0"/>
                <a:t>: </a:t>
              </a:r>
            </a:p>
          </p:txBody>
        </p:sp>
        <p:sp>
          <p:nvSpPr>
            <p:cNvPr id="20" name="TextBox 59">
              <a:extLst>
                <a:ext uri="{FF2B5EF4-FFF2-40B4-BE49-F238E27FC236}">
                  <a16:creationId xmlns:a16="http://schemas.microsoft.com/office/drawing/2014/main" id="{4F0CB8F7-6904-7B27-42F0-BE74C5AF6A24}"/>
                </a:ext>
              </a:extLst>
            </p:cNvPr>
            <p:cNvSpPr txBox="1"/>
            <p:nvPr/>
          </p:nvSpPr>
          <p:spPr>
            <a:xfrm>
              <a:off x="813305" y="3383955"/>
              <a:ext cx="3296240" cy="1409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Projekt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serwisu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Projekt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produktu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Myślenie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projektowe</a:t>
              </a:r>
              <a:endParaRPr lang="en-US" sz="16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22" name="Rectángulo 21">
              <a:extLst>
                <a:ext uri="{FF2B5EF4-FFF2-40B4-BE49-F238E27FC236}">
                  <a16:creationId xmlns:a16="http://schemas.microsoft.com/office/drawing/2014/main" id="{E3AFAB4E-158C-AA74-7C67-3431439FBF02}"/>
                </a:ext>
              </a:extLst>
            </p:cNvPr>
            <p:cNvSpPr/>
            <p:nvPr/>
          </p:nvSpPr>
          <p:spPr>
            <a:xfrm>
              <a:off x="5331590" y="3021670"/>
              <a:ext cx="4518286" cy="1837678"/>
            </a:xfrm>
            <a:prstGeom prst="rect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Rectángulo redondeado 2">
              <a:extLst>
                <a:ext uri="{FF2B5EF4-FFF2-40B4-BE49-F238E27FC236}">
                  <a16:creationId xmlns:a16="http://schemas.microsoft.com/office/drawing/2014/main" id="{7AA4056B-DE9C-25A0-B7EA-7CC004411C2D}"/>
                </a:ext>
              </a:extLst>
            </p:cNvPr>
            <p:cNvSpPr/>
            <p:nvPr/>
          </p:nvSpPr>
          <p:spPr>
            <a:xfrm>
              <a:off x="5331589" y="2915654"/>
              <a:ext cx="4784831" cy="838688"/>
            </a:xfrm>
            <a:prstGeom prst="roundRect">
              <a:avLst/>
            </a:prstGeom>
            <a:solidFill>
              <a:srgbClr val="21B4A9"/>
            </a:solidFill>
            <a:ln>
              <a:solidFill>
                <a:srgbClr val="21B4A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l-PL" sz="1600" dirty="0"/>
                <a:t>Co się </a:t>
              </a:r>
              <a:r>
                <a:rPr lang="it-IT" sz="1600" dirty="0" err="1"/>
                <a:t>wydarzy</a:t>
              </a:r>
              <a:r>
                <a:rPr lang="pl-PL" sz="1600" dirty="0"/>
                <a:t>, gdy projekt wykaże, że jest ekonomicznie wykonalny, pomysłowy i zrównoważony pod względem zainwestowanych środków finansowych</a:t>
              </a:r>
              <a:r>
                <a:rPr lang="en-GB" sz="1600" dirty="0"/>
                <a:t>?</a:t>
              </a:r>
            </a:p>
          </p:txBody>
        </p:sp>
        <p:sp>
          <p:nvSpPr>
            <p:cNvPr id="25" name="TextBox 59">
              <a:extLst>
                <a:ext uri="{FF2B5EF4-FFF2-40B4-BE49-F238E27FC236}">
                  <a16:creationId xmlns:a16="http://schemas.microsoft.com/office/drawing/2014/main" id="{7CED6AEE-1E23-0C4B-58E9-5C8E82CB90C4}"/>
                </a:ext>
              </a:extLst>
            </p:cNvPr>
            <p:cNvSpPr txBox="1"/>
            <p:nvPr/>
          </p:nvSpPr>
          <p:spPr>
            <a:xfrm>
              <a:off x="5621547" y="3485188"/>
              <a:ext cx="2923363" cy="14092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Wywiad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dotyczacy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rozwiązania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Efektywność</a:t>
              </a: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ekonomiczna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AutoNum type="alphaLcPeriod"/>
              </a:pPr>
              <a:r>
                <a:rPr lang="en-US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Test </a:t>
              </a:r>
              <a:r>
                <a:rPr lang="en-US" sz="14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rynku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32" name="Rectángulo 31">
              <a:extLst>
                <a:ext uri="{FF2B5EF4-FFF2-40B4-BE49-F238E27FC236}">
                  <a16:creationId xmlns:a16="http://schemas.microsoft.com/office/drawing/2014/main" id="{7FD24C3A-1E71-1242-AB69-73DE74EC3031}"/>
                </a:ext>
              </a:extLst>
            </p:cNvPr>
            <p:cNvSpPr/>
            <p:nvPr/>
          </p:nvSpPr>
          <p:spPr>
            <a:xfrm>
              <a:off x="2954985" y="4949288"/>
              <a:ext cx="4518286" cy="1837678"/>
            </a:xfrm>
            <a:prstGeom prst="rect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3" name="Rectángulo redondeado 2">
              <a:extLst>
                <a:ext uri="{FF2B5EF4-FFF2-40B4-BE49-F238E27FC236}">
                  <a16:creationId xmlns:a16="http://schemas.microsoft.com/office/drawing/2014/main" id="{F874651E-567B-3E48-135B-076292839DE2}"/>
                </a:ext>
              </a:extLst>
            </p:cNvPr>
            <p:cNvSpPr/>
            <p:nvPr/>
          </p:nvSpPr>
          <p:spPr>
            <a:xfrm>
              <a:off x="2961527" y="4950179"/>
              <a:ext cx="4518286" cy="422030"/>
            </a:xfrm>
            <a:prstGeom prst="roundRect">
              <a:avLst/>
            </a:prstGeom>
            <a:solidFill>
              <a:srgbClr val="FAB632"/>
            </a:solidFill>
            <a:ln>
              <a:solidFill>
                <a:srgbClr val="FAB63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600" dirty="0" err="1"/>
                <a:t>Próg</a:t>
              </a:r>
              <a:r>
                <a:rPr lang="en-GB" sz="1600" dirty="0"/>
                <a:t> </a:t>
              </a:r>
              <a:r>
                <a:rPr lang="en-GB" sz="1600" dirty="0" err="1"/>
                <a:t>rentowności</a:t>
              </a:r>
              <a:r>
                <a:rPr lang="en-GB" sz="1600" dirty="0"/>
                <a:t> </a:t>
              </a:r>
              <a:r>
                <a:rPr lang="en-GB" sz="1600" dirty="0" err="1"/>
                <a:t>występuje</a:t>
              </a:r>
              <a:r>
                <a:rPr lang="en-GB" sz="1600" dirty="0"/>
                <a:t>, </a:t>
              </a:r>
              <a:r>
                <a:rPr lang="en-GB" sz="1600" dirty="0" err="1"/>
                <a:t>gdy</a:t>
              </a:r>
              <a:r>
                <a:rPr lang="en-GB" sz="1600" dirty="0"/>
                <a:t>:</a:t>
              </a:r>
            </a:p>
          </p:txBody>
        </p:sp>
        <p:sp>
          <p:nvSpPr>
            <p:cNvPr id="35" name="TextBox 59">
              <a:extLst>
                <a:ext uri="{FF2B5EF4-FFF2-40B4-BE49-F238E27FC236}">
                  <a16:creationId xmlns:a16="http://schemas.microsoft.com/office/drawing/2014/main" id="{674A5952-A0EB-9863-C11F-8431C65043C7}"/>
                </a:ext>
              </a:extLst>
            </p:cNvPr>
            <p:cNvSpPr txBox="1"/>
            <p:nvPr/>
          </p:nvSpPr>
          <p:spPr>
            <a:xfrm>
              <a:off x="3244941" y="5331369"/>
              <a:ext cx="4228329" cy="14160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pl-PL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Całkowite koszty i całkowity przychód są równe</a:t>
              </a:r>
              <a:endParaRPr lang="it-IT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pl-PL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Całkowite koszty są wyższe niż całkowite przychody</a:t>
              </a:r>
              <a:endParaRPr lang="it-IT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 marL="342900" indent="-342900">
                <a:lnSpc>
                  <a:spcPts val="3600"/>
                </a:lnSpc>
                <a:buFont typeface="+mj-lt"/>
                <a:buAutoNum type="alphaLcPeriod"/>
              </a:pPr>
              <a:r>
                <a:rPr lang="pl-PL" sz="1400" dirty="0">
                  <a:ea typeface="Lato Light" panose="020F0502020204030203" pitchFamily="34" charset="0"/>
                  <a:cs typeface="Abhaya Libre" panose="02000603000000000000" pitchFamily="2" charset="77"/>
                </a:rPr>
                <a:t>Całkowite koszty są niższe niż całkowite przychody</a:t>
              </a:r>
              <a:endParaRPr lang="en-US" sz="14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714367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4849426" y="4214219"/>
            <a:ext cx="1950869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EA4E46"/>
                </a:solidFill>
              </a:rPr>
              <a:t>moreproject.eu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ACDBC3-9678-20DC-880B-3CFA0228D87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326" t="38447" r="19050" b="33333"/>
          <a:stretch/>
        </p:blipFill>
        <p:spPr>
          <a:xfrm>
            <a:off x="9123889" y="327888"/>
            <a:ext cx="2766269" cy="1225704"/>
          </a:xfrm>
          <a:prstGeom prst="rect">
            <a:avLst/>
          </a:prstGeom>
        </p:spPr>
      </p:pic>
      <p:sp>
        <p:nvSpPr>
          <p:cNvPr id="4" name="CuadroTexto 4">
            <a:extLst>
              <a:ext uri="{FF2B5EF4-FFF2-40B4-BE49-F238E27FC236}">
                <a16:creationId xmlns:a16="http://schemas.microsoft.com/office/drawing/2014/main" id="{5253372E-8299-CFC5-ECA7-F43CCA02F264}"/>
              </a:ext>
            </a:extLst>
          </p:cNvPr>
          <p:cNvSpPr txBox="1"/>
          <p:nvPr/>
        </p:nvSpPr>
        <p:spPr>
          <a:xfrm>
            <a:off x="3943184" y="3306278"/>
            <a:ext cx="3763351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5300" b="1" dirty="0"/>
              <a:t>DZIĘKUJEMY</a:t>
            </a:r>
          </a:p>
        </p:txBody>
      </p:sp>
    </p:spTree>
    <p:extLst>
      <p:ext uri="{BB962C8B-B14F-4D97-AF65-F5344CB8AC3E}">
        <p14:creationId xmlns:p14="http://schemas.microsoft.com/office/powerpoint/2010/main" val="3131914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uppo 13"/>
          <p:cNvGrpSpPr/>
          <p:nvPr/>
        </p:nvGrpSpPr>
        <p:grpSpPr>
          <a:xfrm>
            <a:off x="1806215" y="909875"/>
            <a:ext cx="8579571" cy="5038250"/>
            <a:chOff x="1371282" y="616799"/>
            <a:chExt cx="8579571" cy="5038250"/>
          </a:xfrm>
        </p:grpSpPr>
        <p:sp>
          <p:nvSpPr>
            <p:cNvPr id="3" name="TextBox 27">
              <a:extLst>
                <a:ext uri="{FF2B5EF4-FFF2-40B4-BE49-F238E27FC236}">
                  <a16:creationId xmlns:a16="http://schemas.microsoft.com/office/drawing/2014/main" id="{CCD90C75-4DAC-186E-0EB9-B0984C074916}"/>
                </a:ext>
              </a:extLst>
            </p:cNvPr>
            <p:cNvSpPr txBox="1"/>
            <p:nvPr/>
          </p:nvSpPr>
          <p:spPr>
            <a:xfrm>
              <a:off x="7550686" y="3697848"/>
              <a:ext cx="107946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Efektywność</a:t>
              </a:r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 </a:t>
              </a:r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ekonomiczna</a:t>
              </a:r>
              <a:endParaRPr lang="en-US" sz="1200" b="1" dirty="0">
                <a:solidFill>
                  <a:srgbClr val="FAB632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2" name="TextBox 26">
              <a:extLst>
                <a:ext uri="{FF2B5EF4-FFF2-40B4-BE49-F238E27FC236}">
                  <a16:creationId xmlns:a16="http://schemas.microsoft.com/office/drawing/2014/main" id="{A063C3C6-BB53-6512-8041-CBDDF288BFD6}"/>
                </a:ext>
              </a:extLst>
            </p:cNvPr>
            <p:cNvSpPr txBox="1"/>
            <p:nvPr/>
          </p:nvSpPr>
          <p:spPr>
            <a:xfrm>
              <a:off x="7550686" y="3974847"/>
              <a:ext cx="2400167" cy="1011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Wydatki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stałe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zmienne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Próg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rentowności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Plan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ekonomiczno-finansowy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4" name="TextBox 28">
              <a:extLst>
                <a:ext uri="{FF2B5EF4-FFF2-40B4-BE49-F238E27FC236}">
                  <a16:creationId xmlns:a16="http://schemas.microsoft.com/office/drawing/2014/main" id="{15D4EBB4-7594-65D3-8407-B174A6703D2F}"/>
                </a:ext>
              </a:extLst>
            </p:cNvPr>
            <p:cNvSpPr txBox="1"/>
            <p:nvPr/>
          </p:nvSpPr>
          <p:spPr>
            <a:xfrm>
              <a:off x="5526323" y="1684294"/>
              <a:ext cx="2396347" cy="1331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pl-PL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Myślenie projektowe i sprint projektowy</a:t>
              </a:r>
              <a:endParaRPr lang="it-IT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Test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rynku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Rozwiązania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Wywiady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5" name="TextBox 29">
              <a:extLst>
                <a:ext uri="{FF2B5EF4-FFF2-40B4-BE49-F238E27FC236}">
                  <a16:creationId xmlns:a16="http://schemas.microsoft.com/office/drawing/2014/main" id="{14DD4DEF-8DB4-6053-837A-71D9AFB0B9C1}"/>
                </a:ext>
              </a:extLst>
            </p:cNvPr>
            <p:cNvSpPr txBox="1"/>
            <p:nvPr/>
          </p:nvSpPr>
          <p:spPr>
            <a:xfrm>
              <a:off x="5539966" y="1258320"/>
              <a:ext cx="21020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3. </a:t>
              </a:r>
              <a:r>
                <a:rPr lang="pl-PL" sz="1200" b="1" dirty="0">
                  <a:solidFill>
                    <a:srgbClr val="EA4E46"/>
                  </a:solidFill>
                  <a:ea typeface="Nunito Bold" charset="0"/>
                  <a:cs typeface="Abhaya Libre SemiBold" panose="02000603000000000000" pitchFamily="2" charset="77"/>
                </a:rPr>
                <a:t>Projektowanie i walidacja produktów i usług</a:t>
              </a:r>
              <a:endParaRPr lang="en-US" sz="1200" b="1" dirty="0">
                <a:solidFill>
                  <a:srgbClr val="EA4E46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6" name="TextBox 30">
              <a:extLst>
                <a:ext uri="{FF2B5EF4-FFF2-40B4-BE49-F238E27FC236}">
                  <a16:creationId xmlns:a16="http://schemas.microsoft.com/office/drawing/2014/main" id="{77A485F4-3CA6-79D5-696A-6130E70FADCD}"/>
                </a:ext>
              </a:extLst>
            </p:cNvPr>
            <p:cNvSpPr txBox="1"/>
            <p:nvPr/>
          </p:nvSpPr>
          <p:spPr>
            <a:xfrm>
              <a:off x="1790588" y="1645982"/>
              <a:ext cx="2469408" cy="13318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CANVAS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potrójna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równowaga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pl-PL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Nowe gospodarki i cele zrównoważonego rozwoju</a:t>
              </a:r>
              <a:endParaRPr lang="it-IT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Przedsiębiorczość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społeczna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7" name="TextBox 31">
              <a:extLst>
                <a:ext uri="{FF2B5EF4-FFF2-40B4-BE49-F238E27FC236}">
                  <a16:creationId xmlns:a16="http://schemas.microsoft.com/office/drawing/2014/main" id="{8E8AC566-283A-0A1B-78D2-D3D0C0AD36C3}"/>
                </a:ext>
              </a:extLst>
            </p:cNvPr>
            <p:cNvSpPr txBox="1"/>
            <p:nvPr/>
          </p:nvSpPr>
          <p:spPr>
            <a:xfrm>
              <a:off x="1800563" y="1213497"/>
              <a:ext cx="18976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1. </a:t>
              </a:r>
              <a:r>
                <a:rPr lang="pl-PL" sz="12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Definicja idei i projektu B.M.</a:t>
              </a:r>
              <a:r>
                <a:rPr lang="en-US" sz="1200" b="1" dirty="0">
                  <a:solidFill>
                    <a:srgbClr val="21B4A9"/>
                  </a:solidFill>
                  <a:ea typeface="Nunito Bold" charset="0"/>
                  <a:cs typeface="Abhaya Libre SemiBold" panose="02000603000000000000" pitchFamily="2" charset="77"/>
                </a:rPr>
                <a:t> </a:t>
              </a:r>
            </a:p>
          </p:txBody>
        </p:sp>
        <p:sp>
          <p:nvSpPr>
            <p:cNvPr id="8" name="TextBox 21">
              <a:extLst>
                <a:ext uri="{FF2B5EF4-FFF2-40B4-BE49-F238E27FC236}">
                  <a16:creationId xmlns:a16="http://schemas.microsoft.com/office/drawing/2014/main" id="{C775DD3A-1C18-934A-44D8-CABE89914C88}"/>
                </a:ext>
              </a:extLst>
            </p:cNvPr>
            <p:cNvSpPr txBox="1"/>
            <p:nvPr/>
          </p:nvSpPr>
          <p:spPr>
            <a:xfrm>
              <a:off x="3604712" y="3945693"/>
              <a:ext cx="1980721" cy="10112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ts val="2500"/>
                </a:lnSpc>
              </a:pPr>
              <a:r>
                <a:rPr lang="pl-PL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Analiza PESTEL i badanie rynku</a:t>
              </a:r>
              <a:r>
                <a:rPr lang="it-IT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Konkurencja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a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współpraca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  <a:p>
              <a:pPr>
                <a:lnSpc>
                  <a:spcPts val="2500"/>
                </a:lnSpc>
              </a:pP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Budowanie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sieci</a:t>
              </a:r>
              <a:r>
                <a:rPr lang="en-US" sz="1100" dirty="0">
                  <a:ea typeface="Lato Light" panose="020F0502020204030203" pitchFamily="34" charset="0"/>
                  <a:cs typeface="Abhaya Libre" panose="02000603000000000000" pitchFamily="2" charset="77"/>
                </a:rPr>
                <a:t> </a:t>
              </a:r>
              <a:r>
                <a:rPr lang="en-US" sz="1100" dirty="0" err="1">
                  <a:ea typeface="Lato Light" panose="020F0502020204030203" pitchFamily="34" charset="0"/>
                  <a:cs typeface="Abhaya Libre" panose="02000603000000000000" pitchFamily="2" charset="77"/>
                </a:rPr>
                <a:t>wsparcia</a:t>
              </a:r>
              <a:endParaRPr lang="en-US" sz="1100" dirty="0">
                <a:ea typeface="Lato Light" panose="020F0502020204030203" pitchFamily="34" charset="0"/>
                <a:cs typeface="Abhaya Libre" panose="02000603000000000000" pitchFamily="2" charset="77"/>
              </a:endParaRPr>
            </a:p>
          </p:txBody>
        </p:sp>
        <p:sp>
          <p:nvSpPr>
            <p:cNvPr id="9" name="TextBox 22">
              <a:extLst>
                <a:ext uri="{FF2B5EF4-FFF2-40B4-BE49-F238E27FC236}">
                  <a16:creationId xmlns:a16="http://schemas.microsoft.com/office/drawing/2014/main" id="{C2F0F6C9-72D9-2CD8-3E03-942BD3E33F65}"/>
                </a:ext>
              </a:extLst>
            </p:cNvPr>
            <p:cNvSpPr txBox="1"/>
            <p:nvPr/>
          </p:nvSpPr>
          <p:spPr>
            <a:xfrm>
              <a:off x="3627574" y="3584035"/>
              <a:ext cx="19246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2. </a:t>
              </a:r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Znajomość</a:t>
              </a:r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 </a:t>
              </a:r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rynku</a:t>
              </a:r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 </a:t>
              </a:r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i</a:t>
              </a:r>
              <a:r>
                <a:rPr lang="en-US" sz="1200" b="1" dirty="0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 </a:t>
              </a:r>
              <a:r>
                <a:rPr lang="en-US" sz="1200" b="1" dirty="0" err="1">
                  <a:solidFill>
                    <a:srgbClr val="FAB632"/>
                  </a:solidFill>
                  <a:ea typeface="Nunito Bold" charset="0"/>
                  <a:cs typeface="Abhaya Libre SemiBold" panose="02000603000000000000" pitchFamily="2" charset="77"/>
                </a:rPr>
                <a:t>klientów</a:t>
              </a:r>
              <a:endParaRPr lang="en-US" sz="1200" b="1" dirty="0">
                <a:solidFill>
                  <a:srgbClr val="FAB632"/>
                </a:solidFill>
                <a:ea typeface="Nunito Bold" charset="0"/>
                <a:cs typeface="Abhaya Libre SemiBold" panose="02000603000000000000" pitchFamily="2" charset="77"/>
              </a:endParaRPr>
            </a:p>
          </p:txBody>
        </p:sp>
        <p:sp>
          <p:nvSpPr>
            <p:cNvPr id="10" name="Hexágono 9">
              <a:extLst>
                <a:ext uri="{FF2B5EF4-FFF2-40B4-BE49-F238E27FC236}">
                  <a16:creationId xmlns:a16="http://schemas.microsoft.com/office/drawing/2014/main" id="{700DD875-2451-F87D-A0F3-872600E8B8B5}"/>
                </a:ext>
              </a:extLst>
            </p:cNvPr>
            <p:cNvSpPr/>
            <p:nvPr/>
          </p:nvSpPr>
          <p:spPr>
            <a:xfrm>
              <a:off x="3334484" y="3653361"/>
              <a:ext cx="284085" cy="233746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1" name="Hexágono 10">
              <a:extLst>
                <a:ext uri="{FF2B5EF4-FFF2-40B4-BE49-F238E27FC236}">
                  <a16:creationId xmlns:a16="http://schemas.microsoft.com/office/drawing/2014/main" id="{48452C60-CCD1-85F8-86D4-8D0894B73AE9}"/>
                </a:ext>
              </a:extLst>
            </p:cNvPr>
            <p:cNvSpPr/>
            <p:nvPr/>
          </p:nvSpPr>
          <p:spPr>
            <a:xfrm>
              <a:off x="7272360" y="3698720"/>
              <a:ext cx="284085" cy="233746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2" name="Hexágono 11">
              <a:extLst>
                <a:ext uri="{FF2B5EF4-FFF2-40B4-BE49-F238E27FC236}">
                  <a16:creationId xmlns:a16="http://schemas.microsoft.com/office/drawing/2014/main" id="{A1520AF7-7D75-4A99-4098-DF0F175E1FA0}"/>
                </a:ext>
              </a:extLst>
            </p:cNvPr>
            <p:cNvSpPr/>
            <p:nvPr/>
          </p:nvSpPr>
          <p:spPr>
            <a:xfrm>
              <a:off x="1508776" y="1331740"/>
              <a:ext cx="284085" cy="233746"/>
            </a:xfrm>
            <a:prstGeom prst="hexagon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3" name="Hexágono 12">
              <a:extLst>
                <a:ext uri="{FF2B5EF4-FFF2-40B4-BE49-F238E27FC236}">
                  <a16:creationId xmlns:a16="http://schemas.microsoft.com/office/drawing/2014/main" id="{8C5AC1FB-85F9-44B7-5B73-59A274771E61}"/>
                </a:ext>
              </a:extLst>
            </p:cNvPr>
            <p:cNvSpPr/>
            <p:nvPr/>
          </p:nvSpPr>
          <p:spPr>
            <a:xfrm>
              <a:off x="5266510" y="1344720"/>
              <a:ext cx="284085" cy="233746"/>
            </a:xfrm>
            <a:prstGeom prst="hexagon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6" name="Hexágono 15">
              <a:extLst>
                <a:ext uri="{FF2B5EF4-FFF2-40B4-BE49-F238E27FC236}">
                  <a16:creationId xmlns:a16="http://schemas.microsoft.com/office/drawing/2014/main" id="{2373009D-8EAD-DE54-C1F0-681E2DF05650}"/>
                </a:ext>
              </a:extLst>
            </p:cNvPr>
            <p:cNvSpPr/>
            <p:nvPr/>
          </p:nvSpPr>
          <p:spPr>
            <a:xfrm rot="5400000">
              <a:off x="3069364" y="3172175"/>
              <a:ext cx="2638784" cy="2326964"/>
            </a:xfrm>
            <a:prstGeom prst="hexagon">
              <a:avLst/>
            </a:prstGeom>
            <a:noFill/>
            <a:ln>
              <a:solidFill>
                <a:srgbClr val="EA4E46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7" name="Hexágono 16">
              <a:extLst>
                <a:ext uri="{FF2B5EF4-FFF2-40B4-BE49-F238E27FC236}">
                  <a16:creationId xmlns:a16="http://schemas.microsoft.com/office/drawing/2014/main" id="{B46DE24D-9478-920F-864E-C09D9DEBE847}"/>
                </a:ext>
              </a:extLst>
            </p:cNvPr>
            <p:cNvSpPr/>
            <p:nvPr/>
          </p:nvSpPr>
          <p:spPr>
            <a:xfrm rot="5400000">
              <a:off x="1215372" y="895049"/>
              <a:ext cx="2638784" cy="2326964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8" name="Hexágono 17">
              <a:extLst>
                <a:ext uri="{FF2B5EF4-FFF2-40B4-BE49-F238E27FC236}">
                  <a16:creationId xmlns:a16="http://schemas.microsoft.com/office/drawing/2014/main" id="{01FC57E3-FDD7-55C3-B04B-DAFB2B4D9907}"/>
                </a:ext>
              </a:extLst>
            </p:cNvPr>
            <p:cNvSpPr/>
            <p:nvPr/>
          </p:nvSpPr>
          <p:spPr>
            <a:xfrm rot="5400000">
              <a:off x="5039563" y="860358"/>
              <a:ext cx="2638784" cy="2396345"/>
            </a:xfrm>
            <a:prstGeom prst="hexagon">
              <a:avLst/>
            </a:prstGeom>
            <a:noFill/>
            <a:ln>
              <a:solidFill>
                <a:srgbClr val="FAB632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19" name="Hexágono 18">
              <a:extLst>
                <a:ext uri="{FF2B5EF4-FFF2-40B4-BE49-F238E27FC236}">
                  <a16:creationId xmlns:a16="http://schemas.microsoft.com/office/drawing/2014/main" id="{EE779423-497F-9082-F30F-E34176C51D8B}"/>
                </a:ext>
              </a:extLst>
            </p:cNvPr>
            <p:cNvSpPr/>
            <p:nvPr/>
          </p:nvSpPr>
          <p:spPr>
            <a:xfrm rot="5400000">
              <a:off x="7021671" y="3172175"/>
              <a:ext cx="2638784" cy="2326964"/>
            </a:xfrm>
            <a:prstGeom prst="hexagon">
              <a:avLst/>
            </a:prstGeom>
            <a:noFill/>
            <a:ln>
              <a:solidFill>
                <a:srgbClr val="21B4A9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0" name="CuadroTexto 19">
              <a:extLst>
                <a:ext uri="{FF2B5EF4-FFF2-40B4-BE49-F238E27FC236}">
                  <a16:creationId xmlns:a16="http://schemas.microsoft.com/office/drawing/2014/main" id="{0A38A549-76FD-6E57-D291-B6EED3BA8E98}"/>
                </a:ext>
              </a:extLst>
            </p:cNvPr>
            <p:cNvSpPr txBox="1"/>
            <p:nvPr/>
          </p:nvSpPr>
          <p:spPr>
            <a:xfrm>
              <a:off x="1526293" y="1634092"/>
              <a:ext cx="27041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</a:p>
            <a:p>
              <a:endParaRPr lang="es-ES" sz="2000" dirty="0">
                <a:solidFill>
                  <a:srgbClr val="FAB632"/>
                </a:solidFill>
              </a:endParaRPr>
            </a:p>
            <a:p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1" name="CuadroTexto 20">
              <a:extLst>
                <a:ext uri="{FF2B5EF4-FFF2-40B4-BE49-F238E27FC236}">
                  <a16:creationId xmlns:a16="http://schemas.microsoft.com/office/drawing/2014/main" id="{D2A906B8-07AF-E83A-010C-06828A587394}"/>
                </a:ext>
              </a:extLst>
            </p:cNvPr>
            <p:cNvSpPr txBox="1"/>
            <p:nvPr/>
          </p:nvSpPr>
          <p:spPr>
            <a:xfrm>
              <a:off x="5315014" y="1719985"/>
              <a:ext cx="27041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</a:p>
            <a:p>
              <a:endParaRPr lang="es-ES" sz="2000" dirty="0">
                <a:solidFill>
                  <a:srgbClr val="EA4E46"/>
                </a:solidFill>
              </a:endParaRPr>
            </a:p>
            <a:p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8A7A2897-4C93-375F-D330-11BDCA564025}"/>
                </a:ext>
              </a:extLst>
            </p:cNvPr>
            <p:cNvSpPr txBox="1"/>
            <p:nvPr/>
          </p:nvSpPr>
          <p:spPr>
            <a:xfrm>
              <a:off x="3362787" y="3998259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3" name="CuadroTexto 22">
              <a:extLst>
                <a:ext uri="{FF2B5EF4-FFF2-40B4-BE49-F238E27FC236}">
                  <a16:creationId xmlns:a16="http://schemas.microsoft.com/office/drawing/2014/main" id="{60D365BB-0720-A187-7099-CF15515570BE}"/>
                </a:ext>
              </a:extLst>
            </p:cNvPr>
            <p:cNvSpPr txBox="1"/>
            <p:nvPr/>
          </p:nvSpPr>
          <p:spPr>
            <a:xfrm>
              <a:off x="7280267" y="4022010"/>
              <a:ext cx="2704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7" name="CuadroTexto 26">
              <a:extLst>
                <a:ext uri="{FF2B5EF4-FFF2-40B4-BE49-F238E27FC236}">
                  <a16:creationId xmlns:a16="http://schemas.microsoft.com/office/drawing/2014/main" id="{776D0560-21FD-4276-CEF9-64B27A0DAB74}"/>
                </a:ext>
              </a:extLst>
            </p:cNvPr>
            <p:cNvSpPr txBox="1"/>
            <p:nvPr/>
          </p:nvSpPr>
          <p:spPr>
            <a:xfrm rot="17903584">
              <a:off x="3029714" y="304527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8" name="CuadroTexto 27">
              <a:extLst>
                <a:ext uri="{FF2B5EF4-FFF2-40B4-BE49-F238E27FC236}">
                  <a16:creationId xmlns:a16="http://schemas.microsoft.com/office/drawing/2014/main" id="{ADB98AFC-723B-A99F-A41C-8D4F15196B24}"/>
                </a:ext>
              </a:extLst>
            </p:cNvPr>
            <p:cNvSpPr txBox="1"/>
            <p:nvPr/>
          </p:nvSpPr>
          <p:spPr>
            <a:xfrm rot="14709441">
              <a:off x="6793751" y="2685386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AA0EC955-5892-1F46-4EFA-7FC0A00742AA}"/>
                </a:ext>
              </a:extLst>
            </p:cNvPr>
            <p:cNvSpPr txBox="1"/>
            <p:nvPr/>
          </p:nvSpPr>
          <p:spPr>
            <a:xfrm rot="17903584">
              <a:off x="8832415" y="2579263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  <p:sp>
          <p:nvSpPr>
            <p:cNvPr id="30" name="CuadroTexto 29">
              <a:extLst>
                <a:ext uri="{FF2B5EF4-FFF2-40B4-BE49-F238E27FC236}">
                  <a16:creationId xmlns:a16="http://schemas.microsoft.com/office/drawing/2014/main" id="{7901F1E1-1534-B3D9-62CB-D79BF5A9D49F}"/>
                </a:ext>
              </a:extLst>
            </p:cNvPr>
            <p:cNvSpPr txBox="1"/>
            <p:nvPr/>
          </p:nvSpPr>
          <p:spPr>
            <a:xfrm rot="17903584">
              <a:off x="3439158" y="4939811"/>
              <a:ext cx="391119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2000" dirty="0">
                  <a:solidFill>
                    <a:srgbClr val="EA4E46"/>
                  </a:solidFill>
                </a:rPr>
                <a:t>+</a:t>
              </a:r>
              <a:r>
                <a:rPr lang="es-ES" sz="2000" dirty="0">
                  <a:solidFill>
                    <a:srgbClr val="FAB632"/>
                  </a:solidFill>
                </a:rPr>
                <a:t>+</a:t>
              </a:r>
              <a:r>
                <a:rPr lang="es-ES" sz="2000" dirty="0">
                  <a:solidFill>
                    <a:srgbClr val="21B4A9"/>
                  </a:solidFill>
                </a:rPr>
                <a:t>+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186135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1">
            <a:extLst>
              <a:ext uri="{FF2B5EF4-FFF2-40B4-BE49-F238E27FC236}">
                <a16:creationId xmlns:a16="http://schemas.microsoft.com/office/drawing/2014/main" id="{7E4BEDC3-4004-C13B-086D-CBAC3D154015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graphicFrame>
        <p:nvGraphicFramePr>
          <p:cNvPr id="2" name="Diagramma 1"/>
          <p:cNvGraphicFramePr/>
          <p:nvPr>
            <p:extLst>
              <p:ext uri="{D42A27DB-BD31-4B8C-83A1-F6EECF244321}">
                <p14:modId xmlns:p14="http://schemas.microsoft.com/office/powerpoint/2010/main" val="2744108883"/>
              </p:ext>
            </p:extLst>
          </p:nvPr>
        </p:nvGraphicFramePr>
        <p:xfrm>
          <a:off x="1376859" y="12149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CasellaDiTesto 2"/>
          <p:cNvSpPr txBox="1"/>
          <p:nvPr/>
        </p:nvSpPr>
        <p:spPr>
          <a:xfrm>
            <a:off x="4526459" y="3601133"/>
            <a:ext cx="18288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Istota</a:t>
            </a:r>
            <a:r>
              <a:rPr lang="en-US" dirty="0"/>
              <a:t> </a:t>
            </a:r>
            <a:r>
              <a:rPr lang="en-US" dirty="0" err="1"/>
              <a:t>modelu</a:t>
            </a:r>
            <a:r>
              <a:rPr lang="en-US" dirty="0"/>
              <a:t> </a:t>
            </a:r>
            <a:r>
              <a:rPr lang="en-US" dirty="0" err="1"/>
              <a:t>biznesowego</a:t>
            </a:r>
            <a:endParaRPr lang="en-US" dirty="0"/>
          </a:p>
        </p:txBody>
      </p:sp>
      <p:sp>
        <p:nvSpPr>
          <p:cNvPr id="9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Rozdział</a:t>
            </a:r>
            <a:r>
              <a:rPr lang="it-IT" sz="2400" dirty="0">
                <a:solidFill>
                  <a:srgbClr val="21B4A9"/>
                </a:solidFill>
              </a:rPr>
              <a:t> 1.1: Model </a:t>
            </a:r>
            <a:r>
              <a:rPr lang="it-IT" sz="2400" dirty="0" err="1">
                <a:solidFill>
                  <a:srgbClr val="21B4A9"/>
                </a:solidFill>
              </a:rPr>
              <a:t>biznesowy</a:t>
            </a:r>
            <a:endParaRPr lang="en-GB" sz="2400" dirty="0">
              <a:solidFill>
                <a:srgbClr val="21B4A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33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A92504B-6CD9-4172-ED81-E62B5D0E2140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rgbClr val="21B4A9"/>
                </a:solidFill>
              </a:rPr>
              <a:t>Model biznesowy: wizualizowany</a:t>
            </a:r>
            <a:endParaRPr lang="en-GB" sz="2400" dirty="0">
              <a:solidFill>
                <a:srgbClr val="21B4A9"/>
              </a:solidFill>
            </a:endParaRPr>
          </a:p>
        </p:txBody>
      </p:sp>
      <p:sp>
        <p:nvSpPr>
          <p:cNvPr id="2" name="Rettangolo 1"/>
          <p:cNvSpPr/>
          <p:nvPr/>
        </p:nvSpPr>
        <p:spPr>
          <a:xfrm>
            <a:off x="10119189" y="3767323"/>
            <a:ext cx="195851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1100" b="1" u="sng" dirty="0">
                <a:solidFill>
                  <a:srgbClr val="1A0DAB"/>
                </a:solidFill>
                <a:hlinkClick r:id="rId2"/>
              </a:rPr>
              <a:t>Generowanie modelu biznesowego: podręcznik dla wizjonerów, zmieniaczy zasad gry i pretendentów</a:t>
            </a:r>
            <a:endParaRPr lang="en-GB" sz="1100" b="0" i="0" dirty="0">
              <a:solidFill>
                <a:srgbClr val="222222"/>
              </a:solidFill>
              <a:effectLst/>
            </a:endParaRP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3D29C409-0266-4948-884E-5DF0D6EA93AC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93C6EC-BF7F-4261-8961-43650BFC9F6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528" y="1508890"/>
            <a:ext cx="8506163" cy="5265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6690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rgbClr val="21B4A9"/>
                </a:solidFill>
              </a:rPr>
              <a:t>B</a:t>
            </a:r>
            <a:r>
              <a:rPr lang="pl-PL" sz="2400" dirty="0">
                <a:solidFill>
                  <a:srgbClr val="21B4A9"/>
                </a:solidFill>
              </a:rPr>
              <a:t>iznes</a:t>
            </a:r>
            <a:r>
              <a:rPr lang="it-IT" sz="2400" dirty="0">
                <a:solidFill>
                  <a:srgbClr val="21B4A9"/>
                </a:solidFill>
              </a:rPr>
              <a:t> model Canvas</a:t>
            </a:r>
            <a:r>
              <a:rPr lang="pl-PL" sz="2400" dirty="0">
                <a:solidFill>
                  <a:srgbClr val="21B4A9"/>
                </a:solidFill>
              </a:rPr>
              <a:t> : zaawansowana perspektywa</a:t>
            </a:r>
            <a:endParaRPr lang="en-US" sz="2400" dirty="0">
              <a:solidFill>
                <a:srgbClr val="21B4A9"/>
              </a:solidFill>
            </a:endParaRPr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3C8080E5-A4E9-D862-5188-61F9F02B9A0C}"/>
              </a:ext>
            </a:extLst>
          </p:cNvPr>
          <p:cNvSpPr/>
          <p:nvPr/>
        </p:nvSpPr>
        <p:spPr>
          <a:xfrm>
            <a:off x="875909" y="1736562"/>
            <a:ext cx="10296916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defRPr/>
            </a:pP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Trój</a:t>
            </a:r>
            <a:r>
              <a:rPr lang="it-IT" altLang="es-ES" dirty="0" err="1">
                <a:latin typeface="Calibri" panose="020F0502020204030204" pitchFamily="34" charset="0"/>
                <a:cs typeface="Calibri" panose="020F0502020204030204" pitchFamily="34" charset="0"/>
              </a:rPr>
              <a:t>poziomowy</a:t>
            </a: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odel biznesow</a:t>
            </a: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y canvas</a:t>
            </a: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 to narzędzie do eksperymentowania z innowacyjnymi zrównoważonymi modelami biznesowymi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Dodaje dwa nowe poziomy do tradycyjnego modelu biznesowego</a:t>
            </a:r>
            <a:r>
              <a:rPr lang="it-IT" altLang="es-ES" dirty="0">
                <a:latin typeface="Calibri" panose="020F0502020204030204" pitchFamily="34" charset="0"/>
                <a:cs typeface="Calibri" panose="020F0502020204030204" pitchFamily="34" charset="0"/>
              </a:rPr>
              <a:t> Canvas</a:t>
            </a: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: warstwę środowiskową opartą na widoku cyklu życia i warstwę społeczną opartą na perspektywie interesariuszy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endParaRPr lang="en-GB" altLang="es-E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defRPr/>
            </a:pPr>
            <a:r>
              <a:rPr lang="pl-PL" altLang="es-ES" dirty="0">
                <a:latin typeface="Calibri" panose="020F0502020204030204" pitchFamily="34" charset="0"/>
                <a:cs typeface="Calibri" panose="020F0502020204030204" pitchFamily="34" charset="0"/>
              </a:rPr>
              <a:t>Połączenie trzech poziomów modelu biznesowego ujawnia, w jaki sposób organizacja wytwarza kilka rodzajów wartości – ekonomiczną, środowiskową i społeczną</a:t>
            </a: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  <a:p>
            <a:pPr algn="just">
              <a:defRPr/>
            </a:pPr>
            <a:r>
              <a:rPr lang="en-GB" altLang="es-ES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4318E18A-B3D3-9047-97F4-0953E13C0CEA}"/>
              </a:ext>
            </a:extLst>
          </p:cNvPr>
          <p:cNvSpPr txBox="1"/>
          <p:nvPr/>
        </p:nvSpPr>
        <p:spPr>
          <a:xfrm>
            <a:off x="875909" y="4198774"/>
            <a:ext cx="869821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err="1"/>
              <a:t>Źródło</a:t>
            </a:r>
            <a:r>
              <a:rPr lang="en-GB" sz="1000" dirty="0"/>
              <a:t>: Pigneur, Yves &amp; Joyce, Alexandre &amp; Paquin, Raymond. (2015). The triple layered business model canvas: a tool to design more sustainable business models. </a:t>
            </a:r>
          </a:p>
        </p:txBody>
      </p:sp>
      <p:sp>
        <p:nvSpPr>
          <p:cNvPr id="6" name="TextBox 11">
            <a:extLst>
              <a:ext uri="{FF2B5EF4-FFF2-40B4-BE49-F238E27FC236}">
                <a16:creationId xmlns:a16="http://schemas.microsoft.com/office/drawing/2014/main" id="{FE935CC3-C9A6-4DEE-9960-4E588A101091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6362327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Ekonomiczny</a:t>
            </a:r>
            <a:r>
              <a:rPr lang="en-US" sz="2400" dirty="0">
                <a:solidFill>
                  <a:srgbClr val="21B4A9"/>
                </a:solidFill>
              </a:rPr>
              <a:t> model </a:t>
            </a:r>
            <a:r>
              <a:rPr lang="en-US" sz="2400" dirty="0" err="1">
                <a:solidFill>
                  <a:srgbClr val="21B4A9"/>
                </a:solidFill>
              </a:rPr>
              <a:t>biznesowy</a:t>
            </a:r>
            <a:r>
              <a:rPr lang="en-US" sz="2400" dirty="0">
                <a:solidFill>
                  <a:srgbClr val="21B4A9"/>
                </a:solidFill>
              </a:rPr>
              <a:t> canvas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73200" y="1542600"/>
            <a:ext cx="232664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7" name="TextBox 11">
            <a:extLst>
              <a:ext uri="{FF2B5EF4-FFF2-40B4-BE49-F238E27FC236}">
                <a16:creationId xmlns:a16="http://schemas.microsoft.com/office/drawing/2014/main" id="{8261CA72-A834-4520-B9BB-CD769391F5F3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14973AA-DE04-49EE-8E6B-35C3BBFB53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910" y="1542600"/>
            <a:ext cx="8888123" cy="5260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38451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Środowiskowy</a:t>
            </a:r>
            <a:r>
              <a:rPr lang="en-US" sz="2400" dirty="0">
                <a:solidFill>
                  <a:srgbClr val="21B4A9"/>
                </a:solidFill>
              </a:rPr>
              <a:t> model canvas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73200" y="1542600"/>
            <a:ext cx="232664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530" y="1581335"/>
            <a:ext cx="9356660" cy="4906193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373051" y="1573080"/>
            <a:ext cx="3094445" cy="1695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8" name="TextBox 11">
            <a:extLst>
              <a:ext uri="{FF2B5EF4-FFF2-40B4-BE49-F238E27FC236}">
                <a16:creationId xmlns:a16="http://schemas.microsoft.com/office/drawing/2014/main" id="{A12648FE-FE90-48A5-8268-57907E2F4673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22184216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2EDAF10E-ECEB-E652-DFDA-CA43D223D226}"/>
              </a:ext>
            </a:extLst>
          </p:cNvPr>
          <p:cNvSpPr txBox="1"/>
          <p:nvPr/>
        </p:nvSpPr>
        <p:spPr>
          <a:xfrm>
            <a:off x="875910" y="1111415"/>
            <a:ext cx="76933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solidFill>
                  <a:srgbClr val="21B4A9"/>
                </a:solidFill>
              </a:rPr>
              <a:t>Społeczny</a:t>
            </a:r>
            <a:r>
              <a:rPr lang="en-US" sz="2400" dirty="0">
                <a:solidFill>
                  <a:srgbClr val="21B4A9"/>
                </a:solidFill>
              </a:rPr>
              <a:t> model canvas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73200" y="1542600"/>
            <a:ext cx="232664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373051" y="1573080"/>
            <a:ext cx="3094445" cy="1695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pic>
        <p:nvPicPr>
          <p:cNvPr id="1026" name="Picture 2" descr="https://sustainablebusinessmodel.files.wordpress.com/2015/04/social_business_model_canva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186" y="1581335"/>
            <a:ext cx="9474003" cy="4935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1373050" y="1571175"/>
            <a:ext cx="3094445" cy="1695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GB" sz="700" dirty="0"/>
          </a:p>
        </p:txBody>
      </p:sp>
      <p:sp>
        <p:nvSpPr>
          <p:cNvPr id="9" name="TextBox 11">
            <a:extLst>
              <a:ext uri="{FF2B5EF4-FFF2-40B4-BE49-F238E27FC236}">
                <a16:creationId xmlns:a16="http://schemas.microsoft.com/office/drawing/2014/main" id="{D044D2A3-0D84-4EF5-96F9-2962F4FA5124}"/>
              </a:ext>
            </a:extLst>
          </p:cNvPr>
          <p:cNvSpPr txBox="1"/>
          <p:nvPr/>
        </p:nvSpPr>
        <p:spPr>
          <a:xfrm>
            <a:off x="762529" y="579940"/>
            <a:ext cx="93566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Część</a:t>
            </a:r>
            <a:r>
              <a:rPr lang="en-US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 1: </a:t>
            </a:r>
            <a:r>
              <a:rPr lang="pl-PL" sz="2800" b="1" dirty="0">
                <a:solidFill>
                  <a:srgbClr val="FAB632"/>
                </a:solidFill>
                <a:ea typeface="Nunito Bold" charset="0"/>
                <a:cs typeface="Arima Madurai Semi" pitchFamily="2" charset="77"/>
              </a:rPr>
              <a:t>Definicja idei i projektu modelu biznesowego</a:t>
            </a:r>
            <a:endParaRPr lang="en-US" sz="2800" b="1" dirty="0">
              <a:solidFill>
                <a:srgbClr val="FAB632"/>
              </a:solidFill>
              <a:ea typeface="Nunito Bold" charset="0"/>
              <a:cs typeface="Arima Madurai Semi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4741376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5355</TotalTime>
  <Words>1690</Words>
  <Application>Microsoft Office PowerPoint</Application>
  <PresentationFormat>Widescreen</PresentationFormat>
  <Paragraphs>204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Wingdings</vt:lpstr>
      <vt:lpstr>Tema de Office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Gabriela Álvarez Bordón</dc:creator>
  <cp:lastModifiedBy>Katarzyna Turzanska</cp:lastModifiedBy>
  <cp:revision>66</cp:revision>
  <dcterms:created xsi:type="dcterms:W3CDTF">2022-05-18T10:18:40Z</dcterms:created>
  <dcterms:modified xsi:type="dcterms:W3CDTF">2022-12-13T15:00:58Z</dcterms:modified>
</cp:coreProperties>
</file>