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3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9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73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Tekst tytułowy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joint-research-centre.ec.europa.eu/greencomp-european-sustainability-competence-framework_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n 4" descr="Imagen 4"/>
          <p:cNvPicPr>
            <a:picLocks noChangeAspect="1"/>
          </p:cNvPicPr>
          <p:nvPr/>
        </p:nvPicPr>
        <p:blipFill>
          <a:blip r:embed="rId2"/>
          <a:srcRect l="17326" t="38447" r="19050" b="33333"/>
          <a:stretch>
            <a:fillRect/>
          </a:stretch>
        </p:blipFill>
        <p:spPr>
          <a:xfrm>
            <a:off x="3912092" y="1074197"/>
            <a:ext cx="4367814" cy="1935333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CuadroTexto 5"/>
          <p:cNvSpPr txBox="1"/>
          <p:nvPr/>
        </p:nvSpPr>
        <p:spPr>
          <a:xfrm>
            <a:off x="1102043" y="4253012"/>
            <a:ext cx="9632747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EA4E46"/>
                </a:solidFill>
              </a:defRPr>
            </a:lvl1pPr>
          </a:lstStyle>
          <a:p>
            <a:r>
              <a:t>Wprowadzenie użytkownika w ramy GreenComp </a:t>
            </a:r>
          </a:p>
        </p:txBody>
      </p:sp>
      <p:sp>
        <p:nvSpPr>
          <p:cNvPr id="96" name="CuadroTexto 7"/>
          <p:cNvSpPr txBox="1"/>
          <p:nvPr/>
        </p:nvSpPr>
        <p:spPr>
          <a:xfrm>
            <a:off x="1102043" y="4995453"/>
            <a:ext cx="6003081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 Opracowano przez: </a:t>
            </a:r>
            <a:r>
              <a:rPr b="0"/>
              <a:t>IHF &amp; CIRCLE</a:t>
            </a:r>
          </a:p>
        </p:txBody>
      </p:sp>
      <p:sp>
        <p:nvSpPr>
          <p:cNvPr id="97" name="Medio marco 8"/>
          <p:cNvSpPr/>
          <p:nvPr/>
        </p:nvSpPr>
        <p:spPr>
          <a:xfrm>
            <a:off x="461521" y="486454"/>
            <a:ext cx="710333" cy="942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16176" y="5424"/>
                </a:lnTo>
                <a:lnTo>
                  <a:pt x="7200" y="5424"/>
                </a:lnTo>
                <a:lnTo>
                  <a:pt x="7200" y="14400"/>
                </a:lnTo>
                <a:lnTo>
                  <a:pt x="0" y="21600"/>
                </a:lnTo>
                <a:close/>
              </a:path>
            </a:pathLst>
          </a:custGeom>
          <a:solidFill>
            <a:srgbClr val="EA4E46"/>
          </a:solidFill>
          <a:ln w="12700">
            <a:solidFill>
              <a:srgbClr val="EA4E46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8" name="Medio marco 9"/>
          <p:cNvSpPr/>
          <p:nvPr/>
        </p:nvSpPr>
        <p:spPr>
          <a:xfrm rot="10800000">
            <a:off x="10780510" y="4995453"/>
            <a:ext cx="710333" cy="942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16176" y="5424"/>
                </a:lnTo>
                <a:lnTo>
                  <a:pt x="7200" y="5424"/>
                </a:lnTo>
                <a:lnTo>
                  <a:pt x="7200" y="14400"/>
                </a:lnTo>
                <a:lnTo>
                  <a:pt x="0" y="21600"/>
                </a:lnTo>
                <a:close/>
              </a:path>
            </a:pathLst>
          </a:custGeom>
          <a:solidFill>
            <a:srgbClr val="EA4E46"/>
          </a:solidFill>
          <a:ln w="12700">
            <a:solidFill>
              <a:srgbClr val="EA4E46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adroTexto 6"/>
          <p:cNvSpPr txBox="1"/>
          <p:nvPr/>
        </p:nvSpPr>
        <p:spPr>
          <a:xfrm>
            <a:off x="808249" y="1246053"/>
            <a:ext cx="7601885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21B4A9"/>
                </a:solidFill>
              </a:defRPr>
            </a:lvl1pPr>
          </a:lstStyle>
          <a:p>
            <a:r>
              <a:t>Działanie na rzecz zrównoważonego rozwoju</a:t>
            </a:r>
          </a:p>
        </p:txBody>
      </p:sp>
      <p:sp>
        <p:nvSpPr>
          <p:cNvPr id="152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Obszar treningowy 4</a:t>
            </a:r>
          </a:p>
        </p:txBody>
      </p:sp>
      <p:graphicFrame>
        <p:nvGraphicFramePr>
          <p:cNvPr id="153" name="Tabella 5"/>
          <p:cNvGraphicFramePr/>
          <p:nvPr/>
        </p:nvGraphicFramePr>
        <p:xfrm>
          <a:off x="867304" y="1727501"/>
          <a:ext cx="10096499" cy="365629"/>
        </p:xfrm>
        <a:graphic>
          <a:graphicData uri="http://schemas.openxmlformats.org/drawingml/2006/table">
            <a:tbl>
              <a:tblPr firstCol="1">
                <a:tableStyleId>{4C3C2611-4C71-4FC5-86AE-919BDF0F9419}</a:tableStyleId>
              </a:tblPr>
              <a:tblGrid>
                <a:gridCol w="245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29"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Obszar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/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Kompetencja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/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Opis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ella 7"/>
          <p:cNvGraphicFramePr/>
          <p:nvPr/>
        </p:nvGraphicFramePr>
        <p:xfrm>
          <a:off x="867305" y="2093129"/>
          <a:ext cx="10096499" cy="2662174"/>
        </p:xfrm>
        <a:graphic>
          <a:graphicData uri="http://schemas.openxmlformats.org/drawingml/2006/table">
            <a:tbl>
              <a:tblPr firstCol="1">
                <a:tableStyleId>{4C3C2611-4C71-4FC5-86AE-919BDF0F9419}</a:tableStyleId>
              </a:tblPr>
              <a:tblGrid>
                <a:gridCol w="245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804">
                <a:tc rowSpan="3"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</a:rPr>
                        <a:t>4. Działanie na rzecz zrównoważonego rozwoju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4.1 Działania polityczne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Poruszanie się po systemie politycznym, identyfikowanie odpowiedzialności politycznej i odpowiedzialności za niezrównoważone zachowanie oraz domaganie się skutecznych polityk na rzecz zrównoważonego rozwoju.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4.2 Działania zbiorowe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Działanie na rzecz zmian we współpracy z innymi.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4.3 Inicjatywa indywidualna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Zidentyfikowanie własnego potencjału w zakresie zrównoważonego rozwoju i aktywne przyczynianie się do poprawy perspektyw dla społeczności i planety.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adroTexto 6"/>
          <p:cNvSpPr txBox="1"/>
          <p:nvPr/>
        </p:nvSpPr>
        <p:spPr>
          <a:xfrm>
            <a:off x="808249" y="1246053"/>
            <a:ext cx="7601885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Część 1.2: GreenComp – Cel</a:t>
            </a:r>
          </a:p>
        </p:txBody>
      </p:sp>
      <p:sp>
        <p:nvSpPr>
          <p:cNvPr id="157" name="CasellaDiTesto 10"/>
          <p:cNvSpPr txBox="1"/>
          <p:nvPr/>
        </p:nvSpPr>
        <p:spPr>
          <a:xfrm>
            <a:off x="5448661" y="6453351"/>
            <a:ext cx="1119335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r>
              <a:t>Źródło: GreenComp</a:t>
            </a:r>
          </a:p>
        </p:txBody>
      </p:sp>
      <p:sp>
        <p:nvSpPr>
          <p:cNvPr id="158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1: Ramy GreenComp </a:t>
            </a:r>
          </a:p>
        </p:txBody>
      </p:sp>
      <p:sp>
        <p:nvSpPr>
          <p:cNvPr id="159" name="Rectángulo 7"/>
          <p:cNvSpPr txBox="1"/>
          <p:nvPr/>
        </p:nvSpPr>
        <p:spPr>
          <a:xfrm>
            <a:off x="808248" y="1871201"/>
            <a:ext cx="10556983" cy="446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Ramy GreenComp określają:</a:t>
            </a:r>
          </a:p>
          <a:p>
            <a:pPr algn="just"/>
            <a:r>
              <a:t> </a:t>
            </a:r>
          </a:p>
          <a:p>
            <a:pPr marL="742950" lvl="1" indent="-285750" algn="just">
              <a:buSzPct val="100000"/>
              <a:buFont typeface="Arial"/>
              <a:buChar char="•"/>
            </a:pPr>
            <a:r>
              <a:t>model obszarów i </a:t>
            </a:r>
            <a:r>
              <a:rPr b="1">
                <a:solidFill>
                  <a:srgbClr val="1A0A52"/>
                </a:solidFill>
              </a:rPr>
              <a:t>kompetencji zrównoważonego rozwoju</a:t>
            </a:r>
          </a:p>
          <a:p>
            <a:pPr algn="just">
              <a:defRPr sz="1000"/>
            </a:pPr>
            <a:endParaRPr b="1">
              <a:solidFill>
                <a:srgbClr val="1A0A52"/>
              </a:solidFill>
            </a:endParaRPr>
          </a:p>
          <a:p>
            <a:pPr marL="742950" lvl="1" indent="-285750" algn="just">
              <a:buSzPct val="100000"/>
              <a:buFont typeface="Arial"/>
              <a:buChar char="•"/>
            </a:pPr>
            <a:r>
              <a:t>Jedno źródło, z którego mogą korzystać, udostępniać i odnosić się (do niego) wszystkie osoby zaangażowane w </a:t>
            </a:r>
            <a:r>
              <a:rPr b="1">
                <a:solidFill>
                  <a:srgbClr val="1A0A52"/>
                </a:solidFill>
              </a:rPr>
              <a:t>edukację i szkolenia w zakresie zrównoważonego rozwoju środowiskowego</a:t>
            </a:r>
            <a:endParaRPr b="1">
              <a:solidFill>
                <a:srgbClr val="11053B"/>
              </a:solidFill>
            </a:endParaRPr>
          </a:p>
          <a:p>
            <a:pPr marL="742950" lvl="1" indent="-285750" algn="just">
              <a:buSzPct val="100000"/>
              <a:buFont typeface="Arial"/>
              <a:buChar char="•"/>
              <a:defRPr sz="1000"/>
            </a:pPr>
            <a:endParaRPr b="1">
              <a:solidFill>
                <a:srgbClr val="11053B"/>
              </a:solidFill>
            </a:endParaRPr>
          </a:p>
          <a:p>
            <a:pPr marL="742950" lvl="1" indent="-285750" algn="just">
              <a:buSzPct val="100000"/>
              <a:buFont typeface="Arial"/>
              <a:buChar char="•"/>
            </a:pPr>
            <a:r>
              <a:t>wstępną listę elementów kompetencji, a także </a:t>
            </a:r>
            <a:r>
              <a:rPr b="1">
                <a:solidFill>
                  <a:srgbClr val="1A0A52"/>
                </a:solidFill>
              </a:rPr>
              <a:t>wiedzę, umiejętności</a:t>
            </a:r>
            <a:r>
              <a:t> i </a:t>
            </a:r>
            <a:r>
              <a:rPr b="1">
                <a:solidFill>
                  <a:srgbClr val="1A0A52"/>
                </a:solidFill>
              </a:rPr>
              <a:t>postawy</a:t>
            </a:r>
            <a:r>
              <a:t>, jako przykłady ich zastosowania</a:t>
            </a:r>
          </a:p>
          <a:p>
            <a:pPr algn="just"/>
            <a:endParaRPr/>
          </a:p>
          <a:p>
            <a:pPr marL="742950" lvl="1" indent="-285750" algn="just">
              <a:buSzPct val="100000"/>
              <a:buFont typeface="Arial"/>
              <a:buChar char="•"/>
            </a:pPr>
            <a:r>
              <a:t>standardowy punkt odniesienia dla dyskusji, </a:t>
            </a:r>
            <a:r>
              <a:rPr b="1">
                <a:solidFill>
                  <a:srgbClr val="1A0A52"/>
                </a:solidFill>
              </a:rPr>
              <a:t>dzielenia się praktykami </a:t>
            </a:r>
            <a:r>
              <a:t>i </a:t>
            </a:r>
            <a:r>
              <a:rPr b="1">
                <a:solidFill>
                  <a:srgbClr val="1A0A52"/>
                </a:solidFill>
              </a:rPr>
              <a:t>wzajemnego uczenia się</a:t>
            </a:r>
            <a:r>
              <a:rPr b="1"/>
              <a:t> </a:t>
            </a:r>
            <a:r>
              <a:t>wśród nauczycieli zaangażowanych w uczenie się przez całe życie w całej UE</a:t>
            </a:r>
          </a:p>
          <a:p>
            <a:pPr algn="just"/>
            <a:endParaRPr/>
          </a:p>
          <a:p>
            <a:pPr marL="742950" lvl="1" indent="-285750" algn="just">
              <a:buSzPct val="100000"/>
              <a:buFont typeface="Arial"/>
              <a:buChar char="•"/>
            </a:pPr>
            <a:r>
              <a:t>wkład w przenoszenie kompetencji i </a:t>
            </a:r>
            <a:r>
              <a:rPr b="1">
                <a:solidFill>
                  <a:srgbClr val="1A0A52"/>
                </a:solidFill>
              </a:rPr>
              <a:t>promowanie mobilności</a:t>
            </a:r>
            <a:r>
              <a:t> w UE w celu pełnego uczestnictwa w społeczeństwie europejskim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6"/>
          <p:cNvSpPr txBox="1"/>
          <p:nvPr/>
        </p:nvSpPr>
        <p:spPr>
          <a:xfrm>
            <a:off x="808249" y="1246053"/>
            <a:ext cx="7601885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Część 1.3: GreenComp – Metodologia</a:t>
            </a:r>
          </a:p>
        </p:txBody>
      </p:sp>
      <p:sp>
        <p:nvSpPr>
          <p:cNvPr id="162" name="CasellaDiTesto 10"/>
          <p:cNvSpPr txBox="1"/>
          <p:nvPr/>
        </p:nvSpPr>
        <p:spPr>
          <a:xfrm>
            <a:off x="5448661" y="6453351"/>
            <a:ext cx="1136884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r>
              <a:t>Source: GreenComp</a:t>
            </a:r>
          </a:p>
        </p:txBody>
      </p:sp>
      <p:sp>
        <p:nvSpPr>
          <p:cNvPr id="163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1: Ramy GreenComp </a:t>
            </a:r>
          </a:p>
        </p:txBody>
      </p:sp>
      <p:sp>
        <p:nvSpPr>
          <p:cNvPr id="164" name="Rectángulo 7"/>
          <p:cNvSpPr txBox="1"/>
          <p:nvPr/>
        </p:nvSpPr>
        <p:spPr>
          <a:xfrm>
            <a:off x="808248" y="1871201"/>
            <a:ext cx="10556983" cy="3546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Wypracowanie konsensusu bazującego na podejściu badawczym opartym na metodach mieszanych doprowadziło do stworzenia europejskich ram kompetencji w zakresie zrównoważonego rozwoju. </a:t>
            </a:r>
          </a:p>
          <a:p>
            <a:pPr algn="just"/>
            <a:endParaRPr/>
          </a:p>
          <a:p>
            <a:pPr algn="just"/>
            <a:r>
              <a:t>Dzięki temu procesowi GreenComp był stopniowo i systematycznie ulepszany, w wyniku czego narodziła się kompleksowa struktura przedstawiona w tym module. </a:t>
            </a:r>
          </a:p>
          <a:p>
            <a:pPr algn="just"/>
            <a:endParaRPr/>
          </a:p>
          <a:p>
            <a:pPr algn="just"/>
            <a:r>
              <a:t>W trakcie całego procesu kontaktowano się ze zróżnicowaną grupą ponad 75 specjalistów i konsumentów, aby uzyskać ich rady i stopniowo dojść do porozumienia.  </a:t>
            </a:r>
          </a:p>
          <a:p>
            <a:pPr algn="just"/>
            <a:endParaRPr/>
          </a:p>
          <a:p>
            <a:pPr algn="just"/>
            <a:r>
              <a:t>W skład grupy weszli naukowcy i badacze specjalizujący się w uczeniu się przez całe życie i zrównoważonej edukacji, a także organizacje pozarządowe, przedstawiciele młodzieży, nauczyciele i decydenci z państw członkowskich UE.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Box 11"/>
          <p:cNvSpPr txBox="1"/>
          <p:nvPr/>
        </p:nvSpPr>
        <p:spPr>
          <a:xfrm>
            <a:off x="808249" y="579939"/>
            <a:ext cx="11741966" cy="1666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2: Kompetencje w zakresie zrównoważonego rozwoju </a:t>
            </a:r>
          </a:p>
        </p:txBody>
      </p:sp>
      <p:sp>
        <p:nvSpPr>
          <p:cNvPr id="167" name="CuadroTexto 6"/>
          <p:cNvSpPr txBox="1"/>
          <p:nvPr/>
        </p:nvSpPr>
        <p:spPr>
          <a:xfrm>
            <a:off x="808249" y="1637885"/>
            <a:ext cx="9585430" cy="76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Część 2.1: Poszukiwanie definicji kompetencji w zakresie zrównoważonego rozwoju</a:t>
            </a:r>
          </a:p>
        </p:txBody>
      </p:sp>
      <p:sp>
        <p:nvSpPr>
          <p:cNvPr id="168" name="CasellaDiTesto 10"/>
          <p:cNvSpPr txBox="1"/>
          <p:nvPr/>
        </p:nvSpPr>
        <p:spPr>
          <a:xfrm>
            <a:off x="5448661" y="6453351"/>
            <a:ext cx="1119335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r>
              <a:t>Źródło: GreenComp</a:t>
            </a:r>
          </a:p>
        </p:txBody>
      </p:sp>
      <p:sp>
        <p:nvSpPr>
          <p:cNvPr id="169" name="Rectángulo 7"/>
          <p:cNvSpPr txBox="1"/>
          <p:nvPr/>
        </p:nvSpPr>
        <p:spPr>
          <a:xfrm>
            <a:off x="808249" y="2578424"/>
            <a:ext cx="10556982" cy="2669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GreenComp proponuje następującą definicję kompetencji:</a:t>
            </a:r>
          </a:p>
          <a:p>
            <a:pPr algn="just"/>
            <a:endParaRPr/>
          </a:p>
          <a:p>
            <a:pPr algn="just"/>
            <a:r>
              <a:t>Kompetencja w zakresie zrównoważonego rozwoju umożliwia uczniom </a:t>
            </a:r>
            <a:r>
              <a:rPr b="1">
                <a:solidFill>
                  <a:srgbClr val="002060"/>
                </a:solidFill>
              </a:rPr>
              <a:t>wcielenie wartości zrównoważonego rozwoju</a:t>
            </a:r>
            <a:r>
              <a:t> i </a:t>
            </a:r>
            <a:r>
              <a:rPr b="1">
                <a:solidFill>
                  <a:srgbClr val="002060"/>
                </a:solidFill>
              </a:rPr>
              <a:t>przyjęcie złożonych systemów</a:t>
            </a:r>
            <a:r>
              <a:t> w celu </a:t>
            </a:r>
            <a:r>
              <a:rPr b="1">
                <a:solidFill>
                  <a:srgbClr val="002060"/>
                </a:solidFill>
              </a:rPr>
              <a:t>podjęcia lub zażądania działań,</a:t>
            </a:r>
            <a:r>
              <a:t> które przywracają i utrzymują zdrowie ekosystemu oraz wzmacniają sprawiedliwość, generując wizje zrównoważonej przyszłości.</a:t>
            </a:r>
          </a:p>
          <a:p>
            <a:pPr algn="just"/>
            <a:endParaRPr i="1"/>
          </a:p>
          <a:p>
            <a:pPr algn="just"/>
            <a:r>
              <a:t>Aby uczący się myśleli, planowali i działali w sposób zrównoważony i w harmonii ze środowiskiem, definicja ta kładzie duży nacisk na rozwój wiedzy, umiejętności i postaw w zakresie zrównoważonego rozwoju, takich jak te, które ujawniliśmy w czterech poprzednich tabelach.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1"/>
          <p:cNvSpPr txBox="1"/>
          <p:nvPr/>
        </p:nvSpPr>
        <p:spPr>
          <a:xfrm>
            <a:off x="808249" y="579939"/>
            <a:ext cx="10951753" cy="1666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2: Kompetencje w zakresie zrównoważonego rozwoju </a:t>
            </a:r>
          </a:p>
        </p:txBody>
      </p:sp>
      <p:sp>
        <p:nvSpPr>
          <p:cNvPr id="172" name="CasellaDiTesto 10"/>
          <p:cNvSpPr txBox="1"/>
          <p:nvPr/>
        </p:nvSpPr>
        <p:spPr>
          <a:xfrm>
            <a:off x="5448661" y="6453351"/>
            <a:ext cx="1119335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r>
              <a:t>Źródło: GreenComp</a:t>
            </a:r>
          </a:p>
        </p:txBody>
      </p:sp>
      <p:sp>
        <p:nvSpPr>
          <p:cNvPr id="173" name="Rectángulo 7"/>
          <p:cNvSpPr txBox="1"/>
          <p:nvPr/>
        </p:nvSpPr>
        <p:spPr>
          <a:xfrm>
            <a:off x="817509" y="2447655"/>
            <a:ext cx="10556982" cy="2961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Od swojej pierwszej formalnej propozycji w latach 60. uczenie transformacyjne było często łączone z edukacją na temat zrównoważonego rozwoju i powiązanymi ideami, ponieważ dąży do fundamentalnej zmiany naszych poglądów, postaw i zachowań poprzez refleksję nad tym, co wiemy, a czego nie.</a:t>
            </a:r>
          </a:p>
          <a:p>
            <a:pPr algn="just"/>
            <a:endParaRPr/>
          </a:p>
          <a:p>
            <a:pPr algn="just"/>
            <a:r>
              <a:t>Wymaga od nas krytycznego myślenia o tym, jak postrzegamy nasze otoczenie i rolę jaką w nim odgrywamy.</a:t>
            </a:r>
          </a:p>
          <a:p>
            <a:pPr algn="just"/>
            <a:endParaRPr/>
          </a:p>
          <a:p>
            <a:pPr algn="just"/>
            <a:r>
              <a:t>Aby odzwierciedlić i przyjąć zrównoważony rozwój w codziennych rolach uczniów, konsumentów, producentów, profesjonalistów, aktywistów, decydentów, sąsiadów, pracowników, nauczycieli i trenerów, organizacji, społeczności i całego społeczeństwa, edukacja w zakresie zrównoważonego rozwoju ma na celu wyposażenie uczących się  w niezbędne umiejętności.</a:t>
            </a:r>
          </a:p>
        </p:txBody>
      </p:sp>
      <p:sp>
        <p:nvSpPr>
          <p:cNvPr id="174" name="CuadroTexto 6"/>
          <p:cNvSpPr txBox="1"/>
          <p:nvPr/>
        </p:nvSpPr>
        <p:spPr>
          <a:xfrm>
            <a:off x="808249" y="1854404"/>
            <a:ext cx="10064788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Część 2.2: Nauczanie i uczenie się kompetencji zrównoważonego rozwoju 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1"/>
          <p:cNvSpPr txBox="1"/>
          <p:nvPr/>
        </p:nvSpPr>
        <p:spPr>
          <a:xfrm>
            <a:off x="808249" y="579939"/>
            <a:ext cx="10575502" cy="1666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2: Kompetencje w zakresie zrównoważonego rozwoju </a:t>
            </a:r>
          </a:p>
        </p:txBody>
      </p:sp>
      <p:sp>
        <p:nvSpPr>
          <p:cNvPr id="177" name="CasellaDiTesto 10"/>
          <p:cNvSpPr txBox="1"/>
          <p:nvPr/>
        </p:nvSpPr>
        <p:spPr>
          <a:xfrm>
            <a:off x="5448661" y="6453351"/>
            <a:ext cx="1119335" cy="22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r>
              <a:t>Źródło: GreenComp</a:t>
            </a:r>
          </a:p>
        </p:txBody>
      </p:sp>
      <p:sp>
        <p:nvSpPr>
          <p:cNvPr id="178" name="Rectángulo 7"/>
          <p:cNvSpPr txBox="1"/>
          <p:nvPr/>
        </p:nvSpPr>
        <p:spPr>
          <a:xfrm>
            <a:off x="817509" y="2433739"/>
            <a:ext cx="10556982" cy="2906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Ostatecznym celem edukacji na rzecz zrównoważonego rozwoju jest zmiana osoby i instytucji społecznej poprzez podejście holistyczne, dlatego postrzega się to w tym samym świetle, co uczenie się transformacyjne. Zarówno kształcenie, jak i szkolenie są zawarte w uczeniu się. Definiujemy to w następujący sposób:</a:t>
            </a:r>
          </a:p>
          <a:p>
            <a:pPr algn="just"/>
            <a:endParaRPr/>
          </a:p>
          <a:p>
            <a:pPr algn="just"/>
            <a:r>
              <a:t>Uczenie się na rzecz zrównoważonego rozwoju środowiska ma na celu pielęgnowanie </a:t>
            </a:r>
            <a:r>
              <a:rPr b="1">
                <a:solidFill>
                  <a:srgbClr val="002060"/>
                </a:solidFill>
              </a:rPr>
              <a:t>zrównoważonego sposobu myślenia</a:t>
            </a:r>
            <a:r>
              <a:t> od dzieciństwa do dorosłości ze zrozumieniem, że ludzie są częścią natury i zależą od niej. Uczniowie są wyposażeni w wiedzę, umiejętności i postawy, które pomagają im stać się </a:t>
            </a:r>
            <a:r>
              <a:rPr b="1">
                <a:solidFill>
                  <a:srgbClr val="002060"/>
                </a:solidFill>
              </a:rPr>
              <a:t>agentami zmian </a:t>
            </a:r>
            <a:r>
              <a:t>i przyczynić się indywidualnie i zbiorowo do kształtowania przyszłości w granicach planety. </a:t>
            </a:r>
          </a:p>
          <a:p>
            <a:pPr algn="just"/>
            <a:endParaRPr/>
          </a:p>
        </p:txBody>
      </p:sp>
      <p:sp>
        <p:nvSpPr>
          <p:cNvPr id="179" name="CuadroTexto 6"/>
          <p:cNvSpPr txBox="1"/>
          <p:nvPr/>
        </p:nvSpPr>
        <p:spPr>
          <a:xfrm>
            <a:off x="808249" y="1835068"/>
            <a:ext cx="10417707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Część 2.2: Nauczanie i uczenie się kompetencji zrównoważonego rozwoju 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Box 57"/>
          <p:cNvSpPr txBox="1"/>
          <p:nvPr/>
        </p:nvSpPr>
        <p:spPr>
          <a:xfrm>
            <a:off x="1512238" y="1836508"/>
            <a:ext cx="8721158" cy="554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GreenComp określa zestaw zrównoważonych kompetencji, które mają być wykorzystane w programach edukacyjnych.</a:t>
            </a:r>
          </a:p>
        </p:txBody>
      </p:sp>
      <p:sp>
        <p:nvSpPr>
          <p:cNvPr id="182" name="Rectangle 58"/>
          <p:cNvSpPr txBox="1"/>
          <p:nvPr/>
        </p:nvSpPr>
        <p:spPr>
          <a:xfrm>
            <a:off x="1514110" y="1452627"/>
            <a:ext cx="1359383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AB632"/>
                </a:solidFill>
              </a:defRPr>
            </a:lvl1pPr>
          </a:lstStyle>
          <a:p>
            <a:r>
              <a:t>GreenComp</a:t>
            </a:r>
          </a:p>
        </p:txBody>
      </p:sp>
      <p:sp>
        <p:nvSpPr>
          <p:cNvPr id="183" name="Rectangle 28"/>
          <p:cNvSpPr txBox="1"/>
          <p:nvPr/>
        </p:nvSpPr>
        <p:spPr>
          <a:xfrm>
            <a:off x="550863" y="611492"/>
            <a:ext cx="8245476" cy="457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600" b="1">
                <a:solidFill>
                  <a:srgbClr val="EA4E46"/>
                </a:solidFill>
              </a:defRPr>
            </a:lvl1pPr>
          </a:lstStyle>
          <a:p>
            <a:r>
              <a:t>Podsumowując</a:t>
            </a:r>
          </a:p>
        </p:txBody>
      </p:sp>
      <p:sp>
        <p:nvSpPr>
          <p:cNvPr id="184" name="CuadroTexto 6"/>
          <p:cNvSpPr txBox="1"/>
          <p:nvPr/>
        </p:nvSpPr>
        <p:spPr>
          <a:xfrm>
            <a:off x="1349802" y="1326644"/>
            <a:ext cx="238112" cy="949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EA4E46"/>
                </a:solidFill>
              </a:defRPr>
            </a:pPr>
            <a:r>
              <a:t>+</a:t>
            </a:r>
            <a:r>
              <a:rPr>
                <a:solidFill>
                  <a:srgbClr val="FAB632"/>
                </a:solidFill>
              </a:rPr>
              <a:t>+</a:t>
            </a:r>
            <a:r>
              <a:rPr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85" name="TextBox 57"/>
          <p:cNvSpPr txBox="1"/>
          <p:nvPr/>
        </p:nvSpPr>
        <p:spPr>
          <a:xfrm>
            <a:off x="3811479" y="2769641"/>
            <a:ext cx="7990059" cy="645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200"/>
              </a:lnSpc>
              <a:defRPr sz="1600"/>
            </a:lvl1pPr>
          </a:lstStyle>
          <a:p>
            <a:r>
              <a:t>Włączenie zrównoważonego rozwoju do  instytucji edukacyjnych i szkoleniowych w celu ochrony środowiska i zdrowia publicznego.</a:t>
            </a:r>
          </a:p>
        </p:txBody>
      </p:sp>
      <p:sp>
        <p:nvSpPr>
          <p:cNvPr id="186" name="Rectangle 58"/>
          <p:cNvSpPr txBox="1"/>
          <p:nvPr/>
        </p:nvSpPr>
        <p:spPr>
          <a:xfrm>
            <a:off x="3811479" y="2516794"/>
            <a:ext cx="1926790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AB632"/>
                </a:solidFill>
              </a:defRPr>
            </a:lvl1pPr>
          </a:lstStyle>
          <a:p>
            <a:r>
              <a:t>Cele GreenComp </a:t>
            </a:r>
          </a:p>
        </p:txBody>
      </p:sp>
      <p:sp>
        <p:nvSpPr>
          <p:cNvPr id="187" name="CuadroTexto 9"/>
          <p:cNvSpPr txBox="1"/>
          <p:nvPr/>
        </p:nvSpPr>
        <p:spPr>
          <a:xfrm>
            <a:off x="3594391" y="2367793"/>
            <a:ext cx="238112" cy="949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EA4E46"/>
                </a:solidFill>
              </a:defRPr>
            </a:pPr>
            <a:r>
              <a:t>+</a:t>
            </a:r>
            <a:r>
              <a:rPr>
                <a:solidFill>
                  <a:srgbClr val="FAB632"/>
                </a:solidFill>
              </a:rPr>
              <a:t>+</a:t>
            </a:r>
            <a:r>
              <a:rPr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88" name="TextBox 57"/>
          <p:cNvSpPr txBox="1"/>
          <p:nvPr/>
        </p:nvSpPr>
        <p:spPr>
          <a:xfrm>
            <a:off x="5872817" y="4031584"/>
            <a:ext cx="6467493" cy="554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Kompetencja w zakresie zrównoważonego rozwoju umożliwia uczącym się wcielenie jej wartości.</a:t>
            </a:r>
          </a:p>
        </p:txBody>
      </p:sp>
      <p:sp>
        <p:nvSpPr>
          <p:cNvPr id="189" name="Rectangle 58"/>
          <p:cNvSpPr txBox="1"/>
          <p:nvPr/>
        </p:nvSpPr>
        <p:spPr>
          <a:xfrm>
            <a:off x="5872817" y="3793341"/>
            <a:ext cx="4301962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solidFill>
                  <a:srgbClr val="FAB632"/>
                </a:solidFill>
              </a:defRPr>
            </a:lvl1pPr>
          </a:lstStyle>
          <a:p>
            <a:r>
              <a:t>Kompetencje zrównoważonego rozwoju</a:t>
            </a:r>
          </a:p>
        </p:txBody>
      </p:sp>
      <p:sp>
        <p:nvSpPr>
          <p:cNvPr id="190" name="CuadroTexto 18"/>
          <p:cNvSpPr txBox="1"/>
          <p:nvPr/>
        </p:nvSpPr>
        <p:spPr>
          <a:xfrm>
            <a:off x="5678788" y="3475289"/>
            <a:ext cx="238112" cy="949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EA4E46"/>
                </a:solidFill>
              </a:defRPr>
            </a:pPr>
            <a:r>
              <a:t>+</a:t>
            </a:r>
            <a:r>
              <a:rPr>
                <a:solidFill>
                  <a:srgbClr val="FAB632"/>
                </a:solidFill>
              </a:rPr>
              <a:t>+</a:t>
            </a:r>
            <a:r>
              <a:rPr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91" name="TextBox 57"/>
          <p:cNvSpPr txBox="1"/>
          <p:nvPr/>
        </p:nvSpPr>
        <p:spPr>
          <a:xfrm>
            <a:off x="7997370" y="5231158"/>
            <a:ext cx="3970234" cy="13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t>Uczenie się na rzecz zrównoważonego rozwoju środowiska ma na celu pielęgnowanie zrównoważonego sposobu myślenia ze zrozumieniem, że ludzie są częścią natury i zależą od niej.</a:t>
            </a:r>
          </a:p>
        </p:txBody>
      </p:sp>
      <p:sp>
        <p:nvSpPr>
          <p:cNvPr id="192" name="Rectangle 58"/>
          <p:cNvSpPr txBox="1"/>
          <p:nvPr/>
        </p:nvSpPr>
        <p:spPr>
          <a:xfrm>
            <a:off x="7997370" y="4586177"/>
            <a:ext cx="4273809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 b="1">
                <a:solidFill>
                  <a:srgbClr val="FAB632"/>
                </a:solidFill>
              </a:defRPr>
            </a:pPr>
            <a:r>
              <a:t>Nauczanie i uczenie się </a:t>
            </a:r>
          </a:p>
          <a:p>
            <a:pPr>
              <a:defRPr sz="2000" b="1">
                <a:solidFill>
                  <a:srgbClr val="FAB632"/>
                </a:solidFill>
              </a:defRPr>
            </a:pPr>
            <a:r>
              <a:t>kompetencji zrównoważonego rozwoju </a:t>
            </a:r>
          </a:p>
        </p:txBody>
      </p:sp>
      <p:sp>
        <p:nvSpPr>
          <p:cNvPr id="193" name="CuadroTexto 21"/>
          <p:cNvSpPr txBox="1"/>
          <p:nvPr/>
        </p:nvSpPr>
        <p:spPr>
          <a:xfrm>
            <a:off x="7834932" y="4478768"/>
            <a:ext cx="238112" cy="949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EA4E46"/>
                </a:solidFill>
              </a:defRPr>
            </a:pPr>
            <a:r>
              <a:t>+</a:t>
            </a:r>
            <a:r>
              <a:rPr>
                <a:solidFill>
                  <a:srgbClr val="FAB632"/>
                </a:solidFill>
              </a:rPr>
              <a:t>+</a:t>
            </a:r>
            <a:r>
              <a:rPr>
                <a:solidFill>
                  <a:srgbClr val="21B4A9"/>
                </a:solidFill>
              </a:rPr>
              <a:t>+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28"/>
          <p:cNvSpPr txBox="1"/>
          <p:nvPr/>
        </p:nvSpPr>
        <p:spPr>
          <a:xfrm>
            <a:off x="550863" y="315925"/>
            <a:ext cx="8245476" cy="457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3600" b="1">
                <a:solidFill>
                  <a:srgbClr val="21B4A9"/>
                </a:solidFill>
              </a:defRPr>
            </a:lvl1pPr>
          </a:lstStyle>
          <a:p>
            <a:r>
              <a:t>Sprawdź swoją wiedzę: </a:t>
            </a:r>
          </a:p>
        </p:txBody>
      </p:sp>
      <p:grpSp>
        <p:nvGrpSpPr>
          <p:cNvPr id="221" name="Gruppo 1"/>
          <p:cNvGrpSpPr/>
          <p:nvPr/>
        </p:nvGrpSpPr>
        <p:grpSpPr>
          <a:xfrm>
            <a:off x="1432736" y="786277"/>
            <a:ext cx="9326528" cy="5898241"/>
            <a:chOff x="0" y="0"/>
            <a:chExt cx="9326527" cy="5898239"/>
          </a:xfrm>
        </p:grpSpPr>
        <p:sp>
          <p:nvSpPr>
            <p:cNvPr id="196" name="Rectángulo 10"/>
            <p:cNvSpPr/>
            <p:nvPr/>
          </p:nvSpPr>
          <p:spPr>
            <a:xfrm>
              <a:off x="0" y="35594"/>
              <a:ext cx="4518286" cy="1837679"/>
            </a:xfrm>
            <a:prstGeom prst="rect">
              <a:avLst/>
            </a:prstGeom>
            <a:noFill/>
            <a:ln w="12700" cap="flat">
              <a:solidFill>
                <a:srgbClr val="21B4A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99" name="Rectángulo redondeado 2"/>
            <p:cNvGrpSpPr/>
            <p:nvPr/>
          </p:nvGrpSpPr>
          <p:grpSpPr>
            <a:xfrm>
              <a:off x="0" y="35594"/>
              <a:ext cx="4518286" cy="422031"/>
              <a:chOff x="0" y="0"/>
              <a:chExt cx="4518285" cy="422030"/>
            </a:xfrm>
          </p:grpSpPr>
          <p:sp>
            <p:nvSpPr>
              <p:cNvPr id="197" name="Prostokąt zaokrąglony"/>
              <p:cNvSpPr/>
              <p:nvPr/>
            </p:nvSpPr>
            <p:spPr>
              <a:xfrm>
                <a:off x="0" y="0"/>
                <a:ext cx="4518286" cy="422031"/>
              </a:xfrm>
              <a:prstGeom prst="roundRect">
                <a:avLst>
                  <a:gd name="adj" fmla="val 16667"/>
                </a:avLst>
              </a:prstGeom>
              <a:solidFill>
                <a:srgbClr val="21B4A9"/>
              </a:solidFill>
              <a:ln w="12700" cap="flat">
                <a:solidFill>
                  <a:srgbClr val="21B4A9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GreenComp był wymagany przez Zielony Ład."/>
              <p:cNvSpPr txBox="1"/>
              <p:nvPr/>
            </p:nvSpPr>
            <p:spPr>
              <a:xfrm>
                <a:off x="72672" y="44471"/>
                <a:ext cx="4372942" cy="3330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t>GreenComp był wymagany przez Zielony Ład.</a:t>
                </a:r>
              </a:p>
            </p:txBody>
          </p:sp>
        </p:grpSp>
        <p:sp>
          <p:nvSpPr>
            <p:cNvPr id="200" name="TextBox 59"/>
            <p:cNvSpPr txBox="1"/>
            <p:nvPr/>
          </p:nvSpPr>
          <p:spPr>
            <a:xfrm>
              <a:off x="335677" y="417675"/>
              <a:ext cx="1590196" cy="96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Prawda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Fałsz</a:t>
              </a:r>
            </a:p>
          </p:txBody>
        </p:sp>
        <p:sp>
          <p:nvSpPr>
            <p:cNvPr id="201" name="Rectángulo 11"/>
            <p:cNvSpPr/>
            <p:nvPr/>
          </p:nvSpPr>
          <p:spPr>
            <a:xfrm>
              <a:off x="4808241" y="35594"/>
              <a:ext cx="4518287" cy="1837679"/>
            </a:xfrm>
            <a:prstGeom prst="rect">
              <a:avLst/>
            </a:prstGeom>
            <a:noFill/>
            <a:ln w="12700" cap="flat">
              <a:solidFill>
                <a:srgbClr val="FAB63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04" name="Rectángulo redondeado 2"/>
            <p:cNvGrpSpPr/>
            <p:nvPr/>
          </p:nvGrpSpPr>
          <p:grpSpPr>
            <a:xfrm>
              <a:off x="4808241" y="-1"/>
              <a:ext cx="4518287" cy="625189"/>
              <a:chOff x="0" y="0"/>
              <a:chExt cx="4518285" cy="625187"/>
            </a:xfrm>
          </p:grpSpPr>
          <p:sp>
            <p:nvSpPr>
              <p:cNvPr id="202" name="Prostokąt zaokrąglony"/>
              <p:cNvSpPr/>
              <p:nvPr/>
            </p:nvSpPr>
            <p:spPr>
              <a:xfrm>
                <a:off x="0" y="35594"/>
                <a:ext cx="4518286" cy="553999"/>
              </a:xfrm>
              <a:prstGeom prst="roundRect">
                <a:avLst>
                  <a:gd name="adj" fmla="val 16667"/>
                </a:avLst>
              </a:prstGeom>
              <a:solidFill>
                <a:srgbClr val="FAB632"/>
              </a:solidFill>
              <a:ln w="12700" cap="flat">
                <a:solidFill>
                  <a:srgbClr val="FAB63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3" name="Uczenie się kompetencji w zakresie zrównoważonego rozwoju jest połączone z:"/>
              <p:cNvSpPr txBox="1"/>
              <p:nvPr/>
            </p:nvSpPr>
            <p:spPr>
              <a:xfrm>
                <a:off x="79114" y="-1"/>
                <a:ext cx="4360058" cy="6251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t>Uczenie się kompetencji w zakresie zrównoważonego rozwoju jest połączone z:</a:t>
                </a:r>
              </a:p>
            </p:txBody>
          </p:sp>
        </p:grpSp>
        <p:sp>
          <p:nvSpPr>
            <p:cNvPr id="205" name="TextBox 59"/>
            <p:cNvSpPr txBox="1"/>
            <p:nvPr/>
          </p:nvSpPr>
          <p:spPr>
            <a:xfrm>
              <a:off x="5143917" y="417675"/>
              <a:ext cx="3798875" cy="1422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Transformatywnym uczeniem się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Nauką współtworzenia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Podwójną nauką</a:t>
              </a:r>
            </a:p>
          </p:txBody>
        </p:sp>
        <p:sp>
          <p:nvSpPr>
            <p:cNvPr id="206" name="Rectángulo 16"/>
            <p:cNvSpPr/>
            <p:nvPr/>
          </p:nvSpPr>
          <p:spPr>
            <a:xfrm>
              <a:off x="0" y="2113147"/>
              <a:ext cx="4518286" cy="1837679"/>
            </a:xfrm>
            <a:prstGeom prst="rect">
              <a:avLst/>
            </a:prstGeom>
            <a:noFill/>
            <a:ln w="12700" cap="flat">
              <a:solidFill>
                <a:srgbClr val="EA4E4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09" name="Rectángulo redondeado 2"/>
            <p:cNvGrpSpPr/>
            <p:nvPr/>
          </p:nvGrpSpPr>
          <p:grpSpPr>
            <a:xfrm>
              <a:off x="0" y="2113147"/>
              <a:ext cx="4518286" cy="422031"/>
              <a:chOff x="0" y="0"/>
              <a:chExt cx="4518285" cy="422030"/>
            </a:xfrm>
          </p:grpSpPr>
          <p:sp>
            <p:nvSpPr>
              <p:cNvPr id="207" name="Prostokąt zaokrąglony"/>
              <p:cNvSpPr/>
              <p:nvPr/>
            </p:nvSpPr>
            <p:spPr>
              <a:xfrm>
                <a:off x="0" y="0"/>
                <a:ext cx="4518286" cy="422031"/>
              </a:xfrm>
              <a:prstGeom prst="roundRect">
                <a:avLst>
                  <a:gd name="adj" fmla="val 16667"/>
                </a:avLst>
              </a:prstGeom>
              <a:solidFill>
                <a:srgbClr val="EA4E46"/>
              </a:solidFill>
              <a:ln w="12700" cap="flat">
                <a:solidFill>
                  <a:srgbClr val="EA4E4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8" name="Ile kompetencji określa program?"/>
              <p:cNvSpPr txBox="1"/>
              <p:nvPr/>
            </p:nvSpPr>
            <p:spPr>
              <a:xfrm>
                <a:off x="72672" y="44471"/>
                <a:ext cx="4372942" cy="3330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t>Ile kompetencji określa program?</a:t>
                </a:r>
              </a:p>
            </p:txBody>
          </p:sp>
        </p:grpSp>
        <p:sp>
          <p:nvSpPr>
            <p:cNvPr id="210" name="TextBox 59"/>
            <p:cNvSpPr txBox="1"/>
            <p:nvPr/>
          </p:nvSpPr>
          <p:spPr>
            <a:xfrm>
              <a:off x="335677" y="2495228"/>
              <a:ext cx="944004" cy="1422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10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11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12</a:t>
              </a:r>
            </a:p>
          </p:txBody>
        </p:sp>
        <p:sp>
          <p:nvSpPr>
            <p:cNvPr id="211" name="Rectángulo 21"/>
            <p:cNvSpPr/>
            <p:nvPr/>
          </p:nvSpPr>
          <p:spPr>
            <a:xfrm>
              <a:off x="4808241" y="2132943"/>
              <a:ext cx="4518287" cy="1837679"/>
            </a:xfrm>
            <a:prstGeom prst="rect">
              <a:avLst/>
            </a:prstGeom>
            <a:noFill/>
            <a:ln w="12700" cap="flat">
              <a:solidFill>
                <a:srgbClr val="21B4A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4" name="Rectángulo redondeado 2"/>
            <p:cNvGrpSpPr/>
            <p:nvPr/>
          </p:nvGrpSpPr>
          <p:grpSpPr>
            <a:xfrm>
              <a:off x="4808241" y="2132943"/>
              <a:ext cx="4518287" cy="422031"/>
              <a:chOff x="0" y="0"/>
              <a:chExt cx="4518285" cy="422030"/>
            </a:xfrm>
          </p:grpSpPr>
          <p:sp>
            <p:nvSpPr>
              <p:cNvPr id="212" name="Prostokąt zaokrąglony"/>
              <p:cNvSpPr/>
              <p:nvPr/>
            </p:nvSpPr>
            <p:spPr>
              <a:xfrm>
                <a:off x="0" y="0"/>
                <a:ext cx="4518286" cy="422031"/>
              </a:xfrm>
              <a:prstGeom prst="roundRect">
                <a:avLst>
                  <a:gd name="adj" fmla="val 16667"/>
                </a:avLst>
              </a:prstGeom>
              <a:solidFill>
                <a:srgbClr val="21B4A9"/>
              </a:solidFill>
              <a:ln w="12700" cap="flat">
                <a:solidFill>
                  <a:srgbClr val="21B4A9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3" name="Ile obszarów ma program?"/>
              <p:cNvSpPr txBox="1"/>
              <p:nvPr/>
            </p:nvSpPr>
            <p:spPr>
              <a:xfrm>
                <a:off x="72672" y="44471"/>
                <a:ext cx="4372942" cy="3330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t>Ile obszarów ma program?</a:t>
                </a:r>
              </a:p>
            </p:txBody>
          </p:sp>
        </p:grpSp>
        <p:sp>
          <p:nvSpPr>
            <p:cNvPr id="215" name="TextBox 59"/>
            <p:cNvSpPr txBox="1"/>
            <p:nvPr/>
          </p:nvSpPr>
          <p:spPr>
            <a:xfrm>
              <a:off x="5143918" y="2515024"/>
              <a:ext cx="944004" cy="1422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3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4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5</a:t>
              </a:r>
            </a:p>
          </p:txBody>
        </p:sp>
        <p:sp>
          <p:nvSpPr>
            <p:cNvPr id="216" name="Rectángulo 31"/>
            <p:cNvSpPr/>
            <p:nvPr/>
          </p:nvSpPr>
          <p:spPr>
            <a:xfrm>
              <a:off x="2431636" y="4060561"/>
              <a:ext cx="4518287" cy="1837679"/>
            </a:xfrm>
            <a:prstGeom prst="rect">
              <a:avLst/>
            </a:prstGeom>
            <a:noFill/>
            <a:ln w="12700" cap="flat">
              <a:solidFill>
                <a:srgbClr val="FAB63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19" name="Rectángulo redondeado 2"/>
            <p:cNvGrpSpPr/>
            <p:nvPr/>
          </p:nvGrpSpPr>
          <p:grpSpPr>
            <a:xfrm>
              <a:off x="2438178" y="4010653"/>
              <a:ext cx="4518287" cy="625188"/>
              <a:chOff x="0" y="0"/>
              <a:chExt cx="4518285" cy="625187"/>
            </a:xfrm>
          </p:grpSpPr>
          <p:sp>
            <p:nvSpPr>
              <p:cNvPr id="217" name="Prostokąt zaokrąglony"/>
              <p:cNvSpPr/>
              <p:nvPr/>
            </p:nvSpPr>
            <p:spPr>
              <a:xfrm>
                <a:off x="0" y="50799"/>
                <a:ext cx="4518286" cy="523589"/>
              </a:xfrm>
              <a:prstGeom prst="roundRect">
                <a:avLst>
                  <a:gd name="adj" fmla="val 16667"/>
                </a:avLst>
              </a:prstGeom>
              <a:solidFill>
                <a:srgbClr val="FAB632"/>
              </a:solidFill>
              <a:ln w="12700" cap="flat">
                <a:solidFill>
                  <a:srgbClr val="FAB632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8" name="Który cel jest kluczowy dla zrównoważonego rozwoju?"/>
              <p:cNvSpPr txBox="1"/>
              <p:nvPr/>
            </p:nvSpPr>
            <p:spPr>
              <a:xfrm>
                <a:off x="77629" y="-1"/>
                <a:ext cx="4363028" cy="6251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t>Który cel jest kluczowy dla zrównoważonego rozwoju?</a:t>
                </a:r>
              </a:p>
            </p:txBody>
          </p:sp>
        </p:grpSp>
        <p:sp>
          <p:nvSpPr>
            <p:cNvPr id="220" name="TextBox 59"/>
            <p:cNvSpPr txBox="1"/>
            <p:nvPr/>
          </p:nvSpPr>
          <p:spPr>
            <a:xfrm>
              <a:off x="2767313" y="4442642"/>
              <a:ext cx="944004" cy="1422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Cel 3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Cel 4</a:t>
              </a:r>
            </a:p>
            <a:p>
              <a:pPr marL="342900" indent="-342900">
                <a:lnSpc>
                  <a:spcPts val="3600"/>
                </a:lnSpc>
                <a:buSzPct val="100000"/>
                <a:buAutoNum type="alphaLcPeriod"/>
                <a:defRPr sz="1600"/>
              </a:pPr>
              <a:r>
                <a:t>Cel 5</a:t>
              </a:r>
            </a:p>
          </p:txBody>
        </p: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adroTexto 4"/>
          <p:cNvSpPr txBox="1"/>
          <p:nvPr/>
        </p:nvSpPr>
        <p:spPr>
          <a:xfrm>
            <a:off x="4895146" y="4214219"/>
            <a:ext cx="1859429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EA4E46"/>
                </a:solidFill>
              </a:defRPr>
            </a:lvl1pPr>
          </a:lstStyle>
          <a:p>
            <a:r>
              <a:t>moreproject.eu</a:t>
            </a:r>
          </a:p>
        </p:txBody>
      </p:sp>
      <p:pic>
        <p:nvPicPr>
          <p:cNvPr id="224" name="Imagen 5" descr="Imagen 5"/>
          <p:cNvPicPr>
            <a:picLocks noChangeAspect="1"/>
          </p:cNvPicPr>
          <p:nvPr/>
        </p:nvPicPr>
        <p:blipFill>
          <a:blip r:embed="rId2"/>
          <a:srcRect l="17326" t="38447" r="19050" b="33333"/>
          <a:stretch>
            <a:fillRect/>
          </a:stretch>
        </p:blipFill>
        <p:spPr>
          <a:xfrm>
            <a:off x="9123888" y="327888"/>
            <a:ext cx="2766270" cy="1225704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CuadroTexto 4"/>
          <p:cNvSpPr txBox="1"/>
          <p:nvPr/>
        </p:nvSpPr>
        <p:spPr>
          <a:xfrm>
            <a:off x="3988904" y="3306278"/>
            <a:ext cx="3671911" cy="768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5300" b="1"/>
            </a:lvl1pPr>
          </a:lstStyle>
          <a:p>
            <a:r>
              <a:t>DZIĘKUJEMY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ángulo 5"/>
          <p:cNvSpPr txBox="1"/>
          <p:nvPr/>
        </p:nvSpPr>
        <p:spPr>
          <a:xfrm>
            <a:off x="661097" y="1428953"/>
            <a:ext cx="2408781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/>
          </a:lstStyle>
          <a:p>
            <a:r>
              <a:t>Pod koniec tego modułu:</a:t>
            </a:r>
          </a:p>
        </p:txBody>
      </p:sp>
      <p:sp>
        <p:nvSpPr>
          <p:cNvPr id="101" name="CuadroTexto 6"/>
          <p:cNvSpPr txBox="1"/>
          <p:nvPr/>
        </p:nvSpPr>
        <p:spPr>
          <a:xfrm>
            <a:off x="971454" y="1998079"/>
            <a:ext cx="5590541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21B4A9"/>
                </a:solidFill>
              </a:defRPr>
            </a:lvl1pPr>
          </a:lstStyle>
          <a:p>
            <a:r>
              <a:t>Cel 1:       Zrozumiesz tło i działanie w ramach GreenComp 	</a:t>
            </a:r>
          </a:p>
        </p:txBody>
      </p:sp>
      <p:sp>
        <p:nvSpPr>
          <p:cNvPr id="102" name="CuadroTexto 7"/>
          <p:cNvSpPr txBox="1"/>
          <p:nvPr/>
        </p:nvSpPr>
        <p:spPr>
          <a:xfrm>
            <a:off x="971452" y="2714175"/>
            <a:ext cx="7199671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AB632"/>
                </a:solidFill>
              </a:defRPr>
            </a:lvl1pPr>
          </a:lstStyle>
          <a:p>
            <a:r>
              <a:t>Cel 2:	Zapoznasz się z koncepcją kompetencji zrównoważonego rozwoju</a:t>
            </a:r>
          </a:p>
        </p:txBody>
      </p:sp>
      <p:sp>
        <p:nvSpPr>
          <p:cNvPr id="103" name="CuadroTexto 8"/>
          <p:cNvSpPr txBox="1"/>
          <p:nvPr/>
        </p:nvSpPr>
        <p:spPr>
          <a:xfrm>
            <a:off x="961836" y="3468332"/>
            <a:ext cx="7944629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EA4E46"/>
                </a:solidFill>
              </a:defRPr>
            </a:lvl1pPr>
          </a:lstStyle>
          <a:p>
            <a:r>
              <a:t>Cel 3:	Zdobędziesz podstawy kompetencji w zakresie zrównoważonego rozwoju</a:t>
            </a:r>
          </a:p>
        </p:txBody>
      </p:sp>
      <p:sp>
        <p:nvSpPr>
          <p:cNvPr id="104" name="CuadroTexto 11"/>
          <p:cNvSpPr txBox="1"/>
          <p:nvPr/>
        </p:nvSpPr>
        <p:spPr>
          <a:xfrm>
            <a:off x="645197" y="585037"/>
            <a:ext cx="4484765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6000"/>
              </a:lnSpc>
              <a:defRPr sz="3600" b="1">
                <a:solidFill>
                  <a:srgbClr val="FAB632"/>
                </a:solidFill>
              </a:defRPr>
            </a:lvl1pPr>
          </a:lstStyle>
          <a:p>
            <a:r>
              <a:t>Cele:</a:t>
            </a:r>
          </a:p>
        </p:txBody>
      </p:sp>
      <p:sp>
        <p:nvSpPr>
          <p:cNvPr id="105" name="Hexágono 13"/>
          <p:cNvSpPr/>
          <p:nvPr/>
        </p:nvSpPr>
        <p:spPr>
          <a:xfrm>
            <a:off x="615376" y="2781967"/>
            <a:ext cx="284086" cy="233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443" y="0"/>
                </a:lnTo>
                <a:lnTo>
                  <a:pt x="17157" y="0"/>
                </a:lnTo>
                <a:lnTo>
                  <a:pt x="21600" y="10800"/>
                </a:lnTo>
                <a:lnTo>
                  <a:pt x="17157" y="21600"/>
                </a:lnTo>
                <a:lnTo>
                  <a:pt x="4443" y="21600"/>
                </a:lnTo>
                <a:close/>
              </a:path>
            </a:pathLst>
          </a:custGeom>
          <a:ln w="12700">
            <a:solidFill>
              <a:srgbClr val="FAB63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06" name="Hexágono 14"/>
          <p:cNvSpPr/>
          <p:nvPr/>
        </p:nvSpPr>
        <p:spPr>
          <a:xfrm>
            <a:off x="615376" y="3536124"/>
            <a:ext cx="284086" cy="233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443" y="0"/>
                </a:lnTo>
                <a:lnTo>
                  <a:pt x="17157" y="0"/>
                </a:lnTo>
                <a:lnTo>
                  <a:pt x="21600" y="10800"/>
                </a:lnTo>
                <a:lnTo>
                  <a:pt x="17157" y="21600"/>
                </a:lnTo>
                <a:lnTo>
                  <a:pt x="4443" y="21600"/>
                </a:lnTo>
                <a:close/>
              </a:path>
            </a:pathLst>
          </a:custGeom>
          <a:ln w="12700">
            <a:solidFill>
              <a:srgbClr val="EA4E46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07" name="Hexágono 15"/>
          <p:cNvSpPr/>
          <p:nvPr/>
        </p:nvSpPr>
        <p:spPr>
          <a:xfrm>
            <a:off x="601556" y="2058938"/>
            <a:ext cx="284086" cy="233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443" y="0"/>
                </a:lnTo>
                <a:lnTo>
                  <a:pt x="17157" y="0"/>
                </a:lnTo>
                <a:lnTo>
                  <a:pt x="21600" y="10800"/>
                </a:lnTo>
                <a:lnTo>
                  <a:pt x="17157" y="21600"/>
                </a:lnTo>
                <a:lnTo>
                  <a:pt x="4443" y="21600"/>
                </a:lnTo>
                <a:close/>
              </a:path>
            </a:pathLst>
          </a:custGeom>
          <a:ln w="12700">
            <a:solidFill>
              <a:srgbClr val="21B4A9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uppo 1"/>
          <p:cNvGrpSpPr/>
          <p:nvPr/>
        </p:nvGrpSpPr>
        <p:grpSpPr>
          <a:xfrm>
            <a:off x="1499539" y="1622056"/>
            <a:ext cx="2986812" cy="3493470"/>
            <a:chOff x="0" y="196986"/>
            <a:chExt cx="2986810" cy="3493468"/>
          </a:xfrm>
        </p:grpSpPr>
        <p:sp>
          <p:nvSpPr>
            <p:cNvPr id="109" name="TextBox 30"/>
            <p:cNvSpPr txBox="1"/>
            <p:nvPr/>
          </p:nvSpPr>
          <p:spPr>
            <a:xfrm>
              <a:off x="675541" y="1813576"/>
              <a:ext cx="2308729" cy="10213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lnSpc>
                  <a:spcPts val="2500"/>
                </a:lnSpc>
                <a:defRPr sz="1400"/>
              </a:pPr>
              <a:r>
                <a:rPr dirty="0" err="1"/>
                <a:t>GreenComp</a:t>
              </a:r>
              <a:r>
                <a:rPr dirty="0"/>
                <a:t>: </a:t>
              </a:r>
              <a:r>
                <a:rPr lang="en-GB" dirty="0"/>
                <a:t>what: </a:t>
              </a:r>
              <a:r>
                <a:rPr lang="en-GB" dirty="0" err="1"/>
                <a:t>czym</a:t>
              </a:r>
              <a:r>
                <a:rPr lang="en-GB" dirty="0"/>
                <a:t> jest</a:t>
              </a:r>
            </a:p>
            <a:p>
              <a:pPr>
                <a:lnSpc>
                  <a:spcPts val="2500"/>
                </a:lnSpc>
                <a:defRPr sz="1400"/>
              </a:pPr>
              <a:r>
                <a:rPr lang="en-GB" dirty="0" err="1"/>
                <a:t>GreenComp</a:t>
              </a:r>
              <a:r>
                <a:rPr lang="en-GB" dirty="0"/>
                <a:t>: </a:t>
              </a:r>
              <a:r>
                <a:rPr lang="en-GB" dirty="0" err="1"/>
                <a:t>cel</a:t>
              </a:r>
              <a:endParaRPr lang="en-GB" dirty="0"/>
            </a:p>
            <a:p>
              <a:pPr>
                <a:lnSpc>
                  <a:spcPts val="2500"/>
                </a:lnSpc>
                <a:defRPr sz="1400"/>
              </a:pPr>
              <a:r>
                <a:rPr dirty="0" err="1"/>
                <a:t>GreenComp</a:t>
              </a:r>
              <a:r>
                <a:rPr dirty="0"/>
                <a:t>: met</a:t>
              </a:r>
              <a:r>
                <a:rPr lang="it-IT" dirty="0"/>
                <a:t>odologia</a:t>
              </a:r>
              <a:endParaRPr dirty="0"/>
            </a:p>
          </p:txBody>
        </p:sp>
        <p:sp>
          <p:nvSpPr>
            <p:cNvPr id="110" name="TextBox 31"/>
            <p:cNvSpPr txBox="1"/>
            <p:nvPr/>
          </p:nvSpPr>
          <p:spPr>
            <a:xfrm>
              <a:off x="729632" y="1229529"/>
              <a:ext cx="2114422" cy="30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 b="1">
                  <a:solidFill>
                    <a:srgbClr val="21B4A9"/>
                  </a:solidFill>
                </a:defRPr>
              </a:lvl1pPr>
            </a:lstStyle>
            <a:p>
              <a:r>
                <a:t>GreenComp</a:t>
              </a:r>
            </a:p>
          </p:txBody>
        </p:sp>
        <p:sp>
          <p:nvSpPr>
            <p:cNvPr id="111" name="Hexágono 11"/>
            <p:cNvSpPr/>
            <p:nvPr/>
          </p:nvSpPr>
          <p:spPr>
            <a:xfrm>
              <a:off x="302791" y="1281933"/>
              <a:ext cx="284086" cy="23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443" y="0"/>
                  </a:lnTo>
                  <a:lnTo>
                    <a:pt x="17157" y="0"/>
                  </a:lnTo>
                  <a:lnTo>
                    <a:pt x="21600" y="10800"/>
                  </a:lnTo>
                  <a:lnTo>
                    <a:pt x="17157" y="21600"/>
                  </a:lnTo>
                  <a:lnTo>
                    <a:pt x="4443" y="21600"/>
                  </a:lnTo>
                  <a:close/>
                </a:path>
              </a:pathLst>
            </a:custGeom>
            <a:noFill/>
            <a:ln w="12700" cap="flat">
              <a:solidFill>
                <a:srgbClr val="21B4A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12" name="Hexágono 16"/>
            <p:cNvSpPr/>
            <p:nvPr/>
          </p:nvSpPr>
          <p:spPr>
            <a:xfrm rot="5400000">
              <a:off x="-201161" y="502484"/>
              <a:ext cx="3389131" cy="298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759" y="0"/>
                  </a:lnTo>
                  <a:lnTo>
                    <a:pt x="16841" y="0"/>
                  </a:lnTo>
                  <a:lnTo>
                    <a:pt x="21600" y="10800"/>
                  </a:lnTo>
                  <a:lnTo>
                    <a:pt x="16841" y="21600"/>
                  </a:lnTo>
                  <a:lnTo>
                    <a:pt x="4759" y="21600"/>
                  </a:lnTo>
                  <a:close/>
                </a:path>
              </a:pathLst>
            </a:custGeom>
            <a:noFill/>
            <a:ln w="12700" cap="flat">
              <a:solidFill>
                <a:srgbClr val="FAB632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13" name="CuadroTexto 19"/>
            <p:cNvSpPr txBox="1"/>
            <p:nvPr/>
          </p:nvSpPr>
          <p:spPr>
            <a:xfrm>
              <a:off x="334981" y="1794748"/>
              <a:ext cx="178980" cy="949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FAB632"/>
                  </a:solidFill>
                </a:defRPr>
              </a:pPr>
              <a:r>
                <a:t>+</a:t>
              </a:r>
              <a:r>
                <a:rPr>
                  <a:solidFill>
                    <a:srgbClr val="21B4A9"/>
                  </a:solidFill>
                </a:rPr>
                <a:t>+</a:t>
              </a:r>
            </a:p>
            <a:p>
              <a:pPr>
                <a:defRPr sz="2000">
                  <a:solidFill>
                    <a:srgbClr val="EA4E46"/>
                  </a:solidFill>
                </a:defRPr>
              </a:pPr>
              <a:r>
                <a:t>+</a:t>
              </a:r>
            </a:p>
          </p:txBody>
        </p:sp>
        <p:sp>
          <p:nvSpPr>
            <p:cNvPr id="114" name="CuadroTexto 26"/>
            <p:cNvSpPr txBox="1"/>
            <p:nvPr/>
          </p:nvSpPr>
          <p:spPr>
            <a:xfrm rot="17798016">
              <a:off x="2071965" y="-128065"/>
              <a:ext cx="299680" cy="9497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>
                  <a:solidFill>
                    <a:srgbClr val="EA4E46"/>
                  </a:solidFill>
                </a:defRPr>
              </a:pPr>
              <a:r>
                <a:t>+</a:t>
              </a:r>
              <a:r>
                <a:rPr>
                  <a:solidFill>
                    <a:srgbClr val="FAB632"/>
                  </a:solidFill>
                </a:rPr>
                <a:t>+</a:t>
              </a:r>
              <a:r>
                <a:rPr>
                  <a:solidFill>
                    <a:srgbClr val="21B4A9"/>
                  </a:solidFill>
                </a:rPr>
                <a:t>+</a:t>
              </a:r>
            </a:p>
          </p:txBody>
        </p:sp>
      </p:grpSp>
      <p:sp>
        <p:nvSpPr>
          <p:cNvPr id="116" name="TextBox 21"/>
          <p:cNvSpPr txBox="1"/>
          <p:nvPr/>
        </p:nvSpPr>
        <p:spPr>
          <a:xfrm>
            <a:off x="7604830" y="3199711"/>
            <a:ext cx="2412088" cy="1662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500"/>
              </a:lnSpc>
              <a:defRPr sz="1400"/>
            </a:pPr>
            <a:r>
              <a:rPr lang="it-IT" dirty="0"/>
              <a:t>C</a:t>
            </a:r>
            <a:r>
              <a:rPr lang="pl-PL" dirty="0"/>
              <a:t>zym są kompetencje zrównoważonego rozwoju</a:t>
            </a:r>
            <a:endParaRPr lang="it-IT" dirty="0"/>
          </a:p>
          <a:p>
            <a:pPr>
              <a:lnSpc>
                <a:spcPts val="2500"/>
              </a:lnSpc>
              <a:defRPr sz="1400"/>
            </a:pPr>
            <a:r>
              <a:rPr lang="pl-PL" dirty="0"/>
              <a:t>Nauczanie i uczenie się kompetencji zrównoważonego rozwoju </a:t>
            </a:r>
            <a:endParaRPr dirty="0"/>
          </a:p>
        </p:txBody>
      </p:sp>
      <p:sp>
        <p:nvSpPr>
          <p:cNvPr id="117" name="TextBox 22"/>
          <p:cNvSpPr txBox="1"/>
          <p:nvPr/>
        </p:nvSpPr>
        <p:spPr>
          <a:xfrm>
            <a:off x="7660964" y="2506141"/>
            <a:ext cx="219653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FAB632"/>
                </a:solidFill>
              </a:defRPr>
            </a:lvl1pPr>
          </a:lstStyle>
          <a:p>
            <a:r>
              <a:rPr lang="pl-PL" dirty="0"/>
              <a:t>Kompetencje w zakresie zrównoważonego rozwoju</a:t>
            </a:r>
            <a:endParaRPr dirty="0"/>
          </a:p>
        </p:txBody>
      </p:sp>
      <p:sp>
        <p:nvSpPr>
          <p:cNvPr id="118" name="Hexágono 9"/>
          <p:cNvSpPr/>
          <p:nvPr/>
        </p:nvSpPr>
        <p:spPr>
          <a:xfrm>
            <a:off x="7218961" y="2613908"/>
            <a:ext cx="284086" cy="233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443" y="0"/>
                </a:lnTo>
                <a:lnTo>
                  <a:pt x="17157" y="0"/>
                </a:lnTo>
                <a:lnTo>
                  <a:pt x="21600" y="10800"/>
                </a:lnTo>
                <a:lnTo>
                  <a:pt x="17157" y="21600"/>
                </a:lnTo>
                <a:lnTo>
                  <a:pt x="4443" y="21600"/>
                </a:lnTo>
                <a:close/>
              </a:path>
            </a:pathLst>
          </a:custGeom>
          <a:ln w="12700">
            <a:solidFill>
              <a:srgbClr val="FAB63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19" name="Hexágono 15"/>
          <p:cNvSpPr/>
          <p:nvPr/>
        </p:nvSpPr>
        <p:spPr>
          <a:xfrm rot="5400000">
            <a:off x="6715244" y="1927555"/>
            <a:ext cx="3389130" cy="2986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4759" y="0"/>
                </a:lnTo>
                <a:lnTo>
                  <a:pt x="16841" y="0"/>
                </a:lnTo>
                <a:lnTo>
                  <a:pt x="21600" y="10800"/>
                </a:lnTo>
                <a:lnTo>
                  <a:pt x="16841" y="21600"/>
                </a:lnTo>
                <a:lnTo>
                  <a:pt x="4759" y="21600"/>
                </a:lnTo>
                <a:close/>
              </a:path>
            </a:pathLst>
          </a:custGeom>
          <a:ln w="12700">
            <a:solidFill>
              <a:srgbClr val="EA4E46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20" name="CuadroTexto 21"/>
          <p:cNvSpPr txBox="1"/>
          <p:nvPr/>
        </p:nvSpPr>
        <p:spPr>
          <a:xfrm>
            <a:off x="7264680" y="3255762"/>
            <a:ext cx="192646" cy="949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EA4E46"/>
                </a:solidFill>
              </a:defRPr>
            </a:pPr>
            <a:r>
              <a:rPr dirty="0"/>
              <a:t>+</a:t>
            </a:r>
          </a:p>
          <a:p>
            <a:pPr>
              <a:defRPr sz="2000">
                <a:solidFill>
                  <a:srgbClr val="EA4E46"/>
                </a:solidFill>
              </a:defRPr>
            </a:pPr>
            <a:endParaRPr dirty="0"/>
          </a:p>
          <a:p>
            <a:pPr>
              <a:defRPr sz="2000">
                <a:solidFill>
                  <a:srgbClr val="FAB632"/>
                </a:solidFill>
              </a:defRPr>
            </a:pPr>
            <a:r>
              <a:rPr dirty="0"/>
              <a:t>+</a:t>
            </a:r>
          </a:p>
        </p:txBody>
      </p:sp>
      <p:sp>
        <p:nvSpPr>
          <p:cNvPr id="121" name="CuadroTexto 29"/>
          <p:cNvSpPr txBox="1"/>
          <p:nvPr/>
        </p:nvSpPr>
        <p:spPr>
          <a:xfrm rot="17903584">
            <a:off x="7277319" y="4358904"/>
            <a:ext cx="299680" cy="949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EA4E46"/>
                </a:solidFill>
              </a:defRPr>
            </a:pPr>
            <a:r>
              <a:t>+</a:t>
            </a:r>
            <a:r>
              <a:rPr>
                <a:solidFill>
                  <a:srgbClr val="FAB632"/>
                </a:solidFill>
              </a:rPr>
              <a:t>+</a:t>
            </a:r>
            <a:r>
              <a:rPr>
                <a:solidFill>
                  <a:srgbClr val="21B4A9"/>
                </a:solidFill>
              </a:rPr>
              <a:t>+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1: Ramy GreenComp </a:t>
            </a:r>
          </a:p>
        </p:txBody>
      </p:sp>
      <p:sp>
        <p:nvSpPr>
          <p:cNvPr id="124" name="CuadroTexto 6"/>
          <p:cNvSpPr txBox="1"/>
          <p:nvPr/>
        </p:nvSpPr>
        <p:spPr>
          <a:xfrm>
            <a:off x="808249" y="1246053"/>
            <a:ext cx="7601885" cy="76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Europejskie ramy kompetencji w zakresie zrównoważonego rozwoju</a:t>
            </a:r>
          </a:p>
        </p:txBody>
      </p:sp>
      <p:sp>
        <p:nvSpPr>
          <p:cNvPr id="125" name="Rectángulo 7"/>
          <p:cNvSpPr txBox="1"/>
          <p:nvPr/>
        </p:nvSpPr>
        <p:spPr>
          <a:xfrm>
            <a:off x="808249" y="2123603"/>
            <a:ext cx="7181668" cy="4595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Włączenie zrównoważonego rozwoju do naszych instytucji edukacyjnych i szkoleniowych ma zasadnicze znaczenie dla ochrony zarówno środowiska, jak i zdrowia publicznego. </a:t>
            </a:r>
          </a:p>
          <a:p>
            <a:pPr algn="just"/>
            <a:endParaRPr/>
          </a:p>
          <a:p>
            <a:pPr algn="just"/>
            <a:r>
              <a:t>Rozwijanie kompetencji i zdobywanie informacji, umiejętności i postaw, niezbędnych do autentycznej troski o naszą planetę i wdrażania działań ochronnych, jest możliwe dzięki edukacji i szkoleniom. </a:t>
            </a:r>
          </a:p>
          <a:p>
            <a:pPr marL="285750" indent="-285750" algn="just">
              <a:buSzPct val="100000"/>
              <a:buFont typeface="Arial"/>
              <a:buChar char="•"/>
            </a:pPr>
            <a:endParaRPr/>
          </a:p>
          <a:p>
            <a:pPr algn="just"/>
            <a:r>
              <a:t>Ułatwi to przejście do sprawiedliwej, przyjaznej dla środowiska gospodarki i społeczeństwa.</a:t>
            </a:r>
          </a:p>
          <a:p>
            <a:pPr algn="just"/>
            <a:endParaRPr/>
          </a:p>
          <a:p>
            <a:pPr algn="just"/>
            <a:r>
              <a:t>Komisja Europejska określiła uczenie się na rzecz zrównoważonego rozwoju środowiska jako jeden z głównych celów na nadchodzące lata.</a:t>
            </a:r>
          </a:p>
          <a:p>
            <a:pPr algn="just"/>
            <a:endParaRPr/>
          </a:p>
          <a:p>
            <a:pPr algn="just">
              <a:defRPr sz="1500" i="1"/>
            </a:pPr>
            <a:r>
              <a:t>Aby dowiedzieć się więcej: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GreenComp: the European sustainability competence framework</a:t>
            </a:r>
          </a:p>
        </p:txBody>
      </p:sp>
      <p:pic>
        <p:nvPicPr>
          <p:cNvPr id="126" name="Immagine 1" descr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2151" y="816854"/>
            <a:ext cx="3665432" cy="5224293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1: Ramy GreenComp </a:t>
            </a:r>
          </a:p>
        </p:txBody>
      </p:sp>
      <p:sp>
        <p:nvSpPr>
          <p:cNvPr id="129" name="CuadroTexto 6"/>
          <p:cNvSpPr txBox="1"/>
          <p:nvPr/>
        </p:nvSpPr>
        <p:spPr>
          <a:xfrm>
            <a:off x="808249" y="1246053"/>
            <a:ext cx="8225375" cy="760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Kontekst polityczny ram kompetencji w zakresie zrównoważonego rozwoju</a:t>
            </a:r>
          </a:p>
        </p:txBody>
      </p:sp>
      <p:sp>
        <p:nvSpPr>
          <p:cNvPr id="130" name="Rectángulo 7"/>
          <p:cNvSpPr txBox="1"/>
          <p:nvPr/>
        </p:nvSpPr>
        <p:spPr>
          <a:xfrm>
            <a:off x="853968" y="2373221"/>
            <a:ext cx="7181668" cy="3838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Jak stwierdzono w Europejskim Zielonym Ładzie, Komisja stworzyła Europejskie Ramy Kompetencji w zakresie Zrównoważonego Rozwoju, GreenComp, w odpowiedzi na wcześniejsze udane inicjatywy mające na celu promowanie edukacji opartej na kompetencjach w celu uczenia się przez całe życie.</a:t>
            </a:r>
          </a:p>
          <a:p>
            <a:pPr algn="just"/>
            <a:endParaRPr/>
          </a:p>
          <a:p>
            <a:pPr algn="just"/>
            <a:r>
              <a:t>Państwa członkowskie z UE już zaczęły włączać idee zrównoważonego rozwoju do kursów akademickich i zawodowych.</a:t>
            </a:r>
          </a:p>
          <a:p>
            <a:pPr algn="just"/>
            <a:endParaRPr/>
          </a:p>
          <a:p>
            <a:pPr algn="just"/>
            <a:r>
              <a:t>GreenComp może pomóc nauczycielom i uczniom w państwach członkowskich we włączaniu koncepcji zrównoważonego rozwoju środowiskowego do wszystkich systemów edukacyjnych i programów nauczania, opierając się na tych wysiłkach.</a:t>
            </a:r>
          </a:p>
        </p:txBody>
      </p:sp>
      <p:pic>
        <p:nvPicPr>
          <p:cNvPr id="131" name="Immagine 2" descr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635" y="2373221"/>
            <a:ext cx="3620682" cy="24122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Rozdział 1: Ramy GreenComp </a:t>
            </a:r>
          </a:p>
        </p:txBody>
      </p:sp>
      <p:sp>
        <p:nvSpPr>
          <p:cNvPr id="134" name="CuadroTexto 6"/>
          <p:cNvSpPr txBox="1"/>
          <p:nvPr/>
        </p:nvSpPr>
        <p:spPr>
          <a:xfrm>
            <a:off x="808249" y="1246053"/>
            <a:ext cx="7601885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21B4A9"/>
                </a:solidFill>
              </a:defRPr>
            </a:lvl1pPr>
          </a:lstStyle>
          <a:p>
            <a:r>
              <a:t>Część 1.1: GreenComp – Czym jest?</a:t>
            </a:r>
          </a:p>
        </p:txBody>
      </p:sp>
      <p:sp>
        <p:nvSpPr>
          <p:cNvPr id="135" name="Rectángulo 7"/>
          <p:cNvSpPr txBox="1"/>
          <p:nvPr/>
        </p:nvSpPr>
        <p:spPr>
          <a:xfrm>
            <a:off x="808248" y="1871201"/>
            <a:ext cx="10556983" cy="4735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/>
            <a:r>
              <a:t>Aby wspierać uczniów w zdobywaniu informacji, umiejętności i postaw, które zachęcają do myślenia, planowania i działania z empatią, odpowiedzialnością i troską o naszą planetę i zdrowie publiczne, GreenComp określa zestaw trwałych kompetencji, które należy uwzględnić w programach edukacyjnych.</a:t>
            </a:r>
          </a:p>
          <a:p>
            <a:pPr algn="just"/>
            <a:endParaRPr/>
          </a:p>
          <a:p>
            <a:pPr algn="just"/>
            <a:r>
              <a:t>GreenComp składa się z czterech połączonych ze sobą Obszarów Szkoleniowych:</a:t>
            </a:r>
          </a:p>
          <a:p>
            <a:pPr algn="just"/>
            <a:endParaRPr sz="1000"/>
          </a:p>
          <a:p>
            <a:pPr marL="800100" lvl="1" indent="-342900" algn="just">
              <a:buSzPct val="100000"/>
              <a:buAutoNum type="arabicPeriod"/>
              <a:defRPr b="1">
                <a:solidFill>
                  <a:srgbClr val="002060"/>
                </a:solidFill>
              </a:defRPr>
            </a:pPr>
            <a:r>
              <a:t>Działanie na rzecz zrównoważonego rozwoju</a:t>
            </a:r>
          </a:p>
          <a:p>
            <a:pPr marL="800100" lvl="1" indent="-342900" algn="just">
              <a:buSzPct val="100000"/>
              <a:buAutoNum type="arabicPeriod"/>
              <a:defRPr sz="1000" b="1">
                <a:solidFill>
                  <a:srgbClr val="002060"/>
                </a:solidFill>
              </a:defRPr>
            </a:pPr>
            <a:endParaRPr/>
          </a:p>
          <a:p>
            <a:pPr marL="800100" lvl="1" indent="-342900" algn="just">
              <a:buSzPct val="100000"/>
              <a:buAutoNum type="arabicPeriod" startAt="2"/>
              <a:defRPr b="1">
                <a:solidFill>
                  <a:srgbClr val="002060"/>
                </a:solidFill>
              </a:defRPr>
            </a:pPr>
            <a:r>
              <a:t>Wizja zrównoważonej przyszłości</a:t>
            </a:r>
          </a:p>
          <a:p>
            <a:pPr marL="800100" lvl="1" indent="-342900" algn="just">
              <a:buSzPct val="100000"/>
              <a:buAutoNum type="arabicPeriod" startAt="2"/>
              <a:defRPr sz="1000" b="1">
                <a:solidFill>
                  <a:srgbClr val="002060"/>
                </a:solidFill>
              </a:defRPr>
            </a:pPr>
            <a:endParaRPr/>
          </a:p>
          <a:p>
            <a:pPr marL="800100" lvl="1" indent="-342900" algn="just">
              <a:buSzPct val="100000"/>
              <a:buAutoNum type="arabicPeriod" startAt="3"/>
              <a:defRPr b="1">
                <a:solidFill>
                  <a:srgbClr val="002060"/>
                </a:solidFill>
              </a:defRPr>
            </a:pPr>
            <a:r>
              <a:t>Uwzględnienie złożoności w zrównoważonym rozwoju</a:t>
            </a:r>
          </a:p>
          <a:p>
            <a:pPr marL="800100" lvl="1" indent="-342900" algn="just">
              <a:buSzPct val="100000"/>
              <a:buAutoNum type="arabicPeriod" startAt="3"/>
              <a:defRPr sz="1000" b="1">
                <a:solidFill>
                  <a:srgbClr val="002060"/>
                </a:solidFill>
              </a:defRPr>
            </a:pPr>
            <a:endParaRPr/>
          </a:p>
          <a:p>
            <a:pPr marL="800100" lvl="1" indent="-342900" algn="just">
              <a:buSzPct val="100000"/>
              <a:buAutoNum type="arabicPeriod" startAt="4"/>
              <a:defRPr b="1">
                <a:solidFill>
                  <a:srgbClr val="002060"/>
                </a:solidFill>
              </a:defRPr>
            </a:pPr>
            <a:r>
              <a:t>Wcielanie zasad zrównoważonego rozwoju</a:t>
            </a:r>
          </a:p>
          <a:p>
            <a:pPr algn="just"/>
            <a:endParaRPr/>
          </a:p>
          <a:p>
            <a:pPr algn="just"/>
            <a:r>
              <a:t>…dla każdego z nich mamy zestaw trzech powiązanych ze sobą kompetencji*.</a:t>
            </a:r>
          </a:p>
          <a:p>
            <a:pPr algn="just"/>
            <a:endParaRPr/>
          </a:p>
          <a:p>
            <a:pPr algn="just"/>
            <a:endParaRPr/>
          </a:p>
          <a:p>
            <a:pPr algn="just">
              <a:defRPr sz="1500" i="1"/>
            </a:pPr>
            <a:r>
              <a:t>*kompetencje w sensie połączenia: wiedzy (co wiesz), umiejętności (co potrafisz), postaw (jak to robisz)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Obszar treningowy 1</a:t>
            </a:r>
          </a:p>
        </p:txBody>
      </p:sp>
      <p:sp>
        <p:nvSpPr>
          <p:cNvPr id="138" name="CuadroTexto 6"/>
          <p:cNvSpPr txBox="1"/>
          <p:nvPr/>
        </p:nvSpPr>
        <p:spPr>
          <a:xfrm>
            <a:off x="808249" y="1246053"/>
            <a:ext cx="7601885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21B4A9"/>
                </a:solidFill>
              </a:defRPr>
            </a:lvl1pPr>
          </a:lstStyle>
          <a:p>
            <a:r>
              <a:t>Wcielnie wartości zrównoważonego rozwoju</a:t>
            </a:r>
          </a:p>
        </p:txBody>
      </p:sp>
      <p:graphicFrame>
        <p:nvGraphicFramePr>
          <p:cNvPr id="139" name="Tabella 4"/>
          <p:cNvGraphicFramePr/>
          <p:nvPr/>
        </p:nvGraphicFramePr>
        <p:xfrm>
          <a:off x="866775" y="1727501"/>
          <a:ext cx="10115549" cy="4082197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456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523"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Obszar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Kompetencja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Opis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139">
                <a:tc rowSpan="3"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</a:rPr>
                        <a:t>1.Wcielanie wartości przydatności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1.1 Docenianie zrównoważonego rozwoju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Refleksja nad osobistymi wartościami; identyfikowanie i wyjaśnianie, w jaki sposób wartości różnią się między ludźmi i w czasie, jednocześnie krytycznie oceniając, w jaki sposób są one zgodne z wartościami zrównoważonego rozwoju.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1.2 Wspieranie uczciwości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Wspieranie równości i sprawiedliwości dla obecnych i przyszłych pokoleń oraz uczenie się od poprzednich pokoleń na rzecz zrównoważonego rozwoju.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1.3 Promowanie przyrody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Uznanie, że ludzie są częścią natury; szanowanie potrzeb i praw innych gatunków oraz samej przyrody w celu odbudowy i regeneracji zdrowych i odpornych ekosystemów.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adroTexto 6"/>
          <p:cNvSpPr txBox="1"/>
          <p:nvPr/>
        </p:nvSpPr>
        <p:spPr>
          <a:xfrm>
            <a:off x="801899" y="1129274"/>
            <a:ext cx="7601885" cy="761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solidFill>
                  <a:srgbClr val="21B4A9"/>
                </a:solidFill>
              </a:defRPr>
            </a:pPr>
            <a:r>
              <a:t>Uwzględnienie złożoności w zrównoważonym rozwoju</a:t>
            </a:r>
          </a:p>
          <a:p>
            <a:pPr marL="800100" lvl="1" indent="-342900" algn="just">
              <a:buSzPct val="100000"/>
              <a:buAutoNum type="arabicPeriod"/>
              <a:defRPr sz="1000" b="1">
                <a:solidFill>
                  <a:srgbClr val="002060"/>
                </a:solidFill>
              </a:defRPr>
            </a:pPr>
            <a:endParaRPr/>
          </a:p>
        </p:txBody>
      </p:sp>
      <p:sp>
        <p:nvSpPr>
          <p:cNvPr id="142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Obszar treningowy 2</a:t>
            </a:r>
          </a:p>
        </p:txBody>
      </p:sp>
      <p:graphicFrame>
        <p:nvGraphicFramePr>
          <p:cNvPr id="143" name="Tabella 7"/>
          <p:cNvGraphicFramePr/>
          <p:nvPr/>
        </p:nvGraphicFramePr>
        <p:xfrm>
          <a:off x="808249" y="1910316"/>
          <a:ext cx="10096499" cy="4573143"/>
        </p:xfrm>
        <a:graphic>
          <a:graphicData uri="http://schemas.openxmlformats.org/drawingml/2006/table">
            <a:tbl>
              <a:tblPr firstCol="1">
                <a:tableStyleId>{4C3C2611-4C71-4FC5-86AE-919BDF0F9419}</a:tableStyleId>
              </a:tblPr>
              <a:tblGrid>
                <a:gridCol w="245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420">
                <a:tc rowSpan="3"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</a:rPr>
                        <a:t>2. Uwzględnienie złożoności w zrównoważonym rozwoju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2.1 Systemy myślenia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Podejście do problemu zrównoważonego rozwoju ze wszystkich stron; branie pod uwagę czasu, przestrzeni i kontekstu, aby zrozumieć, w jaki sposób elementy wchodzą w interakcje w ramach systemów i pomiędzy nimi.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2.2 Krytyczne myślenie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Aby ocenić informacje i argumenty, zidentyfikować założenia, zakwestionować status quo i zastanowić się, w jaki sposób pochodzenie osobiste, społeczne i kulturowe wpływa na sposób myślenia i wnioski.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3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2.3 Ramowanie problemu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500"/>
                      </a:pPr>
                      <a:endParaRPr/>
                    </a:p>
                    <a:p>
                      <a:pPr algn="just">
                        <a:lnSpc>
                          <a:spcPct val="105999"/>
                        </a:lnSpc>
                        <a:defRPr sz="1500"/>
                      </a:pPr>
                      <a:r>
                        <a:t>Sformułowanie obecnych lub potencjalnych wyzwań jako problemu zrównoważonego rozwoju pod względem trudności, zaangażowanych osób, czasu i zasięgu geograficznego, w celu określenia odpowiednich podejść do przewidywania i zapobiegania problemom oraz łagodzenia i dostosowywania się do już istniejących problemów.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4" name="Tabella 8"/>
          <p:cNvGraphicFramePr/>
          <p:nvPr/>
        </p:nvGraphicFramePr>
        <p:xfrm>
          <a:off x="801899" y="1544687"/>
          <a:ext cx="10096499" cy="365629"/>
        </p:xfrm>
        <a:graphic>
          <a:graphicData uri="http://schemas.openxmlformats.org/drawingml/2006/table">
            <a:tbl>
              <a:tblPr firstCol="1">
                <a:tableStyleId>{4C3C2611-4C71-4FC5-86AE-919BDF0F9419}</a:tableStyleId>
              </a:tblPr>
              <a:tblGrid>
                <a:gridCol w="245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29"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Obszar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/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Kompetencja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/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Opis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adroTexto 6"/>
          <p:cNvSpPr txBox="1"/>
          <p:nvPr/>
        </p:nvSpPr>
        <p:spPr>
          <a:xfrm>
            <a:off x="808249" y="1246053"/>
            <a:ext cx="7601885" cy="392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21B4A9"/>
                </a:solidFill>
              </a:defRPr>
            </a:lvl1pPr>
          </a:lstStyle>
          <a:p>
            <a:r>
              <a:t>Wizja zrównoważonej przyszłości</a:t>
            </a:r>
          </a:p>
        </p:txBody>
      </p:sp>
      <p:sp>
        <p:nvSpPr>
          <p:cNvPr id="147" name="TextBox 11"/>
          <p:cNvSpPr txBox="1"/>
          <p:nvPr/>
        </p:nvSpPr>
        <p:spPr>
          <a:xfrm>
            <a:off x="808249" y="579939"/>
            <a:ext cx="8117521" cy="54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600" b="1">
                <a:solidFill>
                  <a:srgbClr val="FAB632"/>
                </a:solidFill>
              </a:defRPr>
            </a:lvl1pPr>
          </a:lstStyle>
          <a:p>
            <a:r>
              <a:t>Training Area no.3 </a:t>
            </a:r>
          </a:p>
        </p:txBody>
      </p:sp>
      <p:graphicFrame>
        <p:nvGraphicFramePr>
          <p:cNvPr id="148" name="Tabella 5"/>
          <p:cNvGraphicFramePr/>
          <p:nvPr/>
        </p:nvGraphicFramePr>
        <p:xfrm>
          <a:off x="867304" y="1727501"/>
          <a:ext cx="10096499" cy="365629"/>
        </p:xfrm>
        <a:graphic>
          <a:graphicData uri="http://schemas.openxmlformats.org/drawingml/2006/table">
            <a:tbl>
              <a:tblPr firstCol="1">
                <a:tableStyleId>{4C3C2611-4C71-4FC5-86AE-919BDF0F9419}</a:tableStyleId>
              </a:tblPr>
              <a:tblGrid>
                <a:gridCol w="245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29"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Obszar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/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Kompetencja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800"/>
                      </a:pPr>
                      <a:r>
                        <a:rPr sz="1500" b="1">
                          <a:solidFill>
                            <a:srgbClr val="FFFFFF"/>
                          </a:solidFill>
                        </a:rPr>
                        <a:t>Opis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9" name="Tabella 7"/>
          <p:cNvGraphicFramePr/>
          <p:nvPr/>
        </p:nvGraphicFramePr>
        <p:xfrm>
          <a:off x="867305" y="2093131"/>
          <a:ext cx="10096499" cy="3025027"/>
        </p:xfrm>
        <a:graphic>
          <a:graphicData uri="http://schemas.openxmlformats.org/drawingml/2006/table">
            <a:tbl>
              <a:tblPr firstCol="1">
                <a:tableStyleId>{4C3C2611-4C71-4FC5-86AE-919BDF0F9419}</a:tableStyleId>
              </a:tblPr>
              <a:tblGrid>
                <a:gridCol w="245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3025">
                <a:tc rowSpan="3"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</a:rPr>
                        <a:t>3.Wizja zrównoważonej przyszłości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3.1 Futures literacy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1500"/>
                        <a:t>To envision alternative sustainable futures by imagining and developing alternative scenarios and identifying the steps needed to achieve a preferred sustainable future.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3.2 Adaptability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1500"/>
                        <a:t>To manage transitions and challenges in complex sustainability situations and make decisions related to the future in the face of uncertainty, ambiguity and risk.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2200" b="1" i="1"/>
                        <a:t>3.3 Exploratory thinking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999"/>
                        </a:lnSpc>
                        <a:defRPr sz="1800"/>
                      </a:pPr>
                      <a:r>
                        <a:rPr sz="1500"/>
                        <a:t>To adopt a relational way of thinking by exploring and linking different disciplines, using creativity and experimentation with novel ideas or methods.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1594</Words>
  <Application>Microsoft Office PowerPoint</Application>
  <PresentationFormat>Widescreen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K-Ctech</dc:creator>
  <cp:lastModifiedBy>Katarzyna Turzanska</cp:lastModifiedBy>
  <cp:revision>2</cp:revision>
  <dcterms:modified xsi:type="dcterms:W3CDTF">2023-02-01T08:35:52Z</dcterms:modified>
</cp:coreProperties>
</file>